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docProps/custom.xml" ContentType="application/vnd.openxmlformats-officedocument.custom-properties+xml"/>
  <Override PartName="/ppt/slides/slide129.xml" ContentType="application/vnd.openxmlformats-officedocument.presentationml.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18.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11.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9" r:id="rId1"/>
  </p:sldMasterIdLst>
  <p:notesMasterIdLst>
    <p:notesMasterId r:id="rId136"/>
  </p:notesMasterIdLst>
  <p:sldIdLst>
    <p:sldId id="256" r:id="rId2"/>
    <p:sldId id="571" r:id="rId3"/>
    <p:sldId id="583" r:id="rId4"/>
    <p:sldId id="657" r:id="rId5"/>
    <p:sldId id="585" r:id="rId6"/>
    <p:sldId id="574" r:id="rId7"/>
    <p:sldId id="589" r:id="rId8"/>
    <p:sldId id="597" r:id="rId9"/>
    <p:sldId id="598" r:id="rId10"/>
    <p:sldId id="600" r:id="rId11"/>
    <p:sldId id="599" r:id="rId12"/>
    <p:sldId id="692" r:id="rId13"/>
    <p:sldId id="693" r:id="rId14"/>
    <p:sldId id="694" r:id="rId15"/>
    <p:sldId id="656" r:id="rId16"/>
    <p:sldId id="575" r:id="rId17"/>
    <p:sldId id="442" r:id="rId18"/>
    <p:sldId id="441" r:id="rId19"/>
    <p:sldId id="446" r:id="rId20"/>
    <p:sldId id="448" r:id="rId21"/>
    <p:sldId id="451" r:id="rId22"/>
    <p:sldId id="611" r:id="rId23"/>
    <p:sldId id="453" r:id="rId24"/>
    <p:sldId id="613" r:id="rId25"/>
    <p:sldId id="614" r:id="rId26"/>
    <p:sldId id="460" r:id="rId27"/>
    <p:sldId id="468" r:id="rId28"/>
    <p:sldId id="663" r:id="rId29"/>
    <p:sldId id="465" r:id="rId30"/>
    <p:sldId id="659" r:id="rId31"/>
    <p:sldId id="473" r:id="rId32"/>
    <p:sldId id="618" r:id="rId33"/>
    <p:sldId id="620" r:id="rId34"/>
    <p:sldId id="476" r:id="rId35"/>
    <p:sldId id="586" r:id="rId36"/>
    <p:sldId id="587" r:id="rId37"/>
    <p:sldId id="579" r:id="rId38"/>
    <p:sldId id="522" r:id="rId39"/>
    <p:sldId id="669" r:id="rId40"/>
    <p:sldId id="674" r:id="rId41"/>
    <p:sldId id="678" r:id="rId42"/>
    <p:sldId id="675" r:id="rId43"/>
    <p:sldId id="676" r:id="rId44"/>
    <p:sldId id="677" r:id="rId45"/>
    <p:sldId id="679" r:id="rId46"/>
    <p:sldId id="680" r:id="rId47"/>
    <p:sldId id="681" r:id="rId48"/>
    <p:sldId id="682" r:id="rId49"/>
    <p:sldId id="683" r:id="rId50"/>
    <p:sldId id="684" r:id="rId51"/>
    <p:sldId id="520" r:id="rId52"/>
    <p:sldId id="686" r:id="rId53"/>
    <p:sldId id="523" r:id="rId54"/>
    <p:sldId id="525" r:id="rId55"/>
    <p:sldId id="529" r:id="rId56"/>
    <p:sldId id="530" r:id="rId57"/>
    <p:sldId id="533" r:id="rId58"/>
    <p:sldId id="534" r:id="rId59"/>
    <p:sldId id="702" r:id="rId60"/>
    <p:sldId id="673" r:id="rId61"/>
    <p:sldId id="672" r:id="rId62"/>
    <p:sldId id="622" r:id="rId63"/>
    <p:sldId id="687" r:id="rId64"/>
    <p:sldId id="671" r:id="rId65"/>
    <p:sldId id="688" r:id="rId66"/>
    <p:sldId id="666" r:id="rId67"/>
    <p:sldId id="685" r:id="rId68"/>
    <p:sldId id="690" r:id="rId69"/>
    <p:sldId id="596" r:id="rId70"/>
    <p:sldId id="623" r:id="rId71"/>
    <p:sldId id="624" r:id="rId72"/>
    <p:sldId id="625" r:id="rId73"/>
    <p:sldId id="626" r:id="rId74"/>
    <p:sldId id="628" r:id="rId75"/>
    <p:sldId id="630" r:id="rId76"/>
    <p:sldId id="631" r:id="rId77"/>
    <p:sldId id="632" r:id="rId78"/>
    <p:sldId id="633" r:id="rId79"/>
    <p:sldId id="635" r:id="rId80"/>
    <p:sldId id="636" r:id="rId81"/>
    <p:sldId id="638" r:id="rId82"/>
    <p:sldId id="643" r:id="rId83"/>
    <p:sldId id="644" r:id="rId84"/>
    <p:sldId id="697" r:id="rId85"/>
    <p:sldId id="698" r:id="rId86"/>
    <p:sldId id="699" r:id="rId87"/>
    <p:sldId id="701" r:id="rId88"/>
    <p:sldId id="703" r:id="rId89"/>
    <p:sldId id="704" r:id="rId90"/>
    <p:sldId id="705" r:id="rId91"/>
    <p:sldId id="706" r:id="rId92"/>
    <p:sldId id="707" r:id="rId93"/>
    <p:sldId id="708" r:id="rId94"/>
    <p:sldId id="709" r:id="rId95"/>
    <p:sldId id="710" r:id="rId96"/>
    <p:sldId id="711" r:id="rId97"/>
    <p:sldId id="712" r:id="rId98"/>
    <p:sldId id="713" r:id="rId99"/>
    <p:sldId id="714" r:id="rId100"/>
    <p:sldId id="715" r:id="rId101"/>
    <p:sldId id="716" r:id="rId102"/>
    <p:sldId id="717" r:id="rId103"/>
    <p:sldId id="718" r:id="rId104"/>
    <p:sldId id="719" r:id="rId105"/>
    <p:sldId id="720" r:id="rId106"/>
    <p:sldId id="721" r:id="rId107"/>
    <p:sldId id="722" r:id="rId108"/>
    <p:sldId id="723" r:id="rId109"/>
    <p:sldId id="724" r:id="rId110"/>
    <p:sldId id="725" r:id="rId111"/>
    <p:sldId id="726" r:id="rId112"/>
    <p:sldId id="727" r:id="rId113"/>
    <p:sldId id="728" r:id="rId114"/>
    <p:sldId id="729" r:id="rId115"/>
    <p:sldId id="730" r:id="rId116"/>
    <p:sldId id="731" r:id="rId117"/>
    <p:sldId id="732" r:id="rId118"/>
    <p:sldId id="733" r:id="rId119"/>
    <p:sldId id="734" r:id="rId120"/>
    <p:sldId id="735" r:id="rId121"/>
    <p:sldId id="736" r:id="rId122"/>
    <p:sldId id="737" r:id="rId123"/>
    <p:sldId id="738" r:id="rId124"/>
    <p:sldId id="739" r:id="rId125"/>
    <p:sldId id="740" r:id="rId126"/>
    <p:sldId id="741" r:id="rId127"/>
    <p:sldId id="742" r:id="rId128"/>
    <p:sldId id="743" r:id="rId129"/>
    <p:sldId id="744" r:id="rId130"/>
    <p:sldId id="745" r:id="rId131"/>
    <p:sldId id="746" r:id="rId132"/>
    <p:sldId id="747" r:id="rId133"/>
    <p:sldId id="748" r:id="rId134"/>
    <p:sldId id="749" r:id="rId135"/>
  </p:sldIdLst>
  <p:sldSz cx="9144000" cy="6858000" type="screen4x3"/>
  <p:notesSz cx="9144000" cy="6858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3D050"/>
    <a:srgbClr val="6B92BD"/>
    <a:srgbClr val="4AACC5"/>
    <a:srgbClr val="55C3AE"/>
    <a:srgbClr val="8430A0"/>
    <a:srgbClr val="D00000"/>
    <a:srgbClr val="99CCFF"/>
    <a:srgbClr val="A24EA4"/>
    <a:srgbClr val="8B438D"/>
    <a:srgbClr val="F3E8F4"/>
  </p:clrMru>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CAF9ED-07DC-4A11-8D7F-57B35C25682E}" styleName="Orta Stil 1 - Vurgu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5BE263C-DBD7-4A20-BB59-AAB30ACAA65A}" styleName="Orta Stil 3 - Vurgu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C7853C-536D-4A76-A0AE-DD22124D55A5}" styleName="Tema Uygulanmış Stil 1 - Vurgu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424" autoAdjust="0"/>
    <p:restoredTop sz="75627" autoAdjust="0"/>
  </p:normalViewPr>
  <p:slideViewPr>
    <p:cSldViewPr>
      <p:cViewPr varScale="1">
        <p:scale>
          <a:sx n="84" d="100"/>
          <a:sy n="84" d="100"/>
        </p:scale>
        <p:origin x="-1818" y="-78"/>
      </p:cViewPr>
      <p:guideLst>
        <p:guide orient="horz" pos="2880"/>
        <p:guide pos="2160"/>
      </p:guideLst>
    </p:cSldViewPr>
  </p:slideViewPr>
  <p:outlineViewPr>
    <p:cViewPr>
      <p:scale>
        <a:sx n="33" d="100"/>
        <a:sy n="33" d="100"/>
      </p:scale>
      <p:origin x="0" y="21126"/>
    </p:cViewPr>
  </p:outlineViewPr>
  <p:notesTextViewPr>
    <p:cViewPr>
      <p:scale>
        <a:sx n="100" d="100"/>
        <a:sy n="100" d="100"/>
      </p:scale>
      <p:origin x="0" y="0"/>
    </p:cViewPr>
  </p:notesTextViewPr>
  <p:sorterViewPr>
    <p:cViewPr>
      <p:scale>
        <a:sx n="66" d="100"/>
        <a:sy n="66" d="100"/>
      </p:scale>
      <p:origin x="0" y="8370"/>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tr-TR" dirty="0"/>
          </a:p>
        </p:txBody>
      </p:sp>
      <p:sp>
        <p:nvSpPr>
          <p:cNvPr id="3" name="2 Veri Yer Tutucusu"/>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568D27A2-FE7D-4853-BACE-CEC36F2B4634}" type="datetimeFigureOut">
              <a:rPr lang="tr-TR" smtClean="0"/>
              <a:pPr/>
              <a:t>14.01.2017</a:t>
            </a:fld>
            <a:endParaRPr lang="tr-TR" dirty="0"/>
          </a:p>
        </p:txBody>
      </p:sp>
      <p:sp>
        <p:nvSpPr>
          <p:cNvPr id="4" name="3 Slayt Görüntüsü Yer Tutucusu"/>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tr-TR" dirty="0"/>
          </a:p>
        </p:txBody>
      </p:sp>
      <p:sp>
        <p:nvSpPr>
          <p:cNvPr id="5" name="4 Not Yer Tutucusu"/>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tr-TR" dirty="0"/>
          </a:p>
        </p:txBody>
      </p:sp>
      <p:sp>
        <p:nvSpPr>
          <p:cNvPr id="7" name="6 Slayt Numarası Yer Tutucusu"/>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6F7CBE6A-102C-43EC-90A0-C6A2A9A0FAB9}" type="slidenum">
              <a:rPr lang="tr-TR" smtClean="0"/>
              <a:pPr/>
              <a:t>‹#›</a:t>
            </a:fld>
            <a:endParaRPr lang="tr-TR"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uptodate.com/contents/levofloxacin-drug-information?source=see_link" TargetMode="External"/><Relationship Id="rId2" Type="http://schemas.openxmlformats.org/officeDocument/2006/relationships/slide" Target="../slides/slide23.xml"/><Relationship Id="rId1" Type="http://schemas.openxmlformats.org/officeDocument/2006/relationships/notesMaster" Target="../notesMasters/notesMaster1.xml"/><Relationship Id="rId5" Type="http://schemas.openxmlformats.org/officeDocument/2006/relationships/hyperlink" Target="https://www.uptodate.com/contents/grade/4?title=Grade%202A&amp;topicKey=ID/1153" TargetMode="External"/><Relationship Id="rId4" Type="http://schemas.openxmlformats.org/officeDocument/2006/relationships/hyperlink" Target="https://www.uptodate.com/contents/ciprofloxacin-drug-information?source=see_link"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uptodate.com/contents/prophylaxis-of-infection-during-chemotherapy-induced-neutropenia-in-high-risk-adults?source=see_link" TargetMode="External"/><Relationship Id="rId2" Type="http://schemas.openxmlformats.org/officeDocument/2006/relationships/slide" Target="../slides/slide24.xml"/><Relationship Id="rId1" Type="http://schemas.openxmlformats.org/officeDocument/2006/relationships/notesMaster" Target="../notesMasters/notesMaster1.xml"/><Relationship Id="rId5" Type="http://schemas.openxmlformats.org/officeDocument/2006/relationships/hyperlink" Target="https://www.uptodate.com/contents/prophylaxis-of-infection-during-chemotherapy-induced-neutropenia-in-high-risk-adults/abstract/12" TargetMode="External"/><Relationship Id="rId4" Type="http://schemas.openxmlformats.org/officeDocument/2006/relationships/hyperlink" Target="https://www.uptodate.com/contents/grade/2?title=Grade%201B&amp;topicKey=ID/1153"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uptodate.com/contents/levofloxacin-drug-information?source=see_link" TargetMode="External"/><Relationship Id="rId2" Type="http://schemas.openxmlformats.org/officeDocument/2006/relationships/slide" Target="../slides/slide25.xml"/><Relationship Id="rId1" Type="http://schemas.openxmlformats.org/officeDocument/2006/relationships/notesMaster" Target="../notesMasters/notesMaster1.xml"/><Relationship Id="rId5" Type="http://schemas.openxmlformats.org/officeDocument/2006/relationships/hyperlink" Target="https://www.uptodate.com/contents/grade/4?title=Grade%202A&amp;topicKey=ID/1153" TargetMode="External"/><Relationship Id="rId4" Type="http://schemas.openxmlformats.org/officeDocument/2006/relationships/hyperlink" Target="https://www.uptodate.com/contents/ciprofloxacin-drug-information?source=see_link"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8" Type="http://schemas.openxmlformats.org/officeDocument/2006/relationships/hyperlink" Target="https://www.uptodate.com/contents/vancomycin-drug-information?source=see_link" TargetMode="External"/><Relationship Id="rId3" Type="http://schemas.openxmlformats.org/officeDocument/2006/relationships/hyperlink" Target="https://www.uptodate.com/contents/cefepime-drug-information?source=see_link" TargetMode="External"/><Relationship Id="rId7" Type="http://schemas.openxmlformats.org/officeDocument/2006/relationships/hyperlink" Target="https://www.uptodate.com/contents/ceftazidime-drug-information?source=see_link" TargetMode="External"/><Relationship Id="rId2" Type="http://schemas.openxmlformats.org/officeDocument/2006/relationships/slide" Target="../slides/slide34.xml"/><Relationship Id="rId1" Type="http://schemas.openxmlformats.org/officeDocument/2006/relationships/notesMaster" Target="../notesMasters/notesMaster1.xml"/><Relationship Id="rId6" Type="http://schemas.openxmlformats.org/officeDocument/2006/relationships/hyperlink" Target="https://www.uptodate.com/contents/piperacillin-and-tazobactam-sodium-drug-information?source=see_link" TargetMode="External"/><Relationship Id="rId5" Type="http://schemas.openxmlformats.org/officeDocument/2006/relationships/hyperlink" Target="https://www.uptodate.com/contents/imipenem-and-cilastatin-drug-information?source=see_link" TargetMode="External"/><Relationship Id="rId4" Type="http://schemas.openxmlformats.org/officeDocument/2006/relationships/hyperlink" Target="https://www.uptodate.com/contents/meropenem-drug-information?source=see_link"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uptodate.com/contents/vancomycin-drug-information?source=see_link" TargetMode="External"/><Relationship Id="rId2" Type="http://schemas.openxmlformats.org/officeDocument/2006/relationships/slide" Target="../slides/slide36.xml"/><Relationship Id="rId1" Type="http://schemas.openxmlformats.org/officeDocument/2006/relationships/notesMaster" Target="../notesMasters/notesMaster1.xml"/><Relationship Id="rId6" Type="http://schemas.openxmlformats.org/officeDocument/2006/relationships/hyperlink" Target="https://www.uptodate.com/contents/treatment-of-neutropenic-fever-syndromes-in-adults-with-hematologic-malignancies-and-hematopoietic-cell-transplant-recipients-high-risk-patients/abstract/1,41-44" TargetMode="External"/><Relationship Id="rId5" Type="http://schemas.openxmlformats.org/officeDocument/2006/relationships/hyperlink" Target="https://www.uptodate.com/contents/ceftazidime-drug-information?source=see_link" TargetMode="External"/><Relationship Id="rId4" Type="http://schemas.openxmlformats.org/officeDocument/2006/relationships/hyperlink" Target="https://www.uptodate.com/contents/treatment-of-neutropenic-fever-syndromes-in-adults-with-hematologic-malignancies-and-hematopoietic-cell-transplant-recipients-high-risk-patients/abstract/1"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8" Type="http://schemas.openxmlformats.org/officeDocument/2006/relationships/hyperlink" Target="https://en.wikipedia.org/wiki/Bacteria" TargetMode="External"/><Relationship Id="rId13" Type="http://schemas.openxmlformats.org/officeDocument/2006/relationships/hyperlink" Target="https://en.wikipedia.org/wiki/Colon_(anatomy)" TargetMode="External"/><Relationship Id="rId3" Type="http://schemas.openxmlformats.org/officeDocument/2006/relationships/hyperlink" Target="https://en.wikipedia.org/wiki/Stabilizer_(chemistry)" TargetMode="External"/><Relationship Id="rId7" Type="http://schemas.openxmlformats.org/officeDocument/2006/relationships/hyperlink" Target="https://en.wikipedia.org/wiki/Anaerobic_organism" TargetMode="External"/><Relationship Id="rId12" Type="http://schemas.openxmlformats.org/officeDocument/2006/relationships/hyperlink" Target="https://en.wikipedia.org/wiki/Bifidobacterium_dentium" TargetMode="External"/><Relationship Id="rId2" Type="http://schemas.openxmlformats.org/officeDocument/2006/relationships/slide" Target="../slides/slide50.xml"/><Relationship Id="rId1" Type="http://schemas.openxmlformats.org/officeDocument/2006/relationships/notesMaster" Target="../notesMasters/notesMaster1.xml"/><Relationship Id="rId6" Type="http://schemas.openxmlformats.org/officeDocument/2006/relationships/hyperlink" Target="https://en.wikipedia.org/wiki/Motility" TargetMode="External"/><Relationship Id="rId11" Type="http://schemas.openxmlformats.org/officeDocument/2006/relationships/hyperlink" Target="https://en.wikipedia.org/wiki/Bifidobacterium" TargetMode="External"/><Relationship Id="rId5" Type="http://schemas.openxmlformats.org/officeDocument/2006/relationships/hyperlink" Target="https://en.wikipedia.org/wiki/Gram-positive" TargetMode="External"/><Relationship Id="rId10" Type="http://schemas.openxmlformats.org/officeDocument/2006/relationships/hyperlink" Target="https://en.wikipedia.org/wiki/Vagina" TargetMode="External"/><Relationship Id="rId4" Type="http://schemas.openxmlformats.org/officeDocument/2006/relationships/hyperlink" Target="https://en.wikipedia.org/wiki/Genus" TargetMode="External"/><Relationship Id="rId9" Type="http://schemas.openxmlformats.org/officeDocument/2006/relationships/hyperlink" Target="https://en.wikipedia.org/wiki/Gastrointestinal_tract" TargetMode="External"/><Relationship Id="rId14" Type="http://schemas.openxmlformats.org/officeDocument/2006/relationships/hyperlink" Target="https://en.wikipedia.org/wiki/Probiotics"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uptodate.com/contents/image?imageKey=ID/52716&amp;topicKey=ID/16534&amp;source=see_link" TargetMode="External"/><Relationship Id="rId2" Type="http://schemas.openxmlformats.org/officeDocument/2006/relationships/slide" Target="../slides/slide59.xml"/><Relationship Id="rId1" Type="http://schemas.openxmlformats.org/officeDocument/2006/relationships/notesMaster" Target="../notesMasters/notesMaster1.xml"/><Relationship Id="rId4" Type="http://schemas.openxmlformats.org/officeDocument/2006/relationships/hyperlink" Target="https://www.uptodate.com/contents/prophylaxis-of-invasive-fungal-infections-in-adult-hematopoietic-cell-transplant-recipients/abstract/1" TargetMode="External"/></Relationships>
</file>

<file path=ppt/notesSlides/_rels/notesSlide21.xml.rels><?xml version="1.0" encoding="UTF-8" standalone="yes"?>
<Relationships xmlns="http://schemas.openxmlformats.org/package/2006/relationships"><Relationship Id="rId8" Type="http://schemas.openxmlformats.org/officeDocument/2006/relationships/hyperlink" Target="https://www.uptodate.com/contents/methylprednisolone-drug-information?source=see_link" TargetMode="External"/><Relationship Id="rId3" Type="http://schemas.openxmlformats.org/officeDocument/2006/relationships/hyperlink" Target="https://www.uptodate.com/contents/image?imageKey=ID/52716&amp;topicKey=ID/16534&amp;source=see_link" TargetMode="External"/><Relationship Id="rId7" Type="http://schemas.openxmlformats.org/officeDocument/2006/relationships/hyperlink" Target="https://www.uptodate.com/contents/prophylaxis-of-invasive-fungal-infections-in-adults-with-hematologic-malignancies?source=see_link&amp;sectionName=Acute+leukemia&amp;anchor=H564717639" TargetMode="External"/><Relationship Id="rId2" Type="http://schemas.openxmlformats.org/officeDocument/2006/relationships/slide" Target="../slides/slide60.xml"/><Relationship Id="rId1" Type="http://schemas.openxmlformats.org/officeDocument/2006/relationships/notesMaster" Target="../notesMasters/notesMaster1.xml"/><Relationship Id="rId6" Type="http://schemas.openxmlformats.org/officeDocument/2006/relationships/hyperlink" Target="https://www.uptodate.com/contents/prophylaxis-of-invasive-fungal-infections-in-adult-hematopoietic-cell-transplant-recipients/abstract/14,25" TargetMode="External"/><Relationship Id="rId5" Type="http://schemas.openxmlformats.org/officeDocument/2006/relationships/hyperlink" Target="https://www.uptodate.com/contents/prophylaxis-of-invasive-fungal-infections-in-adult-hematopoietic-cell-transplant-recipients/abstract/24" TargetMode="External"/><Relationship Id="rId10" Type="http://schemas.openxmlformats.org/officeDocument/2006/relationships/hyperlink" Target="https://www.uptodate.com/contents/prophylaxis-of-invasive-fungal-infections-in-adult-hematopoietic-cell-transplant-recipients/abstract/26" TargetMode="External"/><Relationship Id="rId4" Type="http://schemas.openxmlformats.org/officeDocument/2006/relationships/hyperlink" Target="https://www.uptodate.com/contents/prophylaxis-of-invasive-fungal-infections-in-adult-hematopoietic-cell-transplant-recipients/abstract/14,22,23" TargetMode="External"/><Relationship Id="rId9" Type="http://schemas.openxmlformats.org/officeDocument/2006/relationships/hyperlink" Target="https://www.uptodate.com/contents/prophylaxis-of-invasive-fungal-infections-in-adult-hematopoietic-cell-transplant-recipients/abstract/14" TargetMode="External"/></Relationships>
</file>

<file path=ppt/notesSlides/_rels/notesSlide22.xml.rels><?xml version="1.0" encoding="UTF-8" standalone="yes"?>
<Relationships xmlns="http://schemas.openxmlformats.org/package/2006/relationships"><Relationship Id="rId8" Type="http://schemas.openxmlformats.org/officeDocument/2006/relationships/hyperlink" Target="https://www.uptodate.com/contents/prophylaxis-of-invasive-fungal-infections-in-adults-with-hematologic-malignancies?source=see_link&amp;sectionName=Candida+infection&amp;anchor=H564717552" TargetMode="External"/><Relationship Id="rId13" Type="http://schemas.openxmlformats.org/officeDocument/2006/relationships/hyperlink" Target="https://www.uptodate.com/contents/posaconazole-drug-information?source=see_link" TargetMode="External"/><Relationship Id="rId18" Type="http://schemas.openxmlformats.org/officeDocument/2006/relationships/hyperlink" Target="https://www.uptodate.com/contents/sirolimus-drug-information?source=see_link" TargetMode="External"/><Relationship Id="rId3" Type="http://schemas.openxmlformats.org/officeDocument/2006/relationships/hyperlink" Target="https://www.uptodate.com/contents/prophylaxis-of-invasive-fungal-infections-in-adult-hematopoietic-cell-transplant-recipients/abstract/8" TargetMode="External"/><Relationship Id="rId7" Type="http://schemas.openxmlformats.org/officeDocument/2006/relationships/hyperlink" Target="https://www.uptodate.com/contents/fluconazole-drug-information?source=see_link" TargetMode="External"/><Relationship Id="rId12" Type="http://schemas.openxmlformats.org/officeDocument/2006/relationships/hyperlink" Target="https://www.uptodate.com/contents/voriconazole-drug-information?source=see_link" TargetMode="External"/><Relationship Id="rId17" Type="http://schemas.openxmlformats.org/officeDocument/2006/relationships/hyperlink" Target="https://www.uptodate.com/contents/tacrolimus-drug-information?source=see_link" TargetMode="External"/><Relationship Id="rId2" Type="http://schemas.openxmlformats.org/officeDocument/2006/relationships/slide" Target="../slides/slide62.xml"/><Relationship Id="rId16" Type="http://schemas.openxmlformats.org/officeDocument/2006/relationships/hyperlink" Target="https://www.uptodate.com/contents/cyclosporine-ciclosporin-drug-information?source=see_link" TargetMode="External"/><Relationship Id="rId20" Type="http://schemas.openxmlformats.org/officeDocument/2006/relationships/hyperlink" Target="https://www.uptodate.com/contents/methylprednisolone-drug-information?source=see_link" TargetMode="External"/><Relationship Id="rId1" Type="http://schemas.openxmlformats.org/officeDocument/2006/relationships/notesMaster" Target="../notesMasters/notesMaster1.xml"/><Relationship Id="rId6" Type="http://schemas.openxmlformats.org/officeDocument/2006/relationships/hyperlink" Target="https://www.uptodate.com/contents/prophylaxis-of-invasive-fungal-infections-in-adults-with-hematologic-malignancies?source=see_link&amp;sectionName=Risk-benefit+assessment&amp;anchor=H69317229" TargetMode="External"/><Relationship Id="rId11" Type="http://schemas.openxmlformats.org/officeDocument/2006/relationships/hyperlink" Target="https://www.uptodate.com/contents/prophylaxis-of-invasive-fungal-infections-in-adult-hematopoietic-cell-transplant-recipients/abstract/19,21" TargetMode="External"/><Relationship Id="rId5" Type="http://schemas.openxmlformats.org/officeDocument/2006/relationships/hyperlink" Target="https://www.uptodate.com/contents/prophylaxis-of-invasive-fungal-infections-in-adult-hematopoietic-cell-transplant-recipients/abstract/24" TargetMode="External"/><Relationship Id="rId15" Type="http://schemas.openxmlformats.org/officeDocument/2006/relationships/hyperlink" Target="https://www.uptodate.com/contents/itraconazole-drug-information?source=see_link" TargetMode="External"/><Relationship Id="rId10" Type="http://schemas.openxmlformats.org/officeDocument/2006/relationships/hyperlink" Target="https://www.uptodate.com/contents/busulfan-drug-information?source=see_link" TargetMode="External"/><Relationship Id="rId19" Type="http://schemas.openxmlformats.org/officeDocument/2006/relationships/hyperlink" Target="https://www.uptodate.com/contents/prophylaxis-of-invasive-fungal-infections-in-adult-hematopoietic-cell-transplant-recipients?source=search_result&amp;search=Prophylaxis%20of%20invasive%20fungal%20infections%20in%20adult%20hematopoietic%20cell%20transplant%20recipients&amp;selectedTitle=1~150" TargetMode="External"/><Relationship Id="rId4" Type="http://schemas.openxmlformats.org/officeDocument/2006/relationships/hyperlink" Target="https://www.uptodate.com/contents/prophylaxis-of-invasive-fungal-infections-in-adult-hematopoietic-cell-transplant-recipients/abstract/30" TargetMode="External"/><Relationship Id="rId9" Type="http://schemas.openxmlformats.org/officeDocument/2006/relationships/hyperlink" Target="https://www.uptodate.com/contents/cyclophosphamide-drug-information?source=see_link" TargetMode="External"/><Relationship Id="rId14" Type="http://schemas.openxmlformats.org/officeDocument/2006/relationships/hyperlink" Target="https://www.uptodate.com/contents/pharmacology-of-azoles?source=see_link&amp;sectionName=Posaconazole&amp;anchor=H24" TargetMode="External"/></Relationships>
</file>

<file path=ppt/notesSlides/_rels/notesSlide23.xml.rels><?xml version="1.0" encoding="UTF-8" standalone="yes"?>
<Relationships xmlns="http://schemas.openxmlformats.org/package/2006/relationships"><Relationship Id="rId8" Type="http://schemas.openxmlformats.org/officeDocument/2006/relationships/hyperlink" Target="https://www.uptodate.com/contents/prophylaxis-of-invasive-fungal-infections-in-adults-with-hematologic-malignancies?source=see_link&amp;sectionName=Candida+infection&amp;anchor=H564717552" TargetMode="External"/><Relationship Id="rId13" Type="http://schemas.openxmlformats.org/officeDocument/2006/relationships/hyperlink" Target="https://www.uptodate.com/contents/posaconazole-drug-information?source=see_link" TargetMode="External"/><Relationship Id="rId18" Type="http://schemas.openxmlformats.org/officeDocument/2006/relationships/hyperlink" Target="https://www.uptodate.com/contents/sirolimus-drug-information?source=see_link" TargetMode="External"/><Relationship Id="rId3" Type="http://schemas.openxmlformats.org/officeDocument/2006/relationships/hyperlink" Target="https://www.uptodate.com/contents/prophylaxis-of-invasive-fungal-infections-in-adult-hematopoietic-cell-transplant-recipients/abstract/8" TargetMode="External"/><Relationship Id="rId7" Type="http://schemas.openxmlformats.org/officeDocument/2006/relationships/hyperlink" Target="https://www.uptodate.com/contents/fluconazole-drug-information?source=see_link" TargetMode="External"/><Relationship Id="rId12" Type="http://schemas.openxmlformats.org/officeDocument/2006/relationships/hyperlink" Target="https://www.uptodate.com/contents/voriconazole-drug-information?source=see_link" TargetMode="External"/><Relationship Id="rId17" Type="http://schemas.openxmlformats.org/officeDocument/2006/relationships/hyperlink" Target="https://www.uptodate.com/contents/tacrolimus-drug-information?source=see_link" TargetMode="External"/><Relationship Id="rId2" Type="http://schemas.openxmlformats.org/officeDocument/2006/relationships/slide" Target="../slides/slide63.xml"/><Relationship Id="rId16" Type="http://schemas.openxmlformats.org/officeDocument/2006/relationships/hyperlink" Target="https://www.uptodate.com/contents/cyclosporine-ciclosporin-drug-information?source=see_link" TargetMode="External"/><Relationship Id="rId20" Type="http://schemas.openxmlformats.org/officeDocument/2006/relationships/hyperlink" Target="https://www.uptodate.com/contents/methylprednisolone-drug-information?source=see_link" TargetMode="External"/><Relationship Id="rId1" Type="http://schemas.openxmlformats.org/officeDocument/2006/relationships/notesMaster" Target="../notesMasters/notesMaster1.xml"/><Relationship Id="rId6" Type="http://schemas.openxmlformats.org/officeDocument/2006/relationships/hyperlink" Target="https://www.uptodate.com/contents/prophylaxis-of-invasive-fungal-infections-in-adults-with-hematologic-malignancies?source=see_link&amp;sectionName=Risk-benefit+assessment&amp;anchor=H69317229" TargetMode="External"/><Relationship Id="rId11" Type="http://schemas.openxmlformats.org/officeDocument/2006/relationships/hyperlink" Target="https://www.uptodate.com/contents/prophylaxis-of-invasive-fungal-infections-in-adult-hematopoietic-cell-transplant-recipients/abstract/19,21" TargetMode="External"/><Relationship Id="rId5" Type="http://schemas.openxmlformats.org/officeDocument/2006/relationships/hyperlink" Target="https://www.uptodate.com/contents/prophylaxis-of-invasive-fungal-infections-in-adult-hematopoietic-cell-transplant-recipients/abstract/24" TargetMode="External"/><Relationship Id="rId15" Type="http://schemas.openxmlformats.org/officeDocument/2006/relationships/hyperlink" Target="https://www.uptodate.com/contents/itraconazole-drug-information?source=see_link" TargetMode="External"/><Relationship Id="rId10" Type="http://schemas.openxmlformats.org/officeDocument/2006/relationships/hyperlink" Target="https://www.uptodate.com/contents/busulfan-drug-information?source=see_link" TargetMode="External"/><Relationship Id="rId19" Type="http://schemas.openxmlformats.org/officeDocument/2006/relationships/hyperlink" Target="https://www.uptodate.com/contents/prophylaxis-of-invasive-fungal-infections-in-adult-hematopoietic-cell-transplant-recipients?source=search_result&amp;search=Prophylaxis%20of%20invasive%20fungal%20infections%20in%20adult%20hematopoietic%20cell%20transplant%20recipients&amp;selectedTitle=1~150" TargetMode="External"/><Relationship Id="rId4" Type="http://schemas.openxmlformats.org/officeDocument/2006/relationships/hyperlink" Target="https://www.uptodate.com/contents/prophylaxis-of-invasive-fungal-infections-in-adult-hematopoietic-cell-transplant-recipients/abstract/30" TargetMode="External"/><Relationship Id="rId9" Type="http://schemas.openxmlformats.org/officeDocument/2006/relationships/hyperlink" Target="https://www.uptodate.com/contents/cyclophosphamide-drug-information?source=see_link" TargetMode="External"/><Relationship Id="rId14" Type="http://schemas.openxmlformats.org/officeDocument/2006/relationships/hyperlink" Target="https://www.uptodate.com/contents/pharmacology-of-azoles?source=see_link&amp;sectionName=Posaconazole&amp;anchor=H24"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8" Type="http://schemas.openxmlformats.org/officeDocument/2006/relationships/hyperlink" Target="https://www.uptodate.com/contents/prophylaxis-of-invasive-fungal-infections-in-adults-with-hematologic-malignancies?source=see_link&amp;sectionName=Candida+infection&amp;anchor=H564717552" TargetMode="External"/><Relationship Id="rId13" Type="http://schemas.openxmlformats.org/officeDocument/2006/relationships/hyperlink" Target="https://www.uptodate.com/contents/posaconazole-drug-information?source=see_link" TargetMode="External"/><Relationship Id="rId18" Type="http://schemas.openxmlformats.org/officeDocument/2006/relationships/hyperlink" Target="https://www.uptodate.com/contents/sirolimus-drug-information?source=see_link" TargetMode="External"/><Relationship Id="rId3" Type="http://schemas.openxmlformats.org/officeDocument/2006/relationships/hyperlink" Target="https://www.uptodate.com/contents/prophylaxis-of-invasive-fungal-infections-in-adult-hematopoietic-cell-transplant-recipients/abstract/8" TargetMode="External"/><Relationship Id="rId7" Type="http://schemas.openxmlformats.org/officeDocument/2006/relationships/hyperlink" Target="https://www.uptodate.com/contents/fluconazole-drug-information?source=see_link" TargetMode="External"/><Relationship Id="rId12" Type="http://schemas.openxmlformats.org/officeDocument/2006/relationships/hyperlink" Target="https://www.uptodate.com/contents/voriconazole-drug-information?source=see_link" TargetMode="External"/><Relationship Id="rId17" Type="http://schemas.openxmlformats.org/officeDocument/2006/relationships/hyperlink" Target="https://www.uptodate.com/contents/tacrolimus-drug-information?source=see_link" TargetMode="External"/><Relationship Id="rId2" Type="http://schemas.openxmlformats.org/officeDocument/2006/relationships/slide" Target="../slides/slide65.xml"/><Relationship Id="rId16" Type="http://schemas.openxmlformats.org/officeDocument/2006/relationships/hyperlink" Target="https://www.uptodate.com/contents/cyclosporine-ciclosporin-drug-information?source=see_link" TargetMode="External"/><Relationship Id="rId20" Type="http://schemas.openxmlformats.org/officeDocument/2006/relationships/hyperlink" Target="https://www.uptodate.com/contents/methylprednisolone-drug-information?source=see_link" TargetMode="External"/><Relationship Id="rId1" Type="http://schemas.openxmlformats.org/officeDocument/2006/relationships/notesMaster" Target="../notesMasters/notesMaster1.xml"/><Relationship Id="rId6" Type="http://schemas.openxmlformats.org/officeDocument/2006/relationships/hyperlink" Target="https://www.uptodate.com/contents/prophylaxis-of-invasive-fungal-infections-in-adults-with-hematologic-malignancies?source=see_link&amp;sectionName=Risk-benefit+assessment&amp;anchor=H69317229" TargetMode="External"/><Relationship Id="rId11" Type="http://schemas.openxmlformats.org/officeDocument/2006/relationships/hyperlink" Target="https://www.uptodate.com/contents/prophylaxis-of-invasive-fungal-infections-in-adult-hematopoietic-cell-transplant-recipients/abstract/19,21" TargetMode="External"/><Relationship Id="rId5" Type="http://schemas.openxmlformats.org/officeDocument/2006/relationships/hyperlink" Target="https://www.uptodate.com/contents/prophylaxis-of-invasive-fungal-infections-in-adult-hematopoietic-cell-transplant-recipients/abstract/24" TargetMode="External"/><Relationship Id="rId15" Type="http://schemas.openxmlformats.org/officeDocument/2006/relationships/hyperlink" Target="https://www.uptodate.com/contents/itraconazole-drug-information?source=see_link" TargetMode="External"/><Relationship Id="rId10" Type="http://schemas.openxmlformats.org/officeDocument/2006/relationships/hyperlink" Target="https://www.uptodate.com/contents/busulfan-drug-information?source=see_link" TargetMode="External"/><Relationship Id="rId19" Type="http://schemas.openxmlformats.org/officeDocument/2006/relationships/hyperlink" Target="https://www.uptodate.com/contents/prophylaxis-of-invasive-fungal-infections-in-adult-hematopoietic-cell-transplant-recipients?source=search_result&amp;search=Prophylaxis%20of%20invasive%20fungal%20infections%20in%20adult%20hematopoietic%20cell%20transplant%20recipients&amp;selectedTitle=1~150" TargetMode="External"/><Relationship Id="rId4" Type="http://schemas.openxmlformats.org/officeDocument/2006/relationships/hyperlink" Target="https://www.uptodate.com/contents/prophylaxis-of-invasive-fungal-infections-in-adult-hematopoietic-cell-transplant-recipients/abstract/30" TargetMode="External"/><Relationship Id="rId9" Type="http://schemas.openxmlformats.org/officeDocument/2006/relationships/hyperlink" Target="https://www.uptodate.com/contents/cyclophosphamide-drug-information?source=see_link" TargetMode="External"/><Relationship Id="rId14" Type="http://schemas.openxmlformats.org/officeDocument/2006/relationships/hyperlink" Target="https://www.uptodate.com/contents/pharmacology-of-azoles?source=see_link&amp;sectionName=Posaconazole&amp;anchor=H24" TargetMode="External"/></Relationships>
</file>

<file path=ppt/notesSlides/_rels/notesSlide26.xml.rels><?xml version="1.0" encoding="UTF-8" standalone="yes"?>
<Relationships xmlns="http://schemas.openxmlformats.org/package/2006/relationships"><Relationship Id="rId8" Type="http://schemas.openxmlformats.org/officeDocument/2006/relationships/hyperlink" Target="https://www.uptodate.com/contents/grade/6?title=Grade%202C&amp;topicKey=ID/2459" TargetMode="External"/><Relationship Id="rId3" Type="http://schemas.openxmlformats.org/officeDocument/2006/relationships/hyperlink" Target="https://www.uptodate.com/contents/treatment-and-prevention-of-invasive-aspergillosis?source=see_link&amp;sectionName=Preemptive%20therapy&amp;anchor=H833586" TargetMode="External"/><Relationship Id="rId7" Type="http://schemas.openxmlformats.org/officeDocument/2006/relationships/hyperlink" Target="https://www.uptodate.com/contents/isavuconazole-isavuconazonium-sulfate-drug-information?source=see_link" TargetMode="External"/><Relationship Id="rId2" Type="http://schemas.openxmlformats.org/officeDocument/2006/relationships/slide" Target="../slides/slide67.xml"/><Relationship Id="rId1" Type="http://schemas.openxmlformats.org/officeDocument/2006/relationships/notesMaster" Target="../notesMasters/notesMaster1.xml"/><Relationship Id="rId6" Type="http://schemas.openxmlformats.org/officeDocument/2006/relationships/hyperlink" Target="https://www.uptodate.com/contents/grade/5?title=Grade%202B&amp;topicKey=ID/2459" TargetMode="External"/><Relationship Id="rId5" Type="http://schemas.openxmlformats.org/officeDocument/2006/relationships/hyperlink" Target="https://www.uptodate.com/contents/grade/1?title=Grade%201A&amp;topicKey=ID/2459" TargetMode="External"/><Relationship Id="rId4" Type="http://schemas.openxmlformats.org/officeDocument/2006/relationships/hyperlink" Target="https://www.uptodate.com/contents/voriconazole-drug-information?source=see_link" TargetMode="External"/><Relationship Id="rId9" Type="http://schemas.openxmlformats.org/officeDocument/2006/relationships/hyperlink" Target="https://www.uptodate.com/contents/grade/2?title=Grade%201B&amp;topicKey=ID/2459" TargetMode="External"/></Relationships>
</file>

<file path=ppt/notesSlides/_rels/notesSlide27.xml.rels><?xml version="1.0" encoding="UTF-8" standalone="yes"?>
<Relationships xmlns="http://schemas.openxmlformats.org/package/2006/relationships"><Relationship Id="rId8" Type="http://schemas.openxmlformats.org/officeDocument/2006/relationships/hyperlink" Target="https://www.uptodate.com/contents/grade/6?title=Grade%202C&amp;topicKey=ID/2459" TargetMode="External"/><Relationship Id="rId3" Type="http://schemas.openxmlformats.org/officeDocument/2006/relationships/hyperlink" Target="https://www.uptodate.com/contents/treatment-and-prevention-of-invasive-aspergillosis?source=see_link&amp;sectionName=Preemptive%20therapy&amp;anchor=H833586" TargetMode="External"/><Relationship Id="rId7" Type="http://schemas.openxmlformats.org/officeDocument/2006/relationships/hyperlink" Target="https://www.uptodate.com/contents/isavuconazole-isavuconazonium-sulfate-drug-information?source=see_link" TargetMode="External"/><Relationship Id="rId2" Type="http://schemas.openxmlformats.org/officeDocument/2006/relationships/slide" Target="../slides/slide68.xml"/><Relationship Id="rId1" Type="http://schemas.openxmlformats.org/officeDocument/2006/relationships/notesMaster" Target="../notesMasters/notesMaster1.xml"/><Relationship Id="rId6" Type="http://schemas.openxmlformats.org/officeDocument/2006/relationships/hyperlink" Target="https://www.uptodate.com/contents/grade/5?title=Grade%202B&amp;topicKey=ID/2459" TargetMode="External"/><Relationship Id="rId5" Type="http://schemas.openxmlformats.org/officeDocument/2006/relationships/hyperlink" Target="https://www.uptodate.com/contents/grade/1?title=Grade%201A&amp;topicKey=ID/2459" TargetMode="External"/><Relationship Id="rId4" Type="http://schemas.openxmlformats.org/officeDocument/2006/relationships/hyperlink" Target="https://www.uptodate.com/contents/voriconazole-drug-information?source=see_link" TargetMode="External"/><Relationship Id="rId9" Type="http://schemas.openxmlformats.org/officeDocument/2006/relationships/hyperlink" Target="https://www.uptodate.com/contents/grade/2?title=Grade%201B&amp;topicKey=ID/2459" TargetMode="Externa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8" Type="http://schemas.openxmlformats.org/officeDocument/2006/relationships/hyperlink" Target="https://www.uptodate.com/contents/valganciclovir-drug-information?source=see_link" TargetMode="External"/><Relationship Id="rId13" Type="http://schemas.openxmlformats.org/officeDocument/2006/relationships/hyperlink" Target="https://www.uptodate.com/contents/rituximab-drug-information?source=see_link" TargetMode="External"/><Relationship Id="rId18" Type="http://schemas.openxmlformats.org/officeDocument/2006/relationships/hyperlink" Target="https://www.uptodate.com/contents/grade/6?title=Grade%202C&amp;topicKey=ID/16533" TargetMode="External"/><Relationship Id="rId3" Type="http://schemas.openxmlformats.org/officeDocument/2006/relationships/hyperlink" Target="https://www.uptodate.com/contents/grade/1?title=Grade%201A&amp;topicKey=ID/16533" TargetMode="External"/><Relationship Id="rId7" Type="http://schemas.openxmlformats.org/officeDocument/2006/relationships/hyperlink" Target="https://www.uptodate.com/contents/ganciclovir-drug-information?source=see_link" TargetMode="External"/><Relationship Id="rId12" Type="http://schemas.openxmlformats.org/officeDocument/2006/relationships/hyperlink" Target="https://www.uptodate.com/contents/fludarabine-drug-information?source=see_link" TargetMode="External"/><Relationship Id="rId17" Type="http://schemas.openxmlformats.org/officeDocument/2006/relationships/hyperlink" Target="https://www.uptodate.com/contents/lamivudine-drug-information?source=see_link" TargetMode="External"/><Relationship Id="rId2" Type="http://schemas.openxmlformats.org/officeDocument/2006/relationships/slide" Target="../slides/slide84.xml"/><Relationship Id="rId16" Type="http://schemas.openxmlformats.org/officeDocument/2006/relationships/hyperlink" Target="https://www.uptodate.com/contents/entecavir-drug-information?source=see_link" TargetMode="External"/><Relationship Id="rId1" Type="http://schemas.openxmlformats.org/officeDocument/2006/relationships/notesMaster" Target="../notesMasters/notesMaster1.xml"/><Relationship Id="rId6" Type="http://schemas.openxmlformats.org/officeDocument/2006/relationships/hyperlink" Target="https://www.uptodate.com/contents/grade/2?title=Grade%201B&amp;topicKey=ID/16533" TargetMode="External"/><Relationship Id="rId11" Type="http://schemas.openxmlformats.org/officeDocument/2006/relationships/hyperlink" Target="https://www.uptodate.com/contents/alemtuzumab-drug-information?source=see_link" TargetMode="External"/><Relationship Id="rId5" Type="http://schemas.openxmlformats.org/officeDocument/2006/relationships/hyperlink" Target="https://www.uptodate.com/contents/valacyclovir-drug-information?source=see_link" TargetMode="External"/><Relationship Id="rId15" Type="http://schemas.openxmlformats.org/officeDocument/2006/relationships/hyperlink" Target="https://www.uptodate.com/contents/image?imageKey=ID/91882&amp;topicKey=ID/16533&amp;source=see_link" TargetMode="External"/><Relationship Id="rId10" Type="http://schemas.openxmlformats.org/officeDocument/2006/relationships/hyperlink" Target="https://www.uptodate.com/contents/post-exposure-prophylaxis-against-varicella-zoster-virus-infection?source=see_link" TargetMode="External"/><Relationship Id="rId4" Type="http://schemas.openxmlformats.org/officeDocument/2006/relationships/hyperlink" Target="https://www.uptodate.com/contents/acyclovir-drug-information?source=see_link" TargetMode="External"/><Relationship Id="rId9" Type="http://schemas.openxmlformats.org/officeDocument/2006/relationships/hyperlink" Target="https://www.uptodate.com/contents/prevention-of-viral-infections-in-hematopoietic-cell-transplant-recipients?source=see_link&amp;sectionName=Cytomegalovirus&amp;anchor=H1058289551" TargetMode="External"/><Relationship Id="rId14" Type="http://schemas.openxmlformats.org/officeDocument/2006/relationships/hyperlink" Target="https://www.uptodate.com/contents/treatment-and-prevention-of-post-transplant-lymphoproliferative-disorders?source=see_link&amp;sectionName=PREVENTION&amp;anchor=H15" TargetMode="External"/></Relationships>
</file>

<file path=ppt/notesSlides/_rels/notesSlide32.xml.rels><?xml version="1.0" encoding="UTF-8" standalone="yes"?>
<Relationships xmlns="http://schemas.openxmlformats.org/package/2006/relationships"><Relationship Id="rId8" Type="http://schemas.openxmlformats.org/officeDocument/2006/relationships/hyperlink" Target="https://www.uptodate.com/contents/valganciclovir-drug-information?source=see_link" TargetMode="External"/><Relationship Id="rId13" Type="http://schemas.openxmlformats.org/officeDocument/2006/relationships/hyperlink" Target="https://www.uptodate.com/contents/rituximab-drug-information?source=see_link" TargetMode="External"/><Relationship Id="rId18" Type="http://schemas.openxmlformats.org/officeDocument/2006/relationships/hyperlink" Target="https://www.uptodate.com/contents/grade/6?title=Grade%202C&amp;topicKey=ID/16533" TargetMode="External"/><Relationship Id="rId3" Type="http://schemas.openxmlformats.org/officeDocument/2006/relationships/hyperlink" Target="https://www.uptodate.com/contents/grade/1?title=Grade%201A&amp;topicKey=ID/16533" TargetMode="External"/><Relationship Id="rId7" Type="http://schemas.openxmlformats.org/officeDocument/2006/relationships/hyperlink" Target="https://www.uptodate.com/contents/ganciclovir-drug-information?source=see_link" TargetMode="External"/><Relationship Id="rId12" Type="http://schemas.openxmlformats.org/officeDocument/2006/relationships/hyperlink" Target="https://www.uptodate.com/contents/fludarabine-drug-information?source=see_link" TargetMode="External"/><Relationship Id="rId17" Type="http://schemas.openxmlformats.org/officeDocument/2006/relationships/hyperlink" Target="https://www.uptodate.com/contents/lamivudine-drug-information?source=see_link" TargetMode="External"/><Relationship Id="rId2" Type="http://schemas.openxmlformats.org/officeDocument/2006/relationships/slide" Target="../slides/slide85.xml"/><Relationship Id="rId16" Type="http://schemas.openxmlformats.org/officeDocument/2006/relationships/hyperlink" Target="https://www.uptodate.com/contents/entecavir-drug-information?source=see_link" TargetMode="External"/><Relationship Id="rId1" Type="http://schemas.openxmlformats.org/officeDocument/2006/relationships/notesMaster" Target="../notesMasters/notesMaster1.xml"/><Relationship Id="rId6" Type="http://schemas.openxmlformats.org/officeDocument/2006/relationships/hyperlink" Target="https://www.uptodate.com/contents/grade/2?title=Grade%201B&amp;topicKey=ID/16533" TargetMode="External"/><Relationship Id="rId11" Type="http://schemas.openxmlformats.org/officeDocument/2006/relationships/hyperlink" Target="https://www.uptodate.com/contents/alemtuzumab-drug-information?source=see_link" TargetMode="External"/><Relationship Id="rId5" Type="http://schemas.openxmlformats.org/officeDocument/2006/relationships/hyperlink" Target="https://www.uptodate.com/contents/valacyclovir-drug-information?source=see_link" TargetMode="External"/><Relationship Id="rId15" Type="http://schemas.openxmlformats.org/officeDocument/2006/relationships/hyperlink" Target="https://www.uptodate.com/contents/image?imageKey=ID/91882&amp;topicKey=ID/16533&amp;source=see_link" TargetMode="External"/><Relationship Id="rId10" Type="http://schemas.openxmlformats.org/officeDocument/2006/relationships/hyperlink" Target="https://www.uptodate.com/contents/post-exposure-prophylaxis-against-varicella-zoster-virus-infection?source=see_link" TargetMode="External"/><Relationship Id="rId4" Type="http://schemas.openxmlformats.org/officeDocument/2006/relationships/hyperlink" Target="https://www.uptodate.com/contents/acyclovir-drug-information?source=see_link" TargetMode="External"/><Relationship Id="rId9" Type="http://schemas.openxmlformats.org/officeDocument/2006/relationships/hyperlink" Target="https://www.uptodate.com/contents/prevention-of-viral-infections-in-hematopoietic-cell-transplant-recipients?source=see_link&amp;sectionName=Cytomegalovirus&amp;anchor=H1058289551" TargetMode="External"/><Relationship Id="rId14" Type="http://schemas.openxmlformats.org/officeDocument/2006/relationships/hyperlink" Target="https://www.uptodate.com/contents/treatment-and-prevention-of-post-transplant-lymphoproliferative-disorders?source=see_link&amp;sectionName=PREVENTION&amp;anchor=H15" TargetMode="External"/></Relationships>
</file>

<file path=ppt/notesSlides/_rels/notesSlide33.xml.rels><?xml version="1.0" encoding="UTF-8" standalone="yes"?>
<Relationships xmlns="http://schemas.openxmlformats.org/package/2006/relationships"><Relationship Id="rId8" Type="http://schemas.openxmlformats.org/officeDocument/2006/relationships/hyperlink" Target="https://www.uptodate.com/contents/valganciclovir-drug-information?source=see_link" TargetMode="External"/><Relationship Id="rId13" Type="http://schemas.openxmlformats.org/officeDocument/2006/relationships/hyperlink" Target="https://www.uptodate.com/contents/rituximab-drug-information?source=see_link" TargetMode="External"/><Relationship Id="rId18" Type="http://schemas.openxmlformats.org/officeDocument/2006/relationships/hyperlink" Target="https://www.uptodate.com/contents/grade/6?title=Grade%202C&amp;topicKey=ID/16533" TargetMode="External"/><Relationship Id="rId3" Type="http://schemas.openxmlformats.org/officeDocument/2006/relationships/hyperlink" Target="https://www.uptodate.com/contents/grade/1?title=Grade%201A&amp;topicKey=ID/16533" TargetMode="External"/><Relationship Id="rId7" Type="http://schemas.openxmlformats.org/officeDocument/2006/relationships/hyperlink" Target="https://www.uptodate.com/contents/ganciclovir-drug-information?source=see_link" TargetMode="External"/><Relationship Id="rId12" Type="http://schemas.openxmlformats.org/officeDocument/2006/relationships/hyperlink" Target="https://www.uptodate.com/contents/fludarabine-drug-information?source=see_link" TargetMode="External"/><Relationship Id="rId17" Type="http://schemas.openxmlformats.org/officeDocument/2006/relationships/hyperlink" Target="https://www.uptodate.com/contents/lamivudine-drug-information?source=see_link" TargetMode="External"/><Relationship Id="rId2" Type="http://schemas.openxmlformats.org/officeDocument/2006/relationships/slide" Target="../slides/slide86.xml"/><Relationship Id="rId16" Type="http://schemas.openxmlformats.org/officeDocument/2006/relationships/hyperlink" Target="https://www.uptodate.com/contents/entecavir-drug-information?source=see_link" TargetMode="External"/><Relationship Id="rId1" Type="http://schemas.openxmlformats.org/officeDocument/2006/relationships/notesMaster" Target="../notesMasters/notesMaster1.xml"/><Relationship Id="rId6" Type="http://schemas.openxmlformats.org/officeDocument/2006/relationships/hyperlink" Target="https://www.uptodate.com/contents/grade/2?title=Grade%201B&amp;topicKey=ID/16533" TargetMode="External"/><Relationship Id="rId11" Type="http://schemas.openxmlformats.org/officeDocument/2006/relationships/hyperlink" Target="https://www.uptodate.com/contents/alemtuzumab-drug-information?source=see_link" TargetMode="External"/><Relationship Id="rId5" Type="http://schemas.openxmlformats.org/officeDocument/2006/relationships/hyperlink" Target="https://www.uptodate.com/contents/valacyclovir-drug-information?source=see_link" TargetMode="External"/><Relationship Id="rId15" Type="http://schemas.openxmlformats.org/officeDocument/2006/relationships/hyperlink" Target="https://www.uptodate.com/contents/image?imageKey=ID/91882&amp;topicKey=ID/16533&amp;source=see_link" TargetMode="External"/><Relationship Id="rId10" Type="http://schemas.openxmlformats.org/officeDocument/2006/relationships/hyperlink" Target="https://www.uptodate.com/contents/post-exposure-prophylaxis-against-varicella-zoster-virus-infection?source=see_link" TargetMode="External"/><Relationship Id="rId4" Type="http://schemas.openxmlformats.org/officeDocument/2006/relationships/hyperlink" Target="https://www.uptodate.com/contents/acyclovir-drug-information?source=see_link" TargetMode="External"/><Relationship Id="rId9" Type="http://schemas.openxmlformats.org/officeDocument/2006/relationships/hyperlink" Target="https://www.uptodate.com/contents/prevention-of-viral-infections-in-hematopoietic-cell-transplant-recipients?source=see_link&amp;sectionName=Cytomegalovirus&amp;anchor=H1058289551" TargetMode="External"/><Relationship Id="rId14" Type="http://schemas.openxmlformats.org/officeDocument/2006/relationships/hyperlink" Target="https://www.uptodate.com/contents/treatment-and-prevention-of-post-transplant-lymphoproliferative-disorders?source=see_link&amp;sectionName=PREVENTION&amp;anchor=H15"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smtClean="0"/>
              <a:t>Ten </a:t>
            </a:r>
            <a:r>
              <a:rPr lang="tr-TR" dirty="0" err="1" smtClean="0"/>
              <a:t>to</a:t>
            </a:r>
            <a:r>
              <a:rPr lang="tr-TR" dirty="0" smtClean="0"/>
              <a:t> </a:t>
            </a:r>
            <a:r>
              <a:rPr lang="tr-TR" dirty="0" err="1" smtClean="0"/>
              <a:t>the</a:t>
            </a:r>
            <a:r>
              <a:rPr lang="tr-TR" dirty="0" smtClean="0"/>
              <a:t> </a:t>
            </a:r>
            <a:r>
              <a:rPr lang="tr-TR" dirty="0" err="1" smtClean="0"/>
              <a:t>sixth</a:t>
            </a:r>
            <a:r>
              <a:rPr lang="tr-TR" dirty="0" smtClean="0"/>
              <a:t> </a:t>
            </a:r>
            <a:r>
              <a:rPr lang="tr-TR" dirty="0" err="1" smtClean="0"/>
              <a:t>power</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a:t>
            </a:fld>
            <a:endParaRPr lang="tr-T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Approximate immune cell counts (expressed as percentage of normal counts) </a:t>
            </a:r>
            <a:r>
              <a:rPr lang="en-US" sz="1200" b="0" i="0" kern="1200" dirty="0" err="1" smtClean="0">
                <a:solidFill>
                  <a:schemeClr val="tx1"/>
                </a:solidFill>
                <a:latin typeface="+mn-lt"/>
                <a:ea typeface="+mn-ea"/>
                <a:cs typeface="+mn-cs"/>
              </a:rPr>
              <a:t>peri</a:t>
            </a:r>
            <a:r>
              <a:rPr lang="en-US" sz="1200" b="0" i="0" kern="1200" dirty="0" smtClean="0">
                <a:solidFill>
                  <a:schemeClr val="tx1"/>
                </a:solidFill>
                <a:latin typeface="+mn-lt"/>
                <a:ea typeface="+mn-ea"/>
                <a:cs typeface="+mn-cs"/>
              </a:rPr>
              <a:t>– and post–</a:t>
            </a:r>
            <a:r>
              <a:rPr lang="en-US" sz="1200" b="0" i="0" kern="1200" dirty="0" err="1" smtClean="0">
                <a:solidFill>
                  <a:schemeClr val="tx1"/>
                </a:solidFill>
                <a:latin typeface="+mn-lt"/>
                <a:ea typeface="+mn-ea"/>
                <a:cs typeface="+mn-cs"/>
              </a:rPr>
              <a:t>myeloablative</a:t>
            </a:r>
            <a:r>
              <a:rPr lang="en-US" sz="1200" b="0" i="0" kern="1200" dirty="0" smtClean="0">
                <a:solidFill>
                  <a:schemeClr val="tx1"/>
                </a:solidFill>
                <a:latin typeface="+mn-lt"/>
                <a:ea typeface="+mn-ea"/>
                <a:cs typeface="+mn-cs"/>
              </a:rPr>
              <a:t> hematopoietic cell transplantation. Nadirs are higher and occur later after </a:t>
            </a:r>
            <a:r>
              <a:rPr lang="en-US" sz="1200" b="0" i="0" kern="1200" dirty="0" err="1" smtClean="0">
                <a:solidFill>
                  <a:schemeClr val="tx1"/>
                </a:solidFill>
                <a:latin typeface="+mn-lt"/>
                <a:ea typeface="+mn-ea"/>
                <a:cs typeface="+mn-cs"/>
              </a:rPr>
              <a:t>nonmyeloablative</a:t>
            </a:r>
            <a:r>
              <a:rPr lang="en-US" sz="1200" b="0" i="0" kern="1200" dirty="0" smtClean="0">
                <a:solidFill>
                  <a:schemeClr val="tx1"/>
                </a:solidFill>
                <a:latin typeface="+mn-lt"/>
                <a:ea typeface="+mn-ea"/>
                <a:cs typeface="+mn-cs"/>
              </a:rPr>
              <a:t> than </a:t>
            </a:r>
            <a:r>
              <a:rPr lang="en-US" sz="1200" b="0" i="0" kern="1200" dirty="0" err="1" smtClean="0">
                <a:solidFill>
                  <a:schemeClr val="tx1"/>
                </a:solidFill>
                <a:latin typeface="+mn-lt"/>
                <a:ea typeface="+mn-ea"/>
                <a:cs typeface="+mn-cs"/>
              </a:rPr>
              <a:t>myeloablative</a:t>
            </a:r>
            <a:r>
              <a:rPr lang="en-US" sz="1200" b="0" i="0" kern="1200" dirty="0" smtClean="0">
                <a:solidFill>
                  <a:schemeClr val="tx1"/>
                </a:solidFill>
                <a:latin typeface="+mn-lt"/>
                <a:ea typeface="+mn-ea"/>
                <a:cs typeface="+mn-cs"/>
              </a:rPr>
              <a:t> transplantation, as recipient cells persist after </a:t>
            </a:r>
            <a:r>
              <a:rPr lang="en-US" sz="1200" b="0" i="0" kern="1200" dirty="0" err="1" smtClean="0">
                <a:solidFill>
                  <a:schemeClr val="tx1"/>
                </a:solidFill>
                <a:latin typeface="+mn-lt"/>
                <a:ea typeface="+mn-ea"/>
                <a:cs typeface="+mn-cs"/>
              </a:rPr>
              <a:t>nonmyeloablative</a:t>
            </a:r>
            <a:r>
              <a:rPr lang="en-US" sz="1200" b="0" i="0" kern="1200" dirty="0" smtClean="0">
                <a:solidFill>
                  <a:schemeClr val="tx1"/>
                </a:solidFill>
                <a:latin typeface="+mn-lt"/>
                <a:ea typeface="+mn-ea"/>
                <a:cs typeface="+mn-cs"/>
              </a:rPr>
              <a:t> transplant for several weeks to months (in the presence of GVHD) or longer (in the absence of GVHD). The orange line represents the innate immune cells (e.g., </a:t>
            </a:r>
            <a:r>
              <a:rPr lang="en-US" sz="1200" b="0" i="0" kern="1200" dirty="0" err="1" smtClean="0">
                <a:solidFill>
                  <a:schemeClr val="tx1"/>
                </a:solidFill>
                <a:latin typeface="+mn-lt"/>
                <a:ea typeface="+mn-ea"/>
                <a:cs typeface="+mn-cs"/>
              </a:rPr>
              <a:t>neutrophils</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monocytes</a:t>
            </a:r>
            <a:r>
              <a:rPr lang="en-US" sz="1200" b="0" i="0" kern="1200" dirty="0" smtClean="0">
                <a:solidFill>
                  <a:schemeClr val="tx1"/>
                </a:solidFill>
                <a:latin typeface="+mn-lt"/>
                <a:ea typeface="+mn-ea"/>
                <a:cs typeface="+mn-cs"/>
              </a:rPr>
              <a:t>, and natural killer [NK] cells), the recovery of which is influenced by the graft type (fastest with </a:t>
            </a:r>
            <a:r>
              <a:rPr lang="en-US" sz="1200" b="0" i="0" kern="1200" dirty="0" err="1" smtClean="0">
                <a:solidFill>
                  <a:schemeClr val="tx1"/>
                </a:solidFill>
                <a:latin typeface="+mn-lt"/>
                <a:ea typeface="+mn-ea"/>
                <a:cs typeface="+mn-cs"/>
              </a:rPr>
              <a:t>filgrastim</a:t>
            </a:r>
            <a:r>
              <a:rPr lang="en-US" sz="1200" b="0" i="0" kern="1200" dirty="0" smtClean="0">
                <a:solidFill>
                  <a:schemeClr val="tx1"/>
                </a:solidFill>
                <a:latin typeface="+mn-lt"/>
                <a:ea typeface="+mn-ea"/>
                <a:cs typeface="+mn-cs"/>
              </a:rPr>
              <a:t>-mobilized blood stem cells, intermediate with marrow, and slowest with umbilical cord blood). The green line represents the recovery of CD8+ T-cells and B-cells, the counts of which may transiently become </a:t>
            </a:r>
            <a:r>
              <a:rPr lang="en-US" sz="1200" b="0" i="0" kern="1200" dirty="0" err="1" smtClean="0">
                <a:solidFill>
                  <a:schemeClr val="tx1"/>
                </a:solidFill>
                <a:latin typeface="+mn-lt"/>
                <a:ea typeface="+mn-ea"/>
                <a:cs typeface="+mn-cs"/>
              </a:rPr>
              <a:t>supranormal</a:t>
            </a:r>
            <a:r>
              <a:rPr lang="en-US" sz="1200" b="0" i="0" kern="1200" dirty="0" smtClean="0">
                <a:solidFill>
                  <a:schemeClr val="tx1"/>
                </a:solidFill>
                <a:latin typeface="+mn-lt"/>
                <a:ea typeface="+mn-ea"/>
                <a:cs typeface="+mn-cs"/>
              </a:rPr>
              <a:t>. B-cell recovery is influenced by graft type (fastest after cord blood transplant) and is delayed by GVHD and/or its treatment. The blue line represents the recovery of relatively radiotherapy/chemotherapy-resistant cells such as plasma cells, tissue </a:t>
            </a:r>
            <a:r>
              <a:rPr lang="en-US" sz="1200" b="0" i="0" kern="1200" dirty="0" err="1" smtClean="0">
                <a:solidFill>
                  <a:schemeClr val="tx1"/>
                </a:solidFill>
                <a:latin typeface="+mn-lt"/>
                <a:ea typeface="+mn-ea"/>
                <a:cs typeface="+mn-cs"/>
              </a:rPr>
              <a:t>dendritic</a:t>
            </a:r>
            <a:r>
              <a:rPr lang="en-US" sz="1200" b="0" i="0" kern="1200" dirty="0" smtClean="0">
                <a:solidFill>
                  <a:schemeClr val="tx1"/>
                </a:solidFill>
                <a:latin typeface="+mn-lt"/>
                <a:ea typeface="+mn-ea"/>
                <a:cs typeface="+mn-cs"/>
              </a:rPr>
              <a:t> cells (e.g., </a:t>
            </a:r>
            <a:r>
              <a:rPr lang="en-US" sz="1200" b="0" i="0" kern="1200" dirty="0" err="1" smtClean="0">
                <a:solidFill>
                  <a:schemeClr val="tx1"/>
                </a:solidFill>
                <a:latin typeface="+mn-lt"/>
                <a:ea typeface="+mn-ea"/>
                <a:cs typeface="+mn-cs"/>
              </a:rPr>
              <a:t>Langerhans</a:t>
            </a:r>
            <a:r>
              <a:rPr lang="en-US" sz="1200" b="0" i="0" kern="1200" dirty="0" smtClean="0">
                <a:solidFill>
                  <a:schemeClr val="tx1"/>
                </a:solidFill>
                <a:latin typeface="+mn-lt"/>
                <a:ea typeface="+mn-ea"/>
                <a:cs typeface="+mn-cs"/>
              </a:rPr>
              <a:t> cells) and, perhaps, tissue macrophages/microglia. The nadir of these cells may be lower in patients with acute GVHD due to graft-versus–host-plasma cell/</a:t>
            </a:r>
            <a:r>
              <a:rPr lang="en-US" sz="1200" b="0" i="0" kern="1200" dirty="0" err="1" smtClean="0">
                <a:solidFill>
                  <a:schemeClr val="tx1"/>
                </a:solidFill>
                <a:latin typeface="+mn-lt"/>
                <a:ea typeface="+mn-ea"/>
                <a:cs typeface="+mn-cs"/>
              </a:rPr>
              <a:t>Langerhans</a:t>
            </a:r>
            <a:r>
              <a:rPr lang="en-US" sz="1200" b="0" i="0" kern="1200" dirty="0" smtClean="0">
                <a:solidFill>
                  <a:schemeClr val="tx1"/>
                </a:solidFill>
                <a:latin typeface="+mn-lt"/>
                <a:ea typeface="+mn-ea"/>
                <a:cs typeface="+mn-cs"/>
              </a:rPr>
              <a:t> cell effect. The red line represents CD4+ T-cells, the recovery of which is influenced primarily by T-cell content of the graft and patient age (faster in children than adults). From </a:t>
            </a:r>
            <a:r>
              <a:rPr lang="en-US" sz="1200" b="0" i="0" kern="1200" dirty="0" err="1" smtClean="0">
                <a:solidFill>
                  <a:schemeClr val="tx1"/>
                </a:solidFill>
                <a:latin typeface="+mn-lt"/>
                <a:ea typeface="+mn-ea"/>
                <a:cs typeface="+mn-cs"/>
              </a:rPr>
              <a:t>Storek</a:t>
            </a:r>
            <a:r>
              <a:rPr lang="en-US" sz="1200" b="0" i="0" kern="1200" dirty="0" smtClean="0">
                <a:solidFill>
                  <a:schemeClr val="tx1"/>
                </a:solidFill>
                <a:latin typeface="+mn-lt"/>
                <a:ea typeface="+mn-ea"/>
                <a:cs typeface="+mn-cs"/>
              </a:rPr>
              <a:t> J: </a:t>
            </a:r>
            <a:r>
              <a:rPr lang="en-US" sz="1200" b="0" i="1" kern="1200" dirty="0" smtClean="0">
                <a:solidFill>
                  <a:schemeClr val="tx1"/>
                </a:solidFill>
                <a:latin typeface="+mn-lt"/>
                <a:ea typeface="+mn-ea"/>
                <a:cs typeface="+mn-cs"/>
              </a:rPr>
              <a:t>Immunological reconstitution after hematopoietic cell transplantation – its relation to the contents of the graft</a:t>
            </a:r>
            <a:r>
              <a:rPr lang="en-US" sz="1200" b="0" i="0" kern="1200" dirty="0" smtClean="0">
                <a:solidFill>
                  <a:schemeClr val="tx1"/>
                </a:solidFill>
                <a:latin typeface="+mn-lt"/>
                <a:ea typeface="+mn-ea"/>
                <a:cs typeface="+mn-cs"/>
              </a:rPr>
              <a:t>..</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3</a:t>
            </a:fld>
            <a:endParaRPr lang="tr-T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5</a:t>
            </a:fld>
            <a:endParaRPr lang="tr-T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smtClean="0"/>
              <a:t>Golden</a:t>
            </a:r>
            <a:r>
              <a:rPr lang="tr-TR" baseline="0" dirty="0" smtClean="0"/>
              <a:t> </a:t>
            </a:r>
            <a:r>
              <a:rPr lang="tr-TR" baseline="0" dirty="0" err="1" smtClean="0"/>
              <a:t>rules</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7</a:t>
            </a:fld>
            <a:endParaRPr lang="tr-T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9</a:t>
            </a:fld>
            <a:endParaRPr lang="tr-T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err="1" smtClean="0"/>
              <a:t>Basic</a:t>
            </a:r>
            <a:r>
              <a:rPr lang="tr-TR" baseline="0" dirty="0" smtClean="0"/>
              <a:t> </a:t>
            </a:r>
            <a:r>
              <a:rPr lang="tr-TR" baseline="0" dirty="0" err="1" smtClean="0"/>
              <a:t>terms</a:t>
            </a:r>
            <a:r>
              <a:rPr lang="tr-TR" baseline="0" dirty="0" smtClean="0"/>
              <a:t> </a:t>
            </a:r>
            <a:r>
              <a:rPr lang="tr-TR" baseline="0" dirty="0" err="1" smtClean="0"/>
              <a:t>and</a:t>
            </a:r>
            <a:r>
              <a:rPr lang="tr-TR" baseline="0" dirty="0" smtClean="0"/>
              <a:t> def</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10</a:t>
            </a:fld>
            <a:endParaRPr lang="tr-T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ANC: absolute </a:t>
            </a:r>
            <a:r>
              <a:rPr lang="en-US" sz="1200" b="0" i="0" kern="1200" dirty="0" err="1" smtClean="0">
                <a:solidFill>
                  <a:schemeClr val="tx1"/>
                </a:solidFill>
                <a:latin typeface="+mn-lt"/>
                <a:ea typeface="+mn-ea"/>
                <a:cs typeface="+mn-cs"/>
              </a:rPr>
              <a:t>neutrophil</a:t>
            </a:r>
            <a:r>
              <a:rPr lang="en-US" sz="1200" b="0" i="0" kern="1200" dirty="0" smtClean="0">
                <a:solidFill>
                  <a:schemeClr val="tx1"/>
                </a:solidFill>
                <a:latin typeface="+mn-lt"/>
                <a:ea typeface="+mn-ea"/>
                <a:cs typeface="+mn-cs"/>
              </a:rPr>
              <a:t> count; CT: computed tomography; IV: intravenous; MRI: magnetic resonance imaging.</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 We consider patients to be high-risk if they have either of the following characteristics: neutropenia (ANC &lt;500 cells/</a:t>
            </a:r>
            <a:r>
              <a:rPr lang="en-US" sz="1200" b="0" i="0" kern="1200" dirty="0" err="1" smtClean="0">
                <a:solidFill>
                  <a:schemeClr val="tx1"/>
                </a:solidFill>
                <a:latin typeface="+mn-lt"/>
                <a:ea typeface="+mn-ea"/>
                <a:cs typeface="+mn-cs"/>
              </a:rPr>
              <a:t>microL</a:t>
            </a:r>
            <a:r>
              <a:rPr lang="en-US" sz="1200" b="0" i="0" kern="1200" dirty="0" smtClean="0">
                <a:solidFill>
                  <a:schemeClr val="tx1"/>
                </a:solidFill>
                <a:latin typeface="+mn-lt"/>
                <a:ea typeface="+mn-ea"/>
                <a:cs typeface="+mn-cs"/>
              </a:rPr>
              <a:t> following </a:t>
            </a:r>
            <a:r>
              <a:rPr lang="en-US" sz="1200" b="0" i="0" kern="1200" dirty="0" err="1" smtClean="0">
                <a:solidFill>
                  <a:schemeClr val="tx1"/>
                </a:solidFill>
                <a:latin typeface="+mn-lt"/>
                <a:ea typeface="+mn-ea"/>
                <a:cs typeface="+mn-cs"/>
              </a:rPr>
              <a:t>cytotoxic</a:t>
            </a:r>
            <a:r>
              <a:rPr lang="en-US" sz="1200" b="0" i="0" kern="1200" dirty="0" smtClean="0">
                <a:solidFill>
                  <a:schemeClr val="tx1"/>
                </a:solidFill>
                <a:latin typeface="+mn-lt"/>
                <a:ea typeface="+mn-ea"/>
                <a:cs typeface="+mn-cs"/>
              </a:rPr>
              <a:t> chemotherapy) anticipated to last &gt;7 days OR significant </a:t>
            </a:r>
            <a:r>
              <a:rPr lang="en-US" sz="1200" b="0" i="0" kern="1200" dirty="0" err="1" smtClean="0">
                <a:solidFill>
                  <a:schemeClr val="tx1"/>
                </a:solidFill>
                <a:latin typeface="+mn-lt"/>
                <a:ea typeface="+mn-ea"/>
                <a:cs typeface="+mn-cs"/>
              </a:rPr>
              <a:t>comorbid</a:t>
            </a:r>
            <a:r>
              <a:rPr lang="en-US" sz="1200" b="0" i="0" kern="1200" dirty="0" smtClean="0">
                <a:solidFill>
                  <a:schemeClr val="tx1"/>
                </a:solidFill>
                <a:latin typeface="+mn-lt"/>
                <a:ea typeface="+mn-ea"/>
                <a:cs typeface="+mn-cs"/>
              </a:rPr>
              <a:t> conditions. It should be noted that in the Infectious Diseases Society of America guidelines, an ANC ≤100 cells/</a:t>
            </a:r>
            <a:r>
              <a:rPr lang="en-US" sz="1200" b="0" i="0" kern="1200" dirty="0" err="1" smtClean="0">
                <a:solidFill>
                  <a:schemeClr val="tx1"/>
                </a:solidFill>
                <a:latin typeface="+mn-lt"/>
                <a:ea typeface="+mn-ea"/>
                <a:cs typeface="+mn-cs"/>
              </a:rPr>
              <a:t>microL</a:t>
            </a:r>
            <a:r>
              <a:rPr lang="en-US" sz="1200" b="0" i="0" kern="1200" dirty="0" smtClean="0">
                <a:solidFill>
                  <a:schemeClr val="tx1"/>
                </a:solidFill>
                <a:latin typeface="+mn-lt"/>
                <a:ea typeface="+mn-ea"/>
                <a:cs typeface="+mn-cs"/>
              </a:rPr>
              <a:t> is used as the cutoff for high-risk neutropenia.</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Δ Fever in a </a:t>
            </a:r>
            <a:r>
              <a:rPr lang="en-US" sz="1200" b="0" i="0" kern="1200" dirty="0" err="1" smtClean="0">
                <a:solidFill>
                  <a:schemeClr val="tx1"/>
                </a:solidFill>
                <a:latin typeface="+mn-lt"/>
                <a:ea typeface="+mn-ea"/>
                <a:cs typeface="+mn-cs"/>
              </a:rPr>
              <a:t>neutropenic</a:t>
            </a:r>
            <a:r>
              <a:rPr lang="en-US" sz="1200" b="0" i="0" kern="1200" dirty="0" smtClean="0">
                <a:solidFill>
                  <a:schemeClr val="tx1"/>
                </a:solidFill>
                <a:latin typeface="+mn-lt"/>
                <a:ea typeface="+mn-ea"/>
                <a:cs typeface="+mn-cs"/>
              </a:rPr>
              <a:t> patient is defined as a single temperature &gt;38.3°C (101°F) or a sustained temperature &gt;38.0°C (100.4°F) for &gt;1 hour.</a:t>
            </a:r>
          </a:p>
          <a:p>
            <a:r>
              <a:rPr lang="en-US" sz="1200" b="0" i="1" kern="1200" dirty="0" smtClean="0">
                <a:solidFill>
                  <a:schemeClr val="tx1"/>
                </a:solidFill>
                <a:latin typeface="+mn-lt"/>
                <a:ea typeface="+mn-ea"/>
                <a:cs typeface="+mn-cs"/>
              </a:rPr>
              <a:t>Adapted with permission from: </a:t>
            </a:r>
            <a:r>
              <a:rPr lang="en-US" sz="1200" b="0" i="1" kern="1200" dirty="0" err="1" smtClean="0">
                <a:solidFill>
                  <a:schemeClr val="tx1"/>
                </a:solidFill>
                <a:latin typeface="+mn-lt"/>
                <a:ea typeface="+mn-ea"/>
                <a:cs typeface="+mn-cs"/>
              </a:rPr>
              <a:t>Freifeld</a:t>
            </a:r>
            <a:r>
              <a:rPr lang="en-US" sz="1200" b="0" i="1" kern="1200" dirty="0" smtClean="0">
                <a:solidFill>
                  <a:schemeClr val="tx1"/>
                </a:solidFill>
                <a:latin typeface="+mn-lt"/>
                <a:ea typeface="+mn-ea"/>
                <a:cs typeface="+mn-cs"/>
              </a:rPr>
              <a:t> AG, Bow EJ, </a:t>
            </a:r>
            <a:r>
              <a:rPr lang="en-US" sz="1200" b="0" i="1" kern="1200" dirty="0" err="1" smtClean="0">
                <a:solidFill>
                  <a:schemeClr val="tx1"/>
                </a:solidFill>
                <a:latin typeface="+mn-lt"/>
                <a:ea typeface="+mn-ea"/>
                <a:cs typeface="+mn-cs"/>
              </a:rPr>
              <a:t>Sepkowitz</a:t>
            </a:r>
            <a:r>
              <a:rPr lang="en-US" sz="1200" b="0" i="1" kern="1200" dirty="0" smtClean="0">
                <a:solidFill>
                  <a:schemeClr val="tx1"/>
                </a:solidFill>
                <a:latin typeface="+mn-lt"/>
                <a:ea typeface="+mn-ea"/>
                <a:cs typeface="+mn-cs"/>
              </a:rPr>
              <a:t> KA, et al. Clinical Practice Guideline for the Use of Antimicrobial Agents in Neutropenic Patients with Cancer: 2010 Update by the Infectious Diseases Society of America. Clin Infect Dis 2011; 52:e56. Copyright © 2011 Oxford University Press.</a:t>
            </a:r>
          </a:p>
          <a:p>
            <a:r>
              <a:rPr lang="en-US" sz="1200" b="0" i="0" kern="1200" dirty="0" smtClean="0">
                <a:solidFill>
                  <a:schemeClr val="tx1"/>
                </a:solidFill>
                <a:latin typeface="+mn-lt"/>
                <a:ea typeface="+mn-ea"/>
                <a:cs typeface="+mn-cs"/>
              </a:rPr>
              <a:t>Graphic 74452 Version 13.0</a:t>
            </a:r>
            <a:endParaRPr lang="en-US" sz="1200" b="0" i="0" kern="1200" dirty="0">
              <a:solidFill>
                <a:schemeClr val="tx1"/>
              </a:solidFill>
              <a:latin typeface="+mn-lt"/>
              <a:ea typeface="+mn-ea"/>
              <a:cs typeface="+mn-cs"/>
            </a:endParaRPr>
          </a:p>
        </p:txBody>
      </p:sp>
      <p:sp>
        <p:nvSpPr>
          <p:cNvPr id="4" name="3 Slayt Numarası Yer Tutucusu"/>
          <p:cNvSpPr>
            <a:spLocks noGrp="1"/>
          </p:cNvSpPr>
          <p:nvPr>
            <p:ph type="sldNum" sz="quarter" idx="10"/>
          </p:nvPr>
        </p:nvSpPr>
        <p:spPr/>
        <p:txBody>
          <a:bodyPr/>
          <a:lstStyle/>
          <a:p>
            <a:fld id="{6F7CBE6A-102C-43EC-90A0-C6A2A9A0FAB9}" type="slidenum">
              <a:rPr lang="tr-TR" smtClean="0"/>
              <a:pPr/>
              <a:t>13</a:t>
            </a:fld>
            <a:endParaRPr lang="tr-T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15</a:t>
            </a:fld>
            <a:endParaRPr lang="tr-T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16</a:t>
            </a:fld>
            <a:endParaRPr lang="tr-T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a:lnSpc>
                <a:spcPct val="200000"/>
              </a:lnSpc>
              <a:buFont typeface="Arial" pitchFamily="34" charset="0"/>
              <a:buChar char="•"/>
            </a:pPr>
            <a:r>
              <a:rPr lang="en-US" sz="1200" b="1" kern="1200" dirty="0" smtClean="0">
                <a:solidFill>
                  <a:schemeClr val="tx1"/>
                </a:solidFill>
                <a:latin typeface="+mn-lt"/>
                <a:ea typeface="+mn-ea"/>
                <a:cs typeface="+mn-cs"/>
              </a:rPr>
              <a:t>High-risk patients</a:t>
            </a:r>
            <a:r>
              <a:rPr lang="tr-TR" sz="1200" kern="1200" dirty="0" smtClean="0">
                <a:solidFill>
                  <a:schemeClr val="tx1"/>
                </a:solidFill>
                <a:latin typeface="+mn-lt"/>
                <a:ea typeface="+mn-ea"/>
                <a:cs typeface="+mn-cs"/>
              </a:rPr>
              <a:t> </a:t>
            </a:r>
            <a:r>
              <a:rPr lang="en-US" sz="1200" dirty="0" smtClean="0"/>
              <a:t> (patients anticipated to have an ANC &lt;500 cells/</a:t>
            </a:r>
            <a:r>
              <a:rPr lang="en-US" sz="1200" dirty="0" err="1" smtClean="0"/>
              <a:t>microL</a:t>
            </a:r>
            <a:r>
              <a:rPr lang="en-US" sz="1200" dirty="0" smtClean="0"/>
              <a:t> for &gt;7 days) </a:t>
            </a:r>
            <a:r>
              <a:rPr lang="en-US" sz="1200" kern="1200" dirty="0" smtClean="0">
                <a:solidFill>
                  <a:schemeClr val="tx1"/>
                </a:solidFill>
                <a:latin typeface="+mn-lt"/>
                <a:ea typeface="+mn-ea"/>
                <a:cs typeface="+mn-cs"/>
              </a:rPr>
              <a:t> include those undergoing </a:t>
            </a:r>
            <a:r>
              <a:rPr lang="en-US" sz="1200" kern="1200" dirty="0" smtClean="0">
                <a:solidFill>
                  <a:srgbClr val="FF0000"/>
                </a:solidFill>
                <a:latin typeface="+mn-lt"/>
                <a:ea typeface="+mn-ea"/>
                <a:cs typeface="+mn-cs"/>
              </a:rPr>
              <a:t>allogeneic</a:t>
            </a:r>
            <a:r>
              <a:rPr lang="tr-TR" sz="1200" kern="1200" dirty="0" smtClean="0">
                <a:solidFill>
                  <a:srgbClr val="FF0000"/>
                </a:solidFill>
                <a:latin typeface="+mn-lt"/>
                <a:ea typeface="+mn-ea"/>
                <a:cs typeface="+mn-cs"/>
              </a:rPr>
              <a:t>-</a:t>
            </a:r>
            <a:r>
              <a:rPr lang="en-US" sz="1200" kern="1200" dirty="0" smtClean="0">
                <a:solidFill>
                  <a:schemeClr val="tx1"/>
                </a:solidFill>
                <a:latin typeface="+mn-lt"/>
                <a:ea typeface="+mn-ea"/>
                <a:cs typeface="+mn-cs"/>
              </a:rPr>
              <a:t>HCT and those receiving induction chemotherapy for acute leukemia. </a:t>
            </a:r>
            <a:r>
              <a:rPr lang="en-US" sz="1200" u="sng" kern="1200" dirty="0" err="1" smtClean="0">
                <a:solidFill>
                  <a:schemeClr val="tx1"/>
                </a:solidFill>
                <a:latin typeface="+mn-lt"/>
                <a:ea typeface="+mn-ea"/>
                <a:cs typeface="+mn-cs"/>
                <a:hlinkClick r:id="rId3"/>
              </a:rPr>
              <a:t>Levofloxacin</a:t>
            </a:r>
            <a:r>
              <a:rPr lang="en-US" sz="1200" kern="1200" dirty="0" smtClean="0">
                <a:solidFill>
                  <a:schemeClr val="tx1"/>
                </a:solidFill>
                <a:latin typeface="+mn-lt"/>
                <a:ea typeface="+mn-ea"/>
                <a:cs typeface="+mn-cs"/>
              </a:rPr>
              <a:t> (500 mg orally once daily) and </a:t>
            </a:r>
            <a:r>
              <a:rPr lang="en-US" sz="1200" u="sng" kern="1200" dirty="0" smtClean="0">
                <a:solidFill>
                  <a:schemeClr val="tx1"/>
                </a:solidFill>
                <a:latin typeface="+mn-lt"/>
                <a:ea typeface="+mn-ea"/>
                <a:cs typeface="+mn-cs"/>
                <a:hlinkClick r:id="rId4"/>
              </a:rPr>
              <a:t>ciprofloxacin</a:t>
            </a:r>
            <a:r>
              <a:rPr lang="en-US" sz="1200" kern="1200" dirty="0" smtClean="0">
                <a:solidFill>
                  <a:schemeClr val="tx1"/>
                </a:solidFill>
                <a:latin typeface="+mn-lt"/>
                <a:ea typeface="+mn-ea"/>
                <a:cs typeface="+mn-cs"/>
              </a:rPr>
              <a:t> (500 mg orally twice daily) have been studied most extensively</a:t>
            </a:r>
            <a:r>
              <a:rPr lang="tr-TR"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a:t>
            </a:r>
            <a:r>
              <a:rPr lang="en-US" sz="1200" b="1" u="sng" kern="1200" dirty="0" smtClean="0">
                <a:solidFill>
                  <a:schemeClr val="tx1"/>
                </a:solidFill>
                <a:latin typeface="+mn-lt"/>
                <a:ea typeface="+mn-ea"/>
                <a:cs typeface="+mn-cs"/>
                <a:hlinkClick r:id="rId5"/>
              </a:rPr>
              <a:t>Grade 2A</a:t>
            </a:r>
            <a:r>
              <a:rPr lang="en-US" sz="1200" kern="1200" dirty="0" smtClean="0">
                <a:solidFill>
                  <a:schemeClr val="tx1"/>
                </a:solidFill>
                <a:latin typeface="+mn-lt"/>
                <a:ea typeface="+mn-ea"/>
                <a:cs typeface="+mn-cs"/>
              </a:rPr>
              <a:t>). , and </a:t>
            </a:r>
            <a:r>
              <a:rPr lang="en-US" sz="1200" kern="1200" dirty="0" err="1" smtClean="0">
                <a:solidFill>
                  <a:schemeClr val="tx1"/>
                </a:solidFill>
                <a:latin typeface="+mn-lt"/>
                <a:ea typeface="+mn-ea"/>
                <a:cs typeface="+mn-cs"/>
              </a:rPr>
              <a:t>levofloxacin</a:t>
            </a:r>
            <a:r>
              <a:rPr lang="en-US" sz="1200" kern="1200" dirty="0" smtClean="0">
                <a:solidFill>
                  <a:schemeClr val="tx1"/>
                </a:solidFill>
                <a:latin typeface="+mn-lt"/>
                <a:ea typeface="+mn-ea"/>
                <a:cs typeface="+mn-cs"/>
              </a:rPr>
              <a:t> is favored in patients with increased risk for oral mucositis-related </a:t>
            </a:r>
            <a:r>
              <a:rPr lang="en-US" sz="1200" i="1" kern="1200" dirty="0" smtClean="0">
                <a:solidFill>
                  <a:schemeClr val="tx1"/>
                </a:solidFill>
                <a:latin typeface="+mn-lt"/>
                <a:ea typeface="+mn-ea"/>
                <a:cs typeface="+mn-cs"/>
              </a:rPr>
              <a:t>Streptococcus </a:t>
            </a:r>
            <a:r>
              <a:rPr lang="en-US" sz="1200" i="1" kern="1200" dirty="0" err="1" smtClean="0">
                <a:solidFill>
                  <a:schemeClr val="tx1"/>
                </a:solidFill>
                <a:latin typeface="+mn-lt"/>
                <a:ea typeface="+mn-ea"/>
                <a:cs typeface="+mn-cs"/>
              </a:rPr>
              <a:t>viridans</a:t>
            </a:r>
            <a:r>
              <a:rPr lang="en-US" sz="1200" kern="1200" dirty="0" smtClean="0">
                <a:solidFill>
                  <a:schemeClr val="tx1"/>
                </a:solidFill>
                <a:latin typeface="+mn-lt"/>
                <a:ea typeface="+mn-ea"/>
                <a:cs typeface="+mn-cs"/>
              </a:rPr>
              <a:t> infection</a:t>
            </a:r>
            <a:endParaRPr lang="tr-TR" sz="1200" kern="1200" dirty="0" smtClean="0">
              <a:solidFill>
                <a:schemeClr val="tx1"/>
              </a:solidFill>
              <a:latin typeface="+mn-lt"/>
              <a:ea typeface="+mn-ea"/>
              <a:cs typeface="+mn-cs"/>
            </a:endParaRPr>
          </a:p>
          <a:p>
            <a:pPr>
              <a:lnSpc>
                <a:spcPct val="200000"/>
              </a:lnSpc>
              <a:buFont typeface="Arial" pitchFamily="34" charset="0"/>
              <a:buChar char="•"/>
            </a:pPr>
            <a:r>
              <a:rPr lang="en-US" sz="1200" b="1" kern="1200" dirty="0" smtClean="0">
                <a:solidFill>
                  <a:schemeClr val="tx1"/>
                </a:solidFill>
                <a:latin typeface="+mn-lt"/>
                <a:ea typeface="+mn-ea"/>
                <a:cs typeface="+mn-cs"/>
              </a:rPr>
              <a:t>intermediate-risk patients </a:t>
            </a:r>
            <a:r>
              <a:rPr lang="en-US" sz="1200" kern="1200" dirty="0" smtClean="0">
                <a:solidFill>
                  <a:schemeClr val="tx1"/>
                </a:solidFill>
                <a:latin typeface="+mn-lt"/>
                <a:ea typeface="+mn-ea"/>
                <a:cs typeface="+mn-cs"/>
              </a:rPr>
              <a:t>whose treatment regimens generally result in 7 to 10 days of neutropenia (</a:t>
            </a:r>
            <a:r>
              <a:rPr lang="en-US" sz="1200" kern="1200" dirty="0" err="1" smtClean="0">
                <a:solidFill>
                  <a:schemeClr val="tx1"/>
                </a:solidFill>
                <a:latin typeface="+mn-lt"/>
                <a:ea typeface="+mn-ea"/>
                <a:cs typeface="+mn-cs"/>
              </a:rPr>
              <a:t>eg</a:t>
            </a:r>
            <a:r>
              <a:rPr lang="en-US" sz="1200" kern="1200" dirty="0" smtClean="0">
                <a:solidFill>
                  <a:schemeClr val="tx1"/>
                </a:solidFill>
                <a:latin typeface="+mn-lt"/>
                <a:ea typeface="+mn-ea"/>
                <a:cs typeface="+mn-cs"/>
              </a:rPr>
              <a:t>, </a:t>
            </a:r>
            <a:r>
              <a:rPr lang="en-US" sz="1200" kern="1200" dirty="0" smtClean="0">
                <a:solidFill>
                  <a:srgbClr val="FF0000"/>
                </a:solidFill>
                <a:latin typeface="+mn-lt"/>
                <a:ea typeface="+mn-ea"/>
                <a:cs typeface="+mn-cs"/>
              </a:rPr>
              <a:t>autologous HCT recipients</a:t>
            </a:r>
            <a:r>
              <a:rPr lang="tr-TR" sz="1200" kern="1200" dirty="0" smtClean="0">
                <a:solidFill>
                  <a:srgbClr val="FF0000"/>
                </a:solidFill>
                <a:latin typeface="+mn-lt"/>
                <a:ea typeface="+mn-ea"/>
                <a:cs typeface="+mn-cs"/>
              </a:rPr>
              <a:t>) </a:t>
            </a:r>
            <a:r>
              <a:rPr lang="en-US" sz="1200" kern="1200" dirty="0" err="1" smtClean="0">
                <a:solidFill>
                  <a:schemeClr val="tx1"/>
                </a:solidFill>
                <a:latin typeface="+mn-lt"/>
                <a:ea typeface="+mn-ea"/>
                <a:cs typeface="+mn-cs"/>
              </a:rPr>
              <a:t>Fluoroquinolone</a:t>
            </a:r>
            <a:r>
              <a:rPr lang="en-US" sz="1200" kern="1200" dirty="0" smtClean="0">
                <a:solidFill>
                  <a:schemeClr val="tx1"/>
                </a:solidFill>
                <a:latin typeface="+mn-lt"/>
                <a:ea typeface="+mn-ea"/>
                <a:cs typeface="+mn-cs"/>
              </a:rPr>
              <a:t> prophylaxis is sometimes used in selected</a:t>
            </a:r>
            <a:r>
              <a:rPr lang="tr-TR" sz="1200" kern="1200" dirty="0" smtClean="0">
                <a:solidFill>
                  <a:schemeClr val="tx1"/>
                </a:solidFill>
                <a:latin typeface="+mn-lt"/>
                <a:ea typeface="+mn-ea"/>
                <a:cs typeface="+mn-cs"/>
              </a:rPr>
              <a:t> </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23</a:t>
            </a:fld>
            <a:endParaRPr lang="tr-T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fontScale="85000" lnSpcReduction="10000"/>
          </a:bodyPr>
          <a:lstStyle/>
          <a:p>
            <a:r>
              <a:rPr lang="tr-TR" sz="1200" kern="1200" dirty="0" err="1" smtClean="0">
                <a:solidFill>
                  <a:schemeClr val="tx1"/>
                </a:solidFill>
                <a:latin typeface="+mn-lt"/>
                <a:ea typeface="+mn-ea"/>
                <a:cs typeface="+mn-cs"/>
              </a:rPr>
              <a:t>Antibacterial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prophylactic</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regimens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target</a:t>
            </a:r>
            <a:r>
              <a:rPr lang="tr-TR" sz="1200" kern="1200" dirty="0" smtClean="0">
                <a:solidFill>
                  <a:schemeClr val="tx1"/>
                </a:solidFill>
                <a:latin typeface="+mn-lt"/>
                <a:ea typeface="+mn-ea"/>
                <a:cs typeface="+mn-cs"/>
              </a:rPr>
              <a:t> </a:t>
            </a:r>
            <a:r>
              <a:rPr lang="tr-TR" sz="1200" i="1" kern="1200" dirty="0" err="1" smtClean="0">
                <a:solidFill>
                  <a:schemeClr val="tx1"/>
                </a:solidFill>
                <a:latin typeface="+mn-lt"/>
                <a:ea typeface="+mn-ea"/>
                <a:cs typeface="+mn-cs"/>
              </a:rPr>
              <a:t>Pseudomonas</a:t>
            </a:r>
            <a:r>
              <a:rPr lang="tr-TR" sz="1200" i="1" kern="1200" dirty="0" smtClean="0">
                <a:solidFill>
                  <a:schemeClr val="tx1"/>
                </a:solidFill>
                <a:latin typeface="+mn-lt"/>
                <a:ea typeface="+mn-ea"/>
                <a:cs typeface="+mn-cs"/>
              </a:rPr>
              <a:t> </a:t>
            </a:r>
            <a:r>
              <a:rPr lang="tr-TR" sz="1200" i="1" kern="1200" dirty="0" err="1" smtClean="0">
                <a:solidFill>
                  <a:schemeClr val="tx1"/>
                </a:solidFill>
                <a:latin typeface="+mn-lt"/>
                <a:ea typeface="+mn-ea"/>
                <a:cs typeface="+mn-cs"/>
              </a:rPr>
              <a:t>aeruginosa</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other</a:t>
            </a:r>
            <a:r>
              <a:rPr lang="tr-TR" sz="1200" kern="1200" dirty="0" smtClean="0">
                <a:solidFill>
                  <a:schemeClr val="tx1"/>
                </a:solidFill>
                <a:latin typeface="+mn-lt"/>
                <a:ea typeface="+mn-ea"/>
                <a:cs typeface="+mn-cs"/>
              </a:rPr>
              <a:t> gram-</a:t>
            </a:r>
            <a:r>
              <a:rPr lang="tr-TR" sz="1200" kern="1200" dirty="0" err="1" smtClean="0">
                <a:solidFill>
                  <a:schemeClr val="tx1"/>
                </a:solidFill>
                <a:latin typeface="+mn-lt"/>
                <a:ea typeface="+mn-ea"/>
                <a:cs typeface="+mn-cs"/>
              </a:rPr>
              <a:t>negative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bacilli</a:t>
            </a:r>
            <a:r>
              <a:rPr lang="tr-TR" sz="1200" kern="1200" dirty="0" smtClean="0">
                <a:solidFill>
                  <a:schemeClr val="tx1"/>
                </a:solidFill>
                <a:latin typeface="+mn-lt"/>
                <a:ea typeface="+mn-ea"/>
                <a:cs typeface="+mn-cs"/>
              </a:rPr>
              <a:t>, since </a:t>
            </a:r>
            <a:r>
              <a:rPr lang="tr-TR" sz="1200" kern="1200" dirty="0" err="1" smtClean="0">
                <a:solidFill>
                  <a:schemeClr val="tx1"/>
                </a:solidFill>
                <a:latin typeface="+mn-lt"/>
                <a:ea typeface="+mn-ea"/>
                <a:cs typeface="+mn-cs"/>
              </a:rPr>
              <a:t>these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pathogens</a:t>
            </a:r>
            <a:r>
              <a:rPr lang="tr-TR" sz="1200" kern="1200" dirty="0" smtClean="0">
                <a:solidFill>
                  <a:schemeClr val="tx1"/>
                </a:solidFill>
                <a:latin typeface="+mn-lt"/>
                <a:ea typeface="+mn-ea"/>
                <a:cs typeface="+mn-cs"/>
              </a:rPr>
              <a:t> are </a:t>
            </a:r>
            <a:r>
              <a:rPr lang="tr-TR" sz="1200" kern="1200" dirty="0" err="1" smtClean="0">
                <a:solidFill>
                  <a:schemeClr val="tx1"/>
                </a:solidFill>
                <a:latin typeface="+mn-lt"/>
                <a:ea typeface="+mn-ea"/>
                <a:cs typeface="+mn-cs"/>
              </a:rPr>
              <a:t>particularly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virulent</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may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cause</a:t>
            </a:r>
            <a:r>
              <a:rPr lang="tr-TR" sz="1200" kern="1200" dirty="0" smtClean="0">
                <a:solidFill>
                  <a:schemeClr val="tx1"/>
                </a:solidFill>
                <a:latin typeface="+mn-lt"/>
                <a:ea typeface="+mn-ea"/>
                <a:cs typeface="+mn-cs"/>
              </a:rPr>
              <a:t> life-</a:t>
            </a:r>
            <a:r>
              <a:rPr lang="tr-TR" sz="1200" kern="1200" dirty="0" err="1" smtClean="0">
                <a:solidFill>
                  <a:schemeClr val="tx1"/>
                </a:solidFill>
                <a:latin typeface="+mn-lt"/>
                <a:ea typeface="+mn-ea"/>
                <a:cs typeface="+mn-cs"/>
              </a:rPr>
              <a:t>threatening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infections</a:t>
            </a:r>
            <a:endParaRPr lang="tr-TR"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a:t>
            </a:r>
            <a:r>
              <a:rPr lang="tr-TR"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Fluoroquinolone</a:t>
            </a:r>
            <a:r>
              <a:rPr lang="en-US" sz="1200" b="0" i="0" kern="1200" dirty="0" smtClean="0">
                <a:solidFill>
                  <a:schemeClr val="tx1"/>
                </a:solidFill>
                <a:latin typeface="+mn-lt"/>
                <a:ea typeface="+mn-ea"/>
                <a:cs typeface="+mn-cs"/>
              </a:rPr>
              <a:t> prophylaxis is sometimes used in selected intermediate-risk patients whose treatment regimens generally result in 7 to 10 days of neutropenia (</a:t>
            </a:r>
            <a:r>
              <a:rPr lang="en-US" sz="1200" b="0" i="0" kern="1200" dirty="0" err="1" smtClean="0">
                <a:solidFill>
                  <a:schemeClr val="tx1"/>
                </a:solidFill>
                <a:latin typeface="+mn-lt"/>
                <a:ea typeface="+mn-ea"/>
                <a:cs typeface="+mn-cs"/>
              </a:rPr>
              <a:t>eg</a:t>
            </a:r>
            <a:r>
              <a:rPr lang="en-US" sz="1200" b="0" i="0" kern="1200" dirty="0" smtClean="0">
                <a:solidFill>
                  <a:schemeClr val="tx1"/>
                </a:solidFill>
                <a:latin typeface="+mn-lt"/>
                <a:ea typeface="+mn-ea"/>
                <a:cs typeface="+mn-cs"/>
              </a:rPr>
              <a:t>, autologous HCT recipients; patients with lymphoma, chronic lymphocytic leukemia, or multiple myeloma; patients receiving a </a:t>
            </a:r>
            <a:r>
              <a:rPr lang="en-US" sz="1200" b="0" i="0" kern="1200" dirty="0" err="1" smtClean="0">
                <a:solidFill>
                  <a:schemeClr val="tx1"/>
                </a:solidFill>
                <a:latin typeface="+mn-lt"/>
                <a:ea typeface="+mn-ea"/>
                <a:cs typeface="+mn-cs"/>
              </a:rPr>
              <a:t>purine</a:t>
            </a:r>
            <a:r>
              <a:rPr lang="en-US" sz="1200" b="0" i="0" kern="1200" dirty="0" smtClean="0">
                <a:solidFill>
                  <a:schemeClr val="tx1"/>
                </a:solidFill>
                <a:latin typeface="+mn-lt"/>
                <a:ea typeface="+mn-ea"/>
                <a:cs typeface="+mn-cs"/>
              </a:rPr>
              <a:t> analog). The decision of whether to give antibacterial prophylaxis to intermediate-risk patients should be made on a case-by-case basis. (See </a:t>
            </a:r>
            <a:r>
              <a:rPr lang="en-US" sz="1200" b="0" i="0" u="sng" kern="1200" dirty="0" smtClean="0">
                <a:solidFill>
                  <a:schemeClr val="tx1"/>
                </a:solidFill>
                <a:latin typeface="+mn-lt"/>
                <a:ea typeface="+mn-ea"/>
                <a:cs typeface="+mn-cs"/>
                <a:hlinkClick r:id="rId3"/>
              </a:rPr>
              <a:t>'Guidelines'</a:t>
            </a:r>
            <a:r>
              <a:rPr lang="en-US" sz="1200" b="0" i="0" kern="1200" dirty="0" smtClean="0">
                <a:solidFill>
                  <a:schemeClr val="tx1"/>
                </a:solidFill>
                <a:latin typeface="+mn-lt"/>
                <a:ea typeface="+mn-ea"/>
                <a:cs typeface="+mn-cs"/>
              </a:rPr>
              <a:t> above.)</a:t>
            </a:r>
          </a:p>
          <a:p>
            <a:r>
              <a:rPr lang="en-US" sz="1200" b="0" i="0" kern="1200" dirty="0" smtClean="0">
                <a:solidFill>
                  <a:schemeClr val="tx1"/>
                </a:solidFill>
                <a:latin typeface="+mn-lt"/>
                <a:ea typeface="+mn-ea"/>
                <a:cs typeface="+mn-cs"/>
              </a:rPr>
              <a:t>●There are several potential downsides to using </a:t>
            </a:r>
            <a:r>
              <a:rPr lang="en-US" sz="1200" b="0" i="0" kern="1200" dirty="0" err="1" smtClean="0">
                <a:solidFill>
                  <a:schemeClr val="tx1"/>
                </a:solidFill>
                <a:latin typeface="+mn-lt"/>
                <a:ea typeface="+mn-ea"/>
                <a:cs typeface="+mn-cs"/>
              </a:rPr>
              <a:t>fluoroquinolone</a:t>
            </a:r>
            <a:r>
              <a:rPr lang="en-US" sz="1200" b="0" i="0" kern="1200" dirty="0" smtClean="0">
                <a:solidFill>
                  <a:schemeClr val="tx1"/>
                </a:solidFill>
                <a:latin typeface="+mn-lt"/>
                <a:ea typeface="+mn-ea"/>
                <a:cs typeface="+mn-cs"/>
              </a:rPr>
              <a:t> prophylaxis, including toxicities and the potential for promoting resistance. Practices regarding the use of antibacterial prophylaxis vary from center to center, with some centers avoiding the routine use of </a:t>
            </a:r>
            <a:r>
              <a:rPr lang="en-US" sz="1200" b="0" i="0" kern="1200" dirty="0" err="1" smtClean="0">
                <a:solidFill>
                  <a:schemeClr val="tx1"/>
                </a:solidFill>
                <a:latin typeface="+mn-lt"/>
                <a:ea typeface="+mn-ea"/>
                <a:cs typeface="+mn-cs"/>
              </a:rPr>
              <a:t>fluoroquinolone</a:t>
            </a:r>
            <a:r>
              <a:rPr lang="en-US" sz="1200" b="0" i="0" kern="1200" dirty="0" smtClean="0">
                <a:solidFill>
                  <a:schemeClr val="tx1"/>
                </a:solidFill>
                <a:latin typeface="+mn-lt"/>
                <a:ea typeface="+mn-ea"/>
                <a:cs typeface="+mn-cs"/>
              </a:rPr>
              <a:t> prophylaxis. At institutions that use </a:t>
            </a:r>
            <a:r>
              <a:rPr lang="en-US" sz="1200" b="0" i="0" kern="1200" dirty="0" err="1" smtClean="0">
                <a:solidFill>
                  <a:schemeClr val="tx1"/>
                </a:solidFill>
                <a:latin typeface="+mn-lt"/>
                <a:ea typeface="+mn-ea"/>
                <a:cs typeface="+mn-cs"/>
              </a:rPr>
              <a:t>fluoroquinolone</a:t>
            </a:r>
            <a:r>
              <a:rPr lang="en-US" sz="1200" b="0" i="0" kern="1200" dirty="0" smtClean="0">
                <a:solidFill>
                  <a:schemeClr val="tx1"/>
                </a:solidFill>
                <a:latin typeface="+mn-lt"/>
                <a:ea typeface="+mn-ea"/>
                <a:cs typeface="+mn-cs"/>
              </a:rPr>
              <a:t> prophylaxis, systematic monitoring of the prevalence of </a:t>
            </a:r>
            <a:r>
              <a:rPr lang="en-US" sz="1200" b="0" i="0" kern="1200" dirty="0" err="1" smtClean="0">
                <a:solidFill>
                  <a:schemeClr val="tx1"/>
                </a:solidFill>
                <a:latin typeface="+mn-lt"/>
                <a:ea typeface="+mn-ea"/>
                <a:cs typeface="+mn-cs"/>
              </a:rPr>
              <a:t>fluoroquinolone</a:t>
            </a:r>
            <a:r>
              <a:rPr lang="en-US" sz="1200" b="0" i="0" kern="1200" dirty="0" smtClean="0">
                <a:solidFill>
                  <a:schemeClr val="tx1"/>
                </a:solidFill>
                <a:latin typeface="+mn-lt"/>
                <a:ea typeface="+mn-ea"/>
                <a:cs typeface="+mn-cs"/>
              </a:rPr>
              <a:t> resistance among gram-negative bacilli should be performed. (See </a:t>
            </a:r>
            <a:r>
              <a:rPr lang="en-US" sz="1200" b="0" i="0" u="sng" kern="1200" dirty="0" smtClean="0">
                <a:solidFill>
                  <a:schemeClr val="tx1"/>
                </a:solidFill>
                <a:latin typeface="+mn-lt"/>
                <a:ea typeface="+mn-ea"/>
                <a:cs typeface="+mn-cs"/>
                <a:hlinkClick r:id="rId3"/>
              </a:rPr>
              <a:t>'Indications'</a:t>
            </a:r>
            <a:r>
              <a:rPr lang="en-US" sz="1200" b="0" i="0" kern="1200" dirty="0" smtClean="0">
                <a:solidFill>
                  <a:schemeClr val="tx1"/>
                </a:solidFill>
                <a:latin typeface="+mn-lt"/>
                <a:ea typeface="+mn-ea"/>
                <a:cs typeface="+mn-cs"/>
              </a:rPr>
              <a:t> above.)</a:t>
            </a:r>
          </a:p>
          <a:p>
            <a:r>
              <a:rPr lang="en-US" sz="1200" b="0" i="0" kern="1200" dirty="0" smtClean="0">
                <a:solidFill>
                  <a:schemeClr val="tx1"/>
                </a:solidFill>
                <a:latin typeface="+mn-lt"/>
                <a:ea typeface="+mn-ea"/>
                <a:cs typeface="+mn-cs"/>
              </a:rPr>
              <a:t>●For patients who are at risk for neutropenia, we recommend against the addition of a prophylactic antibacterial agent with specific activity against gram-positive organisms (</a:t>
            </a:r>
            <a:r>
              <a:rPr lang="en-US" sz="1200" b="1" i="0" u="sng" kern="1200" dirty="0" smtClean="0">
                <a:solidFill>
                  <a:schemeClr val="tx1"/>
                </a:solidFill>
                <a:latin typeface="+mn-lt"/>
                <a:ea typeface="+mn-ea"/>
                <a:cs typeface="+mn-cs"/>
                <a:hlinkClick r:id="rId4"/>
              </a:rPr>
              <a:t>Grade 1B</a:t>
            </a:r>
            <a:r>
              <a:rPr lang="en-US" sz="1200" b="0" i="0" kern="1200" dirty="0" smtClean="0">
                <a:solidFill>
                  <a:schemeClr val="tx1"/>
                </a:solidFill>
                <a:latin typeface="+mn-lt"/>
                <a:ea typeface="+mn-ea"/>
                <a:cs typeface="+mn-cs"/>
              </a:rPr>
              <a:t>). (See </a:t>
            </a:r>
            <a:r>
              <a:rPr lang="en-US" sz="1200" b="0" i="0" u="sng" kern="1200" dirty="0" smtClean="0">
                <a:solidFill>
                  <a:schemeClr val="tx1"/>
                </a:solidFill>
                <a:latin typeface="+mn-lt"/>
                <a:ea typeface="+mn-ea"/>
                <a:cs typeface="+mn-cs"/>
                <a:hlinkClick r:id="rId3"/>
              </a:rPr>
              <a:t>'Guidelines'</a:t>
            </a:r>
            <a:r>
              <a:rPr lang="en-US" sz="1200" b="0" i="0" kern="1200" dirty="0" smtClean="0">
                <a:solidFill>
                  <a:schemeClr val="tx1"/>
                </a:solidFill>
                <a:latin typeface="+mn-lt"/>
                <a:ea typeface="+mn-ea"/>
                <a:cs typeface="+mn-cs"/>
              </a:rPr>
              <a:t> above.)</a:t>
            </a:r>
            <a:endParaRPr lang="tr-TR" sz="1200" b="0" i="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tr-TR" sz="1200" b="0" i="0"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n a 2012 meta-analysis of 109 randomized trials of </a:t>
            </a:r>
            <a:r>
              <a:rPr lang="en-US" sz="1200" kern="1200" dirty="0" err="1" smtClean="0">
                <a:solidFill>
                  <a:schemeClr val="tx1"/>
                </a:solidFill>
                <a:latin typeface="+mn-lt"/>
                <a:ea typeface="+mn-ea"/>
                <a:cs typeface="+mn-cs"/>
              </a:rPr>
              <a:t>afebrile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neutropenic</a:t>
            </a:r>
            <a:r>
              <a:rPr lang="en-US" sz="1200" kern="1200" dirty="0" smtClean="0">
                <a:solidFill>
                  <a:schemeClr val="tx1"/>
                </a:solidFill>
                <a:latin typeface="+mn-lt"/>
                <a:ea typeface="+mn-ea"/>
                <a:cs typeface="+mn-cs"/>
              </a:rPr>
              <a:t> patients (most of whom had hematologic malignancies or had undergone HCT, with duration of neutropenia &gt;7 days), antibiotic prophylaxis was associated with lower all-cause mortality when compared with placebo or no treatment (relative risk [RR] 0.66, 95% CI 0.55-0.79) [</a:t>
            </a:r>
            <a:r>
              <a:rPr lang="en-US" sz="1200" u="sng" kern="1200" dirty="0" smtClean="0">
                <a:solidFill>
                  <a:schemeClr val="tx1"/>
                </a:solidFill>
                <a:latin typeface="+mn-lt"/>
                <a:ea typeface="+mn-ea"/>
                <a:cs typeface="+mn-cs"/>
                <a:hlinkClick r:id="rId5"/>
              </a:rPr>
              <a:t>12</a:t>
            </a:r>
            <a:r>
              <a:rPr lang="en-US" sz="1200" kern="1200" dirty="0" smtClean="0">
                <a:solidFill>
                  <a:schemeClr val="tx1"/>
                </a:solidFill>
                <a:latin typeface="+mn-lt"/>
                <a:ea typeface="+mn-ea"/>
                <a:cs typeface="+mn-cs"/>
              </a:rPr>
              <a:t>]. Antibiotic prophylaxis was also associated with significantly reduced occurrence of fever, fewer clinically documented and microbiologically documented infections, fewer infections due to both gram-positive and gram-negative bacteria, fewer </a:t>
            </a:r>
            <a:r>
              <a:rPr lang="en-US" sz="1200" kern="1200" dirty="0" err="1" smtClean="0">
                <a:solidFill>
                  <a:schemeClr val="tx1"/>
                </a:solidFill>
                <a:latin typeface="+mn-lt"/>
                <a:ea typeface="+mn-ea"/>
                <a:cs typeface="+mn-cs"/>
              </a:rPr>
              <a:t>bacteremias</a:t>
            </a:r>
            <a:r>
              <a:rPr lang="en-US" sz="1200" kern="1200" dirty="0" smtClean="0">
                <a:solidFill>
                  <a:schemeClr val="tx1"/>
                </a:solidFill>
                <a:latin typeface="+mn-lt"/>
                <a:ea typeface="+mn-ea"/>
                <a:cs typeface="+mn-cs"/>
              </a:rPr>
              <a:t>, and lower risk of infection-related death</a:t>
            </a:r>
            <a:endParaRPr lang="tr-TR" sz="1200" kern="1200" dirty="0" smtClean="0">
              <a:solidFill>
                <a:schemeClr val="tx1"/>
              </a:solidFill>
              <a:latin typeface="+mn-lt"/>
              <a:ea typeface="+mn-ea"/>
              <a:cs typeface="+mn-cs"/>
            </a:endParaRPr>
          </a:p>
          <a:p>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●For most patients with chemotherapy-induced neutropenia expected to be of short duration (which includes standard chemotherapy regimens for most solid tumors), we recommend against the use of antibacterial prophylaxis (</a:t>
            </a:r>
            <a:r>
              <a:rPr lang="en-US" sz="1200" b="1" i="0" u="sng" kern="1200" dirty="0" smtClean="0">
                <a:solidFill>
                  <a:schemeClr val="tx1"/>
                </a:solidFill>
                <a:latin typeface="+mn-lt"/>
                <a:ea typeface="+mn-ea"/>
                <a:cs typeface="+mn-cs"/>
                <a:hlinkClick r:id="rId4"/>
              </a:rPr>
              <a:t>Grade 1B</a:t>
            </a:r>
            <a:r>
              <a:rPr lang="en-US" sz="1200" b="0" i="0" kern="1200" dirty="0" smtClean="0">
                <a:solidFill>
                  <a:schemeClr val="tx1"/>
                </a:solidFill>
                <a:latin typeface="+mn-lt"/>
                <a:ea typeface="+mn-ea"/>
                <a:cs typeface="+mn-cs"/>
              </a:rPr>
              <a:t>). (See </a:t>
            </a:r>
            <a:r>
              <a:rPr lang="en-US" sz="1200" b="0" i="0" u="sng" kern="1200" dirty="0" smtClean="0">
                <a:solidFill>
                  <a:schemeClr val="tx1"/>
                </a:solidFill>
                <a:latin typeface="+mn-lt"/>
                <a:ea typeface="+mn-ea"/>
                <a:cs typeface="+mn-cs"/>
                <a:hlinkClick r:id="rId3"/>
              </a:rPr>
              <a:t>'Indications'</a:t>
            </a:r>
            <a:r>
              <a:rPr lang="en-US" sz="1200" b="0" i="0" kern="1200" dirty="0" smtClean="0">
                <a:solidFill>
                  <a:schemeClr val="tx1"/>
                </a:solidFill>
                <a:latin typeface="+mn-lt"/>
                <a:ea typeface="+mn-ea"/>
                <a:cs typeface="+mn-cs"/>
              </a:rPr>
              <a:t> above.)</a:t>
            </a:r>
          </a:p>
          <a:p>
            <a:endParaRPr lang="tr-TR" dirty="0" smtClean="0"/>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24</a:t>
            </a:fld>
            <a:endParaRPr lang="tr-T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a:lnSpc>
                <a:spcPct val="200000"/>
              </a:lnSpc>
              <a:buFont typeface="Arial" pitchFamily="34" charset="0"/>
              <a:buChar char="•"/>
            </a:pPr>
            <a:r>
              <a:rPr lang="en-US" sz="1200" b="1" kern="1200" dirty="0" smtClean="0">
                <a:solidFill>
                  <a:schemeClr val="tx1"/>
                </a:solidFill>
                <a:latin typeface="+mn-lt"/>
                <a:ea typeface="+mn-ea"/>
                <a:cs typeface="+mn-cs"/>
              </a:rPr>
              <a:t>High-risk patients</a:t>
            </a:r>
            <a:r>
              <a:rPr lang="tr-TR" sz="1200" kern="1200" dirty="0" smtClean="0">
                <a:solidFill>
                  <a:schemeClr val="tx1"/>
                </a:solidFill>
                <a:latin typeface="+mn-lt"/>
                <a:ea typeface="+mn-ea"/>
                <a:cs typeface="+mn-cs"/>
              </a:rPr>
              <a:t> </a:t>
            </a:r>
            <a:r>
              <a:rPr lang="en-US" sz="1200" dirty="0" smtClean="0"/>
              <a:t> (patients anticipated to have an ANC &lt;500 cells/</a:t>
            </a:r>
            <a:r>
              <a:rPr lang="en-US" sz="1200" dirty="0" err="1" smtClean="0"/>
              <a:t>microL</a:t>
            </a:r>
            <a:r>
              <a:rPr lang="en-US" sz="1200" dirty="0" smtClean="0"/>
              <a:t> for &gt;7 days) </a:t>
            </a:r>
            <a:r>
              <a:rPr lang="en-US" sz="1200" kern="1200" dirty="0" smtClean="0">
                <a:solidFill>
                  <a:schemeClr val="tx1"/>
                </a:solidFill>
                <a:latin typeface="+mn-lt"/>
                <a:ea typeface="+mn-ea"/>
                <a:cs typeface="+mn-cs"/>
              </a:rPr>
              <a:t> include those undergoing </a:t>
            </a:r>
            <a:r>
              <a:rPr lang="en-US" sz="1200" kern="1200" dirty="0" smtClean="0">
                <a:solidFill>
                  <a:srgbClr val="FF0000"/>
                </a:solidFill>
                <a:latin typeface="+mn-lt"/>
                <a:ea typeface="+mn-ea"/>
                <a:cs typeface="+mn-cs"/>
              </a:rPr>
              <a:t>allogeneic</a:t>
            </a:r>
            <a:r>
              <a:rPr lang="tr-TR" sz="1200" kern="1200" dirty="0" smtClean="0">
                <a:solidFill>
                  <a:srgbClr val="FF0000"/>
                </a:solidFill>
                <a:latin typeface="+mn-lt"/>
                <a:ea typeface="+mn-ea"/>
                <a:cs typeface="+mn-cs"/>
              </a:rPr>
              <a:t>-</a:t>
            </a:r>
            <a:r>
              <a:rPr lang="en-US" sz="1200" kern="1200" dirty="0" smtClean="0">
                <a:solidFill>
                  <a:schemeClr val="tx1"/>
                </a:solidFill>
                <a:latin typeface="+mn-lt"/>
                <a:ea typeface="+mn-ea"/>
                <a:cs typeface="+mn-cs"/>
              </a:rPr>
              <a:t>HCT and those receiving induction chemotherapy for acute leukemia. </a:t>
            </a:r>
            <a:r>
              <a:rPr lang="en-US" sz="1200" u="sng" kern="1200" dirty="0" err="1" smtClean="0">
                <a:solidFill>
                  <a:schemeClr val="tx1"/>
                </a:solidFill>
                <a:latin typeface="+mn-lt"/>
                <a:ea typeface="+mn-ea"/>
                <a:cs typeface="+mn-cs"/>
                <a:hlinkClick r:id="rId3"/>
              </a:rPr>
              <a:t>Levofloxacin</a:t>
            </a:r>
            <a:r>
              <a:rPr lang="en-US" sz="1200" kern="1200" dirty="0" smtClean="0">
                <a:solidFill>
                  <a:schemeClr val="tx1"/>
                </a:solidFill>
                <a:latin typeface="+mn-lt"/>
                <a:ea typeface="+mn-ea"/>
                <a:cs typeface="+mn-cs"/>
              </a:rPr>
              <a:t> (500 mg orally once daily) and </a:t>
            </a:r>
            <a:r>
              <a:rPr lang="en-US" sz="1200" u="sng" kern="1200" dirty="0" smtClean="0">
                <a:solidFill>
                  <a:schemeClr val="tx1"/>
                </a:solidFill>
                <a:latin typeface="+mn-lt"/>
                <a:ea typeface="+mn-ea"/>
                <a:cs typeface="+mn-cs"/>
                <a:hlinkClick r:id="rId4"/>
              </a:rPr>
              <a:t>ciprofloxacin</a:t>
            </a:r>
            <a:r>
              <a:rPr lang="en-US" sz="1200" kern="1200" dirty="0" smtClean="0">
                <a:solidFill>
                  <a:schemeClr val="tx1"/>
                </a:solidFill>
                <a:latin typeface="+mn-lt"/>
                <a:ea typeface="+mn-ea"/>
                <a:cs typeface="+mn-cs"/>
              </a:rPr>
              <a:t> (500 mg orally twice daily) have been studied most extensively</a:t>
            </a:r>
            <a:r>
              <a:rPr lang="tr-TR"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a:t>
            </a:r>
            <a:r>
              <a:rPr lang="en-US" sz="1200" b="1" u="sng" kern="1200" dirty="0" smtClean="0">
                <a:solidFill>
                  <a:schemeClr val="tx1"/>
                </a:solidFill>
                <a:latin typeface="+mn-lt"/>
                <a:ea typeface="+mn-ea"/>
                <a:cs typeface="+mn-cs"/>
                <a:hlinkClick r:id="rId5"/>
              </a:rPr>
              <a:t>Grade 2A</a:t>
            </a:r>
            <a:r>
              <a:rPr lang="en-US" sz="1200" kern="1200" dirty="0" smtClean="0">
                <a:solidFill>
                  <a:schemeClr val="tx1"/>
                </a:solidFill>
                <a:latin typeface="+mn-lt"/>
                <a:ea typeface="+mn-ea"/>
                <a:cs typeface="+mn-cs"/>
              </a:rPr>
              <a:t>). , and </a:t>
            </a:r>
            <a:r>
              <a:rPr lang="en-US" sz="1200" kern="1200" dirty="0" err="1" smtClean="0">
                <a:solidFill>
                  <a:schemeClr val="tx1"/>
                </a:solidFill>
                <a:latin typeface="+mn-lt"/>
                <a:ea typeface="+mn-ea"/>
                <a:cs typeface="+mn-cs"/>
              </a:rPr>
              <a:t>levofloxacin</a:t>
            </a:r>
            <a:r>
              <a:rPr lang="en-US" sz="1200" kern="1200" dirty="0" smtClean="0">
                <a:solidFill>
                  <a:schemeClr val="tx1"/>
                </a:solidFill>
                <a:latin typeface="+mn-lt"/>
                <a:ea typeface="+mn-ea"/>
                <a:cs typeface="+mn-cs"/>
              </a:rPr>
              <a:t> is favored in patients with increased risk for oral mucositis-related </a:t>
            </a:r>
            <a:r>
              <a:rPr lang="en-US" sz="1200" i="1" kern="1200" dirty="0" smtClean="0">
                <a:solidFill>
                  <a:schemeClr val="tx1"/>
                </a:solidFill>
                <a:latin typeface="+mn-lt"/>
                <a:ea typeface="+mn-ea"/>
                <a:cs typeface="+mn-cs"/>
              </a:rPr>
              <a:t>Streptococcus </a:t>
            </a:r>
            <a:r>
              <a:rPr lang="en-US" sz="1200" i="1" kern="1200" dirty="0" err="1" smtClean="0">
                <a:solidFill>
                  <a:schemeClr val="tx1"/>
                </a:solidFill>
                <a:latin typeface="+mn-lt"/>
                <a:ea typeface="+mn-ea"/>
                <a:cs typeface="+mn-cs"/>
              </a:rPr>
              <a:t>viridans</a:t>
            </a:r>
            <a:r>
              <a:rPr lang="en-US" sz="1200" kern="1200" dirty="0" smtClean="0">
                <a:solidFill>
                  <a:schemeClr val="tx1"/>
                </a:solidFill>
                <a:latin typeface="+mn-lt"/>
                <a:ea typeface="+mn-ea"/>
                <a:cs typeface="+mn-cs"/>
              </a:rPr>
              <a:t> infection</a:t>
            </a:r>
            <a:endParaRPr lang="tr-TR" sz="1200" kern="1200" dirty="0" smtClean="0">
              <a:solidFill>
                <a:schemeClr val="tx1"/>
              </a:solidFill>
              <a:latin typeface="+mn-lt"/>
              <a:ea typeface="+mn-ea"/>
              <a:cs typeface="+mn-cs"/>
            </a:endParaRPr>
          </a:p>
          <a:p>
            <a:pPr>
              <a:lnSpc>
                <a:spcPct val="200000"/>
              </a:lnSpc>
              <a:buFont typeface="Arial" pitchFamily="34" charset="0"/>
              <a:buChar char="•"/>
            </a:pPr>
            <a:r>
              <a:rPr lang="en-US" sz="1200" b="1" kern="1200" dirty="0" smtClean="0">
                <a:solidFill>
                  <a:schemeClr val="tx1"/>
                </a:solidFill>
                <a:latin typeface="+mn-lt"/>
                <a:ea typeface="+mn-ea"/>
                <a:cs typeface="+mn-cs"/>
              </a:rPr>
              <a:t>intermediate-risk patients </a:t>
            </a:r>
            <a:r>
              <a:rPr lang="en-US" sz="1200" kern="1200" dirty="0" smtClean="0">
                <a:solidFill>
                  <a:schemeClr val="tx1"/>
                </a:solidFill>
                <a:latin typeface="+mn-lt"/>
                <a:ea typeface="+mn-ea"/>
                <a:cs typeface="+mn-cs"/>
              </a:rPr>
              <a:t>whose treatment regimens generally result in 7 to 10 days of neutropenia (</a:t>
            </a:r>
            <a:r>
              <a:rPr lang="en-US" sz="1200" kern="1200" dirty="0" err="1" smtClean="0">
                <a:solidFill>
                  <a:schemeClr val="tx1"/>
                </a:solidFill>
                <a:latin typeface="+mn-lt"/>
                <a:ea typeface="+mn-ea"/>
                <a:cs typeface="+mn-cs"/>
              </a:rPr>
              <a:t>eg</a:t>
            </a:r>
            <a:r>
              <a:rPr lang="en-US" sz="1200" kern="1200" dirty="0" smtClean="0">
                <a:solidFill>
                  <a:schemeClr val="tx1"/>
                </a:solidFill>
                <a:latin typeface="+mn-lt"/>
                <a:ea typeface="+mn-ea"/>
                <a:cs typeface="+mn-cs"/>
              </a:rPr>
              <a:t>, </a:t>
            </a:r>
            <a:r>
              <a:rPr lang="en-US" sz="1200" kern="1200" dirty="0" smtClean="0">
                <a:solidFill>
                  <a:srgbClr val="FF0000"/>
                </a:solidFill>
                <a:latin typeface="+mn-lt"/>
                <a:ea typeface="+mn-ea"/>
                <a:cs typeface="+mn-cs"/>
              </a:rPr>
              <a:t>autologous HCT recipients</a:t>
            </a:r>
            <a:r>
              <a:rPr lang="tr-TR" sz="1200" kern="1200" dirty="0" smtClean="0">
                <a:solidFill>
                  <a:srgbClr val="FF0000"/>
                </a:solidFill>
                <a:latin typeface="+mn-lt"/>
                <a:ea typeface="+mn-ea"/>
                <a:cs typeface="+mn-cs"/>
              </a:rPr>
              <a:t>) </a:t>
            </a:r>
            <a:r>
              <a:rPr lang="en-US" sz="1200" kern="1200" dirty="0" err="1" smtClean="0">
                <a:solidFill>
                  <a:schemeClr val="tx1"/>
                </a:solidFill>
                <a:latin typeface="+mn-lt"/>
                <a:ea typeface="+mn-ea"/>
                <a:cs typeface="+mn-cs"/>
              </a:rPr>
              <a:t>Fluoroquinolone</a:t>
            </a:r>
            <a:r>
              <a:rPr lang="en-US" sz="1200" kern="1200" dirty="0" smtClean="0">
                <a:solidFill>
                  <a:schemeClr val="tx1"/>
                </a:solidFill>
                <a:latin typeface="+mn-lt"/>
                <a:ea typeface="+mn-ea"/>
                <a:cs typeface="+mn-cs"/>
              </a:rPr>
              <a:t> prophylaxis is sometimes used in selected</a:t>
            </a:r>
            <a:r>
              <a:rPr lang="tr-TR" sz="1200" kern="1200" dirty="0" smtClean="0">
                <a:solidFill>
                  <a:schemeClr val="tx1"/>
                </a:solidFill>
                <a:latin typeface="+mn-lt"/>
                <a:ea typeface="+mn-ea"/>
                <a:cs typeface="+mn-cs"/>
              </a:rPr>
              <a:t> </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25</a:t>
            </a:fld>
            <a:endParaRPr lang="tr-T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31</a:t>
            </a:fld>
            <a:endParaRPr lang="tr-T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Initiation of </a:t>
            </a:r>
            <a:r>
              <a:rPr lang="en-US" sz="1200" b="0" i="0" kern="1200" dirty="0" err="1" smtClean="0">
                <a:solidFill>
                  <a:schemeClr val="tx1"/>
                </a:solidFill>
                <a:latin typeface="+mn-lt"/>
                <a:ea typeface="+mn-ea"/>
                <a:cs typeface="+mn-cs"/>
              </a:rPr>
              <a:t>monotherapy</a:t>
            </a:r>
            <a:r>
              <a:rPr lang="en-US" sz="1200" b="0" i="0" kern="1200" dirty="0" smtClean="0">
                <a:solidFill>
                  <a:schemeClr val="tx1"/>
                </a:solidFill>
                <a:latin typeface="+mn-lt"/>
                <a:ea typeface="+mn-ea"/>
                <a:cs typeface="+mn-cs"/>
              </a:rPr>
              <a:t> with an </a:t>
            </a:r>
            <a:r>
              <a:rPr lang="en-US" sz="1200" b="0" i="0" kern="1200" dirty="0" err="1" smtClean="0">
                <a:solidFill>
                  <a:schemeClr val="tx1"/>
                </a:solidFill>
                <a:latin typeface="+mn-lt"/>
                <a:ea typeface="+mn-ea"/>
                <a:cs typeface="+mn-cs"/>
              </a:rPr>
              <a:t>antipseudomonal</a:t>
            </a:r>
            <a:r>
              <a:rPr lang="en-US" sz="1200" b="0" i="0" kern="1200" dirty="0" smtClean="0">
                <a:solidFill>
                  <a:schemeClr val="tx1"/>
                </a:solidFill>
                <a:latin typeface="+mn-lt"/>
                <a:ea typeface="+mn-ea"/>
                <a:cs typeface="+mn-cs"/>
              </a:rPr>
              <a:t> beta-</a:t>
            </a:r>
            <a:r>
              <a:rPr lang="en-US" sz="1200" b="0" i="0" kern="1200" dirty="0" err="1" smtClean="0">
                <a:solidFill>
                  <a:schemeClr val="tx1"/>
                </a:solidFill>
                <a:latin typeface="+mn-lt"/>
                <a:ea typeface="+mn-ea"/>
                <a:cs typeface="+mn-cs"/>
              </a:rPr>
              <a:t>lactam</a:t>
            </a:r>
            <a:r>
              <a:rPr lang="en-US" sz="1200" b="0" i="0" kern="1200" dirty="0" smtClean="0">
                <a:solidFill>
                  <a:schemeClr val="tx1"/>
                </a:solidFill>
                <a:latin typeface="+mn-lt"/>
                <a:ea typeface="+mn-ea"/>
                <a:cs typeface="+mn-cs"/>
              </a:rPr>
              <a:t> agent, such as </a:t>
            </a:r>
            <a:r>
              <a:rPr lang="en-US" sz="1200" b="0" i="0" u="sng" kern="1200" dirty="0" err="1" smtClean="0">
                <a:solidFill>
                  <a:schemeClr val="tx1"/>
                </a:solidFill>
                <a:latin typeface="+mn-lt"/>
                <a:ea typeface="+mn-ea"/>
                <a:cs typeface="+mn-cs"/>
                <a:hlinkClick r:id="rId3"/>
              </a:rPr>
              <a:t>cefepime</a:t>
            </a:r>
            <a:r>
              <a:rPr lang="en-US" sz="1200" b="0" i="0" kern="1200" dirty="0" smtClean="0">
                <a:solidFill>
                  <a:schemeClr val="tx1"/>
                </a:solidFill>
                <a:latin typeface="+mn-lt"/>
                <a:ea typeface="+mn-ea"/>
                <a:cs typeface="+mn-cs"/>
              </a:rPr>
              <a:t>, </a:t>
            </a:r>
            <a:r>
              <a:rPr lang="en-US" sz="1200" b="0" i="0" u="sng" kern="1200" dirty="0" err="1" smtClean="0">
                <a:solidFill>
                  <a:schemeClr val="tx1"/>
                </a:solidFill>
                <a:latin typeface="+mn-lt"/>
                <a:ea typeface="+mn-ea"/>
                <a:cs typeface="+mn-cs"/>
                <a:hlinkClick r:id="rId4"/>
              </a:rPr>
              <a:t>meropenem</a:t>
            </a:r>
            <a:r>
              <a:rPr lang="en-US" sz="1200" b="0" i="0" kern="1200" dirty="0" smtClean="0">
                <a:solidFill>
                  <a:schemeClr val="tx1"/>
                </a:solidFill>
                <a:latin typeface="+mn-lt"/>
                <a:ea typeface="+mn-ea"/>
                <a:cs typeface="+mn-cs"/>
              </a:rPr>
              <a:t>, </a:t>
            </a:r>
            <a:r>
              <a:rPr lang="en-US" sz="1200" b="0" i="0" u="sng" kern="1200" dirty="0" err="1" smtClean="0">
                <a:solidFill>
                  <a:schemeClr val="tx1"/>
                </a:solidFill>
                <a:latin typeface="+mn-lt"/>
                <a:ea typeface="+mn-ea"/>
                <a:cs typeface="+mn-cs"/>
                <a:hlinkClick r:id="rId5"/>
              </a:rPr>
              <a:t>imipenem</a:t>
            </a:r>
            <a:r>
              <a:rPr lang="en-US" sz="1200" b="0" i="0" kern="1200" dirty="0" err="1" smtClean="0">
                <a:solidFill>
                  <a:schemeClr val="tx1"/>
                </a:solidFill>
                <a:latin typeface="+mn-lt"/>
                <a:ea typeface="+mn-ea"/>
                <a:cs typeface="+mn-cs"/>
              </a:rPr>
              <a:t>-cilastatin</a:t>
            </a:r>
            <a:r>
              <a:rPr lang="en-US" sz="1200" b="0" i="0" kern="1200" dirty="0" smtClean="0">
                <a:solidFill>
                  <a:schemeClr val="tx1"/>
                </a:solidFill>
                <a:latin typeface="+mn-lt"/>
                <a:ea typeface="+mn-ea"/>
                <a:cs typeface="+mn-cs"/>
              </a:rPr>
              <a:t>, or </a:t>
            </a:r>
            <a:r>
              <a:rPr lang="en-US" sz="1200" b="0" i="0" u="sng" kern="1200" dirty="0" err="1" smtClean="0">
                <a:solidFill>
                  <a:schemeClr val="tx1"/>
                </a:solidFill>
                <a:latin typeface="+mn-lt"/>
                <a:ea typeface="+mn-ea"/>
                <a:cs typeface="+mn-cs"/>
                <a:hlinkClick r:id="rId6"/>
              </a:rPr>
              <a:t>piperacillin-tazobactam</a:t>
            </a:r>
            <a:r>
              <a:rPr lang="en-US" sz="1200" b="0" i="0" kern="1200" dirty="0" smtClean="0">
                <a:solidFill>
                  <a:schemeClr val="tx1"/>
                </a:solidFill>
                <a:latin typeface="+mn-lt"/>
                <a:ea typeface="+mn-ea"/>
                <a:cs typeface="+mn-cs"/>
              </a:rPr>
              <a:t>. </a:t>
            </a:r>
            <a:r>
              <a:rPr lang="en-US" sz="1200" b="0" i="0" u="sng" kern="1200" dirty="0" err="1" smtClean="0">
                <a:solidFill>
                  <a:schemeClr val="tx1"/>
                </a:solidFill>
                <a:latin typeface="+mn-lt"/>
                <a:ea typeface="+mn-ea"/>
                <a:cs typeface="+mn-cs"/>
                <a:hlinkClick r:id="rId7"/>
              </a:rPr>
              <a:t>Ceftazidime</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monotherapy</a:t>
            </a:r>
            <a:r>
              <a:rPr lang="en-US" sz="1200" b="0" i="0" kern="1200" dirty="0" smtClean="0">
                <a:solidFill>
                  <a:schemeClr val="tx1"/>
                </a:solidFill>
                <a:latin typeface="+mn-lt"/>
                <a:ea typeface="+mn-ea"/>
                <a:cs typeface="+mn-cs"/>
              </a:rPr>
              <a:t> has also been shown to be effective and continues to be used at some cancer centers. However, many experts avoid </a:t>
            </a:r>
            <a:r>
              <a:rPr lang="en-US" sz="1200" b="0" i="0" kern="1200" dirty="0" err="1" smtClean="0">
                <a:solidFill>
                  <a:schemeClr val="tx1"/>
                </a:solidFill>
                <a:latin typeface="+mn-lt"/>
                <a:ea typeface="+mn-ea"/>
                <a:cs typeface="+mn-cs"/>
              </a:rPr>
              <a:t>ceftazidime</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monotherapy</a:t>
            </a:r>
            <a:r>
              <a:rPr lang="en-US" sz="1200" b="0" i="0" kern="1200" dirty="0" smtClean="0">
                <a:solidFill>
                  <a:schemeClr val="tx1"/>
                </a:solidFill>
                <a:latin typeface="+mn-lt"/>
                <a:ea typeface="+mn-ea"/>
                <a:cs typeface="+mn-cs"/>
              </a:rPr>
              <a:t> because of rising resistance rates among gram-negative bacteria and its limited activity against gram-positive bacteria, such as streptococci, compared with newer alternatives. The dosing of these agents for patients with normal renal function are:</a:t>
            </a:r>
          </a:p>
          <a:p>
            <a:r>
              <a:rPr lang="en-US" sz="1200" b="0" i="0" kern="1200" dirty="0" smtClean="0">
                <a:solidFill>
                  <a:schemeClr val="tx1"/>
                </a:solidFill>
                <a:latin typeface="+mn-lt"/>
                <a:ea typeface="+mn-ea"/>
                <a:cs typeface="+mn-cs"/>
              </a:rPr>
              <a:t>•</a:t>
            </a:r>
            <a:r>
              <a:rPr lang="en-US" sz="1200" b="0" i="0" u="sng" kern="1200" dirty="0" err="1" smtClean="0">
                <a:solidFill>
                  <a:schemeClr val="tx1"/>
                </a:solidFill>
                <a:latin typeface="+mn-lt"/>
                <a:ea typeface="+mn-ea"/>
                <a:cs typeface="+mn-cs"/>
                <a:hlinkClick r:id="rId3"/>
              </a:rPr>
              <a:t>Cefepime</a:t>
            </a:r>
            <a:r>
              <a:rPr lang="en-US" sz="1200" b="0" i="0" kern="1200" dirty="0" smtClean="0">
                <a:solidFill>
                  <a:schemeClr val="tx1"/>
                </a:solidFill>
                <a:latin typeface="+mn-lt"/>
                <a:ea typeface="+mn-ea"/>
                <a:cs typeface="+mn-cs"/>
              </a:rPr>
              <a:t> – 2 g IV every eight hours</a:t>
            </a:r>
          </a:p>
          <a:p>
            <a:r>
              <a:rPr lang="en-US" sz="1200" b="0" i="0" kern="1200" dirty="0" smtClean="0">
                <a:solidFill>
                  <a:schemeClr val="tx1"/>
                </a:solidFill>
                <a:latin typeface="+mn-lt"/>
                <a:ea typeface="+mn-ea"/>
                <a:cs typeface="+mn-cs"/>
              </a:rPr>
              <a:t>•</a:t>
            </a:r>
            <a:r>
              <a:rPr lang="en-US" sz="1200" b="0" i="0" u="sng" kern="1200" dirty="0" err="1" smtClean="0">
                <a:solidFill>
                  <a:schemeClr val="tx1"/>
                </a:solidFill>
                <a:latin typeface="+mn-lt"/>
                <a:ea typeface="+mn-ea"/>
                <a:cs typeface="+mn-cs"/>
                <a:hlinkClick r:id="rId4"/>
              </a:rPr>
              <a:t>Meropenem</a:t>
            </a:r>
            <a:r>
              <a:rPr lang="en-US" sz="1200" b="0" i="0" kern="1200" dirty="0" smtClean="0">
                <a:solidFill>
                  <a:schemeClr val="tx1"/>
                </a:solidFill>
                <a:latin typeface="+mn-lt"/>
                <a:ea typeface="+mn-ea"/>
                <a:cs typeface="+mn-cs"/>
              </a:rPr>
              <a:t> – 1 g IV every eight hours</a:t>
            </a:r>
          </a:p>
          <a:p>
            <a:r>
              <a:rPr lang="en-US" sz="1200" b="0" i="0" kern="1200" dirty="0" smtClean="0">
                <a:solidFill>
                  <a:schemeClr val="tx1"/>
                </a:solidFill>
                <a:latin typeface="+mn-lt"/>
                <a:ea typeface="+mn-ea"/>
                <a:cs typeface="+mn-cs"/>
              </a:rPr>
              <a:t>•</a:t>
            </a:r>
            <a:r>
              <a:rPr lang="en-US" sz="1200" b="0" i="0" u="sng" kern="1200" dirty="0" err="1" smtClean="0">
                <a:solidFill>
                  <a:schemeClr val="tx1"/>
                </a:solidFill>
                <a:latin typeface="+mn-lt"/>
                <a:ea typeface="+mn-ea"/>
                <a:cs typeface="+mn-cs"/>
                <a:hlinkClick r:id="rId5"/>
              </a:rPr>
              <a:t>Imipenem</a:t>
            </a:r>
            <a:r>
              <a:rPr lang="en-US" sz="1200" b="0" i="0" kern="1200" dirty="0" err="1" smtClean="0">
                <a:solidFill>
                  <a:schemeClr val="tx1"/>
                </a:solidFill>
                <a:latin typeface="+mn-lt"/>
                <a:ea typeface="+mn-ea"/>
                <a:cs typeface="+mn-cs"/>
              </a:rPr>
              <a:t>-cilastatin</a:t>
            </a:r>
            <a:r>
              <a:rPr lang="en-US" sz="1200" b="0" i="0" kern="1200" dirty="0" smtClean="0">
                <a:solidFill>
                  <a:schemeClr val="tx1"/>
                </a:solidFill>
                <a:latin typeface="+mn-lt"/>
                <a:ea typeface="+mn-ea"/>
                <a:cs typeface="+mn-cs"/>
              </a:rPr>
              <a:t> – 500 mg IV every six hours</a:t>
            </a:r>
          </a:p>
          <a:p>
            <a:r>
              <a:rPr lang="en-US" sz="1200" b="0" i="0" kern="1200" dirty="0" smtClean="0">
                <a:solidFill>
                  <a:schemeClr val="tx1"/>
                </a:solidFill>
                <a:latin typeface="+mn-lt"/>
                <a:ea typeface="+mn-ea"/>
                <a:cs typeface="+mn-cs"/>
              </a:rPr>
              <a:t>•</a:t>
            </a:r>
            <a:r>
              <a:rPr lang="en-US" sz="1200" b="0" i="0" u="sng" kern="1200" dirty="0" err="1" smtClean="0">
                <a:solidFill>
                  <a:schemeClr val="tx1"/>
                </a:solidFill>
                <a:latin typeface="+mn-lt"/>
                <a:ea typeface="+mn-ea"/>
                <a:cs typeface="+mn-cs"/>
                <a:hlinkClick r:id="rId6"/>
              </a:rPr>
              <a:t>Piperacillin-tazobactam</a:t>
            </a:r>
            <a:r>
              <a:rPr lang="en-US" sz="1200" b="0" i="0" kern="1200" dirty="0" smtClean="0">
                <a:solidFill>
                  <a:schemeClr val="tx1"/>
                </a:solidFill>
                <a:latin typeface="+mn-lt"/>
                <a:ea typeface="+mn-ea"/>
                <a:cs typeface="+mn-cs"/>
              </a:rPr>
              <a:t> – 4.5 g IV every six to eight hours</a:t>
            </a:r>
          </a:p>
          <a:p>
            <a:r>
              <a:rPr lang="en-US" sz="1200" b="0" i="0" kern="1200" dirty="0" smtClean="0">
                <a:solidFill>
                  <a:schemeClr val="tx1"/>
                </a:solidFill>
                <a:latin typeface="+mn-lt"/>
                <a:ea typeface="+mn-ea"/>
                <a:cs typeface="+mn-cs"/>
              </a:rPr>
              <a:t>•</a:t>
            </a:r>
            <a:r>
              <a:rPr lang="en-US" sz="1200" b="0" i="0" u="sng" kern="1200" dirty="0" err="1" smtClean="0">
                <a:solidFill>
                  <a:schemeClr val="tx1"/>
                </a:solidFill>
                <a:latin typeface="+mn-lt"/>
                <a:ea typeface="+mn-ea"/>
                <a:cs typeface="+mn-cs"/>
                <a:hlinkClick r:id="rId7"/>
              </a:rPr>
              <a:t>Ceftazidime</a:t>
            </a:r>
            <a:r>
              <a:rPr lang="en-US" sz="1200" b="0" i="0" kern="1200" dirty="0" smtClean="0">
                <a:solidFill>
                  <a:schemeClr val="tx1"/>
                </a:solidFill>
                <a:latin typeface="+mn-lt"/>
                <a:ea typeface="+mn-ea"/>
                <a:cs typeface="+mn-cs"/>
              </a:rPr>
              <a:t> – 2 g IV every eight hours</a:t>
            </a:r>
            <a:endParaRPr lang="tr-TR" sz="1200" b="0" i="0" kern="1200" dirty="0" smtClean="0">
              <a:solidFill>
                <a:schemeClr val="tx1"/>
              </a:solidFill>
              <a:latin typeface="+mn-lt"/>
              <a:ea typeface="+mn-ea"/>
              <a:cs typeface="+mn-cs"/>
            </a:endParaRPr>
          </a:p>
          <a:p>
            <a:endParaRPr lang="en-US" sz="1200" b="0" i="0" kern="1200" dirty="0" smtClean="0">
              <a:solidFill>
                <a:schemeClr val="tx1"/>
              </a:solidFill>
              <a:latin typeface="+mn-lt"/>
              <a:ea typeface="+mn-ea"/>
              <a:cs typeface="+mn-cs"/>
            </a:endParaRPr>
          </a:p>
          <a:p>
            <a:r>
              <a:rPr lang="en-US" sz="1200" b="0" i="0" u="sng" kern="1200" dirty="0" err="1" smtClean="0">
                <a:solidFill>
                  <a:schemeClr val="tx1"/>
                </a:solidFill>
                <a:latin typeface="+mn-lt"/>
                <a:ea typeface="+mn-ea"/>
                <a:cs typeface="+mn-cs"/>
                <a:hlinkClick r:id="rId8"/>
              </a:rPr>
              <a:t>Vancomycin</a:t>
            </a:r>
            <a:r>
              <a:rPr lang="en-US" sz="1200" b="0" i="0" kern="1200" dirty="0" smtClean="0">
                <a:solidFill>
                  <a:schemeClr val="tx1"/>
                </a:solidFill>
                <a:latin typeface="+mn-lt"/>
                <a:ea typeface="+mn-ea"/>
                <a:cs typeface="+mn-cs"/>
              </a:rPr>
              <a:t> (or other agents that target gram-positive </a:t>
            </a:r>
            <a:r>
              <a:rPr lang="en-US" sz="1200" b="0" i="0" kern="1200" dirty="0" err="1" smtClean="0">
                <a:solidFill>
                  <a:schemeClr val="tx1"/>
                </a:solidFill>
                <a:latin typeface="+mn-lt"/>
                <a:ea typeface="+mn-ea"/>
                <a:cs typeface="+mn-cs"/>
              </a:rPr>
              <a:t>cocci</a:t>
            </a:r>
            <a:r>
              <a:rPr lang="en-US" sz="1200" b="0" i="0" kern="1200" dirty="0" smtClean="0">
                <a:solidFill>
                  <a:schemeClr val="tx1"/>
                </a:solidFill>
                <a:latin typeface="+mn-lt"/>
                <a:ea typeface="+mn-ea"/>
                <a:cs typeface="+mn-cs"/>
              </a:rPr>
              <a:t>) is </a:t>
            </a:r>
            <a:r>
              <a:rPr lang="en-US" sz="1200" b="1" i="0" kern="1200" dirty="0" smtClean="0">
                <a:solidFill>
                  <a:schemeClr val="tx1"/>
                </a:solidFill>
                <a:latin typeface="+mn-lt"/>
                <a:ea typeface="+mn-ea"/>
                <a:cs typeface="+mn-cs"/>
              </a:rPr>
              <a:t>not</a:t>
            </a:r>
            <a:r>
              <a:rPr lang="en-US" sz="1200" b="0" i="0" kern="1200" dirty="0" smtClean="0">
                <a:solidFill>
                  <a:schemeClr val="tx1"/>
                </a:solidFill>
                <a:latin typeface="+mn-lt"/>
                <a:ea typeface="+mn-ea"/>
                <a:cs typeface="+mn-cs"/>
              </a:rPr>
              <a:t> recommended as a standard part of the initial regimen but should be added in certain patients, such as those with suspected catheter-related infection, skin or soft tissue infection, pneumonia, or hemodynamic </a:t>
            </a:r>
            <a:r>
              <a:rPr lang="en-US" sz="1200" b="0" i="0" kern="1200" dirty="0" err="1" smtClean="0">
                <a:solidFill>
                  <a:schemeClr val="tx1"/>
                </a:solidFill>
                <a:latin typeface="+mn-lt"/>
                <a:ea typeface="+mn-ea"/>
                <a:cs typeface="+mn-cs"/>
              </a:rPr>
              <a:t>instabil</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34</a:t>
            </a:fld>
            <a:endParaRPr lang="tr-T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0" u="sng" kern="1200" dirty="0" err="1" smtClean="0">
                <a:solidFill>
                  <a:schemeClr val="tx1"/>
                </a:solidFill>
                <a:latin typeface="+mn-lt"/>
                <a:ea typeface="+mn-ea"/>
                <a:cs typeface="+mn-cs"/>
                <a:hlinkClick r:id="rId3"/>
              </a:rPr>
              <a:t>Vancomycin</a:t>
            </a:r>
            <a:r>
              <a:rPr lang="en-US" sz="1200" b="0" i="0" kern="1200" dirty="0" smtClean="0">
                <a:solidFill>
                  <a:schemeClr val="tx1"/>
                </a:solidFill>
                <a:latin typeface="+mn-lt"/>
                <a:ea typeface="+mn-ea"/>
                <a:cs typeface="+mn-cs"/>
              </a:rPr>
              <a:t> (or other agents that target gram-positive </a:t>
            </a:r>
            <a:r>
              <a:rPr lang="en-US" sz="1200" b="0" i="0" kern="1200" dirty="0" err="1" smtClean="0">
                <a:solidFill>
                  <a:schemeClr val="tx1"/>
                </a:solidFill>
                <a:latin typeface="+mn-lt"/>
                <a:ea typeface="+mn-ea"/>
                <a:cs typeface="+mn-cs"/>
              </a:rPr>
              <a:t>cocci</a:t>
            </a:r>
            <a:r>
              <a:rPr lang="en-US" sz="1200" b="0" i="0" kern="1200" dirty="0" smtClean="0">
                <a:solidFill>
                  <a:schemeClr val="tx1"/>
                </a:solidFill>
                <a:latin typeface="+mn-lt"/>
                <a:ea typeface="+mn-ea"/>
                <a:cs typeface="+mn-cs"/>
              </a:rPr>
              <a:t>) is </a:t>
            </a:r>
            <a:r>
              <a:rPr lang="en-US" sz="1200" b="1" i="0" kern="1200" dirty="0" smtClean="0">
                <a:solidFill>
                  <a:schemeClr val="tx1"/>
                </a:solidFill>
                <a:latin typeface="+mn-lt"/>
                <a:ea typeface="+mn-ea"/>
                <a:cs typeface="+mn-cs"/>
              </a:rPr>
              <a:t>not</a:t>
            </a:r>
            <a:r>
              <a:rPr lang="en-US" sz="1200" b="0" i="0" kern="1200" dirty="0" smtClean="0">
                <a:solidFill>
                  <a:schemeClr val="tx1"/>
                </a:solidFill>
                <a:latin typeface="+mn-lt"/>
                <a:ea typeface="+mn-ea"/>
                <a:cs typeface="+mn-cs"/>
              </a:rPr>
              <a:t> recommended as a standard part of the initial regimen, but gram-positive coverage should be added in patients with any of the following findings [</a:t>
            </a:r>
            <a:r>
              <a:rPr lang="en-US" sz="1200" b="0" i="0" u="sng" kern="1200" dirty="0" smtClean="0">
                <a:solidFill>
                  <a:schemeClr val="tx1"/>
                </a:solidFill>
                <a:latin typeface="+mn-lt"/>
                <a:ea typeface="+mn-ea"/>
                <a:cs typeface="+mn-cs"/>
                <a:hlinkClick r:id="rId4"/>
              </a:rPr>
              <a:t>1</a:t>
            </a:r>
            <a:r>
              <a:rPr lang="en-US" sz="1200" b="0" i="0" kern="1200" dirty="0" smtClean="0">
                <a:solidFill>
                  <a:schemeClr val="tx1"/>
                </a:solidFill>
                <a:latin typeface="+mn-lt"/>
                <a:ea typeface="+mn-ea"/>
                <a:cs typeface="+mn-cs"/>
              </a:rPr>
              <a:t>]:</a:t>
            </a:r>
          </a:p>
          <a:p>
            <a:r>
              <a:rPr lang="en-US" sz="1200" b="0" i="0" kern="1200" dirty="0" smtClean="0">
                <a:solidFill>
                  <a:schemeClr val="tx1"/>
                </a:solidFill>
                <a:latin typeface="+mn-lt"/>
                <a:ea typeface="+mn-ea"/>
                <a:cs typeface="+mn-cs"/>
              </a:rPr>
              <a:t>●Hemodynamic instability or other signs of severe sepsis</a:t>
            </a:r>
          </a:p>
          <a:p>
            <a:r>
              <a:rPr lang="en-US" sz="1200" b="0" i="0" kern="1200" dirty="0" smtClean="0">
                <a:solidFill>
                  <a:schemeClr val="tx1"/>
                </a:solidFill>
                <a:latin typeface="+mn-lt"/>
                <a:ea typeface="+mn-ea"/>
                <a:cs typeface="+mn-cs"/>
              </a:rPr>
              <a:t>●Pneumonia</a:t>
            </a:r>
          </a:p>
          <a:p>
            <a:r>
              <a:rPr lang="en-US" sz="1200" b="0" i="0" kern="1200" dirty="0" smtClean="0">
                <a:solidFill>
                  <a:schemeClr val="tx1"/>
                </a:solidFill>
                <a:latin typeface="+mn-lt"/>
                <a:ea typeface="+mn-ea"/>
                <a:cs typeface="+mn-cs"/>
              </a:rPr>
              <a:t>●Positive blood cultures for gram-positive bacteria while awaiting speciation and susceptibility results</a:t>
            </a:r>
          </a:p>
          <a:p>
            <a:r>
              <a:rPr lang="en-US" sz="1200" b="0" i="0" kern="1200" dirty="0" smtClean="0">
                <a:solidFill>
                  <a:schemeClr val="tx1"/>
                </a:solidFill>
                <a:latin typeface="+mn-lt"/>
                <a:ea typeface="+mn-ea"/>
                <a:cs typeface="+mn-cs"/>
              </a:rPr>
              <a:t>●Suspected central venous catheter (CVC)-related infection (</a:t>
            </a:r>
            <a:r>
              <a:rPr lang="en-US" sz="1200" b="0" i="0" kern="1200" dirty="0" err="1" smtClean="0">
                <a:solidFill>
                  <a:schemeClr val="tx1"/>
                </a:solidFill>
                <a:latin typeface="+mn-lt"/>
                <a:ea typeface="+mn-ea"/>
                <a:cs typeface="+mn-cs"/>
              </a:rPr>
              <a:t>eg</a:t>
            </a:r>
            <a:r>
              <a:rPr lang="en-US" sz="1200" b="0" i="0" kern="1200" dirty="0" smtClean="0">
                <a:solidFill>
                  <a:schemeClr val="tx1"/>
                </a:solidFill>
                <a:latin typeface="+mn-lt"/>
                <a:ea typeface="+mn-ea"/>
                <a:cs typeface="+mn-cs"/>
              </a:rPr>
              <a:t>, chills or rigors during infusion through a CVC and/or </a:t>
            </a:r>
            <a:r>
              <a:rPr lang="en-US" sz="1200" b="0" i="0" kern="1200" dirty="0" err="1" smtClean="0">
                <a:solidFill>
                  <a:schemeClr val="tx1"/>
                </a:solidFill>
                <a:latin typeface="+mn-lt"/>
                <a:ea typeface="+mn-ea"/>
                <a:cs typeface="+mn-cs"/>
              </a:rPr>
              <a:t>cellulitis</a:t>
            </a:r>
            <a:r>
              <a:rPr lang="en-US" sz="1200" b="0" i="0" kern="1200" dirty="0" smtClean="0">
                <a:solidFill>
                  <a:schemeClr val="tx1"/>
                </a:solidFill>
                <a:latin typeface="+mn-lt"/>
                <a:ea typeface="+mn-ea"/>
                <a:cs typeface="+mn-cs"/>
              </a:rPr>
              <a:t> around the catheter entry site)</a:t>
            </a:r>
          </a:p>
          <a:p>
            <a:r>
              <a:rPr lang="en-US" sz="1200" b="0" i="0" kern="1200" dirty="0" smtClean="0">
                <a:solidFill>
                  <a:schemeClr val="tx1"/>
                </a:solidFill>
                <a:latin typeface="+mn-lt"/>
                <a:ea typeface="+mn-ea"/>
                <a:cs typeface="+mn-cs"/>
              </a:rPr>
              <a:t>●Skin or soft tissue infection</a:t>
            </a:r>
          </a:p>
          <a:p>
            <a:r>
              <a:rPr lang="en-US" sz="1200" b="0" i="0" kern="1200" dirty="0" smtClean="0">
                <a:solidFill>
                  <a:schemeClr val="tx1"/>
                </a:solidFill>
                <a:latin typeface="+mn-lt"/>
                <a:ea typeface="+mn-ea"/>
                <a:cs typeface="+mn-cs"/>
              </a:rPr>
              <a:t>●Severe mucositis in patients who were receiving prophylaxis with a </a:t>
            </a:r>
            <a:r>
              <a:rPr lang="en-US" sz="1200" b="0" i="0" kern="1200" dirty="0" err="1" smtClean="0">
                <a:solidFill>
                  <a:schemeClr val="tx1"/>
                </a:solidFill>
                <a:latin typeface="+mn-lt"/>
                <a:ea typeface="+mn-ea"/>
                <a:cs typeface="+mn-cs"/>
              </a:rPr>
              <a:t>fluoroquinolone</a:t>
            </a:r>
            <a:r>
              <a:rPr lang="en-US" sz="1200" b="0" i="0" kern="1200" dirty="0" smtClean="0">
                <a:solidFill>
                  <a:schemeClr val="tx1"/>
                </a:solidFill>
                <a:latin typeface="+mn-lt"/>
                <a:ea typeface="+mn-ea"/>
                <a:cs typeface="+mn-cs"/>
              </a:rPr>
              <a:t> lacking activity against streptococci and in whom </a:t>
            </a:r>
            <a:r>
              <a:rPr lang="en-US" sz="1200" b="0" i="0" u="sng" kern="1200" dirty="0" err="1" smtClean="0">
                <a:solidFill>
                  <a:schemeClr val="tx1"/>
                </a:solidFill>
                <a:latin typeface="+mn-lt"/>
                <a:ea typeface="+mn-ea"/>
                <a:cs typeface="+mn-cs"/>
                <a:hlinkClick r:id="rId5"/>
              </a:rPr>
              <a:t>ceftazidime</a:t>
            </a:r>
            <a:r>
              <a:rPr lang="en-US" sz="1200" b="0" i="0" kern="1200" dirty="0" smtClean="0">
                <a:solidFill>
                  <a:schemeClr val="tx1"/>
                </a:solidFill>
                <a:latin typeface="+mn-lt"/>
                <a:ea typeface="+mn-ea"/>
                <a:cs typeface="+mn-cs"/>
              </a:rPr>
              <a:t> is being used as empiric therapy. Addition of gram-positive coverage is recommended in this situation because of the increased risk of </a:t>
            </a:r>
            <a:r>
              <a:rPr lang="en-US" sz="1200" b="0" i="1" kern="1200" dirty="0" smtClean="0">
                <a:solidFill>
                  <a:schemeClr val="tx1"/>
                </a:solidFill>
                <a:latin typeface="+mn-lt"/>
                <a:ea typeface="+mn-ea"/>
                <a:cs typeface="+mn-cs"/>
              </a:rPr>
              <a:t>Streptococcus </a:t>
            </a:r>
            <a:r>
              <a:rPr lang="en-US" sz="1200" b="0" i="1" kern="1200" dirty="0" err="1" smtClean="0">
                <a:solidFill>
                  <a:schemeClr val="tx1"/>
                </a:solidFill>
                <a:latin typeface="+mn-lt"/>
                <a:ea typeface="+mn-ea"/>
                <a:cs typeface="+mn-cs"/>
              </a:rPr>
              <a:t>viridans</a:t>
            </a:r>
            <a:r>
              <a:rPr lang="en-US" sz="1200" b="0" i="0" kern="1200" dirty="0" smtClean="0">
                <a:solidFill>
                  <a:schemeClr val="tx1"/>
                </a:solidFill>
                <a:latin typeface="+mn-lt"/>
                <a:ea typeface="+mn-ea"/>
                <a:cs typeface="+mn-cs"/>
              </a:rPr>
              <a:t> infections, which can result in sepsis and the acute respiratory distress syndrome [</a:t>
            </a:r>
            <a:r>
              <a:rPr lang="en-US" sz="1200" b="0" i="0" u="sng" kern="1200" dirty="0" smtClean="0">
                <a:solidFill>
                  <a:schemeClr val="tx1"/>
                </a:solidFill>
                <a:latin typeface="+mn-lt"/>
                <a:ea typeface="+mn-ea"/>
                <a:cs typeface="+mn-cs"/>
                <a:hlinkClick r:id="rId6"/>
              </a:rPr>
              <a:t>1,41-44</a:t>
            </a:r>
            <a:r>
              <a:rPr lang="en-US" sz="1200" b="0" i="0" kern="1200" dirty="0" smtClean="0">
                <a:solidFill>
                  <a:schemeClr val="tx1"/>
                </a:solidFill>
                <a:latin typeface="+mn-lt"/>
                <a:ea typeface="+mn-ea"/>
                <a:cs typeface="+mn-cs"/>
              </a:rPr>
              <a:t>].</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36</a:t>
            </a:fld>
            <a:endParaRPr lang="tr-T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37</a:t>
            </a:fld>
            <a:endParaRPr lang="tr-T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49</a:t>
            </a:fld>
            <a:endParaRPr lang="tr-T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0" kern="1200" dirty="0" err="1" smtClean="0">
                <a:solidFill>
                  <a:schemeClr val="tx1"/>
                </a:solidFill>
                <a:latin typeface="+mn-lt"/>
                <a:ea typeface="+mn-ea"/>
                <a:cs typeface="+mn-cs"/>
              </a:rPr>
              <a:t>Galactomannans</a:t>
            </a:r>
            <a:r>
              <a:rPr lang="en-US" sz="1200" b="0" i="0" kern="1200" dirty="0" smtClean="0">
                <a:solidFill>
                  <a:schemeClr val="tx1"/>
                </a:solidFill>
                <a:latin typeface="+mn-lt"/>
                <a:ea typeface="+mn-ea"/>
                <a:cs typeface="+mn-cs"/>
              </a:rPr>
              <a:t> are used in foods as </a:t>
            </a:r>
            <a:r>
              <a:rPr lang="en-US" sz="1200" b="0" i="0" u="none" strike="noStrike" kern="1200" dirty="0" err="1" smtClean="0">
                <a:solidFill>
                  <a:schemeClr val="tx1"/>
                </a:solidFill>
                <a:latin typeface="+mn-lt"/>
                <a:ea typeface="+mn-ea"/>
                <a:cs typeface="+mn-cs"/>
                <a:hlinkClick r:id="rId3" tooltip="Stabilizer (chemistry)"/>
              </a:rPr>
              <a:t>stabilisers</a:t>
            </a:r>
            <a:r>
              <a:rPr lang="en-US" sz="1200" b="0" i="0" kern="1200" dirty="0" smtClean="0">
                <a:solidFill>
                  <a:schemeClr val="tx1"/>
                </a:solidFill>
                <a:latin typeface="+mn-lt"/>
                <a:ea typeface="+mn-ea"/>
                <a:cs typeface="+mn-cs"/>
              </a:rPr>
              <a:t>. Guar and Locust Bean Gum (LBG) are commonly used in ice cream to improve texture and reduce ice cream meltdown.</a:t>
            </a:r>
            <a:endParaRPr lang="tr-TR" sz="1200" b="0" i="0" kern="1200" dirty="0" smtClean="0">
              <a:solidFill>
                <a:schemeClr val="tx1"/>
              </a:solidFill>
              <a:latin typeface="+mn-lt"/>
              <a:ea typeface="+mn-ea"/>
              <a:cs typeface="+mn-cs"/>
            </a:endParaRPr>
          </a:p>
          <a:p>
            <a:r>
              <a:rPr lang="en-US" sz="1200" b="1" i="1" kern="1200" dirty="0" err="1" smtClean="0">
                <a:solidFill>
                  <a:schemeClr val="tx1"/>
                </a:solidFill>
                <a:latin typeface="+mn-lt"/>
                <a:ea typeface="+mn-ea"/>
                <a:cs typeface="+mn-cs"/>
              </a:rPr>
              <a:t>Bifidobacterium</a:t>
            </a:r>
            <a:r>
              <a:rPr lang="en-US" sz="1200" b="0" i="0" kern="1200" dirty="0" smtClean="0">
                <a:solidFill>
                  <a:schemeClr val="tx1"/>
                </a:solidFill>
                <a:latin typeface="+mn-lt"/>
                <a:ea typeface="+mn-ea"/>
                <a:cs typeface="+mn-cs"/>
              </a:rPr>
              <a:t> is a </a:t>
            </a:r>
            <a:r>
              <a:rPr lang="en-US" sz="1200" b="0" i="0" u="none" strike="noStrike" kern="1200" dirty="0" smtClean="0">
                <a:solidFill>
                  <a:schemeClr val="tx1"/>
                </a:solidFill>
                <a:latin typeface="+mn-lt"/>
                <a:ea typeface="+mn-ea"/>
                <a:cs typeface="+mn-cs"/>
                <a:hlinkClick r:id="rId4" tooltip="Genus"/>
              </a:rPr>
              <a:t>genus</a:t>
            </a:r>
            <a:r>
              <a:rPr lang="en-US" sz="1200" b="0" i="0" kern="1200" dirty="0" smtClean="0">
                <a:solidFill>
                  <a:schemeClr val="tx1"/>
                </a:solidFill>
                <a:latin typeface="+mn-lt"/>
                <a:ea typeface="+mn-ea"/>
                <a:cs typeface="+mn-cs"/>
              </a:rPr>
              <a:t> of </a:t>
            </a:r>
            <a:r>
              <a:rPr lang="en-US" sz="1200" b="0" i="0" u="none" strike="noStrike" kern="1200" dirty="0" smtClean="0">
                <a:solidFill>
                  <a:schemeClr val="tx1"/>
                </a:solidFill>
                <a:latin typeface="+mn-lt"/>
                <a:ea typeface="+mn-ea"/>
                <a:cs typeface="+mn-cs"/>
                <a:hlinkClick r:id="rId5" tooltip="Gram-positive"/>
              </a:rPr>
              <a:t>gram-positive</a:t>
            </a:r>
            <a:r>
              <a:rPr lang="en-US" sz="1200" b="0" i="0" kern="1200" dirty="0" smtClean="0">
                <a:solidFill>
                  <a:schemeClr val="tx1"/>
                </a:solidFill>
                <a:latin typeface="+mn-lt"/>
                <a:ea typeface="+mn-ea"/>
                <a:cs typeface="+mn-cs"/>
              </a:rPr>
              <a:t>, </a:t>
            </a:r>
            <a:r>
              <a:rPr lang="en-US" sz="1200" b="0" i="0" u="none" strike="noStrike" kern="1200" dirty="0" err="1" smtClean="0">
                <a:solidFill>
                  <a:schemeClr val="tx1"/>
                </a:solidFill>
                <a:latin typeface="+mn-lt"/>
                <a:ea typeface="+mn-ea"/>
                <a:cs typeface="+mn-cs"/>
                <a:hlinkClick r:id="rId6" tooltip="Motility"/>
              </a:rPr>
              <a:t>nonmotile</a:t>
            </a:r>
            <a:r>
              <a:rPr lang="en-US" sz="1200" b="0" i="0" kern="1200" dirty="0" smtClean="0">
                <a:solidFill>
                  <a:schemeClr val="tx1"/>
                </a:solidFill>
                <a:latin typeface="+mn-lt"/>
                <a:ea typeface="+mn-ea"/>
                <a:cs typeface="+mn-cs"/>
              </a:rPr>
              <a:t>, often branched </a:t>
            </a:r>
            <a:r>
              <a:rPr lang="en-US" sz="1200" b="0" i="0" u="none" strike="noStrike" kern="1200" dirty="0" smtClean="0">
                <a:solidFill>
                  <a:schemeClr val="tx1"/>
                </a:solidFill>
                <a:latin typeface="+mn-lt"/>
                <a:ea typeface="+mn-ea"/>
                <a:cs typeface="+mn-cs"/>
                <a:hlinkClick r:id="rId7" tooltip="Anaerobic organism"/>
              </a:rPr>
              <a:t>anaerobic</a:t>
            </a:r>
            <a:r>
              <a:rPr lang="en-US" sz="1200" b="0" i="0" kern="1200" dirty="0" smtClean="0">
                <a:solidFill>
                  <a:schemeClr val="tx1"/>
                </a:solidFill>
                <a:latin typeface="+mn-lt"/>
                <a:ea typeface="+mn-ea"/>
                <a:cs typeface="+mn-cs"/>
              </a:rPr>
              <a:t> </a:t>
            </a:r>
            <a:r>
              <a:rPr lang="en-US" sz="1200" b="0" i="0" u="none" strike="noStrike" kern="1200" dirty="0" smtClean="0">
                <a:solidFill>
                  <a:schemeClr val="tx1"/>
                </a:solidFill>
                <a:latin typeface="+mn-lt"/>
                <a:ea typeface="+mn-ea"/>
                <a:cs typeface="+mn-cs"/>
                <a:hlinkClick r:id="rId8" tooltip="Bacteria"/>
              </a:rPr>
              <a:t>bacteria</a:t>
            </a:r>
            <a:r>
              <a:rPr lang="en-US" sz="1200" b="0" i="0" kern="1200" dirty="0" smtClean="0">
                <a:solidFill>
                  <a:schemeClr val="tx1"/>
                </a:solidFill>
                <a:latin typeface="+mn-lt"/>
                <a:ea typeface="+mn-ea"/>
                <a:cs typeface="+mn-cs"/>
              </a:rPr>
              <a:t>. They are ubiquitous inhabitants of the </a:t>
            </a:r>
            <a:r>
              <a:rPr lang="en-US" sz="1200" b="0" i="0" u="none" strike="noStrike" kern="1200" dirty="0" smtClean="0">
                <a:solidFill>
                  <a:schemeClr val="tx1"/>
                </a:solidFill>
                <a:latin typeface="+mn-lt"/>
                <a:ea typeface="+mn-ea"/>
                <a:cs typeface="+mn-cs"/>
                <a:hlinkClick r:id="rId9" tooltip="Gastrointestinal tract"/>
              </a:rPr>
              <a:t>gastrointestinal tract</a:t>
            </a:r>
            <a:r>
              <a:rPr lang="en-US" sz="1200" b="0" i="0" kern="1200" dirty="0" smtClean="0">
                <a:solidFill>
                  <a:schemeClr val="tx1"/>
                </a:solidFill>
                <a:latin typeface="+mn-lt"/>
                <a:ea typeface="+mn-ea"/>
                <a:cs typeface="+mn-cs"/>
              </a:rPr>
              <a:t>, </a:t>
            </a:r>
            <a:r>
              <a:rPr lang="en-US" sz="1200" b="0" i="0" u="none" strike="noStrike" kern="1200" dirty="0" smtClean="0">
                <a:solidFill>
                  <a:schemeClr val="tx1"/>
                </a:solidFill>
                <a:latin typeface="+mn-lt"/>
                <a:ea typeface="+mn-ea"/>
                <a:cs typeface="+mn-cs"/>
                <a:hlinkClick r:id="rId10" tooltip="Vagina"/>
              </a:rPr>
              <a:t>vagina</a:t>
            </a:r>
            <a:r>
              <a:rPr lang="en-US" sz="1200" b="0" i="0" u="none" strike="noStrike" kern="1200" baseline="30000" dirty="0" smtClean="0">
                <a:solidFill>
                  <a:schemeClr val="tx1"/>
                </a:solidFill>
                <a:latin typeface="+mn-lt"/>
                <a:ea typeface="+mn-ea"/>
                <a:cs typeface="+mn-cs"/>
                <a:hlinkClick r:id="rId11"/>
              </a:rPr>
              <a:t>[1][2]</a:t>
            </a:r>
            <a:r>
              <a:rPr lang="en-US" sz="1200" b="0" i="0" kern="1200" dirty="0" smtClean="0">
                <a:solidFill>
                  <a:schemeClr val="tx1"/>
                </a:solidFill>
                <a:latin typeface="+mn-lt"/>
                <a:ea typeface="+mn-ea"/>
                <a:cs typeface="+mn-cs"/>
              </a:rPr>
              <a:t> and mouth (</a:t>
            </a:r>
            <a:r>
              <a:rPr lang="en-US" sz="1200" b="0" i="1" u="none" strike="noStrike" kern="1200" dirty="0" smtClean="0">
                <a:solidFill>
                  <a:schemeClr val="tx1"/>
                </a:solidFill>
                <a:latin typeface="+mn-lt"/>
                <a:ea typeface="+mn-ea"/>
                <a:cs typeface="+mn-cs"/>
                <a:hlinkClick r:id="rId12" tooltip="Bifidobacterium dentium"/>
              </a:rPr>
              <a:t>B. </a:t>
            </a:r>
            <a:r>
              <a:rPr lang="en-US" sz="1200" b="0" i="1" u="none" strike="noStrike" kern="1200" dirty="0" err="1" smtClean="0">
                <a:solidFill>
                  <a:schemeClr val="tx1"/>
                </a:solidFill>
                <a:latin typeface="+mn-lt"/>
                <a:ea typeface="+mn-ea"/>
                <a:cs typeface="+mn-cs"/>
                <a:hlinkClick r:id="rId12" tooltip="Bifidobacterium dentium"/>
              </a:rPr>
              <a:t>dentium</a:t>
            </a:r>
            <a:r>
              <a:rPr lang="en-US" sz="1200" b="0" i="0" kern="1200" dirty="0" smtClean="0">
                <a:solidFill>
                  <a:schemeClr val="tx1"/>
                </a:solidFill>
                <a:latin typeface="+mn-lt"/>
                <a:ea typeface="+mn-ea"/>
                <a:cs typeface="+mn-cs"/>
              </a:rPr>
              <a:t>) of mammals, including humans. </a:t>
            </a:r>
            <a:r>
              <a:rPr lang="en-US" sz="1200" b="0" i="0" kern="1200" dirty="0" err="1" smtClean="0">
                <a:solidFill>
                  <a:schemeClr val="tx1"/>
                </a:solidFill>
                <a:latin typeface="+mn-lt"/>
                <a:ea typeface="+mn-ea"/>
                <a:cs typeface="+mn-cs"/>
              </a:rPr>
              <a:t>Bifidobacteria</a:t>
            </a:r>
            <a:r>
              <a:rPr lang="en-US" sz="1200" b="0" i="0" kern="1200" dirty="0" smtClean="0">
                <a:solidFill>
                  <a:schemeClr val="tx1"/>
                </a:solidFill>
                <a:latin typeface="+mn-lt"/>
                <a:ea typeface="+mn-ea"/>
                <a:cs typeface="+mn-cs"/>
              </a:rPr>
              <a:t> are one of the major genera of bacteria that make up the </a:t>
            </a:r>
            <a:r>
              <a:rPr lang="en-US" sz="1200" b="0" i="0" u="none" strike="noStrike" kern="1200" dirty="0" smtClean="0">
                <a:solidFill>
                  <a:schemeClr val="tx1"/>
                </a:solidFill>
                <a:latin typeface="+mn-lt"/>
                <a:ea typeface="+mn-ea"/>
                <a:cs typeface="+mn-cs"/>
                <a:hlinkClick r:id="rId13" tooltip="Colon (anatomy)"/>
              </a:rPr>
              <a:t>colon</a:t>
            </a:r>
            <a:r>
              <a:rPr lang="en-US" sz="1200" b="0" i="0" kern="1200" dirty="0" smtClean="0">
                <a:solidFill>
                  <a:schemeClr val="tx1"/>
                </a:solidFill>
                <a:latin typeface="+mn-lt"/>
                <a:ea typeface="+mn-ea"/>
                <a:cs typeface="+mn-cs"/>
              </a:rPr>
              <a:t> flora in mammals. Some </a:t>
            </a:r>
            <a:r>
              <a:rPr lang="en-US" sz="1200" b="0" i="0" kern="1200" dirty="0" err="1" smtClean="0">
                <a:solidFill>
                  <a:schemeClr val="tx1"/>
                </a:solidFill>
                <a:latin typeface="+mn-lt"/>
                <a:ea typeface="+mn-ea"/>
                <a:cs typeface="+mn-cs"/>
              </a:rPr>
              <a:t>bifidobacteria</a:t>
            </a:r>
            <a:r>
              <a:rPr lang="en-US" sz="1200" b="0" i="0" kern="1200" dirty="0" smtClean="0">
                <a:solidFill>
                  <a:schemeClr val="tx1"/>
                </a:solidFill>
                <a:latin typeface="+mn-lt"/>
                <a:ea typeface="+mn-ea"/>
                <a:cs typeface="+mn-cs"/>
              </a:rPr>
              <a:t> are used as </a:t>
            </a:r>
            <a:r>
              <a:rPr lang="en-US" sz="1200" b="0" i="0" u="none" strike="noStrike" kern="1200" dirty="0" err="1" smtClean="0">
                <a:solidFill>
                  <a:schemeClr val="tx1"/>
                </a:solidFill>
                <a:latin typeface="+mn-lt"/>
                <a:ea typeface="+mn-ea"/>
                <a:cs typeface="+mn-cs"/>
                <a:hlinkClick r:id="rId14" tooltip="Probiotics"/>
              </a:rPr>
              <a:t>probiotics</a:t>
            </a:r>
            <a:r>
              <a:rPr lang="en-US" sz="1200" b="0" i="0" kern="1200" dirty="0" smtClean="0">
                <a:solidFill>
                  <a:schemeClr val="tx1"/>
                </a:solidFill>
                <a:latin typeface="+mn-lt"/>
                <a:ea typeface="+mn-ea"/>
                <a:cs typeface="+mn-cs"/>
              </a:rPr>
              <a:t>.</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50</a:t>
            </a:fld>
            <a:endParaRPr lang="tr-T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sz="1200" b="0" i="0" kern="1200" dirty="0" err="1" smtClean="0">
                <a:solidFill>
                  <a:schemeClr val="tx1"/>
                </a:solidFill>
                <a:latin typeface="+mn-lt"/>
                <a:ea typeface="+mn-ea"/>
                <a:cs typeface="+mn-cs"/>
              </a:rPr>
              <a:t>Possible</a:t>
            </a:r>
            <a:r>
              <a:rPr lang="tr-TR" sz="1200" b="0" i="0" kern="1200" dirty="0" smtClean="0">
                <a:solidFill>
                  <a:schemeClr val="tx1"/>
                </a:solidFill>
                <a:latin typeface="+mn-lt"/>
                <a:ea typeface="+mn-ea"/>
                <a:cs typeface="+mn-cs"/>
              </a:rPr>
              <a:t> &lt;</a:t>
            </a:r>
            <a:r>
              <a:rPr lang="tr-TR" sz="1200" b="0" i="0" kern="1200" dirty="0" err="1" smtClean="0">
                <a:solidFill>
                  <a:schemeClr val="tx1"/>
                </a:solidFill>
                <a:latin typeface="+mn-lt"/>
                <a:ea typeface="+mn-ea"/>
                <a:cs typeface="+mn-cs"/>
              </a:rPr>
              <a:t>probable</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52</a:t>
            </a:fld>
            <a:endParaRPr lang="tr-T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err="1" smtClean="0"/>
              <a:t>Interest</a:t>
            </a:r>
            <a:r>
              <a:rPr lang="tr-TR" dirty="0" smtClean="0"/>
              <a:t> in </a:t>
            </a:r>
            <a:r>
              <a:rPr lang="tr-TR" dirty="0" err="1" smtClean="0"/>
              <a:t>antifungal</a:t>
            </a:r>
            <a:r>
              <a:rPr lang="tr-TR" dirty="0" smtClean="0"/>
              <a:t> </a:t>
            </a:r>
            <a:r>
              <a:rPr lang="tr-TR" dirty="0" err="1" smtClean="0"/>
              <a:t>prophylaxis</a:t>
            </a:r>
            <a:r>
              <a:rPr lang="tr-TR" dirty="0" smtClean="0"/>
              <a:t> for </a:t>
            </a:r>
            <a:r>
              <a:rPr lang="tr-TR" dirty="0" err="1" smtClean="0"/>
              <a:t>high</a:t>
            </a:r>
            <a:r>
              <a:rPr lang="tr-TR" dirty="0" smtClean="0"/>
              <a:t>-risk HCT </a:t>
            </a:r>
            <a:r>
              <a:rPr lang="tr-TR" dirty="0" err="1" smtClean="0"/>
              <a:t>recipients</a:t>
            </a:r>
            <a:r>
              <a:rPr lang="tr-TR" dirty="0" smtClean="0"/>
              <a:t> has been </a:t>
            </a:r>
            <a:r>
              <a:rPr lang="tr-TR" dirty="0" err="1" smtClean="0"/>
              <a:t>prompted</a:t>
            </a:r>
            <a:r>
              <a:rPr lang="tr-TR" dirty="0" smtClean="0"/>
              <a:t> by the </a:t>
            </a:r>
            <a:r>
              <a:rPr lang="tr-TR" dirty="0" err="1" smtClean="0"/>
              <a:t>rising</a:t>
            </a:r>
            <a:r>
              <a:rPr lang="tr-TR" dirty="0" smtClean="0"/>
              <a:t> </a:t>
            </a:r>
            <a:r>
              <a:rPr lang="tr-TR" dirty="0" err="1" smtClean="0"/>
              <a:t>incidence</a:t>
            </a:r>
            <a:r>
              <a:rPr lang="tr-TR" dirty="0" smtClean="0"/>
              <a:t> of life-</a:t>
            </a:r>
            <a:r>
              <a:rPr lang="tr-TR" dirty="0" err="1" smtClean="0"/>
              <a:t>threatening</a:t>
            </a:r>
            <a:r>
              <a:rPr lang="tr-TR" dirty="0" smtClean="0"/>
              <a:t> </a:t>
            </a:r>
            <a:r>
              <a:rPr lang="tr-TR" dirty="0" err="1" smtClean="0"/>
              <a:t>invasive</a:t>
            </a:r>
            <a:r>
              <a:rPr lang="tr-TR" dirty="0" smtClean="0"/>
              <a:t> </a:t>
            </a:r>
            <a:r>
              <a:rPr lang="tr-TR" dirty="0" err="1" smtClean="0"/>
              <a:t>fungal</a:t>
            </a:r>
            <a:r>
              <a:rPr lang="tr-TR" dirty="0" smtClean="0"/>
              <a:t> </a:t>
            </a:r>
            <a:r>
              <a:rPr lang="tr-TR" dirty="0" err="1" smtClean="0"/>
              <a:t>infections</a:t>
            </a:r>
            <a:r>
              <a:rPr lang="tr-TR" dirty="0" smtClean="0"/>
              <a:t> in </a:t>
            </a:r>
            <a:r>
              <a:rPr lang="tr-TR" dirty="0" err="1" smtClean="0"/>
              <a:t>such</a:t>
            </a:r>
            <a:r>
              <a:rPr lang="tr-TR" dirty="0" smtClean="0"/>
              <a:t> </a:t>
            </a:r>
            <a:r>
              <a:rPr lang="tr-TR" dirty="0" err="1" smtClean="0"/>
              <a:t>patients</a:t>
            </a:r>
            <a:r>
              <a:rPr lang="tr-TR" dirty="0" smtClean="0"/>
              <a:t>, the </a:t>
            </a:r>
            <a:r>
              <a:rPr lang="tr-TR" dirty="0" err="1" smtClean="0"/>
              <a:t>difficulty</a:t>
            </a:r>
            <a:r>
              <a:rPr lang="tr-TR" dirty="0" smtClean="0"/>
              <a:t> in </a:t>
            </a:r>
            <a:r>
              <a:rPr lang="tr-TR" dirty="0" err="1" smtClean="0"/>
              <a:t>establishing</a:t>
            </a:r>
            <a:r>
              <a:rPr lang="tr-TR" dirty="0" smtClean="0"/>
              <a:t> the </a:t>
            </a:r>
            <a:r>
              <a:rPr lang="tr-TR" dirty="0" err="1" smtClean="0"/>
              <a:t>diagnosis</a:t>
            </a:r>
            <a:r>
              <a:rPr lang="tr-TR" dirty="0" smtClean="0"/>
              <a:t> </a:t>
            </a:r>
            <a:r>
              <a:rPr lang="tr-TR" dirty="0" err="1" smtClean="0"/>
              <a:t>early</a:t>
            </a:r>
            <a:r>
              <a:rPr lang="tr-TR" dirty="0" smtClean="0"/>
              <a:t> in the </a:t>
            </a:r>
            <a:r>
              <a:rPr lang="tr-TR" dirty="0" err="1" smtClean="0"/>
              <a:t>course</a:t>
            </a:r>
            <a:r>
              <a:rPr lang="tr-TR" dirty="0" smtClean="0"/>
              <a:t> of </a:t>
            </a:r>
            <a:r>
              <a:rPr lang="tr-TR" dirty="0" err="1" smtClean="0"/>
              <a:t>infection</a:t>
            </a:r>
            <a:r>
              <a:rPr lang="tr-TR" dirty="0" smtClean="0"/>
              <a:t>, and the </a:t>
            </a:r>
            <a:r>
              <a:rPr lang="tr-TR" dirty="0" err="1" smtClean="0"/>
              <a:t>recognition</a:t>
            </a:r>
            <a:r>
              <a:rPr lang="tr-TR" dirty="0" smtClean="0"/>
              <a:t> </a:t>
            </a:r>
            <a:r>
              <a:rPr lang="tr-TR" dirty="0" err="1" smtClean="0"/>
              <a:t>that</a:t>
            </a:r>
            <a:r>
              <a:rPr lang="tr-TR" dirty="0" smtClean="0"/>
              <a:t> </a:t>
            </a:r>
            <a:r>
              <a:rPr lang="tr-TR" dirty="0" err="1" smtClean="0"/>
              <a:t>treatment</a:t>
            </a:r>
            <a:r>
              <a:rPr lang="tr-TR" dirty="0" smtClean="0"/>
              <a:t> </a:t>
            </a:r>
            <a:r>
              <a:rPr lang="tr-TR" dirty="0" err="1" smtClean="0"/>
              <a:t>outcomes</a:t>
            </a:r>
            <a:r>
              <a:rPr lang="tr-TR" dirty="0" smtClean="0"/>
              <a:t> are </a:t>
            </a:r>
            <a:r>
              <a:rPr lang="tr-TR" dirty="0" err="1" smtClean="0"/>
              <a:t>poor</a:t>
            </a:r>
            <a:r>
              <a:rPr lang="tr-TR" dirty="0" smtClean="0"/>
              <a:t> </a:t>
            </a:r>
            <a:r>
              <a:rPr lang="tr-TR" dirty="0" err="1" smtClean="0"/>
              <a:t>if</a:t>
            </a:r>
            <a:r>
              <a:rPr lang="tr-TR" dirty="0" smtClean="0"/>
              <a:t> </a:t>
            </a:r>
            <a:r>
              <a:rPr lang="tr-TR" dirty="0" err="1" smtClean="0"/>
              <a:t>initiation</a:t>
            </a:r>
            <a:r>
              <a:rPr lang="tr-TR" dirty="0" smtClean="0"/>
              <a:t> of </a:t>
            </a:r>
            <a:r>
              <a:rPr lang="tr-TR" dirty="0" err="1" smtClean="0"/>
              <a:t>therapy</a:t>
            </a:r>
            <a:r>
              <a:rPr lang="tr-TR" dirty="0" smtClean="0"/>
              <a:t> is </a:t>
            </a:r>
            <a:r>
              <a:rPr lang="tr-TR" dirty="0" err="1" smtClean="0"/>
              <a:t>delayed</a:t>
            </a:r>
            <a:r>
              <a:rPr lang="tr-TR" dirty="0" smtClean="0"/>
              <a:t>.</a:t>
            </a:r>
          </a:p>
          <a:p>
            <a:endParaRPr lang="tr-TR"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Both yeasts and molds cause serious invasive fungal infections in hematopoietic cell transplant (HCT) recipients (</a:t>
            </a:r>
            <a:r>
              <a:rPr lang="en-US" sz="1200" b="0" i="0" u="sng" kern="1200" dirty="0" smtClean="0">
                <a:solidFill>
                  <a:schemeClr val="tx1"/>
                </a:solidFill>
                <a:latin typeface="+mn-lt"/>
                <a:ea typeface="+mn-ea"/>
                <a:cs typeface="+mn-cs"/>
                <a:hlinkClick r:id="rId3"/>
              </a:rPr>
              <a:t>figure 1</a:t>
            </a:r>
            <a:r>
              <a:rPr lang="en-US" sz="1200" b="0" i="0" kern="1200" dirty="0" smtClean="0">
                <a:solidFill>
                  <a:schemeClr val="tx1"/>
                </a:solidFill>
                <a:latin typeface="+mn-lt"/>
                <a:ea typeface="+mn-ea"/>
                <a:cs typeface="+mn-cs"/>
              </a:rPr>
              <a:t>). Prior to the routine use of antifungal prophylaxis, </a:t>
            </a:r>
            <a:r>
              <a:rPr lang="en-US" sz="1200" b="0" i="1" kern="1200" dirty="0" smtClean="0">
                <a:solidFill>
                  <a:schemeClr val="tx1"/>
                </a:solidFill>
                <a:latin typeface="+mn-lt"/>
                <a:ea typeface="+mn-ea"/>
                <a:cs typeface="+mn-cs"/>
              </a:rPr>
              <a:t>Candida</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spp</a:t>
            </a:r>
            <a:r>
              <a:rPr lang="en-US" sz="1200" b="0" i="0" kern="1200" dirty="0" smtClean="0">
                <a:solidFill>
                  <a:schemeClr val="tx1"/>
                </a:solidFill>
                <a:latin typeface="+mn-lt"/>
                <a:ea typeface="+mn-ea"/>
                <a:cs typeface="+mn-cs"/>
              </a:rPr>
              <a:t> accounted for the majority of fungal infections that occurred during the </a:t>
            </a:r>
            <a:r>
              <a:rPr lang="en-US" sz="1200" b="0" i="0" kern="1200" dirty="0" err="1" smtClean="0">
                <a:solidFill>
                  <a:schemeClr val="tx1"/>
                </a:solidFill>
                <a:latin typeface="+mn-lt"/>
                <a:ea typeface="+mn-ea"/>
                <a:cs typeface="+mn-cs"/>
              </a:rPr>
              <a:t>preengraftment</a:t>
            </a:r>
            <a:r>
              <a:rPr lang="en-US" sz="1200" b="0" i="0" kern="1200" dirty="0" smtClean="0">
                <a:solidFill>
                  <a:schemeClr val="tx1"/>
                </a:solidFill>
                <a:latin typeface="+mn-lt"/>
                <a:ea typeface="+mn-ea"/>
                <a:cs typeface="+mn-cs"/>
              </a:rPr>
              <a:t> period of HCT, followed by </a:t>
            </a:r>
            <a:r>
              <a:rPr lang="en-US" sz="1200" b="0" i="1" kern="1200" dirty="0" err="1" smtClean="0">
                <a:solidFill>
                  <a:schemeClr val="tx1"/>
                </a:solidFill>
                <a:latin typeface="+mn-lt"/>
                <a:ea typeface="+mn-ea"/>
                <a:cs typeface="+mn-cs"/>
              </a:rPr>
              <a:t>Aspergillus</a:t>
            </a:r>
            <a:r>
              <a:rPr lang="en-US" sz="1200" b="0" i="0" kern="1200" dirty="0" smtClean="0">
                <a:solidFill>
                  <a:schemeClr val="tx1"/>
                </a:solidFill>
                <a:latin typeface="+mn-lt"/>
                <a:ea typeface="+mn-ea"/>
                <a:cs typeface="+mn-cs"/>
              </a:rPr>
              <a:t> spp. More recently, </a:t>
            </a:r>
            <a:r>
              <a:rPr lang="en-US" sz="1200" b="0" i="1" kern="1200" dirty="0" err="1" smtClean="0">
                <a:solidFill>
                  <a:schemeClr val="tx1"/>
                </a:solidFill>
                <a:latin typeface="+mn-lt"/>
                <a:ea typeface="+mn-ea"/>
                <a:cs typeface="+mn-cs"/>
              </a:rPr>
              <a:t>Aspergillus</a:t>
            </a:r>
            <a:r>
              <a:rPr lang="en-US" sz="1200" b="0" i="0" kern="1200" dirty="0" smtClean="0">
                <a:solidFill>
                  <a:schemeClr val="tx1"/>
                </a:solidFill>
                <a:latin typeface="+mn-lt"/>
                <a:ea typeface="+mn-ea"/>
                <a:cs typeface="+mn-cs"/>
              </a:rPr>
              <a:t> has surpassed </a:t>
            </a:r>
            <a:r>
              <a:rPr lang="en-US" sz="1200" b="0" i="1" kern="1200" dirty="0" smtClean="0">
                <a:solidFill>
                  <a:schemeClr val="tx1"/>
                </a:solidFill>
                <a:latin typeface="+mn-lt"/>
                <a:ea typeface="+mn-ea"/>
                <a:cs typeface="+mn-cs"/>
              </a:rPr>
              <a:t>Candida</a:t>
            </a:r>
            <a:r>
              <a:rPr lang="en-US" sz="1200" b="0" i="0" kern="1200" dirty="0" smtClean="0">
                <a:solidFill>
                  <a:schemeClr val="tx1"/>
                </a:solidFill>
                <a:latin typeface="+mn-lt"/>
                <a:ea typeface="+mn-ea"/>
                <a:cs typeface="+mn-cs"/>
              </a:rPr>
              <a:t> as a cause of invasive fungal infections in HCT recipients, associated with the use of effective antifungal prophylaxis targeting </a:t>
            </a:r>
            <a:r>
              <a:rPr lang="en-US" sz="1200" b="0" i="1" kern="1200" dirty="0" smtClean="0">
                <a:solidFill>
                  <a:schemeClr val="tx1"/>
                </a:solidFill>
                <a:latin typeface="+mn-lt"/>
                <a:ea typeface="+mn-ea"/>
                <a:cs typeface="+mn-cs"/>
              </a:rPr>
              <a:t>Candida</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spp</a:t>
            </a:r>
            <a:r>
              <a:rPr lang="en-US" sz="1200" b="0" i="0" kern="1200" dirty="0" smtClean="0">
                <a:solidFill>
                  <a:schemeClr val="tx1"/>
                </a:solidFill>
                <a:latin typeface="+mn-lt"/>
                <a:ea typeface="+mn-ea"/>
                <a:cs typeface="+mn-cs"/>
              </a:rPr>
              <a:t> [</a:t>
            </a:r>
            <a:r>
              <a:rPr lang="en-US" sz="1200" b="0" i="0" u="sng" kern="1200" dirty="0" smtClean="0">
                <a:solidFill>
                  <a:schemeClr val="tx1"/>
                </a:solidFill>
                <a:latin typeface="+mn-lt"/>
                <a:ea typeface="+mn-ea"/>
                <a:cs typeface="+mn-cs"/>
                <a:hlinkClick r:id="rId4"/>
              </a:rPr>
              <a:t>1</a:t>
            </a:r>
            <a:r>
              <a:rPr lang="en-US" sz="1200" b="0" i="0" kern="1200" dirty="0" smtClean="0">
                <a:solidFill>
                  <a:schemeClr val="tx1"/>
                </a:solidFill>
                <a:latin typeface="+mn-lt"/>
                <a:ea typeface="+mn-ea"/>
                <a:cs typeface="+mn-cs"/>
              </a:rPr>
              <a:t>]. Both pathogens are associated with substantial risk for mortality.</a:t>
            </a:r>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59</a:t>
            </a:fld>
            <a:endParaRPr lang="tr-T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lnSpcReduction="10000"/>
          </a:bodyPr>
          <a:lstStyle/>
          <a:p>
            <a:r>
              <a:rPr lang="tr-TR" sz="1200" b="1" i="0" kern="1200" dirty="0" smtClean="0">
                <a:solidFill>
                  <a:schemeClr val="tx1"/>
                </a:solidFill>
                <a:latin typeface="+mn-lt"/>
                <a:ea typeface="+mn-ea"/>
                <a:cs typeface="+mn-cs"/>
              </a:rPr>
              <a:t>Allogeneic HCT</a:t>
            </a:r>
            <a:r>
              <a:rPr lang="tr-TR" sz="1200" b="0" i="0" kern="1200" dirty="0" smtClean="0">
                <a:solidFill>
                  <a:schemeClr val="tx1"/>
                </a:solidFill>
                <a:latin typeface="+mn-lt"/>
                <a:ea typeface="+mn-ea"/>
                <a:cs typeface="+mn-cs"/>
              </a:rPr>
              <a:t> — After allogeneic HCT, </a:t>
            </a:r>
            <a:r>
              <a:rPr lang="tr-TR" sz="1200" b="0" i="0" kern="1200" dirty="0" err="1" smtClean="0">
                <a:solidFill>
                  <a:schemeClr val="tx1"/>
                </a:solidFill>
                <a:latin typeface="+mn-lt"/>
                <a:ea typeface="+mn-ea"/>
                <a:cs typeface="+mn-cs"/>
              </a:rPr>
              <a:t>there</a:t>
            </a:r>
            <a:r>
              <a:rPr lang="tr-TR" sz="1200" b="0" i="0" kern="1200" dirty="0" smtClean="0">
                <a:solidFill>
                  <a:schemeClr val="tx1"/>
                </a:solidFill>
                <a:latin typeface="+mn-lt"/>
                <a:ea typeface="+mn-ea"/>
                <a:cs typeface="+mn-cs"/>
              </a:rPr>
              <a:t> are </a:t>
            </a:r>
            <a:r>
              <a:rPr lang="tr-TR" sz="1200" b="0" i="0" kern="1200" dirty="0" err="1" smtClean="0">
                <a:solidFill>
                  <a:schemeClr val="tx1"/>
                </a:solidFill>
                <a:latin typeface="+mn-lt"/>
                <a:ea typeface="+mn-ea"/>
                <a:cs typeface="+mn-cs"/>
              </a:rPr>
              <a:t>two</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periods</a:t>
            </a:r>
            <a:r>
              <a:rPr lang="tr-TR" sz="1200" b="0" i="0" kern="1200" dirty="0" smtClean="0">
                <a:solidFill>
                  <a:schemeClr val="tx1"/>
                </a:solidFill>
                <a:latin typeface="+mn-lt"/>
                <a:ea typeface="+mn-ea"/>
                <a:cs typeface="+mn-cs"/>
              </a:rPr>
              <a:t> of </a:t>
            </a:r>
            <a:r>
              <a:rPr lang="tr-TR" sz="1200" b="0" i="0" kern="1200" dirty="0" err="1" smtClean="0">
                <a:solidFill>
                  <a:schemeClr val="tx1"/>
                </a:solidFill>
                <a:latin typeface="+mn-lt"/>
                <a:ea typeface="+mn-ea"/>
                <a:cs typeface="+mn-cs"/>
              </a:rPr>
              <a:t>elevated</a:t>
            </a:r>
            <a:r>
              <a:rPr lang="tr-TR" sz="1200" b="0" i="0" kern="1200" dirty="0" smtClean="0">
                <a:solidFill>
                  <a:schemeClr val="tx1"/>
                </a:solidFill>
                <a:latin typeface="+mn-lt"/>
                <a:ea typeface="+mn-ea"/>
                <a:cs typeface="+mn-cs"/>
              </a:rPr>
              <a:t> risk for </a:t>
            </a:r>
            <a:r>
              <a:rPr lang="tr-TR" sz="1200" b="0" i="0" kern="1200" dirty="0" err="1" smtClean="0">
                <a:solidFill>
                  <a:schemeClr val="tx1"/>
                </a:solidFill>
                <a:latin typeface="+mn-lt"/>
                <a:ea typeface="+mn-ea"/>
                <a:cs typeface="+mn-cs"/>
              </a:rPr>
              <a:t>invasive</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fungal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infection</a:t>
            </a:r>
            <a:r>
              <a:rPr lang="tr-TR" sz="1200" b="0" i="0" kern="1200" dirty="0" smtClean="0">
                <a:solidFill>
                  <a:schemeClr val="tx1"/>
                </a:solidFill>
                <a:latin typeface="+mn-lt"/>
                <a:ea typeface="+mn-ea"/>
                <a:cs typeface="+mn-cs"/>
              </a:rPr>
              <a:t> (</a:t>
            </a:r>
            <a:r>
              <a:rPr lang="tr-TR" sz="1200" b="0" i="0" u="sng" kern="1200" dirty="0" err="1" smtClean="0">
                <a:solidFill>
                  <a:schemeClr val="tx1"/>
                </a:solidFill>
                <a:latin typeface="+mn-lt"/>
                <a:ea typeface="+mn-ea"/>
                <a:cs typeface="+mn-cs"/>
                <a:hlinkClick r:id="rId3"/>
              </a:rPr>
              <a:t>figure</a:t>
            </a:r>
            <a:r>
              <a:rPr lang="tr-TR" sz="1200" b="0" i="0" u="sng" kern="1200" dirty="0" smtClean="0">
                <a:solidFill>
                  <a:schemeClr val="tx1"/>
                </a:solidFill>
                <a:latin typeface="+mn-lt"/>
                <a:ea typeface="+mn-ea"/>
                <a:cs typeface="+mn-cs"/>
                <a:hlinkClick r:id="rId3"/>
              </a:rPr>
              <a:t> 1</a:t>
            </a:r>
            <a:r>
              <a:rPr lang="tr-TR" sz="1200" b="0" i="0" kern="1200" dirty="0" smtClean="0">
                <a:solidFill>
                  <a:schemeClr val="tx1"/>
                </a:solidFill>
                <a:latin typeface="+mn-lt"/>
                <a:ea typeface="+mn-ea"/>
                <a:cs typeface="+mn-cs"/>
              </a:rPr>
              <a:t>) [</a:t>
            </a:r>
            <a:r>
              <a:rPr lang="tr-TR" sz="1200" b="0" i="0" u="sng" kern="1200" dirty="0" smtClean="0">
                <a:solidFill>
                  <a:schemeClr val="tx1"/>
                </a:solidFill>
                <a:latin typeface="+mn-lt"/>
                <a:ea typeface="+mn-ea"/>
                <a:cs typeface="+mn-cs"/>
                <a:hlinkClick r:id="rId4"/>
              </a:rPr>
              <a:t>14,22,23</a:t>
            </a:r>
            <a:r>
              <a:rPr lang="tr-TR" sz="1200" b="0" i="0" kern="1200" dirty="0" smtClean="0">
                <a:solidFill>
                  <a:schemeClr val="tx1"/>
                </a:solidFill>
                <a:latin typeface="+mn-lt"/>
                <a:ea typeface="+mn-ea"/>
                <a:cs typeface="+mn-cs"/>
              </a:rPr>
              <a:t>]:</a:t>
            </a:r>
          </a:p>
          <a:p>
            <a:r>
              <a:rPr lang="tr-TR" sz="1200" b="0" i="0" kern="1200" dirty="0" smtClean="0">
                <a:solidFill>
                  <a:schemeClr val="tx1"/>
                </a:solidFill>
                <a:latin typeface="+mn-lt"/>
                <a:ea typeface="+mn-ea"/>
                <a:cs typeface="+mn-cs"/>
              </a:rPr>
              <a:t>●</a:t>
            </a:r>
            <a:r>
              <a:rPr lang="tr-TR" sz="1200" b="0" i="0" kern="1200" dirty="0" err="1" smtClean="0">
                <a:solidFill>
                  <a:schemeClr val="tx1"/>
                </a:solidFill>
                <a:latin typeface="+mn-lt"/>
                <a:ea typeface="+mn-ea"/>
                <a:cs typeface="+mn-cs"/>
              </a:rPr>
              <a:t>During</a:t>
            </a:r>
            <a:r>
              <a:rPr lang="tr-TR" sz="1200" b="0" i="0" kern="1200" dirty="0" smtClean="0">
                <a:solidFill>
                  <a:schemeClr val="tx1"/>
                </a:solidFill>
                <a:latin typeface="+mn-lt"/>
                <a:ea typeface="+mn-ea"/>
                <a:cs typeface="+mn-cs"/>
              </a:rPr>
              <a:t> the </a:t>
            </a:r>
            <a:r>
              <a:rPr lang="tr-TR" sz="1200" b="0" i="0" kern="1200" dirty="0" err="1" smtClean="0">
                <a:solidFill>
                  <a:schemeClr val="tx1"/>
                </a:solidFill>
                <a:latin typeface="+mn-lt"/>
                <a:ea typeface="+mn-ea"/>
                <a:cs typeface="+mn-cs"/>
              </a:rPr>
              <a:t>neutropenic</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preengraftment</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phase</a:t>
            </a:r>
            <a:endParaRPr lang="tr-TR" sz="1200" b="0" i="0" kern="1200" dirty="0" smtClean="0">
              <a:solidFill>
                <a:schemeClr val="tx1"/>
              </a:solidFill>
              <a:latin typeface="+mn-lt"/>
              <a:ea typeface="+mn-ea"/>
              <a:cs typeface="+mn-cs"/>
            </a:endParaRPr>
          </a:p>
          <a:p>
            <a:r>
              <a:rPr lang="tr-TR" sz="1200" b="0" i="0" kern="1200" dirty="0" smtClean="0">
                <a:solidFill>
                  <a:schemeClr val="tx1"/>
                </a:solidFill>
                <a:latin typeface="+mn-lt"/>
                <a:ea typeface="+mn-ea"/>
                <a:cs typeface="+mn-cs"/>
              </a:rPr>
              <a:t>●</a:t>
            </a:r>
            <a:r>
              <a:rPr lang="tr-TR" sz="1200" b="0" i="0" kern="1200" dirty="0" err="1" smtClean="0">
                <a:solidFill>
                  <a:schemeClr val="tx1"/>
                </a:solidFill>
                <a:latin typeface="+mn-lt"/>
                <a:ea typeface="+mn-ea"/>
                <a:cs typeface="+mn-cs"/>
              </a:rPr>
              <a:t>During</a:t>
            </a:r>
            <a:r>
              <a:rPr lang="tr-TR" sz="1200" b="0" i="0" kern="1200" dirty="0" smtClean="0">
                <a:solidFill>
                  <a:schemeClr val="tx1"/>
                </a:solidFill>
                <a:latin typeface="+mn-lt"/>
                <a:ea typeface="+mn-ea"/>
                <a:cs typeface="+mn-cs"/>
              </a:rPr>
              <a:t> the </a:t>
            </a:r>
            <a:r>
              <a:rPr lang="tr-TR" sz="1200" b="0" i="0" kern="1200" dirty="0" err="1" smtClean="0">
                <a:solidFill>
                  <a:schemeClr val="tx1"/>
                </a:solidFill>
                <a:latin typeface="+mn-lt"/>
                <a:ea typeface="+mn-ea"/>
                <a:cs typeface="+mn-cs"/>
              </a:rPr>
              <a:t>early</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postengraftment</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period</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especially</a:t>
            </a:r>
            <a:r>
              <a:rPr lang="tr-TR" sz="1200" b="0" i="0" kern="1200" dirty="0" smtClean="0">
                <a:solidFill>
                  <a:schemeClr val="tx1"/>
                </a:solidFill>
                <a:latin typeface="+mn-lt"/>
                <a:ea typeface="+mn-ea"/>
                <a:cs typeface="+mn-cs"/>
              </a:rPr>
              <a:t> in </a:t>
            </a:r>
            <a:r>
              <a:rPr lang="tr-TR" sz="1200" b="0" i="0" kern="1200" dirty="0" err="1" smtClean="0">
                <a:solidFill>
                  <a:schemeClr val="tx1"/>
                </a:solidFill>
                <a:latin typeface="+mn-lt"/>
                <a:ea typeface="+mn-ea"/>
                <a:cs typeface="+mn-cs"/>
              </a:rPr>
              <a:t>patients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who</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develop</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graft</a:t>
            </a:r>
            <a:r>
              <a:rPr lang="tr-TR" sz="1200" b="0" i="0" kern="1200" dirty="0" smtClean="0">
                <a:solidFill>
                  <a:schemeClr val="tx1"/>
                </a:solidFill>
                <a:latin typeface="+mn-lt"/>
                <a:ea typeface="+mn-ea"/>
                <a:cs typeface="+mn-cs"/>
              </a:rPr>
              <a:t>-</a:t>
            </a:r>
            <a:r>
              <a:rPr lang="tr-TR" sz="1200" b="0" i="0" kern="1200" dirty="0" err="1" smtClean="0">
                <a:solidFill>
                  <a:schemeClr val="tx1"/>
                </a:solidFill>
                <a:latin typeface="+mn-lt"/>
                <a:ea typeface="+mn-ea"/>
                <a:cs typeface="+mn-cs"/>
              </a:rPr>
              <a:t>versus</a:t>
            </a:r>
            <a:r>
              <a:rPr lang="tr-TR" sz="1200" b="0" i="0" kern="1200" dirty="0" smtClean="0">
                <a:solidFill>
                  <a:schemeClr val="tx1"/>
                </a:solidFill>
                <a:latin typeface="+mn-lt"/>
                <a:ea typeface="+mn-ea"/>
                <a:cs typeface="+mn-cs"/>
              </a:rPr>
              <a:t>-host </a:t>
            </a:r>
            <a:r>
              <a:rPr lang="tr-TR" sz="1200" b="0" i="0" kern="1200" dirty="0" err="1" smtClean="0">
                <a:solidFill>
                  <a:schemeClr val="tx1"/>
                </a:solidFill>
                <a:latin typeface="+mn-lt"/>
                <a:ea typeface="+mn-ea"/>
                <a:cs typeface="+mn-cs"/>
              </a:rPr>
              <a:t>disease</a:t>
            </a:r>
            <a:r>
              <a:rPr lang="tr-TR" sz="1200" b="0" i="0" kern="1200" dirty="0" smtClean="0">
                <a:solidFill>
                  <a:schemeClr val="tx1"/>
                </a:solidFill>
                <a:latin typeface="+mn-lt"/>
                <a:ea typeface="+mn-ea"/>
                <a:cs typeface="+mn-cs"/>
              </a:rPr>
              <a:t> (GVHD) </a:t>
            </a:r>
            <a:r>
              <a:rPr lang="tr-TR" sz="1200" b="0" i="0" kern="1200" dirty="0" err="1" smtClean="0">
                <a:solidFill>
                  <a:schemeClr val="tx1"/>
                </a:solidFill>
                <a:latin typeface="+mn-lt"/>
                <a:ea typeface="+mn-ea"/>
                <a:cs typeface="+mn-cs"/>
              </a:rPr>
              <a:t>requiring</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glucocorticoids</a:t>
            </a:r>
            <a:endParaRPr lang="tr-TR" sz="1200" b="0" i="0" kern="1200" dirty="0" smtClean="0">
              <a:solidFill>
                <a:schemeClr val="tx1"/>
              </a:solidFill>
              <a:latin typeface="+mn-lt"/>
              <a:ea typeface="+mn-ea"/>
              <a:cs typeface="+mn-cs"/>
            </a:endParaRPr>
          </a:p>
          <a:p>
            <a:r>
              <a:rPr lang="tr-TR" sz="1200" b="0" i="0" kern="1200" dirty="0" err="1" smtClean="0">
                <a:solidFill>
                  <a:schemeClr val="tx1"/>
                </a:solidFill>
                <a:latin typeface="+mn-lt"/>
                <a:ea typeface="+mn-ea"/>
                <a:cs typeface="+mn-cs"/>
              </a:rPr>
              <a:t>Prior</a:t>
            </a:r>
            <a:r>
              <a:rPr lang="tr-TR" sz="1200" b="0" i="0" kern="1200" dirty="0" smtClean="0">
                <a:solidFill>
                  <a:schemeClr val="tx1"/>
                </a:solidFill>
                <a:latin typeface="+mn-lt"/>
                <a:ea typeface="+mn-ea"/>
                <a:cs typeface="+mn-cs"/>
              </a:rPr>
              <a:t> to </a:t>
            </a:r>
            <a:r>
              <a:rPr lang="tr-TR" sz="1200" b="0" i="0" kern="1200" dirty="0" err="1" smtClean="0">
                <a:solidFill>
                  <a:schemeClr val="tx1"/>
                </a:solidFill>
                <a:latin typeface="+mn-lt"/>
                <a:ea typeface="+mn-ea"/>
                <a:cs typeface="+mn-cs"/>
              </a:rPr>
              <a:t>engraftment</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most</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fungal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infections</a:t>
            </a:r>
            <a:r>
              <a:rPr lang="tr-TR" sz="1200" b="0" i="0" kern="1200" dirty="0" smtClean="0">
                <a:solidFill>
                  <a:schemeClr val="tx1"/>
                </a:solidFill>
                <a:latin typeface="+mn-lt"/>
                <a:ea typeface="+mn-ea"/>
                <a:cs typeface="+mn-cs"/>
              </a:rPr>
              <a:t> are </a:t>
            </a:r>
            <a:r>
              <a:rPr lang="tr-TR" sz="1200" b="0" i="0" kern="1200" dirty="0" err="1" smtClean="0">
                <a:solidFill>
                  <a:schemeClr val="tx1"/>
                </a:solidFill>
                <a:latin typeface="+mn-lt"/>
                <a:ea typeface="+mn-ea"/>
                <a:cs typeface="+mn-cs"/>
              </a:rPr>
              <a:t>due</a:t>
            </a:r>
            <a:r>
              <a:rPr lang="tr-TR" sz="1200" b="0" i="0" kern="1200" dirty="0" smtClean="0">
                <a:solidFill>
                  <a:schemeClr val="tx1"/>
                </a:solidFill>
                <a:latin typeface="+mn-lt"/>
                <a:ea typeface="+mn-ea"/>
                <a:cs typeface="+mn-cs"/>
              </a:rPr>
              <a:t> to </a:t>
            </a:r>
            <a:r>
              <a:rPr lang="tr-TR" sz="1200" b="0" i="1" kern="1200" dirty="0" err="1" smtClean="0">
                <a:solidFill>
                  <a:schemeClr val="tx1"/>
                </a:solidFill>
                <a:latin typeface="+mn-lt"/>
                <a:ea typeface="+mn-ea"/>
                <a:cs typeface="+mn-cs"/>
              </a:rPr>
              <a:t>Candida</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spp</a:t>
            </a:r>
            <a:r>
              <a:rPr lang="tr-TR" sz="1200" b="0" i="0" kern="1200" dirty="0" smtClean="0">
                <a:solidFill>
                  <a:schemeClr val="tx1"/>
                </a:solidFill>
                <a:latin typeface="+mn-lt"/>
                <a:ea typeface="+mn-ea"/>
                <a:cs typeface="+mn-cs"/>
              </a:rPr>
              <a:t> and the risk for </a:t>
            </a:r>
            <a:r>
              <a:rPr lang="tr-TR" sz="1200" b="0" i="0" kern="1200" dirty="0" err="1" smtClean="0">
                <a:solidFill>
                  <a:schemeClr val="tx1"/>
                </a:solidFill>
                <a:latin typeface="+mn-lt"/>
                <a:ea typeface="+mn-ea"/>
                <a:cs typeface="+mn-cs"/>
              </a:rPr>
              <a:t>invasive</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aspergillosis</a:t>
            </a:r>
            <a:r>
              <a:rPr lang="tr-TR" sz="1200" b="0" i="0" kern="1200" dirty="0" smtClean="0">
                <a:solidFill>
                  <a:schemeClr val="tx1"/>
                </a:solidFill>
                <a:latin typeface="+mn-lt"/>
                <a:ea typeface="+mn-ea"/>
                <a:cs typeface="+mn-cs"/>
              </a:rPr>
              <a:t> is </a:t>
            </a:r>
            <a:r>
              <a:rPr lang="tr-TR" sz="1200" b="0" i="0" kern="1200" dirty="0" err="1" smtClean="0">
                <a:solidFill>
                  <a:schemeClr val="tx1"/>
                </a:solidFill>
                <a:latin typeface="+mn-lt"/>
                <a:ea typeface="+mn-ea"/>
                <a:cs typeface="+mn-cs"/>
              </a:rPr>
              <a:t>low</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except</a:t>
            </a:r>
            <a:r>
              <a:rPr lang="tr-TR" sz="1200" b="0" i="0" kern="1200" dirty="0" smtClean="0">
                <a:solidFill>
                  <a:schemeClr val="tx1"/>
                </a:solidFill>
                <a:latin typeface="+mn-lt"/>
                <a:ea typeface="+mn-ea"/>
                <a:cs typeface="+mn-cs"/>
              </a:rPr>
              <a:t> in </a:t>
            </a:r>
            <a:r>
              <a:rPr lang="tr-TR" sz="1200" b="0" i="0" kern="1200" dirty="0" err="1" smtClean="0">
                <a:solidFill>
                  <a:schemeClr val="tx1"/>
                </a:solidFill>
                <a:latin typeface="+mn-lt"/>
                <a:ea typeface="+mn-ea"/>
                <a:cs typeface="+mn-cs"/>
              </a:rPr>
              <a:t>patients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with</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prior</a:t>
            </a:r>
            <a:r>
              <a:rPr lang="tr-TR" sz="1200" b="0" i="0" kern="1200" dirty="0" smtClean="0">
                <a:solidFill>
                  <a:schemeClr val="tx1"/>
                </a:solidFill>
                <a:latin typeface="+mn-lt"/>
                <a:ea typeface="+mn-ea"/>
                <a:cs typeface="+mn-cs"/>
              </a:rPr>
              <a:t> </a:t>
            </a:r>
            <a:r>
              <a:rPr lang="tr-TR" sz="1200" b="0" i="1" kern="1200" dirty="0" err="1" smtClean="0">
                <a:solidFill>
                  <a:schemeClr val="tx1"/>
                </a:solidFill>
                <a:latin typeface="+mn-lt"/>
                <a:ea typeface="+mn-ea"/>
                <a:cs typeface="+mn-cs"/>
              </a:rPr>
              <a:t>Aspergillus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infections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or</a:t>
            </a:r>
            <a:r>
              <a:rPr lang="tr-TR" sz="1200" b="0" i="0" kern="1200" dirty="0" smtClean="0">
                <a:solidFill>
                  <a:schemeClr val="tx1"/>
                </a:solidFill>
                <a:latin typeface="+mn-lt"/>
                <a:ea typeface="+mn-ea"/>
                <a:cs typeface="+mn-cs"/>
              </a:rPr>
              <a:t> in </a:t>
            </a:r>
            <a:r>
              <a:rPr lang="tr-TR" sz="1200" b="0" i="0" kern="1200" dirty="0" err="1" smtClean="0">
                <a:solidFill>
                  <a:schemeClr val="tx1"/>
                </a:solidFill>
                <a:latin typeface="+mn-lt"/>
                <a:ea typeface="+mn-ea"/>
                <a:cs typeface="+mn-cs"/>
              </a:rPr>
              <a:t>patients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who</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have</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prolonged</a:t>
            </a:r>
            <a:r>
              <a:rPr lang="tr-TR" sz="1200" b="0" i="0" kern="1200" dirty="0" smtClean="0">
                <a:solidFill>
                  <a:schemeClr val="tx1"/>
                </a:solidFill>
                <a:latin typeface="+mn-lt"/>
                <a:ea typeface="+mn-ea"/>
                <a:cs typeface="+mn-cs"/>
              </a:rPr>
              <a:t> neutropenia </a:t>
            </a:r>
            <a:r>
              <a:rPr lang="tr-TR" sz="1200" b="0" i="0" kern="1200" dirty="0" err="1" smtClean="0">
                <a:solidFill>
                  <a:schemeClr val="tx1"/>
                </a:solidFill>
                <a:latin typeface="+mn-lt"/>
                <a:ea typeface="+mn-ea"/>
                <a:cs typeface="+mn-cs"/>
              </a:rPr>
              <a:t>due</a:t>
            </a:r>
            <a:r>
              <a:rPr lang="tr-TR" sz="1200" b="0" i="0" kern="1200" dirty="0" smtClean="0">
                <a:solidFill>
                  <a:schemeClr val="tx1"/>
                </a:solidFill>
                <a:latin typeface="+mn-lt"/>
                <a:ea typeface="+mn-ea"/>
                <a:cs typeface="+mn-cs"/>
              </a:rPr>
              <a:t> to </a:t>
            </a:r>
            <a:r>
              <a:rPr lang="tr-TR" sz="1200" b="0" i="0" kern="1200" dirty="0" err="1" smtClean="0">
                <a:solidFill>
                  <a:schemeClr val="tx1"/>
                </a:solidFill>
                <a:latin typeface="+mn-lt"/>
                <a:ea typeface="+mn-ea"/>
                <a:cs typeface="+mn-cs"/>
              </a:rPr>
              <a:t>delay</a:t>
            </a:r>
            <a:r>
              <a:rPr lang="tr-TR" sz="1200" b="0" i="0" kern="1200" dirty="0" smtClean="0">
                <a:solidFill>
                  <a:schemeClr val="tx1"/>
                </a:solidFill>
                <a:latin typeface="+mn-lt"/>
                <a:ea typeface="+mn-ea"/>
                <a:cs typeface="+mn-cs"/>
              </a:rPr>
              <a:t> in </a:t>
            </a:r>
            <a:r>
              <a:rPr lang="tr-TR" sz="1200" b="0" i="0" kern="1200" dirty="0" err="1" smtClean="0">
                <a:solidFill>
                  <a:schemeClr val="tx1"/>
                </a:solidFill>
                <a:latin typeface="+mn-lt"/>
                <a:ea typeface="+mn-ea"/>
                <a:cs typeface="+mn-cs"/>
              </a:rPr>
              <a:t>or</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failure</a:t>
            </a:r>
            <a:r>
              <a:rPr lang="tr-TR" sz="1200" b="0" i="0" kern="1200" dirty="0" smtClean="0">
                <a:solidFill>
                  <a:schemeClr val="tx1"/>
                </a:solidFill>
                <a:latin typeface="+mn-lt"/>
                <a:ea typeface="+mn-ea"/>
                <a:cs typeface="+mn-cs"/>
              </a:rPr>
              <a:t> of </a:t>
            </a:r>
            <a:r>
              <a:rPr lang="tr-TR" sz="1200" b="0" i="0" kern="1200" dirty="0" err="1" smtClean="0">
                <a:solidFill>
                  <a:schemeClr val="tx1"/>
                </a:solidFill>
                <a:latin typeface="+mn-lt"/>
                <a:ea typeface="+mn-ea"/>
                <a:cs typeface="+mn-cs"/>
              </a:rPr>
              <a:t>engraftment</a:t>
            </a:r>
            <a:r>
              <a:rPr lang="tr-TR" sz="1200" b="0" i="0" kern="1200" dirty="0" smtClean="0">
                <a:solidFill>
                  <a:schemeClr val="tx1"/>
                </a:solidFill>
                <a:latin typeface="+mn-lt"/>
                <a:ea typeface="+mn-ea"/>
                <a:cs typeface="+mn-cs"/>
              </a:rPr>
              <a:t>. Risk </a:t>
            </a:r>
            <a:r>
              <a:rPr lang="tr-TR" sz="1200" b="0" i="0" kern="1200" dirty="0" err="1" smtClean="0">
                <a:solidFill>
                  <a:schemeClr val="tx1"/>
                </a:solidFill>
                <a:latin typeface="+mn-lt"/>
                <a:ea typeface="+mn-ea"/>
                <a:cs typeface="+mn-cs"/>
              </a:rPr>
              <a:t>factors</a:t>
            </a:r>
            <a:r>
              <a:rPr lang="tr-TR" sz="1200" b="0" i="0" kern="1200" dirty="0" smtClean="0">
                <a:solidFill>
                  <a:schemeClr val="tx1"/>
                </a:solidFill>
                <a:latin typeface="+mn-lt"/>
                <a:ea typeface="+mn-ea"/>
                <a:cs typeface="+mn-cs"/>
              </a:rPr>
              <a:t> for </a:t>
            </a:r>
            <a:r>
              <a:rPr lang="tr-TR" sz="1200" b="0" i="0" kern="1200" dirty="0" err="1" smtClean="0">
                <a:solidFill>
                  <a:schemeClr val="tx1"/>
                </a:solidFill>
                <a:latin typeface="+mn-lt"/>
                <a:ea typeface="+mn-ea"/>
                <a:cs typeface="+mn-cs"/>
              </a:rPr>
              <a:t>invasive</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candidiasis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during</a:t>
            </a:r>
            <a:r>
              <a:rPr lang="tr-TR" sz="1200" b="0" i="0" kern="1200" dirty="0" smtClean="0">
                <a:solidFill>
                  <a:schemeClr val="tx1"/>
                </a:solidFill>
                <a:latin typeface="+mn-lt"/>
                <a:ea typeface="+mn-ea"/>
                <a:cs typeface="+mn-cs"/>
              </a:rPr>
              <a:t> the </a:t>
            </a:r>
            <a:r>
              <a:rPr lang="tr-TR" sz="1200" b="0" i="0" kern="1200" dirty="0" err="1" smtClean="0">
                <a:solidFill>
                  <a:schemeClr val="tx1"/>
                </a:solidFill>
                <a:latin typeface="+mn-lt"/>
                <a:ea typeface="+mn-ea"/>
                <a:cs typeface="+mn-cs"/>
              </a:rPr>
              <a:t>preengraftment</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period</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include</a:t>
            </a:r>
            <a:r>
              <a:rPr lang="tr-TR" sz="1200" b="0" i="0" kern="1200" dirty="0" smtClean="0">
                <a:solidFill>
                  <a:schemeClr val="tx1"/>
                </a:solidFill>
                <a:latin typeface="+mn-lt"/>
                <a:ea typeface="+mn-ea"/>
                <a:cs typeface="+mn-cs"/>
              </a:rPr>
              <a:t> neutropenia, severe mucositis, and </a:t>
            </a:r>
            <a:r>
              <a:rPr lang="tr-TR" sz="1200" b="0" i="0" kern="1200" dirty="0" err="1" smtClean="0">
                <a:solidFill>
                  <a:schemeClr val="tx1"/>
                </a:solidFill>
                <a:latin typeface="+mn-lt"/>
                <a:ea typeface="+mn-ea"/>
                <a:cs typeface="+mn-cs"/>
              </a:rPr>
              <a:t>central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venous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catheter</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use</a:t>
            </a:r>
            <a:r>
              <a:rPr lang="tr-TR" sz="1200" b="0" i="0" kern="1200" dirty="0" smtClean="0">
                <a:solidFill>
                  <a:schemeClr val="tx1"/>
                </a:solidFill>
                <a:latin typeface="+mn-lt"/>
                <a:ea typeface="+mn-ea"/>
                <a:cs typeface="+mn-cs"/>
              </a:rPr>
              <a:t> [</a:t>
            </a:r>
            <a:r>
              <a:rPr lang="tr-TR" sz="1200" b="0" i="0" u="sng" kern="1200" dirty="0" smtClean="0">
                <a:solidFill>
                  <a:schemeClr val="tx1"/>
                </a:solidFill>
                <a:latin typeface="+mn-lt"/>
                <a:ea typeface="+mn-ea"/>
                <a:cs typeface="+mn-cs"/>
                <a:hlinkClick r:id="rId5"/>
              </a:rPr>
              <a:t>24</a:t>
            </a:r>
            <a:r>
              <a:rPr lang="tr-TR" sz="1200" b="0" i="0" kern="1200" dirty="0" smtClean="0">
                <a:solidFill>
                  <a:schemeClr val="tx1"/>
                </a:solidFill>
                <a:latin typeface="+mn-lt"/>
                <a:ea typeface="+mn-ea"/>
                <a:cs typeface="+mn-cs"/>
              </a:rPr>
              <a:t>]. Risk </a:t>
            </a:r>
            <a:r>
              <a:rPr lang="tr-TR" sz="1200" b="0" i="0" kern="1200" dirty="0" err="1" smtClean="0">
                <a:solidFill>
                  <a:schemeClr val="tx1"/>
                </a:solidFill>
                <a:latin typeface="+mn-lt"/>
                <a:ea typeface="+mn-ea"/>
                <a:cs typeface="+mn-cs"/>
              </a:rPr>
              <a:t>factors</a:t>
            </a:r>
            <a:r>
              <a:rPr lang="tr-TR" sz="1200" b="0" i="0" kern="1200" dirty="0" smtClean="0">
                <a:solidFill>
                  <a:schemeClr val="tx1"/>
                </a:solidFill>
                <a:latin typeface="+mn-lt"/>
                <a:ea typeface="+mn-ea"/>
                <a:cs typeface="+mn-cs"/>
              </a:rPr>
              <a:t> for </a:t>
            </a:r>
            <a:r>
              <a:rPr lang="tr-TR" sz="1200" b="0" i="0" kern="1200" dirty="0" err="1" smtClean="0">
                <a:solidFill>
                  <a:schemeClr val="tx1"/>
                </a:solidFill>
                <a:latin typeface="+mn-lt"/>
                <a:ea typeface="+mn-ea"/>
                <a:cs typeface="+mn-cs"/>
              </a:rPr>
              <a:t>aspergillosis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before</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engraftment</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include</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prior</a:t>
            </a:r>
            <a:r>
              <a:rPr lang="tr-TR" sz="1200" b="0" i="0" kern="1200" dirty="0" smtClean="0">
                <a:solidFill>
                  <a:schemeClr val="tx1"/>
                </a:solidFill>
                <a:latin typeface="+mn-lt"/>
                <a:ea typeface="+mn-ea"/>
                <a:cs typeface="+mn-cs"/>
              </a:rPr>
              <a:t> multiple </a:t>
            </a:r>
            <a:r>
              <a:rPr lang="tr-TR" sz="1200" b="0" i="0" kern="1200" dirty="0" err="1" smtClean="0">
                <a:solidFill>
                  <a:schemeClr val="tx1"/>
                </a:solidFill>
                <a:latin typeface="+mn-lt"/>
                <a:ea typeface="+mn-ea"/>
                <a:cs typeface="+mn-cs"/>
              </a:rPr>
              <a:t>chemotherapy</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regimens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iron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overload</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from</a:t>
            </a:r>
            <a:r>
              <a:rPr lang="tr-TR" sz="1200" b="0" i="0" kern="1200" dirty="0" smtClean="0">
                <a:solidFill>
                  <a:schemeClr val="tx1"/>
                </a:solidFill>
                <a:latin typeface="+mn-lt"/>
                <a:ea typeface="+mn-ea"/>
                <a:cs typeface="+mn-cs"/>
              </a:rPr>
              <a:t> multiple </a:t>
            </a:r>
            <a:r>
              <a:rPr lang="tr-TR" sz="1200" b="0" i="0" kern="1200" dirty="0" err="1" smtClean="0">
                <a:solidFill>
                  <a:schemeClr val="tx1"/>
                </a:solidFill>
                <a:latin typeface="+mn-lt"/>
                <a:ea typeface="+mn-ea"/>
                <a:cs typeface="+mn-cs"/>
              </a:rPr>
              <a:t>erythrocyte</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transfusions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prior</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history</a:t>
            </a:r>
            <a:r>
              <a:rPr lang="tr-TR" sz="1200" b="0" i="0" kern="1200" dirty="0" smtClean="0">
                <a:solidFill>
                  <a:schemeClr val="tx1"/>
                </a:solidFill>
                <a:latin typeface="+mn-lt"/>
                <a:ea typeface="+mn-ea"/>
                <a:cs typeface="+mn-cs"/>
              </a:rPr>
              <a:t> of </a:t>
            </a:r>
            <a:r>
              <a:rPr lang="tr-TR" sz="1200" b="0" i="0" kern="1200" dirty="0" err="1" smtClean="0">
                <a:solidFill>
                  <a:schemeClr val="tx1"/>
                </a:solidFill>
                <a:latin typeface="+mn-lt"/>
                <a:ea typeface="+mn-ea"/>
                <a:cs typeface="+mn-cs"/>
              </a:rPr>
              <a:t>invasive</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aspergillosis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failure</a:t>
            </a:r>
            <a:r>
              <a:rPr lang="tr-TR" sz="1200" b="0" i="0" kern="1200" dirty="0" smtClean="0">
                <a:solidFill>
                  <a:schemeClr val="tx1"/>
                </a:solidFill>
                <a:latin typeface="+mn-lt"/>
                <a:ea typeface="+mn-ea"/>
                <a:cs typeface="+mn-cs"/>
              </a:rPr>
              <a:t> to </a:t>
            </a:r>
            <a:r>
              <a:rPr lang="tr-TR" sz="1200" b="0" i="0" kern="1200" dirty="0" err="1" smtClean="0">
                <a:solidFill>
                  <a:schemeClr val="tx1"/>
                </a:solidFill>
                <a:latin typeface="+mn-lt"/>
                <a:ea typeface="+mn-ea"/>
                <a:cs typeface="+mn-cs"/>
              </a:rPr>
              <a:t>engraft</a:t>
            </a:r>
            <a:r>
              <a:rPr lang="tr-TR" sz="1200" b="0" i="0" kern="1200" dirty="0" smtClean="0">
                <a:solidFill>
                  <a:schemeClr val="tx1"/>
                </a:solidFill>
                <a:latin typeface="+mn-lt"/>
                <a:ea typeface="+mn-ea"/>
                <a:cs typeface="+mn-cs"/>
              </a:rPr>
              <a:t> after </a:t>
            </a:r>
            <a:r>
              <a:rPr lang="tr-TR" sz="1200" b="0" i="0" kern="1200" dirty="0" err="1" smtClean="0">
                <a:solidFill>
                  <a:schemeClr val="tx1"/>
                </a:solidFill>
                <a:latin typeface="+mn-lt"/>
                <a:ea typeface="+mn-ea"/>
                <a:cs typeface="+mn-cs"/>
              </a:rPr>
              <a:t>transplantation</a:t>
            </a:r>
            <a:r>
              <a:rPr lang="tr-TR" sz="1200" b="0" i="0" kern="1200" dirty="0" smtClean="0">
                <a:solidFill>
                  <a:schemeClr val="tx1"/>
                </a:solidFill>
                <a:latin typeface="+mn-lt"/>
                <a:ea typeface="+mn-ea"/>
                <a:cs typeface="+mn-cs"/>
              </a:rPr>
              <a:t>, and </a:t>
            </a:r>
            <a:r>
              <a:rPr lang="tr-TR" sz="1200" b="0" i="0" kern="1200" dirty="0" err="1" smtClean="0">
                <a:solidFill>
                  <a:schemeClr val="tx1"/>
                </a:solidFill>
                <a:latin typeface="+mn-lt"/>
                <a:ea typeface="+mn-ea"/>
                <a:cs typeface="+mn-cs"/>
              </a:rPr>
              <a:t>delayed</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engraftment</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such</a:t>
            </a:r>
            <a:r>
              <a:rPr lang="tr-TR" sz="1200" b="0" i="0" kern="1200" dirty="0" smtClean="0">
                <a:solidFill>
                  <a:schemeClr val="tx1"/>
                </a:solidFill>
                <a:latin typeface="+mn-lt"/>
                <a:ea typeface="+mn-ea"/>
                <a:cs typeface="+mn-cs"/>
              </a:rPr>
              <a:t> as is </a:t>
            </a:r>
            <a:r>
              <a:rPr lang="tr-TR" sz="1200" b="0" i="0" kern="1200" dirty="0" err="1" smtClean="0">
                <a:solidFill>
                  <a:schemeClr val="tx1"/>
                </a:solidFill>
                <a:latin typeface="+mn-lt"/>
                <a:ea typeface="+mn-ea"/>
                <a:cs typeface="+mn-cs"/>
              </a:rPr>
              <a:t>often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seen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with</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umbilical</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cord</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blood</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transplantation</a:t>
            </a:r>
            <a:r>
              <a:rPr lang="tr-TR" sz="1200" b="0" i="0" kern="1200" dirty="0" smtClean="0">
                <a:solidFill>
                  <a:schemeClr val="tx1"/>
                </a:solidFill>
                <a:latin typeface="+mn-lt"/>
                <a:ea typeface="+mn-ea"/>
                <a:cs typeface="+mn-cs"/>
              </a:rPr>
              <a:t> [</a:t>
            </a:r>
            <a:r>
              <a:rPr lang="tr-TR" sz="1200" b="0" i="0" u="sng" kern="1200" dirty="0" smtClean="0">
                <a:solidFill>
                  <a:schemeClr val="tx1"/>
                </a:solidFill>
                <a:latin typeface="+mn-lt"/>
                <a:ea typeface="+mn-ea"/>
                <a:cs typeface="+mn-cs"/>
                <a:hlinkClick r:id="rId6"/>
              </a:rPr>
              <a:t>14,25</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Patients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with</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advanced</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or</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refractory</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acute</a:t>
            </a:r>
            <a:r>
              <a:rPr lang="tr-TR" sz="1200" b="0" i="0" kern="1200" dirty="0" smtClean="0">
                <a:solidFill>
                  <a:schemeClr val="tx1"/>
                </a:solidFill>
                <a:latin typeface="+mn-lt"/>
                <a:ea typeface="+mn-ea"/>
                <a:cs typeface="+mn-cs"/>
              </a:rPr>
              <a:t> myelogenous </a:t>
            </a:r>
            <a:r>
              <a:rPr lang="tr-TR" sz="1200" b="0" i="0" kern="1200" dirty="0" err="1" smtClean="0">
                <a:solidFill>
                  <a:schemeClr val="tx1"/>
                </a:solidFill>
                <a:latin typeface="+mn-lt"/>
                <a:ea typeface="+mn-ea"/>
                <a:cs typeface="+mn-cs"/>
              </a:rPr>
              <a:t>leukemia</a:t>
            </a:r>
            <a:r>
              <a:rPr lang="tr-TR" sz="1200" b="0" i="0" kern="1200" dirty="0" smtClean="0">
                <a:solidFill>
                  <a:schemeClr val="tx1"/>
                </a:solidFill>
                <a:latin typeface="+mn-lt"/>
                <a:ea typeface="+mn-ea"/>
                <a:cs typeface="+mn-cs"/>
              </a:rPr>
              <a:t> are at </a:t>
            </a:r>
            <a:r>
              <a:rPr lang="tr-TR" sz="1200" b="0" i="0" kern="1200" dirty="0" err="1" smtClean="0">
                <a:solidFill>
                  <a:schemeClr val="tx1"/>
                </a:solidFill>
                <a:latin typeface="+mn-lt"/>
                <a:ea typeface="+mn-ea"/>
                <a:cs typeface="+mn-cs"/>
              </a:rPr>
              <a:t>higher</a:t>
            </a:r>
            <a:r>
              <a:rPr lang="tr-TR" sz="1200" b="0" i="0" kern="1200" dirty="0" smtClean="0">
                <a:solidFill>
                  <a:schemeClr val="tx1"/>
                </a:solidFill>
                <a:latin typeface="+mn-lt"/>
                <a:ea typeface="+mn-ea"/>
                <a:cs typeface="+mn-cs"/>
              </a:rPr>
              <a:t> risk of </a:t>
            </a:r>
            <a:r>
              <a:rPr lang="tr-TR" sz="1200" b="0" i="0" kern="1200" dirty="0" err="1" smtClean="0">
                <a:solidFill>
                  <a:schemeClr val="tx1"/>
                </a:solidFill>
                <a:latin typeface="+mn-lt"/>
                <a:ea typeface="+mn-ea"/>
                <a:cs typeface="+mn-cs"/>
              </a:rPr>
              <a:t>invasive</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mold</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infections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than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other</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leukemia</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patients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See</a:t>
            </a:r>
            <a:r>
              <a:rPr lang="tr-TR" sz="1200" b="0" i="0" kern="1200" dirty="0" smtClean="0">
                <a:solidFill>
                  <a:schemeClr val="tx1"/>
                </a:solidFill>
                <a:latin typeface="+mn-lt"/>
                <a:ea typeface="+mn-ea"/>
                <a:cs typeface="+mn-cs"/>
              </a:rPr>
              <a:t> </a:t>
            </a:r>
            <a:r>
              <a:rPr lang="tr-TR" sz="1200" b="0" i="0" u="sng" kern="1200" dirty="0" smtClean="0">
                <a:solidFill>
                  <a:schemeClr val="tx1"/>
                </a:solidFill>
                <a:latin typeface="+mn-lt"/>
                <a:ea typeface="+mn-ea"/>
                <a:cs typeface="+mn-cs"/>
                <a:hlinkClick r:id="rId7"/>
              </a:rPr>
              <a:t>"</a:t>
            </a:r>
            <a:r>
              <a:rPr lang="tr-TR" sz="1200" b="0" i="0" u="sng" kern="1200" dirty="0" err="1" smtClean="0">
                <a:solidFill>
                  <a:schemeClr val="tx1"/>
                </a:solidFill>
                <a:latin typeface="+mn-lt"/>
                <a:ea typeface="+mn-ea"/>
                <a:cs typeface="+mn-cs"/>
                <a:hlinkClick r:id="rId7"/>
              </a:rPr>
              <a:t>Prophylaxis</a:t>
            </a:r>
            <a:r>
              <a:rPr lang="tr-TR" sz="1200" b="0" i="0" u="sng" kern="1200" dirty="0" smtClean="0">
                <a:solidFill>
                  <a:schemeClr val="tx1"/>
                </a:solidFill>
                <a:latin typeface="+mn-lt"/>
                <a:ea typeface="+mn-ea"/>
                <a:cs typeface="+mn-cs"/>
                <a:hlinkClick r:id="rId7"/>
              </a:rPr>
              <a:t> of </a:t>
            </a:r>
            <a:r>
              <a:rPr lang="tr-TR" sz="1200" b="0" i="0" u="sng" kern="1200" dirty="0" err="1" smtClean="0">
                <a:solidFill>
                  <a:schemeClr val="tx1"/>
                </a:solidFill>
                <a:latin typeface="+mn-lt"/>
                <a:ea typeface="+mn-ea"/>
                <a:cs typeface="+mn-cs"/>
                <a:hlinkClick r:id="rId7"/>
              </a:rPr>
              <a:t>invasive</a:t>
            </a:r>
            <a:r>
              <a:rPr lang="tr-TR" sz="1200" b="0" i="0" u="sng" kern="1200" dirty="0" smtClean="0">
                <a:solidFill>
                  <a:schemeClr val="tx1"/>
                </a:solidFill>
                <a:latin typeface="+mn-lt"/>
                <a:ea typeface="+mn-ea"/>
                <a:cs typeface="+mn-cs"/>
                <a:hlinkClick r:id="rId7"/>
              </a:rPr>
              <a:t> </a:t>
            </a:r>
            <a:r>
              <a:rPr lang="tr-TR" sz="1200" b="0" i="0" u="sng" kern="1200" dirty="0" err="1" smtClean="0">
                <a:solidFill>
                  <a:schemeClr val="tx1"/>
                </a:solidFill>
                <a:latin typeface="+mn-lt"/>
                <a:ea typeface="+mn-ea"/>
                <a:cs typeface="+mn-cs"/>
                <a:hlinkClick r:id="rId7"/>
              </a:rPr>
              <a:t>fungal</a:t>
            </a:r>
            <a:r>
              <a:rPr lang="tr-TR" sz="1200" b="0" i="0" u="sng" kern="1200" dirty="0" smtClean="0">
                <a:solidFill>
                  <a:schemeClr val="tx1"/>
                </a:solidFill>
                <a:latin typeface="+mn-lt"/>
                <a:ea typeface="+mn-ea"/>
                <a:cs typeface="+mn-cs"/>
                <a:hlinkClick r:id="rId7"/>
              </a:rPr>
              <a:t> </a:t>
            </a:r>
            <a:r>
              <a:rPr lang="tr-TR" sz="1200" b="0" i="0" u="sng" kern="1200" dirty="0" err="1" smtClean="0">
                <a:solidFill>
                  <a:schemeClr val="tx1"/>
                </a:solidFill>
                <a:latin typeface="+mn-lt"/>
                <a:ea typeface="+mn-ea"/>
                <a:cs typeface="+mn-cs"/>
                <a:hlinkClick r:id="rId7"/>
              </a:rPr>
              <a:t>infections</a:t>
            </a:r>
            <a:r>
              <a:rPr lang="tr-TR" sz="1200" b="0" i="0" u="sng" kern="1200" dirty="0" smtClean="0">
                <a:solidFill>
                  <a:schemeClr val="tx1"/>
                </a:solidFill>
                <a:latin typeface="+mn-lt"/>
                <a:ea typeface="+mn-ea"/>
                <a:cs typeface="+mn-cs"/>
                <a:hlinkClick r:id="rId7"/>
              </a:rPr>
              <a:t> in </a:t>
            </a:r>
            <a:r>
              <a:rPr lang="tr-TR" sz="1200" b="0" i="0" u="sng" kern="1200" dirty="0" err="1" smtClean="0">
                <a:solidFill>
                  <a:schemeClr val="tx1"/>
                </a:solidFill>
                <a:latin typeface="+mn-lt"/>
                <a:ea typeface="+mn-ea"/>
                <a:cs typeface="+mn-cs"/>
                <a:hlinkClick r:id="rId7"/>
              </a:rPr>
              <a:t>adults</a:t>
            </a:r>
            <a:r>
              <a:rPr lang="tr-TR" sz="1200" b="0" i="0" u="sng" kern="1200" dirty="0" smtClean="0">
                <a:solidFill>
                  <a:schemeClr val="tx1"/>
                </a:solidFill>
                <a:latin typeface="+mn-lt"/>
                <a:ea typeface="+mn-ea"/>
                <a:cs typeface="+mn-cs"/>
                <a:hlinkClick r:id="rId7"/>
              </a:rPr>
              <a:t> </a:t>
            </a:r>
            <a:r>
              <a:rPr lang="tr-TR" sz="1200" b="0" i="0" u="sng" kern="1200" dirty="0" err="1" smtClean="0">
                <a:solidFill>
                  <a:schemeClr val="tx1"/>
                </a:solidFill>
                <a:latin typeface="+mn-lt"/>
                <a:ea typeface="+mn-ea"/>
                <a:cs typeface="+mn-cs"/>
                <a:hlinkClick r:id="rId7"/>
              </a:rPr>
              <a:t>with</a:t>
            </a:r>
            <a:r>
              <a:rPr lang="tr-TR" sz="1200" b="0" i="0" u="sng" kern="1200" dirty="0" smtClean="0">
                <a:solidFill>
                  <a:schemeClr val="tx1"/>
                </a:solidFill>
                <a:latin typeface="+mn-lt"/>
                <a:ea typeface="+mn-ea"/>
                <a:cs typeface="+mn-cs"/>
                <a:hlinkClick r:id="rId7"/>
              </a:rPr>
              <a:t> </a:t>
            </a:r>
            <a:r>
              <a:rPr lang="tr-TR" sz="1200" b="0" i="0" u="sng" kern="1200" dirty="0" err="1" smtClean="0">
                <a:solidFill>
                  <a:schemeClr val="tx1"/>
                </a:solidFill>
                <a:latin typeface="+mn-lt"/>
                <a:ea typeface="+mn-ea"/>
                <a:cs typeface="+mn-cs"/>
                <a:hlinkClick r:id="rId7"/>
              </a:rPr>
              <a:t>hematologic</a:t>
            </a:r>
            <a:r>
              <a:rPr lang="tr-TR" sz="1200" b="0" i="0" u="sng" kern="1200" dirty="0" smtClean="0">
                <a:solidFill>
                  <a:schemeClr val="tx1"/>
                </a:solidFill>
                <a:latin typeface="+mn-lt"/>
                <a:ea typeface="+mn-ea"/>
                <a:cs typeface="+mn-cs"/>
                <a:hlinkClick r:id="rId7"/>
              </a:rPr>
              <a:t> </a:t>
            </a:r>
            <a:r>
              <a:rPr lang="tr-TR" sz="1200" b="0" i="0" u="sng" kern="1200" dirty="0" err="1" smtClean="0">
                <a:solidFill>
                  <a:schemeClr val="tx1"/>
                </a:solidFill>
                <a:latin typeface="+mn-lt"/>
                <a:ea typeface="+mn-ea"/>
                <a:cs typeface="+mn-cs"/>
                <a:hlinkClick r:id="rId7"/>
              </a:rPr>
              <a:t>malignancies</a:t>
            </a:r>
            <a:r>
              <a:rPr lang="tr-TR" sz="1200" b="0" i="0" u="sng" kern="1200" dirty="0" smtClean="0">
                <a:solidFill>
                  <a:schemeClr val="tx1"/>
                </a:solidFill>
                <a:latin typeface="+mn-lt"/>
                <a:ea typeface="+mn-ea"/>
                <a:cs typeface="+mn-cs"/>
                <a:hlinkClick r:id="rId7"/>
              </a:rPr>
              <a:t>", </a:t>
            </a:r>
            <a:r>
              <a:rPr lang="tr-TR" sz="1200" b="0" i="0" u="sng" kern="1200" dirty="0" err="1" smtClean="0">
                <a:solidFill>
                  <a:schemeClr val="tx1"/>
                </a:solidFill>
                <a:latin typeface="+mn-lt"/>
                <a:ea typeface="+mn-ea"/>
                <a:cs typeface="+mn-cs"/>
                <a:hlinkClick r:id="rId7"/>
              </a:rPr>
              <a:t>section</a:t>
            </a:r>
            <a:r>
              <a:rPr lang="tr-TR" sz="1200" b="0" i="0" u="sng" kern="1200" dirty="0" smtClean="0">
                <a:solidFill>
                  <a:schemeClr val="tx1"/>
                </a:solidFill>
                <a:latin typeface="+mn-lt"/>
                <a:ea typeface="+mn-ea"/>
                <a:cs typeface="+mn-cs"/>
                <a:hlinkClick r:id="rId7"/>
              </a:rPr>
              <a:t> on 'Acute </a:t>
            </a:r>
            <a:r>
              <a:rPr lang="tr-TR" sz="1200" b="0" i="0" u="sng" kern="1200" dirty="0" err="1" smtClean="0">
                <a:solidFill>
                  <a:schemeClr val="tx1"/>
                </a:solidFill>
                <a:latin typeface="+mn-lt"/>
                <a:ea typeface="+mn-ea"/>
                <a:cs typeface="+mn-cs"/>
                <a:hlinkClick r:id="rId7"/>
              </a:rPr>
              <a:t>leukemia</a:t>
            </a:r>
            <a:r>
              <a:rPr lang="tr-TR" sz="1200" b="0" i="0" u="sng" kern="1200" dirty="0" smtClean="0">
                <a:solidFill>
                  <a:schemeClr val="tx1"/>
                </a:solidFill>
                <a:latin typeface="+mn-lt"/>
                <a:ea typeface="+mn-ea"/>
                <a:cs typeface="+mn-cs"/>
                <a:hlinkClick r:id="rId7"/>
              </a:rPr>
              <a:t>'</a:t>
            </a:r>
            <a:r>
              <a:rPr lang="tr-TR" sz="1200" b="0" i="0" kern="1200" dirty="0" smtClean="0">
                <a:solidFill>
                  <a:schemeClr val="tx1"/>
                </a:solidFill>
                <a:latin typeface="+mn-lt"/>
                <a:ea typeface="+mn-ea"/>
                <a:cs typeface="+mn-cs"/>
              </a:rPr>
              <a:t>.)</a:t>
            </a:r>
          </a:p>
          <a:p>
            <a:r>
              <a:rPr lang="tr-TR" sz="1200" b="0" i="0" kern="1200" dirty="0" smtClean="0">
                <a:solidFill>
                  <a:schemeClr val="tx1"/>
                </a:solidFill>
                <a:latin typeface="+mn-lt"/>
                <a:ea typeface="+mn-ea"/>
                <a:cs typeface="+mn-cs"/>
              </a:rPr>
              <a:t>After </a:t>
            </a:r>
            <a:r>
              <a:rPr lang="tr-TR" sz="1200" b="0" i="0" kern="1200" dirty="0" err="1" smtClean="0">
                <a:solidFill>
                  <a:schemeClr val="tx1"/>
                </a:solidFill>
                <a:latin typeface="+mn-lt"/>
                <a:ea typeface="+mn-ea"/>
                <a:cs typeface="+mn-cs"/>
              </a:rPr>
              <a:t>engraftment</a:t>
            </a:r>
            <a:r>
              <a:rPr lang="tr-TR" sz="1200" b="0" i="0" kern="1200" dirty="0" smtClean="0">
                <a:solidFill>
                  <a:schemeClr val="tx1"/>
                </a:solidFill>
                <a:latin typeface="+mn-lt"/>
                <a:ea typeface="+mn-ea"/>
                <a:cs typeface="+mn-cs"/>
              </a:rPr>
              <a:t>, the risk for </a:t>
            </a:r>
            <a:r>
              <a:rPr lang="tr-TR" sz="1200" b="0" i="0" kern="1200" dirty="0" err="1" smtClean="0">
                <a:solidFill>
                  <a:schemeClr val="tx1"/>
                </a:solidFill>
                <a:latin typeface="+mn-lt"/>
                <a:ea typeface="+mn-ea"/>
                <a:cs typeface="+mn-cs"/>
              </a:rPr>
              <a:t>invasive</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aspergillosis</a:t>
            </a:r>
            <a:r>
              <a:rPr lang="tr-TR" sz="1200" b="0" i="0" kern="1200" dirty="0" smtClean="0">
                <a:solidFill>
                  <a:schemeClr val="tx1"/>
                </a:solidFill>
                <a:latin typeface="+mn-lt"/>
                <a:ea typeface="+mn-ea"/>
                <a:cs typeface="+mn-cs"/>
              </a:rPr>
              <a:t> is </a:t>
            </a:r>
            <a:r>
              <a:rPr lang="tr-TR" sz="1200" b="0" i="0" kern="1200" dirty="0" err="1" smtClean="0">
                <a:solidFill>
                  <a:schemeClr val="tx1"/>
                </a:solidFill>
                <a:latin typeface="+mn-lt"/>
                <a:ea typeface="+mn-ea"/>
                <a:cs typeface="+mn-cs"/>
              </a:rPr>
              <a:t>much</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greater</a:t>
            </a:r>
            <a:r>
              <a:rPr lang="tr-TR" sz="1200" b="0" i="0" kern="1200" dirty="0" smtClean="0">
                <a:solidFill>
                  <a:schemeClr val="tx1"/>
                </a:solidFill>
                <a:latin typeface="+mn-lt"/>
                <a:ea typeface="+mn-ea"/>
                <a:cs typeface="+mn-cs"/>
              </a:rPr>
              <a:t>. Risk </a:t>
            </a:r>
            <a:r>
              <a:rPr lang="tr-TR" sz="1200" b="0" i="0" kern="1200" dirty="0" err="1" smtClean="0">
                <a:solidFill>
                  <a:schemeClr val="tx1"/>
                </a:solidFill>
                <a:latin typeface="+mn-lt"/>
                <a:ea typeface="+mn-ea"/>
                <a:cs typeface="+mn-cs"/>
              </a:rPr>
              <a:t>factors</a:t>
            </a:r>
            <a:r>
              <a:rPr lang="tr-TR" sz="1200" b="0" i="0" kern="1200" dirty="0" smtClean="0">
                <a:solidFill>
                  <a:schemeClr val="tx1"/>
                </a:solidFill>
                <a:latin typeface="+mn-lt"/>
                <a:ea typeface="+mn-ea"/>
                <a:cs typeface="+mn-cs"/>
              </a:rPr>
              <a:t> for </a:t>
            </a:r>
            <a:r>
              <a:rPr lang="tr-TR" sz="1200" b="0" i="1" kern="1200" dirty="0" err="1" smtClean="0">
                <a:solidFill>
                  <a:schemeClr val="tx1"/>
                </a:solidFill>
                <a:latin typeface="+mn-lt"/>
                <a:ea typeface="+mn-ea"/>
                <a:cs typeface="+mn-cs"/>
              </a:rPr>
              <a:t>Aspergillus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infection</a:t>
            </a:r>
            <a:r>
              <a:rPr lang="tr-TR" sz="1200" b="0" i="0" kern="1200" dirty="0" smtClean="0">
                <a:solidFill>
                  <a:schemeClr val="tx1"/>
                </a:solidFill>
                <a:latin typeface="+mn-lt"/>
                <a:ea typeface="+mn-ea"/>
                <a:cs typeface="+mn-cs"/>
              </a:rPr>
              <a:t> after </a:t>
            </a:r>
            <a:r>
              <a:rPr lang="tr-TR" sz="1200" b="0" i="0" kern="1200" dirty="0" err="1" smtClean="0">
                <a:solidFill>
                  <a:schemeClr val="tx1"/>
                </a:solidFill>
                <a:latin typeface="+mn-lt"/>
                <a:ea typeface="+mn-ea"/>
                <a:cs typeface="+mn-cs"/>
              </a:rPr>
              <a:t>engraftment</a:t>
            </a:r>
            <a:r>
              <a:rPr lang="tr-TR" sz="1200" b="0" i="0" kern="1200" dirty="0" smtClean="0">
                <a:solidFill>
                  <a:schemeClr val="tx1"/>
                </a:solidFill>
                <a:latin typeface="+mn-lt"/>
                <a:ea typeface="+mn-ea"/>
                <a:cs typeface="+mn-cs"/>
              </a:rPr>
              <a:t> are GVHD and </a:t>
            </a:r>
            <a:r>
              <a:rPr lang="tr-TR" sz="1200" b="0" i="0" kern="1200" dirty="0" err="1" smtClean="0">
                <a:solidFill>
                  <a:schemeClr val="tx1"/>
                </a:solidFill>
                <a:latin typeface="+mn-lt"/>
                <a:ea typeface="+mn-ea"/>
                <a:cs typeface="+mn-cs"/>
              </a:rPr>
              <a:t>prolonged</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courses</a:t>
            </a:r>
            <a:r>
              <a:rPr lang="tr-TR" sz="1200" b="0" i="0" kern="1200" dirty="0" smtClean="0">
                <a:solidFill>
                  <a:schemeClr val="tx1"/>
                </a:solidFill>
                <a:latin typeface="+mn-lt"/>
                <a:ea typeface="+mn-ea"/>
                <a:cs typeface="+mn-cs"/>
              </a:rPr>
              <a:t> of </a:t>
            </a:r>
            <a:r>
              <a:rPr lang="tr-TR" sz="1200" b="0" i="0" kern="1200" dirty="0" err="1" smtClean="0">
                <a:solidFill>
                  <a:schemeClr val="tx1"/>
                </a:solidFill>
                <a:latin typeface="+mn-lt"/>
                <a:ea typeface="+mn-ea"/>
                <a:cs typeface="+mn-cs"/>
              </a:rPr>
              <a:t>glucocorticoids</a:t>
            </a:r>
            <a:r>
              <a:rPr lang="tr-TR" sz="1200" b="0" i="0" kern="1200" dirty="0" smtClean="0">
                <a:solidFill>
                  <a:schemeClr val="tx1"/>
                </a:solidFill>
                <a:latin typeface="+mn-lt"/>
                <a:ea typeface="+mn-ea"/>
                <a:cs typeface="+mn-cs"/>
              </a:rPr>
              <a:t> at </a:t>
            </a:r>
            <a:r>
              <a:rPr lang="tr-TR" sz="1200" b="0" i="0" kern="1200" dirty="0" err="1" smtClean="0">
                <a:solidFill>
                  <a:schemeClr val="tx1"/>
                </a:solidFill>
                <a:latin typeface="+mn-lt"/>
                <a:ea typeface="+mn-ea"/>
                <a:cs typeface="+mn-cs"/>
              </a:rPr>
              <a:t>high</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doses</a:t>
            </a:r>
            <a:r>
              <a:rPr lang="tr-TR" sz="1200" b="0" i="0" kern="1200" dirty="0" smtClean="0">
                <a:solidFill>
                  <a:schemeClr val="tx1"/>
                </a:solidFill>
                <a:latin typeface="+mn-lt"/>
                <a:ea typeface="+mn-ea"/>
                <a:cs typeface="+mn-cs"/>
              </a:rPr>
              <a:t> (&gt;1 mg/kg per </a:t>
            </a:r>
            <a:r>
              <a:rPr lang="tr-TR" sz="1200" b="0" i="0" kern="1200" dirty="0" err="1" smtClean="0">
                <a:solidFill>
                  <a:schemeClr val="tx1"/>
                </a:solidFill>
                <a:latin typeface="+mn-lt"/>
                <a:ea typeface="+mn-ea"/>
                <a:cs typeface="+mn-cs"/>
              </a:rPr>
              <a:t>day</a:t>
            </a:r>
            <a:r>
              <a:rPr lang="tr-TR" sz="1200" b="0" i="0" kern="1200" dirty="0" smtClean="0">
                <a:solidFill>
                  <a:schemeClr val="tx1"/>
                </a:solidFill>
                <a:latin typeface="+mn-lt"/>
                <a:ea typeface="+mn-ea"/>
                <a:cs typeface="+mn-cs"/>
              </a:rPr>
              <a:t> of </a:t>
            </a:r>
            <a:r>
              <a:rPr lang="tr-TR" sz="1200" b="0" i="0" u="sng" kern="1200" dirty="0" err="1" smtClean="0">
                <a:solidFill>
                  <a:schemeClr val="tx1"/>
                </a:solidFill>
                <a:latin typeface="+mn-lt"/>
                <a:ea typeface="+mn-ea"/>
                <a:cs typeface="+mn-cs"/>
                <a:hlinkClick r:id="rId8"/>
              </a:rPr>
              <a:t>methylprednisolone</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or</a:t>
            </a:r>
            <a:r>
              <a:rPr lang="tr-TR" sz="1200" b="0" i="0" kern="1200" dirty="0" smtClean="0">
                <a:solidFill>
                  <a:schemeClr val="tx1"/>
                </a:solidFill>
                <a:latin typeface="+mn-lt"/>
                <a:ea typeface="+mn-ea"/>
                <a:cs typeface="+mn-cs"/>
              </a:rPr>
              <a:t> the </a:t>
            </a:r>
            <a:r>
              <a:rPr lang="tr-TR" sz="1200" b="0" i="0" kern="1200" dirty="0" err="1" smtClean="0">
                <a:solidFill>
                  <a:schemeClr val="tx1"/>
                </a:solidFill>
                <a:latin typeface="+mn-lt"/>
                <a:ea typeface="+mn-ea"/>
                <a:cs typeface="+mn-cs"/>
              </a:rPr>
              <a:t>equivalent</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dose</a:t>
            </a:r>
            <a:r>
              <a:rPr lang="tr-TR" sz="1200" b="0" i="0" kern="1200" dirty="0" smtClean="0">
                <a:solidFill>
                  <a:schemeClr val="tx1"/>
                </a:solidFill>
                <a:latin typeface="+mn-lt"/>
                <a:ea typeface="+mn-ea"/>
                <a:cs typeface="+mn-cs"/>
              </a:rPr>
              <a:t> of </a:t>
            </a:r>
            <a:r>
              <a:rPr lang="tr-TR" sz="1200" b="0" i="0" kern="1200" dirty="0" err="1" smtClean="0">
                <a:solidFill>
                  <a:schemeClr val="tx1"/>
                </a:solidFill>
                <a:latin typeface="+mn-lt"/>
                <a:ea typeface="+mn-ea"/>
                <a:cs typeface="+mn-cs"/>
              </a:rPr>
              <a:t>another</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glucocorticoid</a:t>
            </a:r>
            <a:r>
              <a:rPr lang="tr-TR" sz="1200" b="0" i="0" kern="1200" dirty="0" smtClean="0">
                <a:solidFill>
                  <a:schemeClr val="tx1"/>
                </a:solidFill>
                <a:latin typeface="+mn-lt"/>
                <a:ea typeface="+mn-ea"/>
                <a:cs typeface="+mn-cs"/>
              </a:rPr>
              <a:t>) [</a:t>
            </a:r>
            <a:r>
              <a:rPr lang="tr-TR" sz="1200" b="0" i="0" u="sng" kern="1200" dirty="0" smtClean="0">
                <a:solidFill>
                  <a:schemeClr val="tx1"/>
                </a:solidFill>
                <a:latin typeface="+mn-lt"/>
                <a:ea typeface="+mn-ea"/>
                <a:cs typeface="+mn-cs"/>
                <a:hlinkClick r:id="rId9"/>
              </a:rPr>
              <a:t>14</a:t>
            </a:r>
            <a:r>
              <a:rPr lang="tr-TR" sz="1200" b="0" i="0" kern="1200" dirty="0" smtClean="0">
                <a:solidFill>
                  <a:schemeClr val="tx1"/>
                </a:solidFill>
                <a:latin typeface="+mn-lt"/>
                <a:ea typeface="+mn-ea"/>
                <a:cs typeface="+mn-cs"/>
              </a:rPr>
              <a:t>].</a:t>
            </a:r>
          </a:p>
          <a:p>
            <a:r>
              <a:rPr lang="en-US" sz="1200" b="1" i="0" kern="1200" dirty="0" smtClean="0">
                <a:solidFill>
                  <a:schemeClr val="tx1"/>
                </a:solidFill>
                <a:latin typeface="+mn-lt"/>
                <a:ea typeface="+mn-ea"/>
                <a:cs typeface="+mn-cs"/>
              </a:rPr>
              <a:t>Autologous HCT</a:t>
            </a:r>
            <a:r>
              <a:rPr lang="en-US" sz="1200" b="0" i="0" kern="1200" dirty="0" smtClean="0">
                <a:solidFill>
                  <a:schemeClr val="tx1"/>
                </a:solidFill>
                <a:latin typeface="+mn-lt"/>
                <a:ea typeface="+mn-ea"/>
                <a:cs typeface="+mn-cs"/>
              </a:rPr>
              <a:t> — The risk for invasive fungal infections is lower in autologous HCT recipients than allogeneic HCT recipients, but invasive fungal infections do occur in such patients. Risk factors for </a:t>
            </a:r>
            <a:r>
              <a:rPr lang="en-US" sz="1200" b="0" i="1" kern="1200" dirty="0" smtClean="0">
                <a:solidFill>
                  <a:schemeClr val="tx1"/>
                </a:solidFill>
                <a:latin typeface="+mn-lt"/>
                <a:ea typeface="+mn-ea"/>
                <a:cs typeface="+mn-cs"/>
              </a:rPr>
              <a:t>Candida</a:t>
            </a:r>
            <a:r>
              <a:rPr lang="en-US" sz="1200" b="0" i="0" kern="1200" dirty="0" smtClean="0">
                <a:solidFill>
                  <a:schemeClr val="tx1"/>
                </a:solidFill>
                <a:latin typeface="+mn-lt"/>
                <a:ea typeface="+mn-ea"/>
                <a:cs typeface="+mn-cs"/>
              </a:rPr>
              <a:t> infections in autologous HCT recipients include intensive conditioning regimens that cause substantial mucosal injury (resulting in oral and/or gastrointestinal mucositis), as well as prolonged neutropenia [</a:t>
            </a:r>
            <a:r>
              <a:rPr lang="en-US" sz="1200" b="0" i="0" u="sng" kern="1200" dirty="0" smtClean="0">
                <a:solidFill>
                  <a:schemeClr val="tx1"/>
                </a:solidFill>
                <a:latin typeface="+mn-lt"/>
                <a:ea typeface="+mn-ea"/>
                <a:cs typeface="+mn-cs"/>
                <a:hlinkClick r:id="rId10"/>
              </a:rPr>
              <a:t>26</a:t>
            </a:r>
            <a:r>
              <a:rPr lang="en-US" sz="1200" b="0" i="0" kern="1200" dirty="0" smtClean="0">
                <a:solidFill>
                  <a:schemeClr val="tx1"/>
                </a:solidFill>
                <a:latin typeface="+mn-lt"/>
                <a:ea typeface="+mn-ea"/>
                <a:cs typeface="+mn-cs"/>
              </a:rPr>
              <a:t>]. Autologous HCT recipients at risk for prolonged neutropenia include those who received a suboptimal number of stem cells and those who did not receive myeloid growth factors following transplantation. Autologous HCT recipients are not usually at high risk for invasive </a:t>
            </a:r>
            <a:r>
              <a:rPr lang="en-US" sz="1200" b="0" i="0" kern="1200" dirty="0" err="1" smtClean="0">
                <a:solidFill>
                  <a:schemeClr val="tx1"/>
                </a:solidFill>
                <a:latin typeface="+mn-lt"/>
                <a:ea typeface="+mn-ea"/>
                <a:cs typeface="+mn-cs"/>
              </a:rPr>
              <a:t>aspergillosis</a:t>
            </a:r>
            <a:r>
              <a:rPr lang="en-US" sz="1200" b="0" i="0" kern="1200" dirty="0" smtClean="0">
                <a:solidFill>
                  <a:schemeClr val="tx1"/>
                </a:solidFill>
                <a:latin typeface="+mn-lt"/>
                <a:ea typeface="+mn-ea"/>
                <a:cs typeface="+mn-cs"/>
              </a:rPr>
              <a:t> or other mold infections, unless they have a prior history of such an infection.</a:t>
            </a:r>
            <a:endParaRPr lang="tr-TR" sz="1200" b="0" i="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60</a:t>
            </a:fld>
            <a:endParaRPr lang="tr-T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sz="1200" b="1" i="0" kern="1200" dirty="0" smtClean="0">
                <a:solidFill>
                  <a:schemeClr val="tx1"/>
                </a:solidFill>
                <a:latin typeface="+mn-lt"/>
                <a:ea typeface="+mn-ea"/>
                <a:cs typeface="+mn-cs"/>
              </a:rPr>
              <a:t>A</a:t>
            </a:r>
            <a:r>
              <a:rPr lang="en-US" sz="1200" b="1" i="0" kern="1200" dirty="0" err="1" smtClean="0">
                <a:solidFill>
                  <a:schemeClr val="tx1"/>
                </a:solidFill>
                <a:latin typeface="+mn-lt"/>
                <a:ea typeface="+mn-ea"/>
                <a:cs typeface="+mn-cs"/>
              </a:rPr>
              <a:t>pproach</a:t>
            </a:r>
            <a:r>
              <a:rPr lang="en-US" sz="1200" b="1" i="0" kern="1200" dirty="0" smtClean="0">
                <a:solidFill>
                  <a:schemeClr val="tx1"/>
                </a:solidFill>
                <a:latin typeface="+mn-lt"/>
                <a:ea typeface="+mn-ea"/>
                <a:cs typeface="+mn-cs"/>
              </a:rPr>
              <a:t> to primary prophylaxis</a:t>
            </a:r>
            <a:r>
              <a:rPr lang="en-US" sz="1200" b="0" i="0" kern="1200" dirty="0" smtClean="0">
                <a:solidFill>
                  <a:schemeClr val="tx1"/>
                </a:solidFill>
                <a:latin typeface="+mn-lt"/>
                <a:ea typeface="+mn-ea"/>
                <a:cs typeface="+mn-cs"/>
              </a:rPr>
              <a:t> — The following recommendations represent our approach to antifungal prophylaxis in HCT recipients. These recommendations are generally in keeping with the 2010 Infectious Diseases Society of America (IDSA) guidelines for the use of antimicrobial agents in </a:t>
            </a:r>
            <a:r>
              <a:rPr lang="en-US" sz="1200" b="0" i="0" kern="1200" dirty="0" err="1" smtClean="0">
                <a:solidFill>
                  <a:schemeClr val="tx1"/>
                </a:solidFill>
                <a:latin typeface="+mn-lt"/>
                <a:ea typeface="+mn-ea"/>
                <a:cs typeface="+mn-cs"/>
              </a:rPr>
              <a:t>neutropenic</a:t>
            </a:r>
            <a:r>
              <a:rPr lang="en-US" sz="1200" b="0" i="0" kern="1200" dirty="0" smtClean="0">
                <a:solidFill>
                  <a:schemeClr val="tx1"/>
                </a:solidFill>
                <a:latin typeface="+mn-lt"/>
                <a:ea typeface="+mn-ea"/>
                <a:cs typeface="+mn-cs"/>
              </a:rPr>
              <a:t> patients with cancer [</a:t>
            </a:r>
            <a:r>
              <a:rPr lang="en-US" sz="1200" b="0" i="0" u="sng" kern="1200" dirty="0" smtClean="0">
                <a:solidFill>
                  <a:schemeClr val="tx1"/>
                </a:solidFill>
                <a:latin typeface="+mn-lt"/>
                <a:ea typeface="+mn-ea"/>
                <a:cs typeface="+mn-cs"/>
                <a:hlinkClick r:id="rId3"/>
              </a:rPr>
              <a:t>8</a:t>
            </a:r>
            <a:r>
              <a:rPr lang="en-US" sz="1200" b="0" i="0" kern="1200" dirty="0" smtClean="0">
                <a:solidFill>
                  <a:schemeClr val="tx1"/>
                </a:solidFill>
                <a:latin typeface="+mn-lt"/>
                <a:ea typeface="+mn-ea"/>
                <a:cs typeface="+mn-cs"/>
              </a:rPr>
              <a:t>], the 2016 IDSA guidelines for the diagnosis and management of </a:t>
            </a:r>
            <a:r>
              <a:rPr lang="en-US" sz="1200" b="0" i="0" kern="1200" dirty="0" err="1" smtClean="0">
                <a:solidFill>
                  <a:schemeClr val="tx1"/>
                </a:solidFill>
                <a:latin typeface="+mn-lt"/>
                <a:ea typeface="+mn-ea"/>
                <a:cs typeface="+mn-cs"/>
              </a:rPr>
              <a:t>aspergillosis</a:t>
            </a:r>
            <a:r>
              <a:rPr lang="en-US" sz="1200" b="0" i="0" kern="1200" dirty="0" smtClean="0">
                <a:solidFill>
                  <a:schemeClr val="tx1"/>
                </a:solidFill>
                <a:latin typeface="+mn-lt"/>
                <a:ea typeface="+mn-ea"/>
                <a:cs typeface="+mn-cs"/>
              </a:rPr>
              <a:t> [</a:t>
            </a:r>
            <a:r>
              <a:rPr lang="en-US" sz="1200" b="0" i="0" u="sng" kern="1200" dirty="0" smtClean="0">
                <a:solidFill>
                  <a:schemeClr val="tx1"/>
                </a:solidFill>
                <a:latin typeface="+mn-lt"/>
                <a:ea typeface="+mn-ea"/>
                <a:cs typeface="+mn-cs"/>
                <a:hlinkClick r:id="rId4"/>
              </a:rPr>
              <a:t>30</a:t>
            </a:r>
            <a:r>
              <a:rPr lang="en-US" sz="1200" b="0" i="0" kern="1200" dirty="0" smtClean="0">
                <a:solidFill>
                  <a:schemeClr val="tx1"/>
                </a:solidFill>
                <a:latin typeface="+mn-lt"/>
                <a:ea typeface="+mn-ea"/>
                <a:cs typeface="+mn-cs"/>
              </a:rPr>
              <a:t>], and the 2009 international guidelines for preventing infectious complications in HCT recipients [</a:t>
            </a:r>
            <a:r>
              <a:rPr lang="en-US" sz="1200" b="0" i="0" u="sng" kern="1200" dirty="0" smtClean="0">
                <a:solidFill>
                  <a:schemeClr val="tx1"/>
                </a:solidFill>
                <a:latin typeface="+mn-lt"/>
                <a:ea typeface="+mn-ea"/>
                <a:cs typeface="+mn-cs"/>
                <a:hlinkClick r:id="rId5"/>
              </a:rPr>
              <a:t>24</a:t>
            </a:r>
            <a:r>
              <a:rPr lang="en-US" sz="1200" b="0" i="0" kern="1200" dirty="0" smtClean="0">
                <a:solidFill>
                  <a:schemeClr val="tx1"/>
                </a:solidFill>
                <a:latin typeface="+mn-lt"/>
                <a:ea typeface="+mn-ea"/>
                <a:cs typeface="+mn-cs"/>
              </a:rPr>
              <a:t>]. It should be noted that there is ongoing controversy about the use of antifungal prophylaxis (see </a:t>
            </a:r>
            <a:r>
              <a:rPr lang="en-US" sz="1200" b="0" i="0" u="sng" kern="1200" dirty="0" smtClean="0">
                <a:solidFill>
                  <a:schemeClr val="tx1"/>
                </a:solidFill>
                <a:latin typeface="+mn-lt"/>
                <a:ea typeface="+mn-ea"/>
                <a:cs typeface="+mn-cs"/>
                <a:hlinkClick r:id="rId6"/>
              </a:rPr>
              <a:t>"Prophylaxis of invasive fungal infections in adults with hematologic malignancies", section on 'Risk-benefit assessment'</a:t>
            </a:r>
            <a:r>
              <a:rPr lang="en-US" sz="1200" b="0" i="0" kern="1200" dirty="0" smtClean="0">
                <a:solidFill>
                  <a:schemeClr val="tx1"/>
                </a:solidFill>
                <a:latin typeface="+mn-lt"/>
                <a:ea typeface="+mn-ea"/>
                <a:cs typeface="+mn-cs"/>
              </a:rPr>
              <a:t>). As a result, practices regarding antifungal prophylaxis differ widely at various cancer centers, and our approach may be different from the approach recommended at a specific institution.</a:t>
            </a:r>
          </a:p>
          <a:p>
            <a:r>
              <a:rPr lang="en-US" sz="1200" b="0" i="0" kern="1200" dirty="0" smtClean="0">
                <a:solidFill>
                  <a:schemeClr val="tx1"/>
                </a:solidFill>
                <a:latin typeface="+mn-lt"/>
                <a:ea typeface="+mn-ea"/>
                <a:cs typeface="+mn-cs"/>
              </a:rPr>
              <a:t>We favor the following approach to primary antifungal prophylaxis in HCT recipients:</a:t>
            </a:r>
          </a:p>
          <a:p>
            <a:r>
              <a:rPr lang="en-US" sz="1200" b="0" i="0" kern="1200" dirty="0" smtClean="0">
                <a:solidFill>
                  <a:schemeClr val="tx1"/>
                </a:solidFill>
                <a:latin typeface="+mn-lt"/>
                <a:ea typeface="+mn-ea"/>
                <a:cs typeface="+mn-cs"/>
              </a:rPr>
              <a:t>●For recipients of myeloablative allogeneic HCT who do not have one of the indications for mold prophylaxis discussed below, we recommend prophylaxis against </a:t>
            </a:r>
            <a:r>
              <a:rPr lang="en-US" sz="1200" b="0" i="1" kern="1200" dirty="0" smtClean="0">
                <a:solidFill>
                  <a:schemeClr val="tx1"/>
                </a:solidFill>
                <a:latin typeface="+mn-lt"/>
                <a:ea typeface="+mn-ea"/>
                <a:cs typeface="+mn-cs"/>
              </a:rPr>
              <a:t>Candida</a:t>
            </a:r>
            <a:r>
              <a:rPr lang="en-US" sz="1200" b="0" i="0" kern="1200" dirty="0" smtClean="0">
                <a:solidFill>
                  <a:schemeClr val="tx1"/>
                </a:solidFill>
                <a:latin typeface="+mn-lt"/>
                <a:ea typeface="+mn-ea"/>
                <a:cs typeface="+mn-cs"/>
              </a:rPr>
              <a:t> infections during the </a:t>
            </a:r>
            <a:r>
              <a:rPr lang="en-US" sz="1200" b="0" i="0" kern="1200" dirty="0" err="1" smtClean="0">
                <a:solidFill>
                  <a:schemeClr val="tx1"/>
                </a:solidFill>
                <a:latin typeface="+mn-lt"/>
                <a:ea typeface="+mn-ea"/>
                <a:cs typeface="+mn-cs"/>
              </a:rPr>
              <a:t>preengraftment</a:t>
            </a:r>
            <a:r>
              <a:rPr lang="en-US" sz="1200" b="0" i="0" kern="1200" dirty="0" smtClean="0">
                <a:solidFill>
                  <a:schemeClr val="tx1"/>
                </a:solidFill>
                <a:latin typeface="+mn-lt"/>
                <a:ea typeface="+mn-ea"/>
                <a:cs typeface="+mn-cs"/>
              </a:rPr>
              <a:t> period with </a:t>
            </a:r>
            <a:r>
              <a:rPr lang="en-US" sz="1200" b="0" i="0" u="sng" kern="1200" dirty="0" err="1" smtClean="0">
                <a:solidFill>
                  <a:schemeClr val="tx1"/>
                </a:solidFill>
                <a:latin typeface="+mn-lt"/>
                <a:ea typeface="+mn-ea"/>
                <a:cs typeface="+mn-cs"/>
                <a:hlinkClick r:id="rId7"/>
              </a:rPr>
              <a:t>fluconazole</a:t>
            </a:r>
            <a:r>
              <a:rPr lang="en-US" sz="1200" b="0" i="0" kern="1200" dirty="0" smtClean="0">
                <a:solidFill>
                  <a:schemeClr val="tx1"/>
                </a:solidFill>
                <a:latin typeface="+mn-lt"/>
                <a:ea typeface="+mn-ea"/>
                <a:cs typeface="+mn-cs"/>
              </a:rPr>
              <a:t> (200 or 400 mg orally once daily) [</a:t>
            </a:r>
            <a:r>
              <a:rPr lang="en-US" sz="1200" b="0" i="0" u="sng" kern="1200" dirty="0" smtClean="0">
                <a:solidFill>
                  <a:schemeClr val="tx1"/>
                </a:solidFill>
                <a:latin typeface="+mn-lt"/>
                <a:ea typeface="+mn-ea"/>
                <a:cs typeface="+mn-cs"/>
                <a:hlinkClick r:id="rId5"/>
              </a:rPr>
              <a:t>24</a:t>
            </a:r>
            <a:r>
              <a:rPr lang="en-US" sz="1200" b="0" i="0" kern="1200" dirty="0" smtClean="0">
                <a:solidFill>
                  <a:schemeClr val="tx1"/>
                </a:solidFill>
                <a:latin typeface="+mn-lt"/>
                <a:ea typeface="+mn-ea"/>
                <a:cs typeface="+mn-cs"/>
              </a:rPr>
              <a:t>]. (See </a:t>
            </a:r>
            <a:r>
              <a:rPr lang="en-US" sz="1200" b="0" i="0" u="sng" kern="1200" dirty="0" smtClean="0">
                <a:solidFill>
                  <a:schemeClr val="tx1"/>
                </a:solidFill>
                <a:latin typeface="+mn-lt"/>
                <a:ea typeface="+mn-ea"/>
                <a:cs typeface="+mn-cs"/>
                <a:hlinkClick r:id="rId8"/>
              </a:rPr>
              <a:t>"Prophylaxis of invasive fungal infections in adults with hematologic malignancies", section on 'Candida infection'</a:t>
            </a:r>
            <a:r>
              <a:rPr lang="en-US" sz="1200" b="0" i="0" kern="1200" dirty="0" smtClean="0">
                <a:solidFill>
                  <a:schemeClr val="tx1"/>
                </a:solidFill>
                <a:latin typeface="+mn-lt"/>
                <a:ea typeface="+mn-ea"/>
                <a:cs typeface="+mn-cs"/>
              </a:rPr>
              <a:t>.)</a:t>
            </a:r>
          </a:p>
          <a:p>
            <a:r>
              <a:rPr lang="en-US" sz="1200" b="0" i="0" kern="1200" dirty="0" smtClean="0">
                <a:solidFill>
                  <a:schemeClr val="tx1"/>
                </a:solidFill>
                <a:latin typeface="+mn-lt"/>
                <a:ea typeface="+mn-ea"/>
                <a:cs typeface="+mn-cs"/>
              </a:rPr>
              <a:t>●For autologous HCT recipients who receive conditioning regimens that are expected to cause severe mucositis during the </a:t>
            </a:r>
            <a:r>
              <a:rPr lang="en-US" sz="1200" b="0" i="0" kern="1200" dirty="0" err="1" smtClean="0">
                <a:solidFill>
                  <a:schemeClr val="tx1"/>
                </a:solidFill>
                <a:latin typeface="+mn-lt"/>
                <a:ea typeface="+mn-ea"/>
                <a:cs typeface="+mn-cs"/>
              </a:rPr>
              <a:t>preengraftment</a:t>
            </a:r>
            <a:r>
              <a:rPr lang="en-US" sz="1200" b="0" i="0" kern="1200" dirty="0" smtClean="0">
                <a:solidFill>
                  <a:schemeClr val="tx1"/>
                </a:solidFill>
                <a:latin typeface="+mn-lt"/>
                <a:ea typeface="+mn-ea"/>
                <a:cs typeface="+mn-cs"/>
              </a:rPr>
              <a:t> period (</a:t>
            </a:r>
            <a:r>
              <a:rPr lang="en-US" sz="1200" b="0" i="0" kern="1200" dirty="0" err="1" smtClean="0">
                <a:solidFill>
                  <a:schemeClr val="tx1"/>
                </a:solidFill>
                <a:latin typeface="+mn-lt"/>
                <a:ea typeface="+mn-ea"/>
                <a:cs typeface="+mn-cs"/>
              </a:rPr>
              <a:t>eg</a:t>
            </a:r>
            <a:r>
              <a:rPr lang="en-US" sz="1200" b="0" i="0" kern="1200" dirty="0" smtClean="0">
                <a:solidFill>
                  <a:schemeClr val="tx1"/>
                </a:solidFill>
                <a:latin typeface="+mn-lt"/>
                <a:ea typeface="+mn-ea"/>
                <a:cs typeface="+mn-cs"/>
              </a:rPr>
              <a:t>, </a:t>
            </a:r>
            <a:r>
              <a:rPr lang="en-US" sz="1200" b="0" i="0" u="sng" kern="1200" dirty="0" smtClean="0">
                <a:solidFill>
                  <a:schemeClr val="tx1"/>
                </a:solidFill>
                <a:latin typeface="+mn-lt"/>
                <a:ea typeface="+mn-ea"/>
                <a:cs typeface="+mn-cs"/>
                <a:hlinkClick r:id="rId9"/>
              </a:rPr>
              <a:t>cyclophosphamide</a:t>
            </a:r>
            <a:r>
              <a:rPr lang="en-US" sz="1200" b="0" i="0" kern="1200" dirty="0" smtClean="0">
                <a:solidFill>
                  <a:schemeClr val="tx1"/>
                </a:solidFill>
                <a:latin typeface="+mn-lt"/>
                <a:ea typeface="+mn-ea"/>
                <a:cs typeface="+mn-cs"/>
              </a:rPr>
              <a:t> plus either ablative doses of </a:t>
            </a:r>
            <a:r>
              <a:rPr lang="en-US" sz="1200" b="0" i="0" u="sng" kern="1200" dirty="0" smtClean="0">
                <a:solidFill>
                  <a:schemeClr val="tx1"/>
                </a:solidFill>
                <a:latin typeface="+mn-lt"/>
                <a:ea typeface="+mn-ea"/>
                <a:cs typeface="+mn-cs"/>
                <a:hlinkClick r:id="rId10"/>
              </a:rPr>
              <a:t>busulfan</a:t>
            </a:r>
            <a:r>
              <a:rPr lang="en-US" sz="1200" b="0" i="0" kern="1200" dirty="0" smtClean="0">
                <a:solidFill>
                  <a:schemeClr val="tx1"/>
                </a:solidFill>
                <a:latin typeface="+mn-lt"/>
                <a:ea typeface="+mn-ea"/>
                <a:cs typeface="+mn-cs"/>
              </a:rPr>
              <a:t> or total body irradiation), we suggest prophylaxis against </a:t>
            </a:r>
            <a:r>
              <a:rPr lang="en-US" sz="1200" b="0" i="1" kern="1200" dirty="0" smtClean="0">
                <a:solidFill>
                  <a:schemeClr val="tx1"/>
                </a:solidFill>
                <a:latin typeface="+mn-lt"/>
                <a:ea typeface="+mn-ea"/>
                <a:cs typeface="+mn-cs"/>
              </a:rPr>
              <a:t>Candida</a:t>
            </a:r>
            <a:r>
              <a:rPr lang="en-US" sz="1200" b="0" i="0" kern="1200" dirty="0" smtClean="0">
                <a:solidFill>
                  <a:schemeClr val="tx1"/>
                </a:solidFill>
                <a:latin typeface="+mn-lt"/>
                <a:ea typeface="+mn-ea"/>
                <a:cs typeface="+mn-cs"/>
              </a:rPr>
              <a:t> infections with </a:t>
            </a:r>
            <a:r>
              <a:rPr lang="en-US" sz="1200" b="0" i="0" u="sng" kern="1200" dirty="0" err="1" smtClean="0">
                <a:solidFill>
                  <a:schemeClr val="tx1"/>
                </a:solidFill>
                <a:latin typeface="+mn-lt"/>
                <a:ea typeface="+mn-ea"/>
                <a:cs typeface="+mn-cs"/>
                <a:hlinkClick r:id="rId7"/>
              </a:rPr>
              <a:t>fluconazole</a:t>
            </a:r>
            <a:r>
              <a:rPr lang="en-US" sz="1200" b="0" i="0" kern="1200" dirty="0" smtClean="0">
                <a:solidFill>
                  <a:schemeClr val="tx1"/>
                </a:solidFill>
                <a:latin typeface="+mn-lt"/>
                <a:ea typeface="+mn-ea"/>
                <a:cs typeface="+mn-cs"/>
              </a:rPr>
              <a:t> (200 or 400 mg orally once daily) [</a:t>
            </a:r>
            <a:r>
              <a:rPr lang="en-US" sz="1200" b="0" i="0" u="sng" kern="1200" dirty="0" smtClean="0">
                <a:solidFill>
                  <a:schemeClr val="tx1"/>
                </a:solidFill>
                <a:latin typeface="+mn-lt"/>
                <a:ea typeface="+mn-ea"/>
                <a:cs typeface="+mn-cs"/>
                <a:hlinkClick r:id="rId3"/>
              </a:rPr>
              <a:t>8</a:t>
            </a:r>
            <a:r>
              <a:rPr lang="en-US" sz="1200" b="0" i="0" kern="1200" dirty="0" smtClean="0">
                <a:solidFill>
                  <a:schemeClr val="tx1"/>
                </a:solidFill>
                <a:latin typeface="+mn-lt"/>
                <a:ea typeface="+mn-ea"/>
                <a:cs typeface="+mn-cs"/>
              </a:rPr>
              <a:t>].</a:t>
            </a:r>
          </a:p>
          <a:p>
            <a:r>
              <a:rPr lang="en-US" sz="1200" b="0" i="0" kern="1200" dirty="0" smtClean="0">
                <a:solidFill>
                  <a:schemeClr val="tx1"/>
                </a:solidFill>
                <a:latin typeface="+mn-lt"/>
                <a:ea typeface="+mn-ea"/>
                <a:cs typeface="+mn-cs"/>
              </a:rPr>
              <a:t>●For patients who undergo myeloablative allogeneic HCT for acute myelogenous leukemia, we suggest anti-mold prophylaxis [</a:t>
            </a:r>
            <a:r>
              <a:rPr lang="en-US" sz="1200" b="0" i="0" u="sng" kern="1200" dirty="0" smtClean="0">
                <a:solidFill>
                  <a:schemeClr val="tx1"/>
                </a:solidFill>
                <a:latin typeface="+mn-lt"/>
                <a:ea typeface="+mn-ea"/>
                <a:cs typeface="+mn-cs"/>
                <a:hlinkClick r:id="rId11"/>
              </a:rPr>
              <a:t>19,21</a:t>
            </a:r>
            <a:r>
              <a:rPr lang="en-US" sz="1200" b="0" i="0" kern="1200" dirty="0" smtClean="0">
                <a:solidFill>
                  <a:schemeClr val="tx1"/>
                </a:solidFill>
                <a:latin typeface="+mn-lt"/>
                <a:ea typeface="+mn-ea"/>
                <a:cs typeface="+mn-cs"/>
              </a:rPr>
              <a:t>]. When mold prophylaxis is indicated in an HCT recipient, we generally favor </a:t>
            </a:r>
            <a:r>
              <a:rPr lang="en-US" sz="1200" b="0" i="0" u="sng" kern="1200" dirty="0" err="1" smtClean="0">
                <a:solidFill>
                  <a:schemeClr val="tx1"/>
                </a:solidFill>
                <a:latin typeface="+mn-lt"/>
                <a:ea typeface="+mn-ea"/>
                <a:cs typeface="+mn-cs"/>
                <a:hlinkClick r:id="rId12"/>
              </a:rPr>
              <a:t>voriconazole</a:t>
            </a:r>
            <a:r>
              <a:rPr lang="en-US" sz="1200" b="0" i="0" kern="1200" dirty="0" smtClean="0">
                <a:solidFill>
                  <a:schemeClr val="tx1"/>
                </a:solidFill>
                <a:latin typeface="+mn-lt"/>
                <a:ea typeface="+mn-ea"/>
                <a:cs typeface="+mn-cs"/>
              </a:rPr>
              <a:t> (200 mg orally twice daily), but </a:t>
            </a:r>
            <a:r>
              <a:rPr lang="en-US" sz="1200" b="0" i="0" u="sng" kern="1200" dirty="0" err="1" smtClean="0">
                <a:solidFill>
                  <a:schemeClr val="tx1"/>
                </a:solidFill>
                <a:latin typeface="+mn-lt"/>
                <a:ea typeface="+mn-ea"/>
                <a:cs typeface="+mn-cs"/>
                <a:hlinkClick r:id="rId13"/>
              </a:rPr>
              <a:t>posaconazole</a:t>
            </a:r>
            <a:r>
              <a:rPr lang="en-US" sz="1200" b="0" i="0" kern="1200" dirty="0" smtClean="0">
                <a:solidFill>
                  <a:schemeClr val="tx1"/>
                </a:solidFill>
                <a:latin typeface="+mn-lt"/>
                <a:ea typeface="+mn-ea"/>
                <a:cs typeface="+mn-cs"/>
              </a:rPr>
              <a:t> is an appropriate alternative. When </a:t>
            </a:r>
            <a:r>
              <a:rPr lang="en-US" sz="1200" b="0" i="0" kern="1200" dirty="0" err="1" smtClean="0">
                <a:solidFill>
                  <a:schemeClr val="tx1"/>
                </a:solidFill>
                <a:latin typeface="+mn-lt"/>
                <a:ea typeface="+mn-ea"/>
                <a:cs typeface="+mn-cs"/>
              </a:rPr>
              <a:t>posaconazole</a:t>
            </a:r>
            <a:r>
              <a:rPr lang="en-US" sz="1200" b="0" i="0" kern="1200" dirty="0" smtClean="0">
                <a:solidFill>
                  <a:schemeClr val="tx1"/>
                </a:solidFill>
                <a:latin typeface="+mn-lt"/>
                <a:ea typeface="+mn-ea"/>
                <a:cs typeface="+mn-cs"/>
              </a:rPr>
              <a:t> is chosen, we prefer the delayed-release tablet (taken with food) rather than the oral suspension.</a:t>
            </a:r>
          </a:p>
          <a:p>
            <a:r>
              <a:rPr lang="en-US" sz="1200" b="0" i="0" kern="1200" dirty="0" smtClean="0">
                <a:solidFill>
                  <a:schemeClr val="tx1"/>
                </a:solidFill>
                <a:latin typeface="+mn-lt"/>
                <a:ea typeface="+mn-ea"/>
                <a:cs typeface="+mn-cs"/>
              </a:rPr>
              <a:t>Patients who are unable to take medications orally or who are expected not to absorb oral medications should be given IV </a:t>
            </a:r>
            <a:r>
              <a:rPr lang="en-US" sz="1200" b="0" i="0" u="sng" kern="1200" dirty="0" err="1" smtClean="0">
                <a:solidFill>
                  <a:schemeClr val="tx1"/>
                </a:solidFill>
                <a:latin typeface="+mn-lt"/>
                <a:ea typeface="+mn-ea"/>
                <a:cs typeface="+mn-cs"/>
                <a:hlinkClick r:id="rId13"/>
              </a:rPr>
              <a:t>posaconazole</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Posaconazole</a:t>
            </a:r>
            <a:r>
              <a:rPr lang="en-US" sz="1200" b="0" i="0" kern="1200" dirty="0" smtClean="0">
                <a:solidFill>
                  <a:schemeClr val="tx1"/>
                </a:solidFill>
                <a:latin typeface="+mn-lt"/>
                <a:ea typeface="+mn-ea"/>
                <a:cs typeface="+mn-cs"/>
              </a:rPr>
              <a:t> delayed-release tablets should be given as a loading dose of 300 mg (three 100 mg tablets) every 12 hours on the first day, followed by a maintenance dose of 300 mg (three 100 mg tablets) daily starting on the second day. The IV formulation of </a:t>
            </a:r>
            <a:r>
              <a:rPr lang="en-US" sz="1200" b="0" i="0" kern="1200" dirty="0" err="1" smtClean="0">
                <a:solidFill>
                  <a:schemeClr val="tx1"/>
                </a:solidFill>
                <a:latin typeface="+mn-lt"/>
                <a:ea typeface="+mn-ea"/>
                <a:cs typeface="+mn-cs"/>
              </a:rPr>
              <a:t>posaconazole</a:t>
            </a:r>
            <a:r>
              <a:rPr lang="en-US" sz="1200" b="0" i="0" kern="1200" dirty="0" smtClean="0">
                <a:solidFill>
                  <a:schemeClr val="tx1"/>
                </a:solidFill>
                <a:latin typeface="+mn-lt"/>
                <a:ea typeface="+mn-ea"/>
                <a:cs typeface="+mn-cs"/>
              </a:rPr>
              <a:t> should be given as a loading dose of 300 mg every 12 hours on the first day, followed by a maintenance dose of 300 mg daily starting on the second day. The dosing of the oral suspension of </a:t>
            </a:r>
            <a:r>
              <a:rPr lang="en-US" sz="1200" b="0" i="0" kern="1200" dirty="0" err="1" smtClean="0">
                <a:solidFill>
                  <a:schemeClr val="tx1"/>
                </a:solidFill>
                <a:latin typeface="+mn-lt"/>
                <a:ea typeface="+mn-ea"/>
                <a:cs typeface="+mn-cs"/>
              </a:rPr>
              <a:t>posaconazole</a:t>
            </a:r>
            <a:r>
              <a:rPr lang="en-US" sz="1200" b="0" i="0" kern="1200" dirty="0" smtClean="0">
                <a:solidFill>
                  <a:schemeClr val="tx1"/>
                </a:solidFill>
                <a:latin typeface="+mn-lt"/>
                <a:ea typeface="+mn-ea"/>
                <a:cs typeface="+mn-cs"/>
              </a:rPr>
              <a:t> is 200 mg three times daily. The delayed-release tablets, the IV formulation, and the oral suspension should </a:t>
            </a:r>
            <a:r>
              <a:rPr lang="en-US" sz="1200" b="1" i="0" kern="1200" dirty="0" smtClean="0">
                <a:solidFill>
                  <a:schemeClr val="tx1"/>
                </a:solidFill>
                <a:latin typeface="+mn-lt"/>
                <a:ea typeface="+mn-ea"/>
                <a:cs typeface="+mn-cs"/>
              </a:rPr>
              <a:t>not</a:t>
            </a:r>
            <a:r>
              <a:rPr lang="en-US" sz="1200" b="0" i="0" kern="1200" dirty="0" smtClean="0">
                <a:solidFill>
                  <a:schemeClr val="tx1"/>
                </a:solidFill>
                <a:latin typeface="+mn-lt"/>
                <a:ea typeface="+mn-ea"/>
                <a:cs typeface="+mn-cs"/>
              </a:rPr>
              <a:t> be used interchangeably due to differences in dosing. (See </a:t>
            </a:r>
            <a:r>
              <a:rPr lang="en-US" sz="1200" b="0" i="0" u="sng" kern="1200" dirty="0" smtClean="0">
                <a:solidFill>
                  <a:schemeClr val="tx1"/>
                </a:solidFill>
                <a:latin typeface="+mn-lt"/>
                <a:ea typeface="+mn-ea"/>
                <a:cs typeface="+mn-cs"/>
                <a:hlinkClick r:id="rId14"/>
              </a:rPr>
              <a:t>"Pharmacology of azoles", section on '</a:t>
            </a:r>
            <a:r>
              <a:rPr lang="en-US" sz="1200" b="0" i="0" u="sng" kern="1200" dirty="0" err="1" smtClean="0">
                <a:solidFill>
                  <a:schemeClr val="tx1"/>
                </a:solidFill>
                <a:latin typeface="+mn-lt"/>
                <a:ea typeface="+mn-ea"/>
                <a:cs typeface="+mn-cs"/>
                <a:hlinkClick r:id="rId14"/>
              </a:rPr>
              <a:t>Posaconazole</a:t>
            </a:r>
            <a:r>
              <a:rPr lang="en-US" sz="1200" b="0" i="0" u="sng" kern="1200" dirty="0" smtClean="0">
                <a:solidFill>
                  <a:schemeClr val="tx1"/>
                </a:solidFill>
                <a:latin typeface="+mn-lt"/>
                <a:ea typeface="+mn-ea"/>
                <a:cs typeface="+mn-cs"/>
                <a:hlinkClick r:id="rId14"/>
              </a:rPr>
              <a:t>'</a:t>
            </a:r>
            <a:r>
              <a:rPr lang="en-US" sz="1200" b="0" i="0" kern="1200" dirty="0" smtClean="0">
                <a:solidFill>
                  <a:schemeClr val="tx1"/>
                </a:solidFill>
                <a:latin typeface="+mn-lt"/>
                <a:ea typeface="+mn-ea"/>
                <a:cs typeface="+mn-cs"/>
              </a:rPr>
              <a:t>.)</a:t>
            </a:r>
          </a:p>
          <a:p>
            <a:r>
              <a:rPr lang="en-US" sz="1200" b="0" i="0" kern="1200" dirty="0" smtClean="0">
                <a:solidFill>
                  <a:schemeClr val="tx1"/>
                </a:solidFill>
                <a:latin typeface="+mn-lt"/>
                <a:ea typeface="+mn-ea"/>
                <a:cs typeface="+mn-cs"/>
              </a:rPr>
              <a:t>●Given the association between prolonged neutropenia and invasive </a:t>
            </a:r>
            <a:r>
              <a:rPr lang="en-US" sz="1200" b="0" i="0" kern="1200" dirty="0" err="1" smtClean="0">
                <a:solidFill>
                  <a:schemeClr val="tx1"/>
                </a:solidFill>
                <a:latin typeface="+mn-lt"/>
                <a:ea typeface="+mn-ea"/>
                <a:cs typeface="+mn-cs"/>
              </a:rPr>
              <a:t>aspergillosis</a:t>
            </a:r>
            <a:r>
              <a:rPr lang="en-US" sz="1200" b="0" i="0" kern="1200" dirty="0" smtClean="0">
                <a:solidFill>
                  <a:schemeClr val="tx1"/>
                </a:solidFill>
                <a:latin typeface="+mn-lt"/>
                <a:ea typeface="+mn-ea"/>
                <a:cs typeface="+mn-cs"/>
              </a:rPr>
              <a:t>, we also suggest prophylaxis during the </a:t>
            </a:r>
            <a:r>
              <a:rPr lang="en-US" sz="1200" b="0" i="0" kern="1200" dirty="0" err="1" smtClean="0">
                <a:solidFill>
                  <a:schemeClr val="tx1"/>
                </a:solidFill>
                <a:latin typeface="+mn-lt"/>
                <a:ea typeface="+mn-ea"/>
                <a:cs typeface="+mn-cs"/>
              </a:rPr>
              <a:t>preengraftment</a:t>
            </a:r>
            <a:r>
              <a:rPr lang="en-US" sz="1200" b="0" i="0" kern="1200" dirty="0" smtClean="0">
                <a:solidFill>
                  <a:schemeClr val="tx1"/>
                </a:solidFill>
                <a:latin typeface="+mn-lt"/>
                <a:ea typeface="+mn-ea"/>
                <a:cs typeface="+mn-cs"/>
              </a:rPr>
              <a:t> period with a mold-active agent in the subset of HCT recipients with a lengthy duration of neutropenia immediately prior to HCT (</a:t>
            </a:r>
            <a:r>
              <a:rPr lang="en-US" sz="1200" b="0" i="0" kern="1200" dirty="0" err="1" smtClean="0">
                <a:solidFill>
                  <a:schemeClr val="tx1"/>
                </a:solidFill>
                <a:latin typeface="+mn-lt"/>
                <a:ea typeface="+mn-ea"/>
                <a:cs typeface="+mn-cs"/>
              </a:rPr>
              <a:t>eg</a:t>
            </a:r>
            <a:r>
              <a:rPr lang="en-US" sz="1200" b="0" i="0" kern="1200" dirty="0" smtClean="0">
                <a:solidFill>
                  <a:schemeClr val="tx1"/>
                </a:solidFill>
                <a:latin typeface="+mn-lt"/>
                <a:ea typeface="+mn-ea"/>
                <a:cs typeface="+mn-cs"/>
              </a:rPr>
              <a:t>, patients with aplastic anemia) [</a:t>
            </a:r>
            <a:r>
              <a:rPr lang="en-US" sz="1200" b="0" i="0" u="sng" kern="1200" dirty="0" smtClean="0">
                <a:solidFill>
                  <a:schemeClr val="tx1"/>
                </a:solidFill>
                <a:latin typeface="+mn-lt"/>
                <a:ea typeface="+mn-ea"/>
                <a:cs typeface="+mn-cs"/>
                <a:hlinkClick r:id="rId3"/>
              </a:rPr>
              <a:t>8</a:t>
            </a:r>
            <a:r>
              <a:rPr lang="en-US" sz="1200" b="0" i="0" kern="1200" dirty="0" smtClean="0">
                <a:solidFill>
                  <a:schemeClr val="tx1"/>
                </a:solidFill>
                <a:latin typeface="+mn-lt"/>
                <a:ea typeface="+mn-ea"/>
                <a:cs typeface="+mn-cs"/>
              </a:rPr>
              <a:t>] and for those who are anticipated to have slow engraftment (&gt;28 days; </a:t>
            </a:r>
            <a:r>
              <a:rPr lang="en-US" sz="1200" b="0" i="0" kern="1200" dirty="0" err="1" smtClean="0">
                <a:solidFill>
                  <a:schemeClr val="tx1"/>
                </a:solidFill>
                <a:latin typeface="+mn-lt"/>
                <a:ea typeface="+mn-ea"/>
                <a:cs typeface="+mn-cs"/>
              </a:rPr>
              <a:t>eg</a:t>
            </a:r>
            <a:r>
              <a:rPr lang="en-US" sz="1200" b="0" i="0" kern="1200" dirty="0" smtClean="0">
                <a:solidFill>
                  <a:schemeClr val="tx1"/>
                </a:solidFill>
                <a:latin typeface="+mn-lt"/>
                <a:ea typeface="+mn-ea"/>
                <a:cs typeface="+mn-cs"/>
              </a:rPr>
              <a:t>, umbilical cord blood transplant recipients) or who fail to engraft. In such patients, we generally favor </a:t>
            </a:r>
            <a:r>
              <a:rPr lang="en-US" sz="1200" b="0" i="0" u="sng" kern="1200" dirty="0" err="1" smtClean="0">
                <a:solidFill>
                  <a:schemeClr val="tx1"/>
                </a:solidFill>
                <a:latin typeface="+mn-lt"/>
                <a:ea typeface="+mn-ea"/>
                <a:cs typeface="+mn-cs"/>
                <a:hlinkClick r:id="rId12"/>
              </a:rPr>
              <a:t>voriconazole</a:t>
            </a:r>
            <a:r>
              <a:rPr lang="en-US" sz="1200" b="0" i="0" kern="1200" dirty="0" smtClean="0">
                <a:solidFill>
                  <a:schemeClr val="tx1"/>
                </a:solidFill>
                <a:latin typeface="+mn-lt"/>
                <a:ea typeface="+mn-ea"/>
                <a:cs typeface="+mn-cs"/>
              </a:rPr>
              <a:t> (200 mg orally twice daily), but </a:t>
            </a:r>
            <a:r>
              <a:rPr lang="en-US" sz="1200" b="0" i="0" u="sng" kern="1200" dirty="0" err="1" smtClean="0">
                <a:solidFill>
                  <a:schemeClr val="tx1"/>
                </a:solidFill>
                <a:latin typeface="+mn-lt"/>
                <a:ea typeface="+mn-ea"/>
                <a:cs typeface="+mn-cs"/>
                <a:hlinkClick r:id="rId13"/>
              </a:rPr>
              <a:t>posaconazole</a:t>
            </a:r>
            <a:r>
              <a:rPr lang="en-US" sz="1200" b="0" i="0" kern="1200" dirty="0" smtClean="0">
                <a:solidFill>
                  <a:schemeClr val="tx1"/>
                </a:solidFill>
                <a:latin typeface="+mn-lt"/>
                <a:ea typeface="+mn-ea"/>
                <a:cs typeface="+mn-cs"/>
              </a:rPr>
              <a:t> is an appropriate alternative.</a:t>
            </a:r>
          </a:p>
          <a:p>
            <a:r>
              <a:rPr lang="en-US" sz="1200" b="0" i="0" kern="1200" dirty="0" smtClean="0">
                <a:solidFill>
                  <a:schemeClr val="tx1"/>
                </a:solidFill>
                <a:latin typeface="+mn-lt"/>
                <a:ea typeface="+mn-ea"/>
                <a:cs typeface="+mn-cs"/>
              </a:rPr>
              <a:t>●Given the potential for serious drug interactions, administration of extended-spectrum </a:t>
            </a:r>
            <a:r>
              <a:rPr lang="en-US" sz="1200" b="0" i="0" kern="1200" dirty="0" err="1" smtClean="0">
                <a:solidFill>
                  <a:schemeClr val="tx1"/>
                </a:solidFill>
                <a:latin typeface="+mn-lt"/>
                <a:ea typeface="+mn-ea"/>
                <a:cs typeface="+mn-cs"/>
              </a:rPr>
              <a:t>triazole</a:t>
            </a:r>
            <a:r>
              <a:rPr lang="en-US" sz="1200" b="0" i="0" kern="1200" dirty="0" smtClean="0">
                <a:solidFill>
                  <a:schemeClr val="tx1"/>
                </a:solidFill>
                <a:latin typeface="+mn-lt"/>
                <a:ea typeface="+mn-ea"/>
                <a:cs typeface="+mn-cs"/>
              </a:rPr>
              <a:t>-based (</a:t>
            </a:r>
            <a:r>
              <a:rPr lang="en-US" sz="1200" b="0" i="0" u="sng" kern="1200" dirty="0" err="1" smtClean="0">
                <a:solidFill>
                  <a:schemeClr val="tx1"/>
                </a:solidFill>
                <a:latin typeface="+mn-lt"/>
                <a:ea typeface="+mn-ea"/>
                <a:cs typeface="+mn-cs"/>
                <a:hlinkClick r:id="rId13"/>
              </a:rPr>
              <a:t>posaconazole</a:t>
            </a:r>
            <a:r>
              <a:rPr lang="en-US" sz="1200" b="0" i="0" kern="1200" dirty="0" smtClean="0">
                <a:solidFill>
                  <a:schemeClr val="tx1"/>
                </a:solidFill>
                <a:latin typeface="+mn-lt"/>
                <a:ea typeface="+mn-ea"/>
                <a:cs typeface="+mn-cs"/>
              </a:rPr>
              <a:t>, </a:t>
            </a:r>
            <a:r>
              <a:rPr lang="en-US" sz="1200" b="0" i="0" u="sng" kern="1200" dirty="0" err="1" smtClean="0">
                <a:solidFill>
                  <a:schemeClr val="tx1"/>
                </a:solidFill>
                <a:latin typeface="+mn-lt"/>
                <a:ea typeface="+mn-ea"/>
                <a:cs typeface="+mn-cs"/>
                <a:hlinkClick r:id="rId12"/>
              </a:rPr>
              <a:t>voriconazole</a:t>
            </a:r>
            <a:r>
              <a:rPr lang="en-US" sz="1200" b="0" i="0" kern="1200" dirty="0" smtClean="0">
                <a:solidFill>
                  <a:schemeClr val="tx1"/>
                </a:solidFill>
                <a:latin typeface="+mn-lt"/>
                <a:ea typeface="+mn-ea"/>
                <a:cs typeface="+mn-cs"/>
              </a:rPr>
              <a:t>, </a:t>
            </a:r>
            <a:r>
              <a:rPr lang="en-US" sz="1200" b="0" i="0" u="sng" kern="1200" dirty="0" err="1" smtClean="0">
                <a:solidFill>
                  <a:schemeClr val="tx1"/>
                </a:solidFill>
                <a:latin typeface="+mn-lt"/>
                <a:ea typeface="+mn-ea"/>
                <a:cs typeface="+mn-cs"/>
                <a:hlinkClick r:id="rId15"/>
              </a:rPr>
              <a:t>itraconazole</a:t>
            </a:r>
            <a:r>
              <a:rPr lang="en-US" sz="1200" b="0" i="0" kern="1200" dirty="0" smtClean="0">
                <a:solidFill>
                  <a:schemeClr val="tx1"/>
                </a:solidFill>
                <a:latin typeface="+mn-lt"/>
                <a:ea typeface="+mn-ea"/>
                <a:cs typeface="+mn-cs"/>
              </a:rPr>
              <a:t>) prophylaxis should be delayed until after completion of the transplant conditioning regimen; an </a:t>
            </a:r>
            <a:r>
              <a:rPr lang="en-US" sz="1200" b="0" i="0" kern="1200" dirty="0" err="1" smtClean="0">
                <a:solidFill>
                  <a:schemeClr val="tx1"/>
                </a:solidFill>
                <a:latin typeface="+mn-lt"/>
                <a:ea typeface="+mn-ea"/>
                <a:cs typeface="+mn-cs"/>
              </a:rPr>
              <a:t>echinocandin</a:t>
            </a:r>
            <a:r>
              <a:rPr lang="en-US" sz="1200" b="0" i="0" kern="1200" dirty="0" smtClean="0">
                <a:solidFill>
                  <a:schemeClr val="tx1"/>
                </a:solidFill>
                <a:latin typeface="+mn-lt"/>
                <a:ea typeface="+mn-ea"/>
                <a:cs typeface="+mn-cs"/>
              </a:rPr>
              <a:t> can be given safely during the conditioning regimen if a gap in antifungal coverage is unadvisable, such as in a patient with prior </a:t>
            </a:r>
            <a:r>
              <a:rPr lang="en-US" sz="1200" b="0" i="0" kern="1200" dirty="0" err="1" smtClean="0">
                <a:solidFill>
                  <a:schemeClr val="tx1"/>
                </a:solidFill>
                <a:latin typeface="+mn-lt"/>
                <a:ea typeface="+mn-ea"/>
                <a:cs typeface="+mn-cs"/>
              </a:rPr>
              <a:t>aspergillosis</a:t>
            </a:r>
            <a:r>
              <a:rPr lang="en-US" sz="1200" b="0" i="0" kern="1200" dirty="0" smtClean="0">
                <a:solidFill>
                  <a:schemeClr val="tx1"/>
                </a:solidFill>
                <a:latin typeface="+mn-lt"/>
                <a:ea typeface="+mn-ea"/>
                <a:cs typeface="+mn-cs"/>
              </a:rPr>
              <a:t>. Caution is advised for concomitant use of the extended-spectrum </a:t>
            </a:r>
            <a:r>
              <a:rPr lang="en-US" sz="1200" b="0" i="0" kern="1200" dirty="0" err="1" smtClean="0">
                <a:solidFill>
                  <a:schemeClr val="tx1"/>
                </a:solidFill>
                <a:latin typeface="+mn-lt"/>
                <a:ea typeface="+mn-ea"/>
                <a:cs typeface="+mn-cs"/>
              </a:rPr>
              <a:t>triazoles</a:t>
            </a:r>
            <a:r>
              <a:rPr lang="en-US" sz="1200" b="0" i="0" kern="1200" dirty="0" smtClean="0">
                <a:solidFill>
                  <a:schemeClr val="tx1"/>
                </a:solidFill>
                <a:latin typeface="+mn-lt"/>
                <a:ea typeface="+mn-ea"/>
                <a:cs typeface="+mn-cs"/>
              </a:rPr>
              <a:t> with chemotherapy drugs metabolized by the liver, especially those metabolized by </a:t>
            </a:r>
            <a:r>
              <a:rPr lang="en-US" sz="1200" b="0" i="0" kern="1200" dirty="0" err="1" smtClean="0">
                <a:solidFill>
                  <a:schemeClr val="tx1"/>
                </a:solidFill>
                <a:latin typeface="+mn-lt"/>
                <a:ea typeface="+mn-ea"/>
                <a:cs typeface="+mn-cs"/>
              </a:rPr>
              <a:t>cytochrome</a:t>
            </a:r>
            <a:r>
              <a:rPr lang="en-US" sz="1200" b="0" i="0" kern="1200" dirty="0" smtClean="0">
                <a:solidFill>
                  <a:schemeClr val="tx1"/>
                </a:solidFill>
                <a:latin typeface="+mn-lt"/>
                <a:ea typeface="+mn-ea"/>
                <a:cs typeface="+mn-cs"/>
              </a:rPr>
              <a:t> P450 </a:t>
            </a:r>
            <a:r>
              <a:rPr lang="en-US" sz="1200" b="0" i="0" kern="1200" dirty="0" err="1" smtClean="0">
                <a:solidFill>
                  <a:schemeClr val="tx1"/>
                </a:solidFill>
                <a:latin typeface="+mn-lt"/>
                <a:ea typeface="+mn-ea"/>
                <a:cs typeface="+mn-cs"/>
              </a:rPr>
              <a:t>isoenzymes</a:t>
            </a:r>
            <a:r>
              <a:rPr lang="en-US" sz="1200" b="0" i="0" kern="1200" dirty="0" smtClean="0">
                <a:solidFill>
                  <a:schemeClr val="tx1"/>
                </a:solidFill>
                <a:latin typeface="+mn-lt"/>
                <a:ea typeface="+mn-ea"/>
                <a:cs typeface="+mn-cs"/>
              </a:rPr>
              <a:t>. Recommendations about the timing of </a:t>
            </a:r>
            <a:r>
              <a:rPr lang="en-US" sz="1200" b="0" i="0" kern="1200" dirty="0" err="1" smtClean="0">
                <a:solidFill>
                  <a:schemeClr val="tx1"/>
                </a:solidFill>
                <a:latin typeface="+mn-lt"/>
                <a:ea typeface="+mn-ea"/>
                <a:cs typeface="+mn-cs"/>
              </a:rPr>
              <a:t>triazole</a:t>
            </a:r>
            <a:r>
              <a:rPr lang="en-US" sz="1200" b="0" i="0" kern="1200" dirty="0" smtClean="0">
                <a:solidFill>
                  <a:schemeClr val="tx1"/>
                </a:solidFill>
                <a:latin typeface="+mn-lt"/>
                <a:ea typeface="+mn-ea"/>
                <a:cs typeface="+mn-cs"/>
              </a:rPr>
              <a:t> administration in such patients are discussed below. Interactions between the anti-mold azoles and immunosuppressive drugs are substantial; reductions of </a:t>
            </a:r>
            <a:r>
              <a:rPr lang="en-US" sz="1200" b="0" i="0" u="sng" kern="1200" dirty="0" smtClean="0">
                <a:solidFill>
                  <a:schemeClr val="tx1"/>
                </a:solidFill>
                <a:latin typeface="+mn-lt"/>
                <a:ea typeface="+mn-ea"/>
                <a:cs typeface="+mn-cs"/>
                <a:hlinkClick r:id="rId16"/>
              </a:rPr>
              <a:t>cyclosporine</a:t>
            </a:r>
            <a:r>
              <a:rPr lang="en-US" sz="1200" b="0" i="0" kern="1200" dirty="0" smtClean="0">
                <a:solidFill>
                  <a:schemeClr val="tx1"/>
                </a:solidFill>
                <a:latin typeface="+mn-lt"/>
                <a:ea typeface="+mn-ea"/>
                <a:cs typeface="+mn-cs"/>
              </a:rPr>
              <a:t> and </a:t>
            </a:r>
            <a:r>
              <a:rPr lang="en-US" sz="1200" b="0" i="0" u="sng" kern="1200" dirty="0" err="1" smtClean="0">
                <a:solidFill>
                  <a:schemeClr val="tx1"/>
                </a:solidFill>
                <a:latin typeface="+mn-lt"/>
                <a:ea typeface="+mn-ea"/>
                <a:cs typeface="+mn-cs"/>
                <a:hlinkClick r:id="rId17"/>
              </a:rPr>
              <a:t>tacrolimus</a:t>
            </a:r>
            <a:r>
              <a:rPr lang="en-US" sz="1200" b="0" i="0" kern="1200" dirty="0" smtClean="0">
                <a:solidFill>
                  <a:schemeClr val="tx1"/>
                </a:solidFill>
                <a:latin typeface="+mn-lt"/>
                <a:ea typeface="+mn-ea"/>
                <a:cs typeface="+mn-cs"/>
              </a:rPr>
              <a:t> doses by approximately 50 percent are important and monitoring of levels of these drugs is necessary to avoid toxicity. </a:t>
            </a:r>
            <a:r>
              <a:rPr lang="en-US" sz="1200" b="0" i="0" kern="1200" dirty="0" err="1" smtClean="0">
                <a:solidFill>
                  <a:schemeClr val="tx1"/>
                </a:solidFill>
                <a:latin typeface="+mn-lt"/>
                <a:ea typeface="+mn-ea"/>
                <a:cs typeface="+mn-cs"/>
              </a:rPr>
              <a:t>Coadministration</a:t>
            </a:r>
            <a:r>
              <a:rPr lang="en-US" sz="1200" b="0" i="0" kern="1200" dirty="0" smtClean="0">
                <a:solidFill>
                  <a:schemeClr val="tx1"/>
                </a:solidFill>
                <a:latin typeface="+mn-lt"/>
                <a:ea typeface="+mn-ea"/>
                <a:cs typeface="+mn-cs"/>
              </a:rPr>
              <a:t> with </a:t>
            </a:r>
            <a:r>
              <a:rPr lang="en-US" sz="1200" b="0" i="0" u="sng" kern="1200" dirty="0" err="1" smtClean="0">
                <a:solidFill>
                  <a:schemeClr val="tx1"/>
                </a:solidFill>
                <a:latin typeface="+mn-lt"/>
                <a:ea typeface="+mn-ea"/>
                <a:cs typeface="+mn-cs"/>
                <a:hlinkClick r:id="rId18"/>
              </a:rPr>
              <a:t>sirolimus</a:t>
            </a:r>
            <a:r>
              <a:rPr lang="en-US" sz="1200" b="0" i="0" kern="1200" dirty="0" smtClean="0">
                <a:solidFill>
                  <a:schemeClr val="tx1"/>
                </a:solidFill>
                <a:latin typeface="+mn-lt"/>
                <a:ea typeface="+mn-ea"/>
                <a:cs typeface="+mn-cs"/>
              </a:rPr>
              <a:t> should be avoided due to extreme </a:t>
            </a:r>
            <a:r>
              <a:rPr lang="en-US" sz="1200" b="0" i="0" kern="1200" dirty="0" err="1" smtClean="0">
                <a:solidFill>
                  <a:schemeClr val="tx1"/>
                </a:solidFill>
                <a:latin typeface="+mn-lt"/>
                <a:ea typeface="+mn-ea"/>
                <a:cs typeface="+mn-cs"/>
              </a:rPr>
              <a:t>potentiation</a:t>
            </a:r>
            <a:r>
              <a:rPr lang="en-US" sz="1200" b="0" i="0" kern="1200" dirty="0" smtClean="0">
                <a:solidFill>
                  <a:schemeClr val="tx1"/>
                </a:solidFill>
                <a:latin typeface="+mn-lt"/>
                <a:ea typeface="+mn-ea"/>
                <a:cs typeface="+mn-cs"/>
              </a:rPr>
              <a:t> of </a:t>
            </a:r>
            <a:r>
              <a:rPr lang="en-US" sz="1200" b="0" i="0" kern="1200" dirty="0" err="1" smtClean="0">
                <a:solidFill>
                  <a:schemeClr val="tx1"/>
                </a:solidFill>
                <a:latin typeface="+mn-lt"/>
                <a:ea typeface="+mn-ea"/>
                <a:cs typeface="+mn-cs"/>
              </a:rPr>
              <a:t>sirolimus</a:t>
            </a:r>
            <a:r>
              <a:rPr lang="en-US" sz="1200" b="0" i="0" kern="1200" dirty="0" smtClean="0">
                <a:solidFill>
                  <a:schemeClr val="tx1"/>
                </a:solidFill>
                <a:latin typeface="+mn-lt"/>
                <a:ea typeface="+mn-ea"/>
                <a:cs typeface="+mn-cs"/>
              </a:rPr>
              <a:t> levels. (See </a:t>
            </a:r>
            <a:r>
              <a:rPr lang="en-US" sz="1200" b="0" i="0" u="sng" kern="1200" dirty="0" smtClean="0">
                <a:solidFill>
                  <a:schemeClr val="tx1"/>
                </a:solidFill>
                <a:latin typeface="+mn-lt"/>
                <a:ea typeface="+mn-ea"/>
                <a:cs typeface="+mn-cs"/>
                <a:hlinkClick r:id="rId19"/>
              </a:rPr>
              <a:t>'Drug interactions'</a:t>
            </a:r>
            <a:r>
              <a:rPr lang="en-US" sz="1200" b="0" i="0" kern="1200" dirty="0" smtClean="0">
                <a:solidFill>
                  <a:schemeClr val="tx1"/>
                </a:solidFill>
                <a:latin typeface="+mn-lt"/>
                <a:ea typeface="+mn-ea"/>
                <a:cs typeface="+mn-cs"/>
              </a:rPr>
              <a:t> below.)</a:t>
            </a:r>
          </a:p>
          <a:p>
            <a:r>
              <a:rPr lang="en-US" sz="1200" b="0" i="0" kern="1200" dirty="0" smtClean="0">
                <a:solidFill>
                  <a:schemeClr val="tx1"/>
                </a:solidFill>
                <a:latin typeface="+mn-lt"/>
                <a:ea typeface="+mn-ea"/>
                <a:cs typeface="+mn-cs"/>
              </a:rPr>
              <a:t>●For allogeneic HCT recipients with GVHD requiring </a:t>
            </a:r>
            <a:r>
              <a:rPr lang="en-US" sz="1200" b="0" i="0" u="sng" kern="1200" dirty="0" err="1" smtClean="0">
                <a:solidFill>
                  <a:schemeClr val="tx1"/>
                </a:solidFill>
                <a:latin typeface="+mn-lt"/>
                <a:ea typeface="+mn-ea"/>
                <a:cs typeface="+mn-cs"/>
                <a:hlinkClick r:id="rId20"/>
              </a:rPr>
              <a:t>methylprednisolone</a:t>
            </a:r>
            <a:r>
              <a:rPr lang="en-US" sz="1200" b="0" i="0" kern="1200" dirty="0" smtClean="0">
                <a:solidFill>
                  <a:schemeClr val="tx1"/>
                </a:solidFill>
                <a:latin typeface="+mn-lt"/>
                <a:ea typeface="+mn-ea"/>
                <a:cs typeface="+mn-cs"/>
              </a:rPr>
              <a:t> at a dose of ≥1 mg/kg per day (or the equivalent dose of another </a:t>
            </a:r>
            <a:r>
              <a:rPr lang="en-US" sz="1200" b="0" i="0" kern="1200" dirty="0" err="1" smtClean="0">
                <a:solidFill>
                  <a:schemeClr val="tx1"/>
                </a:solidFill>
                <a:latin typeface="+mn-lt"/>
                <a:ea typeface="+mn-ea"/>
                <a:cs typeface="+mn-cs"/>
              </a:rPr>
              <a:t>glucocorticoid</a:t>
            </a:r>
            <a:r>
              <a:rPr lang="en-US" sz="1200" b="0" i="0" kern="1200" dirty="0" smtClean="0">
                <a:solidFill>
                  <a:schemeClr val="tx1"/>
                </a:solidFill>
                <a:latin typeface="+mn-lt"/>
                <a:ea typeface="+mn-ea"/>
                <a:cs typeface="+mn-cs"/>
              </a:rPr>
              <a:t>) for longer than three weeks, we recommend anti-mold prophylaxis. We favor </a:t>
            </a:r>
            <a:r>
              <a:rPr lang="en-US" sz="1200" b="0" i="0" u="sng" kern="1200" dirty="0" err="1" smtClean="0">
                <a:solidFill>
                  <a:schemeClr val="tx1"/>
                </a:solidFill>
                <a:latin typeface="+mn-lt"/>
                <a:ea typeface="+mn-ea"/>
                <a:cs typeface="+mn-cs"/>
                <a:hlinkClick r:id="rId12"/>
              </a:rPr>
              <a:t>voriconazole</a:t>
            </a:r>
            <a:r>
              <a:rPr lang="en-US" sz="1200" b="0" i="0" kern="1200" dirty="0" smtClean="0">
                <a:solidFill>
                  <a:schemeClr val="tx1"/>
                </a:solidFill>
                <a:latin typeface="+mn-lt"/>
                <a:ea typeface="+mn-ea"/>
                <a:cs typeface="+mn-cs"/>
              </a:rPr>
              <a:t> in such patients, but </a:t>
            </a:r>
            <a:r>
              <a:rPr lang="en-US" sz="1200" b="0" i="0" u="sng" kern="1200" dirty="0" err="1" smtClean="0">
                <a:solidFill>
                  <a:schemeClr val="tx1"/>
                </a:solidFill>
                <a:latin typeface="+mn-lt"/>
                <a:ea typeface="+mn-ea"/>
                <a:cs typeface="+mn-cs"/>
                <a:hlinkClick r:id="rId13"/>
              </a:rPr>
              <a:t>posaconazole</a:t>
            </a:r>
            <a:r>
              <a:rPr lang="en-US" sz="1200" b="0" i="0" kern="1200" dirty="0" smtClean="0">
                <a:solidFill>
                  <a:schemeClr val="tx1"/>
                </a:solidFill>
                <a:latin typeface="+mn-lt"/>
                <a:ea typeface="+mn-ea"/>
                <a:cs typeface="+mn-cs"/>
              </a:rPr>
              <a:t> is an appropriate alternative. The same precautions regarding drug interactions that are discussed above must be considered.</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62</a:t>
            </a:fld>
            <a:endParaRPr lang="tr-T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sz="1200" b="1" i="0" kern="1200" dirty="0" smtClean="0">
                <a:solidFill>
                  <a:schemeClr val="tx1"/>
                </a:solidFill>
                <a:latin typeface="+mn-lt"/>
                <a:ea typeface="+mn-ea"/>
                <a:cs typeface="+mn-cs"/>
              </a:rPr>
              <a:t>A</a:t>
            </a:r>
            <a:r>
              <a:rPr lang="en-US" sz="1200" b="1" i="0" kern="1200" dirty="0" err="1" smtClean="0">
                <a:solidFill>
                  <a:schemeClr val="tx1"/>
                </a:solidFill>
                <a:latin typeface="+mn-lt"/>
                <a:ea typeface="+mn-ea"/>
                <a:cs typeface="+mn-cs"/>
              </a:rPr>
              <a:t>pproach</a:t>
            </a:r>
            <a:r>
              <a:rPr lang="en-US" sz="1200" b="1" i="0" kern="1200" dirty="0" smtClean="0">
                <a:solidFill>
                  <a:schemeClr val="tx1"/>
                </a:solidFill>
                <a:latin typeface="+mn-lt"/>
                <a:ea typeface="+mn-ea"/>
                <a:cs typeface="+mn-cs"/>
              </a:rPr>
              <a:t> to primary prophylaxis</a:t>
            </a:r>
            <a:r>
              <a:rPr lang="en-US" sz="1200" b="0" i="0" kern="1200" dirty="0" smtClean="0">
                <a:solidFill>
                  <a:schemeClr val="tx1"/>
                </a:solidFill>
                <a:latin typeface="+mn-lt"/>
                <a:ea typeface="+mn-ea"/>
                <a:cs typeface="+mn-cs"/>
              </a:rPr>
              <a:t> — The following recommendations represent our approach to antifungal prophylaxis in HCT recipients. These recommendations are generally in keeping with the 2010 Infectious Diseases Society of America (IDSA) guidelines for the use of antimicrobial agents in </a:t>
            </a:r>
            <a:r>
              <a:rPr lang="en-US" sz="1200" b="0" i="0" kern="1200" dirty="0" err="1" smtClean="0">
                <a:solidFill>
                  <a:schemeClr val="tx1"/>
                </a:solidFill>
                <a:latin typeface="+mn-lt"/>
                <a:ea typeface="+mn-ea"/>
                <a:cs typeface="+mn-cs"/>
              </a:rPr>
              <a:t>neutropenic</a:t>
            </a:r>
            <a:r>
              <a:rPr lang="en-US" sz="1200" b="0" i="0" kern="1200" dirty="0" smtClean="0">
                <a:solidFill>
                  <a:schemeClr val="tx1"/>
                </a:solidFill>
                <a:latin typeface="+mn-lt"/>
                <a:ea typeface="+mn-ea"/>
                <a:cs typeface="+mn-cs"/>
              </a:rPr>
              <a:t> patients with cancer [</a:t>
            </a:r>
            <a:r>
              <a:rPr lang="en-US" sz="1200" b="0" i="0" u="sng" kern="1200" dirty="0" smtClean="0">
                <a:solidFill>
                  <a:schemeClr val="tx1"/>
                </a:solidFill>
                <a:latin typeface="+mn-lt"/>
                <a:ea typeface="+mn-ea"/>
                <a:cs typeface="+mn-cs"/>
                <a:hlinkClick r:id="rId3"/>
              </a:rPr>
              <a:t>8</a:t>
            </a:r>
            <a:r>
              <a:rPr lang="en-US" sz="1200" b="0" i="0" kern="1200" dirty="0" smtClean="0">
                <a:solidFill>
                  <a:schemeClr val="tx1"/>
                </a:solidFill>
                <a:latin typeface="+mn-lt"/>
                <a:ea typeface="+mn-ea"/>
                <a:cs typeface="+mn-cs"/>
              </a:rPr>
              <a:t>], the 2016 IDSA guidelines for the diagnosis and management of </a:t>
            </a:r>
            <a:r>
              <a:rPr lang="en-US" sz="1200" b="0" i="0" kern="1200" dirty="0" err="1" smtClean="0">
                <a:solidFill>
                  <a:schemeClr val="tx1"/>
                </a:solidFill>
                <a:latin typeface="+mn-lt"/>
                <a:ea typeface="+mn-ea"/>
                <a:cs typeface="+mn-cs"/>
              </a:rPr>
              <a:t>aspergillosis</a:t>
            </a:r>
            <a:r>
              <a:rPr lang="en-US" sz="1200" b="0" i="0" kern="1200" dirty="0" smtClean="0">
                <a:solidFill>
                  <a:schemeClr val="tx1"/>
                </a:solidFill>
                <a:latin typeface="+mn-lt"/>
                <a:ea typeface="+mn-ea"/>
                <a:cs typeface="+mn-cs"/>
              </a:rPr>
              <a:t> [</a:t>
            </a:r>
            <a:r>
              <a:rPr lang="en-US" sz="1200" b="0" i="0" u="sng" kern="1200" dirty="0" smtClean="0">
                <a:solidFill>
                  <a:schemeClr val="tx1"/>
                </a:solidFill>
                <a:latin typeface="+mn-lt"/>
                <a:ea typeface="+mn-ea"/>
                <a:cs typeface="+mn-cs"/>
                <a:hlinkClick r:id="rId4"/>
              </a:rPr>
              <a:t>30</a:t>
            </a:r>
            <a:r>
              <a:rPr lang="en-US" sz="1200" b="0" i="0" kern="1200" dirty="0" smtClean="0">
                <a:solidFill>
                  <a:schemeClr val="tx1"/>
                </a:solidFill>
                <a:latin typeface="+mn-lt"/>
                <a:ea typeface="+mn-ea"/>
                <a:cs typeface="+mn-cs"/>
              </a:rPr>
              <a:t>], and the 2009 international guidelines for preventing infectious complications in HCT recipients [</a:t>
            </a:r>
            <a:r>
              <a:rPr lang="en-US" sz="1200" b="0" i="0" u="sng" kern="1200" dirty="0" smtClean="0">
                <a:solidFill>
                  <a:schemeClr val="tx1"/>
                </a:solidFill>
                <a:latin typeface="+mn-lt"/>
                <a:ea typeface="+mn-ea"/>
                <a:cs typeface="+mn-cs"/>
                <a:hlinkClick r:id="rId5"/>
              </a:rPr>
              <a:t>24</a:t>
            </a:r>
            <a:r>
              <a:rPr lang="en-US" sz="1200" b="0" i="0" kern="1200" dirty="0" smtClean="0">
                <a:solidFill>
                  <a:schemeClr val="tx1"/>
                </a:solidFill>
                <a:latin typeface="+mn-lt"/>
                <a:ea typeface="+mn-ea"/>
                <a:cs typeface="+mn-cs"/>
              </a:rPr>
              <a:t>]. It should be noted that there is ongoing controversy about the use of antifungal prophylaxis (see </a:t>
            </a:r>
            <a:r>
              <a:rPr lang="en-US" sz="1200" b="0" i="0" u="sng" kern="1200" dirty="0" smtClean="0">
                <a:solidFill>
                  <a:schemeClr val="tx1"/>
                </a:solidFill>
                <a:latin typeface="+mn-lt"/>
                <a:ea typeface="+mn-ea"/>
                <a:cs typeface="+mn-cs"/>
                <a:hlinkClick r:id="rId6"/>
              </a:rPr>
              <a:t>"Prophylaxis of invasive fungal infections in adults with hematologic malignancies", section on 'Risk-benefit assessment'</a:t>
            </a:r>
            <a:r>
              <a:rPr lang="en-US" sz="1200" b="0" i="0" kern="1200" dirty="0" smtClean="0">
                <a:solidFill>
                  <a:schemeClr val="tx1"/>
                </a:solidFill>
                <a:latin typeface="+mn-lt"/>
                <a:ea typeface="+mn-ea"/>
                <a:cs typeface="+mn-cs"/>
              </a:rPr>
              <a:t>). As a result, practices regarding antifungal prophylaxis differ widely at various cancer centers, and our approach may be different from the approach recommended at a specific institution.</a:t>
            </a:r>
          </a:p>
          <a:p>
            <a:r>
              <a:rPr lang="en-US" sz="1200" b="0" i="0" kern="1200" dirty="0" smtClean="0">
                <a:solidFill>
                  <a:schemeClr val="tx1"/>
                </a:solidFill>
                <a:latin typeface="+mn-lt"/>
                <a:ea typeface="+mn-ea"/>
                <a:cs typeface="+mn-cs"/>
              </a:rPr>
              <a:t>We favor the following approach to primary antifungal prophylaxis in HCT recipients:</a:t>
            </a:r>
          </a:p>
          <a:p>
            <a:r>
              <a:rPr lang="en-US" sz="1200" b="0" i="0" kern="1200" dirty="0" smtClean="0">
                <a:solidFill>
                  <a:schemeClr val="tx1"/>
                </a:solidFill>
                <a:latin typeface="+mn-lt"/>
                <a:ea typeface="+mn-ea"/>
                <a:cs typeface="+mn-cs"/>
              </a:rPr>
              <a:t>●For recipients of myeloablative allogeneic HCT who do not have one of the indications for mold prophylaxis discussed below, we recommend prophylaxis against </a:t>
            </a:r>
            <a:r>
              <a:rPr lang="en-US" sz="1200" b="0" i="1" kern="1200" dirty="0" smtClean="0">
                <a:solidFill>
                  <a:schemeClr val="tx1"/>
                </a:solidFill>
                <a:latin typeface="+mn-lt"/>
                <a:ea typeface="+mn-ea"/>
                <a:cs typeface="+mn-cs"/>
              </a:rPr>
              <a:t>Candida</a:t>
            </a:r>
            <a:r>
              <a:rPr lang="en-US" sz="1200" b="0" i="0" kern="1200" dirty="0" smtClean="0">
                <a:solidFill>
                  <a:schemeClr val="tx1"/>
                </a:solidFill>
                <a:latin typeface="+mn-lt"/>
                <a:ea typeface="+mn-ea"/>
                <a:cs typeface="+mn-cs"/>
              </a:rPr>
              <a:t> infections during the </a:t>
            </a:r>
            <a:r>
              <a:rPr lang="en-US" sz="1200" b="0" i="0" kern="1200" dirty="0" err="1" smtClean="0">
                <a:solidFill>
                  <a:schemeClr val="tx1"/>
                </a:solidFill>
                <a:latin typeface="+mn-lt"/>
                <a:ea typeface="+mn-ea"/>
                <a:cs typeface="+mn-cs"/>
              </a:rPr>
              <a:t>preengraftment</a:t>
            </a:r>
            <a:r>
              <a:rPr lang="en-US" sz="1200" b="0" i="0" kern="1200" dirty="0" smtClean="0">
                <a:solidFill>
                  <a:schemeClr val="tx1"/>
                </a:solidFill>
                <a:latin typeface="+mn-lt"/>
                <a:ea typeface="+mn-ea"/>
                <a:cs typeface="+mn-cs"/>
              </a:rPr>
              <a:t> period with </a:t>
            </a:r>
            <a:r>
              <a:rPr lang="en-US" sz="1200" b="0" i="0" u="sng" kern="1200" dirty="0" err="1" smtClean="0">
                <a:solidFill>
                  <a:schemeClr val="tx1"/>
                </a:solidFill>
                <a:latin typeface="+mn-lt"/>
                <a:ea typeface="+mn-ea"/>
                <a:cs typeface="+mn-cs"/>
                <a:hlinkClick r:id="rId7"/>
              </a:rPr>
              <a:t>fluconazole</a:t>
            </a:r>
            <a:r>
              <a:rPr lang="en-US" sz="1200" b="0" i="0" kern="1200" dirty="0" smtClean="0">
                <a:solidFill>
                  <a:schemeClr val="tx1"/>
                </a:solidFill>
                <a:latin typeface="+mn-lt"/>
                <a:ea typeface="+mn-ea"/>
                <a:cs typeface="+mn-cs"/>
              </a:rPr>
              <a:t> (200 or 400 mg orally once daily) [</a:t>
            </a:r>
            <a:r>
              <a:rPr lang="en-US" sz="1200" b="0" i="0" u="sng" kern="1200" dirty="0" smtClean="0">
                <a:solidFill>
                  <a:schemeClr val="tx1"/>
                </a:solidFill>
                <a:latin typeface="+mn-lt"/>
                <a:ea typeface="+mn-ea"/>
                <a:cs typeface="+mn-cs"/>
                <a:hlinkClick r:id="rId5"/>
              </a:rPr>
              <a:t>24</a:t>
            </a:r>
            <a:r>
              <a:rPr lang="en-US" sz="1200" b="0" i="0" kern="1200" dirty="0" smtClean="0">
                <a:solidFill>
                  <a:schemeClr val="tx1"/>
                </a:solidFill>
                <a:latin typeface="+mn-lt"/>
                <a:ea typeface="+mn-ea"/>
                <a:cs typeface="+mn-cs"/>
              </a:rPr>
              <a:t>]. (See </a:t>
            </a:r>
            <a:r>
              <a:rPr lang="en-US" sz="1200" b="0" i="0" u="sng" kern="1200" dirty="0" smtClean="0">
                <a:solidFill>
                  <a:schemeClr val="tx1"/>
                </a:solidFill>
                <a:latin typeface="+mn-lt"/>
                <a:ea typeface="+mn-ea"/>
                <a:cs typeface="+mn-cs"/>
                <a:hlinkClick r:id="rId8"/>
              </a:rPr>
              <a:t>"Prophylaxis of invasive fungal infections in adults with hematologic malignancies", section on 'Candida infection'</a:t>
            </a:r>
            <a:r>
              <a:rPr lang="en-US" sz="1200" b="0" i="0" kern="1200" dirty="0" smtClean="0">
                <a:solidFill>
                  <a:schemeClr val="tx1"/>
                </a:solidFill>
                <a:latin typeface="+mn-lt"/>
                <a:ea typeface="+mn-ea"/>
                <a:cs typeface="+mn-cs"/>
              </a:rPr>
              <a:t>.)</a:t>
            </a:r>
          </a:p>
          <a:p>
            <a:r>
              <a:rPr lang="en-US" sz="1200" b="0" i="0" kern="1200" dirty="0" smtClean="0">
                <a:solidFill>
                  <a:schemeClr val="tx1"/>
                </a:solidFill>
                <a:latin typeface="+mn-lt"/>
                <a:ea typeface="+mn-ea"/>
                <a:cs typeface="+mn-cs"/>
              </a:rPr>
              <a:t>●For autologous HCT recipients who receive conditioning regimens that are expected to cause severe mucositis during the </a:t>
            </a:r>
            <a:r>
              <a:rPr lang="en-US" sz="1200" b="0" i="0" kern="1200" dirty="0" err="1" smtClean="0">
                <a:solidFill>
                  <a:schemeClr val="tx1"/>
                </a:solidFill>
                <a:latin typeface="+mn-lt"/>
                <a:ea typeface="+mn-ea"/>
                <a:cs typeface="+mn-cs"/>
              </a:rPr>
              <a:t>preengraftment</a:t>
            </a:r>
            <a:r>
              <a:rPr lang="en-US" sz="1200" b="0" i="0" kern="1200" dirty="0" smtClean="0">
                <a:solidFill>
                  <a:schemeClr val="tx1"/>
                </a:solidFill>
                <a:latin typeface="+mn-lt"/>
                <a:ea typeface="+mn-ea"/>
                <a:cs typeface="+mn-cs"/>
              </a:rPr>
              <a:t> period (</a:t>
            </a:r>
            <a:r>
              <a:rPr lang="en-US" sz="1200" b="0" i="0" kern="1200" dirty="0" err="1" smtClean="0">
                <a:solidFill>
                  <a:schemeClr val="tx1"/>
                </a:solidFill>
                <a:latin typeface="+mn-lt"/>
                <a:ea typeface="+mn-ea"/>
                <a:cs typeface="+mn-cs"/>
              </a:rPr>
              <a:t>eg</a:t>
            </a:r>
            <a:r>
              <a:rPr lang="en-US" sz="1200" b="0" i="0" kern="1200" dirty="0" smtClean="0">
                <a:solidFill>
                  <a:schemeClr val="tx1"/>
                </a:solidFill>
                <a:latin typeface="+mn-lt"/>
                <a:ea typeface="+mn-ea"/>
                <a:cs typeface="+mn-cs"/>
              </a:rPr>
              <a:t>, </a:t>
            </a:r>
            <a:r>
              <a:rPr lang="en-US" sz="1200" b="0" i="0" u="sng" kern="1200" dirty="0" smtClean="0">
                <a:solidFill>
                  <a:schemeClr val="tx1"/>
                </a:solidFill>
                <a:latin typeface="+mn-lt"/>
                <a:ea typeface="+mn-ea"/>
                <a:cs typeface="+mn-cs"/>
                <a:hlinkClick r:id="rId9"/>
              </a:rPr>
              <a:t>cyclophosphamide</a:t>
            </a:r>
            <a:r>
              <a:rPr lang="en-US" sz="1200" b="0" i="0" kern="1200" dirty="0" smtClean="0">
                <a:solidFill>
                  <a:schemeClr val="tx1"/>
                </a:solidFill>
                <a:latin typeface="+mn-lt"/>
                <a:ea typeface="+mn-ea"/>
                <a:cs typeface="+mn-cs"/>
              </a:rPr>
              <a:t> plus either ablative doses of </a:t>
            </a:r>
            <a:r>
              <a:rPr lang="en-US" sz="1200" b="0" i="0" u="sng" kern="1200" dirty="0" smtClean="0">
                <a:solidFill>
                  <a:schemeClr val="tx1"/>
                </a:solidFill>
                <a:latin typeface="+mn-lt"/>
                <a:ea typeface="+mn-ea"/>
                <a:cs typeface="+mn-cs"/>
                <a:hlinkClick r:id="rId10"/>
              </a:rPr>
              <a:t>busulfan</a:t>
            </a:r>
            <a:r>
              <a:rPr lang="en-US" sz="1200" b="0" i="0" kern="1200" dirty="0" smtClean="0">
                <a:solidFill>
                  <a:schemeClr val="tx1"/>
                </a:solidFill>
                <a:latin typeface="+mn-lt"/>
                <a:ea typeface="+mn-ea"/>
                <a:cs typeface="+mn-cs"/>
              </a:rPr>
              <a:t> or total body irradiation), we suggest prophylaxis against </a:t>
            </a:r>
            <a:r>
              <a:rPr lang="en-US" sz="1200" b="0" i="1" kern="1200" dirty="0" smtClean="0">
                <a:solidFill>
                  <a:schemeClr val="tx1"/>
                </a:solidFill>
                <a:latin typeface="+mn-lt"/>
                <a:ea typeface="+mn-ea"/>
                <a:cs typeface="+mn-cs"/>
              </a:rPr>
              <a:t>Candida</a:t>
            </a:r>
            <a:r>
              <a:rPr lang="en-US" sz="1200" b="0" i="0" kern="1200" dirty="0" smtClean="0">
                <a:solidFill>
                  <a:schemeClr val="tx1"/>
                </a:solidFill>
                <a:latin typeface="+mn-lt"/>
                <a:ea typeface="+mn-ea"/>
                <a:cs typeface="+mn-cs"/>
              </a:rPr>
              <a:t> infections with </a:t>
            </a:r>
            <a:r>
              <a:rPr lang="en-US" sz="1200" b="0" i="0" u="sng" kern="1200" dirty="0" err="1" smtClean="0">
                <a:solidFill>
                  <a:schemeClr val="tx1"/>
                </a:solidFill>
                <a:latin typeface="+mn-lt"/>
                <a:ea typeface="+mn-ea"/>
                <a:cs typeface="+mn-cs"/>
                <a:hlinkClick r:id="rId7"/>
              </a:rPr>
              <a:t>fluconazole</a:t>
            </a:r>
            <a:r>
              <a:rPr lang="en-US" sz="1200" b="0" i="0" kern="1200" dirty="0" smtClean="0">
                <a:solidFill>
                  <a:schemeClr val="tx1"/>
                </a:solidFill>
                <a:latin typeface="+mn-lt"/>
                <a:ea typeface="+mn-ea"/>
                <a:cs typeface="+mn-cs"/>
              </a:rPr>
              <a:t> (200 or 400 mg orally once daily) [</a:t>
            </a:r>
            <a:r>
              <a:rPr lang="en-US" sz="1200" b="0" i="0" u="sng" kern="1200" dirty="0" smtClean="0">
                <a:solidFill>
                  <a:schemeClr val="tx1"/>
                </a:solidFill>
                <a:latin typeface="+mn-lt"/>
                <a:ea typeface="+mn-ea"/>
                <a:cs typeface="+mn-cs"/>
                <a:hlinkClick r:id="rId3"/>
              </a:rPr>
              <a:t>8</a:t>
            </a:r>
            <a:r>
              <a:rPr lang="en-US" sz="1200" b="0" i="0" kern="1200" dirty="0" smtClean="0">
                <a:solidFill>
                  <a:schemeClr val="tx1"/>
                </a:solidFill>
                <a:latin typeface="+mn-lt"/>
                <a:ea typeface="+mn-ea"/>
                <a:cs typeface="+mn-cs"/>
              </a:rPr>
              <a:t>].</a:t>
            </a:r>
          </a:p>
          <a:p>
            <a:r>
              <a:rPr lang="en-US" sz="1200" b="0" i="0" kern="1200" dirty="0" smtClean="0">
                <a:solidFill>
                  <a:schemeClr val="tx1"/>
                </a:solidFill>
                <a:latin typeface="+mn-lt"/>
                <a:ea typeface="+mn-ea"/>
                <a:cs typeface="+mn-cs"/>
              </a:rPr>
              <a:t>●For patients who undergo myeloablative allogeneic HCT for acute myelogenous leukemia, we suggest anti-mold prophylaxis [</a:t>
            </a:r>
            <a:r>
              <a:rPr lang="en-US" sz="1200" b="0" i="0" u="sng" kern="1200" dirty="0" smtClean="0">
                <a:solidFill>
                  <a:schemeClr val="tx1"/>
                </a:solidFill>
                <a:latin typeface="+mn-lt"/>
                <a:ea typeface="+mn-ea"/>
                <a:cs typeface="+mn-cs"/>
                <a:hlinkClick r:id="rId11"/>
              </a:rPr>
              <a:t>19,21</a:t>
            </a:r>
            <a:r>
              <a:rPr lang="en-US" sz="1200" b="0" i="0" kern="1200" dirty="0" smtClean="0">
                <a:solidFill>
                  <a:schemeClr val="tx1"/>
                </a:solidFill>
                <a:latin typeface="+mn-lt"/>
                <a:ea typeface="+mn-ea"/>
                <a:cs typeface="+mn-cs"/>
              </a:rPr>
              <a:t>]. When mold prophylaxis is indicated in an HCT recipient, we generally favor </a:t>
            </a:r>
            <a:r>
              <a:rPr lang="en-US" sz="1200" b="0" i="0" u="sng" kern="1200" dirty="0" err="1" smtClean="0">
                <a:solidFill>
                  <a:schemeClr val="tx1"/>
                </a:solidFill>
                <a:latin typeface="+mn-lt"/>
                <a:ea typeface="+mn-ea"/>
                <a:cs typeface="+mn-cs"/>
                <a:hlinkClick r:id="rId12"/>
              </a:rPr>
              <a:t>voriconazole</a:t>
            </a:r>
            <a:r>
              <a:rPr lang="en-US" sz="1200" b="0" i="0" kern="1200" dirty="0" smtClean="0">
                <a:solidFill>
                  <a:schemeClr val="tx1"/>
                </a:solidFill>
                <a:latin typeface="+mn-lt"/>
                <a:ea typeface="+mn-ea"/>
                <a:cs typeface="+mn-cs"/>
              </a:rPr>
              <a:t> (200 mg orally twice daily), but </a:t>
            </a:r>
            <a:r>
              <a:rPr lang="en-US" sz="1200" b="0" i="0" u="sng" kern="1200" dirty="0" err="1" smtClean="0">
                <a:solidFill>
                  <a:schemeClr val="tx1"/>
                </a:solidFill>
                <a:latin typeface="+mn-lt"/>
                <a:ea typeface="+mn-ea"/>
                <a:cs typeface="+mn-cs"/>
                <a:hlinkClick r:id="rId13"/>
              </a:rPr>
              <a:t>posaconazole</a:t>
            </a:r>
            <a:r>
              <a:rPr lang="en-US" sz="1200" b="0" i="0" kern="1200" dirty="0" smtClean="0">
                <a:solidFill>
                  <a:schemeClr val="tx1"/>
                </a:solidFill>
                <a:latin typeface="+mn-lt"/>
                <a:ea typeface="+mn-ea"/>
                <a:cs typeface="+mn-cs"/>
              </a:rPr>
              <a:t> is an appropriate alternative. When </a:t>
            </a:r>
            <a:r>
              <a:rPr lang="en-US" sz="1200" b="0" i="0" kern="1200" dirty="0" err="1" smtClean="0">
                <a:solidFill>
                  <a:schemeClr val="tx1"/>
                </a:solidFill>
                <a:latin typeface="+mn-lt"/>
                <a:ea typeface="+mn-ea"/>
                <a:cs typeface="+mn-cs"/>
              </a:rPr>
              <a:t>posaconazole</a:t>
            </a:r>
            <a:r>
              <a:rPr lang="en-US" sz="1200" b="0" i="0" kern="1200" dirty="0" smtClean="0">
                <a:solidFill>
                  <a:schemeClr val="tx1"/>
                </a:solidFill>
                <a:latin typeface="+mn-lt"/>
                <a:ea typeface="+mn-ea"/>
                <a:cs typeface="+mn-cs"/>
              </a:rPr>
              <a:t> is chosen, we prefer the delayed-release tablet (taken with food) rather than the oral suspension.</a:t>
            </a:r>
          </a:p>
          <a:p>
            <a:r>
              <a:rPr lang="en-US" sz="1200" b="0" i="0" kern="1200" dirty="0" smtClean="0">
                <a:solidFill>
                  <a:schemeClr val="tx1"/>
                </a:solidFill>
                <a:latin typeface="+mn-lt"/>
                <a:ea typeface="+mn-ea"/>
                <a:cs typeface="+mn-cs"/>
              </a:rPr>
              <a:t>Patients who are unable to take medications orally or who are expected not to absorb oral medications should be given IV </a:t>
            </a:r>
            <a:r>
              <a:rPr lang="en-US" sz="1200" b="0" i="0" u="sng" kern="1200" dirty="0" err="1" smtClean="0">
                <a:solidFill>
                  <a:schemeClr val="tx1"/>
                </a:solidFill>
                <a:latin typeface="+mn-lt"/>
                <a:ea typeface="+mn-ea"/>
                <a:cs typeface="+mn-cs"/>
                <a:hlinkClick r:id="rId13"/>
              </a:rPr>
              <a:t>posaconazole</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Posaconazole</a:t>
            </a:r>
            <a:r>
              <a:rPr lang="en-US" sz="1200" b="0" i="0" kern="1200" dirty="0" smtClean="0">
                <a:solidFill>
                  <a:schemeClr val="tx1"/>
                </a:solidFill>
                <a:latin typeface="+mn-lt"/>
                <a:ea typeface="+mn-ea"/>
                <a:cs typeface="+mn-cs"/>
              </a:rPr>
              <a:t> delayed-release tablets should be given as a loading dose of 300 mg (three 100 mg tablets) every 12 hours on the first day, followed by a maintenance dose of 300 mg (three 100 mg tablets) daily starting on the second day. The IV formulation of </a:t>
            </a:r>
            <a:r>
              <a:rPr lang="en-US" sz="1200" b="0" i="0" kern="1200" dirty="0" err="1" smtClean="0">
                <a:solidFill>
                  <a:schemeClr val="tx1"/>
                </a:solidFill>
                <a:latin typeface="+mn-lt"/>
                <a:ea typeface="+mn-ea"/>
                <a:cs typeface="+mn-cs"/>
              </a:rPr>
              <a:t>posaconazole</a:t>
            </a:r>
            <a:r>
              <a:rPr lang="en-US" sz="1200" b="0" i="0" kern="1200" dirty="0" smtClean="0">
                <a:solidFill>
                  <a:schemeClr val="tx1"/>
                </a:solidFill>
                <a:latin typeface="+mn-lt"/>
                <a:ea typeface="+mn-ea"/>
                <a:cs typeface="+mn-cs"/>
              </a:rPr>
              <a:t> should be given as a loading dose of 300 mg every 12 hours on the first day, followed by a maintenance dose of 300 mg daily starting on the second day. The dosing of the oral suspension of </a:t>
            </a:r>
            <a:r>
              <a:rPr lang="en-US" sz="1200" b="0" i="0" kern="1200" dirty="0" err="1" smtClean="0">
                <a:solidFill>
                  <a:schemeClr val="tx1"/>
                </a:solidFill>
                <a:latin typeface="+mn-lt"/>
                <a:ea typeface="+mn-ea"/>
                <a:cs typeface="+mn-cs"/>
              </a:rPr>
              <a:t>posaconazole</a:t>
            </a:r>
            <a:r>
              <a:rPr lang="en-US" sz="1200" b="0" i="0" kern="1200" dirty="0" smtClean="0">
                <a:solidFill>
                  <a:schemeClr val="tx1"/>
                </a:solidFill>
                <a:latin typeface="+mn-lt"/>
                <a:ea typeface="+mn-ea"/>
                <a:cs typeface="+mn-cs"/>
              </a:rPr>
              <a:t> is 200 mg three times daily. The delayed-release tablets, the IV formulation, and the oral suspension should </a:t>
            </a:r>
            <a:r>
              <a:rPr lang="en-US" sz="1200" b="1" i="0" kern="1200" dirty="0" smtClean="0">
                <a:solidFill>
                  <a:schemeClr val="tx1"/>
                </a:solidFill>
                <a:latin typeface="+mn-lt"/>
                <a:ea typeface="+mn-ea"/>
                <a:cs typeface="+mn-cs"/>
              </a:rPr>
              <a:t>not</a:t>
            </a:r>
            <a:r>
              <a:rPr lang="en-US" sz="1200" b="0" i="0" kern="1200" dirty="0" smtClean="0">
                <a:solidFill>
                  <a:schemeClr val="tx1"/>
                </a:solidFill>
                <a:latin typeface="+mn-lt"/>
                <a:ea typeface="+mn-ea"/>
                <a:cs typeface="+mn-cs"/>
              </a:rPr>
              <a:t> be used interchangeably due to differences in dosing. (See </a:t>
            </a:r>
            <a:r>
              <a:rPr lang="en-US" sz="1200" b="0" i="0" u="sng" kern="1200" dirty="0" smtClean="0">
                <a:solidFill>
                  <a:schemeClr val="tx1"/>
                </a:solidFill>
                <a:latin typeface="+mn-lt"/>
                <a:ea typeface="+mn-ea"/>
                <a:cs typeface="+mn-cs"/>
                <a:hlinkClick r:id="rId14"/>
              </a:rPr>
              <a:t>"Pharmacology of azoles", section on '</a:t>
            </a:r>
            <a:r>
              <a:rPr lang="en-US" sz="1200" b="0" i="0" u="sng" kern="1200" dirty="0" err="1" smtClean="0">
                <a:solidFill>
                  <a:schemeClr val="tx1"/>
                </a:solidFill>
                <a:latin typeface="+mn-lt"/>
                <a:ea typeface="+mn-ea"/>
                <a:cs typeface="+mn-cs"/>
                <a:hlinkClick r:id="rId14"/>
              </a:rPr>
              <a:t>Posaconazole</a:t>
            </a:r>
            <a:r>
              <a:rPr lang="en-US" sz="1200" b="0" i="0" u="sng" kern="1200" dirty="0" smtClean="0">
                <a:solidFill>
                  <a:schemeClr val="tx1"/>
                </a:solidFill>
                <a:latin typeface="+mn-lt"/>
                <a:ea typeface="+mn-ea"/>
                <a:cs typeface="+mn-cs"/>
                <a:hlinkClick r:id="rId14"/>
              </a:rPr>
              <a:t>'</a:t>
            </a:r>
            <a:r>
              <a:rPr lang="en-US" sz="1200" b="0" i="0" kern="1200" dirty="0" smtClean="0">
                <a:solidFill>
                  <a:schemeClr val="tx1"/>
                </a:solidFill>
                <a:latin typeface="+mn-lt"/>
                <a:ea typeface="+mn-ea"/>
                <a:cs typeface="+mn-cs"/>
              </a:rPr>
              <a:t>.)</a:t>
            </a:r>
          </a:p>
          <a:p>
            <a:r>
              <a:rPr lang="en-US" sz="1200" b="0" i="0" kern="1200" dirty="0" smtClean="0">
                <a:solidFill>
                  <a:schemeClr val="tx1"/>
                </a:solidFill>
                <a:latin typeface="+mn-lt"/>
                <a:ea typeface="+mn-ea"/>
                <a:cs typeface="+mn-cs"/>
              </a:rPr>
              <a:t>●Given the association between prolonged neutropenia and invasive </a:t>
            </a:r>
            <a:r>
              <a:rPr lang="en-US" sz="1200" b="0" i="0" kern="1200" dirty="0" err="1" smtClean="0">
                <a:solidFill>
                  <a:schemeClr val="tx1"/>
                </a:solidFill>
                <a:latin typeface="+mn-lt"/>
                <a:ea typeface="+mn-ea"/>
                <a:cs typeface="+mn-cs"/>
              </a:rPr>
              <a:t>aspergillosis</a:t>
            </a:r>
            <a:r>
              <a:rPr lang="en-US" sz="1200" b="0" i="0" kern="1200" dirty="0" smtClean="0">
                <a:solidFill>
                  <a:schemeClr val="tx1"/>
                </a:solidFill>
                <a:latin typeface="+mn-lt"/>
                <a:ea typeface="+mn-ea"/>
                <a:cs typeface="+mn-cs"/>
              </a:rPr>
              <a:t>, we also suggest prophylaxis during the </a:t>
            </a:r>
            <a:r>
              <a:rPr lang="en-US" sz="1200" b="0" i="0" kern="1200" dirty="0" err="1" smtClean="0">
                <a:solidFill>
                  <a:schemeClr val="tx1"/>
                </a:solidFill>
                <a:latin typeface="+mn-lt"/>
                <a:ea typeface="+mn-ea"/>
                <a:cs typeface="+mn-cs"/>
              </a:rPr>
              <a:t>preengraftment</a:t>
            </a:r>
            <a:r>
              <a:rPr lang="en-US" sz="1200" b="0" i="0" kern="1200" dirty="0" smtClean="0">
                <a:solidFill>
                  <a:schemeClr val="tx1"/>
                </a:solidFill>
                <a:latin typeface="+mn-lt"/>
                <a:ea typeface="+mn-ea"/>
                <a:cs typeface="+mn-cs"/>
              </a:rPr>
              <a:t> period with a mold-active agent in the subset of HCT recipients with a lengthy duration of neutropenia immediately prior to HCT (</a:t>
            </a:r>
            <a:r>
              <a:rPr lang="en-US" sz="1200" b="0" i="0" kern="1200" dirty="0" err="1" smtClean="0">
                <a:solidFill>
                  <a:schemeClr val="tx1"/>
                </a:solidFill>
                <a:latin typeface="+mn-lt"/>
                <a:ea typeface="+mn-ea"/>
                <a:cs typeface="+mn-cs"/>
              </a:rPr>
              <a:t>eg</a:t>
            </a:r>
            <a:r>
              <a:rPr lang="en-US" sz="1200" b="0" i="0" kern="1200" dirty="0" smtClean="0">
                <a:solidFill>
                  <a:schemeClr val="tx1"/>
                </a:solidFill>
                <a:latin typeface="+mn-lt"/>
                <a:ea typeface="+mn-ea"/>
                <a:cs typeface="+mn-cs"/>
              </a:rPr>
              <a:t>, patients with aplastic anemia) [</a:t>
            </a:r>
            <a:r>
              <a:rPr lang="en-US" sz="1200" b="0" i="0" u="sng" kern="1200" dirty="0" smtClean="0">
                <a:solidFill>
                  <a:schemeClr val="tx1"/>
                </a:solidFill>
                <a:latin typeface="+mn-lt"/>
                <a:ea typeface="+mn-ea"/>
                <a:cs typeface="+mn-cs"/>
                <a:hlinkClick r:id="rId3"/>
              </a:rPr>
              <a:t>8</a:t>
            </a:r>
            <a:r>
              <a:rPr lang="en-US" sz="1200" b="0" i="0" kern="1200" dirty="0" smtClean="0">
                <a:solidFill>
                  <a:schemeClr val="tx1"/>
                </a:solidFill>
                <a:latin typeface="+mn-lt"/>
                <a:ea typeface="+mn-ea"/>
                <a:cs typeface="+mn-cs"/>
              </a:rPr>
              <a:t>] and for those who are anticipated to have slow engraftment (&gt;28 days; </a:t>
            </a:r>
            <a:r>
              <a:rPr lang="en-US" sz="1200" b="0" i="0" kern="1200" dirty="0" err="1" smtClean="0">
                <a:solidFill>
                  <a:schemeClr val="tx1"/>
                </a:solidFill>
                <a:latin typeface="+mn-lt"/>
                <a:ea typeface="+mn-ea"/>
                <a:cs typeface="+mn-cs"/>
              </a:rPr>
              <a:t>eg</a:t>
            </a:r>
            <a:r>
              <a:rPr lang="en-US" sz="1200" b="0" i="0" kern="1200" dirty="0" smtClean="0">
                <a:solidFill>
                  <a:schemeClr val="tx1"/>
                </a:solidFill>
                <a:latin typeface="+mn-lt"/>
                <a:ea typeface="+mn-ea"/>
                <a:cs typeface="+mn-cs"/>
              </a:rPr>
              <a:t>, umbilical cord blood transplant recipients) or who fail to engraft. In such patients, we generally favor </a:t>
            </a:r>
            <a:r>
              <a:rPr lang="en-US" sz="1200" b="0" i="0" u="sng" kern="1200" dirty="0" err="1" smtClean="0">
                <a:solidFill>
                  <a:schemeClr val="tx1"/>
                </a:solidFill>
                <a:latin typeface="+mn-lt"/>
                <a:ea typeface="+mn-ea"/>
                <a:cs typeface="+mn-cs"/>
                <a:hlinkClick r:id="rId12"/>
              </a:rPr>
              <a:t>voriconazole</a:t>
            </a:r>
            <a:r>
              <a:rPr lang="en-US" sz="1200" b="0" i="0" kern="1200" dirty="0" smtClean="0">
                <a:solidFill>
                  <a:schemeClr val="tx1"/>
                </a:solidFill>
                <a:latin typeface="+mn-lt"/>
                <a:ea typeface="+mn-ea"/>
                <a:cs typeface="+mn-cs"/>
              </a:rPr>
              <a:t> (200 mg orally twice daily), but </a:t>
            </a:r>
            <a:r>
              <a:rPr lang="en-US" sz="1200" b="0" i="0" u="sng" kern="1200" dirty="0" err="1" smtClean="0">
                <a:solidFill>
                  <a:schemeClr val="tx1"/>
                </a:solidFill>
                <a:latin typeface="+mn-lt"/>
                <a:ea typeface="+mn-ea"/>
                <a:cs typeface="+mn-cs"/>
                <a:hlinkClick r:id="rId13"/>
              </a:rPr>
              <a:t>posaconazole</a:t>
            </a:r>
            <a:r>
              <a:rPr lang="en-US" sz="1200" b="0" i="0" kern="1200" dirty="0" smtClean="0">
                <a:solidFill>
                  <a:schemeClr val="tx1"/>
                </a:solidFill>
                <a:latin typeface="+mn-lt"/>
                <a:ea typeface="+mn-ea"/>
                <a:cs typeface="+mn-cs"/>
              </a:rPr>
              <a:t> is an appropriate alternative.</a:t>
            </a:r>
          </a:p>
          <a:p>
            <a:r>
              <a:rPr lang="en-US" sz="1200" b="0" i="0" kern="1200" dirty="0" smtClean="0">
                <a:solidFill>
                  <a:schemeClr val="tx1"/>
                </a:solidFill>
                <a:latin typeface="+mn-lt"/>
                <a:ea typeface="+mn-ea"/>
                <a:cs typeface="+mn-cs"/>
              </a:rPr>
              <a:t>●Given the potential for serious drug interactions, administration of extended-spectrum </a:t>
            </a:r>
            <a:r>
              <a:rPr lang="en-US" sz="1200" b="0" i="0" kern="1200" dirty="0" err="1" smtClean="0">
                <a:solidFill>
                  <a:schemeClr val="tx1"/>
                </a:solidFill>
                <a:latin typeface="+mn-lt"/>
                <a:ea typeface="+mn-ea"/>
                <a:cs typeface="+mn-cs"/>
              </a:rPr>
              <a:t>triazole</a:t>
            </a:r>
            <a:r>
              <a:rPr lang="en-US" sz="1200" b="0" i="0" kern="1200" dirty="0" smtClean="0">
                <a:solidFill>
                  <a:schemeClr val="tx1"/>
                </a:solidFill>
                <a:latin typeface="+mn-lt"/>
                <a:ea typeface="+mn-ea"/>
                <a:cs typeface="+mn-cs"/>
              </a:rPr>
              <a:t>-based (</a:t>
            </a:r>
            <a:r>
              <a:rPr lang="en-US" sz="1200" b="0" i="0" u="sng" kern="1200" dirty="0" err="1" smtClean="0">
                <a:solidFill>
                  <a:schemeClr val="tx1"/>
                </a:solidFill>
                <a:latin typeface="+mn-lt"/>
                <a:ea typeface="+mn-ea"/>
                <a:cs typeface="+mn-cs"/>
                <a:hlinkClick r:id="rId13"/>
              </a:rPr>
              <a:t>posaconazole</a:t>
            </a:r>
            <a:r>
              <a:rPr lang="en-US" sz="1200" b="0" i="0" kern="1200" dirty="0" smtClean="0">
                <a:solidFill>
                  <a:schemeClr val="tx1"/>
                </a:solidFill>
                <a:latin typeface="+mn-lt"/>
                <a:ea typeface="+mn-ea"/>
                <a:cs typeface="+mn-cs"/>
              </a:rPr>
              <a:t>, </a:t>
            </a:r>
            <a:r>
              <a:rPr lang="en-US" sz="1200" b="0" i="0" u="sng" kern="1200" dirty="0" err="1" smtClean="0">
                <a:solidFill>
                  <a:schemeClr val="tx1"/>
                </a:solidFill>
                <a:latin typeface="+mn-lt"/>
                <a:ea typeface="+mn-ea"/>
                <a:cs typeface="+mn-cs"/>
                <a:hlinkClick r:id="rId12"/>
              </a:rPr>
              <a:t>voriconazole</a:t>
            </a:r>
            <a:r>
              <a:rPr lang="en-US" sz="1200" b="0" i="0" kern="1200" dirty="0" smtClean="0">
                <a:solidFill>
                  <a:schemeClr val="tx1"/>
                </a:solidFill>
                <a:latin typeface="+mn-lt"/>
                <a:ea typeface="+mn-ea"/>
                <a:cs typeface="+mn-cs"/>
              </a:rPr>
              <a:t>, </a:t>
            </a:r>
            <a:r>
              <a:rPr lang="en-US" sz="1200" b="0" i="0" u="sng" kern="1200" dirty="0" err="1" smtClean="0">
                <a:solidFill>
                  <a:schemeClr val="tx1"/>
                </a:solidFill>
                <a:latin typeface="+mn-lt"/>
                <a:ea typeface="+mn-ea"/>
                <a:cs typeface="+mn-cs"/>
                <a:hlinkClick r:id="rId15"/>
              </a:rPr>
              <a:t>itraconazole</a:t>
            </a:r>
            <a:r>
              <a:rPr lang="en-US" sz="1200" b="0" i="0" kern="1200" dirty="0" smtClean="0">
                <a:solidFill>
                  <a:schemeClr val="tx1"/>
                </a:solidFill>
                <a:latin typeface="+mn-lt"/>
                <a:ea typeface="+mn-ea"/>
                <a:cs typeface="+mn-cs"/>
              </a:rPr>
              <a:t>) prophylaxis should be delayed until after completion of the transplant conditioning regimen; an </a:t>
            </a:r>
            <a:r>
              <a:rPr lang="en-US" sz="1200" b="0" i="0" kern="1200" dirty="0" err="1" smtClean="0">
                <a:solidFill>
                  <a:schemeClr val="tx1"/>
                </a:solidFill>
                <a:latin typeface="+mn-lt"/>
                <a:ea typeface="+mn-ea"/>
                <a:cs typeface="+mn-cs"/>
              </a:rPr>
              <a:t>echinocandin</a:t>
            </a:r>
            <a:r>
              <a:rPr lang="en-US" sz="1200" b="0" i="0" kern="1200" dirty="0" smtClean="0">
                <a:solidFill>
                  <a:schemeClr val="tx1"/>
                </a:solidFill>
                <a:latin typeface="+mn-lt"/>
                <a:ea typeface="+mn-ea"/>
                <a:cs typeface="+mn-cs"/>
              </a:rPr>
              <a:t> can be given safely during the conditioning regimen if a gap in antifungal coverage is unadvisable, such as in a patient with prior </a:t>
            </a:r>
            <a:r>
              <a:rPr lang="en-US" sz="1200" b="0" i="0" kern="1200" dirty="0" err="1" smtClean="0">
                <a:solidFill>
                  <a:schemeClr val="tx1"/>
                </a:solidFill>
                <a:latin typeface="+mn-lt"/>
                <a:ea typeface="+mn-ea"/>
                <a:cs typeface="+mn-cs"/>
              </a:rPr>
              <a:t>aspergillosis</a:t>
            </a:r>
            <a:r>
              <a:rPr lang="en-US" sz="1200" b="0" i="0" kern="1200" dirty="0" smtClean="0">
                <a:solidFill>
                  <a:schemeClr val="tx1"/>
                </a:solidFill>
                <a:latin typeface="+mn-lt"/>
                <a:ea typeface="+mn-ea"/>
                <a:cs typeface="+mn-cs"/>
              </a:rPr>
              <a:t>. Caution is advised for concomitant use of the extended-spectrum </a:t>
            </a:r>
            <a:r>
              <a:rPr lang="en-US" sz="1200" b="0" i="0" kern="1200" dirty="0" err="1" smtClean="0">
                <a:solidFill>
                  <a:schemeClr val="tx1"/>
                </a:solidFill>
                <a:latin typeface="+mn-lt"/>
                <a:ea typeface="+mn-ea"/>
                <a:cs typeface="+mn-cs"/>
              </a:rPr>
              <a:t>triazoles</a:t>
            </a:r>
            <a:r>
              <a:rPr lang="en-US" sz="1200" b="0" i="0" kern="1200" dirty="0" smtClean="0">
                <a:solidFill>
                  <a:schemeClr val="tx1"/>
                </a:solidFill>
                <a:latin typeface="+mn-lt"/>
                <a:ea typeface="+mn-ea"/>
                <a:cs typeface="+mn-cs"/>
              </a:rPr>
              <a:t> with chemotherapy drugs metabolized by the liver, especially those metabolized by </a:t>
            </a:r>
            <a:r>
              <a:rPr lang="en-US" sz="1200" b="0" i="0" kern="1200" dirty="0" err="1" smtClean="0">
                <a:solidFill>
                  <a:schemeClr val="tx1"/>
                </a:solidFill>
                <a:latin typeface="+mn-lt"/>
                <a:ea typeface="+mn-ea"/>
                <a:cs typeface="+mn-cs"/>
              </a:rPr>
              <a:t>cytochrome</a:t>
            </a:r>
            <a:r>
              <a:rPr lang="en-US" sz="1200" b="0" i="0" kern="1200" dirty="0" smtClean="0">
                <a:solidFill>
                  <a:schemeClr val="tx1"/>
                </a:solidFill>
                <a:latin typeface="+mn-lt"/>
                <a:ea typeface="+mn-ea"/>
                <a:cs typeface="+mn-cs"/>
              </a:rPr>
              <a:t> P450 </a:t>
            </a:r>
            <a:r>
              <a:rPr lang="en-US" sz="1200" b="0" i="0" kern="1200" dirty="0" err="1" smtClean="0">
                <a:solidFill>
                  <a:schemeClr val="tx1"/>
                </a:solidFill>
                <a:latin typeface="+mn-lt"/>
                <a:ea typeface="+mn-ea"/>
                <a:cs typeface="+mn-cs"/>
              </a:rPr>
              <a:t>isoenzymes</a:t>
            </a:r>
            <a:r>
              <a:rPr lang="en-US" sz="1200" b="0" i="0" kern="1200" dirty="0" smtClean="0">
                <a:solidFill>
                  <a:schemeClr val="tx1"/>
                </a:solidFill>
                <a:latin typeface="+mn-lt"/>
                <a:ea typeface="+mn-ea"/>
                <a:cs typeface="+mn-cs"/>
              </a:rPr>
              <a:t>. Recommendations about the timing of </a:t>
            </a:r>
            <a:r>
              <a:rPr lang="en-US" sz="1200" b="0" i="0" kern="1200" dirty="0" err="1" smtClean="0">
                <a:solidFill>
                  <a:schemeClr val="tx1"/>
                </a:solidFill>
                <a:latin typeface="+mn-lt"/>
                <a:ea typeface="+mn-ea"/>
                <a:cs typeface="+mn-cs"/>
              </a:rPr>
              <a:t>triazole</a:t>
            </a:r>
            <a:r>
              <a:rPr lang="en-US" sz="1200" b="0" i="0" kern="1200" dirty="0" smtClean="0">
                <a:solidFill>
                  <a:schemeClr val="tx1"/>
                </a:solidFill>
                <a:latin typeface="+mn-lt"/>
                <a:ea typeface="+mn-ea"/>
                <a:cs typeface="+mn-cs"/>
              </a:rPr>
              <a:t> administration in such patients are discussed below. Interactions between the anti-mold azoles and immunosuppressive drugs are substantial; reductions of </a:t>
            </a:r>
            <a:r>
              <a:rPr lang="en-US" sz="1200" b="0" i="0" u="sng" kern="1200" dirty="0" smtClean="0">
                <a:solidFill>
                  <a:schemeClr val="tx1"/>
                </a:solidFill>
                <a:latin typeface="+mn-lt"/>
                <a:ea typeface="+mn-ea"/>
                <a:cs typeface="+mn-cs"/>
                <a:hlinkClick r:id="rId16"/>
              </a:rPr>
              <a:t>cyclosporine</a:t>
            </a:r>
            <a:r>
              <a:rPr lang="en-US" sz="1200" b="0" i="0" kern="1200" dirty="0" smtClean="0">
                <a:solidFill>
                  <a:schemeClr val="tx1"/>
                </a:solidFill>
                <a:latin typeface="+mn-lt"/>
                <a:ea typeface="+mn-ea"/>
                <a:cs typeface="+mn-cs"/>
              </a:rPr>
              <a:t> and </a:t>
            </a:r>
            <a:r>
              <a:rPr lang="en-US" sz="1200" b="0" i="0" u="sng" kern="1200" dirty="0" err="1" smtClean="0">
                <a:solidFill>
                  <a:schemeClr val="tx1"/>
                </a:solidFill>
                <a:latin typeface="+mn-lt"/>
                <a:ea typeface="+mn-ea"/>
                <a:cs typeface="+mn-cs"/>
                <a:hlinkClick r:id="rId17"/>
              </a:rPr>
              <a:t>tacrolimus</a:t>
            </a:r>
            <a:r>
              <a:rPr lang="en-US" sz="1200" b="0" i="0" kern="1200" dirty="0" smtClean="0">
                <a:solidFill>
                  <a:schemeClr val="tx1"/>
                </a:solidFill>
                <a:latin typeface="+mn-lt"/>
                <a:ea typeface="+mn-ea"/>
                <a:cs typeface="+mn-cs"/>
              </a:rPr>
              <a:t> doses by approximately 50 percent are important and monitoring of levels of these drugs is necessary to avoid toxicity. </a:t>
            </a:r>
            <a:r>
              <a:rPr lang="en-US" sz="1200" b="0" i="0" kern="1200" dirty="0" err="1" smtClean="0">
                <a:solidFill>
                  <a:schemeClr val="tx1"/>
                </a:solidFill>
                <a:latin typeface="+mn-lt"/>
                <a:ea typeface="+mn-ea"/>
                <a:cs typeface="+mn-cs"/>
              </a:rPr>
              <a:t>Coadministration</a:t>
            </a:r>
            <a:r>
              <a:rPr lang="en-US" sz="1200" b="0" i="0" kern="1200" dirty="0" smtClean="0">
                <a:solidFill>
                  <a:schemeClr val="tx1"/>
                </a:solidFill>
                <a:latin typeface="+mn-lt"/>
                <a:ea typeface="+mn-ea"/>
                <a:cs typeface="+mn-cs"/>
              </a:rPr>
              <a:t> with </a:t>
            </a:r>
            <a:r>
              <a:rPr lang="en-US" sz="1200" b="0" i="0" u="sng" kern="1200" dirty="0" err="1" smtClean="0">
                <a:solidFill>
                  <a:schemeClr val="tx1"/>
                </a:solidFill>
                <a:latin typeface="+mn-lt"/>
                <a:ea typeface="+mn-ea"/>
                <a:cs typeface="+mn-cs"/>
                <a:hlinkClick r:id="rId18"/>
              </a:rPr>
              <a:t>sirolimus</a:t>
            </a:r>
            <a:r>
              <a:rPr lang="en-US" sz="1200" b="0" i="0" kern="1200" dirty="0" smtClean="0">
                <a:solidFill>
                  <a:schemeClr val="tx1"/>
                </a:solidFill>
                <a:latin typeface="+mn-lt"/>
                <a:ea typeface="+mn-ea"/>
                <a:cs typeface="+mn-cs"/>
              </a:rPr>
              <a:t> should be avoided due to extreme </a:t>
            </a:r>
            <a:r>
              <a:rPr lang="en-US" sz="1200" b="0" i="0" kern="1200" dirty="0" err="1" smtClean="0">
                <a:solidFill>
                  <a:schemeClr val="tx1"/>
                </a:solidFill>
                <a:latin typeface="+mn-lt"/>
                <a:ea typeface="+mn-ea"/>
                <a:cs typeface="+mn-cs"/>
              </a:rPr>
              <a:t>potentiation</a:t>
            </a:r>
            <a:r>
              <a:rPr lang="en-US" sz="1200" b="0" i="0" kern="1200" dirty="0" smtClean="0">
                <a:solidFill>
                  <a:schemeClr val="tx1"/>
                </a:solidFill>
                <a:latin typeface="+mn-lt"/>
                <a:ea typeface="+mn-ea"/>
                <a:cs typeface="+mn-cs"/>
              </a:rPr>
              <a:t> of </a:t>
            </a:r>
            <a:r>
              <a:rPr lang="en-US" sz="1200" b="0" i="0" kern="1200" dirty="0" err="1" smtClean="0">
                <a:solidFill>
                  <a:schemeClr val="tx1"/>
                </a:solidFill>
                <a:latin typeface="+mn-lt"/>
                <a:ea typeface="+mn-ea"/>
                <a:cs typeface="+mn-cs"/>
              </a:rPr>
              <a:t>sirolimus</a:t>
            </a:r>
            <a:r>
              <a:rPr lang="en-US" sz="1200" b="0" i="0" kern="1200" dirty="0" smtClean="0">
                <a:solidFill>
                  <a:schemeClr val="tx1"/>
                </a:solidFill>
                <a:latin typeface="+mn-lt"/>
                <a:ea typeface="+mn-ea"/>
                <a:cs typeface="+mn-cs"/>
              </a:rPr>
              <a:t> levels. (See </a:t>
            </a:r>
            <a:r>
              <a:rPr lang="en-US" sz="1200" b="0" i="0" u="sng" kern="1200" dirty="0" smtClean="0">
                <a:solidFill>
                  <a:schemeClr val="tx1"/>
                </a:solidFill>
                <a:latin typeface="+mn-lt"/>
                <a:ea typeface="+mn-ea"/>
                <a:cs typeface="+mn-cs"/>
                <a:hlinkClick r:id="rId19"/>
              </a:rPr>
              <a:t>'Drug interactions'</a:t>
            </a:r>
            <a:r>
              <a:rPr lang="en-US" sz="1200" b="0" i="0" kern="1200" dirty="0" smtClean="0">
                <a:solidFill>
                  <a:schemeClr val="tx1"/>
                </a:solidFill>
                <a:latin typeface="+mn-lt"/>
                <a:ea typeface="+mn-ea"/>
                <a:cs typeface="+mn-cs"/>
              </a:rPr>
              <a:t> below.)</a:t>
            </a:r>
          </a:p>
          <a:p>
            <a:r>
              <a:rPr lang="en-US" sz="1200" b="0" i="0" kern="1200" dirty="0" smtClean="0">
                <a:solidFill>
                  <a:schemeClr val="tx1"/>
                </a:solidFill>
                <a:latin typeface="+mn-lt"/>
                <a:ea typeface="+mn-ea"/>
                <a:cs typeface="+mn-cs"/>
              </a:rPr>
              <a:t>●For allogeneic HCT recipients with GVHD requiring </a:t>
            </a:r>
            <a:r>
              <a:rPr lang="en-US" sz="1200" b="0" i="0" u="sng" kern="1200" dirty="0" err="1" smtClean="0">
                <a:solidFill>
                  <a:schemeClr val="tx1"/>
                </a:solidFill>
                <a:latin typeface="+mn-lt"/>
                <a:ea typeface="+mn-ea"/>
                <a:cs typeface="+mn-cs"/>
                <a:hlinkClick r:id="rId20"/>
              </a:rPr>
              <a:t>methylprednisolone</a:t>
            </a:r>
            <a:r>
              <a:rPr lang="en-US" sz="1200" b="0" i="0" kern="1200" dirty="0" smtClean="0">
                <a:solidFill>
                  <a:schemeClr val="tx1"/>
                </a:solidFill>
                <a:latin typeface="+mn-lt"/>
                <a:ea typeface="+mn-ea"/>
                <a:cs typeface="+mn-cs"/>
              </a:rPr>
              <a:t> at a dose of ≥1 mg/kg per day (or the equivalent dose of another </a:t>
            </a:r>
            <a:r>
              <a:rPr lang="en-US" sz="1200" b="0" i="0" kern="1200" dirty="0" err="1" smtClean="0">
                <a:solidFill>
                  <a:schemeClr val="tx1"/>
                </a:solidFill>
                <a:latin typeface="+mn-lt"/>
                <a:ea typeface="+mn-ea"/>
                <a:cs typeface="+mn-cs"/>
              </a:rPr>
              <a:t>glucocorticoid</a:t>
            </a:r>
            <a:r>
              <a:rPr lang="en-US" sz="1200" b="0" i="0" kern="1200" dirty="0" smtClean="0">
                <a:solidFill>
                  <a:schemeClr val="tx1"/>
                </a:solidFill>
                <a:latin typeface="+mn-lt"/>
                <a:ea typeface="+mn-ea"/>
                <a:cs typeface="+mn-cs"/>
              </a:rPr>
              <a:t>) for longer than three weeks, we recommend anti-mold prophylaxis. We favor </a:t>
            </a:r>
            <a:r>
              <a:rPr lang="en-US" sz="1200" b="0" i="0" u="sng" kern="1200" dirty="0" err="1" smtClean="0">
                <a:solidFill>
                  <a:schemeClr val="tx1"/>
                </a:solidFill>
                <a:latin typeface="+mn-lt"/>
                <a:ea typeface="+mn-ea"/>
                <a:cs typeface="+mn-cs"/>
                <a:hlinkClick r:id="rId12"/>
              </a:rPr>
              <a:t>voriconazole</a:t>
            </a:r>
            <a:r>
              <a:rPr lang="en-US" sz="1200" b="0" i="0" kern="1200" dirty="0" smtClean="0">
                <a:solidFill>
                  <a:schemeClr val="tx1"/>
                </a:solidFill>
                <a:latin typeface="+mn-lt"/>
                <a:ea typeface="+mn-ea"/>
                <a:cs typeface="+mn-cs"/>
              </a:rPr>
              <a:t> in such patients, but </a:t>
            </a:r>
            <a:r>
              <a:rPr lang="en-US" sz="1200" b="0" i="0" u="sng" kern="1200" dirty="0" err="1" smtClean="0">
                <a:solidFill>
                  <a:schemeClr val="tx1"/>
                </a:solidFill>
                <a:latin typeface="+mn-lt"/>
                <a:ea typeface="+mn-ea"/>
                <a:cs typeface="+mn-cs"/>
                <a:hlinkClick r:id="rId13"/>
              </a:rPr>
              <a:t>posaconazole</a:t>
            </a:r>
            <a:r>
              <a:rPr lang="en-US" sz="1200" b="0" i="0" kern="1200" dirty="0" smtClean="0">
                <a:solidFill>
                  <a:schemeClr val="tx1"/>
                </a:solidFill>
                <a:latin typeface="+mn-lt"/>
                <a:ea typeface="+mn-ea"/>
                <a:cs typeface="+mn-cs"/>
              </a:rPr>
              <a:t> is an appropriate alternative. The same precautions regarding drug interactions that are discussed above must be considered.</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63</a:t>
            </a:fld>
            <a:endParaRPr lang="tr-T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64</a:t>
            </a:fld>
            <a:endParaRPr lang="tr-T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sz="1200" b="1" i="0" kern="1200" dirty="0" smtClean="0">
                <a:solidFill>
                  <a:schemeClr val="tx1"/>
                </a:solidFill>
                <a:latin typeface="+mn-lt"/>
                <a:ea typeface="+mn-ea"/>
                <a:cs typeface="+mn-cs"/>
              </a:rPr>
              <a:t>A</a:t>
            </a:r>
            <a:r>
              <a:rPr lang="en-US" sz="1200" b="1" i="0" kern="1200" dirty="0" err="1" smtClean="0">
                <a:solidFill>
                  <a:schemeClr val="tx1"/>
                </a:solidFill>
                <a:latin typeface="+mn-lt"/>
                <a:ea typeface="+mn-ea"/>
                <a:cs typeface="+mn-cs"/>
              </a:rPr>
              <a:t>pproach</a:t>
            </a:r>
            <a:r>
              <a:rPr lang="en-US" sz="1200" b="1" i="0" kern="1200" dirty="0" smtClean="0">
                <a:solidFill>
                  <a:schemeClr val="tx1"/>
                </a:solidFill>
                <a:latin typeface="+mn-lt"/>
                <a:ea typeface="+mn-ea"/>
                <a:cs typeface="+mn-cs"/>
              </a:rPr>
              <a:t> to primary prophylaxis</a:t>
            </a:r>
            <a:r>
              <a:rPr lang="en-US" sz="1200" b="0" i="0" kern="1200" dirty="0" smtClean="0">
                <a:solidFill>
                  <a:schemeClr val="tx1"/>
                </a:solidFill>
                <a:latin typeface="+mn-lt"/>
                <a:ea typeface="+mn-ea"/>
                <a:cs typeface="+mn-cs"/>
              </a:rPr>
              <a:t> — The following recommendations represent our approach to antifungal prophylaxis in HCT recipients. These recommendations are generally in keeping with the 2010 Infectious Diseases Society of America (IDSA) guidelines for the use of antimicrobial agents in </a:t>
            </a:r>
            <a:r>
              <a:rPr lang="en-US" sz="1200" b="0" i="0" kern="1200" dirty="0" err="1" smtClean="0">
                <a:solidFill>
                  <a:schemeClr val="tx1"/>
                </a:solidFill>
                <a:latin typeface="+mn-lt"/>
                <a:ea typeface="+mn-ea"/>
                <a:cs typeface="+mn-cs"/>
              </a:rPr>
              <a:t>neutropenic</a:t>
            </a:r>
            <a:r>
              <a:rPr lang="en-US" sz="1200" b="0" i="0" kern="1200" dirty="0" smtClean="0">
                <a:solidFill>
                  <a:schemeClr val="tx1"/>
                </a:solidFill>
                <a:latin typeface="+mn-lt"/>
                <a:ea typeface="+mn-ea"/>
                <a:cs typeface="+mn-cs"/>
              </a:rPr>
              <a:t> patients with cancer [</a:t>
            </a:r>
            <a:r>
              <a:rPr lang="en-US" sz="1200" b="0" i="0" u="sng" kern="1200" dirty="0" smtClean="0">
                <a:solidFill>
                  <a:schemeClr val="tx1"/>
                </a:solidFill>
                <a:latin typeface="+mn-lt"/>
                <a:ea typeface="+mn-ea"/>
                <a:cs typeface="+mn-cs"/>
                <a:hlinkClick r:id="rId3"/>
              </a:rPr>
              <a:t>8</a:t>
            </a:r>
            <a:r>
              <a:rPr lang="en-US" sz="1200" b="0" i="0" kern="1200" dirty="0" smtClean="0">
                <a:solidFill>
                  <a:schemeClr val="tx1"/>
                </a:solidFill>
                <a:latin typeface="+mn-lt"/>
                <a:ea typeface="+mn-ea"/>
                <a:cs typeface="+mn-cs"/>
              </a:rPr>
              <a:t>], the 2016 IDSA guidelines for the diagnosis and management of </a:t>
            </a:r>
            <a:r>
              <a:rPr lang="en-US" sz="1200" b="0" i="0" kern="1200" dirty="0" err="1" smtClean="0">
                <a:solidFill>
                  <a:schemeClr val="tx1"/>
                </a:solidFill>
                <a:latin typeface="+mn-lt"/>
                <a:ea typeface="+mn-ea"/>
                <a:cs typeface="+mn-cs"/>
              </a:rPr>
              <a:t>aspergillosis</a:t>
            </a:r>
            <a:r>
              <a:rPr lang="en-US" sz="1200" b="0" i="0" kern="1200" dirty="0" smtClean="0">
                <a:solidFill>
                  <a:schemeClr val="tx1"/>
                </a:solidFill>
                <a:latin typeface="+mn-lt"/>
                <a:ea typeface="+mn-ea"/>
                <a:cs typeface="+mn-cs"/>
              </a:rPr>
              <a:t> [</a:t>
            </a:r>
            <a:r>
              <a:rPr lang="en-US" sz="1200" b="0" i="0" u="sng" kern="1200" dirty="0" smtClean="0">
                <a:solidFill>
                  <a:schemeClr val="tx1"/>
                </a:solidFill>
                <a:latin typeface="+mn-lt"/>
                <a:ea typeface="+mn-ea"/>
                <a:cs typeface="+mn-cs"/>
                <a:hlinkClick r:id="rId4"/>
              </a:rPr>
              <a:t>30</a:t>
            </a:r>
            <a:r>
              <a:rPr lang="en-US" sz="1200" b="0" i="0" kern="1200" dirty="0" smtClean="0">
                <a:solidFill>
                  <a:schemeClr val="tx1"/>
                </a:solidFill>
                <a:latin typeface="+mn-lt"/>
                <a:ea typeface="+mn-ea"/>
                <a:cs typeface="+mn-cs"/>
              </a:rPr>
              <a:t>], and the 2009 international guidelines for preventing infectious complications in HCT recipients [</a:t>
            </a:r>
            <a:r>
              <a:rPr lang="en-US" sz="1200" b="0" i="0" u="sng" kern="1200" dirty="0" smtClean="0">
                <a:solidFill>
                  <a:schemeClr val="tx1"/>
                </a:solidFill>
                <a:latin typeface="+mn-lt"/>
                <a:ea typeface="+mn-ea"/>
                <a:cs typeface="+mn-cs"/>
                <a:hlinkClick r:id="rId5"/>
              </a:rPr>
              <a:t>24</a:t>
            </a:r>
            <a:r>
              <a:rPr lang="en-US" sz="1200" b="0" i="0" kern="1200" dirty="0" smtClean="0">
                <a:solidFill>
                  <a:schemeClr val="tx1"/>
                </a:solidFill>
                <a:latin typeface="+mn-lt"/>
                <a:ea typeface="+mn-ea"/>
                <a:cs typeface="+mn-cs"/>
              </a:rPr>
              <a:t>]. It should be noted that there is ongoing controversy about the use of antifungal prophylaxis (see </a:t>
            </a:r>
            <a:r>
              <a:rPr lang="en-US" sz="1200" b="0" i="0" u="sng" kern="1200" dirty="0" smtClean="0">
                <a:solidFill>
                  <a:schemeClr val="tx1"/>
                </a:solidFill>
                <a:latin typeface="+mn-lt"/>
                <a:ea typeface="+mn-ea"/>
                <a:cs typeface="+mn-cs"/>
                <a:hlinkClick r:id="rId6"/>
              </a:rPr>
              <a:t>"Prophylaxis of invasive fungal infections in adults with hematologic malignancies", section on 'Risk-benefit assessment'</a:t>
            </a:r>
            <a:r>
              <a:rPr lang="en-US" sz="1200" b="0" i="0" kern="1200" dirty="0" smtClean="0">
                <a:solidFill>
                  <a:schemeClr val="tx1"/>
                </a:solidFill>
                <a:latin typeface="+mn-lt"/>
                <a:ea typeface="+mn-ea"/>
                <a:cs typeface="+mn-cs"/>
              </a:rPr>
              <a:t>). As a result, practices regarding antifungal prophylaxis differ widely at various cancer centers, and our approach may be different from the approach recommended at a specific institution.</a:t>
            </a:r>
          </a:p>
          <a:p>
            <a:r>
              <a:rPr lang="en-US" sz="1200" b="0" i="0" kern="1200" dirty="0" smtClean="0">
                <a:solidFill>
                  <a:schemeClr val="tx1"/>
                </a:solidFill>
                <a:latin typeface="+mn-lt"/>
                <a:ea typeface="+mn-ea"/>
                <a:cs typeface="+mn-cs"/>
              </a:rPr>
              <a:t>We favor the following approach to primary antifungal prophylaxis in HCT recipients:</a:t>
            </a:r>
          </a:p>
          <a:p>
            <a:r>
              <a:rPr lang="en-US" sz="1200" b="0" i="0" kern="1200" dirty="0" smtClean="0">
                <a:solidFill>
                  <a:schemeClr val="tx1"/>
                </a:solidFill>
                <a:latin typeface="+mn-lt"/>
                <a:ea typeface="+mn-ea"/>
                <a:cs typeface="+mn-cs"/>
              </a:rPr>
              <a:t>●For recipients of myeloablative allogeneic HCT who do not have one of the indications for mold prophylaxis discussed below, we recommend prophylaxis against </a:t>
            </a:r>
            <a:r>
              <a:rPr lang="en-US" sz="1200" b="0" i="1" kern="1200" dirty="0" smtClean="0">
                <a:solidFill>
                  <a:schemeClr val="tx1"/>
                </a:solidFill>
                <a:latin typeface="+mn-lt"/>
                <a:ea typeface="+mn-ea"/>
                <a:cs typeface="+mn-cs"/>
              </a:rPr>
              <a:t>Candida</a:t>
            </a:r>
            <a:r>
              <a:rPr lang="en-US" sz="1200" b="0" i="0" kern="1200" dirty="0" smtClean="0">
                <a:solidFill>
                  <a:schemeClr val="tx1"/>
                </a:solidFill>
                <a:latin typeface="+mn-lt"/>
                <a:ea typeface="+mn-ea"/>
                <a:cs typeface="+mn-cs"/>
              </a:rPr>
              <a:t> infections during the </a:t>
            </a:r>
            <a:r>
              <a:rPr lang="en-US" sz="1200" b="0" i="0" kern="1200" dirty="0" err="1" smtClean="0">
                <a:solidFill>
                  <a:schemeClr val="tx1"/>
                </a:solidFill>
                <a:latin typeface="+mn-lt"/>
                <a:ea typeface="+mn-ea"/>
                <a:cs typeface="+mn-cs"/>
              </a:rPr>
              <a:t>preengraftment</a:t>
            </a:r>
            <a:r>
              <a:rPr lang="en-US" sz="1200" b="0" i="0" kern="1200" dirty="0" smtClean="0">
                <a:solidFill>
                  <a:schemeClr val="tx1"/>
                </a:solidFill>
                <a:latin typeface="+mn-lt"/>
                <a:ea typeface="+mn-ea"/>
                <a:cs typeface="+mn-cs"/>
              </a:rPr>
              <a:t> period with </a:t>
            </a:r>
            <a:r>
              <a:rPr lang="en-US" sz="1200" b="0" i="0" u="sng" kern="1200" dirty="0" err="1" smtClean="0">
                <a:solidFill>
                  <a:schemeClr val="tx1"/>
                </a:solidFill>
                <a:latin typeface="+mn-lt"/>
                <a:ea typeface="+mn-ea"/>
                <a:cs typeface="+mn-cs"/>
                <a:hlinkClick r:id="rId7"/>
              </a:rPr>
              <a:t>fluconazole</a:t>
            </a:r>
            <a:r>
              <a:rPr lang="en-US" sz="1200" b="0" i="0" kern="1200" dirty="0" smtClean="0">
                <a:solidFill>
                  <a:schemeClr val="tx1"/>
                </a:solidFill>
                <a:latin typeface="+mn-lt"/>
                <a:ea typeface="+mn-ea"/>
                <a:cs typeface="+mn-cs"/>
              </a:rPr>
              <a:t> (200 or 400 mg orally once daily) [</a:t>
            </a:r>
            <a:r>
              <a:rPr lang="en-US" sz="1200" b="0" i="0" u="sng" kern="1200" dirty="0" smtClean="0">
                <a:solidFill>
                  <a:schemeClr val="tx1"/>
                </a:solidFill>
                <a:latin typeface="+mn-lt"/>
                <a:ea typeface="+mn-ea"/>
                <a:cs typeface="+mn-cs"/>
                <a:hlinkClick r:id="rId5"/>
              </a:rPr>
              <a:t>24</a:t>
            </a:r>
            <a:r>
              <a:rPr lang="en-US" sz="1200" b="0" i="0" kern="1200" dirty="0" smtClean="0">
                <a:solidFill>
                  <a:schemeClr val="tx1"/>
                </a:solidFill>
                <a:latin typeface="+mn-lt"/>
                <a:ea typeface="+mn-ea"/>
                <a:cs typeface="+mn-cs"/>
              </a:rPr>
              <a:t>]. (See </a:t>
            </a:r>
            <a:r>
              <a:rPr lang="en-US" sz="1200" b="0" i="0" u="sng" kern="1200" dirty="0" smtClean="0">
                <a:solidFill>
                  <a:schemeClr val="tx1"/>
                </a:solidFill>
                <a:latin typeface="+mn-lt"/>
                <a:ea typeface="+mn-ea"/>
                <a:cs typeface="+mn-cs"/>
                <a:hlinkClick r:id="rId8"/>
              </a:rPr>
              <a:t>"Prophylaxis of invasive fungal infections in adults with hematologic malignancies", section on 'Candida infection'</a:t>
            </a:r>
            <a:r>
              <a:rPr lang="en-US" sz="1200" b="0" i="0" kern="1200" dirty="0" smtClean="0">
                <a:solidFill>
                  <a:schemeClr val="tx1"/>
                </a:solidFill>
                <a:latin typeface="+mn-lt"/>
                <a:ea typeface="+mn-ea"/>
                <a:cs typeface="+mn-cs"/>
              </a:rPr>
              <a:t>.)</a:t>
            </a:r>
          </a:p>
          <a:p>
            <a:r>
              <a:rPr lang="en-US" sz="1200" b="0" i="0" kern="1200" dirty="0" smtClean="0">
                <a:solidFill>
                  <a:schemeClr val="tx1"/>
                </a:solidFill>
                <a:latin typeface="+mn-lt"/>
                <a:ea typeface="+mn-ea"/>
                <a:cs typeface="+mn-cs"/>
              </a:rPr>
              <a:t>●For autologous HCT recipients who receive conditioning regimens that are expected to cause severe mucositis during the </a:t>
            </a:r>
            <a:r>
              <a:rPr lang="en-US" sz="1200" b="0" i="0" kern="1200" dirty="0" err="1" smtClean="0">
                <a:solidFill>
                  <a:schemeClr val="tx1"/>
                </a:solidFill>
                <a:latin typeface="+mn-lt"/>
                <a:ea typeface="+mn-ea"/>
                <a:cs typeface="+mn-cs"/>
              </a:rPr>
              <a:t>preengraftment</a:t>
            </a:r>
            <a:r>
              <a:rPr lang="en-US" sz="1200" b="0" i="0" kern="1200" dirty="0" smtClean="0">
                <a:solidFill>
                  <a:schemeClr val="tx1"/>
                </a:solidFill>
                <a:latin typeface="+mn-lt"/>
                <a:ea typeface="+mn-ea"/>
                <a:cs typeface="+mn-cs"/>
              </a:rPr>
              <a:t> period (</a:t>
            </a:r>
            <a:r>
              <a:rPr lang="en-US" sz="1200" b="0" i="0" kern="1200" dirty="0" err="1" smtClean="0">
                <a:solidFill>
                  <a:schemeClr val="tx1"/>
                </a:solidFill>
                <a:latin typeface="+mn-lt"/>
                <a:ea typeface="+mn-ea"/>
                <a:cs typeface="+mn-cs"/>
              </a:rPr>
              <a:t>eg</a:t>
            </a:r>
            <a:r>
              <a:rPr lang="en-US" sz="1200" b="0" i="0" kern="1200" dirty="0" smtClean="0">
                <a:solidFill>
                  <a:schemeClr val="tx1"/>
                </a:solidFill>
                <a:latin typeface="+mn-lt"/>
                <a:ea typeface="+mn-ea"/>
                <a:cs typeface="+mn-cs"/>
              </a:rPr>
              <a:t>, </a:t>
            </a:r>
            <a:r>
              <a:rPr lang="en-US" sz="1200" b="0" i="0" u="sng" kern="1200" dirty="0" smtClean="0">
                <a:solidFill>
                  <a:schemeClr val="tx1"/>
                </a:solidFill>
                <a:latin typeface="+mn-lt"/>
                <a:ea typeface="+mn-ea"/>
                <a:cs typeface="+mn-cs"/>
                <a:hlinkClick r:id="rId9"/>
              </a:rPr>
              <a:t>cyclophosphamide</a:t>
            </a:r>
            <a:r>
              <a:rPr lang="en-US" sz="1200" b="0" i="0" kern="1200" dirty="0" smtClean="0">
                <a:solidFill>
                  <a:schemeClr val="tx1"/>
                </a:solidFill>
                <a:latin typeface="+mn-lt"/>
                <a:ea typeface="+mn-ea"/>
                <a:cs typeface="+mn-cs"/>
              </a:rPr>
              <a:t> plus either ablative doses of </a:t>
            </a:r>
            <a:r>
              <a:rPr lang="en-US" sz="1200" b="0" i="0" u="sng" kern="1200" dirty="0" smtClean="0">
                <a:solidFill>
                  <a:schemeClr val="tx1"/>
                </a:solidFill>
                <a:latin typeface="+mn-lt"/>
                <a:ea typeface="+mn-ea"/>
                <a:cs typeface="+mn-cs"/>
                <a:hlinkClick r:id="rId10"/>
              </a:rPr>
              <a:t>busulfan</a:t>
            </a:r>
            <a:r>
              <a:rPr lang="en-US" sz="1200" b="0" i="0" kern="1200" dirty="0" smtClean="0">
                <a:solidFill>
                  <a:schemeClr val="tx1"/>
                </a:solidFill>
                <a:latin typeface="+mn-lt"/>
                <a:ea typeface="+mn-ea"/>
                <a:cs typeface="+mn-cs"/>
              </a:rPr>
              <a:t> or total body irradiation), we suggest prophylaxis against </a:t>
            </a:r>
            <a:r>
              <a:rPr lang="en-US" sz="1200" b="0" i="1" kern="1200" dirty="0" smtClean="0">
                <a:solidFill>
                  <a:schemeClr val="tx1"/>
                </a:solidFill>
                <a:latin typeface="+mn-lt"/>
                <a:ea typeface="+mn-ea"/>
                <a:cs typeface="+mn-cs"/>
              </a:rPr>
              <a:t>Candida</a:t>
            </a:r>
            <a:r>
              <a:rPr lang="en-US" sz="1200" b="0" i="0" kern="1200" dirty="0" smtClean="0">
                <a:solidFill>
                  <a:schemeClr val="tx1"/>
                </a:solidFill>
                <a:latin typeface="+mn-lt"/>
                <a:ea typeface="+mn-ea"/>
                <a:cs typeface="+mn-cs"/>
              </a:rPr>
              <a:t> infections with </a:t>
            </a:r>
            <a:r>
              <a:rPr lang="en-US" sz="1200" b="0" i="0" u="sng" kern="1200" dirty="0" err="1" smtClean="0">
                <a:solidFill>
                  <a:schemeClr val="tx1"/>
                </a:solidFill>
                <a:latin typeface="+mn-lt"/>
                <a:ea typeface="+mn-ea"/>
                <a:cs typeface="+mn-cs"/>
                <a:hlinkClick r:id="rId7"/>
              </a:rPr>
              <a:t>fluconazole</a:t>
            </a:r>
            <a:r>
              <a:rPr lang="en-US" sz="1200" b="0" i="0" kern="1200" dirty="0" smtClean="0">
                <a:solidFill>
                  <a:schemeClr val="tx1"/>
                </a:solidFill>
                <a:latin typeface="+mn-lt"/>
                <a:ea typeface="+mn-ea"/>
                <a:cs typeface="+mn-cs"/>
              </a:rPr>
              <a:t> (200 or 400 mg orally once daily) [</a:t>
            </a:r>
            <a:r>
              <a:rPr lang="en-US" sz="1200" b="0" i="0" u="sng" kern="1200" dirty="0" smtClean="0">
                <a:solidFill>
                  <a:schemeClr val="tx1"/>
                </a:solidFill>
                <a:latin typeface="+mn-lt"/>
                <a:ea typeface="+mn-ea"/>
                <a:cs typeface="+mn-cs"/>
                <a:hlinkClick r:id="rId3"/>
              </a:rPr>
              <a:t>8</a:t>
            </a:r>
            <a:r>
              <a:rPr lang="en-US" sz="1200" b="0" i="0" kern="1200" dirty="0" smtClean="0">
                <a:solidFill>
                  <a:schemeClr val="tx1"/>
                </a:solidFill>
                <a:latin typeface="+mn-lt"/>
                <a:ea typeface="+mn-ea"/>
                <a:cs typeface="+mn-cs"/>
              </a:rPr>
              <a:t>].</a:t>
            </a:r>
          </a:p>
          <a:p>
            <a:r>
              <a:rPr lang="en-US" sz="1200" b="0" i="0" kern="1200" dirty="0" smtClean="0">
                <a:solidFill>
                  <a:schemeClr val="tx1"/>
                </a:solidFill>
                <a:latin typeface="+mn-lt"/>
                <a:ea typeface="+mn-ea"/>
                <a:cs typeface="+mn-cs"/>
              </a:rPr>
              <a:t>●For patients who undergo myeloablative allogeneic HCT for acute myelogenous leukemia, we suggest anti-mold prophylaxis [</a:t>
            </a:r>
            <a:r>
              <a:rPr lang="en-US" sz="1200" b="0" i="0" u="sng" kern="1200" dirty="0" smtClean="0">
                <a:solidFill>
                  <a:schemeClr val="tx1"/>
                </a:solidFill>
                <a:latin typeface="+mn-lt"/>
                <a:ea typeface="+mn-ea"/>
                <a:cs typeface="+mn-cs"/>
                <a:hlinkClick r:id="rId11"/>
              </a:rPr>
              <a:t>19,21</a:t>
            </a:r>
            <a:r>
              <a:rPr lang="en-US" sz="1200" b="0" i="0" kern="1200" dirty="0" smtClean="0">
                <a:solidFill>
                  <a:schemeClr val="tx1"/>
                </a:solidFill>
                <a:latin typeface="+mn-lt"/>
                <a:ea typeface="+mn-ea"/>
                <a:cs typeface="+mn-cs"/>
              </a:rPr>
              <a:t>]. When mold prophylaxis is indicated in an HCT recipient, we generally favor </a:t>
            </a:r>
            <a:r>
              <a:rPr lang="en-US" sz="1200" b="0" i="0" u="sng" kern="1200" dirty="0" err="1" smtClean="0">
                <a:solidFill>
                  <a:schemeClr val="tx1"/>
                </a:solidFill>
                <a:latin typeface="+mn-lt"/>
                <a:ea typeface="+mn-ea"/>
                <a:cs typeface="+mn-cs"/>
                <a:hlinkClick r:id="rId12"/>
              </a:rPr>
              <a:t>voriconazole</a:t>
            </a:r>
            <a:r>
              <a:rPr lang="en-US" sz="1200" b="0" i="0" kern="1200" dirty="0" smtClean="0">
                <a:solidFill>
                  <a:schemeClr val="tx1"/>
                </a:solidFill>
                <a:latin typeface="+mn-lt"/>
                <a:ea typeface="+mn-ea"/>
                <a:cs typeface="+mn-cs"/>
              </a:rPr>
              <a:t> (200 mg orally twice daily), but </a:t>
            </a:r>
            <a:r>
              <a:rPr lang="en-US" sz="1200" b="0" i="0" u="sng" kern="1200" dirty="0" err="1" smtClean="0">
                <a:solidFill>
                  <a:schemeClr val="tx1"/>
                </a:solidFill>
                <a:latin typeface="+mn-lt"/>
                <a:ea typeface="+mn-ea"/>
                <a:cs typeface="+mn-cs"/>
                <a:hlinkClick r:id="rId13"/>
              </a:rPr>
              <a:t>posaconazole</a:t>
            </a:r>
            <a:r>
              <a:rPr lang="en-US" sz="1200" b="0" i="0" kern="1200" dirty="0" smtClean="0">
                <a:solidFill>
                  <a:schemeClr val="tx1"/>
                </a:solidFill>
                <a:latin typeface="+mn-lt"/>
                <a:ea typeface="+mn-ea"/>
                <a:cs typeface="+mn-cs"/>
              </a:rPr>
              <a:t> is an appropriate alternative. When </a:t>
            </a:r>
            <a:r>
              <a:rPr lang="en-US" sz="1200" b="0" i="0" kern="1200" dirty="0" err="1" smtClean="0">
                <a:solidFill>
                  <a:schemeClr val="tx1"/>
                </a:solidFill>
                <a:latin typeface="+mn-lt"/>
                <a:ea typeface="+mn-ea"/>
                <a:cs typeface="+mn-cs"/>
              </a:rPr>
              <a:t>posaconazole</a:t>
            </a:r>
            <a:r>
              <a:rPr lang="en-US" sz="1200" b="0" i="0" kern="1200" dirty="0" smtClean="0">
                <a:solidFill>
                  <a:schemeClr val="tx1"/>
                </a:solidFill>
                <a:latin typeface="+mn-lt"/>
                <a:ea typeface="+mn-ea"/>
                <a:cs typeface="+mn-cs"/>
              </a:rPr>
              <a:t> is chosen, we prefer the delayed-release tablet (taken with food) rather than the oral suspension.</a:t>
            </a:r>
          </a:p>
          <a:p>
            <a:r>
              <a:rPr lang="en-US" sz="1200" b="0" i="0" kern="1200" dirty="0" smtClean="0">
                <a:solidFill>
                  <a:schemeClr val="tx1"/>
                </a:solidFill>
                <a:latin typeface="+mn-lt"/>
                <a:ea typeface="+mn-ea"/>
                <a:cs typeface="+mn-cs"/>
              </a:rPr>
              <a:t>Patients who are unable to take medications orally or who are expected not to absorb oral medications should be given IV </a:t>
            </a:r>
            <a:r>
              <a:rPr lang="en-US" sz="1200" b="0" i="0" u="sng" kern="1200" dirty="0" err="1" smtClean="0">
                <a:solidFill>
                  <a:schemeClr val="tx1"/>
                </a:solidFill>
                <a:latin typeface="+mn-lt"/>
                <a:ea typeface="+mn-ea"/>
                <a:cs typeface="+mn-cs"/>
                <a:hlinkClick r:id="rId13"/>
              </a:rPr>
              <a:t>posaconazole</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Posaconazole</a:t>
            </a:r>
            <a:r>
              <a:rPr lang="en-US" sz="1200" b="0" i="0" kern="1200" dirty="0" smtClean="0">
                <a:solidFill>
                  <a:schemeClr val="tx1"/>
                </a:solidFill>
                <a:latin typeface="+mn-lt"/>
                <a:ea typeface="+mn-ea"/>
                <a:cs typeface="+mn-cs"/>
              </a:rPr>
              <a:t> delayed-release tablets should be given as a loading dose of 300 mg (three 100 mg tablets) every 12 hours on the first day, followed by a maintenance dose of 300 mg (three 100 mg tablets) daily starting on the second day. The IV formulation of </a:t>
            </a:r>
            <a:r>
              <a:rPr lang="en-US" sz="1200" b="0" i="0" kern="1200" dirty="0" err="1" smtClean="0">
                <a:solidFill>
                  <a:schemeClr val="tx1"/>
                </a:solidFill>
                <a:latin typeface="+mn-lt"/>
                <a:ea typeface="+mn-ea"/>
                <a:cs typeface="+mn-cs"/>
              </a:rPr>
              <a:t>posaconazole</a:t>
            </a:r>
            <a:r>
              <a:rPr lang="en-US" sz="1200" b="0" i="0" kern="1200" dirty="0" smtClean="0">
                <a:solidFill>
                  <a:schemeClr val="tx1"/>
                </a:solidFill>
                <a:latin typeface="+mn-lt"/>
                <a:ea typeface="+mn-ea"/>
                <a:cs typeface="+mn-cs"/>
              </a:rPr>
              <a:t> should be given as a loading dose of 300 mg every 12 hours on the first day, followed by a maintenance dose of 300 mg daily starting on the second day. The dosing of the oral suspension of </a:t>
            </a:r>
            <a:r>
              <a:rPr lang="en-US" sz="1200" b="0" i="0" kern="1200" dirty="0" err="1" smtClean="0">
                <a:solidFill>
                  <a:schemeClr val="tx1"/>
                </a:solidFill>
                <a:latin typeface="+mn-lt"/>
                <a:ea typeface="+mn-ea"/>
                <a:cs typeface="+mn-cs"/>
              </a:rPr>
              <a:t>posaconazole</a:t>
            </a:r>
            <a:r>
              <a:rPr lang="en-US" sz="1200" b="0" i="0" kern="1200" dirty="0" smtClean="0">
                <a:solidFill>
                  <a:schemeClr val="tx1"/>
                </a:solidFill>
                <a:latin typeface="+mn-lt"/>
                <a:ea typeface="+mn-ea"/>
                <a:cs typeface="+mn-cs"/>
              </a:rPr>
              <a:t> is 200 mg three times daily. The delayed-release tablets, the IV formulation, and the oral suspension should </a:t>
            </a:r>
            <a:r>
              <a:rPr lang="en-US" sz="1200" b="1" i="0" kern="1200" dirty="0" smtClean="0">
                <a:solidFill>
                  <a:schemeClr val="tx1"/>
                </a:solidFill>
                <a:latin typeface="+mn-lt"/>
                <a:ea typeface="+mn-ea"/>
                <a:cs typeface="+mn-cs"/>
              </a:rPr>
              <a:t>not</a:t>
            </a:r>
            <a:r>
              <a:rPr lang="en-US" sz="1200" b="0" i="0" kern="1200" dirty="0" smtClean="0">
                <a:solidFill>
                  <a:schemeClr val="tx1"/>
                </a:solidFill>
                <a:latin typeface="+mn-lt"/>
                <a:ea typeface="+mn-ea"/>
                <a:cs typeface="+mn-cs"/>
              </a:rPr>
              <a:t> be used interchangeably due to differences in dosing. (See </a:t>
            </a:r>
            <a:r>
              <a:rPr lang="en-US" sz="1200" b="0" i="0" u="sng" kern="1200" dirty="0" smtClean="0">
                <a:solidFill>
                  <a:schemeClr val="tx1"/>
                </a:solidFill>
                <a:latin typeface="+mn-lt"/>
                <a:ea typeface="+mn-ea"/>
                <a:cs typeface="+mn-cs"/>
                <a:hlinkClick r:id="rId14"/>
              </a:rPr>
              <a:t>"Pharmacology of azoles", section on '</a:t>
            </a:r>
            <a:r>
              <a:rPr lang="en-US" sz="1200" b="0" i="0" u="sng" kern="1200" dirty="0" err="1" smtClean="0">
                <a:solidFill>
                  <a:schemeClr val="tx1"/>
                </a:solidFill>
                <a:latin typeface="+mn-lt"/>
                <a:ea typeface="+mn-ea"/>
                <a:cs typeface="+mn-cs"/>
                <a:hlinkClick r:id="rId14"/>
              </a:rPr>
              <a:t>Posaconazole</a:t>
            </a:r>
            <a:r>
              <a:rPr lang="en-US" sz="1200" b="0" i="0" u="sng" kern="1200" dirty="0" smtClean="0">
                <a:solidFill>
                  <a:schemeClr val="tx1"/>
                </a:solidFill>
                <a:latin typeface="+mn-lt"/>
                <a:ea typeface="+mn-ea"/>
                <a:cs typeface="+mn-cs"/>
                <a:hlinkClick r:id="rId14"/>
              </a:rPr>
              <a:t>'</a:t>
            </a:r>
            <a:r>
              <a:rPr lang="en-US" sz="1200" b="0" i="0" kern="1200" dirty="0" smtClean="0">
                <a:solidFill>
                  <a:schemeClr val="tx1"/>
                </a:solidFill>
                <a:latin typeface="+mn-lt"/>
                <a:ea typeface="+mn-ea"/>
                <a:cs typeface="+mn-cs"/>
              </a:rPr>
              <a:t>.)</a:t>
            </a:r>
          </a:p>
          <a:p>
            <a:r>
              <a:rPr lang="en-US" sz="1200" b="0" i="0" kern="1200" dirty="0" smtClean="0">
                <a:solidFill>
                  <a:schemeClr val="tx1"/>
                </a:solidFill>
                <a:latin typeface="+mn-lt"/>
                <a:ea typeface="+mn-ea"/>
                <a:cs typeface="+mn-cs"/>
              </a:rPr>
              <a:t>●Given the association between prolonged neutropenia and invasive </a:t>
            </a:r>
            <a:r>
              <a:rPr lang="en-US" sz="1200" b="0" i="0" kern="1200" dirty="0" err="1" smtClean="0">
                <a:solidFill>
                  <a:schemeClr val="tx1"/>
                </a:solidFill>
                <a:latin typeface="+mn-lt"/>
                <a:ea typeface="+mn-ea"/>
                <a:cs typeface="+mn-cs"/>
              </a:rPr>
              <a:t>aspergillosis</a:t>
            </a:r>
            <a:r>
              <a:rPr lang="en-US" sz="1200" b="0" i="0" kern="1200" dirty="0" smtClean="0">
                <a:solidFill>
                  <a:schemeClr val="tx1"/>
                </a:solidFill>
                <a:latin typeface="+mn-lt"/>
                <a:ea typeface="+mn-ea"/>
                <a:cs typeface="+mn-cs"/>
              </a:rPr>
              <a:t>, we also suggest prophylaxis during the </a:t>
            </a:r>
            <a:r>
              <a:rPr lang="en-US" sz="1200" b="0" i="0" kern="1200" dirty="0" err="1" smtClean="0">
                <a:solidFill>
                  <a:schemeClr val="tx1"/>
                </a:solidFill>
                <a:latin typeface="+mn-lt"/>
                <a:ea typeface="+mn-ea"/>
                <a:cs typeface="+mn-cs"/>
              </a:rPr>
              <a:t>preengraftment</a:t>
            </a:r>
            <a:r>
              <a:rPr lang="en-US" sz="1200" b="0" i="0" kern="1200" dirty="0" smtClean="0">
                <a:solidFill>
                  <a:schemeClr val="tx1"/>
                </a:solidFill>
                <a:latin typeface="+mn-lt"/>
                <a:ea typeface="+mn-ea"/>
                <a:cs typeface="+mn-cs"/>
              </a:rPr>
              <a:t> period with a mold-active agent in the subset of HCT recipients with a lengthy duration of neutropenia immediately prior to HCT (</a:t>
            </a:r>
            <a:r>
              <a:rPr lang="en-US" sz="1200" b="0" i="0" kern="1200" dirty="0" err="1" smtClean="0">
                <a:solidFill>
                  <a:schemeClr val="tx1"/>
                </a:solidFill>
                <a:latin typeface="+mn-lt"/>
                <a:ea typeface="+mn-ea"/>
                <a:cs typeface="+mn-cs"/>
              </a:rPr>
              <a:t>eg</a:t>
            </a:r>
            <a:r>
              <a:rPr lang="en-US" sz="1200" b="0" i="0" kern="1200" dirty="0" smtClean="0">
                <a:solidFill>
                  <a:schemeClr val="tx1"/>
                </a:solidFill>
                <a:latin typeface="+mn-lt"/>
                <a:ea typeface="+mn-ea"/>
                <a:cs typeface="+mn-cs"/>
              </a:rPr>
              <a:t>, patients with aplastic anemia) [</a:t>
            </a:r>
            <a:r>
              <a:rPr lang="en-US" sz="1200" b="0" i="0" u="sng" kern="1200" dirty="0" smtClean="0">
                <a:solidFill>
                  <a:schemeClr val="tx1"/>
                </a:solidFill>
                <a:latin typeface="+mn-lt"/>
                <a:ea typeface="+mn-ea"/>
                <a:cs typeface="+mn-cs"/>
                <a:hlinkClick r:id="rId3"/>
              </a:rPr>
              <a:t>8</a:t>
            </a:r>
            <a:r>
              <a:rPr lang="en-US" sz="1200" b="0" i="0" kern="1200" dirty="0" smtClean="0">
                <a:solidFill>
                  <a:schemeClr val="tx1"/>
                </a:solidFill>
                <a:latin typeface="+mn-lt"/>
                <a:ea typeface="+mn-ea"/>
                <a:cs typeface="+mn-cs"/>
              </a:rPr>
              <a:t>] and for those who are anticipated to have slow engraftment (&gt;28 days; </a:t>
            </a:r>
            <a:r>
              <a:rPr lang="en-US" sz="1200" b="0" i="0" kern="1200" dirty="0" err="1" smtClean="0">
                <a:solidFill>
                  <a:schemeClr val="tx1"/>
                </a:solidFill>
                <a:latin typeface="+mn-lt"/>
                <a:ea typeface="+mn-ea"/>
                <a:cs typeface="+mn-cs"/>
              </a:rPr>
              <a:t>eg</a:t>
            </a:r>
            <a:r>
              <a:rPr lang="en-US" sz="1200" b="0" i="0" kern="1200" dirty="0" smtClean="0">
                <a:solidFill>
                  <a:schemeClr val="tx1"/>
                </a:solidFill>
                <a:latin typeface="+mn-lt"/>
                <a:ea typeface="+mn-ea"/>
                <a:cs typeface="+mn-cs"/>
              </a:rPr>
              <a:t>, umbilical cord blood transplant recipients) or who fail to engraft. In such patients, we generally favor </a:t>
            </a:r>
            <a:r>
              <a:rPr lang="en-US" sz="1200" b="0" i="0" u="sng" kern="1200" dirty="0" err="1" smtClean="0">
                <a:solidFill>
                  <a:schemeClr val="tx1"/>
                </a:solidFill>
                <a:latin typeface="+mn-lt"/>
                <a:ea typeface="+mn-ea"/>
                <a:cs typeface="+mn-cs"/>
                <a:hlinkClick r:id="rId12"/>
              </a:rPr>
              <a:t>voriconazole</a:t>
            </a:r>
            <a:r>
              <a:rPr lang="en-US" sz="1200" b="0" i="0" kern="1200" dirty="0" smtClean="0">
                <a:solidFill>
                  <a:schemeClr val="tx1"/>
                </a:solidFill>
                <a:latin typeface="+mn-lt"/>
                <a:ea typeface="+mn-ea"/>
                <a:cs typeface="+mn-cs"/>
              </a:rPr>
              <a:t> (200 mg orally twice daily), but </a:t>
            </a:r>
            <a:r>
              <a:rPr lang="en-US" sz="1200" b="0" i="0" u="sng" kern="1200" dirty="0" err="1" smtClean="0">
                <a:solidFill>
                  <a:schemeClr val="tx1"/>
                </a:solidFill>
                <a:latin typeface="+mn-lt"/>
                <a:ea typeface="+mn-ea"/>
                <a:cs typeface="+mn-cs"/>
                <a:hlinkClick r:id="rId13"/>
              </a:rPr>
              <a:t>posaconazole</a:t>
            </a:r>
            <a:r>
              <a:rPr lang="en-US" sz="1200" b="0" i="0" kern="1200" dirty="0" smtClean="0">
                <a:solidFill>
                  <a:schemeClr val="tx1"/>
                </a:solidFill>
                <a:latin typeface="+mn-lt"/>
                <a:ea typeface="+mn-ea"/>
                <a:cs typeface="+mn-cs"/>
              </a:rPr>
              <a:t> is an appropriate alternative.</a:t>
            </a:r>
          </a:p>
          <a:p>
            <a:r>
              <a:rPr lang="en-US" sz="1200" b="0" i="0" kern="1200" dirty="0" smtClean="0">
                <a:solidFill>
                  <a:schemeClr val="tx1"/>
                </a:solidFill>
                <a:latin typeface="+mn-lt"/>
                <a:ea typeface="+mn-ea"/>
                <a:cs typeface="+mn-cs"/>
              </a:rPr>
              <a:t>●Given the potential for serious drug interactions, administration of extended-spectrum </a:t>
            </a:r>
            <a:r>
              <a:rPr lang="en-US" sz="1200" b="0" i="0" kern="1200" dirty="0" err="1" smtClean="0">
                <a:solidFill>
                  <a:schemeClr val="tx1"/>
                </a:solidFill>
                <a:latin typeface="+mn-lt"/>
                <a:ea typeface="+mn-ea"/>
                <a:cs typeface="+mn-cs"/>
              </a:rPr>
              <a:t>triazole</a:t>
            </a:r>
            <a:r>
              <a:rPr lang="en-US" sz="1200" b="0" i="0" kern="1200" dirty="0" smtClean="0">
                <a:solidFill>
                  <a:schemeClr val="tx1"/>
                </a:solidFill>
                <a:latin typeface="+mn-lt"/>
                <a:ea typeface="+mn-ea"/>
                <a:cs typeface="+mn-cs"/>
              </a:rPr>
              <a:t>-based (</a:t>
            </a:r>
            <a:r>
              <a:rPr lang="en-US" sz="1200" b="0" i="0" u="sng" kern="1200" dirty="0" err="1" smtClean="0">
                <a:solidFill>
                  <a:schemeClr val="tx1"/>
                </a:solidFill>
                <a:latin typeface="+mn-lt"/>
                <a:ea typeface="+mn-ea"/>
                <a:cs typeface="+mn-cs"/>
                <a:hlinkClick r:id="rId13"/>
              </a:rPr>
              <a:t>posaconazole</a:t>
            </a:r>
            <a:r>
              <a:rPr lang="en-US" sz="1200" b="0" i="0" kern="1200" dirty="0" smtClean="0">
                <a:solidFill>
                  <a:schemeClr val="tx1"/>
                </a:solidFill>
                <a:latin typeface="+mn-lt"/>
                <a:ea typeface="+mn-ea"/>
                <a:cs typeface="+mn-cs"/>
              </a:rPr>
              <a:t>, </a:t>
            </a:r>
            <a:r>
              <a:rPr lang="en-US" sz="1200" b="0" i="0" u="sng" kern="1200" dirty="0" err="1" smtClean="0">
                <a:solidFill>
                  <a:schemeClr val="tx1"/>
                </a:solidFill>
                <a:latin typeface="+mn-lt"/>
                <a:ea typeface="+mn-ea"/>
                <a:cs typeface="+mn-cs"/>
                <a:hlinkClick r:id="rId12"/>
              </a:rPr>
              <a:t>voriconazole</a:t>
            </a:r>
            <a:r>
              <a:rPr lang="en-US" sz="1200" b="0" i="0" kern="1200" dirty="0" smtClean="0">
                <a:solidFill>
                  <a:schemeClr val="tx1"/>
                </a:solidFill>
                <a:latin typeface="+mn-lt"/>
                <a:ea typeface="+mn-ea"/>
                <a:cs typeface="+mn-cs"/>
              </a:rPr>
              <a:t>, </a:t>
            </a:r>
            <a:r>
              <a:rPr lang="en-US" sz="1200" b="0" i="0" u="sng" kern="1200" dirty="0" err="1" smtClean="0">
                <a:solidFill>
                  <a:schemeClr val="tx1"/>
                </a:solidFill>
                <a:latin typeface="+mn-lt"/>
                <a:ea typeface="+mn-ea"/>
                <a:cs typeface="+mn-cs"/>
                <a:hlinkClick r:id="rId15"/>
              </a:rPr>
              <a:t>itraconazole</a:t>
            </a:r>
            <a:r>
              <a:rPr lang="en-US" sz="1200" b="0" i="0" kern="1200" dirty="0" smtClean="0">
                <a:solidFill>
                  <a:schemeClr val="tx1"/>
                </a:solidFill>
                <a:latin typeface="+mn-lt"/>
                <a:ea typeface="+mn-ea"/>
                <a:cs typeface="+mn-cs"/>
              </a:rPr>
              <a:t>) prophylaxis should be delayed until after completion of the transplant conditioning regimen; an </a:t>
            </a:r>
            <a:r>
              <a:rPr lang="en-US" sz="1200" b="0" i="0" kern="1200" dirty="0" err="1" smtClean="0">
                <a:solidFill>
                  <a:schemeClr val="tx1"/>
                </a:solidFill>
                <a:latin typeface="+mn-lt"/>
                <a:ea typeface="+mn-ea"/>
                <a:cs typeface="+mn-cs"/>
              </a:rPr>
              <a:t>echinocandin</a:t>
            </a:r>
            <a:r>
              <a:rPr lang="en-US" sz="1200" b="0" i="0" kern="1200" dirty="0" smtClean="0">
                <a:solidFill>
                  <a:schemeClr val="tx1"/>
                </a:solidFill>
                <a:latin typeface="+mn-lt"/>
                <a:ea typeface="+mn-ea"/>
                <a:cs typeface="+mn-cs"/>
              </a:rPr>
              <a:t> can be given safely during the conditioning regimen if a gap in antifungal coverage is unadvisable, such as in a patient with prior </a:t>
            </a:r>
            <a:r>
              <a:rPr lang="en-US" sz="1200" b="0" i="0" kern="1200" dirty="0" err="1" smtClean="0">
                <a:solidFill>
                  <a:schemeClr val="tx1"/>
                </a:solidFill>
                <a:latin typeface="+mn-lt"/>
                <a:ea typeface="+mn-ea"/>
                <a:cs typeface="+mn-cs"/>
              </a:rPr>
              <a:t>aspergillosis</a:t>
            </a:r>
            <a:r>
              <a:rPr lang="en-US" sz="1200" b="0" i="0" kern="1200" dirty="0" smtClean="0">
                <a:solidFill>
                  <a:schemeClr val="tx1"/>
                </a:solidFill>
                <a:latin typeface="+mn-lt"/>
                <a:ea typeface="+mn-ea"/>
                <a:cs typeface="+mn-cs"/>
              </a:rPr>
              <a:t>. Caution is advised for concomitant use of the extended-spectrum </a:t>
            </a:r>
            <a:r>
              <a:rPr lang="en-US" sz="1200" b="0" i="0" kern="1200" dirty="0" err="1" smtClean="0">
                <a:solidFill>
                  <a:schemeClr val="tx1"/>
                </a:solidFill>
                <a:latin typeface="+mn-lt"/>
                <a:ea typeface="+mn-ea"/>
                <a:cs typeface="+mn-cs"/>
              </a:rPr>
              <a:t>triazoles</a:t>
            </a:r>
            <a:r>
              <a:rPr lang="en-US" sz="1200" b="0" i="0" kern="1200" dirty="0" smtClean="0">
                <a:solidFill>
                  <a:schemeClr val="tx1"/>
                </a:solidFill>
                <a:latin typeface="+mn-lt"/>
                <a:ea typeface="+mn-ea"/>
                <a:cs typeface="+mn-cs"/>
              </a:rPr>
              <a:t> with chemotherapy drugs metabolized by the liver, especially those metabolized by </a:t>
            </a:r>
            <a:r>
              <a:rPr lang="en-US" sz="1200" b="0" i="0" kern="1200" dirty="0" err="1" smtClean="0">
                <a:solidFill>
                  <a:schemeClr val="tx1"/>
                </a:solidFill>
                <a:latin typeface="+mn-lt"/>
                <a:ea typeface="+mn-ea"/>
                <a:cs typeface="+mn-cs"/>
              </a:rPr>
              <a:t>cytochrome</a:t>
            </a:r>
            <a:r>
              <a:rPr lang="en-US" sz="1200" b="0" i="0" kern="1200" dirty="0" smtClean="0">
                <a:solidFill>
                  <a:schemeClr val="tx1"/>
                </a:solidFill>
                <a:latin typeface="+mn-lt"/>
                <a:ea typeface="+mn-ea"/>
                <a:cs typeface="+mn-cs"/>
              </a:rPr>
              <a:t> P450 </a:t>
            </a:r>
            <a:r>
              <a:rPr lang="en-US" sz="1200" b="0" i="0" kern="1200" dirty="0" err="1" smtClean="0">
                <a:solidFill>
                  <a:schemeClr val="tx1"/>
                </a:solidFill>
                <a:latin typeface="+mn-lt"/>
                <a:ea typeface="+mn-ea"/>
                <a:cs typeface="+mn-cs"/>
              </a:rPr>
              <a:t>isoenzymes</a:t>
            </a:r>
            <a:r>
              <a:rPr lang="en-US" sz="1200" b="0" i="0" kern="1200" dirty="0" smtClean="0">
                <a:solidFill>
                  <a:schemeClr val="tx1"/>
                </a:solidFill>
                <a:latin typeface="+mn-lt"/>
                <a:ea typeface="+mn-ea"/>
                <a:cs typeface="+mn-cs"/>
              </a:rPr>
              <a:t>. Recommendations about the timing of </a:t>
            </a:r>
            <a:r>
              <a:rPr lang="en-US" sz="1200" b="0" i="0" kern="1200" dirty="0" err="1" smtClean="0">
                <a:solidFill>
                  <a:schemeClr val="tx1"/>
                </a:solidFill>
                <a:latin typeface="+mn-lt"/>
                <a:ea typeface="+mn-ea"/>
                <a:cs typeface="+mn-cs"/>
              </a:rPr>
              <a:t>triazole</a:t>
            </a:r>
            <a:r>
              <a:rPr lang="en-US" sz="1200" b="0" i="0" kern="1200" dirty="0" smtClean="0">
                <a:solidFill>
                  <a:schemeClr val="tx1"/>
                </a:solidFill>
                <a:latin typeface="+mn-lt"/>
                <a:ea typeface="+mn-ea"/>
                <a:cs typeface="+mn-cs"/>
              </a:rPr>
              <a:t> administration in such patients are discussed below. Interactions between the anti-mold azoles and immunosuppressive drugs are substantial; reductions of </a:t>
            </a:r>
            <a:r>
              <a:rPr lang="en-US" sz="1200" b="0" i="0" u="sng" kern="1200" dirty="0" smtClean="0">
                <a:solidFill>
                  <a:schemeClr val="tx1"/>
                </a:solidFill>
                <a:latin typeface="+mn-lt"/>
                <a:ea typeface="+mn-ea"/>
                <a:cs typeface="+mn-cs"/>
                <a:hlinkClick r:id="rId16"/>
              </a:rPr>
              <a:t>cyclosporine</a:t>
            </a:r>
            <a:r>
              <a:rPr lang="en-US" sz="1200" b="0" i="0" kern="1200" dirty="0" smtClean="0">
                <a:solidFill>
                  <a:schemeClr val="tx1"/>
                </a:solidFill>
                <a:latin typeface="+mn-lt"/>
                <a:ea typeface="+mn-ea"/>
                <a:cs typeface="+mn-cs"/>
              </a:rPr>
              <a:t> and </a:t>
            </a:r>
            <a:r>
              <a:rPr lang="en-US" sz="1200" b="0" i="0" u="sng" kern="1200" dirty="0" err="1" smtClean="0">
                <a:solidFill>
                  <a:schemeClr val="tx1"/>
                </a:solidFill>
                <a:latin typeface="+mn-lt"/>
                <a:ea typeface="+mn-ea"/>
                <a:cs typeface="+mn-cs"/>
                <a:hlinkClick r:id="rId17"/>
              </a:rPr>
              <a:t>tacrolimus</a:t>
            </a:r>
            <a:r>
              <a:rPr lang="en-US" sz="1200" b="0" i="0" kern="1200" dirty="0" smtClean="0">
                <a:solidFill>
                  <a:schemeClr val="tx1"/>
                </a:solidFill>
                <a:latin typeface="+mn-lt"/>
                <a:ea typeface="+mn-ea"/>
                <a:cs typeface="+mn-cs"/>
              </a:rPr>
              <a:t> doses by approximately 50 percent are important and monitoring of levels of these drugs is necessary to avoid toxicity. </a:t>
            </a:r>
            <a:r>
              <a:rPr lang="en-US" sz="1200" b="0" i="0" kern="1200" dirty="0" err="1" smtClean="0">
                <a:solidFill>
                  <a:schemeClr val="tx1"/>
                </a:solidFill>
                <a:latin typeface="+mn-lt"/>
                <a:ea typeface="+mn-ea"/>
                <a:cs typeface="+mn-cs"/>
              </a:rPr>
              <a:t>Coadministration</a:t>
            </a:r>
            <a:r>
              <a:rPr lang="en-US" sz="1200" b="0" i="0" kern="1200" dirty="0" smtClean="0">
                <a:solidFill>
                  <a:schemeClr val="tx1"/>
                </a:solidFill>
                <a:latin typeface="+mn-lt"/>
                <a:ea typeface="+mn-ea"/>
                <a:cs typeface="+mn-cs"/>
              </a:rPr>
              <a:t> with </a:t>
            </a:r>
            <a:r>
              <a:rPr lang="en-US" sz="1200" b="0" i="0" u="sng" kern="1200" dirty="0" err="1" smtClean="0">
                <a:solidFill>
                  <a:schemeClr val="tx1"/>
                </a:solidFill>
                <a:latin typeface="+mn-lt"/>
                <a:ea typeface="+mn-ea"/>
                <a:cs typeface="+mn-cs"/>
                <a:hlinkClick r:id="rId18"/>
              </a:rPr>
              <a:t>sirolimus</a:t>
            </a:r>
            <a:r>
              <a:rPr lang="en-US" sz="1200" b="0" i="0" kern="1200" dirty="0" smtClean="0">
                <a:solidFill>
                  <a:schemeClr val="tx1"/>
                </a:solidFill>
                <a:latin typeface="+mn-lt"/>
                <a:ea typeface="+mn-ea"/>
                <a:cs typeface="+mn-cs"/>
              </a:rPr>
              <a:t> should be avoided due to extreme </a:t>
            </a:r>
            <a:r>
              <a:rPr lang="en-US" sz="1200" b="0" i="0" kern="1200" dirty="0" err="1" smtClean="0">
                <a:solidFill>
                  <a:schemeClr val="tx1"/>
                </a:solidFill>
                <a:latin typeface="+mn-lt"/>
                <a:ea typeface="+mn-ea"/>
                <a:cs typeface="+mn-cs"/>
              </a:rPr>
              <a:t>potentiation</a:t>
            </a:r>
            <a:r>
              <a:rPr lang="en-US" sz="1200" b="0" i="0" kern="1200" dirty="0" smtClean="0">
                <a:solidFill>
                  <a:schemeClr val="tx1"/>
                </a:solidFill>
                <a:latin typeface="+mn-lt"/>
                <a:ea typeface="+mn-ea"/>
                <a:cs typeface="+mn-cs"/>
              </a:rPr>
              <a:t> of </a:t>
            </a:r>
            <a:r>
              <a:rPr lang="en-US" sz="1200" b="0" i="0" kern="1200" dirty="0" err="1" smtClean="0">
                <a:solidFill>
                  <a:schemeClr val="tx1"/>
                </a:solidFill>
                <a:latin typeface="+mn-lt"/>
                <a:ea typeface="+mn-ea"/>
                <a:cs typeface="+mn-cs"/>
              </a:rPr>
              <a:t>sirolimus</a:t>
            </a:r>
            <a:r>
              <a:rPr lang="en-US" sz="1200" b="0" i="0" kern="1200" dirty="0" smtClean="0">
                <a:solidFill>
                  <a:schemeClr val="tx1"/>
                </a:solidFill>
                <a:latin typeface="+mn-lt"/>
                <a:ea typeface="+mn-ea"/>
                <a:cs typeface="+mn-cs"/>
              </a:rPr>
              <a:t> levels. (See </a:t>
            </a:r>
            <a:r>
              <a:rPr lang="en-US" sz="1200" b="0" i="0" u="sng" kern="1200" dirty="0" smtClean="0">
                <a:solidFill>
                  <a:schemeClr val="tx1"/>
                </a:solidFill>
                <a:latin typeface="+mn-lt"/>
                <a:ea typeface="+mn-ea"/>
                <a:cs typeface="+mn-cs"/>
                <a:hlinkClick r:id="rId19"/>
              </a:rPr>
              <a:t>'Drug interactions'</a:t>
            </a:r>
            <a:r>
              <a:rPr lang="en-US" sz="1200" b="0" i="0" kern="1200" dirty="0" smtClean="0">
                <a:solidFill>
                  <a:schemeClr val="tx1"/>
                </a:solidFill>
                <a:latin typeface="+mn-lt"/>
                <a:ea typeface="+mn-ea"/>
                <a:cs typeface="+mn-cs"/>
              </a:rPr>
              <a:t> below.)</a:t>
            </a:r>
          </a:p>
          <a:p>
            <a:r>
              <a:rPr lang="en-US" sz="1200" b="0" i="0" kern="1200" dirty="0" smtClean="0">
                <a:solidFill>
                  <a:schemeClr val="tx1"/>
                </a:solidFill>
                <a:latin typeface="+mn-lt"/>
                <a:ea typeface="+mn-ea"/>
                <a:cs typeface="+mn-cs"/>
              </a:rPr>
              <a:t>●For allogeneic HCT recipients with GVHD requiring </a:t>
            </a:r>
            <a:r>
              <a:rPr lang="en-US" sz="1200" b="0" i="0" u="sng" kern="1200" dirty="0" err="1" smtClean="0">
                <a:solidFill>
                  <a:schemeClr val="tx1"/>
                </a:solidFill>
                <a:latin typeface="+mn-lt"/>
                <a:ea typeface="+mn-ea"/>
                <a:cs typeface="+mn-cs"/>
                <a:hlinkClick r:id="rId20"/>
              </a:rPr>
              <a:t>methylprednisolone</a:t>
            </a:r>
            <a:r>
              <a:rPr lang="en-US" sz="1200" b="0" i="0" kern="1200" dirty="0" smtClean="0">
                <a:solidFill>
                  <a:schemeClr val="tx1"/>
                </a:solidFill>
                <a:latin typeface="+mn-lt"/>
                <a:ea typeface="+mn-ea"/>
                <a:cs typeface="+mn-cs"/>
              </a:rPr>
              <a:t> at a dose of ≥1 mg/kg per day (or the equivalent dose of another </a:t>
            </a:r>
            <a:r>
              <a:rPr lang="en-US" sz="1200" b="0" i="0" kern="1200" dirty="0" err="1" smtClean="0">
                <a:solidFill>
                  <a:schemeClr val="tx1"/>
                </a:solidFill>
                <a:latin typeface="+mn-lt"/>
                <a:ea typeface="+mn-ea"/>
                <a:cs typeface="+mn-cs"/>
              </a:rPr>
              <a:t>glucocorticoid</a:t>
            </a:r>
            <a:r>
              <a:rPr lang="en-US" sz="1200" b="0" i="0" kern="1200" dirty="0" smtClean="0">
                <a:solidFill>
                  <a:schemeClr val="tx1"/>
                </a:solidFill>
                <a:latin typeface="+mn-lt"/>
                <a:ea typeface="+mn-ea"/>
                <a:cs typeface="+mn-cs"/>
              </a:rPr>
              <a:t>) for longer than three weeks, we recommend anti-mold prophylaxis. We favor </a:t>
            </a:r>
            <a:r>
              <a:rPr lang="en-US" sz="1200" b="0" i="0" u="sng" kern="1200" dirty="0" err="1" smtClean="0">
                <a:solidFill>
                  <a:schemeClr val="tx1"/>
                </a:solidFill>
                <a:latin typeface="+mn-lt"/>
                <a:ea typeface="+mn-ea"/>
                <a:cs typeface="+mn-cs"/>
                <a:hlinkClick r:id="rId12"/>
              </a:rPr>
              <a:t>voriconazole</a:t>
            </a:r>
            <a:r>
              <a:rPr lang="en-US" sz="1200" b="0" i="0" kern="1200" dirty="0" smtClean="0">
                <a:solidFill>
                  <a:schemeClr val="tx1"/>
                </a:solidFill>
                <a:latin typeface="+mn-lt"/>
                <a:ea typeface="+mn-ea"/>
                <a:cs typeface="+mn-cs"/>
              </a:rPr>
              <a:t> in such patients, but </a:t>
            </a:r>
            <a:r>
              <a:rPr lang="en-US" sz="1200" b="0" i="0" u="sng" kern="1200" dirty="0" err="1" smtClean="0">
                <a:solidFill>
                  <a:schemeClr val="tx1"/>
                </a:solidFill>
                <a:latin typeface="+mn-lt"/>
                <a:ea typeface="+mn-ea"/>
                <a:cs typeface="+mn-cs"/>
                <a:hlinkClick r:id="rId13"/>
              </a:rPr>
              <a:t>posaconazole</a:t>
            </a:r>
            <a:r>
              <a:rPr lang="en-US" sz="1200" b="0" i="0" kern="1200" dirty="0" smtClean="0">
                <a:solidFill>
                  <a:schemeClr val="tx1"/>
                </a:solidFill>
                <a:latin typeface="+mn-lt"/>
                <a:ea typeface="+mn-ea"/>
                <a:cs typeface="+mn-cs"/>
              </a:rPr>
              <a:t> is an appropriate alternative. The same precautions regarding drug interactions that are discussed above must be considered.</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65</a:t>
            </a:fld>
            <a:endParaRPr lang="tr-T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1" kern="1200" dirty="0" err="1" smtClean="0">
                <a:solidFill>
                  <a:schemeClr val="tx1"/>
                </a:solidFill>
                <a:latin typeface="+mn-lt"/>
                <a:ea typeface="+mn-ea"/>
                <a:cs typeface="+mn-cs"/>
              </a:rPr>
              <a:t>Aspergillus</a:t>
            </a:r>
            <a:r>
              <a:rPr lang="en-US" sz="1200" b="0" i="0" kern="1200" dirty="0" smtClean="0">
                <a:solidFill>
                  <a:schemeClr val="tx1"/>
                </a:solidFill>
                <a:latin typeface="+mn-lt"/>
                <a:ea typeface="+mn-ea"/>
                <a:cs typeface="+mn-cs"/>
              </a:rPr>
              <a:t> species are ubiquitous, but invasive </a:t>
            </a:r>
            <a:r>
              <a:rPr lang="en-US" sz="1200" b="0" i="0" kern="1200" dirty="0" err="1" smtClean="0">
                <a:solidFill>
                  <a:schemeClr val="tx1"/>
                </a:solidFill>
                <a:latin typeface="+mn-lt"/>
                <a:ea typeface="+mn-ea"/>
                <a:cs typeface="+mn-cs"/>
              </a:rPr>
              <a:t>aspergillosis</a:t>
            </a:r>
            <a:r>
              <a:rPr lang="en-US" sz="1200" b="0" i="0" kern="1200" dirty="0" smtClean="0">
                <a:solidFill>
                  <a:schemeClr val="tx1"/>
                </a:solidFill>
                <a:latin typeface="+mn-lt"/>
                <a:ea typeface="+mn-ea"/>
                <a:cs typeface="+mn-cs"/>
              </a:rPr>
              <a:t> occurs primarily in </a:t>
            </a:r>
            <a:r>
              <a:rPr lang="en-US" sz="1200" b="0" i="0" kern="1200" dirty="0" err="1" smtClean="0">
                <a:solidFill>
                  <a:schemeClr val="tx1"/>
                </a:solidFill>
                <a:latin typeface="+mn-lt"/>
                <a:ea typeface="+mn-ea"/>
                <a:cs typeface="+mn-cs"/>
              </a:rPr>
              <a:t>immunocompromised</a:t>
            </a:r>
            <a:r>
              <a:rPr lang="en-US" sz="1200" b="0" i="0" kern="1200" dirty="0" smtClean="0">
                <a:solidFill>
                  <a:schemeClr val="tx1"/>
                </a:solidFill>
                <a:latin typeface="+mn-lt"/>
                <a:ea typeface="+mn-ea"/>
                <a:cs typeface="+mn-cs"/>
              </a:rPr>
              <a:t> hosts. Neutropenia and </a:t>
            </a:r>
            <a:r>
              <a:rPr lang="en-US" sz="1200" b="0" i="0" kern="1200" dirty="0" err="1" smtClean="0">
                <a:solidFill>
                  <a:schemeClr val="tx1"/>
                </a:solidFill>
                <a:latin typeface="+mn-lt"/>
                <a:ea typeface="+mn-ea"/>
                <a:cs typeface="+mn-cs"/>
              </a:rPr>
              <a:t>glucocorticoid</a:t>
            </a:r>
            <a:r>
              <a:rPr lang="en-US" sz="1200" b="0" i="0" kern="1200" dirty="0" smtClean="0">
                <a:solidFill>
                  <a:schemeClr val="tx1"/>
                </a:solidFill>
                <a:latin typeface="+mn-lt"/>
                <a:ea typeface="+mn-ea"/>
                <a:cs typeface="+mn-cs"/>
              </a:rPr>
              <a:t> use are the most common predisposing factors. Invasive </a:t>
            </a:r>
            <a:r>
              <a:rPr lang="en-US" sz="1200" b="0" i="0" kern="1200" dirty="0" err="1" smtClean="0">
                <a:solidFill>
                  <a:schemeClr val="tx1"/>
                </a:solidFill>
                <a:latin typeface="+mn-lt"/>
                <a:ea typeface="+mn-ea"/>
                <a:cs typeface="+mn-cs"/>
              </a:rPr>
              <a:t>aspergillosis</a:t>
            </a:r>
            <a:r>
              <a:rPr lang="en-US" sz="1200" b="0" i="0" kern="1200" dirty="0" smtClean="0">
                <a:solidFill>
                  <a:schemeClr val="tx1"/>
                </a:solidFill>
                <a:latin typeface="+mn-lt"/>
                <a:ea typeface="+mn-ea"/>
                <a:cs typeface="+mn-cs"/>
              </a:rPr>
              <a:t> is a major cause of death in </a:t>
            </a:r>
            <a:r>
              <a:rPr lang="en-US" sz="1200" b="0" i="0" kern="1200" dirty="0" err="1" smtClean="0">
                <a:solidFill>
                  <a:schemeClr val="tx1"/>
                </a:solidFill>
                <a:latin typeface="+mn-lt"/>
                <a:ea typeface="+mn-ea"/>
                <a:cs typeface="+mn-cs"/>
              </a:rPr>
              <a:t>immunosuppressed</a:t>
            </a:r>
            <a:r>
              <a:rPr lang="en-US" sz="1200" b="0" i="0" kern="1200" dirty="0" smtClean="0">
                <a:solidFill>
                  <a:schemeClr val="tx1"/>
                </a:solidFill>
                <a:latin typeface="+mn-lt"/>
                <a:ea typeface="+mn-ea"/>
                <a:cs typeface="+mn-cs"/>
              </a:rPr>
              <a:t> patients, particularly following hematopoietic cell transplantation (HCT). (See </a:t>
            </a:r>
            <a:r>
              <a:rPr lang="en-US" sz="1200" b="0" i="0" u="sng" kern="1200" dirty="0" smtClean="0">
                <a:solidFill>
                  <a:schemeClr val="tx1"/>
                </a:solidFill>
                <a:latin typeface="+mn-lt"/>
                <a:ea typeface="+mn-ea"/>
                <a:cs typeface="+mn-cs"/>
                <a:hlinkClick r:id="rId3"/>
              </a:rPr>
              <a:t>'Introduction'</a:t>
            </a:r>
            <a:r>
              <a:rPr lang="en-US" sz="1200" b="0" i="0" kern="1200" dirty="0" smtClean="0">
                <a:solidFill>
                  <a:schemeClr val="tx1"/>
                </a:solidFill>
                <a:latin typeface="+mn-lt"/>
                <a:ea typeface="+mn-ea"/>
                <a:cs typeface="+mn-cs"/>
              </a:rPr>
              <a:t> above and </a:t>
            </a:r>
            <a:r>
              <a:rPr lang="en-US" sz="1200" b="0" i="0" u="sng" kern="1200" dirty="0" smtClean="0">
                <a:solidFill>
                  <a:schemeClr val="tx1"/>
                </a:solidFill>
                <a:latin typeface="+mn-lt"/>
                <a:ea typeface="+mn-ea"/>
                <a:cs typeface="+mn-cs"/>
                <a:hlinkClick r:id="rId3"/>
              </a:rPr>
              <a:t>'Prognostic factors'</a:t>
            </a:r>
            <a:r>
              <a:rPr lang="en-US" sz="1200" b="0" i="0" kern="1200" dirty="0" smtClean="0">
                <a:solidFill>
                  <a:schemeClr val="tx1"/>
                </a:solidFill>
                <a:latin typeface="+mn-lt"/>
                <a:ea typeface="+mn-ea"/>
                <a:cs typeface="+mn-cs"/>
              </a:rPr>
              <a:t> above.)</a:t>
            </a:r>
          </a:p>
          <a:p>
            <a:r>
              <a:rPr lang="en-US" sz="1200" b="0" i="0" kern="1200" dirty="0" smtClean="0">
                <a:solidFill>
                  <a:schemeClr val="tx1"/>
                </a:solidFill>
                <a:latin typeface="+mn-lt"/>
                <a:ea typeface="+mn-ea"/>
                <a:cs typeface="+mn-cs"/>
              </a:rPr>
              <a:t>●Optimal management involves early diagnosis and early initiation of antifungal therapy. Surgery and reduction of immunosuppression are important adjunctive components of management in selected patients. (See </a:t>
            </a:r>
            <a:r>
              <a:rPr lang="en-US" sz="1200" b="0" i="0" u="sng" kern="1200" dirty="0" smtClean="0">
                <a:solidFill>
                  <a:schemeClr val="tx1"/>
                </a:solidFill>
                <a:latin typeface="+mn-lt"/>
                <a:ea typeface="+mn-ea"/>
                <a:cs typeface="+mn-cs"/>
                <a:hlinkClick r:id="rId3"/>
              </a:rPr>
              <a:t>'Approach to management'</a:t>
            </a:r>
            <a:r>
              <a:rPr lang="en-US" sz="1200" b="0" i="0" kern="1200" dirty="0" smtClean="0">
                <a:solidFill>
                  <a:schemeClr val="tx1"/>
                </a:solidFill>
                <a:latin typeface="+mn-lt"/>
                <a:ea typeface="+mn-ea"/>
                <a:cs typeface="+mn-cs"/>
              </a:rPr>
              <a:t> above and </a:t>
            </a:r>
            <a:r>
              <a:rPr lang="en-US" sz="1200" b="0" i="0" u="sng" kern="1200" dirty="0" smtClean="0">
                <a:solidFill>
                  <a:schemeClr val="tx1"/>
                </a:solidFill>
                <a:latin typeface="+mn-lt"/>
                <a:ea typeface="+mn-ea"/>
                <a:cs typeface="+mn-cs"/>
                <a:hlinkClick r:id="rId3"/>
              </a:rPr>
              <a:t>'Role of surgery'</a:t>
            </a:r>
            <a:r>
              <a:rPr lang="en-US" sz="1200" b="0" i="0" kern="1200" dirty="0" smtClean="0">
                <a:solidFill>
                  <a:schemeClr val="tx1"/>
                </a:solidFill>
                <a:latin typeface="+mn-lt"/>
                <a:ea typeface="+mn-ea"/>
                <a:cs typeface="+mn-cs"/>
              </a:rPr>
              <a:t> above and </a:t>
            </a:r>
            <a:r>
              <a:rPr lang="en-US" sz="1200" b="0" i="0" u="sng" kern="1200" dirty="0" smtClean="0">
                <a:solidFill>
                  <a:schemeClr val="tx1"/>
                </a:solidFill>
                <a:latin typeface="+mn-lt"/>
                <a:ea typeface="+mn-ea"/>
                <a:cs typeface="+mn-cs"/>
                <a:hlinkClick r:id="rId3"/>
              </a:rPr>
              <a:t>'Reduction of immunosuppression'</a:t>
            </a:r>
            <a:r>
              <a:rPr lang="en-US" sz="1200" b="0" i="0" kern="1200" dirty="0" smtClean="0">
                <a:solidFill>
                  <a:schemeClr val="tx1"/>
                </a:solidFill>
                <a:latin typeface="+mn-lt"/>
                <a:ea typeface="+mn-ea"/>
                <a:cs typeface="+mn-cs"/>
              </a:rPr>
              <a:t> above.)</a:t>
            </a:r>
          </a:p>
          <a:p>
            <a:r>
              <a:rPr lang="en-US" sz="1200" b="0" i="0" kern="1200" dirty="0" smtClean="0">
                <a:solidFill>
                  <a:schemeClr val="tx1"/>
                </a:solidFill>
                <a:latin typeface="+mn-lt"/>
                <a:ea typeface="+mn-ea"/>
                <a:cs typeface="+mn-cs"/>
              </a:rPr>
              <a:t>●For initial therapy of patients with confirmed invasive </a:t>
            </a:r>
            <a:r>
              <a:rPr lang="en-US" sz="1200" b="0" i="0" kern="1200" dirty="0" err="1" smtClean="0">
                <a:solidFill>
                  <a:schemeClr val="tx1"/>
                </a:solidFill>
                <a:latin typeface="+mn-lt"/>
                <a:ea typeface="+mn-ea"/>
                <a:cs typeface="+mn-cs"/>
              </a:rPr>
              <a:t>aspergillosis</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ie</a:t>
            </a:r>
            <a:r>
              <a:rPr lang="en-US" sz="1200" b="0" i="0" kern="1200" dirty="0" smtClean="0">
                <a:solidFill>
                  <a:schemeClr val="tx1"/>
                </a:solidFill>
                <a:latin typeface="+mn-lt"/>
                <a:ea typeface="+mn-ea"/>
                <a:cs typeface="+mn-cs"/>
              </a:rPr>
              <a:t>, diagnosed by culture, </a:t>
            </a:r>
            <a:r>
              <a:rPr lang="en-US" sz="1200" b="0" i="0" kern="1200" dirty="0" err="1" smtClean="0">
                <a:solidFill>
                  <a:schemeClr val="tx1"/>
                </a:solidFill>
                <a:latin typeface="+mn-lt"/>
                <a:ea typeface="+mn-ea"/>
                <a:cs typeface="+mn-cs"/>
              </a:rPr>
              <a:t>galactomannan</a:t>
            </a:r>
            <a:r>
              <a:rPr lang="en-US" sz="1200" b="0" i="0" kern="1200" dirty="0" smtClean="0">
                <a:solidFill>
                  <a:schemeClr val="tx1"/>
                </a:solidFill>
                <a:latin typeface="+mn-lt"/>
                <a:ea typeface="+mn-ea"/>
                <a:cs typeface="+mn-cs"/>
              </a:rPr>
              <a:t> antigen, or histopathology), we recommend a </a:t>
            </a:r>
            <a:r>
              <a:rPr lang="en-US" sz="1200" b="0" i="0" u="sng" kern="1200" dirty="0" err="1" smtClean="0">
                <a:solidFill>
                  <a:schemeClr val="tx1"/>
                </a:solidFill>
                <a:latin typeface="+mn-lt"/>
                <a:ea typeface="+mn-ea"/>
                <a:cs typeface="+mn-cs"/>
                <a:hlinkClick r:id="rId4"/>
              </a:rPr>
              <a:t>voriconazole</a:t>
            </a:r>
            <a:r>
              <a:rPr lang="en-US" sz="1200" b="0" i="0" kern="1200" dirty="0" smtClean="0">
                <a:solidFill>
                  <a:schemeClr val="tx1"/>
                </a:solidFill>
                <a:latin typeface="+mn-lt"/>
                <a:ea typeface="+mn-ea"/>
                <a:cs typeface="+mn-cs"/>
              </a:rPr>
              <a:t>-based regimen rather than an </a:t>
            </a:r>
            <a:r>
              <a:rPr lang="en-US" sz="1200" b="0" i="0" kern="1200" dirty="0" err="1" smtClean="0">
                <a:solidFill>
                  <a:schemeClr val="tx1"/>
                </a:solidFill>
                <a:latin typeface="+mn-lt"/>
                <a:ea typeface="+mn-ea"/>
                <a:cs typeface="+mn-cs"/>
              </a:rPr>
              <a:t>amphotericin</a:t>
            </a:r>
            <a:r>
              <a:rPr lang="en-US" sz="1200" b="0" i="0" kern="1200" dirty="0" smtClean="0">
                <a:solidFill>
                  <a:schemeClr val="tx1"/>
                </a:solidFill>
                <a:latin typeface="+mn-lt"/>
                <a:ea typeface="+mn-ea"/>
                <a:cs typeface="+mn-cs"/>
              </a:rPr>
              <a:t> B–based regimen (</a:t>
            </a:r>
            <a:r>
              <a:rPr lang="en-US" sz="1200" b="1" i="0" u="sng" kern="1200" dirty="0" smtClean="0">
                <a:solidFill>
                  <a:schemeClr val="tx1"/>
                </a:solidFill>
                <a:latin typeface="+mn-lt"/>
                <a:ea typeface="+mn-ea"/>
                <a:cs typeface="+mn-cs"/>
                <a:hlinkClick r:id="rId5"/>
              </a:rPr>
              <a:t>Grade 1A</a:t>
            </a:r>
            <a:r>
              <a:rPr lang="en-US" sz="1200" b="0" i="0" kern="1200" dirty="0" smtClean="0">
                <a:solidFill>
                  <a:schemeClr val="tx1"/>
                </a:solidFill>
                <a:latin typeface="+mn-lt"/>
                <a:ea typeface="+mn-ea"/>
                <a:cs typeface="+mn-cs"/>
              </a:rPr>
              <a:t>). We also suggest the addition of an </a:t>
            </a:r>
            <a:r>
              <a:rPr lang="en-US" sz="1200" b="0" i="0" kern="1200" dirty="0" err="1" smtClean="0">
                <a:solidFill>
                  <a:schemeClr val="tx1"/>
                </a:solidFill>
                <a:latin typeface="+mn-lt"/>
                <a:ea typeface="+mn-ea"/>
                <a:cs typeface="+mn-cs"/>
              </a:rPr>
              <a:t>echinocandin</a:t>
            </a:r>
            <a:r>
              <a:rPr lang="en-US" sz="1200" b="0" i="0" kern="1200" dirty="0" smtClean="0">
                <a:solidFill>
                  <a:schemeClr val="tx1"/>
                </a:solidFill>
                <a:latin typeface="+mn-lt"/>
                <a:ea typeface="+mn-ea"/>
                <a:cs typeface="+mn-cs"/>
              </a:rPr>
              <a:t> to </a:t>
            </a:r>
            <a:r>
              <a:rPr lang="en-US" sz="1200" b="0" i="0" kern="1200" dirty="0" err="1" smtClean="0">
                <a:solidFill>
                  <a:schemeClr val="tx1"/>
                </a:solidFill>
                <a:latin typeface="+mn-lt"/>
                <a:ea typeface="+mn-ea"/>
                <a:cs typeface="+mn-cs"/>
              </a:rPr>
              <a:t>voriconazole</a:t>
            </a:r>
            <a:r>
              <a:rPr lang="en-US" sz="1200" b="0" i="0" kern="1200" dirty="0" smtClean="0">
                <a:solidFill>
                  <a:schemeClr val="tx1"/>
                </a:solidFill>
                <a:latin typeface="+mn-lt"/>
                <a:ea typeface="+mn-ea"/>
                <a:cs typeface="+mn-cs"/>
              </a:rPr>
              <a:t> for the first one to two weeks of therapy, particularly in patients with severe disease (</a:t>
            </a:r>
            <a:r>
              <a:rPr lang="en-US" sz="1200" b="1" i="0" u="sng" kern="1200" dirty="0" smtClean="0">
                <a:solidFill>
                  <a:schemeClr val="tx1"/>
                </a:solidFill>
                <a:latin typeface="+mn-lt"/>
                <a:ea typeface="+mn-ea"/>
                <a:cs typeface="+mn-cs"/>
                <a:hlinkClick r:id="rId6"/>
              </a:rPr>
              <a:t>Grade 2B</a:t>
            </a:r>
            <a:r>
              <a:rPr lang="en-US" sz="1200" b="0" i="0" kern="1200" dirty="0" smtClean="0">
                <a:solidFill>
                  <a:schemeClr val="tx1"/>
                </a:solidFill>
                <a:latin typeface="+mn-lt"/>
                <a:ea typeface="+mn-ea"/>
                <a:cs typeface="+mn-cs"/>
              </a:rPr>
              <a:t>). However, some experts prefer </a:t>
            </a:r>
            <a:r>
              <a:rPr lang="en-US" sz="1200" b="0" i="0" kern="1200" dirty="0" err="1" smtClean="0">
                <a:solidFill>
                  <a:schemeClr val="tx1"/>
                </a:solidFill>
                <a:latin typeface="+mn-lt"/>
                <a:ea typeface="+mn-ea"/>
                <a:cs typeface="+mn-cs"/>
              </a:rPr>
              <a:t>monotherapy</a:t>
            </a:r>
            <a:r>
              <a:rPr lang="en-US" sz="1200" b="0" i="0" kern="1200" dirty="0" smtClean="0">
                <a:solidFill>
                  <a:schemeClr val="tx1"/>
                </a:solidFill>
                <a:latin typeface="+mn-lt"/>
                <a:ea typeface="+mn-ea"/>
                <a:cs typeface="+mn-cs"/>
              </a:rPr>
              <a:t> with </a:t>
            </a:r>
            <a:r>
              <a:rPr lang="en-US" sz="1200" b="0" i="0" kern="1200" dirty="0" err="1" smtClean="0">
                <a:solidFill>
                  <a:schemeClr val="tx1"/>
                </a:solidFill>
                <a:latin typeface="+mn-lt"/>
                <a:ea typeface="+mn-ea"/>
                <a:cs typeface="+mn-cs"/>
              </a:rPr>
              <a:t>voriconazole</a:t>
            </a:r>
            <a:r>
              <a:rPr lang="en-US" sz="1200" b="0" i="0" kern="1200" dirty="0" smtClean="0">
                <a:solidFill>
                  <a:schemeClr val="tx1"/>
                </a:solidFill>
                <a:latin typeface="+mn-lt"/>
                <a:ea typeface="+mn-ea"/>
                <a:cs typeface="+mn-cs"/>
              </a:rPr>
              <a:t>. Dosing is discussed above. (See </a:t>
            </a:r>
            <a:r>
              <a:rPr lang="en-US" sz="1200" b="0" i="0" u="sng" kern="1200" dirty="0" smtClean="0">
                <a:solidFill>
                  <a:schemeClr val="tx1"/>
                </a:solidFill>
                <a:latin typeface="+mn-lt"/>
                <a:ea typeface="+mn-ea"/>
                <a:cs typeface="+mn-cs"/>
                <a:hlinkClick r:id="rId3"/>
              </a:rPr>
              <a:t>'Choice of regimen'</a:t>
            </a:r>
            <a:r>
              <a:rPr lang="en-US" sz="1200" b="0" i="0" kern="1200" dirty="0" smtClean="0">
                <a:solidFill>
                  <a:schemeClr val="tx1"/>
                </a:solidFill>
                <a:latin typeface="+mn-lt"/>
                <a:ea typeface="+mn-ea"/>
                <a:cs typeface="+mn-cs"/>
              </a:rPr>
              <a:t> above and </a:t>
            </a:r>
            <a:r>
              <a:rPr lang="en-US" sz="1200" b="0" i="0" u="sng" kern="1200" dirty="0" smtClean="0">
                <a:solidFill>
                  <a:schemeClr val="tx1"/>
                </a:solidFill>
                <a:latin typeface="+mn-lt"/>
                <a:ea typeface="+mn-ea"/>
                <a:cs typeface="+mn-cs"/>
                <a:hlinkClick r:id="rId3"/>
              </a:rPr>
              <a:t>'</a:t>
            </a:r>
            <a:r>
              <a:rPr lang="en-US" sz="1200" b="0" i="0" u="sng" kern="1200" dirty="0" err="1" smtClean="0">
                <a:solidFill>
                  <a:schemeClr val="tx1"/>
                </a:solidFill>
                <a:latin typeface="+mn-lt"/>
                <a:ea typeface="+mn-ea"/>
                <a:cs typeface="+mn-cs"/>
                <a:hlinkClick r:id="rId3"/>
              </a:rPr>
              <a:t>Voriconazole</a:t>
            </a:r>
            <a:r>
              <a:rPr lang="en-US" sz="1200" b="0" i="0" u="sng" kern="1200" dirty="0" smtClean="0">
                <a:solidFill>
                  <a:schemeClr val="tx1"/>
                </a:solidFill>
                <a:latin typeface="+mn-lt"/>
                <a:ea typeface="+mn-ea"/>
                <a:cs typeface="+mn-cs"/>
                <a:hlinkClick r:id="rId3"/>
              </a:rPr>
              <a:t>'</a:t>
            </a:r>
            <a:r>
              <a:rPr lang="en-US" sz="1200" b="0" i="0" kern="1200" dirty="0" smtClean="0">
                <a:solidFill>
                  <a:schemeClr val="tx1"/>
                </a:solidFill>
                <a:latin typeface="+mn-lt"/>
                <a:ea typeface="+mn-ea"/>
                <a:cs typeface="+mn-cs"/>
              </a:rPr>
              <a:t> above and </a:t>
            </a:r>
            <a:r>
              <a:rPr lang="en-US" sz="1200" b="0" i="0" u="sng" kern="1200" dirty="0" smtClean="0">
                <a:solidFill>
                  <a:schemeClr val="tx1"/>
                </a:solidFill>
                <a:latin typeface="+mn-lt"/>
                <a:ea typeface="+mn-ea"/>
                <a:cs typeface="+mn-cs"/>
                <a:hlinkClick r:id="rId3"/>
              </a:rPr>
              <a:t>'</a:t>
            </a:r>
            <a:r>
              <a:rPr lang="en-US" sz="1200" b="0" i="0" u="sng" kern="1200" dirty="0" err="1" smtClean="0">
                <a:solidFill>
                  <a:schemeClr val="tx1"/>
                </a:solidFill>
                <a:latin typeface="+mn-lt"/>
                <a:ea typeface="+mn-ea"/>
                <a:cs typeface="+mn-cs"/>
                <a:hlinkClick r:id="rId3"/>
              </a:rPr>
              <a:t>Voriconazole</a:t>
            </a:r>
            <a:r>
              <a:rPr lang="en-US" sz="1200" b="0" i="0" u="sng" kern="1200" dirty="0" smtClean="0">
                <a:solidFill>
                  <a:schemeClr val="tx1"/>
                </a:solidFill>
                <a:latin typeface="+mn-lt"/>
                <a:ea typeface="+mn-ea"/>
                <a:cs typeface="+mn-cs"/>
                <a:hlinkClick r:id="rId3"/>
              </a:rPr>
              <a:t> and an </a:t>
            </a:r>
            <a:r>
              <a:rPr lang="en-US" sz="1200" b="0" i="0" u="sng" kern="1200" dirty="0" err="1" smtClean="0">
                <a:solidFill>
                  <a:schemeClr val="tx1"/>
                </a:solidFill>
                <a:latin typeface="+mn-lt"/>
                <a:ea typeface="+mn-ea"/>
                <a:cs typeface="+mn-cs"/>
                <a:hlinkClick r:id="rId3"/>
              </a:rPr>
              <a:t>echinocandin</a:t>
            </a:r>
            <a:r>
              <a:rPr lang="en-US" sz="1200" b="0" i="0" u="sng" kern="1200" dirty="0" smtClean="0">
                <a:solidFill>
                  <a:schemeClr val="tx1"/>
                </a:solidFill>
                <a:latin typeface="+mn-lt"/>
                <a:ea typeface="+mn-ea"/>
                <a:cs typeface="+mn-cs"/>
                <a:hlinkClick r:id="rId3"/>
              </a:rPr>
              <a:t>'</a:t>
            </a:r>
            <a:r>
              <a:rPr lang="en-US" sz="1200" b="0" i="0" kern="1200" dirty="0" smtClean="0">
                <a:solidFill>
                  <a:schemeClr val="tx1"/>
                </a:solidFill>
                <a:latin typeface="+mn-lt"/>
                <a:ea typeface="+mn-ea"/>
                <a:cs typeface="+mn-cs"/>
              </a:rPr>
              <a:t> above and </a:t>
            </a:r>
            <a:r>
              <a:rPr lang="en-US" sz="1200" b="0" i="0" u="sng" kern="1200" dirty="0" smtClean="0">
                <a:solidFill>
                  <a:schemeClr val="tx1"/>
                </a:solidFill>
                <a:latin typeface="+mn-lt"/>
                <a:ea typeface="+mn-ea"/>
                <a:cs typeface="+mn-cs"/>
                <a:hlinkClick r:id="rId3"/>
              </a:rPr>
              <a:t>'Dosing and drug effects'</a:t>
            </a:r>
            <a:r>
              <a:rPr lang="en-US" sz="1200" b="0" i="0" kern="1200" dirty="0" smtClean="0">
                <a:solidFill>
                  <a:schemeClr val="tx1"/>
                </a:solidFill>
                <a:latin typeface="+mn-lt"/>
                <a:ea typeface="+mn-ea"/>
                <a:cs typeface="+mn-cs"/>
              </a:rPr>
              <a:t> above.)</a:t>
            </a:r>
          </a:p>
          <a:p>
            <a:r>
              <a:rPr lang="en-US" sz="1200" b="0" i="0" kern="1200" dirty="0" smtClean="0">
                <a:solidFill>
                  <a:schemeClr val="tx1"/>
                </a:solidFill>
                <a:latin typeface="+mn-lt"/>
                <a:ea typeface="+mn-ea"/>
                <a:cs typeface="+mn-cs"/>
              </a:rPr>
              <a:t>●In patients who are intolerant of </a:t>
            </a:r>
            <a:r>
              <a:rPr lang="en-US" sz="1200" b="0" i="0" u="sng" kern="1200" dirty="0" err="1" smtClean="0">
                <a:solidFill>
                  <a:schemeClr val="tx1"/>
                </a:solidFill>
                <a:latin typeface="+mn-lt"/>
                <a:ea typeface="+mn-ea"/>
                <a:cs typeface="+mn-cs"/>
                <a:hlinkClick r:id="rId4"/>
              </a:rPr>
              <a:t>voriconazole</a:t>
            </a:r>
            <a:r>
              <a:rPr lang="en-US" sz="1200" b="0" i="0" kern="1200" dirty="0" smtClean="0">
                <a:solidFill>
                  <a:schemeClr val="tx1"/>
                </a:solidFill>
                <a:latin typeface="+mn-lt"/>
                <a:ea typeface="+mn-ea"/>
                <a:cs typeface="+mn-cs"/>
              </a:rPr>
              <a:t> due to severe reactions, we suggest switching from </a:t>
            </a:r>
            <a:r>
              <a:rPr lang="en-US" sz="1200" b="0" i="0" kern="1200" dirty="0" err="1" smtClean="0">
                <a:solidFill>
                  <a:schemeClr val="tx1"/>
                </a:solidFill>
                <a:latin typeface="+mn-lt"/>
                <a:ea typeface="+mn-ea"/>
                <a:cs typeface="+mn-cs"/>
              </a:rPr>
              <a:t>voriconazole</a:t>
            </a:r>
            <a:r>
              <a:rPr lang="en-US" sz="1200" b="0" i="0" kern="1200" dirty="0" smtClean="0">
                <a:solidFill>
                  <a:schemeClr val="tx1"/>
                </a:solidFill>
                <a:latin typeface="+mn-lt"/>
                <a:ea typeface="+mn-ea"/>
                <a:cs typeface="+mn-cs"/>
              </a:rPr>
              <a:t> to either a lipid formulation of </a:t>
            </a:r>
            <a:r>
              <a:rPr lang="en-US" sz="1200" b="0" i="0" kern="1200" dirty="0" err="1" smtClean="0">
                <a:solidFill>
                  <a:schemeClr val="tx1"/>
                </a:solidFill>
                <a:latin typeface="+mn-lt"/>
                <a:ea typeface="+mn-ea"/>
                <a:cs typeface="+mn-cs"/>
              </a:rPr>
              <a:t>amphotericin</a:t>
            </a:r>
            <a:r>
              <a:rPr lang="en-US" sz="1200" b="0" i="0" kern="1200" dirty="0" smtClean="0">
                <a:solidFill>
                  <a:schemeClr val="tx1"/>
                </a:solidFill>
                <a:latin typeface="+mn-lt"/>
                <a:ea typeface="+mn-ea"/>
                <a:cs typeface="+mn-cs"/>
              </a:rPr>
              <a:t> B (</a:t>
            </a:r>
            <a:r>
              <a:rPr lang="en-US" sz="1200" b="0" i="0" kern="1200" dirty="0" err="1" smtClean="0">
                <a:solidFill>
                  <a:schemeClr val="tx1"/>
                </a:solidFill>
                <a:latin typeface="+mn-lt"/>
                <a:ea typeface="+mn-ea"/>
                <a:cs typeface="+mn-cs"/>
              </a:rPr>
              <a:t>AmBisome</a:t>
            </a:r>
            <a:r>
              <a:rPr lang="en-US" sz="1200" b="0" i="0" kern="1200" dirty="0" smtClean="0">
                <a:solidFill>
                  <a:schemeClr val="tx1"/>
                </a:solidFill>
                <a:latin typeface="+mn-lt"/>
                <a:ea typeface="+mn-ea"/>
                <a:cs typeface="+mn-cs"/>
              </a:rPr>
              <a:t> or </a:t>
            </a:r>
            <a:r>
              <a:rPr lang="en-US" sz="1200" b="0" i="0" kern="1200" dirty="0" err="1" smtClean="0">
                <a:solidFill>
                  <a:schemeClr val="tx1"/>
                </a:solidFill>
                <a:latin typeface="+mn-lt"/>
                <a:ea typeface="+mn-ea"/>
                <a:cs typeface="+mn-cs"/>
              </a:rPr>
              <a:t>Abelcet</a:t>
            </a:r>
            <a:r>
              <a:rPr lang="en-US" sz="1200" b="0" i="0" kern="1200" dirty="0" smtClean="0">
                <a:solidFill>
                  <a:schemeClr val="tx1"/>
                </a:solidFill>
                <a:latin typeface="+mn-lt"/>
                <a:ea typeface="+mn-ea"/>
                <a:cs typeface="+mn-cs"/>
              </a:rPr>
              <a:t> [ABLC]) (</a:t>
            </a:r>
            <a:r>
              <a:rPr lang="en-US" sz="1200" b="1" i="0" u="sng" kern="1200" dirty="0" smtClean="0">
                <a:solidFill>
                  <a:schemeClr val="tx1"/>
                </a:solidFill>
                <a:latin typeface="+mn-lt"/>
                <a:ea typeface="+mn-ea"/>
                <a:cs typeface="+mn-cs"/>
                <a:hlinkClick r:id="rId6"/>
              </a:rPr>
              <a:t>Grade 2B</a:t>
            </a:r>
            <a:r>
              <a:rPr lang="en-US" sz="1200" b="0" i="0" kern="1200" dirty="0" smtClean="0">
                <a:solidFill>
                  <a:schemeClr val="tx1"/>
                </a:solidFill>
                <a:latin typeface="+mn-lt"/>
                <a:ea typeface="+mn-ea"/>
                <a:cs typeface="+mn-cs"/>
              </a:rPr>
              <a:t>) or </a:t>
            </a:r>
            <a:r>
              <a:rPr lang="en-US" sz="1200" b="0" i="0" u="sng" kern="1200" dirty="0" err="1" smtClean="0">
                <a:solidFill>
                  <a:schemeClr val="tx1"/>
                </a:solidFill>
                <a:latin typeface="+mn-lt"/>
                <a:ea typeface="+mn-ea"/>
                <a:cs typeface="+mn-cs"/>
                <a:hlinkClick r:id="rId7"/>
              </a:rPr>
              <a:t>isavuconazole</a:t>
            </a:r>
            <a:r>
              <a:rPr lang="en-US" sz="1200" b="0" i="0" kern="1200" dirty="0" smtClean="0">
                <a:solidFill>
                  <a:schemeClr val="tx1"/>
                </a:solidFill>
                <a:latin typeface="+mn-lt"/>
                <a:ea typeface="+mn-ea"/>
                <a:cs typeface="+mn-cs"/>
              </a:rPr>
              <a:t> (</a:t>
            </a:r>
            <a:r>
              <a:rPr lang="en-US" sz="1200" b="1" i="0" u="sng" kern="1200" dirty="0" smtClean="0">
                <a:solidFill>
                  <a:schemeClr val="tx1"/>
                </a:solidFill>
                <a:latin typeface="+mn-lt"/>
                <a:ea typeface="+mn-ea"/>
                <a:cs typeface="+mn-cs"/>
                <a:hlinkClick r:id="rId6"/>
              </a:rPr>
              <a:t>Grade 2B</a:t>
            </a:r>
            <a:r>
              <a:rPr lang="en-US" sz="1200" b="0" i="0" kern="1200" dirty="0" smtClean="0">
                <a:solidFill>
                  <a:schemeClr val="tx1"/>
                </a:solidFill>
                <a:latin typeface="+mn-lt"/>
                <a:ea typeface="+mn-ea"/>
                <a:cs typeface="+mn-cs"/>
              </a:rPr>
              <a:t>). The decision of which agent to choose depends on organ dysfunction, toxicities, and tolerability. (See </a:t>
            </a:r>
            <a:r>
              <a:rPr lang="en-US" sz="1200" b="0" i="0" u="sng" kern="1200" dirty="0" smtClean="0">
                <a:solidFill>
                  <a:schemeClr val="tx1"/>
                </a:solidFill>
                <a:latin typeface="+mn-lt"/>
                <a:ea typeface="+mn-ea"/>
                <a:cs typeface="+mn-cs"/>
                <a:hlinkClick r:id="rId3"/>
              </a:rPr>
              <a:t>'Initial therapy'</a:t>
            </a:r>
            <a:r>
              <a:rPr lang="en-US" sz="1200" b="0" i="0" kern="1200" dirty="0" smtClean="0">
                <a:solidFill>
                  <a:schemeClr val="tx1"/>
                </a:solidFill>
                <a:latin typeface="+mn-lt"/>
                <a:ea typeface="+mn-ea"/>
                <a:cs typeface="+mn-cs"/>
              </a:rPr>
              <a:t> above.)</a:t>
            </a:r>
          </a:p>
          <a:p>
            <a:r>
              <a:rPr lang="en-US" sz="1200" b="0" i="0" kern="1200" dirty="0" smtClean="0">
                <a:solidFill>
                  <a:schemeClr val="tx1"/>
                </a:solidFill>
                <a:latin typeface="+mn-lt"/>
                <a:ea typeface="+mn-ea"/>
                <a:cs typeface="+mn-cs"/>
              </a:rPr>
              <a:t>●In patients receiving </a:t>
            </a:r>
            <a:r>
              <a:rPr lang="en-US" sz="1200" b="0" i="0" u="sng" kern="1200" dirty="0" err="1" smtClean="0">
                <a:solidFill>
                  <a:schemeClr val="tx1"/>
                </a:solidFill>
                <a:latin typeface="+mn-lt"/>
                <a:ea typeface="+mn-ea"/>
                <a:cs typeface="+mn-cs"/>
                <a:hlinkClick r:id="rId4"/>
              </a:rPr>
              <a:t>voriconazole</a:t>
            </a:r>
            <a:r>
              <a:rPr lang="en-US" sz="1200" b="0" i="0" kern="1200" dirty="0" smtClean="0">
                <a:solidFill>
                  <a:schemeClr val="tx1"/>
                </a:solidFill>
                <a:latin typeface="+mn-lt"/>
                <a:ea typeface="+mn-ea"/>
                <a:cs typeface="+mn-cs"/>
              </a:rPr>
              <a:t> and an </a:t>
            </a:r>
            <a:r>
              <a:rPr lang="en-US" sz="1200" b="0" i="0" kern="1200" dirty="0" err="1" smtClean="0">
                <a:solidFill>
                  <a:schemeClr val="tx1"/>
                </a:solidFill>
                <a:latin typeface="+mn-lt"/>
                <a:ea typeface="+mn-ea"/>
                <a:cs typeface="+mn-cs"/>
              </a:rPr>
              <a:t>echinocandin</a:t>
            </a:r>
            <a:r>
              <a:rPr lang="en-US" sz="1200" b="0" i="0" kern="1200" dirty="0" smtClean="0">
                <a:solidFill>
                  <a:schemeClr val="tx1"/>
                </a:solidFill>
                <a:latin typeface="+mn-lt"/>
                <a:ea typeface="+mn-ea"/>
                <a:cs typeface="+mn-cs"/>
              </a:rPr>
              <a:t> who are switched from </a:t>
            </a:r>
            <a:r>
              <a:rPr lang="en-US" sz="1200" b="0" i="0" kern="1200" dirty="0" err="1" smtClean="0">
                <a:solidFill>
                  <a:schemeClr val="tx1"/>
                </a:solidFill>
                <a:latin typeface="+mn-lt"/>
                <a:ea typeface="+mn-ea"/>
                <a:cs typeface="+mn-cs"/>
              </a:rPr>
              <a:t>voriconazole</a:t>
            </a:r>
            <a:r>
              <a:rPr lang="en-US" sz="1200" b="0" i="0" kern="1200" dirty="0" smtClean="0">
                <a:solidFill>
                  <a:schemeClr val="tx1"/>
                </a:solidFill>
                <a:latin typeface="+mn-lt"/>
                <a:ea typeface="+mn-ea"/>
                <a:cs typeface="+mn-cs"/>
              </a:rPr>
              <a:t> to a lipid formulation of </a:t>
            </a:r>
            <a:r>
              <a:rPr lang="en-US" sz="1200" b="0" i="0" kern="1200" dirty="0" err="1" smtClean="0">
                <a:solidFill>
                  <a:schemeClr val="tx1"/>
                </a:solidFill>
                <a:latin typeface="+mn-lt"/>
                <a:ea typeface="+mn-ea"/>
                <a:cs typeface="+mn-cs"/>
              </a:rPr>
              <a:t>amphotericin</a:t>
            </a:r>
            <a:r>
              <a:rPr lang="en-US" sz="1200" b="0" i="0" kern="1200" dirty="0" smtClean="0">
                <a:solidFill>
                  <a:schemeClr val="tx1"/>
                </a:solidFill>
                <a:latin typeface="+mn-lt"/>
                <a:ea typeface="+mn-ea"/>
                <a:cs typeface="+mn-cs"/>
              </a:rPr>
              <a:t> B or </a:t>
            </a:r>
            <a:r>
              <a:rPr lang="en-US" sz="1200" b="0" i="0" u="sng" kern="1200" dirty="0" err="1" smtClean="0">
                <a:solidFill>
                  <a:schemeClr val="tx1"/>
                </a:solidFill>
                <a:latin typeface="+mn-lt"/>
                <a:ea typeface="+mn-ea"/>
                <a:cs typeface="+mn-cs"/>
                <a:hlinkClick r:id="rId7"/>
              </a:rPr>
              <a:t>isavuconazole</a:t>
            </a:r>
            <a:r>
              <a:rPr lang="en-US" sz="1200" b="0" i="0" kern="1200" dirty="0" smtClean="0">
                <a:solidFill>
                  <a:schemeClr val="tx1"/>
                </a:solidFill>
                <a:latin typeface="+mn-lt"/>
                <a:ea typeface="+mn-ea"/>
                <a:cs typeface="+mn-cs"/>
              </a:rPr>
              <a:t>, we suggest continuing the </a:t>
            </a:r>
            <a:r>
              <a:rPr lang="en-US" sz="1200" b="0" i="0" kern="1200" dirty="0" err="1" smtClean="0">
                <a:solidFill>
                  <a:schemeClr val="tx1"/>
                </a:solidFill>
                <a:latin typeface="+mn-lt"/>
                <a:ea typeface="+mn-ea"/>
                <a:cs typeface="+mn-cs"/>
              </a:rPr>
              <a:t>echinocandin</a:t>
            </a:r>
            <a:r>
              <a:rPr lang="en-US" sz="1200" b="0" i="0" kern="1200" dirty="0" smtClean="0">
                <a:solidFill>
                  <a:schemeClr val="tx1"/>
                </a:solidFill>
                <a:latin typeface="+mn-lt"/>
                <a:ea typeface="+mn-ea"/>
                <a:cs typeface="+mn-cs"/>
              </a:rPr>
              <a:t>, although the efficacy of </a:t>
            </a:r>
            <a:r>
              <a:rPr lang="en-US" sz="1200" b="0" i="0" kern="1200" dirty="0" err="1" smtClean="0">
                <a:solidFill>
                  <a:schemeClr val="tx1"/>
                </a:solidFill>
                <a:latin typeface="+mn-lt"/>
                <a:ea typeface="+mn-ea"/>
                <a:cs typeface="+mn-cs"/>
              </a:rPr>
              <a:t>AmBisome</a:t>
            </a:r>
            <a:r>
              <a:rPr lang="en-US" sz="1200" b="0" i="0" kern="1200" dirty="0" smtClean="0">
                <a:solidFill>
                  <a:schemeClr val="tx1"/>
                </a:solidFill>
                <a:latin typeface="+mn-lt"/>
                <a:ea typeface="+mn-ea"/>
                <a:cs typeface="+mn-cs"/>
              </a:rPr>
              <a:t> or </a:t>
            </a:r>
            <a:r>
              <a:rPr lang="en-US" sz="1200" b="0" i="0" kern="1200" dirty="0" err="1" smtClean="0">
                <a:solidFill>
                  <a:schemeClr val="tx1"/>
                </a:solidFill>
                <a:latin typeface="+mn-lt"/>
                <a:ea typeface="+mn-ea"/>
                <a:cs typeface="+mn-cs"/>
              </a:rPr>
              <a:t>isavuconazole</a:t>
            </a:r>
            <a:r>
              <a:rPr lang="en-US" sz="1200" b="0" i="0" kern="1200" dirty="0" smtClean="0">
                <a:solidFill>
                  <a:schemeClr val="tx1"/>
                </a:solidFill>
                <a:latin typeface="+mn-lt"/>
                <a:ea typeface="+mn-ea"/>
                <a:cs typeface="+mn-cs"/>
              </a:rPr>
              <a:t> plus an </a:t>
            </a:r>
            <a:r>
              <a:rPr lang="en-US" sz="1200" b="0" i="0" kern="1200" dirty="0" err="1" smtClean="0">
                <a:solidFill>
                  <a:schemeClr val="tx1"/>
                </a:solidFill>
                <a:latin typeface="+mn-lt"/>
                <a:ea typeface="+mn-ea"/>
                <a:cs typeface="+mn-cs"/>
              </a:rPr>
              <a:t>echinocandin</a:t>
            </a:r>
            <a:r>
              <a:rPr lang="en-US" sz="1200" b="0" i="0" kern="1200" dirty="0" smtClean="0">
                <a:solidFill>
                  <a:schemeClr val="tx1"/>
                </a:solidFill>
                <a:latin typeface="+mn-lt"/>
                <a:ea typeface="+mn-ea"/>
                <a:cs typeface="+mn-cs"/>
              </a:rPr>
              <a:t> has not been proven (</a:t>
            </a:r>
            <a:r>
              <a:rPr lang="en-US" sz="1200" b="1" i="0" u="sng" kern="1200" dirty="0" smtClean="0">
                <a:solidFill>
                  <a:schemeClr val="tx1"/>
                </a:solidFill>
                <a:latin typeface="+mn-lt"/>
                <a:ea typeface="+mn-ea"/>
                <a:cs typeface="+mn-cs"/>
                <a:hlinkClick r:id="rId8"/>
              </a:rPr>
              <a:t>Grade 2C</a:t>
            </a:r>
            <a:r>
              <a:rPr lang="en-US" sz="1200" b="0" i="0" kern="1200" dirty="0" smtClean="0">
                <a:solidFill>
                  <a:schemeClr val="tx1"/>
                </a:solidFill>
                <a:latin typeface="+mn-lt"/>
                <a:ea typeface="+mn-ea"/>
                <a:cs typeface="+mn-cs"/>
              </a:rPr>
              <a:t>). (See </a:t>
            </a:r>
            <a:r>
              <a:rPr lang="en-US" sz="1200" b="0" i="0" u="sng" kern="1200" dirty="0" smtClean="0">
                <a:solidFill>
                  <a:schemeClr val="tx1"/>
                </a:solidFill>
                <a:latin typeface="+mn-lt"/>
                <a:ea typeface="+mn-ea"/>
                <a:cs typeface="+mn-cs"/>
                <a:hlinkClick r:id="rId3"/>
              </a:rPr>
              <a:t>'Choice of regimen'</a:t>
            </a:r>
            <a:r>
              <a:rPr lang="en-US" sz="1200" b="0" i="0" kern="1200" dirty="0" smtClean="0">
                <a:solidFill>
                  <a:schemeClr val="tx1"/>
                </a:solidFill>
                <a:latin typeface="+mn-lt"/>
                <a:ea typeface="+mn-ea"/>
                <a:cs typeface="+mn-cs"/>
              </a:rPr>
              <a:t> above and </a:t>
            </a:r>
            <a:r>
              <a:rPr lang="en-US" sz="1200" b="0" i="0" u="sng" kern="1200" dirty="0" smtClean="0">
                <a:solidFill>
                  <a:schemeClr val="tx1"/>
                </a:solidFill>
                <a:latin typeface="+mn-lt"/>
                <a:ea typeface="+mn-ea"/>
                <a:cs typeface="+mn-cs"/>
                <a:hlinkClick r:id="rId3"/>
              </a:rPr>
              <a:t>'Lipid formulations'</a:t>
            </a:r>
            <a:r>
              <a:rPr lang="en-US" sz="1200" b="0" i="0" kern="1200" dirty="0" smtClean="0">
                <a:solidFill>
                  <a:schemeClr val="tx1"/>
                </a:solidFill>
                <a:latin typeface="+mn-lt"/>
                <a:ea typeface="+mn-ea"/>
                <a:cs typeface="+mn-cs"/>
              </a:rPr>
              <a:t> above and </a:t>
            </a:r>
            <a:r>
              <a:rPr lang="en-US" sz="1200" b="0" i="0" u="sng" kern="1200" dirty="0" smtClean="0">
                <a:solidFill>
                  <a:schemeClr val="tx1"/>
                </a:solidFill>
                <a:latin typeface="+mn-lt"/>
                <a:ea typeface="+mn-ea"/>
                <a:cs typeface="+mn-cs"/>
                <a:hlinkClick r:id="rId3"/>
              </a:rPr>
              <a:t>'Liposomal </a:t>
            </a:r>
            <a:r>
              <a:rPr lang="en-US" sz="1200" b="0" i="0" u="sng" kern="1200" dirty="0" err="1" smtClean="0">
                <a:solidFill>
                  <a:schemeClr val="tx1"/>
                </a:solidFill>
                <a:latin typeface="+mn-lt"/>
                <a:ea typeface="+mn-ea"/>
                <a:cs typeface="+mn-cs"/>
                <a:hlinkClick r:id="rId3"/>
              </a:rPr>
              <a:t>amphotericin</a:t>
            </a:r>
            <a:r>
              <a:rPr lang="en-US" sz="1200" b="0" i="0" u="sng" kern="1200" dirty="0" smtClean="0">
                <a:solidFill>
                  <a:schemeClr val="tx1"/>
                </a:solidFill>
                <a:latin typeface="+mn-lt"/>
                <a:ea typeface="+mn-ea"/>
                <a:cs typeface="+mn-cs"/>
                <a:hlinkClick r:id="rId3"/>
              </a:rPr>
              <a:t> B and an </a:t>
            </a:r>
            <a:r>
              <a:rPr lang="en-US" sz="1200" b="0" i="0" u="sng" kern="1200" dirty="0" err="1" smtClean="0">
                <a:solidFill>
                  <a:schemeClr val="tx1"/>
                </a:solidFill>
                <a:latin typeface="+mn-lt"/>
                <a:ea typeface="+mn-ea"/>
                <a:cs typeface="+mn-cs"/>
                <a:hlinkClick r:id="rId3"/>
              </a:rPr>
              <a:t>echinocandin</a:t>
            </a:r>
            <a:r>
              <a:rPr lang="en-US" sz="1200" b="0" i="0" u="sng" kern="1200" dirty="0" smtClean="0">
                <a:solidFill>
                  <a:schemeClr val="tx1"/>
                </a:solidFill>
                <a:latin typeface="+mn-lt"/>
                <a:ea typeface="+mn-ea"/>
                <a:cs typeface="+mn-cs"/>
                <a:hlinkClick r:id="rId3"/>
              </a:rPr>
              <a:t>'</a:t>
            </a:r>
            <a:r>
              <a:rPr lang="en-US" sz="1200" b="0" i="0" kern="1200" dirty="0" smtClean="0">
                <a:solidFill>
                  <a:schemeClr val="tx1"/>
                </a:solidFill>
                <a:latin typeface="+mn-lt"/>
                <a:ea typeface="+mn-ea"/>
                <a:cs typeface="+mn-cs"/>
              </a:rPr>
              <a:t> above.)</a:t>
            </a:r>
          </a:p>
          <a:p>
            <a:r>
              <a:rPr lang="en-US" sz="1200" b="0" i="0" kern="1200" dirty="0" smtClean="0">
                <a:solidFill>
                  <a:schemeClr val="tx1"/>
                </a:solidFill>
                <a:latin typeface="+mn-lt"/>
                <a:ea typeface="+mn-ea"/>
                <a:cs typeface="+mn-cs"/>
              </a:rPr>
              <a:t>●For salvage therapy in patients who do not respond to </a:t>
            </a:r>
            <a:r>
              <a:rPr lang="en-US" sz="1200" b="0" i="0" kern="1200" dirty="0" err="1" smtClean="0">
                <a:solidFill>
                  <a:schemeClr val="tx1"/>
                </a:solidFill>
                <a:latin typeface="+mn-lt"/>
                <a:ea typeface="+mn-ea"/>
                <a:cs typeface="+mn-cs"/>
              </a:rPr>
              <a:t>monotherapy</a:t>
            </a:r>
            <a:r>
              <a:rPr lang="en-US" sz="1200" b="0" i="0" kern="1200" dirty="0" smtClean="0">
                <a:solidFill>
                  <a:schemeClr val="tx1"/>
                </a:solidFill>
                <a:latin typeface="+mn-lt"/>
                <a:ea typeface="+mn-ea"/>
                <a:cs typeface="+mn-cs"/>
              </a:rPr>
              <a:t> with </a:t>
            </a:r>
            <a:r>
              <a:rPr lang="en-US" sz="1200" b="0" i="0" u="sng" kern="1200" dirty="0" err="1" smtClean="0">
                <a:solidFill>
                  <a:schemeClr val="tx1"/>
                </a:solidFill>
                <a:latin typeface="+mn-lt"/>
                <a:ea typeface="+mn-ea"/>
                <a:cs typeface="+mn-cs"/>
                <a:hlinkClick r:id="rId4"/>
              </a:rPr>
              <a:t>voriconazole</a:t>
            </a:r>
            <a:r>
              <a:rPr lang="en-US" sz="1200" b="0" i="0" kern="1200" dirty="0" smtClean="0">
                <a:solidFill>
                  <a:schemeClr val="tx1"/>
                </a:solidFill>
                <a:latin typeface="+mn-lt"/>
                <a:ea typeface="+mn-ea"/>
                <a:cs typeface="+mn-cs"/>
              </a:rPr>
              <a:t>, </a:t>
            </a:r>
            <a:r>
              <a:rPr lang="en-US" sz="1200" b="0" i="0" u="sng" kern="1200" dirty="0" err="1" smtClean="0">
                <a:solidFill>
                  <a:schemeClr val="tx1"/>
                </a:solidFill>
                <a:latin typeface="+mn-lt"/>
                <a:ea typeface="+mn-ea"/>
                <a:cs typeface="+mn-cs"/>
                <a:hlinkClick r:id="rId7"/>
              </a:rPr>
              <a:t>isavuconazole</a:t>
            </a:r>
            <a:r>
              <a:rPr lang="en-US" sz="1200" b="0" i="0" kern="1200" dirty="0" smtClean="0">
                <a:solidFill>
                  <a:schemeClr val="tx1"/>
                </a:solidFill>
                <a:latin typeface="+mn-lt"/>
                <a:ea typeface="+mn-ea"/>
                <a:cs typeface="+mn-cs"/>
              </a:rPr>
              <a:t>, or a lipid formulation of </a:t>
            </a:r>
            <a:r>
              <a:rPr lang="en-US" sz="1200" b="0" i="0" kern="1200" dirty="0" err="1" smtClean="0">
                <a:solidFill>
                  <a:schemeClr val="tx1"/>
                </a:solidFill>
                <a:latin typeface="+mn-lt"/>
                <a:ea typeface="+mn-ea"/>
                <a:cs typeface="+mn-cs"/>
              </a:rPr>
              <a:t>amphotericin</a:t>
            </a:r>
            <a:r>
              <a:rPr lang="en-US" sz="1200" b="0" i="0" kern="1200" dirty="0" smtClean="0">
                <a:solidFill>
                  <a:schemeClr val="tx1"/>
                </a:solidFill>
                <a:latin typeface="+mn-lt"/>
                <a:ea typeface="+mn-ea"/>
                <a:cs typeface="+mn-cs"/>
              </a:rPr>
              <a:t> B, we suggest combination therapy with </a:t>
            </a:r>
            <a:r>
              <a:rPr lang="en-US" sz="1200" b="1" i="0" kern="1200" dirty="0" smtClean="0">
                <a:solidFill>
                  <a:schemeClr val="tx1"/>
                </a:solidFill>
                <a:latin typeface="+mn-lt"/>
                <a:ea typeface="+mn-ea"/>
                <a:cs typeface="+mn-cs"/>
              </a:rPr>
              <a:t>either</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voriconazole</a:t>
            </a:r>
            <a:r>
              <a:rPr lang="en-US" sz="1200" b="0" i="0" kern="1200" dirty="0" smtClean="0">
                <a:solidFill>
                  <a:schemeClr val="tx1"/>
                </a:solidFill>
                <a:latin typeface="+mn-lt"/>
                <a:ea typeface="+mn-ea"/>
                <a:cs typeface="+mn-cs"/>
              </a:rPr>
              <a:t> plus an </a:t>
            </a:r>
            <a:r>
              <a:rPr lang="en-US" sz="1200" b="0" i="0" kern="1200" dirty="0" err="1" smtClean="0">
                <a:solidFill>
                  <a:schemeClr val="tx1"/>
                </a:solidFill>
                <a:latin typeface="+mn-lt"/>
                <a:ea typeface="+mn-ea"/>
                <a:cs typeface="+mn-cs"/>
              </a:rPr>
              <a:t>echinocandin</a:t>
            </a:r>
            <a:r>
              <a:rPr lang="en-US" sz="1200" b="0" i="0" kern="1200" dirty="0" smtClean="0">
                <a:solidFill>
                  <a:schemeClr val="tx1"/>
                </a:solidFill>
                <a:latin typeface="+mn-lt"/>
                <a:ea typeface="+mn-ea"/>
                <a:cs typeface="+mn-cs"/>
              </a:rPr>
              <a:t> (</a:t>
            </a:r>
            <a:r>
              <a:rPr lang="en-US" sz="1200" b="1" i="0" u="sng" kern="1200" dirty="0" smtClean="0">
                <a:solidFill>
                  <a:schemeClr val="tx1"/>
                </a:solidFill>
                <a:latin typeface="+mn-lt"/>
                <a:ea typeface="+mn-ea"/>
                <a:cs typeface="+mn-cs"/>
                <a:hlinkClick r:id="rId6"/>
              </a:rPr>
              <a:t>Grade 2B</a:t>
            </a:r>
            <a:r>
              <a:rPr lang="en-US" sz="1200" b="0" i="0" kern="1200" dirty="0" smtClean="0">
                <a:solidFill>
                  <a:schemeClr val="tx1"/>
                </a:solidFill>
                <a:latin typeface="+mn-lt"/>
                <a:ea typeface="+mn-ea"/>
                <a:cs typeface="+mn-cs"/>
              </a:rPr>
              <a:t>) </a:t>
            </a:r>
            <a:r>
              <a:rPr lang="en-US" sz="1200" b="1" i="0" kern="1200" dirty="0" smtClean="0">
                <a:solidFill>
                  <a:schemeClr val="tx1"/>
                </a:solidFill>
                <a:latin typeface="+mn-lt"/>
                <a:ea typeface="+mn-ea"/>
                <a:cs typeface="+mn-cs"/>
              </a:rPr>
              <a:t>or</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isavuconazole</a:t>
            </a:r>
            <a:r>
              <a:rPr lang="en-US" sz="1200" b="0" i="0" kern="1200" dirty="0" smtClean="0">
                <a:solidFill>
                  <a:schemeClr val="tx1"/>
                </a:solidFill>
                <a:latin typeface="+mn-lt"/>
                <a:ea typeface="+mn-ea"/>
                <a:cs typeface="+mn-cs"/>
              </a:rPr>
              <a:t> plus an </a:t>
            </a:r>
            <a:r>
              <a:rPr lang="en-US" sz="1200" b="0" i="0" kern="1200" dirty="0" err="1" smtClean="0">
                <a:solidFill>
                  <a:schemeClr val="tx1"/>
                </a:solidFill>
                <a:latin typeface="+mn-lt"/>
                <a:ea typeface="+mn-ea"/>
                <a:cs typeface="+mn-cs"/>
              </a:rPr>
              <a:t>echinocandin</a:t>
            </a:r>
            <a:r>
              <a:rPr lang="en-US" sz="1200" b="0" i="0" kern="1200" dirty="0" smtClean="0">
                <a:solidFill>
                  <a:schemeClr val="tx1"/>
                </a:solidFill>
                <a:latin typeface="+mn-lt"/>
                <a:ea typeface="+mn-ea"/>
                <a:cs typeface="+mn-cs"/>
              </a:rPr>
              <a:t> (</a:t>
            </a:r>
            <a:r>
              <a:rPr lang="en-US" sz="1200" b="1" i="0" u="sng" kern="1200" dirty="0" smtClean="0">
                <a:solidFill>
                  <a:schemeClr val="tx1"/>
                </a:solidFill>
                <a:latin typeface="+mn-lt"/>
                <a:ea typeface="+mn-ea"/>
                <a:cs typeface="+mn-cs"/>
                <a:hlinkClick r:id="rId8"/>
              </a:rPr>
              <a:t>Grade 2C</a:t>
            </a:r>
            <a:r>
              <a:rPr lang="en-US" sz="1200" b="0" i="0" kern="1200" dirty="0" smtClean="0">
                <a:solidFill>
                  <a:schemeClr val="tx1"/>
                </a:solidFill>
                <a:latin typeface="+mn-lt"/>
                <a:ea typeface="+mn-ea"/>
                <a:cs typeface="+mn-cs"/>
              </a:rPr>
              <a:t>) </a:t>
            </a:r>
            <a:r>
              <a:rPr lang="en-US" sz="1200" b="1" i="0" kern="1200" dirty="0" smtClean="0">
                <a:solidFill>
                  <a:schemeClr val="tx1"/>
                </a:solidFill>
                <a:latin typeface="+mn-lt"/>
                <a:ea typeface="+mn-ea"/>
                <a:cs typeface="+mn-cs"/>
              </a:rPr>
              <a:t>or</a:t>
            </a:r>
            <a:r>
              <a:rPr lang="en-US" sz="1200" b="0" i="0" kern="1200" dirty="0" smtClean="0">
                <a:solidFill>
                  <a:schemeClr val="tx1"/>
                </a:solidFill>
                <a:latin typeface="+mn-lt"/>
                <a:ea typeface="+mn-ea"/>
                <a:cs typeface="+mn-cs"/>
              </a:rPr>
              <a:t> a lipid formulation of </a:t>
            </a:r>
            <a:r>
              <a:rPr lang="en-US" sz="1200" b="0" i="0" kern="1200" dirty="0" err="1" smtClean="0">
                <a:solidFill>
                  <a:schemeClr val="tx1"/>
                </a:solidFill>
                <a:latin typeface="+mn-lt"/>
                <a:ea typeface="+mn-ea"/>
                <a:cs typeface="+mn-cs"/>
              </a:rPr>
              <a:t>amphotericin</a:t>
            </a:r>
            <a:r>
              <a:rPr lang="en-US" sz="1200" b="0" i="0" kern="1200" dirty="0" smtClean="0">
                <a:solidFill>
                  <a:schemeClr val="tx1"/>
                </a:solidFill>
                <a:latin typeface="+mn-lt"/>
                <a:ea typeface="+mn-ea"/>
                <a:cs typeface="+mn-cs"/>
              </a:rPr>
              <a:t> B (</a:t>
            </a:r>
            <a:r>
              <a:rPr lang="en-US" sz="1200" b="0" i="0" kern="1200" dirty="0" err="1" smtClean="0">
                <a:solidFill>
                  <a:schemeClr val="tx1"/>
                </a:solidFill>
                <a:latin typeface="+mn-lt"/>
                <a:ea typeface="+mn-ea"/>
                <a:cs typeface="+mn-cs"/>
              </a:rPr>
              <a:t>AmBisome</a:t>
            </a:r>
            <a:r>
              <a:rPr lang="en-US" sz="1200" b="0" i="0" kern="1200" dirty="0" smtClean="0">
                <a:solidFill>
                  <a:schemeClr val="tx1"/>
                </a:solidFill>
                <a:latin typeface="+mn-lt"/>
                <a:ea typeface="+mn-ea"/>
                <a:cs typeface="+mn-cs"/>
              </a:rPr>
              <a:t> or </a:t>
            </a:r>
            <a:r>
              <a:rPr lang="en-US" sz="1200" b="0" i="0" kern="1200" dirty="0" err="1" smtClean="0">
                <a:solidFill>
                  <a:schemeClr val="tx1"/>
                </a:solidFill>
                <a:latin typeface="+mn-lt"/>
                <a:ea typeface="+mn-ea"/>
                <a:cs typeface="+mn-cs"/>
              </a:rPr>
              <a:t>Abelcet</a:t>
            </a:r>
            <a:r>
              <a:rPr lang="en-US" sz="1200" b="0" i="0" kern="1200" dirty="0" smtClean="0">
                <a:solidFill>
                  <a:schemeClr val="tx1"/>
                </a:solidFill>
                <a:latin typeface="+mn-lt"/>
                <a:ea typeface="+mn-ea"/>
                <a:cs typeface="+mn-cs"/>
              </a:rPr>
              <a:t>) plus an </a:t>
            </a:r>
            <a:r>
              <a:rPr lang="en-US" sz="1200" b="0" i="0" kern="1200" dirty="0" err="1" smtClean="0">
                <a:solidFill>
                  <a:schemeClr val="tx1"/>
                </a:solidFill>
                <a:latin typeface="+mn-lt"/>
                <a:ea typeface="+mn-ea"/>
                <a:cs typeface="+mn-cs"/>
              </a:rPr>
              <a:t>echinocandin</a:t>
            </a:r>
            <a:r>
              <a:rPr lang="en-US" sz="1200" b="0" i="0" kern="1200" dirty="0" smtClean="0">
                <a:solidFill>
                  <a:schemeClr val="tx1"/>
                </a:solidFill>
                <a:latin typeface="+mn-lt"/>
                <a:ea typeface="+mn-ea"/>
                <a:cs typeface="+mn-cs"/>
              </a:rPr>
              <a:t> (</a:t>
            </a:r>
            <a:r>
              <a:rPr lang="en-US" sz="1200" b="1" i="0" u="sng" kern="1200" dirty="0" smtClean="0">
                <a:solidFill>
                  <a:schemeClr val="tx1"/>
                </a:solidFill>
                <a:latin typeface="+mn-lt"/>
                <a:ea typeface="+mn-ea"/>
                <a:cs typeface="+mn-cs"/>
                <a:hlinkClick r:id="rId8"/>
              </a:rPr>
              <a:t>Grade 2C</a:t>
            </a:r>
            <a:r>
              <a:rPr lang="en-US" sz="1200" b="0" i="0" kern="1200" dirty="0" smtClean="0">
                <a:solidFill>
                  <a:schemeClr val="tx1"/>
                </a:solidFill>
                <a:latin typeface="+mn-lt"/>
                <a:ea typeface="+mn-ea"/>
                <a:cs typeface="+mn-cs"/>
              </a:rPr>
              <a:t>). There are no data to support the use of </a:t>
            </a:r>
            <a:r>
              <a:rPr lang="en-US" sz="1200" b="0" i="0" kern="1200" dirty="0" err="1" smtClean="0">
                <a:solidFill>
                  <a:schemeClr val="tx1"/>
                </a:solidFill>
                <a:latin typeface="+mn-lt"/>
                <a:ea typeface="+mn-ea"/>
                <a:cs typeface="+mn-cs"/>
              </a:rPr>
              <a:t>amphotericin</a:t>
            </a:r>
            <a:r>
              <a:rPr lang="en-US" sz="1200" b="0" i="0" kern="1200" dirty="0" smtClean="0">
                <a:solidFill>
                  <a:schemeClr val="tx1"/>
                </a:solidFill>
                <a:latin typeface="+mn-lt"/>
                <a:ea typeface="+mn-ea"/>
                <a:cs typeface="+mn-cs"/>
              </a:rPr>
              <a:t> B with a </a:t>
            </a:r>
            <a:r>
              <a:rPr lang="en-US" sz="1200" b="0" i="0" kern="1200" dirty="0" err="1" smtClean="0">
                <a:solidFill>
                  <a:schemeClr val="tx1"/>
                </a:solidFill>
                <a:latin typeface="+mn-lt"/>
                <a:ea typeface="+mn-ea"/>
                <a:cs typeface="+mn-cs"/>
              </a:rPr>
              <a:t>triazole</a:t>
            </a:r>
            <a:r>
              <a:rPr lang="en-US" sz="1200" b="0" i="0" kern="1200" dirty="0" smtClean="0">
                <a:solidFill>
                  <a:schemeClr val="tx1"/>
                </a:solidFill>
                <a:latin typeface="+mn-lt"/>
                <a:ea typeface="+mn-ea"/>
                <a:cs typeface="+mn-cs"/>
              </a:rPr>
              <a:t> for combination therapy. (See </a:t>
            </a:r>
            <a:r>
              <a:rPr lang="en-US" sz="1200" b="0" i="0" u="sng" kern="1200" dirty="0" smtClean="0">
                <a:solidFill>
                  <a:schemeClr val="tx1"/>
                </a:solidFill>
                <a:latin typeface="+mn-lt"/>
                <a:ea typeface="+mn-ea"/>
                <a:cs typeface="+mn-cs"/>
                <a:hlinkClick r:id="rId3"/>
              </a:rPr>
              <a:t>'Salvage therapy'</a:t>
            </a:r>
            <a:r>
              <a:rPr lang="en-US" sz="1200" b="0" i="0" kern="1200" dirty="0" smtClean="0">
                <a:solidFill>
                  <a:schemeClr val="tx1"/>
                </a:solidFill>
                <a:latin typeface="+mn-lt"/>
                <a:ea typeface="+mn-ea"/>
                <a:cs typeface="+mn-cs"/>
              </a:rPr>
              <a:t> above and </a:t>
            </a:r>
            <a:r>
              <a:rPr lang="en-US" sz="1200" b="0" i="0" u="sng" kern="1200" dirty="0" smtClean="0">
                <a:solidFill>
                  <a:schemeClr val="tx1"/>
                </a:solidFill>
                <a:latin typeface="+mn-lt"/>
                <a:ea typeface="+mn-ea"/>
                <a:cs typeface="+mn-cs"/>
                <a:hlinkClick r:id="rId3"/>
              </a:rPr>
              <a:t>'</a:t>
            </a:r>
            <a:r>
              <a:rPr lang="en-US" sz="1200" b="0" i="0" u="sng" kern="1200" dirty="0" err="1" smtClean="0">
                <a:solidFill>
                  <a:schemeClr val="tx1"/>
                </a:solidFill>
                <a:latin typeface="+mn-lt"/>
                <a:ea typeface="+mn-ea"/>
                <a:cs typeface="+mn-cs"/>
                <a:hlinkClick r:id="rId3"/>
              </a:rPr>
              <a:t>Echinocandins</a:t>
            </a:r>
            <a:r>
              <a:rPr lang="en-US" sz="1200" b="0" i="0" u="sng" kern="1200" dirty="0" smtClean="0">
                <a:solidFill>
                  <a:schemeClr val="tx1"/>
                </a:solidFill>
                <a:latin typeface="+mn-lt"/>
                <a:ea typeface="+mn-ea"/>
                <a:cs typeface="+mn-cs"/>
                <a:hlinkClick r:id="rId3"/>
              </a:rPr>
              <a:t>'</a:t>
            </a:r>
            <a:r>
              <a:rPr lang="en-US" sz="1200" b="0" i="0" kern="1200" dirty="0" smtClean="0">
                <a:solidFill>
                  <a:schemeClr val="tx1"/>
                </a:solidFill>
                <a:latin typeface="+mn-lt"/>
                <a:ea typeface="+mn-ea"/>
                <a:cs typeface="+mn-cs"/>
              </a:rPr>
              <a:t> above and </a:t>
            </a:r>
            <a:r>
              <a:rPr lang="en-US" sz="1200" b="0" i="0" u="sng" kern="1200" dirty="0" smtClean="0">
                <a:solidFill>
                  <a:schemeClr val="tx1"/>
                </a:solidFill>
                <a:latin typeface="+mn-lt"/>
                <a:ea typeface="+mn-ea"/>
                <a:cs typeface="+mn-cs"/>
                <a:hlinkClick r:id="rId3"/>
              </a:rPr>
              <a:t>'</a:t>
            </a:r>
            <a:r>
              <a:rPr lang="en-US" sz="1200" b="0" i="0" u="sng" kern="1200" dirty="0" err="1" smtClean="0">
                <a:solidFill>
                  <a:schemeClr val="tx1"/>
                </a:solidFill>
                <a:latin typeface="+mn-lt"/>
                <a:ea typeface="+mn-ea"/>
                <a:cs typeface="+mn-cs"/>
                <a:hlinkClick r:id="rId3"/>
              </a:rPr>
              <a:t>Voriconazole</a:t>
            </a:r>
            <a:r>
              <a:rPr lang="en-US" sz="1200" b="0" i="0" u="sng" kern="1200" dirty="0" smtClean="0">
                <a:solidFill>
                  <a:schemeClr val="tx1"/>
                </a:solidFill>
                <a:latin typeface="+mn-lt"/>
                <a:ea typeface="+mn-ea"/>
                <a:cs typeface="+mn-cs"/>
                <a:hlinkClick r:id="rId3"/>
              </a:rPr>
              <a:t> and an </a:t>
            </a:r>
            <a:r>
              <a:rPr lang="en-US" sz="1200" b="0" i="0" u="sng" kern="1200" dirty="0" err="1" smtClean="0">
                <a:solidFill>
                  <a:schemeClr val="tx1"/>
                </a:solidFill>
                <a:latin typeface="+mn-lt"/>
                <a:ea typeface="+mn-ea"/>
                <a:cs typeface="+mn-cs"/>
                <a:hlinkClick r:id="rId3"/>
              </a:rPr>
              <a:t>echinocandin</a:t>
            </a:r>
            <a:r>
              <a:rPr lang="en-US" sz="1200" b="0" i="0" u="sng" kern="1200" dirty="0" smtClean="0">
                <a:solidFill>
                  <a:schemeClr val="tx1"/>
                </a:solidFill>
                <a:latin typeface="+mn-lt"/>
                <a:ea typeface="+mn-ea"/>
                <a:cs typeface="+mn-cs"/>
                <a:hlinkClick r:id="rId3"/>
              </a:rPr>
              <a:t>'</a:t>
            </a:r>
            <a:r>
              <a:rPr lang="en-US" sz="1200" b="0" i="0" kern="1200" dirty="0" smtClean="0">
                <a:solidFill>
                  <a:schemeClr val="tx1"/>
                </a:solidFill>
                <a:latin typeface="+mn-lt"/>
                <a:ea typeface="+mn-ea"/>
                <a:cs typeface="+mn-cs"/>
              </a:rPr>
              <a:t> above.)</a:t>
            </a:r>
          </a:p>
          <a:p>
            <a:r>
              <a:rPr lang="en-US" sz="1200" b="0" i="0" kern="1200" dirty="0" smtClean="0">
                <a:solidFill>
                  <a:schemeClr val="tx1"/>
                </a:solidFill>
                <a:latin typeface="+mn-lt"/>
                <a:ea typeface="+mn-ea"/>
                <a:cs typeface="+mn-cs"/>
              </a:rPr>
              <a:t>●All patients receiving </a:t>
            </a:r>
            <a:r>
              <a:rPr lang="en-US" sz="1200" b="0" i="0" u="sng" kern="1200" dirty="0" err="1" smtClean="0">
                <a:solidFill>
                  <a:schemeClr val="tx1"/>
                </a:solidFill>
                <a:latin typeface="+mn-lt"/>
                <a:ea typeface="+mn-ea"/>
                <a:cs typeface="+mn-cs"/>
                <a:hlinkClick r:id="rId4"/>
              </a:rPr>
              <a:t>voriconazole</a:t>
            </a:r>
            <a:r>
              <a:rPr lang="en-US" sz="1200" b="0" i="0" kern="1200" dirty="0" smtClean="0">
                <a:solidFill>
                  <a:schemeClr val="tx1"/>
                </a:solidFill>
                <a:latin typeface="+mn-lt"/>
                <a:ea typeface="+mn-ea"/>
                <a:cs typeface="+mn-cs"/>
              </a:rPr>
              <a:t> for the treatment of invasive </a:t>
            </a:r>
            <a:r>
              <a:rPr lang="en-US" sz="1200" b="0" i="0" kern="1200" dirty="0" err="1" smtClean="0">
                <a:solidFill>
                  <a:schemeClr val="tx1"/>
                </a:solidFill>
                <a:latin typeface="+mn-lt"/>
                <a:ea typeface="+mn-ea"/>
                <a:cs typeface="+mn-cs"/>
              </a:rPr>
              <a:t>aspergillosis</a:t>
            </a:r>
            <a:r>
              <a:rPr lang="en-US" sz="1200" b="0" i="0" kern="1200" dirty="0" smtClean="0">
                <a:solidFill>
                  <a:schemeClr val="tx1"/>
                </a:solidFill>
                <a:latin typeface="+mn-lt"/>
                <a:ea typeface="+mn-ea"/>
                <a:cs typeface="+mn-cs"/>
              </a:rPr>
              <a:t>, particularly those receiving oral therapy, should undergo monitoring of serum </a:t>
            </a:r>
            <a:r>
              <a:rPr lang="en-US" sz="1200" b="0" i="0" kern="1200" dirty="0" err="1" smtClean="0">
                <a:solidFill>
                  <a:schemeClr val="tx1"/>
                </a:solidFill>
                <a:latin typeface="+mn-lt"/>
                <a:ea typeface="+mn-ea"/>
                <a:cs typeface="+mn-cs"/>
              </a:rPr>
              <a:t>voriconazole</a:t>
            </a:r>
            <a:r>
              <a:rPr lang="en-US" sz="1200" b="0" i="0" kern="1200" dirty="0" smtClean="0">
                <a:solidFill>
                  <a:schemeClr val="tx1"/>
                </a:solidFill>
                <a:latin typeface="+mn-lt"/>
                <a:ea typeface="+mn-ea"/>
                <a:cs typeface="+mn-cs"/>
              </a:rPr>
              <a:t> trough concentrations. We suggest checking a trough concentration five to seven days into therapy. A goal of achieving serum concentrations &gt;1 mcg/</a:t>
            </a:r>
            <a:r>
              <a:rPr lang="en-US" sz="1200" b="0" i="0" kern="1200" dirty="0" err="1" smtClean="0">
                <a:solidFill>
                  <a:schemeClr val="tx1"/>
                </a:solidFill>
                <a:latin typeface="+mn-lt"/>
                <a:ea typeface="+mn-ea"/>
                <a:cs typeface="+mn-cs"/>
              </a:rPr>
              <a:t>mL</a:t>
            </a:r>
            <a:r>
              <a:rPr lang="en-US" sz="1200" b="0" i="0" kern="1200" dirty="0" smtClean="0">
                <a:solidFill>
                  <a:schemeClr val="tx1"/>
                </a:solidFill>
                <a:latin typeface="+mn-lt"/>
                <a:ea typeface="+mn-ea"/>
                <a:cs typeface="+mn-cs"/>
              </a:rPr>
              <a:t> and &lt;5.5 mcg/</a:t>
            </a:r>
            <a:r>
              <a:rPr lang="en-US" sz="1200" b="0" i="0" kern="1200" dirty="0" err="1" smtClean="0">
                <a:solidFill>
                  <a:schemeClr val="tx1"/>
                </a:solidFill>
                <a:latin typeface="+mn-lt"/>
                <a:ea typeface="+mn-ea"/>
                <a:cs typeface="+mn-cs"/>
              </a:rPr>
              <a:t>mL</a:t>
            </a:r>
            <a:r>
              <a:rPr lang="en-US" sz="1200" b="0" i="0" kern="1200" dirty="0" smtClean="0">
                <a:solidFill>
                  <a:schemeClr val="tx1"/>
                </a:solidFill>
                <a:latin typeface="+mn-lt"/>
                <a:ea typeface="+mn-ea"/>
                <a:cs typeface="+mn-cs"/>
              </a:rPr>
              <a:t> has been suggested, but we prefer concentrations between 2 to 5.5 mcg/</a:t>
            </a:r>
            <a:r>
              <a:rPr lang="en-US" sz="1200" b="0" i="0" kern="1200" dirty="0" err="1" smtClean="0">
                <a:solidFill>
                  <a:schemeClr val="tx1"/>
                </a:solidFill>
                <a:latin typeface="+mn-lt"/>
                <a:ea typeface="+mn-ea"/>
                <a:cs typeface="+mn-cs"/>
              </a:rPr>
              <a:t>mL.</a:t>
            </a:r>
            <a:r>
              <a:rPr lang="en-US" sz="1200" b="0" i="0" kern="1200" dirty="0" smtClean="0">
                <a:solidFill>
                  <a:schemeClr val="tx1"/>
                </a:solidFill>
                <a:latin typeface="+mn-lt"/>
                <a:ea typeface="+mn-ea"/>
                <a:cs typeface="+mn-cs"/>
              </a:rPr>
              <a:t> (See </a:t>
            </a:r>
            <a:r>
              <a:rPr lang="en-US" sz="1200" b="0" i="0" u="sng" kern="1200" dirty="0" smtClean="0">
                <a:solidFill>
                  <a:schemeClr val="tx1"/>
                </a:solidFill>
                <a:latin typeface="+mn-lt"/>
                <a:ea typeface="+mn-ea"/>
                <a:cs typeface="+mn-cs"/>
                <a:hlinkClick r:id="rId3"/>
              </a:rPr>
              <a:t>'</a:t>
            </a:r>
            <a:r>
              <a:rPr lang="en-US" sz="1200" b="0" i="0" u="sng" kern="1200" dirty="0" err="1" smtClean="0">
                <a:solidFill>
                  <a:schemeClr val="tx1"/>
                </a:solidFill>
                <a:latin typeface="+mn-lt"/>
                <a:ea typeface="+mn-ea"/>
                <a:cs typeface="+mn-cs"/>
                <a:hlinkClick r:id="rId3"/>
              </a:rPr>
              <a:t>Voriconazole</a:t>
            </a:r>
            <a:r>
              <a:rPr lang="en-US" sz="1200" b="0" i="0" u="sng" kern="1200" dirty="0" smtClean="0">
                <a:solidFill>
                  <a:schemeClr val="tx1"/>
                </a:solidFill>
                <a:latin typeface="+mn-lt"/>
                <a:ea typeface="+mn-ea"/>
                <a:cs typeface="+mn-cs"/>
                <a:hlinkClick r:id="rId3"/>
              </a:rPr>
              <a:t>'</a:t>
            </a:r>
            <a:r>
              <a:rPr lang="en-US" sz="1200" b="0" i="0" kern="1200" dirty="0" smtClean="0">
                <a:solidFill>
                  <a:schemeClr val="tx1"/>
                </a:solidFill>
                <a:latin typeface="+mn-lt"/>
                <a:ea typeface="+mn-ea"/>
                <a:cs typeface="+mn-cs"/>
              </a:rPr>
              <a:t> above.)</a:t>
            </a:r>
          </a:p>
          <a:p>
            <a:r>
              <a:rPr lang="en-US" sz="1200" b="0" i="0" kern="1200" dirty="0" smtClean="0">
                <a:solidFill>
                  <a:schemeClr val="tx1"/>
                </a:solidFill>
                <a:latin typeface="+mn-lt"/>
                <a:ea typeface="+mn-ea"/>
                <a:cs typeface="+mn-cs"/>
              </a:rPr>
              <a:t>●If an invasive mold infection is suspected and the likelihood of </a:t>
            </a:r>
            <a:r>
              <a:rPr lang="en-US" sz="1200" b="0" i="0" kern="1200" dirty="0" err="1" smtClean="0">
                <a:solidFill>
                  <a:schemeClr val="tx1"/>
                </a:solidFill>
                <a:latin typeface="+mn-lt"/>
                <a:ea typeface="+mn-ea"/>
                <a:cs typeface="+mn-cs"/>
              </a:rPr>
              <a:t>mucormycosis</a:t>
            </a:r>
            <a:r>
              <a:rPr lang="en-US" sz="1200" b="0" i="0" kern="1200" dirty="0" smtClean="0">
                <a:solidFill>
                  <a:schemeClr val="tx1"/>
                </a:solidFill>
                <a:latin typeface="+mn-lt"/>
                <a:ea typeface="+mn-ea"/>
                <a:cs typeface="+mn-cs"/>
              </a:rPr>
              <a:t> is increased due to recent receipt of </a:t>
            </a:r>
            <a:r>
              <a:rPr lang="en-US" sz="1200" b="0" i="0" u="sng" kern="1200" dirty="0" err="1" smtClean="0">
                <a:solidFill>
                  <a:schemeClr val="tx1"/>
                </a:solidFill>
                <a:latin typeface="+mn-lt"/>
                <a:ea typeface="+mn-ea"/>
                <a:cs typeface="+mn-cs"/>
                <a:hlinkClick r:id="rId4"/>
              </a:rPr>
              <a:t>voriconazole</a:t>
            </a:r>
            <a:r>
              <a:rPr lang="en-US" sz="1200" b="0" i="0" kern="1200" dirty="0" smtClean="0">
                <a:solidFill>
                  <a:schemeClr val="tx1"/>
                </a:solidFill>
                <a:latin typeface="+mn-lt"/>
                <a:ea typeface="+mn-ea"/>
                <a:cs typeface="+mn-cs"/>
              </a:rPr>
              <a:t>, we use a lipid formulation of </a:t>
            </a:r>
            <a:r>
              <a:rPr lang="en-US" sz="1200" b="0" i="0" kern="1200" dirty="0" err="1" smtClean="0">
                <a:solidFill>
                  <a:schemeClr val="tx1"/>
                </a:solidFill>
                <a:latin typeface="+mn-lt"/>
                <a:ea typeface="+mn-ea"/>
                <a:cs typeface="+mn-cs"/>
              </a:rPr>
              <a:t>amphotericin</a:t>
            </a:r>
            <a:r>
              <a:rPr lang="en-US" sz="1200" b="0" i="0" kern="1200" dirty="0" smtClean="0">
                <a:solidFill>
                  <a:schemeClr val="tx1"/>
                </a:solidFill>
                <a:latin typeface="+mn-lt"/>
                <a:ea typeface="+mn-ea"/>
                <a:cs typeface="+mn-cs"/>
              </a:rPr>
              <a:t> B (</a:t>
            </a:r>
            <a:r>
              <a:rPr lang="en-US" sz="1200" b="0" i="0" kern="1200" dirty="0" err="1" smtClean="0">
                <a:solidFill>
                  <a:schemeClr val="tx1"/>
                </a:solidFill>
                <a:latin typeface="+mn-lt"/>
                <a:ea typeface="+mn-ea"/>
                <a:cs typeface="+mn-cs"/>
              </a:rPr>
              <a:t>AmBisome</a:t>
            </a:r>
            <a:r>
              <a:rPr lang="en-US" sz="1200" b="0" i="0" kern="1200" dirty="0" smtClean="0">
                <a:solidFill>
                  <a:schemeClr val="tx1"/>
                </a:solidFill>
                <a:latin typeface="+mn-lt"/>
                <a:ea typeface="+mn-ea"/>
                <a:cs typeface="+mn-cs"/>
              </a:rPr>
              <a:t> or </a:t>
            </a:r>
            <a:r>
              <a:rPr lang="en-US" sz="1200" b="0" i="0" kern="1200" dirty="0" err="1" smtClean="0">
                <a:solidFill>
                  <a:schemeClr val="tx1"/>
                </a:solidFill>
                <a:latin typeface="+mn-lt"/>
                <a:ea typeface="+mn-ea"/>
                <a:cs typeface="+mn-cs"/>
              </a:rPr>
              <a:t>Abelcet</a:t>
            </a:r>
            <a:r>
              <a:rPr lang="en-US" sz="1200" b="0" i="0" kern="1200" dirty="0" smtClean="0">
                <a:solidFill>
                  <a:schemeClr val="tx1"/>
                </a:solidFill>
                <a:latin typeface="+mn-lt"/>
                <a:ea typeface="+mn-ea"/>
                <a:cs typeface="+mn-cs"/>
              </a:rPr>
              <a:t>) rather than </a:t>
            </a:r>
            <a:r>
              <a:rPr lang="en-US" sz="1200" b="0" i="0" kern="1200" dirty="0" err="1" smtClean="0">
                <a:solidFill>
                  <a:schemeClr val="tx1"/>
                </a:solidFill>
                <a:latin typeface="+mn-lt"/>
                <a:ea typeface="+mn-ea"/>
                <a:cs typeface="+mn-cs"/>
              </a:rPr>
              <a:t>voriconazole</a:t>
            </a:r>
            <a:r>
              <a:rPr lang="en-US" sz="1200" b="0" i="0" kern="1200" dirty="0" smtClean="0">
                <a:solidFill>
                  <a:schemeClr val="tx1"/>
                </a:solidFill>
                <a:latin typeface="+mn-lt"/>
                <a:ea typeface="+mn-ea"/>
                <a:cs typeface="+mn-cs"/>
              </a:rPr>
              <a:t> in order to provide antifungal activity against both </a:t>
            </a:r>
            <a:r>
              <a:rPr lang="en-US" sz="1200" b="0" i="0" kern="1200" dirty="0" err="1" smtClean="0">
                <a:solidFill>
                  <a:schemeClr val="tx1"/>
                </a:solidFill>
                <a:latin typeface="+mn-lt"/>
                <a:ea typeface="+mn-ea"/>
                <a:cs typeface="+mn-cs"/>
              </a:rPr>
              <a:t>aspergillosis</a:t>
            </a:r>
            <a:r>
              <a:rPr lang="en-US" sz="1200" b="0" i="0" kern="1200" dirty="0" smtClean="0">
                <a:solidFill>
                  <a:schemeClr val="tx1"/>
                </a:solidFill>
                <a:latin typeface="+mn-lt"/>
                <a:ea typeface="+mn-ea"/>
                <a:cs typeface="+mn-cs"/>
              </a:rPr>
              <a:t> and </a:t>
            </a:r>
            <a:r>
              <a:rPr lang="en-US" sz="1200" b="0" i="0" kern="1200" dirty="0" err="1" smtClean="0">
                <a:solidFill>
                  <a:schemeClr val="tx1"/>
                </a:solidFill>
                <a:latin typeface="+mn-lt"/>
                <a:ea typeface="+mn-ea"/>
                <a:cs typeface="+mn-cs"/>
              </a:rPr>
              <a:t>mucormycosis</a:t>
            </a:r>
            <a:r>
              <a:rPr lang="en-US" sz="1200" b="0" i="0" kern="1200" dirty="0" smtClean="0">
                <a:solidFill>
                  <a:schemeClr val="tx1"/>
                </a:solidFill>
                <a:latin typeface="+mn-lt"/>
                <a:ea typeface="+mn-ea"/>
                <a:cs typeface="+mn-cs"/>
              </a:rPr>
              <a:t>. A definitive diagnosis should be pursued aggressively, and the regimen should be changed to </a:t>
            </a:r>
            <a:r>
              <a:rPr lang="en-US" sz="1200" b="0" i="0" kern="1200" dirty="0" err="1" smtClean="0">
                <a:solidFill>
                  <a:schemeClr val="tx1"/>
                </a:solidFill>
                <a:latin typeface="+mn-lt"/>
                <a:ea typeface="+mn-ea"/>
                <a:cs typeface="+mn-cs"/>
              </a:rPr>
              <a:t>voriconazole</a:t>
            </a:r>
            <a:r>
              <a:rPr lang="en-US" sz="1200" b="0" i="0" kern="1200" dirty="0" smtClean="0">
                <a:solidFill>
                  <a:schemeClr val="tx1"/>
                </a:solidFill>
                <a:latin typeface="+mn-lt"/>
                <a:ea typeface="+mn-ea"/>
                <a:cs typeface="+mn-cs"/>
              </a:rPr>
              <a:t> plus an </a:t>
            </a:r>
            <a:r>
              <a:rPr lang="en-US" sz="1200" b="0" i="0" kern="1200" dirty="0" err="1" smtClean="0">
                <a:solidFill>
                  <a:schemeClr val="tx1"/>
                </a:solidFill>
                <a:latin typeface="+mn-lt"/>
                <a:ea typeface="+mn-ea"/>
                <a:cs typeface="+mn-cs"/>
              </a:rPr>
              <a:t>echinocandin</a:t>
            </a:r>
            <a:r>
              <a:rPr lang="en-US" sz="1200" b="0" i="0" kern="1200" dirty="0" smtClean="0">
                <a:solidFill>
                  <a:schemeClr val="tx1"/>
                </a:solidFill>
                <a:latin typeface="+mn-lt"/>
                <a:ea typeface="+mn-ea"/>
                <a:cs typeface="+mn-cs"/>
              </a:rPr>
              <a:t> if the diagnosis of invasive </a:t>
            </a:r>
            <a:r>
              <a:rPr lang="en-US" sz="1200" b="0" i="0" kern="1200" dirty="0" err="1" smtClean="0">
                <a:solidFill>
                  <a:schemeClr val="tx1"/>
                </a:solidFill>
                <a:latin typeface="+mn-lt"/>
                <a:ea typeface="+mn-ea"/>
                <a:cs typeface="+mn-cs"/>
              </a:rPr>
              <a:t>aspergillosis</a:t>
            </a:r>
            <a:r>
              <a:rPr lang="en-US" sz="1200" b="0" i="0" kern="1200" dirty="0" smtClean="0">
                <a:solidFill>
                  <a:schemeClr val="tx1"/>
                </a:solidFill>
                <a:latin typeface="+mn-lt"/>
                <a:ea typeface="+mn-ea"/>
                <a:cs typeface="+mn-cs"/>
              </a:rPr>
              <a:t> is established. (See </a:t>
            </a:r>
            <a:r>
              <a:rPr lang="en-US" sz="1200" b="0" i="0" u="sng" kern="1200" dirty="0" smtClean="0">
                <a:solidFill>
                  <a:schemeClr val="tx1"/>
                </a:solidFill>
                <a:latin typeface="+mn-lt"/>
                <a:ea typeface="+mn-ea"/>
                <a:cs typeface="+mn-cs"/>
                <a:hlinkClick r:id="rId3"/>
              </a:rPr>
              <a:t>'Choice of regimen'</a:t>
            </a:r>
            <a:r>
              <a:rPr lang="en-US" sz="1200" b="0" i="0" kern="1200" dirty="0" smtClean="0">
                <a:solidFill>
                  <a:schemeClr val="tx1"/>
                </a:solidFill>
                <a:latin typeface="+mn-lt"/>
                <a:ea typeface="+mn-ea"/>
                <a:cs typeface="+mn-cs"/>
              </a:rPr>
              <a:t> above.)</a:t>
            </a:r>
          </a:p>
          <a:p>
            <a:r>
              <a:rPr lang="en-US" sz="1200" b="0" i="0" kern="1200" dirty="0" smtClean="0">
                <a:solidFill>
                  <a:schemeClr val="tx1"/>
                </a:solidFill>
                <a:latin typeface="+mn-lt"/>
                <a:ea typeface="+mn-ea"/>
                <a:cs typeface="+mn-cs"/>
              </a:rPr>
              <a:t>●The duration of antifungal therapy depends upon the location of the infection, the patient's underlying disease and need for further immunosuppression, and the response to therapy. For most </a:t>
            </a:r>
            <a:r>
              <a:rPr lang="en-US" sz="1200" b="0" i="0" kern="1200" dirty="0" err="1" smtClean="0">
                <a:solidFill>
                  <a:schemeClr val="tx1"/>
                </a:solidFill>
                <a:latin typeface="+mn-lt"/>
                <a:ea typeface="+mn-ea"/>
                <a:cs typeface="+mn-cs"/>
              </a:rPr>
              <a:t>immunosuppressed</a:t>
            </a:r>
            <a:r>
              <a:rPr lang="en-US" sz="1200" b="0" i="0" kern="1200" dirty="0" smtClean="0">
                <a:solidFill>
                  <a:schemeClr val="tx1"/>
                </a:solidFill>
                <a:latin typeface="+mn-lt"/>
                <a:ea typeface="+mn-ea"/>
                <a:cs typeface="+mn-cs"/>
              </a:rPr>
              <a:t> patients, antifungal therapy will continue for months or even years in some cases. (See </a:t>
            </a:r>
            <a:r>
              <a:rPr lang="en-US" sz="1200" b="0" i="0" u="sng" kern="1200" dirty="0" smtClean="0">
                <a:solidFill>
                  <a:schemeClr val="tx1"/>
                </a:solidFill>
                <a:latin typeface="+mn-lt"/>
                <a:ea typeface="+mn-ea"/>
                <a:cs typeface="+mn-cs"/>
                <a:hlinkClick r:id="rId3"/>
              </a:rPr>
              <a:t>'Duration'</a:t>
            </a:r>
            <a:r>
              <a:rPr lang="en-US" sz="1200" b="0" i="0" kern="1200" dirty="0" smtClean="0">
                <a:solidFill>
                  <a:schemeClr val="tx1"/>
                </a:solidFill>
                <a:latin typeface="+mn-lt"/>
                <a:ea typeface="+mn-ea"/>
                <a:cs typeface="+mn-cs"/>
              </a:rPr>
              <a:t> above.)</a:t>
            </a:r>
          </a:p>
          <a:p>
            <a:r>
              <a:rPr lang="en-US" sz="1200" b="0" i="0" kern="1200" dirty="0" smtClean="0">
                <a:solidFill>
                  <a:schemeClr val="tx1"/>
                </a:solidFill>
                <a:latin typeface="+mn-lt"/>
                <a:ea typeface="+mn-ea"/>
                <a:cs typeface="+mn-cs"/>
              </a:rPr>
              <a:t>●Antifungal resistance should be considered in patients with </a:t>
            </a:r>
            <a:r>
              <a:rPr lang="en-US" sz="1200" b="0" i="1" kern="1200" dirty="0" smtClean="0">
                <a:solidFill>
                  <a:schemeClr val="tx1"/>
                </a:solidFill>
                <a:latin typeface="+mn-lt"/>
                <a:ea typeface="+mn-ea"/>
                <a:cs typeface="+mn-cs"/>
              </a:rPr>
              <a:t>A. </a:t>
            </a:r>
            <a:r>
              <a:rPr lang="en-US" sz="1200" b="0" i="1" kern="1200" dirty="0" err="1" smtClean="0">
                <a:solidFill>
                  <a:schemeClr val="tx1"/>
                </a:solidFill>
                <a:latin typeface="+mn-lt"/>
                <a:ea typeface="+mn-ea"/>
                <a:cs typeface="+mn-cs"/>
              </a:rPr>
              <a:t>fumigatus</a:t>
            </a:r>
            <a:r>
              <a:rPr lang="en-US" sz="1200" b="0" i="0" kern="1200" dirty="0" smtClean="0">
                <a:solidFill>
                  <a:schemeClr val="tx1"/>
                </a:solidFill>
                <a:latin typeface="+mn-lt"/>
                <a:ea typeface="+mn-ea"/>
                <a:cs typeface="+mn-cs"/>
              </a:rPr>
              <a:t> who do not respond to </a:t>
            </a:r>
            <a:r>
              <a:rPr lang="en-US" sz="1200" b="0" i="0" u="sng" kern="1200" dirty="0" err="1" smtClean="0">
                <a:solidFill>
                  <a:schemeClr val="tx1"/>
                </a:solidFill>
                <a:latin typeface="+mn-lt"/>
                <a:ea typeface="+mn-ea"/>
                <a:cs typeface="+mn-cs"/>
                <a:hlinkClick r:id="rId4"/>
              </a:rPr>
              <a:t>voriconazole</a:t>
            </a:r>
            <a:r>
              <a:rPr lang="en-US" sz="1200" b="0" i="0" kern="1200" dirty="0" smtClean="0">
                <a:solidFill>
                  <a:schemeClr val="tx1"/>
                </a:solidFill>
                <a:latin typeface="+mn-lt"/>
                <a:ea typeface="+mn-ea"/>
                <a:cs typeface="+mn-cs"/>
              </a:rPr>
              <a:t> and in patients infected with certain </a:t>
            </a:r>
            <a:r>
              <a:rPr lang="en-US" sz="1200" b="0" i="1" kern="1200" dirty="0" err="1" smtClean="0">
                <a:solidFill>
                  <a:schemeClr val="tx1"/>
                </a:solidFill>
                <a:latin typeface="+mn-lt"/>
                <a:ea typeface="+mn-ea"/>
                <a:cs typeface="+mn-cs"/>
              </a:rPr>
              <a:t>Aspergillus</a:t>
            </a:r>
            <a:r>
              <a:rPr lang="en-US" sz="1200" b="0" i="0" kern="1200" dirty="0" smtClean="0">
                <a:solidFill>
                  <a:schemeClr val="tx1"/>
                </a:solidFill>
                <a:latin typeface="+mn-lt"/>
                <a:ea typeface="+mn-ea"/>
                <a:cs typeface="+mn-cs"/>
              </a:rPr>
              <a:t> species that have reduced antifungal susceptibility profiles (</a:t>
            </a:r>
            <a:r>
              <a:rPr lang="en-US" sz="1200" b="0" i="0" kern="1200" dirty="0" err="1" smtClean="0">
                <a:solidFill>
                  <a:schemeClr val="tx1"/>
                </a:solidFill>
                <a:latin typeface="+mn-lt"/>
                <a:ea typeface="+mn-ea"/>
                <a:cs typeface="+mn-cs"/>
              </a:rPr>
              <a:t>eg</a:t>
            </a:r>
            <a:r>
              <a:rPr lang="en-US" sz="1200" b="0" i="0" kern="1200" dirty="0" smtClean="0">
                <a:solidFill>
                  <a:schemeClr val="tx1"/>
                </a:solidFill>
                <a:latin typeface="+mn-lt"/>
                <a:ea typeface="+mn-ea"/>
                <a:cs typeface="+mn-cs"/>
              </a:rPr>
              <a:t>, </a:t>
            </a:r>
            <a:r>
              <a:rPr lang="en-US" sz="1200" b="0" i="1" kern="1200" dirty="0" smtClean="0">
                <a:solidFill>
                  <a:schemeClr val="tx1"/>
                </a:solidFill>
                <a:latin typeface="+mn-lt"/>
                <a:ea typeface="+mn-ea"/>
                <a:cs typeface="+mn-cs"/>
              </a:rPr>
              <a:t>A. </a:t>
            </a:r>
            <a:r>
              <a:rPr lang="en-US" sz="1200" b="0" i="1" kern="1200" dirty="0" err="1" smtClean="0">
                <a:solidFill>
                  <a:schemeClr val="tx1"/>
                </a:solidFill>
                <a:latin typeface="+mn-lt"/>
                <a:ea typeface="+mn-ea"/>
                <a:cs typeface="+mn-cs"/>
              </a:rPr>
              <a:t>terreus</a:t>
            </a:r>
            <a:r>
              <a:rPr lang="en-US" sz="1200" b="0" i="0" kern="1200" dirty="0" smtClean="0">
                <a:solidFill>
                  <a:schemeClr val="tx1"/>
                </a:solidFill>
                <a:latin typeface="+mn-lt"/>
                <a:ea typeface="+mn-ea"/>
                <a:cs typeface="+mn-cs"/>
              </a:rPr>
              <a:t>, </a:t>
            </a:r>
            <a:r>
              <a:rPr lang="en-US" sz="1200" b="0" i="1" kern="1200" dirty="0" smtClean="0">
                <a:solidFill>
                  <a:schemeClr val="tx1"/>
                </a:solidFill>
                <a:latin typeface="+mn-lt"/>
                <a:ea typeface="+mn-ea"/>
                <a:cs typeface="+mn-cs"/>
              </a:rPr>
              <a:t>A. </a:t>
            </a:r>
            <a:r>
              <a:rPr lang="en-US" sz="1200" b="0" i="1" kern="1200" dirty="0" err="1" smtClean="0">
                <a:solidFill>
                  <a:schemeClr val="tx1"/>
                </a:solidFill>
                <a:latin typeface="+mn-lt"/>
                <a:ea typeface="+mn-ea"/>
                <a:cs typeface="+mn-cs"/>
              </a:rPr>
              <a:t>calidoustus</a:t>
            </a:r>
            <a:r>
              <a:rPr lang="en-US" sz="1200" b="0" i="0" kern="1200" dirty="0" smtClean="0">
                <a:solidFill>
                  <a:schemeClr val="tx1"/>
                </a:solidFill>
                <a:latin typeface="+mn-lt"/>
                <a:ea typeface="+mn-ea"/>
                <a:cs typeface="+mn-cs"/>
              </a:rPr>
              <a:t>, </a:t>
            </a:r>
            <a:r>
              <a:rPr lang="en-US" sz="1200" b="0" i="1" kern="1200" dirty="0" smtClean="0">
                <a:solidFill>
                  <a:schemeClr val="tx1"/>
                </a:solidFill>
                <a:latin typeface="+mn-lt"/>
                <a:ea typeface="+mn-ea"/>
                <a:cs typeface="+mn-cs"/>
              </a:rPr>
              <a:t>A. </a:t>
            </a:r>
            <a:r>
              <a:rPr lang="en-US" sz="1200" b="0" i="1" kern="1200" dirty="0" err="1" smtClean="0">
                <a:solidFill>
                  <a:schemeClr val="tx1"/>
                </a:solidFill>
                <a:latin typeface="+mn-lt"/>
                <a:ea typeface="+mn-ea"/>
                <a:cs typeface="+mn-cs"/>
              </a:rPr>
              <a:t>lentulus</a:t>
            </a:r>
            <a:r>
              <a:rPr lang="en-US" sz="1200" b="0" i="0" kern="1200" dirty="0" smtClean="0">
                <a:solidFill>
                  <a:schemeClr val="tx1"/>
                </a:solidFill>
                <a:latin typeface="+mn-lt"/>
                <a:ea typeface="+mn-ea"/>
                <a:cs typeface="+mn-cs"/>
              </a:rPr>
              <a:t>, </a:t>
            </a:r>
            <a:r>
              <a:rPr lang="en-US" sz="1200" b="0" i="1" kern="1200" dirty="0" err="1" smtClean="0">
                <a:solidFill>
                  <a:schemeClr val="tx1"/>
                </a:solidFill>
                <a:latin typeface="+mn-lt"/>
                <a:ea typeface="+mn-ea"/>
                <a:cs typeface="+mn-cs"/>
              </a:rPr>
              <a:t>Neosartoria</a:t>
            </a:r>
            <a:r>
              <a:rPr lang="en-US" sz="1200" b="0" i="1" kern="1200" dirty="0" smtClean="0">
                <a:solidFill>
                  <a:schemeClr val="tx1"/>
                </a:solidFill>
                <a:latin typeface="+mn-lt"/>
                <a:ea typeface="+mn-ea"/>
                <a:cs typeface="+mn-cs"/>
              </a:rPr>
              <a:t> </a:t>
            </a:r>
            <a:r>
              <a:rPr lang="en-US" sz="1200" b="0" i="1" kern="1200" dirty="0" err="1" smtClean="0">
                <a:solidFill>
                  <a:schemeClr val="tx1"/>
                </a:solidFill>
                <a:latin typeface="+mn-lt"/>
                <a:ea typeface="+mn-ea"/>
                <a:cs typeface="+mn-cs"/>
              </a:rPr>
              <a:t>udagawae</a:t>
            </a:r>
            <a:r>
              <a:rPr lang="en-US" sz="1200" b="0" i="0" kern="1200" dirty="0" smtClean="0">
                <a:solidFill>
                  <a:schemeClr val="tx1"/>
                </a:solidFill>
                <a:latin typeface="+mn-lt"/>
                <a:ea typeface="+mn-ea"/>
                <a:cs typeface="+mn-cs"/>
              </a:rPr>
              <a:t>). (See </a:t>
            </a:r>
            <a:r>
              <a:rPr lang="en-US" sz="1200" b="0" i="0" u="sng" kern="1200" dirty="0" smtClean="0">
                <a:solidFill>
                  <a:schemeClr val="tx1"/>
                </a:solidFill>
                <a:latin typeface="+mn-lt"/>
                <a:ea typeface="+mn-ea"/>
                <a:cs typeface="+mn-cs"/>
                <a:hlinkClick r:id="rId3"/>
              </a:rPr>
              <a:t>'</a:t>
            </a:r>
            <a:r>
              <a:rPr lang="en-US" sz="1200" b="0" i="0" u="sng" kern="1200" dirty="0" err="1" smtClean="0">
                <a:solidFill>
                  <a:schemeClr val="tx1"/>
                </a:solidFill>
                <a:latin typeface="+mn-lt"/>
                <a:ea typeface="+mn-ea"/>
                <a:cs typeface="+mn-cs"/>
                <a:hlinkClick r:id="rId3"/>
              </a:rPr>
              <a:t>Voriconazole</a:t>
            </a:r>
            <a:r>
              <a:rPr lang="en-US" sz="1200" b="0" i="0" u="sng" kern="1200" dirty="0" smtClean="0">
                <a:solidFill>
                  <a:schemeClr val="tx1"/>
                </a:solidFill>
                <a:latin typeface="+mn-lt"/>
                <a:ea typeface="+mn-ea"/>
                <a:cs typeface="+mn-cs"/>
                <a:hlinkClick r:id="rId3"/>
              </a:rPr>
              <a:t>'</a:t>
            </a:r>
            <a:r>
              <a:rPr lang="en-US" sz="1200" b="0" i="0" kern="1200" dirty="0" smtClean="0">
                <a:solidFill>
                  <a:schemeClr val="tx1"/>
                </a:solidFill>
                <a:latin typeface="+mn-lt"/>
                <a:ea typeface="+mn-ea"/>
                <a:cs typeface="+mn-cs"/>
              </a:rPr>
              <a:t> above and </a:t>
            </a:r>
            <a:r>
              <a:rPr lang="en-US" sz="1200" b="0" i="0" u="sng" kern="1200" dirty="0" smtClean="0">
                <a:solidFill>
                  <a:schemeClr val="tx1"/>
                </a:solidFill>
                <a:latin typeface="+mn-lt"/>
                <a:ea typeface="+mn-ea"/>
                <a:cs typeface="+mn-cs"/>
                <a:hlinkClick r:id="rId3"/>
              </a:rPr>
              <a:t>'Antifungal resistance'</a:t>
            </a:r>
            <a:r>
              <a:rPr lang="en-US" sz="1200" b="0" i="0" kern="1200" dirty="0" smtClean="0">
                <a:solidFill>
                  <a:schemeClr val="tx1"/>
                </a:solidFill>
                <a:latin typeface="+mn-lt"/>
                <a:ea typeface="+mn-ea"/>
                <a:cs typeface="+mn-cs"/>
              </a:rPr>
              <a:t> above.)</a:t>
            </a:r>
          </a:p>
          <a:p>
            <a:r>
              <a:rPr lang="en-US" sz="1200" b="0" i="0" kern="1200" dirty="0" smtClean="0">
                <a:solidFill>
                  <a:schemeClr val="tx1"/>
                </a:solidFill>
                <a:latin typeface="+mn-lt"/>
                <a:ea typeface="+mn-ea"/>
                <a:cs typeface="+mn-cs"/>
              </a:rPr>
              <a:t>●Patients who complete antifungal therapy are at risk for relapse of </a:t>
            </a:r>
            <a:r>
              <a:rPr lang="en-US" sz="1200" b="0" i="0" kern="1200" dirty="0" err="1" smtClean="0">
                <a:solidFill>
                  <a:schemeClr val="tx1"/>
                </a:solidFill>
                <a:latin typeface="+mn-lt"/>
                <a:ea typeface="+mn-ea"/>
                <a:cs typeface="+mn-cs"/>
              </a:rPr>
              <a:t>aspergillosis</a:t>
            </a:r>
            <a:r>
              <a:rPr lang="en-US" sz="1200" b="0" i="0" kern="1200" dirty="0" smtClean="0">
                <a:solidFill>
                  <a:schemeClr val="tx1"/>
                </a:solidFill>
                <a:latin typeface="+mn-lt"/>
                <a:ea typeface="+mn-ea"/>
                <a:cs typeface="+mn-cs"/>
              </a:rPr>
              <a:t> during periods of increased immunosuppression, particularly if neutropenia recurs. We recommend </a:t>
            </a:r>
            <a:r>
              <a:rPr lang="en-US" sz="1200" b="0" i="0" kern="1200" dirty="0" err="1" smtClean="0">
                <a:solidFill>
                  <a:schemeClr val="tx1"/>
                </a:solidFill>
                <a:latin typeface="+mn-lt"/>
                <a:ea typeface="+mn-ea"/>
                <a:cs typeface="+mn-cs"/>
              </a:rPr>
              <a:t>reinitiation</a:t>
            </a:r>
            <a:r>
              <a:rPr lang="en-US" sz="1200" b="0" i="0" kern="1200" dirty="0" smtClean="0">
                <a:solidFill>
                  <a:schemeClr val="tx1"/>
                </a:solidFill>
                <a:latin typeface="+mn-lt"/>
                <a:ea typeface="+mn-ea"/>
                <a:cs typeface="+mn-cs"/>
              </a:rPr>
              <a:t> of antifungal therapy if chemotherapy is reinitiated and the patient is expected to become </a:t>
            </a:r>
            <a:r>
              <a:rPr lang="en-US" sz="1200" b="0" i="0" kern="1200" dirty="0" err="1" smtClean="0">
                <a:solidFill>
                  <a:schemeClr val="tx1"/>
                </a:solidFill>
                <a:latin typeface="+mn-lt"/>
                <a:ea typeface="+mn-ea"/>
                <a:cs typeface="+mn-cs"/>
              </a:rPr>
              <a:t>neutropenic</a:t>
            </a:r>
            <a:r>
              <a:rPr lang="en-US" sz="1200" b="0" i="0" kern="1200" dirty="0" smtClean="0">
                <a:solidFill>
                  <a:schemeClr val="tx1"/>
                </a:solidFill>
                <a:latin typeface="+mn-lt"/>
                <a:ea typeface="+mn-ea"/>
                <a:cs typeface="+mn-cs"/>
              </a:rPr>
              <a:t> or if immunosuppression is intensified (</a:t>
            </a:r>
            <a:r>
              <a:rPr lang="en-US" sz="1200" b="1" i="0" u="sng" kern="1200" dirty="0" smtClean="0">
                <a:solidFill>
                  <a:schemeClr val="tx1"/>
                </a:solidFill>
                <a:latin typeface="+mn-lt"/>
                <a:ea typeface="+mn-ea"/>
                <a:cs typeface="+mn-cs"/>
                <a:hlinkClick r:id="rId9"/>
              </a:rPr>
              <a:t>Grade 1B</a:t>
            </a:r>
            <a:r>
              <a:rPr lang="en-US" sz="1200" b="0" i="0" kern="1200" dirty="0" smtClean="0">
                <a:solidFill>
                  <a:schemeClr val="tx1"/>
                </a:solidFill>
                <a:latin typeface="+mn-lt"/>
                <a:ea typeface="+mn-ea"/>
                <a:cs typeface="+mn-cs"/>
              </a:rPr>
              <a:t>). (See </a:t>
            </a:r>
            <a:r>
              <a:rPr lang="en-US" sz="1200" b="0" i="0" u="sng" kern="1200" dirty="0" smtClean="0">
                <a:solidFill>
                  <a:schemeClr val="tx1"/>
                </a:solidFill>
                <a:latin typeface="+mn-lt"/>
                <a:ea typeface="+mn-ea"/>
                <a:cs typeface="+mn-cs"/>
                <a:hlinkClick r:id="rId3"/>
              </a:rPr>
              <a:t>'Secondary prophylaxis for prevention of relapse'</a:t>
            </a:r>
            <a:r>
              <a:rPr lang="en-US" sz="1200" b="0" i="0" kern="1200" dirty="0" smtClean="0">
                <a:solidFill>
                  <a:schemeClr val="tx1"/>
                </a:solidFill>
                <a:latin typeface="+mn-lt"/>
                <a:ea typeface="+mn-ea"/>
                <a:cs typeface="+mn-cs"/>
              </a:rPr>
              <a:t> above.)</a:t>
            </a:r>
          </a:p>
          <a:p>
            <a:r>
              <a:rPr lang="en-US" sz="1200" b="0" i="0" kern="1200" dirty="0" smtClean="0">
                <a:solidFill>
                  <a:schemeClr val="tx1"/>
                </a:solidFill>
                <a:latin typeface="+mn-lt"/>
                <a:ea typeface="+mn-ea"/>
                <a:cs typeface="+mn-cs"/>
              </a:rPr>
              <a:t>●Strategies to prevent advanced disease include prophylactic therapy with a mold-active drug and antigen-based screening (</a:t>
            </a:r>
            <a:r>
              <a:rPr lang="en-US" sz="1200" b="0" i="0" kern="1200" dirty="0" err="1" smtClean="0">
                <a:solidFill>
                  <a:schemeClr val="tx1"/>
                </a:solidFill>
                <a:latin typeface="+mn-lt"/>
                <a:ea typeface="+mn-ea"/>
                <a:cs typeface="+mn-cs"/>
              </a:rPr>
              <a:t>eg</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galactomannan</a:t>
            </a:r>
            <a:r>
              <a:rPr lang="en-US" sz="1200" b="0" i="0" kern="1200" dirty="0" smtClean="0">
                <a:solidFill>
                  <a:schemeClr val="tx1"/>
                </a:solidFill>
                <a:latin typeface="+mn-lt"/>
                <a:ea typeface="+mn-ea"/>
                <a:cs typeface="+mn-cs"/>
              </a:rPr>
              <a:t>) in high-risk patients. The most effective approach has not been determined and is likely to vary depending on patient characteristics and logistics (</a:t>
            </a:r>
            <a:r>
              <a:rPr lang="en-US" sz="1200" b="0" i="0" kern="1200" dirty="0" err="1" smtClean="0">
                <a:solidFill>
                  <a:schemeClr val="tx1"/>
                </a:solidFill>
                <a:latin typeface="+mn-lt"/>
                <a:ea typeface="+mn-ea"/>
                <a:cs typeface="+mn-cs"/>
              </a:rPr>
              <a:t>eg</a:t>
            </a:r>
            <a:r>
              <a:rPr lang="en-US" sz="1200" b="0" i="0" kern="1200" dirty="0" smtClean="0">
                <a:solidFill>
                  <a:schemeClr val="tx1"/>
                </a:solidFill>
                <a:latin typeface="+mn-lt"/>
                <a:ea typeface="+mn-ea"/>
                <a:cs typeface="+mn-cs"/>
              </a:rPr>
              <a:t>, ability to follow antigen assays</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67</a:t>
            </a:fld>
            <a:endParaRPr lang="tr-T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0" i="1" kern="1200" dirty="0" err="1" smtClean="0">
                <a:solidFill>
                  <a:schemeClr val="tx1"/>
                </a:solidFill>
                <a:latin typeface="+mn-lt"/>
                <a:ea typeface="+mn-ea"/>
                <a:cs typeface="+mn-cs"/>
              </a:rPr>
              <a:t>Aspergillus</a:t>
            </a:r>
            <a:r>
              <a:rPr lang="en-US" sz="1200" b="0" i="0" kern="1200" dirty="0" smtClean="0">
                <a:solidFill>
                  <a:schemeClr val="tx1"/>
                </a:solidFill>
                <a:latin typeface="+mn-lt"/>
                <a:ea typeface="+mn-ea"/>
                <a:cs typeface="+mn-cs"/>
              </a:rPr>
              <a:t> species are ubiquitous, but invasive </a:t>
            </a:r>
            <a:r>
              <a:rPr lang="en-US" sz="1200" b="0" i="0" kern="1200" dirty="0" err="1" smtClean="0">
                <a:solidFill>
                  <a:schemeClr val="tx1"/>
                </a:solidFill>
                <a:latin typeface="+mn-lt"/>
                <a:ea typeface="+mn-ea"/>
                <a:cs typeface="+mn-cs"/>
              </a:rPr>
              <a:t>aspergillosis</a:t>
            </a:r>
            <a:r>
              <a:rPr lang="en-US" sz="1200" b="0" i="0" kern="1200" dirty="0" smtClean="0">
                <a:solidFill>
                  <a:schemeClr val="tx1"/>
                </a:solidFill>
                <a:latin typeface="+mn-lt"/>
                <a:ea typeface="+mn-ea"/>
                <a:cs typeface="+mn-cs"/>
              </a:rPr>
              <a:t> occurs primarily in </a:t>
            </a:r>
            <a:r>
              <a:rPr lang="en-US" sz="1200" b="0" i="0" kern="1200" dirty="0" err="1" smtClean="0">
                <a:solidFill>
                  <a:schemeClr val="tx1"/>
                </a:solidFill>
                <a:latin typeface="+mn-lt"/>
                <a:ea typeface="+mn-ea"/>
                <a:cs typeface="+mn-cs"/>
              </a:rPr>
              <a:t>immunocompromised</a:t>
            </a:r>
            <a:r>
              <a:rPr lang="en-US" sz="1200" b="0" i="0" kern="1200" dirty="0" smtClean="0">
                <a:solidFill>
                  <a:schemeClr val="tx1"/>
                </a:solidFill>
                <a:latin typeface="+mn-lt"/>
                <a:ea typeface="+mn-ea"/>
                <a:cs typeface="+mn-cs"/>
              </a:rPr>
              <a:t> hosts. Neutropenia and </a:t>
            </a:r>
            <a:r>
              <a:rPr lang="en-US" sz="1200" b="0" i="0" kern="1200" dirty="0" err="1" smtClean="0">
                <a:solidFill>
                  <a:schemeClr val="tx1"/>
                </a:solidFill>
                <a:latin typeface="+mn-lt"/>
                <a:ea typeface="+mn-ea"/>
                <a:cs typeface="+mn-cs"/>
              </a:rPr>
              <a:t>glucocorticoid</a:t>
            </a:r>
            <a:r>
              <a:rPr lang="en-US" sz="1200" b="0" i="0" kern="1200" dirty="0" smtClean="0">
                <a:solidFill>
                  <a:schemeClr val="tx1"/>
                </a:solidFill>
                <a:latin typeface="+mn-lt"/>
                <a:ea typeface="+mn-ea"/>
                <a:cs typeface="+mn-cs"/>
              </a:rPr>
              <a:t> use are the most common predisposing factors. Invasive </a:t>
            </a:r>
            <a:r>
              <a:rPr lang="en-US" sz="1200" b="0" i="0" kern="1200" dirty="0" err="1" smtClean="0">
                <a:solidFill>
                  <a:schemeClr val="tx1"/>
                </a:solidFill>
                <a:latin typeface="+mn-lt"/>
                <a:ea typeface="+mn-ea"/>
                <a:cs typeface="+mn-cs"/>
              </a:rPr>
              <a:t>aspergillosis</a:t>
            </a:r>
            <a:r>
              <a:rPr lang="en-US" sz="1200" b="0" i="0" kern="1200" dirty="0" smtClean="0">
                <a:solidFill>
                  <a:schemeClr val="tx1"/>
                </a:solidFill>
                <a:latin typeface="+mn-lt"/>
                <a:ea typeface="+mn-ea"/>
                <a:cs typeface="+mn-cs"/>
              </a:rPr>
              <a:t> is a major cause of death in </a:t>
            </a:r>
            <a:r>
              <a:rPr lang="en-US" sz="1200" b="0" i="0" kern="1200" dirty="0" err="1" smtClean="0">
                <a:solidFill>
                  <a:schemeClr val="tx1"/>
                </a:solidFill>
                <a:latin typeface="+mn-lt"/>
                <a:ea typeface="+mn-ea"/>
                <a:cs typeface="+mn-cs"/>
              </a:rPr>
              <a:t>immunosuppressed</a:t>
            </a:r>
            <a:r>
              <a:rPr lang="en-US" sz="1200" b="0" i="0" kern="1200" dirty="0" smtClean="0">
                <a:solidFill>
                  <a:schemeClr val="tx1"/>
                </a:solidFill>
                <a:latin typeface="+mn-lt"/>
                <a:ea typeface="+mn-ea"/>
                <a:cs typeface="+mn-cs"/>
              </a:rPr>
              <a:t> patients, particularly following hematopoietic cell transplantation (HCT). (See </a:t>
            </a:r>
            <a:r>
              <a:rPr lang="en-US" sz="1200" b="0" i="0" u="sng" kern="1200" dirty="0" smtClean="0">
                <a:solidFill>
                  <a:schemeClr val="tx1"/>
                </a:solidFill>
                <a:latin typeface="+mn-lt"/>
                <a:ea typeface="+mn-ea"/>
                <a:cs typeface="+mn-cs"/>
                <a:hlinkClick r:id="rId3"/>
              </a:rPr>
              <a:t>'Introduction'</a:t>
            </a:r>
            <a:r>
              <a:rPr lang="en-US" sz="1200" b="0" i="0" kern="1200" dirty="0" smtClean="0">
                <a:solidFill>
                  <a:schemeClr val="tx1"/>
                </a:solidFill>
                <a:latin typeface="+mn-lt"/>
                <a:ea typeface="+mn-ea"/>
                <a:cs typeface="+mn-cs"/>
              </a:rPr>
              <a:t> above and </a:t>
            </a:r>
            <a:r>
              <a:rPr lang="en-US" sz="1200" b="0" i="0" u="sng" kern="1200" dirty="0" smtClean="0">
                <a:solidFill>
                  <a:schemeClr val="tx1"/>
                </a:solidFill>
                <a:latin typeface="+mn-lt"/>
                <a:ea typeface="+mn-ea"/>
                <a:cs typeface="+mn-cs"/>
                <a:hlinkClick r:id="rId3"/>
              </a:rPr>
              <a:t>'Prognostic factors'</a:t>
            </a:r>
            <a:r>
              <a:rPr lang="en-US" sz="1200" b="0" i="0" kern="1200" dirty="0" smtClean="0">
                <a:solidFill>
                  <a:schemeClr val="tx1"/>
                </a:solidFill>
                <a:latin typeface="+mn-lt"/>
                <a:ea typeface="+mn-ea"/>
                <a:cs typeface="+mn-cs"/>
              </a:rPr>
              <a:t> above.)</a:t>
            </a:r>
          </a:p>
          <a:p>
            <a:r>
              <a:rPr lang="en-US" sz="1200" b="0" i="0" kern="1200" dirty="0" smtClean="0">
                <a:solidFill>
                  <a:schemeClr val="tx1"/>
                </a:solidFill>
                <a:latin typeface="+mn-lt"/>
                <a:ea typeface="+mn-ea"/>
                <a:cs typeface="+mn-cs"/>
              </a:rPr>
              <a:t>●Optimal management involves early diagnosis and early initiation of antifungal therapy. Surgery and reduction of immunosuppression are important adjunctive components of management in selected patients. (See </a:t>
            </a:r>
            <a:r>
              <a:rPr lang="en-US" sz="1200" b="0" i="0" u="sng" kern="1200" dirty="0" smtClean="0">
                <a:solidFill>
                  <a:schemeClr val="tx1"/>
                </a:solidFill>
                <a:latin typeface="+mn-lt"/>
                <a:ea typeface="+mn-ea"/>
                <a:cs typeface="+mn-cs"/>
                <a:hlinkClick r:id="rId3"/>
              </a:rPr>
              <a:t>'Approach to management'</a:t>
            </a:r>
            <a:r>
              <a:rPr lang="en-US" sz="1200" b="0" i="0" kern="1200" dirty="0" smtClean="0">
                <a:solidFill>
                  <a:schemeClr val="tx1"/>
                </a:solidFill>
                <a:latin typeface="+mn-lt"/>
                <a:ea typeface="+mn-ea"/>
                <a:cs typeface="+mn-cs"/>
              </a:rPr>
              <a:t> above and </a:t>
            </a:r>
            <a:r>
              <a:rPr lang="en-US" sz="1200" b="0" i="0" u="sng" kern="1200" dirty="0" smtClean="0">
                <a:solidFill>
                  <a:schemeClr val="tx1"/>
                </a:solidFill>
                <a:latin typeface="+mn-lt"/>
                <a:ea typeface="+mn-ea"/>
                <a:cs typeface="+mn-cs"/>
                <a:hlinkClick r:id="rId3"/>
              </a:rPr>
              <a:t>'Role of surgery'</a:t>
            </a:r>
            <a:r>
              <a:rPr lang="en-US" sz="1200" b="0" i="0" kern="1200" dirty="0" smtClean="0">
                <a:solidFill>
                  <a:schemeClr val="tx1"/>
                </a:solidFill>
                <a:latin typeface="+mn-lt"/>
                <a:ea typeface="+mn-ea"/>
                <a:cs typeface="+mn-cs"/>
              </a:rPr>
              <a:t> above and </a:t>
            </a:r>
            <a:r>
              <a:rPr lang="en-US" sz="1200" b="0" i="0" u="sng" kern="1200" dirty="0" smtClean="0">
                <a:solidFill>
                  <a:schemeClr val="tx1"/>
                </a:solidFill>
                <a:latin typeface="+mn-lt"/>
                <a:ea typeface="+mn-ea"/>
                <a:cs typeface="+mn-cs"/>
                <a:hlinkClick r:id="rId3"/>
              </a:rPr>
              <a:t>'Reduction of immunosuppression'</a:t>
            </a:r>
            <a:r>
              <a:rPr lang="en-US" sz="1200" b="0" i="0" kern="1200" dirty="0" smtClean="0">
                <a:solidFill>
                  <a:schemeClr val="tx1"/>
                </a:solidFill>
                <a:latin typeface="+mn-lt"/>
                <a:ea typeface="+mn-ea"/>
                <a:cs typeface="+mn-cs"/>
              </a:rPr>
              <a:t> above.)</a:t>
            </a:r>
          </a:p>
          <a:p>
            <a:r>
              <a:rPr lang="en-US" sz="1200" b="0" i="0" kern="1200" dirty="0" smtClean="0">
                <a:solidFill>
                  <a:schemeClr val="tx1"/>
                </a:solidFill>
                <a:latin typeface="+mn-lt"/>
                <a:ea typeface="+mn-ea"/>
                <a:cs typeface="+mn-cs"/>
              </a:rPr>
              <a:t>●For initial therapy of patients with confirmed invasive </a:t>
            </a:r>
            <a:r>
              <a:rPr lang="en-US" sz="1200" b="0" i="0" kern="1200" dirty="0" err="1" smtClean="0">
                <a:solidFill>
                  <a:schemeClr val="tx1"/>
                </a:solidFill>
                <a:latin typeface="+mn-lt"/>
                <a:ea typeface="+mn-ea"/>
                <a:cs typeface="+mn-cs"/>
              </a:rPr>
              <a:t>aspergillosis</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ie</a:t>
            </a:r>
            <a:r>
              <a:rPr lang="en-US" sz="1200" b="0" i="0" kern="1200" dirty="0" smtClean="0">
                <a:solidFill>
                  <a:schemeClr val="tx1"/>
                </a:solidFill>
                <a:latin typeface="+mn-lt"/>
                <a:ea typeface="+mn-ea"/>
                <a:cs typeface="+mn-cs"/>
              </a:rPr>
              <a:t>, diagnosed by culture, </a:t>
            </a:r>
            <a:r>
              <a:rPr lang="en-US" sz="1200" b="0" i="0" kern="1200" dirty="0" err="1" smtClean="0">
                <a:solidFill>
                  <a:schemeClr val="tx1"/>
                </a:solidFill>
                <a:latin typeface="+mn-lt"/>
                <a:ea typeface="+mn-ea"/>
                <a:cs typeface="+mn-cs"/>
              </a:rPr>
              <a:t>galactomannan</a:t>
            </a:r>
            <a:r>
              <a:rPr lang="en-US" sz="1200" b="0" i="0" kern="1200" dirty="0" smtClean="0">
                <a:solidFill>
                  <a:schemeClr val="tx1"/>
                </a:solidFill>
                <a:latin typeface="+mn-lt"/>
                <a:ea typeface="+mn-ea"/>
                <a:cs typeface="+mn-cs"/>
              </a:rPr>
              <a:t> antigen, or histopathology), we recommend a </a:t>
            </a:r>
            <a:r>
              <a:rPr lang="en-US" sz="1200" b="0" i="0" u="sng" kern="1200" dirty="0" err="1" smtClean="0">
                <a:solidFill>
                  <a:schemeClr val="tx1"/>
                </a:solidFill>
                <a:latin typeface="+mn-lt"/>
                <a:ea typeface="+mn-ea"/>
                <a:cs typeface="+mn-cs"/>
                <a:hlinkClick r:id="rId4"/>
              </a:rPr>
              <a:t>voriconazole</a:t>
            </a:r>
            <a:r>
              <a:rPr lang="en-US" sz="1200" b="0" i="0" kern="1200" dirty="0" smtClean="0">
                <a:solidFill>
                  <a:schemeClr val="tx1"/>
                </a:solidFill>
                <a:latin typeface="+mn-lt"/>
                <a:ea typeface="+mn-ea"/>
                <a:cs typeface="+mn-cs"/>
              </a:rPr>
              <a:t>-based regimen rather than an </a:t>
            </a:r>
            <a:r>
              <a:rPr lang="en-US" sz="1200" b="0" i="0" kern="1200" dirty="0" err="1" smtClean="0">
                <a:solidFill>
                  <a:schemeClr val="tx1"/>
                </a:solidFill>
                <a:latin typeface="+mn-lt"/>
                <a:ea typeface="+mn-ea"/>
                <a:cs typeface="+mn-cs"/>
              </a:rPr>
              <a:t>amphotericin</a:t>
            </a:r>
            <a:r>
              <a:rPr lang="en-US" sz="1200" b="0" i="0" kern="1200" dirty="0" smtClean="0">
                <a:solidFill>
                  <a:schemeClr val="tx1"/>
                </a:solidFill>
                <a:latin typeface="+mn-lt"/>
                <a:ea typeface="+mn-ea"/>
                <a:cs typeface="+mn-cs"/>
              </a:rPr>
              <a:t> B–based regimen (</a:t>
            </a:r>
            <a:r>
              <a:rPr lang="en-US" sz="1200" b="1" i="0" u="sng" kern="1200" dirty="0" smtClean="0">
                <a:solidFill>
                  <a:schemeClr val="tx1"/>
                </a:solidFill>
                <a:latin typeface="+mn-lt"/>
                <a:ea typeface="+mn-ea"/>
                <a:cs typeface="+mn-cs"/>
                <a:hlinkClick r:id="rId5"/>
              </a:rPr>
              <a:t>Grade 1A</a:t>
            </a:r>
            <a:r>
              <a:rPr lang="en-US" sz="1200" b="0" i="0" kern="1200" dirty="0" smtClean="0">
                <a:solidFill>
                  <a:schemeClr val="tx1"/>
                </a:solidFill>
                <a:latin typeface="+mn-lt"/>
                <a:ea typeface="+mn-ea"/>
                <a:cs typeface="+mn-cs"/>
              </a:rPr>
              <a:t>). We also suggest the addition of an </a:t>
            </a:r>
            <a:r>
              <a:rPr lang="en-US" sz="1200" b="0" i="0" kern="1200" dirty="0" err="1" smtClean="0">
                <a:solidFill>
                  <a:schemeClr val="tx1"/>
                </a:solidFill>
                <a:latin typeface="+mn-lt"/>
                <a:ea typeface="+mn-ea"/>
                <a:cs typeface="+mn-cs"/>
              </a:rPr>
              <a:t>echinocandin</a:t>
            </a:r>
            <a:r>
              <a:rPr lang="en-US" sz="1200" b="0" i="0" kern="1200" dirty="0" smtClean="0">
                <a:solidFill>
                  <a:schemeClr val="tx1"/>
                </a:solidFill>
                <a:latin typeface="+mn-lt"/>
                <a:ea typeface="+mn-ea"/>
                <a:cs typeface="+mn-cs"/>
              </a:rPr>
              <a:t> to </a:t>
            </a:r>
            <a:r>
              <a:rPr lang="en-US" sz="1200" b="0" i="0" kern="1200" dirty="0" err="1" smtClean="0">
                <a:solidFill>
                  <a:schemeClr val="tx1"/>
                </a:solidFill>
                <a:latin typeface="+mn-lt"/>
                <a:ea typeface="+mn-ea"/>
                <a:cs typeface="+mn-cs"/>
              </a:rPr>
              <a:t>voriconazole</a:t>
            </a:r>
            <a:r>
              <a:rPr lang="en-US" sz="1200" b="0" i="0" kern="1200" dirty="0" smtClean="0">
                <a:solidFill>
                  <a:schemeClr val="tx1"/>
                </a:solidFill>
                <a:latin typeface="+mn-lt"/>
                <a:ea typeface="+mn-ea"/>
                <a:cs typeface="+mn-cs"/>
              </a:rPr>
              <a:t> for the first one to two weeks of therapy, particularly in patients with severe disease (</a:t>
            </a:r>
            <a:r>
              <a:rPr lang="en-US" sz="1200" b="1" i="0" u="sng" kern="1200" dirty="0" smtClean="0">
                <a:solidFill>
                  <a:schemeClr val="tx1"/>
                </a:solidFill>
                <a:latin typeface="+mn-lt"/>
                <a:ea typeface="+mn-ea"/>
                <a:cs typeface="+mn-cs"/>
                <a:hlinkClick r:id="rId6"/>
              </a:rPr>
              <a:t>Grade 2B</a:t>
            </a:r>
            <a:r>
              <a:rPr lang="en-US" sz="1200" b="0" i="0" kern="1200" dirty="0" smtClean="0">
                <a:solidFill>
                  <a:schemeClr val="tx1"/>
                </a:solidFill>
                <a:latin typeface="+mn-lt"/>
                <a:ea typeface="+mn-ea"/>
                <a:cs typeface="+mn-cs"/>
              </a:rPr>
              <a:t>). However, some experts prefer </a:t>
            </a:r>
            <a:r>
              <a:rPr lang="en-US" sz="1200" b="0" i="0" kern="1200" dirty="0" err="1" smtClean="0">
                <a:solidFill>
                  <a:schemeClr val="tx1"/>
                </a:solidFill>
                <a:latin typeface="+mn-lt"/>
                <a:ea typeface="+mn-ea"/>
                <a:cs typeface="+mn-cs"/>
              </a:rPr>
              <a:t>monotherapy</a:t>
            </a:r>
            <a:r>
              <a:rPr lang="en-US" sz="1200" b="0" i="0" kern="1200" dirty="0" smtClean="0">
                <a:solidFill>
                  <a:schemeClr val="tx1"/>
                </a:solidFill>
                <a:latin typeface="+mn-lt"/>
                <a:ea typeface="+mn-ea"/>
                <a:cs typeface="+mn-cs"/>
              </a:rPr>
              <a:t> with </a:t>
            </a:r>
            <a:r>
              <a:rPr lang="en-US" sz="1200" b="0" i="0" kern="1200" dirty="0" err="1" smtClean="0">
                <a:solidFill>
                  <a:schemeClr val="tx1"/>
                </a:solidFill>
                <a:latin typeface="+mn-lt"/>
                <a:ea typeface="+mn-ea"/>
                <a:cs typeface="+mn-cs"/>
              </a:rPr>
              <a:t>voriconazole</a:t>
            </a:r>
            <a:r>
              <a:rPr lang="en-US" sz="1200" b="0" i="0" kern="1200" dirty="0" smtClean="0">
                <a:solidFill>
                  <a:schemeClr val="tx1"/>
                </a:solidFill>
                <a:latin typeface="+mn-lt"/>
                <a:ea typeface="+mn-ea"/>
                <a:cs typeface="+mn-cs"/>
              </a:rPr>
              <a:t>. Dosing is discussed above. (See </a:t>
            </a:r>
            <a:r>
              <a:rPr lang="en-US" sz="1200" b="0" i="0" u="sng" kern="1200" dirty="0" smtClean="0">
                <a:solidFill>
                  <a:schemeClr val="tx1"/>
                </a:solidFill>
                <a:latin typeface="+mn-lt"/>
                <a:ea typeface="+mn-ea"/>
                <a:cs typeface="+mn-cs"/>
                <a:hlinkClick r:id="rId3"/>
              </a:rPr>
              <a:t>'Choice of regimen'</a:t>
            </a:r>
            <a:r>
              <a:rPr lang="en-US" sz="1200" b="0" i="0" kern="1200" dirty="0" smtClean="0">
                <a:solidFill>
                  <a:schemeClr val="tx1"/>
                </a:solidFill>
                <a:latin typeface="+mn-lt"/>
                <a:ea typeface="+mn-ea"/>
                <a:cs typeface="+mn-cs"/>
              </a:rPr>
              <a:t> above and </a:t>
            </a:r>
            <a:r>
              <a:rPr lang="en-US" sz="1200" b="0" i="0" u="sng" kern="1200" dirty="0" smtClean="0">
                <a:solidFill>
                  <a:schemeClr val="tx1"/>
                </a:solidFill>
                <a:latin typeface="+mn-lt"/>
                <a:ea typeface="+mn-ea"/>
                <a:cs typeface="+mn-cs"/>
                <a:hlinkClick r:id="rId3"/>
              </a:rPr>
              <a:t>'</a:t>
            </a:r>
            <a:r>
              <a:rPr lang="en-US" sz="1200" b="0" i="0" u="sng" kern="1200" dirty="0" err="1" smtClean="0">
                <a:solidFill>
                  <a:schemeClr val="tx1"/>
                </a:solidFill>
                <a:latin typeface="+mn-lt"/>
                <a:ea typeface="+mn-ea"/>
                <a:cs typeface="+mn-cs"/>
                <a:hlinkClick r:id="rId3"/>
              </a:rPr>
              <a:t>Voriconazole</a:t>
            </a:r>
            <a:r>
              <a:rPr lang="en-US" sz="1200" b="0" i="0" u="sng" kern="1200" dirty="0" smtClean="0">
                <a:solidFill>
                  <a:schemeClr val="tx1"/>
                </a:solidFill>
                <a:latin typeface="+mn-lt"/>
                <a:ea typeface="+mn-ea"/>
                <a:cs typeface="+mn-cs"/>
                <a:hlinkClick r:id="rId3"/>
              </a:rPr>
              <a:t>'</a:t>
            </a:r>
            <a:r>
              <a:rPr lang="en-US" sz="1200" b="0" i="0" kern="1200" dirty="0" smtClean="0">
                <a:solidFill>
                  <a:schemeClr val="tx1"/>
                </a:solidFill>
                <a:latin typeface="+mn-lt"/>
                <a:ea typeface="+mn-ea"/>
                <a:cs typeface="+mn-cs"/>
              </a:rPr>
              <a:t> above and </a:t>
            </a:r>
            <a:r>
              <a:rPr lang="en-US" sz="1200" b="0" i="0" u="sng" kern="1200" dirty="0" smtClean="0">
                <a:solidFill>
                  <a:schemeClr val="tx1"/>
                </a:solidFill>
                <a:latin typeface="+mn-lt"/>
                <a:ea typeface="+mn-ea"/>
                <a:cs typeface="+mn-cs"/>
                <a:hlinkClick r:id="rId3"/>
              </a:rPr>
              <a:t>'</a:t>
            </a:r>
            <a:r>
              <a:rPr lang="en-US" sz="1200" b="0" i="0" u="sng" kern="1200" dirty="0" err="1" smtClean="0">
                <a:solidFill>
                  <a:schemeClr val="tx1"/>
                </a:solidFill>
                <a:latin typeface="+mn-lt"/>
                <a:ea typeface="+mn-ea"/>
                <a:cs typeface="+mn-cs"/>
                <a:hlinkClick r:id="rId3"/>
              </a:rPr>
              <a:t>Voriconazole</a:t>
            </a:r>
            <a:r>
              <a:rPr lang="en-US" sz="1200" b="0" i="0" u="sng" kern="1200" dirty="0" smtClean="0">
                <a:solidFill>
                  <a:schemeClr val="tx1"/>
                </a:solidFill>
                <a:latin typeface="+mn-lt"/>
                <a:ea typeface="+mn-ea"/>
                <a:cs typeface="+mn-cs"/>
                <a:hlinkClick r:id="rId3"/>
              </a:rPr>
              <a:t> and an </a:t>
            </a:r>
            <a:r>
              <a:rPr lang="en-US" sz="1200" b="0" i="0" u="sng" kern="1200" dirty="0" err="1" smtClean="0">
                <a:solidFill>
                  <a:schemeClr val="tx1"/>
                </a:solidFill>
                <a:latin typeface="+mn-lt"/>
                <a:ea typeface="+mn-ea"/>
                <a:cs typeface="+mn-cs"/>
                <a:hlinkClick r:id="rId3"/>
              </a:rPr>
              <a:t>echinocandin</a:t>
            </a:r>
            <a:r>
              <a:rPr lang="en-US" sz="1200" b="0" i="0" u="sng" kern="1200" dirty="0" smtClean="0">
                <a:solidFill>
                  <a:schemeClr val="tx1"/>
                </a:solidFill>
                <a:latin typeface="+mn-lt"/>
                <a:ea typeface="+mn-ea"/>
                <a:cs typeface="+mn-cs"/>
                <a:hlinkClick r:id="rId3"/>
              </a:rPr>
              <a:t>'</a:t>
            </a:r>
            <a:r>
              <a:rPr lang="en-US" sz="1200" b="0" i="0" kern="1200" dirty="0" smtClean="0">
                <a:solidFill>
                  <a:schemeClr val="tx1"/>
                </a:solidFill>
                <a:latin typeface="+mn-lt"/>
                <a:ea typeface="+mn-ea"/>
                <a:cs typeface="+mn-cs"/>
              </a:rPr>
              <a:t> above and </a:t>
            </a:r>
            <a:r>
              <a:rPr lang="en-US" sz="1200" b="0" i="0" u="sng" kern="1200" dirty="0" smtClean="0">
                <a:solidFill>
                  <a:schemeClr val="tx1"/>
                </a:solidFill>
                <a:latin typeface="+mn-lt"/>
                <a:ea typeface="+mn-ea"/>
                <a:cs typeface="+mn-cs"/>
                <a:hlinkClick r:id="rId3"/>
              </a:rPr>
              <a:t>'Dosing and drug effects'</a:t>
            </a:r>
            <a:r>
              <a:rPr lang="en-US" sz="1200" b="0" i="0" kern="1200" dirty="0" smtClean="0">
                <a:solidFill>
                  <a:schemeClr val="tx1"/>
                </a:solidFill>
                <a:latin typeface="+mn-lt"/>
                <a:ea typeface="+mn-ea"/>
                <a:cs typeface="+mn-cs"/>
              </a:rPr>
              <a:t> above.)</a:t>
            </a:r>
          </a:p>
          <a:p>
            <a:r>
              <a:rPr lang="en-US" sz="1200" b="0" i="0" kern="1200" dirty="0" smtClean="0">
                <a:solidFill>
                  <a:schemeClr val="tx1"/>
                </a:solidFill>
                <a:latin typeface="+mn-lt"/>
                <a:ea typeface="+mn-ea"/>
                <a:cs typeface="+mn-cs"/>
              </a:rPr>
              <a:t>●In patients who are intolerant of </a:t>
            </a:r>
            <a:r>
              <a:rPr lang="en-US" sz="1200" b="0" i="0" u="sng" kern="1200" dirty="0" err="1" smtClean="0">
                <a:solidFill>
                  <a:schemeClr val="tx1"/>
                </a:solidFill>
                <a:latin typeface="+mn-lt"/>
                <a:ea typeface="+mn-ea"/>
                <a:cs typeface="+mn-cs"/>
                <a:hlinkClick r:id="rId4"/>
              </a:rPr>
              <a:t>voriconazole</a:t>
            </a:r>
            <a:r>
              <a:rPr lang="en-US" sz="1200" b="0" i="0" kern="1200" dirty="0" smtClean="0">
                <a:solidFill>
                  <a:schemeClr val="tx1"/>
                </a:solidFill>
                <a:latin typeface="+mn-lt"/>
                <a:ea typeface="+mn-ea"/>
                <a:cs typeface="+mn-cs"/>
              </a:rPr>
              <a:t> due to severe reactions, we suggest switching from </a:t>
            </a:r>
            <a:r>
              <a:rPr lang="en-US" sz="1200" b="0" i="0" kern="1200" dirty="0" err="1" smtClean="0">
                <a:solidFill>
                  <a:schemeClr val="tx1"/>
                </a:solidFill>
                <a:latin typeface="+mn-lt"/>
                <a:ea typeface="+mn-ea"/>
                <a:cs typeface="+mn-cs"/>
              </a:rPr>
              <a:t>voriconazole</a:t>
            </a:r>
            <a:r>
              <a:rPr lang="en-US" sz="1200" b="0" i="0" kern="1200" dirty="0" smtClean="0">
                <a:solidFill>
                  <a:schemeClr val="tx1"/>
                </a:solidFill>
                <a:latin typeface="+mn-lt"/>
                <a:ea typeface="+mn-ea"/>
                <a:cs typeface="+mn-cs"/>
              </a:rPr>
              <a:t> to either a lipid formulation of </a:t>
            </a:r>
            <a:r>
              <a:rPr lang="en-US" sz="1200" b="0" i="0" kern="1200" dirty="0" err="1" smtClean="0">
                <a:solidFill>
                  <a:schemeClr val="tx1"/>
                </a:solidFill>
                <a:latin typeface="+mn-lt"/>
                <a:ea typeface="+mn-ea"/>
                <a:cs typeface="+mn-cs"/>
              </a:rPr>
              <a:t>amphotericin</a:t>
            </a:r>
            <a:r>
              <a:rPr lang="en-US" sz="1200" b="0" i="0" kern="1200" dirty="0" smtClean="0">
                <a:solidFill>
                  <a:schemeClr val="tx1"/>
                </a:solidFill>
                <a:latin typeface="+mn-lt"/>
                <a:ea typeface="+mn-ea"/>
                <a:cs typeface="+mn-cs"/>
              </a:rPr>
              <a:t> B (</a:t>
            </a:r>
            <a:r>
              <a:rPr lang="en-US" sz="1200" b="0" i="0" kern="1200" dirty="0" err="1" smtClean="0">
                <a:solidFill>
                  <a:schemeClr val="tx1"/>
                </a:solidFill>
                <a:latin typeface="+mn-lt"/>
                <a:ea typeface="+mn-ea"/>
                <a:cs typeface="+mn-cs"/>
              </a:rPr>
              <a:t>AmBisome</a:t>
            </a:r>
            <a:r>
              <a:rPr lang="en-US" sz="1200" b="0" i="0" kern="1200" dirty="0" smtClean="0">
                <a:solidFill>
                  <a:schemeClr val="tx1"/>
                </a:solidFill>
                <a:latin typeface="+mn-lt"/>
                <a:ea typeface="+mn-ea"/>
                <a:cs typeface="+mn-cs"/>
              </a:rPr>
              <a:t> or </a:t>
            </a:r>
            <a:r>
              <a:rPr lang="en-US" sz="1200" b="0" i="0" kern="1200" dirty="0" err="1" smtClean="0">
                <a:solidFill>
                  <a:schemeClr val="tx1"/>
                </a:solidFill>
                <a:latin typeface="+mn-lt"/>
                <a:ea typeface="+mn-ea"/>
                <a:cs typeface="+mn-cs"/>
              </a:rPr>
              <a:t>Abelcet</a:t>
            </a:r>
            <a:r>
              <a:rPr lang="en-US" sz="1200" b="0" i="0" kern="1200" dirty="0" smtClean="0">
                <a:solidFill>
                  <a:schemeClr val="tx1"/>
                </a:solidFill>
                <a:latin typeface="+mn-lt"/>
                <a:ea typeface="+mn-ea"/>
                <a:cs typeface="+mn-cs"/>
              </a:rPr>
              <a:t> [ABLC]) (</a:t>
            </a:r>
            <a:r>
              <a:rPr lang="en-US" sz="1200" b="1" i="0" u="sng" kern="1200" dirty="0" smtClean="0">
                <a:solidFill>
                  <a:schemeClr val="tx1"/>
                </a:solidFill>
                <a:latin typeface="+mn-lt"/>
                <a:ea typeface="+mn-ea"/>
                <a:cs typeface="+mn-cs"/>
                <a:hlinkClick r:id="rId6"/>
              </a:rPr>
              <a:t>Grade 2B</a:t>
            </a:r>
            <a:r>
              <a:rPr lang="en-US" sz="1200" b="0" i="0" kern="1200" dirty="0" smtClean="0">
                <a:solidFill>
                  <a:schemeClr val="tx1"/>
                </a:solidFill>
                <a:latin typeface="+mn-lt"/>
                <a:ea typeface="+mn-ea"/>
                <a:cs typeface="+mn-cs"/>
              </a:rPr>
              <a:t>) or </a:t>
            </a:r>
            <a:r>
              <a:rPr lang="en-US" sz="1200" b="0" i="0" u="sng" kern="1200" dirty="0" err="1" smtClean="0">
                <a:solidFill>
                  <a:schemeClr val="tx1"/>
                </a:solidFill>
                <a:latin typeface="+mn-lt"/>
                <a:ea typeface="+mn-ea"/>
                <a:cs typeface="+mn-cs"/>
                <a:hlinkClick r:id="rId7"/>
              </a:rPr>
              <a:t>isavuconazole</a:t>
            </a:r>
            <a:r>
              <a:rPr lang="en-US" sz="1200" b="0" i="0" kern="1200" dirty="0" smtClean="0">
                <a:solidFill>
                  <a:schemeClr val="tx1"/>
                </a:solidFill>
                <a:latin typeface="+mn-lt"/>
                <a:ea typeface="+mn-ea"/>
                <a:cs typeface="+mn-cs"/>
              </a:rPr>
              <a:t> (</a:t>
            </a:r>
            <a:r>
              <a:rPr lang="en-US" sz="1200" b="1" i="0" u="sng" kern="1200" dirty="0" smtClean="0">
                <a:solidFill>
                  <a:schemeClr val="tx1"/>
                </a:solidFill>
                <a:latin typeface="+mn-lt"/>
                <a:ea typeface="+mn-ea"/>
                <a:cs typeface="+mn-cs"/>
                <a:hlinkClick r:id="rId6"/>
              </a:rPr>
              <a:t>Grade 2B</a:t>
            </a:r>
            <a:r>
              <a:rPr lang="en-US" sz="1200" b="0" i="0" kern="1200" dirty="0" smtClean="0">
                <a:solidFill>
                  <a:schemeClr val="tx1"/>
                </a:solidFill>
                <a:latin typeface="+mn-lt"/>
                <a:ea typeface="+mn-ea"/>
                <a:cs typeface="+mn-cs"/>
              </a:rPr>
              <a:t>). The decision of which agent to choose depends on organ dysfunction, toxicities, and tolerability. (See </a:t>
            </a:r>
            <a:r>
              <a:rPr lang="en-US" sz="1200" b="0" i="0" u="sng" kern="1200" dirty="0" smtClean="0">
                <a:solidFill>
                  <a:schemeClr val="tx1"/>
                </a:solidFill>
                <a:latin typeface="+mn-lt"/>
                <a:ea typeface="+mn-ea"/>
                <a:cs typeface="+mn-cs"/>
                <a:hlinkClick r:id="rId3"/>
              </a:rPr>
              <a:t>'Initial therapy'</a:t>
            </a:r>
            <a:r>
              <a:rPr lang="en-US" sz="1200" b="0" i="0" kern="1200" dirty="0" smtClean="0">
                <a:solidFill>
                  <a:schemeClr val="tx1"/>
                </a:solidFill>
                <a:latin typeface="+mn-lt"/>
                <a:ea typeface="+mn-ea"/>
                <a:cs typeface="+mn-cs"/>
              </a:rPr>
              <a:t> above.)</a:t>
            </a:r>
          </a:p>
          <a:p>
            <a:r>
              <a:rPr lang="en-US" sz="1200" b="0" i="0" kern="1200" dirty="0" smtClean="0">
                <a:solidFill>
                  <a:schemeClr val="tx1"/>
                </a:solidFill>
                <a:latin typeface="+mn-lt"/>
                <a:ea typeface="+mn-ea"/>
                <a:cs typeface="+mn-cs"/>
              </a:rPr>
              <a:t>●In patients receiving </a:t>
            </a:r>
            <a:r>
              <a:rPr lang="en-US" sz="1200" b="0" i="0" u="sng" kern="1200" dirty="0" err="1" smtClean="0">
                <a:solidFill>
                  <a:schemeClr val="tx1"/>
                </a:solidFill>
                <a:latin typeface="+mn-lt"/>
                <a:ea typeface="+mn-ea"/>
                <a:cs typeface="+mn-cs"/>
                <a:hlinkClick r:id="rId4"/>
              </a:rPr>
              <a:t>voriconazole</a:t>
            </a:r>
            <a:r>
              <a:rPr lang="en-US" sz="1200" b="0" i="0" kern="1200" dirty="0" smtClean="0">
                <a:solidFill>
                  <a:schemeClr val="tx1"/>
                </a:solidFill>
                <a:latin typeface="+mn-lt"/>
                <a:ea typeface="+mn-ea"/>
                <a:cs typeface="+mn-cs"/>
              </a:rPr>
              <a:t> and an </a:t>
            </a:r>
            <a:r>
              <a:rPr lang="en-US" sz="1200" b="0" i="0" kern="1200" dirty="0" err="1" smtClean="0">
                <a:solidFill>
                  <a:schemeClr val="tx1"/>
                </a:solidFill>
                <a:latin typeface="+mn-lt"/>
                <a:ea typeface="+mn-ea"/>
                <a:cs typeface="+mn-cs"/>
              </a:rPr>
              <a:t>echinocandin</a:t>
            </a:r>
            <a:r>
              <a:rPr lang="en-US" sz="1200" b="0" i="0" kern="1200" dirty="0" smtClean="0">
                <a:solidFill>
                  <a:schemeClr val="tx1"/>
                </a:solidFill>
                <a:latin typeface="+mn-lt"/>
                <a:ea typeface="+mn-ea"/>
                <a:cs typeface="+mn-cs"/>
              </a:rPr>
              <a:t> who are switched from </a:t>
            </a:r>
            <a:r>
              <a:rPr lang="en-US" sz="1200" b="0" i="0" kern="1200" dirty="0" err="1" smtClean="0">
                <a:solidFill>
                  <a:schemeClr val="tx1"/>
                </a:solidFill>
                <a:latin typeface="+mn-lt"/>
                <a:ea typeface="+mn-ea"/>
                <a:cs typeface="+mn-cs"/>
              </a:rPr>
              <a:t>voriconazole</a:t>
            </a:r>
            <a:r>
              <a:rPr lang="en-US" sz="1200" b="0" i="0" kern="1200" dirty="0" smtClean="0">
                <a:solidFill>
                  <a:schemeClr val="tx1"/>
                </a:solidFill>
                <a:latin typeface="+mn-lt"/>
                <a:ea typeface="+mn-ea"/>
                <a:cs typeface="+mn-cs"/>
              </a:rPr>
              <a:t> to a lipid formulation of </a:t>
            </a:r>
            <a:r>
              <a:rPr lang="en-US" sz="1200" b="0" i="0" kern="1200" dirty="0" err="1" smtClean="0">
                <a:solidFill>
                  <a:schemeClr val="tx1"/>
                </a:solidFill>
                <a:latin typeface="+mn-lt"/>
                <a:ea typeface="+mn-ea"/>
                <a:cs typeface="+mn-cs"/>
              </a:rPr>
              <a:t>amphotericin</a:t>
            </a:r>
            <a:r>
              <a:rPr lang="en-US" sz="1200" b="0" i="0" kern="1200" dirty="0" smtClean="0">
                <a:solidFill>
                  <a:schemeClr val="tx1"/>
                </a:solidFill>
                <a:latin typeface="+mn-lt"/>
                <a:ea typeface="+mn-ea"/>
                <a:cs typeface="+mn-cs"/>
              </a:rPr>
              <a:t> B or </a:t>
            </a:r>
            <a:r>
              <a:rPr lang="en-US" sz="1200" b="0" i="0" u="sng" kern="1200" dirty="0" err="1" smtClean="0">
                <a:solidFill>
                  <a:schemeClr val="tx1"/>
                </a:solidFill>
                <a:latin typeface="+mn-lt"/>
                <a:ea typeface="+mn-ea"/>
                <a:cs typeface="+mn-cs"/>
                <a:hlinkClick r:id="rId7"/>
              </a:rPr>
              <a:t>isavuconazole</a:t>
            </a:r>
            <a:r>
              <a:rPr lang="en-US" sz="1200" b="0" i="0" kern="1200" dirty="0" smtClean="0">
                <a:solidFill>
                  <a:schemeClr val="tx1"/>
                </a:solidFill>
                <a:latin typeface="+mn-lt"/>
                <a:ea typeface="+mn-ea"/>
                <a:cs typeface="+mn-cs"/>
              </a:rPr>
              <a:t>, we suggest continuing the </a:t>
            </a:r>
            <a:r>
              <a:rPr lang="en-US" sz="1200" b="0" i="0" kern="1200" dirty="0" err="1" smtClean="0">
                <a:solidFill>
                  <a:schemeClr val="tx1"/>
                </a:solidFill>
                <a:latin typeface="+mn-lt"/>
                <a:ea typeface="+mn-ea"/>
                <a:cs typeface="+mn-cs"/>
              </a:rPr>
              <a:t>echinocandin</a:t>
            </a:r>
            <a:r>
              <a:rPr lang="en-US" sz="1200" b="0" i="0" kern="1200" dirty="0" smtClean="0">
                <a:solidFill>
                  <a:schemeClr val="tx1"/>
                </a:solidFill>
                <a:latin typeface="+mn-lt"/>
                <a:ea typeface="+mn-ea"/>
                <a:cs typeface="+mn-cs"/>
              </a:rPr>
              <a:t>, although the efficacy of </a:t>
            </a:r>
            <a:r>
              <a:rPr lang="en-US" sz="1200" b="0" i="0" kern="1200" dirty="0" err="1" smtClean="0">
                <a:solidFill>
                  <a:schemeClr val="tx1"/>
                </a:solidFill>
                <a:latin typeface="+mn-lt"/>
                <a:ea typeface="+mn-ea"/>
                <a:cs typeface="+mn-cs"/>
              </a:rPr>
              <a:t>AmBisome</a:t>
            </a:r>
            <a:r>
              <a:rPr lang="en-US" sz="1200" b="0" i="0" kern="1200" dirty="0" smtClean="0">
                <a:solidFill>
                  <a:schemeClr val="tx1"/>
                </a:solidFill>
                <a:latin typeface="+mn-lt"/>
                <a:ea typeface="+mn-ea"/>
                <a:cs typeface="+mn-cs"/>
              </a:rPr>
              <a:t> or </a:t>
            </a:r>
            <a:r>
              <a:rPr lang="en-US" sz="1200" b="0" i="0" kern="1200" dirty="0" err="1" smtClean="0">
                <a:solidFill>
                  <a:schemeClr val="tx1"/>
                </a:solidFill>
                <a:latin typeface="+mn-lt"/>
                <a:ea typeface="+mn-ea"/>
                <a:cs typeface="+mn-cs"/>
              </a:rPr>
              <a:t>isavuconazole</a:t>
            </a:r>
            <a:r>
              <a:rPr lang="en-US" sz="1200" b="0" i="0" kern="1200" dirty="0" smtClean="0">
                <a:solidFill>
                  <a:schemeClr val="tx1"/>
                </a:solidFill>
                <a:latin typeface="+mn-lt"/>
                <a:ea typeface="+mn-ea"/>
                <a:cs typeface="+mn-cs"/>
              </a:rPr>
              <a:t> plus an </a:t>
            </a:r>
            <a:r>
              <a:rPr lang="en-US" sz="1200" b="0" i="0" kern="1200" dirty="0" err="1" smtClean="0">
                <a:solidFill>
                  <a:schemeClr val="tx1"/>
                </a:solidFill>
                <a:latin typeface="+mn-lt"/>
                <a:ea typeface="+mn-ea"/>
                <a:cs typeface="+mn-cs"/>
              </a:rPr>
              <a:t>echinocandin</a:t>
            </a:r>
            <a:r>
              <a:rPr lang="en-US" sz="1200" b="0" i="0" kern="1200" dirty="0" smtClean="0">
                <a:solidFill>
                  <a:schemeClr val="tx1"/>
                </a:solidFill>
                <a:latin typeface="+mn-lt"/>
                <a:ea typeface="+mn-ea"/>
                <a:cs typeface="+mn-cs"/>
              </a:rPr>
              <a:t> has not been proven (</a:t>
            </a:r>
            <a:r>
              <a:rPr lang="en-US" sz="1200" b="1" i="0" u="sng" kern="1200" dirty="0" smtClean="0">
                <a:solidFill>
                  <a:schemeClr val="tx1"/>
                </a:solidFill>
                <a:latin typeface="+mn-lt"/>
                <a:ea typeface="+mn-ea"/>
                <a:cs typeface="+mn-cs"/>
                <a:hlinkClick r:id="rId8"/>
              </a:rPr>
              <a:t>Grade 2C</a:t>
            </a:r>
            <a:r>
              <a:rPr lang="en-US" sz="1200" b="0" i="0" kern="1200" dirty="0" smtClean="0">
                <a:solidFill>
                  <a:schemeClr val="tx1"/>
                </a:solidFill>
                <a:latin typeface="+mn-lt"/>
                <a:ea typeface="+mn-ea"/>
                <a:cs typeface="+mn-cs"/>
              </a:rPr>
              <a:t>). (See </a:t>
            </a:r>
            <a:r>
              <a:rPr lang="en-US" sz="1200" b="0" i="0" u="sng" kern="1200" dirty="0" smtClean="0">
                <a:solidFill>
                  <a:schemeClr val="tx1"/>
                </a:solidFill>
                <a:latin typeface="+mn-lt"/>
                <a:ea typeface="+mn-ea"/>
                <a:cs typeface="+mn-cs"/>
                <a:hlinkClick r:id="rId3"/>
              </a:rPr>
              <a:t>'Choice of regimen'</a:t>
            </a:r>
            <a:r>
              <a:rPr lang="en-US" sz="1200" b="0" i="0" kern="1200" dirty="0" smtClean="0">
                <a:solidFill>
                  <a:schemeClr val="tx1"/>
                </a:solidFill>
                <a:latin typeface="+mn-lt"/>
                <a:ea typeface="+mn-ea"/>
                <a:cs typeface="+mn-cs"/>
              </a:rPr>
              <a:t> above and </a:t>
            </a:r>
            <a:r>
              <a:rPr lang="en-US" sz="1200" b="0" i="0" u="sng" kern="1200" dirty="0" smtClean="0">
                <a:solidFill>
                  <a:schemeClr val="tx1"/>
                </a:solidFill>
                <a:latin typeface="+mn-lt"/>
                <a:ea typeface="+mn-ea"/>
                <a:cs typeface="+mn-cs"/>
                <a:hlinkClick r:id="rId3"/>
              </a:rPr>
              <a:t>'Lipid formulations'</a:t>
            </a:r>
            <a:r>
              <a:rPr lang="en-US" sz="1200" b="0" i="0" kern="1200" dirty="0" smtClean="0">
                <a:solidFill>
                  <a:schemeClr val="tx1"/>
                </a:solidFill>
                <a:latin typeface="+mn-lt"/>
                <a:ea typeface="+mn-ea"/>
                <a:cs typeface="+mn-cs"/>
              </a:rPr>
              <a:t> above and </a:t>
            </a:r>
            <a:r>
              <a:rPr lang="en-US" sz="1200" b="0" i="0" u="sng" kern="1200" dirty="0" smtClean="0">
                <a:solidFill>
                  <a:schemeClr val="tx1"/>
                </a:solidFill>
                <a:latin typeface="+mn-lt"/>
                <a:ea typeface="+mn-ea"/>
                <a:cs typeface="+mn-cs"/>
                <a:hlinkClick r:id="rId3"/>
              </a:rPr>
              <a:t>'Liposomal </a:t>
            </a:r>
            <a:r>
              <a:rPr lang="en-US" sz="1200" b="0" i="0" u="sng" kern="1200" dirty="0" err="1" smtClean="0">
                <a:solidFill>
                  <a:schemeClr val="tx1"/>
                </a:solidFill>
                <a:latin typeface="+mn-lt"/>
                <a:ea typeface="+mn-ea"/>
                <a:cs typeface="+mn-cs"/>
                <a:hlinkClick r:id="rId3"/>
              </a:rPr>
              <a:t>amphotericin</a:t>
            </a:r>
            <a:r>
              <a:rPr lang="en-US" sz="1200" b="0" i="0" u="sng" kern="1200" dirty="0" smtClean="0">
                <a:solidFill>
                  <a:schemeClr val="tx1"/>
                </a:solidFill>
                <a:latin typeface="+mn-lt"/>
                <a:ea typeface="+mn-ea"/>
                <a:cs typeface="+mn-cs"/>
                <a:hlinkClick r:id="rId3"/>
              </a:rPr>
              <a:t> B and an </a:t>
            </a:r>
            <a:r>
              <a:rPr lang="en-US" sz="1200" b="0" i="0" u="sng" kern="1200" dirty="0" err="1" smtClean="0">
                <a:solidFill>
                  <a:schemeClr val="tx1"/>
                </a:solidFill>
                <a:latin typeface="+mn-lt"/>
                <a:ea typeface="+mn-ea"/>
                <a:cs typeface="+mn-cs"/>
                <a:hlinkClick r:id="rId3"/>
              </a:rPr>
              <a:t>echinocandin</a:t>
            </a:r>
            <a:r>
              <a:rPr lang="en-US" sz="1200" b="0" i="0" u="sng" kern="1200" dirty="0" smtClean="0">
                <a:solidFill>
                  <a:schemeClr val="tx1"/>
                </a:solidFill>
                <a:latin typeface="+mn-lt"/>
                <a:ea typeface="+mn-ea"/>
                <a:cs typeface="+mn-cs"/>
                <a:hlinkClick r:id="rId3"/>
              </a:rPr>
              <a:t>'</a:t>
            </a:r>
            <a:r>
              <a:rPr lang="en-US" sz="1200" b="0" i="0" kern="1200" dirty="0" smtClean="0">
                <a:solidFill>
                  <a:schemeClr val="tx1"/>
                </a:solidFill>
                <a:latin typeface="+mn-lt"/>
                <a:ea typeface="+mn-ea"/>
                <a:cs typeface="+mn-cs"/>
              </a:rPr>
              <a:t> above.)</a:t>
            </a:r>
          </a:p>
          <a:p>
            <a:r>
              <a:rPr lang="en-US" sz="1200" b="0" i="0" kern="1200" dirty="0" smtClean="0">
                <a:solidFill>
                  <a:schemeClr val="tx1"/>
                </a:solidFill>
                <a:latin typeface="+mn-lt"/>
                <a:ea typeface="+mn-ea"/>
                <a:cs typeface="+mn-cs"/>
              </a:rPr>
              <a:t>●For salvage therapy in patients who do not respond to </a:t>
            </a:r>
            <a:r>
              <a:rPr lang="en-US" sz="1200" b="0" i="0" kern="1200" dirty="0" err="1" smtClean="0">
                <a:solidFill>
                  <a:schemeClr val="tx1"/>
                </a:solidFill>
                <a:latin typeface="+mn-lt"/>
                <a:ea typeface="+mn-ea"/>
                <a:cs typeface="+mn-cs"/>
              </a:rPr>
              <a:t>monotherapy</a:t>
            </a:r>
            <a:r>
              <a:rPr lang="en-US" sz="1200" b="0" i="0" kern="1200" dirty="0" smtClean="0">
                <a:solidFill>
                  <a:schemeClr val="tx1"/>
                </a:solidFill>
                <a:latin typeface="+mn-lt"/>
                <a:ea typeface="+mn-ea"/>
                <a:cs typeface="+mn-cs"/>
              </a:rPr>
              <a:t> with </a:t>
            </a:r>
            <a:r>
              <a:rPr lang="en-US" sz="1200" b="0" i="0" u="sng" kern="1200" dirty="0" err="1" smtClean="0">
                <a:solidFill>
                  <a:schemeClr val="tx1"/>
                </a:solidFill>
                <a:latin typeface="+mn-lt"/>
                <a:ea typeface="+mn-ea"/>
                <a:cs typeface="+mn-cs"/>
                <a:hlinkClick r:id="rId4"/>
              </a:rPr>
              <a:t>voriconazole</a:t>
            </a:r>
            <a:r>
              <a:rPr lang="en-US" sz="1200" b="0" i="0" kern="1200" dirty="0" smtClean="0">
                <a:solidFill>
                  <a:schemeClr val="tx1"/>
                </a:solidFill>
                <a:latin typeface="+mn-lt"/>
                <a:ea typeface="+mn-ea"/>
                <a:cs typeface="+mn-cs"/>
              </a:rPr>
              <a:t>, </a:t>
            </a:r>
            <a:r>
              <a:rPr lang="en-US" sz="1200" b="0" i="0" u="sng" kern="1200" dirty="0" err="1" smtClean="0">
                <a:solidFill>
                  <a:schemeClr val="tx1"/>
                </a:solidFill>
                <a:latin typeface="+mn-lt"/>
                <a:ea typeface="+mn-ea"/>
                <a:cs typeface="+mn-cs"/>
                <a:hlinkClick r:id="rId7"/>
              </a:rPr>
              <a:t>isavuconazole</a:t>
            </a:r>
            <a:r>
              <a:rPr lang="en-US" sz="1200" b="0" i="0" kern="1200" dirty="0" smtClean="0">
                <a:solidFill>
                  <a:schemeClr val="tx1"/>
                </a:solidFill>
                <a:latin typeface="+mn-lt"/>
                <a:ea typeface="+mn-ea"/>
                <a:cs typeface="+mn-cs"/>
              </a:rPr>
              <a:t>, or a lipid formulation of </a:t>
            </a:r>
            <a:r>
              <a:rPr lang="en-US" sz="1200" b="0" i="0" kern="1200" dirty="0" err="1" smtClean="0">
                <a:solidFill>
                  <a:schemeClr val="tx1"/>
                </a:solidFill>
                <a:latin typeface="+mn-lt"/>
                <a:ea typeface="+mn-ea"/>
                <a:cs typeface="+mn-cs"/>
              </a:rPr>
              <a:t>amphotericin</a:t>
            </a:r>
            <a:r>
              <a:rPr lang="en-US" sz="1200" b="0" i="0" kern="1200" dirty="0" smtClean="0">
                <a:solidFill>
                  <a:schemeClr val="tx1"/>
                </a:solidFill>
                <a:latin typeface="+mn-lt"/>
                <a:ea typeface="+mn-ea"/>
                <a:cs typeface="+mn-cs"/>
              </a:rPr>
              <a:t> B, we suggest combination therapy with </a:t>
            </a:r>
            <a:r>
              <a:rPr lang="en-US" sz="1200" b="1" i="0" kern="1200" dirty="0" smtClean="0">
                <a:solidFill>
                  <a:schemeClr val="tx1"/>
                </a:solidFill>
                <a:latin typeface="+mn-lt"/>
                <a:ea typeface="+mn-ea"/>
                <a:cs typeface="+mn-cs"/>
              </a:rPr>
              <a:t>either</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voriconazole</a:t>
            </a:r>
            <a:r>
              <a:rPr lang="en-US" sz="1200" b="0" i="0" kern="1200" dirty="0" smtClean="0">
                <a:solidFill>
                  <a:schemeClr val="tx1"/>
                </a:solidFill>
                <a:latin typeface="+mn-lt"/>
                <a:ea typeface="+mn-ea"/>
                <a:cs typeface="+mn-cs"/>
              </a:rPr>
              <a:t> plus an </a:t>
            </a:r>
            <a:r>
              <a:rPr lang="en-US" sz="1200" b="0" i="0" kern="1200" dirty="0" err="1" smtClean="0">
                <a:solidFill>
                  <a:schemeClr val="tx1"/>
                </a:solidFill>
                <a:latin typeface="+mn-lt"/>
                <a:ea typeface="+mn-ea"/>
                <a:cs typeface="+mn-cs"/>
              </a:rPr>
              <a:t>echinocandin</a:t>
            </a:r>
            <a:r>
              <a:rPr lang="en-US" sz="1200" b="0" i="0" kern="1200" dirty="0" smtClean="0">
                <a:solidFill>
                  <a:schemeClr val="tx1"/>
                </a:solidFill>
                <a:latin typeface="+mn-lt"/>
                <a:ea typeface="+mn-ea"/>
                <a:cs typeface="+mn-cs"/>
              </a:rPr>
              <a:t> (</a:t>
            </a:r>
            <a:r>
              <a:rPr lang="en-US" sz="1200" b="1" i="0" u="sng" kern="1200" dirty="0" smtClean="0">
                <a:solidFill>
                  <a:schemeClr val="tx1"/>
                </a:solidFill>
                <a:latin typeface="+mn-lt"/>
                <a:ea typeface="+mn-ea"/>
                <a:cs typeface="+mn-cs"/>
                <a:hlinkClick r:id="rId6"/>
              </a:rPr>
              <a:t>Grade 2B</a:t>
            </a:r>
            <a:r>
              <a:rPr lang="en-US" sz="1200" b="0" i="0" kern="1200" dirty="0" smtClean="0">
                <a:solidFill>
                  <a:schemeClr val="tx1"/>
                </a:solidFill>
                <a:latin typeface="+mn-lt"/>
                <a:ea typeface="+mn-ea"/>
                <a:cs typeface="+mn-cs"/>
              </a:rPr>
              <a:t>) </a:t>
            </a:r>
            <a:r>
              <a:rPr lang="en-US" sz="1200" b="1" i="0" kern="1200" dirty="0" smtClean="0">
                <a:solidFill>
                  <a:schemeClr val="tx1"/>
                </a:solidFill>
                <a:latin typeface="+mn-lt"/>
                <a:ea typeface="+mn-ea"/>
                <a:cs typeface="+mn-cs"/>
              </a:rPr>
              <a:t>or</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isavuconazole</a:t>
            </a:r>
            <a:r>
              <a:rPr lang="en-US" sz="1200" b="0" i="0" kern="1200" dirty="0" smtClean="0">
                <a:solidFill>
                  <a:schemeClr val="tx1"/>
                </a:solidFill>
                <a:latin typeface="+mn-lt"/>
                <a:ea typeface="+mn-ea"/>
                <a:cs typeface="+mn-cs"/>
              </a:rPr>
              <a:t> plus an </a:t>
            </a:r>
            <a:r>
              <a:rPr lang="en-US" sz="1200" b="0" i="0" kern="1200" dirty="0" err="1" smtClean="0">
                <a:solidFill>
                  <a:schemeClr val="tx1"/>
                </a:solidFill>
                <a:latin typeface="+mn-lt"/>
                <a:ea typeface="+mn-ea"/>
                <a:cs typeface="+mn-cs"/>
              </a:rPr>
              <a:t>echinocandin</a:t>
            </a:r>
            <a:r>
              <a:rPr lang="en-US" sz="1200" b="0" i="0" kern="1200" dirty="0" smtClean="0">
                <a:solidFill>
                  <a:schemeClr val="tx1"/>
                </a:solidFill>
                <a:latin typeface="+mn-lt"/>
                <a:ea typeface="+mn-ea"/>
                <a:cs typeface="+mn-cs"/>
              </a:rPr>
              <a:t> (</a:t>
            </a:r>
            <a:r>
              <a:rPr lang="en-US" sz="1200" b="1" i="0" u="sng" kern="1200" dirty="0" smtClean="0">
                <a:solidFill>
                  <a:schemeClr val="tx1"/>
                </a:solidFill>
                <a:latin typeface="+mn-lt"/>
                <a:ea typeface="+mn-ea"/>
                <a:cs typeface="+mn-cs"/>
                <a:hlinkClick r:id="rId8"/>
              </a:rPr>
              <a:t>Grade 2C</a:t>
            </a:r>
            <a:r>
              <a:rPr lang="en-US" sz="1200" b="0" i="0" kern="1200" dirty="0" smtClean="0">
                <a:solidFill>
                  <a:schemeClr val="tx1"/>
                </a:solidFill>
                <a:latin typeface="+mn-lt"/>
                <a:ea typeface="+mn-ea"/>
                <a:cs typeface="+mn-cs"/>
              </a:rPr>
              <a:t>) </a:t>
            </a:r>
            <a:r>
              <a:rPr lang="en-US" sz="1200" b="1" i="0" kern="1200" dirty="0" smtClean="0">
                <a:solidFill>
                  <a:schemeClr val="tx1"/>
                </a:solidFill>
                <a:latin typeface="+mn-lt"/>
                <a:ea typeface="+mn-ea"/>
                <a:cs typeface="+mn-cs"/>
              </a:rPr>
              <a:t>or</a:t>
            </a:r>
            <a:r>
              <a:rPr lang="en-US" sz="1200" b="0" i="0" kern="1200" dirty="0" smtClean="0">
                <a:solidFill>
                  <a:schemeClr val="tx1"/>
                </a:solidFill>
                <a:latin typeface="+mn-lt"/>
                <a:ea typeface="+mn-ea"/>
                <a:cs typeface="+mn-cs"/>
              </a:rPr>
              <a:t> a lipid formulation of </a:t>
            </a:r>
            <a:r>
              <a:rPr lang="en-US" sz="1200" b="0" i="0" kern="1200" dirty="0" err="1" smtClean="0">
                <a:solidFill>
                  <a:schemeClr val="tx1"/>
                </a:solidFill>
                <a:latin typeface="+mn-lt"/>
                <a:ea typeface="+mn-ea"/>
                <a:cs typeface="+mn-cs"/>
              </a:rPr>
              <a:t>amphotericin</a:t>
            </a:r>
            <a:r>
              <a:rPr lang="en-US" sz="1200" b="0" i="0" kern="1200" dirty="0" smtClean="0">
                <a:solidFill>
                  <a:schemeClr val="tx1"/>
                </a:solidFill>
                <a:latin typeface="+mn-lt"/>
                <a:ea typeface="+mn-ea"/>
                <a:cs typeface="+mn-cs"/>
              </a:rPr>
              <a:t> B (</a:t>
            </a:r>
            <a:r>
              <a:rPr lang="en-US" sz="1200" b="0" i="0" kern="1200" dirty="0" err="1" smtClean="0">
                <a:solidFill>
                  <a:schemeClr val="tx1"/>
                </a:solidFill>
                <a:latin typeface="+mn-lt"/>
                <a:ea typeface="+mn-ea"/>
                <a:cs typeface="+mn-cs"/>
              </a:rPr>
              <a:t>AmBisome</a:t>
            </a:r>
            <a:r>
              <a:rPr lang="en-US" sz="1200" b="0" i="0" kern="1200" dirty="0" smtClean="0">
                <a:solidFill>
                  <a:schemeClr val="tx1"/>
                </a:solidFill>
                <a:latin typeface="+mn-lt"/>
                <a:ea typeface="+mn-ea"/>
                <a:cs typeface="+mn-cs"/>
              </a:rPr>
              <a:t> or </a:t>
            </a:r>
            <a:r>
              <a:rPr lang="en-US" sz="1200" b="0" i="0" kern="1200" dirty="0" err="1" smtClean="0">
                <a:solidFill>
                  <a:schemeClr val="tx1"/>
                </a:solidFill>
                <a:latin typeface="+mn-lt"/>
                <a:ea typeface="+mn-ea"/>
                <a:cs typeface="+mn-cs"/>
              </a:rPr>
              <a:t>Abelcet</a:t>
            </a:r>
            <a:r>
              <a:rPr lang="en-US" sz="1200" b="0" i="0" kern="1200" dirty="0" smtClean="0">
                <a:solidFill>
                  <a:schemeClr val="tx1"/>
                </a:solidFill>
                <a:latin typeface="+mn-lt"/>
                <a:ea typeface="+mn-ea"/>
                <a:cs typeface="+mn-cs"/>
              </a:rPr>
              <a:t>) plus an </a:t>
            </a:r>
            <a:r>
              <a:rPr lang="en-US" sz="1200" b="0" i="0" kern="1200" dirty="0" err="1" smtClean="0">
                <a:solidFill>
                  <a:schemeClr val="tx1"/>
                </a:solidFill>
                <a:latin typeface="+mn-lt"/>
                <a:ea typeface="+mn-ea"/>
                <a:cs typeface="+mn-cs"/>
              </a:rPr>
              <a:t>echinocandin</a:t>
            </a:r>
            <a:r>
              <a:rPr lang="en-US" sz="1200" b="0" i="0" kern="1200" dirty="0" smtClean="0">
                <a:solidFill>
                  <a:schemeClr val="tx1"/>
                </a:solidFill>
                <a:latin typeface="+mn-lt"/>
                <a:ea typeface="+mn-ea"/>
                <a:cs typeface="+mn-cs"/>
              </a:rPr>
              <a:t> (</a:t>
            </a:r>
            <a:r>
              <a:rPr lang="en-US" sz="1200" b="1" i="0" u="sng" kern="1200" dirty="0" smtClean="0">
                <a:solidFill>
                  <a:schemeClr val="tx1"/>
                </a:solidFill>
                <a:latin typeface="+mn-lt"/>
                <a:ea typeface="+mn-ea"/>
                <a:cs typeface="+mn-cs"/>
                <a:hlinkClick r:id="rId8"/>
              </a:rPr>
              <a:t>Grade 2C</a:t>
            </a:r>
            <a:r>
              <a:rPr lang="en-US" sz="1200" b="0" i="0" kern="1200" dirty="0" smtClean="0">
                <a:solidFill>
                  <a:schemeClr val="tx1"/>
                </a:solidFill>
                <a:latin typeface="+mn-lt"/>
                <a:ea typeface="+mn-ea"/>
                <a:cs typeface="+mn-cs"/>
              </a:rPr>
              <a:t>). There are no data to support the use of </a:t>
            </a:r>
            <a:r>
              <a:rPr lang="en-US" sz="1200" b="0" i="0" kern="1200" dirty="0" err="1" smtClean="0">
                <a:solidFill>
                  <a:schemeClr val="tx1"/>
                </a:solidFill>
                <a:latin typeface="+mn-lt"/>
                <a:ea typeface="+mn-ea"/>
                <a:cs typeface="+mn-cs"/>
              </a:rPr>
              <a:t>amphotericin</a:t>
            </a:r>
            <a:r>
              <a:rPr lang="en-US" sz="1200" b="0" i="0" kern="1200" dirty="0" smtClean="0">
                <a:solidFill>
                  <a:schemeClr val="tx1"/>
                </a:solidFill>
                <a:latin typeface="+mn-lt"/>
                <a:ea typeface="+mn-ea"/>
                <a:cs typeface="+mn-cs"/>
              </a:rPr>
              <a:t> B with a </a:t>
            </a:r>
            <a:r>
              <a:rPr lang="en-US" sz="1200" b="0" i="0" kern="1200" dirty="0" err="1" smtClean="0">
                <a:solidFill>
                  <a:schemeClr val="tx1"/>
                </a:solidFill>
                <a:latin typeface="+mn-lt"/>
                <a:ea typeface="+mn-ea"/>
                <a:cs typeface="+mn-cs"/>
              </a:rPr>
              <a:t>triazole</a:t>
            </a:r>
            <a:r>
              <a:rPr lang="en-US" sz="1200" b="0" i="0" kern="1200" dirty="0" smtClean="0">
                <a:solidFill>
                  <a:schemeClr val="tx1"/>
                </a:solidFill>
                <a:latin typeface="+mn-lt"/>
                <a:ea typeface="+mn-ea"/>
                <a:cs typeface="+mn-cs"/>
              </a:rPr>
              <a:t> for combination therapy. (See </a:t>
            </a:r>
            <a:r>
              <a:rPr lang="en-US" sz="1200" b="0" i="0" u="sng" kern="1200" dirty="0" smtClean="0">
                <a:solidFill>
                  <a:schemeClr val="tx1"/>
                </a:solidFill>
                <a:latin typeface="+mn-lt"/>
                <a:ea typeface="+mn-ea"/>
                <a:cs typeface="+mn-cs"/>
                <a:hlinkClick r:id="rId3"/>
              </a:rPr>
              <a:t>'Salvage therapy'</a:t>
            </a:r>
            <a:r>
              <a:rPr lang="en-US" sz="1200" b="0" i="0" kern="1200" dirty="0" smtClean="0">
                <a:solidFill>
                  <a:schemeClr val="tx1"/>
                </a:solidFill>
                <a:latin typeface="+mn-lt"/>
                <a:ea typeface="+mn-ea"/>
                <a:cs typeface="+mn-cs"/>
              </a:rPr>
              <a:t> above and </a:t>
            </a:r>
            <a:r>
              <a:rPr lang="en-US" sz="1200" b="0" i="0" u="sng" kern="1200" dirty="0" smtClean="0">
                <a:solidFill>
                  <a:schemeClr val="tx1"/>
                </a:solidFill>
                <a:latin typeface="+mn-lt"/>
                <a:ea typeface="+mn-ea"/>
                <a:cs typeface="+mn-cs"/>
                <a:hlinkClick r:id="rId3"/>
              </a:rPr>
              <a:t>'</a:t>
            </a:r>
            <a:r>
              <a:rPr lang="en-US" sz="1200" b="0" i="0" u="sng" kern="1200" dirty="0" err="1" smtClean="0">
                <a:solidFill>
                  <a:schemeClr val="tx1"/>
                </a:solidFill>
                <a:latin typeface="+mn-lt"/>
                <a:ea typeface="+mn-ea"/>
                <a:cs typeface="+mn-cs"/>
                <a:hlinkClick r:id="rId3"/>
              </a:rPr>
              <a:t>Echinocandins</a:t>
            </a:r>
            <a:r>
              <a:rPr lang="en-US" sz="1200" b="0" i="0" u="sng" kern="1200" dirty="0" smtClean="0">
                <a:solidFill>
                  <a:schemeClr val="tx1"/>
                </a:solidFill>
                <a:latin typeface="+mn-lt"/>
                <a:ea typeface="+mn-ea"/>
                <a:cs typeface="+mn-cs"/>
                <a:hlinkClick r:id="rId3"/>
              </a:rPr>
              <a:t>'</a:t>
            </a:r>
            <a:r>
              <a:rPr lang="en-US" sz="1200" b="0" i="0" kern="1200" dirty="0" smtClean="0">
                <a:solidFill>
                  <a:schemeClr val="tx1"/>
                </a:solidFill>
                <a:latin typeface="+mn-lt"/>
                <a:ea typeface="+mn-ea"/>
                <a:cs typeface="+mn-cs"/>
              </a:rPr>
              <a:t> above and </a:t>
            </a:r>
            <a:r>
              <a:rPr lang="en-US" sz="1200" b="0" i="0" u="sng" kern="1200" dirty="0" smtClean="0">
                <a:solidFill>
                  <a:schemeClr val="tx1"/>
                </a:solidFill>
                <a:latin typeface="+mn-lt"/>
                <a:ea typeface="+mn-ea"/>
                <a:cs typeface="+mn-cs"/>
                <a:hlinkClick r:id="rId3"/>
              </a:rPr>
              <a:t>'</a:t>
            </a:r>
            <a:r>
              <a:rPr lang="en-US" sz="1200" b="0" i="0" u="sng" kern="1200" dirty="0" err="1" smtClean="0">
                <a:solidFill>
                  <a:schemeClr val="tx1"/>
                </a:solidFill>
                <a:latin typeface="+mn-lt"/>
                <a:ea typeface="+mn-ea"/>
                <a:cs typeface="+mn-cs"/>
                <a:hlinkClick r:id="rId3"/>
              </a:rPr>
              <a:t>Voriconazole</a:t>
            </a:r>
            <a:r>
              <a:rPr lang="en-US" sz="1200" b="0" i="0" u="sng" kern="1200" dirty="0" smtClean="0">
                <a:solidFill>
                  <a:schemeClr val="tx1"/>
                </a:solidFill>
                <a:latin typeface="+mn-lt"/>
                <a:ea typeface="+mn-ea"/>
                <a:cs typeface="+mn-cs"/>
                <a:hlinkClick r:id="rId3"/>
              </a:rPr>
              <a:t> and an </a:t>
            </a:r>
            <a:r>
              <a:rPr lang="en-US" sz="1200" b="0" i="0" u="sng" kern="1200" dirty="0" err="1" smtClean="0">
                <a:solidFill>
                  <a:schemeClr val="tx1"/>
                </a:solidFill>
                <a:latin typeface="+mn-lt"/>
                <a:ea typeface="+mn-ea"/>
                <a:cs typeface="+mn-cs"/>
                <a:hlinkClick r:id="rId3"/>
              </a:rPr>
              <a:t>echinocandin</a:t>
            </a:r>
            <a:r>
              <a:rPr lang="en-US" sz="1200" b="0" i="0" u="sng" kern="1200" dirty="0" smtClean="0">
                <a:solidFill>
                  <a:schemeClr val="tx1"/>
                </a:solidFill>
                <a:latin typeface="+mn-lt"/>
                <a:ea typeface="+mn-ea"/>
                <a:cs typeface="+mn-cs"/>
                <a:hlinkClick r:id="rId3"/>
              </a:rPr>
              <a:t>'</a:t>
            </a:r>
            <a:r>
              <a:rPr lang="en-US" sz="1200" b="0" i="0" kern="1200" dirty="0" smtClean="0">
                <a:solidFill>
                  <a:schemeClr val="tx1"/>
                </a:solidFill>
                <a:latin typeface="+mn-lt"/>
                <a:ea typeface="+mn-ea"/>
                <a:cs typeface="+mn-cs"/>
              </a:rPr>
              <a:t> above.)</a:t>
            </a:r>
          </a:p>
          <a:p>
            <a:r>
              <a:rPr lang="en-US" sz="1200" b="0" i="0" kern="1200" dirty="0" smtClean="0">
                <a:solidFill>
                  <a:schemeClr val="tx1"/>
                </a:solidFill>
                <a:latin typeface="+mn-lt"/>
                <a:ea typeface="+mn-ea"/>
                <a:cs typeface="+mn-cs"/>
              </a:rPr>
              <a:t>●All patients receiving </a:t>
            </a:r>
            <a:r>
              <a:rPr lang="en-US" sz="1200" b="0" i="0" u="sng" kern="1200" dirty="0" err="1" smtClean="0">
                <a:solidFill>
                  <a:schemeClr val="tx1"/>
                </a:solidFill>
                <a:latin typeface="+mn-lt"/>
                <a:ea typeface="+mn-ea"/>
                <a:cs typeface="+mn-cs"/>
                <a:hlinkClick r:id="rId4"/>
              </a:rPr>
              <a:t>voriconazole</a:t>
            </a:r>
            <a:r>
              <a:rPr lang="en-US" sz="1200" b="0" i="0" kern="1200" dirty="0" smtClean="0">
                <a:solidFill>
                  <a:schemeClr val="tx1"/>
                </a:solidFill>
                <a:latin typeface="+mn-lt"/>
                <a:ea typeface="+mn-ea"/>
                <a:cs typeface="+mn-cs"/>
              </a:rPr>
              <a:t> for the treatment of invasive </a:t>
            </a:r>
            <a:r>
              <a:rPr lang="en-US" sz="1200" b="0" i="0" kern="1200" dirty="0" err="1" smtClean="0">
                <a:solidFill>
                  <a:schemeClr val="tx1"/>
                </a:solidFill>
                <a:latin typeface="+mn-lt"/>
                <a:ea typeface="+mn-ea"/>
                <a:cs typeface="+mn-cs"/>
              </a:rPr>
              <a:t>aspergillosis</a:t>
            </a:r>
            <a:r>
              <a:rPr lang="en-US" sz="1200" b="0" i="0" kern="1200" dirty="0" smtClean="0">
                <a:solidFill>
                  <a:schemeClr val="tx1"/>
                </a:solidFill>
                <a:latin typeface="+mn-lt"/>
                <a:ea typeface="+mn-ea"/>
                <a:cs typeface="+mn-cs"/>
              </a:rPr>
              <a:t>, particularly those receiving oral therapy, should undergo monitoring of serum </a:t>
            </a:r>
            <a:r>
              <a:rPr lang="en-US" sz="1200" b="0" i="0" kern="1200" dirty="0" err="1" smtClean="0">
                <a:solidFill>
                  <a:schemeClr val="tx1"/>
                </a:solidFill>
                <a:latin typeface="+mn-lt"/>
                <a:ea typeface="+mn-ea"/>
                <a:cs typeface="+mn-cs"/>
              </a:rPr>
              <a:t>voriconazole</a:t>
            </a:r>
            <a:r>
              <a:rPr lang="en-US" sz="1200" b="0" i="0" kern="1200" dirty="0" smtClean="0">
                <a:solidFill>
                  <a:schemeClr val="tx1"/>
                </a:solidFill>
                <a:latin typeface="+mn-lt"/>
                <a:ea typeface="+mn-ea"/>
                <a:cs typeface="+mn-cs"/>
              </a:rPr>
              <a:t> trough concentrations. We suggest checking a trough concentration five to seven days into therapy. A goal of achieving serum concentrations &gt;1 mcg/</a:t>
            </a:r>
            <a:r>
              <a:rPr lang="en-US" sz="1200" b="0" i="0" kern="1200" dirty="0" err="1" smtClean="0">
                <a:solidFill>
                  <a:schemeClr val="tx1"/>
                </a:solidFill>
                <a:latin typeface="+mn-lt"/>
                <a:ea typeface="+mn-ea"/>
                <a:cs typeface="+mn-cs"/>
              </a:rPr>
              <a:t>mL</a:t>
            </a:r>
            <a:r>
              <a:rPr lang="en-US" sz="1200" b="0" i="0" kern="1200" dirty="0" smtClean="0">
                <a:solidFill>
                  <a:schemeClr val="tx1"/>
                </a:solidFill>
                <a:latin typeface="+mn-lt"/>
                <a:ea typeface="+mn-ea"/>
                <a:cs typeface="+mn-cs"/>
              </a:rPr>
              <a:t> and &lt;5.5 mcg/</a:t>
            </a:r>
            <a:r>
              <a:rPr lang="en-US" sz="1200" b="0" i="0" kern="1200" dirty="0" err="1" smtClean="0">
                <a:solidFill>
                  <a:schemeClr val="tx1"/>
                </a:solidFill>
                <a:latin typeface="+mn-lt"/>
                <a:ea typeface="+mn-ea"/>
                <a:cs typeface="+mn-cs"/>
              </a:rPr>
              <a:t>mL</a:t>
            </a:r>
            <a:r>
              <a:rPr lang="en-US" sz="1200" b="0" i="0" kern="1200" dirty="0" smtClean="0">
                <a:solidFill>
                  <a:schemeClr val="tx1"/>
                </a:solidFill>
                <a:latin typeface="+mn-lt"/>
                <a:ea typeface="+mn-ea"/>
                <a:cs typeface="+mn-cs"/>
              </a:rPr>
              <a:t> has been suggested, but we prefer concentrations between 2 to 5.5 mcg/</a:t>
            </a:r>
            <a:r>
              <a:rPr lang="en-US" sz="1200" b="0" i="0" kern="1200" dirty="0" err="1" smtClean="0">
                <a:solidFill>
                  <a:schemeClr val="tx1"/>
                </a:solidFill>
                <a:latin typeface="+mn-lt"/>
                <a:ea typeface="+mn-ea"/>
                <a:cs typeface="+mn-cs"/>
              </a:rPr>
              <a:t>mL.</a:t>
            </a:r>
            <a:r>
              <a:rPr lang="en-US" sz="1200" b="0" i="0" kern="1200" dirty="0" smtClean="0">
                <a:solidFill>
                  <a:schemeClr val="tx1"/>
                </a:solidFill>
                <a:latin typeface="+mn-lt"/>
                <a:ea typeface="+mn-ea"/>
                <a:cs typeface="+mn-cs"/>
              </a:rPr>
              <a:t> (See </a:t>
            </a:r>
            <a:r>
              <a:rPr lang="en-US" sz="1200" b="0" i="0" u="sng" kern="1200" dirty="0" smtClean="0">
                <a:solidFill>
                  <a:schemeClr val="tx1"/>
                </a:solidFill>
                <a:latin typeface="+mn-lt"/>
                <a:ea typeface="+mn-ea"/>
                <a:cs typeface="+mn-cs"/>
                <a:hlinkClick r:id="rId3"/>
              </a:rPr>
              <a:t>'</a:t>
            </a:r>
            <a:r>
              <a:rPr lang="en-US" sz="1200" b="0" i="0" u="sng" kern="1200" dirty="0" err="1" smtClean="0">
                <a:solidFill>
                  <a:schemeClr val="tx1"/>
                </a:solidFill>
                <a:latin typeface="+mn-lt"/>
                <a:ea typeface="+mn-ea"/>
                <a:cs typeface="+mn-cs"/>
                <a:hlinkClick r:id="rId3"/>
              </a:rPr>
              <a:t>Voriconazole</a:t>
            </a:r>
            <a:r>
              <a:rPr lang="en-US" sz="1200" b="0" i="0" u="sng" kern="1200" dirty="0" smtClean="0">
                <a:solidFill>
                  <a:schemeClr val="tx1"/>
                </a:solidFill>
                <a:latin typeface="+mn-lt"/>
                <a:ea typeface="+mn-ea"/>
                <a:cs typeface="+mn-cs"/>
                <a:hlinkClick r:id="rId3"/>
              </a:rPr>
              <a:t>'</a:t>
            </a:r>
            <a:r>
              <a:rPr lang="en-US" sz="1200" b="0" i="0" kern="1200" dirty="0" smtClean="0">
                <a:solidFill>
                  <a:schemeClr val="tx1"/>
                </a:solidFill>
                <a:latin typeface="+mn-lt"/>
                <a:ea typeface="+mn-ea"/>
                <a:cs typeface="+mn-cs"/>
              </a:rPr>
              <a:t> above.)</a:t>
            </a:r>
          </a:p>
          <a:p>
            <a:r>
              <a:rPr lang="en-US" sz="1200" b="0" i="0" kern="1200" dirty="0" smtClean="0">
                <a:solidFill>
                  <a:schemeClr val="tx1"/>
                </a:solidFill>
                <a:latin typeface="+mn-lt"/>
                <a:ea typeface="+mn-ea"/>
                <a:cs typeface="+mn-cs"/>
              </a:rPr>
              <a:t>●If an invasive mold infection is suspected and the likelihood of </a:t>
            </a:r>
            <a:r>
              <a:rPr lang="en-US" sz="1200" b="0" i="0" kern="1200" dirty="0" err="1" smtClean="0">
                <a:solidFill>
                  <a:schemeClr val="tx1"/>
                </a:solidFill>
                <a:latin typeface="+mn-lt"/>
                <a:ea typeface="+mn-ea"/>
                <a:cs typeface="+mn-cs"/>
              </a:rPr>
              <a:t>mucormycosis</a:t>
            </a:r>
            <a:r>
              <a:rPr lang="en-US" sz="1200" b="0" i="0" kern="1200" dirty="0" smtClean="0">
                <a:solidFill>
                  <a:schemeClr val="tx1"/>
                </a:solidFill>
                <a:latin typeface="+mn-lt"/>
                <a:ea typeface="+mn-ea"/>
                <a:cs typeface="+mn-cs"/>
              </a:rPr>
              <a:t> is increased due to recent receipt of </a:t>
            </a:r>
            <a:r>
              <a:rPr lang="en-US" sz="1200" b="0" i="0" u="sng" kern="1200" dirty="0" err="1" smtClean="0">
                <a:solidFill>
                  <a:schemeClr val="tx1"/>
                </a:solidFill>
                <a:latin typeface="+mn-lt"/>
                <a:ea typeface="+mn-ea"/>
                <a:cs typeface="+mn-cs"/>
                <a:hlinkClick r:id="rId4"/>
              </a:rPr>
              <a:t>voriconazole</a:t>
            </a:r>
            <a:r>
              <a:rPr lang="en-US" sz="1200" b="0" i="0" kern="1200" dirty="0" smtClean="0">
                <a:solidFill>
                  <a:schemeClr val="tx1"/>
                </a:solidFill>
                <a:latin typeface="+mn-lt"/>
                <a:ea typeface="+mn-ea"/>
                <a:cs typeface="+mn-cs"/>
              </a:rPr>
              <a:t>, we use a lipid formulation of </a:t>
            </a:r>
            <a:r>
              <a:rPr lang="en-US" sz="1200" b="0" i="0" kern="1200" dirty="0" err="1" smtClean="0">
                <a:solidFill>
                  <a:schemeClr val="tx1"/>
                </a:solidFill>
                <a:latin typeface="+mn-lt"/>
                <a:ea typeface="+mn-ea"/>
                <a:cs typeface="+mn-cs"/>
              </a:rPr>
              <a:t>amphotericin</a:t>
            </a:r>
            <a:r>
              <a:rPr lang="en-US" sz="1200" b="0" i="0" kern="1200" dirty="0" smtClean="0">
                <a:solidFill>
                  <a:schemeClr val="tx1"/>
                </a:solidFill>
                <a:latin typeface="+mn-lt"/>
                <a:ea typeface="+mn-ea"/>
                <a:cs typeface="+mn-cs"/>
              </a:rPr>
              <a:t> B (</a:t>
            </a:r>
            <a:r>
              <a:rPr lang="en-US" sz="1200" b="0" i="0" kern="1200" dirty="0" err="1" smtClean="0">
                <a:solidFill>
                  <a:schemeClr val="tx1"/>
                </a:solidFill>
                <a:latin typeface="+mn-lt"/>
                <a:ea typeface="+mn-ea"/>
                <a:cs typeface="+mn-cs"/>
              </a:rPr>
              <a:t>AmBisome</a:t>
            </a:r>
            <a:r>
              <a:rPr lang="en-US" sz="1200" b="0" i="0" kern="1200" dirty="0" smtClean="0">
                <a:solidFill>
                  <a:schemeClr val="tx1"/>
                </a:solidFill>
                <a:latin typeface="+mn-lt"/>
                <a:ea typeface="+mn-ea"/>
                <a:cs typeface="+mn-cs"/>
              </a:rPr>
              <a:t> or </a:t>
            </a:r>
            <a:r>
              <a:rPr lang="en-US" sz="1200" b="0" i="0" kern="1200" dirty="0" err="1" smtClean="0">
                <a:solidFill>
                  <a:schemeClr val="tx1"/>
                </a:solidFill>
                <a:latin typeface="+mn-lt"/>
                <a:ea typeface="+mn-ea"/>
                <a:cs typeface="+mn-cs"/>
              </a:rPr>
              <a:t>Abelcet</a:t>
            </a:r>
            <a:r>
              <a:rPr lang="en-US" sz="1200" b="0" i="0" kern="1200" dirty="0" smtClean="0">
                <a:solidFill>
                  <a:schemeClr val="tx1"/>
                </a:solidFill>
                <a:latin typeface="+mn-lt"/>
                <a:ea typeface="+mn-ea"/>
                <a:cs typeface="+mn-cs"/>
              </a:rPr>
              <a:t>) rather than </a:t>
            </a:r>
            <a:r>
              <a:rPr lang="en-US" sz="1200" b="0" i="0" kern="1200" dirty="0" err="1" smtClean="0">
                <a:solidFill>
                  <a:schemeClr val="tx1"/>
                </a:solidFill>
                <a:latin typeface="+mn-lt"/>
                <a:ea typeface="+mn-ea"/>
                <a:cs typeface="+mn-cs"/>
              </a:rPr>
              <a:t>voriconazole</a:t>
            </a:r>
            <a:r>
              <a:rPr lang="en-US" sz="1200" b="0" i="0" kern="1200" dirty="0" smtClean="0">
                <a:solidFill>
                  <a:schemeClr val="tx1"/>
                </a:solidFill>
                <a:latin typeface="+mn-lt"/>
                <a:ea typeface="+mn-ea"/>
                <a:cs typeface="+mn-cs"/>
              </a:rPr>
              <a:t> in order to provide antifungal activity against both </a:t>
            </a:r>
            <a:r>
              <a:rPr lang="en-US" sz="1200" b="0" i="0" kern="1200" dirty="0" err="1" smtClean="0">
                <a:solidFill>
                  <a:schemeClr val="tx1"/>
                </a:solidFill>
                <a:latin typeface="+mn-lt"/>
                <a:ea typeface="+mn-ea"/>
                <a:cs typeface="+mn-cs"/>
              </a:rPr>
              <a:t>aspergillosis</a:t>
            </a:r>
            <a:r>
              <a:rPr lang="en-US" sz="1200" b="0" i="0" kern="1200" dirty="0" smtClean="0">
                <a:solidFill>
                  <a:schemeClr val="tx1"/>
                </a:solidFill>
                <a:latin typeface="+mn-lt"/>
                <a:ea typeface="+mn-ea"/>
                <a:cs typeface="+mn-cs"/>
              </a:rPr>
              <a:t> and </a:t>
            </a:r>
            <a:r>
              <a:rPr lang="en-US" sz="1200" b="0" i="0" kern="1200" dirty="0" err="1" smtClean="0">
                <a:solidFill>
                  <a:schemeClr val="tx1"/>
                </a:solidFill>
                <a:latin typeface="+mn-lt"/>
                <a:ea typeface="+mn-ea"/>
                <a:cs typeface="+mn-cs"/>
              </a:rPr>
              <a:t>mucormycosis</a:t>
            </a:r>
            <a:r>
              <a:rPr lang="en-US" sz="1200" b="0" i="0" kern="1200" dirty="0" smtClean="0">
                <a:solidFill>
                  <a:schemeClr val="tx1"/>
                </a:solidFill>
                <a:latin typeface="+mn-lt"/>
                <a:ea typeface="+mn-ea"/>
                <a:cs typeface="+mn-cs"/>
              </a:rPr>
              <a:t>. A definitive diagnosis should be pursued aggressively, and the regimen should be changed to </a:t>
            </a:r>
            <a:r>
              <a:rPr lang="en-US" sz="1200" b="0" i="0" kern="1200" dirty="0" err="1" smtClean="0">
                <a:solidFill>
                  <a:schemeClr val="tx1"/>
                </a:solidFill>
                <a:latin typeface="+mn-lt"/>
                <a:ea typeface="+mn-ea"/>
                <a:cs typeface="+mn-cs"/>
              </a:rPr>
              <a:t>voriconazole</a:t>
            </a:r>
            <a:r>
              <a:rPr lang="en-US" sz="1200" b="0" i="0" kern="1200" dirty="0" smtClean="0">
                <a:solidFill>
                  <a:schemeClr val="tx1"/>
                </a:solidFill>
                <a:latin typeface="+mn-lt"/>
                <a:ea typeface="+mn-ea"/>
                <a:cs typeface="+mn-cs"/>
              </a:rPr>
              <a:t> plus an </a:t>
            </a:r>
            <a:r>
              <a:rPr lang="en-US" sz="1200" b="0" i="0" kern="1200" dirty="0" err="1" smtClean="0">
                <a:solidFill>
                  <a:schemeClr val="tx1"/>
                </a:solidFill>
                <a:latin typeface="+mn-lt"/>
                <a:ea typeface="+mn-ea"/>
                <a:cs typeface="+mn-cs"/>
              </a:rPr>
              <a:t>echinocandin</a:t>
            </a:r>
            <a:r>
              <a:rPr lang="en-US" sz="1200" b="0" i="0" kern="1200" dirty="0" smtClean="0">
                <a:solidFill>
                  <a:schemeClr val="tx1"/>
                </a:solidFill>
                <a:latin typeface="+mn-lt"/>
                <a:ea typeface="+mn-ea"/>
                <a:cs typeface="+mn-cs"/>
              </a:rPr>
              <a:t> if the diagnosis of invasive </a:t>
            </a:r>
            <a:r>
              <a:rPr lang="en-US" sz="1200" b="0" i="0" kern="1200" dirty="0" err="1" smtClean="0">
                <a:solidFill>
                  <a:schemeClr val="tx1"/>
                </a:solidFill>
                <a:latin typeface="+mn-lt"/>
                <a:ea typeface="+mn-ea"/>
                <a:cs typeface="+mn-cs"/>
              </a:rPr>
              <a:t>aspergillosis</a:t>
            </a:r>
            <a:r>
              <a:rPr lang="en-US" sz="1200" b="0" i="0" kern="1200" dirty="0" smtClean="0">
                <a:solidFill>
                  <a:schemeClr val="tx1"/>
                </a:solidFill>
                <a:latin typeface="+mn-lt"/>
                <a:ea typeface="+mn-ea"/>
                <a:cs typeface="+mn-cs"/>
              </a:rPr>
              <a:t> is established. (See </a:t>
            </a:r>
            <a:r>
              <a:rPr lang="en-US" sz="1200" b="0" i="0" u="sng" kern="1200" dirty="0" smtClean="0">
                <a:solidFill>
                  <a:schemeClr val="tx1"/>
                </a:solidFill>
                <a:latin typeface="+mn-lt"/>
                <a:ea typeface="+mn-ea"/>
                <a:cs typeface="+mn-cs"/>
                <a:hlinkClick r:id="rId3"/>
              </a:rPr>
              <a:t>'Choice of regimen'</a:t>
            </a:r>
            <a:r>
              <a:rPr lang="en-US" sz="1200" b="0" i="0" kern="1200" dirty="0" smtClean="0">
                <a:solidFill>
                  <a:schemeClr val="tx1"/>
                </a:solidFill>
                <a:latin typeface="+mn-lt"/>
                <a:ea typeface="+mn-ea"/>
                <a:cs typeface="+mn-cs"/>
              </a:rPr>
              <a:t> above.)</a:t>
            </a:r>
          </a:p>
          <a:p>
            <a:r>
              <a:rPr lang="en-US" sz="1200" b="0" i="0" kern="1200" dirty="0" smtClean="0">
                <a:solidFill>
                  <a:schemeClr val="tx1"/>
                </a:solidFill>
                <a:latin typeface="+mn-lt"/>
                <a:ea typeface="+mn-ea"/>
                <a:cs typeface="+mn-cs"/>
              </a:rPr>
              <a:t>●The duration of antifungal therapy depends upon the location of the infection, the patient's underlying disease and need for further immunosuppression, and the response to therapy. For most </a:t>
            </a:r>
            <a:r>
              <a:rPr lang="en-US" sz="1200" b="0" i="0" kern="1200" dirty="0" err="1" smtClean="0">
                <a:solidFill>
                  <a:schemeClr val="tx1"/>
                </a:solidFill>
                <a:latin typeface="+mn-lt"/>
                <a:ea typeface="+mn-ea"/>
                <a:cs typeface="+mn-cs"/>
              </a:rPr>
              <a:t>immunosuppressed</a:t>
            </a:r>
            <a:r>
              <a:rPr lang="en-US" sz="1200" b="0" i="0" kern="1200" dirty="0" smtClean="0">
                <a:solidFill>
                  <a:schemeClr val="tx1"/>
                </a:solidFill>
                <a:latin typeface="+mn-lt"/>
                <a:ea typeface="+mn-ea"/>
                <a:cs typeface="+mn-cs"/>
              </a:rPr>
              <a:t> patients, antifungal therapy will continue for months or even years in some cases. (See </a:t>
            </a:r>
            <a:r>
              <a:rPr lang="en-US" sz="1200" b="0" i="0" u="sng" kern="1200" dirty="0" smtClean="0">
                <a:solidFill>
                  <a:schemeClr val="tx1"/>
                </a:solidFill>
                <a:latin typeface="+mn-lt"/>
                <a:ea typeface="+mn-ea"/>
                <a:cs typeface="+mn-cs"/>
                <a:hlinkClick r:id="rId3"/>
              </a:rPr>
              <a:t>'Duration'</a:t>
            </a:r>
            <a:r>
              <a:rPr lang="en-US" sz="1200" b="0" i="0" kern="1200" dirty="0" smtClean="0">
                <a:solidFill>
                  <a:schemeClr val="tx1"/>
                </a:solidFill>
                <a:latin typeface="+mn-lt"/>
                <a:ea typeface="+mn-ea"/>
                <a:cs typeface="+mn-cs"/>
              </a:rPr>
              <a:t> above.)</a:t>
            </a:r>
          </a:p>
          <a:p>
            <a:r>
              <a:rPr lang="en-US" sz="1200" b="0" i="0" kern="1200" dirty="0" smtClean="0">
                <a:solidFill>
                  <a:schemeClr val="tx1"/>
                </a:solidFill>
                <a:latin typeface="+mn-lt"/>
                <a:ea typeface="+mn-ea"/>
                <a:cs typeface="+mn-cs"/>
              </a:rPr>
              <a:t>●Antifungal resistance should be considered in patients with </a:t>
            </a:r>
            <a:r>
              <a:rPr lang="en-US" sz="1200" b="0" i="1" kern="1200" dirty="0" smtClean="0">
                <a:solidFill>
                  <a:schemeClr val="tx1"/>
                </a:solidFill>
                <a:latin typeface="+mn-lt"/>
                <a:ea typeface="+mn-ea"/>
                <a:cs typeface="+mn-cs"/>
              </a:rPr>
              <a:t>A. </a:t>
            </a:r>
            <a:r>
              <a:rPr lang="en-US" sz="1200" b="0" i="1" kern="1200" dirty="0" err="1" smtClean="0">
                <a:solidFill>
                  <a:schemeClr val="tx1"/>
                </a:solidFill>
                <a:latin typeface="+mn-lt"/>
                <a:ea typeface="+mn-ea"/>
                <a:cs typeface="+mn-cs"/>
              </a:rPr>
              <a:t>fumigatus</a:t>
            </a:r>
            <a:r>
              <a:rPr lang="en-US" sz="1200" b="0" i="0" kern="1200" dirty="0" smtClean="0">
                <a:solidFill>
                  <a:schemeClr val="tx1"/>
                </a:solidFill>
                <a:latin typeface="+mn-lt"/>
                <a:ea typeface="+mn-ea"/>
                <a:cs typeface="+mn-cs"/>
              </a:rPr>
              <a:t> who do not respond to </a:t>
            </a:r>
            <a:r>
              <a:rPr lang="en-US" sz="1200" b="0" i="0" u="sng" kern="1200" dirty="0" err="1" smtClean="0">
                <a:solidFill>
                  <a:schemeClr val="tx1"/>
                </a:solidFill>
                <a:latin typeface="+mn-lt"/>
                <a:ea typeface="+mn-ea"/>
                <a:cs typeface="+mn-cs"/>
                <a:hlinkClick r:id="rId4"/>
              </a:rPr>
              <a:t>voriconazole</a:t>
            </a:r>
            <a:r>
              <a:rPr lang="en-US" sz="1200" b="0" i="0" kern="1200" dirty="0" smtClean="0">
                <a:solidFill>
                  <a:schemeClr val="tx1"/>
                </a:solidFill>
                <a:latin typeface="+mn-lt"/>
                <a:ea typeface="+mn-ea"/>
                <a:cs typeface="+mn-cs"/>
              </a:rPr>
              <a:t> and in patients infected with certain </a:t>
            </a:r>
            <a:r>
              <a:rPr lang="en-US" sz="1200" b="0" i="1" kern="1200" dirty="0" err="1" smtClean="0">
                <a:solidFill>
                  <a:schemeClr val="tx1"/>
                </a:solidFill>
                <a:latin typeface="+mn-lt"/>
                <a:ea typeface="+mn-ea"/>
                <a:cs typeface="+mn-cs"/>
              </a:rPr>
              <a:t>Aspergillus</a:t>
            </a:r>
            <a:r>
              <a:rPr lang="en-US" sz="1200" b="0" i="0" kern="1200" dirty="0" smtClean="0">
                <a:solidFill>
                  <a:schemeClr val="tx1"/>
                </a:solidFill>
                <a:latin typeface="+mn-lt"/>
                <a:ea typeface="+mn-ea"/>
                <a:cs typeface="+mn-cs"/>
              </a:rPr>
              <a:t> species that have reduced antifungal susceptibility profiles (</a:t>
            </a:r>
            <a:r>
              <a:rPr lang="en-US" sz="1200" b="0" i="0" kern="1200" dirty="0" err="1" smtClean="0">
                <a:solidFill>
                  <a:schemeClr val="tx1"/>
                </a:solidFill>
                <a:latin typeface="+mn-lt"/>
                <a:ea typeface="+mn-ea"/>
                <a:cs typeface="+mn-cs"/>
              </a:rPr>
              <a:t>eg</a:t>
            </a:r>
            <a:r>
              <a:rPr lang="en-US" sz="1200" b="0" i="0" kern="1200" dirty="0" smtClean="0">
                <a:solidFill>
                  <a:schemeClr val="tx1"/>
                </a:solidFill>
                <a:latin typeface="+mn-lt"/>
                <a:ea typeface="+mn-ea"/>
                <a:cs typeface="+mn-cs"/>
              </a:rPr>
              <a:t>, </a:t>
            </a:r>
            <a:r>
              <a:rPr lang="en-US" sz="1200" b="0" i="1" kern="1200" dirty="0" smtClean="0">
                <a:solidFill>
                  <a:schemeClr val="tx1"/>
                </a:solidFill>
                <a:latin typeface="+mn-lt"/>
                <a:ea typeface="+mn-ea"/>
                <a:cs typeface="+mn-cs"/>
              </a:rPr>
              <a:t>A. </a:t>
            </a:r>
            <a:r>
              <a:rPr lang="en-US" sz="1200" b="0" i="1" kern="1200" dirty="0" err="1" smtClean="0">
                <a:solidFill>
                  <a:schemeClr val="tx1"/>
                </a:solidFill>
                <a:latin typeface="+mn-lt"/>
                <a:ea typeface="+mn-ea"/>
                <a:cs typeface="+mn-cs"/>
              </a:rPr>
              <a:t>terreus</a:t>
            </a:r>
            <a:r>
              <a:rPr lang="en-US" sz="1200" b="0" i="0" kern="1200" dirty="0" smtClean="0">
                <a:solidFill>
                  <a:schemeClr val="tx1"/>
                </a:solidFill>
                <a:latin typeface="+mn-lt"/>
                <a:ea typeface="+mn-ea"/>
                <a:cs typeface="+mn-cs"/>
              </a:rPr>
              <a:t>, </a:t>
            </a:r>
            <a:r>
              <a:rPr lang="en-US" sz="1200" b="0" i="1" kern="1200" dirty="0" smtClean="0">
                <a:solidFill>
                  <a:schemeClr val="tx1"/>
                </a:solidFill>
                <a:latin typeface="+mn-lt"/>
                <a:ea typeface="+mn-ea"/>
                <a:cs typeface="+mn-cs"/>
              </a:rPr>
              <a:t>A. </a:t>
            </a:r>
            <a:r>
              <a:rPr lang="en-US" sz="1200" b="0" i="1" kern="1200" dirty="0" err="1" smtClean="0">
                <a:solidFill>
                  <a:schemeClr val="tx1"/>
                </a:solidFill>
                <a:latin typeface="+mn-lt"/>
                <a:ea typeface="+mn-ea"/>
                <a:cs typeface="+mn-cs"/>
              </a:rPr>
              <a:t>calidoustus</a:t>
            </a:r>
            <a:r>
              <a:rPr lang="en-US" sz="1200" b="0" i="0" kern="1200" dirty="0" smtClean="0">
                <a:solidFill>
                  <a:schemeClr val="tx1"/>
                </a:solidFill>
                <a:latin typeface="+mn-lt"/>
                <a:ea typeface="+mn-ea"/>
                <a:cs typeface="+mn-cs"/>
              </a:rPr>
              <a:t>, </a:t>
            </a:r>
            <a:r>
              <a:rPr lang="en-US" sz="1200" b="0" i="1" kern="1200" dirty="0" smtClean="0">
                <a:solidFill>
                  <a:schemeClr val="tx1"/>
                </a:solidFill>
                <a:latin typeface="+mn-lt"/>
                <a:ea typeface="+mn-ea"/>
                <a:cs typeface="+mn-cs"/>
              </a:rPr>
              <a:t>A. </a:t>
            </a:r>
            <a:r>
              <a:rPr lang="en-US" sz="1200" b="0" i="1" kern="1200" dirty="0" err="1" smtClean="0">
                <a:solidFill>
                  <a:schemeClr val="tx1"/>
                </a:solidFill>
                <a:latin typeface="+mn-lt"/>
                <a:ea typeface="+mn-ea"/>
                <a:cs typeface="+mn-cs"/>
              </a:rPr>
              <a:t>lentulus</a:t>
            </a:r>
            <a:r>
              <a:rPr lang="en-US" sz="1200" b="0" i="0" kern="1200" dirty="0" smtClean="0">
                <a:solidFill>
                  <a:schemeClr val="tx1"/>
                </a:solidFill>
                <a:latin typeface="+mn-lt"/>
                <a:ea typeface="+mn-ea"/>
                <a:cs typeface="+mn-cs"/>
              </a:rPr>
              <a:t>, </a:t>
            </a:r>
            <a:r>
              <a:rPr lang="en-US" sz="1200" b="0" i="1" kern="1200" dirty="0" err="1" smtClean="0">
                <a:solidFill>
                  <a:schemeClr val="tx1"/>
                </a:solidFill>
                <a:latin typeface="+mn-lt"/>
                <a:ea typeface="+mn-ea"/>
                <a:cs typeface="+mn-cs"/>
              </a:rPr>
              <a:t>Neosartoria</a:t>
            </a:r>
            <a:r>
              <a:rPr lang="en-US" sz="1200" b="0" i="1" kern="1200" dirty="0" smtClean="0">
                <a:solidFill>
                  <a:schemeClr val="tx1"/>
                </a:solidFill>
                <a:latin typeface="+mn-lt"/>
                <a:ea typeface="+mn-ea"/>
                <a:cs typeface="+mn-cs"/>
              </a:rPr>
              <a:t> </a:t>
            </a:r>
            <a:r>
              <a:rPr lang="en-US" sz="1200" b="0" i="1" kern="1200" dirty="0" err="1" smtClean="0">
                <a:solidFill>
                  <a:schemeClr val="tx1"/>
                </a:solidFill>
                <a:latin typeface="+mn-lt"/>
                <a:ea typeface="+mn-ea"/>
                <a:cs typeface="+mn-cs"/>
              </a:rPr>
              <a:t>udagawae</a:t>
            </a:r>
            <a:r>
              <a:rPr lang="en-US" sz="1200" b="0" i="0" kern="1200" dirty="0" smtClean="0">
                <a:solidFill>
                  <a:schemeClr val="tx1"/>
                </a:solidFill>
                <a:latin typeface="+mn-lt"/>
                <a:ea typeface="+mn-ea"/>
                <a:cs typeface="+mn-cs"/>
              </a:rPr>
              <a:t>). (See </a:t>
            </a:r>
            <a:r>
              <a:rPr lang="en-US" sz="1200" b="0" i="0" u="sng" kern="1200" dirty="0" smtClean="0">
                <a:solidFill>
                  <a:schemeClr val="tx1"/>
                </a:solidFill>
                <a:latin typeface="+mn-lt"/>
                <a:ea typeface="+mn-ea"/>
                <a:cs typeface="+mn-cs"/>
                <a:hlinkClick r:id="rId3"/>
              </a:rPr>
              <a:t>'</a:t>
            </a:r>
            <a:r>
              <a:rPr lang="en-US" sz="1200" b="0" i="0" u="sng" kern="1200" dirty="0" err="1" smtClean="0">
                <a:solidFill>
                  <a:schemeClr val="tx1"/>
                </a:solidFill>
                <a:latin typeface="+mn-lt"/>
                <a:ea typeface="+mn-ea"/>
                <a:cs typeface="+mn-cs"/>
                <a:hlinkClick r:id="rId3"/>
              </a:rPr>
              <a:t>Voriconazole</a:t>
            </a:r>
            <a:r>
              <a:rPr lang="en-US" sz="1200" b="0" i="0" u="sng" kern="1200" dirty="0" smtClean="0">
                <a:solidFill>
                  <a:schemeClr val="tx1"/>
                </a:solidFill>
                <a:latin typeface="+mn-lt"/>
                <a:ea typeface="+mn-ea"/>
                <a:cs typeface="+mn-cs"/>
                <a:hlinkClick r:id="rId3"/>
              </a:rPr>
              <a:t>'</a:t>
            </a:r>
            <a:r>
              <a:rPr lang="en-US" sz="1200" b="0" i="0" kern="1200" dirty="0" smtClean="0">
                <a:solidFill>
                  <a:schemeClr val="tx1"/>
                </a:solidFill>
                <a:latin typeface="+mn-lt"/>
                <a:ea typeface="+mn-ea"/>
                <a:cs typeface="+mn-cs"/>
              </a:rPr>
              <a:t> above and </a:t>
            </a:r>
            <a:r>
              <a:rPr lang="en-US" sz="1200" b="0" i="0" u="sng" kern="1200" dirty="0" smtClean="0">
                <a:solidFill>
                  <a:schemeClr val="tx1"/>
                </a:solidFill>
                <a:latin typeface="+mn-lt"/>
                <a:ea typeface="+mn-ea"/>
                <a:cs typeface="+mn-cs"/>
                <a:hlinkClick r:id="rId3"/>
              </a:rPr>
              <a:t>'Antifungal resistance'</a:t>
            </a:r>
            <a:r>
              <a:rPr lang="en-US" sz="1200" b="0" i="0" kern="1200" dirty="0" smtClean="0">
                <a:solidFill>
                  <a:schemeClr val="tx1"/>
                </a:solidFill>
                <a:latin typeface="+mn-lt"/>
                <a:ea typeface="+mn-ea"/>
                <a:cs typeface="+mn-cs"/>
              </a:rPr>
              <a:t> above.)</a:t>
            </a:r>
          </a:p>
          <a:p>
            <a:r>
              <a:rPr lang="en-US" sz="1200" b="0" i="0" kern="1200" dirty="0" smtClean="0">
                <a:solidFill>
                  <a:schemeClr val="tx1"/>
                </a:solidFill>
                <a:latin typeface="+mn-lt"/>
                <a:ea typeface="+mn-ea"/>
                <a:cs typeface="+mn-cs"/>
              </a:rPr>
              <a:t>●Patients who complete antifungal therapy are at risk for relapse of </a:t>
            </a:r>
            <a:r>
              <a:rPr lang="en-US" sz="1200" b="0" i="0" kern="1200" dirty="0" err="1" smtClean="0">
                <a:solidFill>
                  <a:schemeClr val="tx1"/>
                </a:solidFill>
                <a:latin typeface="+mn-lt"/>
                <a:ea typeface="+mn-ea"/>
                <a:cs typeface="+mn-cs"/>
              </a:rPr>
              <a:t>aspergillosis</a:t>
            </a:r>
            <a:r>
              <a:rPr lang="en-US" sz="1200" b="0" i="0" kern="1200" dirty="0" smtClean="0">
                <a:solidFill>
                  <a:schemeClr val="tx1"/>
                </a:solidFill>
                <a:latin typeface="+mn-lt"/>
                <a:ea typeface="+mn-ea"/>
                <a:cs typeface="+mn-cs"/>
              </a:rPr>
              <a:t> during periods of increased immunosuppression, particularly if neutropenia recurs. We recommend </a:t>
            </a:r>
            <a:r>
              <a:rPr lang="en-US" sz="1200" b="0" i="0" kern="1200" dirty="0" err="1" smtClean="0">
                <a:solidFill>
                  <a:schemeClr val="tx1"/>
                </a:solidFill>
                <a:latin typeface="+mn-lt"/>
                <a:ea typeface="+mn-ea"/>
                <a:cs typeface="+mn-cs"/>
              </a:rPr>
              <a:t>reinitiation</a:t>
            </a:r>
            <a:r>
              <a:rPr lang="en-US" sz="1200" b="0" i="0" kern="1200" dirty="0" smtClean="0">
                <a:solidFill>
                  <a:schemeClr val="tx1"/>
                </a:solidFill>
                <a:latin typeface="+mn-lt"/>
                <a:ea typeface="+mn-ea"/>
                <a:cs typeface="+mn-cs"/>
              </a:rPr>
              <a:t> of antifungal therapy if chemotherapy is reinitiated and the patient is expected to become </a:t>
            </a:r>
            <a:r>
              <a:rPr lang="en-US" sz="1200" b="0" i="0" kern="1200" dirty="0" err="1" smtClean="0">
                <a:solidFill>
                  <a:schemeClr val="tx1"/>
                </a:solidFill>
                <a:latin typeface="+mn-lt"/>
                <a:ea typeface="+mn-ea"/>
                <a:cs typeface="+mn-cs"/>
              </a:rPr>
              <a:t>neutropenic</a:t>
            </a:r>
            <a:r>
              <a:rPr lang="en-US" sz="1200" b="0" i="0" kern="1200" dirty="0" smtClean="0">
                <a:solidFill>
                  <a:schemeClr val="tx1"/>
                </a:solidFill>
                <a:latin typeface="+mn-lt"/>
                <a:ea typeface="+mn-ea"/>
                <a:cs typeface="+mn-cs"/>
              </a:rPr>
              <a:t> or if immunosuppression is intensified (</a:t>
            </a:r>
            <a:r>
              <a:rPr lang="en-US" sz="1200" b="1" i="0" u="sng" kern="1200" dirty="0" smtClean="0">
                <a:solidFill>
                  <a:schemeClr val="tx1"/>
                </a:solidFill>
                <a:latin typeface="+mn-lt"/>
                <a:ea typeface="+mn-ea"/>
                <a:cs typeface="+mn-cs"/>
                <a:hlinkClick r:id="rId9"/>
              </a:rPr>
              <a:t>Grade 1B</a:t>
            </a:r>
            <a:r>
              <a:rPr lang="en-US" sz="1200" b="0" i="0" kern="1200" dirty="0" smtClean="0">
                <a:solidFill>
                  <a:schemeClr val="tx1"/>
                </a:solidFill>
                <a:latin typeface="+mn-lt"/>
                <a:ea typeface="+mn-ea"/>
                <a:cs typeface="+mn-cs"/>
              </a:rPr>
              <a:t>). (See </a:t>
            </a:r>
            <a:r>
              <a:rPr lang="en-US" sz="1200" b="0" i="0" u="sng" kern="1200" dirty="0" smtClean="0">
                <a:solidFill>
                  <a:schemeClr val="tx1"/>
                </a:solidFill>
                <a:latin typeface="+mn-lt"/>
                <a:ea typeface="+mn-ea"/>
                <a:cs typeface="+mn-cs"/>
                <a:hlinkClick r:id="rId3"/>
              </a:rPr>
              <a:t>'Secondary prophylaxis for prevention of relapse'</a:t>
            </a:r>
            <a:r>
              <a:rPr lang="en-US" sz="1200" b="0" i="0" kern="1200" dirty="0" smtClean="0">
                <a:solidFill>
                  <a:schemeClr val="tx1"/>
                </a:solidFill>
                <a:latin typeface="+mn-lt"/>
                <a:ea typeface="+mn-ea"/>
                <a:cs typeface="+mn-cs"/>
              </a:rPr>
              <a:t> above.)</a:t>
            </a:r>
          </a:p>
          <a:p>
            <a:r>
              <a:rPr lang="en-US" sz="1200" b="0" i="0" kern="1200" dirty="0" smtClean="0">
                <a:solidFill>
                  <a:schemeClr val="tx1"/>
                </a:solidFill>
                <a:latin typeface="+mn-lt"/>
                <a:ea typeface="+mn-ea"/>
                <a:cs typeface="+mn-cs"/>
              </a:rPr>
              <a:t>●Strategies to prevent advanced disease include prophylactic therapy with a mold-active drug and antigen-based screening (</a:t>
            </a:r>
            <a:r>
              <a:rPr lang="en-US" sz="1200" b="0" i="0" kern="1200" dirty="0" err="1" smtClean="0">
                <a:solidFill>
                  <a:schemeClr val="tx1"/>
                </a:solidFill>
                <a:latin typeface="+mn-lt"/>
                <a:ea typeface="+mn-ea"/>
                <a:cs typeface="+mn-cs"/>
              </a:rPr>
              <a:t>eg</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galactomannan</a:t>
            </a:r>
            <a:r>
              <a:rPr lang="en-US" sz="1200" b="0" i="0" kern="1200" dirty="0" smtClean="0">
                <a:solidFill>
                  <a:schemeClr val="tx1"/>
                </a:solidFill>
                <a:latin typeface="+mn-lt"/>
                <a:ea typeface="+mn-ea"/>
                <a:cs typeface="+mn-cs"/>
              </a:rPr>
              <a:t>) in high-risk patients. The most effective approach has not been determined and is likely to vary depending on patient characteristics and logistics (</a:t>
            </a:r>
            <a:r>
              <a:rPr lang="en-US" sz="1200" b="0" i="0" kern="1200" dirty="0" err="1" smtClean="0">
                <a:solidFill>
                  <a:schemeClr val="tx1"/>
                </a:solidFill>
                <a:latin typeface="+mn-lt"/>
                <a:ea typeface="+mn-ea"/>
                <a:cs typeface="+mn-cs"/>
              </a:rPr>
              <a:t>eg</a:t>
            </a:r>
            <a:r>
              <a:rPr lang="en-US" sz="1200" b="0" i="0" kern="1200" dirty="0" smtClean="0">
                <a:solidFill>
                  <a:schemeClr val="tx1"/>
                </a:solidFill>
                <a:latin typeface="+mn-lt"/>
                <a:ea typeface="+mn-ea"/>
                <a:cs typeface="+mn-cs"/>
              </a:rPr>
              <a:t>, ability to follow antigen assays</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68</a:t>
            </a:fld>
            <a:endParaRPr lang="tr-T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70</a:t>
            </a:fld>
            <a:endParaRPr lang="tr-T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73</a:t>
            </a:fld>
            <a:endParaRPr lang="tr-T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78</a:t>
            </a:fld>
            <a:endParaRPr lang="tr-T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fontScale="32500" lnSpcReduction="20000"/>
          </a:bodyPr>
          <a:lstStyle/>
          <a:p>
            <a:r>
              <a:rPr lang="tr-TR" sz="1200" kern="1200" dirty="0" smtClean="0">
                <a:solidFill>
                  <a:schemeClr val="tx1"/>
                </a:solidFill>
                <a:latin typeface="+mn-lt"/>
                <a:ea typeface="+mn-ea"/>
                <a:cs typeface="+mn-cs"/>
              </a:rPr>
              <a:t>Infection in </a:t>
            </a:r>
            <a:r>
              <a:rPr lang="tr-TR" sz="1200" kern="1200" dirty="0" err="1" smtClean="0">
                <a:solidFill>
                  <a:schemeClr val="tx1"/>
                </a:solidFill>
                <a:latin typeface="+mn-lt"/>
                <a:ea typeface="+mn-ea"/>
                <a:cs typeface="+mn-cs"/>
              </a:rPr>
              <a:t>hematopoietic</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cell</a:t>
            </a:r>
            <a:r>
              <a:rPr lang="tr-TR" sz="1200" kern="1200" dirty="0" smtClean="0">
                <a:solidFill>
                  <a:schemeClr val="tx1"/>
                </a:solidFill>
                <a:latin typeface="+mn-lt"/>
                <a:ea typeface="+mn-ea"/>
                <a:cs typeface="+mn-cs"/>
              </a:rPr>
              <a:t> transplant (HCT)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is associated </a:t>
            </a:r>
            <a:r>
              <a:rPr lang="tr-TR" sz="1200" kern="1200" dirty="0" err="1" smtClean="0">
                <a:solidFill>
                  <a:schemeClr val="tx1"/>
                </a:solidFill>
                <a:latin typeface="+mn-lt"/>
                <a:ea typeface="+mn-ea"/>
                <a:cs typeface="+mn-cs"/>
              </a:rPr>
              <a:t>with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high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morbidity</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mortality</a:t>
            </a:r>
            <a:r>
              <a:rPr lang="tr-TR" sz="1200" kern="1200" dirty="0" smtClean="0">
                <a:solidFill>
                  <a:schemeClr val="tx1"/>
                </a:solidFill>
                <a:latin typeface="+mn-lt"/>
                <a:ea typeface="+mn-ea"/>
                <a:cs typeface="+mn-cs"/>
              </a:rPr>
              <a:t>. Viruses of </a:t>
            </a:r>
            <a:r>
              <a:rPr lang="tr-TR" sz="1200" kern="1200" dirty="0" err="1" smtClean="0">
                <a:solidFill>
                  <a:schemeClr val="tx1"/>
                </a:solidFill>
                <a:latin typeface="+mn-lt"/>
                <a:ea typeface="+mn-ea"/>
                <a:cs typeface="+mn-cs"/>
              </a:rPr>
              <a:t>major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importance</a:t>
            </a:r>
            <a:r>
              <a:rPr lang="tr-TR" sz="1200" kern="1200" dirty="0" smtClean="0">
                <a:solidFill>
                  <a:schemeClr val="tx1"/>
                </a:solidFill>
                <a:latin typeface="+mn-lt"/>
                <a:ea typeface="+mn-ea"/>
                <a:cs typeface="+mn-cs"/>
              </a:rPr>
              <a:t> in HCT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include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herpes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simplex</a:t>
            </a:r>
            <a:r>
              <a:rPr lang="tr-TR" sz="1200" kern="1200" dirty="0" smtClean="0">
                <a:solidFill>
                  <a:schemeClr val="tx1"/>
                </a:solidFill>
                <a:latin typeface="+mn-lt"/>
                <a:ea typeface="+mn-ea"/>
                <a:cs typeface="+mn-cs"/>
              </a:rPr>
              <a:t> virus (HSV), </a:t>
            </a:r>
            <a:r>
              <a:rPr lang="tr-TR" sz="1200" kern="1200" dirty="0" err="1" smtClean="0">
                <a:solidFill>
                  <a:schemeClr val="tx1"/>
                </a:solidFill>
                <a:latin typeface="+mn-lt"/>
                <a:ea typeface="+mn-ea"/>
                <a:cs typeface="+mn-cs"/>
              </a:rPr>
              <a:t>varicella</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zoster</a:t>
            </a:r>
            <a:r>
              <a:rPr lang="tr-TR" sz="1200" kern="1200" dirty="0" smtClean="0">
                <a:solidFill>
                  <a:schemeClr val="tx1"/>
                </a:solidFill>
                <a:latin typeface="+mn-lt"/>
                <a:ea typeface="+mn-ea"/>
                <a:cs typeface="+mn-cs"/>
              </a:rPr>
              <a:t> virus (VZV), </a:t>
            </a:r>
            <a:r>
              <a:rPr lang="tr-TR" sz="1200" kern="1200" dirty="0" err="1" smtClean="0">
                <a:solidFill>
                  <a:schemeClr val="tx1"/>
                </a:solidFill>
                <a:latin typeface="+mn-lt"/>
                <a:ea typeface="+mn-ea"/>
                <a:cs typeface="+mn-cs"/>
              </a:rPr>
              <a:t>cytomegalovirus</a:t>
            </a:r>
            <a:r>
              <a:rPr lang="tr-TR" sz="1200" kern="1200" dirty="0" smtClean="0">
                <a:solidFill>
                  <a:schemeClr val="tx1"/>
                </a:solidFill>
                <a:latin typeface="+mn-lt"/>
                <a:ea typeface="+mn-ea"/>
                <a:cs typeface="+mn-cs"/>
              </a:rPr>
              <a:t> (CMV), </a:t>
            </a:r>
            <a:r>
              <a:rPr lang="tr-TR" sz="1200" kern="1200" dirty="0" err="1" smtClean="0">
                <a:solidFill>
                  <a:schemeClr val="tx1"/>
                </a:solidFill>
                <a:latin typeface="+mn-lt"/>
                <a:ea typeface="+mn-ea"/>
                <a:cs typeface="+mn-cs"/>
              </a:rPr>
              <a:t>Epstein</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Barr</a:t>
            </a:r>
            <a:r>
              <a:rPr lang="tr-TR" sz="1200" kern="1200" dirty="0" smtClean="0">
                <a:solidFill>
                  <a:schemeClr val="tx1"/>
                </a:solidFill>
                <a:latin typeface="+mn-lt"/>
                <a:ea typeface="+mn-ea"/>
                <a:cs typeface="+mn-cs"/>
              </a:rPr>
              <a:t> virus (EBV), </a:t>
            </a:r>
            <a:r>
              <a:rPr lang="tr-TR" sz="1200" kern="1200" dirty="0" err="1" smtClean="0">
                <a:solidFill>
                  <a:schemeClr val="tx1"/>
                </a:solidFill>
                <a:latin typeface="+mn-lt"/>
                <a:ea typeface="+mn-ea"/>
                <a:cs typeface="+mn-cs"/>
              </a:rPr>
              <a:t>respiratory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viruses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eg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influenza</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parainfluenza</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respiratory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syncytial</a:t>
            </a:r>
            <a:r>
              <a:rPr lang="tr-TR" sz="1200" kern="1200" dirty="0" smtClean="0">
                <a:solidFill>
                  <a:schemeClr val="tx1"/>
                </a:solidFill>
                <a:latin typeface="+mn-lt"/>
                <a:ea typeface="+mn-ea"/>
                <a:cs typeface="+mn-cs"/>
              </a:rPr>
              <a:t> virus, </a:t>
            </a:r>
            <a:r>
              <a:rPr lang="tr-TR" sz="1200" kern="1200" dirty="0" err="1" smtClean="0">
                <a:solidFill>
                  <a:schemeClr val="tx1"/>
                </a:solidFill>
                <a:latin typeface="+mn-lt"/>
                <a:ea typeface="+mn-ea"/>
                <a:cs typeface="+mn-cs"/>
              </a:rPr>
              <a:t>adenovirus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human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herpes</a:t>
            </a:r>
            <a:r>
              <a:rPr lang="tr-TR" sz="1200" kern="1200" dirty="0" smtClean="0">
                <a:solidFill>
                  <a:schemeClr val="tx1"/>
                </a:solidFill>
                <a:latin typeface="+mn-lt"/>
                <a:ea typeface="+mn-ea"/>
                <a:cs typeface="+mn-cs"/>
              </a:rPr>
              <a:t> virus 6, </a:t>
            </a:r>
            <a:r>
              <a:rPr lang="tr-TR" sz="1200" kern="1200" dirty="0" err="1" smtClean="0">
                <a:solidFill>
                  <a:schemeClr val="tx1"/>
                </a:solidFill>
                <a:latin typeface="+mn-lt"/>
                <a:ea typeface="+mn-ea"/>
                <a:cs typeface="+mn-cs"/>
              </a:rPr>
              <a:t>hepatitis</a:t>
            </a:r>
            <a:r>
              <a:rPr lang="tr-TR" sz="1200" kern="1200" dirty="0" smtClean="0">
                <a:solidFill>
                  <a:schemeClr val="tx1"/>
                </a:solidFill>
                <a:latin typeface="+mn-lt"/>
                <a:ea typeface="+mn-ea"/>
                <a:cs typeface="+mn-cs"/>
              </a:rPr>
              <a:t> B, and </a:t>
            </a:r>
            <a:r>
              <a:rPr lang="tr-TR" sz="1200" kern="1200" dirty="0" err="1" smtClean="0">
                <a:solidFill>
                  <a:schemeClr val="tx1"/>
                </a:solidFill>
                <a:latin typeface="+mn-lt"/>
                <a:ea typeface="+mn-ea"/>
                <a:cs typeface="+mn-cs"/>
              </a:rPr>
              <a:t>hepatitis</a:t>
            </a:r>
            <a:r>
              <a:rPr lang="tr-TR" sz="1200" kern="1200" dirty="0" smtClean="0">
                <a:solidFill>
                  <a:schemeClr val="tx1"/>
                </a:solidFill>
                <a:latin typeface="+mn-lt"/>
                <a:ea typeface="+mn-ea"/>
                <a:cs typeface="+mn-cs"/>
              </a:rPr>
              <a:t> C. </a:t>
            </a:r>
          </a:p>
          <a:p>
            <a:r>
              <a:rPr lang="tr-TR" sz="1200" kern="1200" dirty="0" smtClean="0">
                <a:solidFill>
                  <a:schemeClr val="tx1"/>
                </a:solidFill>
                <a:latin typeface="+mn-lt"/>
                <a:ea typeface="+mn-ea"/>
                <a:cs typeface="+mn-cs"/>
              </a:rPr>
              <a:t>●For HCT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are HSV-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(HSV </a:t>
            </a:r>
            <a:r>
              <a:rPr lang="tr-TR" sz="1200" kern="1200" dirty="0" err="1" smtClean="0">
                <a:solidFill>
                  <a:schemeClr val="tx1"/>
                </a:solidFill>
                <a:latin typeface="+mn-lt"/>
                <a:ea typeface="+mn-ea"/>
                <a:cs typeface="+mn-cs"/>
              </a:rPr>
              <a:t>immunoglobulin</a:t>
            </a:r>
            <a:r>
              <a:rPr lang="tr-TR" sz="1200" kern="1200" dirty="0" smtClean="0">
                <a:solidFill>
                  <a:schemeClr val="tx1"/>
                </a:solidFill>
                <a:latin typeface="+mn-lt"/>
                <a:ea typeface="+mn-ea"/>
                <a:cs typeface="+mn-cs"/>
              </a:rPr>
              <a:t> G [IgG]-</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and VZV-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(VZV IgG-</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recommend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antiviral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prophylaxis</a:t>
            </a:r>
            <a:r>
              <a:rPr lang="tr-TR" sz="1200" kern="1200" dirty="0" smtClean="0">
                <a:solidFill>
                  <a:schemeClr val="tx1"/>
                </a:solidFill>
                <a:latin typeface="+mn-lt"/>
                <a:ea typeface="+mn-ea"/>
                <a:cs typeface="+mn-cs"/>
              </a:rPr>
              <a:t> (</a:t>
            </a:r>
            <a:r>
              <a:rPr lang="tr-TR" sz="1200" b="1" u="sng" kern="1200" dirty="0" err="1" smtClean="0">
                <a:solidFill>
                  <a:schemeClr val="tx1"/>
                </a:solidFill>
                <a:latin typeface="+mn-lt"/>
                <a:ea typeface="+mn-ea"/>
                <a:cs typeface="+mn-cs"/>
                <a:hlinkClick r:id="rId3"/>
              </a:rPr>
              <a:t>Grade</a:t>
            </a:r>
            <a:r>
              <a:rPr lang="tr-TR" sz="1200" b="1" u="sng" kern="1200" dirty="0" smtClean="0">
                <a:solidFill>
                  <a:schemeClr val="tx1"/>
                </a:solidFill>
                <a:latin typeface="+mn-lt"/>
                <a:ea typeface="+mn-ea"/>
                <a:cs typeface="+mn-cs"/>
                <a:hlinkClick r:id="rId3"/>
              </a:rPr>
              <a:t> 1A</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Acceptable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options</a:t>
            </a:r>
            <a:r>
              <a:rPr lang="tr-TR" sz="1200" kern="1200" dirty="0" smtClean="0">
                <a:solidFill>
                  <a:schemeClr val="tx1"/>
                </a:solidFill>
                <a:latin typeface="+mn-lt"/>
                <a:ea typeface="+mn-ea"/>
                <a:cs typeface="+mn-cs"/>
              </a:rPr>
              <a:t> for HSV </a:t>
            </a:r>
            <a:r>
              <a:rPr lang="tr-TR" sz="1200" kern="1200" dirty="0" err="1" smtClean="0">
                <a:solidFill>
                  <a:schemeClr val="tx1"/>
                </a:solidFill>
                <a:latin typeface="+mn-lt"/>
                <a:ea typeface="+mn-ea"/>
                <a:cs typeface="+mn-cs"/>
              </a:rPr>
              <a:t>prophylaxis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include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intravenous</a:t>
            </a:r>
            <a:r>
              <a:rPr lang="tr-TR" sz="1200" kern="1200" dirty="0" smtClean="0">
                <a:solidFill>
                  <a:schemeClr val="tx1"/>
                </a:solidFill>
                <a:latin typeface="+mn-lt"/>
                <a:ea typeface="+mn-ea"/>
                <a:cs typeface="+mn-cs"/>
              </a:rPr>
              <a:t> (IV) </a:t>
            </a:r>
            <a:r>
              <a:rPr lang="tr-TR" sz="1200" u="sng" kern="1200" dirty="0" err="1" smtClean="0">
                <a:solidFill>
                  <a:schemeClr val="tx1"/>
                </a:solidFill>
                <a:latin typeface="+mn-lt"/>
                <a:ea typeface="+mn-ea"/>
                <a:cs typeface="+mn-cs"/>
                <a:hlinkClick r:id="rId4"/>
              </a:rPr>
              <a:t>acyclovir</a:t>
            </a:r>
            <a:r>
              <a:rPr lang="tr-TR" sz="1200" kern="1200" dirty="0" smtClean="0">
                <a:solidFill>
                  <a:schemeClr val="tx1"/>
                </a:solidFill>
                <a:latin typeface="+mn-lt"/>
                <a:ea typeface="+mn-ea"/>
                <a:cs typeface="+mn-cs"/>
              </a:rPr>
              <a:t> (5 mg/kg IV </a:t>
            </a:r>
            <a:r>
              <a:rPr lang="tr-TR" sz="1200" kern="1200" dirty="0" err="1" smtClean="0">
                <a:solidFill>
                  <a:schemeClr val="tx1"/>
                </a:solidFill>
                <a:latin typeface="+mn-lt"/>
                <a:ea typeface="+mn-ea"/>
                <a:cs typeface="+mn-cs"/>
              </a:rPr>
              <a:t>every</a:t>
            </a:r>
            <a:r>
              <a:rPr lang="tr-TR" sz="1200" kern="1200" dirty="0" smtClean="0">
                <a:solidFill>
                  <a:schemeClr val="tx1"/>
                </a:solidFill>
                <a:latin typeface="+mn-lt"/>
                <a:ea typeface="+mn-ea"/>
                <a:cs typeface="+mn-cs"/>
              </a:rPr>
              <a:t> 12 hours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250 mg/m</a:t>
            </a:r>
            <a:r>
              <a:rPr lang="tr-TR" sz="1200" kern="1200" baseline="30000" dirty="0" smtClean="0">
                <a:solidFill>
                  <a:schemeClr val="tx1"/>
                </a:solidFill>
                <a:latin typeface="+mn-lt"/>
                <a:ea typeface="+mn-ea"/>
                <a:cs typeface="+mn-cs"/>
              </a:rPr>
              <a:t>2</a:t>
            </a:r>
            <a:r>
              <a:rPr lang="tr-TR" sz="1200" kern="1200" dirty="0" smtClean="0">
                <a:solidFill>
                  <a:schemeClr val="tx1"/>
                </a:solidFill>
                <a:latin typeface="+mn-lt"/>
                <a:ea typeface="+mn-ea"/>
                <a:cs typeface="+mn-cs"/>
              </a:rPr>
              <a:t> IV </a:t>
            </a:r>
            <a:r>
              <a:rPr lang="tr-TR" sz="1200" kern="1200" dirty="0" err="1" smtClean="0">
                <a:solidFill>
                  <a:schemeClr val="tx1"/>
                </a:solidFill>
                <a:latin typeface="+mn-lt"/>
                <a:ea typeface="+mn-ea"/>
                <a:cs typeface="+mn-cs"/>
              </a:rPr>
              <a:t>every</a:t>
            </a:r>
            <a:r>
              <a:rPr lang="tr-TR" sz="1200" kern="1200" dirty="0" smtClean="0">
                <a:solidFill>
                  <a:schemeClr val="tx1"/>
                </a:solidFill>
                <a:latin typeface="+mn-lt"/>
                <a:ea typeface="+mn-ea"/>
                <a:cs typeface="+mn-cs"/>
              </a:rPr>
              <a:t> 12 hours)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if</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tolerated</a:t>
            </a:r>
            <a:r>
              <a:rPr lang="tr-TR" sz="1200" kern="1200" dirty="0" smtClean="0">
                <a:solidFill>
                  <a:schemeClr val="tx1"/>
                </a:solidFill>
                <a:latin typeface="+mn-lt"/>
                <a:ea typeface="+mn-ea"/>
                <a:cs typeface="+mn-cs"/>
              </a:rPr>
              <a:t>, Oral </a:t>
            </a:r>
            <a:r>
              <a:rPr lang="tr-TR" sz="1200" u="sng" kern="1200" dirty="0" err="1" smtClean="0">
                <a:solidFill>
                  <a:schemeClr val="tx1"/>
                </a:solidFill>
                <a:latin typeface="+mn-lt"/>
                <a:ea typeface="+mn-ea"/>
                <a:cs typeface="+mn-cs"/>
                <a:hlinkClick r:id="rId4"/>
              </a:rPr>
              <a:t>acyclovir</a:t>
            </a:r>
            <a:r>
              <a:rPr lang="tr-TR" sz="1200" kern="1200" dirty="0" smtClean="0">
                <a:solidFill>
                  <a:schemeClr val="tx1"/>
                </a:solidFill>
                <a:latin typeface="+mn-lt"/>
                <a:ea typeface="+mn-ea"/>
                <a:cs typeface="+mn-cs"/>
              </a:rPr>
              <a:t> (800 mg </a:t>
            </a:r>
            <a:r>
              <a:rPr lang="tr-TR" sz="1200" kern="1200" dirty="0" err="1" smtClean="0">
                <a:solidFill>
                  <a:schemeClr val="tx1"/>
                </a:solidFill>
                <a:latin typeface="+mn-lt"/>
                <a:ea typeface="+mn-ea"/>
                <a:cs typeface="+mn-cs"/>
              </a:rPr>
              <a:t>twice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daily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oral </a:t>
            </a:r>
            <a:r>
              <a:rPr lang="tr-TR" sz="1200" u="sng" kern="1200" dirty="0" err="1" smtClean="0">
                <a:solidFill>
                  <a:schemeClr val="tx1"/>
                </a:solidFill>
                <a:latin typeface="+mn-lt"/>
                <a:ea typeface="+mn-ea"/>
                <a:cs typeface="+mn-cs"/>
                <a:hlinkClick r:id="rId5"/>
              </a:rPr>
              <a:t>valacyclovir</a:t>
            </a:r>
            <a:r>
              <a:rPr lang="tr-TR" sz="1200" kern="1200" dirty="0" smtClean="0">
                <a:solidFill>
                  <a:schemeClr val="tx1"/>
                </a:solidFill>
                <a:latin typeface="+mn-lt"/>
                <a:ea typeface="+mn-ea"/>
                <a:cs typeface="+mn-cs"/>
              </a:rPr>
              <a:t> (500 mg </a:t>
            </a:r>
            <a:r>
              <a:rPr lang="tr-TR" sz="1200" kern="1200" dirty="0" err="1" smtClean="0">
                <a:solidFill>
                  <a:schemeClr val="tx1"/>
                </a:solidFill>
                <a:latin typeface="+mn-lt"/>
                <a:ea typeface="+mn-ea"/>
                <a:cs typeface="+mn-cs"/>
              </a:rPr>
              <a:t>twice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daily</a:t>
            </a:r>
            <a:r>
              <a:rPr lang="tr-TR" sz="1200" kern="1200" dirty="0" smtClean="0">
                <a:solidFill>
                  <a:schemeClr val="tx1"/>
                </a:solidFill>
                <a:latin typeface="+mn-lt"/>
                <a:ea typeface="+mn-ea"/>
                <a:cs typeface="+mn-cs"/>
              </a:rPr>
              <a:t>). HSV </a:t>
            </a:r>
            <a:r>
              <a:rPr lang="tr-TR" sz="1200" kern="1200" dirty="0" err="1" smtClean="0">
                <a:solidFill>
                  <a:schemeClr val="tx1"/>
                </a:solidFill>
                <a:latin typeface="+mn-lt"/>
                <a:ea typeface="+mn-ea"/>
                <a:cs typeface="+mn-cs"/>
              </a:rPr>
              <a:t>prophylaxis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given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conditioning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until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engraftment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until</a:t>
            </a:r>
            <a:r>
              <a:rPr lang="tr-TR" sz="1200" kern="1200" dirty="0" smtClean="0">
                <a:solidFill>
                  <a:schemeClr val="tx1"/>
                </a:solidFill>
                <a:latin typeface="+mn-lt"/>
                <a:ea typeface="+mn-ea"/>
                <a:cs typeface="+mn-cs"/>
              </a:rPr>
              <a:t> mucositis </a:t>
            </a:r>
            <a:r>
              <a:rPr lang="tr-TR" sz="1200" kern="1200" dirty="0" err="1" smtClean="0">
                <a:solidFill>
                  <a:schemeClr val="tx1"/>
                </a:solidFill>
                <a:latin typeface="+mn-lt"/>
                <a:ea typeface="+mn-ea"/>
                <a:cs typeface="+mn-cs"/>
              </a:rPr>
              <a:t>resolves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whichever</a:t>
            </a:r>
            <a:r>
              <a:rPr lang="tr-TR" sz="1200" kern="1200" dirty="0" smtClean="0">
                <a:solidFill>
                  <a:schemeClr val="tx1"/>
                </a:solidFill>
                <a:latin typeface="+mn-lt"/>
                <a:ea typeface="+mn-ea"/>
                <a:cs typeface="+mn-cs"/>
              </a:rPr>
              <a:t> is </a:t>
            </a:r>
            <a:r>
              <a:rPr lang="tr-TR" sz="1200" kern="1200" dirty="0" err="1" smtClean="0">
                <a:solidFill>
                  <a:schemeClr val="tx1"/>
                </a:solidFill>
                <a:latin typeface="+mn-lt"/>
                <a:ea typeface="+mn-ea"/>
                <a:cs typeface="+mn-cs"/>
              </a:rPr>
              <a:t>longer</a:t>
            </a:r>
            <a:r>
              <a:rPr lang="tr-TR" sz="1200" kern="1200" dirty="0" smtClean="0">
                <a:solidFill>
                  <a:schemeClr val="tx1"/>
                </a:solidFill>
                <a:latin typeface="+mn-lt"/>
                <a:ea typeface="+mn-ea"/>
                <a:cs typeface="+mn-cs"/>
              </a:rPr>
              <a:t>. </a:t>
            </a:r>
          </a:p>
          <a:p>
            <a:r>
              <a:rPr lang="tr-TR" sz="1200" kern="1200" dirty="0" smtClean="0">
                <a:solidFill>
                  <a:schemeClr val="tx1"/>
                </a:solidFill>
                <a:latin typeface="+mn-lt"/>
                <a:ea typeface="+mn-ea"/>
                <a:cs typeface="+mn-cs"/>
              </a:rPr>
              <a:t>●For </a:t>
            </a:r>
            <a:r>
              <a:rPr lang="tr-TR" sz="1200" kern="1200" dirty="0" err="1" smtClean="0">
                <a:solidFill>
                  <a:schemeClr val="tx1"/>
                </a:solidFill>
                <a:latin typeface="+mn-lt"/>
                <a:ea typeface="+mn-ea"/>
                <a:cs typeface="+mn-cs"/>
              </a:rPr>
              <a:t>most</a:t>
            </a:r>
            <a:r>
              <a:rPr lang="tr-TR" sz="1200" kern="1200" dirty="0" smtClean="0">
                <a:solidFill>
                  <a:schemeClr val="tx1"/>
                </a:solidFill>
                <a:latin typeface="+mn-lt"/>
                <a:ea typeface="+mn-ea"/>
                <a:cs typeface="+mn-cs"/>
              </a:rPr>
              <a:t> CMV-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allografts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CMV-</a:t>
            </a:r>
            <a:r>
              <a:rPr lang="tr-TR" sz="1200" kern="1200" dirty="0" err="1" smtClean="0">
                <a:solidFill>
                  <a:schemeClr val="tx1"/>
                </a:solidFill>
                <a:latin typeface="+mn-lt"/>
                <a:ea typeface="+mn-ea"/>
                <a:cs typeface="+mn-cs"/>
              </a:rPr>
              <a:t>seronegative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donors</a:t>
            </a:r>
            <a:r>
              <a:rPr lang="tr-TR" sz="1200" kern="1200" dirty="0" smtClean="0">
                <a:solidFill>
                  <a:schemeClr val="tx1"/>
                </a:solidFill>
                <a:latin typeface="+mn-lt"/>
                <a:ea typeface="+mn-ea"/>
                <a:cs typeface="+mn-cs"/>
              </a:rPr>
              <a:t> (CMV D-/R+), CMV-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allografts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CMV-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donors</a:t>
            </a:r>
            <a:r>
              <a:rPr lang="tr-TR" sz="1200" kern="1200" dirty="0" smtClean="0">
                <a:solidFill>
                  <a:schemeClr val="tx1"/>
                </a:solidFill>
                <a:latin typeface="+mn-lt"/>
                <a:ea typeface="+mn-ea"/>
                <a:cs typeface="+mn-cs"/>
              </a:rPr>
              <a:t> (CMV D+/R+), and CMV-</a:t>
            </a:r>
            <a:r>
              <a:rPr lang="tr-TR" sz="1200" kern="1200" dirty="0" err="1" smtClean="0">
                <a:solidFill>
                  <a:schemeClr val="tx1"/>
                </a:solidFill>
                <a:latin typeface="+mn-lt"/>
                <a:ea typeface="+mn-ea"/>
                <a:cs typeface="+mn-cs"/>
              </a:rPr>
              <a:t>seronegative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allografts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CMV-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donors</a:t>
            </a:r>
            <a:r>
              <a:rPr lang="tr-TR" sz="1200" kern="1200" dirty="0" smtClean="0">
                <a:solidFill>
                  <a:schemeClr val="tx1"/>
                </a:solidFill>
                <a:latin typeface="+mn-lt"/>
                <a:ea typeface="+mn-ea"/>
                <a:cs typeface="+mn-cs"/>
              </a:rPr>
              <a:t> (CMV D+/R-), </a:t>
            </a:r>
            <a:r>
              <a:rPr lang="tr-TR" sz="1200" kern="1200" dirty="0" err="1" smtClean="0">
                <a:solidFill>
                  <a:schemeClr val="tx1"/>
                </a:solidFill>
                <a:latin typeface="+mn-lt"/>
                <a:ea typeface="+mn-ea"/>
                <a:cs typeface="+mn-cs"/>
              </a:rPr>
              <a:t>we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recommend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weekly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quantitative</a:t>
            </a:r>
            <a:r>
              <a:rPr lang="tr-TR" sz="1200" kern="1200" dirty="0" smtClean="0">
                <a:solidFill>
                  <a:schemeClr val="tx1"/>
                </a:solidFill>
                <a:latin typeface="+mn-lt"/>
                <a:ea typeface="+mn-ea"/>
                <a:cs typeface="+mn-cs"/>
              </a:rPr>
              <a:t> CMV </a:t>
            </a:r>
            <a:r>
              <a:rPr lang="tr-TR" sz="1200" kern="1200" dirty="0" err="1" smtClean="0">
                <a:solidFill>
                  <a:schemeClr val="tx1"/>
                </a:solidFill>
                <a:latin typeface="+mn-lt"/>
                <a:ea typeface="+mn-ea"/>
                <a:cs typeface="+mn-cs"/>
              </a:rPr>
              <a:t>testing</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preemptive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therapy</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a:t>
            </a:r>
            <a:r>
              <a:rPr lang="tr-TR" sz="1200" kern="1200" dirty="0" smtClean="0">
                <a:solidFill>
                  <a:schemeClr val="tx1"/>
                </a:solidFill>
                <a:latin typeface="+mn-lt"/>
                <a:ea typeface="+mn-ea"/>
                <a:cs typeface="+mn-cs"/>
              </a:rPr>
              <a:t> CMV viremia </a:t>
            </a:r>
            <a:r>
              <a:rPr lang="tr-TR" sz="1200" kern="1200" dirty="0" err="1" smtClean="0">
                <a:solidFill>
                  <a:schemeClr val="tx1"/>
                </a:solidFill>
                <a:latin typeface="+mn-lt"/>
                <a:ea typeface="+mn-ea"/>
                <a:cs typeface="+mn-cs"/>
              </a:rPr>
              <a:t>rather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than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giving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antiviral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prophylaxis</a:t>
            </a:r>
            <a:r>
              <a:rPr lang="tr-TR" sz="1200" kern="1200" dirty="0" smtClean="0">
                <a:solidFill>
                  <a:schemeClr val="tx1"/>
                </a:solidFill>
                <a:latin typeface="+mn-lt"/>
                <a:ea typeface="+mn-ea"/>
                <a:cs typeface="+mn-cs"/>
              </a:rPr>
              <a:t> (</a:t>
            </a:r>
            <a:r>
              <a:rPr lang="tr-TR" sz="1200" b="1" u="sng" kern="1200" dirty="0" err="1" smtClean="0">
                <a:solidFill>
                  <a:schemeClr val="tx1"/>
                </a:solidFill>
                <a:latin typeface="+mn-lt"/>
                <a:ea typeface="+mn-ea"/>
                <a:cs typeface="+mn-cs"/>
                <a:hlinkClick r:id="rId6"/>
              </a:rPr>
              <a:t>Grade</a:t>
            </a:r>
            <a:r>
              <a:rPr lang="tr-TR" sz="1200" b="1" u="sng" kern="1200" dirty="0" smtClean="0">
                <a:solidFill>
                  <a:schemeClr val="tx1"/>
                </a:solidFill>
                <a:latin typeface="+mn-lt"/>
                <a:ea typeface="+mn-ea"/>
                <a:cs typeface="+mn-cs"/>
                <a:hlinkClick r:id="rId6"/>
              </a:rPr>
              <a:t> 1B</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preemptive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therapy</a:t>
            </a:r>
            <a:r>
              <a:rPr lang="tr-TR" sz="1200" kern="1200" dirty="0" smtClean="0">
                <a:solidFill>
                  <a:schemeClr val="tx1"/>
                </a:solidFill>
                <a:latin typeface="+mn-lt"/>
                <a:ea typeface="+mn-ea"/>
                <a:cs typeface="+mn-cs"/>
              </a:rPr>
              <a:t>, IV </a:t>
            </a:r>
            <a:r>
              <a:rPr lang="tr-TR" sz="1200" u="sng" kern="1200" dirty="0" err="1" smtClean="0">
                <a:solidFill>
                  <a:schemeClr val="tx1"/>
                </a:solidFill>
                <a:latin typeface="+mn-lt"/>
                <a:ea typeface="+mn-ea"/>
                <a:cs typeface="+mn-cs"/>
                <a:hlinkClick r:id="rId7"/>
              </a:rPr>
              <a:t>ganciclovir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oral </a:t>
            </a:r>
            <a:r>
              <a:rPr lang="tr-TR" sz="1200" u="sng" kern="1200" dirty="0" err="1" smtClean="0">
                <a:solidFill>
                  <a:schemeClr val="tx1"/>
                </a:solidFill>
                <a:latin typeface="+mn-lt"/>
                <a:ea typeface="+mn-ea"/>
                <a:cs typeface="+mn-cs"/>
                <a:hlinkClick r:id="rId8"/>
              </a:rPr>
              <a:t>valganciclovir</a:t>
            </a:r>
            <a:r>
              <a:rPr lang="tr-TR" sz="1200" kern="1200" dirty="0" smtClean="0">
                <a:solidFill>
                  <a:schemeClr val="tx1"/>
                </a:solidFill>
                <a:latin typeface="+mn-lt"/>
                <a:ea typeface="+mn-ea"/>
                <a:cs typeface="+mn-cs"/>
              </a:rPr>
              <a:t> can be </a:t>
            </a:r>
            <a:r>
              <a:rPr lang="tr-TR" sz="1200" kern="1200" dirty="0" err="1" smtClean="0">
                <a:solidFill>
                  <a:schemeClr val="tx1"/>
                </a:solidFill>
                <a:latin typeface="+mn-lt"/>
                <a:ea typeface="+mn-ea"/>
                <a:cs typeface="+mn-cs"/>
              </a:rPr>
              <a:t>given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most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weekly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monitoring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performed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engraftment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until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day</a:t>
            </a:r>
            <a:r>
              <a:rPr lang="tr-TR" sz="1200" kern="1200" dirty="0" smtClean="0">
                <a:solidFill>
                  <a:schemeClr val="tx1"/>
                </a:solidFill>
                <a:latin typeface="+mn-lt"/>
                <a:ea typeface="+mn-ea"/>
                <a:cs typeface="+mn-cs"/>
              </a:rPr>
              <a:t> +100.</a:t>
            </a:r>
          </a:p>
          <a:p>
            <a:r>
              <a:rPr lang="tr-TR" sz="1200" b="1" kern="1200" dirty="0" err="1" smtClean="0">
                <a:solidFill>
                  <a:schemeClr val="tx1"/>
                </a:solidFill>
                <a:latin typeface="+mn-lt"/>
                <a:ea typeface="+mn-ea"/>
                <a:cs typeface="+mn-cs"/>
              </a:rPr>
              <a:t>Varicella</a:t>
            </a:r>
            <a:r>
              <a:rPr lang="tr-TR" sz="1200" b="1" kern="1200" dirty="0" smtClean="0">
                <a:solidFill>
                  <a:schemeClr val="tx1"/>
                </a:solidFill>
                <a:latin typeface="+mn-lt"/>
                <a:ea typeface="+mn-ea"/>
                <a:cs typeface="+mn-cs"/>
              </a:rPr>
              <a:t>-</a:t>
            </a:r>
            <a:r>
              <a:rPr lang="tr-TR" sz="1200" b="1" kern="1200" dirty="0" err="1" smtClean="0">
                <a:solidFill>
                  <a:schemeClr val="tx1"/>
                </a:solidFill>
                <a:latin typeface="+mn-lt"/>
                <a:ea typeface="+mn-ea"/>
                <a:cs typeface="+mn-cs"/>
              </a:rPr>
              <a:t>zoster</a:t>
            </a:r>
            <a:r>
              <a:rPr lang="tr-TR" sz="1200" b="1" kern="1200" dirty="0" smtClean="0">
                <a:solidFill>
                  <a:schemeClr val="tx1"/>
                </a:solidFill>
                <a:latin typeface="+mn-lt"/>
                <a:ea typeface="+mn-ea"/>
                <a:cs typeface="+mn-cs"/>
              </a:rPr>
              <a:t> virus</a:t>
            </a:r>
            <a:endParaRPr lang="tr-TR" sz="1200" kern="1200" dirty="0" smtClean="0">
              <a:solidFill>
                <a:schemeClr val="tx1"/>
              </a:solidFill>
              <a:latin typeface="+mn-lt"/>
              <a:ea typeface="+mn-ea"/>
              <a:cs typeface="+mn-cs"/>
            </a:endParaRPr>
          </a:p>
          <a:p>
            <a:r>
              <a:rPr lang="tr-TR" sz="1200" kern="1200" dirty="0" smtClean="0">
                <a:solidFill>
                  <a:schemeClr val="tx1"/>
                </a:solidFill>
                <a:latin typeface="+mn-lt"/>
                <a:ea typeface="+mn-ea"/>
                <a:cs typeface="+mn-cs"/>
              </a:rPr>
              <a:t>●For VZV-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(VZV IgG-</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HCT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recommend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antiviral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prophylaxis</a:t>
            </a:r>
            <a:r>
              <a:rPr lang="tr-TR" sz="1200" kern="1200" dirty="0" smtClean="0">
                <a:solidFill>
                  <a:schemeClr val="tx1"/>
                </a:solidFill>
                <a:latin typeface="+mn-lt"/>
                <a:ea typeface="+mn-ea"/>
                <a:cs typeface="+mn-cs"/>
              </a:rPr>
              <a:t> for at </a:t>
            </a:r>
            <a:r>
              <a:rPr lang="tr-TR" sz="1200" kern="1200" dirty="0" err="1" smtClean="0">
                <a:solidFill>
                  <a:schemeClr val="tx1"/>
                </a:solidFill>
                <a:latin typeface="+mn-lt"/>
                <a:ea typeface="+mn-ea"/>
                <a:cs typeface="+mn-cs"/>
              </a:rPr>
              <a:t>least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one</a:t>
            </a:r>
            <a:r>
              <a:rPr lang="tr-TR" sz="1200" kern="1200" dirty="0" smtClean="0">
                <a:solidFill>
                  <a:schemeClr val="tx1"/>
                </a:solidFill>
                <a:latin typeface="+mn-lt"/>
                <a:ea typeface="+mn-ea"/>
                <a:cs typeface="+mn-cs"/>
              </a:rPr>
              <a:t> year (</a:t>
            </a:r>
            <a:r>
              <a:rPr lang="tr-TR" sz="1200" b="1" u="sng" kern="1200" dirty="0" err="1" smtClean="0">
                <a:solidFill>
                  <a:schemeClr val="tx1"/>
                </a:solidFill>
                <a:latin typeface="+mn-lt"/>
                <a:ea typeface="+mn-ea"/>
                <a:cs typeface="+mn-cs"/>
                <a:hlinkClick r:id="rId3"/>
              </a:rPr>
              <a:t>Grade</a:t>
            </a:r>
            <a:r>
              <a:rPr lang="tr-TR" sz="1200" b="1" u="sng" kern="1200" dirty="0" smtClean="0">
                <a:solidFill>
                  <a:schemeClr val="tx1"/>
                </a:solidFill>
                <a:latin typeface="+mn-lt"/>
                <a:ea typeface="+mn-ea"/>
                <a:cs typeface="+mn-cs"/>
                <a:hlinkClick r:id="rId3"/>
              </a:rPr>
              <a:t> 1A</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requiring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ongoing</a:t>
            </a:r>
            <a:r>
              <a:rPr lang="tr-TR" sz="1200" kern="1200" dirty="0" smtClean="0">
                <a:solidFill>
                  <a:schemeClr val="tx1"/>
                </a:solidFill>
                <a:latin typeface="+mn-lt"/>
                <a:ea typeface="+mn-ea"/>
                <a:cs typeface="+mn-cs"/>
              </a:rPr>
              <a:t> immunosuppression (</a:t>
            </a:r>
            <a:r>
              <a:rPr lang="tr-TR" sz="1200" kern="1200" dirty="0" err="1" smtClean="0">
                <a:solidFill>
                  <a:schemeClr val="tx1"/>
                </a:solidFill>
                <a:latin typeface="+mn-lt"/>
                <a:ea typeface="+mn-ea"/>
                <a:cs typeface="+mn-cs"/>
              </a:rPr>
              <a:t>eg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graft</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versus</a:t>
            </a:r>
            <a:r>
              <a:rPr lang="tr-TR" sz="1200" kern="1200" dirty="0" smtClean="0">
                <a:solidFill>
                  <a:schemeClr val="tx1"/>
                </a:solidFill>
                <a:latin typeface="+mn-lt"/>
                <a:ea typeface="+mn-ea"/>
                <a:cs typeface="+mn-cs"/>
              </a:rPr>
              <a:t>-host </a:t>
            </a:r>
            <a:r>
              <a:rPr lang="tr-TR" sz="1200" kern="1200" dirty="0" err="1" smtClean="0">
                <a:solidFill>
                  <a:schemeClr val="tx1"/>
                </a:solidFill>
                <a:latin typeface="+mn-lt"/>
                <a:ea typeface="+mn-ea"/>
                <a:cs typeface="+mn-cs"/>
              </a:rPr>
              <a:t>disease</a:t>
            </a:r>
            <a:r>
              <a:rPr lang="tr-TR" sz="1200" kern="1200" dirty="0" smtClean="0">
                <a:solidFill>
                  <a:schemeClr val="tx1"/>
                </a:solidFill>
                <a:latin typeface="+mn-lt"/>
                <a:ea typeface="+mn-ea"/>
                <a:cs typeface="+mn-cs"/>
              </a:rPr>
              <a:t> [GVHD]), </a:t>
            </a:r>
            <a:r>
              <a:rPr lang="tr-TR" sz="1200" kern="1200" dirty="0" err="1" smtClean="0">
                <a:solidFill>
                  <a:schemeClr val="tx1"/>
                </a:solidFill>
                <a:latin typeface="+mn-lt"/>
                <a:ea typeface="+mn-ea"/>
                <a:cs typeface="+mn-cs"/>
              </a:rPr>
              <a:t>we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continue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prophylaxis</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six</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months</a:t>
            </a:r>
            <a:r>
              <a:rPr lang="tr-TR" sz="1200" kern="1200" dirty="0" smtClean="0">
                <a:solidFill>
                  <a:schemeClr val="tx1"/>
                </a:solidFill>
                <a:latin typeface="+mn-lt"/>
                <a:ea typeface="+mn-ea"/>
                <a:cs typeface="+mn-cs"/>
              </a:rPr>
              <a:t> after </a:t>
            </a:r>
            <a:r>
              <a:rPr lang="tr-TR" sz="1200" kern="1200" dirty="0" err="1" smtClean="0">
                <a:solidFill>
                  <a:schemeClr val="tx1"/>
                </a:solidFill>
                <a:latin typeface="+mn-lt"/>
                <a:ea typeface="+mn-ea"/>
                <a:cs typeface="+mn-cs"/>
              </a:rPr>
              <a:t>discontinuation</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immunosuppressive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therapy</a:t>
            </a:r>
            <a:r>
              <a:rPr lang="tr-TR" sz="1200" kern="1200" dirty="0" smtClean="0">
                <a:solidFill>
                  <a:schemeClr val="tx1"/>
                </a:solidFill>
                <a:latin typeface="+mn-lt"/>
                <a:ea typeface="+mn-ea"/>
                <a:cs typeface="+mn-cs"/>
              </a:rPr>
              <a:t>. Oral </a:t>
            </a:r>
            <a:r>
              <a:rPr lang="tr-TR" sz="1200" u="sng" kern="1200" dirty="0" err="1" smtClean="0">
                <a:solidFill>
                  <a:schemeClr val="tx1"/>
                </a:solidFill>
                <a:latin typeface="+mn-lt"/>
                <a:ea typeface="+mn-ea"/>
                <a:cs typeface="+mn-cs"/>
                <a:hlinkClick r:id="rId4"/>
              </a:rPr>
              <a:t>acyclovir</a:t>
            </a:r>
            <a:r>
              <a:rPr lang="tr-TR" sz="1200" kern="1200" dirty="0" smtClean="0">
                <a:solidFill>
                  <a:schemeClr val="tx1"/>
                </a:solidFill>
                <a:latin typeface="+mn-lt"/>
                <a:ea typeface="+mn-ea"/>
                <a:cs typeface="+mn-cs"/>
              </a:rPr>
              <a:t> (800 mg </a:t>
            </a:r>
            <a:r>
              <a:rPr lang="tr-TR" sz="1200" kern="1200" dirty="0" err="1" smtClean="0">
                <a:solidFill>
                  <a:schemeClr val="tx1"/>
                </a:solidFill>
                <a:latin typeface="+mn-lt"/>
                <a:ea typeface="+mn-ea"/>
                <a:cs typeface="+mn-cs"/>
              </a:rPr>
              <a:t>twice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daily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u="sng" kern="1200" dirty="0" err="1" smtClean="0">
                <a:solidFill>
                  <a:schemeClr val="tx1"/>
                </a:solidFill>
                <a:latin typeface="+mn-lt"/>
                <a:ea typeface="+mn-ea"/>
                <a:cs typeface="+mn-cs"/>
                <a:hlinkClick r:id="rId5"/>
              </a:rPr>
              <a:t>valacyclovir</a:t>
            </a:r>
            <a:r>
              <a:rPr lang="tr-TR" sz="1200" kern="1200" dirty="0" smtClean="0">
                <a:solidFill>
                  <a:schemeClr val="tx1"/>
                </a:solidFill>
                <a:latin typeface="+mn-lt"/>
                <a:ea typeface="+mn-ea"/>
                <a:cs typeface="+mn-cs"/>
              </a:rPr>
              <a:t> (500 mg </a:t>
            </a:r>
            <a:r>
              <a:rPr lang="tr-TR" sz="1200" kern="1200" dirty="0" err="1" smtClean="0">
                <a:solidFill>
                  <a:schemeClr val="tx1"/>
                </a:solidFill>
                <a:latin typeface="+mn-lt"/>
                <a:ea typeface="+mn-ea"/>
                <a:cs typeface="+mn-cs"/>
              </a:rPr>
              <a:t>twice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daily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used</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prophylaxis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Varicella</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zoster</a:t>
            </a:r>
            <a:r>
              <a:rPr lang="tr-TR" sz="1200" u="sng" kern="1200" dirty="0" smtClean="0">
                <a:solidFill>
                  <a:schemeClr val="tx1"/>
                </a:solidFill>
                <a:latin typeface="+mn-lt"/>
                <a:ea typeface="+mn-ea"/>
                <a:cs typeface="+mn-cs"/>
                <a:hlinkClick r:id="rId9"/>
              </a:rPr>
              <a:t> virus'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kern="1200" dirty="0" smtClean="0">
                <a:solidFill>
                  <a:schemeClr val="tx1"/>
                </a:solidFill>
                <a:latin typeface="+mn-lt"/>
                <a:ea typeface="+mn-ea"/>
                <a:cs typeface="+mn-cs"/>
              </a:rPr>
              <a:t>●For VZV-</a:t>
            </a:r>
            <a:r>
              <a:rPr lang="tr-TR" sz="1200" kern="1200" dirty="0" err="1" smtClean="0">
                <a:solidFill>
                  <a:schemeClr val="tx1"/>
                </a:solidFill>
                <a:latin typeface="+mn-lt"/>
                <a:ea typeface="+mn-ea"/>
                <a:cs typeface="+mn-cs"/>
              </a:rPr>
              <a:t>seronegative</a:t>
            </a:r>
            <a:r>
              <a:rPr lang="tr-TR" sz="1200" kern="1200" dirty="0" smtClean="0">
                <a:solidFill>
                  <a:schemeClr val="tx1"/>
                </a:solidFill>
                <a:latin typeface="+mn-lt"/>
                <a:ea typeface="+mn-ea"/>
                <a:cs typeface="+mn-cs"/>
              </a:rPr>
              <a:t> HCT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were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transplanted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within</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previous</a:t>
            </a:r>
            <a:r>
              <a:rPr lang="tr-TR" sz="1200" kern="1200" dirty="0" smtClean="0">
                <a:solidFill>
                  <a:schemeClr val="tx1"/>
                </a:solidFill>
                <a:latin typeface="+mn-lt"/>
                <a:ea typeface="+mn-ea"/>
                <a:cs typeface="+mn-cs"/>
              </a:rPr>
              <a:t> 24 </a:t>
            </a:r>
            <a:r>
              <a:rPr lang="tr-TR" sz="1200" kern="1200" dirty="0" err="1" smtClean="0">
                <a:solidFill>
                  <a:schemeClr val="tx1"/>
                </a:solidFill>
                <a:latin typeface="+mn-lt"/>
                <a:ea typeface="+mn-ea"/>
                <a:cs typeface="+mn-cs"/>
              </a:rPr>
              <a:t>months</a:t>
            </a:r>
            <a:r>
              <a:rPr lang="tr-TR" sz="1200" kern="1200" dirty="0" smtClean="0">
                <a:solidFill>
                  <a:schemeClr val="tx1"/>
                </a:solidFill>
                <a:latin typeface="+mn-lt"/>
                <a:ea typeface="+mn-ea"/>
                <a:cs typeface="+mn-cs"/>
              </a:rPr>
              <a:t>, as </a:t>
            </a:r>
            <a:r>
              <a:rPr lang="tr-TR" sz="1200" kern="1200" dirty="0" err="1" smtClean="0">
                <a:solidFill>
                  <a:schemeClr val="tx1"/>
                </a:solidFill>
                <a:latin typeface="+mn-lt"/>
                <a:ea typeface="+mn-ea"/>
                <a:cs typeface="+mn-cs"/>
              </a:rPr>
              <a:t>well</a:t>
            </a:r>
            <a:r>
              <a:rPr lang="tr-TR" sz="1200" kern="1200" dirty="0" smtClean="0">
                <a:solidFill>
                  <a:schemeClr val="tx1"/>
                </a:solidFill>
                <a:latin typeface="+mn-lt"/>
                <a:ea typeface="+mn-ea"/>
                <a:cs typeface="+mn-cs"/>
              </a:rPr>
              <a:t> as </a:t>
            </a:r>
            <a:r>
              <a:rPr lang="tr-TR" sz="1200" kern="1200" dirty="0" err="1" smtClean="0">
                <a:solidFill>
                  <a:schemeClr val="tx1"/>
                </a:solidFill>
                <a:latin typeface="+mn-lt"/>
                <a:ea typeface="+mn-ea"/>
                <a:cs typeface="+mn-cs"/>
              </a:rPr>
              <a:t>those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transplanted</a:t>
            </a:r>
            <a:r>
              <a:rPr lang="tr-TR" sz="1200" kern="1200" dirty="0" smtClean="0">
                <a:solidFill>
                  <a:schemeClr val="tx1"/>
                </a:solidFill>
                <a:latin typeface="+mn-lt"/>
                <a:ea typeface="+mn-ea"/>
                <a:cs typeface="+mn-cs"/>
              </a:rPr>
              <a:t> &gt;24 </a:t>
            </a:r>
            <a:r>
              <a:rPr lang="tr-TR" sz="1200" kern="1200" dirty="0" err="1" smtClean="0">
                <a:solidFill>
                  <a:schemeClr val="tx1"/>
                </a:solidFill>
                <a:latin typeface="+mn-lt"/>
                <a:ea typeface="+mn-ea"/>
                <a:cs typeface="+mn-cs"/>
              </a:rPr>
              <a:t>months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earlier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require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continued</a:t>
            </a:r>
            <a:r>
              <a:rPr lang="tr-TR" sz="1200" kern="1200" dirty="0" smtClean="0">
                <a:solidFill>
                  <a:schemeClr val="tx1"/>
                </a:solidFill>
                <a:latin typeface="+mn-lt"/>
                <a:ea typeface="+mn-ea"/>
                <a:cs typeface="+mn-cs"/>
              </a:rPr>
              <a:t> immunosuppression (</a:t>
            </a:r>
            <a:r>
              <a:rPr lang="tr-TR" sz="1200" kern="1200" dirty="0" err="1" smtClean="0">
                <a:solidFill>
                  <a:schemeClr val="tx1"/>
                </a:solidFill>
                <a:latin typeface="+mn-lt"/>
                <a:ea typeface="+mn-ea"/>
                <a:cs typeface="+mn-cs"/>
              </a:rPr>
              <a:t>eg</a:t>
            </a:r>
            <a:r>
              <a:rPr lang="tr-TR" sz="1200" kern="1200" dirty="0" smtClean="0">
                <a:solidFill>
                  <a:schemeClr val="tx1"/>
                </a:solidFill>
                <a:latin typeface="+mn-lt"/>
                <a:ea typeface="+mn-ea"/>
                <a:cs typeface="+mn-cs"/>
              </a:rPr>
              <a:t>, for chronic GVHD), and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were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exposed</a:t>
            </a:r>
            <a:r>
              <a:rPr lang="tr-TR" sz="1200" kern="1200" dirty="0" smtClean="0">
                <a:solidFill>
                  <a:schemeClr val="tx1"/>
                </a:solidFill>
                <a:latin typeface="+mn-lt"/>
                <a:ea typeface="+mn-ea"/>
                <a:cs typeface="+mn-cs"/>
              </a:rPr>
              <a:t> to an </a:t>
            </a:r>
            <a:r>
              <a:rPr lang="tr-TR" sz="1200" kern="1200" dirty="0" err="1" smtClean="0">
                <a:solidFill>
                  <a:schemeClr val="tx1"/>
                </a:solidFill>
                <a:latin typeface="+mn-lt"/>
                <a:ea typeface="+mn-ea"/>
                <a:cs typeface="+mn-cs"/>
              </a:rPr>
              <a:t>individual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a:t>
            </a:r>
            <a:r>
              <a:rPr lang="tr-TR" sz="1200" kern="1200" dirty="0" smtClean="0">
                <a:solidFill>
                  <a:schemeClr val="tx1"/>
                </a:solidFill>
                <a:latin typeface="+mn-lt"/>
                <a:ea typeface="+mn-ea"/>
                <a:cs typeface="+mn-cs"/>
              </a:rPr>
              <a:t> VZV </a:t>
            </a:r>
            <a:r>
              <a:rPr lang="tr-TR" sz="1200" kern="1200" dirty="0" err="1" smtClean="0">
                <a:solidFill>
                  <a:schemeClr val="tx1"/>
                </a:solidFill>
                <a:latin typeface="+mn-lt"/>
                <a:ea typeface="+mn-ea"/>
                <a:cs typeface="+mn-cs"/>
              </a:rPr>
              <a:t>infection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chickenpox</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shingles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 post-</a:t>
            </a:r>
            <a:r>
              <a:rPr lang="tr-TR" sz="1200" kern="1200" dirty="0" err="1" smtClean="0">
                <a:solidFill>
                  <a:schemeClr val="tx1"/>
                </a:solidFill>
                <a:latin typeface="+mn-lt"/>
                <a:ea typeface="+mn-ea"/>
                <a:cs typeface="+mn-cs"/>
              </a:rPr>
              <a:t>vaccine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varicella</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like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rash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within</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past</a:t>
            </a:r>
            <a:r>
              <a:rPr lang="tr-TR" sz="1200" kern="1200" dirty="0" smtClean="0">
                <a:solidFill>
                  <a:schemeClr val="tx1"/>
                </a:solidFill>
                <a:latin typeface="+mn-lt"/>
                <a:ea typeface="+mn-ea"/>
                <a:cs typeface="+mn-cs"/>
              </a:rPr>
              <a:t> 10 days, </a:t>
            </a:r>
            <a:r>
              <a:rPr lang="tr-TR" sz="1200" kern="1200" dirty="0" err="1" smtClean="0">
                <a:solidFill>
                  <a:schemeClr val="tx1"/>
                </a:solidFill>
                <a:latin typeface="+mn-lt"/>
                <a:ea typeface="+mn-ea"/>
                <a:cs typeface="+mn-cs"/>
              </a:rPr>
              <a:t>we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recommend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immunoprophylaxis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VariZIG</a:t>
            </a:r>
            <a:r>
              <a:rPr lang="tr-TR" sz="1200" kern="1200" dirty="0" smtClean="0">
                <a:solidFill>
                  <a:schemeClr val="tx1"/>
                </a:solidFill>
                <a:latin typeface="+mn-lt"/>
                <a:ea typeface="+mn-ea"/>
                <a:cs typeface="+mn-cs"/>
              </a:rPr>
              <a:t> (</a:t>
            </a:r>
            <a:r>
              <a:rPr lang="tr-TR" sz="1200" b="1" u="sng" kern="1200" dirty="0" err="1" smtClean="0">
                <a:solidFill>
                  <a:schemeClr val="tx1"/>
                </a:solidFill>
                <a:latin typeface="+mn-lt"/>
                <a:ea typeface="+mn-ea"/>
                <a:cs typeface="+mn-cs"/>
                <a:hlinkClick r:id="rId6"/>
              </a:rPr>
              <a:t>Grade</a:t>
            </a:r>
            <a:r>
              <a:rPr lang="tr-TR" sz="1200" b="1" u="sng" kern="1200" dirty="0" smtClean="0">
                <a:solidFill>
                  <a:schemeClr val="tx1"/>
                </a:solidFill>
                <a:latin typeface="+mn-lt"/>
                <a:ea typeface="+mn-ea"/>
                <a:cs typeface="+mn-cs"/>
                <a:hlinkClick r:id="rId6"/>
              </a:rPr>
              <a:t> 1B</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indicated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VariZIG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administered</a:t>
            </a:r>
            <a:r>
              <a:rPr lang="tr-TR" sz="1200" kern="1200" dirty="0" smtClean="0">
                <a:solidFill>
                  <a:schemeClr val="tx1"/>
                </a:solidFill>
                <a:latin typeface="+mn-lt"/>
                <a:ea typeface="+mn-ea"/>
                <a:cs typeface="+mn-cs"/>
              </a:rPr>
              <a:t> as </a:t>
            </a:r>
            <a:r>
              <a:rPr lang="tr-TR" sz="1200" kern="1200" dirty="0" err="1" smtClean="0">
                <a:solidFill>
                  <a:schemeClr val="tx1"/>
                </a:solidFill>
                <a:latin typeface="+mn-lt"/>
                <a:ea typeface="+mn-ea"/>
                <a:cs typeface="+mn-cs"/>
              </a:rPr>
              <a:t>soon</a:t>
            </a:r>
            <a:r>
              <a:rPr lang="tr-TR" sz="1200" kern="1200" dirty="0" smtClean="0">
                <a:solidFill>
                  <a:schemeClr val="tx1"/>
                </a:solidFill>
                <a:latin typeface="+mn-lt"/>
                <a:ea typeface="+mn-ea"/>
                <a:cs typeface="+mn-cs"/>
              </a:rPr>
              <a:t> as </a:t>
            </a:r>
            <a:r>
              <a:rPr lang="tr-TR" sz="1200" kern="1200" dirty="0" err="1" smtClean="0">
                <a:solidFill>
                  <a:schemeClr val="tx1"/>
                </a:solidFill>
                <a:latin typeface="+mn-lt"/>
                <a:ea typeface="+mn-ea"/>
                <a:cs typeface="+mn-cs"/>
              </a:rPr>
              <a:t>possible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If</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VariZIG</a:t>
            </a:r>
            <a:r>
              <a:rPr lang="tr-TR" sz="1200" kern="1200" dirty="0" smtClean="0">
                <a:solidFill>
                  <a:schemeClr val="tx1"/>
                </a:solidFill>
                <a:latin typeface="+mn-lt"/>
                <a:ea typeface="+mn-ea"/>
                <a:cs typeface="+mn-cs"/>
              </a:rPr>
              <a:t> is not </a:t>
            </a:r>
            <a:r>
              <a:rPr lang="tr-TR" sz="1200" kern="1200" dirty="0" err="1" smtClean="0">
                <a:solidFill>
                  <a:schemeClr val="tx1"/>
                </a:solidFill>
                <a:latin typeface="+mn-lt"/>
                <a:ea typeface="+mn-ea"/>
                <a:cs typeface="+mn-cs"/>
              </a:rPr>
              <a:t>available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give</a:t>
            </a:r>
            <a:r>
              <a:rPr lang="tr-TR" sz="1200" kern="1200" dirty="0" smtClean="0">
                <a:solidFill>
                  <a:schemeClr val="tx1"/>
                </a:solidFill>
                <a:latin typeface="+mn-lt"/>
                <a:ea typeface="+mn-ea"/>
                <a:cs typeface="+mn-cs"/>
              </a:rPr>
              <a:t> </a:t>
            </a:r>
            <a:r>
              <a:rPr lang="tr-TR" sz="1200" u="sng" kern="1200" dirty="0" err="1" smtClean="0">
                <a:solidFill>
                  <a:schemeClr val="tx1"/>
                </a:solidFill>
                <a:latin typeface="+mn-lt"/>
                <a:ea typeface="+mn-ea"/>
                <a:cs typeface="+mn-cs"/>
                <a:hlinkClick r:id="rId5"/>
              </a:rPr>
              <a:t>valacyclovir</a:t>
            </a:r>
            <a:r>
              <a:rPr lang="tr-TR" sz="1200" kern="1200" dirty="0" smtClean="0">
                <a:solidFill>
                  <a:schemeClr val="tx1"/>
                </a:solidFill>
                <a:latin typeface="+mn-lt"/>
                <a:ea typeface="+mn-ea"/>
                <a:cs typeface="+mn-cs"/>
              </a:rPr>
              <a:t> (1 g </a:t>
            </a:r>
            <a:r>
              <a:rPr lang="tr-TR" sz="1200" kern="1200" dirty="0" err="1" smtClean="0">
                <a:solidFill>
                  <a:schemeClr val="tx1"/>
                </a:solidFill>
                <a:latin typeface="+mn-lt"/>
                <a:ea typeface="+mn-ea"/>
                <a:cs typeface="+mn-cs"/>
              </a:rPr>
              <a:t>three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times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daily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days 3 to 22 </a:t>
            </a:r>
            <a:r>
              <a:rPr lang="tr-TR" sz="1200" kern="1200" dirty="0" err="1" smtClean="0">
                <a:solidFill>
                  <a:schemeClr val="tx1"/>
                </a:solidFill>
                <a:latin typeface="+mn-lt"/>
                <a:ea typeface="+mn-ea"/>
                <a:cs typeface="+mn-cs"/>
              </a:rPr>
              <a:t>following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exposure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'VZV </a:t>
            </a:r>
            <a:r>
              <a:rPr lang="tr-TR" sz="1200" u="sng" kern="1200" dirty="0" err="1" smtClean="0">
                <a:solidFill>
                  <a:schemeClr val="tx1"/>
                </a:solidFill>
                <a:latin typeface="+mn-lt"/>
                <a:ea typeface="+mn-ea"/>
                <a:cs typeface="+mn-cs"/>
                <a:hlinkClick r:id="rId9"/>
              </a:rPr>
              <a:t>postexposure</a:t>
            </a:r>
            <a:r>
              <a:rPr lang="tr-TR" sz="1200" u="sng" kern="1200" dirty="0" smtClean="0">
                <a:solidFill>
                  <a:schemeClr val="tx1"/>
                </a:solidFill>
                <a:latin typeface="+mn-lt"/>
                <a:ea typeface="+mn-ea"/>
                <a:cs typeface="+mn-cs"/>
                <a:hlinkClick r:id="rId9"/>
              </a:rPr>
              <a:t> </a:t>
            </a:r>
            <a:r>
              <a:rPr lang="tr-TR" sz="1200" u="sng" kern="1200" dirty="0" err="1" smtClean="0">
                <a:solidFill>
                  <a:schemeClr val="tx1"/>
                </a:solidFill>
                <a:latin typeface="+mn-lt"/>
                <a:ea typeface="+mn-ea"/>
                <a:cs typeface="+mn-cs"/>
                <a:hlinkClick r:id="rId9"/>
              </a:rPr>
              <a:t>prophylaxis</a:t>
            </a:r>
            <a:r>
              <a:rPr lang="tr-TR" sz="1200" u="sng" kern="1200" dirty="0" smtClean="0">
                <a:solidFill>
                  <a:schemeClr val="tx1"/>
                </a:solidFill>
                <a:latin typeface="+mn-lt"/>
                <a:ea typeface="+mn-ea"/>
                <a:cs typeface="+mn-cs"/>
                <a:hlinkClick r:id="rId9"/>
              </a:rPr>
              <a: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 and </a:t>
            </a:r>
            <a:r>
              <a:rPr lang="tr-TR" sz="1200" u="sng" kern="1200" dirty="0" smtClean="0">
                <a:solidFill>
                  <a:schemeClr val="tx1"/>
                </a:solidFill>
                <a:latin typeface="+mn-lt"/>
                <a:ea typeface="+mn-ea"/>
                <a:cs typeface="+mn-cs"/>
                <a:hlinkClick r:id="rId10"/>
              </a:rPr>
              <a:t>"Post-</a:t>
            </a:r>
            <a:r>
              <a:rPr lang="tr-TR" sz="1200" u="sng" kern="1200" dirty="0" err="1" smtClean="0">
                <a:solidFill>
                  <a:schemeClr val="tx1"/>
                </a:solidFill>
                <a:latin typeface="+mn-lt"/>
                <a:ea typeface="+mn-ea"/>
                <a:cs typeface="+mn-cs"/>
                <a:hlinkClick r:id="rId10"/>
              </a:rPr>
              <a:t>exposure</a:t>
            </a:r>
            <a:r>
              <a:rPr lang="tr-TR" sz="1200" u="sng" kern="1200" dirty="0" smtClean="0">
                <a:solidFill>
                  <a:schemeClr val="tx1"/>
                </a:solidFill>
                <a:latin typeface="+mn-lt"/>
                <a:ea typeface="+mn-ea"/>
                <a:cs typeface="+mn-cs"/>
                <a:hlinkClick r:id="rId10"/>
              </a:rPr>
              <a:t> </a:t>
            </a:r>
            <a:r>
              <a:rPr lang="tr-TR" sz="1200" u="sng" kern="1200" dirty="0" err="1" smtClean="0">
                <a:solidFill>
                  <a:schemeClr val="tx1"/>
                </a:solidFill>
                <a:latin typeface="+mn-lt"/>
                <a:ea typeface="+mn-ea"/>
                <a:cs typeface="+mn-cs"/>
                <a:hlinkClick r:id="rId10"/>
              </a:rPr>
              <a:t>prophylaxis</a:t>
            </a:r>
            <a:r>
              <a:rPr lang="tr-TR" sz="1200" u="sng" kern="1200" dirty="0" smtClean="0">
                <a:solidFill>
                  <a:schemeClr val="tx1"/>
                </a:solidFill>
                <a:latin typeface="+mn-lt"/>
                <a:ea typeface="+mn-ea"/>
                <a:cs typeface="+mn-cs"/>
                <a:hlinkClick r:id="rId10"/>
              </a:rPr>
              <a:t> </a:t>
            </a:r>
            <a:r>
              <a:rPr lang="tr-TR" sz="1200" u="sng" kern="1200" dirty="0" err="1" smtClean="0">
                <a:solidFill>
                  <a:schemeClr val="tx1"/>
                </a:solidFill>
                <a:latin typeface="+mn-lt"/>
                <a:ea typeface="+mn-ea"/>
                <a:cs typeface="+mn-cs"/>
                <a:hlinkClick r:id="rId10"/>
              </a:rPr>
              <a:t>against</a:t>
            </a:r>
            <a:r>
              <a:rPr lang="tr-TR" sz="1200" u="sng" kern="1200" dirty="0" smtClean="0">
                <a:solidFill>
                  <a:schemeClr val="tx1"/>
                </a:solidFill>
                <a:latin typeface="+mn-lt"/>
                <a:ea typeface="+mn-ea"/>
                <a:cs typeface="+mn-cs"/>
                <a:hlinkClick r:id="rId10"/>
              </a:rPr>
              <a:t> </a:t>
            </a:r>
            <a:r>
              <a:rPr lang="tr-TR" sz="1200" u="sng" kern="1200" dirty="0" err="1" smtClean="0">
                <a:solidFill>
                  <a:schemeClr val="tx1"/>
                </a:solidFill>
                <a:latin typeface="+mn-lt"/>
                <a:ea typeface="+mn-ea"/>
                <a:cs typeface="+mn-cs"/>
                <a:hlinkClick r:id="rId10"/>
              </a:rPr>
              <a:t>varicella</a:t>
            </a:r>
            <a:r>
              <a:rPr lang="tr-TR" sz="1200" u="sng" kern="1200" dirty="0" smtClean="0">
                <a:solidFill>
                  <a:schemeClr val="tx1"/>
                </a:solidFill>
                <a:latin typeface="+mn-lt"/>
                <a:ea typeface="+mn-ea"/>
                <a:cs typeface="+mn-cs"/>
                <a:hlinkClick r:id="rId10"/>
              </a:rPr>
              <a:t>-</a:t>
            </a:r>
            <a:r>
              <a:rPr lang="tr-TR" sz="1200" u="sng" kern="1200" dirty="0" err="1" smtClean="0">
                <a:solidFill>
                  <a:schemeClr val="tx1"/>
                </a:solidFill>
                <a:latin typeface="+mn-lt"/>
                <a:ea typeface="+mn-ea"/>
                <a:cs typeface="+mn-cs"/>
                <a:hlinkClick r:id="rId10"/>
              </a:rPr>
              <a:t>zoster</a:t>
            </a:r>
            <a:r>
              <a:rPr lang="tr-TR" sz="1200" u="sng" kern="1200" dirty="0" smtClean="0">
                <a:solidFill>
                  <a:schemeClr val="tx1"/>
                </a:solidFill>
                <a:latin typeface="+mn-lt"/>
                <a:ea typeface="+mn-ea"/>
                <a:cs typeface="+mn-cs"/>
                <a:hlinkClick r:id="rId10"/>
              </a:rPr>
              <a:t> virus </a:t>
            </a:r>
            <a:r>
              <a:rPr lang="tr-TR" sz="1200" u="sng" kern="1200" dirty="0" err="1" smtClean="0">
                <a:solidFill>
                  <a:schemeClr val="tx1"/>
                </a:solidFill>
                <a:latin typeface="+mn-lt"/>
                <a:ea typeface="+mn-ea"/>
                <a:cs typeface="+mn-cs"/>
                <a:hlinkClick r:id="rId10"/>
              </a:rPr>
              <a:t>infection</a:t>
            </a:r>
            <a:r>
              <a:rPr lang="tr-TR" sz="1200" u="sng" kern="1200" dirty="0" smtClean="0">
                <a:solidFill>
                  <a:schemeClr val="tx1"/>
                </a:solidFill>
                <a:latin typeface="+mn-lt"/>
                <a:ea typeface="+mn-ea"/>
                <a:cs typeface="+mn-cs"/>
                <a:hlinkClick r:id="rId10"/>
              </a:rPr>
              <a:t>"</a:t>
            </a:r>
            <a:r>
              <a:rPr lang="tr-TR" sz="1200" kern="1200" dirty="0" smtClean="0">
                <a:solidFill>
                  <a:schemeClr val="tx1"/>
                </a:solidFill>
                <a:latin typeface="+mn-lt"/>
                <a:ea typeface="+mn-ea"/>
                <a:cs typeface="+mn-cs"/>
              </a:rPr>
              <a:t>.)</a:t>
            </a:r>
          </a:p>
          <a:p>
            <a:r>
              <a:rPr lang="tr-TR" sz="1200" b="1" kern="1200" dirty="0" err="1" smtClean="0">
                <a:solidFill>
                  <a:schemeClr val="tx1"/>
                </a:solidFill>
                <a:latin typeface="+mn-lt"/>
                <a:ea typeface="+mn-ea"/>
                <a:cs typeface="+mn-cs"/>
              </a:rPr>
              <a:t>Cytomegalovirus</a:t>
            </a:r>
            <a:endParaRPr lang="tr-TR" sz="1200" kern="1200" dirty="0" smtClean="0">
              <a:solidFill>
                <a:schemeClr val="tx1"/>
              </a:solidFill>
              <a:latin typeface="+mn-lt"/>
              <a:ea typeface="+mn-ea"/>
              <a:cs typeface="+mn-cs"/>
            </a:endParaRPr>
          </a:p>
          <a:p>
            <a:r>
              <a:rPr lang="tr-TR" sz="1200" kern="1200" dirty="0" smtClean="0">
                <a:solidFill>
                  <a:schemeClr val="tx1"/>
                </a:solidFill>
                <a:latin typeface="+mn-lt"/>
                <a:ea typeface="+mn-ea"/>
                <a:cs typeface="+mn-cs"/>
              </a:rPr>
              <a:t>For </a:t>
            </a:r>
            <a:r>
              <a:rPr lang="tr-TR" sz="1200" kern="1200" dirty="0" err="1" smtClean="0">
                <a:solidFill>
                  <a:schemeClr val="tx1"/>
                </a:solidFill>
                <a:latin typeface="+mn-lt"/>
                <a:ea typeface="+mn-ea"/>
                <a:cs typeface="+mn-cs"/>
              </a:rPr>
              <a:t>most</a:t>
            </a:r>
            <a:r>
              <a:rPr lang="tr-TR" sz="1200" kern="1200" dirty="0" smtClean="0">
                <a:solidFill>
                  <a:schemeClr val="tx1"/>
                </a:solidFill>
                <a:latin typeface="+mn-lt"/>
                <a:ea typeface="+mn-ea"/>
                <a:cs typeface="+mn-cs"/>
              </a:rPr>
              <a:t> CMV-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allografts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CMV-</a:t>
            </a:r>
            <a:r>
              <a:rPr lang="tr-TR" sz="1200" kern="1200" dirty="0" err="1" smtClean="0">
                <a:solidFill>
                  <a:schemeClr val="tx1"/>
                </a:solidFill>
                <a:latin typeface="+mn-lt"/>
                <a:ea typeface="+mn-ea"/>
                <a:cs typeface="+mn-cs"/>
              </a:rPr>
              <a:t>seronegative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donors</a:t>
            </a:r>
            <a:r>
              <a:rPr lang="tr-TR" sz="1200" kern="1200" dirty="0" smtClean="0">
                <a:solidFill>
                  <a:schemeClr val="tx1"/>
                </a:solidFill>
                <a:latin typeface="+mn-lt"/>
                <a:ea typeface="+mn-ea"/>
                <a:cs typeface="+mn-cs"/>
              </a:rPr>
              <a:t> (CMV D-/R+), CMV-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allografts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CMV-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donors</a:t>
            </a:r>
            <a:r>
              <a:rPr lang="tr-TR" sz="1200" kern="1200" dirty="0" smtClean="0">
                <a:solidFill>
                  <a:schemeClr val="tx1"/>
                </a:solidFill>
                <a:latin typeface="+mn-lt"/>
                <a:ea typeface="+mn-ea"/>
                <a:cs typeface="+mn-cs"/>
              </a:rPr>
              <a:t> (CMV D+/R+), and CMV-</a:t>
            </a:r>
            <a:r>
              <a:rPr lang="tr-TR" sz="1200" kern="1200" dirty="0" err="1" smtClean="0">
                <a:solidFill>
                  <a:schemeClr val="tx1"/>
                </a:solidFill>
                <a:latin typeface="+mn-lt"/>
                <a:ea typeface="+mn-ea"/>
                <a:cs typeface="+mn-cs"/>
              </a:rPr>
              <a:t>seronegative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allografts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CMV-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donors</a:t>
            </a:r>
            <a:r>
              <a:rPr lang="tr-TR" sz="1200" kern="1200" dirty="0" smtClean="0">
                <a:solidFill>
                  <a:schemeClr val="tx1"/>
                </a:solidFill>
                <a:latin typeface="+mn-lt"/>
                <a:ea typeface="+mn-ea"/>
                <a:cs typeface="+mn-cs"/>
              </a:rPr>
              <a:t> (CMV D+/R-), </a:t>
            </a:r>
            <a:r>
              <a:rPr lang="tr-TR" sz="1200" kern="1200" dirty="0" err="1" smtClean="0">
                <a:solidFill>
                  <a:schemeClr val="tx1"/>
                </a:solidFill>
                <a:latin typeface="+mn-lt"/>
                <a:ea typeface="+mn-ea"/>
                <a:cs typeface="+mn-cs"/>
              </a:rPr>
              <a:t>we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recommend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weekly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quantitative</a:t>
            </a:r>
            <a:r>
              <a:rPr lang="tr-TR" sz="1200" kern="1200" dirty="0" smtClean="0">
                <a:solidFill>
                  <a:schemeClr val="tx1"/>
                </a:solidFill>
                <a:latin typeface="+mn-lt"/>
                <a:ea typeface="+mn-ea"/>
                <a:cs typeface="+mn-cs"/>
              </a:rPr>
              <a:t> CMV </a:t>
            </a:r>
            <a:r>
              <a:rPr lang="tr-TR" sz="1200" kern="1200" dirty="0" err="1" smtClean="0">
                <a:solidFill>
                  <a:schemeClr val="tx1"/>
                </a:solidFill>
                <a:latin typeface="+mn-lt"/>
                <a:ea typeface="+mn-ea"/>
                <a:cs typeface="+mn-cs"/>
              </a:rPr>
              <a:t>testing</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preemptive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therapy</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a:t>
            </a:r>
            <a:r>
              <a:rPr lang="tr-TR" sz="1200" kern="1200" dirty="0" smtClean="0">
                <a:solidFill>
                  <a:schemeClr val="tx1"/>
                </a:solidFill>
                <a:latin typeface="+mn-lt"/>
                <a:ea typeface="+mn-ea"/>
                <a:cs typeface="+mn-cs"/>
              </a:rPr>
              <a:t> CMV viremia </a:t>
            </a:r>
            <a:r>
              <a:rPr lang="tr-TR" sz="1200" kern="1200" dirty="0" err="1" smtClean="0">
                <a:solidFill>
                  <a:schemeClr val="tx1"/>
                </a:solidFill>
                <a:latin typeface="+mn-lt"/>
                <a:ea typeface="+mn-ea"/>
                <a:cs typeface="+mn-cs"/>
              </a:rPr>
              <a:t>rather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than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giving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antiviral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prophylaxis</a:t>
            </a:r>
            <a:r>
              <a:rPr lang="tr-TR" sz="1200" kern="1200" dirty="0" smtClean="0">
                <a:solidFill>
                  <a:schemeClr val="tx1"/>
                </a:solidFill>
                <a:latin typeface="+mn-lt"/>
                <a:ea typeface="+mn-ea"/>
                <a:cs typeface="+mn-cs"/>
              </a:rPr>
              <a:t> (</a:t>
            </a:r>
            <a:r>
              <a:rPr lang="tr-TR" sz="1200" b="1" u="sng" kern="1200" dirty="0" err="1" smtClean="0">
                <a:solidFill>
                  <a:schemeClr val="tx1"/>
                </a:solidFill>
                <a:latin typeface="+mn-lt"/>
                <a:ea typeface="+mn-ea"/>
                <a:cs typeface="+mn-cs"/>
                <a:hlinkClick r:id="rId6"/>
              </a:rPr>
              <a:t>Grade</a:t>
            </a:r>
            <a:r>
              <a:rPr lang="tr-TR" sz="1200" b="1" u="sng" kern="1200" dirty="0" smtClean="0">
                <a:solidFill>
                  <a:schemeClr val="tx1"/>
                </a:solidFill>
                <a:latin typeface="+mn-lt"/>
                <a:ea typeface="+mn-ea"/>
                <a:cs typeface="+mn-cs"/>
                <a:hlinkClick r:id="rId6"/>
              </a:rPr>
              <a:t> 1B</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preemptive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therapy</a:t>
            </a:r>
            <a:r>
              <a:rPr lang="tr-TR" sz="1200" kern="1200" dirty="0" smtClean="0">
                <a:solidFill>
                  <a:schemeClr val="tx1"/>
                </a:solidFill>
                <a:latin typeface="+mn-lt"/>
                <a:ea typeface="+mn-ea"/>
                <a:cs typeface="+mn-cs"/>
              </a:rPr>
              <a:t>, IV </a:t>
            </a:r>
            <a:r>
              <a:rPr lang="tr-TR" sz="1200" u="sng" kern="1200" dirty="0" err="1" smtClean="0">
                <a:solidFill>
                  <a:schemeClr val="tx1"/>
                </a:solidFill>
                <a:latin typeface="+mn-lt"/>
                <a:ea typeface="+mn-ea"/>
                <a:cs typeface="+mn-cs"/>
                <a:hlinkClick r:id="rId7"/>
              </a:rPr>
              <a:t>ganciclovir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oral </a:t>
            </a:r>
            <a:r>
              <a:rPr lang="tr-TR" sz="1200" u="sng" kern="1200" dirty="0" err="1" smtClean="0">
                <a:solidFill>
                  <a:schemeClr val="tx1"/>
                </a:solidFill>
                <a:latin typeface="+mn-lt"/>
                <a:ea typeface="+mn-ea"/>
                <a:cs typeface="+mn-cs"/>
                <a:hlinkClick r:id="rId8"/>
              </a:rPr>
              <a:t>valganciclovir</a:t>
            </a:r>
            <a:r>
              <a:rPr lang="tr-TR" sz="1200" kern="1200" dirty="0" smtClean="0">
                <a:solidFill>
                  <a:schemeClr val="tx1"/>
                </a:solidFill>
                <a:latin typeface="+mn-lt"/>
                <a:ea typeface="+mn-ea"/>
                <a:cs typeface="+mn-cs"/>
              </a:rPr>
              <a:t> can be </a:t>
            </a:r>
            <a:r>
              <a:rPr lang="tr-TR" sz="1200" kern="1200" dirty="0" err="1" smtClean="0">
                <a:solidFill>
                  <a:schemeClr val="tx1"/>
                </a:solidFill>
                <a:latin typeface="+mn-lt"/>
                <a:ea typeface="+mn-ea"/>
                <a:cs typeface="+mn-cs"/>
              </a:rPr>
              <a:t>given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most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weekly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monitoring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performed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engraftment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until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day</a:t>
            </a:r>
            <a:r>
              <a:rPr lang="tr-TR" sz="1200" kern="1200" dirty="0" smtClean="0">
                <a:solidFill>
                  <a:schemeClr val="tx1"/>
                </a:solidFill>
                <a:latin typeface="+mn-lt"/>
                <a:ea typeface="+mn-ea"/>
                <a:cs typeface="+mn-cs"/>
              </a:rPr>
              <a:t> +100.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Preemptive</a:t>
            </a:r>
            <a:r>
              <a:rPr lang="tr-TR" sz="1200" u="sng" kern="1200" dirty="0" smtClean="0">
                <a:solidFill>
                  <a:schemeClr val="tx1"/>
                </a:solidFill>
                <a:latin typeface="+mn-lt"/>
                <a:ea typeface="+mn-ea"/>
                <a:cs typeface="+mn-cs"/>
                <a:hlinkClick r:id="rId9"/>
              </a:rPr>
              <a:t> </a:t>
            </a:r>
            <a:r>
              <a:rPr lang="tr-TR" sz="1200" u="sng" kern="1200" dirty="0" err="1" smtClean="0">
                <a:solidFill>
                  <a:schemeClr val="tx1"/>
                </a:solidFill>
                <a:latin typeface="+mn-lt"/>
                <a:ea typeface="+mn-ea"/>
                <a:cs typeface="+mn-cs"/>
                <a:hlinkClick r:id="rId9"/>
              </a:rPr>
              <a:t>therapy</a:t>
            </a:r>
            <a:r>
              <a:rPr lang="tr-TR" sz="1200" u="sng" kern="1200" dirty="0" smtClean="0">
                <a:solidFill>
                  <a:schemeClr val="tx1"/>
                </a:solidFill>
                <a:latin typeface="+mn-lt"/>
                <a:ea typeface="+mn-ea"/>
                <a:cs typeface="+mn-cs"/>
                <a:hlinkClick r:id="rId9"/>
              </a:rPr>
              <a: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kern="1200" dirty="0" smtClean="0">
                <a:solidFill>
                  <a:schemeClr val="tx1"/>
                </a:solidFill>
                <a:latin typeface="+mn-lt"/>
                <a:ea typeface="+mn-ea"/>
                <a:cs typeface="+mn-cs"/>
              </a:rPr>
              <a:t>●An </a:t>
            </a:r>
            <a:r>
              <a:rPr lang="tr-TR" sz="1200" kern="1200" dirty="0" err="1" smtClean="0">
                <a:solidFill>
                  <a:schemeClr val="tx1"/>
                </a:solidFill>
                <a:latin typeface="+mn-lt"/>
                <a:ea typeface="+mn-ea"/>
                <a:cs typeface="+mn-cs"/>
              </a:rPr>
              <a:t>alternative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approach</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high</a:t>
            </a:r>
            <a:r>
              <a:rPr lang="tr-TR" sz="1200" kern="1200" dirty="0" smtClean="0">
                <a:solidFill>
                  <a:schemeClr val="tx1"/>
                </a:solidFill>
                <a:latin typeface="+mn-lt"/>
                <a:ea typeface="+mn-ea"/>
                <a:cs typeface="+mn-cs"/>
              </a:rPr>
              <a:t>-risk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involves</a:t>
            </a:r>
            <a:r>
              <a:rPr lang="tr-TR" sz="1200" kern="1200" dirty="0" smtClean="0">
                <a:solidFill>
                  <a:schemeClr val="tx1"/>
                </a:solidFill>
                <a:latin typeface="+mn-lt"/>
                <a:ea typeface="+mn-ea"/>
                <a:cs typeface="+mn-cs"/>
              </a:rPr>
              <a:t> CMV </a:t>
            </a:r>
            <a:r>
              <a:rPr lang="tr-TR" sz="1200" kern="1200" dirty="0" err="1" smtClean="0">
                <a:solidFill>
                  <a:schemeClr val="tx1"/>
                </a:solidFill>
                <a:latin typeface="+mn-lt"/>
                <a:ea typeface="+mn-ea"/>
                <a:cs typeface="+mn-cs"/>
              </a:rPr>
              <a:t>prophylaxis</a:t>
            </a:r>
            <a:r>
              <a:rPr lang="tr-TR" sz="1200" kern="1200" dirty="0" smtClean="0">
                <a:solidFill>
                  <a:schemeClr val="tx1"/>
                </a:solidFill>
                <a:latin typeface="+mn-lt"/>
                <a:ea typeface="+mn-ea"/>
                <a:cs typeface="+mn-cs"/>
              </a:rPr>
              <a:t> and/</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twice</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weekly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polymerase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chain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reaction</a:t>
            </a:r>
            <a:r>
              <a:rPr lang="tr-TR" sz="1200" kern="1200" dirty="0" smtClean="0">
                <a:solidFill>
                  <a:schemeClr val="tx1"/>
                </a:solidFill>
                <a:latin typeface="+mn-lt"/>
                <a:ea typeface="+mn-ea"/>
                <a:cs typeface="+mn-cs"/>
              </a:rPr>
              <a:t> (PCR) </a:t>
            </a:r>
            <a:r>
              <a:rPr lang="tr-TR" sz="1200" kern="1200" dirty="0" err="1" smtClean="0">
                <a:solidFill>
                  <a:schemeClr val="tx1"/>
                </a:solidFill>
                <a:latin typeface="+mn-lt"/>
                <a:ea typeface="+mn-ea"/>
                <a:cs typeface="+mn-cs"/>
              </a:rPr>
              <a:t>monitoring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initiation</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preemptive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therapy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when</a:t>
            </a:r>
            <a:r>
              <a:rPr lang="tr-TR" sz="1200" kern="1200" dirty="0" smtClean="0">
                <a:solidFill>
                  <a:schemeClr val="tx1"/>
                </a:solidFill>
                <a:latin typeface="+mn-lt"/>
                <a:ea typeface="+mn-ea"/>
                <a:cs typeface="+mn-cs"/>
              </a:rPr>
              <a:t> CMV viremia is </a:t>
            </a:r>
            <a:r>
              <a:rPr lang="tr-TR" sz="1200" kern="1200" dirty="0" err="1" smtClean="0">
                <a:solidFill>
                  <a:schemeClr val="tx1"/>
                </a:solidFill>
                <a:latin typeface="+mn-lt"/>
                <a:ea typeface="+mn-ea"/>
                <a:cs typeface="+mn-cs"/>
              </a:rPr>
              <a:t>detected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High</a:t>
            </a:r>
            <a:r>
              <a:rPr lang="tr-TR" sz="1200" kern="1200" dirty="0" smtClean="0">
                <a:solidFill>
                  <a:schemeClr val="tx1"/>
                </a:solidFill>
                <a:latin typeface="+mn-lt"/>
                <a:ea typeface="+mn-ea"/>
                <a:cs typeface="+mn-cs"/>
              </a:rPr>
              <a:t>-risk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include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of T </a:t>
            </a:r>
            <a:r>
              <a:rPr lang="tr-TR" sz="1200" kern="1200" dirty="0" err="1" smtClean="0">
                <a:solidFill>
                  <a:schemeClr val="tx1"/>
                </a:solidFill>
                <a:latin typeface="+mn-lt"/>
                <a:ea typeface="+mn-ea"/>
                <a:cs typeface="+mn-cs"/>
              </a:rPr>
              <a:t>cell</a:t>
            </a:r>
            <a:r>
              <a:rPr lang="tr-TR" sz="1200" kern="1200" dirty="0" smtClean="0">
                <a:solidFill>
                  <a:schemeClr val="tx1"/>
                </a:solidFill>
                <a:latin typeface="+mn-lt"/>
                <a:ea typeface="+mn-ea"/>
                <a:cs typeface="+mn-cs"/>
              </a:rPr>
              <a:t>-depleted </a:t>
            </a:r>
            <a:r>
              <a:rPr lang="tr-TR" sz="1200" kern="1200" dirty="0" err="1" smtClean="0">
                <a:solidFill>
                  <a:schemeClr val="tx1"/>
                </a:solidFill>
                <a:latin typeface="+mn-lt"/>
                <a:ea typeface="+mn-ea"/>
                <a:cs typeface="+mn-cs"/>
              </a:rPr>
              <a:t>allografts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human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leukocyte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antigen</a:t>
            </a:r>
            <a:r>
              <a:rPr lang="tr-TR" sz="1200" kern="1200" dirty="0" smtClean="0">
                <a:solidFill>
                  <a:schemeClr val="tx1"/>
                </a:solidFill>
                <a:latin typeface="+mn-lt"/>
                <a:ea typeface="+mn-ea"/>
                <a:cs typeface="+mn-cs"/>
              </a:rPr>
              <a:t> (HLA)-</a:t>
            </a:r>
            <a:r>
              <a:rPr lang="tr-TR" sz="1200" kern="1200" dirty="0" err="1" smtClean="0">
                <a:solidFill>
                  <a:schemeClr val="tx1"/>
                </a:solidFill>
                <a:latin typeface="+mn-lt"/>
                <a:ea typeface="+mn-ea"/>
                <a:cs typeface="+mn-cs"/>
              </a:rPr>
              <a:t>mismatched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allografts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umbilical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cord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blood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allografts</a:t>
            </a:r>
            <a:r>
              <a:rPr lang="tr-TR" sz="1200" kern="1200" dirty="0" smtClean="0">
                <a:solidFill>
                  <a:schemeClr val="tx1"/>
                </a:solidFill>
                <a:latin typeface="+mn-lt"/>
                <a:ea typeface="+mn-ea"/>
                <a:cs typeface="+mn-cs"/>
              </a:rPr>
              <a:t> as </a:t>
            </a:r>
            <a:r>
              <a:rPr lang="tr-TR" sz="1200" kern="1200" dirty="0" err="1" smtClean="0">
                <a:solidFill>
                  <a:schemeClr val="tx1"/>
                </a:solidFill>
                <a:latin typeface="+mn-lt"/>
                <a:ea typeface="+mn-ea"/>
                <a:cs typeface="+mn-cs"/>
              </a:rPr>
              <a:t>well</a:t>
            </a:r>
            <a:r>
              <a:rPr lang="tr-TR" sz="1200" kern="1200" dirty="0" smtClean="0">
                <a:solidFill>
                  <a:schemeClr val="tx1"/>
                </a:solidFill>
                <a:latin typeface="+mn-lt"/>
                <a:ea typeface="+mn-ea"/>
                <a:cs typeface="+mn-cs"/>
              </a:rPr>
              <a:t> as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are </a:t>
            </a:r>
            <a:r>
              <a:rPr lang="tr-TR" sz="1200" kern="1200" dirty="0" err="1" smtClean="0">
                <a:solidFill>
                  <a:schemeClr val="tx1"/>
                </a:solidFill>
                <a:latin typeface="+mn-lt"/>
                <a:ea typeface="+mn-ea"/>
                <a:cs typeface="+mn-cs"/>
              </a:rPr>
              <a:t>receiving</a:t>
            </a:r>
            <a:r>
              <a:rPr lang="tr-TR" sz="1200" kern="1200" dirty="0" smtClean="0">
                <a:solidFill>
                  <a:schemeClr val="tx1"/>
                </a:solidFill>
                <a:latin typeface="+mn-lt"/>
                <a:ea typeface="+mn-ea"/>
                <a:cs typeface="+mn-cs"/>
              </a:rPr>
              <a:t> </a:t>
            </a:r>
            <a:r>
              <a:rPr lang="tr-TR" sz="1200" u="sng" kern="1200" dirty="0" err="1" smtClean="0">
                <a:solidFill>
                  <a:schemeClr val="tx1"/>
                </a:solidFill>
                <a:latin typeface="+mn-lt"/>
                <a:ea typeface="+mn-ea"/>
                <a:cs typeface="+mn-cs"/>
                <a:hlinkClick r:id="rId11"/>
              </a:rPr>
              <a:t>alemtuzumab</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decision</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whether</a:t>
            </a:r>
            <a:r>
              <a:rPr lang="tr-TR" sz="1200" kern="1200" dirty="0" smtClean="0">
                <a:solidFill>
                  <a:schemeClr val="tx1"/>
                </a:solidFill>
                <a:latin typeface="+mn-lt"/>
                <a:ea typeface="+mn-ea"/>
                <a:cs typeface="+mn-cs"/>
              </a:rPr>
              <a:t> to </a:t>
            </a:r>
            <a:r>
              <a:rPr lang="tr-TR" sz="1200" kern="1200" dirty="0" err="1" smtClean="0">
                <a:solidFill>
                  <a:schemeClr val="tx1"/>
                </a:solidFill>
                <a:latin typeface="+mn-lt"/>
                <a:ea typeface="+mn-ea"/>
                <a:cs typeface="+mn-cs"/>
              </a:rPr>
              <a:t>give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prophylactic</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preemptive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therapy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made</a:t>
            </a:r>
            <a:r>
              <a:rPr lang="tr-TR" sz="1200" kern="1200" dirty="0" smtClean="0">
                <a:solidFill>
                  <a:schemeClr val="tx1"/>
                </a:solidFill>
                <a:latin typeface="+mn-lt"/>
                <a:ea typeface="+mn-ea"/>
                <a:cs typeface="+mn-cs"/>
              </a:rPr>
              <a:t> on a </a:t>
            </a:r>
            <a:r>
              <a:rPr lang="tr-TR" sz="1200" kern="1200" dirty="0" err="1" smtClean="0">
                <a:solidFill>
                  <a:schemeClr val="tx1"/>
                </a:solidFill>
                <a:latin typeface="+mn-lt"/>
                <a:ea typeface="+mn-ea"/>
                <a:cs typeface="+mn-cs"/>
              </a:rPr>
              <a:t>case</a:t>
            </a:r>
            <a:r>
              <a:rPr lang="tr-TR" sz="1200" kern="1200" dirty="0" smtClean="0">
                <a:solidFill>
                  <a:schemeClr val="tx1"/>
                </a:solidFill>
                <a:latin typeface="+mn-lt"/>
                <a:ea typeface="+mn-ea"/>
                <a:cs typeface="+mn-cs"/>
              </a:rPr>
              <a:t>-by-</a:t>
            </a:r>
            <a:r>
              <a:rPr lang="tr-TR" sz="1200" kern="1200" dirty="0" err="1" smtClean="0">
                <a:solidFill>
                  <a:schemeClr val="tx1"/>
                </a:solidFill>
                <a:latin typeface="+mn-lt"/>
                <a:ea typeface="+mn-ea"/>
                <a:cs typeface="+mn-cs"/>
              </a:rPr>
              <a:t>case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basis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taking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into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account</a:t>
            </a:r>
            <a:r>
              <a:rPr lang="tr-TR" sz="1200" kern="1200" dirty="0" smtClean="0">
                <a:solidFill>
                  <a:schemeClr val="tx1"/>
                </a:solidFill>
                <a:latin typeface="+mn-lt"/>
                <a:ea typeface="+mn-ea"/>
                <a:cs typeface="+mn-cs"/>
              </a:rPr>
              <a:t> the risk profile of </a:t>
            </a:r>
            <a:r>
              <a:rPr lang="tr-TR" sz="1200" kern="1200" dirty="0" err="1" smtClean="0">
                <a:solidFill>
                  <a:schemeClr val="tx1"/>
                </a:solidFill>
                <a:latin typeface="+mn-lt"/>
                <a:ea typeface="+mn-ea"/>
                <a:cs typeface="+mn-cs"/>
              </a:rPr>
              <a:t>each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patient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give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prophylactic</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therapy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favor</a:t>
            </a:r>
            <a:r>
              <a:rPr lang="tr-TR" sz="1200" kern="1200" dirty="0" smtClean="0">
                <a:solidFill>
                  <a:schemeClr val="tx1"/>
                </a:solidFill>
                <a:latin typeface="+mn-lt"/>
                <a:ea typeface="+mn-ea"/>
                <a:cs typeface="+mn-cs"/>
              </a:rPr>
              <a:t> </a:t>
            </a:r>
            <a:r>
              <a:rPr lang="tr-TR" sz="1200" u="sng" kern="1200" dirty="0" err="1" smtClean="0">
                <a:solidFill>
                  <a:schemeClr val="tx1"/>
                </a:solidFill>
                <a:latin typeface="+mn-lt"/>
                <a:ea typeface="+mn-ea"/>
                <a:cs typeface="+mn-cs"/>
                <a:hlinkClick r:id="rId7"/>
              </a:rPr>
              <a:t>ganciclovir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day</a:t>
            </a:r>
            <a:r>
              <a:rPr lang="tr-TR" sz="1200" kern="1200" dirty="0" smtClean="0">
                <a:solidFill>
                  <a:schemeClr val="tx1"/>
                </a:solidFill>
                <a:latin typeface="+mn-lt"/>
                <a:ea typeface="+mn-ea"/>
                <a:cs typeface="+mn-cs"/>
              </a:rPr>
              <a:t> -8 to </a:t>
            </a:r>
            <a:r>
              <a:rPr lang="tr-TR" sz="1200" kern="1200" dirty="0" err="1" smtClean="0">
                <a:solidFill>
                  <a:schemeClr val="tx1"/>
                </a:solidFill>
                <a:latin typeface="+mn-lt"/>
                <a:ea typeface="+mn-ea"/>
                <a:cs typeface="+mn-cs"/>
              </a:rPr>
              <a:t>day</a:t>
            </a:r>
            <a:r>
              <a:rPr lang="tr-TR" sz="1200" kern="1200" dirty="0" smtClean="0">
                <a:solidFill>
                  <a:schemeClr val="tx1"/>
                </a:solidFill>
                <a:latin typeface="+mn-lt"/>
                <a:ea typeface="+mn-ea"/>
                <a:cs typeface="+mn-cs"/>
              </a:rPr>
              <a:t> -2, </a:t>
            </a:r>
            <a:r>
              <a:rPr lang="tr-TR" sz="1200" kern="1200" dirty="0" err="1" smtClean="0">
                <a:solidFill>
                  <a:schemeClr val="tx1"/>
                </a:solidFill>
                <a:latin typeface="+mn-lt"/>
                <a:ea typeface="+mn-ea"/>
                <a:cs typeface="+mn-cs"/>
              </a:rPr>
              <a:t>followed</a:t>
            </a:r>
            <a:r>
              <a:rPr lang="tr-TR" sz="1200" kern="1200" dirty="0" smtClean="0">
                <a:solidFill>
                  <a:schemeClr val="tx1"/>
                </a:solidFill>
                <a:latin typeface="+mn-lt"/>
                <a:ea typeface="+mn-ea"/>
                <a:cs typeface="+mn-cs"/>
              </a:rPr>
              <a:t> by </a:t>
            </a:r>
            <a:r>
              <a:rPr lang="tr-TR" sz="1200" kern="1200" dirty="0" err="1" smtClean="0">
                <a:solidFill>
                  <a:schemeClr val="tx1"/>
                </a:solidFill>
                <a:latin typeface="+mn-lt"/>
                <a:ea typeface="+mn-ea"/>
                <a:cs typeface="+mn-cs"/>
              </a:rPr>
              <a:t>high</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dose</a:t>
            </a:r>
            <a:r>
              <a:rPr lang="tr-TR" sz="1200" kern="1200" dirty="0" smtClean="0">
                <a:solidFill>
                  <a:schemeClr val="tx1"/>
                </a:solidFill>
                <a:latin typeface="+mn-lt"/>
                <a:ea typeface="+mn-ea"/>
                <a:cs typeface="+mn-cs"/>
              </a:rPr>
              <a:t> </a:t>
            </a:r>
            <a:r>
              <a:rPr lang="tr-TR" sz="1200" u="sng" kern="1200" dirty="0" err="1" smtClean="0">
                <a:solidFill>
                  <a:schemeClr val="tx1"/>
                </a:solidFill>
                <a:latin typeface="+mn-lt"/>
                <a:ea typeface="+mn-ea"/>
                <a:cs typeface="+mn-cs"/>
                <a:hlinkClick r:id="rId5"/>
              </a:rPr>
              <a:t>valacyclovir</a:t>
            </a:r>
            <a:r>
              <a:rPr lang="tr-TR" sz="1200" kern="1200" dirty="0" smtClean="0">
                <a:solidFill>
                  <a:schemeClr val="tx1"/>
                </a:solidFill>
                <a:latin typeface="+mn-lt"/>
                <a:ea typeface="+mn-ea"/>
                <a:cs typeface="+mn-cs"/>
              </a:rPr>
              <a:t> (2 g </a:t>
            </a:r>
            <a:r>
              <a:rPr lang="tr-TR" sz="1200" kern="1200" dirty="0" err="1" smtClean="0">
                <a:solidFill>
                  <a:schemeClr val="tx1"/>
                </a:solidFill>
                <a:latin typeface="+mn-lt"/>
                <a:ea typeface="+mn-ea"/>
                <a:cs typeface="+mn-cs"/>
              </a:rPr>
              <a:t>orally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three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times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daily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twice</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weekly</a:t>
            </a:r>
            <a:r>
              <a:rPr lang="tr-TR" sz="1200" kern="1200" dirty="0" smtClean="0">
                <a:solidFill>
                  <a:schemeClr val="tx1"/>
                </a:solidFill>
                <a:latin typeface="+mn-lt"/>
                <a:ea typeface="+mn-ea"/>
                <a:cs typeface="+mn-cs"/>
              </a:rPr>
              <a:t> PCR </a:t>
            </a:r>
            <a:r>
              <a:rPr lang="tr-TR" sz="1200" kern="1200" dirty="0" err="1" smtClean="0">
                <a:solidFill>
                  <a:schemeClr val="tx1"/>
                </a:solidFill>
                <a:latin typeface="+mn-lt"/>
                <a:ea typeface="+mn-ea"/>
                <a:cs typeface="+mn-cs"/>
              </a:rPr>
              <a:t>monitoring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starting</a:t>
            </a:r>
            <a:r>
              <a:rPr lang="tr-TR" sz="1200" kern="1200" dirty="0" smtClean="0">
                <a:solidFill>
                  <a:schemeClr val="tx1"/>
                </a:solidFill>
                <a:latin typeface="+mn-lt"/>
                <a:ea typeface="+mn-ea"/>
                <a:cs typeface="+mn-cs"/>
              </a:rPr>
              <a:t> at the time of HCT and </a:t>
            </a:r>
            <a:r>
              <a:rPr lang="tr-TR" sz="1200" kern="1200" dirty="0" err="1" smtClean="0">
                <a:solidFill>
                  <a:schemeClr val="tx1"/>
                </a:solidFill>
                <a:latin typeface="+mn-lt"/>
                <a:ea typeface="+mn-ea"/>
                <a:cs typeface="+mn-cs"/>
              </a:rPr>
              <a:t>continuing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until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engraftment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longer</a:t>
            </a:r>
            <a:r>
              <a:rPr lang="tr-TR" sz="1200" kern="1200" dirty="0" smtClean="0">
                <a:solidFill>
                  <a:schemeClr val="tx1"/>
                </a:solidFill>
                <a:latin typeface="+mn-lt"/>
                <a:ea typeface="+mn-ea"/>
                <a:cs typeface="+mn-cs"/>
              </a:rPr>
              <a:t> in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receiving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glucocorticoids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Primary</a:t>
            </a:r>
            <a:r>
              <a:rPr lang="tr-TR" sz="1200" u="sng" kern="1200" dirty="0" smtClean="0">
                <a:solidFill>
                  <a:schemeClr val="tx1"/>
                </a:solidFill>
                <a:latin typeface="+mn-lt"/>
                <a:ea typeface="+mn-ea"/>
                <a:cs typeface="+mn-cs"/>
                <a:hlinkClick r:id="rId9"/>
              </a:rPr>
              <a:t> </a:t>
            </a:r>
            <a:r>
              <a:rPr lang="tr-TR" sz="1200" u="sng" kern="1200" dirty="0" err="1" smtClean="0">
                <a:solidFill>
                  <a:schemeClr val="tx1"/>
                </a:solidFill>
                <a:latin typeface="+mn-lt"/>
                <a:ea typeface="+mn-ea"/>
                <a:cs typeface="+mn-cs"/>
                <a:hlinkClick r:id="rId9"/>
              </a:rPr>
              <a:t>prophylaxis</a:t>
            </a:r>
            <a:r>
              <a:rPr lang="tr-TR" sz="1200" u="sng" kern="1200" dirty="0" smtClean="0">
                <a:solidFill>
                  <a:schemeClr val="tx1"/>
                </a:solidFill>
                <a:latin typeface="+mn-lt"/>
                <a:ea typeface="+mn-ea"/>
                <a:cs typeface="+mn-cs"/>
                <a:hlinkClick r:id="rId9"/>
              </a:rPr>
              <a: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kern="1200" dirty="0" smtClean="0">
                <a:solidFill>
                  <a:schemeClr val="tx1"/>
                </a:solidFill>
                <a:latin typeface="+mn-lt"/>
                <a:ea typeface="+mn-ea"/>
                <a:cs typeface="+mn-cs"/>
              </a:rPr>
              <a:t>●CMV-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autologous HCT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usually</a:t>
            </a:r>
            <a:r>
              <a:rPr lang="tr-TR" sz="1200" kern="1200" dirty="0" smtClean="0">
                <a:solidFill>
                  <a:schemeClr val="tx1"/>
                </a:solidFill>
                <a:latin typeface="+mn-lt"/>
                <a:ea typeface="+mn-ea"/>
                <a:cs typeface="+mn-cs"/>
              </a:rPr>
              <a:t> do not </a:t>
            </a:r>
            <a:r>
              <a:rPr lang="tr-TR" sz="1200" kern="1200" dirty="0" err="1" smtClean="0">
                <a:solidFill>
                  <a:schemeClr val="tx1"/>
                </a:solidFill>
                <a:latin typeface="+mn-lt"/>
                <a:ea typeface="+mn-ea"/>
                <a:cs typeface="+mn-cs"/>
              </a:rPr>
              <a:t>require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routine</a:t>
            </a:r>
            <a:r>
              <a:rPr lang="tr-TR" sz="1200" kern="1200" dirty="0" smtClean="0">
                <a:solidFill>
                  <a:schemeClr val="tx1"/>
                </a:solidFill>
                <a:latin typeface="+mn-lt"/>
                <a:ea typeface="+mn-ea"/>
                <a:cs typeface="+mn-cs"/>
              </a:rPr>
              <a:t> CMV </a:t>
            </a:r>
            <a:r>
              <a:rPr lang="tr-TR" sz="1200" kern="1200" dirty="0" err="1" smtClean="0">
                <a:solidFill>
                  <a:schemeClr val="tx1"/>
                </a:solidFill>
                <a:latin typeface="+mn-lt"/>
                <a:ea typeface="+mn-ea"/>
                <a:cs typeface="+mn-cs"/>
              </a:rPr>
              <a:t>monitoring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because</a:t>
            </a:r>
            <a:r>
              <a:rPr lang="tr-TR" sz="1200" kern="1200" dirty="0" smtClean="0">
                <a:solidFill>
                  <a:schemeClr val="tx1"/>
                </a:solidFill>
                <a:latin typeface="+mn-lt"/>
                <a:ea typeface="+mn-ea"/>
                <a:cs typeface="+mn-cs"/>
              </a:rPr>
              <a:t> of a </a:t>
            </a:r>
            <a:r>
              <a:rPr lang="tr-TR" sz="1200" kern="1200" dirty="0" err="1" smtClean="0">
                <a:solidFill>
                  <a:schemeClr val="tx1"/>
                </a:solidFill>
                <a:latin typeface="+mn-lt"/>
                <a:ea typeface="+mn-ea"/>
                <a:cs typeface="+mn-cs"/>
              </a:rPr>
              <a:t>low</a:t>
            </a:r>
            <a:r>
              <a:rPr lang="tr-TR" sz="1200" kern="1200" dirty="0" smtClean="0">
                <a:solidFill>
                  <a:schemeClr val="tx1"/>
                </a:solidFill>
                <a:latin typeface="+mn-lt"/>
                <a:ea typeface="+mn-ea"/>
                <a:cs typeface="+mn-cs"/>
              </a:rPr>
              <a:t> risk for CMV </a:t>
            </a:r>
            <a:r>
              <a:rPr lang="tr-TR" sz="1200" kern="1200" dirty="0" err="1" smtClean="0">
                <a:solidFill>
                  <a:schemeClr val="tx1"/>
                </a:solidFill>
                <a:latin typeface="+mn-lt"/>
                <a:ea typeface="+mn-ea"/>
                <a:cs typeface="+mn-cs"/>
              </a:rPr>
              <a:t>disease</a:t>
            </a:r>
            <a:r>
              <a:rPr lang="tr-TR" sz="1200" kern="1200" dirty="0" smtClean="0">
                <a:solidFill>
                  <a:schemeClr val="tx1"/>
                </a:solidFill>
                <a:latin typeface="+mn-lt"/>
                <a:ea typeface="+mn-ea"/>
                <a:cs typeface="+mn-cs"/>
              </a:rPr>
              <a:t>. Monitoring, </a:t>
            </a:r>
            <a:r>
              <a:rPr lang="tr-TR" sz="1200" kern="1200" dirty="0" err="1" smtClean="0">
                <a:solidFill>
                  <a:schemeClr val="tx1"/>
                </a:solidFill>
                <a:latin typeface="+mn-lt"/>
                <a:ea typeface="+mn-ea"/>
                <a:cs typeface="+mn-cs"/>
              </a:rPr>
              <a:t>started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around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day</a:t>
            </a:r>
            <a:r>
              <a:rPr lang="tr-TR" sz="1200" kern="1200" dirty="0" smtClean="0">
                <a:solidFill>
                  <a:schemeClr val="tx1"/>
                </a:solidFill>
                <a:latin typeface="+mn-lt"/>
                <a:ea typeface="+mn-ea"/>
                <a:cs typeface="+mn-cs"/>
              </a:rPr>
              <a:t> +20 and </a:t>
            </a:r>
            <a:r>
              <a:rPr lang="tr-TR" sz="1200" kern="1200" dirty="0" err="1" smtClean="0">
                <a:solidFill>
                  <a:schemeClr val="tx1"/>
                </a:solidFill>
                <a:latin typeface="+mn-lt"/>
                <a:ea typeface="+mn-ea"/>
                <a:cs typeface="+mn-cs"/>
              </a:rPr>
              <a:t>continued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until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day</a:t>
            </a:r>
            <a:r>
              <a:rPr lang="tr-TR" sz="1200" kern="1200" dirty="0" smtClean="0">
                <a:solidFill>
                  <a:schemeClr val="tx1"/>
                </a:solidFill>
                <a:latin typeface="+mn-lt"/>
                <a:ea typeface="+mn-ea"/>
                <a:cs typeface="+mn-cs"/>
              </a:rPr>
              <a:t> +100, is recommended in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develop</a:t>
            </a:r>
            <a:r>
              <a:rPr lang="tr-TR" sz="1200" kern="1200" dirty="0" smtClean="0">
                <a:solidFill>
                  <a:schemeClr val="tx1"/>
                </a:solidFill>
                <a:latin typeface="+mn-lt"/>
                <a:ea typeface="+mn-ea"/>
                <a:cs typeface="+mn-cs"/>
              </a:rPr>
              <a:t> CMV </a:t>
            </a:r>
            <a:r>
              <a:rPr lang="tr-TR" sz="1200" kern="1200" dirty="0" err="1" smtClean="0">
                <a:solidFill>
                  <a:schemeClr val="tx1"/>
                </a:solidFill>
                <a:latin typeface="+mn-lt"/>
                <a:ea typeface="+mn-ea"/>
                <a:cs typeface="+mn-cs"/>
              </a:rPr>
              <a:t>infection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during</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first</a:t>
            </a:r>
            <a:r>
              <a:rPr lang="tr-TR" sz="1200" kern="1200" dirty="0" smtClean="0">
                <a:solidFill>
                  <a:schemeClr val="tx1"/>
                </a:solidFill>
                <a:latin typeface="+mn-lt"/>
                <a:ea typeface="+mn-ea"/>
                <a:cs typeface="+mn-cs"/>
              </a:rPr>
              <a:t> 60 days </a:t>
            </a:r>
            <a:r>
              <a:rPr lang="tr-TR" sz="1200" kern="1200" dirty="0" err="1" smtClean="0">
                <a:solidFill>
                  <a:schemeClr val="tx1"/>
                </a:solidFill>
                <a:latin typeface="+mn-lt"/>
                <a:ea typeface="+mn-ea"/>
                <a:cs typeface="+mn-cs"/>
              </a:rPr>
              <a:t>following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transplantation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are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of CD34-</a:t>
            </a:r>
            <a:r>
              <a:rPr lang="tr-TR" sz="1200" kern="1200" dirty="0" err="1" smtClean="0">
                <a:solidFill>
                  <a:schemeClr val="tx1"/>
                </a:solidFill>
                <a:latin typeface="+mn-lt"/>
                <a:ea typeface="+mn-ea"/>
                <a:cs typeface="+mn-cs"/>
              </a:rPr>
              <a:t>selected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grafts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Other</a:t>
            </a:r>
            <a:r>
              <a:rPr lang="tr-TR" sz="1200" kern="1200" dirty="0" smtClean="0">
                <a:solidFill>
                  <a:schemeClr val="tx1"/>
                </a:solidFill>
                <a:latin typeface="+mn-lt"/>
                <a:ea typeface="+mn-ea"/>
                <a:cs typeface="+mn-cs"/>
              </a:rPr>
              <a:t> autologous HCT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may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benefit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a </a:t>
            </a:r>
            <a:r>
              <a:rPr lang="tr-TR" sz="1200" kern="1200" dirty="0" err="1" smtClean="0">
                <a:solidFill>
                  <a:schemeClr val="tx1"/>
                </a:solidFill>
                <a:latin typeface="+mn-lt"/>
                <a:ea typeface="+mn-ea"/>
                <a:cs typeface="+mn-cs"/>
              </a:rPr>
              <a:t>preemptive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strategy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include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received</a:t>
            </a:r>
            <a:r>
              <a:rPr lang="tr-TR" sz="1200" kern="1200" dirty="0" smtClean="0">
                <a:solidFill>
                  <a:schemeClr val="tx1"/>
                </a:solidFill>
                <a:latin typeface="+mn-lt"/>
                <a:ea typeface="+mn-ea"/>
                <a:cs typeface="+mn-cs"/>
              </a:rPr>
              <a:t> total body </a:t>
            </a:r>
            <a:r>
              <a:rPr lang="tr-TR" sz="1200" kern="1200" dirty="0" err="1" smtClean="0">
                <a:solidFill>
                  <a:schemeClr val="tx1"/>
                </a:solidFill>
                <a:latin typeface="+mn-lt"/>
                <a:ea typeface="+mn-ea"/>
                <a:cs typeface="+mn-cs"/>
              </a:rPr>
              <a:t>irradiation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received</a:t>
            </a:r>
            <a:r>
              <a:rPr lang="tr-TR" sz="1200" kern="1200" dirty="0" smtClean="0">
                <a:solidFill>
                  <a:schemeClr val="tx1"/>
                </a:solidFill>
                <a:latin typeface="+mn-lt"/>
                <a:ea typeface="+mn-ea"/>
                <a:cs typeface="+mn-cs"/>
              </a:rPr>
              <a:t> T </a:t>
            </a:r>
            <a:r>
              <a:rPr lang="tr-TR" sz="1200" kern="1200" dirty="0" err="1" smtClean="0">
                <a:solidFill>
                  <a:schemeClr val="tx1"/>
                </a:solidFill>
                <a:latin typeface="+mn-lt"/>
                <a:ea typeface="+mn-ea"/>
                <a:cs typeface="+mn-cs"/>
              </a:rPr>
              <a:t>cell</a:t>
            </a:r>
            <a:r>
              <a:rPr lang="tr-TR" sz="1200" kern="1200" dirty="0" smtClean="0">
                <a:solidFill>
                  <a:schemeClr val="tx1"/>
                </a:solidFill>
                <a:latin typeface="+mn-lt"/>
                <a:ea typeface="+mn-ea"/>
                <a:cs typeface="+mn-cs"/>
              </a:rPr>
              <a:t>-depleted </a:t>
            </a:r>
            <a:r>
              <a:rPr lang="tr-TR" sz="1200" kern="1200" dirty="0" err="1" smtClean="0">
                <a:solidFill>
                  <a:schemeClr val="tx1"/>
                </a:solidFill>
                <a:latin typeface="+mn-lt"/>
                <a:ea typeface="+mn-ea"/>
                <a:cs typeface="+mn-cs"/>
              </a:rPr>
              <a:t>grafts</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received</a:t>
            </a:r>
            <a:r>
              <a:rPr lang="tr-TR" sz="1200" kern="1200" dirty="0" smtClean="0">
                <a:solidFill>
                  <a:schemeClr val="tx1"/>
                </a:solidFill>
                <a:latin typeface="+mn-lt"/>
                <a:ea typeface="+mn-ea"/>
                <a:cs typeface="+mn-cs"/>
              </a:rPr>
              <a:t> </a:t>
            </a:r>
            <a:r>
              <a:rPr lang="tr-TR" sz="1200" u="sng" kern="1200" dirty="0" err="1" smtClean="0">
                <a:solidFill>
                  <a:schemeClr val="tx1"/>
                </a:solidFill>
                <a:latin typeface="+mn-lt"/>
                <a:ea typeface="+mn-ea"/>
                <a:cs typeface="+mn-cs"/>
                <a:hlinkClick r:id="rId11"/>
              </a:rPr>
              <a:t>alemtuzumab</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12"/>
              </a:rPr>
              <a:t>fludarabine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2-</a:t>
            </a:r>
            <a:r>
              <a:rPr lang="tr-TR" sz="1200" kern="1200" dirty="0" err="1" smtClean="0">
                <a:solidFill>
                  <a:schemeClr val="tx1"/>
                </a:solidFill>
                <a:latin typeface="+mn-lt"/>
                <a:ea typeface="+mn-ea"/>
                <a:cs typeface="+mn-cs"/>
              </a:rPr>
              <a:t>chlorodeoxyadenosine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within</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previous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six</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months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'Monitoring for CMV </a:t>
            </a:r>
            <a:r>
              <a:rPr lang="tr-TR" sz="1200" u="sng" kern="1200" dirty="0" err="1" smtClean="0">
                <a:solidFill>
                  <a:schemeClr val="tx1"/>
                </a:solidFill>
                <a:latin typeface="+mn-lt"/>
                <a:ea typeface="+mn-ea"/>
                <a:cs typeface="+mn-cs"/>
                <a:hlinkClick r:id="rId9"/>
              </a:rPr>
              <a:t>reactivation</a:t>
            </a:r>
            <a:r>
              <a:rPr lang="tr-TR" sz="1200" u="sng" kern="1200" dirty="0" smtClean="0">
                <a:solidFill>
                  <a:schemeClr val="tx1"/>
                </a:solidFill>
                <a:latin typeface="+mn-lt"/>
                <a:ea typeface="+mn-ea"/>
                <a:cs typeface="+mn-cs"/>
                <a:hlinkClick r:id="rId9"/>
              </a:rPr>
              <a: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b="1" kern="1200" dirty="0" err="1" smtClean="0">
                <a:solidFill>
                  <a:schemeClr val="tx1"/>
                </a:solidFill>
                <a:latin typeface="+mn-lt"/>
                <a:ea typeface="+mn-ea"/>
                <a:cs typeface="+mn-cs"/>
              </a:rPr>
              <a:t>Epstein</a:t>
            </a:r>
            <a:r>
              <a:rPr lang="tr-TR" sz="1200" b="1" kern="1200" dirty="0" smtClean="0">
                <a:solidFill>
                  <a:schemeClr val="tx1"/>
                </a:solidFill>
                <a:latin typeface="+mn-lt"/>
                <a:ea typeface="+mn-ea"/>
                <a:cs typeface="+mn-cs"/>
              </a:rPr>
              <a:t>-</a:t>
            </a:r>
            <a:r>
              <a:rPr lang="tr-TR" sz="1200" b="1" kern="1200" dirty="0" err="1" smtClean="0">
                <a:solidFill>
                  <a:schemeClr val="tx1"/>
                </a:solidFill>
                <a:latin typeface="+mn-lt"/>
                <a:ea typeface="+mn-ea"/>
                <a:cs typeface="+mn-cs"/>
              </a:rPr>
              <a:t>Barr</a:t>
            </a:r>
            <a:r>
              <a:rPr lang="tr-TR" sz="1200" b="1" kern="1200" dirty="0" smtClean="0">
                <a:solidFill>
                  <a:schemeClr val="tx1"/>
                </a:solidFill>
                <a:latin typeface="+mn-lt"/>
                <a:ea typeface="+mn-ea"/>
                <a:cs typeface="+mn-cs"/>
              </a:rPr>
              <a:t> virus</a:t>
            </a:r>
            <a:endParaRPr lang="tr-TR" sz="1200" kern="1200" dirty="0" smtClean="0">
              <a:solidFill>
                <a:schemeClr val="tx1"/>
              </a:solidFill>
              <a:latin typeface="+mn-lt"/>
              <a:ea typeface="+mn-ea"/>
              <a:cs typeface="+mn-cs"/>
            </a:endParaRPr>
          </a:p>
          <a:p>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t>
            </a:r>
            <a:r>
              <a:rPr lang="tr-TR" sz="1200" kern="1200" dirty="0" err="1" smtClean="0">
                <a:solidFill>
                  <a:schemeClr val="tx1"/>
                </a:solidFill>
                <a:latin typeface="+mn-lt"/>
                <a:ea typeface="+mn-ea"/>
                <a:cs typeface="+mn-cs"/>
              </a:rPr>
              <a:t>high</a:t>
            </a:r>
            <a:r>
              <a:rPr lang="tr-TR" sz="1200" kern="1200" dirty="0" smtClean="0">
                <a:solidFill>
                  <a:schemeClr val="tx1"/>
                </a:solidFill>
                <a:latin typeface="+mn-lt"/>
                <a:ea typeface="+mn-ea"/>
                <a:cs typeface="+mn-cs"/>
              </a:rPr>
              <a:t> risk for EBV </a:t>
            </a:r>
            <a:r>
              <a:rPr lang="tr-TR" sz="1200" kern="1200" dirty="0" err="1" smtClean="0">
                <a:solidFill>
                  <a:schemeClr val="tx1"/>
                </a:solidFill>
                <a:latin typeface="+mn-lt"/>
                <a:ea typeface="+mn-ea"/>
                <a:cs typeface="+mn-cs"/>
              </a:rPr>
              <a:t>reactivation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such</a:t>
            </a:r>
            <a:r>
              <a:rPr lang="tr-TR" sz="1200" kern="1200" dirty="0" smtClean="0">
                <a:solidFill>
                  <a:schemeClr val="tx1"/>
                </a:solidFill>
                <a:latin typeface="+mn-lt"/>
                <a:ea typeface="+mn-ea"/>
                <a:cs typeface="+mn-cs"/>
              </a:rPr>
              <a:t> as </a:t>
            </a:r>
            <a:r>
              <a:rPr lang="tr-TR" sz="1200" kern="1200" dirty="0" err="1" smtClean="0">
                <a:solidFill>
                  <a:schemeClr val="tx1"/>
                </a:solidFill>
                <a:latin typeface="+mn-lt"/>
                <a:ea typeface="+mn-ea"/>
                <a:cs typeface="+mn-cs"/>
              </a:rPr>
              <a:t>those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received</a:t>
            </a:r>
            <a:r>
              <a:rPr lang="tr-TR" sz="1200" kern="1200" dirty="0" smtClean="0">
                <a:solidFill>
                  <a:schemeClr val="tx1"/>
                </a:solidFill>
                <a:latin typeface="+mn-lt"/>
                <a:ea typeface="+mn-ea"/>
                <a:cs typeface="+mn-cs"/>
              </a:rPr>
              <a:t> anti-T </a:t>
            </a:r>
            <a:r>
              <a:rPr lang="tr-TR" sz="1200" kern="1200" dirty="0" err="1" smtClean="0">
                <a:solidFill>
                  <a:schemeClr val="tx1"/>
                </a:solidFill>
                <a:latin typeface="+mn-lt"/>
                <a:ea typeface="+mn-ea"/>
                <a:cs typeface="+mn-cs"/>
              </a:rPr>
              <a:t>cell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antibodies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an </a:t>
            </a:r>
            <a:r>
              <a:rPr lang="tr-TR" sz="1200" kern="1200" dirty="0" err="1" smtClean="0">
                <a:solidFill>
                  <a:schemeClr val="tx1"/>
                </a:solidFill>
                <a:latin typeface="+mn-lt"/>
                <a:ea typeface="+mn-ea"/>
                <a:cs typeface="+mn-cs"/>
              </a:rPr>
              <a:t>umbilical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cord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blood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T </a:t>
            </a:r>
            <a:r>
              <a:rPr lang="tr-TR" sz="1200" kern="1200" dirty="0" err="1" smtClean="0">
                <a:solidFill>
                  <a:schemeClr val="tx1"/>
                </a:solidFill>
                <a:latin typeface="+mn-lt"/>
                <a:ea typeface="+mn-ea"/>
                <a:cs typeface="+mn-cs"/>
              </a:rPr>
              <a:t>cell</a:t>
            </a:r>
            <a:r>
              <a:rPr lang="tr-TR" sz="1200" kern="1200" dirty="0" smtClean="0">
                <a:solidFill>
                  <a:schemeClr val="tx1"/>
                </a:solidFill>
                <a:latin typeface="+mn-lt"/>
                <a:ea typeface="+mn-ea"/>
                <a:cs typeface="+mn-cs"/>
              </a:rPr>
              <a:t>-depleted </a:t>
            </a:r>
            <a:r>
              <a:rPr lang="tr-TR" sz="1200" kern="1200" dirty="0" err="1" smtClean="0">
                <a:solidFill>
                  <a:schemeClr val="tx1"/>
                </a:solidFill>
                <a:latin typeface="+mn-lt"/>
                <a:ea typeface="+mn-ea"/>
                <a:cs typeface="+mn-cs"/>
              </a:rPr>
              <a:t>graft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undergo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weekly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monitoring</a:t>
            </a:r>
            <a:r>
              <a:rPr lang="tr-TR" sz="1200" kern="1200" dirty="0" smtClean="0">
                <a:solidFill>
                  <a:schemeClr val="tx1"/>
                </a:solidFill>
                <a:latin typeface="+mn-lt"/>
                <a:ea typeface="+mn-ea"/>
                <a:cs typeface="+mn-cs"/>
              </a:rPr>
              <a:t> of EBV DNA by </a:t>
            </a:r>
            <a:r>
              <a:rPr lang="tr-TR" sz="1200" kern="1200" dirty="0" err="1" smtClean="0">
                <a:solidFill>
                  <a:schemeClr val="tx1"/>
                </a:solidFill>
                <a:latin typeface="+mn-lt"/>
                <a:ea typeface="+mn-ea"/>
                <a:cs typeface="+mn-cs"/>
              </a:rPr>
              <a:t>quantitative</a:t>
            </a:r>
            <a:r>
              <a:rPr lang="tr-TR" sz="1200" kern="1200" dirty="0" smtClean="0">
                <a:solidFill>
                  <a:schemeClr val="tx1"/>
                </a:solidFill>
                <a:latin typeface="+mn-lt"/>
                <a:ea typeface="+mn-ea"/>
                <a:cs typeface="+mn-cs"/>
              </a:rPr>
              <a:t> PCR for at </a:t>
            </a:r>
            <a:r>
              <a:rPr lang="tr-TR" sz="1200" kern="1200" dirty="0" err="1" smtClean="0">
                <a:solidFill>
                  <a:schemeClr val="tx1"/>
                </a:solidFill>
                <a:latin typeface="+mn-lt"/>
                <a:ea typeface="+mn-ea"/>
                <a:cs typeface="+mn-cs"/>
              </a:rPr>
              <a:t>least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three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months</a:t>
            </a:r>
            <a:r>
              <a:rPr lang="tr-TR" sz="1200" kern="1200" dirty="0" smtClean="0">
                <a:solidFill>
                  <a:schemeClr val="tx1"/>
                </a:solidFill>
                <a:latin typeface="+mn-lt"/>
                <a:ea typeface="+mn-ea"/>
                <a:cs typeface="+mn-cs"/>
              </a:rPr>
              <a:t> after transplant. </a:t>
            </a:r>
            <a:r>
              <a:rPr lang="tr-TR" sz="1200" kern="1200" dirty="0" err="1" smtClean="0">
                <a:solidFill>
                  <a:schemeClr val="tx1"/>
                </a:solidFill>
                <a:latin typeface="+mn-lt"/>
                <a:ea typeface="+mn-ea"/>
                <a:cs typeface="+mn-cs"/>
              </a:rPr>
              <a:t>Preemptive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strategies</a:t>
            </a:r>
            <a:r>
              <a:rPr lang="tr-TR" sz="1200" kern="1200" dirty="0" smtClean="0">
                <a:solidFill>
                  <a:schemeClr val="tx1"/>
                </a:solidFill>
                <a:latin typeface="+mn-lt"/>
                <a:ea typeface="+mn-ea"/>
                <a:cs typeface="+mn-cs"/>
              </a:rPr>
              <a:t> for EBV viremia </a:t>
            </a:r>
            <a:r>
              <a:rPr lang="tr-TR" sz="1200" kern="1200" dirty="0" err="1" smtClean="0">
                <a:solidFill>
                  <a:schemeClr val="tx1"/>
                </a:solidFill>
                <a:latin typeface="+mn-lt"/>
                <a:ea typeface="+mn-ea"/>
                <a:cs typeface="+mn-cs"/>
              </a:rPr>
              <a:t>with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high</a:t>
            </a:r>
            <a:r>
              <a:rPr lang="tr-TR" sz="1200" kern="1200" dirty="0" smtClean="0">
                <a:solidFill>
                  <a:schemeClr val="tx1"/>
                </a:solidFill>
                <a:latin typeface="+mn-lt"/>
                <a:ea typeface="+mn-ea"/>
                <a:cs typeface="+mn-cs"/>
              </a:rPr>
              <a:t> viral </a:t>
            </a:r>
            <a:r>
              <a:rPr lang="tr-TR" sz="1200" kern="1200" dirty="0" err="1" smtClean="0">
                <a:solidFill>
                  <a:schemeClr val="tx1"/>
                </a:solidFill>
                <a:latin typeface="+mn-lt"/>
                <a:ea typeface="+mn-ea"/>
                <a:cs typeface="+mn-cs"/>
              </a:rPr>
              <a:t>loads</a:t>
            </a:r>
            <a:r>
              <a:rPr lang="tr-TR" sz="1200" kern="1200" dirty="0" smtClean="0">
                <a:solidFill>
                  <a:schemeClr val="tx1"/>
                </a:solidFill>
                <a:latin typeface="+mn-lt"/>
                <a:ea typeface="+mn-ea"/>
                <a:cs typeface="+mn-cs"/>
              </a:rPr>
              <a:t> to </a:t>
            </a:r>
            <a:r>
              <a:rPr lang="tr-TR" sz="1200" kern="1200" dirty="0" err="1" smtClean="0">
                <a:solidFill>
                  <a:schemeClr val="tx1"/>
                </a:solidFill>
                <a:latin typeface="+mn-lt"/>
                <a:ea typeface="+mn-ea"/>
                <a:cs typeface="+mn-cs"/>
              </a:rPr>
              <a:t>prevent</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development</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posttransplantation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lymphoproliferative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disorder</a:t>
            </a:r>
            <a:r>
              <a:rPr lang="tr-TR" sz="1200" kern="1200" dirty="0" smtClean="0">
                <a:solidFill>
                  <a:schemeClr val="tx1"/>
                </a:solidFill>
                <a:latin typeface="+mn-lt"/>
                <a:ea typeface="+mn-ea"/>
                <a:cs typeface="+mn-cs"/>
              </a:rPr>
              <a:t> (PTLD)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considered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Such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strategies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include</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reduction</a:t>
            </a:r>
            <a:r>
              <a:rPr lang="tr-TR" sz="1200" kern="1200" dirty="0" smtClean="0">
                <a:solidFill>
                  <a:schemeClr val="tx1"/>
                </a:solidFill>
                <a:latin typeface="+mn-lt"/>
                <a:ea typeface="+mn-ea"/>
                <a:cs typeface="+mn-cs"/>
              </a:rPr>
              <a:t> of immunosuppression, administration of the anti-CD20 </a:t>
            </a:r>
            <a:r>
              <a:rPr lang="tr-TR" sz="1200" kern="1200" dirty="0" err="1" smtClean="0">
                <a:solidFill>
                  <a:schemeClr val="tx1"/>
                </a:solidFill>
                <a:latin typeface="+mn-lt"/>
                <a:ea typeface="+mn-ea"/>
                <a:cs typeface="+mn-cs"/>
              </a:rPr>
              <a:t>monoclonal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antibody</a:t>
            </a:r>
            <a:r>
              <a:rPr lang="tr-TR" sz="1200" kern="1200" dirty="0" smtClean="0">
                <a:solidFill>
                  <a:schemeClr val="tx1"/>
                </a:solidFill>
                <a:latin typeface="+mn-lt"/>
                <a:ea typeface="+mn-ea"/>
                <a:cs typeface="+mn-cs"/>
              </a:rPr>
              <a:t> (</a:t>
            </a:r>
            <a:r>
              <a:rPr lang="tr-TR" sz="1200" u="sng" kern="1200" dirty="0" err="1" smtClean="0">
                <a:solidFill>
                  <a:schemeClr val="tx1"/>
                </a:solidFill>
                <a:latin typeface="+mn-lt"/>
                <a:ea typeface="+mn-ea"/>
                <a:cs typeface="+mn-cs"/>
                <a:hlinkClick r:id="rId13"/>
              </a:rPr>
              <a:t>rituximab</a:t>
            </a:r>
            <a:r>
              <a:rPr lang="tr-TR" sz="1200" kern="1200" dirty="0" smtClean="0">
                <a:solidFill>
                  <a:schemeClr val="tx1"/>
                </a:solidFill>
                <a:latin typeface="+mn-lt"/>
                <a:ea typeface="+mn-ea"/>
                <a:cs typeface="+mn-cs"/>
              </a:rPr>
              <a:t>), and administration of EBV-</a:t>
            </a:r>
            <a:r>
              <a:rPr lang="tr-TR" sz="1200" kern="1200" dirty="0" err="1" smtClean="0">
                <a:solidFill>
                  <a:schemeClr val="tx1"/>
                </a:solidFill>
                <a:latin typeface="+mn-lt"/>
                <a:ea typeface="+mn-ea"/>
                <a:cs typeface="+mn-cs"/>
              </a:rPr>
              <a:t>specific</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cytotoxic</a:t>
            </a:r>
            <a:r>
              <a:rPr lang="tr-TR" sz="1200" kern="1200" dirty="0" smtClean="0">
                <a:solidFill>
                  <a:schemeClr val="tx1"/>
                </a:solidFill>
                <a:latin typeface="+mn-lt"/>
                <a:ea typeface="+mn-ea"/>
                <a:cs typeface="+mn-cs"/>
              </a:rPr>
              <a:t> T </a:t>
            </a:r>
            <a:r>
              <a:rPr lang="tr-TR" sz="1200" kern="1200" dirty="0" err="1" smtClean="0">
                <a:solidFill>
                  <a:schemeClr val="tx1"/>
                </a:solidFill>
                <a:latin typeface="+mn-lt"/>
                <a:ea typeface="+mn-ea"/>
                <a:cs typeface="+mn-cs"/>
              </a:rPr>
              <a:t>cells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Epstein</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Barr</a:t>
            </a:r>
            <a:r>
              <a:rPr lang="tr-TR" sz="1200" u="sng" kern="1200" dirty="0" smtClean="0">
                <a:solidFill>
                  <a:schemeClr val="tx1"/>
                </a:solidFill>
                <a:latin typeface="+mn-lt"/>
                <a:ea typeface="+mn-ea"/>
                <a:cs typeface="+mn-cs"/>
                <a:hlinkClick r:id="rId9"/>
              </a:rPr>
              <a:t> virus'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 and </a:t>
            </a:r>
            <a:r>
              <a:rPr lang="tr-TR" sz="1200" u="sng" kern="1200" dirty="0" smtClean="0">
                <a:solidFill>
                  <a:schemeClr val="tx1"/>
                </a:solidFill>
                <a:latin typeface="+mn-lt"/>
                <a:ea typeface="+mn-ea"/>
                <a:cs typeface="+mn-cs"/>
                <a:hlinkClick r:id="rId14"/>
              </a:rPr>
              <a:t>"Treatment and </a:t>
            </a:r>
            <a:r>
              <a:rPr lang="tr-TR" sz="1200" u="sng" kern="1200" dirty="0" err="1" smtClean="0">
                <a:solidFill>
                  <a:schemeClr val="tx1"/>
                </a:solidFill>
                <a:latin typeface="+mn-lt"/>
                <a:ea typeface="+mn-ea"/>
                <a:cs typeface="+mn-cs"/>
                <a:hlinkClick r:id="rId14"/>
              </a:rPr>
              <a:t>prevention</a:t>
            </a:r>
            <a:r>
              <a:rPr lang="tr-TR" sz="1200" u="sng" kern="1200" dirty="0" smtClean="0">
                <a:solidFill>
                  <a:schemeClr val="tx1"/>
                </a:solidFill>
                <a:latin typeface="+mn-lt"/>
                <a:ea typeface="+mn-ea"/>
                <a:cs typeface="+mn-cs"/>
                <a:hlinkClick r:id="rId14"/>
              </a:rPr>
              <a:t> of post-transplant </a:t>
            </a:r>
            <a:r>
              <a:rPr lang="tr-TR" sz="1200" u="sng" kern="1200" dirty="0" err="1" smtClean="0">
                <a:solidFill>
                  <a:schemeClr val="tx1"/>
                </a:solidFill>
                <a:latin typeface="+mn-lt"/>
                <a:ea typeface="+mn-ea"/>
                <a:cs typeface="+mn-cs"/>
                <a:hlinkClick r:id="rId14"/>
              </a:rPr>
              <a:t>lymphoproliferative</a:t>
            </a:r>
            <a:r>
              <a:rPr lang="tr-TR" sz="1200" u="sng" kern="1200" dirty="0" smtClean="0">
                <a:solidFill>
                  <a:schemeClr val="tx1"/>
                </a:solidFill>
                <a:latin typeface="+mn-lt"/>
                <a:ea typeface="+mn-ea"/>
                <a:cs typeface="+mn-cs"/>
                <a:hlinkClick r:id="rId14"/>
              </a:rPr>
              <a:t> </a:t>
            </a:r>
            <a:r>
              <a:rPr lang="tr-TR" sz="1200" u="sng" kern="1200" dirty="0" err="1" smtClean="0">
                <a:solidFill>
                  <a:schemeClr val="tx1"/>
                </a:solidFill>
                <a:latin typeface="+mn-lt"/>
                <a:ea typeface="+mn-ea"/>
                <a:cs typeface="+mn-cs"/>
                <a:hlinkClick r:id="rId14"/>
              </a:rPr>
              <a:t>disorders</a:t>
            </a:r>
            <a:r>
              <a:rPr lang="tr-TR" sz="1200" u="sng" kern="1200" dirty="0" smtClean="0">
                <a:solidFill>
                  <a:schemeClr val="tx1"/>
                </a:solidFill>
                <a:latin typeface="+mn-lt"/>
                <a:ea typeface="+mn-ea"/>
                <a:cs typeface="+mn-cs"/>
                <a:hlinkClick r:id="rId14"/>
              </a:rPr>
              <a:t>", </a:t>
            </a:r>
            <a:r>
              <a:rPr lang="tr-TR" sz="1200" u="sng" kern="1200" dirty="0" err="1" smtClean="0">
                <a:solidFill>
                  <a:schemeClr val="tx1"/>
                </a:solidFill>
                <a:latin typeface="+mn-lt"/>
                <a:ea typeface="+mn-ea"/>
                <a:cs typeface="+mn-cs"/>
                <a:hlinkClick r:id="rId14"/>
              </a:rPr>
              <a:t>section</a:t>
            </a:r>
            <a:r>
              <a:rPr lang="tr-TR" sz="1200" u="sng" kern="1200" dirty="0" smtClean="0">
                <a:solidFill>
                  <a:schemeClr val="tx1"/>
                </a:solidFill>
                <a:latin typeface="+mn-lt"/>
                <a:ea typeface="+mn-ea"/>
                <a:cs typeface="+mn-cs"/>
                <a:hlinkClick r:id="rId14"/>
              </a:rPr>
              <a:t> on '</a:t>
            </a:r>
            <a:r>
              <a:rPr lang="tr-TR" sz="1200" u="sng" kern="1200" dirty="0" err="1" smtClean="0">
                <a:solidFill>
                  <a:schemeClr val="tx1"/>
                </a:solidFill>
                <a:latin typeface="+mn-lt"/>
                <a:ea typeface="+mn-ea"/>
                <a:cs typeface="+mn-cs"/>
                <a:hlinkClick r:id="rId14"/>
              </a:rPr>
              <a:t>Prevention</a:t>
            </a:r>
            <a:r>
              <a:rPr lang="tr-TR" sz="1200" u="sng" kern="1200" dirty="0" smtClean="0">
                <a:solidFill>
                  <a:schemeClr val="tx1"/>
                </a:solidFill>
                <a:latin typeface="+mn-lt"/>
                <a:ea typeface="+mn-ea"/>
                <a:cs typeface="+mn-cs"/>
                <a:hlinkClick r:id="rId14"/>
              </a:rPr>
              <a:t>'</a:t>
            </a:r>
            <a:r>
              <a:rPr lang="tr-TR" sz="1200" kern="1200" dirty="0" smtClean="0">
                <a:solidFill>
                  <a:schemeClr val="tx1"/>
                </a:solidFill>
                <a:latin typeface="+mn-lt"/>
                <a:ea typeface="+mn-ea"/>
                <a:cs typeface="+mn-cs"/>
              </a:rPr>
              <a:t>.)</a:t>
            </a:r>
          </a:p>
          <a:p>
            <a:r>
              <a:rPr lang="tr-TR" sz="1200" b="1" kern="1200" dirty="0" err="1" smtClean="0">
                <a:solidFill>
                  <a:schemeClr val="tx1"/>
                </a:solidFill>
                <a:latin typeface="+mn-lt"/>
                <a:ea typeface="+mn-ea"/>
                <a:cs typeface="+mn-cs"/>
              </a:rPr>
              <a:t>Respiratory</a:t>
            </a:r>
            <a:r>
              <a:rPr lang="tr-TR" sz="1200" b="1" kern="1200" dirty="0" smtClean="0">
                <a:solidFill>
                  <a:schemeClr val="tx1"/>
                </a:solidFill>
                <a:latin typeface="+mn-lt"/>
                <a:ea typeface="+mn-ea"/>
                <a:cs typeface="+mn-cs"/>
              </a:rPr>
              <a:t> </a:t>
            </a:r>
            <a:r>
              <a:rPr lang="tr-TR" sz="1200" b="1" kern="1200" dirty="0" err="1" smtClean="0">
                <a:solidFill>
                  <a:schemeClr val="tx1"/>
                </a:solidFill>
                <a:latin typeface="+mn-lt"/>
                <a:ea typeface="+mn-ea"/>
                <a:cs typeface="+mn-cs"/>
              </a:rPr>
              <a:t>viruses</a:t>
            </a:r>
            <a:endParaRPr lang="tr-TR" sz="1200" kern="1200" dirty="0" smtClean="0">
              <a:solidFill>
                <a:schemeClr val="tx1"/>
              </a:solidFill>
              <a:latin typeface="+mn-lt"/>
              <a:ea typeface="+mn-ea"/>
              <a:cs typeface="+mn-cs"/>
            </a:endParaRPr>
          </a:p>
          <a:p>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Influenza</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vaccination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remains</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primary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method</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preventing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influenza</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inactivated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vaccine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used</a:t>
            </a:r>
            <a:r>
              <a:rPr lang="tr-TR" sz="1200" kern="1200" dirty="0" smtClean="0">
                <a:solidFill>
                  <a:schemeClr val="tx1"/>
                </a:solidFill>
                <a:latin typeface="+mn-lt"/>
                <a:ea typeface="+mn-ea"/>
                <a:cs typeface="+mn-cs"/>
              </a:rPr>
              <a:t> in HCT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and it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given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annually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lifelong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Generally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immunization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done </a:t>
            </a:r>
            <a:r>
              <a:rPr lang="tr-TR" sz="1200" kern="1200" dirty="0" err="1" smtClean="0">
                <a:solidFill>
                  <a:schemeClr val="tx1"/>
                </a:solidFill>
                <a:latin typeface="+mn-lt"/>
                <a:ea typeface="+mn-ea"/>
                <a:cs typeface="+mn-cs"/>
              </a:rPr>
              <a:t>during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influenza</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season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beginning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six</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months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following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transplantation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beginning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four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months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following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transplantation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if</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there</a:t>
            </a:r>
            <a:r>
              <a:rPr lang="tr-TR" sz="1200" kern="1200" dirty="0" smtClean="0">
                <a:solidFill>
                  <a:schemeClr val="tx1"/>
                </a:solidFill>
                <a:latin typeface="+mn-lt"/>
                <a:ea typeface="+mn-ea"/>
                <a:cs typeface="+mn-cs"/>
              </a:rPr>
              <a:t> is a </a:t>
            </a:r>
            <a:r>
              <a:rPr lang="tr-TR" sz="1200" kern="1200" dirty="0" err="1" smtClean="0">
                <a:solidFill>
                  <a:schemeClr val="tx1"/>
                </a:solidFill>
                <a:latin typeface="+mn-lt"/>
                <a:ea typeface="+mn-ea"/>
                <a:cs typeface="+mn-cs"/>
              </a:rPr>
              <a:t>community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influenza</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outbreak</a:t>
            </a:r>
            <a:r>
              <a:rPr lang="tr-TR" sz="1200" kern="1200" dirty="0" smtClean="0">
                <a:solidFill>
                  <a:schemeClr val="tx1"/>
                </a:solidFill>
                <a:latin typeface="+mn-lt"/>
                <a:ea typeface="+mn-ea"/>
                <a:cs typeface="+mn-cs"/>
              </a:rPr>
              <a:t> (</a:t>
            </a:r>
            <a:r>
              <a:rPr lang="tr-TR" sz="1200" u="sng" kern="1200" dirty="0" err="1" smtClean="0">
                <a:solidFill>
                  <a:schemeClr val="tx1"/>
                </a:solidFill>
                <a:latin typeface="+mn-lt"/>
                <a:ea typeface="+mn-ea"/>
                <a:cs typeface="+mn-cs"/>
                <a:hlinkClick r:id="rId15"/>
              </a:rPr>
              <a:t>table</a:t>
            </a:r>
            <a:r>
              <a:rPr lang="tr-TR" sz="1200" u="sng" kern="1200" dirty="0" smtClean="0">
                <a:solidFill>
                  <a:schemeClr val="tx1"/>
                </a:solidFill>
                <a:latin typeface="+mn-lt"/>
                <a:ea typeface="+mn-ea"/>
                <a:cs typeface="+mn-cs"/>
                <a:hlinkClick r:id="rId15"/>
              </a:rPr>
              <a:t> 3</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Influenza</a:t>
            </a:r>
            <a:r>
              <a:rPr lang="tr-TR" sz="1200" u="sng" kern="1200" dirty="0" smtClean="0">
                <a:solidFill>
                  <a:schemeClr val="tx1"/>
                </a:solidFill>
                <a:latin typeface="+mn-lt"/>
                <a:ea typeface="+mn-ea"/>
                <a:cs typeface="+mn-cs"/>
                <a:hlinkClick r:id="rId9"/>
              </a:rPr>
              <a: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Although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vaccination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remains</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cornerstone</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protection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against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influenza</a:t>
            </a:r>
            <a:r>
              <a:rPr lang="tr-TR" sz="1200" kern="1200" dirty="0" smtClean="0">
                <a:solidFill>
                  <a:schemeClr val="tx1"/>
                </a:solidFill>
                <a:latin typeface="+mn-lt"/>
                <a:ea typeface="+mn-ea"/>
                <a:cs typeface="+mn-cs"/>
              </a:rPr>
              <a:t> virus, </a:t>
            </a:r>
            <a:r>
              <a:rPr lang="tr-TR" sz="1200" kern="1200" dirty="0" err="1" smtClean="0">
                <a:solidFill>
                  <a:schemeClr val="tx1"/>
                </a:solidFill>
                <a:latin typeface="+mn-lt"/>
                <a:ea typeface="+mn-ea"/>
                <a:cs typeface="+mn-cs"/>
              </a:rPr>
              <a:t>preexposure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postexposure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antiviral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prophylaxis</a:t>
            </a:r>
            <a:r>
              <a:rPr lang="tr-TR" sz="1200" kern="1200" dirty="0" smtClean="0">
                <a:solidFill>
                  <a:schemeClr val="tx1"/>
                </a:solidFill>
                <a:latin typeface="+mn-lt"/>
                <a:ea typeface="+mn-ea"/>
                <a:cs typeface="+mn-cs"/>
              </a:rPr>
              <a:t> of HCT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is </a:t>
            </a:r>
            <a:r>
              <a:rPr lang="tr-TR" sz="1200" kern="1200" dirty="0" err="1" smtClean="0">
                <a:solidFill>
                  <a:schemeClr val="tx1"/>
                </a:solidFill>
                <a:latin typeface="+mn-lt"/>
                <a:ea typeface="+mn-ea"/>
                <a:cs typeface="+mn-cs"/>
              </a:rPr>
              <a:t>sometimes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used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during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local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influenza</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outbreaks</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decision</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whom</a:t>
            </a:r>
            <a:r>
              <a:rPr lang="tr-TR" sz="1200" kern="1200" dirty="0" smtClean="0">
                <a:solidFill>
                  <a:schemeClr val="tx1"/>
                </a:solidFill>
                <a:latin typeface="+mn-lt"/>
                <a:ea typeface="+mn-ea"/>
                <a:cs typeface="+mn-cs"/>
              </a:rPr>
              <a:t> to </a:t>
            </a:r>
            <a:r>
              <a:rPr lang="tr-TR" sz="1200" kern="1200" dirty="0" err="1" smtClean="0">
                <a:solidFill>
                  <a:schemeClr val="tx1"/>
                </a:solidFill>
                <a:latin typeface="+mn-lt"/>
                <a:ea typeface="+mn-ea"/>
                <a:cs typeface="+mn-cs"/>
              </a:rPr>
              <a:t>offer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chemoprophylaxis</a:t>
            </a:r>
            <a:r>
              <a:rPr lang="tr-TR" sz="1200" kern="1200" dirty="0" smtClean="0">
                <a:solidFill>
                  <a:schemeClr val="tx1"/>
                </a:solidFill>
                <a:latin typeface="+mn-lt"/>
                <a:ea typeface="+mn-ea"/>
                <a:cs typeface="+mn-cs"/>
              </a:rPr>
              <a:t> to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made</a:t>
            </a:r>
            <a:r>
              <a:rPr lang="tr-TR" sz="1200" kern="1200" dirty="0" smtClean="0">
                <a:solidFill>
                  <a:schemeClr val="tx1"/>
                </a:solidFill>
                <a:latin typeface="+mn-lt"/>
                <a:ea typeface="+mn-ea"/>
                <a:cs typeface="+mn-cs"/>
              </a:rPr>
              <a:t> on a </a:t>
            </a:r>
            <a:r>
              <a:rPr lang="tr-TR" sz="1200" kern="1200" dirty="0" err="1" smtClean="0">
                <a:solidFill>
                  <a:schemeClr val="tx1"/>
                </a:solidFill>
                <a:latin typeface="+mn-lt"/>
                <a:ea typeface="+mn-ea"/>
                <a:cs typeface="+mn-cs"/>
              </a:rPr>
              <a:t>case</a:t>
            </a:r>
            <a:r>
              <a:rPr lang="tr-TR" sz="1200" kern="1200" dirty="0" smtClean="0">
                <a:solidFill>
                  <a:schemeClr val="tx1"/>
                </a:solidFill>
                <a:latin typeface="+mn-lt"/>
                <a:ea typeface="+mn-ea"/>
                <a:cs typeface="+mn-cs"/>
              </a:rPr>
              <a:t>-by-</a:t>
            </a:r>
            <a:r>
              <a:rPr lang="tr-TR" sz="1200" kern="1200" dirty="0" err="1" smtClean="0">
                <a:solidFill>
                  <a:schemeClr val="tx1"/>
                </a:solidFill>
                <a:latin typeface="+mn-lt"/>
                <a:ea typeface="+mn-ea"/>
                <a:cs typeface="+mn-cs"/>
              </a:rPr>
              <a:t>case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basis</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based</a:t>
            </a:r>
            <a:r>
              <a:rPr lang="tr-TR" sz="1200" kern="1200" dirty="0" smtClean="0">
                <a:solidFill>
                  <a:schemeClr val="tx1"/>
                </a:solidFill>
                <a:latin typeface="+mn-lt"/>
                <a:ea typeface="+mn-ea"/>
                <a:cs typeface="+mn-cs"/>
              </a:rPr>
              <a:t> on the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individual</a:t>
            </a:r>
            <a:r>
              <a:rPr lang="tr-TR" sz="1200" kern="1200" dirty="0" smtClean="0">
                <a:solidFill>
                  <a:schemeClr val="tx1"/>
                </a:solidFill>
                <a:latin typeface="+mn-lt"/>
                <a:ea typeface="+mn-ea"/>
                <a:cs typeface="+mn-cs"/>
              </a:rPr>
              <a:t> risk for </a:t>
            </a:r>
            <a:r>
              <a:rPr lang="tr-TR" sz="1200" kern="1200" dirty="0" err="1" smtClean="0">
                <a:solidFill>
                  <a:schemeClr val="tx1"/>
                </a:solidFill>
                <a:latin typeface="+mn-lt"/>
                <a:ea typeface="+mn-ea"/>
                <a:cs typeface="+mn-cs"/>
              </a:rPr>
              <a:t>influenza</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complications</a:t>
            </a:r>
            <a:r>
              <a:rPr lang="tr-TR" sz="1200" kern="1200" dirty="0" smtClean="0">
                <a:solidFill>
                  <a:schemeClr val="tx1"/>
                </a:solidFill>
                <a:latin typeface="+mn-lt"/>
                <a:ea typeface="+mn-ea"/>
                <a:cs typeface="+mn-cs"/>
              </a:rPr>
              <a:t>, the risk of </a:t>
            </a:r>
            <a:r>
              <a:rPr lang="tr-TR" sz="1200" kern="1200" dirty="0" err="1" smtClean="0">
                <a:solidFill>
                  <a:schemeClr val="tx1"/>
                </a:solidFill>
                <a:latin typeface="+mn-lt"/>
                <a:ea typeface="+mn-ea"/>
                <a:cs typeface="+mn-cs"/>
              </a:rPr>
              <a:t>influenza</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acquisition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recommendations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local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public</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health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authorities</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clinical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judgment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consider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preexposure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prophylaxis</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admitted</a:t>
            </a:r>
            <a:r>
              <a:rPr lang="tr-TR" sz="1200" kern="1200" dirty="0" smtClean="0">
                <a:solidFill>
                  <a:schemeClr val="tx1"/>
                </a:solidFill>
                <a:latin typeface="+mn-lt"/>
                <a:ea typeface="+mn-ea"/>
                <a:cs typeface="+mn-cs"/>
              </a:rPr>
              <a:t> to an </a:t>
            </a:r>
            <a:r>
              <a:rPr lang="tr-TR" sz="1200" kern="1200" dirty="0" err="1" smtClean="0">
                <a:solidFill>
                  <a:schemeClr val="tx1"/>
                </a:solidFill>
                <a:latin typeface="+mn-lt"/>
                <a:ea typeface="+mn-ea"/>
                <a:cs typeface="+mn-cs"/>
              </a:rPr>
              <a:t>inpatient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unit</a:t>
            </a:r>
            <a:r>
              <a:rPr lang="tr-TR" sz="1200" kern="1200" dirty="0" smtClean="0">
                <a:solidFill>
                  <a:schemeClr val="tx1"/>
                </a:solidFill>
                <a:latin typeface="+mn-lt"/>
                <a:ea typeface="+mn-ea"/>
                <a:cs typeface="+mn-cs"/>
              </a:rPr>
              <a:t> in </a:t>
            </a:r>
            <a:r>
              <a:rPr lang="tr-TR" sz="1200" kern="1200" dirty="0" err="1" smtClean="0">
                <a:solidFill>
                  <a:schemeClr val="tx1"/>
                </a:solidFill>
                <a:latin typeface="+mn-lt"/>
                <a:ea typeface="+mn-ea"/>
                <a:cs typeface="+mn-cs"/>
              </a:rPr>
              <a:t>which</a:t>
            </a:r>
            <a:r>
              <a:rPr lang="tr-TR" sz="1200" kern="1200" dirty="0" smtClean="0">
                <a:solidFill>
                  <a:schemeClr val="tx1"/>
                </a:solidFill>
                <a:latin typeface="+mn-lt"/>
                <a:ea typeface="+mn-ea"/>
                <a:cs typeface="+mn-cs"/>
              </a:rPr>
              <a:t> multiple </a:t>
            </a:r>
            <a:r>
              <a:rPr lang="tr-TR" sz="1200" kern="1200" dirty="0" err="1" smtClean="0">
                <a:solidFill>
                  <a:schemeClr val="tx1"/>
                </a:solidFill>
                <a:latin typeface="+mn-lt"/>
                <a:ea typeface="+mn-ea"/>
                <a:cs typeface="+mn-cs"/>
              </a:rPr>
              <a:t>cases</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influenza</a:t>
            </a:r>
            <a:r>
              <a:rPr lang="tr-TR" sz="1200" kern="1200" dirty="0" smtClean="0">
                <a:solidFill>
                  <a:schemeClr val="tx1"/>
                </a:solidFill>
                <a:latin typeface="+mn-lt"/>
                <a:ea typeface="+mn-ea"/>
                <a:cs typeface="+mn-cs"/>
              </a:rPr>
              <a:t> are </a:t>
            </a:r>
            <a:r>
              <a:rPr lang="tr-TR" sz="1200" kern="1200" dirty="0" err="1" smtClean="0">
                <a:solidFill>
                  <a:schemeClr val="tx1"/>
                </a:solidFill>
                <a:latin typeface="+mn-lt"/>
                <a:ea typeface="+mn-ea"/>
                <a:cs typeface="+mn-cs"/>
              </a:rPr>
              <a:t>occurring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concurrently</a:t>
            </a:r>
            <a:r>
              <a:rPr lang="tr-TR" sz="1200" kern="1200" dirty="0" smtClean="0">
                <a:solidFill>
                  <a:schemeClr val="tx1"/>
                </a:solidFill>
                <a:latin typeface="+mn-lt"/>
                <a:ea typeface="+mn-ea"/>
                <a:cs typeface="+mn-cs"/>
              </a:rPr>
              <a:t> and for </a:t>
            </a:r>
            <a:r>
              <a:rPr lang="tr-TR" sz="1200" kern="1200" dirty="0" err="1" smtClean="0">
                <a:solidFill>
                  <a:schemeClr val="tx1"/>
                </a:solidFill>
                <a:latin typeface="+mn-lt"/>
                <a:ea typeface="+mn-ea"/>
                <a:cs typeface="+mn-cs"/>
              </a:rPr>
              <a:t>vulnerable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presenting</a:t>
            </a:r>
            <a:r>
              <a:rPr lang="tr-TR" sz="1200" kern="1200" dirty="0" smtClean="0">
                <a:solidFill>
                  <a:schemeClr val="tx1"/>
                </a:solidFill>
                <a:latin typeface="+mn-lt"/>
                <a:ea typeface="+mn-ea"/>
                <a:cs typeface="+mn-cs"/>
              </a:rPr>
              <a:t> to a </a:t>
            </a:r>
            <a:r>
              <a:rPr lang="tr-TR" sz="1200" kern="1200" dirty="0" err="1" smtClean="0">
                <a:solidFill>
                  <a:schemeClr val="tx1"/>
                </a:solidFill>
                <a:latin typeface="+mn-lt"/>
                <a:ea typeface="+mn-ea"/>
                <a:cs typeface="+mn-cs"/>
              </a:rPr>
              <a:t>clinic</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where</a:t>
            </a:r>
            <a:r>
              <a:rPr lang="tr-TR" sz="1200" kern="1200" dirty="0" smtClean="0">
                <a:solidFill>
                  <a:schemeClr val="tx1"/>
                </a:solidFill>
                <a:latin typeface="+mn-lt"/>
                <a:ea typeface="+mn-ea"/>
                <a:cs typeface="+mn-cs"/>
              </a:rPr>
              <a:t> multiple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influenza</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infection</a:t>
            </a:r>
            <a:r>
              <a:rPr lang="tr-TR" sz="1200" kern="1200" dirty="0" smtClean="0">
                <a:solidFill>
                  <a:schemeClr val="tx1"/>
                </a:solidFill>
                <a:latin typeface="+mn-lt"/>
                <a:ea typeface="+mn-ea"/>
                <a:cs typeface="+mn-cs"/>
              </a:rPr>
              <a:t> are </a:t>
            </a:r>
            <a:r>
              <a:rPr lang="tr-TR" sz="1200" kern="1200" dirty="0" err="1" smtClean="0">
                <a:solidFill>
                  <a:schemeClr val="tx1"/>
                </a:solidFill>
                <a:latin typeface="+mn-lt"/>
                <a:ea typeface="+mn-ea"/>
                <a:cs typeface="+mn-cs"/>
              </a:rPr>
              <a:t>being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Chemoprophylaxis</a:t>
            </a:r>
            <a:r>
              <a:rPr lang="tr-TR" sz="1200" u="sng" kern="1200" dirty="0" smtClean="0">
                <a:solidFill>
                  <a:schemeClr val="tx1"/>
                </a:solidFill>
                <a:latin typeface="+mn-lt"/>
                <a:ea typeface="+mn-ea"/>
                <a:cs typeface="+mn-cs"/>
                <a:hlinkClick r:id="rId9"/>
              </a:rPr>
              <a: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Strict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hand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hygiene</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isolation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precautions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implemented</a:t>
            </a:r>
            <a:r>
              <a:rPr lang="tr-TR" sz="1200" kern="1200" dirty="0" smtClean="0">
                <a:solidFill>
                  <a:schemeClr val="tx1"/>
                </a:solidFill>
                <a:latin typeface="+mn-lt"/>
                <a:ea typeface="+mn-ea"/>
                <a:cs typeface="+mn-cs"/>
              </a:rPr>
              <a:t> to minimize spread of </a:t>
            </a:r>
            <a:r>
              <a:rPr lang="tr-TR" sz="1200" kern="1200" dirty="0" err="1" smtClean="0">
                <a:solidFill>
                  <a:schemeClr val="tx1"/>
                </a:solidFill>
                <a:latin typeface="+mn-lt"/>
                <a:ea typeface="+mn-ea"/>
                <a:cs typeface="+mn-cs"/>
              </a:rPr>
              <a:t>respiratory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viruses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among</a:t>
            </a:r>
            <a:r>
              <a:rPr lang="tr-TR" sz="1200" kern="1200" dirty="0" smtClean="0">
                <a:solidFill>
                  <a:schemeClr val="tx1"/>
                </a:solidFill>
                <a:latin typeface="+mn-lt"/>
                <a:ea typeface="+mn-ea"/>
                <a:cs typeface="+mn-cs"/>
              </a:rPr>
              <a:t> HCT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'Infection </a:t>
            </a:r>
            <a:r>
              <a:rPr lang="tr-TR" sz="1200" u="sng" kern="1200" dirty="0" err="1" smtClean="0">
                <a:solidFill>
                  <a:schemeClr val="tx1"/>
                </a:solidFill>
                <a:latin typeface="+mn-lt"/>
                <a:ea typeface="+mn-ea"/>
                <a:cs typeface="+mn-cs"/>
                <a:hlinkClick r:id="rId9"/>
              </a:rPr>
              <a:t>control</a:t>
            </a:r>
            <a:r>
              <a:rPr lang="tr-TR" sz="1200" u="sng" kern="1200" dirty="0" smtClean="0">
                <a:solidFill>
                  <a:schemeClr val="tx1"/>
                </a:solidFill>
                <a:latin typeface="+mn-lt"/>
                <a:ea typeface="+mn-ea"/>
                <a:cs typeface="+mn-cs"/>
                <a:hlinkClick r:id="rId9"/>
              </a:rPr>
              <a: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b="1" kern="1200" dirty="0" err="1" smtClean="0">
                <a:solidFill>
                  <a:schemeClr val="tx1"/>
                </a:solidFill>
                <a:latin typeface="+mn-lt"/>
                <a:ea typeface="+mn-ea"/>
                <a:cs typeface="+mn-cs"/>
              </a:rPr>
              <a:t>Hepatitis</a:t>
            </a:r>
            <a:r>
              <a:rPr lang="tr-TR" sz="1200" b="1" kern="1200" dirty="0" smtClean="0">
                <a:solidFill>
                  <a:schemeClr val="tx1"/>
                </a:solidFill>
                <a:latin typeface="+mn-lt"/>
                <a:ea typeface="+mn-ea"/>
                <a:cs typeface="+mn-cs"/>
              </a:rPr>
              <a:t> B virus</a:t>
            </a:r>
            <a:endParaRPr lang="tr-TR" sz="1200" kern="1200" dirty="0" smtClean="0">
              <a:solidFill>
                <a:schemeClr val="tx1"/>
              </a:solidFill>
              <a:latin typeface="+mn-lt"/>
              <a:ea typeface="+mn-ea"/>
              <a:cs typeface="+mn-cs"/>
            </a:endParaRPr>
          </a:p>
          <a:p>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Hepatitis</a:t>
            </a:r>
            <a:r>
              <a:rPr lang="tr-TR" sz="1200" kern="1200" dirty="0" smtClean="0">
                <a:solidFill>
                  <a:schemeClr val="tx1"/>
                </a:solidFill>
                <a:latin typeface="+mn-lt"/>
                <a:ea typeface="+mn-ea"/>
                <a:cs typeface="+mn-cs"/>
              </a:rPr>
              <a:t> B virus (HBV) </a:t>
            </a:r>
            <a:r>
              <a:rPr lang="tr-TR" sz="1200" kern="1200" dirty="0" err="1" smtClean="0">
                <a:solidFill>
                  <a:schemeClr val="tx1"/>
                </a:solidFill>
                <a:latin typeface="+mn-lt"/>
                <a:ea typeface="+mn-ea"/>
                <a:cs typeface="+mn-cs"/>
              </a:rPr>
              <a:t>reactivation</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transmission</a:t>
            </a:r>
            <a:r>
              <a:rPr lang="tr-TR" sz="1200" kern="1200" dirty="0" smtClean="0">
                <a:solidFill>
                  <a:schemeClr val="tx1"/>
                </a:solidFill>
                <a:latin typeface="+mn-lt"/>
                <a:ea typeface="+mn-ea"/>
                <a:cs typeface="+mn-cs"/>
              </a:rPr>
              <a:t> can </a:t>
            </a:r>
            <a:r>
              <a:rPr lang="tr-TR" sz="1200" kern="1200" dirty="0" err="1" smtClean="0">
                <a:solidFill>
                  <a:schemeClr val="tx1"/>
                </a:solidFill>
                <a:latin typeface="+mn-lt"/>
                <a:ea typeface="+mn-ea"/>
                <a:cs typeface="+mn-cs"/>
              </a:rPr>
              <a:t>result</a:t>
            </a:r>
            <a:r>
              <a:rPr lang="tr-TR" sz="1200" kern="1200" dirty="0" smtClean="0">
                <a:solidFill>
                  <a:schemeClr val="tx1"/>
                </a:solidFill>
                <a:latin typeface="+mn-lt"/>
                <a:ea typeface="+mn-ea"/>
                <a:cs typeface="+mn-cs"/>
              </a:rPr>
              <a:t> in severe </a:t>
            </a:r>
            <a:r>
              <a:rPr lang="tr-TR" sz="1200" kern="1200" dirty="0" err="1" smtClean="0">
                <a:solidFill>
                  <a:schemeClr val="tx1"/>
                </a:solidFill>
                <a:latin typeface="+mn-lt"/>
                <a:ea typeface="+mn-ea"/>
                <a:cs typeface="+mn-cs"/>
              </a:rPr>
              <a:t>hepatitis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following</a:t>
            </a:r>
            <a:r>
              <a:rPr lang="tr-TR" sz="1200" kern="1200" dirty="0" smtClean="0">
                <a:solidFill>
                  <a:schemeClr val="tx1"/>
                </a:solidFill>
                <a:latin typeface="+mn-lt"/>
                <a:ea typeface="+mn-ea"/>
                <a:cs typeface="+mn-cs"/>
              </a:rPr>
              <a:t> HCT; </a:t>
            </a:r>
            <a:r>
              <a:rPr lang="tr-TR" sz="1200" kern="1200" dirty="0" err="1" smtClean="0">
                <a:solidFill>
                  <a:schemeClr val="tx1"/>
                </a:solidFill>
                <a:latin typeface="+mn-lt"/>
                <a:ea typeface="+mn-ea"/>
                <a:cs typeface="+mn-cs"/>
              </a:rPr>
              <a:t>all</a:t>
            </a:r>
            <a:r>
              <a:rPr lang="tr-TR" sz="1200" kern="1200" dirty="0" smtClean="0">
                <a:solidFill>
                  <a:schemeClr val="tx1"/>
                </a:solidFill>
                <a:latin typeface="+mn-lt"/>
                <a:ea typeface="+mn-ea"/>
                <a:cs typeface="+mn-cs"/>
              </a:rPr>
              <a:t> HCT </a:t>
            </a:r>
            <a:r>
              <a:rPr lang="tr-TR" sz="1200" kern="1200" dirty="0" err="1" smtClean="0">
                <a:solidFill>
                  <a:schemeClr val="tx1"/>
                </a:solidFill>
                <a:latin typeface="+mn-lt"/>
                <a:ea typeface="+mn-ea"/>
                <a:cs typeface="+mn-cs"/>
              </a:rPr>
              <a:t>candidates</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donors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undergo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testing</a:t>
            </a:r>
            <a:r>
              <a:rPr lang="tr-TR" sz="1200" kern="1200" dirty="0" smtClean="0">
                <a:solidFill>
                  <a:schemeClr val="tx1"/>
                </a:solidFill>
                <a:latin typeface="+mn-lt"/>
                <a:ea typeface="+mn-ea"/>
                <a:cs typeface="+mn-cs"/>
              </a:rPr>
              <a:t> for HBV, </a:t>
            </a:r>
            <a:r>
              <a:rPr lang="tr-TR" sz="1200" kern="1200" dirty="0" err="1" smtClean="0">
                <a:solidFill>
                  <a:schemeClr val="tx1"/>
                </a:solidFill>
                <a:latin typeface="+mn-lt"/>
                <a:ea typeface="+mn-ea"/>
                <a:cs typeface="+mn-cs"/>
              </a:rPr>
              <a:t>including</a:t>
            </a:r>
            <a:r>
              <a:rPr lang="tr-TR" sz="1200" kern="1200" dirty="0" smtClean="0">
                <a:solidFill>
                  <a:schemeClr val="tx1"/>
                </a:solidFill>
                <a:latin typeface="+mn-lt"/>
                <a:ea typeface="+mn-ea"/>
                <a:cs typeface="+mn-cs"/>
              </a:rPr>
              <a:t> HBV </a:t>
            </a:r>
            <a:r>
              <a:rPr lang="tr-TR" sz="1200" kern="1200" dirty="0" err="1" smtClean="0">
                <a:solidFill>
                  <a:schemeClr val="tx1"/>
                </a:solidFill>
                <a:latin typeface="+mn-lt"/>
                <a:ea typeface="+mn-ea"/>
                <a:cs typeface="+mn-cs"/>
              </a:rPr>
              <a:t>surface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antigen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HBsAg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antibodies</a:t>
            </a:r>
            <a:r>
              <a:rPr lang="tr-TR" sz="1200" kern="1200" dirty="0" smtClean="0">
                <a:solidFill>
                  <a:schemeClr val="tx1"/>
                </a:solidFill>
                <a:latin typeface="+mn-lt"/>
                <a:ea typeface="+mn-ea"/>
                <a:cs typeface="+mn-cs"/>
              </a:rPr>
              <a:t> to HBV </a:t>
            </a:r>
            <a:r>
              <a:rPr lang="tr-TR" sz="1200" kern="1200" dirty="0" err="1" smtClean="0">
                <a:solidFill>
                  <a:schemeClr val="tx1"/>
                </a:solidFill>
                <a:latin typeface="+mn-lt"/>
                <a:ea typeface="+mn-ea"/>
                <a:cs typeface="+mn-cs"/>
              </a:rPr>
              <a:t>surface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antigen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HBsAb</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antibodies</a:t>
            </a:r>
            <a:r>
              <a:rPr lang="tr-TR" sz="1200" kern="1200" dirty="0" smtClean="0">
                <a:solidFill>
                  <a:schemeClr val="tx1"/>
                </a:solidFill>
                <a:latin typeface="+mn-lt"/>
                <a:ea typeface="+mn-ea"/>
                <a:cs typeface="+mn-cs"/>
              </a:rPr>
              <a:t> to HBV </a:t>
            </a:r>
            <a:r>
              <a:rPr lang="tr-TR" sz="1200" kern="1200" dirty="0" err="1" smtClean="0">
                <a:solidFill>
                  <a:schemeClr val="tx1"/>
                </a:solidFill>
                <a:latin typeface="+mn-lt"/>
                <a:ea typeface="+mn-ea"/>
                <a:cs typeface="+mn-cs"/>
              </a:rPr>
              <a:t>core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antigen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HBcAb</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All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HBcAb</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HBsAg</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HCT </a:t>
            </a:r>
            <a:r>
              <a:rPr lang="tr-TR" sz="1200" kern="1200" dirty="0" err="1" smtClean="0">
                <a:solidFill>
                  <a:schemeClr val="tx1"/>
                </a:solidFill>
                <a:latin typeface="+mn-lt"/>
                <a:ea typeface="+mn-ea"/>
                <a:cs typeface="+mn-cs"/>
              </a:rPr>
              <a:t>donors</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also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undergo</a:t>
            </a:r>
            <a:r>
              <a:rPr lang="tr-TR" sz="1200" kern="1200" dirty="0" smtClean="0">
                <a:solidFill>
                  <a:schemeClr val="tx1"/>
                </a:solidFill>
                <a:latin typeface="+mn-lt"/>
                <a:ea typeface="+mn-ea"/>
                <a:cs typeface="+mn-cs"/>
              </a:rPr>
              <a:t> HBV DNA (viral </a:t>
            </a:r>
            <a:r>
              <a:rPr lang="tr-TR" sz="1200" kern="1200" dirty="0" err="1" smtClean="0">
                <a:solidFill>
                  <a:schemeClr val="tx1"/>
                </a:solidFill>
                <a:latin typeface="+mn-lt"/>
                <a:ea typeface="+mn-ea"/>
                <a:cs typeface="+mn-cs"/>
              </a:rPr>
              <a:t>load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testing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planning</a:t>
            </a:r>
            <a:r>
              <a:rPr lang="tr-TR" sz="1200" kern="1200" dirty="0" smtClean="0">
                <a:solidFill>
                  <a:schemeClr val="tx1"/>
                </a:solidFill>
                <a:latin typeface="+mn-lt"/>
                <a:ea typeface="+mn-ea"/>
                <a:cs typeface="+mn-cs"/>
              </a:rPr>
              <a:t> to transplant an HBV-</a:t>
            </a:r>
            <a:r>
              <a:rPr lang="tr-TR" sz="1200" kern="1200" dirty="0" err="1" smtClean="0">
                <a:solidFill>
                  <a:schemeClr val="tx1"/>
                </a:solidFill>
                <a:latin typeface="+mn-lt"/>
                <a:ea typeface="+mn-ea"/>
                <a:cs typeface="+mn-cs"/>
              </a:rPr>
              <a:t>infected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patient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HBsAg</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and/</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detectable</a:t>
            </a:r>
            <a:r>
              <a:rPr lang="tr-TR" sz="1200" kern="1200" dirty="0" smtClean="0">
                <a:solidFill>
                  <a:schemeClr val="tx1"/>
                </a:solidFill>
                <a:latin typeface="+mn-lt"/>
                <a:ea typeface="+mn-ea"/>
                <a:cs typeface="+mn-cs"/>
              </a:rPr>
              <a:t> HBV viral </a:t>
            </a:r>
            <a:r>
              <a:rPr lang="tr-TR" sz="1200" kern="1200" dirty="0" err="1" smtClean="0">
                <a:solidFill>
                  <a:schemeClr val="tx1"/>
                </a:solidFill>
                <a:latin typeface="+mn-lt"/>
                <a:ea typeface="+mn-ea"/>
                <a:cs typeface="+mn-cs"/>
              </a:rPr>
              <a:t>load</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recipient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undergo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noninvasive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serologic</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radiographic</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testing</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fibrosis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eg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FibroSure</a:t>
            </a:r>
            <a:r>
              <a:rPr lang="tr-TR" sz="1200" kern="1200" dirty="0" smtClean="0">
                <a:solidFill>
                  <a:schemeClr val="tx1"/>
                </a:solidFill>
                <a:latin typeface="+mn-lt"/>
                <a:ea typeface="+mn-ea"/>
                <a:cs typeface="+mn-cs"/>
              </a:rPr>
              <a:t> test and </a:t>
            </a:r>
            <a:r>
              <a:rPr lang="tr-TR" sz="1200" kern="1200" dirty="0" err="1" smtClean="0">
                <a:solidFill>
                  <a:schemeClr val="tx1"/>
                </a:solidFill>
                <a:latin typeface="+mn-lt"/>
                <a:ea typeface="+mn-ea"/>
                <a:cs typeface="+mn-cs"/>
              </a:rPr>
              <a:t>ultrasound</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based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elastography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because</a:t>
            </a:r>
            <a:r>
              <a:rPr lang="tr-TR" sz="1200" kern="1200" dirty="0" smtClean="0">
                <a:solidFill>
                  <a:schemeClr val="tx1"/>
                </a:solidFill>
                <a:latin typeface="+mn-lt"/>
                <a:ea typeface="+mn-ea"/>
                <a:cs typeface="+mn-cs"/>
              </a:rPr>
              <a:t> the presence of chronic </a:t>
            </a:r>
            <a:r>
              <a:rPr lang="tr-TR" sz="1200" kern="1200" dirty="0" err="1" smtClean="0">
                <a:solidFill>
                  <a:schemeClr val="tx1"/>
                </a:solidFill>
                <a:latin typeface="+mn-lt"/>
                <a:ea typeface="+mn-ea"/>
                <a:cs typeface="+mn-cs"/>
              </a:rPr>
              <a:t>liver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disease</a:t>
            </a:r>
            <a:r>
              <a:rPr lang="tr-TR" sz="1200" kern="1200" dirty="0" smtClean="0">
                <a:solidFill>
                  <a:schemeClr val="tx1"/>
                </a:solidFill>
                <a:latin typeface="+mn-lt"/>
                <a:ea typeface="+mn-ea"/>
                <a:cs typeface="+mn-cs"/>
              </a:rPr>
              <a:t> can </a:t>
            </a:r>
            <a:r>
              <a:rPr lang="tr-TR" sz="1200" kern="1200" dirty="0" err="1" smtClean="0">
                <a:solidFill>
                  <a:schemeClr val="tx1"/>
                </a:solidFill>
                <a:latin typeface="+mn-lt"/>
                <a:ea typeface="+mn-ea"/>
                <a:cs typeface="+mn-cs"/>
              </a:rPr>
              <a:t>increase</a:t>
            </a:r>
            <a:r>
              <a:rPr lang="tr-TR" sz="1200" kern="1200" dirty="0" smtClean="0">
                <a:solidFill>
                  <a:schemeClr val="tx1"/>
                </a:solidFill>
                <a:latin typeface="+mn-lt"/>
                <a:ea typeface="+mn-ea"/>
                <a:cs typeface="+mn-cs"/>
              </a:rPr>
              <a:t> transplant-</a:t>
            </a:r>
            <a:r>
              <a:rPr lang="tr-TR" sz="1200" kern="1200" dirty="0" err="1" smtClean="0">
                <a:solidFill>
                  <a:schemeClr val="tx1"/>
                </a:solidFill>
                <a:latin typeface="+mn-lt"/>
                <a:ea typeface="+mn-ea"/>
                <a:cs typeface="+mn-cs"/>
              </a:rPr>
              <a:t>related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morbidity</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mortality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Hepatitis</a:t>
            </a:r>
            <a:r>
              <a:rPr lang="tr-TR" sz="1200" u="sng" kern="1200" dirty="0" smtClean="0">
                <a:solidFill>
                  <a:schemeClr val="tx1"/>
                </a:solidFill>
                <a:latin typeface="+mn-lt"/>
                <a:ea typeface="+mn-ea"/>
                <a:cs typeface="+mn-cs"/>
                <a:hlinkClick r:id="rId9"/>
              </a:rPr>
              <a:t> B virus'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Use</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HBsAg</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and/</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HBV viral </a:t>
            </a:r>
            <a:r>
              <a:rPr lang="tr-TR" sz="1200" kern="1200" dirty="0" err="1" smtClean="0">
                <a:solidFill>
                  <a:schemeClr val="tx1"/>
                </a:solidFill>
                <a:latin typeface="+mn-lt"/>
                <a:ea typeface="+mn-ea"/>
                <a:cs typeface="+mn-cs"/>
              </a:rPr>
              <a:t>load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donors</a:t>
            </a:r>
            <a:r>
              <a:rPr lang="tr-TR" sz="1200" kern="1200" dirty="0" smtClean="0">
                <a:solidFill>
                  <a:schemeClr val="tx1"/>
                </a:solidFill>
                <a:latin typeface="+mn-lt"/>
                <a:ea typeface="+mn-ea"/>
                <a:cs typeface="+mn-cs"/>
              </a:rPr>
              <a:t> for HBV-</a:t>
            </a:r>
            <a:r>
              <a:rPr lang="tr-TR" sz="1200" kern="1200" dirty="0" err="1" smtClean="0">
                <a:solidFill>
                  <a:schemeClr val="tx1"/>
                </a:solidFill>
                <a:latin typeface="+mn-lt"/>
                <a:ea typeface="+mn-ea"/>
                <a:cs typeface="+mn-cs"/>
              </a:rPr>
              <a:t>naïve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avoided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if</a:t>
            </a:r>
            <a:r>
              <a:rPr lang="tr-TR" sz="1200" kern="1200" dirty="0" smtClean="0">
                <a:solidFill>
                  <a:schemeClr val="tx1"/>
                </a:solidFill>
                <a:latin typeface="+mn-lt"/>
                <a:ea typeface="+mn-ea"/>
                <a:cs typeface="+mn-cs"/>
              </a:rPr>
              <a:t> a </a:t>
            </a:r>
            <a:r>
              <a:rPr lang="tr-TR" sz="1200" kern="1200" dirty="0" err="1" smtClean="0">
                <a:solidFill>
                  <a:schemeClr val="tx1"/>
                </a:solidFill>
                <a:latin typeface="+mn-lt"/>
                <a:ea typeface="+mn-ea"/>
                <a:cs typeface="+mn-cs"/>
              </a:rPr>
              <a:t>suitable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donor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without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hepatitis</a:t>
            </a:r>
            <a:r>
              <a:rPr lang="tr-TR" sz="1200" kern="1200" dirty="0" smtClean="0">
                <a:solidFill>
                  <a:schemeClr val="tx1"/>
                </a:solidFill>
                <a:latin typeface="+mn-lt"/>
                <a:ea typeface="+mn-ea"/>
                <a:cs typeface="+mn-cs"/>
              </a:rPr>
              <a:t> B is </a:t>
            </a:r>
            <a:r>
              <a:rPr lang="tr-TR" sz="1200" kern="1200" dirty="0" err="1" smtClean="0">
                <a:solidFill>
                  <a:schemeClr val="tx1"/>
                </a:solidFill>
                <a:latin typeface="+mn-lt"/>
                <a:ea typeface="+mn-ea"/>
                <a:cs typeface="+mn-cs"/>
              </a:rPr>
              <a:t>available</a:t>
            </a:r>
            <a:r>
              <a:rPr lang="tr-TR" sz="1200" kern="1200" dirty="0" smtClean="0">
                <a:solidFill>
                  <a:schemeClr val="tx1"/>
                </a:solidFill>
                <a:latin typeface="+mn-lt"/>
                <a:ea typeface="+mn-ea"/>
                <a:cs typeface="+mn-cs"/>
              </a:rPr>
              <a:t>. HBV </a:t>
            </a:r>
            <a:r>
              <a:rPr lang="tr-TR" sz="1200" kern="1200" dirty="0" err="1" smtClean="0">
                <a:solidFill>
                  <a:schemeClr val="tx1"/>
                </a:solidFill>
                <a:latin typeface="+mn-lt"/>
                <a:ea typeface="+mn-ea"/>
                <a:cs typeface="+mn-cs"/>
              </a:rPr>
              <a:t>vaccination</a:t>
            </a:r>
            <a:r>
              <a:rPr lang="tr-TR" sz="1200" kern="1200" dirty="0" smtClean="0">
                <a:solidFill>
                  <a:schemeClr val="tx1"/>
                </a:solidFill>
                <a:latin typeface="+mn-lt"/>
                <a:ea typeface="+mn-ea"/>
                <a:cs typeface="+mn-cs"/>
              </a:rPr>
              <a:t> is </a:t>
            </a:r>
            <a:r>
              <a:rPr lang="tr-TR" sz="1200" kern="1200" dirty="0" err="1" smtClean="0">
                <a:solidFill>
                  <a:schemeClr val="tx1"/>
                </a:solidFill>
                <a:latin typeface="+mn-lt"/>
                <a:ea typeface="+mn-ea"/>
                <a:cs typeface="+mn-cs"/>
              </a:rPr>
              <a:t>especially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important</a:t>
            </a:r>
            <a:r>
              <a:rPr lang="tr-TR" sz="1200" kern="1200" dirty="0" smtClean="0">
                <a:solidFill>
                  <a:schemeClr val="tx1"/>
                </a:solidFill>
                <a:latin typeface="+mn-lt"/>
                <a:ea typeface="+mn-ea"/>
                <a:cs typeface="+mn-cs"/>
              </a:rPr>
              <a:t> in HCT </a:t>
            </a:r>
            <a:r>
              <a:rPr lang="tr-TR" sz="1200" kern="1200" dirty="0" err="1" smtClean="0">
                <a:solidFill>
                  <a:schemeClr val="tx1"/>
                </a:solidFill>
                <a:latin typeface="+mn-lt"/>
                <a:ea typeface="+mn-ea"/>
                <a:cs typeface="+mn-cs"/>
              </a:rPr>
              <a:t>candidates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will</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receiving</a:t>
            </a:r>
            <a:r>
              <a:rPr lang="tr-TR" sz="1200" kern="1200" dirty="0" smtClean="0">
                <a:solidFill>
                  <a:schemeClr val="tx1"/>
                </a:solidFill>
                <a:latin typeface="+mn-lt"/>
                <a:ea typeface="+mn-ea"/>
                <a:cs typeface="+mn-cs"/>
              </a:rPr>
              <a:t> an </a:t>
            </a:r>
            <a:r>
              <a:rPr lang="tr-TR" sz="1200" kern="1200" dirty="0" err="1" smtClean="0">
                <a:solidFill>
                  <a:schemeClr val="tx1"/>
                </a:solidFill>
                <a:latin typeface="+mn-lt"/>
                <a:ea typeface="+mn-ea"/>
                <a:cs typeface="+mn-cs"/>
              </a:rPr>
              <a:t>allograft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a </a:t>
            </a:r>
            <a:r>
              <a:rPr lang="tr-TR" sz="1200" kern="1200" dirty="0" err="1" smtClean="0">
                <a:solidFill>
                  <a:schemeClr val="tx1"/>
                </a:solidFill>
                <a:latin typeface="+mn-lt"/>
                <a:ea typeface="+mn-ea"/>
                <a:cs typeface="+mn-cs"/>
              </a:rPr>
              <a:t>HBsAg</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donor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Hepatitis</a:t>
            </a:r>
            <a:r>
              <a:rPr lang="tr-TR" sz="1200" u="sng" kern="1200" dirty="0" smtClean="0">
                <a:solidFill>
                  <a:schemeClr val="tx1"/>
                </a:solidFill>
                <a:latin typeface="+mn-lt"/>
                <a:ea typeface="+mn-ea"/>
                <a:cs typeface="+mn-cs"/>
                <a:hlinkClick r:id="rId9"/>
              </a:rPr>
              <a:t> B virus'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kern="1200" dirty="0" smtClean="0">
                <a:solidFill>
                  <a:schemeClr val="tx1"/>
                </a:solidFill>
                <a:latin typeface="+mn-lt"/>
                <a:ea typeface="+mn-ea"/>
                <a:cs typeface="+mn-cs"/>
              </a:rPr>
              <a:t>●For HCT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at </a:t>
            </a:r>
            <a:r>
              <a:rPr lang="tr-TR" sz="1200" kern="1200" dirty="0" err="1" smtClean="0">
                <a:solidFill>
                  <a:schemeClr val="tx1"/>
                </a:solidFill>
                <a:latin typeface="+mn-lt"/>
                <a:ea typeface="+mn-ea"/>
                <a:cs typeface="+mn-cs"/>
              </a:rPr>
              <a:t>substantial</a:t>
            </a:r>
            <a:r>
              <a:rPr lang="tr-TR" sz="1200" kern="1200" dirty="0" smtClean="0">
                <a:solidFill>
                  <a:schemeClr val="tx1"/>
                </a:solidFill>
                <a:latin typeface="+mn-lt"/>
                <a:ea typeface="+mn-ea"/>
                <a:cs typeface="+mn-cs"/>
              </a:rPr>
              <a:t> risk of a HBV </a:t>
            </a:r>
            <a:r>
              <a:rPr lang="tr-TR" sz="1200" kern="1200" dirty="0" err="1" smtClean="0">
                <a:solidFill>
                  <a:schemeClr val="tx1"/>
                </a:solidFill>
                <a:latin typeface="+mn-lt"/>
                <a:ea typeface="+mn-ea"/>
                <a:cs typeface="+mn-cs"/>
              </a:rPr>
              <a:t>flare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are </a:t>
            </a:r>
            <a:r>
              <a:rPr lang="tr-TR" sz="1200" kern="1200" dirty="0" err="1" smtClean="0">
                <a:solidFill>
                  <a:schemeClr val="tx1"/>
                </a:solidFill>
                <a:latin typeface="+mn-lt"/>
                <a:ea typeface="+mn-ea"/>
                <a:cs typeface="+mn-cs"/>
              </a:rPr>
              <a:t>HBsAg</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HBV DNA </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acquisition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donor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allografts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a </a:t>
            </a:r>
            <a:r>
              <a:rPr lang="tr-TR" sz="1200" kern="1200" dirty="0" err="1" smtClean="0">
                <a:solidFill>
                  <a:schemeClr val="tx1"/>
                </a:solidFill>
                <a:latin typeface="+mn-lt"/>
                <a:ea typeface="+mn-ea"/>
                <a:cs typeface="+mn-cs"/>
              </a:rPr>
              <a:t>donor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is DNA </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cells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that</a:t>
            </a:r>
            <a:r>
              <a:rPr lang="tr-TR" sz="1200" kern="1200" dirty="0" smtClean="0">
                <a:solidFill>
                  <a:schemeClr val="tx1"/>
                </a:solidFill>
                <a:latin typeface="+mn-lt"/>
                <a:ea typeface="+mn-ea"/>
                <a:cs typeface="+mn-cs"/>
              </a:rPr>
              <a:t> are DNA </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suggest</a:t>
            </a:r>
            <a:r>
              <a:rPr lang="tr-TR" sz="1200" kern="1200" dirty="0" smtClean="0">
                <a:solidFill>
                  <a:schemeClr val="tx1"/>
                </a:solidFill>
                <a:latin typeface="+mn-lt"/>
                <a:ea typeface="+mn-ea"/>
                <a:cs typeface="+mn-cs"/>
              </a:rPr>
              <a:t> administration of an </a:t>
            </a:r>
            <a:r>
              <a:rPr lang="tr-TR" sz="1200" kern="1200" dirty="0" err="1" smtClean="0">
                <a:solidFill>
                  <a:schemeClr val="tx1"/>
                </a:solidFill>
                <a:latin typeface="+mn-lt"/>
                <a:ea typeface="+mn-ea"/>
                <a:cs typeface="+mn-cs"/>
              </a:rPr>
              <a:t>antiviral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agent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such</a:t>
            </a:r>
            <a:r>
              <a:rPr lang="tr-TR" sz="1200" kern="1200" dirty="0" smtClean="0">
                <a:solidFill>
                  <a:schemeClr val="tx1"/>
                </a:solidFill>
                <a:latin typeface="+mn-lt"/>
                <a:ea typeface="+mn-ea"/>
                <a:cs typeface="+mn-cs"/>
              </a:rPr>
              <a:t> as </a:t>
            </a:r>
            <a:r>
              <a:rPr lang="tr-TR" sz="1200" u="sng" kern="1200" dirty="0" err="1" smtClean="0">
                <a:solidFill>
                  <a:schemeClr val="tx1"/>
                </a:solidFill>
                <a:latin typeface="+mn-lt"/>
                <a:ea typeface="+mn-ea"/>
                <a:cs typeface="+mn-cs"/>
                <a:hlinkClick r:id="rId16"/>
              </a:rPr>
              <a:t>entecavir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tenofovir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u="sng" kern="1200" dirty="0" err="1" smtClean="0">
                <a:solidFill>
                  <a:schemeClr val="tx1"/>
                </a:solidFill>
                <a:latin typeface="+mn-lt"/>
                <a:ea typeface="+mn-ea"/>
                <a:cs typeface="+mn-cs"/>
                <a:hlinkClick r:id="rId17"/>
              </a:rPr>
              <a:t>lamivudine</a:t>
            </a:r>
            <a:r>
              <a:rPr lang="tr-TR" sz="1200" kern="1200" dirty="0" smtClean="0">
                <a:solidFill>
                  <a:schemeClr val="tx1"/>
                </a:solidFill>
                <a:latin typeface="+mn-lt"/>
                <a:ea typeface="+mn-ea"/>
                <a:cs typeface="+mn-cs"/>
              </a:rPr>
              <a:t> (</a:t>
            </a:r>
            <a:r>
              <a:rPr lang="tr-TR" sz="1200" b="1" u="sng" kern="1200" dirty="0" err="1" smtClean="0">
                <a:solidFill>
                  <a:schemeClr val="tx1"/>
                </a:solidFill>
                <a:latin typeface="+mn-lt"/>
                <a:ea typeface="+mn-ea"/>
                <a:cs typeface="+mn-cs"/>
                <a:hlinkClick r:id="rId18"/>
              </a:rPr>
              <a:t>Grade</a:t>
            </a:r>
            <a:r>
              <a:rPr lang="tr-TR" sz="1200" b="1" u="sng" kern="1200" dirty="0" smtClean="0">
                <a:solidFill>
                  <a:schemeClr val="tx1"/>
                </a:solidFill>
                <a:latin typeface="+mn-lt"/>
                <a:ea typeface="+mn-ea"/>
                <a:cs typeface="+mn-cs"/>
                <a:hlinkClick r:id="rId18"/>
              </a:rPr>
              <a:t> 2C</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This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regimen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continued</a:t>
            </a:r>
            <a:r>
              <a:rPr lang="tr-TR" sz="1200" kern="1200" dirty="0" smtClean="0">
                <a:solidFill>
                  <a:schemeClr val="tx1"/>
                </a:solidFill>
                <a:latin typeface="+mn-lt"/>
                <a:ea typeface="+mn-ea"/>
                <a:cs typeface="+mn-cs"/>
              </a:rPr>
              <a:t> for at </a:t>
            </a:r>
            <a:r>
              <a:rPr lang="tr-TR" sz="1200" kern="1200" dirty="0" err="1" smtClean="0">
                <a:solidFill>
                  <a:schemeClr val="tx1"/>
                </a:solidFill>
                <a:latin typeface="+mn-lt"/>
                <a:ea typeface="+mn-ea"/>
                <a:cs typeface="+mn-cs"/>
              </a:rPr>
              <a:t>least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six</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months</a:t>
            </a:r>
            <a:r>
              <a:rPr lang="tr-TR" sz="1200" kern="1200" dirty="0" smtClean="0">
                <a:solidFill>
                  <a:schemeClr val="tx1"/>
                </a:solidFill>
                <a:latin typeface="+mn-lt"/>
                <a:ea typeface="+mn-ea"/>
                <a:cs typeface="+mn-cs"/>
              </a:rPr>
              <a:t> after autologous HCT and </a:t>
            </a:r>
            <a:r>
              <a:rPr lang="tr-TR" sz="1200" kern="1200" dirty="0" err="1" smtClean="0">
                <a:solidFill>
                  <a:schemeClr val="tx1"/>
                </a:solidFill>
                <a:latin typeface="+mn-lt"/>
                <a:ea typeface="+mn-ea"/>
                <a:cs typeface="+mn-cs"/>
              </a:rPr>
              <a:t>until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six</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months</a:t>
            </a:r>
            <a:r>
              <a:rPr lang="tr-TR" sz="1200" kern="1200" dirty="0" smtClean="0">
                <a:solidFill>
                  <a:schemeClr val="tx1"/>
                </a:solidFill>
                <a:latin typeface="+mn-lt"/>
                <a:ea typeface="+mn-ea"/>
                <a:cs typeface="+mn-cs"/>
              </a:rPr>
              <a:t> after </a:t>
            </a:r>
            <a:r>
              <a:rPr lang="tr-TR" sz="1200" kern="1200" dirty="0" err="1" smtClean="0">
                <a:solidFill>
                  <a:schemeClr val="tx1"/>
                </a:solidFill>
                <a:latin typeface="+mn-lt"/>
                <a:ea typeface="+mn-ea"/>
                <a:cs typeface="+mn-cs"/>
              </a:rPr>
              <a:t>cessation</a:t>
            </a:r>
            <a:r>
              <a:rPr lang="tr-TR" sz="1200" kern="1200" dirty="0" smtClean="0">
                <a:solidFill>
                  <a:schemeClr val="tx1"/>
                </a:solidFill>
                <a:latin typeface="+mn-lt"/>
                <a:ea typeface="+mn-ea"/>
                <a:cs typeface="+mn-cs"/>
              </a:rPr>
              <a:t> of immunosuppression in allogeneic HCT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Specific</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recommendations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regarding</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choice</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agent</a:t>
            </a:r>
            <a:r>
              <a:rPr lang="tr-TR" sz="1200" kern="1200" dirty="0" smtClean="0">
                <a:solidFill>
                  <a:schemeClr val="tx1"/>
                </a:solidFill>
                <a:latin typeface="+mn-lt"/>
                <a:ea typeface="+mn-ea"/>
                <a:cs typeface="+mn-cs"/>
              </a:rPr>
              <a:t> are </a:t>
            </a:r>
            <a:r>
              <a:rPr lang="tr-TR" sz="1200" kern="1200" dirty="0" err="1" smtClean="0">
                <a:solidFill>
                  <a:schemeClr val="tx1"/>
                </a:solidFill>
                <a:latin typeface="+mn-lt"/>
                <a:ea typeface="+mn-ea"/>
                <a:cs typeface="+mn-cs"/>
              </a:rPr>
              <a:t>provided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Hepatitis</a:t>
            </a:r>
            <a:r>
              <a:rPr lang="tr-TR" sz="1200" u="sng" kern="1200" dirty="0" smtClean="0">
                <a:solidFill>
                  <a:schemeClr val="tx1"/>
                </a:solidFill>
                <a:latin typeface="+mn-lt"/>
                <a:ea typeface="+mn-ea"/>
                <a:cs typeface="+mn-cs"/>
                <a:hlinkClick r:id="rId9"/>
              </a:rPr>
              <a:t> B virus'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kern="1200" dirty="0" smtClean="0">
                <a:solidFill>
                  <a:schemeClr val="tx1"/>
                </a:solidFill>
                <a:latin typeface="+mn-lt"/>
                <a:ea typeface="+mn-ea"/>
                <a:cs typeface="+mn-cs"/>
              </a:rPr>
              <a:t>●The </a:t>
            </a:r>
            <a:r>
              <a:rPr lang="tr-TR" sz="1200" kern="1200" dirty="0" err="1" smtClean="0">
                <a:solidFill>
                  <a:schemeClr val="tx1"/>
                </a:solidFill>
                <a:latin typeface="+mn-lt"/>
                <a:ea typeface="+mn-ea"/>
                <a:cs typeface="+mn-cs"/>
              </a:rPr>
              <a:t>approach</a:t>
            </a:r>
            <a:r>
              <a:rPr lang="tr-TR" sz="1200" kern="1200" dirty="0" smtClean="0">
                <a:solidFill>
                  <a:schemeClr val="tx1"/>
                </a:solidFill>
                <a:latin typeface="+mn-lt"/>
                <a:ea typeface="+mn-ea"/>
                <a:cs typeface="+mn-cs"/>
              </a:rPr>
              <a:t> to HCT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have</a:t>
            </a:r>
            <a:r>
              <a:rPr lang="tr-TR" sz="1200" kern="1200" dirty="0" smtClean="0">
                <a:solidFill>
                  <a:schemeClr val="tx1"/>
                </a:solidFill>
                <a:latin typeface="+mn-lt"/>
                <a:ea typeface="+mn-ea"/>
                <a:cs typeface="+mn-cs"/>
              </a:rPr>
              <a:t> been </a:t>
            </a:r>
            <a:r>
              <a:rPr lang="tr-TR" sz="1200" kern="1200" dirty="0" err="1" smtClean="0">
                <a:solidFill>
                  <a:schemeClr val="tx1"/>
                </a:solidFill>
                <a:latin typeface="+mn-lt"/>
                <a:ea typeface="+mn-ea"/>
                <a:cs typeface="+mn-cs"/>
              </a:rPr>
              <a:t>exposed</a:t>
            </a:r>
            <a:r>
              <a:rPr lang="tr-TR" sz="1200" kern="1200" dirty="0" smtClean="0">
                <a:solidFill>
                  <a:schemeClr val="tx1"/>
                </a:solidFill>
                <a:latin typeface="+mn-lt"/>
                <a:ea typeface="+mn-ea"/>
                <a:cs typeface="+mn-cs"/>
              </a:rPr>
              <a:t> to HBV in the </a:t>
            </a:r>
            <a:r>
              <a:rPr lang="tr-TR" sz="1200" kern="1200" dirty="0" err="1" smtClean="0">
                <a:solidFill>
                  <a:schemeClr val="tx1"/>
                </a:solidFill>
                <a:latin typeface="+mn-lt"/>
                <a:ea typeface="+mn-ea"/>
                <a:cs typeface="+mn-cs"/>
              </a:rPr>
              <a:t>past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HBcAb</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HBsAg</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negative</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HBsAb</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negative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HBcAb</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HBsAb</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is </a:t>
            </a:r>
            <a:r>
              <a:rPr lang="tr-TR" sz="1200" kern="1200" dirty="0" err="1" smtClean="0">
                <a:solidFill>
                  <a:schemeClr val="tx1"/>
                </a:solidFill>
                <a:latin typeface="+mn-lt"/>
                <a:ea typeface="+mn-ea"/>
                <a:cs typeface="+mn-cs"/>
              </a:rPr>
              <a:t>discussed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Hepatitis</a:t>
            </a:r>
            <a:r>
              <a:rPr lang="tr-TR" sz="1200" u="sng" kern="1200" dirty="0" smtClean="0">
                <a:solidFill>
                  <a:schemeClr val="tx1"/>
                </a:solidFill>
                <a:latin typeface="+mn-lt"/>
                <a:ea typeface="+mn-ea"/>
                <a:cs typeface="+mn-cs"/>
                <a:hlinkClick r:id="rId9"/>
              </a:rPr>
              <a:t> B virus'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b="1" kern="1200" dirty="0" err="1" smtClean="0">
                <a:solidFill>
                  <a:schemeClr val="tx1"/>
                </a:solidFill>
                <a:latin typeface="+mn-lt"/>
                <a:ea typeface="+mn-ea"/>
                <a:cs typeface="+mn-cs"/>
              </a:rPr>
              <a:t>Hepatitis</a:t>
            </a:r>
            <a:r>
              <a:rPr lang="tr-TR" sz="1200" b="1" kern="1200" dirty="0" smtClean="0">
                <a:solidFill>
                  <a:schemeClr val="tx1"/>
                </a:solidFill>
                <a:latin typeface="+mn-lt"/>
                <a:ea typeface="+mn-ea"/>
                <a:cs typeface="+mn-cs"/>
              </a:rPr>
              <a:t> C virus</a:t>
            </a:r>
            <a:endParaRPr lang="tr-TR" sz="1200" kern="1200" dirty="0" smtClean="0">
              <a:solidFill>
                <a:schemeClr val="tx1"/>
              </a:solidFill>
              <a:latin typeface="+mn-lt"/>
              <a:ea typeface="+mn-ea"/>
              <a:cs typeface="+mn-cs"/>
            </a:endParaRPr>
          </a:p>
          <a:p>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Both</a:t>
            </a:r>
            <a:r>
              <a:rPr lang="tr-TR" sz="1200" kern="1200" dirty="0" smtClean="0">
                <a:solidFill>
                  <a:schemeClr val="tx1"/>
                </a:solidFill>
                <a:latin typeface="+mn-lt"/>
                <a:ea typeface="+mn-ea"/>
                <a:cs typeface="+mn-cs"/>
              </a:rPr>
              <a:t> HCT </a:t>
            </a:r>
            <a:r>
              <a:rPr lang="tr-TR" sz="1200" kern="1200" dirty="0" err="1" smtClean="0">
                <a:solidFill>
                  <a:schemeClr val="tx1"/>
                </a:solidFill>
                <a:latin typeface="+mn-lt"/>
                <a:ea typeface="+mn-ea"/>
                <a:cs typeface="+mn-cs"/>
              </a:rPr>
              <a:t>candidates</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donors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screened</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hepatitis</a:t>
            </a:r>
            <a:r>
              <a:rPr lang="tr-TR" sz="1200" kern="1200" dirty="0" smtClean="0">
                <a:solidFill>
                  <a:schemeClr val="tx1"/>
                </a:solidFill>
                <a:latin typeface="+mn-lt"/>
                <a:ea typeface="+mn-ea"/>
                <a:cs typeface="+mn-cs"/>
              </a:rPr>
              <a:t> C virus (HCV) </a:t>
            </a:r>
            <a:r>
              <a:rPr lang="tr-TR" sz="1200" kern="1200" dirty="0" err="1" smtClean="0">
                <a:solidFill>
                  <a:schemeClr val="tx1"/>
                </a:solidFill>
                <a:latin typeface="+mn-lt"/>
                <a:ea typeface="+mn-ea"/>
                <a:cs typeface="+mn-cs"/>
              </a:rPr>
              <a:t>antibodies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prior</a:t>
            </a:r>
            <a:r>
              <a:rPr lang="tr-TR" sz="1200" kern="1200" dirty="0" smtClean="0">
                <a:solidFill>
                  <a:schemeClr val="tx1"/>
                </a:solidFill>
                <a:latin typeface="+mn-lt"/>
                <a:ea typeface="+mn-ea"/>
                <a:cs typeface="+mn-cs"/>
              </a:rPr>
              <a:t> to </a:t>
            </a:r>
            <a:r>
              <a:rPr lang="tr-TR" sz="1200" kern="1200" dirty="0" err="1" smtClean="0">
                <a:solidFill>
                  <a:schemeClr val="tx1"/>
                </a:solidFill>
                <a:latin typeface="+mn-lt"/>
                <a:ea typeface="+mn-ea"/>
                <a:cs typeface="+mn-cs"/>
              </a:rPr>
              <a:t>transplantation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Antibody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individuals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tested</a:t>
            </a:r>
            <a:r>
              <a:rPr lang="tr-TR" sz="1200" kern="1200" dirty="0" smtClean="0">
                <a:solidFill>
                  <a:schemeClr val="tx1"/>
                </a:solidFill>
                <a:latin typeface="+mn-lt"/>
                <a:ea typeface="+mn-ea"/>
                <a:cs typeface="+mn-cs"/>
              </a:rPr>
              <a:t> for HCV RNA. </a:t>
            </a:r>
            <a:r>
              <a:rPr lang="tr-TR" sz="1200" kern="1200" dirty="0" err="1" smtClean="0">
                <a:solidFill>
                  <a:schemeClr val="tx1"/>
                </a:solidFill>
                <a:latin typeface="+mn-lt"/>
                <a:ea typeface="+mn-ea"/>
                <a:cs typeface="+mn-cs"/>
              </a:rPr>
              <a:t>Hepatitis</a:t>
            </a:r>
            <a:r>
              <a:rPr lang="tr-TR" sz="1200" kern="1200" dirty="0" smtClean="0">
                <a:solidFill>
                  <a:schemeClr val="tx1"/>
                </a:solidFill>
                <a:latin typeface="+mn-lt"/>
                <a:ea typeface="+mn-ea"/>
                <a:cs typeface="+mn-cs"/>
              </a:rPr>
              <a:t> C-</a:t>
            </a:r>
            <a:r>
              <a:rPr lang="tr-TR" sz="1200" kern="1200" dirty="0" err="1" smtClean="0">
                <a:solidFill>
                  <a:schemeClr val="tx1"/>
                </a:solidFill>
                <a:latin typeface="+mn-lt"/>
                <a:ea typeface="+mn-ea"/>
                <a:cs typeface="+mn-cs"/>
              </a:rPr>
              <a:t>infected</a:t>
            </a:r>
            <a:r>
              <a:rPr lang="tr-TR" sz="1200" kern="1200" dirty="0" smtClean="0">
                <a:solidFill>
                  <a:schemeClr val="tx1"/>
                </a:solidFill>
                <a:latin typeface="+mn-lt"/>
                <a:ea typeface="+mn-ea"/>
                <a:cs typeface="+mn-cs"/>
              </a:rPr>
              <a:t> HCT </a:t>
            </a:r>
            <a:r>
              <a:rPr lang="tr-TR" sz="1200" kern="1200" dirty="0" err="1" smtClean="0">
                <a:solidFill>
                  <a:schemeClr val="tx1"/>
                </a:solidFill>
                <a:latin typeface="+mn-lt"/>
                <a:ea typeface="+mn-ea"/>
                <a:cs typeface="+mn-cs"/>
              </a:rPr>
              <a:t>candidates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undergo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noninvasive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serologic</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radiographic</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testing</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fibrosis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Hepatitis</a:t>
            </a:r>
            <a:r>
              <a:rPr lang="tr-TR" sz="1200" u="sng" kern="1200" dirty="0" smtClean="0">
                <a:solidFill>
                  <a:schemeClr val="tx1"/>
                </a:solidFill>
                <a:latin typeface="+mn-lt"/>
                <a:ea typeface="+mn-ea"/>
                <a:cs typeface="+mn-cs"/>
                <a:hlinkClick r:id="rId9"/>
              </a:rPr>
              <a:t> C virus'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Although</a:t>
            </a:r>
            <a:r>
              <a:rPr lang="tr-TR" sz="1200" kern="1200" dirty="0" smtClean="0">
                <a:solidFill>
                  <a:schemeClr val="tx1"/>
                </a:solidFill>
                <a:latin typeface="+mn-lt"/>
                <a:ea typeface="+mn-ea"/>
                <a:cs typeface="+mn-cs"/>
              </a:rPr>
              <a:t> it is </a:t>
            </a:r>
            <a:r>
              <a:rPr lang="tr-TR" sz="1200" kern="1200" dirty="0" err="1" smtClean="0">
                <a:solidFill>
                  <a:schemeClr val="tx1"/>
                </a:solidFill>
                <a:latin typeface="+mn-lt"/>
                <a:ea typeface="+mn-ea"/>
                <a:cs typeface="+mn-cs"/>
              </a:rPr>
              <a:t>preferable</a:t>
            </a:r>
            <a:r>
              <a:rPr lang="tr-TR" sz="1200" kern="1200" dirty="0" smtClean="0">
                <a:solidFill>
                  <a:schemeClr val="tx1"/>
                </a:solidFill>
                <a:latin typeface="+mn-lt"/>
                <a:ea typeface="+mn-ea"/>
                <a:cs typeface="+mn-cs"/>
              </a:rPr>
              <a:t> to </a:t>
            </a:r>
            <a:r>
              <a:rPr lang="tr-TR" sz="1200" kern="1200" dirty="0" err="1" smtClean="0">
                <a:solidFill>
                  <a:schemeClr val="tx1"/>
                </a:solidFill>
                <a:latin typeface="+mn-lt"/>
                <a:ea typeface="+mn-ea"/>
                <a:cs typeface="+mn-cs"/>
              </a:rPr>
              <a:t>use</a:t>
            </a:r>
            <a:r>
              <a:rPr lang="tr-TR" sz="1200" kern="1200" dirty="0" smtClean="0">
                <a:solidFill>
                  <a:schemeClr val="tx1"/>
                </a:solidFill>
                <a:latin typeface="+mn-lt"/>
                <a:ea typeface="+mn-ea"/>
                <a:cs typeface="+mn-cs"/>
              </a:rPr>
              <a:t> an HCT </a:t>
            </a:r>
            <a:r>
              <a:rPr lang="tr-TR" sz="1200" kern="1200" dirty="0" err="1" smtClean="0">
                <a:solidFill>
                  <a:schemeClr val="tx1"/>
                </a:solidFill>
                <a:latin typeface="+mn-lt"/>
                <a:ea typeface="+mn-ea"/>
                <a:cs typeface="+mn-cs"/>
              </a:rPr>
              <a:t>donor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is not </a:t>
            </a:r>
            <a:r>
              <a:rPr lang="tr-TR" sz="1200" kern="1200" dirty="0" err="1" smtClean="0">
                <a:solidFill>
                  <a:schemeClr val="tx1"/>
                </a:solidFill>
                <a:latin typeface="+mn-lt"/>
                <a:ea typeface="+mn-ea"/>
                <a:cs typeface="+mn-cs"/>
              </a:rPr>
              <a:t>infected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a:t>
            </a:r>
            <a:r>
              <a:rPr lang="tr-TR" sz="1200" kern="1200" dirty="0" smtClean="0">
                <a:solidFill>
                  <a:schemeClr val="tx1"/>
                </a:solidFill>
                <a:latin typeface="+mn-lt"/>
                <a:ea typeface="+mn-ea"/>
                <a:cs typeface="+mn-cs"/>
              </a:rPr>
              <a:t> HCV, </a:t>
            </a:r>
            <a:r>
              <a:rPr lang="tr-TR" sz="1200" kern="1200" dirty="0" err="1" smtClean="0">
                <a:solidFill>
                  <a:schemeClr val="tx1"/>
                </a:solidFill>
                <a:latin typeface="+mn-lt"/>
                <a:ea typeface="+mn-ea"/>
                <a:cs typeface="+mn-cs"/>
              </a:rPr>
              <a:t>when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there</a:t>
            </a:r>
            <a:r>
              <a:rPr lang="tr-TR" sz="1200" kern="1200" dirty="0" smtClean="0">
                <a:solidFill>
                  <a:schemeClr val="tx1"/>
                </a:solidFill>
                <a:latin typeface="+mn-lt"/>
                <a:ea typeface="+mn-ea"/>
                <a:cs typeface="+mn-cs"/>
              </a:rPr>
              <a:t> is no </a:t>
            </a:r>
            <a:r>
              <a:rPr lang="tr-TR" sz="1200" kern="1200" dirty="0" err="1" smtClean="0">
                <a:solidFill>
                  <a:schemeClr val="tx1"/>
                </a:solidFill>
                <a:latin typeface="+mn-lt"/>
                <a:ea typeface="+mn-ea"/>
                <a:cs typeface="+mn-cs"/>
              </a:rPr>
              <a:t>alternative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donor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transplantation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may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proceed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suggest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treating</a:t>
            </a:r>
            <a:r>
              <a:rPr lang="tr-TR" sz="1200" kern="1200" dirty="0" smtClean="0">
                <a:solidFill>
                  <a:schemeClr val="tx1"/>
                </a:solidFill>
                <a:latin typeface="+mn-lt"/>
                <a:ea typeface="+mn-ea"/>
                <a:cs typeface="+mn-cs"/>
              </a:rPr>
              <a:t> HCV-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donors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prior</a:t>
            </a:r>
            <a:r>
              <a:rPr lang="tr-TR" sz="1200" kern="1200" dirty="0" smtClean="0">
                <a:solidFill>
                  <a:schemeClr val="tx1"/>
                </a:solidFill>
                <a:latin typeface="+mn-lt"/>
                <a:ea typeface="+mn-ea"/>
                <a:cs typeface="+mn-cs"/>
              </a:rPr>
              <a:t> to </a:t>
            </a:r>
            <a:r>
              <a:rPr lang="tr-TR" sz="1200" kern="1200" dirty="0" err="1" smtClean="0">
                <a:solidFill>
                  <a:schemeClr val="tx1"/>
                </a:solidFill>
                <a:latin typeface="+mn-lt"/>
                <a:ea typeface="+mn-ea"/>
                <a:cs typeface="+mn-cs"/>
              </a:rPr>
              <a:t>stem</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cell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collection</a:t>
            </a:r>
            <a:r>
              <a:rPr lang="tr-TR" sz="1200" kern="1200" dirty="0" smtClean="0">
                <a:solidFill>
                  <a:schemeClr val="tx1"/>
                </a:solidFill>
                <a:latin typeface="+mn-lt"/>
                <a:ea typeface="+mn-ea"/>
                <a:cs typeface="+mn-cs"/>
              </a:rPr>
              <a:t> in an </a:t>
            </a:r>
            <a:r>
              <a:rPr lang="tr-TR" sz="1200" kern="1200" dirty="0" err="1" smtClean="0">
                <a:solidFill>
                  <a:schemeClr val="tx1"/>
                </a:solidFill>
                <a:latin typeface="+mn-lt"/>
                <a:ea typeface="+mn-ea"/>
                <a:cs typeface="+mn-cs"/>
              </a:rPr>
              <a:t>effort</a:t>
            </a:r>
            <a:r>
              <a:rPr lang="tr-TR" sz="1200" kern="1200" dirty="0" smtClean="0">
                <a:solidFill>
                  <a:schemeClr val="tx1"/>
                </a:solidFill>
                <a:latin typeface="+mn-lt"/>
                <a:ea typeface="+mn-ea"/>
                <a:cs typeface="+mn-cs"/>
              </a:rPr>
              <a:t> to </a:t>
            </a:r>
            <a:r>
              <a:rPr lang="tr-TR" sz="1200" kern="1200" dirty="0" err="1" smtClean="0">
                <a:solidFill>
                  <a:schemeClr val="tx1"/>
                </a:solidFill>
                <a:latin typeface="+mn-lt"/>
                <a:ea typeface="+mn-ea"/>
                <a:cs typeface="+mn-cs"/>
              </a:rPr>
              <a:t>prevent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transmission</a:t>
            </a:r>
            <a:r>
              <a:rPr lang="tr-TR" sz="1200" kern="1200" dirty="0" smtClean="0">
                <a:solidFill>
                  <a:schemeClr val="tx1"/>
                </a:solidFill>
                <a:latin typeface="+mn-lt"/>
                <a:ea typeface="+mn-ea"/>
                <a:cs typeface="+mn-cs"/>
              </a:rPr>
              <a:t> to the </a:t>
            </a:r>
            <a:r>
              <a:rPr lang="tr-TR" sz="1200" kern="1200" dirty="0" err="1" smtClean="0">
                <a:solidFill>
                  <a:schemeClr val="tx1"/>
                </a:solidFill>
                <a:latin typeface="+mn-lt"/>
                <a:ea typeface="+mn-ea"/>
                <a:cs typeface="+mn-cs"/>
              </a:rPr>
              <a:t>recipient</a:t>
            </a:r>
            <a:r>
              <a:rPr lang="tr-TR" sz="1200" kern="1200" dirty="0" smtClean="0">
                <a:solidFill>
                  <a:schemeClr val="tx1"/>
                </a:solidFill>
                <a:latin typeface="+mn-lt"/>
                <a:ea typeface="+mn-ea"/>
                <a:cs typeface="+mn-cs"/>
              </a:rPr>
              <a:t> (</a:t>
            </a:r>
            <a:r>
              <a:rPr lang="tr-TR" sz="1200" b="1" u="sng" kern="1200" dirty="0" err="1" smtClean="0">
                <a:solidFill>
                  <a:schemeClr val="tx1"/>
                </a:solidFill>
                <a:latin typeface="+mn-lt"/>
                <a:ea typeface="+mn-ea"/>
                <a:cs typeface="+mn-cs"/>
                <a:hlinkClick r:id="rId18"/>
              </a:rPr>
              <a:t>Grade</a:t>
            </a:r>
            <a:r>
              <a:rPr lang="tr-TR" sz="1200" b="1" u="sng" kern="1200" dirty="0" smtClean="0">
                <a:solidFill>
                  <a:schemeClr val="tx1"/>
                </a:solidFill>
                <a:latin typeface="+mn-lt"/>
                <a:ea typeface="+mn-ea"/>
                <a:cs typeface="+mn-cs"/>
                <a:hlinkClick r:id="rId18"/>
              </a:rPr>
              <a:t> 2C</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Hepatitis</a:t>
            </a:r>
            <a:r>
              <a:rPr lang="tr-TR" sz="1200" u="sng" kern="1200" dirty="0" smtClean="0">
                <a:solidFill>
                  <a:schemeClr val="tx1"/>
                </a:solidFill>
                <a:latin typeface="+mn-lt"/>
                <a:ea typeface="+mn-ea"/>
                <a:cs typeface="+mn-cs"/>
                <a:hlinkClick r:id="rId9"/>
              </a:rPr>
              <a:t> C virus'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kern="1200" dirty="0" smtClean="0">
                <a:solidFill>
                  <a:schemeClr val="tx1"/>
                </a:solidFill>
                <a:latin typeface="+mn-lt"/>
                <a:ea typeface="+mn-ea"/>
                <a:cs typeface="+mn-cs"/>
              </a:rPr>
              <a:t>●HCV-</a:t>
            </a:r>
            <a:r>
              <a:rPr lang="tr-TR" sz="1200" kern="1200" dirty="0" err="1" smtClean="0">
                <a:solidFill>
                  <a:schemeClr val="tx1"/>
                </a:solidFill>
                <a:latin typeface="+mn-lt"/>
                <a:ea typeface="+mn-ea"/>
                <a:cs typeface="+mn-cs"/>
              </a:rPr>
              <a:t>infected</a:t>
            </a:r>
            <a:r>
              <a:rPr lang="tr-TR" sz="1200" kern="1200" dirty="0" smtClean="0">
                <a:solidFill>
                  <a:schemeClr val="tx1"/>
                </a:solidFill>
                <a:latin typeface="+mn-lt"/>
                <a:ea typeface="+mn-ea"/>
                <a:cs typeface="+mn-cs"/>
              </a:rPr>
              <a:t> HCT </a:t>
            </a:r>
            <a:r>
              <a:rPr lang="tr-TR" sz="1200" kern="1200" dirty="0" err="1" smtClean="0">
                <a:solidFill>
                  <a:schemeClr val="tx1"/>
                </a:solidFill>
                <a:latin typeface="+mn-lt"/>
                <a:ea typeface="+mn-ea"/>
                <a:cs typeface="+mn-cs"/>
              </a:rPr>
              <a:t>candidates</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donors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treated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prior</a:t>
            </a:r>
            <a:r>
              <a:rPr lang="tr-TR" sz="1200" kern="1200" dirty="0" smtClean="0">
                <a:solidFill>
                  <a:schemeClr val="tx1"/>
                </a:solidFill>
                <a:latin typeface="+mn-lt"/>
                <a:ea typeface="+mn-ea"/>
                <a:cs typeface="+mn-cs"/>
              </a:rPr>
              <a:t> to transplant, </a:t>
            </a:r>
            <a:r>
              <a:rPr lang="tr-TR" sz="1200" kern="1200" dirty="0" err="1" smtClean="0">
                <a:solidFill>
                  <a:schemeClr val="tx1"/>
                </a:solidFill>
                <a:latin typeface="+mn-lt"/>
                <a:ea typeface="+mn-ea"/>
                <a:cs typeface="+mn-cs"/>
              </a:rPr>
              <a:t>if</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feasible</a:t>
            </a:r>
            <a:r>
              <a:rPr lang="tr-TR" sz="1200" kern="1200" dirty="0" smtClean="0">
                <a:solidFill>
                  <a:schemeClr val="tx1"/>
                </a:solidFill>
                <a:latin typeface="+mn-lt"/>
                <a:ea typeface="+mn-ea"/>
                <a:cs typeface="+mn-cs"/>
              </a:rPr>
              <a:t>. New </a:t>
            </a:r>
            <a:r>
              <a:rPr lang="tr-TR" sz="1200" kern="1200" dirty="0" err="1" smtClean="0">
                <a:solidFill>
                  <a:schemeClr val="tx1"/>
                </a:solidFill>
                <a:latin typeface="+mn-lt"/>
                <a:ea typeface="+mn-ea"/>
                <a:cs typeface="+mn-cs"/>
              </a:rPr>
              <a:t>antiviral</a:t>
            </a:r>
            <a:r>
              <a:rPr lang="tr-TR" sz="1200" kern="1200" dirty="0" smtClean="0">
                <a:solidFill>
                  <a:schemeClr val="tx1"/>
                </a:solidFill>
                <a:latin typeface="+mn-lt"/>
                <a:ea typeface="+mn-ea"/>
                <a:cs typeface="+mn-cs"/>
              </a:rPr>
              <a:t> therapies are </a:t>
            </a:r>
            <a:r>
              <a:rPr lang="tr-TR" sz="1200" kern="1200" dirty="0" err="1" smtClean="0">
                <a:solidFill>
                  <a:schemeClr val="tx1"/>
                </a:solidFill>
                <a:latin typeface="+mn-lt"/>
                <a:ea typeface="+mn-ea"/>
                <a:cs typeface="+mn-cs"/>
              </a:rPr>
              <a:t>becoming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available</a:t>
            </a:r>
            <a:r>
              <a:rPr lang="tr-TR" sz="1200" kern="1200" dirty="0" smtClean="0">
                <a:solidFill>
                  <a:schemeClr val="tx1"/>
                </a:solidFill>
                <a:latin typeface="+mn-lt"/>
                <a:ea typeface="+mn-ea"/>
                <a:cs typeface="+mn-cs"/>
              </a:rPr>
              <a:t> but </a:t>
            </a:r>
            <a:r>
              <a:rPr lang="tr-TR" sz="1200" kern="1200" dirty="0" err="1" smtClean="0">
                <a:solidFill>
                  <a:schemeClr val="tx1"/>
                </a:solidFill>
                <a:latin typeface="+mn-lt"/>
                <a:ea typeface="+mn-ea"/>
                <a:cs typeface="+mn-cs"/>
              </a:rPr>
              <a:t>have</a:t>
            </a:r>
            <a:r>
              <a:rPr lang="tr-TR" sz="1200" kern="1200" dirty="0" smtClean="0">
                <a:solidFill>
                  <a:schemeClr val="tx1"/>
                </a:solidFill>
                <a:latin typeface="+mn-lt"/>
                <a:ea typeface="+mn-ea"/>
                <a:cs typeface="+mn-cs"/>
              </a:rPr>
              <a:t> not yet been </a:t>
            </a:r>
            <a:r>
              <a:rPr lang="tr-TR" sz="1200" kern="1200" dirty="0" err="1" smtClean="0">
                <a:solidFill>
                  <a:schemeClr val="tx1"/>
                </a:solidFill>
                <a:latin typeface="+mn-lt"/>
                <a:ea typeface="+mn-ea"/>
                <a:cs typeface="+mn-cs"/>
              </a:rPr>
              <a:t>evaluated</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this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indication</a:t>
            </a:r>
            <a:r>
              <a:rPr lang="tr-TR" sz="1200" kern="1200" dirty="0" smtClean="0">
                <a:solidFill>
                  <a:schemeClr val="tx1"/>
                </a:solidFill>
                <a:latin typeface="+mn-lt"/>
                <a:ea typeface="+mn-ea"/>
                <a:cs typeface="+mn-cs"/>
              </a:rPr>
              <a:t>. An HCV </a:t>
            </a:r>
            <a:r>
              <a:rPr lang="tr-TR" sz="1200" kern="1200" dirty="0" err="1" smtClean="0">
                <a:solidFill>
                  <a:schemeClr val="tx1"/>
                </a:solidFill>
                <a:latin typeface="+mn-lt"/>
                <a:ea typeface="+mn-ea"/>
                <a:cs typeface="+mn-cs"/>
              </a:rPr>
              <a:t>expert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consulted</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assistance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determining</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most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appropriate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timing</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initiating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therapy</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selection</a:t>
            </a:r>
            <a:r>
              <a:rPr lang="tr-TR" sz="1200" kern="1200" dirty="0" smtClean="0">
                <a:solidFill>
                  <a:schemeClr val="tx1"/>
                </a:solidFill>
                <a:latin typeface="+mn-lt"/>
                <a:ea typeface="+mn-ea"/>
                <a:cs typeface="+mn-cs"/>
              </a:rPr>
              <a:t> of a HCV </a:t>
            </a:r>
            <a:r>
              <a:rPr lang="tr-TR" sz="1200" kern="1200" dirty="0" err="1" smtClean="0">
                <a:solidFill>
                  <a:schemeClr val="tx1"/>
                </a:solidFill>
                <a:latin typeface="+mn-lt"/>
                <a:ea typeface="+mn-ea"/>
                <a:cs typeface="+mn-cs"/>
              </a:rPr>
              <a:t>regimen</a:t>
            </a:r>
            <a:r>
              <a:rPr lang="tr-TR" sz="1200" kern="1200" dirty="0" smtClean="0">
                <a:solidFill>
                  <a:schemeClr val="tx1"/>
                </a:solidFill>
                <a:latin typeface="+mn-lt"/>
                <a:ea typeface="+mn-ea"/>
                <a:cs typeface="+mn-cs"/>
              </a:rPr>
              <a:t>. (S</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84</a:t>
            </a:fld>
            <a:endParaRPr lang="tr-T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fontScale="32500" lnSpcReduction="20000"/>
          </a:bodyPr>
          <a:lstStyle/>
          <a:p>
            <a:r>
              <a:rPr lang="tr-TR" sz="1200" kern="1200" dirty="0" smtClean="0">
                <a:solidFill>
                  <a:schemeClr val="tx1"/>
                </a:solidFill>
                <a:latin typeface="+mn-lt"/>
                <a:ea typeface="+mn-ea"/>
                <a:cs typeface="+mn-cs"/>
              </a:rPr>
              <a:t>Infection in </a:t>
            </a:r>
            <a:r>
              <a:rPr lang="tr-TR" sz="1200" kern="1200" dirty="0" err="1" smtClean="0">
                <a:solidFill>
                  <a:schemeClr val="tx1"/>
                </a:solidFill>
                <a:latin typeface="+mn-lt"/>
                <a:ea typeface="+mn-ea"/>
                <a:cs typeface="+mn-cs"/>
              </a:rPr>
              <a:t>hematopoietic</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cell</a:t>
            </a:r>
            <a:r>
              <a:rPr lang="tr-TR" sz="1200" kern="1200" dirty="0" smtClean="0">
                <a:solidFill>
                  <a:schemeClr val="tx1"/>
                </a:solidFill>
                <a:latin typeface="+mn-lt"/>
                <a:ea typeface="+mn-ea"/>
                <a:cs typeface="+mn-cs"/>
              </a:rPr>
              <a:t> transplant (HCT)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is associated </a:t>
            </a:r>
            <a:r>
              <a:rPr lang="tr-TR" sz="1200" kern="1200" dirty="0" err="1" smtClean="0">
                <a:solidFill>
                  <a:schemeClr val="tx1"/>
                </a:solidFill>
                <a:latin typeface="+mn-lt"/>
                <a:ea typeface="+mn-ea"/>
                <a:cs typeface="+mn-cs"/>
              </a:rPr>
              <a:t>with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high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morbidity</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mortality</a:t>
            </a:r>
            <a:r>
              <a:rPr lang="tr-TR" sz="1200" kern="1200" dirty="0" smtClean="0">
                <a:solidFill>
                  <a:schemeClr val="tx1"/>
                </a:solidFill>
                <a:latin typeface="+mn-lt"/>
                <a:ea typeface="+mn-ea"/>
                <a:cs typeface="+mn-cs"/>
              </a:rPr>
              <a:t>. Viruses of </a:t>
            </a:r>
            <a:r>
              <a:rPr lang="tr-TR" sz="1200" kern="1200" dirty="0" err="1" smtClean="0">
                <a:solidFill>
                  <a:schemeClr val="tx1"/>
                </a:solidFill>
                <a:latin typeface="+mn-lt"/>
                <a:ea typeface="+mn-ea"/>
                <a:cs typeface="+mn-cs"/>
              </a:rPr>
              <a:t>major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importance</a:t>
            </a:r>
            <a:r>
              <a:rPr lang="tr-TR" sz="1200" kern="1200" dirty="0" smtClean="0">
                <a:solidFill>
                  <a:schemeClr val="tx1"/>
                </a:solidFill>
                <a:latin typeface="+mn-lt"/>
                <a:ea typeface="+mn-ea"/>
                <a:cs typeface="+mn-cs"/>
              </a:rPr>
              <a:t> in HCT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include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herpes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simplex</a:t>
            </a:r>
            <a:r>
              <a:rPr lang="tr-TR" sz="1200" kern="1200" dirty="0" smtClean="0">
                <a:solidFill>
                  <a:schemeClr val="tx1"/>
                </a:solidFill>
                <a:latin typeface="+mn-lt"/>
                <a:ea typeface="+mn-ea"/>
                <a:cs typeface="+mn-cs"/>
              </a:rPr>
              <a:t> virus (HSV), </a:t>
            </a:r>
            <a:r>
              <a:rPr lang="tr-TR" sz="1200" kern="1200" dirty="0" err="1" smtClean="0">
                <a:solidFill>
                  <a:schemeClr val="tx1"/>
                </a:solidFill>
                <a:latin typeface="+mn-lt"/>
                <a:ea typeface="+mn-ea"/>
                <a:cs typeface="+mn-cs"/>
              </a:rPr>
              <a:t>varicella</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zoster</a:t>
            </a:r>
            <a:r>
              <a:rPr lang="tr-TR" sz="1200" kern="1200" dirty="0" smtClean="0">
                <a:solidFill>
                  <a:schemeClr val="tx1"/>
                </a:solidFill>
                <a:latin typeface="+mn-lt"/>
                <a:ea typeface="+mn-ea"/>
                <a:cs typeface="+mn-cs"/>
              </a:rPr>
              <a:t> virus (VZV), </a:t>
            </a:r>
            <a:r>
              <a:rPr lang="tr-TR" sz="1200" kern="1200" dirty="0" err="1" smtClean="0">
                <a:solidFill>
                  <a:schemeClr val="tx1"/>
                </a:solidFill>
                <a:latin typeface="+mn-lt"/>
                <a:ea typeface="+mn-ea"/>
                <a:cs typeface="+mn-cs"/>
              </a:rPr>
              <a:t>cytomegalovirus</a:t>
            </a:r>
            <a:r>
              <a:rPr lang="tr-TR" sz="1200" kern="1200" dirty="0" smtClean="0">
                <a:solidFill>
                  <a:schemeClr val="tx1"/>
                </a:solidFill>
                <a:latin typeface="+mn-lt"/>
                <a:ea typeface="+mn-ea"/>
                <a:cs typeface="+mn-cs"/>
              </a:rPr>
              <a:t> (CMV), </a:t>
            </a:r>
            <a:r>
              <a:rPr lang="tr-TR" sz="1200" kern="1200" dirty="0" err="1" smtClean="0">
                <a:solidFill>
                  <a:schemeClr val="tx1"/>
                </a:solidFill>
                <a:latin typeface="+mn-lt"/>
                <a:ea typeface="+mn-ea"/>
                <a:cs typeface="+mn-cs"/>
              </a:rPr>
              <a:t>Epstein</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Barr</a:t>
            </a:r>
            <a:r>
              <a:rPr lang="tr-TR" sz="1200" kern="1200" dirty="0" smtClean="0">
                <a:solidFill>
                  <a:schemeClr val="tx1"/>
                </a:solidFill>
                <a:latin typeface="+mn-lt"/>
                <a:ea typeface="+mn-ea"/>
                <a:cs typeface="+mn-cs"/>
              </a:rPr>
              <a:t> virus (EBV), </a:t>
            </a:r>
            <a:r>
              <a:rPr lang="tr-TR" sz="1200" kern="1200" dirty="0" err="1" smtClean="0">
                <a:solidFill>
                  <a:schemeClr val="tx1"/>
                </a:solidFill>
                <a:latin typeface="+mn-lt"/>
                <a:ea typeface="+mn-ea"/>
                <a:cs typeface="+mn-cs"/>
              </a:rPr>
              <a:t>respiratory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viruses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eg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influenza</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parainfluenza</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respiratory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syncytial</a:t>
            </a:r>
            <a:r>
              <a:rPr lang="tr-TR" sz="1200" kern="1200" dirty="0" smtClean="0">
                <a:solidFill>
                  <a:schemeClr val="tx1"/>
                </a:solidFill>
                <a:latin typeface="+mn-lt"/>
                <a:ea typeface="+mn-ea"/>
                <a:cs typeface="+mn-cs"/>
              </a:rPr>
              <a:t> virus, </a:t>
            </a:r>
            <a:r>
              <a:rPr lang="tr-TR" sz="1200" kern="1200" dirty="0" err="1" smtClean="0">
                <a:solidFill>
                  <a:schemeClr val="tx1"/>
                </a:solidFill>
                <a:latin typeface="+mn-lt"/>
                <a:ea typeface="+mn-ea"/>
                <a:cs typeface="+mn-cs"/>
              </a:rPr>
              <a:t>adenovirus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human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herpes</a:t>
            </a:r>
            <a:r>
              <a:rPr lang="tr-TR" sz="1200" kern="1200" dirty="0" smtClean="0">
                <a:solidFill>
                  <a:schemeClr val="tx1"/>
                </a:solidFill>
                <a:latin typeface="+mn-lt"/>
                <a:ea typeface="+mn-ea"/>
                <a:cs typeface="+mn-cs"/>
              </a:rPr>
              <a:t> virus 6, </a:t>
            </a:r>
            <a:r>
              <a:rPr lang="tr-TR" sz="1200" kern="1200" dirty="0" err="1" smtClean="0">
                <a:solidFill>
                  <a:schemeClr val="tx1"/>
                </a:solidFill>
                <a:latin typeface="+mn-lt"/>
                <a:ea typeface="+mn-ea"/>
                <a:cs typeface="+mn-cs"/>
              </a:rPr>
              <a:t>hepatitis</a:t>
            </a:r>
            <a:r>
              <a:rPr lang="tr-TR" sz="1200" kern="1200" dirty="0" smtClean="0">
                <a:solidFill>
                  <a:schemeClr val="tx1"/>
                </a:solidFill>
                <a:latin typeface="+mn-lt"/>
                <a:ea typeface="+mn-ea"/>
                <a:cs typeface="+mn-cs"/>
              </a:rPr>
              <a:t> B, and </a:t>
            </a:r>
            <a:r>
              <a:rPr lang="tr-TR" sz="1200" kern="1200" dirty="0" err="1" smtClean="0">
                <a:solidFill>
                  <a:schemeClr val="tx1"/>
                </a:solidFill>
                <a:latin typeface="+mn-lt"/>
                <a:ea typeface="+mn-ea"/>
                <a:cs typeface="+mn-cs"/>
              </a:rPr>
              <a:t>hepatitis</a:t>
            </a:r>
            <a:r>
              <a:rPr lang="tr-TR" sz="1200" kern="1200" dirty="0" smtClean="0">
                <a:solidFill>
                  <a:schemeClr val="tx1"/>
                </a:solidFill>
                <a:latin typeface="+mn-lt"/>
                <a:ea typeface="+mn-ea"/>
                <a:cs typeface="+mn-cs"/>
              </a:rPr>
              <a:t> C. </a:t>
            </a:r>
          </a:p>
          <a:p>
            <a:r>
              <a:rPr lang="tr-TR" sz="1200" kern="1200" dirty="0" smtClean="0">
                <a:solidFill>
                  <a:schemeClr val="tx1"/>
                </a:solidFill>
                <a:latin typeface="+mn-lt"/>
                <a:ea typeface="+mn-ea"/>
                <a:cs typeface="+mn-cs"/>
              </a:rPr>
              <a:t>●For HCT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are HSV-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(HSV </a:t>
            </a:r>
            <a:r>
              <a:rPr lang="tr-TR" sz="1200" kern="1200" dirty="0" err="1" smtClean="0">
                <a:solidFill>
                  <a:schemeClr val="tx1"/>
                </a:solidFill>
                <a:latin typeface="+mn-lt"/>
                <a:ea typeface="+mn-ea"/>
                <a:cs typeface="+mn-cs"/>
              </a:rPr>
              <a:t>immunoglobulin</a:t>
            </a:r>
            <a:r>
              <a:rPr lang="tr-TR" sz="1200" kern="1200" dirty="0" smtClean="0">
                <a:solidFill>
                  <a:schemeClr val="tx1"/>
                </a:solidFill>
                <a:latin typeface="+mn-lt"/>
                <a:ea typeface="+mn-ea"/>
                <a:cs typeface="+mn-cs"/>
              </a:rPr>
              <a:t> G [IgG]-</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and VZV-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(VZV IgG-</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recommend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antiviral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prophylaxis</a:t>
            </a:r>
            <a:r>
              <a:rPr lang="tr-TR" sz="1200" kern="1200" dirty="0" smtClean="0">
                <a:solidFill>
                  <a:schemeClr val="tx1"/>
                </a:solidFill>
                <a:latin typeface="+mn-lt"/>
                <a:ea typeface="+mn-ea"/>
                <a:cs typeface="+mn-cs"/>
              </a:rPr>
              <a:t> (</a:t>
            </a:r>
            <a:r>
              <a:rPr lang="tr-TR" sz="1200" b="1" u="sng" kern="1200" dirty="0" err="1" smtClean="0">
                <a:solidFill>
                  <a:schemeClr val="tx1"/>
                </a:solidFill>
                <a:latin typeface="+mn-lt"/>
                <a:ea typeface="+mn-ea"/>
                <a:cs typeface="+mn-cs"/>
                <a:hlinkClick r:id="rId3"/>
              </a:rPr>
              <a:t>Grade</a:t>
            </a:r>
            <a:r>
              <a:rPr lang="tr-TR" sz="1200" b="1" u="sng" kern="1200" dirty="0" smtClean="0">
                <a:solidFill>
                  <a:schemeClr val="tx1"/>
                </a:solidFill>
                <a:latin typeface="+mn-lt"/>
                <a:ea typeface="+mn-ea"/>
                <a:cs typeface="+mn-cs"/>
                <a:hlinkClick r:id="rId3"/>
              </a:rPr>
              <a:t> 1A</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Acceptable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options</a:t>
            </a:r>
            <a:r>
              <a:rPr lang="tr-TR" sz="1200" kern="1200" dirty="0" smtClean="0">
                <a:solidFill>
                  <a:schemeClr val="tx1"/>
                </a:solidFill>
                <a:latin typeface="+mn-lt"/>
                <a:ea typeface="+mn-ea"/>
                <a:cs typeface="+mn-cs"/>
              </a:rPr>
              <a:t> for HSV </a:t>
            </a:r>
            <a:r>
              <a:rPr lang="tr-TR" sz="1200" kern="1200" dirty="0" err="1" smtClean="0">
                <a:solidFill>
                  <a:schemeClr val="tx1"/>
                </a:solidFill>
                <a:latin typeface="+mn-lt"/>
                <a:ea typeface="+mn-ea"/>
                <a:cs typeface="+mn-cs"/>
              </a:rPr>
              <a:t>prophylaxis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include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intravenous</a:t>
            </a:r>
            <a:r>
              <a:rPr lang="tr-TR" sz="1200" kern="1200" dirty="0" smtClean="0">
                <a:solidFill>
                  <a:schemeClr val="tx1"/>
                </a:solidFill>
                <a:latin typeface="+mn-lt"/>
                <a:ea typeface="+mn-ea"/>
                <a:cs typeface="+mn-cs"/>
              </a:rPr>
              <a:t> (IV) </a:t>
            </a:r>
            <a:r>
              <a:rPr lang="tr-TR" sz="1200" u="sng" kern="1200" dirty="0" err="1" smtClean="0">
                <a:solidFill>
                  <a:schemeClr val="tx1"/>
                </a:solidFill>
                <a:latin typeface="+mn-lt"/>
                <a:ea typeface="+mn-ea"/>
                <a:cs typeface="+mn-cs"/>
                <a:hlinkClick r:id="rId4"/>
              </a:rPr>
              <a:t>acyclovir</a:t>
            </a:r>
            <a:r>
              <a:rPr lang="tr-TR" sz="1200" kern="1200" dirty="0" smtClean="0">
                <a:solidFill>
                  <a:schemeClr val="tx1"/>
                </a:solidFill>
                <a:latin typeface="+mn-lt"/>
                <a:ea typeface="+mn-ea"/>
                <a:cs typeface="+mn-cs"/>
              </a:rPr>
              <a:t> (5 mg/kg IV </a:t>
            </a:r>
            <a:r>
              <a:rPr lang="tr-TR" sz="1200" kern="1200" dirty="0" err="1" smtClean="0">
                <a:solidFill>
                  <a:schemeClr val="tx1"/>
                </a:solidFill>
                <a:latin typeface="+mn-lt"/>
                <a:ea typeface="+mn-ea"/>
                <a:cs typeface="+mn-cs"/>
              </a:rPr>
              <a:t>every</a:t>
            </a:r>
            <a:r>
              <a:rPr lang="tr-TR" sz="1200" kern="1200" dirty="0" smtClean="0">
                <a:solidFill>
                  <a:schemeClr val="tx1"/>
                </a:solidFill>
                <a:latin typeface="+mn-lt"/>
                <a:ea typeface="+mn-ea"/>
                <a:cs typeface="+mn-cs"/>
              </a:rPr>
              <a:t> 12 hours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250 mg/m</a:t>
            </a:r>
            <a:r>
              <a:rPr lang="tr-TR" sz="1200" kern="1200" baseline="30000" dirty="0" smtClean="0">
                <a:solidFill>
                  <a:schemeClr val="tx1"/>
                </a:solidFill>
                <a:latin typeface="+mn-lt"/>
                <a:ea typeface="+mn-ea"/>
                <a:cs typeface="+mn-cs"/>
              </a:rPr>
              <a:t>2</a:t>
            </a:r>
            <a:r>
              <a:rPr lang="tr-TR" sz="1200" kern="1200" dirty="0" smtClean="0">
                <a:solidFill>
                  <a:schemeClr val="tx1"/>
                </a:solidFill>
                <a:latin typeface="+mn-lt"/>
                <a:ea typeface="+mn-ea"/>
                <a:cs typeface="+mn-cs"/>
              </a:rPr>
              <a:t> IV </a:t>
            </a:r>
            <a:r>
              <a:rPr lang="tr-TR" sz="1200" kern="1200" dirty="0" err="1" smtClean="0">
                <a:solidFill>
                  <a:schemeClr val="tx1"/>
                </a:solidFill>
                <a:latin typeface="+mn-lt"/>
                <a:ea typeface="+mn-ea"/>
                <a:cs typeface="+mn-cs"/>
              </a:rPr>
              <a:t>every</a:t>
            </a:r>
            <a:r>
              <a:rPr lang="tr-TR" sz="1200" kern="1200" dirty="0" smtClean="0">
                <a:solidFill>
                  <a:schemeClr val="tx1"/>
                </a:solidFill>
                <a:latin typeface="+mn-lt"/>
                <a:ea typeface="+mn-ea"/>
                <a:cs typeface="+mn-cs"/>
              </a:rPr>
              <a:t> 12 hours)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if</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tolerated</a:t>
            </a:r>
            <a:r>
              <a:rPr lang="tr-TR" sz="1200" kern="1200" dirty="0" smtClean="0">
                <a:solidFill>
                  <a:schemeClr val="tx1"/>
                </a:solidFill>
                <a:latin typeface="+mn-lt"/>
                <a:ea typeface="+mn-ea"/>
                <a:cs typeface="+mn-cs"/>
              </a:rPr>
              <a:t>, Oral </a:t>
            </a:r>
            <a:r>
              <a:rPr lang="tr-TR" sz="1200" u="sng" kern="1200" dirty="0" err="1" smtClean="0">
                <a:solidFill>
                  <a:schemeClr val="tx1"/>
                </a:solidFill>
                <a:latin typeface="+mn-lt"/>
                <a:ea typeface="+mn-ea"/>
                <a:cs typeface="+mn-cs"/>
                <a:hlinkClick r:id="rId4"/>
              </a:rPr>
              <a:t>acyclovir</a:t>
            </a:r>
            <a:r>
              <a:rPr lang="tr-TR" sz="1200" kern="1200" dirty="0" smtClean="0">
                <a:solidFill>
                  <a:schemeClr val="tx1"/>
                </a:solidFill>
                <a:latin typeface="+mn-lt"/>
                <a:ea typeface="+mn-ea"/>
                <a:cs typeface="+mn-cs"/>
              </a:rPr>
              <a:t> (800 mg </a:t>
            </a:r>
            <a:r>
              <a:rPr lang="tr-TR" sz="1200" kern="1200" dirty="0" err="1" smtClean="0">
                <a:solidFill>
                  <a:schemeClr val="tx1"/>
                </a:solidFill>
                <a:latin typeface="+mn-lt"/>
                <a:ea typeface="+mn-ea"/>
                <a:cs typeface="+mn-cs"/>
              </a:rPr>
              <a:t>twice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daily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oral </a:t>
            </a:r>
            <a:r>
              <a:rPr lang="tr-TR" sz="1200" u="sng" kern="1200" dirty="0" err="1" smtClean="0">
                <a:solidFill>
                  <a:schemeClr val="tx1"/>
                </a:solidFill>
                <a:latin typeface="+mn-lt"/>
                <a:ea typeface="+mn-ea"/>
                <a:cs typeface="+mn-cs"/>
                <a:hlinkClick r:id="rId5"/>
              </a:rPr>
              <a:t>valacyclovir</a:t>
            </a:r>
            <a:r>
              <a:rPr lang="tr-TR" sz="1200" kern="1200" dirty="0" smtClean="0">
                <a:solidFill>
                  <a:schemeClr val="tx1"/>
                </a:solidFill>
                <a:latin typeface="+mn-lt"/>
                <a:ea typeface="+mn-ea"/>
                <a:cs typeface="+mn-cs"/>
              </a:rPr>
              <a:t> (500 mg </a:t>
            </a:r>
            <a:r>
              <a:rPr lang="tr-TR" sz="1200" kern="1200" dirty="0" err="1" smtClean="0">
                <a:solidFill>
                  <a:schemeClr val="tx1"/>
                </a:solidFill>
                <a:latin typeface="+mn-lt"/>
                <a:ea typeface="+mn-ea"/>
                <a:cs typeface="+mn-cs"/>
              </a:rPr>
              <a:t>twice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daily</a:t>
            </a:r>
            <a:r>
              <a:rPr lang="tr-TR" sz="1200" kern="1200" dirty="0" smtClean="0">
                <a:solidFill>
                  <a:schemeClr val="tx1"/>
                </a:solidFill>
                <a:latin typeface="+mn-lt"/>
                <a:ea typeface="+mn-ea"/>
                <a:cs typeface="+mn-cs"/>
              </a:rPr>
              <a:t>). HSV </a:t>
            </a:r>
            <a:r>
              <a:rPr lang="tr-TR" sz="1200" kern="1200" dirty="0" err="1" smtClean="0">
                <a:solidFill>
                  <a:schemeClr val="tx1"/>
                </a:solidFill>
                <a:latin typeface="+mn-lt"/>
                <a:ea typeface="+mn-ea"/>
                <a:cs typeface="+mn-cs"/>
              </a:rPr>
              <a:t>prophylaxis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given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conditioning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until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engraftment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until</a:t>
            </a:r>
            <a:r>
              <a:rPr lang="tr-TR" sz="1200" kern="1200" dirty="0" smtClean="0">
                <a:solidFill>
                  <a:schemeClr val="tx1"/>
                </a:solidFill>
                <a:latin typeface="+mn-lt"/>
                <a:ea typeface="+mn-ea"/>
                <a:cs typeface="+mn-cs"/>
              </a:rPr>
              <a:t> mucositis </a:t>
            </a:r>
            <a:r>
              <a:rPr lang="tr-TR" sz="1200" kern="1200" dirty="0" err="1" smtClean="0">
                <a:solidFill>
                  <a:schemeClr val="tx1"/>
                </a:solidFill>
                <a:latin typeface="+mn-lt"/>
                <a:ea typeface="+mn-ea"/>
                <a:cs typeface="+mn-cs"/>
              </a:rPr>
              <a:t>resolves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whichever</a:t>
            </a:r>
            <a:r>
              <a:rPr lang="tr-TR" sz="1200" kern="1200" dirty="0" smtClean="0">
                <a:solidFill>
                  <a:schemeClr val="tx1"/>
                </a:solidFill>
                <a:latin typeface="+mn-lt"/>
                <a:ea typeface="+mn-ea"/>
                <a:cs typeface="+mn-cs"/>
              </a:rPr>
              <a:t> is </a:t>
            </a:r>
            <a:r>
              <a:rPr lang="tr-TR" sz="1200" kern="1200" dirty="0" err="1" smtClean="0">
                <a:solidFill>
                  <a:schemeClr val="tx1"/>
                </a:solidFill>
                <a:latin typeface="+mn-lt"/>
                <a:ea typeface="+mn-ea"/>
                <a:cs typeface="+mn-cs"/>
              </a:rPr>
              <a:t>longer</a:t>
            </a:r>
            <a:r>
              <a:rPr lang="tr-TR" sz="1200" kern="1200" dirty="0" smtClean="0">
                <a:solidFill>
                  <a:schemeClr val="tx1"/>
                </a:solidFill>
                <a:latin typeface="+mn-lt"/>
                <a:ea typeface="+mn-ea"/>
                <a:cs typeface="+mn-cs"/>
              </a:rPr>
              <a:t>. </a:t>
            </a:r>
          </a:p>
          <a:p>
            <a:r>
              <a:rPr lang="tr-TR" sz="1200" kern="1200" dirty="0" smtClean="0">
                <a:solidFill>
                  <a:schemeClr val="tx1"/>
                </a:solidFill>
                <a:latin typeface="+mn-lt"/>
                <a:ea typeface="+mn-ea"/>
                <a:cs typeface="+mn-cs"/>
              </a:rPr>
              <a:t>●For </a:t>
            </a:r>
            <a:r>
              <a:rPr lang="tr-TR" sz="1200" kern="1200" dirty="0" err="1" smtClean="0">
                <a:solidFill>
                  <a:schemeClr val="tx1"/>
                </a:solidFill>
                <a:latin typeface="+mn-lt"/>
                <a:ea typeface="+mn-ea"/>
                <a:cs typeface="+mn-cs"/>
              </a:rPr>
              <a:t>most</a:t>
            </a:r>
            <a:r>
              <a:rPr lang="tr-TR" sz="1200" kern="1200" dirty="0" smtClean="0">
                <a:solidFill>
                  <a:schemeClr val="tx1"/>
                </a:solidFill>
                <a:latin typeface="+mn-lt"/>
                <a:ea typeface="+mn-ea"/>
                <a:cs typeface="+mn-cs"/>
              </a:rPr>
              <a:t> CMV-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allografts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CMV-</a:t>
            </a:r>
            <a:r>
              <a:rPr lang="tr-TR" sz="1200" kern="1200" dirty="0" err="1" smtClean="0">
                <a:solidFill>
                  <a:schemeClr val="tx1"/>
                </a:solidFill>
                <a:latin typeface="+mn-lt"/>
                <a:ea typeface="+mn-ea"/>
                <a:cs typeface="+mn-cs"/>
              </a:rPr>
              <a:t>seronegative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donors</a:t>
            </a:r>
            <a:r>
              <a:rPr lang="tr-TR" sz="1200" kern="1200" dirty="0" smtClean="0">
                <a:solidFill>
                  <a:schemeClr val="tx1"/>
                </a:solidFill>
                <a:latin typeface="+mn-lt"/>
                <a:ea typeface="+mn-ea"/>
                <a:cs typeface="+mn-cs"/>
              </a:rPr>
              <a:t> (CMV D-/R+), CMV-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allografts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CMV-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donors</a:t>
            </a:r>
            <a:r>
              <a:rPr lang="tr-TR" sz="1200" kern="1200" dirty="0" smtClean="0">
                <a:solidFill>
                  <a:schemeClr val="tx1"/>
                </a:solidFill>
                <a:latin typeface="+mn-lt"/>
                <a:ea typeface="+mn-ea"/>
                <a:cs typeface="+mn-cs"/>
              </a:rPr>
              <a:t> (CMV D+/R+), and CMV-</a:t>
            </a:r>
            <a:r>
              <a:rPr lang="tr-TR" sz="1200" kern="1200" dirty="0" err="1" smtClean="0">
                <a:solidFill>
                  <a:schemeClr val="tx1"/>
                </a:solidFill>
                <a:latin typeface="+mn-lt"/>
                <a:ea typeface="+mn-ea"/>
                <a:cs typeface="+mn-cs"/>
              </a:rPr>
              <a:t>seronegative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allografts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CMV-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donors</a:t>
            </a:r>
            <a:r>
              <a:rPr lang="tr-TR" sz="1200" kern="1200" dirty="0" smtClean="0">
                <a:solidFill>
                  <a:schemeClr val="tx1"/>
                </a:solidFill>
                <a:latin typeface="+mn-lt"/>
                <a:ea typeface="+mn-ea"/>
                <a:cs typeface="+mn-cs"/>
              </a:rPr>
              <a:t> (CMV D+/R-), </a:t>
            </a:r>
            <a:r>
              <a:rPr lang="tr-TR" sz="1200" kern="1200" dirty="0" err="1" smtClean="0">
                <a:solidFill>
                  <a:schemeClr val="tx1"/>
                </a:solidFill>
                <a:latin typeface="+mn-lt"/>
                <a:ea typeface="+mn-ea"/>
                <a:cs typeface="+mn-cs"/>
              </a:rPr>
              <a:t>we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recommend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weekly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quantitative</a:t>
            </a:r>
            <a:r>
              <a:rPr lang="tr-TR" sz="1200" kern="1200" dirty="0" smtClean="0">
                <a:solidFill>
                  <a:schemeClr val="tx1"/>
                </a:solidFill>
                <a:latin typeface="+mn-lt"/>
                <a:ea typeface="+mn-ea"/>
                <a:cs typeface="+mn-cs"/>
              </a:rPr>
              <a:t> CMV </a:t>
            </a:r>
            <a:r>
              <a:rPr lang="tr-TR" sz="1200" kern="1200" dirty="0" err="1" smtClean="0">
                <a:solidFill>
                  <a:schemeClr val="tx1"/>
                </a:solidFill>
                <a:latin typeface="+mn-lt"/>
                <a:ea typeface="+mn-ea"/>
                <a:cs typeface="+mn-cs"/>
              </a:rPr>
              <a:t>testing</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preemptive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therapy</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a:t>
            </a:r>
            <a:r>
              <a:rPr lang="tr-TR" sz="1200" kern="1200" dirty="0" smtClean="0">
                <a:solidFill>
                  <a:schemeClr val="tx1"/>
                </a:solidFill>
                <a:latin typeface="+mn-lt"/>
                <a:ea typeface="+mn-ea"/>
                <a:cs typeface="+mn-cs"/>
              </a:rPr>
              <a:t> CMV viremia </a:t>
            </a:r>
            <a:r>
              <a:rPr lang="tr-TR" sz="1200" kern="1200" dirty="0" err="1" smtClean="0">
                <a:solidFill>
                  <a:schemeClr val="tx1"/>
                </a:solidFill>
                <a:latin typeface="+mn-lt"/>
                <a:ea typeface="+mn-ea"/>
                <a:cs typeface="+mn-cs"/>
              </a:rPr>
              <a:t>rather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than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giving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antiviral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prophylaxis</a:t>
            </a:r>
            <a:r>
              <a:rPr lang="tr-TR" sz="1200" kern="1200" dirty="0" smtClean="0">
                <a:solidFill>
                  <a:schemeClr val="tx1"/>
                </a:solidFill>
                <a:latin typeface="+mn-lt"/>
                <a:ea typeface="+mn-ea"/>
                <a:cs typeface="+mn-cs"/>
              </a:rPr>
              <a:t> (</a:t>
            </a:r>
            <a:r>
              <a:rPr lang="tr-TR" sz="1200" b="1" u="sng" kern="1200" dirty="0" err="1" smtClean="0">
                <a:solidFill>
                  <a:schemeClr val="tx1"/>
                </a:solidFill>
                <a:latin typeface="+mn-lt"/>
                <a:ea typeface="+mn-ea"/>
                <a:cs typeface="+mn-cs"/>
                <a:hlinkClick r:id="rId6"/>
              </a:rPr>
              <a:t>Grade</a:t>
            </a:r>
            <a:r>
              <a:rPr lang="tr-TR" sz="1200" b="1" u="sng" kern="1200" dirty="0" smtClean="0">
                <a:solidFill>
                  <a:schemeClr val="tx1"/>
                </a:solidFill>
                <a:latin typeface="+mn-lt"/>
                <a:ea typeface="+mn-ea"/>
                <a:cs typeface="+mn-cs"/>
                <a:hlinkClick r:id="rId6"/>
              </a:rPr>
              <a:t> 1B</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preemptive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therapy</a:t>
            </a:r>
            <a:r>
              <a:rPr lang="tr-TR" sz="1200" kern="1200" dirty="0" smtClean="0">
                <a:solidFill>
                  <a:schemeClr val="tx1"/>
                </a:solidFill>
                <a:latin typeface="+mn-lt"/>
                <a:ea typeface="+mn-ea"/>
                <a:cs typeface="+mn-cs"/>
              </a:rPr>
              <a:t>, IV </a:t>
            </a:r>
            <a:r>
              <a:rPr lang="tr-TR" sz="1200" u="sng" kern="1200" dirty="0" err="1" smtClean="0">
                <a:solidFill>
                  <a:schemeClr val="tx1"/>
                </a:solidFill>
                <a:latin typeface="+mn-lt"/>
                <a:ea typeface="+mn-ea"/>
                <a:cs typeface="+mn-cs"/>
                <a:hlinkClick r:id="rId7"/>
              </a:rPr>
              <a:t>ganciclovir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oral </a:t>
            </a:r>
            <a:r>
              <a:rPr lang="tr-TR" sz="1200" u="sng" kern="1200" dirty="0" err="1" smtClean="0">
                <a:solidFill>
                  <a:schemeClr val="tx1"/>
                </a:solidFill>
                <a:latin typeface="+mn-lt"/>
                <a:ea typeface="+mn-ea"/>
                <a:cs typeface="+mn-cs"/>
                <a:hlinkClick r:id="rId8"/>
              </a:rPr>
              <a:t>valganciclovir</a:t>
            </a:r>
            <a:r>
              <a:rPr lang="tr-TR" sz="1200" kern="1200" dirty="0" smtClean="0">
                <a:solidFill>
                  <a:schemeClr val="tx1"/>
                </a:solidFill>
                <a:latin typeface="+mn-lt"/>
                <a:ea typeface="+mn-ea"/>
                <a:cs typeface="+mn-cs"/>
              </a:rPr>
              <a:t> can be </a:t>
            </a:r>
            <a:r>
              <a:rPr lang="tr-TR" sz="1200" kern="1200" dirty="0" err="1" smtClean="0">
                <a:solidFill>
                  <a:schemeClr val="tx1"/>
                </a:solidFill>
                <a:latin typeface="+mn-lt"/>
                <a:ea typeface="+mn-ea"/>
                <a:cs typeface="+mn-cs"/>
              </a:rPr>
              <a:t>given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most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weekly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monitoring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performed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engraftment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until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day</a:t>
            </a:r>
            <a:r>
              <a:rPr lang="tr-TR" sz="1200" kern="1200" dirty="0" smtClean="0">
                <a:solidFill>
                  <a:schemeClr val="tx1"/>
                </a:solidFill>
                <a:latin typeface="+mn-lt"/>
                <a:ea typeface="+mn-ea"/>
                <a:cs typeface="+mn-cs"/>
              </a:rPr>
              <a:t> +100.</a:t>
            </a:r>
          </a:p>
          <a:p>
            <a:r>
              <a:rPr lang="tr-TR" sz="1200" b="1" kern="1200" dirty="0" err="1" smtClean="0">
                <a:solidFill>
                  <a:schemeClr val="tx1"/>
                </a:solidFill>
                <a:latin typeface="+mn-lt"/>
                <a:ea typeface="+mn-ea"/>
                <a:cs typeface="+mn-cs"/>
              </a:rPr>
              <a:t>Varicella</a:t>
            </a:r>
            <a:r>
              <a:rPr lang="tr-TR" sz="1200" b="1" kern="1200" dirty="0" smtClean="0">
                <a:solidFill>
                  <a:schemeClr val="tx1"/>
                </a:solidFill>
                <a:latin typeface="+mn-lt"/>
                <a:ea typeface="+mn-ea"/>
                <a:cs typeface="+mn-cs"/>
              </a:rPr>
              <a:t>-</a:t>
            </a:r>
            <a:r>
              <a:rPr lang="tr-TR" sz="1200" b="1" kern="1200" dirty="0" err="1" smtClean="0">
                <a:solidFill>
                  <a:schemeClr val="tx1"/>
                </a:solidFill>
                <a:latin typeface="+mn-lt"/>
                <a:ea typeface="+mn-ea"/>
                <a:cs typeface="+mn-cs"/>
              </a:rPr>
              <a:t>zoster</a:t>
            </a:r>
            <a:r>
              <a:rPr lang="tr-TR" sz="1200" b="1" kern="1200" dirty="0" smtClean="0">
                <a:solidFill>
                  <a:schemeClr val="tx1"/>
                </a:solidFill>
                <a:latin typeface="+mn-lt"/>
                <a:ea typeface="+mn-ea"/>
                <a:cs typeface="+mn-cs"/>
              </a:rPr>
              <a:t> virus</a:t>
            </a:r>
            <a:endParaRPr lang="tr-TR" sz="1200" kern="1200" dirty="0" smtClean="0">
              <a:solidFill>
                <a:schemeClr val="tx1"/>
              </a:solidFill>
              <a:latin typeface="+mn-lt"/>
              <a:ea typeface="+mn-ea"/>
              <a:cs typeface="+mn-cs"/>
            </a:endParaRPr>
          </a:p>
          <a:p>
            <a:r>
              <a:rPr lang="tr-TR" sz="1200" kern="1200" dirty="0" smtClean="0">
                <a:solidFill>
                  <a:schemeClr val="tx1"/>
                </a:solidFill>
                <a:latin typeface="+mn-lt"/>
                <a:ea typeface="+mn-ea"/>
                <a:cs typeface="+mn-cs"/>
              </a:rPr>
              <a:t>●For VZV-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(VZV IgG-</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HCT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recommend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antiviral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prophylaxis</a:t>
            </a:r>
            <a:r>
              <a:rPr lang="tr-TR" sz="1200" kern="1200" dirty="0" smtClean="0">
                <a:solidFill>
                  <a:schemeClr val="tx1"/>
                </a:solidFill>
                <a:latin typeface="+mn-lt"/>
                <a:ea typeface="+mn-ea"/>
                <a:cs typeface="+mn-cs"/>
              </a:rPr>
              <a:t> for at </a:t>
            </a:r>
            <a:r>
              <a:rPr lang="tr-TR" sz="1200" kern="1200" dirty="0" err="1" smtClean="0">
                <a:solidFill>
                  <a:schemeClr val="tx1"/>
                </a:solidFill>
                <a:latin typeface="+mn-lt"/>
                <a:ea typeface="+mn-ea"/>
                <a:cs typeface="+mn-cs"/>
              </a:rPr>
              <a:t>least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one</a:t>
            </a:r>
            <a:r>
              <a:rPr lang="tr-TR" sz="1200" kern="1200" dirty="0" smtClean="0">
                <a:solidFill>
                  <a:schemeClr val="tx1"/>
                </a:solidFill>
                <a:latin typeface="+mn-lt"/>
                <a:ea typeface="+mn-ea"/>
                <a:cs typeface="+mn-cs"/>
              </a:rPr>
              <a:t> year (</a:t>
            </a:r>
            <a:r>
              <a:rPr lang="tr-TR" sz="1200" b="1" u="sng" kern="1200" dirty="0" err="1" smtClean="0">
                <a:solidFill>
                  <a:schemeClr val="tx1"/>
                </a:solidFill>
                <a:latin typeface="+mn-lt"/>
                <a:ea typeface="+mn-ea"/>
                <a:cs typeface="+mn-cs"/>
                <a:hlinkClick r:id="rId3"/>
              </a:rPr>
              <a:t>Grade</a:t>
            </a:r>
            <a:r>
              <a:rPr lang="tr-TR" sz="1200" b="1" u="sng" kern="1200" dirty="0" smtClean="0">
                <a:solidFill>
                  <a:schemeClr val="tx1"/>
                </a:solidFill>
                <a:latin typeface="+mn-lt"/>
                <a:ea typeface="+mn-ea"/>
                <a:cs typeface="+mn-cs"/>
                <a:hlinkClick r:id="rId3"/>
              </a:rPr>
              <a:t> 1A</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requiring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ongoing</a:t>
            </a:r>
            <a:r>
              <a:rPr lang="tr-TR" sz="1200" kern="1200" dirty="0" smtClean="0">
                <a:solidFill>
                  <a:schemeClr val="tx1"/>
                </a:solidFill>
                <a:latin typeface="+mn-lt"/>
                <a:ea typeface="+mn-ea"/>
                <a:cs typeface="+mn-cs"/>
              </a:rPr>
              <a:t> immunosuppression (</a:t>
            </a:r>
            <a:r>
              <a:rPr lang="tr-TR" sz="1200" kern="1200" dirty="0" err="1" smtClean="0">
                <a:solidFill>
                  <a:schemeClr val="tx1"/>
                </a:solidFill>
                <a:latin typeface="+mn-lt"/>
                <a:ea typeface="+mn-ea"/>
                <a:cs typeface="+mn-cs"/>
              </a:rPr>
              <a:t>eg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graft</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versus</a:t>
            </a:r>
            <a:r>
              <a:rPr lang="tr-TR" sz="1200" kern="1200" dirty="0" smtClean="0">
                <a:solidFill>
                  <a:schemeClr val="tx1"/>
                </a:solidFill>
                <a:latin typeface="+mn-lt"/>
                <a:ea typeface="+mn-ea"/>
                <a:cs typeface="+mn-cs"/>
              </a:rPr>
              <a:t>-host </a:t>
            </a:r>
            <a:r>
              <a:rPr lang="tr-TR" sz="1200" kern="1200" dirty="0" err="1" smtClean="0">
                <a:solidFill>
                  <a:schemeClr val="tx1"/>
                </a:solidFill>
                <a:latin typeface="+mn-lt"/>
                <a:ea typeface="+mn-ea"/>
                <a:cs typeface="+mn-cs"/>
              </a:rPr>
              <a:t>disease</a:t>
            </a:r>
            <a:r>
              <a:rPr lang="tr-TR" sz="1200" kern="1200" dirty="0" smtClean="0">
                <a:solidFill>
                  <a:schemeClr val="tx1"/>
                </a:solidFill>
                <a:latin typeface="+mn-lt"/>
                <a:ea typeface="+mn-ea"/>
                <a:cs typeface="+mn-cs"/>
              </a:rPr>
              <a:t> [GVHD]), </a:t>
            </a:r>
            <a:r>
              <a:rPr lang="tr-TR" sz="1200" kern="1200" dirty="0" err="1" smtClean="0">
                <a:solidFill>
                  <a:schemeClr val="tx1"/>
                </a:solidFill>
                <a:latin typeface="+mn-lt"/>
                <a:ea typeface="+mn-ea"/>
                <a:cs typeface="+mn-cs"/>
              </a:rPr>
              <a:t>we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continue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prophylaxis</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six</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months</a:t>
            </a:r>
            <a:r>
              <a:rPr lang="tr-TR" sz="1200" kern="1200" dirty="0" smtClean="0">
                <a:solidFill>
                  <a:schemeClr val="tx1"/>
                </a:solidFill>
                <a:latin typeface="+mn-lt"/>
                <a:ea typeface="+mn-ea"/>
                <a:cs typeface="+mn-cs"/>
              </a:rPr>
              <a:t> after </a:t>
            </a:r>
            <a:r>
              <a:rPr lang="tr-TR" sz="1200" kern="1200" dirty="0" err="1" smtClean="0">
                <a:solidFill>
                  <a:schemeClr val="tx1"/>
                </a:solidFill>
                <a:latin typeface="+mn-lt"/>
                <a:ea typeface="+mn-ea"/>
                <a:cs typeface="+mn-cs"/>
              </a:rPr>
              <a:t>discontinuation</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immunosuppressive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therapy</a:t>
            </a:r>
            <a:r>
              <a:rPr lang="tr-TR" sz="1200" kern="1200" dirty="0" smtClean="0">
                <a:solidFill>
                  <a:schemeClr val="tx1"/>
                </a:solidFill>
                <a:latin typeface="+mn-lt"/>
                <a:ea typeface="+mn-ea"/>
                <a:cs typeface="+mn-cs"/>
              </a:rPr>
              <a:t>. Oral </a:t>
            </a:r>
            <a:r>
              <a:rPr lang="tr-TR" sz="1200" u="sng" kern="1200" dirty="0" err="1" smtClean="0">
                <a:solidFill>
                  <a:schemeClr val="tx1"/>
                </a:solidFill>
                <a:latin typeface="+mn-lt"/>
                <a:ea typeface="+mn-ea"/>
                <a:cs typeface="+mn-cs"/>
                <a:hlinkClick r:id="rId4"/>
              </a:rPr>
              <a:t>acyclovir</a:t>
            </a:r>
            <a:r>
              <a:rPr lang="tr-TR" sz="1200" kern="1200" dirty="0" smtClean="0">
                <a:solidFill>
                  <a:schemeClr val="tx1"/>
                </a:solidFill>
                <a:latin typeface="+mn-lt"/>
                <a:ea typeface="+mn-ea"/>
                <a:cs typeface="+mn-cs"/>
              </a:rPr>
              <a:t> (800 mg </a:t>
            </a:r>
            <a:r>
              <a:rPr lang="tr-TR" sz="1200" kern="1200" dirty="0" err="1" smtClean="0">
                <a:solidFill>
                  <a:schemeClr val="tx1"/>
                </a:solidFill>
                <a:latin typeface="+mn-lt"/>
                <a:ea typeface="+mn-ea"/>
                <a:cs typeface="+mn-cs"/>
              </a:rPr>
              <a:t>twice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daily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u="sng" kern="1200" dirty="0" err="1" smtClean="0">
                <a:solidFill>
                  <a:schemeClr val="tx1"/>
                </a:solidFill>
                <a:latin typeface="+mn-lt"/>
                <a:ea typeface="+mn-ea"/>
                <a:cs typeface="+mn-cs"/>
                <a:hlinkClick r:id="rId5"/>
              </a:rPr>
              <a:t>valacyclovir</a:t>
            </a:r>
            <a:r>
              <a:rPr lang="tr-TR" sz="1200" kern="1200" dirty="0" smtClean="0">
                <a:solidFill>
                  <a:schemeClr val="tx1"/>
                </a:solidFill>
                <a:latin typeface="+mn-lt"/>
                <a:ea typeface="+mn-ea"/>
                <a:cs typeface="+mn-cs"/>
              </a:rPr>
              <a:t> (500 mg </a:t>
            </a:r>
            <a:r>
              <a:rPr lang="tr-TR" sz="1200" kern="1200" dirty="0" err="1" smtClean="0">
                <a:solidFill>
                  <a:schemeClr val="tx1"/>
                </a:solidFill>
                <a:latin typeface="+mn-lt"/>
                <a:ea typeface="+mn-ea"/>
                <a:cs typeface="+mn-cs"/>
              </a:rPr>
              <a:t>twice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daily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used</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prophylaxis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Varicella</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zoster</a:t>
            </a:r>
            <a:r>
              <a:rPr lang="tr-TR" sz="1200" u="sng" kern="1200" dirty="0" smtClean="0">
                <a:solidFill>
                  <a:schemeClr val="tx1"/>
                </a:solidFill>
                <a:latin typeface="+mn-lt"/>
                <a:ea typeface="+mn-ea"/>
                <a:cs typeface="+mn-cs"/>
                <a:hlinkClick r:id="rId9"/>
              </a:rPr>
              <a:t> virus'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kern="1200" dirty="0" smtClean="0">
                <a:solidFill>
                  <a:schemeClr val="tx1"/>
                </a:solidFill>
                <a:latin typeface="+mn-lt"/>
                <a:ea typeface="+mn-ea"/>
                <a:cs typeface="+mn-cs"/>
              </a:rPr>
              <a:t>●For VZV-</a:t>
            </a:r>
            <a:r>
              <a:rPr lang="tr-TR" sz="1200" kern="1200" dirty="0" err="1" smtClean="0">
                <a:solidFill>
                  <a:schemeClr val="tx1"/>
                </a:solidFill>
                <a:latin typeface="+mn-lt"/>
                <a:ea typeface="+mn-ea"/>
                <a:cs typeface="+mn-cs"/>
              </a:rPr>
              <a:t>seronegative</a:t>
            </a:r>
            <a:r>
              <a:rPr lang="tr-TR" sz="1200" kern="1200" dirty="0" smtClean="0">
                <a:solidFill>
                  <a:schemeClr val="tx1"/>
                </a:solidFill>
                <a:latin typeface="+mn-lt"/>
                <a:ea typeface="+mn-ea"/>
                <a:cs typeface="+mn-cs"/>
              </a:rPr>
              <a:t> HCT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were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transplanted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within</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previous</a:t>
            </a:r>
            <a:r>
              <a:rPr lang="tr-TR" sz="1200" kern="1200" dirty="0" smtClean="0">
                <a:solidFill>
                  <a:schemeClr val="tx1"/>
                </a:solidFill>
                <a:latin typeface="+mn-lt"/>
                <a:ea typeface="+mn-ea"/>
                <a:cs typeface="+mn-cs"/>
              </a:rPr>
              <a:t> 24 </a:t>
            </a:r>
            <a:r>
              <a:rPr lang="tr-TR" sz="1200" kern="1200" dirty="0" err="1" smtClean="0">
                <a:solidFill>
                  <a:schemeClr val="tx1"/>
                </a:solidFill>
                <a:latin typeface="+mn-lt"/>
                <a:ea typeface="+mn-ea"/>
                <a:cs typeface="+mn-cs"/>
              </a:rPr>
              <a:t>months</a:t>
            </a:r>
            <a:r>
              <a:rPr lang="tr-TR" sz="1200" kern="1200" dirty="0" smtClean="0">
                <a:solidFill>
                  <a:schemeClr val="tx1"/>
                </a:solidFill>
                <a:latin typeface="+mn-lt"/>
                <a:ea typeface="+mn-ea"/>
                <a:cs typeface="+mn-cs"/>
              </a:rPr>
              <a:t>, as </a:t>
            </a:r>
            <a:r>
              <a:rPr lang="tr-TR" sz="1200" kern="1200" dirty="0" err="1" smtClean="0">
                <a:solidFill>
                  <a:schemeClr val="tx1"/>
                </a:solidFill>
                <a:latin typeface="+mn-lt"/>
                <a:ea typeface="+mn-ea"/>
                <a:cs typeface="+mn-cs"/>
              </a:rPr>
              <a:t>well</a:t>
            </a:r>
            <a:r>
              <a:rPr lang="tr-TR" sz="1200" kern="1200" dirty="0" smtClean="0">
                <a:solidFill>
                  <a:schemeClr val="tx1"/>
                </a:solidFill>
                <a:latin typeface="+mn-lt"/>
                <a:ea typeface="+mn-ea"/>
                <a:cs typeface="+mn-cs"/>
              </a:rPr>
              <a:t> as </a:t>
            </a:r>
            <a:r>
              <a:rPr lang="tr-TR" sz="1200" kern="1200" dirty="0" err="1" smtClean="0">
                <a:solidFill>
                  <a:schemeClr val="tx1"/>
                </a:solidFill>
                <a:latin typeface="+mn-lt"/>
                <a:ea typeface="+mn-ea"/>
                <a:cs typeface="+mn-cs"/>
              </a:rPr>
              <a:t>those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transplanted</a:t>
            </a:r>
            <a:r>
              <a:rPr lang="tr-TR" sz="1200" kern="1200" dirty="0" smtClean="0">
                <a:solidFill>
                  <a:schemeClr val="tx1"/>
                </a:solidFill>
                <a:latin typeface="+mn-lt"/>
                <a:ea typeface="+mn-ea"/>
                <a:cs typeface="+mn-cs"/>
              </a:rPr>
              <a:t> &gt;24 </a:t>
            </a:r>
            <a:r>
              <a:rPr lang="tr-TR" sz="1200" kern="1200" dirty="0" err="1" smtClean="0">
                <a:solidFill>
                  <a:schemeClr val="tx1"/>
                </a:solidFill>
                <a:latin typeface="+mn-lt"/>
                <a:ea typeface="+mn-ea"/>
                <a:cs typeface="+mn-cs"/>
              </a:rPr>
              <a:t>months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earlier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require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continued</a:t>
            </a:r>
            <a:r>
              <a:rPr lang="tr-TR" sz="1200" kern="1200" dirty="0" smtClean="0">
                <a:solidFill>
                  <a:schemeClr val="tx1"/>
                </a:solidFill>
                <a:latin typeface="+mn-lt"/>
                <a:ea typeface="+mn-ea"/>
                <a:cs typeface="+mn-cs"/>
              </a:rPr>
              <a:t> immunosuppression (</a:t>
            </a:r>
            <a:r>
              <a:rPr lang="tr-TR" sz="1200" kern="1200" dirty="0" err="1" smtClean="0">
                <a:solidFill>
                  <a:schemeClr val="tx1"/>
                </a:solidFill>
                <a:latin typeface="+mn-lt"/>
                <a:ea typeface="+mn-ea"/>
                <a:cs typeface="+mn-cs"/>
              </a:rPr>
              <a:t>eg</a:t>
            </a:r>
            <a:r>
              <a:rPr lang="tr-TR" sz="1200" kern="1200" dirty="0" smtClean="0">
                <a:solidFill>
                  <a:schemeClr val="tx1"/>
                </a:solidFill>
                <a:latin typeface="+mn-lt"/>
                <a:ea typeface="+mn-ea"/>
                <a:cs typeface="+mn-cs"/>
              </a:rPr>
              <a:t>, for chronic GVHD), and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were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exposed</a:t>
            </a:r>
            <a:r>
              <a:rPr lang="tr-TR" sz="1200" kern="1200" dirty="0" smtClean="0">
                <a:solidFill>
                  <a:schemeClr val="tx1"/>
                </a:solidFill>
                <a:latin typeface="+mn-lt"/>
                <a:ea typeface="+mn-ea"/>
                <a:cs typeface="+mn-cs"/>
              </a:rPr>
              <a:t> to an </a:t>
            </a:r>
            <a:r>
              <a:rPr lang="tr-TR" sz="1200" kern="1200" dirty="0" err="1" smtClean="0">
                <a:solidFill>
                  <a:schemeClr val="tx1"/>
                </a:solidFill>
                <a:latin typeface="+mn-lt"/>
                <a:ea typeface="+mn-ea"/>
                <a:cs typeface="+mn-cs"/>
              </a:rPr>
              <a:t>individual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a:t>
            </a:r>
            <a:r>
              <a:rPr lang="tr-TR" sz="1200" kern="1200" dirty="0" smtClean="0">
                <a:solidFill>
                  <a:schemeClr val="tx1"/>
                </a:solidFill>
                <a:latin typeface="+mn-lt"/>
                <a:ea typeface="+mn-ea"/>
                <a:cs typeface="+mn-cs"/>
              </a:rPr>
              <a:t> VZV </a:t>
            </a:r>
            <a:r>
              <a:rPr lang="tr-TR" sz="1200" kern="1200" dirty="0" err="1" smtClean="0">
                <a:solidFill>
                  <a:schemeClr val="tx1"/>
                </a:solidFill>
                <a:latin typeface="+mn-lt"/>
                <a:ea typeface="+mn-ea"/>
                <a:cs typeface="+mn-cs"/>
              </a:rPr>
              <a:t>infection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chickenpox</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shingles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 post-</a:t>
            </a:r>
            <a:r>
              <a:rPr lang="tr-TR" sz="1200" kern="1200" dirty="0" err="1" smtClean="0">
                <a:solidFill>
                  <a:schemeClr val="tx1"/>
                </a:solidFill>
                <a:latin typeface="+mn-lt"/>
                <a:ea typeface="+mn-ea"/>
                <a:cs typeface="+mn-cs"/>
              </a:rPr>
              <a:t>vaccine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varicella</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like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rash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within</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past</a:t>
            </a:r>
            <a:r>
              <a:rPr lang="tr-TR" sz="1200" kern="1200" dirty="0" smtClean="0">
                <a:solidFill>
                  <a:schemeClr val="tx1"/>
                </a:solidFill>
                <a:latin typeface="+mn-lt"/>
                <a:ea typeface="+mn-ea"/>
                <a:cs typeface="+mn-cs"/>
              </a:rPr>
              <a:t> 10 days, </a:t>
            </a:r>
            <a:r>
              <a:rPr lang="tr-TR" sz="1200" kern="1200" dirty="0" err="1" smtClean="0">
                <a:solidFill>
                  <a:schemeClr val="tx1"/>
                </a:solidFill>
                <a:latin typeface="+mn-lt"/>
                <a:ea typeface="+mn-ea"/>
                <a:cs typeface="+mn-cs"/>
              </a:rPr>
              <a:t>we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recommend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immunoprophylaxis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VariZIG</a:t>
            </a:r>
            <a:r>
              <a:rPr lang="tr-TR" sz="1200" kern="1200" dirty="0" smtClean="0">
                <a:solidFill>
                  <a:schemeClr val="tx1"/>
                </a:solidFill>
                <a:latin typeface="+mn-lt"/>
                <a:ea typeface="+mn-ea"/>
                <a:cs typeface="+mn-cs"/>
              </a:rPr>
              <a:t> (</a:t>
            </a:r>
            <a:r>
              <a:rPr lang="tr-TR" sz="1200" b="1" u="sng" kern="1200" dirty="0" err="1" smtClean="0">
                <a:solidFill>
                  <a:schemeClr val="tx1"/>
                </a:solidFill>
                <a:latin typeface="+mn-lt"/>
                <a:ea typeface="+mn-ea"/>
                <a:cs typeface="+mn-cs"/>
                <a:hlinkClick r:id="rId6"/>
              </a:rPr>
              <a:t>Grade</a:t>
            </a:r>
            <a:r>
              <a:rPr lang="tr-TR" sz="1200" b="1" u="sng" kern="1200" dirty="0" smtClean="0">
                <a:solidFill>
                  <a:schemeClr val="tx1"/>
                </a:solidFill>
                <a:latin typeface="+mn-lt"/>
                <a:ea typeface="+mn-ea"/>
                <a:cs typeface="+mn-cs"/>
                <a:hlinkClick r:id="rId6"/>
              </a:rPr>
              <a:t> 1B</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indicated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VariZIG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administered</a:t>
            </a:r>
            <a:r>
              <a:rPr lang="tr-TR" sz="1200" kern="1200" dirty="0" smtClean="0">
                <a:solidFill>
                  <a:schemeClr val="tx1"/>
                </a:solidFill>
                <a:latin typeface="+mn-lt"/>
                <a:ea typeface="+mn-ea"/>
                <a:cs typeface="+mn-cs"/>
              </a:rPr>
              <a:t> as </a:t>
            </a:r>
            <a:r>
              <a:rPr lang="tr-TR" sz="1200" kern="1200" dirty="0" err="1" smtClean="0">
                <a:solidFill>
                  <a:schemeClr val="tx1"/>
                </a:solidFill>
                <a:latin typeface="+mn-lt"/>
                <a:ea typeface="+mn-ea"/>
                <a:cs typeface="+mn-cs"/>
              </a:rPr>
              <a:t>soon</a:t>
            </a:r>
            <a:r>
              <a:rPr lang="tr-TR" sz="1200" kern="1200" dirty="0" smtClean="0">
                <a:solidFill>
                  <a:schemeClr val="tx1"/>
                </a:solidFill>
                <a:latin typeface="+mn-lt"/>
                <a:ea typeface="+mn-ea"/>
                <a:cs typeface="+mn-cs"/>
              </a:rPr>
              <a:t> as </a:t>
            </a:r>
            <a:r>
              <a:rPr lang="tr-TR" sz="1200" kern="1200" dirty="0" err="1" smtClean="0">
                <a:solidFill>
                  <a:schemeClr val="tx1"/>
                </a:solidFill>
                <a:latin typeface="+mn-lt"/>
                <a:ea typeface="+mn-ea"/>
                <a:cs typeface="+mn-cs"/>
              </a:rPr>
              <a:t>possible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If</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VariZIG</a:t>
            </a:r>
            <a:r>
              <a:rPr lang="tr-TR" sz="1200" kern="1200" dirty="0" smtClean="0">
                <a:solidFill>
                  <a:schemeClr val="tx1"/>
                </a:solidFill>
                <a:latin typeface="+mn-lt"/>
                <a:ea typeface="+mn-ea"/>
                <a:cs typeface="+mn-cs"/>
              </a:rPr>
              <a:t> is not </a:t>
            </a:r>
            <a:r>
              <a:rPr lang="tr-TR" sz="1200" kern="1200" dirty="0" err="1" smtClean="0">
                <a:solidFill>
                  <a:schemeClr val="tx1"/>
                </a:solidFill>
                <a:latin typeface="+mn-lt"/>
                <a:ea typeface="+mn-ea"/>
                <a:cs typeface="+mn-cs"/>
              </a:rPr>
              <a:t>available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give</a:t>
            </a:r>
            <a:r>
              <a:rPr lang="tr-TR" sz="1200" kern="1200" dirty="0" smtClean="0">
                <a:solidFill>
                  <a:schemeClr val="tx1"/>
                </a:solidFill>
                <a:latin typeface="+mn-lt"/>
                <a:ea typeface="+mn-ea"/>
                <a:cs typeface="+mn-cs"/>
              </a:rPr>
              <a:t> </a:t>
            </a:r>
            <a:r>
              <a:rPr lang="tr-TR" sz="1200" u="sng" kern="1200" dirty="0" err="1" smtClean="0">
                <a:solidFill>
                  <a:schemeClr val="tx1"/>
                </a:solidFill>
                <a:latin typeface="+mn-lt"/>
                <a:ea typeface="+mn-ea"/>
                <a:cs typeface="+mn-cs"/>
                <a:hlinkClick r:id="rId5"/>
              </a:rPr>
              <a:t>valacyclovir</a:t>
            </a:r>
            <a:r>
              <a:rPr lang="tr-TR" sz="1200" kern="1200" dirty="0" smtClean="0">
                <a:solidFill>
                  <a:schemeClr val="tx1"/>
                </a:solidFill>
                <a:latin typeface="+mn-lt"/>
                <a:ea typeface="+mn-ea"/>
                <a:cs typeface="+mn-cs"/>
              </a:rPr>
              <a:t> (1 g </a:t>
            </a:r>
            <a:r>
              <a:rPr lang="tr-TR" sz="1200" kern="1200" dirty="0" err="1" smtClean="0">
                <a:solidFill>
                  <a:schemeClr val="tx1"/>
                </a:solidFill>
                <a:latin typeface="+mn-lt"/>
                <a:ea typeface="+mn-ea"/>
                <a:cs typeface="+mn-cs"/>
              </a:rPr>
              <a:t>three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times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daily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days 3 to 22 </a:t>
            </a:r>
            <a:r>
              <a:rPr lang="tr-TR" sz="1200" kern="1200" dirty="0" err="1" smtClean="0">
                <a:solidFill>
                  <a:schemeClr val="tx1"/>
                </a:solidFill>
                <a:latin typeface="+mn-lt"/>
                <a:ea typeface="+mn-ea"/>
                <a:cs typeface="+mn-cs"/>
              </a:rPr>
              <a:t>following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exposure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'VZV </a:t>
            </a:r>
            <a:r>
              <a:rPr lang="tr-TR" sz="1200" u="sng" kern="1200" dirty="0" err="1" smtClean="0">
                <a:solidFill>
                  <a:schemeClr val="tx1"/>
                </a:solidFill>
                <a:latin typeface="+mn-lt"/>
                <a:ea typeface="+mn-ea"/>
                <a:cs typeface="+mn-cs"/>
                <a:hlinkClick r:id="rId9"/>
              </a:rPr>
              <a:t>postexposure</a:t>
            </a:r>
            <a:r>
              <a:rPr lang="tr-TR" sz="1200" u="sng" kern="1200" dirty="0" smtClean="0">
                <a:solidFill>
                  <a:schemeClr val="tx1"/>
                </a:solidFill>
                <a:latin typeface="+mn-lt"/>
                <a:ea typeface="+mn-ea"/>
                <a:cs typeface="+mn-cs"/>
                <a:hlinkClick r:id="rId9"/>
              </a:rPr>
              <a:t> </a:t>
            </a:r>
            <a:r>
              <a:rPr lang="tr-TR" sz="1200" u="sng" kern="1200" dirty="0" err="1" smtClean="0">
                <a:solidFill>
                  <a:schemeClr val="tx1"/>
                </a:solidFill>
                <a:latin typeface="+mn-lt"/>
                <a:ea typeface="+mn-ea"/>
                <a:cs typeface="+mn-cs"/>
                <a:hlinkClick r:id="rId9"/>
              </a:rPr>
              <a:t>prophylaxis</a:t>
            </a:r>
            <a:r>
              <a:rPr lang="tr-TR" sz="1200" u="sng" kern="1200" dirty="0" smtClean="0">
                <a:solidFill>
                  <a:schemeClr val="tx1"/>
                </a:solidFill>
                <a:latin typeface="+mn-lt"/>
                <a:ea typeface="+mn-ea"/>
                <a:cs typeface="+mn-cs"/>
                <a:hlinkClick r:id="rId9"/>
              </a:rPr>
              <a: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 and </a:t>
            </a:r>
            <a:r>
              <a:rPr lang="tr-TR" sz="1200" u="sng" kern="1200" dirty="0" smtClean="0">
                <a:solidFill>
                  <a:schemeClr val="tx1"/>
                </a:solidFill>
                <a:latin typeface="+mn-lt"/>
                <a:ea typeface="+mn-ea"/>
                <a:cs typeface="+mn-cs"/>
                <a:hlinkClick r:id="rId10"/>
              </a:rPr>
              <a:t>"Post-</a:t>
            </a:r>
            <a:r>
              <a:rPr lang="tr-TR" sz="1200" u="sng" kern="1200" dirty="0" err="1" smtClean="0">
                <a:solidFill>
                  <a:schemeClr val="tx1"/>
                </a:solidFill>
                <a:latin typeface="+mn-lt"/>
                <a:ea typeface="+mn-ea"/>
                <a:cs typeface="+mn-cs"/>
                <a:hlinkClick r:id="rId10"/>
              </a:rPr>
              <a:t>exposure</a:t>
            </a:r>
            <a:r>
              <a:rPr lang="tr-TR" sz="1200" u="sng" kern="1200" dirty="0" smtClean="0">
                <a:solidFill>
                  <a:schemeClr val="tx1"/>
                </a:solidFill>
                <a:latin typeface="+mn-lt"/>
                <a:ea typeface="+mn-ea"/>
                <a:cs typeface="+mn-cs"/>
                <a:hlinkClick r:id="rId10"/>
              </a:rPr>
              <a:t> </a:t>
            </a:r>
            <a:r>
              <a:rPr lang="tr-TR" sz="1200" u="sng" kern="1200" dirty="0" err="1" smtClean="0">
                <a:solidFill>
                  <a:schemeClr val="tx1"/>
                </a:solidFill>
                <a:latin typeface="+mn-lt"/>
                <a:ea typeface="+mn-ea"/>
                <a:cs typeface="+mn-cs"/>
                <a:hlinkClick r:id="rId10"/>
              </a:rPr>
              <a:t>prophylaxis</a:t>
            </a:r>
            <a:r>
              <a:rPr lang="tr-TR" sz="1200" u="sng" kern="1200" dirty="0" smtClean="0">
                <a:solidFill>
                  <a:schemeClr val="tx1"/>
                </a:solidFill>
                <a:latin typeface="+mn-lt"/>
                <a:ea typeface="+mn-ea"/>
                <a:cs typeface="+mn-cs"/>
                <a:hlinkClick r:id="rId10"/>
              </a:rPr>
              <a:t> </a:t>
            </a:r>
            <a:r>
              <a:rPr lang="tr-TR" sz="1200" u="sng" kern="1200" dirty="0" err="1" smtClean="0">
                <a:solidFill>
                  <a:schemeClr val="tx1"/>
                </a:solidFill>
                <a:latin typeface="+mn-lt"/>
                <a:ea typeface="+mn-ea"/>
                <a:cs typeface="+mn-cs"/>
                <a:hlinkClick r:id="rId10"/>
              </a:rPr>
              <a:t>against</a:t>
            </a:r>
            <a:r>
              <a:rPr lang="tr-TR" sz="1200" u="sng" kern="1200" dirty="0" smtClean="0">
                <a:solidFill>
                  <a:schemeClr val="tx1"/>
                </a:solidFill>
                <a:latin typeface="+mn-lt"/>
                <a:ea typeface="+mn-ea"/>
                <a:cs typeface="+mn-cs"/>
                <a:hlinkClick r:id="rId10"/>
              </a:rPr>
              <a:t> </a:t>
            </a:r>
            <a:r>
              <a:rPr lang="tr-TR" sz="1200" u="sng" kern="1200" dirty="0" err="1" smtClean="0">
                <a:solidFill>
                  <a:schemeClr val="tx1"/>
                </a:solidFill>
                <a:latin typeface="+mn-lt"/>
                <a:ea typeface="+mn-ea"/>
                <a:cs typeface="+mn-cs"/>
                <a:hlinkClick r:id="rId10"/>
              </a:rPr>
              <a:t>varicella</a:t>
            </a:r>
            <a:r>
              <a:rPr lang="tr-TR" sz="1200" u="sng" kern="1200" dirty="0" smtClean="0">
                <a:solidFill>
                  <a:schemeClr val="tx1"/>
                </a:solidFill>
                <a:latin typeface="+mn-lt"/>
                <a:ea typeface="+mn-ea"/>
                <a:cs typeface="+mn-cs"/>
                <a:hlinkClick r:id="rId10"/>
              </a:rPr>
              <a:t>-</a:t>
            </a:r>
            <a:r>
              <a:rPr lang="tr-TR" sz="1200" u="sng" kern="1200" dirty="0" err="1" smtClean="0">
                <a:solidFill>
                  <a:schemeClr val="tx1"/>
                </a:solidFill>
                <a:latin typeface="+mn-lt"/>
                <a:ea typeface="+mn-ea"/>
                <a:cs typeface="+mn-cs"/>
                <a:hlinkClick r:id="rId10"/>
              </a:rPr>
              <a:t>zoster</a:t>
            </a:r>
            <a:r>
              <a:rPr lang="tr-TR" sz="1200" u="sng" kern="1200" dirty="0" smtClean="0">
                <a:solidFill>
                  <a:schemeClr val="tx1"/>
                </a:solidFill>
                <a:latin typeface="+mn-lt"/>
                <a:ea typeface="+mn-ea"/>
                <a:cs typeface="+mn-cs"/>
                <a:hlinkClick r:id="rId10"/>
              </a:rPr>
              <a:t> virus </a:t>
            </a:r>
            <a:r>
              <a:rPr lang="tr-TR" sz="1200" u="sng" kern="1200" dirty="0" err="1" smtClean="0">
                <a:solidFill>
                  <a:schemeClr val="tx1"/>
                </a:solidFill>
                <a:latin typeface="+mn-lt"/>
                <a:ea typeface="+mn-ea"/>
                <a:cs typeface="+mn-cs"/>
                <a:hlinkClick r:id="rId10"/>
              </a:rPr>
              <a:t>infection</a:t>
            </a:r>
            <a:r>
              <a:rPr lang="tr-TR" sz="1200" u="sng" kern="1200" dirty="0" smtClean="0">
                <a:solidFill>
                  <a:schemeClr val="tx1"/>
                </a:solidFill>
                <a:latin typeface="+mn-lt"/>
                <a:ea typeface="+mn-ea"/>
                <a:cs typeface="+mn-cs"/>
                <a:hlinkClick r:id="rId10"/>
              </a:rPr>
              <a:t>"</a:t>
            </a:r>
            <a:r>
              <a:rPr lang="tr-TR" sz="1200" kern="1200" dirty="0" smtClean="0">
                <a:solidFill>
                  <a:schemeClr val="tx1"/>
                </a:solidFill>
                <a:latin typeface="+mn-lt"/>
                <a:ea typeface="+mn-ea"/>
                <a:cs typeface="+mn-cs"/>
              </a:rPr>
              <a:t>.)</a:t>
            </a:r>
          </a:p>
          <a:p>
            <a:r>
              <a:rPr lang="tr-TR" sz="1200" b="1" kern="1200" dirty="0" err="1" smtClean="0">
                <a:solidFill>
                  <a:schemeClr val="tx1"/>
                </a:solidFill>
                <a:latin typeface="+mn-lt"/>
                <a:ea typeface="+mn-ea"/>
                <a:cs typeface="+mn-cs"/>
              </a:rPr>
              <a:t>Cytomegalovirus</a:t>
            </a:r>
            <a:endParaRPr lang="tr-TR" sz="1200" kern="1200" dirty="0" smtClean="0">
              <a:solidFill>
                <a:schemeClr val="tx1"/>
              </a:solidFill>
              <a:latin typeface="+mn-lt"/>
              <a:ea typeface="+mn-ea"/>
              <a:cs typeface="+mn-cs"/>
            </a:endParaRPr>
          </a:p>
          <a:p>
            <a:r>
              <a:rPr lang="tr-TR" sz="1200" kern="1200" dirty="0" smtClean="0">
                <a:solidFill>
                  <a:schemeClr val="tx1"/>
                </a:solidFill>
                <a:latin typeface="+mn-lt"/>
                <a:ea typeface="+mn-ea"/>
                <a:cs typeface="+mn-cs"/>
              </a:rPr>
              <a:t>For </a:t>
            </a:r>
            <a:r>
              <a:rPr lang="tr-TR" sz="1200" kern="1200" dirty="0" err="1" smtClean="0">
                <a:solidFill>
                  <a:schemeClr val="tx1"/>
                </a:solidFill>
                <a:latin typeface="+mn-lt"/>
                <a:ea typeface="+mn-ea"/>
                <a:cs typeface="+mn-cs"/>
              </a:rPr>
              <a:t>most</a:t>
            </a:r>
            <a:r>
              <a:rPr lang="tr-TR" sz="1200" kern="1200" dirty="0" smtClean="0">
                <a:solidFill>
                  <a:schemeClr val="tx1"/>
                </a:solidFill>
                <a:latin typeface="+mn-lt"/>
                <a:ea typeface="+mn-ea"/>
                <a:cs typeface="+mn-cs"/>
              </a:rPr>
              <a:t> CMV-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allografts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CMV-</a:t>
            </a:r>
            <a:r>
              <a:rPr lang="tr-TR" sz="1200" kern="1200" dirty="0" err="1" smtClean="0">
                <a:solidFill>
                  <a:schemeClr val="tx1"/>
                </a:solidFill>
                <a:latin typeface="+mn-lt"/>
                <a:ea typeface="+mn-ea"/>
                <a:cs typeface="+mn-cs"/>
              </a:rPr>
              <a:t>seronegative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donors</a:t>
            </a:r>
            <a:r>
              <a:rPr lang="tr-TR" sz="1200" kern="1200" dirty="0" smtClean="0">
                <a:solidFill>
                  <a:schemeClr val="tx1"/>
                </a:solidFill>
                <a:latin typeface="+mn-lt"/>
                <a:ea typeface="+mn-ea"/>
                <a:cs typeface="+mn-cs"/>
              </a:rPr>
              <a:t> (CMV D-/R+), CMV-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allografts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CMV-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donors</a:t>
            </a:r>
            <a:r>
              <a:rPr lang="tr-TR" sz="1200" kern="1200" dirty="0" smtClean="0">
                <a:solidFill>
                  <a:schemeClr val="tx1"/>
                </a:solidFill>
                <a:latin typeface="+mn-lt"/>
                <a:ea typeface="+mn-ea"/>
                <a:cs typeface="+mn-cs"/>
              </a:rPr>
              <a:t> (CMV D+/R+), and CMV-</a:t>
            </a:r>
            <a:r>
              <a:rPr lang="tr-TR" sz="1200" kern="1200" dirty="0" err="1" smtClean="0">
                <a:solidFill>
                  <a:schemeClr val="tx1"/>
                </a:solidFill>
                <a:latin typeface="+mn-lt"/>
                <a:ea typeface="+mn-ea"/>
                <a:cs typeface="+mn-cs"/>
              </a:rPr>
              <a:t>seronegative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allografts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CMV-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donors</a:t>
            </a:r>
            <a:r>
              <a:rPr lang="tr-TR" sz="1200" kern="1200" dirty="0" smtClean="0">
                <a:solidFill>
                  <a:schemeClr val="tx1"/>
                </a:solidFill>
                <a:latin typeface="+mn-lt"/>
                <a:ea typeface="+mn-ea"/>
                <a:cs typeface="+mn-cs"/>
              </a:rPr>
              <a:t> (CMV D+/R-), </a:t>
            </a:r>
            <a:r>
              <a:rPr lang="tr-TR" sz="1200" kern="1200" dirty="0" err="1" smtClean="0">
                <a:solidFill>
                  <a:schemeClr val="tx1"/>
                </a:solidFill>
                <a:latin typeface="+mn-lt"/>
                <a:ea typeface="+mn-ea"/>
                <a:cs typeface="+mn-cs"/>
              </a:rPr>
              <a:t>we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recommend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weekly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quantitative</a:t>
            </a:r>
            <a:r>
              <a:rPr lang="tr-TR" sz="1200" kern="1200" dirty="0" smtClean="0">
                <a:solidFill>
                  <a:schemeClr val="tx1"/>
                </a:solidFill>
                <a:latin typeface="+mn-lt"/>
                <a:ea typeface="+mn-ea"/>
                <a:cs typeface="+mn-cs"/>
              </a:rPr>
              <a:t> CMV </a:t>
            </a:r>
            <a:r>
              <a:rPr lang="tr-TR" sz="1200" kern="1200" dirty="0" err="1" smtClean="0">
                <a:solidFill>
                  <a:schemeClr val="tx1"/>
                </a:solidFill>
                <a:latin typeface="+mn-lt"/>
                <a:ea typeface="+mn-ea"/>
                <a:cs typeface="+mn-cs"/>
              </a:rPr>
              <a:t>testing</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preemptive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therapy</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a:t>
            </a:r>
            <a:r>
              <a:rPr lang="tr-TR" sz="1200" kern="1200" dirty="0" smtClean="0">
                <a:solidFill>
                  <a:schemeClr val="tx1"/>
                </a:solidFill>
                <a:latin typeface="+mn-lt"/>
                <a:ea typeface="+mn-ea"/>
                <a:cs typeface="+mn-cs"/>
              </a:rPr>
              <a:t> CMV viremia </a:t>
            </a:r>
            <a:r>
              <a:rPr lang="tr-TR" sz="1200" kern="1200" dirty="0" err="1" smtClean="0">
                <a:solidFill>
                  <a:schemeClr val="tx1"/>
                </a:solidFill>
                <a:latin typeface="+mn-lt"/>
                <a:ea typeface="+mn-ea"/>
                <a:cs typeface="+mn-cs"/>
              </a:rPr>
              <a:t>rather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than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giving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antiviral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prophylaxis</a:t>
            </a:r>
            <a:r>
              <a:rPr lang="tr-TR" sz="1200" kern="1200" dirty="0" smtClean="0">
                <a:solidFill>
                  <a:schemeClr val="tx1"/>
                </a:solidFill>
                <a:latin typeface="+mn-lt"/>
                <a:ea typeface="+mn-ea"/>
                <a:cs typeface="+mn-cs"/>
              </a:rPr>
              <a:t> (</a:t>
            </a:r>
            <a:r>
              <a:rPr lang="tr-TR" sz="1200" b="1" u="sng" kern="1200" dirty="0" err="1" smtClean="0">
                <a:solidFill>
                  <a:schemeClr val="tx1"/>
                </a:solidFill>
                <a:latin typeface="+mn-lt"/>
                <a:ea typeface="+mn-ea"/>
                <a:cs typeface="+mn-cs"/>
                <a:hlinkClick r:id="rId6"/>
              </a:rPr>
              <a:t>Grade</a:t>
            </a:r>
            <a:r>
              <a:rPr lang="tr-TR" sz="1200" b="1" u="sng" kern="1200" dirty="0" smtClean="0">
                <a:solidFill>
                  <a:schemeClr val="tx1"/>
                </a:solidFill>
                <a:latin typeface="+mn-lt"/>
                <a:ea typeface="+mn-ea"/>
                <a:cs typeface="+mn-cs"/>
                <a:hlinkClick r:id="rId6"/>
              </a:rPr>
              <a:t> 1B</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preemptive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therapy</a:t>
            </a:r>
            <a:r>
              <a:rPr lang="tr-TR" sz="1200" kern="1200" dirty="0" smtClean="0">
                <a:solidFill>
                  <a:schemeClr val="tx1"/>
                </a:solidFill>
                <a:latin typeface="+mn-lt"/>
                <a:ea typeface="+mn-ea"/>
                <a:cs typeface="+mn-cs"/>
              </a:rPr>
              <a:t>, IV </a:t>
            </a:r>
            <a:r>
              <a:rPr lang="tr-TR" sz="1200" u="sng" kern="1200" dirty="0" err="1" smtClean="0">
                <a:solidFill>
                  <a:schemeClr val="tx1"/>
                </a:solidFill>
                <a:latin typeface="+mn-lt"/>
                <a:ea typeface="+mn-ea"/>
                <a:cs typeface="+mn-cs"/>
                <a:hlinkClick r:id="rId7"/>
              </a:rPr>
              <a:t>ganciclovir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oral </a:t>
            </a:r>
            <a:r>
              <a:rPr lang="tr-TR" sz="1200" u="sng" kern="1200" dirty="0" err="1" smtClean="0">
                <a:solidFill>
                  <a:schemeClr val="tx1"/>
                </a:solidFill>
                <a:latin typeface="+mn-lt"/>
                <a:ea typeface="+mn-ea"/>
                <a:cs typeface="+mn-cs"/>
                <a:hlinkClick r:id="rId8"/>
              </a:rPr>
              <a:t>valganciclovir</a:t>
            </a:r>
            <a:r>
              <a:rPr lang="tr-TR" sz="1200" kern="1200" dirty="0" smtClean="0">
                <a:solidFill>
                  <a:schemeClr val="tx1"/>
                </a:solidFill>
                <a:latin typeface="+mn-lt"/>
                <a:ea typeface="+mn-ea"/>
                <a:cs typeface="+mn-cs"/>
              </a:rPr>
              <a:t> can be </a:t>
            </a:r>
            <a:r>
              <a:rPr lang="tr-TR" sz="1200" kern="1200" dirty="0" err="1" smtClean="0">
                <a:solidFill>
                  <a:schemeClr val="tx1"/>
                </a:solidFill>
                <a:latin typeface="+mn-lt"/>
                <a:ea typeface="+mn-ea"/>
                <a:cs typeface="+mn-cs"/>
              </a:rPr>
              <a:t>given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most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weekly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monitoring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performed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engraftment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until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day</a:t>
            </a:r>
            <a:r>
              <a:rPr lang="tr-TR" sz="1200" kern="1200" dirty="0" smtClean="0">
                <a:solidFill>
                  <a:schemeClr val="tx1"/>
                </a:solidFill>
                <a:latin typeface="+mn-lt"/>
                <a:ea typeface="+mn-ea"/>
                <a:cs typeface="+mn-cs"/>
              </a:rPr>
              <a:t> +100.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Preemptive</a:t>
            </a:r>
            <a:r>
              <a:rPr lang="tr-TR" sz="1200" u="sng" kern="1200" dirty="0" smtClean="0">
                <a:solidFill>
                  <a:schemeClr val="tx1"/>
                </a:solidFill>
                <a:latin typeface="+mn-lt"/>
                <a:ea typeface="+mn-ea"/>
                <a:cs typeface="+mn-cs"/>
                <a:hlinkClick r:id="rId9"/>
              </a:rPr>
              <a:t> </a:t>
            </a:r>
            <a:r>
              <a:rPr lang="tr-TR" sz="1200" u="sng" kern="1200" dirty="0" err="1" smtClean="0">
                <a:solidFill>
                  <a:schemeClr val="tx1"/>
                </a:solidFill>
                <a:latin typeface="+mn-lt"/>
                <a:ea typeface="+mn-ea"/>
                <a:cs typeface="+mn-cs"/>
                <a:hlinkClick r:id="rId9"/>
              </a:rPr>
              <a:t>therapy</a:t>
            </a:r>
            <a:r>
              <a:rPr lang="tr-TR" sz="1200" u="sng" kern="1200" dirty="0" smtClean="0">
                <a:solidFill>
                  <a:schemeClr val="tx1"/>
                </a:solidFill>
                <a:latin typeface="+mn-lt"/>
                <a:ea typeface="+mn-ea"/>
                <a:cs typeface="+mn-cs"/>
                <a:hlinkClick r:id="rId9"/>
              </a:rPr>
              <a: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kern="1200" dirty="0" smtClean="0">
                <a:solidFill>
                  <a:schemeClr val="tx1"/>
                </a:solidFill>
                <a:latin typeface="+mn-lt"/>
                <a:ea typeface="+mn-ea"/>
                <a:cs typeface="+mn-cs"/>
              </a:rPr>
              <a:t>●An </a:t>
            </a:r>
            <a:r>
              <a:rPr lang="tr-TR" sz="1200" kern="1200" dirty="0" err="1" smtClean="0">
                <a:solidFill>
                  <a:schemeClr val="tx1"/>
                </a:solidFill>
                <a:latin typeface="+mn-lt"/>
                <a:ea typeface="+mn-ea"/>
                <a:cs typeface="+mn-cs"/>
              </a:rPr>
              <a:t>alternative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approach</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high</a:t>
            </a:r>
            <a:r>
              <a:rPr lang="tr-TR" sz="1200" kern="1200" dirty="0" smtClean="0">
                <a:solidFill>
                  <a:schemeClr val="tx1"/>
                </a:solidFill>
                <a:latin typeface="+mn-lt"/>
                <a:ea typeface="+mn-ea"/>
                <a:cs typeface="+mn-cs"/>
              </a:rPr>
              <a:t>-risk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involves</a:t>
            </a:r>
            <a:r>
              <a:rPr lang="tr-TR" sz="1200" kern="1200" dirty="0" smtClean="0">
                <a:solidFill>
                  <a:schemeClr val="tx1"/>
                </a:solidFill>
                <a:latin typeface="+mn-lt"/>
                <a:ea typeface="+mn-ea"/>
                <a:cs typeface="+mn-cs"/>
              </a:rPr>
              <a:t> CMV </a:t>
            </a:r>
            <a:r>
              <a:rPr lang="tr-TR" sz="1200" kern="1200" dirty="0" err="1" smtClean="0">
                <a:solidFill>
                  <a:schemeClr val="tx1"/>
                </a:solidFill>
                <a:latin typeface="+mn-lt"/>
                <a:ea typeface="+mn-ea"/>
                <a:cs typeface="+mn-cs"/>
              </a:rPr>
              <a:t>prophylaxis</a:t>
            </a:r>
            <a:r>
              <a:rPr lang="tr-TR" sz="1200" kern="1200" dirty="0" smtClean="0">
                <a:solidFill>
                  <a:schemeClr val="tx1"/>
                </a:solidFill>
                <a:latin typeface="+mn-lt"/>
                <a:ea typeface="+mn-ea"/>
                <a:cs typeface="+mn-cs"/>
              </a:rPr>
              <a:t> and/</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twice</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weekly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polymerase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chain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reaction</a:t>
            </a:r>
            <a:r>
              <a:rPr lang="tr-TR" sz="1200" kern="1200" dirty="0" smtClean="0">
                <a:solidFill>
                  <a:schemeClr val="tx1"/>
                </a:solidFill>
                <a:latin typeface="+mn-lt"/>
                <a:ea typeface="+mn-ea"/>
                <a:cs typeface="+mn-cs"/>
              </a:rPr>
              <a:t> (PCR) </a:t>
            </a:r>
            <a:r>
              <a:rPr lang="tr-TR" sz="1200" kern="1200" dirty="0" err="1" smtClean="0">
                <a:solidFill>
                  <a:schemeClr val="tx1"/>
                </a:solidFill>
                <a:latin typeface="+mn-lt"/>
                <a:ea typeface="+mn-ea"/>
                <a:cs typeface="+mn-cs"/>
              </a:rPr>
              <a:t>monitoring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initiation</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preemptive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therapy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when</a:t>
            </a:r>
            <a:r>
              <a:rPr lang="tr-TR" sz="1200" kern="1200" dirty="0" smtClean="0">
                <a:solidFill>
                  <a:schemeClr val="tx1"/>
                </a:solidFill>
                <a:latin typeface="+mn-lt"/>
                <a:ea typeface="+mn-ea"/>
                <a:cs typeface="+mn-cs"/>
              </a:rPr>
              <a:t> CMV viremia is </a:t>
            </a:r>
            <a:r>
              <a:rPr lang="tr-TR" sz="1200" kern="1200" dirty="0" err="1" smtClean="0">
                <a:solidFill>
                  <a:schemeClr val="tx1"/>
                </a:solidFill>
                <a:latin typeface="+mn-lt"/>
                <a:ea typeface="+mn-ea"/>
                <a:cs typeface="+mn-cs"/>
              </a:rPr>
              <a:t>detected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High</a:t>
            </a:r>
            <a:r>
              <a:rPr lang="tr-TR" sz="1200" kern="1200" dirty="0" smtClean="0">
                <a:solidFill>
                  <a:schemeClr val="tx1"/>
                </a:solidFill>
                <a:latin typeface="+mn-lt"/>
                <a:ea typeface="+mn-ea"/>
                <a:cs typeface="+mn-cs"/>
              </a:rPr>
              <a:t>-risk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include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of T </a:t>
            </a:r>
            <a:r>
              <a:rPr lang="tr-TR" sz="1200" kern="1200" dirty="0" err="1" smtClean="0">
                <a:solidFill>
                  <a:schemeClr val="tx1"/>
                </a:solidFill>
                <a:latin typeface="+mn-lt"/>
                <a:ea typeface="+mn-ea"/>
                <a:cs typeface="+mn-cs"/>
              </a:rPr>
              <a:t>cell</a:t>
            </a:r>
            <a:r>
              <a:rPr lang="tr-TR" sz="1200" kern="1200" dirty="0" smtClean="0">
                <a:solidFill>
                  <a:schemeClr val="tx1"/>
                </a:solidFill>
                <a:latin typeface="+mn-lt"/>
                <a:ea typeface="+mn-ea"/>
                <a:cs typeface="+mn-cs"/>
              </a:rPr>
              <a:t>-depleted </a:t>
            </a:r>
            <a:r>
              <a:rPr lang="tr-TR" sz="1200" kern="1200" dirty="0" err="1" smtClean="0">
                <a:solidFill>
                  <a:schemeClr val="tx1"/>
                </a:solidFill>
                <a:latin typeface="+mn-lt"/>
                <a:ea typeface="+mn-ea"/>
                <a:cs typeface="+mn-cs"/>
              </a:rPr>
              <a:t>allografts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human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leukocyte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antigen</a:t>
            </a:r>
            <a:r>
              <a:rPr lang="tr-TR" sz="1200" kern="1200" dirty="0" smtClean="0">
                <a:solidFill>
                  <a:schemeClr val="tx1"/>
                </a:solidFill>
                <a:latin typeface="+mn-lt"/>
                <a:ea typeface="+mn-ea"/>
                <a:cs typeface="+mn-cs"/>
              </a:rPr>
              <a:t> (HLA)-</a:t>
            </a:r>
            <a:r>
              <a:rPr lang="tr-TR" sz="1200" kern="1200" dirty="0" err="1" smtClean="0">
                <a:solidFill>
                  <a:schemeClr val="tx1"/>
                </a:solidFill>
                <a:latin typeface="+mn-lt"/>
                <a:ea typeface="+mn-ea"/>
                <a:cs typeface="+mn-cs"/>
              </a:rPr>
              <a:t>mismatched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allografts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umbilical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cord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blood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allografts</a:t>
            </a:r>
            <a:r>
              <a:rPr lang="tr-TR" sz="1200" kern="1200" dirty="0" smtClean="0">
                <a:solidFill>
                  <a:schemeClr val="tx1"/>
                </a:solidFill>
                <a:latin typeface="+mn-lt"/>
                <a:ea typeface="+mn-ea"/>
                <a:cs typeface="+mn-cs"/>
              </a:rPr>
              <a:t> as </a:t>
            </a:r>
            <a:r>
              <a:rPr lang="tr-TR" sz="1200" kern="1200" dirty="0" err="1" smtClean="0">
                <a:solidFill>
                  <a:schemeClr val="tx1"/>
                </a:solidFill>
                <a:latin typeface="+mn-lt"/>
                <a:ea typeface="+mn-ea"/>
                <a:cs typeface="+mn-cs"/>
              </a:rPr>
              <a:t>well</a:t>
            </a:r>
            <a:r>
              <a:rPr lang="tr-TR" sz="1200" kern="1200" dirty="0" smtClean="0">
                <a:solidFill>
                  <a:schemeClr val="tx1"/>
                </a:solidFill>
                <a:latin typeface="+mn-lt"/>
                <a:ea typeface="+mn-ea"/>
                <a:cs typeface="+mn-cs"/>
              </a:rPr>
              <a:t> as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are </a:t>
            </a:r>
            <a:r>
              <a:rPr lang="tr-TR" sz="1200" kern="1200" dirty="0" err="1" smtClean="0">
                <a:solidFill>
                  <a:schemeClr val="tx1"/>
                </a:solidFill>
                <a:latin typeface="+mn-lt"/>
                <a:ea typeface="+mn-ea"/>
                <a:cs typeface="+mn-cs"/>
              </a:rPr>
              <a:t>receiving</a:t>
            </a:r>
            <a:r>
              <a:rPr lang="tr-TR" sz="1200" kern="1200" dirty="0" smtClean="0">
                <a:solidFill>
                  <a:schemeClr val="tx1"/>
                </a:solidFill>
                <a:latin typeface="+mn-lt"/>
                <a:ea typeface="+mn-ea"/>
                <a:cs typeface="+mn-cs"/>
              </a:rPr>
              <a:t> </a:t>
            </a:r>
            <a:r>
              <a:rPr lang="tr-TR" sz="1200" u="sng" kern="1200" dirty="0" err="1" smtClean="0">
                <a:solidFill>
                  <a:schemeClr val="tx1"/>
                </a:solidFill>
                <a:latin typeface="+mn-lt"/>
                <a:ea typeface="+mn-ea"/>
                <a:cs typeface="+mn-cs"/>
                <a:hlinkClick r:id="rId11"/>
              </a:rPr>
              <a:t>alemtuzumab</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decision</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whether</a:t>
            </a:r>
            <a:r>
              <a:rPr lang="tr-TR" sz="1200" kern="1200" dirty="0" smtClean="0">
                <a:solidFill>
                  <a:schemeClr val="tx1"/>
                </a:solidFill>
                <a:latin typeface="+mn-lt"/>
                <a:ea typeface="+mn-ea"/>
                <a:cs typeface="+mn-cs"/>
              </a:rPr>
              <a:t> to </a:t>
            </a:r>
            <a:r>
              <a:rPr lang="tr-TR" sz="1200" kern="1200" dirty="0" err="1" smtClean="0">
                <a:solidFill>
                  <a:schemeClr val="tx1"/>
                </a:solidFill>
                <a:latin typeface="+mn-lt"/>
                <a:ea typeface="+mn-ea"/>
                <a:cs typeface="+mn-cs"/>
              </a:rPr>
              <a:t>give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prophylactic</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preemptive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therapy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made</a:t>
            </a:r>
            <a:r>
              <a:rPr lang="tr-TR" sz="1200" kern="1200" dirty="0" smtClean="0">
                <a:solidFill>
                  <a:schemeClr val="tx1"/>
                </a:solidFill>
                <a:latin typeface="+mn-lt"/>
                <a:ea typeface="+mn-ea"/>
                <a:cs typeface="+mn-cs"/>
              </a:rPr>
              <a:t> on a </a:t>
            </a:r>
            <a:r>
              <a:rPr lang="tr-TR" sz="1200" kern="1200" dirty="0" err="1" smtClean="0">
                <a:solidFill>
                  <a:schemeClr val="tx1"/>
                </a:solidFill>
                <a:latin typeface="+mn-lt"/>
                <a:ea typeface="+mn-ea"/>
                <a:cs typeface="+mn-cs"/>
              </a:rPr>
              <a:t>case</a:t>
            </a:r>
            <a:r>
              <a:rPr lang="tr-TR" sz="1200" kern="1200" dirty="0" smtClean="0">
                <a:solidFill>
                  <a:schemeClr val="tx1"/>
                </a:solidFill>
                <a:latin typeface="+mn-lt"/>
                <a:ea typeface="+mn-ea"/>
                <a:cs typeface="+mn-cs"/>
              </a:rPr>
              <a:t>-by-</a:t>
            </a:r>
            <a:r>
              <a:rPr lang="tr-TR" sz="1200" kern="1200" dirty="0" err="1" smtClean="0">
                <a:solidFill>
                  <a:schemeClr val="tx1"/>
                </a:solidFill>
                <a:latin typeface="+mn-lt"/>
                <a:ea typeface="+mn-ea"/>
                <a:cs typeface="+mn-cs"/>
              </a:rPr>
              <a:t>case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basis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taking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into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account</a:t>
            </a:r>
            <a:r>
              <a:rPr lang="tr-TR" sz="1200" kern="1200" dirty="0" smtClean="0">
                <a:solidFill>
                  <a:schemeClr val="tx1"/>
                </a:solidFill>
                <a:latin typeface="+mn-lt"/>
                <a:ea typeface="+mn-ea"/>
                <a:cs typeface="+mn-cs"/>
              </a:rPr>
              <a:t> the risk profile of </a:t>
            </a:r>
            <a:r>
              <a:rPr lang="tr-TR" sz="1200" kern="1200" dirty="0" err="1" smtClean="0">
                <a:solidFill>
                  <a:schemeClr val="tx1"/>
                </a:solidFill>
                <a:latin typeface="+mn-lt"/>
                <a:ea typeface="+mn-ea"/>
                <a:cs typeface="+mn-cs"/>
              </a:rPr>
              <a:t>each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patient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give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prophylactic</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therapy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favor</a:t>
            </a:r>
            <a:r>
              <a:rPr lang="tr-TR" sz="1200" kern="1200" dirty="0" smtClean="0">
                <a:solidFill>
                  <a:schemeClr val="tx1"/>
                </a:solidFill>
                <a:latin typeface="+mn-lt"/>
                <a:ea typeface="+mn-ea"/>
                <a:cs typeface="+mn-cs"/>
              </a:rPr>
              <a:t> </a:t>
            </a:r>
            <a:r>
              <a:rPr lang="tr-TR" sz="1200" u="sng" kern="1200" dirty="0" err="1" smtClean="0">
                <a:solidFill>
                  <a:schemeClr val="tx1"/>
                </a:solidFill>
                <a:latin typeface="+mn-lt"/>
                <a:ea typeface="+mn-ea"/>
                <a:cs typeface="+mn-cs"/>
                <a:hlinkClick r:id="rId7"/>
              </a:rPr>
              <a:t>ganciclovir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day</a:t>
            </a:r>
            <a:r>
              <a:rPr lang="tr-TR" sz="1200" kern="1200" dirty="0" smtClean="0">
                <a:solidFill>
                  <a:schemeClr val="tx1"/>
                </a:solidFill>
                <a:latin typeface="+mn-lt"/>
                <a:ea typeface="+mn-ea"/>
                <a:cs typeface="+mn-cs"/>
              </a:rPr>
              <a:t> -8 to </a:t>
            </a:r>
            <a:r>
              <a:rPr lang="tr-TR" sz="1200" kern="1200" dirty="0" err="1" smtClean="0">
                <a:solidFill>
                  <a:schemeClr val="tx1"/>
                </a:solidFill>
                <a:latin typeface="+mn-lt"/>
                <a:ea typeface="+mn-ea"/>
                <a:cs typeface="+mn-cs"/>
              </a:rPr>
              <a:t>day</a:t>
            </a:r>
            <a:r>
              <a:rPr lang="tr-TR" sz="1200" kern="1200" dirty="0" smtClean="0">
                <a:solidFill>
                  <a:schemeClr val="tx1"/>
                </a:solidFill>
                <a:latin typeface="+mn-lt"/>
                <a:ea typeface="+mn-ea"/>
                <a:cs typeface="+mn-cs"/>
              </a:rPr>
              <a:t> -2, </a:t>
            </a:r>
            <a:r>
              <a:rPr lang="tr-TR" sz="1200" kern="1200" dirty="0" err="1" smtClean="0">
                <a:solidFill>
                  <a:schemeClr val="tx1"/>
                </a:solidFill>
                <a:latin typeface="+mn-lt"/>
                <a:ea typeface="+mn-ea"/>
                <a:cs typeface="+mn-cs"/>
              </a:rPr>
              <a:t>followed</a:t>
            </a:r>
            <a:r>
              <a:rPr lang="tr-TR" sz="1200" kern="1200" dirty="0" smtClean="0">
                <a:solidFill>
                  <a:schemeClr val="tx1"/>
                </a:solidFill>
                <a:latin typeface="+mn-lt"/>
                <a:ea typeface="+mn-ea"/>
                <a:cs typeface="+mn-cs"/>
              </a:rPr>
              <a:t> by </a:t>
            </a:r>
            <a:r>
              <a:rPr lang="tr-TR" sz="1200" kern="1200" dirty="0" err="1" smtClean="0">
                <a:solidFill>
                  <a:schemeClr val="tx1"/>
                </a:solidFill>
                <a:latin typeface="+mn-lt"/>
                <a:ea typeface="+mn-ea"/>
                <a:cs typeface="+mn-cs"/>
              </a:rPr>
              <a:t>high</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dose</a:t>
            </a:r>
            <a:r>
              <a:rPr lang="tr-TR" sz="1200" kern="1200" dirty="0" smtClean="0">
                <a:solidFill>
                  <a:schemeClr val="tx1"/>
                </a:solidFill>
                <a:latin typeface="+mn-lt"/>
                <a:ea typeface="+mn-ea"/>
                <a:cs typeface="+mn-cs"/>
              </a:rPr>
              <a:t> </a:t>
            </a:r>
            <a:r>
              <a:rPr lang="tr-TR" sz="1200" u="sng" kern="1200" dirty="0" err="1" smtClean="0">
                <a:solidFill>
                  <a:schemeClr val="tx1"/>
                </a:solidFill>
                <a:latin typeface="+mn-lt"/>
                <a:ea typeface="+mn-ea"/>
                <a:cs typeface="+mn-cs"/>
                <a:hlinkClick r:id="rId5"/>
              </a:rPr>
              <a:t>valacyclovir</a:t>
            </a:r>
            <a:r>
              <a:rPr lang="tr-TR" sz="1200" kern="1200" dirty="0" smtClean="0">
                <a:solidFill>
                  <a:schemeClr val="tx1"/>
                </a:solidFill>
                <a:latin typeface="+mn-lt"/>
                <a:ea typeface="+mn-ea"/>
                <a:cs typeface="+mn-cs"/>
              </a:rPr>
              <a:t> (2 g </a:t>
            </a:r>
            <a:r>
              <a:rPr lang="tr-TR" sz="1200" kern="1200" dirty="0" err="1" smtClean="0">
                <a:solidFill>
                  <a:schemeClr val="tx1"/>
                </a:solidFill>
                <a:latin typeface="+mn-lt"/>
                <a:ea typeface="+mn-ea"/>
                <a:cs typeface="+mn-cs"/>
              </a:rPr>
              <a:t>orally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three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times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daily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twice</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weekly</a:t>
            </a:r>
            <a:r>
              <a:rPr lang="tr-TR" sz="1200" kern="1200" dirty="0" smtClean="0">
                <a:solidFill>
                  <a:schemeClr val="tx1"/>
                </a:solidFill>
                <a:latin typeface="+mn-lt"/>
                <a:ea typeface="+mn-ea"/>
                <a:cs typeface="+mn-cs"/>
              </a:rPr>
              <a:t> PCR </a:t>
            </a:r>
            <a:r>
              <a:rPr lang="tr-TR" sz="1200" kern="1200" dirty="0" err="1" smtClean="0">
                <a:solidFill>
                  <a:schemeClr val="tx1"/>
                </a:solidFill>
                <a:latin typeface="+mn-lt"/>
                <a:ea typeface="+mn-ea"/>
                <a:cs typeface="+mn-cs"/>
              </a:rPr>
              <a:t>monitoring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starting</a:t>
            </a:r>
            <a:r>
              <a:rPr lang="tr-TR" sz="1200" kern="1200" dirty="0" smtClean="0">
                <a:solidFill>
                  <a:schemeClr val="tx1"/>
                </a:solidFill>
                <a:latin typeface="+mn-lt"/>
                <a:ea typeface="+mn-ea"/>
                <a:cs typeface="+mn-cs"/>
              </a:rPr>
              <a:t> at the time of HCT and </a:t>
            </a:r>
            <a:r>
              <a:rPr lang="tr-TR" sz="1200" kern="1200" dirty="0" err="1" smtClean="0">
                <a:solidFill>
                  <a:schemeClr val="tx1"/>
                </a:solidFill>
                <a:latin typeface="+mn-lt"/>
                <a:ea typeface="+mn-ea"/>
                <a:cs typeface="+mn-cs"/>
              </a:rPr>
              <a:t>continuing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until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engraftment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longer</a:t>
            </a:r>
            <a:r>
              <a:rPr lang="tr-TR" sz="1200" kern="1200" dirty="0" smtClean="0">
                <a:solidFill>
                  <a:schemeClr val="tx1"/>
                </a:solidFill>
                <a:latin typeface="+mn-lt"/>
                <a:ea typeface="+mn-ea"/>
                <a:cs typeface="+mn-cs"/>
              </a:rPr>
              <a:t> in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receiving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glucocorticoids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Primary</a:t>
            </a:r>
            <a:r>
              <a:rPr lang="tr-TR" sz="1200" u="sng" kern="1200" dirty="0" smtClean="0">
                <a:solidFill>
                  <a:schemeClr val="tx1"/>
                </a:solidFill>
                <a:latin typeface="+mn-lt"/>
                <a:ea typeface="+mn-ea"/>
                <a:cs typeface="+mn-cs"/>
                <a:hlinkClick r:id="rId9"/>
              </a:rPr>
              <a:t> </a:t>
            </a:r>
            <a:r>
              <a:rPr lang="tr-TR" sz="1200" u="sng" kern="1200" dirty="0" err="1" smtClean="0">
                <a:solidFill>
                  <a:schemeClr val="tx1"/>
                </a:solidFill>
                <a:latin typeface="+mn-lt"/>
                <a:ea typeface="+mn-ea"/>
                <a:cs typeface="+mn-cs"/>
                <a:hlinkClick r:id="rId9"/>
              </a:rPr>
              <a:t>prophylaxis</a:t>
            </a:r>
            <a:r>
              <a:rPr lang="tr-TR" sz="1200" u="sng" kern="1200" dirty="0" smtClean="0">
                <a:solidFill>
                  <a:schemeClr val="tx1"/>
                </a:solidFill>
                <a:latin typeface="+mn-lt"/>
                <a:ea typeface="+mn-ea"/>
                <a:cs typeface="+mn-cs"/>
                <a:hlinkClick r:id="rId9"/>
              </a:rPr>
              <a: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kern="1200" dirty="0" smtClean="0">
                <a:solidFill>
                  <a:schemeClr val="tx1"/>
                </a:solidFill>
                <a:latin typeface="+mn-lt"/>
                <a:ea typeface="+mn-ea"/>
                <a:cs typeface="+mn-cs"/>
              </a:rPr>
              <a:t>●CMV-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autologous HCT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usually</a:t>
            </a:r>
            <a:r>
              <a:rPr lang="tr-TR" sz="1200" kern="1200" dirty="0" smtClean="0">
                <a:solidFill>
                  <a:schemeClr val="tx1"/>
                </a:solidFill>
                <a:latin typeface="+mn-lt"/>
                <a:ea typeface="+mn-ea"/>
                <a:cs typeface="+mn-cs"/>
              </a:rPr>
              <a:t> do not </a:t>
            </a:r>
            <a:r>
              <a:rPr lang="tr-TR" sz="1200" kern="1200" dirty="0" err="1" smtClean="0">
                <a:solidFill>
                  <a:schemeClr val="tx1"/>
                </a:solidFill>
                <a:latin typeface="+mn-lt"/>
                <a:ea typeface="+mn-ea"/>
                <a:cs typeface="+mn-cs"/>
              </a:rPr>
              <a:t>require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routine</a:t>
            </a:r>
            <a:r>
              <a:rPr lang="tr-TR" sz="1200" kern="1200" dirty="0" smtClean="0">
                <a:solidFill>
                  <a:schemeClr val="tx1"/>
                </a:solidFill>
                <a:latin typeface="+mn-lt"/>
                <a:ea typeface="+mn-ea"/>
                <a:cs typeface="+mn-cs"/>
              </a:rPr>
              <a:t> CMV </a:t>
            </a:r>
            <a:r>
              <a:rPr lang="tr-TR" sz="1200" kern="1200" dirty="0" err="1" smtClean="0">
                <a:solidFill>
                  <a:schemeClr val="tx1"/>
                </a:solidFill>
                <a:latin typeface="+mn-lt"/>
                <a:ea typeface="+mn-ea"/>
                <a:cs typeface="+mn-cs"/>
              </a:rPr>
              <a:t>monitoring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because</a:t>
            </a:r>
            <a:r>
              <a:rPr lang="tr-TR" sz="1200" kern="1200" dirty="0" smtClean="0">
                <a:solidFill>
                  <a:schemeClr val="tx1"/>
                </a:solidFill>
                <a:latin typeface="+mn-lt"/>
                <a:ea typeface="+mn-ea"/>
                <a:cs typeface="+mn-cs"/>
              </a:rPr>
              <a:t> of a </a:t>
            </a:r>
            <a:r>
              <a:rPr lang="tr-TR" sz="1200" kern="1200" dirty="0" err="1" smtClean="0">
                <a:solidFill>
                  <a:schemeClr val="tx1"/>
                </a:solidFill>
                <a:latin typeface="+mn-lt"/>
                <a:ea typeface="+mn-ea"/>
                <a:cs typeface="+mn-cs"/>
              </a:rPr>
              <a:t>low</a:t>
            </a:r>
            <a:r>
              <a:rPr lang="tr-TR" sz="1200" kern="1200" dirty="0" smtClean="0">
                <a:solidFill>
                  <a:schemeClr val="tx1"/>
                </a:solidFill>
                <a:latin typeface="+mn-lt"/>
                <a:ea typeface="+mn-ea"/>
                <a:cs typeface="+mn-cs"/>
              </a:rPr>
              <a:t> risk for CMV </a:t>
            </a:r>
            <a:r>
              <a:rPr lang="tr-TR" sz="1200" kern="1200" dirty="0" err="1" smtClean="0">
                <a:solidFill>
                  <a:schemeClr val="tx1"/>
                </a:solidFill>
                <a:latin typeface="+mn-lt"/>
                <a:ea typeface="+mn-ea"/>
                <a:cs typeface="+mn-cs"/>
              </a:rPr>
              <a:t>disease</a:t>
            </a:r>
            <a:r>
              <a:rPr lang="tr-TR" sz="1200" kern="1200" dirty="0" smtClean="0">
                <a:solidFill>
                  <a:schemeClr val="tx1"/>
                </a:solidFill>
                <a:latin typeface="+mn-lt"/>
                <a:ea typeface="+mn-ea"/>
                <a:cs typeface="+mn-cs"/>
              </a:rPr>
              <a:t>. Monitoring, </a:t>
            </a:r>
            <a:r>
              <a:rPr lang="tr-TR" sz="1200" kern="1200" dirty="0" err="1" smtClean="0">
                <a:solidFill>
                  <a:schemeClr val="tx1"/>
                </a:solidFill>
                <a:latin typeface="+mn-lt"/>
                <a:ea typeface="+mn-ea"/>
                <a:cs typeface="+mn-cs"/>
              </a:rPr>
              <a:t>started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around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day</a:t>
            </a:r>
            <a:r>
              <a:rPr lang="tr-TR" sz="1200" kern="1200" dirty="0" smtClean="0">
                <a:solidFill>
                  <a:schemeClr val="tx1"/>
                </a:solidFill>
                <a:latin typeface="+mn-lt"/>
                <a:ea typeface="+mn-ea"/>
                <a:cs typeface="+mn-cs"/>
              </a:rPr>
              <a:t> +20 and </a:t>
            </a:r>
            <a:r>
              <a:rPr lang="tr-TR" sz="1200" kern="1200" dirty="0" err="1" smtClean="0">
                <a:solidFill>
                  <a:schemeClr val="tx1"/>
                </a:solidFill>
                <a:latin typeface="+mn-lt"/>
                <a:ea typeface="+mn-ea"/>
                <a:cs typeface="+mn-cs"/>
              </a:rPr>
              <a:t>continued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until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day</a:t>
            </a:r>
            <a:r>
              <a:rPr lang="tr-TR" sz="1200" kern="1200" dirty="0" smtClean="0">
                <a:solidFill>
                  <a:schemeClr val="tx1"/>
                </a:solidFill>
                <a:latin typeface="+mn-lt"/>
                <a:ea typeface="+mn-ea"/>
                <a:cs typeface="+mn-cs"/>
              </a:rPr>
              <a:t> +100, is recommended in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develop</a:t>
            </a:r>
            <a:r>
              <a:rPr lang="tr-TR" sz="1200" kern="1200" dirty="0" smtClean="0">
                <a:solidFill>
                  <a:schemeClr val="tx1"/>
                </a:solidFill>
                <a:latin typeface="+mn-lt"/>
                <a:ea typeface="+mn-ea"/>
                <a:cs typeface="+mn-cs"/>
              </a:rPr>
              <a:t> CMV </a:t>
            </a:r>
            <a:r>
              <a:rPr lang="tr-TR" sz="1200" kern="1200" dirty="0" err="1" smtClean="0">
                <a:solidFill>
                  <a:schemeClr val="tx1"/>
                </a:solidFill>
                <a:latin typeface="+mn-lt"/>
                <a:ea typeface="+mn-ea"/>
                <a:cs typeface="+mn-cs"/>
              </a:rPr>
              <a:t>infection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during</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first</a:t>
            </a:r>
            <a:r>
              <a:rPr lang="tr-TR" sz="1200" kern="1200" dirty="0" smtClean="0">
                <a:solidFill>
                  <a:schemeClr val="tx1"/>
                </a:solidFill>
                <a:latin typeface="+mn-lt"/>
                <a:ea typeface="+mn-ea"/>
                <a:cs typeface="+mn-cs"/>
              </a:rPr>
              <a:t> 60 days </a:t>
            </a:r>
            <a:r>
              <a:rPr lang="tr-TR" sz="1200" kern="1200" dirty="0" err="1" smtClean="0">
                <a:solidFill>
                  <a:schemeClr val="tx1"/>
                </a:solidFill>
                <a:latin typeface="+mn-lt"/>
                <a:ea typeface="+mn-ea"/>
                <a:cs typeface="+mn-cs"/>
              </a:rPr>
              <a:t>following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transplantation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are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of CD34-</a:t>
            </a:r>
            <a:r>
              <a:rPr lang="tr-TR" sz="1200" kern="1200" dirty="0" err="1" smtClean="0">
                <a:solidFill>
                  <a:schemeClr val="tx1"/>
                </a:solidFill>
                <a:latin typeface="+mn-lt"/>
                <a:ea typeface="+mn-ea"/>
                <a:cs typeface="+mn-cs"/>
              </a:rPr>
              <a:t>selected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grafts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Other</a:t>
            </a:r>
            <a:r>
              <a:rPr lang="tr-TR" sz="1200" kern="1200" dirty="0" smtClean="0">
                <a:solidFill>
                  <a:schemeClr val="tx1"/>
                </a:solidFill>
                <a:latin typeface="+mn-lt"/>
                <a:ea typeface="+mn-ea"/>
                <a:cs typeface="+mn-cs"/>
              </a:rPr>
              <a:t> autologous HCT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may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benefit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a </a:t>
            </a:r>
            <a:r>
              <a:rPr lang="tr-TR" sz="1200" kern="1200" dirty="0" err="1" smtClean="0">
                <a:solidFill>
                  <a:schemeClr val="tx1"/>
                </a:solidFill>
                <a:latin typeface="+mn-lt"/>
                <a:ea typeface="+mn-ea"/>
                <a:cs typeface="+mn-cs"/>
              </a:rPr>
              <a:t>preemptive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strategy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include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received</a:t>
            </a:r>
            <a:r>
              <a:rPr lang="tr-TR" sz="1200" kern="1200" dirty="0" smtClean="0">
                <a:solidFill>
                  <a:schemeClr val="tx1"/>
                </a:solidFill>
                <a:latin typeface="+mn-lt"/>
                <a:ea typeface="+mn-ea"/>
                <a:cs typeface="+mn-cs"/>
              </a:rPr>
              <a:t> total body </a:t>
            </a:r>
            <a:r>
              <a:rPr lang="tr-TR" sz="1200" kern="1200" dirty="0" err="1" smtClean="0">
                <a:solidFill>
                  <a:schemeClr val="tx1"/>
                </a:solidFill>
                <a:latin typeface="+mn-lt"/>
                <a:ea typeface="+mn-ea"/>
                <a:cs typeface="+mn-cs"/>
              </a:rPr>
              <a:t>irradiation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received</a:t>
            </a:r>
            <a:r>
              <a:rPr lang="tr-TR" sz="1200" kern="1200" dirty="0" smtClean="0">
                <a:solidFill>
                  <a:schemeClr val="tx1"/>
                </a:solidFill>
                <a:latin typeface="+mn-lt"/>
                <a:ea typeface="+mn-ea"/>
                <a:cs typeface="+mn-cs"/>
              </a:rPr>
              <a:t> T </a:t>
            </a:r>
            <a:r>
              <a:rPr lang="tr-TR" sz="1200" kern="1200" dirty="0" err="1" smtClean="0">
                <a:solidFill>
                  <a:schemeClr val="tx1"/>
                </a:solidFill>
                <a:latin typeface="+mn-lt"/>
                <a:ea typeface="+mn-ea"/>
                <a:cs typeface="+mn-cs"/>
              </a:rPr>
              <a:t>cell</a:t>
            </a:r>
            <a:r>
              <a:rPr lang="tr-TR" sz="1200" kern="1200" dirty="0" smtClean="0">
                <a:solidFill>
                  <a:schemeClr val="tx1"/>
                </a:solidFill>
                <a:latin typeface="+mn-lt"/>
                <a:ea typeface="+mn-ea"/>
                <a:cs typeface="+mn-cs"/>
              </a:rPr>
              <a:t>-depleted </a:t>
            </a:r>
            <a:r>
              <a:rPr lang="tr-TR" sz="1200" kern="1200" dirty="0" err="1" smtClean="0">
                <a:solidFill>
                  <a:schemeClr val="tx1"/>
                </a:solidFill>
                <a:latin typeface="+mn-lt"/>
                <a:ea typeface="+mn-ea"/>
                <a:cs typeface="+mn-cs"/>
              </a:rPr>
              <a:t>grafts</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received</a:t>
            </a:r>
            <a:r>
              <a:rPr lang="tr-TR" sz="1200" kern="1200" dirty="0" smtClean="0">
                <a:solidFill>
                  <a:schemeClr val="tx1"/>
                </a:solidFill>
                <a:latin typeface="+mn-lt"/>
                <a:ea typeface="+mn-ea"/>
                <a:cs typeface="+mn-cs"/>
              </a:rPr>
              <a:t> </a:t>
            </a:r>
            <a:r>
              <a:rPr lang="tr-TR" sz="1200" u="sng" kern="1200" dirty="0" err="1" smtClean="0">
                <a:solidFill>
                  <a:schemeClr val="tx1"/>
                </a:solidFill>
                <a:latin typeface="+mn-lt"/>
                <a:ea typeface="+mn-ea"/>
                <a:cs typeface="+mn-cs"/>
                <a:hlinkClick r:id="rId11"/>
              </a:rPr>
              <a:t>alemtuzumab</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12"/>
              </a:rPr>
              <a:t>fludarabine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2-</a:t>
            </a:r>
            <a:r>
              <a:rPr lang="tr-TR" sz="1200" kern="1200" dirty="0" err="1" smtClean="0">
                <a:solidFill>
                  <a:schemeClr val="tx1"/>
                </a:solidFill>
                <a:latin typeface="+mn-lt"/>
                <a:ea typeface="+mn-ea"/>
                <a:cs typeface="+mn-cs"/>
              </a:rPr>
              <a:t>chlorodeoxyadenosine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within</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previous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six</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months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'Monitoring for CMV </a:t>
            </a:r>
            <a:r>
              <a:rPr lang="tr-TR" sz="1200" u="sng" kern="1200" dirty="0" err="1" smtClean="0">
                <a:solidFill>
                  <a:schemeClr val="tx1"/>
                </a:solidFill>
                <a:latin typeface="+mn-lt"/>
                <a:ea typeface="+mn-ea"/>
                <a:cs typeface="+mn-cs"/>
                <a:hlinkClick r:id="rId9"/>
              </a:rPr>
              <a:t>reactivation</a:t>
            </a:r>
            <a:r>
              <a:rPr lang="tr-TR" sz="1200" u="sng" kern="1200" dirty="0" smtClean="0">
                <a:solidFill>
                  <a:schemeClr val="tx1"/>
                </a:solidFill>
                <a:latin typeface="+mn-lt"/>
                <a:ea typeface="+mn-ea"/>
                <a:cs typeface="+mn-cs"/>
                <a:hlinkClick r:id="rId9"/>
              </a:rPr>
              <a: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b="1" kern="1200" dirty="0" err="1" smtClean="0">
                <a:solidFill>
                  <a:schemeClr val="tx1"/>
                </a:solidFill>
                <a:latin typeface="+mn-lt"/>
                <a:ea typeface="+mn-ea"/>
                <a:cs typeface="+mn-cs"/>
              </a:rPr>
              <a:t>Epstein</a:t>
            </a:r>
            <a:r>
              <a:rPr lang="tr-TR" sz="1200" b="1" kern="1200" dirty="0" smtClean="0">
                <a:solidFill>
                  <a:schemeClr val="tx1"/>
                </a:solidFill>
                <a:latin typeface="+mn-lt"/>
                <a:ea typeface="+mn-ea"/>
                <a:cs typeface="+mn-cs"/>
              </a:rPr>
              <a:t>-</a:t>
            </a:r>
            <a:r>
              <a:rPr lang="tr-TR" sz="1200" b="1" kern="1200" dirty="0" err="1" smtClean="0">
                <a:solidFill>
                  <a:schemeClr val="tx1"/>
                </a:solidFill>
                <a:latin typeface="+mn-lt"/>
                <a:ea typeface="+mn-ea"/>
                <a:cs typeface="+mn-cs"/>
              </a:rPr>
              <a:t>Barr</a:t>
            </a:r>
            <a:r>
              <a:rPr lang="tr-TR" sz="1200" b="1" kern="1200" dirty="0" smtClean="0">
                <a:solidFill>
                  <a:schemeClr val="tx1"/>
                </a:solidFill>
                <a:latin typeface="+mn-lt"/>
                <a:ea typeface="+mn-ea"/>
                <a:cs typeface="+mn-cs"/>
              </a:rPr>
              <a:t> virus</a:t>
            </a:r>
            <a:endParaRPr lang="tr-TR" sz="1200" kern="1200" dirty="0" smtClean="0">
              <a:solidFill>
                <a:schemeClr val="tx1"/>
              </a:solidFill>
              <a:latin typeface="+mn-lt"/>
              <a:ea typeface="+mn-ea"/>
              <a:cs typeface="+mn-cs"/>
            </a:endParaRPr>
          </a:p>
          <a:p>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t>
            </a:r>
            <a:r>
              <a:rPr lang="tr-TR" sz="1200" kern="1200" dirty="0" err="1" smtClean="0">
                <a:solidFill>
                  <a:schemeClr val="tx1"/>
                </a:solidFill>
                <a:latin typeface="+mn-lt"/>
                <a:ea typeface="+mn-ea"/>
                <a:cs typeface="+mn-cs"/>
              </a:rPr>
              <a:t>high</a:t>
            </a:r>
            <a:r>
              <a:rPr lang="tr-TR" sz="1200" kern="1200" dirty="0" smtClean="0">
                <a:solidFill>
                  <a:schemeClr val="tx1"/>
                </a:solidFill>
                <a:latin typeface="+mn-lt"/>
                <a:ea typeface="+mn-ea"/>
                <a:cs typeface="+mn-cs"/>
              </a:rPr>
              <a:t> risk for EBV </a:t>
            </a:r>
            <a:r>
              <a:rPr lang="tr-TR" sz="1200" kern="1200" dirty="0" err="1" smtClean="0">
                <a:solidFill>
                  <a:schemeClr val="tx1"/>
                </a:solidFill>
                <a:latin typeface="+mn-lt"/>
                <a:ea typeface="+mn-ea"/>
                <a:cs typeface="+mn-cs"/>
              </a:rPr>
              <a:t>reactivation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such</a:t>
            </a:r>
            <a:r>
              <a:rPr lang="tr-TR" sz="1200" kern="1200" dirty="0" smtClean="0">
                <a:solidFill>
                  <a:schemeClr val="tx1"/>
                </a:solidFill>
                <a:latin typeface="+mn-lt"/>
                <a:ea typeface="+mn-ea"/>
                <a:cs typeface="+mn-cs"/>
              </a:rPr>
              <a:t> as </a:t>
            </a:r>
            <a:r>
              <a:rPr lang="tr-TR" sz="1200" kern="1200" dirty="0" err="1" smtClean="0">
                <a:solidFill>
                  <a:schemeClr val="tx1"/>
                </a:solidFill>
                <a:latin typeface="+mn-lt"/>
                <a:ea typeface="+mn-ea"/>
                <a:cs typeface="+mn-cs"/>
              </a:rPr>
              <a:t>those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received</a:t>
            </a:r>
            <a:r>
              <a:rPr lang="tr-TR" sz="1200" kern="1200" dirty="0" smtClean="0">
                <a:solidFill>
                  <a:schemeClr val="tx1"/>
                </a:solidFill>
                <a:latin typeface="+mn-lt"/>
                <a:ea typeface="+mn-ea"/>
                <a:cs typeface="+mn-cs"/>
              </a:rPr>
              <a:t> anti-T </a:t>
            </a:r>
            <a:r>
              <a:rPr lang="tr-TR" sz="1200" kern="1200" dirty="0" err="1" smtClean="0">
                <a:solidFill>
                  <a:schemeClr val="tx1"/>
                </a:solidFill>
                <a:latin typeface="+mn-lt"/>
                <a:ea typeface="+mn-ea"/>
                <a:cs typeface="+mn-cs"/>
              </a:rPr>
              <a:t>cell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antibodies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an </a:t>
            </a:r>
            <a:r>
              <a:rPr lang="tr-TR" sz="1200" kern="1200" dirty="0" err="1" smtClean="0">
                <a:solidFill>
                  <a:schemeClr val="tx1"/>
                </a:solidFill>
                <a:latin typeface="+mn-lt"/>
                <a:ea typeface="+mn-ea"/>
                <a:cs typeface="+mn-cs"/>
              </a:rPr>
              <a:t>umbilical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cord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blood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T </a:t>
            </a:r>
            <a:r>
              <a:rPr lang="tr-TR" sz="1200" kern="1200" dirty="0" err="1" smtClean="0">
                <a:solidFill>
                  <a:schemeClr val="tx1"/>
                </a:solidFill>
                <a:latin typeface="+mn-lt"/>
                <a:ea typeface="+mn-ea"/>
                <a:cs typeface="+mn-cs"/>
              </a:rPr>
              <a:t>cell</a:t>
            </a:r>
            <a:r>
              <a:rPr lang="tr-TR" sz="1200" kern="1200" dirty="0" smtClean="0">
                <a:solidFill>
                  <a:schemeClr val="tx1"/>
                </a:solidFill>
                <a:latin typeface="+mn-lt"/>
                <a:ea typeface="+mn-ea"/>
                <a:cs typeface="+mn-cs"/>
              </a:rPr>
              <a:t>-depleted </a:t>
            </a:r>
            <a:r>
              <a:rPr lang="tr-TR" sz="1200" kern="1200" dirty="0" err="1" smtClean="0">
                <a:solidFill>
                  <a:schemeClr val="tx1"/>
                </a:solidFill>
                <a:latin typeface="+mn-lt"/>
                <a:ea typeface="+mn-ea"/>
                <a:cs typeface="+mn-cs"/>
              </a:rPr>
              <a:t>graft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undergo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weekly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monitoring</a:t>
            </a:r>
            <a:r>
              <a:rPr lang="tr-TR" sz="1200" kern="1200" dirty="0" smtClean="0">
                <a:solidFill>
                  <a:schemeClr val="tx1"/>
                </a:solidFill>
                <a:latin typeface="+mn-lt"/>
                <a:ea typeface="+mn-ea"/>
                <a:cs typeface="+mn-cs"/>
              </a:rPr>
              <a:t> of EBV DNA by </a:t>
            </a:r>
            <a:r>
              <a:rPr lang="tr-TR" sz="1200" kern="1200" dirty="0" err="1" smtClean="0">
                <a:solidFill>
                  <a:schemeClr val="tx1"/>
                </a:solidFill>
                <a:latin typeface="+mn-lt"/>
                <a:ea typeface="+mn-ea"/>
                <a:cs typeface="+mn-cs"/>
              </a:rPr>
              <a:t>quantitative</a:t>
            </a:r>
            <a:r>
              <a:rPr lang="tr-TR" sz="1200" kern="1200" dirty="0" smtClean="0">
                <a:solidFill>
                  <a:schemeClr val="tx1"/>
                </a:solidFill>
                <a:latin typeface="+mn-lt"/>
                <a:ea typeface="+mn-ea"/>
                <a:cs typeface="+mn-cs"/>
              </a:rPr>
              <a:t> PCR for at </a:t>
            </a:r>
            <a:r>
              <a:rPr lang="tr-TR" sz="1200" kern="1200" dirty="0" err="1" smtClean="0">
                <a:solidFill>
                  <a:schemeClr val="tx1"/>
                </a:solidFill>
                <a:latin typeface="+mn-lt"/>
                <a:ea typeface="+mn-ea"/>
                <a:cs typeface="+mn-cs"/>
              </a:rPr>
              <a:t>least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three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months</a:t>
            </a:r>
            <a:r>
              <a:rPr lang="tr-TR" sz="1200" kern="1200" dirty="0" smtClean="0">
                <a:solidFill>
                  <a:schemeClr val="tx1"/>
                </a:solidFill>
                <a:latin typeface="+mn-lt"/>
                <a:ea typeface="+mn-ea"/>
                <a:cs typeface="+mn-cs"/>
              </a:rPr>
              <a:t> after transplant. </a:t>
            </a:r>
            <a:r>
              <a:rPr lang="tr-TR" sz="1200" kern="1200" dirty="0" err="1" smtClean="0">
                <a:solidFill>
                  <a:schemeClr val="tx1"/>
                </a:solidFill>
                <a:latin typeface="+mn-lt"/>
                <a:ea typeface="+mn-ea"/>
                <a:cs typeface="+mn-cs"/>
              </a:rPr>
              <a:t>Preemptive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strategies</a:t>
            </a:r>
            <a:r>
              <a:rPr lang="tr-TR" sz="1200" kern="1200" dirty="0" smtClean="0">
                <a:solidFill>
                  <a:schemeClr val="tx1"/>
                </a:solidFill>
                <a:latin typeface="+mn-lt"/>
                <a:ea typeface="+mn-ea"/>
                <a:cs typeface="+mn-cs"/>
              </a:rPr>
              <a:t> for EBV viremia </a:t>
            </a:r>
            <a:r>
              <a:rPr lang="tr-TR" sz="1200" kern="1200" dirty="0" err="1" smtClean="0">
                <a:solidFill>
                  <a:schemeClr val="tx1"/>
                </a:solidFill>
                <a:latin typeface="+mn-lt"/>
                <a:ea typeface="+mn-ea"/>
                <a:cs typeface="+mn-cs"/>
              </a:rPr>
              <a:t>with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high</a:t>
            </a:r>
            <a:r>
              <a:rPr lang="tr-TR" sz="1200" kern="1200" dirty="0" smtClean="0">
                <a:solidFill>
                  <a:schemeClr val="tx1"/>
                </a:solidFill>
                <a:latin typeface="+mn-lt"/>
                <a:ea typeface="+mn-ea"/>
                <a:cs typeface="+mn-cs"/>
              </a:rPr>
              <a:t> viral </a:t>
            </a:r>
            <a:r>
              <a:rPr lang="tr-TR" sz="1200" kern="1200" dirty="0" err="1" smtClean="0">
                <a:solidFill>
                  <a:schemeClr val="tx1"/>
                </a:solidFill>
                <a:latin typeface="+mn-lt"/>
                <a:ea typeface="+mn-ea"/>
                <a:cs typeface="+mn-cs"/>
              </a:rPr>
              <a:t>loads</a:t>
            </a:r>
            <a:r>
              <a:rPr lang="tr-TR" sz="1200" kern="1200" dirty="0" smtClean="0">
                <a:solidFill>
                  <a:schemeClr val="tx1"/>
                </a:solidFill>
                <a:latin typeface="+mn-lt"/>
                <a:ea typeface="+mn-ea"/>
                <a:cs typeface="+mn-cs"/>
              </a:rPr>
              <a:t> to </a:t>
            </a:r>
            <a:r>
              <a:rPr lang="tr-TR" sz="1200" kern="1200" dirty="0" err="1" smtClean="0">
                <a:solidFill>
                  <a:schemeClr val="tx1"/>
                </a:solidFill>
                <a:latin typeface="+mn-lt"/>
                <a:ea typeface="+mn-ea"/>
                <a:cs typeface="+mn-cs"/>
              </a:rPr>
              <a:t>prevent</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development</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posttransplantation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lymphoproliferative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disorder</a:t>
            </a:r>
            <a:r>
              <a:rPr lang="tr-TR" sz="1200" kern="1200" dirty="0" smtClean="0">
                <a:solidFill>
                  <a:schemeClr val="tx1"/>
                </a:solidFill>
                <a:latin typeface="+mn-lt"/>
                <a:ea typeface="+mn-ea"/>
                <a:cs typeface="+mn-cs"/>
              </a:rPr>
              <a:t> (PTLD)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considered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Such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strategies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include</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reduction</a:t>
            </a:r>
            <a:r>
              <a:rPr lang="tr-TR" sz="1200" kern="1200" dirty="0" smtClean="0">
                <a:solidFill>
                  <a:schemeClr val="tx1"/>
                </a:solidFill>
                <a:latin typeface="+mn-lt"/>
                <a:ea typeface="+mn-ea"/>
                <a:cs typeface="+mn-cs"/>
              </a:rPr>
              <a:t> of immunosuppression, administration of the anti-CD20 </a:t>
            </a:r>
            <a:r>
              <a:rPr lang="tr-TR" sz="1200" kern="1200" dirty="0" err="1" smtClean="0">
                <a:solidFill>
                  <a:schemeClr val="tx1"/>
                </a:solidFill>
                <a:latin typeface="+mn-lt"/>
                <a:ea typeface="+mn-ea"/>
                <a:cs typeface="+mn-cs"/>
              </a:rPr>
              <a:t>monoclonal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antibody</a:t>
            </a:r>
            <a:r>
              <a:rPr lang="tr-TR" sz="1200" kern="1200" dirty="0" smtClean="0">
                <a:solidFill>
                  <a:schemeClr val="tx1"/>
                </a:solidFill>
                <a:latin typeface="+mn-lt"/>
                <a:ea typeface="+mn-ea"/>
                <a:cs typeface="+mn-cs"/>
              </a:rPr>
              <a:t> (</a:t>
            </a:r>
            <a:r>
              <a:rPr lang="tr-TR" sz="1200" u="sng" kern="1200" dirty="0" err="1" smtClean="0">
                <a:solidFill>
                  <a:schemeClr val="tx1"/>
                </a:solidFill>
                <a:latin typeface="+mn-lt"/>
                <a:ea typeface="+mn-ea"/>
                <a:cs typeface="+mn-cs"/>
                <a:hlinkClick r:id="rId13"/>
              </a:rPr>
              <a:t>rituximab</a:t>
            </a:r>
            <a:r>
              <a:rPr lang="tr-TR" sz="1200" kern="1200" dirty="0" smtClean="0">
                <a:solidFill>
                  <a:schemeClr val="tx1"/>
                </a:solidFill>
                <a:latin typeface="+mn-lt"/>
                <a:ea typeface="+mn-ea"/>
                <a:cs typeface="+mn-cs"/>
              </a:rPr>
              <a:t>), and administration of EBV-</a:t>
            </a:r>
            <a:r>
              <a:rPr lang="tr-TR" sz="1200" kern="1200" dirty="0" err="1" smtClean="0">
                <a:solidFill>
                  <a:schemeClr val="tx1"/>
                </a:solidFill>
                <a:latin typeface="+mn-lt"/>
                <a:ea typeface="+mn-ea"/>
                <a:cs typeface="+mn-cs"/>
              </a:rPr>
              <a:t>specific</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cytotoxic</a:t>
            </a:r>
            <a:r>
              <a:rPr lang="tr-TR" sz="1200" kern="1200" dirty="0" smtClean="0">
                <a:solidFill>
                  <a:schemeClr val="tx1"/>
                </a:solidFill>
                <a:latin typeface="+mn-lt"/>
                <a:ea typeface="+mn-ea"/>
                <a:cs typeface="+mn-cs"/>
              </a:rPr>
              <a:t> T </a:t>
            </a:r>
            <a:r>
              <a:rPr lang="tr-TR" sz="1200" kern="1200" dirty="0" err="1" smtClean="0">
                <a:solidFill>
                  <a:schemeClr val="tx1"/>
                </a:solidFill>
                <a:latin typeface="+mn-lt"/>
                <a:ea typeface="+mn-ea"/>
                <a:cs typeface="+mn-cs"/>
              </a:rPr>
              <a:t>cells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Epstein</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Barr</a:t>
            </a:r>
            <a:r>
              <a:rPr lang="tr-TR" sz="1200" u="sng" kern="1200" dirty="0" smtClean="0">
                <a:solidFill>
                  <a:schemeClr val="tx1"/>
                </a:solidFill>
                <a:latin typeface="+mn-lt"/>
                <a:ea typeface="+mn-ea"/>
                <a:cs typeface="+mn-cs"/>
                <a:hlinkClick r:id="rId9"/>
              </a:rPr>
              <a:t> virus'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 and </a:t>
            </a:r>
            <a:r>
              <a:rPr lang="tr-TR" sz="1200" u="sng" kern="1200" dirty="0" smtClean="0">
                <a:solidFill>
                  <a:schemeClr val="tx1"/>
                </a:solidFill>
                <a:latin typeface="+mn-lt"/>
                <a:ea typeface="+mn-ea"/>
                <a:cs typeface="+mn-cs"/>
                <a:hlinkClick r:id="rId14"/>
              </a:rPr>
              <a:t>"Treatment and </a:t>
            </a:r>
            <a:r>
              <a:rPr lang="tr-TR" sz="1200" u="sng" kern="1200" dirty="0" err="1" smtClean="0">
                <a:solidFill>
                  <a:schemeClr val="tx1"/>
                </a:solidFill>
                <a:latin typeface="+mn-lt"/>
                <a:ea typeface="+mn-ea"/>
                <a:cs typeface="+mn-cs"/>
                <a:hlinkClick r:id="rId14"/>
              </a:rPr>
              <a:t>prevention</a:t>
            </a:r>
            <a:r>
              <a:rPr lang="tr-TR" sz="1200" u="sng" kern="1200" dirty="0" smtClean="0">
                <a:solidFill>
                  <a:schemeClr val="tx1"/>
                </a:solidFill>
                <a:latin typeface="+mn-lt"/>
                <a:ea typeface="+mn-ea"/>
                <a:cs typeface="+mn-cs"/>
                <a:hlinkClick r:id="rId14"/>
              </a:rPr>
              <a:t> of post-transplant </a:t>
            </a:r>
            <a:r>
              <a:rPr lang="tr-TR" sz="1200" u="sng" kern="1200" dirty="0" err="1" smtClean="0">
                <a:solidFill>
                  <a:schemeClr val="tx1"/>
                </a:solidFill>
                <a:latin typeface="+mn-lt"/>
                <a:ea typeface="+mn-ea"/>
                <a:cs typeface="+mn-cs"/>
                <a:hlinkClick r:id="rId14"/>
              </a:rPr>
              <a:t>lymphoproliferative</a:t>
            </a:r>
            <a:r>
              <a:rPr lang="tr-TR" sz="1200" u="sng" kern="1200" dirty="0" smtClean="0">
                <a:solidFill>
                  <a:schemeClr val="tx1"/>
                </a:solidFill>
                <a:latin typeface="+mn-lt"/>
                <a:ea typeface="+mn-ea"/>
                <a:cs typeface="+mn-cs"/>
                <a:hlinkClick r:id="rId14"/>
              </a:rPr>
              <a:t> </a:t>
            </a:r>
            <a:r>
              <a:rPr lang="tr-TR" sz="1200" u="sng" kern="1200" dirty="0" err="1" smtClean="0">
                <a:solidFill>
                  <a:schemeClr val="tx1"/>
                </a:solidFill>
                <a:latin typeface="+mn-lt"/>
                <a:ea typeface="+mn-ea"/>
                <a:cs typeface="+mn-cs"/>
                <a:hlinkClick r:id="rId14"/>
              </a:rPr>
              <a:t>disorders</a:t>
            </a:r>
            <a:r>
              <a:rPr lang="tr-TR" sz="1200" u="sng" kern="1200" dirty="0" smtClean="0">
                <a:solidFill>
                  <a:schemeClr val="tx1"/>
                </a:solidFill>
                <a:latin typeface="+mn-lt"/>
                <a:ea typeface="+mn-ea"/>
                <a:cs typeface="+mn-cs"/>
                <a:hlinkClick r:id="rId14"/>
              </a:rPr>
              <a:t>", </a:t>
            </a:r>
            <a:r>
              <a:rPr lang="tr-TR" sz="1200" u="sng" kern="1200" dirty="0" err="1" smtClean="0">
                <a:solidFill>
                  <a:schemeClr val="tx1"/>
                </a:solidFill>
                <a:latin typeface="+mn-lt"/>
                <a:ea typeface="+mn-ea"/>
                <a:cs typeface="+mn-cs"/>
                <a:hlinkClick r:id="rId14"/>
              </a:rPr>
              <a:t>section</a:t>
            </a:r>
            <a:r>
              <a:rPr lang="tr-TR" sz="1200" u="sng" kern="1200" dirty="0" smtClean="0">
                <a:solidFill>
                  <a:schemeClr val="tx1"/>
                </a:solidFill>
                <a:latin typeface="+mn-lt"/>
                <a:ea typeface="+mn-ea"/>
                <a:cs typeface="+mn-cs"/>
                <a:hlinkClick r:id="rId14"/>
              </a:rPr>
              <a:t> on '</a:t>
            </a:r>
            <a:r>
              <a:rPr lang="tr-TR" sz="1200" u="sng" kern="1200" dirty="0" err="1" smtClean="0">
                <a:solidFill>
                  <a:schemeClr val="tx1"/>
                </a:solidFill>
                <a:latin typeface="+mn-lt"/>
                <a:ea typeface="+mn-ea"/>
                <a:cs typeface="+mn-cs"/>
                <a:hlinkClick r:id="rId14"/>
              </a:rPr>
              <a:t>Prevention</a:t>
            </a:r>
            <a:r>
              <a:rPr lang="tr-TR" sz="1200" u="sng" kern="1200" dirty="0" smtClean="0">
                <a:solidFill>
                  <a:schemeClr val="tx1"/>
                </a:solidFill>
                <a:latin typeface="+mn-lt"/>
                <a:ea typeface="+mn-ea"/>
                <a:cs typeface="+mn-cs"/>
                <a:hlinkClick r:id="rId14"/>
              </a:rPr>
              <a:t>'</a:t>
            </a:r>
            <a:r>
              <a:rPr lang="tr-TR" sz="1200" kern="1200" dirty="0" smtClean="0">
                <a:solidFill>
                  <a:schemeClr val="tx1"/>
                </a:solidFill>
                <a:latin typeface="+mn-lt"/>
                <a:ea typeface="+mn-ea"/>
                <a:cs typeface="+mn-cs"/>
              </a:rPr>
              <a:t>.)</a:t>
            </a:r>
          </a:p>
          <a:p>
            <a:r>
              <a:rPr lang="tr-TR" sz="1200" b="1" kern="1200" dirty="0" err="1" smtClean="0">
                <a:solidFill>
                  <a:schemeClr val="tx1"/>
                </a:solidFill>
                <a:latin typeface="+mn-lt"/>
                <a:ea typeface="+mn-ea"/>
                <a:cs typeface="+mn-cs"/>
              </a:rPr>
              <a:t>Respiratory</a:t>
            </a:r>
            <a:r>
              <a:rPr lang="tr-TR" sz="1200" b="1" kern="1200" dirty="0" smtClean="0">
                <a:solidFill>
                  <a:schemeClr val="tx1"/>
                </a:solidFill>
                <a:latin typeface="+mn-lt"/>
                <a:ea typeface="+mn-ea"/>
                <a:cs typeface="+mn-cs"/>
              </a:rPr>
              <a:t> </a:t>
            </a:r>
            <a:r>
              <a:rPr lang="tr-TR" sz="1200" b="1" kern="1200" dirty="0" err="1" smtClean="0">
                <a:solidFill>
                  <a:schemeClr val="tx1"/>
                </a:solidFill>
                <a:latin typeface="+mn-lt"/>
                <a:ea typeface="+mn-ea"/>
                <a:cs typeface="+mn-cs"/>
              </a:rPr>
              <a:t>viruses</a:t>
            </a:r>
            <a:endParaRPr lang="tr-TR" sz="1200" kern="1200" dirty="0" smtClean="0">
              <a:solidFill>
                <a:schemeClr val="tx1"/>
              </a:solidFill>
              <a:latin typeface="+mn-lt"/>
              <a:ea typeface="+mn-ea"/>
              <a:cs typeface="+mn-cs"/>
            </a:endParaRPr>
          </a:p>
          <a:p>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Influenza</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vaccination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remains</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primary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method</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preventing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influenza</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inactivated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vaccine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used</a:t>
            </a:r>
            <a:r>
              <a:rPr lang="tr-TR" sz="1200" kern="1200" dirty="0" smtClean="0">
                <a:solidFill>
                  <a:schemeClr val="tx1"/>
                </a:solidFill>
                <a:latin typeface="+mn-lt"/>
                <a:ea typeface="+mn-ea"/>
                <a:cs typeface="+mn-cs"/>
              </a:rPr>
              <a:t> in HCT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and it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given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annually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lifelong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Generally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immunization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done </a:t>
            </a:r>
            <a:r>
              <a:rPr lang="tr-TR" sz="1200" kern="1200" dirty="0" err="1" smtClean="0">
                <a:solidFill>
                  <a:schemeClr val="tx1"/>
                </a:solidFill>
                <a:latin typeface="+mn-lt"/>
                <a:ea typeface="+mn-ea"/>
                <a:cs typeface="+mn-cs"/>
              </a:rPr>
              <a:t>during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influenza</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season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beginning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six</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months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following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transplantation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beginning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four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months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following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transplantation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if</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there</a:t>
            </a:r>
            <a:r>
              <a:rPr lang="tr-TR" sz="1200" kern="1200" dirty="0" smtClean="0">
                <a:solidFill>
                  <a:schemeClr val="tx1"/>
                </a:solidFill>
                <a:latin typeface="+mn-lt"/>
                <a:ea typeface="+mn-ea"/>
                <a:cs typeface="+mn-cs"/>
              </a:rPr>
              <a:t> is a </a:t>
            </a:r>
            <a:r>
              <a:rPr lang="tr-TR" sz="1200" kern="1200" dirty="0" err="1" smtClean="0">
                <a:solidFill>
                  <a:schemeClr val="tx1"/>
                </a:solidFill>
                <a:latin typeface="+mn-lt"/>
                <a:ea typeface="+mn-ea"/>
                <a:cs typeface="+mn-cs"/>
              </a:rPr>
              <a:t>community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influenza</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outbreak</a:t>
            </a:r>
            <a:r>
              <a:rPr lang="tr-TR" sz="1200" kern="1200" dirty="0" smtClean="0">
                <a:solidFill>
                  <a:schemeClr val="tx1"/>
                </a:solidFill>
                <a:latin typeface="+mn-lt"/>
                <a:ea typeface="+mn-ea"/>
                <a:cs typeface="+mn-cs"/>
              </a:rPr>
              <a:t> (</a:t>
            </a:r>
            <a:r>
              <a:rPr lang="tr-TR" sz="1200" u="sng" kern="1200" dirty="0" err="1" smtClean="0">
                <a:solidFill>
                  <a:schemeClr val="tx1"/>
                </a:solidFill>
                <a:latin typeface="+mn-lt"/>
                <a:ea typeface="+mn-ea"/>
                <a:cs typeface="+mn-cs"/>
                <a:hlinkClick r:id="rId15"/>
              </a:rPr>
              <a:t>table</a:t>
            </a:r>
            <a:r>
              <a:rPr lang="tr-TR" sz="1200" u="sng" kern="1200" dirty="0" smtClean="0">
                <a:solidFill>
                  <a:schemeClr val="tx1"/>
                </a:solidFill>
                <a:latin typeface="+mn-lt"/>
                <a:ea typeface="+mn-ea"/>
                <a:cs typeface="+mn-cs"/>
                <a:hlinkClick r:id="rId15"/>
              </a:rPr>
              <a:t> 3</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Influenza</a:t>
            </a:r>
            <a:r>
              <a:rPr lang="tr-TR" sz="1200" u="sng" kern="1200" dirty="0" smtClean="0">
                <a:solidFill>
                  <a:schemeClr val="tx1"/>
                </a:solidFill>
                <a:latin typeface="+mn-lt"/>
                <a:ea typeface="+mn-ea"/>
                <a:cs typeface="+mn-cs"/>
                <a:hlinkClick r:id="rId9"/>
              </a:rPr>
              <a: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Although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vaccination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remains</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cornerstone</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protection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against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influenza</a:t>
            </a:r>
            <a:r>
              <a:rPr lang="tr-TR" sz="1200" kern="1200" dirty="0" smtClean="0">
                <a:solidFill>
                  <a:schemeClr val="tx1"/>
                </a:solidFill>
                <a:latin typeface="+mn-lt"/>
                <a:ea typeface="+mn-ea"/>
                <a:cs typeface="+mn-cs"/>
              </a:rPr>
              <a:t> virus, </a:t>
            </a:r>
            <a:r>
              <a:rPr lang="tr-TR" sz="1200" kern="1200" dirty="0" err="1" smtClean="0">
                <a:solidFill>
                  <a:schemeClr val="tx1"/>
                </a:solidFill>
                <a:latin typeface="+mn-lt"/>
                <a:ea typeface="+mn-ea"/>
                <a:cs typeface="+mn-cs"/>
              </a:rPr>
              <a:t>preexposure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postexposure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antiviral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prophylaxis</a:t>
            </a:r>
            <a:r>
              <a:rPr lang="tr-TR" sz="1200" kern="1200" dirty="0" smtClean="0">
                <a:solidFill>
                  <a:schemeClr val="tx1"/>
                </a:solidFill>
                <a:latin typeface="+mn-lt"/>
                <a:ea typeface="+mn-ea"/>
                <a:cs typeface="+mn-cs"/>
              </a:rPr>
              <a:t> of HCT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is </a:t>
            </a:r>
            <a:r>
              <a:rPr lang="tr-TR" sz="1200" kern="1200" dirty="0" err="1" smtClean="0">
                <a:solidFill>
                  <a:schemeClr val="tx1"/>
                </a:solidFill>
                <a:latin typeface="+mn-lt"/>
                <a:ea typeface="+mn-ea"/>
                <a:cs typeface="+mn-cs"/>
              </a:rPr>
              <a:t>sometimes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used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during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local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influenza</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outbreaks</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decision</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whom</a:t>
            </a:r>
            <a:r>
              <a:rPr lang="tr-TR" sz="1200" kern="1200" dirty="0" smtClean="0">
                <a:solidFill>
                  <a:schemeClr val="tx1"/>
                </a:solidFill>
                <a:latin typeface="+mn-lt"/>
                <a:ea typeface="+mn-ea"/>
                <a:cs typeface="+mn-cs"/>
              </a:rPr>
              <a:t> to </a:t>
            </a:r>
            <a:r>
              <a:rPr lang="tr-TR" sz="1200" kern="1200" dirty="0" err="1" smtClean="0">
                <a:solidFill>
                  <a:schemeClr val="tx1"/>
                </a:solidFill>
                <a:latin typeface="+mn-lt"/>
                <a:ea typeface="+mn-ea"/>
                <a:cs typeface="+mn-cs"/>
              </a:rPr>
              <a:t>offer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chemoprophylaxis</a:t>
            </a:r>
            <a:r>
              <a:rPr lang="tr-TR" sz="1200" kern="1200" dirty="0" smtClean="0">
                <a:solidFill>
                  <a:schemeClr val="tx1"/>
                </a:solidFill>
                <a:latin typeface="+mn-lt"/>
                <a:ea typeface="+mn-ea"/>
                <a:cs typeface="+mn-cs"/>
              </a:rPr>
              <a:t> to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made</a:t>
            </a:r>
            <a:r>
              <a:rPr lang="tr-TR" sz="1200" kern="1200" dirty="0" smtClean="0">
                <a:solidFill>
                  <a:schemeClr val="tx1"/>
                </a:solidFill>
                <a:latin typeface="+mn-lt"/>
                <a:ea typeface="+mn-ea"/>
                <a:cs typeface="+mn-cs"/>
              </a:rPr>
              <a:t> on a </a:t>
            </a:r>
            <a:r>
              <a:rPr lang="tr-TR" sz="1200" kern="1200" dirty="0" err="1" smtClean="0">
                <a:solidFill>
                  <a:schemeClr val="tx1"/>
                </a:solidFill>
                <a:latin typeface="+mn-lt"/>
                <a:ea typeface="+mn-ea"/>
                <a:cs typeface="+mn-cs"/>
              </a:rPr>
              <a:t>case</a:t>
            </a:r>
            <a:r>
              <a:rPr lang="tr-TR" sz="1200" kern="1200" dirty="0" smtClean="0">
                <a:solidFill>
                  <a:schemeClr val="tx1"/>
                </a:solidFill>
                <a:latin typeface="+mn-lt"/>
                <a:ea typeface="+mn-ea"/>
                <a:cs typeface="+mn-cs"/>
              </a:rPr>
              <a:t>-by-</a:t>
            </a:r>
            <a:r>
              <a:rPr lang="tr-TR" sz="1200" kern="1200" dirty="0" err="1" smtClean="0">
                <a:solidFill>
                  <a:schemeClr val="tx1"/>
                </a:solidFill>
                <a:latin typeface="+mn-lt"/>
                <a:ea typeface="+mn-ea"/>
                <a:cs typeface="+mn-cs"/>
              </a:rPr>
              <a:t>case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basis</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based</a:t>
            </a:r>
            <a:r>
              <a:rPr lang="tr-TR" sz="1200" kern="1200" dirty="0" smtClean="0">
                <a:solidFill>
                  <a:schemeClr val="tx1"/>
                </a:solidFill>
                <a:latin typeface="+mn-lt"/>
                <a:ea typeface="+mn-ea"/>
                <a:cs typeface="+mn-cs"/>
              </a:rPr>
              <a:t> on the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individual</a:t>
            </a:r>
            <a:r>
              <a:rPr lang="tr-TR" sz="1200" kern="1200" dirty="0" smtClean="0">
                <a:solidFill>
                  <a:schemeClr val="tx1"/>
                </a:solidFill>
                <a:latin typeface="+mn-lt"/>
                <a:ea typeface="+mn-ea"/>
                <a:cs typeface="+mn-cs"/>
              </a:rPr>
              <a:t> risk for </a:t>
            </a:r>
            <a:r>
              <a:rPr lang="tr-TR" sz="1200" kern="1200" dirty="0" err="1" smtClean="0">
                <a:solidFill>
                  <a:schemeClr val="tx1"/>
                </a:solidFill>
                <a:latin typeface="+mn-lt"/>
                <a:ea typeface="+mn-ea"/>
                <a:cs typeface="+mn-cs"/>
              </a:rPr>
              <a:t>influenza</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complications</a:t>
            </a:r>
            <a:r>
              <a:rPr lang="tr-TR" sz="1200" kern="1200" dirty="0" smtClean="0">
                <a:solidFill>
                  <a:schemeClr val="tx1"/>
                </a:solidFill>
                <a:latin typeface="+mn-lt"/>
                <a:ea typeface="+mn-ea"/>
                <a:cs typeface="+mn-cs"/>
              </a:rPr>
              <a:t>, the risk of </a:t>
            </a:r>
            <a:r>
              <a:rPr lang="tr-TR" sz="1200" kern="1200" dirty="0" err="1" smtClean="0">
                <a:solidFill>
                  <a:schemeClr val="tx1"/>
                </a:solidFill>
                <a:latin typeface="+mn-lt"/>
                <a:ea typeface="+mn-ea"/>
                <a:cs typeface="+mn-cs"/>
              </a:rPr>
              <a:t>influenza</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acquisition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recommendations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local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public</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health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authorities</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clinical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judgment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consider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preexposure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prophylaxis</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admitted</a:t>
            </a:r>
            <a:r>
              <a:rPr lang="tr-TR" sz="1200" kern="1200" dirty="0" smtClean="0">
                <a:solidFill>
                  <a:schemeClr val="tx1"/>
                </a:solidFill>
                <a:latin typeface="+mn-lt"/>
                <a:ea typeface="+mn-ea"/>
                <a:cs typeface="+mn-cs"/>
              </a:rPr>
              <a:t> to an </a:t>
            </a:r>
            <a:r>
              <a:rPr lang="tr-TR" sz="1200" kern="1200" dirty="0" err="1" smtClean="0">
                <a:solidFill>
                  <a:schemeClr val="tx1"/>
                </a:solidFill>
                <a:latin typeface="+mn-lt"/>
                <a:ea typeface="+mn-ea"/>
                <a:cs typeface="+mn-cs"/>
              </a:rPr>
              <a:t>inpatient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unit</a:t>
            </a:r>
            <a:r>
              <a:rPr lang="tr-TR" sz="1200" kern="1200" dirty="0" smtClean="0">
                <a:solidFill>
                  <a:schemeClr val="tx1"/>
                </a:solidFill>
                <a:latin typeface="+mn-lt"/>
                <a:ea typeface="+mn-ea"/>
                <a:cs typeface="+mn-cs"/>
              </a:rPr>
              <a:t> in </a:t>
            </a:r>
            <a:r>
              <a:rPr lang="tr-TR" sz="1200" kern="1200" dirty="0" err="1" smtClean="0">
                <a:solidFill>
                  <a:schemeClr val="tx1"/>
                </a:solidFill>
                <a:latin typeface="+mn-lt"/>
                <a:ea typeface="+mn-ea"/>
                <a:cs typeface="+mn-cs"/>
              </a:rPr>
              <a:t>which</a:t>
            </a:r>
            <a:r>
              <a:rPr lang="tr-TR" sz="1200" kern="1200" dirty="0" smtClean="0">
                <a:solidFill>
                  <a:schemeClr val="tx1"/>
                </a:solidFill>
                <a:latin typeface="+mn-lt"/>
                <a:ea typeface="+mn-ea"/>
                <a:cs typeface="+mn-cs"/>
              </a:rPr>
              <a:t> multiple </a:t>
            </a:r>
            <a:r>
              <a:rPr lang="tr-TR" sz="1200" kern="1200" dirty="0" err="1" smtClean="0">
                <a:solidFill>
                  <a:schemeClr val="tx1"/>
                </a:solidFill>
                <a:latin typeface="+mn-lt"/>
                <a:ea typeface="+mn-ea"/>
                <a:cs typeface="+mn-cs"/>
              </a:rPr>
              <a:t>cases</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influenza</a:t>
            </a:r>
            <a:r>
              <a:rPr lang="tr-TR" sz="1200" kern="1200" dirty="0" smtClean="0">
                <a:solidFill>
                  <a:schemeClr val="tx1"/>
                </a:solidFill>
                <a:latin typeface="+mn-lt"/>
                <a:ea typeface="+mn-ea"/>
                <a:cs typeface="+mn-cs"/>
              </a:rPr>
              <a:t> are </a:t>
            </a:r>
            <a:r>
              <a:rPr lang="tr-TR" sz="1200" kern="1200" dirty="0" err="1" smtClean="0">
                <a:solidFill>
                  <a:schemeClr val="tx1"/>
                </a:solidFill>
                <a:latin typeface="+mn-lt"/>
                <a:ea typeface="+mn-ea"/>
                <a:cs typeface="+mn-cs"/>
              </a:rPr>
              <a:t>occurring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concurrently</a:t>
            </a:r>
            <a:r>
              <a:rPr lang="tr-TR" sz="1200" kern="1200" dirty="0" smtClean="0">
                <a:solidFill>
                  <a:schemeClr val="tx1"/>
                </a:solidFill>
                <a:latin typeface="+mn-lt"/>
                <a:ea typeface="+mn-ea"/>
                <a:cs typeface="+mn-cs"/>
              </a:rPr>
              <a:t> and for </a:t>
            </a:r>
            <a:r>
              <a:rPr lang="tr-TR" sz="1200" kern="1200" dirty="0" err="1" smtClean="0">
                <a:solidFill>
                  <a:schemeClr val="tx1"/>
                </a:solidFill>
                <a:latin typeface="+mn-lt"/>
                <a:ea typeface="+mn-ea"/>
                <a:cs typeface="+mn-cs"/>
              </a:rPr>
              <a:t>vulnerable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presenting</a:t>
            </a:r>
            <a:r>
              <a:rPr lang="tr-TR" sz="1200" kern="1200" dirty="0" smtClean="0">
                <a:solidFill>
                  <a:schemeClr val="tx1"/>
                </a:solidFill>
                <a:latin typeface="+mn-lt"/>
                <a:ea typeface="+mn-ea"/>
                <a:cs typeface="+mn-cs"/>
              </a:rPr>
              <a:t> to a </a:t>
            </a:r>
            <a:r>
              <a:rPr lang="tr-TR" sz="1200" kern="1200" dirty="0" err="1" smtClean="0">
                <a:solidFill>
                  <a:schemeClr val="tx1"/>
                </a:solidFill>
                <a:latin typeface="+mn-lt"/>
                <a:ea typeface="+mn-ea"/>
                <a:cs typeface="+mn-cs"/>
              </a:rPr>
              <a:t>clinic</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where</a:t>
            </a:r>
            <a:r>
              <a:rPr lang="tr-TR" sz="1200" kern="1200" dirty="0" smtClean="0">
                <a:solidFill>
                  <a:schemeClr val="tx1"/>
                </a:solidFill>
                <a:latin typeface="+mn-lt"/>
                <a:ea typeface="+mn-ea"/>
                <a:cs typeface="+mn-cs"/>
              </a:rPr>
              <a:t> multiple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influenza</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infection</a:t>
            </a:r>
            <a:r>
              <a:rPr lang="tr-TR" sz="1200" kern="1200" dirty="0" smtClean="0">
                <a:solidFill>
                  <a:schemeClr val="tx1"/>
                </a:solidFill>
                <a:latin typeface="+mn-lt"/>
                <a:ea typeface="+mn-ea"/>
                <a:cs typeface="+mn-cs"/>
              </a:rPr>
              <a:t> are </a:t>
            </a:r>
            <a:r>
              <a:rPr lang="tr-TR" sz="1200" kern="1200" dirty="0" err="1" smtClean="0">
                <a:solidFill>
                  <a:schemeClr val="tx1"/>
                </a:solidFill>
                <a:latin typeface="+mn-lt"/>
                <a:ea typeface="+mn-ea"/>
                <a:cs typeface="+mn-cs"/>
              </a:rPr>
              <a:t>being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Chemoprophylaxis</a:t>
            </a:r>
            <a:r>
              <a:rPr lang="tr-TR" sz="1200" u="sng" kern="1200" dirty="0" smtClean="0">
                <a:solidFill>
                  <a:schemeClr val="tx1"/>
                </a:solidFill>
                <a:latin typeface="+mn-lt"/>
                <a:ea typeface="+mn-ea"/>
                <a:cs typeface="+mn-cs"/>
                <a:hlinkClick r:id="rId9"/>
              </a:rPr>
              <a: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Strict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hand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hygiene</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isolation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precautions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implemented</a:t>
            </a:r>
            <a:r>
              <a:rPr lang="tr-TR" sz="1200" kern="1200" dirty="0" smtClean="0">
                <a:solidFill>
                  <a:schemeClr val="tx1"/>
                </a:solidFill>
                <a:latin typeface="+mn-lt"/>
                <a:ea typeface="+mn-ea"/>
                <a:cs typeface="+mn-cs"/>
              </a:rPr>
              <a:t> to minimize spread of </a:t>
            </a:r>
            <a:r>
              <a:rPr lang="tr-TR" sz="1200" kern="1200" dirty="0" err="1" smtClean="0">
                <a:solidFill>
                  <a:schemeClr val="tx1"/>
                </a:solidFill>
                <a:latin typeface="+mn-lt"/>
                <a:ea typeface="+mn-ea"/>
                <a:cs typeface="+mn-cs"/>
              </a:rPr>
              <a:t>respiratory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viruses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among</a:t>
            </a:r>
            <a:r>
              <a:rPr lang="tr-TR" sz="1200" kern="1200" dirty="0" smtClean="0">
                <a:solidFill>
                  <a:schemeClr val="tx1"/>
                </a:solidFill>
                <a:latin typeface="+mn-lt"/>
                <a:ea typeface="+mn-ea"/>
                <a:cs typeface="+mn-cs"/>
              </a:rPr>
              <a:t> HCT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'Infection </a:t>
            </a:r>
            <a:r>
              <a:rPr lang="tr-TR" sz="1200" u="sng" kern="1200" dirty="0" err="1" smtClean="0">
                <a:solidFill>
                  <a:schemeClr val="tx1"/>
                </a:solidFill>
                <a:latin typeface="+mn-lt"/>
                <a:ea typeface="+mn-ea"/>
                <a:cs typeface="+mn-cs"/>
                <a:hlinkClick r:id="rId9"/>
              </a:rPr>
              <a:t>control</a:t>
            </a:r>
            <a:r>
              <a:rPr lang="tr-TR" sz="1200" u="sng" kern="1200" dirty="0" smtClean="0">
                <a:solidFill>
                  <a:schemeClr val="tx1"/>
                </a:solidFill>
                <a:latin typeface="+mn-lt"/>
                <a:ea typeface="+mn-ea"/>
                <a:cs typeface="+mn-cs"/>
                <a:hlinkClick r:id="rId9"/>
              </a:rPr>
              <a: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b="1" kern="1200" dirty="0" err="1" smtClean="0">
                <a:solidFill>
                  <a:schemeClr val="tx1"/>
                </a:solidFill>
                <a:latin typeface="+mn-lt"/>
                <a:ea typeface="+mn-ea"/>
                <a:cs typeface="+mn-cs"/>
              </a:rPr>
              <a:t>Hepatitis</a:t>
            </a:r>
            <a:r>
              <a:rPr lang="tr-TR" sz="1200" b="1" kern="1200" dirty="0" smtClean="0">
                <a:solidFill>
                  <a:schemeClr val="tx1"/>
                </a:solidFill>
                <a:latin typeface="+mn-lt"/>
                <a:ea typeface="+mn-ea"/>
                <a:cs typeface="+mn-cs"/>
              </a:rPr>
              <a:t> B virus</a:t>
            </a:r>
            <a:endParaRPr lang="tr-TR" sz="1200" kern="1200" dirty="0" smtClean="0">
              <a:solidFill>
                <a:schemeClr val="tx1"/>
              </a:solidFill>
              <a:latin typeface="+mn-lt"/>
              <a:ea typeface="+mn-ea"/>
              <a:cs typeface="+mn-cs"/>
            </a:endParaRPr>
          </a:p>
          <a:p>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Hepatitis</a:t>
            </a:r>
            <a:r>
              <a:rPr lang="tr-TR" sz="1200" kern="1200" dirty="0" smtClean="0">
                <a:solidFill>
                  <a:schemeClr val="tx1"/>
                </a:solidFill>
                <a:latin typeface="+mn-lt"/>
                <a:ea typeface="+mn-ea"/>
                <a:cs typeface="+mn-cs"/>
              </a:rPr>
              <a:t> B virus (HBV) </a:t>
            </a:r>
            <a:r>
              <a:rPr lang="tr-TR" sz="1200" kern="1200" dirty="0" err="1" smtClean="0">
                <a:solidFill>
                  <a:schemeClr val="tx1"/>
                </a:solidFill>
                <a:latin typeface="+mn-lt"/>
                <a:ea typeface="+mn-ea"/>
                <a:cs typeface="+mn-cs"/>
              </a:rPr>
              <a:t>reactivation</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transmission</a:t>
            </a:r>
            <a:r>
              <a:rPr lang="tr-TR" sz="1200" kern="1200" dirty="0" smtClean="0">
                <a:solidFill>
                  <a:schemeClr val="tx1"/>
                </a:solidFill>
                <a:latin typeface="+mn-lt"/>
                <a:ea typeface="+mn-ea"/>
                <a:cs typeface="+mn-cs"/>
              </a:rPr>
              <a:t> can </a:t>
            </a:r>
            <a:r>
              <a:rPr lang="tr-TR" sz="1200" kern="1200" dirty="0" err="1" smtClean="0">
                <a:solidFill>
                  <a:schemeClr val="tx1"/>
                </a:solidFill>
                <a:latin typeface="+mn-lt"/>
                <a:ea typeface="+mn-ea"/>
                <a:cs typeface="+mn-cs"/>
              </a:rPr>
              <a:t>result</a:t>
            </a:r>
            <a:r>
              <a:rPr lang="tr-TR" sz="1200" kern="1200" dirty="0" smtClean="0">
                <a:solidFill>
                  <a:schemeClr val="tx1"/>
                </a:solidFill>
                <a:latin typeface="+mn-lt"/>
                <a:ea typeface="+mn-ea"/>
                <a:cs typeface="+mn-cs"/>
              </a:rPr>
              <a:t> in severe </a:t>
            </a:r>
            <a:r>
              <a:rPr lang="tr-TR" sz="1200" kern="1200" dirty="0" err="1" smtClean="0">
                <a:solidFill>
                  <a:schemeClr val="tx1"/>
                </a:solidFill>
                <a:latin typeface="+mn-lt"/>
                <a:ea typeface="+mn-ea"/>
                <a:cs typeface="+mn-cs"/>
              </a:rPr>
              <a:t>hepatitis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following</a:t>
            </a:r>
            <a:r>
              <a:rPr lang="tr-TR" sz="1200" kern="1200" dirty="0" smtClean="0">
                <a:solidFill>
                  <a:schemeClr val="tx1"/>
                </a:solidFill>
                <a:latin typeface="+mn-lt"/>
                <a:ea typeface="+mn-ea"/>
                <a:cs typeface="+mn-cs"/>
              </a:rPr>
              <a:t> HCT; </a:t>
            </a:r>
            <a:r>
              <a:rPr lang="tr-TR" sz="1200" kern="1200" dirty="0" err="1" smtClean="0">
                <a:solidFill>
                  <a:schemeClr val="tx1"/>
                </a:solidFill>
                <a:latin typeface="+mn-lt"/>
                <a:ea typeface="+mn-ea"/>
                <a:cs typeface="+mn-cs"/>
              </a:rPr>
              <a:t>all</a:t>
            </a:r>
            <a:r>
              <a:rPr lang="tr-TR" sz="1200" kern="1200" dirty="0" smtClean="0">
                <a:solidFill>
                  <a:schemeClr val="tx1"/>
                </a:solidFill>
                <a:latin typeface="+mn-lt"/>
                <a:ea typeface="+mn-ea"/>
                <a:cs typeface="+mn-cs"/>
              </a:rPr>
              <a:t> HCT </a:t>
            </a:r>
            <a:r>
              <a:rPr lang="tr-TR" sz="1200" kern="1200" dirty="0" err="1" smtClean="0">
                <a:solidFill>
                  <a:schemeClr val="tx1"/>
                </a:solidFill>
                <a:latin typeface="+mn-lt"/>
                <a:ea typeface="+mn-ea"/>
                <a:cs typeface="+mn-cs"/>
              </a:rPr>
              <a:t>candidates</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donors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undergo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testing</a:t>
            </a:r>
            <a:r>
              <a:rPr lang="tr-TR" sz="1200" kern="1200" dirty="0" smtClean="0">
                <a:solidFill>
                  <a:schemeClr val="tx1"/>
                </a:solidFill>
                <a:latin typeface="+mn-lt"/>
                <a:ea typeface="+mn-ea"/>
                <a:cs typeface="+mn-cs"/>
              </a:rPr>
              <a:t> for HBV, </a:t>
            </a:r>
            <a:r>
              <a:rPr lang="tr-TR" sz="1200" kern="1200" dirty="0" err="1" smtClean="0">
                <a:solidFill>
                  <a:schemeClr val="tx1"/>
                </a:solidFill>
                <a:latin typeface="+mn-lt"/>
                <a:ea typeface="+mn-ea"/>
                <a:cs typeface="+mn-cs"/>
              </a:rPr>
              <a:t>including</a:t>
            </a:r>
            <a:r>
              <a:rPr lang="tr-TR" sz="1200" kern="1200" dirty="0" smtClean="0">
                <a:solidFill>
                  <a:schemeClr val="tx1"/>
                </a:solidFill>
                <a:latin typeface="+mn-lt"/>
                <a:ea typeface="+mn-ea"/>
                <a:cs typeface="+mn-cs"/>
              </a:rPr>
              <a:t> HBV </a:t>
            </a:r>
            <a:r>
              <a:rPr lang="tr-TR" sz="1200" kern="1200" dirty="0" err="1" smtClean="0">
                <a:solidFill>
                  <a:schemeClr val="tx1"/>
                </a:solidFill>
                <a:latin typeface="+mn-lt"/>
                <a:ea typeface="+mn-ea"/>
                <a:cs typeface="+mn-cs"/>
              </a:rPr>
              <a:t>surface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antigen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HBsAg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antibodies</a:t>
            </a:r>
            <a:r>
              <a:rPr lang="tr-TR" sz="1200" kern="1200" dirty="0" smtClean="0">
                <a:solidFill>
                  <a:schemeClr val="tx1"/>
                </a:solidFill>
                <a:latin typeface="+mn-lt"/>
                <a:ea typeface="+mn-ea"/>
                <a:cs typeface="+mn-cs"/>
              </a:rPr>
              <a:t> to HBV </a:t>
            </a:r>
            <a:r>
              <a:rPr lang="tr-TR" sz="1200" kern="1200" dirty="0" err="1" smtClean="0">
                <a:solidFill>
                  <a:schemeClr val="tx1"/>
                </a:solidFill>
                <a:latin typeface="+mn-lt"/>
                <a:ea typeface="+mn-ea"/>
                <a:cs typeface="+mn-cs"/>
              </a:rPr>
              <a:t>surface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antigen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HBsAb</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antibodies</a:t>
            </a:r>
            <a:r>
              <a:rPr lang="tr-TR" sz="1200" kern="1200" dirty="0" smtClean="0">
                <a:solidFill>
                  <a:schemeClr val="tx1"/>
                </a:solidFill>
                <a:latin typeface="+mn-lt"/>
                <a:ea typeface="+mn-ea"/>
                <a:cs typeface="+mn-cs"/>
              </a:rPr>
              <a:t> to HBV </a:t>
            </a:r>
            <a:r>
              <a:rPr lang="tr-TR" sz="1200" kern="1200" dirty="0" err="1" smtClean="0">
                <a:solidFill>
                  <a:schemeClr val="tx1"/>
                </a:solidFill>
                <a:latin typeface="+mn-lt"/>
                <a:ea typeface="+mn-ea"/>
                <a:cs typeface="+mn-cs"/>
              </a:rPr>
              <a:t>core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antigen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HBcAb</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All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HBcAb</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HBsAg</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HCT </a:t>
            </a:r>
            <a:r>
              <a:rPr lang="tr-TR" sz="1200" kern="1200" dirty="0" err="1" smtClean="0">
                <a:solidFill>
                  <a:schemeClr val="tx1"/>
                </a:solidFill>
                <a:latin typeface="+mn-lt"/>
                <a:ea typeface="+mn-ea"/>
                <a:cs typeface="+mn-cs"/>
              </a:rPr>
              <a:t>donors</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also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undergo</a:t>
            </a:r>
            <a:r>
              <a:rPr lang="tr-TR" sz="1200" kern="1200" dirty="0" smtClean="0">
                <a:solidFill>
                  <a:schemeClr val="tx1"/>
                </a:solidFill>
                <a:latin typeface="+mn-lt"/>
                <a:ea typeface="+mn-ea"/>
                <a:cs typeface="+mn-cs"/>
              </a:rPr>
              <a:t> HBV DNA (viral </a:t>
            </a:r>
            <a:r>
              <a:rPr lang="tr-TR" sz="1200" kern="1200" dirty="0" err="1" smtClean="0">
                <a:solidFill>
                  <a:schemeClr val="tx1"/>
                </a:solidFill>
                <a:latin typeface="+mn-lt"/>
                <a:ea typeface="+mn-ea"/>
                <a:cs typeface="+mn-cs"/>
              </a:rPr>
              <a:t>load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testing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planning</a:t>
            </a:r>
            <a:r>
              <a:rPr lang="tr-TR" sz="1200" kern="1200" dirty="0" smtClean="0">
                <a:solidFill>
                  <a:schemeClr val="tx1"/>
                </a:solidFill>
                <a:latin typeface="+mn-lt"/>
                <a:ea typeface="+mn-ea"/>
                <a:cs typeface="+mn-cs"/>
              </a:rPr>
              <a:t> to transplant an HBV-</a:t>
            </a:r>
            <a:r>
              <a:rPr lang="tr-TR" sz="1200" kern="1200" dirty="0" err="1" smtClean="0">
                <a:solidFill>
                  <a:schemeClr val="tx1"/>
                </a:solidFill>
                <a:latin typeface="+mn-lt"/>
                <a:ea typeface="+mn-ea"/>
                <a:cs typeface="+mn-cs"/>
              </a:rPr>
              <a:t>infected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patient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HBsAg</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and/</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detectable</a:t>
            </a:r>
            <a:r>
              <a:rPr lang="tr-TR" sz="1200" kern="1200" dirty="0" smtClean="0">
                <a:solidFill>
                  <a:schemeClr val="tx1"/>
                </a:solidFill>
                <a:latin typeface="+mn-lt"/>
                <a:ea typeface="+mn-ea"/>
                <a:cs typeface="+mn-cs"/>
              </a:rPr>
              <a:t> HBV viral </a:t>
            </a:r>
            <a:r>
              <a:rPr lang="tr-TR" sz="1200" kern="1200" dirty="0" err="1" smtClean="0">
                <a:solidFill>
                  <a:schemeClr val="tx1"/>
                </a:solidFill>
                <a:latin typeface="+mn-lt"/>
                <a:ea typeface="+mn-ea"/>
                <a:cs typeface="+mn-cs"/>
              </a:rPr>
              <a:t>load</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recipient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undergo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noninvasive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serologic</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radiographic</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testing</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fibrosis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eg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FibroSure</a:t>
            </a:r>
            <a:r>
              <a:rPr lang="tr-TR" sz="1200" kern="1200" dirty="0" smtClean="0">
                <a:solidFill>
                  <a:schemeClr val="tx1"/>
                </a:solidFill>
                <a:latin typeface="+mn-lt"/>
                <a:ea typeface="+mn-ea"/>
                <a:cs typeface="+mn-cs"/>
              </a:rPr>
              <a:t> test and </a:t>
            </a:r>
            <a:r>
              <a:rPr lang="tr-TR" sz="1200" kern="1200" dirty="0" err="1" smtClean="0">
                <a:solidFill>
                  <a:schemeClr val="tx1"/>
                </a:solidFill>
                <a:latin typeface="+mn-lt"/>
                <a:ea typeface="+mn-ea"/>
                <a:cs typeface="+mn-cs"/>
              </a:rPr>
              <a:t>ultrasound</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based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elastography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because</a:t>
            </a:r>
            <a:r>
              <a:rPr lang="tr-TR" sz="1200" kern="1200" dirty="0" smtClean="0">
                <a:solidFill>
                  <a:schemeClr val="tx1"/>
                </a:solidFill>
                <a:latin typeface="+mn-lt"/>
                <a:ea typeface="+mn-ea"/>
                <a:cs typeface="+mn-cs"/>
              </a:rPr>
              <a:t> the presence of chronic </a:t>
            </a:r>
            <a:r>
              <a:rPr lang="tr-TR" sz="1200" kern="1200" dirty="0" err="1" smtClean="0">
                <a:solidFill>
                  <a:schemeClr val="tx1"/>
                </a:solidFill>
                <a:latin typeface="+mn-lt"/>
                <a:ea typeface="+mn-ea"/>
                <a:cs typeface="+mn-cs"/>
              </a:rPr>
              <a:t>liver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disease</a:t>
            </a:r>
            <a:r>
              <a:rPr lang="tr-TR" sz="1200" kern="1200" dirty="0" smtClean="0">
                <a:solidFill>
                  <a:schemeClr val="tx1"/>
                </a:solidFill>
                <a:latin typeface="+mn-lt"/>
                <a:ea typeface="+mn-ea"/>
                <a:cs typeface="+mn-cs"/>
              </a:rPr>
              <a:t> can </a:t>
            </a:r>
            <a:r>
              <a:rPr lang="tr-TR" sz="1200" kern="1200" dirty="0" err="1" smtClean="0">
                <a:solidFill>
                  <a:schemeClr val="tx1"/>
                </a:solidFill>
                <a:latin typeface="+mn-lt"/>
                <a:ea typeface="+mn-ea"/>
                <a:cs typeface="+mn-cs"/>
              </a:rPr>
              <a:t>increase</a:t>
            </a:r>
            <a:r>
              <a:rPr lang="tr-TR" sz="1200" kern="1200" dirty="0" smtClean="0">
                <a:solidFill>
                  <a:schemeClr val="tx1"/>
                </a:solidFill>
                <a:latin typeface="+mn-lt"/>
                <a:ea typeface="+mn-ea"/>
                <a:cs typeface="+mn-cs"/>
              </a:rPr>
              <a:t> transplant-</a:t>
            </a:r>
            <a:r>
              <a:rPr lang="tr-TR" sz="1200" kern="1200" dirty="0" err="1" smtClean="0">
                <a:solidFill>
                  <a:schemeClr val="tx1"/>
                </a:solidFill>
                <a:latin typeface="+mn-lt"/>
                <a:ea typeface="+mn-ea"/>
                <a:cs typeface="+mn-cs"/>
              </a:rPr>
              <a:t>related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morbidity</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mortality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Hepatitis</a:t>
            </a:r>
            <a:r>
              <a:rPr lang="tr-TR" sz="1200" u="sng" kern="1200" dirty="0" smtClean="0">
                <a:solidFill>
                  <a:schemeClr val="tx1"/>
                </a:solidFill>
                <a:latin typeface="+mn-lt"/>
                <a:ea typeface="+mn-ea"/>
                <a:cs typeface="+mn-cs"/>
                <a:hlinkClick r:id="rId9"/>
              </a:rPr>
              <a:t> B virus'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Use</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HBsAg</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and/</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HBV viral </a:t>
            </a:r>
            <a:r>
              <a:rPr lang="tr-TR" sz="1200" kern="1200" dirty="0" err="1" smtClean="0">
                <a:solidFill>
                  <a:schemeClr val="tx1"/>
                </a:solidFill>
                <a:latin typeface="+mn-lt"/>
                <a:ea typeface="+mn-ea"/>
                <a:cs typeface="+mn-cs"/>
              </a:rPr>
              <a:t>load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donors</a:t>
            </a:r>
            <a:r>
              <a:rPr lang="tr-TR" sz="1200" kern="1200" dirty="0" smtClean="0">
                <a:solidFill>
                  <a:schemeClr val="tx1"/>
                </a:solidFill>
                <a:latin typeface="+mn-lt"/>
                <a:ea typeface="+mn-ea"/>
                <a:cs typeface="+mn-cs"/>
              </a:rPr>
              <a:t> for HBV-</a:t>
            </a:r>
            <a:r>
              <a:rPr lang="tr-TR" sz="1200" kern="1200" dirty="0" err="1" smtClean="0">
                <a:solidFill>
                  <a:schemeClr val="tx1"/>
                </a:solidFill>
                <a:latin typeface="+mn-lt"/>
                <a:ea typeface="+mn-ea"/>
                <a:cs typeface="+mn-cs"/>
              </a:rPr>
              <a:t>naïve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avoided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if</a:t>
            </a:r>
            <a:r>
              <a:rPr lang="tr-TR" sz="1200" kern="1200" dirty="0" smtClean="0">
                <a:solidFill>
                  <a:schemeClr val="tx1"/>
                </a:solidFill>
                <a:latin typeface="+mn-lt"/>
                <a:ea typeface="+mn-ea"/>
                <a:cs typeface="+mn-cs"/>
              </a:rPr>
              <a:t> a </a:t>
            </a:r>
            <a:r>
              <a:rPr lang="tr-TR" sz="1200" kern="1200" dirty="0" err="1" smtClean="0">
                <a:solidFill>
                  <a:schemeClr val="tx1"/>
                </a:solidFill>
                <a:latin typeface="+mn-lt"/>
                <a:ea typeface="+mn-ea"/>
                <a:cs typeface="+mn-cs"/>
              </a:rPr>
              <a:t>suitable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donor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without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hepatitis</a:t>
            </a:r>
            <a:r>
              <a:rPr lang="tr-TR" sz="1200" kern="1200" dirty="0" smtClean="0">
                <a:solidFill>
                  <a:schemeClr val="tx1"/>
                </a:solidFill>
                <a:latin typeface="+mn-lt"/>
                <a:ea typeface="+mn-ea"/>
                <a:cs typeface="+mn-cs"/>
              </a:rPr>
              <a:t> B is </a:t>
            </a:r>
            <a:r>
              <a:rPr lang="tr-TR" sz="1200" kern="1200" dirty="0" err="1" smtClean="0">
                <a:solidFill>
                  <a:schemeClr val="tx1"/>
                </a:solidFill>
                <a:latin typeface="+mn-lt"/>
                <a:ea typeface="+mn-ea"/>
                <a:cs typeface="+mn-cs"/>
              </a:rPr>
              <a:t>available</a:t>
            </a:r>
            <a:r>
              <a:rPr lang="tr-TR" sz="1200" kern="1200" dirty="0" smtClean="0">
                <a:solidFill>
                  <a:schemeClr val="tx1"/>
                </a:solidFill>
                <a:latin typeface="+mn-lt"/>
                <a:ea typeface="+mn-ea"/>
                <a:cs typeface="+mn-cs"/>
              </a:rPr>
              <a:t>. HBV </a:t>
            </a:r>
            <a:r>
              <a:rPr lang="tr-TR" sz="1200" kern="1200" dirty="0" err="1" smtClean="0">
                <a:solidFill>
                  <a:schemeClr val="tx1"/>
                </a:solidFill>
                <a:latin typeface="+mn-lt"/>
                <a:ea typeface="+mn-ea"/>
                <a:cs typeface="+mn-cs"/>
              </a:rPr>
              <a:t>vaccination</a:t>
            </a:r>
            <a:r>
              <a:rPr lang="tr-TR" sz="1200" kern="1200" dirty="0" smtClean="0">
                <a:solidFill>
                  <a:schemeClr val="tx1"/>
                </a:solidFill>
                <a:latin typeface="+mn-lt"/>
                <a:ea typeface="+mn-ea"/>
                <a:cs typeface="+mn-cs"/>
              </a:rPr>
              <a:t> is </a:t>
            </a:r>
            <a:r>
              <a:rPr lang="tr-TR" sz="1200" kern="1200" dirty="0" err="1" smtClean="0">
                <a:solidFill>
                  <a:schemeClr val="tx1"/>
                </a:solidFill>
                <a:latin typeface="+mn-lt"/>
                <a:ea typeface="+mn-ea"/>
                <a:cs typeface="+mn-cs"/>
              </a:rPr>
              <a:t>especially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important</a:t>
            </a:r>
            <a:r>
              <a:rPr lang="tr-TR" sz="1200" kern="1200" dirty="0" smtClean="0">
                <a:solidFill>
                  <a:schemeClr val="tx1"/>
                </a:solidFill>
                <a:latin typeface="+mn-lt"/>
                <a:ea typeface="+mn-ea"/>
                <a:cs typeface="+mn-cs"/>
              </a:rPr>
              <a:t> in HCT </a:t>
            </a:r>
            <a:r>
              <a:rPr lang="tr-TR" sz="1200" kern="1200" dirty="0" err="1" smtClean="0">
                <a:solidFill>
                  <a:schemeClr val="tx1"/>
                </a:solidFill>
                <a:latin typeface="+mn-lt"/>
                <a:ea typeface="+mn-ea"/>
                <a:cs typeface="+mn-cs"/>
              </a:rPr>
              <a:t>candidates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will</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receiving</a:t>
            </a:r>
            <a:r>
              <a:rPr lang="tr-TR" sz="1200" kern="1200" dirty="0" smtClean="0">
                <a:solidFill>
                  <a:schemeClr val="tx1"/>
                </a:solidFill>
                <a:latin typeface="+mn-lt"/>
                <a:ea typeface="+mn-ea"/>
                <a:cs typeface="+mn-cs"/>
              </a:rPr>
              <a:t> an </a:t>
            </a:r>
            <a:r>
              <a:rPr lang="tr-TR" sz="1200" kern="1200" dirty="0" err="1" smtClean="0">
                <a:solidFill>
                  <a:schemeClr val="tx1"/>
                </a:solidFill>
                <a:latin typeface="+mn-lt"/>
                <a:ea typeface="+mn-ea"/>
                <a:cs typeface="+mn-cs"/>
              </a:rPr>
              <a:t>allograft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a </a:t>
            </a:r>
            <a:r>
              <a:rPr lang="tr-TR" sz="1200" kern="1200" dirty="0" err="1" smtClean="0">
                <a:solidFill>
                  <a:schemeClr val="tx1"/>
                </a:solidFill>
                <a:latin typeface="+mn-lt"/>
                <a:ea typeface="+mn-ea"/>
                <a:cs typeface="+mn-cs"/>
              </a:rPr>
              <a:t>HBsAg</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donor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Hepatitis</a:t>
            </a:r>
            <a:r>
              <a:rPr lang="tr-TR" sz="1200" u="sng" kern="1200" dirty="0" smtClean="0">
                <a:solidFill>
                  <a:schemeClr val="tx1"/>
                </a:solidFill>
                <a:latin typeface="+mn-lt"/>
                <a:ea typeface="+mn-ea"/>
                <a:cs typeface="+mn-cs"/>
                <a:hlinkClick r:id="rId9"/>
              </a:rPr>
              <a:t> B virus'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kern="1200" dirty="0" smtClean="0">
                <a:solidFill>
                  <a:schemeClr val="tx1"/>
                </a:solidFill>
                <a:latin typeface="+mn-lt"/>
                <a:ea typeface="+mn-ea"/>
                <a:cs typeface="+mn-cs"/>
              </a:rPr>
              <a:t>●For HCT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at </a:t>
            </a:r>
            <a:r>
              <a:rPr lang="tr-TR" sz="1200" kern="1200" dirty="0" err="1" smtClean="0">
                <a:solidFill>
                  <a:schemeClr val="tx1"/>
                </a:solidFill>
                <a:latin typeface="+mn-lt"/>
                <a:ea typeface="+mn-ea"/>
                <a:cs typeface="+mn-cs"/>
              </a:rPr>
              <a:t>substantial</a:t>
            </a:r>
            <a:r>
              <a:rPr lang="tr-TR" sz="1200" kern="1200" dirty="0" smtClean="0">
                <a:solidFill>
                  <a:schemeClr val="tx1"/>
                </a:solidFill>
                <a:latin typeface="+mn-lt"/>
                <a:ea typeface="+mn-ea"/>
                <a:cs typeface="+mn-cs"/>
              </a:rPr>
              <a:t> risk of a HBV </a:t>
            </a:r>
            <a:r>
              <a:rPr lang="tr-TR" sz="1200" kern="1200" dirty="0" err="1" smtClean="0">
                <a:solidFill>
                  <a:schemeClr val="tx1"/>
                </a:solidFill>
                <a:latin typeface="+mn-lt"/>
                <a:ea typeface="+mn-ea"/>
                <a:cs typeface="+mn-cs"/>
              </a:rPr>
              <a:t>flare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are </a:t>
            </a:r>
            <a:r>
              <a:rPr lang="tr-TR" sz="1200" kern="1200" dirty="0" err="1" smtClean="0">
                <a:solidFill>
                  <a:schemeClr val="tx1"/>
                </a:solidFill>
                <a:latin typeface="+mn-lt"/>
                <a:ea typeface="+mn-ea"/>
                <a:cs typeface="+mn-cs"/>
              </a:rPr>
              <a:t>HBsAg</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HBV DNA </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acquisition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donor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allografts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a </a:t>
            </a:r>
            <a:r>
              <a:rPr lang="tr-TR" sz="1200" kern="1200" dirty="0" err="1" smtClean="0">
                <a:solidFill>
                  <a:schemeClr val="tx1"/>
                </a:solidFill>
                <a:latin typeface="+mn-lt"/>
                <a:ea typeface="+mn-ea"/>
                <a:cs typeface="+mn-cs"/>
              </a:rPr>
              <a:t>donor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is DNA </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cells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that</a:t>
            </a:r>
            <a:r>
              <a:rPr lang="tr-TR" sz="1200" kern="1200" dirty="0" smtClean="0">
                <a:solidFill>
                  <a:schemeClr val="tx1"/>
                </a:solidFill>
                <a:latin typeface="+mn-lt"/>
                <a:ea typeface="+mn-ea"/>
                <a:cs typeface="+mn-cs"/>
              </a:rPr>
              <a:t> are DNA </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suggest</a:t>
            </a:r>
            <a:r>
              <a:rPr lang="tr-TR" sz="1200" kern="1200" dirty="0" smtClean="0">
                <a:solidFill>
                  <a:schemeClr val="tx1"/>
                </a:solidFill>
                <a:latin typeface="+mn-lt"/>
                <a:ea typeface="+mn-ea"/>
                <a:cs typeface="+mn-cs"/>
              </a:rPr>
              <a:t> administration of an </a:t>
            </a:r>
            <a:r>
              <a:rPr lang="tr-TR" sz="1200" kern="1200" dirty="0" err="1" smtClean="0">
                <a:solidFill>
                  <a:schemeClr val="tx1"/>
                </a:solidFill>
                <a:latin typeface="+mn-lt"/>
                <a:ea typeface="+mn-ea"/>
                <a:cs typeface="+mn-cs"/>
              </a:rPr>
              <a:t>antiviral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agent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such</a:t>
            </a:r>
            <a:r>
              <a:rPr lang="tr-TR" sz="1200" kern="1200" dirty="0" smtClean="0">
                <a:solidFill>
                  <a:schemeClr val="tx1"/>
                </a:solidFill>
                <a:latin typeface="+mn-lt"/>
                <a:ea typeface="+mn-ea"/>
                <a:cs typeface="+mn-cs"/>
              </a:rPr>
              <a:t> as </a:t>
            </a:r>
            <a:r>
              <a:rPr lang="tr-TR" sz="1200" u="sng" kern="1200" dirty="0" err="1" smtClean="0">
                <a:solidFill>
                  <a:schemeClr val="tx1"/>
                </a:solidFill>
                <a:latin typeface="+mn-lt"/>
                <a:ea typeface="+mn-ea"/>
                <a:cs typeface="+mn-cs"/>
                <a:hlinkClick r:id="rId16"/>
              </a:rPr>
              <a:t>entecavir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tenofovir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u="sng" kern="1200" dirty="0" err="1" smtClean="0">
                <a:solidFill>
                  <a:schemeClr val="tx1"/>
                </a:solidFill>
                <a:latin typeface="+mn-lt"/>
                <a:ea typeface="+mn-ea"/>
                <a:cs typeface="+mn-cs"/>
                <a:hlinkClick r:id="rId17"/>
              </a:rPr>
              <a:t>lamivudine</a:t>
            </a:r>
            <a:r>
              <a:rPr lang="tr-TR" sz="1200" kern="1200" dirty="0" smtClean="0">
                <a:solidFill>
                  <a:schemeClr val="tx1"/>
                </a:solidFill>
                <a:latin typeface="+mn-lt"/>
                <a:ea typeface="+mn-ea"/>
                <a:cs typeface="+mn-cs"/>
              </a:rPr>
              <a:t> (</a:t>
            </a:r>
            <a:r>
              <a:rPr lang="tr-TR" sz="1200" b="1" u="sng" kern="1200" dirty="0" err="1" smtClean="0">
                <a:solidFill>
                  <a:schemeClr val="tx1"/>
                </a:solidFill>
                <a:latin typeface="+mn-lt"/>
                <a:ea typeface="+mn-ea"/>
                <a:cs typeface="+mn-cs"/>
                <a:hlinkClick r:id="rId18"/>
              </a:rPr>
              <a:t>Grade</a:t>
            </a:r>
            <a:r>
              <a:rPr lang="tr-TR" sz="1200" b="1" u="sng" kern="1200" dirty="0" smtClean="0">
                <a:solidFill>
                  <a:schemeClr val="tx1"/>
                </a:solidFill>
                <a:latin typeface="+mn-lt"/>
                <a:ea typeface="+mn-ea"/>
                <a:cs typeface="+mn-cs"/>
                <a:hlinkClick r:id="rId18"/>
              </a:rPr>
              <a:t> 2C</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This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regimen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continued</a:t>
            </a:r>
            <a:r>
              <a:rPr lang="tr-TR" sz="1200" kern="1200" dirty="0" smtClean="0">
                <a:solidFill>
                  <a:schemeClr val="tx1"/>
                </a:solidFill>
                <a:latin typeface="+mn-lt"/>
                <a:ea typeface="+mn-ea"/>
                <a:cs typeface="+mn-cs"/>
              </a:rPr>
              <a:t> for at </a:t>
            </a:r>
            <a:r>
              <a:rPr lang="tr-TR" sz="1200" kern="1200" dirty="0" err="1" smtClean="0">
                <a:solidFill>
                  <a:schemeClr val="tx1"/>
                </a:solidFill>
                <a:latin typeface="+mn-lt"/>
                <a:ea typeface="+mn-ea"/>
                <a:cs typeface="+mn-cs"/>
              </a:rPr>
              <a:t>least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six</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months</a:t>
            </a:r>
            <a:r>
              <a:rPr lang="tr-TR" sz="1200" kern="1200" dirty="0" smtClean="0">
                <a:solidFill>
                  <a:schemeClr val="tx1"/>
                </a:solidFill>
                <a:latin typeface="+mn-lt"/>
                <a:ea typeface="+mn-ea"/>
                <a:cs typeface="+mn-cs"/>
              </a:rPr>
              <a:t> after autologous HCT and </a:t>
            </a:r>
            <a:r>
              <a:rPr lang="tr-TR" sz="1200" kern="1200" dirty="0" err="1" smtClean="0">
                <a:solidFill>
                  <a:schemeClr val="tx1"/>
                </a:solidFill>
                <a:latin typeface="+mn-lt"/>
                <a:ea typeface="+mn-ea"/>
                <a:cs typeface="+mn-cs"/>
              </a:rPr>
              <a:t>until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six</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months</a:t>
            </a:r>
            <a:r>
              <a:rPr lang="tr-TR" sz="1200" kern="1200" dirty="0" smtClean="0">
                <a:solidFill>
                  <a:schemeClr val="tx1"/>
                </a:solidFill>
                <a:latin typeface="+mn-lt"/>
                <a:ea typeface="+mn-ea"/>
                <a:cs typeface="+mn-cs"/>
              </a:rPr>
              <a:t> after </a:t>
            </a:r>
            <a:r>
              <a:rPr lang="tr-TR" sz="1200" kern="1200" dirty="0" err="1" smtClean="0">
                <a:solidFill>
                  <a:schemeClr val="tx1"/>
                </a:solidFill>
                <a:latin typeface="+mn-lt"/>
                <a:ea typeface="+mn-ea"/>
                <a:cs typeface="+mn-cs"/>
              </a:rPr>
              <a:t>cessation</a:t>
            </a:r>
            <a:r>
              <a:rPr lang="tr-TR" sz="1200" kern="1200" dirty="0" smtClean="0">
                <a:solidFill>
                  <a:schemeClr val="tx1"/>
                </a:solidFill>
                <a:latin typeface="+mn-lt"/>
                <a:ea typeface="+mn-ea"/>
                <a:cs typeface="+mn-cs"/>
              </a:rPr>
              <a:t> of immunosuppression in allogeneic HCT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Specific</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recommendations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regarding</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choice</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agent</a:t>
            </a:r>
            <a:r>
              <a:rPr lang="tr-TR" sz="1200" kern="1200" dirty="0" smtClean="0">
                <a:solidFill>
                  <a:schemeClr val="tx1"/>
                </a:solidFill>
                <a:latin typeface="+mn-lt"/>
                <a:ea typeface="+mn-ea"/>
                <a:cs typeface="+mn-cs"/>
              </a:rPr>
              <a:t> are </a:t>
            </a:r>
            <a:r>
              <a:rPr lang="tr-TR" sz="1200" kern="1200" dirty="0" err="1" smtClean="0">
                <a:solidFill>
                  <a:schemeClr val="tx1"/>
                </a:solidFill>
                <a:latin typeface="+mn-lt"/>
                <a:ea typeface="+mn-ea"/>
                <a:cs typeface="+mn-cs"/>
              </a:rPr>
              <a:t>provided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Hepatitis</a:t>
            </a:r>
            <a:r>
              <a:rPr lang="tr-TR" sz="1200" u="sng" kern="1200" dirty="0" smtClean="0">
                <a:solidFill>
                  <a:schemeClr val="tx1"/>
                </a:solidFill>
                <a:latin typeface="+mn-lt"/>
                <a:ea typeface="+mn-ea"/>
                <a:cs typeface="+mn-cs"/>
                <a:hlinkClick r:id="rId9"/>
              </a:rPr>
              <a:t> B virus'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kern="1200" dirty="0" smtClean="0">
                <a:solidFill>
                  <a:schemeClr val="tx1"/>
                </a:solidFill>
                <a:latin typeface="+mn-lt"/>
                <a:ea typeface="+mn-ea"/>
                <a:cs typeface="+mn-cs"/>
              </a:rPr>
              <a:t>●The </a:t>
            </a:r>
            <a:r>
              <a:rPr lang="tr-TR" sz="1200" kern="1200" dirty="0" err="1" smtClean="0">
                <a:solidFill>
                  <a:schemeClr val="tx1"/>
                </a:solidFill>
                <a:latin typeface="+mn-lt"/>
                <a:ea typeface="+mn-ea"/>
                <a:cs typeface="+mn-cs"/>
              </a:rPr>
              <a:t>approach</a:t>
            </a:r>
            <a:r>
              <a:rPr lang="tr-TR" sz="1200" kern="1200" dirty="0" smtClean="0">
                <a:solidFill>
                  <a:schemeClr val="tx1"/>
                </a:solidFill>
                <a:latin typeface="+mn-lt"/>
                <a:ea typeface="+mn-ea"/>
                <a:cs typeface="+mn-cs"/>
              </a:rPr>
              <a:t> to HCT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have</a:t>
            </a:r>
            <a:r>
              <a:rPr lang="tr-TR" sz="1200" kern="1200" dirty="0" smtClean="0">
                <a:solidFill>
                  <a:schemeClr val="tx1"/>
                </a:solidFill>
                <a:latin typeface="+mn-lt"/>
                <a:ea typeface="+mn-ea"/>
                <a:cs typeface="+mn-cs"/>
              </a:rPr>
              <a:t> been </a:t>
            </a:r>
            <a:r>
              <a:rPr lang="tr-TR" sz="1200" kern="1200" dirty="0" err="1" smtClean="0">
                <a:solidFill>
                  <a:schemeClr val="tx1"/>
                </a:solidFill>
                <a:latin typeface="+mn-lt"/>
                <a:ea typeface="+mn-ea"/>
                <a:cs typeface="+mn-cs"/>
              </a:rPr>
              <a:t>exposed</a:t>
            </a:r>
            <a:r>
              <a:rPr lang="tr-TR" sz="1200" kern="1200" dirty="0" smtClean="0">
                <a:solidFill>
                  <a:schemeClr val="tx1"/>
                </a:solidFill>
                <a:latin typeface="+mn-lt"/>
                <a:ea typeface="+mn-ea"/>
                <a:cs typeface="+mn-cs"/>
              </a:rPr>
              <a:t> to HBV in the </a:t>
            </a:r>
            <a:r>
              <a:rPr lang="tr-TR" sz="1200" kern="1200" dirty="0" err="1" smtClean="0">
                <a:solidFill>
                  <a:schemeClr val="tx1"/>
                </a:solidFill>
                <a:latin typeface="+mn-lt"/>
                <a:ea typeface="+mn-ea"/>
                <a:cs typeface="+mn-cs"/>
              </a:rPr>
              <a:t>past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HBcAb</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HBsAg</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negative</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HBsAb</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negative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HBcAb</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HBsAb</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is </a:t>
            </a:r>
            <a:r>
              <a:rPr lang="tr-TR" sz="1200" kern="1200" dirty="0" err="1" smtClean="0">
                <a:solidFill>
                  <a:schemeClr val="tx1"/>
                </a:solidFill>
                <a:latin typeface="+mn-lt"/>
                <a:ea typeface="+mn-ea"/>
                <a:cs typeface="+mn-cs"/>
              </a:rPr>
              <a:t>discussed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Hepatitis</a:t>
            </a:r>
            <a:r>
              <a:rPr lang="tr-TR" sz="1200" u="sng" kern="1200" dirty="0" smtClean="0">
                <a:solidFill>
                  <a:schemeClr val="tx1"/>
                </a:solidFill>
                <a:latin typeface="+mn-lt"/>
                <a:ea typeface="+mn-ea"/>
                <a:cs typeface="+mn-cs"/>
                <a:hlinkClick r:id="rId9"/>
              </a:rPr>
              <a:t> B virus'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b="1" kern="1200" dirty="0" err="1" smtClean="0">
                <a:solidFill>
                  <a:schemeClr val="tx1"/>
                </a:solidFill>
                <a:latin typeface="+mn-lt"/>
                <a:ea typeface="+mn-ea"/>
                <a:cs typeface="+mn-cs"/>
              </a:rPr>
              <a:t>Hepatitis</a:t>
            </a:r>
            <a:r>
              <a:rPr lang="tr-TR" sz="1200" b="1" kern="1200" dirty="0" smtClean="0">
                <a:solidFill>
                  <a:schemeClr val="tx1"/>
                </a:solidFill>
                <a:latin typeface="+mn-lt"/>
                <a:ea typeface="+mn-ea"/>
                <a:cs typeface="+mn-cs"/>
              </a:rPr>
              <a:t> C virus</a:t>
            </a:r>
            <a:endParaRPr lang="tr-TR" sz="1200" kern="1200" dirty="0" smtClean="0">
              <a:solidFill>
                <a:schemeClr val="tx1"/>
              </a:solidFill>
              <a:latin typeface="+mn-lt"/>
              <a:ea typeface="+mn-ea"/>
              <a:cs typeface="+mn-cs"/>
            </a:endParaRPr>
          </a:p>
          <a:p>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Both</a:t>
            </a:r>
            <a:r>
              <a:rPr lang="tr-TR" sz="1200" kern="1200" dirty="0" smtClean="0">
                <a:solidFill>
                  <a:schemeClr val="tx1"/>
                </a:solidFill>
                <a:latin typeface="+mn-lt"/>
                <a:ea typeface="+mn-ea"/>
                <a:cs typeface="+mn-cs"/>
              </a:rPr>
              <a:t> HCT </a:t>
            </a:r>
            <a:r>
              <a:rPr lang="tr-TR" sz="1200" kern="1200" dirty="0" err="1" smtClean="0">
                <a:solidFill>
                  <a:schemeClr val="tx1"/>
                </a:solidFill>
                <a:latin typeface="+mn-lt"/>
                <a:ea typeface="+mn-ea"/>
                <a:cs typeface="+mn-cs"/>
              </a:rPr>
              <a:t>candidates</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donors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screened</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hepatitis</a:t>
            </a:r>
            <a:r>
              <a:rPr lang="tr-TR" sz="1200" kern="1200" dirty="0" smtClean="0">
                <a:solidFill>
                  <a:schemeClr val="tx1"/>
                </a:solidFill>
                <a:latin typeface="+mn-lt"/>
                <a:ea typeface="+mn-ea"/>
                <a:cs typeface="+mn-cs"/>
              </a:rPr>
              <a:t> C virus (HCV) </a:t>
            </a:r>
            <a:r>
              <a:rPr lang="tr-TR" sz="1200" kern="1200" dirty="0" err="1" smtClean="0">
                <a:solidFill>
                  <a:schemeClr val="tx1"/>
                </a:solidFill>
                <a:latin typeface="+mn-lt"/>
                <a:ea typeface="+mn-ea"/>
                <a:cs typeface="+mn-cs"/>
              </a:rPr>
              <a:t>antibodies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prior</a:t>
            </a:r>
            <a:r>
              <a:rPr lang="tr-TR" sz="1200" kern="1200" dirty="0" smtClean="0">
                <a:solidFill>
                  <a:schemeClr val="tx1"/>
                </a:solidFill>
                <a:latin typeface="+mn-lt"/>
                <a:ea typeface="+mn-ea"/>
                <a:cs typeface="+mn-cs"/>
              </a:rPr>
              <a:t> to </a:t>
            </a:r>
            <a:r>
              <a:rPr lang="tr-TR" sz="1200" kern="1200" dirty="0" err="1" smtClean="0">
                <a:solidFill>
                  <a:schemeClr val="tx1"/>
                </a:solidFill>
                <a:latin typeface="+mn-lt"/>
                <a:ea typeface="+mn-ea"/>
                <a:cs typeface="+mn-cs"/>
              </a:rPr>
              <a:t>transplantation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Antibody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individuals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tested</a:t>
            </a:r>
            <a:r>
              <a:rPr lang="tr-TR" sz="1200" kern="1200" dirty="0" smtClean="0">
                <a:solidFill>
                  <a:schemeClr val="tx1"/>
                </a:solidFill>
                <a:latin typeface="+mn-lt"/>
                <a:ea typeface="+mn-ea"/>
                <a:cs typeface="+mn-cs"/>
              </a:rPr>
              <a:t> for HCV RNA. </a:t>
            </a:r>
            <a:r>
              <a:rPr lang="tr-TR" sz="1200" kern="1200" dirty="0" err="1" smtClean="0">
                <a:solidFill>
                  <a:schemeClr val="tx1"/>
                </a:solidFill>
                <a:latin typeface="+mn-lt"/>
                <a:ea typeface="+mn-ea"/>
                <a:cs typeface="+mn-cs"/>
              </a:rPr>
              <a:t>Hepatitis</a:t>
            </a:r>
            <a:r>
              <a:rPr lang="tr-TR" sz="1200" kern="1200" dirty="0" smtClean="0">
                <a:solidFill>
                  <a:schemeClr val="tx1"/>
                </a:solidFill>
                <a:latin typeface="+mn-lt"/>
                <a:ea typeface="+mn-ea"/>
                <a:cs typeface="+mn-cs"/>
              </a:rPr>
              <a:t> C-</a:t>
            </a:r>
            <a:r>
              <a:rPr lang="tr-TR" sz="1200" kern="1200" dirty="0" err="1" smtClean="0">
                <a:solidFill>
                  <a:schemeClr val="tx1"/>
                </a:solidFill>
                <a:latin typeface="+mn-lt"/>
                <a:ea typeface="+mn-ea"/>
                <a:cs typeface="+mn-cs"/>
              </a:rPr>
              <a:t>infected</a:t>
            </a:r>
            <a:r>
              <a:rPr lang="tr-TR" sz="1200" kern="1200" dirty="0" smtClean="0">
                <a:solidFill>
                  <a:schemeClr val="tx1"/>
                </a:solidFill>
                <a:latin typeface="+mn-lt"/>
                <a:ea typeface="+mn-ea"/>
                <a:cs typeface="+mn-cs"/>
              </a:rPr>
              <a:t> HCT </a:t>
            </a:r>
            <a:r>
              <a:rPr lang="tr-TR" sz="1200" kern="1200" dirty="0" err="1" smtClean="0">
                <a:solidFill>
                  <a:schemeClr val="tx1"/>
                </a:solidFill>
                <a:latin typeface="+mn-lt"/>
                <a:ea typeface="+mn-ea"/>
                <a:cs typeface="+mn-cs"/>
              </a:rPr>
              <a:t>candidates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undergo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noninvasive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serologic</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radiographic</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testing</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fibrosis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Hepatitis</a:t>
            </a:r>
            <a:r>
              <a:rPr lang="tr-TR" sz="1200" u="sng" kern="1200" dirty="0" smtClean="0">
                <a:solidFill>
                  <a:schemeClr val="tx1"/>
                </a:solidFill>
                <a:latin typeface="+mn-lt"/>
                <a:ea typeface="+mn-ea"/>
                <a:cs typeface="+mn-cs"/>
                <a:hlinkClick r:id="rId9"/>
              </a:rPr>
              <a:t> C virus'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Although</a:t>
            </a:r>
            <a:r>
              <a:rPr lang="tr-TR" sz="1200" kern="1200" dirty="0" smtClean="0">
                <a:solidFill>
                  <a:schemeClr val="tx1"/>
                </a:solidFill>
                <a:latin typeface="+mn-lt"/>
                <a:ea typeface="+mn-ea"/>
                <a:cs typeface="+mn-cs"/>
              </a:rPr>
              <a:t> it is </a:t>
            </a:r>
            <a:r>
              <a:rPr lang="tr-TR" sz="1200" kern="1200" dirty="0" err="1" smtClean="0">
                <a:solidFill>
                  <a:schemeClr val="tx1"/>
                </a:solidFill>
                <a:latin typeface="+mn-lt"/>
                <a:ea typeface="+mn-ea"/>
                <a:cs typeface="+mn-cs"/>
              </a:rPr>
              <a:t>preferable</a:t>
            </a:r>
            <a:r>
              <a:rPr lang="tr-TR" sz="1200" kern="1200" dirty="0" smtClean="0">
                <a:solidFill>
                  <a:schemeClr val="tx1"/>
                </a:solidFill>
                <a:latin typeface="+mn-lt"/>
                <a:ea typeface="+mn-ea"/>
                <a:cs typeface="+mn-cs"/>
              </a:rPr>
              <a:t> to </a:t>
            </a:r>
            <a:r>
              <a:rPr lang="tr-TR" sz="1200" kern="1200" dirty="0" err="1" smtClean="0">
                <a:solidFill>
                  <a:schemeClr val="tx1"/>
                </a:solidFill>
                <a:latin typeface="+mn-lt"/>
                <a:ea typeface="+mn-ea"/>
                <a:cs typeface="+mn-cs"/>
              </a:rPr>
              <a:t>use</a:t>
            </a:r>
            <a:r>
              <a:rPr lang="tr-TR" sz="1200" kern="1200" dirty="0" smtClean="0">
                <a:solidFill>
                  <a:schemeClr val="tx1"/>
                </a:solidFill>
                <a:latin typeface="+mn-lt"/>
                <a:ea typeface="+mn-ea"/>
                <a:cs typeface="+mn-cs"/>
              </a:rPr>
              <a:t> an HCT </a:t>
            </a:r>
            <a:r>
              <a:rPr lang="tr-TR" sz="1200" kern="1200" dirty="0" err="1" smtClean="0">
                <a:solidFill>
                  <a:schemeClr val="tx1"/>
                </a:solidFill>
                <a:latin typeface="+mn-lt"/>
                <a:ea typeface="+mn-ea"/>
                <a:cs typeface="+mn-cs"/>
              </a:rPr>
              <a:t>donor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is not </a:t>
            </a:r>
            <a:r>
              <a:rPr lang="tr-TR" sz="1200" kern="1200" dirty="0" err="1" smtClean="0">
                <a:solidFill>
                  <a:schemeClr val="tx1"/>
                </a:solidFill>
                <a:latin typeface="+mn-lt"/>
                <a:ea typeface="+mn-ea"/>
                <a:cs typeface="+mn-cs"/>
              </a:rPr>
              <a:t>infected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a:t>
            </a:r>
            <a:r>
              <a:rPr lang="tr-TR" sz="1200" kern="1200" dirty="0" smtClean="0">
                <a:solidFill>
                  <a:schemeClr val="tx1"/>
                </a:solidFill>
                <a:latin typeface="+mn-lt"/>
                <a:ea typeface="+mn-ea"/>
                <a:cs typeface="+mn-cs"/>
              </a:rPr>
              <a:t> HCV, </a:t>
            </a:r>
            <a:r>
              <a:rPr lang="tr-TR" sz="1200" kern="1200" dirty="0" err="1" smtClean="0">
                <a:solidFill>
                  <a:schemeClr val="tx1"/>
                </a:solidFill>
                <a:latin typeface="+mn-lt"/>
                <a:ea typeface="+mn-ea"/>
                <a:cs typeface="+mn-cs"/>
              </a:rPr>
              <a:t>when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there</a:t>
            </a:r>
            <a:r>
              <a:rPr lang="tr-TR" sz="1200" kern="1200" dirty="0" smtClean="0">
                <a:solidFill>
                  <a:schemeClr val="tx1"/>
                </a:solidFill>
                <a:latin typeface="+mn-lt"/>
                <a:ea typeface="+mn-ea"/>
                <a:cs typeface="+mn-cs"/>
              </a:rPr>
              <a:t> is no </a:t>
            </a:r>
            <a:r>
              <a:rPr lang="tr-TR" sz="1200" kern="1200" dirty="0" err="1" smtClean="0">
                <a:solidFill>
                  <a:schemeClr val="tx1"/>
                </a:solidFill>
                <a:latin typeface="+mn-lt"/>
                <a:ea typeface="+mn-ea"/>
                <a:cs typeface="+mn-cs"/>
              </a:rPr>
              <a:t>alternative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donor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transplantation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may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proceed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suggest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treating</a:t>
            </a:r>
            <a:r>
              <a:rPr lang="tr-TR" sz="1200" kern="1200" dirty="0" smtClean="0">
                <a:solidFill>
                  <a:schemeClr val="tx1"/>
                </a:solidFill>
                <a:latin typeface="+mn-lt"/>
                <a:ea typeface="+mn-ea"/>
                <a:cs typeface="+mn-cs"/>
              </a:rPr>
              <a:t> HCV-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donors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prior</a:t>
            </a:r>
            <a:r>
              <a:rPr lang="tr-TR" sz="1200" kern="1200" dirty="0" smtClean="0">
                <a:solidFill>
                  <a:schemeClr val="tx1"/>
                </a:solidFill>
                <a:latin typeface="+mn-lt"/>
                <a:ea typeface="+mn-ea"/>
                <a:cs typeface="+mn-cs"/>
              </a:rPr>
              <a:t> to </a:t>
            </a:r>
            <a:r>
              <a:rPr lang="tr-TR" sz="1200" kern="1200" dirty="0" err="1" smtClean="0">
                <a:solidFill>
                  <a:schemeClr val="tx1"/>
                </a:solidFill>
                <a:latin typeface="+mn-lt"/>
                <a:ea typeface="+mn-ea"/>
                <a:cs typeface="+mn-cs"/>
              </a:rPr>
              <a:t>stem</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cell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collection</a:t>
            </a:r>
            <a:r>
              <a:rPr lang="tr-TR" sz="1200" kern="1200" dirty="0" smtClean="0">
                <a:solidFill>
                  <a:schemeClr val="tx1"/>
                </a:solidFill>
                <a:latin typeface="+mn-lt"/>
                <a:ea typeface="+mn-ea"/>
                <a:cs typeface="+mn-cs"/>
              </a:rPr>
              <a:t> in an </a:t>
            </a:r>
            <a:r>
              <a:rPr lang="tr-TR" sz="1200" kern="1200" dirty="0" err="1" smtClean="0">
                <a:solidFill>
                  <a:schemeClr val="tx1"/>
                </a:solidFill>
                <a:latin typeface="+mn-lt"/>
                <a:ea typeface="+mn-ea"/>
                <a:cs typeface="+mn-cs"/>
              </a:rPr>
              <a:t>effort</a:t>
            </a:r>
            <a:r>
              <a:rPr lang="tr-TR" sz="1200" kern="1200" dirty="0" smtClean="0">
                <a:solidFill>
                  <a:schemeClr val="tx1"/>
                </a:solidFill>
                <a:latin typeface="+mn-lt"/>
                <a:ea typeface="+mn-ea"/>
                <a:cs typeface="+mn-cs"/>
              </a:rPr>
              <a:t> to </a:t>
            </a:r>
            <a:r>
              <a:rPr lang="tr-TR" sz="1200" kern="1200" dirty="0" err="1" smtClean="0">
                <a:solidFill>
                  <a:schemeClr val="tx1"/>
                </a:solidFill>
                <a:latin typeface="+mn-lt"/>
                <a:ea typeface="+mn-ea"/>
                <a:cs typeface="+mn-cs"/>
              </a:rPr>
              <a:t>prevent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transmission</a:t>
            </a:r>
            <a:r>
              <a:rPr lang="tr-TR" sz="1200" kern="1200" dirty="0" smtClean="0">
                <a:solidFill>
                  <a:schemeClr val="tx1"/>
                </a:solidFill>
                <a:latin typeface="+mn-lt"/>
                <a:ea typeface="+mn-ea"/>
                <a:cs typeface="+mn-cs"/>
              </a:rPr>
              <a:t> to the </a:t>
            </a:r>
            <a:r>
              <a:rPr lang="tr-TR" sz="1200" kern="1200" dirty="0" err="1" smtClean="0">
                <a:solidFill>
                  <a:schemeClr val="tx1"/>
                </a:solidFill>
                <a:latin typeface="+mn-lt"/>
                <a:ea typeface="+mn-ea"/>
                <a:cs typeface="+mn-cs"/>
              </a:rPr>
              <a:t>recipient</a:t>
            </a:r>
            <a:r>
              <a:rPr lang="tr-TR" sz="1200" kern="1200" dirty="0" smtClean="0">
                <a:solidFill>
                  <a:schemeClr val="tx1"/>
                </a:solidFill>
                <a:latin typeface="+mn-lt"/>
                <a:ea typeface="+mn-ea"/>
                <a:cs typeface="+mn-cs"/>
              </a:rPr>
              <a:t> (</a:t>
            </a:r>
            <a:r>
              <a:rPr lang="tr-TR" sz="1200" b="1" u="sng" kern="1200" dirty="0" err="1" smtClean="0">
                <a:solidFill>
                  <a:schemeClr val="tx1"/>
                </a:solidFill>
                <a:latin typeface="+mn-lt"/>
                <a:ea typeface="+mn-ea"/>
                <a:cs typeface="+mn-cs"/>
                <a:hlinkClick r:id="rId18"/>
              </a:rPr>
              <a:t>Grade</a:t>
            </a:r>
            <a:r>
              <a:rPr lang="tr-TR" sz="1200" b="1" u="sng" kern="1200" dirty="0" smtClean="0">
                <a:solidFill>
                  <a:schemeClr val="tx1"/>
                </a:solidFill>
                <a:latin typeface="+mn-lt"/>
                <a:ea typeface="+mn-ea"/>
                <a:cs typeface="+mn-cs"/>
                <a:hlinkClick r:id="rId18"/>
              </a:rPr>
              <a:t> 2C</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Hepatitis</a:t>
            </a:r>
            <a:r>
              <a:rPr lang="tr-TR" sz="1200" u="sng" kern="1200" dirty="0" smtClean="0">
                <a:solidFill>
                  <a:schemeClr val="tx1"/>
                </a:solidFill>
                <a:latin typeface="+mn-lt"/>
                <a:ea typeface="+mn-ea"/>
                <a:cs typeface="+mn-cs"/>
                <a:hlinkClick r:id="rId9"/>
              </a:rPr>
              <a:t> C virus'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kern="1200" dirty="0" smtClean="0">
                <a:solidFill>
                  <a:schemeClr val="tx1"/>
                </a:solidFill>
                <a:latin typeface="+mn-lt"/>
                <a:ea typeface="+mn-ea"/>
                <a:cs typeface="+mn-cs"/>
              </a:rPr>
              <a:t>●HCV-</a:t>
            </a:r>
            <a:r>
              <a:rPr lang="tr-TR" sz="1200" kern="1200" dirty="0" err="1" smtClean="0">
                <a:solidFill>
                  <a:schemeClr val="tx1"/>
                </a:solidFill>
                <a:latin typeface="+mn-lt"/>
                <a:ea typeface="+mn-ea"/>
                <a:cs typeface="+mn-cs"/>
              </a:rPr>
              <a:t>infected</a:t>
            </a:r>
            <a:r>
              <a:rPr lang="tr-TR" sz="1200" kern="1200" dirty="0" smtClean="0">
                <a:solidFill>
                  <a:schemeClr val="tx1"/>
                </a:solidFill>
                <a:latin typeface="+mn-lt"/>
                <a:ea typeface="+mn-ea"/>
                <a:cs typeface="+mn-cs"/>
              </a:rPr>
              <a:t> HCT </a:t>
            </a:r>
            <a:r>
              <a:rPr lang="tr-TR" sz="1200" kern="1200" dirty="0" err="1" smtClean="0">
                <a:solidFill>
                  <a:schemeClr val="tx1"/>
                </a:solidFill>
                <a:latin typeface="+mn-lt"/>
                <a:ea typeface="+mn-ea"/>
                <a:cs typeface="+mn-cs"/>
              </a:rPr>
              <a:t>candidates</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donors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treated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prior</a:t>
            </a:r>
            <a:r>
              <a:rPr lang="tr-TR" sz="1200" kern="1200" dirty="0" smtClean="0">
                <a:solidFill>
                  <a:schemeClr val="tx1"/>
                </a:solidFill>
                <a:latin typeface="+mn-lt"/>
                <a:ea typeface="+mn-ea"/>
                <a:cs typeface="+mn-cs"/>
              </a:rPr>
              <a:t> to transplant, </a:t>
            </a:r>
            <a:r>
              <a:rPr lang="tr-TR" sz="1200" kern="1200" dirty="0" err="1" smtClean="0">
                <a:solidFill>
                  <a:schemeClr val="tx1"/>
                </a:solidFill>
                <a:latin typeface="+mn-lt"/>
                <a:ea typeface="+mn-ea"/>
                <a:cs typeface="+mn-cs"/>
              </a:rPr>
              <a:t>if</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feasible</a:t>
            </a:r>
            <a:r>
              <a:rPr lang="tr-TR" sz="1200" kern="1200" dirty="0" smtClean="0">
                <a:solidFill>
                  <a:schemeClr val="tx1"/>
                </a:solidFill>
                <a:latin typeface="+mn-lt"/>
                <a:ea typeface="+mn-ea"/>
                <a:cs typeface="+mn-cs"/>
              </a:rPr>
              <a:t>. New </a:t>
            </a:r>
            <a:r>
              <a:rPr lang="tr-TR" sz="1200" kern="1200" dirty="0" err="1" smtClean="0">
                <a:solidFill>
                  <a:schemeClr val="tx1"/>
                </a:solidFill>
                <a:latin typeface="+mn-lt"/>
                <a:ea typeface="+mn-ea"/>
                <a:cs typeface="+mn-cs"/>
              </a:rPr>
              <a:t>antiviral</a:t>
            </a:r>
            <a:r>
              <a:rPr lang="tr-TR" sz="1200" kern="1200" dirty="0" smtClean="0">
                <a:solidFill>
                  <a:schemeClr val="tx1"/>
                </a:solidFill>
                <a:latin typeface="+mn-lt"/>
                <a:ea typeface="+mn-ea"/>
                <a:cs typeface="+mn-cs"/>
              </a:rPr>
              <a:t> therapies are </a:t>
            </a:r>
            <a:r>
              <a:rPr lang="tr-TR" sz="1200" kern="1200" dirty="0" err="1" smtClean="0">
                <a:solidFill>
                  <a:schemeClr val="tx1"/>
                </a:solidFill>
                <a:latin typeface="+mn-lt"/>
                <a:ea typeface="+mn-ea"/>
                <a:cs typeface="+mn-cs"/>
              </a:rPr>
              <a:t>becoming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available</a:t>
            </a:r>
            <a:r>
              <a:rPr lang="tr-TR" sz="1200" kern="1200" dirty="0" smtClean="0">
                <a:solidFill>
                  <a:schemeClr val="tx1"/>
                </a:solidFill>
                <a:latin typeface="+mn-lt"/>
                <a:ea typeface="+mn-ea"/>
                <a:cs typeface="+mn-cs"/>
              </a:rPr>
              <a:t> but </a:t>
            </a:r>
            <a:r>
              <a:rPr lang="tr-TR" sz="1200" kern="1200" dirty="0" err="1" smtClean="0">
                <a:solidFill>
                  <a:schemeClr val="tx1"/>
                </a:solidFill>
                <a:latin typeface="+mn-lt"/>
                <a:ea typeface="+mn-ea"/>
                <a:cs typeface="+mn-cs"/>
              </a:rPr>
              <a:t>have</a:t>
            </a:r>
            <a:r>
              <a:rPr lang="tr-TR" sz="1200" kern="1200" dirty="0" smtClean="0">
                <a:solidFill>
                  <a:schemeClr val="tx1"/>
                </a:solidFill>
                <a:latin typeface="+mn-lt"/>
                <a:ea typeface="+mn-ea"/>
                <a:cs typeface="+mn-cs"/>
              </a:rPr>
              <a:t> not yet been </a:t>
            </a:r>
            <a:r>
              <a:rPr lang="tr-TR" sz="1200" kern="1200" dirty="0" err="1" smtClean="0">
                <a:solidFill>
                  <a:schemeClr val="tx1"/>
                </a:solidFill>
                <a:latin typeface="+mn-lt"/>
                <a:ea typeface="+mn-ea"/>
                <a:cs typeface="+mn-cs"/>
              </a:rPr>
              <a:t>evaluated</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this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indication</a:t>
            </a:r>
            <a:r>
              <a:rPr lang="tr-TR" sz="1200" kern="1200" dirty="0" smtClean="0">
                <a:solidFill>
                  <a:schemeClr val="tx1"/>
                </a:solidFill>
                <a:latin typeface="+mn-lt"/>
                <a:ea typeface="+mn-ea"/>
                <a:cs typeface="+mn-cs"/>
              </a:rPr>
              <a:t>. An HCV </a:t>
            </a:r>
            <a:r>
              <a:rPr lang="tr-TR" sz="1200" kern="1200" dirty="0" err="1" smtClean="0">
                <a:solidFill>
                  <a:schemeClr val="tx1"/>
                </a:solidFill>
                <a:latin typeface="+mn-lt"/>
                <a:ea typeface="+mn-ea"/>
                <a:cs typeface="+mn-cs"/>
              </a:rPr>
              <a:t>expert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consulted</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assistance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determining</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most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appropriate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timing</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initiating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therapy</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selection</a:t>
            </a:r>
            <a:r>
              <a:rPr lang="tr-TR" sz="1200" kern="1200" dirty="0" smtClean="0">
                <a:solidFill>
                  <a:schemeClr val="tx1"/>
                </a:solidFill>
                <a:latin typeface="+mn-lt"/>
                <a:ea typeface="+mn-ea"/>
                <a:cs typeface="+mn-cs"/>
              </a:rPr>
              <a:t> of a HCV </a:t>
            </a:r>
            <a:r>
              <a:rPr lang="tr-TR" sz="1200" kern="1200" dirty="0" err="1" smtClean="0">
                <a:solidFill>
                  <a:schemeClr val="tx1"/>
                </a:solidFill>
                <a:latin typeface="+mn-lt"/>
                <a:ea typeface="+mn-ea"/>
                <a:cs typeface="+mn-cs"/>
              </a:rPr>
              <a:t>regimen</a:t>
            </a:r>
            <a:r>
              <a:rPr lang="tr-TR" sz="1200" kern="1200" dirty="0" smtClean="0">
                <a:solidFill>
                  <a:schemeClr val="tx1"/>
                </a:solidFill>
                <a:latin typeface="+mn-lt"/>
                <a:ea typeface="+mn-ea"/>
                <a:cs typeface="+mn-cs"/>
              </a:rPr>
              <a:t>. (S</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85</a:t>
            </a:fld>
            <a:endParaRPr lang="tr-T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fontScale="32500" lnSpcReduction="20000"/>
          </a:bodyPr>
          <a:lstStyle/>
          <a:p>
            <a:r>
              <a:rPr lang="tr-TR" sz="1200" kern="1200" dirty="0" smtClean="0">
                <a:solidFill>
                  <a:schemeClr val="tx1"/>
                </a:solidFill>
                <a:latin typeface="+mn-lt"/>
                <a:ea typeface="+mn-ea"/>
                <a:cs typeface="+mn-cs"/>
              </a:rPr>
              <a:t>Infection in </a:t>
            </a:r>
            <a:r>
              <a:rPr lang="tr-TR" sz="1200" kern="1200" dirty="0" err="1" smtClean="0">
                <a:solidFill>
                  <a:schemeClr val="tx1"/>
                </a:solidFill>
                <a:latin typeface="+mn-lt"/>
                <a:ea typeface="+mn-ea"/>
                <a:cs typeface="+mn-cs"/>
              </a:rPr>
              <a:t>hematopoietic</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cell</a:t>
            </a:r>
            <a:r>
              <a:rPr lang="tr-TR" sz="1200" kern="1200" dirty="0" smtClean="0">
                <a:solidFill>
                  <a:schemeClr val="tx1"/>
                </a:solidFill>
                <a:latin typeface="+mn-lt"/>
                <a:ea typeface="+mn-ea"/>
                <a:cs typeface="+mn-cs"/>
              </a:rPr>
              <a:t> transplant (HCT)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is associated </a:t>
            </a:r>
            <a:r>
              <a:rPr lang="tr-TR" sz="1200" kern="1200" dirty="0" err="1" smtClean="0">
                <a:solidFill>
                  <a:schemeClr val="tx1"/>
                </a:solidFill>
                <a:latin typeface="+mn-lt"/>
                <a:ea typeface="+mn-ea"/>
                <a:cs typeface="+mn-cs"/>
              </a:rPr>
              <a:t>with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high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morbidity</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mortality</a:t>
            </a:r>
            <a:r>
              <a:rPr lang="tr-TR" sz="1200" kern="1200" dirty="0" smtClean="0">
                <a:solidFill>
                  <a:schemeClr val="tx1"/>
                </a:solidFill>
                <a:latin typeface="+mn-lt"/>
                <a:ea typeface="+mn-ea"/>
                <a:cs typeface="+mn-cs"/>
              </a:rPr>
              <a:t>. Viruses of </a:t>
            </a:r>
            <a:r>
              <a:rPr lang="tr-TR" sz="1200" kern="1200" dirty="0" err="1" smtClean="0">
                <a:solidFill>
                  <a:schemeClr val="tx1"/>
                </a:solidFill>
                <a:latin typeface="+mn-lt"/>
                <a:ea typeface="+mn-ea"/>
                <a:cs typeface="+mn-cs"/>
              </a:rPr>
              <a:t>major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importance</a:t>
            </a:r>
            <a:r>
              <a:rPr lang="tr-TR" sz="1200" kern="1200" dirty="0" smtClean="0">
                <a:solidFill>
                  <a:schemeClr val="tx1"/>
                </a:solidFill>
                <a:latin typeface="+mn-lt"/>
                <a:ea typeface="+mn-ea"/>
                <a:cs typeface="+mn-cs"/>
              </a:rPr>
              <a:t> in HCT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include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herpes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simplex</a:t>
            </a:r>
            <a:r>
              <a:rPr lang="tr-TR" sz="1200" kern="1200" dirty="0" smtClean="0">
                <a:solidFill>
                  <a:schemeClr val="tx1"/>
                </a:solidFill>
                <a:latin typeface="+mn-lt"/>
                <a:ea typeface="+mn-ea"/>
                <a:cs typeface="+mn-cs"/>
              </a:rPr>
              <a:t> virus (HSV), </a:t>
            </a:r>
            <a:r>
              <a:rPr lang="tr-TR" sz="1200" kern="1200" dirty="0" err="1" smtClean="0">
                <a:solidFill>
                  <a:schemeClr val="tx1"/>
                </a:solidFill>
                <a:latin typeface="+mn-lt"/>
                <a:ea typeface="+mn-ea"/>
                <a:cs typeface="+mn-cs"/>
              </a:rPr>
              <a:t>varicella</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zoster</a:t>
            </a:r>
            <a:r>
              <a:rPr lang="tr-TR" sz="1200" kern="1200" dirty="0" smtClean="0">
                <a:solidFill>
                  <a:schemeClr val="tx1"/>
                </a:solidFill>
                <a:latin typeface="+mn-lt"/>
                <a:ea typeface="+mn-ea"/>
                <a:cs typeface="+mn-cs"/>
              </a:rPr>
              <a:t> virus (VZV), </a:t>
            </a:r>
            <a:r>
              <a:rPr lang="tr-TR" sz="1200" kern="1200" dirty="0" err="1" smtClean="0">
                <a:solidFill>
                  <a:schemeClr val="tx1"/>
                </a:solidFill>
                <a:latin typeface="+mn-lt"/>
                <a:ea typeface="+mn-ea"/>
                <a:cs typeface="+mn-cs"/>
              </a:rPr>
              <a:t>cytomegalovirus</a:t>
            </a:r>
            <a:r>
              <a:rPr lang="tr-TR" sz="1200" kern="1200" dirty="0" smtClean="0">
                <a:solidFill>
                  <a:schemeClr val="tx1"/>
                </a:solidFill>
                <a:latin typeface="+mn-lt"/>
                <a:ea typeface="+mn-ea"/>
                <a:cs typeface="+mn-cs"/>
              </a:rPr>
              <a:t> (CMV), </a:t>
            </a:r>
            <a:r>
              <a:rPr lang="tr-TR" sz="1200" kern="1200" dirty="0" err="1" smtClean="0">
                <a:solidFill>
                  <a:schemeClr val="tx1"/>
                </a:solidFill>
                <a:latin typeface="+mn-lt"/>
                <a:ea typeface="+mn-ea"/>
                <a:cs typeface="+mn-cs"/>
              </a:rPr>
              <a:t>Epstein</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Barr</a:t>
            </a:r>
            <a:r>
              <a:rPr lang="tr-TR" sz="1200" kern="1200" dirty="0" smtClean="0">
                <a:solidFill>
                  <a:schemeClr val="tx1"/>
                </a:solidFill>
                <a:latin typeface="+mn-lt"/>
                <a:ea typeface="+mn-ea"/>
                <a:cs typeface="+mn-cs"/>
              </a:rPr>
              <a:t> virus (EBV), </a:t>
            </a:r>
            <a:r>
              <a:rPr lang="tr-TR" sz="1200" kern="1200" dirty="0" err="1" smtClean="0">
                <a:solidFill>
                  <a:schemeClr val="tx1"/>
                </a:solidFill>
                <a:latin typeface="+mn-lt"/>
                <a:ea typeface="+mn-ea"/>
                <a:cs typeface="+mn-cs"/>
              </a:rPr>
              <a:t>respiratory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viruses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eg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influenza</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parainfluenza</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respiratory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syncytial</a:t>
            </a:r>
            <a:r>
              <a:rPr lang="tr-TR" sz="1200" kern="1200" dirty="0" smtClean="0">
                <a:solidFill>
                  <a:schemeClr val="tx1"/>
                </a:solidFill>
                <a:latin typeface="+mn-lt"/>
                <a:ea typeface="+mn-ea"/>
                <a:cs typeface="+mn-cs"/>
              </a:rPr>
              <a:t> virus, </a:t>
            </a:r>
            <a:r>
              <a:rPr lang="tr-TR" sz="1200" kern="1200" dirty="0" err="1" smtClean="0">
                <a:solidFill>
                  <a:schemeClr val="tx1"/>
                </a:solidFill>
                <a:latin typeface="+mn-lt"/>
                <a:ea typeface="+mn-ea"/>
                <a:cs typeface="+mn-cs"/>
              </a:rPr>
              <a:t>adenovirus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human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herpes</a:t>
            </a:r>
            <a:r>
              <a:rPr lang="tr-TR" sz="1200" kern="1200" dirty="0" smtClean="0">
                <a:solidFill>
                  <a:schemeClr val="tx1"/>
                </a:solidFill>
                <a:latin typeface="+mn-lt"/>
                <a:ea typeface="+mn-ea"/>
                <a:cs typeface="+mn-cs"/>
              </a:rPr>
              <a:t> virus 6, </a:t>
            </a:r>
            <a:r>
              <a:rPr lang="tr-TR" sz="1200" kern="1200" dirty="0" err="1" smtClean="0">
                <a:solidFill>
                  <a:schemeClr val="tx1"/>
                </a:solidFill>
                <a:latin typeface="+mn-lt"/>
                <a:ea typeface="+mn-ea"/>
                <a:cs typeface="+mn-cs"/>
              </a:rPr>
              <a:t>hepatitis</a:t>
            </a:r>
            <a:r>
              <a:rPr lang="tr-TR" sz="1200" kern="1200" dirty="0" smtClean="0">
                <a:solidFill>
                  <a:schemeClr val="tx1"/>
                </a:solidFill>
                <a:latin typeface="+mn-lt"/>
                <a:ea typeface="+mn-ea"/>
                <a:cs typeface="+mn-cs"/>
              </a:rPr>
              <a:t> B, and </a:t>
            </a:r>
            <a:r>
              <a:rPr lang="tr-TR" sz="1200" kern="1200" dirty="0" err="1" smtClean="0">
                <a:solidFill>
                  <a:schemeClr val="tx1"/>
                </a:solidFill>
                <a:latin typeface="+mn-lt"/>
                <a:ea typeface="+mn-ea"/>
                <a:cs typeface="+mn-cs"/>
              </a:rPr>
              <a:t>hepatitis</a:t>
            </a:r>
            <a:r>
              <a:rPr lang="tr-TR" sz="1200" kern="1200" dirty="0" smtClean="0">
                <a:solidFill>
                  <a:schemeClr val="tx1"/>
                </a:solidFill>
                <a:latin typeface="+mn-lt"/>
                <a:ea typeface="+mn-ea"/>
                <a:cs typeface="+mn-cs"/>
              </a:rPr>
              <a:t> C. </a:t>
            </a:r>
          </a:p>
          <a:p>
            <a:r>
              <a:rPr lang="tr-TR" sz="1200" kern="1200" dirty="0" smtClean="0">
                <a:solidFill>
                  <a:schemeClr val="tx1"/>
                </a:solidFill>
                <a:latin typeface="+mn-lt"/>
                <a:ea typeface="+mn-ea"/>
                <a:cs typeface="+mn-cs"/>
              </a:rPr>
              <a:t>●For HCT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are HSV-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(HSV </a:t>
            </a:r>
            <a:r>
              <a:rPr lang="tr-TR" sz="1200" kern="1200" dirty="0" err="1" smtClean="0">
                <a:solidFill>
                  <a:schemeClr val="tx1"/>
                </a:solidFill>
                <a:latin typeface="+mn-lt"/>
                <a:ea typeface="+mn-ea"/>
                <a:cs typeface="+mn-cs"/>
              </a:rPr>
              <a:t>immunoglobulin</a:t>
            </a:r>
            <a:r>
              <a:rPr lang="tr-TR" sz="1200" kern="1200" dirty="0" smtClean="0">
                <a:solidFill>
                  <a:schemeClr val="tx1"/>
                </a:solidFill>
                <a:latin typeface="+mn-lt"/>
                <a:ea typeface="+mn-ea"/>
                <a:cs typeface="+mn-cs"/>
              </a:rPr>
              <a:t> G [IgG]-</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and VZV-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(VZV IgG-</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recommend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antiviral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prophylaxis</a:t>
            </a:r>
            <a:r>
              <a:rPr lang="tr-TR" sz="1200" kern="1200" dirty="0" smtClean="0">
                <a:solidFill>
                  <a:schemeClr val="tx1"/>
                </a:solidFill>
                <a:latin typeface="+mn-lt"/>
                <a:ea typeface="+mn-ea"/>
                <a:cs typeface="+mn-cs"/>
              </a:rPr>
              <a:t> (</a:t>
            </a:r>
            <a:r>
              <a:rPr lang="tr-TR" sz="1200" b="1" u="sng" kern="1200" dirty="0" err="1" smtClean="0">
                <a:solidFill>
                  <a:schemeClr val="tx1"/>
                </a:solidFill>
                <a:latin typeface="+mn-lt"/>
                <a:ea typeface="+mn-ea"/>
                <a:cs typeface="+mn-cs"/>
                <a:hlinkClick r:id="rId3"/>
              </a:rPr>
              <a:t>Grade</a:t>
            </a:r>
            <a:r>
              <a:rPr lang="tr-TR" sz="1200" b="1" u="sng" kern="1200" dirty="0" smtClean="0">
                <a:solidFill>
                  <a:schemeClr val="tx1"/>
                </a:solidFill>
                <a:latin typeface="+mn-lt"/>
                <a:ea typeface="+mn-ea"/>
                <a:cs typeface="+mn-cs"/>
                <a:hlinkClick r:id="rId3"/>
              </a:rPr>
              <a:t> 1A</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Acceptable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options</a:t>
            </a:r>
            <a:r>
              <a:rPr lang="tr-TR" sz="1200" kern="1200" dirty="0" smtClean="0">
                <a:solidFill>
                  <a:schemeClr val="tx1"/>
                </a:solidFill>
                <a:latin typeface="+mn-lt"/>
                <a:ea typeface="+mn-ea"/>
                <a:cs typeface="+mn-cs"/>
              </a:rPr>
              <a:t> for HSV </a:t>
            </a:r>
            <a:r>
              <a:rPr lang="tr-TR" sz="1200" kern="1200" dirty="0" err="1" smtClean="0">
                <a:solidFill>
                  <a:schemeClr val="tx1"/>
                </a:solidFill>
                <a:latin typeface="+mn-lt"/>
                <a:ea typeface="+mn-ea"/>
                <a:cs typeface="+mn-cs"/>
              </a:rPr>
              <a:t>prophylaxis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include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intravenous</a:t>
            </a:r>
            <a:r>
              <a:rPr lang="tr-TR" sz="1200" kern="1200" dirty="0" smtClean="0">
                <a:solidFill>
                  <a:schemeClr val="tx1"/>
                </a:solidFill>
                <a:latin typeface="+mn-lt"/>
                <a:ea typeface="+mn-ea"/>
                <a:cs typeface="+mn-cs"/>
              </a:rPr>
              <a:t> (IV) </a:t>
            </a:r>
            <a:r>
              <a:rPr lang="tr-TR" sz="1200" u="sng" kern="1200" dirty="0" err="1" smtClean="0">
                <a:solidFill>
                  <a:schemeClr val="tx1"/>
                </a:solidFill>
                <a:latin typeface="+mn-lt"/>
                <a:ea typeface="+mn-ea"/>
                <a:cs typeface="+mn-cs"/>
                <a:hlinkClick r:id="rId4"/>
              </a:rPr>
              <a:t>acyclovir</a:t>
            </a:r>
            <a:r>
              <a:rPr lang="tr-TR" sz="1200" kern="1200" dirty="0" smtClean="0">
                <a:solidFill>
                  <a:schemeClr val="tx1"/>
                </a:solidFill>
                <a:latin typeface="+mn-lt"/>
                <a:ea typeface="+mn-ea"/>
                <a:cs typeface="+mn-cs"/>
              </a:rPr>
              <a:t> (5 mg/kg IV </a:t>
            </a:r>
            <a:r>
              <a:rPr lang="tr-TR" sz="1200" kern="1200" dirty="0" err="1" smtClean="0">
                <a:solidFill>
                  <a:schemeClr val="tx1"/>
                </a:solidFill>
                <a:latin typeface="+mn-lt"/>
                <a:ea typeface="+mn-ea"/>
                <a:cs typeface="+mn-cs"/>
              </a:rPr>
              <a:t>every</a:t>
            </a:r>
            <a:r>
              <a:rPr lang="tr-TR" sz="1200" kern="1200" dirty="0" smtClean="0">
                <a:solidFill>
                  <a:schemeClr val="tx1"/>
                </a:solidFill>
                <a:latin typeface="+mn-lt"/>
                <a:ea typeface="+mn-ea"/>
                <a:cs typeface="+mn-cs"/>
              </a:rPr>
              <a:t> 12 hours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250 mg/m</a:t>
            </a:r>
            <a:r>
              <a:rPr lang="tr-TR" sz="1200" kern="1200" baseline="30000" dirty="0" smtClean="0">
                <a:solidFill>
                  <a:schemeClr val="tx1"/>
                </a:solidFill>
                <a:latin typeface="+mn-lt"/>
                <a:ea typeface="+mn-ea"/>
                <a:cs typeface="+mn-cs"/>
              </a:rPr>
              <a:t>2</a:t>
            </a:r>
            <a:r>
              <a:rPr lang="tr-TR" sz="1200" kern="1200" dirty="0" smtClean="0">
                <a:solidFill>
                  <a:schemeClr val="tx1"/>
                </a:solidFill>
                <a:latin typeface="+mn-lt"/>
                <a:ea typeface="+mn-ea"/>
                <a:cs typeface="+mn-cs"/>
              </a:rPr>
              <a:t> IV </a:t>
            </a:r>
            <a:r>
              <a:rPr lang="tr-TR" sz="1200" kern="1200" dirty="0" err="1" smtClean="0">
                <a:solidFill>
                  <a:schemeClr val="tx1"/>
                </a:solidFill>
                <a:latin typeface="+mn-lt"/>
                <a:ea typeface="+mn-ea"/>
                <a:cs typeface="+mn-cs"/>
              </a:rPr>
              <a:t>every</a:t>
            </a:r>
            <a:r>
              <a:rPr lang="tr-TR" sz="1200" kern="1200" dirty="0" smtClean="0">
                <a:solidFill>
                  <a:schemeClr val="tx1"/>
                </a:solidFill>
                <a:latin typeface="+mn-lt"/>
                <a:ea typeface="+mn-ea"/>
                <a:cs typeface="+mn-cs"/>
              </a:rPr>
              <a:t> 12 hours)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if</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tolerated</a:t>
            </a:r>
            <a:r>
              <a:rPr lang="tr-TR" sz="1200" kern="1200" dirty="0" smtClean="0">
                <a:solidFill>
                  <a:schemeClr val="tx1"/>
                </a:solidFill>
                <a:latin typeface="+mn-lt"/>
                <a:ea typeface="+mn-ea"/>
                <a:cs typeface="+mn-cs"/>
              </a:rPr>
              <a:t>, Oral </a:t>
            </a:r>
            <a:r>
              <a:rPr lang="tr-TR" sz="1200" u="sng" kern="1200" dirty="0" err="1" smtClean="0">
                <a:solidFill>
                  <a:schemeClr val="tx1"/>
                </a:solidFill>
                <a:latin typeface="+mn-lt"/>
                <a:ea typeface="+mn-ea"/>
                <a:cs typeface="+mn-cs"/>
                <a:hlinkClick r:id="rId4"/>
              </a:rPr>
              <a:t>acyclovir</a:t>
            </a:r>
            <a:r>
              <a:rPr lang="tr-TR" sz="1200" kern="1200" dirty="0" smtClean="0">
                <a:solidFill>
                  <a:schemeClr val="tx1"/>
                </a:solidFill>
                <a:latin typeface="+mn-lt"/>
                <a:ea typeface="+mn-ea"/>
                <a:cs typeface="+mn-cs"/>
              </a:rPr>
              <a:t> (800 mg </a:t>
            </a:r>
            <a:r>
              <a:rPr lang="tr-TR" sz="1200" kern="1200" dirty="0" err="1" smtClean="0">
                <a:solidFill>
                  <a:schemeClr val="tx1"/>
                </a:solidFill>
                <a:latin typeface="+mn-lt"/>
                <a:ea typeface="+mn-ea"/>
                <a:cs typeface="+mn-cs"/>
              </a:rPr>
              <a:t>twice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daily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oral </a:t>
            </a:r>
            <a:r>
              <a:rPr lang="tr-TR" sz="1200" u="sng" kern="1200" dirty="0" err="1" smtClean="0">
                <a:solidFill>
                  <a:schemeClr val="tx1"/>
                </a:solidFill>
                <a:latin typeface="+mn-lt"/>
                <a:ea typeface="+mn-ea"/>
                <a:cs typeface="+mn-cs"/>
                <a:hlinkClick r:id="rId5"/>
              </a:rPr>
              <a:t>valacyclovir</a:t>
            </a:r>
            <a:r>
              <a:rPr lang="tr-TR" sz="1200" kern="1200" dirty="0" smtClean="0">
                <a:solidFill>
                  <a:schemeClr val="tx1"/>
                </a:solidFill>
                <a:latin typeface="+mn-lt"/>
                <a:ea typeface="+mn-ea"/>
                <a:cs typeface="+mn-cs"/>
              </a:rPr>
              <a:t> (500 mg </a:t>
            </a:r>
            <a:r>
              <a:rPr lang="tr-TR" sz="1200" kern="1200" dirty="0" err="1" smtClean="0">
                <a:solidFill>
                  <a:schemeClr val="tx1"/>
                </a:solidFill>
                <a:latin typeface="+mn-lt"/>
                <a:ea typeface="+mn-ea"/>
                <a:cs typeface="+mn-cs"/>
              </a:rPr>
              <a:t>twice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daily</a:t>
            </a:r>
            <a:r>
              <a:rPr lang="tr-TR" sz="1200" kern="1200" dirty="0" smtClean="0">
                <a:solidFill>
                  <a:schemeClr val="tx1"/>
                </a:solidFill>
                <a:latin typeface="+mn-lt"/>
                <a:ea typeface="+mn-ea"/>
                <a:cs typeface="+mn-cs"/>
              </a:rPr>
              <a:t>). HSV </a:t>
            </a:r>
            <a:r>
              <a:rPr lang="tr-TR" sz="1200" kern="1200" dirty="0" err="1" smtClean="0">
                <a:solidFill>
                  <a:schemeClr val="tx1"/>
                </a:solidFill>
                <a:latin typeface="+mn-lt"/>
                <a:ea typeface="+mn-ea"/>
                <a:cs typeface="+mn-cs"/>
              </a:rPr>
              <a:t>prophylaxis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given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conditioning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until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engraftment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until</a:t>
            </a:r>
            <a:r>
              <a:rPr lang="tr-TR" sz="1200" kern="1200" dirty="0" smtClean="0">
                <a:solidFill>
                  <a:schemeClr val="tx1"/>
                </a:solidFill>
                <a:latin typeface="+mn-lt"/>
                <a:ea typeface="+mn-ea"/>
                <a:cs typeface="+mn-cs"/>
              </a:rPr>
              <a:t> mucositis </a:t>
            </a:r>
            <a:r>
              <a:rPr lang="tr-TR" sz="1200" kern="1200" dirty="0" err="1" smtClean="0">
                <a:solidFill>
                  <a:schemeClr val="tx1"/>
                </a:solidFill>
                <a:latin typeface="+mn-lt"/>
                <a:ea typeface="+mn-ea"/>
                <a:cs typeface="+mn-cs"/>
              </a:rPr>
              <a:t>resolves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whichever</a:t>
            </a:r>
            <a:r>
              <a:rPr lang="tr-TR" sz="1200" kern="1200" dirty="0" smtClean="0">
                <a:solidFill>
                  <a:schemeClr val="tx1"/>
                </a:solidFill>
                <a:latin typeface="+mn-lt"/>
                <a:ea typeface="+mn-ea"/>
                <a:cs typeface="+mn-cs"/>
              </a:rPr>
              <a:t> is </a:t>
            </a:r>
            <a:r>
              <a:rPr lang="tr-TR" sz="1200" kern="1200" dirty="0" err="1" smtClean="0">
                <a:solidFill>
                  <a:schemeClr val="tx1"/>
                </a:solidFill>
                <a:latin typeface="+mn-lt"/>
                <a:ea typeface="+mn-ea"/>
                <a:cs typeface="+mn-cs"/>
              </a:rPr>
              <a:t>longer</a:t>
            </a:r>
            <a:r>
              <a:rPr lang="tr-TR" sz="1200" kern="1200" dirty="0" smtClean="0">
                <a:solidFill>
                  <a:schemeClr val="tx1"/>
                </a:solidFill>
                <a:latin typeface="+mn-lt"/>
                <a:ea typeface="+mn-ea"/>
                <a:cs typeface="+mn-cs"/>
              </a:rPr>
              <a:t>. </a:t>
            </a:r>
          </a:p>
          <a:p>
            <a:r>
              <a:rPr lang="tr-TR" sz="1200" kern="1200" dirty="0" smtClean="0">
                <a:solidFill>
                  <a:schemeClr val="tx1"/>
                </a:solidFill>
                <a:latin typeface="+mn-lt"/>
                <a:ea typeface="+mn-ea"/>
                <a:cs typeface="+mn-cs"/>
              </a:rPr>
              <a:t>●For </a:t>
            </a:r>
            <a:r>
              <a:rPr lang="tr-TR" sz="1200" kern="1200" dirty="0" err="1" smtClean="0">
                <a:solidFill>
                  <a:schemeClr val="tx1"/>
                </a:solidFill>
                <a:latin typeface="+mn-lt"/>
                <a:ea typeface="+mn-ea"/>
                <a:cs typeface="+mn-cs"/>
              </a:rPr>
              <a:t>most</a:t>
            </a:r>
            <a:r>
              <a:rPr lang="tr-TR" sz="1200" kern="1200" dirty="0" smtClean="0">
                <a:solidFill>
                  <a:schemeClr val="tx1"/>
                </a:solidFill>
                <a:latin typeface="+mn-lt"/>
                <a:ea typeface="+mn-ea"/>
                <a:cs typeface="+mn-cs"/>
              </a:rPr>
              <a:t> CMV-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allografts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CMV-</a:t>
            </a:r>
            <a:r>
              <a:rPr lang="tr-TR" sz="1200" kern="1200" dirty="0" err="1" smtClean="0">
                <a:solidFill>
                  <a:schemeClr val="tx1"/>
                </a:solidFill>
                <a:latin typeface="+mn-lt"/>
                <a:ea typeface="+mn-ea"/>
                <a:cs typeface="+mn-cs"/>
              </a:rPr>
              <a:t>seronegative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donors</a:t>
            </a:r>
            <a:r>
              <a:rPr lang="tr-TR" sz="1200" kern="1200" dirty="0" smtClean="0">
                <a:solidFill>
                  <a:schemeClr val="tx1"/>
                </a:solidFill>
                <a:latin typeface="+mn-lt"/>
                <a:ea typeface="+mn-ea"/>
                <a:cs typeface="+mn-cs"/>
              </a:rPr>
              <a:t> (CMV D-/R+), CMV-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allografts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CMV-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donors</a:t>
            </a:r>
            <a:r>
              <a:rPr lang="tr-TR" sz="1200" kern="1200" dirty="0" smtClean="0">
                <a:solidFill>
                  <a:schemeClr val="tx1"/>
                </a:solidFill>
                <a:latin typeface="+mn-lt"/>
                <a:ea typeface="+mn-ea"/>
                <a:cs typeface="+mn-cs"/>
              </a:rPr>
              <a:t> (CMV D+/R+), and CMV-</a:t>
            </a:r>
            <a:r>
              <a:rPr lang="tr-TR" sz="1200" kern="1200" dirty="0" err="1" smtClean="0">
                <a:solidFill>
                  <a:schemeClr val="tx1"/>
                </a:solidFill>
                <a:latin typeface="+mn-lt"/>
                <a:ea typeface="+mn-ea"/>
                <a:cs typeface="+mn-cs"/>
              </a:rPr>
              <a:t>seronegative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allografts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CMV-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donors</a:t>
            </a:r>
            <a:r>
              <a:rPr lang="tr-TR" sz="1200" kern="1200" dirty="0" smtClean="0">
                <a:solidFill>
                  <a:schemeClr val="tx1"/>
                </a:solidFill>
                <a:latin typeface="+mn-lt"/>
                <a:ea typeface="+mn-ea"/>
                <a:cs typeface="+mn-cs"/>
              </a:rPr>
              <a:t> (CMV D+/R-), </a:t>
            </a:r>
            <a:r>
              <a:rPr lang="tr-TR" sz="1200" kern="1200" dirty="0" err="1" smtClean="0">
                <a:solidFill>
                  <a:schemeClr val="tx1"/>
                </a:solidFill>
                <a:latin typeface="+mn-lt"/>
                <a:ea typeface="+mn-ea"/>
                <a:cs typeface="+mn-cs"/>
              </a:rPr>
              <a:t>we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recommend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weekly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quantitative</a:t>
            </a:r>
            <a:r>
              <a:rPr lang="tr-TR" sz="1200" kern="1200" dirty="0" smtClean="0">
                <a:solidFill>
                  <a:schemeClr val="tx1"/>
                </a:solidFill>
                <a:latin typeface="+mn-lt"/>
                <a:ea typeface="+mn-ea"/>
                <a:cs typeface="+mn-cs"/>
              </a:rPr>
              <a:t> CMV </a:t>
            </a:r>
            <a:r>
              <a:rPr lang="tr-TR" sz="1200" kern="1200" dirty="0" err="1" smtClean="0">
                <a:solidFill>
                  <a:schemeClr val="tx1"/>
                </a:solidFill>
                <a:latin typeface="+mn-lt"/>
                <a:ea typeface="+mn-ea"/>
                <a:cs typeface="+mn-cs"/>
              </a:rPr>
              <a:t>testing</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preemptive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therapy</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a:t>
            </a:r>
            <a:r>
              <a:rPr lang="tr-TR" sz="1200" kern="1200" dirty="0" smtClean="0">
                <a:solidFill>
                  <a:schemeClr val="tx1"/>
                </a:solidFill>
                <a:latin typeface="+mn-lt"/>
                <a:ea typeface="+mn-ea"/>
                <a:cs typeface="+mn-cs"/>
              </a:rPr>
              <a:t> CMV viremia </a:t>
            </a:r>
            <a:r>
              <a:rPr lang="tr-TR" sz="1200" kern="1200" dirty="0" err="1" smtClean="0">
                <a:solidFill>
                  <a:schemeClr val="tx1"/>
                </a:solidFill>
                <a:latin typeface="+mn-lt"/>
                <a:ea typeface="+mn-ea"/>
                <a:cs typeface="+mn-cs"/>
              </a:rPr>
              <a:t>rather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than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giving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antiviral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prophylaxis</a:t>
            </a:r>
            <a:r>
              <a:rPr lang="tr-TR" sz="1200" kern="1200" dirty="0" smtClean="0">
                <a:solidFill>
                  <a:schemeClr val="tx1"/>
                </a:solidFill>
                <a:latin typeface="+mn-lt"/>
                <a:ea typeface="+mn-ea"/>
                <a:cs typeface="+mn-cs"/>
              </a:rPr>
              <a:t> (</a:t>
            </a:r>
            <a:r>
              <a:rPr lang="tr-TR" sz="1200" b="1" u="sng" kern="1200" dirty="0" err="1" smtClean="0">
                <a:solidFill>
                  <a:schemeClr val="tx1"/>
                </a:solidFill>
                <a:latin typeface="+mn-lt"/>
                <a:ea typeface="+mn-ea"/>
                <a:cs typeface="+mn-cs"/>
                <a:hlinkClick r:id="rId6"/>
              </a:rPr>
              <a:t>Grade</a:t>
            </a:r>
            <a:r>
              <a:rPr lang="tr-TR" sz="1200" b="1" u="sng" kern="1200" dirty="0" smtClean="0">
                <a:solidFill>
                  <a:schemeClr val="tx1"/>
                </a:solidFill>
                <a:latin typeface="+mn-lt"/>
                <a:ea typeface="+mn-ea"/>
                <a:cs typeface="+mn-cs"/>
                <a:hlinkClick r:id="rId6"/>
              </a:rPr>
              <a:t> 1B</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preemptive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therapy</a:t>
            </a:r>
            <a:r>
              <a:rPr lang="tr-TR" sz="1200" kern="1200" dirty="0" smtClean="0">
                <a:solidFill>
                  <a:schemeClr val="tx1"/>
                </a:solidFill>
                <a:latin typeface="+mn-lt"/>
                <a:ea typeface="+mn-ea"/>
                <a:cs typeface="+mn-cs"/>
              </a:rPr>
              <a:t>, IV </a:t>
            </a:r>
            <a:r>
              <a:rPr lang="tr-TR" sz="1200" u="sng" kern="1200" dirty="0" err="1" smtClean="0">
                <a:solidFill>
                  <a:schemeClr val="tx1"/>
                </a:solidFill>
                <a:latin typeface="+mn-lt"/>
                <a:ea typeface="+mn-ea"/>
                <a:cs typeface="+mn-cs"/>
                <a:hlinkClick r:id="rId7"/>
              </a:rPr>
              <a:t>ganciclovir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oral </a:t>
            </a:r>
            <a:r>
              <a:rPr lang="tr-TR" sz="1200" u="sng" kern="1200" dirty="0" err="1" smtClean="0">
                <a:solidFill>
                  <a:schemeClr val="tx1"/>
                </a:solidFill>
                <a:latin typeface="+mn-lt"/>
                <a:ea typeface="+mn-ea"/>
                <a:cs typeface="+mn-cs"/>
                <a:hlinkClick r:id="rId8"/>
              </a:rPr>
              <a:t>valganciclovir</a:t>
            </a:r>
            <a:r>
              <a:rPr lang="tr-TR" sz="1200" kern="1200" dirty="0" smtClean="0">
                <a:solidFill>
                  <a:schemeClr val="tx1"/>
                </a:solidFill>
                <a:latin typeface="+mn-lt"/>
                <a:ea typeface="+mn-ea"/>
                <a:cs typeface="+mn-cs"/>
              </a:rPr>
              <a:t> can be </a:t>
            </a:r>
            <a:r>
              <a:rPr lang="tr-TR" sz="1200" kern="1200" dirty="0" err="1" smtClean="0">
                <a:solidFill>
                  <a:schemeClr val="tx1"/>
                </a:solidFill>
                <a:latin typeface="+mn-lt"/>
                <a:ea typeface="+mn-ea"/>
                <a:cs typeface="+mn-cs"/>
              </a:rPr>
              <a:t>given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most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weekly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monitoring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performed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engraftment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until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day</a:t>
            </a:r>
            <a:r>
              <a:rPr lang="tr-TR" sz="1200" kern="1200" dirty="0" smtClean="0">
                <a:solidFill>
                  <a:schemeClr val="tx1"/>
                </a:solidFill>
                <a:latin typeface="+mn-lt"/>
                <a:ea typeface="+mn-ea"/>
                <a:cs typeface="+mn-cs"/>
              </a:rPr>
              <a:t> +100.</a:t>
            </a:r>
          </a:p>
          <a:p>
            <a:r>
              <a:rPr lang="tr-TR" sz="1200" b="1" kern="1200" dirty="0" err="1" smtClean="0">
                <a:solidFill>
                  <a:schemeClr val="tx1"/>
                </a:solidFill>
                <a:latin typeface="+mn-lt"/>
                <a:ea typeface="+mn-ea"/>
                <a:cs typeface="+mn-cs"/>
              </a:rPr>
              <a:t>Varicella</a:t>
            </a:r>
            <a:r>
              <a:rPr lang="tr-TR" sz="1200" b="1" kern="1200" dirty="0" smtClean="0">
                <a:solidFill>
                  <a:schemeClr val="tx1"/>
                </a:solidFill>
                <a:latin typeface="+mn-lt"/>
                <a:ea typeface="+mn-ea"/>
                <a:cs typeface="+mn-cs"/>
              </a:rPr>
              <a:t>-</a:t>
            </a:r>
            <a:r>
              <a:rPr lang="tr-TR" sz="1200" b="1" kern="1200" dirty="0" err="1" smtClean="0">
                <a:solidFill>
                  <a:schemeClr val="tx1"/>
                </a:solidFill>
                <a:latin typeface="+mn-lt"/>
                <a:ea typeface="+mn-ea"/>
                <a:cs typeface="+mn-cs"/>
              </a:rPr>
              <a:t>zoster</a:t>
            </a:r>
            <a:r>
              <a:rPr lang="tr-TR" sz="1200" b="1" kern="1200" dirty="0" smtClean="0">
                <a:solidFill>
                  <a:schemeClr val="tx1"/>
                </a:solidFill>
                <a:latin typeface="+mn-lt"/>
                <a:ea typeface="+mn-ea"/>
                <a:cs typeface="+mn-cs"/>
              </a:rPr>
              <a:t> virus</a:t>
            </a:r>
            <a:endParaRPr lang="tr-TR" sz="1200" kern="1200" dirty="0" smtClean="0">
              <a:solidFill>
                <a:schemeClr val="tx1"/>
              </a:solidFill>
              <a:latin typeface="+mn-lt"/>
              <a:ea typeface="+mn-ea"/>
              <a:cs typeface="+mn-cs"/>
            </a:endParaRPr>
          </a:p>
          <a:p>
            <a:r>
              <a:rPr lang="tr-TR" sz="1200" kern="1200" dirty="0" smtClean="0">
                <a:solidFill>
                  <a:schemeClr val="tx1"/>
                </a:solidFill>
                <a:latin typeface="+mn-lt"/>
                <a:ea typeface="+mn-ea"/>
                <a:cs typeface="+mn-cs"/>
              </a:rPr>
              <a:t>●For VZV-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(VZV IgG-</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HCT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recommend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antiviral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prophylaxis</a:t>
            </a:r>
            <a:r>
              <a:rPr lang="tr-TR" sz="1200" kern="1200" dirty="0" smtClean="0">
                <a:solidFill>
                  <a:schemeClr val="tx1"/>
                </a:solidFill>
                <a:latin typeface="+mn-lt"/>
                <a:ea typeface="+mn-ea"/>
                <a:cs typeface="+mn-cs"/>
              </a:rPr>
              <a:t> for at </a:t>
            </a:r>
            <a:r>
              <a:rPr lang="tr-TR" sz="1200" kern="1200" dirty="0" err="1" smtClean="0">
                <a:solidFill>
                  <a:schemeClr val="tx1"/>
                </a:solidFill>
                <a:latin typeface="+mn-lt"/>
                <a:ea typeface="+mn-ea"/>
                <a:cs typeface="+mn-cs"/>
              </a:rPr>
              <a:t>least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one</a:t>
            </a:r>
            <a:r>
              <a:rPr lang="tr-TR" sz="1200" kern="1200" dirty="0" smtClean="0">
                <a:solidFill>
                  <a:schemeClr val="tx1"/>
                </a:solidFill>
                <a:latin typeface="+mn-lt"/>
                <a:ea typeface="+mn-ea"/>
                <a:cs typeface="+mn-cs"/>
              </a:rPr>
              <a:t> year (</a:t>
            </a:r>
            <a:r>
              <a:rPr lang="tr-TR" sz="1200" b="1" u="sng" kern="1200" dirty="0" err="1" smtClean="0">
                <a:solidFill>
                  <a:schemeClr val="tx1"/>
                </a:solidFill>
                <a:latin typeface="+mn-lt"/>
                <a:ea typeface="+mn-ea"/>
                <a:cs typeface="+mn-cs"/>
                <a:hlinkClick r:id="rId3"/>
              </a:rPr>
              <a:t>Grade</a:t>
            </a:r>
            <a:r>
              <a:rPr lang="tr-TR" sz="1200" b="1" u="sng" kern="1200" dirty="0" smtClean="0">
                <a:solidFill>
                  <a:schemeClr val="tx1"/>
                </a:solidFill>
                <a:latin typeface="+mn-lt"/>
                <a:ea typeface="+mn-ea"/>
                <a:cs typeface="+mn-cs"/>
                <a:hlinkClick r:id="rId3"/>
              </a:rPr>
              <a:t> 1A</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requiring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ongoing</a:t>
            </a:r>
            <a:r>
              <a:rPr lang="tr-TR" sz="1200" kern="1200" dirty="0" smtClean="0">
                <a:solidFill>
                  <a:schemeClr val="tx1"/>
                </a:solidFill>
                <a:latin typeface="+mn-lt"/>
                <a:ea typeface="+mn-ea"/>
                <a:cs typeface="+mn-cs"/>
              </a:rPr>
              <a:t> immunosuppression (</a:t>
            </a:r>
            <a:r>
              <a:rPr lang="tr-TR" sz="1200" kern="1200" dirty="0" err="1" smtClean="0">
                <a:solidFill>
                  <a:schemeClr val="tx1"/>
                </a:solidFill>
                <a:latin typeface="+mn-lt"/>
                <a:ea typeface="+mn-ea"/>
                <a:cs typeface="+mn-cs"/>
              </a:rPr>
              <a:t>eg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graft</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versus</a:t>
            </a:r>
            <a:r>
              <a:rPr lang="tr-TR" sz="1200" kern="1200" dirty="0" smtClean="0">
                <a:solidFill>
                  <a:schemeClr val="tx1"/>
                </a:solidFill>
                <a:latin typeface="+mn-lt"/>
                <a:ea typeface="+mn-ea"/>
                <a:cs typeface="+mn-cs"/>
              </a:rPr>
              <a:t>-host </a:t>
            </a:r>
            <a:r>
              <a:rPr lang="tr-TR" sz="1200" kern="1200" dirty="0" err="1" smtClean="0">
                <a:solidFill>
                  <a:schemeClr val="tx1"/>
                </a:solidFill>
                <a:latin typeface="+mn-lt"/>
                <a:ea typeface="+mn-ea"/>
                <a:cs typeface="+mn-cs"/>
              </a:rPr>
              <a:t>disease</a:t>
            </a:r>
            <a:r>
              <a:rPr lang="tr-TR" sz="1200" kern="1200" dirty="0" smtClean="0">
                <a:solidFill>
                  <a:schemeClr val="tx1"/>
                </a:solidFill>
                <a:latin typeface="+mn-lt"/>
                <a:ea typeface="+mn-ea"/>
                <a:cs typeface="+mn-cs"/>
              </a:rPr>
              <a:t> [GVHD]), </a:t>
            </a:r>
            <a:r>
              <a:rPr lang="tr-TR" sz="1200" kern="1200" dirty="0" err="1" smtClean="0">
                <a:solidFill>
                  <a:schemeClr val="tx1"/>
                </a:solidFill>
                <a:latin typeface="+mn-lt"/>
                <a:ea typeface="+mn-ea"/>
                <a:cs typeface="+mn-cs"/>
              </a:rPr>
              <a:t>we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continue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prophylaxis</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six</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months</a:t>
            </a:r>
            <a:r>
              <a:rPr lang="tr-TR" sz="1200" kern="1200" dirty="0" smtClean="0">
                <a:solidFill>
                  <a:schemeClr val="tx1"/>
                </a:solidFill>
                <a:latin typeface="+mn-lt"/>
                <a:ea typeface="+mn-ea"/>
                <a:cs typeface="+mn-cs"/>
              </a:rPr>
              <a:t> after </a:t>
            </a:r>
            <a:r>
              <a:rPr lang="tr-TR" sz="1200" kern="1200" dirty="0" err="1" smtClean="0">
                <a:solidFill>
                  <a:schemeClr val="tx1"/>
                </a:solidFill>
                <a:latin typeface="+mn-lt"/>
                <a:ea typeface="+mn-ea"/>
                <a:cs typeface="+mn-cs"/>
              </a:rPr>
              <a:t>discontinuation</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immunosuppressive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therapy</a:t>
            </a:r>
            <a:r>
              <a:rPr lang="tr-TR" sz="1200" kern="1200" dirty="0" smtClean="0">
                <a:solidFill>
                  <a:schemeClr val="tx1"/>
                </a:solidFill>
                <a:latin typeface="+mn-lt"/>
                <a:ea typeface="+mn-ea"/>
                <a:cs typeface="+mn-cs"/>
              </a:rPr>
              <a:t>. Oral </a:t>
            </a:r>
            <a:r>
              <a:rPr lang="tr-TR" sz="1200" u="sng" kern="1200" dirty="0" err="1" smtClean="0">
                <a:solidFill>
                  <a:schemeClr val="tx1"/>
                </a:solidFill>
                <a:latin typeface="+mn-lt"/>
                <a:ea typeface="+mn-ea"/>
                <a:cs typeface="+mn-cs"/>
                <a:hlinkClick r:id="rId4"/>
              </a:rPr>
              <a:t>acyclovir</a:t>
            </a:r>
            <a:r>
              <a:rPr lang="tr-TR" sz="1200" kern="1200" dirty="0" smtClean="0">
                <a:solidFill>
                  <a:schemeClr val="tx1"/>
                </a:solidFill>
                <a:latin typeface="+mn-lt"/>
                <a:ea typeface="+mn-ea"/>
                <a:cs typeface="+mn-cs"/>
              </a:rPr>
              <a:t> (800 mg </a:t>
            </a:r>
            <a:r>
              <a:rPr lang="tr-TR" sz="1200" kern="1200" dirty="0" err="1" smtClean="0">
                <a:solidFill>
                  <a:schemeClr val="tx1"/>
                </a:solidFill>
                <a:latin typeface="+mn-lt"/>
                <a:ea typeface="+mn-ea"/>
                <a:cs typeface="+mn-cs"/>
              </a:rPr>
              <a:t>twice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daily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u="sng" kern="1200" dirty="0" err="1" smtClean="0">
                <a:solidFill>
                  <a:schemeClr val="tx1"/>
                </a:solidFill>
                <a:latin typeface="+mn-lt"/>
                <a:ea typeface="+mn-ea"/>
                <a:cs typeface="+mn-cs"/>
                <a:hlinkClick r:id="rId5"/>
              </a:rPr>
              <a:t>valacyclovir</a:t>
            </a:r>
            <a:r>
              <a:rPr lang="tr-TR" sz="1200" kern="1200" dirty="0" smtClean="0">
                <a:solidFill>
                  <a:schemeClr val="tx1"/>
                </a:solidFill>
                <a:latin typeface="+mn-lt"/>
                <a:ea typeface="+mn-ea"/>
                <a:cs typeface="+mn-cs"/>
              </a:rPr>
              <a:t> (500 mg </a:t>
            </a:r>
            <a:r>
              <a:rPr lang="tr-TR" sz="1200" kern="1200" dirty="0" err="1" smtClean="0">
                <a:solidFill>
                  <a:schemeClr val="tx1"/>
                </a:solidFill>
                <a:latin typeface="+mn-lt"/>
                <a:ea typeface="+mn-ea"/>
                <a:cs typeface="+mn-cs"/>
              </a:rPr>
              <a:t>twice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daily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used</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prophylaxis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Varicella</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zoster</a:t>
            </a:r>
            <a:r>
              <a:rPr lang="tr-TR" sz="1200" u="sng" kern="1200" dirty="0" smtClean="0">
                <a:solidFill>
                  <a:schemeClr val="tx1"/>
                </a:solidFill>
                <a:latin typeface="+mn-lt"/>
                <a:ea typeface="+mn-ea"/>
                <a:cs typeface="+mn-cs"/>
                <a:hlinkClick r:id="rId9"/>
              </a:rPr>
              <a:t> virus'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kern="1200" dirty="0" smtClean="0">
                <a:solidFill>
                  <a:schemeClr val="tx1"/>
                </a:solidFill>
                <a:latin typeface="+mn-lt"/>
                <a:ea typeface="+mn-ea"/>
                <a:cs typeface="+mn-cs"/>
              </a:rPr>
              <a:t>●For VZV-</a:t>
            </a:r>
            <a:r>
              <a:rPr lang="tr-TR" sz="1200" kern="1200" dirty="0" err="1" smtClean="0">
                <a:solidFill>
                  <a:schemeClr val="tx1"/>
                </a:solidFill>
                <a:latin typeface="+mn-lt"/>
                <a:ea typeface="+mn-ea"/>
                <a:cs typeface="+mn-cs"/>
              </a:rPr>
              <a:t>seronegative</a:t>
            </a:r>
            <a:r>
              <a:rPr lang="tr-TR" sz="1200" kern="1200" dirty="0" smtClean="0">
                <a:solidFill>
                  <a:schemeClr val="tx1"/>
                </a:solidFill>
                <a:latin typeface="+mn-lt"/>
                <a:ea typeface="+mn-ea"/>
                <a:cs typeface="+mn-cs"/>
              </a:rPr>
              <a:t> HCT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were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transplanted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within</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previous</a:t>
            </a:r>
            <a:r>
              <a:rPr lang="tr-TR" sz="1200" kern="1200" dirty="0" smtClean="0">
                <a:solidFill>
                  <a:schemeClr val="tx1"/>
                </a:solidFill>
                <a:latin typeface="+mn-lt"/>
                <a:ea typeface="+mn-ea"/>
                <a:cs typeface="+mn-cs"/>
              </a:rPr>
              <a:t> 24 </a:t>
            </a:r>
            <a:r>
              <a:rPr lang="tr-TR" sz="1200" kern="1200" dirty="0" err="1" smtClean="0">
                <a:solidFill>
                  <a:schemeClr val="tx1"/>
                </a:solidFill>
                <a:latin typeface="+mn-lt"/>
                <a:ea typeface="+mn-ea"/>
                <a:cs typeface="+mn-cs"/>
              </a:rPr>
              <a:t>months</a:t>
            </a:r>
            <a:r>
              <a:rPr lang="tr-TR" sz="1200" kern="1200" dirty="0" smtClean="0">
                <a:solidFill>
                  <a:schemeClr val="tx1"/>
                </a:solidFill>
                <a:latin typeface="+mn-lt"/>
                <a:ea typeface="+mn-ea"/>
                <a:cs typeface="+mn-cs"/>
              </a:rPr>
              <a:t>, as </a:t>
            </a:r>
            <a:r>
              <a:rPr lang="tr-TR" sz="1200" kern="1200" dirty="0" err="1" smtClean="0">
                <a:solidFill>
                  <a:schemeClr val="tx1"/>
                </a:solidFill>
                <a:latin typeface="+mn-lt"/>
                <a:ea typeface="+mn-ea"/>
                <a:cs typeface="+mn-cs"/>
              </a:rPr>
              <a:t>well</a:t>
            </a:r>
            <a:r>
              <a:rPr lang="tr-TR" sz="1200" kern="1200" dirty="0" smtClean="0">
                <a:solidFill>
                  <a:schemeClr val="tx1"/>
                </a:solidFill>
                <a:latin typeface="+mn-lt"/>
                <a:ea typeface="+mn-ea"/>
                <a:cs typeface="+mn-cs"/>
              </a:rPr>
              <a:t> as </a:t>
            </a:r>
            <a:r>
              <a:rPr lang="tr-TR" sz="1200" kern="1200" dirty="0" err="1" smtClean="0">
                <a:solidFill>
                  <a:schemeClr val="tx1"/>
                </a:solidFill>
                <a:latin typeface="+mn-lt"/>
                <a:ea typeface="+mn-ea"/>
                <a:cs typeface="+mn-cs"/>
              </a:rPr>
              <a:t>those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transplanted</a:t>
            </a:r>
            <a:r>
              <a:rPr lang="tr-TR" sz="1200" kern="1200" dirty="0" smtClean="0">
                <a:solidFill>
                  <a:schemeClr val="tx1"/>
                </a:solidFill>
                <a:latin typeface="+mn-lt"/>
                <a:ea typeface="+mn-ea"/>
                <a:cs typeface="+mn-cs"/>
              </a:rPr>
              <a:t> &gt;24 </a:t>
            </a:r>
            <a:r>
              <a:rPr lang="tr-TR" sz="1200" kern="1200" dirty="0" err="1" smtClean="0">
                <a:solidFill>
                  <a:schemeClr val="tx1"/>
                </a:solidFill>
                <a:latin typeface="+mn-lt"/>
                <a:ea typeface="+mn-ea"/>
                <a:cs typeface="+mn-cs"/>
              </a:rPr>
              <a:t>months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earlier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require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continued</a:t>
            </a:r>
            <a:r>
              <a:rPr lang="tr-TR" sz="1200" kern="1200" dirty="0" smtClean="0">
                <a:solidFill>
                  <a:schemeClr val="tx1"/>
                </a:solidFill>
                <a:latin typeface="+mn-lt"/>
                <a:ea typeface="+mn-ea"/>
                <a:cs typeface="+mn-cs"/>
              </a:rPr>
              <a:t> immunosuppression (</a:t>
            </a:r>
            <a:r>
              <a:rPr lang="tr-TR" sz="1200" kern="1200" dirty="0" err="1" smtClean="0">
                <a:solidFill>
                  <a:schemeClr val="tx1"/>
                </a:solidFill>
                <a:latin typeface="+mn-lt"/>
                <a:ea typeface="+mn-ea"/>
                <a:cs typeface="+mn-cs"/>
              </a:rPr>
              <a:t>eg</a:t>
            </a:r>
            <a:r>
              <a:rPr lang="tr-TR" sz="1200" kern="1200" dirty="0" smtClean="0">
                <a:solidFill>
                  <a:schemeClr val="tx1"/>
                </a:solidFill>
                <a:latin typeface="+mn-lt"/>
                <a:ea typeface="+mn-ea"/>
                <a:cs typeface="+mn-cs"/>
              </a:rPr>
              <a:t>, for chronic GVHD), and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were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exposed</a:t>
            </a:r>
            <a:r>
              <a:rPr lang="tr-TR" sz="1200" kern="1200" dirty="0" smtClean="0">
                <a:solidFill>
                  <a:schemeClr val="tx1"/>
                </a:solidFill>
                <a:latin typeface="+mn-lt"/>
                <a:ea typeface="+mn-ea"/>
                <a:cs typeface="+mn-cs"/>
              </a:rPr>
              <a:t> to an </a:t>
            </a:r>
            <a:r>
              <a:rPr lang="tr-TR" sz="1200" kern="1200" dirty="0" err="1" smtClean="0">
                <a:solidFill>
                  <a:schemeClr val="tx1"/>
                </a:solidFill>
                <a:latin typeface="+mn-lt"/>
                <a:ea typeface="+mn-ea"/>
                <a:cs typeface="+mn-cs"/>
              </a:rPr>
              <a:t>individual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a:t>
            </a:r>
            <a:r>
              <a:rPr lang="tr-TR" sz="1200" kern="1200" dirty="0" smtClean="0">
                <a:solidFill>
                  <a:schemeClr val="tx1"/>
                </a:solidFill>
                <a:latin typeface="+mn-lt"/>
                <a:ea typeface="+mn-ea"/>
                <a:cs typeface="+mn-cs"/>
              </a:rPr>
              <a:t> VZV </a:t>
            </a:r>
            <a:r>
              <a:rPr lang="tr-TR" sz="1200" kern="1200" dirty="0" err="1" smtClean="0">
                <a:solidFill>
                  <a:schemeClr val="tx1"/>
                </a:solidFill>
                <a:latin typeface="+mn-lt"/>
                <a:ea typeface="+mn-ea"/>
                <a:cs typeface="+mn-cs"/>
              </a:rPr>
              <a:t>infection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chickenpox</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shingles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 post-</a:t>
            </a:r>
            <a:r>
              <a:rPr lang="tr-TR" sz="1200" kern="1200" dirty="0" err="1" smtClean="0">
                <a:solidFill>
                  <a:schemeClr val="tx1"/>
                </a:solidFill>
                <a:latin typeface="+mn-lt"/>
                <a:ea typeface="+mn-ea"/>
                <a:cs typeface="+mn-cs"/>
              </a:rPr>
              <a:t>vaccine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varicella</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like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rash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within</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past</a:t>
            </a:r>
            <a:r>
              <a:rPr lang="tr-TR" sz="1200" kern="1200" dirty="0" smtClean="0">
                <a:solidFill>
                  <a:schemeClr val="tx1"/>
                </a:solidFill>
                <a:latin typeface="+mn-lt"/>
                <a:ea typeface="+mn-ea"/>
                <a:cs typeface="+mn-cs"/>
              </a:rPr>
              <a:t> 10 days, </a:t>
            </a:r>
            <a:r>
              <a:rPr lang="tr-TR" sz="1200" kern="1200" dirty="0" err="1" smtClean="0">
                <a:solidFill>
                  <a:schemeClr val="tx1"/>
                </a:solidFill>
                <a:latin typeface="+mn-lt"/>
                <a:ea typeface="+mn-ea"/>
                <a:cs typeface="+mn-cs"/>
              </a:rPr>
              <a:t>we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recommend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immunoprophylaxis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VariZIG</a:t>
            </a:r>
            <a:r>
              <a:rPr lang="tr-TR" sz="1200" kern="1200" dirty="0" smtClean="0">
                <a:solidFill>
                  <a:schemeClr val="tx1"/>
                </a:solidFill>
                <a:latin typeface="+mn-lt"/>
                <a:ea typeface="+mn-ea"/>
                <a:cs typeface="+mn-cs"/>
              </a:rPr>
              <a:t> (</a:t>
            </a:r>
            <a:r>
              <a:rPr lang="tr-TR" sz="1200" b="1" u="sng" kern="1200" dirty="0" err="1" smtClean="0">
                <a:solidFill>
                  <a:schemeClr val="tx1"/>
                </a:solidFill>
                <a:latin typeface="+mn-lt"/>
                <a:ea typeface="+mn-ea"/>
                <a:cs typeface="+mn-cs"/>
                <a:hlinkClick r:id="rId6"/>
              </a:rPr>
              <a:t>Grade</a:t>
            </a:r>
            <a:r>
              <a:rPr lang="tr-TR" sz="1200" b="1" u="sng" kern="1200" dirty="0" smtClean="0">
                <a:solidFill>
                  <a:schemeClr val="tx1"/>
                </a:solidFill>
                <a:latin typeface="+mn-lt"/>
                <a:ea typeface="+mn-ea"/>
                <a:cs typeface="+mn-cs"/>
                <a:hlinkClick r:id="rId6"/>
              </a:rPr>
              <a:t> 1B</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indicated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VariZIG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administered</a:t>
            </a:r>
            <a:r>
              <a:rPr lang="tr-TR" sz="1200" kern="1200" dirty="0" smtClean="0">
                <a:solidFill>
                  <a:schemeClr val="tx1"/>
                </a:solidFill>
                <a:latin typeface="+mn-lt"/>
                <a:ea typeface="+mn-ea"/>
                <a:cs typeface="+mn-cs"/>
              </a:rPr>
              <a:t> as </a:t>
            </a:r>
            <a:r>
              <a:rPr lang="tr-TR" sz="1200" kern="1200" dirty="0" err="1" smtClean="0">
                <a:solidFill>
                  <a:schemeClr val="tx1"/>
                </a:solidFill>
                <a:latin typeface="+mn-lt"/>
                <a:ea typeface="+mn-ea"/>
                <a:cs typeface="+mn-cs"/>
              </a:rPr>
              <a:t>soon</a:t>
            </a:r>
            <a:r>
              <a:rPr lang="tr-TR" sz="1200" kern="1200" dirty="0" smtClean="0">
                <a:solidFill>
                  <a:schemeClr val="tx1"/>
                </a:solidFill>
                <a:latin typeface="+mn-lt"/>
                <a:ea typeface="+mn-ea"/>
                <a:cs typeface="+mn-cs"/>
              </a:rPr>
              <a:t> as </a:t>
            </a:r>
            <a:r>
              <a:rPr lang="tr-TR" sz="1200" kern="1200" dirty="0" err="1" smtClean="0">
                <a:solidFill>
                  <a:schemeClr val="tx1"/>
                </a:solidFill>
                <a:latin typeface="+mn-lt"/>
                <a:ea typeface="+mn-ea"/>
                <a:cs typeface="+mn-cs"/>
              </a:rPr>
              <a:t>possible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If</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VariZIG</a:t>
            </a:r>
            <a:r>
              <a:rPr lang="tr-TR" sz="1200" kern="1200" dirty="0" smtClean="0">
                <a:solidFill>
                  <a:schemeClr val="tx1"/>
                </a:solidFill>
                <a:latin typeface="+mn-lt"/>
                <a:ea typeface="+mn-ea"/>
                <a:cs typeface="+mn-cs"/>
              </a:rPr>
              <a:t> is not </a:t>
            </a:r>
            <a:r>
              <a:rPr lang="tr-TR" sz="1200" kern="1200" dirty="0" err="1" smtClean="0">
                <a:solidFill>
                  <a:schemeClr val="tx1"/>
                </a:solidFill>
                <a:latin typeface="+mn-lt"/>
                <a:ea typeface="+mn-ea"/>
                <a:cs typeface="+mn-cs"/>
              </a:rPr>
              <a:t>available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give</a:t>
            </a:r>
            <a:r>
              <a:rPr lang="tr-TR" sz="1200" kern="1200" dirty="0" smtClean="0">
                <a:solidFill>
                  <a:schemeClr val="tx1"/>
                </a:solidFill>
                <a:latin typeface="+mn-lt"/>
                <a:ea typeface="+mn-ea"/>
                <a:cs typeface="+mn-cs"/>
              </a:rPr>
              <a:t> </a:t>
            </a:r>
            <a:r>
              <a:rPr lang="tr-TR" sz="1200" u="sng" kern="1200" dirty="0" err="1" smtClean="0">
                <a:solidFill>
                  <a:schemeClr val="tx1"/>
                </a:solidFill>
                <a:latin typeface="+mn-lt"/>
                <a:ea typeface="+mn-ea"/>
                <a:cs typeface="+mn-cs"/>
                <a:hlinkClick r:id="rId5"/>
              </a:rPr>
              <a:t>valacyclovir</a:t>
            </a:r>
            <a:r>
              <a:rPr lang="tr-TR" sz="1200" kern="1200" dirty="0" smtClean="0">
                <a:solidFill>
                  <a:schemeClr val="tx1"/>
                </a:solidFill>
                <a:latin typeface="+mn-lt"/>
                <a:ea typeface="+mn-ea"/>
                <a:cs typeface="+mn-cs"/>
              </a:rPr>
              <a:t> (1 g </a:t>
            </a:r>
            <a:r>
              <a:rPr lang="tr-TR" sz="1200" kern="1200" dirty="0" err="1" smtClean="0">
                <a:solidFill>
                  <a:schemeClr val="tx1"/>
                </a:solidFill>
                <a:latin typeface="+mn-lt"/>
                <a:ea typeface="+mn-ea"/>
                <a:cs typeface="+mn-cs"/>
              </a:rPr>
              <a:t>three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times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daily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days 3 to 22 </a:t>
            </a:r>
            <a:r>
              <a:rPr lang="tr-TR" sz="1200" kern="1200" dirty="0" err="1" smtClean="0">
                <a:solidFill>
                  <a:schemeClr val="tx1"/>
                </a:solidFill>
                <a:latin typeface="+mn-lt"/>
                <a:ea typeface="+mn-ea"/>
                <a:cs typeface="+mn-cs"/>
              </a:rPr>
              <a:t>following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exposure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'VZV </a:t>
            </a:r>
            <a:r>
              <a:rPr lang="tr-TR" sz="1200" u="sng" kern="1200" dirty="0" err="1" smtClean="0">
                <a:solidFill>
                  <a:schemeClr val="tx1"/>
                </a:solidFill>
                <a:latin typeface="+mn-lt"/>
                <a:ea typeface="+mn-ea"/>
                <a:cs typeface="+mn-cs"/>
                <a:hlinkClick r:id="rId9"/>
              </a:rPr>
              <a:t>postexposure</a:t>
            </a:r>
            <a:r>
              <a:rPr lang="tr-TR" sz="1200" u="sng" kern="1200" dirty="0" smtClean="0">
                <a:solidFill>
                  <a:schemeClr val="tx1"/>
                </a:solidFill>
                <a:latin typeface="+mn-lt"/>
                <a:ea typeface="+mn-ea"/>
                <a:cs typeface="+mn-cs"/>
                <a:hlinkClick r:id="rId9"/>
              </a:rPr>
              <a:t> </a:t>
            </a:r>
            <a:r>
              <a:rPr lang="tr-TR" sz="1200" u="sng" kern="1200" dirty="0" err="1" smtClean="0">
                <a:solidFill>
                  <a:schemeClr val="tx1"/>
                </a:solidFill>
                <a:latin typeface="+mn-lt"/>
                <a:ea typeface="+mn-ea"/>
                <a:cs typeface="+mn-cs"/>
                <a:hlinkClick r:id="rId9"/>
              </a:rPr>
              <a:t>prophylaxis</a:t>
            </a:r>
            <a:r>
              <a:rPr lang="tr-TR" sz="1200" u="sng" kern="1200" dirty="0" smtClean="0">
                <a:solidFill>
                  <a:schemeClr val="tx1"/>
                </a:solidFill>
                <a:latin typeface="+mn-lt"/>
                <a:ea typeface="+mn-ea"/>
                <a:cs typeface="+mn-cs"/>
                <a:hlinkClick r:id="rId9"/>
              </a:rPr>
              <a: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 and </a:t>
            </a:r>
            <a:r>
              <a:rPr lang="tr-TR" sz="1200" u="sng" kern="1200" dirty="0" smtClean="0">
                <a:solidFill>
                  <a:schemeClr val="tx1"/>
                </a:solidFill>
                <a:latin typeface="+mn-lt"/>
                <a:ea typeface="+mn-ea"/>
                <a:cs typeface="+mn-cs"/>
                <a:hlinkClick r:id="rId10"/>
              </a:rPr>
              <a:t>"Post-</a:t>
            </a:r>
            <a:r>
              <a:rPr lang="tr-TR" sz="1200" u="sng" kern="1200" dirty="0" err="1" smtClean="0">
                <a:solidFill>
                  <a:schemeClr val="tx1"/>
                </a:solidFill>
                <a:latin typeface="+mn-lt"/>
                <a:ea typeface="+mn-ea"/>
                <a:cs typeface="+mn-cs"/>
                <a:hlinkClick r:id="rId10"/>
              </a:rPr>
              <a:t>exposure</a:t>
            </a:r>
            <a:r>
              <a:rPr lang="tr-TR" sz="1200" u="sng" kern="1200" dirty="0" smtClean="0">
                <a:solidFill>
                  <a:schemeClr val="tx1"/>
                </a:solidFill>
                <a:latin typeface="+mn-lt"/>
                <a:ea typeface="+mn-ea"/>
                <a:cs typeface="+mn-cs"/>
                <a:hlinkClick r:id="rId10"/>
              </a:rPr>
              <a:t> </a:t>
            </a:r>
            <a:r>
              <a:rPr lang="tr-TR" sz="1200" u="sng" kern="1200" dirty="0" err="1" smtClean="0">
                <a:solidFill>
                  <a:schemeClr val="tx1"/>
                </a:solidFill>
                <a:latin typeface="+mn-lt"/>
                <a:ea typeface="+mn-ea"/>
                <a:cs typeface="+mn-cs"/>
                <a:hlinkClick r:id="rId10"/>
              </a:rPr>
              <a:t>prophylaxis</a:t>
            </a:r>
            <a:r>
              <a:rPr lang="tr-TR" sz="1200" u="sng" kern="1200" dirty="0" smtClean="0">
                <a:solidFill>
                  <a:schemeClr val="tx1"/>
                </a:solidFill>
                <a:latin typeface="+mn-lt"/>
                <a:ea typeface="+mn-ea"/>
                <a:cs typeface="+mn-cs"/>
                <a:hlinkClick r:id="rId10"/>
              </a:rPr>
              <a:t> </a:t>
            </a:r>
            <a:r>
              <a:rPr lang="tr-TR" sz="1200" u="sng" kern="1200" dirty="0" err="1" smtClean="0">
                <a:solidFill>
                  <a:schemeClr val="tx1"/>
                </a:solidFill>
                <a:latin typeface="+mn-lt"/>
                <a:ea typeface="+mn-ea"/>
                <a:cs typeface="+mn-cs"/>
                <a:hlinkClick r:id="rId10"/>
              </a:rPr>
              <a:t>against</a:t>
            </a:r>
            <a:r>
              <a:rPr lang="tr-TR" sz="1200" u="sng" kern="1200" dirty="0" smtClean="0">
                <a:solidFill>
                  <a:schemeClr val="tx1"/>
                </a:solidFill>
                <a:latin typeface="+mn-lt"/>
                <a:ea typeface="+mn-ea"/>
                <a:cs typeface="+mn-cs"/>
                <a:hlinkClick r:id="rId10"/>
              </a:rPr>
              <a:t> </a:t>
            </a:r>
            <a:r>
              <a:rPr lang="tr-TR" sz="1200" u="sng" kern="1200" dirty="0" err="1" smtClean="0">
                <a:solidFill>
                  <a:schemeClr val="tx1"/>
                </a:solidFill>
                <a:latin typeface="+mn-lt"/>
                <a:ea typeface="+mn-ea"/>
                <a:cs typeface="+mn-cs"/>
                <a:hlinkClick r:id="rId10"/>
              </a:rPr>
              <a:t>varicella</a:t>
            </a:r>
            <a:r>
              <a:rPr lang="tr-TR" sz="1200" u="sng" kern="1200" dirty="0" smtClean="0">
                <a:solidFill>
                  <a:schemeClr val="tx1"/>
                </a:solidFill>
                <a:latin typeface="+mn-lt"/>
                <a:ea typeface="+mn-ea"/>
                <a:cs typeface="+mn-cs"/>
                <a:hlinkClick r:id="rId10"/>
              </a:rPr>
              <a:t>-</a:t>
            </a:r>
            <a:r>
              <a:rPr lang="tr-TR" sz="1200" u="sng" kern="1200" dirty="0" err="1" smtClean="0">
                <a:solidFill>
                  <a:schemeClr val="tx1"/>
                </a:solidFill>
                <a:latin typeface="+mn-lt"/>
                <a:ea typeface="+mn-ea"/>
                <a:cs typeface="+mn-cs"/>
                <a:hlinkClick r:id="rId10"/>
              </a:rPr>
              <a:t>zoster</a:t>
            </a:r>
            <a:r>
              <a:rPr lang="tr-TR" sz="1200" u="sng" kern="1200" dirty="0" smtClean="0">
                <a:solidFill>
                  <a:schemeClr val="tx1"/>
                </a:solidFill>
                <a:latin typeface="+mn-lt"/>
                <a:ea typeface="+mn-ea"/>
                <a:cs typeface="+mn-cs"/>
                <a:hlinkClick r:id="rId10"/>
              </a:rPr>
              <a:t> virus </a:t>
            </a:r>
            <a:r>
              <a:rPr lang="tr-TR" sz="1200" u="sng" kern="1200" dirty="0" err="1" smtClean="0">
                <a:solidFill>
                  <a:schemeClr val="tx1"/>
                </a:solidFill>
                <a:latin typeface="+mn-lt"/>
                <a:ea typeface="+mn-ea"/>
                <a:cs typeface="+mn-cs"/>
                <a:hlinkClick r:id="rId10"/>
              </a:rPr>
              <a:t>infection</a:t>
            </a:r>
            <a:r>
              <a:rPr lang="tr-TR" sz="1200" u="sng" kern="1200" dirty="0" smtClean="0">
                <a:solidFill>
                  <a:schemeClr val="tx1"/>
                </a:solidFill>
                <a:latin typeface="+mn-lt"/>
                <a:ea typeface="+mn-ea"/>
                <a:cs typeface="+mn-cs"/>
                <a:hlinkClick r:id="rId10"/>
              </a:rPr>
              <a:t>"</a:t>
            </a:r>
            <a:r>
              <a:rPr lang="tr-TR" sz="1200" kern="1200" dirty="0" smtClean="0">
                <a:solidFill>
                  <a:schemeClr val="tx1"/>
                </a:solidFill>
                <a:latin typeface="+mn-lt"/>
                <a:ea typeface="+mn-ea"/>
                <a:cs typeface="+mn-cs"/>
              </a:rPr>
              <a:t>.)</a:t>
            </a:r>
          </a:p>
          <a:p>
            <a:r>
              <a:rPr lang="tr-TR" sz="1200" b="1" kern="1200" dirty="0" err="1" smtClean="0">
                <a:solidFill>
                  <a:schemeClr val="tx1"/>
                </a:solidFill>
                <a:latin typeface="+mn-lt"/>
                <a:ea typeface="+mn-ea"/>
                <a:cs typeface="+mn-cs"/>
              </a:rPr>
              <a:t>Cytomegalovirus</a:t>
            </a:r>
            <a:endParaRPr lang="tr-TR" sz="1200" kern="1200" dirty="0" smtClean="0">
              <a:solidFill>
                <a:schemeClr val="tx1"/>
              </a:solidFill>
              <a:latin typeface="+mn-lt"/>
              <a:ea typeface="+mn-ea"/>
              <a:cs typeface="+mn-cs"/>
            </a:endParaRPr>
          </a:p>
          <a:p>
            <a:r>
              <a:rPr lang="tr-TR" sz="1200" kern="1200" dirty="0" smtClean="0">
                <a:solidFill>
                  <a:schemeClr val="tx1"/>
                </a:solidFill>
                <a:latin typeface="+mn-lt"/>
                <a:ea typeface="+mn-ea"/>
                <a:cs typeface="+mn-cs"/>
              </a:rPr>
              <a:t>For </a:t>
            </a:r>
            <a:r>
              <a:rPr lang="tr-TR" sz="1200" kern="1200" dirty="0" err="1" smtClean="0">
                <a:solidFill>
                  <a:schemeClr val="tx1"/>
                </a:solidFill>
                <a:latin typeface="+mn-lt"/>
                <a:ea typeface="+mn-ea"/>
                <a:cs typeface="+mn-cs"/>
              </a:rPr>
              <a:t>most</a:t>
            </a:r>
            <a:r>
              <a:rPr lang="tr-TR" sz="1200" kern="1200" dirty="0" smtClean="0">
                <a:solidFill>
                  <a:schemeClr val="tx1"/>
                </a:solidFill>
                <a:latin typeface="+mn-lt"/>
                <a:ea typeface="+mn-ea"/>
                <a:cs typeface="+mn-cs"/>
              </a:rPr>
              <a:t> CMV-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allografts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CMV-</a:t>
            </a:r>
            <a:r>
              <a:rPr lang="tr-TR" sz="1200" kern="1200" dirty="0" err="1" smtClean="0">
                <a:solidFill>
                  <a:schemeClr val="tx1"/>
                </a:solidFill>
                <a:latin typeface="+mn-lt"/>
                <a:ea typeface="+mn-ea"/>
                <a:cs typeface="+mn-cs"/>
              </a:rPr>
              <a:t>seronegative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donors</a:t>
            </a:r>
            <a:r>
              <a:rPr lang="tr-TR" sz="1200" kern="1200" dirty="0" smtClean="0">
                <a:solidFill>
                  <a:schemeClr val="tx1"/>
                </a:solidFill>
                <a:latin typeface="+mn-lt"/>
                <a:ea typeface="+mn-ea"/>
                <a:cs typeface="+mn-cs"/>
              </a:rPr>
              <a:t> (CMV D-/R+), CMV-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allografts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CMV-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donors</a:t>
            </a:r>
            <a:r>
              <a:rPr lang="tr-TR" sz="1200" kern="1200" dirty="0" smtClean="0">
                <a:solidFill>
                  <a:schemeClr val="tx1"/>
                </a:solidFill>
                <a:latin typeface="+mn-lt"/>
                <a:ea typeface="+mn-ea"/>
                <a:cs typeface="+mn-cs"/>
              </a:rPr>
              <a:t> (CMV D+/R+), and CMV-</a:t>
            </a:r>
            <a:r>
              <a:rPr lang="tr-TR" sz="1200" kern="1200" dirty="0" err="1" smtClean="0">
                <a:solidFill>
                  <a:schemeClr val="tx1"/>
                </a:solidFill>
                <a:latin typeface="+mn-lt"/>
                <a:ea typeface="+mn-ea"/>
                <a:cs typeface="+mn-cs"/>
              </a:rPr>
              <a:t>seronegative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allografts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CMV-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donors</a:t>
            </a:r>
            <a:r>
              <a:rPr lang="tr-TR" sz="1200" kern="1200" dirty="0" smtClean="0">
                <a:solidFill>
                  <a:schemeClr val="tx1"/>
                </a:solidFill>
                <a:latin typeface="+mn-lt"/>
                <a:ea typeface="+mn-ea"/>
                <a:cs typeface="+mn-cs"/>
              </a:rPr>
              <a:t> (CMV D+/R-), </a:t>
            </a:r>
            <a:r>
              <a:rPr lang="tr-TR" sz="1200" kern="1200" dirty="0" err="1" smtClean="0">
                <a:solidFill>
                  <a:schemeClr val="tx1"/>
                </a:solidFill>
                <a:latin typeface="+mn-lt"/>
                <a:ea typeface="+mn-ea"/>
                <a:cs typeface="+mn-cs"/>
              </a:rPr>
              <a:t>we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recommend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weekly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quantitative</a:t>
            </a:r>
            <a:r>
              <a:rPr lang="tr-TR" sz="1200" kern="1200" dirty="0" smtClean="0">
                <a:solidFill>
                  <a:schemeClr val="tx1"/>
                </a:solidFill>
                <a:latin typeface="+mn-lt"/>
                <a:ea typeface="+mn-ea"/>
                <a:cs typeface="+mn-cs"/>
              </a:rPr>
              <a:t> CMV </a:t>
            </a:r>
            <a:r>
              <a:rPr lang="tr-TR" sz="1200" kern="1200" dirty="0" err="1" smtClean="0">
                <a:solidFill>
                  <a:schemeClr val="tx1"/>
                </a:solidFill>
                <a:latin typeface="+mn-lt"/>
                <a:ea typeface="+mn-ea"/>
                <a:cs typeface="+mn-cs"/>
              </a:rPr>
              <a:t>testing</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preemptive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therapy</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a:t>
            </a:r>
            <a:r>
              <a:rPr lang="tr-TR" sz="1200" kern="1200" dirty="0" smtClean="0">
                <a:solidFill>
                  <a:schemeClr val="tx1"/>
                </a:solidFill>
                <a:latin typeface="+mn-lt"/>
                <a:ea typeface="+mn-ea"/>
                <a:cs typeface="+mn-cs"/>
              </a:rPr>
              <a:t> CMV viremia </a:t>
            </a:r>
            <a:r>
              <a:rPr lang="tr-TR" sz="1200" kern="1200" dirty="0" err="1" smtClean="0">
                <a:solidFill>
                  <a:schemeClr val="tx1"/>
                </a:solidFill>
                <a:latin typeface="+mn-lt"/>
                <a:ea typeface="+mn-ea"/>
                <a:cs typeface="+mn-cs"/>
              </a:rPr>
              <a:t>rather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than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giving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antiviral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prophylaxis</a:t>
            </a:r>
            <a:r>
              <a:rPr lang="tr-TR" sz="1200" kern="1200" dirty="0" smtClean="0">
                <a:solidFill>
                  <a:schemeClr val="tx1"/>
                </a:solidFill>
                <a:latin typeface="+mn-lt"/>
                <a:ea typeface="+mn-ea"/>
                <a:cs typeface="+mn-cs"/>
              </a:rPr>
              <a:t> (</a:t>
            </a:r>
            <a:r>
              <a:rPr lang="tr-TR" sz="1200" b="1" u="sng" kern="1200" dirty="0" err="1" smtClean="0">
                <a:solidFill>
                  <a:schemeClr val="tx1"/>
                </a:solidFill>
                <a:latin typeface="+mn-lt"/>
                <a:ea typeface="+mn-ea"/>
                <a:cs typeface="+mn-cs"/>
                <a:hlinkClick r:id="rId6"/>
              </a:rPr>
              <a:t>Grade</a:t>
            </a:r>
            <a:r>
              <a:rPr lang="tr-TR" sz="1200" b="1" u="sng" kern="1200" dirty="0" smtClean="0">
                <a:solidFill>
                  <a:schemeClr val="tx1"/>
                </a:solidFill>
                <a:latin typeface="+mn-lt"/>
                <a:ea typeface="+mn-ea"/>
                <a:cs typeface="+mn-cs"/>
                <a:hlinkClick r:id="rId6"/>
              </a:rPr>
              <a:t> 1B</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preemptive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therapy</a:t>
            </a:r>
            <a:r>
              <a:rPr lang="tr-TR" sz="1200" kern="1200" dirty="0" smtClean="0">
                <a:solidFill>
                  <a:schemeClr val="tx1"/>
                </a:solidFill>
                <a:latin typeface="+mn-lt"/>
                <a:ea typeface="+mn-ea"/>
                <a:cs typeface="+mn-cs"/>
              </a:rPr>
              <a:t>, IV </a:t>
            </a:r>
            <a:r>
              <a:rPr lang="tr-TR" sz="1200" u="sng" kern="1200" dirty="0" err="1" smtClean="0">
                <a:solidFill>
                  <a:schemeClr val="tx1"/>
                </a:solidFill>
                <a:latin typeface="+mn-lt"/>
                <a:ea typeface="+mn-ea"/>
                <a:cs typeface="+mn-cs"/>
                <a:hlinkClick r:id="rId7"/>
              </a:rPr>
              <a:t>ganciclovir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oral </a:t>
            </a:r>
            <a:r>
              <a:rPr lang="tr-TR" sz="1200" u="sng" kern="1200" dirty="0" err="1" smtClean="0">
                <a:solidFill>
                  <a:schemeClr val="tx1"/>
                </a:solidFill>
                <a:latin typeface="+mn-lt"/>
                <a:ea typeface="+mn-ea"/>
                <a:cs typeface="+mn-cs"/>
                <a:hlinkClick r:id="rId8"/>
              </a:rPr>
              <a:t>valganciclovir</a:t>
            </a:r>
            <a:r>
              <a:rPr lang="tr-TR" sz="1200" kern="1200" dirty="0" smtClean="0">
                <a:solidFill>
                  <a:schemeClr val="tx1"/>
                </a:solidFill>
                <a:latin typeface="+mn-lt"/>
                <a:ea typeface="+mn-ea"/>
                <a:cs typeface="+mn-cs"/>
              </a:rPr>
              <a:t> can be </a:t>
            </a:r>
            <a:r>
              <a:rPr lang="tr-TR" sz="1200" kern="1200" dirty="0" err="1" smtClean="0">
                <a:solidFill>
                  <a:schemeClr val="tx1"/>
                </a:solidFill>
                <a:latin typeface="+mn-lt"/>
                <a:ea typeface="+mn-ea"/>
                <a:cs typeface="+mn-cs"/>
              </a:rPr>
              <a:t>given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most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weekly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monitoring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performed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engraftment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until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day</a:t>
            </a:r>
            <a:r>
              <a:rPr lang="tr-TR" sz="1200" kern="1200" dirty="0" smtClean="0">
                <a:solidFill>
                  <a:schemeClr val="tx1"/>
                </a:solidFill>
                <a:latin typeface="+mn-lt"/>
                <a:ea typeface="+mn-ea"/>
                <a:cs typeface="+mn-cs"/>
              </a:rPr>
              <a:t> +100.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Preemptive</a:t>
            </a:r>
            <a:r>
              <a:rPr lang="tr-TR" sz="1200" u="sng" kern="1200" dirty="0" smtClean="0">
                <a:solidFill>
                  <a:schemeClr val="tx1"/>
                </a:solidFill>
                <a:latin typeface="+mn-lt"/>
                <a:ea typeface="+mn-ea"/>
                <a:cs typeface="+mn-cs"/>
                <a:hlinkClick r:id="rId9"/>
              </a:rPr>
              <a:t> </a:t>
            </a:r>
            <a:r>
              <a:rPr lang="tr-TR" sz="1200" u="sng" kern="1200" dirty="0" err="1" smtClean="0">
                <a:solidFill>
                  <a:schemeClr val="tx1"/>
                </a:solidFill>
                <a:latin typeface="+mn-lt"/>
                <a:ea typeface="+mn-ea"/>
                <a:cs typeface="+mn-cs"/>
                <a:hlinkClick r:id="rId9"/>
              </a:rPr>
              <a:t>therapy</a:t>
            </a:r>
            <a:r>
              <a:rPr lang="tr-TR" sz="1200" u="sng" kern="1200" dirty="0" smtClean="0">
                <a:solidFill>
                  <a:schemeClr val="tx1"/>
                </a:solidFill>
                <a:latin typeface="+mn-lt"/>
                <a:ea typeface="+mn-ea"/>
                <a:cs typeface="+mn-cs"/>
                <a:hlinkClick r:id="rId9"/>
              </a:rPr>
              <a: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kern="1200" dirty="0" smtClean="0">
                <a:solidFill>
                  <a:schemeClr val="tx1"/>
                </a:solidFill>
                <a:latin typeface="+mn-lt"/>
                <a:ea typeface="+mn-ea"/>
                <a:cs typeface="+mn-cs"/>
              </a:rPr>
              <a:t>●An </a:t>
            </a:r>
            <a:r>
              <a:rPr lang="tr-TR" sz="1200" kern="1200" dirty="0" err="1" smtClean="0">
                <a:solidFill>
                  <a:schemeClr val="tx1"/>
                </a:solidFill>
                <a:latin typeface="+mn-lt"/>
                <a:ea typeface="+mn-ea"/>
                <a:cs typeface="+mn-cs"/>
              </a:rPr>
              <a:t>alternative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approach</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high</a:t>
            </a:r>
            <a:r>
              <a:rPr lang="tr-TR" sz="1200" kern="1200" dirty="0" smtClean="0">
                <a:solidFill>
                  <a:schemeClr val="tx1"/>
                </a:solidFill>
                <a:latin typeface="+mn-lt"/>
                <a:ea typeface="+mn-ea"/>
                <a:cs typeface="+mn-cs"/>
              </a:rPr>
              <a:t>-risk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involves</a:t>
            </a:r>
            <a:r>
              <a:rPr lang="tr-TR" sz="1200" kern="1200" dirty="0" smtClean="0">
                <a:solidFill>
                  <a:schemeClr val="tx1"/>
                </a:solidFill>
                <a:latin typeface="+mn-lt"/>
                <a:ea typeface="+mn-ea"/>
                <a:cs typeface="+mn-cs"/>
              </a:rPr>
              <a:t> CMV </a:t>
            </a:r>
            <a:r>
              <a:rPr lang="tr-TR" sz="1200" kern="1200" dirty="0" err="1" smtClean="0">
                <a:solidFill>
                  <a:schemeClr val="tx1"/>
                </a:solidFill>
                <a:latin typeface="+mn-lt"/>
                <a:ea typeface="+mn-ea"/>
                <a:cs typeface="+mn-cs"/>
              </a:rPr>
              <a:t>prophylaxis</a:t>
            </a:r>
            <a:r>
              <a:rPr lang="tr-TR" sz="1200" kern="1200" dirty="0" smtClean="0">
                <a:solidFill>
                  <a:schemeClr val="tx1"/>
                </a:solidFill>
                <a:latin typeface="+mn-lt"/>
                <a:ea typeface="+mn-ea"/>
                <a:cs typeface="+mn-cs"/>
              </a:rPr>
              <a:t> and/</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twice</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weekly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polymerase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chain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reaction</a:t>
            </a:r>
            <a:r>
              <a:rPr lang="tr-TR" sz="1200" kern="1200" dirty="0" smtClean="0">
                <a:solidFill>
                  <a:schemeClr val="tx1"/>
                </a:solidFill>
                <a:latin typeface="+mn-lt"/>
                <a:ea typeface="+mn-ea"/>
                <a:cs typeface="+mn-cs"/>
              </a:rPr>
              <a:t> (PCR) </a:t>
            </a:r>
            <a:r>
              <a:rPr lang="tr-TR" sz="1200" kern="1200" dirty="0" err="1" smtClean="0">
                <a:solidFill>
                  <a:schemeClr val="tx1"/>
                </a:solidFill>
                <a:latin typeface="+mn-lt"/>
                <a:ea typeface="+mn-ea"/>
                <a:cs typeface="+mn-cs"/>
              </a:rPr>
              <a:t>monitoring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initiation</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preemptive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therapy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when</a:t>
            </a:r>
            <a:r>
              <a:rPr lang="tr-TR" sz="1200" kern="1200" dirty="0" smtClean="0">
                <a:solidFill>
                  <a:schemeClr val="tx1"/>
                </a:solidFill>
                <a:latin typeface="+mn-lt"/>
                <a:ea typeface="+mn-ea"/>
                <a:cs typeface="+mn-cs"/>
              </a:rPr>
              <a:t> CMV viremia is </a:t>
            </a:r>
            <a:r>
              <a:rPr lang="tr-TR" sz="1200" kern="1200" dirty="0" err="1" smtClean="0">
                <a:solidFill>
                  <a:schemeClr val="tx1"/>
                </a:solidFill>
                <a:latin typeface="+mn-lt"/>
                <a:ea typeface="+mn-ea"/>
                <a:cs typeface="+mn-cs"/>
              </a:rPr>
              <a:t>detected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High</a:t>
            </a:r>
            <a:r>
              <a:rPr lang="tr-TR" sz="1200" kern="1200" dirty="0" smtClean="0">
                <a:solidFill>
                  <a:schemeClr val="tx1"/>
                </a:solidFill>
                <a:latin typeface="+mn-lt"/>
                <a:ea typeface="+mn-ea"/>
                <a:cs typeface="+mn-cs"/>
              </a:rPr>
              <a:t>-risk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include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of T </a:t>
            </a:r>
            <a:r>
              <a:rPr lang="tr-TR" sz="1200" kern="1200" dirty="0" err="1" smtClean="0">
                <a:solidFill>
                  <a:schemeClr val="tx1"/>
                </a:solidFill>
                <a:latin typeface="+mn-lt"/>
                <a:ea typeface="+mn-ea"/>
                <a:cs typeface="+mn-cs"/>
              </a:rPr>
              <a:t>cell</a:t>
            </a:r>
            <a:r>
              <a:rPr lang="tr-TR" sz="1200" kern="1200" dirty="0" smtClean="0">
                <a:solidFill>
                  <a:schemeClr val="tx1"/>
                </a:solidFill>
                <a:latin typeface="+mn-lt"/>
                <a:ea typeface="+mn-ea"/>
                <a:cs typeface="+mn-cs"/>
              </a:rPr>
              <a:t>-depleted </a:t>
            </a:r>
            <a:r>
              <a:rPr lang="tr-TR" sz="1200" kern="1200" dirty="0" err="1" smtClean="0">
                <a:solidFill>
                  <a:schemeClr val="tx1"/>
                </a:solidFill>
                <a:latin typeface="+mn-lt"/>
                <a:ea typeface="+mn-ea"/>
                <a:cs typeface="+mn-cs"/>
              </a:rPr>
              <a:t>allografts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human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leukocyte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antigen</a:t>
            </a:r>
            <a:r>
              <a:rPr lang="tr-TR" sz="1200" kern="1200" dirty="0" smtClean="0">
                <a:solidFill>
                  <a:schemeClr val="tx1"/>
                </a:solidFill>
                <a:latin typeface="+mn-lt"/>
                <a:ea typeface="+mn-ea"/>
                <a:cs typeface="+mn-cs"/>
              </a:rPr>
              <a:t> (HLA)-</a:t>
            </a:r>
            <a:r>
              <a:rPr lang="tr-TR" sz="1200" kern="1200" dirty="0" err="1" smtClean="0">
                <a:solidFill>
                  <a:schemeClr val="tx1"/>
                </a:solidFill>
                <a:latin typeface="+mn-lt"/>
                <a:ea typeface="+mn-ea"/>
                <a:cs typeface="+mn-cs"/>
              </a:rPr>
              <a:t>mismatched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allografts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umbilical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cord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blood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allografts</a:t>
            </a:r>
            <a:r>
              <a:rPr lang="tr-TR" sz="1200" kern="1200" dirty="0" smtClean="0">
                <a:solidFill>
                  <a:schemeClr val="tx1"/>
                </a:solidFill>
                <a:latin typeface="+mn-lt"/>
                <a:ea typeface="+mn-ea"/>
                <a:cs typeface="+mn-cs"/>
              </a:rPr>
              <a:t> as </a:t>
            </a:r>
            <a:r>
              <a:rPr lang="tr-TR" sz="1200" kern="1200" dirty="0" err="1" smtClean="0">
                <a:solidFill>
                  <a:schemeClr val="tx1"/>
                </a:solidFill>
                <a:latin typeface="+mn-lt"/>
                <a:ea typeface="+mn-ea"/>
                <a:cs typeface="+mn-cs"/>
              </a:rPr>
              <a:t>well</a:t>
            </a:r>
            <a:r>
              <a:rPr lang="tr-TR" sz="1200" kern="1200" dirty="0" smtClean="0">
                <a:solidFill>
                  <a:schemeClr val="tx1"/>
                </a:solidFill>
                <a:latin typeface="+mn-lt"/>
                <a:ea typeface="+mn-ea"/>
                <a:cs typeface="+mn-cs"/>
              </a:rPr>
              <a:t> as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are </a:t>
            </a:r>
            <a:r>
              <a:rPr lang="tr-TR" sz="1200" kern="1200" dirty="0" err="1" smtClean="0">
                <a:solidFill>
                  <a:schemeClr val="tx1"/>
                </a:solidFill>
                <a:latin typeface="+mn-lt"/>
                <a:ea typeface="+mn-ea"/>
                <a:cs typeface="+mn-cs"/>
              </a:rPr>
              <a:t>receiving</a:t>
            </a:r>
            <a:r>
              <a:rPr lang="tr-TR" sz="1200" kern="1200" dirty="0" smtClean="0">
                <a:solidFill>
                  <a:schemeClr val="tx1"/>
                </a:solidFill>
                <a:latin typeface="+mn-lt"/>
                <a:ea typeface="+mn-ea"/>
                <a:cs typeface="+mn-cs"/>
              </a:rPr>
              <a:t> </a:t>
            </a:r>
            <a:r>
              <a:rPr lang="tr-TR" sz="1200" u="sng" kern="1200" dirty="0" err="1" smtClean="0">
                <a:solidFill>
                  <a:schemeClr val="tx1"/>
                </a:solidFill>
                <a:latin typeface="+mn-lt"/>
                <a:ea typeface="+mn-ea"/>
                <a:cs typeface="+mn-cs"/>
                <a:hlinkClick r:id="rId11"/>
              </a:rPr>
              <a:t>alemtuzumab</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decision</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whether</a:t>
            </a:r>
            <a:r>
              <a:rPr lang="tr-TR" sz="1200" kern="1200" dirty="0" smtClean="0">
                <a:solidFill>
                  <a:schemeClr val="tx1"/>
                </a:solidFill>
                <a:latin typeface="+mn-lt"/>
                <a:ea typeface="+mn-ea"/>
                <a:cs typeface="+mn-cs"/>
              </a:rPr>
              <a:t> to </a:t>
            </a:r>
            <a:r>
              <a:rPr lang="tr-TR" sz="1200" kern="1200" dirty="0" err="1" smtClean="0">
                <a:solidFill>
                  <a:schemeClr val="tx1"/>
                </a:solidFill>
                <a:latin typeface="+mn-lt"/>
                <a:ea typeface="+mn-ea"/>
                <a:cs typeface="+mn-cs"/>
              </a:rPr>
              <a:t>give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prophylactic</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preemptive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therapy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made</a:t>
            </a:r>
            <a:r>
              <a:rPr lang="tr-TR" sz="1200" kern="1200" dirty="0" smtClean="0">
                <a:solidFill>
                  <a:schemeClr val="tx1"/>
                </a:solidFill>
                <a:latin typeface="+mn-lt"/>
                <a:ea typeface="+mn-ea"/>
                <a:cs typeface="+mn-cs"/>
              </a:rPr>
              <a:t> on a </a:t>
            </a:r>
            <a:r>
              <a:rPr lang="tr-TR" sz="1200" kern="1200" dirty="0" err="1" smtClean="0">
                <a:solidFill>
                  <a:schemeClr val="tx1"/>
                </a:solidFill>
                <a:latin typeface="+mn-lt"/>
                <a:ea typeface="+mn-ea"/>
                <a:cs typeface="+mn-cs"/>
              </a:rPr>
              <a:t>case</a:t>
            </a:r>
            <a:r>
              <a:rPr lang="tr-TR" sz="1200" kern="1200" dirty="0" smtClean="0">
                <a:solidFill>
                  <a:schemeClr val="tx1"/>
                </a:solidFill>
                <a:latin typeface="+mn-lt"/>
                <a:ea typeface="+mn-ea"/>
                <a:cs typeface="+mn-cs"/>
              </a:rPr>
              <a:t>-by-</a:t>
            </a:r>
            <a:r>
              <a:rPr lang="tr-TR" sz="1200" kern="1200" dirty="0" err="1" smtClean="0">
                <a:solidFill>
                  <a:schemeClr val="tx1"/>
                </a:solidFill>
                <a:latin typeface="+mn-lt"/>
                <a:ea typeface="+mn-ea"/>
                <a:cs typeface="+mn-cs"/>
              </a:rPr>
              <a:t>case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basis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taking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into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account</a:t>
            </a:r>
            <a:r>
              <a:rPr lang="tr-TR" sz="1200" kern="1200" dirty="0" smtClean="0">
                <a:solidFill>
                  <a:schemeClr val="tx1"/>
                </a:solidFill>
                <a:latin typeface="+mn-lt"/>
                <a:ea typeface="+mn-ea"/>
                <a:cs typeface="+mn-cs"/>
              </a:rPr>
              <a:t> the risk profile of </a:t>
            </a:r>
            <a:r>
              <a:rPr lang="tr-TR" sz="1200" kern="1200" dirty="0" err="1" smtClean="0">
                <a:solidFill>
                  <a:schemeClr val="tx1"/>
                </a:solidFill>
                <a:latin typeface="+mn-lt"/>
                <a:ea typeface="+mn-ea"/>
                <a:cs typeface="+mn-cs"/>
              </a:rPr>
              <a:t>each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patient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give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prophylactic</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therapy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favor</a:t>
            </a:r>
            <a:r>
              <a:rPr lang="tr-TR" sz="1200" kern="1200" dirty="0" smtClean="0">
                <a:solidFill>
                  <a:schemeClr val="tx1"/>
                </a:solidFill>
                <a:latin typeface="+mn-lt"/>
                <a:ea typeface="+mn-ea"/>
                <a:cs typeface="+mn-cs"/>
              </a:rPr>
              <a:t> </a:t>
            </a:r>
            <a:r>
              <a:rPr lang="tr-TR" sz="1200" u="sng" kern="1200" dirty="0" err="1" smtClean="0">
                <a:solidFill>
                  <a:schemeClr val="tx1"/>
                </a:solidFill>
                <a:latin typeface="+mn-lt"/>
                <a:ea typeface="+mn-ea"/>
                <a:cs typeface="+mn-cs"/>
                <a:hlinkClick r:id="rId7"/>
              </a:rPr>
              <a:t>ganciclovir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day</a:t>
            </a:r>
            <a:r>
              <a:rPr lang="tr-TR" sz="1200" kern="1200" dirty="0" smtClean="0">
                <a:solidFill>
                  <a:schemeClr val="tx1"/>
                </a:solidFill>
                <a:latin typeface="+mn-lt"/>
                <a:ea typeface="+mn-ea"/>
                <a:cs typeface="+mn-cs"/>
              </a:rPr>
              <a:t> -8 to </a:t>
            </a:r>
            <a:r>
              <a:rPr lang="tr-TR" sz="1200" kern="1200" dirty="0" err="1" smtClean="0">
                <a:solidFill>
                  <a:schemeClr val="tx1"/>
                </a:solidFill>
                <a:latin typeface="+mn-lt"/>
                <a:ea typeface="+mn-ea"/>
                <a:cs typeface="+mn-cs"/>
              </a:rPr>
              <a:t>day</a:t>
            </a:r>
            <a:r>
              <a:rPr lang="tr-TR" sz="1200" kern="1200" dirty="0" smtClean="0">
                <a:solidFill>
                  <a:schemeClr val="tx1"/>
                </a:solidFill>
                <a:latin typeface="+mn-lt"/>
                <a:ea typeface="+mn-ea"/>
                <a:cs typeface="+mn-cs"/>
              </a:rPr>
              <a:t> -2, </a:t>
            </a:r>
            <a:r>
              <a:rPr lang="tr-TR" sz="1200" kern="1200" dirty="0" err="1" smtClean="0">
                <a:solidFill>
                  <a:schemeClr val="tx1"/>
                </a:solidFill>
                <a:latin typeface="+mn-lt"/>
                <a:ea typeface="+mn-ea"/>
                <a:cs typeface="+mn-cs"/>
              </a:rPr>
              <a:t>followed</a:t>
            </a:r>
            <a:r>
              <a:rPr lang="tr-TR" sz="1200" kern="1200" dirty="0" smtClean="0">
                <a:solidFill>
                  <a:schemeClr val="tx1"/>
                </a:solidFill>
                <a:latin typeface="+mn-lt"/>
                <a:ea typeface="+mn-ea"/>
                <a:cs typeface="+mn-cs"/>
              </a:rPr>
              <a:t> by </a:t>
            </a:r>
            <a:r>
              <a:rPr lang="tr-TR" sz="1200" kern="1200" dirty="0" err="1" smtClean="0">
                <a:solidFill>
                  <a:schemeClr val="tx1"/>
                </a:solidFill>
                <a:latin typeface="+mn-lt"/>
                <a:ea typeface="+mn-ea"/>
                <a:cs typeface="+mn-cs"/>
              </a:rPr>
              <a:t>high</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dose</a:t>
            </a:r>
            <a:r>
              <a:rPr lang="tr-TR" sz="1200" kern="1200" dirty="0" smtClean="0">
                <a:solidFill>
                  <a:schemeClr val="tx1"/>
                </a:solidFill>
                <a:latin typeface="+mn-lt"/>
                <a:ea typeface="+mn-ea"/>
                <a:cs typeface="+mn-cs"/>
              </a:rPr>
              <a:t> </a:t>
            </a:r>
            <a:r>
              <a:rPr lang="tr-TR" sz="1200" u="sng" kern="1200" dirty="0" err="1" smtClean="0">
                <a:solidFill>
                  <a:schemeClr val="tx1"/>
                </a:solidFill>
                <a:latin typeface="+mn-lt"/>
                <a:ea typeface="+mn-ea"/>
                <a:cs typeface="+mn-cs"/>
                <a:hlinkClick r:id="rId5"/>
              </a:rPr>
              <a:t>valacyclovir</a:t>
            </a:r>
            <a:r>
              <a:rPr lang="tr-TR" sz="1200" kern="1200" dirty="0" smtClean="0">
                <a:solidFill>
                  <a:schemeClr val="tx1"/>
                </a:solidFill>
                <a:latin typeface="+mn-lt"/>
                <a:ea typeface="+mn-ea"/>
                <a:cs typeface="+mn-cs"/>
              </a:rPr>
              <a:t> (2 g </a:t>
            </a:r>
            <a:r>
              <a:rPr lang="tr-TR" sz="1200" kern="1200" dirty="0" err="1" smtClean="0">
                <a:solidFill>
                  <a:schemeClr val="tx1"/>
                </a:solidFill>
                <a:latin typeface="+mn-lt"/>
                <a:ea typeface="+mn-ea"/>
                <a:cs typeface="+mn-cs"/>
              </a:rPr>
              <a:t>orally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three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times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daily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twice</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weekly</a:t>
            </a:r>
            <a:r>
              <a:rPr lang="tr-TR" sz="1200" kern="1200" dirty="0" smtClean="0">
                <a:solidFill>
                  <a:schemeClr val="tx1"/>
                </a:solidFill>
                <a:latin typeface="+mn-lt"/>
                <a:ea typeface="+mn-ea"/>
                <a:cs typeface="+mn-cs"/>
              </a:rPr>
              <a:t> PCR </a:t>
            </a:r>
            <a:r>
              <a:rPr lang="tr-TR" sz="1200" kern="1200" dirty="0" err="1" smtClean="0">
                <a:solidFill>
                  <a:schemeClr val="tx1"/>
                </a:solidFill>
                <a:latin typeface="+mn-lt"/>
                <a:ea typeface="+mn-ea"/>
                <a:cs typeface="+mn-cs"/>
              </a:rPr>
              <a:t>monitoring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starting</a:t>
            </a:r>
            <a:r>
              <a:rPr lang="tr-TR" sz="1200" kern="1200" dirty="0" smtClean="0">
                <a:solidFill>
                  <a:schemeClr val="tx1"/>
                </a:solidFill>
                <a:latin typeface="+mn-lt"/>
                <a:ea typeface="+mn-ea"/>
                <a:cs typeface="+mn-cs"/>
              </a:rPr>
              <a:t> at the time of HCT and </a:t>
            </a:r>
            <a:r>
              <a:rPr lang="tr-TR" sz="1200" kern="1200" dirty="0" err="1" smtClean="0">
                <a:solidFill>
                  <a:schemeClr val="tx1"/>
                </a:solidFill>
                <a:latin typeface="+mn-lt"/>
                <a:ea typeface="+mn-ea"/>
                <a:cs typeface="+mn-cs"/>
              </a:rPr>
              <a:t>continuing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until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engraftment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longer</a:t>
            </a:r>
            <a:r>
              <a:rPr lang="tr-TR" sz="1200" kern="1200" dirty="0" smtClean="0">
                <a:solidFill>
                  <a:schemeClr val="tx1"/>
                </a:solidFill>
                <a:latin typeface="+mn-lt"/>
                <a:ea typeface="+mn-ea"/>
                <a:cs typeface="+mn-cs"/>
              </a:rPr>
              <a:t> in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receiving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glucocorticoids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Primary</a:t>
            </a:r>
            <a:r>
              <a:rPr lang="tr-TR" sz="1200" u="sng" kern="1200" dirty="0" smtClean="0">
                <a:solidFill>
                  <a:schemeClr val="tx1"/>
                </a:solidFill>
                <a:latin typeface="+mn-lt"/>
                <a:ea typeface="+mn-ea"/>
                <a:cs typeface="+mn-cs"/>
                <a:hlinkClick r:id="rId9"/>
              </a:rPr>
              <a:t> </a:t>
            </a:r>
            <a:r>
              <a:rPr lang="tr-TR" sz="1200" u="sng" kern="1200" dirty="0" err="1" smtClean="0">
                <a:solidFill>
                  <a:schemeClr val="tx1"/>
                </a:solidFill>
                <a:latin typeface="+mn-lt"/>
                <a:ea typeface="+mn-ea"/>
                <a:cs typeface="+mn-cs"/>
                <a:hlinkClick r:id="rId9"/>
              </a:rPr>
              <a:t>prophylaxis</a:t>
            </a:r>
            <a:r>
              <a:rPr lang="tr-TR" sz="1200" u="sng" kern="1200" dirty="0" smtClean="0">
                <a:solidFill>
                  <a:schemeClr val="tx1"/>
                </a:solidFill>
                <a:latin typeface="+mn-lt"/>
                <a:ea typeface="+mn-ea"/>
                <a:cs typeface="+mn-cs"/>
                <a:hlinkClick r:id="rId9"/>
              </a:rPr>
              <a: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kern="1200" dirty="0" smtClean="0">
                <a:solidFill>
                  <a:schemeClr val="tx1"/>
                </a:solidFill>
                <a:latin typeface="+mn-lt"/>
                <a:ea typeface="+mn-ea"/>
                <a:cs typeface="+mn-cs"/>
              </a:rPr>
              <a:t>●CMV-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autologous HCT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usually</a:t>
            </a:r>
            <a:r>
              <a:rPr lang="tr-TR" sz="1200" kern="1200" dirty="0" smtClean="0">
                <a:solidFill>
                  <a:schemeClr val="tx1"/>
                </a:solidFill>
                <a:latin typeface="+mn-lt"/>
                <a:ea typeface="+mn-ea"/>
                <a:cs typeface="+mn-cs"/>
              </a:rPr>
              <a:t> do not </a:t>
            </a:r>
            <a:r>
              <a:rPr lang="tr-TR" sz="1200" kern="1200" dirty="0" err="1" smtClean="0">
                <a:solidFill>
                  <a:schemeClr val="tx1"/>
                </a:solidFill>
                <a:latin typeface="+mn-lt"/>
                <a:ea typeface="+mn-ea"/>
                <a:cs typeface="+mn-cs"/>
              </a:rPr>
              <a:t>require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routine</a:t>
            </a:r>
            <a:r>
              <a:rPr lang="tr-TR" sz="1200" kern="1200" dirty="0" smtClean="0">
                <a:solidFill>
                  <a:schemeClr val="tx1"/>
                </a:solidFill>
                <a:latin typeface="+mn-lt"/>
                <a:ea typeface="+mn-ea"/>
                <a:cs typeface="+mn-cs"/>
              </a:rPr>
              <a:t> CMV </a:t>
            </a:r>
            <a:r>
              <a:rPr lang="tr-TR" sz="1200" kern="1200" dirty="0" err="1" smtClean="0">
                <a:solidFill>
                  <a:schemeClr val="tx1"/>
                </a:solidFill>
                <a:latin typeface="+mn-lt"/>
                <a:ea typeface="+mn-ea"/>
                <a:cs typeface="+mn-cs"/>
              </a:rPr>
              <a:t>monitoring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because</a:t>
            </a:r>
            <a:r>
              <a:rPr lang="tr-TR" sz="1200" kern="1200" dirty="0" smtClean="0">
                <a:solidFill>
                  <a:schemeClr val="tx1"/>
                </a:solidFill>
                <a:latin typeface="+mn-lt"/>
                <a:ea typeface="+mn-ea"/>
                <a:cs typeface="+mn-cs"/>
              </a:rPr>
              <a:t> of a </a:t>
            </a:r>
            <a:r>
              <a:rPr lang="tr-TR" sz="1200" kern="1200" dirty="0" err="1" smtClean="0">
                <a:solidFill>
                  <a:schemeClr val="tx1"/>
                </a:solidFill>
                <a:latin typeface="+mn-lt"/>
                <a:ea typeface="+mn-ea"/>
                <a:cs typeface="+mn-cs"/>
              </a:rPr>
              <a:t>low</a:t>
            </a:r>
            <a:r>
              <a:rPr lang="tr-TR" sz="1200" kern="1200" dirty="0" smtClean="0">
                <a:solidFill>
                  <a:schemeClr val="tx1"/>
                </a:solidFill>
                <a:latin typeface="+mn-lt"/>
                <a:ea typeface="+mn-ea"/>
                <a:cs typeface="+mn-cs"/>
              </a:rPr>
              <a:t> risk for CMV </a:t>
            </a:r>
            <a:r>
              <a:rPr lang="tr-TR" sz="1200" kern="1200" dirty="0" err="1" smtClean="0">
                <a:solidFill>
                  <a:schemeClr val="tx1"/>
                </a:solidFill>
                <a:latin typeface="+mn-lt"/>
                <a:ea typeface="+mn-ea"/>
                <a:cs typeface="+mn-cs"/>
              </a:rPr>
              <a:t>disease</a:t>
            </a:r>
            <a:r>
              <a:rPr lang="tr-TR" sz="1200" kern="1200" dirty="0" smtClean="0">
                <a:solidFill>
                  <a:schemeClr val="tx1"/>
                </a:solidFill>
                <a:latin typeface="+mn-lt"/>
                <a:ea typeface="+mn-ea"/>
                <a:cs typeface="+mn-cs"/>
              </a:rPr>
              <a:t>. Monitoring, </a:t>
            </a:r>
            <a:r>
              <a:rPr lang="tr-TR" sz="1200" kern="1200" dirty="0" err="1" smtClean="0">
                <a:solidFill>
                  <a:schemeClr val="tx1"/>
                </a:solidFill>
                <a:latin typeface="+mn-lt"/>
                <a:ea typeface="+mn-ea"/>
                <a:cs typeface="+mn-cs"/>
              </a:rPr>
              <a:t>started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around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day</a:t>
            </a:r>
            <a:r>
              <a:rPr lang="tr-TR" sz="1200" kern="1200" dirty="0" smtClean="0">
                <a:solidFill>
                  <a:schemeClr val="tx1"/>
                </a:solidFill>
                <a:latin typeface="+mn-lt"/>
                <a:ea typeface="+mn-ea"/>
                <a:cs typeface="+mn-cs"/>
              </a:rPr>
              <a:t> +20 and </a:t>
            </a:r>
            <a:r>
              <a:rPr lang="tr-TR" sz="1200" kern="1200" dirty="0" err="1" smtClean="0">
                <a:solidFill>
                  <a:schemeClr val="tx1"/>
                </a:solidFill>
                <a:latin typeface="+mn-lt"/>
                <a:ea typeface="+mn-ea"/>
                <a:cs typeface="+mn-cs"/>
              </a:rPr>
              <a:t>continued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until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day</a:t>
            </a:r>
            <a:r>
              <a:rPr lang="tr-TR" sz="1200" kern="1200" dirty="0" smtClean="0">
                <a:solidFill>
                  <a:schemeClr val="tx1"/>
                </a:solidFill>
                <a:latin typeface="+mn-lt"/>
                <a:ea typeface="+mn-ea"/>
                <a:cs typeface="+mn-cs"/>
              </a:rPr>
              <a:t> +100, is recommended in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develop</a:t>
            </a:r>
            <a:r>
              <a:rPr lang="tr-TR" sz="1200" kern="1200" dirty="0" smtClean="0">
                <a:solidFill>
                  <a:schemeClr val="tx1"/>
                </a:solidFill>
                <a:latin typeface="+mn-lt"/>
                <a:ea typeface="+mn-ea"/>
                <a:cs typeface="+mn-cs"/>
              </a:rPr>
              <a:t> CMV </a:t>
            </a:r>
            <a:r>
              <a:rPr lang="tr-TR" sz="1200" kern="1200" dirty="0" err="1" smtClean="0">
                <a:solidFill>
                  <a:schemeClr val="tx1"/>
                </a:solidFill>
                <a:latin typeface="+mn-lt"/>
                <a:ea typeface="+mn-ea"/>
                <a:cs typeface="+mn-cs"/>
              </a:rPr>
              <a:t>infection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during</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first</a:t>
            </a:r>
            <a:r>
              <a:rPr lang="tr-TR" sz="1200" kern="1200" dirty="0" smtClean="0">
                <a:solidFill>
                  <a:schemeClr val="tx1"/>
                </a:solidFill>
                <a:latin typeface="+mn-lt"/>
                <a:ea typeface="+mn-ea"/>
                <a:cs typeface="+mn-cs"/>
              </a:rPr>
              <a:t> 60 days </a:t>
            </a:r>
            <a:r>
              <a:rPr lang="tr-TR" sz="1200" kern="1200" dirty="0" err="1" smtClean="0">
                <a:solidFill>
                  <a:schemeClr val="tx1"/>
                </a:solidFill>
                <a:latin typeface="+mn-lt"/>
                <a:ea typeface="+mn-ea"/>
                <a:cs typeface="+mn-cs"/>
              </a:rPr>
              <a:t>following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transplantation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are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of CD34-</a:t>
            </a:r>
            <a:r>
              <a:rPr lang="tr-TR" sz="1200" kern="1200" dirty="0" err="1" smtClean="0">
                <a:solidFill>
                  <a:schemeClr val="tx1"/>
                </a:solidFill>
                <a:latin typeface="+mn-lt"/>
                <a:ea typeface="+mn-ea"/>
                <a:cs typeface="+mn-cs"/>
              </a:rPr>
              <a:t>selected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grafts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Other</a:t>
            </a:r>
            <a:r>
              <a:rPr lang="tr-TR" sz="1200" kern="1200" dirty="0" smtClean="0">
                <a:solidFill>
                  <a:schemeClr val="tx1"/>
                </a:solidFill>
                <a:latin typeface="+mn-lt"/>
                <a:ea typeface="+mn-ea"/>
                <a:cs typeface="+mn-cs"/>
              </a:rPr>
              <a:t> autologous HCT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may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benefit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a </a:t>
            </a:r>
            <a:r>
              <a:rPr lang="tr-TR" sz="1200" kern="1200" dirty="0" err="1" smtClean="0">
                <a:solidFill>
                  <a:schemeClr val="tx1"/>
                </a:solidFill>
                <a:latin typeface="+mn-lt"/>
                <a:ea typeface="+mn-ea"/>
                <a:cs typeface="+mn-cs"/>
              </a:rPr>
              <a:t>preemptive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strategy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include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received</a:t>
            </a:r>
            <a:r>
              <a:rPr lang="tr-TR" sz="1200" kern="1200" dirty="0" smtClean="0">
                <a:solidFill>
                  <a:schemeClr val="tx1"/>
                </a:solidFill>
                <a:latin typeface="+mn-lt"/>
                <a:ea typeface="+mn-ea"/>
                <a:cs typeface="+mn-cs"/>
              </a:rPr>
              <a:t> total body </a:t>
            </a:r>
            <a:r>
              <a:rPr lang="tr-TR" sz="1200" kern="1200" dirty="0" err="1" smtClean="0">
                <a:solidFill>
                  <a:schemeClr val="tx1"/>
                </a:solidFill>
                <a:latin typeface="+mn-lt"/>
                <a:ea typeface="+mn-ea"/>
                <a:cs typeface="+mn-cs"/>
              </a:rPr>
              <a:t>irradiation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received</a:t>
            </a:r>
            <a:r>
              <a:rPr lang="tr-TR" sz="1200" kern="1200" dirty="0" smtClean="0">
                <a:solidFill>
                  <a:schemeClr val="tx1"/>
                </a:solidFill>
                <a:latin typeface="+mn-lt"/>
                <a:ea typeface="+mn-ea"/>
                <a:cs typeface="+mn-cs"/>
              </a:rPr>
              <a:t> T </a:t>
            </a:r>
            <a:r>
              <a:rPr lang="tr-TR" sz="1200" kern="1200" dirty="0" err="1" smtClean="0">
                <a:solidFill>
                  <a:schemeClr val="tx1"/>
                </a:solidFill>
                <a:latin typeface="+mn-lt"/>
                <a:ea typeface="+mn-ea"/>
                <a:cs typeface="+mn-cs"/>
              </a:rPr>
              <a:t>cell</a:t>
            </a:r>
            <a:r>
              <a:rPr lang="tr-TR" sz="1200" kern="1200" dirty="0" smtClean="0">
                <a:solidFill>
                  <a:schemeClr val="tx1"/>
                </a:solidFill>
                <a:latin typeface="+mn-lt"/>
                <a:ea typeface="+mn-ea"/>
                <a:cs typeface="+mn-cs"/>
              </a:rPr>
              <a:t>-depleted </a:t>
            </a:r>
            <a:r>
              <a:rPr lang="tr-TR" sz="1200" kern="1200" dirty="0" err="1" smtClean="0">
                <a:solidFill>
                  <a:schemeClr val="tx1"/>
                </a:solidFill>
                <a:latin typeface="+mn-lt"/>
                <a:ea typeface="+mn-ea"/>
                <a:cs typeface="+mn-cs"/>
              </a:rPr>
              <a:t>grafts</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received</a:t>
            </a:r>
            <a:r>
              <a:rPr lang="tr-TR" sz="1200" kern="1200" dirty="0" smtClean="0">
                <a:solidFill>
                  <a:schemeClr val="tx1"/>
                </a:solidFill>
                <a:latin typeface="+mn-lt"/>
                <a:ea typeface="+mn-ea"/>
                <a:cs typeface="+mn-cs"/>
              </a:rPr>
              <a:t> </a:t>
            </a:r>
            <a:r>
              <a:rPr lang="tr-TR" sz="1200" u="sng" kern="1200" dirty="0" err="1" smtClean="0">
                <a:solidFill>
                  <a:schemeClr val="tx1"/>
                </a:solidFill>
                <a:latin typeface="+mn-lt"/>
                <a:ea typeface="+mn-ea"/>
                <a:cs typeface="+mn-cs"/>
                <a:hlinkClick r:id="rId11"/>
              </a:rPr>
              <a:t>alemtuzumab</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12"/>
              </a:rPr>
              <a:t>fludarabine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2-</a:t>
            </a:r>
            <a:r>
              <a:rPr lang="tr-TR" sz="1200" kern="1200" dirty="0" err="1" smtClean="0">
                <a:solidFill>
                  <a:schemeClr val="tx1"/>
                </a:solidFill>
                <a:latin typeface="+mn-lt"/>
                <a:ea typeface="+mn-ea"/>
                <a:cs typeface="+mn-cs"/>
              </a:rPr>
              <a:t>chlorodeoxyadenosine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within</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previous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six</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months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'Monitoring for CMV </a:t>
            </a:r>
            <a:r>
              <a:rPr lang="tr-TR" sz="1200" u="sng" kern="1200" dirty="0" err="1" smtClean="0">
                <a:solidFill>
                  <a:schemeClr val="tx1"/>
                </a:solidFill>
                <a:latin typeface="+mn-lt"/>
                <a:ea typeface="+mn-ea"/>
                <a:cs typeface="+mn-cs"/>
                <a:hlinkClick r:id="rId9"/>
              </a:rPr>
              <a:t>reactivation</a:t>
            </a:r>
            <a:r>
              <a:rPr lang="tr-TR" sz="1200" u="sng" kern="1200" dirty="0" smtClean="0">
                <a:solidFill>
                  <a:schemeClr val="tx1"/>
                </a:solidFill>
                <a:latin typeface="+mn-lt"/>
                <a:ea typeface="+mn-ea"/>
                <a:cs typeface="+mn-cs"/>
                <a:hlinkClick r:id="rId9"/>
              </a:rPr>
              <a: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b="1" kern="1200" dirty="0" err="1" smtClean="0">
                <a:solidFill>
                  <a:schemeClr val="tx1"/>
                </a:solidFill>
                <a:latin typeface="+mn-lt"/>
                <a:ea typeface="+mn-ea"/>
                <a:cs typeface="+mn-cs"/>
              </a:rPr>
              <a:t>Epstein</a:t>
            </a:r>
            <a:r>
              <a:rPr lang="tr-TR" sz="1200" b="1" kern="1200" dirty="0" smtClean="0">
                <a:solidFill>
                  <a:schemeClr val="tx1"/>
                </a:solidFill>
                <a:latin typeface="+mn-lt"/>
                <a:ea typeface="+mn-ea"/>
                <a:cs typeface="+mn-cs"/>
              </a:rPr>
              <a:t>-</a:t>
            </a:r>
            <a:r>
              <a:rPr lang="tr-TR" sz="1200" b="1" kern="1200" dirty="0" err="1" smtClean="0">
                <a:solidFill>
                  <a:schemeClr val="tx1"/>
                </a:solidFill>
                <a:latin typeface="+mn-lt"/>
                <a:ea typeface="+mn-ea"/>
                <a:cs typeface="+mn-cs"/>
              </a:rPr>
              <a:t>Barr</a:t>
            </a:r>
            <a:r>
              <a:rPr lang="tr-TR" sz="1200" b="1" kern="1200" dirty="0" smtClean="0">
                <a:solidFill>
                  <a:schemeClr val="tx1"/>
                </a:solidFill>
                <a:latin typeface="+mn-lt"/>
                <a:ea typeface="+mn-ea"/>
                <a:cs typeface="+mn-cs"/>
              </a:rPr>
              <a:t> virus</a:t>
            </a:r>
            <a:endParaRPr lang="tr-TR" sz="1200" kern="1200" dirty="0" smtClean="0">
              <a:solidFill>
                <a:schemeClr val="tx1"/>
              </a:solidFill>
              <a:latin typeface="+mn-lt"/>
              <a:ea typeface="+mn-ea"/>
              <a:cs typeface="+mn-cs"/>
            </a:endParaRPr>
          </a:p>
          <a:p>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t>
            </a:r>
            <a:r>
              <a:rPr lang="tr-TR" sz="1200" kern="1200" dirty="0" err="1" smtClean="0">
                <a:solidFill>
                  <a:schemeClr val="tx1"/>
                </a:solidFill>
                <a:latin typeface="+mn-lt"/>
                <a:ea typeface="+mn-ea"/>
                <a:cs typeface="+mn-cs"/>
              </a:rPr>
              <a:t>high</a:t>
            </a:r>
            <a:r>
              <a:rPr lang="tr-TR" sz="1200" kern="1200" dirty="0" smtClean="0">
                <a:solidFill>
                  <a:schemeClr val="tx1"/>
                </a:solidFill>
                <a:latin typeface="+mn-lt"/>
                <a:ea typeface="+mn-ea"/>
                <a:cs typeface="+mn-cs"/>
              </a:rPr>
              <a:t> risk for EBV </a:t>
            </a:r>
            <a:r>
              <a:rPr lang="tr-TR" sz="1200" kern="1200" dirty="0" err="1" smtClean="0">
                <a:solidFill>
                  <a:schemeClr val="tx1"/>
                </a:solidFill>
                <a:latin typeface="+mn-lt"/>
                <a:ea typeface="+mn-ea"/>
                <a:cs typeface="+mn-cs"/>
              </a:rPr>
              <a:t>reactivation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such</a:t>
            </a:r>
            <a:r>
              <a:rPr lang="tr-TR" sz="1200" kern="1200" dirty="0" smtClean="0">
                <a:solidFill>
                  <a:schemeClr val="tx1"/>
                </a:solidFill>
                <a:latin typeface="+mn-lt"/>
                <a:ea typeface="+mn-ea"/>
                <a:cs typeface="+mn-cs"/>
              </a:rPr>
              <a:t> as </a:t>
            </a:r>
            <a:r>
              <a:rPr lang="tr-TR" sz="1200" kern="1200" dirty="0" err="1" smtClean="0">
                <a:solidFill>
                  <a:schemeClr val="tx1"/>
                </a:solidFill>
                <a:latin typeface="+mn-lt"/>
                <a:ea typeface="+mn-ea"/>
                <a:cs typeface="+mn-cs"/>
              </a:rPr>
              <a:t>those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received</a:t>
            </a:r>
            <a:r>
              <a:rPr lang="tr-TR" sz="1200" kern="1200" dirty="0" smtClean="0">
                <a:solidFill>
                  <a:schemeClr val="tx1"/>
                </a:solidFill>
                <a:latin typeface="+mn-lt"/>
                <a:ea typeface="+mn-ea"/>
                <a:cs typeface="+mn-cs"/>
              </a:rPr>
              <a:t> anti-T </a:t>
            </a:r>
            <a:r>
              <a:rPr lang="tr-TR" sz="1200" kern="1200" dirty="0" err="1" smtClean="0">
                <a:solidFill>
                  <a:schemeClr val="tx1"/>
                </a:solidFill>
                <a:latin typeface="+mn-lt"/>
                <a:ea typeface="+mn-ea"/>
                <a:cs typeface="+mn-cs"/>
              </a:rPr>
              <a:t>cell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antibodies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an </a:t>
            </a:r>
            <a:r>
              <a:rPr lang="tr-TR" sz="1200" kern="1200" dirty="0" err="1" smtClean="0">
                <a:solidFill>
                  <a:schemeClr val="tx1"/>
                </a:solidFill>
                <a:latin typeface="+mn-lt"/>
                <a:ea typeface="+mn-ea"/>
                <a:cs typeface="+mn-cs"/>
              </a:rPr>
              <a:t>umbilical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cord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blood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T </a:t>
            </a:r>
            <a:r>
              <a:rPr lang="tr-TR" sz="1200" kern="1200" dirty="0" err="1" smtClean="0">
                <a:solidFill>
                  <a:schemeClr val="tx1"/>
                </a:solidFill>
                <a:latin typeface="+mn-lt"/>
                <a:ea typeface="+mn-ea"/>
                <a:cs typeface="+mn-cs"/>
              </a:rPr>
              <a:t>cell</a:t>
            </a:r>
            <a:r>
              <a:rPr lang="tr-TR" sz="1200" kern="1200" dirty="0" smtClean="0">
                <a:solidFill>
                  <a:schemeClr val="tx1"/>
                </a:solidFill>
                <a:latin typeface="+mn-lt"/>
                <a:ea typeface="+mn-ea"/>
                <a:cs typeface="+mn-cs"/>
              </a:rPr>
              <a:t>-depleted </a:t>
            </a:r>
            <a:r>
              <a:rPr lang="tr-TR" sz="1200" kern="1200" dirty="0" err="1" smtClean="0">
                <a:solidFill>
                  <a:schemeClr val="tx1"/>
                </a:solidFill>
                <a:latin typeface="+mn-lt"/>
                <a:ea typeface="+mn-ea"/>
                <a:cs typeface="+mn-cs"/>
              </a:rPr>
              <a:t>graft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undergo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weekly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monitoring</a:t>
            </a:r>
            <a:r>
              <a:rPr lang="tr-TR" sz="1200" kern="1200" dirty="0" smtClean="0">
                <a:solidFill>
                  <a:schemeClr val="tx1"/>
                </a:solidFill>
                <a:latin typeface="+mn-lt"/>
                <a:ea typeface="+mn-ea"/>
                <a:cs typeface="+mn-cs"/>
              </a:rPr>
              <a:t> of EBV DNA by </a:t>
            </a:r>
            <a:r>
              <a:rPr lang="tr-TR" sz="1200" kern="1200" dirty="0" err="1" smtClean="0">
                <a:solidFill>
                  <a:schemeClr val="tx1"/>
                </a:solidFill>
                <a:latin typeface="+mn-lt"/>
                <a:ea typeface="+mn-ea"/>
                <a:cs typeface="+mn-cs"/>
              </a:rPr>
              <a:t>quantitative</a:t>
            </a:r>
            <a:r>
              <a:rPr lang="tr-TR" sz="1200" kern="1200" dirty="0" smtClean="0">
                <a:solidFill>
                  <a:schemeClr val="tx1"/>
                </a:solidFill>
                <a:latin typeface="+mn-lt"/>
                <a:ea typeface="+mn-ea"/>
                <a:cs typeface="+mn-cs"/>
              </a:rPr>
              <a:t> PCR for at </a:t>
            </a:r>
            <a:r>
              <a:rPr lang="tr-TR" sz="1200" kern="1200" dirty="0" err="1" smtClean="0">
                <a:solidFill>
                  <a:schemeClr val="tx1"/>
                </a:solidFill>
                <a:latin typeface="+mn-lt"/>
                <a:ea typeface="+mn-ea"/>
                <a:cs typeface="+mn-cs"/>
              </a:rPr>
              <a:t>least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three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months</a:t>
            </a:r>
            <a:r>
              <a:rPr lang="tr-TR" sz="1200" kern="1200" dirty="0" smtClean="0">
                <a:solidFill>
                  <a:schemeClr val="tx1"/>
                </a:solidFill>
                <a:latin typeface="+mn-lt"/>
                <a:ea typeface="+mn-ea"/>
                <a:cs typeface="+mn-cs"/>
              </a:rPr>
              <a:t> after transplant. </a:t>
            </a:r>
            <a:r>
              <a:rPr lang="tr-TR" sz="1200" kern="1200" dirty="0" err="1" smtClean="0">
                <a:solidFill>
                  <a:schemeClr val="tx1"/>
                </a:solidFill>
                <a:latin typeface="+mn-lt"/>
                <a:ea typeface="+mn-ea"/>
                <a:cs typeface="+mn-cs"/>
              </a:rPr>
              <a:t>Preemptive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strategies</a:t>
            </a:r>
            <a:r>
              <a:rPr lang="tr-TR" sz="1200" kern="1200" dirty="0" smtClean="0">
                <a:solidFill>
                  <a:schemeClr val="tx1"/>
                </a:solidFill>
                <a:latin typeface="+mn-lt"/>
                <a:ea typeface="+mn-ea"/>
                <a:cs typeface="+mn-cs"/>
              </a:rPr>
              <a:t> for EBV viremia </a:t>
            </a:r>
            <a:r>
              <a:rPr lang="tr-TR" sz="1200" kern="1200" dirty="0" err="1" smtClean="0">
                <a:solidFill>
                  <a:schemeClr val="tx1"/>
                </a:solidFill>
                <a:latin typeface="+mn-lt"/>
                <a:ea typeface="+mn-ea"/>
                <a:cs typeface="+mn-cs"/>
              </a:rPr>
              <a:t>with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high</a:t>
            </a:r>
            <a:r>
              <a:rPr lang="tr-TR" sz="1200" kern="1200" dirty="0" smtClean="0">
                <a:solidFill>
                  <a:schemeClr val="tx1"/>
                </a:solidFill>
                <a:latin typeface="+mn-lt"/>
                <a:ea typeface="+mn-ea"/>
                <a:cs typeface="+mn-cs"/>
              </a:rPr>
              <a:t> viral </a:t>
            </a:r>
            <a:r>
              <a:rPr lang="tr-TR" sz="1200" kern="1200" dirty="0" err="1" smtClean="0">
                <a:solidFill>
                  <a:schemeClr val="tx1"/>
                </a:solidFill>
                <a:latin typeface="+mn-lt"/>
                <a:ea typeface="+mn-ea"/>
                <a:cs typeface="+mn-cs"/>
              </a:rPr>
              <a:t>loads</a:t>
            </a:r>
            <a:r>
              <a:rPr lang="tr-TR" sz="1200" kern="1200" dirty="0" smtClean="0">
                <a:solidFill>
                  <a:schemeClr val="tx1"/>
                </a:solidFill>
                <a:latin typeface="+mn-lt"/>
                <a:ea typeface="+mn-ea"/>
                <a:cs typeface="+mn-cs"/>
              </a:rPr>
              <a:t> to </a:t>
            </a:r>
            <a:r>
              <a:rPr lang="tr-TR" sz="1200" kern="1200" dirty="0" err="1" smtClean="0">
                <a:solidFill>
                  <a:schemeClr val="tx1"/>
                </a:solidFill>
                <a:latin typeface="+mn-lt"/>
                <a:ea typeface="+mn-ea"/>
                <a:cs typeface="+mn-cs"/>
              </a:rPr>
              <a:t>prevent</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development</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posttransplantation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lymphoproliferative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disorder</a:t>
            </a:r>
            <a:r>
              <a:rPr lang="tr-TR" sz="1200" kern="1200" dirty="0" smtClean="0">
                <a:solidFill>
                  <a:schemeClr val="tx1"/>
                </a:solidFill>
                <a:latin typeface="+mn-lt"/>
                <a:ea typeface="+mn-ea"/>
                <a:cs typeface="+mn-cs"/>
              </a:rPr>
              <a:t> (PTLD)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considered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Such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strategies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include</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reduction</a:t>
            </a:r>
            <a:r>
              <a:rPr lang="tr-TR" sz="1200" kern="1200" dirty="0" smtClean="0">
                <a:solidFill>
                  <a:schemeClr val="tx1"/>
                </a:solidFill>
                <a:latin typeface="+mn-lt"/>
                <a:ea typeface="+mn-ea"/>
                <a:cs typeface="+mn-cs"/>
              </a:rPr>
              <a:t> of immunosuppression, administration of the anti-CD20 </a:t>
            </a:r>
            <a:r>
              <a:rPr lang="tr-TR" sz="1200" kern="1200" dirty="0" err="1" smtClean="0">
                <a:solidFill>
                  <a:schemeClr val="tx1"/>
                </a:solidFill>
                <a:latin typeface="+mn-lt"/>
                <a:ea typeface="+mn-ea"/>
                <a:cs typeface="+mn-cs"/>
              </a:rPr>
              <a:t>monoclonal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antibody</a:t>
            </a:r>
            <a:r>
              <a:rPr lang="tr-TR" sz="1200" kern="1200" dirty="0" smtClean="0">
                <a:solidFill>
                  <a:schemeClr val="tx1"/>
                </a:solidFill>
                <a:latin typeface="+mn-lt"/>
                <a:ea typeface="+mn-ea"/>
                <a:cs typeface="+mn-cs"/>
              </a:rPr>
              <a:t> (</a:t>
            </a:r>
            <a:r>
              <a:rPr lang="tr-TR" sz="1200" u="sng" kern="1200" dirty="0" err="1" smtClean="0">
                <a:solidFill>
                  <a:schemeClr val="tx1"/>
                </a:solidFill>
                <a:latin typeface="+mn-lt"/>
                <a:ea typeface="+mn-ea"/>
                <a:cs typeface="+mn-cs"/>
                <a:hlinkClick r:id="rId13"/>
              </a:rPr>
              <a:t>rituximab</a:t>
            </a:r>
            <a:r>
              <a:rPr lang="tr-TR" sz="1200" kern="1200" dirty="0" smtClean="0">
                <a:solidFill>
                  <a:schemeClr val="tx1"/>
                </a:solidFill>
                <a:latin typeface="+mn-lt"/>
                <a:ea typeface="+mn-ea"/>
                <a:cs typeface="+mn-cs"/>
              </a:rPr>
              <a:t>), and administration of EBV-</a:t>
            </a:r>
            <a:r>
              <a:rPr lang="tr-TR" sz="1200" kern="1200" dirty="0" err="1" smtClean="0">
                <a:solidFill>
                  <a:schemeClr val="tx1"/>
                </a:solidFill>
                <a:latin typeface="+mn-lt"/>
                <a:ea typeface="+mn-ea"/>
                <a:cs typeface="+mn-cs"/>
              </a:rPr>
              <a:t>specific</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cytotoxic</a:t>
            </a:r>
            <a:r>
              <a:rPr lang="tr-TR" sz="1200" kern="1200" dirty="0" smtClean="0">
                <a:solidFill>
                  <a:schemeClr val="tx1"/>
                </a:solidFill>
                <a:latin typeface="+mn-lt"/>
                <a:ea typeface="+mn-ea"/>
                <a:cs typeface="+mn-cs"/>
              </a:rPr>
              <a:t> T </a:t>
            </a:r>
            <a:r>
              <a:rPr lang="tr-TR" sz="1200" kern="1200" dirty="0" err="1" smtClean="0">
                <a:solidFill>
                  <a:schemeClr val="tx1"/>
                </a:solidFill>
                <a:latin typeface="+mn-lt"/>
                <a:ea typeface="+mn-ea"/>
                <a:cs typeface="+mn-cs"/>
              </a:rPr>
              <a:t>cells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Epstein</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Barr</a:t>
            </a:r>
            <a:r>
              <a:rPr lang="tr-TR" sz="1200" u="sng" kern="1200" dirty="0" smtClean="0">
                <a:solidFill>
                  <a:schemeClr val="tx1"/>
                </a:solidFill>
                <a:latin typeface="+mn-lt"/>
                <a:ea typeface="+mn-ea"/>
                <a:cs typeface="+mn-cs"/>
                <a:hlinkClick r:id="rId9"/>
              </a:rPr>
              <a:t> virus'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 and </a:t>
            </a:r>
            <a:r>
              <a:rPr lang="tr-TR" sz="1200" u="sng" kern="1200" dirty="0" smtClean="0">
                <a:solidFill>
                  <a:schemeClr val="tx1"/>
                </a:solidFill>
                <a:latin typeface="+mn-lt"/>
                <a:ea typeface="+mn-ea"/>
                <a:cs typeface="+mn-cs"/>
                <a:hlinkClick r:id="rId14"/>
              </a:rPr>
              <a:t>"Treatment and </a:t>
            </a:r>
            <a:r>
              <a:rPr lang="tr-TR" sz="1200" u="sng" kern="1200" dirty="0" err="1" smtClean="0">
                <a:solidFill>
                  <a:schemeClr val="tx1"/>
                </a:solidFill>
                <a:latin typeface="+mn-lt"/>
                <a:ea typeface="+mn-ea"/>
                <a:cs typeface="+mn-cs"/>
                <a:hlinkClick r:id="rId14"/>
              </a:rPr>
              <a:t>prevention</a:t>
            </a:r>
            <a:r>
              <a:rPr lang="tr-TR" sz="1200" u="sng" kern="1200" dirty="0" smtClean="0">
                <a:solidFill>
                  <a:schemeClr val="tx1"/>
                </a:solidFill>
                <a:latin typeface="+mn-lt"/>
                <a:ea typeface="+mn-ea"/>
                <a:cs typeface="+mn-cs"/>
                <a:hlinkClick r:id="rId14"/>
              </a:rPr>
              <a:t> of post-transplant </a:t>
            </a:r>
            <a:r>
              <a:rPr lang="tr-TR" sz="1200" u="sng" kern="1200" dirty="0" err="1" smtClean="0">
                <a:solidFill>
                  <a:schemeClr val="tx1"/>
                </a:solidFill>
                <a:latin typeface="+mn-lt"/>
                <a:ea typeface="+mn-ea"/>
                <a:cs typeface="+mn-cs"/>
                <a:hlinkClick r:id="rId14"/>
              </a:rPr>
              <a:t>lymphoproliferative</a:t>
            </a:r>
            <a:r>
              <a:rPr lang="tr-TR" sz="1200" u="sng" kern="1200" dirty="0" smtClean="0">
                <a:solidFill>
                  <a:schemeClr val="tx1"/>
                </a:solidFill>
                <a:latin typeface="+mn-lt"/>
                <a:ea typeface="+mn-ea"/>
                <a:cs typeface="+mn-cs"/>
                <a:hlinkClick r:id="rId14"/>
              </a:rPr>
              <a:t> </a:t>
            </a:r>
            <a:r>
              <a:rPr lang="tr-TR" sz="1200" u="sng" kern="1200" dirty="0" err="1" smtClean="0">
                <a:solidFill>
                  <a:schemeClr val="tx1"/>
                </a:solidFill>
                <a:latin typeface="+mn-lt"/>
                <a:ea typeface="+mn-ea"/>
                <a:cs typeface="+mn-cs"/>
                <a:hlinkClick r:id="rId14"/>
              </a:rPr>
              <a:t>disorders</a:t>
            </a:r>
            <a:r>
              <a:rPr lang="tr-TR" sz="1200" u="sng" kern="1200" dirty="0" smtClean="0">
                <a:solidFill>
                  <a:schemeClr val="tx1"/>
                </a:solidFill>
                <a:latin typeface="+mn-lt"/>
                <a:ea typeface="+mn-ea"/>
                <a:cs typeface="+mn-cs"/>
                <a:hlinkClick r:id="rId14"/>
              </a:rPr>
              <a:t>", </a:t>
            </a:r>
            <a:r>
              <a:rPr lang="tr-TR" sz="1200" u="sng" kern="1200" dirty="0" err="1" smtClean="0">
                <a:solidFill>
                  <a:schemeClr val="tx1"/>
                </a:solidFill>
                <a:latin typeface="+mn-lt"/>
                <a:ea typeface="+mn-ea"/>
                <a:cs typeface="+mn-cs"/>
                <a:hlinkClick r:id="rId14"/>
              </a:rPr>
              <a:t>section</a:t>
            </a:r>
            <a:r>
              <a:rPr lang="tr-TR" sz="1200" u="sng" kern="1200" dirty="0" smtClean="0">
                <a:solidFill>
                  <a:schemeClr val="tx1"/>
                </a:solidFill>
                <a:latin typeface="+mn-lt"/>
                <a:ea typeface="+mn-ea"/>
                <a:cs typeface="+mn-cs"/>
                <a:hlinkClick r:id="rId14"/>
              </a:rPr>
              <a:t> on '</a:t>
            </a:r>
            <a:r>
              <a:rPr lang="tr-TR" sz="1200" u="sng" kern="1200" dirty="0" err="1" smtClean="0">
                <a:solidFill>
                  <a:schemeClr val="tx1"/>
                </a:solidFill>
                <a:latin typeface="+mn-lt"/>
                <a:ea typeface="+mn-ea"/>
                <a:cs typeface="+mn-cs"/>
                <a:hlinkClick r:id="rId14"/>
              </a:rPr>
              <a:t>Prevention</a:t>
            </a:r>
            <a:r>
              <a:rPr lang="tr-TR" sz="1200" u="sng" kern="1200" dirty="0" smtClean="0">
                <a:solidFill>
                  <a:schemeClr val="tx1"/>
                </a:solidFill>
                <a:latin typeface="+mn-lt"/>
                <a:ea typeface="+mn-ea"/>
                <a:cs typeface="+mn-cs"/>
                <a:hlinkClick r:id="rId14"/>
              </a:rPr>
              <a:t>'</a:t>
            </a:r>
            <a:r>
              <a:rPr lang="tr-TR" sz="1200" kern="1200" dirty="0" smtClean="0">
                <a:solidFill>
                  <a:schemeClr val="tx1"/>
                </a:solidFill>
                <a:latin typeface="+mn-lt"/>
                <a:ea typeface="+mn-ea"/>
                <a:cs typeface="+mn-cs"/>
              </a:rPr>
              <a:t>.)</a:t>
            </a:r>
          </a:p>
          <a:p>
            <a:r>
              <a:rPr lang="tr-TR" sz="1200" b="1" kern="1200" dirty="0" err="1" smtClean="0">
                <a:solidFill>
                  <a:schemeClr val="tx1"/>
                </a:solidFill>
                <a:latin typeface="+mn-lt"/>
                <a:ea typeface="+mn-ea"/>
                <a:cs typeface="+mn-cs"/>
              </a:rPr>
              <a:t>Respiratory</a:t>
            </a:r>
            <a:r>
              <a:rPr lang="tr-TR" sz="1200" b="1" kern="1200" dirty="0" smtClean="0">
                <a:solidFill>
                  <a:schemeClr val="tx1"/>
                </a:solidFill>
                <a:latin typeface="+mn-lt"/>
                <a:ea typeface="+mn-ea"/>
                <a:cs typeface="+mn-cs"/>
              </a:rPr>
              <a:t> </a:t>
            </a:r>
            <a:r>
              <a:rPr lang="tr-TR" sz="1200" b="1" kern="1200" dirty="0" err="1" smtClean="0">
                <a:solidFill>
                  <a:schemeClr val="tx1"/>
                </a:solidFill>
                <a:latin typeface="+mn-lt"/>
                <a:ea typeface="+mn-ea"/>
                <a:cs typeface="+mn-cs"/>
              </a:rPr>
              <a:t>viruses</a:t>
            </a:r>
            <a:endParaRPr lang="tr-TR" sz="1200" kern="1200" dirty="0" smtClean="0">
              <a:solidFill>
                <a:schemeClr val="tx1"/>
              </a:solidFill>
              <a:latin typeface="+mn-lt"/>
              <a:ea typeface="+mn-ea"/>
              <a:cs typeface="+mn-cs"/>
            </a:endParaRPr>
          </a:p>
          <a:p>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Influenza</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vaccination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remains</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primary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method</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preventing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influenza</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inactivated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vaccine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used</a:t>
            </a:r>
            <a:r>
              <a:rPr lang="tr-TR" sz="1200" kern="1200" dirty="0" smtClean="0">
                <a:solidFill>
                  <a:schemeClr val="tx1"/>
                </a:solidFill>
                <a:latin typeface="+mn-lt"/>
                <a:ea typeface="+mn-ea"/>
                <a:cs typeface="+mn-cs"/>
              </a:rPr>
              <a:t> in HCT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and it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given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annually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lifelong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Generally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immunization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done </a:t>
            </a:r>
            <a:r>
              <a:rPr lang="tr-TR" sz="1200" kern="1200" dirty="0" err="1" smtClean="0">
                <a:solidFill>
                  <a:schemeClr val="tx1"/>
                </a:solidFill>
                <a:latin typeface="+mn-lt"/>
                <a:ea typeface="+mn-ea"/>
                <a:cs typeface="+mn-cs"/>
              </a:rPr>
              <a:t>during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influenza</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season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beginning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six</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months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following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transplantation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beginning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four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months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following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transplantation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if</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there</a:t>
            </a:r>
            <a:r>
              <a:rPr lang="tr-TR" sz="1200" kern="1200" dirty="0" smtClean="0">
                <a:solidFill>
                  <a:schemeClr val="tx1"/>
                </a:solidFill>
                <a:latin typeface="+mn-lt"/>
                <a:ea typeface="+mn-ea"/>
                <a:cs typeface="+mn-cs"/>
              </a:rPr>
              <a:t> is a </a:t>
            </a:r>
            <a:r>
              <a:rPr lang="tr-TR" sz="1200" kern="1200" dirty="0" err="1" smtClean="0">
                <a:solidFill>
                  <a:schemeClr val="tx1"/>
                </a:solidFill>
                <a:latin typeface="+mn-lt"/>
                <a:ea typeface="+mn-ea"/>
                <a:cs typeface="+mn-cs"/>
              </a:rPr>
              <a:t>community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influenza</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outbreak</a:t>
            </a:r>
            <a:r>
              <a:rPr lang="tr-TR" sz="1200" kern="1200" dirty="0" smtClean="0">
                <a:solidFill>
                  <a:schemeClr val="tx1"/>
                </a:solidFill>
                <a:latin typeface="+mn-lt"/>
                <a:ea typeface="+mn-ea"/>
                <a:cs typeface="+mn-cs"/>
              </a:rPr>
              <a:t> (</a:t>
            </a:r>
            <a:r>
              <a:rPr lang="tr-TR" sz="1200" u="sng" kern="1200" dirty="0" err="1" smtClean="0">
                <a:solidFill>
                  <a:schemeClr val="tx1"/>
                </a:solidFill>
                <a:latin typeface="+mn-lt"/>
                <a:ea typeface="+mn-ea"/>
                <a:cs typeface="+mn-cs"/>
                <a:hlinkClick r:id="rId15"/>
              </a:rPr>
              <a:t>table</a:t>
            </a:r>
            <a:r>
              <a:rPr lang="tr-TR" sz="1200" u="sng" kern="1200" dirty="0" smtClean="0">
                <a:solidFill>
                  <a:schemeClr val="tx1"/>
                </a:solidFill>
                <a:latin typeface="+mn-lt"/>
                <a:ea typeface="+mn-ea"/>
                <a:cs typeface="+mn-cs"/>
                <a:hlinkClick r:id="rId15"/>
              </a:rPr>
              <a:t> 3</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Influenza</a:t>
            </a:r>
            <a:r>
              <a:rPr lang="tr-TR" sz="1200" u="sng" kern="1200" dirty="0" smtClean="0">
                <a:solidFill>
                  <a:schemeClr val="tx1"/>
                </a:solidFill>
                <a:latin typeface="+mn-lt"/>
                <a:ea typeface="+mn-ea"/>
                <a:cs typeface="+mn-cs"/>
                <a:hlinkClick r:id="rId9"/>
              </a:rPr>
              <a: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Although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vaccination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remains</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cornerstone</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protection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against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influenza</a:t>
            </a:r>
            <a:r>
              <a:rPr lang="tr-TR" sz="1200" kern="1200" dirty="0" smtClean="0">
                <a:solidFill>
                  <a:schemeClr val="tx1"/>
                </a:solidFill>
                <a:latin typeface="+mn-lt"/>
                <a:ea typeface="+mn-ea"/>
                <a:cs typeface="+mn-cs"/>
              </a:rPr>
              <a:t> virus, </a:t>
            </a:r>
            <a:r>
              <a:rPr lang="tr-TR" sz="1200" kern="1200" dirty="0" err="1" smtClean="0">
                <a:solidFill>
                  <a:schemeClr val="tx1"/>
                </a:solidFill>
                <a:latin typeface="+mn-lt"/>
                <a:ea typeface="+mn-ea"/>
                <a:cs typeface="+mn-cs"/>
              </a:rPr>
              <a:t>preexposure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postexposure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antiviral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prophylaxis</a:t>
            </a:r>
            <a:r>
              <a:rPr lang="tr-TR" sz="1200" kern="1200" dirty="0" smtClean="0">
                <a:solidFill>
                  <a:schemeClr val="tx1"/>
                </a:solidFill>
                <a:latin typeface="+mn-lt"/>
                <a:ea typeface="+mn-ea"/>
                <a:cs typeface="+mn-cs"/>
              </a:rPr>
              <a:t> of HCT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is </a:t>
            </a:r>
            <a:r>
              <a:rPr lang="tr-TR" sz="1200" kern="1200" dirty="0" err="1" smtClean="0">
                <a:solidFill>
                  <a:schemeClr val="tx1"/>
                </a:solidFill>
                <a:latin typeface="+mn-lt"/>
                <a:ea typeface="+mn-ea"/>
                <a:cs typeface="+mn-cs"/>
              </a:rPr>
              <a:t>sometimes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used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during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local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influenza</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outbreaks</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decision</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whom</a:t>
            </a:r>
            <a:r>
              <a:rPr lang="tr-TR" sz="1200" kern="1200" dirty="0" smtClean="0">
                <a:solidFill>
                  <a:schemeClr val="tx1"/>
                </a:solidFill>
                <a:latin typeface="+mn-lt"/>
                <a:ea typeface="+mn-ea"/>
                <a:cs typeface="+mn-cs"/>
              </a:rPr>
              <a:t> to </a:t>
            </a:r>
            <a:r>
              <a:rPr lang="tr-TR" sz="1200" kern="1200" dirty="0" err="1" smtClean="0">
                <a:solidFill>
                  <a:schemeClr val="tx1"/>
                </a:solidFill>
                <a:latin typeface="+mn-lt"/>
                <a:ea typeface="+mn-ea"/>
                <a:cs typeface="+mn-cs"/>
              </a:rPr>
              <a:t>offer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chemoprophylaxis</a:t>
            </a:r>
            <a:r>
              <a:rPr lang="tr-TR" sz="1200" kern="1200" dirty="0" smtClean="0">
                <a:solidFill>
                  <a:schemeClr val="tx1"/>
                </a:solidFill>
                <a:latin typeface="+mn-lt"/>
                <a:ea typeface="+mn-ea"/>
                <a:cs typeface="+mn-cs"/>
              </a:rPr>
              <a:t> to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made</a:t>
            </a:r>
            <a:r>
              <a:rPr lang="tr-TR" sz="1200" kern="1200" dirty="0" smtClean="0">
                <a:solidFill>
                  <a:schemeClr val="tx1"/>
                </a:solidFill>
                <a:latin typeface="+mn-lt"/>
                <a:ea typeface="+mn-ea"/>
                <a:cs typeface="+mn-cs"/>
              </a:rPr>
              <a:t> on a </a:t>
            </a:r>
            <a:r>
              <a:rPr lang="tr-TR" sz="1200" kern="1200" dirty="0" err="1" smtClean="0">
                <a:solidFill>
                  <a:schemeClr val="tx1"/>
                </a:solidFill>
                <a:latin typeface="+mn-lt"/>
                <a:ea typeface="+mn-ea"/>
                <a:cs typeface="+mn-cs"/>
              </a:rPr>
              <a:t>case</a:t>
            </a:r>
            <a:r>
              <a:rPr lang="tr-TR" sz="1200" kern="1200" dirty="0" smtClean="0">
                <a:solidFill>
                  <a:schemeClr val="tx1"/>
                </a:solidFill>
                <a:latin typeface="+mn-lt"/>
                <a:ea typeface="+mn-ea"/>
                <a:cs typeface="+mn-cs"/>
              </a:rPr>
              <a:t>-by-</a:t>
            </a:r>
            <a:r>
              <a:rPr lang="tr-TR" sz="1200" kern="1200" dirty="0" err="1" smtClean="0">
                <a:solidFill>
                  <a:schemeClr val="tx1"/>
                </a:solidFill>
                <a:latin typeface="+mn-lt"/>
                <a:ea typeface="+mn-ea"/>
                <a:cs typeface="+mn-cs"/>
              </a:rPr>
              <a:t>case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basis</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based</a:t>
            </a:r>
            <a:r>
              <a:rPr lang="tr-TR" sz="1200" kern="1200" dirty="0" smtClean="0">
                <a:solidFill>
                  <a:schemeClr val="tx1"/>
                </a:solidFill>
                <a:latin typeface="+mn-lt"/>
                <a:ea typeface="+mn-ea"/>
                <a:cs typeface="+mn-cs"/>
              </a:rPr>
              <a:t> on the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individual</a:t>
            </a:r>
            <a:r>
              <a:rPr lang="tr-TR" sz="1200" kern="1200" dirty="0" smtClean="0">
                <a:solidFill>
                  <a:schemeClr val="tx1"/>
                </a:solidFill>
                <a:latin typeface="+mn-lt"/>
                <a:ea typeface="+mn-ea"/>
                <a:cs typeface="+mn-cs"/>
              </a:rPr>
              <a:t> risk for </a:t>
            </a:r>
            <a:r>
              <a:rPr lang="tr-TR" sz="1200" kern="1200" dirty="0" err="1" smtClean="0">
                <a:solidFill>
                  <a:schemeClr val="tx1"/>
                </a:solidFill>
                <a:latin typeface="+mn-lt"/>
                <a:ea typeface="+mn-ea"/>
                <a:cs typeface="+mn-cs"/>
              </a:rPr>
              <a:t>influenza</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complications</a:t>
            </a:r>
            <a:r>
              <a:rPr lang="tr-TR" sz="1200" kern="1200" dirty="0" smtClean="0">
                <a:solidFill>
                  <a:schemeClr val="tx1"/>
                </a:solidFill>
                <a:latin typeface="+mn-lt"/>
                <a:ea typeface="+mn-ea"/>
                <a:cs typeface="+mn-cs"/>
              </a:rPr>
              <a:t>, the risk of </a:t>
            </a:r>
            <a:r>
              <a:rPr lang="tr-TR" sz="1200" kern="1200" dirty="0" err="1" smtClean="0">
                <a:solidFill>
                  <a:schemeClr val="tx1"/>
                </a:solidFill>
                <a:latin typeface="+mn-lt"/>
                <a:ea typeface="+mn-ea"/>
                <a:cs typeface="+mn-cs"/>
              </a:rPr>
              <a:t>influenza</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acquisition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recommendations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local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public</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health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authorities</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clinical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judgment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consider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preexposure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prophylaxis</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admitted</a:t>
            </a:r>
            <a:r>
              <a:rPr lang="tr-TR" sz="1200" kern="1200" dirty="0" smtClean="0">
                <a:solidFill>
                  <a:schemeClr val="tx1"/>
                </a:solidFill>
                <a:latin typeface="+mn-lt"/>
                <a:ea typeface="+mn-ea"/>
                <a:cs typeface="+mn-cs"/>
              </a:rPr>
              <a:t> to an </a:t>
            </a:r>
            <a:r>
              <a:rPr lang="tr-TR" sz="1200" kern="1200" dirty="0" err="1" smtClean="0">
                <a:solidFill>
                  <a:schemeClr val="tx1"/>
                </a:solidFill>
                <a:latin typeface="+mn-lt"/>
                <a:ea typeface="+mn-ea"/>
                <a:cs typeface="+mn-cs"/>
              </a:rPr>
              <a:t>inpatient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unit</a:t>
            </a:r>
            <a:r>
              <a:rPr lang="tr-TR" sz="1200" kern="1200" dirty="0" smtClean="0">
                <a:solidFill>
                  <a:schemeClr val="tx1"/>
                </a:solidFill>
                <a:latin typeface="+mn-lt"/>
                <a:ea typeface="+mn-ea"/>
                <a:cs typeface="+mn-cs"/>
              </a:rPr>
              <a:t> in </a:t>
            </a:r>
            <a:r>
              <a:rPr lang="tr-TR" sz="1200" kern="1200" dirty="0" err="1" smtClean="0">
                <a:solidFill>
                  <a:schemeClr val="tx1"/>
                </a:solidFill>
                <a:latin typeface="+mn-lt"/>
                <a:ea typeface="+mn-ea"/>
                <a:cs typeface="+mn-cs"/>
              </a:rPr>
              <a:t>which</a:t>
            </a:r>
            <a:r>
              <a:rPr lang="tr-TR" sz="1200" kern="1200" dirty="0" smtClean="0">
                <a:solidFill>
                  <a:schemeClr val="tx1"/>
                </a:solidFill>
                <a:latin typeface="+mn-lt"/>
                <a:ea typeface="+mn-ea"/>
                <a:cs typeface="+mn-cs"/>
              </a:rPr>
              <a:t> multiple </a:t>
            </a:r>
            <a:r>
              <a:rPr lang="tr-TR" sz="1200" kern="1200" dirty="0" err="1" smtClean="0">
                <a:solidFill>
                  <a:schemeClr val="tx1"/>
                </a:solidFill>
                <a:latin typeface="+mn-lt"/>
                <a:ea typeface="+mn-ea"/>
                <a:cs typeface="+mn-cs"/>
              </a:rPr>
              <a:t>cases</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influenza</a:t>
            </a:r>
            <a:r>
              <a:rPr lang="tr-TR" sz="1200" kern="1200" dirty="0" smtClean="0">
                <a:solidFill>
                  <a:schemeClr val="tx1"/>
                </a:solidFill>
                <a:latin typeface="+mn-lt"/>
                <a:ea typeface="+mn-ea"/>
                <a:cs typeface="+mn-cs"/>
              </a:rPr>
              <a:t> are </a:t>
            </a:r>
            <a:r>
              <a:rPr lang="tr-TR" sz="1200" kern="1200" dirty="0" err="1" smtClean="0">
                <a:solidFill>
                  <a:schemeClr val="tx1"/>
                </a:solidFill>
                <a:latin typeface="+mn-lt"/>
                <a:ea typeface="+mn-ea"/>
                <a:cs typeface="+mn-cs"/>
              </a:rPr>
              <a:t>occurring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concurrently</a:t>
            </a:r>
            <a:r>
              <a:rPr lang="tr-TR" sz="1200" kern="1200" dirty="0" smtClean="0">
                <a:solidFill>
                  <a:schemeClr val="tx1"/>
                </a:solidFill>
                <a:latin typeface="+mn-lt"/>
                <a:ea typeface="+mn-ea"/>
                <a:cs typeface="+mn-cs"/>
              </a:rPr>
              <a:t> and for </a:t>
            </a:r>
            <a:r>
              <a:rPr lang="tr-TR" sz="1200" kern="1200" dirty="0" err="1" smtClean="0">
                <a:solidFill>
                  <a:schemeClr val="tx1"/>
                </a:solidFill>
                <a:latin typeface="+mn-lt"/>
                <a:ea typeface="+mn-ea"/>
                <a:cs typeface="+mn-cs"/>
              </a:rPr>
              <a:t>vulnerable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presenting</a:t>
            </a:r>
            <a:r>
              <a:rPr lang="tr-TR" sz="1200" kern="1200" dirty="0" smtClean="0">
                <a:solidFill>
                  <a:schemeClr val="tx1"/>
                </a:solidFill>
                <a:latin typeface="+mn-lt"/>
                <a:ea typeface="+mn-ea"/>
                <a:cs typeface="+mn-cs"/>
              </a:rPr>
              <a:t> to a </a:t>
            </a:r>
            <a:r>
              <a:rPr lang="tr-TR" sz="1200" kern="1200" dirty="0" err="1" smtClean="0">
                <a:solidFill>
                  <a:schemeClr val="tx1"/>
                </a:solidFill>
                <a:latin typeface="+mn-lt"/>
                <a:ea typeface="+mn-ea"/>
                <a:cs typeface="+mn-cs"/>
              </a:rPr>
              <a:t>clinic</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where</a:t>
            </a:r>
            <a:r>
              <a:rPr lang="tr-TR" sz="1200" kern="1200" dirty="0" smtClean="0">
                <a:solidFill>
                  <a:schemeClr val="tx1"/>
                </a:solidFill>
                <a:latin typeface="+mn-lt"/>
                <a:ea typeface="+mn-ea"/>
                <a:cs typeface="+mn-cs"/>
              </a:rPr>
              <a:t> multiple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influenza</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infection</a:t>
            </a:r>
            <a:r>
              <a:rPr lang="tr-TR" sz="1200" kern="1200" dirty="0" smtClean="0">
                <a:solidFill>
                  <a:schemeClr val="tx1"/>
                </a:solidFill>
                <a:latin typeface="+mn-lt"/>
                <a:ea typeface="+mn-ea"/>
                <a:cs typeface="+mn-cs"/>
              </a:rPr>
              <a:t> are </a:t>
            </a:r>
            <a:r>
              <a:rPr lang="tr-TR" sz="1200" kern="1200" dirty="0" err="1" smtClean="0">
                <a:solidFill>
                  <a:schemeClr val="tx1"/>
                </a:solidFill>
                <a:latin typeface="+mn-lt"/>
                <a:ea typeface="+mn-ea"/>
                <a:cs typeface="+mn-cs"/>
              </a:rPr>
              <a:t>being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Chemoprophylaxis</a:t>
            </a:r>
            <a:r>
              <a:rPr lang="tr-TR" sz="1200" u="sng" kern="1200" dirty="0" smtClean="0">
                <a:solidFill>
                  <a:schemeClr val="tx1"/>
                </a:solidFill>
                <a:latin typeface="+mn-lt"/>
                <a:ea typeface="+mn-ea"/>
                <a:cs typeface="+mn-cs"/>
                <a:hlinkClick r:id="rId9"/>
              </a:rPr>
              <a: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Strict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hand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hygiene</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isolation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precautions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implemented</a:t>
            </a:r>
            <a:r>
              <a:rPr lang="tr-TR" sz="1200" kern="1200" dirty="0" smtClean="0">
                <a:solidFill>
                  <a:schemeClr val="tx1"/>
                </a:solidFill>
                <a:latin typeface="+mn-lt"/>
                <a:ea typeface="+mn-ea"/>
                <a:cs typeface="+mn-cs"/>
              </a:rPr>
              <a:t> to minimize spread of </a:t>
            </a:r>
            <a:r>
              <a:rPr lang="tr-TR" sz="1200" kern="1200" dirty="0" err="1" smtClean="0">
                <a:solidFill>
                  <a:schemeClr val="tx1"/>
                </a:solidFill>
                <a:latin typeface="+mn-lt"/>
                <a:ea typeface="+mn-ea"/>
                <a:cs typeface="+mn-cs"/>
              </a:rPr>
              <a:t>respiratory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viruses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among</a:t>
            </a:r>
            <a:r>
              <a:rPr lang="tr-TR" sz="1200" kern="1200" dirty="0" smtClean="0">
                <a:solidFill>
                  <a:schemeClr val="tx1"/>
                </a:solidFill>
                <a:latin typeface="+mn-lt"/>
                <a:ea typeface="+mn-ea"/>
                <a:cs typeface="+mn-cs"/>
              </a:rPr>
              <a:t> HCT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'Infection </a:t>
            </a:r>
            <a:r>
              <a:rPr lang="tr-TR" sz="1200" u="sng" kern="1200" dirty="0" err="1" smtClean="0">
                <a:solidFill>
                  <a:schemeClr val="tx1"/>
                </a:solidFill>
                <a:latin typeface="+mn-lt"/>
                <a:ea typeface="+mn-ea"/>
                <a:cs typeface="+mn-cs"/>
                <a:hlinkClick r:id="rId9"/>
              </a:rPr>
              <a:t>control</a:t>
            </a:r>
            <a:r>
              <a:rPr lang="tr-TR" sz="1200" u="sng" kern="1200" dirty="0" smtClean="0">
                <a:solidFill>
                  <a:schemeClr val="tx1"/>
                </a:solidFill>
                <a:latin typeface="+mn-lt"/>
                <a:ea typeface="+mn-ea"/>
                <a:cs typeface="+mn-cs"/>
                <a:hlinkClick r:id="rId9"/>
              </a:rPr>
              <a: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b="1" kern="1200" dirty="0" err="1" smtClean="0">
                <a:solidFill>
                  <a:schemeClr val="tx1"/>
                </a:solidFill>
                <a:latin typeface="+mn-lt"/>
                <a:ea typeface="+mn-ea"/>
                <a:cs typeface="+mn-cs"/>
              </a:rPr>
              <a:t>Hepatitis</a:t>
            </a:r>
            <a:r>
              <a:rPr lang="tr-TR" sz="1200" b="1" kern="1200" dirty="0" smtClean="0">
                <a:solidFill>
                  <a:schemeClr val="tx1"/>
                </a:solidFill>
                <a:latin typeface="+mn-lt"/>
                <a:ea typeface="+mn-ea"/>
                <a:cs typeface="+mn-cs"/>
              </a:rPr>
              <a:t> B virus</a:t>
            </a:r>
            <a:endParaRPr lang="tr-TR" sz="1200" kern="1200" dirty="0" smtClean="0">
              <a:solidFill>
                <a:schemeClr val="tx1"/>
              </a:solidFill>
              <a:latin typeface="+mn-lt"/>
              <a:ea typeface="+mn-ea"/>
              <a:cs typeface="+mn-cs"/>
            </a:endParaRPr>
          </a:p>
          <a:p>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Hepatitis</a:t>
            </a:r>
            <a:r>
              <a:rPr lang="tr-TR" sz="1200" kern="1200" dirty="0" smtClean="0">
                <a:solidFill>
                  <a:schemeClr val="tx1"/>
                </a:solidFill>
                <a:latin typeface="+mn-lt"/>
                <a:ea typeface="+mn-ea"/>
                <a:cs typeface="+mn-cs"/>
              </a:rPr>
              <a:t> B virus (HBV) </a:t>
            </a:r>
            <a:r>
              <a:rPr lang="tr-TR" sz="1200" kern="1200" dirty="0" err="1" smtClean="0">
                <a:solidFill>
                  <a:schemeClr val="tx1"/>
                </a:solidFill>
                <a:latin typeface="+mn-lt"/>
                <a:ea typeface="+mn-ea"/>
                <a:cs typeface="+mn-cs"/>
              </a:rPr>
              <a:t>reactivation</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transmission</a:t>
            </a:r>
            <a:r>
              <a:rPr lang="tr-TR" sz="1200" kern="1200" dirty="0" smtClean="0">
                <a:solidFill>
                  <a:schemeClr val="tx1"/>
                </a:solidFill>
                <a:latin typeface="+mn-lt"/>
                <a:ea typeface="+mn-ea"/>
                <a:cs typeface="+mn-cs"/>
              </a:rPr>
              <a:t> can </a:t>
            </a:r>
            <a:r>
              <a:rPr lang="tr-TR" sz="1200" kern="1200" dirty="0" err="1" smtClean="0">
                <a:solidFill>
                  <a:schemeClr val="tx1"/>
                </a:solidFill>
                <a:latin typeface="+mn-lt"/>
                <a:ea typeface="+mn-ea"/>
                <a:cs typeface="+mn-cs"/>
              </a:rPr>
              <a:t>result</a:t>
            </a:r>
            <a:r>
              <a:rPr lang="tr-TR" sz="1200" kern="1200" dirty="0" smtClean="0">
                <a:solidFill>
                  <a:schemeClr val="tx1"/>
                </a:solidFill>
                <a:latin typeface="+mn-lt"/>
                <a:ea typeface="+mn-ea"/>
                <a:cs typeface="+mn-cs"/>
              </a:rPr>
              <a:t> in severe </a:t>
            </a:r>
            <a:r>
              <a:rPr lang="tr-TR" sz="1200" kern="1200" dirty="0" err="1" smtClean="0">
                <a:solidFill>
                  <a:schemeClr val="tx1"/>
                </a:solidFill>
                <a:latin typeface="+mn-lt"/>
                <a:ea typeface="+mn-ea"/>
                <a:cs typeface="+mn-cs"/>
              </a:rPr>
              <a:t>hepatitis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following</a:t>
            </a:r>
            <a:r>
              <a:rPr lang="tr-TR" sz="1200" kern="1200" dirty="0" smtClean="0">
                <a:solidFill>
                  <a:schemeClr val="tx1"/>
                </a:solidFill>
                <a:latin typeface="+mn-lt"/>
                <a:ea typeface="+mn-ea"/>
                <a:cs typeface="+mn-cs"/>
              </a:rPr>
              <a:t> HCT; </a:t>
            </a:r>
            <a:r>
              <a:rPr lang="tr-TR" sz="1200" kern="1200" dirty="0" err="1" smtClean="0">
                <a:solidFill>
                  <a:schemeClr val="tx1"/>
                </a:solidFill>
                <a:latin typeface="+mn-lt"/>
                <a:ea typeface="+mn-ea"/>
                <a:cs typeface="+mn-cs"/>
              </a:rPr>
              <a:t>all</a:t>
            </a:r>
            <a:r>
              <a:rPr lang="tr-TR" sz="1200" kern="1200" dirty="0" smtClean="0">
                <a:solidFill>
                  <a:schemeClr val="tx1"/>
                </a:solidFill>
                <a:latin typeface="+mn-lt"/>
                <a:ea typeface="+mn-ea"/>
                <a:cs typeface="+mn-cs"/>
              </a:rPr>
              <a:t> HCT </a:t>
            </a:r>
            <a:r>
              <a:rPr lang="tr-TR" sz="1200" kern="1200" dirty="0" err="1" smtClean="0">
                <a:solidFill>
                  <a:schemeClr val="tx1"/>
                </a:solidFill>
                <a:latin typeface="+mn-lt"/>
                <a:ea typeface="+mn-ea"/>
                <a:cs typeface="+mn-cs"/>
              </a:rPr>
              <a:t>candidates</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donors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undergo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testing</a:t>
            </a:r>
            <a:r>
              <a:rPr lang="tr-TR" sz="1200" kern="1200" dirty="0" smtClean="0">
                <a:solidFill>
                  <a:schemeClr val="tx1"/>
                </a:solidFill>
                <a:latin typeface="+mn-lt"/>
                <a:ea typeface="+mn-ea"/>
                <a:cs typeface="+mn-cs"/>
              </a:rPr>
              <a:t> for HBV, </a:t>
            </a:r>
            <a:r>
              <a:rPr lang="tr-TR" sz="1200" kern="1200" dirty="0" err="1" smtClean="0">
                <a:solidFill>
                  <a:schemeClr val="tx1"/>
                </a:solidFill>
                <a:latin typeface="+mn-lt"/>
                <a:ea typeface="+mn-ea"/>
                <a:cs typeface="+mn-cs"/>
              </a:rPr>
              <a:t>including</a:t>
            </a:r>
            <a:r>
              <a:rPr lang="tr-TR" sz="1200" kern="1200" dirty="0" smtClean="0">
                <a:solidFill>
                  <a:schemeClr val="tx1"/>
                </a:solidFill>
                <a:latin typeface="+mn-lt"/>
                <a:ea typeface="+mn-ea"/>
                <a:cs typeface="+mn-cs"/>
              </a:rPr>
              <a:t> HBV </a:t>
            </a:r>
            <a:r>
              <a:rPr lang="tr-TR" sz="1200" kern="1200" dirty="0" err="1" smtClean="0">
                <a:solidFill>
                  <a:schemeClr val="tx1"/>
                </a:solidFill>
                <a:latin typeface="+mn-lt"/>
                <a:ea typeface="+mn-ea"/>
                <a:cs typeface="+mn-cs"/>
              </a:rPr>
              <a:t>surface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antigen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HBsAg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antibodies</a:t>
            </a:r>
            <a:r>
              <a:rPr lang="tr-TR" sz="1200" kern="1200" dirty="0" smtClean="0">
                <a:solidFill>
                  <a:schemeClr val="tx1"/>
                </a:solidFill>
                <a:latin typeface="+mn-lt"/>
                <a:ea typeface="+mn-ea"/>
                <a:cs typeface="+mn-cs"/>
              </a:rPr>
              <a:t> to HBV </a:t>
            </a:r>
            <a:r>
              <a:rPr lang="tr-TR" sz="1200" kern="1200" dirty="0" err="1" smtClean="0">
                <a:solidFill>
                  <a:schemeClr val="tx1"/>
                </a:solidFill>
                <a:latin typeface="+mn-lt"/>
                <a:ea typeface="+mn-ea"/>
                <a:cs typeface="+mn-cs"/>
              </a:rPr>
              <a:t>surface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antigen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HBsAb</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antibodies</a:t>
            </a:r>
            <a:r>
              <a:rPr lang="tr-TR" sz="1200" kern="1200" dirty="0" smtClean="0">
                <a:solidFill>
                  <a:schemeClr val="tx1"/>
                </a:solidFill>
                <a:latin typeface="+mn-lt"/>
                <a:ea typeface="+mn-ea"/>
                <a:cs typeface="+mn-cs"/>
              </a:rPr>
              <a:t> to HBV </a:t>
            </a:r>
            <a:r>
              <a:rPr lang="tr-TR" sz="1200" kern="1200" dirty="0" err="1" smtClean="0">
                <a:solidFill>
                  <a:schemeClr val="tx1"/>
                </a:solidFill>
                <a:latin typeface="+mn-lt"/>
                <a:ea typeface="+mn-ea"/>
                <a:cs typeface="+mn-cs"/>
              </a:rPr>
              <a:t>core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antigen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HBcAb</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All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HBcAb</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HBsAg</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HCT </a:t>
            </a:r>
            <a:r>
              <a:rPr lang="tr-TR" sz="1200" kern="1200" dirty="0" err="1" smtClean="0">
                <a:solidFill>
                  <a:schemeClr val="tx1"/>
                </a:solidFill>
                <a:latin typeface="+mn-lt"/>
                <a:ea typeface="+mn-ea"/>
                <a:cs typeface="+mn-cs"/>
              </a:rPr>
              <a:t>donors</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also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undergo</a:t>
            </a:r>
            <a:r>
              <a:rPr lang="tr-TR" sz="1200" kern="1200" dirty="0" smtClean="0">
                <a:solidFill>
                  <a:schemeClr val="tx1"/>
                </a:solidFill>
                <a:latin typeface="+mn-lt"/>
                <a:ea typeface="+mn-ea"/>
                <a:cs typeface="+mn-cs"/>
              </a:rPr>
              <a:t> HBV DNA (viral </a:t>
            </a:r>
            <a:r>
              <a:rPr lang="tr-TR" sz="1200" kern="1200" dirty="0" err="1" smtClean="0">
                <a:solidFill>
                  <a:schemeClr val="tx1"/>
                </a:solidFill>
                <a:latin typeface="+mn-lt"/>
                <a:ea typeface="+mn-ea"/>
                <a:cs typeface="+mn-cs"/>
              </a:rPr>
              <a:t>load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testing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planning</a:t>
            </a:r>
            <a:r>
              <a:rPr lang="tr-TR" sz="1200" kern="1200" dirty="0" smtClean="0">
                <a:solidFill>
                  <a:schemeClr val="tx1"/>
                </a:solidFill>
                <a:latin typeface="+mn-lt"/>
                <a:ea typeface="+mn-ea"/>
                <a:cs typeface="+mn-cs"/>
              </a:rPr>
              <a:t> to transplant an HBV-</a:t>
            </a:r>
            <a:r>
              <a:rPr lang="tr-TR" sz="1200" kern="1200" dirty="0" err="1" smtClean="0">
                <a:solidFill>
                  <a:schemeClr val="tx1"/>
                </a:solidFill>
                <a:latin typeface="+mn-lt"/>
                <a:ea typeface="+mn-ea"/>
                <a:cs typeface="+mn-cs"/>
              </a:rPr>
              <a:t>infected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patient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HBsAg</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and/</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detectable</a:t>
            </a:r>
            <a:r>
              <a:rPr lang="tr-TR" sz="1200" kern="1200" dirty="0" smtClean="0">
                <a:solidFill>
                  <a:schemeClr val="tx1"/>
                </a:solidFill>
                <a:latin typeface="+mn-lt"/>
                <a:ea typeface="+mn-ea"/>
                <a:cs typeface="+mn-cs"/>
              </a:rPr>
              <a:t> HBV viral </a:t>
            </a:r>
            <a:r>
              <a:rPr lang="tr-TR" sz="1200" kern="1200" dirty="0" err="1" smtClean="0">
                <a:solidFill>
                  <a:schemeClr val="tx1"/>
                </a:solidFill>
                <a:latin typeface="+mn-lt"/>
                <a:ea typeface="+mn-ea"/>
                <a:cs typeface="+mn-cs"/>
              </a:rPr>
              <a:t>load</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recipient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undergo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noninvasive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serologic</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radiographic</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testing</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fibrosis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eg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FibroSure</a:t>
            </a:r>
            <a:r>
              <a:rPr lang="tr-TR" sz="1200" kern="1200" dirty="0" smtClean="0">
                <a:solidFill>
                  <a:schemeClr val="tx1"/>
                </a:solidFill>
                <a:latin typeface="+mn-lt"/>
                <a:ea typeface="+mn-ea"/>
                <a:cs typeface="+mn-cs"/>
              </a:rPr>
              <a:t> test and </a:t>
            </a:r>
            <a:r>
              <a:rPr lang="tr-TR" sz="1200" kern="1200" dirty="0" err="1" smtClean="0">
                <a:solidFill>
                  <a:schemeClr val="tx1"/>
                </a:solidFill>
                <a:latin typeface="+mn-lt"/>
                <a:ea typeface="+mn-ea"/>
                <a:cs typeface="+mn-cs"/>
              </a:rPr>
              <a:t>ultrasound</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based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elastography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because</a:t>
            </a:r>
            <a:r>
              <a:rPr lang="tr-TR" sz="1200" kern="1200" dirty="0" smtClean="0">
                <a:solidFill>
                  <a:schemeClr val="tx1"/>
                </a:solidFill>
                <a:latin typeface="+mn-lt"/>
                <a:ea typeface="+mn-ea"/>
                <a:cs typeface="+mn-cs"/>
              </a:rPr>
              <a:t> the presence of chronic </a:t>
            </a:r>
            <a:r>
              <a:rPr lang="tr-TR" sz="1200" kern="1200" dirty="0" err="1" smtClean="0">
                <a:solidFill>
                  <a:schemeClr val="tx1"/>
                </a:solidFill>
                <a:latin typeface="+mn-lt"/>
                <a:ea typeface="+mn-ea"/>
                <a:cs typeface="+mn-cs"/>
              </a:rPr>
              <a:t>liver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disease</a:t>
            </a:r>
            <a:r>
              <a:rPr lang="tr-TR" sz="1200" kern="1200" dirty="0" smtClean="0">
                <a:solidFill>
                  <a:schemeClr val="tx1"/>
                </a:solidFill>
                <a:latin typeface="+mn-lt"/>
                <a:ea typeface="+mn-ea"/>
                <a:cs typeface="+mn-cs"/>
              </a:rPr>
              <a:t> can </a:t>
            </a:r>
            <a:r>
              <a:rPr lang="tr-TR" sz="1200" kern="1200" dirty="0" err="1" smtClean="0">
                <a:solidFill>
                  <a:schemeClr val="tx1"/>
                </a:solidFill>
                <a:latin typeface="+mn-lt"/>
                <a:ea typeface="+mn-ea"/>
                <a:cs typeface="+mn-cs"/>
              </a:rPr>
              <a:t>increase</a:t>
            </a:r>
            <a:r>
              <a:rPr lang="tr-TR" sz="1200" kern="1200" dirty="0" smtClean="0">
                <a:solidFill>
                  <a:schemeClr val="tx1"/>
                </a:solidFill>
                <a:latin typeface="+mn-lt"/>
                <a:ea typeface="+mn-ea"/>
                <a:cs typeface="+mn-cs"/>
              </a:rPr>
              <a:t> transplant-</a:t>
            </a:r>
            <a:r>
              <a:rPr lang="tr-TR" sz="1200" kern="1200" dirty="0" err="1" smtClean="0">
                <a:solidFill>
                  <a:schemeClr val="tx1"/>
                </a:solidFill>
                <a:latin typeface="+mn-lt"/>
                <a:ea typeface="+mn-ea"/>
                <a:cs typeface="+mn-cs"/>
              </a:rPr>
              <a:t>related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morbidity</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mortality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Hepatitis</a:t>
            </a:r>
            <a:r>
              <a:rPr lang="tr-TR" sz="1200" u="sng" kern="1200" dirty="0" smtClean="0">
                <a:solidFill>
                  <a:schemeClr val="tx1"/>
                </a:solidFill>
                <a:latin typeface="+mn-lt"/>
                <a:ea typeface="+mn-ea"/>
                <a:cs typeface="+mn-cs"/>
                <a:hlinkClick r:id="rId9"/>
              </a:rPr>
              <a:t> B virus'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Use</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HBsAg</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and/</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HBV viral </a:t>
            </a:r>
            <a:r>
              <a:rPr lang="tr-TR" sz="1200" kern="1200" dirty="0" err="1" smtClean="0">
                <a:solidFill>
                  <a:schemeClr val="tx1"/>
                </a:solidFill>
                <a:latin typeface="+mn-lt"/>
                <a:ea typeface="+mn-ea"/>
                <a:cs typeface="+mn-cs"/>
              </a:rPr>
              <a:t>load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donors</a:t>
            </a:r>
            <a:r>
              <a:rPr lang="tr-TR" sz="1200" kern="1200" dirty="0" smtClean="0">
                <a:solidFill>
                  <a:schemeClr val="tx1"/>
                </a:solidFill>
                <a:latin typeface="+mn-lt"/>
                <a:ea typeface="+mn-ea"/>
                <a:cs typeface="+mn-cs"/>
              </a:rPr>
              <a:t> for HBV-</a:t>
            </a:r>
            <a:r>
              <a:rPr lang="tr-TR" sz="1200" kern="1200" dirty="0" err="1" smtClean="0">
                <a:solidFill>
                  <a:schemeClr val="tx1"/>
                </a:solidFill>
                <a:latin typeface="+mn-lt"/>
                <a:ea typeface="+mn-ea"/>
                <a:cs typeface="+mn-cs"/>
              </a:rPr>
              <a:t>naïve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avoided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if</a:t>
            </a:r>
            <a:r>
              <a:rPr lang="tr-TR" sz="1200" kern="1200" dirty="0" smtClean="0">
                <a:solidFill>
                  <a:schemeClr val="tx1"/>
                </a:solidFill>
                <a:latin typeface="+mn-lt"/>
                <a:ea typeface="+mn-ea"/>
                <a:cs typeface="+mn-cs"/>
              </a:rPr>
              <a:t> a </a:t>
            </a:r>
            <a:r>
              <a:rPr lang="tr-TR" sz="1200" kern="1200" dirty="0" err="1" smtClean="0">
                <a:solidFill>
                  <a:schemeClr val="tx1"/>
                </a:solidFill>
                <a:latin typeface="+mn-lt"/>
                <a:ea typeface="+mn-ea"/>
                <a:cs typeface="+mn-cs"/>
              </a:rPr>
              <a:t>suitable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donor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without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hepatitis</a:t>
            </a:r>
            <a:r>
              <a:rPr lang="tr-TR" sz="1200" kern="1200" dirty="0" smtClean="0">
                <a:solidFill>
                  <a:schemeClr val="tx1"/>
                </a:solidFill>
                <a:latin typeface="+mn-lt"/>
                <a:ea typeface="+mn-ea"/>
                <a:cs typeface="+mn-cs"/>
              </a:rPr>
              <a:t> B is </a:t>
            </a:r>
            <a:r>
              <a:rPr lang="tr-TR" sz="1200" kern="1200" dirty="0" err="1" smtClean="0">
                <a:solidFill>
                  <a:schemeClr val="tx1"/>
                </a:solidFill>
                <a:latin typeface="+mn-lt"/>
                <a:ea typeface="+mn-ea"/>
                <a:cs typeface="+mn-cs"/>
              </a:rPr>
              <a:t>available</a:t>
            </a:r>
            <a:r>
              <a:rPr lang="tr-TR" sz="1200" kern="1200" dirty="0" smtClean="0">
                <a:solidFill>
                  <a:schemeClr val="tx1"/>
                </a:solidFill>
                <a:latin typeface="+mn-lt"/>
                <a:ea typeface="+mn-ea"/>
                <a:cs typeface="+mn-cs"/>
              </a:rPr>
              <a:t>. HBV </a:t>
            </a:r>
            <a:r>
              <a:rPr lang="tr-TR" sz="1200" kern="1200" dirty="0" err="1" smtClean="0">
                <a:solidFill>
                  <a:schemeClr val="tx1"/>
                </a:solidFill>
                <a:latin typeface="+mn-lt"/>
                <a:ea typeface="+mn-ea"/>
                <a:cs typeface="+mn-cs"/>
              </a:rPr>
              <a:t>vaccination</a:t>
            </a:r>
            <a:r>
              <a:rPr lang="tr-TR" sz="1200" kern="1200" dirty="0" smtClean="0">
                <a:solidFill>
                  <a:schemeClr val="tx1"/>
                </a:solidFill>
                <a:latin typeface="+mn-lt"/>
                <a:ea typeface="+mn-ea"/>
                <a:cs typeface="+mn-cs"/>
              </a:rPr>
              <a:t> is </a:t>
            </a:r>
            <a:r>
              <a:rPr lang="tr-TR" sz="1200" kern="1200" dirty="0" err="1" smtClean="0">
                <a:solidFill>
                  <a:schemeClr val="tx1"/>
                </a:solidFill>
                <a:latin typeface="+mn-lt"/>
                <a:ea typeface="+mn-ea"/>
                <a:cs typeface="+mn-cs"/>
              </a:rPr>
              <a:t>especially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important</a:t>
            </a:r>
            <a:r>
              <a:rPr lang="tr-TR" sz="1200" kern="1200" dirty="0" smtClean="0">
                <a:solidFill>
                  <a:schemeClr val="tx1"/>
                </a:solidFill>
                <a:latin typeface="+mn-lt"/>
                <a:ea typeface="+mn-ea"/>
                <a:cs typeface="+mn-cs"/>
              </a:rPr>
              <a:t> in HCT </a:t>
            </a:r>
            <a:r>
              <a:rPr lang="tr-TR" sz="1200" kern="1200" dirty="0" err="1" smtClean="0">
                <a:solidFill>
                  <a:schemeClr val="tx1"/>
                </a:solidFill>
                <a:latin typeface="+mn-lt"/>
                <a:ea typeface="+mn-ea"/>
                <a:cs typeface="+mn-cs"/>
              </a:rPr>
              <a:t>candidates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will</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receiving</a:t>
            </a:r>
            <a:r>
              <a:rPr lang="tr-TR" sz="1200" kern="1200" dirty="0" smtClean="0">
                <a:solidFill>
                  <a:schemeClr val="tx1"/>
                </a:solidFill>
                <a:latin typeface="+mn-lt"/>
                <a:ea typeface="+mn-ea"/>
                <a:cs typeface="+mn-cs"/>
              </a:rPr>
              <a:t> an </a:t>
            </a:r>
            <a:r>
              <a:rPr lang="tr-TR" sz="1200" kern="1200" dirty="0" err="1" smtClean="0">
                <a:solidFill>
                  <a:schemeClr val="tx1"/>
                </a:solidFill>
                <a:latin typeface="+mn-lt"/>
                <a:ea typeface="+mn-ea"/>
                <a:cs typeface="+mn-cs"/>
              </a:rPr>
              <a:t>allograft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a </a:t>
            </a:r>
            <a:r>
              <a:rPr lang="tr-TR" sz="1200" kern="1200" dirty="0" err="1" smtClean="0">
                <a:solidFill>
                  <a:schemeClr val="tx1"/>
                </a:solidFill>
                <a:latin typeface="+mn-lt"/>
                <a:ea typeface="+mn-ea"/>
                <a:cs typeface="+mn-cs"/>
              </a:rPr>
              <a:t>HBsAg</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donor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Hepatitis</a:t>
            </a:r>
            <a:r>
              <a:rPr lang="tr-TR" sz="1200" u="sng" kern="1200" dirty="0" smtClean="0">
                <a:solidFill>
                  <a:schemeClr val="tx1"/>
                </a:solidFill>
                <a:latin typeface="+mn-lt"/>
                <a:ea typeface="+mn-ea"/>
                <a:cs typeface="+mn-cs"/>
                <a:hlinkClick r:id="rId9"/>
              </a:rPr>
              <a:t> B virus'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kern="1200" dirty="0" smtClean="0">
                <a:solidFill>
                  <a:schemeClr val="tx1"/>
                </a:solidFill>
                <a:latin typeface="+mn-lt"/>
                <a:ea typeface="+mn-ea"/>
                <a:cs typeface="+mn-cs"/>
              </a:rPr>
              <a:t>●For HCT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at </a:t>
            </a:r>
            <a:r>
              <a:rPr lang="tr-TR" sz="1200" kern="1200" dirty="0" err="1" smtClean="0">
                <a:solidFill>
                  <a:schemeClr val="tx1"/>
                </a:solidFill>
                <a:latin typeface="+mn-lt"/>
                <a:ea typeface="+mn-ea"/>
                <a:cs typeface="+mn-cs"/>
              </a:rPr>
              <a:t>substantial</a:t>
            </a:r>
            <a:r>
              <a:rPr lang="tr-TR" sz="1200" kern="1200" dirty="0" smtClean="0">
                <a:solidFill>
                  <a:schemeClr val="tx1"/>
                </a:solidFill>
                <a:latin typeface="+mn-lt"/>
                <a:ea typeface="+mn-ea"/>
                <a:cs typeface="+mn-cs"/>
              </a:rPr>
              <a:t> risk of a HBV </a:t>
            </a:r>
            <a:r>
              <a:rPr lang="tr-TR" sz="1200" kern="1200" dirty="0" err="1" smtClean="0">
                <a:solidFill>
                  <a:schemeClr val="tx1"/>
                </a:solidFill>
                <a:latin typeface="+mn-lt"/>
                <a:ea typeface="+mn-ea"/>
                <a:cs typeface="+mn-cs"/>
              </a:rPr>
              <a:t>flare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patients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are </a:t>
            </a:r>
            <a:r>
              <a:rPr lang="tr-TR" sz="1200" kern="1200" dirty="0" err="1" smtClean="0">
                <a:solidFill>
                  <a:schemeClr val="tx1"/>
                </a:solidFill>
                <a:latin typeface="+mn-lt"/>
                <a:ea typeface="+mn-ea"/>
                <a:cs typeface="+mn-cs"/>
              </a:rPr>
              <a:t>HBsAg</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HBV DNA </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acquisition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donor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allografts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from</a:t>
            </a:r>
            <a:r>
              <a:rPr lang="tr-TR" sz="1200" kern="1200" dirty="0" smtClean="0">
                <a:solidFill>
                  <a:schemeClr val="tx1"/>
                </a:solidFill>
                <a:latin typeface="+mn-lt"/>
                <a:ea typeface="+mn-ea"/>
                <a:cs typeface="+mn-cs"/>
              </a:rPr>
              <a:t> a </a:t>
            </a:r>
            <a:r>
              <a:rPr lang="tr-TR" sz="1200" kern="1200" dirty="0" err="1" smtClean="0">
                <a:solidFill>
                  <a:schemeClr val="tx1"/>
                </a:solidFill>
                <a:latin typeface="+mn-lt"/>
                <a:ea typeface="+mn-ea"/>
                <a:cs typeface="+mn-cs"/>
              </a:rPr>
              <a:t>donor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is DNA </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cells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that</a:t>
            </a:r>
            <a:r>
              <a:rPr lang="tr-TR" sz="1200" kern="1200" dirty="0" smtClean="0">
                <a:solidFill>
                  <a:schemeClr val="tx1"/>
                </a:solidFill>
                <a:latin typeface="+mn-lt"/>
                <a:ea typeface="+mn-ea"/>
                <a:cs typeface="+mn-cs"/>
              </a:rPr>
              <a:t> are DNA </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suggest</a:t>
            </a:r>
            <a:r>
              <a:rPr lang="tr-TR" sz="1200" kern="1200" dirty="0" smtClean="0">
                <a:solidFill>
                  <a:schemeClr val="tx1"/>
                </a:solidFill>
                <a:latin typeface="+mn-lt"/>
                <a:ea typeface="+mn-ea"/>
                <a:cs typeface="+mn-cs"/>
              </a:rPr>
              <a:t> administration of an </a:t>
            </a:r>
            <a:r>
              <a:rPr lang="tr-TR" sz="1200" kern="1200" dirty="0" err="1" smtClean="0">
                <a:solidFill>
                  <a:schemeClr val="tx1"/>
                </a:solidFill>
                <a:latin typeface="+mn-lt"/>
                <a:ea typeface="+mn-ea"/>
                <a:cs typeface="+mn-cs"/>
              </a:rPr>
              <a:t>antiviral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agent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such</a:t>
            </a:r>
            <a:r>
              <a:rPr lang="tr-TR" sz="1200" kern="1200" dirty="0" smtClean="0">
                <a:solidFill>
                  <a:schemeClr val="tx1"/>
                </a:solidFill>
                <a:latin typeface="+mn-lt"/>
                <a:ea typeface="+mn-ea"/>
                <a:cs typeface="+mn-cs"/>
              </a:rPr>
              <a:t> as </a:t>
            </a:r>
            <a:r>
              <a:rPr lang="tr-TR" sz="1200" u="sng" kern="1200" dirty="0" err="1" smtClean="0">
                <a:solidFill>
                  <a:schemeClr val="tx1"/>
                </a:solidFill>
                <a:latin typeface="+mn-lt"/>
                <a:ea typeface="+mn-ea"/>
                <a:cs typeface="+mn-cs"/>
                <a:hlinkClick r:id="rId16"/>
              </a:rPr>
              <a:t>entecavir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tenofovir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or</a:t>
            </a:r>
            <a:r>
              <a:rPr lang="tr-TR" sz="1200" kern="1200" dirty="0" smtClean="0">
                <a:solidFill>
                  <a:schemeClr val="tx1"/>
                </a:solidFill>
                <a:latin typeface="+mn-lt"/>
                <a:ea typeface="+mn-ea"/>
                <a:cs typeface="+mn-cs"/>
              </a:rPr>
              <a:t> </a:t>
            </a:r>
            <a:r>
              <a:rPr lang="tr-TR" sz="1200" u="sng" kern="1200" dirty="0" err="1" smtClean="0">
                <a:solidFill>
                  <a:schemeClr val="tx1"/>
                </a:solidFill>
                <a:latin typeface="+mn-lt"/>
                <a:ea typeface="+mn-ea"/>
                <a:cs typeface="+mn-cs"/>
                <a:hlinkClick r:id="rId17"/>
              </a:rPr>
              <a:t>lamivudine</a:t>
            </a:r>
            <a:r>
              <a:rPr lang="tr-TR" sz="1200" kern="1200" dirty="0" smtClean="0">
                <a:solidFill>
                  <a:schemeClr val="tx1"/>
                </a:solidFill>
                <a:latin typeface="+mn-lt"/>
                <a:ea typeface="+mn-ea"/>
                <a:cs typeface="+mn-cs"/>
              </a:rPr>
              <a:t> (</a:t>
            </a:r>
            <a:r>
              <a:rPr lang="tr-TR" sz="1200" b="1" u="sng" kern="1200" dirty="0" err="1" smtClean="0">
                <a:solidFill>
                  <a:schemeClr val="tx1"/>
                </a:solidFill>
                <a:latin typeface="+mn-lt"/>
                <a:ea typeface="+mn-ea"/>
                <a:cs typeface="+mn-cs"/>
                <a:hlinkClick r:id="rId18"/>
              </a:rPr>
              <a:t>Grade</a:t>
            </a:r>
            <a:r>
              <a:rPr lang="tr-TR" sz="1200" b="1" u="sng" kern="1200" dirty="0" smtClean="0">
                <a:solidFill>
                  <a:schemeClr val="tx1"/>
                </a:solidFill>
                <a:latin typeface="+mn-lt"/>
                <a:ea typeface="+mn-ea"/>
                <a:cs typeface="+mn-cs"/>
                <a:hlinkClick r:id="rId18"/>
              </a:rPr>
              <a:t> 2C</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This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regimen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continued</a:t>
            </a:r>
            <a:r>
              <a:rPr lang="tr-TR" sz="1200" kern="1200" dirty="0" smtClean="0">
                <a:solidFill>
                  <a:schemeClr val="tx1"/>
                </a:solidFill>
                <a:latin typeface="+mn-lt"/>
                <a:ea typeface="+mn-ea"/>
                <a:cs typeface="+mn-cs"/>
              </a:rPr>
              <a:t> for at </a:t>
            </a:r>
            <a:r>
              <a:rPr lang="tr-TR" sz="1200" kern="1200" dirty="0" err="1" smtClean="0">
                <a:solidFill>
                  <a:schemeClr val="tx1"/>
                </a:solidFill>
                <a:latin typeface="+mn-lt"/>
                <a:ea typeface="+mn-ea"/>
                <a:cs typeface="+mn-cs"/>
              </a:rPr>
              <a:t>least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six</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months</a:t>
            </a:r>
            <a:r>
              <a:rPr lang="tr-TR" sz="1200" kern="1200" dirty="0" smtClean="0">
                <a:solidFill>
                  <a:schemeClr val="tx1"/>
                </a:solidFill>
                <a:latin typeface="+mn-lt"/>
                <a:ea typeface="+mn-ea"/>
                <a:cs typeface="+mn-cs"/>
              </a:rPr>
              <a:t> after autologous HCT and </a:t>
            </a:r>
            <a:r>
              <a:rPr lang="tr-TR" sz="1200" kern="1200" dirty="0" err="1" smtClean="0">
                <a:solidFill>
                  <a:schemeClr val="tx1"/>
                </a:solidFill>
                <a:latin typeface="+mn-lt"/>
                <a:ea typeface="+mn-ea"/>
                <a:cs typeface="+mn-cs"/>
              </a:rPr>
              <a:t>until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six</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months</a:t>
            </a:r>
            <a:r>
              <a:rPr lang="tr-TR" sz="1200" kern="1200" dirty="0" smtClean="0">
                <a:solidFill>
                  <a:schemeClr val="tx1"/>
                </a:solidFill>
                <a:latin typeface="+mn-lt"/>
                <a:ea typeface="+mn-ea"/>
                <a:cs typeface="+mn-cs"/>
              </a:rPr>
              <a:t> after </a:t>
            </a:r>
            <a:r>
              <a:rPr lang="tr-TR" sz="1200" kern="1200" dirty="0" err="1" smtClean="0">
                <a:solidFill>
                  <a:schemeClr val="tx1"/>
                </a:solidFill>
                <a:latin typeface="+mn-lt"/>
                <a:ea typeface="+mn-ea"/>
                <a:cs typeface="+mn-cs"/>
              </a:rPr>
              <a:t>cessation</a:t>
            </a:r>
            <a:r>
              <a:rPr lang="tr-TR" sz="1200" kern="1200" dirty="0" smtClean="0">
                <a:solidFill>
                  <a:schemeClr val="tx1"/>
                </a:solidFill>
                <a:latin typeface="+mn-lt"/>
                <a:ea typeface="+mn-ea"/>
                <a:cs typeface="+mn-cs"/>
              </a:rPr>
              <a:t> of immunosuppression in allogeneic HCT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Specific</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recommendations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regarding</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choice</a:t>
            </a:r>
            <a:r>
              <a:rPr lang="tr-TR" sz="1200" kern="1200" dirty="0" smtClean="0">
                <a:solidFill>
                  <a:schemeClr val="tx1"/>
                </a:solidFill>
                <a:latin typeface="+mn-lt"/>
                <a:ea typeface="+mn-ea"/>
                <a:cs typeface="+mn-cs"/>
              </a:rPr>
              <a:t> of </a:t>
            </a:r>
            <a:r>
              <a:rPr lang="tr-TR" sz="1200" kern="1200" dirty="0" err="1" smtClean="0">
                <a:solidFill>
                  <a:schemeClr val="tx1"/>
                </a:solidFill>
                <a:latin typeface="+mn-lt"/>
                <a:ea typeface="+mn-ea"/>
                <a:cs typeface="+mn-cs"/>
              </a:rPr>
              <a:t>agent</a:t>
            </a:r>
            <a:r>
              <a:rPr lang="tr-TR" sz="1200" kern="1200" dirty="0" smtClean="0">
                <a:solidFill>
                  <a:schemeClr val="tx1"/>
                </a:solidFill>
                <a:latin typeface="+mn-lt"/>
                <a:ea typeface="+mn-ea"/>
                <a:cs typeface="+mn-cs"/>
              </a:rPr>
              <a:t> are </a:t>
            </a:r>
            <a:r>
              <a:rPr lang="tr-TR" sz="1200" kern="1200" dirty="0" err="1" smtClean="0">
                <a:solidFill>
                  <a:schemeClr val="tx1"/>
                </a:solidFill>
                <a:latin typeface="+mn-lt"/>
                <a:ea typeface="+mn-ea"/>
                <a:cs typeface="+mn-cs"/>
              </a:rPr>
              <a:t>provided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Hepatitis</a:t>
            </a:r>
            <a:r>
              <a:rPr lang="tr-TR" sz="1200" u="sng" kern="1200" dirty="0" smtClean="0">
                <a:solidFill>
                  <a:schemeClr val="tx1"/>
                </a:solidFill>
                <a:latin typeface="+mn-lt"/>
                <a:ea typeface="+mn-ea"/>
                <a:cs typeface="+mn-cs"/>
                <a:hlinkClick r:id="rId9"/>
              </a:rPr>
              <a:t> B virus'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kern="1200" dirty="0" smtClean="0">
                <a:solidFill>
                  <a:schemeClr val="tx1"/>
                </a:solidFill>
                <a:latin typeface="+mn-lt"/>
                <a:ea typeface="+mn-ea"/>
                <a:cs typeface="+mn-cs"/>
              </a:rPr>
              <a:t>●The </a:t>
            </a:r>
            <a:r>
              <a:rPr lang="tr-TR" sz="1200" kern="1200" dirty="0" err="1" smtClean="0">
                <a:solidFill>
                  <a:schemeClr val="tx1"/>
                </a:solidFill>
                <a:latin typeface="+mn-lt"/>
                <a:ea typeface="+mn-ea"/>
                <a:cs typeface="+mn-cs"/>
              </a:rPr>
              <a:t>approach</a:t>
            </a:r>
            <a:r>
              <a:rPr lang="tr-TR" sz="1200" kern="1200" dirty="0" smtClean="0">
                <a:solidFill>
                  <a:schemeClr val="tx1"/>
                </a:solidFill>
                <a:latin typeface="+mn-lt"/>
                <a:ea typeface="+mn-ea"/>
                <a:cs typeface="+mn-cs"/>
              </a:rPr>
              <a:t> to HCT </a:t>
            </a:r>
            <a:r>
              <a:rPr lang="tr-TR" sz="1200" kern="1200" dirty="0" err="1" smtClean="0">
                <a:solidFill>
                  <a:schemeClr val="tx1"/>
                </a:solidFill>
                <a:latin typeface="+mn-lt"/>
                <a:ea typeface="+mn-ea"/>
                <a:cs typeface="+mn-cs"/>
              </a:rPr>
              <a:t>recipients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have</a:t>
            </a:r>
            <a:r>
              <a:rPr lang="tr-TR" sz="1200" kern="1200" dirty="0" smtClean="0">
                <a:solidFill>
                  <a:schemeClr val="tx1"/>
                </a:solidFill>
                <a:latin typeface="+mn-lt"/>
                <a:ea typeface="+mn-ea"/>
                <a:cs typeface="+mn-cs"/>
              </a:rPr>
              <a:t> been </a:t>
            </a:r>
            <a:r>
              <a:rPr lang="tr-TR" sz="1200" kern="1200" dirty="0" err="1" smtClean="0">
                <a:solidFill>
                  <a:schemeClr val="tx1"/>
                </a:solidFill>
                <a:latin typeface="+mn-lt"/>
                <a:ea typeface="+mn-ea"/>
                <a:cs typeface="+mn-cs"/>
              </a:rPr>
              <a:t>exposed</a:t>
            </a:r>
            <a:r>
              <a:rPr lang="tr-TR" sz="1200" kern="1200" dirty="0" smtClean="0">
                <a:solidFill>
                  <a:schemeClr val="tx1"/>
                </a:solidFill>
                <a:latin typeface="+mn-lt"/>
                <a:ea typeface="+mn-ea"/>
                <a:cs typeface="+mn-cs"/>
              </a:rPr>
              <a:t> to HBV in the </a:t>
            </a:r>
            <a:r>
              <a:rPr lang="tr-TR" sz="1200" kern="1200" dirty="0" err="1" smtClean="0">
                <a:solidFill>
                  <a:schemeClr val="tx1"/>
                </a:solidFill>
                <a:latin typeface="+mn-lt"/>
                <a:ea typeface="+mn-ea"/>
                <a:cs typeface="+mn-cs"/>
              </a:rPr>
              <a:t>past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HBcAb</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HBsAg</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negative</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HBsAb</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negative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HBcAb</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HBsAb</a:t>
            </a:r>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is </a:t>
            </a:r>
            <a:r>
              <a:rPr lang="tr-TR" sz="1200" kern="1200" dirty="0" err="1" smtClean="0">
                <a:solidFill>
                  <a:schemeClr val="tx1"/>
                </a:solidFill>
                <a:latin typeface="+mn-lt"/>
                <a:ea typeface="+mn-ea"/>
                <a:cs typeface="+mn-cs"/>
              </a:rPr>
              <a:t>discussed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Hepatitis</a:t>
            </a:r>
            <a:r>
              <a:rPr lang="tr-TR" sz="1200" u="sng" kern="1200" dirty="0" smtClean="0">
                <a:solidFill>
                  <a:schemeClr val="tx1"/>
                </a:solidFill>
                <a:latin typeface="+mn-lt"/>
                <a:ea typeface="+mn-ea"/>
                <a:cs typeface="+mn-cs"/>
                <a:hlinkClick r:id="rId9"/>
              </a:rPr>
              <a:t> B virus'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b="1" kern="1200" dirty="0" err="1" smtClean="0">
                <a:solidFill>
                  <a:schemeClr val="tx1"/>
                </a:solidFill>
                <a:latin typeface="+mn-lt"/>
                <a:ea typeface="+mn-ea"/>
                <a:cs typeface="+mn-cs"/>
              </a:rPr>
              <a:t>Hepatitis</a:t>
            </a:r>
            <a:r>
              <a:rPr lang="tr-TR" sz="1200" b="1" kern="1200" dirty="0" smtClean="0">
                <a:solidFill>
                  <a:schemeClr val="tx1"/>
                </a:solidFill>
                <a:latin typeface="+mn-lt"/>
                <a:ea typeface="+mn-ea"/>
                <a:cs typeface="+mn-cs"/>
              </a:rPr>
              <a:t> C virus</a:t>
            </a:r>
            <a:endParaRPr lang="tr-TR" sz="1200" kern="1200" dirty="0" smtClean="0">
              <a:solidFill>
                <a:schemeClr val="tx1"/>
              </a:solidFill>
              <a:latin typeface="+mn-lt"/>
              <a:ea typeface="+mn-ea"/>
              <a:cs typeface="+mn-cs"/>
            </a:endParaRPr>
          </a:p>
          <a:p>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Both</a:t>
            </a:r>
            <a:r>
              <a:rPr lang="tr-TR" sz="1200" kern="1200" dirty="0" smtClean="0">
                <a:solidFill>
                  <a:schemeClr val="tx1"/>
                </a:solidFill>
                <a:latin typeface="+mn-lt"/>
                <a:ea typeface="+mn-ea"/>
                <a:cs typeface="+mn-cs"/>
              </a:rPr>
              <a:t> HCT </a:t>
            </a:r>
            <a:r>
              <a:rPr lang="tr-TR" sz="1200" kern="1200" dirty="0" err="1" smtClean="0">
                <a:solidFill>
                  <a:schemeClr val="tx1"/>
                </a:solidFill>
                <a:latin typeface="+mn-lt"/>
                <a:ea typeface="+mn-ea"/>
                <a:cs typeface="+mn-cs"/>
              </a:rPr>
              <a:t>candidates</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donors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screened</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hepatitis</a:t>
            </a:r>
            <a:r>
              <a:rPr lang="tr-TR" sz="1200" kern="1200" dirty="0" smtClean="0">
                <a:solidFill>
                  <a:schemeClr val="tx1"/>
                </a:solidFill>
                <a:latin typeface="+mn-lt"/>
                <a:ea typeface="+mn-ea"/>
                <a:cs typeface="+mn-cs"/>
              </a:rPr>
              <a:t> C virus (HCV) </a:t>
            </a:r>
            <a:r>
              <a:rPr lang="tr-TR" sz="1200" kern="1200" dirty="0" err="1" smtClean="0">
                <a:solidFill>
                  <a:schemeClr val="tx1"/>
                </a:solidFill>
                <a:latin typeface="+mn-lt"/>
                <a:ea typeface="+mn-ea"/>
                <a:cs typeface="+mn-cs"/>
              </a:rPr>
              <a:t>antibodies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prior</a:t>
            </a:r>
            <a:r>
              <a:rPr lang="tr-TR" sz="1200" kern="1200" dirty="0" smtClean="0">
                <a:solidFill>
                  <a:schemeClr val="tx1"/>
                </a:solidFill>
                <a:latin typeface="+mn-lt"/>
                <a:ea typeface="+mn-ea"/>
                <a:cs typeface="+mn-cs"/>
              </a:rPr>
              <a:t> to </a:t>
            </a:r>
            <a:r>
              <a:rPr lang="tr-TR" sz="1200" kern="1200" dirty="0" err="1" smtClean="0">
                <a:solidFill>
                  <a:schemeClr val="tx1"/>
                </a:solidFill>
                <a:latin typeface="+mn-lt"/>
                <a:ea typeface="+mn-ea"/>
                <a:cs typeface="+mn-cs"/>
              </a:rPr>
              <a:t>transplantation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Antibody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individuals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tested</a:t>
            </a:r>
            <a:r>
              <a:rPr lang="tr-TR" sz="1200" kern="1200" dirty="0" smtClean="0">
                <a:solidFill>
                  <a:schemeClr val="tx1"/>
                </a:solidFill>
                <a:latin typeface="+mn-lt"/>
                <a:ea typeface="+mn-ea"/>
                <a:cs typeface="+mn-cs"/>
              </a:rPr>
              <a:t> for HCV RNA. </a:t>
            </a:r>
            <a:r>
              <a:rPr lang="tr-TR" sz="1200" kern="1200" dirty="0" err="1" smtClean="0">
                <a:solidFill>
                  <a:schemeClr val="tx1"/>
                </a:solidFill>
                <a:latin typeface="+mn-lt"/>
                <a:ea typeface="+mn-ea"/>
                <a:cs typeface="+mn-cs"/>
              </a:rPr>
              <a:t>Hepatitis</a:t>
            </a:r>
            <a:r>
              <a:rPr lang="tr-TR" sz="1200" kern="1200" dirty="0" smtClean="0">
                <a:solidFill>
                  <a:schemeClr val="tx1"/>
                </a:solidFill>
                <a:latin typeface="+mn-lt"/>
                <a:ea typeface="+mn-ea"/>
                <a:cs typeface="+mn-cs"/>
              </a:rPr>
              <a:t> C-</a:t>
            </a:r>
            <a:r>
              <a:rPr lang="tr-TR" sz="1200" kern="1200" dirty="0" err="1" smtClean="0">
                <a:solidFill>
                  <a:schemeClr val="tx1"/>
                </a:solidFill>
                <a:latin typeface="+mn-lt"/>
                <a:ea typeface="+mn-ea"/>
                <a:cs typeface="+mn-cs"/>
              </a:rPr>
              <a:t>infected</a:t>
            </a:r>
            <a:r>
              <a:rPr lang="tr-TR" sz="1200" kern="1200" dirty="0" smtClean="0">
                <a:solidFill>
                  <a:schemeClr val="tx1"/>
                </a:solidFill>
                <a:latin typeface="+mn-lt"/>
                <a:ea typeface="+mn-ea"/>
                <a:cs typeface="+mn-cs"/>
              </a:rPr>
              <a:t> HCT </a:t>
            </a:r>
            <a:r>
              <a:rPr lang="tr-TR" sz="1200" kern="1200" dirty="0" err="1" smtClean="0">
                <a:solidFill>
                  <a:schemeClr val="tx1"/>
                </a:solidFill>
                <a:latin typeface="+mn-lt"/>
                <a:ea typeface="+mn-ea"/>
                <a:cs typeface="+mn-cs"/>
              </a:rPr>
              <a:t>candidates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undergo</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noninvasive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serologic</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radiographic</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testing</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fibrosis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Hepatitis</a:t>
            </a:r>
            <a:r>
              <a:rPr lang="tr-TR" sz="1200" u="sng" kern="1200" dirty="0" smtClean="0">
                <a:solidFill>
                  <a:schemeClr val="tx1"/>
                </a:solidFill>
                <a:latin typeface="+mn-lt"/>
                <a:ea typeface="+mn-ea"/>
                <a:cs typeface="+mn-cs"/>
                <a:hlinkClick r:id="rId9"/>
              </a:rPr>
              <a:t> C virus'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kern="1200" dirty="0" smtClean="0">
                <a:solidFill>
                  <a:schemeClr val="tx1"/>
                </a:solidFill>
                <a:latin typeface="+mn-lt"/>
                <a:ea typeface="+mn-ea"/>
                <a:cs typeface="+mn-cs"/>
              </a:rPr>
              <a:t>●</a:t>
            </a:r>
            <a:r>
              <a:rPr lang="tr-TR" sz="1200" kern="1200" dirty="0" err="1" smtClean="0">
                <a:solidFill>
                  <a:schemeClr val="tx1"/>
                </a:solidFill>
                <a:latin typeface="+mn-lt"/>
                <a:ea typeface="+mn-ea"/>
                <a:cs typeface="+mn-cs"/>
              </a:rPr>
              <a:t>Although</a:t>
            </a:r>
            <a:r>
              <a:rPr lang="tr-TR" sz="1200" kern="1200" dirty="0" smtClean="0">
                <a:solidFill>
                  <a:schemeClr val="tx1"/>
                </a:solidFill>
                <a:latin typeface="+mn-lt"/>
                <a:ea typeface="+mn-ea"/>
                <a:cs typeface="+mn-cs"/>
              </a:rPr>
              <a:t> it is </a:t>
            </a:r>
            <a:r>
              <a:rPr lang="tr-TR" sz="1200" kern="1200" dirty="0" err="1" smtClean="0">
                <a:solidFill>
                  <a:schemeClr val="tx1"/>
                </a:solidFill>
                <a:latin typeface="+mn-lt"/>
                <a:ea typeface="+mn-ea"/>
                <a:cs typeface="+mn-cs"/>
              </a:rPr>
              <a:t>preferable</a:t>
            </a:r>
            <a:r>
              <a:rPr lang="tr-TR" sz="1200" kern="1200" dirty="0" smtClean="0">
                <a:solidFill>
                  <a:schemeClr val="tx1"/>
                </a:solidFill>
                <a:latin typeface="+mn-lt"/>
                <a:ea typeface="+mn-ea"/>
                <a:cs typeface="+mn-cs"/>
              </a:rPr>
              <a:t> to </a:t>
            </a:r>
            <a:r>
              <a:rPr lang="tr-TR" sz="1200" kern="1200" dirty="0" err="1" smtClean="0">
                <a:solidFill>
                  <a:schemeClr val="tx1"/>
                </a:solidFill>
                <a:latin typeface="+mn-lt"/>
                <a:ea typeface="+mn-ea"/>
                <a:cs typeface="+mn-cs"/>
              </a:rPr>
              <a:t>use</a:t>
            </a:r>
            <a:r>
              <a:rPr lang="tr-TR" sz="1200" kern="1200" dirty="0" smtClean="0">
                <a:solidFill>
                  <a:schemeClr val="tx1"/>
                </a:solidFill>
                <a:latin typeface="+mn-lt"/>
                <a:ea typeface="+mn-ea"/>
                <a:cs typeface="+mn-cs"/>
              </a:rPr>
              <a:t> an HCT </a:t>
            </a:r>
            <a:r>
              <a:rPr lang="tr-TR" sz="1200" kern="1200" dirty="0" err="1" smtClean="0">
                <a:solidFill>
                  <a:schemeClr val="tx1"/>
                </a:solidFill>
                <a:latin typeface="+mn-lt"/>
                <a:ea typeface="+mn-ea"/>
                <a:cs typeface="+mn-cs"/>
              </a:rPr>
              <a:t>donor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who</a:t>
            </a:r>
            <a:r>
              <a:rPr lang="tr-TR" sz="1200" kern="1200" dirty="0" smtClean="0">
                <a:solidFill>
                  <a:schemeClr val="tx1"/>
                </a:solidFill>
                <a:latin typeface="+mn-lt"/>
                <a:ea typeface="+mn-ea"/>
                <a:cs typeface="+mn-cs"/>
              </a:rPr>
              <a:t> is not </a:t>
            </a:r>
            <a:r>
              <a:rPr lang="tr-TR" sz="1200" kern="1200" dirty="0" err="1" smtClean="0">
                <a:solidFill>
                  <a:schemeClr val="tx1"/>
                </a:solidFill>
                <a:latin typeface="+mn-lt"/>
                <a:ea typeface="+mn-ea"/>
                <a:cs typeface="+mn-cs"/>
              </a:rPr>
              <a:t>infected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a:t>
            </a:r>
            <a:r>
              <a:rPr lang="tr-TR" sz="1200" kern="1200" dirty="0" smtClean="0">
                <a:solidFill>
                  <a:schemeClr val="tx1"/>
                </a:solidFill>
                <a:latin typeface="+mn-lt"/>
                <a:ea typeface="+mn-ea"/>
                <a:cs typeface="+mn-cs"/>
              </a:rPr>
              <a:t> HCV, </a:t>
            </a:r>
            <a:r>
              <a:rPr lang="tr-TR" sz="1200" kern="1200" dirty="0" err="1" smtClean="0">
                <a:solidFill>
                  <a:schemeClr val="tx1"/>
                </a:solidFill>
                <a:latin typeface="+mn-lt"/>
                <a:ea typeface="+mn-ea"/>
                <a:cs typeface="+mn-cs"/>
              </a:rPr>
              <a:t>when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there</a:t>
            </a:r>
            <a:r>
              <a:rPr lang="tr-TR" sz="1200" kern="1200" dirty="0" smtClean="0">
                <a:solidFill>
                  <a:schemeClr val="tx1"/>
                </a:solidFill>
                <a:latin typeface="+mn-lt"/>
                <a:ea typeface="+mn-ea"/>
                <a:cs typeface="+mn-cs"/>
              </a:rPr>
              <a:t> is no </a:t>
            </a:r>
            <a:r>
              <a:rPr lang="tr-TR" sz="1200" kern="1200" dirty="0" err="1" smtClean="0">
                <a:solidFill>
                  <a:schemeClr val="tx1"/>
                </a:solidFill>
                <a:latin typeface="+mn-lt"/>
                <a:ea typeface="+mn-ea"/>
                <a:cs typeface="+mn-cs"/>
              </a:rPr>
              <a:t>alternative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donor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transplantation</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may</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proceed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suggest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treating</a:t>
            </a:r>
            <a:r>
              <a:rPr lang="tr-TR" sz="1200" kern="1200" dirty="0" smtClean="0">
                <a:solidFill>
                  <a:schemeClr val="tx1"/>
                </a:solidFill>
                <a:latin typeface="+mn-lt"/>
                <a:ea typeface="+mn-ea"/>
                <a:cs typeface="+mn-cs"/>
              </a:rPr>
              <a:t> HCV-</a:t>
            </a:r>
            <a:r>
              <a:rPr lang="tr-TR" sz="1200" kern="1200" dirty="0" err="1" smtClean="0">
                <a:solidFill>
                  <a:schemeClr val="tx1"/>
                </a:solidFill>
                <a:latin typeface="+mn-lt"/>
                <a:ea typeface="+mn-ea"/>
                <a:cs typeface="+mn-cs"/>
              </a:rPr>
              <a:t>seropositive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donors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prior</a:t>
            </a:r>
            <a:r>
              <a:rPr lang="tr-TR" sz="1200" kern="1200" dirty="0" smtClean="0">
                <a:solidFill>
                  <a:schemeClr val="tx1"/>
                </a:solidFill>
                <a:latin typeface="+mn-lt"/>
                <a:ea typeface="+mn-ea"/>
                <a:cs typeface="+mn-cs"/>
              </a:rPr>
              <a:t> to </a:t>
            </a:r>
            <a:r>
              <a:rPr lang="tr-TR" sz="1200" kern="1200" dirty="0" err="1" smtClean="0">
                <a:solidFill>
                  <a:schemeClr val="tx1"/>
                </a:solidFill>
                <a:latin typeface="+mn-lt"/>
                <a:ea typeface="+mn-ea"/>
                <a:cs typeface="+mn-cs"/>
              </a:rPr>
              <a:t>stem</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cell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collection</a:t>
            </a:r>
            <a:r>
              <a:rPr lang="tr-TR" sz="1200" kern="1200" dirty="0" smtClean="0">
                <a:solidFill>
                  <a:schemeClr val="tx1"/>
                </a:solidFill>
                <a:latin typeface="+mn-lt"/>
                <a:ea typeface="+mn-ea"/>
                <a:cs typeface="+mn-cs"/>
              </a:rPr>
              <a:t> in an </a:t>
            </a:r>
            <a:r>
              <a:rPr lang="tr-TR" sz="1200" kern="1200" dirty="0" err="1" smtClean="0">
                <a:solidFill>
                  <a:schemeClr val="tx1"/>
                </a:solidFill>
                <a:latin typeface="+mn-lt"/>
                <a:ea typeface="+mn-ea"/>
                <a:cs typeface="+mn-cs"/>
              </a:rPr>
              <a:t>effort</a:t>
            </a:r>
            <a:r>
              <a:rPr lang="tr-TR" sz="1200" kern="1200" dirty="0" smtClean="0">
                <a:solidFill>
                  <a:schemeClr val="tx1"/>
                </a:solidFill>
                <a:latin typeface="+mn-lt"/>
                <a:ea typeface="+mn-ea"/>
                <a:cs typeface="+mn-cs"/>
              </a:rPr>
              <a:t> to </a:t>
            </a:r>
            <a:r>
              <a:rPr lang="tr-TR" sz="1200" kern="1200" dirty="0" err="1" smtClean="0">
                <a:solidFill>
                  <a:schemeClr val="tx1"/>
                </a:solidFill>
                <a:latin typeface="+mn-lt"/>
                <a:ea typeface="+mn-ea"/>
                <a:cs typeface="+mn-cs"/>
              </a:rPr>
              <a:t>prevent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transmission</a:t>
            </a:r>
            <a:r>
              <a:rPr lang="tr-TR" sz="1200" kern="1200" dirty="0" smtClean="0">
                <a:solidFill>
                  <a:schemeClr val="tx1"/>
                </a:solidFill>
                <a:latin typeface="+mn-lt"/>
                <a:ea typeface="+mn-ea"/>
                <a:cs typeface="+mn-cs"/>
              </a:rPr>
              <a:t> to the </a:t>
            </a:r>
            <a:r>
              <a:rPr lang="tr-TR" sz="1200" kern="1200" dirty="0" err="1" smtClean="0">
                <a:solidFill>
                  <a:schemeClr val="tx1"/>
                </a:solidFill>
                <a:latin typeface="+mn-lt"/>
                <a:ea typeface="+mn-ea"/>
                <a:cs typeface="+mn-cs"/>
              </a:rPr>
              <a:t>recipient</a:t>
            </a:r>
            <a:r>
              <a:rPr lang="tr-TR" sz="1200" kern="1200" dirty="0" smtClean="0">
                <a:solidFill>
                  <a:schemeClr val="tx1"/>
                </a:solidFill>
                <a:latin typeface="+mn-lt"/>
                <a:ea typeface="+mn-ea"/>
                <a:cs typeface="+mn-cs"/>
              </a:rPr>
              <a:t> (</a:t>
            </a:r>
            <a:r>
              <a:rPr lang="tr-TR" sz="1200" b="1" u="sng" kern="1200" dirty="0" err="1" smtClean="0">
                <a:solidFill>
                  <a:schemeClr val="tx1"/>
                </a:solidFill>
                <a:latin typeface="+mn-lt"/>
                <a:ea typeface="+mn-ea"/>
                <a:cs typeface="+mn-cs"/>
                <a:hlinkClick r:id="rId18"/>
              </a:rPr>
              <a:t>Grade</a:t>
            </a:r>
            <a:r>
              <a:rPr lang="tr-TR" sz="1200" b="1" u="sng" kern="1200" dirty="0" smtClean="0">
                <a:solidFill>
                  <a:schemeClr val="tx1"/>
                </a:solidFill>
                <a:latin typeface="+mn-lt"/>
                <a:ea typeface="+mn-ea"/>
                <a:cs typeface="+mn-cs"/>
                <a:hlinkClick r:id="rId18"/>
              </a:rPr>
              <a:t> 2C</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See</a:t>
            </a:r>
            <a:r>
              <a:rPr lang="tr-TR" sz="1200" kern="1200" dirty="0" smtClean="0">
                <a:solidFill>
                  <a:schemeClr val="tx1"/>
                </a:solidFill>
                <a:latin typeface="+mn-lt"/>
                <a:ea typeface="+mn-ea"/>
                <a:cs typeface="+mn-cs"/>
              </a:rPr>
              <a:t> </a:t>
            </a:r>
            <a:r>
              <a:rPr lang="tr-TR" sz="1200" u="sng" kern="1200" dirty="0" smtClean="0">
                <a:solidFill>
                  <a:schemeClr val="tx1"/>
                </a:solidFill>
                <a:latin typeface="+mn-lt"/>
                <a:ea typeface="+mn-ea"/>
                <a:cs typeface="+mn-cs"/>
                <a:hlinkClick r:id="rId9"/>
              </a:rPr>
              <a:t>'</a:t>
            </a:r>
            <a:r>
              <a:rPr lang="tr-TR" sz="1200" u="sng" kern="1200" dirty="0" err="1" smtClean="0">
                <a:solidFill>
                  <a:schemeClr val="tx1"/>
                </a:solidFill>
                <a:latin typeface="+mn-lt"/>
                <a:ea typeface="+mn-ea"/>
                <a:cs typeface="+mn-cs"/>
                <a:hlinkClick r:id="rId9"/>
              </a:rPr>
              <a:t>Hepatitis</a:t>
            </a:r>
            <a:r>
              <a:rPr lang="tr-TR" sz="1200" u="sng" kern="1200" dirty="0" smtClean="0">
                <a:solidFill>
                  <a:schemeClr val="tx1"/>
                </a:solidFill>
                <a:latin typeface="+mn-lt"/>
                <a:ea typeface="+mn-ea"/>
                <a:cs typeface="+mn-cs"/>
                <a:hlinkClick r:id="rId9"/>
              </a:rPr>
              <a:t> C virus'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above</a:t>
            </a:r>
            <a:r>
              <a:rPr lang="tr-TR" sz="1200" kern="1200" dirty="0" smtClean="0">
                <a:solidFill>
                  <a:schemeClr val="tx1"/>
                </a:solidFill>
                <a:latin typeface="+mn-lt"/>
                <a:ea typeface="+mn-ea"/>
                <a:cs typeface="+mn-cs"/>
              </a:rPr>
              <a:t>.)</a:t>
            </a:r>
          </a:p>
          <a:p>
            <a:r>
              <a:rPr lang="tr-TR" sz="1200" kern="1200" dirty="0" smtClean="0">
                <a:solidFill>
                  <a:schemeClr val="tx1"/>
                </a:solidFill>
                <a:latin typeface="+mn-lt"/>
                <a:ea typeface="+mn-ea"/>
                <a:cs typeface="+mn-cs"/>
              </a:rPr>
              <a:t>●HCV-</a:t>
            </a:r>
            <a:r>
              <a:rPr lang="tr-TR" sz="1200" kern="1200" dirty="0" err="1" smtClean="0">
                <a:solidFill>
                  <a:schemeClr val="tx1"/>
                </a:solidFill>
                <a:latin typeface="+mn-lt"/>
                <a:ea typeface="+mn-ea"/>
                <a:cs typeface="+mn-cs"/>
              </a:rPr>
              <a:t>infected</a:t>
            </a:r>
            <a:r>
              <a:rPr lang="tr-TR" sz="1200" kern="1200" dirty="0" smtClean="0">
                <a:solidFill>
                  <a:schemeClr val="tx1"/>
                </a:solidFill>
                <a:latin typeface="+mn-lt"/>
                <a:ea typeface="+mn-ea"/>
                <a:cs typeface="+mn-cs"/>
              </a:rPr>
              <a:t> HCT </a:t>
            </a:r>
            <a:r>
              <a:rPr lang="tr-TR" sz="1200" kern="1200" dirty="0" err="1" smtClean="0">
                <a:solidFill>
                  <a:schemeClr val="tx1"/>
                </a:solidFill>
                <a:latin typeface="+mn-lt"/>
                <a:ea typeface="+mn-ea"/>
                <a:cs typeface="+mn-cs"/>
              </a:rPr>
              <a:t>candidates</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donors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treated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prior</a:t>
            </a:r>
            <a:r>
              <a:rPr lang="tr-TR" sz="1200" kern="1200" dirty="0" smtClean="0">
                <a:solidFill>
                  <a:schemeClr val="tx1"/>
                </a:solidFill>
                <a:latin typeface="+mn-lt"/>
                <a:ea typeface="+mn-ea"/>
                <a:cs typeface="+mn-cs"/>
              </a:rPr>
              <a:t> to transplant, </a:t>
            </a:r>
            <a:r>
              <a:rPr lang="tr-TR" sz="1200" kern="1200" dirty="0" err="1" smtClean="0">
                <a:solidFill>
                  <a:schemeClr val="tx1"/>
                </a:solidFill>
                <a:latin typeface="+mn-lt"/>
                <a:ea typeface="+mn-ea"/>
                <a:cs typeface="+mn-cs"/>
              </a:rPr>
              <a:t>if</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feasible</a:t>
            </a:r>
            <a:r>
              <a:rPr lang="tr-TR" sz="1200" kern="1200" dirty="0" smtClean="0">
                <a:solidFill>
                  <a:schemeClr val="tx1"/>
                </a:solidFill>
                <a:latin typeface="+mn-lt"/>
                <a:ea typeface="+mn-ea"/>
                <a:cs typeface="+mn-cs"/>
              </a:rPr>
              <a:t>. New </a:t>
            </a:r>
            <a:r>
              <a:rPr lang="tr-TR" sz="1200" kern="1200" dirty="0" err="1" smtClean="0">
                <a:solidFill>
                  <a:schemeClr val="tx1"/>
                </a:solidFill>
                <a:latin typeface="+mn-lt"/>
                <a:ea typeface="+mn-ea"/>
                <a:cs typeface="+mn-cs"/>
              </a:rPr>
              <a:t>antiviral</a:t>
            </a:r>
            <a:r>
              <a:rPr lang="tr-TR" sz="1200" kern="1200" dirty="0" smtClean="0">
                <a:solidFill>
                  <a:schemeClr val="tx1"/>
                </a:solidFill>
                <a:latin typeface="+mn-lt"/>
                <a:ea typeface="+mn-ea"/>
                <a:cs typeface="+mn-cs"/>
              </a:rPr>
              <a:t> therapies are </a:t>
            </a:r>
            <a:r>
              <a:rPr lang="tr-TR" sz="1200" kern="1200" dirty="0" err="1" smtClean="0">
                <a:solidFill>
                  <a:schemeClr val="tx1"/>
                </a:solidFill>
                <a:latin typeface="+mn-lt"/>
                <a:ea typeface="+mn-ea"/>
                <a:cs typeface="+mn-cs"/>
              </a:rPr>
              <a:t>becoming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available</a:t>
            </a:r>
            <a:r>
              <a:rPr lang="tr-TR" sz="1200" kern="1200" dirty="0" smtClean="0">
                <a:solidFill>
                  <a:schemeClr val="tx1"/>
                </a:solidFill>
                <a:latin typeface="+mn-lt"/>
                <a:ea typeface="+mn-ea"/>
                <a:cs typeface="+mn-cs"/>
              </a:rPr>
              <a:t> but </a:t>
            </a:r>
            <a:r>
              <a:rPr lang="tr-TR" sz="1200" kern="1200" dirty="0" err="1" smtClean="0">
                <a:solidFill>
                  <a:schemeClr val="tx1"/>
                </a:solidFill>
                <a:latin typeface="+mn-lt"/>
                <a:ea typeface="+mn-ea"/>
                <a:cs typeface="+mn-cs"/>
              </a:rPr>
              <a:t>have</a:t>
            </a:r>
            <a:r>
              <a:rPr lang="tr-TR" sz="1200" kern="1200" dirty="0" smtClean="0">
                <a:solidFill>
                  <a:schemeClr val="tx1"/>
                </a:solidFill>
                <a:latin typeface="+mn-lt"/>
                <a:ea typeface="+mn-ea"/>
                <a:cs typeface="+mn-cs"/>
              </a:rPr>
              <a:t> not yet been </a:t>
            </a:r>
            <a:r>
              <a:rPr lang="tr-TR" sz="1200" kern="1200" dirty="0" err="1" smtClean="0">
                <a:solidFill>
                  <a:schemeClr val="tx1"/>
                </a:solidFill>
                <a:latin typeface="+mn-lt"/>
                <a:ea typeface="+mn-ea"/>
                <a:cs typeface="+mn-cs"/>
              </a:rPr>
              <a:t>evaluated</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this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indication</a:t>
            </a:r>
            <a:r>
              <a:rPr lang="tr-TR" sz="1200" kern="1200" dirty="0" smtClean="0">
                <a:solidFill>
                  <a:schemeClr val="tx1"/>
                </a:solidFill>
                <a:latin typeface="+mn-lt"/>
                <a:ea typeface="+mn-ea"/>
                <a:cs typeface="+mn-cs"/>
              </a:rPr>
              <a:t>. An HCV </a:t>
            </a:r>
            <a:r>
              <a:rPr lang="tr-TR" sz="1200" kern="1200" dirty="0" err="1" smtClean="0">
                <a:solidFill>
                  <a:schemeClr val="tx1"/>
                </a:solidFill>
                <a:latin typeface="+mn-lt"/>
                <a:ea typeface="+mn-ea"/>
                <a:cs typeface="+mn-cs"/>
              </a:rPr>
              <a:t>expert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should</a:t>
            </a:r>
            <a:r>
              <a:rPr lang="tr-TR" sz="1200" kern="1200" dirty="0" smtClean="0">
                <a:solidFill>
                  <a:schemeClr val="tx1"/>
                </a:solidFill>
                <a:latin typeface="+mn-lt"/>
                <a:ea typeface="+mn-ea"/>
                <a:cs typeface="+mn-cs"/>
              </a:rPr>
              <a:t> be </a:t>
            </a:r>
            <a:r>
              <a:rPr lang="tr-TR" sz="1200" kern="1200" dirty="0" err="1" smtClean="0">
                <a:solidFill>
                  <a:schemeClr val="tx1"/>
                </a:solidFill>
                <a:latin typeface="+mn-lt"/>
                <a:ea typeface="+mn-ea"/>
                <a:cs typeface="+mn-cs"/>
              </a:rPr>
              <a:t>consulted</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assistance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with</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determining</a:t>
            </a:r>
            <a:r>
              <a:rPr lang="tr-TR" sz="1200" kern="1200" dirty="0" smtClean="0">
                <a:solidFill>
                  <a:schemeClr val="tx1"/>
                </a:solidFill>
                <a:latin typeface="+mn-lt"/>
                <a:ea typeface="+mn-ea"/>
                <a:cs typeface="+mn-cs"/>
              </a:rPr>
              <a:t> the </a:t>
            </a:r>
            <a:r>
              <a:rPr lang="tr-TR" sz="1200" kern="1200" dirty="0" err="1" smtClean="0">
                <a:solidFill>
                  <a:schemeClr val="tx1"/>
                </a:solidFill>
                <a:latin typeface="+mn-lt"/>
                <a:ea typeface="+mn-ea"/>
                <a:cs typeface="+mn-cs"/>
              </a:rPr>
              <a:t>most</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appropriate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timing</a:t>
            </a:r>
            <a:r>
              <a:rPr lang="tr-TR" sz="1200" kern="1200" dirty="0" smtClean="0">
                <a:solidFill>
                  <a:schemeClr val="tx1"/>
                </a:solidFill>
                <a:latin typeface="+mn-lt"/>
                <a:ea typeface="+mn-ea"/>
                <a:cs typeface="+mn-cs"/>
              </a:rPr>
              <a:t> for </a:t>
            </a:r>
            <a:r>
              <a:rPr lang="tr-TR" sz="1200" kern="1200" dirty="0" err="1" smtClean="0">
                <a:solidFill>
                  <a:schemeClr val="tx1"/>
                </a:solidFill>
                <a:latin typeface="+mn-lt"/>
                <a:ea typeface="+mn-ea"/>
                <a:cs typeface="+mn-cs"/>
              </a:rPr>
              <a:t>initiating</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therapy</a:t>
            </a:r>
            <a:r>
              <a:rPr lang="tr-TR" sz="1200" kern="1200" dirty="0" smtClean="0">
                <a:solidFill>
                  <a:schemeClr val="tx1"/>
                </a:solidFill>
                <a:latin typeface="+mn-lt"/>
                <a:ea typeface="+mn-ea"/>
                <a:cs typeface="+mn-cs"/>
              </a:rPr>
              <a:t> and </a:t>
            </a:r>
            <a:r>
              <a:rPr lang="tr-TR" sz="1200" kern="1200" dirty="0" err="1" smtClean="0">
                <a:solidFill>
                  <a:schemeClr val="tx1"/>
                </a:solidFill>
                <a:latin typeface="+mn-lt"/>
                <a:ea typeface="+mn-ea"/>
                <a:cs typeface="+mn-cs"/>
              </a:rPr>
              <a:t>selection</a:t>
            </a:r>
            <a:r>
              <a:rPr lang="tr-TR" sz="1200" kern="1200" dirty="0" smtClean="0">
                <a:solidFill>
                  <a:schemeClr val="tx1"/>
                </a:solidFill>
                <a:latin typeface="+mn-lt"/>
                <a:ea typeface="+mn-ea"/>
                <a:cs typeface="+mn-cs"/>
              </a:rPr>
              <a:t> of a HCV </a:t>
            </a:r>
            <a:r>
              <a:rPr lang="tr-TR" sz="1200" kern="1200" dirty="0" err="1" smtClean="0">
                <a:solidFill>
                  <a:schemeClr val="tx1"/>
                </a:solidFill>
                <a:latin typeface="+mn-lt"/>
                <a:ea typeface="+mn-ea"/>
                <a:cs typeface="+mn-cs"/>
              </a:rPr>
              <a:t>regimen</a:t>
            </a:r>
            <a:r>
              <a:rPr lang="tr-TR" sz="1200" kern="1200" dirty="0" smtClean="0">
                <a:solidFill>
                  <a:schemeClr val="tx1"/>
                </a:solidFill>
                <a:latin typeface="+mn-lt"/>
                <a:ea typeface="+mn-ea"/>
                <a:cs typeface="+mn-cs"/>
              </a:rPr>
              <a:t>. (S</a:t>
            </a:r>
          </a:p>
          <a:p>
            <a:endParaRPr lang="tr-TR" dirty="0"/>
          </a:p>
        </p:txBody>
      </p:sp>
      <p:sp>
        <p:nvSpPr>
          <p:cNvPr id="4" name="3 Slayt Numarası Yer Tutucusu"/>
          <p:cNvSpPr>
            <a:spLocks noGrp="1"/>
          </p:cNvSpPr>
          <p:nvPr>
            <p:ph type="sldNum" sz="quarter" idx="10"/>
          </p:nvPr>
        </p:nvSpPr>
        <p:spPr/>
        <p:txBody>
          <a:bodyPr/>
          <a:lstStyle/>
          <a:p>
            <a:fld id="{6F7CBE6A-102C-43EC-90A0-C6A2A9A0FAB9}" type="slidenum">
              <a:rPr lang="tr-TR" smtClean="0"/>
              <a:pPr/>
              <a:t>86</a:t>
            </a:fld>
            <a:endParaRPr lang="tr-T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23" name="22 Dikdörtgen"/>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Dikdörtgen"/>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Dikdörtgen"/>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Dikdörtgen"/>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26 Dikdörtgen"/>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0" name="29 Yuvarlatılmış Dikdörtgen"/>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1" name="30 Yuvarlatılmış Dikdörtgen"/>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6 Dikdörtgen"/>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Dikdörtgen"/>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Dikdörtgen"/>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Dikdörtgen"/>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7 Başlık"/>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tr-TR" smtClean="0"/>
              <a:t>Asıl başlık stili için tıklatın</a:t>
            </a:r>
            <a:endParaRPr kumimoji="0" lang="en-US"/>
          </a:p>
        </p:txBody>
      </p:sp>
      <p:sp>
        <p:nvSpPr>
          <p:cNvPr id="9" name="8 Alt Başlık"/>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27 Veri Yer Tutucusu"/>
          <p:cNvSpPr>
            <a:spLocks noGrp="1"/>
          </p:cNvSpPr>
          <p:nvPr>
            <p:ph type="dt" sz="half" idx="10"/>
          </p:nvPr>
        </p:nvSpPr>
        <p:spPr>
          <a:xfrm>
            <a:off x="6705600" y="4206240"/>
            <a:ext cx="960120" cy="457200"/>
          </a:xfrm>
        </p:spPr>
        <p:txBody>
          <a:bodyPr/>
          <a:lstStyle/>
          <a:p>
            <a:fld id="{1D8BD707-D9CF-40AE-B4C6-C98DA3205C09}" type="datetimeFigureOut">
              <a:rPr lang="en-US" smtClean="0"/>
              <a:pPr/>
              <a:t>1/14/2017</a:t>
            </a:fld>
            <a:endParaRPr lang="en-US" dirty="0"/>
          </a:p>
        </p:txBody>
      </p:sp>
      <p:sp>
        <p:nvSpPr>
          <p:cNvPr id="17" name="16 Altbilgi Yer Tutucusu"/>
          <p:cNvSpPr>
            <a:spLocks noGrp="1"/>
          </p:cNvSpPr>
          <p:nvPr>
            <p:ph type="ftr" sz="quarter" idx="11"/>
          </p:nvPr>
        </p:nvSpPr>
        <p:spPr>
          <a:xfrm>
            <a:off x="5410200" y="4205288"/>
            <a:ext cx="1295400" cy="457200"/>
          </a:xfrm>
        </p:spPr>
        <p:txBody>
          <a:bodyPr/>
          <a:lstStyle/>
          <a:p>
            <a:endParaRPr lang="tr-TR" dirty="0"/>
          </a:p>
        </p:txBody>
      </p:sp>
      <p:sp>
        <p:nvSpPr>
          <p:cNvPr id="29" name="28 Slayt Numarası Yer Tutucusu"/>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6F15528-21DE-4FAA-801E-634DDDAF4B2B}" type="slidenum">
              <a:rPr lang="tr-TR" smtClean="0"/>
              <a:pPr/>
              <a:t>‹#›</a:t>
            </a:fld>
            <a:endParaRPr lang="tr-T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dirty="0" smtClean="0"/>
              <a:t>Asıl başlık stili için tıklatın</a:t>
            </a:r>
            <a:endParaRPr kumimoji="0" lang="en-US" dirty="0"/>
          </a:p>
        </p:txBody>
      </p:sp>
      <p:sp>
        <p:nvSpPr>
          <p:cNvPr id="3" name="2 İçerik Yer Tutucusu"/>
          <p:cNvSpPr>
            <a:spLocks noGrp="1"/>
          </p:cNvSpPr>
          <p:nvPr>
            <p:ph idx="1"/>
          </p:nvPr>
        </p:nvSpPr>
        <p:spPr/>
        <p:txBody>
          <a:bodyPr/>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eaLnBrk="1" latinLnBrk="0" hangingPunct="1"/>
            <a:r>
              <a:rPr lang="tr-TR" dirty="0" smtClean="0"/>
              <a:t>Asıl metin stillerini düzenlemek için tıklatın</a:t>
            </a:r>
          </a:p>
          <a:p>
            <a:pPr lvl="1" eaLnBrk="1" latinLnBrk="0" hangingPunct="1"/>
            <a:r>
              <a:rPr lang="tr-TR" dirty="0" smtClean="0"/>
              <a:t>İkinci düzey</a:t>
            </a:r>
          </a:p>
          <a:p>
            <a:pPr lvl="2" eaLnBrk="1" latinLnBrk="0" hangingPunct="1"/>
            <a:r>
              <a:rPr lang="tr-TR" dirty="0" smtClean="0"/>
              <a:t>Üçüncü düzey</a:t>
            </a:r>
          </a:p>
          <a:p>
            <a:pPr lvl="3" eaLnBrk="1" latinLnBrk="0" hangingPunct="1"/>
            <a:r>
              <a:rPr lang="tr-TR" dirty="0" smtClean="0"/>
              <a:t>Dördüncü düzey</a:t>
            </a:r>
          </a:p>
          <a:p>
            <a:pPr lvl="4" eaLnBrk="1" latinLnBrk="0" hangingPunct="1"/>
            <a:r>
              <a:rPr lang="tr-TR" dirty="0" smtClean="0"/>
              <a:t>Beşinci düzey</a:t>
            </a:r>
            <a:endParaRPr kumimoji="0" lang="en-US" dirty="0"/>
          </a:p>
        </p:txBody>
      </p:sp>
      <p:sp>
        <p:nvSpPr>
          <p:cNvPr id="4" name="3 Veri Yer Tutucusu"/>
          <p:cNvSpPr>
            <a:spLocks noGrp="1"/>
          </p:cNvSpPr>
          <p:nvPr>
            <p:ph type="dt" sz="half" idx="10"/>
          </p:nvPr>
        </p:nvSpPr>
        <p:spPr/>
        <p:txBody>
          <a:bodyPr/>
          <a:lstStyle/>
          <a:p>
            <a:fld id="{1D8BD707-D9CF-40AE-B4C6-C98DA3205C09}" type="datetimeFigureOut">
              <a:rPr lang="en-US" smtClean="0"/>
              <a:pPr/>
              <a:t>1/14/2017</a:t>
            </a:fld>
            <a:endParaRPr lang="en-US" dirty="0"/>
          </a:p>
        </p:txBody>
      </p:sp>
      <p:sp>
        <p:nvSpPr>
          <p:cNvPr id="5" name="4 Altbilgi Yer Tutucusu"/>
          <p:cNvSpPr>
            <a:spLocks noGrp="1"/>
          </p:cNvSpPr>
          <p:nvPr>
            <p:ph type="ftr" sz="quarter" idx="11"/>
          </p:nvPr>
        </p:nvSpPr>
        <p:spPr>
          <a:xfrm>
            <a:off x="5181600" y="762000"/>
            <a:ext cx="2209800" cy="457200"/>
          </a:xfrm>
        </p:spPr>
        <p:txBody>
          <a:bodyPr/>
          <a:lstStyle/>
          <a:p>
            <a:endParaRPr lang="tr-TR" dirty="0"/>
          </a:p>
        </p:txBody>
      </p:sp>
      <p:sp>
        <p:nvSpPr>
          <p:cNvPr id="6" name="5 Slayt Numarası Yer Tutucusu"/>
          <p:cNvSpPr>
            <a:spLocks noGrp="1"/>
          </p:cNvSpPr>
          <p:nvPr>
            <p:ph type="sldNum" sz="quarter" idx="12"/>
          </p:nvPr>
        </p:nvSpPr>
        <p:spPr/>
        <p:txBody>
          <a:bodyPr/>
          <a:lstStyle/>
          <a:p>
            <a:fld id="{B6F15528-21DE-4FAA-801E-634DDDAF4B2B}" type="slidenum">
              <a:rPr lang="tr-TR" smtClean="0"/>
              <a:pPr/>
              <a:t>‹#›</a:t>
            </a:fld>
            <a:endParaRPr lang="tr-T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tr-TR" dirty="0" smtClean="0"/>
              <a:t>Asıl başlık stili için tıklatın</a:t>
            </a:r>
            <a:endParaRPr kumimoji="0" lang="en-US" dirty="0"/>
          </a:p>
        </p:txBody>
      </p:sp>
      <p:sp>
        <p:nvSpPr>
          <p:cNvPr id="3" name="2 Metin Yer Tutucusu"/>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1D8BD707-D9CF-40AE-B4C6-C98DA3205C09}" type="datetimeFigureOut">
              <a:rPr lang="en-US" smtClean="0"/>
              <a:pPr/>
              <a:t>1/14/2017</a:t>
            </a:fld>
            <a:endParaRPr lang="en-US" dirty="0"/>
          </a:p>
        </p:txBody>
      </p:sp>
      <p:sp>
        <p:nvSpPr>
          <p:cNvPr id="5" name="4 Altbilgi Yer Tutucusu"/>
          <p:cNvSpPr>
            <a:spLocks noGrp="1"/>
          </p:cNvSpPr>
          <p:nvPr>
            <p:ph type="ftr" sz="quarter" idx="11"/>
          </p:nvPr>
        </p:nvSpPr>
        <p:spPr/>
        <p:txBody>
          <a:bodyPr/>
          <a:lstStyle/>
          <a:p>
            <a:endParaRPr lang="tr-TR" dirty="0"/>
          </a:p>
        </p:txBody>
      </p:sp>
      <p:sp>
        <p:nvSpPr>
          <p:cNvPr id="6" name="5 Slayt Numarası Yer Tutucusu"/>
          <p:cNvSpPr>
            <a:spLocks noGrp="1"/>
          </p:cNvSpPr>
          <p:nvPr>
            <p:ph type="sldNum" sz="quarter" idx="12"/>
          </p:nvPr>
        </p:nvSpPr>
        <p:spPr/>
        <p:txBody>
          <a:bodyPr/>
          <a:lstStyle/>
          <a:p>
            <a:fld id="{B6F15528-21DE-4FAA-801E-634DDDAF4B2B}" type="slidenum">
              <a:rPr lang="tr-TR" smtClean="0"/>
              <a:pPr/>
              <a:t>‹#›</a:t>
            </a:fld>
            <a:endParaRPr lang="tr-T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1D8BD707-D9CF-40AE-B4C6-C98DA3205C09}" type="datetimeFigureOut">
              <a:rPr lang="en-US" smtClean="0"/>
              <a:pPr/>
              <a:t>1/14/2017</a:t>
            </a:fld>
            <a:endParaRPr lang="en-US" dirty="0"/>
          </a:p>
        </p:txBody>
      </p:sp>
      <p:sp>
        <p:nvSpPr>
          <p:cNvPr id="6" name="5 Altbilgi Yer Tutucusu"/>
          <p:cNvSpPr>
            <a:spLocks noGrp="1"/>
          </p:cNvSpPr>
          <p:nvPr>
            <p:ph type="ftr" sz="quarter" idx="11"/>
          </p:nvPr>
        </p:nvSpPr>
        <p:spPr/>
        <p:txBody>
          <a:bodyPr/>
          <a:lstStyle/>
          <a:p>
            <a:endParaRPr lang="tr-TR" dirty="0"/>
          </a:p>
        </p:txBody>
      </p:sp>
      <p:sp>
        <p:nvSpPr>
          <p:cNvPr id="7" name="6 Slayt Numarası Yer Tutucusu"/>
          <p:cNvSpPr>
            <a:spLocks noGrp="1"/>
          </p:cNvSpPr>
          <p:nvPr>
            <p:ph type="sldNum" sz="quarter" idx="12"/>
          </p:nvPr>
        </p:nvSpPr>
        <p:spPr/>
        <p:txBody>
          <a:bodyPr/>
          <a:lstStyle/>
          <a:p>
            <a:fld id="{B6F15528-21DE-4FAA-801E-634DDDAF4B2B}" type="slidenum">
              <a:rPr lang="tr-TR" smtClean="0"/>
              <a:pPr/>
              <a:t>‹#›</a:t>
            </a:fld>
            <a:endParaRPr lang="tr-T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381000" y="1143000"/>
            <a:ext cx="8382000" cy="1069848"/>
          </a:xfrm>
        </p:spPr>
        <p:txBody>
          <a:bodyPr anchor="ctr"/>
          <a:lstStyle>
            <a:lvl1pPr>
              <a:defRPr sz="4000" b="0" i="0" cap="none" baseline="0"/>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6" name="25 Veri Yer Tutucusu"/>
          <p:cNvSpPr>
            <a:spLocks noGrp="1"/>
          </p:cNvSpPr>
          <p:nvPr>
            <p:ph type="dt" sz="half" idx="10"/>
          </p:nvPr>
        </p:nvSpPr>
        <p:spPr/>
        <p:txBody>
          <a:bodyPr rtlCol="0"/>
          <a:lstStyle/>
          <a:p>
            <a:fld id="{1D8BD707-D9CF-40AE-B4C6-C98DA3205C09}" type="datetimeFigureOut">
              <a:rPr lang="en-US" smtClean="0"/>
              <a:pPr/>
              <a:t>1/14/2017</a:t>
            </a:fld>
            <a:endParaRPr lang="en-US" dirty="0"/>
          </a:p>
        </p:txBody>
      </p:sp>
      <p:sp>
        <p:nvSpPr>
          <p:cNvPr id="27" name="26 Slayt Numarası Yer Tutucusu"/>
          <p:cNvSpPr>
            <a:spLocks noGrp="1"/>
          </p:cNvSpPr>
          <p:nvPr>
            <p:ph type="sldNum" sz="quarter" idx="11"/>
          </p:nvPr>
        </p:nvSpPr>
        <p:spPr/>
        <p:txBody>
          <a:bodyPr rtlCol="0"/>
          <a:lstStyle/>
          <a:p>
            <a:fld id="{B6F15528-21DE-4FAA-801E-634DDDAF4B2B}" type="slidenum">
              <a:rPr lang="tr-TR" smtClean="0"/>
              <a:pPr/>
              <a:t>‹#›</a:t>
            </a:fld>
            <a:endParaRPr lang="tr-TR" dirty="0"/>
          </a:p>
        </p:txBody>
      </p:sp>
      <p:sp>
        <p:nvSpPr>
          <p:cNvPr id="28" name="27 Altbilgi Yer Tutucusu"/>
          <p:cNvSpPr>
            <a:spLocks noGrp="1"/>
          </p:cNvSpPr>
          <p:nvPr>
            <p:ph type="ftr" sz="quarter" idx="12"/>
          </p:nvPr>
        </p:nvSpPr>
        <p:spPr/>
        <p:txBody>
          <a:bodyPr rtlCol="0"/>
          <a:lstStyle/>
          <a:p>
            <a:endParaRPr lang="tr-T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a:xfrm>
            <a:off x="6583680" y="612648"/>
            <a:ext cx="957264" cy="457200"/>
          </a:xfrm>
        </p:spPr>
        <p:txBody>
          <a:bodyPr/>
          <a:lstStyle/>
          <a:p>
            <a:fld id="{1D8BD707-D9CF-40AE-B4C6-C98DA3205C09}" type="datetimeFigureOut">
              <a:rPr lang="en-US" smtClean="0"/>
              <a:pPr/>
              <a:t>1/14/2017</a:t>
            </a:fld>
            <a:endParaRPr lang="en-US" dirty="0"/>
          </a:p>
        </p:txBody>
      </p:sp>
      <p:sp>
        <p:nvSpPr>
          <p:cNvPr id="4" name="3 Altbilgi Yer Tutucusu"/>
          <p:cNvSpPr>
            <a:spLocks noGrp="1"/>
          </p:cNvSpPr>
          <p:nvPr>
            <p:ph type="ftr" sz="quarter" idx="11"/>
          </p:nvPr>
        </p:nvSpPr>
        <p:spPr>
          <a:xfrm>
            <a:off x="5257800" y="612648"/>
            <a:ext cx="1325880" cy="457200"/>
          </a:xfrm>
        </p:spPr>
        <p:txBody>
          <a:bodyPr/>
          <a:lstStyle/>
          <a:p>
            <a:endParaRPr lang="tr-TR" dirty="0"/>
          </a:p>
        </p:txBody>
      </p:sp>
      <p:sp>
        <p:nvSpPr>
          <p:cNvPr id="5" name="4 Slayt Numarası Yer Tutucusu"/>
          <p:cNvSpPr>
            <a:spLocks noGrp="1"/>
          </p:cNvSpPr>
          <p:nvPr>
            <p:ph type="sldNum" sz="quarter" idx="12"/>
          </p:nvPr>
        </p:nvSpPr>
        <p:spPr>
          <a:xfrm>
            <a:off x="8174736" y="2272"/>
            <a:ext cx="762000" cy="365760"/>
          </a:xfrm>
        </p:spPr>
        <p:txBody>
          <a:bodyPr/>
          <a:lstStyle/>
          <a:p>
            <a:fld id="{B6F15528-21DE-4FAA-801E-634DDDAF4B2B}" type="slidenum">
              <a:rPr lang="tr-TR" smtClean="0"/>
              <a:pPr/>
              <a:t>‹#›</a:t>
            </a:fld>
            <a:endParaRPr lang="tr-T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1D8BD707-D9CF-40AE-B4C6-C98DA3205C09}" type="datetimeFigureOut">
              <a:rPr lang="en-US" smtClean="0"/>
              <a:pPr/>
              <a:t>1/14/2017</a:t>
            </a:fld>
            <a:endParaRPr lang="en-US" dirty="0"/>
          </a:p>
        </p:txBody>
      </p:sp>
      <p:sp>
        <p:nvSpPr>
          <p:cNvPr id="3" name="2 Altbilgi Yer Tutucusu"/>
          <p:cNvSpPr>
            <a:spLocks noGrp="1"/>
          </p:cNvSpPr>
          <p:nvPr>
            <p:ph type="ftr" sz="quarter" idx="11"/>
          </p:nvPr>
        </p:nvSpPr>
        <p:spPr/>
        <p:txBody>
          <a:bodyPr/>
          <a:lstStyle/>
          <a:p>
            <a:endParaRPr lang="tr-TR" dirty="0"/>
          </a:p>
        </p:txBody>
      </p:sp>
      <p:sp>
        <p:nvSpPr>
          <p:cNvPr id="4" name="3 Slayt Numarası Yer Tutucusu"/>
          <p:cNvSpPr>
            <a:spLocks noGrp="1"/>
          </p:cNvSpPr>
          <p:nvPr>
            <p:ph type="sldNum" sz="quarter" idx="12"/>
          </p:nvPr>
        </p:nvSpPr>
        <p:spPr/>
        <p:txBody>
          <a:bodyPr/>
          <a:lstStyle/>
          <a:p>
            <a:fld id="{B6F15528-21DE-4FAA-801E-634DDDAF4B2B}" type="slidenum">
              <a:rPr lang="tr-TR" smtClean="0"/>
              <a:pPr/>
              <a:t>‹#›</a:t>
            </a:fld>
            <a:endParaRPr lang="tr-T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5353496" y="1101970"/>
            <a:ext cx="3383280" cy="877824"/>
          </a:xfrm>
        </p:spPr>
        <p:txBody>
          <a:bodyPr anchor="b"/>
          <a:lstStyle>
            <a:lvl1pPr algn="l">
              <a:buNone/>
              <a:defRPr sz="1800" b="1"/>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1D8BD707-D9CF-40AE-B4C6-C98DA3205C09}" type="datetimeFigureOut">
              <a:rPr lang="en-US" smtClean="0"/>
              <a:pPr/>
              <a:t>1/14/2017</a:t>
            </a:fld>
            <a:endParaRPr lang="en-US" dirty="0"/>
          </a:p>
        </p:txBody>
      </p:sp>
      <p:sp>
        <p:nvSpPr>
          <p:cNvPr id="6" name="5 Altbilgi Yer Tutucusu"/>
          <p:cNvSpPr>
            <a:spLocks noGrp="1"/>
          </p:cNvSpPr>
          <p:nvPr>
            <p:ph type="ftr" sz="quarter" idx="11"/>
          </p:nvPr>
        </p:nvSpPr>
        <p:spPr/>
        <p:txBody>
          <a:bodyPr/>
          <a:lstStyle/>
          <a:p>
            <a:endParaRPr lang="tr-TR" dirty="0"/>
          </a:p>
        </p:txBody>
      </p:sp>
      <p:sp>
        <p:nvSpPr>
          <p:cNvPr id="7" name="6 Slayt Numarası Yer Tutucusu"/>
          <p:cNvSpPr>
            <a:spLocks noGrp="1"/>
          </p:cNvSpPr>
          <p:nvPr>
            <p:ph type="sldNum" sz="quarter" idx="12"/>
          </p:nvPr>
        </p:nvSpPr>
        <p:spPr/>
        <p:txBody>
          <a:bodyPr/>
          <a:lstStyle/>
          <a:p>
            <a:fld id="{B6F15528-21DE-4FAA-801E-634DDDAF4B2B}" type="slidenum">
              <a:rPr lang="tr-TR" smtClean="0"/>
              <a:pPr/>
              <a:t>‹#›</a:t>
            </a:fld>
            <a:endParaRPr lang="tr-T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tr-TR" smtClean="0"/>
              <a:t>Asıl başlık stili için tıklatın</a:t>
            </a:r>
            <a:endParaRPr kumimoji="0" lang="en-US"/>
          </a:p>
        </p:txBody>
      </p:sp>
      <p:sp>
        <p:nvSpPr>
          <p:cNvPr id="3" name="2 Resim Yer Tutucusu"/>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tr-TR" dirty="0" smtClean="0"/>
              <a:t>Resim eklemek için simgeyi tıklatın</a:t>
            </a:r>
            <a:endParaRPr kumimoji="0" lang="en-US" dirty="0"/>
          </a:p>
        </p:txBody>
      </p:sp>
      <p:sp>
        <p:nvSpPr>
          <p:cNvPr id="4" name="3 Metin Yer Tutucusu"/>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1D8BD707-D9CF-40AE-B4C6-C98DA3205C09}" type="datetimeFigureOut">
              <a:rPr lang="en-US" smtClean="0"/>
              <a:pPr/>
              <a:t>1/14/2017</a:t>
            </a:fld>
            <a:endParaRPr lang="en-US" dirty="0"/>
          </a:p>
        </p:txBody>
      </p:sp>
      <p:sp>
        <p:nvSpPr>
          <p:cNvPr id="6" name="5 Altbilgi Yer Tutucusu"/>
          <p:cNvSpPr>
            <a:spLocks noGrp="1"/>
          </p:cNvSpPr>
          <p:nvPr>
            <p:ph type="ftr" sz="quarter" idx="11"/>
          </p:nvPr>
        </p:nvSpPr>
        <p:spPr/>
        <p:txBody>
          <a:bodyPr/>
          <a:lstStyle/>
          <a:p>
            <a:endParaRPr lang="tr-TR" dirty="0"/>
          </a:p>
        </p:txBody>
      </p:sp>
      <p:sp>
        <p:nvSpPr>
          <p:cNvPr id="7" name="6 Slayt Numarası Yer Tutucusu"/>
          <p:cNvSpPr>
            <a:spLocks noGrp="1"/>
          </p:cNvSpPr>
          <p:nvPr>
            <p:ph type="sldNum" sz="quarter" idx="12"/>
          </p:nvPr>
        </p:nvSpPr>
        <p:spPr/>
        <p:txBody>
          <a:bodyPr/>
          <a:lstStyle/>
          <a:p>
            <a:fld id="{B6F15528-21DE-4FAA-801E-634DDDAF4B2B}" type="slidenum">
              <a:rPr lang="tr-TR" smtClean="0"/>
              <a:pPr/>
              <a:t>‹#›</a:t>
            </a:fld>
            <a:endParaRPr lang="tr-T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1D8BD707-D9CF-40AE-B4C6-C98DA3205C09}" type="datetimeFigureOut">
              <a:rPr lang="en-US" smtClean="0"/>
              <a:pPr/>
              <a:t>1/14/2017</a:t>
            </a:fld>
            <a:endParaRPr lang="en-US" dirty="0"/>
          </a:p>
        </p:txBody>
      </p:sp>
      <p:sp>
        <p:nvSpPr>
          <p:cNvPr id="5" name="4 Altbilgi Yer Tutucusu"/>
          <p:cNvSpPr>
            <a:spLocks noGrp="1"/>
          </p:cNvSpPr>
          <p:nvPr>
            <p:ph type="ftr" sz="quarter" idx="11"/>
          </p:nvPr>
        </p:nvSpPr>
        <p:spPr/>
        <p:txBody>
          <a:bodyPr/>
          <a:lstStyle/>
          <a:p>
            <a:endParaRPr lang="tr-TR" dirty="0"/>
          </a:p>
        </p:txBody>
      </p:sp>
      <p:sp>
        <p:nvSpPr>
          <p:cNvPr id="6" name="5 Slayt Numarası Yer Tutucusu"/>
          <p:cNvSpPr>
            <a:spLocks noGrp="1"/>
          </p:cNvSpPr>
          <p:nvPr>
            <p:ph type="sldNum" sz="quarter" idx="12"/>
          </p:nvPr>
        </p:nvSpPr>
        <p:spPr/>
        <p:txBody>
          <a:bodyPr/>
          <a:lstStyle/>
          <a:p>
            <a:fld id="{B6F15528-21DE-4FAA-801E-634DDDAF4B2B}" type="slidenum">
              <a:rPr lang="tr-TR" smtClean="0"/>
              <a:pPr/>
              <a:t>‹#›</a:t>
            </a:fld>
            <a:endParaRPr lang="tr-T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781800" y="1143000"/>
            <a:ext cx="1905000" cy="5486400"/>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1143000"/>
            <a:ext cx="6248400" cy="5486400"/>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1D8BD707-D9CF-40AE-B4C6-C98DA3205C09}" type="datetimeFigureOut">
              <a:rPr lang="en-US" smtClean="0"/>
              <a:pPr/>
              <a:t>1/14/2017</a:t>
            </a:fld>
            <a:endParaRPr lang="en-US" dirty="0"/>
          </a:p>
        </p:txBody>
      </p:sp>
      <p:sp>
        <p:nvSpPr>
          <p:cNvPr id="5" name="4 Altbilgi Yer Tutucusu"/>
          <p:cNvSpPr>
            <a:spLocks noGrp="1"/>
          </p:cNvSpPr>
          <p:nvPr>
            <p:ph type="ftr" sz="quarter" idx="11"/>
          </p:nvPr>
        </p:nvSpPr>
        <p:spPr/>
        <p:txBody>
          <a:bodyPr/>
          <a:lstStyle/>
          <a:p>
            <a:endParaRPr lang="tr-TR" dirty="0"/>
          </a:p>
        </p:txBody>
      </p:sp>
      <p:sp>
        <p:nvSpPr>
          <p:cNvPr id="6" name="5 Slayt Numarası Yer Tutucusu"/>
          <p:cNvSpPr>
            <a:spLocks noGrp="1"/>
          </p:cNvSpPr>
          <p:nvPr>
            <p:ph type="sldNum" sz="quarter" idx="12"/>
          </p:nvPr>
        </p:nvSpPr>
        <p:spPr/>
        <p:txBody>
          <a:bodyPr/>
          <a:lstStyle/>
          <a:p>
            <a:fld id="{B6F15528-21DE-4FAA-801E-634DDDAF4B2B}" type="slidenum">
              <a:rPr lang="tr-TR" smtClean="0"/>
              <a:pPr/>
              <a:t>‹#›</a:t>
            </a:fld>
            <a:endParaRPr lang="tr-T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1/14/2017</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500" b="1" i="0">
                <a:solidFill>
                  <a:schemeClr val="bg1"/>
                </a:solidFill>
                <a:latin typeface="Arial"/>
                <a:cs typeface="Arial"/>
              </a:defRPr>
            </a:lvl1pPr>
          </a:lstStyle>
          <a:p>
            <a:endParaRPr/>
          </a:p>
        </p:txBody>
      </p:sp>
      <p:sp>
        <p:nvSpPr>
          <p:cNvPr id="3" name="Holder 3"/>
          <p:cNvSpPr>
            <a:spLocks noGrp="1"/>
          </p:cNvSpPr>
          <p:nvPr>
            <p:ph sz="half" idx="2"/>
          </p:nvPr>
        </p:nvSpPr>
        <p:spPr>
          <a:xfrm>
            <a:off x="1462171" y="1703387"/>
            <a:ext cx="1998757" cy="246221"/>
          </a:xfrm>
          <a:prstGeom prst="rect">
            <a:avLst/>
          </a:prstGeom>
        </p:spPr>
        <p:txBody>
          <a:bodyPr wrap="square" lIns="0" tIns="0" rIns="0" bIns="0">
            <a:spAutoFit/>
          </a:bodyPr>
          <a:lstStyle>
            <a:lvl1pPr>
              <a:defRPr sz="1600" b="0" i="0">
                <a:solidFill>
                  <a:schemeClr val="tx1"/>
                </a:solidFill>
                <a:latin typeface="Arial"/>
                <a:cs typeface="Arial"/>
              </a:defRPr>
            </a:lvl1pPr>
          </a:lstStyle>
          <a:p>
            <a:endParaRPr/>
          </a:p>
        </p:txBody>
      </p:sp>
      <p:sp>
        <p:nvSpPr>
          <p:cNvPr id="4" name="Holder 4"/>
          <p:cNvSpPr>
            <a:spLocks noGrp="1"/>
          </p:cNvSpPr>
          <p:nvPr>
            <p:ph sz="half" idx="3"/>
          </p:nvPr>
        </p:nvSpPr>
        <p:spPr>
          <a:xfrm>
            <a:off x="4901705" y="1719280"/>
            <a:ext cx="3257414" cy="323165"/>
          </a:xfrm>
          <a:prstGeom prst="rect">
            <a:avLst/>
          </a:prstGeom>
        </p:spPr>
        <p:txBody>
          <a:bodyPr wrap="square" lIns="0" tIns="0" rIns="0" bIns="0">
            <a:spAutoFit/>
          </a:bodyPr>
          <a:lstStyle>
            <a:lvl1pPr>
              <a:defRPr sz="2100" b="0" i="0">
                <a:solidFill>
                  <a:schemeClr val="tx1"/>
                </a:solidFill>
                <a:latin typeface="Arial"/>
                <a:cs typeface="Arial"/>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1/14/2017</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1F487C"/>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defRPr sz="800" b="0" i="0">
                <a:solidFill>
                  <a:srgbClr val="1F487C"/>
                </a:solidFill>
                <a:latin typeface="Calibri"/>
                <a:cs typeface="Calibri"/>
              </a:defRPr>
            </a:lvl1pPr>
          </a:lstStyle>
          <a:p>
            <a:pPr marL="12700">
              <a:lnSpc>
                <a:spcPts val="865"/>
              </a:lnSpc>
            </a:pPr>
            <a:r>
              <a:rPr spc="-5" dirty="0"/>
              <a:t>T.Lion </a:t>
            </a:r>
            <a:r>
              <a:rPr dirty="0"/>
              <a:t>ESH-EBMT</a:t>
            </a:r>
            <a:r>
              <a:rPr spc="-100" dirty="0"/>
              <a:t> </a:t>
            </a:r>
            <a:r>
              <a:rPr dirty="0"/>
              <a:t>2014</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1/14/2017</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27 Dikdörtgen"/>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Dikdörtgen"/>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29 Dikdörtgen"/>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1" name="30 Dikdörtgen"/>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31 Dikdörtgen"/>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3" name="32 Yuvarlatılmış Dikdörtgen"/>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4" name="33 Yuvarlatılmış Dikdörtgen"/>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5" name="34 Dikdörtgen"/>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35 Dikdörtgen"/>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36 Dikdörtgen"/>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8" name="37 Dikdörtgen"/>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9" name="38 Dikdörtgen"/>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39 Dikdörtgen"/>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Başlık Yer Tutucusu"/>
          <p:cNvSpPr>
            <a:spLocks noGrp="1"/>
          </p:cNvSpPr>
          <p:nvPr>
            <p:ph type="title"/>
          </p:nvPr>
        </p:nvSpPr>
        <p:spPr>
          <a:xfrm>
            <a:off x="457200" y="1143000"/>
            <a:ext cx="8229600" cy="1066800"/>
          </a:xfrm>
          <a:prstGeom prst="rect">
            <a:avLst/>
          </a:prstGeom>
        </p:spPr>
        <p:txBody>
          <a:bodyPr vert="horz" anchor="ctr">
            <a:normAutofit/>
          </a:bodyPr>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13 Veri Yer Tutucusu"/>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1D8BD707-D9CF-40AE-B4C6-C98DA3205C09}" type="datetimeFigureOut">
              <a:rPr lang="en-US" smtClean="0"/>
              <a:pPr/>
              <a:t>1/14/2017</a:t>
            </a:fld>
            <a:endParaRPr lang="en-US" dirty="0"/>
          </a:p>
        </p:txBody>
      </p:sp>
      <p:sp>
        <p:nvSpPr>
          <p:cNvPr id="3" name="2 Altbilgi Yer Tutucusu"/>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tr-TR" dirty="0"/>
          </a:p>
        </p:txBody>
      </p:sp>
      <p:sp>
        <p:nvSpPr>
          <p:cNvPr id="23" name="22 Slayt Numarası Yer Tutucusu"/>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B6F15528-21DE-4FAA-801E-634DDDAF4B2B}" type="slidenum">
              <a:rPr lang="tr-TR" smtClean="0"/>
              <a:pPr/>
              <a:t>‹#›</a:t>
            </a:fld>
            <a:endParaRPr lang="tr-TR" dirty="0"/>
          </a:p>
        </p:txBody>
      </p:sp>
    </p:spTree>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 id="2147483823" r:id="rId14"/>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gif"/></Relationships>
</file>

<file path=ppt/slides/_rels/slide14.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29.png"/></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19.jpeg"/></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33.png"/></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41.png"/></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5.jpe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37.png"/></Relationships>
</file>

<file path=ppt/slides/_rels/slide4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37.png"/><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2.xml"/><Relationship Id="rId5" Type="http://schemas.openxmlformats.org/officeDocument/2006/relationships/image" Target="../media/image55.jpeg"/><Relationship Id="rId4" Type="http://schemas.openxmlformats.org/officeDocument/2006/relationships/image" Target="../media/image54.jpeg"/></Relationships>
</file>

<file path=ppt/slides/_rels/slide5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22.xml"/><Relationship Id="rId1" Type="http://schemas.openxmlformats.org/officeDocument/2006/relationships/slideLayout" Target="../slideLayouts/slideLayout12.xml"/><Relationship Id="rId5" Type="http://schemas.openxmlformats.org/officeDocument/2006/relationships/image" Target="../media/image63.png"/><Relationship Id="rId4" Type="http://schemas.openxmlformats.org/officeDocument/2006/relationships/image" Target="../media/image62.png"/></Relationships>
</file>

<file path=ppt/slides/_rels/slide6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3.xml"/><Relationship Id="rId1" Type="http://schemas.openxmlformats.org/officeDocument/2006/relationships/slideLayout" Target="../slideLayouts/slideLayout12.xml"/><Relationship Id="rId5" Type="http://schemas.openxmlformats.org/officeDocument/2006/relationships/image" Target="../media/image15.gif"/><Relationship Id="rId4" Type="http://schemas.openxmlformats.org/officeDocument/2006/relationships/image" Target="../media/image65.png"/></Relationships>
</file>

<file path=ppt/slides/_rels/slide6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5.gif"/><Relationship Id="rId5" Type="http://schemas.openxmlformats.org/officeDocument/2006/relationships/image" Target="../media/image67.png"/><Relationship Id="rId4" Type="http://schemas.openxmlformats.org/officeDocument/2006/relationships/image" Target="../media/image66.png"/></Relationships>
</file>

<file path=ppt/slides/_rels/slide6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5.xml"/><Relationship Id="rId1" Type="http://schemas.openxmlformats.org/officeDocument/2006/relationships/slideLayout" Target="../slideLayouts/slideLayout12.xml"/><Relationship Id="rId5" Type="http://schemas.openxmlformats.org/officeDocument/2006/relationships/image" Target="../media/image15.gif"/><Relationship Id="rId4" Type="http://schemas.openxmlformats.org/officeDocument/2006/relationships/image" Target="../media/image69.png"/></Relationships>
</file>

<file path=ppt/slides/_rels/slide6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15.gif"/><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68.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15.gif"/><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6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77.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4.xml"/></Relationships>
</file>

<file path=ppt/slides/_rels/slide8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31.xml"/><Relationship Id="rId1" Type="http://schemas.openxmlformats.org/officeDocument/2006/relationships/slideLayout" Target="../slideLayouts/slideLayout12.xml"/><Relationship Id="rId5" Type="http://schemas.openxmlformats.org/officeDocument/2006/relationships/image" Target="../media/image84.png"/><Relationship Id="rId4" Type="http://schemas.openxmlformats.org/officeDocument/2006/relationships/image" Target="../media/image83.png"/></Relationships>
</file>

<file path=ppt/slides/_rels/slide8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2.xml"/><Relationship Id="rId1" Type="http://schemas.openxmlformats.org/officeDocument/2006/relationships/slideLayout" Target="../slideLayouts/slideLayout12.xml"/><Relationship Id="rId6" Type="http://schemas.openxmlformats.org/officeDocument/2006/relationships/image" Target="../media/image15.gif"/><Relationship Id="rId5" Type="http://schemas.openxmlformats.org/officeDocument/2006/relationships/image" Target="../media/image87.png"/><Relationship Id="rId4" Type="http://schemas.openxmlformats.org/officeDocument/2006/relationships/image" Target="../media/image86.png"/></Relationships>
</file>

<file path=ppt/slides/_rels/slide8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3.xml"/><Relationship Id="rId1" Type="http://schemas.openxmlformats.org/officeDocument/2006/relationships/slideLayout" Target="../slideLayouts/slideLayout12.xml"/><Relationship Id="rId6" Type="http://schemas.openxmlformats.org/officeDocument/2006/relationships/image" Target="../media/image15.gif"/><Relationship Id="rId5" Type="http://schemas.openxmlformats.org/officeDocument/2006/relationships/image" Target="../media/image90.png"/><Relationship Id="rId4" Type="http://schemas.openxmlformats.org/officeDocument/2006/relationships/image" Target="../media/image89.png"/></Relationships>
</file>

<file path=ppt/slides/_rels/slide87.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xml"/><Relationship Id="rId4" Type="http://schemas.openxmlformats.org/officeDocument/2006/relationships/image" Target="../media/image97.png"/></Relationships>
</file>

<file path=ppt/slides/_rels/slide99.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2.jpeg"/><Relationship Id="rId1" Type="http://schemas.openxmlformats.org/officeDocument/2006/relationships/slideLayout" Target="../slideLayouts/slideLayout2.xml"/><Relationship Id="rId4" Type="http://schemas.openxmlformats.org/officeDocument/2006/relationships/image" Target="../media/image100.jpe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2.jpeg"/><Relationship Id="rId1" Type="http://schemas.openxmlformats.org/officeDocument/2006/relationships/slideLayout" Target="../slideLayouts/slideLayout2.xml"/><Relationship Id="rId5" Type="http://schemas.openxmlformats.org/officeDocument/2006/relationships/image" Target="../media/image102.png"/><Relationship Id="rId4" Type="http://schemas.openxmlformats.org/officeDocument/2006/relationships/image" Target="../media/image95.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8" Type="http://schemas.openxmlformats.org/officeDocument/2006/relationships/image" Target="../media/image111.png"/><Relationship Id="rId13" Type="http://schemas.openxmlformats.org/officeDocument/2006/relationships/image" Target="../media/image116.png"/><Relationship Id="rId18" Type="http://schemas.openxmlformats.org/officeDocument/2006/relationships/image" Target="../media/image121.png"/><Relationship Id="rId3" Type="http://schemas.openxmlformats.org/officeDocument/2006/relationships/image" Target="../media/image106.png"/><Relationship Id="rId21" Type="http://schemas.openxmlformats.org/officeDocument/2006/relationships/image" Target="../media/image124.png"/><Relationship Id="rId7" Type="http://schemas.openxmlformats.org/officeDocument/2006/relationships/image" Target="../media/image110.png"/><Relationship Id="rId12" Type="http://schemas.openxmlformats.org/officeDocument/2006/relationships/image" Target="../media/image115.png"/><Relationship Id="rId17" Type="http://schemas.openxmlformats.org/officeDocument/2006/relationships/image" Target="../media/image120.png"/><Relationship Id="rId2" Type="http://schemas.openxmlformats.org/officeDocument/2006/relationships/image" Target="../media/image105.png"/><Relationship Id="rId16" Type="http://schemas.openxmlformats.org/officeDocument/2006/relationships/image" Target="../media/image119.png"/><Relationship Id="rId20" Type="http://schemas.openxmlformats.org/officeDocument/2006/relationships/image" Target="../media/image123.png"/><Relationship Id="rId1" Type="http://schemas.openxmlformats.org/officeDocument/2006/relationships/slideLayout" Target="../slideLayouts/slideLayout13.xml"/><Relationship Id="rId6" Type="http://schemas.openxmlformats.org/officeDocument/2006/relationships/image" Target="../media/image109.png"/><Relationship Id="rId11" Type="http://schemas.openxmlformats.org/officeDocument/2006/relationships/image" Target="../media/image114.png"/><Relationship Id="rId24" Type="http://schemas.openxmlformats.org/officeDocument/2006/relationships/image" Target="../media/image127.png"/><Relationship Id="rId5" Type="http://schemas.openxmlformats.org/officeDocument/2006/relationships/image" Target="../media/image108.png"/><Relationship Id="rId15" Type="http://schemas.openxmlformats.org/officeDocument/2006/relationships/image" Target="../media/image118.png"/><Relationship Id="rId23" Type="http://schemas.openxmlformats.org/officeDocument/2006/relationships/image" Target="../media/image126.png"/><Relationship Id="rId10" Type="http://schemas.openxmlformats.org/officeDocument/2006/relationships/image" Target="../media/image113.png"/><Relationship Id="rId19" Type="http://schemas.openxmlformats.org/officeDocument/2006/relationships/image" Target="../media/image122.png"/><Relationship Id="rId4" Type="http://schemas.openxmlformats.org/officeDocument/2006/relationships/image" Target="../media/image107.png"/><Relationship Id="rId9" Type="http://schemas.openxmlformats.org/officeDocument/2006/relationships/image" Target="../media/image112.png"/><Relationship Id="rId14" Type="http://schemas.openxmlformats.org/officeDocument/2006/relationships/image" Target="../media/image117.png"/><Relationship Id="rId22" Type="http://schemas.openxmlformats.org/officeDocument/2006/relationships/image" Target="../media/image125.png"/></Relationships>
</file>

<file path=ppt/slides/_rels/slide113.xml.rels><?xml version="1.0" encoding="UTF-8" standalone="yes"?>
<Relationships xmlns="http://schemas.openxmlformats.org/package/2006/relationships"><Relationship Id="rId8" Type="http://schemas.openxmlformats.org/officeDocument/2006/relationships/image" Target="../media/image134.png"/><Relationship Id="rId13" Type="http://schemas.openxmlformats.org/officeDocument/2006/relationships/image" Target="../media/image139.png"/><Relationship Id="rId18" Type="http://schemas.openxmlformats.org/officeDocument/2006/relationships/image" Target="../media/image144.png"/><Relationship Id="rId26" Type="http://schemas.openxmlformats.org/officeDocument/2006/relationships/image" Target="../media/image152.png"/><Relationship Id="rId39" Type="http://schemas.openxmlformats.org/officeDocument/2006/relationships/image" Target="../media/image165.png"/><Relationship Id="rId3" Type="http://schemas.openxmlformats.org/officeDocument/2006/relationships/image" Target="../media/image129.png"/><Relationship Id="rId21" Type="http://schemas.openxmlformats.org/officeDocument/2006/relationships/image" Target="../media/image147.png"/><Relationship Id="rId34" Type="http://schemas.openxmlformats.org/officeDocument/2006/relationships/image" Target="../media/image160.png"/><Relationship Id="rId7" Type="http://schemas.openxmlformats.org/officeDocument/2006/relationships/image" Target="../media/image133.png"/><Relationship Id="rId12" Type="http://schemas.openxmlformats.org/officeDocument/2006/relationships/image" Target="../media/image138.png"/><Relationship Id="rId17" Type="http://schemas.openxmlformats.org/officeDocument/2006/relationships/image" Target="../media/image143.png"/><Relationship Id="rId25" Type="http://schemas.openxmlformats.org/officeDocument/2006/relationships/image" Target="../media/image151.png"/><Relationship Id="rId33" Type="http://schemas.openxmlformats.org/officeDocument/2006/relationships/image" Target="../media/image159.png"/><Relationship Id="rId38" Type="http://schemas.openxmlformats.org/officeDocument/2006/relationships/image" Target="../media/image164.png"/><Relationship Id="rId2" Type="http://schemas.openxmlformats.org/officeDocument/2006/relationships/image" Target="../media/image128.png"/><Relationship Id="rId16" Type="http://schemas.openxmlformats.org/officeDocument/2006/relationships/image" Target="../media/image142.png"/><Relationship Id="rId20" Type="http://schemas.openxmlformats.org/officeDocument/2006/relationships/image" Target="../media/image146.png"/><Relationship Id="rId29" Type="http://schemas.openxmlformats.org/officeDocument/2006/relationships/image" Target="../media/image155.png"/><Relationship Id="rId1" Type="http://schemas.openxmlformats.org/officeDocument/2006/relationships/slideLayout" Target="../slideLayouts/slideLayout13.xml"/><Relationship Id="rId6" Type="http://schemas.openxmlformats.org/officeDocument/2006/relationships/image" Target="../media/image132.png"/><Relationship Id="rId11" Type="http://schemas.openxmlformats.org/officeDocument/2006/relationships/image" Target="../media/image137.png"/><Relationship Id="rId24" Type="http://schemas.openxmlformats.org/officeDocument/2006/relationships/image" Target="../media/image150.png"/><Relationship Id="rId32" Type="http://schemas.openxmlformats.org/officeDocument/2006/relationships/image" Target="../media/image158.png"/><Relationship Id="rId37" Type="http://schemas.openxmlformats.org/officeDocument/2006/relationships/image" Target="../media/image163.png"/><Relationship Id="rId40" Type="http://schemas.openxmlformats.org/officeDocument/2006/relationships/image" Target="../media/image166.png"/><Relationship Id="rId5" Type="http://schemas.openxmlformats.org/officeDocument/2006/relationships/image" Target="../media/image131.png"/><Relationship Id="rId15" Type="http://schemas.openxmlformats.org/officeDocument/2006/relationships/image" Target="../media/image141.png"/><Relationship Id="rId23" Type="http://schemas.openxmlformats.org/officeDocument/2006/relationships/image" Target="../media/image149.png"/><Relationship Id="rId28" Type="http://schemas.openxmlformats.org/officeDocument/2006/relationships/image" Target="../media/image154.png"/><Relationship Id="rId36" Type="http://schemas.openxmlformats.org/officeDocument/2006/relationships/image" Target="../media/image162.png"/><Relationship Id="rId10" Type="http://schemas.openxmlformats.org/officeDocument/2006/relationships/image" Target="../media/image136.png"/><Relationship Id="rId19" Type="http://schemas.openxmlformats.org/officeDocument/2006/relationships/image" Target="../media/image145.png"/><Relationship Id="rId31" Type="http://schemas.openxmlformats.org/officeDocument/2006/relationships/image" Target="../media/image157.png"/><Relationship Id="rId4" Type="http://schemas.openxmlformats.org/officeDocument/2006/relationships/image" Target="../media/image130.png"/><Relationship Id="rId9" Type="http://schemas.openxmlformats.org/officeDocument/2006/relationships/image" Target="../media/image135.png"/><Relationship Id="rId14" Type="http://schemas.openxmlformats.org/officeDocument/2006/relationships/image" Target="../media/image140.png"/><Relationship Id="rId22" Type="http://schemas.openxmlformats.org/officeDocument/2006/relationships/image" Target="../media/image148.png"/><Relationship Id="rId27" Type="http://schemas.openxmlformats.org/officeDocument/2006/relationships/image" Target="../media/image153.png"/><Relationship Id="rId30" Type="http://schemas.openxmlformats.org/officeDocument/2006/relationships/image" Target="../media/image156.png"/><Relationship Id="rId35" Type="http://schemas.openxmlformats.org/officeDocument/2006/relationships/image" Target="../media/image161.png"/></Relationships>
</file>

<file path=ppt/slides/_rels/slide114.xml.rels><?xml version="1.0" encoding="UTF-8" standalone="yes"?>
<Relationships xmlns="http://schemas.openxmlformats.org/package/2006/relationships"><Relationship Id="rId2" Type="http://schemas.openxmlformats.org/officeDocument/2006/relationships/image" Target="../media/image167.jpeg"/><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172.jpeg"/><Relationship Id="rId2" Type="http://schemas.openxmlformats.org/officeDocument/2006/relationships/image" Target="../media/image171.jpeg"/><Relationship Id="rId1" Type="http://schemas.openxmlformats.org/officeDocument/2006/relationships/slideLayout" Target="../slideLayouts/slideLayout12.xml"/><Relationship Id="rId4" Type="http://schemas.openxmlformats.org/officeDocument/2006/relationships/image" Target="../media/image173.jpeg"/></Relationships>
</file>

<file path=ppt/slides/_rels/slide120.xml.rels><?xml version="1.0" encoding="UTF-8" standalone="yes"?>
<Relationships xmlns="http://schemas.openxmlformats.org/package/2006/relationships"><Relationship Id="rId2" Type="http://schemas.openxmlformats.org/officeDocument/2006/relationships/image" Target="../media/image174.jpeg"/><Relationship Id="rId1" Type="http://schemas.openxmlformats.org/officeDocument/2006/relationships/slideLayout" Target="../slideLayouts/slideLayout14.xml"/></Relationships>
</file>

<file path=ppt/slides/_rels/slide121.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image" Target="../media/image175.png"/><Relationship Id="rId1" Type="http://schemas.openxmlformats.org/officeDocument/2006/relationships/slideLayout" Target="../slideLayouts/slideLayout2.xml"/><Relationship Id="rId5" Type="http://schemas.openxmlformats.org/officeDocument/2006/relationships/image" Target="../media/image178.png"/><Relationship Id="rId4" Type="http://schemas.openxmlformats.org/officeDocument/2006/relationships/image" Target="../media/image177.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182.jpeg"/><Relationship Id="rId2" Type="http://schemas.openxmlformats.org/officeDocument/2006/relationships/image" Target="../media/image181.jpeg"/><Relationship Id="rId1" Type="http://schemas.openxmlformats.org/officeDocument/2006/relationships/slideLayout" Target="../slideLayouts/slideLayout2.xml"/><Relationship Id="rId6" Type="http://schemas.openxmlformats.org/officeDocument/2006/relationships/image" Target="../media/image185.jpeg"/><Relationship Id="rId5" Type="http://schemas.openxmlformats.org/officeDocument/2006/relationships/image" Target="../media/image184.jpeg"/><Relationship Id="rId4" Type="http://schemas.openxmlformats.org/officeDocument/2006/relationships/image" Target="../media/image183.jpe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3" Type="http://schemas.openxmlformats.org/officeDocument/2006/relationships/image" Target="../media/image196.png"/><Relationship Id="rId18" Type="http://schemas.openxmlformats.org/officeDocument/2006/relationships/image" Target="../media/image201.png"/><Relationship Id="rId26" Type="http://schemas.openxmlformats.org/officeDocument/2006/relationships/image" Target="../media/image209.png"/><Relationship Id="rId39" Type="http://schemas.openxmlformats.org/officeDocument/2006/relationships/image" Target="../media/image222.png"/><Relationship Id="rId21" Type="http://schemas.openxmlformats.org/officeDocument/2006/relationships/image" Target="../media/image204.png"/><Relationship Id="rId34" Type="http://schemas.openxmlformats.org/officeDocument/2006/relationships/image" Target="../media/image217.png"/><Relationship Id="rId42" Type="http://schemas.openxmlformats.org/officeDocument/2006/relationships/image" Target="../media/image225.png"/><Relationship Id="rId47" Type="http://schemas.openxmlformats.org/officeDocument/2006/relationships/image" Target="../media/image230.png"/><Relationship Id="rId50" Type="http://schemas.openxmlformats.org/officeDocument/2006/relationships/image" Target="../media/image233.png"/><Relationship Id="rId55" Type="http://schemas.openxmlformats.org/officeDocument/2006/relationships/image" Target="../media/image238.png"/><Relationship Id="rId63" Type="http://schemas.openxmlformats.org/officeDocument/2006/relationships/image" Target="../media/image246.png"/><Relationship Id="rId68" Type="http://schemas.openxmlformats.org/officeDocument/2006/relationships/image" Target="../media/image251.png"/><Relationship Id="rId7" Type="http://schemas.openxmlformats.org/officeDocument/2006/relationships/image" Target="../media/image190.png"/><Relationship Id="rId2" Type="http://schemas.openxmlformats.org/officeDocument/2006/relationships/image" Target="../media/image92.jpeg"/><Relationship Id="rId16" Type="http://schemas.openxmlformats.org/officeDocument/2006/relationships/image" Target="../media/image199.png"/><Relationship Id="rId29" Type="http://schemas.openxmlformats.org/officeDocument/2006/relationships/image" Target="../media/image212.png"/><Relationship Id="rId1" Type="http://schemas.openxmlformats.org/officeDocument/2006/relationships/slideLayout" Target="../slideLayouts/slideLayout2.xml"/><Relationship Id="rId6" Type="http://schemas.openxmlformats.org/officeDocument/2006/relationships/image" Target="../media/image189.png"/><Relationship Id="rId11" Type="http://schemas.openxmlformats.org/officeDocument/2006/relationships/image" Target="../media/image194.png"/><Relationship Id="rId24" Type="http://schemas.openxmlformats.org/officeDocument/2006/relationships/image" Target="../media/image207.png"/><Relationship Id="rId32" Type="http://schemas.openxmlformats.org/officeDocument/2006/relationships/image" Target="../media/image215.png"/><Relationship Id="rId37" Type="http://schemas.openxmlformats.org/officeDocument/2006/relationships/image" Target="../media/image220.png"/><Relationship Id="rId40" Type="http://schemas.openxmlformats.org/officeDocument/2006/relationships/image" Target="../media/image223.png"/><Relationship Id="rId45" Type="http://schemas.openxmlformats.org/officeDocument/2006/relationships/image" Target="../media/image228.png"/><Relationship Id="rId53" Type="http://schemas.openxmlformats.org/officeDocument/2006/relationships/image" Target="../media/image236.png"/><Relationship Id="rId58" Type="http://schemas.openxmlformats.org/officeDocument/2006/relationships/image" Target="../media/image241.png"/><Relationship Id="rId66" Type="http://schemas.openxmlformats.org/officeDocument/2006/relationships/image" Target="../media/image249.png"/><Relationship Id="rId5" Type="http://schemas.openxmlformats.org/officeDocument/2006/relationships/image" Target="../media/image188.png"/><Relationship Id="rId15" Type="http://schemas.openxmlformats.org/officeDocument/2006/relationships/image" Target="../media/image198.png"/><Relationship Id="rId23" Type="http://schemas.openxmlformats.org/officeDocument/2006/relationships/image" Target="../media/image206.png"/><Relationship Id="rId28" Type="http://schemas.openxmlformats.org/officeDocument/2006/relationships/image" Target="../media/image211.png"/><Relationship Id="rId36" Type="http://schemas.openxmlformats.org/officeDocument/2006/relationships/image" Target="../media/image219.png"/><Relationship Id="rId49" Type="http://schemas.openxmlformats.org/officeDocument/2006/relationships/image" Target="../media/image232.png"/><Relationship Id="rId57" Type="http://schemas.openxmlformats.org/officeDocument/2006/relationships/image" Target="../media/image240.png"/><Relationship Id="rId61" Type="http://schemas.openxmlformats.org/officeDocument/2006/relationships/image" Target="../media/image244.png"/><Relationship Id="rId10" Type="http://schemas.openxmlformats.org/officeDocument/2006/relationships/image" Target="../media/image193.png"/><Relationship Id="rId19" Type="http://schemas.openxmlformats.org/officeDocument/2006/relationships/image" Target="../media/image202.png"/><Relationship Id="rId31" Type="http://schemas.openxmlformats.org/officeDocument/2006/relationships/image" Target="../media/image214.png"/><Relationship Id="rId44" Type="http://schemas.openxmlformats.org/officeDocument/2006/relationships/image" Target="../media/image227.png"/><Relationship Id="rId52" Type="http://schemas.openxmlformats.org/officeDocument/2006/relationships/image" Target="../media/image235.png"/><Relationship Id="rId60" Type="http://schemas.openxmlformats.org/officeDocument/2006/relationships/image" Target="../media/image243.png"/><Relationship Id="rId65" Type="http://schemas.openxmlformats.org/officeDocument/2006/relationships/image" Target="../media/image248.png"/><Relationship Id="rId4" Type="http://schemas.openxmlformats.org/officeDocument/2006/relationships/image" Target="../media/image187.png"/><Relationship Id="rId9" Type="http://schemas.openxmlformats.org/officeDocument/2006/relationships/image" Target="../media/image192.png"/><Relationship Id="rId14" Type="http://schemas.openxmlformats.org/officeDocument/2006/relationships/image" Target="../media/image197.png"/><Relationship Id="rId22" Type="http://schemas.openxmlformats.org/officeDocument/2006/relationships/image" Target="../media/image205.png"/><Relationship Id="rId27" Type="http://schemas.openxmlformats.org/officeDocument/2006/relationships/image" Target="../media/image210.png"/><Relationship Id="rId30" Type="http://schemas.openxmlformats.org/officeDocument/2006/relationships/image" Target="../media/image213.png"/><Relationship Id="rId35" Type="http://schemas.openxmlformats.org/officeDocument/2006/relationships/image" Target="../media/image218.png"/><Relationship Id="rId43" Type="http://schemas.openxmlformats.org/officeDocument/2006/relationships/image" Target="../media/image226.png"/><Relationship Id="rId48" Type="http://schemas.openxmlformats.org/officeDocument/2006/relationships/image" Target="../media/image231.png"/><Relationship Id="rId56" Type="http://schemas.openxmlformats.org/officeDocument/2006/relationships/image" Target="../media/image239.png"/><Relationship Id="rId64" Type="http://schemas.openxmlformats.org/officeDocument/2006/relationships/image" Target="../media/image247.png"/><Relationship Id="rId8" Type="http://schemas.openxmlformats.org/officeDocument/2006/relationships/image" Target="../media/image191.png"/><Relationship Id="rId51" Type="http://schemas.openxmlformats.org/officeDocument/2006/relationships/image" Target="../media/image234.png"/><Relationship Id="rId3" Type="http://schemas.openxmlformats.org/officeDocument/2006/relationships/image" Target="../media/image186.png"/><Relationship Id="rId12" Type="http://schemas.openxmlformats.org/officeDocument/2006/relationships/image" Target="../media/image195.png"/><Relationship Id="rId17" Type="http://schemas.openxmlformats.org/officeDocument/2006/relationships/image" Target="../media/image200.png"/><Relationship Id="rId25" Type="http://schemas.openxmlformats.org/officeDocument/2006/relationships/image" Target="../media/image208.png"/><Relationship Id="rId33" Type="http://schemas.openxmlformats.org/officeDocument/2006/relationships/image" Target="../media/image216.png"/><Relationship Id="rId38" Type="http://schemas.openxmlformats.org/officeDocument/2006/relationships/image" Target="../media/image221.png"/><Relationship Id="rId46" Type="http://schemas.openxmlformats.org/officeDocument/2006/relationships/image" Target="../media/image229.png"/><Relationship Id="rId59" Type="http://schemas.openxmlformats.org/officeDocument/2006/relationships/image" Target="../media/image242.png"/><Relationship Id="rId67" Type="http://schemas.openxmlformats.org/officeDocument/2006/relationships/image" Target="../media/image250.png"/><Relationship Id="rId20" Type="http://schemas.openxmlformats.org/officeDocument/2006/relationships/image" Target="../media/image203.png"/><Relationship Id="rId41" Type="http://schemas.openxmlformats.org/officeDocument/2006/relationships/image" Target="../media/image224.png"/><Relationship Id="rId54" Type="http://schemas.openxmlformats.org/officeDocument/2006/relationships/image" Target="../media/image237.png"/><Relationship Id="rId62" Type="http://schemas.openxmlformats.org/officeDocument/2006/relationships/image" Target="../media/image245.png"/></Relationships>
</file>

<file path=ppt/slides/_rels/slide132.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253.png"/><Relationship Id="rId2" Type="http://schemas.openxmlformats.org/officeDocument/2006/relationships/image" Target="../media/image252.jpeg"/><Relationship Id="rId1" Type="http://schemas.openxmlformats.org/officeDocument/2006/relationships/slideLayout" Target="../slideLayouts/slideLayout12.xml"/><Relationship Id="rId4" Type="http://schemas.openxmlformats.org/officeDocument/2006/relationships/image" Target="../media/image25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ctrTitle"/>
          </p:nvPr>
        </p:nvSpPr>
        <p:spPr>
          <a:xfrm>
            <a:off x="381000" y="1219200"/>
            <a:ext cx="8458200" cy="1470025"/>
          </a:xfrm>
        </p:spPr>
        <p:txBody>
          <a:bodyPr>
            <a:normAutofit/>
          </a:bodyPr>
          <a:lstStyle/>
          <a:p>
            <a:r>
              <a:rPr lang="en-US" sz="4000" b="1" dirty="0" smtClean="0"/>
              <a:t>Early complications of</a:t>
            </a:r>
            <a:r>
              <a:rPr lang="tr-TR" sz="4000" b="1" dirty="0" smtClean="0"/>
              <a:t> </a:t>
            </a:r>
            <a:br>
              <a:rPr lang="tr-TR" sz="4000" b="1" dirty="0" smtClean="0"/>
            </a:br>
            <a:r>
              <a:rPr lang="en-US" sz="2800" b="1" dirty="0" smtClean="0"/>
              <a:t>high-dose therapy and stem cell transplantation</a:t>
            </a:r>
            <a:endParaRPr lang="tr-TR" sz="2800" dirty="0"/>
          </a:p>
        </p:txBody>
      </p:sp>
      <p:sp>
        <p:nvSpPr>
          <p:cNvPr id="4" name="3 Alt Başlık"/>
          <p:cNvSpPr>
            <a:spLocks noGrp="1"/>
          </p:cNvSpPr>
          <p:nvPr>
            <p:ph type="subTitle" idx="1"/>
          </p:nvPr>
        </p:nvSpPr>
        <p:spPr/>
        <p:txBody>
          <a:bodyPr>
            <a:normAutofit/>
          </a:bodyPr>
          <a:lstStyle/>
          <a:p>
            <a:pPr algn="r"/>
            <a:r>
              <a:rPr lang="tr-TR" dirty="0" smtClean="0">
                <a:latin typeface="Calibri" pitchFamily="34" charset="0"/>
              </a:rPr>
              <a:t>Mustafa CETIN</a:t>
            </a:r>
            <a:endParaRPr lang="tr-TR" dirty="0">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p:cNvPicPr>
            <a:picLocks noChangeAspect="1" noChangeArrowheads="1"/>
          </p:cNvPicPr>
          <p:nvPr/>
        </p:nvPicPr>
        <p:blipFill>
          <a:blip r:embed="rId2" cstate="print"/>
          <a:srcRect/>
          <a:stretch>
            <a:fillRect/>
          </a:stretch>
        </p:blipFill>
        <p:spPr bwMode="auto">
          <a:xfrm>
            <a:off x="4800600" y="4114800"/>
            <a:ext cx="4124325" cy="1524000"/>
          </a:xfrm>
          <a:prstGeom prst="rect">
            <a:avLst/>
          </a:prstGeom>
          <a:noFill/>
          <a:ln w="9525">
            <a:solidFill>
              <a:schemeClr val="accent2">
                <a:lumMod val="75000"/>
              </a:schemeClr>
            </a:solidFill>
            <a:miter lim="800000"/>
            <a:headEnd/>
            <a:tailEnd/>
          </a:ln>
        </p:spPr>
      </p:pic>
      <p:pic>
        <p:nvPicPr>
          <p:cNvPr id="144387" name="Picture 3"/>
          <p:cNvPicPr>
            <a:picLocks noChangeAspect="1" noChangeArrowheads="1"/>
          </p:cNvPicPr>
          <p:nvPr/>
        </p:nvPicPr>
        <p:blipFill>
          <a:blip r:embed="rId3" cstate="print"/>
          <a:srcRect/>
          <a:stretch>
            <a:fillRect/>
          </a:stretch>
        </p:blipFill>
        <p:spPr bwMode="auto">
          <a:xfrm>
            <a:off x="914400" y="4572000"/>
            <a:ext cx="4048125" cy="1600200"/>
          </a:xfrm>
          <a:prstGeom prst="rect">
            <a:avLst/>
          </a:prstGeom>
          <a:noFill/>
          <a:ln w="9525">
            <a:solidFill>
              <a:schemeClr val="accent2">
                <a:lumMod val="75000"/>
              </a:schemeClr>
            </a:solidFill>
            <a:miter lim="800000"/>
            <a:headEnd/>
            <a:tailEnd/>
          </a:ln>
        </p:spPr>
      </p:pic>
      <p:pic>
        <p:nvPicPr>
          <p:cNvPr id="3079" name="Picture 7"/>
          <p:cNvPicPr>
            <a:picLocks noChangeAspect="1" noChangeArrowheads="1"/>
          </p:cNvPicPr>
          <p:nvPr/>
        </p:nvPicPr>
        <p:blipFill>
          <a:blip r:embed="rId4" cstate="print"/>
          <a:srcRect/>
          <a:stretch>
            <a:fillRect/>
          </a:stretch>
        </p:blipFill>
        <p:spPr bwMode="auto">
          <a:xfrm>
            <a:off x="4572000" y="2438400"/>
            <a:ext cx="3876675" cy="1676400"/>
          </a:xfrm>
          <a:prstGeom prst="rect">
            <a:avLst/>
          </a:prstGeom>
          <a:noFill/>
          <a:ln w="9525">
            <a:solidFill>
              <a:schemeClr val="accent2">
                <a:lumMod val="75000"/>
              </a:schemeClr>
            </a:solidFill>
            <a:miter lim="800000"/>
            <a:headEnd/>
            <a:tailEnd/>
          </a:ln>
        </p:spPr>
      </p:pic>
      <p:pic>
        <p:nvPicPr>
          <p:cNvPr id="144388" name="Picture 4"/>
          <p:cNvPicPr>
            <a:picLocks noChangeAspect="1" noChangeArrowheads="1"/>
          </p:cNvPicPr>
          <p:nvPr/>
        </p:nvPicPr>
        <p:blipFill>
          <a:blip r:embed="rId5" cstate="print"/>
          <a:srcRect/>
          <a:stretch>
            <a:fillRect/>
          </a:stretch>
        </p:blipFill>
        <p:spPr bwMode="auto">
          <a:xfrm>
            <a:off x="685800" y="3048000"/>
            <a:ext cx="4114800" cy="1628775"/>
          </a:xfrm>
          <a:prstGeom prst="rect">
            <a:avLst/>
          </a:prstGeom>
          <a:noFill/>
          <a:ln w="9525">
            <a:solidFill>
              <a:schemeClr val="accent2">
                <a:lumMod val="75000"/>
              </a:schemeClr>
            </a:solidFill>
            <a:miter lim="800000"/>
            <a:headEnd/>
            <a:tailEnd/>
          </a:ln>
        </p:spPr>
      </p:pic>
      <p:sp>
        <p:nvSpPr>
          <p:cNvPr id="2" name="1 Başlık"/>
          <p:cNvSpPr txBox="1">
            <a:spLocks/>
          </p:cNvSpPr>
          <p:nvPr/>
        </p:nvSpPr>
        <p:spPr>
          <a:xfrm>
            <a:off x="457200" y="274320"/>
            <a:ext cx="8229600" cy="276999"/>
          </a:xfrm>
          <a:prstGeom prst="rect">
            <a:avLst/>
          </a:prstGeom>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ysClr val="windowText" lastClr="000000"/>
              </a:solidFill>
              <a:effectLst/>
              <a:uLnTx/>
              <a:uFillTx/>
              <a:latin typeface="+mj-lt"/>
              <a:ea typeface="+mj-ea"/>
              <a:cs typeface="+mj-cs"/>
            </a:endParaRPr>
          </a:p>
        </p:txBody>
      </p:sp>
      <p:sp>
        <p:nvSpPr>
          <p:cNvPr id="3" name="2 Başlık"/>
          <p:cNvSpPr>
            <a:spLocks noGrp="1"/>
          </p:cNvSpPr>
          <p:nvPr>
            <p:ph type="title"/>
          </p:nvPr>
        </p:nvSpPr>
        <p:spPr>
          <a:xfrm>
            <a:off x="533400" y="533400"/>
            <a:ext cx="8229600" cy="984885"/>
          </a:xfrm>
        </p:spPr>
        <p:txBody>
          <a:bodyPr>
            <a:normAutofit fontScale="90000"/>
          </a:bodyPr>
          <a:lstStyle/>
          <a:p>
            <a:r>
              <a:rPr lang="en-US" sz="3600" b="1" dirty="0" smtClean="0">
                <a:solidFill>
                  <a:schemeClr val="tx1"/>
                </a:solidFill>
              </a:rPr>
              <a:t>Early complications of</a:t>
            </a:r>
            <a:r>
              <a:rPr lang="tr-TR" sz="3600" b="1" dirty="0" smtClean="0">
                <a:solidFill>
                  <a:schemeClr val="tx1"/>
                </a:solidFill>
              </a:rPr>
              <a:t> </a:t>
            </a:r>
            <a:br>
              <a:rPr lang="tr-TR" sz="3600" b="1" dirty="0" smtClean="0">
                <a:solidFill>
                  <a:schemeClr val="tx1"/>
                </a:solidFill>
              </a:rPr>
            </a:br>
            <a:r>
              <a:rPr lang="en-US" sz="2800" b="1" dirty="0" smtClean="0">
                <a:solidFill>
                  <a:schemeClr val="accent4"/>
                </a:solidFill>
              </a:rPr>
              <a:t>high-dose therapy and stem cell transplantation</a:t>
            </a:r>
            <a:endParaRPr lang="tr-TR" sz="2800" dirty="0">
              <a:solidFill>
                <a:schemeClr val="accent4"/>
              </a:solidFill>
            </a:endParaRPr>
          </a:p>
        </p:txBody>
      </p:sp>
      <p:pic>
        <p:nvPicPr>
          <p:cNvPr id="3074" name="Picture 2"/>
          <p:cNvPicPr>
            <a:picLocks noChangeAspect="1" noChangeArrowheads="1"/>
          </p:cNvPicPr>
          <p:nvPr/>
        </p:nvPicPr>
        <p:blipFill>
          <a:blip r:embed="rId6" cstate="print"/>
          <a:srcRect/>
          <a:stretch>
            <a:fillRect/>
          </a:stretch>
        </p:blipFill>
        <p:spPr bwMode="auto">
          <a:xfrm>
            <a:off x="457200" y="1600200"/>
            <a:ext cx="4114800" cy="1447800"/>
          </a:xfrm>
          <a:prstGeom prst="rect">
            <a:avLst/>
          </a:prstGeom>
          <a:noFill/>
          <a:ln w="9525">
            <a:solidFill>
              <a:schemeClr val="accent2">
                <a:lumMod val="75000"/>
              </a:schemeClr>
            </a:solidFill>
            <a:miter lim="800000"/>
            <a:headEnd/>
            <a:tailEnd/>
          </a:ln>
        </p:spPr>
      </p:pic>
      <p:cxnSp>
        <p:nvCxnSpPr>
          <p:cNvPr id="10" name="9 Dirsek Bağlayıcısı"/>
          <p:cNvCxnSpPr/>
          <p:nvPr/>
        </p:nvCxnSpPr>
        <p:spPr>
          <a:xfrm>
            <a:off x="5257800" y="6096000"/>
            <a:ext cx="685800" cy="45720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10 Metin kutusu"/>
          <p:cNvSpPr txBox="1"/>
          <p:nvPr/>
        </p:nvSpPr>
        <p:spPr>
          <a:xfrm>
            <a:off x="6019800" y="6260068"/>
            <a:ext cx="2895600" cy="461665"/>
          </a:xfrm>
          <a:prstGeom prst="rect">
            <a:avLst/>
          </a:prstGeom>
          <a:noFill/>
        </p:spPr>
        <p:txBody>
          <a:bodyPr wrap="square" rtlCol="0">
            <a:spAutoFit/>
          </a:bodyPr>
          <a:lstStyle/>
          <a:p>
            <a:r>
              <a:rPr lang="tr-TR" sz="2400" b="1" dirty="0" smtClean="0">
                <a:solidFill>
                  <a:srgbClr val="C00000"/>
                </a:solidFill>
                <a:latin typeface="+mj-lt"/>
              </a:rPr>
              <a:t>LATE EFFECTS  …..</a:t>
            </a:r>
            <a:endParaRPr lang="tr-TR" sz="2400" b="1" dirty="0">
              <a:solidFill>
                <a:srgbClr val="C00000"/>
              </a:solidFill>
              <a:latin typeface="+mj-l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762000" y="1614488"/>
            <a:ext cx="7620000" cy="4481512"/>
          </a:xfrm>
          <a:prstGeom prst="rect">
            <a:avLst/>
          </a:prstGeom>
          <a:noFill/>
          <a:ln w="9525">
            <a:noFill/>
            <a:miter lim="800000"/>
            <a:headEnd/>
            <a:tailEnd/>
          </a:ln>
        </p:spPr>
      </p:pic>
      <p:sp>
        <p:nvSpPr>
          <p:cNvPr id="127" name="126 Dikdörtgen"/>
          <p:cNvSpPr/>
          <p:nvPr/>
        </p:nvSpPr>
        <p:spPr>
          <a:xfrm>
            <a:off x="1600200" y="6488668"/>
            <a:ext cx="7543800" cy="369332"/>
          </a:xfrm>
          <a:prstGeom prst="rect">
            <a:avLst/>
          </a:prstGeom>
        </p:spPr>
        <p:txBody>
          <a:bodyPr wrap="square">
            <a:spAutoFit/>
          </a:bodyPr>
          <a:lstStyle/>
          <a:p>
            <a:pPr algn="r"/>
            <a:r>
              <a:rPr lang="en-US" dirty="0" smtClean="0"/>
              <a:t>Expert Opinion on Biological Therapy (</a:t>
            </a:r>
            <a:r>
              <a:rPr lang="en-US" dirty="0" err="1" smtClean="0"/>
              <a:t>Informa</a:t>
            </a:r>
            <a:r>
              <a:rPr lang="en-US" dirty="0" smtClean="0"/>
              <a:t>) 8(5):583–597, 2008</a:t>
            </a:r>
            <a:endParaRPr lang="tr-TR" dirty="0"/>
          </a:p>
        </p:txBody>
      </p:sp>
      <p:sp>
        <p:nvSpPr>
          <p:cNvPr id="131" name="130 Dikdörtgen"/>
          <p:cNvSpPr/>
          <p:nvPr/>
        </p:nvSpPr>
        <p:spPr>
          <a:xfrm>
            <a:off x="914400" y="1143000"/>
            <a:ext cx="7543800" cy="369332"/>
          </a:xfrm>
          <a:prstGeom prst="rect">
            <a:avLst/>
          </a:prstGeom>
        </p:spPr>
        <p:txBody>
          <a:bodyPr wrap="square">
            <a:spAutoFit/>
          </a:bodyPr>
          <a:lstStyle/>
          <a:p>
            <a:r>
              <a:rPr lang="en-US" i="1" dirty="0" smtClean="0"/>
              <a:t>Immunological reconstitution after hematopoietic cell transplantation</a:t>
            </a:r>
            <a:endParaRPr lang="tr-TR" dirty="0"/>
          </a:p>
        </p:txBody>
      </p:sp>
      <p:sp>
        <p:nvSpPr>
          <p:cNvPr id="5" name="4 Dikdörtgen"/>
          <p:cNvSpPr/>
          <p:nvPr/>
        </p:nvSpPr>
        <p:spPr>
          <a:xfrm>
            <a:off x="152400" y="457200"/>
            <a:ext cx="5410200" cy="369332"/>
          </a:xfrm>
          <a:prstGeom prst="rect">
            <a:avLst/>
          </a:prstGeom>
        </p:spPr>
        <p:txBody>
          <a:bodyPr wrap="square">
            <a:spAutoFit/>
          </a:bodyPr>
          <a:lstStyle/>
          <a:p>
            <a:pPr lvl="0">
              <a:spcBef>
                <a:spcPct val="0"/>
              </a:spcBef>
              <a:defRPr/>
            </a:pPr>
            <a:r>
              <a:rPr lang="tr-TR" b="1" dirty="0" smtClean="0">
                <a:solidFill>
                  <a:schemeClr val="accent4"/>
                </a:solidFill>
                <a:latin typeface="+mj-lt"/>
              </a:rPr>
              <a:t>BACTERIALINFECTIONS  occuring after HSCT </a:t>
            </a:r>
            <a:endParaRPr lang="tr-TR" dirty="0">
              <a:solidFill>
                <a:schemeClr val="accent4"/>
              </a:solidFill>
              <a:latin typeface="+mj-l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762000" y="1600200"/>
            <a:ext cx="7315200" cy="4953000"/>
          </a:xfrm>
          <a:prstGeom prst="rect">
            <a:avLst/>
          </a:prstGeom>
          <a:noFill/>
          <a:ln w="9525">
            <a:noFill/>
            <a:miter lim="800000"/>
            <a:headEnd/>
            <a:tailEnd/>
          </a:ln>
        </p:spPr>
      </p:pic>
      <p:sp>
        <p:nvSpPr>
          <p:cNvPr id="3" name="2 Dikdörtgen"/>
          <p:cNvSpPr/>
          <p:nvPr/>
        </p:nvSpPr>
        <p:spPr>
          <a:xfrm>
            <a:off x="152400" y="457200"/>
            <a:ext cx="5410200" cy="369332"/>
          </a:xfrm>
          <a:prstGeom prst="rect">
            <a:avLst/>
          </a:prstGeom>
        </p:spPr>
        <p:txBody>
          <a:bodyPr wrap="square">
            <a:spAutoFit/>
          </a:bodyPr>
          <a:lstStyle/>
          <a:p>
            <a:pPr lvl="0">
              <a:spcBef>
                <a:spcPct val="0"/>
              </a:spcBef>
              <a:defRPr/>
            </a:pPr>
            <a:r>
              <a:rPr lang="tr-TR" b="1" dirty="0" smtClean="0">
                <a:solidFill>
                  <a:schemeClr val="accent4"/>
                </a:solidFill>
                <a:latin typeface="+mj-lt"/>
              </a:rPr>
              <a:t>BACTERIALINFECTIONS  occuring after HSCT </a:t>
            </a:r>
            <a:endParaRPr lang="tr-TR" dirty="0">
              <a:solidFill>
                <a:schemeClr val="accent4"/>
              </a:solidFill>
              <a:latin typeface="+mj-lt"/>
            </a:endParaRPr>
          </a:p>
        </p:txBody>
      </p:sp>
      <p:sp>
        <p:nvSpPr>
          <p:cNvPr id="4" name="3 Dikdörtgen"/>
          <p:cNvSpPr/>
          <p:nvPr/>
        </p:nvSpPr>
        <p:spPr>
          <a:xfrm>
            <a:off x="685800" y="1371600"/>
            <a:ext cx="8001000" cy="338554"/>
          </a:xfrm>
          <a:prstGeom prst="rect">
            <a:avLst/>
          </a:prstGeom>
        </p:spPr>
        <p:txBody>
          <a:bodyPr wrap="square">
            <a:spAutoFit/>
          </a:bodyPr>
          <a:lstStyle/>
          <a:p>
            <a:r>
              <a:rPr lang="en-US" sz="1600" i="1" dirty="0" smtClean="0"/>
              <a:t>Immunological reconstitution </a:t>
            </a:r>
            <a:r>
              <a:rPr lang="tr-TR" sz="1600" i="1" dirty="0" smtClean="0"/>
              <a:t> &amp;  </a:t>
            </a:r>
            <a:r>
              <a:rPr lang="tr-TR" sz="1600" i="1" dirty="0" err="1" smtClean="0"/>
              <a:t>infections</a:t>
            </a:r>
            <a:r>
              <a:rPr lang="tr-TR" sz="1600" i="1" dirty="0" smtClean="0"/>
              <a:t> </a:t>
            </a:r>
            <a:r>
              <a:rPr lang="en-US" sz="1600" i="1" dirty="0" smtClean="0"/>
              <a:t>after hematopoietic cell transplantation</a:t>
            </a:r>
            <a:endParaRPr lang="tr-TR" sz="1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Başlık"/>
          <p:cNvSpPr>
            <a:spLocks noGrp="1"/>
          </p:cNvSpPr>
          <p:nvPr>
            <p:ph type="title"/>
          </p:nvPr>
        </p:nvSpPr>
        <p:spPr>
          <a:xfrm>
            <a:off x="609600" y="533400"/>
            <a:ext cx="8229600" cy="984885"/>
          </a:xfrm>
        </p:spPr>
        <p:txBody>
          <a:bodyPr>
            <a:normAutofit fontScale="90000"/>
          </a:bodyPr>
          <a:lstStyle/>
          <a:p>
            <a:r>
              <a:rPr lang="en-US" sz="3600" b="1" dirty="0" smtClean="0">
                <a:solidFill>
                  <a:schemeClr val="tx1"/>
                </a:solidFill>
              </a:rPr>
              <a:t>Early complications of</a:t>
            </a:r>
            <a:r>
              <a:rPr lang="tr-TR" sz="3600" b="1" dirty="0" smtClean="0">
                <a:solidFill>
                  <a:schemeClr val="tx1"/>
                </a:solidFill>
              </a:rPr>
              <a:t> </a:t>
            </a:r>
            <a:br>
              <a:rPr lang="tr-TR" sz="3600" b="1" dirty="0" smtClean="0">
                <a:solidFill>
                  <a:schemeClr val="tx1"/>
                </a:solidFill>
              </a:rPr>
            </a:br>
            <a:r>
              <a:rPr lang="en-US" sz="2800" b="1" dirty="0" smtClean="0">
                <a:solidFill>
                  <a:schemeClr val="tx1"/>
                </a:solidFill>
              </a:rPr>
              <a:t>high-dose therapy and stem cell transplantation</a:t>
            </a:r>
            <a:endParaRPr lang="tr-TR" sz="2800" dirty="0">
              <a:solidFill>
                <a:schemeClr val="tx1"/>
              </a:solidFill>
            </a:endParaRPr>
          </a:p>
        </p:txBody>
      </p:sp>
      <p:cxnSp>
        <p:nvCxnSpPr>
          <p:cNvPr id="6" name="5 Düz Ok Bağlayıcısı"/>
          <p:cNvCxnSpPr/>
          <p:nvPr/>
        </p:nvCxnSpPr>
        <p:spPr>
          <a:xfrm>
            <a:off x="5867400" y="3105150"/>
            <a:ext cx="0" cy="533400"/>
          </a:xfrm>
          <a:prstGeom prst="straightConnector1">
            <a:avLst/>
          </a:prstGeom>
          <a:ln w="38100">
            <a:solidFill>
              <a:schemeClr val="bg1">
                <a:lumMod val="75000"/>
              </a:schemeClr>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1" name="10 Çift Dalga"/>
          <p:cNvSpPr/>
          <p:nvPr/>
        </p:nvSpPr>
        <p:spPr>
          <a:xfrm>
            <a:off x="6248400" y="1809750"/>
            <a:ext cx="838200" cy="228600"/>
          </a:xfrm>
          <a:prstGeom prst="doubleWave">
            <a:avLst/>
          </a:prstGeom>
          <a:solidFill>
            <a:schemeClr val="accent2">
              <a:lumMod val="75000"/>
              <a:alpha val="36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b="1" dirty="0" smtClean="0">
                <a:solidFill>
                  <a:schemeClr val="tx1"/>
                </a:solidFill>
                <a:latin typeface="+mj-lt"/>
              </a:rPr>
              <a:t>LATE</a:t>
            </a:r>
            <a:endParaRPr lang="tr-TR" sz="1400" b="1" dirty="0">
              <a:solidFill>
                <a:schemeClr val="tx1"/>
              </a:solidFill>
              <a:latin typeface="+mj-lt"/>
            </a:endParaRPr>
          </a:p>
        </p:txBody>
      </p:sp>
      <p:sp>
        <p:nvSpPr>
          <p:cNvPr id="12" name="11 Çift Dalga"/>
          <p:cNvSpPr/>
          <p:nvPr/>
        </p:nvSpPr>
        <p:spPr>
          <a:xfrm>
            <a:off x="2819400" y="1809750"/>
            <a:ext cx="990600" cy="228600"/>
          </a:xfrm>
          <a:prstGeom prst="doubleWave">
            <a:avLst>
              <a:gd name="adj1" fmla="val 6250"/>
              <a:gd name="adj2" fmla="val 0"/>
            </a:avLst>
          </a:prstGeom>
          <a:solidFill>
            <a:schemeClr val="accent2">
              <a:lumMod val="75000"/>
              <a:alpha val="34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b="1" dirty="0" smtClean="0">
                <a:solidFill>
                  <a:schemeClr val="tx1"/>
                </a:solidFill>
                <a:latin typeface="+mj-lt"/>
              </a:rPr>
              <a:t>EARLY</a:t>
            </a:r>
            <a:endParaRPr lang="tr-TR" sz="1400" b="1" dirty="0">
              <a:solidFill>
                <a:schemeClr val="tx1"/>
              </a:solidFill>
              <a:latin typeface="+mj-lt"/>
            </a:endParaRPr>
          </a:p>
        </p:txBody>
      </p:sp>
      <p:pic>
        <p:nvPicPr>
          <p:cNvPr id="2050" name="Picture 2"/>
          <p:cNvPicPr>
            <a:picLocks noChangeAspect="1" noChangeArrowheads="1"/>
          </p:cNvPicPr>
          <p:nvPr/>
        </p:nvPicPr>
        <p:blipFill>
          <a:blip r:embed="rId3" cstate="print"/>
          <a:srcRect/>
          <a:stretch>
            <a:fillRect/>
          </a:stretch>
        </p:blipFill>
        <p:spPr bwMode="auto">
          <a:xfrm>
            <a:off x="685800" y="2266950"/>
            <a:ext cx="7743825" cy="2990850"/>
          </a:xfrm>
          <a:prstGeom prst="rect">
            <a:avLst/>
          </a:prstGeom>
          <a:noFill/>
          <a:ln w="9525">
            <a:noFill/>
            <a:miter lim="800000"/>
            <a:headEnd/>
            <a:tailEnd/>
          </a:ln>
        </p:spPr>
      </p:pic>
      <p:pic>
        <p:nvPicPr>
          <p:cNvPr id="1026" name="Picture 2"/>
          <p:cNvPicPr>
            <a:picLocks noChangeAspect="1" noChangeArrowheads="1"/>
          </p:cNvPicPr>
          <p:nvPr/>
        </p:nvPicPr>
        <p:blipFill>
          <a:blip r:embed="rId4" cstate="print"/>
          <a:srcRect/>
          <a:stretch>
            <a:fillRect/>
          </a:stretch>
        </p:blipFill>
        <p:spPr bwMode="auto">
          <a:xfrm>
            <a:off x="1447800" y="5181600"/>
            <a:ext cx="1143000" cy="1219200"/>
          </a:xfrm>
          <a:prstGeom prst="rect">
            <a:avLst/>
          </a:prstGeom>
          <a:noFill/>
          <a:ln w="9525">
            <a:noFill/>
            <a:miter lim="800000"/>
            <a:headEnd/>
            <a:tailEnd/>
          </a:ln>
        </p:spPr>
      </p:pic>
      <p:pic>
        <p:nvPicPr>
          <p:cNvPr id="1027" name="Picture 3"/>
          <p:cNvPicPr>
            <a:picLocks noChangeAspect="1" noChangeArrowheads="1"/>
          </p:cNvPicPr>
          <p:nvPr/>
        </p:nvPicPr>
        <p:blipFill>
          <a:blip r:embed="rId5" cstate="print"/>
          <a:srcRect/>
          <a:stretch>
            <a:fillRect/>
          </a:stretch>
        </p:blipFill>
        <p:spPr bwMode="auto">
          <a:xfrm>
            <a:off x="2590800" y="5181601"/>
            <a:ext cx="1142999" cy="1219199"/>
          </a:xfrm>
          <a:prstGeom prst="rect">
            <a:avLst/>
          </a:prstGeom>
          <a:noFill/>
          <a:ln w="9525">
            <a:noFill/>
            <a:miter lim="800000"/>
            <a:headEnd/>
            <a:tailEnd/>
          </a:ln>
        </p:spPr>
      </p:pic>
      <p:pic>
        <p:nvPicPr>
          <p:cNvPr id="1028" name="Picture 4"/>
          <p:cNvPicPr>
            <a:picLocks noChangeAspect="1" noChangeArrowheads="1"/>
          </p:cNvPicPr>
          <p:nvPr/>
        </p:nvPicPr>
        <p:blipFill>
          <a:blip r:embed="rId6" cstate="print"/>
          <a:srcRect/>
          <a:stretch>
            <a:fillRect/>
          </a:stretch>
        </p:blipFill>
        <p:spPr bwMode="auto">
          <a:xfrm>
            <a:off x="3810000" y="5181600"/>
            <a:ext cx="1143000" cy="1219200"/>
          </a:xfrm>
          <a:prstGeom prst="rect">
            <a:avLst/>
          </a:prstGeom>
          <a:noFill/>
          <a:ln w="9525">
            <a:noFill/>
            <a:miter lim="800000"/>
            <a:headEnd/>
            <a:tailEnd/>
          </a:ln>
        </p:spPr>
      </p:pic>
      <p:pic>
        <p:nvPicPr>
          <p:cNvPr id="1029" name="Picture 5"/>
          <p:cNvPicPr>
            <a:picLocks noChangeAspect="1" noChangeArrowheads="1"/>
          </p:cNvPicPr>
          <p:nvPr/>
        </p:nvPicPr>
        <p:blipFill>
          <a:blip r:embed="rId7" cstate="print"/>
          <a:srcRect/>
          <a:stretch>
            <a:fillRect/>
          </a:stretch>
        </p:blipFill>
        <p:spPr bwMode="auto">
          <a:xfrm>
            <a:off x="5029200" y="5181600"/>
            <a:ext cx="1219200" cy="1219201"/>
          </a:xfrm>
          <a:prstGeom prst="rect">
            <a:avLst/>
          </a:prstGeom>
          <a:noFill/>
          <a:ln w="9525">
            <a:noFill/>
            <a:miter lim="800000"/>
            <a:headEnd/>
            <a:tailEnd/>
          </a:ln>
        </p:spPr>
      </p:pic>
    </p:spTree>
    <p:extLst>
      <p:ext uri="{BB962C8B-B14F-4D97-AF65-F5344CB8AC3E}">
        <p14:creationId xmlns:p14="http://schemas.microsoft.com/office/powerpoint/2010/main" xmlns="" val="25141777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25 Dikdörtgen"/>
          <p:cNvSpPr/>
          <p:nvPr/>
        </p:nvSpPr>
        <p:spPr>
          <a:xfrm>
            <a:off x="304800" y="762000"/>
            <a:ext cx="5715000" cy="1138773"/>
          </a:xfrm>
          <a:prstGeom prst="rect">
            <a:avLst/>
          </a:prstGeom>
        </p:spPr>
        <p:txBody>
          <a:bodyPr wrap="square">
            <a:spAutoFit/>
          </a:bodyPr>
          <a:lstStyle/>
          <a:p>
            <a:pPr marL="342900" indent="-342900">
              <a:buAutoNum type="arabicPeriod"/>
            </a:pPr>
            <a:r>
              <a:rPr lang="en-US" sz="3200" b="1" dirty="0" smtClean="0">
                <a:solidFill>
                  <a:schemeClr val="accent6">
                    <a:lumMod val="75000"/>
                  </a:schemeClr>
                </a:solidFill>
                <a:latin typeface="+mj-lt"/>
              </a:rPr>
              <a:t>EARLY COMPL</a:t>
            </a:r>
            <a:r>
              <a:rPr lang="tr-TR" sz="3200" b="1" dirty="0" smtClean="0">
                <a:solidFill>
                  <a:schemeClr val="accent6">
                    <a:lumMod val="75000"/>
                  </a:schemeClr>
                </a:solidFill>
                <a:latin typeface="+mj-lt"/>
              </a:rPr>
              <a:t>I</a:t>
            </a:r>
            <a:r>
              <a:rPr lang="en-US" sz="3200" b="1" dirty="0" smtClean="0">
                <a:solidFill>
                  <a:schemeClr val="accent6">
                    <a:lumMod val="75000"/>
                  </a:schemeClr>
                </a:solidFill>
                <a:latin typeface="+mj-lt"/>
              </a:rPr>
              <a:t>CAT</a:t>
            </a:r>
            <a:r>
              <a:rPr lang="tr-TR" sz="3200" b="1" dirty="0" smtClean="0">
                <a:solidFill>
                  <a:schemeClr val="accent6">
                    <a:lumMod val="75000"/>
                  </a:schemeClr>
                </a:solidFill>
                <a:latin typeface="+mj-lt"/>
              </a:rPr>
              <a:t>I</a:t>
            </a:r>
            <a:r>
              <a:rPr lang="en-US" sz="3200" b="1" dirty="0" smtClean="0">
                <a:solidFill>
                  <a:schemeClr val="accent6">
                    <a:lumMod val="75000"/>
                  </a:schemeClr>
                </a:solidFill>
                <a:latin typeface="+mj-lt"/>
              </a:rPr>
              <a:t>ONS OF </a:t>
            </a:r>
            <a:r>
              <a:rPr lang="tr-TR" sz="3600" b="1" dirty="0" smtClean="0">
                <a:solidFill>
                  <a:srgbClr val="C00000"/>
                </a:solidFill>
                <a:latin typeface="+mj-lt"/>
              </a:rPr>
              <a:t>INFECTION </a:t>
            </a:r>
            <a:r>
              <a:rPr lang="tr-TR" sz="3600" b="1" dirty="0" smtClean="0">
                <a:solidFill>
                  <a:schemeClr val="accent6">
                    <a:lumMod val="75000"/>
                  </a:schemeClr>
                </a:solidFill>
                <a:latin typeface="+mj-lt"/>
              </a:rPr>
              <a:t> ORIGIN</a:t>
            </a:r>
          </a:p>
        </p:txBody>
      </p:sp>
      <p:pic>
        <p:nvPicPr>
          <p:cNvPr id="1030" name="Picture 6"/>
          <p:cNvPicPr>
            <a:picLocks noChangeAspect="1" noChangeArrowheads="1"/>
          </p:cNvPicPr>
          <p:nvPr/>
        </p:nvPicPr>
        <p:blipFill>
          <a:blip r:embed="rId2" cstate="print"/>
          <a:srcRect/>
          <a:stretch>
            <a:fillRect/>
          </a:stretch>
        </p:blipFill>
        <p:spPr bwMode="auto">
          <a:xfrm>
            <a:off x="533400" y="2667000"/>
            <a:ext cx="7572375" cy="2924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762000" y="5238690"/>
            <a:ext cx="8153400" cy="400110"/>
          </a:xfrm>
          <a:prstGeom prst="rect">
            <a:avLst/>
          </a:prstGeom>
          <a:noFill/>
        </p:spPr>
        <p:txBody>
          <a:bodyPr wrap="square">
            <a:spAutoFit/>
          </a:bodyPr>
          <a:lstStyle/>
          <a:p>
            <a:r>
              <a:rPr lang="en-US" sz="2000" dirty="0" smtClean="0">
                <a:latin typeface="+mj-lt"/>
              </a:rPr>
              <a:t>In addition, the diagnostic evaluation should be obtained quickly.</a:t>
            </a:r>
            <a:endParaRPr lang="tr-TR" sz="2000" dirty="0">
              <a:latin typeface="+mj-lt"/>
            </a:endParaRPr>
          </a:p>
        </p:txBody>
      </p:sp>
      <p:sp>
        <p:nvSpPr>
          <p:cNvPr id="4" name="3 Dikdörtgen"/>
          <p:cNvSpPr/>
          <p:nvPr/>
        </p:nvSpPr>
        <p:spPr>
          <a:xfrm>
            <a:off x="685800" y="2419290"/>
            <a:ext cx="7391400" cy="954107"/>
          </a:xfrm>
          <a:prstGeom prst="rect">
            <a:avLst/>
          </a:prstGeom>
          <a:solidFill>
            <a:schemeClr val="accent2">
              <a:lumMod val="20000"/>
              <a:lumOff val="80000"/>
            </a:schemeClr>
          </a:solidFill>
        </p:spPr>
        <p:txBody>
          <a:bodyPr wrap="square">
            <a:spAutoFit/>
          </a:bodyPr>
          <a:lstStyle/>
          <a:p>
            <a:r>
              <a:rPr lang="en-US" sz="2800" dirty="0" smtClean="0">
                <a:latin typeface="+mj-lt"/>
              </a:rPr>
              <a:t>Fever in a </a:t>
            </a:r>
            <a:r>
              <a:rPr lang="en-US" sz="2800" dirty="0" err="1" smtClean="0">
                <a:latin typeface="+mj-lt"/>
              </a:rPr>
              <a:t>neutropenic</a:t>
            </a:r>
            <a:r>
              <a:rPr lang="en-US" sz="2800" dirty="0" smtClean="0">
                <a:latin typeface="+mj-lt"/>
              </a:rPr>
              <a:t> patient should be considered a medical emergency. </a:t>
            </a:r>
            <a:endParaRPr lang="tr-TR" sz="2800" dirty="0" smtClean="0">
              <a:latin typeface="+mj-lt"/>
            </a:endParaRPr>
          </a:p>
        </p:txBody>
      </p:sp>
      <p:sp>
        <p:nvSpPr>
          <p:cNvPr id="5" name="4 Dikdörtgen"/>
          <p:cNvSpPr/>
          <p:nvPr/>
        </p:nvSpPr>
        <p:spPr>
          <a:xfrm>
            <a:off x="685800" y="3588867"/>
            <a:ext cx="7391400" cy="1477328"/>
          </a:xfrm>
          <a:prstGeom prst="rect">
            <a:avLst/>
          </a:prstGeom>
          <a:solidFill>
            <a:schemeClr val="bg2"/>
          </a:solidFill>
        </p:spPr>
        <p:txBody>
          <a:bodyPr wrap="square">
            <a:spAutoFit/>
          </a:bodyPr>
          <a:lstStyle/>
          <a:p>
            <a:pPr>
              <a:lnSpc>
                <a:spcPct val="150000"/>
              </a:lnSpc>
            </a:pPr>
            <a:r>
              <a:rPr lang="en-US" sz="2000" dirty="0" smtClean="0">
                <a:solidFill>
                  <a:prstClr val="black"/>
                </a:solidFill>
                <a:latin typeface="Trebuchet MS"/>
              </a:rPr>
              <a:t>Broad-spectrum </a:t>
            </a:r>
            <a:r>
              <a:rPr lang="en-US" sz="2000" dirty="0" err="1" smtClean="0">
                <a:solidFill>
                  <a:prstClr val="black"/>
                </a:solidFill>
                <a:latin typeface="Trebuchet MS"/>
              </a:rPr>
              <a:t>antibacterials</a:t>
            </a:r>
            <a:r>
              <a:rPr lang="en-US" sz="2000" dirty="0" smtClean="0">
                <a:solidFill>
                  <a:prstClr val="black"/>
                </a:solidFill>
                <a:latin typeface="Trebuchet MS"/>
              </a:rPr>
              <a:t> should be given as soon as possible (within 60 minutes of triage) and at full doses, adjusted for renal and/or hepatic function.</a:t>
            </a:r>
            <a:endParaRPr lang="tr-TR" sz="2000" dirty="0"/>
          </a:p>
        </p:txBody>
      </p:sp>
      <p:sp>
        <p:nvSpPr>
          <p:cNvPr id="8" name="7 Dikdörtgen"/>
          <p:cNvSpPr/>
          <p:nvPr/>
        </p:nvSpPr>
        <p:spPr>
          <a:xfrm>
            <a:off x="304800" y="533400"/>
            <a:ext cx="5715000" cy="830997"/>
          </a:xfrm>
          <a:prstGeom prst="rect">
            <a:avLst/>
          </a:prstGeom>
        </p:spPr>
        <p:txBody>
          <a:bodyPr wrap="square">
            <a:spAutoFit/>
          </a:bodyPr>
          <a:lstStyle/>
          <a:p>
            <a:pPr marL="342900" indent="-342900">
              <a:buFont typeface="Arial" pitchFamily="34" charset="0"/>
              <a:buChar char="•"/>
            </a:pPr>
            <a:r>
              <a:rPr lang="en-US" sz="2400" b="1" dirty="0" smtClean="0">
                <a:solidFill>
                  <a:schemeClr val="accent6">
                    <a:lumMod val="75000"/>
                  </a:schemeClr>
                </a:solidFill>
                <a:latin typeface="+mj-lt"/>
              </a:rPr>
              <a:t>EARLY COMPL</a:t>
            </a:r>
            <a:r>
              <a:rPr lang="tr-TR" sz="2400" b="1" dirty="0" smtClean="0">
                <a:solidFill>
                  <a:schemeClr val="accent6">
                    <a:lumMod val="75000"/>
                  </a:schemeClr>
                </a:solidFill>
                <a:latin typeface="+mj-lt"/>
              </a:rPr>
              <a:t>I</a:t>
            </a:r>
            <a:r>
              <a:rPr lang="en-US" sz="2400" b="1" dirty="0" smtClean="0">
                <a:solidFill>
                  <a:schemeClr val="accent6">
                    <a:lumMod val="75000"/>
                  </a:schemeClr>
                </a:solidFill>
                <a:latin typeface="+mj-lt"/>
              </a:rPr>
              <a:t>CAT</a:t>
            </a:r>
            <a:r>
              <a:rPr lang="tr-TR" sz="2400" b="1" dirty="0" smtClean="0">
                <a:solidFill>
                  <a:schemeClr val="accent6">
                    <a:lumMod val="75000"/>
                  </a:schemeClr>
                </a:solidFill>
                <a:latin typeface="+mj-lt"/>
              </a:rPr>
              <a:t>I</a:t>
            </a:r>
            <a:r>
              <a:rPr lang="en-US" sz="2400" b="1" dirty="0" smtClean="0">
                <a:solidFill>
                  <a:schemeClr val="accent6">
                    <a:lumMod val="75000"/>
                  </a:schemeClr>
                </a:solidFill>
                <a:latin typeface="+mj-lt"/>
              </a:rPr>
              <a:t>ONS OF </a:t>
            </a:r>
            <a:r>
              <a:rPr lang="tr-TR" sz="2400" b="1" dirty="0" smtClean="0">
                <a:solidFill>
                  <a:srgbClr val="C00000"/>
                </a:solidFill>
                <a:latin typeface="+mj-lt"/>
              </a:rPr>
              <a:t>INFECTION </a:t>
            </a:r>
            <a:r>
              <a:rPr lang="tr-TR" sz="2400" b="1" dirty="0" smtClean="0">
                <a:solidFill>
                  <a:schemeClr val="accent6">
                    <a:lumMod val="75000"/>
                  </a:schemeClr>
                </a:solidFill>
                <a:latin typeface="+mj-lt"/>
              </a:rPr>
              <a:t> ORIGIN</a:t>
            </a:r>
          </a:p>
        </p:txBody>
      </p:sp>
      <p:pic>
        <p:nvPicPr>
          <p:cNvPr id="10" name="Picture 2" descr="The Infectious Diseases Society of America logo ile ilgili görsel sonucu"/>
          <p:cNvPicPr>
            <a:picLocks noChangeAspect="1" noChangeArrowheads="1"/>
          </p:cNvPicPr>
          <p:nvPr/>
        </p:nvPicPr>
        <p:blipFill>
          <a:blip r:embed="rId3" cstate="print"/>
          <a:srcRect/>
          <a:stretch>
            <a:fillRect/>
          </a:stretch>
        </p:blipFill>
        <p:spPr bwMode="auto">
          <a:xfrm>
            <a:off x="7620000" y="685800"/>
            <a:ext cx="1066800" cy="304800"/>
          </a:xfrm>
          <a:prstGeom prst="rect">
            <a:avLst/>
          </a:prstGeom>
          <a:noFill/>
        </p:spPr>
      </p:pic>
      <p:sp>
        <p:nvSpPr>
          <p:cNvPr id="11" name="10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1066800" y="2819400"/>
            <a:ext cx="7924800" cy="3046988"/>
          </a:xfrm>
          <a:prstGeom prst="rect">
            <a:avLst/>
          </a:prstGeom>
        </p:spPr>
        <p:txBody>
          <a:bodyPr wrap="square">
            <a:spAutoFit/>
          </a:bodyPr>
          <a:lstStyle/>
          <a:p>
            <a:pPr>
              <a:lnSpc>
                <a:spcPct val="150000"/>
              </a:lnSpc>
            </a:pPr>
            <a:r>
              <a:rPr lang="en-US" sz="3200" dirty="0" smtClean="0">
                <a:latin typeface="+mj-lt"/>
              </a:rPr>
              <a:t>The</a:t>
            </a:r>
            <a:r>
              <a:rPr lang="en-US" sz="3200" dirty="0" smtClean="0">
                <a:solidFill>
                  <a:srgbClr val="00B0F0"/>
                </a:solidFill>
                <a:latin typeface="+mj-lt"/>
              </a:rPr>
              <a:t> </a:t>
            </a:r>
            <a:r>
              <a:rPr lang="tr-TR" sz="3200" dirty="0" smtClean="0">
                <a:solidFill>
                  <a:srgbClr val="00B0F0"/>
                </a:solidFill>
                <a:latin typeface="+mj-lt"/>
              </a:rPr>
              <a:t>IDSA </a:t>
            </a:r>
            <a:r>
              <a:rPr lang="en-US" sz="3200" dirty="0" smtClean="0">
                <a:latin typeface="+mj-lt"/>
              </a:rPr>
              <a:t>defines fever in </a:t>
            </a:r>
            <a:r>
              <a:rPr lang="en-US" sz="3200" dirty="0" err="1" smtClean="0">
                <a:latin typeface="+mj-lt"/>
              </a:rPr>
              <a:t>neutropenic</a:t>
            </a:r>
            <a:r>
              <a:rPr lang="en-US" sz="3200" dirty="0" smtClean="0">
                <a:latin typeface="+mj-lt"/>
              </a:rPr>
              <a:t> patients as a single oral temperature</a:t>
            </a:r>
            <a:endParaRPr lang="tr-TR" sz="3200" dirty="0" smtClean="0">
              <a:latin typeface="+mj-lt"/>
            </a:endParaRPr>
          </a:p>
          <a:p>
            <a:pPr>
              <a:lnSpc>
                <a:spcPct val="150000"/>
              </a:lnSpc>
              <a:buFont typeface="Arial" pitchFamily="34" charset="0"/>
              <a:buChar char="•"/>
            </a:pPr>
            <a:r>
              <a:rPr lang="tr-TR" sz="3200" dirty="0" smtClean="0">
                <a:solidFill>
                  <a:srgbClr val="C00000"/>
                </a:solidFill>
                <a:latin typeface="+mj-lt"/>
              </a:rPr>
              <a:t> </a:t>
            </a:r>
            <a:r>
              <a:rPr lang="en-US" sz="3200" dirty="0" smtClean="0">
                <a:solidFill>
                  <a:srgbClr val="C00000"/>
                </a:solidFill>
                <a:latin typeface="+mj-lt"/>
              </a:rPr>
              <a:t>of &gt;38.3°C (101°F) or a temperature </a:t>
            </a:r>
            <a:endParaRPr lang="tr-TR" sz="3200" dirty="0" smtClean="0">
              <a:solidFill>
                <a:srgbClr val="C00000"/>
              </a:solidFill>
              <a:latin typeface="+mj-lt"/>
            </a:endParaRPr>
          </a:p>
          <a:p>
            <a:pPr>
              <a:lnSpc>
                <a:spcPct val="150000"/>
              </a:lnSpc>
              <a:buFont typeface="Arial" pitchFamily="34" charset="0"/>
              <a:buChar char="•"/>
            </a:pPr>
            <a:r>
              <a:rPr lang="tr-TR" sz="3200" dirty="0" smtClean="0">
                <a:solidFill>
                  <a:srgbClr val="C00000"/>
                </a:solidFill>
                <a:latin typeface="+mj-lt"/>
              </a:rPr>
              <a:t> </a:t>
            </a:r>
            <a:r>
              <a:rPr lang="en-US" sz="3200" dirty="0" smtClean="0">
                <a:solidFill>
                  <a:srgbClr val="C00000"/>
                </a:solidFill>
                <a:latin typeface="+mj-lt"/>
              </a:rPr>
              <a:t>of &gt;38.0°C (100.4°F) sustained for &gt;1h</a:t>
            </a:r>
            <a:r>
              <a:rPr lang="en-US" sz="3200" dirty="0" smtClean="0">
                <a:solidFill>
                  <a:srgbClr val="00B0F0"/>
                </a:solidFill>
                <a:latin typeface="+mj-lt"/>
              </a:rPr>
              <a:t> </a:t>
            </a:r>
            <a:endParaRPr lang="tr-TR" sz="3200" dirty="0">
              <a:solidFill>
                <a:srgbClr val="00B0F0"/>
              </a:solidFill>
              <a:latin typeface="+mj-lt"/>
            </a:endParaRPr>
          </a:p>
        </p:txBody>
      </p:sp>
      <p:sp>
        <p:nvSpPr>
          <p:cNvPr id="12" name="11 Dikdörtgen"/>
          <p:cNvSpPr/>
          <p:nvPr/>
        </p:nvSpPr>
        <p:spPr>
          <a:xfrm>
            <a:off x="914400" y="1981200"/>
            <a:ext cx="5024132" cy="769441"/>
          </a:xfrm>
          <a:prstGeom prst="rect">
            <a:avLst/>
          </a:prstGeom>
          <a:solidFill>
            <a:schemeClr val="accent2">
              <a:lumMod val="20000"/>
              <a:lumOff val="80000"/>
            </a:schemeClr>
          </a:solidFill>
        </p:spPr>
        <p:txBody>
          <a:bodyPr wrap="none">
            <a:spAutoFit/>
          </a:bodyPr>
          <a:lstStyle/>
          <a:p>
            <a:r>
              <a:rPr lang="tr-TR" sz="4400" u="sng" dirty="0" smtClean="0">
                <a:solidFill>
                  <a:srgbClr val="C00000"/>
                </a:solidFill>
                <a:latin typeface="+mj-lt"/>
              </a:rPr>
              <a:t>N</a:t>
            </a:r>
            <a:r>
              <a:rPr lang="en-US" sz="4400" u="sng" dirty="0" err="1" smtClean="0">
                <a:solidFill>
                  <a:srgbClr val="C00000"/>
                </a:solidFill>
                <a:latin typeface="+mj-lt"/>
              </a:rPr>
              <a:t>eutropenic</a:t>
            </a:r>
            <a:r>
              <a:rPr lang="en-US" sz="4400" u="sng" dirty="0" smtClean="0">
                <a:solidFill>
                  <a:srgbClr val="C00000"/>
                </a:solidFill>
                <a:latin typeface="+mj-lt"/>
              </a:rPr>
              <a:t> </a:t>
            </a:r>
            <a:r>
              <a:rPr lang="tr-TR" sz="4400" u="sng" dirty="0" smtClean="0">
                <a:solidFill>
                  <a:srgbClr val="C00000"/>
                </a:solidFill>
                <a:latin typeface="+mj-lt"/>
              </a:rPr>
              <a:t>F</a:t>
            </a:r>
            <a:r>
              <a:rPr lang="en-US" sz="4400" u="sng" dirty="0" smtClean="0">
                <a:solidFill>
                  <a:srgbClr val="C00000"/>
                </a:solidFill>
                <a:latin typeface="+mj-lt"/>
              </a:rPr>
              <a:t>ever </a:t>
            </a:r>
            <a:endParaRPr lang="tr-TR" sz="4400" u="sng" dirty="0">
              <a:solidFill>
                <a:srgbClr val="C00000"/>
              </a:solidFill>
              <a:latin typeface="+mj-lt"/>
            </a:endParaRPr>
          </a:p>
        </p:txBody>
      </p:sp>
      <p:sp>
        <p:nvSpPr>
          <p:cNvPr id="5" name="4 Dikdörtgen"/>
          <p:cNvSpPr/>
          <p:nvPr/>
        </p:nvSpPr>
        <p:spPr>
          <a:xfrm>
            <a:off x="304800" y="533400"/>
            <a:ext cx="5715000" cy="830997"/>
          </a:xfrm>
          <a:prstGeom prst="rect">
            <a:avLst/>
          </a:prstGeom>
        </p:spPr>
        <p:txBody>
          <a:bodyPr wrap="square">
            <a:spAutoFit/>
          </a:bodyPr>
          <a:lstStyle/>
          <a:p>
            <a:pPr marL="342900" indent="-342900">
              <a:buFont typeface="Arial" pitchFamily="34" charset="0"/>
              <a:buChar char="•"/>
            </a:pPr>
            <a:r>
              <a:rPr lang="en-US" sz="2400" b="1" dirty="0" smtClean="0">
                <a:solidFill>
                  <a:schemeClr val="accent6">
                    <a:lumMod val="75000"/>
                  </a:schemeClr>
                </a:solidFill>
                <a:latin typeface="+mj-lt"/>
              </a:rPr>
              <a:t>EARLY COMPL</a:t>
            </a:r>
            <a:r>
              <a:rPr lang="tr-TR" sz="2400" b="1" dirty="0" smtClean="0">
                <a:solidFill>
                  <a:schemeClr val="accent6">
                    <a:lumMod val="75000"/>
                  </a:schemeClr>
                </a:solidFill>
                <a:latin typeface="+mj-lt"/>
              </a:rPr>
              <a:t>I</a:t>
            </a:r>
            <a:r>
              <a:rPr lang="en-US" sz="2400" b="1" dirty="0" smtClean="0">
                <a:solidFill>
                  <a:schemeClr val="accent6">
                    <a:lumMod val="75000"/>
                  </a:schemeClr>
                </a:solidFill>
                <a:latin typeface="+mj-lt"/>
              </a:rPr>
              <a:t>CAT</a:t>
            </a:r>
            <a:r>
              <a:rPr lang="tr-TR" sz="2400" b="1" dirty="0" smtClean="0">
                <a:solidFill>
                  <a:schemeClr val="accent6">
                    <a:lumMod val="75000"/>
                  </a:schemeClr>
                </a:solidFill>
                <a:latin typeface="+mj-lt"/>
              </a:rPr>
              <a:t>I</a:t>
            </a:r>
            <a:r>
              <a:rPr lang="en-US" sz="2400" b="1" dirty="0" smtClean="0">
                <a:solidFill>
                  <a:schemeClr val="accent6">
                    <a:lumMod val="75000"/>
                  </a:schemeClr>
                </a:solidFill>
                <a:latin typeface="+mj-lt"/>
              </a:rPr>
              <a:t>ONS OF </a:t>
            </a:r>
            <a:r>
              <a:rPr lang="tr-TR" sz="2400" b="1" dirty="0" smtClean="0">
                <a:solidFill>
                  <a:srgbClr val="C00000"/>
                </a:solidFill>
                <a:latin typeface="+mj-lt"/>
              </a:rPr>
              <a:t>INFECTION </a:t>
            </a:r>
            <a:r>
              <a:rPr lang="tr-TR" sz="2400" b="1" dirty="0" smtClean="0">
                <a:solidFill>
                  <a:schemeClr val="accent6">
                    <a:lumMod val="75000"/>
                  </a:schemeClr>
                </a:solidFill>
                <a:latin typeface="+mj-lt"/>
              </a:rPr>
              <a:t> ORIGIN</a:t>
            </a:r>
          </a:p>
        </p:txBody>
      </p:sp>
      <p:pic>
        <p:nvPicPr>
          <p:cNvPr id="7" name="Picture 2" descr="The Infectious Diseases Society of America logo ile ilgili görsel sonucu"/>
          <p:cNvPicPr>
            <a:picLocks noChangeAspect="1" noChangeArrowheads="1"/>
          </p:cNvPicPr>
          <p:nvPr/>
        </p:nvPicPr>
        <p:blipFill>
          <a:blip r:embed="rId2" cstate="print"/>
          <a:srcRect/>
          <a:stretch>
            <a:fillRect/>
          </a:stretch>
        </p:blipFill>
        <p:spPr bwMode="auto">
          <a:xfrm>
            <a:off x="7620000" y="685800"/>
            <a:ext cx="1066800" cy="304800"/>
          </a:xfrm>
          <a:prstGeom prst="rect">
            <a:avLst/>
          </a:prstGeom>
          <a:noFill/>
        </p:spPr>
      </p:pic>
      <p:sp>
        <p:nvSpPr>
          <p:cNvPr id="8" name="7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609600" y="2389162"/>
            <a:ext cx="8077200" cy="2092881"/>
          </a:xfrm>
          <a:prstGeom prst="rect">
            <a:avLst/>
          </a:prstGeom>
        </p:spPr>
        <p:txBody>
          <a:bodyPr wrap="square">
            <a:spAutoFit/>
          </a:bodyPr>
          <a:lstStyle/>
          <a:p>
            <a:pPr marL="457200" indent="-457200">
              <a:lnSpc>
                <a:spcPct val="130000"/>
              </a:lnSpc>
              <a:buFont typeface="+mj-lt"/>
              <a:buAutoNum type="arabicPeriod"/>
            </a:pPr>
            <a:r>
              <a:rPr lang="tr-TR" sz="2000" dirty="0" smtClean="0">
                <a:latin typeface="+mj-lt"/>
              </a:rPr>
              <a:t>N</a:t>
            </a:r>
            <a:r>
              <a:rPr lang="en-US" sz="2000" dirty="0" err="1" smtClean="0">
                <a:latin typeface="+mj-lt"/>
              </a:rPr>
              <a:t>eutropenia</a:t>
            </a:r>
            <a:r>
              <a:rPr lang="en-US" sz="2000" dirty="0" smtClean="0">
                <a:latin typeface="+mj-lt"/>
              </a:rPr>
              <a:t> is usually defined as an absolute </a:t>
            </a:r>
            <a:r>
              <a:rPr lang="en-US" sz="2000" dirty="0" err="1" smtClean="0">
                <a:latin typeface="+mj-lt"/>
              </a:rPr>
              <a:t>neutrophil</a:t>
            </a:r>
            <a:r>
              <a:rPr lang="en-US" sz="2000" dirty="0" smtClean="0">
                <a:latin typeface="+mj-lt"/>
              </a:rPr>
              <a:t> count (ANC) &lt;1500 cells/</a:t>
            </a:r>
            <a:r>
              <a:rPr lang="en-US" sz="2000" dirty="0" err="1" smtClean="0">
                <a:latin typeface="+mj-lt"/>
              </a:rPr>
              <a:t>microL</a:t>
            </a:r>
            <a:r>
              <a:rPr lang="en-US" sz="2000" dirty="0" smtClean="0">
                <a:latin typeface="+mj-lt"/>
              </a:rPr>
              <a:t>, and </a:t>
            </a:r>
            <a:endParaRPr lang="tr-TR" sz="2000" dirty="0" smtClean="0">
              <a:latin typeface="+mj-lt"/>
            </a:endParaRPr>
          </a:p>
          <a:p>
            <a:pPr marL="457200" indent="-457200">
              <a:lnSpc>
                <a:spcPct val="130000"/>
              </a:lnSpc>
              <a:buFont typeface="+mj-lt"/>
              <a:buAutoNum type="arabicPeriod"/>
            </a:pPr>
            <a:r>
              <a:rPr lang="tr-TR" sz="2000" dirty="0" smtClean="0">
                <a:latin typeface="+mj-lt"/>
              </a:rPr>
              <a:t>S</a:t>
            </a:r>
            <a:r>
              <a:rPr lang="en-US" sz="2000" dirty="0" err="1" smtClean="0">
                <a:latin typeface="+mj-lt"/>
              </a:rPr>
              <a:t>evere</a:t>
            </a:r>
            <a:r>
              <a:rPr lang="en-US" sz="2000" dirty="0" smtClean="0">
                <a:latin typeface="+mj-lt"/>
              </a:rPr>
              <a:t> neutropenia is usually defined as an ANC &lt;500 cells/</a:t>
            </a:r>
            <a:r>
              <a:rPr lang="en-US" sz="2000" dirty="0" err="1" smtClean="0">
                <a:latin typeface="+mj-lt"/>
              </a:rPr>
              <a:t>microL</a:t>
            </a:r>
            <a:r>
              <a:rPr lang="en-US" sz="2000" dirty="0" smtClean="0">
                <a:latin typeface="+mj-lt"/>
              </a:rPr>
              <a:t> or an ANC that is expected to decrease to &lt;500 cells/</a:t>
            </a:r>
            <a:r>
              <a:rPr lang="en-US" sz="2000" dirty="0" err="1" smtClean="0">
                <a:latin typeface="+mj-lt"/>
              </a:rPr>
              <a:t>microL</a:t>
            </a:r>
            <a:r>
              <a:rPr lang="en-US" sz="2000" dirty="0" smtClean="0">
                <a:latin typeface="+mj-lt"/>
              </a:rPr>
              <a:t> over the next 48 hours. </a:t>
            </a:r>
            <a:endParaRPr lang="tr-TR" sz="2000" dirty="0" smtClean="0">
              <a:latin typeface="+mj-lt"/>
            </a:endParaRPr>
          </a:p>
        </p:txBody>
      </p:sp>
      <p:sp>
        <p:nvSpPr>
          <p:cNvPr id="8" name="7 Dikdörtgen"/>
          <p:cNvSpPr/>
          <p:nvPr/>
        </p:nvSpPr>
        <p:spPr>
          <a:xfrm>
            <a:off x="609600" y="1474762"/>
            <a:ext cx="3464410" cy="769441"/>
          </a:xfrm>
          <a:prstGeom prst="rect">
            <a:avLst/>
          </a:prstGeom>
        </p:spPr>
        <p:txBody>
          <a:bodyPr wrap="none">
            <a:spAutoFit/>
          </a:bodyPr>
          <a:lstStyle/>
          <a:p>
            <a:r>
              <a:rPr lang="tr-TR" sz="4400" dirty="0" smtClean="0">
                <a:solidFill>
                  <a:srgbClr val="C00000"/>
                </a:solidFill>
                <a:latin typeface="+mj-lt"/>
              </a:rPr>
              <a:t>N</a:t>
            </a:r>
            <a:r>
              <a:rPr lang="en-US" sz="4400" dirty="0" err="1" smtClean="0">
                <a:solidFill>
                  <a:srgbClr val="C00000"/>
                </a:solidFill>
                <a:latin typeface="+mj-lt"/>
              </a:rPr>
              <a:t>eutropenia</a:t>
            </a:r>
            <a:r>
              <a:rPr lang="en-US" sz="4400" dirty="0" smtClean="0">
                <a:solidFill>
                  <a:srgbClr val="C00000"/>
                </a:solidFill>
                <a:latin typeface="+mj-lt"/>
              </a:rPr>
              <a:t> </a:t>
            </a:r>
            <a:endParaRPr lang="tr-TR" sz="4400" dirty="0">
              <a:solidFill>
                <a:srgbClr val="C00000"/>
              </a:solidFill>
              <a:latin typeface="+mj-lt"/>
            </a:endParaRPr>
          </a:p>
        </p:txBody>
      </p:sp>
      <p:sp>
        <p:nvSpPr>
          <p:cNvPr id="9" name="8 Dikdörtgen"/>
          <p:cNvSpPr/>
          <p:nvPr/>
        </p:nvSpPr>
        <p:spPr>
          <a:xfrm>
            <a:off x="533400" y="4675162"/>
            <a:ext cx="7772400" cy="1420838"/>
          </a:xfrm>
          <a:prstGeom prst="rect">
            <a:avLst/>
          </a:prstGeom>
          <a:solidFill>
            <a:schemeClr val="accent1">
              <a:lumMod val="40000"/>
              <a:lumOff val="60000"/>
            </a:schemeClr>
          </a:solidFill>
        </p:spPr>
        <p:txBody>
          <a:bodyPr wrap="square">
            <a:spAutoFit/>
          </a:bodyPr>
          <a:lstStyle/>
          <a:p>
            <a:pPr>
              <a:lnSpc>
                <a:spcPct val="150000"/>
              </a:lnSpc>
            </a:pPr>
            <a:r>
              <a:rPr lang="en-US" sz="2000" dirty="0" smtClean="0">
                <a:latin typeface="+mj-lt"/>
              </a:rPr>
              <a:t>The risk of clinically important infection rises as the </a:t>
            </a:r>
            <a:r>
              <a:rPr lang="en-US" sz="2000" dirty="0" err="1" smtClean="0">
                <a:latin typeface="+mj-lt"/>
              </a:rPr>
              <a:t>neutrophil</a:t>
            </a:r>
            <a:r>
              <a:rPr lang="en-US" sz="2000" dirty="0" smtClean="0">
                <a:latin typeface="+mj-lt"/>
              </a:rPr>
              <a:t> count falls below 500 cells/</a:t>
            </a:r>
            <a:r>
              <a:rPr lang="en-US" sz="2000" dirty="0" err="1" smtClean="0">
                <a:latin typeface="+mj-lt"/>
              </a:rPr>
              <a:t>microL</a:t>
            </a:r>
            <a:r>
              <a:rPr lang="en-US" sz="2000" dirty="0" smtClean="0">
                <a:latin typeface="+mj-lt"/>
              </a:rPr>
              <a:t> and is higher in those with a prolonged duration of neutropenia (&gt;7 days)</a:t>
            </a:r>
            <a:endParaRPr lang="tr-TR" sz="2000" dirty="0">
              <a:latin typeface="+mj-lt"/>
            </a:endParaRPr>
          </a:p>
        </p:txBody>
      </p:sp>
      <p:sp>
        <p:nvSpPr>
          <p:cNvPr id="13" name="12 Dikdörtgen"/>
          <p:cNvSpPr/>
          <p:nvPr/>
        </p:nvSpPr>
        <p:spPr>
          <a:xfrm>
            <a:off x="304800" y="533400"/>
            <a:ext cx="5715000" cy="830997"/>
          </a:xfrm>
          <a:prstGeom prst="rect">
            <a:avLst/>
          </a:prstGeom>
        </p:spPr>
        <p:txBody>
          <a:bodyPr wrap="square">
            <a:spAutoFit/>
          </a:bodyPr>
          <a:lstStyle/>
          <a:p>
            <a:pPr marL="342900" indent="-342900">
              <a:buFont typeface="Arial" pitchFamily="34" charset="0"/>
              <a:buChar char="•"/>
            </a:pPr>
            <a:r>
              <a:rPr lang="en-US" sz="2400" b="1" dirty="0" smtClean="0">
                <a:solidFill>
                  <a:schemeClr val="accent6">
                    <a:lumMod val="75000"/>
                  </a:schemeClr>
                </a:solidFill>
                <a:latin typeface="+mj-lt"/>
              </a:rPr>
              <a:t>EARLY COMPL</a:t>
            </a:r>
            <a:r>
              <a:rPr lang="tr-TR" sz="2400" b="1" dirty="0" smtClean="0">
                <a:solidFill>
                  <a:schemeClr val="accent6">
                    <a:lumMod val="75000"/>
                  </a:schemeClr>
                </a:solidFill>
                <a:latin typeface="+mj-lt"/>
              </a:rPr>
              <a:t>I</a:t>
            </a:r>
            <a:r>
              <a:rPr lang="en-US" sz="2400" b="1" dirty="0" smtClean="0">
                <a:solidFill>
                  <a:schemeClr val="accent6">
                    <a:lumMod val="75000"/>
                  </a:schemeClr>
                </a:solidFill>
                <a:latin typeface="+mj-lt"/>
              </a:rPr>
              <a:t>CAT</a:t>
            </a:r>
            <a:r>
              <a:rPr lang="tr-TR" sz="2400" b="1" dirty="0" smtClean="0">
                <a:solidFill>
                  <a:schemeClr val="accent6">
                    <a:lumMod val="75000"/>
                  </a:schemeClr>
                </a:solidFill>
                <a:latin typeface="+mj-lt"/>
              </a:rPr>
              <a:t>I</a:t>
            </a:r>
            <a:r>
              <a:rPr lang="en-US" sz="2400" b="1" dirty="0" smtClean="0">
                <a:solidFill>
                  <a:schemeClr val="accent6">
                    <a:lumMod val="75000"/>
                  </a:schemeClr>
                </a:solidFill>
                <a:latin typeface="+mj-lt"/>
              </a:rPr>
              <a:t>ONS OF </a:t>
            </a:r>
            <a:r>
              <a:rPr lang="tr-TR" sz="2400" b="1" dirty="0" smtClean="0">
                <a:solidFill>
                  <a:srgbClr val="C00000"/>
                </a:solidFill>
                <a:latin typeface="+mj-lt"/>
              </a:rPr>
              <a:t>INFECTION </a:t>
            </a:r>
            <a:r>
              <a:rPr lang="tr-TR" sz="2400" b="1" dirty="0" smtClean="0">
                <a:solidFill>
                  <a:schemeClr val="accent6">
                    <a:lumMod val="75000"/>
                  </a:schemeClr>
                </a:solidFill>
                <a:latin typeface="+mj-lt"/>
              </a:rPr>
              <a:t> ORIGIN</a:t>
            </a:r>
          </a:p>
        </p:txBody>
      </p:sp>
      <p:pic>
        <p:nvPicPr>
          <p:cNvPr id="14" name="Picture 2" descr="The Infectious Diseases Society of America logo ile ilgili görsel sonucu"/>
          <p:cNvPicPr>
            <a:picLocks noChangeAspect="1" noChangeArrowheads="1"/>
          </p:cNvPicPr>
          <p:nvPr/>
        </p:nvPicPr>
        <p:blipFill>
          <a:blip r:embed="rId3" cstate="print"/>
          <a:srcRect/>
          <a:stretch>
            <a:fillRect/>
          </a:stretch>
        </p:blipFill>
        <p:spPr bwMode="auto">
          <a:xfrm>
            <a:off x="7620000" y="685800"/>
            <a:ext cx="1066800" cy="304800"/>
          </a:xfrm>
          <a:prstGeom prst="rect">
            <a:avLst/>
          </a:prstGeom>
          <a:noFill/>
        </p:spPr>
      </p:pic>
      <p:sp>
        <p:nvSpPr>
          <p:cNvPr id="15" name="14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228600" y="457200"/>
            <a:ext cx="5715000" cy="307777"/>
          </a:xfrm>
          <a:prstGeom prst="rect">
            <a:avLst/>
          </a:prstGeom>
        </p:spPr>
        <p:txBody>
          <a:bodyPr wrap="square">
            <a:spAutoFit/>
          </a:bodyPr>
          <a:lstStyle/>
          <a:p>
            <a:pPr marL="342900" indent="-342900"/>
            <a:r>
              <a:rPr lang="tr-TR" sz="1400" b="1" dirty="0" smtClean="0">
                <a:solidFill>
                  <a:schemeClr val="accent6">
                    <a:lumMod val="75000"/>
                  </a:schemeClr>
                </a:solidFill>
                <a:latin typeface="+mj-lt"/>
              </a:rPr>
              <a:t>5. </a:t>
            </a:r>
            <a:r>
              <a:rPr lang="en-US" sz="1400" b="1" dirty="0" smtClean="0">
                <a:solidFill>
                  <a:schemeClr val="accent6">
                    <a:lumMod val="75000"/>
                  </a:schemeClr>
                </a:solidFill>
                <a:latin typeface="+mj-lt"/>
              </a:rPr>
              <a:t>EARLY COMPL</a:t>
            </a:r>
            <a:r>
              <a:rPr lang="tr-TR" sz="1400" b="1" dirty="0" smtClean="0">
                <a:solidFill>
                  <a:schemeClr val="accent6">
                    <a:lumMod val="75000"/>
                  </a:schemeClr>
                </a:solidFill>
                <a:latin typeface="+mj-lt"/>
              </a:rPr>
              <a:t>I</a:t>
            </a:r>
            <a:r>
              <a:rPr lang="en-US" sz="1400" b="1" dirty="0" smtClean="0">
                <a:solidFill>
                  <a:schemeClr val="accent6">
                    <a:lumMod val="75000"/>
                  </a:schemeClr>
                </a:solidFill>
                <a:latin typeface="+mj-lt"/>
              </a:rPr>
              <a:t>CAT</a:t>
            </a:r>
            <a:r>
              <a:rPr lang="tr-TR" sz="1400" b="1" dirty="0" smtClean="0">
                <a:solidFill>
                  <a:schemeClr val="accent6">
                    <a:lumMod val="75000"/>
                  </a:schemeClr>
                </a:solidFill>
                <a:latin typeface="+mj-lt"/>
              </a:rPr>
              <a:t>I</a:t>
            </a:r>
            <a:r>
              <a:rPr lang="en-US" sz="1400" b="1" dirty="0" smtClean="0">
                <a:solidFill>
                  <a:schemeClr val="accent6">
                    <a:lumMod val="75000"/>
                  </a:schemeClr>
                </a:solidFill>
                <a:latin typeface="+mj-lt"/>
              </a:rPr>
              <a:t>ONS OF </a:t>
            </a:r>
            <a:r>
              <a:rPr lang="tr-TR" sz="1400" b="1" dirty="0" smtClean="0">
                <a:solidFill>
                  <a:srgbClr val="C00000"/>
                </a:solidFill>
                <a:latin typeface="+mj-lt"/>
              </a:rPr>
              <a:t>INFECTION </a:t>
            </a:r>
            <a:r>
              <a:rPr lang="tr-TR" sz="1400" b="1" dirty="0" smtClean="0">
                <a:solidFill>
                  <a:schemeClr val="accent6">
                    <a:lumMod val="75000"/>
                  </a:schemeClr>
                </a:solidFill>
                <a:latin typeface="+mj-lt"/>
              </a:rPr>
              <a:t> ORIGIN</a:t>
            </a:r>
          </a:p>
        </p:txBody>
      </p:sp>
      <p:sp>
        <p:nvSpPr>
          <p:cNvPr id="6" name="5 Dikdörtgen"/>
          <p:cNvSpPr/>
          <p:nvPr/>
        </p:nvSpPr>
        <p:spPr>
          <a:xfrm>
            <a:off x="609600" y="2057400"/>
            <a:ext cx="8077200" cy="3785652"/>
          </a:xfrm>
          <a:prstGeom prst="rect">
            <a:avLst/>
          </a:prstGeom>
        </p:spPr>
        <p:txBody>
          <a:bodyPr wrap="square">
            <a:spAutoFit/>
          </a:bodyPr>
          <a:lstStyle/>
          <a:p>
            <a:pPr marL="457200" indent="-457200">
              <a:lnSpc>
                <a:spcPct val="150000"/>
              </a:lnSpc>
              <a:buFont typeface="+mj-lt"/>
              <a:buAutoNum type="arabicPeriod"/>
            </a:pPr>
            <a:r>
              <a:rPr lang="tr-TR" sz="2400" dirty="0" smtClean="0">
                <a:latin typeface="+mj-lt"/>
              </a:rPr>
              <a:t>……  </a:t>
            </a:r>
            <a:r>
              <a:rPr lang="en-US" sz="2400" dirty="0" smtClean="0">
                <a:latin typeface="+mj-lt"/>
              </a:rPr>
              <a:t> as those who are expected to be </a:t>
            </a:r>
            <a:r>
              <a:rPr lang="en-US" sz="2400" dirty="0" err="1" smtClean="0">
                <a:latin typeface="+mj-lt"/>
              </a:rPr>
              <a:t>neutropenic</a:t>
            </a:r>
            <a:r>
              <a:rPr lang="en-US" sz="2400" dirty="0" smtClean="0">
                <a:latin typeface="+mj-lt"/>
              </a:rPr>
              <a:t> (ANC &lt;500 cells/</a:t>
            </a:r>
            <a:r>
              <a:rPr lang="en-US" sz="2400" dirty="0" err="1" smtClean="0">
                <a:latin typeface="+mj-lt"/>
              </a:rPr>
              <a:t>microL</a:t>
            </a:r>
            <a:r>
              <a:rPr lang="en-US" sz="2400" dirty="0" smtClean="0">
                <a:latin typeface="+mj-lt"/>
              </a:rPr>
              <a:t>) for &gt;7 days. </a:t>
            </a:r>
            <a:endParaRPr lang="tr-TR" sz="2400" dirty="0" smtClean="0">
              <a:latin typeface="+mj-lt"/>
            </a:endParaRPr>
          </a:p>
          <a:p>
            <a:pPr marL="457200" indent="-457200">
              <a:buFont typeface="+mj-lt"/>
              <a:buAutoNum type="arabicPeriod"/>
            </a:pPr>
            <a:endParaRPr lang="tr-TR" sz="2400" dirty="0" smtClean="0">
              <a:latin typeface="+mj-lt"/>
            </a:endParaRPr>
          </a:p>
          <a:p>
            <a:pPr marL="457200" indent="-457200">
              <a:lnSpc>
                <a:spcPct val="150000"/>
              </a:lnSpc>
              <a:buFont typeface="+mj-lt"/>
              <a:buAutoNum type="arabicPeriod"/>
            </a:pPr>
            <a:r>
              <a:rPr lang="tr-TR" sz="2400" dirty="0" smtClean="0">
                <a:latin typeface="+mj-lt"/>
              </a:rPr>
              <a:t>…… </a:t>
            </a:r>
            <a:r>
              <a:rPr lang="en-US" sz="2400" dirty="0" smtClean="0">
                <a:latin typeface="+mj-lt"/>
              </a:rPr>
              <a:t> with </a:t>
            </a:r>
            <a:r>
              <a:rPr lang="en-US" sz="2400" dirty="0" err="1" smtClean="0">
                <a:latin typeface="+mj-lt"/>
              </a:rPr>
              <a:t>neutropenic</a:t>
            </a:r>
            <a:r>
              <a:rPr lang="en-US" sz="2400" dirty="0" smtClean="0">
                <a:latin typeface="+mj-lt"/>
              </a:rPr>
              <a:t> fever who have ongoing </a:t>
            </a:r>
            <a:r>
              <a:rPr lang="en-US" sz="2400" dirty="0" err="1" smtClean="0">
                <a:latin typeface="+mj-lt"/>
              </a:rPr>
              <a:t>comorbidities</a:t>
            </a:r>
            <a:r>
              <a:rPr lang="en-US" sz="2400" dirty="0" smtClean="0">
                <a:latin typeface="+mj-lt"/>
              </a:rPr>
              <a:t> or evidence of significant hepatic or renal dysfunction are also considered to be high risk, regardless of the duration of neutropenia.</a:t>
            </a:r>
            <a:endParaRPr lang="tr-TR" sz="2400" dirty="0">
              <a:latin typeface="+mj-lt"/>
            </a:endParaRPr>
          </a:p>
        </p:txBody>
      </p:sp>
      <p:sp>
        <p:nvSpPr>
          <p:cNvPr id="10" name="9 Dikdörtgen"/>
          <p:cNvSpPr/>
          <p:nvPr/>
        </p:nvSpPr>
        <p:spPr>
          <a:xfrm>
            <a:off x="533400" y="1143000"/>
            <a:ext cx="4570482" cy="707886"/>
          </a:xfrm>
          <a:prstGeom prst="rect">
            <a:avLst/>
          </a:prstGeom>
        </p:spPr>
        <p:txBody>
          <a:bodyPr wrap="none">
            <a:spAutoFit/>
          </a:bodyPr>
          <a:lstStyle/>
          <a:p>
            <a:r>
              <a:rPr lang="tr-TR" sz="4000" b="1" dirty="0" smtClean="0">
                <a:solidFill>
                  <a:srgbClr val="C00000"/>
                </a:solidFill>
                <a:latin typeface="Trebuchet MS"/>
              </a:rPr>
              <a:t>H</a:t>
            </a:r>
            <a:r>
              <a:rPr lang="en-US" sz="4000" b="1" dirty="0" err="1" smtClean="0">
                <a:solidFill>
                  <a:srgbClr val="C00000"/>
                </a:solidFill>
                <a:latin typeface="Trebuchet MS"/>
              </a:rPr>
              <a:t>igh</a:t>
            </a:r>
            <a:r>
              <a:rPr lang="en-US" sz="4000" b="1" dirty="0" smtClean="0">
                <a:solidFill>
                  <a:srgbClr val="C00000"/>
                </a:solidFill>
                <a:latin typeface="Trebuchet MS"/>
              </a:rPr>
              <a:t>-risk patients </a:t>
            </a:r>
            <a:endParaRPr lang="tr-TR" sz="4000" dirty="0">
              <a:solidFill>
                <a:srgbClr val="C00000"/>
              </a:solidFill>
            </a:endParaRPr>
          </a:p>
        </p:txBody>
      </p:sp>
      <p:sp>
        <p:nvSpPr>
          <p:cNvPr id="8" name="7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9" name="Picture 2" descr="The Infectious Diseases Society of America logo ile ilgili görsel sonucu"/>
          <p:cNvPicPr>
            <a:picLocks noChangeAspect="1" noChangeArrowheads="1"/>
          </p:cNvPicPr>
          <p:nvPr/>
        </p:nvPicPr>
        <p:blipFill>
          <a:blip r:embed="rId3" cstate="print"/>
          <a:srcRect/>
          <a:stretch>
            <a:fillRect/>
          </a:stretch>
        </p:blipFill>
        <p:spPr bwMode="auto">
          <a:xfrm>
            <a:off x="7620000" y="685800"/>
            <a:ext cx="1066800" cy="304800"/>
          </a:xfrm>
          <a:prstGeom prst="rect">
            <a:avLst/>
          </a:prstGeom>
          <a:noFill/>
          <a:ln>
            <a:solidFill>
              <a:srgbClr val="4AACC5"/>
            </a:solidFill>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228600" y="457200"/>
            <a:ext cx="5715000" cy="307777"/>
          </a:xfrm>
          <a:prstGeom prst="rect">
            <a:avLst/>
          </a:prstGeom>
        </p:spPr>
        <p:txBody>
          <a:bodyPr wrap="square">
            <a:spAutoFit/>
          </a:bodyPr>
          <a:lstStyle/>
          <a:p>
            <a:pPr marL="342900" indent="-342900"/>
            <a:r>
              <a:rPr lang="tr-TR" sz="1400" b="1" dirty="0" smtClean="0">
                <a:solidFill>
                  <a:schemeClr val="accent6">
                    <a:lumMod val="75000"/>
                  </a:schemeClr>
                </a:solidFill>
                <a:latin typeface="+mj-lt"/>
              </a:rPr>
              <a:t>5. </a:t>
            </a:r>
            <a:r>
              <a:rPr lang="en-US" sz="1400" b="1" dirty="0" smtClean="0">
                <a:solidFill>
                  <a:schemeClr val="accent6">
                    <a:lumMod val="75000"/>
                  </a:schemeClr>
                </a:solidFill>
                <a:latin typeface="+mj-lt"/>
              </a:rPr>
              <a:t>EARLY COMPL</a:t>
            </a:r>
            <a:r>
              <a:rPr lang="tr-TR" sz="1400" b="1" dirty="0" smtClean="0">
                <a:solidFill>
                  <a:schemeClr val="accent6">
                    <a:lumMod val="75000"/>
                  </a:schemeClr>
                </a:solidFill>
                <a:latin typeface="+mj-lt"/>
              </a:rPr>
              <a:t>I</a:t>
            </a:r>
            <a:r>
              <a:rPr lang="en-US" sz="1400" b="1" dirty="0" smtClean="0">
                <a:solidFill>
                  <a:schemeClr val="accent6">
                    <a:lumMod val="75000"/>
                  </a:schemeClr>
                </a:solidFill>
                <a:latin typeface="+mj-lt"/>
              </a:rPr>
              <a:t>CAT</a:t>
            </a:r>
            <a:r>
              <a:rPr lang="tr-TR" sz="1400" b="1" dirty="0" smtClean="0">
                <a:solidFill>
                  <a:schemeClr val="accent6">
                    <a:lumMod val="75000"/>
                  </a:schemeClr>
                </a:solidFill>
                <a:latin typeface="+mj-lt"/>
              </a:rPr>
              <a:t>I</a:t>
            </a:r>
            <a:r>
              <a:rPr lang="en-US" sz="1400" b="1" dirty="0" smtClean="0">
                <a:solidFill>
                  <a:schemeClr val="accent6">
                    <a:lumMod val="75000"/>
                  </a:schemeClr>
                </a:solidFill>
                <a:latin typeface="+mj-lt"/>
              </a:rPr>
              <a:t>ONS OF </a:t>
            </a:r>
            <a:r>
              <a:rPr lang="tr-TR" sz="1400" b="1" dirty="0" smtClean="0">
                <a:solidFill>
                  <a:srgbClr val="C00000"/>
                </a:solidFill>
                <a:latin typeface="+mj-lt"/>
              </a:rPr>
              <a:t>INFECTION </a:t>
            </a:r>
            <a:r>
              <a:rPr lang="tr-TR" sz="1400" b="1" dirty="0" smtClean="0">
                <a:solidFill>
                  <a:schemeClr val="accent6">
                    <a:lumMod val="75000"/>
                  </a:schemeClr>
                </a:solidFill>
                <a:latin typeface="+mj-lt"/>
              </a:rPr>
              <a:t> ORIGIN</a:t>
            </a:r>
          </a:p>
        </p:txBody>
      </p:sp>
      <p:sp>
        <p:nvSpPr>
          <p:cNvPr id="5" name="4 Dikdörtgen"/>
          <p:cNvSpPr/>
          <p:nvPr/>
        </p:nvSpPr>
        <p:spPr>
          <a:xfrm>
            <a:off x="609600" y="2819400"/>
            <a:ext cx="7772400" cy="2677656"/>
          </a:xfrm>
          <a:prstGeom prst="rect">
            <a:avLst/>
          </a:prstGeom>
        </p:spPr>
        <p:txBody>
          <a:bodyPr wrap="square">
            <a:spAutoFit/>
          </a:bodyPr>
          <a:lstStyle/>
          <a:p>
            <a:pPr>
              <a:lnSpc>
                <a:spcPct val="150000"/>
              </a:lnSpc>
            </a:pPr>
            <a:r>
              <a:rPr lang="tr-TR" sz="2800" dirty="0" smtClean="0">
                <a:latin typeface="+mj-lt"/>
              </a:rPr>
              <a:t>.. </a:t>
            </a:r>
            <a:r>
              <a:rPr lang="en-US" sz="2800" dirty="0" smtClean="0">
                <a:latin typeface="+mj-lt"/>
              </a:rPr>
              <a:t>is a febrile episode without </a:t>
            </a:r>
            <a:r>
              <a:rPr lang="en-US" sz="2800" dirty="0" err="1" smtClean="0">
                <a:latin typeface="+mj-lt"/>
              </a:rPr>
              <a:t>defervescence</a:t>
            </a:r>
            <a:r>
              <a:rPr lang="en-US" sz="2800" dirty="0" smtClean="0">
                <a:latin typeface="+mj-lt"/>
              </a:rPr>
              <a:t> after at least five days of initial empiric broad-spectrum antibacterial therapy in high-risk </a:t>
            </a:r>
            <a:r>
              <a:rPr lang="en-US" sz="2800" dirty="0" err="1" smtClean="0">
                <a:latin typeface="+mj-lt"/>
              </a:rPr>
              <a:t>neutropenic</a:t>
            </a:r>
            <a:r>
              <a:rPr lang="en-US" sz="2800" dirty="0" smtClean="0">
                <a:latin typeface="+mj-lt"/>
              </a:rPr>
              <a:t> patients.</a:t>
            </a:r>
            <a:endParaRPr lang="tr-TR" sz="2800" dirty="0">
              <a:latin typeface="+mj-lt"/>
            </a:endParaRPr>
          </a:p>
        </p:txBody>
      </p:sp>
      <p:sp>
        <p:nvSpPr>
          <p:cNvPr id="9" name="8 Dikdörtgen"/>
          <p:cNvSpPr/>
          <p:nvPr/>
        </p:nvSpPr>
        <p:spPr>
          <a:xfrm>
            <a:off x="457200" y="2057400"/>
            <a:ext cx="8467190" cy="584775"/>
          </a:xfrm>
          <a:prstGeom prst="rect">
            <a:avLst/>
          </a:prstGeom>
        </p:spPr>
        <p:txBody>
          <a:bodyPr wrap="none">
            <a:spAutoFit/>
          </a:bodyPr>
          <a:lstStyle/>
          <a:p>
            <a:r>
              <a:rPr lang="en-US" sz="3200" b="1" dirty="0" smtClean="0">
                <a:solidFill>
                  <a:srgbClr val="C00000"/>
                </a:solidFill>
                <a:latin typeface="+mj-lt"/>
              </a:rPr>
              <a:t>A persistent </a:t>
            </a:r>
            <a:r>
              <a:rPr lang="en-US" sz="3200" b="1" dirty="0" err="1" smtClean="0">
                <a:solidFill>
                  <a:srgbClr val="C00000"/>
                </a:solidFill>
                <a:latin typeface="+mj-lt"/>
              </a:rPr>
              <a:t>neutropenic</a:t>
            </a:r>
            <a:r>
              <a:rPr lang="en-US" sz="3200" b="1" dirty="0" smtClean="0">
                <a:solidFill>
                  <a:srgbClr val="C00000"/>
                </a:solidFill>
                <a:latin typeface="+mj-lt"/>
              </a:rPr>
              <a:t> fever syndrome</a:t>
            </a:r>
            <a:r>
              <a:rPr lang="tr-TR" sz="3200" b="1" dirty="0" smtClean="0">
                <a:solidFill>
                  <a:srgbClr val="C00000"/>
                </a:solidFill>
                <a:latin typeface="+mj-lt"/>
              </a:rPr>
              <a:t>; </a:t>
            </a:r>
            <a:r>
              <a:rPr lang="en-US" sz="3200" b="1" dirty="0" smtClean="0">
                <a:solidFill>
                  <a:srgbClr val="C00000"/>
                </a:solidFill>
                <a:latin typeface="+mj-lt"/>
              </a:rPr>
              <a:t> </a:t>
            </a:r>
            <a:endParaRPr lang="tr-TR" sz="3200" b="1" dirty="0">
              <a:solidFill>
                <a:srgbClr val="C00000"/>
              </a:solidFill>
              <a:latin typeface="+mj-lt"/>
            </a:endParaRPr>
          </a:p>
        </p:txBody>
      </p:sp>
      <p:sp>
        <p:nvSpPr>
          <p:cNvPr id="11" name="10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2" name="Picture 2" descr="The Infectious Diseases Society of America logo ile ilgili görsel sonucu"/>
          <p:cNvPicPr>
            <a:picLocks noChangeAspect="1" noChangeArrowheads="1"/>
          </p:cNvPicPr>
          <p:nvPr/>
        </p:nvPicPr>
        <p:blipFill>
          <a:blip r:embed="rId2" cstate="print"/>
          <a:srcRect/>
          <a:stretch>
            <a:fillRect/>
          </a:stretch>
        </p:blipFill>
        <p:spPr bwMode="auto">
          <a:xfrm>
            <a:off x="7620000" y="685800"/>
            <a:ext cx="1066800" cy="304800"/>
          </a:xfrm>
          <a:prstGeom prst="rect">
            <a:avLst/>
          </a:prstGeom>
          <a:noFill/>
          <a:ln>
            <a:solidFill>
              <a:srgbClr val="4AACC5"/>
            </a:solidFill>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p:cNvPicPr>
            <a:picLocks noChangeAspect="1" noChangeArrowheads="1"/>
          </p:cNvPicPr>
          <p:nvPr/>
        </p:nvPicPr>
        <p:blipFill>
          <a:blip r:embed="rId2" cstate="print"/>
          <a:srcRect/>
          <a:stretch>
            <a:fillRect/>
          </a:stretch>
        </p:blipFill>
        <p:spPr bwMode="auto">
          <a:xfrm>
            <a:off x="685800" y="1143000"/>
            <a:ext cx="7486650" cy="5562600"/>
          </a:xfrm>
          <a:prstGeom prst="rect">
            <a:avLst/>
          </a:prstGeom>
          <a:noFill/>
          <a:ln w="9525">
            <a:noFill/>
            <a:miter lim="800000"/>
            <a:headEnd/>
            <a:tailEnd/>
          </a:ln>
        </p:spPr>
      </p:pic>
      <p:sp>
        <p:nvSpPr>
          <p:cNvPr id="5" name="4 Dikdörtgen"/>
          <p:cNvSpPr/>
          <p:nvPr/>
        </p:nvSpPr>
        <p:spPr>
          <a:xfrm>
            <a:off x="228600" y="457200"/>
            <a:ext cx="5715000" cy="307777"/>
          </a:xfrm>
          <a:prstGeom prst="rect">
            <a:avLst/>
          </a:prstGeom>
        </p:spPr>
        <p:txBody>
          <a:bodyPr wrap="square">
            <a:spAutoFit/>
          </a:bodyPr>
          <a:lstStyle/>
          <a:p>
            <a:pPr marL="342900" indent="-342900"/>
            <a:r>
              <a:rPr lang="tr-TR" sz="1400" b="1" dirty="0" smtClean="0">
                <a:solidFill>
                  <a:schemeClr val="accent6">
                    <a:lumMod val="75000"/>
                  </a:schemeClr>
                </a:solidFill>
                <a:latin typeface="+mj-lt"/>
              </a:rPr>
              <a:t>5. </a:t>
            </a:r>
            <a:r>
              <a:rPr lang="en-US" sz="1400" b="1" dirty="0" smtClean="0">
                <a:solidFill>
                  <a:schemeClr val="accent6">
                    <a:lumMod val="75000"/>
                  </a:schemeClr>
                </a:solidFill>
                <a:latin typeface="+mj-lt"/>
              </a:rPr>
              <a:t>EARLY COMPL</a:t>
            </a:r>
            <a:r>
              <a:rPr lang="tr-TR" sz="1400" b="1" dirty="0" smtClean="0">
                <a:solidFill>
                  <a:schemeClr val="accent6">
                    <a:lumMod val="75000"/>
                  </a:schemeClr>
                </a:solidFill>
                <a:latin typeface="+mj-lt"/>
              </a:rPr>
              <a:t>I</a:t>
            </a:r>
            <a:r>
              <a:rPr lang="en-US" sz="1400" b="1" dirty="0" smtClean="0">
                <a:solidFill>
                  <a:schemeClr val="accent6">
                    <a:lumMod val="75000"/>
                  </a:schemeClr>
                </a:solidFill>
                <a:latin typeface="+mj-lt"/>
              </a:rPr>
              <a:t>CAT</a:t>
            </a:r>
            <a:r>
              <a:rPr lang="tr-TR" sz="1400" b="1" dirty="0" smtClean="0">
                <a:solidFill>
                  <a:schemeClr val="accent6">
                    <a:lumMod val="75000"/>
                  </a:schemeClr>
                </a:solidFill>
                <a:latin typeface="+mj-lt"/>
              </a:rPr>
              <a:t>I</a:t>
            </a:r>
            <a:r>
              <a:rPr lang="en-US" sz="1400" b="1" dirty="0" smtClean="0">
                <a:solidFill>
                  <a:schemeClr val="accent6">
                    <a:lumMod val="75000"/>
                  </a:schemeClr>
                </a:solidFill>
                <a:latin typeface="+mj-lt"/>
              </a:rPr>
              <a:t>ONS OF </a:t>
            </a:r>
            <a:r>
              <a:rPr lang="tr-TR" sz="1400" b="1" dirty="0" smtClean="0">
                <a:solidFill>
                  <a:srgbClr val="C00000"/>
                </a:solidFill>
                <a:latin typeface="+mj-lt"/>
              </a:rPr>
              <a:t>INFECTION </a:t>
            </a:r>
            <a:r>
              <a:rPr lang="tr-TR" sz="1400" b="1" dirty="0" smtClean="0">
                <a:solidFill>
                  <a:schemeClr val="accent6">
                    <a:lumMod val="75000"/>
                  </a:schemeClr>
                </a:solidFill>
                <a:latin typeface="+mj-lt"/>
              </a:rPr>
              <a:t> ORIGIN</a:t>
            </a:r>
          </a:p>
        </p:txBody>
      </p:sp>
      <p:sp>
        <p:nvSpPr>
          <p:cNvPr id="4" name="3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Picture 2" descr="The Infectious Diseases Society of America logo ile ilgili görsel sonucu"/>
          <p:cNvPicPr>
            <a:picLocks noChangeAspect="1" noChangeArrowheads="1"/>
          </p:cNvPicPr>
          <p:nvPr/>
        </p:nvPicPr>
        <p:blipFill>
          <a:blip r:embed="rId3" cstate="print"/>
          <a:srcRect/>
          <a:stretch>
            <a:fillRect/>
          </a:stretch>
        </p:blipFill>
        <p:spPr bwMode="auto">
          <a:xfrm>
            <a:off x="7620000" y="685800"/>
            <a:ext cx="1066800" cy="304800"/>
          </a:xfrm>
          <a:prstGeom prst="rect">
            <a:avLst/>
          </a:prstGeom>
          <a:noFill/>
          <a:ln>
            <a:solidFill>
              <a:srgbClr val="4AACC5"/>
            </a:solidFill>
          </a:ln>
        </p:spPr>
      </p:pic>
      <p:sp>
        <p:nvSpPr>
          <p:cNvPr id="7" name="6 Dikdörtgen"/>
          <p:cNvSpPr/>
          <p:nvPr/>
        </p:nvSpPr>
        <p:spPr>
          <a:xfrm>
            <a:off x="5257800" y="3352800"/>
            <a:ext cx="1905000" cy="1066800"/>
          </a:xfrm>
          <a:prstGeom prst="rect">
            <a:avLst/>
          </a:prstGeom>
          <a:solidFill>
            <a:srgbClr val="4AACC5">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Dikdörtgen"/>
          <p:cNvSpPr/>
          <p:nvPr/>
        </p:nvSpPr>
        <p:spPr>
          <a:xfrm>
            <a:off x="1371600" y="4495800"/>
            <a:ext cx="1295400" cy="304800"/>
          </a:xfrm>
          <a:prstGeom prst="rect">
            <a:avLst/>
          </a:prstGeom>
          <a:solidFill>
            <a:srgbClr val="4AACC5">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Dikdörtgen"/>
          <p:cNvSpPr/>
          <p:nvPr/>
        </p:nvSpPr>
        <p:spPr>
          <a:xfrm>
            <a:off x="5029200" y="5029200"/>
            <a:ext cx="2438400" cy="1447800"/>
          </a:xfrm>
          <a:prstGeom prst="rect">
            <a:avLst/>
          </a:prstGeom>
          <a:solidFill>
            <a:srgbClr val="4AACC5">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676400" y="2209800"/>
            <a:ext cx="2819400" cy="533400"/>
          </a:xfrm>
          <a:prstGeom prst="rect">
            <a:avLst/>
          </a:prstGeom>
          <a:solidFill>
            <a:schemeClr val="accent4">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11 Dikdörtgen"/>
          <p:cNvSpPr/>
          <p:nvPr/>
        </p:nvSpPr>
        <p:spPr>
          <a:xfrm>
            <a:off x="5257800" y="2209800"/>
            <a:ext cx="1905000" cy="914400"/>
          </a:xfrm>
          <a:prstGeom prst="rect">
            <a:avLst/>
          </a:prstGeom>
          <a:solidFill>
            <a:schemeClr val="accent4">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amond(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amond(in)">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amond(in)">
                                      <p:cBhvr>
                                        <p:cTn id="1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228600" y="1295400"/>
            <a:ext cx="8763000" cy="5429250"/>
          </a:xfrm>
          <a:prstGeom prst="rect">
            <a:avLst/>
          </a:prstGeom>
          <a:noFill/>
          <a:ln w="9525">
            <a:noFill/>
            <a:miter lim="800000"/>
            <a:headEnd/>
            <a:tailEnd/>
          </a:ln>
        </p:spPr>
      </p:pic>
      <p:sp>
        <p:nvSpPr>
          <p:cNvPr id="3" name="2 Dikdörtgen"/>
          <p:cNvSpPr/>
          <p:nvPr/>
        </p:nvSpPr>
        <p:spPr>
          <a:xfrm>
            <a:off x="228600" y="457200"/>
            <a:ext cx="5715000" cy="307777"/>
          </a:xfrm>
          <a:prstGeom prst="rect">
            <a:avLst/>
          </a:prstGeom>
        </p:spPr>
        <p:txBody>
          <a:bodyPr wrap="square">
            <a:spAutoFit/>
          </a:bodyPr>
          <a:lstStyle/>
          <a:p>
            <a:pPr marL="342900" indent="-342900"/>
            <a:r>
              <a:rPr lang="tr-TR" sz="1400" b="1" dirty="0" smtClean="0">
                <a:solidFill>
                  <a:schemeClr val="accent6">
                    <a:lumMod val="75000"/>
                  </a:schemeClr>
                </a:solidFill>
                <a:latin typeface="+mj-lt"/>
              </a:rPr>
              <a:t>5. </a:t>
            </a:r>
            <a:r>
              <a:rPr lang="en-US" sz="1400" b="1" dirty="0" smtClean="0">
                <a:solidFill>
                  <a:schemeClr val="accent6">
                    <a:lumMod val="75000"/>
                  </a:schemeClr>
                </a:solidFill>
                <a:latin typeface="+mj-lt"/>
              </a:rPr>
              <a:t>EARLY COMPL</a:t>
            </a:r>
            <a:r>
              <a:rPr lang="tr-TR" sz="1400" b="1" dirty="0" smtClean="0">
                <a:solidFill>
                  <a:schemeClr val="accent6">
                    <a:lumMod val="75000"/>
                  </a:schemeClr>
                </a:solidFill>
                <a:latin typeface="+mj-lt"/>
              </a:rPr>
              <a:t>I</a:t>
            </a:r>
            <a:r>
              <a:rPr lang="en-US" sz="1400" b="1" dirty="0" smtClean="0">
                <a:solidFill>
                  <a:schemeClr val="accent6">
                    <a:lumMod val="75000"/>
                  </a:schemeClr>
                </a:solidFill>
                <a:latin typeface="+mj-lt"/>
              </a:rPr>
              <a:t>CAT</a:t>
            </a:r>
            <a:r>
              <a:rPr lang="tr-TR" sz="1400" b="1" dirty="0" smtClean="0">
                <a:solidFill>
                  <a:schemeClr val="accent6">
                    <a:lumMod val="75000"/>
                  </a:schemeClr>
                </a:solidFill>
                <a:latin typeface="+mj-lt"/>
              </a:rPr>
              <a:t>I</a:t>
            </a:r>
            <a:r>
              <a:rPr lang="en-US" sz="1400" b="1" dirty="0" smtClean="0">
                <a:solidFill>
                  <a:schemeClr val="accent6">
                    <a:lumMod val="75000"/>
                  </a:schemeClr>
                </a:solidFill>
                <a:latin typeface="+mj-lt"/>
              </a:rPr>
              <a:t>ONS OF </a:t>
            </a:r>
            <a:r>
              <a:rPr lang="tr-TR" sz="1400" b="1" dirty="0" smtClean="0">
                <a:solidFill>
                  <a:srgbClr val="C00000"/>
                </a:solidFill>
                <a:latin typeface="+mj-lt"/>
              </a:rPr>
              <a:t>INFECTION </a:t>
            </a:r>
            <a:r>
              <a:rPr lang="tr-TR" sz="1400" b="1" dirty="0" smtClean="0">
                <a:solidFill>
                  <a:schemeClr val="accent6">
                    <a:lumMod val="75000"/>
                  </a:schemeClr>
                </a:solidFill>
                <a:latin typeface="+mj-lt"/>
              </a:rPr>
              <a:t> ORIGIN</a:t>
            </a:r>
          </a:p>
        </p:txBody>
      </p:sp>
      <p:sp>
        <p:nvSpPr>
          <p:cNvPr id="4" name="3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2" descr="The Infectious Diseases Society of America logo ile ilgili görsel sonucu"/>
          <p:cNvPicPr>
            <a:picLocks noChangeAspect="1" noChangeArrowheads="1"/>
          </p:cNvPicPr>
          <p:nvPr/>
        </p:nvPicPr>
        <p:blipFill>
          <a:blip r:embed="rId4" cstate="print"/>
          <a:srcRect/>
          <a:stretch>
            <a:fillRect/>
          </a:stretch>
        </p:blipFill>
        <p:spPr bwMode="auto">
          <a:xfrm>
            <a:off x="7620000" y="685800"/>
            <a:ext cx="1066800" cy="304800"/>
          </a:xfrm>
          <a:prstGeom prst="rect">
            <a:avLst/>
          </a:prstGeom>
          <a:noFill/>
          <a:ln>
            <a:solidFill>
              <a:srgbClr val="4AACC5"/>
            </a:solidFill>
          </a:ln>
        </p:spPr>
      </p:pic>
      <p:sp>
        <p:nvSpPr>
          <p:cNvPr id="6" name="5 Dikdörtgen"/>
          <p:cNvSpPr/>
          <p:nvPr/>
        </p:nvSpPr>
        <p:spPr>
          <a:xfrm>
            <a:off x="3276600" y="3810000"/>
            <a:ext cx="1143000" cy="533400"/>
          </a:xfrm>
          <a:prstGeom prst="rect">
            <a:avLst/>
          </a:prstGeom>
          <a:solidFill>
            <a:srgbClr val="4AACC5">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Dikdörtgen"/>
          <p:cNvSpPr/>
          <p:nvPr/>
        </p:nvSpPr>
        <p:spPr>
          <a:xfrm>
            <a:off x="762000" y="5029200"/>
            <a:ext cx="1143000" cy="533400"/>
          </a:xfrm>
          <a:prstGeom prst="rect">
            <a:avLst/>
          </a:prstGeom>
          <a:solidFill>
            <a:srgbClr val="4AACC5">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Dikdörtgen"/>
          <p:cNvSpPr/>
          <p:nvPr/>
        </p:nvSpPr>
        <p:spPr>
          <a:xfrm>
            <a:off x="5715000" y="3276600"/>
            <a:ext cx="1143000" cy="381000"/>
          </a:xfrm>
          <a:prstGeom prst="rect">
            <a:avLst/>
          </a:prstGeom>
          <a:solidFill>
            <a:srgbClr val="92D05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Dikdörtgen"/>
          <p:cNvSpPr/>
          <p:nvPr/>
        </p:nvSpPr>
        <p:spPr>
          <a:xfrm>
            <a:off x="4648200" y="3276600"/>
            <a:ext cx="990600" cy="381000"/>
          </a:xfrm>
          <a:prstGeom prst="rect">
            <a:avLst/>
          </a:prstGeom>
          <a:solidFill>
            <a:schemeClr val="accent4">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9 Dikdörtgen"/>
          <p:cNvSpPr/>
          <p:nvPr/>
        </p:nvSpPr>
        <p:spPr>
          <a:xfrm>
            <a:off x="762000" y="3276600"/>
            <a:ext cx="1143000" cy="381000"/>
          </a:xfrm>
          <a:prstGeom prst="rect">
            <a:avLst/>
          </a:prstGeom>
          <a:solidFill>
            <a:schemeClr val="accent4">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981200" y="3276600"/>
            <a:ext cx="1143000" cy="381000"/>
          </a:xfrm>
          <a:prstGeom prst="rect">
            <a:avLst/>
          </a:prstGeom>
          <a:solidFill>
            <a:srgbClr val="92D05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13 Dikdörtgen"/>
          <p:cNvSpPr/>
          <p:nvPr/>
        </p:nvSpPr>
        <p:spPr>
          <a:xfrm>
            <a:off x="7086600" y="3276600"/>
            <a:ext cx="1143000" cy="381000"/>
          </a:xfrm>
          <a:prstGeom prst="rect">
            <a:avLst/>
          </a:prstGeom>
          <a:solidFill>
            <a:schemeClr val="accent4">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14 Dikdörtgen"/>
          <p:cNvSpPr/>
          <p:nvPr/>
        </p:nvSpPr>
        <p:spPr>
          <a:xfrm>
            <a:off x="4343400" y="5029200"/>
            <a:ext cx="2057400" cy="1371600"/>
          </a:xfrm>
          <a:prstGeom prst="rect">
            <a:avLst/>
          </a:prstGeom>
          <a:solidFill>
            <a:srgbClr val="4AACC5">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838201" y="1143000"/>
            <a:ext cx="7086599" cy="5410200"/>
          </a:xfrm>
          <a:prstGeom prst="rect">
            <a:avLst/>
          </a:prstGeom>
          <a:noFill/>
          <a:ln w="9525">
            <a:noFill/>
            <a:miter lim="800000"/>
            <a:headEnd/>
            <a:tailEnd/>
          </a:ln>
        </p:spPr>
      </p:pic>
      <p:sp>
        <p:nvSpPr>
          <p:cNvPr id="4" name="3 Dikdörtgen"/>
          <p:cNvSpPr/>
          <p:nvPr/>
        </p:nvSpPr>
        <p:spPr>
          <a:xfrm>
            <a:off x="228600" y="457200"/>
            <a:ext cx="5715000" cy="307777"/>
          </a:xfrm>
          <a:prstGeom prst="rect">
            <a:avLst/>
          </a:prstGeom>
        </p:spPr>
        <p:txBody>
          <a:bodyPr wrap="square">
            <a:spAutoFit/>
          </a:bodyPr>
          <a:lstStyle/>
          <a:p>
            <a:pPr marL="342900" indent="-342900"/>
            <a:r>
              <a:rPr lang="tr-TR" sz="1400" b="1" dirty="0" smtClean="0">
                <a:solidFill>
                  <a:schemeClr val="accent6">
                    <a:lumMod val="75000"/>
                  </a:schemeClr>
                </a:solidFill>
                <a:latin typeface="+mj-lt"/>
              </a:rPr>
              <a:t>5. </a:t>
            </a:r>
            <a:r>
              <a:rPr lang="en-US" sz="1400" b="1" dirty="0" smtClean="0">
                <a:solidFill>
                  <a:schemeClr val="accent6">
                    <a:lumMod val="75000"/>
                  </a:schemeClr>
                </a:solidFill>
                <a:latin typeface="+mj-lt"/>
              </a:rPr>
              <a:t>EARLY COMPL</a:t>
            </a:r>
            <a:r>
              <a:rPr lang="tr-TR" sz="1400" b="1" dirty="0" smtClean="0">
                <a:solidFill>
                  <a:schemeClr val="accent6">
                    <a:lumMod val="75000"/>
                  </a:schemeClr>
                </a:solidFill>
                <a:latin typeface="+mj-lt"/>
              </a:rPr>
              <a:t>I</a:t>
            </a:r>
            <a:r>
              <a:rPr lang="en-US" sz="1400" b="1" dirty="0" smtClean="0">
                <a:solidFill>
                  <a:schemeClr val="accent6">
                    <a:lumMod val="75000"/>
                  </a:schemeClr>
                </a:solidFill>
                <a:latin typeface="+mj-lt"/>
              </a:rPr>
              <a:t>CAT</a:t>
            </a:r>
            <a:r>
              <a:rPr lang="tr-TR" sz="1400" b="1" dirty="0" smtClean="0">
                <a:solidFill>
                  <a:schemeClr val="accent6">
                    <a:lumMod val="75000"/>
                  </a:schemeClr>
                </a:solidFill>
                <a:latin typeface="+mj-lt"/>
              </a:rPr>
              <a:t>I</a:t>
            </a:r>
            <a:r>
              <a:rPr lang="en-US" sz="1400" b="1" dirty="0" smtClean="0">
                <a:solidFill>
                  <a:schemeClr val="accent6">
                    <a:lumMod val="75000"/>
                  </a:schemeClr>
                </a:solidFill>
                <a:latin typeface="+mj-lt"/>
              </a:rPr>
              <a:t>ONS OF </a:t>
            </a:r>
            <a:r>
              <a:rPr lang="tr-TR" sz="1400" b="1" dirty="0" smtClean="0">
                <a:solidFill>
                  <a:srgbClr val="C00000"/>
                </a:solidFill>
                <a:latin typeface="+mj-lt"/>
              </a:rPr>
              <a:t>INFECTION </a:t>
            </a:r>
            <a:r>
              <a:rPr lang="tr-TR" sz="1400" b="1" dirty="0" smtClean="0">
                <a:solidFill>
                  <a:schemeClr val="accent6">
                    <a:lumMod val="75000"/>
                  </a:schemeClr>
                </a:solidFill>
                <a:latin typeface="+mj-lt"/>
              </a:rPr>
              <a:t> ORIGIN</a:t>
            </a:r>
          </a:p>
        </p:txBody>
      </p:sp>
      <p:sp>
        <p:nvSpPr>
          <p:cNvPr id="5" name="4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Picture 2" descr="The Infectious Diseases Society of America logo ile ilgili görsel sonucu"/>
          <p:cNvPicPr>
            <a:picLocks noChangeAspect="1" noChangeArrowheads="1"/>
          </p:cNvPicPr>
          <p:nvPr/>
        </p:nvPicPr>
        <p:blipFill>
          <a:blip r:embed="rId3" cstate="print"/>
          <a:srcRect/>
          <a:stretch>
            <a:fillRect/>
          </a:stretch>
        </p:blipFill>
        <p:spPr bwMode="auto">
          <a:xfrm>
            <a:off x="7620000" y="685800"/>
            <a:ext cx="1066800" cy="304800"/>
          </a:xfrm>
          <a:prstGeom prst="rect">
            <a:avLst/>
          </a:prstGeom>
          <a:noFill/>
          <a:ln>
            <a:solidFill>
              <a:srgbClr val="4AACC5"/>
            </a:solidFill>
          </a:ln>
        </p:spPr>
      </p:pic>
      <p:sp>
        <p:nvSpPr>
          <p:cNvPr id="7" name="6 Dikdörtgen"/>
          <p:cNvSpPr/>
          <p:nvPr/>
        </p:nvSpPr>
        <p:spPr>
          <a:xfrm>
            <a:off x="3276600" y="4724400"/>
            <a:ext cx="1600200" cy="685800"/>
          </a:xfrm>
          <a:prstGeom prst="rect">
            <a:avLst/>
          </a:prstGeom>
          <a:solidFill>
            <a:srgbClr val="4AACC5">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Dikdörtgen"/>
          <p:cNvSpPr/>
          <p:nvPr/>
        </p:nvSpPr>
        <p:spPr>
          <a:xfrm>
            <a:off x="1447800" y="4724400"/>
            <a:ext cx="1676400" cy="762000"/>
          </a:xfrm>
          <a:prstGeom prst="rect">
            <a:avLst/>
          </a:prstGeom>
          <a:solidFill>
            <a:srgbClr val="4AACC5">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Dikdörtgen"/>
          <p:cNvSpPr/>
          <p:nvPr/>
        </p:nvSpPr>
        <p:spPr>
          <a:xfrm>
            <a:off x="4419600" y="5638800"/>
            <a:ext cx="1447800" cy="685800"/>
          </a:xfrm>
          <a:prstGeom prst="rect">
            <a:avLst/>
          </a:prstGeom>
          <a:solidFill>
            <a:srgbClr val="4AACC5">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9 Dikdörtgen"/>
          <p:cNvSpPr/>
          <p:nvPr/>
        </p:nvSpPr>
        <p:spPr>
          <a:xfrm>
            <a:off x="1219200" y="2819400"/>
            <a:ext cx="1447800" cy="533400"/>
          </a:xfrm>
          <a:prstGeom prst="rect">
            <a:avLst/>
          </a:prstGeom>
          <a:solidFill>
            <a:srgbClr val="92D05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3276600" y="2819400"/>
            <a:ext cx="1524000" cy="762000"/>
          </a:xfrm>
          <a:prstGeom prst="rect">
            <a:avLst/>
          </a:prstGeom>
          <a:solidFill>
            <a:schemeClr val="accent4">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12 Dikdörtgen"/>
          <p:cNvSpPr/>
          <p:nvPr/>
        </p:nvSpPr>
        <p:spPr>
          <a:xfrm>
            <a:off x="5562600" y="2819400"/>
            <a:ext cx="1600200" cy="533400"/>
          </a:xfrm>
          <a:prstGeom prst="rect">
            <a:avLst/>
          </a:prstGeom>
          <a:solidFill>
            <a:schemeClr val="accent4">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3"/>
          <p:cNvGraphicFramePr>
            <a:graphicFrameLocks noGrp="1"/>
          </p:cNvGraphicFramePr>
          <p:nvPr/>
        </p:nvGraphicFramePr>
        <p:xfrm>
          <a:off x="838200" y="2514600"/>
          <a:ext cx="7467600" cy="3581399"/>
        </p:xfrm>
        <a:graphic>
          <a:graphicData uri="http://schemas.openxmlformats.org/drawingml/2006/table">
            <a:tbl>
              <a:tblPr firstRow="1" bandRow="1">
                <a:tableStyleId>{69C7853C-536D-4A76-A0AE-DD22124D55A5}</a:tableStyleId>
              </a:tblPr>
              <a:tblGrid>
                <a:gridCol w="1355520"/>
                <a:gridCol w="6112080"/>
              </a:tblGrid>
              <a:tr h="344433">
                <a:tc>
                  <a:txBody>
                    <a:bodyPr/>
                    <a:lstStyle/>
                    <a:p>
                      <a:pPr marL="29209">
                        <a:lnSpc>
                          <a:spcPct val="100000"/>
                        </a:lnSpc>
                        <a:spcBef>
                          <a:spcPts val="120"/>
                        </a:spcBef>
                      </a:pPr>
                      <a:r>
                        <a:rPr sz="2000" spc="-5" dirty="0">
                          <a:latin typeface="+mj-lt"/>
                        </a:rPr>
                        <a:t>Grade</a:t>
                      </a:r>
                      <a:endParaRPr sz="2000" dirty="0">
                        <a:latin typeface="+mj-lt"/>
                        <a:cs typeface="Calibri"/>
                      </a:endParaRPr>
                    </a:p>
                  </a:txBody>
                  <a:tcPr marL="0" marR="0" marT="0" marB="0" anchor="ctr">
                    <a:solidFill>
                      <a:srgbClr val="8B438D"/>
                    </a:solidFill>
                  </a:tcPr>
                </a:tc>
                <a:tc>
                  <a:txBody>
                    <a:bodyPr/>
                    <a:lstStyle/>
                    <a:p>
                      <a:pPr marL="30480" marR="0" indent="0" algn="l" defTabSz="914400" rtl="0" eaLnBrk="1" fontAlgn="auto" latinLnBrk="0" hangingPunct="1">
                        <a:lnSpc>
                          <a:spcPct val="100000"/>
                        </a:lnSpc>
                        <a:spcBef>
                          <a:spcPts val="120"/>
                        </a:spcBef>
                        <a:spcAft>
                          <a:spcPts val="0"/>
                        </a:spcAft>
                        <a:buClrTx/>
                        <a:buSzTx/>
                        <a:buFontTx/>
                        <a:buNone/>
                        <a:tabLst/>
                        <a:defRPr/>
                      </a:pPr>
                      <a:r>
                        <a:rPr lang="tr-TR" sz="2000" spc="-10" dirty="0" smtClean="0">
                          <a:latin typeface="+mj-lt"/>
                        </a:rPr>
                        <a:t>  </a:t>
                      </a:r>
                      <a:r>
                        <a:rPr lang="tr-TR" sz="2000" spc="-10" dirty="0" err="1" smtClean="0">
                          <a:latin typeface="+mj-lt"/>
                        </a:rPr>
                        <a:t>Strength</a:t>
                      </a:r>
                      <a:r>
                        <a:rPr lang="tr-TR" sz="2000" spc="-10" dirty="0" smtClean="0">
                          <a:latin typeface="+mj-lt"/>
                        </a:rPr>
                        <a:t> </a:t>
                      </a:r>
                      <a:r>
                        <a:rPr lang="tr-TR" sz="2000" dirty="0" smtClean="0">
                          <a:latin typeface="+mj-lt"/>
                        </a:rPr>
                        <a:t>of</a:t>
                      </a:r>
                      <a:r>
                        <a:rPr lang="tr-TR" sz="2000" spc="-15" dirty="0" smtClean="0">
                          <a:latin typeface="+mj-lt"/>
                        </a:rPr>
                        <a:t> </a:t>
                      </a:r>
                      <a:r>
                        <a:rPr lang="tr-TR" sz="2000" spc="-10" dirty="0" err="1" smtClean="0">
                          <a:latin typeface="+mj-lt"/>
                        </a:rPr>
                        <a:t>Recommendations</a:t>
                      </a:r>
                      <a:endParaRPr kumimoji="0" lang="tr-TR" sz="2000" kern="1200" dirty="0" smtClean="0">
                        <a:solidFill>
                          <a:schemeClr val="dk1"/>
                        </a:solidFill>
                        <a:latin typeface="+mj-lt"/>
                        <a:ea typeface="+mn-ea"/>
                        <a:cs typeface="Calibri"/>
                      </a:endParaRPr>
                    </a:p>
                  </a:txBody>
                  <a:tcPr marL="0" marR="0" marT="0" marB="0" anchor="ctr">
                    <a:solidFill>
                      <a:srgbClr val="8B438D"/>
                    </a:solidFill>
                  </a:tcPr>
                </a:tc>
              </a:tr>
              <a:tr h="390479">
                <a:tc>
                  <a:txBody>
                    <a:bodyPr/>
                    <a:lstStyle/>
                    <a:p>
                      <a:pPr marR="1270" algn="ctr">
                        <a:lnSpc>
                          <a:spcPct val="100000"/>
                        </a:lnSpc>
                        <a:spcBef>
                          <a:spcPts val="140"/>
                        </a:spcBef>
                      </a:pPr>
                      <a:r>
                        <a:rPr sz="1400" dirty="0">
                          <a:latin typeface="+mj-lt"/>
                        </a:rPr>
                        <a:t>A</a:t>
                      </a:r>
                      <a:endParaRPr sz="1400" dirty="0">
                        <a:latin typeface="+mj-lt"/>
                        <a:cs typeface="Calibri"/>
                      </a:endParaRPr>
                    </a:p>
                  </a:txBody>
                  <a:tcPr marL="0" marR="0" marT="0" marB="0">
                    <a:solidFill>
                      <a:srgbClr val="F3E8F4"/>
                    </a:solidFill>
                  </a:tcPr>
                </a:tc>
                <a:tc>
                  <a:txBody>
                    <a:bodyPr/>
                    <a:lstStyle/>
                    <a:p>
                      <a:pPr marL="30480">
                        <a:lnSpc>
                          <a:spcPct val="100000"/>
                        </a:lnSpc>
                        <a:spcBef>
                          <a:spcPts val="140"/>
                        </a:spcBef>
                      </a:pPr>
                      <a:r>
                        <a:rPr sz="1400" dirty="0">
                          <a:latin typeface="+mj-lt"/>
                        </a:rPr>
                        <a:t>Good </a:t>
                      </a:r>
                      <a:r>
                        <a:rPr sz="1400" spc="-5" dirty="0">
                          <a:latin typeface="+mj-lt"/>
                        </a:rPr>
                        <a:t>evidence to </a:t>
                      </a:r>
                      <a:r>
                        <a:rPr sz="1400" dirty="0">
                          <a:latin typeface="+mj-lt"/>
                        </a:rPr>
                        <a:t>support</a:t>
                      </a:r>
                      <a:r>
                        <a:rPr sz="1400" spc="-170" dirty="0">
                          <a:latin typeface="+mj-lt"/>
                        </a:rPr>
                        <a:t> </a:t>
                      </a:r>
                      <a:r>
                        <a:rPr sz="1400" dirty="0" smtClean="0">
                          <a:latin typeface="+mj-lt"/>
                        </a:rPr>
                        <a:t>a</a:t>
                      </a:r>
                      <a:r>
                        <a:rPr lang="tr-TR" sz="1400" baseline="0" dirty="0" smtClean="0">
                          <a:latin typeface="+mj-lt"/>
                        </a:rPr>
                        <a:t>  </a:t>
                      </a:r>
                      <a:r>
                        <a:rPr sz="1400" spc="-5" dirty="0" smtClean="0">
                          <a:latin typeface="+mj-lt"/>
                        </a:rPr>
                        <a:t>recommendation </a:t>
                      </a:r>
                      <a:r>
                        <a:rPr sz="1400" spc="-10" dirty="0">
                          <a:latin typeface="+mj-lt"/>
                        </a:rPr>
                        <a:t>for</a:t>
                      </a:r>
                      <a:r>
                        <a:rPr sz="1400" spc="-110" dirty="0">
                          <a:latin typeface="+mj-lt"/>
                        </a:rPr>
                        <a:t> </a:t>
                      </a:r>
                      <a:r>
                        <a:rPr sz="1400" dirty="0">
                          <a:latin typeface="+mj-lt"/>
                        </a:rPr>
                        <a:t>use</a:t>
                      </a:r>
                      <a:endParaRPr sz="1400" dirty="0">
                        <a:latin typeface="+mj-lt"/>
                        <a:cs typeface="Calibri"/>
                      </a:endParaRPr>
                    </a:p>
                  </a:txBody>
                  <a:tcPr marL="0" marR="0" marT="0" marB="0">
                    <a:solidFill>
                      <a:srgbClr val="F3E8F4"/>
                    </a:solidFill>
                  </a:tcPr>
                </a:tc>
              </a:tr>
              <a:tr h="390479">
                <a:tc>
                  <a:txBody>
                    <a:bodyPr/>
                    <a:lstStyle/>
                    <a:p>
                      <a:pPr marR="1270" algn="ctr">
                        <a:lnSpc>
                          <a:spcPct val="100000"/>
                        </a:lnSpc>
                        <a:spcBef>
                          <a:spcPts val="145"/>
                        </a:spcBef>
                      </a:pPr>
                      <a:r>
                        <a:rPr sz="1400" dirty="0">
                          <a:latin typeface="+mj-lt"/>
                        </a:rPr>
                        <a:t>B</a:t>
                      </a:r>
                      <a:endParaRPr sz="1400">
                        <a:latin typeface="+mj-lt"/>
                        <a:cs typeface="Calibri"/>
                      </a:endParaRPr>
                    </a:p>
                  </a:txBody>
                  <a:tcPr marL="0" marR="0" marT="0" marB="0">
                    <a:solidFill>
                      <a:srgbClr val="F3E8F4"/>
                    </a:solidFill>
                  </a:tcPr>
                </a:tc>
                <a:tc>
                  <a:txBody>
                    <a:bodyPr/>
                    <a:lstStyle/>
                    <a:p>
                      <a:pPr marL="30480">
                        <a:lnSpc>
                          <a:spcPct val="100000"/>
                        </a:lnSpc>
                        <a:spcBef>
                          <a:spcPts val="145"/>
                        </a:spcBef>
                      </a:pPr>
                      <a:r>
                        <a:rPr sz="1400" spc="-5" dirty="0">
                          <a:latin typeface="+mj-lt"/>
                        </a:rPr>
                        <a:t>Moderate evidence to </a:t>
                      </a:r>
                      <a:r>
                        <a:rPr sz="1400" dirty="0">
                          <a:latin typeface="+mj-lt"/>
                        </a:rPr>
                        <a:t>support</a:t>
                      </a:r>
                      <a:r>
                        <a:rPr sz="1400" spc="-190" dirty="0">
                          <a:latin typeface="+mj-lt"/>
                        </a:rPr>
                        <a:t> </a:t>
                      </a:r>
                      <a:r>
                        <a:rPr sz="1400" dirty="0" smtClean="0">
                          <a:latin typeface="+mj-lt"/>
                        </a:rPr>
                        <a:t>a</a:t>
                      </a:r>
                      <a:r>
                        <a:rPr lang="tr-TR" sz="1400" baseline="0" dirty="0" smtClean="0">
                          <a:latin typeface="+mj-lt"/>
                        </a:rPr>
                        <a:t> </a:t>
                      </a:r>
                      <a:r>
                        <a:rPr sz="1400" spc="-5" dirty="0" smtClean="0">
                          <a:latin typeface="+mj-lt"/>
                        </a:rPr>
                        <a:t>recommendation </a:t>
                      </a:r>
                      <a:r>
                        <a:rPr sz="1400" spc="-10" dirty="0">
                          <a:latin typeface="+mj-lt"/>
                        </a:rPr>
                        <a:t>for</a:t>
                      </a:r>
                      <a:r>
                        <a:rPr sz="1400" spc="-110" dirty="0">
                          <a:latin typeface="+mj-lt"/>
                        </a:rPr>
                        <a:t> </a:t>
                      </a:r>
                      <a:r>
                        <a:rPr sz="1400" dirty="0">
                          <a:latin typeface="+mj-lt"/>
                        </a:rPr>
                        <a:t>use</a:t>
                      </a:r>
                      <a:endParaRPr sz="1400" dirty="0">
                        <a:latin typeface="+mj-lt"/>
                        <a:cs typeface="Calibri"/>
                      </a:endParaRPr>
                    </a:p>
                  </a:txBody>
                  <a:tcPr marL="0" marR="0" marT="0" marB="0">
                    <a:solidFill>
                      <a:srgbClr val="F3E8F4"/>
                    </a:solidFill>
                  </a:tcPr>
                </a:tc>
              </a:tr>
              <a:tr h="551264">
                <a:tc>
                  <a:txBody>
                    <a:bodyPr/>
                    <a:lstStyle/>
                    <a:p>
                      <a:pPr marR="635" algn="ctr">
                        <a:lnSpc>
                          <a:spcPct val="100000"/>
                        </a:lnSpc>
                        <a:spcBef>
                          <a:spcPts val="145"/>
                        </a:spcBef>
                      </a:pPr>
                      <a:r>
                        <a:rPr sz="1400" dirty="0">
                          <a:latin typeface="+mj-lt"/>
                        </a:rPr>
                        <a:t>C</a:t>
                      </a:r>
                      <a:endParaRPr sz="1400">
                        <a:latin typeface="+mj-lt"/>
                        <a:cs typeface="Calibri"/>
                      </a:endParaRPr>
                    </a:p>
                  </a:txBody>
                  <a:tcPr marL="0" marR="0" marT="0" marB="0">
                    <a:solidFill>
                      <a:srgbClr val="F3E8F4"/>
                    </a:solidFill>
                  </a:tcPr>
                </a:tc>
                <a:tc>
                  <a:txBody>
                    <a:bodyPr/>
                    <a:lstStyle/>
                    <a:p>
                      <a:pPr marL="30480">
                        <a:lnSpc>
                          <a:spcPct val="100000"/>
                        </a:lnSpc>
                        <a:spcBef>
                          <a:spcPts val="145"/>
                        </a:spcBef>
                      </a:pPr>
                      <a:r>
                        <a:rPr sz="1400" spc="-10" dirty="0">
                          <a:latin typeface="+mj-lt"/>
                        </a:rPr>
                        <a:t>Poor </a:t>
                      </a:r>
                      <a:r>
                        <a:rPr sz="1400" spc="-5" dirty="0">
                          <a:latin typeface="+mj-lt"/>
                        </a:rPr>
                        <a:t>evidence to </a:t>
                      </a:r>
                      <a:r>
                        <a:rPr sz="1400" dirty="0">
                          <a:latin typeface="+mj-lt"/>
                        </a:rPr>
                        <a:t>support</a:t>
                      </a:r>
                      <a:r>
                        <a:rPr sz="1400" spc="-135" dirty="0">
                          <a:latin typeface="+mj-lt"/>
                        </a:rPr>
                        <a:t> </a:t>
                      </a:r>
                      <a:r>
                        <a:rPr sz="1400" dirty="0" smtClean="0">
                          <a:latin typeface="+mj-lt"/>
                        </a:rPr>
                        <a:t>a</a:t>
                      </a:r>
                    </a:p>
                    <a:p>
                      <a:pPr marL="30480">
                        <a:lnSpc>
                          <a:spcPct val="100000"/>
                        </a:lnSpc>
                      </a:pPr>
                      <a:r>
                        <a:rPr sz="1400" spc="-5" dirty="0" smtClean="0">
                          <a:latin typeface="+mj-lt"/>
                        </a:rPr>
                        <a:t>recommendation </a:t>
                      </a:r>
                      <a:r>
                        <a:rPr sz="1400" spc="-10" dirty="0" smtClean="0">
                          <a:latin typeface="+mj-lt"/>
                        </a:rPr>
                        <a:t>for</a:t>
                      </a:r>
                      <a:r>
                        <a:rPr sz="1400" spc="-110" dirty="0" smtClean="0">
                          <a:latin typeface="+mj-lt"/>
                        </a:rPr>
                        <a:t> </a:t>
                      </a:r>
                      <a:r>
                        <a:rPr sz="1400" dirty="0" smtClean="0">
                          <a:latin typeface="+mj-lt"/>
                        </a:rPr>
                        <a:t>use</a:t>
                      </a:r>
                      <a:endParaRPr sz="1400" dirty="0">
                        <a:latin typeface="+mj-lt"/>
                        <a:cs typeface="Calibri"/>
                      </a:endParaRPr>
                    </a:p>
                  </a:txBody>
                  <a:tcPr marL="0" marR="0" marT="0" marB="0">
                    <a:solidFill>
                      <a:srgbClr val="F3E8F4"/>
                    </a:solidFill>
                  </a:tcPr>
                </a:tc>
              </a:tr>
              <a:tr h="332536">
                <a:tc>
                  <a:txBody>
                    <a:bodyPr/>
                    <a:lstStyle/>
                    <a:p>
                      <a:pPr marL="29209">
                        <a:lnSpc>
                          <a:spcPct val="100000"/>
                        </a:lnSpc>
                        <a:spcBef>
                          <a:spcPts val="150"/>
                        </a:spcBef>
                      </a:pPr>
                      <a:r>
                        <a:rPr sz="2000" b="1" spc="-5" dirty="0">
                          <a:solidFill>
                            <a:schemeClr val="bg1"/>
                          </a:solidFill>
                          <a:latin typeface="+mj-lt"/>
                        </a:rPr>
                        <a:t>Grade</a:t>
                      </a:r>
                      <a:endParaRPr sz="2000" b="1" dirty="0">
                        <a:solidFill>
                          <a:schemeClr val="bg1"/>
                        </a:solidFill>
                        <a:latin typeface="+mj-lt"/>
                        <a:cs typeface="Calibri"/>
                      </a:endParaRPr>
                    </a:p>
                  </a:txBody>
                  <a:tcPr marL="0" marR="0" marT="0" marB="0" anchor="ctr">
                    <a:solidFill>
                      <a:srgbClr val="8B438D"/>
                    </a:solidFill>
                  </a:tcPr>
                </a:tc>
                <a:tc>
                  <a:txBody>
                    <a:bodyPr/>
                    <a:lstStyle/>
                    <a:p>
                      <a:pPr algn="l">
                        <a:lnSpc>
                          <a:spcPts val="1995"/>
                        </a:lnSpc>
                      </a:pPr>
                      <a:r>
                        <a:rPr lang="tr-TR" sz="2000" b="1" dirty="0" smtClean="0">
                          <a:solidFill>
                            <a:schemeClr val="bg1"/>
                          </a:solidFill>
                          <a:latin typeface="+mj-lt"/>
                        </a:rPr>
                        <a:t>  Quality of</a:t>
                      </a:r>
                      <a:r>
                        <a:rPr lang="tr-TR" sz="2000" b="1" spc="-105" dirty="0" smtClean="0">
                          <a:solidFill>
                            <a:schemeClr val="bg1"/>
                          </a:solidFill>
                          <a:latin typeface="+mj-lt"/>
                        </a:rPr>
                        <a:t> </a:t>
                      </a:r>
                      <a:r>
                        <a:rPr lang="tr-TR" sz="2000" b="1" spc="-10" dirty="0" err="1" smtClean="0">
                          <a:solidFill>
                            <a:schemeClr val="bg1"/>
                          </a:solidFill>
                          <a:latin typeface="+mj-lt"/>
                        </a:rPr>
                        <a:t>Evidence</a:t>
                      </a:r>
                      <a:endParaRPr kumimoji="0" lang="tr-TR" sz="2000" b="1" kern="1200" dirty="0">
                        <a:solidFill>
                          <a:schemeClr val="bg1"/>
                        </a:solidFill>
                        <a:latin typeface="+mj-lt"/>
                        <a:ea typeface="+mn-ea"/>
                        <a:cs typeface="Calibri"/>
                      </a:endParaRPr>
                    </a:p>
                  </a:txBody>
                  <a:tcPr marL="0" marR="0" marT="0" marB="0" anchor="ctr">
                    <a:solidFill>
                      <a:srgbClr val="8B438D"/>
                    </a:solidFill>
                  </a:tcPr>
                </a:tc>
              </a:tr>
              <a:tr h="229693">
                <a:tc>
                  <a:txBody>
                    <a:bodyPr/>
                    <a:lstStyle/>
                    <a:p>
                      <a:pPr marR="47625" algn="ctr">
                        <a:lnSpc>
                          <a:spcPct val="100000"/>
                        </a:lnSpc>
                        <a:spcBef>
                          <a:spcPts val="145"/>
                        </a:spcBef>
                      </a:pPr>
                      <a:r>
                        <a:rPr sz="1400" dirty="0">
                          <a:latin typeface="+mj-lt"/>
                        </a:rPr>
                        <a:t>I</a:t>
                      </a:r>
                      <a:endParaRPr sz="1400" dirty="0">
                        <a:latin typeface="+mj-lt"/>
                        <a:cs typeface="Calibri"/>
                      </a:endParaRPr>
                    </a:p>
                  </a:txBody>
                  <a:tcPr marL="0" marR="0" marT="0" marB="0">
                    <a:solidFill>
                      <a:srgbClr val="F3E8F4"/>
                    </a:solidFill>
                  </a:tcPr>
                </a:tc>
                <a:tc>
                  <a:txBody>
                    <a:bodyPr/>
                    <a:lstStyle/>
                    <a:p>
                      <a:pPr marL="29209">
                        <a:lnSpc>
                          <a:spcPct val="100000"/>
                        </a:lnSpc>
                        <a:spcBef>
                          <a:spcPts val="145"/>
                        </a:spcBef>
                      </a:pPr>
                      <a:r>
                        <a:rPr sz="1400" spc="-10" dirty="0">
                          <a:latin typeface="+mj-lt"/>
                        </a:rPr>
                        <a:t>Evidence </a:t>
                      </a:r>
                      <a:r>
                        <a:rPr sz="1400" spc="-5" dirty="0">
                          <a:latin typeface="+mj-lt"/>
                        </a:rPr>
                        <a:t>from  </a:t>
                      </a:r>
                      <a:r>
                        <a:rPr sz="1400" dirty="0">
                          <a:latin typeface="+mj-lt"/>
                        </a:rPr>
                        <a:t>≥ 1 </a:t>
                      </a:r>
                      <a:r>
                        <a:rPr sz="1400" spc="-5" dirty="0">
                          <a:latin typeface="+mj-lt"/>
                        </a:rPr>
                        <a:t>properly  </a:t>
                      </a:r>
                      <a:r>
                        <a:rPr sz="1400" spc="-10" dirty="0">
                          <a:latin typeface="+mj-lt"/>
                        </a:rPr>
                        <a:t>randomized, </a:t>
                      </a:r>
                      <a:r>
                        <a:rPr sz="1400" spc="-5" dirty="0">
                          <a:latin typeface="+mj-lt"/>
                        </a:rPr>
                        <a:t>controlled</a:t>
                      </a:r>
                      <a:r>
                        <a:rPr sz="1400" spc="-10" dirty="0">
                          <a:latin typeface="+mj-lt"/>
                        </a:rPr>
                        <a:t> </a:t>
                      </a:r>
                      <a:r>
                        <a:rPr sz="1400" dirty="0">
                          <a:latin typeface="+mj-lt"/>
                        </a:rPr>
                        <a:t>trial</a:t>
                      </a:r>
                      <a:endParaRPr sz="1400" dirty="0">
                        <a:latin typeface="+mj-lt"/>
                        <a:cs typeface="Calibri"/>
                      </a:endParaRPr>
                    </a:p>
                  </a:txBody>
                  <a:tcPr marL="0" marR="0" marT="0" marB="0">
                    <a:solidFill>
                      <a:srgbClr val="F3E8F4"/>
                    </a:solidFill>
                  </a:tcPr>
                </a:tc>
              </a:tr>
              <a:tr h="895010">
                <a:tc>
                  <a:txBody>
                    <a:bodyPr/>
                    <a:lstStyle/>
                    <a:p>
                      <a:pPr marR="46990" algn="ctr">
                        <a:lnSpc>
                          <a:spcPct val="100000"/>
                        </a:lnSpc>
                        <a:spcBef>
                          <a:spcPts val="150"/>
                        </a:spcBef>
                      </a:pPr>
                      <a:r>
                        <a:rPr sz="1400" spc="-10" dirty="0">
                          <a:latin typeface="+mj-lt"/>
                        </a:rPr>
                        <a:t>II</a:t>
                      </a:r>
                      <a:endParaRPr sz="1400">
                        <a:latin typeface="+mj-lt"/>
                        <a:cs typeface="Calibri"/>
                      </a:endParaRPr>
                    </a:p>
                  </a:txBody>
                  <a:tcPr marL="0" marR="0" marT="0" marB="0">
                    <a:solidFill>
                      <a:srgbClr val="F3E8F4"/>
                    </a:solidFill>
                  </a:tcPr>
                </a:tc>
                <a:tc>
                  <a:txBody>
                    <a:bodyPr/>
                    <a:lstStyle/>
                    <a:p>
                      <a:pPr marL="29209" marR="164465">
                        <a:lnSpc>
                          <a:spcPct val="100000"/>
                        </a:lnSpc>
                        <a:spcBef>
                          <a:spcPts val="150"/>
                        </a:spcBef>
                      </a:pPr>
                      <a:r>
                        <a:rPr sz="1400" spc="-10" dirty="0">
                          <a:latin typeface="+mj-lt"/>
                        </a:rPr>
                        <a:t>Evidence </a:t>
                      </a:r>
                      <a:r>
                        <a:rPr sz="1400" spc="-5" dirty="0">
                          <a:latin typeface="+mj-lt"/>
                        </a:rPr>
                        <a:t>from </a:t>
                      </a:r>
                      <a:r>
                        <a:rPr sz="1400" dirty="0">
                          <a:latin typeface="+mj-lt"/>
                        </a:rPr>
                        <a:t>≥ 1 </a:t>
                      </a:r>
                      <a:r>
                        <a:rPr sz="1400" spc="-5" dirty="0">
                          <a:latin typeface="+mj-lt"/>
                        </a:rPr>
                        <a:t>well-designed clinical </a:t>
                      </a:r>
                      <a:r>
                        <a:rPr sz="1400" dirty="0">
                          <a:latin typeface="+mj-lt"/>
                        </a:rPr>
                        <a:t>trial, </a:t>
                      </a:r>
                      <a:r>
                        <a:rPr sz="1400" spc="-5" dirty="0">
                          <a:latin typeface="+mj-lt"/>
                        </a:rPr>
                        <a:t>without randomization; </a:t>
                      </a:r>
                      <a:r>
                        <a:rPr sz="1400" spc="-10" dirty="0">
                          <a:latin typeface="+mj-lt"/>
                        </a:rPr>
                        <a:t>from </a:t>
                      </a:r>
                      <a:r>
                        <a:rPr sz="1400" spc="-5" dirty="0">
                          <a:latin typeface="+mj-lt"/>
                        </a:rPr>
                        <a:t>cohort or case-controlled analytical  studies </a:t>
                      </a:r>
                      <a:r>
                        <a:rPr sz="1400" spc="-15" dirty="0">
                          <a:latin typeface="+mj-lt"/>
                        </a:rPr>
                        <a:t>(preferably </a:t>
                      </a:r>
                      <a:r>
                        <a:rPr sz="1400" spc="-10" dirty="0">
                          <a:latin typeface="+mj-lt"/>
                        </a:rPr>
                        <a:t>from </a:t>
                      </a:r>
                      <a:r>
                        <a:rPr sz="1400" dirty="0">
                          <a:latin typeface="+mj-lt"/>
                        </a:rPr>
                        <a:t>&gt;1 </a:t>
                      </a:r>
                      <a:r>
                        <a:rPr sz="1400" spc="-10" dirty="0">
                          <a:latin typeface="+mj-lt"/>
                        </a:rPr>
                        <a:t>center); from </a:t>
                      </a:r>
                      <a:r>
                        <a:rPr sz="1400" spc="-5" dirty="0">
                          <a:latin typeface="+mj-lt"/>
                        </a:rPr>
                        <a:t>multiple time-series; or </a:t>
                      </a:r>
                      <a:r>
                        <a:rPr sz="1400" spc="-10" dirty="0">
                          <a:latin typeface="+mj-lt"/>
                        </a:rPr>
                        <a:t>from dramatic </a:t>
                      </a:r>
                      <a:r>
                        <a:rPr sz="1400" spc="-5" dirty="0">
                          <a:latin typeface="+mj-lt"/>
                        </a:rPr>
                        <a:t>results </a:t>
                      </a:r>
                      <a:r>
                        <a:rPr sz="1400" spc="-10" dirty="0">
                          <a:latin typeface="+mj-lt"/>
                        </a:rPr>
                        <a:t>from uncontrolled  </a:t>
                      </a:r>
                      <a:r>
                        <a:rPr sz="1400" spc="-5" dirty="0">
                          <a:latin typeface="+mj-lt"/>
                        </a:rPr>
                        <a:t>experiments</a:t>
                      </a:r>
                      <a:endParaRPr sz="1400" dirty="0">
                        <a:latin typeface="+mj-lt"/>
                        <a:cs typeface="Calibri"/>
                      </a:endParaRPr>
                    </a:p>
                  </a:txBody>
                  <a:tcPr marL="0" marR="0" marT="0" marB="0">
                    <a:solidFill>
                      <a:srgbClr val="F3E8F4"/>
                    </a:solidFill>
                  </a:tcPr>
                </a:tc>
              </a:tr>
              <a:tr h="447505">
                <a:tc>
                  <a:txBody>
                    <a:bodyPr/>
                    <a:lstStyle/>
                    <a:p>
                      <a:pPr marR="48260" algn="ctr">
                        <a:lnSpc>
                          <a:spcPct val="100000"/>
                        </a:lnSpc>
                        <a:spcBef>
                          <a:spcPts val="145"/>
                        </a:spcBef>
                      </a:pPr>
                      <a:r>
                        <a:rPr sz="1400" spc="-10" dirty="0">
                          <a:latin typeface="+mj-lt"/>
                        </a:rPr>
                        <a:t>III</a:t>
                      </a:r>
                      <a:endParaRPr sz="1400" dirty="0">
                        <a:latin typeface="+mj-lt"/>
                        <a:cs typeface="Calibri"/>
                      </a:endParaRPr>
                    </a:p>
                  </a:txBody>
                  <a:tcPr marL="0" marR="0" marT="0" marB="0">
                    <a:solidFill>
                      <a:srgbClr val="F3E8F4"/>
                    </a:solidFill>
                  </a:tcPr>
                </a:tc>
                <a:tc>
                  <a:txBody>
                    <a:bodyPr/>
                    <a:lstStyle/>
                    <a:p>
                      <a:pPr marL="29209" marR="200660">
                        <a:lnSpc>
                          <a:spcPct val="100000"/>
                        </a:lnSpc>
                        <a:spcBef>
                          <a:spcPts val="145"/>
                        </a:spcBef>
                      </a:pPr>
                      <a:r>
                        <a:rPr sz="1400" spc="-10" dirty="0">
                          <a:latin typeface="+mj-lt"/>
                        </a:rPr>
                        <a:t>Evidence from </a:t>
                      </a:r>
                      <a:r>
                        <a:rPr sz="1400" spc="-5" dirty="0">
                          <a:latin typeface="+mj-lt"/>
                        </a:rPr>
                        <a:t>opinions of respected authorities, </a:t>
                      </a:r>
                      <a:r>
                        <a:rPr sz="1400" dirty="0">
                          <a:latin typeface="+mj-lt"/>
                        </a:rPr>
                        <a:t>based </a:t>
                      </a:r>
                      <a:r>
                        <a:rPr sz="1400" spc="-5" dirty="0">
                          <a:latin typeface="+mj-lt"/>
                        </a:rPr>
                        <a:t>on clinical experience, descriptive studies, or reports of  </a:t>
                      </a:r>
                      <a:r>
                        <a:rPr sz="1400" spc="-10" dirty="0">
                          <a:latin typeface="+mj-lt"/>
                        </a:rPr>
                        <a:t>expert</a:t>
                      </a:r>
                      <a:r>
                        <a:rPr sz="1400" spc="-35" dirty="0">
                          <a:latin typeface="+mj-lt"/>
                        </a:rPr>
                        <a:t> </a:t>
                      </a:r>
                      <a:r>
                        <a:rPr sz="1400" spc="-10" dirty="0">
                          <a:latin typeface="+mj-lt"/>
                        </a:rPr>
                        <a:t>committees</a:t>
                      </a:r>
                      <a:endParaRPr sz="1400" dirty="0">
                        <a:latin typeface="+mj-lt"/>
                        <a:cs typeface="Calibri"/>
                      </a:endParaRPr>
                    </a:p>
                  </a:txBody>
                  <a:tcPr marL="0" marR="0" marT="0" marB="0">
                    <a:solidFill>
                      <a:srgbClr val="F3E8F4"/>
                    </a:solidFill>
                  </a:tcPr>
                </a:tc>
              </a:tr>
            </a:tbl>
          </a:graphicData>
        </a:graphic>
      </p:graphicFrame>
      <p:sp>
        <p:nvSpPr>
          <p:cNvPr id="9" name="8 Dikdörtgen"/>
          <p:cNvSpPr/>
          <p:nvPr/>
        </p:nvSpPr>
        <p:spPr>
          <a:xfrm>
            <a:off x="685800" y="1905000"/>
            <a:ext cx="8229600" cy="461665"/>
          </a:xfrm>
          <a:prstGeom prst="rect">
            <a:avLst/>
          </a:prstGeom>
        </p:spPr>
        <p:txBody>
          <a:bodyPr wrap="square">
            <a:spAutoFit/>
          </a:bodyPr>
          <a:lstStyle/>
          <a:p>
            <a:r>
              <a:rPr lang="tr-TR" sz="2400" b="1" dirty="0" smtClean="0">
                <a:solidFill>
                  <a:srgbClr val="8B438D"/>
                </a:solidFill>
                <a:latin typeface="+mj-lt"/>
              </a:rPr>
              <a:t>ECIL</a:t>
            </a:r>
            <a:r>
              <a:rPr lang="tr-TR" sz="2400" spc="-10" dirty="0" smtClean="0">
                <a:solidFill>
                  <a:srgbClr val="8B438D"/>
                </a:solidFill>
                <a:latin typeface="+mj-lt"/>
                <a:cs typeface="Calibri"/>
              </a:rPr>
              <a:t> </a:t>
            </a:r>
            <a:r>
              <a:rPr lang="tr-TR" sz="2400" spc="-10" dirty="0" err="1" smtClean="0">
                <a:latin typeface="+mj-lt"/>
                <a:cs typeface="Calibri"/>
              </a:rPr>
              <a:t>grading</a:t>
            </a:r>
            <a:r>
              <a:rPr lang="tr-TR" sz="2400" spc="-10" dirty="0" smtClean="0">
                <a:latin typeface="+mj-lt"/>
                <a:cs typeface="Calibri"/>
              </a:rPr>
              <a:t> </a:t>
            </a:r>
            <a:r>
              <a:rPr lang="tr-TR" sz="2400" spc="-5" dirty="0" err="1" smtClean="0">
                <a:latin typeface="+mj-lt"/>
                <a:cs typeface="Calibri"/>
              </a:rPr>
              <a:t>scale</a:t>
            </a:r>
            <a:r>
              <a:rPr lang="tr-TR" sz="2400" spc="-5" dirty="0" smtClean="0">
                <a:latin typeface="+mj-lt"/>
                <a:cs typeface="Calibri"/>
              </a:rPr>
              <a:t> </a:t>
            </a:r>
            <a:r>
              <a:rPr lang="tr-TR" sz="2400" spc="-10" dirty="0" smtClean="0">
                <a:latin typeface="+mj-lt"/>
                <a:cs typeface="Calibri"/>
              </a:rPr>
              <a:t>for </a:t>
            </a:r>
            <a:r>
              <a:rPr lang="tr-TR" sz="2400" spc="-10" dirty="0" err="1" smtClean="0">
                <a:latin typeface="+mj-lt"/>
                <a:cs typeface="Calibri"/>
              </a:rPr>
              <a:t>infections</a:t>
            </a:r>
            <a:endParaRPr lang="tr-TR" sz="2400" b="1" dirty="0">
              <a:latin typeface="+mj-lt"/>
            </a:endParaRPr>
          </a:p>
        </p:txBody>
      </p:sp>
      <p:sp>
        <p:nvSpPr>
          <p:cNvPr id="10" name="9 Dikdörtgen"/>
          <p:cNvSpPr/>
          <p:nvPr/>
        </p:nvSpPr>
        <p:spPr>
          <a:xfrm>
            <a:off x="228600" y="457200"/>
            <a:ext cx="5715000" cy="307777"/>
          </a:xfrm>
          <a:prstGeom prst="rect">
            <a:avLst/>
          </a:prstGeom>
        </p:spPr>
        <p:txBody>
          <a:bodyPr wrap="square">
            <a:spAutoFit/>
          </a:bodyPr>
          <a:lstStyle/>
          <a:p>
            <a:pPr marL="342900" indent="-342900"/>
            <a:r>
              <a:rPr lang="tr-TR" sz="1400" b="1" dirty="0" smtClean="0">
                <a:solidFill>
                  <a:schemeClr val="accent6">
                    <a:lumMod val="75000"/>
                  </a:schemeClr>
                </a:solidFill>
                <a:latin typeface="+mj-lt"/>
              </a:rPr>
              <a:t>5. </a:t>
            </a:r>
            <a:r>
              <a:rPr lang="en-US" sz="1400" b="1" dirty="0" smtClean="0">
                <a:solidFill>
                  <a:schemeClr val="accent6">
                    <a:lumMod val="75000"/>
                  </a:schemeClr>
                </a:solidFill>
                <a:latin typeface="+mj-lt"/>
              </a:rPr>
              <a:t>EARLY COMPL</a:t>
            </a:r>
            <a:r>
              <a:rPr lang="tr-TR" sz="1400" b="1" dirty="0" smtClean="0">
                <a:solidFill>
                  <a:schemeClr val="accent6">
                    <a:lumMod val="75000"/>
                  </a:schemeClr>
                </a:solidFill>
                <a:latin typeface="+mj-lt"/>
              </a:rPr>
              <a:t>I</a:t>
            </a:r>
            <a:r>
              <a:rPr lang="en-US" sz="1400" b="1" dirty="0" smtClean="0">
                <a:solidFill>
                  <a:schemeClr val="accent6">
                    <a:lumMod val="75000"/>
                  </a:schemeClr>
                </a:solidFill>
                <a:latin typeface="+mj-lt"/>
              </a:rPr>
              <a:t>CAT</a:t>
            </a:r>
            <a:r>
              <a:rPr lang="tr-TR" sz="1400" b="1" dirty="0" smtClean="0">
                <a:solidFill>
                  <a:schemeClr val="accent6">
                    <a:lumMod val="75000"/>
                  </a:schemeClr>
                </a:solidFill>
                <a:latin typeface="+mj-lt"/>
              </a:rPr>
              <a:t>I</a:t>
            </a:r>
            <a:r>
              <a:rPr lang="en-US" sz="1400" b="1" dirty="0" smtClean="0">
                <a:solidFill>
                  <a:schemeClr val="accent6">
                    <a:lumMod val="75000"/>
                  </a:schemeClr>
                </a:solidFill>
                <a:latin typeface="+mj-lt"/>
              </a:rPr>
              <a:t>ONS OF </a:t>
            </a:r>
            <a:r>
              <a:rPr lang="tr-TR" sz="1400" b="1" dirty="0" smtClean="0">
                <a:solidFill>
                  <a:srgbClr val="A24EA4"/>
                </a:solidFill>
                <a:latin typeface="+mj-lt"/>
              </a:rPr>
              <a:t>INFECTION</a:t>
            </a:r>
            <a:r>
              <a:rPr lang="tr-TR" sz="1400" b="1" dirty="0" smtClean="0">
                <a:solidFill>
                  <a:srgbClr val="C00000"/>
                </a:solidFill>
                <a:latin typeface="+mj-lt"/>
              </a:rPr>
              <a:t> </a:t>
            </a:r>
            <a:r>
              <a:rPr lang="tr-TR" sz="1400" b="1" dirty="0" smtClean="0">
                <a:solidFill>
                  <a:schemeClr val="accent6">
                    <a:lumMod val="75000"/>
                  </a:schemeClr>
                </a:solidFill>
                <a:latin typeface="+mj-lt"/>
              </a:rPr>
              <a:t> ORIGIN</a:t>
            </a:r>
          </a:p>
        </p:txBody>
      </p:sp>
      <p:sp>
        <p:nvSpPr>
          <p:cNvPr id="12" name="11 Dikdörtgen"/>
          <p:cNvSpPr/>
          <p:nvPr/>
        </p:nvSpPr>
        <p:spPr>
          <a:xfrm>
            <a:off x="381000" y="762000"/>
            <a:ext cx="7086600" cy="400110"/>
          </a:xfrm>
          <a:prstGeom prst="rect">
            <a:avLst/>
          </a:prstGeom>
        </p:spPr>
        <p:txBody>
          <a:bodyPr wrap="square">
            <a:spAutoFit/>
          </a:bodyPr>
          <a:lstStyle/>
          <a:p>
            <a:r>
              <a:rPr lang="tr-TR" sz="2000" b="1" spc="-10" dirty="0" err="1" smtClean="0">
                <a:solidFill>
                  <a:schemeClr val="accent2"/>
                </a:solidFill>
                <a:latin typeface="+mj-lt"/>
              </a:rPr>
              <a:t>Evident</a:t>
            </a:r>
            <a:r>
              <a:rPr lang="tr-TR" sz="2000" b="1" spc="-10" dirty="0" smtClean="0">
                <a:solidFill>
                  <a:schemeClr val="accent2"/>
                </a:solidFill>
                <a:latin typeface="+mj-lt"/>
              </a:rPr>
              <a:t> </a:t>
            </a:r>
            <a:r>
              <a:rPr lang="tr-TR" sz="2000" b="1" spc="-10" dirty="0" err="1" smtClean="0">
                <a:solidFill>
                  <a:schemeClr val="accent2"/>
                </a:solidFill>
                <a:latin typeface="+mj-lt"/>
              </a:rPr>
              <a:t>Based</a:t>
            </a:r>
            <a:r>
              <a:rPr lang="tr-TR" sz="2000" b="1" spc="-10" dirty="0" smtClean="0">
                <a:solidFill>
                  <a:schemeClr val="accent2"/>
                </a:solidFill>
                <a:latin typeface="+mj-lt"/>
              </a:rPr>
              <a:t> </a:t>
            </a:r>
            <a:r>
              <a:rPr lang="tr-TR" sz="2000" b="1" spc="-10" dirty="0" err="1" smtClean="0">
                <a:solidFill>
                  <a:schemeClr val="accent2"/>
                </a:solidFill>
                <a:latin typeface="+mj-lt"/>
              </a:rPr>
              <a:t>Management</a:t>
            </a:r>
            <a:r>
              <a:rPr lang="tr-TR" sz="2000" b="1" spc="-10" dirty="0" smtClean="0">
                <a:solidFill>
                  <a:schemeClr val="accent2"/>
                </a:solidFill>
                <a:latin typeface="+mj-lt"/>
              </a:rPr>
              <a:t> of </a:t>
            </a:r>
            <a:r>
              <a:rPr lang="tr-TR" sz="2000" b="1" spc="-10" dirty="0" err="1" smtClean="0">
                <a:solidFill>
                  <a:schemeClr val="accent2"/>
                </a:solidFill>
                <a:latin typeface="+mj-lt"/>
              </a:rPr>
              <a:t>infections</a:t>
            </a:r>
            <a:r>
              <a:rPr lang="tr-TR" sz="2000" b="1" spc="-10" dirty="0" smtClean="0">
                <a:solidFill>
                  <a:schemeClr val="accent2"/>
                </a:solidFill>
                <a:latin typeface="+mj-lt"/>
              </a:rPr>
              <a:t> after HSCT</a:t>
            </a:r>
            <a:r>
              <a:rPr lang="tr-TR" sz="2000" b="1" dirty="0" smtClean="0">
                <a:solidFill>
                  <a:schemeClr val="accent2"/>
                </a:solidFill>
                <a:latin typeface="+mj-lt"/>
              </a:rPr>
              <a:t> </a:t>
            </a:r>
            <a:endParaRPr lang="tr-TR" sz="2000" b="1" dirty="0">
              <a:solidFill>
                <a:schemeClr val="accent2"/>
              </a:solidFill>
              <a:latin typeface="+mj-lt"/>
            </a:endParaRPr>
          </a:p>
        </p:txBody>
      </p:sp>
      <p:sp>
        <p:nvSpPr>
          <p:cNvPr id="7" name="6 Dikdörtgen"/>
          <p:cNvSpPr/>
          <p:nvPr/>
        </p:nvSpPr>
        <p:spPr>
          <a:xfrm>
            <a:off x="6324600" y="6488668"/>
            <a:ext cx="943528" cy="369332"/>
          </a:xfrm>
          <a:prstGeom prst="rect">
            <a:avLst/>
          </a:prstGeom>
        </p:spPr>
        <p:txBody>
          <a:bodyPr wrap="none">
            <a:spAutoFit/>
          </a:bodyPr>
          <a:lstStyle/>
          <a:p>
            <a:pPr marL="30480">
              <a:lnSpc>
                <a:spcPct val="100000"/>
              </a:lnSpc>
              <a:spcBef>
                <a:spcPts val="120"/>
              </a:spcBef>
            </a:pPr>
            <a:r>
              <a:rPr lang="tr-TR" spc="-10" dirty="0" smtClean="0">
                <a:solidFill>
                  <a:schemeClr val="bg1"/>
                </a:solidFill>
              </a:rPr>
              <a:t>ECIL-5</a:t>
            </a:r>
            <a:endParaRPr lang="tr-TR" dirty="0">
              <a:solidFill>
                <a:schemeClr val="bg1"/>
              </a:solidFill>
              <a:cs typeface="Calibri"/>
            </a:endParaRPr>
          </a:p>
        </p:txBody>
      </p:sp>
      <p:sp>
        <p:nvSpPr>
          <p:cNvPr id="11" name="10 Dikdörtgen"/>
          <p:cNvSpPr/>
          <p:nvPr/>
        </p:nvSpPr>
        <p:spPr>
          <a:xfrm>
            <a:off x="0" y="6705600"/>
            <a:ext cx="9144000" cy="152400"/>
          </a:xfrm>
          <a:prstGeom prst="rect">
            <a:avLst/>
          </a:prstGeom>
          <a:solidFill>
            <a:srgbClr val="A24E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4" name="Picture 2" descr="ECIL  europan conferance of infection  logo ile ilgili görsel sonucu"/>
          <p:cNvPicPr>
            <a:picLocks noChangeAspect="1" noChangeArrowheads="1"/>
          </p:cNvPicPr>
          <p:nvPr/>
        </p:nvPicPr>
        <p:blipFill>
          <a:blip r:embed="rId3" cstate="print"/>
          <a:srcRect/>
          <a:stretch>
            <a:fillRect/>
          </a:stretch>
        </p:blipFill>
        <p:spPr bwMode="auto">
          <a:xfrm rot="20015117">
            <a:off x="7987482" y="990660"/>
            <a:ext cx="432820" cy="383381"/>
          </a:xfrm>
          <a:prstGeom prst="rect">
            <a:avLst/>
          </a:prstGeom>
          <a:noFill/>
        </p:spPr>
      </p:pic>
      <p:cxnSp>
        <p:nvCxnSpPr>
          <p:cNvPr id="15" name="14 Düz Bağlayıcı"/>
          <p:cNvCxnSpPr/>
          <p:nvPr/>
        </p:nvCxnSpPr>
        <p:spPr>
          <a:xfrm>
            <a:off x="8077200" y="1447800"/>
            <a:ext cx="838200" cy="0"/>
          </a:xfrm>
          <a:prstGeom prst="line">
            <a:avLst/>
          </a:prstGeom>
          <a:ln w="19050">
            <a:solidFill>
              <a:srgbClr val="A24EA4"/>
            </a:solidFill>
          </a:ln>
        </p:spPr>
        <p:style>
          <a:lnRef idx="1">
            <a:schemeClr val="accent1"/>
          </a:lnRef>
          <a:fillRef idx="0">
            <a:schemeClr val="accent1"/>
          </a:fillRef>
          <a:effectRef idx="0">
            <a:schemeClr val="accent1"/>
          </a:effectRef>
          <a:fontRef idx="minor">
            <a:schemeClr val="tx1"/>
          </a:fontRef>
        </p:style>
      </p:cxnSp>
      <p:sp>
        <p:nvSpPr>
          <p:cNvPr id="16" name="15 Dikdörtgen"/>
          <p:cNvSpPr/>
          <p:nvPr/>
        </p:nvSpPr>
        <p:spPr>
          <a:xfrm>
            <a:off x="8336844" y="1219200"/>
            <a:ext cx="644279" cy="307777"/>
          </a:xfrm>
          <a:prstGeom prst="rect">
            <a:avLst/>
          </a:prstGeom>
        </p:spPr>
        <p:txBody>
          <a:bodyPr wrap="none">
            <a:spAutoFit/>
          </a:bodyPr>
          <a:lstStyle/>
          <a:p>
            <a:r>
              <a:rPr lang="tr-TR" sz="1400" b="1" spc="-4" dirty="0" smtClean="0">
                <a:solidFill>
                  <a:schemeClr val="accent3">
                    <a:lumMod val="75000"/>
                  </a:schemeClr>
                </a:solidFill>
                <a:cs typeface="Times New Roman"/>
              </a:rPr>
              <a:t>ECIL</a:t>
            </a:r>
            <a:endParaRPr lang="tr-TR" sz="1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print"/>
          <a:srcRect/>
          <a:stretch>
            <a:fillRect/>
          </a:stretch>
        </p:blipFill>
        <p:spPr bwMode="auto">
          <a:xfrm>
            <a:off x="1219200" y="3784899"/>
            <a:ext cx="5867400" cy="2692101"/>
          </a:xfrm>
          <a:prstGeom prst="rect">
            <a:avLst/>
          </a:prstGeom>
          <a:noFill/>
          <a:ln w="9525">
            <a:noFill/>
            <a:miter lim="800000"/>
            <a:headEnd/>
            <a:tailEnd/>
          </a:ln>
        </p:spPr>
      </p:pic>
      <p:sp>
        <p:nvSpPr>
          <p:cNvPr id="26" name="25 Dikdörtgen"/>
          <p:cNvSpPr/>
          <p:nvPr/>
        </p:nvSpPr>
        <p:spPr>
          <a:xfrm>
            <a:off x="228600" y="457200"/>
            <a:ext cx="5715000" cy="307777"/>
          </a:xfrm>
          <a:prstGeom prst="rect">
            <a:avLst/>
          </a:prstGeom>
        </p:spPr>
        <p:txBody>
          <a:bodyPr wrap="square">
            <a:spAutoFit/>
          </a:bodyPr>
          <a:lstStyle/>
          <a:p>
            <a:pPr marL="342900" indent="-342900"/>
            <a:r>
              <a:rPr lang="tr-TR" sz="1400" b="1" dirty="0" smtClean="0">
                <a:solidFill>
                  <a:schemeClr val="accent6">
                    <a:lumMod val="75000"/>
                  </a:schemeClr>
                </a:solidFill>
                <a:latin typeface="+mj-lt"/>
              </a:rPr>
              <a:t>5. </a:t>
            </a:r>
            <a:r>
              <a:rPr lang="en-US" sz="1400" b="1" dirty="0" smtClean="0">
                <a:solidFill>
                  <a:schemeClr val="accent6">
                    <a:lumMod val="75000"/>
                  </a:schemeClr>
                </a:solidFill>
                <a:latin typeface="+mj-lt"/>
              </a:rPr>
              <a:t>EARLY COMPL</a:t>
            </a:r>
            <a:r>
              <a:rPr lang="tr-TR" sz="1400" b="1" dirty="0" smtClean="0">
                <a:solidFill>
                  <a:schemeClr val="accent6">
                    <a:lumMod val="75000"/>
                  </a:schemeClr>
                </a:solidFill>
                <a:latin typeface="+mj-lt"/>
              </a:rPr>
              <a:t>I</a:t>
            </a:r>
            <a:r>
              <a:rPr lang="en-US" sz="1400" b="1" dirty="0" smtClean="0">
                <a:solidFill>
                  <a:schemeClr val="accent6">
                    <a:lumMod val="75000"/>
                  </a:schemeClr>
                </a:solidFill>
                <a:latin typeface="+mj-lt"/>
              </a:rPr>
              <a:t>CAT</a:t>
            </a:r>
            <a:r>
              <a:rPr lang="tr-TR" sz="1400" b="1" dirty="0" smtClean="0">
                <a:solidFill>
                  <a:schemeClr val="accent6">
                    <a:lumMod val="75000"/>
                  </a:schemeClr>
                </a:solidFill>
                <a:latin typeface="+mj-lt"/>
              </a:rPr>
              <a:t>I</a:t>
            </a:r>
            <a:r>
              <a:rPr lang="en-US" sz="1400" b="1" dirty="0" smtClean="0">
                <a:solidFill>
                  <a:schemeClr val="accent6">
                    <a:lumMod val="75000"/>
                  </a:schemeClr>
                </a:solidFill>
                <a:latin typeface="+mj-lt"/>
              </a:rPr>
              <a:t>ONS OF </a:t>
            </a:r>
            <a:r>
              <a:rPr lang="tr-TR" sz="1400" b="1" dirty="0" smtClean="0">
                <a:solidFill>
                  <a:srgbClr val="C00000"/>
                </a:solidFill>
                <a:latin typeface="+mj-lt"/>
              </a:rPr>
              <a:t>INFECTION </a:t>
            </a:r>
            <a:r>
              <a:rPr lang="tr-TR" sz="1400" b="1" dirty="0" smtClean="0">
                <a:solidFill>
                  <a:schemeClr val="accent6">
                    <a:lumMod val="75000"/>
                  </a:schemeClr>
                </a:solidFill>
                <a:latin typeface="+mj-lt"/>
              </a:rPr>
              <a:t> ORIGIN</a:t>
            </a:r>
          </a:p>
        </p:txBody>
      </p:sp>
      <p:cxnSp>
        <p:nvCxnSpPr>
          <p:cNvPr id="6" name="5 Düz Ok Bağlayıcısı"/>
          <p:cNvCxnSpPr/>
          <p:nvPr/>
        </p:nvCxnSpPr>
        <p:spPr>
          <a:xfrm>
            <a:off x="5181600" y="4165899"/>
            <a:ext cx="0" cy="381000"/>
          </a:xfrm>
          <a:prstGeom prst="straightConnector1">
            <a:avLst/>
          </a:prstGeom>
          <a:ln w="38100">
            <a:solidFill>
              <a:schemeClr val="bg1">
                <a:lumMod val="75000"/>
              </a:schemeClr>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9" name="1 Başlık"/>
          <p:cNvSpPr txBox="1">
            <a:spLocks/>
          </p:cNvSpPr>
          <p:nvPr/>
        </p:nvSpPr>
        <p:spPr>
          <a:xfrm>
            <a:off x="381000" y="762000"/>
            <a:ext cx="8229600" cy="685799"/>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chemeClr val="accent4"/>
                </a:solidFill>
                <a:effectLst/>
                <a:uLnTx/>
                <a:uFillTx/>
                <a:latin typeface="+mj-lt"/>
                <a:ea typeface="+mj-ea"/>
                <a:cs typeface="+mj-cs"/>
              </a:rPr>
              <a:t>BACTERIALINFECTIONS  occuring after HSCT </a:t>
            </a:r>
            <a:endParaRPr kumimoji="0" lang="tr-TR" sz="2400" b="0" i="0" u="none" strike="noStrike" kern="1200" cap="none" spc="0" normalizeH="0" baseline="0" noProof="0" dirty="0">
              <a:ln>
                <a:noFill/>
              </a:ln>
              <a:solidFill>
                <a:schemeClr val="accent4"/>
              </a:solidFill>
              <a:effectLst/>
              <a:uLnTx/>
              <a:uFillTx/>
              <a:latin typeface="+mj-lt"/>
              <a:ea typeface="+mj-ea"/>
              <a:cs typeface="+mj-cs"/>
            </a:endParaRPr>
          </a:p>
        </p:txBody>
      </p:sp>
      <p:pic>
        <p:nvPicPr>
          <p:cNvPr id="2054" name="Picture 6"/>
          <p:cNvPicPr>
            <a:picLocks noChangeAspect="1" noChangeArrowheads="1"/>
          </p:cNvPicPr>
          <p:nvPr/>
        </p:nvPicPr>
        <p:blipFill>
          <a:blip r:embed="rId4" cstate="print"/>
          <a:srcRect/>
          <a:stretch>
            <a:fillRect/>
          </a:stretch>
        </p:blipFill>
        <p:spPr bwMode="auto">
          <a:xfrm>
            <a:off x="2819400" y="1727499"/>
            <a:ext cx="2476500" cy="2171700"/>
          </a:xfrm>
          <a:prstGeom prst="rect">
            <a:avLst/>
          </a:prstGeom>
          <a:noFill/>
          <a:ln w="9525">
            <a:noFill/>
            <a:miter lim="800000"/>
            <a:headEnd/>
            <a:tailEnd/>
          </a:ln>
        </p:spPr>
      </p:pic>
      <p:cxnSp>
        <p:nvCxnSpPr>
          <p:cNvPr id="20" name="19 Düz Bağlayıcı"/>
          <p:cNvCxnSpPr/>
          <p:nvPr/>
        </p:nvCxnSpPr>
        <p:spPr>
          <a:xfrm>
            <a:off x="2133600" y="5613699"/>
            <a:ext cx="4724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21 Düz Bağlayıcı"/>
          <p:cNvCxnSpPr/>
          <p:nvPr/>
        </p:nvCxnSpPr>
        <p:spPr>
          <a:xfrm>
            <a:off x="2133600" y="6375699"/>
            <a:ext cx="4724400" cy="0"/>
          </a:xfrm>
          <a:prstGeom prst="line">
            <a:avLst/>
          </a:prstGeom>
        </p:spPr>
        <p:style>
          <a:lnRef idx="1">
            <a:schemeClr val="accent1"/>
          </a:lnRef>
          <a:fillRef idx="0">
            <a:schemeClr val="accent1"/>
          </a:fillRef>
          <a:effectRef idx="0">
            <a:schemeClr val="accent1"/>
          </a:effectRef>
          <a:fontRef idx="minor">
            <a:schemeClr val="tx1"/>
          </a:fontRef>
        </p:style>
      </p:cxnSp>
      <p:sp>
        <p:nvSpPr>
          <p:cNvPr id="23" name="22 Dikdörtgen"/>
          <p:cNvSpPr/>
          <p:nvPr/>
        </p:nvSpPr>
        <p:spPr>
          <a:xfrm>
            <a:off x="2057400" y="5537499"/>
            <a:ext cx="152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4" name="23 Dikdörtgen"/>
          <p:cNvSpPr/>
          <p:nvPr/>
        </p:nvSpPr>
        <p:spPr>
          <a:xfrm>
            <a:off x="1295400" y="5943600"/>
            <a:ext cx="7620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5" name="24 Dikdörtgen"/>
          <p:cNvSpPr/>
          <p:nvPr/>
        </p:nvSpPr>
        <p:spPr>
          <a:xfrm>
            <a:off x="1143000" y="5385099"/>
            <a:ext cx="9144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006903" y="2133600"/>
            <a:ext cx="3505200" cy="4114800"/>
          </a:xfrm>
          <a:prstGeom prst="rect">
            <a:avLst/>
          </a:prstGeom>
          <a:blipFill>
            <a:blip r:embed="rId2" cstate="print"/>
            <a:stretch>
              <a:fillRect/>
            </a:stretch>
          </a:blipFill>
        </p:spPr>
        <p:txBody>
          <a:bodyPr wrap="square" lIns="0" tIns="0" rIns="0" bIns="0" rtlCol="0"/>
          <a:lstStyle/>
          <a:p>
            <a:pPr marR="5080" algn="r">
              <a:lnSpc>
                <a:spcPct val="100000"/>
              </a:lnSpc>
              <a:spcBef>
                <a:spcPts val="1855"/>
              </a:spcBef>
            </a:pPr>
            <a:endParaRPr lang="tr-TR" dirty="0" smtClean="0">
              <a:solidFill>
                <a:srgbClr val="C00000"/>
              </a:solidFill>
              <a:cs typeface="Arial"/>
            </a:endParaRPr>
          </a:p>
        </p:txBody>
      </p:sp>
      <p:sp>
        <p:nvSpPr>
          <p:cNvPr id="10" name="object 10"/>
          <p:cNvSpPr txBox="1">
            <a:spLocks noGrp="1"/>
          </p:cNvSpPr>
          <p:nvPr>
            <p:ph type="title"/>
          </p:nvPr>
        </p:nvSpPr>
        <p:spPr>
          <a:xfrm>
            <a:off x="304800" y="990600"/>
            <a:ext cx="7467600" cy="1661993"/>
          </a:xfrm>
          <a:prstGeom prst="rect">
            <a:avLst/>
          </a:prstGeom>
        </p:spPr>
        <p:txBody>
          <a:bodyPr vert="horz" wrap="square" lIns="0" tIns="0" rIns="0" bIns="0" rtlCol="0">
            <a:spAutoFit/>
          </a:bodyPr>
          <a:lstStyle/>
          <a:p>
            <a:pPr marL="1118870"/>
            <a:r>
              <a:rPr sz="3600" dirty="0">
                <a:solidFill>
                  <a:schemeClr val="accent2">
                    <a:lumMod val="75000"/>
                  </a:schemeClr>
                </a:solidFill>
              </a:rPr>
              <a:t>Main </a:t>
            </a:r>
            <a:r>
              <a:rPr sz="3600" spc="-5" dirty="0">
                <a:solidFill>
                  <a:schemeClr val="accent2">
                    <a:lumMod val="75000"/>
                  </a:schemeClr>
                </a:solidFill>
              </a:rPr>
              <a:t>sources </a:t>
            </a:r>
            <a:r>
              <a:rPr sz="3600" dirty="0">
                <a:solidFill>
                  <a:schemeClr val="accent2">
                    <a:lumMod val="75000"/>
                  </a:schemeClr>
                </a:solidFill>
              </a:rPr>
              <a:t>of </a:t>
            </a:r>
            <a:r>
              <a:rPr sz="3600" spc="-5" dirty="0">
                <a:solidFill>
                  <a:schemeClr val="accent2">
                    <a:lumMod val="75000"/>
                  </a:schemeClr>
                </a:solidFill>
              </a:rPr>
              <a:t>infection</a:t>
            </a:r>
            <a:r>
              <a:rPr sz="3600" spc="-85" dirty="0">
                <a:solidFill>
                  <a:schemeClr val="accent2">
                    <a:lumMod val="75000"/>
                  </a:schemeClr>
                </a:solidFill>
              </a:rPr>
              <a:t> </a:t>
            </a:r>
            <a:r>
              <a:rPr sz="3600" spc="-5" dirty="0" smtClean="0">
                <a:solidFill>
                  <a:schemeClr val="accent2">
                    <a:lumMod val="75000"/>
                  </a:schemeClr>
                </a:solidFill>
              </a:rPr>
              <a:t>in</a:t>
            </a:r>
            <a:r>
              <a:rPr lang="tr-TR" sz="3600" spc="-5" dirty="0" smtClean="0">
                <a:solidFill>
                  <a:schemeClr val="accent2">
                    <a:lumMod val="75000"/>
                  </a:schemeClr>
                </a:solidFill>
              </a:rPr>
              <a:t> </a:t>
            </a:r>
            <a:r>
              <a:rPr lang="tr-TR" sz="3600" dirty="0" err="1" smtClean="0">
                <a:solidFill>
                  <a:srgbClr val="C00000"/>
                </a:solidFill>
                <a:latin typeface="Verdana"/>
                <a:cs typeface="Verdana"/>
              </a:rPr>
              <a:t>neutropenic</a:t>
            </a:r>
            <a:r>
              <a:rPr lang="tr-TR" sz="3600" spc="-145" dirty="0" smtClean="0">
                <a:solidFill>
                  <a:srgbClr val="C00000"/>
                </a:solidFill>
                <a:latin typeface="Verdana"/>
                <a:cs typeface="Verdana"/>
              </a:rPr>
              <a:t> </a:t>
            </a:r>
            <a:r>
              <a:rPr lang="tr-TR" sz="3600" spc="-5" dirty="0" err="1" smtClean="0">
                <a:solidFill>
                  <a:srgbClr val="C00000"/>
                </a:solidFill>
                <a:latin typeface="Verdana"/>
                <a:cs typeface="Verdana"/>
              </a:rPr>
              <a:t>patients</a:t>
            </a:r>
            <a:r>
              <a:rPr lang="tr-TR" sz="3600" dirty="0" smtClean="0">
                <a:solidFill>
                  <a:srgbClr val="C00000"/>
                </a:solidFill>
                <a:latin typeface="Verdana"/>
                <a:cs typeface="Verdana"/>
              </a:rPr>
              <a:t/>
            </a:r>
            <a:br>
              <a:rPr lang="tr-TR" sz="3600" dirty="0" smtClean="0">
                <a:solidFill>
                  <a:srgbClr val="C00000"/>
                </a:solidFill>
                <a:latin typeface="Verdana"/>
                <a:cs typeface="Verdana"/>
              </a:rPr>
            </a:br>
            <a:endParaRPr sz="3600" spc="-5" dirty="0">
              <a:solidFill>
                <a:srgbClr val="C00000"/>
              </a:solidFill>
            </a:endParaRPr>
          </a:p>
        </p:txBody>
      </p:sp>
      <p:sp>
        <p:nvSpPr>
          <p:cNvPr id="12" name="11 Dikdörtgen"/>
          <p:cNvSpPr/>
          <p:nvPr/>
        </p:nvSpPr>
        <p:spPr>
          <a:xfrm>
            <a:off x="152400" y="457200"/>
            <a:ext cx="5410200" cy="369332"/>
          </a:xfrm>
          <a:prstGeom prst="rect">
            <a:avLst/>
          </a:prstGeom>
        </p:spPr>
        <p:txBody>
          <a:bodyPr wrap="square">
            <a:spAutoFit/>
          </a:bodyPr>
          <a:lstStyle/>
          <a:p>
            <a:pPr lvl="0">
              <a:spcBef>
                <a:spcPct val="0"/>
              </a:spcBef>
              <a:defRPr/>
            </a:pPr>
            <a:r>
              <a:rPr lang="tr-TR" b="1" dirty="0" smtClean="0">
                <a:solidFill>
                  <a:schemeClr val="accent4"/>
                </a:solidFill>
                <a:latin typeface="+mj-lt"/>
              </a:rPr>
              <a:t>BACTERIALINFECTIONS  occuring after HSCT </a:t>
            </a:r>
            <a:endParaRPr lang="tr-TR" dirty="0">
              <a:solidFill>
                <a:schemeClr val="accent4"/>
              </a:solidFill>
              <a:latin typeface="+mj-lt"/>
            </a:endParaRPr>
          </a:p>
        </p:txBody>
      </p:sp>
      <p:sp>
        <p:nvSpPr>
          <p:cNvPr id="14" name="13 Metin kutusu"/>
          <p:cNvSpPr txBox="1"/>
          <p:nvPr/>
        </p:nvSpPr>
        <p:spPr>
          <a:xfrm>
            <a:off x="838200" y="1219200"/>
            <a:ext cx="1219200" cy="646331"/>
          </a:xfrm>
          <a:prstGeom prst="rect">
            <a:avLst/>
          </a:prstGeom>
          <a:noFill/>
        </p:spPr>
        <p:txBody>
          <a:bodyPr wrap="square" rtlCol="0">
            <a:spAutoFit/>
          </a:bodyPr>
          <a:lstStyle/>
          <a:p>
            <a:pPr marL="5976620" marR="5080" indent="-46990" algn="ctr">
              <a:lnSpc>
                <a:spcPct val="100000"/>
              </a:lnSpc>
              <a:spcBef>
                <a:spcPts val="2330"/>
              </a:spcBef>
            </a:pPr>
            <a:endParaRPr lang="tr-TR" dirty="0" smtClean="0">
              <a:solidFill>
                <a:srgbClr val="C00000"/>
              </a:solidFill>
              <a:cs typeface="Arial"/>
            </a:endParaRPr>
          </a:p>
          <a:p>
            <a:endParaRPr lang="tr-TR" dirty="0"/>
          </a:p>
        </p:txBody>
      </p:sp>
      <p:sp>
        <p:nvSpPr>
          <p:cNvPr id="15" name="14 Dikdörtgen"/>
          <p:cNvSpPr/>
          <p:nvPr/>
        </p:nvSpPr>
        <p:spPr>
          <a:xfrm>
            <a:off x="5486400" y="4083977"/>
            <a:ext cx="1948448" cy="1292662"/>
          </a:xfrm>
          <a:prstGeom prst="rect">
            <a:avLst/>
          </a:prstGeom>
        </p:spPr>
        <p:txBody>
          <a:bodyPr wrap="square">
            <a:spAutoFit/>
          </a:bodyPr>
          <a:lstStyle/>
          <a:p>
            <a:pPr marR="5080" lvl="0">
              <a:spcBef>
                <a:spcPts val="1855"/>
              </a:spcBef>
            </a:pPr>
            <a:r>
              <a:rPr lang="tr-TR" b="1" dirty="0" err="1" smtClean="0">
                <a:latin typeface="+mj-lt"/>
                <a:cs typeface="Arial"/>
              </a:rPr>
              <a:t>Gastro</a:t>
            </a:r>
            <a:r>
              <a:rPr lang="tr-TR" b="1" dirty="0" smtClean="0">
                <a:latin typeface="+mj-lt"/>
                <a:cs typeface="Arial"/>
              </a:rPr>
              <a:t>-  </a:t>
            </a:r>
            <a:r>
              <a:rPr lang="tr-TR" b="1" dirty="0" err="1" smtClean="0">
                <a:latin typeface="+mj-lt"/>
                <a:cs typeface="Arial"/>
              </a:rPr>
              <a:t>intestinal</a:t>
            </a:r>
            <a:r>
              <a:rPr lang="tr-TR" b="1" dirty="0" smtClean="0">
                <a:latin typeface="+mj-lt"/>
                <a:cs typeface="Arial"/>
              </a:rPr>
              <a:t>            </a:t>
            </a:r>
            <a:r>
              <a:rPr lang="tr-TR" b="1" spc="-5" dirty="0" err="1" smtClean="0">
                <a:latin typeface="+mj-lt"/>
                <a:cs typeface="Arial"/>
              </a:rPr>
              <a:t>tract</a:t>
            </a:r>
            <a:r>
              <a:rPr lang="tr-TR" b="1" spc="-5" dirty="0" smtClean="0">
                <a:latin typeface="+mj-lt"/>
                <a:cs typeface="Arial"/>
              </a:rPr>
              <a:t>                    </a:t>
            </a:r>
            <a:r>
              <a:rPr lang="tr-TR" sz="2400" b="1" dirty="0" smtClean="0">
                <a:solidFill>
                  <a:srgbClr val="C00000"/>
                </a:solidFill>
                <a:latin typeface="+mj-lt"/>
                <a:cs typeface="Arial"/>
              </a:rPr>
              <a:t>Gram</a:t>
            </a:r>
            <a:r>
              <a:rPr lang="tr-TR" sz="2400" b="1" spc="-110" dirty="0" smtClean="0">
                <a:solidFill>
                  <a:srgbClr val="C00000"/>
                </a:solidFill>
                <a:latin typeface="+mj-lt"/>
                <a:cs typeface="Arial"/>
              </a:rPr>
              <a:t> </a:t>
            </a:r>
            <a:r>
              <a:rPr lang="tr-TR" sz="2400" b="1" spc="-5" dirty="0" smtClean="0">
                <a:solidFill>
                  <a:srgbClr val="C00000"/>
                </a:solidFill>
                <a:latin typeface="+mj-lt"/>
                <a:cs typeface="Arial"/>
              </a:rPr>
              <a:t>(-ve)</a:t>
            </a:r>
            <a:endParaRPr lang="tr-TR" sz="2400" b="1" dirty="0" smtClean="0">
              <a:solidFill>
                <a:srgbClr val="C00000"/>
              </a:solidFill>
              <a:latin typeface="+mj-lt"/>
              <a:cs typeface="Arial"/>
            </a:endParaRPr>
          </a:p>
        </p:txBody>
      </p:sp>
      <p:sp>
        <p:nvSpPr>
          <p:cNvPr id="16" name="15 Dikdörtgen"/>
          <p:cNvSpPr/>
          <p:nvPr/>
        </p:nvSpPr>
        <p:spPr>
          <a:xfrm>
            <a:off x="2590800" y="2788577"/>
            <a:ext cx="1948448" cy="1015663"/>
          </a:xfrm>
          <a:prstGeom prst="rect">
            <a:avLst/>
          </a:prstGeom>
        </p:spPr>
        <p:txBody>
          <a:bodyPr wrap="square">
            <a:spAutoFit/>
          </a:bodyPr>
          <a:lstStyle/>
          <a:p>
            <a:pPr marR="5080">
              <a:spcBef>
                <a:spcPts val="1855"/>
              </a:spcBef>
            </a:pPr>
            <a:r>
              <a:rPr lang="tr-TR" b="1" spc="-5" dirty="0" smtClean="0">
                <a:latin typeface="Arial"/>
                <a:cs typeface="Arial"/>
              </a:rPr>
              <a:t>Vascular</a:t>
            </a:r>
            <a:r>
              <a:rPr lang="tr-TR" b="1" spc="-90" dirty="0" smtClean="0">
                <a:latin typeface="Arial"/>
                <a:cs typeface="Arial"/>
              </a:rPr>
              <a:t>  </a:t>
            </a:r>
            <a:r>
              <a:rPr lang="tr-TR" b="1" spc="-5" dirty="0" err="1" smtClean="0">
                <a:latin typeface="Arial"/>
                <a:cs typeface="Arial"/>
              </a:rPr>
              <a:t>access</a:t>
            </a:r>
            <a:r>
              <a:rPr lang="tr-TR" dirty="0" smtClean="0">
                <a:latin typeface="Arial"/>
                <a:cs typeface="Arial"/>
              </a:rPr>
              <a:t>           </a:t>
            </a:r>
            <a:r>
              <a:rPr lang="tr-TR" sz="2400" b="1" dirty="0" smtClean="0">
                <a:solidFill>
                  <a:srgbClr val="0070C0"/>
                </a:solidFill>
                <a:latin typeface="+mj-lt"/>
                <a:cs typeface="Arial"/>
              </a:rPr>
              <a:t>Gram</a:t>
            </a:r>
            <a:r>
              <a:rPr lang="tr-TR" sz="2400" b="1" spc="-110" dirty="0" smtClean="0">
                <a:solidFill>
                  <a:srgbClr val="0070C0"/>
                </a:solidFill>
                <a:latin typeface="+mj-lt"/>
                <a:cs typeface="Arial"/>
              </a:rPr>
              <a:t> </a:t>
            </a:r>
            <a:r>
              <a:rPr lang="tr-TR" sz="2400" b="1" spc="-5" dirty="0" smtClean="0">
                <a:solidFill>
                  <a:srgbClr val="0070C0"/>
                </a:solidFill>
                <a:latin typeface="+mj-lt"/>
                <a:cs typeface="Arial"/>
              </a:rPr>
              <a:t>(+ve)</a:t>
            </a:r>
            <a:endParaRPr lang="tr-TR" sz="2400" b="1" dirty="0" smtClean="0">
              <a:solidFill>
                <a:srgbClr val="0070C0"/>
              </a:solidFill>
              <a:latin typeface="+mj-lt"/>
              <a:cs typeface="Arial"/>
            </a:endParaRPr>
          </a:p>
        </p:txBody>
      </p:sp>
      <p:cxnSp>
        <p:nvCxnSpPr>
          <p:cNvPr id="18" name="17 Düz Ok Bağlayıcısı"/>
          <p:cNvCxnSpPr/>
          <p:nvPr/>
        </p:nvCxnSpPr>
        <p:spPr>
          <a:xfrm>
            <a:off x="3962400" y="3855377"/>
            <a:ext cx="457200" cy="228600"/>
          </a:xfrm>
          <a:prstGeom prst="straightConnector1">
            <a:avLst/>
          </a:prstGeom>
          <a:ln>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19" name="18 Düz Ok Bağlayıcısı"/>
          <p:cNvCxnSpPr/>
          <p:nvPr/>
        </p:nvCxnSpPr>
        <p:spPr>
          <a:xfrm flipH="1">
            <a:off x="4953000" y="5150777"/>
            <a:ext cx="609600" cy="30480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762000" y="2209800"/>
            <a:ext cx="7391400" cy="3886200"/>
          </a:xfrm>
          <a:prstGeom prst="rect">
            <a:avLst/>
          </a:prstGeom>
          <a:noFill/>
          <a:ln w="9525">
            <a:solidFill>
              <a:schemeClr val="accent1"/>
            </a:solidFill>
            <a:miter lim="800000"/>
            <a:headEnd/>
            <a:tailEnd/>
          </a:ln>
        </p:spPr>
      </p:pic>
      <p:sp>
        <p:nvSpPr>
          <p:cNvPr id="2" name="object 2"/>
          <p:cNvSpPr txBox="1">
            <a:spLocks noGrp="1"/>
          </p:cNvSpPr>
          <p:nvPr>
            <p:ph type="title"/>
          </p:nvPr>
        </p:nvSpPr>
        <p:spPr>
          <a:xfrm>
            <a:off x="0" y="1447800"/>
            <a:ext cx="8229600" cy="682494"/>
          </a:xfrm>
          <a:prstGeom prst="rect">
            <a:avLst/>
          </a:prstGeom>
        </p:spPr>
        <p:txBody>
          <a:bodyPr vert="horz" wrap="square" lIns="0" tIns="180593" rIns="0" bIns="0" rtlCol="0">
            <a:spAutoFit/>
          </a:bodyPr>
          <a:lstStyle/>
          <a:p>
            <a:pPr marL="488950" marR="5080" indent="147320">
              <a:lnSpc>
                <a:spcPts val="3890"/>
              </a:lnSpc>
            </a:pPr>
            <a:r>
              <a:rPr sz="2800" b="1" spc="-5" dirty="0">
                <a:solidFill>
                  <a:srgbClr val="C00000"/>
                </a:solidFill>
                <a:latin typeface="+mj-lt"/>
                <a:cs typeface="Verdana"/>
              </a:rPr>
              <a:t>2540</a:t>
            </a:r>
            <a:r>
              <a:rPr sz="2800" b="1" spc="-5" dirty="0">
                <a:solidFill>
                  <a:srgbClr val="FF3300"/>
                </a:solidFill>
                <a:latin typeface="+mj-lt"/>
                <a:cs typeface="Verdana"/>
              </a:rPr>
              <a:t> </a:t>
            </a:r>
            <a:r>
              <a:rPr sz="1800" dirty="0">
                <a:solidFill>
                  <a:schemeClr val="accent2">
                    <a:lumMod val="50000"/>
                  </a:schemeClr>
                </a:solidFill>
                <a:latin typeface="+mj-lt"/>
              </a:rPr>
              <a:t>episodes of </a:t>
            </a:r>
            <a:r>
              <a:rPr sz="1800" spc="-5" dirty="0">
                <a:solidFill>
                  <a:schemeClr val="accent2">
                    <a:lumMod val="50000"/>
                  </a:schemeClr>
                </a:solidFill>
                <a:latin typeface="+mj-lt"/>
              </a:rPr>
              <a:t>bacteriemia </a:t>
            </a:r>
            <a:r>
              <a:rPr sz="1800" spc="-10" dirty="0">
                <a:solidFill>
                  <a:schemeClr val="accent2">
                    <a:lumMod val="50000"/>
                  </a:schemeClr>
                </a:solidFill>
                <a:latin typeface="+mj-lt"/>
              </a:rPr>
              <a:t>in  </a:t>
            </a:r>
            <a:r>
              <a:rPr sz="1800" dirty="0">
                <a:solidFill>
                  <a:schemeClr val="accent2">
                    <a:lumMod val="50000"/>
                  </a:schemeClr>
                </a:solidFill>
                <a:latin typeface="+mj-lt"/>
              </a:rPr>
              <a:t>neutropenic </a:t>
            </a:r>
            <a:r>
              <a:rPr sz="1800" spc="-5" dirty="0">
                <a:solidFill>
                  <a:schemeClr val="accent2">
                    <a:lumMod val="50000"/>
                  </a:schemeClr>
                </a:solidFill>
                <a:latin typeface="+mj-lt"/>
              </a:rPr>
              <a:t>patients (&lt;500/mL)</a:t>
            </a:r>
            <a:r>
              <a:rPr sz="1800" spc="15" dirty="0">
                <a:solidFill>
                  <a:schemeClr val="accent2">
                    <a:lumMod val="50000"/>
                  </a:schemeClr>
                </a:solidFill>
                <a:latin typeface="+mj-lt"/>
              </a:rPr>
              <a:t> </a:t>
            </a:r>
            <a:r>
              <a:rPr sz="1800" dirty="0">
                <a:solidFill>
                  <a:schemeClr val="accent2">
                    <a:lumMod val="50000"/>
                  </a:schemeClr>
                </a:solidFill>
                <a:latin typeface="+mj-lt"/>
              </a:rPr>
              <a:t>*</a:t>
            </a:r>
            <a:endParaRPr sz="1800" dirty="0">
              <a:solidFill>
                <a:schemeClr val="accent2">
                  <a:lumMod val="50000"/>
                </a:schemeClr>
              </a:solidFill>
              <a:latin typeface="+mj-lt"/>
              <a:cs typeface="Verdana"/>
            </a:endParaRPr>
          </a:p>
        </p:txBody>
      </p:sp>
      <p:sp>
        <p:nvSpPr>
          <p:cNvPr id="3" name="object 3"/>
          <p:cNvSpPr txBox="1"/>
          <p:nvPr/>
        </p:nvSpPr>
        <p:spPr>
          <a:xfrm>
            <a:off x="5115814" y="6554622"/>
            <a:ext cx="3909695" cy="221615"/>
          </a:xfrm>
          <a:prstGeom prst="rect">
            <a:avLst/>
          </a:prstGeom>
        </p:spPr>
        <p:txBody>
          <a:bodyPr vert="horz" wrap="square" lIns="0" tIns="0" rIns="0" bIns="0" rtlCol="0">
            <a:spAutoFit/>
          </a:bodyPr>
          <a:lstStyle/>
          <a:p>
            <a:pPr marL="12700">
              <a:lnSpc>
                <a:spcPct val="100000"/>
              </a:lnSpc>
            </a:pPr>
            <a:r>
              <a:rPr sz="1400" b="1" i="1" dirty="0">
                <a:solidFill>
                  <a:srgbClr val="009999"/>
                </a:solidFill>
                <a:latin typeface="Verdana"/>
                <a:cs typeface="Verdana"/>
              </a:rPr>
              <a:t>* </a:t>
            </a:r>
            <a:r>
              <a:rPr sz="1400" b="1" i="1" spc="-5" dirty="0">
                <a:solidFill>
                  <a:srgbClr val="009999"/>
                </a:solidFill>
                <a:latin typeface="Verdana"/>
                <a:cs typeface="Verdana"/>
              </a:rPr>
              <a:t>Hospital </a:t>
            </a:r>
            <a:r>
              <a:rPr sz="1400" b="1" i="1" dirty="0">
                <a:solidFill>
                  <a:srgbClr val="009999"/>
                </a:solidFill>
                <a:latin typeface="Verdana"/>
                <a:cs typeface="Verdana"/>
              </a:rPr>
              <a:t>Clínic. </a:t>
            </a:r>
            <a:r>
              <a:rPr sz="1400" b="1" i="1" spc="-5" dirty="0">
                <a:solidFill>
                  <a:srgbClr val="009999"/>
                </a:solidFill>
                <a:latin typeface="Verdana"/>
                <a:cs typeface="Verdana"/>
              </a:rPr>
              <a:t>Barcelona</a:t>
            </a:r>
            <a:r>
              <a:rPr sz="1400" b="1" i="1" spc="-114" dirty="0">
                <a:solidFill>
                  <a:srgbClr val="009999"/>
                </a:solidFill>
                <a:latin typeface="Verdana"/>
                <a:cs typeface="Verdana"/>
              </a:rPr>
              <a:t> </a:t>
            </a:r>
            <a:r>
              <a:rPr sz="1400" b="1" i="1" dirty="0">
                <a:solidFill>
                  <a:srgbClr val="009999"/>
                </a:solidFill>
                <a:latin typeface="Verdana"/>
                <a:cs typeface="Verdana"/>
              </a:rPr>
              <a:t>1991-2009</a:t>
            </a:r>
            <a:endParaRPr sz="1400" dirty="0">
              <a:latin typeface="Verdana"/>
              <a:cs typeface="Verdana"/>
            </a:endParaRPr>
          </a:p>
        </p:txBody>
      </p:sp>
      <p:sp>
        <p:nvSpPr>
          <p:cNvPr id="8" name="object 8"/>
          <p:cNvSpPr/>
          <p:nvPr/>
        </p:nvSpPr>
        <p:spPr>
          <a:xfrm>
            <a:off x="7121525" y="3581400"/>
            <a:ext cx="955675" cy="1619250"/>
          </a:xfrm>
          <a:custGeom>
            <a:avLst/>
            <a:gdLst/>
            <a:ahLst/>
            <a:cxnLst/>
            <a:rect l="l" t="t" r="r" b="b"/>
            <a:pathLst>
              <a:path w="955675" h="1619250">
                <a:moveTo>
                  <a:pt x="0" y="809625"/>
                </a:moveTo>
                <a:lnTo>
                  <a:pt x="1311" y="749198"/>
                </a:lnTo>
                <a:lnTo>
                  <a:pt x="5182" y="689979"/>
                </a:lnTo>
                <a:lnTo>
                  <a:pt x="11521" y="632122"/>
                </a:lnTo>
                <a:lnTo>
                  <a:pt x="20236" y="575786"/>
                </a:lnTo>
                <a:lnTo>
                  <a:pt x="31234" y="521125"/>
                </a:lnTo>
                <a:lnTo>
                  <a:pt x="44422" y="468297"/>
                </a:lnTo>
                <a:lnTo>
                  <a:pt x="59708" y="417458"/>
                </a:lnTo>
                <a:lnTo>
                  <a:pt x="77000" y="368765"/>
                </a:lnTo>
                <a:lnTo>
                  <a:pt x="96205" y="322374"/>
                </a:lnTo>
                <a:lnTo>
                  <a:pt x="117231" y="278442"/>
                </a:lnTo>
                <a:lnTo>
                  <a:pt x="139985" y="237124"/>
                </a:lnTo>
                <a:lnTo>
                  <a:pt x="164375" y="198579"/>
                </a:lnTo>
                <a:lnTo>
                  <a:pt x="190308" y="162962"/>
                </a:lnTo>
                <a:lnTo>
                  <a:pt x="217692" y="130429"/>
                </a:lnTo>
                <a:lnTo>
                  <a:pt x="246435" y="101138"/>
                </a:lnTo>
                <a:lnTo>
                  <a:pt x="276443" y="75244"/>
                </a:lnTo>
                <a:lnTo>
                  <a:pt x="307625" y="52905"/>
                </a:lnTo>
                <a:lnTo>
                  <a:pt x="373139" y="19515"/>
                </a:lnTo>
                <a:lnTo>
                  <a:pt x="442238" y="2220"/>
                </a:lnTo>
                <a:lnTo>
                  <a:pt x="477900" y="0"/>
                </a:lnTo>
                <a:lnTo>
                  <a:pt x="513546" y="2220"/>
                </a:lnTo>
                <a:lnTo>
                  <a:pt x="548483" y="8777"/>
                </a:lnTo>
                <a:lnTo>
                  <a:pt x="615856" y="34276"/>
                </a:lnTo>
                <a:lnTo>
                  <a:pt x="679280" y="75244"/>
                </a:lnTo>
                <a:lnTo>
                  <a:pt x="709280" y="101138"/>
                </a:lnTo>
                <a:lnTo>
                  <a:pt x="738014" y="130429"/>
                </a:lnTo>
                <a:lnTo>
                  <a:pt x="765392" y="162962"/>
                </a:lnTo>
                <a:lnTo>
                  <a:pt x="791320" y="198579"/>
                </a:lnTo>
                <a:lnTo>
                  <a:pt x="815705" y="237124"/>
                </a:lnTo>
                <a:lnTo>
                  <a:pt x="838455" y="278442"/>
                </a:lnTo>
                <a:lnTo>
                  <a:pt x="859477" y="322374"/>
                </a:lnTo>
                <a:lnTo>
                  <a:pt x="878680" y="368765"/>
                </a:lnTo>
                <a:lnTo>
                  <a:pt x="895970" y="417458"/>
                </a:lnTo>
                <a:lnTo>
                  <a:pt x="911255" y="468297"/>
                </a:lnTo>
                <a:lnTo>
                  <a:pt x="924442" y="521125"/>
                </a:lnTo>
                <a:lnTo>
                  <a:pt x="935439" y="575786"/>
                </a:lnTo>
                <a:lnTo>
                  <a:pt x="944153" y="632122"/>
                </a:lnTo>
                <a:lnTo>
                  <a:pt x="950492" y="689979"/>
                </a:lnTo>
                <a:lnTo>
                  <a:pt x="954364" y="749198"/>
                </a:lnTo>
                <a:lnTo>
                  <a:pt x="955675" y="809625"/>
                </a:lnTo>
                <a:lnTo>
                  <a:pt x="954364" y="870035"/>
                </a:lnTo>
                <a:lnTo>
                  <a:pt x="950492" y="929242"/>
                </a:lnTo>
                <a:lnTo>
                  <a:pt x="944153" y="987088"/>
                </a:lnTo>
                <a:lnTo>
                  <a:pt x="935439" y="1043417"/>
                </a:lnTo>
                <a:lnTo>
                  <a:pt x="924442" y="1098072"/>
                </a:lnTo>
                <a:lnTo>
                  <a:pt x="911255" y="1150897"/>
                </a:lnTo>
                <a:lnTo>
                  <a:pt x="895970" y="1201735"/>
                </a:lnTo>
                <a:lnTo>
                  <a:pt x="878680" y="1250428"/>
                </a:lnTo>
                <a:lnTo>
                  <a:pt x="859477" y="1296821"/>
                </a:lnTo>
                <a:lnTo>
                  <a:pt x="838455" y="1340756"/>
                </a:lnTo>
                <a:lnTo>
                  <a:pt x="815705" y="1382077"/>
                </a:lnTo>
                <a:lnTo>
                  <a:pt x="791320" y="1420627"/>
                </a:lnTo>
                <a:lnTo>
                  <a:pt x="765392" y="1456250"/>
                </a:lnTo>
                <a:lnTo>
                  <a:pt x="738014" y="1488788"/>
                </a:lnTo>
                <a:lnTo>
                  <a:pt x="709280" y="1518085"/>
                </a:lnTo>
                <a:lnTo>
                  <a:pt x="679280" y="1543984"/>
                </a:lnTo>
                <a:lnTo>
                  <a:pt x="648108" y="1566329"/>
                </a:lnTo>
                <a:lnTo>
                  <a:pt x="582616" y="1599728"/>
                </a:lnTo>
                <a:lnTo>
                  <a:pt x="513546" y="1617028"/>
                </a:lnTo>
                <a:lnTo>
                  <a:pt x="477900" y="1619250"/>
                </a:lnTo>
                <a:lnTo>
                  <a:pt x="442238" y="1617028"/>
                </a:lnTo>
                <a:lnTo>
                  <a:pt x="407287" y="1610469"/>
                </a:lnTo>
                <a:lnTo>
                  <a:pt x="339888" y="1584962"/>
                </a:lnTo>
                <a:lnTo>
                  <a:pt x="276443" y="1543984"/>
                </a:lnTo>
                <a:lnTo>
                  <a:pt x="246435" y="1518085"/>
                </a:lnTo>
                <a:lnTo>
                  <a:pt x="217692" y="1488788"/>
                </a:lnTo>
                <a:lnTo>
                  <a:pt x="190308" y="1456250"/>
                </a:lnTo>
                <a:lnTo>
                  <a:pt x="164375" y="1420627"/>
                </a:lnTo>
                <a:lnTo>
                  <a:pt x="139985" y="1382077"/>
                </a:lnTo>
                <a:lnTo>
                  <a:pt x="117231" y="1340756"/>
                </a:lnTo>
                <a:lnTo>
                  <a:pt x="96205" y="1296821"/>
                </a:lnTo>
                <a:lnTo>
                  <a:pt x="77000" y="1250428"/>
                </a:lnTo>
                <a:lnTo>
                  <a:pt x="59708" y="1201735"/>
                </a:lnTo>
                <a:lnTo>
                  <a:pt x="44422" y="1150897"/>
                </a:lnTo>
                <a:lnTo>
                  <a:pt x="31234" y="1098072"/>
                </a:lnTo>
                <a:lnTo>
                  <a:pt x="20236" y="1043417"/>
                </a:lnTo>
                <a:lnTo>
                  <a:pt x="11521" y="987088"/>
                </a:lnTo>
                <a:lnTo>
                  <a:pt x="5182" y="929242"/>
                </a:lnTo>
                <a:lnTo>
                  <a:pt x="1311" y="870035"/>
                </a:lnTo>
                <a:lnTo>
                  <a:pt x="0" y="809625"/>
                </a:lnTo>
                <a:close/>
              </a:path>
            </a:pathLst>
          </a:custGeom>
          <a:ln w="28575">
            <a:solidFill>
              <a:schemeClr val="tx1">
                <a:lumMod val="65000"/>
                <a:lumOff val="35000"/>
              </a:schemeClr>
            </a:solidFill>
          </a:ln>
        </p:spPr>
        <p:txBody>
          <a:bodyPr wrap="square" lIns="0" tIns="0" rIns="0" bIns="0" rtlCol="0"/>
          <a:lstStyle/>
          <a:p>
            <a:endParaRPr/>
          </a:p>
        </p:txBody>
      </p:sp>
      <p:sp>
        <p:nvSpPr>
          <p:cNvPr id="16" name="15 Dikdörtgen"/>
          <p:cNvSpPr/>
          <p:nvPr/>
        </p:nvSpPr>
        <p:spPr>
          <a:xfrm>
            <a:off x="152400" y="457200"/>
            <a:ext cx="5410200" cy="369332"/>
          </a:xfrm>
          <a:prstGeom prst="rect">
            <a:avLst/>
          </a:prstGeom>
        </p:spPr>
        <p:txBody>
          <a:bodyPr wrap="square">
            <a:spAutoFit/>
          </a:bodyPr>
          <a:lstStyle/>
          <a:p>
            <a:pPr lvl="0">
              <a:spcBef>
                <a:spcPct val="0"/>
              </a:spcBef>
              <a:defRPr/>
            </a:pPr>
            <a:r>
              <a:rPr lang="tr-TR" b="1" dirty="0" smtClean="0">
                <a:solidFill>
                  <a:schemeClr val="accent4"/>
                </a:solidFill>
                <a:latin typeface="+mj-lt"/>
              </a:rPr>
              <a:t>BACTERIALINFECTIONS  occuring after HSCT </a:t>
            </a:r>
            <a:endParaRPr lang="tr-TR" dirty="0">
              <a:solidFill>
                <a:schemeClr val="accent4"/>
              </a:solidFill>
              <a:latin typeface="+mj-l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3400" y="1921133"/>
            <a:ext cx="8001000" cy="492443"/>
          </a:xfrm>
          <a:prstGeom prst="rect">
            <a:avLst/>
          </a:prstGeom>
        </p:spPr>
        <p:txBody>
          <a:bodyPr vert="horz" wrap="square" lIns="0" tIns="0" rIns="0" bIns="0" rtlCol="0">
            <a:spAutoFit/>
          </a:bodyPr>
          <a:lstStyle/>
          <a:p>
            <a:pPr marL="12700">
              <a:lnSpc>
                <a:spcPct val="100000"/>
              </a:lnSpc>
            </a:pPr>
            <a:r>
              <a:rPr lang="tr-TR" sz="3200" dirty="0" smtClean="0">
                <a:solidFill>
                  <a:srgbClr val="8B438D"/>
                </a:solidFill>
              </a:rPr>
              <a:t>To </a:t>
            </a:r>
            <a:r>
              <a:rPr lang="tr-TR" sz="3200" dirty="0" err="1" smtClean="0">
                <a:solidFill>
                  <a:srgbClr val="8B438D"/>
                </a:solidFill>
              </a:rPr>
              <a:t>prevent</a:t>
            </a:r>
            <a:r>
              <a:rPr lang="tr-TR" sz="3200" dirty="0" smtClean="0">
                <a:solidFill>
                  <a:srgbClr val="8B438D"/>
                </a:solidFill>
              </a:rPr>
              <a:t> </a:t>
            </a:r>
            <a:r>
              <a:rPr sz="3200" dirty="0" smtClean="0">
                <a:solidFill>
                  <a:srgbClr val="8B438D"/>
                </a:solidFill>
              </a:rPr>
              <a:t>Bacterial</a:t>
            </a:r>
            <a:r>
              <a:rPr sz="3200" spc="-120" dirty="0" smtClean="0">
                <a:solidFill>
                  <a:srgbClr val="8B438D"/>
                </a:solidFill>
              </a:rPr>
              <a:t> </a:t>
            </a:r>
            <a:r>
              <a:rPr sz="3200" spc="-5" dirty="0">
                <a:solidFill>
                  <a:srgbClr val="8B438D"/>
                </a:solidFill>
              </a:rPr>
              <a:t>infections</a:t>
            </a:r>
            <a:endParaRPr sz="3200" dirty="0">
              <a:solidFill>
                <a:srgbClr val="8B438D"/>
              </a:solidFill>
            </a:endParaRPr>
          </a:p>
        </p:txBody>
      </p:sp>
      <p:sp>
        <p:nvSpPr>
          <p:cNvPr id="3" name="object 3"/>
          <p:cNvSpPr txBox="1">
            <a:spLocks noGrp="1"/>
          </p:cNvSpPr>
          <p:nvPr>
            <p:ph type="body" idx="1"/>
          </p:nvPr>
        </p:nvSpPr>
        <p:spPr>
          <a:xfrm>
            <a:off x="609600" y="2590800"/>
            <a:ext cx="8229600" cy="1903085"/>
          </a:xfrm>
          <a:prstGeom prst="rect">
            <a:avLst/>
          </a:prstGeom>
        </p:spPr>
        <p:txBody>
          <a:bodyPr vert="horz" wrap="square" lIns="0" tIns="0" rIns="0" bIns="0" rtlCol="0">
            <a:spAutoFit/>
          </a:bodyPr>
          <a:lstStyle/>
          <a:p>
            <a:pPr marL="78105">
              <a:lnSpc>
                <a:spcPct val="100000"/>
              </a:lnSpc>
            </a:pPr>
            <a:r>
              <a:rPr dirty="0">
                <a:latin typeface="+mj-lt"/>
              </a:rPr>
              <a:t>Prophylaxis</a:t>
            </a:r>
          </a:p>
          <a:p>
            <a:pPr marL="78105">
              <a:lnSpc>
                <a:spcPct val="100000"/>
              </a:lnSpc>
              <a:spcBef>
                <a:spcPts val="770"/>
              </a:spcBef>
            </a:pPr>
            <a:r>
              <a:rPr b="0" spc="-5" dirty="0">
                <a:solidFill>
                  <a:srgbClr val="000000"/>
                </a:solidFill>
                <a:latin typeface="+mj-lt"/>
                <a:cs typeface="Verdana"/>
              </a:rPr>
              <a:t>Gastro-intestinal decontamination</a:t>
            </a:r>
            <a:r>
              <a:rPr b="0" spc="-25" dirty="0">
                <a:solidFill>
                  <a:srgbClr val="000000"/>
                </a:solidFill>
                <a:latin typeface="+mj-lt"/>
                <a:cs typeface="Verdana"/>
              </a:rPr>
              <a:t> </a:t>
            </a:r>
            <a:r>
              <a:rPr b="0" spc="-5" dirty="0">
                <a:solidFill>
                  <a:srgbClr val="000000"/>
                </a:solidFill>
                <a:latin typeface="+mj-lt"/>
                <a:cs typeface="Verdana"/>
              </a:rPr>
              <a:t>(GID)</a:t>
            </a:r>
            <a:endParaRPr dirty="0">
              <a:latin typeface="+mj-lt"/>
              <a:cs typeface="Verdana"/>
            </a:endParaRPr>
          </a:p>
          <a:p>
            <a:pPr marL="78105">
              <a:lnSpc>
                <a:spcPct val="100000"/>
              </a:lnSpc>
            </a:pPr>
            <a:r>
              <a:rPr b="0" spc="5" dirty="0">
                <a:solidFill>
                  <a:srgbClr val="000000"/>
                </a:solidFill>
                <a:latin typeface="+mj-lt"/>
                <a:cs typeface="Verdana"/>
              </a:rPr>
              <a:t>+ </a:t>
            </a:r>
            <a:r>
              <a:rPr b="0" dirty="0">
                <a:solidFill>
                  <a:srgbClr val="000000"/>
                </a:solidFill>
                <a:latin typeface="+mj-lt"/>
                <a:cs typeface="Verdana"/>
              </a:rPr>
              <a:t>low bacterial</a:t>
            </a:r>
            <a:r>
              <a:rPr b="0" spc="-105" dirty="0">
                <a:solidFill>
                  <a:srgbClr val="000000"/>
                </a:solidFill>
                <a:latin typeface="+mj-lt"/>
                <a:cs typeface="Verdana"/>
              </a:rPr>
              <a:t> </a:t>
            </a:r>
            <a:r>
              <a:rPr b="0" spc="-5" dirty="0" smtClean="0">
                <a:solidFill>
                  <a:srgbClr val="000000"/>
                </a:solidFill>
                <a:latin typeface="+mj-lt"/>
                <a:cs typeface="Verdana"/>
              </a:rPr>
              <a:t>diets</a:t>
            </a:r>
            <a:endParaRPr lang="tr-TR" b="0" spc="-5" dirty="0" smtClean="0">
              <a:solidFill>
                <a:srgbClr val="000000"/>
              </a:solidFill>
              <a:latin typeface="+mj-lt"/>
              <a:cs typeface="Verdana"/>
            </a:endParaRPr>
          </a:p>
          <a:p>
            <a:pPr marL="78105">
              <a:lnSpc>
                <a:spcPct val="100000"/>
              </a:lnSpc>
            </a:pPr>
            <a:r>
              <a:rPr lang="tr-TR" spc="-5" dirty="0" err="1" smtClean="0">
                <a:solidFill>
                  <a:srgbClr val="000000"/>
                </a:solidFill>
                <a:latin typeface="+mj-lt"/>
                <a:cs typeface="Verdana"/>
              </a:rPr>
              <a:t>Isolation</a:t>
            </a:r>
            <a:r>
              <a:rPr lang="tr-TR" spc="-5" dirty="0" smtClean="0">
                <a:solidFill>
                  <a:srgbClr val="000000"/>
                </a:solidFill>
                <a:latin typeface="+mj-lt"/>
                <a:cs typeface="Verdana"/>
              </a:rPr>
              <a:t> (HEPA)</a:t>
            </a:r>
            <a:endParaRPr dirty="0">
              <a:latin typeface="+mj-lt"/>
              <a:cs typeface="Verdana"/>
            </a:endParaRPr>
          </a:p>
        </p:txBody>
      </p:sp>
      <p:sp>
        <p:nvSpPr>
          <p:cNvPr id="5" name="object 5"/>
          <p:cNvSpPr/>
          <p:nvPr/>
        </p:nvSpPr>
        <p:spPr>
          <a:xfrm>
            <a:off x="1752600" y="4876800"/>
            <a:ext cx="5680583" cy="1416050"/>
          </a:xfrm>
          <a:prstGeom prst="rect">
            <a:avLst/>
          </a:prstGeom>
          <a:blipFill>
            <a:blip r:embed="rId2" cstate="print"/>
            <a:stretch>
              <a:fillRect/>
            </a:stretch>
          </a:blipFill>
        </p:spPr>
        <p:txBody>
          <a:bodyPr wrap="square" lIns="0" tIns="0" rIns="0" bIns="0" rtlCol="0"/>
          <a:lstStyle/>
          <a:p>
            <a:endParaRPr/>
          </a:p>
        </p:txBody>
      </p:sp>
      <p:sp>
        <p:nvSpPr>
          <p:cNvPr id="6" name="5 Dikdörtgen"/>
          <p:cNvSpPr/>
          <p:nvPr/>
        </p:nvSpPr>
        <p:spPr>
          <a:xfrm>
            <a:off x="152400" y="457200"/>
            <a:ext cx="5410200" cy="369332"/>
          </a:xfrm>
          <a:prstGeom prst="rect">
            <a:avLst/>
          </a:prstGeom>
        </p:spPr>
        <p:txBody>
          <a:bodyPr wrap="square">
            <a:spAutoFit/>
          </a:bodyPr>
          <a:lstStyle/>
          <a:p>
            <a:pPr lvl="0">
              <a:spcBef>
                <a:spcPct val="0"/>
              </a:spcBef>
              <a:defRPr/>
            </a:pPr>
            <a:r>
              <a:rPr lang="tr-TR" b="1" dirty="0" smtClean="0">
                <a:solidFill>
                  <a:schemeClr val="accent4"/>
                </a:solidFill>
                <a:latin typeface="+mj-lt"/>
              </a:rPr>
              <a:t>BACTERIAL  INFECTIONS  occuring after HSCT </a:t>
            </a:r>
            <a:endParaRPr lang="tr-TR" dirty="0">
              <a:solidFill>
                <a:schemeClr val="accent4"/>
              </a:solidFill>
              <a:latin typeface="+mj-lt"/>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304800" y="990600"/>
            <a:ext cx="8279765" cy="738664"/>
          </a:xfrm>
          <a:prstGeom prst="rect">
            <a:avLst/>
          </a:prstGeom>
        </p:spPr>
        <p:txBody>
          <a:bodyPr vert="horz" wrap="square" lIns="0" tIns="0" rIns="0" bIns="0" rtlCol="0">
            <a:spAutoFit/>
          </a:bodyPr>
          <a:lstStyle/>
          <a:p>
            <a:pPr marL="12700" marR="5080" algn="ctr">
              <a:lnSpc>
                <a:spcPct val="100000"/>
              </a:lnSpc>
            </a:pPr>
            <a:r>
              <a:rPr sz="2400" dirty="0">
                <a:latin typeface="Arial"/>
                <a:cs typeface="Arial"/>
              </a:rPr>
              <a:t>Profilaxis </a:t>
            </a:r>
            <a:r>
              <a:rPr sz="2400" spc="-5" dirty="0">
                <a:latin typeface="Arial"/>
                <a:cs typeface="Arial"/>
              </a:rPr>
              <a:t>with </a:t>
            </a:r>
            <a:r>
              <a:rPr sz="2400" dirty="0">
                <a:latin typeface="Arial"/>
                <a:cs typeface="Arial"/>
              </a:rPr>
              <a:t>non-absorbable</a:t>
            </a:r>
            <a:r>
              <a:rPr sz="2400" spc="-135" dirty="0">
                <a:latin typeface="Arial"/>
                <a:cs typeface="Arial"/>
              </a:rPr>
              <a:t> </a:t>
            </a:r>
            <a:r>
              <a:rPr sz="2400" dirty="0">
                <a:latin typeface="Arial"/>
                <a:cs typeface="Arial"/>
              </a:rPr>
              <a:t>antibiotics  </a:t>
            </a:r>
            <a:r>
              <a:rPr sz="2400" dirty="0">
                <a:solidFill>
                  <a:srgbClr val="FF3300"/>
                </a:solidFill>
                <a:latin typeface="Arial"/>
                <a:cs typeface="Arial"/>
              </a:rPr>
              <a:t>(GVN) </a:t>
            </a:r>
            <a:r>
              <a:rPr sz="2400" dirty="0">
                <a:latin typeface="Arial"/>
                <a:cs typeface="Arial"/>
              </a:rPr>
              <a:t>+ isolation measures in 95  </a:t>
            </a:r>
            <a:r>
              <a:rPr sz="2400" spc="-5" dirty="0">
                <a:latin typeface="Arial"/>
                <a:cs typeface="Arial"/>
              </a:rPr>
              <a:t>consecutive severe neutropenic</a:t>
            </a:r>
            <a:r>
              <a:rPr sz="2400" spc="35" dirty="0">
                <a:latin typeface="Arial"/>
                <a:cs typeface="Arial"/>
              </a:rPr>
              <a:t> </a:t>
            </a:r>
            <a:r>
              <a:rPr sz="2400" spc="-5" dirty="0">
                <a:latin typeface="Arial"/>
                <a:cs typeface="Arial"/>
              </a:rPr>
              <a:t>patients</a:t>
            </a:r>
          </a:p>
        </p:txBody>
      </p:sp>
      <p:sp>
        <p:nvSpPr>
          <p:cNvPr id="4" name="object 4"/>
          <p:cNvSpPr/>
          <p:nvPr/>
        </p:nvSpPr>
        <p:spPr>
          <a:xfrm>
            <a:off x="4356100" y="2551112"/>
            <a:ext cx="2592705" cy="986155"/>
          </a:xfrm>
          <a:custGeom>
            <a:avLst/>
            <a:gdLst/>
            <a:ahLst/>
            <a:cxnLst/>
            <a:rect l="l" t="t" r="r" b="b"/>
            <a:pathLst>
              <a:path w="2592704" h="986154">
                <a:moveTo>
                  <a:pt x="0" y="985837"/>
                </a:moveTo>
                <a:lnTo>
                  <a:pt x="2592451" y="985837"/>
                </a:lnTo>
                <a:lnTo>
                  <a:pt x="2592451" y="0"/>
                </a:lnTo>
                <a:lnTo>
                  <a:pt x="0" y="0"/>
                </a:lnTo>
                <a:lnTo>
                  <a:pt x="0" y="985837"/>
                </a:lnTo>
                <a:close/>
              </a:path>
            </a:pathLst>
          </a:custGeom>
          <a:solidFill>
            <a:srgbClr val="BADFE2"/>
          </a:solidFill>
        </p:spPr>
        <p:txBody>
          <a:bodyPr wrap="square" lIns="0" tIns="0" rIns="0" bIns="0" rtlCol="0"/>
          <a:lstStyle/>
          <a:p>
            <a:endParaRPr/>
          </a:p>
        </p:txBody>
      </p:sp>
      <p:sp>
        <p:nvSpPr>
          <p:cNvPr id="5" name="object 5"/>
          <p:cNvSpPr/>
          <p:nvPr/>
        </p:nvSpPr>
        <p:spPr>
          <a:xfrm>
            <a:off x="6948551" y="2551112"/>
            <a:ext cx="1891030" cy="986155"/>
          </a:xfrm>
          <a:custGeom>
            <a:avLst/>
            <a:gdLst/>
            <a:ahLst/>
            <a:cxnLst/>
            <a:rect l="l" t="t" r="r" b="b"/>
            <a:pathLst>
              <a:path w="1891029" h="986154">
                <a:moveTo>
                  <a:pt x="0" y="985837"/>
                </a:moveTo>
                <a:lnTo>
                  <a:pt x="1890649" y="985837"/>
                </a:lnTo>
                <a:lnTo>
                  <a:pt x="1890649" y="0"/>
                </a:lnTo>
                <a:lnTo>
                  <a:pt x="0" y="0"/>
                </a:lnTo>
                <a:lnTo>
                  <a:pt x="0" y="985837"/>
                </a:lnTo>
                <a:close/>
              </a:path>
            </a:pathLst>
          </a:custGeom>
          <a:solidFill>
            <a:srgbClr val="FFFFCC"/>
          </a:solidFill>
        </p:spPr>
        <p:txBody>
          <a:bodyPr wrap="square" lIns="0" tIns="0" rIns="0" bIns="0" rtlCol="0"/>
          <a:lstStyle/>
          <a:p>
            <a:endParaRPr/>
          </a:p>
        </p:txBody>
      </p:sp>
      <p:sp>
        <p:nvSpPr>
          <p:cNvPr id="6" name="object 6"/>
          <p:cNvSpPr/>
          <p:nvPr/>
        </p:nvSpPr>
        <p:spPr>
          <a:xfrm>
            <a:off x="4356100" y="3537013"/>
            <a:ext cx="2592705" cy="557530"/>
          </a:xfrm>
          <a:custGeom>
            <a:avLst/>
            <a:gdLst/>
            <a:ahLst/>
            <a:cxnLst/>
            <a:rect l="l" t="t" r="r" b="b"/>
            <a:pathLst>
              <a:path w="2592704" h="557529">
                <a:moveTo>
                  <a:pt x="0" y="557212"/>
                </a:moveTo>
                <a:lnTo>
                  <a:pt x="2592451" y="557212"/>
                </a:lnTo>
                <a:lnTo>
                  <a:pt x="2592451" y="0"/>
                </a:lnTo>
                <a:lnTo>
                  <a:pt x="0" y="0"/>
                </a:lnTo>
                <a:lnTo>
                  <a:pt x="0" y="557212"/>
                </a:lnTo>
                <a:close/>
              </a:path>
            </a:pathLst>
          </a:custGeom>
          <a:solidFill>
            <a:srgbClr val="BADFE2"/>
          </a:solidFill>
        </p:spPr>
        <p:txBody>
          <a:bodyPr wrap="square" lIns="0" tIns="0" rIns="0" bIns="0" rtlCol="0"/>
          <a:lstStyle/>
          <a:p>
            <a:endParaRPr/>
          </a:p>
        </p:txBody>
      </p:sp>
      <p:sp>
        <p:nvSpPr>
          <p:cNvPr id="7" name="object 7"/>
          <p:cNvSpPr/>
          <p:nvPr/>
        </p:nvSpPr>
        <p:spPr>
          <a:xfrm>
            <a:off x="6948551" y="3537013"/>
            <a:ext cx="1891030" cy="557530"/>
          </a:xfrm>
          <a:custGeom>
            <a:avLst/>
            <a:gdLst/>
            <a:ahLst/>
            <a:cxnLst/>
            <a:rect l="l" t="t" r="r" b="b"/>
            <a:pathLst>
              <a:path w="1891029" h="557529">
                <a:moveTo>
                  <a:pt x="0" y="557212"/>
                </a:moveTo>
                <a:lnTo>
                  <a:pt x="1890649" y="557212"/>
                </a:lnTo>
                <a:lnTo>
                  <a:pt x="1890649" y="0"/>
                </a:lnTo>
                <a:lnTo>
                  <a:pt x="0" y="0"/>
                </a:lnTo>
                <a:lnTo>
                  <a:pt x="0" y="557212"/>
                </a:lnTo>
                <a:close/>
              </a:path>
            </a:pathLst>
          </a:custGeom>
          <a:solidFill>
            <a:srgbClr val="FFFFCC"/>
          </a:solidFill>
        </p:spPr>
        <p:txBody>
          <a:bodyPr wrap="square" lIns="0" tIns="0" rIns="0" bIns="0" rtlCol="0"/>
          <a:lstStyle/>
          <a:p>
            <a:endParaRPr/>
          </a:p>
        </p:txBody>
      </p:sp>
      <p:sp>
        <p:nvSpPr>
          <p:cNvPr id="8" name="object 8"/>
          <p:cNvSpPr/>
          <p:nvPr/>
        </p:nvSpPr>
        <p:spPr>
          <a:xfrm>
            <a:off x="4356100" y="4094226"/>
            <a:ext cx="2592705" cy="612775"/>
          </a:xfrm>
          <a:custGeom>
            <a:avLst/>
            <a:gdLst/>
            <a:ahLst/>
            <a:cxnLst/>
            <a:rect l="l" t="t" r="r" b="b"/>
            <a:pathLst>
              <a:path w="2592704" h="612775">
                <a:moveTo>
                  <a:pt x="0" y="612775"/>
                </a:moveTo>
                <a:lnTo>
                  <a:pt x="2592451" y="612775"/>
                </a:lnTo>
                <a:lnTo>
                  <a:pt x="2592451" y="0"/>
                </a:lnTo>
                <a:lnTo>
                  <a:pt x="0" y="0"/>
                </a:lnTo>
                <a:lnTo>
                  <a:pt x="0" y="612775"/>
                </a:lnTo>
                <a:close/>
              </a:path>
            </a:pathLst>
          </a:custGeom>
          <a:solidFill>
            <a:srgbClr val="BADFE2"/>
          </a:solidFill>
        </p:spPr>
        <p:txBody>
          <a:bodyPr wrap="square" lIns="0" tIns="0" rIns="0" bIns="0" rtlCol="0"/>
          <a:lstStyle/>
          <a:p>
            <a:endParaRPr/>
          </a:p>
        </p:txBody>
      </p:sp>
      <p:sp>
        <p:nvSpPr>
          <p:cNvPr id="9" name="object 9"/>
          <p:cNvSpPr/>
          <p:nvPr/>
        </p:nvSpPr>
        <p:spPr>
          <a:xfrm>
            <a:off x="6948551" y="4094226"/>
            <a:ext cx="1891030" cy="612775"/>
          </a:xfrm>
          <a:custGeom>
            <a:avLst/>
            <a:gdLst/>
            <a:ahLst/>
            <a:cxnLst/>
            <a:rect l="l" t="t" r="r" b="b"/>
            <a:pathLst>
              <a:path w="1891029" h="612775">
                <a:moveTo>
                  <a:pt x="0" y="612775"/>
                </a:moveTo>
                <a:lnTo>
                  <a:pt x="1890649" y="612775"/>
                </a:lnTo>
                <a:lnTo>
                  <a:pt x="1890649" y="0"/>
                </a:lnTo>
                <a:lnTo>
                  <a:pt x="0" y="0"/>
                </a:lnTo>
                <a:lnTo>
                  <a:pt x="0" y="612775"/>
                </a:lnTo>
                <a:close/>
              </a:path>
            </a:pathLst>
          </a:custGeom>
          <a:solidFill>
            <a:srgbClr val="FFFFCC"/>
          </a:solidFill>
        </p:spPr>
        <p:txBody>
          <a:bodyPr wrap="square" lIns="0" tIns="0" rIns="0" bIns="0" rtlCol="0"/>
          <a:lstStyle/>
          <a:p>
            <a:endParaRPr/>
          </a:p>
        </p:txBody>
      </p:sp>
      <p:sp>
        <p:nvSpPr>
          <p:cNvPr id="10" name="object 10"/>
          <p:cNvSpPr/>
          <p:nvPr/>
        </p:nvSpPr>
        <p:spPr>
          <a:xfrm>
            <a:off x="4356100" y="4706937"/>
            <a:ext cx="2592705" cy="624205"/>
          </a:xfrm>
          <a:custGeom>
            <a:avLst/>
            <a:gdLst/>
            <a:ahLst/>
            <a:cxnLst/>
            <a:rect l="l" t="t" r="r" b="b"/>
            <a:pathLst>
              <a:path w="2592704" h="624204">
                <a:moveTo>
                  <a:pt x="0" y="623887"/>
                </a:moveTo>
                <a:lnTo>
                  <a:pt x="2592451" y="623887"/>
                </a:lnTo>
                <a:lnTo>
                  <a:pt x="2592451" y="0"/>
                </a:lnTo>
                <a:lnTo>
                  <a:pt x="0" y="0"/>
                </a:lnTo>
                <a:lnTo>
                  <a:pt x="0" y="623887"/>
                </a:lnTo>
                <a:close/>
              </a:path>
            </a:pathLst>
          </a:custGeom>
          <a:solidFill>
            <a:srgbClr val="BADFE2"/>
          </a:solidFill>
        </p:spPr>
        <p:txBody>
          <a:bodyPr wrap="square" lIns="0" tIns="0" rIns="0" bIns="0" rtlCol="0"/>
          <a:lstStyle/>
          <a:p>
            <a:endParaRPr/>
          </a:p>
        </p:txBody>
      </p:sp>
      <p:sp>
        <p:nvSpPr>
          <p:cNvPr id="11" name="object 11"/>
          <p:cNvSpPr/>
          <p:nvPr/>
        </p:nvSpPr>
        <p:spPr>
          <a:xfrm>
            <a:off x="6948551" y="4706937"/>
            <a:ext cx="1891030" cy="624205"/>
          </a:xfrm>
          <a:custGeom>
            <a:avLst/>
            <a:gdLst/>
            <a:ahLst/>
            <a:cxnLst/>
            <a:rect l="l" t="t" r="r" b="b"/>
            <a:pathLst>
              <a:path w="1891029" h="624204">
                <a:moveTo>
                  <a:pt x="0" y="623887"/>
                </a:moveTo>
                <a:lnTo>
                  <a:pt x="1890649" y="623887"/>
                </a:lnTo>
                <a:lnTo>
                  <a:pt x="1890649" y="0"/>
                </a:lnTo>
                <a:lnTo>
                  <a:pt x="0" y="0"/>
                </a:lnTo>
                <a:lnTo>
                  <a:pt x="0" y="623887"/>
                </a:lnTo>
                <a:close/>
              </a:path>
            </a:pathLst>
          </a:custGeom>
          <a:solidFill>
            <a:srgbClr val="FFFFCC"/>
          </a:solidFill>
        </p:spPr>
        <p:txBody>
          <a:bodyPr wrap="square" lIns="0" tIns="0" rIns="0" bIns="0" rtlCol="0"/>
          <a:lstStyle/>
          <a:p>
            <a:endParaRPr/>
          </a:p>
        </p:txBody>
      </p:sp>
      <p:sp>
        <p:nvSpPr>
          <p:cNvPr id="12" name="object 12"/>
          <p:cNvSpPr/>
          <p:nvPr/>
        </p:nvSpPr>
        <p:spPr>
          <a:xfrm>
            <a:off x="4356100" y="5330825"/>
            <a:ext cx="2592705" cy="536575"/>
          </a:xfrm>
          <a:custGeom>
            <a:avLst/>
            <a:gdLst/>
            <a:ahLst/>
            <a:cxnLst/>
            <a:rect l="l" t="t" r="r" b="b"/>
            <a:pathLst>
              <a:path w="2592704" h="536575">
                <a:moveTo>
                  <a:pt x="0" y="536575"/>
                </a:moveTo>
                <a:lnTo>
                  <a:pt x="2592451" y="536575"/>
                </a:lnTo>
                <a:lnTo>
                  <a:pt x="2592451" y="0"/>
                </a:lnTo>
                <a:lnTo>
                  <a:pt x="0" y="0"/>
                </a:lnTo>
                <a:lnTo>
                  <a:pt x="0" y="536575"/>
                </a:lnTo>
                <a:close/>
              </a:path>
            </a:pathLst>
          </a:custGeom>
          <a:solidFill>
            <a:srgbClr val="BADFE2"/>
          </a:solidFill>
        </p:spPr>
        <p:txBody>
          <a:bodyPr wrap="square" lIns="0" tIns="0" rIns="0" bIns="0" rtlCol="0"/>
          <a:lstStyle/>
          <a:p>
            <a:endParaRPr/>
          </a:p>
        </p:txBody>
      </p:sp>
      <p:sp>
        <p:nvSpPr>
          <p:cNvPr id="13" name="object 13"/>
          <p:cNvSpPr/>
          <p:nvPr/>
        </p:nvSpPr>
        <p:spPr>
          <a:xfrm>
            <a:off x="6948551" y="5330825"/>
            <a:ext cx="1891030" cy="536575"/>
          </a:xfrm>
          <a:custGeom>
            <a:avLst/>
            <a:gdLst/>
            <a:ahLst/>
            <a:cxnLst/>
            <a:rect l="l" t="t" r="r" b="b"/>
            <a:pathLst>
              <a:path w="1891029" h="536575">
                <a:moveTo>
                  <a:pt x="0" y="536575"/>
                </a:moveTo>
                <a:lnTo>
                  <a:pt x="1890649" y="536575"/>
                </a:lnTo>
                <a:lnTo>
                  <a:pt x="1890649" y="0"/>
                </a:lnTo>
                <a:lnTo>
                  <a:pt x="0" y="0"/>
                </a:lnTo>
                <a:lnTo>
                  <a:pt x="0" y="536575"/>
                </a:lnTo>
                <a:close/>
              </a:path>
            </a:pathLst>
          </a:custGeom>
          <a:solidFill>
            <a:srgbClr val="FFFFCC"/>
          </a:solidFill>
        </p:spPr>
        <p:txBody>
          <a:bodyPr wrap="square" lIns="0" tIns="0" rIns="0" bIns="0" rtlCol="0"/>
          <a:lstStyle/>
          <a:p>
            <a:endParaRPr/>
          </a:p>
        </p:txBody>
      </p:sp>
      <p:sp>
        <p:nvSpPr>
          <p:cNvPr id="14" name="object 14"/>
          <p:cNvSpPr/>
          <p:nvPr/>
        </p:nvSpPr>
        <p:spPr>
          <a:xfrm>
            <a:off x="4356100" y="2544698"/>
            <a:ext cx="0" cy="3329304"/>
          </a:xfrm>
          <a:custGeom>
            <a:avLst/>
            <a:gdLst/>
            <a:ahLst/>
            <a:cxnLst/>
            <a:rect l="l" t="t" r="r" b="b"/>
            <a:pathLst>
              <a:path h="3329304">
                <a:moveTo>
                  <a:pt x="0" y="0"/>
                </a:moveTo>
                <a:lnTo>
                  <a:pt x="0" y="3329051"/>
                </a:lnTo>
              </a:path>
            </a:pathLst>
          </a:custGeom>
          <a:ln w="12700">
            <a:solidFill>
              <a:srgbClr val="000000"/>
            </a:solidFill>
          </a:ln>
        </p:spPr>
        <p:txBody>
          <a:bodyPr wrap="square" lIns="0" tIns="0" rIns="0" bIns="0" rtlCol="0"/>
          <a:lstStyle/>
          <a:p>
            <a:endParaRPr/>
          </a:p>
        </p:txBody>
      </p:sp>
      <p:sp>
        <p:nvSpPr>
          <p:cNvPr id="15" name="object 15"/>
          <p:cNvSpPr/>
          <p:nvPr/>
        </p:nvSpPr>
        <p:spPr>
          <a:xfrm>
            <a:off x="6948551" y="2544698"/>
            <a:ext cx="0" cy="3329304"/>
          </a:xfrm>
          <a:custGeom>
            <a:avLst/>
            <a:gdLst/>
            <a:ahLst/>
            <a:cxnLst/>
            <a:rect l="l" t="t" r="r" b="b"/>
            <a:pathLst>
              <a:path h="3329304">
                <a:moveTo>
                  <a:pt x="0" y="0"/>
                </a:moveTo>
                <a:lnTo>
                  <a:pt x="0" y="3329051"/>
                </a:lnTo>
              </a:path>
            </a:pathLst>
          </a:custGeom>
          <a:ln w="12700">
            <a:solidFill>
              <a:srgbClr val="000000"/>
            </a:solidFill>
          </a:ln>
        </p:spPr>
        <p:txBody>
          <a:bodyPr wrap="square" lIns="0" tIns="0" rIns="0" bIns="0" rtlCol="0"/>
          <a:lstStyle/>
          <a:p>
            <a:endParaRPr/>
          </a:p>
        </p:txBody>
      </p:sp>
      <p:sp>
        <p:nvSpPr>
          <p:cNvPr id="16" name="object 16"/>
          <p:cNvSpPr/>
          <p:nvPr/>
        </p:nvSpPr>
        <p:spPr>
          <a:xfrm>
            <a:off x="450850" y="3536950"/>
            <a:ext cx="8394700" cy="0"/>
          </a:xfrm>
          <a:custGeom>
            <a:avLst/>
            <a:gdLst/>
            <a:ahLst/>
            <a:cxnLst/>
            <a:rect l="l" t="t" r="r" b="b"/>
            <a:pathLst>
              <a:path w="8394700">
                <a:moveTo>
                  <a:pt x="0" y="0"/>
                </a:moveTo>
                <a:lnTo>
                  <a:pt x="8394700" y="0"/>
                </a:lnTo>
              </a:path>
            </a:pathLst>
          </a:custGeom>
          <a:ln w="12700">
            <a:solidFill>
              <a:srgbClr val="000000"/>
            </a:solidFill>
          </a:ln>
        </p:spPr>
        <p:txBody>
          <a:bodyPr wrap="square" lIns="0" tIns="0" rIns="0" bIns="0" rtlCol="0"/>
          <a:lstStyle/>
          <a:p>
            <a:endParaRPr/>
          </a:p>
        </p:txBody>
      </p:sp>
      <p:sp>
        <p:nvSpPr>
          <p:cNvPr id="17" name="object 17"/>
          <p:cNvSpPr/>
          <p:nvPr/>
        </p:nvSpPr>
        <p:spPr>
          <a:xfrm>
            <a:off x="450850" y="4094226"/>
            <a:ext cx="8394700" cy="0"/>
          </a:xfrm>
          <a:custGeom>
            <a:avLst/>
            <a:gdLst/>
            <a:ahLst/>
            <a:cxnLst/>
            <a:rect l="l" t="t" r="r" b="b"/>
            <a:pathLst>
              <a:path w="8394700">
                <a:moveTo>
                  <a:pt x="0" y="0"/>
                </a:moveTo>
                <a:lnTo>
                  <a:pt x="8394700" y="0"/>
                </a:lnTo>
              </a:path>
            </a:pathLst>
          </a:custGeom>
          <a:ln w="12700">
            <a:solidFill>
              <a:srgbClr val="000000"/>
            </a:solidFill>
          </a:ln>
        </p:spPr>
        <p:txBody>
          <a:bodyPr wrap="square" lIns="0" tIns="0" rIns="0" bIns="0" rtlCol="0"/>
          <a:lstStyle/>
          <a:p>
            <a:endParaRPr/>
          </a:p>
        </p:txBody>
      </p:sp>
      <p:sp>
        <p:nvSpPr>
          <p:cNvPr id="18" name="object 18"/>
          <p:cNvSpPr/>
          <p:nvPr/>
        </p:nvSpPr>
        <p:spPr>
          <a:xfrm>
            <a:off x="450850" y="4707001"/>
            <a:ext cx="8394700" cy="0"/>
          </a:xfrm>
          <a:custGeom>
            <a:avLst/>
            <a:gdLst/>
            <a:ahLst/>
            <a:cxnLst/>
            <a:rect l="l" t="t" r="r" b="b"/>
            <a:pathLst>
              <a:path w="8394700">
                <a:moveTo>
                  <a:pt x="0" y="0"/>
                </a:moveTo>
                <a:lnTo>
                  <a:pt x="8394700" y="0"/>
                </a:lnTo>
              </a:path>
            </a:pathLst>
          </a:custGeom>
          <a:ln w="12700">
            <a:solidFill>
              <a:srgbClr val="000000"/>
            </a:solidFill>
          </a:ln>
        </p:spPr>
        <p:txBody>
          <a:bodyPr wrap="square" lIns="0" tIns="0" rIns="0" bIns="0" rtlCol="0"/>
          <a:lstStyle/>
          <a:p>
            <a:endParaRPr/>
          </a:p>
        </p:txBody>
      </p:sp>
      <p:sp>
        <p:nvSpPr>
          <p:cNvPr id="19" name="object 19"/>
          <p:cNvSpPr/>
          <p:nvPr/>
        </p:nvSpPr>
        <p:spPr>
          <a:xfrm>
            <a:off x="450850" y="5330825"/>
            <a:ext cx="8394700" cy="0"/>
          </a:xfrm>
          <a:custGeom>
            <a:avLst/>
            <a:gdLst/>
            <a:ahLst/>
            <a:cxnLst/>
            <a:rect l="l" t="t" r="r" b="b"/>
            <a:pathLst>
              <a:path w="8394700">
                <a:moveTo>
                  <a:pt x="0" y="0"/>
                </a:moveTo>
                <a:lnTo>
                  <a:pt x="8394700" y="0"/>
                </a:lnTo>
              </a:path>
            </a:pathLst>
          </a:custGeom>
          <a:ln w="12700">
            <a:solidFill>
              <a:srgbClr val="000000"/>
            </a:solidFill>
          </a:ln>
        </p:spPr>
        <p:txBody>
          <a:bodyPr wrap="square" lIns="0" tIns="0" rIns="0" bIns="0" rtlCol="0"/>
          <a:lstStyle/>
          <a:p>
            <a:endParaRPr/>
          </a:p>
        </p:txBody>
      </p:sp>
      <p:sp>
        <p:nvSpPr>
          <p:cNvPr id="20" name="object 20"/>
          <p:cNvSpPr/>
          <p:nvPr/>
        </p:nvSpPr>
        <p:spPr>
          <a:xfrm>
            <a:off x="457200" y="2544698"/>
            <a:ext cx="0" cy="3329304"/>
          </a:xfrm>
          <a:custGeom>
            <a:avLst/>
            <a:gdLst/>
            <a:ahLst/>
            <a:cxnLst/>
            <a:rect l="l" t="t" r="r" b="b"/>
            <a:pathLst>
              <a:path h="3329304">
                <a:moveTo>
                  <a:pt x="0" y="0"/>
                </a:moveTo>
                <a:lnTo>
                  <a:pt x="0" y="3329051"/>
                </a:lnTo>
              </a:path>
            </a:pathLst>
          </a:custGeom>
          <a:ln w="12700">
            <a:solidFill>
              <a:srgbClr val="000000"/>
            </a:solidFill>
          </a:ln>
        </p:spPr>
        <p:txBody>
          <a:bodyPr wrap="square" lIns="0" tIns="0" rIns="0" bIns="0" rtlCol="0"/>
          <a:lstStyle/>
          <a:p>
            <a:endParaRPr/>
          </a:p>
        </p:txBody>
      </p:sp>
      <p:sp>
        <p:nvSpPr>
          <p:cNvPr id="21" name="object 21"/>
          <p:cNvSpPr/>
          <p:nvPr/>
        </p:nvSpPr>
        <p:spPr>
          <a:xfrm>
            <a:off x="8839200" y="2544698"/>
            <a:ext cx="0" cy="3329304"/>
          </a:xfrm>
          <a:custGeom>
            <a:avLst/>
            <a:gdLst/>
            <a:ahLst/>
            <a:cxnLst/>
            <a:rect l="l" t="t" r="r" b="b"/>
            <a:pathLst>
              <a:path h="3329304">
                <a:moveTo>
                  <a:pt x="0" y="0"/>
                </a:moveTo>
                <a:lnTo>
                  <a:pt x="0" y="3329051"/>
                </a:lnTo>
              </a:path>
            </a:pathLst>
          </a:custGeom>
          <a:ln w="12700">
            <a:solidFill>
              <a:srgbClr val="000000"/>
            </a:solidFill>
          </a:ln>
        </p:spPr>
        <p:txBody>
          <a:bodyPr wrap="square" lIns="0" tIns="0" rIns="0" bIns="0" rtlCol="0"/>
          <a:lstStyle/>
          <a:p>
            <a:endParaRPr/>
          </a:p>
        </p:txBody>
      </p:sp>
      <p:sp>
        <p:nvSpPr>
          <p:cNvPr id="22" name="object 22"/>
          <p:cNvSpPr/>
          <p:nvPr/>
        </p:nvSpPr>
        <p:spPr>
          <a:xfrm>
            <a:off x="450850" y="2551048"/>
            <a:ext cx="8394700" cy="0"/>
          </a:xfrm>
          <a:custGeom>
            <a:avLst/>
            <a:gdLst/>
            <a:ahLst/>
            <a:cxnLst/>
            <a:rect l="l" t="t" r="r" b="b"/>
            <a:pathLst>
              <a:path w="8394700">
                <a:moveTo>
                  <a:pt x="0" y="0"/>
                </a:moveTo>
                <a:lnTo>
                  <a:pt x="8394700" y="0"/>
                </a:lnTo>
              </a:path>
            </a:pathLst>
          </a:custGeom>
          <a:ln w="12700">
            <a:solidFill>
              <a:srgbClr val="000000"/>
            </a:solidFill>
          </a:ln>
        </p:spPr>
        <p:txBody>
          <a:bodyPr wrap="square" lIns="0" tIns="0" rIns="0" bIns="0" rtlCol="0"/>
          <a:lstStyle/>
          <a:p>
            <a:endParaRPr/>
          </a:p>
        </p:txBody>
      </p:sp>
      <p:sp>
        <p:nvSpPr>
          <p:cNvPr id="23" name="object 23"/>
          <p:cNvSpPr/>
          <p:nvPr/>
        </p:nvSpPr>
        <p:spPr>
          <a:xfrm>
            <a:off x="450850" y="5867400"/>
            <a:ext cx="8394700" cy="0"/>
          </a:xfrm>
          <a:custGeom>
            <a:avLst/>
            <a:gdLst/>
            <a:ahLst/>
            <a:cxnLst/>
            <a:rect l="l" t="t" r="r" b="b"/>
            <a:pathLst>
              <a:path w="8394700">
                <a:moveTo>
                  <a:pt x="0" y="0"/>
                </a:moveTo>
                <a:lnTo>
                  <a:pt x="8394700" y="0"/>
                </a:lnTo>
              </a:path>
            </a:pathLst>
          </a:custGeom>
          <a:ln w="12700">
            <a:solidFill>
              <a:srgbClr val="000000"/>
            </a:solidFill>
          </a:ln>
        </p:spPr>
        <p:txBody>
          <a:bodyPr wrap="square" lIns="0" tIns="0" rIns="0" bIns="0" rtlCol="0"/>
          <a:lstStyle/>
          <a:p>
            <a:endParaRPr/>
          </a:p>
        </p:txBody>
      </p:sp>
      <p:sp>
        <p:nvSpPr>
          <p:cNvPr id="24" name="object 24"/>
          <p:cNvSpPr txBox="1"/>
          <p:nvPr/>
        </p:nvSpPr>
        <p:spPr>
          <a:xfrm>
            <a:off x="4824729" y="2565653"/>
            <a:ext cx="1654810" cy="948055"/>
          </a:xfrm>
          <a:prstGeom prst="rect">
            <a:avLst/>
          </a:prstGeom>
        </p:spPr>
        <p:txBody>
          <a:bodyPr vert="horz" wrap="square" lIns="0" tIns="0" rIns="0" bIns="0" rtlCol="0">
            <a:spAutoFit/>
          </a:bodyPr>
          <a:lstStyle/>
          <a:p>
            <a:pPr algn="ctr">
              <a:lnSpc>
                <a:spcPct val="100000"/>
              </a:lnSpc>
            </a:pPr>
            <a:r>
              <a:rPr sz="2800" spc="-5" dirty="0">
                <a:solidFill>
                  <a:srgbClr val="CC3300"/>
                </a:solidFill>
                <a:latin typeface="Arial"/>
                <a:cs typeface="Arial"/>
              </a:rPr>
              <a:t>Isolation</a:t>
            </a:r>
            <a:r>
              <a:rPr sz="2800" spc="-70" dirty="0">
                <a:solidFill>
                  <a:srgbClr val="CC3300"/>
                </a:solidFill>
                <a:latin typeface="Arial"/>
                <a:cs typeface="Arial"/>
              </a:rPr>
              <a:t> </a:t>
            </a:r>
            <a:r>
              <a:rPr sz="2800" spc="-5" dirty="0">
                <a:solidFill>
                  <a:srgbClr val="CC3300"/>
                </a:solidFill>
                <a:latin typeface="Arial"/>
                <a:cs typeface="Arial"/>
              </a:rPr>
              <a:t>+</a:t>
            </a:r>
            <a:endParaRPr sz="2800">
              <a:latin typeface="Arial"/>
              <a:cs typeface="Arial"/>
            </a:endParaRPr>
          </a:p>
          <a:p>
            <a:pPr marL="1905" algn="ctr">
              <a:lnSpc>
                <a:spcPct val="100000"/>
              </a:lnSpc>
              <a:spcBef>
                <a:spcPts val="670"/>
              </a:spcBef>
            </a:pPr>
            <a:r>
              <a:rPr sz="2800" spc="-10" dirty="0">
                <a:solidFill>
                  <a:srgbClr val="CC3300"/>
                </a:solidFill>
                <a:latin typeface="Arial"/>
                <a:cs typeface="Arial"/>
              </a:rPr>
              <a:t>GVN</a:t>
            </a:r>
            <a:endParaRPr sz="2800">
              <a:latin typeface="Arial"/>
              <a:cs typeface="Arial"/>
            </a:endParaRPr>
          </a:p>
        </p:txBody>
      </p:sp>
      <p:sp>
        <p:nvSpPr>
          <p:cNvPr id="25" name="object 25"/>
          <p:cNvSpPr txBox="1"/>
          <p:nvPr/>
        </p:nvSpPr>
        <p:spPr>
          <a:xfrm>
            <a:off x="7100443" y="2608326"/>
            <a:ext cx="1588135" cy="862965"/>
          </a:xfrm>
          <a:prstGeom prst="rect">
            <a:avLst/>
          </a:prstGeom>
        </p:spPr>
        <p:txBody>
          <a:bodyPr vert="horz" wrap="square" lIns="0" tIns="0" rIns="0" bIns="0" rtlCol="0">
            <a:spAutoFit/>
          </a:bodyPr>
          <a:lstStyle/>
          <a:p>
            <a:pPr algn="ctr">
              <a:lnSpc>
                <a:spcPct val="100000"/>
              </a:lnSpc>
            </a:pPr>
            <a:r>
              <a:rPr sz="2800" spc="-5" dirty="0">
                <a:solidFill>
                  <a:srgbClr val="CC3300"/>
                </a:solidFill>
                <a:latin typeface="Arial"/>
                <a:cs typeface="Arial"/>
              </a:rPr>
              <a:t>without</a:t>
            </a:r>
            <a:endParaRPr sz="2800">
              <a:latin typeface="Arial"/>
              <a:cs typeface="Arial"/>
            </a:endParaRPr>
          </a:p>
          <a:p>
            <a:pPr algn="ctr">
              <a:lnSpc>
                <a:spcPct val="100000"/>
              </a:lnSpc>
            </a:pPr>
            <a:r>
              <a:rPr sz="2800" spc="-5" dirty="0">
                <a:solidFill>
                  <a:srgbClr val="CC3300"/>
                </a:solidFill>
                <a:latin typeface="Arial"/>
                <a:cs typeface="Arial"/>
              </a:rPr>
              <a:t>mea</a:t>
            </a:r>
            <a:r>
              <a:rPr sz="2800" dirty="0">
                <a:solidFill>
                  <a:srgbClr val="CC3300"/>
                </a:solidFill>
                <a:latin typeface="Arial"/>
                <a:cs typeface="Arial"/>
              </a:rPr>
              <a:t>s</a:t>
            </a:r>
            <a:r>
              <a:rPr sz="2800" spc="-5" dirty="0">
                <a:solidFill>
                  <a:srgbClr val="CC3300"/>
                </a:solidFill>
                <a:latin typeface="Arial"/>
                <a:cs typeface="Arial"/>
              </a:rPr>
              <a:t>ur</a:t>
            </a:r>
            <a:r>
              <a:rPr sz="2800" dirty="0">
                <a:solidFill>
                  <a:srgbClr val="CC3300"/>
                </a:solidFill>
                <a:latin typeface="Arial"/>
                <a:cs typeface="Arial"/>
              </a:rPr>
              <a:t>e</a:t>
            </a:r>
            <a:r>
              <a:rPr sz="2800" spc="-5" dirty="0">
                <a:solidFill>
                  <a:srgbClr val="CC3300"/>
                </a:solidFill>
                <a:latin typeface="Arial"/>
                <a:cs typeface="Arial"/>
              </a:rPr>
              <a:t>s</a:t>
            </a:r>
            <a:endParaRPr sz="2800">
              <a:latin typeface="Arial"/>
              <a:cs typeface="Arial"/>
            </a:endParaRPr>
          </a:p>
        </p:txBody>
      </p:sp>
      <p:sp>
        <p:nvSpPr>
          <p:cNvPr id="26" name="object 26"/>
          <p:cNvSpPr txBox="1"/>
          <p:nvPr/>
        </p:nvSpPr>
        <p:spPr>
          <a:xfrm>
            <a:off x="535940" y="3593338"/>
            <a:ext cx="2635885" cy="436245"/>
          </a:xfrm>
          <a:prstGeom prst="rect">
            <a:avLst/>
          </a:prstGeom>
        </p:spPr>
        <p:txBody>
          <a:bodyPr vert="horz" wrap="square" lIns="0" tIns="0" rIns="0" bIns="0" rtlCol="0">
            <a:spAutoFit/>
          </a:bodyPr>
          <a:lstStyle/>
          <a:p>
            <a:pPr marL="12700">
              <a:lnSpc>
                <a:spcPct val="100000"/>
              </a:lnSpc>
            </a:pPr>
            <a:r>
              <a:rPr sz="2800" spc="-5" dirty="0">
                <a:latin typeface="Arial"/>
                <a:cs typeface="Arial"/>
              </a:rPr>
              <a:t>Febrile</a:t>
            </a:r>
            <a:r>
              <a:rPr sz="2800" spc="-70" dirty="0">
                <a:latin typeface="Arial"/>
                <a:cs typeface="Arial"/>
              </a:rPr>
              <a:t> </a:t>
            </a:r>
            <a:r>
              <a:rPr sz="2800" dirty="0">
                <a:latin typeface="Arial"/>
                <a:cs typeface="Arial"/>
              </a:rPr>
              <a:t>episodes</a:t>
            </a:r>
            <a:endParaRPr sz="2800">
              <a:latin typeface="Arial"/>
              <a:cs typeface="Arial"/>
            </a:endParaRPr>
          </a:p>
        </p:txBody>
      </p:sp>
      <p:sp>
        <p:nvSpPr>
          <p:cNvPr id="27" name="object 27"/>
          <p:cNvSpPr txBox="1"/>
          <p:nvPr/>
        </p:nvSpPr>
        <p:spPr>
          <a:xfrm>
            <a:off x="7457058" y="3593338"/>
            <a:ext cx="875665" cy="436245"/>
          </a:xfrm>
          <a:prstGeom prst="rect">
            <a:avLst/>
          </a:prstGeom>
        </p:spPr>
        <p:txBody>
          <a:bodyPr vert="horz" wrap="square" lIns="0" tIns="0" rIns="0" bIns="0" rtlCol="0">
            <a:spAutoFit/>
          </a:bodyPr>
          <a:lstStyle/>
          <a:p>
            <a:pPr marL="12700">
              <a:lnSpc>
                <a:spcPct val="100000"/>
              </a:lnSpc>
            </a:pPr>
            <a:r>
              <a:rPr sz="2800" spc="-5" dirty="0">
                <a:latin typeface="Arial"/>
                <a:cs typeface="Arial"/>
              </a:rPr>
              <a:t>8</a:t>
            </a:r>
            <a:r>
              <a:rPr sz="2800" dirty="0">
                <a:latin typeface="Arial"/>
                <a:cs typeface="Arial"/>
              </a:rPr>
              <a:t>0</a:t>
            </a:r>
            <a:r>
              <a:rPr sz="2800" spc="-5" dirty="0">
                <a:latin typeface="Arial"/>
                <a:cs typeface="Arial"/>
              </a:rPr>
              <a:t>%*</a:t>
            </a:r>
            <a:endParaRPr sz="2800">
              <a:latin typeface="Arial"/>
              <a:cs typeface="Arial"/>
            </a:endParaRPr>
          </a:p>
        </p:txBody>
      </p:sp>
      <p:sp>
        <p:nvSpPr>
          <p:cNvPr id="28" name="object 28"/>
          <p:cNvSpPr txBox="1"/>
          <p:nvPr/>
        </p:nvSpPr>
        <p:spPr>
          <a:xfrm>
            <a:off x="535940" y="4178554"/>
            <a:ext cx="3268345" cy="436245"/>
          </a:xfrm>
          <a:prstGeom prst="rect">
            <a:avLst/>
          </a:prstGeom>
        </p:spPr>
        <p:txBody>
          <a:bodyPr vert="horz" wrap="square" lIns="0" tIns="0" rIns="0" bIns="0" rtlCol="0">
            <a:spAutoFit/>
          </a:bodyPr>
          <a:lstStyle/>
          <a:p>
            <a:pPr marL="12700">
              <a:lnSpc>
                <a:spcPct val="100000"/>
              </a:lnSpc>
            </a:pPr>
            <a:r>
              <a:rPr sz="2800" spc="-5" dirty="0">
                <a:latin typeface="Arial"/>
                <a:cs typeface="Arial"/>
              </a:rPr>
              <a:t>Clinically doc.</a:t>
            </a:r>
            <a:r>
              <a:rPr sz="2800" spc="-30" dirty="0">
                <a:latin typeface="Arial"/>
                <a:cs typeface="Arial"/>
              </a:rPr>
              <a:t> </a:t>
            </a:r>
            <a:r>
              <a:rPr sz="2800" dirty="0">
                <a:latin typeface="Arial"/>
                <a:cs typeface="Arial"/>
              </a:rPr>
              <a:t>Infect.</a:t>
            </a:r>
            <a:endParaRPr sz="2800">
              <a:latin typeface="Arial"/>
              <a:cs typeface="Arial"/>
            </a:endParaRPr>
          </a:p>
        </p:txBody>
      </p:sp>
      <p:sp>
        <p:nvSpPr>
          <p:cNvPr id="29" name="object 29"/>
          <p:cNvSpPr txBox="1"/>
          <p:nvPr/>
        </p:nvSpPr>
        <p:spPr>
          <a:xfrm>
            <a:off x="7457058" y="4178554"/>
            <a:ext cx="875665" cy="436245"/>
          </a:xfrm>
          <a:prstGeom prst="rect">
            <a:avLst/>
          </a:prstGeom>
        </p:spPr>
        <p:txBody>
          <a:bodyPr vert="horz" wrap="square" lIns="0" tIns="0" rIns="0" bIns="0" rtlCol="0">
            <a:spAutoFit/>
          </a:bodyPr>
          <a:lstStyle/>
          <a:p>
            <a:pPr marL="12700">
              <a:lnSpc>
                <a:spcPct val="100000"/>
              </a:lnSpc>
            </a:pPr>
            <a:r>
              <a:rPr sz="2800" spc="-5" dirty="0">
                <a:latin typeface="Arial"/>
                <a:cs typeface="Arial"/>
              </a:rPr>
              <a:t>5</a:t>
            </a:r>
            <a:r>
              <a:rPr sz="2800" dirty="0">
                <a:latin typeface="Arial"/>
                <a:cs typeface="Arial"/>
              </a:rPr>
              <a:t>5</a:t>
            </a:r>
            <a:r>
              <a:rPr sz="2800" spc="-5" dirty="0">
                <a:latin typeface="Arial"/>
                <a:cs typeface="Arial"/>
              </a:rPr>
              <a:t>%*</a:t>
            </a:r>
            <a:endParaRPr sz="2800">
              <a:latin typeface="Arial"/>
              <a:cs typeface="Arial"/>
            </a:endParaRPr>
          </a:p>
        </p:txBody>
      </p:sp>
      <p:sp>
        <p:nvSpPr>
          <p:cNvPr id="30" name="object 30"/>
          <p:cNvSpPr txBox="1"/>
          <p:nvPr/>
        </p:nvSpPr>
        <p:spPr>
          <a:xfrm>
            <a:off x="535940" y="4797044"/>
            <a:ext cx="3347085" cy="436245"/>
          </a:xfrm>
          <a:prstGeom prst="rect">
            <a:avLst/>
          </a:prstGeom>
        </p:spPr>
        <p:txBody>
          <a:bodyPr vert="horz" wrap="square" lIns="0" tIns="0" rIns="0" bIns="0" rtlCol="0">
            <a:spAutoFit/>
          </a:bodyPr>
          <a:lstStyle/>
          <a:p>
            <a:pPr marL="12700">
              <a:lnSpc>
                <a:spcPct val="100000"/>
              </a:lnSpc>
            </a:pPr>
            <a:r>
              <a:rPr sz="2800" spc="-5" dirty="0">
                <a:latin typeface="Arial"/>
                <a:cs typeface="Arial"/>
              </a:rPr>
              <a:t>Bacteriol. </a:t>
            </a:r>
            <a:r>
              <a:rPr sz="2800" dirty="0">
                <a:latin typeface="Arial"/>
                <a:cs typeface="Arial"/>
              </a:rPr>
              <a:t>doc.</a:t>
            </a:r>
            <a:r>
              <a:rPr sz="2800" spc="-60" dirty="0">
                <a:latin typeface="Arial"/>
                <a:cs typeface="Arial"/>
              </a:rPr>
              <a:t> </a:t>
            </a:r>
            <a:r>
              <a:rPr sz="2800" dirty="0">
                <a:latin typeface="Arial"/>
                <a:cs typeface="Arial"/>
              </a:rPr>
              <a:t>Infect.</a:t>
            </a:r>
            <a:endParaRPr sz="2800">
              <a:latin typeface="Arial"/>
              <a:cs typeface="Arial"/>
            </a:endParaRPr>
          </a:p>
        </p:txBody>
      </p:sp>
      <p:sp>
        <p:nvSpPr>
          <p:cNvPr id="31" name="object 31"/>
          <p:cNvSpPr txBox="1"/>
          <p:nvPr/>
        </p:nvSpPr>
        <p:spPr>
          <a:xfrm>
            <a:off x="7457058" y="4797044"/>
            <a:ext cx="875665" cy="436245"/>
          </a:xfrm>
          <a:prstGeom prst="rect">
            <a:avLst/>
          </a:prstGeom>
        </p:spPr>
        <p:txBody>
          <a:bodyPr vert="horz" wrap="square" lIns="0" tIns="0" rIns="0" bIns="0" rtlCol="0">
            <a:spAutoFit/>
          </a:bodyPr>
          <a:lstStyle/>
          <a:p>
            <a:pPr marL="12700">
              <a:lnSpc>
                <a:spcPct val="100000"/>
              </a:lnSpc>
            </a:pPr>
            <a:r>
              <a:rPr sz="2800" spc="-5" dirty="0">
                <a:latin typeface="Arial"/>
                <a:cs typeface="Arial"/>
              </a:rPr>
              <a:t>5</a:t>
            </a:r>
            <a:r>
              <a:rPr sz="2800" dirty="0">
                <a:latin typeface="Arial"/>
                <a:cs typeface="Arial"/>
              </a:rPr>
              <a:t>3</a:t>
            </a:r>
            <a:r>
              <a:rPr sz="2800" spc="-5" dirty="0">
                <a:latin typeface="Arial"/>
                <a:cs typeface="Arial"/>
              </a:rPr>
              <a:t>%*</a:t>
            </a:r>
            <a:endParaRPr sz="2800">
              <a:latin typeface="Arial"/>
              <a:cs typeface="Arial"/>
            </a:endParaRPr>
          </a:p>
        </p:txBody>
      </p:sp>
      <p:sp>
        <p:nvSpPr>
          <p:cNvPr id="32" name="object 32"/>
          <p:cNvSpPr txBox="1"/>
          <p:nvPr/>
        </p:nvSpPr>
        <p:spPr>
          <a:xfrm>
            <a:off x="535940" y="5377383"/>
            <a:ext cx="2419350" cy="436245"/>
          </a:xfrm>
          <a:prstGeom prst="rect">
            <a:avLst/>
          </a:prstGeom>
        </p:spPr>
        <p:txBody>
          <a:bodyPr vert="horz" wrap="square" lIns="0" tIns="0" rIns="0" bIns="0" rtlCol="0">
            <a:spAutoFit/>
          </a:bodyPr>
          <a:lstStyle/>
          <a:p>
            <a:pPr marL="12700">
              <a:lnSpc>
                <a:spcPct val="100000"/>
              </a:lnSpc>
            </a:pPr>
            <a:r>
              <a:rPr sz="2800" spc="-5" dirty="0">
                <a:latin typeface="Arial"/>
                <a:cs typeface="Arial"/>
              </a:rPr>
              <a:t>Related</a:t>
            </a:r>
            <a:r>
              <a:rPr sz="2800" spc="-60" dirty="0">
                <a:latin typeface="Arial"/>
                <a:cs typeface="Arial"/>
              </a:rPr>
              <a:t> </a:t>
            </a:r>
            <a:r>
              <a:rPr sz="2800" dirty="0">
                <a:latin typeface="Arial"/>
                <a:cs typeface="Arial"/>
              </a:rPr>
              <a:t>deaths</a:t>
            </a:r>
            <a:endParaRPr sz="2800">
              <a:latin typeface="Arial"/>
              <a:cs typeface="Arial"/>
            </a:endParaRPr>
          </a:p>
        </p:txBody>
      </p:sp>
      <p:sp>
        <p:nvSpPr>
          <p:cNvPr id="33" name="object 33"/>
          <p:cNvSpPr txBox="1"/>
          <p:nvPr/>
        </p:nvSpPr>
        <p:spPr>
          <a:xfrm>
            <a:off x="5382514" y="5377383"/>
            <a:ext cx="540385" cy="436245"/>
          </a:xfrm>
          <a:prstGeom prst="rect">
            <a:avLst/>
          </a:prstGeom>
        </p:spPr>
        <p:txBody>
          <a:bodyPr vert="horz" wrap="square" lIns="0" tIns="0" rIns="0" bIns="0" rtlCol="0">
            <a:spAutoFit/>
          </a:bodyPr>
          <a:lstStyle/>
          <a:p>
            <a:pPr marL="12700">
              <a:lnSpc>
                <a:spcPct val="100000"/>
              </a:lnSpc>
            </a:pPr>
            <a:r>
              <a:rPr sz="2800" dirty="0">
                <a:latin typeface="Arial"/>
                <a:cs typeface="Arial"/>
              </a:rPr>
              <a:t>8%</a:t>
            </a:r>
            <a:endParaRPr sz="2800">
              <a:latin typeface="Arial"/>
              <a:cs typeface="Arial"/>
            </a:endParaRPr>
          </a:p>
        </p:txBody>
      </p:sp>
      <p:sp>
        <p:nvSpPr>
          <p:cNvPr id="34" name="object 34"/>
          <p:cNvSpPr txBox="1"/>
          <p:nvPr/>
        </p:nvSpPr>
        <p:spPr>
          <a:xfrm>
            <a:off x="7457058" y="5377383"/>
            <a:ext cx="875665" cy="436245"/>
          </a:xfrm>
          <a:prstGeom prst="rect">
            <a:avLst/>
          </a:prstGeom>
        </p:spPr>
        <p:txBody>
          <a:bodyPr vert="horz" wrap="square" lIns="0" tIns="0" rIns="0" bIns="0" rtlCol="0">
            <a:spAutoFit/>
          </a:bodyPr>
          <a:lstStyle/>
          <a:p>
            <a:pPr marL="12700">
              <a:lnSpc>
                <a:spcPct val="100000"/>
              </a:lnSpc>
            </a:pPr>
            <a:r>
              <a:rPr sz="2800" spc="-5" dirty="0">
                <a:latin typeface="Arial"/>
                <a:cs typeface="Arial"/>
              </a:rPr>
              <a:t>2</a:t>
            </a:r>
            <a:r>
              <a:rPr sz="2800" dirty="0">
                <a:latin typeface="Arial"/>
                <a:cs typeface="Arial"/>
              </a:rPr>
              <a:t>6</a:t>
            </a:r>
            <a:r>
              <a:rPr sz="2800" spc="-5" dirty="0">
                <a:latin typeface="Arial"/>
                <a:cs typeface="Arial"/>
              </a:rPr>
              <a:t>%*</a:t>
            </a:r>
            <a:endParaRPr sz="2800">
              <a:latin typeface="Arial"/>
              <a:cs typeface="Arial"/>
            </a:endParaRPr>
          </a:p>
        </p:txBody>
      </p:sp>
      <p:sp>
        <p:nvSpPr>
          <p:cNvPr id="35" name="object 35"/>
          <p:cNvSpPr txBox="1"/>
          <p:nvPr/>
        </p:nvSpPr>
        <p:spPr>
          <a:xfrm>
            <a:off x="7010400" y="2057400"/>
            <a:ext cx="991869" cy="315595"/>
          </a:xfrm>
          <a:prstGeom prst="rect">
            <a:avLst/>
          </a:prstGeom>
        </p:spPr>
        <p:txBody>
          <a:bodyPr vert="horz" wrap="square" lIns="0" tIns="0" rIns="0" bIns="0" rtlCol="0">
            <a:spAutoFit/>
          </a:bodyPr>
          <a:lstStyle/>
          <a:p>
            <a:pPr marL="12700">
              <a:lnSpc>
                <a:spcPct val="100000"/>
              </a:lnSpc>
            </a:pPr>
            <a:r>
              <a:rPr sz="2000" b="1" dirty="0">
                <a:latin typeface="Arial"/>
                <a:cs typeface="Arial"/>
              </a:rPr>
              <a:t>*</a:t>
            </a:r>
            <a:r>
              <a:rPr sz="2000" b="1" spc="-120" dirty="0">
                <a:latin typeface="Arial"/>
                <a:cs typeface="Arial"/>
              </a:rPr>
              <a:t> </a:t>
            </a:r>
            <a:r>
              <a:rPr sz="2000" b="1" dirty="0">
                <a:latin typeface="Arial"/>
                <a:cs typeface="Arial"/>
              </a:rPr>
              <a:t>p&lt;0.01</a:t>
            </a:r>
            <a:endParaRPr sz="2000" dirty="0">
              <a:latin typeface="Arial"/>
              <a:cs typeface="Arial"/>
            </a:endParaRPr>
          </a:p>
        </p:txBody>
      </p:sp>
      <p:sp>
        <p:nvSpPr>
          <p:cNvPr id="36" name="object 36"/>
          <p:cNvSpPr txBox="1"/>
          <p:nvPr/>
        </p:nvSpPr>
        <p:spPr>
          <a:xfrm>
            <a:off x="2971800" y="2057400"/>
            <a:ext cx="3086735" cy="304800"/>
          </a:xfrm>
          <a:prstGeom prst="rect">
            <a:avLst/>
          </a:prstGeom>
        </p:spPr>
        <p:txBody>
          <a:bodyPr vert="horz" wrap="square" lIns="0" tIns="0" rIns="0" bIns="0" rtlCol="0">
            <a:spAutoFit/>
          </a:bodyPr>
          <a:lstStyle/>
          <a:p>
            <a:pPr marL="12700">
              <a:lnSpc>
                <a:spcPct val="100000"/>
              </a:lnSpc>
            </a:pPr>
            <a:r>
              <a:rPr sz="2000" b="1" dirty="0">
                <a:solidFill>
                  <a:srgbClr val="C00000"/>
                </a:solidFill>
                <a:latin typeface="Arial"/>
                <a:cs typeface="Arial"/>
              </a:rPr>
              <a:t>Hospital Clínic</a:t>
            </a:r>
            <a:r>
              <a:rPr sz="2000" b="1" spc="-130" dirty="0">
                <a:solidFill>
                  <a:srgbClr val="C00000"/>
                </a:solidFill>
                <a:latin typeface="Arial"/>
                <a:cs typeface="Arial"/>
              </a:rPr>
              <a:t> </a:t>
            </a:r>
            <a:r>
              <a:rPr sz="2000" b="1" dirty="0">
                <a:solidFill>
                  <a:srgbClr val="C00000"/>
                </a:solidFill>
                <a:latin typeface="Arial"/>
                <a:cs typeface="Arial"/>
              </a:rPr>
              <a:t>Barcelona</a:t>
            </a:r>
            <a:endParaRPr sz="2000" dirty="0">
              <a:solidFill>
                <a:srgbClr val="C00000"/>
              </a:solidFill>
              <a:latin typeface="Arial"/>
              <a:cs typeface="Arial"/>
            </a:endParaRPr>
          </a:p>
        </p:txBody>
      </p:sp>
      <p:sp>
        <p:nvSpPr>
          <p:cNvPr id="37" name="object 37"/>
          <p:cNvSpPr txBox="1"/>
          <p:nvPr/>
        </p:nvSpPr>
        <p:spPr>
          <a:xfrm>
            <a:off x="5283453" y="3593338"/>
            <a:ext cx="1155065" cy="477520"/>
          </a:xfrm>
          <a:prstGeom prst="rect">
            <a:avLst/>
          </a:prstGeom>
        </p:spPr>
        <p:txBody>
          <a:bodyPr vert="horz" wrap="square" lIns="0" tIns="0" rIns="0" bIns="0" rtlCol="0">
            <a:spAutoFit/>
          </a:bodyPr>
          <a:lstStyle/>
          <a:p>
            <a:pPr marL="12700">
              <a:lnSpc>
                <a:spcPct val="100000"/>
              </a:lnSpc>
            </a:pPr>
            <a:r>
              <a:rPr sz="2800" dirty="0">
                <a:latin typeface="Arial"/>
                <a:cs typeface="Arial"/>
              </a:rPr>
              <a:t>40%</a:t>
            </a:r>
            <a:r>
              <a:rPr sz="2800" spc="270" dirty="0">
                <a:latin typeface="Arial"/>
                <a:cs typeface="Arial"/>
              </a:rPr>
              <a:t> </a:t>
            </a:r>
            <a:r>
              <a:rPr sz="3600" b="1" spc="-7" baseline="-9259" dirty="0">
                <a:solidFill>
                  <a:srgbClr val="FF3300"/>
                </a:solidFill>
                <a:latin typeface="Wingdings"/>
                <a:cs typeface="Wingdings"/>
              </a:rPr>
              <a:t></a:t>
            </a:r>
            <a:endParaRPr sz="3600" baseline="-9259">
              <a:latin typeface="Wingdings"/>
              <a:cs typeface="Wingdings"/>
            </a:endParaRPr>
          </a:p>
        </p:txBody>
      </p:sp>
      <p:sp>
        <p:nvSpPr>
          <p:cNvPr id="38" name="object 38"/>
          <p:cNvSpPr txBox="1"/>
          <p:nvPr/>
        </p:nvSpPr>
        <p:spPr>
          <a:xfrm>
            <a:off x="5283453" y="4178554"/>
            <a:ext cx="1179195" cy="483234"/>
          </a:xfrm>
          <a:prstGeom prst="rect">
            <a:avLst/>
          </a:prstGeom>
        </p:spPr>
        <p:txBody>
          <a:bodyPr vert="horz" wrap="square" lIns="0" tIns="0" rIns="0" bIns="0" rtlCol="0">
            <a:spAutoFit/>
          </a:bodyPr>
          <a:lstStyle/>
          <a:p>
            <a:pPr marL="12700">
              <a:lnSpc>
                <a:spcPct val="100000"/>
              </a:lnSpc>
              <a:tabLst>
                <a:tab pos="894080" algn="l"/>
              </a:tabLst>
            </a:pPr>
            <a:r>
              <a:rPr sz="2800" dirty="0">
                <a:latin typeface="Arial"/>
                <a:cs typeface="Arial"/>
              </a:rPr>
              <a:t>25</a:t>
            </a:r>
            <a:r>
              <a:rPr sz="2800" spc="-5" dirty="0">
                <a:latin typeface="Arial"/>
                <a:cs typeface="Arial"/>
              </a:rPr>
              <a:t>%</a:t>
            </a:r>
            <a:r>
              <a:rPr sz="2800" dirty="0">
                <a:latin typeface="Arial"/>
                <a:cs typeface="Arial"/>
              </a:rPr>
              <a:t>	</a:t>
            </a:r>
            <a:r>
              <a:rPr sz="3600" b="1" spc="-7" baseline="-10416" dirty="0">
                <a:solidFill>
                  <a:srgbClr val="FF3300"/>
                </a:solidFill>
                <a:latin typeface="Wingdings"/>
                <a:cs typeface="Wingdings"/>
              </a:rPr>
              <a:t></a:t>
            </a:r>
            <a:endParaRPr sz="3600" baseline="-10416" dirty="0">
              <a:latin typeface="Wingdings"/>
              <a:cs typeface="Wingdings"/>
            </a:endParaRPr>
          </a:p>
        </p:txBody>
      </p:sp>
      <p:sp>
        <p:nvSpPr>
          <p:cNvPr id="39" name="object 39"/>
          <p:cNvSpPr txBox="1"/>
          <p:nvPr/>
        </p:nvSpPr>
        <p:spPr>
          <a:xfrm>
            <a:off x="5283453" y="4797044"/>
            <a:ext cx="1179195" cy="485140"/>
          </a:xfrm>
          <a:prstGeom prst="rect">
            <a:avLst/>
          </a:prstGeom>
        </p:spPr>
        <p:txBody>
          <a:bodyPr vert="horz" wrap="square" lIns="0" tIns="0" rIns="0" bIns="0" rtlCol="0">
            <a:spAutoFit/>
          </a:bodyPr>
          <a:lstStyle/>
          <a:p>
            <a:pPr marL="12700">
              <a:lnSpc>
                <a:spcPct val="100000"/>
              </a:lnSpc>
              <a:tabLst>
                <a:tab pos="894080" algn="l"/>
              </a:tabLst>
            </a:pPr>
            <a:r>
              <a:rPr sz="2800" dirty="0">
                <a:latin typeface="Arial"/>
                <a:cs typeface="Arial"/>
              </a:rPr>
              <a:t>21</a:t>
            </a:r>
            <a:r>
              <a:rPr sz="2800" spc="-5" dirty="0">
                <a:latin typeface="Arial"/>
                <a:cs typeface="Arial"/>
              </a:rPr>
              <a:t>%</a:t>
            </a:r>
            <a:r>
              <a:rPr sz="2800" dirty="0">
                <a:latin typeface="Arial"/>
                <a:cs typeface="Arial"/>
              </a:rPr>
              <a:t>	</a:t>
            </a:r>
            <a:r>
              <a:rPr sz="3600" b="1" spc="-7" baseline="-10416" dirty="0">
                <a:solidFill>
                  <a:srgbClr val="FF3300"/>
                </a:solidFill>
                <a:latin typeface="Wingdings"/>
                <a:cs typeface="Wingdings"/>
              </a:rPr>
              <a:t></a:t>
            </a:r>
            <a:endParaRPr sz="3600" baseline="-10416" dirty="0">
              <a:latin typeface="Wingdings"/>
              <a:cs typeface="Wingdings"/>
            </a:endParaRPr>
          </a:p>
        </p:txBody>
      </p:sp>
      <p:sp>
        <p:nvSpPr>
          <p:cNvPr id="40" name="object 40"/>
          <p:cNvSpPr txBox="1"/>
          <p:nvPr/>
        </p:nvSpPr>
        <p:spPr>
          <a:xfrm>
            <a:off x="6165341" y="5457749"/>
            <a:ext cx="297180" cy="375920"/>
          </a:xfrm>
          <a:prstGeom prst="rect">
            <a:avLst/>
          </a:prstGeom>
        </p:spPr>
        <p:txBody>
          <a:bodyPr vert="horz" wrap="square" lIns="0" tIns="0" rIns="0" bIns="0" rtlCol="0">
            <a:spAutoFit/>
          </a:bodyPr>
          <a:lstStyle/>
          <a:p>
            <a:pPr marL="12700">
              <a:lnSpc>
                <a:spcPct val="100000"/>
              </a:lnSpc>
            </a:pPr>
            <a:r>
              <a:rPr sz="2400" b="1" spc="-5" dirty="0">
                <a:solidFill>
                  <a:srgbClr val="FF3300"/>
                </a:solidFill>
                <a:latin typeface="Wingdings"/>
                <a:cs typeface="Wingdings"/>
              </a:rPr>
              <a:t></a:t>
            </a:r>
            <a:endParaRPr sz="2400" dirty="0">
              <a:latin typeface="Wingdings"/>
              <a:cs typeface="Wingdings"/>
            </a:endParaRPr>
          </a:p>
        </p:txBody>
      </p:sp>
      <p:sp>
        <p:nvSpPr>
          <p:cNvPr id="50" name="object 50"/>
          <p:cNvSpPr txBox="1"/>
          <p:nvPr/>
        </p:nvSpPr>
        <p:spPr>
          <a:xfrm>
            <a:off x="5877559" y="6572576"/>
            <a:ext cx="3201035" cy="204470"/>
          </a:xfrm>
          <a:prstGeom prst="rect">
            <a:avLst/>
          </a:prstGeom>
        </p:spPr>
        <p:txBody>
          <a:bodyPr vert="horz" wrap="square" lIns="0" tIns="0" rIns="0" bIns="0" rtlCol="0">
            <a:spAutoFit/>
          </a:bodyPr>
          <a:lstStyle/>
          <a:p>
            <a:pPr marL="12700">
              <a:lnSpc>
                <a:spcPts val="1545"/>
              </a:lnSpc>
            </a:pPr>
            <a:r>
              <a:rPr sz="1400" b="1" i="1" spc="-5" dirty="0">
                <a:solidFill>
                  <a:srgbClr val="008080"/>
                </a:solidFill>
                <a:latin typeface="Verdana"/>
                <a:cs typeface="Verdana"/>
              </a:rPr>
              <a:t>Ribas-Mundó </a:t>
            </a:r>
            <a:r>
              <a:rPr sz="1400" b="1" i="1" dirty="0">
                <a:solidFill>
                  <a:srgbClr val="008080"/>
                </a:solidFill>
                <a:latin typeface="Verdana"/>
                <a:cs typeface="Verdana"/>
              </a:rPr>
              <a:t>et al. Cancer</a:t>
            </a:r>
            <a:r>
              <a:rPr sz="1400" b="1" i="1" spc="-125" dirty="0">
                <a:solidFill>
                  <a:srgbClr val="008080"/>
                </a:solidFill>
                <a:latin typeface="Verdana"/>
                <a:cs typeface="Verdana"/>
              </a:rPr>
              <a:t> </a:t>
            </a:r>
            <a:r>
              <a:rPr sz="1400" b="1" i="1" dirty="0">
                <a:solidFill>
                  <a:srgbClr val="008080"/>
                </a:solidFill>
                <a:latin typeface="Verdana"/>
                <a:cs typeface="Verdana"/>
              </a:rPr>
              <a:t>1981</a:t>
            </a:r>
            <a:endParaRPr sz="1400" dirty="0">
              <a:latin typeface="Verdana"/>
              <a:cs typeface="Verdana"/>
            </a:endParaRPr>
          </a:p>
        </p:txBody>
      </p:sp>
      <p:sp>
        <p:nvSpPr>
          <p:cNvPr id="41" name="40 Dikdörtgen"/>
          <p:cNvSpPr/>
          <p:nvPr/>
        </p:nvSpPr>
        <p:spPr>
          <a:xfrm>
            <a:off x="152400" y="457200"/>
            <a:ext cx="5410200" cy="369332"/>
          </a:xfrm>
          <a:prstGeom prst="rect">
            <a:avLst/>
          </a:prstGeom>
        </p:spPr>
        <p:txBody>
          <a:bodyPr wrap="square">
            <a:spAutoFit/>
          </a:bodyPr>
          <a:lstStyle/>
          <a:p>
            <a:pPr lvl="0">
              <a:spcBef>
                <a:spcPct val="0"/>
              </a:spcBef>
              <a:defRPr/>
            </a:pPr>
            <a:r>
              <a:rPr lang="tr-TR" b="1" dirty="0" smtClean="0">
                <a:solidFill>
                  <a:schemeClr val="accent4"/>
                </a:solidFill>
                <a:latin typeface="+mj-lt"/>
              </a:rPr>
              <a:t>BACTERIAL  INFECTIONS  occuring after HSCT </a:t>
            </a:r>
            <a:endParaRPr lang="tr-TR" dirty="0">
              <a:solidFill>
                <a:schemeClr val="accent4"/>
              </a:solidFill>
              <a:latin typeface="+mj-lt"/>
            </a:endParaRPr>
          </a:p>
        </p:txBody>
      </p:sp>
      <p:sp>
        <p:nvSpPr>
          <p:cNvPr id="42" name="object 43"/>
          <p:cNvSpPr txBox="1"/>
          <p:nvPr/>
        </p:nvSpPr>
        <p:spPr>
          <a:xfrm>
            <a:off x="609600" y="2743200"/>
            <a:ext cx="3505200" cy="553998"/>
          </a:xfrm>
          <a:prstGeom prst="rect">
            <a:avLst/>
          </a:prstGeom>
        </p:spPr>
        <p:txBody>
          <a:bodyPr vert="horz" wrap="square" lIns="0" tIns="0" rIns="0" bIns="0" rtlCol="0">
            <a:spAutoFit/>
          </a:bodyPr>
          <a:lstStyle/>
          <a:p>
            <a:pPr marL="12700" marR="5080" indent="12065"/>
            <a:r>
              <a:rPr lang="tr-TR" sz="1800" b="1" spc="-5" dirty="0" smtClean="0">
                <a:solidFill>
                  <a:srgbClr val="C00000"/>
                </a:solidFill>
                <a:latin typeface="+mj-lt"/>
                <a:cs typeface="Arial"/>
              </a:rPr>
              <a:t>GVN: </a:t>
            </a:r>
          </a:p>
          <a:p>
            <a:pPr marL="12700" marR="5080" indent="12065"/>
            <a:r>
              <a:rPr sz="1800" spc="-5" dirty="0" err="1" smtClean="0">
                <a:solidFill>
                  <a:srgbClr val="C00000"/>
                </a:solidFill>
                <a:latin typeface="+mj-lt"/>
                <a:cs typeface="Arial"/>
              </a:rPr>
              <a:t>Gentamicin</a:t>
            </a:r>
            <a:r>
              <a:rPr lang="tr-TR" spc="-5" dirty="0" smtClean="0">
                <a:solidFill>
                  <a:srgbClr val="C00000"/>
                </a:solidFill>
                <a:latin typeface="+mj-lt"/>
                <a:cs typeface="Arial"/>
              </a:rPr>
              <a:t>, </a:t>
            </a:r>
            <a:r>
              <a:rPr sz="1800" spc="-100" dirty="0" err="1" smtClean="0">
                <a:solidFill>
                  <a:srgbClr val="C00000"/>
                </a:solidFill>
                <a:latin typeface="+mj-lt"/>
                <a:cs typeface="Arial"/>
              </a:rPr>
              <a:t>V</a:t>
            </a:r>
            <a:r>
              <a:rPr sz="1800" spc="-5" dirty="0" err="1" smtClean="0">
                <a:solidFill>
                  <a:srgbClr val="C00000"/>
                </a:solidFill>
                <a:latin typeface="+mj-lt"/>
                <a:cs typeface="Arial"/>
              </a:rPr>
              <a:t>an</a:t>
            </a:r>
            <a:r>
              <a:rPr sz="1800" spc="-15" dirty="0" err="1" smtClean="0">
                <a:solidFill>
                  <a:srgbClr val="C00000"/>
                </a:solidFill>
                <a:latin typeface="+mj-lt"/>
                <a:cs typeface="Arial"/>
              </a:rPr>
              <a:t>c</a:t>
            </a:r>
            <a:r>
              <a:rPr sz="1800" spc="-5" dirty="0" err="1" smtClean="0">
                <a:solidFill>
                  <a:srgbClr val="C00000"/>
                </a:solidFill>
                <a:latin typeface="+mj-lt"/>
                <a:cs typeface="Arial"/>
              </a:rPr>
              <a:t>omicin</a:t>
            </a:r>
            <a:r>
              <a:rPr lang="tr-TR" spc="-5" dirty="0" smtClean="0">
                <a:solidFill>
                  <a:srgbClr val="C00000"/>
                </a:solidFill>
                <a:latin typeface="+mj-lt"/>
                <a:cs typeface="Arial"/>
              </a:rPr>
              <a:t>, </a:t>
            </a:r>
            <a:r>
              <a:rPr lang="tr-TR" spc="-5" dirty="0" err="1" smtClean="0">
                <a:solidFill>
                  <a:srgbClr val="C00000"/>
                </a:solidFill>
                <a:latin typeface="+mj-lt"/>
                <a:cs typeface="Arial"/>
              </a:rPr>
              <a:t>Nist</a:t>
            </a:r>
            <a:r>
              <a:rPr lang="tr-TR" spc="-15" dirty="0" err="1" smtClean="0">
                <a:solidFill>
                  <a:srgbClr val="C00000"/>
                </a:solidFill>
                <a:latin typeface="+mj-lt"/>
                <a:cs typeface="Arial"/>
              </a:rPr>
              <a:t>a</a:t>
            </a:r>
            <a:r>
              <a:rPr lang="tr-TR" dirty="0" err="1" smtClean="0">
                <a:solidFill>
                  <a:srgbClr val="C00000"/>
                </a:solidFill>
                <a:latin typeface="+mj-lt"/>
                <a:cs typeface="Arial"/>
              </a:rPr>
              <a:t>tin</a:t>
            </a:r>
            <a:endParaRPr lang="tr-TR" dirty="0" smtClean="0">
              <a:solidFill>
                <a:srgbClr val="C00000"/>
              </a:solidFill>
              <a:latin typeface="+mj-lt"/>
              <a:cs typeface="Aria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16"/>
          <p:cNvSpPr txBox="1"/>
          <p:nvPr/>
        </p:nvSpPr>
        <p:spPr>
          <a:xfrm>
            <a:off x="5886703" y="6545036"/>
            <a:ext cx="3108325" cy="228600"/>
          </a:xfrm>
          <a:prstGeom prst="rect">
            <a:avLst/>
          </a:prstGeom>
        </p:spPr>
        <p:txBody>
          <a:bodyPr vert="horz" wrap="square" lIns="0" tIns="0" rIns="0" bIns="0" rtlCol="0">
            <a:spAutoFit/>
          </a:bodyPr>
          <a:lstStyle/>
          <a:p>
            <a:pPr marL="12700">
              <a:lnSpc>
                <a:spcPts val="1739"/>
              </a:lnSpc>
            </a:pPr>
            <a:r>
              <a:rPr sz="1600" b="1" i="1" spc="-5" dirty="0">
                <a:solidFill>
                  <a:srgbClr val="009999"/>
                </a:solidFill>
                <a:latin typeface="Verdana"/>
                <a:cs typeface="Verdana"/>
              </a:rPr>
              <a:t>Bucaneve et al, NEJM</a:t>
            </a:r>
            <a:r>
              <a:rPr sz="1600" b="1" i="1" spc="-15" dirty="0">
                <a:solidFill>
                  <a:srgbClr val="009999"/>
                </a:solidFill>
                <a:latin typeface="Verdana"/>
                <a:cs typeface="Verdana"/>
              </a:rPr>
              <a:t> </a:t>
            </a:r>
            <a:r>
              <a:rPr sz="1600" b="1" i="1" spc="-5" dirty="0">
                <a:solidFill>
                  <a:srgbClr val="009999"/>
                </a:solidFill>
                <a:latin typeface="Verdana"/>
                <a:cs typeface="Verdana"/>
              </a:rPr>
              <a:t>2005</a:t>
            </a:r>
            <a:endParaRPr sz="1600">
              <a:latin typeface="Verdana"/>
              <a:cs typeface="Verdana"/>
            </a:endParaRPr>
          </a:p>
        </p:txBody>
      </p:sp>
      <p:sp>
        <p:nvSpPr>
          <p:cNvPr id="15" name="object 15"/>
          <p:cNvSpPr txBox="1">
            <a:spLocks noGrp="1"/>
          </p:cNvSpPr>
          <p:nvPr>
            <p:ph type="title"/>
          </p:nvPr>
        </p:nvSpPr>
        <p:spPr>
          <a:xfrm>
            <a:off x="0" y="1219200"/>
            <a:ext cx="7391400" cy="829842"/>
          </a:xfrm>
          <a:prstGeom prst="rect">
            <a:avLst/>
          </a:prstGeom>
        </p:spPr>
        <p:txBody>
          <a:bodyPr vert="horz" wrap="square" lIns="0" tIns="334136" rIns="0" bIns="0" rtlCol="0">
            <a:spAutoFit/>
          </a:bodyPr>
          <a:lstStyle/>
          <a:p>
            <a:pPr marL="1926589">
              <a:lnSpc>
                <a:spcPct val="100000"/>
              </a:lnSpc>
            </a:pPr>
            <a:r>
              <a:rPr sz="3200" spc="-5" dirty="0">
                <a:solidFill>
                  <a:schemeClr val="tx1"/>
                </a:solidFill>
              </a:rPr>
              <a:t>GID with</a:t>
            </a:r>
            <a:r>
              <a:rPr sz="3200" spc="-85" dirty="0">
                <a:solidFill>
                  <a:schemeClr val="tx1"/>
                </a:solidFill>
              </a:rPr>
              <a:t> </a:t>
            </a:r>
            <a:r>
              <a:rPr sz="3200" spc="-10" dirty="0">
                <a:solidFill>
                  <a:schemeClr val="tx1"/>
                </a:solidFill>
              </a:rPr>
              <a:t>levofloxacin</a:t>
            </a:r>
          </a:p>
        </p:txBody>
      </p:sp>
      <p:sp>
        <p:nvSpPr>
          <p:cNvPr id="17" name="16 Dikdörtgen"/>
          <p:cNvSpPr/>
          <p:nvPr/>
        </p:nvSpPr>
        <p:spPr>
          <a:xfrm>
            <a:off x="152400" y="457200"/>
            <a:ext cx="5410200" cy="369332"/>
          </a:xfrm>
          <a:prstGeom prst="rect">
            <a:avLst/>
          </a:prstGeom>
        </p:spPr>
        <p:txBody>
          <a:bodyPr wrap="square">
            <a:spAutoFit/>
          </a:bodyPr>
          <a:lstStyle/>
          <a:p>
            <a:pPr lvl="0">
              <a:spcBef>
                <a:spcPct val="0"/>
              </a:spcBef>
              <a:defRPr/>
            </a:pPr>
            <a:r>
              <a:rPr lang="tr-TR" b="1" dirty="0" smtClean="0">
                <a:solidFill>
                  <a:schemeClr val="accent4"/>
                </a:solidFill>
                <a:latin typeface="+mj-lt"/>
              </a:rPr>
              <a:t>BACTERIAL  INFECTIONS  occuring after HSCT </a:t>
            </a:r>
            <a:endParaRPr lang="tr-TR" dirty="0">
              <a:solidFill>
                <a:schemeClr val="accent4"/>
              </a:solidFill>
              <a:latin typeface="+mj-lt"/>
            </a:endParaRPr>
          </a:p>
        </p:txBody>
      </p:sp>
      <p:pic>
        <p:nvPicPr>
          <p:cNvPr id="2050" name="Picture 2"/>
          <p:cNvPicPr>
            <a:picLocks noChangeAspect="1" noChangeArrowheads="1"/>
          </p:cNvPicPr>
          <p:nvPr/>
        </p:nvPicPr>
        <p:blipFill>
          <a:blip r:embed="rId2" cstate="print"/>
          <a:srcRect/>
          <a:stretch>
            <a:fillRect/>
          </a:stretch>
        </p:blipFill>
        <p:spPr bwMode="auto">
          <a:xfrm>
            <a:off x="1752600" y="2057400"/>
            <a:ext cx="5105400" cy="389484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85800" y="1600200"/>
            <a:ext cx="8153400" cy="4074192"/>
          </a:xfrm>
          <a:prstGeom prst="rect">
            <a:avLst/>
          </a:prstGeom>
        </p:spPr>
        <p:txBody>
          <a:bodyPr vert="horz" wrap="square" lIns="0" tIns="0" rIns="0" bIns="0" rtlCol="0">
            <a:spAutoFit/>
          </a:bodyPr>
          <a:lstStyle/>
          <a:p>
            <a:pPr marR="264374">
              <a:lnSpc>
                <a:spcPct val="150000"/>
              </a:lnSpc>
            </a:pPr>
            <a:r>
              <a:rPr b="1" spc="-4" dirty="0" smtClean="0">
                <a:solidFill>
                  <a:schemeClr val="accent2">
                    <a:lumMod val="75000"/>
                  </a:schemeClr>
                </a:solidFill>
                <a:latin typeface="+mj-lt"/>
                <a:cs typeface="Times New Roman"/>
              </a:rPr>
              <a:t>High </a:t>
            </a:r>
            <a:r>
              <a:rPr b="1" spc="-4" dirty="0">
                <a:solidFill>
                  <a:schemeClr val="accent2">
                    <a:lumMod val="75000"/>
                  </a:schemeClr>
                </a:solidFill>
                <a:latin typeface="+mj-lt"/>
                <a:cs typeface="Times New Roman"/>
              </a:rPr>
              <a:t>risk</a:t>
            </a:r>
            <a:r>
              <a:rPr b="1" spc="-53" dirty="0">
                <a:solidFill>
                  <a:schemeClr val="accent2">
                    <a:lumMod val="75000"/>
                  </a:schemeClr>
                </a:solidFill>
                <a:latin typeface="+mj-lt"/>
                <a:cs typeface="Times New Roman"/>
              </a:rPr>
              <a:t> </a:t>
            </a:r>
            <a:r>
              <a:rPr b="1" spc="-4" dirty="0" smtClean="0">
                <a:solidFill>
                  <a:schemeClr val="accent2">
                    <a:lumMod val="75000"/>
                  </a:schemeClr>
                </a:solidFill>
                <a:latin typeface="+mj-lt"/>
                <a:cs typeface="Times New Roman"/>
              </a:rPr>
              <a:t>patients</a:t>
            </a:r>
            <a:r>
              <a:rPr lang="tr-TR" b="1" dirty="0" smtClean="0">
                <a:solidFill>
                  <a:schemeClr val="accent2">
                    <a:lumMod val="75000"/>
                  </a:schemeClr>
                </a:solidFill>
                <a:latin typeface="+mj-lt"/>
                <a:cs typeface="Times New Roman"/>
              </a:rPr>
              <a:t> </a:t>
            </a:r>
            <a:r>
              <a:rPr spc="-4" dirty="0" smtClean="0">
                <a:latin typeface="Stylus BT" pitchFamily="34" charset="0"/>
                <a:cs typeface="Times New Roman"/>
              </a:rPr>
              <a:t>(expected </a:t>
            </a:r>
            <a:r>
              <a:rPr spc="-4" dirty="0">
                <a:latin typeface="Stylus BT" pitchFamily="34" charset="0"/>
                <a:cs typeface="Times New Roman"/>
              </a:rPr>
              <a:t>duration </a:t>
            </a:r>
            <a:r>
              <a:rPr dirty="0">
                <a:latin typeface="Stylus BT" pitchFamily="34" charset="0"/>
                <a:cs typeface="Times New Roman"/>
              </a:rPr>
              <a:t>of </a:t>
            </a:r>
            <a:r>
              <a:rPr spc="-4" dirty="0">
                <a:latin typeface="Stylus BT" pitchFamily="34" charset="0"/>
                <a:cs typeface="Times New Roman"/>
              </a:rPr>
              <a:t>neutropenia </a:t>
            </a:r>
            <a:r>
              <a:rPr dirty="0">
                <a:latin typeface="Stylus BT" pitchFamily="34" charset="0"/>
                <a:cs typeface="Times New Roman"/>
              </a:rPr>
              <a:t>&gt; 7</a:t>
            </a:r>
            <a:r>
              <a:rPr spc="-39" dirty="0">
                <a:latin typeface="Stylus BT" pitchFamily="34" charset="0"/>
                <a:cs typeface="Times New Roman"/>
              </a:rPr>
              <a:t> </a:t>
            </a:r>
            <a:r>
              <a:rPr spc="-4" dirty="0">
                <a:latin typeface="Stylus BT" pitchFamily="34" charset="0"/>
                <a:cs typeface="Times New Roman"/>
              </a:rPr>
              <a:t>days</a:t>
            </a:r>
            <a:r>
              <a:rPr spc="-4" dirty="0" smtClean="0">
                <a:latin typeface="Stylus BT" pitchFamily="34" charset="0"/>
                <a:cs typeface="Times New Roman"/>
              </a:rPr>
              <a:t>)</a:t>
            </a:r>
            <a:endParaRPr sz="2300" dirty="0">
              <a:latin typeface="Stylus BT" pitchFamily="34" charset="0"/>
              <a:cs typeface="Times New Roman"/>
            </a:endParaRPr>
          </a:p>
          <a:p>
            <a:pPr marL="2783">
              <a:lnSpc>
                <a:spcPct val="150000"/>
              </a:lnSpc>
            </a:pPr>
            <a:r>
              <a:rPr b="1" dirty="0">
                <a:latin typeface="+mj-lt"/>
                <a:cs typeface="Times New Roman"/>
              </a:rPr>
              <a:t>Acute </a:t>
            </a:r>
            <a:r>
              <a:rPr b="1" spc="-4" dirty="0">
                <a:latin typeface="+mj-lt"/>
                <a:cs typeface="Times New Roman"/>
              </a:rPr>
              <a:t>Leukemia and</a:t>
            </a:r>
            <a:r>
              <a:rPr b="1" spc="-39" dirty="0">
                <a:latin typeface="+mj-lt"/>
                <a:cs typeface="Times New Roman"/>
              </a:rPr>
              <a:t> </a:t>
            </a:r>
            <a:r>
              <a:rPr b="1" spc="-4" dirty="0">
                <a:latin typeface="+mj-lt"/>
                <a:cs typeface="Times New Roman"/>
              </a:rPr>
              <a:t>Auto-HSCT</a:t>
            </a:r>
            <a:endParaRPr dirty="0">
              <a:latin typeface="+mj-lt"/>
              <a:cs typeface="Times New Roman"/>
            </a:endParaRPr>
          </a:p>
          <a:p>
            <a:pPr marL="11132" marR="235989">
              <a:lnSpc>
                <a:spcPct val="150000"/>
              </a:lnSpc>
              <a:spcBef>
                <a:spcPts val="35"/>
              </a:spcBef>
            </a:pPr>
            <a:r>
              <a:rPr sz="1400" b="1" dirty="0">
                <a:solidFill>
                  <a:schemeClr val="accent3">
                    <a:lumMod val="75000"/>
                  </a:schemeClr>
                </a:solidFill>
                <a:latin typeface="+mj-lt"/>
                <a:cs typeface="Times New Roman"/>
              </a:rPr>
              <a:t>Antibacterial </a:t>
            </a:r>
            <a:r>
              <a:rPr sz="1400" b="1" spc="-4" dirty="0">
                <a:solidFill>
                  <a:schemeClr val="accent3">
                    <a:lumMod val="75000"/>
                  </a:schemeClr>
                </a:solidFill>
                <a:latin typeface="+mj-lt"/>
                <a:cs typeface="Times New Roman"/>
              </a:rPr>
              <a:t>prophylaxis with </a:t>
            </a:r>
            <a:r>
              <a:rPr sz="1400" b="1" dirty="0">
                <a:solidFill>
                  <a:schemeClr val="accent3">
                    <a:lumMod val="75000"/>
                  </a:schemeClr>
                </a:solidFill>
                <a:latin typeface="+mj-lt"/>
                <a:cs typeface="Times New Roman"/>
              </a:rPr>
              <a:t>fluoroquinolones </a:t>
            </a:r>
            <a:r>
              <a:rPr sz="1400" b="1" spc="-4" dirty="0">
                <a:solidFill>
                  <a:schemeClr val="accent3">
                    <a:lumMod val="75000"/>
                  </a:schemeClr>
                </a:solidFill>
                <a:latin typeface="+mj-lt"/>
                <a:cs typeface="Times New Roman"/>
              </a:rPr>
              <a:t>showed to </a:t>
            </a:r>
            <a:r>
              <a:rPr sz="1400" b="1" dirty="0">
                <a:solidFill>
                  <a:schemeClr val="accent3">
                    <a:lumMod val="75000"/>
                  </a:schemeClr>
                </a:solidFill>
                <a:latin typeface="+mj-lt"/>
                <a:cs typeface="Times New Roman"/>
              </a:rPr>
              <a:t>be effective </a:t>
            </a:r>
            <a:r>
              <a:rPr sz="1400" b="1" spc="-4" dirty="0">
                <a:solidFill>
                  <a:schemeClr val="accent3">
                    <a:lumMod val="75000"/>
                  </a:schemeClr>
                </a:solidFill>
                <a:latin typeface="+mj-lt"/>
                <a:cs typeface="Times New Roman"/>
              </a:rPr>
              <a:t>in </a:t>
            </a:r>
            <a:r>
              <a:rPr sz="1400" b="1" dirty="0">
                <a:solidFill>
                  <a:schemeClr val="accent3">
                    <a:lumMod val="75000"/>
                  </a:schemeClr>
                </a:solidFill>
                <a:latin typeface="+mj-lt"/>
                <a:cs typeface="Times New Roman"/>
              </a:rPr>
              <a:t>reducing </a:t>
            </a:r>
            <a:r>
              <a:rPr sz="1400" b="1" dirty="0" smtClean="0">
                <a:solidFill>
                  <a:schemeClr val="accent3">
                    <a:lumMod val="75000"/>
                  </a:schemeClr>
                </a:solidFill>
                <a:latin typeface="+mj-lt"/>
                <a:cs typeface="Times New Roman"/>
              </a:rPr>
              <a:t>(</a:t>
            </a:r>
            <a:r>
              <a:rPr lang="tr-TR" sz="1400" b="1" spc="-4" dirty="0" err="1" smtClean="0">
                <a:solidFill>
                  <a:schemeClr val="accent3">
                    <a:lumMod val="75000"/>
                  </a:schemeClr>
                </a:solidFill>
                <a:latin typeface="+mj-lt"/>
                <a:cs typeface="Times New Roman"/>
              </a:rPr>
              <a:t>Grade</a:t>
            </a:r>
            <a:r>
              <a:rPr lang="tr-TR" sz="1400" b="1" spc="-4" dirty="0" smtClean="0">
                <a:solidFill>
                  <a:schemeClr val="accent3">
                    <a:lumMod val="75000"/>
                  </a:schemeClr>
                </a:solidFill>
                <a:latin typeface="+mj-lt"/>
                <a:cs typeface="Times New Roman"/>
              </a:rPr>
              <a:t> </a:t>
            </a:r>
            <a:r>
              <a:rPr sz="1400" b="1" dirty="0" smtClean="0">
                <a:solidFill>
                  <a:schemeClr val="accent3">
                    <a:lumMod val="75000"/>
                  </a:schemeClr>
                </a:solidFill>
                <a:latin typeface="+mj-lt"/>
                <a:cs typeface="Times New Roman"/>
              </a:rPr>
              <a:t>I</a:t>
            </a:r>
            <a:r>
              <a:rPr sz="1400" b="1" dirty="0">
                <a:solidFill>
                  <a:schemeClr val="accent3">
                    <a:lumMod val="75000"/>
                  </a:schemeClr>
                </a:solidFill>
                <a:latin typeface="+mj-lt"/>
                <a:cs typeface="Times New Roman"/>
              </a:rPr>
              <a:t>)</a:t>
            </a:r>
            <a:r>
              <a:rPr sz="1400" b="1" spc="-44" dirty="0">
                <a:solidFill>
                  <a:schemeClr val="accent3">
                    <a:lumMod val="75000"/>
                  </a:schemeClr>
                </a:solidFill>
                <a:latin typeface="+mj-lt"/>
                <a:cs typeface="Times New Roman"/>
              </a:rPr>
              <a:t> </a:t>
            </a:r>
            <a:r>
              <a:rPr sz="1400" b="1" spc="-4" dirty="0">
                <a:solidFill>
                  <a:schemeClr val="accent3">
                    <a:lumMod val="75000"/>
                  </a:schemeClr>
                </a:solidFill>
                <a:latin typeface="+mj-lt"/>
                <a:cs typeface="Times New Roman"/>
              </a:rPr>
              <a:t>:</a:t>
            </a:r>
            <a:endParaRPr sz="1400" b="1" dirty="0">
              <a:solidFill>
                <a:schemeClr val="accent3">
                  <a:lumMod val="75000"/>
                </a:schemeClr>
              </a:solidFill>
              <a:latin typeface="+mj-lt"/>
              <a:cs typeface="Times New Roman"/>
            </a:endParaRPr>
          </a:p>
          <a:p>
            <a:pPr marL="11132">
              <a:lnSpc>
                <a:spcPct val="150000"/>
              </a:lnSpc>
            </a:pPr>
            <a:r>
              <a:rPr sz="1400" dirty="0">
                <a:latin typeface="+mj-lt"/>
                <a:cs typeface="Times New Roman"/>
              </a:rPr>
              <a:t>•Mortality</a:t>
            </a:r>
          </a:p>
          <a:p>
            <a:pPr marL="11132">
              <a:lnSpc>
                <a:spcPct val="150000"/>
              </a:lnSpc>
              <a:spcBef>
                <a:spcPts val="9"/>
              </a:spcBef>
            </a:pPr>
            <a:r>
              <a:rPr sz="1400" spc="-4" dirty="0">
                <a:latin typeface="+mj-lt"/>
                <a:cs typeface="Times New Roman"/>
              </a:rPr>
              <a:t>•Febrile</a:t>
            </a:r>
            <a:r>
              <a:rPr sz="1400" spc="-26" dirty="0">
                <a:latin typeface="+mj-lt"/>
                <a:cs typeface="Times New Roman"/>
              </a:rPr>
              <a:t> </a:t>
            </a:r>
            <a:r>
              <a:rPr sz="1400" spc="-4" dirty="0">
                <a:latin typeface="+mj-lt"/>
                <a:cs typeface="Times New Roman"/>
              </a:rPr>
              <a:t>episodes</a:t>
            </a:r>
            <a:endParaRPr sz="1400" dirty="0">
              <a:latin typeface="+mj-lt"/>
              <a:cs typeface="Times New Roman"/>
            </a:endParaRPr>
          </a:p>
          <a:p>
            <a:pPr marL="11132">
              <a:lnSpc>
                <a:spcPct val="150000"/>
              </a:lnSpc>
            </a:pPr>
            <a:r>
              <a:rPr sz="1400" dirty="0">
                <a:latin typeface="+mj-lt"/>
                <a:cs typeface="Times New Roman"/>
              </a:rPr>
              <a:t>•Bacterial infections </a:t>
            </a:r>
            <a:r>
              <a:rPr sz="1400" spc="-4" dirty="0">
                <a:latin typeface="+mj-lt"/>
                <a:cs typeface="Times New Roman"/>
              </a:rPr>
              <a:t>and</a:t>
            </a:r>
            <a:r>
              <a:rPr sz="1400" spc="-53" dirty="0">
                <a:latin typeface="+mj-lt"/>
                <a:cs typeface="Times New Roman"/>
              </a:rPr>
              <a:t> </a:t>
            </a:r>
            <a:r>
              <a:rPr sz="1400" dirty="0">
                <a:latin typeface="+mj-lt"/>
                <a:cs typeface="Times New Roman"/>
              </a:rPr>
              <a:t>bacteremias</a:t>
            </a:r>
          </a:p>
          <a:p>
            <a:pPr marL="11132">
              <a:lnSpc>
                <a:spcPct val="150000"/>
              </a:lnSpc>
              <a:spcBef>
                <a:spcPts val="9"/>
              </a:spcBef>
            </a:pPr>
            <a:r>
              <a:rPr sz="1400" spc="-4" dirty="0">
                <a:latin typeface="+mj-lt"/>
                <a:cs typeface="Times New Roman"/>
              </a:rPr>
              <a:t>•Gram-negative </a:t>
            </a:r>
            <a:r>
              <a:rPr sz="1400" dirty="0">
                <a:latin typeface="+mj-lt"/>
                <a:cs typeface="Times New Roman"/>
              </a:rPr>
              <a:t>infections </a:t>
            </a:r>
            <a:r>
              <a:rPr sz="1400" spc="-4" dirty="0">
                <a:latin typeface="+mj-lt"/>
                <a:cs typeface="Times New Roman"/>
              </a:rPr>
              <a:t>and </a:t>
            </a:r>
            <a:r>
              <a:rPr sz="1400" dirty="0">
                <a:latin typeface="+mj-lt"/>
                <a:cs typeface="Times New Roman"/>
              </a:rPr>
              <a:t>bacteremias</a:t>
            </a:r>
          </a:p>
          <a:p>
            <a:pPr marL="11132">
              <a:lnSpc>
                <a:spcPct val="150000"/>
              </a:lnSpc>
            </a:pPr>
            <a:r>
              <a:rPr sz="1400" spc="-4" dirty="0">
                <a:latin typeface="+mj-lt"/>
                <a:cs typeface="Times New Roman"/>
              </a:rPr>
              <a:t>•Gram-positive </a:t>
            </a:r>
            <a:r>
              <a:rPr sz="1400" dirty="0">
                <a:latin typeface="+mj-lt"/>
                <a:cs typeface="Times New Roman"/>
              </a:rPr>
              <a:t>infections but not</a:t>
            </a:r>
            <a:r>
              <a:rPr sz="1400" spc="-9" dirty="0">
                <a:latin typeface="+mj-lt"/>
                <a:cs typeface="Times New Roman"/>
              </a:rPr>
              <a:t> </a:t>
            </a:r>
            <a:r>
              <a:rPr sz="1400" dirty="0">
                <a:latin typeface="+mj-lt"/>
                <a:cs typeface="Times New Roman"/>
              </a:rPr>
              <a:t>bacteremias</a:t>
            </a:r>
          </a:p>
          <a:p>
            <a:pPr marL="11132">
              <a:lnSpc>
                <a:spcPct val="150000"/>
              </a:lnSpc>
              <a:spcBef>
                <a:spcPts val="9"/>
              </a:spcBef>
            </a:pPr>
            <a:r>
              <a:rPr sz="1400" spc="-4" dirty="0">
                <a:latin typeface="+mj-lt"/>
                <a:cs typeface="Times New Roman"/>
              </a:rPr>
              <a:t>•The use </a:t>
            </a:r>
            <a:r>
              <a:rPr sz="1400" dirty="0">
                <a:latin typeface="+mj-lt"/>
                <a:cs typeface="Times New Roman"/>
              </a:rPr>
              <a:t>of empirical</a:t>
            </a:r>
            <a:r>
              <a:rPr sz="1400" spc="-35" dirty="0">
                <a:latin typeface="+mj-lt"/>
                <a:cs typeface="Times New Roman"/>
              </a:rPr>
              <a:t> </a:t>
            </a:r>
            <a:r>
              <a:rPr sz="1400" dirty="0">
                <a:latin typeface="+mj-lt"/>
                <a:cs typeface="Times New Roman"/>
              </a:rPr>
              <a:t>antibiotics</a:t>
            </a:r>
          </a:p>
          <a:p>
            <a:pPr marL="1670">
              <a:lnSpc>
                <a:spcPct val="150000"/>
              </a:lnSpc>
            </a:pPr>
            <a:r>
              <a:rPr b="1" spc="-4" dirty="0">
                <a:latin typeface="+mj-lt"/>
                <a:cs typeface="Times New Roman"/>
              </a:rPr>
              <a:t>Allo-HSCT</a:t>
            </a:r>
            <a:endParaRPr dirty="0">
              <a:latin typeface="+mj-lt"/>
              <a:cs typeface="Times New Roman"/>
            </a:endParaRPr>
          </a:p>
          <a:p>
            <a:pPr marL="11132" marR="6679">
              <a:lnSpc>
                <a:spcPct val="150000"/>
              </a:lnSpc>
              <a:spcBef>
                <a:spcPts val="22"/>
              </a:spcBef>
            </a:pPr>
            <a:r>
              <a:rPr sz="1050" spc="-4" dirty="0">
                <a:latin typeface="+mj-lt"/>
                <a:cs typeface="Times New Roman"/>
              </a:rPr>
              <a:t>Because the </a:t>
            </a:r>
            <a:r>
              <a:rPr sz="1050" dirty="0">
                <a:latin typeface="+mj-lt"/>
                <a:cs typeface="Times New Roman"/>
              </a:rPr>
              <a:t>expected duration of neutropenia </a:t>
            </a:r>
            <a:r>
              <a:rPr sz="1050" spc="-4" dirty="0">
                <a:latin typeface="+mj-lt"/>
                <a:cs typeface="Times New Roman"/>
              </a:rPr>
              <a:t>is more than seven days </a:t>
            </a:r>
            <a:r>
              <a:rPr sz="1050" dirty="0">
                <a:latin typeface="+mj-lt"/>
                <a:cs typeface="Times New Roman"/>
              </a:rPr>
              <a:t>also </a:t>
            </a:r>
            <a:r>
              <a:rPr sz="1050" spc="-4" dirty="0">
                <a:latin typeface="+mj-lt"/>
                <a:cs typeface="Times New Roman"/>
              </a:rPr>
              <a:t>in </a:t>
            </a:r>
            <a:r>
              <a:rPr sz="1050" dirty="0">
                <a:latin typeface="+mj-lt"/>
                <a:cs typeface="Times New Roman"/>
              </a:rPr>
              <a:t>allo </a:t>
            </a:r>
            <a:r>
              <a:rPr sz="1050" spc="-4" dirty="0">
                <a:latin typeface="+mj-lt"/>
                <a:cs typeface="Times New Roman"/>
              </a:rPr>
              <a:t>HSCT </a:t>
            </a:r>
            <a:r>
              <a:rPr sz="1050" dirty="0">
                <a:latin typeface="+mj-lt"/>
                <a:cs typeface="Times New Roman"/>
              </a:rPr>
              <a:t>patients,  </a:t>
            </a:r>
            <a:r>
              <a:rPr sz="1050" spc="-4" dirty="0">
                <a:latin typeface="+mj-lt"/>
                <a:cs typeface="Times New Roman"/>
              </a:rPr>
              <a:t>this </a:t>
            </a:r>
            <a:r>
              <a:rPr sz="1050" dirty="0">
                <a:latin typeface="+mj-lt"/>
                <a:cs typeface="Times New Roman"/>
              </a:rPr>
              <a:t>group </a:t>
            </a:r>
            <a:r>
              <a:rPr sz="1050" spc="-4" dirty="0">
                <a:latin typeface="+mj-lt"/>
                <a:cs typeface="Times New Roman"/>
              </a:rPr>
              <a:t>is considered at </a:t>
            </a:r>
            <a:r>
              <a:rPr sz="1050" dirty="0">
                <a:latin typeface="+mj-lt"/>
                <a:cs typeface="Times New Roman"/>
              </a:rPr>
              <a:t>high</a:t>
            </a:r>
            <a:r>
              <a:rPr sz="1050" spc="13" dirty="0">
                <a:latin typeface="+mj-lt"/>
                <a:cs typeface="Times New Roman"/>
              </a:rPr>
              <a:t> </a:t>
            </a:r>
            <a:r>
              <a:rPr sz="1050" dirty="0">
                <a:latin typeface="+mj-lt"/>
                <a:cs typeface="Times New Roman"/>
              </a:rPr>
              <a:t>risk.</a:t>
            </a:r>
          </a:p>
          <a:p>
            <a:pPr marL="11132" marR="4453">
              <a:lnSpc>
                <a:spcPct val="150000"/>
              </a:lnSpc>
              <a:spcBef>
                <a:spcPts val="9"/>
              </a:spcBef>
              <a:tabLst>
                <a:tab pos="6764643" algn="l"/>
              </a:tabLst>
            </a:pPr>
            <a:r>
              <a:rPr lang="tr-TR" sz="1400" spc="-9" dirty="0" err="1" smtClean="0">
                <a:latin typeface="+mj-lt"/>
                <a:cs typeface="Times New Roman"/>
              </a:rPr>
              <a:t>Also</a:t>
            </a:r>
            <a:r>
              <a:rPr lang="tr-TR" sz="1400" spc="-9" dirty="0" smtClean="0">
                <a:latin typeface="+mj-lt"/>
                <a:cs typeface="Times New Roman"/>
              </a:rPr>
              <a:t>,  </a:t>
            </a:r>
            <a:r>
              <a:rPr sz="1400" spc="-9" dirty="0" smtClean="0">
                <a:latin typeface="+mj-lt"/>
                <a:cs typeface="Times New Roman"/>
              </a:rPr>
              <a:t>D</a:t>
            </a:r>
            <a:r>
              <a:rPr sz="1400" spc="-4" dirty="0" smtClean="0">
                <a:latin typeface="+mj-lt"/>
                <a:cs typeface="Times New Roman"/>
              </a:rPr>
              <a:t>ata</a:t>
            </a:r>
            <a:r>
              <a:rPr sz="1400" spc="88" dirty="0" smtClean="0">
                <a:latin typeface="+mj-lt"/>
                <a:cs typeface="Times New Roman"/>
              </a:rPr>
              <a:t> </a:t>
            </a:r>
            <a:r>
              <a:rPr sz="1400" dirty="0">
                <a:latin typeface="+mj-lt"/>
                <a:cs typeface="Times New Roman"/>
              </a:rPr>
              <a:t>o</a:t>
            </a:r>
            <a:r>
              <a:rPr sz="1400" spc="-4" dirty="0">
                <a:latin typeface="+mj-lt"/>
                <a:cs typeface="Times New Roman"/>
              </a:rPr>
              <a:t>n</a:t>
            </a:r>
            <a:r>
              <a:rPr sz="1400" spc="83" dirty="0">
                <a:latin typeface="+mj-lt"/>
                <a:cs typeface="Times New Roman"/>
              </a:rPr>
              <a:t> </a:t>
            </a:r>
            <a:r>
              <a:rPr sz="1400" spc="-4" dirty="0">
                <a:latin typeface="+mj-lt"/>
                <a:cs typeface="Times New Roman"/>
              </a:rPr>
              <a:t>e</a:t>
            </a:r>
            <a:r>
              <a:rPr sz="1400" dirty="0">
                <a:latin typeface="+mj-lt"/>
                <a:cs typeface="Times New Roman"/>
              </a:rPr>
              <a:t>ffi</a:t>
            </a:r>
            <a:r>
              <a:rPr sz="1400" spc="-4" dirty="0">
                <a:latin typeface="+mj-lt"/>
                <a:cs typeface="Times New Roman"/>
              </a:rPr>
              <a:t>ca</a:t>
            </a:r>
            <a:r>
              <a:rPr sz="1400" dirty="0">
                <a:latin typeface="+mj-lt"/>
                <a:cs typeface="Times New Roman"/>
              </a:rPr>
              <a:t>c</a:t>
            </a:r>
            <a:r>
              <a:rPr sz="1400" spc="-4" dirty="0">
                <a:latin typeface="+mj-lt"/>
                <a:cs typeface="Times New Roman"/>
              </a:rPr>
              <a:t>y</a:t>
            </a:r>
            <a:r>
              <a:rPr sz="1400" spc="83" dirty="0">
                <a:latin typeface="+mj-lt"/>
                <a:cs typeface="Times New Roman"/>
              </a:rPr>
              <a:t> </a:t>
            </a:r>
            <a:r>
              <a:rPr sz="1400" dirty="0">
                <a:latin typeface="+mj-lt"/>
                <a:cs typeface="Times New Roman"/>
              </a:rPr>
              <a:t>o</a:t>
            </a:r>
            <a:r>
              <a:rPr sz="1400" spc="-4" dirty="0">
                <a:latin typeface="+mj-lt"/>
                <a:cs typeface="Times New Roman"/>
              </a:rPr>
              <a:t>f</a:t>
            </a:r>
            <a:r>
              <a:rPr sz="1400" spc="96" dirty="0">
                <a:latin typeface="+mj-lt"/>
                <a:cs typeface="Times New Roman"/>
              </a:rPr>
              <a:t> </a:t>
            </a:r>
            <a:r>
              <a:rPr sz="1400" dirty="0">
                <a:latin typeface="+mj-lt"/>
                <a:cs typeface="Times New Roman"/>
              </a:rPr>
              <a:t>qu</a:t>
            </a:r>
            <a:r>
              <a:rPr sz="1400" spc="-4" dirty="0">
                <a:latin typeface="+mj-lt"/>
                <a:cs typeface="Times New Roman"/>
              </a:rPr>
              <a:t>i</a:t>
            </a:r>
            <a:r>
              <a:rPr sz="1400" dirty="0">
                <a:latin typeface="+mj-lt"/>
                <a:cs typeface="Times New Roman"/>
              </a:rPr>
              <a:t>no</a:t>
            </a:r>
            <a:r>
              <a:rPr sz="1400" spc="-4" dirty="0">
                <a:latin typeface="+mj-lt"/>
                <a:cs typeface="Times New Roman"/>
              </a:rPr>
              <a:t>l</a:t>
            </a:r>
            <a:r>
              <a:rPr sz="1400" dirty="0">
                <a:latin typeface="+mj-lt"/>
                <a:cs typeface="Times New Roman"/>
              </a:rPr>
              <a:t>on</a:t>
            </a:r>
            <a:r>
              <a:rPr sz="1400" spc="-4" dirty="0">
                <a:latin typeface="+mj-lt"/>
                <a:cs typeface="Times New Roman"/>
              </a:rPr>
              <a:t>e</a:t>
            </a:r>
            <a:r>
              <a:rPr sz="1400" spc="88" dirty="0">
                <a:latin typeface="+mj-lt"/>
                <a:cs typeface="Times New Roman"/>
              </a:rPr>
              <a:t> </a:t>
            </a:r>
            <a:r>
              <a:rPr sz="1400" dirty="0">
                <a:latin typeface="+mj-lt"/>
                <a:cs typeface="Times New Roman"/>
              </a:rPr>
              <a:t>p</a:t>
            </a:r>
            <a:r>
              <a:rPr sz="1400" spc="-9" dirty="0">
                <a:latin typeface="+mj-lt"/>
                <a:cs typeface="Times New Roman"/>
              </a:rPr>
              <a:t>r</a:t>
            </a:r>
            <a:r>
              <a:rPr sz="1400" dirty="0">
                <a:latin typeface="+mj-lt"/>
                <a:cs typeface="Times New Roman"/>
              </a:rPr>
              <a:t>oph</a:t>
            </a:r>
            <a:r>
              <a:rPr sz="1400" spc="-13" dirty="0">
                <a:latin typeface="+mj-lt"/>
                <a:cs typeface="Times New Roman"/>
              </a:rPr>
              <a:t>y</a:t>
            </a:r>
            <a:r>
              <a:rPr sz="1400" dirty="0">
                <a:latin typeface="+mj-lt"/>
                <a:cs typeface="Times New Roman"/>
              </a:rPr>
              <a:t>l</a:t>
            </a:r>
            <a:r>
              <a:rPr sz="1400" spc="-4" dirty="0">
                <a:latin typeface="+mj-lt"/>
                <a:cs typeface="Times New Roman"/>
              </a:rPr>
              <a:t>a</a:t>
            </a:r>
            <a:r>
              <a:rPr sz="1400" dirty="0">
                <a:latin typeface="+mj-lt"/>
                <a:cs typeface="Times New Roman"/>
              </a:rPr>
              <a:t>x</a:t>
            </a:r>
            <a:r>
              <a:rPr sz="1400" spc="-4" dirty="0">
                <a:latin typeface="+mj-lt"/>
                <a:cs typeface="Times New Roman"/>
              </a:rPr>
              <a:t>is</a:t>
            </a:r>
            <a:r>
              <a:rPr sz="1400" spc="100" dirty="0">
                <a:latin typeface="+mj-lt"/>
                <a:cs typeface="Times New Roman"/>
              </a:rPr>
              <a:t> </a:t>
            </a:r>
            <a:r>
              <a:rPr sz="1400" dirty="0">
                <a:latin typeface="+mj-lt"/>
                <a:cs typeface="Times New Roman"/>
              </a:rPr>
              <a:t>a</a:t>
            </a:r>
            <a:r>
              <a:rPr sz="1400" spc="-9" dirty="0">
                <a:latin typeface="+mj-lt"/>
                <a:cs typeface="Times New Roman"/>
              </a:rPr>
              <a:t>r</a:t>
            </a:r>
            <a:r>
              <a:rPr sz="1400" spc="-4" dirty="0">
                <a:latin typeface="+mj-lt"/>
                <a:cs typeface="Times New Roman"/>
              </a:rPr>
              <a:t>e</a:t>
            </a:r>
            <a:r>
              <a:rPr sz="1400" spc="100" dirty="0">
                <a:latin typeface="+mj-lt"/>
                <a:cs typeface="Times New Roman"/>
              </a:rPr>
              <a:t> </a:t>
            </a:r>
            <a:r>
              <a:rPr sz="1400" spc="-4" dirty="0">
                <a:latin typeface="+mj-lt"/>
                <a:cs typeface="Times New Roman"/>
              </a:rPr>
              <a:t>a</a:t>
            </a:r>
            <a:r>
              <a:rPr sz="1400" dirty="0">
                <a:latin typeface="+mj-lt"/>
                <a:cs typeface="Times New Roman"/>
              </a:rPr>
              <a:t>va</a:t>
            </a:r>
            <a:r>
              <a:rPr sz="1400" spc="-4" dirty="0">
                <a:latin typeface="+mj-lt"/>
                <a:cs typeface="Times New Roman"/>
              </a:rPr>
              <a:t>i</a:t>
            </a:r>
            <a:r>
              <a:rPr sz="1400" dirty="0">
                <a:latin typeface="+mj-lt"/>
                <a:cs typeface="Times New Roman"/>
              </a:rPr>
              <a:t>l</a:t>
            </a:r>
            <a:r>
              <a:rPr sz="1400" spc="-9" dirty="0">
                <a:latin typeface="+mj-lt"/>
                <a:cs typeface="Times New Roman"/>
              </a:rPr>
              <a:t>a</a:t>
            </a:r>
            <a:r>
              <a:rPr sz="1400" dirty="0">
                <a:latin typeface="+mj-lt"/>
                <a:cs typeface="Times New Roman"/>
              </a:rPr>
              <a:t>bl</a:t>
            </a:r>
            <a:r>
              <a:rPr sz="1400" spc="-4" dirty="0">
                <a:latin typeface="+mj-lt"/>
                <a:cs typeface="Times New Roman"/>
              </a:rPr>
              <a:t>e</a:t>
            </a:r>
            <a:r>
              <a:rPr sz="1400" spc="88" dirty="0">
                <a:latin typeface="+mj-lt"/>
                <a:cs typeface="Times New Roman"/>
              </a:rPr>
              <a:t> </a:t>
            </a:r>
            <a:r>
              <a:rPr sz="1400" dirty="0" smtClean="0">
                <a:latin typeface="+mj-lt"/>
                <a:cs typeface="Times New Roman"/>
              </a:rPr>
              <a:t>f</a:t>
            </a:r>
            <a:r>
              <a:rPr sz="1400" spc="4" dirty="0" smtClean="0">
                <a:latin typeface="+mj-lt"/>
                <a:cs typeface="Times New Roman"/>
              </a:rPr>
              <a:t>o</a:t>
            </a:r>
            <a:r>
              <a:rPr sz="1400" spc="-4" dirty="0" smtClean="0">
                <a:latin typeface="+mj-lt"/>
                <a:cs typeface="Times New Roman"/>
              </a:rPr>
              <a:t>r</a:t>
            </a:r>
            <a:r>
              <a:rPr sz="1400" spc="88" dirty="0" smtClean="0">
                <a:latin typeface="+mj-lt"/>
                <a:cs typeface="Times New Roman"/>
              </a:rPr>
              <a:t> </a:t>
            </a:r>
            <a:r>
              <a:rPr sz="1400" dirty="0" err="1" smtClean="0">
                <a:latin typeface="+mj-lt"/>
                <a:cs typeface="Times New Roman"/>
              </a:rPr>
              <a:t>allo</a:t>
            </a:r>
            <a:r>
              <a:rPr lang="tr-TR" sz="1400" dirty="0" smtClean="0">
                <a:latin typeface="+mj-lt"/>
                <a:cs typeface="Times New Roman"/>
              </a:rPr>
              <a:t>-</a:t>
            </a:r>
            <a:r>
              <a:rPr sz="1400" spc="-4" dirty="0" smtClean="0">
                <a:latin typeface="+mj-lt"/>
                <a:cs typeface="Times New Roman"/>
              </a:rPr>
              <a:t>HSCT</a:t>
            </a:r>
            <a:r>
              <a:rPr sz="1400" spc="-83" dirty="0" smtClean="0">
                <a:latin typeface="+mj-lt"/>
                <a:cs typeface="Times New Roman"/>
              </a:rPr>
              <a:t> </a:t>
            </a:r>
            <a:r>
              <a:rPr sz="1400" dirty="0">
                <a:latin typeface="+mj-lt"/>
                <a:cs typeface="Times New Roman"/>
              </a:rPr>
              <a:t>patients.</a:t>
            </a:r>
          </a:p>
        </p:txBody>
      </p:sp>
      <p:sp>
        <p:nvSpPr>
          <p:cNvPr id="8" name="object 4"/>
          <p:cNvSpPr txBox="1"/>
          <p:nvPr/>
        </p:nvSpPr>
        <p:spPr>
          <a:xfrm>
            <a:off x="685800" y="6597134"/>
            <a:ext cx="8305800" cy="184666"/>
          </a:xfrm>
          <a:prstGeom prst="rect">
            <a:avLst/>
          </a:prstGeom>
        </p:spPr>
        <p:txBody>
          <a:bodyPr vert="horz" wrap="square" lIns="0" tIns="0" rIns="0" bIns="0" rtlCol="0">
            <a:spAutoFit/>
          </a:bodyPr>
          <a:lstStyle/>
          <a:p>
            <a:pPr marL="12700" algn="ctr">
              <a:lnSpc>
                <a:spcPct val="100000"/>
              </a:lnSpc>
            </a:pPr>
            <a:r>
              <a:rPr sz="1200" b="1" dirty="0">
                <a:solidFill>
                  <a:schemeClr val="bg1"/>
                </a:solidFill>
                <a:latin typeface="Verdana"/>
                <a:cs typeface="Verdana"/>
              </a:rPr>
              <a:t>1st </a:t>
            </a:r>
            <a:r>
              <a:rPr sz="1200" b="1" spc="-5" dirty="0">
                <a:solidFill>
                  <a:schemeClr val="bg1"/>
                </a:solidFill>
                <a:latin typeface="Verdana"/>
                <a:cs typeface="Verdana"/>
              </a:rPr>
              <a:t>European </a:t>
            </a:r>
            <a:r>
              <a:rPr sz="1200" b="1" dirty="0">
                <a:solidFill>
                  <a:schemeClr val="bg1"/>
                </a:solidFill>
                <a:latin typeface="Verdana"/>
                <a:cs typeface="Verdana"/>
              </a:rPr>
              <a:t>Conference</a:t>
            </a:r>
            <a:r>
              <a:rPr sz="1200" b="1" spc="-90" dirty="0">
                <a:solidFill>
                  <a:schemeClr val="bg1"/>
                </a:solidFill>
                <a:latin typeface="Verdana"/>
                <a:cs typeface="Verdana"/>
              </a:rPr>
              <a:t> </a:t>
            </a:r>
            <a:r>
              <a:rPr sz="1200" b="1" dirty="0" smtClean="0">
                <a:solidFill>
                  <a:schemeClr val="bg1"/>
                </a:solidFill>
                <a:latin typeface="Verdana"/>
                <a:cs typeface="Verdana"/>
              </a:rPr>
              <a:t>on</a:t>
            </a:r>
            <a:r>
              <a:rPr lang="tr-TR" sz="1200" b="1" dirty="0" smtClean="0">
                <a:solidFill>
                  <a:schemeClr val="bg1"/>
                </a:solidFill>
                <a:latin typeface="Verdana"/>
                <a:cs typeface="Verdana"/>
              </a:rPr>
              <a:t> </a:t>
            </a:r>
            <a:r>
              <a:rPr sz="1200" b="1" spc="-5" dirty="0" smtClean="0">
                <a:solidFill>
                  <a:schemeClr val="bg1"/>
                </a:solidFill>
                <a:latin typeface="Verdana"/>
                <a:cs typeface="Verdana"/>
              </a:rPr>
              <a:t>Infections </a:t>
            </a:r>
            <a:r>
              <a:rPr sz="1200" b="1" spc="-5" dirty="0">
                <a:solidFill>
                  <a:schemeClr val="bg1"/>
                </a:solidFill>
                <a:latin typeface="Verdana"/>
                <a:cs typeface="Verdana"/>
              </a:rPr>
              <a:t>in Leukemia</a:t>
            </a:r>
            <a:r>
              <a:rPr sz="1200" b="1" spc="-40" dirty="0">
                <a:solidFill>
                  <a:schemeClr val="bg1"/>
                </a:solidFill>
                <a:latin typeface="Verdana"/>
                <a:cs typeface="Verdana"/>
              </a:rPr>
              <a:t> </a:t>
            </a:r>
            <a:r>
              <a:rPr sz="1200" b="1" spc="-5" dirty="0">
                <a:solidFill>
                  <a:schemeClr val="bg1"/>
                </a:solidFill>
                <a:latin typeface="Verdana"/>
                <a:cs typeface="Verdana"/>
              </a:rPr>
              <a:t>(ECIL)</a:t>
            </a:r>
            <a:endParaRPr sz="1200" b="1" dirty="0">
              <a:solidFill>
                <a:schemeClr val="bg1"/>
              </a:solidFill>
              <a:latin typeface="Verdana"/>
              <a:cs typeface="Verdana"/>
            </a:endParaRPr>
          </a:p>
        </p:txBody>
      </p:sp>
      <p:sp>
        <p:nvSpPr>
          <p:cNvPr id="11" name="10 Dikdörtgen"/>
          <p:cNvSpPr/>
          <p:nvPr/>
        </p:nvSpPr>
        <p:spPr>
          <a:xfrm>
            <a:off x="152400" y="457200"/>
            <a:ext cx="5410200" cy="369332"/>
          </a:xfrm>
          <a:prstGeom prst="rect">
            <a:avLst/>
          </a:prstGeom>
        </p:spPr>
        <p:txBody>
          <a:bodyPr wrap="square">
            <a:spAutoFit/>
          </a:bodyPr>
          <a:lstStyle/>
          <a:p>
            <a:pPr lvl="0">
              <a:spcBef>
                <a:spcPct val="0"/>
              </a:spcBef>
              <a:defRPr/>
            </a:pPr>
            <a:r>
              <a:rPr lang="tr-TR" b="1" dirty="0" smtClean="0">
                <a:solidFill>
                  <a:schemeClr val="accent4"/>
                </a:solidFill>
                <a:latin typeface="+mj-lt"/>
              </a:rPr>
              <a:t>BACTERIAL  INFECTIONS  occuring after HSCT </a:t>
            </a:r>
            <a:endParaRPr lang="tr-TR" dirty="0">
              <a:solidFill>
                <a:schemeClr val="accent4"/>
              </a:solidFill>
              <a:latin typeface="+mj-lt"/>
            </a:endParaRPr>
          </a:p>
        </p:txBody>
      </p:sp>
      <p:sp>
        <p:nvSpPr>
          <p:cNvPr id="12" name="11 Dikdörtgen"/>
          <p:cNvSpPr/>
          <p:nvPr/>
        </p:nvSpPr>
        <p:spPr>
          <a:xfrm>
            <a:off x="228600" y="914400"/>
            <a:ext cx="5611473" cy="584775"/>
          </a:xfrm>
          <a:prstGeom prst="rect">
            <a:avLst/>
          </a:prstGeom>
        </p:spPr>
        <p:txBody>
          <a:bodyPr wrap="none">
            <a:spAutoFit/>
          </a:bodyPr>
          <a:lstStyle/>
          <a:p>
            <a:r>
              <a:rPr lang="tr-TR" sz="3200" u="sng" dirty="0" err="1" smtClean="0">
                <a:solidFill>
                  <a:schemeClr val="accent2">
                    <a:lumMod val="75000"/>
                  </a:schemeClr>
                </a:solidFill>
                <a:latin typeface="+mj-lt"/>
              </a:rPr>
              <a:t>Fluoroquinolone</a:t>
            </a:r>
            <a:r>
              <a:rPr lang="tr-TR" sz="3200" u="sng" spc="-70" dirty="0" smtClean="0">
                <a:solidFill>
                  <a:schemeClr val="accent2">
                    <a:lumMod val="75000"/>
                  </a:schemeClr>
                </a:solidFill>
                <a:latin typeface="+mj-lt"/>
              </a:rPr>
              <a:t> </a:t>
            </a:r>
            <a:r>
              <a:rPr lang="tr-TR" sz="3200" u="sng" dirty="0" err="1" smtClean="0">
                <a:solidFill>
                  <a:schemeClr val="accent2">
                    <a:lumMod val="75000"/>
                  </a:schemeClr>
                </a:solidFill>
                <a:latin typeface="+mj-lt"/>
              </a:rPr>
              <a:t>Prophylaxis</a:t>
            </a:r>
            <a:r>
              <a:rPr lang="tr-TR" sz="3200" dirty="0" smtClean="0">
                <a:solidFill>
                  <a:schemeClr val="accent2">
                    <a:lumMod val="75000"/>
                  </a:schemeClr>
                </a:solidFill>
                <a:latin typeface="+mj-lt"/>
              </a:rPr>
              <a:t>, </a:t>
            </a:r>
            <a:endParaRPr lang="tr-TR" sz="3200" dirty="0">
              <a:solidFill>
                <a:schemeClr val="accent2">
                  <a:lumMod val="75000"/>
                </a:schemeClr>
              </a:solidFill>
              <a:latin typeface="+mj-lt"/>
            </a:endParaRPr>
          </a:p>
        </p:txBody>
      </p:sp>
      <p:pic>
        <p:nvPicPr>
          <p:cNvPr id="7" name="Picture 2" descr="ECIL  europan conferance of infection  logo ile ilgili görsel sonucu"/>
          <p:cNvPicPr>
            <a:picLocks noChangeAspect="1" noChangeArrowheads="1"/>
          </p:cNvPicPr>
          <p:nvPr/>
        </p:nvPicPr>
        <p:blipFill>
          <a:blip r:embed="rId2" cstate="print"/>
          <a:srcRect/>
          <a:stretch>
            <a:fillRect/>
          </a:stretch>
        </p:blipFill>
        <p:spPr bwMode="auto">
          <a:xfrm rot="20015117">
            <a:off x="7987482" y="990660"/>
            <a:ext cx="432820" cy="383381"/>
          </a:xfrm>
          <a:prstGeom prst="rect">
            <a:avLst/>
          </a:prstGeom>
          <a:noFill/>
        </p:spPr>
      </p:pic>
      <p:cxnSp>
        <p:nvCxnSpPr>
          <p:cNvPr id="10" name="9 Düz Bağlayıcı"/>
          <p:cNvCxnSpPr/>
          <p:nvPr/>
        </p:nvCxnSpPr>
        <p:spPr>
          <a:xfrm>
            <a:off x="8077200" y="1447800"/>
            <a:ext cx="838200" cy="0"/>
          </a:xfrm>
          <a:prstGeom prst="line">
            <a:avLst/>
          </a:prstGeom>
          <a:ln w="19050">
            <a:solidFill>
              <a:srgbClr val="A24EA4"/>
            </a:solidFill>
          </a:ln>
        </p:spPr>
        <p:style>
          <a:lnRef idx="1">
            <a:schemeClr val="accent1"/>
          </a:lnRef>
          <a:fillRef idx="0">
            <a:schemeClr val="accent1"/>
          </a:fillRef>
          <a:effectRef idx="0">
            <a:schemeClr val="accent1"/>
          </a:effectRef>
          <a:fontRef idx="minor">
            <a:schemeClr val="tx1"/>
          </a:fontRef>
        </p:style>
      </p:cxnSp>
      <p:sp>
        <p:nvSpPr>
          <p:cNvPr id="13" name="12 Dikdörtgen"/>
          <p:cNvSpPr/>
          <p:nvPr/>
        </p:nvSpPr>
        <p:spPr>
          <a:xfrm>
            <a:off x="8336844" y="1219200"/>
            <a:ext cx="644279" cy="307777"/>
          </a:xfrm>
          <a:prstGeom prst="rect">
            <a:avLst/>
          </a:prstGeom>
        </p:spPr>
        <p:txBody>
          <a:bodyPr wrap="none">
            <a:spAutoFit/>
          </a:bodyPr>
          <a:lstStyle/>
          <a:p>
            <a:r>
              <a:rPr lang="tr-TR" sz="1400" b="1" spc="-4" dirty="0" smtClean="0">
                <a:solidFill>
                  <a:schemeClr val="accent3">
                    <a:lumMod val="75000"/>
                  </a:schemeClr>
                </a:solidFill>
                <a:cs typeface="Times New Roman"/>
              </a:rPr>
              <a:t>ECIL</a:t>
            </a:r>
            <a:endParaRPr lang="tr-TR" sz="1400" dirty="0"/>
          </a:p>
        </p:txBody>
      </p:sp>
      <p:sp>
        <p:nvSpPr>
          <p:cNvPr id="14" name="13 Dikdörtgen"/>
          <p:cNvSpPr/>
          <p:nvPr/>
        </p:nvSpPr>
        <p:spPr>
          <a:xfrm>
            <a:off x="6324600" y="6488668"/>
            <a:ext cx="943528" cy="369332"/>
          </a:xfrm>
          <a:prstGeom prst="rect">
            <a:avLst/>
          </a:prstGeom>
        </p:spPr>
        <p:txBody>
          <a:bodyPr wrap="none">
            <a:spAutoFit/>
          </a:bodyPr>
          <a:lstStyle/>
          <a:p>
            <a:pPr marL="30480">
              <a:lnSpc>
                <a:spcPct val="100000"/>
              </a:lnSpc>
              <a:spcBef>
                <a:spcPts val="120"/>
              </a:spcBef>
            </a:pPr>
            <a:r>
              <a:rPr lang="tr-TR" spc="-10" dirty="0" smtClean="0">
                <a:solidFill>
                  <a:schemeClr val="bg1"/>
                </a:solidFill>
              </a:rPr>
              <a:t>ECIL-5</a:t>
            </a:r>
            <a:endParaRPr lang="tr-TR" dirty="0">
              <a:solidFill>
                <a:schemeClr val="bg1"/>
              </a:solidFill>
              <a:cs typeface="Calibri"/>
            </a:endParaRPr>
          </a:p>
        </p:txBody>
      </p:sp>
      <p:sp>
        <p:nvSpPr>
          <p:cNvPr id="15" name="14 Dikdörtgen"/>
          <p:cNvSpPr/>
          <p:nvPr/>
        </p:nvSpPr>
        <p:spPr>
          <a:xfrm>
            <a:off x="0" y="6705600"/>
            <a:ext cx="9144000" cy="152400"/>
          </a:xfrm>
          <a:prstGeom prst="rect">
            <a:avLst/>
          </a:prstGeom>
          <a:solidFill>
            <a:srgbClr val="A24E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16 Dikdörtgen"/>
          <p:cNvSpPr/>
          <p:nvPr/>
        </p:nvSpPr>
        <p:spPr>
          <a:xfrm>
            <a:off x="5715000" y="6490156"/>
            <a:ext cx="3429000" cy="215444"/>
          </a:xfrm>
          <a:prstGeom prst="rect">
            <a:avLst/>
          </a:prstGeom>
          <a:ln>
            <a:solidFill>
              <a:srgbClr val="7030A0"/>
            </a:solidFill>
          </a:ln>
        </p:spPr>
        <p:txBody>
          <a:bodyPr wrap="square">
            <a:spAutoFit/>
          </a:bodyPr>
          <a:lstStyle/>
          <a:p>
            <a:pPr algn="r"/>
            <a:r>
              <a:rPr lang="tr-TR" sz="800" b="1" i="1" dirty="0" smtClean="0">
                <a:solidFill>
                  <a:srgbClr val="A24EA4"/>
                </a:solidFill>
                <a:latin typeface="Verdana"/>
                <a:cs typeface="Verdana"/>
              </a:rPr>
              <a:t>ECIL1 </a:t>
            </a:r>
            <a:r>
              <a:rPr lang="tr-TR" sz="800" b="1" i="1" dirty="0" err="1" smtClean="0">
                <a:solidFill>
                  <a:srgbClr val="A24EA4"/>
                </a:solidFill>
                <a:latin typeface="Verdana"/>
                <a:cs typeface="Verdana"/>
              </a:rPr>
              <a:t>Guidelines</a:t>
            </a:r>
            <a:r>
              <a:rPr lang="tr-TR" sz="800" b="1" i="1" dirty="0" smtClean="0">
                <a:solidFill>
                  <a:srgbClr val="A24EA4"/>
                </a:solidFill>
                <a:latin typeface="Verdana"/>
                <a:cs typeface="Verdana"/>
              </a:rPr>
              <a:t>. </a:t>
            </a:r>
            <a:r>
              <a:rPr lang="tr-TR" sz="800" b="1" i="1" spc="-5" dirty="0" smtClean="0">
                <a:solidFill>
                  <a:srgbClr val="A24EA4"/>
                </a:solidFill>
                <a:latin typeface="Verdana"/>
                <a:cs typeface="Verdana"/>
              </a:rPr>
              <a:t>EJC </a:t>
            </a:r>
            <a:r>
              <a:rPr lang="tr-TR" sz="800" b="1" i="1" spc="-5" dirty="0" err="1" smtClean="0">
                <a:solidFill>
                  <a:srgbClr val="A24EA4"/>
                </a:solidFill>
                <a:latin typeface="Verdana"/>
                <a:cs typeface="Verdana"/>
              </a:rPr>
              <a:t>supplement</a:t>
            </a:r>
            <a:r>
              <a:rPr lang="tr-TR" sz="800" b="1" i="1" spc="-5" dirty="0" smtClean="0">
                <a:solidFill>
                  <a:srgbClr val="A24EA4"/>
                </a:solidFill>
                <a:latin typeface="Verdana"/>
                <a:cs typeface="Verdana"/>
              </a:rPr>
              <a:t> </a:t>
            </a:r>
            <a:r>
              <a:rPr lang="tr-TR" sz="800" b="1" i="1" dirty="0" smtClean="0">
                <a:solidFill>
                  <a:srgbClr val="A24EA4"/>
                </a:solidFill>
                <a:latin typeface="Verdana"/>
                <a:cs typeface="Verdana"/>
              </a:rPr>
              <a:t>2007:</a:t>
            </a:r>
            <a:r>
              <a:rPr lang="tr-TR" sz="800" b="1" i="1" spc="-130" dirty="0" smtClean="0">
                <a:solidFill>
                  <a:srgbClr val="A24EA4"/>
                </a:solidFill>
                <a:latin typeface="Verdana"/>
                <a:cs typeface="Verdana"/>
              </a:rPr>
              <a:t> </a:t>
            </a:r>
            <a:r>
              <a:rPr lang="tr-TR" sz="800" b="1" i="1" dirty="0" smtClean="0">
                <a:solidFill>
                  <a:srgbClr val="A24EA4"/>
                </a:solidFill>
                <a:latin typeface="Verdana"/>
                <a:cs typeface="Verdana"/>
              </a:rPr>
              <a:t>5(2)</a:t>
            </a:r>
            <a:endParaRPr lang="tr-TR" sz="800" dirty="0">
              <a:solidFill>
                <a:srgbClr val="A24EA4"/>
              </a:solidFill>
              <a:latin typeface="Agency FB"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2"/>
          <p:cNvGraphicFramePr>
            <a:graphicFrameLocks noGrp="1"/>
          </p:cNvGraphicFramePr>
          <p:nvPr/>
        </p:nvGraphicFramePr>
        <p:xfrm>
          <a:off x="304800" y="3810000"/>
          <a:ext cx="8229600" cy="2042158"/>
        </p:xfrm>
        <a:graphic>
          <a:graphicData uri="http://schemas.openxmlformats.org/drawingml/2006/table">
            <a:tbl>
              <a:tblPr firstRow="1" bandRow="1">
                <a:tableStyleId>{85BE263C-DBD7-4A20-BB59-AAB30ACAA65A}</a:tableStyleId>
              </a:tblPr>
              <a:tblGrid>
                <a:gridCol w="4114800"/>
                <a:gridCol w="4114800"/>
              </a:tblGrid>
              <a:tr h="685799">
                <a:tc>
                  <a:txBody>
                    <a:bodyPr/>
                    <a:lstStyle/>
                    <a:p>
                      <a:pPr marL="84455">
                        <a:lnSpc>
                          <a:spcPct val="100000"/>
                        </a:lnSpc>
                        <a:spcBef>
                          <a:spcPts val="250"/>
                        </a:spcBef>
                      </a:pPr>
                      <a:r>
                        <a:rPr sz="1600" spc="-5" dirty="0"/>
                        <a:t>Drug of</a:t>
                      </a:r>
                      <a:r>
                        <a:rPr sz="1600" spc="-45" dirty="0"/>
                        <a:t> </a:t>
                      </a:r>
                      <a:r>
                        <a:rPr sz="1600" spc="-5" dirty="0"/>
                        <a:t>Choice</a:t>
                      </a:r>
                      <a:endParaRPr sz="1600" dirty="0">
                        <a:solidFill>
                          <a:schemeClr val="tx1"/>
                        </a:solidFill>
                        <a:latin typeface="Times New Roman"/>
                        <a:cs typeface="Times New Roman"/>
                      </a:endParaRPr>
                    </a:p>
                  </a:txBody>
                  <a:tcPr marL="0" marR="0" marT="0" marB="0"/>
                </a:tc>
                <a:tc>
                  <a:txBody>
                    <a:bodyPr/>
                    <a:lstStyle/>
                    <a:p>
                      <a:pPr marL="84455" marR="197485">
                        <a:lnSpc>
                          <a:spcPct val="100600"/>
                        </a:lnSpc>
                        <a:spcBef>
                          <a:spcPts val="235"/>
                        </a:spcBef>
                      </a:pPr>
                      <a:r>
                        <a:rPr sz="1600" spc="-5" dirty="0"/>
                        <a:t>Strength of Recommendation </a:t>
                      </a:r>
                      <a:endParaRPr lang="tr-TR" sz="1600" spc="-5" dirty="0" smtClean="0"/>
                    </a:p>
                    <a:p>
                      <a:pPr marL="84455" marR="197485">
                        <a:lnSpc>
                          <a:spcPct val="100600"/>
                        </a:lnSpc>
                        <a:spcBef>
                          <a:spcPts val="235"/>
                        </a:spcBef>
                      </a:pPr>
                      <a:r>
                        <a:rPr sz="1600" dirty="0" smtClean="0"/>
                        <a:t>and </a:t>
                      </a:r>
                      <a:r>
                        <a:rPr sz="1600" spc="-5" dirty="0"/>
                        <a:t>level  of</a:t>
                      </a:r>
                      <a:r>
                        <a:rPr sz="1600" spc="-50" dirty="0"/>
                        <a:t> </a:t>
                      </a:r>
                      <a:r>
                        <a:rPr sz="1600" spc="-5" dirty="0"/>
                        <a:t>evidence</a:t>
                      </a:r>
                      <a:endParaRPr sz="1600" dirty="0">
                        <a:solidFill>
                          <a:schemeClr val="tx1"/>
                        </a:solidFill>
                        <a:latin typeface="Times New Roman"/>
                        <a:cs typeface="Times New Roman"/>
                      </a:endParaRPr>
                    </a:p>
                  </a:txBody>
                  <a:tcPr marL="0" marR="0" marT="0" marB="0"/>
                </a:tc>
              </a:tr>
              <a:tr h="1356359">
                <a:tc>
                  <a:txBody>
                    <a:bodyPr/>
                    <a:lstStyle/>
                    <a:p>
                      <a:pPr marL="84455">
                        <a:lnSpc>
                          <a:spcPct val="100000"/>
                        </a:lnSpc>
                        <a:spcBef>
                          <a:spcPts val="250"/>
                        </a:spcBef>
                      </a:pPr>
                      <a:r>
                        <a:rPr sz="1600" dirty="0"/>
                        <a:t>Levofloxacin </a:t>
                      </a:r>
                      <a:r>
                        <a:rPr sz="1600" spc="-5" dirty="0"/>
                        <a:t>(500 mg once</a:t>
                      </a:r>
                      <a:r>
                        <a:rPr sz="1600" spc="-40" dirty="0"/>
                        <a:t> </a:t>
                      </a:r>
                      <a:r>
                        <a:rPr sz="1600" spc="-5" dirty="0"/>
                        <a:t>daily):</a:t>
                      </a:r>
                      <a:endParaRPr sz="1600" dirty="0"/>
                    </a:p>
                    <a:p>
                      <a:pPr marL="84455" marR="929005">
                        <a:lnSpc>
                          <a:spcPct val="100299"/>
                        </a:lnSpc>
                        <a:spcBef>
                          <a:spcPts val="434"/>
                        </a:spcBef>
                      </a:pPr>
                      <a:r>
                        <a:rPr sz="1600" spc="-5" dirty="0"/>
                        <a:t>Ciprofloxacin (500 mg bid):  </a:t>
                      </a:r>
                      <a:r>
                        <a:rPr sz="1600" dirty="0"/>
                        <a:t>Ofloxacin </a:t>
                      </a:r>
                      <a:r>
                        <a:rPr sz="1600" spc="-5" dirty="0"/>
                        <a:t>(200 - 400 mg bid):  </a:t>
                      </a:r>
                      <a:r>
                        <a:rPr sz="1600" dirty="0"/>
                        <a:t>Norfloxacin </a:t>
                      </a:r>
                      <a:r>
                        <a:rPr sz="1600" spc="-5" dirty="0"/>
                        <a:t>(400 mg</a:t>
                      </a:r>
                      <a:r>
                        <a:rPr sz="1600" spc="-65" dirty="0"/>
                        <a:t> </a:t>
                      </a:r>
                      <a:r>
                        <a:rPr sz="1600" spc="-5" dirty="0"/>
                        <a:t>bid):</a:t>
                      </a:r>
                      <a:endParaRPr sz="1600" dirty="0">
                        <a:solidFill>
                          <a:schemeClr val="tx1"/>
                        </a:solidFill>
                        <a:latin typeface="Times New Roman"/>
                        <a:cs typeface="Times New Roman"/>
                      </a:endParaRPr>
                    </a:p>
                  </a:txBody>
                  <a:tcPr marL="0" marR="0" marT="0" marB="0"/>
                </a:tc>
                <a:tc>
                  <a:txBody>
                    <a:bodyPr/>
                    <a:lstStyle/>
                    <a:p>
                      <a:pPr algn="ctr">
                        <a:lnSpc>
                          <a:spcPct val="100000"/>
                        </a:lnSpc>
                        <a:spcBef>
                          <a:spcPts val="250"/>
                        </a:spcBef>
                      </a:pPr>
                      <a:r>
                        <a:rPr lang="tr-TR" sz="1600" spc="-5" dirty="0" smtClean="0"/>
                        <a:t>       </a:t>
                      </a:r>
                      <a:r>
                        <a:rPr sz="1600" spc="-5" dirty="0" smtClean="0"/>
                        <a:t>AI</a:t>
                      </a:r>
                      <a:endParaRPr sz="1600" dirty="0"/>
                    </a:p>
                    <a:p>
                      <a:pPr marL="1814195" marR="1803400" indent="-6350" algn="r">
                        <a:lnSpc>
                          <a:spcPct val="120300"/>
                        </a:lnSpc>
                        <a:spcBef>
                          <a:spcPts val="5"/>
                        </a:spcBef>
                      </a:pPr>
                      <a:r>
                        <a:rPr lang="tr-TR" sz="1600" spc="-5" dirty="0" smtClean="0"/>
                        <a:t>   </a:t>
                      </a:r>
                      <a:r>
                        <a:rPr sz="1600" spc="-5" dirty="0" smtClean="0"/>
                        <a:t>A</a:t>
                      </a:r>
                      <a:r>
                        <a:rPr sz="1600" dirty="0" smtClean="0"/>
                        <a:t>I  </a:t>
                      </a:r>
                      <a:r>
                        <a:rPr lang="tr-TR" sz="1600" dirty="0" smtClean="0"/>
                        <a:t>      </a:t>
                      </a:r>
                      <a:r>
                        <a:rPr sz="1600" dirty="0" smtClean="0"/>
                        <a:t>BI  </a:t>
                      </a:r>
                      <a:r>
                        <a:rPr sz="1600" dirty="0"/>
                        <a:t>BI</a:t>
                      </a:r>
                      <a:endParaRPr sz="1600" dirty="0">
                        <a:solidFill>
                          <a:schemeClr val="tx1"/>
                        </a:solidFill>
                        <a:latin typeface="Times New Roman"/>
                        <a:cs typeface="Times New Roman"/>
                      </a:endParaRPr>
                    </a:p>
                  </a:txBody>
                  <a:tcPr marL="0" marR="0" marT="0" marB="0"/>
                </a:tc>
              </a:tr>
            </a:tbl>
          </a:graphicData>
        </a:graphic>
      </p:graphicFrame>
      <p:sp>
        <p:nvSpPr>
          <p:cNvPr id="5" name="object 5"/>
          <p:cNvSpPr/>
          <p:nvPr/>
        </p:nvSpPr>
        <p:spPr>
          <a:xfrm>
            <a:off x="6019800" y="4419600"/>
            <a:ext cx="1295400" cy="1351280"/>
          </a:xfrm>
          <a:custGeom>
            <a:avLst/>
            <a:gdLst/>
            <a:ahLst/>
            <a:cxnLst/>
            <a:rect l="l" t="t" r="r" b="b"/>
            <a:pathLst>
              <a:path w="792479" h="1656079">
                <a:moveTo>
                  <a:pt x="0" y="827913"/>
                </a:moveTo>
                <a:lnTo>
                  <a:pt x="1191" y="763217"/>
                </a:lnTo>
                <a:lnTo>
                  <a:pt x="4706" y="699883"/>
                </a:lnTo>
                <a:lnTo>
                  <a:pt x="10458" y="638093"/>
                </a:lnTo>
                <a:lnTo>
                  <a:pt x="18357" y="578033"/>
                </a:lnTo>
                <a:lnTo>
                  <a:pt x="28317" y="519886"/>
                </a:lnTo>
                <a:lnTo>
                  <a:pt x="40249" y="463836"/>
                </a:lnTo>
                <a:lnTo>
                  <a:pt x="54064" y="410068"/>
                </a:lnTo>
                <a:lnTo>
                  <a:pt x="69675" y="358766"/>
                </a:lnTo>
                <a:lnTo>
                  <a:pt x="86994" y="310114"/>
                </a:lnTo>
                <a:lnTo>
                  <a:pt x="105933" y="264295"/>
                </a:lnTo>
                <a:lnTo>
                  <a:pt x="126403" y="221495"/>
                </a:lnTo>
                <a:lnTo>
                  <a:pt x="148318" y="181896"/>
                </a:lnTo>
                <a:lnTo>
                  <a:pt x="171588" y="145685"/>
                </a:lnTo>
                <a:lnTo>
                  <a:pt x="196125" y="113044"/>
                </a:lnTo>
                <a:lnTo>
                  <a:pt x="221842" y="84157"/>
                </a:lnTo>
                <a:lnTo>
                  <a:pt x="276463" y="38385"/>
                </a:lnTo>
                <a:lnTo>
                  <a:pt x="334745" y="9841"/>
                </a:lnTo>
                <a:lnTo>
                  <a:pt x="395985" y="0"/>
                </a:lnTo>
                <a:lnTo>
                  <a:pt x="426948" y="2491"/>
                </a:lnTo>
                <a:lnTo>
                  <a:pt x="457258" y="9841"/>
                </a:lnTo>
                <a:lnTo>
                  <a:pt x="515568" y="38385"/>
                </a:lnTo>
                <a:lnTo>
                  <a:pt x="570210" y="84157"/>
                </a:lnTo>
                <a:lnTo>
                  <a:pt x="595935" y="113044"/>
                </a:lnTo>
                <a:lnTo>
                  <a:pt x="620480" y="145685"/>
                </a:lnTo>
                <a:lnTo>
                  <a:pt x="643757" y="181896"/>
                </a:lnTo>
                <a:lnTo>
                  <a:pt x="665676" y="221495"/>
                </a:lnTo>
                <a:lnTo>
                  <a:pt x="686151" y="264295"/>
                </a:lnTo>
                <a:lnTo>
                  <a:pt x="705094" y="310114"/>
                </a:lnTo>
                <a:lnTo>
                  <a:pt x="722416" y="358766"/>
                </a:lnTo>
                <a:lnTo>
                  <a:pt x="738029" y="410068"/>
                </a:lnTo>
                <a:lnTo>
                  <a:pt x="751847" y="463836"/>
                </a:lnTo>
                <a:lnTo>
                  <a:pt x="763779" y="519886"/>
                </a:lnTo>
                <a:lnTo>
                  <a:pt x="773740" y="578033"/>
                </a:lnTo>
                <a:lnTo>
                  <a:pt x="781640" y="638093"/>
                </a:lnTo>
                <a:lnTo>
                  <a:pt x="787392" y="699883"/>
                </a:lnTo>
                <a:lnTo>
                  <a:pt x="790907" y="763217"/>
                </a:lnTo>
                <a:lnTo>
                  <a:pt x="792099" y="827913"/>
                </a:lnTo>
                <a:lnTo>
                  <a:pt x="790907" y="892607"/>
                </a:lnTo>
                <a:lnTo>
                  <a:pt x="787392" y="955941"/>
                </a:lnTo>
                <a:lnTo>
                  <a:pt x="781640" y="1017728"/>
                </a:lnTo>
                <a:lnTo>
                  <a:pt x="773740" y="1077786"/>
                </a:lnTo>
                <a:lnTo>
                  <a:pt x="763779" y="1135930"/>
                </a:lnTo>
                <a:lnTo>
                  <a:pt x="751847" y="1191976"/>
                </a:lnTo>
                <a:lnTo>
                  <a:pt x="738029" y="1245740"/>
                </a:lnTo>
                <a:lnTo>
                  <a:pt x="722416" y="1297038"/>
                </a:lnTo>
                <a:lnTo>
                  <a:pt x="705094" y="1345687"/>
                </a:lnTo>
                <a:lnTo>
                  <a:pt x="686151" y="1391501"/>
                </a:lnTo>
                <a:lnTo>
                  <a:pt x="665676" y="1434296"/>
                </a:lnTo>
                <a:lnTo>
                  <a:pt x="643757" y="1473890"/>
                </a:lnTo>
                <a:lnTo>
                  <a:pt x="620480" y="1510097"/>
                </a:lnTo>
                <a:lnTo>
                  <a:pt x="595935" y="1542734"/>
                </a:lnTo>
                <a:lnTo>
                  <a:pt x="570210" y="1571617"/>
                </a:lnTo>
                <a:lnTo>
                  <a:pt x="515568" y="1617383"/>
                </a:lnTo>
                <a:lnTo>
                  <a:pt x="457258" y="1645922"/>
                </a:lnTo>
                <a:lnTo>
                  <a:pt x="395985" y="1655762"/>
                </a:lnTo>
                <a:lnTo>
                  <a:pt x="365040" y="1653271"/>
                </a:lnTo>
                <a:lnTo>
                  <a:pt x="334745" y="1645922"/>
                </a:lnTo>
                <a:lnTo>
                  <a:pt x="276463" y="1617383"/>
                </a:lnTo>
                <a:lnTo>
                  <a:pt x="221842" y="1571617"/>
                </a:lnTo>
                <a:lnTo>
                  <a:pt x="196125" y="1542734"/>
                </a:lnTo>
                <a:lnTo>
                  <a:pt x="171588" y="1510097"/>
                </a:lnTo>
                <a:lnTo>
                  <a:pt x="148318" y="1473890"/>
                </a:lnTo>
                <a:lnTo>
                  <a:pt x="126403" y="1434296"/>
                </a:lnTo>
                <a:lnTo>
                  <a:pt x="105933" y="1391501"/>
                </a:lnTo>
                <a:lnTo>
                  <a:pt x="86994" y="1345687"/>
                </a:lnTo>
                <a:lnTo>
                  <a:pt x="69675" y="1297038"/>
                </a:lnTo>
                <a:lnTo>
                  <a:pt x="54064" y="1245740"/>
                </a:lnTo>
                <a:lnTo>
                  <a:pt x="40249" y="1191976"/>
                </a:lnTo>
                <a:lnTo>
                  <a:pt x="28317" y="1135930"/>
                </a:lnTo>
                <a:lnTo>
                  <a:pt x="18357" y="1077786"/>
                </a:lnTo>
                <a:lnTo>
                  <a:pt x="10458" y="1017728"/>
                </a:lnTo>
                <a:lnTo>
                  <a:pt x="4706" y="955941"/>
                </a:lnTo>
                <a:lnTo>
                  <a:pt x="1191" y="892607"/>
                </a:lnTo>
                <a:lnTo>
                  <a:pt x="0" y="827913"/>
                </a:lnTo>
                <a:close/>
              </a:path>
            </a:pathLst>
          </a:custGeom>
          <a:ln w="57149">
            <a:solidFill>
              <a:srgbClr val="A24EA4"/>
            </a:solidFill>
          </a:ln>
        </p:spPr>
        <p:txBody>
          <a:bodyPr wrap="square" lIns="0" tIns="0" rIns="0" bIns="0" rtlCol="0"/>
          <a:lstStyle/>
          <a:p>
            <a:endParaRPr/>
          </a:p>
        </p:txBody>
      </p:sp>
      <p:sp>
        <p:nvSpPr>
          <p:cNvPr id="11" name="object 3"/>
          <p:cNvSpPr txBox="1">
            <a:spLocks/>
          </p:cNvSpPr>
          <p:nvPr/>
        </p:nvSpPr>
        <p:spPr>
          <a:xfrm>
            <a:off x="533400" y="1676400"/>
            <a:ext cx="8153400" cy="1107996"/>
          </a:xfrm>
          <a:prstGeom prst="rect">
            <a:avLst/>
          </a:prstGeom>
        </p:spPr>
        <p:txBody>
          <a:bodyPr vert="horz" wrap="square" lIns="0" tIns="0" rIns="0" bIns="0" rtlCol="0">
            <a:spAutoFit/>
          </a:bodyPr>
          <a:lstStyle/>
          <a:p>
            <a:pPr marL="12065" marR="5080" lvl="0" indent="0" algn="ctr" defTabSz="914400" rtl="0" eaLnBrk="1" fontAlgn="auto" latinLnBrk="0" hangingPunct="1">
              <a:lnSpc>
                <a:spcPct val="100200"/>
              </a:lnSpc>
              <a:spcBef>
                <a:spcPct val="0"/>
              </a:spcBef>
              <a:spcAft>
                <a:spcPts val="0"/>
              </a:spcAft>
              <a:buClrTx/>
              <a:buSzTx/>
              <a:buFontTx/>
              <a:buNone/>
              <a:tabLst/>
              <a:defRPr/>
            </a:pPr>
            <a:r>
              <a:rPr kumimoji="0" lang="en-US" sz="2400" b="1" i="0" u="none" strike="noStrike" kern="1200" cap="none" spc="-5" normalizeH="0" baseline="0" noProof="0" dirty="0" smtClean="0">
                <a:ln>
                  <a:noFill/>
                </a:ln>
                <a:solidFill>
                  <a:schemeClr val="accent3">
                    <a:lumMod val="75000"/>
                  </a:schemeClr>
                </a:solidFill>
                <a:effectLst/>
                <a:uLnTx/>
                <a:uFillTx/>
                <a:latin typeface="+mj-lt"/>
                <a:ea typeface="+mj-ea"/>
                <a:cs typeface="Times New Roman"/>
              </a:rPr>
              <a:t>Does </a:t>
            </a:r>
            <a:r>
              <a:rPr kumimoji="0" lang="en-US" sz="2400" b="1" i="0" u="none" strike="noStrike" kern="1200" cap="none" spc="-5" normalizeH="0" baseline="0" noProof="0" dirty="0" err="1" smtClean="0">
                <a:ln>
                  <a:noFill/>
                </a:ln>
                <a:solidFill>
                  <a:schemeClr val="accent3">
                    <a:lumMod val="75000"/>
                  </a:schemeClr>
                </a:solidFill>
                <a:effectLst/>
                <a:uLnTx/>
                <a:uFillTx/>
                <a:latin typeface="+mj-lt"/>
                <a:ea typeface="+mj-ea"/>
                <a:cs typeface="Times New Roman"/>
              </a:rPr>
              <a:t>fluoroquinolone</a:t>
            </a:r>
            <a:r>
              <a:rPr kumimoji="0" lang="en-US" sz="2400" b="1" i="0" u="none" strike="noStrike" kern="1200" cap="none" spc="-5" normalizeH="0" baseline="0" noProof="0" dirty="0" smtClean="0">
                <a:ln>
                  <a:noFill/>
                </a:ln>
                <a:solidFill>
                  <a:schemeClr val="accent3">
                    <a:lumMod val="75000"/>
                  </a:schemeClr>
                </a:solidFill>
                <a:effectLst/>
                <a:uLnTx/>
                <a:uFillTx/>
                <a:latin typeface="+mj-lt"/>
                <a:ea typeface="+mj-ea"/>
                <a:cs typeface="Times New Roman"/>
              </a:rPr>
              <a:t> prophylaxis prevent </a:t>
            </a:r>
            <a:r>
              <a:rPr kumimoji="0" lang="en-US" sz="2400" b="1" i="0" u="none" strike="noStrike" kern="1200" cap="none" spc="0" normalizeH="0" baseline="0" noProof="0" dirty="0" smtClean="0">
                <a:ln>
                  <a:noFill/>
                </a:ln>
                <a:solidFill>
                  <a:schemeClr val="accent3">
                    <a:lumMod val="75000"/>
                  </a:schemeClr>
                </a:solidFill>
                <a:effectLst/>
                <a:uLnTx/>
                <a:uFillTx/>
                <a:latin typeface="+mj-lt"/>
                <a:ea typeface="+mj-ea"/>
                <a:cs typeface="Times New Roman"/>
              </a:rPr>
              <a:t>infections  </a:t>
            </a:r>
            <a:r>
              <a:rPr kumimoji="0" lang="en-US" sz="2400" b="1" i="0" u="none" strike="noStrike" kern="1200" cap="none" spc="-5" normalizeH="0" baseline="0" noProof="0" dirty="0" smtClean="0">
                <a:ln>
                  <a:noFill/>
                </a:ln>
                <a:solidFill>
                  <a:schemeClr val="accent3">
                    <a:lumMod val="75000"/>
                  </a:schemeClr>
                </a:solidFill>
                <a:effectLst/>
                <a:uLnTx/>
                <a:uFillTx/>
                <a:latin typeface="+mj-lt"/>
                <a:ea typeface="+mj-ea"/>
                <a:cs typeface="Times New Roman"/>
              </a:rPr>
              <a:t>in </a:t>
            </a:r>
            <a:r>
              <a:rPr kumimoji="0" lang="en-US" sz="2400" b="1" i="0" u="none" strike="noStrike" kern="1200" cap="none" spc="0" normalizeH="0" baseline="0" noProof="0" dirty="0" smtClean="0">
                <a:ln>
                  <a:noFill/>
                </a:ln>
                <a:solidFill>
                  <a:schemeClr val="accent3">
                    <a:lumMod val="75000"/>
                  </a:schemeClr>
                </a:solidFill>
                <a:effectLst/>
                <a:uLnTx/>
                <a:uFillTx/>
                <a:latin typeface="+mj-lt"/>
                <a:ea typeface="+mj-ea"/>
                <a:cs typeface="Times New Roman"/>
              </a:rPr>
              <a:t>patients </a:t>
            </a:r>
            <a:r>
              <a:rPr kumimoji="0" lang="en-US" sz="2400" b="1" i="0" u="none" strike="noStrike" kern="1200" cap="none" spc="-10" normalizeH="0" baseline="0" noProof="0" dirty="0" smtClean="0">
                <a:ln>
                  <a:noFill/>
                </a:ln>
                <a:solidFill>
                  <a:schemeClr val="accent3">
                    <a:lumMod val="75000"/>
                  </a:schemeClr>
                </a:solidFill>
                <a:effectLst/>
                <a:uLnTx/>
                <a:uFillTx/>
                <a:latin typeface="+mj-lt"/>
                <a:ea typeface="+mj-ea"/>
                <a:cs typeface="Times New Roman"/>
              </a:rPr>
              <a:t>with </a:t>
            </a:r>
            <a:r>
              <a:rPr kumimoji="0" lang="en-US" sz="2400" b="1" i="0" u="none" strike="noStrike" kern="1200" cap="none" spc="0" normalizeH="0" baseline="0" noProof="0" dirty="0" smtClean="0">
                <a:ln>
                  <a:noFill/>
                </a:ln>
                <a:solidFill>
                  <a:schemeClr val="accent3">
                    <a:lumMod val="75000"/>
                  </a:schemeClr>
                </a:solidFill>
                <a:effectLst/>
                <a:uLnTx/>
                <a:uFillTx/>
                <a:latin typeface="+mj-lt"/>
                <a:ea typeface="+mj-ea"/>
                <a:cs typeface="Times New Roman"/>
              </a:rPr>
              <a:t>acute </a:t>
            </a:r>
            <a:r>
              <a:rPr kumimoji="0" lang="en-US" sz="2400" b="1" i="0" u="none" strike="noStrike" kern="1200" cap="none" spc="-5" normalizeH="0" baseline="0" noProof="0" dirty="0" smtClean="0">
                <a:ln>
                  <a:noFill/>
                </a:ln>
                <a:solidFill>
                  <a:schemeClr val="accent3">
                    <a:lumMod val="75000"/>
                  </a:schemeClr>
                </a:solidFill>
                <a:effectLst/>
                <a:uLnTx/>
                <a:uFillTx/>
                <a:latin typeface="+mj-lt"/>
                <a:ea typeface="+mj-ea"/>
                <a:cs typeface="Times New Roman"/>
              </a:rPr>
              <a:t>leukemia or in recipients </a:t>
            </a:r>
            <a:r>
              <a:rPr kumimoji="0" lang="en-US" sz="2400" b="1" i="0" u="none" strike="noStrike" kern="1200" cap="none" spc="0" normalizeH="0" baseline="0" noProof="0" dirty="0" smtClean="0">
                <a:ln>
                  <a:noFill/>
                </a:ln>
                <a:solidFill>
                  <a:schemeClr val="accent3">
                    <a:lumMod val="75000"/>
                  </a:schemeClr>
                </a:solidFill>
                <a:effectLst/>
                <a:uLnTx/>
                <a:uFillTx/>
                <a:latin typeface="+mj-lt"/>
                <a:ea typeface="+mj-ea"/>
                <a:cs typeface="Times New Roman"/>
              </a:rPr>
              <a:t>of  </a:t>
            </a:r>
            <a:r>
              <a:rPr kumimoji="0" lang="en-US" sz="2400" b="1" i="0" u="none" strike="noStrike" kern="1200" cap="none" spc="-5" normalizeH="0" baseline="0" noProof="0" dirty="0" smtClean="0">
                <a:ln>
                  <a:noFill/>
                </a:ln>
                <a:solidFill>
                  <a:schemeClr val="accent3">
                    <a:lumMod val="75000"/>
                  </a:schemeClr>
                </a:solidFill>
                <a:effectLst/>
                <a:uLnTx/>
                <a:uFillTx/>
                <a:latin typeface="+mj-lt"/>
                <a:ea typeface="+mj-ea"/>
                <a:cs typeface="Times New Roman"/>
              </a:rPr>
              <a:t>hematopoietic stem cell</a:t>
            </a:r>
            <a:r>
              <a:rPr kumimoji="0" lang="en-US" sz="2400" b="1" i="0" u="none" strike="noStrike" kern="1200" cap="none" spc="35" normalizeH="0" baseline="0" noProof="0" dirty="0" smtClean="0">
                <a:ln>
                  <a:noFill/>
                </a:ln>
                <a:solidFill>
                  <a:schemeClr val="accent3">
                    <a:lumMod val="75000"/>
                  </a:schemeClr>
                </a:solidFill>
                <a:effectLst/>
                <a:uLnTx/>
                <a:uFillTx/>
                <a:latin typeface="+mj-lt"/>
                <a:ea typeface="+mj-ea"/>
                <a:cs typeface="Times New Roman"/>
              </a:rPr>
              <a:t> </a:t>
            </a:r>
            <a:r>
              <a:rPr kumimoji="0" lang="en-US" sz="2400" b="1" i="0" u="none" strike="noStrike" kern="1200" cap="none" spc="-5" normalizeH="0" baseline="0" noProof="0" dirty="0" smtClean="0">
                <a:ln>
                  <a:noFill/>
                </a:ln>
                <a:solidFill>
                  <a:schemeClr val="accent3">
                    <a:lumMod val="75000"/>
                  </a:schemeClr>
                </a:solidFill>
                <a:effectLst/>
                <a:uLnTx/>
                <a:uFillTx/>
                <a:latin typeface="+mj-lt"/>
                <a:ea typeface="+mj-ea"/>
                <a:cs typeface="Times New Roman"/>
              </a:rPr>
              <a:t>transplantation?</a:t>
            </a:r>
            <a:endParaRPr kumimoji="0" lang="en-US" sz="2400" b="0" i="0" u="none" strike="noStrike" kern="1200" cap="none" spc="0" normalizeH="0" baseline="0" noProof="0" dirty="0">
              <a:ln>
                <a:noFill/>
              </a:ln>
              <a:solidFill>
                <a:schemeClr val="accent3">
                  <a:lumMod val="75000"/>
                </a:schemeClr>
              </a:solidFill>
              <a:effectLst/>
              <a:uLnTx/>
              <a:uFillTx/>
              <a:latin typeface="+mj-lt"/>
              <a:ea typeface="+mj-ea"/>
              <a:cs typeface="Times New Roman"/>
            </a:endParaRPr>
          </a:p>
        </p:txBody>
      </p:sp>
      <p:sp>
        <p:nvSpPr>
          <p:cNvPr id="12" name="object 4"/>
          <p:cNvSpPr txBox="1"/>
          <p:nvPr/>
        </p:nvSpPr>
        <p:spPr>
          <a:xfrm>
            <a:off x="3810000" y="2895600"/>
            <a:ext cx="915035" cy="559435"/>
          </a:xfrm>
          <a:prstGeom prst="rect">
            <a:avLst/>
          </a:prstGeom>
          <a:solidFill>
            <a:srgbClr val="92D050"/>
          </a:solidFill>
          <a:ln>
            <a:solidFill>
              <a:srgbClr val="C00000"/>
            </a:solidFill>
          </a:ln>
        </p:spPr>
        <p:txBody>
          <a:bodyPr vert="horz" wrap="square" lIns="0" tIns="0" rIns="0" bIns="0" rtlCol="0">
            <a:spAutoFit/>
          </a:bodyPr>
          <a:lstStyle/>
          <a:p>
            <a:pPr marL="12700">
              <a:lnSpc>
                <a:spcPct val="100000"/>
              </a:lnSpc>
            </a:pPr>
            <a:r>
              <a:rPr sz="3600" b="1" u="heavy" dirty="0">
                <a:solidFill>
                  <a:srgbClr val="FF0000"/>
                </a:solidFill>
                <a:latin typeface="Times New Roman"/>
                <a:cs typeface="Times New Roman"/>
              </a:rPr>
              <a:t>Y</a:t>
            </a:r>
            <a:r>
              <a:rPr sz="3600" b="1" u="heavy" spc="-5" dirty="0">
                <a:solidFill>
                  <a:srgbClr val="FF0000"/>
                </a:solidFill>
                <a:latin typeface="Times New Roman"/>
                <a:cs typeface="Times New Roman"/>
              </a:rPr>
              <a:t>ES</a:t>
            </a:r>
            <a:endParaRPr sz="3600" dirty="0">
              <a:solidFill>
                <a:srgbClr val="FF0000"/>
              </a:solidFill>
              <a:latin typeface="Times New Roman"/>
              <a:cs typeface="Times New Roman"/>
            </a:endParaRPr>
          </a:p>
        </p:txBody>
      </p:sp>
      <p:sp>
        <p:nvSpPr>
          <p:cNvPr id="17" name="16 Dikdörtgen"/>
          <p:cNvSpPr/>
          <p:nvPr/>
        </p:nvSpPr>
        <p:spPr>
          <a:xfrm>
            <a:off x="228600" y="914400"/>
            <a:ext cx="5611473" cy="584775"/>
          </a:xfrm>
          <a:prstGeom prst="rect">
            <a:avLst/>
          </a:prstGeom>
        </p:spPr>
        <p:txBody>
          <a:bodyPr wrap="none">
            <a:spAutoFit/>
          </a:bodyPr>
          <a:lstStyle/>
          <a:p>
            <a:r>
              <a:rPr lang="tr-TR" sz="3200" u="sng" dirty="0" err="1" smtClean="0">
                <a:solidFill>
                  <a:schemeClr val="accent2">
                    <a:lumMod val="75000"/>
                  </a:schemeClr>
                </a:solidFill>
                <a:latin typeface="+mj-lt"/>
              </a:rPr>
              <a:t>Fluoroquinolone</a:t>
            </a:r>
            <a:r>
              <a:rPr lang="tr-TR" sz="3200" u="sng" spc="-70" dirty="0" smtClean="0">
                <a:solidFill>
                  <a:schemeClr val="accent2">
                    <a:lumMod val="75000"/>
                  </a:schemeClr>
                </a:solidFill>
                <a:latin typeface="+mj-lt"/>
              </a:rPr>
              <a:t> </a:t>
            </a:r>
            <a:r>
              <a:rPr lang="tr-TR" sz="3200" u="sng" dirty="0" err="1" smtClean="0">
                <a:solidFill>
                  <a:schemeClr val="accent2">
                    <a:lumMod val="75000"/>
                  </a:schemeClr>
                </a:solidFill>
                <a:latin typeface="+mj-lt"/>
              </a:rPr>
              <a:t>Prophylaxis</a:t>
            </a:r>
            <a:r>
              <a:rPr lang="tr-TR" sz="3200" dirty="0" smtClean="0">
                <a:solidFill>
                  <a:schemeClr val="accent2">
                    <a:lumMod val="75000"/>
                  </a:schemeClr>
                </a:solidFill>
                <a:latin typeface="+mj-lt"/>
              </a:rPr>
              <a:t>, </a:t>
            </a:r>
            <a:endParaRPr lang="tr-TR" sz="3200" dirty="0">
              <a:solidFill>
                <a:schemeClr val="accent2">
                  <a:lumMod val="75000"/>
                </a:schemeClr>
              </a:solidFill>
              <a:latin typeface="+mj-lt"/>
            </a:endParaRPr>
          </a:p>
        </p:txBody>
      </p:sp>
      <p:sp>
        <p:nvSpPr>
          <p:cNvPr id="18" name="17 Dikdörtgen"/>
          <p:cNvSpPr/>
          <p:nvPr/>
        </p:nvSpPr>
        <p:spPr>
          <a:xfrm>
            <a:off x="152400" y="457200"/>
            <a:ext cx="5410200" cy="369332"/>
          </a:xfrm>
          <a:prstGeom prst="rect">
            <a:avLst/>
          </a:prstGeom>
        </p:spPr>
        <p:txBody>
          <a:bodyPr wrap="square">
            <a:spAutoFit/>
          </a:bodyPr>
          <a:lstStyle/>
          <a:p>
            <a:pPr lvl="0">
              <a:spcBef>
                <a:spcPct val="0"/>
              </a:spcBef>
              <a:defRPr/>
            </a:pPr>
            <a:r>
              <a:rPr lang="tr-TR" b="1" dirty="0" smtClean="0">
                <a:solidFill>
                  <a:schemeClr val="accent4"/>
                </a:solidFill>
                <a:latin typeface="+mj-lt"/>
              </a:rPr>
              <a:t>BACTERIAL  INFECTIONS  occuring after HSCT </a:t>
            </a:r>
            <a:endParaRPr lang="tr-TR" dirty="0">
              <a:solidFill>
                <a:schemeClr val="accent4"/>
              </a:solidFill>
              <a:latin typeface="+mj-lt"/>
            </a:endParaRPr>
          </a:p>
        </p:txBody>
      </p:sp>
      <p:sp>
        <p:nvSpPr>
          <p:cNvPr id="19" name="18 Dikdörtgen"/>
          <p:cNvSpPr/>
          <p:nvPr/>
        </p:nvSpPr>
        <p:spPr>
          <a:xfrm>
            <a:off x="6324600" y="6488668"/>
            <a:ext cx="943528" cy="369332"/>
          </a:xfrm>
          <a:prstGeom prst="rect">
            <a:avLst/>
          </a:prstGeom>
        </p:spPr>
        <p:txBody>
          <a:bodyPr wrap="none">
            <a:spAutoFit/>
          </a:bodyPr>
          <a:lstStyle/>
          <a:p>
            <a:pPr marL="30480">
              <a:lnSpc>
                <a:spcPct val="100000"/>
              </a:lnSpc>
              <a:spcBef>
                <a:spcPts val="120"/>
              </a:spcBef>
            </a:pPr>
            <a:r>
              <a:rPr lang="tr-TR" spc="-10" dirty="0" smtClean="0">
                <a:solidFill>
                  <a:schemeClr val="bg1"/>
                </a:solidFill>
              </a:rPr>
              <a:t>ECIL-5</a:t>
            </a:r>
            <a:endParaRPr lang="tr-TR" dirty="0">
              <a:solidFill>
                <a:schemeClr val="bg1"/>
              </a:solidFill>
              <a:cs typeface="Calibri"/>
            </a:endParaRPr>
          </a:p>
        </p:txBody>
      </p:sp>
      <p:sp>
        <p:nvSpPr>
          <p:cNvPr id="20" name="19 Dikdörtgen"/>
          <p:cNvSpPr/>
          <p:nvPr/>
        </p:nvSpPr>
        <p:spPr>
          <a:xfrm>
            <a:off x="0" y="6705600"/>
            <a:ext cx="9144000" cy="152400"/>
          </a:xfrm>
          <a:prstGeom prst="rect">
            <a:avLst/>
          </a:prstGeom>
          <a:solidFill>
            <a:srgbClr val="A24E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2" name="Picture 2" descr="ECIL  europan conferance of infection  logo ile ilgili görsel sonucu"/>
          <p:cNvPicPr>
            <a:picLocks noChangeAspect="1" noChangeArrowheads="1"/>
          </p:cNvPicPr>
          <p:nvPr/>
        </p:nvPicPr>
        <p:blipFill>
          <a:blip r:embed="rId3" cstate="print"/>
          <a:srcRect/>
          <a:stretch>
            <a:fillRect/>
          </a:stretch>
        </p:blipFill>
        <p:spPr bwMode="auto">
          <a:xfrm rot="20015117">
            <a:off x="7987482" y="990660"/>
            <a:ext cx="432820" cy="383381"/>
          </a:xfrm>
          <a:prstGeom prst="rect">
            <a:avLst/>
          </a:prstGeom>
          <a:noFill/>
        </p:spPr>
      </p:pic>
      <p:cxnSp>
        <p:nvCxnSpPr>
          <p:cNvPr id="23" name="22 Düz Bağlayıcı"/>
          <p:cNvCxnSpPr/>
          <p:nvPr/>
        </p:nvCxnSpPr>
        <p:spPr>
          <a:xfrm>
            <a:off x="8077200" y="1447800"/>
            <a:ext cx="838200" cy="0"/>
          </a:xfrm>
          <a:prstGeom prst="line">
            <a:avLst/>
          </a:prstGeom>
          <a:ln w="19050">
            <a:solidFill>
              <a:srgbClr val="A24EA4"/>
            </a:solidFill>
          </a:ln>
        </p:spPr>
        <p:style>
          <a:lnRef idx="1">
            <a:schemeClr val="accent1"/>
          </a:lnRef>
          <a:fillRef idx="0">
            <a:schemeClr val="accent1"/>
          </a:fillRef>
          <a:effectRef idx="0">
            <a:schemeClr val="accent1"/>
          </a:effectRef>
          <a:fontRef idx="minor">
            <a:schemeClr val="tx1"/>
          </a:fontRef>
        </p:style>
      </p:cxnSp>
      <p:sp>
        <p:nvSpPr>
          <p:cNvPr id="24" name="23 Dikdörtgen"/>
          <p:cNvSpPr/>
          <p:nvPr/>
        </p:nvSpPr>
        <p:spPr>
          <a:xfrm>
            <a:off x="8336844" y="1219200"/>
            <a:ext cx="644279" cy="307777"/>
          </a:xfrm>
          <a:prstGeom prst="rect">
            <a:avLst/>
          </a:prstGeom>
        </p:spPr>
        <p:txBody>
          <a:bodyPr wrap="none">
            <a:spAutoFit/>
          </a:bodyPr>
          <a:lstStyle/>
          <a:p>
            <a:r>
              <a:rPr lang="tr-TR" sz="1400" b="1" spc="-4" dirty="0" smtClean="0">
                <a:solidFill>
                  <a:schemeClr val="accent3">
                    <a:lumMod val="75000"/>
                  </a:schemeClr>
                </a:solidFill>
                <a:cs typeface="Times New Roman"/>
              </a:rPr>
              <a:t>ECIL</a:t>
            </a:r>
            <a:endParaRPr lang="tr-TR" sz="1400" dirty="0"/>
          </a:p>
        </p:txBody>
      </p:sp>
      <p:sp>
        <p:nvSpPr>
          <p:cNvPr id="25" name="24 Dikdörtgen"/>
          <p:cNvSpPr/>
          <p:nvPr/>
        </p:nvSpPr>
        <p:spPr>
          <a:xfrm>
            <a:off x="5715000" y="6490156"/>
            <a:ext cx="3429000" cy="215444"/>
          </a:xfrm>
          <a:prstGeom prst="rect">
            <a:avLst/>
          </a:prstGeom>
          <a:ln>
            <a:solidFill>
              <a:srgbClr val="7030A0"/>
            </a:solidFill>
          </a:ln>
        </p:spPr>
        <p:txBody>
          <a:bodyPr wrap="square">
            <a:spAutoFit/>
          </a:bodyPr>
          <a:lstStyle/>
          <a:p>
            <a:pPr algn="r"/>
            <a:r>
              <a:rPr lang="tr-TR" sz="800" b="1" i="1" dirty="0" smtClean="0">
                <a:solidFill>
                  <a:srgbClr val="A24EA4"/>
                </a:solidFill>
                <a:latin typeface="Verdana"/>
                <a:cs typeface="Verdana"/>
              </a:rPr>
              <a:t>ECIL1 </a:t>
            </a:r>
            <a:r>
              <a:rPr lang="tr-TR" sz="800" b="1" i="1" dirty="0" err="1" smtClean="0">
                <a:solidFill>
                  <a:srgbClr val="A24EA4"/>
                </a:solidFill>
                <a:latin typeface="Verdana"/>
                <a:cs typeface="Verdana"/>
              </a:rPr>
              <a:t>Guidelines</a:t>
            </a:r>
            <a:r>
              <a:rPr lang="tr-TR" sz="800" b="1" i="1" dirty="0" smtClean="0">
                <a:solidFill>
                  <a:srgbClr val="A24EA4"/>
                </a:solidFill>
                <a:latin typeface="Verdana"/>
                <a:cs typeface="Verdana"/>
              </a:rPr>
              <a:t>. </a:t>
            </a:r>
            <a:r>
              <a:rPr lang="tr-TR" sz="800" b="1" i="1" spc="-5" dirty="0" smtClean="0">
                <a:solidFill>
                  <a:srgbClr val="A24EA4"/>
                </a:solidFill>
                <a:latin typeface="Verdana"/>
                <a:cs typeface="Verdana"/>
              </a:rPr>
              <a:t>EJC </a:t>
            </a:r>
            <a:r>
              <a:rPr lang="tr-TR" sz="800" b="1" i="1" spc="-5" dirty="0" err="1" smtClean="0">
                <a:solidFill>
                  <a:srgbClr val="A24EA4"/>
                </a:solidFill>
                <a:latin typeface="Verdana"/>
                <a:cs typeface="Verdana"/>
              </a:rPr>
              <a:t>supplement</a:t>
            </a:r>
            <a:r>
              <a:rPr lang="tr-TR" sz="800" b="1" i="1" spc="-5" dirty="0" smtClean="0">
                <a:solidFill>
                  <a:srgbClr val="A24EA4"/>
                </a:solidFill>
                <a:latin typeface="Verdana"/>
                <a:cs typeface="Verdana"/>
              </a:rPr>
              <a:t> </a:t>
            </a:r>
            <a:r>
              <a:rPr lang="tr-TR" sz="800" b="1" i="1" dirty="0" smtClean="0">
                <a:solidFill>
                  <a:srgbClr val="A24EA4"/>
                </a:solidFill>
                <a:latin typeface="Verdana"/>
                <a:cs typeface="Verdana"/>
              </a:rPr>
              <a:t>2007:</a:t>
            </a:r>
            <a:r>
              <a:rPr lang="tr-TR" sz="800" b="1" i="1" spc="-130" dirty="0" smtClean="0">
                <a:solidFill>
                  <a:srgbClr val="A24EA4"/>
                </a:solidFill>
                <a:latin typeface="Verdana"/>
                <a:cs typeface="Verdana"/>
              </a:rPr>
              <a:t> </a:t>
            </a:r>
            <a:r>
              <a:rPr lang="tr-TR" sz="800" b="1" i="1" dirty="0" smtClean="0">
                <a:solidFill>
                  <a:srgbClr val="A24EA4"/>
                </a:solidFill>
                <a:latin typeface="Verdana"/>
                <a:cs typeface="Verdana"/>
              </a:rPr>
              <a:t>5(2)</a:t>
            </a:r>
            <a:endParaRPr lang="tr-TR" sz="800" dirty="0">
              <a:solidFill>
                <a:srgbClr val="A24EA4"/>
              </a:solidFill>
              <a:latin typeface="Agency FB" pitchFamily="34" charset="0"/>
            </a:endParaRPr>
          </a:p>
        </p:txBody>
      </p:sp>
      <p:sp>
        <p:nvSpPr>
          <p:cNvPr id="14" name="13 Metin kutusu"/>
          <p:cNvSpPr txBox="1"/>
          <p:nvPr/>
        </p:nvSpPr>
        <p:spPr>
          <a:xfrm rot="20378694">
            <a:off x="413640" y="2191013"/>
            <a:ext cx="457200" cy="707886"/>
          </a:xfrm>
          <a:prstGeom prst="rect">
            <a:avLst/>
          </a:prstGeom>
          <a:noFill/>
          <a:ln>
            <a:solidFill>
              <a:srgbClr val="C00000"/>
            </a:solidFill>
          </a:ln>
        </p:spPr>
        <p:txBody>
          <a:bodyPr wrap="square" rtlCol="0">
            <a:spAutoFit/>
          </a:bodyPr>
          <a:lstStyle/>
          <a:p>
            <a:r>
              <a:rPr lang="tr-TR" sz="4000" b="1" dirty="0" smtClean="0">
                <a:solidFill>
                  <a:srgbClr val="FF0000"/>
                </a:solidFill>
                <a:sym typeface="Symbol"/>
              </a:rPr>
              <a:t></a:t>
            </a:r>
            <a:endParaRPr lang="tr-TR" sz="40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amond(in)">
                                      <p:cBhvr>
                                        <p:cTn id="7" dur="2000"/>
                                        <p:tgtEl>
                                          <p:spTgt spid="10"/>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amond(in)">
                                      <p:cBhvr>
                                        <p:cTn id="10" dur="2000"/>
                                        <p:tgtEl>
                                          <p:spTgt spid="5"/>
                                        </p:tgtEl>
                                      </p:cBhvr>
                                    </p:animEffect>
                                  </p:childTnLst>
                                </p:cTn>
                              </p:par>
                              <p:par>
                                <p:cTn id="11" presetID="8" presetClass="entr" presetSubtype="16"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diamond(in)">
                                      <p:cBhvr>
                                        <p:cTn id="13"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19200" y="2057400"/>
            <a:ext cx="6719537" cy="1292662"/>
          </a:xfrm>
          <a:prstGeom prst="rect">
            <a:avLst/>
          </a:prstGeom>
        </p:spPr>
        <p:txBody>
          <a:bodyPr vert="horz" wrap="square" lIns="0" tIns="0" rIns="0" bIns="0" rtlCol="0">
            <a:spAutoFit/>
          </a:bodyPr>
          <a:lstStyle/>
          <a:p>
            <a:pPr marL="36178" marR="4453" indent="-25602"/>
            <a:r>
              <a:rPr sz="2800" b="1" dirty="0">
                <a:solidFill>
                  <a:schemeClr val="accent3">
                    <a:lumMod val="75000"/>
                  </a:schemeClr>
                </a:solidFill>
                <a:cs typeface="Times New Roman"/>
              </a:rPr>
              <a:t>When </a:t>
            </a:r>
            <a:r>
              <a:rPr sz="2800" b="1" spc="-4" dirty="0">
                <a:solidFill>
                  <a:schemeClr val="accent3">
                    <a:lumMod val="75000"/>
                  </a:schemeClr>
                </a:solidFill>
                <a:cs typeface="Times New Roman"/>
              </a:rPr>
              <a:t>should fluoroquinolone prophylaxis </a:t>
            </a:r>
            <a:r>
              <a:rPr sz="2800" b="1" spc="-9" dirty="0">
                <a:solidFill>
                  <a:schemeClr val="accent3">
                    <a:lumMod val="75000"/>
                  </a:schemeClr>
                </a:solidFill>
                <a:cs typeface="Times New Roman"/>
              </a:rPr>
              <a:t>be  </a:t>
            </a:r>
            <a:r>
              <a:rPr sz="2800" b="1" dirty="0">
                <a:solidFill>
                  <a:schemeClr val="accent3">
                    <a:lumMod val="75000"/>
                  </a:schemeClr>
                </a:solidFill>
                <a:cs typeface="Times New Roman"/>
              </a:rPr>
              <a:t>started </a:t>
            </a:r>
            <a:r>
              <a:rPr sz="2800" b="1" spc="-4" dirty="0">
                <a:solidFill>
                  <a:schemeClr val="accent3">
                    <a:lumMod val="75000"/>
                  </a:schemeClr>
                </a:solidFill>
                <a:cs typeface="Times New Roman"/>
              </a:rPr>
              <a:t>and how long should it </a:t>
            </a:r>
            <a:r>
              <a:rPr sz="2800" b="1" spc="-9" dirty="0">
                <a:solidFill>
                  <a:schemeClr val="accent3">
                    <a:lumMod val="75000"/>
                  </a:schemeClr>
                </a:solidFill>
                <a:cs typeface="Times New Roman"/>
              </a:rPr>
              <a:t>be</a:t>
            </a:r>
            <a:r>
              <a:rPr sz="2800" b="1" spc="-44" dirty="0">
                <a:solidFill>
                  <a:schemeClr val="accent3">
                    <a:lumMod val="75000"/>
                  </a:schemeClr>
                </a:solidFill>
                <a:cs typeface="Times New Roman"/>
              </a:rPr>
              <a:t> </a:t>
            </a:r>
            <a:r>
              <a:rPr sz="2800" b="1" spc="-4" dirty="0">
                <a:solidFill>
                  <a:schemeClr val="accent3">
                    <a:lumMod val="75000"/>
                  </a:schemeClr>
                </a:solidFill>
                <a:cs typeface="Times New Roman"/>
              </a:rPr>
              <a:t>continued?</a:t>
            </a:r>
            <a:endParaRPr sz="2800" dirty="0">
              <a:solidFill>
                <a:schemeClr val="accent3">
                  <a:lumMod val="75000"/>
                </a:schemeClr>
              </a:solidFill>
              <a:cs typeface="Times New Roman"/>
            </a:endParaRPr>
          </a:p>
        </p:txBody>
      </p:sp>
      <p:sp>
        <p:nvSpPr>
          <p:cNvPr id="3" name="object 3"/>
          <p:cNvSpPr txBox="1"/>
          <p:nvPr/>
        </p:nvSpPr>
        <p:spPr>
          <a:xfrm>
            <a:off x="914400" y="3810000"/>
            <a:ext cx="6629400" cy="2000548"/>
          </a:xfrm>
          <a:prstGeom prst="rect">
            <a:avLst/>
          </a:prstGeom>
          <a:solidFill>
            <a:schemeClr val="accent2">
              <a:lumMod val="20000"/>
              <a:lumOff val="80000"/>
            </a:schemeClr>
          </a:solidFill>
        </p:spPr>
        <p:txBody>
          <a:bodyPr vert="horz" wrap="square" lIns="0" tIns="0" rIns="0" bIns="0" rtlCol="0">
            <a:spAutoFit/>
          </a:bodyPr>
          <a:lstStyle/>
          <a:p>
            <a:pPr algn="ctr">
              <a:lnSpc>
                <a:spcPct val="130000"/>
              </a:lnSpc>
            </a:pPr>
            <a:r>
              <a:rPr sz="2500" b="1" spc="-4" dirty="0">
                <a:latin typeface="+mj-lt"/>
                <a:cs typeface="Times New Roman"/>
              </a:rPr>
              <a:t>Start </a:t>
            </a:r>
            <a:r>
              <a:rPr sz="2500" b="1" spc="-9" dirty="0">
                <a:latin typeface="+mj-lt"/>
                <a:cs typeface="Times New Roman"/>
              </a:rPr>
              <a:t>with </a:t>
            </a:r>
            <a:r>
              <a:rPr sz="2500" b="1" spc="-4" dirty="0">
                <a:latin typeface="+mj-lt"/>
                <a:cs typeface="Times New Roman"/>
              </a:rPr>
              <a:t>chemotherapy </a:t>
            </a:r>
            <a:r>
              <a:rPr sz="2500" b="1" dirty="0">
                <a:latin typeface="+mj-lt"/>
                <a:cs typeface="Times New Roman"/>
              </a:rPr>
              <a:t>and continue</a:t>
            </a:r>
            <a:r>
              <a:rPr sz="2500" b="1" spc="35" dirty="0">
                <a:latin typeface="+mj-lt"/>
                <a:cs typeface="Times New Roman"/>
              </a:rPr>
              <a:t> </a:t>
            </a:r>
            <a:r>
              <a:rPr sz="2500" b="1" dirty="0">
                <a:latin typeface="+mj-lt"/>
                <a:cs typeface="Times New Roman"/>
              </a:rPr>
              <a:t>until</a:t>
            </a:r>
            <a:endParaRPr sz="2500" dirty="0">
              <a:latin typeface="+mj-lt"/>
              <a:cs typeface="Times New Roman"/>
            </a:endParaRPr>
          </a:p>
          <a:p>
            <a:pPr marL="141927" marR="131909" indent="-1670" algn="ctr">
              <a:lnSpc>
                <a:spcPct val="130000"/>
              </a:lnSpc>
              <a:spcBef>
                <a:spcPts val="9"/>
              </a:spcBef>
            </a:pPr>
            <a:r>
              <a:rPr sz="2500" b="1" spc="-4" dirty="0">
                <a:latin typeface="+mj-lt"/>
                <a:cs typeface="Times New Roman"/>
              </a:rPr>
              <a:t>resolution </a:t>
            </a:r>
            <a:r>
              <a:rPr sz="2500" b="1" dirty="0">
                <a:latin typeface="+mj-lt"/>
                <a:cs typeface="Times New Roman"/>
              </a:rPr>
              <a:t>of </a:t>
            </a:r>
            <a:r>
              <a:rPr sz="2500" b="1" spc="-4" dirty="0">
                <a:latin typeface="+mj-lt"/>
                <a:cs typeface="Times New Roman"/>
              </a:rPr>
              <a:t>neutropenia or </a:t>
            </a:r>
            <a:r>
              <a:rPr sz="2500" b="1" dirty="0">
                <a:latin typeface="+mj-lt"/>
                <a:cs typeface="Times New Roman"/>
              </a:rPr>
              <a:t>initiation </a:t>
            </a:r>
            <a:r>
              <a:rPr sz="2500" b="1" spc="-9" dirty="0">
                <a:latin typeface="+mj-lt"/>
                <a:cs typeface="Times New Roman"/>
              </a:rPr>
              <a:t>of  </a:t>
            </a:r>
            <a:r>
              <a:rPr sz="2500" b="1" spc="-4" dirty="0">
                <a:latin typeface="+mj-lt"/>
                <a:cs typeface="Times New Roman"/>
              </a:rPr>
              <a:t>empirical antibacterial therapy </a:t>
            </a:r>
            <a:r>
              <a:rPr sz="2500" b="1" dirty="0">
                <a:latin typeface="+mj-lt"/>
                <a:cs typeface="Times New Roman"/>
              </a:rPr>
              <a:t>for </a:t>
            </a:r>
            <a:r>
              <a:rPr sz="2500" b="1" spc="-4" dirty="0">
                <a:latin typeface="+mj-lt"/>
                <a:cs typeface="Times New Roman"/>
              </a:rPr>
              <a:t>febrile  neutropenia</a:t>
            </a:r>
            <a:r>
              <a:rPr sz="2500" b="1" spc="-35" dirty="0">
                <a:latin typeface="+mj-lt"/>
                <a:cs typeface="Times New Roman"/>
              </a:rPr>
              <a:t> </a:t>
            </a:r>
            <a:r>
              <a:rPr sz="2500" b="1" spc="-4" dirty="0">
                <a:latin typeface="+mj-lt"/>
                <a:cs typeface="Times New Roman"/>
              </a:rPr>
              <a:t>(</a:t>
            </a:r>
            <a:r>
              <a:rPr sz="2500" b="1" spc="-4" dirty="0">
                <a:solidFill>
                  <a:srgbClr val="FF0000"/>
                </a:solidFill>
                <a:latin typeface="+mj-lt"/>
                <a:cs typeface="Times New Roman"/>
              </a:rPr>
              <a:t>AII</a:t>
            </a:r>
            <a:r>
              <a:rPr sz="2500" b="1" spc="-4" dirty="0">
                <a:latin typeface="+mj-lt"/>
                <a:cs typeface="Times New Roman"/>
              </a:rPr>
              <a:t>)</a:t>
            </a:r>
            <a:endParaRPr sz="2500" dirty="0">
              <a:latin typeface="+mj-lt"/>
              <a:cs typeface="Times New Roman"/>
            </a:endParaRPr>
          </a:p>
        </p:txBody>
      </p:sp>
      <p:sp>
        <p:nvSpPr>
          <p:cNvPr id="9" name="8 Dikdörtgen"/>
          <p:cNvSpPr/>
          <p:nvPr/>
        </p:nvSpPr>
        <p:spPr>
          <a:xfrm>
            <a:off x="152400" y="457200"/>
            <a:ext cx="5410200" cy="369332"/>
          </a:xfrm>
          <a:prstGeom prst="rect">
            <a:avLst/>
          </a:prstGeom>
        </p:spPr>
        <p:txBody>
          <a:bodyPr wrap="square">
            <a:spAutoFit/>
          </a:bodyPr>
          <a:lstStyle/>
          <a:p>
            <a:pPr lvl="0">
              <a:spcBef>
                <a:spcPct val="0"/>
              </a:spcBef>
              <a:defRPr/>
            </a:pPr>
            <a:r>
              <a:rPr lang="tr-TR" b="1" dirty="0" smtClean="0">
                <a:solidFill>
                  <a:schemeClr val="accent4"/>
                </a:solidFill>
                <a:latin typeface="+mj-lt"/>
              </a:rPr>
              <a:t>BACTERIAL  INFECTIONS  occuring after HSCT </a:t>
            </a:r>
            <a:endParaRPr lang="tr-TR" dirty="0">
              <a:solidFill>
                <a:schemeClr val="accent4"/>
              </a:solidFill>
              <a:latin typeface="+mj-lt"/>
            </a:endParaRPr>
          </a:p>
        </p:txBody>
      </p:sp>
      <p:sp>
        <p:nvSpPr>
          <p:cNvPr id="10" name="9 Dikdörtgen"/>
          <p:cNvSpPr/>
          <p:nvPr/>
        </p:nvSpPr>
        <p:spPr>
          <a:xfrm>
            <a:off x="228600" y="914400"/>
            <a:ext cx="5611473" cy="584775"/>
          </a:xfrm>
          <a:prstGeom prst="rect">
            <a:avLst/>
          </a:prstGeom>
        </p:spPr>
        <p:txBody>
          <a:bodyPr wrap="none">
            <a:spAutoFit/>
          </a:bodyPr>
          <a:lstStyle/>
          <a:p>
            <a:r>
              <a:rPr lang="tr-TR" sz="3200" u="sng" dirty="0" err="1" smtClean="0">
                <a:solidFill>
                  <a:schemeClr val="accent2">
                    <a:lumMod val="75000"/>
                  </a:schemeClr>
                </a:solidFill>
                <a:latin typeface="+mj-lt"/>
              </a:rPr>
              <a:t>Fluoroquinolone</a:t>
            </a:r>
            <a:r>
              <a:rPr lang="tr-TR" sz="3200" u="sng" spc="-70" dirty="0" smtClean="0">
                <a:solidFill>
                  <a:schemeClr val="accent2">
                    <a:lumMod val="75000"/>
                  </a:schemeClr>
                </a:solidFill>
                <a:latin typeface="+mj-lt"/>
              </a:rPr>
              <a:t> </a:t>
            </a:r>
            <a:r>
              <a:rPr lang="tr-TR" sz="3200" u="sng" dirty="0" err="1" smtClean="0">
                <a:solidFill>
                  <a:schemeClr val="accent2">
                    <a:lumMod val="75000"/>
                  </a:schemeClr>
                </a:solidFill>
                <a:latin typeface="+mj-lt"/>
              </a:rPr>
              <a:t>Prophylaxis</a:t>
            </a:r>
            <a:r>
              <a:rPr lang="tr-TR" sz="3200" dirty="0" smtClean="0">
                <a:solidFill>
                  <a:schemeClr val="accent2">
                    <a:lumMod val="75000"/>
                  </a:schemeClr>
                </a:solidFill>
                <a:latin typeface="+mj-lt"/>
              </a:rPr>
              <a:t>, </a:t>
            </a:r>
            <a:endParaRPr lang="tr-TR" sz="3200" dirty="0">
              <a:solidFill>
                <a:schemeClr val="accent2">
                  <a:lumMod val="75000"/>
                </a:schemeClr>
              </a:solidFill>
              <a:latin typeface="+mj-lt"/>
            </a:endParaRPr>
          </a:p>
        </p:txBody>
      </p:sp>
      <p:pic>
        <p:nvPicPr>
          <p:cNvPr id="8" name="Picture 2" descr="ECIL  europan conferance of infection  logo ile ilgili görsel sonucu"/>
          <p:cNvPicPr>
            <a:picLocks noChangeAspect="1" noChangeArrowheads="1"/>
          </p:cNvPicPr>
          <p:nvPr/>
        </p:nvPicPr>
        <p:blipFill>
          <a:blip r:embed="rId3" cstate="print"/>
          <a:srcRect/>
          <a:stretch>
            <a:fillRect/>
          </a:stretch>
        </p:blipFill>
        <p:spPr bwMode="auto">
          <a:xfrm rot="20015117">
            <a:off x="7987482" y="990660"/>
            <a:ext cx="432820" cy="383381"/>
          </a:xfrm>
          <a:prstGeom prst="rect">
            <a:avLst/>
          </a:prstGeom>
          <a:noFill/>
        </p:spPr>
      </p:pic>
      <p:cxnSp>
        <p:nvCxnSpPr>
          <p:cNvPr id="11" name="10 Düz Bağlayıcı"/>
          <p:cNvCxnSpPr/>
          <p:nvPr/>
        </p:nvCxnSpPr>
        <p:spPr>
          <a:xfrm>
            <a:off x="8077200" y="1447800"/>
            <a:ext cx="838200" cy="0"/>
          </a:xfrm>
          <a:prstGeom prst="line">
            <a:avLst/>
          </a:prstGeom>
          <a:ln w="19050">
            <a:solidFill>
              <a:srgbClr val="A24EA4"/>
            </a:solidFill>
          </a:ln>
        </p:spPr>
        <p:style>
          <a:lnRef idx="1">
            <a:schemeClr val="accent1"/>
          </a:lnRef>
          <a:fillRef idx="0">
            <a:schemeClr val="accent1"/>
          </a:fillRef>
          <a:effectRef idx="0">
            <a:schemeClr val="accent1"/>
          </a:effectRef>
          <a:fontRef idx="minor">
            <a:schemeClr val="tx1"/>
          </a:fontRef>
        </p:style>
      </p:cxnSp>
      <p:sp>
        <p:nvSpPr>
          <p:cNvPr id="12" name="11 Dikdörtgen"/>
          <p:cNvSpPr/>
          <p:nvPr/>
        </p:nvSpPr>
        <p:spPr>
          <a:xfrm>
            <a:off x="8336844" y="1219200"/>
            <a:ext cx="644279" cy="307777"/>
          </a:xfrm>
          <a:prstGeom prst="rect">
            <a:avLst/>
          </a:prstGeom>
        </p:spPr>
        <p:txBody>
          <a:bodyPr wrap="none">
            <a:spAutoFit/>
          </a:bodyPr>
          <a:lstStyle/>
          <a:p>
            <a:r>
              <a:rPr lang="tr-TR" sz="1400" b="1" spc="-4" dirty="0" smtClean="0">
                <a:solidFill>
                  <a:schemeClr val="accent3">
                    <a:lumMod val="75000"/>
                  </a:schemeClr>
                </a:solidFill>
                <a:cs typeface="Times New Roman"/>
              </a:rPr>
              <a:t>ECIL</a:t>
            </a:r>
            <a:endParaRPr lang="tr-TR" sz="1400" dirty="0"/>
          </a:p>
        </p:txBody>
      </p:sp>
      <p:sp>
        <p:nvSpPr>
          <p:cNvPr id="16" name="15 Dikdörtgen"/>
          <p:cNvSpPr/>
          <p:nvPr/>
        </p:nvSpPr>
        <p:spPr>
          <a:xfrm>
            <a:off x="6324600" y="6488668"/>
            <a:ext cx="943528" cy="369332"/>
          </a:xfrm>
          <a:prstGeom prst="rect">
            <a:avLst/>
          </a:prstGeom>
        </p:spPr>
        <p:txBody>
          <a:bodyPr wrap="none">
            <a:spAutoFit/>
          </a:bodyPr>
          <a:lstStyle/>
          <a:p>
            <a:pPr marL="30480">
              <a:lnSpc>
                <a:spcPct val="100000"/>
              </a:lnSpc>
              <a:spcBef>
                <a:spcPts val="120"/>
              </a:spcBef>
            </a:pPr>
            <a:r>
              <a:rPr lang="tr-TR" spc="-10" dirty="0" smtClean="0">
                <a:solidFill>
                  <a:schemeClr val="bg1"/>
                </a:solidFill>
              </a:rPr>
              <a:t>ECIL-5</a:t>
            </a:r>
            <a:endParaRPr lang="tr-TR" dirty="0">
              <a:solidFill>
                <a:schemeClr val="bg1"/>
              </a:solidFill>
              <a:cs typeface="Calibri"/>
            </a:endParaRPr>
          </a:p>
        </p:txBody>
      </p:sp>
      <p:sp>
        <p:nvSpPr>
          <p:cNvPr id="17" name="16 Dikdörtgen"/>
          <p:cNvSpPr/>
          <p:nvPr/>
        </p:nvSpPr>
        <p:spPr>
          <a:xfrm>
            <a:off x="0" y="6705600"/>
            <a:ext cx="9144000" cy="152400"/>
          </a:xfrm>
          <a:prstGeom prst="rect">
            <a:avLst/>
          </a:prstGeom>
          <a:solidFill>
            <a:srgbClr val="A24E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18 Dikdörtgen"/>
          <p:cNvSpPr/>
          <p:nvPr/>
        </p:nvSpPr>
        <p:spPr>
          <a:xfrm>
            <a:off x="5715000" y="6490156"/>
            <a:ext cx="3429000" cy="215444"/>
          </a:xfrm>
          <a:prstGeom prst="rect">
            <a:avLst/>
          </a:prstGeom>
          <a:ln>
            <a:solidFill>
              <a:srgbClr val="7030A0"/>
            </a:solidFill>
          </a:ln>
        </p:spPr>
        <p:txBody>
          <a:bodyPr wrap="square">
            <a:spAutoFit/>
          </a:bodyPr>
          <a:lstStyle/>
          <a:p>
            <a:pPr algn="r"/>
            <a:r>
              <a:rPr lang="tr-TR" sz="800" b="1" i="1" dirty="0" smtClean="0">
                <a:solidFill>
                  <a:srgbClr val="A24EA4"/>
                </a:solidFill>
                <a:latin typeface="Verdana"/>
                <a:cs typeface="Verdana"/>
              </a:rPr>
              <a:t>ECIL1 </a:t>
            </a:r>
            <a:r>
              <a:rPr lang="tr-TR" sz="800" b="1" i="1" dirty="0" err="1" smtClean="0">
                <a:solidFill>
                  <a:srgbClr val="A24EA4"/>
                </a:solidFill>
                <a:latin typeface="Verdana"/>
                <a:cs typeface="Verdana"/>
              </a:rPr>
              <a:t>Guidelines</a:t>
            </a:r>
            <a:r>
              <a:rPr lang="tr-TR" sz="800" b="1" i="1" dirty="0" smtClean="0">
                <a:solidFill>
                  <a:srgbClr val="A24EA4"/>
                </a:solidFill>
                <a:latin typeface="Verdana"/>
                <a:cs typeface="Verdana"/>
              </a:rPr>
              <a:t>. </a:t>
            </a:r>
            <a:r>
              <a:rPr lang="tr-TR" sz="800" b="1" i="1" spc="-5" dirty="0" smtClean="0">
                <a:solidFill>
                  <a:srgbClr val="A24EA4"/>
                </a:solidFill>
                <a:latin typeface="Verdana"/>
                <a:cs typeface="Verdana"/>
              </a:rPr>
              <a:t>EJC </a:t>
            </a:r>
            <a:r>
              <a:rPr lang="tr-TR" sz="800" b="1" i="1" spc="-5" dirty="0" err="1" smtClean="0">
                <a:solidFill>
                  <a:srgbClr val="A24EA4"/>
                </a:solidFill>
                <a:latin typeface="Verdana"/>
                <a:cs typeface="Verdana"/>
              </a:rPr>
              <a:t>supplement</a:t>
            </a:r>
            <a:r>
              <a:rPr lang="tr-TR" sz="800" b="1" i="1" spc="-5" dirty="0" smtClean="0">
                <a:solidFill>
                  <a:srgbClr val="A24EA4"/>
                </a:solidFill>
                <a:latin typeface="Verdana"/>
                <a:cs typeface="Verdana"/>
              </a:rPr>
              <a:t> </a:t>
            </a:r>
            <a:r>
              <a:rPr lang="tr-TR" sz="800" b="1" i="1" dirty="0" smtClean="0">
                <a:solidFill>
                  <a:srgbClr val="A24EA4"/>
                </a:solidFill>
                <a:latin typeface="Verdana"/>
                <a:cs typeface="Verdana"/>
              </a:rPr>
              <a:t>2007:</a:t>
            </a:r>
            <a:r>
              <a:rPr lang="tr-TR" sz="800" b="1" i="1" spc="-130" dirty="0" smtClean="0">
                <a:solidFill>
                  <a:srgbClr val="A24EA4"/>
                </a:solidFill>
                <a:latin typeface="Verdana"/>
                <a:cs typeface="Verdana"/>
              </a:rPr>
              <a:t> </a:t>
            </a:r>
            <a:r>
              <a:rPr lang="tr-TR" sz="800" b="1" i="1" dirty="0" smtClean="0">
                <a:solidFill>
                  <a:srgbClr val="A24EA4"/>
                </a:solidFill>
                <a:latin typeface="Verdana"/>
                <a:cs typeface="Verdana"/>
              </a:rPr>
              <a:t>5(2)</a:t>
            </a:r>
            <a:endParaRPr lang="tr-TR" sz="800" dirty="0">
              <a:solidFill>
                <a:srgbClr val="A24EA4"/>
              </a:solidFill>
              <a:latin typeface="Agency FB" pitchFamily="34" charset="0"/>
            </a:endParaRPr>
          </a:p>
        </p:txBody>
      </p:sp>
      <p:sp>
        <p:nvSpPr>
          <p:cNvPr id="13" name="12 Metin kutusu"/>
          <p:cNvSpPr txBox="1"/>
          <p:nvPr/>
        </p:nvSpPr>
        <p:spPr>
          <a:xfrm rot="20378694">
            <a:off x="413640" y="2191013"/>
            <a:ext cx="457200" cy="707886"/>
          </a:xfrm>
          <a:prstGeom prst="rect">
            <a:avLst/>
          </a:prstGeom>
          <a:noFill/>
          <a:ln>
            <a:solidFill>
              <a:srgbClr val="C00000"/>
            </a:solidFill>
          </a:ln>
        </p:spPr>
        <p:txBody>
          <a:bodyPr wrap="square" rtlCol="0">
            <a:spAutoFit/>
          </a:bodyPr>
          <a:lstStyle/>
          <a:p>
            <a:r>
              <a:rPr lang="tr-TR" sz="4000" b="1" dirty="0" smtClean="0">
                <a:solidFill>
                  <a:srgbClr val="FF0000"/>
                </a:solidFill>
                <a:sym typeface="Symbol"/>
              </a:rPr>
              <a:t></a:t>
            </a:r>
            <a:endParaRPr lang="tr-TR" sz="40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85800" y="3581400"/>
            <a:ext cx="8001000" cy="1708160"/>
          </a:xfrm>
          <a:prstGeom prst="rect">
            <a:avLst/>
          </a:prstGeom>
        </p:spPr>
        <p:txBody>
          <a:bodyPr vert="horz" wrap="square" lIns="0" tIns="0" rIns="0" bIns="0" rtlCol="0">
            <a:spAutoFit/>
          </a:bodyPr>
          <a:lstStyle/>
          <a:p>
            <a:pPr marL="311683" marR="4453" indent="-300552">
              <a:buChar char="•"/>
              <a:tabLst>
                <a:tab pos="311127" algn="l"/>
                <a:tab pos="311683" algn="l"/>
              </a:tabLst>
            </a:pPr>
            <a:r>
              <a:rPr sz="2400" spc="-4" dirty="0">
                <a:latin typeface="+mj-lt"/>
                <a:cs typeface="Times New Roman"/>
              </a:rPr>
              <a:t>Periodic monitoring for any </a:t>
            </a:r>
            <a:r>
              <a:rPr sz="2400" dirty="0">
                <a:latin typeface="+mj-lt"/>
                <a:cs typeface="Times New Roman"/>
              </a:rPr>
              <a:t>marked increase </a:t>
            </a:r>
            <a:r>
              <a:rPr sz="2400" spc="-4" dirty="0">
                <a:latin typeface="+mj-lt"/>
                <a:cs typeface="Times New Roman"/>
              </a:rPr>
              <a:t>in </a:t>
            </a:r>
            <a:r>
              <a:rPr sz="2400" spc="-4" dirty="0" smtClean="0">
                <a:latin typeface="+mj-lt"/>
                <a:cs typeface="Times New Roman"/>
              </a:rPr>
              <a:t>(</a:t>
            </a:r>
            <a:r>
              <a:rPr sz="2400" spc="-4" dirty="0">
                <a:latin typeface="+mj-lt"/>
                <a:cs typeface="Times New Roman"/>
              </a:rPr>
              <a:t>AIII):</a:t>
            </a:r>
            <a:endParaRPr sz="2400" dirty="0">
              <a:latin typeface="+mj-lt"/>
              <a:cs typeface="Times New Roman"/>
            </a:endParaRPr>
          </a:p>
          <a:p>
            <a:pPr marL="662884" lvl="1" indent="-251016">
              <a:spcBef>
                <a:spcPts val="614"/>
              </a:spcBef>
              <a:buChar char="–"/>
              <a:tabLst>
                <a:tab pos="663440" algn="l"/>
              </a:tabLst>
            </a:pPr>
            <a:r>
              <a:rPr sz="2400" spc="-4" dirty="0">
                <a:latin typeface="+mj-lt"/>
                <a:cs typeface="Times New Roman"/>
              </a:rPr>
              <a:t>Use </a:t>
            </a:r>
            <a:r>
              <a:rPr sz="2400" dirty="0">
                <a:latin typeface="+mj-lt"/>
                <a:cs typeface="Times New Roman"/>
              </a:rPr>
              <a:t>of </a:t>
            </a:r>
            <a:r>
              <a:rPr sz="2400" spc="-4" dirty="0">
                <a:latin typeface="+mj-lt"/>
                <a:cs typeface="Times New Roman"/>
              </a:rPr>
              <a:t>empirical antibacterial</a:t>
            </a:r>
            <a:r>
              <a:rPr sz="2400" spc="-57" dirty="0">
                <a:latin typeface="+mj-lt"/>
                <a:cs typeface="Times New Roman"/>
              </a:rPr>
              <a:t> </a:t>
            </a:r>
            <a:r>
              <a:rPr sz="2400" spc="-4" dirty="0">
                <a:latin typeface="+mj-lt"/>
                <a:cs typeface="Times New Roman"/>
              </a:rPr>
              <a:t>therapy</a:t>
            </a:r>
            <a:endParaRPr sz="2400" dirty="0">
              <a:latin typeface="+mj-lt"/>
              <a:cs typeface="Times New Roman"/>
            </a:endParaRPr>
          </a:p>
          <a:p>
            <a:pPr marL="662884" lvl="1" indent="-251016">
              <a:spcBef>
                <a:spcPts val="600"/>
              </a:spcBef>
              <a:buChar char="–"/>
              <a:tabLst>
                <a:tab pos="663440" algn="l"/>
              </a:tabLst>
            </a:pPr>
            <a:r>
              <a:rPr sz="2400" spc="-4" dirty="0">
                <a:latin typeface="+mj-lt"/>
                <a:cs typeface="Times New Roman"/>
              </a:rPr>
              <a:t>Fluoroquinolone resistance among</a:t>
            </a:r>
            <a:r>
              <a:rPr sz="2400" spc="4" dirty="0">
                <a:latin typeface="+mj-lt"/>
                <a:cs typeface="Times New Roman"/>
              </a:rPr>
              <a:t> </a:t>
            </a:r>
            <a:r>
              <a:rPr sz="2400" spc="-4" dirty="0">
                <a:latin typeface="+mj-lt"/>
                <a:cs typeface="Times New Roman"/>
              </a:rPr>
              <a:t>gram-negative</a:t>
            </a:r>
            <a:endParaRPr sz="2400" dirty="0">
              <a:latin typeface="+mj-lt"/>
              <a:cs typeface="Times New Roman"/>
            </a:endParaRPr>
          </a:p>
          <a:p>
            <a:pPr marL="662884" lvl="1" indent="-251016">
              <a:spcBef>
                <a:spcPts val="587"/>
              </a:spcBef>
              <a:buChar char="–"/>
              <a:tabLst>
                <a:tab pos="663440" algn="l"/>
              </a:tabLst>
            </a:pPr>
            <a:r>
              <a:rPr sz="2400" spc="-4" dirty="0" smtClean="0">
                <a:latin typeface="+mj-lt"/>
                <a:cs typeface="Times New Roman"/>
              </a:rPr>
              <a:t>Mortality</a:t>
            </a:r>
            <a:r>
              <a:rPr lang="tr-TR" sz="2400" spc="-4" dirty="0" smtClean="0">
                <a:latin typeface="+mj-lt"/>
                <a:cs typeface="Times New Roman"/>
              </a:rPr>
              <a:t> rate</a:t>
            </a:r>
            <a:endParaRPr sz="2400" dirty="0">
              <a:latin typeface="+mj-lt"/>
              <a:cs typeface="Times New Roman"/>
            </a:endParaRPr>
          </a:p>
        </p:txBody>
      </p:sp>
      <p:sp>
        <p:nvSpPr>
          <p:cNvPr id="8" name="7 Dikdörtgen"/>
          <p:cNvSpPr/>
          <p:nvPr/>
        </p:nvSpPr>
        <p:spPr>
          <a:xfrm>
            <a:off x="152400" y="457200"/>
            <a:ext cx="5410200" cy="369332"/>
          </a:xfrm>
          <a:prstGeom prst="rect">
            <a:avLst/>
          </a:prstGeom>
        </p:spPr>
        <p:txBody>
          <a:bodyPr wrap="square">
            <a:spAutoFit/>
          </a:bodyPr>
          <a:lstStyle/>
          <a:p>
            <a:pPr lvl="0">
              <a:spcBef>
                <a:spcPct val="0"/>
              </a:spcBef>
              <a:defRPr/>
            </a:pPr>
            <a:r>
              <a:rPr lang="tr-TR" b="1" dirty="0" smtClean="0">
                <a:solidFill>
                  <a:schemeClr val="accent4"/>
                </a:solidFill>
                <a:latin typeface="+mj-lt"/>
              </a:rPr>
              <a:t>BACTERIAL  INFECTIONS  occuring after HSCT </a:t>
            </a:r>
            <a:endParaRPr lang="tr-TR" dirty="0">
              <a:solidFill>
                <a:schemeClr val="accent4"/>
              </a:solidFill>
              <a:latin typeface="+mj-lt"/>
            </a:endParaRPr>
          </a:p>
        </p:txBody>
      </p:sp>
      <p:sp>
        <p:nvSpPr>
          <p:cNvPr id="9" name="8 Dikdörtgen"/>
          <p:cNvSpPr/>
          <p:nvPr/>
        </p:nvSpPr>
        <p:spPr>
          <a:xfrm>
            <a:off x="228600" y="914400"/>
            <a:ext cx="5611473" cy="584775"/>
          </a:xfrm>
          <a:prstGeom prst="rect">
            <a:avLst/>
          </a:prstGeom>
        </p:spPr>
        <p:txBody>
          <a:bodyPr wrap="none">
            <a:spAutoFit/>
          </a:bodyPr>
          <a:lstStyle/>
          <a:p>
            <a:r>
              <a:rPr lang="tr-TR" sz="3200" u="sng" dirty="0" err="1" smtClean="0">
                <a:solidFill>
                  <a:schemeClr val="accent2">
                    <a:lumMod val="75000"/>
                  </a:schemeClr>
                </a:solidFill>
                <a:latin typeface="+mj-lt"/>
              </a:rPr>
              <a:t>Fluoroquinolone</a:t>
            </a:r>
            <a:r>
              <a:rPr lang="tr-TR" sz="3200" u="sng" spc="-70" dirty="0" smtClean="0">
                <a:solidFill>
                  <a:schemeClr val="accent2">
                    <a:lumMod val="75000"/>
                  </a:schemeClr>
                </a:solidFill>
                <a:latin typeface="+mj-lt"/>
              </a:rPr>
              <a:t> </a:t>
            </a:r>
            <a:r>
              <a:rPr lang="tr-TR" sz="3200" u="sng" dirty="0" err="1" smtClean="0">
                <a:solidFill>
                  <a:schemeClr val="accent2">
                    <a:lumMod val="75000"/>
                  </a:schemeClr>
                </a:solidFill>
                <a:latin typeface="+mj-lt"/>
              </a:rPr>
              <a:t>Prophylaxis</a:t>
            </a:r>
            <a:r>
              <a:rPr lang="tr-TR" sz="3200" dirty="0" smtClean="0">
                <a:solidFill>
                  <a:schemeClr val="accent2">
                    <a:lumMod val="75000"/>
                  </a:schemeClr>
                </a:solidFill>
                <a:latin typeface="+mj-lt"/>
              </a:rPr>
              <a:t>, </a:t>
            </a:r>
            <a:endParaRPr lang="tr-TR" sz="3200" dirty="0">
              <a:solidFill>
                <a:schemeClr val="accent2">
                  <a:lumMod val="75000"/>
                </a:schemeClr>
              </a:solidFill>
              <a:latin typeface="+mj-lt"/>
            </a:endParaRPr>
          </a:p>
        </p:txBody>
      </p:sp>
      <p:sp>
        <p:nvSpPr>
          <p:cNvPr id="10" name="9 Dikdörtgen"/>
          <p:cNvSpPr/>
          <p:nvPr/>
        </p:nvSpPr>
        <p:spPr>
          <a:xfrm rot="20574502">
            <a:off x="509521" y="2309639"/>
            <a:ext cx="2341410" cy="707886"/>
          </a:xfrm>
          <a:prstGeom prst="rect">
            <a:avLst/>
          </a:prstGeom>
        </p:spPr>
        <p:txBody>
          <a:bodyPr wrap="none">
            <a:spAutoFit/>
          </a:bodyPr>
          <a:lstStyle/>
          <a:p>
            <a:r>
              <a:rPr lang="tr-TR" sz="4000" b="1" u="sng" spc="-4" dirty="0" smtClean="0">
                <a:solidFill>
                  <a:schemeClr val="accent3">
                    <a:lumMod val="75000"/>
                  </a:schemeClr>
                </a:solidFill>
                <a:cs typeface="Times New Roman"/>
              </a:rPr>
              <a:t>“</a:t>
            </a:r>
            <a:r>
              <a:rPr lang="tr-TR" sz="4000" b="1" u="sng" spc="-4" dirty="0" err="1" smtClean="0">
                <a:solidFill>
                  <a:schemeClr val="accent3">
                    <a:lumMod val="75000"/>
                  </a:schemeClr>
                </a:solidFill>
                <a:latin typeface="+mj-lt"/>
                <a:cs typeface="Times New Roman"/>
              </a:rPr>
              <a:t>Caveat</a:t>
            </a:r>
            <a:r>
              <a:rPr lang="tr-TR" sz="4000" b="1" u="sng" spc="-4" dirty="0" smtClean="0">
                <a:solidFill>
                  <a:schemeClr val="accent3">
                    <a:lumMod val="75000"/>
                  </a:schemeClr>
                </a:solidFill>
                <a:cs typeface="Times New Roman"/>
              </a:rPr>
              <a:t>”</a:t>
            </a:r>
            <a:endParaRPr lang="tr-TR" sz="4000" u="sng" dirty="0">
              <a:solidFill>
                <a:schemeClr val="accent3">
                  <a:lumMod val="75000"/>
                </a:schemeClr>
              </a:solidFill>
            </a:endParaRPr>
          </a:p>
        </p:txBody>
      </p:sp>
      <p:pic>
        <p:nvPicPr>
          <p:cNvPr id="11" name="Picture 2" descr="ECIL  europan conferance of infection  logo ile ilgili görsel sonucu"/>
          <p:cNvPicPr>
            <a:picLocks noChangeAspect="1" noChangeArrowheads="1"/>
          </p:cNvPicPr>
          <p:nvPr/>
        </p:nvPicPr>
        <p:blipFill>
          <a:blip r:embed="rId3" cstate="print"/>
          <a:srcRect/>
          <a:stretch>
            <a:fillRect/>
          </a:stretch>
        </p:blipFill>
        <p:spPr bwMode="auto">
          <a:xfrm rot="20015117">
            <a:off x="7987482" y="990660"/>
            <a:ext cx="432820" cy="383381"/>
          </a:xfrm>
          <a:prstGeom prst="rect">
            <a:avLst/>
          </a:prstGeom>
          <a:noFill/>
        </p:spPr>
      </p:pic>
      <p:cxnSp>
        <p:nvCxnSpPr>
          <p:cNvPr id="12" name="11 Düz Bağlayıcı"/>
          <p:cNvCxnSpPr/>
          <p:nvPr/>
        </p:nvCxnSpPr>
        <p:spPr>
          <a:xfrm>
            <a:off x="8077200" y="1447800"/>
            <a:ext cx="838200" cy="0"/>
          </a:xfrm>
          <a:prstGeom prst="line">
            <a:avLst/>
          </a:prstGeom>
          <a:ln w="19050">
            <a:solidFill>
              <a:srgbClr val="A24EA4"/>
            </a:solidFill>
          </a:ln>
        </p:spPr>
        <p:style>
          <a:lnRef idx="1">
            <a:schemeClr val="accent1"/>
          </a:lnRef>
          <a:fillRef idx="0">
            <a:schemeClr val="accent1"/>
          </a:fillRef>
          <a:effectRef idx="0">
            <a:schemeClr val="accent1"/>
          </a:effectRef>
          <a:fontRef idx="minor">
            <a:schemeClr val="tx1"/>
          </a:fontRef>
        </p:style>
      </p:cxnSp>
      <p:sp>
        <p:nvSpPr>
          <p:cNvPr id="13" name="12 Dikdörtgen"/>
          <p:cNvSpPr/>
          <p:nvPr/>
        </p:nvSpPr>
        <p:spPr>
          <a:xfrm>
            <a:off x="8336844" y="1219200"/>
            <a:ext cx="644279" cy="307777"/>
          </a:xfrm>
          <a:prstGeom prst="rect">
            <a:avLst/>
          </a:prstGeom>
        </p:spPr>
        <p:txBody>
          <a:bodyPr wrap="none">
            <a:spAutoFit/>
          </a:bodyPr>
          <a:lstStyle/>
          <a:p>
            <a:r>
              <a:rPr lang="tr-TR" sz="1400" b="1" spc="-4" dirty="0" smtClean="0">
                <a:solidFill>
                  <a:schemeClr val="accent3">
                    <a:lumMod val="75000"/>
                  </a:schemeClr>
                </a:solidFill>
                <a:cs typeface="Times New Roman"/>
              </a:rPr>
              <a:t>ECIL</a:t>
            </a:r>
            <a:endParaRPr lang="tr-TR" sz="1400" dirty="0"/>
          </a:p>
        </p:txBody>
      </p:sp>
      <p:sp>
        <p:nvSpPr>
          <p:cNvPr id="14" name="13 Dikdörtgen"/>
          <p:cNvSpPr/>
          <p:nvPr/>
        </p:nvSpPr>
        <p:spPr>
          <a:xfrm>
            <a:off x="6324600" y="6488668"/>
            <a:ext cx="943528" cy="369332"/>
          </a:xfrm>
          <a:prstGeom prst="rect">
            <a:avLst/>
          </a:prstGeom>
        </p:spPr>
        <p:txBody>
          <a:bodyPr wrap="none">
            <a:spAutoFit/>
          </a:bodyPr>
          <a:lstStyle/>
          <a:p>
            <a:pPr marL="30480">
              <a:lnSpc>
                <a:spcPct val="100000"/>
              </a:lnSpc>
              <a:spcBef>
                <a:spcPts val="120"/>
              </a:spcBef>
            </a:pPr>
            <a:r>
              <a:rPr lang="tr-TR" spc="-10" dirty="0" smtClean="0">
                <a:solidFill>
                  <a:schemeClr val="bg1"/>
                </a:solidFill>
              </a:rPr>
              <a:t>ECIL-5</a:t>
            </a:r>
            <a:endParaRPr lang="tr-TR" dirty="0">
              <a:solidFill>
                <a:schemeClr val="bg1"/>
              </a:solidFill>
              <a:cs typeface="Calibri"/>
            </a:endParaRPr>
          </a:p>
        </p:txBody>
      </p:sp>
      <p:sp>
        <p:nvSpPr>
          <p:cNvPr id="15" name="14 Dikdörtgen"/>
          <p:cNvSpPr/>
          <p:nvPr/>
        </p:nvSpPr>
        <p:spPr>
          <a:xfrm>
            <a:off x="0" y="6705600"/>
            <a:ext cx="9144000" cy="152400"/>
          </a:xfrm>
          <a:prstGeom prst="rect">
            <a:avLst/>
          </a:prstGeom>
          <a:solidFill>
            <a:srgbClr val="A24E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16 Dikdörtgen"/>
          <p:cNvSpPr/>
          <p:nvPr/>
        </p:nvSpPr>
        <p:spPr>
          <a:xfrm>
            <a:off x="5715000" y="6490156"/>
            <a:ext cx="3429000" cy="215444"/>
          </a:xfrm>
          <a:prstGeom prst="rect">
            <a:avLst/>
          </a:prstGeom>
          <a:ln>
            <a:solidFill>
              <a:srgbClr val="7030A0"/>
            </a:solidFill>
          </a:ln>
        </p:spPr>
        <p:txBody>
          <a:bodyPr wrap="square">
            <a:spAutoFit/>
          </a:bodyPr>
          <a:lstStyle/>
          <a:p>
            <a:pPr algn="r"/>
            <a:r>
              <a:rPr lang="tr-TR" sz="800" b="1" i="1" dirty="0" smtClean="0">
                <a:solidFill>
                  <a:srgbClr val="A24EA4"/>
                </a:solidFill>
                <a:latin typeface="Verdana"/>
                <a:cs typeface="Verdana"/>
              </a:rPr>
              <a:t>ECIL1 </a:t>
            </a:r>
            <a:r>
              <a:rPr lang="tr-TR" sz="800" b="1" i="1" dirty="0" err="1" smtClean="0">
                <a:solidFill>
                  <a:srgbClr val="A24EA4"/>
                </a:solidFill>
                <a:latin typeface="Verdana"/>
                <a:cs typeface="Verdana"/>
              </a:rPr>
              <a:t>Guidelines</a:t>
            </a:r>
            <a:r>
              <a:rPr lang="tr-TR" sz="800" b="1" i="1" dirty="0" smtClean="0">
                <a:solidFill>
                  <a:srgbClr val="A24EA4"/>
                </a:solidFill>
                <a:latin typeface="Verdana"/>
                <a:cs typeface="Verdana"/>
              </a:rPr>
              <a:t>. </a:t>
            </a:r>
            <a:r>
              <a:rPr lang="tr-TR" sz="800" b="1" i="1" spc="-5" dirty="0" smtClean="0">
                <a:solidFill>
                  <a:srgbClr val="A24EA4"/>
                </a:solidFill>
                <a:latin typeface="Verdana"/>
                <a:cs typeface="Verdana"/>
              </a:rPr>
              <a:t>EJC </a:t>
            </a:r>
            <a:r>
              <a:rPr lang="tr-TR" sz="800" b="1" i="1" spc="-5" dirty="0" err="1" smtClean="0">
                <a:solidFill>
                  <a:srgbClr val="A24EA4"/>
                </a:solidFill>
                <a:latin typeface="Verdana"/>
                <a:cs typeface="Verdana"/>
              </a:rPr>
              <a:t>supplement</a:t>
            </a:r>
            <a:r>
              <a:rPr lang="tr-TR" sz="800" b="1" i="1" spc="-5" dirty="0" smtClean="0">
                <a:solidFill>
                  <a:srgbClr val="A24EA4"/>
                </a:solidFill>
                <a:latin typeface="Verdana"/>
                <a:cs typeface="Verdana"/>
              </a:rPr>
              <a:t> </a:t>
            </a:r>
            <a:r>
              <a:rPr lang="tr-TR" sz="800" b="1" i="1" dirty="0" smtClean="0">
                <a:solidFill>
                  <a:srgbClr val="A24EA4"/>
                </a:solidFill>
                <a:latin typeface="Verdana"/>
                <a:cs typeface="Verdana"/>
              </a:rPr>
              <a:t>2007:</a:t>
            </a:r>
            <a:r>
              <a:rPr lang="tr-TR" sz="800" b="1" i="1" spc="-130" dirty="0" smtClean="0">
                <a:solidFill>
                  <a:srgbClr val="A24EA4"/>
                </a:solidFill>
                <a:latin typeface="Verdana"/>
                <a:cs typeface="Verdana"/>
              </a:rPr>
              <a:t> </a:t>
            </a:r>
            <a:r>
              <a:rPr lang="tr-TR" sz="800" b="1" i="1" dirty="0" smtClean="0">
                <a:solidFill>
                  <a:srgbClr val="A24EA4"/>
                </a:solidFill>
                <a:latin typeface="Verdana"/>
                <a:cs typeface="Verdana"/>
              </a:rPr>
              <a:t>5(2)</a:t>
            </a:r>
            <a:endParaRPr lang="tr-TR" sz="800" dirty="0">
              <a:solidFill>
                <a:srgbClr val="A24EA4"/>
              </a:solidFill>
              <a:latin typeface="Agency FB" pitchFamily="34" charset="0"/>
            </a:endParaRPr>
          </a:p>
        </p:txBody>
      </p:sp>
      <p:sp>
        <p:nvSpPr>
          <p:cNvPr id="16" name="15 Metin kutusu"/>
          <p:cNvSpPr txBox="1"/>
          <p:nvPr/>
        </p:nvSpPr>
        <p:spPr>
          <a:xfrm rot="20378694">
            <a:off x="1175641" y="1733815"/>
            <a:ext cx="457200" cy="707886"/>
          </a:xfrm>
          <a:prstGeom prst="rect">
            <a:avLst/>
          </a:prstGeom>
          <a:noFill/>
          <a:ln>
            <a:solidFill>
              <a:srgbClr val="C00000"/>
            </a:solidFill>
          </a:ln>
        </p:spPr>
        <p:txBody>
          <a:bodyPr wrap="square" rtlCol="0">
            <a:spAutoFit/>
          </a:bodyPr>
          <a:lstStyle/>
          <a:p>
            <a:r>
              <a:rPr lang="tr-TR" sz="4000" b="1" dirty="0" smtClean="0">
                <a:solidFill>
                  <a:srgbClr val="FF0000"/>
                </a:solidFill>
                <a:sym typeface="Symbol"/>
              </a:rPr>
              <a:t>!</a:t>
            </a:r>
            <a:endParaRPr lang="tr-TR" sz="4000" b="1" dirty="0">
              <a:solidFill>
                <a:srgbClr val="FF0000"/>
              </a:solidFill>
            </a:endParaRPr>
          </a:p>
        </p:txBody>
      </p:sp>
      <p:sp>
        <p:nvSpPr>
          <p:cNvPr id="18" name="17 Dikdörtgen"/>
          <p:cNvSpPr/>
          <p:nvPr/>
        </p:nvSpPr>
        <p:spPr>
          <a:xfrm>
            <a:off x="1066800" y="5486400"/>
            <a:ext cx="7391400" cy="307777"/>
          </a:xfrm>
          <a:prstGeom prst="rect">
            <a:avLst/>
          </a:prstGeom>
        </p:spPr>
        <p:txBody>
          <a:bodyPr wrap="square">
            <a:spAutoFit/>
          </a:bodyPr>
          <a:lstStyle/>
          <a:p>
            <a:r>
              <a:rPr lang="en-US" sz="1400" dirty="0" err="1" smtClean="0"/>
              <a:t>levofloxacin</a:t>
            </a:r>
            <a:r>
              <a:rPr lang="en-US" sz="1400" dirty="0" smtClean="0"/>
              <a:t> increased risk for oral mucositis-related </a:t>
            </a:r>
            <a:r>
              <a:rPr lang="en-US" sz="1400" i="1" dirty="0" smtClean="0"/>
              <a:t>Streptococcus </a:t>
            </a:r>
            <a:r>
              <a:rPr lang="en-US" sz="1400" i="1" dirty="0" err="1" smtClean="0"/>
              <a:t>viridans</a:t>
            </a:r>
            <a:r>
              <a:rPr lang="en-US" sz="1400" dirty="0" smtClean="0"/>
              <a:t> infection</a:t>
            </a:r>
            <a:endParaRPr lang="tr-TR"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2000"/>
                                        <p:tgtEl>
                                          <p:spTgt spid="3"/>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diamond(in)">
                                      <p:cBhvr>
                                        <p:cTn id="10"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8600" y="1143000"/>
            <a:ext cx="8763000" cy="493212"/>
          </a:xfrm>
          <a:prstGeom prst="rect">
            <a:avLst/>
          </a:prstGeom>
        </p:spPr>
        <p:txBody>
          <a:bodyPr vert="horz" wrap="square" lIns="0" tIns="61722" rIns="0" bIns="0" rtlCol="0">
            <a:spAutoFit/>
          </a:bodyPr>
          <a:lstStyle/>
          <a:p>
            <a:pPr>
              <a:lnSpc>
                <a:spcPct val="100000"/>
              </a:lnSpc>
            </a:pPr>
            <a:r>
              <a:rPr sz="2800" b="1" spc="-5" dirty="0" smtClean="0">
                <a:solidFill>
                  <a:srgbClr val="A24EA4"/>
                </a:solidFill>
              </a:rPr>
              <a:t>A,B,C </a:t>
            </a:r>
            <a:r>
              <a:rPr sz="2800" b="1" spc="-5" dirty="0">
                <a:solidFill>
                  <a:srgbClr val="A24EA4"/>
                </a:solidFill>
              </a:rPr>
              <a:t>of </a:t>
            </a:r>
            <a:r>
              <a:rPr sz="2800" b="1" spc="-10" dirty="0">
                <a:solidFill>
                  <a:srgbClr val="A24EA4"/>
                </a:solidFill>
              </a:rPr>
              <a:t>treatment</a:t>
            </a:r>
            <a:r>
              <a:rPr sz="2800" b="1" spc="10" dirty="0">
                <a:solidFill>
                  <a:srgbClr val="A24EA4"/>
                </a:solidFill>
              </a:rPr>
              <a:t> </a:t>
            </a:r>
            <a:r>
              <a:rPr sz="2800" b="1" spc="-5" dirty="0" smtClean="0">
                <a:solidFill>
                  <a:srgbClr val="A24EA4"/>
                </a:solidFill>
              </a:rPr>
              <a:t>of</a:t>
            </a:r>
            <a:r>
              <a:rPr lang="tr-TR" sz="2800" b="1" dirty="0" smtClean="0">
                <a:solidFill>
                  <a:srgbClr val="A24EA4"/>
                </a:solidFill>
              </a:rPr>
              <a:t> </a:t>
            </a:r>
            <a:r>
              <a:rPr sz="2800" b="1" spc="-5" dirty="0" smtClean="0">
                <a:solidFill>
                  <a:srgbClr val="A24EA4"/>
                </a:solidFill>
              </a:rPr>
              <a:t>febrile</a:t>
            </a:r>
            <a:r>
              <a:rPr sz="2800" b="1" spc="-60" dirty="0" smtClean="0">
                <a:solidFill>
                  <a:srgbClr val="A24EA4"/>
                </a:solidFill>
              </a:rPr>
              <a:t> </a:t>
            </a:r>
            <a:r>
              <a:rPr sz="2800" b="1" spc="-5" dirty="0">
                <a:solidFill>
                  <a:srgbClr val="A24EA4"/>
                </a:solidFill>
              </a:rPr>
              <a:t>neutropenia</a:t>
            </a:r>
            <a:endParaRPr sz="2800" b="1" dirty="0">
              <a:solidFill>
                <a:srgbClr val="A24EA4"/>
              </a:solidFill>
            </a:endParaRPr>
          </a:p>
        </p:txBody>
      </p:sp>
      <p:sp>
        <p:nvSpPr>
          <p:cNvPr id="3" name="object 3"/>
          <p:cNvSpPr txBox="1"/>
          <p:nvPr/>
        </p:nvSpPr>
        <p:spPr>
          <a:xfrm>
            <a:off x="690168" y="1905000"/>
            <a:ext cx="7581265" cy="2475865"/>
          </a:xfrm>
          <a:prstGeom prst="rect">
            <a:avLst/>
          </a:prstGeom>
        </p:spPr>
        <p:txBody>
          <a:bodyPr vert="horz" wrap="square" lIns="0" tIns="0" rIns="0" bIns="0" rtlCol="0">
            <a:spAutoFit/>
          </a:bodyPr>
          <a:lstStyle/>
          <a:p>
            <a:pPr marL="12700">
              <a:lnSpc>
                <a:spcPct val="100000"/>
              </a:lnSpc>
            </a:pPr>
            <a:r>
              <a:rPr sz="2800" b="1" spc="-5" dirty="0">
                <a:solidFill>
                  <a:srgbClr val="FF0000"/>
                </a:solidFill>
                <a:latin typeface="+mj-lt"/>
                <a:cs typeface="Verdana"/>
              </a:rPr>
              <a:t>It </a:t>
            </a:r>
            <a:r>
              <a:rPr sz="2800" b="1" spc="-10" dirty="0">
                <a:solidFill>
                  <a:srgbClr val="FF0000"/>
                </a:solidFill>
                <a:latin typeface="+mj-lt"/>
                <a:cs typeface="Verdana"/>
              </a:rPr>
              <a:t>must</a:t>
            </a:r>
            <a:r>
              <a:rPr sz="2800" b="1" spc="-60" dirty="0">
                <a:solidFill>
                  <a:srgbClr val="FF0000"/>
                </a:solidFill>
                <a:latin typeface="+mj-lt"/>
                <a:cs typeface="Verdana"/>
              </a:rPr>
              <a:t> </a:t>
            </a:r>
            <a:r>
              <a:rPr sz="2800" b="1" spc="-10" dirty="0">
                <a:solidFill>
                  <a:srgbClr val="FF0000"/>
                </a:solidFill>
                <a:latin typeface="+mj-lt"/>
                <a:cs typeface="Verdana"/>
              </a:rPr>
              <a:t>be:</a:t>
            </a:r>
            <a:endParaRPr sz="2800" dirty="0">
              <a:latin typeface="+mj-lt"/>
              <a:cs typeface="Verdana"/>
            </a:endParaRPr>
          </a:p>
          <a:p>
            <a:pPr marL="355600" indent="-342900">
              <a:lnSpc>
                <a:spcPct val="100000"/>
              </a:lnSpc>
              <a:spcBef>
                <a:spcPts val="2014"/>
              </a:spcBef>
              <a:buClr>
                <a:srgbClr val="FF0000"/>
              </a:buClr>
              <a:buChar char="•"/>
              <a:tabLst>
                <a:tab pos="355600" algn="l"/>
              </a:tabLst>
            </a:pPr>
            <a:r>
              <a:rPr sz="2800" u="heavy" spc="-5" dirty="0">
                <a:latin typeface="+mj-lt"/>
                <a:cs typeface="Verdana"/>
              </a:rPr>
              <a:t>Started </a:t>
            </a:r>
            <a:r>
              <a:rPr sz="2800" u="heavy" spc="-10" dirty="0">
                <a:latin typeface="+mj-lt"/>
                <a:cs typeface="Verdana"/>
              </a:rPr>
              <a:t>immediately </a:t>
            </a:r>
            <a:r>
              <a:rPr sz="2800" spc="-5" dirty="0">
                <a:latin typeface="+mj-lt"/>
                <a:cs typeface="Verdana"/>
              </a:rPr>
              <a:t>after onset of</a:t>
            </a:r>
            <a:r>
              <a:rPr sz="2800" spc="75" dirty="0">
                <a:latin typeface="+mj-lt"/>
                <a:cs typeface="Verdana"/>
              </a:rPr>
              <a:t> </a:t>
            </a:r>
            <a:r>
              <a:rPr sz="2800" spc="-5" dirty="0">
                <a:latin typeface="+mj-lt"/>
                <a:cs typeface="Verdana"/>
              </a:rPr>
              <a:t>fever</a:t>
            </a:r>
            <a:endParaRPr sz="2800" dirty="0">
              <a:latin typeface="+mj-lt"/>
              <a:cs typeface="Verdana"/>
            </a:endParaRPr>
          </a:p>
          <a:p>
            <a:pPr marL="355600" indent="-342900">
              <a:lnSpc>
                <a:spcPct val="100000"/>
              </a:lnSpc>
              <a:spcBef>
                <a:spcPts val="2014"/>
              </a:spcBef>
              <a:buClr>
                <a:srgbClr val="FF0000"/>
              </a:buClr>
              <a:buChar char="•"/>
              <a:tabLst>
                <a:tab pos="355600" algn="l"/>
              </a:tabLst>
            </a:pPr>
            <a:r>
              <a:rPr sz="2800" spc="-5" dirty="0">
                <a:latin typeface="+mj-lt"/>
                <a:cs typeface="Verdana"/>
              </a:rPr>
              <a:t>Based in an </a:t>
            </a:r>
            <a:r>
              <a:rPr sz="2800" u="heavy" spc="-5" dirty="0">
                <a:latin typeface="+mj-lt"/>
                <a:cs typeface="Verdana"/>
              </a:rPr>
              <a:t>empirical</a:t>
            </a:r>
            <a:r>
              <a:rPr sz="2800" u="heavy" spc="5" dirty="0">
                <a:latin typeface="+mj-lt"/>
                <a:cs typeface="Verdana"/>
              </a:rPr>
              <a:t> </a:t>
            </a:r>
            <a:r>
              <a:rPr sz="2800" u="heavy" spc="-5" dirty="0">
                <a:latin typeface="+mj-lt"/>
                <a:cs typeface="Verdana"/>
              </a:rPr>
              <a:t>approach</a:t>
            </a:r>
            <a:endParaRPr sz="2800" dirty="0">
              <a:latin typeface="+mj-lt"/>
              <a:cs typeface="Verdana"/>
            </a:endParaRPr>
          </a:p>
          <a:p>
            <a:pPr marL="355600" indent="-342900">
              <a:lnSpc>
                <a:spcPct val="100000"/>
              </a:lnSpc>
              <a:spcBef>
                <a:spcPts val="2014"/>
              </a:spcBef>
              <a:buClr>
                <a:srgbClr val="FF0000"/>
              </a:buClr>
              <a:buChar char="•"/>
              <a:tabLst>
                <a:tab pos="355600" algn="l"/>
              </a:tabLst>
            </a:pPr>
            <a:r>
              <a:rPr sz="2800" spc="-5" dirty="0">
                <a:latin typeface="+mj-lt"/>
                <a:cs typeface="Verdana"/>
              </a:rPr>
              <a:t>Adapted to the flora </a:t>
            </a:r>
            <a:r>
              <a:rPr sz="2800" spc="-10" dirty="0">
                <a:latin typeface="+mj-lt"/>
                <a:cs typeface="Verdana"/>
              </a:rPr>
              <a:t>usually </a:t>
            </a:r>
            <a:r>
              <a:rPr sz="2800" spc="-5" dirty="0">
                <a:latin typeface="+mj-lt"/>
                <a:cs typeface="Verdana"/>
              </a:rPr>
              <a:t>observed</a:t>
            </a:r>
            <a:r>
              <a:rPr sz="2800" spc="100" dirty="0">
                <a:latin typeface="+mj-lt"/>
                <a:cs typeface="Verdana"/>
              </a:rPr>
              <a:t> </a:t>
            </a:r>
            <a:r>
              <a:rPr sz="2800" spc="-10" dirty="0">
                <a:latin typeface="+mj-lt"/>
                <a:cs typeface="Verdana"/>
              </a:rPr>
              <a:t>in</a:t>
            </a:r>
            <a:endParaRPr sz="2800" dirty="0">
              <a:latin typeface="+mj-lt"/>
              <a:cs typeface="Verdana"/>
            </a:endParaRPr>
          </a:p>
        </p:txBody>
      </p:sp>
      <p:sp>
        <p:nvSpPr>
          <p:cNvPr id="4" name="object 4"/>
          <p:cNvSpPr txBox="1"/>
          <p:nvPr/>
        </p:nvSpPr>
        <p:spPr>
          <a:xfrm>
            <a:off x="1033068" y="4551171"/>
            <a:ext cx="2108835" cy="429895"/>
          </a:xfrm>
          <a:prstGeom prst="rect">
            <a:avLst/>
          </a:prstGeom>
        </p:spPr>
        <p:txBody>
          <a:bodyPr vert="horz" wrap="square" lIns="0" tIns="0" rIns="0" bIns="0" rtlCol="0">
            <a:spAutoFit/>
          </a:bodyPr>
          <a:lstStyle/>
          <a:p>
            <a:pPr marL="12700">
              <a:lnSpc>
                <a:spcPct val="100000"/>
              </a:lnSpc>
            </a:pPr>
            <a:r>
              <a:rPr sz="2800" spc="-5" dirty="0">
                <a:latin typeface="+mj-lt"/>
                <a:cs typeface="Verdana"/>
              </a:rPr>
              <a:t>each</a:t>
            </a:r>
            <a:r>
              <a:rPr sz="2800" spc="-75" dirty="0">
                <a:latin typeface="+mj-lt"/>
                <a:cs typeface="Verdana"/>
              </a:rPr>
              <a:t> </a:t>
            </a:r>
            <a:r>
              <a:rPr sz="2800" spc="-10" dirty="0">
                <a:latin typeface="+mj-lt"/>
                <a:cs typeface="Verdana"/>
              </a:rPr>
              <a:t>centre</a:t>
            </a:r>
            <a:endParaRPr sz="2800" dirty="0">
              <a:latin typeface="+mj-lt"/>
              <a:cs typeface="Verdana"/>
            </a:endParaRPr>
          </a:p>
        </p:txBody>
      </p:sp>
      <p:sp>
        <p:nvSpPr>
          <p:cNvPr id="5" name="object 5"/>
          <p:cNvSpPr txBox="1"/>
          <p:nvPr/>
        </p:nvSpPr>
        <p:spPr>
          <a:xfrm>
            <a:off x="690168" y="5234305"/>
            <a:ext cx="5773420" cy="429895"/>
          </a:xfrm>
          <a:prstGeom prst="rect">
            <a:avLst/>
          </a:prstGeom>
        </p:spPr>
        <p:txBody>
          <a:bodyPr vert="horz" wrap="square" lIns="0" tIns="0" rIns="0" bIns="0" rtlCol="0">
            <a:spAutoFit/>
          </a:bodyPr>
          <a:lstStyle/>
          <a:p>
            <a:pPr marL="355600" indent="-342900">
              <a:lnSpc>
                <a:spcPct val="100000"/>
              </a:lnSpc>
              <a:buClr>
                <a:srgbClr val="FF0000"/>
              </a:buClr>
              <a:buChar char="•"/>
              <a:tabLst>
                <a:tab pos="355600" algn="l"/>
              </a:tabLst>
            </a:pPr>
            <a:r>
              <a:rPr sz="2800" spc="-5" dirty="0">
                <a:latin typeface="+mj-lt"/>
                <a:cs typeface="Verdana"/>
              </a:rPr>
              <a:t>Adapted to the type of </a:t>
            </a:r>
            <a:r>
              <a:rPr lang="tr-TR" sz="2800" spc="-10" dirty="0" err="1" smtClean="0">
                <a:latin typeface="+mj-lt"/>
                <a:cs typeface="Verdana"/>
              </a:rPr>
              <a:t>disease</a:t>
            </a:r>
            <a:endParaRPr sz="2800" dirty="0">
              <a:latin typeface="+mj-lt"/>
              <a:cs typeface="Verdana"/>
            </a:endParaRPr>
          </a:p>
        </p:txBody>
      </p:sp>
      <p:sp>
        <p:nvSpPr>
          <p:cNvPr id="6" name="object 6"/>
          <p:cNvSpPr txBox="1"/>
          <p:nvPr/>
        </p:nvSpPr>
        <p:spPr>
          <a:xfrm>
            <a:off x="690168" y="5917031"/>
            <a:ext cx="7082232" cy="430887"/>
          </a:xfrm>
          <a:prstGeom prst="rect">
            <a:avLst/>
          </a:prstGeom>
        </p:spPr>
        <p:txBody>
          <a:bodyPr vert="horz" wrap="square" lIns="0" tIns="0" rIns="0" bIns="0" rtlCol="0">
            <a:spAutoFit/>
          </a:bodyPr>
          <a:lstStyle/>
          <a:p>
            <a:pPr marL="355600" indent="-342900">
              <a:lnSpc>
                <a:spcPct val="100000"/>
              </a:lnSpc>
              <a:buClr>
                <a:srgbClr val="FF0000"/>
              </a:buClr>
              <a:buChar char="•"/>
              <a:tabLst>
                <a:tab pos="355600" algn="l"/>
              </a:tabLst>
            </a:pPr>
            <a:r>
              <a:rPr sz="2800" spc="-10" dirty="0">
                <a:latin typeface="+mj-lt"/>
                <a:cs typeface="Verdana"/>
              </a:rPr>
              <a:t>Adapted </a:t>
            </a:r>
            <a:r>
              <a:rPr sz="2800" spc="-5" dirty="0">
                <a:latin typeface="+mj-lt"/>
                <a:cs typeface="Verdana"/>
              </a:rPr>
              <a:t>to </a:t>
            </a:r>
            <a:r>
              <a:rPr sz="2800" spc="-10" dirty="0">
                <a:latin typeface="+mj-lt"/>
                <a:cs typeface="Verdana"/>
              </a:rPr>
              <a:t>the </a:t>
            </a:r>
            <a:r>
              <a:rPr lang="tr-TR" sz="2800" spc="-10" dirty="0" err="1" smtClean="0">
                <a:latin typeface="+mj-lt"/>
                <a:cs typeface="Verdana"/>
              </a:rPr>
              <a:t>patient</a:t>
            </a:r>
            <a:r>
              <a:rPr lang="tr-TR" sz="2800" spc="-10" dirty="0" smtClean="0">
                <a:latin typeface="+mj-lt"/>
                <a:cs typeface="Verdana"/>
              </a:rPr>
              <a:t> </a:t>
            </a:r>
            <a:r>
              <a:rPr sz="2800" spc="-10" dirty="0" smtClean="0">
                <a:latin typeface="+mj-lt"/>
                <a:cs typeface="Verdana"/>
              </a:rPr>
              <a:t>clinical</a:t>
            </a:r>
            <a:r>
              <a:rPr sz="2800" spc="85" dirty="0" smtClean="0">
                <a:latin typeface="+mj-lt"/>
                <a:cs typeface="Verdana"/>
              </a:rPr>
              <a:t> </a:t>
            </a:r>
            <a:r>
              <a:rPr lang="tr-TR" sz="2800" spc="-5" dirty="0" err="1" smtClean="0">
                <a:latin typeface="+mj-lt"/>
                <a:cs typeface="Verdana"/>
              </a:rPr>
              <a:t>condi</a:t>
            </a:r>
            <a:r>
              <a:rPr sz="2800" spc="-5" dirty="0" err="1" smtClean="0">
                <a:latin typeface="+mj-lt"/>
                <a:cs typeface="Verdana"/>
              </a:rPr>
              <a:t>tion</a:t>
            </a:r>
            <a:endParaRPr sz="2800" dirty="0">
              <a:latin typeface="+mj-lt"/>
              <a:cs typeface="Verdana"/>
            </a:endParaRPr>
          </a:p>
        </p:txBody>
      </p:sp>
      <p:sp>
        <p:nvSpPr>
          <p:cNvPr id="7" name="object 7"/>
          <p:cNvSpPr/>
          <p:nvPr/>
        </p:nvSpPr>
        <p:spPr>
          <a:xfrm>
            <a:off x="3048000" y="4572000"/>
            <a:ext cx="360680" cy="360680"/>
          </a:xfrm>
          <a:custGeom>
            <a:avLst/>
            <a:gdLst/>
            <a:ahLst/>
            <a:cxnLst/>
            <a:rect l="l" t="t" r="r" b="b"/>
            <a:pathLst>
              <a:path w="360679" h="360679">
                <a:moveTo>
                  <a:pt x="180086" y="0"/>
                </a:moveTo>
                <a:lnTo>
                  <a:pt x="132218" y="6443"/>
                </a:lnTo>
                <a:lnTo>
                  <a:pt x="89201" y="24623"/>
                </a:lnTo>
                <a:lnTo>
                  <a:pt x="52752" y="52816"/>
                </a:lnTo>
                <a:lnTo>
                  <a:pt x="24590" y="89295"/>
                </a:lnTo>
                <a:lnTo>
                  <a:pt x="6434" y="132335"/>
                </a:lnTo>
                <a:lnTo>
                  <a:pt x="0" y="180212"/>
                </a:lnTo>
                <a:lnTo>
                  <a:pt x="6434" y="228134"/>
                </a:lnTo>
                <a:lnTo>
                  <a:pt x="24590" y="271187"/>
                </a:lnTo>
                <a:lnTo>
                  <a:pt x="52752" y="307657"/>
                </a:lnTo>
                <a:lnTo>
                  <a:pt x="89201" y="335830"/>
                </a:lnTo>
                <a:lnTo>
                  <a:pt x="132218" y="353991"/>
                </a:lnTo>
                <a:lnTo>
                  <a:pt x="180086" y="360425"/>
                </a:lnTo>
                <a:lnTo>
                  <a:pt x="228007" y="353991"/>
                </a:lnTo>
                <a:lnTo>
                  <a:pt x="271060" y="335830"/>
                </a:lnTo>
                <a:lnTo>
                  <a:pt x="307530" y="307657"/>
                </a:lnTo>
                <a:lnTo>
                  <a:pt x="335703" y="271187"/>
                </a:lnTo>
                <a:lnTo>
                  <a:pt x="353864" y="228134"/>
                </a:lnTo>
                <a:lnTo>
                  <a:pt x="360299" y="180212"/>
                </a:lnTo>
                <a:lnTo>
                  <a:pt x="353864" y="132335"/>
                </a:lnTo>
                <a:lnTo>
                  <a:pt x="335703" y="89295"/>
                </a:lnTo>
                <a:lnTo>
                  <a:pt x="307530" y="52816"/>
                </a:lnTo>
                <a:lnTo>
                  <a:pt x="271060" y="24623"/>
                </a:lnTo>
                <a:lnTo>
                  <a:pt x="228007" y="6443"/>
                </a:lnTo>
                <a:lnTo>
                  <a:pt x="180086" y="0"/>
                </a:lnTo>
                <a:close/>
              </a:path>
            </a:pathLst>
          </a:custGeom>
          <a:solidFill>
            <a:srgbClr val="BADFE2"/>
          </a:solidFill>
        </p:spPr>
        <p:txBody>
          <a:bodyPr wrap="square" lIns="0" tIns="0" rIns="0" bIns="0" rtlCol="0"/>
          <a:lstStyle/>
          <a:p>
            <a:endParaRPr sz="2800">
              <a:latin typeface="+mj-lt"/>
            </a:endParaRPr>
          </a:p>
        </p:txBody>
      </p:sp>
      <p:sp>
        <p:nvSpPr>
          <p:cNvPr id="8" name="object 8"/>
          <p:cNvSpPr/>
          <p:nvPr/>
        </p:nvSpPr>
        <p:spPr>
          <a:xfrm>
            <a:off x="3048000" y="4572000"/>
            <a:ext cx="360680" cy="360680"/>
          </a:xfrm>
          <a:custGeom>
            <a:avLst/>
            <a:gdLst/>
            <a:ahLst/>
            <a:cxnLst/>
            <a:rect l="l" t="t" r="r" b="b"/>
            <a:pathLst>
              <a:path w="360679" h="360679">
                <a:moveTo>
                  <a:pt x="0" y="180212"/>
                </a:moveTo>
                <a:lnTo>
                  <a:pt x="6434" y="132335"/>
                </a:lnTo>
                <a:lnTo>
                  <a:pt x="24590" y="89295"/>
                </a:lnTo>
                <a:lnTo>
                  <a:pt x="52752" y="52816"/>
                </a:lnTo>
                <a:lnTo>
                  <a:pt x="89201" y="24623"/>
                </a:lnTo>
                <a:lnTo>
                  <a:pt x="132218" y="6443"/>
                </a:lnTo>
                <a:lnTo>
                  <a:pt x="180086" y="0"/>
                </a:lnTo>
                <a:lnTo>
                  <a:pt x="228007" y="6443"/>
                </a:lnTo>
                <a:lnTo>
                  <a:pt x="271060" y="24623"/>
                </a:lnTo>
                <a:lnTo>
                  <a:pt x="307530" y="52816"/>
                </a:lnTo>
                <a:lnTo>
                  <a:pt x="335703" y="89295"/>
                </a:lnTo>
                <a:lnTo>
                  <a:pt x="353864" y="132335"/>
                </a:lnTo>
                <a:lnTo>
                  <a:pt x="360299" y="180212"/>
                </a:lnTo>
                <a:lnTo>
                  <a:pt x="353864" y="228134"/>
                </a:lnTo>
                <a:lnTo>
                  <a:pt x="335703" y="271187"/>
                </a:lnTo>
                <a:lnTo>
                  <a:pt x="307530" y="307657"/>
                </a:lnTo>
                <a:lnTo>
                  <a:pt x="271060" y="335830"/>
                </a:lnTo>
                <a:lnTo>
                  <a:pt x="228007" y="353991"/>
                </a:lnTo>
                <a:lnTo>
                  <a:pt x="180086" y="360425"/>
                </a:lnTo>
                <a:lnTo>
                  <a:pt x="132218" y="353991"/>
                </a:lnTo>
                <a:lnTo>
                  <a:pt x="89201" y="335830"/>
                </a:lnTo>
                <a:lnTo>
                  <a:pt x="52752" y="307657"/>
                </a:lnTo>
                <a:lnTo>
                  <a:pt x="24590" y="271187"/>
                </a:lnTo>
                <a:lnTo>
                  <a:pt x="6434" y="228134"/>
                </a:lnTo>
                <a:lnTo>
                  <a:pt x="0" y="180212"/>
                </a:lnTo>
                <a:close/>
              </a:path>
            </a:pathLst>
          </a:custGeom>
          <a:solidFill>
            <a:srgbClr val="92D050"/>
          </a:solidFill>
          <a:ln w="9524">
            <a:solidFill>
              <a:srgbClr val="000000"/>
            </a:solidFill>
          </a:ln>
        </p:spPr>
        <p:txBody>
          <a:bodyPr wrap="square" lIns="0" tIns="0" rIns="0" bIns="0" rtlCol="0"/>
          <a:lstStyle/>
          <a:p>
            <a:endParaRPr sz="2800" dirty="0">
              <a:solidFill>
                <a:srgbClr val="FF0000"/>
              </a:solidFill>
              <a:latin typeface="+mj-lt"/>
            </a:endParaRPr>
          </a:p>
        </p:txBody>
      </p:sp>
      <p:sp>
        <p:nvSpPr>
          <p:cNvPr id="9" name="object 9"/>
          <p:cNvSpPr txBox="1"/>
          <p:nvPr/>
        </p:nvSpPr>
        <p:spPr>
          <a:xfrm>
            <a:off x="3125215" y="4598671"/>
            <a:ext cx="227586" cy="307777"/>
          </a:xfrm>
          <a:prstGeom prst="rect">
            <a:avLst/>
          </a:prstGeom>
        </p:spPr>
        <p:txBody>
          <a:bodyPr vert="horz" wrap="square" lIns="0" tIns="0" rIns="0" bIns="0" rtlCol="0">
            <a:spAutoFit/>
          </a:bodyPr>
          <a:lstStyle/>
          <a:p>
            <a:pPr marL="12700" algn="ctr">
              <a:lnSpc>
                <a:spcPct val="100000"/>
              </a:lnSpc>
            </a:pPr>
            <a:r>
              <a:rPr lang="tr-TR" sz="2000" b="1" dirty="0" smtClean="0">
                <a:latin typeface="+mj-lt"/>
                <a:cs typeface="Verdana"/>
              </a:rPr>
              <a:t>!</a:t>
            </a:r>
            <a:endParaRPr sz="2000" dirty="0">
              <a:latin typeface="+mj-lt"/>
              <a:cs typeface="Verdana"/>
            </a:endParaRPr>
          </a:p>
        </p:txBody>
      </p:sp>
      <p:sp>
        <p:nvSpPr>
          <p:cNvPr id="10" name="object 10"/>
          <p:cNvSpPr/>
          <p:nvPr/>
        </p:nvSpPr>
        <p:spPr>
          <a:xfrm>
            <a:off x="6096000" y="5257800"/>
            <a:ext cx="360680" cy="360680"/>
          </a:xfrm>
          <a:custGeom>
            <a:avLst/>
            <a:gdLst/>
            <a:ahLst/>
            <a:cxnLst/>
            <a:rect l="l" t="t" r="r" b="b"/>
            <a:pathLst>
              <a:path w="360679" h="360679">
                <a:moveTo>
                  <a:pt x="180085" y="0"/>
                </a:moveTo>
                <a:lnTo>
                  <a:pt x="132218" y="6443"/>
                </a:lnTo>
                <a:lnTo>
                  <a:pt x="89201" y="24623"/>
                </a:lnTo>
                <a:lnTo>
                  <a:pt x="52752" y="52816"/>
                </a:lnTo>
                <a:lnTo>
                  <a:pt x="24590" y="89295"/>
                </a:lnTo>
                <a:lnTo>
                  <a:pt x="6434" y="132335"/>
                </a:lnTo>
                <a:lnTo>
                  <a:pt x="0" y="180212"/>
                </a:lnTo>
                <a:lnTo>
                  <a:pt x="6434" y="228134"/>
                </a:lnTo>
                <a:lnTo>
                  <a:pt x="24590" y="271187"/>
                </a:lnTo>
                <a:lnTo>
                  <a:pt x="52752" y="307657"/>
                </a:lnTo>
                <a:lnTo>
                  <a:pt x="89201" y="335830"/>
                </a:lnTo>
                <a:lnTo>
                  <a:pt x="132218" y="353991"/>
                </a:lnTo>
                <a:lnTo>
                  <a:pt x="180085" y="360425"/>
                </a:lnTo>
                <a:lnTo>
                  <a:pt x="228007" y="353991"/>
                </a:lnTo>
                <a:lnTo>
                  <a:pt x="271060" y="335830"/>
                </a:lnTo>
                <a:lnTo>
                  <a:pt x="307530" y="307657"/>
                </a:lnTo>
                <a:lnTo>
                  <a:pt x="335703" y="271187"/>
                </a:lnTo>
                <a:lnTo>
                  <a:pt x="353864" y="228134"/>
                </a:lnTo>
                <a:lnTo>
                  <a:pt x="360299" y="180212"/>
                </a:lnTo>
                <a:lnTo>
                  <a:pt x="353864" y="132335"/>
                </a:lnTo>
                <a:lnTo>
                  <a:pt x="335703" y="89295"/>
                </a:lnTo>
                <a:lnTo>
                  <a:pt x="307530" y="52816"/>
                </a:lnTo>
                <a:lnTo>
                  <a:pt x="271060" y="24623"/>
                </a:lnTo>
                <a:lnTo>
                  <a:pt x="228007" y="6443"/>
                </a:lnTo>
                <a:lnTo>
                  <a:pt x="180085" y="0"/>
                </a:lnTo>
                <a:close/>
              </a:path>
            </a:pathLst>
          </a:custGeom>
          <a:solidFill>
            <a:srgbClr val="BADFE2"/>
          </a:solidFill>
        </p:spPr>
        <p:txBody>
          <a:bodyPr wrap="square" lIns="0" tIns="0" rIns="0" bIns="0" rtlCol="0"/>
          <a:lstStyle/>
          <a:p>
            <a:endParaRPr sz="2000">
              <a:latin typeface="+mj-lt"/>
            </a:endParaRPr>
          </a:p>
        </p:txBody>
      </p:sp>
      <p:sp>
        <p:nvSpPr>
          <p:cNvPr id="11" name="object 11"/>
          <p:cNvSpPr/>
          <p:nvPr/>
        </p:nvSpPr>
        <p:spPr>
          <a:xfrm>
            <a:off x="6096000" y="5257800"/>
            <a:ext cx="360680" cy="360680"/>
          </a:xfrm>
          <a:custGeom>
            <a:avLst/>
            <a:gdLst/>
            <a:ahLst/>
            <a:cxnLst/>
            <a:rect l="l" t="t" r="r" b="b"/>
            <a:pathLst>
              <a:path w="360679" h="360679">
                <a:moveTo>
                  <a:pt x="0" y="180212"/>
                </a:moveTo>
                <a:lnTo>
                  <a:pt x="6434" y="132335"/>
                </a:lnTo>
                <a:lnTo>
                  <a:pt x="24590" y="89295"/>
                </a:lnTo>
                <a:lnTo>
                  <a:pt x="52752" y="52816"/>
                </a:lnTo>
                <a:lnTo>
                  <a:pt x="89201" y="24623"/>
                </a:lnTo>
                <a:lnTo>
                  <a:pt x="132218" y="6443"/>
                </a:lnTo>
                <a:lnTo>
                  <a:pt x="180085" y="0"/>
                </a:lnTo>
                <a:lnTo>
                  <a:pt x="228007" y="6443"/>
                </a:lnTo>
                <a:lnTo>
                  <a:pt x="271060" y="24623"/>
                </a:lnTo>
                <a:lnTo>
                  <a:pt x="307530" y="52816"/>
                </a:lnTo>
                <a:lnTo>
                  <a:pt x="335703" y="89295"/>
                </a:lnTo>
                <a:lnTo>
                  <a:pt x="353864" y="132335"/>
                </a:lnTo>
                <a:lnTo>
                  <a:pt x="360299" y="180212"/>
                </a:lnTo>
                <a:lnTo>
                  <a:pt x="353864" y="228134"/>
                </a:lnTo>
                <a:lnTo>
                  <a:pt x="335703" y="271187"/>
                </a:lnTo>
                <a:lnTo>
                  <a:pt x="307530" y="307657"/>
                </a:lnTo>
                <a:lnTo>
                  <a:pt x="271060" y="335830"/>
                </a:lnTo>
                <a:lnTo>
                  <a:pt x="228007" y="353991"/>
                </a:lnTo>
                <a:lnTo>
                  <a:pt x="180085" y="360425"/>
                </a:lnTo>
                <a:lnTo>
                  <a:pt x="132218" y="353991"/>
                </a:lnTo>
                <a:lnTo>
                  <a:pt x="89201" y="335830"/>
                </a:lnTo>
                <a:lnTo>
                  <a:pt x="52752" y="307657"/>
                </a:lnTo>
                <a:lnTo>
                  <a:pt x="24590" y="271187"/>
                </a:lnTo>
                <a:lnTo>
                  <a:pt x="6434" y="228134"/>
                </a:lnTo>
                <a:lnTo>
                  <a:pt x="0" y="180212"/>
                </a:lnTo>
                <a:close/>
              </a:path>
            </a:pathLst>
          </a:custGeom>
          <a:solidFill>
            <a:srgbClr val="92D050"/>
          </a:solidFill>
          <a:ln w="9524">
            <a:solidFill>
              <a:srgbClr val="000000"/>
            </a:solidFill>
          </a:ln>
        </p:spPr>
        <p:txBody>
          <a:bodyPr wrap="square" lIns="0" tIns="0" rIns="0" bIns="0" rtlCol="0"/>
          <a:lstStyle/>
          <a:p>
            <a:endParaRPr sz="2000">
              <a:latin typeface="+mj-lt"/>
            </a:endParaRPr>
          </a:p>
        </p:txBody>
      </p:sp>
      <p:sp>
        <p:nvSpPr>
          <p:cNvPr id="13" name="object 13"/>
          <p:cNvSpPr/>
          <p:nvPr/>
        </p:nvSpPr>
        <p:spPr>
          <a:xfrm>
            <a:off x="7868920" y="5950014"/>
            <a:ext cx="360680" cy="360680"/>
          </a:xfrm>
          <a:custGeom>
            <a:avLst/>
            <a:gdLst/>
            <a:ahLst/>
            <a:cxnLst/>
            <a:rect l="l" t="t" r="r" b="b"/>
            <a:pathLst>
              <a:path w="360679" h="360679">
                <a:moveTo>
                  <a:pt x="180085" y="0"/>
                </a:moveTo>
                <a:lnTo>
                  <a:pt x="132218" y="6436"/>
                </a:lnTo>
                <a:lnTo>
                  <a:pt x="89201" y="24599"/>
                </a:lnTo>
                <a:lnTo>
                  <a:pt x="52752" y="52773"/>
                </a:lnTo>
                <a:lnTo>
                  <a:pt x="24590" y="89238"/>
                </a:lnTo>
                <a:lnTo>
                  <a:pt x="6434" y="132278"/>
                </a:lnTo>
                <a:lnTo>
                  <a:pt x="0" y="180174"/>
                </a:lnTo>
                <a:lnTo>
                  <a:pt x="6434" y="228084"/>
                </a:lnTo>
                <a:lnTo>
                  <a:pt x="24590" y="271123"/>
                </a:lnTo>
                <a:lnTo>
                  <a:pt x="52752" y="307589"/>
                </a:lnTo>
                <a:lnTo>
                  <a:pt x="89201" y="335762"/>
                </a:lnTo>
                <a:lnTo>
                  <a:pt x="132218" y="353926"/>
                </a:lnTo>
                <a:lnTo>
                  <a:pt x="180085" y="360362"/>
                </a:lnTo>
                <a:lnTo>
                  <a:pt x="228007" y="353926"/>
                </a:lnTo>
                <a:lnTo>
                  <a:pt x="271060" y="335762"/>
                </a:lnTo>
                <a:lnTo>
                  <a:pt x="307530" y="307589"/>
                </a:lnTo>
                <a:lnTo>
                  <a:pt x="335703" y="271123"/>
                </a:lnTo>
                <a:lnTo>
                  <a:pt x="353864" y="228084"/>
                </a:lnTo>
                <a:lnTo>
                  <a:pt x="360299" y="180174"/>
                </a:lnTo>
                <a:lnTo>
                  <a:pt x="353864" y="132278"/>
                </a:lnTo>
                <a:lnTo>
                  <a:pt x="335703" y="89238"/>
                </a:lnTo>
                <a:lnTo>
                  <a:pt x="307530" y="52773"/>
                </a:lnTo>
                <a:lnTo>
                  <a:pt x="271060" y="24599"/>
                </a:lnTo>
                <a:lnTo>
                  <a:pt x="228007" y="6436"/>
                </a:lnTo>
                <a:lnTo>
                  <a:pt x="180085" y="0"/>
                </a:lnTo>
                <a:close/>
              </a:path>
            </a:pathLst>
          </a:custGeom>
          <a:solidFill>
            <a:srgbClr val="BADFE2"/>
          </a:solidFill>
        </p:spPr>
        <p:txBody>
          <a:bodyPr wrap="square" lIns="0" tIns="0" rIns="0" bIns="0" rtlCol="0"/>
          <a:lstStyle/>
          <a:p>
            <a:endParaRPr sz="2000">
              <a:latin typeface="+mj-lt"/>
            </a:endParaRPr>
          </a:p>
        </p:txBody>
      </p:sp>
      <p:sp>
        <p:nvSpPr>
          <p:cNvPr id="14" name="object 14"/>
          <p:cNvSpPr/>
          <p:nvPr/>
        </p:nvSpPr>
        <p:spPr>
          <a:xfrm>
            <a:off x="7825740" y="5943600"/>
            <a:ext cx="360680" cy="360680"/>
          </a:xfrm>
          <a:custGeom>
            <a:avLst/>
            <a:gdLst/>
            <a:ahLst/>
            <a:cxnLst/>
            <a:rect l="l" t="t" r="r" b="b"/>
            <a:pathLst>
              <a:path w="360679" h="360679">
                <a:moveTo>
                  <a:pt x="0" y="180174"/>
                </a:moveTo>
                <a:lnTo>
                  <a:pt x="6434" y="132278"/>
                </a:lnTo>
                <a:lnTo>
                  <a:pt x="24590" y="89238"/>
                </a:lnTo>
                <a:lnTo>
                  <a:pt x="52752" y="52773"/>
                </a:lnTo>
                <a:lnTo>
                  <a:pt x="89201" y="24599"/>
                </a:lnTo>
                <a:lnTo>
                  <a:pt x="132218" y="6436"/>
                </a:lnTo>
                <a:lnTo>
                  <a:pt x="180085" y="0"/>
                </a:lnTo>
                <a:lnTo>
                  <a:pt x="228007" y="6436"/>
                </a:lnTo>
                <a:lnTo>
                  <a:pt x="271060" y="24599"/>
                </a:lnTo>
                <a:lnTo>
                  <a:pt x="307530" y="52773"/>
                </a:lnTo>
                <a:lnTo>
                  <a:pt x="335703" y="89238"/>
                </a:lnTo>
                <a:lnTo>
                  <a:pt x="353864" y="132278"/>
                </a:lnTo>
                <a:lnTo>
                  <a:pt x="360299" y="180174"/>
                </a:lnTo>
                <a:lnTo>
                  <a:pt x="353864" y="228084"/>
                </a:lnTo>
                <a:lnTo>
                  <a:pt x="335703" y="271123"/>
                </a:lnTo>
                <a:lnTo>
                  <a:pt x="307530" y="307589"/>
                </a:lnTo>
                <a:lnTo>
                  <a:pt x="271060" y="335762"/>
                </a:lnTo>
                <a:lnTo>
                  <a:pt x="228007" y="353926"/>
                </a:lnTo>
                <a:lnTo>
                  <a:pt x="180085" y="360362"/>
                </a:lnTo>
                <a:lnTo>
                  <a:pt x="132218" y="353926"/>
                </a:lnTo>
                <a:lnTo>
                  <a:pt x="89201" y="335762"/>
                </a:lnTo>
                <a:lnTo>
                  <a:pt x="52752" y="307589"/>
                </a:lnTo>
                <a:lnTo>
                  <a:pt x="24590" y="271123"/>
                </a:lnTo>
                <a:lnTo>
                  <a:pt x="6434" y="228084"/>
                </a:lnTo>
                <a:lnTo>
                  <a:pt x="0" y="180187"/>
                </a:lnTo>
                <a:close/>
              </a:path>
            </a:pathLst>
          </a:custGeom>
          <a:solidFill>
            <a:srgbClr val="92D050"/>
          </a:solidFill>
          <a:ln w="9525">
            <a:solidFill>
              <a:srgbClr val="000000"/>
            </a:solidFill>
          </a:ln>
        </p:spPr>
        <p:txBody>
          <a:bodyPr wrap="square" lIns="0" tIns="0" rIns="0" bIns="0" rtlCol="0"/>
          <a:lstStyle/>
          <a:p>
            <a:pPr algn="ctr"/>
            <a:endParaRPr sz="2000" dirty="0">
              <a:latin typeface="+mj-lt"/>
            </a:endParaRPr>
          </a:p>
        </p:txBody>
      </p:sp>
      <p:sp>
        <p:nvSpPr>
          <p:cNvPr id="15" name="object 15"/>
          <p:cNvSpPr txBox="1"/>
          <p:nvPr/>
        </p:nvSpPr>
        <p:spPr>
          <a:xfrm>
            <a:off x="7957820" y="5943600"/>
            <a:ext cx="206375" cy="307777"/>
          </a:xfrm>
          <a:prstGeom prst="rect">
            <a:avLst/>
          </a:prstGeom>
        </p:spPr>
        <p:txBody>
          <a:bodyPr vert="horz" wrap="square" lIns="0" tIns="0" rIns="0" bIns="0" rtlCol="0">
            <a:spAutoFit/>
          </a:bodyPr>
          <a:lstStyle/>
          <a:p>
            <a:pPr marL="12700">
              <a:lnSpc>
                <a:spcPct val="100000"/>
              </a:lnSpc>
            </a:pPr>
            <a:r>
              <a:rPr lang="tr-TR" sz="2000" b="1" dirty="0" smtClean="0">
                <a:latin typeface="+mj-lt"/>
                <a:cs typeface="Verdana"/>
              </a:rPr>
              <a:t>!</a:t>
            </a:r>
            <a:endParaRPr sz="2000" dirty="0">
              <a:latin typeface="+mj-lt"/>
              <a:cs typeface="Verdana"/>
            </a:endParaRPr>
          </a:p>
        </p:txBody>
      </p:sp>
      <p:sp>
        <p:nvSpPr>
          <p:cNvPr id="16" name="15 Dikdörtgen"/>
          <p:cNvSpPr/>
          <p:nvPr/>
        </p:nvSpPr>
        <p:spPr>
          <a:xfrm>
            <a:off x="152400" y="457200"/>
            <a:ext cx="5410200" cy="369332"/>
          </a:xfrm>
          <a:prstGeom prst="rect">
            <a:avLst/>
          </a:prstGeom>
        </p:spPr>
        <p:txBody>
          <a:bodyPr wrap="square">
            <a:spAutoFit/>
          </a:bodyPr>
          <a:lstStyle/>
          <a:p>
            <a:pPr lvl="0">
              <a:spcBef>
                <a:spcPct val="0"/>
              </a:spcBef>
              <a:defRPr/>
            </a:pPr>
            <a:r>
              <a:rPr lang="tr-TR" b="1" dirty="0" smtClean="0">
                <a:solidFill>
                  <a:schemeClr val="accent4"/>
                </a:solidFill>
                <a:latin typeface="+mj-lt"/>
              </a:rPr>
              <a:t>BACTERIAL  INFECTIONS  occuring after HSCT </a:t>
            </a:r>
            <a:endParaRPr lang="tr-TR" dirty="0">
              <a:solidFill>
                <a:schemeClr val="accent4"/>
              </a:solidFill>
              <a:latin typeface="+mj-lt"/>
            </a:endParaRPr>
          </a:p>
        </p:txBody>
      </p:sp>
      <p:pic>
        <p:nvPicPr>
          <p:cNvPr id="17" name="Picture 2" descr="ECIL  europan conferance of infection  logo ile ilgili görsel sonucu"/>
          <p:cNvPicPr>
            <a:picLocks noChangeAspect="1" noChangeArrowheads="1"/>
          </p:cNvPicPr>
          <p:nvPr/>
        </p:nvPicPr>
        <p:blipFill>
          <a:blip r:embed="rId2" cstate="print"/>
          <a:srcRect/>
          <a:stretch>
            <a:fillRect/>
          </a:stretch>
        </p:blipFill>
        <p:spPr bwMode="auto">
          <a:xfrm rot="20015117">
            <a:off x="7987482" y="990660"/>
            <a:ext cx="432820" cy="383381"/>
          </a:xfrm>
          <a:prstGeom prst="rect">
            <a:avLst/>
          </a:prstGeom>
          <a:noFill/>
        </p:spPr>
      </p:pic>
      <p:cxnSp>
        <p:nvCxnSpPr>
          <p:cNvPr id="18" name="17 Düz Bağlayıcı"/>
          <p:cNvCxnSpPr/>
          <p:nvPr/>
        </p:nvCxnSpPr>
        <p:spPr>
          <a:xfrm>
            <a:off x="8077200" y="1447800"/>
            <a:ext cx="838200" cy="0"/>
          </a:xfrm>
          <a:prstGeom prst="line">
            <a:avLst/>
          </a:prstGeom>
          <a:ln w="19050">
            <a:solidFill>
              <a:srgbClr val="A24EA4"/>
            </a:solidFill>
          </a:ln>
        </p:spPr>
        <p:style>
          <a:lnRef idx="1">
            <a:schemeClr val="accent1"/>
          </a:lnRef>
          <a:fillRef idx="0">
            <a:schemeClr val="accent1"/>
          </a:fillRef>
          <a:effectRef idx="0">
            <a:schemeClr val="accent1"/>
          </a:effectRef>
          <a:fontRef idx="minor">
            <a:schemeClr val="tx1"/>
          </a:fontRef>
        </p:style>
      </p:cxnSp>
      <p:sp>
        <p:nvSpPr>
          <p:cNvPr id="19" name="18 Dikdörtgen"/>
          <p:cNvSpPr/>
          <p:nvPr/>
        </p:nvSpPr>
        <p:spPr>
          <a:xfrm>
            <a:off x="8336844" y="1219200"/>
            <a:ext cx="644279" cy="307777"/>
          </a:xfrm>
          <a:prstGeom prst="rect">
            <a:avLst/>
          </a:prstGeom>
        </p:spPr>
        <p:txBody>
          <a:bodyPr wrap="none">
            <a:spAutoFit/>
          </a:bodyPr>
          <a:lstStyle/>
          <a:p>
            <a:r>
              <a:rPr lang="tr-TR" sz="1400" b="1" spc="-4" dirty="0" smtClean="0">
                <a:solidFill>
                  <a:schemeClr val="accent3">
                    <a:lumMod val="75000"/>
                  </a:schemeClr>
                </a:solidFill>
                <a:cs typeface="Times New Roman"/>
              </a:rPr>
              <a:t>ECIL</a:t>
            </a:r>
            <a:endParaRPr lang="tr-TR" sz="1400" dirty="0"/>
          </a:p>
        </p:txBody>
      </p:sp>
      <p:sp>
        <p:nvSpPr>
          <p:cNvPr id="20" name="19 Dikdörtgen"/>
          <p:cNvSpPr/>
          <p:nvPr/>
        </p:nvSpPr>
        <p:spPr>
          <a:xfrm>
            <a:off x="6324600" y="6488668"/>
            <a:ext cx="943528" cy="369332"/>
          </a:xfrm>
          <a:prstGeom prst="rect">
            <a:avLst/>
          </a:prstGeom>
        </p:spPr>
        <p:txBody>
          <a:bodyPr wrap="none">
            <a:spAutoFit/>
          </a:bodyPr>
          <a:lstStyle/>
          <a:p>
            <a:pPr marL="30480">
              <a:lnSpc>
                <a:spcPct val="100000"/>
              </a:lnSpc>
              <a:spcBef>
                <a:spcPts val="120"/>
              </a:spcBef>
            </a:pPr>
            <a:r>
              <a:rPr lang="tr-TR" spc="-10" dirty="0" smtClean="0">
                <a:solidFill>
                  <a:schemeClr val="bg1"/>
                </a:solidFill>
              </a:rPr>
              <a:t>ECIL-5</a:t>
            </a:r>
            <a:endParaRPr lang="tr-TR" dirty="0">
              <a:solidFill>
                <a:schemeClr val="bg1"/>
              </a:solidFill>
              <a:cs typeface="Calibri"/>
            </a:endParaRPr>
          </a:p>
        </p:txBody>
      </p:sp>
      <p:sp>
        <p:nvSpPr>
          <p:cNvPr id="21" name="20 Dikdörtgen"/>
          <p:cNvSpPr/>
          <p:nvPr/>
        </p:nvSpPr>
        <p:spPr>
          <a:xfrm>
            <a:off x="0" y="6705600"/>
            <a:ext cx="9144000" cy="152400"/>
          </a:xfrm>
          <a:prstGeom prst="rect">
            <a:avLst/>
          </a:prstGeom>
          <a:solidFill>
            <a:srgbClr val="A24E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3" name="22 Dikdörtgen"/>
          <p:cNvSpPr/>
          <p:nvPr/>
        </p:nvSpPr>
        <p:spPr>
          <a:xfrm>
            <a:off x="5715000" y="6490156"/>
            <a:ext cx="3429000" cy="215444"/>
          </a:xfrm>
          <a:prstGeom prst="rect">
            <a:avLst/>
          </a:prstGeom>
          <a:ln>
            <a:solidFill>
              <a:srgbClr val="7030A0"/>
            </a:solidFill>
          </a:ln>
        </p:spPr>
        <p:txBody>
          <a:bodyPr wrap="square">
            <a:spAutoFit/>
          </a:bodyPr>
          <a:lstStyle/>
          <a:p>
            <a:pPr algn="r"/>
            <a:r>
              <a:rPr lang="tr-TR" sz="800" b="1" i="1" dirty="0" smtClean="0">
                <a:solidFill>
                  <a:srgbClr val="A24EA4"/>
                </a:solidFill>
                <a:latin typeface="Verdana"/>
                <a:cs typeface="Verdana"/>
              </a:rPr>
              <a:t>ECIL1 </a:t>
            </a:r>
            <a:r>
              <a:rPr lang="tr-TR" sz="800" b="1" i="1" dirty="0" err="1" smtClean="0">
                <a:solidFill>
                  <a:srgbClr val="A24EA4"/>
                </a:solidFill>
                <a:latin typeface="Verdana"/>
                <a:cs typeface="Verdana"/>
              </a:rPr>
              <a:t>Guidelines</a:t>
            </a:r>
            <a:r>
              <a:rPr lang="tr-TR" sz="800" b="1" i="1" dirty="0" smtClean="0">
                <a:solidFill>
                  <a:srgbClr val="A24EA4"/>
                </a:solidFill>
                <a:latin typeface="Verdana"/>
                <a:cs typeface="Verdana"/>
              </a:rPr>
              <a:t>. </a:t>
            </a:r>
            <a:r>
              <a:rPr lang="tr-TR" sz="800" b="1" i="1" spc="-5" dirty="0" smtClean="0">
                <a:solidFill>
                  <a:srgbClr val="A24EA4"/>
                </a:solidFill>
                <a:latin typeface="Verdana"/>
                <a:cs typeface="Verdana"/>
              </a:rPr>
              <a:t>EJC </a:t>
            </a:r>
            <a:r>
              <a:rPr lang="tr-TR" sz="800" b="1" i="1" spc="-5" dirty="0" err="1" smtClean="0">
                <a:solidFill>
                  <a:srgbClr val="A24EA4"/>
                </a:solidFill>
                <a:latin typeface="Verdana"/>
                <a:cs typeface="Verdana"/>
              </a:rPr>
              <a:t>supplement</a:t>
            </a:r>
            <a:r>
              <a:rPr lang="tr-TR" sz="800" b="1" i="1" spc="-5" dirty="0" smtClean="0">
                <a:solidFill>
                  <a:srgbClr val="A24EA4"/>
                </a:solidFill>
                <a:latin typeface="Verdana"/>
                <a:cs typeface="Verdana"/>
              </a:rPr>
              <a:t> </a:t>
            </a:r>
            <a:r>
              <a:rPr lang="tr-TR" sz="800" b="1" i="1" dirty="0" smtClean="0">
                <a:solidFill>
                  <a:srgbClr val="A24EA4"/>
                </a:solidFill>
                <a:latin typeface="Verdana"/>
                <a:cs typeface="Verdana"/>
              </a:rPr>
              <a:t>2007:</a:t>
            </a:r>
            <a:r>
              <a:rPr lang="tr-TR" sz="800" b="1" i="1" spc="-130" dirty="0" smtClean="0">
                <a:solidFill>
                  <a:srgbClr val="A24EA4"/>
                </a:solidFill>
                <a:latin typeface="Verdana"/>
                <a:cs typeface="Verdana"/>
              </a:rPr>
              <a:t> </a:t>
            </a:r>
            <a:r>
              <a:rPr lang="tr-TR" sz="800" b="1" i="1" dirty="0" smtClean="0">
                <a:solidFill>
                  <a:srgbClr val="A24EA4"/>
                </a:solidFill>
                <a:latin typeface="Verdana"/>
                <a:cs typeface="Verdana"/>
              </a:rPr>
              <a:t>5(2)</a:t>
            </a:r>
            <a:endParaRPr lang="tr-TR" sz="800" dirty="0">
              <a:solidFill>
                <a:srgbClr val="A24EA4"/>
              </a:solidFill>
              <a:latin typeface="Agency FB" pitchFamily="34" charset="0"/>
            </a:endParaRPr>
          </a:p>
        </p:txBody>
      </p:sp>
      <p:sp>
        <p:nvSpPr>
          <p:cNvPr id="24" name="object 9"/>
          <p:cNvSpPr txBox="1"/>
          <p:nvPr/>
        </p:nvSpPr>
        <p:spPr>
          <a:xfrm>
            <a:off x="6172200" y="5257800"/>
            <a:ext cx="227586" cy="307777"/>
          </a:xfrm>
          <a:prstGeom prst="rect">
            <a:avLst/>
          </a:prstGeom>
        </p:spPr>
        <p:txBody>
          <a:bodyPr vert="horz" wrap="square" lIns="0" tIns="0" rIns="0" bIns="0" rtlCol="0">
            <a:spAutoFit/>
          </a:bodyPr>
          <a:lstStyle/>
          <a:p>
            <a:pPr marL="12700" algn="ctr">
              <a:lnSpc>
                <a:spcPct val="100000"/>
              </a:lnSpc>
            </a:pPr>
            <a:r>
              <a:rPr lang="tr-TR" sz="2000" b="1" dirty="0" smtClean="0">
                <a:latin typeface="+mj-lt"/>
                <a:cs typeface="Verdana"/>
              </a:rPr>
              <a:t>!</a:t>
            </a:r>
            <a:endParaRPr sz="2000" dirty="0">
              <a:latin typeface="+mj-lt"/>
              <a:cs typeface="Verdana"/>
            </a:endParaRPr>
          </a:p>
        </p:txBody>
      </p:sp>
      <p:sp>
        <p:nvSpPr>
          <p:cNvPr id="25" name="15 Metin kutusu"/>
          <p:cNvSpPr txBox="1"/>
          <p:nvPr/>
        </p:nvSpPr>
        <p:spPr>
          <a:xfrm rot="20378694">
            <a:off x="261240" y="1810014"/>
            <a:ext cx="457200" cy="707886"/>
          </a:xfrm>
          <a:prstGeom prst="rect">
            <a:avLst/>
          </a:prstGeom>
          <a:noFill/>
          <a:ln>
            <a:noFill/>
          </a:ln>
        </p:spPr>
        <p:txBody>
          <a:bodyPr wrap="square" rtlCol="0">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tr-TR" sz="4000" b="1" dirty="0" smtClean="0">
                <a:solidFill>
                  <a:srgbClr val="FF0000"/>
                </a:solidFill>
                <a:sym typeface="Symbol"/>
              </a:rPr>
              <a:t>!</a:t>
            </a:r>
            <a:endParaRPr lang="tr-TR" sz="4000" b="1" dirty="0">
              <a:solidFill>
                <a:srgbClr val="FF0000"/>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49" name="Picture 1"/>
          <p:cNvPicPr>
            <a:picLocks noChangeAspect="1" noChangeArrowheads="1"/>
          </p:cNvPicPr>
          <p:nvPr/>
        </p:nvPicPr>
        <p:blipFill>
          <a:blip r:embed="rId2" cstate="print"/>
          <a:srcRect/>
          <a:stretch>
            <a:fillRect/>
          </a:stretch>
        </p:blipFill>
        <p:spPr bwMode="auto">
          <a:xfrm>
            <a:off x="609600" y="1600200"/>
            <a:ext cx="7239000" cy="4267200"/>
          </a:xfrm>
          <a:prstGeom prst="rect">
            <a:avLst/>
          </a:prstGeom>
          <a:noFill/>
          <a:ln w="9525">
            <a:noFill/>
            <a:miter lim="800000"/>
            <a:headEnd/>
            <a:tailEnd/>
          </a:ln>
        </p:spPr>
      </p:pic>
      <p:sp>
        <p:nvSpPr>
          <p:cNvPr id="4" name="3 Dikdörtgen"/>
          <p:cNvSpPr/>
          <p:nvPr/>
        </p:nvSpPr>
        <p:spPr>
          <a:xfrm>
            <a:off x="152400" y="457200"/>
            <a:ext cx="5410200" cy="369332"/>
          </a:xfrm>
          <a:prstGeom prst="rect">
            <a:avLst/>
          </a:prstGeom>
        </p:spPr>
        <p:txBody>
          <a:bodyPr wrap="square">
            <a:spAutoFit/>
          </a:bodyPr>
          <a:lstStyle/>
          <a:p>
            <a:pPr lvl="0">
              <a:spcBef>
                <a:spcPct val="0"/>
              </a:spcBef>
              <a:defRPr/>
            </a:pPr>
            <a:r>
              <a:rPr lang="tr-TR" b="1" dirty="0" smtClean="0">
                <a:solidFill>
                  <a:schemeClr val="accent4"/>
                </a:solidFill>
                <a:latin typeface="+mj-lt"/>
              </a:rPr>
              <a:t>BACTERIAL  INFECTIONS  occuring after HSCT </a:t>
            </a:r>
            <a:endParaRPr lang="tr-TR" dirty="0">
              <a:solidFill>
                <a:schemeClr val="accent4"/>
              </a:solidFill>
              <a:latin typeface="+mj-lt"/>
            </a:endParaRPr>
          </a:p>
        </p:txBody>
      </p:sp>
      <p:pic>
        <p:nvPicPr>
          <p:cNvPr id="6" name="Picture 2" descr="ECIL  europan conferance of infection  logo ile ilgili görsel sonucu"/>
          <p:cNvPicPr>
            <a:picLocks noChangeAspect="1" noChangeArrowheads="1"/>
          </p:cNvPicPr>
          <p:nvPr/>
        </p:nvPicPr>
        <p:blipFill>
          <a:blip r:embed="rId3" cstate="print"/>
          <a:srcRect/>
          <a:stretch>
            <a:fillRect/>
          </a:stretch>
        </p:blipFill>
        <p:spPr bwMode="auto">
          <a:xfrm rot="20015117">
            <a:off x="7987482" y="990660"/>
            <a:ext cx="432820" cy="383381"/>
          </a:xfrm>
          <a:prstGeom prst="rect">
            <a:avLst/>
          </a:prstGeom>
          <a:noFill/>
        </p:spPr>
      </p:pic>
      <p:cxnSp>
        <p:nvCxnSpPr>
          <p:cNvPr id="7" name="6 Düz Bağlayıcı"/>
          <p:cNvCxnSpPr/>
          <p:nvPr/>
        </p:nvCxnSpPr>
        <p:spPr>
          <a:xfrm>
            <a:off x="8077200" y="1447800"/>
            <a:ext cx="838200" cy="0"/>
          </a:xfrm>
          <a:prstGeom prst="line">
            <a:avLst/>
          </a:prstGeom>
          <a:ln w="19050">
            <a:solidFill>
              <a:srgbClr val="A24EA4"/>
            </a:solidFill>
          </a:ln>
        </p:spPr>
        <p:style>
          <a:lnRef idx="1">
            <a:schemeClr val="accent1"/>
          </a:lnRef>
          <a:fillRef idx="0">
            <a:schemeClr val="accent1"/>
          </a:fillRef>
          <a:effectRef idx="0">
            <a:schemeClr val="accent1"/>
          </a:effectRef>
          <a:fontRef idx="minor">
            <a:schemeClr val="tx1"/>
          </a:fontRef>
        </p:style>
      </p:cxnSp>
      <p:sp>
        <p:nvSpPr>
          <p:cNvPr id="8" name="7 Dikdörtgen"/>
          <p:cNvSpPr/>
          <p:nvPr/>
        </p:nvSpPr>
        <p:spPr>
          <a:xfrm>
            <a:off x="8336844" y="1219200"/>
            <a:ext cx="644279" cy="307777"/>
          </a:xfrm>
          <a:prstGeom prst="rect">
            <a:avLst/>
          </a:prstGeom>
        </p:spPr>
        <p:txBody>
          <a:bodyPr wrap="none">
            <a:spAutoFit/>
          </a:bodyPr>
          <a:lstStyle/>
          <a:p>
            <a:r>
              <a:rPr lang="tr-TR" sz="1400" b="1" spc="-4" dirty="0" smtClean="0">
                <a:solidFill>
                  <a:schemeClr val="accent3">
                    <a:lumMod val="75000"/>
                  </a:schemeClr>
                </a:solidFill>
                <a:cs typeface="Times New Roman"/>
              </a:rPr>
              <a:t>ECIL</a:t>
            </a:r>
            <a:endParaRPr lang="tr-TR" sz="1400" dirty="0"/>
          </a:p>
        </p:txBody>
      </p:sp>
      <p:sp>
        <p:nvSpPr>
          <p:cNvPr id="9" name="8 Dikdörtgen"/>
          <p:cNvSpPr/>
          <p:nvPr/>
        </p:nvSpPr>
        <p:spPr>
          <a:xfrm>
            <a:off x="6324600" y="6488668"/>
            <a:ext cx="943528" cy="369332"/>
          </a:xfrm>
          <a:prstGeom prst="rect">
            <a:avLst/>
          </a:prstGeom>
        </p:spPr>
        <p:txBody>
          <a:bodyPr wrap="none">
            <a:spAutoFit/>
          </a:bodyPr>
          <a:lstStyle/>
          <a:p>
            <a:pPr marL="30480">
              <a:lnSpc>
                <a:spcPct val="100000"/>
              </a:lnSpc>
              <a:spcBef>
                <a:spcPts val="120"/>
              </a:spcBef>
            </a:pPr>
            <a:r>
              <a:rPr lang="tr-TR" spc="-10" dirty="0" smtClean="0">
                <a:solidFill>
                  <a:schemeClr val="bg1"/>
                </a:solidFill>
              </a:rPr>
              <a:t>ECIL-5</a:t>
            </a:r>
            <a:endParaRPr lang="tr-TR" dirty="0">
              <a:solidFill>
                <a:schemeClr val="bg1"/>
              </a:solidFill>
              <a:cs typeface="Calibri"/>
            </a:endParaRPr>
          </a:p>
        </p:txBody>
      </p:sp>
      <p:sp>
        <p:nvSpPr>
          <p:cNvPr id="10" name="9 Dikdörtgen"/>
          <p:cNvSpPr/>
          <p:nvPr/>
        </p:nvSpPr>
        <p:spPr>
          <a:xfrm>
            <a:off x="0" y="6705600"/>
            <a:ext cx="9144000" cy="152400"/>
          </a:xfrm>
          <a:prstGeom prst="rect">
            <a:avLst/>
          </a:prstGeom>
          <a:solidFill>
            <a:srgbClr val="A24E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5715000" y="6490156"/>
            <a:ext cx="3429000" cy="215444"/>
          </a:xfrm>
          <a:prstGeom prst="rect">
            <a:avLst/>
          </a:prstGeom>
          <a:ln>
            <a:solidFill>
              <a:srgbClr val="7030A0"/>
            </a:solidFill>
          </a:ln>
        </p:spPr>
        <p:txBody>
          <a:bodyPr wrap="square">
            <a:spAutoFit/>
          </a:bodyPr>
          <a:lstStyle/>
          <a:p>
            <a:pPr algn="r"/>
            <a:r>
              <a:rPr lang="tr-TR" sz="800" b="1" i="1" dirty="0" smtClean="0">
                <a:solidFill>
                  <a:srgbClr val="A24EA4"/>
                </a:solidFill>
                <a:latin typeface="Verdana"/>
                <a:cs typeface="Verdana"/>
              </a:rPr>
              <a:t>ECIL1 </a:t>
            </a:r>
            <a:r>
              <a:rPr lang="tr-TR" sz="800" b="1" i="1" dirty="0" err="1" smtClean="0">
                <a:solidFill>
                  <a:srgbClr val="A24EA4"/>
                </a:solidFill>
                <a:latin typeface="Verdana"/>
                <a:cs typeface="Verdana"/>
              </a:rPr>
              <a:t>Guidelines</a:t>
            </a:r>
            <a:r>
              <a:rPr lang="tr-TR" sz="800" b="1" i="1" dirty="0" smtClean="0">
                <a:solidFill>
                  <a:srgbClr val="A24EA4"/>
                </a:solidFill>
                <a:latin typeface="Verdana"/>
                <a:cs typeface="Verdana"/>
              </a:rPr>
              <a:t>. </a:t>
            </a:r>
            <a:r>
              <a:rPr lang="tr-TR" sz="800" b="1" i="1" spc="-5" dirty="0" smtClean="0">
                <a:solidFill>
                  <a:srgbClr val="A24EA4"/>
                </a:solidFill>
                <a:latin typeface="Verdana"/>
                <a:cs typeface="Verdana"/>
              </a:rPr>
              <a:t>EJC </a:t>
            </a:r>
            <a:r>
              <a:rPr lang="tr-TR" sz="800" b="1" i="1" spc="-5" dirty="0" err="1" smtClean="0">
                <a:solidFill>
                  <a:srgbClr val="A24EA4"/>
                </a:solidFill>
                <a:latin typeface="Verdana"/>
                <a:cs typeface="Verdana"/>
              </a:rPr>
              <a:t>supplement</a:t>
            </a:r>
            <a:r>
              <a:rPr lang="tr-TR" sz="800" b="1" i="1" spc="-5" dirty="0" smtClean="0">
                <a:solidFill>
                  <a:srgbClr val="A24EA4"/>
                </a:solidFill>
                <a:latin typeface="Verdana"/>
                <a:cs typeface="Verdana"/>
              </a:rPr>
              <a:t> </a:t>
            </a:r>
            <a:r>
              <a:rPr lang="tr-TR" sz="800" b="1" i="1" dirty="0" smtClean="0">
                <a:solidFill>
                  <a:srgbClr val="A24EA4"/>
                </a:solidFill>
                <a:latin typeface="Verdana"/>
                <a:cs typeface="Verdana"/>
              </a:rPr>
              <a:t>2007:</a:t>
            </a:r>
            <a:r>
              <a:rPr lang="tr-TR" sz="800" b="1" i="1" spc="-130" dirty="0" smtClean="0">
                <a:solidFill>
                  <a:srgbClr val="A24EA4"/>
                </a:solidFill>
                <a:latin typeface="Verdana"/>
                <a:cs typeface="Verdana"/>
              </a:rPr>
              <a:t> </a:t>
            </a:r>
            <a:r>
              <a:rPr lang="tr-TR" sz="800" b="1" i="1" dirty="0" smtClean="0">
                <a:solidFill>
                  <a:srgbClr val="A24EA4"/>
                </a:solidFill>
                <a:latin typeface="Verdana"/>
                <a:cs typeface="Verdana"/>
              </a:rPr>
              <a:t>5(2)</a:t>
            </a:r>
            <a:endParaRPr lang="tr-TR" sz="800" dirty="0">
              <a:solidFill>
                <a:srgbClr val="A24EA4"/>
              </a:solidFill>
              <a:latin typeface="Agency FB"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762000" y="2362200"/>
            <a:ext cx="8382000" cy="3371564"/>
          </a:xfrm>
          <a:prstGeom prst="rect">
            <a:avLst/>
          </a:prstGeom>
        </p:spPr>
        <p:txBody>
          <a:bodyPr vert="horz" wrap="square" lIns="0" tIns="0" rIns="0" bIns="0" rtlCol="0">
            <a:spAutoFit/>
          </a:bodyPr>
          <a:lstStyle/>
          <a:p>
            <a:pPr marL="544889" marR="1174935" indent="-534314">
              <a:lnSpc>
                <a:spcPct val="130000"/>
              </a:lnSpc>
            </a:pPr>
            <a:r>
              <a:rPr sz="3200" b="1" u="sng" dirty="0" smtClean="0">
                <a:latin typeface="+mj-lt"/>
                <a:cs typeface="Times New Roman"/>
              </a:rPr>
              <a:t>Choice </a:t>
            </a:r>
            <a:r>
              <a:rPr sz="3200" b="1" u="sng" spc="-4" dirty="0" smtClean="0">
                <a:latin typeface="+mj-lt"/>
                <a:cs typeface="Times New Roman"/>
              </a:rPr>
              <a:t>of appropriate beta-</a:t>
            </a:r>
            <a:r>
              <a:rPr sz="3200" b="1" u="sng" spc="-4" dirty="0" err="1" smtClean="0">
                <a:latin typeface="+mj-lt"/>
                <a:cs typeface="Times New Roman"/>
              </a:rPr>
              <a:t>lactam</a:t>
            </a:r>
            <a:r>
              <a:rPr sz="3200" b="1" u="sng" spc="-4" dirty="0" smtClean="0">
                <a:latin typeface="+mj-lt"/>
                <a:cs typeface="Times New Roman"/>
              </a:rPr>
              <a:t> </a:t>
            </a:r>
            <a:r>
              <a:rPr sz="3200" b="1" u="sng" spc="-9" dirty="0" smtClean="0">
                <a:latin typeface="+mj-lt"/>
                <a:cs typeface="Times New Roman"/>
              </a:rPr>
              <a:t>for  </a:t>
            </a:r>
            <a:endParaRPr lang="tr-TR" sz="3200" b="1" u="sng" spc="-9" dirty="0" smtClean="0">
              <a:latin typeface="+mj-lt"/>
              <a:cs typeface="Times New Roman"/>
            </a:endParaRPr>
          </a:p>
          <a:p>
            <a:pPr marL="544889" marR="1174935" indent="-534314">
              <a:lnSpc>
                <a:spcPct val="130000"/>
              </a:lnSpc>
            </a:pPr>
            <a:r>
              <a:rPr sz="3200" b="1" u="sng" spc="-4" dirty="0" err="1" smtClean="0">
                <a:latin typeface="+mj-lt"/>
                <a:cs typeface="Times New Roman"/>
              </a:rPr>
              <a:t>monotherapy</a:t>
            </a:r>
            <a:r>
              <a:rPr sz="3200" b="1" u="sng" spc="-4" dirty="0" smtClean="0">
                <a:latin typeface="+mj-lt"/>
                <a:cs typeface="Times New Roman"/>
              </a:rPr>
              <a:t> according</a:t>
            </a:r>
            <a:r>
              <a:rPr sz="3200" b="1" u="sng" spc="13" dirty="0" smtClean="0">
                <a:latin typeface="+mj-lt"/>
                <a:cs typeface="Times New Roman"/>
              </a:rPr>
              <a:t> </a:t>
            </a:r>
            <a:r>
              <a:rPr sz="3200" b="1" u="sng" spc="-9" dirty="0" smtClean="0">
                <a:latin typeface="+mj-lt"/>
                <a:cs typeface="Times New Roman"/>
              </a:rPr>
              <a:t>to</a:t>
            </a:r>
            <a:endParaRPr lang="tr-TR" sz="3200" b="1" u="sng" spc="-9" dirty="0" smtClean="0">
              <a:latin typeface="+mj-lt"/>
              <a:cs typeface="Times New Roman"/>
            </a:endParaRPr>
          </a:p>
          <a:p>
            <a:pPr marL="544889" marR="1174935" indent="-534314">
              <a:lnSpc>
                <a:spcPct val="150000"/>
              </a:lnSpc>
            </a:pPr>
            <a:endParaRPr sz="800" b="1" u="sng" dirty="0" smtClean="0">
              <a:latin typeface="+mj-lt"/>
              <a:cs typeface="Times New Roman"/>
            </a:endParaRPr>
          </a:p>
          <a:p>
            <a:pPr marL="544889" indent="-533758">
              <a:lnSpc>
                <a:spcPct val="150000"/>
              </a:lnSpc>
              <a:spcBef>
                <a:spcPts val="280"/>
              </a:spcBef>
              <a:buChar char="•"/>
              <a:tabLst>
                <a:tab pos="544889" algn="l"/>
                <a:tab pos="545446" algn="l"/>
              </a:tabLst>
            </a:pPr>
            <a:r>
              <a:rPr sz="2400" dirty="0" smtClean="0">
                <a:latin typeface="+mj-lt"/>
                <a:cs typeface="Times New Roman"/>
              </a:rPr>
              <a:t>local </a:t>
            </a:r>
            <a:r>
              <a:rPr sz="2400" spc="-4" dirty="0" smtClean="0">
                <a:latin typeface="+mj-lt"/>
                <a:cs typeface="Times New Roman"/>
              </a:rPr>
              <a:t>epidemiology and </a:t>
            </a:r>
            <a:r>
              <a:rPr sz="2400" dirty="0" smtClean="0">
                <a:latin typeface="+mj-lt"/>
                <a:cs typeface="Times New Roman"/>
              </a:rPr>
              <a:t>resistance</a:t>
            </a:r>
            <a:r>
              <a:rPr sz="2400" spc="-9" dirty="0" smtClean="0">
                <a:latin typeface="+mj-lt"/>
                <a:cs typeface="Times New Roman"/>
              </a:rPr>
              <a:t> </a:t>
            </a:r>
            <a:r>
              <a:rPr sz="2400" spc="-4" dirty="0" smtClean="0">
                <a:latin typeface="+mj-lt"/>
                <a:cs typeface="Times New Roman"/>
              </a:rPr>
              <a:t>data</a:t>
            </a:r>
            <a:endParaRPr sz="2400" dirty="0" smtClean="0">
              <a:latin typeface="+mj-lt"/>
              <a:cs typeface="Times New Roman"/>
            </a:endParaRPr>
          </a:p>
          <a:p>
            <a:pPr marL="544889" indent="-533758">
              <a:lnSpc>
                <a:spcPct val="150000"/>
              </a:lnSpc>
              <a:spcBef>
                <a:spcPts val="324"/>
              </a:spcBef>
              <a:buChar char="•"/>
              <a:tabLst>
                <a:tab pos="544889" algn="l"/>
                <a:tab pos="545446" algn="l"/>
              </a:tabLst>
            </a:pPr>
            <a:r>
              <a:rPr sz="2400" dirty="0" smtClean="0">
                <a:latin typeface="+mj-lt"/>
                <a:cs typeface="Times New Roman"/>
              </a:rPr>
              <a:t>recent beta-</a:t>
            </a:r>
            <a:r>
              <a:rPr sz="2400" dirty="0" err="1" smtClean="0">
                <a:latin typeface="+mj-lt"/>
                <a:cs typeface="Times New Roman"/>
              </a:rPr>
              <a:t>lactam</a:t>
            </a:r>
            <a:r>
              <a:rPr sz="2400" spc="-83" dirty="0" smtClean="0">
                <a:latin typeface="+mj-lt"/>
                <a:cs typeface="Times New Roman"/>
              </a:rPr>
              <a:t> </a:t>
            </a:r>
            <a:r>
              <a:rPr sz="2400" dirty="0" smtClean="0">
                <a:latin typeface="+mj-lt"/>
                <a:cs typeface="Times New Roman"/>
              </a:rPr>
              <a:t>use</a:t>
            </a:r>
          </a:p>
          <a:p>
            <a:pPr marL="544889" indent="-533758">
              <a:lnSpc>
                <a:spcPct val="150000"/>
              </a:lnSpc>
              <a:spcBef>
                <a:spcPts val="324"/>
              </a:spcBef>
              <a:buChar char="•"/>
              <a:tabLst>
                <a:tab pos="544889" algn="l"/>
                <a:tab pos="545446" algn="l"/>
              </a:tabLst>
            </a:pPr>
            <a:r>
              <a:rPr sz="2400" dirty="0" smtClean="0">
                <a:latin typeface="+mj-lt"/>
                <a:cs typeface="Times New Roman"/>
              </a:rPr>
              <a:t>available</a:t>
            </a:r>
            <a:r>
              <a:rPr sz="2400" spc="-75" dirty="0" smtClean="0">
                <a:latin typeface="+mj-lt"/>
                <a:cs typeface="Times New Roman"/>
              </a:rPr>
              <a:t> </a:t>
            </a:r>
            <a:r>
              <a:rPr sz="2400" dirty="0" smtClean="0">
                <a:latin typeface="+mj-lt"/>
                <a:cs typeface="Times New Roman"/>
              </a:rPr>
              <a:t>evidence</a:t>
            </a:r>
            <a:r>
              <a:rPr lang="tr-TR" sz="2400" dirty="0" smtClean="0">
                <a:latin typeface="+mj-lt"/>
                <a:cs typeface="Times New Roman"/>
              </a:rPr>
              <a:t> (</a:t>
            </a:r>
            <a:r>
              <a:rPr lang="tr-TR" sz="2400" dirty="0" err="1" smtClean="0">
                <a:latin typeface="+mj-lt"/>
                <a:cs typeface="Times New Roman"/>
              </a:rPr>
              <a:t>colonisation</a:t>
            </a:r>
            <a:r>
              <a:rPr lang="tr-TR" sz="2400" dirty="0" smtClean="0">
                <a:latin typeface="+mj-lt"/>
                <a:cs typeface="Times New Roman"/>
              </a:rPr>
              <a:t> ?!)</a:t>
            </a:r>
            <a:endParaRPr sz="2400" dirty="0" smtClean="0">
              <a:latin typeface="+mj-lt"/>
              <a:cs typeface="Times New Roman"/>
            </a:endParaRPr>
          </a:p>
        </p:txBody>
      </p:sp>
      <p:sp>
        <p:nvSpPr>
          <p:cNvPr id="5" name="4 Dikdörtgen"/>
          <p:cNvSpPr/>
          <p:nvPr/>
        </p:nvSpPr>
        <p:spPr>
          <a:xfrm>
            <a:off x="152400" y="457200"/>
            <a:ext cx="5410200" cy="369332"/>
          </a:xfrm>
          <a:prstGeom prst="rect">
            <a:avLst/>
          </a:prstGeom>
        </p:spPr>
        <p:txBody>
          <a:bodyPr wrap="square">
            <a:spAutoFit/>
          </a:bodyPr>
          <a:lstStyle/>
          <a:p>
            <a:pPr lvl="0">
              <a:spcBef>
                <a:spcPct val="0"/>
              </a:spcBef>
              <a:defRPr/>
            </a:pPr>
            <a:r>
              <a:rPr lang="tr-TR" b="1" dirty="0" smtClean="0">
                <a:solidFill>
                  <a:schemeClr val="accent4"/>
                </a:solidFill>
                <a:latin typeface="+mj-lt"/>
              </a:rPr>
              <a:t>BACTERIAL  INFECTIONS  occuring after HSCT </a:t>
            </a:r>
            <a:endParaRPr lang="tr-TR" dirty="0">
              <a:solidFill>
                <a:schemeClr val="accent4"/>
              </a:solidFill>
              <a:latin typeface="+mj-lt"/>
            </a:endParaRPr>
          </a:p>
        </p:txBody>
      </p:sp>
      <p:sp>
        <p:nvSpPr>
          <p:cNvPr id="7" name="6 Dikdörtgen"/>
          <p:cNvSpPr/>
          <p:nvPr/>
        </p:nvSpPr>
        <p:spPr>
          <a:xfrm>
            <a:off x="685800" y="1676400"/>
            <a:ext cx="2392771" cy="584775"/>
          </a:xfrm>
          <a:prstGeom prst="rect">
            <a:avLst/>
          </a:prstGeom>
          <a:solidFill>
            <a:srgbClr val="92D050"/>
          </a:solidFill>
          <a:ln>
            <a:solidFill>
              <a:srgbClr val="A24EA4"/>
            </a:solidFill>
          </a:ln>
        </p:spPr>
        <p:txBody>
          <a:bodyPr wrap="none">
            <a:spAutoFit/>
          </a:bodyPr>
          <a:lstStyle/>
          <a:p>
            <a:r>
              <a:rPr lang="tr-TR" sz="3200" b="1" spc="-4" dirty="0" err="1" smtClean="0">
                <a:solidFill>
                  <a:schemeClr val="accent3">
                    <a:lumMod val="75000"/>
                  </a:schemeClr>
                </a:solidFill>
                <a:latin typeface="+mj-lt"/>
              </a:rPr>
              <a:t>Suggestions</a:t>
            </a:r>
            <a:endParaRPr lang="tr-TR" sz="3200" b="1" dirty="0">
              <a:solidFill>
                <a:schemeClr val="accent3">
                  <a:lumMod val="75000"/>
                </a:schemeClr>
              </a:solidFill>
              <a:latin typeface="+mj-lt"/>
            </a:endParaRPr>
          </a:p>
        </p:txBody>
      </p:sp>
      <p:pic>
        <p:nvPicPr>
          <p:cNvPr id="6" name="Picture 2" descr="ECIL  europan conferance of infection  logo ile ilgili görsel sonucu"/>
          <p:cNvPicPr>
            <a:picLocks noChangeAspect="1" noChangeArrowheads="1"/>
          </p:cNvPicPr>
          <p:nvPr/>
        </p:nvPicPr>
        <p:blipFill>
          <a:blip r:embed="rId2" cstate="print"/>
          <a:srcRect/>
          <a:stretch>
            <a:fillRect/>
          </a:stretch>
        </p:blipFill>
        <p:spPr bwMode="auto">
          <a:xfrm rot="20015117">
            <a:off x="7987482" y="990660"/>
            <a:ext cx="432820" cy="383381"/>
          </a:xfrm>
          <a:prstGeom prst="rect">
            <a:avLst/>
          </a:prstGeom>
          <a:noFill/>
        </p:spPr>
      </p:pic>
      <p:cxnSp>
        <p:nvCxnSpPr>
          <p:cNvPr id="8" name="7 Düz Bağlayıcı"/>
          <p:cNvCxnSpPr/>
          <p:nvPr/>
        </p:nvCxnSpPr>
        <p:spPr>
          <a:xfrm>
            <a:off x="8077200" y="1447800"/>
            <a:ext cx="838200" cy="0"/>
          </a:xfrm>
          <a:prstGeom prst="line">
            <a:avLst/>
          </a:prstGeom>
          <a:ln w="19050">
            <a:solidFill>
              <a:srgbClr val="A24EA4"/>
            </a:solidFill>
          </a:ln>
        </p:spPr>
        <p:style>
          <a:lnRef idx="1">
            <a:schemeClr val="accent1"/>
          </a:lnRef>
          <a:fillRef idx="0">
            <a:schemeClr val="accent1"/>
          </a:fillRef>
          <a:effectRef idx="0">
            <a:schemeClr val="accent1"/>
          </a:effectRef>
          <a:fontRef idx="minor">
            <a:schemeClr val="tx1"/>
          </a:fontRef>
        </p:style>
      </p:cxnSp>
      <p:sp>
        <p:nvSpPr>
          <p:cNvPr id="9" name="8 Dikdörtgen"/>
          <p:cNvSpPr/>
          <p:nvPr/>
        </p:nvSpPr>
        <p:spPr>
          <a:xfrm>
            <a:off x="8336844" y="1219200"/>
            <a:ext cx="644279" cy="307777"/>
          </a:xfrm>
          <a:prstGeom prst="rect">
            <a:avLst/>
          </a:prstGeom>
        </p:spPr>
        <p:txBody>
          <a:bodyPr wrap="none">
            <a:spAutoFit/>
          </a:bodyPr>
          <a:lstStyle/>
          <a:p>
            <a:r>
              <a:rPr lang="tr-TR" sz="1400" b="1" spc="-4" dirty="0" smtClean="0">
                <a:solidFill>
                  <a:schemeClr val="accent3">
                    <a:lumMod val="75000"/>
                  </a:schemeClr>
                </a:solidFill>
                <a:cs typeface="Times New Roman"/>
              </a:rPr>
              <a:t>ECIL</a:t>
            </a:r>
            <a:endParaRPr lang="tr-TR" sz="1400" dirty="0"/>
          </a:p>
        </p:txBody>
      </p:sp>
      <p:sp>
        <p:nvSpPr>
          <p:cNvPr id="10" name="9 Dikdörtgen"/>
          <p:cNvSpPr/>
          <p:nvPr/>
        </p:nvSpPr>
        <p:spPr>
          <a:xfrm>
            <a:off x="6324600" y="6488668"/>
            <a:ext cx="943528" cy="369332"/>
          </a:xfrm>
          <a:prstGeom prst="rect">
            <a:avLst/>
          </a:prstGeom>
        </p:spPr>
        <p:txBody>
          <a:bodyPr wrap="none">
            <a:spAutoFit/>
          </a:bodyPr>
          <a:lstStyle/>
          <a:p>
            <a:pPr marL="30480">
              <a:lnSpc>
                <a:spcPct val="100000"/>
              </a:lnSpc>
              <a:spcBef>
                <a:spcPts val="120"/>
              </a:spcBef>
            </a:pPr>
            <a:r>
              <a:rPr lang="tr-TR" spc="-10" dirty="0" smtClean="0">
                <a:solidFill>
                  <a:schemeClr val="bg1"/>
                </a:solidFill>
              </a:rPr>
              <a:t>ECIL-5</a:t>
            </a:r>
            <a:endParaRPr lang="tr-TR" dirty="0">
              <a:solidFill>
                <a:schemeClr val="bg1"/>
              </a:solidFill>
              <a:cs typeface="Calibri"/>
            </a:endParaRPr>
          </a:p>
        </p:txBody>
      </p:sp>
      <p:sp>
        <p:nvSpPr>
          <p:cNvPr id="11" name="10 Dikdörtgen"/>
          <p:cNvSpPr/>
          <p:nvPr/>
        </p:nvSpPr>
        <p:spPr>
          <a:xfrm>
            <a:off x="0" y="6705600"/>
            <a:ext cx="9144000" cy="152400"/>
          </a:xfrm>
          <a:prstGeom prst="rect">
            <a:avLst/>
          </a:prstGeom>
          <a:solidFill>
            <a:srgbClr val="A24E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11 Dikdörtgen"/>
          <p:cNvSpPr/>
          <p:nvPr/>
        </p:nvSpPr>
        <p:spPr>
          <a:xfrm>
            <a:off x="1752600" y="6490156"/>
            <a:ext cx="7239000" cy="215444"/>
          </a:xfrm>
          <a:prstGeom prst="rect">
            <a:avLst/>
          </a:prstGeom>
          <a:ln>
            <a:noFill/>
          </a:ln>
        </p:spPr>
        <p:txBody>
          <a:bodyPr wrap="square">
            <a:spAutoFit/>
          </a:bodyPr>
          <a:lstStyle/>
          <a:p>
            <a:pPr algn="r"/>
            <a:r>
              <a:rPr lang="tr-TR" sz="800" b="1" i="1" dirty="0" smtClean="0">
                <a:solidFill>
                  <a:srgbClr val="A24EA4"/>
                </a:solidFill>
                <a:latin typeface="Verdana"/>
                <a:cs typeface="Verdana"/>
              </a:rPr>
              <a:t>ECIL1 </a:t>
            </a:r>
            <a:r>
              <a:rPr lang="tr-TR" sz="800" b="1" i="1" dirty="0" err="1" smtClean="0">
                <a:solidFill>
                  <a:srgbClr val="A24EA4"/>
                </a:solidFill>
                <a:latin typeface="Verdana"/>
                <a:cs typeface="Verdana"/>
              </a:rPr>
              <a:t>Guidelines</a:t>
            </a:r>
            <a:r>
              <a:rPr lang="tr-TR" sz="800" b="1" i="1" dirty="0" smtClean="0">
                <a:solidFill>
                  <a:srgbClr val="A24EA4"/>
                </a:solidFill>
                <a:latin typeface="Verdana"/>
                <a:cs typeface="Verdana"/>
              </a:rPr>
              <a:t>. </a:t>
            </a:r>
            <a:r>
              <a:rPr lang="tr-TR" sz="800" b="1" i="1" spc="-5" dirty="0" smtClean="0">
                <a:solidFill>
                  <a:srgbClr val="A24EA4"/>
                </a:solidFill>
                <a:latin typeface="Verdana"/>
                <a:cs typeface="Verdana"/>
              </a:rPr>
              <a:t>EJC </a:t>
            </a:r>
            <a:r>
              <a:rPr lang="tr-TR" sz="800" b="1" i="1" spc="-5" dirty="0" err="1" smtClean="0">
                <a:solidFill>
                  <a:srgbClr val="A24EA4"/>
                </a:solidFill>
                <a:latin typeface="Verdana"/>
                <a:cs typeface="Verdana"/>
              </a:rPr>
              <a:t>supplement</a:t>
            </a:r>
            <a:r>
              <a:rPr lang="tr-TR" sz="800" b="1" i="1" spc="-5" dirty="0" smtClean="0">
                <a:solidFill>
                  <a:srgbClr val="A24EA4"/>
                </a:solidFill>
                <a:latin typeface="Verdana"/>
                <a:cs typeface="Verdana"/>
              </a:rPr>
              <a:t> </a:t>
            </a:r>
            <a:r>
              <a:rPr lang="tr-TR" sz="800" b="1" i="1" dirty="0" smtClean="0">
                <a:solidFill>
                  <a:srgbClr val="A24EA4"/>
                </a:solidFill>
                <a:latin typeface="Verdana"/>
                <a:cs typeface="Verdana"/>
              </a:rPr>
              <a:t>2007:</a:t>
            </a:r>
            <a:r>
              <a:rPr lang="tr-TR" sz="800" b="1" i="1" spc="-130" dirty="0" smtClean="0">
                <a:solidFill>
                  <a:srgbClr val="A24EA4"/>
                </a:solidFill>
                <a:latin typeface="Verdana"/>
                <a:cs typeface="Verdana"/>
              </a:rPr>
              <a:t> </a:t>
            </a:r>
            <a:r>
              <a:rPr lang="tr-TR" sz="800" b="1" i="1" dirty="0" smtClean="0">
                <a:solidFill>
                  <a:srgbClr val="A24EA4"/>
                </a:solidFill>
                <a:latin typeface="Verdana"/>
                <a:cs typeface="Verdana"/>
              </a:rPr>
              <a:t>5(2)</a:t>
            </a:r>
            <a:endParaRPr lang="tr-TR" sz="800" dirty="0">
              <a:solidFill>
                <a:srgbClr val="A24EA4"/>
              </a:solidFill>
              <a:latin typeface="Agency FB"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04800" y="2362200"/>
            <a:ext cx="8172450" cy="557845"/>
          </a:xfrm>
          <a:prstGeom prst="rect">
            <a:avLst/>
          </a:prstGeom>
          <a:solidFill>
            <a:schemeClr val="accent2">
              <a:lumMod val="20000"/>
              <a:lumOff val="80000"/>
            </a:schemeClr>
          </a:solidFill>
          <a:ln w="9525">
            <a:solidFill>
              <a:srgbClr val="000000"/>
            </a:solidFill>
          </a:ln>
        </p:spPr>
        <p:txBody>
          <a:bodyPr vert="horz" wrap="square" lIns="0" tIns="39370" rIns="0" bIns="0" rtlCol="0">
            <a:spAutoFit/>
          </a:bodyPr>
          <a:lstStyle/>
          <a:p>
            <a:pPr marL="86360">
              <a:lnSpc>
                <a:spcPct val="100000"/>
              </a:lnSpc>
              <a:spcBef>
                <a:spcPts val="310"/>
              </a:spcBef>
            </a:pPr>
            <a:r>
              <a:rPr sz="1600" spc="-5" dirty="0">
                <a:latin typeface="Verdana"/>
                <a:cs typeface="Verdana"/>
              </a:rPr>
              <a:t>2 meta-analyses </a:t>
            </a:r>
            <a:r>
              <a:rPr sz="1600" spc="-10" dirty="0">
                <a:latin typeface="Verdana"/>
                <a:cs typeface="Verdana"/>
              </a:rPr>
              <a:t>&gt;4600</a:t>
            </a:r>
            <a:r>
              <a:rPr sz="1600" spc="-20" dirty="0">
                <a:latin typeface="Verdana"/>
                <a:cs typeface="Verdana"/>
              </a:rPr>
              <a:t> </a:t>
            </a:r>
            <a:r>
              <a:rPr sz="1600" spc="-10" dirty="0">
                <a:latin typeface="Verdana"/>
                <a:cs typeface="Verdana"/>
              </a:rPr>
              <a:t>patients</a:t>
            </a:r>
            <a:endParaRPr sz="1600" dirty="0">
              <a:latin typeface="Verdana"/>
              <a:cs typeface="Verdana"/>
            </a:endParaRPr>
          </a:p>
          <a:p>
            <a:pPr marL="86360">
              <a:lnSpc>
                <a:spcPct val="100000"/>
              </a:lnSpc>
              <a:spcBef>
                <a:spcPts val="204"/>
              </a:spcBef>
            </a:pPr>
            <a:r>
              <a:rPr sz="1600" b="1" spc="-5" dirty="0">
                <a:latin typeface="Verdana"/>
                <a:cs typeface="Verdana"/>
              </a:rPr>
              <a:t>(</a:t>
            </a:r>
            <a:r>
              <a:rPr sz="1200" b="1" spc="-5" dirty="0">
                <a:latin typeface="Verdana"/>
                <a:cs typeface="Verdana"/>
              </a:rPr>
              <a:t>Furno et al. </a:t>
            </a:r>
            <a:r>
              <a:rPr sz="1200" b="1" spc="-10" dirty="0">
                <a:latin typeface="Verdana"/>
                <a:cs typeface="Verdana"/>
              </a:rPr>
              <a:t>Lancet </a:t>
            </a:r>
            <a:r>
              <a:rPr sz="1200" b="1" spc="-5" dirty="0">
                <a:latin typeface="Verdana"/>
                <a:cs typeface="Verdana"/>
              </a:rPr>
              <a:t>Infect </a:t>
            </a:r>
            <a:r>
              <a:rPr sz="1200" b="1" spc="-10" dirty="0">
                <a:latin typeface="Verdana"/>
                <a:cs typeface="Verdana"/>
              </a:rPr>
              <a:t>Dis </a:t>
            </a:r>
            <a:r>
              <a:rPr sz="1200" b="1" spc="-5" dirty="0">
                <a:latin typeface="Verdana"/>
                <a:cs typeface="Verdana"/>
              </a:rPr>
              <a:t>2002; Paul et al. </a:t>
            </a:r>
            <a:r>
              <a:rPr sz="1200" b="1" spc="-10" dirty="0">
                <a:latin typeface="Verdana"/>
                <a:cs typeface="Verdana"/>
              </a:rPr>
              <a:t>Cochrane</a:t>
            </a:r>
            <a:r>
              <a:rPr sz="1200" b="1" spc="170" dirty="0">
                <a:latin typeface="Verdana"/>
                <a:cs typeface="Verdana"/>
              </a:rPr>
              <a:t> </a:t>
            </a:r>
            <a:r>
              <a:rPr sz="1200" b="1" spc="-5" dirty="0">
                <a:latin typeface="Verdana"/>
                <a:cs typeface="Verdana"/>
              </a:rPr>
              <a:t>2003</a:t>
            </a:r>
            <a:r>
              <a:rPr sz="1600" b="1" spc="-5" dirty="0" smtClean="0">
                <a:latin typeface="Verdana"/>
                <a:cs typeface="Verdana"/>
              </a:rPr>
              <a:t>)</a:t>
            </a:r>
            <a:r>
              <a:rPr sz="1600" spc="-5" dirty="0" smtClean="0">
                <a:latin typeface="Verdana"/>
                <a:cs typeface="Verdana"/>
              </a:rPr>
              <a:t>+ </a:t>
            </a:r>
            <a:r>
              <a:rPr sz="1600" spc="-5" dirty="0">
                <a:latin typeface="Verdana"/>
                <a:cs typeface="Verdana"/>
              </a:rPr>
              <a:t>9</a:t>
            </a:r>
            <a:r>
              <a:rPr sz="1600" spc="-90" dirty="0">
                <a:latin typeface="Verdana"/>
                <a:cs typeface="Verdana"/>
              </a:rPr>
              <a:t> </a:t>
            </a:r>
            <a:r>
              <a:rPr sz="1600" spc="-10" dirty="0">
                <a:latin typeface="Verdana"/>
                <a:cs typeface="Verdana"/>
              </a:rPr>
              <a:t>trials</a:t>
            </a:r>
            <a:endParaRPr sz="1600" dirty="0">
              <a:latin typeface="Verdana"/>
              <a:cs typeface="Verdana"/>
            </a:endParaRPr>
          </a:p>
        </p:txBody>
      </p:sp>
      <p:sp>
        <p:nvSpPr>
          <p:cNvPr id="4" name="object 4"/>
          <p:cNvSpPr txBox="1"/>
          <p:nvPr/>
        </p:nvSpPr>
        <p:spPr>
          <a:xfrm>
            <a:off x="323850" y="4583112"/>
            <a:ext cx="6626225" cy="463587"/>
          </a:xfrm>
          <a:prstGeom prst="rect">
            <a:avLst/>
          </a:prstGeom>
          <a:solidFill>
            <a:schemeClr val="accent3"/>
          </a:solidFill>
          <a:ln w="9525">
            <a:solidFill>
              <a:srgbClr val="000000"/>
            </a:solidFill>
          </a:ln>
        </p:spPr>
        <p:txBody>
          <a:bodyPr vert="horz" wrap="square" lIns="0" tIns="32384" rIns="0" bIns="0" rtlCol="0">
            <a:spAutoFit/>
          </a:bodyPr>
          <a:lstStyle/>
          <a:p>
            <a:pPr marL="243840">
              <a:lnSpc>
                <a:spcPct val="100000"/>
              </a:lnSpc>
              <a:spcBef>
                <a:spcPts val="254"/>
              </a:spcBef>
            </a:pPr>
            <a:r>
              <a:rPr sz="2800" spc="-15" dirty="0">
                <a:solidFill>
                  <a:schemeClr val="bg1"/>
                </a:solidFill>
                <a:latin typeface="Verdana"/>
                <a:cs typeface="Verdana"/>
              </a:rPr>
              <a:t>Monotherapy </a:t>
            </a:r>
            <a:r>
              <a:rPr sz="2800" spc="-5" dirty="0">
                <a:solidFill>
                  <a:schemeClr val="bg1"/>
                </a:solidFill>
                <a:latin typeface="Verdana"/>
                <a:cs typeface="Verdana"/>
              </a:rPr>
              <a:t>= Betalactam +</a:t>
            </a:r>
            <a:r>
              <a:rPr sz="2800" spc="50" dirty="0">
                <a:solidFill>
                  <a:schemeClr val="bg1"/>
                </a:solidFill>
                <a:latin typeface="Verdana"/>
                <a:cs typeface="Verdana"/>
              </a:rPr>
              <a:t> </a:t>
            </a:r>
            <a:r>
              <a:rPr sz="2800" spc="-5" dirty="0">
                <a:solidFill>
                  <a:schemeClr val="bg1"/>
                </a:solidFill>
                <a:latin typeface="Verdana"/>
                <a:cs typeface="Verdana"/>
              </a:rPr>
              <a:t>AG?</a:t>
            </a:r>
            <a:endParaRPr sz="2800" dirty="0">
              <a:solidFill>
                <a:schemeClr val="bg1"/>
              </a:solidFill>
              <a:latin typeface="Verdana"/>
              <a:cs typeface="Verdana"/>
            </a:endParaRPr>
          </a:p>
        </p:txBody>
      </p:sp>
      <p:sp>
        <p:nvSpPr>
          <p:cNvPr id="5" name="object 5"/>
          <p:cNvSpPr txBox="1"/>
          <p:nvPr/>
        </p:nvSpPr>
        <p:spPr>
          <a:xfrm>
            <a:off x="323850" y="5446712"/>
            <a:ext cx="6624955" cy="463587"/>
          </a:xfrm>
          <a:prstGeom prst="rect">
            <a:avLst/>
          </a:prstGeom>
          <a:solidFill>
            <a:schemeClr val="accent3"/>
          </a:solidFill>
          <a:ln w="9525">
            <a:solidFill>
              <a:srgbClr val="000000"/>
            </a:solidFill>
          </a:ln>
        </p:spPr>
        <p:txBody>
          <a:bodyPr vert="horz" wrap="square" lIns="0" tIns="32384" rIns="0" bIns="0" rtlCol="0">
            <a:spAutoFit/>
          </a:bodyPr>
          <a:lstStyle/>
          <a:p>
            <a:pPr marL="668020">
              <a:lnSpc>
                <a:spcPct val="100000"/>
              </a:lnSpc>
              <a:spcBef>
                <a:spcPts val="254"/>
              </a:spcBef>
            </a:pPr>
            <a:r>
              <a:rPr sz="2800" spc="-5" dirty="0">
                <a:solidFill>
                  <a:schemeClr val="bg1"/>
                </a:solidFill>
                <a:latin typeface="Verdana"/>
                <a:cs typeface="Verdana"/>
              </a:rPr>
              <a:t>Betalactam + AG more </a:t>
            </a:r>
            <a:r>
              <a:rPr sz="2800" spc="-10" dirty="0">
                <a:solidFill>
                  <a:schemeClr val="bg1"/>
                </a:solidFill>
                <a:latin typeface="Verdana"/>
                <a:cs typeface="Verdana"/>
              </a:rPr>
              <a:t>toxic?</a:t>
            </a:r>
            <a:endParaRPr sz="2800" dirty="0">
              <a:solidFill>
                <a:schemeClr val="bg1"/>
              </a:solidFill>
              <a:latin typeface="Verdana"/>
              <a:cs typeface="Verdana"/>
            </a:endParaRPr>
          </a:p>
        </p:txBody>
      </p:sp>
      <p:sp>
        <p:nvSpPr>
          <p:cNvPr id="6" name="object 6"/>
          <p:cNvSpPr txBox="1"/>
          <p:nvPr/>
        </p:nvSpPr>
        <p:spPr>
          <a:xfrm>
            <a:off x="304800" y="3352800"/>
            <a:ext cx="6624955" cy="897682"/>
          </a:xfrm>
          <a:prstGeom prst="rect">
            <a:avLst/>
          </a:prstGeom>
          <a:solidFill>
            <a:schemeClr val="accent3"/>
          </a:solidFill>
          <a:ln w="9525">
            <a:solidFill>
              <a:srgbClr val="000000"/>
            </a:solidFill>
          </a:ln>
        </p:spPr>
        <p:txBody>
          <a:bodyPr vert="horz" wrap="square" lIns="0" tIns="35560" rIns="0" bIns="0" rtlCol="0">
            <a:spAutoFit/>
          </a:bodyPr>
          <a:lstStyle/>
          <a:p>
            <a:pPr marL="577850">
              <a:lnSpc>
                <a:spcPct val="100000"/>
              </a:lnSpc>
              <a:spcBef>
                <a:spcPts val="280"/>
              </a:spcBef>
            </a:pPr>
            <a:r>
              <a:rPr sz="2800" spc="-5" dirty="0">
                <a:solidFill>
                  <a:schemeClr val="bg1"/>
                </a:solidFill>
                <a:latin typeface="Verdana"/>
                <a:cs typeface="Verdana"/>
              </a:rPr>
              <a:t>AG in initial </a:t>
            </a:r>
            <a:r>
              <a:rPr sz="2800" spc="-10" dirty="0">
                <a:solidFill>
                  <a:schemeClr val="bg1"/>
                </a:solidFill>
                <a:latin typeface="Verdana"/>
                <a:cs typeface="Verdana"/>
              </a:rPr>
              <a:t>regime</a:t>
            </a:r>
            <a:r>
              <a:rPr sz="2800" spc="15" dirty="0">
                <a:solidFill>
                  <a:schemeClr val="bg1"/>
                </a:solidFill>
                <a:latin typeface="Verdana"/>
                <a:cs typeface="Verdana"/>
              </a:rPr>
              <a:t> </a:t>
            </a:r>
            <a:r>
              <a:rPr sz="2800" spc="-10" dirty="0">
                <a:solidFill>
                  <a:schemeClr val="bg1"/>
                </a:solidFill>
                <a:latin typeface="Verdana"/>
                <a:cs typeface="Verdana"/>
              </a:rPr>
              <a:t>(empirical</a:t>
            </a:r>
            <a:endParaRPr sz="2800" dirty="0">
              <a:solidFill>
                <a:schemeClr val="bg1"/>
              </a:solidFill>
              <a:latin typeface="Verdana"/>
              <a:cs typeface="Verdana"/>
            </a:endParaRPr>
          </a:p>
          <a:p>
            <a:pPr marL="1122045">
              <a:lnSpc>
                <a:spcPct val="100000"/>
              </a:lnSpc>
            </a:pPr>
            <a:r>
              <a:rPr sz="2800" spc="-5" dirty="0">
                <a:solidFill>
                  <a:schemeClr val="bg1"/>
                </a:solidFill>
                <a:latin typeface="Verdana"/>
                <a:cs typeface="Verdana"/>
              </a:rPr>
              <a:t>or if </a:t>
            </a:r>
            <a:r>
              <a:rPr sz="2800" spc="-25" dirty="0">
                <a:solidFill>
                  <a:schemeClr val="bg1"/>
                </a:solidFill>
                <a:latin typeface="Verdana"/>
                <a:cs typeface="Verdana"/>
              </a:rPr>
              <a:t>G-ve</a:t>
            </a:r>
            <a:r>
              <a:rPr sz="2800" spc="-65" dirty="0">
                <a:solidFill>
                  <a:schemeClr val="bg1"/>
                </a:solidFill>
                <a:latin typeface="Verdana"/>
                <a:cs typeface="Verdana"/>
              </a:rPr>
              <a:t> </a:t>
            </a:r>
            <a:r>
              <a:rPr sz="2800" spc="-5" dirty="0">
                <a:solidFill>
                  <a:schemeClr val="bg1"/>
                </a:solidFill>
                <a:latin typeface="Verdana"/>
                <a:cs typeface="Verdana"/>
              </a:rPr>
              <a:t>documented)?</a:t>
            </a:r>
            <a:endParaRPr sz="2800" dirty="0">
              <a:solidFill>
                <a:schemeClr val="bg1"/>
              </a:solidFill>
              <a:latin typeface="Verdana"/>
              <a:cs typeface="Verdana"/>
            </a:endParaRPr>
          </a:p>
        </p:txBody>
      </p:sp>
      <p:sp>
        <p:nvSpPr>
          <p:cNvPr id="7" name="object 7"/>
          <p:cNvSpPr txBox="1"/>
          <p:nvPr/>
        </p:nvSpPr>
        <p:spPr>
          <a:xfrm>
            <a:off x="7237476" y="4581525"/>
            <a:ext cx="1367155" cy="458459"/>
          </a:xfrm>
          <a:prstGeom prst="rect">
            <a:avLst/>
          </a:prstGeom>
          <a:solidFill>
            <a:schemeClr val="accent3">
              <a:lumMod val="50000"/>
            </a:schemeClr>
          </a:solidFill>
          <a:ln w="9525">
            <a:solidFill>
              <a:srgbClr val="000000"/>
            </a:solidFill>
          </a:ln>
        </p:spPr>
        <p:txBody>
          <a:bodyPr vert="horz" wrap="square" lIns="0" tIns="27305" rIns="0" bIns="0" rtlCol="0">
            <a:spAutoFit/>
          </a:bodyPr>
          <a:lstStyle/>
          <a:p>
            <a:pPr marL="102870">
              <a:lnSpc>
                <a:spcPct val="100000"/>
              </a:lnSpc>
              <a:spcBef>
                <a:spcPts val="215"/>
              </a:spcBef>
            </a:pPr>
            <a:r>
              <a:rPr sz="2800" b="1" spc="-10" dirty="0">
                <a:solidFill>
                  <a:schemeClr val="bg1"/>
                </a:solidFill>
                <a:latin typeface="Arial Narrow"/>
                <a:cs typeface="Arial Narrow"/>
              </a:rPr>
              <a:t>YES</a:t>
            </a:r>
            <a:r>
              <a:rPr sz="2800" b="1" spc="-60" dirty="0">
                <a:solidFill>
                  <a:schemeClr val="bg1"/>
                </a:solidFill>
                <a:latin typeface="Arial Narrow"/>
                <a:cs typeface="Arial Narrow"/>
              </a:rPr>
              <a:t> </a:t>
            </a:r>
            <a:r>
              <a:rPr sz="2800" b="1" spc="-5" dirty="0">
                <a:solidFill>
                  <a:schemeClr val="bg1"/>
                </a:solidFill>
                <a:latin typeface="Arial Narrow"/>
                <a:cs typeface="Arial Narrow"/>
              </a:rPr>
              <a:t>(AI)</a:t>
            </a:r>
            <a:endParaRPr sz="2800" dirty="0">
              <a:solidFill>
                <a:schemeClr val="bg1"/>
              </a:solidFill>
              <a:latin typeface="Arial Narrow"/>
              <a:cs typeface="Arial Narrow"/>
            </a:endParaRPr>
          </a:p>
        </p:txBody>
      </p:sp>
      <p:sp>
        <p:nvSpPr>
          <p:cNvPr id="8" name="object 8"/>
          <p:cNvSpPr txBox="1"/>
          <p:nvPr/>
        </p:nvSpPr>
        <p:spPr>
          <a:xfrm>
            <a:off x="7235825" y="5445125"/>
            <a:ext cx="1367155" cy="458459"/>
          </a:xfrm>
          <a:prstGeom prst="rect">
            <a:avLst/>
          </a:prstGeom>
          <a:solidFill>
            <a:schemeClr val="accent3">
              <a:lumMod val="50000"/>
            </a:schemeClr>
          </a:solidFill>
          <a:ln w="9525">
            <a:solidFill>
              <a:srgbClr val="000000"/>
            </a:solidFill>
          </a:ln>
        </p:spPr>
        <p:txBody>
          <a:bodyPr vert="horz" wrap="square" lIns="0" tIns="27305" rIns="0" bIns="0" rtlCol="0">
            <a:spAutoFit/>
          </a:bodyPr>
          <a:lstStyle/>
          <a:p>
            <a:pPr marL="103505">
              <a:lnSpc>
                <a:spcPct val="100000"/>
              </a:lnSpc>
              <a:spcBef>
                <a:spcPts val="215"/>
              </a:spcBef>
            </a:pPr>
            <a:r>
              <a:rPr sz="2800" b="1" spc="-10" dirty="0">
                <a:solidFill>
                  <a:schemeClr val="bg1"/>
                </a:solidFill>
                <a:latin typeface="Arial Narrow"/>
                <a:cs typeface="Arial Narrow"/>
              </a:rPr>
              <a:t>YES</a:t>
            </a:r>
            <a:r>
              <a:rPr sz="2800" b="1" spc="-60" dirty="0">
                <a:solidFill>
                  <a:schemeClr val="bg1"/>
                </a:solidFill>
                <a:latin typeface="Arial Narrow"/>
                <a:cs typeface="Arial Narrow"/>
              </a:rPr>
              <a:t> </a:t>
            </a:r>
            <a:r>
              <a:rPr sz="2800" b="1" spc="-5" dirty="0">
                <a:solidFill>
                  <a:schemeClr val="bg1"/>
                </a:solidFill>
                <a:latin typeface="Arial Narrow"/>
                <a:cs typeface="Arial Narrow"/>
              </a:rPr>
              <a:t>(AI)</a:t>
            </a:r>
            <a:endParaRPr sz="2800">
              <a:solidFill>
                <a:schemeClr val="bg1"/>
              </a:solidFill>
              <a:latin typeface="Arial Narrow"/>
              <a:cs typeface="Arial Narrow"/>
            </a:endParaRPr>
          </a:p>
        </p:txBody>
      </p:sp>
      <p:sp>
        <p:nvSpPr>
          <p:cNvPr id="9" name="object 9"/>
          <p:cNvSpPr txBox="1"/>
          <p:nvPr/>
        </p:nvSpPr>
        <p:spPr>
          <a:xfrm>
            <a:off x="7164451" y="3384550"/>
            <a:ext cx="1440180" cy="891910"/>
          </a:xfrm>
          <a:prstGeom prst="rect">
            <a:avLst/>
          </a:prstGeom>
          <a:solidFill>
            <a:schemeClr val="accent3">
              <a:lumMod val="50000"/>
            </a:schemeClr>
          </a:solidFill>
          <a:ln w="9525">
            <a:solidFill>
              <a:srgbClr val="000000"/>
            </a:solidFill>
          </a:ln>
        </p:spPr>
        <p:txBody>
          <a:bodyPr vert="horz" wrap="square" lIns="0" tIns="29844" rIns="0" bIns="0" rtlCol="0">
            <a:spAutoFit/>
          </a:bodyPr>
          <a:lstStyle/>
          <a:p>
            <a:pPr marR="71120" algn="ctr">
              <a:lnSpc>
                <a:spcPct val="100000"/>
              </a:lnSpc>
              <a:spcBef>
                <a:spcPts val="234"/>
              </a:spcBef>
            </a:pPr>
            <a:r>
              <a:rPr sz="2800" b="1" spc="-5" dirty="0">
                <a:solidFill>
                  <a:schemeClr val="bg1"/>
                </a:solidFill>
                <a:latin typeface="Arial Narrow"/>
                <a:cs typeface="Arial Narrow"/>
              </a:rPr>
              <a:t>NO</a:t>
            </a:r>
            <a:endParaRPr sz="2800" dirty="0">
              <a:solidFill>
                <a:schemeClr val="bg1"/>
              </a:solidFill>
              <a:latin typeface="Arial Narrow"/>
              <a:cs typeface="Arial Narrow"/>
            </a:endParaRPr>
          </a:p>
          <a:p>
            <a:pPr algn="ctr">
              <a:lnSpc>
                <a:spcPct val="100000"/>
              </a:lnSpc>
            </a:pPr>
            <a:r>
              <a:rPr sz="2800" b="1" spc="-5" dirty="0">
                <a:solidFill>
                  <a:schemeClr val="bg1"/>
                </a:solidFill>
                <a:latin typeface="Arial Narrow"/>
                <a:cs typeface="Arial Narrow"/>
              </a:rPr>
              <a:t>(CIII)</a:t>
            </a:r>
            <a:endParaRPr sz="2800" dirty="0">
              <a:solidFill>
                <a:schemeClr val="bg1"/>
              </a:solidFill>
              <a:latin typeface="Arial Narrow"/>
              <a:cs typeface="Arial Narrow"/>
            </a:endParaRPr>
          </a:p>
        </p:txBody>
      </p:sp>
      <p:sp>
        <p:nvSpPr>
          <p:cNvPr id="14" name="13 Dikdörtgen"/>
          <p:cNvSpPr/>
          <p:nvPr/>
        </p:nvSpPr>
        <p:spPr>
          <a:xfrm>
            <a:off x="152400" y="457200"/>
            <a:ext cx="5410200" cy="369332"/>
          </a:xfrm>
          <a:prstGeom prst="rect">
            <a:avLst/>
          </a:prstGeom>
        </p:spPr>
        <p:txBody>
          <a:bodyPr wrap="square">
            <a:spAutoFit/>
          </a:bodyPr>
          <a:lstStyle/>
          <a:p>
            <a:pPr lvl="0">
              <a:spcBef>
                <a:spcPct val="0"/>
              </a:spcBef>
              <a:defRPr/>
            </a:pPr>
            <a:r>
              <a:rPr lang="tr-TR" b="1" dirty="0" smtClean="0">
                <a:solidFill>
                  <a:schemeClr val="accent4"/>
                </a:solidFill>
                <a:latin typeface="+mj-lt"/>
              </a:rPr>
              <a:t>BACTERIAL  INFECTIONS  occuring after HSCT </a:t>
            </a:r>
            <a:endParaRPr lang="tr-TR" dirty="0">
              <a:solidFill>
                <a:schemeClr val="accent4"/>
              </a:solidFill>
              <a:latin typeface="+mj-lt"/>
            </a:endParaRPr>
          </a:p>
        </p:txBody>
      </p:sp>
      <p:sp>
        <p:nvSpPr>
          <p:cNvPr id="15" name="14 Dikdörtgen"/>
          <p:cNvSpPr/>
          <p:nvPr/>
        </p:nvSpPr>
        <p:spPr>
          <a:xfrm>
            <a:off x="457200" y="1219200"/>
            <a:ext cx="6325386" cy="707886"/>
          </a:xfrm>
          <a:prstGeom prst="rect">
            <a:avLst/>
          </a:prstGeom>
        </p:spPr>
        <p:txBody>
          <a:bodyPr wrap="none">
            <a:spAutoFit/>
          </a:bodyPr>
          <a:lstStyle/>
          <a:p>
            <a:r>
              <a:rPr lang="tr-TR" sz="4000" spc="-195" dirty="0" smtClean="0">
                <a:solidFill>
                  <a:schemeClr val="accent2">
                    <a:lumMod val="75000"/>
                  </a:schemeClr>
                </a:solidFill>
                <a:latin typeface="+mj-lt"/>
              </a:rPr>
              <a:t>To  </a:t>
            </a:r>
            <a:r>
              <a:rPr lang="tr-TR" sz="4000" dirty="0" err="1" smtClean="0">
                <a:solidFill>
                  <a:schemeClr val="accent2">
                    <a:lumMod val="75000"/>
                  </a:schemeClr>
                </a:solidFill>
                <a:latin typeface="+mj-lt"/>
              </a:rPr>
              <a:t>add</a:t>
            </a:r>
            <a:r>
              <a:rPr lang="tr-TR" sz="4000" dirty="0" smtClean="0">
                <a:solidFill>
                  <a:schemeClr val="accent2">
                    <a:lumMod val="75000"/>
                  </a:schemeClr>
                </a:solidFill>
                <a:latin typeface="+mj-lt"/>
              </a:rPr>
              <a:t> an</a:t>
            </a:r>
            <a:r>
              <a:rPr lang="tr-TR" sz="4000" spc="75" dirty="0" smtClean="0">
                <a:solidFill>
                  <a:schemeClr val="accent2">
                    <a:lumMod val="75000"/>
                  </a:schemeClr>
                </a:solidFill>
                <a:latin typeface="+mj-lt"/>
              </a:rPr>
              <a:t> </a:t>
            </a:r>
            <a:r>
              <a:rPr lang="tr-TR" sz="4000" spc="-5" dirty="0" err="1" smtClean="0">
                <a:solidFill>
                  <a:schemeClr val="accent2">
                    <a:lumMod val="75000"/>
                  </a:schemeClr>
                </a:solidFill>
                <a:latin typeface="+mj-lt"/>
              </a:rPr>
              <a:t>aminoglucoside</a:t>
            </a:r>
            <a:r>
              <a:rPr lang="tr-TR" sz="4000" spc="-5" dirty="0" smtClean="0">
                <a:solidFill>
                  <a:schemeClr val="accent2">
                    <a:lumMod val="75000"/>
                  </a:schemeClr>
                </a:solidFill>
                <a:latin typeface="+mj-lt"/>
              </a:rPr>
              <a:t>?</a:t>
            </a:r>
            <a:endParaRPr lang="tr-TR" sz="4000" dirty="0">
              <a:latin typeface="+mj-lt"/>
            </a:endParaRPr>
          </a:p>
        </p:txBody>
      </p:sp>
      <p:pic>
        <p:nvPicPr>
          <p:cNvPr id="16" name="Picture 2" descr="ECIL  europan conferance of infection  logo ile ilgili görsel sonucu"/>
          <p:cNvPicPr>
            <a:picLocks noChangeAspect="1" noChangeArrowheads="1"/>
          </p:cNvPicPr>
          <p:nvPr/>
        </p:nvPicPr>
        <p:blipFill>
          <a:blip r:embed="rId2" cstate="print"/>
          <a:srcRect/>
          <a:stretch>
            <a:fillRect/>
          </a:stretch>
        </p:blipFill>
        <p:spPr bwMode="auto">
          <a:xfrm rot="20015117">
            <a:off x="7987482" y="990660"/>
            <a:ext cx="432820" cy="383381"/>
          </a:xfrm>
          <a:prstGeom prst="rect">
            <a:avLst/>
          </a:prstGeom>
          <a:noFill/>
        </p:spPr>
      </p:pic>
      <p:cxnSp>
        <p:nvCxnSpPr>
          <p:cNvPr id="17" name="16 Düz Bağlayıcı"/>
          <p:cNvCxnSpPr/>
          <p:nvPr/>
        </p:nvCxnSpPr>
        <p:spPr>
          <a:xfrm>
            <a:off x="8077200" y="1447800"/>
            <a:ext cx="838200" cy="0"/>
          </a:xfrm>
          <a:prstGeom prst="line">
            <a:avLst/>
          </a:prstGeom>
          <a:ln w="19050">
            <a:solidFill>
              <a:srgbClr val="A24EA4"/>
            </a:solidFill>
          </a:ln>
        </p:spPr>
        <p:style>
          <a:lnRef idx="1">
            <a:schemeClr val="accent1"/>
          </a:lnRef>
          <a:fillRef idx="0">
            <a:schemeClr val="accent1"/>
          </a:fillRef>
          <a:effectRef idx="0">
            <a:schemeClr val="accent1"/>
          </a:effectRef>
          <a:fontRef idx="minor">
            <a:schemeClr val="tx1"/>
          </a:fontRef>
        </p:style>
      </p:cxnSp>
      <p:sp>
        <p:nvSpPr>
          <p:cNvPr id="18" name="17 Dikdörtgen"/>
          <p:cNvSpPr/>
          <p:nvPr/>
        </p:nvSpPr>
        <p:spPr>
          <a:xfrm>
            <a:off x="8336844" y="1219200"/>
            <a:ext cx="644279" cy="307777"/>
          </a:xfrm>
          <a:prstGeom prst="rect">
            <a:avLst/>
          </a:prstGeom>
        </p:spPr>
        <p:txBody>
          <a:bodyPr wrap="none">
            <a:spAutoFit/>
          </a:bodyPr>
          <a:lstStyle/>
          <a:p>
            <a:r>
              <a:rPr lang="tr-TR" sz="1400" b="1" spc="-4" dirty="0" smtClean="0">
                <a:solidFill>
                  <a:schemeClr val="accent3">
                    <a:lumMod val="75000"/>
                  </a:schemeClr>
                </a:solidFill>
                <a:cs typeface="Times New Roman"/>
              </a:rPr>
              <a:t>ECIL</a:t>
            </a:r>
            <a:endParaRPr lang="tr-TR" sz="1400" dirty="0"/>
          </a:p>
        </p:txBody>
      </p:sp>
      <p:sp>
        <p:nvSpPr>
          <p:cNvPr id="19" name="18 Dikdörtgen"/>
          <p:cNvSpPr/>
          <p:nvPr/>
        </p:nvSpPr>
        <p:spPr>
          <a:xfrm>
            <a:off x="6324600" y="6488668"/>
            <a:ext cx="943528" cy="369332"/>
          </a:xfrm>
          <a:prstGeom prst="rect">
            <a:avLst/>
          </a:prstGeom>
        </p:spPr>
        <p:txBody>
          <a:bodyPr wrap="none">
            <a:spAutoFit/>
          </a:bodyPr>
          <a:lstStyle/>
          <a:p>
            <a:pPr marL="30480">
              <a:lnSpc>
                <a:spcPct val="100000"/>
              </a:lnSpc>
              <a:spcBef>
                <a:spcPts val="120"/>
              </a:spcBef>
            </a:pPr>
            <a:r>
              <a:rPr lang="tr-TR" spc="-10" dirty="0" smtClean="0">
                <a:solidFill>
                  <a:schemeClr val="bg1"/>
                </a:solidFill>
              </a:rPr>
              <a:t>ECIL-5</a:t>
            </a:r>
            <a:endParaRPr lang="tr-TR" dirty="0">
              <a:solidFill>
                <a:schemeClr val="bg1"/>
              </a:solidFill>
              <a:cs typeface="Calibri"/>
            </a:endParaRPr>
          </a:p>
        </p:txBody>
      </p:sp>
      <p:sp>
        <p:nvSpPr>
          <p:cNvPr id="20" name="19 Dikdörtgen"/>
          <p:cNvSpPr/>
          <p:nvPr/>
        </p:nvSpPr>
        <p:spPr>
          <a:xfrm>
            <a:off x="0" y="6705600"/>
            <a:ext cx="9144000" cy="152400"/>
          </a:xfrm>
          <a:prstGeom prst="rect">
            <a:avLst/>
          </a:prstGeom>
          <a:solidFill>
            <a:srgbClr val="A24E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1" name="20 Dikdörtgen"/>
          <p:cNvSpPr/>
          <p:nvPr/>
        </p:nvSpPr>
        <p:spPr>
          <a:xfrm>
            <a:off x="1752600" y="6490156"/>
            <a:ext cx="7239000" cy="215444"/>
          </a:xfrm>
          <a:prstGeom prst="rect">
            <a:avLst/>
          </a:prstGeom>
          <a:ln>
            <a:noFill/>
          </a:ln>
        </p:spPr>
        <p:txBody>
          <a:bodyPr wrap="square">
            <a:spAutoFit/>
          </a:bodyPr>
          <a:lstStyle/>
          <a:p>
            <a:pPr algn="r"/>
            <a:r>
              <a:rPr lang="tr-TR" sz="800" b="1" i="1" dirty="0" smtClean="0">
                <a:solidFill>
                  <a:srgbClr val="A24EA4"/>
                </a:solidFill>
                <a:latin typeface="Verdana"/>
                <a:cs typeface="Verdana"/>
              </a:rPr>
              <a:t>ECIL1 </a:t>
            </a:r>
            <a:r>
              <a:rPr lang="tr-TR" sz="800" b="1" i="1" dirty="0" err="1" smtClean="0">
                <a:solidFill>
                  <a:srgbClr val="A24EA4"/>
                </a:solidFill>
                <a:latin typeface="Verdana"/>
                <a:cs typeface="Verdana"/>
              </a:rPr>
              <a:t>Guidelines</a:t>
            </a:r>
            <a:r>
              <a:rPr lang="tr-TR" sz="800" b="1" i="1" dirty="0" smtClean="0">
                <a:solidFill>
                  <a:srgbClr val="A24EA4"/>
                </a:solidFill>
                <a:latin typeface="Verdana"/>
                <a:cs typeface="Verdana"/>
              </a:rPr>
              <a:t>. </a:t>
            </a:r>
            <a:r>
              <a:rPr lang="tr-TR" sz="800" b="1" i="1" spc="-5" dirty="0" smtClean="0">
                <a:solidFill>
                  <a:srgbClr val="A24EA4"/>
                </a:solidFill>
                <a:latin typeface="Verdana"/>
                <a:cs typeface="Verdana"/>
              </a:rPr>
              <a:t>EJC </a:t>
            </a:r>
            <a:r>
              <a:rPr lang="tr-TR" sz="800" b="1" i="1" spc="-5" dirty="0" err="1" smtClean="0">
                <a:solidFill>
                  <a:srgbClr val="A24EA4"/>
                </a:solidFill>
                <a:latin typeface="Verdana"/>
                <a:cs typeface="Verdana"/>
              </a:rPr>
              <a:t>supplement</a:t>
            </a:r>
            <a:r>
              <a:rPr lang="tr-TR" sz="800" b="1" i="1" spc="-5" dirty="0" smtClean="0">
                <a:solidFill>
                  <a:srgbClr val="A24EA4"/>
                </a:solidFill>
                <a:latin typeface="Verdana"/>
                <a:cs typeface="Verdana"/>
              </a:rPr>
              <a:t> </a:t>
            </a:r>
            <a:r>
              <a:rPr lang="tr-TR" sz="800" b="1" i="1" dirty="0" smtClean="0">
                <a:solidFill>
                  <a:srgbClr val="A24EA4"/>
                </a:solidFill>
                <a:latin typeface="Verdana"/>
                <a:cs typeface="Verdana"/>
              </a:rPr>
              <a:t>2007:</a:t>
            </a:r>
            <a:r>
              <a:rPr lang="tr-TR" sz="800" b="1" i="1" spc="-130" dirty="0" smtClean="0">
                <a:solidFill>
                  <a:srgbClr val="A24EA4"/>
                </a:solidFill>
                <a:latin typeface="Verdana"/>
                <a:cs typeface="Verdana"/>
              </a:rPr>
              <a:t> </a:t>
            </a:r>
            <a:r>
              <a:rPr lang="tr-TR" sz="800" b="1" i="1" dirty="0" smtClean="0">
                <a:solidFill>
                  <a:srgbClr val="A24EA4"/>
                </a:solidFill>
                <a:latin typeface="Verdana"/>
                <a:cs typeface="Verdana"/>
              </a:rPr>
              <a:t>5(2)</a:t>
            </a:r>
            <a:endParaRPr lang="tr-TR" sz="800" dirty="0">
              <a:solidFill>
                <a:srgbClr val="A24EA4"/>
              </a:solidFill>
              <a:latin typeface="Agency FB"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amond(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amond(in)">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amond(in)">
                                      <p:cBhvr>
                                        <p:cTn id="1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09600" y="4724400"/>
            <a:ext cx="7848600" cy="1461939"/>
          </a:xfrm>
          <a:prstGeom prst="rect">
            <a:avLst/>
          </a:prstGeom>
          <a:solidFill>
            <a:srgbClr val="93D050">
              <a:alpha val="35000"/>
            </a:srgbClr>
          </a:solidFill>
        </p:spPr>
        <p:txBody>
          <a:bodyPr vert="horz" wrap="square" lIns="0" tIns="0" rIns="0" bIns="0" rtlCol="0">
            <a:spAutoFit/>
          </a:bodyPr>
          <a:lstStyle/>
          <a:p>
            <a:pPr marL="622300" marR="5080" indent="-609600">
              <a:lnSpc>
                <a:spcPct val="150000"/>
              </a:lnSpc>
              <a:spcBef>
                <a:spcPts val="560"/>
              </a:spcBef>
              <a:buAutoNum type="arabicPeriod"/>
              <a:tabLst>
                <a:tab pos="621665" algn="l"/>
                <a:tab pos="622300" algn="l"/>
              </a:tabLst>
            </a:pPr>
            <a:r>
              <a:rPr lang="en-US" sz="2000" dirty="0" smtClean="0">
                <a:solidFill>
                  <a:srgbClr val="C00000"/>
                </a:solidFill>
                <a:latin typeface="+mj-lt"/>
                <a:cs typeface="Times New Roman"/>
              </a:rPr>
              <a:t>With </a:t>
            </a:r>
            <a:r>
              <a:rPr lang="en-US" sz="2000" spc="-5" dirty="0" smtClean="0">
                <a:solidFill>
                  <a:srgbClr val="C00000"/>
                </a:solidFill>
                <a:latin typeface="+mj-lt"/>
                <a:cs typeface="Times New Roman"/>
              </a:rPr>
              <a:t>high suspicion (i.e.: local epidemiology) </a:t>
            </a:r>
            <a:r>
              <a:rPr lang="en-US" sz="2000" spc="-10" dirty="0" smtClean="0">
                <a:solidFill>
                  <a:srgbClr val="C00000"/>
                </a:solidFill>
                <a:latin typeface="+mj-lt"/>
                <a:cs typeface="Times New Roman"/>
              </a:rPr>
              <a:t>of </a:t>
            </a:r>
            <a:r>
              <a:rPr lang="en-US" sz="2000" spc="-5" dirty="0" smtClean="0">
                <a:solidFill>
                  <a:srgbClr val="C00000"/>
                </a:solidFill>
                <a:latin typeface="+mj-lt"/>
                <a:cs typeface="Times New Roman"/>
              </a:rPr>
              <a:t>resistant gram-  negative infections, including </a:t>
            </a:r>
            <a:r>
              <a:rPr lang="en-US" sz="2000" i="1" spc="-5" dirty="0" smtClean="0">
                <a:solidFill>
                  <a:srgbClr val="C00000"/>
                </a:solidFill>
                <a:latin typeface="+mj-lt"/>
                <a:cs typeface="Times New Roman"/>
              </a:rPr>
              <a:t>Ps. </a:t>
            </a:r>
            <a:r>
              <a:rPr lang="en-US" sz="2000" i="1" spc="-5" dirty="0" err="1" smtClean="0">
                <a:solidFill>
                  <a:srgbClr val="C00000"/>
                </a:solidFill>
                <a:latin typeface="+mj-lt"/>
                <a:cs typeface="Times New Roman"/>
              </a:rPr>
              <a:t>aeruginosa</a:t>
            </a:r>
            <a:r>
              <a:rPr lang="en-US" sz="2000" spc="-5" dirty="0" smtClean="0">
                <a:solidFill>
                  <a:srgbClr val="C00000"/>
                </a:solidFill>
                <a:latin typeface="+mj-lt"/>
                <a:cs typeface="Times New Roman"/>
              </a:rPr>
              <a:t>: </a:t>
            </a:r>
            <a:r>
              <a:rPr lang="en-US" sz="2000" b="1" spc="-5" dirty="0" smtClean="0">
                <a:solidFill>
                  <a:schemeClr val="accent2">
                    <a:lumMod val="75000"/>
                  </a:schemeClr>
                </a:solidFill>
                <a:latin typeface="+mj-lt"/>
                <a:cs typeface="Times New Roman"/>
              </a:rPr>
              <a:t>YES </a:t>
            </a:r>
            <a:r>
              <a:rPr lang="en-US" sz="2000" b="1" dirty="0" smtClean="0">
                <a:solidFill>
                  <a:schemeClr val="accent2">
                    <a:lumMod val="75000"/>
                  </a:schemeClr>
                </a:solidFill>
                <a:latin typeface="+mj-lt"/>
                <a:cs typeface="Times New Roman"/>
              </a:rPr>
              <a:t>(C</a:t>
            </a:r>
            <a:r>
              <a:rPr lang="en-US" sz="2000" b="1" spc="70" dirty="0" smtClean="0">
                <a:solidFill>
                  <a:schemeClr val="accent2">
                    <a:lumMod val="75000"/>
                  </a:schemeClr>
                </a:solidFill>
                <a:latin typeface="+mj-lt"/>
                <a:cs typeface="Times New Roman"/>
              </a:rPr>
              <a:t> </a:t>
            </a:r>
            <a:r>
              <a:rPr lang="en-US" sz="2000" b="1" spc="-5" dirty="0" smtClean="0">
                <a:solidFill>
                  <a:schemeClr val="accent2">
                    <a:lumMod val="75000"/>
                  </a:schemeClr>
                </a:solidFill>
                <a:latin typeface="+mj-lt"/>
                <a:cs typeface="Times New Roman"/>
              </a:rPr>
              <a:t>III)</a:t>
            </a:r>
            <a:endParaRPr lang="en-US" sz="2000" b="1" dirty="0" smtClean="0">
              <a:solidFill>
                <a:schemeClr val="accent2">
                  <a:lumMod val="75000"/>
                </a:schemeClr>
              </a:solidFill>
              <a:latin typeface="+mj-lt"/>
              <a:cs typeface="Times New Roman"/>
            </a:endParaRPr>
          </a:p>
          <a:p>
            <a:pPr marL="622300" indent="-609600">
              <a:lnSpc>
                <a:spcPct val="150000"/>
              </a:lnSpc>
              <a:spcBef>
                <a:spcPts val="565"/>
              </a:spcBef>
              <a:buAutoNum type="arabicPeriod"/>
              <a:tabLst>
                <a:tab pos="621665" algn="l"/>
                <a:tab pos="622300" algn="l"/>
              </a:tabLst>
            </a:pPr>
            <a:r>
              <a:rPr lang="en-US" sz="2000" spc="-5" dirty="0" smtClean="0">
                <a:solidFill>
                  <a:srgbClr val="C00000"/>
                </a:solidFill>
                <a:latin typeface="+mj-lt"/>
                <a:cs typeface="Times New Roman"/>
              </a:rPr>
              <a:t>For severe sepsis and </a:t>
            </a:r>
            <a:r>
              <a:rPr lang="en-US" sz="2000" dirty="0" smtClean="0">
                <a:solidFill>
                  <a:srgbClr val="C00000"/>
                </a:solidFill>
                <a:latin typeface="+mj-lt"/>
                <a:cs typeface="Times New Roman"/>
              </a:rPr>
              <a:t>septic </a:t>
            </a:r>
            <a:r>
              <a:rPr lang="en-US" sz="2000" spc="-5" dirty="0" smtClean="0">
                <a:solidFill>
                  <a:srgbClr val="C00000"/>
                </a:solidFill>
                <a:latin typeface="+mj-lt"/>
                <a:cs typeface="Times New Roman"/>
              </a:rPr>
              <a:t>shock: </a:t>
            </a:r>
            <a:r>
              <a:rPr lang="en-US" sz="2000" b="1" spc="-5" dirty="0" smtClean="0">
                <a:solidFill>
                  <a:schemeClr val="accent2">
                    <a:lumMod val="75000"/>
                  </a:schemeClr>
                </a:solidFill>
                <a:latin typeface="+mj-lt"/>
                <a:cs typeface="Times New Roman"/>
              </a:rPr>
              <a:t>YES </a:t>
            </a:r>
            <a:r>
              <a:rPr lang="en-US" sz="2000" b="1" dirty="0" smtClean="0">
                <a:solidFill>
                  <a:schemeClr val="accent2">
                    <a:lumMod val="75000"/>
                  </a:schemeClr>
                </a:solidFill>
                <a:latin typeface="+mj-lt"/>
                <a:cs typeface="Times New Roman"/>
              </a:rPr>
              <a:t>(C</a:t>
            </a:r>
            <a:r>
              <a:rPr lang="en-US" sz="2000" b="1" spc="5" dirty="0" smtClean="0">
                <a:solidFill>
                  <a:schemeClr val="accent2">
                    <a:lumMod val="75000"/>
                  </a:schemeClr>
                </a:solidFill>
                <a:latin typeface="+mj-lt"/>
                <a:cs typeface="Times New Roman"/>
              </a:rPr>
              <a:t> </a:t>
            </a:r>
            <a:r>
              <a:rPr lang="en-US" sz="2000" b="1" spc="-5" dirty="0" smtClean="0">
                <a:solidFill>
                  <a:schemeClr val="accent2">
                    <a:lumMod val="75000"/>
                  </a:schemeClr>
                </a:solidFill>
                <a:latin typeface="+mj-lt"/>
                <a:cs typeface="Times New Roman"/>
              </a:rPr>
              <a:t>III)</a:t>
            </a:r>
          </a:p>
        </p:txBody>
      </p:sp>
      <p:sp>
        <p:nvSpPr>
          <p:cNvPr id="5" name="4 Dikdörtgen"/>
          <p:cNvSpPr/>
          <p:nvPr/>
        </p:nvSpPr>
        <p:spPr>
          <a:xfrm>
            <a:off x="152400" y="457200"/>
            <a:ext cx="5410200" cy="369332"/>
          </a:xfrm>
          <a:prstGeom prst="rect">
            <a:avLst/>
          </a:prstGeom>
        </p:spPr>
        <p:txBody>
          <a:bodyPr wrap="square">
            <a:spAutoFit/>
          </a:bodyPr>
          <a:lstStyle/>
          <a:p>
            <a:pPr lvl="0">
              <a:spcBef>
                <a:spcPct val="0"/>
              </a:spcBef>
              <a:defRPr/>
            </a:pPr>
            <a:r>
              <a:rPr lang="tr-TR" b="1" dirty="0" smtClean="0">
                <a:solidFill>
                  <a:schemeClr val="accent4"/>
                </a:solidFill>
                <a:latin typeface="+mj-lt"/>
              </a:rPr>
              <a:t>BACTERIAL  INFECTIONS  occuring after HSCT </a:t>
            </a:r>
            <a:endParaRPr lang="tr-TR" dirty="0">
              <a:solidFill>
                <a:schemeClr val="accent4"/>
              </a:solidFill>
              <a:latin typeface="+mj-lt"/>
            </a:endParaRPr>
          </a:p>
        </p:txBody>
      </p:sp>
      <p:sp>
        <p:nvSpPr>
          <p:cNvPr id="6" name="5 Dikdörtgen"/>
          <p:cNvSpPr/>
          <p:nvPr/>
        </p:nvSpPr>
        <p:spPr>
          <a:xfrm>
            <a:off x="457200" y="1219200"/>
            <a:ext cx="5701817" cy="646331"/>
          </a:xfrm>
          <a:prstGeom prst="rect">
            <a:avLst/>
          </a:prstGeom>
        </p:spPr>
        <p:txBody>
          <a:bodyPr wrap="none">
            <a:spAutoFit/>
          </a:bodyPr>
          <a:lstStyle/>
          <a:p>
            <a:r>
              <a:rPr lang="tr-TR" sz="3600" spc="-195" dirty="0" smtClean="0">
                <a:solidFill>
                  <a:schemeClr val="accent2">
                    <a:lumMod val="75000"/>
                  </a:schemeClr>
                </a:solidFill>
                <a:latin typeface="+mj-lt"/>
              </a:rPr>
              <a:t>To  </a:t>
            </a:r>
            <a:r>
              <a:rPr lang="tr-TR" sz="3600" dirty="0" err="1" smtClean="0">
                <a:solidFill>
                  <a:schemeClr val="accent2">
                    <a:lumMod val="75000"/>
                  </a:schemeClr>
                </a:solidFill>
                <a:latin typeface="+mj-lt"/>
              </a:rPr>
              <a:t>add</a:t>
            </a:r>
            <a:r>
              <a:rPr lang="tr-TR" sz="3600" dirty="0" smtClean="0">
                <a:solidFill>
                  <a:schemeClr val="accent2">
                    <a:lumMod val="75000"/>
                  </a:schemeClr>
                </a:solidFill>
                <a:latin typeface="+mj-lt"/>
              </a:rPr>
              <a:t> an</a:t>
            </a:r>
            <a:r>
              <a:rPr lang="tr-TR" sz="3600" spc="75" dirty="0" smtClean="0">
                <a:solidFill>
                  <a:schemeClr val="accent2">
                    <a:lumMod val="75000"/>
                  </a:schemeClr>
                </a:solidFill>
                <a:latin typeface="+mj-lt"/>
              </a:rPr>
              <a:t> </a:t>
            </a:r>
            <a:r>
              <a:rPr lang="tr-TR" sz="3600" spc="-5" dirty="0" err="1" smtClean="0">
                <a:solidFill>
                  <a:schemeClr val="accent2">
                    <a:lumMod val="75000"/>
                  </a:schemeClr>
                </a:solidFill>
                <a:latin typeface="+mj-lt"/>
              </a:rPr>
              <a:t>aminoglucoside</a:t>
            </a:r>
            <a:r>
              <a:rPr lang="tr-TR" sz="3600" spc="-5" dirty="0" smtClean="0">
                <a:solidFill>
                  <a:schemeClr val="accent2">
                    <a:lumMod val="75000"/>
                  </a:schemeClr>
                </a:solidFill>
                <a:latin typeface="+mj-lt"/>
              </a:rPr>
              <a:t>?</a:t>
            </a:r>
            <a:endParaRPr lang="tr-TR" sz="3600" dirty="0">
              <a:latin typeface="+mj-lt"/>
            </a:endParaRPr>
          </a:p>
        </p:txBody>
      </p:sp>
      <p:sp>
        <p:nvSpPr>
          <p:cNvPr id="7" name="6 Dikdörtgen"/>
          <p:cNvSpPr/>
          <p:nvPr/>
        </p:nvSpPr>
        <p:spPr>
          <a:xfrm>
            <a:off x="533400" y="2514600"/>
            <a:ext cx="2061975" cy="584775"/>
          </a:xfrm>
          <a:prstGeom prst="rect">
            <a:avLst/>
          </a:prstGeom>
          <a:solidFill>
            <a:srgbClr val="92D050"/>
          </a:solidFill>
          <a:ln>
            <a:solidFill>
              <a:srgbClr val="A24EA4"/>
            </a:solidFill>
          </a:ln>
        </p:spPr>
        <p:txBody>
          <a:bodyPr wrap="none">
            <a:spAutoFit/>
          </a:bodyPr>
          <a:lstStyle/>
          <a:p>
            <a:r>
              <a:rPr lang="tr-TR" sz="3200" b="1" spc="-4" dirty="0" err="1" smtClean="0">
                <a:solidFill>
                  <a:schemeClr val="accent3">
                    <a:lumMod val="75000"/>
                  </a:schemeClr>
                </a:solidFill>
                <a:latin typeface="+mj-lt"/>
              </a:rPr>
              <a:t>Questions</a:t>
            </a:r>
            <a:endParaRPr lang="tr-TR" sz="3200" b="1" dirty="0">
              <a:solidFill>
                <a:schemeClr val="accent3">
                  <a:lumMod val="75000"/>
                </a:schemeClr>
              </a:solidFill>
              <a:latin typeface="+mj-lt"/>
            </a:endParaRPr>
          </a:p>
        </p:txBody>
      </p:sp>
      <p:pic>
        <p:nvPicPr>
          <p:cNvPr id="8" name="Picture 2" descr="ECIL  europan conferance of infection  logo ile ilgili görsel sonucu"/>
          <p:cNvPicPr>
            <a:picLocks noChangeAspect="1" noChangeArrowheads="1"/>
          </p:cNvPicPr>
          <p:nvPr/>
        </p:nvPicPr>
        <p:blipFill>
          <a:blip r:embed="rId2" cstate="print"/>
          <a:srcRect/>
          <a:stretch>
            <a:fillRect/>
          </a:stretch>
        </p:blipFill>
        <p:spPr bwMode="auto">
          <a:xfrm rot="20015117">
            <a:off x="7987482" y="990660"/>
            <a:ext cx="432820" cy="383381"/>
          </a:xfrm>
          <a:prstGeom prst="rect">
            <a:avLst/>
          </a:prstGeom>
          <a:noFill/>
        </p:spPr>
      </p:pic>
      <p:cxnSp>
        <p:nvCxnSpPr>
          <p:cNvPr id="9" name="8 Düz Bağlayıcı"/>
          <p:cNvCxnSpPr/>
          <p:nvPr/>
        </p:nvCxnSpPr>
        <p:spPr>
          <a:xfrm>
            <a:off x="8077200" y="1447800"/>
            <a:ext cx="838200" cy="0"/>
          </a:xfrm>
          <a:prstGeom prst="line">
            <a:avLst/>
          </a:prstGeom>
          <a:ln w="19050">
            <a:solidFill>
              <a:srgbClr val="A24EA4"/>
            </a:solidFill>
          </a:ln>
        </p:spPr>
        <p:style>
          <a:lnRef idx="1">
            <a:schemeClr val="accent1"/>
          </a:lnRef>
          <a:fillRef idx="0">
            <a:schemeClr val="accent1"/>
          </a:fillRef>
          <a:effectRef idx="0">
            <a:schemeClr val="accent1"/>
          </a:effectRef>
          <a:fontRef idx="minor">
            <a:schemeClr val="tx1"/>
          </a:fontRef>
        </p:style>
      </p:cxnSp>
      <p:sp>
        <p:nvSpPr>
          <p:cNvPr id="10" name="9 Dikdörtgen"/>
          <p:cNvSpPr/>
          <p:nvPr/>
        </p:nvSpPr>
        <p:spPr>
          <a:xfrm>
            <a:off x="8336844" y="1219200"/>
            <a:ext cx="644279" cy="307777"/>
          </a:xfrm>
          <a:prstGeom prst="rect">
            <a:avLst/>
          </a:prstGeom>
        </p:spPr>
        <p:txBody>
          <a:bodyPr wrap="none">
            <a:spAutoFit/>
          </a:bodyPr>
          <a:lstStyle/>
          <a:p>
            <a:r>
              <a:rPr lang="tr-TR" sz="1400" b="1" spc="-4" dirty="0" smtClean="0">
                <a:solidFill>
                  <a:schemeClr val="accent3">
                    <a:lumMod val="75000"/>
                  </a:schemeClr>
                </a:solidFill>
                <a:cs typeface="Times New Roman"/>
              </a:rPr>
              <a:t>ECIL</a:t>
            </a:r>
            <a:endParaRPr lang="tr-TR" sz="1400" dirty="0"/>
          </a:p>
        </p:txBody>
      </p:sp>
      <p:sp>
        <p:nvSpPr>
          <p:cNvPr id="11" name="10 Dikdörtgen"/>
          <p:cNvSpPr/>
          <p:nvPr/>
        </p:nvSpPr>
        <p:spPr>
          <a:xfrm>
            <a:off x="6324600" y="6488668"/>
            <a:ext cx="943528" cy="369332"/>
          </a:xfrm>
          <a:prstGeom prst="rect">
            <a:avLst/>
          </a:prstGeom>
        </p:spPr>
        <p:txBody>
          <a:bodyPr wrap="none">
            <a:spAutoFit/>
          </a:bodyPr>
          <a:lstStyle/>
          <a:p>
            <a:pPr marL="30480">
              <a:lnSpc>
                <a:spcPct val="100000"/>
              </a:lnSpc>
              <a:spcBef>
                <a:spcPts val="120"/>
              </a:spcBef>
            </a:pPr>
            <a:r>
              <a:rPr lang="tr-TR" spc="-10" dirty="0" smtClean="0">
                <a:solidFill>
                  <a:schemeClr val="bg1"/>
                </a:solidFill>
              </a:rPr>
              <a:t>ECIL-5</a:t>
            </a:r>
            <a:endParaRPr lang="tr-TR" dirty="0">
              <a:solidFill>
                <a:schemeClr val="bg1"/>
              </a:solidFill>
              <a:cs typeface="Calibri"/>
            </a:endParaRPr>
          </a:p>
        </p:txBody>
      </p:sp>
      <p:sp>
        <p:nvSpPr>
          <p:cNvPr id="12" name="11 Dikdörtgen"/>
          <p:cNvSpPr/>
          <p:nvPr/>
        </p:nvSpPr>
        <p:spPr>
          <a:xfrm>
            <a:off x="0" y="6705600"/>
            <a:ext cx="9144000" cy="152400"/>
          </a:xfrm>
          <a:prstGeom prst="rect">
            <a:avLst/>
          </a:prstGeom>
          <a:solidFill>
            <a:srgbClr val="A24E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13 Dikdörtgen"/>
          <p:cNvSpPr/>
          <p:nvPr/>
        </p:nvSpPr>
        <p:spPr>
          <a:xfrm>
            <a:off x="5715000" y="6490156"/>
            <a:ext cx="3429000" cy="215444"/>
          </a:xfrm>
          <a:prstGeom prst="rect">
            <a:avLst/>
          </a:prstGeom>
          <a:ln>
            <a:solidFill>
              <a:srgbClr val="7030A0"/>
            </a:solidFill>
          </a:ln>
        </p:spPr>
        <p:txBody>
          <a:bodyPr wrap="square">
            <a:spAutoFit/>
          </a:bodyPr>
          <a:lstStyle/>
          <a:p>
            <a:pPr algn="r"/>
            <a:r>
              <a:rPr lang="tr-TR" sz="800" b="1" i="1" dirty="0" smtClean="0">
                <a:solidFill>
                  <a:srgbClr val="A24EA4"/>
                </a:solidFill>
                <a:latin typeface="Verdana"/>
                <a:cs typeface="Verdana"/>
              </a:rPr>
              <a:t>ECIL1 </a:t>
            </a:r>
            <a:r>
              <a:rPr lang="tr-TR" sz="800" b="1" i="1" dirty="0" err="1" smtClean="0">
                <a:solidFill>
                  <a:srgbClr val="A24EA4"/>
                </a:solidFill>
                <a:latin typeface="Verdana"/>
                <a:cs typeface="Verdana"/>
              </a:rPr>
              <a:t>Guidelines</a:t>
            </a:r>
            <a:r>
              <a:rPr lang="tr-TR" sz="800" b="1" i="1" dirty="0" smtClean="0">
                <a:solidFill>
                  <a:srgbClr val="A24EA4"/>
                </a:solidFill>
                <a:latin typeface="Verdana"/>
                <a:cs typeface="Verdana"/>
              </a:rPr>
              <a:t>. </a:t>
            </a:r>
            <a:r>
              <a:rPr lang="tr-TR" sz="800" b="1" i="1" spc="-5" dirty="0" smtClean="0">
                <a:solidFill>
                  <a:srgbClr val="A24EA4"/>
                </a:solidFill>
                <a:latin typeface="Verdana"/>
                <a:cs typeface="Verdana"/>
              </a:rPr>
              <a:t>EJC </a:t>
            </a:r>
            <a:r>
              <a:rPr lang="tr-TR" sz="800" b="1" i="1" spc="-5" dirty="0" err="1" smtClean="0">
                <a:solidFill>
                  <a:srgbClr val="A24EA4"/>
                </a:solidFill>
                <a:latin typeface="Verdana"/>
                <a:cs typeface="Verdana"/>
              </a:rPr>
              <a:t>supplement</a:t>
            </a:r>
            <a:r>
              <a:rPr lang="tr-TR" sz="800" b="1" i="1" spc="-5" dirty="0" smtClean="0">
                <a:solidFill>
                  <a:srgbClr val="A24EA4"/>
                </a:solidFill>
                <a:latin typeface="Verdana"/>
                <a:cs typeface="Verdana"/>
              </a:rPr>
              <a:t> </a:t>
            </a:r>
            <a:r>
              <a:rPr lang="tr-TR" sz="800" b="1" i="1" dirty="0" smtClean="0">
                <a:solidFill>
                  <a:srgbClr val="A24EA4"/>
                </a:solidFill>
                <a:latin typeface="Verdana"/>
                <a:cs typeface="Verdana"/>
              </a:rPr>
              <a:t>2007:</a:t>
            </a:r>
            <a:r>
              <a:rPr lang="tr-TR" sz="800" b="1" i="1" spc="-130" dirty="0" smtClean="0">
                <a:solidFill>
                  <a:srgbClr val="A24EA4"/>
                </a:solidFill>
                <a:latin typeface="Verdana"/>
                <a:cs typeface="Verdana"/>
              </a:rPr>
              <a:t> </a:t>
            </a:r>
            <a:r>
              <a:rPr lang="tr-TR" sz="800" b="1" i="1" dirty="0" smtClean="0">
                <a:solidFill>
                  <a:srgbClr val="A24EA4"/>
                </a:solidFill>
                <a:latin typeface="Verdana"/>
                <a:cs typeface="Verdana"/>
              </a:rPr>
              <a:t>5(2)</a:t>
            </a:r>
            <a:endParaRPr lang="tr-TR" sz="800" dirty="0">
              <a:solidFill>
                <a:srgbClr val="A24EA4"/>
              </a:solidFill>
              <a:latin typeface="Agency FB" pitchFamily="34" charset="0"/>
            </a:endParaRPr>
          </a:p>
        </p:txBody>
      </p:sp>
      <p:sp>
        <p:nvSpPr>
          <p:cNvPr id="13" name="12 Dikdörtgen"/>
          <p:cNvSpPr/>
          <p:nvPr/>
        </p:nvSpPr>
        <p:spPr>
          <a:xfrm>
            <a:off x="533400" y="3276600"/>
            <a:ext cx="8153400" cy="1200329"/>
          </a:xfrm>
          <a:prstGeom prst="rect">
            <a:avLst/>
          </a:prstGeom>
        </p:spPr>
        <p:txBody>
          <a:bodyPr wrap="square">
            <a:spAutoFit/>
          </a:bodyPr>
          <a:lstStyle/>
          <a:p>
            <a:pPr marL="622300" marR="288290" indent="-609600">
              <a:lnSpc>
                <a:spcPct val="150000"/>
              </a:lnSpc>
              <a:tabLst>
                <a:tab pos="621665" algn="l"/>
                <a:tab pos="622300" algn="l"/>
              </a:tabLst>
            </a:pPr>
            <a:r>
              <a:rPr lang="tr-TR" sz="2400" b="1" u="sng" spc="-5" dirty="0" smtClean="0">
                <a:latin typeface="+mj-lt"/>
                <a:cs typeface="Times New Roman"/>
              </a:rPr>
              <a:t> </a:t>
            </a:r>
            <a:r>
              <a:rPr lang="en-US" sz="2400" b="1" u="sng" spc="-5" dirty="0" smtClean="0">
                <a:latin typeface="+mj-lt"/>
                <a:cs typeface="Times New Roman"/>
              </a:rPr>
              <a:t>Is there any evidence supporting the use of beta-</a:t>
            </a:r>
            <a:endParaRPr lang="tr-TR" sz="2400" b="1" u="sng" spc="-5" dirty="0" smtClean="0">
              <a:latin typeface="+mj-lt"/>
              <a:cs typeface="Times New Roman"/>
            </a:endParaRPr>
          </a:p>
          <a:p>
            <a:pPr marL="622300" marR="288290" indent="-609600">
              <a:lnSpc>
                <a:spcPct val="150000"/>
              </a:lnSpc>
              <a:tabLst>
                <a:tab pos="621665" algn="l"/>
                <a:tab pos="622300" algn="l"/>
              </a:tabLst>
            </a:pPr>
            <a:r>
              <a:rPr lang="en-US" sz="2400" b="1" u="sng" spc="-5" dirty="0" err="1" smtClean="0">
                <a:latin typeface="+mj-lt"/>
                <a:cs typeface="Times New Roman"/>
              </a:rPr>
              <a:t>lactam</a:t>
            </a:r>
            <a:r>
              <a:rPr lang="en-US" sz="2400" b="1" u="sng" spc="-5" dirty="0" smtClean="0">
                <a:latin typeface="+mj-lt"/>
                <a:cs typeface="Times New Roman"/>
              </a:rPr>
              <a:t> + AG  combination </a:t>
            </a:r>
            <a:r>
              <a:rPr lang="en-US" sz="2400" b="1" u="sng" dirty="0" smtClean="0">
                <a:latin typeface="+mj-lt"/>
                <a:cs typeface="Times New Roman"/>
              </a:rPr>
              <a:t>in </a:t>
            </a:r>
            <a:r>
              <a:rPr lang="en-US" sz="2400" b="1" u="sng" spc="-5" dirty="0" err="1" smtClean="0">
                <a:latin typeface="+mj-lt"/>
                <a:cs typeface="Times New Roman"/>
              </a:rPr>
              <a:t>neutropenic</a:t>
            </a:r>
            <a:r>
              <a:rPr lang="en-US" sz="2400" b="1" u="sng" spc="-20" dirty="0" smtClean="0">
                <a:latin typeface="+mj-lt"/>
                <a:cs typeface="Times New Roman"/>
              </a:rPr>
              <a:t> </a:t>
            </a:r>
            <a:r>
              <a:rPr lang="en-US" sz="2400" b="1" u="sng" spc="-5" dirty="0" smtClean="0">
                <a:latin typeface="+mj-lt"/>
                <a:cs typeface="Times New Roman"/>
              </a:rPr>
              <a:t>patients:</a:t>
            </a:r>
            <a:endParaRPr lang="en-US" sz="2400" b="1" u="sng" dirty="0" smtClean="0">
              <a:latin typeface="+mj-lt"/>
              <a:cs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57200" y="3048000"/>
            <a:ext cx="7703820" cy="2641877"/>
          </a:xfrm>
          <a:prstGeom prst="rect">
            <a:avLst/>
          </a:prstGeom>
        </p:spPr>
        <p:txBody>
          <a:bodyPr vert="horz" wrap="square" lIns="0" tIns="0" rIns="0" bIns="0" rtlCol="0">
            <a:spAutoFit/>
          </a:bodyPr>
          <a:lstStyle/>
          <a:p>
            <a:pPr marL="12700">
              <a:lnSpc>
                <a:spcPct val="100000"/>
              </a:lnSpc>
            </a:pPr>
            <a:r>
              <a:rPr sz="1600" spc="-80" dirty="0">
                <a:solidFill>
                  <a:srgbClr val="FF0000"/>
                </a:solidFill>
                <a:latin typeface="Verdana"/>
                <a:cs typeface="Verdana"/>
              </a:rPr>
              <a:t>1.- </a:t>
            </a:r>
            <a:r>
              <a:rPr sz="1600" spc="-5" dirty="0">
                <a:latin typeface="Verdana"/>
                <a:cs typeface="Verdana"/>
              </a:rPr>
              <a:t>Upfront </a:t>
            </a:r>
            <a:r>
              <a:rPr lang="tr-TR" sz="1600" spc="-5" dirty="0" smtClean="0">
                <a:latin typeface="Verdana"/>
                <a:cs typeface="Verdana"/>
              </a:rPr>
              <a:t>GP </a:t>
            </a:r>
            <a:r>
              <a:rPr sz="1600" spc="-5" dirty="0" smtClean="0">
                <a:latin typeface="Verdana"/>
                <a:cs typeface="Verdana"/>
              </a:rPr>
              <a:t>empirical</a:t>
            </a:r>
            <a:r>
              <a:rPr sz="1600" spc="75" dirty="0" smtClean="0">
                <a:latin typeface="Verdana"/>
                <a:cs typeface="Verdana"/>
              </a:rPr>
              <a:t> </a:t>
            </a:r>
            <a:r>
              <a:rPr sz="1600" spc="-15" dirty="0">
                <a:latin typeface="Verdana"/>
                <a:cs typeface="Verdana"/>
              </a:rPr>
              <a:t>therapy?</a:t>
            </a:r>
            <a:endParaRPr sz="1600" dirty="0">
              <a:latin typeface="Verdana"/>
              <a:cs typeface="Verdana"/>
            </a:endParaRPr>
          </a:p>
          <a:p>
            <a:pPr marL="645160">
              <a:lnSpc>
                <a:spcPct val="100000"/>
              </a:lnSpc>
              <a:spcBef>
                <a:spcPts val="590"/>
              </a:spcBef>
            </a:pPr>
            <a:r>
              <a:rPr sz="1600" b="1" spc="-5" dirty="0">
                <a:solidFill>
                  <a:schemeClr val="bg1">
                    <a:lumMod val="75000"/>
                  </a:schemeClr>
                </a:solidFill>
                <a:latin typeface="Verdana"/>
                <a:cs typeface="Verdana"/>
              </a:rPr>
              <a:t>Vardakas et al. </a:t>
            </a:r>
            <a:r>
              <a:rPr sz="1600" b="1" dirty="0">
                <a:solidFill>
                  <a:schemeClr val="bg1">
                    <a:lumMod val="75000"/>
                  </a:schemeClr>
                </a:solidFill>
                <a:latin typeface="Verdana"/>
                <a:cs typeface="Verdana"/>
              </a:rPr>
              <a:t>Lancet Infect Dis 2005</a:t>
            </a:r>
            <a:r>
              <a:rPr sz="1600" b="1" spc="-90" dirty="0">
                <a:solidFill>
                  <a:schemeClr val="bg1">
                    <a:lumMod val="75000"/>
                  </a:schemeClr>
                </a:solidFill>
                <a:latin typeface="Verdana"/>
                <a:cs typeface="Verdana"/>
              </a:rPr>
              <a:t> </a:t>
            </a:r>
            <a:r>
              <a:rPr sz="1600" b="1" dirty="0">
                <a:solidFill>
                  <a:schemeClr val="bg1">
                    <a:lumMod val="75000"/>
                  </a:schemeClr>
                </a:solidFill>
                <a:latin typeface="Verdana"/>
                <a:cs typeface="Verdana"/>
              </a:rPr>
              <a:t>(meta-analysis)</a:t>
            </a:r>
            <a:endParaRPr sz="1600" dirty="0">
              <a:solidFill>
                <a:schemeClr val="bg1">
                  <a:lumMod val="75000"/>
                </a:schemeClr>
              </a:solidFill>
              <a:latin typeface="Verdana"/>
              <a:cs typeface="Verdana"/>
            </a:endParaRPr>
          </a:p>
          <a:p>
            <a:pPr marL="645160">
              <a:lnSpc>
                <a:spcPct val="100000"/>
              </a:lnSpc>
              <a:spcBef>
                <a:spcPts val="434"/>
              </a:spcBef>
            </a:pPr>
            <a:r>
              <a:rPr sz="1600" b="1" dirty="0">
                <a:solidFill>
                  <a:schemeClr val="bg1">
                    <a:lumMod val="75000"/>
                  </a:schemeClr>
                </a:solidFill>
                <a:latin typeface="Verdana"/>
                <a:cs typeface="Verdana"/>
              </a:rPr>
              <a:t>Paul </a:t>
            </a:r>
            <a:r>
              <a:rPr sz="1600" b="1" spc="-5" dirty="0">
                <a:solidFill>
                  <a:schemeClr val="bg1">
                    <a:lumMod val="75000"/>
                  </a:schemeClr>
                </a:solidFill>
                <a:latin typeface="Verdana"/>
                <a:cs typeface="Verdana"/>
              </a:rPr>
              <a:t>et al. JAC </a:t>
            </a:r>
            <a:r>
              <a:rPr sz="1600" b="1" dirty="0">
                <a:solidFill>
                  <a:schemeClr val="bg1">
                    <a:lumMod val="75000"/>
                  </a:schemeClr>
                </a:solidFill>
                <a:latin typeface="Verdana"/>
                <a:cs typeface="Verdana"/>
              </a:rPr>
              <a:t>2005</a:t>
            </a:r>
            <a:r>
              <a:rPr sz="1600" b="1" spc="-65" dirty="0">
                <a:solidFill>
                  <a:schemeClr val="bg1">
                    <a:lumMod val="75000"/>
                  </a:schemeClr>
                </a:solidFill>
                <a:latin typeface="Verdana"/>
                <a:cs typeface="Verdana"/>
              </a:rPr>
              <a:t> </a:t>
            </a:r>
            <a:r>
              <a:rPr sz="1600" b="1" spc="-5" dirty="0">
                <a:solidFill>
                  <a:schemeClr val="bg1">
                    <a:lumMod val="75000"/>
                  </a:schemeClr>
                </a:solidFill>
                <a:latin typeface="Verdana"/>
                <a:cs typeface="Verdana"/>
              </a:rPr>
              <a:t>(meta-analysis</a:t>
            </a:r>
            <a:r>
              <a:rPr sz="1600" b="1" spc="-5" dirty="0" smtClean="0">
                <a:solidFill>
                  <a:schemeClr val="bg1">
                    <a:lumMod val="75000"/>
                  </a:schemeClr>
                </a:solidFill>
                <a:latin typeface="Verdana"/>
                <a:cs typeface="Verdana"/>
              </a:rPr>
              <a:t>)</a:t>
            </a:r>
            <a:endParaRPr lang="tr-TR" sz="1600" b="1" spc="-5" dirty="0" smtClean="0">
              <a:solidFill>
                <a:schemeClr val="bg1">
                  <a:lumMod val="75000"/>
                </a:schemeClr>
              </a:solidFill>
              <a:latin typeface="Verdana"/>
              <a:cs typeface="Verdana"/>
            </a:endParaRPr>
          </a:p>
          <a:p>
            <a:pPr marL="645160">
              <a:lnSpc>
                <a:spcPct val="100000"/>
              </a:lnSpc>
              <a:spcBef>
                <a:spcPts val="434"/>
              </a:spcBef>
            </a:pPr>
            <a:endParaRPr sz="1600" dirty="0">
              <a:solidFill>
                <a:schemeClr val="bg1">
                  <a:lumMod val="75000"/>
                </a:schemeClr>
              </a:solidFill>
              <a:latin typeface="Verdana"/>
              <a:cs typeface="Verdana"/>
            </a:endParaRPr>
          </a:p>
          <a:p>
            <a:pPr>
              <a:lnSpc>
                <a:spcPct val="100000"/>
              </a:lnSpc>
              <a:spcBef>
                <a:spcPts val="10"/>
              </a:spcBef>
            </a:pPr>
            <a:endParaRPr sz="1600" dirty="0">
              <a:latin typeface="Times New Roman"/>
              <a:cs typeface="Times New Roman"/>
            </a:endParaRPr>
          </a:p>
          <a:p>
            <a:pPr marL="645160" marR="584835" indent="-633095" algn="just">
              <a:lnSpc>
                <a:spcPct val="120000"/>
              </a:lnSpc>
            </a:pPr>
            <a:r>
              <a:rPr sz="1600" spc="-80" dirty="0">
                <a:solidFill>
                  <a:srgbClr val="FF0000"/>
                </a:solidFill>
                <a:latin typeface="Verdana"/>
                <a:cs typeface="Verdana"/>
              </a:rPr>
              <a:t>2.- </a:t>
            </a:r>
            <a:r>
              <a:rPr sz="1600" dirty="0">
                <a:latin typeface="Verdana"/>
                <a:cs typeface="Verdana"/>
              </a:rPr>
              <a:t>In </a:t>
            </a:r>
            <a:r>
              <a:rPr sz="1600" spc="-5" dirty="0">
                <a:latin typeface="Verdana"/>
                <a:cs typeface="Verdana"/>
              </a:rPr>
              <a:t>case </a:t>
            </a:r>
            <a:r>
              <a:rPr sz="1600" dirty="0">
                <a:latin typeface="Verdana"/>
                <a:cs typeface="Verdana"/>
              </a:rPr>
              <a:t>of </a:t>
            </a:r>
            <a:r>
              <a:rPr sz="1600" spc="-5" dirty="0">
                <a:latin typeface="Verdana"/>
                <a:cs typeface="Verdana"/>
              </a:rPr>
              <a:t>persistent fever after  initial broad </a:t>
            </a:r>
            <a:r>
              <a:rPr sz="1600" dirty="0">
                <a:latin typeface="Verdana"/>
                <a:cs typeface="Verdana"/>
              </a:rPr>
              <a:t>spectrum </a:t>
            </a:r>
            <a:r>
              <a:rPr sz="1600" u="sng" spc="-5" dirty="0">
                <a:latin typeface="Verdana"/>
                <a:cs typeface="Verdana"/>
              </a:rPr>
              <a:t>empirical  </a:t>
            </a:r>
            <a:r>
              <a:rPr lang="tr-TR" sz="1600" u="sng" spc="-5" dirty="0" smtClean="0">
                <a:latin typeface="Verdana"/>
                <a:cs typeface="Verdana"/>
              </a:rPr>
              <a:t>GP </a:t>
            </a:r>
            <a:r>
              <a:rPr sz="1600" u="sng" spc="-5" dirty="0" smtClean="0">
                <a:latin typeface="Verdana"/>
                <a:cs typeface="Verdana"/>
              </a:rPr>
              <a:t>antibiotic</a:t>
            </a:r>
            <a:r>
              <a:rPr sz="1600" u="sng" spc="-60" dirty="0" smtClean="0">
                <a:latin typeface="Verdana"/>
                <a:cs typeface="Verdana"/>
              </a:rPr>
              <a:t> </a:t>
            </a:r>
            <a:r>
              <a:rPr sz="1600" u="sng" spc="-15" dirty="0">
                <a:latin typeface="Verdana"/>
                <a:cs typeface="Verdana"/>
              </a:rPr>
              <a:t>therapy?</a:t>
            </a:r>
            <a:endParaRPr sz="1600" u="sng" dirty="0">
              <a:latin typeface="Verdana"/>
              <a:cs typeface="Verdana"/>
            </a:endParaRPr>
          </a:p>
          <a:p>
            <a:pPr marL="645160" marR="1270635">
              <a:lnSpc>
                <a:spcPct val="116700"/>
              </a:lnSpc>
              <a:spcBef>
                <a:spcPts val="465"/>
              </a:spcBef>
            </a:pPr>
            <a:r>
              <a:rPr sz="1600" b="1" spc="-5" dirty="0">
                <a:solidFill>
                  <a:schemeClr val="bg1">
                    <a:lumMod val="75000"/>
                  </a:schemeClr>
                </a:solidFill>
                <a:latin typeface="Verdana"/>
                <a:cs typeface="Verdana"/>
              </a:rPr>
              <a:t>Cometta et al. </a:t>
            </a:r>
            <a:r>
              <a:rPr sz="1600" b="1" dirty="0">
                <a:solidFill>
                  <a:schemeClr val="bg1">
                    <a:lumMod val="75000"/>
                  </a:schemeClr>
                </a:solidFill>
                <a:latin typeface="Verdana"/>
                <a:cs typeface="Verdana"/>
              </a:rPr>
              <a:t>CID 2003 </a:t>
            </a:r>
            <a:r>
              <a:rPr sz="1600" b="1" spc="-5" dirty="0">
                <a:solidFill>
                  <a:schemeClr val="bg1">
                    <a:lumMod val="75000"/>
                  </a:schemeClr>
                </a:solidFill>
                <a:latin typeface="Verdana"/>
                <a:cs typeface="Verdana"/>
              </a:rPr>
              <a:t>(placebo controlled)  </a:t>
            </a:r>
            <a:r>
              <a:rPr sz="1600" b="1" spc="-10" dirty="0">
                <a:solidFill>
                  <a:schemeClr val="bg1">
                    <a:lumMod val="75000"/>
                  </a:schemeClr>
                </a:solidFill>
                <a:latin typeface="Verdana"/>
                <a:cs typeface="Verdana"/>
              </a:rPr>
              <a:t>Erjavec </a:t>
            </a:r>
            <a:r>
              <a:rPr sz="1600" b="1" spc="-5" dirty="0">
                <a:solidFill>
                  <a:schemeClr val="bg1">
                    <a:lumMod val="75000"/>
                  </a:schemeClr>
                </a:solidFill>
                <a:latin typeface="Verdana"/>
                <a:cs typeface="Verdana"/>
              </a:rPr>
              <a:t>et al. JAC </a:t>
            </a:r>
            <a:r>
              <a:rPr sz="1600" b="1" dirty="0">
                <a:solidFill>
                  <a:schemeClr val="bg1">
                    <a:lumMod val="75000"/>
                  </a:schemeClr>
                </a:solidFill>
                <a:latin typeface="Verdana"/>
                <a:cs typeface="Verdana"/>
              </a:rPr>
              <a:t>2000</a:t>
            </a:r>
            <a:r>
              <a:rPr sz="1600" b="1" spc="-35" dirty="0">
                <a:solidFill>
                  <a:schemeClr val="bg1">
                    <a:lumMod val="75000"/>
                  </a:schemeClr>
                </a:solidFill>
                <a:latin typeface="Verdana"/>
                <a:cs typeface="Verdana"/>
              </a:rPr>
              <a:t> </a:t>
            </a:r>
            <a:r>
              <a:rPr sz="1600" b="1" spc="-5" dirty="0">
                <a:solidFill>
                  <a:schemeClr val="bg1">
                    <a:lumMod val="75000"/>
                  </a:schemeClr>
                </a:solidFill>
                <a:latin typeface="Verdana"/>
                <a:cs typeface="Verdana"/>
              </a:rPr>
              <a:t>(placebo-controlled)</a:t>
            </a:r>
            <a:endParaRPr sz="1600" dirty="0">
              <a:solidFill>
                <a:schemeClr val="bg1">
                  <a:lumMod val="75000"/>
                </a:schemeClr>
              </a:solidFill>
              <a:latin typeface="Verdana"/>
              <a:cs typeface="Verdana"/>
            </a:endParaRPr>
          </a:p>
        </p:txBody>
      </p:sp>
      <p:sp>
        <p:nvSpPr>
          <p:cNvPr id="6" name="object 2"/>
          <p:cNvSpPr txBox="1">
            <a:spLocks noGrp="1"/>
          </p:cNvSpPr>
          <p:nvPr>
            <p:ph type="title"/>
          </p:nvPr>
        </p:nvSpPr>
        <p:spPr>
          <a:xfrm>
            <a:off x="533400" y="2057400"/>
            <a:ext cx="2895600" cy="645902"/>
          </a:xfrm>
          <a:prstGeom prst="rect">
            <a:avLst/>
          </a:prstGeom>
          <a:solidFill>
            <a:srgbClr val="92D050"/>
          </a:solidFill>
          <a:ln w="9524">
            <a:solidFill>
              <a:srgbClr val="A24EA4"/>
            </a:solidFill>
          </a:ln>
        </p:spPr>
        <p:txBody>
          <a:bodyPr vert="horz" wrap="square" lIns="0" tIns="30055" rIns="0" bIns="0" rtlCol="0">
            <a:spAutoFit/>
          </a:bodyPr>
          <a:lstStyle/>
          <a:p>
            <a:pPr marL="579397">
              <a:spcBef>
                <a:spcPts val="237"/>
              </a:spcBef>
            </a:pPr>
            <a:r>
              <a:rPr lang="tr-TR" b="1" u="sng" spc="-4" dirty="0" smtClean="0">
                <a:solidFill>
                  <a:schemeClr val="accent3">
                    <a:lumMod val="75000"/>
                  </a:schemeClr>
                </a:solidFill>
                <a:cs typeface="Times New Roman"/>
              </a:rPr>
              <a:t>Studies</a:t>
            </a:r>
            <a:r>
              <a:rPr lang="tr-TR" sz="2500" b="1" u="sng" spc="-4" dirty="0" smtClean="0">
                <a:solidFill>
                  <a:schemeClr val="accent3">
                    <a:lumMod val="75000"/>
                  </a:schemeClr>
                </a:solidFill>
                <a:cs typeface="Times New Roman"/>
              </a:rPr>
              <a:t> </a:t>
            </a:r>
            <a:endParaRPr sz="2500" b="1" u="sng" dirty="0">
              <a:solidFill>
                <a:schemeClr val="accent3">
                  <a:lumMod val="75000"/>
                </a:schemeClr>
              </a:solidFill>
              <a:latin typeface="Times New Roman"/>
              <a:cs typeface="Times New Roman"/>
            </a:endParaRPr>
          </a:p>
        </p:txBody>
      </p:sp>
      <p:sp>
        <p:nvSpPr>
          <p:cNvPr id="7" name="6 Dikdörtgen"/>
          <p:cNvSpPr/>
          <p:nvPr/>
        </p:nvSpPr>
        <p:spPr>
          <a:xfrm>
            <a:off x="152400" y="457200"/>
            <a:ext cx="5410200" cy="369332"/>
          </a:xfrm>
          <a:prstGeom prst="rect">
            <a:avLst/>
          </a:prstGeom>
        </p:spPr>
        <p:txBody>
          <a:bodyPr wrap="square">
            <a:spAutoFit/>
          </a:bodyPr>
          <a:lstStyle/>
          <a:p>
            <a:pPr lvl="0">
              <a:spcBef>
                <a:spcPct val="0"/>
              </a:spcBef>
              <a:defRPr/>
            </a:pPr>
            <a:r>
              <a:rPr lang="tr-TR" b="1" dirty="0" smtClean="0">
                <a:solidFill>
                  <a:schemeClr val="accent4"/>
                </a:solidFill>
                <a:latin typeface="+mj-lt"/>
              </a:rPr>
              <a:t>BACTERIAL  INFECTIONS  occuring after HSCT </a:t>
            </a:r>
            <a:endParaRPr lang="tr-TR" dirty="0">
              <a:solidFill>
                <a:schemeClr val="accent4"/>
              </a:solidFill>
              <a:latin typeface="+mj-lt"/>
            </a:endParaRPr>
          </a:p>
        </p:txBody>
      </p:sp>
      <p:pic>
        <p:nvPicPr>
          <p:cNvPr id="8" name="Picture 2" descr="ECIL  europan conferance of infection  logo ile ilgili görsel sonucu"/>
          <p:cNvPicPr>
            <a:picLocks noChangeAspect="1" noChangeArrowheads="1"/>
          </p:cNvPicPr>
          <p:nvPr/>
        </p:nvPicPr>
        <p:blipFill>
          <a:blip r:embed="rId3" cstate="print"/>
          <a:srcRect/>
          <a:stretch>
            <a:fillRect/>
          </a:stretch>
        </p:blipFill>
        <p:spPr bwMode="auto">
          <a:xfrm rot="20015117">
            <a:off x="7987482" y="990660"/>
            <a:ext cx="432820" cy="383381"/>
          </a:xfrm>
          <a:prstGeom prst="rect">
            <a:avLst/>
          </a:prstGeom>
          <a:noFill/>
        </p:spPr>
      </p:pic>
      <p:cxnSp>
        <p:nvCxnSpPr>
          <p:cNvPr id="9" name="8 Düz Bağlayıcı"/>
          <p:cNvCxnSpPr/>
          <p:nvPr/>
        </p:nvCxnSpPr>
        <p:spPr>
          <a:xfrm>
            <a:off x="8077200" y="1447800"/>
            <a:ext cx="838200" cy="0"/>
          </a:xfrm>
          <a:prstGeom prst="line">
            <a:avLst/>
          </a:prstGeom>
          <a:ln w="19050">
            <a:solidFill>
              <a:srgbClr val="A24EA4"/>
            </a:solidFill>
          </a:ln>
        </p:spPr>
        <p:style>
          <a:lnRef idx="1">
            <a:schemeClr val="accent1"/>
          </a:lnRef>
          <a:fillRef idx="0">
            <a:schemeClr val="accent1"/>
          </a:fillRef>
          <a:effectRef idx="0">
            <a:schemeClr val="accent1"/>
          </a:effectRef>
          <a:fontRef idx="minor">
            <a:schemeClr val="tx1"/>
          </a:fontRef>
        </p:style>
      </p:cxnSp>
      <p:sp>
        <p:nvSpPr>
          <p:cNvPr id="10" name="9 Dikdörtgen"/>
          <p:cNvSpPr/>
          <p:nvPr/>
        </p:nvSpPr>
        <p:spPr>
          <a:xfrm>
            <a:off x="8336844" y="1219200"/>
            <a:ext cx="644279" cy="307777"/>
          </a:xfrm>
          <a:prstGeom prst="rect">
            <a:avLst/>
          </a:prstGeom>
        </p:spPr>
        <p:txBody>
          <a:bodyPr wrap="none">
            <a:spAutoFit/>
          </a:bodyPr>
          <a:lstStyle/>
          <a:p>
            <a:r>
              <a:rPr lang="tr-TR" sz="1400" b="1" spc="-4" dirty="0" smtClean="0">
                <a:solidFill>
                  <a:schemeClr val="accent3">
                    <a:lumMod val="75000"/>
                  </a:schemeClr>
                </a:solidFill>
                <a:cs typeface="Times New Roman"/>
              </a:rPr>
              <a:t>ECIL</a:t>
            </a:r>
            <a:endParaRPr lang="tr-TR" sz="1400" dirty="0"/>
          </a:p>
        </p:txBody>
      </p:sp>
      <p:sp>
        <p:nvSpPr>
          <p:cNvPr id="11" name="10 Dikdörtgen"/>
          <p:cNvSpPr/>
          <p:nvPr/>
        </p:nvSpPr>
        <p:spPr>
          <a:xfrm>
            <a:off x="6324600" y="6488668"/>
            <a:ext cx="943528" cy="369332"/>
          </a:xfrm>
          <a:prstGeom prst="rect">
            <a:avLst/>
          </a:prstGeom>
        </p:spPr>
        <p:txBody>
          <a:bodyPr wrap="none">
            <a:spAutoFit/>
          </a:bodyPr>
          <a:lstStyle/>
          <a:p>
            <a:pPr marL="30480">
              <a:lnSpc>
                <a:spcPct val="100000"/>
              </a:lnSpc>
              <a:spcBef>
                <a:spcPts val="120"/>
              </a:spcBef>
            </a:pPr>
            <a:r>
              <a:rPr lang="tr-TR" spc="-10" dirty="0" smtClean="0">
                <a:solidFill>
                  <a:schemeClr val="bg1"/>
                </a:solidFill>
              </a:rPr>
              <a:t>ECIL-5</a:t>
            </a:r>
            <a:endParaRPr lang="tr-TR" dirty="0">
              <a:solidFill>
                <a:schemeClr val="bg1"/>
              </a:solidFill>
              <a:cs typeface="Calibri"/>
            </a:endParaRPr>
          </a:p>
        </p:txBody>
      </p:sp>
      <p:sp>
        <p:nvSpPr>
          <p:cNvPr id="12" name="11 Dikdörtgen"/>
          <p:cNvSpPr/>
          <p:nvPr/>
        </p:nvSpPr>
        <p:spPr>
          <a:xfrm>
            <a:off x="0" y="6705600"/>
            <a:ext cx="9144000" cy="152400"/>
          </a:xfrm>
          <a:prstGeom prst="rect">
            <a:avLst/>
          </a:prstGeom>
          <a:solidFill>
            <a:srgbClr val="A24E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15 Dikdörtgen"/>
          <p:cNvSpPr/>
          <p:nvPr/>
        </p:nvSpPr>
        <p:spPr>
          <a:xfrm>
            <a:off x="5715000" y="6490156"/>
            <a:ext cx="3429000" cy="215444"/>
          </a:xfrm>
          <a:prstGeom prst="rect">
            <a:avLst/>
          </a:prstGeom>
          <a:ln>
            <a:solidFill>
              <a:srgbClr val="7030A0"/>
            </a:solidFill>
          </a:ln>
        </p:spPr>
        <p:txBody>
          <a:bodyPr wrap="square">
            <a:spAutoFit/>
          </a:bodyPr>
          <a:lstStyle/>
          <a:p>
            <a:pPr algn="r"/>
            <a:r>
              <a:rPr lang="tr-TR" sz="800" b="1" i="1" dirty="0" smtClean="0">
                <a:solidFill>
                  <a:srgbClr val="A24EA4"/>
                </a:solidFill>
                <a:latin typeface="Verdana"/>
                <a:cs typeface="Verdana"/>
              </a:rPr>
              <a:t>ECIL1 </a:t>
            </a:r>
            <a:r>
              <a:rPr lang="tr-TR" sz="800" b="1" i="1" dirty="0" err="1" smtClean="0">
                <a:solidFill>
                  <a:srgbClr val="A24EA4"/>
                </a:solidFill>
                <a:latin typeface="Verdana"/>
                <a:cs typeface="Verdana"/>
              </a:rPr>
              <a:t>Guidelines</a:t>
            </a:r>
            <a:r>
              <a:rPr lang="tr-TR" sz="800" b="1" i="1" dirty="0" smtClean="0">
                <a:solidFill>
                  <a:srgbClr val="A24EA4"/>
                </a:solidFill>
                <a:latin typeface="Verdana"/>
                <a:cs typeface="Verdana"/>
              </a:rPr>
              <a:t>. </a:t>
            </a:r>
            <a:r>
              <a:rPr lang="tr-TR" sz="800" b="1" i="1" spc="-5" dirty="0" smtClean="0">
                <a:solidFill>
                  <a:srgbClr val="A24EA4"/>
                </a:solidFill>
                <a:latin typeface="Verdana"/>
                <a:cs typeface="Verdana"/>
              </a:rPr>
              <a:t>EJC </a:t>
            </a:r>
            <a:r>
              <a:rPr lang="tr-TR" sz="800" b="1" i="1" spc="-5" dirty="0" err="1" smtClean="0">
                <a:solidFill>
                  <a:srgbClr val="A24EA4"/>
                </a:solidFill>
                <a:latin typeface="Verdana"/>
                <a:cs typeface="Verdana"/>
              </a:rPr>
              <a:t>supplement</a:t>
            </a:r>
            <a:r>
              <a:rPr lang="tr-TR" sz="800" b="1" i="1" spc="-5" dirty="0" smtClean="0">
                <a:solidFill>
                  <a:srgbClr val="A24EA4"/>
                </a:solidFill>
                <a:latin typeface="Verdana"/>
                <a:cs typeface="Verdana"/>
              </a:rPr>
              <a:t> </a:t>
            </a:r>
            <a:r>
              <a:rPr lang="tr-TR" sz="800" b="1" i="1" dirty="0" smtClean="0">
                <a:solidFill>
                  <a:srgbClr val="A24EA4"/>
                </a:solidFill>
                <a:latin typeface="Verdana"/>
                <a:cs typeface="Verdana"/>
              </a:rPr>
              <a:t>2007:</a:t>
            </a:r>
            <a:r>
              <a:rPr lang="tr-TR" sz="800" b="1" i="1" spc="-130" dirty="0" smtClean="0">
                <a:solidFill>
                  <a:srgbClr val="A24EA4"/>
                </a:solidFill>
                <a:latin typeface="Verdana"/>
                <a:cs typeface="Verdana"/>
              </a:rPr>
              <a:t> </a:t>
            </a:r>
            <a:r>
              <a:rPr lang="tr-TR" sz="800" b="1" i="1" dirty="0" smtClean="0">
                <a:solidFill>
                  <a:srgbClr val="A24EA4"/>
                </a:solidFill>
                <a:latin typeface="Verdana"/>
                <a:cs typeface="Verdana"/>
              </a:rPr>
              <a:t>5(2)</a:t>
            </a:r>
            <a:endParaRPr lang="tr-TR" sz="800" dirty="0">
              <a:solidFill>
                <a:srgbClr val="A24EA4"/>
              </a:solidFill>
              <a:latin typeface="Agency FB" pitchFamily="34" charset="0"/>
            </a:endParaRPr>
          </a:p>
        </p:txBody>
      </p:sp>
      <p:sp>
        <p:nvSpPr>
          <p:cNvPr id="13" name="12 Dikdörtgen"/>
          <p:cNvSpPr/>
          <p:nvPr/>
        </p:nvSpPr>
        <p:spPr>
          <a:xfrm>
            <a:off x="381000" y="1219200"/>
            <a:ext cx="4929170" cy="646331"/>
          </a:xfrm>
          <a:prstGeom prst="rect">
            <a:avLst/>
          </a:prstGeom>
        </p:spPr>
        <p:txBody>
          <a:bodyPr wrap="none">
            <a:spAutoFit/>
          </a:bodyPr>
          <a:lstStyle/>
          <a:p>
            <a:r>
              <a:rPr lang="tr-TR" sz="3600" spc="-195" dirty="0" smtClean="0">
                <a:solidFill>
                  <a:schemeClr val="accent2">
                    <a:lumMod val="75000"/>
                  </a:schemeClr>
                </a:solidFill>
                <a:latin typeface="+mj-lt"/>
              </a:rPr>
              <a:t>To  </a:t>
            </a:r>
            <a:r>
              <a:rPr lang="tr-TR" sz="3600" dirty="0" err="1" smtClean="0">
                <a:solidFill>
                  <a:schemeClr val="accent2">
                    <a:lumMod val="75000"/>
                  </a:schemeClr>
                </a:solidFill>
                <a:latin typeface="+mj-lt"/>
              </a:rPr>
              <a:t>add</a:t>
            </a:r>
            <a:r>
              <a:rPr lang="tr-TR" sz="3600" dirty="0" smtClean="0">
                <a:solidFill>
                  <a:schemeClr val="accent2">
                    <a:lumMod val="75000"/>
                  </a:schemeClr>
                </a:solidFill>
                <a:latin typeface="+mj-lt"/>
              </a:rPr>
              <a:t> a</a:t>
            </a:r>
            <a:r>
              <a:rPr lang="tr-TR" sz="3600" spc="65" dirty="0" smtClean="0">
                <a:solidFill>
                  <a:schemeClr val="accent2">
                    <a:lumMod val="75000"/>
                  </a:schemeClr>
                </a:solidFill>
                <a:latin typeface="+mj-lt"/>
              </a:rPr>
              <a:t> </a:t>
            </a:r>
            <a:r>
              <a:rPr lang="tr-TR" sz="3600" spc="-5" dirty="0" err="1" smtClean="0">
                <a:solidFill>
                  <a:schemeClr val="accent2">
                    <a:lumMod val="75000"/>
                  </a:schemeClr>
                </a:solidFill>
                <a:latin typeface="+mj-lt"/>
              </a:rPr>
              <a:t>glycopeptide</a:t>
            </a:r>
            <a:r>
              <a:rPr lang="tr-TR" sz="3600" spc="-5" dirty="0" smtClean="0">
                <a:solidFill>
                  <a:schemeClr val="accent2">
                    <a:lumMod val="75000"/>
                  </a:schemeClr>
                </a:solidFill>
                <a:latin typeface="+mj-lt"/>
              </a:rPr>
              <a:t>?</a:t>
            </a:r>
            <a:endParaRPr lang="tr-TR" sz="3600" dirty="0">
              <a:solidFill>
                <a:schemeClr val="accent2">
                  <a:lumMod val="75000"/>
                </a:schemeClr>
              </a:solidFill>
              <a:latin typeface="+mj-lt"/>
            </a:endParaRPr>
          </a:p>
        </p:txBody>
      </p:sp>
      <p:sp>
        <p:nvSpPr>
          <p:cNvPr id="14" name="13 Çarpma"/>
          <p:cNvSpPr/>
          <p:nvPr/>
        </p:nvSpPr>
        <p:spPr>
          <a:xfrm>
            <a:off x="304800" y="2971800"/>
            <a:ext cx="533400" cy="457200"/>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14 Çarpma"/>
          <p:cNvSpPr/>
          <p:nvPr/>
        </p:nvSpPr>
        <p:spPr>
          <a:xfrm>
            <a:off x="228600" y="4343400"/>
            <a:ext cx="533400" cy="457200"/>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3074" name="Picture 2"/>
          <p:cNvPicPr>
            <a:picLocks noChangeAspect="1" noChangeArrowheads="1"/>
          </p:cNvPicPr>
          <p:nvPr/>
        </p:nvPicPr>
        <p:blipFill>
          <a:blip r:embed="rId4" cstate="print"/>
          <a:srcRect/>
          <a:stretch>
            <a:fillRect/>
          </a:stretch>
        </p:blipFill>
        <p:spPr bwMode="auto">
          <a:xfrm>
            <a:off x="6400800" y="4800600"/>
            <a:ext cx="2058172" cy="1485900"/>
          </a:xfrm>
          <a:prstGeom prst="rect">
            <a:avLst/>
          </a:prstGeom>
          <a:noFill/>
          <a:ln w="9525">
            <a:noFill/>
            <a:miter lim="800000"/>
            <a:headEnd/>
            <a:tailEnd/>
          </a:ln>
        </p:spPr>
      </p:pic>
      <p:sp>
        <p:nvSpPr>
          <p:cNvPr id="17" name="16 Dikdörtgen"/>
          <p:cNvSpPr/>
          <p:nvPr/>
        </p:nvSpPr>
        <p:spPr>
          <a:xfrm>
            <a:off x="381000" y="5791200"/>
            <a:ext cx="6248400" cy="261610"/>
          </a:xfrm>
          <a:prstGeom prst="rect">
            <a:avLst/>
          </a:prstGeom>
        </p:spPr>
        <p:txBody>
          <a:bodyPr wrap="square">
            <a:spAutoFit/>
          </a:bodyPr>
          <a:lstStyle/>
          <a:p>
            <a:pPr marL="311683" marR="4453" indent="-300552">
              <a:spcBef>
                <a:spcPts val="596"/>
              </a:spcBef>
              <a:tabLst>
                <a:tab pos="311127" algn="l"/>
                <a:tab pos="311683" algn="l"/>
              </a:tabLst>
            </a:pPr>
            <a:r>
              <a:rPr lang="tr-TR" sz="1100" b="1" spc="-9" dirty="0" err="1" smtClean="0">
                <a:solidFill>
                  <a:srgbClr val="FF0000"/>
                </a:solidFill>
                <a:latin typeface="+mj-lt"/>
                <a:cs typeface="Times New Roman"/>
              </a:rPr>
              <a:t>Note</a:t>
            </a:r>
            <a:r>
              <a:rPr lang="tr-TR" sz="1100" b="1" spc="-9" dirty="0" smtClean="0">
                <a:solidFill>
                  <a:srgbClr val="FF0000"/>
                </a:solidFill>
                <a:latin typeface="+mj-lt"/>
                <a:cs typeface="Times New Roman"/>
              </a:rPr>
              <a:t>: </a:t>
            </a:r>
            <a:r>
              <a:rPr lang="en-US" sz="1100" b="1" spc="-9" dirty="0" smtClean="0">
                <a:solidFill>
                  <a:srgbClr val="FF0000"/>
                </a:solidFill>
                <a:latin typeface="+mj-lt"/>
                <a:cs typeface="Times New Roman"/>
              </a:rPr>
              <a:t>No </a:t>
            </a:r>
            <a:r>
              <a:rPr lang="en-US" sz="1100" b="1" spc="-4" dirty="0" smtClean="0">
                <a:solidFill>
                  <a:srgbClr val="FF0000"/>
                </a:solidFill>
                <a:latin typeface="+mj-lt"/>
                <a:cs typeface="Times New Roman"/>
              </a:rPr>
              <a:t>randomized </a:t>
            </a:r>
            <a:r>
              <a:rPr lang="tr-TR" sz="1100" b="1" spc="-4" dirty="0" smtClean="0">
                <a:solidFill>
                  <a:srgbClr val="FF0000"/>
                </a:solidFill>
                <a:latin typeface="+mj-lt"/>
                <a:cs typeface="Times New Roman"/>
              </a:rPr>
              <a:t> </a:t>
            </a:r>
            <a:r>
              <a:rPr lang="en-US" sz="1100" b="1" spc="-4" dirty="0" smtClean="0">
                <a:solidFill>
                  <a:srgbClr val="FF0000"/>
                </a:solidFill>
                <a:latin typeface="+mj-lt"/>
                <a:cs typeface="Times New Roman"/>
              </a:rPr>
              <a:t>controlled trial assessing </a:t>
            </a:r>
            <a:r>
              <a:rPr lang="en-US" sz="1100" b="1" dirty="0" smtClean="0">
                <a:solidFill>
                  <a:srgbClr val="FF0000"/>
                </a:solidFill>
                <a:latin typeface="+mj-lt"/>
                <a:cs typeface="Times New Roman"/>
              </a:rPr>
              <a:t>the </a:t>
            </a:r>
            <a:r>
              <a:rPr lang="tr-TR" sz="1100" b="1" dirty="0" smtClean="0">
                <a:solidFill>
                  <a:srgbClr val="FF0000"/>
                </a:solidFill>
                <a:latin typeface="+mj-lt"/>
                <a:cs typeface="Times New Roman"/>
              </a:rPr>
              <a:t> </a:t>
            </a:r>
            <a:r>
              <a:rPr lang="en-US" sz="1100" b="1" spc="-4" dirty="0" smtClean="0">
                <a:solidFill>
                  <a:srgbClr val="FF0000"/>
                </a:solidFill>
                <a:latin typeface="+mj-lt"/>
                <a:cs typeface="Times New Roman"/>
              </a:rPr>
              <a:t>use </a:t>
            </a:r>
            <a:r>
              <a:rPr lang="en-US" sz="1100" b="1" dirty="0" smtClean="0">
                <a:solidFill>
                  <a:srgbClr val="FF0000"/>
                </a:solidFill>
                <a:latin typeface="+mj-lt"/>
                <a:cs typeface="Times New Roman"/>
              </a:rPr>
              <a:t>of  </a:t>
            </a:r>
            <a:r>
              <a:rPr lang="tr-TR" sz="1100" b="1" spc="-4" dirty="0" err="1" smtClean="0">
                <a:solidFill>
                  <a:srgbClr val="FF0000"/>
                </a:solidFill>
                <a:latin typeface="+mj-lt"/>
                <a:cs typeface="Times New Roman"/>
              </a:rPr>
              <a:t>Daptomisin</a:t>
            </a:r>
            <a:r>
              <a:rPr lang="tr-TR" sz="1100" b="1" spc="-4" dirty="0" smtClean="0">
                <a:solidFill>
                  <a:srgbClr val="FF0000"/>
                </a:solidFill>
                <a:latin typeface="+mj-lt"/>
                <a:cs typeface="Times New Roman"/>
              </a:rPr>
              <a:t>  </a:t>
            </a:r>
            <a:r>
              <a:rPr lang="en-US" sz="1100" b="1" spc="-4" dirty="0" smtClean="0">
                <a:solidFill>
                  <a:srgbClr val="FF0000"/>
                </a:solidFill>
                <a:latin typeface="+mj-lt"/>
                <a:cs typeface="Times New Roman"/>
              </a:rPr>
              <a:t>or</a:t>
            </a:r>
            <a:r>
              <a:rPr lang="en-US" sz="1100" b="1" spc="-39" dirty="0" smtClean="0">
                <a:solidFill>
                  <a:srgbClr val="FF0000"/>
                </a:solidFill>
                <a:latin typeface="+mj-lt"/>
                <a:cs typeface="Times New Roman"/>
              </a:rPr>
              <a:t> </a:t>
            </a:r>
            <a:r>
              <a:rPr lang="tr-TR" sz="1100" b="1" spc="-39" dirty="0" smtClean="0">
                <a:solidFill>
                  <a:srgbClr val="FF0000"/>
                </a:solidFill>
                <a:latin typeface="+mj-lt"/>
                <a:cs typeface="Times New Roman"/>
              </a:rPr>
              <a:t> </a:t>
            </a:r>
            <a:r>
              <a:rPr lang="tr-TR" sz="1100" b="1" spc="-4" dirty="0" smtClean="0">
                <a:solidFill>
                  <a:srgbClr val="FF0000"/>
                </a:solidFill>
                <a:latin typeface="+mj-lt"/>
                <a:cs typeface="Times New Roman"/>
              </a:rPr>
              <a:t>L</a:t>
            </a:r>
            <a:r>
              <a:rPr lang="en-US" sz="1100" b="1" spc="-4" dirty="0" err="1" smtClean="0">
                <a:solidFill>
                  <a:srgbClr val="FF0000"/>
                </a:solidFill>
                <a:latin typeface="+mj-lt"/>
                <a:cs typeface="Times New Roman"/>
              </a:rPr>
              <a:t>inezolid</a:t>
            </a:r>
            <a:endParaRPr lang="en-US" sz="1100" dirty="0">
              <a:solidFill>
                <a:srgbClr val="FF0000"/>
              </a:solidFill>
              <a:latin typeface="+mj-lt"/>
              <a:cs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amond(in)">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amond(in)">
                                      <p:cBhvr>
                                        <p:cTn id="12"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609600" y="2362200"/>
            <a:ext cx="7772400" cy="3591956"/>
          </a:xfrm>
          <a:custGeom>
            <a:avLst/>
            <a:gdLst/>
            <a:ahLst/>
            <a:cxnLst/>
            <a:rect l="l" t="t" r="r" b="b"/>
            <a:pathLst>
              <a:path w="7922259" h="3961129">
                <a:moveTo>
                  <a:pt x="0" y="0"/>
                </a:moveTo>
                <a:lnTo>
                  <a:pt x="0" y="3960875"/>
                </a:lnTo>
                <a:lnTo>
                  <a:pt x="7921751" y="3960875"/>
                </a:lnTo>
                <a:lnTo>
                  <a:pt x="7921751" y="0"/>
                </a:lnTo>
                <a:lnTo>
                  <a:pt x="0" y="0"/>
                </a:lnTo>
                <a:close/>
              </a:path>
            </a:pathLst>
          </a:custGeom>
          <a:solidFill>
            <a:srgbClr val="FFFFFF"/>
          </a:solidFill>
        </p:spPr>
        <p:txBody>
          <a:bodyPr wrap="square" lIns="0" tIns="0" rIns="0" bIns="0" rtlCol="0"/>
          <a:lstStyle/>
          <a:p>
            <a:r>
              <a:rPr lang="en-US" sz="2000" b="1" dirty="0" smtClean="0">
                <a:solidFill>
                  <a:srgbClr val="FF0000"/>
                </a:solidFill>
                <a:latin typeface="+mj-lt"/>
                <a:cs typeface="Times New Roman"/>
              </a:rPr>
              <a:t>Initial </a:t>
            </a:r>
            <a:r>
              <a:rPr lang="en-US" sz="2000" b="1" spc="-4" dirty="0" smtClean="0">
                <a:solidFill>
                  <a:srgbClr val="FF0000"/>
                </a:solidFill>
                <a:latin typeface="+mj-lt"/>
                <a:cs typeface="Times New Roman"/>
              </a:rPr>
              <a:t>empirical </a:t>
            </a:r>
            <a:r>
              <a:rPr lang="en-US" sz="2000" b="1" spc="-4" dirty="0" err="1" smtClean="0">
                <a:solidFill>
                  <a:srgbClr val="FF0000"/>
                </a:solidFill>
                <a:latin typeface="+mj-lt"/>
                <a:cs typeface="Times New Roman"/>
              </a:rPr>
              <a:t>glycopeptide</a:t>
            </a:r>
            <a:r>
              <a:rPr lang="en-US" sz="2000" b="1" spc="-4" dirty="0" smtClean="0">
                <a:solidFill>
                  <a:srgbClr val="FF0000"/>
                </a:solidFill>
                <a:latin typeface="+mj-lt"/>
                <a:cs typeface="Times New Roman"/>
              </a:rPr>
              <a:t> in  </a:t>
            </a:r>
            <a:r>
              <a:rPr lang="en-US" sz="2000" b="1" spc="-4" dirty="0" err="1" smtClean="0">
                <a:solidFill>
                  <a:srgbClr val="FF0000"/>
                </a:solidFill>
                <a:latin typeface="+mj-lt"/>
                <a:cs typeface="Times New Roman"/>
              </a:rPr>
              <a:t>neutropenic</a:t>
            </a:r>
            <a:r>
              <a:rPr lang="en-US" sz="2000" b="1" spc="-4" dirty="0" smtClean="0">
                <a:solidFill>
                  <a:srgbClr val="FF0000"/>
                </a:solidFill>
                <a:latin typeface="+mj-lt"/>
                <a:cs typeface="Times New Roman"/>
              </a:rPr>
              <a:t> </a:t>
            </a:r>
            <a:r>
              <a:rPr lang="en-US" sz="2000" b="1" dirty="0" smtClean="0">
                <a:solidFill>
                  <a:srgbClr val="FF0000"/>
                </a:solidFill>
                <a:latin typeface="+mj-lt"/>
                <a:cs typeface="Times New Roman"/>
              </a:rPr>
              <a:t>patients</a:t>
            </a:r>
            <a:endParaRPr lang="en-US" sz="2000" dirty="0" smtClean="0">
              <a:solidFill>
                <a:srgbClr val="FF0000"/>
              </a:solidFill>
              <a:latin typeface="+mj-lt"/>
              <a:cs typeface="Times New Roman"/>
            </a:endParaRPr>
          </a:p>
          <a:p>
            <a:endParaRPr dirty="0"/>
          </a:p>
        </p:txBody>
      </p:sp>
      <p:sp>
        <p:nvSpPr>
          <p:cNvPr id="5" name="object 5"/>
          <p:cNvSpPr txBox="1"/>
          <p:nvPr/>
        </p:nvSpPr>
        <p:spPr>
          <a:xfrm>
            <a:off x="457200" y="2819400"/>
            <a:ext cx="8382000" cy="3077766"/>
          </a:xfrm>
          <a:prstGeom prst="rect">
            <a:avLst/>
          </a:prstGeom>
        </p:spPr>
        <p:txBody>
          <a:bodyPr vert="horz" wrap="square" lIns="0" tIns="0" rIns="0" bIns="0" rtlCol="0">
            <a:spAutoFit/>
          </a:bodyPr>
          <a:lstStyle/>
          <a:p>
            <a:pPr marL="545446" indent="-534314">
              <a:lnSpc>
                <a:spcPct val="150000"/>
              </a:lnSpc>
              <a:buFont typeface="+mj-lt"/>
              <a:buAutoNum type="arabicPeriod"/>
              <a:tabLst>
                <a:tab pos="544889" algn="l"/>
                <a:tab pos="545446" algn="l"/>
              </a:tabLst>
            </a:pPr>
            <a:r>
              <a:rPr sz="2000" spc="-4" dirty="0">
                <a:latin typeface="+mj-lt"/>
                <a:cs typeface="Times New Roman"/>
              </a:rPr>
              <a:t>Development </a:t>
            </a:r>
            <a:r>
              <a:rPr sz="2000" dirty="0">
                <a:latin typeface="+mj-lt"/>
                <a:cs typeface="Times New Roman"/>
              </a:rPr>
              <a:t>of hypotension </a:t>
            </a:r>
            <a:r>
              <a:rPr sz="2000" spc="-9" dirty="0">
                <a:latin typeface="+mj-lt"/>
                <a:cs typeface="Times New Roman"/>
              </a:rPr>
              <a:t>or</a:t>
            </a:r>
            <a:r>
              <a:rPr sz="2000" spc="-53" dirty="0">
                <a:latin typeface="+mj-lt"/>
                <a:cs typeface="Times New Roman"/>
              </a:rPr>
              <a:t> </a:t>
            </a:r>
            <a:r>
              <a:rPr sz="2000" dirty="0">
                <a:latin typeface="+mj-lt"/>
                <a:cs typeface="Times New Roman"/>
              </a:rPr>
              <a:t>shock</a:t>
            </a:r>
          </a:p>
          <a:p>
            <a:pPr marL="545446" marR="509268" indent="-534314">
              <a:lnSpc>
                <a:spcPct val="150000"/>
              </a:lnSpc>
              <a:spcBef>
                <a:spcPts val="596"/>
              </a:spcBef>
              <a:buFont typeface="+mj-lt"/>
              <a:buAutoNum type="arabicPeriod"/>
              <a:tabLst>
                <a:tab pos="544889" algn="l"/>
                <a:tab pos="545446" algn="l"/>
              </a:tabLst>
            </a:pPr>
            <a:r>
              <a:rPr sz="2000" spc="-4" dirty="0">
                <a:latin typeface="+mj-lt"/>
                <a:cs typeface="Times New Roman"/>
              </a:rPr>
              <a:t>Known colonisation </a:t>
            </a:r>
            <a:r>
              <a:rPr sz="2000" spc="-9" dirty="0">
                <a:latin typeface="+mj-lt"/>
                <a:cs typeface="Times New Roman"/>
              </a:rPr>
              <a:t>with </a:t>
            </a:r>
            <a:r>
              <a:rPr sz="2000" dirty="0">
                <a:latin typeface="+mj-lt"/>
                <a:cs typeface="Times New Roman"/>
              </a:rPr>
              <a:t>MRSA </a:t>
            </a:r>
            <a:r>
              <a:rPr sz="2000" spc="-4" dirty="0">
                <a:latin typeface="+mj-lt"/>
                <a:cs typeface="Times New Roman"/>
              </a:rPr>
              <a:t>or Peni-R  Pneumococcus</a:t>
            </a:r>
            <a:endParaRPr sz="2000" dirty="0">
              <a:latin typeface="+mj-lt"/>
              <a:cs typeface="Times New Roman"/>
            </a:endParaRPr>
          </a:p>
          <a:p>
            <a:pPr marL="545446" indent="-534314">
              <a:lnSpc>
                <a:spcPct val="150000"/>
              </a:lnSpc>
              <a:spcBef>
                <a:spcPts val="587"/>
              </a:spcBef>
              <a:buFont typeface="+mj-lt"/>
              <a:buAutoNum type="arabicPeriod"/>
              <a:tabLst>
                <a:tab pos="544889" algn="l"/>
                <a:tab pos="545446" algn="l"/>
                <a:tab pos="3672297" algn="l"/>
              </a:tabLst>
            </a:pPr>
            <a:r>
              <a:rPr sz="2000" spc="-4" dirty="0">
                <a:latin typeface="+mj-lt"/>
                <a:cs typeface="Times New Roman"/>
              </a:rPr>
              <a:t>Positive results</a:t>
            </a:r>
            <a:r>
              <a:rPr sz="2000" spc="13" dirty="0">
                <a:latin typeface="+mj-lt"/>
                <a:cs typeface="Times New Roman"/>
              </a:rPr>
              <a:t> </a:t>
            </a:r>
            <a:r>
              <a:rPr sz="2000" dirty="0">
                <a:latin typeface="+mj-lt"/>
                <a:cs typeface="Times New Roman"/>
              </a:rPr>
              <a:t>for </a:t>
            </a:r>
            <a:r>
              <a:rPr sz="2000" spc="-9" dirty="0" smtClean="0">
                <a:latin typeface="+mj-lt"/>
                <a:cs typeface="Times New Roman"/>
              </a:rPr>
              <a:t>G+</a:t>
            </a:r>
            <a:r>
              <a:rPr lang="tr-TR" sz="2000" spc="-9" dirty="0" smtClean="0">
                <a:latin typeface="+mj-lt"/>
                <a:cs typeface="Times New Roman"/>
              </a:rPr>
              <a:t> </a:t>
            </a:r>
            <a:r>
              <a:rPr sz="2000" dirty="0" smtClean="0">
                <a:latin typeface="+mj-lt"/>
                <a:cs typeface="Times New Roman"/>
              </a:rPr>
              <a:t>before</a:t>
            </a:r>
            <a:r>
              <a:rPr sz="2000" spc="-44" dirty="0" smtClean="0">
                <a:latin typeface="+mj-lt"/>
                <a:cs typeface="Times New Roman"/>
              </a:rPr>
              <a:t> </a:t>
            </a:r>
            <a:r>
              <a:rPr sz="2000" spc="-4" dirty="0">
                <a:latin typeface="+mj-lt"/>
                <a:cs typeface="Times New Roman"/>
              </a:rPr>
              <a:t>identification</a:t>
            </a:r>
            <a:endParaRPr sz="2000" dirty="0">
              <a:latin typeface="+mj-lt"/>
              <a:cs typeface="Times New Roman"/>
            </a:endParaRPr>
          </a:p>
          <a:p>
            <a:pPr marL="545446" marR="843771" indent="-534314">
              <a:lnSpc>
                <a:spcPct val="150000"/>
              </a:lnSpc>
              <a:spcBef>
                <a:spcPts val="596"/>
              </a:spcBef>
              <a:buFont typeface="+mj-lt"/>
              <a:buAutoNum type="arabicPeriod"/>
              <a:tabLst>
                <a:tab pos="544889" algn="l"/>
                <a:tab pos="545446" algn="l"/>
              </a:tabLst>
            </a:pPr>
            <a:r>
              <a:rPr sz="2000" spc="-4" dirty="0">
                <a:latin typeface="+mj-lt"/>
                <a:cs typeface="Times New Roman"/>
              </a:rPr>
              <a:t>Clinically suspected serious </a:t>
            </a:r>
            <a:r>
              <a:rPr sz="2000" spc="-4" dirty="0" err="1">
                <a:latin typeface="+mj-lt"/>
                <a:cs typeface="Times New Roman"/>
              </a:rPr>
              <a:t>cath</a:t>
            </a:r>
            <a:r>
              <a:rPr sz="2000" spc="-4" dirty="0">
                <a:latin typeface="+mj-lt"/>
                <a:cs typeface="Times New Roman"/>
              </a:rPr>
              <a:t>-related  </a:t>
            </a:r>
            <a:r>
              <a:rPr sz="2000" spc="-4" dirty="0" smtClean="0">
                <a:latin typeface="+mj-lt"/>
                <a:cs typeface="Times New Roman"/>
              </a:rPr>
              <a:t>infection</a:t>
            </a:r>
            <a:r>
              <a:rPr lang="tr-TR" sz="2000" spc="-35" dirty="0" smtClean="0">
                <a:latin typeface="+mj-lt"/>
                <a:cs typeface="Times New Roman"/>
              </a:rPr>
              <a:t> </a:t>
            </a:r>
            <a:r>
              <a:rPr sz="2000" spc="-4" dirty="0" smtClean="0">
                <a:latin typeface="+mj-lt"/>
                <a:cs typeface="Times New Roman"/>
              </a:rPr>
              <a:t>(</a:t>
            </a:r>
            <a:r>
              <a:rPr sz="2000" spc="-4" dirty="0" err="1" smtClean="0">
                <a:latin typeface="+mj-lt"/>
                <a:cs typeface="Times New Roman"/>
              </a:rPr>
              <a:t>cellulitis</a:t>
            </a:r>
            <a:r>
              <a:rPr sz="2000" spc="-4" dirty="0">
                <a:latin typeface="+mj-lt"/>
                <a:cs typeface="Times New Roman"/>
              </a:rPr>
              <a:t>)</a:t>
            </a:r>
            <a:endParaRPr sz="2000" dirty="0">
              <a:latin typeface="+mj-lt"/>
              <a:cs typeface="Times New Roman"/>
            </a:endParaRPr>
          </a:p>
          <a:p>
            <a:pPr marL="545446" marR="4453" indent="-534314">
              <a:lnSpc>
                <a:spcPct val="150000"/>
              </a:lnSpc>
              <a:spcBef>
                <a:spcPts val="596"/>
              </a:spcBef>
              <a:buFont typeface="+mj-lt"/>
              <a:buAutoNum type="arabicPeriod"/>
              <a:tabLst>
                <a:tab pos="544889" algn="l"/>
                <a:tab pos="545446" algn="l"/>
              </a:tabLst>
            </a:pPr>
            <a:r>
              <a:rPr sz="2000" spc="-4" dirty="0">
                <a:latin typeface="+mj-lt"/>
                <a:cs typeface="Times New Roman"/>
              </a:rPr>
              <a:t>(Institutions </a:t>
            </a:r>
            <a:r>
              <a:rPr sz="2000" spc="-9" dirty="0">
                <a:latin typeface="+mj-lt"/>
                <a:cs typeface="Times New Roman"/>
              </a:rPr>
              <a:t>with </a:t>
            </a:r>
            <a:r>
              <a:rPr sz="2000" dirty="0">
                <a:latin typeface="+mj-lt"/>
                <a:cs typeface="Times New Roman"/>
              </a:rPr>
              <a:t>high </a:t>
            </a:r>
            <a:r>
              <a:rPr sz="2000" spc="-4" dirty="0">
                <a:latin typeface="+mj-lt"/>
                <a:cs typeface="Times New Roman"/>
              </a:rPr>
              <a:t>rate </a:t>
            </a:r>
            <a:r>
              <a:rPr sz="2000" dirty="0">
                <a:latin typeface="+mj-lt"/>
                <a:cs typeface="Times New Roman"/>
              </a:rPr>
              <a:t>of </a:t>
            </a:r>
            <a:r>
              <a:rPr sz="2000" spc="-4" dirty="0">
                <a:latin typeface="+mj-lt"/>
                <a:cs typeface="Times New Roman"/>
              </a:rPr>
              <a:t>infections </a:t>
            </a:r>
            <a:r>
              <a:rPr sz="2000" dirty="0">
                <a:latin typeface="+mj-lt"/>
                <a:cs typeface="Times New Roman"/>
              </a:rPr>
              <a:t>due to  </a:t>
            </a:r>
            <a:r>
              <a:rPr sz="2000" spc="-4" dirty="0">
                <a:latin typeface="+mj-lt"/>
                <a:cs typeface="Times New Roman"/>
              </a:rPr>
              <a:t>MRSA or Peni-R viridans streptococci</a:t>
            </a:r>
            <a:r>
              <a:rPr sz="2000" spc="13" dirty="0">
                <a:latin typeface="+mj-lt"/>
                <a:cs typeface="Times New Roman"/>
              </a:rPr>
              <a:t> </a:t>
            </a:r>
            <a:r>
              <a:rPr sz="2000" spc="-4" dirty="0">
                <a:latin typeface="+mj-lt"/>
                <a:cs typeface="Times New Roman"/>
              </a:rPr>
              <a:t>)</a:t>
            </a:r>
            <a:endParaRPr sz="2000" dirty="0">
              <a:latin typeface="+mj-lt"/>
              <a:cs typeface="Times New Roman"/>
            </a:endParaRPr>
          </a:p>
        </p:txBody>
      </p:sp>
      <p:sp>
        <p:nvSpPr>
          <p:cNvPr id="7" name="6 Dikdörtgen"/>
          <p:cNvSpPr/>
          <p:nvPr/>
        </p:nvSpPr>
        <p:spPr>
          <a:xfrm>
            <a:off x="381000" y="1371600"/>
            <a:ext cx="4929170" cy="646331"/>
          </a:xfrm>
          <a:prstGeom prst="rect">
            <a:avLst/>
          </a:prstGeom>
        </p:spPr>
        <p:txBody>
          <a:bodyPr wrap="none">
            <a:spAutoFit/>
          </a:bodyPr>
          <a:lstStyle/>
          <a:p>
            <a:r>
              <a:rPr lang="tr-TR" sz="3600" spc="-195" dirty="0" smtClean="0">
                <a:solidFill>
                  <a:schemeClr val="accent2">
                    <a:lumMod val="75000"/>
                  </a:schemeClr>
                </a:solidFill>
                <a:latin typeface="+mj-lt"/>
              </a:rPr>
              <a:t>To  </a:t>
            </a:r>
            <a:r>
              <a:rPr lang="tr-TR" sz="3600" dirty="0" err="1" smtClean="0">
                <a:solidFill>
                  <a:schemeClr val="accent2">
                    <a:lumMod val="75000"/>
                  </a:schemeClr>
                </a:solidFill>
                <a:latin typeface="+mj-lt"/>
              </a:rPr>
              <a:t>add</a:t>
            </a:r>
            <a:r>
              <a:rPr lang="tr-TR" sz="3600" dirty="0" smtClean="0">
                <a:solidFill>
                  <a:schemeClr val="accent2">
                    <a:lumMod val="75000"/>
                  </a:schemeClr>
                </a:solidFill>
                <a:latin typeface="+mj-lt"/>
              </a:rPr>
              <a:t> a</a:t>
            </a:r>
            <a:r>
              <a:rPr lang="tr-TR" sz="3600" spc="65" dirty="0" smtClean="0">
                <a:solidFill>
                  <a:schemeClr val="accent2">
                    <a:lumMod val="75000"/>
                  </a:schemeClr>
                </a:solidFill>
                <a:latin typeface="+mj-lt"/>
              </a:rPr>
              <a:t> </a:t>
            </a:r>
            <a:r>
              <a:rPr lang="tr-TR" sz="3600" spc="-5" dirty="0" err="1" smtClean="0">
                <a:solidFill>
                  <a:schemeClr val="accent2">
                    <a:lumMod val="75000"/>
                  </a:schemeClr>
                </a:solidFill>
                <a:latin typeface="+mj-lt"/>
              </a:rPr>
              <a:t>glycopeptide</a:t>
            </a:r>
            <a:r>
              <a:rPr lang="tr-TR" sz="3600" spc="-5" dirty="0" smtClean="0">
                <a:solidFill>
                  <a:schemeClr val="accent2">
                    <a:lumMod val="75000"/>
                  </a:schemeClr>
                </a:solidFill>
                <a:latin typeface="+mj-lt"/>
              </a:rPr>
              <a:t>?</a:t>
            </a:r>
            <a:endParaRPr lang="tr-TR" sz="3600" dirty="0">
              <a:solidFill>
                <a:schemeClr val="accent2">
                  <a:lumMod val="75000"/>
                </a:schemeClr>
              </a:solidFill>
              <a:latin typeface="+mj-lt"/>
            </a:endParaRPr>
          </a:p>
        </p:txBody>
      </p:sp>
      <p:sp>
        <p:nvSpPr>
          <p:cNvPr id="8" name="7 Dikdörtgen"/>
          <p:cNvSpPr/>
          <p:nvPr/>
        </p:nvSpPr>
        <p:spPr>
          <a:xfrm>
            <a:off x="152400" y="457200"/>
            <a:ext cx="5410200" cy="369332"/>
          </a:xfrm>
          <a:prstGeom prst="rect">
            <a:avLst/>
          </a:prstGeom>
        </p:spPr>
        <p:txBody>
          <a:bodyPr wrap="square">
            <a:spAutoFit/>
          </a:bodyPr>
          <a:lstStyle/>
          <a:p>
            <a:pPr lvl="0">
              <a:spcBef>
                <a:spcPct val="0"/>
              </a:spcBef>
              <a:defRPr/>
            </a:pPr>
            <a:r>
              <a:rPr lang="tr-TR" b="1" dirty="0" smtClean="0">
                <a:solidFill>
                  <a:schemeClr val="accent4"/>
                </a:solidFill>
                <a:latin typeface="+mj-lt"/>
              </a:rPr>
              <a:t>BACTERIAL  INFECTIONS  occuring after HSCT </a:t>
            </a:r>
            <a:endParaRPr lang="tr-TR" dirty="0">
              <a:solidFill>
                <a:schemeClr val="accent4"/>
              </a:solidFill>
              <a:latin typeface="+mj-lt"/>
            </a:endParaRPr>
          </a:p>
        </p:txBody>
      </p:sp>
      <p:pic>
        <p:nvPicPr>
          <p:cNvPr id="10" name="Picture 2" descr="ECIL  europan conferance of infection  logo ile ilgili görsel sonucu"/>
          <p:cNvPicPr>
            <a:picLocks noChangeAspect="1" noChangeArrowheads="1"/>
          </p:cNvPicPr>
          <p:nvPr/>
        </p:nvPicPr>
        <p:blipFill>
          <a:blip r:embed="rId2" cstate="print"/>
          <a:srcRect/>
          <a:stretch>
            <a:fillRect/>
          </a:stretch>
        </p:blipFill>
        <p:spPr bwMode="auto">
          <a:xfrm rot="20015117">
            <a:off x="7987482" y="990660"/>
            <a:ext cx="432820" cy="383381"/>
          </a:xfrm>
          <a:prstGeom prst="rect">
            <a:avLst/>
          </a:prstGeom>
          <a:noFill/>
        </p:spPr>
      </p:pic>
      <p:cxnSp>
        <p:nvCxnSpPr>
          <p:cNvPr id="11" name="10 Düz Bağlayıcı"/>
          <p:cNvCxnSpPr/>
          <p:nvPr/>
        </p:nvCxnSpPr>
        <p:spPr>
          <a:xfrm>
            <a:off x="8077200" y="1447800"/>
            <a:ext cx="838200" cy="0"/>
          </a:xfrm>
          <a:prstGeom prst="line">
            <a:avLst/>
          </a:prstGeom>
          <a:ln w="19050">
            <a:solidFill>
              <a:srgbClr val="A24EA4"/>
            </a:solidFill>
          </a:ln>
        </p:spPr>
        <p:style>
          <a:lnRef idx="1">
            <a:schemeClr val="accent1"/>
          </a:lnRef>
          <a:fillRef idx="0">
            <a:schemeClr val="accent1"/>
          </a:fillRef>
          <a:effectRef idx="0">
            <a:schemeClr val="accent1"/>
          </a:effectRef>
          <a:fontRef idx="minor">
            <a:schemeClr val="tx1"/>
          </a:fontRef>
        </p:style>
      </p:cxnSp>
      <p:sp>
        <p:nvSpPr>
          <p:cNvPr id="12" name="11 Dikdörtgen"/>
          <p:cNvSpPr/>
          <p:nvPr/>
        </p:nvSpPr>
        <p:spPr>
          <a:xfrm>
            <a:off x="8336844" y="1219200"/>
            <a:ext cx="644279" cy="307777"/>
          </a:xfrm>
          <a:prstGeom prst="rect">
            <a:avLst/>
          </a:prstGeom>
        </p:spPr>
        <p:txBody>
          <a:bodyPr wrap="none">
            <a:spAutoFit/>
          </a:bodyPr>
          <a:lstStyle/>
          <a:p>
            <a:r>
              <a:rPr lang="tr-TR" sz="1400" b="1" spc="-4" dirty="0" smtClean="0">
                <a:solidFill>
                  <a:schemeClr val="accent3">
                    <a:lumMod val="75000"/>
                  </a:schemeClr>
                </a:solidFill>
                <a:cs typeface="Times New Roman"/>
              </a:rPr>
              <a:t>ECIL</a:t>
            </a:r>
            <a:endParaRPr lang="tr-TR" sz="1400" dirty="0"/>
          </a:p>
        </p:txBody>
      </p:sp>
      <p:sp>
        <p:nvSpPr>
          <p:cNvPr id="13" name="12 Dikdörtgen"/>
          <p:cNvSpPr/>
          <p:nvPr/>
        </p:nvSpPr>
        <p:spPr>
          <a:xfrm>
            <a:off x="0" y="6705600"/>
            <a:ext cx="9144000" cy="152400"/>
          </a:xfrm>
          <a:prstGeom prst="rect">
            <a:avLst/>
          </a:prstGeom>
          <a:solidFill>
            <a:srgbClr val="A24E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14 Dikdörtgen"/>
          <p:cNvSpPr/>
          <p:nvPr/>
        </p:nvSpPr>
        <p:spPr>
          <a:xfrm>
            <a:off x="5715000" y="6490156"/>
            <a:ext cx="3429000" cy="215444"/>
          </a:xfrm>
          <a:prstGeom prst="rect">
            <a:avLst/>
          </a:prstGeom>
          <a:ln>
            <a:solidFill>
              <a:srgbClr val="7030A0"/>
            </a:solidFill>
          </a:ln>
        </p:spPr>
        <p:txBody>
          <a:bodyPr wrap="square">
            <a:spAutoFit/>
          </a:bodyPr>
          <a:lstStyle/>
          <a:p>
            <a:pPr algn="r"/>
            <a:r>
              <a:rPr lang="tr-TR" sz="800" b="1" i="1" dirty="0" smtClean="0">
                <a:solidFill>
                  <a:srgbClr val="A24EA4"/>
                </a:solidFill>
                <a:latin typeface="Verdana"/>
                <a:cs typeface="Verdana"/>
              </a:rPr>
              <a:t>ECIL1 </a:t>
            </a:r>
            <a:r>
              <a:rPr lang="tr-TR" sz="800" b="1" i="1" dirty="0" err="1" smtClean="0">
                <a:solidFill>
                  <a:srgbClr val="A24EA4"/>
                </a:solidFill>
                <a:latin typeface="Verdana"/>
                <a:cs typeface="Verdana"/>
              </a:rPr>
              <a:t>Guidelines</a:t>
            </a:r>
            <a:r>
              <a:rPr lang="tr-TR" sz="800" b="1" i="1" dirty="0" smtClean="0">
                <a:solidFill>
                  <a:srgbClr val="A24EA4"/>
                </a:solidFill>
                <a:latin typeface="Verdana"/>
                <a:cs typeface="Verdana"/>
              </a:rPr>
              <a:t>. </a:t>
            </a:r>
            <a:r>
              <a:rPr lang="tr-TR" sz="800" b="1" i="1" spc="-5" dirty="0" smtClean="0">
                <a:solidFill>
                  <a:srgbClr val="A24EA4"/>
                </a:solidFill>
                <a:latin typeface="Verdana"/>
                <a:cs typeface="Verdana"/>
              </a:rPr>
              <a:t>EJC </a:t>
            </a:r>
            <a:r>
              <a:rPr lang="tr-TR" sz="800" b="1" i="1" spc="-5" dirty="0" err="1" smtClean="0">
                <a:solidFill>
                  <a:srgbClr val="A24EA4"/>
                </a:solidFill>
                <a:latin typeface="Verdana"/>
                <a:cs typeface="Verdana"/>
              </a:rPr>
              <a:t>supplement</a:t>
            </a:r>
            <a:r>
              <a:rPr lang="tr-TR" sz="800" b="1" i="1" spc="-5" dirty="0" smtClean="0">
                <a:solidFill>
                  <a:srgbClr val="A24EA4"/>
                </a:solidFill>
                <a:latin typeface="Verdana"/>
                <a:cs typeface="Verdana"/>
              </a:rPr>
              <a:t> </a:t>
            </a:r>
            <a:r>
              <a:rPr lang="tr-TR" sz="800" b="1" i="1" dirty="0" smtClean="0">
                <a:solidFill>
                  <a:srgbClr val="A24EA4"/>
                </a:solidFill>
                <a:latin typeface="Verdana"/>
                <a:cs typeface="Verdana"/>
              </a:rPr>
              <a:t>2007:</a:t>
            </a:r>
            <a:r>
              <a:rPr lang="tr-TR" sz="800" b="1" i="1" spc="-130" dirty="0" smtClean="0">
                <a:solidFill>
                  <a:srgbClr val="A24EA4"/>
                </a:solidFill>
                <a:latin typeface="Verdana"/>
                <a:cs typeface="Verdana"/>
              </a:rPr>
              <a:t> </a:t>
            </a:r>
            <a:r>
              <a:rPr lang="tr-TR" sz="800" b="1" i="1" dirty="0" smtClean="0">
                <a:solidFill>
                  <a:srgbClr val="A24EA4"/>
                </a:solidFill>
                <a:latin typeface="Verdana"/>
                <a:cs typeface="Verdana"/>
              </a:rPr>
              <a:t>5(2)</a:t>
            </a:r>
            <a:endParaRPr lang="tr-TR" sz="800" dirty="0">
              <a:solidFill>
                <a:srgbClr val="A24EA4"/>
              </a:solidFill>
              <a:latin typeface="Agency FB"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amond(in)">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diamond(in)">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diamond(in)">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diamond(in)">
                                      <p:cBhvr>
                                        <p:cTn id="22" dur="20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diamond(in)">
                                      <p:cBhvr>
                                        <p:cTn id="27" dur="2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6104109" y="3816987"/>
            <a:ext cx="1972150" cy="1047990"/>
          </a:xfrm>
          <a:custGeom>
            <a:avLst/>
            <a:gdLst/>
            <a:ahLst/>
            <a:cxnLst/>
            <a:rect l="l" t="t" r="r" b="b"/>
            <a:pathLst>
              <a:path w="2306320" h="1155700">
                <a:moveTo>
                  <a:pt x="0" y="0"/>
                </a:moveTo>
                <a:lnTo>
                  <a:pt x="0" y="1155191"/>
                </a:lnTo>
                <a:lnTo>
                  <a:pt x="2305811" y="1155191"/>
                </a:lnTo>
                <a:lnTo>
                  <a:pt x="2305811" y="0"/>
                </a:lnTo>
                <a:lnTo>
                  <a:pt x="0" y="0"/>
                </a:lnTo>
                <a:close/>
              </a:path>
            </a:pathLst>
          </a:custGeom>
          <a:solidFill>
            <a:srgbClr val="FFFFFF"/>
          </a:solidFill>
        </p:spPr>
        <p:txBody>
          <a:bodyPr wrap="square" lIns="0" tIns="0" rIns="0" bIns="0" rtlCol="0"/>
          <a:lstStyle/>
          <a:p>
            <a:endParaRPr/>
          </a:p>
        </p:txBody>
      </p:sp>
      <p:sp>
        <p:nvSpPr>
          <p:cNvPr id="4" name="object 4"/>
          <p:cNvSpPr/>
          <p:nvPr/>
        </p:nvSpPr>
        <p:spPr>
          <a:xfrm>
            <a:off x="3663247" y="3816987"/>
            <a:ext cx="2441296" cy="1047990"/>
          </a:xfrm>
          <a:custGeom>
            <a:avLst/>
            <a:gdLst/>
            <a:ahLst/>
            <a:cxnLst/>
            <a:rect l="l" t="t" r="r" b="b"/>
            <a:pathLst>
              <a:path w="2854959" h="1155700">
                <a:moveTo>
                  <a:pt x="0" y="0"/>
                </a:moveTo>
                <a:lnTo>
                  <a:pt x="0" y="1155191"/>
                </a:lnTo>
                <a:lnTo>
                  <a:pt x="2854451" y="1155191"/>
                </a:lnTo>
                <a:lnTo>
                  <a:pt x="2854451" y="0"/>
                </a:lnTo>
                <a:lnTo>
                  <a:pt x="0" y="0"/>
                </a:lnTo>
                <a:close/>
              </a:path>
            </a:pathLst>
          </a:custGeom>
          <a:solidFill>
            <a:srgbClr val="FFFFFF"/>
          </a:solidFill>
        </p:spPr>
        <p:txBody>
          <a:bodyPr wrap="square" lIns="0" tIns="0" rIns="0" bIns="0" rtlCol="0"/>
          <a:lstStyle/>
          <a:p>
            <a:endParaRPr/>
          </a:p>
        </p:txBody>
      </p:sp>
      <p:sp>
        <p:nvSpPr>
          <p:cNvPr id="5" name="object 5"/>
          <p:cNvSpPr/>
          <p:nvPr/>
        </p:nvSpPr>
        <p:spPr>
          <a:xfrm>
            <a:off x="1179380" y="3816987"/>
            <a:ext cx="2484192" cy="1047990"/>
          </a:xfrm>
          <a:custGeom>
            <a:avLst/>
            <a:gdLst/>
            <a:ahLst/>
            <a:cxnLst/>
            <a:rect l="l" t="t" r="r" b="b"/>
            <a:pathLst>
              <a:path w="2905125" h="1155700">
                <a:moveTo>
                  <a:pt x="0" y="0"/>
                </a:moveTo>
                <a:lnTo>
                  <a:pt x="0" y="1155191"/>
                </a:lnTo>
                <a:lnTo>
                  <a:pt x="2904743" y="1155191"/>
                </a:lnTo>
                <a:lnTo>
                  <a:pt x="2904743" y="0"/>
                </a:lnTo>
                <a:lnTo>
                  <a:pt x="0" y="0"/>
                </a:lnTo>
                <a:close/>
              </a:path>
            </a:pathLst>
          </a:custGeom>
          <a:solidFill>
            <a:srgbClr val="FFFFFF"/>
          </a:solidFill>
        </p:spPr>
        <p:txBody>
          <a:bodyPr wrap="square" lIns="0" tIns="0" rIns="0" bIns="0" rtlCol="0"/>
          <a:lstStyle/>
          <a:p>
            <a:endParaRPr/>
          </a:p>
        </p:txBody>
      </p:sp>
      <p:sp>
        <p:nvSpPr>
          <p:cNvPr id="6" name="object 6"/>
          <p:cNvSpPr/>
          <p:nvPr/>
        </p:nvSpPr>
        <p:spPr>
          <a:xfrm>
            <a:off x="6104109" y="2772222"/>
            <a:ext cx="1972150" cy="1045111"/>
          </a:xfrm>
          <a:custGeom>
            <a:avLst/>
            <a:gdLst/>
            <a:ahLst/>
            <a:cxnLst/>
            <a:rect l="l" t="t" r="r" b="b"/>
            <a:pathLst>
              <a:path w="2306320" h="1152525">
                <a:moveTo>
                  <a:pt x="0" y="0"/>
                </a:moveTo>
                <a:lnTo>
                  <a:pt x="0" y="1152143"/>
                </a:lnTo>
                <a:lnTo>
                  <a:pt x="2305811" y="1152143"/>
                </a:lnTo>
                <a:lnTo>
                  <a:pt x="2305811" y="0"/>
                </a:lnTo>
                <a:lnTo>
                  <a:pt x="0" y="0"/>
                </a:lnTo>
                <a:close/>
              </a:path>
            </a:pathLst>
          </a:custGeom>
          <a:solidFill>
            <a:srgbClr val="FFFFFF"/>
          </a:solidFill>
        </p:spPr>
        <p:txBody>
          <a:bodyPr wrap="square" lIns="0" tIns="0" rIns="0" bIns="0" rtlCol="0"/>
          <a:lstStyle/>
          <a:p>
            <a:endParaRPr/>
          </a:p>
        </p:txBody>
      </p:sp>
      <p:sp>
        <p:nvSpPr>
          <p:cNvPr id="7" name="object 7"/>
          <p:cNvSpPr/>
          <p:nvPr/>
        </p:nvSpPr>
        <p:spPr>
          <a:xfrm>
            <a:off x="3663247" y="2772222"/>
            <a:ext cx="2441296" cy="1045111"/>
          </a:xfrm>
          <a:custGeom>
            <a:avLst/>
            <a:gdLst/>
            <a:ahLst/>
            <a:cxnLst/>
            <a:rect l="l" t="t" r="r" b="b"/>
            <a:pathLst>
              <a:path w="2854959" h="1152525">
                <a:moveTo>
                  <a:pt x="0" y="0"/>
                </a:moveTo>
                <a:lnTo>
                  <a:pt x="0" y="1152143"/>
                </a:lnTo>
                <a:lnTo>
                  <a:pt x="2854451" y="1152143"/>
                </a:lnTo>
                <a:lnTo>
                  <a:pt x="2854451" y="0"/>
                </a:lnTo>
                <a:lnTo>
                  <a:pt x="0" y="0"/>
                </a:lnTo>
                <a:close/>
              </a:path>
            </a:pathLst>
          </a:custGeom>
          <a:solidFill>
            <a:srgbClr val="FFFFFF"/>
          </a:solidFill>
        </p:spPr>
        <p:txBody>
          <a:bodyPr wrap="square" lIns="0" tIns="0" rIns="0" bIns="0" rtlCol="0"/>
          <a:lstStyle/>
          <a:p>
            <a:endParaRPr/>
          </a:p>
        </p:txBody>
      </p:sp>
      <p:sp>
        <p:nvSpPr>
          <p:cNvPr id="8" name="object 8"/>
          <p:cNvSpPr/>
          <p:nvPr/>
        </p:nvSpPr>
        <p:spPr>
          <a:xfrm>
            <a:off x="1179380" y="2772222"/>
            <a:ext cx="2484192" cy="1045111"/>
          </a:xfrm>
          <a:custGeom>
            <a:avLst/>
            <a:gdLst/>
            <a:ahLst/>
            <a:cxnLst/>
            <a:rect l="l" t="t" r="r" b="b"/>
            <a:pathLst>
              <a:path w="2905125" h="1152525">
                <a:moveTo>
                  <a:pt x="0" y="0"/>
                </a:moveTo>
                <a:lnTo>
                  <a:pt x="0" y="1152143"/>
                </a:lnTo>
                <a:lnTo>
                  <a:pt x="2904743" y="1152143"/>
                </a:lnTo>
                <a:lnTo>
                  <a:pt x="2904743" y="0"/>
                </a:lnTo>
                <a:lnTo>
                  <a:pt x="0" y="0"/>
                </a:lnTo>
                <a:close/>
              </a:path>
            </a:pathLst>
          </a:custGeom>
          <a:solidFill>
            <a:srgbClr val="FFFFFF"/>
          </a:solidFill>
        </p:spPr>
        <p:txBody>
          <a:bodyPr wrap="square" lIns="0" tIns="0" rIns="0" bIns="0" rtlCol="0"/>
          <a:lstStyle/>
          <a:p>
            <a:endParaRPr/>
          </a:p>
        </p:txBody>
      </p:sp>
      <p:sp>
        <p:nvSpPr>
          <p:cNvPr id="11" name="object 11"/>
          <p:cNvSpPr/>
          <p:nvPr/>
        </p:nvSpPr>
        <p:spPr>
          <a:xfrm>
            <a:off x="1179380" y="1597551"/>
            <a:ext cx="2484192" cy="1174670"/>
          </a:xfrm>
          <a:custGeom>
            <a:avLst/>
            <a:gdLst/>
            <a:ahLst/>
            <a:cxnLst/>
            <a:rect l="l" t="t" r="r" b="b"/>
            <a:pathLst>
              <a:path w="2905125" h="1295400">
                <a:moveTo>
                  <a:pt x="0" y="0"/>
                </a:moveTo>
                <a:lnTo>
                  <a:pt x="0" y="1295399"/>
                </a:lnTo>
                <a:lnTo>
                  <a:pt x="2904743" y="1295399"/>
                </a:lnTo>
                <a:lnTo>
                  <a:pt x="2904743" y="0"/>
                </a:lnTo>
                <a:lnTo>
                  <a:pt x="0" y="0"/>
                </a:lnTo>
                <a:close/>
              </a:path>
            </a:pathLst>
          </a:custGeom>
          <a:solidFill>
            <a:srgbClr val="FFFFFF"/>
          </a:solidFill>
        </p:spPr>
        <p:txBody>
          <a:bodyPr wrap="square" lIns="0" tIns="0" rIns="0" bIns="0" rtlCol="0"/>
          <a:lstStyle/>
          <a:p>
            <a:endParaRPr/>
          </a:p>
        </p:txBody>
      </p:sp>
      <p:graphicFrame>
        <p:nvGraphicFramePr>
          <p:cNvPr id="12" name="object 12"/>
          <p:cNvGraphicFramePr>
            <a:graphicFrameLocks noGrp="1"/>
          </p:cNvGraphicFramePr>
          <p:nvPr/>
        </p:nvGraphicFramePr>
        <p:xfrm>
          <a:off x="838200" y="2895599"/>
          <a:ext cx="7086599" cy="3307611"/>
        </p:xfrm>
        <a:graphic>
          <a:graphicData uri="http://schemas.openxmlformats.org/drawingml/2006/table">
            <a:tbl>
              <a:tblPr firstRow="1" bandRow="1">
                <a:tableStyleId>{2D5ABB26-0587-4C30-8999-92F81FD0307C}</a:tableStyleId>
              </a:tblPr>
              <a:tblGrid>
                <a:gridCol w="2552354"/>
                <a:gridCol w="2095846"/>
                <a:gridCol w="2438399"/>
              </a:tblGrid>
              <a:tr h="641386">
                <a:tc>
                  <a:txBody>
                    <a:bodyPr/>
                    <a:lstStyle/>
                    <a:p>
                      <a:endParaRPr sz="1600" dirty="0">
                        <a:solidFill>
                          <a:schemeClr val="bg1"/>
                        </a:solidFill>
                        <a:latin typeface="+mj-lt"/>
                        <a:cs typeface="Times New Roman"/>
                      </a:endParaRPr>
                    </a:p>
                  </a:txBody>
                  <a:tcPr marL="0" marR="0" marT="0" marB="0">
                    <a:lnL w="28574">
                      <a:solidFill>
                        <a:srgbClr val="000000"/>
                      </a:solidFill>
                      <a:prstDash val="solid"/>
                    </a:lnL>
                    <a:lnR w="12699">
                      <a:solidFill>
                        <a:srgbClr val="000000"/>
                      </a:solidFill>
                      <a:prstDash val="solid"/>
                    </a:lnR>
                    <a:lnT w="28574">
                      <a:solidFill>
                        <a:srgbClr val="000000"/>
                      </a:solidFill>
                      <a:prstDash val="solid"/>
                    </a:lnT>
                    <a:lnB w="12699">
                      <a:solidFill>
                        <a:srgbClr val="000000"/>
                      </a:solidFill>
                      <a:prstDash val="solid"/>
                    </a:lnB>
                    <a:solidFill>
                      <a:schemeClr val="accent3"/>
                    </a:solidFill>
                  </a:tcPr>
                </a:tc>
                <a:tc>
                  <a:txBody>
                    <a:bodyPr/>
                    <a:lstStyle/>
                    <a:p>
                      <a:pPr marL="558800">
                        <a:lnSpc>
                          <a:spcPct val="100000"/>
                        </a:lnSpc>
                        <a:spcBef>
                          <a:spcPts val="160"/>
                        </a:spcBef>
                      </a:pPr>
                      <a:r>
                        <a:rPr sz="1600" b="1" spc="-5" dirty="0">
                          <a:solidFill>
                            <a:schemeClr val="bg1"/>
                          </a:solidFill>
                          <a:latin typeface="+mj-lt"/>
                          <a:cs typeface="Times New Roman"/>
                        </a:rPr>
                        <a:t>Glycopeptide</a:t>
                      </a:r>
                      <a:endParaRPr sz="1600" dirty="0">
                        <a:solidFill>
                          <a:schemeClr val="bg1"/>
                        </a:solidFill>
                        <a:latin typeface="+mj-lt"/>
                        <a:cs typeface="Times New Roman"/>
                      </a:endParaRPr>
                    </a:p>
                  </a:txBody>
                  <a:tcPr marL="0" marR="0" marT="0" marB="0">
                    <a:lnL w="12699">
                      <a:solidFill>
                        <a:srgbClr val="000000"/>
                      </a:solidFill>
                      <a:prstDash val="solid"/>
                    </a:lnL>
                    <a:lnR w="12699">
                      <a:solidFill>
                        <a:srgbClr val="000000"/>
                      </a:solidFill>
                      <a:prstDash val="solid"/>
                    </a:lnR>
                    <a:lnT w="28574">
                      <a:solidFill>
                        <a:srgbClr val="000000"/>
                      </a:solidFill>
                      <a:prstDash val="solid"/>
                    </a:lnT>
                    <a:lnB w="12699">
                      <a:solidFill>
                        <a:srgbClr val="000000"/>
                      </a:solidFill>
                      <a:prstDash val="solid"/>
                    </a:lnB>
                    <a:solidFill>
                      <a:schemeClr val="accent3"/>
                    </a:solidFill>
                  </a:tcPr>
                </a:tc>
                <a:tc>
                  <a:txBody>
                    <a:bodyPr/>
                    <a:lstStyle/>
                    <a:p>
                      <a:pPr marL="704850" marR="254000" indent="-436245">
                        <a:lnSpc>
                          <a:spcPts val="2870"/>
                        </a:lnSpc>
                        <a:spcBef>
                          <a:spcPts val="265"/>
                        </a:spcBef>
                      </a:pPr>
                      <a:r>
                        <a:rPr sz="1600" b="1" spc="-5" dirty="0">
                          <a:solidFill>
                            <a:schemeClr val="bg1"/>
                          </a:solidFill>
                          <a:latin typeface="+mj-lt"/>
                          <a:cs typeface="Times New Roman"/>
                        </a:rPr>
                        <a:t>CDC</a:t>
                      </a:r>
                      <a:r>
                        <a:rPr sz="1600" b="1" spc="-90" dirty="0">
                          <a:solidFill>
                            <a:schemeClr val="bg1"/>
                          </a:solidFill>
                          <a:latin typeface="+mj-lt"/>
                          <a:cs typeface="Times New Roman"/>
                        </a:rPr>
                        <a:t> </a:t>
                      </a:r>
                      <a:r>
                        <a:rPr sz="1600" b="1" dirty="0" smtClean="0">
                          <a:solidFill>
                            <a:schemeClr val="bg1"/>
                          </a:solidFill>
                          <a:latin typeface="+mj-lt"/>
                          <a:cs typeface="Times New Roman"/>
                        </a:rPr>
                        <a:t>grading</a:t>
                      </a:r>
                      <a:r>
                        <a:rPr lang="tr-TR" sz="1600" b="1" baseline="0" dirty="0" smtClean="0">
                          <a:solidFill>
                            <a:schemeClr val="bg1"/>
                          </a:solidFill>
                          <a:latin typeface="+mj-lt"/>
                          <a:cs typeface="Times New Roman"/>
                        </a:rPr>
                        <a:t> </a:t>
                      </a:r>
                      <a:r>
                        <a:rPr sz="1600" b="1" dirty="0" smtClean="0">
                          <a:solidFill>
                            <a:schemeClr val="bg1"/>
                          </a:solidFill>
                          <a:latin typeface="+mj-lt"/>
                          <a:cs typeface="Times New Roman"/>
                        </a:rPr>
                        <a:t>system</a:t>
                      </a:r>
                      <a:endParaRPr sz="1600" dirty="0">
                        <a:solidFill>
                          <a:schemeClr val="bg1"/>
                        </a:solidFill>
                        <a:latin typeface="+mj-lt"/>
                        <a:cs typeface="Times New Roman"/>
                      </a:endParaRPr>
                    </a:p>
                  </a:txBody>
                  <a:tcPr marL="0" marR="0" marT="0" marB="0">
                    <a:lnL w="12699">
                      <a:solidFill>
                        <a:srgbClr val="000000"/>
                      </a:solidFill>
                      <a:prstDash val="solid"/>
                    </a:lnL>
                    <a:lnR w="28574">
                      <a:solidFill>
                        <a:srgbClr val="000000"/>
                      </a:solidFill>
                      <a:prstDash val="solid"/>
                    </a:lnR>
                    <a:lnT w="28574">
                      <a:solidFill>
                        <a:srgbClr val="000000"/>
                      </a:solidFill>
                      <a:prstDash val="solid"/>
                    </a:lnT>
                    <a:lnB w="12699">
                      <a:solidFill>
                        <a:srgbClr val="000000"/>
                      </a:solidFill>
                      <a:prstDash val="solid"/>
                    </a:lnB>
                    <a:solidFill>
                      <a:schemeClr val="accent3"/>
                    </a:solidFill>
                  </a:tcPr>
                </a:tc>
              </a:tr>
              <a:tr h="398665">
                <a:tc>
                  <a:txBody>
                    <a:bodyPr/>
                    <a:lstStyle/>
                    <a:p>
                      <a:pPr marL="76835">
                        <a:lnSpc>
                          <a:spcPct val="100000"/>
                        </a:lnSpc>
                        <a:spcBef>
                          <a:spcPts val="225"/>
                        </a:spcBef>
                      </a:pPr>
                      <a:r>
                        <a:rPr sz="1600" b="1" spc="-5" dirty="0">
                          <a:latin typeface="+mj-lt"/>
                          <a:cs typeface="Times New Roman"/>
                        </a:rPr>
                        <a:t>At onset of</a:t>
                      </a:r>
                      <a:r>
                        <a:rPr sz="1600" b="1" spc="-30" dirty="0">
                          <a:latin typeface="+mj-lt"/>
                          <a:cs typeface="Times New Roman"/>
                        </a:rPr>
                        <a:t> </a:t>
                      </a:r>
                      <a:r>
                        <a:rPr sz="1600" b="1" spc="-5" dirty="0">
                          <a:latin typeface="+mj-lt"/>
                          <a:cs typeface="Times New Roman"/>
                        </a:rPr>
                        <a:t>fever</a:t>
                      </a:r>
                      <a:endParaRPr sz="1600" dirty="0">
                        <a:latin typeface="+mj-lt"/>
                        <a:cs typeface="Times New Roman"/>
                      </a:endParaRPr>
                    </a:p>
                  </a:txBody>
                  <a:tcPr marL="0" marR="0" marT="0" marB="0">
                    <a:lnL w="28574">
                      <a:solidFill>
                        <a:srgbClr val="000000"/>
                      </a:solidFill>
                      <a:prstDash val="solid"/>
                    </a:lnL>
                    <a:lnR w="12699">
                      <a:solidFill>
                        <a:srgbClr val="000000"/>
                      </a:solidFill>
                      <a:prstDash val="solid"/>
                    </a:lnR>
                    <a:lnT w="12699">
                      <a:solidFill>
                        <a:srgbClr val="000000"/>
                      </a:solidFill>
                      <a:prstDash val="solid"/>
                    </a:lnT>
                    <a:lnB w="12699">
                      <a:solidFill>
                        <a:srgbClr val="000000"/>
                      </a:solidFill>
                      <a:prstDash val="solid"/>
                    </a:lnB>
                    <a:solidFill>
                      <a:schemeClr val="accent3">
                        <a:lumMod val="20000"/>
                        <a:lumOff val="80000"/>
                      </a:schemeClr>
                    </a:solidFill>
                  </a:tcPr>
                </a:tc>
                <a:tc>
                  <a:txBody>
                    <a:bodyPr/>
                    <a:lstStyle/>
                    <a:p>
                      <a:pPr marL="86360">
                        <a:lnSpc>
                          <a:spcPct val="100000"/>
                        </a:lnSpc>
                        <a:spcBef>
                          <a:spcPts val="225"/>
                        </a:spcBef>
                      </a:pPr>
                      <a:r>
                        <a:rPr sz="1600" b="1" spc="-5" dirty="0">
                          <a:latin typeface="+mj-lt"/>
                          <a:cs typeface="Times New Roman"/>
                        </a:rPr>
                        <a:t>Not</a:t>
                      </a:r>
                      <a:r>
                        <a:rPr sz="1600" b="1" spc="-60" dirty="0">
                          <a:latin typeface="+mj-lt"/>
                          <a:cs typeface="Times New Roman"/>
                        </a:rPr>
                        <a:t> </a:t>
                      </a:r>
                      <a:r>
                        <a:rPr sz="1600" b="1" spc="-5" dirty="0">
                          <a:latin typeface="+mj-lt"/>
                          <a:cs typeface="Times New Roman"/>
                        </a:rPr>
                        <a:t>recommended</a:t>
                      </a:r>
                      <a:endParaRPr sz="1600" dirty="0">
                        <a:latin typeface="+mj-lt"/>
                        <a:cs typeface="Times New Roman"/>
                      </a:endParaRPr>
                    </a:p>
                  </a:txBody>
                  <a:tcPr marL="0" marR="0" marT="0" marB="0" anchor="ctr">
                    <a:lnL w="12699">
                      <a:solidFill>
                        <a:srgbClr val="000000"/>
                      </a:solidFill>
                      <a:prstDash val="solid"/>
                    </a:lnL>
                    <a:lnR w="12699">
                      <a:solidFill>
                        <a:srgbClr val="000000"/>
                      </a:solidFill>
                      <a:prstDash val="solid"/>
                    </a:lnR>
                    <a:lnT w="12699">
                      <a:solidFill>
                        <a:srgbClr val="000000"/>
                      </a:solidFill>
                      <a:prstDash val="solid"/>
                    </a:lnT>
                    <a:lnB w="12699">
                      <a:solidFill>
                        <a:srgbClr val="000000"/>
                      </a:solidFill>
                      <a:prstDash val="solid"/>
                    </a:lnB>
                    <a:solidFill>
                      <a:schemeClr val="accent3">
                        <a:lumMod val="20000"/>
                        <a:lumOff val="80000"/>
                      </a:schemeClr>
                    </a:solidFill>
                  </a:tcPr>
                </a:tc>
                <a:tc>
                  <a:txBody>
                    <a:bodyPr/>
                    <a:lstStyle/>
                    <a:p>
                      <a:pPr marL="939800">
                        <a:lnSpc>
                          <a:spcPct val="100000"/>
                        </a:lnSpc>
                        <a:spcBef>
                          <a:spcPts val="225"/>
                        </a:spcBef>
                      </a:pPr>
                      <a:r>
                        <a:rPr lang="tr-TR" sz="1600" b="1" spc="-5" dirty="0" smtClean="0">
                          <a:latin typeface="+mj-lt"/>
                          <a:cs typeface="Times New Roman"/>
                        </a:rPr>
                        <a:t>  </a:t>
                      </a:r>
                      <a:r>
                        <a:rPr sz="1600" b="1" spc="-5" dirty="0" smtClean="0">
                          <a:latin typeface="+mj-lt"/>
                          <a:cs typeface="Times New Roman"/>
                        </a:rPr>
                        <a:t>I</a:t>
                      </a:r>
                      <a:r>
                        <a:rPr sz="1600" b="1" spc="-95" dirty="0" smtClean="0">
                          <a:latin typeface="+mj-lt"/>
                          <a:cs typeface="Times New Roman"/>
                        </a:rPr>
                        <a:t> </a:t>
                      </a:r>
                      <a:r>
                        <a:rPr sz="1600" b="1" spc="-5" dirty="0">
                          <a:latin typeface="+mj-lt"/>
                          <a:cs typeface="Times New Roman"/>
                        </a:rPr>
                        <a:t>D</a:t>
                      </a:r>
                      <a:endParaRPr sz="1600" dirty="0">
                        <a:latin typeface="+mj-lt"/>
                        <a:cs typeface="Times New Roman"/>
                      </a:endParaRPr>
                    </a:p>
                  </a:txBody>
                  <a:tcPr marL="0" marR="0" marT="0" marB="0" anchor="ctr">
                    <a:lnL w="12699">
                      <a:solidFill>
                        <a:srgbClr val="000000"/>
                      </a:solidFill>
                      <a:prstDash val="solid"/>
                    </a:lnL>
                    <a:lnR w="28574">
                      <a:solidFill>
                        <a:srgbClr val="000000"/>
                      </a:solidFill>
                      <a:prstDash val="solid"/>
                    </a:lnR>
                    <a:lnT w="12699">
                      <a:solidFill>
                        <a:srgbClr val="000000"/>
                      </a:solidFill>
                      <a:prstDash val="solid"/>
                    </a:lnT>
                    <a:lnB w="12699">
                      <a:solidFill>
                        <a:srgbClr val="000000"/>
                      </a:solidFill>
                      <a:prstDash val="solid"/>
                    </a:lnB>
                    <a:solidFill>
                      <a:schemeClr val="accent3">
                        <a:lumMod val="20000"/>
                        <a:lumOff val="80000"/>
                      </a:schemeClr>
                    </a:solidFill>
                  </a:tcPr>
                </a:tc>
              </a:tr>
              <a:tr h="399720">
                <a:tc>
                  <a:txBody>
                    <a:bodyPr/>
                    <a:lstStyle/>
                    <a:p>
                      <a:pPr marL="76835">
                        <a:lnSpc>
                          <a:spcPct val="100000"/>
                        </a:lnSpc>
                        <a:spcBef>
                          <a:spcPts val="225"/>
                        </a:spcBef>
                      </a:pPr>
                      <a:r>
                        <a:rPr sz="1600" b="1" spc="-5" dirty="0">
                          <a:latin typeface="+mj-lt"/>
                          <a:cs typeface="Times New Roman"/>
                        </a:rPr>
                        <a:t>Persistent</a:t>
                      </a:r>
                      <a:r>
                        <a:rPr sz="1600" b="1" spc="-65" dirty="0">
                          <a:latin typeface="+mj-lt"/>
                          <a:cs typeface="Times New Roman"/>
                        </a:rPr>
                        <a:t> </a:t>
                      </a:r>
                      <a:r>
                        <a:rPr sz="1600" b="1" spc="-5" dirty="0">
                          <a:latin typeface="+mj-lt"/>
                          <a:cs typeface="Times New Roman"/>
                        </a:rPr>
                        <a:t>fever</a:t>
                      </a:r>
                      <a:endParaRPr sz="1600">
                        <a:latin typeface="+mj-lt"/>
                        <a:cs typeface="Times New Roman"/>
                      </a:endParaRPr>
                    </a:p>
                  </a:txBody>
                  <a:tcPr marL="0" marR="0" marT="0" marB="0">
                    <a:lnL w="28574">
                      <a:solidFill>
                        <a:srgbClr val="000000"/>
                      </a:solidFill>
                      <a:prstDash val="solid"/>
                    </a:lnL>
                    <a:lnR w="12699">
                      <a:solidFill>
                        <a:srgbClr val="000000"/>
                      </a:solidFill>
                      <a:prstDash val="solid"/>
                    </a:lnR>
                    <a:lnT w="12699">
                      <a:solidFill>
                        <a:srgbClr val="000000"/>
                      </a:solidFill>
                      <a:prstDash val="solid"/>
                    </a:lnT>
                    <a:lnB w="12699"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marL="86360">
                        <a:lnSpc>
                          <a:spcPct val="100000"/>
                        </a:lnSpc>
                        <a:spcBef>
                          <a:spcPts val="225"/>
                        </a:spcBef>
                      </a:pPr>
                      <a:r>
                        <a:rPr sz="1600" b="1" spc="-5" dirty="0">
                          <a:latin typeface="+mj-lt"/>
                          <a:cs typeface="Times New Roman"/>
                        </a:rPr>
                        <a:t>Not</a:t>
                      </a:r>
                      <a:r>
                        <a:rPr sz="1600" b="1" spc="-60" dirty="0">
                          <a:latin typeface="+mj-lt"/>
                          <a:cs typeface="Times New Roman"/>
                        </a:rPr>
                        <a:t> </a:t>
                      </a:r>
                      <a:r>
                        <a:rPr sz="1600" b="1" spc="-5" dirty="0">
                          <a:latin typeface="+mj-lt"/>
                          <a:cs typeface="Times New Roman"/>
                        </a:rPr>
                        <a:t>recommended</a:t>
                      </a:r>
                      <a:endParaRPr sz="1600" dirty="0">
                        <a:latin typeface="+mj-lt"/>
                        <a:cs typeface="Times New Roman"/>
                      </a:endParaRPr>
                    </a:p>
                  </a:txBody>
                  <a:tcPr marL="0" marR="0" marT="0" marB="0" anchor="ctr">
                    <a:lnL w="12699">
                      <a:solidFill>
                        <a:srgbClr val="000000"/>
                      </a:solidFill>
                      <a:prstDash val="solid"/>
                    </a:lnL>
                    <a:lnR w="12699">
                      <a:solidFill>
                        <a:srgbClr val="000000"/>
                      </a:solidFill>
                      <a:prstDash val="solid"/>
                    </a:lnR>
                    <a:lnT w="12699">
                      <a:solidFill>
                        <a:srgbClr val="000000"/>
                      </a:solidFill>
                      <a:prstDash val="solid"/>
                    </a:lnT>
                    <a:lnB w="12699"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marL="939800">
                        <a:lnSpc>
                          <a:spcPct val="100000"/>
                        </a:lnSpc>
                        <a:spcBef>
                          <a:spcPts val="225"/>
                        </a:spcBef>
                      </a:pPr>
                      <a:r>
                        <a:rPr lang="tr-TR" sz="1600" b="1" spc="-5" dirty="0" smtClean="0">
                          <a:latin typeface="+mj-lt"/>
                          <a:cs typeface="Times New Roman"/>
                        </a:rPr>
                        <a:t>  </a:t>
                      </a:r>
                      <a:r>
                        <a:rPr sz="1600" b="1" spc="-5" dirty="0" smtClean="0">
                          <a:latin typeface="+mj-lt"/>
                          <a:cs typeface="Times New Roman"/>
                        </a:rPr>
                        <a:t>I</a:t>
                      </a:r>
                      <a:r>
                        <a:rPr sz="1600" b="1" spc="-95" dirty="0" smtClean="0">
                          <a:latin typeface="+mj-lt"/>
                          <a:cs typeface="Times New Roman"/>
                        </a:rPr>
                        <a:t> </a:t>
                      </a:r>
                      <a:r>
                        <a:rPr sz="1600" b="1" spc="-5" dirty="0">
                          <a:latin typeface="+mj-lt"/>
                          <a:cs typeface="Times New Roman"/>
                        </a:rPr>
                        <a:t>D</a:t>
                      </a:r>
                      <a:endParaRPr sz="1600" dirty="0">
                        <a:latin typeface="+mj-lt"/>
                        <a:cs typeface="Times New Roman"/>
                      </a:endParaRPr>
                    </a:p>
                  </a:txBody>
                  <a:tcPr marL="0" marR="0" marT="0" marB="0" anchor="ctr">
                    <a:lnL w="12699">
                      <a:solidFill>
                        <a:srgbClr val="000000"/>
                      </a:solidFill>
                      <a:prstDash val="solid"/>
                    </a:lnL>
                    <a:lnR w="28574">
                      <a:solidFill>
                        <a:srgbClr val="000000"/>
                      </a:solidFill>
                      <a:prstDash val="solid"/>
                    </a:lnR>
                    <a:lnT w="12699">
                      <a:solidFill>
                        <a:srgbClr val="000000"/>
                      </a:solidFill>
                      <a:prstDash val="solid"/>
                    </a:lnT>
                    <a:lnB w="12699" cap="flat" cmpd="sng" algn="ctr">
                      <a:solidFill>
                        <a:srgbClr val="000000"/>
                      </a:solidFill>
                      <a:prstDash val="solid"/>
                      <a:round/>
                      <a:headEnd type="none" w="med" len="med"/>
                      <a:tailEnd type="none" w="med" len="med"/>
                    </a:lnB>
                    <a:solidFill>
                      <a:schemeClr val="accent3">
                        <a:lumMod val="20000"/>
                        <a:lumOff val="80000"/>
                      </a:schemeClr>
                    </a:solidFill>
                  </a:tcPr>
                </a:tc>
              </a:tr>
              <a:tr h="641386">
                <a:tc>
                  <a:txBody>
                    <a:bodyPr/>
                    <a:lstStyle/>
                    <a:p>
                      <a:pPr marL="76835" marR="477520">
                        <a:lnSpc>
                          <a:spcPts val="2870"/>
                        </a:lnSpc>
                        <a:spcBef>
                          <a:spcPts val="330"/>
                        </a:spcBef>
                      </a:pPr>
                      <a:r>
                        <a:rPr sz="1600" b="1" spc="-5" dirty="0">
                          <a:latin typeface="+mj-lt"/>
                          <a:cs typeface="Times New Roman"/>
                        </a:rPr>
                        <a:t>Known</a:t>
                      </a:r>
                      <a:r>
                        <a:rPr sz="1600" b="1" spc="-80" dirty="0">
                          <a:latin typeface="+mj-lt"/>
                          <a:cs typeface="Times New Roman"/>
                        </a:rPr>
                        <a:t> </a:t>
                      </a:r>
                      <a:r>
                        <a:rPr sz="1600" b="1" dirty="0">
                          <a:latin typeface="+mj-lt"/>
                          <a:cs typeface="Times New Roman"/>
                        </a:rPr>
                        <a:t>colonisation  </a:t>
                      </a:r>
                      <a:r>
                        <a:rPr sz="1600" b="1" spc="-5" dirty="0">
                          <a:latin typeface="+mj-lt"/>
                          <a:cs typeface="Times New Roman"/>
                        </a:rPr>
                        <a:t>with</a:t>
                      </a:r>
                      <a:r>
                        <a:rPr sz="1600" b="1" spc="-95" dirty="0">
                          <a:latin typeface="+mj-lt"/>
                          <a:cs typeface="Times New Roman"/>
                        </a:rPr>
                        <a:t> </a:t>
                      </a:r>
                      <a:r>
                        <a:rPr sz="1600" b="1" dirty="0">
                          <a:latin typeface="+mj-lt"/>
                          <a:cs typeface="Times New Roman"/>
                        </a:rPr>
                        <a:t>MRSA</a:t>
                      </a:r>
                      <a:endParaRPr sz="1600" dirty="0">
                        <a:latin typeface="+mj-lt"/>
                        <a:cs typeface="Times New Roman"/>
                      </a:endParaRPr>
                    </a:p>
                  </a:txBody>
                  <a:tcPr marL="0" marR="0" marT="0" marB="0">
                    <a:lnL w="28574">
                      <a:solidFill>
                        <a:srgbClr val="000000"/>
                      </a:solidFill>
                      <a:prstDash val="solid"/>
                    </a:lnL>
                    <a:lnR w="12699" cap="flat" cmpd="sng" algn="ctr">
                      <a:solidFill>
                        <a:srgbClr val="000000"/>
                      </a:solidFill>
                      <a:prstDash val="solid"/>
                      <a:round/>
                      <a:headEnd type="none" w="med" len="med"/>
                      <a:tailEnd type="none" w="med" len="med"/>
                    </a:lnR>
                    <a:lnT w="12699" cap="flat" cmpd="sng" algn="ctr">
                      <a:solidFill>
                        <a:srgbClr val="000000"/>
                      </a:solidFill>
                      <a:prstDash val="solid"/>
                      <a:round/>
                      <a:headEnd type="none" w="med" len="med"/>
                      <a:tailEnd type="none" w="med" len="med"/>
                    </a:lnT>
                    <a:lnB w="12699"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marL="86360">
                        <a:lnSpc>
                          <a:spcPct val="100000"/>
                        </a:lnSpc>
                        <a:spcBef>
                          <a:spcPts val="225"/>
                        </a:spcBef>
                      </a:pPr>
                      <a:r>
                        <a:rPr lang="tr-TR" sz="1600" b="1" spc="-5" dirty="0" smtClean="0">
                          <a:latin typeface="+mj-lt"/>
                          <a:cs typeface="Times New Roman"/>
                        </a:rPr>
                        <a:t> </a:t>
                      </a:r>
                      <a:r>
                        <a:rPr sz="1600" b="1" spc="-5" dirty="0" smtClean="0">
                          <a:latin typeface="+mj-lt"/>
                          <a:cs typeface="Times New Roman"/>
                        </a:rPr>
                        <a:t>recommended</a:t>
                      </a:r>
                      <a:endParaRPr sz="1600" dirty="0">
                        <a:latin typeface="+mj-lt"/>
                        <a:cs typeface="Times New Roman"/>
                      </a:endParaRPr>
                    </a:p>
                  </a:txBody>
                  <a:tcPr marL="0" marR="0" marT="0" marB="0" anchor="ctr">
                    <a:lnL w="12699" cap="flat" cmpd="sng" algn="ctr">
                      <a:solidFill>
                        <a:srgbClr val="000000"/>
                      </a:solidFill>
                      <a:prstDash val="solid"/>
                      <a:round/>
                      <a:headEnd type="none" w="med" len="med"/>
                      <a:tailEnd type="none" w="med" len="med"/>
                    </a:lnL>
                    <a:lnR w="12699" cap="flat" cmpd="sng" algn="ctr">
                      <a:solidFill>
                        <a:srgbClr val="000000"/>
                      </a:solidFill>
                      <a:prstDash val="solid"/>
                      <a:round/>
                      <a:headEnd type="none" w="med" len="med"/>
                      <a:tailEnd type="none" w="med" len="med"/>
                    </a:lnR>
                    <a:lnT w="12699" cap="flat" cmpd="sng" algn="ctr">
                      <a:solidFill>
                        <a:srgbClr val="000000"/>
                      </a:solidFill>
                      <a:prstDash val="solid"/>
                      <a:round/>
                      <a:headEnd type="none" w="med" len="med"/>
                      <a:tailEnd type="none" w="med" len="med"/>
                    </a:lnT>
                    <a:lnB w="12699"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marL="8255" algn="ctr">
                        <a:lnSpc>
                          <a:spcPct val="100000"/>
                        </a:lnSpc>
                        <a:spcBef>
                          <a:spcPts val="225"/>
                        </a:spcBef>
                        <a:tabLst>
                          <a:tab pos="516890" algn="l"/>
                        </a:tabLst>
                      </a:pPr>
                      <a:r>
                        <a:rPr sz="1600" b="1" spc="-5" dirty="0" smtClean="0">
                          <a:latin typeface="+mj-lt"/>
                          <a:cs typeface="Times New Roman"/>
                        </a:rPr>
                        <a:t>III</a:t>
                      </a:r>
                      <a:r>
                        <a:rPr lang="tr-TR" sz="1600" b="1" spc="-5" dirty="0" smtClean="0">
                          <a:latin typeface="+mj-lt"/>
                          <a:cs typeface="Times New Roman"/>
                        </a:rPr>
                        <a:t> </a:t>
                      </a:r>
                      <a:r>
                        <a:rPr sz="1600" b="1" spc="-5" dirty="0" smtClean="0">
                          <a:latin typeface="+mj-lt"/>
                          <a:cs typeface="Times New Roman"/>
                        </a:rPr>
                        <a:t>C</a:t>
                      </a:r>
                      <a:endParaRPr sz="1600" dirty="0">
                        <a:latin typeface="+mj-lt"/>
                        <a:cs typeface="Times New Roman"/>
                      </a:endParaRPr>
                    </a:p>
                  </a:txBody>
                  <a:tcPr marL="0" marR="0" marT="0" marB="0" anchor="ctr">
                    <a:lnL w="12699" cap="flat" cmpd="sng" algn="ctr">
                      <a:solidFill>
                        <a:srgbClr val="000000"/>
                      </a:solidFill>
                      <a:prstDash val="solid"/>
                      <a:round/>
                      <a:headEnd type="none" w="med" len="med"/>
                      <a:tailEnd type="none" w="med" len="med"/>
                    </a:lnL>
                    <a:lnR w="28574">
                      <a:solidFill>
                        <a:srgbClr val="000000"/>
                      </a:solidFill>
                      <a:prstDash val="solid"/>
                    </a:lnR>
                    <a:lnT w="12699" cap="flat" cmpd="sng" algn="ctr">
                      <a:solidFill>
                        <a:srgbClr val="000000"/>
                      </a:solidFill>
                      <a:prstDash val="solid"/>
                      <a:round/>
                      <a:headEnd type="none" w="med" len="med"/>
                      <a:tailEnd type="none" w="med" len="med"/>
                    </a:lnT>
                    <a:lnB w="12699" cap="flat" cmpd="sng" algn="ctr">
                      <a:solidFill>
                        <a:srgbClr val="000000"/>
                      </a:solidFill>
                      <a:prstDash val="solid"/>
                      <a:round/>
                      <a:headEnd type="none" w="med" len="med"/>
                      <a:tailEnd type="none" w="med" len="med"/>
                    </a:lnB>
                    <a:solidFill>
                      <a:schemeClr val="accent3">
                        <a:lumMod val="20000"/>
                        <a:lumOff val="80000"/>
                      </a:schemeClr>
                    </a:solidFill>
                  </a:tcPr>
                </a:tc>
              </a:tr>
              <a:tr h="399720">
                <a:tc>
                  <a:txBody>
                    <a:bodyPr/>
                    <a:lstStyle/>
                    <a:p>
                      <a:pPr marL="76835">
                        <a:lnSpc>
                          <a:spcPct val="100000"/>
                        </a:lnSpc>
                        <a:spcBef>
                          <a:spcPts val="225"/>
                        </a:spcBef>
                      </a:pPr>
                      <a:r>
                        <a:rPr sz="1600" b="1" spc="-5" dirty="0">
                          <a:latin typeface="+mj-lt"/>
                          <a:cs typeface="Times New Roman"/>
                        </a:rPr>
                        <a:t>Hypotension or</a:t>
                      </a:r>
                      <a:r>
                        <a:rPr sz="1600" b="1" spc="-40" dirty="0">
                          <a:latin typeface="+mj-lt"/>
                          <a:cs typeface="Times New Roman"/>
                        </a:rPr>
                        <a:t> </a:t>
                      </a:r>
                      <a:r>
                        <a:rPr sz="1600" b="1" spc="-5" dirty="0">
                          <a:latin typeface="+mj-lt"/>
                          <a:cs typeface="Times New Roman"/>
                        </a:rPr>
                        <a:t>shock</a:t>
                      </a:r>
                      <a:endParaRPr sz="1600" dirty="0">
                        <a:latin typeface="+mj-lt"/>
                        <a:cs typeface="Times New Roman"/>
                      </a:endParaRPr>
                    </a:p>
                  </a:txBody>
                  <a:tcPr marL="0" marR="0" marT="0" marB="0">
                    <a:lnL w="28574">
                      <a:solidFill>
                        <a:srgbClr val="000000"/>
                      </a:solidFill>
                      <a:prstDash val="solid"/>
                    </a:lnL>
                    <a:lnR w="12699" cap="flat" cmpd="sng" algn="ctr">
                      <a:solidFill>
                        <a:srgbClr val="000000"/>
                      </a:solidFill>
                      <a:prstDash val="solid"/>
                      <a:round/>
                      <a:headEnd type="none" w="med" len="med"/>
                      <a:tailEnd type="none" w="med" len="med"/>
                    </a:lnR>
                    <a:lnT w="12699">
                      <a:solidFill>
                        <a:srgbClr val="000000"/>
                      </a:solidFill>
                      <a:prstDash val="solid"/>
                    </a:lnT>
                    <a:lnB w="12699"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marL="86360">
                        <a:lnSpc>
                          <a:spcPct val="100000"/>
                        </a:lnSpc>
                        <a:spcBef>
                          <a:spcPts val="225"/>
                        </a:spcBef>
                      </a:pPr>
                      <a:r>
                        <a:rPr lang="tr-TR" sz="1600" b="1" spc="-5" dirty="0" smtClean="0">
                          <a:latin typeface="+mj-lt"/>
                          <a:cs typeface="Times New Roman"/>
                        </a:rPr>
                        <a:t> </a:t>
                      </a:r>
                      <a:r>
                        <a:rPr sz="1600" b="1" spc="-5" dirty="0" smtClean="0">
                          <a:latin typeface="+mj-lt"/>
                          <a:cs typeface="Times New Roman"/>
                        </a:rPr>
                        <a:t>recommended</a:t>
                      </a:r>
                      <a:endParaRPr sz="1600" dirty="0">
                        <a:latin typeface="+mj-lt"/>
                        <a:cs typeface="Times New Roman"/>
                      </a:endParaRPr>
                    </a:p>
                  </a:txBody>
                  <a:tcPr marL="0" marR="0" marT="0" marB="0" anchor="ctr">
                    <a:lnL w="12699" cap="flat" cmpd="sng" algn="ctr">
                      <a:solidFill>
                        <a:srgbClr val="000000"/>
                      </a:solidFill>
                      <a:prstDash val="solid"/>
                      <a:round/>
                      <a:headEnd type="none" w="med" len="med"/>
                      <a:tailEnd type="none" w="med" len="med"/>
                    </a:lnL>
                    <a:lnR w="12699" cap="flat" cmpd="sng" algn="ctr">
                      <a:solidFill>
                        <a:srgbClr val="000000"/>
                      </a:solidFill>
                      <a:prstDash val="solid"/>
                      <a:round/>
                      <a:headEnd type="none" w="med" len="med"/>
                      <a:tailEnd type="none" w="med" len="med"/>
                    </a:lnR>
                    <a:lnT w="12699">
                      <a:solidFill>
                        <a:srgbClr val="000000"/>
                      </a:solidFill>
                      <a:prstDash val="solid"/>
                    </a:lnT>
                    <a:lnB w="12699"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marL="8255" algn="ctr">
                        <a:lnSpc>
                          <a:spcPct val="100000"/>
                        </a:lnSpc>
                        <a:spcBef>
                          <a:spcPts val="225"/>
                        </a:spcBef>
                      </a:pPr>
                      <a:r>
                        <a:rPr sz="1600" b="1" spc="-5" dirty="0">
                          <a:latin typeface="+mj-lt"/>
                          <a:cs typeface="Times New Roman"/>
                        </a:rPr>
                        <a:t>III</a:t>
                      </a:r>
                      <a:r>
                        <a:rPr sz="1600" b="1" spc="-85" dirty="0">
                          <a:latin typeface="+mj-lt"/>
                          <a:cs typeface="Times New Roman"/>
                        </a:rPr>
                        <a:t> </a:t>
                      </a:r>
                      <a:r>
                        <a:rPr sz="1600" b="1" spc="-5" dirty="0">
                          <a:latin typeface="+mj-lt"/>
                          <a:cs typeface="Times New Roman"/>
                        </a:rPr>
                        <a:t>C</a:t>
                      </a:r>
                      <a:endParaRPr sz="1600" dirty="0">
                        <a:latin typeface="+mj-lt"/>
                        <a:cs typeface="Times New Roman"/>
                      </a:endParaRPr>
                    </a:p>
                  </a:txBody>
                  <a:tcPr marL="0" marR="0" marT="0" marB="0" anchor="ctr">
                    <a:lnL w="12699" cap="flat" cmpd="sng" algn="ctr">
                      <a:solidFill>
                        <a:srgbClr val="000000"/>
                      </a:solidFill>
                      <a:prstDash val="solid"/>
                      <a:round/>
                      <a:headEnd type="none" w="med" len="med"/>
                      <a:tailEnd type="none" w="med" len="med"/>
                    </a:lnL>
                    <a:lnR w="28574">
                      <a:solidFill>
                        <a:srgbClr val="000000"/>
                      </a:solidFill>
                      <a:prstDash val="solid"/>
                    </a:lnR>
                    <a:lnT w="12699">
                      <a:solidFill>
                        <a:srgbClr val="000000"/>
                      </a:solidFill>
                      <a:prstDash val="solid"/>
                    </a:lnT>
                    <a:lnB w="12699" cap="flat" cmpd="sng" algn="ctr">
                      <a:solidFill>
                        <a:srgbClr val="000000"/>
                      </a:solidFill>
                      <a:prstDash val="solid"/>
                      <a:round/>
                      <a:headEnd type="none" w="med" len="med"/>
                      <a:tailEnd type="none" w="med" len="med"/>
                    </a:lnB>
                    <a:solidFill>
                      <a:schemeClr val="accent3">
                        <a:lumMod val="20000"/>
                        <a:lumOff val="80000"/>
                      </a:schemeClr>
                    </a:solidFill>
                  </a:tcPr>
                </a:tc>
              </a:tr>
              <a:tr h="678802">
                <a:tc>
                  <a:txBody>
                    <a:bodyPr/>
                    <a:lstStyle/>
                    <a:p>
                      <a:pPr marL="76835" marR="159385">
                        <a:lnSpc>
                          <a:spcPct val="99800"/>
                        </a:lnSpc>
                        <a:spcBef>
                          <a:spcPts val="229"/>
                        </a:spcBef>
                      </a:pPr>
                      <a:r>
                        <a:rPr sz="1600" b="1" dirty="0">
                          <a:latin typeface="+mj-lt"/>
                          <a:cs typeface="Times New Roman"/>
                        </a:rPr>
                        <a:t>Skin </a:t>
                      </a:r>
                      <a:r>
                        <a:rPr sz="1600" b="1" spc="-5" dirty="0">
                          <a:latin typeface="+mj-lt"/>
                          <a:cs typeface="Times New Roman"/>
                        </a:rPr>
                        <a:t>and </a:t>
                      </a:r>
                      <a:r>
                        <a:rPr sz="1600" b="1" dirty="0">
                          <a:latin typeface="+mj-lt"/>
                          <a:cs typeface="Times New Roman"/>
                        </a:rPr>
                        <a:t>soft </a:t>
                      </a:r>
                      <a:r>
                        <a:rPr sz="1600" b="1" spc="-5" dirty="0">
                          <a:latin typeface="+mj-lt"/>
                          <a:cs typeface="Times New Roman"/>
                        </a:rPr>
                        <a:t>tissue  infections including  cath-related</a:t>
                      </a:r>
                      <a:r>
                        <a:rPr sz="1600" b="1" spc="-35" dirty="0">
                          <a:latin typeface="+mj-lt"/>
                          <a:cs typeface="Times New Roman"/>
                        </a:rPr>
                        <a:t> </a:t>
                      </a:r>
                      <a:r>
                        <a:rPr sz="1600" b="1" spc="-5" dirty="0">
                          <a:latin typeface="+mj-lt"/>
                          <a:cs typeface="Times New Roman"/>
                        </a:rPr>
                        <a:t>infections</a:t>
                      </a:r>
                      <a:endParaRPr sz="1600" dirty="0">
                        <a:latin typeface="+mj-lt"/>
                        <a:cs typeface="Times New Roman"/>
                      </a:endParaRPr>
                    </a:p>
                  </a:txBody>
                  <a:tcPr marL="0" marR="0" marT="0" marB="0">
                    <a:lnL w="28574">
                      <a:solidFill>
                        <a:srgbClr val="000000"/>
                      </a:solidFill>
                      <a:prstDash val="solid"/>
                    </a:lnL>
                    <a:lnR w="12699" cap="flat" cmpd="sng" algn="ctr">
                      <a:solidFill>
                        <a:srgbClr val="000000"/>
                      </a:solidFill>
                      <a:prstDash val="solid"/>
                      <a:round/>
                      <a:headEnd type="none" w="med" len="med"/>
                      <a:tailEnd type="none" w="med" len="med"/>
                    </a:lnR>
                    <a:lnT w="12699">
                      <a:solidFill>
                        <a:srgbClr val="000000"/>
                      </a:solidFill>
                      <a:prstDash val="solid"/>
                    </a:lnT>
                    <a:lnB w="28574">
                      <a:solidFill>
                        <a:srgbClr val="000000"/>
                      </a:solidFill>
                      <a:prstDash val="solid"/>
                    </a:lnB>
                    <a:solidFill>
                      <a:schemeClr val="accent3">
                        <a:lumMod val="20000"/>
                        <a:lumOff val="80000"/>
                      </a:schemeClr>
                    </a:solidFill>
                  </a:tcPr>
                </a:tc>
                <a:tc>
                  <a:txBody>
                    <a:bodyPr/>
                    <a:lstStyle/>
                    <a:p>
                      <a:pPr marL="86360">
                        <a:lnSpc>
                          <a:spcPct val="100000"/>
                        </a:lnSpc>
                        <a:spcBef>
                          <a:spcPts val="225"/>
                        </a:spcBef>
                      </a:pPr>
                      <a:r>
                        <a:rPr lang="tr-TR" sz="1600" b="1" spc="-5" dirty="0" smtClean="0">
                          <a:latin typeface="+mj-lt"/>
                          <a:cs typeface="Times New Roman"/>
                        </a:rPr>
                        <a:t> </a:t>
                      </a:r>
                      <a:r>
                        <a:rPr sz="1600" b="1" spc="-5" dirty="0" smtClean="0">
                          <a:latin typeface="+mj-lt"/>
                          <a:cs typeface="Times New Roman"/>
                        </a:rPr>
                        <a:t>recommended</a:t>
                      </a:r>
                      <a:endParaRPr sz="1600" dirty="0">
                        <a:latin typeface="+mj-lt"/>
                        <a:cs typeface="Times New Roman"/>
                      </a:endParaRPr>
                    </a:p>
                  </a:txBody>
                  <a:tcPr marL="0" marR="0" marT="0" marB="0" anchor="ctr">
                    <a:lnL w="12699" cap="flat" cmpd="sng" algn="ctr">
                      <a:solidFill>
                        <a:srgbClr val="000000"/>
                      </a:solidFill>
                      <a:prstDash val="solid"/>
                      <a:round/>
                      <a:headEnd type="none" w="med" len="med"/>
                      <a:tailEnd type="none" w="med" len="med"/>
                    </a:lnL>
                    <a:lnR w="12699" cap="flat" cmpd="sng" algn="ctr">
                      <a:solidFill>
                        <a:srgbClr val="000000"/>
                      </a:solidFill>
                      <a:prstDash val="solid"/>
                      <a:round/>
                      <a:headEnd type="none" w="med" len="med"/>
                      <a:tailEnd type="none" w="med" len="med"/>
                    </a:lnR>
                    <a:lnT w="12699">
                      <a:solidFill>
                        <a:srgbClr val="000000"/>
                      </a:solidFill>
                      <a:prstDash val="solid"/>
                    </a:lnT>
                    <a:lnB w="28574">
                      <a:solidFill>
                        <a:srgbClr val="000000"/>
                      </a:solidFill>
                      <a:prstDash val="solid"/>
                    </a:lnB>
                    <a:solidFill>
                      <a:schemeClr val="accent3">
                        <a:lumMod val="20000"/>
                        <a:lumOff val="80000"/>
                      </a:schemeClr>
                    </a:solidFill>
                  </a:tcPr>
                </a:tc>
                <a:tc>
                  <a:txBody>
                    <a:bodyPr/>
                    <a:lstStyle/>
                    <a:p>
                      <a:pPr marL="8255" algn="ctr">
                        <a:lnSpc>
                          <a:spcPct val="100000"/>
                        </a:lnSpc>
                        <a:spcBef>
                          <a:spcPts val="225"/>
                        </a:spcBef>
                      </a:pPr>
                      <a:r>
                        <a:rPr sz="1600" b="1" spc="-5" dirty="0">
                          <a:latin typeface="+mj-lt"/>
                          <a:cs typeface="Times New Roman"/>
                        </a:rPr>
                        <a:t>III</a:t>
                      </a:r>
                      <a:r>
                        <a:rPr sz="1600" b="1" spc="-85" dirty="0">
                          <a:latin typeface="+mj-lt"/>
                          <a:cs typeface="Times New Roman"/>
                        </a:rPr>
                        <a:t> </a:t>
                      </a:r>
                      <a:r>
                        <a:rPr sz="1600" b="1" spc="-5" dirty="0">
                          <a:latin typeface="+mj-lt"/>
                          <a:cs typeface="Times New Roman"/>
                        </a:rPr>
                        <a:t>C</a:t>
                      </a:r>
                      <a:endParaRPr sz="1600" dirty="0">
                        <a:latin typeface="+mj-lt"/>
                        <a:cs typeface="Times New Roman"/>
                      </a:endParaRPr>
                    </a:p>
                  </a:txBody>
                  <a:tcPr marL="0" marR="0" marT="0" marB="0" anchor="ctr">
                    <a:lnL w="12699" cap="flat" cmpd="sng" algn="ctr">
                      <a:solidFill>
                        <a:srgbClr val="000000"/>
                      </a:solidFill>
                      <a:prstDash val="solid"/>
                      <a:round/>
                      <a:headEnd type="none" w="med" len="med"/>
                      <a:tailEnd type="none" w="med" len="med"/>
                    </a:lnL>
                    <a:lnR w="28574">
                      <a:solidFill>
                        <a:srgbClr val="000000"/>
                      </a:solidFill>
                      <a:prstDash val="solid"/>
                    </a:lnR>
                    <a:lnT w="12699">
                      <a:solidFill>
                        <a:srgbClr val="000000"/>
                      </a:solidFill>
                      <a:prstDash val="solid"/>
                    </a:lnT>
                    <a:lnB w="28574">
                      <a:solidFill>
                        <a:srgbClr val="000000"/>
                      </a:solidFill>
                      <a:prstDash val="solid"/>
                    </a:lnB>
                    <a:solidFill>
                      <a:schemeClr val="accent3">
                        <a:lumMod val="20000"/>
                        <a:lumOff val="80000"/>
                      </a:schemeClr>
                    </a:solidFill>
                  </a:tcPr>
                </a:tc>
              </a:tr>
            </a:tbl>
          </a:graphicData>
        </a:graphic>
      </p:graphicFrame>
      <p:sp>
        <p:nvSpPr>
          <p:cNvPr id="14" name="13 Dikdörtgen"/>
          <p:cNvSpPr/>
          <p:nvPr/>
        </p:nvSpPr>
        <p:spPr>
          <a:xfrm>
            <a:off x="381000" y="1371600"/>
            <a:ext cx="4929170" cy="646331"/>
          </a:xfrm>
          <a:prstGeom prst="rect">
            <a:avLst/>
          </a:prstGeom>
        </p:spPr>
        <p:txBody>
          <a:bodyPr wrap="none">
            <a:spAutoFit/>
          </a:bodyPr>
          <a:lstStyle/>
          <a:p>
            <a:r>
              <a:rPr lang="tr-TR" sz="3600" spc="-195" dirty="0" smtClean="0">
                <a:solidFill>
                  <a:schemeClr val="accent2">
                    <a:lumMod val="75000"/>
                  </a:schemeClr>
                </a:solidFill>
                <a:latin typeface="+mj-lt"/>
              </a:rPr>
              <a:t>To  </a:t>
            </a:r>
            <a:r>
              <a:rPr lang="tr-TR" sz="3600" dirty="0" err="1" smtClean="0">
                <a:solidFill>
                  <a:schemeClr val="accent2">
                    <a:lumMod val="75000"/>
                  </a:schemeClr>
                </a:solidFill>
                <a:latin typeface="+mj-lt"/>
              </a:rPr>
              <a:t>add</a:t>
            </a:r>
            <a:r>
              <a:rPr lang="tr-TR" sz="3600" dirty="0" smtClean="0">
                <a:solidFill>
                  <a:schemeClr val="accent2">
                    <a:lumMod val="75000"/>
                  </a:schemeClr>
                </a:solidFill>
                <a:latin typeface="+mj-lt"/>
              </a:rPr>
              <a:t> a</a:t>
            </a:r>
            <a:r>
              <a:rPr lang="tr-TR" sz="3600" spc="65" dirty="0" smtClean="0">
                <a:solidFill>
                  <a:schemeClr val="accent2">
                    <a:lumMod val="75000"/>
                  </a:schemeClr>
                </a:solidFill>
                <a:latin typeface="+mj-lt"/>
              </a:rPr>
              <a:t> </a:t>
            </a:r>
            <a:r>
              <a:rPr lang="tr-TR" sz="3600" spc="-5" dirty="0" err="1" smtClean="0">
                <a:solidFill>
                  <a:schemeClr val="accent2">
                    <a:lumMod val="75000"/>
                  </a:schemeClr>
                </a:solidFill>
                <a:latin typeface="+mj-lt"/>
              </a:rPr>
              <a:t>glycopeptide</a:t>
            </a:r>
            <a:r>
              <a:rPr lang="tr-TR" sz="3600" spc="-5" dirty="0" smtClean="0">
                <a:solidFill>
                  <a:schemeClr val="accent2">
                    <a:lumMod val="75000"/>
                  </a:schemeClr>
                </a:solidFill>
                <a:latin typeface="+mj-lt"/>
              </a:rPr>
              <a:t>?</a:t>
            </a:r>
            <a:endParaRPr lang="tr-TR" sz="3600" dirty="0">
              <a:solidFill>
                <a:schemeClr val="accent2">
                  <a:lumMod val="75000"/>
                </a:schemeClr>
              </a:solidFill>
              <a:latin typeface="+mj-lt"/>
            </a:endParaRPr>
          </a:p>
        </p:txBody>
      </p:sp>
      <p:sp>
        <p:nvSpPr>
          <p:cNvPr id="15" name="14 Dikdörtgen"/>
          <p:cNvSpPr/>
          <p:nvPr/>
        </p:nvSpPr>
        <p:spPr>
          <a:xfrm>
            <a:off x="152400" y="457200"/>
            <a:ext cx="5410200" cy="369332"/>
          </a:xfrm>
          <a:prstGeom prst="rect">
            <a:avLst/>
          </a:prstGeom>
        </p:spPr>
        <p:txBody>
          <a:bodyPr wrap="square">
            <a:spAutoFit/>
          </a:bodyPr>
          <a:lstStyle/>
          <a:p>
            <a:pPr lvl="0">
              <a:spcBef>
                <a:spcPct val="0"/>
              </a:spcBef>
              <a:defRPr/>
            </a:pPr>
            <a:r>
              <a:rPr lang="tr-TR" b="1" dirty="0" smtClean="0">
                <a:solidFill>
                  <a:schemeClr val="accent4"/>
                </a:solidFill>
                <a:latin typeface="+mj-lt"/>
              </a:rPr>
              <a:t>BACTERIAL  INFECTIONS  occuring after HSCT </a:t>
            </a:r>
            <a:endParaRPr lang="tr-TR" dirty="0">
              <a:solidFill>
                <a:schemeClr val="accent4"/>
              </a:solidFill>
              <a:latin typeface="+mj-lt"/>
            </a:endParaRPr>
          </a:p>
        </p:txBody>
      </p:sp>
      <p:pic>
        <p:nvPicPr>
          <p:cNvPr id="23" name="Picture 2" descr="ECIL  europan conferance of infection  logo ile ilgili görsel sonucu"/>
          <p:cNvPicPr>
            <a:picLocks noChangeAspect="1" noChangeArrowheads="1"/>
          </p:cNvPicPr>
          <p:nvPr/>
        </p:nvPicPr>
        <p:blipFill>
          <a:blip r:embed="rId2" cstate="print"/>
          <a:srcRect/>
          <a:stretch>
            <a:fillRect/>
          </a:stretch>
        </p:blipFill>
        <p:spPr bwMode="auto">
          <a:xfrm rot="20015117">
            <a:off x="7987482" y="990660"/>
            <a:ext cx="432820" cy="383381"/>
          </a:xfrm>
          <a:prstGeom prst="rect">
            <a:avLst/>
          </a:prstGeom>
          <a:noFill/>
        </p:spPr>
      </p:pic>
      <p:cxnSp>
        <p:nvCxnSpPr>
          <p:cNvPr id="24" name="23 Düz Bağlayıcı"/>
          <p:cNvCxnSpPr/>
          <p:nvPr/>
        </p:nvCxnSpPr>
        <p:spPr>
          <a:xfrm>
            <a:off x="8077200" y="1447800"/>
            <a:ext cx="838200" cy="0"/>
          </a:xfrm>
          <a:prstGeom prst="line">
            <a:avLst/>
          </a:prstGeom>
          <a:ln w="19050">
            <a:solidFill>
              <a:srgbClr val="A24EA4"/>
            </a:solidFill>
          </a:ln>
        </p:spPr>
        <p:style>
          <a:lnRef idx="1">
            <a:schemeClr val="accent1"/>
          </a:lnRef>
          <a:fillRef idx="0">
            <a:schemeClr val="accent1"/>
          </a:fillRef>
          <a:effectRef idx="0">
            <a:schemeClr val="accent1"/>
          </a:effectRef>
          <a:fontRef idx="minor">
            <a:schemeClr val="tx1"/>
          </a:fontRef>
        </p:style>
      </p:cxnSp>
      <p:sp>
        <p:nvSpPr>
          <p:cNvPr id="25" name="24 Dikdörtgen"/>
          <p:cNvSpPr/>
          <p:nvPr/>
        </p:nvSpPr>
        <p:spPr>
          <a:xfrm>
            <a:off x="8336844" y="1219200"/>
            <a:ext cx="644279" cy="307777"/>
          </a:xfrm>
          <a:prstGeom prst="rect">
            <a:avLst/>
          </a:prstGeom>
        </p:spPr>
        <p:txBody>
          <a:bodyPr wrap="none">
            <a:spAutoFit/>
          </a:bodyPr>
          <a:lstStyle/>
          <a:p>
            <a:r>
              <a:rPr lang="tr-TR" sz="1400" b="1" spc="-4" dirty="0" smtClean="0">
                <a:solidFill>
                  <a:schemeClr val="accent3">
                    <a:lumMod val="75000"/>
                  </a:schemeClr>
                </a:solidFill>
                <a:cs typeface="Times New Roman"/>
              </a:rPr>
              <a:t>ECIL</a:t>
            </a:r>
            <a:endParaRPr lang="tr-TR" sz="1400" dirty="0"/>
          </a:p>
        </p:txBody>
      </p:sp>
      <p:sp>
        <p:nvSpPr>
          <p:cNvPr id="26" name="25 Dikdörtgen"/>
          <p:cNvSpPr/>
          <p:nvPr/>
        </p:nvSpPr>
        <p:spPr>
          <a:xfrm>
            <a:off x="0" y="6705600"/>
            <a:ext cx="9144000" cy="152400"/>
          </a:xfrm>
          <a:prstGeom prst="rect">
            <a:avLst/>
          </a:prstGeom>
          <a:solidFill>
            <a:srgbClr val="A24E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7" name="26 Dikdörtgen"/>
          <p:cNvSpPr/>
          <p:nvPr/>
        </p:nvSpPr>
        <p:spPr>
          <a:xfrm>
            <a:off x="5715000" y="6490156"/>
            <a:ext cx="3429000" cy="215444"/>
          </a:xfrm>
          <a:prstGeom prst="rect">
            <a:avLst/>
          </a:prstGeom>
          <a:ln>
            <a:solidFill>
              <a:srgbClr val="7030A0"/>
            </a:solidFill>
          </a:ln>
        </p:spPr>
        <p:txBody>
          <a:bodyPr wrap="square">
            <a:spAutoFit/>
          </a:bodyPr>
          <a:lstStyle/>
          <a:p>
            <a:pPr algn="r"/>
            <a:r>
              <a:rPr lang="tr-TR" sz="800" b="1" i="1" dirty="0" smtClean="0">
                <a:solidFill>
                  <a:srgbClr val="A24EA4"/>
                </a:solidFill>
                <a:latin typeface="Verdana"/>
                <a:cs typeface="Verdana"/>
              </a:rPr>
              <a:t>ECIL1 </a:t>
            </a:r>
            <a:r>
              <a:rPr lang="tr-TR" sz="800" b="1" i="1" dirty="0" err="1" smtClean="0">
                <a:solidFill>
                  <a:srgbClr val="A24EA4"/>
                </a:solidFill>
                <a:latin typeface="Verdana"/>
                <a:cs typeface="Verdana"/>
              </a:rPr>
              <a:t>Guidelines</a:t>
            </a:r>
            <a:r>
              <a:rPr lang="tr-TR" sz="800" b="1" i="1" dirty="0" smtClean="0">
                <a:solidFill>
                  <a:srgbClr val="A24EA4"/>
                </a:solidFill>
                <a:latin typeface="Verdana"/>
                <a:cs typeface="Verdana"/>
              </a:rPr>
              <a:t>. </a:t>
            </a:r>
            <a:r>
              <a:rPr lang="tr-TR" sz="800" b="1" i="1" spc="-5" dirty="0" smtClean="0">
                <a:solidFill>
                  <a:srgbClr val="A24EA4"/>
                </a:solidFill>
                <a:latin typeface="Verdana"/>
                <a:cs typeface="Verdana"/>
              </a:rPr>
              <a:t>EJC </a:t>
            </a:r>
            <a:r>
              <a:rPr lang="tr-TR" sz="800" b="1" i="1" spc="-5" dirty="0" err="1" smtClean="0">
                <a:solidFill>
                  <a:srgbClr val="A24EA4"/>
                </a:solidFill>
                <a:latin typeface="Verdana"/>
                <a:cs typeface="Verdana"/>
              </a:rPr>
              <a:t>supplement</a:t>
            </a:r>
            <a:r>
              <a:rPr lang="tr-TR" sz="800" b="1" i="1" spc="-5" dirty="0" smtClean="0">
                <a:solidFill>
                  <a:srgbClr val="A24EA4"/>
                </a:solidFill>
                <a:latin typeface="Verdana"/>
                <a:cs typeface="Verdana"/>
              </a:rPr>
              <a:t> </a:t>
            </a:r>
            <a:r>
              <a:rPr lang="tr-TR" sz="800" b="1" i="1" dirty="0" smtClean="0">
                <a:solidFill>
                  <a:srgbClr val="A24EA4"/>
                </a:solidFill>
                <a:latin typeface="Verdana"/>
                <a:cs typeface="Verdana"/>
              </a:rPr>
              <a:t>2007:</a:t>
            </a:r>
            <a:r>
              <a:rPr lang="tr-TR" sz="800" b="1" i="1" spc="-130" dirty="0" smtClean="0">
                <a:solidFill>
                  <a:srgbClr val="A24EA4"/>
                </a:solidFill>
                <a:latin typeface="Verdana"/>
                <a:cs typeface="Verdana"/>
              </a:rPr>
              <a:t> </a:t>
            </a:r>
            <a:r>
              <a:rPr lang="tr-TR" sz="800" b="1" i="1" dirty="0" smtClean="0">
                <a:solidFill>
                  <a:srgbClr val="A24EA4"/>
                </a:solidFill>
                <a:latin typeface="Verdana"/>
                <a:cs typeface="Verdana"/>
              </a:rPr>
              <a:t>5(2)</a:t>
            </a:r>
            <a:endParaRPr lang="tr-TR" sz="800" dirty="0">
              <a:solidFill>
                <a:srgbClr val="A24EA4"/>
              </a:solidFill>
              <a:latin typeface="Agency FB" pitchFamily="34" charset="0"/>
            </a:endParaRPr>
          </a:p>
        </p:txBody>
      </p:sp>
      <p:sp>
        <p:nvSpPr>
          <p:cNvPr id="28" name="27 Dikdörtgen"/>
          <p:cNvSpPr/>
          <p:nvPr/>
        </p:nvSpPr>
        <p:spPr>
          <a:xfrm>
            <a:off x="685800" y="2133600"/>
            <a:ext cx="4267200" cy="477054"/>
          </a:xfrm>
          <a:prstGeom prst="rect">
            <a:avLst/>
          </a:prstGeom>
        </p:spPr>
        <p:txBody>
          <a:bodyPr wrap="square">
            <a:spAutoFit/>
          </a:bodyPr>
          <a:lstStyle/>
          <a:p>
            <a:r>
              <a:rPr lang="tr-TR" sz="2500" b="1" spc="-4" dirty="0" smtClean="0">
                <a:solidFill>
                  <a:srgbClr val="A04DA3">
                    <a:lumMod val="75000"/>
                  </a:srgbClr>
                </a:solidFill>
                <a:latin typeface="Trebuchet MS"/>
                <a:ea typeface="+mj-ea"/>
                <a:cs typeface="Times New Roman"/>
              </a:rPr>
              <a:t>(ECIL) </a:t>
            </a:r>
            <a:r>
              <a:rPr lang="tr-TR" sz="2500" b="1" spc="-4" dirty="0" err="1" smtClean="0">
                <a:solidFill>
                  <a:srgbClr val="A04DA3">
                    <a:lumMod val="75000"/>
                  </a:srgbClr>
                </a:solidFill>
                <a:latin typeface="Trebuchet MS"/>
                <a:ea typeface="+mj-ea"/>
                <a:cs typeface="Times New Roman"/>
              </a:rPr>
              <a:t>Recommendations</a:t>
            </a:r>
            <a:endParaRPr lang="tr-TR"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object 75"/>
          <p:cNvSpPr/>
          <p:nvPr/>
        </p:nvSpPr>
        <p:spPr>
          <a:xfrm>
            <a:off x="5410200" y="2209800"/>
            <a:ext cx="3657600" cy="4191000"/>
          </a:xfrm>
          <a:custGeom>
            <a:avLst/>
            <a:gdLst/>
            <a:ahLst/>
            <a:cxnLst/>
            <a:rect l="l" t="t" r="r" b="b"/>
            <a:pathLst>
              <a:path w="3627754" h="3886200">
                <a:moveTo>
                  <a:pt x="0" y="3886200"/>
                </a:moveTo>
                <a:lnTo>
                  <a:pt x="3627501" y="3886200"/>
                </a:lnTo>
                <a:lnTo>
                  <a:pt x="3627501" y="0"/>
                </a:lnTo>
                <a:lnTo>
                  <a:pt x="0" y="0"/>
                </a:lnTo>
                <a:lnTo>
                  <a:pt x="0" y="3886200"/>
                </a:lnTo>
                <a:close/>
              </a:path>
            </a:pathLst>
          </a:custGeom>
          <a:ln w="9525">
            <a:noFill/>
          </a:ln>
        </p:spPr>
        <p:txBody>
          <a:bodyPr wrap="square" lIns="0" tIns="0" rIns="0" bIns="0" rtlCol="0"/>
          <a:lstStyle/>
          <a:p>
            <a:endParaRPr/>
          </a:p>
        </p:txBody>
      </p:sp>
      <p:sp>
        <p:nvSpPr>
          <p:cNvPr id="97" name="object 97"/>
          <p:cNvSpPr/>
          <p:nvPr/>
        </p:nvSpPr>
        <p:spPr>
          <a:xfrm>
            <a:off x="8759952" y="6652258"/>
            <a:ext cx="384048" cy="205740"/>
          </a:xfrm>
          <a:prstGeom prst="rect">
            <a:avLst/>
          </a:prstGeom>
          <a:blipFill>
            <a:blip r:embed="rId3" cstate="print"/>
            <a:stretch>
              <a:fillRect/>
            </a:stretch>
          </a:blipFill>
        </p:spPr>
        <p:txBody>
          <a:bodyPr wrap="square" lIns="0" tIns="0" rIns="0" bIns="0" rtlCol="0"/>
          <a:lstStyle/>
          <a:p>
            <a:endParaRPr/>
          </a:p>
        </p:txBody>
      </p:sp>
      <p:sp>
        <p:nvSpPr>
          <p:cNvPr id="98" name="object 98"/>
          <p:cNvSpPr txBox="1"/>
          <p:nvPr/>
        </p:nvSpPr>
        <p:spPr>
          <a:xfrm>
            <a:off x="8828913" y="6699533"/>
            <a:ext cx="272415" cy="177800"/>
          </a:xfrm>
          <a:prstGeom prst="rect">
            <a:avLst/>
          </a:prstGeom>
        </p:spPr>
        <p:txBody>
          <a:bodyPr vert="horz" wrap="square" lIns="0" tIns="0" rIns="0" bIns="0" rtlCol="0">
            <a:spAutoFit/>
          </a:bodyPr>
          <a:lstStyle/>
          <a:p>
            <a:pPr marL="12700">
              <a:lnSpc>
                <a:spcPts val="1275"/>
              </a:lnSpc>
            </a:pPr>
            <a:r>
              <a:rPr sz="1200" b="1" dirty="0">
                <a:solidFill>
                  <a:srgbClr val="FFFFFF"/>
                </a:solidFill>
                <a:latin typeface="Arial Black"/>
                <a:cs typeface="Arial Black"/>
              </a:rPr>
              <a:t>JM</a:t>
            </a:r>
            <a:endParaRPr sz="1200">
              <a:latin typeface="Arial Black"/>
              <a:cs typeface="Arial Black"/>
            </a:endParaRPr>
          </a:p>
        </p:txBody>
      </p:sp>
      <p:sp>
        <p:nvSpPr>
          <p:cNvPr id="29" name="28 Dikdörtgen"/>
          <p:cNvSpPr/>
          <p:nvPr/>
        </p:nvSpPr>
        <p:spPr>
          <a:xfrm>
            <a:off x="152400" y="457200"/>
            <a:ext cx="5410200" cy="369332"/>
          </a:xfrm>
          <a:prstGeom prst="rect">
            <a:avLst/>
          </a:prstGeom>
        </p:spPr>
        <p:txBody>
          <a:bodyPr wrap="square">
            <a:spAutoFit/>
          </a:bodyPr>
          <a:lstStyle/>
          <a:p>
            <a:pPr lvl="0">
              <a:spcBef>
                <a:spcPct val="0"/>
              </a:spcBef>
              <a:defRPr/>
            </a:pPr>
            <a:r>
              <a:rPr lang="tr-TR" b="1" dirty="0" smtClean="0">
                <a:solidFill>
                  <a:schemeClr val="accent4"/>
                </a:solidFill>
                <a:latin typeface="+mj-lt"/>
              </a:rPr>
              <a:t>BACTERIAL  INFECTIONS  occuring after HSCT </a:t>
            </a:r>
            <a:endParaRPr lang="tr-TR" dirty="0">
              <a:solidFill>
                <a:schemeClr val="accent4"/>
              </a:solidFill>
              <a:latin typeface="+mj-lt"/>
            </a:endParaRPr>
          </a:p>
        </p:txBody>
      </p:sp>
      <p:sp>
        <p:nvSpPr>
          <p:cNvPr id="34" name="33 Dikdörtgen"/>
          <p:cNvSpPr/>
          <p:nvPr/>
        </p:nvSpPr>
        <p:spPr>
          <a:xfrm>
            <a:off x="0" y="6705600"/>
            <a:ext cx="9144000" cy="152400"/>
          </a:xfrm>
          <a:prstGeom prst="rect">
            <a:avLst/>
          </a:prstGeom>
          <a:solidFill>
            <a:srgbClr val="A24E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122" name="Picture 2"/>
          <p:cNvPicPr>
            <a:picLocks noChangeAspect="1" noChangeArrowheads="1"/>
          </p:cNvPicPr>
          <p:nvPr/>
        </p:nvPicPr>
        <p:blipFill>
          <a:blip r:embed="rId4" cstate="print"/>
          <a:srcRect/>
          <a:stretch>
            <a:fillRect/>
          </a:stretch>
        </p:blipFill>
        <p:spPr bwMode="auto">
          <a:xfrm>
            <a:off x="762000" y="2438400"/>
            <a:ext cx="6705600" cy="3657600"/>
          </a:xfrm>
          <a:prstGeom prst="rect">
            <a:avLst/>
          </a:prstGeom>
          <a:noFill/>
          <a:ln w="9525">
            <a:solidFill>
              <a:srgbClr val="A24EA4"/>
            </a:solidFill>
            <a:miter lim="800000"/>
            <a:headEnd/>
            <a:tailEnd/>
          </a:ln>
        </p:spPr>
      </p:pic>
      <p:sp>
        <p:nvSpPr>
          <p:cNvPr id="35" name="object 44"/>
          <p:cNvSpPr txBox="1"/>
          <p:nvPr/>
        </p:nvSpPr>
        <p:spPr>
          <a:xfrm>
            <a:off x="304800" y="1101593"/>
            <a:ext cx="6663690" cy="846386"/>
          </a:xfrm>
          <a:prstGeom prst="rect">
            <a:avLst/>
          </a:prstGeom>
        </p:spPr>
        <p:txBody>
          <a:bodyPr vert="horz" wrap="square" lIns="0" tIns="0" rIns="0" bIns="0" rtlCol="0">
            <a:spAutoFit/>
          </a:bodyPr>
          <a:lstStyle/>
          <a:p>
            <a:pPr>
              <a:lnSpc>
                <a:spcPct val="100000"/>
              </a:lnSpc>
              <a:spcBef>
                <a:spcPts val="25"/>
              </a:spcBef>
            </a:pPr>
            <a:endParaRPr sz="2700" dirty="0">
              <a:latin typeface="Times New Roman"/>
              <a:cs typeface="Times New Roman"/>
            </a:endParaRPr>
          </a:p>
          <a:p>
            <a:pPr marL="229235">
              <a:lnSpc>
                <a:spcPct val="100000"/>
              </a:lnSpc>
              <a:tabLst>
                <a:tab pos="5354955" algn="l"/>
              </a:tabLst>
            </a:pPr>
            <a:r>
              <a:rPr sz="2800" b="1" spc="-5" dirty="0">
                <a:latin typeface="Arial Narrow"/>
                <a:cs typeface="Arial Narrow"/>
              </a:rPr>
              <a:t>	</a:t>
            </a:r>
            <a:endParaRPr sz="2800" dirty="0">
              <a:latin typeface="Arial Narrow"/>
              <a:cs typeface="Arial Narrow"/>
            </a:endParaRPr>
          </a:p>
        </p:txBody>
      </p:sp>
      <p:sp>
        <p:nvSpPr>
          <p:cNvPr id="36" name="35 Dikdörtgen"/>
          <p:cNvSpPr/>
          <p:nvPr/>
        </p:nvSpPr>
        <p:spPr>
          <a:xfrm>
            <a:off x="762000" y="1371600"/>
            <a:ext cx="6096000" cy="499624"/>
          </a:xfrm>
          <a:prstGeom prst="rect">
            <a:avLst/>
          </a:prstGeom>
          <a:ln>
            <a:solidFill>
              <a:srgbClr val="A24EA4"/>
            </a:solidFill>
          </a:ln>
        </p:spPr>
        <p:txBody>
          <a:bodyPr wrap="square">
            <a:spAutoFit/>
          </a:bodyPr>
          <a:lstStyle/>
          <a:p>
            <a:pPr marL="12700">
              <a:lnSpc>
                <a:spcPts val="3650"/>
              </a:lnSpc>
            </a:pPr>
            <a:r>
              <a:rPr lang="en-US" b="1" spc="-5" dirty="0" smtClean="0">
                <a:solidFill>
                  <a:srgbClr val="A24EA4"/>
                </a:solidFill>
                <a:latin typeface="Arial Narrow"/>
                <a:cs typeface="Arial Narrow"/>
              </a:rPr>
              <a:t>Initial empirical </a:t>
            </a:r>
            <a:r>
              <a:rPr lang="en-US" b="1" dirty="0" err="1" smtClean="0">
                <a:solidFill>
                  <a:srgbClr val="A24EA4"/>
                </a:solidFill>
                <a:latin typeface="Arial Narrow"/>
                <a:cs typeface="Arial Narrow"/>
              </a:rPr>
              <a:t>antibiotherapy</a:t>
            </a:r>
            <a:r>
              <a:rPr lang="en-US" b="1" spc="-170" dirty="0" smtClean="0">
                <a:solidFill>
                  <a:srgbClr val="A24EA4"/>
                </a:solidFill>
                <a:latin typeface="Arial Narrow"/>
                <a:cs typeface="Arial Narrow"/>
              </a:rPr>
              <a:t> </a:t>
            </a:r>
            <a:r>
              <a:rPr lang="en-US" b="1" spc="-5" dirty="0" smtClean="0">
                <a:solidFill>
                  <a:srgbClr val="A24EA4"/>
                </a:solidFill>
                <a:latin typeface="Arial Narrow"/>
                <a:cs typeface="Arial Narrow"/>
              </a:rPr>
              <a:t>in </a:t>
            </a:r>
            <a:r>
              <a:rPr lang="en-US" b="1" dirty="0" err="1" smtClean="0">
                <a:solidFill>
                  <a:srgbClr val="A24EA4"/>
                </a:solidFill>
                <a:latin typeface="Arial Narrow"/>
                <a:cs typeface="Arial Narrow"/>
              </a:rPr>
              <a:t>neutropenic</a:t>
            </a:r>
            <a:r>
              <a:rPr lang="en-US" b="1" dirty="0" smtClean="0">
                <a:solidFill>
                  <a:srgbClr val="A24EA4"/>
                </a:solidFill>
                <a:latin typeface="Arial Narrow"/>
                <a:cs typeface="Arial Narrow"/>
              </a:rPr>
              <a:t> patients </a:t>
            </a:r>
            <a:r>
              <a:rPr lang="en-US" b="1" spc="-5" dirty="0" smtClean="0">
                <a:solidFill>
                  <a:srgbClr val="A24EA4"/>
                </a:solidFill>
                <a:latin typeface="Arial Narrow"/>
                <a:cs typeface="Arial Narrow"/>
              </a:rPr>
              <a:t>with</a:t>
            </a:r>
            <a:r>
              <a:rPr lang="en-US" b="1" spc="-150" dirty="0" smtClean="0">
                <a:solidFill>
                  <a:srgbClr val="A24EA4"/>
                </a:solidFill>
                <a:latin typeface="Arial Narrow"/>
                <a:cs typeface="Arial Narrow"/>
              </a:rPr>
              <a:t> </a:t>
            </a:r>
            <a:r>
              <a:rPr lang="en-US" b="1" dirty="0" smtClean="0">
                <a:solidFill>
                  <a:srgbClr val="A24EA4"/>
                </a:solidFill>
                <a:latin typeface="Arial Narrow"/>
                <a:cs typeface="Arial Narrow"/>
              </a:rPr>
              <a:t>fever</a:t>
            </a:r>
            <a:endParaRPr lang="en-US" dirty="0" smtClean="0">
              <a:solidFill>
                <a:srgbClr val="A24EA4"/>
              </a:solidFill>
              <a:latin typeface="Arial Narrow"/>
              <a:cs typeface="Arial Narrow"/>
            </a:endParaRPr>
          </a:p>
        </p:txBody>
      </p:sp>
      <p:pic>
        <p:nvPicPr>
          <p:cNvPr id="40" name="Picture 2" descr="ECIL  europan conferance of infection  logo ile ilgili görsel sonucu"/>
          <p:cNvPicPr>
            <a:picLocks noChangeAspect="1" noChangeArrowheads="1"/>
          </p:cNvPicPr>
          <p:nvPr/>
        </p:nvPicPr>
        <p:blipFill>
          <a:blip r:embed="rId5" cstate="print"/>
          <a:srcRect/>
          <a:stretch>
            <a:fillRect/>
          </a:stretch>
        </p:blipFill>
        <p:spPr bwMode="auto">
          <a:xfrm rot="20015117">
            <a:off x="7530282" y="1371661"/>
            <a:ext cx="432820" cy="383381"/>
          </a:xfrm>
          <a:prstGeom prst="rect">
            <a:avLst/>
          </a:prstGeom>
          <a:noFill/>
        </p:spPr>
      </p:pic>
      <p:sp>
        <p:nvSpPr>
          <p:cNvPr id="41" name="40 Dikdörtgen"/>
          <p:cNvSpPr/>
          <p:nvPr/>
        </p:nvSpPr>
        <p:spPr>
          <a:xfrm>
            <a:off x="7879644" y="1600201"/>
            <a:ext cx="644279" cy="307777"/>
          </a:xfrm>
          <a:prstGeom prst="rect">
            <a:avLst/>
          </a:prstGeom>
        </p:spPr>
        <p:txBody>
          <a:bodyPr wrap="none">
            <a:spAutoFit/>
          </a:bodyPr>
          <a:lstStyle/>
          <a:p>
            <a:r>
              <a:rPr lang="tr-TR" sz="1400" b="1" spc="-4" dirty="0" smtClean="0">
                <a:solidFill>
                  <a:schemeClr val="accent3">
                    <a:lumMod val="75000"/>
                  </a:schemeClr>
                </a:solidFill>
                <a:cs typeface="Times New Roman"/>
              </a:rPr>
              <a:t>ECIL</a:t>
            </a:r>
            <a:endParaRPr lang="tr-TR" sz="14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object 97"/>
          <p:cNvSpPr/>
          <p:nvPr/>
        </p:nvSpPr>
        <p:spPr>
          <a:xfrm>
            <a:off x="8759952" y="6652258"/>
            <a:ext cx="384048" cy="205740"/>
          </a:xfrm>
          <a:prstGeom prst="rect">
            <a:avLst/>
          </a:prstGeom>
          <a:blipFill>
            <a:blip r:embed="rId2" cstate="print"/>
            <a:stretch>
              <a:fillRect/>
            </a:stretch>
          </a:blipFill>
        </p:spPr>
        <p:txBody>
          <a:bodyPr wrap="square" lIns="0" tIns="0" rIns="0" bIns="0" rtlCol="0"/>
          <a:lstStyle/>
          <a:p>
            <a:endParaRPr/>
          </a:p>
        </p:txBody>
      </p:sp>
      <p:sp>
        <p:nvSpPr>
          <p:cNvPr id="98" name="object 98"/>
          <p:cNvSpPr txBox="1"/>
          <p:nvPr/>
        </p:nvSpPr>
        <p:spPr>
          <a:xfrm>
            <a:off x="8828913" y="6699533"/>
            <a:ext cx="272415" cy="177800"/>
          </a:xfrm>
          <a:prstGeom prst="rect">
            <a:avLst/>
          </a:prstGeom>
        </p:spPr>
        <p:txBody>
          <a:bodyPr vert="horz" wrap="square" lIns="0" tIns="0" rIns="0" bIns="0" rtlCol="0">
            <a:spAutoFit/>
          </a:bodyPr>
          <a:lstStyle/>
          <a:p>
            <a:pPr marL="12700">
              <a:lnSpc>
                <a:spcPts val="1275"/>
              </a:lnSpc>
            </a:pPr>
            <a:r>
              <a:rPr sz="1200" b="1" dirty="0">
                <a:solidFill>
                  <a:srgbClr val="FFFFFF"/>
                </a:solidFill>
                <a:latin typeface="Arial Black"/>
                <a:cs typeface="Arial Black"/>
              </a:rPr>
              <a:t>JM</a:t>
            </a:r>
            <a:endParaRPr sz="1200">
              <a:latin typeface="Arial Black"/>
              <a:cs typeface="Arial Black"/>
            </a:endParaRPr>
          </a:p>
        </p:txBody>
      </p:sp>
      <p:sp>
        <p:nvSpPr>
          <p:cNvPr id="32" name="31 Dikdörtgen"/>
          <p:cNvSpPr/>
          <p:nvPr/>
        </p:nvSpPr>
        <p:spPr>
          <a:xfrm>
            <a:off x="152400" y="457200"/>
            <a:ext cx="5410200" cy="369332"/>
          </a:xfrm>
          <a:prstGeom prst="rect">
            <a:avLst/>
          </a:prstGeom>
        </p:spPr>
        <p:txBody>
          <a:bodyPr wrap="square">
            <a:spAutoFit/>
          </a:bodyPr>
          <a:lstStyle/>
          <a:p>
            <a:pPr lvl="0">
              <a:spcBef>
                <a:spcPct val="0"/>
              </a:spcBef>
              <a:defRPr/>
            </a:pPr>
            <a:r>
              <a:rPr lang="tr-TR" b="1" dirty="0" smtClean="0">
                <a:solidFill>
                  <a:schemeClr val="accent4"/>
                </a:solidFill>
                <a:latin typeface="+mj-lt"/>
              </a:rPr>
              <a:t>BACTERIAL  INFECTIONS  occuring after HSCT </a:t>
            </a:r>
            <a:endParaRPr lang="tr-TR" dirty="0">
              <a:solidFill>
                <a:schemeClr val="accent4"/>
              </a:solidFill>
              <a:latin typeface="+mj-lt"/>
            </a:endParaRPr>
          </a:p>
        </p:txBody>
      </p:sp>
      <p:sp>
        <p:nvSpPr>
          <p:cNvPr id="36" name="35 Dikdörtgen"/>
          <p:cNvSpPr/>
          <p:nvPr/>
        </p:nvSpPr>
        <p:spPr>
          <a:xfrm>
            <a:off x="0" y="6705600"/>
            <a:ext cx="9144000" cy="152400"/>
          </a:xfrm>
          <a:prstGeom prst="rect">
            <a:avLst/>
          </a:prstGeom>
          <a:solidFill>
            <a:srgbClr val="A24E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4098" name="Picture 2"/>
          <p:cNvPicPr>
            <a:picLocks noChangeAspect="1" noChangeArrowheads="1"/>
          </p:cNvPicPr>
          <p:nvPr/>
        </p:nvPicPr>
        <p:blipFill>
          <a:blip r:embed="rId3" cstate="print"/>
          <a:srcRect/>
          <a:stretch>
            <a:fillRect/>
          </a:stretch>
        </p:blipFill>
        <p:spPr bwMode="auto">
          <a:xfrm>
            <a:off x="762000" y="2362200"/>
            <a:ext cx="6737276" cy="4000500"/>
          </a:xfrm>
          <a:prstGeom prst="rect">
            <a:avLst/>
          </a:prstGeom>
          <a:noFill/>
          <a:ln w="9525">
            <a:solidFill>
              <a:srgbClr val="A24EA4"/>
            </a:solidFill>
            <a:miter lim="800000"/>
            <a:headEnd/>
            <a:tailEnd/>
          </a:ln>
        </p:spPr>
      </p:pic>
      <p:sp>
        <p:nvSpPr>
          <p:cNvPr id="72" name="object 44"/>
          <p:cNvSpPr txBox="1"/>
          <p:nvPr/>
        </p:nvSpPr>
        <p:spPr>
          <a:xfrm>
            <a:off x="304800" y="1101593"/>
            <a:ext cx="6663690" cy="846386"/>
          </a:xfrm>
          <a:prstGeom prst="rect">
            <a:avLst/>
          </a:prstGeom>
        </p:spPr>
        <p:txBody>
          <a:bodyPr vert="horz" wrap="square" lIns="0" tIns="0" rIns="0" bIns="0" rtlCol="0">
            <a:spAutoFit/>
          </a:bodyPr>
          <a:lstStyle/>
          <a:p>
            <a:pPr>
              <a:lnSpc>
                <a:spcPct val="100000"/>
              </a:lnSpc>
              <a:spcBef>
                <a:spcPts val="25"/>
              </a:spcBef>
            </a:pPr>
            <a:endParaRPr sz="2700" dirty="0">
              <a:latin typeface="Times New Roman"/>
              <a:cs typeface="Times New Roman"/>
            </a:endParaRPr>
          </a:p>
          <a:p>
            <a:pPr marL="229235">
              <a:lnSpc>
                <a:spcPct val="100000"/>
              </a:lnSpc>
              <a:tabLst>
                <a:tab pos="5354955" algn="l"/>
              </a:tabLst>
            </a:pPr>
            <a:r>
              <a:rPr sz="2800" b="1" spc="-5" dirty="0">
                <a:latin typeface="Arial Narrow"/>
                <a:cs typeface="Arial Narrow"/>
              </a:rPr>
              <a:t>	</a:t>
            </a:r>
            <a:endParaRPr sz="2800" dirty="0">
              <a:latin typeface="Arial Narrow"/>
              <a:cs typeface="Arial Narrow"/>
            </a:endParaRPr>
          </a:p>
        </p:txBody>
      </p:sp>
      <p:sp>
        <p:nvSpPr>
          <p:cNvPr id="77" name="76 Dikdörtgen"/>
          <p:cNvSpPr/>
          <p:nvPr/>
        </p:nvSpPr>
        <p:spPr>
          <a:xfrm>
            <a:off x="762000" y="1371600"/>
            <a:ext cx="6096000" cy="499624"/>
          </a:xfrm>
          <a:prstGeom prst="rect">
            <a:avLst/>
          </a:prstGeom>
          <a:ln>
            <a:solidFill>
              <a:srgbClr val="A24EA4"/>
            </a:solidFill>
          </a:ln>
        </p:spPr>
        <p:txBody>
          <a:bodyPr wrap="square">
            <a:spAutoFit/>
          </a:bodyPr>
          <a:lstStyle/>
          <a:p>
            <a:pPr marL="12700">
              <a:lnSpc>
                <a:spcPts val="3650"/>
              </a:lnSpc>
            </a:pPr>
            <a:r>
              <a:rPr lang="en-US" b="1" spc="-5" dirty="0" smtClean="0">
                <a:solidFill>
                  <a:srgbClr val="A24EA4"/>
                </a:solidFill>
                <a:latin typeface="Arial Narrow"/>
                <a:cs typeface="Arial Narrow"/>
              </a:rPr>
              <a:t>Initial empirical </a:t>
            </a:r>
            <a:r>
              <a:rPr lang="en-US" b="1" dirty="0" err="1" smtClean="0">
                <a:solidFill>
                  <a:srgbClr val="A24EA4"/>
                </a:solidFill>
                <a:latin typeface="Arial Narrow"/>
                <a:cs typeface="Arial Narrow"/>
              </a:rPr>
              <a:t>antibiotherapy</a:t>
            </a:r>
            <a:r>
              <a:rPr lang="en-US" b="1" spc="-170" dirty="0" smtClean="0">
                <a:solidFill>
                  <a:srgbClr val="A24EA4"/>
                </a:solidFill>
                <a:latin typeface="Arial Narrow"/>
                <a:cs typeface="Arial Narrow"/>
              </a:rPr>
              <a:t> </a:t>
            </a:r>
            <a:r>
              <a:rPr lang="en-US" b="1" spc="-5" dirty="0" smtClean="0">
                <a:solidFill>
                  <a:srgbClr val="A24EA4"/>
                </a:solidFill>
                <a:latin typeface="Arial Narrow"/>
                <a:cs typeface="Arial Narrow"/>
              </a:rPr>
              <a:t>in </a:t>
            </a:r>
            <a:r>
              <a:rPr lang="en-US" b="1" dirty="0" err="1" smtClean="0">
                <a:solidFill>
                  <a:srgbClr val="A24EA4"/>
                </a:solidFill>
                <a:latin typeface="Arial Narrow"/>
                <a:cs typeface="Arial Narrow"/>
              </a:rPr>
              <a:t>neutropenic</a:t>
            </a:r>
            <a:r>
              <a:rPr lang="en-US" b="1" dirty="0" smtClean="0">
                <a:solidFill>
                  <a:srgbClr val="A24EA4"/>
                </a:solidFill>
                <a:latin typeface="Arial Narrow"/>
                <a:cs typeface="Arial Narrow"/>
              </a:rPr>
              <a:t> patients </a:t>
            </a:r>
            <a:r>
              <a:rPr lang="en-US" b="1" spc="-5" dirty="0" smtClean="0">
                <a:solidFill>
                  <a:srgbClr val="A24EA4"/>
                </a:solidFill>
                <a:latin typeface="Arial Narrow"/>
                <a:cs typeface="Arial Narrow"/>
              </a:rPr>
              <a:t>with</a:t>
            </a:r>
            <a:r>
              <a:rPr lang="en-US" b="1" spc="-150" dirty="0" smtClean="0">
                <a:solidFill>
                  <a:srgbClr val="A24EA4"/>
                </a:solidFill>
                <a:latin typeface="Arial Narrow"/>
                <a:cs typeface="Arial Narrow"/>
              </a:rPr>
              <a:t> </a:t>
            </a:r>
            <a:r>
              <a:rPr lang="en-US" b="1" dirty="0" smtClean="0">
                <a:solidFill>
                  <a:srgbClr val="A24EA4"/>
                </a:solidFill>
                <a:latin typeface="Arial Narrow"/>
                <a:cs typeface="Arial Narrow"/>
              </a:rPr>
              <a:t>fever</a:t>
            </a:r>
            <a:endParaRPr lang="en-US" dirty="0" smtClean="0">
              <a:solidFill>
                <a:srgbClr val="A24EA4"/>
              </a:solidFill>
              <a:latin typeface="Arial Narrow"/>
              <a:cs typeface="Arial Narrow"/>
            </a:endParaRPr>
          </a:p>
        </p:txBody>
      </p:sp>
      <p:pic>
        <p:nvPicPr>
          <p:cNvPr id="78" name="Picture 2" descr="ECIL  europan conferance of infection  logo ile ilgili görsel sonucu"/>
          <p:cNvPicPr>
            <a:picLocks noChangeAspect="1" noChangeArrowheads="1"/>
          </p:cNvPicPr>
          <p:nvPr/>
        </p:nvPicPr>
        <p:blipFill>
          <a:blip r:embed="rId4" cstate="print"/>
          <a:srcRect/>
          <a:stretch>
            <a:fillRect/>
          </a:stretch>
        </p:blipFill>
        <p:spPr bwMode="auto">
          <a:xfrm rot="20015117">
            <a:off x="7530282" y="1371661"/>
            <a:ext cx="432820" cy="383381"/>
          </a:xfrm>
          <a:prstGeom prst="rect">
            <a:avLst/>
          </a:prstGeom>
          <a:noFill/>
        </p:spPr>
      </p:pic>
      <p:sp>
        <p:nvSpPr>
          <p:cNvPr id="79" name="78 Dikdörtgen"/>
          <p:cNvSpPr/>
          <p:nvPr/>
        </p:nvSpPr>
        <p:spPr>
          <a:xfrm>
            <a:off x="7879644" y="1600201"/>
            <a:ext cx="644279" cy="307777"/>
          </a:xfrm>
          <a:prstGeom prst="rect">
            <a:avLst/>
          </a:prstGeom>
        </p:spPr>
        <p:txBody>
          <a:bodyPr wrap="none">
            <a:spAutoFit/>
          </a:bodyPr>
          <a:lstStyle/>
          <a:p>
            <a:r>
              <a:rPr lang="tr-TR" sz="1400" b="1" spc="-4" dirty="0" smtClean="0">
                <a:solidFill>
                  <a:schemeClr val="accent3">
                    <a:lumMod val="75000"/>
                  </a:schemeClr>
                </a:solidFill>
                <a:cs typeface="Times New Roman"/>
              </a:rPr>
              <a:t>ECIL</a:t>
            </a:r>
            <a:endParaRPr lang="tr-TR" sz="14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object 44"/>
          <p:cNvSpPr txBox="1"/>
          <p:nvPr/>
        </p:nvSpPr>
        <p:spPr>
          <a:xfrm>
            <a:off x="304800" y="1101593"/>
            <a:ext cx="6663690" cy="846386"/>
          </a:xfrm>
          <a:prstGeom prst="rect">
            <a:avLst/>
          </a:prstGeom>
        </p:spPr>
        <p:txBody>
          <a:bodyPr vert="horz" wrap="square" lIns="0" tIns="0" rIns="0" bIns="0" rtlCol="0">
            <a:spAutoFit/>
          </a:bodyPr>
          <a:lstStyle/>
          <a:p>
            <a:pPr>
              <a:lnSpc>
                <a:spcPct val="100000"/>
              </a:lnSpc>
              <a:spcBef>
                <a:spcPts val="25"/>
              </a:spcBef>
            </a:pPr>
            <a:endParaRPr sz="2700" dirty="0">
              <a:latin typeface="Times New Roman"/>
              <a:cs typeface="Times New Roman"/>
            </a:endParaRPr>
          </a:p>
          <a:p>
            <a:pPr marL="229235">
              <a:lnSpc>
                <a:spcPct val="100000"/>
              </a:lnSpc>
              <a:tabLst>
                <a:tab pos="5354955" algn="l"/>
              </a:tabLst>
            </a:pPr>
            <a:r>
              <a:rPr sz="2800" b="1" spc="-5" dirty="0">
                <a:latin typeface="Arial Narrow"/>
                <a:cs typeface="Arial Narrow"/>
              </a:rPr>
              <a:t>	</a:t>
            </a:r>
            <a:endParaRPr sz="2800" dirty="0">
              <a:latin typeface="Arial Narrow"/>
              <a:cs typeface="Arial Narrow"/>
            </a:endParaRPr>
          </a:p>
        </p:txBody>
      </p:sp>
      <p:sp>
        <p:nvSpPr>
          <p:cNvPr id="97" name="object 97"/>
          <p:cNvSpPr/>
          <p:nvPr/>
        </p:nvSpPr>
        <p:spPr>
          <a:xfrm>
            <a:off x="8759952" y="6534651"/>
            <a:ext cx="384048" cy="205740"/>
          </a:xfrm>
          <a:prstGeom prst="rect">
            <a:avLst/>
          </a:prstGeom>
          <a:blipFill>
            <a:blip r:embed="rId3" cstate="print"/>
            <a:stretch>
              <a:fillRect/>
            </a:stretch>
          </a:blipFill>
        </p:spPr>
        <p:txBody>
          <a:bodyPr wrap="square" lIns="0" tIns="0" rIns="0" bIns="0" rtlCol="0"/>
          <a:lstStyle/>
          <a:p>
            <a:endParaRPr/>
          </a:p>
        </p:txBody>
      </p:sp>
      <p:sp>
        <p:nvSpPr>
          <p:cNvPr id="98" name="object 98"/>
          <p:cNvSpPr txBox="1"/>
          <p:nvPr/>
        </p:nvSpPr>
        <p:spPr>
          <a:xfrm>
            <a:off x="8828913" y="6699533"/>
            <a:ext cx="272415" cy="177800"/>
          </a:xfrm>
          <a:prstGeom prst="rect">
            <a:avLst/>
          </a:prstGeom>
        </p:spPr>
        <p:txBody>
          <a:bodyPr vert="horz" wrap="square" lIns="0" tIns="0" rIns="0" bIns="0" rtlCol="0">
            <a:spAutoFit/>
          </a:bodyPr>
          <a:lstStyle/>
          <a:p>
            <a:pPr marL="12700">
              <a:lnSpc>
                <a:spcPts val="1275"/>
              </a:lnSpc>
            </a:pPr>
            <a:r>
              <a:rPr sz="1200" b="1" dirty="0">
                <a:solidFill>
                  <a:srgbClr val="FFFFFF"/>
                </a:solidFill>
                <a:latin typeface="Arial Black"/>
                <a:cs typeface="Arial Black"/>
              </a:rPr>
              <a:t>JM</a:t>
            </a:r>
            <a:endParaRPr sz="1200">
              <a:latin typeface="Arial Black"/>
              <a:cs typeface="Arial Black"/>
            </a:endParaRPr>
          </a:p>
        </p:txBody>
      </p:sp>
      <p:sp>
        <p:nvSpPr>
          <p:cNvPr id="99" name="98 Dikdörtgen"/>
          <p:cNvSpPr/>
          <p:nvPr/>
        </p:nvSpPr>
        <p:spPr>
          <a:xfrm>
            <a:off x="762000" y="1371600"/>
            <a:ext cx="6096000" cy="499624"/>
          </a:xfrm>
          <a:prstGeom prst="rect">
            <a:avLst/>
          </a:prstGeom>
          <a:ln>
            <a:solidFill>
              <a:srgbClr val="A24EA4"/>
            </a:solidFill>
          </a:ln>
        </p:spPr>
        <p:txBody>
          <a:bodyPr wrap="square">
            <a:spAutoFit/>
          </a:bodyPr>
          <a:lstStyle/>
          <a:p>
            <a:pPr marL="12700">
              <a:lnSpc>
                <a:spcPts val="3650"/>
              </a:lnSpc>
            </a:pPr>
            <a:r>
              <a:rPr lang="en-US" b="1" spc="-5" dirty="0" smtClean="0">
                <a:solidFill>
                  <a:srgbClr val="A24EA4"/>
                </a:solidFill>
                <a:latin typeface="Arial Narrow"/>
                <a:cs typeface="Arial Narrow"/>
              </a:rPr>
              <a:t>Initial empirical </a:t>
            </a:r>
            <a:r>
              <a:rPr lang="en-US" b="1" dirty="0" err="1" smtClean="0">
                <a:solidFill>
                  <a:srgbClr val="A24EA4"/>
                </a:solidFill>
                <a:latin typeface="Arial Narrow"/>
                <a:cs typeface="Arial Narrow"/>
              </a:rPr>
              <a:t>antibiotherapy</a:t>
            </a:r>
            <a:r>
              <a:rPr lang="en-US" b="1" spc="-170" dirty="0" smtClean="0">
                <a:solidFill>
                  <a:srgbClr val="A24EA4"/>
                </a:solidFill>
                <a:latin typeface="Arial Narrow"/>
                <a:cs typeface="Arial Narrow"/>
              </a:rPr>
              <a:t> </a:t>
            </a:r>
            <a:r>
              <a:rPr lang="en-US" b="1" spc="-5" dirty="0" smtClean="0">
                <a:solidFill>
                  <a:srgbClr val="A24EA4"/>
                </a:solidFill>
                <a:latin typeface="Arial Narrow"/>
                <a:cs typeface="Arial Narrow"/>
              </a:rPr>
              <a:t>in </a:t>
            </a:r>
            <a:r>
              <a:rPr lang="en-US" b="1" dirty="0" err="1" smtClean="0">
                <a:solidFill>
                  <a:srgbClr val="A24EA4"/>
                </a:solidFill>
                <a:latin typeface="Arial Narrow"/>
                <a:cs typeface="Arial Narrow"/>
              </a:rPr>
              <a:t>neutropenic</a:t>
            </a:r>
            <a:r>
              <a:rPr lang="en-US" b="1" dirty="0" smtClean="0">
                <a:solidFill>
                  <a:srgbClr val="A24EA4"/>
                </a:solidFill>
                <a:latin typeface="Arial Narrow"/>
                <a:cs typeface="Arial Narrow"/>
              </a:rPr>
              <a:t> patients </a:t>
            </a:r>
            <a:r>
              <a:rPr lang="en-US" b="1" spc="-5" dirty="0" smtClean="0">
                <a:solidFill>
                  <a:srgbClr val="A24EA4"/>
                </a:solidFill>
                <a:latin typeface="Arial Narrow"/>
                <a:cs typeface="Arial Narrow"/>
              </a:rPr>
              <a:t>with</a:t>
            </a:r>
            <a:r>
              <a:rPr lang="en-US" b="1" spc="-150" dirty="0" smtClean="0">
                <a:solidFill>
                  <a:srgbClr val="A24EA4"/>
                </a:solidFill>
                <a:latin typeface="Arial Narrow"/>
                <a:cs typeface="Arial Narrow"/>
              </a:rPr>
              <a:t> </a:t>
            </a:r>
            <a:r>
              <a:rPr lang="en-US" b="1" dirty="0" smtClean="0">
                <a:solidFill>
                  <a:srgbClr val="A24EA4"/>
                </a:solidFill>
                <a:latin typeface="Arial Narrow"/>
                <a:cs typeface="Arial Narrow"/>
              </a:rPr>
              <a:t>fever</a:t>
            </a:r>
            <a:endParaRPr lang="en-US" dirty="0" smtClean="0">
              <a:solidFill>
                <a:srgbClr val="A24EA4"/>
              </a:solidFill>
              <a:latin typeface="Arial Narrow"/>
              <a:cs typeface="Arial Narrow"/>
            </a:endParaRPr>
          </a:p>
        </p:txBody>
      </p:sp>
      <p:sp>
        <p:nvSpPr>
          <p:cNvPr id="30" name="29 Dikdörtgen"/>
          <p:cNvSpPr/>
          <p:nvPr/>
        </p:nvSpPr>
        <p:spPr>
          <a:xfrm>
            <a:off x="152400" y="457200"/>
            <a:ext cx="5410200" cy="369332"/>
          </a:xfrm>
          <a:prstGeom prst="rect">
            <a:avLst/>
          </a:prstGeom>
        </p:spPr>
        <p:txBody>
          <a:bodyPr wrap="square">
            <a:spAutoFit/>
          </a:bodyPr>
          <a:lstStyle/>
          <a:p>
            <a:pPr lvl="0">
              <a:spcBef>
                <a:spcPct val="0"/>
              </a:spcBef>
              <a:defRPr/>
            </a:pPr>
            <a:r>
              <a:rPr lang="tr-TR" b="1" dirty="0" smtClean="0">
                <a:solidFill>
                  <a:schemeClr val="accent4"/>
                </a:solidFill>
                <a:latin typeface="+mj-lt"/>
              </a:rPr>
              <a:t>BACTERIAL  INFECTIONS  occuring after HSCT </a:t>
            </a:r>
            <a:endParaRPr lang="tr-TR" dirty="0">
              <a:solidFill>
                <a:schemeClr val="accent4"/>
              </a:solidFill>
              <a:latin typeface="+mj-lt"/>
            </a:endParaRPr>
          </a:p>
        </p:txBody>
      </p:sp>
      <p:pic>
        <p:nvPicPr>
          <p:cNvPr id="34" name="Picture 2" descr="ECIL  europan conferance of infection  logo ile ilgili görsel sonucu"/>
          <p:cNvPicPr>
            <a:picLocks noChangeAspect="1" noChangeArrowheads="1"/>
          </p:cNvPicPr>
          <p:nvPr/>
        </p:nvPicPr>
        <p:blipFill>
          <a:blip r:embed="rId4" cstate="print"/>
          <a:srcRect/>
          <a:stretch>
            <a:fillRect/>
          </a:stretch>
        </p:blipFill>
        <p:spPr bwMode="auto">
          <a:xfrm rot="20015117">
            <a:off x="7530282" y="1371661"/>
            <a:ext cx="432820" cy="383381"/>
          </a:xfrm>
          <a:prstGeom prst="rect">
            <a:avLst/>
          </a:prstGeom>
          <a:noFill/>
        </p:spPr>
      </p:pic>
      <p:sp>
        <p:nvSpPr>
          <p:cNvPr id="36" name="35 Dikdörtgen"/>
          <p:cNvSpPr/>
          <p:nvPr/>
        </p:nvSpPr>
        <p:spPr>
          <a:xfrm>
            <a:off x="7879644" y="1600201"/>
            <a:ext cx="644279" cy="307777"/>
          </a:xfrm>
          <a:prstGeom prst="rect">
            <a:avLst/>
          </a:prstGeom>
        </p:spPr>
        <p:txBody>
          <a:bodyPr wrap="none">
            <a:spAutoFit/>
          </a:bodyPr>
          <a:lstStyle/>
          <a:p>
            <a:r>
              <a:rPr lang="tr-TR" sz="1400" b="1" spc="-4" dirty="0" smtClean="0">
                <a:solidFill>
                  <a:schemeClr val="accent3">
                    <a:lumMod val="75000"/>
                  </a:schemeClr>
                </a:solidFill>
                <a:cs typeface="Times New Roman"/>
              </a:rPr>
              <a:t>ECIL</a:t>
            </a:r>
            <a:endParaRPr lang="tr-TR" sz="1400" dirty="0"/>
          </a:p>
        </p:txBody>
      </p:sp>
      <p:sp>
        <p:nvSpPr>
          <p:cNvPr id="40" name="39 Dikdörtgen"/>
          <p:cNvSpPr/>
          <p:nvPr/>
        </p:nvSpPr>
        <p:spPr>
          <a:xfrm>
            <a:off x="0" y="6705600"/>
            <a:ext cx="9144000" cy="152400"/>
          </a:xfrm>
          <a:prstGeom prst="rect">
            <a:avLst/>
          </a:prstGeom>
          <a:solidFill>
            <a:srgbClr val="A24E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4098" name="Picture 2"/>
          <p:cNvPicPr>
            <a:picLocks noChangeAspect="1" noChangeArrowheads="1"/>
          </p:cNvPicPr>
          <p:nvPr/>
        </p:nvPicPr>
        <p:blipFill>
          <a:blip r:embed="rId5" cstate="print"/>
          <a:srcRect/>
          <a:stretch>
            <a:fillRect/>
          </a:stretch>
        </p:blipFill>
        <p:spPr bwMode="auto">
          <a:xfrm>
            <a:off x="609600" y="1981200"/>
            <a:ext cx="7134225" cy="4381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3" cstate="print"/>
          <a:srcRect/>
          <a:stretch>
            <a:fillRect/>
          </a:stretch>
        </p:blipFill>
        <p:spPr bwMode="auto">
          <a:xfrm>
            <a:off x="1295400" y="3657600"/>
            <a:ext cx="5886450" cy="2714625"/>
          </a:xfrm>
          <a:prstGeom prst="rect">
            <a:avLst/>
          </a:prstGeom>
          <a:noFill/>
          <a:ln w="9525">
            <a:noFill/>
            <a:miter lim="800000"/>
            <a:headEnd/>
            <a:tailEnd/>
          </a:ln>
        </p:spPr>
      </p:pic>
      <p:sp>
        <p:nvSpPr>
          <p:cNvPr id="11" name="10 Oval"/>
          <p:cNvSpPr/>
          <p:nvPr/>
        </p:nvSpPr>
        <p:spPr>
          <a:xfrm>
            <a:off x="2743200" y="1600200"/>
            <a:ext cx="2438400" cy="213360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3200" dirty="0">
              <a:solidFill>
                <a:schemeClr val="tx1"/>
              </a:solidFill>
              <a:latin typeface="Arial Black" pitchFamily="34" charset="0"/>
            </a:endParaRPr>
          </a:p>
        </p:txBody>
      </p:sp>
      <p:sp>
        <p:nvSpPr>
          <p:cNvPr id="26" name="25 Dikdörtgen"/>
          <p:cNvSpPr/>
          <p:nvPr/>
        </p:nvSpPr>
        <p:spPr>
          <a:xfrm>
            <a:off x="228600" y="457200"/>
            <a:ext cx="5715000" cy="307777"/>
          </a:xfrm>
          <a:prstGeom prst="rect">
            <a:avLst/>
          </a:prstGeom>
        </p:spPr>
        <p:txBody>
          <a:bodyPr wrap="square">
            <a:spAutoFit/>
          </a:bodyPr>
          <a:lstStyle/>
          <a:p>
            <a:pPr marL="342900" indent="-342900"/>
            <a:r>
              <a:rPr lang="tr-TR" sz="1400" b="1" dirty="0" smtClean="0">
                <a:solidFill>
                  <a:schemeClr val="accent6">
                    <a:lumMod val="75000"/>
                  </a:schemeClr>
                </a:solidFill>
                <a:latin typeface="+mj-lt"/>
              </a:rPr>
              <a:t>5. </a:t>
            </a:r>
            <a:r>
              <a:rPr lang="en-US" sz="1400" b="1" dirty="0" smtClean="0">
                <a:solidFill>
                  <a:schemeClr val="accent6">
                    <a:lumMod val="75000"/>
                  </a:schemeClr>
                </a:solidFill>
                <a:latin typeface="+mj-lt"/>
              </a:rPr>
              <a:t>EARLY COMPL</a:t>
            </a:r>
            <a:r>
              <a:rPr lang="tr-TR" sz="1400" b="1" dirty="0" smtClean="0">
                <a:solidFill>
                  <a:schemeClr val="accent6">
                    <a:lumMod val="75000"/>
                  </a:schemeClr>
                </a:solidFill>
                <a:latin typeface="+mj-lt"/>
              </a:rPr>
              <a:t>I</a:t>
            </a:r>
            <a:r>
              <a:rPr lang="en-US" sz="1400" b="1" dirty="0" smtClean="0">
                <a:solidFill>
                  <a:schemeClr val="accent6">
                    <a:lumMod val="75000"/>
                  </a:schemeClr>
                </a:solidFill>
                <a:latin typeface="+mj-lt"/>
              </a:rPr>
              <a:t>CAT</a:t>
            </a:r>
            <a:r>
              <a:rPr lang="tr-TR" sz="1400" b="1" dirty="0" smtClean="0">
                <a:solidFill>
                  <a:schemeClr val="accent6">
                    <a:lumMod val="75000"/>
                  </a:schemeClr>
                </a:solidFill>
                <a:latin typeface="+mj-lt"/>
              </a:rPr>
              <a:t>I</a:t>
            </a:r>
            <a:r>
              <a:rPr lang="en-US" sz="1400" b="1" dirty="0" smtClean="0">
                <a:solidFill>
                  <a:schemeClr val="accent6">
                    <a:lumMod val="75000"/>
                  </a:schemeClr>
                </a:solidFill>
                <a:latin typeface="+mj-lt"/>
              </a:rPr>
              <a:t>ONS OF </a:t>
            </a:r>
            <a:r>
              <a:rPr lang="tr-TR" sz="1400" b="1" dirty="0" smtClean="0">
                <a:solidFill>
                  <a:srgbClr val="C00000"/>
                </a:solidFill>
                <a:latin typeface="+mj-lt"/>
              </a:rPr>
              <a:t>INFECTION </a:t>
            </a:r>
            <a:r>
              <a:rPr lang="tr-TR" sz="1400" b="1" dirty="0" smtClean="0">
                <a:solidFill>
                  <a:schemeClr val="accent6">
                    <a:lumMod val="75000"/>
                  </a:schemeClr>
                </a:solidFill>
                <a:latin typeface="+mj-lt"/>
              </a:rPr>
              <a:t> ORIGIN</a:t>
            </a:r>
          </a:p>
        </p:txBody>
      </p:sp>
      <p:sp>
        <p:nvSpPr>
          <p:cNvPr id="9" name="1 Başlık"/>
          <p:cNvSpPr txBox="1">
            <a:spLocks/>
          </p:cNvSpPr>
          <p:nvPr/>
        </p:nvSpPr>
        <p:spPr>
          <a:xfrm>
            <a:off x="381000" y="762000"/>
            <a:ext cx="8305800" cy="685799"/>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chemeClr val="accent4"/>
                </a:solidFill>
                <a:effectLst/>
                <a:uLnTx/>
                <a:uFillTx/>
                <a:latin typeface="+mj-lt"/>
                <a:ea typeface="+mj-ea"/>
                <a:cs typeface="+mj-cs"/>
              </a:rPr>
              <a:t>FUNGAL INFECTIONS  occuring after HSCT </a:t>
            </a:r>
            <a:endParaRPr kumimoji="0" lang="tr-TR" sz="2400" b="0" i="0" u="none" strike="noStrike" kern="1200" cap="none" spc="0" normalizeH="0" baseline="0" noProof="0" dirty="0">
              <a:ln>
                <a:noFill/>
              </a:ln>
              <a:solidFill>
                <a:schemeClr val="accent4"/>
              </a:solidFill>
              <a:effectLst/>
              <a:uLnTx/>
              <a:uFillTx/>
              <a:latin typeface="+mj-lt"/>
              <a:ea typeface="+mj-ea"/>
              <a:cs typeface="+mj-cs"/>
            </a:endParaRPr>
          </a:p>
        </p:txBody>
      </p:sp>
      <p:pic>
        <p:nvPicPr>
          <p:cNvPr id="2053" name="Picture 5"/>
          <p:cNvPicPr>
            <a:picLocks noChangeAspect="1" noChangeArrowheads="1"/>
          </p:cNvPicPr>
          <p:nvPr/>
        </p:nvPicPr>
        <p:blipFill>
          <a:blip r:embed="rId4" cstate="print"/>
          <a:srcRect/>
          <a:stretch>
            <a:fillRect/>
          </a:stretch>
        </p:blipFill>
        <p:spPr bwMode="auto">
          <a:xfrm>
            <a:off x="2971800" y="2057400"/>
            <a:ext cx="1981200" cy="1066800"/>
          </a:xfrm>
          <a:prstGeom prst="rect">
            <a:avLst/>
          </a:prstGeom>
          <a:noFill/>
          <a:ln w="9525">
            <a:noFill/>
            <a:miter lim="800000"/>
            <a:headEnd/>
            <a:tailEnd/>
          </a:ln>
        </p:spPr>
      </p:pic>
      <p:sp>
        <p:nvSpPr>
          <p:cNvPr id="14" name="13 Dikdörtgen"/>
          <p:cNvSpPr/>
          <p:nvPr/>
        </p:nvSpPr>
        <p:spPr>
          <a:xfrm>
            <a:off x="1219200" y="5715000"/>
            <a:ext cx="9906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cxnSp>
        <p:nvCxnSpPr>
          <p:cNvPr id="15" name="14 Düz Bağlayıcı"/>
          <p:cNvCxnSpPr/>
          <p:nvPr/>
        </p:nvCxnSpPr>
        <p:spPr>
          <a:xfrm>
            <a:off x="2133600" y="5410200"/>
            <a:ext cx="4876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15 Düz Bağlayıcı"/>
          <p:cNvCxnSpPr/>
          <p:nvPr/>
        </p:nvCxnSpPr>
        <p:spPr>
          <a:xfrm>
            <a:off x="2133600" y="6324600"/>
            <a:ext cx="487680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12 Dikdörtgen"/>
          <p:cNvSpPr/>
          <p:nvPr/>
        </p:nvSpPr>
        <p:spPr>
          <a:xfrm>
            <a:off x="2133600" y="5334000"/>
            <a:ext cx="152400" cy="114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11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708659" y="213359"/>
            <a:ext cx="7775448" cy="841247"/>
          </a:xfrm>
          <a:prstGeom prst="rect">
            <a:avLst/>
          </a:prstGeom>
          <a:blipFill>
            <a:blip r:embed="rId2" cstate="print"/>
            <a:stretch>
              <a:fillRect/>
            </a:stretch>
          </a:blipFill>
        </p:spPr>
        <p:txBody>
          <a:bodyPr wrap="square" lIns="0" tIns="0" rIns="0" bIns="0" rtlCol="0"/>
          <a:lstStyle/>
          <a:p>
            <a:endParaRPr dirty="0"/>
          </a:p>
        </p:txBody>
      </p:sp>
      <p:sp>
        <p:nvSpPr>
          <p:cNvPr id="102" name="101 Dikdörtgen"/>
          <p:cNvSpPr/>
          <p:nvPr/>
        </p:nvSpPr>
        <p:spPr>
          <a:xfrm>
            <a:off x="0" y="381000"/>
            <a:ext cx="5486400" cy="369332"/>
          </a:xfrm>
          <a:prstGeom prst="rect">
            <a:avLst/>
          </a:prstGeom>
        </p:spPr>
        <p:txBody>
          <a:bodyPr wrap="square">
            <a:spAutoFit/>
          </a:bodyPr>
          <a:lstStyle/>
          <a:p>
            <a:pPr lvl="0">
              <a:spcBef>
                <a:spcPct val="0"/>
              </a:spcBef>
              <a:defRPr/>
            </a:pPr>
            <a:r>
              <a:rPr lang="tr-TR" b="1" dirty="0" smtClean="0">
                <a:solidFill>
                  <a:schemeClr val="accent4"/>
                </a:solidFill>
                <a:latin typeface="+mj-lt"/>
              </a:rPr>
              <a:t>FUNGAL INFECTIONS  occuring after HSCT </a:t>
            </a:r>
            <a:endParaRPr lang="tr-TR" dirty="0">
              <a:solidFill>
                <a:schemeClr val="accent4"/>
              </a:solidFill>
              <a:latin typeface="+mj-lt"/>
            </a:endParaRPr>
          </a:p>
        </p:txBody>
      </p:sp>
      <p:sp>
        <p:nvSpPr>
          <p:cNvPr id="103" name="102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0242" name="Picture 2"/>
          <p:cNvPicPr>
            <a:picLocks noChangeAspect="1" noChangeArrowheads="1"/>
          </p:cNvPicPr>
          <p:nvPr/>
        </p:nvPicPr>
        <p:blipFill>
          <a:blip r:embed="rId3" cstate="print"/>
          <a:srcRect/>
          <a:stretch>
            <a:fillRect/>
          </a:stretch>
        </p:blipFill>
        <p:spPr bwMode="auto">
          <a:xfrm>
            <a:off x="838200" y="1600200"/>
            <a:ext cx="6781800"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708659" y="213359"/>
            <a:ext cx="7775448" cy="841247"/>
          </a:xfrm>
          <a:prstGeom prst="rect">
            <a:avLst/>
          </a:prstGeom>
          <a:blipFill>
            <a:blip r:embed="rId2" cstate="print"/>
            <a:stretch>
              <a:fillRect/>
            </a:stretch>
          </a:blipFill>
        </p:spPr>
        <p:txBody>
          <a:bodyPr wrap="square" lIns="0" tIns="0" rIns="0" bIns="0" rtlCol="0"/>
          <a:lstStyle/>
          <a:p>
            <a:endParaRPr dirty="0"/>
          </a:p>
        </p:txBody>
      </p:sp>
      <p:sp>
        <p:nvSpPr>
          <p:cNvPr id="102" name="101 Dikdörtgen"/>
          <p:cNvSpPr/>
          <p:nvPr/>
        </p:nvSpPr>
        <p:spPr>
          <a:xfrm>
            <a:off x="0" y="381000"/>
            <a:ext cx="5486400" cy="369332"/>
          </a:xfrm>
          <a:prstGeom prst="rect">
            <a:avLst/>
          </a:prstGeom>
        </p:spPr>
        <p:txBody>
          <a:bodyPr wrap="square">
            <a:spAutoFit/>
          </a:bodyPr>
          <a:lstStyle/>
          <a:p>
            <a:pPr lvl="0">
              <a:spcBef>
                <a:spcPct val="0"/>
              </a:spcBef>
              <a:defRPr/>
            </a:pPr>
            <a:r>
              <a:rPr lang="tr-TR" b="1" dirty="0" smtClean="0">
                <a:solidFill>
                  <a:schemeClr val="accent4"/>
                </a:solidFill>
                <a:latin typeface="+mj-lt"/>
              </a:rPr>
              <a:t>FUNGAL INFECTIONS  occuring after HSCT </a:t>
            </a:r>
            <a:endParaRPr lang="tr-TR" dirty="0">
              <a:solidFill>
                <a:schemeClr val="accent4"/>
              </a:solidFill>
              <a:latin typeface="+mj-lt"/>
            </a:endParaRPr>
          </a:p>
        </p:txBody>
      </p:sp>
      <p:sp>
        <p:nvSpPr>
          <p:cNvPr id="104" name="103 Başlık"/>
          <p:cNvSpPr>
            <a:spLocks noGrp="1"/>
          </p:cNvSpPr>
          <p:nvPr>
            <p:ph type="title"/>
          </p:nvPr>
        </p:nvSpPr>
        <p:spPr/>
        <p:txBody>
          <a:bodyPr/>
          <a:lstStyle/>
          <a:p>
            <a:r>
              <a:rPr lang="tr-TR" b="1" dirty="0" err="1" smtClean="0">
                <a:solidFill>
                  <a:srgbClr val="4AACC5"/>
                </a:solidFill>
              </a:rPr>
              <a:t>Invasive</a:t>
            </a:r>
            <a:r>
              <a:rPr lang="tr-TR" b="1" dirty="0" smtClean="0">
                <a:solidFill>
                  <a:srgbClr val="4AACC5"/>
                </a:solidFill>
              </a:rPr>
              <a:t> </a:t>
            </a:r>
            <a:r>
              <a:rPr lang="tr-TR" b="1" dirty="0" err="1" smtClean="0">
                <a:solidFill>
                  <a:srgbClr val="4AACC5"/>
                </a:solidFill>
              </a:rPr>
              <a:t>fungal</a:t>
            </a:r>
            <a:r>
              <a:rPr lang="tr-TR" b="1" dirty="0" smtClean="0">
                <a:solidFill>
                  <a:srgbClr val="4AACC5"/>
                </a:solidFill>
              </a:rPr>
              <a:t> </a:t>
            </a:r>
            <a:r>
              <a:rPr lang="tr-TR" b="1" dirty="0" err="1" smtClean="0">
                <a:solidFill>
                  <a:srgbClr val="4AACC5"/>
                </a:solidFill>
              </a:rPr>
              <a:t>infections</a:t>
            </a:r>
            <a:r>
              <a:rPr lang="tr-TR" b="1" dirty="0" smtClean="0">
                <a:solidFill>
                  <a:srgbClr val="4AACC5"/>
                </a:solidFill>
              </a:rPr>
              <a:t>;</a:t>
            </a:r>
            <a:endParaRPr lang="tr-TR" b="1" dirty="0">
              <a:solidFill>
                <a:srgbClr val="4AACC5"/>
              </a:solidFill>
            </a:endParaRPr>
          </a:p>
        </p:txBody>
      </p:sp>
      <p:sp>
        <p:nvSpPr>
          <p:cNvPr id="105" name="104 İçerik Yer Tutucusu"/>
          <p:cNvSpPr>
            <a:spLocks noGrp="1"/>
          </p:cNvSpPr>
          <p:nvPr>
            <p:ph idx="1"/>
          </p:nvPr>
        </p:nvSpPr>
        <p:spPr/>
        <p:txBody>
          <a:bodyPr/>
          <a:lstStyle/>
          <a:p>
            <a:pPr>
              <a:lnSpc>
                <a:spcPct val="150000"/>
              </a:lnSpc>
            </a:pPr>
            <a:r>
              <a:rPr lang="tr-TR" dirty="0" smtClean="0"/>
              <a:t>… are </a:t>
            </a:r>
            <a:r>
              <a:rPr lang="tr-TR" dirty="0" err="1" smtClean="0"/>
              <a:t>common</a:t>
            </a:r>
            <a:r>
              <a:rPr lang="tr-TR" dirty="0" smtClean="0"/>
              <a:t> in </a:t>
            </a:r>
            <a:r>
              <a:rPr lang="tr-TR" dirty="0" err="1" smtClean="0"/>
              <a:t>selected</a:t>
            </a:r>
            <a:r>
              <a:rPr lang="tr-TR" dirty="0" smtClean="0"/>
              <a:t> </a:t>
            </a:r>
            <a:r>
              <a:rPr lang="tr-TR" dirty="0" err="1" smtClean="0"/>
              <a:t>hematopoietic</a:t>
            </a:r>
            <a:r>
              <a:rPr lang="tr-TR" dirty="0" smtClean="0"/>
              <a:t> </a:t>
            </a:r>
            <a:r>
              <a:rPr lang="tr-TR" dirty="0" err="1" smtClean="0"/>
              <a:t>cell</a:t>
            </a:r>
            <a:r>
              <a:rPr lang="tr-TR" dirty="0" smtClean="0"/>
              <a:t> transplant (HCT) </a:t>
            </a:r>
            <a:r>
              <a:rPr lang="tr-TR" dirty="0" err="1" smtClean="0"/>
              <a:t>recipients</a:t>
            </a:r>
            <a:r>
              <a:rPr lang="tr-TR" dirty="0" smtClean="0"/>
              <a:t>, </a:t>
            </a:r>
            <a:r>
              <a:rPr lang="tr-TR" dirty="0" err="1" smtClean="0"/>
              <a:t>such</a:t>
            </a:r>
            <a:r>
              <a:rPr lang="tr-TR" dirty="0" smtClean="0"/>
              <a:t> as allogeneic HCT </a:t>
            </a:r>
            <a:r>
              <a:rPr lang="tr-TR" dirty="0" err="1" smtClean="0"/>
              <a:t>recipients</a:t>
            </a:r>
            <a:r>
              <a:rPr lang="tr-TR" dirty="0" smtClean="0"/>
              <a:t> </a:t>
            </a:r>
            <a:r>
              <a:rPr lang="tr-TR" dirty="0" err="1" smtClean="0"/>
              <a:t>during</a:t>
            </a:r>
            <a:r>
              <a:rPr lang="tr-TR" dirty="0" smtClean="0"/>
              <a:t> the </a:t>
            </a:r>
            <a:r>
              <a:rPr lang="tr-TR" dirty="0" err="1" smtClean="0"/>
              <a:t>preengraftment</a:t>
            </a:r>
            <a:r>
              <a:rPr lang="tr-TR" dirty="0" smtClean="0"/>
              <a:t> </a:t>
            </a:r>
            <a:r>
              <a:rPr lang="tr-TR" dirty="0" err="1" smtClean="0"/>
              <a:t>period</a:t>
            </a:r>
            <a:r>
              <a:rPr lang="tr-TR" dirty="0" smtClean="0"/>
              <a:t> and in </a:t>
            </a:r>
            <a:r>
              <a:rPr lang="tr-TR" dirty="0" err="1" smtClean="0"/>
              <a:t>those</a:t>
            </a:r>
            <a:r>
              <a:rPr lang="tr-TR" dirty="0" smtClean="0"/>
              <a:t> </a:t>
            </a:r>
            <a:r>
              <a:rPr lang="tr-TR" dirty="0" err="1" smtClean="0"/>
              <a:t>with</a:t>
            </a:r>
            <a:r>
              <a:rPr lang="tr-TR" dirty="0" smtClean="0"/>
              <a:t> severe </a:t>
            </a:r>
            <a:r>
              <a:rPr lang="tr-TR" dirty="0" err="1" smtClean="0"/>
              <a:t>graft</a:t>
            </a:r>
            <a:r>
              <a:rPr lang="tr-TR" dirty="0" smtClean="0"/>
              <a:t>-</a:t>
            </a:r>
            <a:r>
              <a:rPr lang="tr-TR" dirty="0" err="1" smtClean="0"/>
              <a:t>versus</a:t>
            </a:r>
            <a:r>
              <a:rPr lang="tr-TR" dirty="0" smtClean="0"/>
              <a:t>-host </a:t>
            </a:r>
            <a:r>
              <a:rPr lang="tr-TR" dirty="0" err="1" smtClean="0"/>
              <a:t>disease</a:t>
            </a:r>
            <a:r>
              <a:rPr lang="tr-TR" dirty="0" smtClean="0"/>
              <a:t>, and </a:t>
            </a:r>
            <a:r>
              <a:rPr lang="tr-TR" dirty="0" err="1" smtClean="0"/>
              <a:t>cause</a:t>
            </a:r>
            <a:r>
              <a:rPr lang="tr-TR" dirty="0" smtClean="0"/>
              <a:t> </a:t>
            </a:r>
            <a:r>
              <a:rPr lang="tr-TR" dirty="0" err="1" smtClean="0"/>
              <a:t>substantial</a:t>
            </a:r>
            <a:r>
              <a:rPr lang="tr-TR" dirty="0" smtClean="0"/>
              <a:t> </a:t>
            </a:r>
            <a:r>
              <a:rPr lang="tr-TR" dirty="0" err="1" smtClean="0"/>
              <a:t>morbidity</a:t>
            </a:r>
            <a:r>
              <a:rPr lang="tr-TR" dirty="0" smtClean="0"/>
              <a:t> and </a:t>
            </a:r>
            <a:r>
              <a:rPr lang="tr-TR" dirty="0" err="1" smtClean="0"/>
              <a:t>mortality</a:t>
            </a:r>
            <a:endParaRPr lang="tr-TR" dirty="0"/>
          </a:p>
        </p:txBody>
      </p:sp>
      <p:sp>
        <p:nvSpPr>
          <p:cNvPr id="6" name="5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57200" y="1981200"/>
            <a:ext cx="7089775" cy="4260141"/>
          </a:xfrm>
          <a:prstGeom prst="rect">
            <a:avLst/>
          </a:prstGeom>
        </p:spPr>
        <p:txBody>
          <a:bodyPr vert="horz" wrap="square" lIns="0" tIns="0" rIns="0" bIns="0" rtlCol="0">
            <a:spAutoFit/>
          </a:bodyPr>
          <a:lstStyle/>
          <a:p>
            <a:pPr marL="379730" indent="-367030">
              <a:lnSpc>
                <a:spcPct val="100000"/>
              </a:lnSpc>
              <a:buSzPct val="125000"/>
              <a:buChar char="•"/>
              <a:tabLst>
                <a:tab pos="380365" algn="l"/>
              </a:tabLst>
            </a:pPr>
            <a:r>
              <a:rPr sz="2400" spc="-10" dirty="0">
                <a:solidFill>
                  <a:srgbClr val="FF3300"/>
                </a:solidFill>
                <a:latin typeface="+mj-lt"/>
                <a:cs typeface="Verdana"/>
              </a:rPr>
              <a:t>Histopathology</a:t>
            </a:r>
            <a:endParaRPr sz="2400" dirty="0">
              <a:latin typeface="+mj-lt"/>
              <a:cs typeface="Verdana"/>
            </a:endParaRPr>
          </a:p>
          <a:p>
            <a:pPr marL="379730" indent="-367030">
              <a:lnSpc>
                <a:spcPct val="100000"/>
              </a:lnSpc>
              <a:spcBef>
                <a:spcPts val="1010"/>
              </a:spcBef>
              <a:buSzPct val="125000"/>
              <a:buChar char="•"/>
              <a:tabLst>
                <a:tab pos="380365" algn="l"/>
              </a:tabLst>
            </a:pPr>
            <a:r>
              <a:rPr sz="2400" spc="-5" dirty="0">
                <a:solidFill>
                  <a:srgbClr val="FF3300"/>
                </a:solidFill>
                <a:latin typeface="+mj-lt"/>
                <a:cs typeface="Verdana"/>
              </a:rPr>
              <a:t>Imaging</a:t>
            </a:r>
            <a:r>
              <a:rPr sz="2400" spc="-65" dirty="0">
                <a:solidFill>
                  <a:srgbClr val="FF3300"/>
                </a:solidFill>
                <a:latin typeface="+mj-lt"/>
                <a:cs typeface="Verdana"/>
              </a:rPr>
              <a:t> </a:t>
            </a:r>
            <a:r>
              <a:rPr sz="2400" spc="-5" dirty="0">
                <a:solidFill>
                  <a:srgbClr val="FF3300"/>
                </a:solidFill>
                <a:latin typeface="+mj-lt"/>
                <a:cs typeface="Verdana"/>
              </a:rPr>
              <a:t>techniques</a:t>
            </a:r>
            <a:endParaRPr sz="2400" dirty="0">
              <a:latin typeface="+mj-lt"/>
              <a:cs typeface="Verdana"/>
            </a:endParaRPr>
          </a:p>
          <a:p>
            <a:pPr marL="1215390" lvl="1" indent="-288290">
              <a:lnSpc>
                <a:spcPct val="100000"/>
              </a:lnSpc>
              <a:spcBef>
                <a:spcPts val="1005"/>
              </a:spcBef>
              <a:buChar char="-"/>
              <a:tabLst>
                <a:tab pos="1216025" algn="l"/>
              </a:tabLst>
            </a:pPr>
            <a:r>
              <a:rPr sz="2400" spc="-10" dirty="0">
                <a:latin typeface="+mj-lt"/>
                <a:cs typeface="Verdana"/>
              </a:rPr>
              <a:t>Chest </a:t>
            </a:r>
            <a:r>
              <a:rPr sz="2400" spc="-75" dirty="0">
                <a:latin typeface="+mj-lt"/>
                <a:cs typeface="Verdana"/>
              </a:rPr>
              <a:t>x-ray, </a:t>
            </a:r>
            <a:r>
              <a:rPr sz="2400" spc="-135" dirty="0">
                <a:latin typeface="+mj-lt"/>
                <a:cs typeface="Verdana"/>
              </a:rPr>
              <a:t>CT,</a:t>
            </a:r>
            <a:r>
              <a:rPr sz="2400" spc="65" dirty="0">
                <a:latin typeface="+mj-lt"/>
                <a:cs typeface="Verdana"/>
              </a:rPr>
              <a:t> </a:t>
            </a:r>
            <a:r>
              <a:rPr sz="2400" spc="-5" dirty="0">
                <a:latin typeface="+mj-lt"/>
                <a:cs typeface="Verdana"/>
              </a:rPr>
              <a:t>MRI</a:t>
            </a:r>
            <a:endParaRPr sz="2400" dirty="0">
              <a:latin typeface="+mj-lt"/>
              <a:cs typeface="Verdana"/>
            </a:endParaRPr>
          </a:p>
          <a:p>
            <a:pPr marL="1215390" lvl="1" indent="-288290">
              <a:lnSpc>
                <a:spcPct val="100000"/>
              </a:lnSpc>
              <a:spcBef>
                <a:spcPts val="409"/>
              </a:spcBef>
              <a:buChar char="-"/>
              <a:tabLst>
                <a:tab pos="1216025" algn="l"/>
              </a:tabLst>
            </a:pPr>
            <a:r>
              <a:rPr sz="2400" spc="-5" dirty="0">
                <a:latin typeface="+mj-lt"/>
                <a:cs typeface="Verdana"/>
              </a:rPr>
              <a:t>Biopsy </a:t>
            </a:r>
            <a:r>
              <a:rPr sz="2400" spc="-10" dirty="0">
                <a:latin typeface="+mj-lt"/>
                <a:cs typeface="Verdana"/>
              </a:rPr>
              <a:t>guided </a:t>
            </a:r>
            <a:r>
              <a:rPr sz="2400" spc="-15" dirty="0">
                <a:latin typeface="+mj-lt"/>
                <a:cs typeface="Verdana"/>
              </a:rPr>
              <a:t>by</a:t>
            </a:r>
            <a:r>
              <a:rPr sz="2400" spc="40" dirty="0">
                <a:latin typeface="+mj-lt"/>
                <a:cs typeface="Verdana"/>
              </a:rPr>
              <a:t> </a:t>
            </a:r>
            <a:r>
              <a:rPr sz="2400" spc="-35" dirty="0">
                <a:latin typeface="+mj-lt"/>
                <a:cs typeface="Verdana"/>
              </a:rPr>
              <a:t>TC</a:t>
            </a:r>
            <a:endParaRPr sz="2400" dirty="0">
              <a:latin typeface="+mj-lt"/>
              <a:cs typeface="Verdana"/>
            </a:endParaRPr>
          </a:p>
          <a:p>
            <a:pPr marL="379730" indent="-367030">
              <a:lnSpc>
                <a:spcPct val="100000"/>
              </a:lnSpc>
              <a:spcBef>
                <a:spcPts val="935"/>
              </a:spcBef>
              <a:buSzPct val="125000"/>
              <a:buChar char="•"/>
              <a:tabLst>
                <a:tab pos="380365" algn="l"/>
              </a:tabLst>
            </a:pPr>
            <a:r>
              <a:rPr sz="2400" spc="-10" dirty="0">
                <a:solidFill>
                  <a:srgbClr val="FF3300"/>
                </a:solidFill>
                <a:latin typeface="+mj-lt"/>
                <a:cs typeface="Verdana"/>
              </a:rPr>
              <a:t>Microbiology</a:t>
            </a:r>
            <a:endParaRPr sz="2400" dirty="0">
              <a:latin typeface="+mj-lt"/>
              <a:cs typeface="Verdana"/>
            </a:endParaRPr>
          </a:p>
          <a:p>
            <a:pPr marL="1215390" lvl="1" indent="-288290">
              <a:lnSpc>
                <a:spcPct val="100000"/>
              </a:lnSpc>
              <a:spcBef>
                <a:spcPts val="1005"/>
              </a:spcBef>
              <a:buChar char="-"/>
              <a:tabLst>
                <a:tab pos="1216025" algn="l"/>
              </a:tabLst>
            </a:pPr>
            <a:r>
              <a:rPr sz="2400" spc="-5" dirty="0">
                <a:latin typeface="+mj-lt"/>
                <a:cs typeface="Verdana"/>
              </a:rPr>
              <a:t>Direct examination,</a:t>
            </a:r>
            <a:r>
              <a:rPr sz="2400" spc="-50" dirty="0">
                <a:latin typeface="+mj-lt"/>
                <a:cs typeface="Verdana"/>
              </a:rPr>
              <a:t> </a:t>
            </a:r>
            <a:r>
              <a:rPr sz="2400" spc="-5" dirty="0">
                <a:latin typeface="+mj-lt"/>
                <a:cs typeface="Verdana"/>
              </a:rPr>
              <a:t>fluorescence</a:t>
            </a:r>
            <a:endParaRPr sz="2400" dirty="0">
              <a:latin typeface="+mj-lt"/>
              <a:cs typeface="Verdana"/>
            </a:endParaRPr>
          </a:p>
          <a:p>
            <a:pPr marL="1215390" lvl="1" indent="-288290">
              <a:lnSpc>
                <a:spcPct val="100000"/>
              </a:lnSpc>
              <a:spcBef>
                <a:spcPts val="1010"/>
              </a:spcBef>
              <a:buChar char="-"/>
              <a:tabLst>
                <a:tab pos="1216025" algn="l"/>
              </a:tabLst>
            </a:pPr>
            <a:r>
              <a:rPr sz="2400" spc="-10" dirty="0">
                <a:latin typeface="+mj-lt"/>
                <a:cs typeface="Verdana"/>
              </a:rPr>
              <a:t>Culture</a:t>
            </a:r>
            <a:endParaRPr sz="2400" dirty="0">
              <a:latin typeface="+mj-lt"/>
              <a:cs typeface="Verdana"/>
            </a:endParaRPr>
          </a:p>
          <a:p>
            <a:pPr marL="1215390" lvl="1" indent="-288290">
              <a:lnSpc>
                <a:spcPct val="100000"/>
              </a:lnSpc>
              <a:spcBef>
                <a:spcPts val="1005"/>
              </a:spcBef>
              <a:buChar char="-"/>
              <a:tabLst>
                <a:tab pos="1216025" algn="l"/>
              </a:tabLst>
            </a:pPr>
            <a:r>
              <a:rPr sz="2400" spc="-10" dirty="0">
                <a:latin typeface="+mj-lt"/>
                <a:cs typeface="Verdana"/>
              </a:rPr>
              <a:t>Serological: </a:t>
            </a:r>
            <a:r>
              <a:rPr sz="2400" spc="-5" dirty="0">
                <a:latin typeface="+mj-lt"/>
                <a:cs typeface="Verdana"/>
              </a:rPr>
              <a:t>Ag and Ab</a:t>
            </a:r>
            <a:r>
              <a:rPr sz="2400" spc="70" dirty="0">
                <a:latin typeface="+mj-lt"/>
                <a:cs typeface="Verdana"/>
              </a:rPr>
              <a:t> </a:t>
            </a:r>
            <a:r>
              <a:rPr sz="2400" spc="-10" dirty="0">
                <a:latin typeface="+mj-lt"/>
                <a:cs typeface="Verdana"/>
              </a:rPr>
              <a:t>detection</a:t>
            </a:r>
            <a:endParaRPr sz="2400" dirty="0">
              <a:latin typeface="+mj-lt"/>
              <a:cs typeface="Verdana"/>
            </a:endParaRPr>
          </a:p>
          <a:p>
            <a:pPr marL="1215390" lvl="1" indent="-288290">
              <a:lnSpc>
                <a:spcPct val="100000"/>
              </a:lnSpc>
              <a:spcBef>
                <a:spcPts val="1010"/>
              </a:spcBef>
              <a:buChar char="-"/>
              <a:tabLst>
                <a:tab pos="1216025" algn="l"/>
              </a:tabLst>
            </a:pPr>
            <a:r>
              <a:rPr sz="2400" spc="-5" dirty="0">
                <a:latin typeface="+mj-lt"/>
                <a:cs typeface="Verdana"/>
              </a:rPr>
              <a:t>PCR</a:t>
            </a:r>
            <a:r>
              <a:rPr sz="2400" spc="-75" dirty="0">
                <a:latin typeface="+mj-lt"/>
                <a:cs typeface="Verdana"/>
              </a:rPr>
              <a:t> </a:t>
            </a:r>
            <a:r>
              <a:rPr sz="2400" spc="-10" dirty="0">
                <a:latin typeface="+mj-lt"/>
                <a:cs typeface="Verdana"/>
              </a:rPr>
              <a:t>techniques</a:t>
            </a:r>
            <a:endParaRPr sz="2400" dirty="0">
              <a:latin typeface="+mj-lt"/>
              <a:cs typeface="Verdana"/>
            </a:endParaRPr>
          </a:p>
        </p:txBody>
      </p:sp>
      <p:sp>
        <p:nvSpPr>
          <p:cNvPr id="4" name="object 4"/>
          <p:cNvSpPr/>
          <p:nvPr/>
        </p:nvSpPr>
        <p:spPr>
          <a:xfrm>
            <a:off x="5334000" y="2057400"/>
            <a:ext cx="1981200" cy="1908175"/>
          </a:xfrm>
          <a:prstGeom prst="rect">
            <a:avLst/>
          </a:prstGeom>
          <a:blipFill>
            <a:blip r:embed="rId2" cstate="print"/>
            <a:stretch>
              <a:fillRect/>
            </a:stretch>
          </a:blipFill>
        </p:spPr>
        <p:txBody>
          <a:bodyPr wrap="square" lIns="0" tIns="0" rIns="0" bIns="0" rtlCol="0"/>
          <a:lstStyle/>
          <a:p>
            <a:endParaRPr dirty="0"/>
          </a:p>
        </p:txBody>
      </p:sp>
      <p:sp>
        <p:nvSpPr>
          <p:cNvPr id="6" name="object 3"/>
          <p:cNvSpPr/>
          <p:nvPr/>
        </p:nvSpPr>
        <p:spPr>
          <a:xfrm>
            <a:off x="7539228" y="310895"/>
            <a:ext cx="760476" cy="1011936"/>
          </a:xfrm>
          <a:prstGeom prst="rect">
            <a:avLst/>
          </a:prstGeom>
          <a:blipFill>
            <a:blip r:embed="rId3" cstate="print"/>
            <a:stretch>
              <a:fillRect/>
            </a:stretch>
          </a:blipFill>
        </p:spPr>
        <p:txBody>
          <a:bodyPr wrap="square" lIns="0" tIns="0" rIns="0" bIns="0" rtlCol="0"/>
          <a:lstStyle/>
          <a:p>
            <a:endParaRPr dirty="0"/>
          </a:p>
        </p:txBody>
      </p:sp>
      <p:sp>
        <p:nvSpPr>
          <p:cNvPr id="7" name="object 3"/>
          <p:cNvSpPr/>
          <p:nvPr/>
        </p:nvSpPr>
        <p:spPr>
          <a:xfrm>
            <a:off x="7539228" y="310895"/>
            <a:ext cx="760476" cy="1011936"/>
          </a:xfrm>
          <a:prstGeom prst="rect">
            <a:avLst/>
          </a:prstGeom>
          <a:blipFill>
            <a:blip r:embed="rId3" cstate="print"/>
            <a:stretch>
              <a:fillRect/>
            </a:stretch>
          </a:blipFill>
        </p:spPr>
        <p:txBody>
          <a:bodyPr wrap="square" lIns="0" tIns="0" rIns="0" bIns="0" rtlCol="0"/>
          <a:lstStyle/>
          <a:p>
            <a:endParaRPr dirty="0"/>
          </a:p>
        </p:txBody>
      </p:sp>
      <p:sp>
        <p:nvSpPr>
          <p:cNvPr id="8" name="7 Dikdörtgen"/>
          <p:cNvSpPr/>
          <p:nvPr/>
        </p:nvSpPr>
        <p:spPr>
          <a:xfrm>
            <a:off x="0" y="381000"/>
            <a:ext cx="5486400" cy="369332"/>
          </a:xfrm>
          <a:prstGeom prst="rect">
            <a:avLst/>
          </a:prstGeom>
        </p:spPr>
        <p:txBody>
          <a:bodyPr wrap="square">
            <a:spAutoFit/>
          </a:bodyPr>
          <a:lstStyle/>
          <a:p>
            <a:pPr lvl="0">
              <a:spcBef>
                <a:spcPct val="0"/>
              </a:spcBef>
              <a:defRPr/>
            </a:pPr>
            <a:r>
              <a:rPr lang="tr-TR" b="1" dirty="0" smtClean="0">
                <a:solidFill>
                  <a:schemeClr val="accent4"/>
                </a:solidFill>
                <a:latin typeface="+mj-lt"/>
              </a:rPr>
              <a:t>FUNGAL INFECTIONS  occuring after HSCT </a:t>
            </a:r>
            <a:endParaRPr lang="tr-TR" dirty="0">
              <a:solidFill>
                <a:schemeClr val="accent4"/>
              </a:solidFill>
              <a:latin typeface="+mj-lt"/>
            </a:endParaRPr>
          </a:p>
        </p:txBody>
      </p:sp>
      <p:sp>
        <p:nvSpPr>
          <p:cNvPr id="9" name="object 2"/>
          <p:cNvSpPr txBox="1">
            <a:spLocks/>
          </p:cNvSpPr>
          <p:nvPr/>
        </p:nvSpPr>
        <p:spPr>
          <a:xfrm>
            <a:off x="304800" y="1066800"/>
            <a:ext cx="9296400" cy="430887"/>
          </a:xfrm>
          <a:prstGeom prst="rect">
            <a:avLst/>
          </a:prstGeom>
        </p:spPr>
        <p:txBody>
          <a:bodyPr vert="horz" wrap="square" lIns="0" tIns="0" rIns="0" bIns="0" rtlCol="0" anchor="ctr">
            <a:spAutoFit/>
          </a:bodyPr>
          <a:lstStyle/>
          <a:p>
            <a:pPr marL="1270">
              <a:spcBef>
                <a:spcPct val="0"/>
              </a:spcBef>
            </a:pPr>
            <a:r>
              <a:rPr lang="tr-TR" sz="2800" b="1" dirty="0" err="1" smtClean="0">
                <a:solidFill>
                  <a:schemeClr val="accent2"/>
                </a:solidFill>
                <a:latin typeface="+mj-lt"/>
              </a:rPr>
              <a:t>Invasive</a:t>
            </a:r>
            <a:r>
              <a:rPr lang="tr-TR" sz="2800" b="1" dirty="0" smtClean="0">
                <a:solidFill>
                  <a:schemeClr val="accent2"/>
                </a:solidFill>
                <a:latin typeface="+mj-lt"/>
              </a:rPr>
              <a:t>  </a:t>
            </a:r>
            <a:r>
              <a:rPr kumimoji="0" lang="tr-TR" sz="2800" b="1" i="0" u="none" strike="noStrike" kern="1200" cap="none" spc="0" normalizeH="0" baseline="0" noProof="0" dirty="0" err="1" smtClean="0">
                <a:ln>
                  <a:noFill/>
                </a:ln>
                <a:solidFill>
                  <a:schemeClr val="accent2"/>
                </a:solidFill>
                <a:effectLst/>
                <a:uLnTx/>
                <a:uFillTx/>
                <a:latin typeface="+mj-lt"/>
                <a:ea typeface="+mj-ea"/>
                <a:cs typeface="+mj-cs"/>
              </a:rPr>
              <a:t>Fungal</a:t>
            </a:r>
            <a:r>
              <a:rPr kumimoji="0" lang="tr-TR" sz="2800" b="1" i="0" u="none" strike="noStrike" kern="1200" cap="none" spc="-90" normalizeH="0" baseline="0" noProof="0" dirty="0" smtClean="0">
                <a:ln>
                  <a:noFill/>
                </a:ln>
                <a:solidFill>
                  <a:schemeClr val="accent2"/>
                </a:solidFill>
                <a:effectLst/>
                <a:uLnTx/>
                <a:uFillTx/>
                <a:latin typeface="+mj-lt"/>
                <a:ea typeface="+mj-ea"/>
                <a:cs typeface="+mj-cs"/>
              </a:rPr>
              <a:t> </a:t>
            </a:r>
            <a:r>
              <a:rPr kumimoji="0" lang="tr-TR" sz="2800" b="1" i="0" u="none" strike="noStrike" kern="1200" cap="none" spc="0" normalizeH="0" baseline="0" noProof="0" dirty="0" err="1" smtClean="0">
                <a:ln>
                  <a:noFill/>
                </a:ln>
                <a:solidFill>
                  <a:schemeClr val="accent2"/>
                </a:solidFill>
                <a:effectLst/>
                <a:uLnTx/>
                <a:uFillTx/>
                <a:latin typeface="+mj-lt"/>
                <a:ea typeface="+mj-ea"/>
                <a:cs typeface="+mj-cs"/>
              </a:rPr>
              <a:t>infections</a:t>
            </a:r>
            <a:r>
              <a:rPr lang="tr-TR" sz="2800" b="1" dirty="0" smtClean="0">
                <a:solidFill>
                  <a:schemeClr val="accent2"/>
                </a:solidFill>
                <a:latin typeface="+mj-lt"/>
                <a:ea typeface="+mj-ea"/>
                <a:cs typeface="+mj-cs"/>
              </a:rPr>
              <a:t> </a:t>
            </a:r>
            <a:r>
              <a:rPr kumimoji="0" lang="tr-TR" sz="2800" b="1" i="0" u="none" strike="noStrike" kern="1200" cap="none" spc="0" normalizeH="0" baseline="0" noProof="0" dirty="0" smtClean="0">
                <a:ln>
                  <a:noFill/>
                </a:ln>
                <a:solidFill>
                  <a:schemeClr val="accent4"/>
                </a:solidFill>
                <a:effectLst/>
                <a:uLnTx/>
                <a:uFillTx/>
                <a:latin typeface="+mj-lt"/>
                <a:ea typeface="+mj-ea"/>
                <a:cs typeface="+mj-cs"/>
              </a:rPr>
              <a:t>(</a:t>
            </a:r>
            <a:r>
              <a:rPr lang="tr-TR" sz="2800" b="1" spc="-5" dirty="0" err="1" smtClean="0">
                <a:solidFill>
                  <a:schemeClr val="accent4"/>
                </a:solidFill>
                <a:latin typeface="Verdana"/>
                <a:cs typeface="Verdana"/>
              </a:rPr>
              <a:t>diagnosis</a:t>
            </a:r>
            <a:r>
              <a:rPr kumimoji="0" lang="tr-TR" sz="2800" b="1" i="0" u="none" strike="noStrike" kern="1200" cap="none" spc="0" normalizeH="0" baseline="0" noProof="0" dirty="0" smtClean="0">
                <a:ln>
                  <a:noFill/>
                </a:ln>
                <a:solidFill>
                  <a:schemeClr val="accent4"/>
                </a:solidFill>
                <a:effectLst/>
                <a:uLnTx/>
                <a:uFillTx/>
                <a:latin typeface="+mj-lt"/>
                <a:ea typeface="+mj-ea"/>
                <a:cs typeface="+mj-cs"/>
              </a:rPr>
              <a:t>)</a:t>
            </a:r>
            <a:endParaRPr kumimoji="0" lang="tr-TR" sz="2800" b="1" i="0" u="none" strike="noStrike" kern="1200" cap="none" spc="0" normalizeH="0" baseline="0" noProof="0" dirty="0">
              <a:ln>
                <a:noFill/>
              </a:ln>
              <a:solidFill>
                <a:schemeClr val="accent4"/>
              </a:solidFill>
              <a:effectLst/>
              <a:uLnTx/>
              <a:uFillTx/>
              <a:latin typeface="+mj-lt"/>
              <a:ea typeface="+mj-ea"/>
              <a:cs typeface="+mj-cs"/>
            </a:endParaRPr>
          </a:p>
        </p:txBody>
      </p:sp>
      <p:sp>
        <p:nvSpPr>
          <p:cNvPr id="10" name="9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1116619"/>
            <a:ext cx="8229600" cy="1119562"/>
          </a:xfrm>
          <a:prstGeom prst="rect">
            <a:avLst/>
          </a:prstGeom>
        </p:spPr>
        <p:txBody>
          <a:bodyPr vert="horz" wrap="square" lIns="0" tIns="499135" rIns="0" bIns="0" rtlCol="0">
            <a:spAutoFit/>
          </a:bodyPr>
          <a:lstStyle/>
          <a:p>
            <a:pPr marL="2039620">
              <a:lnSpc>
                <a:spcPct val="100000"/>
              </a:lnSpc>
            </a:pPr>
            <a:r>
              <a:rPr i="0" dirty="0">
                <a:solidFill>
                  <a:srgbClr val="C00000"/>
                </a:solidFill>
                <a:cs typeface="Verdana"/>
              </a:rPr>
              <a:t>Biopsy </a:t>
            </a:r>
            <a:r>
              <a:rPr i="0" spc="-5" dirty="0">
                <a:solidFill>
                  <a:srgbClr val="C00000"/>
                </a:solidFill>
                <a:cs typeface="Verdana"/>
              </a:rPr>
              <a:t>guided by</a:t>
            </a:r>
            <a:r>
              <a:rPr i="0" spc="-160" dirty="0">
                <a:solidFill>
                  <a:srgbClr val="C00000"/>
                </a:solidFill>
                <a:cs typeface="Verdana"/>
              </a:rPr>
              <a:t> </a:t>
            </a:r>
            <a:r>
              <a:rPr i="0" spc="-5" dirty="0">
                <a:solidFill>
                  <a:srgbClr val="C00000"/>
                </a:solidFill>
                <a:cs typeface="Verdana"/>
              </a:rPr>
              <a:t>CT</a:t>
            </a:r>
          </a:p>
        </p:txBody>
      </p:sp>
      <p:sp>
        <p:nvSpPr>
          <p:cNvPr id="4" name="object 4"/>
          <p:cNvSpPr/>
          <p:nvPr/>
        </p:nvSpPr>
        <p:spPr>
          <a:xfrm>
            <a:off x="1716151" y="1042987"/>
            <a:ext cx="5645150" cy="5645150"/>
          </a:xfrm>
          <a:custGeom>
            <a:avLst/>
            <a:gdLst/>
            <a:ahLst/>
            <a:cxnLst/>
            <a:rect l="l" t="t" r="r" b="b"/>
            <a:pathLst>
              <a:path w="5645150" h="5645150">
                <a:moveTo>
                  <a:pt x="0" y="5645150"/>
                </a:moveTo>
                <a:lnTo>
                  <a:pt x="5645150" y="5645150"/>
                </a:lnTo>
                <a:lnTo>
                  <a:pt x="5645150" y="0"/>
                </a:lnTo>
                <a:lnTo>
                  <a:pt x="0" y="0"/>
                </a:lnTo>
                <a:lnTo>
                  <a:pt x="0" y="5645150"/>
                </a:lnTo>
                <a:close/>
              </a:path>
            </a:pathLst>
          </a:custGeom>
          <a:ln w="19050">
            <a:solidFill>
              <a:srgbClr val="FFFFFF"/>
            </a:solidFill>
          </a:ln>
        </p:spPr>
        <p:txBody>
          <a:bodyPr wrap="square" lIns="0" tIns="0" rIns="0" bIns="0" rtlCol="0"/>
          <a:lstStyle/>
          <a:p>
            <a:endParaRPr dirty="0"/>
          </a:p>
        </p:txBody>
      </p:sp>
      <p:sp>
        <p:nvSpPr>
          <p:cNvPr id="5" name="object 3"/>
          <p:cNvSpPr/>
          <p:nvPr/>
        </p:nvSpPr>
        <p:spPr>
          <a:xfrm>
            <a:off x="7539228" y="310895"/>
            <a:ext cx="760476" cy="1073732"/>
          </a:xfrm>
          <a:prstGeom prst="rect">
            <a:avLst/>
          </a:prstGeom>
          <a:blipFill>
            <a:blip r:embed="rId2" cstate="print"/>
            <a:stretch>
              <a:fillRect/>
            </a:stretch>
          </a:blipFill>
        </p:spPr>
        <p:txBody>
          <a:bodyPr wrap="square" lIns="0" tIns="0" rIns="0" bIns="0" rtlCol="0"/>
          <a:lstStyle/>
          <a:p>
            <a:endParaRPr dirty="0"/>
          </a:p>
        </p:txBody>
      </p:sp>
      <p:sp>
        <p:nvSpPr>
          <p:cNvPr id="6" name="object 3"/>
          <p:cNvSpPr/>
          <p:nvPr/>
        </p:nvSpPr>
        <p:spPr>
          <a:xfrm>
            <a:off x="7539228" y="310895"/>
            <a:ext cx="760476" cy="1073732"/>
          </a:xfrm>
          <a:prstGeom prst="rect">
            <a:avLst/>
          </a:prstGeom>
          <a:blipFill>
            <a:blip r:embed="rId2" cstate="print"/>
            <a:stretch>
              <a:fillRect/>
            </a:stretch>
          </a:blipFill>
        </p:spPr>
        <p:txBody>
          <a:bodyPr wrap="square" lIns="0" tIns="0" rIns="0" bIns="0" rtlCol="0"/>
          <a:lstStyle/>
          <a:p>
            <a:endParaRPr dirty="0"/>
          </a:p>
        </p:txBody>
      </p:sp>
      <p:sp>
        <p:nvSpPr>
          <p:cNvPr id="7" name="6 Dikdörtgen"/>
          <p:cNvSpPr/>
          <p:nvPr/>
        </p:nvSpPr>
        <p:spPr>
          <a:xfrm>
            <a:off x="0" y="381000"/>
            <a:ext cx="5486400" cy="369332"/>
          </a:xfrm>
          <a:prstGeom prst="rect">
            <a:avLst/>
          </a:prstGeom>
        </p:spPr>
        <p:txBody>
          <a:bodyPr wrap="square">
            <a:spAutoFit/>
          </a:bodyPr>
          <a:lstStyle/>
          <a:p>
            <a:pPr lvl="0">
              <a:spcBef>
                <a:spcPct val="0"/>
              </a:spcBef>
              <a:defRPr/>
            </a:pPr>
            <a:r>
              <a:rPr lang="tr-TR" b="1" dirty="0" smtClean="0">
                <a:solidFill>
                  <a:schemeClr val="accent4"/>
                </a:solidFill>
                <a:latin typeface="+mj-lt"/>
              </a:rPr>
              <a:t>FUNGAL INFECTIONS  occuring after HSCT </a:t>
            </a:r>
            <a:endParaRPr lang="tr-TR" dirty="0">
              <a:solidFill>
                <a:schemeClr val="accent4"/>
              </a:solidFill>
              <a:latin typeface="+mj-lt"/>
            </a:endParaRPr>
          </a:p>
        </p:txBody>
      </p:sp>
      <p:pic>
        <p:nvPicPr>
          <p:cNvPr id="6146" name="Picture 2"/>
          <p:cNvPicPr>
            <a:picLocks noChangeAspect="1" noChangeArrowheads="1"/>
          </p:cNvPicPr>
          <p:nvPr/>
        </p:nvPicPr>
        <p:blipFill>
          <a:blip r:embed="rId3" cstate="print"/>
          <a:srcRect/>
          <a:stretch>
            <a:fillRect/>
          </a:stretch>
        </p:blipFill>
        <p:spPr bwMode="auto">
          <a:xfrm>
            <a:off x="1981200" y="2362200"/>
            <a:ext cx="4599390" cy="3371850"/>
          </a:xfrm>
          <a:prstGeom prst="rect">
            <a:avLst/>
          </a:prstGeom>
          <a:noFill/>
          <a:ln w="9525">
            <a:noFill/>
            <a:miter lim="800000"/>
            <a:headEnd/>
            <a:tailEnd/>
          </a:ln>
        </p:spPr>
      </p:pic>
      <p:sp>
        <p:nvSpPr>
          <p:cNvPr id="10" name="9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object 2"/>
          <p:cNvSpPr txBox="1">
            <a:spLocks/>
          </p:cNvSpPr>
          <p:nvPr/>
        </p:nvSpPr>
        <p:spPr>
          <a:xfrm>
            <a:off x="304800" y="1066800"/>
            <a:ext cx="9296400" cy="430887"/>
          </a:xfrm>
          <a:prstGeom prst="rect">
            <a:avLst/>
          </a:prstGeom>
        </p:spPr>
        <p:txBody>
          <a:bodyPr vert="horz" wrap="square" lIns="0" tIns="0" rIns="0" bIns="0" rtlCol="0" anchor="ctr">
            <a:spAutoFit/>
          </a:bodyPr>
          <a:lstStyle/>
          <a:p>
            <a:pPr marL="1270">
              <a:spcBef>
                <a:spcPct val="0"/>
              </a:spcBef>
            </a:pPr>
            <a:r>
              <a:rPr lang="tr-TR" sz="2800" b="1" dirty="0" err="1" smtClean="0">
                <a:solidFill>
                  <a:schemeClr val="accent2"/>
                </a:solidFill>
                <a:latin typeface="+mj-lt"/>
              </a:rPr>
              <a:t>Invasive</a:t>
            </a:r>
            <a:r>
              <a:rPr lang="tr-TR" sz="2800" b="1" dirty="0" smtClean="0">
                <a:solidFill>
                  <a:schemeClr val="accent2"/>
                </a:solidFill>
                <a:latin typeface="+mj-lt"/>
              </a:rPr>
              <a:t>  </a:t>
            </a:r>
            <a:r>
              <a:rPr kumimoji="0" lang="tr-TR" sz="2800" b="1" i="0" u="none" strike="noStrike" kern="1200" cap="none" spc="0" normalizeH="0" baseline="0" noProof="0" dirty="0" err="1" smtClean="0">
                <a:ln>
                  <a:noFill/>
                </a:ln>
                <a:solidFill>
                  <a:schemeClr val="accent2"/>
                </a:solidFill>
                <a:effectLst/>
                <a:uLnTx/>
                <a:uFillTx/>
                <a:latin typeface="+mj-lt"/>
                <a:ea typeface="+mj-ea"/>
                <a:cs typeface="+mj-cs"/>
              </a:rPr>
              <a:t>Fungal</a:t>
            </a:r>
            <a:r>
              <a:rPr kumimoji="0" lang="tr-TR" sz="2800" b="1" i="0" u="none" strike="noStrike" kern="1200" cap="none" spc="-90" normalizeH="0" baseline="0" noProof="0" dirty="0" smtClean="0">
                <a:ln>
                  <a:noFill/>
                </a:ln>
                <a:solidFill>
                  <a:schemeClr val="accent2"/>
                </a:solidFill>
                <a:effectLst/>
                <a:uLnTx/>
                <a:uFillTx/>
                <a:latin typeface="+mj-lt"/>
                <a:ea typeface="+mj-ea"/>
                <a:cs typeface="+mj-cs"/>
              </a:rPr>
              <a:t> </a:t>
            </a:r>
            <a:r>
              <a:rPr kumimoji="0" lang="tr-TR" sz="2800" b="1" i="0" u="none" strike="noStrike" kern="1200" cap="none" spc="0" normalizeH="0" baseline="0" noProof="0" dirty="0" err="1" smtClean="0">
                <a:ln>
                  <a:noFill/>
                </a:ln>
                <a:solidFill>
                  <a:schemeClr val="accent2"/>
                </a:solidFill>
                <a:effectLst/>
                <a:uLnTx/>
                <a:uFillTx/>
                <a:latin typeface="+mj-lt"/>
                <a:ea typeface="+mj-ea"/>
                <a:cs typeface="+mj-cs"/>
              </a:rPr>
              <a:t>infections</a:t>
            </a:r>
            <a:r>
              <a:rPr lang="tr-TR" sz="2800" b="1" dirty="0" smtClean="0">
                <a:solidFill>
                  <a:schemeClr val="accent2"/>
                </a:solidFill>
                <a:latin typeface="+mj-lt"/>
                <a:ea typeface="+mj-ea"/>
                <a:cs typeface="+mj-cs"/>
              </a:rPr>
              <a:t> </a:t>
            </a:r>
            <a:r>
              <a:rPr kumimoji="0" lang="tr-TR" sz="2800" b="1" i="0" u="none" strike="noStrike" kern="1200" cap="none" spc="0" normalizeH="0" baseline="0" noProof="0" dirty="0" smtClean="0">
                <a:ln>
                  <a:noFill/>
                </a:ln>
                <a:solidFill>
                  <a:schemeClr val="accent4"/>
                </a:solidFill>
                <a:effectLst/>
                <a:uLnTx/>
                <a:uFillTx/>
                <a:latin typeface="+mj-lt"/>
                <a:ea typeface="+mj-ea"/>
                <a:cs typeface="+mj-cs"/>
              </a:rPr>
              <a:t>(</a:t>
            </a:r>
            <a:r>
              <a:rPr lang="tr-TR" sz="2800" b="1" spc="-5" dirty="0" err="1" smtClean="0">
                <a:solidFill>
                  <a:schemeClr val="accent4"/>
                </a:solidFill>
                <a:latin typeface="Verdana"/>
                <a:cs typeface="Verdana"/>
              </a:rPr>
              <a:t>diagnosis</a:t>
            </a:r>
            <a:r>
              <a:rPr kumimoji="0" lang="tr-TR" sz="2800" b="1" i="0" u="none" strike="noStrike" kern="1200" cap="none" spc="0" normalizeH="0" baseline="0" noProof="0" dirty="0" smtClean="0">
                <a:ln>
                  <a:noFill/>
                </a:ln>
                <a:solidFill>
                  <a:schemeClr val="accent4"/>
                </a:solidFill>
                <a:effectLst/>
                <a:uLnTx/>
                <a:uFillTx/>
                <a:latin typeface="+mj-lt"/>
                <a:ea typeface="+mj-ea"/>
                <a:cs typeface="+mj-cs"/>
              </a:rPr>
              <a:t>)</a:t>
            </a:r>
            <a:endParaRPr kumimoji="0" lang="tr-TR" sz="2800" b="1" i="0" u="none" strike="noStrike" kern="1200" cap="none" spc="0" normalizeH="0" baseline="0" noProof="0" dirty="0">
              <a:ln>
                <a:noFill/>
              </a:ln>
              <a:solidFill>
                <a:schemeClr val="accent4"/>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772911" y="131063"/>
            <a:ext cx="714756" cy="1011936"/>
          </a:xfrm>
          <a:prstGeom prst="rect">
            <a:avLst/>
          </a:prstGeom>
          <a:blipFill>
            <a:blip r:embed="rId2" cstate="print"/>
            <a:stretch>
              <a:fillRect/>
            </a:stretch>
          </a:blipFill>
        </p:spPr>
        <p:txBody>
          <a:bodyPr wrap="square" lIns="0" tIns="0" rIns="0" bIns="0" rtlCol="0"/>
          <a:lstStyle/>
          <a:p>
            <a:endParaRPr dirty="0"/>
          </a:p>
        </p:txBody>
      </p:sp>
      <p:sp>
        <p:nvSpPr>
          <p:cNvPr id="3" name="object 3"/>
          <p:cNvSpPr txBox="1"/>
          <p:nvPr/>
        </p:nvSpPr>
        <p:spPr>
          <a:xfrm>
            <a:off x="2667000" y="1752600"/>
            <a:ext cx="3452495" cy="548640"/>
          </a:xfrm>
          <a:prstGeom prst="rect">
            <a:avLst/>
          </a:prstGeom>
        </p:spPr>
        <p:txBody>
          <a:bodyPr vert="horz" wrap="square" lIns="0" tIns="0" rIns="0" bIns="0" rtlCol="0">
            <a:spAutoFit/>
          </a:bodyPr>
          <a:lstStyle/>
          <a:p>
            <a:pPr marL="12700">
              <a:lnSpc>
                <a:spcPct val="100000"/>
              </a:lnSpc>
            </a:pPr>
            <a:r>
              <a:rPr sz="3600" spc="-10" dirty="0">
                <a:solidFill>
                  <a:srgbClr val="FF0000"/>
                </a:solidFill>
                <a:latin typeface="Verdana"/>
                <a:cs typeface="Verdana"/>
              </a:rPr>
              <a:t>Histopathology</a:t>
            </a:r>
            <a:endParaRPr sz="3600" dirty="0">
              <a:solidFill>
                <a:srgbClr val="FF0000"/>
              </a:solidFill>
              <a:latin typeface="Verdana"/>
              <a:cs typeface="Verdana"/>
            </a:endParaRPr>
          </a:p>
        </p:txBody>
      </p:sp>
      <p:sp>
        <p:nvSpPr>
          <p:cNvPr id="4" name="object 4"/>
          <p:cNvSpPr/>
          <p:nvPr/>
        </p:nvSpPr>
        <p:spPr>
          <a:xfrm>
            <a:off x="5643371" y="854963"/>
            <a:ext cx="597408" cy="840873"/>
          </a:xfrm>
          <a:prstGeom prst="rect">
            <a:avLst/>
          </a:prstGeom>
          <a:blipFill>
            <a:blip r:embed="rId3" cstate="print"/>
            <a:stretch>
              <a:fillRect/>
            </a:stretch>
          </a:blipFill>
        </p:spPr>
        <p:txBody>
          <a:bodyPr wrap="square" lIns="0" tIns="0" rIns="0" bIns="0" rtlCol="0"/>
          <a:lstStyle/>
          <a:p>
            <a:endParaRPr dirty="0"/>
          </a:p>
        </p:txBody>
      </p:sp>
      <p:sp>
        <p:nvSpPr>
          <p:cNvPr id="5" name="object 5"/>
          <p:cNvSpPr txBox="1"/>
          <p:nvPr/>
        </p:nvSpPr>
        <p:spPr>
          <a:xfrm>
            <a:off x="2971800" y="2514600"/>
            <a:ext cx="2858135" cy="426720"/>
          </a:xfrm>
          <a:prstGeom prst="rect">
            <a:avLst/>
          </a:prstGeom>
        </p:spPr>
        <p:txBody>
          <a:bodyPr vert="horz" wrap="square" lIns="0" tIns="0" rIns="0" bIns="0" rtlCol="0">
            <a:spAutoFit/>
          </a:bodyPr>
          <a:lstStyle/>
          <a:p>
            <a:pPr marL="12700">
              <a:lnSpc>
                <a:spcPct val="100000"/>
              </a:lnSpc>
            </a:pPr>
            <a:r>
              <a:rPr sz="2800" spc="-5" dirty="0">
                <a:solidFill>
                  <a:srgbClr val="0000FF"/>
                </a:solidFill>
                <a:latin typeface="Verdana"/>
                <a:cs typeface="Verdana"/>
              </a:rPr>
              <a:t>“</a:t>
            </a:r>
            <a:r>
              <a:rPr sz="2800" i="1" spc="-5" dirty="0">
                <a:solidFill>
                  <a:srgbClr val="0000FF"/>
                </a:solidFill>
                <a:latin typeface="Verdana"/>
                <a:cs typeface="Verdana"/>
              </a:rPr>
              <a:t>Gold</a:t>
            </a:r>
            <a:r>
              <a:rPr sz="2800" i="1" spc="-55" dirty="0">
                <a:solidFill>
                  <a:srgbClr val="0000FF"/>
                </a:solidFill>
                <a:latin typeface="Verdana"/>
                <a:cs typeface="Verdana"/>
              </a:rPr>
              <a:t> </a:t>
            </a:r>
            <a:r>
              <a:rPr sz="2800" i="1" spc="-5" dirty="0">
                <a:solidFill>
                  <a:srgbClr val="0000FF"/>
                </a:solidFill>
                <a:latin typeface="Verdana"/>
                <a:cs typeface="Verdana"/>
              </a:rPr>
              <a:t>standard”</a:t>
            </a:r>
            <a:endParaRPr sz="2800" dirty="0">
              <a:latin typeface="Verdana"/>
              <a:cs typeface="Verdana"/>
            </a:endParaRPr>
          </a:p>
        </p:txBody>
      </p:sp>
      <p:sp>
        <p:nvSpPr>
          <p:cNvPr id="6" name="object 6"/>
          <p:cNvSpPr/>
          <p:nvPr/>
        </p:nvSpPr>
        <p:spPr>
          <a:xfrm>
            <a:off x="2209800" y="3124200"/>
            <a:ext cx="4394200" cy="3116262"/>
          </a:xfrm>
          <a:prstGeom prst="rect">
            <a:avLst/>
          </a:prstGeom>
          <a:blipFill>
            <a:blip r:embed="rId4" cstate="print"/>
            <a:stretch>
              <a:fillRect/>
            </a:stretch>
          </a:blipFill>
        </p:spPr>
        <p:txBody>
          <a:bodyPr wrap="square" lIns="0" tIns="0" rIns="0" bIns="0" rtlCol="0"/>
          <a:lstStyle/>
          <a:p>
            <a:endParaRPr dirty="0"/>
          </a:p>
        </p:txBody>
      </p:sp>
      <p:sp>
        <p:nvSpPr>
          <p:cNvPr id="7" name="object 3"/>
          <p:cNvSpPr/>
          <p:nvPr/>
        </p:nvSpPr>
        <p:spPr>
          <a:xfrm>
            <a:off x="7539228" y="310895"/>
            <a:ext cx="760476" cy="1073732"/>
          </a:xfrm>
          <a:prstGeom prst="rect">
            <a:avLst/>
          </a:prstGeom>
          <a:blipFill>
            <a:blip r:embed="rId5" cstate="print"/>
            <a:stretch>
              <a:fillRect/>
            </a:stretch>
          </a:blipFill>
        </p:spPr>
        <p:txBody>
          <a:bodyPr wrap="square" lIns="0" tIns="0" rIns="0" bIns="0" rtlCol="0"/>
          <a:lstStyle/>
          <a:p>
            <a:endParaRPr dirty="0"/>
          </a:p>
        </p:txBody>
      </p:sp>
      <p:sp>
        <p:nvSpPr>
          <p:cNvPr id="8" name="object 3"/>
          <p:cNvSpPr/>
          <p:nvPr/>
        </p:nvSpPr>
        <p:spPr>
          <a:xfrm>
            <a:off x="7539228" y="310895"/>
            <a:ext cx="760476" cy="1073732"/>
          </a:xfrm>
          <a:prstGeom prst="rect">
            <a:avLst/>
          </a:prstGeom>
          <a:blipFill>
            <a:blip r:embed="rId5" cstate="print"/>
            <a:stretch>
              <a:fillRect/>
            </a:stretch>
          </a:blipFill>
        </p:spPr>
        <p:txBody>
          <a:bodyPr wrap="square" lIns="0" tIns="0" rIns="0" bIns="0" rtlCol="0"/>
          <a:lstStyle/>
          <a:p>
            <a:endParaRPr dirty="0"/>
          </a:p>
        </p:txBody>
      </p:sp>
      <p:sp>
        <p:nvSpPr>
          <p:cNvPr id="9" name="8 Dikdörtgen"/>
          <p:cNvSpPr/>
          <p:nvPr/>
        </p:nvSpPr>
        <p:spPr>
          <a:xfrm>
            <a:off x="0" y="381000"/>
            <a:ext cx="5486400" cy="369332"/>
          </a:xfrm>
          <a:prstGeom prst="rect">
            <a:avLst/>
          </a:prstGeom>
        </p:spPr>
        <p:txBody>
          <a:bodyPr wrap="square">
            <a:spAutoFit/>
          </a:bodyPr>
          <a:lstStyle/>
          <a:p>
            <a:pPr lvl="0">
              <a:spcBef>
                <a:spcPct val="0"/>
              </a:spcBef>
              <a:defRPr/>
            </a:pPr>
            <a:r>
              <a:rPr lang="tr-TR" b="1" dirty="0" smtClean="0">
                <a:solidFill>
                  <a:schemeClr val="accent4"/>
                </a:solidFill>
                <a:latin typeface="+mj-lt"/>
              </a:rPr>
              <a:t>FUNGAL INFECTIONS  occuring after HSCT </a:t>
            </a:r>
            <a:endParaRPr lang="tr-TR" dirty="0">
              <a:solidFill>
                <a:schemeClr val="accent4"/>
              </a:solidFill>
              <a:latin typeface="+mj-lt"/>
            </a:endParaRPr>
          </a:p>
        </p:txBody>
      </p:sp>
      <p:sp>
        <p:nvSpPr>
          <p:cNvPr id="12" name="11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object 2"/>
          <p:cNvSpPr txBox="1">
            <a:spLocks/>
          </p:cNvSpPr>
          <p:nvPr/>
        </p:nvSpPr>
        <p:spPr>
          <a:xfrm>
            <a:off x="304800" y="1066800"/>
            <a:ext cx="9296400" cy="430887"/>
          </a:xfrm>
          <a:prstGeom prst="rect">
            <a:avLst/>
          </a:prstGeom>
        </p:spPr>
        <p:txBody>
          <a:bodyPr vert="horz" wrap="square" lIns="0" tIns="0" rIns="0" bIns="0" rtlCol="0" anchor="ctr">
            <a:spAutoFit/>
          </a:bodyPr>
          <a:lstStyle/>
          <a:p>
            <a:pPr marL="1270">
              <a:spcBef>
                <a:spcPct val="0"/>
              </a:spcBef>
            </a:pPr>
            <a:r>
              <a:rPr lang="tr-TR" sz="2800" b="1" dirty="0" err="1" smtClean="0">
                <a:solidFill>
                  <a:schemeClr val="accent2"/>
                </a:solidFill>
                <a:latin typeface="+mj-lt"/>
              </a:rPr>
              <a:t>Invasive</a:t>
            </a:r>
            <a:r>
              <a:rPr lang="tr-TR" sz="2800" b="1" dirty="0" smtClean="0">
                <a:solidFill>
                  <a:schemeClr val="accent2"/>
                </a:solidFill>
                <a:latin typeface="+mj-lt"/>
              </a:rPr>
              <a:t>  </a:t>
            </a:r>
            <a:r>
              <a:rPr kumimoji="0" lang="tr-TR" sz="2800" b="1" i="0" u="none" strike="noStrike" kern="1200" cap="none" spc="0" normalizeH="0" baseline="0" noProof="0" dirty="0" err="1" smtClean="0">
                <a:ln>
                  <a:noFill/>
                </a:ln>
                <a:solidFill>
                  <a:schemeClr val="accent2"/>
                </a:solidFill>
                <a:effectLst/>
                <a:uLnTx/>
                <a:uFillTx/>
                <a:latin typeface="+mj-lt"/>
                <a:ea typeface="+mj-ea"/>
                <a:cs typeface="+mj-cs"/>
              </a:rPr>
              <a:t>Fungal</a:t>
            </a:r>
            <a:r>
              <a:rPr kumimoji="0" lang="tr-TR" sz="2800" b="1" i="0" u="none" strike="noStrike" kern="1200" cap="none" spc="-90" normalizeH="0" baseline="0" noProof="0" dirty="0" smtClean="0">
                <a:ln>
                  <a:noFill/>
                </a:ln>
                <a:solidFill>
                  <a:schemeClr val="accent2"/>
                </a:solidFill>
                <a:effectLst/>
                <a:uLnTx/>
                <a:uFillTx/>
                <a:latin typeface="+mj-lt"/>
                <a:ea typeface="+mj-ea"/>
                <a:cs typeface="+mj-cs"/>
              </a:rPr>
              <a:t> </a:t>
            </a:r>
            <a:r>
              <a:rPr kumimoji="0" lang="tr-TR" sz="2800" b="1" i="0" u="none" strike="noStrike" kern="1200" cap="none" spc="0" normalizeH="0" baseline="0" noProof="0" dirty="0" err="1" smtClean="0">
                <a:ln>
                  <a:noFill/>
                </a:ln>
                <a:solidFill>
                  <a:schemeClr val="accent2"/>
                </a:solidFill>
                <a:effectLst/>
                <a:uLnTx/>
                <a:uFillTx/>
                <a:latin typeface="+mj-lt"/>
                <a:ea typeface="+mj-ea"/>
                <a:cs typeface="+mj-cs"/>
              </a:rPr>
              <a:t>infections</a:t>
            </a:r>
            <a:r>
              <a:rPr lang="tr-TR" sz="2800" b="1" dirty="0" smtClean="0">
                <a:solidFill>
                  <a:schemeClr val="accent2"/>
                </a:solidFill>
                <a:latin typeface="+mj-lt"/>
                <a:ea typeface="+mj-ea"/>
                <a:cs typeface="+mj-cs"/>
              </a:rPr>
              <a:t> </a:t>
            </a:r>
            <a:r>
              <a:rPr kumimoji="0" lang="tr-TR" sz="2800" b="1" i="0" u="none" strike="noStrike" kern="1200" cap="none" spc="0" normalizeH="0" baseline="0" noProof="0" dirty="0" smtClean="0">
                <a:ln>
                  <a:noFill/>
                </a:ln>
                <a:solidFill>
                  <a:schemeClr val="accent4"/>
                </a:solidFill>
                <a:effectLst/>
                <a:uLnTx/>
                <a:uFillTx/>
                <a:latin typeface="+mj-lt"/>
                <a:ea typeface="+mj-ea"/>
                <a:cs typeface="+mj-cs"/>
              </a:rPr>
              <a:t>(</a:t>
            </a:r>
            <a:r>
              <a:rPr lang="tr-TR" sz="2800" b="1" spc="-5" dirty="0" err="1" smtClean="0">
                <a:solidFill>
                  <a:schemeClr val="accent4"/>
                </a:solidFill>
                <a:latin typeface="Verdana"/>
                <a:cs typeface="Verdana"/>
              </a:rPr>
              <a:t>diagnosis</a:t>
            </a:r>
            <a:r>
              <a:rPr kumimoji="0" lang="tr-TR" sz="2800" b="1" i="0" u="none" strike="noStrike" kern="1200" cap="none" spc="0" normalizeH="0" baseline="0" noProof="0" dirty="0" smtClean="0">
                <a:ln>
                  <a:noFill/>
                </a:ln>
                <a:solidFill>
                  <a:schemeClr val="accent4"/>
                </a:solidFill>
                <a:effectLst/>
                <a:uLnTx/>
                <a:uFillTx/>
                <a:latin typeface="+mj-lt"/>
                <a:ea typeface="+mj-ea"/>
                <a:cs typeface="+mj-cs"/>
              </a:rPr>
              <a:t>)</a:t>
            </a:r>
            <a:endParaRPr kumimoji="0" lang="tr-TR" sz="2800" b="1" i="0" u="none" strike="noStrike" kern="1200" cap="none" spc="0" normalizeH="0" baseline="0" noProof="0" dirty="0">
              <a:ln>
                <a:noFill/>
              </a:ln>
              <a:solidFill>
                <a:schemeClr val="accent4"/>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609600" y="6096000"/>
            <a:ext cx="8305800" cy="457200"/>
          </a:xfrm>
          <a:prstGeom prst="rect">
            <a:avLst/>
          </a:prstGeom>
          <a:noFill/>
          <a:ln w="9525">
            <a:noFill/>
            <a:miter lim="800000"/>
            <a:headEnd/>
            <a:tailEnd/>
          </a:ln>
        </p:spPr>
      </p:pic>
      <p:sp>
        <p:nvSpPr>
          <p:cNvPr id="9" name="object 9"/>
          <p:cNvSpPr txBox="1"/>
          <p:nvPr/>
        </p:nvSpPr>
        <p:spPr>
          <a:xfrm>
            <a:off x="609600" y="2362200"/>
            <a:ext cx="7562850" cy="1154162"/>
          </a:xfrm>
          <a:prstGeom prst="rect">
            <a:avLst/>
          </a:prstGeom>
        </p:spPr>
        <p:txBody>
          <a:bodyPr vert="horz" wrap="square" lIns="0" tIns="0" rIns="0" bIns="0" rtlCol="0">
            <a:spAutoFit/>
          </a:bodyPr>
          <a:lstStyle/>
          <a:p>
            <a:pPr marL="12700" marR="5080">
              <a:lnSpc>
                <a:spcPts val="3020"/>
              </a:lnSpc>
            </a:pPr>
            <a:r>
              <a:rPr sz="2000" spc="-5" dirty="0">
                <a:latin typeface="+mj-lt"/>
                <a:cs typeface="Verdana"/>
              </a:rPr>
              <a:t>An unremarkable chest </a:t>
            </a:r>
            <a:r>
              <a:rPr sz="2000" spc="-30" dirty="0">
                <a:latin typeface="+mj-lt"/>
                <a:cs typeface="Verdana"/>
              </a:rPr>
              <a:t>x-ray </a:t>
            </a:r>
            <a:r>
              <a:rPr sz="2000" spc="-10" dirty="0">
                <a:latin typeface="+mj-lt"/>
                <a:cs typeface="Verdana"/>
              </a:rPr>
              <a:t>should be  </a:t>
            </a:r>
            <a:r>
              <a:rPr sz="2000" spc="-5" dirty="0">
                <a:latin typeface="+mj-lt"/>
                <a:cs typeface="Verdana"/>
              </a:rPr>
              <a:t>followed </a:t>
            </a:r>
            <a:r>
              <a:rPr sz="2000" spc="-10" dirty="0">
                <a:latin typeface="+mj-lt"/>
                <a:cs typeface="Verdana"/>
              </a:rPr>
              <a:t>by </a:t>
            </a:r>
            <a:r>
              <a:rPr sz="2000" spc="-5" dirty="0">
                <a:latin typeface="+mj-lt"/>
                <a:cs typeface="Verdana"/>
              </a:rPr>
              <a:t>a </a:t>
            </a:r>
            <a:r>
              <a:rPr sz="2000" spc="-10" dirty="0">
                <a:solidFill>
                  <a:srgbClr val="FF3300"/>
                </a:solidFill>
                <a:latin typeface="+mj-lt"/>
                <a:cs typeface="Verdana"/>
              </a:rPr>
              <a:t>CT </a:t>
            </a:r>
            <a:r>
              <a:rPr sz="2000" spc="-5" dirty="0">
                <a:solidFill>
                  <a:srgbClr val="FF3300"/>
                </a:solidFill>
                <a:latin typeface="+mj-lt"/>
                <a:cs typeface="Verdana"/>
              </a:rPr>
              <a:t>scan </a:t>
            </a:r>
            <a:r>
              <a:rPr sz="2000" spc="-5" dirty="0">
                <a:latin typeface="+mj-lt"/>
                <a:cs typeface="Verdana"/>
              </a:rPr>
              <a:t>to reliably </a:t>
            </a:r>
            <a:r>
              <a:rPr sz="2000" spc="-10" dirty="0">
                <a:latin typeface="+mj-lt"/>
                <a:cs typeface="Verdana"/>
              </a:rPr>
              <a:t>detect </a:t>
            </a:r>
            <a:r>
              <a:rPr sz="2000" spc="-5" dirty="0">
                <a:latin typeface="+mj-lt"/>
                <a:cs typeface="Verdana"/>
              </a:rPr>
              <a:t>or  to </a:t>
            </a:r>
            <a:r>
              <a:rPr sz="2000" spc="-10" dirty="0">
                <a:latin typeface="+mj-lt"/>
                <a:cs typeface="Verdana"/>
              </a:rPr>
              <a:t>accurately exclude </a:t>
            </a:r>
            <a:r>
              <a:rPr sz="2000" spc="-5" dirty="0">
                <a:latin typeface="+mj-lt"/>
                <a:cs typeface="Verdana"/>
              </a:rPr>
              <a:t>early </a:t>
            </a:r>
            <a:r>
              <a:rPr sz="2000" spc="-10" dirty="0">
                <a:latin typeface="+mj-lt"/>
                <a:cs typeface="Verdana"/>
              </a:rPr>
              <a:t>pulmonary  infection </a:t>
            </a:r>
            <a:r>
              <a:rPr sz="2000" spc="-5" dirty="0">
                <a:latin typeface="+mj-lt"/>
                <a:cs typeface="Verdana"/>
              </a:rPr>
              <a:t>in these</a:t>
            </a:r>
            <a:r>
              <a:rPr sz="2000" dirty="0">
                <a:latin typeface="+mj-lt"/>
                <a:cs typeface="Verdana"/>
              </a:rPr>
              <a:t> </a:t>
            </a:r>
            <a:r>
              <a:rPr sz="2000" spc="-10" dirty="0">
                <a:latin typeface="+mj-lt"/>
                <a:cs typeface="Verdana"/>
              </a:rPr>
              <a:t>patients.</a:t>
            </a:r>
            <a:endParaRPr sz="2000" dirty="0">
              <a:latin typeface="+mj-lt"/>
              <a:cs typeface="Verdana"/>
            </a:endParaRPr>
          </a:p>
        </p:txBody>
      </p:sp>
      <p:sp>
        <p:nvSpPr>
          <p:cNvPr id="10" name="object 10"/>
          <p:cNvSpPr txBox="1">
            <a:spLocks noGrp="1"/>
          </p:cNvSpPr>
          <p:nvPr>
            <p:ph type="title"/>
          </p:nvPr>
        </p:nvSpPr>
        <p:spPr>
          <a:xfrm>
            <a:off x="609600" y="1905000"/>
            <a:ext cx="7022719" cy="384721"/>
          </a:xfrm>
          <a:prstGeom prst="rect">
            <a:avLst/>
          </a:prstGeom>
        </p:spPr>
        <p:txBody>
          <a:bodyPr vert="horz" wrap="square" lIns="0" tIns="0" rIns="0" bIns="0" rtlCol="0">
            <a:spAutoFit/>
          </a:bodyPr>
          <a:lstStyle/>
          <a:p>
            <a:pPr marL="12700" marR="5080">
              <a:lnSpc>
                <a:spcPts val="3020"/>
              </a:lnSpc>
            </a:pPr>
            <a:r>
              <a:rPr sz="2000" i="0" spc="-5" dirty="0">
                <a:solidFill>
                  <a:srgbClr val="000000"/>
                </a:solidFill>
                <a:cs typeface="Verdana"/>
              </a:rPr>
              <a:t>A “positive” </a:t>
            </a:r>
            <a:r>
              <a:rPr sz="2000" i="0" spc="-10" dirty="0">
                <a:solidFill>
                  <a:srgbClr val="FF3300"/>
                </a:solidFill>
                <a:cs typeface="Verdana"/>
              </a:rPr>
              <a:t>chest </a:t>
            </a:r>
            <a:r>
              <a:rPr sz="2000" i="0" spc="-35" dirty="0">
                <a:solidFill>
                  <a:srgbClr val="FF3300"/>
                </a:solidFill>
                <a:cs typeface="Verdana"/>
              </a:rPr>
              <a:t>x-ray </a:t>
            </a:r>
            <a:r>
              <a:rPr sz="2000" i="0" spc="-5" dirty="0">
                <a:solidFill>
                  <a:srgbClr val="000000"/>
                </a:solidFill>
                <a:cs typeface="Verdana"/>
              </a:rPr>
              <a:t>is enough </a:t>
            </a:r>
            <a:r>
              <a:rPr sz="2000" i="0" spc="-10" dirty="0">
                <a:solidFill>
                  <a:srgbClr val="000000"/>
                </a:solidFill>
                <a:cs typeface="Verdana"/>
              </a:rPr>
              <a:t>to  </a:t>
            </a:r>
            <a:r>
              <a:rPr sz="2000" i="0" spc="-5" dirty="0">
                <a:solidFill>
                  <a:srgbClr val="000000"/>
                </a:solidFill>
                <a:cs typeface="Verdana"/>
              </a:rPr>
              <a:t>establish </a:t>
            </a:r>
            <a:r>
              <a:rPr sz="2000" i="0" spc="-10" dirty="0">
                <a:solidFill>
                  <a:srgbClr val="000000"/>
                </a:solidFill>
                <a:cs typeface="Verdana"/>
              </a:rPr>
              <a:t>the</a:t>
            </a:r>
            <a:r>
              <a:rPr sz="2000" i="0" spc="-25" dirty="0">
                <a:solidFill>
                  <a:srgbClr val="000000"/>
                </a:solidFill>
                <a:cs typeface="Verdana"/>
              </a:rPr>
              <a:t> </a:t>
            </a:r>
            <a:r>
              <a:rPr sz="2000" i="0" spc="-10" dirty="0">
                <a:solidFill>
                  <a:srgbClr val="000000"/>
                </a:solidFill>
                <a:cs typeface="Verdana"/>
              </a:rPr>
              <a:t>diagnosis.</a:t>
            </a:r>
            <a:endParaRPr sz="2000" dirty="0">
              <a:cs typeface="Verdana"/>
            </a:endParaRPr>
          </a:p>
        </p:txBody>
      </p:sp>
      <p:sp>
        <p:nvSpPr>
          <p:cNvPr id="12" name="object 4"/>
          <p:cNvSpPr/>
          <p:nvPr/>
        </p:nvSpPr>
        <p:spPr>
          <a:xfrm>
            <a:off x="5643371" y="854963"/>
            <a:ext cx="597408" cy="840873"/>
          </a:xfrm>
          <a:prstGeom prst="rect">
            <a:avLst/>
          </a:prstGeom>
          <a:blipFill>
            <a:blip r:embed="rId3" cstate="print"/>
            <a:stretch>
              <a:fillRect/>
            </a:stretch>
          </a:blipFill>
        </p:spPr>
        <p:txBody>
          <a:bodyPr wrap="square" lIns="0" tIns="0" rIns="0" bIns="0" rtlCol="0"/>
          <a:lstStyle/>
          <a:p>
            <a:endParaRPr dirty="0"/>
          </a:p>
        </p:txBody>
      </p:sp>
      <p:sp>
        <p:nvSpPr>
          <p:cNvPr id="13" name="object 3"/>
          <p:cNvSpPr/>
          <p:nvPr/>
        </p:nvSpPr>
        <p:spPr>
          <a:xfrm>
            <a:off x="7539228" y="310895"/>
            <a:ext cx="760476" cy="1073732"/>
          </a:xfrm>
          <a:prstGeom prst="rect">
            <a:avLst/>
          </a:prstGeom>
          <a:blipFill>
            <a:blip r:embed="rId4" cstate="print"/>
            <a:stretch>
              <a:fillRect/>
            </a:stretch>
          </a:blipFill>
        </p:spPr>
        <p:txBody>
          <a:bodyPr wrap="square" lIns="0" tIns="0" rIns="0" bIns="0" rtlCol="0"/>
          <a:lstStyle/>
          <a:p>
            <a:endParaRPr dirty="0"/>
          </a:p>
        </p:txBody>
      </p:sp>
      <p:sp>
        <p:nvSpPr>
          <p:cNvPr id="14" name="object 3"/>
          <p:cNvSpPr/>
          <p:nvPr/>
        </p:nvSpPr>
        <p:spPr>
          <a:xfrm>
            <a:off x="7539228" y="310895"/>
            <a:ext cx="760476" cy="1073732"/>
          </a:xfrm>
          <a:prstGeom prst="rect">
            <a:avLst/>
          </a:prstGeom>
          <a:blipFill>
            <a:blip r:embed="rId4" cstate="print"/>
            <a:stretch>
              <a:fillRect/>
            </a:stretch>
          </a:blipFill>
        </p:spPr>
        <p:txBody>
          <a:bodyPr wrap="square" lIns="0" tIns="0" rIns="0" bIns="0" rtlCol="0"/>
          <a:lstStyle/>
          <a:p>
            <a:endParaRPr dirty="0"/>
          </a:p>
        </p:txBody>
      </p:sp>
      <p:sp>
        <p:nvSpPr>
          <p:cNvPr id="15" name="14 Dikdörtgen"/>
          <p:cNvSpPr/>
          <p:nvPr/>
        </p:nvSpPr>
        <p:spPr>
          <a:xfrm>
            <a:off x="0" y="381000"/>
            <a:ext cx="5486400" cy="369332"/>
          </a:xfrm>
          <a:prstGeom prst="rect">
            <a:avLst/>
          </a:prstGeom>
        </p:spPr>
        <p:txBody>
          <a:bodyPr wrap="square">
            <a:spAutoFit/>
          </a:bodyPr>
          <a:lstStyle/>
          <a:p>
            <a:pPr lvl="0">
              <a:spcBef>
                <a:spcPct val="0"/>
              </a:spcBef>
              <a:defRPr/>
            </a:pPr>
            <a:r>
              <a:rPr lang="tr-TR" b="1" dirty="0" smtClean="0">
                <a:solidFill>
                  <a:schemeClr val="accent4"/>
                </a:solidFill>
                <a:latin typeface="+mj-lt"/>
              </a:rPr>
              <a:t>FUNGAL INFECTIONS  occuring after HSCT </a:t>
            </a:r>
            <a:endParaRPr lang="tr-TR" dirty="0">
              <a:solidFill>
                <a:schemeClr val="accent4"/>
              </a:solidFill>
              <a:latin typeface="+mj-lt"/>
            </a:endParaRPr>
          </a:p>
        </p:txBody>
      </p:sp>
      <p:sp>
        <p:nvSpPr>
          <p:cNvPr id="17" name="object 2"/>
          <p:cNvSpPr/>
          <p:nvPr/>
        </p:nvSpPr>
        <p:spPr>
          <a:xfrm>
            <a:off x="685800" y="3657600"/>
            <a:ext cx="3733800" cy="2514600"/>
          </a:xfrm>
          <a:prstGeom prst="rect">
            <a:avLst/>
          </a:prstGeom>
          <a:blipFill>
            <a:blip r:embed="rId5" cstate="print"/>
            <a:stretch>
              <a:fillRect/>
            </a:stretch>
          </a:blipFill>
        </p:spPr>
        <p:txBody>
          <a:bodyPr wrap="square" lIns="0" tIns="0" rIns="0" bIns="0" rtlCol="0"/>
          <a:lstStyle/>
          <a:p>
            <a:endParaRPr dirty="0"/>
          </a:p>
        </p:txBody>
      </p:sp>
      <p:sp>
        <p:nvSpPr>
          <p:cNvPr id="18" name="17 Dikdörtgen"/>
          <p:cNvSpPr/>
          <p:nvPr/>
        </p:nvSpPr>
        <p:spPr>
          <a:xfrm>
            <a:off x="4724400" y="5879068"/>
            <a:ext cx="1736053" cy="369332"/>
          </a:xfrm>
          <a:prstGeom prst="rect">
            <a:avLst/>
          </a:prstGeom>
        </p:spPr>
        <p:txBody>
          <a:bodyPr wrap="none">
            <a:spAutoFit/>
          </a:bodyPr>
          <a:lstStyle/>
          <a:p>
            <a:r>
              <a:rPr lang="tr-TR" spc="-10" dirty="0" err="1" smtClean="0">
                <a:solidFill>
                  <a:srgbClr val="FF3300"/>
                </a:solidFill>
                <a:latin typeface="Verdana"/>
                <a:cs typeface="Verdana"/>
              </a:rPr>
              <a:t>Crescent</a:t>
            </a:r>
            <a:r>
              <a:rPr lang="tr-TR" spc="-40" dirty="0" smtClean="0">
                <a:solidFill>
                  <a:srgbClr val="FF3300"/>
                </a:solidFill>
                <a:latin typeface="Verdana"/>
                <a:cs typeface="Verdana"/>
              </a:rPr>
              <a:t> </a:t>
            </a:r>
            <a:r>
              <a:rPr lang="tr-TR" spc="-5" dirty="0" err="1" smtClean="0">
                <a:solidFill>
                  <a:srgbClr val="FF3300"/>
                </a:solidFill>
                <a:latin typeface="Verdana"/>
                <a:cs typeface="Verdana"/>
              </a:rPr>
              <a:t>sign</a:t>
            </a:r>
            <a:endParaRPr lang="tr-TR" dirty="0"/>
          </a:p>
        </p:txBody>
      </p:sp>
      <p:sp>
        <p:nvSpPr>
          <p:cNvPr id="19" name="object 16"/>
          <p:cNvSpPr/>
          <p:nvPr/>
        </p:nvSpPr>
        <p:spPr>
          <a:xfrm>
            <a:off x="4724400" y="4050268"/>
            <a:ext cx="2438400" cy="1676400"/>
          </a:xfrm>
          <a:prstGeom prst="rect">
            <a:avLst/>
          </a:prstGeom>
          <a:blipFill>
            <a:blip r:embed="rId6" cstate="print"/>
            <a:stretch>
              <a:fillRect/>
            </a:stretch>
          </a:blipFill>
          <a:ln>
            <a:solidFill>
              <a:schemeClr val="tx1"/>
            </a:solidFill>
          </a:ln>
        </p:spPr>
        <p:txBody>
          <a:bodyPr wrap="square" lIns="0" tIns="0" rIns="0" bIns="0" rtlCol="0"/>
          <a:lstStyle/>
          <a:p>
            <a:endParaRPr dirty="0"/>
          </a:p>
        </p:txBody>
      </p:sp>
      <p:sp>
        <p:nvSpPr>
          <p:cNvPr id="20" name="object 9"/>
          <p:cNvSpPr txBox="1"/>
          <p:nvPr/>
        </p:nvSpPr>
        <p:spPr>
          <a:xfrm>
            <a:off x="4648200" y="3581400"/>
            <a:ext cx="4953000" cy="553998"/>
          </a:xfrm>
          <a:prstGeom prst="rect">
            <a:avLst/>
          </a:prstGeom>
        </p:spPr>
        <p:txBody>
          <a:bodyPr vert="horz" wrap="square" lIns="0" tIns="0" rIns="0" bIns="0" rtlCol="0">
            <a:spAutoFit/>
          </a:bodyPr>
          <a:lstStyle/>
          <a:p>
            <a:pPr marL="12700" marR="5080" indent="111125" algn="just">
              <a:lnSpc>
                <a:spcPct val="100000"/>
              </a:lnSpc>
            </a:pPr>
            <a:r>
              <a:rPr spc="-20" dirty="0" smtClean="0">
                <a:solidFill>
                  <a:srgbClr val="FF0000"/>
                </a:solidFill>
                <a:latin typeface="Verdana"/>
                <a:cs typeface="Verdana"/>
              </a:rPr>
              <a:t>invasive  </a:t>
            </a:r>
            <a:r>
              <a:rPr lang="tr-TR" spc="-20" dirty="0" smtClean="0">
                <a:solidFill>
                  <a:srgbClr val="FF0000"/>
                </a:solidFill>
                <a:latin typeface="Verdana"/>
                <a:cs typeface="Verdana"/>
              </a:rPr>
              <a:t>P</a:t>
            </a:r>
            <a:r>
              <a:rPr dirty="0" err="1" smtClean="0">
                <a:solidFill>
                  <a:srgbClr val="FF0000"/>
                </a:solidFill>
                <a:latin typeface="Verdana"/>
                <a:cs typeface="Verdana"/>
              </a:rPr>
              <a:t>ulmonary</a:t>
            </a:r>
            <a:r>
              <a:rPr lang="tr-TR" dirty="0" smtClean="0">
                <a:solidFill>
                  <a:srgbClr val="FF0000"/>
                </a:solidFill>
                <a:latin typeface="Verdana"/>
                <a:cs typeface="Verdana"/>
              </a:rPr>
              <a:t> </a:t>
            </a:r>
            <a:r>
              <a:rPr lang="tr-TR" spc="-5" dirty="0" err="1" smtClean="0">
                <a:solidFill>
                  <a:srgbClr val="FF0000"/>
                </a:solidFill>
                <a:latin typeface="Verdana"/>
                <a:cs typeface="Verdana"/>
              </a:rPr>
              <a:t>aspergillosis</a:t>
            </a:r>
            <a:endParaRPr lang="tr-TR" dirty="0" smtClean="0">
              <a:solidFill>
                <a:srgbClr val="FF0000"/>
              </a:solidFill>
              <a:latin typeface="Verdana"/>
              <a:cs typeface="Verdana"/>
            </a:endParaRPr>
          </a:p>
          <a:p>
            <a:pPr marL="12700" marR="5080" indent="111125" algn="just">
              <a:lnSpc>
                <a:spcPct val="100000"/>
              </a:lnSpc>
            </a:pPr>
            <a:endParaRPr dirty="0">
              <a:solidFill>
                <a:srgbClr val="FF0000"/>
              </a:solidFill>
              <a:latin typeface="Verdana"/>
              <a:cs typeface="Verdana"/>
            </a:endParaRPr>
          </a:p>
        </p:txBody>
      </p:sp>
      <p:sp>
        <p:nvSpPr>
          <p:cNvPr id="21" name="object 13"/>
          <p:cNvSpPr/>
          <p:nvPr/>
        </p:nvSpPr>
        <p:spPr>
          <a:xfrm>
            <a:off x="6858000" y="4050268"/>
            <a:ext cx="2057400" cy="1676400"/>
          </a:xfrm>
          <a:prstGeom prst="rect">
            <a:avLst/>
          </a:prstGeom>
          <a:blipFill>
            <a:blip r:embed="rId7" cstate="print"/>
            <a:stretch>
              <a:fillRect/>
            </a:stretch>
          </a:blipFill>
          <a:ln>
            <a:solidFill>
              <a:schemeClr val="tx1"/>
            </a:solidFill>
          </a:ln>
        </p:spPr>
        <p:txBody>
          <a:bodyPr wrap="square" lIns="0" tIns="0" rIns="0" bIns="0" rtlCol="0"/>
          <a:lstStyle/>
          <a:p>
            <a:endParaRPr dirty="0"/>
          </a:p>
        </p:txBody>
      </p:sp>
      <p:sp>
        <p:nvSpPr>
          <p:cNvPr id="22" name="21 Dikdörtgen"/>
          <p:cNvSpPr/>
          <p:nvPr/>
        </p:nvSpPr>
        <p:spPr>
          <a:xfrm>
            <a:off x="7391400" y="5879068"/>
            <a:ext cx="1239442" cy="369332"/>
          </a:xfrm>
          <a:prstGeom prst="rect">
            <a:avLst/>
          </a:prstGeom>
        </p:spPr>
        <p:txBody>
          <a:bodyPr wrap="none">
            <a:spAutoFit/>
          </a:bodyPr>
          <a:lstStyle/>
          <a:p>
            <a:r>
              <a:rPr lang="tr-TR" spc="-5" dirty="0" err="1" smtClean="0">
                <a:solidFill>
                  <a:srgbClr val="FF3300"/>
                </a:solidFill>
                <a:latin typeface="Verdana"/>
                <a:cs typeface="Verdana"/>
              </a:rPr>
              <a:t>Halo</a:t>
            </a:r>
            <a:r>
              <a:rPr lang="tr-TR" spc="-85" dirty="0" smtClean="0">
                <a:solidFill>
                  <a:srgbClr val="FF3300"/>
                </a:solidFill>
                <a:latin typeface="Verdana"/>
                <a:cs typeface="Verdana"/>
              </a:rPr>
              <a:t> </a:t>
            </a:r>
            <a:r>
              <a:rPr lang="tr-TR" spc="-5" dirty="0" err="1" smtClean="0">
                <a:solidFill>
                  <a:srgbClr val="FF3300"/>
                </a:solidFill>
                <a:latin typeface="Verdana"/>
                <a:cs typeface="Verdana"/>
              </a:rPr>
              <a:t>sign</a:t>
            </a:r>
            <a:endParaRPr lang="tr-TR" dirty="0"/>
          </a:p>
        </p:txBody>
      </p:sp>
      <p:sp>
        <p:nvSpPr>
          <p:cNvPr id="16" name="15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4" name="object 2"/>
          <p:cNvSpPr txBox="1">
            <a:spLocks/>
          </p:cNvSpPr>
          <p:nvPr/>
        </p:nvSpPr>
        <p:spPr>
          <a:xfrm>
            <a:off x="304800" y="1066800"/>
            <a:ext cx="9296400" cy="430887"/>
          </a:xfrm>
          <a:prstGeom prst="rect">
            <a:avLst/>
          </a:prstGeom>
        </p:spPr>
        <p:txBody>
          <a:bodyPr vert="horz" wrap="square" lIns="0" tIns="0" rIns="0" bIns="0" rtlCol="0" anchor="ctr">
            <a:spAutoFit/>
          </a:bodyPr>
          <a:lstStyle/>
          <a:p>
            <a:pPr marL="1270">
              <a:spcBef>
                <a:spcPct val="0"/>
              </a:spcBef>
            </a:pPr>
            <a:r>
              <a:rPr lang="tr-TR" sz="2800" b="1" dirty="0" err="1" smtClean="0">
                <a:solidFill>
                  <a:schemeClr val="accent2"/>
                </a:solidFill>
                <a:latin typeface="+mj-lt"/>
              </a:rPr>
              <a:t>Invasive</a:t>
            </a:r>
            <a:r>
              <a:rPr lang="tr-TR" sz="2800" b="1" dirty="0" smtClean="0">
                <a:solidFill>
                  <a:schemeClr val="accent2"/>
                </a:solidFill>
                <a:latin typeface="+mj-lt"/>
              </a:rPr>
              <a:t>  </a:t>
            </a:r>
            <a:r>
              <a:rPr kumimoji="0" lang="tr-TR" sz="2800" b="1" i="0" u="none" strike="noStrike" kern="1200" cap="none" spc="0" normalizeH="0" baseline="0" noProof="0" dirty="0" err="1" smtClean="0">
                <a:ln>
                  <a:noFill/>
                </a:ln>
                <a:solidFill>
                  <a:schemeClr val="accent2"/>
                </a:solidFill>
                <a:effectLst/>
                <a:uLnTx/>
                <a:uFillTx/>
                <a:latin typeface="+mj-lt"/>
                <a:ea typeface="+mj-ea"/>
                <a:cs typeface="+mj-cs"/>
              </a:rPr>
              <a:t>Fungal</a:t>
            </a:r>
            <a:r>
              <a:rPr kumimoji="0" lang="tr-TR" sz="2800" b="1" i="0" u="none" strike="noStrike" kern="1200" cap="none" spc="-90" normalizeH="0" baseline="0" noProof="0" dirty="0" smtClean="0">
                <a:ln>
                  <a:noFill/>
                </a:ln>
                <a:solidFill>
                  <a:schemeClr val="accent2"/>
                </a:solidFill>
                <a:effectLst/>
                <a:uLnTx/>
                <a:uFillTx/>
                <a:latin typeface="+mj-lt"/>
                <a:ea typeface="+mj-ea"/>
                <a:cs typeface="+mj-cs"/>
              </a:rPr>
              <a:t> </a:t>
            </a:r>
            <a:r>
              <a:rPr kumimoji="0" lang="tr-TR" sz="2800" b="1" i="0" u="none" strike="noStrike" kern="1200" cap="none" spc="0" normalizeH="0" baseline="0" noProof="0" dirty="0" err="1" smtClean="0">
                <a:ln>
                  <a:noFill/>
                </a:ln>
                <a:solidFill>
                  <a:schemeClr val="accent2"/>
                </a:solidFill>
                <a:effectLst/>
                <a:uLnTx/>
                <a:uFillTx/>
                <a:latin typeface="+mj-lt"/>
                <a:ea typeface="+mj-ea"/>
                <a:cs typeface="+mj-cs"/>
              </a:rPr>
              <a:t>infections</a:t>
            </a:r>
            <a:r>
              <a:rPr lang="tr-TR" sz="2800" b="1" dirty="0" smtClean="0">
                <a:solidFill>
                  <a:schemeClr val="accent2"/>
                </a:solidFill>
                <a:latin typeface="+mj-lt"/>
                <a:ea typeface="+mj-ea"/>
                <a:cs typeface="+mj-cs"/>
              </a:rPr>
              <a:t> </a:t>
            </a:r>
            <a:r>
              <a:rPr kumimoji="0" lang="tr-TR" sz="2800" b="1" i="0" u="none" strike="noStrike" kern="1200" cap="none" spc="0" normalizeH="0" baseline="0" noProof="0" dirty="0" smtClean="0">
                <a:ln>
                  <a:noFill/>
                </a:ln>
                <a:solidFill>
                  <a:schemeClr val="accent4"/>
                </a:solidFill>
                <a:effectLst/>
                <a:uLnTx/>
                <a:uFillTx/>
                <a:latin typeface="+mj-lt"/>
                <a:ea typeface="+mj-ea"/>
                <a:cs typeface="+mj-cs"/>
              </a:rPr>
              <a:t>(</a:t>
            </a:r>
            <a:r>
              <a:rPr lang="tr-TR" sz="2800" b="1" spc="-5" dirty="0" err="1" smtClean="0">
                <a:solidFill>
                  <a:schemeClr val="accent4"/>
                </a:solidFill>
                <a:latin typeface="Verdana"/>
                <a:cs typeface="Verdana"/>
              </a:rPr>
              <a:t>diagnosis</a:t>
            </a:r>
            <a:r>
              <a:rPr kumimoji="0" lang="tr-TR" sz="2800" b="1" i="0" u="none" strike="noStrike" kern="1200" cap="none" spc="0" normalizeH="0" baseline="0" noProof="0" dirty="0" smtClean="0">
                <a:ln>
                  <a:noFill/>
                </a:ln>
                <a:solidFill>
                  <a:schemeClr val="accent4"/>
                </a:solidFill>
                <a:effectLst/>
                <a:uLnTx/>
                <a:uFillTx/>
                <a:latin typeface="+mj-lt"/>
                <a:ea typeface="+mj-ea"/>
                <a:cs typeface="+mj-cs"/>
              </a:rPr>
              <a:t>)</a:t>
            </a:r>
            <a:endParaRPr kumimoji="0" lang="tr-TR" sz="2800" b="1" i="0" u="none" strike="noStrike" kern="1200" cap="none" spc="0" normalizeH="0" baseline="0" noProof="0" dirty="0">
              <a:ln>
                <a:noFill/>
              </a:ln>
              <a:solidFill>
                <a:schemeClr val="accent4"/>
              </a:solidFill>
              <a:effectLst/>
              <a:uLnTx/>
              <a:uFillTx/>
              <a:latin typeface="+mj-lt"/>
              <a:ea typeface="+mj-ea"/>
              <a:cs typeface="+mj-cs"/>
            </a:endParaRPr>
          </a:p>
        </p:txBody>
      </p:sp>
      <p:cxnSp>
        <p:nvCxnSpPr>
          <p:cNvPr id="25" name="24 Düz Ok Bağlayıcısı"/>
          <p:cNvCxnSpPr/>
          <p:nvPr/>
        </p:nvCxnSpPr>
        <p:spPr>
          <a:xfrm flipH="1" flipV="1">
            <a:off x="5791200" y="5105400"/>
            <a:ext cx="1676400" cy="914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26 Düz Ok Bağlayıcısı"/>
          <p:cNvCxnSpPr/>
          <p:nvPr/>
        </p:nvCxnSpPr>
        <p:spPr>
          <a:xfrm flipH="1" flipV="1">
            <a:off x="2971800" y="5105400"/>
            <a:ext cx="1828800" cy="9906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3"/>
          <p:cNvSpPr/>
          <p:nvPr/>
        </p:nvSpPr>
        <p:spPr>
          <a:xfrm>
            <a:off x="7539228" y="310895"/>
            <a:ext cx="760476" cy="1073732"/>
          </a:xfrm>
          <a:prstGeom prst="rect">
            <a:avLst/>
          </a:prstGeom>
          <a:blipFill>
            <a:blip r:embed="rId2" cstate="print"/>
            <a:stretch>
              <a:fillRect/>
            </a:stretch>
          </a:blipFill>
        </p:spPr>
        <p:txBody>
          <a:bodyPr wrap="square" lIns="0" tIns="0" rIns="0" bIns="0" rtlCol="0"/>
          <a:lstStyle/>
          <a:p>
            <a:endParaRPr dirty="0"/>
          </a:p>
        </p:txBody>
      </p:sp>
      <p:sp>
        <p:nvSpPr>
          <p:cNvPr id="11" name="object 3"/>
          <p:cNvSpPr/>
          <p:nvPr/>
        </p:nvSpPr>
        <p:spPr>
          <a:xfrm>
            <a:off x="7539228" y="310895"/>
            <a:ext cx="760476" cy="1073732"/>
          </a:xfrm>
          <a:prstGeom prst="rect">
            <a:avLst/>
          </a:prstGeom>
          <a:blipFill>
            <a:blip r:embed="rId2" cstate="print"/>
            <a:stretch>
              <a:fillRect/>
            </a:stretch>
          </a:blipFill>
        </p:spPr>
        <p:txBody>
          <a:bodyPr wrap="square" lIns="0" tIns="0" rIns="0" bIns="0" rtlCol="0"/>
          <a:lstStyle/>
          <a:p>
            <a:endParaRPr dirty="0"/>
          </a:p>
        </p:txBody>
      </p:sp>
      <p:sp>
        <p:nvSpPr>
          <p:cNvPr id="12" name="11 Dikdörtgen"/>
          <p:cNvSpPr/>
          <p:nvPr/>
        </p:nvSpPr>
        <p:spPr>
          <a:xfrm>
            <a:off x="0" y="381000"/>
            <a:ext cx="5486400" cy="369332"/>
          </a:xfrm>
          <a:prstGeom prst="rect">
            <a:avLst/>
          </a:prstGeom>
        </p:spPr>
        <p:txBody>
          <a:bodyPr wrap="square">
            <a:spAutoFit/>
          </a:bodyPr>
          <a:lstStyle/>
          <a:p>
            <a:pPr lvl="0">
              <a:spcBef>
                <a:spcPct val="0"/>
              </a:spcBef>
              <a:defRPr/>
            </a:pPr>
            <a:r>
              <a:rPr lang="tr-TR" b="1" dirty="0" smtClean="0">
                <a:solidFill>
                  <a:schemeClr val="accent4"/>
                </a:solidFill>
                <a:latin typeface="+mj-lt"/>
              </a:rPr>
              <a:t>FUNGAL INFECTIONS  occuring after HSCT </a:t>
            </a:r>
            <a:endParaRPr lang="tr-TR" dirty="0">
              <a:solidFill>
                <a:schemeClr val="accent4"/>
              </a:solidFill>
              <a:latin typeface="+mj-lt"/>
            </a:endParaRPr>
          </a:p>
        </p:txBody>
      </p:sp>
      <p:sp>
        <p:nvSpPr>
          <p:cNvPr id="13" name="12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1266" name="Picture 2"/>
          <p:cNvPicPr>
            <a:picLocks noChangeAspect="1" noChangeArrowheads="1"/>
          </p:cNvPicPr>
          <p:nvPr/>
        </p:nvPicPr>
        <p:blipFill>
          <a:blip r:embed="rId3" cstate="print"/>
          <a:srcRect/>
          <a:stretch>
            <a:fillRect/>
          </a:stretch>
        </p:blipFill>
        <p:spPr bwMode="auto">
          <a:xfrm>
            <a:off x="762000" y="1524000"/>
            <a:ext cx="7056293" cy="4800600"/>
          </a:xfrm>
          <a:prstGeom prst="rect">
            <a:avLst/>
          </a:prstGeom>
          <a:noFill/>
          <a:ln w="9525">
            <a:noFill/>
            <a:miter lim="800000"/>
            <a:headEnd/>
            <a:tailEnd/>
          </a:ln>
        </p:spPr>
      </p:pic>
      <p:sp>
        <p:nvSpPr>
          <p:cNvPr id="17" name="object 2"/>
          <p:cNvSpPr txBox="1">
            <a:spLocks/>
          </p:cNvSpPr>
          <p:nvPr/>
        </p:nvSpPr>
        <p:spPr>
          <a:xfrm>
            <a:off x="304800" y="1066800"/>
            <a:ext cx="9296400" cy="430887"/>
          </a:xfrm>
          <a:prstGeom prst="rect">
            <a:avLst/>
          </a:prstGeom>
        </p:spPr>
        <p:txBody>
          <a:bodyPr vert="horz" wrap="square" lIns="0" tIns="0" rIns="0" bIns="0" rtlCol="0" anchor="ctr">
            <a:spAutoFit/>
          </a:bodyPr>
          <a:lstStyle/>
          <a:p>
            <a:pPr marL="1270">
              <a:spcBef>
                <a:spcPct val="0"/>
              </a:spcBef>
            </a:pPr>
            <a:r>
              <a:rPr lang="tr-TR" sz="2800" b="1" dirty="0" err="1" smtClean="0">
                <a:solidFill>
                  <a:schemeClr val="accent2"/>
                </a:solidFill>
                <a:latin typeface="+mj-lt"/>
              </a:rPr>
              <a:t>Invasive</a:t>
            </a:r>
            <a:r>
              <a:rPr lang="tr-TR" sz="2800" b="1" dirty="0" smtClean="0">
                <a:solidFill>
                  <a:schemeClr val="accent2"/>
                </a:solidFill>
                <a:latin typeface="+mj-lt"/>
              </a:rPr>
              <a:t>  </a:t>
            </a:r>
            <a:r>
              <a:rPr kumimoji="0" lang="tr-TR" sz="2800" b="1" i="0" u="none" strike="noStrike" kern="1200" cap="none" spc="0" normalizeH="0" baseline="0" noProof="0" dirty="0" err="1" smtClean="0">
                <a:ln>
                  <a:noFill/>
                </a:ln>
                <a:solidFill>
                  <a:schemeClr val="accent2"/>
                </a:solidFill>
                <a:effectLst/>
                <a:uLnTx/>
                <a:uFillTx/>
                <a:latin typeface="+mj-lt"/>
                <a:ea typeface="+mj-ea"/>
                <a:cs typeface="+mj-cs"/>
              </a:rPr>
              <a:t>Fungal</a:t>
            </a:r>
            <a:r>
              <a:rPr kumimoji="0" lang="tr-TR" sz="2800" b="1" i="0" u="none" strike="noStrike" kern="1200" cap="none" spc="-90" normalizeH="0" baseline="0" noProof="0" dirty="0" smtClean="0">
                <a:ln>
                  <a:noFill/>
                </a:ln>
                <a:solidFill>
                  <a:schemeClr val="accent2"/>
                </a:solidFill>
                <a:effectLst/>
                <a:uLnTx/>
                <a:uFillTx/>
                <a:latin typeface="+mj-lt"/>
                <a:ea typeface="+mj-ea"/>
                <a:cs typeface="+mj-cs"/>
              </a:rPr>
              <a:t> </a:t>
            </a:r>
            <a:r>
              <a:rPr kumimoji="0" lang="tr-TR" sz="2800" b="1" i="0" u="none" strike="noStrike" kern="1200" cap="none" spc="0" normalizeH="0" baseline="0" noProof="0" dirty="0" err="1" smtClean="0">
                <a:ln>
                  <a:noFill/>
                </a:ln>
                <a:solidFill>
                  <a:schemeClr val="accent2"/>
                </a:solidFill>
                <a:effectLst/>
                <a:uLnTx/>
                <a:uFillTx/>
                <a:latin typeface="+mj-lt"/>
                <a:ea typeface="+mj-ea"/>
                <a:cs typeface="+mj-cs"/>
              </a:rPr>
              <a:t>infections</a:t>
            </a:r>
            <a:r>
              <a:rPr lang="tr-TR" sz="2800" b="1" dirty="0" smtClean="0">
                <a:solidFill>
                  <a:schemeClr val="accent2"/>
                </a:solidFill>
                <a:latin typeface="+mj-lt"/>
                <a:ea typeface="+mj-ea"/>
                <a:cs typeface="+mj-cs"/>
              </a:rPr>
              <a:t> </a:t>
            </a:r>
            <a:r>
              <a:rPr kumimoji="0" lang="tr-TR" sz="2800" b="1" i="0" u="none" strike="noStrike" kern="1200" cap="none" spc="0" normalizeH="0" baseline="0" noProof="0" dirty="0" smtClean="0">
                <a:ln>
                  <a:noFill/>
                </a:ln>
                <a:solidFill>
                  <a:schemeClr val="accent4"/>
                </a:solidFill>
                <a:effectLst/>
                <a:uLnTx/>
                <a:uFillTx/>
                <a:latin typeface="+mj-lt"/>
                <a:ea typeface="+mj-ea"/>
                <a:cs typeface="+mj-cs"/>
              </a:rPr>
              <a:t>(</a:t>
            </a:r>
            <a:r>
              <a:rPr lang="tr-TR" sz="2800" b="1" spc="-5" dirty="0" err="1" smtClean="0">
                <a:solidFill>
                  <a:schemeClr val="accent4"/>
                </a:solidFill>
                <a:latin typeface="Verdana"/>
                <a:cs typeface="Verdana"/>
              </a:rPr>
              <a:t>diagnosis</a:t>
            </a:r>
            <a:r>
              <a:rPr kumimoji="0" lang="tr-TR" sz="2800" b="1" i="0" u="none" strike="noStrike" kern="1200" cap="none" spc="0" normalizeH="0" baseline="0" noProof="0" dirty="0" smtClean="0">
                <a:ln>
                  <a:noFill/>
                </a:ln>
                <a:solidFill>
                  <a:schemeClr val="accent4"/>
                </a:solidFill>
                <a:effectLst/>
                <a:uLnTx/>
                <a:uFillTx/>
                <a:latin typeface="+mj-lt"/>
                <a:ea typeface="+mj-ea"/>
                <a:cs typeface="+mj-cs"/>
              </a:rPr>
              <a:t>)</a:t>
            </a:r>
            <a:endParaRPr kumimoji="0" lang="tr-TR" sz="2800" b="1" i="0" u="none" strike="noStrike" kern="1200" cap="none" spc="0" normalizeH="0" baseline="0" noProof="0" dirty="0">
              <a:ln>
                <a:noFill/>
              </a:ln>
              <a:solidFill>
                <a:schemeClr val="accent4"/>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762000" y="1905000"/>
            <a:ext cx="7089775" cy="3706143"/>
          </a:xfrm>
          <a:prstGeom prst="rect">
            <a:avLst/>
          </a:prstGeom>
        </p:spPr>
        <p:txBody>
          <a:bodyPr vert="horz" wrap="square" lIns="0" tIns="0" rIns="0" bIns="0" rtlCol="0">
            <a:spAutoFit/>
          </a:bodyPr>
          <a:lstStyle/>
          <a:p>
            <a:pPr marL="379730" indent="-367030">
              <a:lnSpc>
                <a:spcPct val="100000"/>
              </a:lnSpc>
              <a:buClr>
                <a:srgbClr val="FF3300"/>
              </a:buClr>
              <a:buSzPct val="125000"/>
              <a:buChar char="•"/>
              <a:tabLst>
                <a:tab pos="380365" algn="l"/>
              </a:tabLst>
            </a:pPr>
            <a:r>
              <a:rPr sz="2000" spc="-10" dirty="0">
                <a:solidFill>
                  <a:srgbClr val="B1B1B1"/>
                </a:solidFill>
                <a:latin typeface="Verdana"/>
                <a:cs typeface="Verdana"/>
              </a:rPr>
              <a:t>Histopathology</a:t>
            </a:r>
            <a:endParaRPr sz="2000" dirty="0">
              <a:latin typeface="Verdana"/>
              <a:cs typeface="Verdana"/>
            </a:endParaRPr>
          </a:p>
          <a:p>
            <a:pPr marL="379730" indent="-367030">
              <a:lnSpc>
                <a:spcPct val="100000"/>
              </a:lnSpc>
              <a:spcBef>
                <a:spcPts val="1010"/>
              </a:spcBef>
              <a:buClr>
                <a:srgbClr val="FF3300"/>
              </a:buClr>
              <a:buSzPct val="125000"/>
              <a:buChar char="•"/>
              <a:tabLst>
                <a:tab pos="380365" algn="l"/>
              </a:tabLst>
            </a:pPr>
            <a:r>
              <a:rPr sz="2000" spc="-5" dirty="0">
                <a:solidFill>
                  <a:srgbClr val="B1B1B1"/>
                </a:solidFill>
                <a:latin typeface="Verdana"/>
                <a:cs typeface="Verdana"/>
              </a:rPr>
              <a:t>Imaging</a:t>
            </a:r>
            <a:r>
              <a:rPr sz="2000" spc="-65" dirty="0">
                <a:solidFill>
                  <a:srgbClr val="B1B1B1"/>
                </a:solidFill>
                <a:latin typeface="Verdana"/>
                <a:cs typeface="Verdana"/>
              </a:rPr>
              <a:t> </a:t>
            </a:r>
            <a:r>
              <a:rPr sz="2000" spc="-5" dirty="0">
                <a:solidFill>
                  <a:srgbClr val="B1B1B1"/>
                </a:solidFill>
                <a:latin typeface="Verdana"/>
                <a:cs typeface="Verdana"/>
              </a:rPr>
              <a:t>techniques</a:t>
            </a:r>
            <a:endParaRPr sz="2000" dirty="0">
              <a:latin typeface="Verdana"/>
              <a:cs typeface="Verdana"/>
            </a:endParaRPr>
          </a:p>
          <a:p>
            <a:pPr marL="1215390" lvl="1" indent="-288290">
              <a:lnSpc>
                <a:spcPct val="100000"/>
              </a:lnSpc>
              <a:spcBef>
                <a:spcPts val="1005"/>
              </a:spcBef>
              <a:buChar char="-"/>
              <a:tabLst>
                <a:tab pos="1216025" algn="l"/>
              </a:tabLst>
            </a:pPr>
            <a:r>
              <a:rPr sz="2000" spc="-10" dirty="0">
                <a:solidFill>
                  <a:srgbClr val="B1B1B1"/>
                </a:solidFill>
                <a:latin typeface="Verdana"/>
                <a:cs typeface="Verdana"/>
              </a:rPr>
              <a:t>Chest </a:t>
            </a:r>
            <a:r>
              <a:rPr sz="2000" spc="-75" dirty="0">
                <a:solidFill>
                  <a:srgbClr val="B1B1B1"/>
                </a:solidFill>
                <a:latin typeface="Verdana"/>
                <a:cs typeface="Verdana"/>
              </a:rPr>
              <a:t>x-ray, </a:t>
            </a:r>
            <a:r>
              <a:rPr sz="2000" spc="-135" dirty="0">
                <a:solidFill>
                  <a:srgbClr val="B1B1B1"/>
                </a:solidFill>
                <a:latin typeface="Verdana"/>
                <a:cs typeface="Verdana"/>
              </a:rPr>
              <a:t>CT,</a:t>
            </a:r>
            <a:r>
              <a:rPr sz="2000" spc="65" dirty="0">
                <a:solidFill>
                  <a:srgbClr val="B1B1B1"/>
                </a:solidFill>
                <a:latin typeface="Verdana"/>
                <a:cs typeface="Verdana"/>
              </a:rPr>
              <a:t> </a:t>
            </a:r>
            <a:r>
              <a:rPr sz="2000" spc="-5" dirty="0">
                <a:solidFill>
                  <a:srgbClr val="B1B1B1"/>
                </a:solidFill>
                <a:latin typeface="Verdana"/>
                <a:cs typeface="Verdana"/>
              </a:rPr>
              <a:t>MRI</a:t>
            </a:r>
            <a:endParaRPr sz="2000" dirty="0">
              <a:latin typeface="Verdana"/>
              <a:cs typeface="Verdana"/>
            </a:endParaRPr>
          </a:p>
          <a:p>
            <a:pPr marL="1215390" lvl="1" indent="-288290">
              <a:lnSpc>
                <a:spcPct val="100000"/>
              </a:lnSpc>
              <a:spcBef>
                <a:spcPts val="409"/>
              </a:spcBef>
              <a:buChar char="-"/>
              <a:tabLst>
                <a:tab pos="1216025" algn="l"/>
              </a:tabLst>
            </a:pPr>
            <a:r>
              <a:rPr sz="2000" spc="-5" dirty="0">
                <a:solidFill>
                  <a:srgbClr val="B1B1B1"/>
                </a:solidFill>
                <a:latin typeface="Verdana"/>
                <a:cs typeface="Verdana"/>
              </a:rPr>
              <a:t>Biopsy </a:t>
            </a:r>
            <a:r>
              <a:rPr sz="2000" spc="-10" dirty="0">
                <a:solidFill>
                  <a:srgbClr val="B1B1B1"/>
                </a:solidFill>
                <a:latin typeface="Verdana"/>
                <a:cs typeface="Verdana"/>
              </a:rPr>
              <a:t>guided </a:t>
            </a:r>
            <a:r>
              <a:rPr sz="2000" spc="-15" dirty="0">
                <a:solidFill>
                  <a:srgbClr val="B1B1B1"/>
                </a:solidFill>
                <a:latin typeface="Verdana"/>
                <a:cs typeface="Verdana"/>
              </a:rPr>
              <a:t>by</a:t>
            </a:r>
            <a:r>
              <a:rPr sz="2000" spc="40" dirty="0">
                <a:solidFill>
                  <a:srgbClr val="B1B1B1"/>
                </a:solidFill>
                <a:latin typeface="Verdana"/>
                <a:cs typeface="Verdana"/>
              </a:rPr>
              <a:t> </a:t>
            </a:r>
            <a:r>
              <a:rPr sz="2000" spc="-35" dirty="0">
                <a:solidFill>
                  <a:srgbClr val="B1B1B1"/>
                </a:solidFill>
                <a:latin typeface="Verdana"/>
                <a:cs typeface="Verdana"/>
              </a:rPr>
              <a:t>TC</a:t>
            </a:r>
            <a:endParaRPr sz="2000" dirty="0">
              <a:latin typeface="Verdana"/>
              <a:cs typeface="Verdana"/>
            </a:endParaRPr>
          </a:p>
          <a:p>
            <a:pPr marL="379730" indent="-367030">
              <a:lnSpc>
                <a:spcPct val="100000"/>
              </a:lnSpc>
              <a:spcBef>
                <a:spcPts val="935"/>
              </a:spcBef>
              <a:buSzPct val="125000"/>
              <a:buChar char="•"/>
              <a:tabLst>
                <a:tab pos="380365" algn="l"/>
              </a:tabLst>
            </a:pPr>
            <a:r>
              <a:rPr sz="2000" spc="-10" dirty="0">
                <a:solidFill>
                  <a:srgbClr val="FF3300"/>
                </a:solidFill>
                <a:latin typeface="Verdana"/>
                <a:cs typeface="Verdana"/>
              </a:rPr>
              <a:t>Microbiology</a:t>
            </a:r>
            <a:endParaRPr sz="2000" dirty="0">
              <a:latin typeface="Verdana"/>
              <a:cs typeface="Verdana"/>
            </a:endParaRPr>
          </a:p>
          <a:p>
            <a:pPr marL="1215390" lvl="1" indent="-288290">
              <a:lnSpc>
                <a:spcPct val="100000"/>
              </a:lnSpc>
              <a:spcBef>
                <a:spcPts val="1005"/>
              </a:spcBef>
              <a:buChar char="-"/>
              <a:tabLst>
                <a:tab pos="1216025" algn="l"/>
              </a:tabLst>
            </a:pPr>
            <a:r>
              <a:rPr sz="2000" spc="-5" dirty="0">
                <a:latin typeface="Verdana"/>
                <a:cs typeface="Verdana"/>
              </a:rPr>
              <a:t>Direct examination,</a:t>
            </a:r>
            <a:r>
              <a:rPr sz="2000" spc="-50" dirty="0">
                <a:latin typeface="Verdana"/>
                <a:cs typeface="Verdana"/>
              </a:rPr>
              <a:t> </a:t>
            </a:r>
            <a:r>
              <a:rPr sz="2000" spc="-5" dirty="0">
                <a:latin typeface="Verdana"/>
                <a:cs typeface="Verdana"/>
              </a:rPr>
              <a:t>fluorescence</a:t>
            </a:r>
            <a:endParaRPr sz="2000" dirty="0">
              <a:latin typeface="Verdana"/>
              <a:cs typeface="Verdana"/>
            </a:endParaRPr>
          </a:p>
          <a:p>
            <a:pPr marL="1215390" lvl="1" indent="-288290">
              <a:lnSpc>
                <a:spcPct val="100000"/>
              </a:lnSpc>
              <a:spcBef>
                <a:spcPts val="1010"/>
              </a:spcBef>
              <a:buChar char="-"/>
              <a:tabLst>
                <a:tab pos="1216025" algn="l"/>
              </a:tabLst>
            </a:pPr>
            <a:r>
              <a:rPr sz="2000" spc="-10" dirty="0">
                <a:latin typeface="Verdana"/>
                <a:cs typeface="Verdana"/>
              </a:rPr>
              <a:t>Culture</a:t>
            </a:r>
            <a:endParaRPr sz="2000" dirty="0">
              <a:latin typeface="Verdana"/>
              <a:cs typeface="Verdana"/>
            </a:endParaRPr>
          </a:p>
          <a:p>
            <a:pPr marL="1215390" lvl="1" indent="-288290">
              <a:lnSpc>
                <a:spcPct val="100000"/>
              </a:lnSpc>
              <a:spcBef>
                <a:spcPts val="1005"/>
              </a:spcBef>
              <a:buChar char="-"/>
              <a:tabLst>
                <a:tab pos="1216025" algn="l"/>
              </a:tabLst>
            </a:pPr>
            <a:r>
              <a:rPr sz="2000" spc="-10" dirty="0">
                <a:latin typeface="Verdana"/>
                <a:cs typeface="Verdana"/>
              </a:rPr>
              <a:t>Serological: </a:t>
            </a:r>
            <a:r>
              <a:rPr sz="2000" spc="-5" dirty="0">
                <a:latin typeface="Verdana"/>
                <a:cs typeface="Verdana"/>
              </a:rPr>
              <a:t>Ag and Ab</a:t>
            </a:r>
            <a:r>
              <a:rPr sz="2000" spc="70" dirty="0">
                <a:latin typeface="Verdana"/>
                <a:cs typeface="Verdana"/>
              </a:rPr>
              <a:t> </a:t>
            </a:r>
            <a:r>
              <a:rPr sz="2000" spc="-10" dirty="0">
                <a:latin typeface="Verdana"/>
                <a:cs typeface="Verdana"/>
              </a:rPr>
              <a:t>detection</a:t>
            </a:r>
            <a:endParaRPr sz="2000" dirty="0">
              <a:latin typeface="Verdana"/>
              <a:cs typeface="Verdana"/>
            </a:endParaRPr>
          </a:p>
          <a:p>
            <a:pPr marL="1215390" lvl="1" indent="-288290">
              <a:lnSpc>
                <a:spcPct val="100000"/>
              </a:lnSpc>
              <a:spcBef>
                <a:spcPts val="1010"/>
              </a:spcBef>
              <a:buChar char="-"/>
              <a:tabLst>
                <a:tab pos="1216025" algn="l"/>
              </a:tabLst>
            </a:pPr>
            <a:r>
              <a:rPr sz="2000" spc="-5" dirty="0">
                <a:latin typeface="Verdana"/>
                <a:cs typeface="Verdana"/>
              </a:rPr>
              <a:t>PCR</a:t>
            </a:r>
            <a:r>
              <a:rPr sz="2000" spc="-75" dirty="0">
                <a:latin typeface="Verdana"/>
                <a:cs typeface="Verdana"/>
              </a:rPr>
              <a:t> </a:t>
            </a:r>
            <a:r>
              <a:rPr sz="2000" spc="-10" dirty="0">
                <a:latin typeface="Verdana"/>
                <a:cs typeface="Verdana"/>
              </a:rPr>
              <a:t>techniques</a:t>
            </a:r>
            <a:endParaRPr sz="2000" dirty="0">
              <a:latin typeface="Verdana"/>
              <a:cs typeface="Verdana"/>
            </a:endParaRPr>
          </a:p>
        </p:txBody>
      </p:sp>
      <p:sp>
        <p:nvSpPr>
          <p:cNvPr id="5" name="object 3"/>
          <p:cNvSpPr/>
          <p:nvPr/>
        </p:nvSpPr>
        <p:spPr>
          <a:xfrm>
            <a:off x="7539228" y="310895"/>
            <a:ext cx="760476" cy="1073732"/>
          </a:xfrm>
          <a:prstGeom prst="rect">
            <a:avLst/>
          </a:prstGeom>
          <a:blipFill>
            <a:blip r:embed="rId2" cstate="print"/>
            <a:stretch>
              <a:fillRect/>
            </a:stretch>
          </a:blipFill>
        </p:spPr>
        <p:txBody>
          <a:bodyPr wrap="square" lIns="0" tIns="0" rIns="0" bIns="0" rtlCol="0"/>
          <a:lstStyle/>
          <a:p>
            <a:endParaRPr dirty="0"/>
          </a:p>
        </p:txBody>
      </p:sp>
      <p:sp>
        <p:nvSpPr>
          <p:cNvPr id="6" name="object 3"/>
          <p:cNvSpPr/>
          <p:nvPr/>
        </p:nvSpPr>
        <p:spPr>
          <a:xfrm>
            <a:off x="7539228" y="310895"/>
            <a:ext cx="760476" cy="1073732"/>
          </a:xfrm>
          <a:prstGeom prst="rect">
            <a:avLst/>
          </a:prstGeom>
          <a:blipFill>
            <a:blip r:embed="rId2" cstate="print"/>
            <a:stretch>
              <a:fillRect/>
            </a:stretch>
          </a:blipFill>
        </p:spPr>
        <p:txBody>
          <a:bodyPr wrap="square" lIns="0" tIns="0" rIns="0" bIns="0" rtlCol="0"/>
          <a:lstStyle/>
          <a:p>
            <a:endParaRPr dirty="0"/>
          </a:p>
        </p:txBody>
      </p:sp>
      <p:sp>
        <p:nvSpPr>
          <p:cNvPr id="7" name="6 Dikdörtgen"/>
          <p:cNvSpPr/>
          <p:nvPr/>
        </p:nvSpPr>
        <p:spPr>
          <a:xfrm>
            <a:off x="0" y="381000"/>
            <a:ext cx="5486400" cy="369332"/>
          </a:xfrm>
          <a:prstGeom prst="rect">
            <a:avLst/>
          </a:prstGeom>
        </p:spPr>
        <p:txBody>
          <a:bodyPr wrap="square">
            <a:spAutoFit/>
          </a:bodyPr>
          <a:lstStyle/>
          <a:p>
            <a:pPr lvl="0">
              <a:spcBef>
                <a:spcPct val="0"/>
              </a:spcBef>
              <a:defRPr/>
            </a:pPr>
            <a:r>
              <a:rPr lang="tr-TR" b="1" dirty="0" smtClean="0">
                <a:solidFill>
                  <a:schemeClr val="accent4"/>
                </a:solidFill>
                <a:latin typeface="+mj-lt"/>
              </a:rPr>
              <a:t>FUNGAL INFECTIONS  occuring after HSCT </a:t>
            </a:r>
            <a:endParaRPr lang="tr-TR" dirty="0">
              <a:solidFill>
                <a:schemeClr val="accent4"/>
              </a:solidFill>
              <a:latin typeface="+mj-lt"/>
            </a:endParaRPr>
          </a:p>
        </p:txBody>
      </p:sp>
      <p:sp>
        <p:nvSpPr>
          <p:cNvPr id="8" name="7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object 2"/>
          <p:cNvSpPr txBox="1">
            <a:spLocks/>
          </p:cNvSpPr>
          <p:nvPr/>
        </p:nvSpPr>
        <p:spPr>
          <a:xfrm>
            <a:off x="304800" y="1066800"/>
            <a:ext cx="9296400" cy="430887"/>
          </a:xfrm>
          <a:prstGeom prst="rect">
            <a:avLst/>
          </a:prstGeom>
        </p:spPr>
        <p:txBody>
          <a:bodyPr vert="horz" wrap="square" lIns="0" tIns="0" rIns="0" bIns="0" rtlCol="0" anchor="ctr">
            <a:spAutoFit/>
          </a:bodyPr>
          <a:lstStyle/>
          <a:p>
            <a:pPr marL="1270">
              <a:spcBef>
                <a:spcPct val="0"/>
              </a:spcBef>
            </a:pPr>
            <a:r>
              <a:rPr lang="tr-TR" sz="2800" b="1" dirty="0" err="1" smtClean="0">
                <a:solidFill>
                  <a:schemeClr val="accent2"/>
                </a:solidFill>
                <a:latin typeface="+mj-lt"/>
              </a:rPr>
              <a:t>Invasive</a:t>
            </a:r>
            <a:r>
              <a:rPr lang="tr-TR" sz="2800" b="1" dirty="0" smtClean="0">
                <a:solidFill>
                  <a:schemeClr val="accent2"/>
                </a:solidFill>
                <a:latin typeface="+mj-lt"/>
              </a:rPr>
              <a:t>  </a:t>
            </a:r>
            <a:r>
              <a:rPr kumimoji="0" lang="tr-TR" sz="2800" b="1" i="0" u="none" strike="noStrike" kern="1200" cap="none" spc="0" normalizeH="0" baseline="0" noProof="0" dirty="0" err="1" smtClean="0">
                <a:ln>
                  <a:noFill/>
                </a:ln>
                <a:solidFill>
                  <a:schemeClr val="accent2"/>
                </a:solidFill>
                <a:effectLst/>
                <a:uLnTx/>
                <a:uFillTx/>
                <a:latin typeface="+mj-lt"/>
                <a:ea typeface="+mj-ea"/>
                <a:cs typeface="+mj-cs"/>
              </a:rPr>
              <a:t>Fungal</a:t>
            </a:r>
            <a:r>
              <a:rPr kumimoji="0" lang="tr-TR" sz="2800" b="1" i="0" u="none" strike="noStrike" kern="1200" cap="none" spc="-90" normalizeH="0" baseline="0" noProof="0" dirty="0" smtClean="0">
                <a:ln>
                  <a:noFill/>
                </a:ln>
                <a:solidFill>
                  <a:schemeClr val="accent2"/>
                </a:solidFill>
                <a:effectLst/>
                <a:uLnTx/>
                <a:uFillTx/>
                <a:latin typeface="+mj-lt"/>
                <a:ea typeface="+mj-ea"/>
                <a:cs typeface="+mj-cs"/>
              </a:rPr>
              <a:t> </a:t>
            </a:r>
            <a:r>
              <a:rPr kumimoji="0" lang="tr-TR" sz="2800" b="1" i="0" u="none" strike="noStrike" kern="1200" cap="none" spc="0" normalizeH="0" baseline="0" noProof="0" dirty="0" err="1" smtClean="0">
                <a:ln>
                  <a:noFill/>
                </a:ln>
                <a:solidFill>
                  <a:schemeClr val="accent2"/>
                </a:solidFill>
                <a:effectLst/>
                <a:uLnTx/>
                <a:uFillTx/>
                <a:latin typeface="+mj-lt"/>
                <a:ea typeface="+mj-ea"/>
                <a:cs typeface="+mj-cs"/>
              </a:rPr>
              <a:t>infections</a:t>
            </a:r>
            <a:r>
              <a:rPr lang="tr-TR" sz="2800" b="1" dirty="0" smtClean="0">
                <a:solidFill>
                  <a:schemeClr val="accent2"/>
                </a:solidFill>
                <a:latin typeface="+mj-lt"/>
                <a:ea typeface="+mj-ea"/>
                <a:cs typeface="+mj-cs"/>
              </a:rPr>
              <a:t> </a:t>
            </a:r>
            <a:r>
              <a:rPr kumimoji="0" lang="tr-TR" sz="2800" b="1" i="0" u="none" strike="noStrike" kern="1200" cap="none" spc="0" normalizeH="0" baseline="0" noProof="0" dirty="0" smtClean="0">
                <a:ln>
                  <a:noFill/>
                </a:ln>
                <a:solidFill>
                  <a:schemeClr val="accent4"/>
                </a:solidFill>
                <a:effectLst/>
                <a:uLnTx/>
                <a:uFillTx/>
                <a:latin typeface="+mj-lt"/>
                <a:ea typeface="+mj-ea"/>
                <a:cs typeface="+mj-cs"/>
              </a:rPr>
              <a:t>(</a:t>
            </a:r>
            <a:r>
              <a:rPr lang="tr-TR" sz="2800" b="1" spc="-5" dirty="0" err="1" smtClean="0">
                <a:solidFill>
                  <a:schemeClr val="accent4"/>
                </a:solidFill>
                <a:latin typeface="Verdana"/>
                <a:cs typeface="Verdana"/>
              </a:rPr>
              <a:t>diagnosis</a:t>
            </a:r>
            <a:r>
              <a:rPr kumimoji="0" lang="tr-TR" sz="2800" b="1" i="0" u="none" strike="noStrike" kern="1200" cap="none" spc="0" normalizeH="0" baseline="0" noProof="0" dirty="0" smtClean="0">
                <a:ln>
                  <a:noFill/>
                </a:ln>
                <a:solidFill>
                  <a:schemeClr val="accent4"/>
                </a:solidFill>
                <a:effectLst/>
                <a:uLnTx/>
                <a:uFillTx/>
                <a:latin typeface="+mj-lt"/>
                <a:ea typeface="+mj-ea"/>
                <a:cs typeface="+mj-cs"/>
              </a:rPr>
              <a:t>)</a:t>
            </a:r>
            <a:endParaRPr kumimoji="0" lang="tr-TR" sz="2800" b="1" i="0" u="none" strike="noStrike" kern="1200" cap="none" spc="0" normalizeH="0" baseline="0" noProof="0" dirty="0">
              <a:ln>
                <a:noFill/>
              </a:ln>
              <a:solidFill>
                <a:schemeClr val="accent4"/>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3"/>
          <p:cNvSpPr/>
          <p:nvPr/>
        </p:nvSpPr>
        <p:spPr>
          <a:xfrm>
            <a:off x="7539228" y="310895"/>
            <a:ext cx="760476" cy="1073732"/>
          </a:xfrm>
          <a:prstGeom prst="rect">
            <a:avLst/>
          </a:prstGeom>
          <a:blipFill>
            <a:blip r:embed="rId2" cstate="print"/>
            <a:stretch>
              <a:fillRect/>
            </a:stretch>
          </a:blipFill>
        </p:spPr>
        <p:txBody>
          <a:bodyPr wrap="square" lIns="0" tIns="0" rIns="0" bIns="0" rtlCol="0"/>
          <a:lstStyle/>
          <a:p>
            <a:endParaRPr dirty="0"/>
          </a:p>
        </p:txBody>
      </p:sp>
      <p:sp>
        <p:nvSpPr>
          <p:cNvPr id="13" name="object 3"/>
          <p:cNvSpPr/>
          <p:nvPr/>
        </p:nvSpPr>
        <p:spPr>
          <a:xfrm>
            <a:off x="7539228" y="310895"/>
            <a:ext cx="760476" cy="1073732"/>
          </a:xfrm>
          <a:prstGeom prst="rect">
            <a:avLst/>
          </a:prstGeom>
          <a:blipFill>
            <a:blip r:embed="rId2" cstate="print"/>
            <a:stretch>
              <a:fillRect/>
            </a:stretch>
          </a:blipFill>
        </p:spPr>
        <p:txBody>
          <a:bodyPr wrap="square" lIns="0" tIns="0" rIns="0" bIns="0" rtlCol="0"/>
          <a:lstStyle/>
          <a:p>
            <a:endParaRPr dirty="0"/>
          </a:p>
        </p:txBody>
      </p:sp>
      <p:sp>
        <p:nvSpPr>
          <p:cNvPr id="14" name="13 Dikdörtgen"/>
          <p:cNvSpPr/>
          <p:nvPr/>
        </p:nvSpPr>
        <p:spPr>
          <a:xfrm>
            <a:off x="0" y="381000"/>
            <a:ext cx="5486400" cy="369332"/>
          </a:xfrm>
          <a:prstGeom prst="rect">
            <a:avLst/>
          </a:prstGeom>
        </p:spPr>
        <p:txBody>
          <a:bodyPr wrap="square">
            <a:spAutoFit/>
          </a:bodyPr>
          <a:lstStyle/>
          <a:p>
            <a:pPr lvl="0">
              <a:spcBef>
                <a:spcPct val="0"/>
              </a:spcBef>
              <a:defRPr/>
            </a:pPr>
            <a:r>
              <a:rPr lang="tr-TR" b="1" dirty="0" smtClean="0">
                <a:solidFill>
                  <a:schemeClr val="accent4"/>
                </a:solidFill>
                <a:latin typeface="+mj-lt"/>
              </a:rPr>
              <a:t>FUNGAL INFECTIONS  occuring after HSCT </a:t>
            </a:r>
            <a:endParaRPr lang="tr-TR" dirty="0">
              <a:solidFill>
                <a:schemeClr val="accent4"/>
              </a:solidFill>
              <a:latin typeface="+mj-lt"/>
            </a:endParaRPr>
          </a:p>
        </p:txBody>
      </p:sp>
      <p:sp>
        <p:nvSpPr>
          <p:cNvPr id="15" name="14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object 2"/>
          <p:cNvSpPr txBox="1">
            <a:spLocks/>
          </p:cNvSpPr>
          <p:nvPr/>
        </p:nvSpPr>
        <p:spPr>
          <a:xfrm>
            <a:off x="304800" y="1066800"/>
            <a:ext cx="9296400" cy="430887"/>
          </a:xfrm>
          <a:prstGeom prst="rect">
            <a:avLst/>
          </a:prstGeom>
        </p:spPr>
        <p:txBody>
          <a:bodyPr vert="horz" wrap="square" lIns="0" tIns="0" rIns="0" bIns="0" rtlCol="0" anchor="ctr">
            <a:spAutoFit/>
          </a:bodyPr>
          <a:lstStyle/>
          <a:p>
            <a:pPr marL="1270">
              <a:spcBef>
                <a:spcPct val="0"/>
              </a:spcBef>
            </a:pPr>
            <a:r>
              <a:rPr lang="tr-TR" sz="2800" b="1" dirty="0" err="1" smtClean="0">
                <a:solidFill>
                  <a:schemeClr val="accent2"/>
                </a:solidFill>
                <a:latin typeface="+mj-lt"/>
              </a:rPr>
              <a:t>Invasive</a:t>
            </a:r>
            <a:r>
              <a:rPr lang="tr-TR" sz="2800" b="1" dirty="0" smtClean="0">
                <a:solidFill>
                  <a:schemeClr val="accent2"/>
                </a:solidFill>
                <a:latin typeface="+mj-lt"/>
              </a:rPr>
              <a:t>  </a:t>
            </a:r>
            <a:r>
              <a:rPr kumimoji="0" lang="tr-TR" sz="2800" b="1" i="0" u="none" strike="noStrike" kern="1200" cap="none" spc="0" normalizeH="0" baseline="0" noProof="0" dirty="0" err="1" smtClean="0">
                <a:ln>
                  <a:noFill/>
                </a:ln>
                <a:solidFill>
                  <a:schemeClr val="accent2"/>
                </a:solidFill>
                <a:effectLst/>
                <a:uLnTx/>
                <a:uFillTx/>
                <a:latin typeface="+mj-lt"/>
                <a:ea typeface="+mj-ea"/>
                <a:cs typeface="+mj-cs"/>
              </a:rPr>
              <a:t>Fungal</a:t>
            </a:r>
            <a:r>
              <a:rPr kumimoji="0" lang="tr-TR" sz="2800" b="1" i="0" u="none" strike="noStrike" kern="1200" cap="none" spc="-90" normalizeH="0" baseline="0" noProof="0" dirty="0" smtClean="0">
                <a:ln>
                  <a:noFill/>
                </a:ln>
                <a:solidFill>
                  <a:schemeClr val="accent2"/>
                </a:solidFill>
                <a:effectLst/>
                <a:uLnTx/>
                <a:uFillTx/>
                <a:latin typeface="+mj-lt"/>
                <a:ea typeface="+mj-ea"/>
                <a:cs typeface="+mj-cs"/>
              </a:rPr>
              <a:t> </a:t>
            </a:r>
            <a:r>
              <a:rPr kumimoji="0" lang="tr-TR" sz="2800" b="1" i="0" u="none" strike="noStrike" kern="1200" cap="none" spc="0" normalizeH="0" baseline="0" noProof="0" dirty="0" err="1" smtClean="0">
                <a:ln>
                  <a:noFill/>
                </a:ln>
                <a:solidFill>
                  <a:schemeClr val="accent2"/>
                </a:solidFill>
                <a:effectLst/>
                <a:uLnTx/>
                <a:uFillTx/>
                <a:latin typeface="+mj-lt"/>
                <a:ea typeface="+mj-ea"/>
                <a:cs typeface="+mj-cs"/>
              </a:rPr>
              <a:t>infections</a:t>
            </a:r>
            <a:r>
              <a:rPr lang="tr-TR" sz="2800" b="1" dirty="0" smtClean="0">
                <a:solidFill>
                  <a:schemeClr val="accent2"/>
                </a:solidFill>
                <a:latin typeface="+mj-lt"/>
                <a:ea typeface="+mj-ea"/>
                <a:cs typeface="+mj-cs"/>
              </a:rPr>
              <a:t> </a:t>
            </a:r>
            <a:r>
              <a:rPr kumimoji="0" lang="tr-TR" sz="2800" b="1" i="0" u="none" strike="noStrike" kern="1200" cap="none" spc="0" normalizeH="0" baseline="0" noProof="0" dirty="0" smtClean="0">
                <a:ln>
                  <a:noFill/>
                </a:ln>
                <a:solidFill>
                  <a:schemeClr val="accent4"/>
                </a:solidFill>
                <a:effectLst/>
                <a:uLnTx/>
                <a:uFillTx/>
                <a:latin typeface="+mj-lt"/>
                <a:ea typeface="+mj-ea"/>
                <a:cs typeface="+mj-cs"/>
              </a:rPr>
              <a:t>(</a:t>
            </a:r>
            <a:r>
              <a:rPr lang="tr-TR" sz="2800" b="1" spc="-5" dirty="0" err="1" smtClean="0">
                <a:solidFill>
                  <a:schemeClr val="accent4"/>
                </a:solidFill>
                <a:latin typeface="Verdana"/>
                <a:cs typeface="Verdana"/>
              </a:rPr>
              <a:t>diagnosis</a:t>
            </a:r>
            <a:r>
              <a:rPr kumimoji="0" lang="tr-TR" sz="2800" b="1" i="0" u="none" strike="noStrike" kern="1200" cap="none" spc="0" normalizeH="0" baseline="0" noProof="0" dirty="0" smtClean="0">
                <a:ln>
                  <a:noFill/>
                </a:ln>
                <a:solidFill>
                  <a:schemeClr val="accent4"/>
                </a:solidFill>
                <a:effectLst/>
                <a:uLnTx/>
                <a:uFillTx/>
                <a:latin typeface="+mj-lt"/>
                <a:ea typeface="+mj-ea"/>
                <a:cs typeface="+mj-cs"/>
              </a:rPr>
              <a:t>)</a:t>
            </a:r>
            <a:endParaRPr kumimoji="0" lang="tr-TR" sz="2800" b="1" i="0" u="none" strike="noStrike" kern="1200" cap="none" spc="0" normalizeH="0" baseline="0" noProof="0" dirty="0">
              <a:ln>
                <a:noFill/>
              </a:ln>
              <a:solidFill>
                <a:schemeClr val="accent4"/>
              </a:solidFill>
              <a:effectLst/>
              <a:uLnTx/>
              <a:uFillTx/>
              <a:latin typeface="+mj-lt"/>
              <a:ea typeface="+mj-ea"/>
              <a:cs typeface="+mj-cs"/>
            </a:endParaRPr>
          </a:p>
        </p:txBody>
      </p:sp>
      <p:pic>
        <p:nvPicPr>
          <p:cNvPr id="12290" name="Picture 2"/>
          <p:cNvPicPr>
            <a:picLocks noChangeAspect="1" noChangeArrowheads="1"/>
          </p:cNvPicPr>
          <p:nvPr/>
        </p:nvPicPr>
        <p:blipFill>
          <a:blip r:embed="rId3" cstate="print"/>
          <a:srcRect/>
          <a:stretch>
            <a:fillRect/>
          </a:stretch>
        </p:blipFill>
        <p:spPr bwMode="auto">
          <a:xfrm>
            <a:off x="762000" y="1828800"/>
            <a:ext cx="6934200" cy="4343400"/>
          </a:xfrm>
          <a:prstGeom prst="rect">
            <a:avLst/>
          </a:prstGeom>
          <a:noFill/>
          <a:ln w="9525">
            <a:noFill/>
            <a:miter lim="800000"/>
            <a:headEnd/>
            <a:tailEnd/>
          </a:ln>
        </p:spPr>
      </p:pic>
      <p:sp>
        <p:nvSpPr>
          <p:cNvPr id="8" name="7 Dikdörtgen"/>
          <p:cNvSpPr/>
          <p:nvPr/>
        </p:nvSpPr>
        <p:spPr>
          <a:xfrm>
            <a:off x="5562600" y="1752600"/>
            <a:ext cx="6096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3"/>
          <p:cNvSpPr/>
          <p:nvPr/>
        </p:nvSpPr>
        <p:spPr>
          <a:xfrm>
            <a:off x="7539228" y="310895"/>
            <a:ext cx="760476" cy="1073732"/>
          </a:xfrm>
          <a:prstGeom prst="rect">
            <a:avLst/>
          </a:prstGeom>
          <a:blipFill>
            <a:blip r:embed="rId2" cstate="print"/>
            <a:stretch>
              <a:fillRect/>
            </a:stretch>
          </a:blipFill>
        </p:spPr>
        <p:txBody>
          <a:bodyPr wrap="square" lIns="0" tIns="0" rIns="0" bIns="0" rtlCol="0"/>
          <a:lstStyle/>
          <a:p>
            <a:endParaRPr dirty="0"/>
          </a:p>
        </p:txBody>
      </p:sp>
      <p:sp>
        <p:nvSpPr>
          <p:cNvPr id="8" name="object 3"/>
          <p:cNvSpPr/>
          <p:nvPr/>
        </p:nvSpPr>
        <p:spPr>
          <a:xfrm>
            <a:off x="7539228" y="310895"/>
            <a:ext cx="760476" cy="1073732"/>
          </a:xfrm>
          <a:prstGeom prst="rect">
            <a:avLst/>
          </a:prstGeom>
          <a:blipFill>
            <a:blip r:embed="rId2" cstate="print"/>
            <a:stretch>
              <a:fillRect/>
            </a:stretch>
          </a:blipFill>
        </p:spPr>
        <p:txBody>
          <a:bodyPr wrap="square" lIns="0" tIns="0" rIns="0" bIns="0" rtlCol="0"/>
          <a:lstStyle/>
          <a:p>
            <a:endParaRPr dirty="0"/>
          </a:p>
        </p:txBody>
      </p:sp>
      <p:sp>
        <p:nvSpPr>
          <p:cNvPr id="9" name="8 Dikdörtgen"/>
          <p:cNvSpPr/>
          <p:nvPr/>
        </p:nvSpPr>
        <p:spPr>
          <a:xfrm>
            <a:off x="0" y="381000"/>
            <a:ext cx="5486400" cy="369332"/>
          </a:xfrm>
          <a:prstGeom prst="rect">
            <a:avLst/>
          </a:prstGeom>
        </p:spPr>
        <p:txBody>
          <a:bodyPr wrap="square">
            <a:spAutoFit/>
          </a:bodyPr>
          <a:lstStyle/>
          <a:p>
            <a:pPr lvl="0">
              <a:spcBef>
                <a:spcPct val="0"/>
              </a:spcBef>
              <a:defRPr/>
            </a:pPr>
            <a:r>
              <a:rPr lang="tr-TR" b="1" dirty="0" smtClean="0">
                <a:solidFill>
                  <a:schemeClr val="accent4"/>
                </a:solidFill>
                <a:latin typeface="+mj-lt"/>
              </a:rPr>
              <a:t>FUNGAL INFECTIONS  occuring after HSCT </a:t>
            </a:r>
            <a:endParaRPr lang="tr-TR" dirty="0">
              <a:solidFill>
                <a:schemeClr val="accent4"/>
              </a:solidFill>
              <a:latin typeface="+mj-lt"/>
            </a:endParaRPr>
          </a:p>
        </p:txBody>
      </p:sp>
      <p:sp>
        <p:nvSpPr>
          <p:cNvPr id="16" name="15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object 2"/>
          <p:cNvSpPr txBox="1">
            <a:spLocks/>
          </p:cNvSpPr>
          <p:nvPr/>
        </p:nvSpPr>
        <p:spPr>
          <a:xfrm>
            <a:off x="304800" y="1066800"/>
            <a:ext cx="9296400" cy="430887"/>
          </a:xfrm>
          <a:prstGeom prst="rect">
            <a:avLst/>
          </a:prstGeom>
        </p:spPr>
        <p:txBody>
          <a:bodyPr vert="horz" wrap="square" lIns="0" tIns="0" rIns="0" bIns="0" rtlCol="0" anchor="ctr">
            <a:spAutoFit/>
          </a:bodyPr>
          <a:lstStyle/>
          <a:p>
            <a:pPr marL="1270">
              <a:spcBef>
                <a:spcPct val="0"/>
              </a:spcBef>
            </a:pPr>
            <a:r>
              <a:rPr lang="tr-TR" sz="2800" b="1" dirty="0" err="1" smtClean="0">
                <a:solidFill>
                  <a:schemeClr val="accent2"/>
                </a:solidFill>
                <a:latin typeface="+mj-lt"/>
              </a:rPr>
              <a:t>Invasive</a:t>
            </a:r>
            <a:r>
              <a:rPr lang="tr-TR" sz="2800" b="1" dirty="0" smtClean="0">
                <a:solidFill>
                  <a:schemeClr val="accent2"/>
                </a:solidFill>
                <a:latin typeface="+mj-lt"/>
              </a:rPr>
              <a:t>  </a:t>
            </a:r>
            <a:r>
              <a:rPr kumimoji="0" lang="tr-TR" sz="2800" b="1" i="0" u="none" strike="noStrike" kern="1200" cap="none" spc="0" normalizeH="0" baseline="0" noProof="0" dirty="0" err="1" smtClean="0">
                <a:ln>
                  <a:noFill/>
                </a:ln>
                <a:solidFill>
                  <a:schemeClr val="accent2"/>
                </a:solidFill>
                <a:effectLst/>
                <a:uLnTx/>
                <a:uFillTx/>
                <a:latin typeface="+mj-lt"/>
                <a:ea typeface="+mj-ea"/>
                <a:cs typeface="+mj-cs"/>
              </a:rPr>
              <a:t>Fungal</a:t>
            </a:r>
            <a:r>
              <a:rPr kumimoji="0" lang="tr-TR" sz="2800" b="1" i="0" u="none" strike="noStrike" kern="1200" cap="none" spc="-90" normalizeH="0" baseline="0" noProof="0" dirty="0" smtClean="0">
                <a:ln>
                  <a:noFill/>
                </a:ln>
                <a:solidFill>
                  <a:schemeClr val="accent2"/>
                </a:solidFill>
                <a:effectLst/>
                <a:uLnTx/>
                <a:uFillTx/>
                <a:latin typeface="+mj-lt"/>
                <a:ea typeface="+mj-ea"/>
                <a:cs typeface="+mj-cs"/>
              </a:rPr>
              <a:t> </a:t>
            </a:r>
            <a:r>
              <a:rPr kumimoji="0" lang="tr-TR" sz="2800" b="1" i="0" u="none" strike="noStrike" kern="1200" cap="none" spc="0" normalizeH="0" baseline="0" noProof="0" dirty="0" err="1" smtClean="0">
                <a:ln>
                  <a:noFill/>
                </a:ln>
                <a:solidFill>
                  <a:schemeClr val="accent2"/>
                </a:solidFill>
                <a:effectLst/>
                <a:uLnTx/>
                <a:uFillTx/>
                <a:latin typeface="+mj-lt"/>
                <a:ea typeface="+mj-ea"/>
                <a:cs typeface="+mj-cs"/>
              </a:rPr>
              <a:t>infections</a:t>
            </a:r>
            <a:r>
              <a:rPr lang="tr-TR" sz="2800" b="1" dirty="0" smtClean="0">
                <a:solidFill>
                  <a:schemeClr val="accent2"/>
                </a:solidFill>
                <a:latin typeface="+mj-lt"/>
                <a:ea typeface="+mj-ea"/>
                <a:cs typeface="+mj-cs"/>
              </a:rPr>
              <a:t> </a:t>
            </a:r>
            <a:r>
              <a:rPr kumimoji="0" lang="tr-TR" sz="2800" b="1" i="0" u="none" strike="noStrike" kern="1200" cap="none" spc="0" normalizeH="0" baseline="0" noProof="0" dirty="0" smtClean="0">
                <a:ln>
                  <a:noFill/>
                </a:ln>
                <a:solidFill>
                  <a:schemeClr val="accent4"/>
                </a:solidFill>
                <a:effectLst/>
                <a:uLnTx/>
                <a:uFillTx/>
                <a:latin typeface="+mj-lt"/>
                <a:ea typeface="+mj-ea"/>
                <a:cs typeface="+mj-cs"/>
              </a:rPr>
              <a:t>(</a:t>
            </a:r>
            <a:r>
              <a:rPr lang="tr-TR" sz="2800" b="1" spc="-5" dirty="0" err="1" smtClean="0">
                <a:solidFill>
                  <a:schemeClr val="accent4"/>
                </a:solidFill>
                <a:latin typeface="Verdana"/>
                <a:cs typeface="Verdana"/>
              </a:rPr>
              <a:t>diagnosis</a:t>
            </a:r>
            <a:r>
              <a:rPr kumimoji="0" lang="tr-TR" sz="2800" b="1" i="0" u="none" strike="noStrike" kern="1200" cap="none" spc="0" normalizeH="0" baseline="0" noProof="0" dirty="0" smtClean="0">
                <a:ln>
                  <a:noFill/>
                </a:ln>
                <a:solidFill>
                  <a:schemeClr val="accent4"/>
                </a:solidFill>
                <a:effectLst/>
                <a:uLnTx/>
                <a:uFillTx/>
                <a:latin typeface="+mj-lt"/>
                <a:ea typeface="+mj-ea"/>
                <a:cs typeface="+mj-cs"/>
              </a:rPr>
              <a:t>)</a:t>
            </a:r>
            <a:endParaRPr kumimoji="0" lang="tr-TR" sz="2800" b="1" i="0" u="none" strike="noStrike" kern="1200" cap="none" spc="0" normalizeH="0" baseline="0" noProof="0" dirty="0">
              <a:ln>
                <a:noFill/>
              </a:ln>
              <a:solidFill>
                <a:schemeClr val="accent4"/>
              </a:solidFill>
              <a:effectLst/>
              <a:uLnTx/>
              <a:uFillTx/>
              <a:latin typeface="+mj-lt"/>
              <a:ea typeface="+mj-ea"/>
              <a:cs typeface="+mj-cs"/>
            </a:endParaRPr>
          </a:p>
        </p:txBody>
      </p:sp>
      <p:pic>
        <p:nvPicPr>
          <p:cNvPr id="13314" name="Picture 2"/>
          <p:cNvPicPr>
            <a:picLocks noChangeAspect="1" noChangeArrowheads="1"/>
          </p:cNvPicPr>
          <p:nvPr/>
        </p:nvPicPr>
        <p:blipFill>
          <a:blip r:embed="rId3" cstate="print"/>
          <a:srcRect/>
          <a:stretch>
            <a:fillRect/>
          </a:stretch>
        </p:blipFill>
        <p:spPr bwMode="auto">
          <a:xfrm>
            <a:off x="1066800" y="1828800"/>
            <a:ext cx="6705600" cy="449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3"/>
          <p:cNvSpPr/>
          <p:nvPr/>
        </p:nvSpPr>
        <p:spPr>
          <a:xfrm>
            <a:off x="7539228" y="310895"/>
            <a:ext cx="760476" cy="1073732"/>
          </a:xfrm>
          <a:prstGeom prst="rect">
            <a:avLst/>
          </a:prstGeom>
          <a:blipFill>
            <a:blip r:embed="rId2" cstate="print"/>
            <a:stretch>
              <a:fillRect/>
            </a:stretch>
          </a:blipFill>
        </p:spPr>
        <p:txBody>
          <a:bodyPr wrap="square" lIns="0" tIns="0" rIns="0" bIns="0" rtlCol="0"/>
          <a:lstStyle/>
          <a:p>
            <a:endParaRPr dirty="0"/>
          </a:p>
        </p:txBody>
      </p:sp>
      <p:sp>
        <p:nvSpPr>
          <p:cNvPr id="15" name="object 3"/>
          <p:cNvSpPr/>
          <p:nvPr/>
        </p:nvSpPr>
        <p:spPr>
          <a:xfrm>
            <a:off x="7539228" y="310895"/>
            <a:ext cx="760476" cy="1073732"/>
          </a:xfrm>
          <a:prstGeom prst="rect">
            <a:avLst/>
          </a:prstGeom>
          <a:blipFill>
            <a:blip r:embed="rId2" cstate="print"/>
            <a:stretch>
              <a:fillRect/>
            </a:stretch>
          </a:blipFill>
        </p:spPr>
        <p:txBody>
          <a:bodyPr wrap="square" lIns="0" tIns="0" rIns="0" bIns="0" rtlCol="0"/>
          <a:lstStyle/>
          <a:p>
            <a:endParaRPr dirty="0"/>
          </a:p>
        </p:txBody>
      </p:sp>
      <p:sp>
        <p:nvSpPr>
          <p:cNvPr id="16" name="15 Dikdörtgen"/>
          <p:cNvSpPr/>
          <p:nvPr/>
        </p:nvSpPr>
        <p:spPr>
          <a:xfrm>
            <a:off x="0" y="381000"/>
            <a:ext cx="5486400" cy="369332"/>
          </a:xfrm>
          <a:prstGeom prst="rect">
            <a:avLst/>
          </a:prstGeom>
        </p:spPr>
        <p:txBody>
          <a:bodyPr wrap="square">
            <a:spAutoFit/>
          </a:bodyPr>
          <a:lstStyle/>
          <a:p>
            <a:pPr lvl="0">
              <a:spcBef>
                <a:spcPct val="0"/>
              </a:spcBef>
              <a:defRPr/>
            </a:pPr>
            <a:r>
              <a:rPr lang="tr-TR" b="1" dirty="0" smtClean="0">
                <a:solidFill>
                  <a:schemeClr val="accent4"/>
                </a:solidFill>
                <a:latin typeface="+mj-lt"/>
              </a:rPr>
              <a:t>FUNGAL INFECTIONS  occuring after HSCT </a:t>
            </a:r>
            <a:endParaRPr lang="tr-TR" dirty="0">
              <a:solidFill>
                <a:schemeClr val="accent4"/>
              </a:solidFill>
              <a:latin typeface="+mj-lt"/>
            </a:endParaRPr>
          </a:p>
        </p:txBody>
      </p:sp>
      <p:sp>
        <p:nvSpPr>
          <p:cNvPr id="17" name="16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object 2"/>
          <p:cNvSpPr txBox="1">
            <a:spLocks/>
          </p:cNvSpPr>
          <p:nvPr/>
        </p:nvSpPr>
        <p:spPr>
          <a:xfrm>
            <a:off x="304800" y="1066800"/>
            <a:ext cx="9296400" cy="430887"/>
          </a:xfrm>
          <a:prstGeom prst="rect">
            <a:avLst/>
          </a:prstGeom>
        </p:spPr>
        <p:txBody>
          <a:bodyPr vert="horz" wrap="square" lIns="0" tIns="0" rIns="0" bIns="0" rtlCol="0" anchor="ctr">
            <a:spAutoFit/>
          </a:bodyPr>
          <a:lstStyle/>
          <a:p>
            <a:pPr marL="1270">
              <a:spcBef>
                <a:spcPct val="0"/>
              </a:spcBef>
            </a:pPr>
            <a:r>
              <a:rPr lang="tr-TR" sz="2800" b="1" dirty="0" err="1" smtClean="0">
                <a:solidFill>
                  <a:schemeClr val="accent2"/>
                </a:solidFill>
                <a:latin typeface="+mj-lt"/>
              </a:rPr>
              <a:t>Invasive</a:t>
            </a:r>
            <a:r>
              <a:rPr lang="tr-TR" sz="2800" b="1" dirty="0" smtClean="0">
                <a:solidFill>
                  <a:schemeClr val="accent2"/>
                </a:solidFill>
                <a:latin typeface="+mj-lt"/>
              </a:rPr>
              <a:t>  </a:t>
            </a:r>
            <a:r>
              <a:rPr kumimoji="0" lang="tr-TR" sz="2800" b="1" i="0" u="none" strike="noStrike" kern="1200" cap="none" spc="0" normalizeH="0" baseline="0" noProof="0" dirty="0" err="1" smtClean="0">
                <a:ln>
                  <a:noFill/>
                </a:ln>
                <a:solidFill>
                  <a:schemeClr val="accent2"/>
                </a:solidFill>
                <a:effectLst/>
                <a:uLnTx/>
                <a:uFillTx/>
                <a:latin typeface="+mj-lt"/>
                <a:ea typeface="+mj-ea"/>
                <a:cs typeface="+mj-cs"/>
              </a:rPr>
              <a:t>Fungal</a:t>
            </a:r>
            <a:r>
              <a:rPr kumimoji="0" lang="tr-TR" sz="2800" b="1" i="0" u="none" strike="noStrike" kern="1200" cap="none" spc="-90" normalizeH="0" baseline="0" noProof="0" dirty="0" smtClean="0">
                <a:ln>
                  <a:noFill/>
                </a:ln>
                <a:solidFill>
                  <a:schemeClr val="accent2"/>
                </a:solidFill>
                <a:effectLst/>
                <a:uLnTx/>
                <a:uFillTx/>
                <a:latin typeface="+mj-lt"/>
                <a:ea typeface="+mj-ea"/>
                <a:cs typeface="+mj-cs"/>
              </a:rPr>
              <a:t> </a:t>
            </a:r>
            <a:r>
              <a:rPr kumimoji="0" lang="tr-TR" sz="2800" b="1" i="0" u="none" strike="noStrike" kern="1200" cap="none" spc="0" normalizeH="0" baseline="0" noProof="0" dirty="0" err="1" smtClean="0">
                <a:ln>
                  <a:noFill/>
                </a:ln>
                <a:solidFill>
                  <a:schemeClr val="accent2"/>
                </a:solidFill>
                <a:effectLst/>
                <a:uLnTx/>
                <a:uFillTx/>
                <a:latin typeface="+mj-lt"/>
                <a:ea typeface="+mj-ea"/>
                <a:cs typeface="+mj-cs"/>
              </a:rPr>
              <a:t>infections</a:t>
            </a:r>
            <a:r>
              <a:rPr lang="tr-TR" sz="2800" b="1" dirty="0" smtClean="0">
                <a:solidFill>
                  <a:schemeClr val="accent2"/>
                </a:solidFill>
                <a:latin typeface="+mj-lt"/>
                <a:ea typeface="+mj-ea"/>
                <a:cs typeface="+mj-cs"/>
              </a:rPr>
              <a:t> </a:t>
            </a:r>
            <a:r>
              <a:rPr kumimoji="0" lang="tr-TR" sz="2800" b="1" i="0" u="none" strike="noStrike" kern="1200" cap="none" spc="0" normalizeH="0" baseline="0" noProof="0" dirty="0" smtClean="0">
                <a:ln>
                  <a:noFill/>
                </a:ln>
                <a:solidFill>
                  <a:schemeClr val="accent4"/>
                </a:solidFill>
                <a:effectLst/>
                <a:uLnTx/>
                <a:uFillTx/>
                <a:latin typeface="+mj-lt"/>
                <a:ea typeface="+mj-ea"/>
                <a:cs typeface="+mj-cs"/>
              </a:rPr>
              <a:t>(</a:t>
            </a:r>
            <a:r>
              <a:rPr lang="tr-TR" sz="2800" b="1" spc="-5" dirty="0" err="1" smtClean="0">
                <a:solidFill>
                  <a:schemeClr val="accent4"/>
                </a:solidFill>
                <a:latin typeface="Verdana"/>
                <a:cs typeface="Verdana"/>
              </a:rPr>
              <a:t>diagnosis</a:t>
            </a:r>
            <a:r>
              <a:rPr kumimoji="0" lang="tr-TR" sz="2800" b="1" i="0" u="none" strike="noStrike" kern="1200" cap="none" spc="0" normalizeH="0" baseline="0" noProof="0" dirty="0" smtClean="0">
                <a:ln>
                  <a:noFill/>
                </a:ln>
                <a:solidFill>
                  <a:schemeClr val="accent4"/>
                </a:solidFill>
                <a:effectLst/>
                <a:uLnTx/>
                <a:uFillTx/>
                <a:latin typeface="+mj-lt"/>
                <a:ea typeface="+mj-ea"/>
                <a:cs typeface="+mj-cs"/>
              </a:rPr>
              <a:t>)</a:t>
            </a:r>
            <a:endParaRPr kumimoji="0" lang="tr-TR" sz="2800" b="1" i="0" u="none" strike="noStrike" kern="1200" cap="none" spc="0" normalizeH="0" baseline="0" noProof="0" dirty="0">
              <a:ln>
                <a:noFill/>
              </a:ln>
              <a:solidFill>
                <a:schemeClr val="accent4"/>
              </a:solidFill>
              <a:effectLst/>
              <a:uLnTx/>
              <a:uFillTx/>
              <a:latin typeface="+mj-lt"/>
              <a:ea typeface="+mj-ea"/>
              <a:cs typeface="+mj-cs"/>
            </a:endParaRPr>
          </a:p>
        </p:txBody>
      </p:sp>
      <p:pic>
        <p:nvPicPr>
          <p:cNvPr id="14338" name="Picture 2"/>
          <p:cNvPicPr>
            <a:picLocks noChangeAspect="1" noChangeArrowheads="1"/>
          </p:cNvPicPr>
          <p:nvPr/>
        </p:nvPicPr>
        <p:blipFill>
          <a:blip r:embed="rId3" cstate="print"/>
          <a:srcRect/>
          <a:stretch>
            <a:fillRect/>
          </a:stretch>
        </p:blipFill>
        <p:spPr bwMode="auto">
          <a:xfrm>
            <a:off x="381000" y="1828800"/>
            <a:ext cx="8229600" cy="4371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838200" y="2438400"/>
          <a:ext cx="7010400" cy="3259140"/>
        </p:xfrm>
        <a:graphic>
          <a:graphicData uri="http://schemas.openxmlformats.org/drawingml/2006/table">
            <a:tbl>
              <a:tblPr firstRow="1" bandRow="1">
                <a:tableStyleId>{2D5ABB26-0587-4C30-8999-92F81FD0307C}</a:tableStyleId>
              </a:tblPr>
              <a:tblGrid>
                <a:gridCol w="2337234"/>
                <a:gridCol w="2335932"/>
                <a:gridCol w="2337234"/>
              </a:tblGrid>
              <a:tr h="465926">
                <a:tc>
                  <a:txBody>
                    <a:bodyPr/>
                    <a:lstStyle/>
                    <a:p>
                      <a:pPr marL="85090">
                        <a:lnSpc>
                          <a:spcPct val="100000"/>
                        </a:lnSpc>
                        <a:spcBef>
                          <a:spcPts val="745"/>
                        </a:spcBef>
                      </a:pPr>
                      <a:r>
                        <a:rPr sz="2000" spc="-5" dirty="0">
                          <a:solidFill>
                            <a:srgbClr val="FFFFFF"/>
                          </a:solidFill>
                          <a:latin typeface="Verdana"/>
                          <a:cs typeface="Verdana"/>
                        </a:rPr>
                        <a:t>“Cut </a:t>
                      </a:r>
                      <a:r>
                        <a:rPr sz="2000" spc="10" dirty="0">
                          <a:solidFill>
                            <a:srgbClr val="FFFFFF"/>
                          </a:solidFill>
                          <a:latin typeface="Verdana"/>
                          <a:cs typeface="Verdana"/>
                        </a:rPr>
                        <a:t>off”</a:t>
                      </a:r>
                      <a:r>
                        <a:rPr sz="2000" spc="-45" dirty="0">
                          <a:solidFill>
                            <a:srgbClr val="FFFFFF"/>
                          </a:solidFill>
                          <a:latin typeface="Verdana"/>
                          <a:cs typeface="Verdana"/>
                        </a:rPr>
                        <a:t> </a:t>
                      </a:r>
                      <a:r>
                        <a:rPr sz="2000" spc="-5" dirty="0">
                          <a:solidFill>
                            <a:srgbClr val="FFFFFF"/>
                          </a:solidFill>
                          <a:latin typeface="Verdana"/>
                          <a:cs typeface="Verdana"/>
                        </a:rPr>
                        <a:t>0.5</a:t>
                      </a:r>
                      <a:endParaRPr sz="2000" dirty="0">
                        <a:latin typeface="Verdana"/>
                        <a:cs typeface="Verdana"/>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7030A0">
                        <a:alpha val="73000"/>
                      </a:srgbClr>
                    </a:solidFill>
                  </a:tcPr>
                </a:tc>
                <a:tc>
                  <a:txBody>
                    <a:bodyPr/>
                    <a:lstStyle/>
                    <a:p>
                      <a:pPr algn="ctr">
                        <a:lnSpc>
                          <a:spcPct val="100000"/>
                        </a:lnSpc>
                        <a:spcBef>
                          <a:spcPts val="745"/>
                        </a:spcBef>
                      </a:pPr>
                      <a:r>
                        <a:rPr sz="2000" spc="-10" dirty="0">
                          <a:solidFill>
                            <a:srgbClr val="FFFFFF"/>
                          </a:solidFill>
                          <a:latin typeface="Verdana"/>
                          <a:cs typeface="Verdana"/>
                        </a:rPr>
                        <a:t>GM</a:t>
                      </a:r>
                      <a:r>
                        <a:rPr sz="2000" spc="-80" dirty="0">
                          <a:solidFill>
                            <a:srgbClr val="FFFFFF"/>
                          </a:solidFill>
                          <a:latin typeface="Verdana"/>
                          <a:cs typeface="Verdana"/>
                        </a:rPr>
                        <a:t> </a:t>
                      </a:r>
                      <a:r>
                        <a:rPr sz="2000" spc="-5" dirty="0">
                          <a:solidFill>
                            <a:srgbClr val="FFFFFF"/>
                          </a:solidFill>
                          <a:latin typeface="Verdana"/>
                          <a:cs typeface="Verdana"/>
                        </a:rPr>
                        <a:t>first</a:t>
                      </a:r>
                      <a:endParaRPr sz="2000" dirty="0">
                        <a:latin typeface="Verdana"/>
                        <a:cs typeface="Verdana"/>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7030A0">
                        <a:alpha val="73000"/>
                      </a:srgbClr>
                    </a:solidFill>
                  </a:tcPr>
                </a:tc>
                <a:tc>
                  <a:txBody>
                    <a:bodyPr/>
                    <a:lstStyle/>
                    <a:p>
                      <a:pPr marL="635" algn="ctr">
                        <a:lnSpc>
                          <a:spcPct val="100000"/>
                        </a:lnSpc>
                        <a:spcBef>
                          <a:spcPts val="745"/>
                        </a:spcBef>
                      </a:pPr>
                      <a:r>
                        <a:rPr sz="2000" spc="-10" dirty="0">
                          <a:solidFill>
                            <a:srgbClr val="FFFFFF"/>
                          </a:solidFill>
                          <a:latin typeface="Verdana"/>
                          <a:cs typeface="Verdana"/>
                        </a:rPr>
                        <a:t>Days</a:t>
                      </a:r>
                      <a:r>
                        <a:rPr sz="2000" spc="-50" dirty="0">
                          <a:solidFill>
                            <a:srgbClr val="FFFFFF"/>
                          </a:solidFill>
                          <a:latin typeface="Verdana"/>
                          <a:cs typeface="Verdana"/>
                        </a:rPr>
                        <a:t> </a:t>
                      </a:r>
                      <a:r>
                        <a:rPr sz="2000" spc="-10" dirty="0">
                          <a:solidFill>
                            <a:srgbClr val="FFFFFF"/>
                          </a:solidFill>
                          <a:latin typeface="Verdana"/>
                          <a:cs typeface="Verdana"/>
                        </a:rPr>
                        <a:t>before</a:t>
                      </a:r>
                      <a:endParaRPr sz="2000" dirty="0">
                        <a:latin typeface="Verdana"/>
                        <a:cs typeface="Verdana"/>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7030A0">
                        <a:alpha val="73000"/>
                      </a:srgbClr>
                    </a:solidFill>
                  </a:tcPr>
                </a:tc>
              </a:tr>
              <a:tr h="464802">
                <a:tc>
                  <a:txBody>
                    <a:bodyPr/>
                    <a:lstStyle/>
                    <a:p>
                      <a:pPr marL="85090">
                        <a:lnSpc>
                          <a:spcPct val="100000"/>
                        </a:lnSpc>
                        <a:spcBef>
                          <a:spcPts val="980"/>
                        </a:spcBef>
                      </a:pPr>
                      <a:r>
                        <a:rPr sz="2000" spc="-35" dirty="0">
                          <a:latin typeface="Verdana"/>
                          <a:cs typeface="Verdana"/>
                        </a:rPr>
                        <a:t>X-ray</a:t>
                      </a:r>
                      <a:r>
                        <a:rPr sz="2000" spc="-80" dirty="0">
                          <a:latin typeface="Verdana"/>
                          <a:cs typeface="Verdana"/>
                        </a:rPr>
                        <a:t> </a:t>
                      </a:r>
                      <a:r>
                        <a:rPr sz="2000" spc="-10" dirty="0">
                          <a:latin typeface="Verdana"/>
                          <a:cs typeface="Verdana"/>
                        </a:rPr>
                        <a:t>thorax</a:t>
                      </a:r>
                      <a:endParaRPr sz="2000" dirty="0">
                        <a:latin typeface="Verdana"/>
                        <a:cs typeface="Verdana"/>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4AACC5">
                        <a:alpha val="24000"/>
                      </a:srgbClr>
                    </a:solidFill>
                  </a:tcPr>
                </a:tc>
                <a:tc>
                  <a:txBody>
                    <a:bodyPr/>
                    <a:lstStyle/>
                    <a:p>
                      <a:pPr algn="ctr">
                        <a:lnSpc>
                          <a:spcPct val="100000"/>
                        </a:lnSpc>
                        <a:spcBef>
                          <a:spcPts val="980"/>
                        </a:spcBef>
                      </a:pPr>
                      <a:r>
                        <a:rPr sz="2000" spc="-5" dirty="0">
                          <a:latin typeface="Verdana"/>
                          <a:cs typeface="Verdana"/>
                        </a:rPr>
                        <a:t>12/15</a:t>
                      </a:r>
                      <a:r>
                        <a:rPr sz="2000" spc="-80" dirty="0">
                          <a:latin typeface="Verdana"/>
                          <a:cs typeface="Verdana"/>
                        </a:rPr>
                        <a:t> </a:t>
                      </a:r>
                      <a:r>
                        <a:rPr sz="2000" spc="-5" dirty="0">
                          <a:latin typeface="Verdana"/>
                          <a:cs typeface="Verdana"/>
                        </a:rPr>
                        <a:t>(80%)</a:t>
                      </a:r>
                      <a:endParaRPr sz="2000" dirty="0">
                        <a:latin typeface="Verdana"/>
                        <a:cs typeface="Verdana"/>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4AACC5">
                        <a:alpha val="24000"/>
                      </a:srgbClr>
                    </a:solidFill>
                  </a:tcPr>
                </a:tc>
                <a:tc>
                  <a:txBody>
                    <a:bodyPr/>
                    <a:lstStyle/>
                    <a:p>
                      <a:pPr marL="635" algn="ctr">
                        <a:lnSpc>
                          <a:spcPct val="100000"/>
                        </a:lnSpc>
                        <a:spcBef>
                          <a:spcPts val="980"/>
                        </a:spcBef>
                      </a:pPr>
                      <a:r>
                        <a:rPr sz="2000" b="1" dirty="0">
                          <a:solidFill>
                            <a:schemeClr val="tx1"/>
                          </a:solidFill>
                          <a:latin typeface="Verdana"/>
                          <a:cs typeface="Verdana"/>
                        </a:rPr>
                        <a:t>8</a:t>
                      </a:r>
                      <a:endParaRPr sz="2000" dirty="0">
                        <a:solidFill>
                          <a:schemeClr val="tx1"/>
                        </a:solidFill>
                        <a:latin typeface="Verdana"/>
                        <a:cs typeface="Verdana"/>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4AACC5">
                        <a:alpha val="24000"/>
                      </a:srgbClr>
                    </a:solidFill>
                  </a:tcPr>
                </a:tc>
              </a:tr>
              <a:tr h="465926">
                <a:tc>
                  <a:txBody>
                    <a:bodyPr/>
                    <a:lstStyle/>
                    <a:p>
                      <a:pPr marL="85090">
                        <a:lnSpc>
                          <a:spcPct val="100000"/>
                        </a:lnSpc>
                        <a:spcBef>
                          <a:spcPts val="985"/>
                        </a:spcBef>
                      </a:pPr>
                      <a:r>
                        <a:rPr sz="2000" spc="-35" dirty="0">
                          <a:latin typeface="Verdana"/>
                          <a:cs typeface="Verdana"/>
                        </a:rPr>
                        <a:t>HRTC</a:t>
                      </a:r>
                      <a:endParaRPr sz="2000" dirty="0">
                        <a:latin typeface="Verdana"/>
                        <a:cs typeface="Verdana"/>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4AACC5">
                        <a:alpha val="24000"/>
                      </a:srgbClr>
                    </a:solidFill>
                  </a:tcPr>
                </a:tc>
                <a:tc>
                  <a:txBody>
                    <a:bodyPr/>
                    <a:lstStyle/>
                    <a:p>
                      <a:pPr algn="ctr">
                        <a:lnSpc>
                          <a:spcPct val="100000"/>
                        </a:lnSpc>
                        <a:spcBef>
                          <a:spcPts val="985"/>
                        </a:spcBef>
                      </a:pPr>
                      <a:r>
                        <a:rPr sz="2000" dirty="0">
                          <a:latin typeface="Verdana"/>
                          <a:cs typeface="Verdana"/>
                        </a:rPr>
                        <a:t>12/15</a:t>
                      </a:r>
                      <a:r>
                        <a:rPr sz="2000" spc="-105" dirty="0">
                          <a:latin typeface="Verdana"/>
                          <a:cs typeface="Verdana"/>
                        </a:rPr>
                        <a:t> </a:t>
                      </a:r>
                      <a:r>
                        <a:rPr sz="2000" spc="-5" dirty="0">
                          <a:latin typeface="Verdana"/>
                          <a:cs typeface="Verdana"/>
                        </a:rPr>
                        <a:t>(80%)</a:t>
                      </a:r>
                      <a:endParaRPr sz="2000" dirty="0">
                        <a:latin typeface="Verdana"/>
                        <a:cs typeface="Verdana"/>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4AACC5">
                        <a:alpha val="24000"/>
                      </a:srgbClr>
                    </a:solidFill>
                  </a:tcPr>
                </a:tc>
                <a:tc>
                  <a:txBody>
                    <a:bodyPr/>
                    <a:lstStyle/>
                    <a:p>
                      <a:pPr marL="635" algn="ctr">
                        <a:lnSpc>
                          <a:spcPct val="100000"/>
                        </a:lnSpc>
                        <a:spcBef>
                          <a:spcPts val="985"/>
                        </a:spcBef>
                      </a:pPr>
                      <a:r>
                        <a:rPr sz="2000" b="1" dirty="0">
                          <a:solidFill>
                            <a:schemeClr val="tx1"/>
                          </a:solidFill>
                          <a:latin typeface="Verdana"/>
                          <a:cs typeface="Verdana"/>
                        </a:rPr>
                        <a:t>6</a:t>
                      </a:r>
                      <a:endParaRPr sz="2000" dirty="0">
                        <a:solidFill>
                          <a:schemeClr val="tx1"/>
                        </a:solidFill>
                        <a:latin typeface="Verdana"/>
                        <a:cs typeface="Verdana"/>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4AACC5">
                        <a:alpha val="24000"/>
                      </a:srgbClr>
                    </a:solidFill>
                  </a:tcPr>
                </a:tc>
              </a:tr>
              <a:tr h="465926">
                <a:tc>
                  <a:txBody>
                    <a:bodyPr/>
                    <a:lstStyle/>
                    <a:p>
                      <a:pPr marL="85090">
                        <a:lnSpc>
                          <a:spcPct val="100000"/>
                        </a:lnSpc>
                        <a:spcBef>
                          <a:spcPts val="990"/>
                        </a:spcBef>
                      </a:pPr>
                      <a:r>
                        <a:rPr sz="2000" spc="-5" dirty="0">
                          <a:latin typeface="Verdana"/>
                          <a:cs typeface="Verdana"/>
                        </a:rPr>
                        <a:t>Cultures</a:t>
                      </a:r>
                      <a:r>
                        <a:rPr sz="2000" spc="-75" dirty="0">
                          <a:latin typeface="Verdana"/>
                          <a:cs typeface="Verdana"/>
                        </a:rPr>
                        <a:t> </a:t>
                      </a:r>
                      <a:r>
                        <a:rPr sz="2000" dirty="0">
                          <a:latin typeface="Verdana"/>
                          <a:cs typeface="Verdana"/>
                        </a:rPr>
                        <a:t>+</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4AACC5">
                        <a:alpha val="24000"/>
                      </a:srgbClr>
                    </a:solidFill>
                  </a:tcPr>
                </a:tc>
                <a:tc>
                  <a:txBody>
                    <a:bodyPr/>
                    <a:lstStyle/>
                    <a:p>
                      <a:pPr algn="ctr">
                        <a:lnSpc>
                          <a:spcPct val="100000"/>
                        </a:lnSpc>
                        <a:spcBef>
                          <a:spcPts val="990"/>
                        </a:spcBef>
                      </a:pPr>
                      <a:r>
                        <a:rPr sz="2000" dirty="0">
                          <a:latin typeface="Verdana"/>
                          <a:cs typeface="Verdana"/>
                        </a:rPr>
                        <a:t>16/18</a:t>
                      </a:r>
                      <a:r>
                        <a:rPr sz="2000" spc="-105" dirty="0">
                          <a:latin typeface="Verdana"/>
                          <a:cs typeface="Verdana"/>
                        </a:rPr>
                        <a:t> </a:t>
                      </a:r>
                      <a:r>
                        <a:rPr sz="2000" spc="-5" dirty="0">
                          <a:latin typeface="Verdana"/>
                          <a:cs typeface="Verdana"/>
                        </a:rPr>
                        <a:t>(89%)</a:t>
                      </a:r>
                      <a:endParaRPr sz="2000" dirty="0">
                        <a:latin typeface="Verdana"/>
                        <a:cs typeface="Verdana"/>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4AACC5">
                        <a:alpha val="24000"/>
                      </a:srgbClr>
                    </a:solidFill>
                  </a:tcPr>
                </a:tc>
                <a:tc>
                  <a:txBody>
                    <a:bodyPr/>
                    <a:lstStyle/>
                    <a:p>
                      <a:pPr marL="635" algn="ctr">
                        <a:lnSpc>
                          <a:spcPct val="100000"/>
                        </a:lnSpc>
                        <a:spcBef>
                          <a:spcPts val="990"/>
                        </a:spcBef>
                      </a:pPr>
                      <a:r>
                        <a:rPr sz="2000" b="1" dirty="0">
                          <a:solidFill>
                            <a:schemeClr val="tx1"/>
                          </a:solidFill>
                          <a:latin typeface="Verdana"/>
                          <a:cs typeface="Verdana"/>
                        </a:rPr>
                        <a:t>9</a:t>
                      </a:r>
                      <a:endParaRPr sz="2000" dirty="0">
                        <a:solidFill>
                          <a:schemeClr val="tx1"/>
                        </a:solidFill>
                        <a:latin typeface="Verdana"/>
                        <a:cs typeface="Verdana"/>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4AACC5">
                        <a:alpha val="24000"/>
                      </a:srgbClr>
                    </a:solidFill>
                  </a:tcPr>
                </a:tc>
              </a:tr>
              <a:tr h="465926">
                <a:tc>
                  <a:txBody>
                    <a:bodyPr/>
                    <a:lstStyle/>
                    <a:p>
                      <a:pPr marL="85090">
                        <a:lnSpc>
                          <a:spcPct val="100000"/>
                        </a:lnSpc>
                        <a:spcBef>
                          <a:spcPts val="990"/>
                        </a:spcBef>
                      </a:pPr>
                      <a:r>
                        <a:rPr sz="2000" spc="-5" dirty="0">
                          <a:latin typeface="Verdana"/>
                          <a:cs typeface="Verdana"/>
                        </a:rPr>
                        <a:t>Diagnostic</a:t>
                      </a:r>
                      <a:endParaRPr sz="2000" dirty="0">
                        <a:latin typeface="Verdana"/>
                        <a:cs typeface="Verdana"/>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4AACC5">
                        <a:alpha val="24000"/>
                      </a:srgbClr>
                    </a:solidFill>
                  </a:tcPr>
                </a:tc>
                <a:tc>
                  <a:txBody>
                    <a:bodyPr/>
                    <a:lstStyle/>
                    <a:p>
                      <a:pPr algn="ctr">
                        <a:lnSpc>
                          <a:spcPct val="100000"/>
                        </a:lnSpc>
                        <a:spcBef>
                          <a:spcPts val="990"/>
                        </a:spcBef>
                      </a:pPr>
                      <a:r>
                        <a:rPr sz="2000" dirty="0">
                          <a:latin typeface="Verdana"/>
                          <a:cs typeface="Verdana"/>
                        </a:rPr>
                        <a:t>16/18</a:t>
                      </a:r>
                      <a:r>
                        <a:rPr sz="2000" spc="-105" dirty="0">
                          <a:latin typeface="Verdana"/>
                          <a:cs typeface="Verdana"/>
                        </a:rPr>
                        <a:t> </a:t>
                      </a:r>
                      <a:r>
                        <a:rPr sz="2000" spc="-5" dirty="0">
                          <a:latin typeface="Verdana"/>
                          <a:cs typeface="Verdana"/>
                        </a:rPr>
                        <a:t>(89%)</a:t>
                      </a:r>
                      <a:endParaRPr sz="2000" dirty="0">
                        <a:latin typeface="Verdana"/>
                        <a:cs typeface="Verdana"/>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4AACC5">
                        <a:alpha val="24000"/>
                      </a:srgbClr>
                    </a:solidFill>
                  </a:tcPr>
                </a:tc>
                <a:tc>
                  <a:txBody>
                    <a:bodyPr/>
                    <a:lstStyle/>
                    <a:p>
                      <a:pPr marL="635" algn="ctr">
                        <a:lnSpc>
                          <a:spcPct val="100000"/>
                        </a:lnSpc>
                        <a:spcBef>
                          <a:spcPts val="990"/>
                        </a:spcBef>
                      </a:pPr>
                      <a:r>
                        <a:rPr sz="2000" b="1" spc="-5" dirty="0">
                          <a:solidFill>
                            <a:schemeClr val="tx1"/>
                          </a:solidFill>
                          <a:latin typeface="Verdana"/>
                          <a:cs typeface="Verdana"/>
                        </a:rPr>
                        <a:t>14</a:t>
                      </a:r>
                      <a:endParaRPr sz="2000" dirty="0">
                        <a:solidFill>
                          <a:schemeClr val="tx1"/>
                        </a:solidFill>
                        <a:latin typeface="Verdana"/>
                        <a:cs typeface="Verdana"/>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4AACC5">
                        <a:alpha val="24000"/>
                      </a:srgbClr>
                    </a:solidFill>
                  </a:tcPr>
                </a:tc>
              </a:tr>
              <a:tr h="464708">
                <a:tc>
                  <a:txBody>
                    <a:bodyPr/>
                    <a:lstStyle/>
                    <a:p>
                      <a:pPr marL="85090">
                        <a:lnSpc>
                          <a:spcPct val="100000"/>
                        </a:lnSpc>
                        <a:spcBef>
                          <a:spcPts val="985"/>
                        </a:spcBef>
                      </a:pPr>
                      <a:r>
                        <a:rPr sz="2000" spc="-30" dirty="0">
                          <a:latin typeface="Verdana"/>
                          <a:cs typeface="Verdana"/>
                        </a:rPr>
                        <a:t>Treatment</a:t>
                      </a:r>
                      <a:endParaRPr sz="2000" dirty="0">
                        <a:latin typeface="Verdana"/>
                        <a:cs typeface="Verdana"/>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4AACC5">
                        <a:alpha val="24000"/>
                      </a:srgbClr>
                    </a:solidFill>
                  </a:tcPr>
                </a:tc>
                <a:tc>
                  <a:txBody>
                    <a:bodyPr/>
                    <a:lstStyle/>
                    <a:p>
                      <a:pPr algn="ctr">
                        <a:lnSpc>
                          <a:spcPct val="100000"/>
                        </a:lnSpc>
                        <a:spcBef>
                          <a:spcPts val="985"/>
                        </a:spcBef>
                      </a:pPr>
                      <a:r>
                        <a:rPr sz="2000" dirty="0">
                          <a:latin typeface="Verdana"/>
                          <a:cs typeface="Verdana"/>
                        </a:rPr>
                        <a:t>16/18</a:t>
                      </a:r>
                      <a:r>
                        <a:rPr sz="2000" spc="-105" dirty="0">
                          <a:latin typeface="Verdana"/>
                          <a:cs typeface="Verdana"/>
                        </a:rPr>
                        <a:t> </a:t>
                      </a:r>
                      <a:r>
                        <a:rPr sz="2000" spc="-5" dirty="0">
                          <a:latin typeface="Verdana"/>
                          <a:cs typeface="Verdana"/>
                        </a:rPr>
                        <a:t>(89%)</a:t>
                      </a:r>
                      <a:endParaRPr sz="2000" dirty="0">
                        <a:latin typeface="Verdana"/>
                        <a:cs typeface="Verdana"/>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4AACC5">
                        <a:alpha val="24000"/>
                      </a:srgbClr>
                    </a:solidFill>
                  </a:tcPr>
                </a:tc>
                <a:tc>
                  <a:txBody>
                    <a:bodyPr/>
                    <a:lstStyle/>
                    <a:p>
                      <a:pPr marL="635" algn="ctr">
                        <a:lnSpc>
                          <a:spcPct val="100000"/>
                        </a:lnSpc>
                        <a:spcBef>
                          <a:spcPts val="985"/>
                        </a:spcBef>
                      </a:pPr>
                      <a:r>
                        <a:rPr sz="2000" b="1" dirty="0">
                          <a:solidFill>
                            <a:schemeClr val="tx1"/>
                          </a:solidFill>
                          <a:latin typeface="Verdana"/>
                          <a:cs typeface="Verdana"/>
                        </a:rPr>
                        <a:t>6</a:t>
                      </a:r>
                      <a:endParaRPr sz="2000" dirty="0">
                        <a:solidFill>
                          <a:schemeClr val="tx1"/>
                        </a:solidFill>
                        <a:latin typeface="Verdana"/>
                        <a:cs typeface="Verdana"/>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4AACC5">
                        <a:alpha val="24000"/>
                      </a:srgbClr>
                    </a:solidFill>
                  </a:tcPr>
                </a:tc>
              </a:tr>
              <a:tr h="465926">
                <a:tc>
                  <a:txBody>
                    <a:bodyPr/>
                    <a:lstStyle/>
                    <a:p>
                      <a:pPr marL="85090">
                        <a:lnSpc>
                          <a:spcPct val="100000"/>
                        </a:lnSpc>
                        <a:spcBef>
                          <a:spcPts val="994"/>
                        </a:spcBef>
                      </a:pPr>
                      <a:r>
                        <a:rPr sz="2000" spc="-5" dirty="0">
                          <a:latin typeface="Verdana"/>
                          <a:cs typeface="Verdana"/>
                        </a:rPr>
                        <a:t>Death</a:t>
                      </a:r>
                      <a:endParaRPr sz="2000" dirty="0">
                        <a:latin typeface="Verdana"/>
                        <a:cs typeface="Verdana"/>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4AACC5">
                        <a:alpha val="24000"/>
                      </a:srgbClr>
                    </a:solidFill>
                  </a:tcPr>
                </a:tc>
                <a:tc>
                  <a:txBody>
                    <a:bodyPr/>
                    <a:lstStyle/>
                    <a:p>
                      <a:pPr algn="ctr">
                        <a:lnSpc>
                          <a:spcPct val="100000"/>
                        </a:lnSpc>
                        <a:spcBef>
                          <a:spcPts val="994"/>
                        </a:spcBef>
                      </a:pPr>
                      <a:r>
                        <a:rPr sz="2000" dirty="0">
                          <a:latin typeface="Verdana"/>
                          <a:cs typeface="Verdana"/>
                        </a:rPr>
                        <a:t>17/18</a:t>
                      </a:r>
                      <a:r>
                        <a:rPr sz="2000" spc="-105" dirty="0">
                          <a:latin typeface="Verdana"/>
                          <a:cs typeface="Verdana"/>
                        </a:rPr>
                        <a:t> </a:t>
                      </a:r>
                      <a:r>
                        <a:rPr sz="2000" spc="-5" dirty="0">
                          <a:latin typeface="Verdana"/>
                          <a:cs typeface="Verdana"/>
                        </a:rPr>
                        <a:t>(94%)</a:t>
                      </a:r>
                      <a:endParaRPr sz="2000" dirty="0">
                        <a:latin typeface="Verdana"/>
                        <a:cs typeface="Verdana"/>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4AACC5">
                        <a:alpha val="24000"/>
                      </a:srgbClr>
                    </a:solidFill>
                  </a:tcPr>
                </a:tc>
                <a:tc>
                  <a:txBody>
                    <a:bodyPr/>
                    <a:lstStyle/>
                    <a:p>
                      <a:pPr marL="635" algn="ctr">
                        <a:lnSpc>
                          <a:spcPct val="100000"/>
                        </a:lnSpc>
                        <a:spcBef>
                          <a:spcPts val="994"/>
                        </a:spcBef>
                      </a:pPr>
                      <a:r>
                        <a:rPr sz="2000" b="1" spc="-5" dirty="0">
                          <a:solidFill>
                            <a:schemeClr val="tx1"/>
                          </a:solidFill>
                          <a:latin typeface="Verdana"/>
                          <a:cs typeface="Verdana"/>
                        </a:rPr>
                        <a:t>14</a:t>
                      </a:r>
                      <a:endParaRPr sz="2000" dirty="0">
                        <a:solidFill>
                          <a:schemeClr val="tx1"/>
                        </a:solidFill>
                        <a:latin typeface="Verdana"/>
                        <a:cs typeface="Verdana"/>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4AACC5">
                        <a:alpha val="24000"/>
                      </a:srgbClr>
                    </a:solidFill>
                  </a:tcPr>
                </a:tc>
              </a:tr>
            </a:tbl>
          </a:graphicData>
        </a:graphic>
      </p:graphicFrame>
      <p:sp>
        <p:nvSpPr>
          <p:cNvPr id="3" name="object 3"/>
          <p:cNvSpPr txBox="1">
            <a:spLocks noGrp="1"/>
          </p:cNvSpPr>
          <p:nvPr>
            <p:ph type="title"/>
          </p:nvPr>
        </p:nvSpPr>
        <p:spPr>
          <a:xfrm>
            <a:off x="-304800" y="1295400"/>
            <a:ext cx="8915400" cy="1045055"/>
          </a:xfrm>
          <a:prstGeom prst="rect">
            <a:avLst/>
          </a:prstGeom>
        </p:spPr>
        <p:txBody>
          <a:bodyPr vert="horz" wrap="square" lIns="0" tIns="608228" rIns="0" bIns="0" rtlCol="0">
            <a:spAutoFit/>
          </a:bodyPr>
          <a:lstStyle/>
          <a:p>
            <a:pPr marL="1231265">
              <a:lnSpc>
                <a:spcPct val="100000"/>
              </a:lnSpc>
            </a:pPr>
            <a:r>
              <a:rPr sz="2800" i="0" spc="-5" dirty="0">
                <a:solidFill>
                  <a:srgbClr val="C00000"/>
                </a:solidFill>
                <a:cs typeface="Verdana"/>
              </a:rPr>
              <a:t>First GM+ </a:t>
            </a:r>
            <a:r>
              <a:rPr sz="2800" i="0" dirty="0">
                <a:solidFill>
                  <a:srgbClr val="C00000"/>
                </a:solidFill>
                <a:cs typeface="Verdana"/>
              </a:rPr>
              <a:t>and other</a:t>
            </a:r>
            <a:r>
              <a:rPr sz="2800" i="0" spc="-60" dirty="0">
                <a:solidFill>
                  <a:srgbClr val="C00000"/>
                </a:solidFill>
                <a:cs typeface="Verdana"/>
              </a:rPr>
              <a:t> </a:t>
            </a:r>
            <a:r>
              <a:rPr sz="2800" i="0" spc="-10" dirty="0">
                <a:solidFill>
                  <a:srgbClr val="C00000"/>
                </a:solidFill>
                <a:cs typeface="Verdana"/>
              </a:rPr>
              <a:t>events</a:t>
            </a:r>
          </a:p>
        </p:txBody>
      </p:sp>
      <p:sp>
        <p:nvSpPr>
          <p:cNvPr id="4" name="object 4"/>
          <p:cNvSpPr txBox="1"/>
          <p:nvPr/>
        </p:nvSpPr>
        <p:spPr>
          <a:xfrm>
            <a:off x="5334000" y="6400800"/>
            <a:ext cx="3272154" cy="161583"/>
          </a:xfrm>
          <a:prstGeom prst="rect">
            <a:avLst/>
          </a:prstGeom>
        </p:spPr>
        <p:txBody>
          <a:bodyPr vert="horz" wrap="square" lIns="0" tIns="0" rIns="0" bIns="0" rtlCol="0">
            <a:spAutoFit/>
          </a:bodyPr>
          <a:lstStyle/>
          <a:p>
            <a:pPr marL="12700" algn="r">
              <a:lnSpc>
                <a:spcPct val="100000"/>
              </a:lnSpc>
            </a:pPr>
            <a:r>
              <a:rPr sz="1050" i="1" dirty="0">
                <a:solidFill>
                  <a:srgbClr val="009999"/>
                </a:solidFill>
                <a:latin typeface="Verdana"/>
                <a:cs typeface="Verdana"/>
              </a:rPr>
              <a:t>Maertens </a:t>
            </a:r>
            <a:r>
              <a:rPr sz="1050" i="1" spc="-5" dirty="0">
                <a:solidFill>
                  <a:srgbClr val="009999"/>
                </a:solidFill>
                <a:latin typeface="Verdana"/>
                <a:cs typeface="Verdana"/>
              </a:rPr>
              <a:t>et </a:t>
            </a:r>
            <a:r>
              <a:rPr sz="1050" i="1" dirty="0">
                <a:solidFill>
                  <a:srgbClr val="009999"/>
                </a:solidFill>
                <a:latin typeface="Verdana"/>
                <a:cs typeface="Verdana"/>
              </a:rPr>
              <a:t>al. J Infect </a:t>
            </a:r>
            <a:r>
              <a:rPr sz="1050" i="1" spc="-5" dirty="0">
                <a:solidFill>
                  <a:srgbClr val="009999"/>
                </a:solidFill>
                <a:latin typeface="Verdana"/>
                <a:cs typeface="Verdana"/>
              </a:rPr>
              <a:t>Dis</a:t>
            </a:r>
            <a:r>
              <a:rPr sz="1050" i="1" spc="-160" dirty="0">
                <a:solidFill>
                  <a:srgbClr val="009999"/>
                </a:solidFill>
                <a:latin typeface="Verdana"/>
                <a:cs typeface="Verdana"/>
              </a:rPr>
              <a:t> </a:t>
            </a:r>
            <a:r>
              <a:rPr sz="1050" i="1" spc="-5" dirty="0">
                <a:solidFill>
                  <a:srgbClr val="009999"/>
                </a:solidFill>
                <a:latin typeface="Verdana"/>
                <a:cs typeface="Verdana"/>
              </a:rPr>
              <a:t>2002</a:t>
            </a:r>
            <a:endParaRPr sz="1050" dirty="0">
              <a:latin typeface="Verdana"/>
              <a:cs typeface="Verdana"/>
            </a:endParaRPr>
          </a:p>
        </p:txBody>
      </p:sp>
      <p:sp>
        <p:nvSpPr>
          <p:cNvPr id="5" name="object 5"/>
          <p:cNvSpPr txBox="1"/>
          <p:nvPr/>
        </p:nvSpPr>
        <p:spPr>
          <a:xfrm>
            <a:off x="838200" y="5791200"/>
            <a:ext cx="7010400" cy="431800"/>
          </a:xfrm>
          <a:prstGeom prst="rect">
            <a:avLst/>
          </a:prstGeom>
          <a:solidFill>
            <a:schemeClr val="accent4">
              <a:lumMod val="20000"/>
              <a:lumOff val="80000"/>
            </a:schemeClr>
          </a:solidFill>
          <a:ln w="9525">
            <a:solidFill>
              <a:srgbClr val="000000"/>
            </a:solidFill>
          </a:ln>
        </p:spPr>
        <p:txBody>
          <a:bodyPr vert="horz" wrap="square" lIns="0" tIns="0" rIns="0" bIns="0" rtlCol="0">
            <a:spAutoFit/>
          </a:bodyPr>
          <a:lstStyle/>
          <a:p>
            <a:pPr marL="968375">
              <a:lnSpc>
                <a:spcPts val="3325"/>
              </a:lnSpc>
            </a:pPr>
            <a:r>
              <a:rPr sz="2400" spc="-5" dirty="0">
                <a:latin typeface="+mj-lt"/>
                <a:cs typeface="Verdana"/>
              </a:rPr>
              <a:t>0.5 </a:t>
            </a:r>
            <a:r>
              <a:rPr sz="2400" spc="-15" dirty="0">
                <a:latin typeface="+mj-lt"/>
                <a:cs typeface="Verdana"/>
              </a:rPr>
              <a:t>cut-off approved </a:t>
            </a:r>
            <a:r>
              <a:rPr sz="2400" spc="-10" dirty="0">
                <a:latin typeface="+mj-lt"/>
                <a:cs typeface="Verdana"/>
              </a:rPr>
              <a:t>by </a:t>
            </a:r>
            <a:r>
              <a:rPr sz="2400" spc="-5" dirty="0">
                <a:latin typeface="+mj-lt"/>
                <a:cs typeface="Verdana"/>
              </a:rPr>
              <a:t>FDA in</a:t>
            </a:r>
            <a:r>
              <a:rPr sz="2400" spc="135" dirty="0">
                <a:latin typeface="+mj-lt"/>
                <a:cs typeface="Verdana"/>
              </a:rPr>
              <a:t> </a:t>
            </a:r>
            <a:r>
              <a:rPr sz="2400" spc="-5" dirty="0">
                <a:latin typeface="+mj-lt"/>
                <a:cs typeface="Verdana"/>
              </a:rPr>
              <a:t>2003</a:t>
            </a:r>
            <a:endParaRPr sz="2400" dirty="0">
              <a:latin typeface="+mj-lt"/>
              <a:cs typeface="Verdana"/>
            </a:endParaRPr>
          </a:p>
        </p:txBody>
      </p:sp>
      <p:sp>
        <p:nvSpPr>
          <p:cNvPr id="6" name="object 3"/>
          <p:cNvSpPr/>
          <p:nvPr/>
        </p:nvSpPr>
        <p:spPr>
          <a:xfrm>
            <a:off x="7539228" y="310895"/>
            <a:ext cx="760476" cy="1073732"/>
          </a:xfrm>
          <a:prstGeom prst="rect">
            <a:avLst/>
          </a:prstGeom>
          <a:blipFill>
            <a:blip r:embed="rId3" cstate="print"/>
            <a:stretch>
              <a:fillRect/>
            </a:stretch>
          </a:blipFill>
        </p:spPr>
        <p:txBody>
          <a:bodyPr wrap="square" lIns="0" tIns="0" rIns="0" bIns="0" rtlCol="0"/>
          <a:lstStyle/>
          <a:p>
            <a:endParaRPr dirty="0"/>
          </a:p>
        </p:txBody>
      </p:sp>
      <p:sp>
        <p:nvSpPr>
          <p:cNvPr id="7" name="object 3"/>
          <p:cNvSpPr/>
          <p:nvPr/>
        </p:nvSpPr>
        <p:spPr>
          <a:xfrm>
            <a:off x="7539228" y="310895"/>
            <a:ext cx="760476" cy="1073732"/>
          </a:xfrm>
          <a:prstGeom prst="rect">
            <a:avLst/>
          </a:prstGeom>
          <a:blipFill>
            <a:blip r:embed="rId3" cstate="print"/>
            <a:stretch>
              <a:fillRect/>
            </a:stretch>
          </a:blipFill>
        </p:spPr>
        <p:txBody>
          <a:bodyPr wrap="square" lIns="0" tIns="0" rIns="0" bIns="0" rtlCol="0"/>
          <a:lstStyle/>
          <a:p>
            <a:endParaRPr dirty="0"/>
          </a:p>
        </p:txBody>
      </p:sp>
      <p:sp>
        <p:nvSpPr>
          <p:cNvPr id="8" name="7 Dikdörtgen"/>
          <p:cNvSpPr/>
          <p:nvPr/>
        </p:nvSpPr>
        <p:spPr>
          <a:xfrm>
            <a:off x="0" y="381000"/>
            <a:ext cx="5486400" cy="369332"/>
          </a:xfrm>
          <a:prstGeom prst="rect">
            <a:avLst/>
          </a:prstGeom>
        </p:spPr>
        <p:txBody>
          <a:bodyPr wrap="square">
            <a:spAutoFit/>
          </a:bodyPr>
          <a:lstStyle/>
          <a:p>
            <a:pPr lvl="0">
              <a:spcBef>
                <a:spcPct val="0"/>
              </a:spcBef>
              <a:defRPr/>
            </a:pPr>
            <a:r>
              <a:rPr lang="tr-TR" b="1" dirty="0" smtClean="0">
                <a:solidFill>
                  <a:schemeClr val="accent4"/>
                </a:solidFill>
                <a:latin typeface="+mj-lt"/>
              </a:rPr>
              <a:t>FUNGAL INFECTIONS  occuring after HSCT </a:t>
            </a:r>
            <a:endParaRPr lang="tr-TR" dirty="0">
              <a:solidFill>
                <a:schemeClr val="accent4"/>
              </a:solidFill>
              <a:latin typeface="+mj-lt"/>
            </a:endParaRPr>
          </a:p>
        </p:txBody>
      </p:sp>
      <p:sp>
        <p:nvSpPr>
          <p:cNvPr id="10" name="9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object 2"/>
          <p:cNvSpPr txBox="1">
            <a:spLocks/>
          </p:cNvSpPr>
          <p:nvPr/>
        </p:nvSpPr>
        <p:spPr>
          <a:xfrm>
            <a:off x="304800" y="1066800"/>
            <a:ext cx="9296400" cy="430887"/>
          </a:xfrm>
          <a:prstGeom prst="rect">
            <a:avLst/>
          </a:prstGeom>
        </p:spPr>
        <p:txBody>
          <a:bodyPr vert="horz" wrap="square" lIns="0" tIns="0" rIns="0" bIns="0" rtlCol="0" anchor="ctr">
            <a:spAutoFit/>
          </a:bodyPr>
          <a:lstStyle/>
          <a:p>
            <a:pPr marL="1270">
              <a:spcBef>
                <a:spcPct val="0"/>
              </a:spcBef>
            </a:pPr>
            <a:r>
              <a:rPr lang="tr-TR" sz="2800" b="1" dirty="0" err="1" smtClean="0">
                <a:solidFill>
                  <a:schemeClr val="accent2"/>
                </a:solidFill>
                <a:latin typeface="+mj-lt"/>
              </a:rPr>
              <a:t>Invasive</a:t>
            </a:r>
            <a:r>
              <a:rPr lang="tr-TR" sz="2800" b="1" dirty="0" smtClean="0">
                <a:solidFill>
                  <a:schemeClr val="accent2"/>
                </a:solidFill>
                <a:latin typeface="+mj-lt"/>
              </a:rPr>
              <a:t>  </a:t>
            </a:r>
            <a:r>
              <a:rPr kumimoji="0" lang="tr-TR" sz="2800" b="1" i="0" u="none" strike="noStrike" kern="1200" cap="none" spc="0" normalizeH="0" baseline="0" noProof="0" dirty="0" err="1" smtClean="0">
                <a:ln>
                  <a:noFill/>
                </a:ln>
                <a:solidFill>
                  <a:schemeClr val="accent2"/>
                </a:solidFill>
                <a:effectLst/>
                <a:uLnTx/>
                <a:uFillTx/>
                <a:latin typeface="+mj-lt"/>
                <a:ea typeface="+mj-ea"/>
                <a:cs typeface="+mj-cs"/>
              </a:rPr>
              <a:t>Fungal</a:t>
            </a:r>
            <a:r>
              <a:rPr kumimoji="0" lang="tr-TR" sz="2800" b="1" i="0" u="none" strike="noStrike" kern="1200" cap="none" spc="-90" normalizeH="0" baseline="0" noProof="0" dirty="0" smtClean="0">
                <a:ln>
                  <a:noFill/>
                </a:ln>
                <a:solidFill>
                  <a:schemeClr val="accent2"/>
                </a:solidFill>
                <a:effectLst/>
                <a:uLnTx/>
                <a:uFillTx/>
                <a:latin typeface="+mj-lt"/>
                <a:ea typeface="+mj-ea"/>
                <a:cs typeface="+mj-cs"/>
              </a:rPr>
              <a:t> </a:t>
            </a:r>
            <a:r>
              <a:rPr kumimoji="0" lang="tr-TR" sz="2800" b="1" i="0" u="none" strike="noStrike" kern="1200" cap="none" spc="0" normalizeH="0" baseline="0" noProof="0" dirty="0" err="1" smtClean="0">
                <a:ln>
                  <a:noFill/>
                </a:ln>
                <a:solidFill>
                  <a:schemeClr val="accent2"/>
                </a:solidFill>
                <a:effectLst/>
                <a:uLnTx/>
                <a:uFillTx/>
                <a:latin typeface="+mj-lt"/>
                <a:ea typeface="+mj-ea"/>
                <a:cs typeface="+mj-cs"/>
              </a:rPr>
              <a:t>infections</a:t>
            </a:r>
            <a:r>
              <a:rPr lang="tr-TR" sz="2800" b="1" dirty="0" smtClean="0">
                <a:solidFill>
                  <a:schemeClr val="accent2"/>
                </a:solidFill>
                <a:latin typeface="+mj-lt"/>
                <a:ea typeface="+mj-ea"/>
                <a:cs typeface="+mj-cs"/>
              </a:rPr>
              <a:t> </a:t>
            </a:r>
            <a:r>
              <a:rPr kumimoji="0" lang="tr-TR" sz="2800" b="1" i="0" u="none" strike="noStrike" kern="1200" cap="none" spc="0" normalizeH="0" baseline="0" noProof="0" dirty="0" smtClean="0">
                <a:ln>
                  <a:noFill/>
                </a:ln>
                <a:solidFill>
                  <a:schemeClr val="accent4"/>
                </a:solidFill>
                <a:effectLst/>
                <a:uLnTx/>
                <a:uFillTx/>
                <a:latin typeface="+mj-lt"/>
                <a:ea typeface="+mj-ea"/>
                <a:cs typeface="+mj-cs"/>
              </a:rPr>
              <a:t>(</a:t>
            </a:r>
            <a:r>
              <a:rPr lang="tr-TR" sz="2800" b="1" spc="-5" dirty="0" err="1" smtClean="0">
                <a:solidFill>
                  <a:schemeClr val="accent4"/>
                </a:solidFill>
                <a:latin typeface="Verdana"/>
                <a:cs typeface="Verdana"/>
              </a:rPr>
              <a:t>diagnosis</a:t>
            </a:r>
            <a:r>
              <a:rPr kumimoji="0" lang="tr-TR" sz="2800" b="1" i="0" u="none" strike="noStrike" kern="1200" cap="none" spc="0" normalizeH="0" baseline="0" noProof="0" dirty="0" smtClean="0">
                <a:ln>
                  <a:noFill/>
                </a:ln>
                <a:solidFill>
                  <a:schemeClr val="accent4"/>
                </a:solidFill>
                <a:effectLst/>
                <a:uLnTx/>
                <a:uFillTx/>
                <a:latin typeface="+mj-lt"/>
                <a:ea typeface="+mj-ea"/>
                <a:cs typeface="+mj-cs"/>
              </a:rPr>
              <a:t>)</a:t>
            </a:r>
            <a:endParaRPr kumimoji="0" lang="tr-TR" sz="2800" b="1" i="0" u="none" strike="noStrike" kern="1200" cap="none" spc="0" normalizeH="0" baseline="0" noProof="0" dirty="0">
              <a:ln>
                <a:noFill/>
              </a:ln>
              <a:solidFill>
                <a:schemeClr val="accent4"/>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1447800"/>
            <a:ext cx="8534400" cy="1051467"/>
          </a:xfrm>
          <a:prstGeom prst="rect">
            <a:avLst/>
          </a:prstGeom>
        </p:spPr>
        <p:txBody>
          <a:bodyPr vert="horz" wrap="square" lIns="0" tIns="614578" rIns="0" bIns="0" rtlCol="0">
            <a:spAutoFit/>
          </a:bodyPr>
          <a:lstStyle/>
          <a:p>
            <a:pPr marL="789940">
              <a:lnSpc>
                <a:spcPct val="100000"/>
              </a:lnSpc>
            </a:pPr>
            <a:r>
              <a:rPr sz="2800" i="0" spc="-5" dirty="0">
                <a:solidFill>
                  <a:srgbClr val="C00000"/>
                </a:solidFill>
                <a:cs typeface="Verdana"/>
              </a:rPr>
              <a:t>Galactomannan </a:t>
            </a:r>
            <a:r>
              <a:rPr sz="2800" i="0" dirty="0">
                <a:solidFill>
                  <a:srgbClr val="C00000"/>
                </a:solidFill>
                <a:cs typeface="Verdana"/>
              </a:rPr>
              <a:t>/ </a:t>
            </a:r>
            <a:r>
              <a:rPr sz="2800" i="0" spc="-5" dirty="0">
                <a:solidFill>
                  <a:srgbClr val="C00000"/>
                </a:solidFill>
                <a:cs typeface="Verdana"/>
              </a:rPr>
              <a:t>false</a:t>
            </a:r>
            <a:r>
              <a:rPr sz="2800" i="0" spc="-25" dirty="0">
                <a:solidFill>
                  <a:srgbClr val="C00000"/>
                </a:solidFill>
                <a:cs typeface="Verdana"/>
              </a:rPr>
              <a:t> </a:t>
            </a:r>
            <a:r>
              <a:rPr sz="2800" i="0" spc="-10" dirty="0">
                <a:solidFill>
                  <a:srgbClr val="C00000"/>
                </a:solidFill>
                <a:cs typeface="Verdana"/>
              </a:rPr>
              <a:t>positive</a:t>
            </a:r>
          </a:p>
        </p:txBody>
      </p:sp>
      <p:sp>
        <p:nvSpPr>
          <p:cNvPr id="3" name="object 3"/>
          <p:cNvSpPr txBox="1"/>
          <p:nvPr/>
        </p:nvSpPr>
        <p:spPr>
          <a:xfrm>
            <a:off x="5715000" y="6324600"/>
            <a:ext cx="3200400" cy="184666"/>
          </a:xfrm>
          <a:prstGeom prst="rect">
            <a:avLst/>
          </a:prstGeom>
        </p:spPr>
        <p:txBody>
          <a:bodyPr vert="horz" wrap="square" lIns="0" tIns="0" rIns="0" bIns="0" rtlCol="0">
            <a:spAutoFit/>
          </a:bodyPr>
          <a:lstStyle/>
          <a:p>
            <a:pPr marL="12700" algn="r">
              <a:lnSpc>
                <a:spcPct val="100000"/>
              </a:lnSpc>
            </a:pPr>
            <a:r>
              <a:rPr sz="1200" i="1" spc="-5" dirty="0">
                <a:solidFill>
                  <a:srgbClr val="009999"/>
                </a:solidFill>
                <a:latin typeface="Verdana"/>
                <a:cs typeface="Verdana"/>
              </a:rPr>
              <a:t>Wheat.  Transpl </a:t>
            </a:r>
            <a:r>
              <a:rPr sz="1200" i="1" dirty="0">
                <a:solidFill>
                  <a:srgbClr val="009999"/>
                </a:solidFill>
                <a:latin typeface="Verdana"/>
                <a:cs typeface="Verdana"/>
              </a:rPr>
              <a:t>Infect </a:t>
            </a:r>
            <a:r>
              <a:rPr sz="1200" i="1" spc="-5" dirty="0">
                <a:solidFill>
                  <a:srgbClr val="009999"/>
                </a:solidFill>
                <a:latin typeface="Verdana"/>
                <a:cs typeface="Verdana"/>
              </a:rPr>
              <a:t>Dis</a:t>
            </a:r>
            <a:r>
              <a:rPr sz="1200" i="1" spc="-105" dirty="0">
                <a:solidFill>
                  <a:srgbClr val="009999"/>
                </a:solidFill>
                <a:latin typeface="Verdana"/>
                <a:cs typeface="Verdana"/>
              </a:rPr>
              <a:t> </a:t>
            </a:r>
            <a:r>
              <a:rPr sz="1200" i="1" dirty="0">
                <a:solidFill>
                  <a:srgbClr val="009999"/>
                </a:solidFill>
                <a:latin typeface="Verdana"/>
                <a:cs typeface="Verdana"/>
              </a:rPr>
              <a:t>2003</a:t>
            </a:r>
            <a:endParaRPr sz="1200" dirty="0">
              <a:latin typeface="Verdana"/>
              <a:cs typeface="Verdana"/>
            </a:endParaRPr>
          </a:p>
        </p:txBody>
      </p:sp>
      <p:graphicFrame>
        <p:nvGraphicFramePr>
          <p:cNvPr id="4" name="object 4"/>
          <p:cNvGraphicFramePr>
            <a:graphicFrameLocks noGrp="1"/>
          </p:cNvGraphicFramePr>
          <p:nvPr/>
        </p:nvGraphicFramePr>
        <p:xfrm>
          <a:off x="685800" y="2667000"/>
          <a:ext cx="7848600" cy="3505202"/>
        </p:xfrm>
        <a:graphic>
          <a:graphicData uri="http://schemas.openxmlformats.org/drawingml/2006/table">
            <a:tbl>
              <a:tblPr firstRow="1" bandRow="1">
                <a:tableStyleId>{2D5ABB26-0587-4C30-8999-92F81FD0307C}</a:tableStyleId>
              </a:tblPr>
              <a:tblGrid>
                <a:gridCol w="3580549"/>
                <a:gridCol w="4268051"/>
              </a:tblGrid>
              <a:tr h="443601">
                <a:tc>
                  <a:txBody>
                    <a:bodyPr/>
                    <a:lstStyle/>
                    <a:p>
                      <a:pPr marL="76835">
                        <a:lnSpc>
                          <a:spcPct val="100000"/>
                        </a:lnSpc>
                        <a:spcBef>
                          <a:spcPts val="405"/>
                        </a:spcBef>
                      </a:pPr>
                      <a:r>
                        <a:rPr sz="2400" spc="-5" dirty="0">
                          <a:latin typeface="+mj-lt"/>
                          <a:cs typeface="Verdana"/>
                        </a:rPr>
                        <a:t>Allo-HSCT</a:t>
                      </a:r>
                      <a:endParaRPr sz="2400" dirty="0">
                        <a:latin typeface="+mj-lt"/>
                        <a:cs typeface="Verdana"/>
                      </a:endParaRPr>
                    </a:p>
                  </a:txBody>
                  <a:tcPr marL="0" marR="0" marT="0" marB="0">
                    <a:lnL w="28575">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solidFill>
                      <a:srgbClr val="4AACC5">
                        <a:alpha val="23000"/>
                      </a:srgbClr>
                    </a:solidFill>
                  </a:tcPr>
                </a:tc>
                <a:tc>
                  <a:txBody>
                    <a:bodyPr/>
                    <a:lstStyle/>
                    <a:p>
                      <a:pPr marL="492759" indent="-407034">
                        <a:lnSpc>
                          <a:spcPct val="100000"/>
                        </a:lnSpc>
                        <a:spcBef>
                          <a:spcPts val="464"/>
                        </a:spcBef>
                        <a:buClr>
                          <a:srgbClr val="FF3300"/>
                        </a:buClr>
                        <a:buFont typeface="Wingdings"/>
                        <a:buChar char=""/>
                        <a:tabLst>
                          <a:tab pos="492759" algn="l"/>
                        </a:tabLst>
                      </a:pPr>
                      <a:r>
                        <a:rPr sz="2400" spc="-10" dirty="0">
                          <a:latin typeface="+mj-lt"/>
                          <a:cs typeface="Verdana"/>
                        </a:rPr>
                        <a:t>mucositis </a:t>
                      </a:r>
                      <a:r>
                        <a:rPr sz="2400" spc="-5" dirty="0">
                          <a:latin typeface="+mj-lt"/>
                          <a:cs typeface="Verdana"/>
                        </a:rPr>
                        <a:t>/ food</a:t>
                      </a:r>
                      <a:endParaRPr sz="2400" dirty="0">
                        <a:latin typeface="+mj-lt"/>
                        <a:cs typeface="Verdana"/>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12700">
                      <a:solidFill>
                        <a:srgbClr val="000000"/>
                      </a:solidFill>
                      <a:prstDash val="solid"/>
                    </a:lnB>
                    <a:solidFill>
                      <a:schemeClr val="accent5">
                        <a:lumMod val="20000"/>
                        <a:lumOff val="80000"/>
                        <a:alpha val="63000"/>
                      </a:schemeClr>
                    </a:solidFill>
                  </a:tcPr>
                </a:tc>
              </a:tr>
              <a:tr h="498648">
                <a:tc>
                  <a:txBody>
                    <a:bodyPr/>
                    <a:lstStyle/>
                    <a:p>
                      <a:pPr marL="76835">
                        <a:lnSpc>
                          <a:spcPct val="100000"/>
                        </a:lnSpc>
                        <a:spcBef>
                          <a:spcPts val="810"/>
                        </a:spcBef>
                      </a:pPr>
                      <a:r>
                        <a:rPr sz="2400" spc="-10" dirty="0">
                          <a:latin typeface="+mj-lt"/>
                          <a:cs typeface="Verdana"/>
                        </a:rPr>
                        <a:t>Children</a:t>
                      </a:r>
                      <a:endParaRPr sz="2400" dirty="0">
                        <a:latin typeface="+mj-lt"/>
                        <a:cs typeface="Verdana"/>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4AACC5">
                        <a:alpha val="23000"/>
                      </a:srgbClr>
                    </a:solidFill>
                  </a:tcPr>
                </a:tc>
                <a:tc>
                  <a:txBody>
                    <a:bodyPr/>
                    <a:lstStyle/>
                    <a:p>
                      <a:pPr marL="492759" indent="-407034">
                        <a:lnSpc>
                          <a:spcPct val="100000"/>
                        </a:lnSpc>
                        <a:spcBef>
                          <a:spcPts val="810"/>
                        </a:spcBef>
                        <a:buClr>
                          <a:srgbClr val="FF0000"/>
                        </a:buClr>
                        <a:buFont typeface="Wingdings"/>
                        <a:buChar char=""/>
                        <a:tabLst>
                          <a:tab pos="492759" algn="l"/>
                        </a:tabLst>
                      </a:pPr>
                      <a:r>
                        <a:rPr sz="2400" i="1" spc="-10" dirty="0">
                          <a:latin typeface="+mj-lt"/>
                          <a:cs typeface="Verdana"/>
                        </a:rPr>
                        <a:t>Bifidobacterium</a:t>
                      </a:r>
                      <a:endParaRPr sz="2400" dirty="0">
                        <a:latin typeface="+mj-lt"/>
                        <a:cs typeface="Verdana"/>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chemeClr val="accent5">
                        <a:lumMod val="20000"/>
                        <a:lumOff val="80000"/>
                        <a:alpha val="63000"/>
                      </a:schemeClr>
                    </a:solidFill>
                  </a:tcPr>
                </a:tc>
              </a:tr>
              <a:tr h="498648">
                <a:tc>
                  <a:txBody>
                    <a:bodyPr/>
                    <a:lstStyle/>
                    <a:p>
                      <a:pPr marL="76835">
                        <a:lnSpc>
                          <a:spcPct val="100000"/>
                        </a:lnSpc>
                        <a:spcBef>
                          <a:spcPts val="810"/>
                        </a:spcBef>
                      </a:pPr>
                      <a:r>
                        <a:rPr sz="2400" spc="-10" dirty="0">
                          <a:latin typeface="+mj-lt"/>
                          <a:cs typeface="Verdana"/>
                        </a:rPr>
                        <a:t>Pollution</a:t>
                      </a:r>
                      <a:r>
                        <a:rPr sz="2400" spc="-85" dirty="0">
                          <a:latin typeface="+mj-lt"/>
                          <a:cs typeface="Verdana"/>
                        </a:rPr>
                        <a:t> </a:t>
                      </a:r>
                      <a:r>
                        <a:rPr sz="2400" spc="-10" dirty="0">
                          <a:latin typeface="+mj-lt"/>
                          <a:cs typeface="Verdana"/>
                        </a:rPr>
                        <a:t>cotton</a:t>
                      </a:r>
                      <a:endParaRPr sz="2400" dirty="0">
                        <a:latin typeface="+mj-lt"/>
                        <a:cs typeface="Verdana"/>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4AACC5">
                        <a:alpha val="23000"/>
                      </a:srgbClr>
                    </a:solidFill>
                  </a:tcPr>
                </a:tc>
                <a:tc>
                  <a:txBody>
                    <a:bodyPr/>
                    <a:lstStyle/>
                    <a:p>
                      <a:pPr marL="492759" indent="-407034">
                        <a:lnSpc>
                          <a:spcPct val="100000"/>
                        </a:lnSpc>
                        <a:spcBef>
                          <a:spcPts val="810"/>
                        </a:spcBef>
                        <a:buClr>
                          <a:srgbClr val="FF0000"/>
                        </a:buClr>
                        <a:buFont typeface="Wingdings"/>
                        <a:buChar char=""/>
                        <a:tabLst>
                          <a:tab pos="492759" algn="l"/>
                        </a:tabLst>
                      </a:pPr>
                      <a:r>
                        <a:rPr sz="2400" spc="-10" dirty="0">
                          <a:latin typeface="+mj-lt"/>
                          <a:cs typeface="Verdana"/>
                        </a:rPr>
                        <a:t>glucopiranose</a:t>
                      </a:r>
                      <a:endParaRPr sz="2400" dirty="0">
                        <a:latin typeface="+mj-lt"/>
                        <a:cs typeface="Verdana"/>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chemeClr val="accent5">
                        <a:lumMod val="20000"/>
                        <a:lumOff val="80000"/>
                        <a:alpha val="63000"/>
                      </a:schemeClr>
                    </a:solidFill>
                  </a:tcPr>
                </a:tc>
              </a:tr>
              <a:tr h="554868">
                <a:tc>
                  <a:txBody>
                    <a:bodyPr/>
                    <a:lstStyle/>
                    <a:p>
                      <a:pPr marL="76835">
                        <a:lnSpc>
                          <a:spcPct val="100000"/>
                        </a:lnSpc>
                        <a:spcBef>
                          <a:spcPts val="1040"/>
                        </a:spcBef>
                      </a:pPr>
                      <a:r>
                        <a:rPr sz="2400" spc="-10" dirty="0">
                          <a:latin typeface="+mj-lt"/>
                          <a:cs typeface="Verdana"/>
                        </a:rPr>
                        <a:t>Other</a:t>
                      </a:r>
                      <a:r>
                        <a:rPr sz="2400" spc="-60" dirty="0">
                          <a:latin typeface="+mj-lt"/>
                          <a:cs typeface="Verdana"/>
                        </a:rPr>
                        <a:t> </a:t>
                      </a:r>
                      <a:r>
                        <a:rPr sz="2400" spc="-5" dirty="0">
                          <a:latin typeface="+mj-lt"/>
                          <a:cs typeface="Verdana"/>
                        </a:rPr>
                        <a:t>moulds</a:t>
                      </a:r>
                      <a:endParaRPr sz="2400" dirty="0">
                        <a:latin typeface="+mj-lt"/>
                        <a:cs typeface="Verdana"/>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4AACC5">
                        <a:alpha val="23000"/>
                      </a:srgbClr>
                    </a:solidFill>
                  </a:tcPr>
                </a:tc>
                <a:tc>
                  <a:txBody>
                    <a:bodyPr/>
                    <a:lstStyle/>
                    <a:p>
                      <a:pPr marL="492759" indent="-407034">
                        <a:lnSpc>
                          <a:spcPct val="100000"/>
                        </a:lnSpc>
                        <a:spcBef>
                          <a:spcPts val="1100"/>
                        </a:spcBef>
                        <a:buClr>
                          <a:srgbClr val="FF3300"/>
                        </a:buClr>
                        <a:buFont typeface="Wingdings"/>
                        <a:buChar char=""/>
                        <a:tabLst>
                          <a:tab pos="492759" algn="l"/>
                        </a:tabLst>
                      </a:pPr>
                      <a:r>
                        <a:rPr sz="2400" spc="-5" dirty="0">
                          <a:latin typeface="+mj-lt"/>
                          <a:cs typeface="Verdana"/>
                        </a:rPr>
                        <a:t>same</a:t>
                      </a:r>
                      <a:r>
                        <a:rPr sz="2400" spc="-10" dirty="0">
                          <a:latin typeface="+mj-lt"/>
                          <a:cs typeface="Verdana"/>
                        </a:rPr>
                        <a:t> galactomannan</a:t>
                      </a:r>
                      <a:endParaRPr sz="2400" dirty="0">
                        <a:latin typeface="+mj-lt"/>
                        <a:cs typeface="Verdana"/>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chemeClr val="accent5">
                        <a:lumMod val="20000"/>
                        <a:lumOff val="80000"/>
                        <a:alpha val="63000"/>
                      </a:schemeClr>
                    </a:solidFill>
                  </a:tcPr>
                </a:tc>
              </a:tr>
              <a:tr h="512141">
                <a:tc>
                  <a:txBody>
                    <a:bodyPr/>
                    <a:lstStyle/>
                    <a:p>
                      <a:pPr marL="76835">
                        <a:lnSpc>
                          <a:spcPct val="100000"/>
                        </a:lnSpc>
                        <a:spcBef>
                          <a:spcPts val="819"/>
                        </a:spcBef>
                      </a:pPr>
                      <a:r>
                        <a:rPr sz="2400" spc="-10" dirty="0">
                          <a:latin typeface="+mj-lt"/>
                          <a:cs typeface="Verdana"/>
                        </a:rPr>
                        <a:t>Cyclophosphamide</a:t>
                      </a:r>
                      <a:endParaRPr sz="2400" dirty="0">
                        <a:latin typeface="+mj-lt"/>
                        <a:cs typeface="Verdana"/>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4AACC5">
                        <a:alpha val="23000"/>
                      </a:srgbClr>
                    </a:solidFill>
                  </a:tcPr>
                </a:tc>
                <a:tc>
                  <a:txBody>
                    <a:bodyPr/>
                    <a:lstStyle/>
                    <a:p>
                      <a:pPr marL="492759" indent="-407034">
                        <a:lnSpc>
                          <a:spcPct val="100000"/>
                        </a:lnSpc>
                        <a:spcBef>
                          <a:spcPts val="819"/>
                        </a:spcBef>
                        <a:buClr>
                          <a:srgbClr val="FF0000"/>
                        </a:buClr>
                        <a:buFont typeface="Wingdings"/>
                        <a:buChar char=""/>
                        <a:tabLst>
                          <a:tab pos="492759" algn="l"/>
                        </a:tabLst>
                      </a:pPr>
                      <a:r>
                        <a:rPr sz="2400" spc="-10" dirty="0">
                          <a:latin typeface="+mj-lt"/>
                          <a:cs typeface="Verdana"/>
                        </a:rPr>
                        <a:t>crossed</a:t>
                      </a:r>
                      <a:r>
                        <a:rPr sz="2400" spc="-15" dirty="0">
                          <a:latin typeface="+mj-lt"/>
                          <a:cs typeface="Verdana"/>
                        </a:rPr>
                        <a:t> </a:t>
                      </a:r>
                      <a:r>
                        <a:rPr sz="2400" spc="-5" dirty="0">
                          <a:latin typeface="+mj-lt"/>
                          <a:cs typeface="Verdana"/>
                        </a:rPr>
                        <a:t>reaction</a:t>
                      </a:r>
                      <a:endParaRPr sz="2400" dirty="0">
                        <a:latin typeface="+mj-lt"/>
                        <a:cs typeface="Verdana"/>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chemeClr val="accent5">
                        <a:lumMod val="20000"/>
                        <a:lumOff val="80000"/>
                        <a:alpha val="63000"/>
                      </a:schemeClr>
                    </a:solidFill>
                  </a:tcPr>
                </a:tc>
              </a:tr>
              <a:tr h="498648">
                <a:tc>
                  <a:txBody>
                    <a:bodyPr/>
                    <a:lstStyle/>
                    <a:p>
                      <a:pPr marL="76835">
                        <a:lnSpc>
                          <a:spcPct val="100000"/>
                        </a:lnSpc>
                        <a:spcBef>
                          <a:spcPts val="810"/>
                        </a:spcBef>
                      </a:pPr>
                      <a:r>
                        <a:rPr sz="2400" spc="-10" dirty="0">
                          <a:latin typeface="+mj-lt"/>
                          <a:cs typeface="Verdana"/>
                        </a:rPr>
                        <a:t>Antibiotics</a:t>
                      </a:r>
                      <a:endParaRPr sz="2400" dirty="0">
                        <a:latin typeface="+mj-lt"/>
                        <a:cs typeface="Verdana"/>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4AACC5">
                        <a:alpha val="23000"/>
                      </a:srgbClr>
                    </a:solidFill>
                  </a:tcPr>
                </a:tc>
                <a:tc>
                  <a:txBody>
                    <a:bodyPr/>
                    <a:lstStyle/>
                    <a:p>
                      <a:pPr marL="492759" indent="-407034">
                        <a:lnSpc>
                          <a:spcPct val="100000"/>
                        </a:lnSpc>
                        <a:spcBef>
                          <a:spcPts val="810"/>
                        </a:spcBef>
                        <a:buClr>
                          <a:srgbClr val="FF3300"/>
                        </a:buClr>
                        <a:buFont typeface="Wingdings"/>
                        <a:buChar char=""/>
                        <a:tabLst>
                          <a:tab pos="492759" algn="l"/>
                        </a:tabLst>
                      </a:pPr>
                      <a:r>
                        <a:rPr sz="2400" spc="-55" dirty="0">
                          <a:latin typeface="+mj-lt"/>
                          <a:cs typeface="Verdana"/>
                        </a:rPr>
                        <a:t>Pipera-Tazob </a:t>
                      </a:r>
                      <a:r>
                        <a:rPr sz="2400" spc="-5" dirty="0">
                          <a:latin typeface="+mj-lt"/>
                          <a:cs typeface="Verdana"/>
                        </a:rPr>
                        <a:t>/</a:t>
                      </a:r>
                      <a:r>
                        <a:rPr sz="2400" spc="35" dirty="0">
                          <a:latin typeface="+mj-lt"/>
                          <a:cs typeface="Verdana"/>
                        </a:rPr>
                        <a:t> </a:t>
                      </a:r>
                      <a:r>
                        <a:rPr sz="2400" spc="-10" dirty="0">
                          <a:latin typeface="+mj-lt"/>
                          <a:cs typeface="Verdana"/>
                        </a:rPr>
                        <a:t>Amoxi</a:t>
                      </a:r>
                      <a:endParaRPr sz="2400" dirty="0">
                        <a:latin typeface="+mj-lt"/>
                        <a:cs typeface="Verdana"/>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chemeClr val="accent5">
                        <a:lumMod val="20000"/>
                        <a:lumOff val="80000"/>
                        <a:alpha val="63000"/>
                      </a:schemeClr>
                    </a:solidFill>
                  </a:tcPr>
                </a:tc>
              </a:tr>
              <a:tr h="498648">
                <a:tc>
                  <a:txBody>
                    <a:bodyPr/>
                    <a:lstStyle/>
                    <a:p>
                      <a:pPr marL="76835">
                        <a:lnSpc>
                          <a:spcPct val="100000"/>
                        </a:lnSpc>
                        <a:spcBef>
                          <a:spcPts val="815"/>
                        </a:spcBef>
                      </a:pPr>
                      <a:r>
                        <a:rPr sz="2400" spc="-40" dirty="0">
                          <a:latin typeface="+mj-lt"/>
                          <a:cs typeface="Verdana"/>
                        </a:rPr>
                        <a:t>Technical</a:t>
                      </a:r>
                      <a:endParaRPr sz="2400" dirty="0">
                        <a:latin typeface="+mj-lt"/>
                        <a:cs typeface="Verdana"/>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solidFill>
                      <a:srgbClr val="4AACC5">
                        <a:alpha val="23000"/>
                      </a:srgbClr>
                    </a:solidFill>
                  </a:tcPr>
                </a:tc>
                <a:tc>
                  <a:txBody>
                    <a:bodyPr/>
                    <a:lstStyle/>
                    <a:p>
                      <a:pPr marL="492759" indent="-407034">
                        <a:lnSpc>
                          <a:spcPct val="100000"/>
                        </a:lnSpc>
                        <a:spcBef>
                          <a:spcPts val="815"/>
                        </a:spcBef>
                        <a:buClr>
                          <a:srgbClr val="FF3300"/>
                        </a:buClr>
                        <a:buFont typeface="Wingdings"/>
                        <a:buChar char=""/>
                        <a:tabLst>
                          <a:tab pos="492759" algn="l"/>
                        </a:tabLst>
                      </a:pPr>
                      <a:r>
                        <a:rPr sz="2400" spc="-5" dirty="0">
                          <a:latin typeface="+mj-lt"/>
                          <a:cs typeface="Verdana"/>
                        </a:rPr>
                        <a:t>contamination</a:t>
                      </a:r>
                      <a:endParaRPr sz="2400" dirty="0">
                        <a:latin typeface="+mj-lt"/>
                        <a:cs typeface="Verdana"/>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solidFill>
                      <a:schemeClr val="accent5">
                        <a:lumMod val="20000"/>
                        <a:lumOff val="80000"/>
                        <a:alpha val="63000"/>
                      </a:schemeClr>
                    </a:solidFill>
                  </a:tcPr>
                </a:tc>
              </a:tr>
            </a:tbl>
          </a:graphicData>
        </a:graphic>
      </p:graphicFrame>
      <p:sp>
        <p:nvSpPr>
          <p:cNvPr id="5" name="object 3"/>
          <p:cNvSpPr/>
          <p:nvPr/>
        </p:nvSpPr>
        <p:spPr>
          <a:xfrm>
            <a:off x="7539228" y="310895"/>
            <a:ext cx="760476" cy="1073732"/>
          </a:xfrm>
          <a:prstGeom prst="rect">
            <a:avLst/>
          </a:prstGeom>
          <a:blipFill>
            <a:blip r:embed="rId3" cstate="print"/>
            <a:stretch>
              <a:fillRect/>
            </a:stretch>
          </a:blipFill>
        </p:spPr>
        <p:txBody>
          <a:bodyPr wrap="square" lIns="0" tIns="0" rIns="0" bIns="0" rtlCol="0"/>
          <a:lstStyle/>
          <a:p>
            <a:endParaRPr dirty="0"/>
          </a:p>
        </p:txBody>
      </p:sp>
      <p:sp>
        <p:nvSpPr>
          <p:cNvPr id="6" name="object 3"/>
          <p:cNvSpPr/>
          <p:nvPr/>
        </p:nvSpPr>
        <p:spPr>
          <a:xfrm>
            <a:off x="7539228" y="310895"/>
            <a:ext cx="760476" cy="1073732"/>
          </a:xfrm>
          <a:prstGeom prst="rect">
            <a:avLst/>
          </a:prstGeom>
          <a:blipFill>
            <a:blip r:embed="rId3" cstate="print"/>
            <a:stretch>
              <a:fillRect/>
            </a:stretch>
          </a:blipFill>
        </p:spPr>
        <p:txBody>
          <a:bodyPr wrap="square" lIns="0" tIns="0" rIns="0" bIns="0" rtlCol="0"/>
          <a:lstStyle/>
          <a:p>
            <a:endParaRPr dirty="0"/>
          </a:p>
        </p:txBody>
      </p:sp>
      <p:sp>
        <p:nvSpPr>
          <p:cNvPr id="7" name="6 Dikdörtgen"/>
          <p:cNvSpPr/>
          <p:nvPr/>
        </p:nvSpPr>
        <p:spPr>
          <a:xfrm>
            <a:off x="0" y="381000"/>
            <a:ext cx="5486400" cy="369332"/>
          </a:xfrm>
          <a:prstGeom prst="rect">
            <a:avLst/>
          </a:prstGeom>
        </p:spPr>
        <p:txBody>
          <a:bodyPr wrap="square">
            <a:spAutoFit/>
          </a:bodyPr>
          <a:lstStyle/>
          <a:p>
            <a:pPr lvl="0">
              <a:spcBef>
                <a:spcPct val="0"/>
              </a:spcBef>
              <a:defRPr/>
            </a:pPr>
            <a:r>
              <a:rPr lang="tr-TR" b="1" dirty="0" smtClean="0">
                <a:solidFill>
                  <a:schemeClr val="accent4"/>
                </a:solidFill>
                <a:latin typeface="+mj-lt"/>
              </a:rPr>
              <a:t>FUNGAL INFECTIONS  occuring after HSCT </a:t>
            </a:r>
            <a:endParaRPr lang="tr-TR" dirty="0">
              <a:solidFill>
                <a:schemeClr val="accent4"/>
              </a:solidFill>
              <a:latin typeface="+mj-lt"/>
            </a:endParaRPr>
          </a:p>
        </p:txBody>
      </p:sp>
      <p:sp>
        <p:nvSpPr>
          <p:cNvPr id="9" name="8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object 2"/>
          <p:cNvSpPr txBox="1">
            <a:spLocks/>
          </p:cNvSpPr>
          <p:nvPr/>
        </p:nvSpPr>
        <p:spPr>
          <a:xfrm>
            <a:off x="304800" y="1066800"/>
            <a:ext cx="9296400" cy="430887"/>
          </a:xfrm>
          <a:prstGeom prst="rect">
            <a:avLst/>
          </a:prstGeom>
        </p:spPr>
        <p:txBody>
          <a:bodyPr vert="horz" wrap="square" lIns="0" tIns="0" rIns="0" bIns="0" rtlCol="0" anchor="ctr">
            <a:spAutoFit/>
          </a:bodyPr>
          <a:lstStyle/>
          <a:p>
            <a:pPr marL="1270">
              <a:spcBef>
                <a:spcPct val="0"/>
              </a:spcBef>
            </a:pPr>
            <a:r>
              <a:rPr lang="tr-TR" sz="2800" b="1" dirty="0" err="1" smtClean="0">
                <a:solidFill>
                  <a:schemeClr val="accent2"/>
                </a:solidFill>
                <a:latin typeface="+mj-lt"/>
              </a:rPr>
              <a:t>Invasive</a:t>
            </a:r>
            <a:r>
              <a:rPr lang="tr-TR" sz="2800" b="1" dirty="0" smtClean="0">
                <a:solidFill>
                  <a:schemeClr val="accent2"/>
                </a:solidFill>
                <a:latin typeface="+mj-lt"/>
              </a:rPr>
              <a:t>  </a:t>
            </a:r>
            <a:r>
              <a:rPr kumimoji="0" lang="tr-TR" sz="2800" b="1" i="0" u="none" strike="noStrike" kern="1200" cap="none" spc="0" normalizeH="0" baseline="0" noProof="0" dirty="0" err="1" smtClean="0">
                <a:ln>
                  <a:noFill/>
                </a:ln>
                <a:solidFill>
                  <a:schemeClr val="accent2"/>
                </a:solidFill>
                <a:effectLst/>
                <a:uLnTx/>
                <a:uFillTx/>
                <a:latin typeface="+mj-lt"/>
                <a:ea typeface="+mj-ea"/>
                <a:cs typeface="+mj-cs"/>
              </a:rPr>
              <a:t>Fungal</a:t>
            </a:r>
            <a:r>
              <a:rPr kumimoji="0" lang="tr-TR" sz="2800" b="1" i="0" u="none" strike="noStrike" kern="1200" cap="none" spc="-90" normalizeH="0" baseline="0" noProof="0" dirty="0" smtClean="0">
                <a:ln>
                  <a:noFill/>
                </a:ln>
                <a:solidFill>
                  <a:schemeClr val="accent2"/>
                </a:solidFill>
                <a:effectLst/>
                <a:uLnTx/>
                <a:uFillTx/>
                <a:latin typeface="+mj-lt"/>
                <a:ea typeface="+mj-ea"/>
                <a:cs typeface="+mj-cs"/>
              </a:rPr>
              <a:t> </a:t>
            </a:r>
            <a:r>
              <a:rPr kumimoji="0" lang="tr-TR" sz="2800" b="1" i="0" u="none" strike="noStrike" kern="1200" cap="none" spc="0" normalizeH="0" baseline="0" noProof="0" dirty="0" err="1" smtClean="0">
                <a:ln>
                  <a:noFill/>
                </a:ln>
                <a:solidFill>
                  <a:schemeClr val="accent2"/>
                </a:solidFill>
                <a:effectLst/>
                <a:uLnTx/>
                <a:uFillTx/>
                <a:latin typeface="+mj-lt"/>
                <a:ea typeface="+mj-ea"/>
                <a:cs typeface="+mj-cs"/>
              </a:rPr>
              <a:t>infections</a:t>
            </a:r>
            <a:r>
              <a:rPr lang="tr-TR" sz="2800" b="1" dirty="0" smtClean="0">
                <a:solidFill>
                  <a:schemeClr val="accent2"/>
                </a:solidFill>
                <a:latin typeface="+mj-lt"/>
                <a:ea typeface="+mj-ea"/>
                <a:cs typeface="+mj-cs"/>
              </a:rPr>
              <a:t> </a:t>
            </a:r>
            <a:r>
              <a:rPr kumimoji="0" lang="tr-TR" sz="2800" b="1" i="0" u="none" strike="noStrike" kern="1200" cap="none" spc="0" normalizeH="0" baseline="0" noProof="0" dirty="0" smtClean="0">
                <a:ln>
                  <a:noFill/>
                </a:ln>
                <a:solidFill>
                  <a:schemeClr val="accent4"/>
                </a:solidFill>
                <a:effectLst/>
                <a:uLnTx/>
                <a:uFillTx/>
                <a:latin typeface="+mj-lt"/>
                <a:ea typeface="+mj-ea"/>
                <a:cs typeface="+mj-cs"/>
              </a:rPr>
              <a:t>(</a:t>
            </a:r>
            <a:r>
              <a:rPr lang="tr-TR" sz="2800" b="1" spc="-5" dirty="0" err="1" smtClean="0">
                <a:solidFill>
                  <a:schemeClr val="accent4"/>
                </a:solidFill>
                <a:latin typeface="Verdana"/>
                <a:cs typeface="Verdana"/>
              </a:rPr>
              <a:t>diagnosis</a:t>
            </a:r>
            <a:r>
              <a:rPr kumimoji="0" lang="tr-TR" sz="2800" b="1" i="0" u="none" strike="noStrike" kern="1200" cap="none" spc="0" normalizeH="0" baseline="0" noProof="0" dirty="0" smtClean="0">
                <a:ln>
                  <a:noFill/>
                </a:ln>
                <a:solidFill>
                  <a:schemeClr val="accent4"/>
                </a:solidFill>
                <a:effectLst/>
                <a:uLnTx/>
                <a:uFillTx/>
                <a:latin typeface="+mj-lt"/>
                <a:ea typeface="+mj-ea"/>
                <a:cs typeface="+mj-cs"/>
              </a:rPr>
              <a:t>)</a:t>
            </a:r>
            <a:endParaRPr kumimoji="0" lang="tr-TR" sz="2800" b="1" i="0" u="none" strike="noStrike" kern="1200" cap="none" spc="0" normalizeH="0" baseline="0" noProof="0" dirty="0">
              <a:ln>
                <a:noFill/>
              </a:ln>
              <a:solidFill>
                <a:schemeClr val="accent4"/>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4800" y="912110"/>
            <a:ext cx="5791200" cy="1064394"/>
          </a:xfrm>
          <a:prstGeom prst="rect">
            <a:avLst/>
          </a:prstGeom>
        </p:spPr>
        <p:txBody>
          <a:bodyPr vert="horz" wrap="square" lIns="0" tIns="0" rIns="0" bIns="0" rtlCol="0">
            <a:spAutoFit/>
          </a:bodyPr>
          <a:lstStyle/>
          <a:p>
            <a:pPr marL="12700">
              <a:lnSpc>
                <a:spcPts val="5120"/>
              </a:lnSpc>
            </a:pPr>
            <a:r>
              <a:rPr sz="4400" i="0" dirty="0">
                <a:solidFill>
                  <a:srgbClr val="D00000"/>
                </a:solidFill>
                <a:latin typeface="Verdana"/>
                <a:cs typeface="Verdana"/>
              </a:rPr>
              <a:t>IFI </a:t>
            </a:r>
            <a:r>
              <a:rPr sz="4400" i="0" spc="-5" dirty="0">
                <a:solidFill>
                  <a:srgbClr val="D00000"/>
                </a:solidFill>
                <a:latin typeface="Verdana"/>
                <a:cs typeface="Verdana"/>
              </a:rPr>
              <a:t>in</a:t>
            </a:r>
            <a:r>
              <a:rPr sz="4400" i="0" spc="-70" dirty="0">
                <a:solidFill>
                  <a:srgbClr val="D00000"/>
                </a:solidFill>
                <a:latin typeface="Verdana"/>
                <a:cs typeface="Verdana"/>
              </a:rPr>
              <a:t> </a:t>
            </a:r>
            <a:r>
              <a:rPr sz="4400" i="0" spc="-5" dirty="0">
                <a:solidFill>
                  <a:srgbClr val="D00000"/>
                </a:solidFill>
                <a:latin typeface="Verdana"/>
                <a:cs typeface="Verdana"/>
              </a:rPr>
              <a:t>HSCT</a:t>
            </a:r>
            <a:endParaRPr sz="4400" dirty="0">
              <a:solidFill>
                <a:srgbClr val="D00000"/>
              </a:solidFill>
              <a:latin typeface="Verdana"/>
              <a:cs typeface="Verdana"/>
            </a:endParaRPr>
          </a:p>
          <a:p>
            <a:pPr marL="12700">
              <a:lnSpc>
                <a:spcPts val="3200"/>
              </a:lnSpc>
            </a:pPr>
            <a:r>
              <a:rPr sz="2800" i="0" spc="-10" dirty="0" smtClean="0">
                <a:solidFill>
                  <a:srgbClr val="D00000"/>
                </a:solidFill>
                <a:latin typeface="Verdana"/>
                <a:cs typeface="Verdana"/>
              </a:rPr>
              <a:t>TRANSNET</a:t>
            </a:r>
            <a:r>
              <a:rPr lang="tr-TR" sz="2800" i="0" spc="-10" dirty="0" smtClean="0">
                <a:solidFill>
                  <a:srgbClr val="D00000"/>
                </a:solidFill>
                <a:latin typeface="Verdana"/>
                <a:cs typeface="Verdana"/>
              </a:rPr>
              <a:t> </a:t>
            </a:r>
            <a:r>
              <a:rPr lang="tr-TR" sz="2800" i="0" spc="-10" dirty="0" err="1" smtClean="0">
                <a:solidFill>
                  <a:srgbClr val="D00000"/>
                </a:solidFill>
                <a:latin typeface="Verdana"/>
                <a:cs typeface="Verdana"/>
              </a:rPr>
              <a:t>Study</a:t>
            </a:r>
            <a:r>
              <a:rPr sz="2800" i="0" spc="15" dirty="0" smtClean="0">
                <a:solidFill>
                  <a:srgbClr val="D00000"/>
                </a:solidFill>
                <a:latin typeface="Verdana"/>
                <a:cs typeface="Verdana"/>
              </a:rPr>
              <a:t> </a:t>
            </a:r>
            <a:r>
              <a:rPr sz="2800" i="0" spc="-10" dirty="0">
                <a:solidFill>
                  <a:srgbClr val="D00000"/>
                </a:solidFill>
                <a:latin typeface="Verdana"/>
                <a:cs typeface="Verdana"/>
              </a:rPr>
              <a:t>(2001-2006)</a:t>
            </a:r>
            <a:endParaRPr sz="2800" dirty="0">
              <a:solidFill>
                <a:srgbClr val="D00000"/>
              </a:solidFill>
              <a:latin typeface="Verdana"/>
              <a:cs typeface="Verdana"/>
            </a:endParaRPr>
          </a:p>
        </p:txBody>
      </p:sp>
      <p:sp>
        <p:nvSpPr>
          <p:cNvPr id="3" name="object 3"/>
          <p:cNvSpPr txBox="1"/>
          <p:nvPr/>
        </p:nvSpPr>
        <p:spPr>
          <a:xfrm>
            <a:off x="5867400" y="685800"/>
            <a:ext cx="2743200" cy="1350113"/>
          </a:xfrm>
          <a:prstGeom prst="rect">
            <a:avLst/>
          </a:prstGeom>
          <a:noFill/>
          <a:ln w="12700">
            <a:noFill/>
          </a:ln>
        </p:spPr>
        <p:txBody>
          <a:bodyPr vert="horz" wrap="square" lIns="0" tIns="0" rIns="0" bIns="0" rtlCol="0">
            <a:spAutoFit/>
          </a:bodyPr>
          <a:lstStyle/>
          <a:p>
            <a:pPr marL="635" algn="ctr">
              <a:lnSpc>
                <a:spcPts val="3320"/>
              </a:lnSpc>
            </a:pPr>
            <a:r>
              <a:rPr sz="1600" spc="-5" dirty="0">
                <a:latin typeface="Verdana"/>
                <a:cs typeface="Verdana"/>
              </a:rPr>
              <a:t>24 USA</a:t>
            </a:r>
            <a:r>
              <a:rPr sz="1600" spc="-80" dirty="0">
                <a:latin typeface="Verdana"/>
                <a:cs typeface="Verdana"/>
              </a:rPr>
              <a:t> </a:t>
            </a:r>
            <a:r>
              <a:rPr sz="1600" spc="-5" dirty="0">
                <a:latin typeface="Verdana"/>
                <a:cs typeface="Verdana"/>
              </a:rPr>
              <a:t>centres</a:t>
            </a:r>
            <a:endParaRPr sz="1600" dirty="0">
              <a:latin typeface="Verdana"/>
              <a:cs typeface="Verdana"/>
            </a:endParaRPr>
          </a:p>
          <a:p>
            <a:pPr algn="ctr">
              <a:lnSpc>
                <a:spcPct val="100000"/>
              </a:lnSpc>
              <a:spcBef>
                <a:spcPts val="670"/>
              </a:spcBef>
            </a:pPr>
            <a:r>
              <a:rPr sz="1600" b="1" spc="-5" dirty="0">
                <a:solidFill>
                  <a:srgbClr val="FF0000"/>
                </a:solidFill>
                <a:latin typeface="Verdana"/>
                <a:cs typeface="Verdana"/>
              </a:rPr>
              <a:t>16.390</a:t>
            </a:r>
            <a:r>
              <a:rPr sz="1600" b="1" spc="-100" dirty="0">
                <a:solidFill>
                  <a:srgbClr val="FF0000"/>
                </a:solidFill>
                <a:latin typeface="Verdana"/>
                <a:cs typeface="Verdana"/>
              </a:rPr>
              <a:t> </a:t>
            </a:r>
            <a:r>
              <a:rPr sz="1600" b="1" spc="-10" dirty="0">
                <a:solidFill>
                  <a:srgbClr val="FF0000"/>
                </a:solidFill>
                <a:latin typeface="Verdana"/>
                <a:cs typeface="Verdana"/>
              </a:rPr>
              <a:t>HSCT</a:t>
            </a:r>
            <a:endParaRPr sz="1600" b="1" dirty="0">
              <a:solidFill>
                <a:srgbClr val="FF0000"/>
              </a:solidFill>
              <a:latin typeface="Verdana"/>
              <a:cs typeface="Verdana"/>
            </a:endParaRPr>
          </a:p>
          <a:p>
            <a:pPr marL="160655" marR="151130" algn="ctr">
              <a:lnSpc>
                <a:spcPct val="120000"/>
              </a:lnSpc>
              <a:spcBef>
                <a:spcPts val="5"/>
              </a:spcBef>
            </a:pPr>
            <a:r>
              <a:rPr sz="1600" spc="-5" dirty="0">
                <a:latin typeface="Verdana"/>
                <a:cs typeface="Verdana"/>
              </a:rPr>
              <a:t>(Allo </a:t>
            </a:r>
            <a:r>
              <a:rPr sz="1600" dirty="0">
                <a:latin typeface="Verdana"/>
                <a:cs typeface="Verdana"/>
              </a:rPr>
              <a:t>41%, Auto 59%)  </a:t>
            </a:r>
            <a:endParaRPr lang="tr-TR" sz="1600" dirty="0" smtClean="0">
              <a:latin typeface="Verdana"/>
              <a:cs typeface="Verdana"/>
            </a:endParaRPr>
          </a:p>
          <a:p>
            <a:pPr marL="160655" marR="151130" algn="ctr">
              <a:lnSpc>
                <a:spcPct val="120000"/>
              </a:lnSpc>
              <a:spcBef>
                <a:spcPts val="5"/>
              </a:spcBef>
            </a:pPr>
            <a:r>
              <a:rPr sz="1600" spc="-5" dirty="0" smtClean="0">
                <a:latin typeface="Verdana"/>
                <a:cs typeface="Verdana"/>
              </a:rPr>
              <a:t>Median </a:t>
            </a:r>
            <a:r>
              <a:rPr sz="1600" dirty="0">
                <a:latin typeface="Verdana"/>
                <a:cs typeface="Verdana"/>
              </a:rPr>
              <a:t>age: 50</a:t>
            </a:r>
            <a:r>
              <a:rPr sz="1600" spc="-80" dirty="0">
                <a:latin typeface="Verdana"/>
                <a:cs typeface="Verdana"/>
              </a:rPr>
              <a:t> </a:t>
            </a:r>
            <a:r>
              <a:rPr sz="1600" dirty="0">
                <a:latin typeface="Verdana"/>
                <a:cs typeface="Verdana"/>
              </a:rPr>
              <a:t>y.</a:t>
            </a:r>
          </a:p>
        </p:txBody>
      </p:sp>
      <p:sp>
        <p:nvSpPr>
          <p:cNvPr id="4" name="object 4"/>
          <p:cNvSpPr txBox="1"/>
          <p:nvPr/>
        </p:nvSpPr>
        <p:spPr>
          <a:xfrm>
            <a:off x="6019800" y="6400800"/>
            <a:ext cx="2891790" cy="184666"/>
          </a:xfrm>
          <a:prstGeom prst="rect">
            <a:avLst/>
          </a:prstGeom>
        </p:spPr>
        <p:txBody>
          <a:bodyPr vert="horz" wrap="square" lIns="0" tIns="0" rIns="0" bIns="0" rtlCol="0">
            <a:spAutoFit/>
          </a:bodyPr>
          <a:lstStyle/>
          <a:p>
            <a:pPr marL="12700" algn="r">
              <a:lnSpc>
                <a:spcPct val="100000"/>
              </a:lnSpc>
            </a:pPr>
            <a:r>
              <a:rPr sz="1200" i="1" spc="-5" dirty="0">
                <a:solidFill>
                  <a:srgbClr val="00B7A4"/>
                </a:solidFill>
                <a:latin typeface="Verdana"/>
                <a:cs typeface="Verdana"/>
              </a:rPr>
              <a:t>Kontoyiannis et </a:t>
            </a:r>
            <a:r>
              <a:rPr sz="1200" i="1" dirty="0">
                <a:solidFill>
                  <a:srgbClr val="00B7A4"/>
                </a:solidFill>
                <a:latin typeface="Verdana"/>
                <a:cs typeface="Verdana"/>
              </a:rPr>
              <a:t>al. CID</a:t>
            </a:r>
            <a:r>
              <a:rPr sz="1200" i="1" spc="-90" dirty="0">
                <a:solidFill>
                  <a:srgbClr val="00B7A4"/>
                </a:solidFill>
                <a:latin typeface="Verdana"/>
                <a:cs typeface="Verdana"/>
              </a:rPr>
              <a:t> </a:t>
            </a:r>
            <a:r>
              <a:rPr sz="1200" i="1" dirty="0">
                <a:solidFill>
                  <a:srgbClr val="00B7A4"/>
                </a:solidFill>
                <a:latin typeface="Verdana"/>
                <a:cs typeface="Verdana"/>
              </a:rPr>
              <a:t>2010</a:t>
            </a:r>
            <a:endParaRPr sz="1200" dirty="0">
              <a:latin typeface="Verdana"/>
              <a:cs typeface="Verdana"/>
            </a:endParaRPr>
          </a:p>
        </p:txBody>
      </p:sp>
      <p:sp>
        <p:nvSpPr>
          <p:cNvPr id="5" name="object 5"/>
          <p:cNvSpPr/>
          <p:nvPr/>
        </p:nvSpPr>
        <p:spPr>
          <a:xfrm>
            <a:off x="1779339" y="3156845"/>
            <a:ext cx="5759450" cy="2997835"/>
          </a:xfrm>
          <a:custGeom>
            <a:avLst/>
            <a:gdLst/>
            <a:ahLst/>
            <a:cxnLst/>
            <a:rect l="l" t="t" r="r" b="b"/>
            <a:pathLst>
              <a:path w="5759450" h="2997835">
                <a:moveTo>
                  <a:pt x="0" y="2997603"/>
                </a:moveTo>
                <a:lnTo>
                  <a:pt x="5758830" y="2997603"/>
                </a:lnTo>
                <a:lnTo>
                  <a:pt x="5758830" y="0"/>
                </a:lnTo>
                <a:lnTo>
                  <a:pt x="0" y="0"/>
                </a:lnTo>
                <a:lnTo>
                  <a:pt x="0" y="2997603"/>
                </a:lnTo>
                <a:close/>
              </a:path>
            </a:pathLst>
          </a:custGeom>
          <a:solidFill>
            <a:srgbClr val="FFFFFF"/>
          </a:solidFill>
        </p:spPr>
        <p:txBody>
          <a:bodyPr wrap="square" lIns="0" tIns="0" rIns="0" bIns="0" rtlCol="0"/>
          <a:lstStyle/>
          <a:p>
            <a:endParaRPr dirty="0"/>
          </a:p>
        </p:txBody>
      </p:sp>
      <p:sp>
        <p:nvSpPr>
          <p:cNvPr id="6" name="object 6"/>
          <p:cNvSpPr/>
          <p:nvPr/>
        </p:nvSpPr>
        <p:spPr>
          <a:xfrm>
            <a:off x="2308803" y="3859726"/>
            <a:ext cx="5120640" cy="1612900"/>
          </a:xfrm>
          <a:custGeom>
            <a:avLst/>
            <a:gdLst/>
            <a:ahLst/>
            <a:cxnLst/>
            <a:rect l="l" t="t" r="r" b="b"/>
            <a:pathLst>
              <a:path w="5120640" h="1612900">
                <a:moveTo>
                  <a:pt x="0" y="1612503"/>
                </a:moveTo>
                <a:lnTo>
                  <a:pt x="5120572" y="1612503"/>
                </a:lnTo>
                <a:lnTo>
                  <a:pt x="5120572" y="0"/>
                </a:lnTo>
                <a:lnTo>
                  <a:pt x="0" y="0"/>
                </a:lnTo>
                <a:lnTo>
                  <a:pt x="0" y="1612503"/>
                </a:lnTo>
                <a:close/>
              </a:path>
            </a:pathLst>
          </a:custGeom>
          <a:solidFill>
            <a:srgbClr val="FFFFFF"/>
          </a:solidFill>
        </p:spPr>
        <p:txBody>
          <a:bodyPr wrap="square" lIns="0" tIns="0" rIns="0" bIns="0" rtlCol="0"/>
          <a:lstStyle/>
          <a:p>
            <a:endParaRPr sz="1600" dirty="0">
              <a:latin typeface="+mj-lt"/>
            </a:endParaRPr>
          </a:p>
        </p:txBody>
      </p:sp>
      <p:sp>
        <p:nvSpPr>
          <p:cNvPr id="7" name="object 7"/>
          <p:cNvSpPr/>
          <p:nvPr/>
        </p:nvSpPr>
        <p:spPr>
          <a:xfrm>
            <a:off x="6660564" y="5146628"/>
            <a:ext cx="772795" cy="0"/>
          </a:xfrm>
          <a:custGeom>
            <a:avLst/>
            <a:gdLst/>
            <a:ahLst/>
            <a:cxnLst/>
            <a:rect l="l" t="t" r="r" b="b"/>
            <a:pathLst>
              <a:path w="772795">
                <a:moveTo>
                  <a:pt x="0" y="0"/>
                </a:moveTo>
                <a:lnTo>
                  <a:pt x="772485" y="0"/>
                </a:lnTo>
              </a:path>
            </a:pathLst>
          </a:custGeom>
          <a:ln w="10336">
            <a:solidFill>
              <a:srgbClr val="858585"/>
            </a:solidFill>
            <a:prstDash val="dash"/>
          </a:ln>
        </p:spPr>
        <p:txBody>
          <a:bodyPr wrap="square" lIns="0" tIns="0" rIns="0" bIns="0" rtlCol="0"/>
          <a:lstStyle/>
          <a:p>
            <a:endParaRPr sz="1600" dirty="0">
              <a:latin typeface="+mj-lt"/>
            </a:endParaRPr>
          </a:p>
        </p:txBody>
      </p:sp>
      <p:sp>
        <p:nvSpPr>
          <p:cNvPr id="8" name="object 8"/>
          <p:cNvSpPr/>
          <p:nvPr/>
        </p:nvSpPr>
        <p:spPr>
          <a:xfrm>
            <a:off x="4100278" y="5146628"/>
            <a:ext cx="1537970" cy="0"/>
          </a:xfrm>
          <a:custGeom>
            <a:avLst/>
            <a:gdLst/>
            <a:ahLst/>
            <a:cxnLst/>
            <a:rect l="l" t="t" r="r" b="b"/>
            <a:pathLst>
              <a:path w="1537970">
                <a:moveTo>
                  <a:pt x="0" y="0"/>
                </a:moveTo>
                <a:lnTo>
                  <a:pt x="1537622" y="0"/>
                </a:lnTo>
              </a:path>
            </a:pathLst>
          </a:custGeom>
          <a:ln w="10336">
            <a:solidFill>
              <a:srgbClr val="858585"/>
            </a:solidFill>
            <a:prstDash val="dash"/>
          </a:ln>
        </p:spPr>
        <p:txBody>
          <a:bodyPr wrap="square" lIns="0" tIns="0" rIns="0" bIns="0" rtlCol="0"/>
          <a:lstStyle/>
          <a:p>
            <a:endParaRPr sz="1600" dirty="0">
              <a:latin typeface="+mj-lt"/>
            </a:endParaRPr>
          </a:p>
        </p:txBody>
      </p:sp>
      <p:sp>
        <p:nvSpPr>
          <p:cNvPr id="9" name="object 9"/>
          <p:cNvSpPr/>
          <p:nvPr/>
        </p:nvSpPr>
        <p:spPr>
          <a:xfrm>
            <a:off x="2312430" y="5146628"/>
            <a:ext cx="765175" cy="0"/>
          </a:xfrm>
          <a:custGeom>
            <a:avLst/>
            <a:gdLst/>
            <a:ahLst/>
            <a:cxnLst/>
            <a:rect l="l" t="t" r="r" b="b"/>
            <a:pathLst>
              <a:path w="765175">
                <a:moveTo>
                  <a:pt x="0" y="0"/>
                </a:moveTo>
                <a:lnTo>
                  <a:pt x="765184" y="0"/>
                </a:lnTo>
              </a:path>
            </a:pathLst>
          </a:custGeom>
          <a:ln w="10336">
            <a:solidFill>
              <a:srgbClr val="858585"/>
            </a:solidFill>
            <a:prstDash val="dash"/>
          </a:ln>
        </p:spPr>
        <p:txBody>
          <a:bodyPr wrap="square" lIns="0" tIns="0" rIns="0" bIns="0" rtlCol="0"/>
          <a:lstStyle/>
          <a:p>
            <a:endParaRPr sz="1600" dirty="0">
              <a:latin typeface="+mj-lt"/>
            </a:endParaRPr>
          </a:p>
        </p:txBody>
      </p:sp>
      <p:sp>
        <p:nvSpPr>
          <p:cNvPr id="10" name="object 10"/>
          <p:cNvSpPr/>
          <p:nvPr/>
        </p:nvSpPr>
        <p:spPr>
          <a:xfrm>
            <a:off x="6660564" y="4826139"/>
            <a:ext cx="772795" cy="0"/>
          </a:xfrm>
          <a:custGeom>
            <a:avLst/>
            <a:gdLst/>
            <a:ahLst/>
            <a:cxnLst/>
            <a:rect l="l" t="t" r="r" b="b"/>
            <a:pathLst>
              <a:path w="772795">
                <a:moveTo>
                  <a:pt x="0" y="0"/>
                </a:moveTo>
                <a:lnTo>
                  <a:pt x="772485" y="0"/>
                </a:lnTo>
              </a:path>
            </a:pathLst>
          </a:custGeom>
          <a:ln w="10336">
            <a:solidFill>
              <a:srgbClr val="858585"/>
            </a:solidFill>
            <a:prstDash val="dash"/>
          </a:ln>
        </p:spPr>
        <p:txBody>
          <a:bodyPr wrap="square" lIns="0" tIns="0" rIns="0" bIns="0" rtlCol="0"/>
          <a:lstStyle/>
          <a:p>
            <a:endParaRPr sz="1600" dirty="0">
              <a:latin typeface="+mj-lt"/>
            </a:endParaRPr>
          </a:p>
        </p:txBody>
      </p:sp>
      <p:sp>
        <p:nvSpPr>
          <p:cNvPr id="11" name="object 11"/>
          <p:cNvSpPr/>
          <p:nvPr/>
        </p:nvSpPr>
        <p:spPr>
          <a:xfrm>
            <a:off x="4100278" y="4826139"/>
            <a:ext cx="1537970" cy="0"/>
          </a:xfrm>
          <a:custGeom>
            <a:avLst/>
            <a:gdLst/>
            <a:ahLst/>
            <a:cxnLst/>
            <a:rect l="l" t="t" r="r" b="b"/>
            <a:pathLst>
              <a:path w="1537970">
                <a:moveTo>
                  <a:pt x="0" y="0"/>
                </a:moveTo>
                <a:lnTo>
                  <a:pt x="1537622" y="0"/>
                </a:lnTo>
              </a:path>
            </a:pathLst>
          </a:custGeom>
          <a:ln w="10336">
            <a:solidFill>
              <a:srgbClr val="858585"/>
            </a:solidFill>
            <a:prstDash val="dash"/>
          </a:ln>
        </p:spPr>
        <p:txBody>
          <a:bodyPr wrap="square" lIns="0" tIns="0" rIns="0" bIns="0" rtlCol="0"/>
          <a:lstStyle/>
          <a:p>
            <a:endParaRPr sz="1600" dirty="0">
              <a:latin typeface="+mj-lt"/>
            </a:endParaRPr>
          </a:p>
        </p:txBody>
      </p:sp>
      <p:sp>
        <p:nvSpPr>
          <p:cNvPr id="12" name="object 12"/>
          <p:cNvSpPr/>
          <p:nvPr/>
        </p:nvSpPr>
        <p:spPr>
          <a:xfrm>
            <a:off x="2312430" y="4826139"/>
            <a:ext cx="765175" cy="0"/>
          </a:xfrm>
          <a:custGeom>
            <a:avLst/>
            <a:gdLst/>
            <a:ahLst/>
            <a:cxnLst/>
            <a:rect l="l" t="t" r="r" b="b"/>
            <a:pathLst>
              <a:path w="765175">
                <a:moveTo>
                  <a:pt x="0" y="0"/>
                </a:moveTo>
                <a:lnTo>
                  <a:pt x="765184" y="0"/>
                </a:lnTo>
              </a:path>
            </a:pathLst>
          </a:custGeom>
          <a:ln w="10336">
            <a:solidFill>
              <a:srgbClr val="858585"/>
            </a:solidFill>
            <a:prstDash val="dash"/>
          </a:ln>
        </p:spPr>
        <p:txBody>
          <a:bodyPr wrap="square" lIns="0" tIns="0" rIns="0" bIns="0" rtlCol="0"/>
          <a:lstStyle/>
          <a:p>
            <a:endParaRPr sz="1600" dirty="0">
              <a:latin typeface="+mj-lt"/>
            </a:endParaRPr>
          </a:p>
        </p:txBody>
      </p:sp>
      <p:sp>
        <p:nvSpPr>
          <p:cNvPr id="13" name="object 13"/>
          <p:cNvSpPr/>
          <p:nvPr/>
        </p:nvSpPr>
        <p:spPr>
          <a:xfrm>
            <a:off x="2312430" y="4505706"/>
            <a:ext cx="5120640" cy="0"/>
          </a:xfrm>
          <a:custGeom>
            <a:avLst/>
            <a:gdLst/>
            <a:ahLst/>
            <a:cxnLst/>
            <a:rect l="l" t="t" r="r" b="b"/>
            <a:pathLst>
              <a:path w="5120640">
                <a:moveTo>
                  <a:pt x="0" y="0"/>
                </a:moveTo>
                <a:lnTo>
                  <a:pt x="5120620" y="0"/>
                </a:lnTo>
              </a:path>
            </a:pathLst>
          </a:custGeom>
          <a:ln w="10336">
            <a:solidFill>
              <a:srgbClr val="858585"/>
            </a:solidFill>
            <a:prstDash val="dash"/>
          </a:ln>
        </p:spPr>
        <p:txBody>
          <a:bodyPr wrap="square" lIns="0" tIns="0" rIns="0" bIns="0" rtlCol="0"/>
          <a:lstStyle/>
          <a:p>
            <a:endParaRPr sz="1600" dirty="0">
              <a:latin typeface="+mj-lt"/>
            </a:endParaRPr>
          </a:p>
        </p:txBody>
      </p:sp>
      <p:sp>
        <p:nvSpPr>
          <p:cNvPr id="14" name="object 14"/>
          <p:cNvSpPr/>
          <p:nvPr/>
        </p:nvSpPr>
        <p:spPr>
          <a:xfrm>
            <a:off x="2312430" y="4185272"/>
            <a:ext cx="5120640" cy="0"/>
          </a:xfrm>
          <a:custGeom>
            <a:avLst/>
            <a:gdLst/>
            <a:ahLst/>
            <a:cxnLst/>
            <a:rect l="l" t="t" r="r" b="b"/>
            <a:pathLst>
              <a:path w="5120640">
                <a:moveTo>
                  <a:pt x="0" y="0"/>
                </a:moveTo>
                <a:lnTo>
                  <a:pt x="5120620" y="0"/>
                </a:lnTo>
              </a:path>
            </a:pathLst>
          </a:custGeom>
          <a:ln w="10336">
            <a:solidFill>
              <a:srgbClr val="858585"/>
            </a:solidFill>
            <a:prstDash val="dash"/>
          </a:ln>
        </p:spPr>
        <p:txBody>
          <a:bodyPr wrap="square" lIns="0" tIns="0" rIns="0" bIns="0" rtlCol="0"/>
          <a:lstStyle/>
          <a:p>
            <a:endParaRPr sz="1600" dirty="0">
              <a:latin typeface="+mj-lt"/>
            </a:endParaRPr>
          </a:p>
        </p:txBody>
      </p:sp>
      <p:sp>
        <p:nvSpPr>
          <p:cNvPr id="15" name="object 15"/>
          <p:cNvSpPr/>
          <p:nvPr/>
        </p:nvSpPr>
        <p:spPr>
          <a:xfrm>
            <a:off x="2312430" y="3864839"/>
            <a:ext cx="5120640" cy="0"/>
          </a:xfrm>
          <a:custGeom>
            <a:avLst/>
            <a:gdLst/>
            <a:ahLst/>
            <a:cxnLst/>
            <a:rect l="l" t="t" r="r" b="b"/>
            <a:pathLst>
              <a:path w="5120640">
                <a:moveTo>
                  <a:pt x="0" y="0"/>
                </a:moveTo>
                <a:lnTo>
                  <a:pt x="5120620" y="0"/>
                </a:lnTo>
              </a:path>
            </a:pathLst>
          </a:custGeom>
          <a:ln w="10336">
            <a:solidFill>
              <a:srgbClr val="858585"/>
            </a:solidFill>
            <a:prstDash val="dash"/>
          </a:ln>
        </p:spPr>
        <p:txBody>
          <a:bodyPr wrap="square" lIns="0" tIns="0" rIns="0" bIns="0" rtlCol="0"/>
          <a:lstStyle/>
          <a:p>
            <a:endParaRPr sz="1600" dirty="0">
              <a:latin typeface="+mj-lt"/>
            </a:endParaRPr>
          </a:p>
        </p:txBody>
      </p:sp>
      <p:sp>
        <p:nvSpPr>
          <p:cNvPr id="16" name="object 16"/>
          <p:cNvSpPr/>
          <p:nvPr/>
        </p:nvSpPr>
        <p:spPr>
          <a:xfrm>
            <a:off x="3077615" y="4541939"/>
            <a:ext cx="1022985" cy="930910"/>
          </a:xfrm>
          <a:custGeom>
            <a:avLst/>
            <a:gdLst/>
            <a:ahLst/>
            <a:cxnLst/>
            <a:rect l="l" t="t" r="r" b="b"/>
            <a:pathLst>
              <a:path w="1022985" h="930910">
                <a:moveTo>
                  <a:pt x="0" y="930290"/>
                </a:moveTo>
                <a:lnTo>
                  <a:pt x="1022663" y="930290"/>
                </a:lnTo>
                <a:lnTo>
                  <a:pt x="1022663" y="0"/>
                </a:lnTo>
                <a:lnTo>
                  <a:pt x="0" y="0"/>
                </a:lnTo>
                <a:lnTo>
                  <a:pt x="0" y="930290"/>
                </a:lnTo>
                <a:close/>
              </a:path>
            </a:pathLst>
          </a:custGeom>
          <a:solidFill>
            <a:srgbClr val="4F81BC"/>
          </a:solidFill>
        </p:spPr>
        <p:txBody>
          <a:bodyPr wrap="square" lIns="0" tIns="0" rIns="0" bIns="0" rtlCol="0"/>
          <a:lstStyle/>
          <a:p>
            <a:endParaRPr sz="1600" dirty="0">
              <a:latin typeface="+mj-lt"/>
            </a:endParaRPr>
          </a:p>
        </p:txBody>
      </p:sp>
      <p:sp>
        <p:nvSpPr>
          <p:cNvPr id="17" name="object 17"/>
          <p:cNvSpPr/>
          <p:nvPr/>
        </p:nvSpPr>
        <p:spPr>
          <a:xfrm>
            <a:off x="5637901" y="4634968"/>
            <a:ext cx="1022985" cy="837565"/>
          </a:xfrm>
          <a:custGeom>
            <a:avLst/>
            <a:gdLst/>
            <a:ahLst/>
            <a:cxnLst/>
            <a:rect l="l" t="t" r="r" b="b"/>
            <a:pathLst>
              <a:path w="1022984" h="837564">
                <a:moveTo>
                  <a:pt x="0" y="837261"/>
                </a:moveTo>
                <a:lnTo>
                  <a:pt x="1022663" y="837261"/>
                </a:lnTo>
                <a:lnTo>
                  <a:pt x="1022663" y="0"/>
                </a:lnTo>
                <a:lnTo>
                  <a:pt x="0" y="0"/>
                </a:lnTo>
                <a:lnTo>
                  <a:pt x="0" y="837261"/>
                </a:lnTo>
                <a:close/>
              </a:path>
            </a:pathLst>
          </a:custGeom>
          <a:solidFill>
            <a:srgbClr val="4F81BC"/>
          </a:solidFill>
        </p:spPr>
        <p:txBody>
          <a:bodyPr wrap="square" lIns="0" tIns="0" rIns="0" bIns="0" rtlCol="0"/>
          <a:lstStyle/>
          <a:p>
            <a:endParaRPr sz="1600" dirty="0">
              <a:latin typeface="+mj-lt"/>
            </a:endParaRPr>
          </a:p>
        </p:txBody>
      </p:sp>
      <p:sp>
        <p:nvSpPr>
          <p:cNvPr id="18" name="object 18"/>
          <p:cNvSpPr/>
          <p:nvPr/>
        </p:nvSpPr>
        <p:spPr>
          <a:xfrm>
            <a:off x="2312430" y="3864839"/>
            <a:ext cx="0" cy="1602740"/>
          </a:xfrm>
          <a:custGeom>
            <a:avLst/>
            <a:gdLst/>
            <a:ahLst/>
            <a:cxnLst/>
            <a:rect l="l" t="t" r="r" b="b"/>
            <a:pathLst>
              <a:path h="1602739">
                <a:moveTo>
                  <a:pt x="0" y="1602222"/>
                </a:moveTo>
                <a:lnTo>
                  <a:pt x="0" y="0"/>
                </a:lnTo>
              </a:path>
            </a:pathLst>
          </a:custGeom>
          <a:ln w="7252">
            <a:solidFill>
              <a:srgbClr val="858585"/>
            </a:solidFill>
          </a:ln>
        </p:spPr>
        <p:txBody>
          <a:bodyPr wrap="square" lIns="0" tIns="0" rIns="0" bIns="0" rtlCol="0"/>
          <a:lstStyle/>
          <a:p>
            <a:endParaRPr sz="1600" dirty="0">
              <a:latin typeface="+mj-lt"/>
            </a:endParaRPr>
          </a:p>
        </p:txBody>
      </p:sp>
      <p:sp>
        <p:nvSpPr>
          <p:cNvPr id="19" name="object 19"/>
          <p:cNvSpPr/>
          <p:nvPr/>
        </p:nvSpPr>
        <p:spPr>
          <a:xfrm>
            <a:off x="2254406" y="5467062"/>
            <a:ext cx="58419" cy="0"/>
          </a:xfrm>
          <a:custGeom>
            <a:avLst/>
            <a:gdLst/>
            <a:ahLst/>
            <a:cxnLst/>
            <a:rect l="l" t="t" r="r" b="b"/>
            <a:pathLst>
              <a:path w="58419">
                <a:moveTo>
                  <a:pt x="0" y="0"/>
                </a:moveTo>
                <a:lnTo>
                  <a:pt x="58023" y="0"/>
                </a:lnTo>
              </a:path>
            </a:pathLst>
          </a:custGeom>
          <a:ln w="10336">
            <a:solidFill>
              <a:srgbClr val="858585"/>
            </a:solidFill>
          </a:ln>
        </p:spPr>
        <p:txBody>
          <a:bodyPr wrap="square" lIns="0" tIns="0" rIns="0" bIns="0" rtlCol="0"/>
          <a:lstStyle/>
          <a:p>
            <a:endParaRPr sz="1600" dirty="0">
              <a:latin typeface="+mj-lt"/>
            </a:endParaRPr>
          </a:p>
        </p:txBody>
      </p:sp>
      <p:sp>
        <p:nvSpPr>
          <p:cNvPr id="20" name="object 20"/>
          <p:cNvSpPr/>
          <p:nvPr/>
        </p:nvSpPr>
        <p:spPr>
          <a:xfrm>
            <a:off x="2254406" y="5146628"/>
            <a:ext cx="58419" cy="0"/>
          </a:xfrm>
          <a:custGeom>
            <a:avLst/>
            <a:gdLst/>
            <a:ahLst/>
            <a:cxnLst/>
            <a:rect l="l" t="t" r="r" b="b"/>
            <a:pathLst>
              <a:path w="58419">
                <a:moveTo>
                  <a:pt x="0" y="0"/>
                </a:moveTo>
                <a:lnTo>
                  <a:pt x="58023" y="0"/>
                </a:lnTo>
              </a:path>
            </a:pathLst>
          </a:custGeom>
          <a:ln w="10336">
            <a:solidFill>
              <a:srgbClr val="858585"/>
            </a:solidFill>
          </a:ln>
        </p:spPr>
        <p:txBody>
          <a:bodyPr wrap="square" lIns="0" tIns="0" rIns="0" bIns="0" rtlCol="0"/>
          <a:lstStyle/>
          <a:p>
            <a:endParaRPr sz="1600" dirty="0">
              <a:latin typeface="+mj-lt"/>
            </a:endParaRPr>
          </a:p>
        </p:txBody>
      </p:sp>
      <p:sp>
        <p:nvSpPr>
          <p:cNvPr id="21" name="object 21"/>
          <p:cNvSpPr/>
          <p:nvPr/>
        </p:nvSpPr>
        <p:spPr>
          <a:xfrm>
            <a:off x="2254406" y="4826139"/>
            <a:ext cx="58419" cy="0"/>
          </a:xfrm>
          <a:custGeom>
            <a:avLst/>
            <a:gdLst/>
            <a:ahLst/>
            <a:cxnLst/>
            <a:rect l="l" t="t" r="r" b="b"/>
            <a:pathLst>
              <a:path w="58419">
                <a:moveTo>
                  <a:pt x="0" y="0"/>
                </a:moveTo>
                <a:lnTo>
                  <a:pt x="58023" y="0"/>
                </a:lnTo>
              </a:path>
            </a:pathLst>
          </a:custGeom>
          <a:ln w="10336">
            <a:solidFill>
              <a:srgbClr val="858585"/>
            </a:solidFill>
          </a:ln>
        </p:spPr>
        <p:txBody>
          <a:bodyPr wrap="square" lIns="0" tIns="0" rIns="0" bIns="0" rtlCol="0"/>
          <a:lstStyle/>
          <a:p>
            <a:endParaRPr sz="1600" dirty="0">
              <a:latin typeface="+mj-lt"/>
            </a:endParaRPr>
          </a:p>
        </p:txBody>
      </p:sp>
      <p:sp>
        <p:nvSpPr>
          <p:cNvPr id="22" name="object 22"/>
          <p:cNvSpPr/>
          <p:nvPr/>
        </p:nvSpPr>
        <p:spPr>
          <a:xfrm>
            <a:off x="2254406" y="4505706"/>
            <a:ext cx="58419" cy="0"/>
          </a:xfrm>
          <a:custGeom>
            <a:avLst/>
            <a:gdLst/>
            <a:ahLst/>
            <a:cxnLst/>
            <a:rect l="l" t="t" r="r" b="b"/>
            <a:pathLst>
              <a:path w="58419">
                <a:moveTo>
                  <a:pt x="0" y="0"/>
                </a:moveTo>
                <a:lnTo>
                  <a:pt x="58023" y="0"/>
                </a:lnTo>
              </a:path>
            </a:pathLst>
          </a:custGeom>
          <a:ln w="10336">
            <a:solidFill>
              <a:srgbClr val="858585"/>
            </a:solidFill>
          </a:ln>
        </p:spPr>
        <p:txBody>
          <a:bodyPr wrap="square" lIns="0" tIns="0" rIns="0" bIns="0" rtlCol="0"/>
          <a:lstStyle/>
          <a:p>
            <a:endParaRPr sz="1600" dirty="0">
              <a:latin typeface="+mj-lt"/>
            </a:endParaRPr>
          </a:p>
        </p:txBody>
      </p:sp>
      <p:sp>
        <p:nvSpPr>
          <p:cNvPr id="23" name="object 23"/>
          <p:cNvSpPr/>
          <p:nvPr/>
        </p:nvSpPr>
        <p:spPr>
          <a:xfrm>
            <a:off x="2254406" y="4185272"/>
            <a:ext cx="58419" cy="0"/>
          </a:xfrm>
          <a:custGeom>
            <a:avLst/>
            <a:gdLst/>
            <a:ahLst/>
            <a:cxnLst/>
            <a:rect l="l" t="t" r="r" b="b"/>
            <a:pathLst>
              <a:path w="58419">
                <a:moveTo>
                  <a:pt x="0" y="0"/>
                </a:moveTo>
                <a:lnTo>
                  <a:pt x="58023" y="0"/>
                </a:lnTo>
              </a:path>
            </a:pathLst>
          </a:custGeom>
          <a:ln w="10336">
            <a:solidFill>
              <a:srgbClr val="858585"/>
            </a:solidFill>
          </a:ln>
        </p:spPr>
        <p:txBody>
          <a:bodyPr wrap="square" lIns="0" tIns="0" rIns="0" bIns="0" rtlCol="0"/>
          <a:lstStyle/>
          <a:p>
            <a:endParaRPr sz="1600" dirty="0">
              <a:latin typeface="+mj-lt"/>
            </a:endParaRPr>
          </a:p>
        </p:txBody>
      </p:sp>
      <p:sp>
        <p:nvSpPr>
          <p:cNvPr id="24" name="object 24"/>
          <p:cNvSpPr/>
          <p:nvPr/>
        </p:nvSpPr>
        <p:spPr>
          <a:xfrm>
            <a:off x="2254406" y="3864839"/>
            <a:ext cx="58419" cy="0"/>
          </a:xfrm>
          <a:custGeom>
            <a:avLst/>
            <a:gdLst/>
            <a:ahLst/>
            <a:cxnLst/>
            <a:rect l="l" t="t" r="r" b="b"/>
            <a:pathLst>
              <a:path w="58419">
                <a:moveTo>
                  <a:pt x="0" y="0"/>
                </a:moveTo>
                <a:lnTo>
                  <a:pt x="58023" y="0"/>
                </a:lnTo>
              </a:path>
            </a:pathLst>
          </a:custGeom>
          <a:ln w="10336">
            <a:solidFill>
              <a:srgbClr val="858585"/>
            </a:solidFill>
          </a:ln>
        </p:spPr>
        <p:txBody>
          <a:bodyPr wrap="square" lIns="0" tIns="0" rIns="0" bIns="0" rtlCol="0"/>
          <a:lstStyle/>
          <a:p>
            <a:endParaRPr sz="1600" dirty="0">
              <a:latin typeface="+mj-lt"/>
            </a:endParaRPr>
          </a:p>
        </p:txBody>
      </p:sp>
      <p:sp>
        <p:nvSpPr>
          <p:cNvPr id="25" name="object 25"/>
          <p:cNvSpPr/>
          <p:nvPr/>
        </p:nvSpPr>
        <p:spPr>
          <a:xfrm>
            <a:off x="2312430" y="5467062"/>
            <a:ext cx="5120640" cy="0"/>
          </a:xfrm>
          <a:custGeom>
            <a:avLst/>
            <a:gdLst/>
            <a:ahLst/>
            <a:cxnLst/>
            <a:rect l="l" t="t" r="r" b="b"/>
            <a:pathLst>
              <a:path w="5120640">
                <a:moveTo>
                  <a:pt x="0" y="0"/>
                </a:moveTo>
                <a:lnTo>
                  <a:pt x="5120620" y="0"/>
                </a:lnTo>
              </a:path>
            </a:pathLst>
          </a:custGeom>
          <a:ln w="10336">
            <a:solidFill>
              <a:srgbClr val="858585"/>
            </a:solidFill>
          </a:ln>
        </p:spPr>
        <p:txBody>
          <a:bodyPr wrap="square" lIns="0" tIns="0" rIns="0" bIns="0" rtlCol="0"/>
          <a:lstStyle/>
          <a:p>
            <a:endParaRPr sz="1600" dirty="0">
              <a:latin typeface="+mj-lt"/>
            </a:endParaRPr>
          </a:p>
        </p:txBody>
      </p:sp>
      <p:sp>
        <p:nvSpPr>
          <p:cNvPr id="26" name="object 26"/>
          <p:cNvSpPr/>
          <p:nvPr/>
        </p:nvSpPr>
        <p:spPr>
          <a:xfrm>
            <a:off x="2312430" y="5467062"/>
            <a:ext cx="0" cy="83185"/>
          </a:xfrm>
          <a:custGeom>
            <a:avLst/>
            <a:gdLst/>
            <a:ahLst/>
            <a:cxnLst/>
            <a:rect l="l" t="t" r="r" b="b"/>
            <a:pathLst>
              <a:path h="83185">
                <a:moveTo>
                  <a:pt x="0" y="0"/>
                </a:moveTo>
                <a:lnTo>
                  <a:pt x="0" y="82692"/>
                </a:lnTo>
              </a:path>
            </a:pathLst>
          </a:custGeom>
          <a:ln w="7252">
            <a:solidFill>
              <a:srgbClr val="858585"/>
            </a:solidFill>
          </a:ln>
        </p:spPr>
        <p:txBody>
          <a:bodyPr wrap="square" lIns="0" tIns="0" rIns="0" bIns="0" rtlCol="0"/>
          <a:lstStyle/>
          <a:p>
            <a:endParaRPr sz="1600" dirty="0">
              <a:latin typeface="+mj-lt"/>
            </a:endParaRPr>
          </a:p>
        </p:txBody>
      </p:sp>
      <p:sp>
        <p:nvSpPr>
          <p:cNvPr id="27" name="object 27"/>
          <p:cNvSpPr/>
          <p:nvPr/>
        </p:nvSpPr>
        <p:spPr>
          <a:xfrm>
            <a:off x="4872764" y="5467062"/>
            <a:ext cx="0" cy="83185"/>
          </a:xfrm>
          <a:custGeom>
            <a:avLst/>
            <a:gdLst/>
            <a:ahLst/>
            <a:cxnLst/>
            <a:rect l="l" t="t" r="r" b="b"/>
            <a:pathLst>
              <a:path h="83185">
                <a:moveTo>
                  <a:pt x="0" y="0"/>
                </a:moveTo>
                <a:lnTo>
                  <a:pt x="0" y="82692"/>
                </a:lnTo>
              </a:path>
            </a:pathLst>
          </a:custGeom>
          <a:ln w="7252">
            <a:solidFill>
              <a:srgbClr val="858585"/>
            </a:solidFill>
          </a:ln>
        </p:spPr>
        <p:txBody>
          <a:bodyPr wrap="square" lIns="0" tIns="0" rIns="0" bIns="0" rtlCol="0"/>
          <a:lstStyle/>
          <a:p>
            <a:endParaRPr sz="1600" dirty="0">
              <a:latin typeface="+mj-lt"/>
            </a:endParaRPr>
          </a:p>
        </p:txBody>
      </p:sp>
      <p:sp>
        <p:nvSpPr>
          <p:cNvPr id="28" name="object 28"/>
          <p:cNvSpPr/>
          <p:nvPr/>
        </p:nvSpPr>
        <p:spPr>
          <a:xfrm>
            <a:off x="7433050" y="5467062"/>
            <a:ext cx="0" cy="83185"/>
          </a:xfrm>
          <a:custGeom>
            <a:avLst/>
            <a:gdLst/>
            <a:ahLst/>
            <a:cxnLst/>
            <a:rect l="l" t="t" r="r" b="b"/>
            <a:pathLst>
              <a:path h="83185">
                <a:moveTo>
                  <a:pt x="0" y="0"/>
                </a:moveTo>
                <a:lnTo>
                  <a:pt x="0" y="82692"/>
                </a:lnTo>
              </a:path>
            </a:pathLst>
          </a:custGeom>
          <a:ln w="7252">
            <a:solidFill>
              <a:srgbClr val="858585"/>
            </a:solidFill>
          </a:ln>
        </p:spPr>
        <p:txBody>
          <a:bodyPr wrap="square" lIns="0" tIns="0" rIns="0" bIns="0" rtlCol="0"/>
          <a:lstStyle/>
          <a:p>
            <a:endParaRPr sz="1600" dirty="0">
              <a:latin typeface="+mj-lt"/>
            </a:endParaRPr>
          </a:p>
        </p:txBody>
      </p:sp>
      <p:sp>
        <p:nvSpPr>
          <p:cNvPr id="29" name="object 29"/>
          <p:cNvSpPr txBox="1"/>
          <p:nvPr/>
        </p:nvSpPr>
        <p:spPr>
          <a:xfrm>
            <a:off x="3506311" y="4172607"/>
            <a:ext cx="174625" cy="246221"/>
          </a:xfrm>
          <a:prstGeom prst="rect">
            <a:avLst/>
          </a:prstGeom>
        </p:spPr>
        <p:txBody>
          <a:bodyPr vert="horz" wrap="square" lIns="0" tIns="0" rIns="0" bIns="0" rtlCol="0">
            <a:spAutoFit/>
          </a:bodyPr>
          <a:lstStyle/>
          <a:p>
            <a:pPr>
              <a:lnSpc>
                <a:spcPct val="100000"/>
              </a:lnSpc>
            </a:pPr>
            <a:r>
              <a:rPr sz="1600" spc="-305" dirty="0">
                <a:latin typeface="+mj-lt"/>
                <a:cs typeface="Calibri"/>
              </a:rPr>
              <a:t>58</a:t>
            </a:r>
            <a:endParaRPr sz="1600" dirty="0">
              <a:latin typeface="+mj-lt"/>
              <a:cs typeface="Calibri"/>
            </a:endParaRPr>
          </a:p>
        </p:txBody>
      </p:sp>
      <p:sp>
        <p:nvSpPr>
          <p:cNvPr id="30" name="object 30"/>
          <p:cNvSpPr txBox="1"/>
          <p:nvPr/>
        </p:nvSpPr>
        <p:spPr>
          <a:xfrm>
            <a:off x="6072593" y="4269495"/>
            <a:ext cx="174625" cy="246221"/>
          </a:xfrm>
          <a:prstGeom prst="rect">
            <a:avLst/>
          </a:prstGeom>
        </p:spPr>
        <p:txBody>
          <a:bodyPr vert="horz" wrap="square" lIns="0" tIns="0" rIns="0" bIns="0" rtlCol="0">
            <a:spAutoFit/>
          </a:bodyPr>
          <a:lstStyle/>
          <a:p>
            <a:pPr>
              <a:lnSpc>
                <a:spcPct val="100000"/>
              </a:lnSpc>
            </a:pPr>
            <a:r>
              <a:rPr sz="1600" spc="-305" dirty="0">
                <a:latin typeface="+mj-lt"/>
                <a:cs typeface="Calibri"/>
              </a:rPr>
              <a:t>52</a:t>
            </a:r>
            <a:endParaRPr sz="1600" dirty="0">
              <a:latin typeface="+mj-lt"/>
              <a:cs typeface="Calibri"/>
            </a:endParaRPr>
          </a:p>
        </p:txBody>
      </p:sp>
      <p:sp>
        <p:nvSpPr>
          <p:cNvPr id="31" name="object 31"/>
          <p:cNvSpPr txBox="1"/>
          <p:nvPr/>
        </p:nvSpPr>
        <p:spPr>
          <a:xfrm>
            <a:off x="1887891" y="3695058"/>
            <a:ext cx="264795" cy="1605568"/>
          </a:xfrm>
          <a:prstGeom prst="rect">
            <a:avLst/>
          </a:prstGeom>
        </p:spPr>
        <p:txBody>
          <a:bodyPr vert="horz" wrap="square" lIns="0" tIns="0" rIns="0" bIns="0" rtlCol="0">
            <a:spAutoFit/>
          </a:bodyPr>
          <a:lstStyle/>
          <a:p>
            <a:pPr algn="ctr">
              <a:lnSpc>
                <a:spcPct val="100000"/>
              </a:lnSpc>
            </a:pPr>
            <a:r>
              <a:rPr sz="1600" spc="-305" dirty="0">
                <a:latin typeface="+mj-lt"/>
                <a:cs typeface="Calibri"/>
              </a:rPr>
              <a:t>100</a:t>
            </a:r>
            <a:endParaRPr sz="1600" dirty="0">
              <a:latin typeface="+mj-lt"/>
              <a:cs typeface="Calibri"/>
            </a:endParaRPr>
          </a:p>
          <a:p>
            <a:pPr marL="85090" algn="ctr">
              <a:lnSpc>
                <a:spcPct val="100000"/>
              </a:lnSpc>
              <a:spcBef>
                <a:spcPts val="204"/>
              </a:spcBef>
            </a:pPr>
            <a:r>
              <a:rPr sz="1600" spc="-305" dirty="0">
                <a:latin typeface="+mj-lt"/>
                <a:cs typeface="Calibri"/>
              </a:rPr>
              <a:t>80</a:t>
            </a:r>
            <a:endParaRPr sz="1600" dirty="0">
              <a:latin typeface="+mj-lt"/>
              <a:cs typeface="Calibri"/>
            </a:endParaRPr>
          </a:p>
          <a:p>
            <a:pPr marL="85090" algn="ctr">
              <a:lnSpc>
                <a:spcPct val="100000"/>
              </a:lnSpc>
              <a:spcBef>
                <a:spcPts val="204"/>
              </a:spcBef>
            </a:pPr>
            <a:r>
              <a:rPr sz="1600" spc="-305" dirty="0">
                <a:latin typeface="+mj-lt"/>
                <a:cs typeface="Calibri"/>
              </a:rPr>
              <a:t>60</a:t>
            </a:r>
            <a:endParaRPr sz="1600" dirty="0">
              <a:latin typeface="+mj-lt"/>
              <a:cs typeface="Calibri"/>
            </a:endParaRPr>
          </a:p>
          <a:p>
            <a:pPr marL="85090" algn="ctr">
              <a:lnSpc>
                <a:spcPct val="100000"/>
              </a:lnSpc>
              <a:spcBef>
                <a:spcPts val="204"/>
              </a:spcBef>
            </a:pPr>
            <a:r>
              <a:rPr sz="1600" spc="-305" dirty="0">
                <a:latin typeface="+mj-lt"/>
                <a:cs typeface="Calibri"/>
              </a:rPr>
              <a:t>40</a:t>
            </a:r>
            <a:endParaRPr sz="1600" dirty="0">
              <a:latin typeface="+mj-lt"/>
              <a:cs typeface="Calibri"/>
            </a:endParaRPr>
          </a:p>
          <a:p>
            <a:pPr marL="85090" algn="ctr">
              <a:lnSpc>
                <a:spcPct val="100000"/>
              </a:lnSpc>
              <a:spcBef>
                <a:spcPts val="204"/>
              </a:spcBef>
            </a:pPr>
            <a:r>
              <a:rPr sz="1600" spc="-305" dirty="0">
                <a:latin typeface="+mj-lt"/>
                <a:cs typeface="Calibri"/>
              </a:rPr>
              <a:t>20</a:t>
            </a:r>
            <a:endParaRPr sz="1600" dirty="0">
              <a:latin typeface="+mj-lt"/>
              <a:cs typeface="Calibri"/>
            </a:endParaRPr>
          </a:p>
          <a:p>
            <a:pPr marL="175260" algn="ctr">
              <a:lnSpc>
                <a:spcPct val="100000"/>
              </a:lnSpc>
              <a:spcBef>
                <a:spcPts val="204"/>
              </a:spcBef>
            </a:pPr>
            <a:r>
              <a:rPr sz="1600" spc="-290" dirty="0">
                <a:latin typeface="+mj-lt"/>
                <a:cs typeface="Calibri"/>
              </a:rPr>
              <a:t>0</a:t>
            </a:r>
            <a:endParaRPr sz="1600" dirty="0">
              <a:latin typeface="+mj-lt"/>
              <a:cs typeface="Calibri"/>
            </a:endParaRPr>
          </a:p>
        </p:txBody>
      </p:sp>
      <p:sp>
        <p:nvSpPr>
          <p:cNvPr id="32" name="object 32"/>
          <p:cNvSpPr txBox="1"/>
          <p:nvPr/>
        </p:nvSpPr>
        <p:spPr>
          <a:xfrm>
            <a:off x="3171419" y="5708675"/>
            <a:ext cx="846455" cy="246221"/>
          </a:xfrm>
          <a:prstGeom prst="rect">
            <a:avLst/>
          </a:prstGeom>
        </p:spPr>
        <p:txBody>
          <a:bodyPr vert="horz" wrap="square" lIns="0" tIns="0" rIns="0" bIns="0" rtlCol="0">
            <a:spAutoFit/>
          </a:bodyPr>
          <a:lstStyle/>
          <a:p>
            <a:pPr>
              <a:lnSpc>
                <a:spcPct val="100000"/>
              </a:lnSpc>
            </a:pPr>
            <a:r>
              <a:rPr sz="1600" spc="-330" dirty="0">
                <a:latin typeface="+mj-lt"/>
                <a:cs typeface="Calibri"/>
              </a:rPr>
              <a:t>A</a:t>
            </a:r>
            <a:r>
              <a:rPr sz="1600" spc="-250" dirty="0">
                <a:latin typeface="+mj-lt"/>
                <a:cs typeface="Calibri"/>
              </a:rPr>
              <a:t>s</a:t>
            </a:r>
            <a:r>
              <a:rPr sz="1600" spc="-285" dirty="0">
                <a:latin typeface="+mj-lt"/>
                <a:cs typeface="Calibri"/>
              </a:rPr>
              <a:t>pe</a:t>
            </a:r>
            <a:r>
              <a:rPr sz="1600" spc="-225" dirty="0">
                <a:latin typeface="+mj-lt"/>
                <a:cs typeface="Calibri"/>
              </a:rPr>
              <a:t>r</a:t>
            </a:r>
            <a:r>
              <a:rPr sz="1600" spc="-290" dirty="0">
                <a:latin typeface="+mj-lt"/>
                <a:cs typeface="Calibri"/>
              </a:rPr>
              <a:t>g</a:t>
            </a:r>
            <a:r>
              <a:rPr sz="1600" spc="-110" dirty="0">
                <a:latin typeface="+mj-lt"/>
                <a:cs typeface="Calibri"/>
              </a:rPr>
              <a:t>il</a:t>
            </a:r>
            <a:r>
              <a:rPr sz="1600" spc="-295" dirty="0">
                <a:latin typeface="+mj-lt"/>
                <a:cs typeface="Calibri"/>
              </a:rPr>
              <a:t>o</a:t>
            </a:r>
            <a:r>
              <a:rPr sz="1600" spc="-250" dirty="0">
                <a:latin typeface="+mj-lt"/>
                <a:cs typeface="Calibri"/>
              </a:rPr>
              <a:t>s</a:t>
            </a:r>
            <a:r>
              <a:rPr sz="1600" spc="-110" dirty="0">
                <a:latin typeface="+mj-lt"/>
                <a:cs typeface="Calibri"/>
              </a:rPr>
              <a:t>i</a:t>
            </a:r>
            <a:r>
              <a:rPr sz="1600" spc="-225" dirty="0">
                <a:latin typeface="+mj-lt"/>
                <a:cs typeface="Calibri"/>
              </a:rPr>
              <a:t>s</a:t>
            </a:r>
            <a:endParaRPr sz="1600" dirty="0">
              <a:latin typeface="+mj-lt"/>
              <a:cs typeface="Calibri"/>
            </a:endParaRPr>
          </a:p>
        </p:txBody>
      </p:sp>
      <p:sp>
        <p:nvSpPr>
          <p:cNvPr id="33" name="object 33"/>
          <p:cNvSpPr txBox="1"/>
          <p:nvPr/>
        </p:nvSpPr>
        <p:spPr>
          <a:xfrm>
            <a:off x="5752302" y="5708675"/>
            <a:ext cx="1029497" cy="246221"/>
          </a:xfrm>
          <a:prstGeom prst="rect">
            <a:avLst/>
          </a:prstGeom>
        </p:spPr>
        <p:txBody>
          <a:bodyPr vert="horz" wrap="square" lIns="0" tIns="0" rIns="0" bIns="0" rtlCol="0">
            <a:spAutoFit/>
          </a:bodyPr>
          <a:lstStyle/>
          <a:p>
            <a:pPr>
              <a:lnSpc>
                <a:spcPct val="100000"/>
              </a:lnSpc>
            </a:pPr>
            <a:r>
              <a:rPr sz="1600" spc="-300" dirty="0">
                <a:latin typeface="+mj-lt"/>
                <a:cs typeface="Calibri"/>
              </a:rPr>
              <a:t>C</a:t>
            </a:r>
            <a:r>
              <a:rPr sz="1600" spc="-254" dirty="0">
                <a:latin typeface="+mj-lt"/>
                <a:cs typeface="Calibri"/>
              </a:rPr>
              <a:t>a</a:t>
            </a:r>
            <a:r>
              <a:rPr sz="1600" spc="-285" dirty="0">
                <a:latin typeface="+mj-lt"/>
                <a:cs typeface="Calibri"/>
              </a:rPr>
              <a:t>nd</a:t>
            </a:r>
            <a:r>
              <a:rPr sz="1600" spc="-114" dirty="0">
                <a:latin typeface="+mj-lt"/>
                <a:cs typeface="Calibri"/>
              </a:rPr>
              <a:t>i</a:t>
            </a:r>
            <a:r>
              <a:rPr sz="1600" spc="-285" dirty="0">
                <a:latin typeface="+mj-lt"/>
                <a:cs typeface="Calibri"/>
              </a:rPr>
              <a:t>d</a:t>
            </a:r>
            <a:r>
              <a:rPr sz="1600" spc="-185" dirty="0">
                <a:latin typeface="+mj-lt"/>
                <a:cs typeface="Calibri"/>
              </a:rPr>
              <a:t>ia</a:t>
            </a:r>
            <a:r>
              <a:rPr sz="1600" spc="-254" dirty="0">
                <a:latin typeface="+mj-lt"/>
                <a:cs typeface="Calibri"/>
              </a:rPr>
              <a:t>s</a:t>
            </a:r>
            <a:r>
              <a:rPr sz="1600" spc="-114" dirty="0">
                <a:latin typeface="+mj-lt"/>
                <a:cs typeface="Calibri"/>
              </a:rPr>
              <a:t>i</a:t>
            </a:r>
            <a:r>
              <a:rPr sz="1600" spc="-225" dirty="0">
                <a:latin typeface="+mj-lt"/>
                <a:cs typeface="Calibri"/>
              </a:rPr>
              <a:t>s</a:t>
            </a:r>
            <a:endParaRPr sz="1600" dirty="0">
              <a:latin typeface="+mj-lt"/>
              <a:cs typeface="Calibri"/>
            </a:endParaRPr>
          </a:p>
        </p:txBody>
      </p:sp>
      <p:sp>
        <p:nvSpPr>
          <p:cNvPr id="34" name="object 34"/>
          <p:cNvSpPr txBox="1"/>
          <p:nvPr/>
        </p:nvSpPr>
        <p:spPr>
          <a:xfrm>
            <a:off x="2843276" y="3213036"/>
            <a:ext cx="3529329" cy="503555"/>
          </a:xfrm>
          <a:prstGeom prst="rect">
            <a:avLst/>
          </a:prstGeom>
        </p:spPr>
        <p:txBody>
          <a:bodyPr vert="horz" wrap="square" lIns="0" tIns="30480" rIns="0" bIns="0" rtlCol="0">
            <a:spAutoFit/>
          </a:bodyPr>
          <a:lstStyle/>
          <a:p>
            <a:pPr marL="494665">
              <a:lnSpc>
                <a:spcPct val="100000"/>
              </a:lnSpc>
              <a:spcBef>
                <a:spcPts val="240"/>
              </a:spcBef>
            </a:pPr>
            <a:r>
              <a:rPr sz="2350" b="1" spc="-330" dirty="0">
                <a:latin typeface="Calibri"/>
                <a:cs typeface="Calibri"/>
              </a:rPr>
              <a:t>Mortalidad </a:t>
            </a:r>
            <a:r>
              <a:rPr sz="2350" b="1" spc="-290" dirty="0">
                <a:latin typeface="Calibri"/>
                <a:cs typeface="Calibri"/>
              </a:rPr>
              <a:t>global </a:t>
            </a:r>
            <a:r>
              <a:rPr sz="2350" b="1" spc="-340" dirty="0">
                <a:latin typeface="Calibri"/>
                <a:cs typeface="Calibri"/>
              </a:rPr>
              <a:t>a  </a:t>
            </a:r>
            <a:r>
              <a:rPr sz="2350" b="1" spc="-270" dirty="0">
                <a:latin typeface="Calibri"/>
                <a:cs typeface="Calibri"/>
              </a:rPr>
              <a:t>los </a:t>
            </a:r>
            <a:r>
              <a:rPr sz="2350" b="1" spc="-345" dirty="0">
                <a:latin typeface="Calibri"/>
                <a:cs typeface="Calibri"/>
              </a:rPr>
              <a:t>90 </a:t>
            </a:r>
            <a:r>
              <a:rPr sz="2350" b="1" spc="-245" dirty="0">
                <a:latin typeface="Calibri"/>
                <a:cs typeface="Calibri"/>
              </a:rPr>
              <a:t> </a:t>
            </a:r>
            <a:r>
              <a:rPr sz="2350" b="1" spc="-295" dirty="0">
                <a:latin typeface="Calibri"/>
                <a:cs typeface="Calibri"/>
              </a:rPr>
              <a:t>días</a:t>
            </a:r>
            <a:endParaRPr sz="2350" dirty="0">
              <a:latin typeface="Calibri"/>
              <a:cs typeface="Calibri"/>
            </a:endParaRPr>
          </a:p>
        </p:txBody>
      </p:sp>
      <p:sp>
        <p:nvSpPr>
          <p:cNvPr id="35" name="object 35"/>
          <p:cNvSpPr/>
          <p:nvPr/>
        </p:nvSpPr>
        <p:spPr>
          <a:xfrm>
            <a:off x="1782966" y="3162013"/>
            <a:ext cx="5759450" cy="2997835"/>
          </a:xfrm>
          <a:custGeom>
            <a:avLst/>
            <a:gdLst/>
            <a:ahLst/>
            <a:cxnLst/>
            <a:rect l="l" t="t" r="r" b="b"/>
            <a:pathLst>
              <a:path w="5759450" h="2997835">
                <a:moveTo>
                  <a:pt x="0" y="2997603"/>
                </a:moveTo>
                <a:lnTo>
                  <a:pt x="5758830" y="2997603"/>
                </a:lnTo>
                <a:lnTo>
                  <a:pt x="5758830" y="0"/>
                </a:lnTo>
                <a:lnTo>
                  <a:pt x="0" y="0"/>
                </a:lnTo>
                <a:lnTo>
                  <a:pt x="0" y="2997603"/>
                </a:lnTo>
                <a:close/>
              </a:path>
            </a:pathLst>
          </a:custGeom>
          <a:ln w="9688">
            <a:solidFill>
              <a:srgbClr val="858585"/>
            </a:solidFill>
          </a:ln>
        </p:spPr>
        <p:txBody>
          <a:bodyPr wrap="square" lIns="0" tIns="0" rIns="0" bIns="0" rtlCol="0"/>
          <a:lstStyle/>
          <a:p>
            <a:endParaRPr dirty="0"/>
          </a:p>
        </p:txBody>
      </p:sp>
      <p:sp>
        <p:nvSpPr>
          <p:cNvPr id="36" name="object 36"/>
          <p:cNvSpPr txBox="1"/>
          <p:nvPr/>
        </p:nvSpPr>
        <p:spPr>
          <a:xfrm>
            <a:off x="2843276" y="3213036"/>
            <a:ext cx="3529329" cy="396904"/>
          </a:xfrm>
          <a:prstGeom prst="rect">
            <a:avLst/>
          </a:prstGeom>
          <a:solidFill>
            <a:schemeClr val="accent2">
              <a:lumMod val="40000"/>
              <a:lumOff val="60000"/>
            </a:schemeClr>
          </a:solidFill>
          <a:ln w="9525">
            <a:solidFill>
              <a:srgbClr val="000000"/>
            </a:solidFill>
          </a:ln>
        </p:spPr>
        <p:txBody>
          <a:bodyPr vert="horz" wrap="square" lIns="0" tIns="88265" rIns="0" bIns="0" rtlCol="0">
            <a:spAutoFit/>
          </a:bodyPr>
          <a:lstStyle/>
          <a:p>
            <a:pPr marL="147955">
              <a:lnSpc>
                <a:spcPct val="100000"/>
              </a:lnSpc>
              <a:spcBef>
                <a:spcPts val="695"/>
              </a:spcBef>
            </a:pPr>
            <a:r>
              <a:rPr sz="2000" b="1" spc="-5" dirty="0">
                <a:latin typeface="Arial"/>
                <a:cs typeface="Arial"/>
              </a:rPr>
              <a:t>Overal </a:t>
            </a:r>
            <a:r>
              <a:rPr sz="2000" b="1" dirty="0">
                <a:latin typeface="Arial"/>
                <a:cs typeface="Arial"/>
              </a:rPr>
              <a:t>mortality at 90</a:t>
            </a:r>
            <a:r>
              <a:rPr sz="2000" b="1" spc="-140" dirty="0">
                <a:latin typeface="Arial"/>
                <a:cs typeface="Arial"/>
              </a:rPr>
              <a:t> </a:t>
            </a:r>
            <a:r>
              <a:rPr sz="2000" b="1" spc="-10" dirty="0">
                <a:latin typeface="Arial"/>
                <a:cs typeface="Arial"/>
              </a:rPr>
              <a:t>days</a:t>
            </a:r>
            <a:endParaRPr sz="2000" dirty="0">
              <a:latin typeface="Arial"/>
              <a:cs typeface="Arial"/>
            </a:endParaRPr>
          </a:p>
        </p:txBody>
      </p:sp>
      <p:sp>
        <p:nvSpPr>
          <p:cNvPr id="41" name="object 41"/>
          <p:cNvSpPr/>
          <p:nvPr/>
        </p:nvSpPr>
        <p:spPr>
          <a:xfrm>
            <a:off x="411162" y="2082800"/>
            <a:ext cx="8271509" cy="0"/>
          </a:xfrm>
          <a:custGeom>
            <a:avLst/>
            <a:gdLst/>
            <a:ahLst/>
            <a:cxnLst/>
            <a:rect l="l" t="t" r="r" b="b"/>
            <a:pathLst>
              <a:path w="8271509">
                <a:moveTo>
                  <a:pt x="0" y="0"/>
                </a:moveTo>
                <a:lnTo>
                  <a:pt x="8270938" y="0"/>
                </a:lnTo>
              </a:path>
            </a:pathLst>
          </a:custGeom>
          <a:ln w="12700">
            <a:solidFill>
              <a:srgbClr val="000000"/>
            </a:solidFill>
          </a:ln>
        </p:spPr>
        <p:txBody>
          <a:bodyPr wrap="square" lIns="0" tIns="0" rIns="0" bIns="0" rtlCol="0"/>
          <a:lstStyle/>
          <a:p>
            <a:endParaRPr dirty="0"/>
          </a:p>
        </p:txBody>
      </p:sp>
      <p:sp>
        <p:nvSpPr>
          <p:cNvPr id="42" name="object 42"/>
          <p:cNvSpPr/>
          <p:nvPr/>
        </p:nvSpPr>
        <p:spPr>
          <a:xfrm>
            <a:off x="411162" y="2997200"/>
            <a:ext cx="8271509" cy="0"/>
          </a:xfrm>
          <a:custGeom>
            <a:avLst/>
            <a:gdLst/>
            <a:ahLst/>
            <a:cxnLst/>
            <a:rect l="l" t="t" r="r" b="b"/>
            <a:pathLst>
              <a:path w="8271509">
                <a:moveTo>
                  <a:pt x="0" y="0"/>
                </a:moveTo>
                <a:lnTo>
                  <a:pt x="8270938" y="0"/>
                </a:lnTo>
              </a:path>
            </a:pathLst>
          </a:custGeom>
          <a:ln w="12700">
            <a:solidFill>
              <a:srgbClr val="000000"/>
            </a:solidFill>
          </a:ln>
        </p:spPr>
        <p:txBody>
          <a:bodyPr wrap="square" lIns="0" tIns="0" rIns="0" bIns="0" rtlCol="0"/>
          <a:lstStyle/>
          <a:p>
            <a:endParaRPr dirty="0"/>
          </a:p>
        </p:txBody>
      </p:sp>
      <p:sp>
        <p:nvSpPr>
          <p:cNvPr id="44" name="object 44"/>
          <p:cNvSpPr/>
          <p:nvPr/>
        </p:nvSpPr>
        <p:spPr>
          <a:xfrm>
            <a:off x="5061203" y="2011679"/>
            <a:ext cx="509015" cy="679703"/>
          </a:xfrm>
          <a:prstGeom prst="rect">
            <a:avLst/>
          </a:prstGeom>
          <a:blipFill>
            <a:blip r:embed="rId2" cstate="print"/>
            <a:stretch>
              <a:fillRect/>
            </a:stretch>
          </a:blipFill>
        </p:spPr>
        <p:txBody>
          <a:bodyPr wrap="square" lIns="0" tIns="0" rIns="0" bIns="0" rtlCol="0"/>
          <a:lstStyle/>
          <a:p>
            <a:endParaRPr dirty="0"/>
          </a:p>
        </p:txBody>
      </p:sp>
      <p:sp>
        <p:nvSpPr>
          <p:cNvPr id="47" name="object 47"/>
          <p:cNvSpPr txBox="1"/>
          <p:nvPr/>
        </p:nvSpPr>
        <p:spPr>
          <a:xfrm>
            <a:off x="533400" y="2133600"/>
            <a:ext cx="7752715" cy="827405"/>
          </a:xfrm>
          <a:prstGeom prst="rect">
            <a:avLst/>
          </a:prstGeom>
          <a:solidFill>
            <a:schemeClr val="accent2">
              <a:lumMod val="40000"/>
              <a:lumOff val="60000"/>
            </a:schemeClr>
          </a:solidFill>
        </p:spPr>
        <p:txBody>
          <a:bodyPr vert="horz" wrap="square" lIns="0" tIns="0" rIns="0" bIns="0" rtlCol="0">
            <a:spAutoFit/>
          </a:bodyPr>
          <a:lstStyle/>
          <a:p>
            <a:pPr marL="3810" algn="ctr">
              <a:lnSpc>
                <a:spcPct val="100000"/>
              </a:lnSpc>
            </a:pPr>
            <a:r>
              <a:rPr sz="2400" b="1" dirty="0">
                <a:solidFill>
                  <a:schemeClr val="accent4"/>
                </a:solidFill>
                <a:latin typeface="+mj-lt"/>
                <a:cs typeface="Verdana"/>
              </a:rPr>
              <a:t>IFI:</a:t>
            </a:r>
            <a:r>
              <a:rPr sz="2400" b="1" spc="-95" dirty="0">
                <a:solidFill>
                  <a:schemeClr val="accent4"/>
                </a:solidFill>
                <a:latin typeface="+mj-lt"/>
                <a:cs typeface="Verdana"/>
              </a:rPr>
              <a:t> </a:t>
            </a:r>
            <a:r>
              <a:rPr sz="2400" b="1" dirty="0">
                <a:solidFill>
                  <a:schemeClr val="accent4"/>
                </a:solidFill>
                <a:latin typeface="+mj-lt"/>
                <a:cs typeface="Verdana"/>
              </a:rPr>
              <a:t>998</a:t>
            </a:r>
            <a:endParaRPr sz="2400" dirty="0">
              <a:solidFill>
                <a:schemeClr val="accent4"/>
              </a:solidFill>
              <a:latin typeface="+mj-lt"/>
              <a:cs typeface="Verdana"/>
            </a:endParaRPr>
          </a:p>
          <a:p>
            <a:pPr algn="ctr">
              <a:lnSpc>
                <a:spcPct val="100000"/>
              </a:lnSpc>
              <a:spcBef>
                <a:spcPts val="720"/>
              </a:spcBef>
            </a:pPr>
            <a:r>
              <a:rPr sz="2400" b="1" spc="-5" dirty="0">
                <a:solidFill>
                  <a:schemeClr val="accent4"/>
                </a:solidFill>
                <a:latin typeface="+mj-lt"/>
                <a:cs typeface="Tahoma"/>
              </a:rPr>
              <a:t>Cumulative Incidence (1 </a:t>
            </a:r>
            <a:r>
              <a:rPr sz="2400" b="1" dirty="0">
                <a:solidFill>
                  <a:schemeClr val="accent4"/>
                </a:solidFill>
                <a:latin typeface="+mj-lt"/>
                <a:cs typeface="Tahoma"/>
              </a:rPr>
              <a:t>y): </a:t>
            </a:r>
            <a:r>
              <a:rPr sz="2400" b="1" spc="-10" dirty="0">
                <a:solidFill>
                  <a:schemeClr val="accent4"/>
                </a:solidFill>
                <a:latin typeface="+mj-lt"/>
                <a:cs typeface="Tahoma"/>
              </a:rPr>
              <a:t>Allo </a:t>
            </a:r>
            <a:r>
              <a:rPr sz="2400" b="1" spc="-5" dirty="0">
                <a:solidFill>
                  <a:schemeClr val="accent4"/>
                </a:solidFill>
                <a:latin typeface="+mj-lt"/>
                <a:cs typeface="Tahoma"/>
              </a:rPr>
              <a:t>8.6%; </a:t>
            </a:r>
            <a:r>
              <a:rPr sz="2400" b="1" dirty="0">
                <a:solidFill>
                  <a:schemeClr val="accent4"/>
                </a:solidFill>
                <a:latin typeface="+mj-lt"/>
                <a:cs typeface="Tahoma"/>
              </a:rPr>
              <a:t>Auto</a:t>
            </a:r>
            <a:r>
              <a:rPr sz="2400" b="1" spc="20" dirty="0">
                <a:solidFill>
                  <a:schemeClr val="accent4"/>
                </a:solidFill>
                <a:latin typeface="+mj-lt"/>
                <a:cs typeface="Tahoma"/>
              </a:rPr>
              <a:t> </a:t>
            </a:r>
            <a:r>
              <a:rPr sz="2400" b="1" spc="-5" dirty="0">
                <a:solidFill>
                  <a:schemeClr val="accent4"/>
                </a:solidFill>
                <a:latin typeface="+mj-lt"/>
                <a:cs typeface="Tahoma"/>
              </a:rPr>
              <a:t>1.6%</a:t>
            </a:r>
            <a:endParaRPr sz="2400" dirty="0">
              <a:solidFill>
                <a:schemeClr val="accent4"/>
              </a:solidFill>
              <a:latin typeface="+mj-lt"/>
              <a:cs typeface="Tahoma"/>
            </a:endParaRPr>
          </a:p>
        </p:txBody>
      </p:sp>
      <p:sp>
        <p:nvSpPr>
          <p:cNvPr id="48" name="47 Dikdörtgen"/>
          <p:cNvSpPr/>
          <p:nvPr/>
        </p:nvSpPr>
        <p:spPr>
          <a:xfrm>
            <a:off x="0" y="381000"/>
            <a:ext cx="5486400" cy="369332"/>
          </a:xfrm>
          <a:prstGeom prst="rect">
            <a:avLst/>
          </a:prstGeom>
        </p:spPr>
        <p:txBody>
          <a:bodyPr wrap="square">
            <a:spAutoFit/>
          </a:bodyPr>
          <a:lstStyle/>
          <a:p>
            <a:pPr lvl="0">
              <a:spcBef>
                <a:spcPct val="0"/>
              </a:spcBef>
              <a:defRPr/>
            </a:pPr>
            <a:r>
              <a:rPr lang="tr-TR" b="1" dirty="0" smtClean="0">
                <a:solidFill>
                  <a:schemeClr val="accent4"/>
                </a:solidFill>
                <a:latin typeface="+mj-lt"/>
              </a:rPr>
              <a:t>FUNGAL INFECTIONS  occuring after HSCT </a:t>
            </a:r>
            <a:endParaRPr lang="tr-TR" dirty="0">
              <a:solidFill>
                <a:schemeClr val="accent4"/>
              </a:solidFill>
              <a:latin typeface="+mj-lt"/>
            </a:endParaRPr>
          </a:p>
        </p:txBody>
      </p:sp>
      <p:sp>
        <p:nvSpPr>
          <p:cNvPr id="43" name="42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p:cNvPicPr>
            <a:picLocks noChangeAspect="1" noChangeArrowheads="1"/>
          </p:cNvPicPr>
          <p:nvPr/>
        </p:nvPicPr>
        <p:blipFill>
          <a:blip r:embed="rId3" cstate="print"/>
          <a:srcRect/>
          <a:stretch>
            <a:fillRect/>
          </a:stretch>
        </p:blipFill>
        <p:spPr bwMode="auto">
          <a:xfrm>
            <a:off x="609600" y="1905000"/>
            <a:ext cx="7327734" cy="4191000"/>
          </a:xfrm>
          <a:prstGeom prst="rect">
            <a:avLst/>
          </a:prstGeom>
          <a:noFill/>
          <a:ln w="9525">
            <a:noFill/>
            <a:miter lim="800000"/>
            <a:headEnd/>
            <a:tailEnd/>
          </a:ln>
        </p:spPr>
      </p:pic>
      <p:sp>
        <p:nvSpPr>
          <p:cNvPr id="22" name="object 22"/>
          <p:cNvSpPr txBox="1"/>
          <p:nvPr/>
        </p:nvSpPr>
        <p:spPr>
          <a:xfrm>
            <a:off x="914400" y="6324600"/>
            <a:ext cx="6778625" cy="319959"/>
          </a:xfrm>
          <a:prstGeom prst="rect">
            <a:avLst/>
          </a:prstGeom>
          <a:noFill/>
        </p:spPr>
        <p:txBody>
          <a:bodyPr vert="horz" wrap="square" lIns="0" tIns="42545" rIns="0" bIns="0" rtlCol="0">
            <a:spAutoFit/>
          </a:bodyPr>
          <a:lstStyle/>
          <a:p>
            <a:pPr marL="244475">
              <a:lnSpc>
                <a:spcPct val="100000"/>
              </a:lnSpc>
              <a:spcBef>
                <a:spcPts val="335"/>
              </a:spcBef>
            </a:pPr>
            <a:r>
              <a:rPr sz="1800" dirty="0">
                <a:latin typeface="Verdana"/>
                <a:cs typeface="Verdana"/>
              </a:rPr>
              <a:t>~ </a:t>
            </a:r>
            <a:r>
              <a:rPr lang="tr-TR" sz="1800" dirty="0" smtClean="0">
                <a:latin typeface="Verdana"/>
                <a:cs typeface="Verdana"/>
              </a:rPr>
              <a:t>75- </a:t>
            </a:r>
            <a:r>
              <a:rPr sz="1800" dirty="0" smtClean="0">
                <a:latin typeface="Verdana"/>
                <a:cs typeface="Verdana"/>
              </a:rPr>
              <a:t>80</a:t>
            </a:r>
            <a:r>
              <a:rPr sz="1800" dirty="0">
                <a:latin typeface="Verdana"/>
                <a:cs typeface="Verdana"/>
              </a:rPr>
              <a:t>% </a:t>
            </a:r>
            <a:r>
              <a:rPr sz="1800" spc="-5" dirty="0">
                <a:latin typeface="Verdana"/>
                <a:cs typeface="Verdana"/>
              </a:rPr>
              <a:t>unnecessary treat. </a:t>
            </a:r>
            <a:r>
              <a:rPr sz="1800" dirty="0">
                <a:latin typeface="Verdana"/>
                <a:cs typeface="Verdana"/>
              </a:rPr>
              <a:t>(IFI </a:t>
            </a:r>
            <a:r>
              <a:rPr sz="1800" spc="-5" dirty="0">
                <a:latin typeface="Verdana"/>
                <a:cs typeface="Verdana"/>
              </a:rPr>
              <a:t>incidence</a:t>
            </a:r>
            <a:r>
              <a:rPr sz="1800" spc="5" dirty="0">
                <a:latin typeface="Verdana"/>
                <a:cs typeface="Verdana"/>
              </a:rPr>
              <a:t> </a:t>
            </a:r>
            <a:r>
              <a:rPr sz="1800" spc="-5" dirty="0">
                <a:latin typeface="Verdana"/>
                <a:cs typeface="Verdana"/>
              </a:rPr>
              <a:t>&lt;</a:t>
            </a:r>
            <a:r>
              <a:rPr sz="1800" spc="-5" dirty="0" smtClean="0">
                <a:latin typeface="Verdana"/>
                <a:cs typeface="Verdana"/>
              </a:rPr>
              <a:t>20</a:t>
            </a:r>
            <a:r>
              <a:rPr lang="tr-TR" sz="1800" spc="-5" dirty="0" smtClean="0">
                <a:latin typeface="Verdana"/>
                <a:cs typeface="Verdana"/>
              </a:rPr>
              <a:t>-25 </a:t>
            </a:r>
            <a:r>
              <a:rPr sz="1800" spc="-5" dirty="0" smtClean="0">
                <a:latin typeface="Verdana"/>
                <a:cs typeface="Verdana"/>
              </a:rPr>
              <a:t>%)</a:t>
            </a:r>
            <a:endParaRPr sz="1800" dirty="0">
              <a:latin typeface="Verdana"/>
              <a:cs typeface="Verdana"/>
            </a:endParaRPr>
          </a:p>
        </p:txBody>
      </p:sp>
      <p:sp>
        <p:nvSpPr>
          <p:cNvPr id="26" name="object 26"/>
          <p:cNvSpPr txBox="1"/>
          <p:nvPr/>
        </p:nvSpPr>
        <p:spPr>
          <a:xfrm>
            <a:off x="78739" y="6694171"/>
            <a:ext cx="758190" cy="240029"/>
          </a:xfrm>
          <a:prstGeom prst="rect">
            <a:avLst/>
          </a:prstGeom>
        </p:spPr>
        <p:txBody>
          <a:bodyPr vert="horz" wrap="square" lIns="0" tIns="0" rIns="0" bIns="0" rtlCol="0">
            <a:spAutoFit/>
          </a:bodyPr>
          <a:lstStyle/>
          <a:p>
            <a:pPr marL="12700">
              <a:lnSpc>
                <a:spcPct val="100000"/>
              </a:lnSpc>
            </a:pPr>
            <a:r>
              <a:rPr sz="1400" i="1" spc="-5" dirty="0">
                <a:latin typeface="Brush Script MT"/>
                <a:cs typeface="Brush Script MT"/>
              </a:rPr>
              <a:t>E.</a:t>
            </a:r>
            <a:r>
              <a:rPr sz="1400" i="1" spc="-70" dirty="0">
                <a:latin typeface="Brush Script MT"/>
                <a:cs typeface="Brush Script MT"/>
              </a:rPr>
              <a:t> </a:t>
            </a:r>
            <a:r>
              <a:rPr sz="1400" i="1" spc="-5" dirty="0">
                <a:latin typeface="Brush Script MT"/>
                <a:cs typeface="Brush Script MT"/>
              </a:rPr>
              <a:t>Carreras</a:t>
            </a:r>
            <a:endParaRPr sz="1400" dirty="0">
              <a:latin typeface="Brush Script MT"/>
              <a:cs typeface="Brush Script MT"/>
            </a:endParaRPr>
          </a:p>
        </p:txBody>
      </p:sp>
      <p:sp>
        <p:nvSpPr>
          <p:cNvPr id="31" name="30 Dikdörtgen"/>
          <p:cNvSpPr/>
          <p:nvPr/>
        </p:nvSpPr>
        <p:spPr>
          <a:xfrm>
            <a:off x="0" y="381000"/>
            <a:ext cx="5486400" cy="369332"/>
          </a:xfrm>
          <a:prstGeom prst="rect">
            <a:avLst/>
          </a:prstGeom>
        </p:spPr>
        <p:txBody>
          <a:bodyPr wrap="square">
            <a:spAutoFit/>
          </a:bodyPr>
          <a:lstStyle/>
          <a:p>
            <a:pPr lvl="0">
              <a:spcBef>
                <a:spcPct val="0"/>
              </a:spcBef>
              <a:defRPr/>
            </a:pPr>
            <a:r>
              <a:rPr lang="tr-TR" b="1" dirty="0" smtClean="0">
                <a:solidFill>
                  <a:schemeClr val="accent4"/>
                </a:solidFill>
                <a:latin typeface="+mj-lt"/>
              </a:rPr>
              <a:t>FUNGAL INFECTIONS  occuring after HSCT </a:t>
            </a:r>
            <a:endParaRPr lang="tr-TR" dirty="0">
              <a:solidFill>
                <a:schemeClr val="accent4"/>
              </a:solidFill>
              <a:latin typeface="+mj-lt"/>
            </a:endParaRPr>
          </a:p>
        </p:txBody>
      </p:sp>
      <p:sp>
        <p:nvSpPr>
          <p:cNvPr id="33" name="object 2"/>
          <p:cNvSpPr txBox="1">
            <a:spLocks/>
          </p:cNvSpPr>
          <p:nvPr/>
        </p:nvSpPr>
        <p:spPr>
          <a:xfrm>
            <a:off x="381000" y="838200"/>
            <a:ext cx="7924800" cy="430887"/>
          </a:xfrm>
          <a:prstGeom prst="rect">
            <a:avLst/>
          </a:prstGeom>
        </p:spPr>
        <p:txBody>
          <a:bodyPr vert="horz" wrap="square" lIns="0" tIns="0" rIns="0" bIns="0" rtlCol="0" anchor="ctr">
            <a:spAutoFit/>
          </a:bodyPr>
          <a:lstStyle/>
          <a:p>
            <a:pPr>
              <a:lnSpc>
                <a:spcPct val="100000"/>
              </a:lnSpc>
            </a:pPr>
            <a:r>
              <a:rPr kumimoji="0" lang="tr-TR" sz="2800" b="1" i="0" u="none" strike="noStrike" kern="1200" cap="none" spc="0" normalizeH="0" baseline="0" noProof="0" dirty="0" err="1" smtClean="0">
                <a:ln>
                  <a:noFill/>
                </a:ln>
                <a:solidFill>
                  <a:schemeClr val="accent2"/>
                </a:solidFill>
                <a:effectLst/>
                <a:uLnTx/>
                <a:uFillTx/>
                <a:latin typeface="+mj-lt"/>
                <a:ea typeface="+mj-ea"/>
                <a:cs typeface="+mj-cs"/>
              </a:rPr>
              <a:t>Fungal</a:t>
            </a:r>
            <a:r>
              <a:rPr kumimoji="0" lang="tr-TR" sz="2800" b="1" i="0" u="none" strike="noStrike" kern="1200" cap="none" spc="-90" normalizeH="0" baseline="0" noProof="0" dirty="0" smtClean="0">
                <a:ln>
                  <a:noFill/>
                </a:ln>
                <a:solidFill>
                  <a:schemeClr val="accent2"/>
                </a:solidFill>
                <a:effectLst/>
                <a:uLnTx/>
                <a:uFillTx/>
                <a:latin typeface="+mj-lt"/>
                <a:ea typeface="+mj-ea"/>
                <a:cs typeface="+mj-cs"/>
              </a:rPr>
              <a:t> </a:t>
            </a:r>
            <a:r>
              <a:rPr kumimoji="0" lang="tr-TR" sz="2800" b="1" i="0" u="none" strike="noStrike" kern="1200" cap="none" spc="0" normalizeH="0" baseline="0" noProof="0" dirty="0" err="1" smtClean="0">
                <a:ln>
                  <a:noFill/>
                </a:ln>
                <a:solidFill>
                  <a:schemeClr val="accent2"/>
                </a:solidFill>
                <a:effectLst/>
                <a:uLnTx/>
                <a:uFillTx/>
                <a:latin typeface="+mj-lt"/>
                <a:ea typeface="+mj-ea"/>
                <a:cs typeface="+mj-cs"/>
              </a:rPr>
              <a:t>infections</a:t>
            </a:r>
            <a:r>
              <a:rPr lang="tr-TR" sz="2800" b="1" dirty="0" smtClean="0">
                <a:solidFill>
                  <a:schemeClr val="accent2"/>
                </a:solidFill>
                <a:latin typeface="+mj-lt"/>
                <a:ea typeface="+mj-ea"/>
                <a:cs typeface="+mj-cs"/>
              </a:rPr>
              <a:t> </a:t>
            </a:r>
          </a:p>
        </p:txBody>
      </p:sp>
      <p:sp>
        <p:nvSpPr>
          <p:cNvPr id="28" name="27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0" name="29 Metin kutusu"/>
          <p:cNvSpPr txBox="1"/>
          <p:nvPr/>
        </p:nvSpPr>
        <p:spPr>
          <a:xfrm>
            <a:off x="1600200" y="3200400"/>
            <a:ext cx="533400" cy="307777"/>
          </a:xfrm>
          <a:prstGeom prst="rect">
            <a:avLst/>
          </a:prstGeom>
          <a:noFill/>
        </p:spPr>
        <p:txBody>
          <a:bodyPr wrap="square" rtlCol="0">
            <a:spAutoFit/>
          </a:bodyPr>
          <a:lstStyle/>
          <a:p>
            <a:r>
              <a:rPr lang="tr-TR" sz="1400" b="1" dirty="0" smtClean="0"/>
              <a:t>P&gt;</a:t>
            </a:r>
            <a:endParaRPr lang="tr-TR" sz="1400" b="1" dirty="0"/>
          </a:p>
        </p:txBody>
      </p:sp>
      <p:sp>
        <p:nvSpPr>
          <p:cNvPr id="32" name="31 Metin kutusu"/>
          <p:cNvSpPr txBox="1"/>
          <p:nvPr/>
        </p:nvSpPr>
        <p:spPr>
          <a:xfrm>
            <a:off x="3429000" y="3276600"/>
            <a:ext cx="609600" cy="307777"/>
          </a:xfrm>
          <a:prstGeom prst="rect">
            <a:avLst/>
          </a:prstGeom>
          <a:noFill/>
        </p:spPr>
        <p:txBody>
          <a:bodyPr wrap="square" rtlCol="0">
            <a:spAutoFit/>
          </a:bodyPr>
          <a:lstStyle/>
          <a:p>
            <a:r>
              <a:rPr lang="tr-TR" sz="1400" b="1" dirty="0" smtClean="0"/>
              <a:t>P&gt;&gt;</a:t>
            </a:r>
            <a:endParaRPr lang="tr-TR" sz="1400" b="1" dirty="0"/>
          </a:p>
        </p:txBody>
      </p:sp>
      <p:sp>
        <p:nvSpPr>
          <p:cNvPr id="34" name="33 Metin kutusu"/>
          <p:cNvSpPr txBox="1"/>
          <p:nvPr/>
        </p:nvSpPr>
        <p:spPr>
          <a:xfrm>
            <a:off x="5257800" y="3200400"/>
            <a:ext cx="914400" cy="307777"/>
          </a:xfrm>
          <a:prstGeom prst="rect">
            <a:avLst/>
          </a:prstGeom>
          <a:noFill/>
        </p:spPr>
        <p:txBody>
          <a:bodyPr wrap="square" rtlCol="0">
            <a:spAutoFit/>
          </a:bodyPr>
          <a:lstStyle/>
          <a:p>
            <a:r>
              <a:rPr lang="tr-TR" sz="1400" b="1" dirty="0" smtClean="0"/>
              <a:t>P3&gt;&gt;&gt;</a:t>
            </a:r>
            <a:endParaRPr lang="tr-TR" sz="1400" b="1" dirty="0"/>
          </a:p>
        </p:txBody>
      </p:sp>
      <p:sp>
        <p:nvSpPr>
          <p:cNvPr id="35" name="34 Metin kutusu"/>
          <p:cNvSpPr txBox="1"/>
          <p:nvPr/>
        </p:nvSpPr>
        <p:spPr>
          <a:xfrm>
            <a:off x="7010400" y="3200400"/>
            <a:ext cx="1219200" cy="307777"/>
          </a:xfrm>
          <a:prstGeom prst="rect">
            <a:avLst/>
          </a:prstGeom>
          <a:noFill/>
        </p:spPr>
        <p:txBody>
          <a:bodyPr wrap="square" rtlCol="0">
            <a:spAutoFit/>
          </a:bodyPr>
          <a:lstStyle/>
          <a:p>
            <a:r>
              <a:rPr lang="tr-TR" sz="1400" b="1" dirty="0" smtClean="0"/>
              <a:t>P&gt;&gt;&gt;&gt;</a:t>
            </a:r>
            <a:endParaRPr lang="tr-TR" sz="1400" b="1" dirty="0"/>
          </a:p>
        </p:txBody>
      </p:sp>
      <p:sp>
        <p:nvSpPr>
          <p:cNvPr id="36" name="35 Dikdörtgen"/>
          <p:cNvSpPr/>
          <p:nvPr/>
        </p:nvSpPr>
        <p:spPr>
          <a:xfrm>
            <a:off x="762000" y="1371600"/>
            <a:ext cx="7391400" cy="369332"/>
          </a:xfrm>
          <a:prstGeom prst="rect">
            <a:avLst/>
          </a:prstGeom>
        </p:spPr>
        <p:txBody>
          <a:bodyPr wrap="square">
            <a:spAutoFit/>
          </a:bodyPr>
          <a:lstStyle/>
          <a:p>
            <a:pPr>
              <a:lnSpc>
                <a:spcPct val="100000"/>
              </a:lnSpc>
            </a:pPr>
            <a:r>
              <a:rPr lang="tr-TR" b="1" dirty="0" smtClean="0"/>
              <a:t>(</a:t>
            </a:r>
            <a:r>
              <a:rPr lang="en-US" b="1" spc="-5" dirty="0" smtClean="0">
                <a:latin typeface="Verdana"/>
                <a:cs typeface="Verdana"/>
              </a:rPr>
              <a:t>Therapeutic approaches in</a:t>
            </a:r>
            <a:r>
              <a:rPr lang="tr-TR" b="1" spc="-5" dirty="0" smtClean="0">
                <a:latin typeface="Verdana"/>
                <a:cs typeface="Verdana"/>
              </a:rPr>
              <a:t> </a:t>
            </a:r>
            <a:r>
              <a:rPr lang="en-US" b="1" dirty="0" err="1" smtClean="0">
                <a:latin typeface="Verdana"/>
                <a:cs typeface="Verdana"/>
              </a:rPr>
              <a:t>neutropenic</a:t>
            </a:r>
            <a:r>
              <a:rPr lang="en-US" b="1" spc="-110" dirty="0" smtClean="0">
                <a:latin typeface="Verdana"/>
                <a:cs typeface="Verdana"/>
              </a:rPr>
              <a:t> </a:t>
            </a:r>
            <a:r>
              <a:rPr lang="en-US" b="1" spc="-5" dirty="0" smtClean="0">
                <a:latin typeface="Verdana"/>
                <a:cs typeface="Verdana"/>
              </a:rPr>
              <a:t>patients</a:t>
            </a:r>
            <a:r>
              <a:rPr lang="tr-TR" b="1" dirty="0" smtClean="0"/>
              <a:t>)</a:t>
            </a:r>
            <a:endParaRPr lang="tr-TR" b="1"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905000" y="4648200"/>
            <a:ext cx="5410200" cy="2057400"/>
          </a:xfrm>
          <a:prstGeom prst="rect">
            <a:avLst/>
          </a:prstGeom>
          <a:blipFill>
            <a:blip r:embed="rId2" cstate="print"/>
            <a:stretch>
              <a:fillRect/>
            </a:stretch>
          </a:blipFill>
          <a:ln w="28575">
            <a:solidFill>
              <a:schemeClr val="accent2">
                <a:lumMod val="75000"/>
              </a:schemeClr>
            </a:solidFill>
          </a:ln>
        </p:spPr>
        <p:txBody>
          <a:bodyPr wrap="square" lIns="0" tIns="0" rIns="0" bIns="0" rtlCol="0"/>
          <a:lstStyle/>
          <a:p>
            <a:endParaRPr dirty="0"/>
          </a:p>
        </p:txBody>
      </p:sp>
      <p:pic>
        <p:nvPicPr>
          <p:cNvPr id="2050" name="Picture 2"/>
          <p:cNvPicPr>
            <a:picLocks noChangeAspect="1" noChangeArrowheads="1"/>
          </p:cNvPicPr>
          <p:nvPr/>
        </p:nvPicPr>
        <p:blipFill>
          <a:blip r:embed="rId3" cstate="print"/>
          <a:srcRect/>
          <a:stretch>
            <a:fillRect/>
          </a:stretch>
        </p:blipFill>
        <p:spPr bwMode="auto">
          <a:xfrm>
            <a:off x="1066800" y="1524000"/>
            <a:ext cx="6315075" cy="3048422"/>
          </a:xfrm>
          <a:prstGeom prst="rect">
            <a:avLst/>
          </a:prstGeom>
          <a:solidFill>
            <a:schemeClr val="accent2">
              <a:lumMod val="20000"/>
              <a:lumOff val="80000"/>
            </a:schemeClr>
          </a:solidFill>
          <a:ln w="9525">
            <a:noFill/>
            <a:miter lim="800000"/>
            <a:headEnd/>
            <a:tailEnd/>
          </a:ln>
        </p:spPr>
      </p:pic>
      <p:sp>
        <p:nvSpPr>
          <p:cNvPr id="20" name="19 Dikdörtgen"/>
          <p:cNvSpPr/>
          <p:nvPr/>
        </p:nvSpPr>
        <p:spPr>
          <a:xfrm>
            <a:off x="2819400" y="5105400"/>
            <a:ext cx="1480790" cy="369332"/>
          </a:xfrm>
          <a:prstGeom prst="rect">
            <a:avLst/>
          </a:prstGeom>
        </p:spPr>
        <p:txBody>
          <a:bodyPr wrap="none">
            <a:spAutoFit/>
          </a:bodyPr>
          <a:lstStyle/>
          <a:p>
            <a:r>
              <a:rPr lang="tr-TR" spc="-5" dirty="0" smtClean="0">
                <a:solidFill>
                  <a:schemeClr val="bg1"/>
                </a:solidFill>
                <a:latin typeface="Arial"/>
                <a:cs typeface="Arial"/>
              </a:rPr>
              <a:t>HEPA</a:t>
            </a:r>
            <a:r>
              <a:rPr lang="tr-TR" spc="-15" dirty="0" smtClean="0">
                <a:solidFill>
                  <a:schemeClr val="bg1"/>
                </a:solidFill>
                <a:latin typeface="Arial"/>
                <a:cs typeface="Arial"/>
              </a:rPr>
              <a:t> </a:t>
            </a:r>
            <a:r>
              <a:rPr lang="tr-TR" spc="-5" dirty="0" err="1" smtClean="0">
                <a:solidFill>
                  <a:schemeClr val="bg1"/>
                </a:solidFill>
                <a:latin typeface="Arial"/>
                <a:cs typeface="Arial"/>
              </a:rPr>
              <a:t>rooms</a:t>
            </a:r>
            <a:endParaRPr lang="tr-TR" dirty="0">
              <a:solidFill>
                <a:schemeClr val="bg1"/>
              </a:solidFill>
            </a:endParaRPr>
          </a:p>
        </p:txBody>
      </p:sp>
      <p:sp>
        <p:nvSpPr>
          <p:cNvPr id="21" name="20 Dikdörtgen"/>
          <p:cNvSpPr/>
          <p:nvPr/>
        </p:nvSpPr>
        <p:spPr>
          <a:xfrm>
            <a:off x="0" y="381000"/>
            <a:ext cx="5486400" cy="369332"/>
          </a:xfrm>
          <a:prstGeom prst="rect">
            <a:avLst/>
          </a:prstGeom>
        </p:spPr>
        <p:txBody>
          <a:bodyPr wrap="square">
            <a:spAutoFit/>
          </a:bodyPr>
          <a:lstStyle/>
          <a:p>
            <a:pPr lvl="0">
              <a:spcBef>
                <a:spcPct val="0"/>
              </a:spcBef>
              <a:defRPr/>
            </a:pPr>
            <a:r>
              <a:rPr lang="tr-TR" b="1" dirty="0" smtClean="0">
                <a:solidFill>
                  <a:schemeClr val="accent4"/>
                </a:solidFill>
                <a:latin typeface="+mj-lt"/>
              </a:rPr>
              <a:t>FUNGAL INFECTIONS  occuring after HSCT </a:t>
            </a:r>
            <a:endParaRPr lang="tr-TR" dirty="0">
              <a:solidFill>
                <a:schemeClr val="accent4"/>
              </a:solidFill>
              <a:latin typeface="+mj-lt"/>
            </a:endParaRPr>
          </a:p>
        </p:txBody>
      </p:sp>
      <p:sp>
        <p:nvSpPr>
          <p:cNvPr id="8" name="object 3"/>
          <p:cNvSpPr/>
          <p:nvPr/>
        </p:nvSpPr>
        <p:spPr>
          <a:xfrm>
            <a:off x="0" y="4648200"/>
            <a:ext cx="2057400" cy="2057400"/>
          </a:xfrm>
          <a:prstGeom prst="rect">
            <a:avLst/>
          </a:prstGeom>
          <a:blipFill>
            <a:blip r:embed="rId4" cstate="print"/>
            <a:stretch>
              <a:fillRect/>
            </a:stretch>
          </a:blipFill>
          <a:ln w="28575">
            <a:solidFill>
              <a:schemeClr val="accent2">
                <a:lumMod val="75000"/>
              </a:schemeClr>
            </a:solidFill>
          </a:ln>
        </p:spPr>
        <p:txBody>
          <a:bodyPr wrap="square" lIns="0" tIns="0" rIns="0" bIns="0" rtlCol="0"/>
          <a:lstStyle/>
          <a:p>
            <a:endParaRPr dirty="0"/>
          </a:p>
        </p:txBody>
      </p:sp>
      <p:sp>
        <p:nvSpPr>
          <p:cNvPr id="9" name="object 4"/>
          <p:cNvSpPr/>
          <p:nvPr/>
        </p:nvSpPr>
        <p:spPr>
          <a:xfrm>
            <a:off x="7239000" y="4648200"/>
            <a:ext cx="1905000" cy="2057400"/>
          </a:xfrm>
          <a:prstGeom prst="rect">
            <a:avLst/>
          </a:prstGeom>
          <a:blipFill>
            <a:blip r:embed="rId5" cstate="print"/>
            <a:stretch>
              <a:fillRect/>
            </a:stretch>
          </a:blipFill>
          <a:ln w="38100">
            <a:solidFill>
              <a:schemeClr val="accent2">
                <a:lumMod val="75000"/>
              </a:schemeClr>
            </a:solidFill>
          </a:ln>
        </p:spPr>
        <p:txBody>
          <a:bodyPr wrap="square" lIns="0" tIns="0" rIns="0" bIns="0" rtlCol="0"/>
          <a:lstStyle/>
          <a:p>
            <a:endParaRPr dirty="0"/>
          </a:p>
        </p:txBody>
      </p:sp>
      <p:sp>
        <p:nvSpPr>
          <p:cNvPr id="10" name="object 5"/>
          <p:cNvSpPr txBox="1"/>
          <p:nvPr/>
        </p:nvSpPr>
        <p:spPr>
          <a:xfrm>
            <a:off x="533400" y="5943600"/>
            <a:ext cx="6773545" cy="393121"/>
          </a:xfrm>
          <a:prstGeom prst="rect">
            <a:avLst/>
          </a:prstGeom>
        </p:spPr>
        <p:txBody>
          <a:bodyPr vert="horz" wrap="square" lIns="0" tIns="0" rIns="0" bIns="0" rtlCol="0">
            <a:spAutoFit/>
          </a:bodyPr>
          <a:lstStyle/>
          <a:p>
            <a:pPr marL="12700">
              <a:lnSpc>
                <a:spcPts val="3690"/>
              </a:lnSpc>
            </a:pPr>
            <a:r>
              <a:rPr sz="1400" b="1" spc="-10" dirty="0" smtClean="0">
                <a:solidFill>
                  <a:schemeClr val="bg1"/>
                </a:solidFill>
                <a:latin typeface="Verdana"/>
                <a:cs typeface="Verdana"/>
              </a:rPr>
              <a:t>Portable</a:t>
            </a:r>
            <a:r>
              <a:rPr sz="1400" b="1" spc="-100" dirty="0" smtClean="0">
                <a:solidFill>
                  <a:schemeClr val="bg1"/>
                </a:solidFill>
                <a:latin typeface="Verdana"/>
                <a:cs typeface="Verdana"/>
              </a:rPr>
              <a:t> </a:t>
            </a:r>
            <a:r>
              <a:rPr sz="1400" b="1" spc="-20" dirty="0">
                <a:solidFill>
                  <a:schemeClr val="bg1"/>
                </a:solidFill>
                <a:latin typeface="Verdana"/>
                <a:cs typeface="Verdana"/>
              </a:rPr>
              <a:t>HEPA</a:t>
            </a:r>
            <a:endParaRPr sz="1400" b="1" dirty="0">
              <a:solidFill>
                <a:schemeClr val="bg1"/>
              </a:solidFill>
              <a:latin typeface="Verdana"/>
              <a:cs typeface="Verdana"/>
            </a:endParaRPr>
          </a:p>
        </p:txBody>
      </p:sp>
      <p:sp>
        <p:nvSpPr>
          <p:cNvPr id="12" name="11 Metin kutusu"/>
          <p:cNvSpPr txBox="1"/>
          <p:nvPr/>
        </p:nvSpPr>
        <p:spPr>
          <a:xfrm>
            <a:off x="7086600" y="5791200"/>
            <a:ext cx="3124200" cy="646331"/>
          </a:xfrm>
          <a:prstGeom prst="rect">
            <a:avLst/>
          </a:prstGeom>
          <a:noFill/>
        </p:spPr>
        <p:txBody>
          <a:bodyPr wrap="square" rtlCol="0">
            <a:spAutoFit/>
          </a:bodyPr>
          <a:lstStyle/>
          <a:p>
            <a:r>
              <a:rPr lang="tr-TR" spc="-5" dirty="0" smtClean="0">
                <a:solidFill>
                  <a:srgbClr val="FF3300"/>
                </a:solidFill>
                <a:latin typeface="Verdana"/>
                <a:cs typeface="Verdana"/>
              </a:rPr>
              <a:t>FFP3</a:t>
            </a:r>
            <a:r>
              <a:rPr lang="tr-TR" spc="-90" dirty="0" smtClean="0">
                <a:solidFill>
                  <a:srgbClr val="FF3300"/>
                </a:solidFill>
                <a:latin typeface="Verdana"/>
                <a:cs typeface="Verdana"/>
              </a:rPr>
              <a:t> </a:t>
            </a:r>
            <a:r>
              <a:rPr lang="tr-TR" spc="-5" dirty="0" smtClean="0">
                <a:solidFill>
                  <a:srgbClr val="FF3300"/>
                </a:solidFill>
                <a:latin typeface="Verdana"/>
                <a:cs typeface="Verdana"/>
              </a:rPr>
              <a:t>(N95)</a:t>
            </a:r>
            <a:r>
              <a:rPr lang="tr-TR" dirty="0" smtClean="0">
                <a:latin typeface="Verdana"/>
                <a:cs typeface="Verdana"/>
              </a:rPr>
              <a:t> </a:t>
            </a:r>
            <a:r>
              <a:rPr lang="tr-TR" dirty="0" err="1" smtClean="0">
                <a:solidFill>
                  <a:srgbClr val="FF3300"/>
                </a:solidFill>
                <a:latin typeface="Verdana"/>
                <a:cs typeface="Verdana"/>
              </a:rPr>
              <a:t>mas</a:t>
            </a:r>
            <a:r>
              <a:rPr lang="tr-TR" spc="-15" dirty="0" err="1" smtClean="0">
                <a:solidFill>
                  <a:srgbClr val="FF3300"/>
                </a:solidFill>
                <a:latin typeface="Verdana"/>
                <a:cs typeface="Verdana"/>
              </a:rPr>
              <a:t>k</a:t>
            </a:r>
            <a:r>
              <a:rPr lang="tr-TR" dirty="0" err="1" smtClean="0">
                <a:solidFill>
                  <a:srgbClr val="FF3300"/>
                </a:solidFill>
                <a:latin typeface="Verdana"/>
                <a:cs typeface="Verdana"/>
              </a:rPr>
              <a:t>s</a:t>
            </a:r>
            <a:endParaRPr lang="tr-TR" dirty="0" smtClean="0">
              <a:latin typeface="Verdana"/>
              <a:cs typeface="Verdana"/>
            </a:endParaRPr>
          </a:p>
          <a:p>
            <a:endParaRPr lang="tr-TR" dirty="0"/>
          </a:p>
        </p:txBody>
      </p:sp>
      <p:sp>
        <p:nvSpPr>
          <p:cNvPr id="11" name="10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object 2"/>
          <p:cNvSpPr txBox="1">
            <a:spLocks/>
          </p:cNvSpPr>
          <p:nvPr/>
        </p:nvSpPr>
        <p:spPr>
          <a:xfrm>
            <a:off x="1219200" y="990600"/>
            <a:ext cx="7924800" cy="369332"/>
          </a:xfrm>
          <a:prstGeom prst="rect">
            <a:avLst/>
          </a:prstGeom>
        </p:spPr>
        <p:txBody>
          <a:bodyPr vert="horz" wrap="square" lIns="0" tIns="0" rIns="0" bIns="0" rtlCol="0" anchor="ctr">
            <a:spAutoFit/>
          </a:bodyPr>
          <a:lstStyle/>
          <a:p>
            <a:pPr marL="1270" marR="0" lvl="0" indent="0" defTabSz="914400" rtl="0" eaLnBrk="1" fontAlgn="auto" latinLnBrk="0" hangingPunct="1">
              <a:lnSpc>
                <a:spcPct val="100000"/>
              </a:lnSpc>
              <a:spcBef>
                <a:spcPct val="0"/>
              </a:spcBef>
              <a:spcAft>
                <a:spcPts val="0"/>
              </a:spcAft>
              <a:buClrTx/>
              <a:buSzTx/>
              <a:buFontTx/>
              <a:buNone/>
              <a:tabLst/>
              <a:defRPr/>
            </a:pPr>
            <a:r>
              <a:rPr lang="tr-TR" sz="2400" b="1" dirty="0" err="1" smtClean="0">
                <a:solidFill>
                  <a:schemeClr val="accent2">
                    <a:lumMod val="75000"/>
                  </a:schemeClr>
                </a:solidFill>
                <a:latin typeface="+mj-lt"/>
                <a:ea typeface="+mj-ea"/>
                <a:cs typeface="+mj-cs"/>
              </a:rPr>
              <a:t>Mechanical</a:t>
            </a:r>
            <a:r>
              <a:rPr lang="tr-TR" sz="2400" b="1" dirty="0" smtClean="0">
                <a:solidFill>
                  <a:schemeClr val="accent2">
                    <a:lumMod val="75000"/>
                  </a:schemeClr>
                </a:solidFill>
                <a:latin typeface="+mj-lt"/>
                <a:ea typeface="+mj-ea"/>
                <a:cs typeface="+mj-cs"/>
              </a:rPr>
              <a:t> </a:t>
            </a:r>
            <a:r>
              <a:rPr kumimoji="0" lang="tr-TR" sz="2400" b="1" i="0" u="none" strike="noStrike" kern="1200" cap="none" spc="0" normalizeH="0" baseline="0" noProof="0" dirty="0" err="1" smtClean="0">
                <a:ln>
                  <a:noFill/>
                </a:ln>
                <a:solidFill>
                  <a:schemeClr val="accent2">
                    <a:lumMod val="75000"/>
                  </a:schemeClr>
                </a:solidFill>
                <a:effectLst/>
                <a:uLnTx/>
                <a:uFillTx/>
                <a:latin typeface="+mj-lt"/>
                <a:ea typeface="+mj-ea"/>
                <a:cs typeface="+mj-cs"/>
              </a:rPr>
              <a:t>prophylaxis</a:t>
            </a:r>
            <a:endParaRPr kumimoji="0" lang="tr-TR" sz="2400" b="1" i="0" u="none" strike="noStrike" kern="1200" cap="none" spc="0" normalizeH="0" baseline="0" noProof="0" dirty="0">
              <a:ln>
                <a:noFill/>
              </a:ln>
              <a:solidFill>
                <a:schemeClr val="accent2">
                  <a:lumMod val="75000"/>
                </a:schemeClr>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0" y="1676400"/>
            <a:ext cx="8077200" cy="276999"/>
          </a:xfrm>
          <a:prstGeom prst="rect">
            <a:avLst/>
          </a:prstGeom>
        </p:spPr>
        <p:txBody>
          <a:bodyPr vert="horz" wrap="square" lIns="0" tIns="0" rIns="0" bIns="0" rtlCol="0">
            <a:spAutoFit/>
          </a:bodyPr>
          <a:lstStyle/>
          <a:p>
            <a:pPr algn="ctr">
              <a:lnSpc>
                <a:spcPct val="100000"/>
              </a:lnSpc>
            </a:pPr>
            <a:r>
              <a:rPr sz="1800" i="0" spc="-5" dirty="0" smtClean="0">
                <a:solidFill>
                  <a:srgbClr val="C00000"/>
                </a:solidFill>
                <a:latin typeface="Verdana"/>
                <a:cs typeface="Verdana"/>
              </a:rPr>
              <a:t>HEPA </a:t>
            </a:r>
            <a:r>
              <a:rPr sz="1800" i="0" dirty="0">
                <a:solidFill>
                  <a:srgbClr val="C00000"/>
                </a:solidFill>
                <a:latin typeface="Verdana"/>
                <a:cs typeface="Verdana"/>
              </a:rPr>
              <a:t>and LAF </a:t>
            </a:r>
            <a:r>
              <a:rPr sz="1800" i="0" spc="-5" dirty="0">
                <a:solidFill>
                  <a:srgbClr val="C00000"/>
                </a:solidFill>
                <a:latin typeface="Verdana"/>
                <a:cs typeface="Verdana"/>
              </a:rPr>
              <a:t>isolation</a:t>
            </a:r>
            <a:r>
              <a:rPr sz="1800" i="0" spc="-100" dirty="0">
                <a:solidFill>
                  <a:srgbClr val="C00000"/>
                </a:solidFill>
                <a:latin typeface="Verdana"/>
                <a:cs typeface="Verdana"/>
              </a:rPr>
              <a:t> </a:t>
            </a:r>
            <a:r>
              <a:rPr sz="1800" i="0" dirty="0" smtClean="0">
                <a:solidFill>
                  <a:srgbClr val="C00000"/>
                </a:solidFill>
                <a:latin typeface="Verdana"/>
                <a:cs typeface="Verdana"/>
              </a:rPr>
              <a:t>and</a:t>
            </a:r>
            <a:r>
              <a:rPr lang="tr-TR" sz="1800" i="0" dirty="0" smtClean="0">
                <a:solidFill>
                  <a:srgbClr val="C00000"/>
                </a:solidFill>
                <a:latin typeface="Verdana"/>
                <a:cs typeface="Verdana"/>
              </a:rPr>
              <a:t> </a:t>
            </a:r>
            <a:r>
              <a:rPr sz="1800" i="0" dirty="0" smtClean="0">
                <a:solidFill>
                  <a:srgbClr val="C00000"/>
                </a:solidFill>
                <a:latin typeface="Verdana"/>
                <a:cs typeface="Verdana"/>
              </a:rPr>
              <a:t>survival </a:t>
            </a:r>
            <a:r>
              <a:rPr sz="1800" i="0" spc="-5" dirty="0">
                <a:solidFill>
                  <a:srgbClr val="C00000"/>
                </a:solidFill>
                <a:latin typeface="Verdana"/>
                <a:cs typeface="Verdana"/>
              </a:rPr>
              <a:t>after</a:t>
            </a:r>
            <a:r>
              <a:rPr sz="1800" i="0" spc="-110" dirty="0">
                <a:solidFill>
                  <a:srgbClr val="C00000"/>
                </a:solidFill>
                <a:latin typeface="Verdana"/>
                <a:cs typeface="Verdana"/>
              </a:rPr>
              <a:t> </a:t>
            </a:r>
            <a:r>
              <a:rPr sz="1800" i="0" spc="-5" dirty="0">
                <a:solidFill>
                  <a:srgbClr val="C00000"/>
                </a:solidFill>
                <a:latin typeface="Verdana"/>
                <a:cs typeface="Verdana"/>
              </a:rPr>
              <a:t>HSCT</a:t>
            </a:r>
          </a:p>
        </p:txBody>
      </p:sp>
      <p:sp>
        <p:nvSpPr>
          <p:cNvPr id="5" name="object 5"/>
          <p:cNvSpPr txBox="1"/>
          <p:nvPr/>
        </p:nvSpPr>
        <p:spPr>
          <a:xfrm>
            <a:off x="5715000" y="6477000"/>
            <a:ext cx="2950845" cy="153888"/>
          </a:xfrm>
          <a:prstGeom prst="rect">
            <a:avLst/>
          </a:prstGeom>
        </p:spPr>
        <p:txBody>
          <a:bodyPr vert="horz" wrap="square" lIns="0" tIns="0" rIns="0" bIns="0" rtlCol="0">
            <a:spAutoFit/>
          </a:bodyPr>
          <a:lstStyle/>
          <a:p>
            <a:pPr marL="12700" algn="r">
              <a:lnSpc>
                <a:spcPct val="100000"/>
              </a:lnSpc>
            </a:pPr>
            <a:r>
              <a:rPr sz="1000" i="1" spc="-10" dirty="0">
                <a:solidFill>
                  <a:srgbClr val="009999"/>
                </a:solidFill>
                <a:latin typeface="Verdana"/>
                <a:cs typeface="Verdana"/>
              </a:rPr>
              <a:t>Passweg, </a:t>
            </a:r>
            <a:r>
              <a:rPr sz="1000" i="1" spc="-5" dirty="0">
                <a:solidFill>
                  <a:srgbClr val="009999"/>
                </a:solidFill>
                <a:latin typeface="Verdana"/>
                <a:cs typeface="Verdana"/>
              </a:rPr>
              <a:t>et al. BMT</a:t>
            </a:r>
            <a:r>
              <a:rPr sz="1000" i="1" spc="35" dirty="0">
                <a:solidFill>
                  <a:srgbClr val="009999"/>
                </a:solidFill>
                <a:latin typeface="Verdana"/>
                <a:cs typeface="Verdana"/>
              </a:rPr>
              <a:t> </a:t>
            </a:r>
            <a:r>
              <a:rPr sz="1000" i="1" spc="-5" dirty="0">
                <a:solidFill>
                  <a:srgbClr val="009999"/>
                </a:solidFill>
                <a:latin typeface="Verdana"/>
                <a:cs typeface="Verdana"/>
              </a:rPr>
              <a:t>1998</a:t>
            </a:r>
            <a:endParaRPr sz="1000" dirty="0">
              <a:latin typeface="Verdana"/>
              <a:cs typeface="Verdana"/>
            </a:endParaRPr>
          </a:p>
        </p:txBody>
      </p:sp>
      <p:sp>
        <p:nvSpPr>
          <p:cNvPr id="21" name="20 Dikdörtgen"/>
          <p:cNvSpPr/>
          <p:nvPr/>
        </p:nvSpPr>
        <p:spPr>
          <a:xfrm>
            <a:off x="0" y="381000"/>
            <a:ext cx="5486400" cy="369332"/>
          </a:xfrm>
          <a:prstGeom prst="rect">
            <a:avLst/>
          </a:prstGeom>
        </p:spPr>
        <p:txBody>
          <a:bodyPr wrap="square">
            <a:spAutoFit/>
          </a:bodyPr>
          <a:lstStyle/>
          <a:p>
            <a:pPr lvl="0">
              <a:spcBef>
                <a:spcPct val="0"/>
              </a:spcBef>
              <a:defRPr/>
            </a:pPr>
            <a:r>
              <a:rPr lang="tr-TR" b="1" dirty="0" smtClean="0">
                <a:solidFill>
                  <a:schemeClr val="accent4"/>
                </a:solidFill>
                <a:latin typeface="+mj-lt"/>
              </a:rPr>
              <a:t>FUNGAL INFECTIONS  occuring after HSCT </a:t>
            </a:r>
            <a:endParaRPr lang="tr-TR" dirty="0">
              <a:solidFill>
                <a:schemeClr val="accent4"/>
              </a:solidFill>
              <a:latin typeface="+mj-lt"/>
            </a:endParaRPr>
          </a:p>
        </p:txBody>
      </p:sp>
      <p:pic>
        <p:nvPicPr>
          <p:cNvPr id="3074" name="Picture 2"/>
          <p:cNvPicPr>
            <a:picLocks noChangeAspect="1" noChangeArrowheads="1"/>
          </p:cNvPicPr>
          <p:nvPr/>
        </p:nvPicPr>
        <p:blipFill>
          <a:blip r:embed="rId2" cstate="print"/>
          <a:srcRect/>
          <a:stretch>
            <a:fillRect/>
          </a:stretch>
        </p:blipFill>
        <p:spPr bwMode="auto">
          <a:xfrm>
            <a:off x="1447800" y="2133600"/>
            <a:ext cx="5867400" cy="3784986"/>
          </a:xfrm>
          <a:prstGeom prst="rect">
            <a:avLst/>
          </a:prstGeom>
          <a:noFill/>
          <a:ln w="57150">
            <a:solidFill>
              <a:schemeClr val="accent2">
                <a:lumMod val="75000"/>
              </a:schemeClr>
            </a:solidFill>
            <a:miter lim="800000"/>
            <a:headEnd/>
            <a:tailEnd/>
          </a:ln>
        </p:spPr>
      </p:pic>
      <p:sp>
        <p:nvSpPr>
          <p:cNvPr id="8" name="7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object 2"/>
          <p:cNvSpPr txBox="1">
            <a:spLocks/>
          </p:cNvSpPr>
          <p:nvPr/>
        </p:nvSpPr>
        <p:spPr>
          <a:xfrm>
            <a:off x="1219200" y="990600"/>
            <a:ext cx="7924800" cy="369332"/>
          </a:xfrm>
          <a:prstGeom prst="rect">
            <a:avLst/>
          </a:prstGeom>
        </p:spPr>
        <p:txBody>
          <a:bodyPr vert="horz" wrap="square" lIns="0" tIns="0" rIns="0" bIns="0" rtlCol="0" anchor="ctr">
            <a:spAutoFit/>
          </a:bodyPr>
          <a:lstStyle/>
          <a:p>
            <a:pPr marL="1270" marR="0" lvl="0" indent="0" defTabSz="914400" rtl="0" eaLnBrk="1" fontAlgn="auto" latinLnBrk="0" hangingPunct="1">
              <a:lnSpc>
                <a:spcPct val="100000"/>
              </a:lnSpc>
              <a:spcBef>
                <a:spcPct val="0"/>
              </a:spcBef>
              <a:spcAft>
                <a:spcPts val="0"/>
              </a:spcAft>
              <a:buClrTx/>
              <a:buSzTx/>
              <a:buFontTx/>
              <a:buNone/>
              <a:tabLst/>
              <a:defRPr/>
            </a:pPr>
            <a:r>
              <a:rPr lang="tr-TR" sz="2400" b="1" dirty="0" err="1" smtClean="0">
                <a:solidFill>
                  <a:schemeClr val="accent2">
                    <a:lumMod val="75000"/>
                  </a:schemeClr>
                </a:solidFill>
                <a:latin typeface="+mj-lt"/>
                <a:ea typeface="+mj-ea"/>
                <a:cs typeface="+mj-cs"/>
              </a:rPr>
              <a:t>Mechanical</a:t>
            </a:r>
            <a:r>
              <a:rPr lang="tr-TR" sz="2400" b="1" dirty="0" smtClean="0">
                <a:solidFill>
                  <a:schemeClr val="accent2">
                    <a:lumMod val="75000"/>
                  </a:schemeClr>
                </a:solidFill>
                <a:latin typeface="+mj-lt"/>
                <a:ea typeface="+mj-ea"/>
                <a:cs typeface="+mj-cs"/>
              </a:rPr>
              <a:t> </a:t>
            </a:r>
            <a:r>
              <a:rPr kumimoji="0" lang="tr-TR" sz="2400" b="1" i="0" u="none" strike="noStrike" kern="1200" cap="none" spc="0" normalizeH="0" baseline="0" noProof="0" dirty="0" err="1" smtClean="0">
                <a:ln>
                  <a:noFill/>
                </a:ln>
                <a:solidFill>
                  <a:schemeClr val="accent2">
                    <a:lumMod val="75000"/>
                  </a:schemeClr>
                </a:solidFill>
                <a:effectLst/>
                <a:uLnTx/>
                <a:uFillTx/>
                <a:latin typeface="+mj-lt"/>
                <a:ea typeface="+mj-ea"/>
                <a:cs typeface="+mj-cs"/>
              </a:rPr>
              <a:t>prophylaxis</a:t>
            </a:r>
            <a:endParaRPr kumimoji="0" lang="tr-TR" sz="2400" b="1" i="0" u="none" strike="noStrike" kern="1200" cap="none" spc="0" normalizeH="0" baseline="0" noProof="0" dirty="0">
              <a:ln>
                <a:noFill/>
              </a:ln>
              <a:solidFill>
                <a:schemeClr val="accent2">
                  <a:lumMod val="75000"/>
                </a:schemeClr>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25 Dikdörtgen"/>
          <p:cNvSpPr/>
          <p:nvPr/>
        </p:nvSpPr>
        <p:spPr>
          <a:xfrm>
            <a:off x="0" y="381000"/>
            <a:ext cx="5486400" cy="369332"/>
          </a:xfrm>
          <a:prstGeom prst="rect">
            <a:avLst/>
          </a:prstGeom>
        </p:spPr>
        <p:txBody>
          <a:bodyPr wrap="square">
            <a:spAutoFit/>
          </a:bodyPr>
          <a:lstStyle/>
          <a:p>
            <a:pPr lvl="0">
              <a:spcBef>
                <a:spcPct val="0"/>
              </a:spcBef>
              <a:defRPr/>
            </a:pPr>
            <a:r>
              <a:rPr lang="tr-TR" b="1" dirty="0" smtClean="0">
                <a:solidFill>
                  <a:schemeClr val="accent4"/>
                </a:solidFill>
                <a:latin typeface="+mj-lt"/>
              </a:rPr>
              <a:t>FUNGAL INFECTIONS  occuring after HSCT </a:t>
            </a:r>
            <a:endParaRPr lang="tr-TR" dirty="0">
              <a:solidFill>
                <a:schemeClr val="accent4"/>
              </a:solidFill>
              <a:latin typeface="+mj-lt"/>
            </a:endParaRPr>
          </a:p>
        </p:txBody>
      </p:sp>
      <p:sp>
        <p:nvSpPr>
          <p:cNvPr id="28" name="27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5362" name="Picture 2"/>
          <p:cNvPicPr>
            <a:picLocks noChangeAspect="1" noChangeArrowheads="1"/>
          </p:cNvPicPr>
          <p:nvPr/>
        </p:nvPicPr>
        <p:blipFill>
          <a:blip r:embed="rId2" cstate="print"/>
          <a:srcRect/>
          <a:stretch>
            <a:fillRect/>
          </a:stretch>
        </p:blipFill>
        <p:spPr bwMode="auto">
          <a:xfrm>
            <a:off x="990600" y="1828800"/>
            <a:ext cx="6948487" cy="3816553"/>
          </a:xfrm>
          <a:prstGeom prst="rect">
            <a:avLst/>
          </a:prstGeom>
          <a:noFill/>
          <a:ln w="9525">
            <a:noFill/>
            <a:miter lim="800000"/>
            <a:headEnd/>
            <a:tailEnd/>
          </a:ln>
        </p:spPr>
      </p:pic>
      <p:sp>
        <p:nvSpPr>
          <p:cNvPr id="6" name="object 2"/>
          <p:cNvSpPr txBox="1">
            <a:spLocks/>
          </p:cNvSpPr>
          <p:nvPr/>
        </p:nvSpPr>
        <p:spPr>
          <a:xfrm>
            <a:off x="914400" y="1219200"/>
            <a:ext cx="7924800" cy="369332"/>
          </a:xfrm>
          <a:prstGeom prst="rect">
            <a:avLst/>
          </a:prstGeom>
        </p:spPr>
        <p:txBody>
          <a:bodyPr vert="horz" wrap="square" lIns="0" tIns="0" rIns="0" bIns="0" rtlCol="0" anchor="ctr">
            <a:spAutoFit/>
          </a:bodyPr>
          <a:lstStyle/>
          <a:p>
            <a:pPr marL="1270" lvl="0">
              <a:spcBef>
                <a:spcPct val="0"/>
              </a:spcBef>
              <a:defRPr/>
            </a:pPr>
            <a:r>
              <a:rPr lang="tr-TR" sz="2400" b="1" dirty="0" err="1" smtClean="0">
                <a:solidFill>
                  <a:schemeClr val="accent2"/>
                </a:solidFill>
                <a:latin typeface="+mj-lt"/>
                <a:cs typeface="Verdana"/>
              </a:rPr>
              <a:t>Pharmacological</a:t>
            </a:r>
            <a:r>
              <a:rPr lang="tr-TR" sz="2400" b="1" dirty="0" smtClean="0">
                <a:solidFill>
                  <a:schemeClr val="accent2"/>
                </a:solidFill>
                <a:latin typeface="+mj-lt"/>
                <a:ea typeface="+mj-ea"/>
                <a:cs typeface="+mj-cs"/>
              </a:rPr>
              <a:t> </a:t>
            </a:r>
            <a:r>
              <a:rPr kumimoji="0" lang="tr-TR" sz="2400" b="1" i="0" u="none" strike="noStrike" kern="1200" cap="none" spc="0" normalizeH="0" baseline="0" noProof="0" dirty="0" err="1" smtClean="0">
                <a:ln>
                  <a:noFill/>
                </a:ln>
                <a:solidFill>
                  <a:schemeClr val="accent2"/>
                </a:solidFill>
                <a:effectLst/>
                <a:uLnTx/>
                <a:uFillTx/>
                <a:latin typeface="+mj-lt"/>
                <a:ea typeface="+mj-ea"/>
                <a:cs typeface="+mj-cs"/>
              </a:rPr>
              <a:t>prophylaxis</a:t>
            </a:r>
            <a:endParaRPr kumimoji="0" lang="tr-TR" sz="2400" b="1" i="0" u="none" strike="noStrike" kern="1200" cap="none" spc="0" normalizeH="0" baseline="0" noProof="0" dirty="0">
              <a:ln>
                <a:noFill/>
              </a:ln>
              <a:solidFill>
                <a:schemeClr val="accent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Dikdörtgen"/>
          <p:cNvSpPr/>
          <p:nvPr/>
        </p:nvSpPr>
        <p:spPr>
          <a:xfrm>
            <a:off x="0" y="381000"/>
            <a:ext cx="5486400" cy="369332"/>
          </a:xfrm>
          <a:prstGeom prst="rect">
            <a:avLst/>
          </a:prstGeom>
        </p:spPr>
        <p:txBody>
          <a:bodyPr wrap="square">
            <a:spAutoFit/>
          </a:bodyPr>
          <a:lstStyle/>
          <a:p>
            <a:pPr lvl="0">
              <a:spcBef>
                <a:spcPct val="0"/>
              </a:spcBef>
              <a:defRPr/>
            </a:pPr>
            <a:r>
              <a:rPr lang="tr-TR" b="1" dirty="0" smtClean="0">
                <a:solidFill>
                  <a:schemeClr val="accent4"/>
                </a:solidFill>
                <a:latin typeface="+mj-lt"/>
              </a:rPr>
              <a:t>FUNGAL INFECTIONS  occuring after HSCT </a:t>
            </a:r>
            <a:endParaRPr lang="tr-TR" dirty="0">
              <a:solidFill>
                <a:schemeClr val="accent4"/>
              </a:solidFill>
              <a:latin typeface="+mj-lt"/>
            </a:endParaRPr>
          </a:p>
        </p:txBody>
      </p:sp>
      <p:pic>
        <p:nvPicPr>
          <p:cNvPr id="6146" name="Picture 2"/>
          <p:cNvPicPr>
            <a:picLocks noChangeAspect="1" noChangeArrowheads="1"/>
          </p:cNvPicPr>
          <p:nvPr/>
        </p:nvPicPr>
        <p:blipFill>
          <a:blip r:embed="rId2" cstate="print"/>
          <a:srcRect/>
          <a:stretch>
            <a:fillRect/>
          </a:stretch>
        </p:blipFill>
        <p:spPr bwMode="auto">
          <a:xfrm>
            <a:off x="685800" y="1981200"/>
            <a:ext cx="7543800" cy="4357688"/>
          </a:xfrm>
          <a:prstGeom prst="rect">
            <a:avLst/>
          </a:prstGeom>
          <a:noFill/>
          <a:ln w="9525">
            <a:noFill/>
            <a:miter lim="800000"/>
            <a:headEnd/>
            <a:tailEnd/>
          </a:ln>
        </p:spPr>
      </p:pic>
      <p:sp>
        <p:nvSpPr>
          <p:cNvPr id="12" name="11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object 2"/>
          <p:cNvSpPr txBox="1">
            <a:spLocks/>
          </p:cNvSpPr>
          <p:nvPr/>
        </p:nvSpPr>
        <p:spPr>
          <a:xfrm>
            <a:off x="914400" y="1219200"/>
            <a:ext cx="7924800" cy="369332"/>
          </a:xfrm>
          <a:prstGeom prst="rect">
            <a:avLst/>
          </a:prstGeom>
        </p:spPr>
        <p:txBody>
          <a:bodyPr vert="horz" wrap="square" lIns="0" tIns="0" rIns="0" bIns="0" rtlCol="0" anchor="ctr">
            <a:spAutoFit/>
          </a:bodyPr>
          <a:lstStyle/>
          <a:p>
            <a:pPr marL="1270" lvl="0">
              <a:spcBef>
                <a:spcPct val="0"/>
              </a:spcBef>
              <a:defRPr/>
            </a:pPr>
            <a:r>
              <a:rPr lang="tr-TR" sz="2400" b="1" dirty="0" err="1" smtClean="0">
                <a:solidFill>
                  <a:schemeClr val="accent2"/>
                </a:solidFill>
                <a:latin typeface="+mj-lt"/>
                <a:cs typeface="Verdana"/>
              </a:rPr>
              <a:t>Pharmacological</a:t>
            </a:r>
            <a:r>
              <a:rPr lang="tr-TR" sz="2400" b="1" dirty="0" smtClean="0">
                <a:solidFill>
                  <a:schemeClr val="accent2"/>
                </a:solidFill>
                <a:latin typeface="+mj-lt"/>
                <a:ea typeface="+mj-ea"/>
                <a:cs typeface="+mj-cs"/>
              </a:rPr>
              <a:t> </a:t>
            </a:r>
            <a:r>
              <a:rPr kumimoji="0" lang="tr-TR" sz="2400" b="1" i="0" u="none" strike="noStrike" kern="1200" cap="none" spc="0" normalizeH="0" baseline="0" noProof="0" dirty="0" err="1" smtClean="0">
                <a:ln>
                  <a:noFill/>
                </a:ln>
                <a:solidFill>
                  <a:schemeClr val="accent2"/>
                </a:solidFill>
                <a:effectLst/>
                <a:uLnTx/>
                <a:uFillTx/>
                <a:latin typeface="+mj-lt"/>
                <a:ea typeface="+mj-ea"/>
                <a:cs typeface="+mj-cs"/>
              </a:rPr>
              <a:t>prophylaxis</a:t>
            </a:r>
            <a:endParaRPr kumimoji="0" lang="tr-TR" sz="2400" b="1" i="0" u="none" strike="noStrike" kern="1200" cap="none" spc="0" normalizeH="0" baseline="0" noProof="0" dirty="0">
              <a:ln>
                <a:noFill/>
              </a:ln>
              <a:solidFill>
                <a:schemeClr val="accent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2" cstate="print"/>
          <a:srcRect/>
          <a:stretch>
            <a:fillRect/>
          </a:stretch>
        </p:blipFill>
        <p:spPr bwMode="auto">
          <a:xfrm>
            <a:off x="1066800" y="1828800"/>
            <a:ext cx="6524625" cy="4410075"/>
          </a:xfrm>
          <a:prstGeom prst="rect">
            <a:avLst/>
          </a:prstGeom>
          <a:noFill/>
          <a:ln w="9525">
            <a:noFill/>
            <a:miter lim="800000"/>
            <a:headEnd/>
            <a:tailEnd/>
          </a:ln>
        </p:spPr>
      </p:pic>
      <p:sp>
        <p:nvSpPr>
          <p:cNvPr id="3" name="object 3"/>
          <p:cNvSpPr txBox="1"/>
          <p:nvPr/>
        </p:nvSpPr>
        <p:spPr>
          <a:xfrm>
            <a:off x="5334000" y="4419600"/>
            <a:ext cx="1905000" cy="138499"/>
          </a:xfrm>
          <a:prstGeom prst="rect">
            <a:avLst/>
          </a:prstGeom>
        </p:spPr>
        <p:txBody>
          <a:bodyPr vert="horz" wrap="square" lIns="0" tIns="0" rIns="0" bIns="0" rtlCol="0">
            <a:spAutoFit/>
          </a:bodyPr>
          <a:lstStyle/>
          <a:p>
            <a:pPr marL="12700">
              <a:lnSpc>
                <a:spcPct val="100000"/>
              </a:lnSpc>
            </a:pPr>
            <a:r>
              <a:rPr sz="900" i="1" dirty="0">
                <a:solidFill>
                  <a:srgbClr val="009999"/>
                </a:solidFill>
                <a:latin typeface="Verdana"/>
                <a:cs typeface="Verdana"/>
              </a:rPr>
              <a:t>Ullmann </a:t>
            </a:r>
            <a:r>
              <a:rPr sz="900" i="1" spc="-5" dirty="0">
                <a:solidFill>
                  <a:srgbClr val="009999"/>
                </a:solidFill>
                <a:latin typeface="Verdana"/>
                <a:cs typeface="Verdana"/>
              </a:rPr>
              <a:t>et </a:t>
            </a:r>
            <a:r>
              <a:rPr sz="900" i="1" dirty="0">
                <a:solidFill>
                  <a:srgbClr val="009999"/>
                </a:solidFill>
                <a:latin typeface="Verdana"/>
                <a:cs typeface="Verdana"/>
              </a:rPr>
              <a:t>al. NEJM</a:t>
            </a:r>
            <a:r>
              <a:rPr sz="900" i="1" spc="-114" dirty="0">
                <a:solidFill>
                  <a:srgbClr val="009999"/>
                </a:solidFill>
                <a:latin typeface="Verdana"/>
                <a:cs typeface="Verdana"/>
              </a:rPr>
              <a:t> </a:t>
            </a:r>
            <a:r>
              <a:rPr sz="900" i="1" dirty="0">
                <a:solidFill>
                  <a:srgbClr val="009999"/>
                </a:solidFill>
                <a:latin typeface="Verdana"/>
                <a:cs typeface="Verdana"/>
              </a:rPr>
              <a:t>2007</a:t>
            </a:r>
            <a:endParaRPr sz="900" dirty="0">
              <a:latin typeface="Verdana"/>
              <a:cs typeface="Verdana"/>
            </a:endParaRPr>
          </a:p>
        </p:txBody>
      </p:sp>
      <p:sp>
        <p:nvSpPr>
          <p:cNvPr id="6" name="5 Dikdörtgen"/>
          <p:cNvSpPr/>
          <p:nvPr/>
        </p:nvSpPr>
        <p:spPr>
          <a:xfrm>
            <a:off x="0" y="381000"/>
            <a:ext cx="5486400" cy="369332"/>
          </a:xfrm>
          <a:prstGeom prst="rect">
            <a:avLst/>
          </a:prstGeom>
        </p:spPr>
        <p:txBody>
          <a:bodyPr wrap="square">
            <a:spAutoFit/>
          </a:bodyPr>
          <a:lstStyle/>
          <a:p>
            <a:pPr lvl="0">
              <a:spcBef>
                <a:spcPct val="0"/>
              </a:spcBef>
              <a:defRPr/>
            </a:pPr>
            <a:r>
              <a:rPr lang="tr-TR" b="1" dirty="0" smtClean="0">
                <a:solidFill>
                  <a:schemeClr val="accent4"/>
                </a:solidFill>
                <a:latin typeface="+mj-lt"/>
              </a:rPr>
              <a:t>FUNGAL INFECTIONS  occuring after HSCT </a:t>
            </a:r>
            <a:endParaRPr lang="tr-TR" dirty="0">
              <a:solidFill>
                <a:schemeClr val="accent4"/>
              </a:solidFill>
              <a:latin typeface="+mj-lt"/>
            </a:endParaRPr>
          </a:p>
        </p:txBody>
      </p:sp>
      <p:sp>
        <p:nvSpPr>
          <p:cNvPr id="10" name="9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object 2"/>
          <p:cNvSpPr txBox="1">
            <a:spLocks/>
          </p:cNvSpPr>
          <p:nvPr/>
        </p:nvSpPr>
        <p:spPr>
          <a:xfrm>
            <a:off x="914400" y="1219200"/>
            <a:ext cx="7924800" cy="369332"/>
          </a:xfrm>
          <a:prstGeom prst="rect">
            <a:avLst/>
          </a:prstGeom>
        </p:spPr>
        <p:txBody>
          <a:bodyPr vert="horz" wrap="square" lIns="0" tIns="0" rIns="0" bIns="0" rtlCol="0" anchor="ctr">
            <a:spAutoFit/>
          </a:bodyPr>
          <a:lstStyle/>
          <a:p>
            <a:pPr marL="1270" lvl="0">
              <a:spcBef>
                <a:spcPct val="0"/>
              </a:spcBef>
              <a:defRPr/>
            </a:pPr>
            <a:r>
              <a:rPr lang="tr-TR" sz="2400" b="1" dirty="0" err="1" smtClean="0">
                <a:solidFill>
                  <a:schemeClr val="accent2"/>
                </a:solidFill>
                <a:latin typeface="+mj-lt"/>
                <a:cs typeface="Verdana"/>
              </a:rPr>
              <a:t>Pharmacological</a:t>
            </a:r>
            <a:r>
              <a:rPr lang="tr-TR" sz="2400" b="1" dirty="0" smtClean="0">
                <a:solidFill>
                  <a:schemeClr val="accent2"/>
                </a:solidFill>
                <a:latin typeface="+mj-lt"/>
                <a:ea typeface="+mj-ea"/>
                <a:cs typeface="+mj-cs"/>
              </a:rPr>
              <a:t> </a:t>
            </a:r>
            <a:r>
              <a:rPr kumimoji="0" lang="tr-TR" sz="2400" b="1" i="0" u="none" strike="noStrike" kern="1200" cap="none" spc="0" normalizeH="0" baseline="0" noProof="0" dirty="0" err="1" smtClean="0">
                <a:ln>
                  <a:noFill/>
                </a:ln>
                <a:solidFill>
                  <a:schemeClr val="accent2"/>
                </a:solidFill>
                <a:effectLst/>
                <a:uLnTx/>
                <a:uFillTx/>
                <a:latin typeface="+mj-lt"/>
                <a:ea typeface="+mj-ea"/>
                <a:cs typeface="+mj-cs"/>
              </a:rPr>
              <a:t>prophylaxis</a:t>
            </a:r>
            <a:endParaRPr kumimoji="0" lang="tr-TR" sz="2400" b="1" i="0" u="none" strike="noStrike" kern="1200" cap="none" spc="0" normalizeH="0" baseline="0" noProof="0" dirty="0">
              <a:ln>
                <a:noFill/>
              </a:ln>
              <a:solidFill>
                <a:schemeClr val="accent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0" y="381000"/>
            <a:ext cx="5486400" cy="369332"/>
          </a:xfrm>
          <a:prstGeom prst="rect">
            <a:avLst/>
          </a:prstGeom>
        </p:spPr>
        <p:txBody>
          <a:bodyPr wrap="square">
            <a:spAutoFit/>
          </a:bodyPr>
          <a:lstStyle/>
          <a:p>
            <a:pPr lvl="0">
              <a:spcBef>
                <a:spcPct val="0"/>
              </a:spcBef>
              <a:defRPr/>
            </a:pPr>
            <a:r>
              <a:rPr lang="tr-TR" b="1" dirty="0" smtClean="0">
                <a:solidFill>
                  <a:schemeClr val="accent4"/>
                </a:solidFill>
                <a:latin typeface="+mj-lt"/>
              </a:rPr>
              <a:t>FUNGAL INFECTIONS  occuring after HSCT </a:t>
            </a:r>
            <a:endParaRPr lang="tr-TR" dirty="0">
              <a:solidFill>
                <a:schemeClr val="accent4"/>
              </a:solidFill>
              <a:latin typeface="+mj-lt"/>
            </a:endParaRPr>
          </a:p>
        </p:txBody>
      </p:sp>
      <p:sp>
        <p:nvSpPr>
          <p:cNvPr id="7" name="6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8195" name="Picture 3"/>
          <p:cNvPicPr>
            <a:picLocks noChangeAspect="1" noChangeArrowheads="1"/>
          </p:cNvPicPr>
          <p:nvPr/>
        </p:nvPicPr>
        <p:blipFill>
          <a:blip r:embed="rId2" cstate="print"/>
          <a:srcRect/>
          <a:stretch>
            <a:fillRect/>
          </a:stretch>
        </p:blipFill>
        <p:spPr bwMode="auto">
          <a:xfrm>
            <a:off x="1371600" y="1676400"/>
            <a:ext cx="5562600" cy="3667012"/>
          </a:xfrm>
          <a:prstGeom prst="rect">
            <a:avLst/>
          </a:prstGeom>
          <a:noFill/>
          <a:ln w="9525">
            <a:noFill/>
            <a:miter lim="800000"/>
            <a:headEnd/>
            <a:tailEnd/>
          </a:ln>
        </p:spPr>
      </p:pic>
      <p:sp>
        <p:nvSpPr>
          <p:cNvPr id="8" name="object 2"/>
          <p:cNvSpPr txBox="1">
            <a:spLocks/>
          </p:cNvSpPr>
          <p:nvPr/>
        </p:nvSpPr>
        <p:spPr>
          <a:xfrm>
            <a:off x="914400" y="1219200"/>
            <a:ext cx="7924800" cy="369332"/>
          </a:xfrm>
          <a:prstGeom prst="rect">
            <a:avLst/>
          </a:prstGeom>
        </p:spPr>
        <p:txBody>
          <a:bodyPr vert="horz" wrap="square" lIns="0" tIns="0" rIns="0" bIns="0" rtlCol="0" anchor="ctr">
            <a:spAutoFit/>
          </a:bodyPr>
          <a:lstStyle/>
          <a:p>
            <a:pPr marL="1270" lvl="0">
              <a:spcBef>
                <a:spcPct val="0"/>
              </a:spcBef>
              <a:defRPr/>
            </a:pPr>
            <a:r>
              <a:rPr lang="tr-TR" sz="2400" b="1" dirty="0" err="1" smtClean="0">
                <a:solidFill>
                  <a:schemeClr val="accent2"/>
                </a:solidFill>
                <a:latin typeface="+mj-lt"/>
                <a:cs typeface="Verdana"/>
              </a:rPr>
              <a:t>Pharmacological</a:t>
            </a:r>
            <a:r>
              <a:rPr lang="tr-TR" sz="2400" b="1" dirty="0" smtClean="0">
                <a:solidFill>
                  <a:schemeClr val="accent2"/>
                </a:solidFill>
                <a:latin typeface="+mj-lt"/>
                <a:ea typeface="+mj-ea"/>
                <a:cs typeface="+mj-cs"/>
              </a:rPr>
              <a:t> </a:t>
            </a:r>
            <a:r>
              <a:rPr kumimoji="0" lang="tr-TR" sz="2400" b="1" i="0" u="none" strike="noStrike" kern="1200" cap="none" spc="0" normalizeH="0" baseline="0" noProof="0" dirty="0" err="1" smtClean="0">
                <a:ln>
                  <a:noFill/>
                </a:ln>
                <a:solidFill>
                  <a:schemeClr val="accent2"/>
                </a:solidFill>
                <a:effectLst/>
                <a:uLnTx/>
                <a:uFillTx/>
                <a:latin typeface="+mj-lt"/>
                <a:ea typeface="+mj-ea"/>
                <a:cs typeface="+mj-cs"/>
              </a:rPr>
              <a:t>prophylaxis</a:t>
            </a:r>
            <a:endParaRPr kumimoji="0" lang="tr-TR" sz="2400" b="1" i="0" u="none" strike="noStrike" kern="1200" cap="none" spc="0" normalizeH="0" baseline="0" noProof="0" dirty="0">
              <a:ln>
                <a:noFill/>
              </a:ln>
              <a:solidFill>
                <a:schemeClr val="accent2"/>
              </a:solidFill>
              <a:effectLst/>
              <a:uLnTx/>
              <a:uFillTx/>
              <a:latin typeface="+mj-lt"/>
              <a:ea typeface="+mj-ea"/>
              <a:cs typeface="+mj-cs"/>
            </a:endParaRPr>
          </a:p>
        </p:txBody>
      </p:sp>
      <p:sp>
        <p:nvSpPr>
          <p:cNvPr id="6" name="5 Dikdörtgen"/>
          <p:cNvSpPr/>
          <p:nvPr/>
        </p:nvSpPr>
        <p:spPr>
          <a:xfrm>
            <a:off x="914400" y="5410200"/>
            <a:ext cx="7010400" cy="1061829"/>
          </a:xfrm>
          <a:prstGeom prst="rect">
            <a:avLst/>
          </a:prstGeom>
        </p:spPr>
        <p:txBody>
          <a:bodyPr wrap="square">
            <a:spAutoFit/>
          </a:bodyPr>
          <a:lstStyle/>
          <a:p>
            <a:pPr>
              <a:lnSpc>
                <a:spcPct val="150000"/>
              </a:lnSpc>
            </a:pPr>
            <a:r>
              <a:rPr lang="en-US" sz="1400" dirty="0" err="1" smtClean="0">
                <a:latin typeface="+mj-lt"/>
              </a:rPr>
              <a:t>Voriconazole</a:t>
            </a:r>
            <a:r>
              <a:rPr lang="en-US" sz="1400" dirty="0" smtClean="0">
                <a:latin typeface="+mj-lt"/>
              </a:rPr>
              <a:t> was superior to </a:t>
            </a:r>
            <a:r>
              <a:rPr lang="en-US" sz="1400" dirty="0" err="1" smtClean="0">
                <a:latin typeface="+mj-lt"/>
              </a:rPr>
              <a:t>itraconazole</a:t>
            </a:r>
            <a:r>
              <a:rPr lang="en-US" sz="1400" dirty="0" smtClean="0">
                <a:latin typeface="+mj-lt"/>
              </a:rPr>
              <a:t> as antifungal prophylaxis after </a:t>
            </a:r>
            <a:r>
              <a:rPr lang="en-US" sz="1400" dirty="0" err="1" smtClean="0">
                <a:latin typeface="+mj-lt"/>
              </a:rPr>
              <a:t>alloHCT</a:t>
            </a:r>
            <a:r>
              <a:rPr lang="en-US" sz="1400" dirty="0" smtClean="0">
                <a:latin typeface="+mj-lt"/>
              </a:rPr>
              <a:t>, based on differences in the primary composite endpoint. </a:t>
            </a:r>
            <a:r>
              <a:rPr lang="en-US" sz="1400" dirty="0" err="1" smtClean="0">
                <a:latin typeface="+mj-lt"/>
              </a:rPr>
              <a:t>Voriconazole</a:t>
            </a:r>
            <a:r>
              <a:rPr lang="en-US" sz="1400" dirty="0" smtClean="0">
                <a:latin typeface="+mj-lt"/>
              </a:rPr>
              <a:t> could be given for significantly longer durations, with less need for other systemic </a:t>
            </a:r>
            <a:r>
              <a:rPr lang="en-US" sz="1400" dirty="0" err="1" smtClean="0">
                <a:latin typeface="+mj-lt"/>
              </a:rPr>
              <a:t>antifungals</a:t>
            </a:r>
            <a:r>
              <a:rPr lang="en-US" sz="1400" dirty="0" smtClean="0">
                <a:latin typeface="+mj-lt"/>
              </a:rPr>
              <a:t>.</a:t>
            </a:r>
            <a:endParaRPr lang="en-US" sz="1400" dirty="0">
              <a:latin typeface="+mj-lt"/>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708659" y="213359"/>
            <a:ext cx="7775448" cy="841247"/>
          </a:xfrm>
          <a:prstGeom prst="rect">
            <a:avLst/>
          </a:prstGeom>
          <a:blipFill>
            <a:blip r:embed="rId3" cstate="print"/>
            <a:stretch>
              <a:fillRect/>
            </a:stretch>
          </a:blipFill>
        </p:spPr>
        <p:txBody>
          <a:bodyPr wrap="square" lIns="0" tIns="0" rIns="0" bIns="0" rtlCol="0"/>
          <a:lstStyle/>
          <a:p>
            <a:endParaRPr dirty="0"/>
          </a:p>
        </p:txBody>
      </p:sp>
      <p:sp>
        <p:nvSpPr>
          <p:cNvPr id="102" name="101 Dikdörtgen"/>
          <p:cNvSpPr/>
          <p:nvPr/>
        </p:nvSpPr>
        <p:spPr>
          <a:xfrm>
            <a:off x="0" y="381000"/>
            <a:ext cx="5486400" cy="369332"/>
          </a:xfrm>
          <a:prstGeom prst="rect">
            <a:avLst/>
          </a:prstGeom>
        </p:spPr>
        <p:txBody>
          <a:bodyPr wrap="square">
            <a:spAutoFit/>
          </a:bodyPr>
          <a:lstStyle/>
          <a:p>
            <a:pPr lvl="0">
              <a:spcBef>
                <a:spcPct val="0"/>
              </a:spcBef>
              <a:defRPr/>
            </a:pPr>
            <a:r>
              <a:rPr lang="tr-TR" b="1" dirty="0" smtClean="0">
                <a:solidFill>
                  <a:schemeClr val="accent4"/>
                </a:solidFill>
                <a:latin typeface="+mj-lt"/>
              </a:rPr>
              <a:t>FUNGAL INFECTIONS  occuring after HSCT </a:t>
            </a:r>
            <a:endParaRPr lang="tr-TR" dirty="0">
              <a:solidFill>
                <a:schemeClr val="accent4"/>
              </a:solidFill>
              <a:latin typeface="+mj-lt"/>
            </a:endParaRPr>
          </a:p>
        </p:txBody>
      </p:sp>
      <p:sp>
        <p:nvSpPr>
          <p:cNvPr id="104" name="103 Başlık"/>
          <p:cNvSpPr>
            <a:spLocks noGrp="1"/>
          </p:cNvSpPr>
          <p:nvPr>
            <p:ph type="title"/>
          </p:nvPr>
        </p:nvSpPr>
        <p:spPr>
          <a:xfrm>
            <a:off x="609600" y="1143000"/>
            <a:ext cx="8534400" cy="1066800"/>
          </a:xfrm>
        </p:spPr>
        <p:txBody>
          <a:bodyPr>
            <a:noAutofit/>
          </a:bodyPr>
          <a:lstStyle/>
          <a:p>
            <a:r>
              <a:rPr lang="tr-TR" sz="3600" b="1" u="sng" dirty="0" err="1" smtClean="0">
                <a:solidFill>
                  <a:srgbClr val="C00000"/>
                </a:solidFill>
              </a:rPr>
              <a:t>Antifungal</a:t>
            </a:r>
            <a:r>
              <a:rPr lang="tr-TR" sz="3600" b="1" u="sng" dirty="0" smtClean="0">
                <a:solidFill>
                  <a:srgbClr val="C00000"/>
                </a:solidFill>
              </a:rPr>
              <a:t> </a:t>
            </a:r>
            <a:r>
              <a:rPr lang="tr-TR" sz="3600" b="1" u="sng" dirty="0" err="1" smtClean="0">
                <a:solidFill>
                  <a:srgbClr val="C00000"/>
                </a:solidFill>
              </a:rPr>
              <a:t>prophylaxis</a:t>
            </a:r>
            <a:r>
              <a:rPr lang="tr-TR" sz="3600" b="1" u="sng" dirty="0" smtClean="0">
                <a:solidFill>
                  <a:srgbClr val="C00000"/>
                </a:solidFill>
              </a:rPr>
              <a:t> </a:t>
            </a:r>
            <a:r>
              <a:rPr lang="tr-TR" sz="2800" b="1" dirty="0" smtClean="0">
                <a:solidFill>
                  <a:srgbClr val="C00000"/>
                </a:solidFill>
              </a:rPr>
              <a:t>for HCT </a:t>
            </a:r>
            <a:r>
              <a:rPr lang="tr-TR" sz="2800" b="1" dirty="0" err="1" smtClean="0">
                <a:solidFill>
                  <a:srgbClr val="C00000"/>
                </a:solidFill>
              </a:rPr>
              <a:t>recipients</a:t>
            </a:r>
            <a:endParaRPr lang="tr-TR" sz="2800" b="1" dirty="0">
              <a:solidFill>
                <a:srgbClr val="C00000"/>
              </a:solidFill>
            </a:endParaRPr>
          </a:p>
        </p:txBody>
      </p:sp>
      <p:sp>
        <p:nvSpPr>
          <p:cNvPr id="105" name="104 İçerik Yer Tutucusu"/>
          <p:cNvSpPr>
            <a:spLocks noGrp="1"/>
          </p:cNvSpPr>
          <p:nvPr>
            <p:ph idx="1"/>
          </p:nvPr>
        </p:nvSpPr>
        <p:spPr>
          <a:xfrm>
            <a:off x="457200" y="2133600"/>
            <a:ext cx="8686800" cy="4325112"/>
          </a:xfrm>
        </p:spPr>
        <p:txBody>
          <a:bodyPr>
            <a:normAutofit/>
          </a:bodyPr>
          <a:lstStyle/>
          <a:p>
            <a:pPr>
              <a:lnSpc>
                <a:spcPct val="150000"/>
              </a:lnSpc>
            </a:pPr>
            <a:r>
              <a:rPr lang="en-US" sz="2000" dirty="0" smtClean="0"/>
              <a:t>Both yeasts and molds cause serious invasive fungal infections in hematopoietic cell transplant (HCT) recipients</a:t>
            </a:r>
            <a:r>
              <a:rPr lang="tr-TR" sz="2000" dirty="0" smtClean="0"/>
              <a:t>.</a:t>
            </a:r>
          </a:p>
          <a:p>
            <a:pPr>
              <a:lnSpc>
                <a:spcPct val="150000"/>
              </a:lnSpc>
            </a:pPr>
            <a:r>
              <a:rPr lang="en-US" sz="2000" dirty="0" smtClean="0"/>
              <a:t>Prior to the routine use of antifungal</a:t>
            </a:r>
            <a:r>
              <a:rPr lang="tr-TR" sz="2000" dirty="0" smtClean="0"/>
              <a:t> </a:t>
            </a:r>
            <a:r>
              <a:rPr lang="en-US" sz="2000" dirty="0" smtClean="0"/>
              <a:t>prophylaxis, </a:t>
            </a:r>
            <a:r>
              <a:rPr lang="en-US" sz="2000" i="1" dirty="0" smtClean="0"/>
              <a:t>Candida</a:t>
            </a:r>
            <a:r>
              <a:rPr lang="en-US" sz="2000" dirty="0" smtClean="0"/>
              <a:t>  accounted for the majority of fungal infections that occurred during the </a:t>
            </a:r>
            <a:r>
              <a:rPr lang="en-US" sz="2000" dirty="0" err="1" smtClean="0"/>
              <a:t>preengraftment</a:t>
            </a:r>
            <a:r>
              <a:rPr lang="en-US" sz="2000" dirty="0" smtClean="0"/>
              <a:t> period of HCT, followed by </a:t>
            </a:r>
            <a:r>
              <a:rPr lang="en-US" sz="2000" i="1" dirty="0" err="1" smtClean="0"/>
              <a:t>Aspergillus</a:t>
            </a:r>
            <a:r>
              <a:rPr lang="en-US" sz="2000" dirty="0" smtClean="0"/>
              <a:t> spp. </a:t>
            </a:r>
            <a:endParaRPr lang="tr-TR" sz="2000" dirty="0" smtClean="0"/>
          </a:p>
          <a:p>
            <a:pPr>
              <a:lnSpc>
                <a:spcPct val="150000"/>
              </a:lnSpc>
            </a:pPr>
            <a:r>
              <a:rPr lang="en-US" sz="2000" dirty="0" smtClean="0"/>
              <a:t>More recently, </a:t>
            </a:r>
            <a:r>
              <a:rPr lang="en-US" sz="2000" i="1" dirty="0" err="1" smtClean="0"/>
              <a:t>Aspergillus</a:t>
            </a:r>
            <a:r>
              <a:rPr lang="en-US" sz="2000" dirty="0" smtClean="0"/>
              <a:t> has surpassed </a:t>
            </a:r>
            <a:r>
              <a:rPr lang="en-US" sz="2000" i="1" dirty="0" smtClean="0"/>
              <a:t>Candida</a:t>
            </a:r>
            <a:r>
              <a:rPr lang="en-US" sz="2000" dirty="0" smtClean="0"/>
              <a:t> as a cause of invasive fungal infections in HCT recipients, associated with the use of effective antifungal prophylaxis targeting </a:t>
            </a:r>
            <a:r>
              <a:rPr lang="en-US" sz="2000" i="1" dirty="0" smtClean="0"/>
              <a:t>Candida</a:t>
            </a:r>
            <a:r>
              <a:rPr lang="en-US" sz="2000" dirty="0" smtClean="0"/>
              <a:t> spp. </a:t>
            </a:r>
            <a:endParaRPr lang="tr-TR" sz="2000" dirty="0" smtClean="0"/>
          </a:p>
          <a:p>
            <a:pPr>
              <a:lnSpc>
                <a:spcPct val="150000"/>
              </a:lnSpc>
            </a:pPr>
            <a:r>
              <a:rPr lang="en-US" sz="2000" dirty="0" smtClean="0"/>
              <a:t>Both pathogens are associated with substantial risk for mortality.</a:t>
            </a:r>
            <a:endParaRPr lang="tr-TR" sz="2000" dirty="0" smtClean="0"/>
          </a:p>
          <a:p>
            <a:pPr>
              <a:lnSpc>
                <a:spcPct val="150000"/>
              </a:lnSpc>
            </a:pPr>
            <a:endParaRPr lang="tr-TR" sz="2000" dirty="0" smtClean="0"/>
          </a:p>
        </p:txBody>
      </p:sp>
      <p:sp>
        <p:nvSpPr>
          <p:cNvPr id="6" name="5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5">
                                            <p:txEl>
                                              <p:pRg st="0" end="0"/>
                                            </p:txEl>
                                          </p:spTgt>
                                        </p:tgtEl>
                                        <p:attrNameLst>
                                          <p:attrName>style.visibility</p:attrName>
                                        </p:attrNameLst>
                                      </p:cBhvr>
                                      <p:to>
                                        <p:strVal val="visible"/>
                                      </p:to>
                                    </p:set>
                                    <p:animEffect transition="in" filter="diamond(in)">
                                      <p:cBhvr>
                                        <p:cTn id="7" dur="2000"/>
                                        <p:tgtEl>
                                          <p:spTgt spid="10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105">
                                            <p:txEl>
                                              <p:pRg st="1" end="1"/>
                                            </p:txEl>
                                          </p:spTgt>
                                        </p:tgtEl>
                                        <p:attrNameLst>
                                          <p:attrName>style.visibility</p:attrName>
                                        </p:attrNameLst>
                                      </p:cBhvr>
                                      <p:to>
                                        <p:strVal val="visible"/>
                                      </p:to>
                                    </p:set>
                                    <p:animEffect transition="in" filter="diamond(in)">
                                      <p:cBhvr>
                                        <p:cTn id="12" dur="2000"/>
                                        <p:tgtEl>
                                          <p:spTgt spid="10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105">
                                            <p:txEl>
                                              <p:pRg st="2" end="2"/>
                                            </p:txEl>
                                          </p:spTgt>
                                        </p:tgtEl>
                                        <p:attrNameLst>
                                          <p:attrName>style.visibility</p:attrName>
                                        </p:attrNameLst>
                                      </p:cBhvr>
                                      <p:to>
                                        <p:strVal val="visible"/>
                                      </p:to>
                                    </p:set>
                                    <p:animEffect transition="in" filter="diamond(in)">
                                      <p:cBhvr>
                                        <p:cTn id="17" dur="2000"/>
                                        <p:tgtEl>
                                          <p:spTgt spid="10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105">
                                            <p:txEl>
                                              <p:pRg st="3" end="3"/>
                                            </p:txEl>
                                          </p:spTgt>
                                        </p:tgtEl>
                                        <p:attrNameLst>
                                          <p:attrName>style.visibility</p:attrName>
                                        </p:attrNameLst>
                                      </p:cBhvr>
                                      <p:to>
                                        <p:strVal val="visible"/>
                                      </p:to>
                                    </p:set>
                                    <p:animEffect transition="in" filter="diamond(in)">
                                      <p:cBhvr>
                                        <p:cTn id="22" dur="2000"/>
                                        <p:tgtEl>
                                          <p:spTgt spid="10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Dikdörtgen"/>
          <p:cNvSpPr/>
          <p:nvPr/>
        </p:nvSpPr>
        <p:spPr>
          <a:xfrm>
            <a:off x="0" y="381000"/>
            <a:ext cx="5486400" cy="369332"/>
          </a:xfrm>
          <a:prstGeom prst="rect">
            <a:avLst/>
          </a:prstGeom>
        </p:spPr>
        <p:txBody>
          <a:bodyPr wrap="square">
            <a:spAutoFit/>
          </a:bodyPr>
          <a:lstStyle/>
          <a:p>
            <a:pPr lvl="0">
              <a:spcBef>
                <a:spcPct val="0"/>
              </a:spcBef>
              <a:defRPr/>
            </a:pPr>
            <a:r>
              <a:rPr lang="tr-TR" b="1" dirty="0" smtClean="0">
                <a:solidFill>
                  <a:schemeClr val="accent4"/>
                </a:solidFill>
                <a:latin typeface="+mj-lt"/>
              </a:rPr>
              <a:t>FUNGAL INFECTIONS  occuring after HSCT </a:t>
            </a:r>
            <a:endParaRPr lang="tr-TR" dirty="0">
              <a:solidFill>
                <a:schemeClr val="accent4"/>
              </a:solidFill>
              <a:latin typeface="+mj-lt"/>
            </a:endParaRPr>
          </a:p>
        </p:txBody>
      </p:sp>
      <p:sp>
        <p:nvSpPr>
          <p:cNvPr id="9" name="8 Dikdörtgen"/>
          <p:cNvSpPr/>
          <p:nvPr/>
        </p:nvSpPr>
        <p:spPr>
          <a:xfrm>
            <a:off x="2895600" y="6477000"/>
            <a:ext cx="5638800" cy="215444"/>
          </a:xfrm>
          <a:prstGeom prst="rect">
            <a:avLst/>
          </a:prstGeom>
        </p:spPr>
        <p:txBody>
          <a:bodyPr wrap="square">
            <a:spAutoFit/>
          </a:bodyPr>
          <a:lstStyle/>
          <a:p>
            <a:pPr marL="1318260" algn="r">
              <a:lnSpc>
                <a:spcPct val="100000"/>
              </a:lnSpc>
            </a:pPr>
            <a:r>
              <a:rPr lang="tr-TR" sz="800" b="1" i="1" spc="-10" dirty="0" smtClean="0">
                <a:solidFill>
                  <a:srgbClr val="009999"/>
                </a:solidFill>
                <a:latin typeface="Verdana"/>
                <a:cs typeface="Verdana"/>
              </a:rPr>
              <a:t>SEQ/AEHH </a:t>
            </a:r>
            <a:r>
              <a:rPr lang="tr-TR" sz="800" b="1" i="1" spc="-5" dirty="0" err="1" smtClean="0">
                <a:solidFill>
                  <a:srgbClr val="009999"/>
                </a:solidFill>
                <a:latin typeface="Verdana"/>
                <a:cs typeface="Verdana"/>
              </a:rPr>
              <a:t>consensus</a:t>
            </a:r>
            <a:r>
              <a:rPr lang="tr-TR" sz="800" b="1" i="1" spc="-5" dirty="0" smtClean="0">
                <a:solidFill>
                  <a:srgbClr val="009999"/>
                </a:solidFill>
                <a:latin typeface="Verdana"/>
                <a:cs typeface="Verdana"/>
              </a:rPr>
              <a:t>, </a:t>
            </a:r>
            <a:r>
              <a:rPr lang="tr-TR" sz="800" b="1" i="1" spc="-10" dirty="0" smtClean="0">
                <a:solidFill>
                  <a:srgbClr val="009999"/>
                </a:solidFill>
                <a:latin typeface="Verdana"/>
                <a:cs typeface="Verdana"/>
              </a:rPr>
              <a:t>De la </a:t>
            </a:r>
            <a:r>
              <a:rPr lang="tr-TR" sz="800" b="1" i="1" spc="-5" dirty="0" err="1" smtClean="0">
                <a:solidFill>
                  <a:srgbClr val="009999"/>
                </a:solidFill>
                <a:latin typeface="Verdana"/>
                <a:cs typeface="Verdana"/>
              </a:rPr>
              <a:t>Cámara</a:t>
            </a:r>
            <a:r>
              <a:rPr lang="tr-TR" sz="800" b="1" i="1" spc="-5" dirty="0" smtClean="0">
                <a:solidFill>
                  <a:srgbClr val="009999"/>
                </a:solidFill>
                <a:latin typeface="Verdana"/>
                <a:cs typeface="Verdana"/>
              </a:rPr>
              <a:t> et al </a:t>
            </a:r>
            <a:r>
              <a:rPr lang="tr-TR" sz="800" b="1" i="1" spc="-5" dirty="0" err="1" smtClean="0">
                <a:solidFill>
                  <a:srgbClr val="009999"/>
                </a:solidFill>
                <a:latin typeface="Verdana"/>
                <a:cs typeface="Verdana"/>
              </a:rPr>
              <a:t>Med</a:t>
            </a:r>
            <a:r>
              <a:rPr lang="tr-TR" sz="800" b="1" i="1" spc="-5" dirty="0" smtClean="0">
                <a:solidFill>
                  <a:srgbClr val="009999"/>
                </a:solidFill>
                <a:latin typeface="Verdana"/>
                <a:cs typeface="Verdana"/>
              </a:rPr>
              <a:t>. </a:t>
            </a:r>
            <a:r>
              <a:rPr lang="tr-TR" sz="800" b="1" i="1" spc="-10" dirty="0" smtClean="0">
                <a:solidFill>
                  <a:srgbClr val="009999"/>
                </a:solidFill>
                <a:latin typeface="Verdana"/>
                <a:cs typeface="Verdana"/>
              </a:rPr>
              <a:t>Clin </a:t>
            </a:r>
            <a:r>
              <a:rPr lang="tr-TR" sz="800" b="1" i="1" spc="-5" dirty="0" smtClean="0">
                <a:solidFill>
                  <a:srgbClr val="009999"/>
                </a:solidFill>
                <a:latin typeface="Verdana"/>
                <a:cs typeface="Verdana"/>
              </a:rPr>
              <a:t>(</a:t>
            </a:r>
            <a:r>
              <a:rPr lang="tr-TR" sz="800" b="1" i="1" spc="-5" dirty="0" err="1" smtClean="0">
                <a:solidFill>
                  <a:srgbClr val="009999"/>
                </a:solidFill>
                <a:latin typeface="Verdana"/>
                <a:cs typeface="Verdana"/>
              </a:rPr>
              <a:t>Barc</a:t>
            </a:r>
            <a:r>
              <a:rPr lang="tr-TR" sz="800" b="1" i="1" spc="-5" dirty="0" smtClean="0">
                <a:solidFill>
                  <a:srgbClr val="009999"/>
                </a:solidFill>
                <a:latin typeface="Verdana"/>
                <a:cs typeface="Verdana"/>
              </a:rPr>
              <a:t>.)</a:t>
            </a:r>
            <a:r>
              <a:rPr lang="tr-TR" sz="800" b="1" i="1" spc="215" dirty="0" smtClean="0">
                <a:solidFill>
                  <a:srgbClr val="009999"/>
                </a:solidFill>
                <a:latin typeface="Verdana"/>
                <a:cs typeface="Verdana"/>
              </a:rPr>
              <a:t> </a:t>
            </a:r>
            <a:r>
              <a:rPr lang="tr-TR" sz="800" b="1" i="1" spc="-5" dirty="0" smtClean="0">
                <a:solidFill>
                  <a:srgbClr val="009999"/>
                </a:solidFill>
                <a:latin typeface="Verdana"/>
                <a:cs typeface="Verdana"/>
              </a:rPr>
              <a:t>2010</a:t>
            </a:r>
            <a:endParaRPr lang="tr-TR" sz="800" dirty="0">
              <a:latin typeface="Verdana"/>
              <a:cs typeface="Verdana"/>
            </a:endParaRPr>
          </a:p>
        </p:txBody>
      </p:sp>
      <p:pic>
        <p:nvPicPr>
          <p:cNvPr id="9218" name="Picture 2"/>
          <p:cNvPicPr>
            <a:picLocks noChangeAspect="1" noChangeArrowheads="1"/>
          </p:cNvPicPr>
          <p:nvPr/>
        </p:nvPicPr>
        <p:blipFill>
          <a:blip r:embed="rId3" cstate="print"/>
          <a:srcRect/>
          <a:stretch>
            <a:fillRect/>
          </a:stretch>
        </p:blipFill>
        <p:spPr bwMode="auto">
          <a:xfrm>
            <a:off x="762000" y="2133600"/>
            <a:ext cx="7675295" cy="3962400"/>
          </a:xfrm>
          <a:prstGeom prst="rect">
            <a:avLst/>
          </a:prstGeom>
          <a:noFill/>
          <a:ln w="9525">
            <a:noFill/>
            <a:miter lim="800000"/>
            <a:headEnd/>
            <a:tailEnd/>
          </a:ln>
        </p:spPr>
      </p:pic>
      <p:sp>
        <p:nvSpPr>
          <p:cNvPr id="11" name="10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object 2"/>
          <p:cNvSpPr txBox="1">
            <a:spLocks/>
          </p:cNvSpPr>
          <p:nvPr/>
        </p:nvSpPr>
        <p:spPr>
          <a:xfrm>
            <a:off x="838200" y="999641"/>
            <a:ext cx="7924800" cy="1661993"/>
          </a:xfrm>
          <a:prstGeom prst="rect">
            <a:avLst/>
          </a:prstGeom>
        </p:spPr>
        <p:txBody>
          <a:bodyPr vert="horz" wrap="square" lIns="0" tIns="0" rIns="0" bIns="0" rtlCol="0" anchor="ctr">
            <a:spAutoFit/>
          </a:bodyPr>
          <a:lstStyle/>
          <a:p>
            <a:pPr marL="1270">
              <a:lnSpc>
                <a:spcPct val="150000"/>
              </a:lnSpc>
              <a:spcBef>
                <a:spcPct val="0"/>
              </a:spcBef>
              <a:defRPr/>
            </a:pPr>
            <a:r>
              <a:rPr lang="tr-TR" sz="2400" b="1" dirty="0" err="1" smtClean="0">
                <a:solidFill>
                  <a:schemeClr val="accent2"/>
                </a:solidFill>
                <a:latin typeface="+mj-lt"/>
                <a:cs typeface="Verdana"/>
              </a:rPr>
              <a:t>Pharmacological</a:t>
            </a:r>
            <a:r>
              <a:rPr lang="tr-TR" sz="2400" b="1" dirty="0" smtClean="0">
                <a:solidFill>
                  <a:schemeClr val="accent2"/>
                </a:solidFill>
                <a:latin typeface="+mj-lt"/>
                <a:ea typeface="+mj-ea"/>
                <a:cs typeface="+mj-cs"/>
              </a:rPr>
              <a:t> </a:t>
            </a:r>
            <a:r>
              <a:rPr lang="tr-TR" sz="2400" b="1" dirty="0" err="1" smtClean="0">
                <a:solidFill>
                  <a:schemeClr val="accent2"/>
                </a:solidFill>
                <a:latin typeface="+mj-lt"/>
                <a:ea typeface="+mj-ea"/>
                <a:cs typeface="+mj-cs"/>
              </a:rPr>
              <a:t>prophylaxis</a:t>
            </a:r>
            <a:endParaRPr lang="tr-TR" sz="2400" b="1" dirty="0" smtClean="0">
              <a:solidFill>
                <a:schemeClr val="accent2"/>
              </a:solidFill>
              <a:latin typeface="+mj-lt"/>
              <a:ea typeface="+mj-ea"/>
              <a:cs typeface="+mj-cs"/>
            </a:endParaRPr>
          </a:p>
          <a:p>
            <a:pPr marL="1270">
              <a:lnSpc>
                <a:spcPct val="150000"/>
              </a:lnSpc>
              <a:spcBef>
                <a:spcPct val="0"/>
              </a:spcBef>
              <a:defRPr/>
            </a:pPr>
            <a:r>
              <a:rPr lang="tr-TR" sz="2400" b="1" spc="-5" dirty="0" smtClean="0">
                <a:cs typeface="Verdana"/>
              </a:rPr>
              <a:t>Risk </a:t>
            </a:r>
            <a:r>
              <a:rPr lang="tr-TR" sz="2400" b="1" spc="-5" dirty="0" err="1" smtClean="0">
                <a:cs typeface="Verdana"/>
              </a:rPr>
              <a:t>groups</a:t>
            </a:r>
            <a:r>
              <a:rPr lang="tr-TR" sz="2400" b="1" spc="-5" dirty="0" smtClean="0">
                <a:cs typeface="Verdana"/>
              </a:rPr>
              <a:t> </a:t>
            </a:r>
            <a:r>
              <a:rPr lang="tr-TR" sz="2400" b="1" spc="-10" dirty="0" smtClean="0">
                <a:cs typeface="Verdana"/>
              </a:rPr>
              <a:t>for</a:t>
            </a:r>
            <a:r>
              <a:rPr lang="tr-TR" sz="2400" b="1" spc="-80" dirty="0" smtClean="0">
                <a:cs typeface="Verdana"/>
              </a:rPr>
              <a:t> </a:t>
            </a:r>
            <a:r>
              <a:rPr lang="tr-TR" sz="2400" b="1" spc="-5" dirty="0" smtClean="0">
                <a:cs typeface="Verdana"/>
              </a:rPr>
              <a:t>IFI</a:t>
            </a:r>
            <a:endParaRPr lang="tr-TR" sz="2400" b="1" dirty="0" smtClean="0"/>
          </a:p>
          <a:p>
            <a:pPr marL="1270" lvl="0">
              <a:lnSpc>
                <a:spcPct val="150000"/>
              </a:lnSpc>
              <a:spcBef>
                <a:spcPct val="0"/>
              </a:spcBef>
              <a:defRPr/>
            </a:pPr>
            <a:r>
              <a:rPr lang="tr-TR" sz="2400" b="1" dirty="0" smtClean="0">
                <a:solidFill>
                  <a:schemeClr val="accent2"/>
                </a:solidFill>
                <a:latin typeface="+mj-lt"/>
                <a:cs typeface="Verdana"/>
              </a:rPr>
              <a:t> </a:t>
            </a:r>
            <a:endParaRPr kumimoji="0" lang="tr-TR" sz="2400" b="1" i="0" u="none" strike="noStrike" kern="1200" cap="none" spc="0" normalizeH="0" baseline="0" noProof="0" dirty="0">
              <a:ln>
                <a:noFill/>
              </a:ln>
              <a:solidFill>
                <a:schemeClr val="accent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5"/>
          <p:cNvGraphicFramePr>
            <a:graphicFrameLocks noGrp="1"/>
          </p:cNvGraphicFramePr>
          <p:nvPr/>
        </p:nvGraphicFramePr>
        <p:xfrm>
          <a:off x="838200" y="2286000"/>
          <a:ext cx="7391400" cy="3445360"/>
        </p:xfrm>
        <a:graphic>
          <a:graphicData uri="http://schemas.openxmlformats.org/drawingml/2006/table">
            <a:tbl>
              <a:tblPr firstRow="1" bandRow="1">
                <a:tableStyleId>{2D5ABB26-0587-4C30-8999-92F81FD0307C}</a:tableStyleId>
              </a:tblPr>
              <a:tblGrid>
                <a:gridCol w="3728995"/>
                <a:gridCol w="3662405"/>
              </a:tblGrid>
              <a:tr h="453703">
                <a:tc>
                  <a:txBody>
                    <a:bodyPr/>
                    <a:lstStyle/>
                    <a:p>
                      <a:pPr marL="161925">
                        <a:lnSpc>
                          <a:spcPct val="100000"/>
                        </a:lnSpc>
                        <a:spcBef>
                          <a:spcPts val="195"/>
                        </a:spcBef>
                      </a:pPr>
                      <a:r>
                        <a:rPr sz="1800" b="1" spc="-5" dirty="0">
                          <a:solidFill>
                            <a:schemeClr val="bg1"/>
                          </a:solidFill>
                          <a:latin typeface="Calibri"/>
                          <a:cs typeface="Calibri"/>
                        </a:rPr>
                        <a:t>High </a:t>
                      </a:r>
                      <a:r>
                        <a:rPr sz="1800" b="1" spc="-10" dirty="0">
                          <a:solidFill>
                            <a:schemeClr val="bg1"/>
                          </a:solidFill>
                          <a:latin typeface="Calibri"/>
                          <a:cs typeface="Calibri"/>
                        </a:rPr>
                        <a:t>risk-conditions </a:t>
                      </a:r>
                      <a:r>
                        <a:rPr sz="1800" b="1" spc="-5" dirty="0">
                          <a:solidFill>
                            <a:schemeClr val="bg1"/>
                          </a:solidFill>
                          <a:latin typeface="Calibri"/>
                          <a:cs typeface="Calibri"/>
                        </a:rPr>
                        <a:t>during</a:t>
                      </a:r>
                      <a:r>
                        <a:rPr sz="1800" b="1" spc="15" dirty="0">
                          <a:solidFill>
                            <a:schemeClr val="bg1"/>
                          </a:solidFill>
                          <a:latin typeface="Calibri"/>
                          <a:cs typeface="Calibri"/>
                        </a:rPr>
                        <a:t> </a:t>
                      </a:r>
                      <a:r>
                        <a:rPr sz="1800" b="1" spc="-10" dirty="0">
                          <a:solidFill>
                            <a:schemeClr val="bg1"/>
                          </a:solidFill>
                          <a:latin typeface="Calibri"/>
                          <a:cs typeface="Calibri"/>
                        </a:rPr>
                        <a:t>engraftment</a:t>
                      </a:r>
                      <a:endParaRPr sz="1800" dirty="0">
                        <a:solidFill>
                          <a:schemeClr val="bg1"/>
                        </a:solidFill>
                        <a:latin typeface="Calibri"/>
                        <a:cs typeface="Calibri"/>
                      </a:endParaRPr>
                    </a:p>
                  </a:txBody>
                  <a:tcPr marL="0" marR="0" marT="0" marB="0" anchor="ctr">
                    <a:lnL w="12700">
                      <a:solidFill>
                        <a:srgbClr val="4AACC5"/>
                      </a:solidFill>
                      <a:prstDash val="solid"/>
                    </a:lnL>
                    <a:lnR w="12700">
                      <a:solidFill>
                        <a:srgbClr val="4AACC5"/>
                      </a:solidFill>
                      <a:prstDash val="solid"/>
                    </a:lnR>
                    <a:lnT w="12700">
                      <a:solidFill>
                        <a:srgbClr val="4AACC5"/>
                      </a:solidFill>
                      <a:prstDash val="solid"/>
                    </a:lnT>
                    <a:lnB w="25400">
                      <a:solidFill>
                        <a:srgbClr val="4AACC5"/>
                      </a:solidFill>
                      <a:prstDash val="solid"/>
                    </a:lnB>
                    <a:solidFill>
                      <a:srgbClr val="7030A0"/>
                    </a:solidFill>
                  </a:tcPr>
                </a:tc>
                <a:tc>
                  <a:txBody>
                    <a:bodyPr/>
                    <a:lstStyle/>
                    <a:p>
                      <a:pPr marL="160020">
                        <a:lnSpc>
                          <a:spcPct val="100000"/>
                        </a:lnSpc>
                        <a:spcBef>
                          <a:spcPts val="195"/>
                        </a:spcBef>
                      </a:pPr>
                      <a:r>
                        <a:rPr sz="1800" b="1" spc="-5" dirty="0">
                          <a:solidFill>
                            <a:schemeClr val="bg1"/>
                          </a:solidFill>
                          <a:latin typeface="Calibri"/>
                          <a:cs typeface="Calibri"/>
                        </a:rPr>
                        <a:t>High-risk </a:t>
                      </a:r>
                      <a:r>
                        <a:rPr sz="1800" b="1" spc="-10" dirty="0">
                          <a:solidFill>
                            <a:schemeClr val="bg1"/>
                          </a:solidFill>
                          <a:latin typeface="Calibri"/>
                          <a:cs typeface="Calibri"/>
                        </a:rPr>
                        <a:t>conditions </a:t>
                      </a:r>
                      <a:r>
                        <a:rPr sz="1800" b="1" spc="-5" dirty="0">
                          <a:solidFill>
                            <a:schemeClr val="bg1"/>
                          </a:solidFill>
                          <a:latin typeface="Calibri"/>
                          <a:cs typeface="Calibri"/>
                        </a:rPr>
                        <a:t>after </a:t>
                      </a:r>
                      <a:r>
                        <a:rPr sz="1800" b="1" spc="-10" dirty="0">
                          <a:solidFill>
                            <a:schemeClr val="bg1"/>
                          </a:solidFill>
                          <a:latin typeface="Calibri"/>
                          <a:cs typeface="Calibri"/>
                        </a:rPr>
                        <a:t>engraftment</a:t>
                      </a:r>
                      <a:r>
                        <a:rPr sz="1800" b="1" spc="-55" dirty="0">
                          <a:solidFill>
                            <a:schemeClr val="bg1"/>
                          </a:solidFill>
                          <a:latin typeface="Calibri"/>
                          <a:cs typeface="Calibri"/>
                        </a:rPr>
                        <a:t> </a:t>
                      </a:r>
                      <a:r>
                        <a:rPr sz="1800" b="1" dirty="0">
                          <a:solidFill>
                            <a:schemeClr val="bg1"/>
                          </a:solidFill>
                          <a:latin typeface="Calibri"/>
                          <a:cs typeface="Calibri"/>
                        </a:rPr>
                        <a:t>*</a:t>
                      </a:r>
                      <a:endParaRPr sz="1800" dirty="0">
                        <a:solidFill>
                          <a:schemeClr val="bg1"/>
                        </a:solidFill>
                        <a:latin typeface="Calibri"/>
                        <a:cs typeface="Calibri"/>
                      </a:endParaRPr>
                    </a:p>
                  </a:txBody>
                  <a:tcPr marL="0" marR="0" marT="0" marB="0" anchor="ctr">
                    <a:lnL w="12700">
                      <a:solidFill>
                        <a:srgbClr val="4AACC5"/>
                      </a:solidFill>
                      <a:prstDash val="solid"/>
                    </a:lnL>
                    <a:lnR w="12700">
                      <a:solidFill>
                        <a:srgbClr val="4AACC5"/>
                      </a:solidFill>
                      <a:prstDash val="solid"/>
                    </a:lnR>
                    <a:lnT w="12700">
                      <a:solidFill>
                        <a:srgbClr val="4AACC5"/>
                      </a:solidFill>
                      <a:prstDash val="solid"/>
                    </a:lnT>
                    <a:lnB w="25400">
                      <a:solidFill>
                        <a:srgbClr val="4AACC5"/>
                      </a:solidFill>
                      <a:prstDash val="solid"/>
                    </a:lnB>
                    <a:solidFill>
                      <a:srgbClr val="7030A0"/>
                    </a:solidFill>
                  </a:tcPr>
                </a:tc>
              </a:tr>
              <a:tr h="485840">
                <a:tc>
                  <a:txBody>
                    <a:bodyPr/>
                    <a:lstStyle/>
                    <a:p>
                      <a:pPr marL="91440">
                        <a:lnSpc>
                          <a:spcPct val="100000"/>
                        </a:lnSpc>
                        <a:spcBef>
                          <a:spcPts val="345"/>
                        </a:spcBef>
                      </a:pPr>
                      <a:r>
                        <a:rPr sz="1600" spc="-10" dirty="0">
                          <a:latin typeface="Calibri"/>
                          <a:cs typeface="Calibri"/>
                        </a:rPr>
                        <a:t>Active acute leukaemia </a:t>
                      </a:r>
                      <a:r>
                        <a:rPr sz="1600" spc="-15" dirty="0">
                          <a:latin typeface="Calibri"/>
                          <a:cs typeface="Calibri"/>
                        </a:rPr>
                        <a:t>at</a:t>
                      </a:r>
                      <a:r>
                        <a:rPr sz="1600" spc="95" dirty="0">
                          <a:latin typeface="Calibri"/>
                          <a:cs typeface="Calibri"/>
                        </a:rPr>
                        <a:t> </a:t>
                      </a:r>
                      <a:r>
                        <a:rPr sz="1600" spc="-15" dirty="0">
                          <a:latin typeface="Calibri"/>
                          <a:cs typeface="Calibri"/>
                        </a:rPr>
                        <a:t>transplant</a:t>
                      </a:r>
                      <a:endParaRPr sz="1600" dirty="0">
                        <a:latin typeface="Calibri"/>
                        <a:cs typeface="Calibri"/>
                      </a:endParaRPr>
                    </a:p>
                  </a:txBody>
                  <a:tcPr marL="0" marR="0" marT="0" marB="0">
                    <a:lnT w="25400" cap="flat" cmpd="sng" algn="ctr">
                      <a:solidFill>
                        <a:srgbClr val="4AACC5"/>
                      </a:solidFill>
                      <a:prstDash val="solid"/>
                      <a:round/>
                      <a:headEnd type="none" w="med" len="med"/>
                      <a:tailEnd type="none" w="med" len="med"/>
                    </a:lnT>
                    <a:solidFill>
                      <a:schemeClr val="bg1">
                        <a:lumMod val="95000"/>
                      </a:schemeClr>
                    </a:solidFill>
                  </a:tcPr>
                </a:tc>
                <a:tc>
                  <a:txBody>
                    <a:bodyPr/>
                    <a:lstStyle/>
                    <a:p>
                      <a:pPr marL="92710">
                        <a:lnSpc>
                          <a:spcPct val="100000"/>
                        </a:lnSpc>
                        <a:spcBef>
                          <a:spcPts val="345"/>
                        </a:spcBef>
                      </a:pPr>
                      <a:r>
                        <a:rPr sz="1600" spc="-15" dirty="0">
                          <a:latin typeface="Calibri"/>
                          <a:cs typeface="Calibri"/>
                        </a:rPr>
                        <a:t>Grade </a:t>
                      </a:r>
                      <a:r>
                        <a:rPr sz="1600" dirty="0">
                          <a:latin typeface="Calibri"/>
                          <a:cs typeface="Calibri"/>
                        </a:rPr>
                        <a:t>III-IV </a:t>
                      </a:r>
                      <a:r>
                        <a:rPr sz="1600" spc="-10" dirty="0" smtClean="0">
                          <a:latin typeface="Calibri"/>
                          <a:cs typeface="Calibri"/>
                        </a:rPr>
                        <a:t>Acute</a:t>
                      </a:r>
                      <a:r>
                        <a:rPr lang="tr-TR" sz="1600" spc="25" dirty="0" smtClean="0">
                          <a:latin typeface="Calibri"/>
                          <a:cs typeface="Calibri"/>
                        </a:rPr>
                        <a:t>-</a:t>
                      </a:r>
                      <a:r>
                        <a:rPr sz="1600" dirty="0" smtClean="0">
                          <a:latin typeface="Calibri"/>
                          <a:cs typeface="Calibri"/>
                        </a:rPr>
                        <a:t>GVHD</a:t>
                      </a:r>
                      <a:endParaRPr sz="1600" dirty="0">
                        <a:latin typeface="Calibri"/>
                        <a:cs typeface="Calibri"/>
                      </a:endParaRPr>
                    </a:p>
                  </a:txBody>
                  <a:tcPr marL="0" marR="0" marT="0" marB="0">
                    <a:lnT w="25400" cap="flat" cmpd="sng" algn="ctr">
                      <a:solidFill>
                        <a:srgbClr val="4AACC5"/>
                      </a:solidFill>
                      <a:prstDash val="solid"/>
                      <a:round/>
                      <a:headEnd type="none" w="med" len="med"/>
                      <a:tailEnd type="none" w="med" len="med"/>
                    </a:lnT>
                    <a:solidFill>
                      <a:schemeClr val="bg1">
                        <a:lumMod val="95000"/>
                      </a:schemeClr>
                    </a:solidFill>
                  </a:tcPr>
                </a:tc>
              </a:tr>
              <a:tr h="889256">
                <a:tc>
                  <a:txBody>
                    <a:bodyPr/>
                    <a:lstStyle/>
                    <a:p>
                      <a:pPr marL="85090">
                        <a:lnSpc>
                          <a:spcPct val="100000"/>
                        </a:lnSpc>
                        <a:spcBef>
                          <a:spcPts val="195"/>
                        </a:spcBef>
                      </a:pPr>
                      <a:r>
                        <a:rPr sz="1600" spc="-5" dirty="0">
                          <a:latin typeface="Calibri"/>
                          <a:cs typeface="Calibri"/>
                        </a:rPr>
                        <a:t>Cord-blood</a:t>
                      </a:r>
                      <a:r>
                        <a:rPr sz="1600" spc="-60" dirty="0">
                          <a:latin typeface="Calibri"/>
                          <a:cs typeface="Calibri"/>
                        </a:rPr>
                        <a:t> </a:t>
                      </a:r>
                      <a:r>
                        <a:rPr sz="1600" spc="-15" dirty="0">
                          <a:latin typeface="Calibri"/>
                          <a:cs typeface="Calibri"/>
                        </a:rPr>
                        <a:t>transplant</a:t>
                      </a:r>
                      <a:endParaRPr sz="1600" dirty="0">
                        <a:latin typeface="Calibri"/>
                        <a:cs typeface="Calibri"/>
                      </a:endParaRPr>
                    </a:p>
                  </a:txBody>
                  <a:tcPr marL="0" marR="0" marT="0" marB="0">
                    <a:lnL w="12700">
                      <a:solidFill>
                        <a:srgbClr val="4AACC5"/>
                      </a:solidFill>
                      <a:prstDash val="solid"/>
                    </a:lnL>
                    <a:lnR w="12700">
                      <a:solidFill>
                        <a:srgbClr val="4AACC5"/>
                      </a:solidFill>
                      <a:prstDash val="solid"/>
                    </a:lnR>
                    <a:lnB w="12700">
                      <a:solidFill>
                        <a:srgbClr val="4AACC5"/>
                      </a:solidFill>
                      <a:prstDash val="solid"/>
                    </a:lnB>
                    <a:solidFill>
                      <a:srgbClr val="4AACC5"/>
                    </a:solidFill>
                  </a:tcPr>
                </a:tc>
                <a:tc>
                  <a:txBody>
                    <a:bodyPr/>
                    <a:lstStyle/>
                    <a:p>
                      <a:pPr marL="86360" marR="370840">
                        <a:lnSpc>
                          <a:spcPct val="100000"/>
                        </a:lnSpc>
                        <a:spcBef>
                          <a:spcPts val="195"/>
                        </a:spcBef>
                      </a:pPr>
                      <a:r>
                        <a:rPr sz="1600" spc="-15" dirty="0">
                          <a:latin typeface="Calibri"/>
                          <a:cs typeface="Calibri"/>
                        </a:rPr>
                        <a:t>Grade </a:t>
                      </a:r>
                      <a:r>
                        <a:rPr sz="1600" dirty="0">
                          <a:latin typeface="Calibri"/>
                          <a:cs typeface="Calibri"/>
                        </a:rPr>
                        <a:t>II </a:t>
                      </a:r>
                      <a:r>
                        <a:rPr sz="1600" spc="-10" dirty="0">
                          <a:latin typeface="Calibri"/>
                          <a:cs typeface="Calibri"/>
                        </a:rPr>
                        <a:t>acute </a:t>
                      </a:r>
                      <a:r>
                        <a:rPr sz="1600" dirty="0">
                          <a:latin typeface="Calibri"/>
                          <a:cs typeface="Calibri"/>
                        </a:rPr>
                        <a:t>GVHD </a:t>
                      </a:r>
                      <a:r>
                        <a:rPr sz="1600" spc="-5" dirty="0">
                          <a:latin typeface="Calibri"/>
                          <a:cs typeface="Calibri"/>
                        </a:rPr>
                        <a:t>in </a:t>
                      </a:r>
                      <a:r>
                        <a:rPr sz="1600" spc="-15" dirty="0">
                          <a:latin typeface="Calibri"/>
                          <a:cs typeface="Calibri"/>
                        </a:rPr>
                        <a:t>transplant </a:t>
                      </a:r>
                      <a:r>
                        <a:rPr sz="1600" spc="-10" dirty="0">
                          <a:latin typeface="Calibri"/>
                          <a:cs typeface="Calibri"/>
                        </a:rPr>
                        <a:t>from  </a:t>
                      </a:r>
                      <a:r>
                        <a:rPr sz="1600" spc="-15" dirty="0">
                          <a:latin typeface="Calibri"/>
                          <a:cs typeface="Calibri"/>
                        </a:rPr>
                        <a:t>alternative </a:t>
                      </a:r>
                      <a:r>
                        <a:rPr sz="1600" spc="-10" dirty="0">
                          <a:latin typeface="Calibri"/>
                          <a:cs typeface="Calibri"/>
                        </a:rPr>
                        <a:t>donors, </a:t>
                      </a:r>
                      <a:r>
                        <a:rPr sz="1600" dirty="0">
                          <a:latin typeface="Calibri"/>
                          <a:cs typeface="Calibri"/>
                        </a:rPr>
                        <a:t>or </a:t>
                      </a:r>
                      <a:r>
                        <a:rPr sz="1600" spc="-15" dirty="0">
                          <a:latin typeface="Calibri"/>
                          <a:cs typeface="Calibri"/>
                        </a:rPr>
                        <a:t>unresponsive to  standard steroid</a:t>
                      </a:r>
                      <a:r>
                        <a:rPr sz="1600" spc="5" dirty="0">
                          <a:latin typeface="Calibri"/>
                          <a:cs typeface="Calibri"/>
                        </a:rPr>
                        <a:t> </a:t>
                      </a:r>
                      <a:r>
                        <a:rPr sz="1600" spc="-15" dirty="0">
                          <a:latin typeface="Calibri"/>
                          <a:cs typeface="Calibri"/>
                        </a:rPr>
                        <a:t>therapy</a:t>
                      </a:r>
                      <a:endParaRPr sz="1600" dirty="0">
                        <a:latin typeface="Calibri"/>
                        <a:cs typeface="Calibri"/>
                      </a:endParaRPr>
                    </a:p>
                  </a:txBody>
                  <a:tcPr marL="0" marR="0" marT="0" marB="0">
                    <a:lnL w="12700">
                      <a:solidFill>
                        <a:srgbClr val="4AACC5"/>
                      </a:solidFill>
                      <a:prstDash val="solid"/>
                    </a:lnL>
                    <a:lnR w="12700">
                      <a:solidFill>
                        <a:srgbClr val="4AACC5"/>
                      </a:solidFill>
                      <a:prstDash val="solid"/>
                    </a:lnR>
                    <a:lnB w="12700">
                      <a:solidFill>
                        <a:srgbClr val="4AACC5"/>
                      </a:solidFill>
                      <a:prstDash val="solid"/>
                    </a:lnB>
                    <a:solidFill>
                      <a:srgbClr val="4AACC5"/>
                    </a:solidFill>
                  </a:tcPr>
                </a:tc>
              </a:tr>
              <a:tr h="680554">
                <a:tc>
                  <a:txBody>
                    <a:bodyPr/>
                    <a:lstStyle/>
                    <a:p>
                      <a:pPr marL="91440" marR="360680">
                        <a:lnSpc>
                          <a:spcPct val="100000"/>
                        </a:lnSpc>
                        <a:spcBef>
                          <a:spcPts val="250"/>
                        </a:spcBef>
                      </a:pPr>
                      <a:r>
                        <a:rPr sz="1600" spc="-10" dirty="0">
                          <a:latin typeface="Calibri"/>
                          <a:cs typeface="Calibri"/>
                        </a:rPr>
                        <a:t>Multiple </a:t>
                      </a:r>
                      <a:r>
                        <a:rPr sz="1600" spc="-15" dirty="0">
                          <a:latin typeface="Calibri"/>
                          <a:cs typeface="Calibri"/>
                        </a:rPr>
                        <a:t>factors: alternative </a:t>
                      </a:r>
                      <a:r>
                        <a:rPr sz="1600" spc="-30" dirty="0">
                          <a:latin typeface="Calibri"/>
                          <a:cs typeface="Calibri"/>
                        </a:rPr>
                        <a:t>donor, </a:t>
                      </a:r>
                      <a:r>
                        <a:rPr sz="1600" spc="-10" dirty="0">
                          <a:latin typeface="Calibri"/>
                          <a:cs typeface="Calibri"/>
                        </a:rPr>
                        <a:t>iron  </a:t>
                      </a:r>
                      <a:r>
                        <a:rPr sz="1600" spc="-5" dirty="0">
                          <a:latin typeface="Calibri"/>
                          <a:cs typeface="Calibri"/>
                        </a:rPr>
                        <a:t>overload, early CMV </a:t>
                      </a:r>
                      <a:r>
                        <a:rPr sz="1600" spc="-10" dirty="0">
                          <a:latin typeface="Calibri"/>
                          <a:cs typeface="Calibri"/>
                        </a:rPr>
                        <a:t>infection, </a:t>
                      </a:r>
                      <a:r>
                        <a:rPr sz="1600" spc="-10" dirty="0" smtClean="0">
                          <a:latin typeface="Calibri"/>
                          <a:cs typeface="Calibri"/>
                        </a:rPr>
                        <a:t>acute</a:t>
                      </a:r>
                      <a:r>
                        <a:rPr lang="tr-TR" sz="1600" spc="-10" baseline="0" dirty="0" smtClean="0">
                          <a:latin typeface="Calibri"/>
                          <a:cs typeface="Calibri"/>
                        </a:rPr>
                        <a:t> </a:t>
                      </a:r>
                      <a:r>
                        <a:rPr sz="1600" dirty="0" smtClean="0">
                          <a:latin typeface="Calibri"/>
                          <a:cs typeface="Calibri"/>
                        </a:rPr>
                        <a:t>GVHD</a:t>
                      </a:r>
                      <a:endParaRPr sz="1600" dirty="0">
                        <a:latin typeface="Calibri"/>
                        <a:cs typeface="Calibri"/>
                      </a:endParaRPr>
                    </a:p>
                  </a:txBody>
                  <a:tcPr marL="0" marR="0" marT="0" marB="0">
                    <a:lnT w="12700" cap="flat" cmpd="sng" algn="ctr">
                      <a:solidFill>
                        <a:srgbClr val="4AACC5"/>
                      </a:solidFill>
                      <a:prstDash val="solid"/>
                      <a:round/>
                      <a:headEnd type="none" w="med" len="med"/>
                      <a:tailEnd type="none" w="med" len="med"/>
                    </a:lnT>
                    <a:solidFill>
                      <a:schemeClr val="bg1">
                        <a:lumMod val="95000"/>
                      </a:schemeClr>
                    </a:solidFill>
                  </a:tcPr>
                </a:tc>
                <a:tc>
                  <a:txBody>
                    <a:bodyPr/>
                    <a:lstStyle/>
                    <a:p>
                      <a:pPr marL="92710">
                        <a:lnSpc>
                          <a:spcPct val="100000"/>
                        </a:lnSpc>
                        <a:spcBef>
                          <a:spcPts val="250"/>
                        </a:spcBef>
                      </a:pPr>
                      <a:r>
                        <a:rPr sz="1600" spc="-10" dirty="0">
                          <a:latin typeface="Calibri"/>
                          <a:cs typeface="Calibri"/>
                        </a:rPr>
                        <a:t>Secondary</a:t>
                      </a:r>
                      <a:r>
                        <a:rPr sz="1600" spc="-30" dirty="0">
                          <a:latin typeface="Calibri"/>
                          <a:cs typeface="Calibri"/>
                        </a:rPr>
                        <a:t> </a:t>
                      </a:r>
                      <a:r>
                        <a:rPr sz="1600" spc="-10" dirty="0">
                          <a:latin typeface="Calibri"/>
                          <a:cs typeface="Calibri"/>
                        </a:rPr>
                        <a:t>neutropenia</a:t>
                      </a:r>
                      <a:endParaRPr sz="1600" dirty="0">
                        <a:latin typeface="Calibri"/>
                        <a:cs typeface="Calibri"/>
                      </a:endParaRPr>
                    </a:p>
                  </a:txBody>
                  <a:tcPr marL="0" marR="0" marT="0" marB="0">
                    <a:lnT w="12700" cap="flat" cmpd="sng" algn="ctr">
                      <a:solidFill>
                        <a:srgbClr val="4AACC5"/>
                      </a:solidFill>
                      <a:prstDash val="solid"/>
                      <a:round/>
                      <a:headEnd type="none" w="med" len="med"/>
                      <a:tailEnd type="none" w="med" len="med"/>
                    </a:lnT>
                    <a:solidFill>
                      <a:schemeClr val="bg1">
                        <a:lumMod val="95000"/>
                      </a:schemeClr>
                    </a:solidFill>
                  </a:tcPr>
                </a:tc>
              </a:tr>
              <a:tr h="790104">
                <a:tc>
                  <a:txBody>
                    <a:bodyPr/>
                    <a:lstStyle/>
                    <a:p>
                      <a:pPr marL="85090" marR="992505">
                        <a:lnSpc>
                          <a:spcPct val="100000"/>
                        </a:lnSpc>
                        <a:spcBef>
                          <a:spcPts val="204"/>
                        </a:spcBef>
                      </a:pPr>
                      <a:r>
                        <a:rPr sz="1600" dirty="0">
                          <a:latin typeface="Calibri"/>
                          <a:cs typeface="Calibri"/>
                        </a:rPr>
                        <a:t>Prior </a:t>
                      </a:r>
                      <a:r>
                        <a:rPr sz="1600" spc="-10" dirty="0">
                          <a:latin typeface="Calibri"/>
                          <a:cs typeface="Calibri"/>
                        </a:rPr>
                        <a:t>fungal infection </a:t>
                      </a:r>
                      <a:r>
                        <a:rPr sz="1600" spc="-5" dirty="0">
                          <a:latin typeface="Calibri"/>
                          <a:cs typeface="Calibri"/>
                        </a:rPr>
                        <a:t>(secondary  </a:t>
                      </a:r>
                      <a:r>
                        <a:rPr sz="1600" spc="-15" dirty="0">
                          <a:latin typeface="Calibri"/>
                          <a:cs typeface="Calibri"/>
                        </a:rPr>
                        <a:t>prophylaxis)</a:t>
                      </a:r>
                      <a:endParaRPr sz="1600" dirty="0">
                        <a:latin typeface="Calibri"/>
                        <a:cs typeface="Calibri"/>
                      </a:endParaRPr>
                    </a:p>
                  </a:txBody>
                  <a:tcPr marL="0" marR="0" marT="0" marB="0">
                    <a:lnL w="12700">
                      <a:solidFill>
                        <a:srgbClr val="4AACC5"/>
                      </a:solidFill>
                      <a:prstDash val="solid"/>
                    </a:lnL>
                    <a:lnR w="12700">
                      <a:solidFill>
                        <a:srgbClr val="4AACC5"/>
                      </a:solidFill>
                      <a:prstDash val="solid"/>
                    </a:lnR>
                    <a:lnB w="12700">
                      <a:solidFill>
                        <a:srgbClr val="4AACC5"/>
                      </a:solidFill>
                      <a:prstDash val="solid"/>
                    </a:lnB>
                    <a:solidFill>
                      <a:srgbClr val="4AACC5"/>
                    </a:solidFill>
                  </a:tcPr>
                </a:tc>
                <a:tc>
                  <a:txBody>
                    <a:bodyPr/>
                    <a:lstStyle/>
                    <a:p>
                      <a:pPr marL="86360" marR="249554" algn="just">
                        <a:lnSpc>
                          <a:spcPct val="100000"/>
                        </a:lnSpc>
                        <a:spcBef>
                          <a:spcPts val="204"/>
                        </a:spcBef>
                      </a:pPr>
                      <a:r>
                        <a:rPr sz="1600" spc="-10" dirty="0">
                          <a:latin typeface="Calibri"/>
                          <a:cs typeface="Calibri"/>
                        </a:rPr>
                        <a:t>Multiple </a:t>
                      </a:r>
                      <a:r>
                        <a:rPr sz="1600" spc="-15" dirty="0">
                          <a:latin typeface="Calibri"/>
                          <a:cs typeface="Calibri"/>
                        </a:rPr>
                        <a:t>factors: alternative </a:t>
                      </a:r>
                      <a:r>
                        <a:rPr sz="1600" spc="-30" dirty="0">
                          <a:latin typeface="Calibri"/>
                          <a:cs typeface="Calibri"/>
                        </a:rPr>
                        <a:t>donor, </a:t>
                      </a:r>
                      <a:r>
                        <a:rPr sz="1600" spc="-5" dirty="0">
                          <a:latin typeface="Calibri"/>
                          <a:cs typeface="Calibri"/>
                        </a:rPr>
                        <a:t>early  CMV </a:t>
                      </a:r>
                      <a:r>
                        <a:rPr sz="1600" spc="-10" dirty="0">
                          <a:latin typeface="Calibri"/>
                          <a:cs typeface="Calibri"/>
                        </a:rPr>
                        <a:t>infection, </a:t>
                      </a:r>
                      <a:r>
                        <a:rPr sz="1600" spc="-15" dirty="0">
                          <a:latin typeface="Calibri"/>
                          <a:cs typeface="Calibri"/>
                        </a:rPr>
                        <a:t>steroid therapy for </a:t>
                      </a:r>
                      <a:r>
                        <a:rPr sz="1600" spc="-5" dirty="0">
                          <a:latin typeface="Calibri"/>
                          <a:cs typeface="Calibri"/>
                        </a:rPr>
                        <a:t>more  than </a:t>
                      </a:r>
                      <a:r>
                        <a:rPr sz="1600" dirty="0">
                          <a:latin typeface="Calibri"/>
                          <a:cs typeface="Calibri"/>
                        </a:rPr>
                        <a:t>1</a:t>
                      </a:r>
                      <a:r>
                        <a:rPr sz="1600" spc="-40" dirty="0">
                          <a:latin typeface="Calibri"/>
                          <a:cs typeface="Calibri"/>
                        </a:rPr>
                        <a:t> </a:t>
                      </a:r>
                      <a:r>
                        <a:rPr sz="1600" spc="-10" dirty="0">
                          <a:latin typeface="Calibri"/>
                          <a:cs typeface="Calibri"/>
                        </a:rPr>
                        <a:t>week.</a:t>
                      </a:r>
                      <a:endParaRPr sz="1600" dirty="0">
                        <a:latin typeface="Calibri"/>
                        <a:cs typeface="Calibri"/>
                      </a:endParaRPr>
                    </a:p>
                  </a:txBody>
                  <a:tcPr marL="0" marR="0" marT="0" marB="0">
                    <a:lnL w="12700">
                      <a:solidFill>
                        <a:srgbClr val="4AACC5"/>
                      </a:solidFill>
                      <a:prstDash val="solid"/>
                    </a:lnL>
                    <a:lnR w="12700">
                      <a:solidFill>
                        <a:srgbClr val="4AACC5"/>
                      </a:solidFill>
                      <a:prstDash val="solid"/>
                    </a:lnR>
                    <a:lnB w="12700">
                      <a:solidFill>
                        <a:srgbClr val="4AACC5"/>
                      </a:solidFill>
                      <a:prstDash val="solid"/>
                    </a:lnB>
                    <a:solidFill>
                      <a:srgbClr val="4AACC5"/>
                    </a:solidFill>
                  </a:tcPr>
                </a:tc>
              </a:tr>
            </a:tbl>
          </a:graphicData>
        </a:graphic>
      </p:graphicFrame>
      <p:sp>
        <p:nvSpPr>
          <p:cNvPr id="6" name="object 6"/>
          <p:cNvSpPr txBox="1"/>
          <p:nvPr/>
        </p:nvSpPr>
        <p:spPr>
          <a:xfrm>
            <a:off x="381000" y="5943600"/>
            <a:ext cx="8188656" cy="507831"/>
          </a:xfrm>
          <a:prstGeom prst="rect">
            <a:avLst/>
          </a:prstGeom>
        </p:spPr>
        <p:txBody>
          <a:bodyPr vert="horz" wrap="square" lIns="0" tIns="0" rIns="0" bIns="0" rtlCol="0">
            <a:spAutoFit/>
          </a:bodyPr>
          <a:lstStyle/>
          <a:p>
            <a:pPr marL="299085" indent="-286385">
              <a:lnSpc>
                <a:spcPct val="100000"/>
              </a:lnSpc>
              <a:buFont typeface="Arial"/>
              <a:buChar char="•"/>
              <a:tabLst>
                <a:tab pos="299085" algn="l"/>
                <a:tab pos="299720" algn="l"/>
              </a:tabLst>
            </a:pPr>
            <a:r>
              <a:rPr sz="1400" spc="-10" dirty="0">
                <a:latin typeface="Calibri"/>
                <a:cs typeface="Calibri"/>
              </a:rPr>
              <a:t>Chronic </a:t>
            </a:r>
            <a:r>
              <a:rPr sz="1400" spc="-5" dirty="0">
                <a:latin typeface="Calibri"/>
                <a:cs typeface="Calibri"/>
              </a:rPr>
              <a:t>GVHD is not </a:t>
            </a:r>
            <a:r>
              <a:rPr sz="1400" spc="-10" dirty="0">
                <a:latin typeface="Calibri"/>
                <a:cs typeface="Calibri"/>
              </a:rPr>
              <a:t>by definition </a:t>
            </a:r>
            <a:r>
              <a:rPr sz="1400" dirty="0">
                <a:latin typeface="Calibri"/>
                <a:cs typeface="Calibri"/>
              </a:rPr>
              <a:t>a </a:t>
            </a:r>
            <a:r>
              <a:rPr sz="1400" spc="-10" dirty="0">
                <a:latin typeface="Calibri"/>
                <a:cs typeface="Calibri"/>
              </a:rPr>
              <a:t>high </a:t>
            </a:r>
            <a:r>
              <a:rPr sz="1400" spc="-5" dirty="0">
                <a:latin typeface="Calibri"/>
                <a:cs typeface="Calibri"/>
              </a:rPr>
              <a:t>risk </a:t>
            </a:r>
            <a:r>
              <a:rPr sz="1400" spc="-10" dirty="0">
                <a:latin typeface="Calibri"/>
                <a:cs typeface="Calibri"/>
              </a:rPr>
              <a:t>condition unless </a:t>
            </a:r>
            <a:r>
              <a:rPr sz="1400" spc="-5" dirty="0">
                <a:latin typeface="Calibri"/>
                <a:cs typeface="Calibri"/>
              </a:rPr>
              <a:t>it is </a:t>
            </a:r>
            <a:r>
              <a:rPr sz="1400" spc="-10" dirty="0">
                <a:latin typeface="Calibri"/>
                <a:cs typeface="Calibri"/>
              </a:rPr>
              <a:t>associated </a:t>
            </a:r>
            <a:r>
              <a:rPr sz="1400" spc="15" dirty="0">
                <a:latin typeface="Calibri"/>
                <a:cs typeface="Calibri"/>
              </a:rPr>
              <a:t> </a:t>
            </a:r>
            <a:r>
              <a:rPr sz="1400" spc="-15" dirty="0" smtClean="0">
                <a:latin typeface="Calibri"/>
                <a:cs typeface="Calibri"/>
              </a:rPr>
              <a:t>to</a:t>
            </a:r>
            <a:r>
              <a:rPr lang="tr-TR" sz="1400" dirty="0" smtClean="0">
                <a:latin typeface="Calibri"/>
                <a:cs typeface="Calibri"/>
              </a:rPr>
              <a:t> </a:t>
            </a:r>
            <a:r>
              <a:rPr sz="1400" spc="-5" dirty="0" smtClean="0">
                <a:latin typeface="Calibri"/>
                <a:cs typeface="Calibri"/>
              </a:rPr>
              <a:t>other </a:t>
            </a:r>
            <a:r>
              <a:rPr sz="1400" spc="-5" dirty="0">
                <a:latin typeface="Calibri"/>
                <a:cs typeface="Calibri"/>
              </a:rPr>
              <a:t>risk</a:t>
            </a:r>
            <a:r>
              <a:rPr sz="1400" spc="-40" dirty="0">
                <a:latin typeface="Calibri"/>
                <a:cs typeface="Calibri"/>
              </a:rPr>
              <a:t> </a:t>
            </a:r>
            <a:r>
              <a:rPr sz="1400" spc="-15" dirty="0">
                <a:latin typeface="Calibri"/>
                <a:cs typeface="Calibri"/>
              </a:rPr>
              <a:t>factors</a:t>
            </a:r>
            <a:endParaRPr sz="1400" dirty="0">
              <a:latin typeface="Calibri"/>
              <a:cs typeface="Calibri"/>
            </a:endParaRPr>
          </a:p>
          <a:p>
            <a:pPr marL="2546985">
              <a:lnSpc>
                <a:spcPct val="100000"/>
              </a:lnSpc>
              <a:spcBef>
                <a:spcPts val="550"/>
              </a:spcBef>
            </a:pPr>
            <a:r>
              <a:rPr sz="1400" spc="-10" dirty="0">
                <a:latin typeface="Calibri"/>
                <a:cs typeface="Calibri"/>
              </a:rPr>
              <a:t>Girmenia </a:t>
            </a:r>
            <a:r>
              <a:rPr sz="1400" spc="-5" dirty="0">
                <a:latin typeface="Calibri"/>
                <a:cs typeface="Calibri"/>
              </a:rPr>
              <a:t>C et al. Biol Blood </a:t>
            </a:r>
            <a:r>
              <a:rPr sz="1400" spc="-10" dirty="0">
                <a:latin typeface="Calibri"/>
                <a:cs typeface="Calibri"/>
              </a:rPr>
              <a:t>Marrow </a:t>
            </a:r>
            <a:r>
              <a:rPr sz="1400" spc="-25" dirty="0">
                <a:latin typeface="Calibri"/>
                <a:cs typeface="Calibri"/>
              </a:rPr>
              <a:t>Transplant.  </a:t>
            </a:r>
            <a:r>
              <a:rPr sz="1400" spc="-15" dirty="0">
                <a:latin typeface="Calibri"/>
                <a:cs typeface="Calibri"/>
              </a:rPr>
              <a:t>2014. </a:t>
            </a:r>
            <a:endParaRPr sz="1400" dirty="0">
              <a:latin typeface="Calibri"/>
              <a:cs typeface="Calibri"/>
            </a:endParaRPr>
          </a:p>
        </p:txBody>
      </p:sp>
      <p:sp>
        <p:nvSpPr>
          <p:cNvPr id="8" name="7 Dikdörtgen"/>
          <p:cNvSpPr/>
          <p:nvPr/>
        </p:nvSpPr>
        <p:spPr>
          <a:xfrm>
            <a:off x="0" y="381000"/>
            <a:ext cx="5486400" cy="369332"/>
          </a:xfrm>
          <a:prstGeom prst="rect">
            <a:avLst/>
          </a:prstGeom>
        </p:spPr>
        <p:txBody>
          <a:bodyPr wrap="square">
            <a:spAutoFit/>
          </a:bodyPr>
          <a:lstStyle/>
          <a:p>
            <a:pPr lvl="0">
              <a:spcBef>
                <a:spcPct val="0"/>
              </a:spcBef>
              <a:defRPr/>
            </a:pPr>
            <a:r>
              <a:rPr lang="tr-TR" b="1" dirty="0" smtClean="0">
                <a:solidFill>
                  <a:schemeClr val="accent4"/>
                </a:solidFill>
                <a:latin typeface="+mj-lt"/>
              </a:rPr>
              <a:t>FUNGAL INFECTIONS  occuring after HSCT </a:t>
            </a:r>
            <a:endParaRPr lang="tr-TR" dirty="0">
              <a:solidFill>
                <a:schemeClr val="accent4"/>
              </a:solidFill>
              <a:latin typeface="+mj-lt"/>
            </a:endParaRPr>
          </a:p>
        </p:txBody>
      </p:sp>
      <p:sp>
        <p:nvSpPr>
          <p:cNvPr id="10" name="object 5"/>
          <p:cNvSpPr txBox="1"/>
          <p:nvPr/>
        </p:nvSpPr>
        <p:spPr>
          <a:xfrm>
            <a:off x="8077200" y="1524001"/>
            <a:ext cx="990600" cy="169277"/>
          </a:xfrm>
          <a:prstGeom prst="rect">
            <a:avLst/>
          </a:prstGeom>
        </p:spPr>
        <p:txBody>
          <a:bodyPr vert="horz" wrap="square" lIns="0" tIns="0" rIns="0" bIns="0" rtlCol="0">
            <a:spAutoFit/>
          </a:bodyPr>
          <a:lstStyle/>
          <a:p>
            <a:pPr marL="12700">
              <a:lnSpc>
                <a:spcPct val="100000"/>
              </a:lnSpc>
            </a:pPr>
            <a:r>
              <a:rPr sz="1100" spc="-15" dirty="0" smtClean="0">
                <a:solidFill>
                  <a:srgbClr val="7030A0"/>
                </a:solidFill>
                <a:latin typeface="Calibri"/>
                <a:cs typeface="Calibri"/>
              </a:rPr>
              <a:t>Update </a:t>
            </a:r>
            <a:r>
              <a:rPr sz="1100" dirty="0" smtClean="0">
                <a:solidFill>
                  <a:srgbClr val="7030A0"/>
                </a:solidFill>
                <a:latin typeface="Calibri"/>
                <a:cs typeface="Calibri"/>
              </a:rPr>
              <a:t>5</a:t>
            </a:r>
            <a:r>
              <a:rPr sz="1100" dirty="0">
                <a:solidFill>
                  <a:srgbClr val="7030A0"/>
                </a:solidFill>
                <a:latin typeface="Calibri"/>
                <a:cs typeface="Calibri"/>
              </a:rPr>
              <a:t>,</a:t>
            </a:r>
            <a:r>
              <a:rPr sz="1100" spc="10" dirty="0">
                <a:solidFill>
                  <a:srgbClr val="7030A0"/>
                </a:solidFill>
                <a:latin typeface="Calibri"/>
                <a:cs typeface="Calibri"/>
              </a:rPr>
              <a:t> </a:t>
            </a:r>
            <a:r>
              <a:rPr sz="1100" dirty="0">
                <a:solidFill>
                  <a:srgbClr val="7030A0"/>
                </a:solidFill>
                <a:latin typeface="Calibri"/>
                <a:cs typeface="Calibri"/>
              </a:rPr>
              <a:t>2013</a:t>
            </a:r>
          </a:p>
        </p:txBody>
      </p:sp>
      <p:sp>
        <p:nvSpPr>
          <p:cNvPr id="11" name="10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11 Dikdörtgen"/>
          <p:cNvSpPr/>
          <p:nvPr/>
        </p:nvSpPr>
        <p:spPr>
          <a:xfrm>
            <a:off x="0" y="6705600"/>
            <a:ext cx="9144000" cy="152400"/>
          </a:xfrm>
          <a:prstGeom prst="rect">
            <a:avLst/>
          </a:prstGeom>
          <a:solidFill>
            <a:srgbClr val="A24E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3" name="Picture 2" descr="ECIL  europan conferance of infection  logo ile ilgili görsel sonucu"/>
          <p:cNvPicPr>
            <a:picLocks noChangeAspect="1" noChangeArrowheads="1"/>
          </p:cNvPicPr>
          <p:nvPr/>
        </p:nvPicPr>
        <p:blipFill>
          <a:blip r:embed="rId2" cstate="print"/>
          <a:srcRect/>
          <a:stretch>
            <a:fillRect/>
          </a:stretch>
        </p:blipFill>
        <p:spPr bwMode="auto">
          <a:xfrm rot="20015117">
            <a:off x="7987482" y="990660"/>
            <a:ext cx="432820" cy="383381"/>
          </a:xfrm>
          <a:prstGeom prst="rect">
            <a:avLst/>
          </a:prstGeom>
          <a:noFill/>
        </p:spPr>
      </p:pic>
      <p:cxnSp>
        <p:nvCxnSpPr>
          <p:cNvPr id="14" name="13 Düz Bağlayıcı"/>
          <p:cNvCxnSpPr/>
          <p:nvPr/>
        </p:nvCxnSpPr>
        <p:spPr>
          <a:xfrm>
            <a:off x="8077200" y="1447800"/>
            <a:ext cx="838200" cy="0"/>
          </a:xfrm>
          <a:prstGeom prst="line">
            <a:avLst/>
          </a:prstGeom>
          <a:ln w="19050">
            <a:solidFill>
              <a:srgbClr val="A24EA4"/>
            </a:solidFill>
          </a:ln>
        </p:spPr>
        <p:style>
          <a:lnRef idx="1">
            <a:schemeClr val="accent1"/>
          </a:lnRef>
          <a:fillRef idx="0">
            <a:schemeClr val="accent1"/>
          </a:fillRef>
          <a:effectRef idx="0">
            <a:schemeClr val="accent1"/>
          </a:effectRef>
          <a:fontRef idx="minor">
            <a:schemeClr val="tx1"/>
          </a:fontRef>
        </p:style>
      </p:cxnSp>
      <p:sp>
        <p:nvSpPr>
          <p:cNvPr id="15" name="14 Dikdörtgen"/>
          <p:cNvSpPr/>
          <p:nvPr/>
        </p:nvSpPr>
        <p:spPr>
          <a:xfrm>
            <a:off x="8336844" y="1219200"/>
            <a:ext cx="644279" cy="307777"/>
          </a:xfrm>
          <a:prstGeom prst="rect">
            <a:avLst/>
          </a:prstGeom>
        </p:spPr>
        <p:txBody>
          <a:bodyPr wrap="none">
            <a:spAutoFit/>
          </a:bodyPr>
          <a:lstStyle/>
          <a:p>
            <a:r>
              <a:rPr lang="tr-TR" sz="1400" b="1" spc="-4" dirty="0" smtClean="0">
                <a:solidFill>
                  <a:schemeClr val="accent3">
                    <a:lumMod val="75000"/>
                  </a:schemeClr>
                </a:solidFill>
                <a:cs typeface="Times New Roman"/>
              </a:rPr>
              <a:t>ECIL</a:t>
            </a:r>
            <a:endParaRPr lang="tr-TR" sz="1400" dirty="0"/>
          </a:p>
        </p:txBody>
      </p:sp>
      <p:sp>
        <p:nvSpPr>
          <p:cNvPr id="16" name="object 2"/>
          <p:cNvSpPr txBox="1">
            <a:spLocks/>
          </p:cNvSpPr>
          <p:nvPr/>
        </p:nvSpPr>
        <p:spPr>
          <a:xfrm>
            <a:off x="838200" y="1091974"/>
            <a:ext cx="7924800" cy="1477328"/>
          </a:xfrm>
          <a:prstGeom prst="rect">
            <a:avLst/>
          </a:prstGeom>
        </p:spPr>
        <p:txBody>
          <a:bodyPr vert="horz" wrap="square" lIns="0" tIns="0" rIns="0" bIns="0" rtlCol="0" anchor="ctr">
            <a:spAutoFit/>
          </a:bodyPr>
          <a:lstStyle/>
          <a:p>
            <a:pPr marL="1270">
              <a:lnSpc>
                <a:spcPct val="150000"/>
              </a:lnSpc>
              <a:spcBef>
                <a:spcPct val="0"/>
              </a:spcBef>
              <a:defRPr/>
            </a:pPr>
            <a:r>
              <a:rPr lang="tr-TR" sz="2400" b="1" dirty="0" err="1" smtClean="0">
                <a:solidFill>
                  <a:schemeClr val="accent2"/>
                </a:solidFill>
                <a:latin typeface="+mj-lt"/>
                <a:cs typeface="Verdana"/>
              </a:rPr>
              <a:t>Pharmacological</a:t>
            </a:r>
            <a:r>
              <a:rPr lang="tr-TR" sz="2400" b="1" dirty="0" smtClean="0">
                <a:solidFill>
                  <a:schemeClr val="accent2"/>
                </a:solidFill>
                <a:latin typeface="+mj-lt"/>
                <a:ea typeface="+mj-ea"/>
                <a:cs typeface="+mj-cs"/>
              </a:rPr>
              <a:t> </a:t>
            </a:r>
            <a:r>
              <a:rPr lang="tr-TR" sz="2400" b="1" dirty="0" err="1" smtClean="0">
                <a:solidFill>
                  <a:schemeClr val="accent2"/>
                </a:solidFill>
                <a:latin typeface="+mj-lt"/>
                <a:ea typeface="+mj-ea"/>
                <a:cs typeface="+mj-cs"/>
              </a:rPr>
              <a:t>prophylaxis</a:t>
            </a:r>
            <a:endParaRPr lang="tr-TR" sz="2400" b="1" dirty="0" smtClean="0">
              <a:solidFill>
                <a:schemeClr val="accent2"/>
              </a:solidFill>
              <a:latin typeface="+mj-lt"/>
              <a:ea typeface="+mj-ea"/>
              <a:cs typeface="+mj-cs"/>
            </a:endParaRPr>
          </a:p>
          <a:p>
            <a:pPr marL="12700">
              <a:lnSpc>
                <a:spcPct val="100000"/>
              </a:lnSpc>
            </a:pPr>
            <a:r>
              <a:rPr lang="en-US" sz="2400" b="1" spc="-10" dirty="0" smtClean="0">
                <a:cs typeface="Calibri"/>
              </a:rPr>
              <a:t>ECIL Risk </a:t>
            </a:r>
            <a:r>
              <a:rPr lang="en-US" sz="2400" b="1" spc="-30" dirty="0" smtClean="0">
                <a:cs typeface="Calibri"/>
              </a:rPr>
              <a:t>factors </a:t>
            </a:r>
            <a:r>
              <a:rPr lang="en-US" sz="2400" b="1" spc="-25" dirty="0" smtClean="0">
                <a:cs typeface="Calibri"/>
              </a:rPr>
              <a:t>for </a:t>
            </a:r>
            <a:r>
              <a:rPr lang="en-US" sz="2400" b="1" dirty="0" smtClean="0">
                <a:cs typeface="Calibri"/>
              </a:rPr>
              <a:t>IFD </a:t>
            </a:r>
            <a:r>
              <a:rPr lang="en-US" sz="2400" b="1" spc="-5" dirty="0" smtClean="0">
                <a:cs typeface="Calibri"/>
              </a:rPr>
              <a:t>in allogeneic</a:t>
            </a:r>
            <a:r>
              <a:rPr lang="en-US" sz="2400" b="1" dirty="0" smtClean="0">
                <a:cs typeface="Calibri"/>
              </a:rPr>
              <a:t> HSCT</a:t>
            </a:r>
          </a:p>
          <a:p>
            <a:pPr marL="1270" lvl="0">
              <a:lnSpc>
                <a:spcPct val="150000"/>
              </a:lnSpc>
              <a:spcBef>
                <a:spcPct val="0"/>
              </a:spcBef>
              <a:defRPr/>
            </a:pPr>
            <a:r>
              <a:rPr lang="tr-TR" sz="2400" b="1" dirty="0" smtClean="0">
                <a:solidFill>
                  <a:schemeClr val="accent2"/>
                </a:solidFill>
                <a:latin typeface="+mj-lt"/>
                <a:cs typeface="Verdana"/>
              </a:rPr>
              <a:t> </a:t>
            </a:r>
            <a:endParaRPr kumimoji="0" lang="tr-TR" sz="2400" b="1" i="0" u="none" strike="noStrike" kern="1200" cap="none" spc="0" normalizeH="0" baseline="0" noProof="0" dirty="0">
              <a:ln>
                <a:noFill/>
              </a:ln>
              <a:solidFill>
                <a:schemeClr val="accent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228600" y="457200"/>
            <a:ext cx="5715000" cy="307777"/>
          </a:xfrm>
          <a:prstGeom prst="rect">
            <a:avLst/>
          </a:prstGeom>
        </p:spPr>
        <p:txBody>
          <a:bodyPr wrap="square">
            <a:spAutoFit/>
          </a:bodyPr>
          <a:lstStyle/>
          <a:p>
            <a:pPr marL="342900" indent="-342900"/>
            <a:r>
              <a:rPr lang="tr-TR" sz="1400" b="1" dirty="0" smtClean="0">
                <a:solidFill>
                  <a:schemeClr val="accent6">
                    <a:lumMod val="75000"/>
                  </a:schemeClr>
                </a:solidFill>
                <a:latin typeface="+mj-lt"/>
              </a:rPr>
              <a:t>5. </a:t>
            </a:r>
            <a:r>
              <a:rPr lang="en-US" sz="1400" b="1" dirty="0" smtClean="0">
                <a:solidFill>
                  <a:schemeClr val="accent6">
                    <a:lumMod val="75000"/>
                  </a:schemeClr>
                </a:solidFill>
                <a:latin typeface="+mj-lt"/>
              </a:rPr>
              <a:t>EARLY COMPL</a:t>
            </a:r>
            <a:r>
              <a:rPr lang="tr-TR" sz="1400" b="1" dirty="0" smtClean="0">
                <a:solidFill>
                  <a:schemeClr val="accent6">
                    <a:lumMod val="75000"/>
                  </a:schemeClr>
                </a:solidFill>
                <a:latin typeface="+mj-lt"/>
              </a:rPr>
              <a:t>I</a:t>
            </a:r>
            <a:r>
              <a:rPr lang="en-US" sz="1400" b="1" dirty="0" smtClean="0">
                <a:solidFill>
                  <a:schemeClr val="accent6">
                    <a:lumMod val="75000"/>
                  </a:schemeClr>
                </a:solidFill>
                <a:latin typeface="+mj-lt"/>
              </a:rPr>
              <a:t>CAT</a:t>
            </a:r>
            <a:r>
              <a:rPr lang="tr-TR" sz="1400" b="1" dirty="0" smtClean="0">
                <a:solidFill>
                  <a:schemeClr val="accent6">
                    <a:lumMod val="75000"/>
                  </a:schemeClr>
                </a:solidFill>
                <a:latin typeface="+mj-lt"/>
              </a:rPr>
              <a:t>I</a:t>
            </a:r>
            <a:r>
              <a:rPr lang="en-US" sz="1400" b="1" dirty="0" smtClean="0">
                <a:solidFill>
                  <a:schemeClr val="accent6">
                    <a:lumMod val="75000"/>
                  </a:schemeClr>
                </a:solidFill>
                <a:latin typeface="+mj-lt"/>
              </a:rPr>
              <a:t>ONS OF </a:t>
            </a:r>
            <a:r>
              <a:rPr lang="tr-TR" sz="1400" b="1" dirty="0" smtClean="0">
                <a:solidFill>
                  <a:srgbClr val="C00000"/>
                </a:solidFill>
                <a:latin typeface="+mj-lt"/>
              </a:rPr>
              <a:t>INFECTION </a:t>
            </a:r>
            <a:r>
              <a:rPr lang="tr-TR" sz="1400" b="1" dirty="0" smtClean="0">
                <a:solidFill>
                  <a:schemeClr val="accent6">
                    <a:lumMod val="75000"/>
                  </a:schemeClr>
                </a:solidFill>
                <a:latin typeface="+mj-lt"/>
              </a:rPr>
              <a:t> ORIGIN</a:t>
            </a:r>
          </a:p>
        </p:txBody>
      </p:sp>
      <p:sp>
        <p:nvSpPr>
          <p:cNvPr id="8" name="object 2"/>
          <p:cNvSpPr txBox="1">
            <a:spLocks/>
          </p:cNvSpPr>
          <p:nvPr/>
        </p:nvSpPr>
        <p:spPr>
          <a:xfrm>
            <a:off x="609600" y="1600200"/>
            <a:ext cx="8153400" cy="369332"/>
          </a:xfrm>
          <a:prstGeom prst="rect">
            <a:avLst/>
          </a:prstGeom>
        </p:spPr>
        <p:txBody>
          <a:bodyPr vert="horz" wrap="square" lIns="0" tIns="0" rIns="0" bIns="0" rtlCol="0" anchor="ctr">
            <a:spAutoFit/>
          </a:bodyPr>
          <a:lstStyle/>
          <a:p>
            <a:pPr marL="1270">
              <a:spcBef>
                <a:spcPct val="0"/>
              </a:spcBef>
            </a:pPr>
            <a:r>
              <a:rPr lang="tr-TR" sz="2400" b="1" dirty="0" err="1" smtClean="0">
                <a:solidFill>
                  <a:schemeClr val="accent5">
                    <a:lumMod val="75000"/>
                  </a:schemeClr>
                </a:solidFill>
                <a:cs typeface="Verdana"/>
              </a:rPr>
              <a:t>Primary</a:t>
            </a:r>
            <a:r>
              <a:rPr lang="tr-TR" sz="2400" b="1" dirty="0" smtClean="0">
                <a:solidFill>
                  <a:schemeClr val="accent5">
                    <a:lumMod val="75000"/>
                  </a:schemeClr>
                </a:solidFill>
                <a:cs typeface="Verdana"/>
              </a:rPr>
              <a:t> </a:t>
            </a:r>
            <a:r>
              <a:rPr lang="tr-TR" sz="2400" b="1" spc="-105" dirty="0" smtClean="0">
                <a:solidFill>
                  <a:schemeClr val="accent5">
                    <a:lumMod val="75000"/>
                  </a:schemeClr>
                </a:solidFill>
                <a:cs typeface="Verdana"/>
              </a:rPr>
              <a:t> </a:t>
            </a:r>
            <a:r>
              <a:rPr lang="tr-TR" sz="2400" b="1" spc="-5" dirty="0" err="1" smtClean="0">
                <a:solidFill>
                  <a:schemeClr val="accent5">
                    <a:lumMod val="75000"/>
                  </a:schemeClr>
                </a:solidFill>
                <a:cs typeface="Verdana"/>
              </a:rPr>
              <a:t>prophylaxis</a:t>
            </a:r>
            <a:endParaRPr kumimoji="0" lang="tr-TR" sz="2400" b="1" i="0" u="none" strike="noStrike" kern="1200" cap="none" spc="0" normalizeH="0" baseline="0" noProof="0" dirty="0">
              <a:ln>
                <a:noFill/>
              </a:ln>
              <a:solidFill>
                <a:schemeClr val="accent5">
                  <a:lumMod val="75000"/>
                </a:schemeClr>
              </a:solidFill>
              <a:effectLst/>
              <a:uLnTx/>
              <a:uFillTx/>
              <a:ea typeface="+mj-ea"/>
              <a:cs typeface="+mj-cs"/>
            </a:endParaRPr>
          </a:p>
        </p:txBody>
      </p:sp>
      <p:sp>
        <p:nvSpPr>
          <p:cNvPr id="9" name="8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0" name="Picture 2" descr="The Infectious Diseases Society of America logo ile ilgili görsel sonucu"/>
          <p:cNvPicPr>
            <a:picLocks noChangeAspect="1" noChangeArrowheads="1"/>
          </p:cNvPicPr>
          <p:nvPr/>
        </p:nvPicPr>
        <p:blipFill>
          <a:blip r:embed="rId3" cstate="print"/>
          <a:srcRect/>
          <a:stretch>
            <a:fillRect/>
          </a:stretch>
        </p:blipFill>
        <p:spPr bwMode="auto">
          <a:xfrm>
            <a:off x="7620000" y="685800"/>
            <a:ext cx="1066800" cy="304800"/>
          </a:xfrm>
          <a:prstGeom prst="rect">
            <a:avLst/>
          </a:prstGeom>
          <a:noFill/>
          <a:ln>
            <a:solidFill>
              <a:srgbClr val="4AACC5"/>
            </a:solidFill>
          </a:ln>
        </p:spPr>
      </p:pic>
      <p:pic>
        <p:nvPicPr>
          <p:cNvPr id="16388" name="Picture 4"/>
          <p:cNvPicPr>
            <a:picLocks noChangeAspect="1" noChangeArrowheads="1"/>
          </p:cNvPicPr>
          <p:nvPr/>
        </p:nvPicPr>
        <p:blipFill>
          <a:blip r:embed="rId4" cstate="print"/>
          <a:srcRect/>
          <a:stretch>
            <a:fillRect/>
          </a:stretch>
        </p:blipFill>
        <p:spPr bwMode="auto">
          <a:xfrm>
            <a:off x="457200" y="2286000"/>
            <a:ext cx="8077200" cy="1981200"/>
          </a:xfrm>
          <a:prstGeom prst="rect">
            <a:avLst/>
          </a:prstGeom>
          <a:noFill/>
          <a:ln w="9525">
            <a:solidFill>
              <a:srgbClr val="4AACC5"/>
            </a:solidFill>
            <a:miter lim="800000"/>
            <a:headEnd/>
            <a:tailEnd/>
          </a:ln>
        </p:spPr>
      </p:pic>
      <p:pic>
        <p:nvPicPr>
          <p:cNvPr id="16389" name="Picture 5"/>
          <p:cNvPicPr>
            <a:picLocks noChangeAspect="1" noChangeArrowheads="1"/>
          </p:cNvPicPr>
          <p:nvPr/>
        </p:nvPicPr>
        <p:blipFill>
          <a:blip r:embed="rId5" cstate="print"/>
          <a:srcRect/>
          <a:stretch>
            <a:fillRect/>
          </a:stretch>
        </p:blipFill>
        <p:spPr bwMode="auto">
          <a:xfrm>
            <a:off x="457200" y="4476750"/>
            <a:ext cx="8096250" cy="2000250"/>
          </a:xfrm>
          <a:prstGeom prst="rect">
            <a:avLst/>
          </a:prstGeom>
          <a:noFill/>
          <a:ln w="9525">
            <a:solidFill>
              <a:srgbClr val="4AACC5"/>
            </a:solidFill>
            <a:miter lim="800000"/>
            <a:headEnd/>
            <a:tailEnd/>
          </a:ln>
        </p:spPr>
      </p:pic>
      <p:sp>
        <p:nvSpPr>
          <p:cNvPr id="11" name="10 Dikdörtgen"/>
          <p:cNvSpPr/>
          <p:nvPr/>
        </p:nvSpPr>
        <p:spPr>
          <a:xfrm>
            <a:off x="533400" y="1066800"/>
            <a:ext cx="6234079" cy="507831"/>
          </a:xfrm>
          <a:prstGeom prst="rect">
            <a:avLst/>
          </a:prstGeom>
        </p:spPr>
        <p:txBody>
          <a:bodyPr wrap="none">
            <a:spAutoFit/>
          </a:bodyPr>
          <a:lstStyle/>
          <a:p>
            <a:pPr marL="1270">
              <a:lnSpc>
                <a:spcPct val="150000"/>
              </a:lnSpc>
              <a:spcBef>
                <a:spcPct val="0"/>
              </a:spcBef>
              <a:defRPr/>
            </a:pPr>
            <a:r>
              <a:rPr lang="tr-TR" b="1" dirty="0" smtClean="0">
                <a:cs typeface="Verdana"/>
              </a:rPr>
              <a:t>Clinical  </a:t>
            </a:r>
            <a:r>
              <a:rPr lang="tr-TR" b="1" dirty="0" err="1" smtClean="0">
                <a:cs typeface="Verdana"/>
              </a:rPr>
              <a:t>Approaches</a:t>
            </a:r>
            <a:r>
              <a:rPr lang="tr-TR" b="1" dirty="0" smtClean="0">
                <a:cs typeface="Verdana"/>
              </a:rPr>
              <a:t> for </a:t>
            </a:r>
            <a:r>
              <a:rPr lang="tr-TR" b="1" dirty="0" err="1" smtClean="0">
                <a:cs typeface="Verdana"/>
              </a:rPr>
              <a:t>Fungal</a:t>
            </a:r>
            <a:r>
              <a:rPr lang="tr-TR" b="1" dirty="0" smtClean="0">
                <a:cs typeface="Verdana"/>
              </a:rPr>
              <a:t> </a:t>
            </a:r>
            <a:r>
              <a:rPr lang="tr-TR" b="1" dirty="0" err="1" smtClean="0">
                <a:cs typeface="Verdana"/>
              </a:rPr>
              <a:t>Infections</a:t>
            </a:r>
            <a:r>
              <a:rPr lang="tr-TR" b="1" dirty="0" smtClean="0">
                <a:cs typeface="Verdana"/>
              </a:rPr>
              <a:t> in HSCT </a:t>
            </a:r>
            <a:endParaRPr lang="tr-TR"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388"/>
                                        </p:tgtEl>
                                        <p:attrNameLst>
                                          <p:attrName>style.visibility</p:attrName>
                                        </p:attrNameLst>
                                      </p:cBhvr>
                                      <p:to>
                                        <p:strVal val="visible"/>
                                      </p:to>
                                    </p:set>
                                    <p:animEffect transition="in" filter="fade">
                                      <p:cBhvr>
                                        <p:cTn id="7" dur="2000"/>
                                        <p:tgtEl>
                                          <p:spTgt spid="1638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389"/>
                                        </p:tgtEl>
                                        <p:attrNameLst>
                                          <p:attrName>style.visibility</p:attrName>
                                        </p:attrNameLst>
                                      </p:cBhvr>
                                      <p:to>
                                        <p:strVal val="visible"/>
                                      </p:to>
                                    </p:set>
                                    <p:animEffect transition="in" filter="fade">
                                      <p:cBhvr>
                                        <p:cTn id="12" dur="2000"/>
                                        <p:tgtEl>
                                          <p:spTgt spid="163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228600" y="457200"/>
            <a:ext cx="5715000" cy="307777"/>
          </a:xfrm>
          <a:prstGeom prst="rect">
            <a:avLst/>
          </a:prstGeom>
        </p:spPr>
        <p:txBody>
          <a:bodyPr wrap="square">
            <a:spAutoFit/>
          </a:bodyPr>
          <a:lstStyle/>
          <a:p>
            <a:pPr marL="342900" indent="-342900"/>
            <a:r>
              <a:rPr lang="tr-TR" sz="1400" b="1" dirty="0" smtClean="0">
                <a:solidFill>
                  <a:schemeClr val="accent6">
                    <a:lumMod val="75000"/>
                  </a:schemeClr>
                </a:solidFill>
                <a:latin typeface="+mj-lt"/>
              </a:rPr>
              <a:t>5. </a:t>
            </a:r>
            <a:r>
              <a:rPr lang="en-US" sz="1400" b="1" dirty="0" smtClean="0">
                <a:solidFill>
                  <a:schemeClr val="accent6">
                    <a:lumMod val="75000"/>
                  </a:schemeClr>
                </a:solidFill>
                <a:latin typeface="+mj-lt"/>
              </a:rPr>
              <a:t>EARLY COMPL</a:t>
            </a:r>
            <a:r>
              <a:rPr lang="tr-TR" sz="1400" b="1" dirty="0" smtClean="0">
                <a:solidFill>
                  <a:schemeClr val="accent6">
                    <a:lumMod val="75000"/>
                  </a:schemeClr>
                </a:solidFill>
                <a:latin typeface="+mj-lt"/>
              </a:rPr>
              <a:t>I</a:t>
            </a:r>
            <a:r>
              <a:rPr lang="en-US" sz="1400" b="1" dirty="0" smtClean="0">
                <a:solidFill>
                  <a:schemeClr val="accent6">
                    <a:lumMod val="75000"/>
                  </a:schemeClr>
                </a:solidFill>
                <a:latin typeface="+mj-lt"/>
              </a:rPr>
              <a:t>CAT</a:t>
            </a:r>
            <a:r>
              <a:rPr lang="tr-TR" sz="1400" b="1" dirty="0" smtClean="0">
                <a:solidFill>
                  <a:schemeClr val="accent6">
                    <a:lumMod val="75000"/>
                  </a:schemeClr>
                </a:solidFill>
                <a:latin typeface="+mj-lt"/>
              </a:rPr>
              <a:t>I</a:t>
            </a:r>
            <a:r>
              <a:rPr lang="en-US" sz="1400" b="1" dirty="0" smtClean="0">
                <a:solidFill>
                  <a:schemeClr val="accent6">
                    <a:lumMod val="75000"/>
                  </a:schemeClr>
                </a:solidFill>
                <a:latin typeface="+mj-lt"/>
              </a:rPr>
              <a:t>ONS OF </a:t>
            </a:r>
            <a:r>
              <a:rPr lang="tr-TR" sz="1400" b="1" dirty="0" smtClean="0">
                <a:solidFill>
                  <a:srgbClr val="C00000"/>
                </a:solidFill>
                <a:latin typeface="+mj-lt"/>
              </a:rPr>
              <a:t>INFECTION </a:t>
            </a:r>
            <a:r>
              <a:rPr lang="tr-TR" sz="1400" b="1" dirty="0" smtClean="0">
                <a:solidFill>
                  <a:schemeClr val="accent6">
                    <a:lumMod val="75000"/>
                  </a:schemeClr>
                </a:solidFill>
                <a:latin typeface="+mj-lt"/>
              </a:rPr>
              <a:t> ORIGIN</a:t>
            </a:r>
          </a:p>
        </p:txBody>
      </p:sp>
      <p:pic>
        <p:nvPicPr>
          <p:cNvPr id="17410" name="Picture 2"/>
          <p:cNvPicPr>
            <a:picLocks noChangeAspect="1" noChangeArrowheads="1"/>
          </p:cNvPicPr>
          <p:nvPr/>
        </p:nvPicPr>
        <p:blipFill>
          <a:blip r:embed="rId3" cstate="print"/>
          <a:srcRect/>
          <a:stretch>
            <a:fillRect/>
          </a:stretch>
        </p:blipFill>
        <p:spPr bwMode="auto">
          <a:xfrm>
            <a:off x="304800" y="4476750"/>
            <a:ext cx="8401050" cy="1924050"/>
          </a:xfrm>
          <a:prstGeom prst="rect">
            <a:avLst/>
          </a:prstGeom>
          <a:noFill/>
          <a:ln w="9525">
            <a:solidFill>
              <a:srgbClr val="4AACC5"/>
            </a:solidFill>
            <a:miter lim="800000"/>
            <a:headEnd/>
            <a:tailEnd/>
          </a:ln>
        </p:spPr>
      </p:pic>
      <p:pic>
        <p:nvPicPr>
          <p:cNvPr id="17411" name="Picture 3"/>
          <p:cNvPicPr>
            <a:picLocks noChangeAspect="1" noChangeArrowheads="1"/>
          </p:cNvPicPr>
          <p:nvPr/>
        </p:nvPicPr>
        <p:blipFill>
          <a:blip r:embed="rId4" cstate="print"/>
          <a:srcRect/>
          <a:stretch>
            <a:fillRect/>
          </a:stretch>
        </p:blipFill>
        <p:spPr bwMode="auto">
          <a:xfrm>
            <a:off x="304800" y="2114550"/>
            <a:ext cx="8458200" cy="2028825"/>
          </a:xfrm>
          <a:prstGeom prst="rect">
            <a:avLst/>
          </a:prstGeom>
          <a:noFill/>
          <a:ln w="9525">
            <a:solidFill>
              <a:srgbClr val="4AACC5"/>
            </a:solidFill>
            <a:miter lim="800000"/>
            <a:headEnd/>
            <a:tailEnd/>
          </a:ln>
        </p:spPr>
      </p:pic>
      <p:sp>
        <p:nvSpPr>
          <p:cNvPr id="9" name="8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0" name="Picture 2" descr="The Infectious Diseases Society of America logo ile ilgili görsel sonucu"/>
          <p:cNvPicPr>
            <a:picLocks noChangeAspect="1" noChangeArrowheads="1"/>
          </p:cNvPicPr>
          <p:nvPr/>
        </p:nvPicPr>
        <p:blipFill>
          <a:blip r:embed="rId5" cstate="print"/>
          <a:srcRect/>
          <a:stretch>
            <a:fillRect/>
          </a:stretch>
        </p:blipFill>
        <p:spPr bwMode="auto">
          <a:xfrm>
            <a:off x="7620000" y="685800"/>
            <a:ext cx="1066800" cy="304800"/>
          </a:xfrm>
          <a:prstGeom prst="rect">
            <a:avLst/>
          </a:prstGeom>
          <a:noFill/>
          <a:ln>
            <a:solidFill>
              <a:srgbClr val="4AACC5"/>
            </a:solidFill>
          </a:ln>
        </p:spPr>
      </p:pic>
      <p:sp>
        <p:nvSpPr>
          <p:cNvPr id="11" name="object 2"/>
          <p:cNvSpPr txBox="1">
            <a:spLocks/>
          </p:cNvSpPr>
          <p:nvPr/>
        </p:nvSpPr>
        <p:spPr>
          <a:xfrm>
            <a:off x="609600" y="1600200"/>
            <a:ext cx="8153400" cy="369332"/>
          </a:xfrm>
          <a:prstGeom prst="rect">
            <a:avLst/>
          </a:prstGeom>
        </p:spPr>
        <p:txBody>
          <a:bodyPr vert="horz" wrap="square" lIns="0" tIns="0" rIns="0" bIns="0" rtlCol="0" anchor="ctr">
            <a:spAutoFit/>
          </a:bodyPr>
          <a:lstStyle/>
          <a:p>
            <a:pPr marL="1270">
              <a:spcBef>
                <a:spcPct val="0"/>
              </a:spcBef>
            </a:pPr>
            <a:r>
              <a:rPr lang="tr-TR" sz="2400" b="1" dirty="0" err="1" smtClean="0">
                <a:solidFill>
                  <a:schemeClr val="accent5">
                    <a:lumMod val="75000"/>
                  </a:schemeClr>
                </a:solidFill>
                <a:cs typeface="Verdana"/>
              </a:rPr>
              <a:t>Primary</a:t>
            </a:r>
            <a:r>
              <a:rPr lang="tr-TR" sz="2400" b="1" dirty="0" smtClean="0">
                <a:solidFill>
                  <a:schemeClr val="accent5">
                    <a:lumMod val="75000"/>
                  </a:schemeClr>
                </a:solidFill>
                <a:cs typeface="Verdana"/>
              </a:rPr>
              <a:t> </a:t>
            </a:r>
            <a:r>
              <a:rPr lang="tr-TR" sz="2400" b="1" spc="-105" dirty="0" smtClean="0">
                <a:solidFill>
                  <a:schemeClr val="accent5">
                    <a:lumMod val="75000"/>
                  </a:schemeClr>
                </a:solidFill>
                <a:cs typeface="Verdana"/>
              </a:rPr>
              <a:t> </a:t>
            </a:r>
            <a:r>
              <a:rPr lang="tr-TR" sz="2400" b="1" spc="-5" dirty="0" err="1" smtClean="0">
                <a:solidFill>
                  <a:schemeClr val="accent5">
                    <a:lumMod val="75000"/>
                  </a:schemeClr>
                </a:solidFill>
                <a:cs typeface="Verdana"/>
              </a:rPr>
              <a:t>prophylaxis</a:t>
            </a:r>
            <a:endParaRPr kumimoji="0" lang="tr-TR" sz="2400" b="1" i="0" u="none" strike="noStrike" kern="1200" cap="none" spc="0" normalizeH="0" baseline="0" noProof="0" dirty="0">
              <a:ln>
                <a:noFill/>
              </a:ln>
              <a:solidFill>
                <a:schemeClr val="accent5">
                  <a:lumMod val="75000"/>
                </a:schemeClr>
              </a:solidFill>
              <a:effectLst/>
              <a:uLnTx/>
              <a:uFillTx/>
              <a:ea typeface="+mj-ea"/>
              <a:cs typeface="+mj-cs"/>
            </a:endParaRPr>
          </a:p>
        </p:txBody>
      </p:sp>
      <p:sp>
        <p:nvSpPr>
          <p:cNvPr id="12" name="11 Dikdörtgen"/>
          <p:cNvSpPr/>
          <p:nvPr/>
        </p:nvSpPr>
        <p:spPr>
          <a:xfrm>
            <a:off x="533400" y="1066800"/>
            <a:ext cx="6234079" cy="507831"/>
          </a:xfrm>
          <a:prstGeom prst="rect">
            <a:avLst/>
          </a:prstGeom>
        </p:spPr>
        <p:txBody>
          <a:bodyPr wrap="none">
            <a:spAutoFit/>
          </a:bodyPr>
          <a:lstStyle/>
          <a:p>
            <a:pPr marL="1270">
              <a:lnSpc>
                <a:spcPct val="150000"/>
              </a:lnSpc>
              <a:spcBef>
                <a:spcPct val="0"/>
              </a:spcBef>
              <a:defRPr/>
            </a:pPr>
            <a:r>
              <a:rPr lang="tr-TR" b="1" dirty="0" smtClean="0">
                <a:cs typeface="Verdana"/>
              </a:rPr>
              <a:t>Clinical  </a:t>
            </a:r>
            <a:r>
              <a:rPr lang="tr-TR" b="1" dirty="0" err="1" smtClean="0">
                <a:cs typeface="Verdana"/>
              </a:rPr>
              <a:t>Approaches</a:t>
            </a:r>
            <a:r>
              <a:rPr lang="tr-TR" b="1" dirty="0" smtClean="0">
                <a:cs typeface="Verdana"/>
              </a:rPr>
              <a:t> for </a:t>
            </a:r>
            <a:r>
              <a:rPr lang="tr-TR" b="1" dirty="0" err="1" smtClean="0">
                <a:cs typeface="Verdana"/>
              </a:rPr>
              <a:t>Fungal</a:t>
            </a:r>
            <a:r>
              <a:rPr lang="tr-TR" b="1" dirty="0" smtClean="0">
                <a:cs typeface="Verdana"/>
              </a:rPr>
              <a:t> </a:t>
            </a:r>
            <a:r>
              <a:rPr lang="tr-TR" b="1" dirty="0" err="1" smtClean="0">
                <a:cs typeface="Verdana"/>
              </a:rPr>
              <a:t>Infections</a:t>
            </a:r>
            <a:r>
              <a:rPr lang="tr-TR" b="1" dirty="0" smtClean="0">
                <a:cs typeface="Verdana"/>
              </a:rPr>
              <a:t> in HSCT </a:t>
            </a:r>
            <a:endParaRPr lang="tr-TR"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411"/>
                                        </p:tgtEl>
                                        <p:attrNameLst>
                                          <p:attrName>style.visibility</p:attrName>
                                        </p:attrNameLst>
                                      </p:cBhvr>
                                      <p:to>
                                        <p:strVal val="visible"/>
                                      </p:to>
                                    </p:set>
                                    <p:animEffect transition="in" filter="fade">
                                      <p:cBhvr>
                                        <p:cTn id="7" dur="2000"/>
                                        <p:tgtEl>
                                          <p:spTgt spid="174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410"/>
                                        </p:tgtEl>
                                        <p:attrNameLst>
                                          <p:attrName>style.visibility</p:attrName>
                                        </p:attrNameLst>
                                      </p:cBhvr>
                                      <p:to>
                                        <p:strVal val="visible"/>
                                      </p:to>
                                    </p:set>
                                    <p:animEffect transition="in" filter="fade">
                                      <p:cBhvr>
                                        <p:cTn id="12" dur="2000"/>
                                        <p:tgtEl>
                                          <p:spTgt spid="17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708659" y="213359"/>
            <a:ext cx="7775448" cy="841247"/>
          </a:xfrm>
          <a:prstGeom prst="rect">
            <a:avLst/>
          </a:prstGeom>
          <a:blipFill>
            <a:blip r:embed="rId3" cstate="print"/>
            <a:stretch>
              <a:fillRect/>
            </a:stretch>
          </a:blipFill>
        </p:spPr>
        <p:txBody>
          <a:bodyPr wrap="square" lIns="0" tIns="0" rIns="0" bIns="0" rtlCol="0"/>
          <a:lstStyle/>
          <a:p>
            <a:endParaRPr dirty="0"/>
          </a:p>
        </p:txBody>
      </p:sp>
      <p:sp>
        <p:nvSpPr>
          <p:cNvPr id="102" name="101 Dikdörtgen"/>
          <p:cNvSpPr/>
          <p:nvPr/>
        </p:nvSpPr>
        <p:spPr>
          <a:xfrm>
            <a:off x="0" y="381000"/>
            <a:ext cx="5486400" cy="369332"/>
          </a:xfrm>
          <a:prstGeom prst="rect">
            <a:avLst/>
          </a:prstGeom>
        </p:spPr>
        <p:txBody>
          <a:bodyPr wrap="square">
            <a:spAutoFit/>
          </a:bodyPr>
          <a:lstStyle/>
          <a:p>
            <a:pPr lvl="0">
              <a:spcBef>
                <a:spcPct val="0"/>
              </a:spcBef>
              <a:defRPr/>
            </a:pPr>
            <a:r>
              <a:rPr lang="tr-TR" b="1" dirty="0" smtClean="0">
                <a:solidFill>
                  <a:schemeClr val="accent4"/>
                </a:solidFill>
                <a:latin typeface="+mj-lt"/>
              </a:rPr>
              <a:t>FUNGAL INFECTIONS  occuring after HSCT </a:t>
            </a:r>
            <a:endParaRPr lang="tr-TR" dirty="0">
              <a:solidFill>
                <a:schemeClr val="accent4"/>
              </a:solidFill>
              <a:latin typeface="+mj-lt"/>
            </a:endParaRPr>
          </a:p>
        </p:txBody>
      </p:sp>
      <p:sp>
        <p:nvSpPr>
          <p:cNvPr id="104" name="103 Başlık"/>
          <p:cNvSpPr>
            <a:spLocks noGrp="1"/>
          </p:cNvSpPr>
          <p:nvPr>
            <p:ph type="title"/>
          </p:nvPr>
        </p:nvSpPr>
        <p:spPr>
          <a:xfrm>
            <a:off x="457200" y="1752600"/>
            <a:ext cx="8458200" cy="1066800"/>
          </a:xfrm>
          <a:solidFill>
            <a:schemeClr val="bg1">
              <a:lumMod val="75000"/>
              <a:alpha val="17000"/>
            </a:schemeClr>
          </a:solidFill>
          <a:ln>
            <a:solidFill>
              <a:srgbClr val="4AACC5"/>
            </a:solidFill>
          </a:ln>
        </p:spPr>
        <p:txBody>
          <a:bodyPr>
            <a:normAutofit fontScale="90000"/>
          </a:bodyPr>
          <a:lstStyle/>
          <a:p>
            <a:r>
              <a:rPr lang="en-US" dirty="0" smtClean="0">
                <a:solidFill>
                  <a:schemeClr val="accent3"/>
                </a:solidFill>
                <a:latin typeface="+mn-lt"/>
              </a:rPr>
              <a:t>The duration of antifungal prophylaxis</a:t>
            </a:r>
            <a:r>
              <a:rPr lang="tr-TR" dirty="0" smtClean="0"/>
              <a:t/>
            </a:r>
            <a:br>
              <a:rPr lang="tr-TR" dirty="0" smtClean="0"/>
            </a:br>
            <a:r>
              <a:rPr lang="en-US" sz="1600" dirty="0" smtClean="0">
                <a:solidFill>
                  <a:srgbClr val="C00000"/>
                </a:solidFill>
              </a:rPr>
              <a:t>should be individualized based on the patient's clinical status and history of prior fungal infections. </a:t>
            </a:r>
            <a:r>
              <a:rPr lang="tr-TR" sz="1600" dirty="0" smtClean="0">
                <a:solidFill>
                  <a:srgbClr val="C00000"/>
                </a:solidFill>
              </a:rPr>
              <a:t/>
            </a:r>
            <a:br>
              <a:rPr lang="tr-TR" sz="1600" dirty="0" smtClean="0">
                <a:solidFill>
                  <a:srgbClr val="C00000"/>
                </a:solidFill>
              </a:rPr>
            </a:br>
            <a:r>
              <a:rPr lang="en-US" sz="1600" dirty="0" smtClean="0">
                <a:solidFill>
                  <a:srgbClr val="C00000"/>
                </a:solidFill>
              </a:rPr>
              <a:t>The following general principles can be used to help determine the appropriate duration of prophylaxis </a:t>
            </a:r>
            <a:endParaRPr lang="tr-TR" sz="1600" dirty="0">
              <a:solidFill>
                <a:srgbClr val="C00000"/>
              </a:solidFill>
            </a:endParaRPr>
          </a:p>
        </p:txBody>
      </p:sp>
      <p:pic>
        <p:nvPicPr>
          <p:cNvPr id="18434" name="Picture 2"/>
          <p:cNvPicPr>
            <a:picLocks noChangeAspect="1" noChangeArrowheads="1"/>
          </p:cNvPicPr>
          <p:nvPr/>
        </p:nvPicPr>
        <p:blipFill>
          <a:blip r:embed="rId4" cstate="print"/>
          <a:srcRect/>
          <a:stretch>
            <a:fillRect/>
          </a:stretch>
        </p:blipFill>
        <p:spPr bwMode="auto">
          <a:xfrm>
            <a:off x="685800" y="3124200"/>
            <a:ext cx="8001000" cy="1600200"/>
          </a:xfrm>
          <a:prstGeom prst="rect">
            <a:avLst/>
          </a:prstGeom>
          <a:noFill/>
          <a:ln w="9525">
            <a:solidFill>
              <a:srgbClr val="4AACC5"/>
            </a:solidFill>
            <a:miter lim="800000"/>
            <a:headEnd/>
            <a:tailEnd/>
          </a:ln>
        </p:spPr>
      </p:pic>
      <p:pic>
        <p:nvPicPr>
          <p:cNvPr id="18435" name="Picture 3"/>
          <p:cNvPicPr>
            <a:picLocks noChangeAspect="1" noChangeArrowheads="1"/>
          </p:cNvPicPr>
          <p:nvPr/>
        </p:nvPicPr>
        <p:blipFill>
          <a:blip r:embed="rId5" cstate="print"/>
          <a:srcRect/>
          <a:stretch>
            <a:fillRect/>
          </a:stretch>
        </p:blipFill>
        <p:spPr bwMode="auto">
          <a:xfrm>
            <a:off x="685800" y="4876800"/>
            <a:ext cx="8001000" cy="1600200"/>
          </a:xfrm>
          <a:prstGeom prst="rect">
            <a:avLst/>
          </a:prstGeom>
          <a:noFill/>
          <a:ln w="9525">
            <a:solidFill>
              <a:srgbClr val="4AACC5"/>
            </a:solidFill>
            <a:miter lim="800000"/>
            <a:headEnd/>
            <a:tailEnd/>
          </a:ln>
        </p:spPr>
      </p:pic>
      <p:sp>
        <p:nvSpPr>
          <p:cNvPr id="10" name="9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1" name="Picture 2" descr="The Infectious Diseases Society of America logo ile ilgili görsel sonucu"/>
          <p:cNvPicPr>
            <a:picLocks noChangeAspect="1" noChangeArrowheads="1"/>
          </p:cNvPicPr>
          <p:nvPr/>
        </p:nvPicPr>
        <p:blipFill>
          <a:blip r:embed="rId6" cstate="print"/>
          <a:srcRect/>
          <a:stretch>
            <a:fillRect/>
          </a:stretch>
        </p:blipFill>
        <p:spPr bwMode="auto">
          <a:xfrm>
            <a:off x="7620000" y="685800"/>
            <a:ext cx="1066800" cy="304800"/>
          </a:xfrm>
          <a:prstGeom prst="rect">
            <a:avLst/>
          </a:prstGeom>
          <a:noFill/>
          <a:ln>
            <a:solidFill>
              <a:srgbClr val="4AACC5"/>
            </a:solidFill>
          </a:ln>
        </p:spPr>
      </p:pic>
      <p:sp>
        <p:nvSpPr>
          <p:cNvPr id="13" name="12 Dikdörtgen"/>
          <p:cNvSpPr/>
          <p:nvPr/>
        </p:nvSpPr>
        <p:spPr>
          <a:xfrm>
            <a:off x="381000" y="1066800"/>
            <a:ext cx="6234079" cy="507831"/>
          </a:xfrm>
          <a:prstGeom prst="rect">
            <a:avLst/>
          </a:prstGeom>
        </p:spPr>
        <p:txBody>
          <a:bodyPr wrap="none">
            <a:spAutoFit/>
          </a:bodyPr>
          <a:lstStyle/>
          <a:p>
            <a:pPr marL="1270">
              <a:lnSpc>
                <a:spcPct val="150000"/>
              </a:lnSpc>
              <a:spcBef>
                <a:spcPct val="0"/>
              </a:spcBef>
              <a:defRPr/>
            </a:pPr>
            <a:r>
              <a:rPr lang="tr-TR" b="1" dirty="0" smtClean="0">
                <a:cs typeface="Verdana"/>
              </a:rPr>
              <a:t>Clinical  </a:t>
            </a:r>
            <a:r>
              <a:rPr lang="tr-TR" b="1" dirty="0" err="1" smtClean="0">
                <a:cs typeface="Verdana"/>
              </a:rPr>
              <a:t>Approaches</a:t>
            </a:r>
            <a:r>
              <a:rPr lang="tr-TR" b="1" dirty="0" smtClean="0">
                <a:cs typeface="Verdana"/>
              </a:rPr>
              <a:t> for </a:t>
            </a:r>
            <a:r>
              <a:rPr lang="tr-TR" b="1" dirty="0" err="1" smtClean="0">
                <a:cs typeface="Verdana"/>
              </a:rPr>
              <a:t>Fungal</a:t>
            </a:r>
            <a:r>
              <a:rPr lang="tr-TR" b="1" dirty="0" smtClean="0">
                <a:cs typeface="Verdana"/>
              </a:rPr>
              <a:t> </a:t>
            </a:r>
            <a:r>
              <a:rPr lang="tr-TR" b="1" dirty="0" err="1" smtClean="0">
                <a:cs typeface="Verdana"/>
              </a:rPr>
              <a:t>Infections</a:t>
            </a:r>
            <a:r>
              <a:rPr lang="tr-TR" b="1" dirty="0" smtClean="0">
                <a:cs typeface="Verdana"/>
              </a:rPr>
              <a:t> in HSCT </a:t>
            </a:r>
            <a:endParaRPr lang="tr-TR"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2000"/>
                                        <p:tgtEl>
                                          <p:spTgt spid="184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435"/>
                                        </p:tgtEl>
                                        <p:attrNameLst>
                                          <p:attrName>style.visibility</p:attrName>
                                        </p:attrNameLst>
                                      </p:cBhvr>
                                      <p:to>
                                        <p:strVal val="visible"/>
                                      </p:to>
                                    </p:set>
                                    <p:animEffect transition="in" filter="fade">
                                      <p:cBhvr>
                                        <p:cTn id="12" dur="2000"/>
                                        <p:tgtEl>
                                          <p:spTgt spid="18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228600" y="457200"/>
            <a:ext cx="5715000" cy="307777"/>
          </a:xfrm>
          <a:prstGeom prst="rect">
            <a:avLst/>
          </a:prstGeom>
        </p:spPr>
        <p:txBody>
          <a:bodyPr wrap="square">
            <a:spAutoFit/>
          </a:bodyPr>
          <a:lstStyle/>
          <a:p>
            <a:pPr marL="342900" indent="-342900"/>
            <a:r>
              <a:rPr lang="tr-TR" sz="1400" b="1" dirty="0" smtClean="0">
                <a:solidFill>
                  <a:schemeClr val="accent6">
                    <a:lumMod val="75000"/>
                  </a:schemeClr>
                </a:solidFill>
                <a:latin typeface="+mj-lt"/>
              </a:rPr>
              <a:t>5. </a:t>
            </a:r>
            <a:r>
              <a:rPr lang="en-US" sz="1400" b="1" dirty="0" smtClean="0">
                <a:solidFill>
                  <a:schemeClr val="accent6">
                    <a:lumMod val="75000"/>
                  </a:schemeClr>
                </a:solidFill>
                <a:latin typeface="+mj-lt"/>
              </a:rPr>
              <a:t>EARLY COMPL</a:t>
            </a:r>
            <a:r>
              <a:rPr lang="tr-TR" sz="1400" b="1" dirty="0" smtClean="0">
                <a:solidFill>
                  <a:schemeClr val="accent6">
                    <a:lumMod val="75000"/>
                  </a:schemeClr>
                </a:solidFill>
                <a:latin typeface="+mj-lt"/>
              </a:rPr>
              <a:t>I</a:t>
            </a:r>
            <a:r>
              <a:rPr lang="en-US" sz="1400" b="1" dirty="0" smtClean="0">
                <a:solidFill>
                  <a:schemeClr val="accent6">
                    <a:lumMod val="75000"/>
                  </a:schemeClr>
                </a:solidFill>
                <a:latin typeface="+mj-lt"/>
              </a:rPr>
              <a:t>CAT</a:t>
            </a:r>
            <a:r>
              <a:rPr lang="tr-TR" sz="1400" b="1" dirty="0" smtClean="0">
                <a:solidFill>
                  <a:schemeClr val="accent6">
                    <a:lumMod val="75000"/>
                  </a:schemeClr>
                </a:solidFill>
                <a:latin typeface="+mj-lt"/>
              </a:rPr>
              <a:t>I</a:t>
            </a:r>
            <a:r>
              <a:rPr lang="en-US" sz="1400" b="1" dirty="0" smtClean="0">
                <a:solidFill>
                  <a:schemeClr val="accent6">
                    <a:lumMod val="75000"/>
                  </a:schemeClr>
                </a:solidFill>
                <a:latin typeface="+mj-lt"/>
              </a:rPr>
              <a:t>ONS OF </a:t>
            </a:r>
            <a:r>
              <a:rPr lang="tr-TR" sz="1400" b="1" dirty="0" smtClean="0">
                <a:solidFill>
                  <a:srgbClr val="C00000"/>
                </a:solidFill>
                <a:latin typeface="+mj-lt"/>
              </a:rPr>
              <a:t>INFECTION </a:t>
            </a:r>
            <a:r>
              <a:rPr lang="tr-TR" sz="1400" b="1" dirty="0" smtClean="0">
                <a:solidFill>
                  <a:schemeClr val="accent6">
                    <a:lumMod val="75000"/>
                  </a:schemeClr>
                </a:solidFill>
                <a:latin typeface="+mj-lt"/>
              </a:rPr>
              <a:t> ORIGIN</a:t>
            </a:r>
          </a:p>
        </p:txBody>
      </p:sp>
      <p:sp>
        <p:nvSpPr>
          <p:cNvPr id="7" name="object 2"/>
          <p:cNvSpPr txBox="1">
            <a:spLocks/>
          </p:cNvSpPr>
          <p:nvPr/>
        </p:nvSpPr>
        <p:spPr>
          <a:xfrm>
            <a:off x="457200" y="1828800"/>
            <a:ext cx="8153400" cy="369332"/>
          </a:xfrm>
          <a:prstGeom prst="rect">
            <a:avLst/>
          </a:prstGeom>
        </p:spPr>
        <p:txBody>
          <a:bodyPr vert="horz" wrap="square" lIns="0" tIns="0" rIns="0" bIns="0" rtlCol="0" anchor="ctr">
            <a:spAutoFit/>
          </a:bodyPr>
          <a:lstStyle/>
          <a:p>
            <a:pPr marL="1270">
              <a:spcBef>
                <a:spcPct val="0"/>
              </a:spcBef>
            </a:pPr>
            <a:r>
              <a:rPr lang="tr-TR" sz="2400" b="1" dirty="0" err="1" smtClean="0">
                <a:cs typeface="Verdana"/>
              </a:rPr>
              <a:t>Secondary</a:t>
            </a:r>
            <a:r>
              <a:rPr lang="tr-TR" sz="2400" b="1" spc="-105" dirty="0" smtClean="0">
                <a:cs typeface="Verdana"/>
              </a:rPr>
              <a:t> </a:t>
            </a:r>
            <a:r>
              <a:rPr lang="tr-TR" sz="2400" b="1" spc="-5" dirty="0" err="1" smtClean="0">
                <a:cs typeface="Verdana"/>
              </a:rPr>
              <a:t>prophylaxis</a:t>
            </a:r>
            <a:endParaRPr kumimoji="0" lang="tr-TR" sz="2400" b="1" i="0" u="none" strike="noStrike" kern="1200" cap="none" spc="0" normalizeH="0" baseline="0" noProof="0" dirty="0">
              <a:ln>
                <a:noFill/>
              </a:ln>
              <a:effectLst/>
              <a:uLnTx/>
              <a:uFillTx/>
              <a:ea typeface="+mj-ea"/>
              <a:cs typeface="+mj-cs"/>
            </a:endParaRPr>
          </a:p>
        </p:txBody>
      </p:sp>
      <p:pic>
        <p:nvPicPr>
          <p:cNvPr id="19458" name="Picture 2"/>
          <p:cNvPicPr>
            <a:picLocks noChangeAspect="1" noChangeArrowheads="1"/>
          </p:cNvPicPr>
          <p:nvPr/>
        </p:nvPicPr>
        <p:blipFill>
          <a:blip r:embed="rId3" cstate="print"/>
          <a:srcRect/>
          <a:stretch>
            <a:fillRect/>
          </a:stretch>
        </p:blipFill>
        <p:spPr bwMode="auto">
          <a:xfrm>
            <a:off x="381000" y="2438400"/>
            <a:ext cx="8077200" cy="2133600"/>
          </a:xfrm>
          <a:prstGeom prst="rect">
            <a:avLst/>
          </a:prstGeom>
          <a:noFill/>
          <a:ln w="9525">
            <a:solidFill>
              <a:srgbClr val="00B0F0"/>
            </a:solidFill>
            <a:miter lim="800000"/>
            <a:headEnd/>
            <a:tailEnd/>
          </a:ln>
        </p:spPr>
      </p:pic>
      <p:pic>
        <p:nvPicPr>
          <p:cNvPr id="19459" name="Picture 3"/>
          <p:cNvPicPr>
            <a:picLocks noChangeAspect="1" noChangeArrowheads="1"/>
          </p:cNvPicPr>
          <p:nvPr/>
        </p:nvPicPr>
        <p:blipFill>
          <a:blip r:embed="rId4" cstate="print"/>
          <a:srcRect/>
          <a:stretch>
            <a:fillRect/>
          </a:stretch>
        </p:blipFill>
        <p:spPr bwMode="auto">
          <a:xfrm>
            <a:off x="381000" y="4876800"/>
            <a:ext cx="8077200" cy="1066800"/>
          </a:xfrm>
          <a:prstGeom prst="rect">
            <a:avLst/>
          </a:prstGeom>
          <a:noFill/>
          <a:ln w="9525">
            <a:solidFill>
              <a:srgbClr val="00B0F0"/>
            </a:solidFill>
            <a:miter lim="800000"/>
            <a:headEnd/>
            <a:tailEnd/>
          </a:ln>
        </p:spPr>
      </p:pic>
      <p:sp>
        <p:nvSpPr>
          <p:cNvPr id="9" name="8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0" name="Picture 2" descr="The Infectious Diseases Society of America logo ile ilgili görsel sonucu"/>
          <p:cNvPicPr>
            <a:picLocks noChangeAspect="1" noChangeArrowheads="1"/>
          </p:cNvPicPr>
          <p:nvPr/>
        </p:nvPicPr>
        <p:blipFill>
          <a:blip r:embed="rId5" cstate="print"/>
          <a:srcRect/>
          <a:stretch>
            <a:fillRect/>
          </a:stretch>
        </p:blipFill>
        <p:spPr bwMode="auto">
          <a:xfrm>
            <a:off x="7620000" y="685800"/>
            <a:ext cx="1066800" cy="304800"/>
          </a:xfrm>
          <a:prstGeom prst="rect">
            <a:avLst/>
          </a:prstGeom>
          <a:noFill/>
          <a:ln>
            <a:solidFill>
              <a:srgbClr val="4AACC5"/>
            </a:solidFill>
          </a:ln>
        </p:spPr>
      </p:pic>
      <p:sp>
        <p:nvSpPr>
          <p:cNvPr id="11" name="10 Dikdörtgen"/>
          <p:cNvSpPr/>
          <p:nvPr/>
        </p:nvSpPr>
        <p:spPr>
          <a:xfrm>
            <a:off x="381000" y="1295400"/>
            <a:ext cx="6234079" cy="507831"/>
          </a:xfrm>
          <a:prstGeom prst="rect">
            <a:avLst/>
          </a:prstGeom>
        </p:spPr>
        <p:txBody>
          <a:bodyPr wrap="none">
            <a:spAutoFit/>
          </a:bodyPr>
          <a:lstStyle/>
          <a:p>
            <a:pPr marL="1270">
              <a:lnSpc>
                <a:spcPct val="150000"/>
              </a:lnSpc>
              <a:spcBef>
                <a:spcPct val="0"/>
              </a:spcBef>
              <a:defRPr/>
            </a:pPr>
            <a:r>
              <a:rPr lang="tr-TR" b="1" dirty="0" smtClean="0">
                <a:cs typeface="Verdana"/>
              </a:rPr>
              <a:t>Clinical  </a:t>
            </a:r>
            <a:r>
              <a:rPr lang="tr-TR" b="1" dirty="0" err="1" smtClean="0">
                <a:cs typeface="Verdana"/>
              </a:rPr>
              <a:t>Approaches</a:t>
            </a:r>
            <a:r>
              <a:rPr lang="tr-TR" b="1" dirty="0" smtClean="0">
                <a:cs typeface="Verdana"/>
              </a:rPr>
              <a:t> for </a:t>
            </a:r>
            <a:r>
              <a:rPr lang="tr-TR" b="1" dirty="0" err="1" smtClean="0">
                <a:cs typeface="Verdana"/>
              </a:rPr>
              <a:t>Fungal</a:t>
            </a:r>
            <a:r>
              <a:rPr lang="tr-TR" b="1" dirty="0" smtClean="0">
                <a:cs typeface="Verdana"/>
              </a:rPr>
              <a:t> </a:t>
            </a:r>
            <a:r>
              <a:rPr lang="tr-TR" b="1" dirty="0" err="1" smtClean="0">
                <a:cs typeface="Verdana"/>
              </a:rPr>
              <a:t>Infections</a:t>
            </a:r>
            <a:r>
              <a:rPr lang="tr-TR" b="1" dirty="0" smtClean="0">
                <a:cs typeface="Verdana"/>
              </a:rPr>
              <a:t> in HSCT </a:t>
            </a:r>
            <a:endParaRPr lang="tr-TR" b="1" dirty="0" smtClean="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09600" y="1676400"/>
            <a:ext cx="5181600" cy="553998"/>
          </a:xfrm>
          <a:prstGeom prst="rect">
            <a:avLst/>
          </a:prstGeom>
        </p:spPr>
        <p:txBody>
          <a:bodyPr vert="horz" wrap="square" lIns="0" tIns="0" rIns="0" bIns="0" rtlCol="0">
            <a:spAutoFit/>
          </a:bodyPr>
          <a:lstStyle/>
          <a:p>
            <a:pPr marL="12700">
              <a:lnSpc>
                <a:spcPct val="100000"/>
              </a:lnSpc>
            </a:pPr>
            <a:r>
              <a:rPr sz="3600" b="1" spc="-10" dirty="0">
                <a:solidFill>
                  <a:srgbClr val="8430A0"/>
                </a:solidFill>
                <a:latin typeface="Calibri"/>
                <a:cs typeface="Calibri"/>
              </a:rPr>
              <a:t>General</a:t>
            </a:r>
            <a:r>
              <a:rPr sz="3600" b="1" spc="-70" dirty="0">
                <a:solidFill>
                  <a:srgbClr val="8430A0"/>
                </a:solidFill>
                <a:latin typeface="Calibri"/>
                <a:cs typeface="Calibri"/>
              </a:rPr>
              <a:t> </a:t>
            </a:r>
            <a:r>
              <a:rPr sz="3600" b="1" spc="-15" dirty="0">
                <a:solidFill>
                  <a:srgbClr val="8430A0"/>
                </a:solidFill>
                <a:latin typeface="Calibri"/>
                <a:cs typeface="Calibri"/>
              </a:rPr>
              <a:t>requirements</a:t>
            </a:r>
            <a:endParaRPr sz="3600" b="1" dirty="0">
              <a:solidFill>
                <a:srgbClr val="8430A0"/>
              </a:solidFill>
              <a:latin typeface="Calibri"/>
              <a:cs typeface="Calibri"/>
            </a:endParaRPr>
          </a:p>
        </p:txBody>
      </p:sp>
      <p:sp>
        <p:nvSpPr>
          <p:cNvPr id="3" name="object 3"/>
          <p:cNvSpPr txBox="1"/>
          <p:nvPr/>
        </p:nvSpPr>
        <p:spPr>
          <a:xfrm>
            <a:off x="457200" y="2590800"/>
            <a:ext cx="8686800" cy="2693045"/>
          </a:xfrm>
          <a:prstGeom prst="rect">
            <a:avLst/>
          </a:prstGeom>
        </p:spPr>
        <p:txBody>
          <a:bodyPr vert="horz" wrap="square" lIns="0" tIns="0" rIns="0" bIns="0" rtlCol="0">
            <a:spAutoFit/>
          </a:bodyPr>
          <a:lstStyle/>
          <a:p>
            <a:pPr marL="356870" marR="763270" indent="-344170">
              <a:lnSpc>
                <a:spcPct val="150000"/>
              </a:lnSpc>
              <a:buFont typeface="Arial"/>
              <a:buChar char="•"/>
              <a:tabLst>
                <a:tab pos="356870" algn="l"/>
                <a:tab pos="357505" algn="l"/>
              </a:tabLst>
            </a:pPr>
            <a:r>
              <a:rPr sz="2200" dirty="0">
                <a:latin typeface="Calibri"/>
                <a:cs typeface="Calibri"/>
              </a:rPr>
              <a:t>All </a:t>
            </a:r>
            <a:r>
              <a:rPr sz="2200" spc="-15" dirty="0">
                <a:latin typeface="Calibri"/>
                <a:cs typeface="Calibri"/>
              </a:rPr>
              <a:t>centers </a:t>
            </a:r>
            <a:r>
              <a:rPr sz="2200" dirty="0">
                <a:latin typeface="Calibri"/>
                <a:cs typeface="Calibri"/>
              </a:rPr>
              <a:t>should </a:t>
            </a:r>
            <a:r>
              <a:rPr sz="2200" spc="-5" dirty="0">
                <a:latin typeface="Calibri"/>
                <a:cs typeface="Calibri"/>
              </a:rPr>
              <a:t>know </a:t>
            </a:r>
            <a:r>
              <a:rPr sz="2200" dirty="0">
                <a:latin typeface="Calibri"/>
                <a:cs typeface="Calibri"/>
              </a:rPr>
              <a:t>their </a:t>
            </a:r>
            <a:r>
              <a:rPr sz="2200" spc="-5" dirty="0">
                <a:latin typeface="Calibri"/>
                <a:cs typeface="Calibri"/>
              </a:rPr>
              <a:t>local </a:t>
            </a:r>
            <a:r>
              <a:rPr sz="2200" dirty="0">
                <a:latin typeface="Calibri"/>
                <a:cs typeface="Calibri"/>
              </a:rPr>
              <a:t>incidence and  epidemiology of </a:t>
            </a:r>
            <a:r>
              <a:rPr sz="2200" spc="-15" dirty="0">
                <a:latin typeface="Calibri"/>
                <a:cs typeface="Calibri"/>
              </a:rPr>
              <a:t>invasive </a:t>
            </a:r>
            <a:r>
              <a:rPr sz="2200" spc="-10" dirty="0">
                <a:latin typeface="Calibri"/>
                <a:cs typeface="Calibri"/>
              </a:rPr>
              <a:t>fungal </a:t>
            </a:r>
            <a:r>
              <a:rPr sz="2200" dirty="0">
                <a:latin typeface="Calibri"/>
                <a:cs typeface="Calibri"/>
              </a:rPr>
              <a:t>disease. </a:t>
            </a:r>
            <a:endParaRPr sz="2200" b="1" dirty="0">
              <a:latin typeface="Calibri"/>
              <a:cs typeface="Calibri"/>
            </a:endParaRPr>
          </a:p>
          <a:p>
            <a:pPr marL="356870" indent="-344170">
              <a:lnSpc>
                <a:spcPct val="150000"/>
              </a:lnSpc>
              <a:spcBef>
                <a:spcPts val="575"/>
              </a:spcBef>
              <a:buFont typeface="Arial"/>
              <a:buChar char="•"/>
              <a:tabLst>
                <a:tab pos="356870" algn="l"/>
                <a:tab pos="357505" algn="l"/>
              </a:tabLst>
            </a:pPr>
            <a:r>
              <a:rPr sz="2200" spc="-15" dirty="0">
                <a:latin typeface="Calibri"/>
                <a:cs typeface="Calibri"/>
              </a:rPr>
              <a:t>Centers </a:t>
            </a:r>
            <a:r>
              <a:rPr sz="2200" dirty="0">
                <a:latin typeface="Calibri"/>
                <a:cs typeface="Calibri"/>
              </a:rPr>
              <a:t>should </a:t>
            </a:r>
            <a:r>
              <a:rPr sz="2200" spc="-20" dirty="0">
                <a:latin typeface="Calibri"/>
                <a:cs typeface="Calibri"/>
              </a:rPr>
              <a:t>have </a:t>
            </a:r>
            <a:r>
              <a:rPr sz="2200" dirty="0">
                <a:latin typeface="Calibri"/>
                <a:cs typeface="Calibri"/>
              </a:rPr>
              <a:t>an </a:t>
            </a:r>
            <a:r>
              <a:rPr sz="2200" u="sng" spc="-5" dirty="0">
                <a:latin typeface="Calibri"/>
                <a:cs typeface="Calibri"/>
              </a:rPr>
              <a:t>institutional </a:t>
            </a:r>
            <a:r>
              <a:rPr sz="2200" u="sng" spc="-15" dirty="0">
                <a:latin typeface="Calibri"/>
                <a:cs typeface="Calibri"/>
              </a:rPr>
              <a:t>protocol for</a:t>
            </a:r>
            <a:r>
              <a:rPr sz="2200" u="sng" spc="-105" dirty="0">
                <a:latin typeface="Calibri"/>
                <a:cs typeface="Calibri"/>
              </a:rPr>
              <a:t> </a:t>
            </a:r>
            <a:r>
              <a:rPr sz="2200" u="sng" dirty="0" smtClean="0">
                <a:latin typeface="Calibri"/>
                <a:cs typeface="Calibri"/>
              </a:rPr>
              <a:t>diagnosing</a:t>
            </a:r>
            <a:r>
              <a:rPr lang="tr-TR" sz="2200" u="sng" dirty="0" smtClean="0">
                <a:latin typeface="Calibri"/>
                <a:cs typeface="Calibri"/>
              </a:rPr>
              <a:t> </a:t>
            </a:r>
            <a:r>
              <a:rPr sz="2200" spc="-15" dirty="0" smtClean="0">
                <a:latin typeface="Calibri"/>
                <a:cs typeface="Calibri"/>
              </a:rPr>
              <a:t>invasive </a:t>
            </a:r>
            <a:r>
              <a:rPr lang="tr-TR" sz="2200" spc="-10" dirty="0" smtClean="0">
                <a:latin typeface="Calibri"/>
                <a:cs typeface="Calibri"/>
              </a:rPr>
              <a:t>FI</a:t>
            </a:r>
            <a:endParaRPr sz="2200" dirty="0">
              <a:latin typeface="Calibri"/>
              <a:cs typeface="Calibri"/>
            </a:endParaRPr>
          </a:p>
          <a:p>
            <a:pPr marL="356870" marR="714375" indent="-344170">
              <a:lnSpc>
                <a:spcPct val="150000"/>
              </a:lnSpc>
              <a:spcBef>
                <a:spcPts val="575"/>
              </a:spcBef>
              <a:buFont typeface="Arial"/>
              <a:buChar char="•"/>
              <a:tabLst>
                <a:tab pos="356870" algn="l"/>
                <a:tab pos="357505" algn="l"/>
              </a:tabLst>
            </a:pPr>
            <a:r>
              <a:rPr sz="2200" dirty="0">
                <a:solidFill>
                  <a:srgbClr val="FF0000"/>
                </a:solidFill>
                <a:latin typeface="Calibri"/>
                <a:cs typeface="Calibri"/>
              </a:rPr>
              <a:t>Mould-active </a:t>
            </a:r>
            <a:r>
              <a:rPr sz="2200" spc="-10" dirty="0">
                <a:solidFill>
                  <a:srgbClr val="FF0000"/>
                </a:solidFill>
                <a:latin typeface="Calibri"/>
                <a:cs typeface="Calibri"/>
              </a:rPr>
              <a:t>azoles </a:t>
            </a:r>
            <a:r>
              <a:rPr sz="2200" dirty="0">
                <a:solidFill>
                  <a:srgbClr val="FF0000"/>
                </a:solidFill>
                <a:latin typeface="Calibri"/>
                <a:cs typeface="Calibri"/>
              </a:rPr>
              <a:t>should not be </a:t>
            </a:r>
            <a:r>
              <a:rPr sz="2200" spc="-5" dirty="0">
                <a:solidFill>
                  <a:srgbClr val="FF0000"/>
                </a:solidFill>
                <a:latin typeface="Calibri"/>
                <a:cs typeface="Calibri"/>
              </a:rPr>
              <a:t>used </a:t>
            </a:r>
            <a:r>
              <a:rPr sz="2200" spc="-15" dirty="0">
                <a:solidFill>
                  <a:srgbClr val="FF0000"/>
                </a:solidFill>
                <a:latin typeface="Calibri"/>
                <a:cs typeface="Calibri"/>
              </a:rPr>
              <a:t>for</a:t>
            </a:r>
            <a:r>
              <a:rPr sz="2200" spc="-220" dirty="0">
                <a:solidFill>
                  <a:srgbClr val="FF0000"/>
                </a:solidFill>
                <a:latin typeface="Calibri"/>
                <a:cs typeface="Calibri"/>
              </a:rPr>
              <a:t> </a:t>
            </a:r>
            <a:r>
              <a:rPr sz="2200" spc="-5" dirty="0">
                <a:solidFill>
                  <a:srgbClr val="FF0000"/>
                </a:solidFill>
                <a:latin typeface="Calibri"/>
                <a:cs typeface="Calibri"/>
              </a:rPr>
              <a:t>treatment  </a:t>
            </a:r>
            <a:r>
              <a:rPr sz="2200" spc="-10" dirty="0">
                <a:solidFill>
                  <a:srgbClr val="FF0000"/>
                </a:solidFill>
                <a:latin typeface="Calibri"/>
                <a:cs typeface="Calibri"/>
              </a:rPr>
              <a:t>following </a:t>
            </a:r>
            <a:r>
              <a:rPr sz="2200" spc="-5" dirty="0">
                <a:solidFill>
                  <a:srgbClr val="FF0000"/>
                </a:solidFill>
                <a:latin typeface="Calibri"/>
                <a:cs typeface="Calibri"/>
              </a:rPr>
              <a:t>failing </a:t>
            </a:r>
            <a:r>
              <a:rPr sz="2200" spc="-10" dirty="0">
                <a:solidFill>
                  <a:srgbClr val="FF0000"/>
                </a:solidFill>
                <a:latin typeface="Calibri"/>
                <a:cs typeface="Calibri"/>
              </a:rPr>
              <a:t>prophylaxis </a:t>
            </a:r>
            <a:r>
              <a:rPr sz="2200" spc="-5" dirty="0">
                <a:solidFill>
                  <a:srgbClr val="FF0000"/>
                </a:solidFill>
                <a:latin typeface="Calibri"/>
                <a:cs typeface="Calibri"/>
              </a:rPr>
              <a:t>with </a:t>
            </a:r>
            <a:r>
              <a:rPr sz="2200" spc="-10" dirty="0">
                <a:solidFill>
                  <a:srgbClr val="FF0000"/>
                </a:solidFill>
                <a:latin typeface="Calibri"/>
                <a:cs typeface="Calibri"/>
              </a:rPr>
              <a:t>voriconazole </a:t>
            </a:r>
            <a:r>
              <a:rPr sz="2200" spc="-5" dirty="0">
                <a:solidFill>
                  <a:srgbClr val="FF0000"/>
                </a:solidFill>
                <a:latin typeface="Calibri"/>
                <a:cs typeface="Calibri"/>
              </a:rPr>
              <a:t>or  </a:t>
            </a:r>
            <a:r>
              <a:rPr sz="2200" spc="-10" dirty="0">
                <a:solidFill>
                  <a:srgbClr val="FF0000"/>
                </a:solidFill>
                <a:latin typeface="Calibri"/>
                <a:cs typeface="Calibri"/>
              </a:rPr>
              <a:t>posaconazole</a:t>
            </a:r>
            <a:endParaRPr sz="2200" dirty="0">
              <a:solidFill>
                <a:srgbClr val="FF0000"/>
              </a:solidFill>
              <a:latin typeface="Calibri"/>
              <a:cs typeface="Calibri"/>
            </a:endParaRPr>
          </a:p>
        </p:txBody>
      </p:sp>
      <p:sp>
        <p:nvSpPr>
          <p:cNvPr id="6" name="5 Dikdörtgen"/>
          <p:cNvSpPr/>
          <p:nvPr/>
        </p:nvSpPr>
        <p:spPr>
          <a:xfrm>
            <a:off x="0" y="381000"/>
            <a:ext cx="5486400" cy="369332"/>
          </a:xfrm>
          <a:prstGeom prst="rect">
            <a:avLst/>
          </a:prstGeom>
        </p:spPr>
        <p:txBody>
          <a:bodyPr wrap="square">
            <a:spAutoFit/>
          </a:bodyPr>
          <a:lstStyle/>
          <a:p>
            <a:pPr lvl="0">
              <a:spcBef>
                <a:spcPct val="0"/>
              </a:spcBef>
              <a:defRPr/>
            </a:pPr>
            <a:r>
              <a:rPr lang="tr-TR" b="1" dirty="0" smtClean="0">
                <a:solidFill>
                  <a:schemeClr val="accent4"/>
                </a:solidFill>
                <a:latin typeface="+mj-lt"/>
              </a:rPr>
              <a:t>FUNGAL INFECTIONS  occuring after HSCT </a:t>
            </a:r>
            <a:endParaRPr lang="tr-TR" dirty="0">
              <a:solidFill>
                <a:schemeClr val="accent4"/>
              </a:solidFill>
              <a:latin typeface="+mj-lt"/>
            </a:endParaRPr>
          </a:p>
        </p:txBody>
      </p:sp>
      <p:sp>
        <p:nvSpPr>
          <p:cNvPr id="7" name="object 5"/>
          <p:cNvSpPr txBox="1"/>
          <p:nvPr/>
        </p:nvSpPr>
        <p:spPr>
          <a:xfrm>
            <a:off x="8077200" y="1524001"/>
            <a:ext cx="990600" cy="169277"/>
          </a:xfrm>
          <a:prstGeom prst="rect">
            <a:avLst/>
          </a:prstGeom>
        </p:spPr>
        <p:txBody>
          <a:bodyPr vert="horz" wrap="square" lIns="0" tIns="0" rIns="0" bIns="0" rtlCol="0">
            <a:spAutoFit/>
          </a:bodyPr>
          <a:lstStyle/>
          <a:p>
            <a:pPr marL="12700">
              <a:lnSpc>
                <a:spcPct val="100000"/>
              </a:lnSpc>
            </a:pPr>
            <a:r>
              <a:rPr sz="1100" spc="-15" dirty="0" smtClean="0">
                <a:solidFill>
                  <a:srgbClr val="7030A0"/>
                </a:solidFill>
                <a:latin typeface="Calibri"/>
                <a:cs typeface="Calibri"/>
              </a:rPr>
              <a:t>Update </a:t>
            </a:r>
            <a:r>
              <a:rPr sz="1100" dirty="0" smtClean="0">
                <a:solidFill>
                  <a:srgbClr val="7030A0"/>
                </a:solidFill>
                <a:latin typeface="Calibri"/>
                <a:cs typeface="Calibri"/>
              </a:rPr>
              <a:t>5</a:t>
            </a:r>
            <a:r>
              <a:rPr sz="1100" dirty="0">
                <a:solidFill>
                  <a:srgbClr val="7030A0"/>
                </a:solidFill>
                <a:latin typeface="Calibri"/>
                <a:cs typeface="Calibri"/>
              </a:rPr>
              <a:t>,</a:t>
            </a:r>
            <a:r>
              <a:rPr sz="1100" spc="10" dirty="0">
                <a:solidFill>
                  <a:srgbClr val="7030A0"/>
                </a:solidFill>
                <a:latin typeface="Calibri"/>
                <a:cs typeface="Calibri"/>
              </a:rPr>
              <a:t> </a:t>
            </a:r>
            <a:r>
              <a:rPr sz="1100" dirty="0">
                <a:solidFill>
                  <a:srgbClr val="7030A0"/>
                </a:solidFill>
                <a:latin typeface="Calibri"/>
                <a:cs typeface="Calibri"/>
              </a:rPr>
              <a:t>2013</a:t>
            </a:r>
          </a:p>
        </p:txBody>
      </p:sp>
      <p:sp>
        <p:nvSpPr>
          <p:cNvPr id="8" name="7 Dikdörtgen"/>
          <p:cNvSpPr/>
          <p:nvPr/>
        </p:nvSpPr>
        <p:spPr>
          <a:xfrm>
            <a:off x="0" y="6705600"/>
            <a:ext cx="9144000" cy="152400"/>
          </a:xfrm>
          <a:prstGeom prst="rect">
            <a:avLst/>
          </a:prstGeom>
          <a:solidFill>
            <a:srgbClr val="A24E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9" name="Picture 2" descr="ECIL  europan conferance of infection  logo ile ilgili görsel sonucu"/>
          <p:cNvPicPr>
            <a:picLocks noChangeAspect="1" noChangeArrowheads="1"/>
          </p:cNvPicPr>
          <p:nvPr/>
        </p:nvPicPr>
        <p:blipFill>
          <a:blip r:embed="rId2" cstate="print"/>
          <a:srcRect/>
          <a:stretch>
            <a:fillRect/>
          </a:stretch>
        </p:blipFill>
        <p:spPr bwMode="auto">
          <a:xfrm rot="20015117">
            <a:off x="7987482" y="990660"/>
            <a:ext cx="432820" cy="383381"/>
          </a:xfrm>
          <a:prstGeom prst="rect">
            <a:avLst/>
          </a:prstGeom>
          <a:noFill/>
        </p:spPr>
      </p:pic>
      <p:cxnSp>
        <p:nvCxnSpPr>
          <p:cNvPr id="10" name="9 Düz Bağlayıcı"/>
          <p:cNvCxnSpPr/>
          <p:nvPr/>
        </p:nvCxnSpPr>
        <p:spPr>
          <a:xfrm>
            <a:off x="8077200" y="1447800"/>
            <a:ext cx="838200" cy="0"/>
          </a:xfrm>
          <a:prstGeom prst="line">
            <a:avLst/>
          </a:prstGeom>
          <a:ln w="19050">
            <a:solidFill>
              <a:srgbClr val="A24EA4"/>
            </a:solidFill>
          </a:ln>
        </p:spPr>
        <p:style>
          <a:lnRef idx="1">
            <a:schemeClr val="accent1"/>
          </a:lnRef>
          <a:fillRef idx="0">
            <a:schemeClr val="accent1"/>
          </a:fillRef>
          <a:effectRef idx="0">
            <a:schemeClr val="accent1"/>
          </a:effectRef>
          <a:fontRef idx="minor">
            <a:schemeClr val="tx1"/>
          </a:fontRef>
        </p:style>
      </p:cxnSp>
      <p:sp>
        <p:nvSpPr>
          <p:cNvPr id="11" name="10 Dikdörtgen"/>
          <p:cNvSpPr/>
          <p:nvPr/>
        </p:nvSpPr>
        <p:spPr>
          <a:xfrm>
            <a:off x="8336844" y="1219200"/>
            <a:ext cx="644279" cy="307777"/>
          </a:xfrm>
          <a:prstGeom prst="rect">
            <a:avLst/>
          </a:prstGeom>
        </p:spPr>
        <p:txBody>
          <a:bodyPr wrap="none">
            <a:spAutoFit/>
          </a:bodyPr>
          <a:lstStyle/>
          <a:p>
            <a:r>
              <a:rPr lang="tr-TR" sz="1400" b="1" spc="-4" dirty="0" smtClean="0">
                <a:solidFill>
                  <a:schemeClr val="accent3">
                    <a:lumMod val="75000"/>
                  </a:schemeClr>
                </a:solidFill>
                <a:cs typeface="Times New Roman"/>
              </a:rPr>
              <a:t>ECIL</a:t>
            </a:r>
            <a:endParaRPr lang="tr-TR" sz="1400" dirty="0"/>
          </a:p>
        </p:txBody>
      </p:sp>
      <p:sp>
        <p:nvSpPr>
          <p:cNvPr id="12" name="11 Dikdörtgen"/>
          <p:cNvSpPr/>
          <p:nvPr/>
        </p:nvSpPr>
        <p:spPr>
          <a:xfrm>
            <a:off x="533400" y="1066800"/>
            <a:ext cx="6234079" cy="507831"/>
          </a:xfrm>
          <a:prstGeom prst="rect">
            <a:avLst/>
          </a:prstGeom>
        </p:spPr>
        <p:txBody>
          <a:bodyPr wrap="none">
            <a:spAutoFit/>
          </a:bodyPr>
          <a:lstStyle/>
          <a:p>
            <a:pPr marL="1270">
              <a:lnSpc>
                <a:spcPct val="150000"/>
              </a:lnSpc>
              <a:spcBef>
                <a:spcPct val="0"/>
              </a:spcBef>
              <a:defRPr/>
            </a:pPr>
            <a:r>
              <a:rPr lang="tr-TR" b="1" dirty="0" smtClean="0">
                <a:cs typeface="Verdana"/>
              </a:rPr>
              <a:t>Clinical  </a:t>
            </a:r>
            <a:r>
              <a:rPr lang="tr-TR" b="1" dirty="0" err="1" smtClean="0">
                <a:cs typeface="Verdana"/>
              </a:rPr>
              <a:t>Approaches</a:t>
            </a:r>
            <a:r>
              <a:rPr lang="tr-TR" b="1" dirty="0" smtClean="0">
                <a:cs typeface="Verdana"/>
              </a:rPr>
              <a:t> for </a:t>
            </a:r>
            <a:r>
              <a:rPr lang="tr-TR" b="1" dirty="0" err="1" smtClean="0">
                <a:cs typeface="Verdana"/>
              </a:rPr>
              <a:t>Fungal</a:t>
            </a:r>
            <a:r>
              <a:rPr lang="tr-TR" b="1" dirty="0" smtClean="0">
                <a:cs typeface="Verdana"/>
              </a:rPr>
              <a:t> </a:t>
            </a:r>
            <a:r>
              <a:rPr lang="tr-TR" b="1" dirty="0" err="1" smtClean="0">
                <a:cs typeface="Verdana"/>
              </a:rPr>
              <a:t>Infections</a:t>
            </a:r>
            <a:r>
              <a:rPr lang="tr-TR" b="1" dirty="0" smtClean="0">
                <a:cs typeface="Verdana"/>
              </a:rPr>
              <a:t> in HSCT </a:t>
            </a:r>
            <a:endParaRPr lang="tr-TR" b="1" dirty="0" smtClean="0"/>
          </a:p>
        </p:txBody>
      </p:sp>
      <p:sp>
        <p:nvSpPr>
          <p:cNvPr id="13" name="12 Dikdörtgen"/>
          <p:cNvSpPr/>
          <p:nvPr/>
        </p:nvSpPr>
        <p:spPr>
          <a:xfrm>
            <a:off x="381000" y="5943600"/>
            <a:ext cx="8534400" cy="369332"/>
          </a:xfrm>
          <a:prstGeom prst="rect">
            <a:avLst/>
          </a:prstGeom>
        </p:spPr>
        <p:txBody>
          <a:bodyPr wrap="square">
            <a:spAutoFit/>
          </a:bodyPr>
          <a:lstStyle/>
          <a:p>
            <a:r>
              <a:rPr lang="en-US" b="1" spc="-5" dirty="0" smtClean="0">
                <a:latin typeface="Calibri"/>
                <a:cs typeface="Calibri"/>
              </a:rPr>
              <a:t>Of note:  </a:t>
            </a:r>
            <a:r>
              <a:rPr lang="tr-TR" spc="-10" dirty="0" smtClean="0">
                <a:latin typeface="Calibri"/>
                <a:cs typeface="Calibri"/>
              </a:rPr>
              <a:t>E</a:t>
            </a:r>
            <a:r>
              <a:rPr lang="en-US" spc="-10" dirty="0" err="1" smtClean="0">
                <a:latin typeface="Calibri"/>
                <a:cs typeface="Calibri"/>
              </a:rPr>
              <a:t>nvironmental</a:t>
            </a:r>
            <a:r>
              <a:rPr lang="en-US" spc="-10" dirty="0" smtClean="0">
                <a:latin typeface="Calibri"/>
                <a:cs typeface="Calibri"/>
              </a:rPr>
              <a:t> exposure to </a:t>
            </a:r>
            <a:r>
              <a:rPr lang="en-US" dirty="0" smtClean="0">
                <a:latin typeface="Calibri"/>
                <a:cs typeface="Calibri"/>
              </a:rPr>
              <a:t>moulds </a:t>
            </a:r>
            <a:r>
              <a:rPr lang="en-US" spc="-20" dirty="0" smtClean="0">
                <a:latin typeface="Calibri"/>
                <a:cs typeface="Calibri"/>
              </a:rPr>
              <a:t>may </a:t>
            </a:r>
            <a:r>
              <a:rPr lang="en-US" dirty="0" smtClean="0">
                <a:latin typeface="Calibri"/>
                <a:cs typeface="Calibri"/>
              </a:rPr>
              <a:t>be </a:t>
            </a:r>
            <a:r>
              <a:rPr lang="en-US" spc="-5" dirty="0" smtClean="0">
                <a:latin typeface="Calibri"/>
                <a:cs typeface="Calibri"/>
              </a:rPr>
              <a:t>altered</a:t>
            </a:r>
            <a:r>
              <a:rPr lang="en-US" spc="-170" dirty="0" smtClean="0">
                <a:latin typeface="Calibri"/>
                <a:cs typeface="Calibri"/>
              </a:rPr>
              <a:t> </a:t>
            </a:r>
            <a:r>
              <a:rPr lang="en-US" dirty="0" smtClean="0">
                <a:latin typeface="Calibri"/>
                <a:cs typeface="Calibri"/>
              </a:rPr>
              <a:t>by  </a:t>
            </a:r>
            <a:r>
              <a:rPr lang="en-US" b="1" spc="-5" dirty="0" smtClean="0">
                <a:latin typeface="Calibri"/>
                <a:cs typeface="Calibri"/>
              </a:rPr>
              <a:t>construction</a:t>
            </a:r>
            <a:r>
              <a:rPr lang="en-US" b="1" spc="-160" dirty="0" smtClean="0">
                <a:latin typeface="Calibri"/>
                <a:cs typeface="Calibri"/>
              </a:rPr>
              <a:t> </a:t>
            </a:r>
            <a:r>
              <a:rPr lang="en-US" b="1" dirty="0" smtClean="0">
                <a:latin typeface="Calibri"/>
                <a:cs typeface="Calibri"/>
              </a:rPr>
              <a:t>activity</a:t>
            </a:r>
            <a:endParaRPr lang="tr-TR"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708659" y="213359"/>
            <a:ext cx="7775448" cy="841247"/>
          </a:xfrm>
          <a:prstGeom prst="rect">
            <a:avLst/>
          </a:prstGeom>
          <a:blipFill>
            <a:blip r:embed="rId3" cstate="print"/>
            <a:stretch>
              <a:fillRect/>
            </a:stretch>
          </a:blipFill>
        </p:spPr>
        <p:txBody>
          <a:bodyPr wrap="square" lIns="0" tIns="0" rIns="0" bIns="0" rtlCol="0"/>
          <a:lstStyle/>
          <a:p>
            <a:endParaRPr dirty="0"/>
          </a:p>
        </p:txBody>
      </p:sp>
      <p:sp>
        <p:nvSpPr>
          <p:cNvPr id="102" name="101 Dikdörtgen"/>
          <p:cNvSpPr/>
          <p:nvPr/>
        </p:nvSpPr>
        <p:spPr>
          <a:xfrm>
            <a:off x="0" y="381000"/>
            <a:ext cx="5486400" cy="369332"/>
          </a:xfrm>
          <a:prstGeom prst="rect">
            <a:avLst/>
          </a:prstGeom>
        </p:spPr>
        <p:txBody>
          <a:bodyPr wrap="square">
            <a:spAutoFit/>
          </a:bodyPr>
          <a:lstStyle/>
          <a:p>
            <a:pPr lvl="0">
              <a:spcBef>
                <a:spcPct val="0"/>
              </a:spcBef>
              <a:defRPr/>
            </a:pPr>
            <a:r>
              <a:rPr lang="tr-TR" b="1" dirty="0" smtClean="0">
                <a:solidFill>
                  <a:schemeClr val="accent4"/>
                </a:solidFill>
                <a:latin typeface="+mj-lt"/>
              </a:rPr>
              <a:t>FUNGAL INFECTIONS  occuring after HSCT </a:t>
            </a:r>
            <a:endParaRPr lang="tr-TR" dirty="0">
              <a:solidFill>
                <a:schemeClr val="accent4"/>
              </a:solidFill>
              <a:latin typeface="+mj-lt"/>
            </a:endParaRPr>
          </a:p>
        </p:txBody>
      </p:sp>
      <p:sp>
        <p:nvSpPr>
          <p:cNvPr id="104" name="103 Başlık"/>
          <p:cNvSpPr>
            <a:spLocks noGrp="1"/>
          </p:cNvSpPr>
          <p:nvPr>
            <p:ph type="title"/>
          </p:nvPr>
        </p:nvSpPr>
        <p:spPr>
          <a:xfrm>
            <a:off x="228600" y="990600"/>
            <a:ext cx="8229600" cy="914400"/>
          </a:xfrm>
          <a:noFill/>
          <a:ln>
            <a:noFill/>
          </a:ln>
        </p:spPr>
        <p:txBody>
          <a:bodyPr>
            <a:noAutofit/>
          </a:bodyPr>
          <a:lstStyle/>
          <a:p>
            <a:pPr>
              <a:lnSpc>
                <a:spcPct val="150000"/>
              </a:lnSpc>
            </a:pPr>
            <a:r>
              <a:rPr lang="tr-TR" sz="2400" dirty="0" smtClean="0">
                <a:solidFill>
                  <a:srgbClr val="C00000"/>
                </a:solidFill>
              </a:rPr>
              <a:t/>
            </a:r>
            <a:br>
              <a:rPr lang="tr-TR" sz="2400" dirty="0" smtClean="0">
                <a:solidFill>
                  <a:srgbClr val="C00000"/>
                </a:solidFill>
              </a:rPr>
            </a:br>
            <a:r>
              <a:rPr lang="en-US" sz="2400" b="1" dirty="0" smtClean="0">
                <a:solidFill>
                  <a:schemeClr val="tx1"/>
                </a:solidFill>
                <a:latin typeface="+mn-lt"/>
              </a:rPr>
              <a:t>Optimal management of antifungal therapy</a:t>
            </a:r>
            <a:r>
              <a:rPr lang="tr-TR" sz="2400" b="1" dirty="0" smtClean="0">
                <a:solidFill>
                  <a:schemeClr val="tx1"/>
                </a:solidFill>
                <a:latin typeface="+mn-lt"/>
              </a:rPr>
              <a:t> </a:t>
            </a:r>
            <a:r>
              <a:rPr lang="tr-TR" sz="2400" dirty="0" smtClean="0"/>
              <a:t/>
            </a:r>
            <a:br>
              <a:rPr lang="tr-TR" sz="2400" dirty="0" smtClean="0"/>
            </a:br>
            <a:r>
              <a:rPr lang="en-US" sz="1800" dirty="0" smtClean="0">
                <a:latin typeface="+mn-lt"/>
              </a:rPr>
              <a:t>involves early diagnosis and early initiation </a:t>
            </a:r>
            <a:r>
              <a:rPr lang="tr-TR" sz="2400" dirty="0" smtClean="0"/>
              <a:t/>
            </a:r>
            <a:br>
              <a:rPr lang="tr-TR" sz="2400" dirty="0" smtClean="0"/>
            </a:br>
            <a:endParaRPr lang="tr-TR" sz="2400" dirty="0"/>
          </a:p>
        </p:txBody>
      </p:sp>
      <p:pic>
        <p:nvPicPr>
          <p:cNvPr id="20482" name="Picture 2"/>
          <p:cNvPicPr>
            <a:picLocks noChangeAspect="1" noChangeArrowheads="1"/>
          </p:cNvPicPr>
          <p:nvPr/>
        </p:nvPicPr>
        <p:blipFill>
          <a:blip r:embed="rId4" cstate="print"/>
          <a:srcRect/>
          <a:stretch>
            <a:fillRect/>
          </a:stretch>
        </p:blipFill>
        <p:spPr bwMode="auto">
          <a:xfrm>
            <a:off x="228600" y="2133600"/>
            <a:ext cx="8229600" cy="952500"/>
          </a:xfrm>
          <a:prstGeom prst="rect">
            <a:avLst/>
          </a:prstGeom>
          <a:noFill/>
          <a:ln w="9525">
            <a:solidFill>
              <a:srgbClr val="4AACC5"/>
            </a:solidFill>
            <a:miter lim="800000"/>
            <a:headEnd/>
            <a:tailEnd/>
          </a:ln>
        </p:spPr>
      </p:pic>
      <p:pic>
        <p:nvPicPr>
          <p:cNvPr id="20483" name="Picture 3"/>
          <p:cNvPicPr>
            <a:picLocks noChangeAspect="1" noChangeArrowheads="1"/>
          </p:cNvPicPr>
          <p:nvPr/>
        </p:nvPicPr>
        <p:blipFill>
          <a:blip r:embed="rId5" cstate="print"/>
          <a:srcRect/>
          <a:stretch>
            <a:fillRect/>
          </a:stretch>
        </p:blipFill>
        <p:spPr bwMode="auto">
          <a:xfrm>
            <a:off x="228600" y="3429000"/>
            <a:ext cx="8229600" cy="1647825"/>
          </a:xfrm>
          <a:prstGeom prst="rect">
            <a:avLst/>
          </a:prstGeom>
          <a:noFill/>
          <a:ln w="9525">
            <a:solidFill>
              <a:srgbClr val="4AACC5"/>
            </a:solidFill>
            <a:miter lim="800000"/>
            <a:headEnd/>
            <a:tailEnd/>
          </a:ln>
        </p:spPr>
      </p:pic>
      <p:pic>
        <p:nvPicPr>
          <p:cNvPr id="20484" name="Picture 4"/>
          <p:cNvPicPr>
            <a:picLocks noChangeAspect="1" noChangeArrowheads="1"/>
          </p:cNvPicPr>
          <p:nvPr/>
        </p:nvPicPr>
        <p:blipFill>
          <a:blip r:embed="rId6" cstate="print"/>
          <a:srcRect/>
          <a:stretch>
            <a:fillRect/>
          </a:stretch>
        </p:blipFill>
        <p:spPr bwMode="auto">
          <a:xfrm>
            <a:off x="228600" y="5334000"/>
            <a:ext cx="8229600" cy="1143000"/>
          </a:xfrm>
          <a:prstGeom prst="rect">
            <a:avLst/>
          </a:prstGeom>
          <a:noFill/>
          <a:ln w="9525">
            <a:solidFill>
              <a:srgbClr val="4AACC5"/>
            </a:solidFill>
            <a:miter lim="800000"/>
            <a:headEnd/>
            <a:tailEnd/>
          </a:ln>
        </p:spPr>
      </p:pic>
      <p:sp>
        <p:nvSpPr>
          <p:cNvPr id="11" name="10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2" name="Picture 2" descr="The Infectious Diseases Society of America logo ile ilgili görsel sonucu"/>
          <p:cNvPicPr>
            <a:picLocks noChangeAspect="1" noChangeArrowheads="1"/>
          </p:cNvPicPr>
          <p:nvPr/>
        </p:nvPicPr>
        <p:blipFill>
          <a:blip r:embed="rId7" cstate="print"/>
          <a:srcRect/>
          <a:stretch>
            <a:fillRect/>
          </a:stretch>
        </p:blipFill>
        <p:spPr bwMode="auto">
          <a:xfrm>
            <a:off x="7620000" y="685800"/>
            <a:ext cx="1066800" cy="304800"/>
          </a:xfrm>
          <a:prstGeom prst="rect">
            <a:avLst/>
          </a:prstGeom>
          <a:noFill/>
          <a:ln>
            <a:solidFill>
              <a:srgbClr val="4AACC5"/>
            </a:solidFill>
          </a:ln>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708659" y="213359"/>
            <a:ext cx="7775448" cy="841247"/>
          </a:xfrm>
          <a:prstGeom prst="rect">
            <a:avLst/>
          </a:prstGeom>
          <a:blipFill>
            <a:blip r:embed="rId3" cstate="print"/>
            <a:stretch>
              <a:fillRect/>
            </a:stretch>
          </a:blipFill>
        </p:spPr>
        <p:txBody>
          <a:bodyPr wrap="square" lIns="0" tIns="0" rIns="0" bIns="0" rtlCol="0"/>
          <a:lstStyle/>
          <a:p>
            <a:endParaRPr dirty="0"/>
          </a:p>
        </p:txBody>
      </p:sp>
      <p:sp>
        <p:nvSpPr>
          <p:cNvPr id="102" name="101 Dikdörtgen"/>
          <p:cNvSpPr/>
          <p:nvPr/>
        </p:nvSpPr>
        <p:spPr>
          <a:xfrm>
            <a:off x="0" y="381000"/>
            <a:ext cx="5486400" cy="369332"/>
          </a:xfrm>
          <a:prstGeom prst="rect">
            <a:avLst/>
          </a:prstGeom>
        </p:spPr>
        <p:txBody>
          <a:bodyPr wrap="square">
            <a:spAutoFit/>
          </a:bodyPr>
          <a:lstStyle/>
          <a:p>
            <a:pPr lvl="0">
              <a:spcBef>
                <a:spcPct val="0"/>
              </a:spcBef>
              <a:defRPr/>
            </a:pPr>
            <a:r>
              <a:rPr lang="tr-TR" b="1" dirty="0" smtClean="0">
                <a:solidFill>
                  <a:schemeClr val="accent4"/>
                </a:solidFill>
                <a:latin typeface="+mj-lt"/>
              </a:rPr>
              <a:t>FUNGAL INFECTIONS  occuring after HSCT </a:t>
            </a:r>
            <a:endParaRPr lang="tr-TR" dirty="0">
              <a:solidFill>
                <a:schemeClr val="accent4"/>
              </a:solidFill>
              <a:latin typeface="+mj-lt"/>
            </a:endParaRPr>
          </a:p>
        </p:txBody>
      </p:sp>
      <p:pic>
        <p:nvPicPr>
          <p:cNvPr id="21506" name="Picture 2"/>
          <p:cNvPicPr>
            <a:picLocks noChangeAspect="1" noChangeArrowheads="1"/>
          </p:cNvPicPr>
          <p:nvPr/>
        </p:nvPicPr>
        <p:blipFill>
          <a:blip r:embed="rId4" cstate="print"/>
          <a:srcRect/>
          <a:stretch>
            <a:fillRect/>
          </a:stretch>
        </p:blipFill>
        <p:spPr bwMode="auto">
          <a:xfrm>
            <a:off x="304801" y="2057400"/>
            <a:ext cx="8382000" cy="1323975"/>
          </a:xfrm>
          <a:prstGeom prst="rect">
            <a:avLst/>
          </a:prstGeom>
          <a:noFill/>
          <a:ln w="9525">
            <a:solidFill>
              <a:srgbClr val="4AACC5"/>
            </a:solidFill>
            <a:miter lim="800000"/>
            <a:headEnd/>
            <a:tailEnd/>
          </a:ln>
        </p:spPr>
      </p:pic>
      <p:pic>
        <p:nvPicPr>
          <p:cNvPr id="21507" name="Picture 3"/>
          <p:cNvPicPr>
            <a:picLocks noChangeAspect="1" noChangeArrowheads="1"/>
          </p:cNvPicPr>
          <p:nvPr/>
        </p:nvPicPr>
        <p:blipFill>
          <a:blip r:embed="rId5" cstate="print"/>
          <a:srcRect/>
          <a:stretch>
            <a:fillRect/>
          </a:stretch>
        </p:blipFill>
        <p:spPr bwMode="auto">
          <a:xfrm>
            <a:off x="304800" y="3581400"/>
            <a:ext cx="8382000" cy="1600200"/>
          </a:xfrm>
          <a:prstGeom prst="rect">
            <a:avLst/>
          </a:prstGeom>
          <a:noFill/>
          <a:ln w="9525">
            <a:solidFill>
              <a:srgbClr val="4AACC5"/>
            </a:solidFill>
            <a:miter lim="800000"/>
            <a:headEnd/>
            <a:tailEnd/>
          </a:ln>
        </p:spPr>
      </p:pic>
      <p:pic>
        <p:nvPicPr>
          <p:cNvPr id="21508" name="Picture 4"/>
          <p:cNvPicPr>
            <a:picLocks noChangeAspect="1" noChangeArrowheads="1"/>
          </p:cNvPicPr>
          <p:nvPr/>
        </p:nvPicPr>
        <p:blipFill>
          <a:blip r:embed="rId6" cstate="print"/>
          <a:srcRect/>
          <a:stretch>
            <a:fillRect/>
          </a:stretch>
        </p:blipFill>
        <p:spPr bwMode="auto">
          <a:xfrm>
            <a:off x="304800" y="5410200"/>
            <a:ext cx="8382000" cy="1219200"/>
          </a:xfrm>
          <a:prstGeom prst="rect">
            <a:avLst/>
          </a:prstGeom>
          <a:noFill/>
          <a:ln w="9525">
            <a:solidFill>
              <a:srgbClr val="4AACC5"/>
            </a:solidFill>
            <a:miter lim="800000"/>
            <a:headEnd/>
            <a:tailEnd/>
          </a:ln>
        </p:spPr>
      </p:pic>
      <p:sp>
        <p:nvSpPr>
          <p:cNvPr id="13" name="12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4" name="Picture 2" descr="The Infectious Diseases Society of America logo ile ilgili görsel sonucu"/>
          <p:cNvPicPr>
            <a:picLocks noChangeAspect="1" noChangeArrowheads="1"/>
          </p:cNvPicPr>
          <p:nvPr/>
        </p:nvPicPr>
        <p:blipFill>
          <a:blip r:embed="rId7" cstate="print"/>
          <a:srcRect/>
          <a:stretch>
            <a:fillRect/>
          </a:stretch>
        </p:blipFill>
        <p:spPr bwMode="auto">
          <a:xfrm>
            <a:off x="7620000" y="685800"/>
            <a:ext cx="1066800" cy="304800"/>
          </a:xfrm>
          <a:prstGeom prst="rect">
            <a:avLst/>
          </a:prstGeom>
          <a:noFill/>
          <a:ln>
            <a:solidFill>
              <a:srgbClr val="4AACC5"/>
            </a:solidFill>
          </a:ln>
        </p:spPr>
      </p:pic>
      <p:sp>
        <p:nvSpPr>
          <p:cNvPr id="17" name="103 Başlık"/>
          <p:cNvSpPr>
            <a:spLocks noGrp="1"/>
          </p:cNvSpPr>
          <p:nvPr>
            <p:ph type="title"/>
          </p:nvPr>
        </p:nvSpPr>
        <p:spPr>
          <a:xfrm>
            <a:off x="228600" y="990600"/>
            <a:ext cx="8229600" cy="914400"/>
          </a:xfrm>
          <a:noFill/>
          <a:ln>
            <a:noFill/>
          </a:ln>
        </p:spPr>
        <p:txBody>
          <a:bodyPr>
            <a:noAutofit/>
          </a:bodyPr>
          <a:lstStyle/>
          <a:p>
            <a:pPr>
              <a:lnSpc>
                <a:spcPct val="150000"/>
              </a:lnSpc>
            </a:pPr>
            <a:r>
              <a:rPr lang="tr-TR" sz="2400" dirty="0" smtClean="0">
                <a:solidFill>
                  <a:srgbClr val="C00000"/>
                </a:solidFill>
              </a:rPr>
              <a:t/>
            </a:r>
            <a:br>
              <a:rPr lang="tr-TR" sz="2400" dirty="0" smtClean="0">
                <a:solidFill>
                  <a:srgbClr val="C00000"/>
                </a:solidFill>
              </a:rPr>
            </a:br>
            <a:r>
              <a:rPr lang="en-US" sz="2400" b="1" dirty="0" smtClean="0">
                <a:solidFill>
                  <a:schemeClr val="tx1"/>
                </a:solidFill>
                <a:latin typeface="+mn-lt"/>
              </a:rPr>
              <a:t>Optimal management of antifungal therapy</a:t>
            </a:r>
            <a:r>
              <a:rPr lang="tr-TR" sz="2400" b="1" dirty="0" smtClean="0">
                <a:solidFill>
                  <a:schemeClr val="tx1"/>
                </a:solidFill>
                <a:latin typeface="+mn-lt"/>
              </a:rPr>
              <a:t> </a:t>
            </a:r>
            <a:r>
              <a:rPr lang="tr-TR" sz="2400" dirty="0" smtClean="0"/>
              <a:t/>
            </a:r>
            <a:br>
              <a:rPr lang="tr-TR" sz="2400" dirty="0" smtClean="0"/>
            </a:br>
            <a:r>
              <a:rPr lang="en-US" sz="1800" dirty="0" smtClean="0">
                <a:latin typeface="+mn-lt"/>
              </a:rPr>
              <a:t>involves early diagnosis and early initiation </a:t>
            </a:r>
            <a:r>
              <a:rPr lang="tr-TR" sz="2400" dirty="0" smtClean="0"/>
              <a:t/>
            </a:r>
            <a:br>
              <a:rPr lang="tr-TR" sz="2400" dirty="0" smtClean="0"/>
            </a:br>
            <a:endParaRPr lang="tr-TR" sz="2400"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8600" y="838200"/>
            <a:ext cx="6087745" cy="426720"/>
          </a:xfrm>
          <a:prstGeom prst="rect">
            <a:avLst/>
          </a:prstGeom>
        </p:spPr>
        <p:txBody>
          <a:bodyPr vert="horz" wrap="square" lIns="0" tIns="0" rIns="0" bIns="0" rtlCol="0">
            <a:spAutoFit/>
          </a:bodyPr>
          <a:lstStyle/>
          <a:p>
            <a:pPr marL="12700">
              <a:lnSpc>
                <a:spcPct val="100000"/>
              </a:lnSpc>
            </a:pPr>
            <a:r>
              <a:rPr sz="2800" spc="-20" dirty="0">
                <a:solidFill>
                  <a:srgbClr val="403052"/>
                </a:solidFill>
              </a:rPr>
              <a:t>Invasive </a:t>
            </a:r>
            <a:r>
              <a:rPr sz="2800" spc="-10" dirty="0">
                <a:solidFill>
                  <a:srgbClr val="403052"/>
                </a:solidFill>
              </a:rPr>
              <a:t>aspergillosis:</a:t>
            </a:r>
            <a:r>
              <a:rPr sz="2800" spc="50" dirty="0">
                <a:solidFill>
                  <a:srgbClr val="403052"/>
                </a:solidFill>
              </a:rPr>
              <a:t> </a:t>
            </a:r>
            <a:r>
              <a:rPr sz="2800" spc="-10" dirty="0">
                <a:solidFill>
                  <a:srgbClr val="403052"/>
                </a:solidFill>
              </a:rPr>
              <a:t>First-line</a:t>
            </a:r>
            <a:endParaRPr sz="2800" dirty="0"/>
          </a:p>
        </p:txBody>
      </p:sp>
      <p:sp>
        <p:nvSpPr>
          <p:cNvPr id="3" name="object 3"/>
          <p:cNvSpPr txBox="1"/>
          <p:nvPr/>
        </p:nvSpPr>
        <p:spPr>
          <a:xfrm>
            <a:off x="457200" y="1447800"/>
            <a:ext cx="647700" cy="330835"/>
          </a:xfrm>
          <a:prstGeom prst="rect">
            <a:avLst/>
          </a:prstGeom>
        </p:spPr>
        <p:txBody>
          <a:bodyPr vert="horz" wrap="square" lIns="0" tIns="0" rIns="0" bIns="0" rtlCol="0">
            <a:spAutoFit/>
          </a:bodyPr>
          <a:lstStyle/>
          <a:p>
            <a:pPr marL="12700">
              <a:lnSpc>
                <a:spcPct val="100000"/>
              </a:lnSpc>
            </a:pPr>
            <a:r>
              <a:rPr sz="2000" b="1" dirty="0">
                <a:solidFill>
                  <a:srgbClr val="403052"/>
                </a:solidFill>
                <a:latin typeface="Calibri"/>
                <a:cs typeface="Calibri"/>
              </a:rPr>
              <a:t>A</a:t>
            </a:r>
            <a:r>
              <a:rPr sz="2000" b="1" spc="-30" dirty="0">
                <a:solidFill>
                  <a:srgbClr val="403052"/>
                </a:solidFill>
                <a:latin typeface="Calibri"/>
                <a:cs typeface="Calibri"/>
              </a:rPr>
              <a:t>g</a:t>
            </a:r>
            <a:r>
              <a:rPr sz="2000" b="1" spc="-5" dirty="0">
                <a:solidFill>
                  <a:srgbClr val="403052"/>
                </a:solidFill>
                <a:latin typeface="Calibri"/>
                <a:cs typeface="Calibri"/>
              </a:rPr>
              <a:t>e</a:t>
            </a:r>
            <a:r>
              <a:rPr sz="2000" b="1" spc="-20" dirty="0">
                <a:solidFill>
                  <a:srgbClr val="403052"/>
                </a:solidFill>
                <a:latin typeface="Calibri"/>
                <a:cs typeface="Calibri"/>
              </a:rPr>
              <a:t>n</a:t>
            </a:r>
            <a:r>
              <a:rPr sz="2000" b="1" dirty="0">
                <a:solidFill>
                  <a:srgbClr val="403052"/>
                </a:solidFill>
                <a:latin typeface="Calibri"/>
                <a:cs typeface="Calibri"/>
              </a:rPr>
              <a:t>t</a:t>
            </a:r>
            <a:endParaRPr sz="2000">
              <a:latin typeface="Calibri"/>
              <a:cs typeface="Calibri"/>
            </a:endParaRPr>
          </a:p>
        </p:txBody>
      </p:sp>
      <p:sp>
        <p:nvSpPr>
          <p:cNvPr id="4" name="object 4"/>
          <p:cNvSpPr txBox="1"/>
          <p:nvPr/>
        </p:nvSpPr>
        <p:spPr>
          <a:xfrm>
            <a:off x="5029200" y="1447800"/>
            <a:ext cx="1884680" cy="304800"/>
          </a:xfrm>
          <a:prstGeom prst="rect">
            <a:avLst/>
          </a:prstGeom>
        </p:spPr>
        <p:txBody>
          <a:bodyPr vert="horz" wrap="square" lIns="0" tIns="0" rIns="0" bIns="0" rtlCol="0">
            <a:spAutoFit/>
          </a:bodyPr>
          <a:lstStyle/>
          <a:p>
            <a:pPr marL="12700">
              <a:lnSpc>
                <a:spcPct val="100000"/>
              </a:lnSpc>
            </a:pPr>
            <a:r>
              <a:rPr sz="2000" b="1" spc="-15" dirty="0">
                <a:solidFill>
                  <a:srgbClr val="403052"/>
                </a:solidFill>
                <a:latin typeface="Calibri"/>
                <a:cs typeface="Calibri"/>
              </a:rPr>
              <a:t>Grade</a:t>
            </a:r>
            <a:r>
              <a:rPr sz="2000" b="1" spc="150" dirty="0">
                <a:solidFill>
                  <a:srgbClr val="403052"/>
                </a:solidFill>
                <a:latin typeface="Calibri"/>
                <a:cs typeface="Calibri"/>
              </a:rPr>
              <a:t> </a:t>
            </a:r>
            <a:r>
              <a:rPr sz="2000" b="1" spc="-5" dirty="0">
                <a:solidFill>
                  <a:srgbClr val="403052"/>
                </a:solidFill>
                <a:latin typeface="Calibri"/>
                <a:cs typeface="Calibri"/>
              </a:rPr>
              <a:t>Comments</a:t>
            </a:r>
            <a:endParaRPr sz="2000" dirty="0">
              <a:latin typeface="Calibri"/>
              <a:cs typeface="Calibri"/>
            </a:endParaRPr>
          </a:p>
        </p:txBody>
      </p:sp>
      <p:graphicFrame>
        <p:nvGraphicFramePr>
          <p:cNvPr id="5" name="object 5"/>
          <p:cNvGraphicFramePr>
            <a:graphicFrameLocks noGrp="1"/>
          </p:cNvGraphicFramePr>
          <p:nvPr/>
        </p:nvGraphicFramePr>
        <p:xfrm>
          <a:off x="228600" y="1828800"/>
          <a:ext cx="8695137" cy="3225670"/>
        </p:xfrm>
        <a:graphic>
          <a:graphicData uri="http://schemas.openxmlformats.org/drawingml/2006/table">
            <a:tbl>
              <a:tblPr firstRow="1" bandRow="1">
                <a:tableStyleId>{2D5ABB26-0587-4C30-8999-92F81FD0307C}</a:tableStyleId>
              </a:tblPr>
              <a:tblGrid>
                <a:gridCol w="4672133"/>
                <a:gridCol w="713943"/>
                <a:gridCol w="3309061"/>
              </a:tblGrid>
              <a:tr h="1022603">
                <a:tc>
                  <a:txBody>
                    <a:bodyPr/>
                    <a:lstStyle/>
                    <a:p>
                      <a:pPr marL="67945">
                        <a:lnSpc>
                          <a:spcPts val="2120"/>
                        </a:lnSpc>
                      </a:pPr>
                      <a:r>
                        <a:rPr sz="1800" b="1" spc="-15" dirty="0">
                          <a:solidFill>
                            <a:srgbClr val="403052"/>
                          </a:solidFill>
                          <a:latin typeface="Calibri"/>
                          <a:cs typeface="Calibri"/>
                        </a:rPr>
                        <a:t>Voriconazole</a:t>
                      </a:r>
                      <a:endParaRPr sz="1800" dirty="0">
                        <a:latin typeface="Calibri"/>
                        <a:cs typeface="Calibri"/>
                      </a:endParaRPr>
                    </a:p>
                    <a:p>
                      <a:pPr>
                        <a:lnSpc>
                          <a:spcPct val="100000"/>
                        </a:lnSpc>
                        <a:spcBef>
                          <a:spcPts val="5"/>
                        </a:spcBef>
                      </a:pPr>
                      <a:endParaRPr sz="1800" dirty="0">
                        <a:latin typeface="Times New Roman"/>
                        <a:cs typeface="Times New Roman"/>
                      </a:endParaRPr>
                    </a:p>
                    <a:p>
                      <a:pPr marL="67945">
                        <a:lnSpc>
                          <a:spcPct val="100000"/>
                        </a:lnSpc>
                      </a:pPr>
                      <a:r>
                        <a:rPr sz="1800" b="1" dirty="0">
                          <a:solidFill>
                            <a:srgbClr val="403052"/>
                          </a:solidFill>
                          <a:latin typeface="Calibri"/>
                          <a:cs typeface="Calibri"/>
                        </a:rPr>
                        <a:t>Ambisome</a:t>
                      </a:r>
                      <a:endParaRPr sz="1800" dirty="0">
                        <a:latin typeface="Calibri"/>
                        <a:cs typeface="Calibri"/>
                      </a:endParaRPr>
                    </a:p>
                  </a:txBody>
                  <a:tcPr marL="0" marR="0" marT="0" marB="0">
                    <a:lnT w="28575">
                      <a:solidFill>
                        <a:srgbClr val="403052"/>
                      </a:solidFill>
                      <a:prstDash val="solid"/>
                    </a:lnT>
                  </a:tcPr>
                </a:tc>
                <a:tc>
                  <a:txBody>
                    <a:bodyPr/>
                    <a:lstStyle/>
                    <a:p>
                      <a:pPr marL="151765">
                        <a:lnSpc>
                          <a:spcPts val="2120"/>
                        </a:lnSpc>
                      </a:pPr>
                      <a:r>
                        <a:rPr sz="1800" b="1" dirty="0">
                          <a:solidFill>
                            <a:srgbClr val="CC0066"/>
                          </a:solidFill>
                          <a:latin typeface="Calibri"/>
                          <a:cs typeface="Calibri"/>
                        </a:rPr>
                        <a:t>A</a:t>
                      </a:r>
                      <a:r>
                        <a:rPr sz="1800" b="1" spc="-100" dirty="0">
                          <a:solidFill>
                            <a:srgbClr val="CC0066"/>
                          </a:solidFill>
                          <a:latin typeface="Calibri"/>
                          <a:cs typeface="Calibri"/>
                        </a:rPr>
                        <a:t> </a:t>
                      </a:r>
                      <a:r>
                        <a:rPr sz="1800" b="1" dirty="0">
                          <a:solidFill>
                            <a:srgbClr val="CC0066"/>
                          </a:solidFill>
                          <a:latin typeface="Calibri"/>
                          <a:cs typeface="Calibri"/>
                        </a:rPr>
                        <a:t>I</a:t>
                      </a:r>
                      <a:endParaRPr sz="1800">
                        <a:latin typeface="Calibri"/>
                        <a:cs typeface="Calibri"/>
                      </a:endParaRPr>
                    </a:p>
                    <a:p>
                      <a:pPr>
                        <a:lnSpc>
                          <a:spcPct val="100000"/>
                        </a:lnSpc>
                        <a:spcBef>
                          <a:spcPts val="5"/>
                        </a:spcBef>
                      </a:pPr>
                      <a:endParaRPr sz="1800">
                        <a:latin typeface="Times New Roman"/>
                        <a:cs typeface="Times New Roman"/>
                      </a:endParaRPr>
                    </a:p>
                    <a:p>
                      <a:pPr marL="151765">
                        <a:lnSpc>
                          <a:spcPct val="100000"/>
                        </a:lnSpc>
                      </a:pPr>
                      <a:r>
                        <a:rPr sz="1800" b="1" dirty="0">
                          <a:solidFill>
                            <a:srgbClr val="CC0066"/>
                          </a:solidFill>
                          <a:latin typeface="Calibri"/>
                          <a:cs typeface="Calibri"/>
                        </a:rPr>
                        <a:t>B</a:t>
                      </a:r>
                      <a:r>
                        <a:rPr sz="1800" b="1" spc="-100" dirty="0">
                          <a:solidFill>
                            <a:srgbClr val="CC0066"/>
                          </a:solidFill>
                          <a:latin typeface="Calibri"/>
                          <a:cs typeface="Calibri"/>
                        </a:rPr>
                        <a:t> </a:t>
                      </a:r>
                      <a:r>
                        <a:rPr sz="1800" b="1" dirty="0">
                          <a:solidFill>
                            <a:srgbClr val="CC0066"/>
                          </a:solidFill>
                          <a:latin typeface="Calibri"/>
                          <a:cs typeface="Calibri"/>
                        </a:rPr>
                        <a:t>I</a:t>
                      </a:r>
                      <a:endParaRPr sz="1800">
                        <a:latin typeface="Calibri"/>
                        <a:cs typeface="Calibri"/>
                      </a:endParaRPr>
                    </a:p>
                  </a:txBody>
                  <a:tcPr marL="0" marR="0" marT="0" marB="0">
                    <a:lnT w="28575">
                      <a:solidFill>
                        <a:srgbClr val="403052"/>
                      </a:solidFill>
                      <a:prstDash val="solid"/>
                    </a:lnT>
                  </a:tcPr>
                </a:tc>
                <a:tc>
                  <a:txBody>
                    <a:bodyPr/>
                    <a:lstStyle/>
                    <a:p>
                      <a:pPr marL="158750">
                        <a:lnSpc>
                          <a:spcPts val="2120"/>
                        </a:lnSpc>
                      </a:pPr>
                      <a:r>
                        <a:rPr sz="1800" b="1" dirty="0">
                          <a:solidFill>
                            <a:srgbClr val="403052"/>
                          </a:solidFill>
                          <a:latin typeface="Calibri"/>
                          <a:cs typeface="Calibri"/>
                        </a:rPr>
                        <a:t>2</a:t>
                      </a:r>
                      <a:r>
                        <a:rPr sz="1800" dirty="0">
                          <a:solidFill>
                            <a:srgbClr val="403052"/>
                          </a:solidFill>
                          <a:latin typeface="Calibri"/>
                          <a:cs typeface="Calibri"/>
                        </a:rPr>
                        <a:t>x</a:t>
                      </a:r>
                      <a:r>
                        <a:rPr sz="1800" b="1" dirty="0">
                          <a:solidFill>
                            <a:srgbClr val="403052"/>
                          </a:solidFill>
                          <a:latin typeface="Calibri"/>
                          <a:cs typeface="Calibri"/>
                        </a:rPr>
                        <a:t>6 </a:t>
                      </a:r>
                      <a:r>
                        <a:rPr sz="1800" b="1" spc="10" dirty="0">
                          <a:solidFill>
                            <a:srgbClr val="403052"/>
                          </a:solidFill>
                          <a:latin typeface="Calibri"/>
                          <a:cs typeface="Calibri"/>
                        </a:rPr>
                        <a:t>mg/kg </a:t>
                      </a:r>
                      <a:r>
                        <a:rPr sz="1800" b="1" spc="-5" dirty="0">
                          <a:solidFill>
                            <a:srgbClr val="403052"/>
                          </a:solidFill>
                          <a:latin typeface="Calibri"/>
                          <a:cs typeface="Calibri"/>
                        </a:rPr>
                        <a:t>D1 </a:t>
                      </a:r>
                      <a:r>
                        <a:rPr sz="1800" b="1" dirty="0">
                          <a:solidFill>
                            <a:srgbClr val="403052"/>
                          </a:solidFill>
                          <a:latin typeface="Calibri"/>
                          <a:cs typeface="Calibri"/>
                        </a:rPr>
                        <a:t>then 2</a:t>
                      </a:r>
                      <a:r>
                        <a:rPr sz="1800" dirty="0">
                          <a:solidFill>
                            <a:srgbClr val="403052"/>
                          </a:solidFill>
                          <a:latin typeface="Calibri"/>
                          <a:cs typeface="Calibri"/>
                        </a:rPr>
                        <a:t>x</a:t>
                      </a:r>
                      <a:r>
                        <a:rPr sz="1800" b="1" dirty="0">
                          <a:solidFill>
                            <a:srgbClr val="403052"/>
                          </a:solidFill>
                          <a:latin typeface="Calibri"/>
                          <a:cs typeface="Calibri"/>
                        </a:rPr>
                        <a:t>4</a:t>
                      </a:r>
                      <a:r>
                        <a:rPr sz="1800" b="1" spc="-125" dirty="0">
                          <a:solidFill>
                            <a:srgbClr val="403052"/>
                          </a:solidFill>
                          <a:latin typeface="Calibri"/>
                          <a:cs typeface="Calibri"/>
                        </a:rPr>
                        <a:t> </a:t>
                      </a:r>
                      <a:r>
                        <a:rPr sz="1800" b="1" spc="10" dirty="0">
                          <a:solidFill>
                            <a:srgbClr val="403052"/>
                          </a:solidFill>
                          <a:latin typeface="Calibri"/>
                          <a:cs typeface="Calibri"/>
                        </a:rPr>
                        <a:t>mg/kg</a:t>
                      </a:r>
                      <a:endParaRPr sz="1800" dirty="0">
                        <a:latin typeface="Calibri"/>
                        <a:cs typeface="Calibri"/>
                      </a:endParaRPr>
                    </a:p>
                    <a:p>
                      <a:pPr marL="169545">
                        <a:lnSpc>
                          <a:spcPct val="100000"/>
                        </a:lnSpc>
                      </a:pPr>
                      <a:r>
                        <a:rPr sz="1800" b="1" spc="-5" dirty="0">
                          <a:solidFill>
                            <a:srgbClr val="403052"/>
                          </a:solidFill>
                          <a:latin typeface="Calibri"/>
                          <a:cs typeface="Calibri"/>
                        </a:rPr>
                        <a:t>(initiation with </a:t>
                      </a:r>
                      <a:r>
                        <a:rPr sz="1800" b="1" spc="-15" dirty="0">
                          <a:solidFill>
                            <a:srgbClr val="403052"/>
                          </a:solidFill>
                          <a:latin typeface="Calibri"/>
                          <a:cs typeface="Calibri"/>
                        </a:rPr>
                        <a:t>oral:</a:t>
                      </a:r>
                      <a:r>
                        <a:rPr sz="1800" b="1" spc="-90" dirty="0">
                          <a:solidFill>
                            <a:srgbClr val="403052"/>
                          </a:solidFill>
                          <a:latin typeface="Calibri"/>
                          <a:cs typeface="Calibri"/>
                        </a:rPr>
                        <a:t> </a:t>
                      </a:r>
                      <a:r>
                        <a:rPr sz="1800" b="1" dirty="0">
                          <a:solidFill>
                            <a:srgbClr val="403052"/>
                          </a:solidFill>
                          <a:latin typeface="Calibri"/>
                          <a:cs typeface="Calibri"/>
                        </a:rPr>
                        <a:t>CIII)</a:t>
                      </a:r>
                      <a:endParaRPr sz="1800" dirty="0">
                        <a:latin typeface="Calibri"/>
                        <a:cs typeface="Calibri"/>
                      </a:endParaRPr>
                    </a:p>
                    <a:p>
                      <a:pPr marL="158750">
                        <a:lnSpc>
                          <a:spcPct val="100000"/>
                        </a:lnSpc>
                        <a:spcBef>
                          <a:spcPts val="480"/>
                        </a:spcBef>
                      </a:pPr>
                      <a:r>
                        <a:rPr sz="1800" b="1" dirty="0">
                          <a:solidFill>
                            <a:srgbClr val="403052"/>
                          </a:solidFill>
                          <a:latin typeface="Calibri"/>
                          <a:cs typeface="Calibri"/>
                        </a:rPr>
                        <a:t>dose 3</a:t>
                      </a:r>
                      <a:r>
                        <a:rPr sz="1800" b="1" spc="-90" dirty="0">
                          <a:solidFill>
                            <a:srgbClr val="403052"/>
                          </a:solidFill>
                          <a:latin typeface="Calibri"/>
                          <a:cs typeface="Calibri"/>
                        </a:rPr>
                        <a:t> </a:t>
                      </a:r>
                      <a:r>
                        <a:rPr sz="1800" b="1" spc="10" dirty="0">
                          <a:solidFill>
                            <a:srgbClr val="403052"/>
                          </a:solidFill>
                          <a:latin typeface="Calibri"/>
                          <a:cs typeface="Calibri"/>
                        </a:rPr>
                        <a:t>mg/kg</a:t>
                      </a:r>
                      <a:endParaRPr sz="1800" dirty="0">
                        <a:latin typeface="Calibri"/>
                        <a:cs typeface="Calibri"/>
                      </a:endParaRPr>
                    </a:p>
                  </a:txBody>
                  <a:tcPr marL="0" marR="0" marT="0" marB="0">
                    <a:lnT w="28575">
                      <a:solidFill>
                        <a:srgbClr val="403052"/>
                      </a:solidFill>
                      <a:prstDash val="solid"/>
                    </a:lnT>
                  </a:tcPr>
                </a:tc>
              </a:tr>
              <a:tr h="365887">
                <a:tc>
                  <a:txBody>
                    <a:bodyPr/>
                    <a:lstStyle/>
                    <a:p>
                      <a:pPr marL="67945">
                        <a:lnSpc>
                          <a:spcPts val="2340"/>
                        </a:lnSpc>
                      </a:pPr>
                      <a:r>
                        <a:rPr sz="1800" b="1" spc="-5" dirty="0">
                          <a:solidFill>
                            <a:srgbClr val="403052"/>
                          </a:solidFill>
                          <a:latin typeface="Calibri"/>
                          <a:cs typeface="Calibri"/>
                        </a:rPr>
                        <a:t>ABLC</a:t>
                      </a:r>
                      <a:endParaRPr sz="1800" dirty="0">
                        <a:latin typeface="Calibri"/>
                        <a:cs typeface="Calibri"/>
                      </a:endParaRPr>
                    </a:p>
                  </a:txBody>
                  <a:tcPr marL="0" marR="0" marT="0" marB="0"/>
                </a:tc>
                <a:tc>
                  <a:txBody>
                    <a:bodyPr/>
                    <a:lstStyle/>
                    <a:p>
                      <a:pPr marL="151765">
                        <a:lnSpc>
                          <a:spcPts val="2340"/>
                        </a:lnSpc>
                      </a:pPr>
                      <a:r>
                        <a:rPr sz="1800" b="1" dirty="0">
                          <a:solidFill>
                            <a:srgbClr val="CC0066"/>
                          </a:solidFill>
                          <a:latin typeface="Calibri"/>
                          <a:cs typeface="Calibri"/>
                        </a:rPr>
                        <a:t>B</a:t>
                      </a:r>
                      <a:r>
                        <a:rPr sz="1800" b="1" spc="-100" dirty="0">
                          <a:solidFill>
                            <a:srgbClr val="CC0066"/>
                          </a:solidFill>
                          <a:latin typeface="Calibri"/>
                          <a:cs typeface="Calibri"/>
                        </a:rPr>
                        <a:t> </a:t>
                      </a:r>
                      <a:r>
                        <a:rPr sz="1800" b="1" dirty="0">
                          <a:solidFill>
                            <a:srgbClr val="CC0066"/>
                          </a:solidFill>
                          <a:latin typeface="Calibri"/>
                          <a:cs typeface="Calibri"/>
                        </a:rPr>
                        <a:t>II</a:t>
                      </a:r>
                      <a:endParaRPr sz="1800" dirty="0">
                        <a:latin typeface="Calibri"/>
                        <a:cs typeface="Calibri"/>
                      </a:endParaRPr>
                    </a:p>
                  </a:txBody>
                  <a:tcPr marL="0" marR="0" marT="0" marB="0"/>
                </a:tc>
                <a:tc>
                  <a:txBody>
                    <a:bodyPr/>
                    <a:lstStyle/>
                    <a:p>
                      <a:pPr marL="158750">
                        <a:lnSpc>
                          <a:spcPts val="2340"/>
                        </a:lnSpc>
                      </a:pPr>
                      <a:r>
                        <a:rPr sz="1800" b="1" dirty="0">
                          <a:solidFill>
                            <a:srgbClr val="403052"/>
                          </a:solidFill>
                          <a:latin typeface="Calibri"/>
                          <a:cs typeface="Calibri"/>
                        </a:rPr>
                        <a:t>dose 5</a:t>
                      </a:r>
                      <a:r>
                        <a:rPr sz="1800" b="1" spc="-90" dirty="0">
                          <a:solidFill>
                            <a:srgbClr val="403052"/>
                          </a:solidFill>
                          <a:latin typeface="Calibri"/>
                          <a:cs typeface="Calibri"/>
                        </a:rPr>
                        <a:t> </a:t>
                      </a:r>
                      <a:r>
                        <a:rPr sz="1800" b="1" spc="10" dirty="0">
                          <a:solidFill>
                            <a:srgbClr val="403052"/>
                          </a:solidFill>
                          <a:latin typeface="Calibri"/>
                          <a:cs typeface="Calibri"/>
                        </a:rPr>
                        <a:t>mg/kg</a:t>
                      </a:r>
                      <a:endParaRPr sz="1800">
                        <a:latin typeface="Calibri"/>
                        <a:cs typeface="Calibri"/>
                      </a:endParaRPr>
                    </a:p>
                  </a:txBody>
                  <a:tcPr marL="0" marR="0" marT="0" marB="0"/>
                </a:tc>
              </a:tr>
              <a:tr h="365887">
                <a:tc>
                  <a:txBody>
                    <a:bodyPr/>
                    <a:lstStyle/>
                    <a:p>
                      <a:pPr marL="67945">
                        <a:lnSpc>
                          <a:spcPts val="2340"/>
                        </a:lnSpc>
                      </a:pPr>
                      <a:r>
                        <a:rPr sz="1800" b="1" dirty="0">
                          <a:solidFill>
                            <a:srgbClr val="403052"/>
                          </a:solidFill>
                          <a:latin typeface="Calibri"/>
                          <a:cs typeface="Calibri"/>
                        </a:rPr>
                        <a:t>Caspofungin</a:t>
                      </a:r>
                      <a:endParaRPr sz="1800">
                        <a:latin typeface="Calibri"/>
                        <a:cs typeface="Calibri"/>
                      </a:endParaRPr>
                    </a:p>
                  </a:txBody>
                  <a:tcPr marL="0" marR="0" marT="0" marB="0"/>
                </a:tc>
                <a:tc>
                  <a:txBody>
                    <a:bodyPr/>
                    <a:lstStyle/>
                    <a:p>
                      <a:pPr marL="151765">
                        <a:lnSpc>
                          <a:spcPts val="2340"/>
                        </a:lnSpc>
                      </a:pPr>
                      <a:r>
                        <a:rPr sz="1800" b="1" dirty="0">
                          <a:solidFill>
                            <a:srgbClr val="CC0066"/>
                          </a:solidFill>
                          <a:latin typeface="Calibri"/>
                          <a:cs typeface="Calibri"/>
                        </a:rPr>
                        <a:t>C</a:t>
                      </a:r>
                      <a:r>
                        <a:rPr sz="1800" b="1" spc="-100" dirty="0">
                          <a:solidFill>
                            <a:srgbClr val="CC0066"/>
                          </a:solidFill>
                          <a:latin typeface="Calibri"/>
                          <a:cs typeface="Calibri"/>
                        </a:rPr>
                        <a:t> </a:t>
                      </a:r>
                      <a:r>
                        <a:rPr sz="1800" b="1" dirty="0">
                          <a:solidFill>
                            <a:srgbClr val="CC0066"/>
                          </a:solidFill>
                          <a:latin typeface="Calibri"/>
                          <a:cs typeface="Calibri"/>
                        </a:rPr>
                        <a:t>II</a:t>
                      </a:r>
                      <a:endParaRPr sz="1800" dirty="0">
                        <a:latin typeface="Calibri"/>
                        <a:cs typeface="Calibri"/>
                      </a:endParaRPr>
                    </a:p>
                  </a:txBody>
                  <a:tcPr marL="0" marR="0" marT="0" marB="0"/>
                </a:tc>
                <a:tc>
                  <a:txBody>
                    <a:bodyPr/>
                    <a:lstStyle/>
                    <a:p>
                      <a:endParaRPr sz="1800">
                        <a:latin typeface="Calibri"/>
                        <a:cs typeface="Calibri"/>
                      </a:endParaRPr>
                    </a:p>
                  </a:txBody>
                  <a:tcPr marL="0" marR="0" marT="0" marB="0"/>
                </a:tc>
              </a:tr>
              <a:tr h="365759">
                <a:tc>
                  <a:txBody>
                    <a:bodyPr/>
                    <a:lstStyle/>
                    <a:p>
                      <a:pPr marL="67945">
                        <a:lnSpc>
                          <a:spcPts val="2340"/>
                        </a:lnSpc>
                      </a:pPr>
                      <a:r>
                        <a:rPr sz="1800" b="1" spc="-10" dirty="0">
                          <a:solidFill>
                            <a:srgbClr val="403052"/>
                          </a:solidFill>
                          <a:latin typeface="Calibri"/>
                          <a:cs typeface="Calibri"/>
                        </a:rPr>
                        <a:t>Itraconazole</a:t>
                      </a:r>
                      <a:endParaRPr sz="1800">
                        <a:latin typeface="Calibri"/>
                        <a:cs typeface="Calibri"/>
                      </a:endParaRPr>
                    </a:p>
                  </a:txBody>
                  <a:tcPr marL="0" marR="0" marT="0" marB="0"/>
                </a:tc>
                <a:tc>
                  <a:txBody>
                    <a:bodyPr/>
                    <a:lstStyle/>
                    <a:p>
                      <a:pPr marL="151765">
                        <a:lnSpc>
                          <a:spcPts val="2340"/>
                        </a:lnSpc>
                      </a:pPr>
                      <a:r>
                        <a:rPr sz="1800" b="1" dirty="0">
                          <a:solidFill>
                            <a:srgbClr val="CC0066"/>
                          </a:solidFill>
                          <a:latin typeface="Calibri"/>
                          <a:cs typeface="Calibri"/>
                        </a:rPr>
                        <a:t>C</a:t>
                      </a:r>
                      <a:r>
                        <a:rPr sz="1800" b="1" spc="-90" dirty="0">
                          <a:solidFill>
                            <a:srgbClr val="CC0066"/>
                          </a:solidFill>
                          <a:latin typeface="Calibri"/>
                          <a:cs typeface="Calibri"/>
                        </a:rPr>
                        <a:t> </a:t>
                      </a:r>
                      <a:r>
                        <a:rPr sz="1800" b="1" dirty="0">
                          <a:solidFill>
                            <a:srgbClr val="CC0066"/>
                          </a:solidFill>
                          <a:latin typeface="Calibri"/>
                          <a:cs typeface="Calibri"/>
                        </a:rPr>
                        <a:t>III</a:t>
                      </a:r>
                      <a:endParaRPr sz="1800" dirty="0">
                        <a:latin typeface="Calibri"/>
                        <a:cs typeface="Calibri"/>
                      </a:endParaRPr>
                    </a:p>
                  </a:txBody>
                  <a:tcPr marL="0" marR="0" marT="0" marB="0"/>
                </a:tc>
                <a:tc>
                  <a:txBody>
                    <a:bodyPr/>
                    <a:lstStyle/>
                    <a:p>
                      <a:endParaRPr sz="1800" dirty="0">
                        <a:latin typeface="Calibri"/>
                        <a:cs typeface="Calibri"/>
                      </a:endParaRPr>
                    </a:p>
                  </a:txBody>
                  <a:tcPr marL="0" marR="0" marT="0" marB="0"/>
                </a:tc>
              </a:tr>
              <a:tr h="731901">
                <a:tc>
                  <a:txBody>
                    <a:bodyPr/>
                    <a:lstStyle/>
                    <a:p>
                      <a:pPr marL="67945">
                        <a:lnSpc>
                          <a:spcPts val="2340"/>
                        </a:lnSpc>
                      </a:pPr>
                      <a:r>
                        <a:rPr sz="1800" b="1" dirty="0">
                          <a:solidFill>
                            <a:srgbClr val="403052"/>
                          </a:solidFill>
                          <a:latin typeface="Calibri"/>
                          <a:cs typeface="Calibri"/>
                        </a:rPr>
                        <a:t>ABCD</a:t>
                      </a:r>
                      <a:endParaRPr sz="1800">
                        <a:latin typeface="Calibri"/>
                        <a:cs typeface="Calibri"/>
                      </a:endParaRPr>
                    </a:p>
                    <a:p>
                      <a:pPr marL="67945">
                        <a:lnSpc>
                          <a:spcPct val="100000"/>
                        </a:lnSpc>
                        <a:spcBef>
                          <a:spcPts val="480"/>
                        </a:spcBef>
                      </a:pPr>
                      <a:r>
                        <a:rPr sz="1800" b="1" spc="-5" dirty="0">
                          <a:solidFill>
                            <a:srgbClr val="006600"/>
                          </a:solidFill>
                          <a:latin typeface="Calibri"/>
                          <a:cs typeface="Calibri"/>
                        </a:rPr>
                        <a:t>Combination </a:t>
                      </a:r>
                      <a:r>
                        <a:rPr sz="1800" b="1" spc="-10" dirty="0">
                          <a:solidFill>
                            <a:srgbClr val="006600"/>
                          </a:solidFill>
                          <a:latin typeface="Calibri"/>
                          <a:cs typeface="Calibri"/>
                        </a:rPr>
                        <a:t>voriconazole </a:t>
                      </a:r>
                      <a:r>
                        <a:rPr sz="1800" b="1" dirty="0">
                          <a:solidFill>
                            <a:srgbClr val="006600"/>
                          </a:solidFill>
                          <a:latin typeface="Calibri"/>
                          <a:cs typeface="Calibri"/>
                        </a:rPr>
                        <a:t>+</a:t>
                      </a:r>
                      <a:r>
                        <a:rPr sz="1800" b="1" spc="-30" dirty="0">
                          <a:solidFill>
                            <a:srgbClr val="006600"/>
                          </a:solidFill>
                          <a:latin typeface="Calibri"/>
                          <a:cs typeface="Calibri"/>
                        </a:rPr>
                        <a:t> </a:t>
                      </a:r>
                      <a:r>
                        <a:rPr sz="1800" b="1" dirty="0">
                          <a:solidFill>
                            <a:srgbClr val="006600"/>
                          </a:solidFill>
                          <a:latin typeface="Calibri"/>
                          <a:cs typeface="Calibri"/>
                        </a:rPr>
                        <a:t>anidulafungin</a:t>
                      </a:r>
                      <a:endParaRPr sz="1800">
                        <a:latin typeface="Calibri"/>
                        <a:cs typeface="Calibri"/>
                      </a:endParaRPr>
                    </a:p>
                  </a:txBody>
                  <a:tcPr marL="0" marR="0" marT="0" marB="0"/>
                </a:tc>
                <a:tc>
                  <a:txBody>
                    <a:bodyPr/>
                    <a:lstStyle/>
                    <a:p>
                      <a:pPr marL="151765">
                        <a:lnSpc>
                          <a:spcPts val="2340"/>
                        </a:lnSpc>
                      </a:pPr>
                      <a:r>
                        <a:rPr sz="1800" b="1" dirty="0">
                          <a:solidFill>
                            <a:srgbClr val="006600"/>
                          </a:solidFill>
                          <a:latin typeface="Calibri"/>
                          <a:cs typeface="Calibri"/>
                        </a:rPr>
                        <a:t>C</a:t>
                      </a:r>
                      <a:r>
                        <a:rPr sz="1800" b="1" spc="-100" dirty="0">
                          <a:solidFill>
                            <a:srgbClr val="006600"/>
                          </a:solidFill>
                          <a:latin typeface="Calibri"/>
                          <a:cs typeface="Calibri"/>
                        </a:rPr>
                        <a:t> </a:t>
                      </a:r>
                      <a:r>
                        <a:rPr sz="1800" b="1" dirty="0">
                          <a:solidFill>
                            <a:srgbClr val="006600"/>
                          </a:solidFill>
                          <a:latin typeface="Calibri"/>
                          <a:cs typeface="Calibri"/>
                        </a:rPr>
                        <a:t>I</a:t>
                      </a:r>
                      <a:endParaRPr sz="1800">
                        <a:latin typeface="Calibri"/>
                        <a:cs typeface="Calibri"/>
                      </a:endParaRPr>
                    </a:p>
                    <a:p>
                      <a:pPr marL="151765">
                        <a:lnSpc>
                          <a:spcPct val="100000"/>
                        </a:lnSpc>
                        <a:spcBef>
                          <a:spcPts val="480"/>
                        </a:spcBef>
                      </a:pPr>
                      <a:r>
                        <a:rPr sz="1800" b="1" dirty="0">
                          <a:solidFill>
                            <a:srgbClr val="006600"/>
                          </a:solidFill>
                          <a:latin typeface="Calibri"/>
                          <a:cs typeface="Calibri"/>
                        </a:rPr>
                        <a:t>C I</a:t>
                      </a:r>
                      <a:r>
                        <a:rPr sz="1800" b="1" spc="-105" dirty="0">
                          <a:solidFill>
                            <a:srgbClr val="006600"/>
                          </a:solidFill>
                          <a:latin typeface="Calibri"/>
                          <a:cs typeface="Calibri"/>
                        </a:rPr>
                        <a:t> </a:t>
                      </a:r>
                      <a:r>
                        <a:rPr sz="1800" b="1" spc="22" baseline="25641" dirty="0">
                          <a:solidFill>
                            <a:srgbClr val="006600"/>
                          </a:solidFill>
                          <a:latin typeface="Calibri"/>
                          <a:cs typeface="Calibri"/>
                        </a:rPr>
                        <a:t>1</a:t>
                      </a:r>
                      <a:endParaRPr sz="1800" baseline="25641">
                        <a:latin typeface="Calibri"/>
                        <a:cs typeface="Calibri"/>
                      </a:endParaRPr>
                    </a:p>
                  </a:txBody>
                  <a:tcPr marL="0" marR="0" marT="0" marB="0"/>
                </a:tc>
                <a:tc>
                  <a:txBody>
                    <a:bodyPr/>
                    <a:lstStyle/>
                    <a:p>
                      <a:endParaRPr sz="1800" baseline="25641" dirty="0">
                        <a:latin typeface="Calibri"/>
                        <a:cs typeface="Calibri"/>
                      </a:endParaRPr>
                    </a:p>
                  </a:txBody>
                  <a:tcPr marL="0" marR="0" marT="0" marB="0"/>
                </a:tc>
              </a:tr>
              <a:tr h="373633">
                <a:tc>
                  <a:txBody>
                    <a:bodyPr/>
                    <a:lstStyle/>
                    <a:p>
                      <a:pPr marL="67945">
                        <a:lnSpc>
                          <a:spcPts val="2340"/>
                        </a:lnSpc>
                      </a:pPr>
                      <a:r>
                        <a:rPr sz="1800" b="1" spc="-5" dirty="0">
                          <a:solidFill>
                            <a:srgbClr val="006600"/>
                          </a:solidFill>
                          <a:latin typeface="Calibri"/>
                          <a:cs typeface="Calibri"/>
                        </a:rPr>
                        <a:t>Other</a:t>
                      </a:r>
                      <a:r>
                        <a:rPr sz="1800" b="1" spc="-55" dirty="0">
                          <a:solidFill>
                            <a:srgbClr val="006600"/>
                          </a:solidFill>
                          <a:latin typeface="Calibri"/>
                          <a:cs typeface="Calibri"/>
                        </a:rPr>
                        <a:t> </a:t>
                      </a:r>
                      <a:r>
                        <a:rPr sz="1800" b="1" spc="-5" dirty="0">
                          <a:solidFill>
                            <a:srgbClr val="006600"/>
                          </a:solidFill>
                          <a:latin typeface="Calibri"/>
                          <a:cs typeface="Calibri"/>
                        </a:rPr>
                        <a:t>combinations</a:t>
                      </a:r>
                      <a:endParaRPr sz="1800" dirty="0">
                        <a:latin typeface="Calibri"/>
                        <a:cs typeface="Calibri"/>
                      </a:endParaRPr>
                    </a:p>
                  </a:txBody>
                  <a:tcPr marL="0" marR="0" marT="0" marB="0"/>
                </a:tc>
                <a:tc>
                  <a:txBody>
                    <a:bodyPr/>
                    <a:lstStyle/>
                    <a:p>
                      <a:pPr marL="151765">
                        <a:lnSpc>
                          <a:spcPts val="2340"/>
                        </a:lnSpc>
                      </a:pPr>
                      <a:r>
                        <a:rPr sz="1800" b="1" dirty="0">
                          <a:solidFill>
                            <a:srgbClr val="006600"/>
                          </a:solidFill>
                          <a:latin typeface="Calibri"/>
                          <a:cs typeface="Calibri"/>
                        </a:rPr>
                        <a:t>C</a:t>
                      </a:r>
                      <a:r>
                        <a:rPr sz="1800" b="1" spc="-90" dirty="0">
                          <a:solidFill>
                            <a:srgbClr val="006600"/>
                          </a:solidFill>
                          <a:latin typeface="Calibri"/>
                          <a:cs typeface="Calibri"/>
                        </a:rPr>
                        <a:t> </a:t>
                      </a:r>
                      <a:r>
                        <a:rPr sz="1800" b="1" dirty="0">
                          <a:solidFill>
                            <a:srgbClr val="006600"/>
                          </a:solidFill>
                          <a:latin typeface="Calibri"/>
                          <a:cs typeface="Calibri"/>
                        </a:rPr>
                        <a:t>III</a:t>
                      </a:r>
                      <a:endParaRPr sz="1800">
                        <a:latin typeface="Calibri"/>
                        <a:cs typeface="Calibri"/>
                      </a:endParaRPr>
                    </a:p>
                  </a:txBody>
                  <a:tcPr marL="0" marR="0" marT="0" marB="0"/>
                </a:tc>
                <a:tc>
                  <a:txBody>
                    <a:bodyPr/>
                    <a:lstStyle/>
                    <a:p>
                      <a:endParaRPr sz="1800" dirty="0">
                        <a:latin typeface="Calibri"/>
                        <a:cs typeface="Calibri"/>
                      </a:endParaRPr>
                    </a:p>
                  </a:txBody>
                  <a:tcPr marL="0" marR="0" marT="0" marB="0"/>
                </a:tc>
              </a:tr>
            </a:tbl>
          </a:graphicData>
        </a:graphic>
      </p:graphicFrame>
      <p:sp>
        <p:nvSpPr>
          <p:cNvPr id="6" name="object 6"/>
          <p:cNvSpPr txBox="1"/>
          <p:nvPr/>
        </p:nvSpPr>
        <p:spPr>
          <a:xfrm>
            <a:off x="304800" y="4800600"/>
            <a:ext cx="8839200" cy="1674817"/>
          </a:xfrm>
          <a:prstGeom prst="rect">
            <a:avLst/>
          </a:prstGeom>
        </p:spPr>
        <p:txBody>
          <a:bodyPr vert="horz" wrap="square" lIns="0" tIns="0" rIns="0" bIns="0" rtlCol="0">
            <a:spAutoFit/>
          </a:bodyPr>
          <a:lstStyle/>
          <a:p>
            <a:pPr marL="12700" marR="5080">
              <a:lnSpc>
                <a:spcPct val="120000"/>
              </a:lnSpc>
              <a:tabLst>
                <a:tab pos="8510270" algn="l"/>
              </a:tabLst>
            </a:pPr>
            <a:r>
              <a:rPr sz="2000" b="1" u="heavy" dirty="0">
                <a:solidFill>
                  <a:srgbClr val="FF0000"/>
                </a:solidFill>
                <a:latin typeface="Calibri"/>
                <a:cs typeface="Calibri"/>
              </a:rPr>
              <a:t> 	</a:t>
            </a:r>
            <a:r>
              <a:rPr sz="2000" b="1" dirty="0">
                <a:solidFill>
                  <a:srgbClr val="FF0000"/>
                </a:solidFill>
                <a:latin typeface="Calibri"/>
                <a:cs typeface="Calibri"/>
              </a:rPr>
              <a:t>_  </a:t>
            </a:r>
            <a:r>
              <a:rPr sz="2000" b="1" spc="-10" dirty="0">
                <a:solidFill>
                  <a:srgbClr val="006600"/>
                </a:solidFill>
                <a:latin typeface="Calibri"/>
                <a:cs typeface="Calibri"/>
              </a:rPr>
              <a:t>AGAINST </a:t>
            </a:r>
            <a:r>
              <a:rPr sz="2000" b="1" spc="-5" dirty="0">
                <a:solidFill>
                  <a:srgbClr val="006600"/>
                </a:solidFill>
                <a:latin typeface="Calibri"/>
                <a:cs typeface="Calibri"/>
              </a:rPr>
              <a:t>THE</a:t>
            </a:r>
            <a:r>
              <a:rPr sz="2000" b="1" spc="-75" dirty="0">
                <a:solidFill>
                  <a:srgbClr val="006600"/>
                </a:solidFill>
                <a:latin typeface="Calibri"/>
                <a:cs typeface="Calibri"/>
              </a:rPr>
              <a:t> </a:t>
            </a:r>
            <a:r>
              <a:rPr sz="2000" b="1" dirty="0">
                <a:solidFill>
                  <a:srgbClr val="006600"/>
                </a:solidFill>
                <a:latin typeface="Calibri"/>
                <a:cs typeface="Calibri"/>
              </a:rPr>
              <a:t>USE</a:t>
            </a:r>
            <a:endParaRPr sz="2000" dirty="0">
              <a:latin typeface="Calibri"/>
              <a:cs typeface="Calibri"/>
            </a:endParaRPr>
          </a:p>
          <a:p>
            <a:pPr marL="12700">
              <a:lnSpc>
                <a:spcPct val="100000"/>
              </a:lnSpc>
              <a:spcBef>
                <a:spcPts val="480"/>
              </a:spcBef>
              <a:tabLst>
                <a:tab pos="4824730" algn="l"/>
              </a:tabLst>
            </a:pPr>
            <a:r>
              <a:rPr sz="2000" b="1" spc="-5" dirty="0">
                <a:solidFill>
                  <a:srgbClr val="006600"/>
                </a:solidFill>
                <a:latin typeface="Calibri"/>
                <a:cs typeface="Calibri"/>
              </a:rPr>
              <a:t>Amphotericin</a:t>
            </a:r>
            <a:r>
              <a:rPr sz="2000" b="1" spc="-30" dirty="0">
                <a:solidFill>
                  <a:srgbClr val="006600"/>
                </a:solidFill>
                <a:latin typeface="Calibri"/>
                <a:cs typeface="Calibri"/>
              </a:rPr>
              <a:t> </a:t>
            </a:r>
            <a:r>
              <a:rPr sz="2000" b="1" dirty="0">
                <a:solidFill>
                  <a:srgbClr val="006600"/>
                </a:solidFill>
                <a:latin typeface="Calibri"/>
                <a:cs typeface="Calibri"/>
              </a:rPr>
              <a:t>B</a:t>
            </a:r>
            <a:r>
              <a:rPr sz="2000" b="1" spc="15" dirty="0">
                <a:solidFill>
                  <a:srgbClr val="006600"/>
                </a:solidFill>
                <a:latin typeface="Calibri"/>
                <a:cs typeface="Calibri"/>
              </a:rPr>
              <a:t> </a:t>
            </a:r>
            <a:r>
              <a:rPr sz="2000" b="1" spc="-10" dirty="0">
                <a:solidFill>
                  <a:srgbClr val="006600"/>
                </a:solidFill>
                <a:latin typeface="Calibri"/>
                <a:cs typeface="Calibri"/>
              </a:rPr>
              <a:t>deoxycholate	</a:t>
            </a:r>
            <a:r>
              <a:rPr sz="2000" b="1" dirty="0">
                <a:solidFill>
                  <a:srgbClr val="006600"/>
                </a:solidFill>
                <a:latin typeface="Calibri"/>
                <a:cs typeface="Calibri"/>
              </a:rPr>
              <a:t>A</a:t>
            </a:r>
            <a:r>
              <a:rPr sz="2000" b="1" spc="-100" dirty="0">
                <a:solidFill>
                  <a:srgbClr val="006600"/>
                </a:solidFill>
                <a:latin typeface="Calibri"/>
                <a:cs typeface="Calibri"/>
              </a:rPr>
              <a:t> </a:t>
            </a:r>
            <a:r>
              <a:rPr sz="2000" b="1" dirty="0">
                <a:solidFill>
                  <a:srgbClr val="006600"/>
                </a:solidFill>
                <a:latin typeface="Calibri"/>
                <a:cs typeface="Calibri"/>
              </a:rPr>
              <a:t>I</a:t>
            </a:r>
            <a:endParaRPr sz="2000" dirty="0">
              <a:latin typeface="Calibri"/>
              <a:cs typeface="Calibri"/>
            </a:endParaRPr>
          </a:p>
          <a:p>
            <a:pPr marL="1048385">
              <a:lnSpc>
                <a:spcPts val="1889"/>
              </a:lnSpc>
              <a:spcBef>
                <a:spcPts val="550"/>
              </a:spcBef>
            </a:pPr>
            <a:r>
              <a:rPr sz="1575" i="1" spc="7" baseline="26455" dirty="0">
                <a:solidFill>
                  <a:srgbClr val="006600"/>
                </a:solidFill>
                <a:latin typeface="Calibri"/>
                <a:cs typeface="Calibri"/>
              </a:rPr>
              <a:t>1</a:t>
            </a:r>
            <a:r>
              <a:rPr sz="1575" i="1" spc="97" baseline="26455" dirty="0">
                <a:solidFill>
                  <a:srgbClr val="006600"/>
                </a:solidFill>
                <a:latin typeface="Calibri"/>
                <a:cs typeface="Calibri"/>
              </a:rPr>
              <a:t> </a:t>
            </a:r>
            <a:r>
              <a:rPr sz="1600" i="1" spc="-10" dirty="0">
                <a:solidFill>
                  <a:srgbClr val="006600"/>
                </a:solidFill>
                <a:latin typeface="Calibri"/>
                <a:cs typeface="Calibri"/>
              </a:rPr>
              <a:t>provisional</a:t>
            </a:r>
            <a:endParaRPr sz="1600" dirty="0">
              <a:latin typeface="Calibri"/>
              <a:cs typeface="Calibri"/>
            </a:endParaRPr>
          </a:p>
          <a:p>
            <a:pPr marL="1048385">
              <a:lnSpc>
                <a:spcPts val="1889"/>
              </a:lnSpc>
            </a:pPr>
            <a:r>
              <a:rPr sz="1600" i="1" spc="-5" dirty="0">
                <a:solidFill>
                  <a:srgbClr val="006600"/>
                </a:solidFill>
                <a:latin typeface="Calibri"/>
                <a:cs typeface="Calibri"/>
              </a:rPr>
              <a:t>In the </a:t>
            </a:r>
            <a:r>
              <a:rPr sz="1600" i="1" spc="-10" dirty="0">
                <a:solidFill>
                  <a:srgbClr val="006600"/>
                </a:solidFill>
                <a:latin typeface="Calibri"/>
                <a:cs typeface="Calibri"/>
              </a:rPr>
              <a:t>absence </a:t>
            </a:r>
            <a:r>
              <a:rPr sz="1600" i="1" spc="-5" dirty="0">
                <a:solidFill>
                  <a:srgbClr val="006600"/>
                </a:solidFill>
                <a:latin typeface="Calibri"/>
                <a:cs typeface="Calibri"/>
              </a:rPr>
              <a:t>of </a:t>
            </a:r>
            <a:r>
              <a:rPr sz="1600" i="1" spc="-10" dirty="0">
                <a:solidFill>
                  <a:srgbClr val="006600"/>
                </a:solidFill>
                <a:latin typeface="Calibri"/>
                <a:cs typeface="Calibri"/>
              </a:rPr>
              <a:t>data </a:t>
            </a:r>
            <a:r>
              <a:rPr sz="1600" i="1" spc="-5" dirty="0">
                <a:solidFill>
                  <a:srgbClr val="006600"/>
                </a:solidFill>
                <a:latin typeface="Calibri"/>
                <a:cs typeface="Calibri"/>
              </a:rPr>
              <a:t>in </a:t>
            </a:r>
            <a:r>
              <a:rPr sz="1600" i="1" spc="-10" dirty="0">
                <a:solidFill>
                  <a:srgbClr val="006600"/>
                </a:solidFill>
                <a:latin typeface="Calibri"/>
                <a:cs typeface="Calibri"/>
              </a:rPr>
              <a:t>1st </a:t>
            </a:r>
            <a:r>
              <a:rPr sz="1600" i="1" dirty="0">
                <a:solidFill>
                  <a:srgbClr val="006600"/>
                </a:solidFill>
                <a:latin typeface="Calibri"/>
                <a:cs typeface="Calibri"/>
              </a:rPr>
              <a:t>line, </a:t>
            </a:r>
            <a:r>
              <a:rPr sz="1600" i="1" spc="-10" dirty="0">
                <a:solidFill>
                  <a:srgbClr val="006600"/>
                </a:solidFill>
                <a:latin typeface="Calibri"/>
                <a:cs typeface="Calibri"/>
              </a:rPr>
              <a:t>posaconazole </a:t>
            </a:r>
            <a:r>
              <a:rPr sz="1600" i="1" spc="-5" dirty="0">
                <a:solidFill>
                  <a:srgbClr val="006600"/>
                </a:solidFill>
                <a:latin typeface="Calibri"/>
                <a:cs typeface="Calibri"/>
              </a:rPr>
              <a:t>has not been</a:t>
            </a:r>
            <a:r>
              <a:rPr sz="1600" i="1" spc="195" dirty="0">
                <a:solidFill>
                  <a:srgbClr val="006600"/>
                </a:solidFill>
                <a:latin typeface="Calibri"/>
                <a:cs typeface="Calibri"/>
              </a:rPr>
              <a:t> </a:t>
            </a:r>
            <a:r>
              <a:rPr sz="1600" i="1" spc="-5" dirty="0">
                <a:solidFill>
                  <a:srgbClr val="006600"/>
                </a:solidFill>
                <a:latin typeface="Calibri"/>
                <a:cs typeface="Calibri"/>
              </a:rPr>
              <a:t>graded</a:t>
            </a:r>
            <a:endParaRPr sz="1600" dirty="0">
              <a:latin typeface="Calibri"/>
              <a:cs typeface="Calibri"/>
            </a:endParaRPr>
          </a:p>
        </p:txBody>
      </p:sp>
      <p:sp>
        <p:nvSpPr>
          <p:cNvPr id="10" name="object 5"/>
          <p:cNvSpPr txBox="1"/>
          <p:nvPr/>
        </p:nvSpPr>
        <p:spPr>
          <a:xfrm>
            <a:off x="8077200" y="1524001"/>
            <a:ext cx="990600" cy="169277"/>
          </a:xfrm>
          <a:prstGeom prst="rect">
            <a:avLst/>
          </a:prstGeom>
        </p:spPr>
        <p:txBody>
          <a:bodyPr vert="horz" wrap="square" lIns="0" tIns="0" rIns="0" bIns="0" rtlCol="0">
            <a:spAutoFit/>
          </a:bodyPr>
          <a:lstStyle/>
          <a:p>
            <a:pPr marL="12700">
              <a:lnSpc>
                <a:spcPct val="100000"/>
              </a:lnSpc>
            </a:pPr>
            <a:r>
              <a:rPr sz="1100" spc="-15" dirty="0" smtClean="0">
                <a:solidFill>
                  <a:srgbClr val="7030A0"/>
                </a:solidFill>
                <a:latin typeface="Calibri"/>
                <a:cs typeface="Calibri"/>
              </a:rPr>
              <a:t>Update </a:t>
            </a:r>
            <a:r>
              <a:rPr sz="1100" dirty="0" smtClean="0">
                <a:solidFill>
                  <a:srgbClr val="7030A0"/>
                </a:solidFill>
                <a:latin typeface="Calibri"/>
                <a:cs typeface="Calibri"/>
              </a:rPr>
              <a:t>5</a:t>
            </a:r>
            <a:r>
              <a:rPr sz="1100" dirty="0">
                <a:solidFill>
                  <a:srgbClr val="7030A0"/>
                </a:solidFill>
                <a:latin typeface="Calibri"/>
                <a:cs typeface="Calibri"/>
              </a:rPr>
              <a:t>,</a:t>
            </a:r>
            <a:r>
              <a:rPr sz="1100" spc="10" dirty="0">
                <a:solidFill>
                  <a:srgbClr val="7030A0"/>
                </a:solidFill>
                <a:latin typeface="Calibri"/>
                <a:cs typeface="Calibri"/>
              </a:rPr>
              <a:t> </a:t>
            </a:r>
            <a:r>
              <a:rPr sz="1100" dirty="0">
                <a:solidFill>
                  <a:srgbClr val="7030A0"/>
                </a:solidFill>
                <a:latin typeface="Calibri"/>
                <a:cs typeface="Calibri"/>
              </a:rPr>
              <a:t>2013</a:t>
            </a:r>
          </a:p>
        </p:txBody>
      </p:sp>
      <p:sp>
        <p:nvSpPr>
          <p:cNvPr id="11" name="10 Dikdörtgen"/>
          <p:cNvSpPr/>
          <p:nvPr/>
        </p:nvSpPr>
        <p:spPr>
          <a:xfrm>
            <a:off x="0" y="6705600"/>
            <a:ext cx="9144000" cy="152400"/>
          </a:xfrm>
          <a:prstGeom prst="rect">
            <a:avLst/>
          </a:prstGeom>
          <a:solidFill>
            <a:srgbClr val="A24E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2" name="Picture 2" descr="ECIL  europan conferance of infection  logo ile ilgili görsel sonucu"/>
          <p:cNvPicPr>
            <a:picLocks noChangeAspect="1" noChangeArrowheads="1"/>
          </p:cNvPicPr>
          <p:nvPr/>
        </p:nvPicPr>
        <p:blipFill>
          <a:blip r:embed="rId2" cstate="print"/>
          <a:srcRect/>
          <a:stretch>
            <a:fillRect/>
          </a:stretch>
        </p:blipFill>
        <p:spPr bwMode="auto">
          <a:xfrm rot="20015117">
            <a:off x="7987482" y="990660"/>
            <a:ext cx="432820" cy="383381"/>
          </a:xfrm>
          <a:prstGeom prst="rect">
            <a:avLst/>
          </a:prstGeom>
          <a:noFill/>
        </p:spPr>
      </p:pic>
      <p:cxnSp>
        <p:nvCxnSpPr>
          <p:cNvPr id="13" name="12 Düz Bağlayıcı"/>
          <p:cNvCxnSpPr/>
          <p:nvPr/>
        </p:nvCxnSpPr>
        <p:spPr>
          <a:xfrm>
            <a:off x="8077200" y="1447800"/>
            <a:ext cx="838200" cy="0"/>
          </a:xfrm>
          <a:prstGeom prst="line">
            <a:avLst/>
          </a:prstGeom>
          <a:ln w="19050">
            <a:solidFill>
              <a:srgbClr val="A24EA4"/>
            </a:solidFill>
          </a:ln>
        </p:spPr>
        <p:style>
          <a:lnRef idx="1">
            <a:schemeClr val="accent1"/>
          </a:lnRef>
          <a:fillRef idx="0">
            <a:schemeClr val="accent1"/>
          </a:fillRef>
          <a:effectRef idx="0">
            <a:schemeClr val="accent1"/>
          </a:effectRef>
          <a:fontRef idx="minor">
            <a:schemeClr val="tx1"/>
          </a:fontRef>
        </p:style>
      </p:cxnSp>
      <p:sp>
        <p:nvSpPr>
          <p:cNvPr id="14" name="13 Dikdörtgen"/>
          <p:cNvSpPr/>
          <p:nvPr/>
        </p:nvSpPr>
        <p:spPr>
          <a:xfrm>
            <a:off x="8336844" y="1219200"/>
            <a:ext cx="644279" cy="307777"/>
          </a:xfrm>
          <a:prstGeom prst="rect">
            <a:avLst/>
          </a:prstGeom>
        </p:spPr>
        <p:txBody>
          <a:bodyPr wrap="none">
            <a:spAutoFit/>
          </a:bodyPr>
          <a:lstStyle/>
          <a:p>
            <a:r>
              <a:rPr lang="tr-TR" sz="1400" b="1" spc="-4" dirty="0" smtClean="0">
                <a:solidFill>
                  <a:schemeClr val="accent3">
                    <a:lumMod val="75000"/>
                  </a:schemeClr>
                </a:solidFill>
                <a:cs typeface="Times New Roman"/>
              </a:rPr>
              <a:t>ECIL</a:t>
            </a:r>
            <a:endParaRPr lang="tr-TR" sz="1400"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25 Dikdörtgen"/>
          <p:cNvSpPr/>
          <p:nvPr/>
        </p:nvSpPr>
        <p:spPr>
          <a:xfrm>
            <a:off x="228600" y="457200"/>
            <a:ext cx="5715000" cy="307777"/>
          </a:xfrm>
          <a:prstGeom prst="rect">
            <a:avLst/>
          </a:prstGeom>
        </p:spPr>
        <p:txBody>
          <a:bodyPr wrap="square">
            <a:spAutoFit/>
          </a:bodyPr>
          <a:lstStyle/>
          <a:p>
            <a:pPr marL="342900" indent="-342900"/>
            <a:r>
              <a:rPr lang="tr-TR" sz="1400" b="1" dirty="0" smtClean="0">
                <a:solidFill>
                  <a:schemeClr val="accent6">
                    <a:lumMod val="75000"/>
                  </a:schemeClr>
                </a:solidFill>
                <a:latin typeface="+mj-lt"/>
              </a:rPr>
              <a:t>5. </a:t>
            </a:r>
            <a:r>
              <a:rPr lang="en-US" sz="1400" b="1" dirty="0" smtClean="0">
                <a:solidFill>
                  <a:schemeClr val="accent6">
                    <a:lumMod val="75000"/>
                  </a:schemeClr>
                </a:solidFill>
                <a:latin typeface="+mj-lt"/>
              </a:rPr>
              <a:t>EARLY COMPL</a:t>
            </a:r>
            <a:r>
              <a:rPr lang="tr-TR" sz="1400" b="1" dirty="0" smtClean="0">
                <a:solidFill>
                  <a:schemeClr val="accent6">
                    <a:lumMod val="75000"/>
                  </a:schemeClr>
                </a:solidFill>
                <a:latin typeface="+mj-lt"/>
              </a:rPr>
              <a:t>I</a:t>
            </a:r>
            <a:r>
              <a:rPr lang="en-US" sz="1400" b="1" dirty="0" smtClean="0">
                <a:solidFill>
                  <a:schemeClr val="accent6">
                    <a:lumMod val="75000"/>
                  </a:schemeClr>
                </a:solidFill>
                <a:latin typeface="+mj-lt"/>
              </a:rPr>
              <a:t>CAT</a:t>
            </a:r>
            <a:r>
              <a:rPr lang="tr-TR" sz="1400" b="1" dirty="0" smtClean="0">
                <a:solidFill>
                  <a:schemeClr val="accent6">
                    <a:lumMod val="75000"/>
                  </a:schemeClr>
                </a:solidFill>
                <a:latin typeface="+mj-lt"/>
              </a:rPr>
              <a:t>I</a:t>
            </a:r>
            <a:r>
              <a:rPr lang="en-US" sz="1400" b="1" dirty="0" smtClean="0">
                <a:solidFill>
                  <a:schemeClr val="accent6">
                    <a:lumMod val="75000"/>
                  </a:schemeClr>
                </a:solidFill>
                <a:latin typeface="+mj-lt"/>
              </a:rPr>
              <a:t>ONS OF </a:t>
            </a:r>
            <a:r>
              <a:rPr lang="tr-TR" sz="1400" b="1" dirty="0" smtClean="0">
                <a:solidFill>
                  <a:srgbClr val="C00000"/>
                </a:solidFill>
                <a:latin typeface="+mj-lt"/>
              </a:rPr>
              <a:t>INFECTION </a:t>
            </a:r>
            <a:r>
              <a:rPr lang="tr-TR" sz="1400" b="1" dirty="0" smtClean="0">
                <a:solidFill>
                  <a:schemeClr val="accent6">
                    <a:lumMod val="75000"/>
                  </a:schemeClr>
                </a:solidFill>
                <a:latin typeface="+mj-lt"/>
              </a:rPr>
              <a:t> ORIGIN</a:t>
            </a:r>
          </a:p>
        </p:txBody>
      </p:sp>
      <p:sp>
        <p:nvSpPr>
          <p:cNvPr id="9" name="1 Başlık"/>
          <p:cNvSpPr txBox="1">
            <a:spLocks/>
          </p:cNvSpPr>
          <p:nvPr/>
        </p:nvSpPr>
        <p:spPr>
          <a:xfrm>
            <a:off x="381000" y="762000"/>
            <a:ext cx="8229600" cy="685799"/>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tr-TR" sz="2400" b="1" dirty="0" smtClean="0">
                <a:solidFill>
                  <a:schemeClr val="accent4"/>
                </a:solidFill>
                <a:latin typeface="+mj-lt"/>
                <a:ea typeface="+mj-ea"/>
                <a:cs typeface="+mj-cs"/>
              </a:rPr>
              <a:t>VIRAL </a:t>
            </a:r>
            <a:r>
              <a:rPr kumimoji="0" lang="tr-TR" sz="2400" b="1" i="0" u="none" strike="noStrike" kern="1200" cap="none" spc="0" normalizeH="0" baseline="0" noProof="0" dirty="0" smtClean="0">
                <a:ln>
                  <a:noFill/>
                </a:ln>
                <a:solidFill>
                  <a:schemeClr val="accent4"/>
                </a:solidFill>
                <a:effectLst/>
                <a:uLnTx/>
                <a:uFillTx/>
                <a:latin typeface="+mj-lt"/>
                <a:ea typeface="+mj-ea"/>
                <a:cs typeface="+mj-cs"/>
              </a:rPr>
              <a:t>INFECTIONS  occuring after HSCT </a:t>
            </a:r>
            <a:endParaRPr kumimoji="0" lang="tr-TR" sz="2400" b="0" i="0" u="none" strike="noStrike" kern="1200" cap="none" spc="0" normalizeH="0" baseline="0" noProof="0" dirty="0">
              <a:ln>
                <a:noFill/>
              </a:ln>
              <a:solidFill>
                <a:schemeClr val="accent4"/>
              </a:solidFill>
              <a:effectLst/>
              <a:uLnTx/>
              <a:uFillTx/>
              <a:latin typeface="+mj-lt"/>
              <a:ea typeface="+mj-ea"/>
              <a:cs typeface="+mj-cs"/>
            </a:endParaRPr>
          </a:p>
        </p:txBody>
      </p:sp>
      <p:pic>
        <p:nvPicPr>
          <p:cNvPr id="3075" name="Picture 3"/>
          <p:cNvPicPr>
            <a:picLocks noChangeAspect="1" noChangeArrowheads="1"/>
          </p:cNvPicPr>
          <p:nvPr/>
        </p:nvPicPr>
        <p:blipFill>
          <a:blip r:embed="rId3" cstate="print"/>
          <a:srcRect/>
          <a:stretch>
            <a:fillRect/>
          </a:stretch>
        </p:blipFill>
        <p:spPr bwMode="auto">
          <a:xfrm>
            <a:off x="1219200" y="3505200"/>
            <a:ext cx="5943600" cy="2990850"/>
          </a:xfrm>
          <a:prstGeom prst="rect">
            <a:avLst/>
          </a:prstGeom>
          <a:noFill/>
          <a:ln w="9525">
            <a:noFill/>
            <a:miter lim="800000"/>
            <a:headEnd/>
            <a:tailEnd/>
          </a:ln>
        </p:spPr>
      </p:pic>
      <p:pic>
        <p:nvPicPr>
          <p:cNvPr id="2055" name="Picture 7"/>
          <p:cNvPicPr>
            <a:picLocks noChangeAspect="1" noChangeArrowheads="1"/>
          </p:cNvPicPr>
          <p:nvPr/>
        </p:nvPicPr>
        <p:blipFill>
          <a:blip r:embed="rId4" cstate="print"/>
          <a:srcRect/>
          <a:stretch>
            <a:fillRect/>
          </a:stretch>
        </p:blipFill>
        <p:spPr bwMode="auto">
          <a:xfrm>
            <a:off x="2895600" y="1447800"/>
            <a:ext cx="2476500" cy="2171700"/>
          </a:xfrm>
          <a:prstGeom prst="rect">
            <a:avLst/>
          </a:prstGeom>
          <a:noFill/>
          <a:ln w="9525">
            <a:noFill/>
            <a:miter lim="800000"/>
            <a:headEnd/>
            <a:tailEnd/>
          </a:ln>
        </p:spPr>
      </p:pic>
      <p:cxnSp>
        <p:nvCxnSpPr>
          <p:cNvPr id="13" name="12 Düz Bağlayıcı"/>
          <p:cNvCxnSpPr/>
          <p:nvPr/>
        </p:nvCxnSpPr>
        <p:spPr>
          <a:xfrm>
            <a:off x="2209800" y="5257800"/>
            <a:ext cx="4876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19 Düz Bağlayıcı"/>
          <p:cNvCxnSpPr/>
          <p:nvPr/>
        </p:nvCxnSpPr>
        <p:spPr>
          <a:xfrm>
            <a:off x="2209800" y="6477000"/>
            <a:ext cx="4876800" cy="0"/>
          </a:xfrm>
          <a:prstGeom prst="line">
            <a:avLst/>
          </a:prstGeom>
        </p:spPr>
        <p:style>
          <a:lnRef idx="1">
            <a:schemeClr val="accent1"/>
          </a:lnRef>
          <a:fillRef idx="0">
            <a:schemeClr val="accent1"/>
          </a:fillRef>
          <a:effectRef idx="0">
            <a:schemeClr val="accent1"/>
          </a:effectRef>
          <a:fontRef idx="minor">
            <a:schemeClr val="tx1"/>
          </a:fontRef>
        </p:style>
      </p:cxnSp>
      <p:sp>
        <p:nvSpPr>
          <p:cNvPr id="21" name="20 Dikdörtgen"/>
          <p:cNvSpPr/>
          <p:nvPr/>
        </p:nvSpPr>
        <p:spPr>
          <a:xfrm>
            <a:off x="1295400" y="5562600"/>
            <a:ext cx="914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2" name="21 Dikdörtgen"/>
          <p:cNvSpPr/>
          <p:nvPr/>
        </p:nvSpPr>
        <p:spPr>
          <a:xfrm>
            <a:off x="2133600" y="5257800"/>
            <a:ext cx="762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11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72008" rIns="0" bIns="0" rtlCol="0">
            <a:spAutoFit/>
          </a:bodyPr>
          <a:lstStyle/>
          <a:p>
            <a:pPr marL="1467485">
              <a:lnSpc>
                <a:spcPct val="100000"/>
              </a:lnSpc>
            </a:pPr>
            <a:r>
              <a:rPr spc="-15" dirty="0"/>
              <a:t>Viral </a:t>
            </a:r>
            <a:r>
              <a:rPr spc="-10" dirty="0"/>
              <a:t>infections </a:t>
            </a:r>
            <a:r>
              <a:rPr spc="-15" dirty="0"/>
              <a:t>after </a:t>
            </a:r>
            <a:r>
              <a:rPr spc="-5" dirty="0"/>
              <a:t>allogeneic</a:t>
            </a:r>
            <a:r>
              <a:rPr dirty="0"/>
              <a:t> HSCT</a:t>
            </a:r>
          </a:p>
        </p:txBody>
      </p:sp>
      <p:sp>
        <p:nvSpPr>
          <p:cNvPr id="3" name="object 3"/>
          <p:cNvSpPr/>
          <p:nvPr/>
        </p:nvSpPr>
        <p:spPr>
          <a:xfrm>
            <a:off x="215518" y="3517607"/>
            <a:ext cx="4320540" cy="2359660"/>
          </a:xfrm>
          <a:custGeom>
            <a:avLst/>
            <a:gdLst/>
            <a:ahLst/>
            <a:cxnLst/>
            <a:rect l="l" t="t" r="r" b="b"/>
            <a:pathLst>
              <a:path w="4320540" h="2359660">
                <a:moveTo>
                  <a:pt x="0" y="2359660"/>
                </a:moveTo>
                <a:lnTo>
                  <a:pt x="4320539" y="2359660"/>
                </a:lnTo>
                <a:lnTo>
                  <a:pt x="4320539" y="0"/>
                </a:lnTo>
                <a:lnTo>
                  <a:pt x="0" y="0"/>
                </a:lnTo>
                <a:lnTo>
                  <a:pt x="0" y="2359660"/>
                </a:lnTo>
                <a:close/>
              </a:path>
            </a:pathLst>
          </a:custGeom>
          <a:solidFill>
            <a:srgbClr val="F1F1F1"/>
          </a:solidFill>
        </p:spPr>
        <p:txBody>
          <a:bodyPr wrap="square" lIns="0" tIns="0" rIns="0" bIns="0" rtlCol="0"/>
          <a:lstStyle/>
          <a:p>
            <a:endParaRPr dirty="0"/>
          </a:p>
        </p:txBody>
      </p:sp>
      <p:sp>
        <p:nvSpPr>
          <p:cNvPr id="4" name="object 4"/>
          <p:cNvSpPr/>
          <p:nvPr/>
        </p:nvSpPr>
        <p:spPr>
          <a:xfrm>
            <a:off x="215518" y="3517607"/>
            <a:ext cx="4320540" cy="2359660"/>
          </a:xfrm>
          <a:custGeom>
            <a:avLst/>
            <a:gdLst/>
            <a:ahLst/>
            <a:cxnLst/>
            <a:rect l="l" t="t" r="r" b="b"/>
            <a:pathLst>
              <a:path w="4320540" h="2359660">
                <a:moveTo>
                  <a:pt x="0" y="2359660"/>
                </a:moveTo>
                <a:lnTo>
                  <a:pt x="4320539" y="2359660"/>
                </a:lnTo>
                <a:lnTo>
                  <a:pt x="4320539" y="0"/>
                </a:lnTo>
                <a:lnTo>
                  <a:pt x="0" y="0"/>
                </a:lnTo>
                <a:lnTo>
                  <a:pt x="0" y="2359660"/>
                </a:lnTo>
                <a:close/>
              </a:path>
            </a:pathLst>
          </a:custGeom>
          <a:solidFill>
            <a:srgbClr val="4AACC5"/>
          </a:solidFill>
          <a:ln w="9524">
            <a:solidFill>
              <a:srgbClr val="4F81BC"/>
            </a:solidFill>
          </a:ln>
        </p:spPr>
        <p:txBody>
          <a:bodyPr wrap="square" lIns="0" tIns="0" rIns="0" bIns="0" rtlCol="0"/>
          <a:lstStyle/>
          <a:p>
            <a:endParaRPr dirty="0"/>
          </a:p>
        </p:txBody>
      </p:sp>
      <p:sp>
        <p:nvSpPr>
          <p:cNvPr id="5" name="object 5"/>
          <p:cNvSpPr txBox="1">
            <a:spLocks noGrp="1"/>
          </p:cNvSpPr>
          <p:nvPr>
            <p:ph sz="half" idx="2"/>
          </p:nvPr>
        </p:nvSpPr>
        <p:spPr>
          <a:xfrm>
            <a:off x="762001" y="1981200"/>
            <a:ext cx="4343400" cy="3916457"/>
          </a:xfrm>
          <a:prstGeom prst="rect">
            <a:avLst/>
          </a:prstGeom>
        </p:spPr>
        <p:txBody>
          <a:bodyPr vert="horz" wrap="square" lIns="0" tIns="0" rIns="0" bIns="0" rtlCol="0">
            <a:spAutoFit/>
          </a:bodyPr>
          <a:lstStyle/>
          <a:p>
            <a:pPr marL="43815">
              <a:lnSpc>
                <a:spcPct val="100000"/>
              </a:lnSpc>
            </a:pPr>
            <a:r>
              <a:rPr spc="-5" dirty="0"/>
              <a:t>Community acquired </a:t>
            </a:r>
            <a:r>
              <a:rPr spc="-15" dirty="0"/>
              <a:t>respiratory</a:t>
            </a:r>
            <a:r>
              <a:rPr spc="-45" dirty="0"/>
              <a:t> </a:t>
            </a:r>
            <a:r>
              <a:rPr spc="-10" dirty="0"/>
              <a:t>infections</a:t>
            </a:r>
          </a:p>
          <a:p>
            <a:pPr marL="32384" algn="ctr">
              <a:lnSpc>
                <a:spcPct val="100000"/>
              </a:lnSpc>
            </a:pPr>
            <a:r>
              <a:rPr b="0" spc="-25" dirty="0">
                <a:latin typeface="Calibri"/>
                <a:cs typeface="Calibri"/>
              </a:rPr>
              <a:t>(CARVs)</a:t>
            </a:r>
          </a:p>
          <a:p>
            <a:pPr>
              <a:lnSpc>
                <a:spcPct val="100000"/>
              </a:lnSpc>
              <a:spcBef>
                <a:spcPts val="30"/>
              </a:spcBef>
            </a:pPr>
            <a:endParaRPr sz="1850" dirty="0">
              <a:latin typeface="Times New Roman"/>
              <a:cs typeface="Times New Roman"/>
            </a:endParaRPr>
          </a:p>
          <a:p>
            <a:pPr marL="723900">
              <a:lnSpc>
                <a:spcPct val="100000"/>
              </a:lnSpc>
            </a:pPr>
            <a:r>
              <a:rPr spc="-5" dirty="0"/>
              <a:t>RNA viruses</a:t>
            </a:r>
            <a:r>
              <a:rPr spc="-30" dirty="0"/>
              <a:t> </a:t>
            </a:r>
            <a:r>
              <a:rPr b="0" spc="-10" dirty="0">
                <a:latin typeface="Calibri"/>
                <a:cs typeface="Calibri"/>
              </a:rPr>
              <a:t>(</a:t>
            </a:r>
            <a:r>
              <a:rPr b="0" spc="-10" dirty="0" err="1" smtClean="0">
                <a:latin typeface="Calibri"/>
                <a:cs typeface="Calibri"/>
              </a:rPr>
              <a:t>predominantl</a:t>
            </a:r>
            <a:r>
              <a:rPr b="0" spc="-10" dirty="0" smtClean="0">
                <a:latin typeface="Calibri"/>
                <a:cs typeface="Calibri"/>
              </a:rPr>
              <a:t>)</a:t>
            </a:r>
            <a:endParaRPr b="0" spc="-10" dirty="0">
              <a:latin typeface="Calibri"/>
              <a:cs typeface="Calibri"/>
            </a:endParaRPr>
          </a:p>
          <a:p>
            <a:pPr>
              <a:lnSpc>
                <a:spcPct val="100000"/>
              </a:lnSpc>
            </a:pPr>
            <a:endParaRPr dirty="0"/>
          </a:p>
          <a:p>
            <a:pPr>
              <a:lnSpc>
                <a:spcPct val="100000"/>
              </a:lnSpc>
            </a:pPr>
            <a:endParaRPr sz="2150" dirty="0">
              <a:latin typeface="Times New Roman"/>
              <a:cs typeface="Times New Roman"/>
            </a:endParaRPr>
          </a:p>
          <a:p>
            <a:pPr>
              <a:lnSpc>
                <a:spcPct val="100000"/>
              </a:lnSpc>
              <a:tabLst>
                <a:tab pos="914400" algn="l"/>
              </a:tabLst>
            </a:pPr>
            <a:r>
              <a:rPr b="0" spc="-15" dirty="0">
                <a:latin typeface="Calibri"/>
                <a:cs typeface="Calibri"/>
              </a:rPr>
              <a:t>HRV	</a:t>
            </a:r>
            <a:r>
              <a:rPr b="0" spc="-5" dirty="0">
                <a:latin typeface="Calibri"/>
                <a:cs typeface="Calibri"/>
              </a:rPr>
              <a:t>Human</a:t>
            </a:r>
            <a:r>
              <a:rPr b="0" spc="-30" dirty="0">
                <a:latin typeface="Calibri"/>
                <a:cs typeface="Calibri"/>
              </a:rPr>
              <a:t> </a:t>
            </a:r>
            <a:r>
              <a:rPr b="0" spc="-10" dirty="0">
                <a:latin typeface="Calibri"/>
                <a:cs typeface="Calibri"/>
              </a:rPr>
              <a:t>rhinovirus</a:t>
            </a:r>
          </a:p>
          <a:p>
            <a:pPr>
              <a:lnSpc>
                <a:spcPct val="100000"/>
              </a:lnSpc>
              <a:tabLst>
                <a:tab pos="914400" algn="l"/>
              </a:tabLst>
            </a:pPr>
            <a:r>
              <a:rPr b="0" spc="-5" dirty="0">
                <a:latin typeface="Calibri"/>
                <a:cs typeface="Calibri"/>
              </a:rPr>
              <a:t>PIV	</a:t>
            </a:r>
            <a:r>
              <a:rPr b="0" spc="-15" dirty="0">
                <a:latin typeface="Calibri"/>
                <a:cs typeface="Calibri"/>
              </a:rPr>
              <a:t>Parainfluenza </a:t>
            </a:r>
            <a:r>
              <a:rPr b="0" spc="-5" dirty="0">
                <a:latin typeface="Calibri"/>
                <a:cs typeface="Calibri"/>
              </a:rPr>
              <a:t>virus</a:t>
            </a:r>
            <a:r>
              <a:rPr b="0" spc="10" dirty="0">
                <a:latin typeface="Calibri"/>
                <a:cs typeface="Calibri"/>
              </a:rPr>
              <a:t> </a:t>
            </a:r>
            <a:r>
              <a:rPr b="0" spc="-5" dirty="0">
                <a:latin typeface="Calibri"/>
                <a:cs typeface="Calibri"/>
              </a:rPr>
              <a:t>1-3</a:t>
            </a:r>
          </a:p>
          <a:p>
            <a:pPr marR="378460">
              <a:lnSpc>
                <a:spcPct val="100000"/>
              </a:lnSpc>
              <a:tabLst>
                <a:tab pos="914400" algn="l"/>
              </a:tabLst>
            </a:pPr>
            <a:r>
              <a:rPr b="0" spc="-15" dirty="0">
                <a:latin typeface="Calibri"/>
                <a:cs typeface="Calibri"/>
              </a:rPr>
              <a:t>RSV	Respiratory </a:t>
            </a:r>
            <a:r>
              <a:rPr b="0" spc="-5" dirty="0">
                <a:latin typeface="Calibri"/>
                <a:cs typeface="Calibri"/>
              </a:rPr>
              <a:t>syncytial</a:t>
            </a:r>
            <a:r>
              <a:rPr b="0" spc="-10" dirty="0">
                <a:latin typeface="Calibri"/>
                <a:cs typeface="Calibri"/>
              </a:rPr>
              <a:t> </a:t>
            </a:r>
            <a:r>
              <a:rPr b="0" spc="-5" dirty="0">
                <a:latin typeface="Calibri"/>
                <a:cs typeface="Calibri"/>
              </a:rPr>
              <a:t>virus</a:t>
            </a:r>
            <a:r>
              <a:rPr b="0" spc="-10" dirty="0">
                <a:latin typeface="Calibri"/>
                <a:cs typeface="Calibri"/>
              </a:rPr>
              <a:t> </a:t>
            </a:r>
            <a:r>
              <a:rPr b="0" dirty="0">
                <a:latin typeface="Calibri"/>
                <a:cs typeface="Calibri"/>
              </a:rPr>
              <a:t>A/B  IFV	</a:t>
            </a:r>
            <a:r>
              <a:rPr b="0" spc="-10" dirty="0">
                <a:latin typeface="Calibri"/>
                <a:cs typeface="Calibri"/>
              </a:rPr>
              <a:t>Influenza </a:t>
            </a:r>
            <a:r>
              <a:rPr b="0" spc="-5" dirty="0">
                <a:latin typeface="Calibri"/>
                <a:cs typeface="Calibri"/>
              </a:rPr>
              <a:t>virus</a:t>
            </a:r>
            <a:r>
              <a:rPr b="0" spc="-40" dirty="0">
                <a:latin typeface="Calibri"/>
                <a:cs typeface="Calibri"/>
              </a:rPr>
              <a:t> </a:t>
            </a:r>
            <a:r>
              <a:rPr b="0" dirty="0">
                <a:latin typeface="Calibri"/>
                <a:cs typeface="Calibri"/>
              </a:rPr>
              <a:t>A/B</a:t>
            </a:r>
          </a:p>
          <a:p>
            <a:pPr marR="755650">
              <a:lnSpc>
                <a:spcPct val="100000"/>
              </a:lnSpc>
              <a:tabLst>
                <a:tab pos="914400" algn="l"/>
              </a:tabLst>
            </a:pPr>
            <a:r>
              <a:rPr b="0" spc="-5" dirty="0">
                <a:latin typeface="Calibri"/>
                <a:cs typeface="Calibri"/>
              </a:rPr>
              <a:t>HCoV	Human</a:t>
            </a:r>
            <a:r>
              <a:rPr b="0" spc="-70" dirty="0">
                <a:latin typeface="Calibri"/>
                <a:cs typeface="Calibri"/>
              </a:rPr>
              <a:t> </a:t>
            </a:r>
            <a:r>
              <a:rPr b="0" spc="-10" dirty="0">
                <a:latin typeface="Calibri"/>
                <a:cs typeface="Calibri"/>
              </a:rPr>
              <a:t>coronavirus </a:t>
            </a:r>
            <a:r>
              <a:rPr b="0" spc="-5" dirty="0">
                <a:latin typeface="Calibri"/>
                <a:cs typeface="Calibri"/>
              </a:rPr>
              <a:t> </a:t>
            </a:r>
            <a:r>
              <a:rPr b="0" dirty="0">
                <a:latin typeface="Calibri"/>
                <a:cs typeface="Calibri"/>
              </a:rPr>
              <a:t> </a:t>
            </a:r>
            <a:r>
              <a:rPr b="0" spc="-10" dirty="0">
                <a:latin typeface="Calibri"/>
                <a:cs typeface="Calibri"/>
              </a:rPr>
              <a:t>HMPV	</a:t>
            </a:r>
            <a:r>
              <a:rPr b="0" spc="-5" dirty="0">
                <a:latin typeface="Calibri"/>
                <a:cs typeface="Calibri"/>
              </a:rPr>
              <a:t>Human</a:t>
            </a:r>
            <a:r>
              <a:rPr b="0" spc="-75" dirty="0">
                <a:latin typeface="Calibri"/>
                <a:cs typeface="Calibri"/>
              </a:rPr>
              <a:t> </a:t>
            </a:r>
            <a:r>
              <a:rPr b="0" spc="-5" dirty="0">
                <a:latin typeface="Calibri"/>
                <a:cs typeface="Calibri"/>
              </a:rPr>
              <a:t>metapneumovirus  </a:t>
            </a:r>
            <a:r>
              <a:rPr b="0" i="1" spc="-5" dirty="0">
                <a:latin typeface="Calibri"/>
                <a:cs typeface="Calibri"/>
              </a:rPr>
              <a:t>HBoV	Human</a:t>
            </a:r>
            <a:r>
              <a:rPr b="0" i="1" spc="-55" dirty="0">
                <a:latin typeface="Calibri"/>
                <a:cs typeface="Calibri"/>
              </a:rPr>
              <a:t> </a:t>
            </a:r>
            <a:r>
              <a:rPr b="0" i="1" spc="-10" dirty="0">
                <a:latin typeface="Calibri"/>
                <a:cs typeface="Calibri"/>
              </a:rPr>
              <a:t>bocavirus</a:t>
            </a:r>
          </a:p>
          <a:p>
            <a:pPr>
              <a:lnSpc>
                <a:spcPct val="100000"/>
              </a:lnSpc>
              <a:tabLst>
                <a:tab pos="914400" algn="l"/>
              </a:tabLst>
            </a:pPr>
            <a:r>
              <a:rPr b="0" i="1" spc="-5" dirty="0">
                <a:latin typeface="Calibri"/>
                <a:cs typeface="Calibri"/>
              </a:rPr>
              <a:t>HAdV	Human</a:t>
            </a:r>
            <a:r>
              <a:rPr b="0" i="1" spc="-90" dirty="0">
                <a:latin typeface="Calibri"/>
                <a:cs typeface="Calibri"/>
              </a:rPr>
              <a:t> </a:t>
            </a:r>
            <a:r>
              <a:rPr b="0" i="1" spc="-5" dirty="0">
                <a:latin typeface="Calibri"/>
                <a:cs typeface="Calibri"/>
              </a:rPr>
              <a:t>adenovirus</a:t>
            </a:r>
          </a:p>
        </p:txBody>
      </p:sp>
      <p:sp>
        <p:nvSpPr>
          <p:cNvPr id="6" name="object 6"/>
          <p:cNvSpPr/>
          <p:nvPr/>
        </p:nvSpPr>
        <p:spPr>
          <a:xfrm>
            <a:off x="2267711" y="2443607"/>
            <a:ext cx="216535" cy="264160"/>
          </a:xfrm>
          <a:custGeom>
            <a:avLst/>
            <a:gdLst/>
            <a:ahLst/>
            <a:cxnLst/>
            <a:rect l="l" t="t" r="r" b="b"/>
            <a:pathLst>
              <a:path w="216535" h="264160">
                <a:moveTo>
                  <a:pt x="216026" y="155955"/>
                </a:moveTo>
                <a:lnTo>
                  <a:pt x="0" y="155955"/>
                </a:lnTo>
                <a:lnTo>
                  <a:pt x="108076" y="263905"/>
                </a:lnTo>
                <a:lnTo>
                  <a:pt x="216026" y="155955"/>
                </a:lnTo>
                <a:close/>
              </a:path>
              <a:path w="216535" h="264160">
                <a:moveTo>
                  <a:pt x="162051" y="0"/>
                </a:moveTo>
                <a:lnTo>
                  <a:pt x="53975" y="0"/>
                </a:lnTo>
                <a:lnTo>
                  <a:pt x="53975" y="155955"/>
                </a:lnTo>
                <a:lnTo>
                  <a:pt x="162051" y="155955"/>
                </a:lnTo>
                <a:lnTo>
                  <a:pt x="162051" y="0"/>
                </a:lnTo>
                <a:close/>
              </a:path>
            </a:pathLst>
          </a:custGeom>
          <a:solidFill>
            <a:srgbClr val="4F81BC"/>
          </a:solidFill>
          <a:ln>
            <a:solidFill>
              <a:srgbClr val="4AACC5"/>
            </a:solidFill>
          </a:ln>
        </p:spPr>
        <p:txBody>
          <a:bodyPr wrap="square" lIns="0" tIns="0" rIns="0" bIns="0" rtlCol="0"/>
          <a:lstStyle/>
          <a:p>
            <a:endParaRPr dirty="0"/>
          </a:p>
        </p:txBody>
      </p:sp>
      <p:sp>
        <p:nvSpPr>
          <p:cNvPr id="7" name="object 7"/>
          <p:cNvSpPr/>
          <p:nvPr/>
        </p:nvSpPr>
        <p:spPr>
          <a:xfrm>
            <a:off x="2267711" y="2443607"/>
            <a:ext cx="216535" cy="264160"/>
          </a:xfrm>
          <a:custGeom>
            <a:avLst/>
            <a:gdLst/>
            <a:ahLst/>
            <a:cxnLst/>
            <a:rect l="l" t="t" r="r" b="b"/>
            <a:pathLst>
              <a:path w="216535" h="264160">
                <a:moveTo>
                  <a:pt x="0" y="155955"/>
                </a:moveTo>
                <a:lnTo>
                  <a:pt x="53975" y="155955"/>
                </a:lnTo>
                <a:lnTo>
                  <a:pt x="53975" y="0"/>
                </a:lnTo>
                <a:lnTo>
                  <a:pt x="162051" y="0"/>
                </a:lnTo>
                <a:lnTo>
                  <a:pt x="162051" y="155955"/>
                </a:lnTo>
                <a:lnTo>
                  <a:pt x="216026" y="155955"/>
                </a:lnTo>
                <a:lnTo>
                  <a:pt x="108076" y="263905"/>
                </a:lnTo>
                <a:lnTo>
                  <a:pt x="0" y="155955"/>
                </a:lnTo>
                <a:close/>
              </a:path>
            </a:pathLst>
          </a:custGeom>
          <a:solidFill>
            <a:srgbClr val="4AACC5"/>
          </a:solidFill>
          <a:ln w="25400">
            <a:solidFill>
              <a:srgbClr val="4AACC5"/>
            </a:solidFill>
          </a:ln>
        </p:spPr>
        <p:txBody>
          <a:bodyPr wrap="square" lIns="0" tIns="0" rIns="0" bIns="0" rtlCol="0"/>
          <a:lstStyle/>
          <a:p>
            <a:endParaRPr dirty="0"/>
          </a:p>
        </p:txBody>
      </p:sp>
      <p:sp>
        <p:nvSpPr>
          <p:cNvPr id="8" name="object 8"/>
          <p:cNvSpPr/>
          <p:nvPr/>
        </p:nvSpPr>
        <p:spPr>
          <a:xfrm>
            <a:off x="2339594" y="824738"/>
            <a:ext cx="1176020" cy="946785"/>
          </a:xfrm>
          <a:custGeom>
            <a:avLst/>
            <a:gdLst/>
            <a:ahLst/>
            <a:cxnLst/>
            <a:rect l="l" t="t" r="r" b="b"/>
            <a:pathLst>
              <a:path w="1176020" h="946785">
                <a:moveTo>
                  <a:pt x="153904" y="615011"/>
                </a:moveTo>
                <a:lnTo>
                  <a:pt x="139668" y="618220"/>
                </a:lnTo>
                <a:lnTo>
                  <a:pt x="127670" y="626548"/>
                </a:lnTo>
                <a:lnTo>
                  <a:pt x="119506" y="639317"/>
                </a:lnTo>
                <a:lnTo>
                  <a:pt x="0" y="946785"/>
                </a:lnTo>
                <a:lnTo>
                  <a:pt x="119051" y="929513"/>
                </a:lnTo>
                <a:lnTo>
                  <a:pt x="82931" y="929513"/>
                </a:lnTo>
                <a:lnTo>
                  <a:pt x="35432" y="869950"/>
                </a:lnTo>
                <a:lnTo>
                  <a:pt x="145740" y="782160"/>
                </a:lnTo>
                <a:lnTo>
                  <a:pt x="190500" y="666876"/>
                </a:lnTo>
                <a:lnTo>
                  <a:pt x="193089" y="651944"/>
                </a:lnTo>
                <a:lnTo>
                  <a:pt x="189880" y="637714"/>
                </a:lnTo>
                <a:lnTo>
                  <a:pt x="181552" y="625746"/>
                </a:lnTo>
                <a:lnTo>
                  <a:pt x="168782" y="617601"/>
                </a:lnTo>
                <a:lnTo>
                  <a:pt x="153904" y="615011"/>
                </a:lnTo>
                <a:close/>
              </a:path>
              <a:path w="1176020" h="946785">
                <a:moveTo>
                  <a:pt x="145740" y="782160"/>
                </a:moveTo>
                <a:lnTo>
                  <a:pt x="35432" y="869950"/>
                </a:lnTo>
                <a:lnTo>
                  <a:pt x="82931" y="929513"/>
                </a:lnTo>
                <a:lnTo>
                  <a:pt x="103037" y="913511"/>
                </a:lnTo>
                <a:lnTo>
                  <a:pt x="94742" y="913511"/>
                </a:lnTo>
                <a:lnTo>
                  <a:pt x="53720" y="862076"/>
                </a:lnTo>
                <a:lnTo>
                  <a:pt x="118363" y="852671"/>
                </a:lnTo>
                <a:lnTo>
                  <a:pt x="145740" y="782160"/>
                </a:lnTo>
                <a:close/>
              </a:path>
              <a:path w="1176020" h="946785">
                <a:moveTo>
                  <a:pt x="315594" y="823976"/>
                </a:moveTo>
                <a:lnTo>
                  <a:pt x="193154" y="841789"/>
                </a:lnTo>
                <a:lnTo>
                  <a:pt x="82931" y="929513"/>
                </a:lnTo>
                <a:lnTo>
                  <a:pt x="119051" y="929513"/>
                </a:lnTo>
                <a:lnTo>
                  <a:pt x="326517" y="899413"/>
                </a:lnTo>
                <a:lnTo>
                  <a:pt x="357949" y="871339"/>
                </a:lnTo>
                <a:lnTo>
                  <a:pt x="358775" y="856234"/>
                </a:lnTo>
                <a:lnTo>
                  <a:pt x="353671" y="841996"/>
                </a:lnTo>
                <a:lnTo>
                  <a:pt x="343852" y="831199"/>
                </a:lnTo>
                <a:lnTo>
                  <a:pt x="330700" y="824855"/>
                </a:lnTo>
                <a:lnTo>
                  <a:pt x="315594" y="823976"/>
                </a:lnTo>
                <a:close/>
              </a:path>
              <a:path w="1176020" h="946785">
                <a:moveTo>
                  <a:pt x="118363" y="852671"/>
                </a:moveTo>
                <a:lnTo>
                  <a:pt x="53720" y="862076"/>
                </a:lnTo>
                <a:lnTo>
                  <a:pt x="94742" y="913511"/>
                </a:lnTo>
                <a:lnTo>
                  <a:pt x="118363" y="852671"/>
                </a:lnTo>
                <a:close/>
              </a:path>
              <a:path w="1176020" h="946785">
                <a:moveTo>
                  <a:pt x="193154" y="841789"/>
                </a:moveTo>
                <a:lnTo>
                  <a:pt x="118363" y="852671"/>
                </a:lnTo>
                <a:lnTo>
                  <a:pt x="94742" y="913511"/>
                </a:lnTo>
                <a:lnTo>
                  <a:pt x="103037" y="913511"/>
                </a:lnTo>
                <a:lnTo>
                  <a:pt x="193154" y="841789"/>
                </a:lnTo>
                <a:close/>
              </a:path>
              <a:path w="1176020" h="946785">
                <a:moveTo>
                  <a:pt x="1128521" y="0"/>
                </a:moveTo>
                <a:lnTo>
                  <a:pt x="145740" y="782160"/>
                </a:lnTo>
                <a:lnTo>
                  <a:pt x="118363" y="852671"/>
                </a:lnTo>
                <a:lnTo>
                  <a:pt x="193154" y="841789"/>
                </a:lnTo>
                <a:lnTo>
                  <a:pt x="1176020" y="59562"/>
                </a:lnTo>
                <a:lnTo>
                  <a:pt x="1128521" y="0"/>
                </a:lnTo>
                <a:close/>
              </a:path>
            </a:pathLst>
          </a:custGeom>
          <a:solidFill>
            <a:srgbClr val="4AACC5"/>
          </a:solidFill>
          <a:ln>
            <a:solidFill>
              <a:srgbClr val="4AACC5"/>
            </a:solidFill>
          </a:ln>
        </p:spPr>
        <p:txBody>
          <a:bodyPr wrap="square" lIns="0" tIns="0" rIns="0" bIns="0" rtlCol="0"/>
          <a:lstStyle/>
          <a:p>
            <a:endParaRPr dirty="0"/>
          </a:p>
        </p:txBody>
      </p:sp>
      <p:sp>
        <p:nvSpPr>
          <p:cNvPr id="9" name="object 9"/>
          <p:cNvSpPr txBox="1"/>
          <p:nvPr/>
        </p:nvSpPr>
        <p:spPr>
          <a:xfrm>
            <a:off x="5846826" y="1897379"/>
            <a:ext cx="1993900" cy="1122045"/>
          </a:xfrm>
          <a:prstGeom prst="rect">
            <a:avLst/>
          </a:prstGeom>
        </p:spPr>
        <p:txBody>
          <a:bodyPr vert="horz" wrap="square" lIns="0" tIns="0" rIns="0" bIns="0" rtlCol="0">
            <a:spAutoFit/>
          </a:bodyPr>
          <a:lstStyle/>
          <a:p>
            <a:pPr algn="ctr">
              <a:lnSpc>
                <a:spcPct val="100000"/>
              </a:lnSpc>
            </a:pPr>
            <a:r>
              <a:rPr sz="1800" b="1" spc="-5" dirty="0">
                <a:solidFill>
                  <a:srgbClr val="1F487C"/>
                </a:solidFill>
                <a:latin typeface="Calibri"/>
                <a:cs typeface="Calibri"/>
              </a:rPr>
              <a:t>„Classical“</a:t>
            </a:r>
            <a:r>
              <a:rPr sz="1800" b="1" spc="-85" dirty="0">
                <a:solidFill>
                  <a:srgbClr val="1F487C"/>
                </a:solidFill>
                <a:latin typeface="Calibri"/>
                <a:cs typeface="Calibri"/>
              </a:rPr>
              <a:t> </a:t>
            </a:r>
            <a:r>
              <a:rPr sz="1800" b="1" spc="-10" dirty="0">
                <a:solidFill>
                  <a:srgbClr val="1F487C"/>
                </a:solidFill>
                <a:latin typeface="Calibri"/>
                <a:cs typeface="Calibri"/>
              </a:rPr>
              <a:t>infections</a:t>
            </a:r>
            <a:endParaRPr sz="1800" dirty="0">
              <a:latin typeface="Calibri"/>
              <a:cs typeface="Calibri"/>
            </a:endParaRPr>
          </a:p>
          <a:p>
            <a:pPr>
              <a:lnSpc>
                <a:spcPct val="100000"/>
              </a:lnSpc>
            </a:pPr>
            <a:endParaRPr sz="1800" dirty="0">
              <a:latin typeface="Times New Roman"/>
              <a:cs typeface="Times New Roman"/>
            </a:endParaRPr>
          </a:p>
          <a:p>
            <a:pPr>
              <a:lnSpc>
                <a:spcPct val="100000"/>
              </a:lnSpc>
              <a:spcBef>
                <a:spcPts val="5"/>
              </a:spcBef>
            </a:pPr>
            <a:endParaRPr sz="1950" dirty="0">
              <a:latin typeface="Times New Roman"/>
              <a:cs typeface="Times New Roman"/>
            </a:endParaRPr>
          </a:p>
          <a:p>
            <a:pPr algn="ctr">
              <a:lnSpc>
                <a:spcPct val="100000"/>
              </a:lnSpc>
              <a:spcBef>
                <a:spcPts val="5"/>
              </a:spcBef>
            </a:pPr>
            <a:r>
              <a:rPr sz="1800" b="1" dirty="0">
                <a:solidFill>
                  <a:srgbClr val="1F487C"/>
                </a:solidFill>
                <a:latin typeface="Calibri"/>
                <a:cs typeface="Calibri"/>
              </a:rPr>
              <a:t>DNA</a:t>
            </a:r>
            <a:r>
              <a:rPr sz="1800" b="1" spc="-75" dirty="0">
                <a:solidFill>
                  <a:srgbClr val="1F487C"/>
                </a:solidFill>
                <a:latin typeface="Calibri"/>
                <a:cs typeface="Calibri"/>
              </a:rPr>
              <a:t> </a:t>
            </a:r>
            <a:r>
              <a:rPr sz="1800" b="1" spc="-5" dirty="0">
                <a:solidFill>
                  <a:srgbClr val="1F487C"/>
                </a:solidFill>
                <a:latin typeface="Calibri"/>
                <a:cs typeface="Calibri"/>
              </a:rPr>
              <a:t>viruses</a:t>
            </a:r>
            <a:endParaRPr sz="1800" dirty="0">
              <a:latin typeface="Calibri"/>
              <a:cs typeface="Calibri"/>
            </a:endParaRPr>
          </a:p>
        </p:txBody>
      </p:sp>
      <p:sp>
        <p:nvSpPr>
          <p:cNvPr id="10" name="object 10"/>
          <p:cNvSpPr/>
          <p:nvPr/>
        </p:nvSpPr>
        <p:spPr>
          <a:xfrm>
            <a:off x="4860035" y="3541610"/>
            <a:ext cx="4189729" cy="2339340"/>
          </a:xfrm>
          <a:custGeom>
            <a:avLst/>
            <a:gdLst/>
            <a:ahLst/>
            <a:cxnLst/>
            <a:rect l="l" t="t" r="r" b="b"/>
            <a:pathLst>
              <a:path w="4189729" h="2339340">
                <a:moveTo>
                  <a:pt x="0" y="2339086"/>
                </a:moveTo>
                <a:lnTo>
                  <a:pt x="4189729" y="2339086"/>
                </a:lnTo>
                <a:lnTo>
                  <a:pt x="4189729" y="0"/>
                </a:lnTo>
                <a:lnTo>
                  <a:pt x="0" y="0"/>
                </a:lnTo>
                <a:lnTo>
                  <a:pt x="0" y="2339086"/>
                </a:lnTo>
                <a:close/>
              </a:path>
            </a:pathLst>
          </a:custGeom>
          <a:solidFill>
            <a:srgbClr val="F1F1F1"/>
          </a:solidFill>
        </p:spPr>
        <p:txBody>
          <a:bodyPr wrap="square" lIns="0" tIns="0" rIns="0" bIns="0" rtlCol="0"/>
          <a:lstStyle/>
          <a:p>
            <a:endParaRPr dirty="0"/>
          </a:p>
        </p:txBody>
      </p:sp>
      <p:sp>
        <p:nvSpPr>
          <p:cNvPr id="11" name="object 11"/>
          <p:cNvSpPr/>
          <p:nvPr/>
        </p:nvSpPr>
        <p:spPr>
          <a:xfrm>
            <a:off x="4860035" y="3541610"/>
            <a:ext cx="4189729" cy="2339340"/>
          </a:xfrm>
          <a:custGeom>
            <a:avLst/>
            <a:gdLst/>
            <a:ahLst/>
            <a:cxnLst/>
            <a:rect l="l" t="t" r="r" b="b"/>
            <a:pathLst>
              <a:path w="4189729" h="2339340">
                <a:moveTo>
                  <a:pt x="0" y="2339086"/>
                </a:moveTo>
                <a:lnTo>
                  <a:pt x="4189729" y="2339086"/>
                </a:lnTo>
                <a:lnTo>
                  <a:pt x="4189729" y="0"/>
                </a:lnTo>
                <a:lnTo>
                  <a:pt x="0" y="0"/>
                </a:lnTo>
                <a:lnTo>
                  <a:pt x="0" y="2339086"/>
                </a:lnTo>
                <a:close/>
              </a:path>
            </a:pathLst>
          </a:custGeom>
          <a:solidFill>
            <a:srgbClr val="4AACC5"/>
          </a:solidFill>
          <a:ln w="9525">
            <a:solidFill>
              <a:srgbClr val="4F81BC"/>
            </a:solidFill>
          </a:ln>
        </p:spPr>
        <p:txBody>
          <a:bodyPr wrap="square" lIns="0" tIns="0" rIns="0" bIns="0" rtlCol="0"/>
          <a:lstStyle/>
          <a:p>
            <a:endParaRPr dirty="0"/>
          </a:p>
        </p:txBody>
      </p:sp>
      <p:sp>
        <p:nvSpPr>
          <p:cNvPr id="12" name="object 12"/>
          <p:cNvSpPr txBox="1"/>
          <p:nvPr/>
        </p:nvSpPr>
        <p:spPr>
          <a:xfrm>
            <a:off x="4952365" y="3572891"/>
            <a:ext cx="412750" cy="285750"/>
          </a:xfrm>
          <a:prstGeom prst="rect">
            <a:avLst/>
          </a:prstGeom>
        </p:spPr>
        <p:txBody>
          <a:bodyPr vert="horz" wrap="square" lIns="0" tIns="0" rIns="0" bIns="0" rtlCol="0">
            <a:spAutoFit/>
          </a:bodyPr>
          <a:lstStyle/>
          <a:p>
            <a:pPr>
              <a:lnSpc>
                <a:spcPct val="100000"/>
              </a:lnSpc>
            </a:pPr>
            <a:r>
              <a:rPr sz="1800" spc="-10" dirty="0">
                <a:solidFill>
                  <a:srgbClr val="1F487C"/>
                </a:solidFill>
                <a:latin typeface="Calibri"/>
                <a:cs typeface="Calibri"/>
              </a:rPr>
              <a:t>HHV</a:t>
            </a:r>
            <a:endParaRPr sz="1800" dirty="0">
              <a:latin typeface="Calibri"/>
              <a:cs typeface="Calibri"/>
            </a:endParaRPr>
          </a:p>
        </p:txBody>
      </p:sp>
      <p:sp>
        <p:nvSpPr>
          <p:cNvPr id="13" name="object 13"/>
          <p:cNvSpPr txBox="1"/>
          <p:nvPr/>
        </p:nvSpPr>
        <p:spPr>
          <a:xfrm>
            <a:off x="4952365" y="3572891"/>
            <a:ext cx="3782060" cy="2237105"/>
          </a:xfrm>
          <a:prstGeom prst="rect">
            <a:avLst/>
          </a:prstGeom>
        </p:spPr>
        <p:txBody>
          <a:bodyPr vert="horz" wrap="square" lIns="0" tIns="0" rIns="0" bIns="0" rtlCol="0">
            <a:spAutoFit/>
          </a:bodyPr>
          <a:lstStyle/>
          <a:p>
            <a:pPr marL="914400">
              <a:lnSpc>
                <a:spcPct val="100000"/>
              </a:lnSpc>
            </a:pPr>
            <a:r>
              <a:rPr sz="1800" spc="-5" dirty="0">
                <a:solidFill>
                  <a:srgbClr val="1F487C"/>
                </a:solidFill>
                <a:latin typeface="Calibri"/>
                <a:cs typeface="Calibri"/>
              </a:rPr>
              <a:t>Human </a:t>
            </a:r>
            <a:r>
              <a:rPr sz="1800" dirty="0">
                <a:solidFill>
                  <a:srgbClr val="1F487C"/>
                </a:solidFill>
                <a:latin typeface="Calibri"/>
                <a:cs typeface="Calibri"/>
              </a:rPr>
              <a:t>herpes </a:t>
            </a:r>
            <a:r>
              <a:rPr sz="1800" spc="-5" dirty="0">
                <a:solidFill>
                  <a:srgbClr val="1F487C"/>
                </a:solidFill>
                <a:latin typeface="Calibri"/>
                <a:cs typeface="Calibri"/>
              </a:rPr>
              <a:t>viruses</a:t>
            </a:r>
            <a:r>
              <a:rPr sz="1800" spc="-25" dirty="0">
                <a:solidFill>
                  <a:srgbClr val="1F487C"/>
                </a:solidFill>
                <a:latin typeface="Calibri"/>
                <a:cs typeface="Calibri"/>
              </a:rPr>
              <a:t> </a:t>
            </a:r>
            <a:r>
              <a:rPr sz="1800" spc="-5" dirty="0">
                <a:solidFill>
                  <a:srgbClr val="1F487C"/>
                </a:solidFill>
                <a:latin typeface="Calibri"/>
                <a:cs typeface="Calibri"/>
              </a:rPr>
              <a:t>1-8</a:t>
            </a:r>
            <a:endParaRPr sz="1800" dirty="0">
              <a:latin typeface="Calibri"/>
              <a:cs typeface="Calibri"/>
            </a:endParaRPr>
          </a:p>
          <a:p>
            <a:pPr marL="914400" marR="266065">
              <a:lnSpc>
                <a:spcPct val="101600"/>
              </a:lnSpc>
              <a:spcBef>
                <a:spcPts val="370"/>
              </a:spcBef>
              <a:tabLst>
                <a:tab pos="1906270" algn="l"/>
              </a:tabLst>
            </a:pPr>
            <a:r>
              <a:rPr sz="1400" spc="-5" dirty="0">
                <a:latin typeface="Calibri"/>
                <a:cs typeface="Calibri"/>
              </a:rPr>
              <a:t>HHV1-</a:t>
            </a:r>
            <a:r>
              <a:rPr sz="1400" spc="-5" dirty="0">
                <a:solidFill>
                  <a:srgbClr val="FF0000"/>
                </a:solidFill>
                <a:latin typeface="Calibri"/>
                <a:cs typeface="Calibri"/>
              </a:rPr>
              <a:t>HSV1 </a:t>
            </a:r>
            <a:r>
              <a:rPr sz="1400" dirty="0">
                <a:solidFill>
                  <a:srgbClr val="FF0000"/>
                </a:solidFill>
                <a:latin typeface="Calibri"/>
                <a:cs typeface="Calibri"/>
              </a:rPr>
              <a:t>Herpes </a:t>
            </a:r>
            <a:r>
              <a:rPr sz="1400" spc="-10" dirty="0">
                <a:solidFill>
                  <a:srgbClr val="FF0000"/>
                </a:solidFill>
                <a:latin typeface="Calibri"/>
                <a:cs typeface="Calibri"/>
              </a:rPr>
              <a:t>simplex </a:t>
            </a:r>
            <a:r>
              <a:rPr sz="1400" spc="-5" dirty="0">
                <a:solidFill>
                  <a:srgbClr val="FF0000"/>
                </a:solidFill>
                <a:latin typeface="Calibri"/>
                <a:cs typeface="Calibri"/>
              </a:rPr>
              <a:t>virus </a:t>
            </a:r>
            <a:r>
              <a:rPr sz="1400" dirty="0">
                <a:solidFill>
                  <a:srgbClr val="FF0000"/>
                </a:solidFill>
                <a:latin typeface="Calibri"/>
                <a:cs typeface="Calibri"/>
              </a:rPr>
              <a:t>1  </a:t>
            </a:r>
            <a:r>
              <a:rPr sz="1400" spc="-5" dirty="0">
                <a:latin typeface="Calibri"/>
                <a:cs typeface="Calibri"/>
              </a:rPr>
              <a:t>HHV2-</a:t>
            </a:r>
            <a:r>
              <a:rPr sz="1400" spc="-5" dirty="0">
                <a:solidFill>
                  <a:srgbClr val="FF0000"/>
                </a:solidFill>
                <a:latin typeface="Calibri"/>
                <a:cs typeface="Calibri"/>
              </a:rPr>
              <a:t>HSV2 </a:t>
            </a:r>
            <a:r>
              <a:rPr sz="1400" dirty="0">
                <a:solidFill>
                  <a:srgbClr val="FF0000"/>
                </a:solidFill>
                <a:latin typeface="Calibri"/>
                <a:cs typeface="Calibri"/>
              </a:rPr>
              <a:t>Herpes </a:t>
            </a:r>
            <a:r>
              <a:rPr sz="1400" spc="-10" dirty="0">
                <a:solidFill>
                  <a:srgbClr val="FF0000"/>
                </a:solidFill>
                <a:latin typeface="Calibri"/>
                <a:cs typeface="Calibri"/>
              </a:rPr>
              <a:t>simplex </a:t>
            </a:r>
            <a:r>
              <a:rPr sz="1400" spc="-5" dirty="0">
                <a:solidFill>
                  <a:srgbClr val="FF0000"/>
                </a:solidFill>
                <a:latin typeface="Calibri"/>
                <a:cs typeface="Calibri"/>
              </a:rPr>
              <a:t>virus </a:t>
            </a:r>
            <a:r>
              <a:rPr sz="1400" dirty="0">
                <a:solidFill>
                  <a:srgbClr val="FF0000"/>
                </a:solidFill>
                <a:latin typeface="Calibri"/>
                <a:cs typeface="Calibri"/>
              </a:rPr>
              <a:t>2  </a:t>
            </a:r>
            <a:r>
              <a:rPr sz="1400" spc="-5" dirty="0">
                <a:latin typeface="Calibri"/>
                <a:cs typeface="Calibri"/>
              </a:rPr>
              <a:t>HHV3-</a:t>
            </a:r>
            <a:r>
              <a:rPr sz="1400" spc="-5" dirty="0">
                <a:solidFill>
                  <a:srgbClr val="FF0000"/>
                </a:solidFill>
                <a:latin typeface="Calibri"/>
                <a:cs typeface="Calibri"/>
              </a:rPr>
              <a:t>VZV	</a:t>
            </a:r>
            <a:r>
              <a:rPr sz="1400" spc="-10" dirty="0">
                <a:solidFill>
                  <a:srgbClr val="FF0000"/>
                </a:solidFill>
                <a:latin typeface="Calibri"/>
                <a:cs typeface="Calibri"/>
              </a:rPr>
              <a:t>Varicella-zoster</a:t>
            </a:r>
            <a:r>
              <a:rPr sz="1400" spc="-55" dirty="0">
                <a:solidFill>
                  <a:srgbClr val="FF0000"/>
                </a:solidFill>
                <a:latin typeface="Calibri"/>
                <a:cs typeface="Calibri"/>
              </a:rPr>
              <a:t> </a:t>
            </a:r>
            <a:r>
              <a:rPr sz="1400" spc="-5" dirty="0">
                <a:solidFill>
                  <a:srgbClr val="FF0000"/>
                </a:solidFill>
                <a:latin typeface="Calibri"/>
                <a:cs typeface="Calibri"/>
              </a:rPr>
              <a:t>virus </a:t>
            </a:r>
            <a:r>
              <a:rPr sz="1400" dirty="0">
                <a:solidFill>
                  <a:srgbClr val="FF0000"/>
                </a:solidFill>
                <a:latin typeface="Calibri"/>
                <a:cs typeface="Calibri"/>
              </a:rPr>
              <a:t> </a:t>
            </a:r>
            <a:r>
              <a:rPr sz="1400" spc="-5" dirty="0">
                <a:latin typeface="Calibri"/>
                <a:cs typeface="Calibri"/>
              </a:rPr>
              <a:t>HHV4-</a:t>
            </a:r>
            <a:r>
              <a:rPr sz="1400" spc="-5" dirty="0">
                <a:solidFill>
                  <a:srgbClr val="FF0000"/>
                </a:solidFill>
                <a:latin typeface="Calibri"/>
                <a:cs typeface="Calibri"/>
              </a:rPr>
              <a:t>EBV	Epstein-Barr</a:t>
            </a:r>
            <a:r>
              <a:rPr sz="1400" spc="-60" dirty="0">
                <a:solidFill>
                  <a:srgbClr val="FF0000"/>
                </a:solidFill>
                <a:latin typeface="Calibri"/>
                <a:cs typeface="Calibri"/>
              </a:rPr>
              <a:t> </a:t>
            </a:r>
            <a:r>
              <a:rPr sz="1400" spc="-5" dirty="0">
                <a:solidFill>
                  <a:srgbClr val="FF0000"/>
                </a:solidFill>
                <a:latin typeface="Calibri"/>
                <a:cs typeface="Calibri"/>
              </a:rPr>
              <a:t>virus </a:t>
            </a:r>
            <a:r>
              <a:rPr sz="1400" dirty="0">
                <a:solidFill>
                  <a:srgbClr val="FF0000"/>
                </a:solidFill>
                <a:latin typeface="Calibri"/>
                <a:cs typeface="Calibri"/>
              </a:rPr>
              <a:t> </a:t>
            </a:r>
            <a:r>
              <a:rPr sz="1400" dirty="0">
                <a:latin typeface="Calibri"/>
                <a:cs typeface="Calibri"/>
              </a:rPr>
              <a:t>HHV5-</a:t>
            </a:r>
            <a:r>
              <a:rPr sz="1400" dirty="0">
                <a:solidFill>
                  <a:srgbClr val="FF0000"/>
                </a:solidFill>
                <a:latin typeface="Calibri"/>
                <a:cs typeface="Calibri"/>
              </a:rPr>
              <a:t>CMV	</a:t>
            </a:r>
            <a:r>
              <a:rPr sz="1400" spc="-5" dirty="0">
                <a:solidFill>
                  <a:srgbClr val="FF0000"/>
                </a:solidFill>
                <a:latin typeface="Calibri"/>
                <a:cs typeface="Calibri"/>
              </a:rPr>
              <a:t>Cytomegalovirus</a:t>
            </a:r>
            <a:endParaRPr sz="1400" dirty="0">
              <a:latin typeface="Calibri"/>
              <a:cs typeface="Calibri"/>
            </a:endParaRPr>
          </a:p>
          <a:p>
            <a:pPr marR="1103630">
              <a:lnSpc>
                <a:spcPts val="2160"/>
              </a:lnSpc>
              <a:spcBef>
                <a:spcPts val="45"/>
              </a:spcBef>
              <a:tabLst>
                <a:tab pos="913765" algn="l"/>
              </a:tabLst>
            </a:pPr>
            <a:r>
              <a:rPr sz="1800" spc="-20" dirty="0">
                <a:solidFill>
                  <a:srgbClr val="1F487C"/>
                </a:solidFill>
                <a:latin typeface="Calibri"/>
                <a:cs typeface="Calibri"/>
              </a:rPr>
              <a:t>BKV/JCV	</a:t>
            </a:r>
            <a:r>
              <a:rPr sz="1800" spc="-10" dirty="0">
                <a:solidFill>
                  <a:srgbClr val="1F487C"/>
                </a:solidFill>
                <a:latin typeface="Calibri"/>
                <a:cs typeface="Calibri"/>
              </a:rPr>
              <a:t>Polyomaviruses</a:t>
            </a:r>
            <a:r>
              <a:rPr sz="1800" spc="-100" dirty="0">
                <a:solidFill>
                  <a:srgbClr val="1F487C"/>
                </a:solidFill>
                <a:latin typeface="Calibri"/>
                <a:cs typeface="Calibri"/>
              </a:rPr>
              <a:t> </a:t>
            </a:r>
            <a:r>
              <a:rPr sz="1800" dirty="0">
                <a:solidFill>
                  <a:srgbClr val="1F487C"/>
                </a:solidFill>
                <a:latin typeface="Calibri"/>
                <a:cs typeface="Calibri"/>
              </a:rPr>
              <a:t>I/II  </a:t>
            </a:r>
            <a:r>
              <a:rPr sz="1800" spc="-10" dirty="0">
                <a:solidFill>
                  <a:srgbClr val="1F487C"/>
                </a:solidFill>
                <a:latin typeface="Calibri"/>
                <a:cs typeface="Calibri"/>
              </a:rPr>
              <a:t>PVB19	Parvovirus</a:t>
            </a:r>
            <a:r>
              <a:rPr sz="1800" spc="-70" dirty="0">
                <a:solidFill>
                  <a:srgbClr val="1F487C"/>
                </a:solidFill>
                <a:latin typeface="Calibri"/>
                <a:cs typeface="Calibri"/>
              </a:rPr>
              <a:t> </a:t>
            </a:r>
            <a:r>
              <a:rPr sz="1800" dirty="0">
                <a:solidFill>
                  <a:srgbClr val="1F487C"/>
                </a:solidFill>
                <a:latin typeface="Calibri"/>
                <a:cs typeface="Calibri"/>
              </a:rPr>
              <a:t>B19</a:t>
            </a:r>
            <a:endParaRPr sz="1800" dirty="0">
              <a:latin typeface="Calibri"/>
              <a:cs typeface="Calibri"/>
            </a:endParaRPr>
          </a:p>
          <a:p>
            <a:pPr>
              <a:lnSpc>
                <a:spcPts val="2090"/>
              </a:lnSpc>
              <a:tabLst>
                <a:tab pos="913765" algn="l"/>
              </a:tabLst>
            </a:pPr>
            <a:r>
              <a:rPr sz="1800" spc="-5" dirty="0">
                <a:solidFill>
                  <a:srgbClr val="1F487C"/>
                </a:solidFill>
                <a:latin typeface="Calibri"/>
                <a:cs typeface="Calibri"/>
              </a:rPr>
              <a:t>HAdV	Human adenoviruses</a:t>
            </a:r>
            <a:r>
              <a:rPr sz="1800" spc="10" dirty="0">
                <a:solidFill>
                  <a:srgbClr val="1F487C"/>
                </a:solidFill>
                <a:latin typeface="Calibri"/>
                <a:cs typeface="Calibri"/>
              </a:rPr>
              <a:t> </a:t>
            </a:r>
            <a:r>
              <a:rPr sz="1800" spc="-5" dirty="0">
                <a:solidFill>
                  <a:srgbClr val="1F487C"/>
                </a:solidFill>
                <a:latin typeface="Calibri"/>
                <a:cs typeface="Calibri"/>
              </a:rPr>
              <a:t>A-G/1-67</a:t>
            </a:r>
            <a:endParaRPr sz="1800" dirty="0">
              <a:latin typeface="Calibri"/>
              <a:cs typeface="Calibri"/>
            </a:endParaRPr>
          </a:p>
        </p:txBody>
      </p:sp>
      <p:sp>
        <p:nvSpPr>
          <p:cNvPr id="14" name="object 14"/>
          <p:cNvSpPr/>
          <p:nvPr/>
        </p:nvSpPr>
        <p:spPr>
          <a:xfrm>
            <a:off x="6730492" y="2470911"/>
            <a:ext cx="224790" cy="264160"/>
          </a:xfrm>
          <a:custGeom>
            <a:avLst/>
            <a:gdLst/>
            <a:ahLst/>
            <a:cxnLst/>
            <a:rect l="l" t="t" r="r" b="b"/>
            <a:pathLst>
              <a:path w="224790" h="264160">
                <a:moveTo>
                  <a:pt x="224408" y="151637"/>
                </a:moveTo>
                <a:lnTo>
                  <a:pt x="0" y="151637"/>
                </a:lnTo>
                <a:lnTo>
                  <a:pt x="112140" y="263905"/>
                </a:lnTo>
                <a:lnTo>
                  <a:pt x="224408" y="151637"/>
                </a:lnTo>
                <a:close/>
              </a:path>
              <a:path w="224790" h="264160">
                <a:moveTo>
                  <a:pt x="168275" y="0"/>
                </a:moveTo>
                <a:lnTo>
                  <a:pt x="56006" y="0"/>
                </a:lnTo>
                <a:lnTo>
                  <a:pt x="56006" y="151637"/>
                </a:lnTo>
                <a:lnTo>
                  <a:pt x="168275" y="151637"/>
                </a:lnTo>
                <a:lnTo>
                  <a:pt x="168275" y="0"/>
                </a:lnTo>
                <a:close/>
              </a:path>
            </a:pathLst>
          </a:custGeom>
          <a:solidFill>
            <a:srgbClr val="4F81BC"/>
          </a:solidFill>
        </p:spPr>
        <p:txBody>
          <a:bodyPr wrap="square" lIns="0" tIns="0" rIns="0" bIns="0" rtlCol="0"/>
          <a:lstStyle/>
          <a:p>
            <a:endParaRPr dirty="0"/>
          </a:p>
        </p:txBody>
      </p:sp>
      <p:sp>
        <p:nvSpPr>
          <p:cNvPr id="15" name="object 15"/>
          <p:cNvSpPr/>
          <p:nvPr/>
        </p:nvSpPr>
        <p:spPr>
          <a:xfrm>
            <a:off x="6730492" y="2470911"/>
            <a:ext cx="224790" cy="264160"/>
          </a:xfrm>
          <a:custGeom>
            <a:avLst/>
            <a:gdLst/>
            <a:ahLst/>
            <a:cxnLst/>
            <a:rect l="l" t="t" r="r" b="b"/>
            <a:pathLst>
              <a:path w="224790" h="264160">
                <a:moveTo>
                  <a:pt x="0" y="151637"/>
                </a:moveTo>
                <a:lnTo>
                  <a:pt x="56006" y="151637"/>
                </a:lnTo>
                <a:lnTo>
                  <a:pt x="56006" y="0"/>
                </a:lnTo>
                <a:lnTo>
                  <a:pt x="168275" y="0"/>
                </a:lnTo>
                <a:lnTo>
                  <a:pt x="168275" y="151637"/>
                </a:lnTo>
                <a:lnTo>
                  <a:pt x="224408" y="151637"/>
                </a:lnTo>
                <a:lnTo>
                  <a:pt x="112140" y="263905"/>
                </a:lnTo>
                <a:lnTo>
                  <a:pt x="0" y="151637"/>
                </a:lnTo>
                <a:close/>
              </a:path>
            </a:pathLst>
          </a:custGeom>
          <a:solidFill>
            <a:srgbClr val="4AACC5"/>
          </a:solidFill>
          <a:ln w="25399">
            <a:solidFill>
              <a:srgbClr val="4AACC5"/>
            </a:solidFill>
          </a:ln>
        </p:spPr>
        <p:txBody>
          <a:bodyPr wrap="square" lIns="0" tIns="0" rIns="0" bIns="0" rtlCol="0"/>
          <a:lstStyle/>
          <a:p>
            <a:endParaRPr dirty="0"/>
          </a:p>
        </p:txBody>
      </p:sp>
      <p:sp>
        <p:nvSpPr>
          <p:cNvPr id="16" name="object 16"/>
          <p:cNvSpPr/>
          <p:nvPr/>
        </p:nvSpPr>
        <p:spPr>
          <a:xfrm>
            <a:off x="5621020" y="848486"/>
            <a:ext cx="1109980" cy="946150"/>
          </a:xfrm>
          <a:custGeom>
            <a:avLst/>
            <a:gdLst/>
            <a:ahLst/>
            <a:cxnLst/>
            <a:rect l="l" t="t" r="r" b="b"/>
            <a:pathLst>
              <a:path w="1109979" h="946150">
                <a:moveTo>
                  <a:pt x="797687" y="814070"/>
                </a:moveTo>
                <a:lnTo>
                  <a:pt x="782585" y="814500"/>
                </a:lnTo>
                <a:lnTo>
                  <a:pt x="769270" y="820467"/>
                </a:lnTo>
                <a:lnTo>
                  <a:pt x="759146" y="830982"/>
                </a:lnTo>
                <a:lnTo>
                  <a:pt x="753617" y="845058"/>
                </a:lnTo>
                <a:lnTo>
                  <a:pt x="753977" y="860176"/>
                </a:lnTo>
                <a:lnTo>
                  <a:pt x="759920" y="873521"/>
                </a:lnTo>
                <a:lnTo>
                  <a:pt x="770459" y="883652"/>
                </a:lnTo>
                <a:lnTo>
                  <a:pt x="784605" y="889126"/>
                </a:lnTo>
                <a:lnTo>
                  <a:pt x="1109599" y="946150"/>
                </a:lnTo>
                <a:lnTo>
                  <a:pt x="1102611" y="926464"/>
                </a:lnTo>
                <a:lnTo>
                  <a:pt x="1027176" y="926464"/>
                </a:lnTo>
                <a:lnTo>
                  <a:pt x="919480" y="835426"/>
                </a:lnTo>
                <a:lnTo>
                  <a:pt x="797687" y="814070"/>
                </a:lnTo>
                <a:close/>
              </a:path>
              <a:path w="1109979" h="946150">
                <a:moveTo>
                  <a:pt x="919480" y="835426"/>
                </a:moveTo>
                <a:lnTo>
                  <a:pt x="1027176" y="926464"/>
                </a:lnTo>
                <a:lnTo>
                  <a:pt x="1041055" y="910082"/>
                </a:lnTo>
                <a:lnTo>
                  <a:pt x="1015873" y="910082"/>
                </a:lnTo>
                <a:lnTo>
                  <a:pt x="994017" y="848497"/>
                </a:lnTo>
                <a:lnTo>
                  <a:pt x="919480" y="835426"/>
                </a:lnTo>
                <a:close/>
              </a:path>
              <a:path w="1109979" h="946150">
                <a:moveTo>
                  <a:pt x="965553" y="609893"/>
                </a:moveTo>
                <a:lnTo>
                  <a:pt x="950595" y="612013"/>
                </a:lnTo>
                <a:lnTo>
                  <a:pt x="937623" y="619827"/>
                </a:lnTo>
                <a:lnTo>
                  <a:pt x="928925" y="631570"/>
                </a:lnTo>
                <a:lnTo>
                  <a:pt x="925252" y="645695"/>
                </a:lnTo>
                <a:lnTo>
                  <a:pt x="927353" y="660653"/>
                </a:lnTo>
                <a:lnTo>
                  <a:pt x="968733" y="777253"/>
                </a:lnTo>
                <a:lnTo>
                  <a:pt x="1076452" y="868299"/>
                </a:lnTo>
                <a:lnTo>
                  <a:pt x="1027176" y="926464"/>
                </a:lnTo>
                <a:lnTo>
                  <a:pt x="1102611" y="926464"/>
                </a:lnTo>
                <a:lnTo>
                  <a:pt x="999235" y="635253"/>
                </a:lnTo>
                <a:lnTo>
                  <a:pt x="991421" y="622228"/>
                </a:lnTo>
                <a:lnTo>
                  <a:pt x="979677" y="613537"/>
                </a:lnTo>
                <a:lnTo>
                  <a:pt x="965553" y="609893"/>
                </a:lnTo>
                <a:close/>
              </a:path>
              <a:path w="1109979" h="946150">
                <a:moveTo>
                  <a:pt x="994017" y="848497"/>
                </a:moveTo>
                <a:lnTo>
                  <a:pt x="1015873" y="910082"/>
                </a:lnTo>
                <a:lnTo>
                  <a:pt x="1058418" y="859789"/>
                </a:lnTo>
                <a:lnTo>
                  <a:pt x="994017" y="848497"/>
                </a:lnTo>
                <a:close/>
              </a:path>
              <a:path w="1109979" h="946150">
                <a:moveTo>
                  <a:pt x="968733" y="777253"/>
                </a:moveTo>
                <a:lnTo>
                  <a:pt x="994017" y="848497"/>
                </a:lnTo>
                <a:lnTo>
                  <a:pt x="1058418" y="859789"/>
                </a:lnTo>
                <a:lnTo>
                  <a:pt x="1015873" y="910082"/>
                </a:lnTo>
                <a:lnTo>
                  <a:pt x="1041055" y="910082"/>
                </a:lnTo>
                <a:lnTo>
                  <a:pt x="1076452" y="868299"/>
                </a:lnTo>
                <a:lnTo>
                  <a:pt x="968733" y="777253"/>
                </a:lnTo>
                <a:close/>
              </a:path>
              <a:path w="1109979" h="946150">
                <a:moveTo>
                  <a:pt x="49149" y="0"/>
                </a:moveTo>
                <a:lnTo>
                  <a:pt x="0" y="58165"/>
                </a:lnTo>
                <a:lnTo>
                  <a:pt x="919480" y="835426"/>
                </a:lnTo>
                <a:lnTo>
                  <a:pt x="994017" y="848497"/>
                </a:lnTo>
                <a:lnTo>
                  <a:pt x="968733" y="777253"/>
                </a:lnTo>
                <a:lnTo>
                  <a:pt x="49149" y="0"/>
                </a:lnTo>
                <a:close/>
              </a:path>
            </a:pathLst>
          </a:custGeom>
          <a:solidFill>
            <a:srgbClr val="4AACC5"/>
          </a:solidFill>
          <a:ln>
            <a:solidFill>
              <a:srgbClr val="4AACC5"/>
            </a:solidFill>
          </a:ln>
        </p:spPr>
        <p:txBody>
          <a:bodyPr wrap="square" lIns="0" tIns="0" rIns="0" bIns="0" rtlCol="0"/>
          <a:lstStyle/>
          <a:p>
            <a:endParaRPr dirty="0"/>
          </a:p>
        </p:txBody>
      </p:sp>
      <p:sp>
        <p:nvSpPr>
          <p:cNvPr id="17" name="object 17"/>
          <p:cNvSpPr txBox="1">
            <a:spLocks noGrp="1"/>
          </p:cNvSpPr>
          <p:nvPr>
            <p:ph type="ftr" sz="quarter" idx="5"/>
          </p:nvPr>
        </p:nvSpPr>
        <p:spPr>
          <a:xfrm>
            <a:off x="6446520" y="762000"/>
            <a:ext cx="2697480" cy="115416"/>
          </a:xfrm>
          <a:prstGeom prst="rect">
            <a:avLst/>
          </a:prstGeom>
        </p:spPr>
        <p:txBody>
          <a:bodyPr vert="horz" wrap="square" lIns="0" tIns="0" rIns="0" bIns="0" rtlCol="0">
            <a:spAutoFit/>
          </a:bodyPr>
          <a:lstStyle/>
          <a:p>
            <a:pPr marL="12700">
              <a:lnSpc>
                <a:spcPts val="865"/>
              </a:lnSpc>
            </a:pPr>
            <a:r>
              <a:rPr sz="1200" spc="-5" dirty="0"/>
              <a:t>T.Lion </a:t>
            </a:r>
            <a:r>
              <a:rPr sz="1200" dirty="0"/>
              <a:t>ESH-EBMT</a:t>
            </a:r>
            <a:r>
              <a:rPr sz="1200" spc="-100" dirty="0"/>
              <a:t> </a:t>
            </a:r>
            <a:r>
              <a:rPr sz="1200" dirty="0"/>
              <a:t>2014</a:t>
            </a:r>
          </a:p>
        </p:txBody>
      </p:sp>
      <p:sp>
        <p:nvSpPr>
          <p:cNvPr id="18" name="17 Dikdörtgen"/>
          <p:cNvSpPr/>
          <p:nvPr/>
        </p:nvSpPr>
        <p:spPr>
          <a:xfrm>
            <a:off x="152400" y="457200"/>
            <a:ext cx="5105400" cy="369332"/>
          </a:xfrm>
          <a:prstGeom prst="rect">
            <a:avLst/>
          </a:prstGeom>
        </p:spPr>
        <p:txBody>
          <a:bodyPr wrap="square">
            <a:spAutoFit/>
          </a:bodyPr>
          <a:lstStyle/>
          <a:p>
            <a:pPr lvl="0">
              <a:spcBef>
                <a:spcPct val="0"/>
              </a:spcBef>
              <a:defRPr/>
            </a:pPr>
            <a:r>
              <a:rPr lang="tr-TR" b="1" dirty="0" smtClean="0">
                <a:solidFill>
                  <a:schemeClr val="accent4"/>
                </a:solidFill>
                <a:latin typeface="+mj-lt"/>
              </a:rPr>
              <a:t>VIRAL INFECTIONS  occuring after HSCT </a:t>
            </a:r>
            <a:endParaRPr lang="tr-TR" dirty="0">
              <a:solidFill>
                <a:schemeClr val="accent4"/>
              </a:solidFill>
              <a:latin typeface="+mj-lt"/>
            </a:endParaRPr>
          </a:p>
        </p:txBody>
      </p:sp>
      <p:sp>
        <p:nvSpPr>
          <p:cNvPr id="19" name="18 Dikdörtgen"/>
          <p:cNvSpPr/>
          <p:nvPr/>
        </p:nvSpPr>
        <p:spPr>
          <a:xfrm>
            <a:off x="838200" y="5943600"/>
            <a:ext cx="7620000" cy="738664"/>
          </a:xfrm>
          <a:prstGeom prst="rect">
            <a:avLst/>
          </a:prstGeom>
        </p:spPr>
        <p:txBody>
          <a:bodyPr wrap="square">
            <a:spAutoFit/>
          </a:bodyPr>
          <a:lstStyle/>
          <a:p>
            <a:pPr>
              <a:lnSpc>
                <a:spcPct val="150000"/>
              </a:lnSpc>
            </a:pPr>
            <a:r>
              <a:rPr lang="tr-TR" sz="1400" dirty="0" smtClean="0">
                <a:latin typeface="+mj-lt"/>
              </a:rPr>
              <a:t>Virus Infection in </a:t>
            </a:r>
            <a:r>
              <a:rPr lang="tr-TR" sz="1400" dirty="0" err="1" smtClean="0">
                <a:latin typeface="+mj-lt"/>
              </a:rPr>
              <a:t>hematopoietic</a:t>
            </a:r>
            <a:r>
              <a:rPr lang="tr-TR" sz="1400" dirty="0" smtClean="0">
                <a:latin typeface="+mj-lt"/>
              </a:rPr>
              <a:t> </a:t>
            </a:r>
            <a:r>
              <a:rPr lang="tr-TR" sz="1400" dirty="0" err="1" smtClean="0">
                <a:latin typeface="+mj-lt"/>
              </a:rPr>
              <a:t>cell</a:t>
            </a:r>
            <a:r>
              <a:rPr lang="tr-TR" sz="1400" dirty="0" smtClean="0">
                <a:latin typeface="+mj-lt"/>
              </a:rPr>
              <a:t> transplant (HCT) </a:t>
            </a:r>
            <a:r>
              <a:rPr lang="tr-TR" sz="1400" dirty="0" err="1" smtClean="0">
                <a:latin typeface="+mj-lt"/>
              </a:rPr>
              <a:t>recipients</a:t>
            </a:r>
            <a:r>
              <a:rPr lang="tr-TR" sz="1400" dirty="0" smtClean="0">
                <a:latin typeface="+mj-lt"/>
              </a:rPr>
              <a:t> is associated </a:t>
            </a:r>
            <a:r>
              <a:rPr lang="tr-TR" sz="1400" dirty="0" err="1" smtClean="0">
                <a:latin typeface="+mj-lt"/>
              </a:rPr>
              <a:t>with</a:t>
            </a:r>
            <a:r>
              <a:rPr lang="tr-TR" sz="1400" dirty="0" smtClean="0">
                <a:latin typeface="+mj-lt"/>
              </a:rPr>
              <a:t> </a:t>
            </a:r>
            <a:r>
              <a:rPr lang="tr-TR" sz="1400" dirty="0" err="1" smtClean="0">
                <a:latin typeface="+mj-lt"/>
              </a:rPr>
              <a:t>high</a:t>
            </a:r>
            <a:r>
              <a:rPr lang="tr-TR" sz="1400" dirty="0" smtClean="0">
                <a:latin typeface="+mj-lt"/>
              </a:rPr>
              <a:t> </a:t>
            </a:r>
            <a:r>
              <a:rPr lang="tr-TR" sz="1400" dirty="0" err="1" smtClean="0">
                <a:latin typeface="+mj-lt"/>
              </a:rPr>
              <a:t>morbidity</a:t>
            </a:r>
            <a:r>
              <a:rPr lang="tr-TR" sz="1400" dirty="0" smtClean="0">
                <a:latin typeface="+mj-lt"/>
              </a:rPr>
              <a:t> and </a:t>
            </a:r>
            <a:r>
              <a:rPr lang="tr-TR" sz="1400" dirty="0" err="1" smtClean="0">
                <a:latin typeface="+mj-lt"/>
              </a:rPr>
              <a:t>mortality</a:t>
            </a:r>
            <a:r>
              <a:rPr lang="tr-TR" sz="1400" dirty="0" smtClean="0">
                <a:latin typeface="+mj-lt"/>
              </a:rPr>
              <a:t>. (HSV), (VZV), (CMV), (EBV), </a:t>
            </a:r>
            <a:r>
              <a:rPr lang="tr-TR" sz="1400" dirty="0" err="1" smtClean="0">
                <a:latin typeface="+mj-lt"/>
              </a:rPr>
              <a:t>RVs</a:t>
            </a:r>
            <a:r>
              <a:rPr lang="tr-TR" sz="1400" dirty="0" smtClean="0">
                <a:latin typeface="+mj-lt"/>
              </a:rPr>
              <a:t>, HHV-6, HBV, and HBC. </a:t>
            </a:r>
          </a:p>
        </p:txBody>
      </p:sp>
      <p:sp>
        <p:nvSpPr>
          <p:cNvPr id="20" name="19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990600"/>
            <a:ext cx="8229600" cy="587596"/>
          </a:xfrm>
          <a:prstGeom prst="rect">
            <a:avLst/>
          </a:prstGeom>
        </p:spPr>
        <p:txBody>
          <a:bodyPr vert="horz" wrap="square" lIns="0" tIns="216153" rIns="0" bIns="0" rtlCol="0">
            <a:spAutoFit/>
          </a:bodyPr>
          <a:lstStyle/>
          <a:p>
            <a:pPr marL="672465">
              <a:lnSpc>
                <a:spcPct val="100000"/>
              </a:lnSpc>
            </a:pPr>
            <a:r>
              <a:rPr sz="2400" spc="-5" dirty="0"/>
              <a:t>Community </a:t>
            </a:r>
            <a:r>
              <a:rPr sz="2400" spc="-10" dirty="0"/>
              <a:t>acquired </a:t>
            </a:r>
            <a:r>
              <a:rPr sz="2400" spc="-15" dirty="0"/>
              <a:t>respiratory </a:t>
            </a:r>
            <a:r>
              <a:rPr sz="2400" spc="-10" dirty="0"/>
              <a:t>infections</a:t>
            </a:r>
            <a:r>
              <a:rPr sz="2400" spc="60" dirty="0"/>
              <a:t> </a:t>
            </a:r>
            <a:r>
              <a:rPr sz="2400" b="0" spc="-25" dirty="0">
                <a:latin typeface="Calibri"/>
                <a:cs typeface="Calibri"/>
              </a:rPr>
              <a:t>(CARVs)</a:t>
            </a:r>
          </a:p>
        </p:txBody>
      </p:sp>
      <p:sp>
        <p:nvSpPr>
          <p:cNvPr id="3" name="object 3"/>
          <p:cNvSpPr/>
          <p:nvPr/>
        </p:nvSpPr>
        <p:spPr>
          <a:xfrm>
            <a:off x="1789810" y="2840101"/>
            <a:ext cx="5374513" cy="2292350"/>
          </a:xfrm>
          <a:prstGeom prst="rect">
            <a:avLst/>
          </a:prstGeom>
          <a:blipFill>
            <a:blip r:embed="rId2" cstate="print"/>
            <a:stretch>
              <a:fillRect/>
            </a:stretch>
          </a:blipFill>
          <a:ln>
            <a:solidFill>
              <a:srgbClr val="4AACC5"/>
            </a:solidFill>
          </a:ln>
        </p:spPr>
        <p:txBody>
          <a:bodyPr wrap="square" lIns="0" tIns="0" rIns="0" bIns="0" rtlCol="0"/>
          <a:lstStyle/>
          <a:p>
            <a:endParaRPr dirty="0"/>
          </a:p>
        </p:txBody>
      </p:sp>
      <p:sp>
        <p:nvSpPr>
          <p:cNvPr id="4" name="object 4"/>
          <p:cNvSpPr txBox="1"/>
          <p:nvPr/>
        </p:nvSpPr>
        <p:spPr>
          <a:xfrm>
            <a:off x="3075813" y="1850643"/>
            <a:ext cx="2778760" cy="922019"/>
          </a:xfrm>
          <a:prstGeom prst="rect">
            <a:avLst/>
          </a:prstGeom>
        </p:spPr>
        <p:txBody>
          <a:bodyPr vert="horz" wrap="square" lIns="0" tIns="0" rIns="0" bIns="0" rtlCol="0">
            <a:spAutoFit/>
          </a:bodyPr>
          <a:lstStyle/>
          <a:p>
            <a:pPr algn="ctr">
              <a:lnSpc>
                <a:spcPct val="100000"/>
              </a:lnSpc>
            </a:pPr>
            <a:r>
              <a:rPr sz="1800" b="1" spc="-5" dirty="0">
                <a:solidFill>
                  <a:srgbClr val="1F487C"/>
                </a:solidFill>
                <a:latin typeface="Calibri"/>
                <a:cs typeface="Calibri"/>
              </a:rPr>
              <a:t>Incidence </a:t>
            </a:r>
            <a:r>
              <a:rPr sz="1800" b="1" dirty="0">
                <a:solidFill>
                  <a:srgbClr val="1F487C"/>
                </a:solidFill>
                <a:latin typeface="Calibri"/>
                <a:cs typeface="Calibri"/>
              </a:rPr>
              <a:t>in HSCT</a:t>
            </a:r>
            <a:r>
              <a:rPr sz="1800" b="1" spc="-50" dirty="0">
                <a:solidFill>
                  <a:srgbClr val="1F487C"/>
                </a:solidFill>
                <a:latin typeface="Calibri"/>
                <a:cs typeface="Calibri"/>
              </a:rPr>
              <a:t> </a:t>
            </a:r>
            <a:r>
              <a:rPr sz="1800" b="1" spc="-10" dirty="0">
                <a:solidFill>
                  <a:srgbClr val="1F487C"/>
                </a:solidFill>
                <a:latin typeface="Calibri"/>
                <a:cs typeface="Calibri"/>
              </a:rPr>
              <a:t>recipients</a:t>
            </a:r>
            <a:endParaRPr sz="1800" dirty="0">
              <a:latin typeface="Calibri"/>
              <a:cs typeface="Calibri"/>
            </a:endParaRPr>
          </a:p>
          <a:p>
            <a:pPr algn="ctr">
              <a:lnSpc>
                <a:spcPct val="100000"/>
              </a:lnSpc>
              <a:spcBef>
                <a:spcPts val="800"/>
              </a:spcBef>
            </a:pPr>
            <a:r>
              <a:rPr sz="1050" spc="-5" dirty="0">
                <a:solidFill>
                  <a:srgbClr val="1F487C"/>
                </a:solidFill>
                <a:latin typeface="Calibri"/>
                <a:cs typeface="Calibri"/>
              </a:rPr>
              <a:t>Shah </a:t>
            </a:r>
            <a:r>
              <a:rPr sz="1050" dirty="0">
                <a:solidFill>
                  <a:srgbClr val="1F487C"/>
                </a:solidFill>
                <a:latin typeface="Calibri"/>
                <a:cs typeface="Calibri"/>
              </a:rPr>
              <a:t>DP et al. Am J </a:t>
            </a:r>
            <a:r>
              <a:rPr sz="1050" spc="-5" dirty="0">
                <a:solidFill>
                  <a:srgbClr val="1F487C"/>
                </a:solidFill>
                <a:latin typeface="Calibri"/>
                <a:cs typeface="Calibri"/>
              </a:rPr>
              <a:t>Blood </a:t>
            </a:r>
            <a:r>
              <a:rPr sz="1050" dirty="0">
                <a:solidFill>
                  <a:srgbClr val="1F487C"/>
                </a:solidFill>
                <a:latin typeface="Calibri"/>
                <a:cs typeface="Calibri"/>
              </a:rPr>
              <a:t>Res 2012,</a:t>
            </a:r>
            <a:r>
              <a:rPr sz="1050" spc="-45" dirty="0">
                <a:solidFill>
                  <a:srgbClr val="1F487C"/>
                </a:solidFill>
                <a:latin typeface="Calibri"/>
                <a:cs typeface="Calibri"/>
              </a:rPr>
              <a:t> </a:t>
            </a:r>
            <a:r>
              <a:rPr sz="1050" dirty="0">
                <a:solidFill>
                  <a:srgbClr val="1F487C"/>
                </a:solidFill>
                <a:latin typeface="Calibri"/>
                <a:cs typeface="Calibri"/>
              </a:rPr>
              <a:t>2(4):203-2-18)</a:t>
            </a:r>
            <a:endParaRPr sz="1050" dirty="0">
              <a:latin typeface="Calibri"/>
              <a:cs typeface="Calibri"/>
            </a:endParaRPr>
          </a:p>
          <a:p>
            <a:pPr marR="12065" algn="ctr">
              <a:lnSpc>
                <a:spcPct val="100000"/>
              </a:lnSpc>
              <a:spcBef>
                <a:spcPts val="685"/>
              </a:spcBef>
            </a:pPr>
            <a:r>
              <a:rPr sz="1800" b="1" spc="-5" dirty="0">
                <a:solidFill>
                  <a:srgbClr val="1F487C"/>
                </a:solidFill>
                <a:latin typeface="Calibri"/>
                <a:cs typeface="Calibri"/>
              </a:rPr>
              <a:t>1-30%</a:t>
            </a:r>
            <a:endParaRPr sz="1800" dirty="0">
              <a:latin typeface="Calibri"/>
              <a:cs typeface="Calibri"/>
            </a:endParaRPr>
          </a:p>
        </p:txBody>
      </p:sp>
      <p:sp>
        <p:nvSpPr>
          <p:cNvPr id="6" name="object 6"/>
          <p:cNvSpPr txBox="1">
            <a:spLocks noGrp="1"/>
          </p:cNvSpPr>
          <p:nvPr>
            <p:ph type="ftr" sz="quarter" idx="4294967295"/>
          </p:nvPr>
        </p:nvSpPr>
        <p:spPr>
          <a:xfrm>
            <a:off x="7543800" y="6477000"/>
            <a:ext cx="1263015" cy="115416"/>
          </a:xfrm>
          <a:prstGeom prst="rect">
            <a:avLst/>
          </a:prstGeom>
        </p:spPr>
        <p:txBody>
          <a:bodyPr vert="horz" wrap="square" lIns="0" tIns="0" rIns="0" bIns="0" rtlCol="0">
            <a:spAutoFit/>
          </a:bodyPr>
          <a:lstStyle/>
          <a:p>
            <a:pPr marL="12700">
              <a:lnSpc>
                <a:spcPts val="865"/>
              </a:lnSpc>
            </a:pPr>
            <a:r>
              <a:rPr spc="-5" dirty="0"/>
              <a:t>T.Lion </a:t>
            </a:r>
            <a:r>
              <a:rPr dirty="0"/>
              <a:t>ESH-EBMT</a:t>
            </a:r>
            <a:r>
              <a:rPr spc="-100" dirty="0"/>
              <a:t> </a:t>
            </a:r>
            <a:r>
              <a:rPr dirty="0"/>
              <a:t>2014</a:t>
            </a:r>
          </a:p>
        </p:txBody>
      </p:sp>
      <p:sp>
        <p:nvSpPr>
          <p:cNvPr id="5" name="object 5"/>
          <p:cNvSpPr txBox="1"/>
          <p:nvPr/>
        </p:nvSpPr>
        <p:spPr>
          <a:xfrm>
            <a:off x="2664714" y="5307965"/>
            <a:ext cx="3597910" cy="1092835"/>
          </a:xfrm>
          <a:prstGeom prst="rect">
            <a:avLst/>
          </a:prstGeom>
        </p:spPr>
        <p:txBody>
          <a:bodyPr vert="horz" wrap="square" lIns="0" tIns="0" rIns="0" bIns="0" rtlCol="0">
            <a:spAutoFit/>
          </a:bodyPr>
          <a:lstStyle/>
          <a:p>
            <a:pPr algn="ctr">
              <a:lnSpc>
                <a:spcPct val="100000"/>
              </a:lnSpc>
            </a:pPr>
            <a:r>
              <a:rPr sz="1800" b="1" dirty="0">
                <a:solidFill>
                  <a:srgbClr val="1F487C"/>
                </a:solidFill>
                <a:latin typeface="Calibri"/>
                <a:cs typeface="Calibri"/>
              </a:rPr>
              <a:t>≥50% in </a:t>
            </a:r>
            <a:r>
              <a:rPr sz="1800" b="1" spc="-5" dirty="0">
                <a:solidFill>
                  <a:srgbClr val="1F487C"/>
                </a:solidFill>
                <a:latin typeface="Calibri"/>
                <a:cs typeface="Calibri"/>
              </a:rPr>
              <a:t>pediatric </a:t>
            </a:r>
            <a:r>
              <a:rPr sz="1800" b="1" dirty="0">
                <a:solidFill>
                  <a:srgbClr val="1F487C"/>
                </a:solidFill>
                <a:latin typeface="Calibri"/>
                <a:cs typeface="Calibri"/>
              </a:rPr>
              <a:t>HSCT</a:t>
            </a:r>
            <a:r>
              <a:rPr sz="1800" b="1" spc="-95" dirty="0">
                <a:solidFill>
                  <a:srgbClr val="1F487C"/>
                </a:solidFill>
                <a:latin typeface="Calibri"/>
                <a:cs typeface="Calibri"/>
              </a:rPr>
              <a:t> </a:t>
            </a:r>
            <a:r>
              <a:rPr sz="1800" b="1" spc="-5" dirty="0">
                <a:solidFill>
                  <a:srgbClr val="1F487C"/>
                </a:solidFill>
                <a:latin typeface="Calibri"/>
                <a:cs typeface="Calibri"/>
              </a:rPr>
              <a:t>setting</a:t>
            </a:r>
            <a:endParaRPr sz="1800" dirty="0">
              <a:latin typeface="Calibri"/>
              <a:cs typeface="Calibri"/>
            </a:endParaRPr>
          </a:p>
          <a:p>
            <a:pPr algn="ctr">
              <a:lnSpc>
                <a:spcPct val="100000"/>
              </a:lnSpc>
              <a:spcBef>
                <a:spcPts val="45"/>
              </a:spcBef>
            </a:pPr>
            <a:r>
              <a:rPr sz="1200" dirty="0">
                <a:solidFill>
                  <a:srgbClr val="1F487C"/>
                </a:solidFill>
                <a:latin typeface="Calibri"/>
                <a:cs typeface="Calibri"/>
              </a:rPr>
              <a:t>median </a:t>
            </a:r>
            <a:r>
              <a:rPr sz="1200" spc="-5" dirty="0">
                <a:solidFill>
                  <a:srgbClr val="1F487C"/>
                </a:solidFill>
                <a:latin typeface="Calibri"/>
                <a:cs typeface="Calibri"/>
              </a:rPr>
              <a:t>onset: </a:t>
            </a:r>
            <a:r>
              <a:rPr sz="1200" dirty="0">
                <a:solidFill>
                  <a:srgbClr val="1F487C"/>
                </a:solidFill>
                <a:latin typeface="Calibri"/>
                <a:cs typeface="Calibri"/>
              </a:rPr>
              <a:t>+16 </a:t>
            </a:r>
            <a:r>
              <a:rPr sz="1200" spc="-10" dirty="0">
                <a:solidFill>
                  <a:srgbClr val="1F487C"/>
                </a:solidFill>
                <a:latin typeface="Calibri"/>
                <a:cs typeface="Calibri"/>
              </a:rPr>
              <a:t>(range </a:t>
            </a:r>
            <a:r>
              <a:rPr sz="1200" dirty="0">
                <a:solidFill>
                  <a:srgbClr val="1F487C"/>
                </a:solidFill>
                <a:latin typeface="Calibri"/>
                <a:cs typeface="Calibri"/>
              </a:rPr>
              <a:t>-7 </a:t>
            </a:r>
            <a:r>
              <a:rPr sz="1200" spc="-5" dirty="0">
                <a:solidFill>
                  <a:srgbClr val="1F487C"/>
                </a:solidFill>
                <a:latin typeface="Calibri"/>
                <a:cs typeface="Calibri"/>
              </a:rPr>
              <a:t>to</a:t>
            </a:r>
            <a:r>
              <a:rPr sz="1200" spc="-50" dirty="0">
                <a:solidFill>
                  <a:srgbClr val="1F487C"/>
                </a:solidFill>
                <a:latin typeface="Calibri"/>
                <a:cs typeface="Calibri"/>
              </a:rPr>
              <a:t> </a:t>
            </a:r>
            <a:r>
              <a:rPr sz="1200" dirty="0">
                <a:solidFill>
                  <a:srgbClr val="1F487C"/>
                </a:solidFill>
                <a:latin typeface="Calibri"/>
                <a:cs typeface="Calibri"/>
              </a:rPr>
              <a:t>+100)</a:t>
            </a:r>
            <a:endParaRPr sz="1200" dirty="0">
              <a:latin typeface="Calibri"/>
              <a:cs typeface="Calibri"/>
            </a:endParaRPr>
          </a:p>
          <a:p>
            <a:pPr>
              <a:lnSpc>
                <a:spcPct val="100000"/>
              </a:lnSpc>
            </a:pPr>
            <a:endParaRPr sz="1200" dirty="0">
              <a:latin typeface="Times New Roman"/>
              <a:cs typeface="Times New Roman"/>
            </a:endParaRPr>
          </a:p>
          <a:p>
            <a:pPr algn="ctr">
              <a:lnSpc>
                <a:spcPct val="100000"/>
              </a:lnSpc>
              <a:spcBef>
                <a:spcPts val="900"/>
              </a:spcBef>
            </a:pPr>
            <a:r>
              <a:rPr sz="1050" dirty="0">
                <a:solidFill>
                  <a:srgbClr val="1F487C"/>
                </a:solidFill>
                <a:latin typeface="Calibri"/>
                <a:cs typeface="Calibri"/>
              </a:rPr>
              <a:t>Verslyus AB et al. </a:t>
            </a:r>
            <a:r>
              <a:rPr sz="1050" spc="-5" dirty="0">
                <a:solidFill>
                  <a:srgbClr val="1F487C"/>
                </a:solidFill>
                <a:latin typeface="Calibri"/>
                <a:cs typeface="Calibri"/>
              </a:rPr>
              <a:t>Biol Blood </a:t>
            </a:r>
            <a:r>
              <a:rPr sz="1050" dirty="0">
                <a:solidFill>
                  <a:srgbClr val="1F487C"/>
                </a:solidFill>
                <a:latin typeface="Calibri"/>
                <a:cs typeface="Calibri"/>
              </a:rPr>
              <a:t>Marrow </a:t>
            </a:r>
            <a:r>
              <a:rPr sz="1050" spc="-5" dirty="0">
                <a:solidFill>
                  <a:srgbClr val="1F487C"/>
                </a:solidFill>
                <a:latin typeface="Calibri"/>
                <a:cs typeface="Calibri"/>
              </a:rPr>
              <a:t>Transplant </a:t>
            </a:r>
            <a:r>
              <a:rPr sz="1050" dirty="0">
                <a:solidFill>
                  <a:srgbClr val="1F487C"/>
                </a:solidFill>
                <a:latin typeface="Calibri"/>
                <a:cs typeface="Calibri"/>
              </a:rPr>
              <a:t>2010,</a:t>
            </a:r>
            <a:r>
              <a:rPr sz="1050" spc="-70" dirty="0">
                <a:solidFill>
                  <a:srgbClr val="1F487C"/>
                </a:solidFill>
                <a:latin typeface="Calibri"/>
                <a:cs typeface="Calibri"/>
              </a:rPr>
              <a:t> </a:t>
            </a:r>
            <a:r>
              <a:rPr sz="1050" dirty="0">
                <a:solidFill>
                  <a:srgbClr val="1F487C"/>
                </a:solidFill>
                <a:latin typeface="Calibri"/>
                <a:cs typeface="Calibri"/>
              </a:rPr>
              <a:t>16:783-791</a:t>
            </a:r>
            <a:endParaRPr sz="1050" dirty="0">
              <a:latin typeface="Calibri"/>
              <a:cs typeface="Calibri"/>
            </a:endParaRPr>
          </a:p>
          <a:p>
            <a:pPr marL="1905" algn="ctr">
              <a:lnSpc>
                <a:spcPct val="100000"/>
              </a:lnSpc>
            </a:pPr>
            <a:r>
              <a:rPr sz="1050" dirty="0">
                <a:solidFill>
                  <a:srgbClr val="1F487C"/>
                </a:solidFill>
                <a:latin typeface="Calibri"/>
                <a:cs typeface="Calibri"/>
              </a:rPr>
              <a:t>Boelens JJ 2014 pers.</a:t>
            </a:r>
            <a:r>
              <a:rPr sz="1050" spc="-90" dirty="0">
                <a:solidFill>
                  <a:srgbClr val="1F487C"/>
                </a:solidFill>
                <a:latin typeface="Calibri"/>
                <a:cs typeface="Calibri"/>
              </a:rPr>
              <a:t> </a:t>
            </a:r>
            <a:r>
              <a:rPr sz="1050" spc="-5" dirty="0">
                <a:solidFill>
                  <a:srgbClr val="1F487C"/>
                </a:solidFill>
                <a:latin typeface="Calibri"/>
                <a:cs typeface="Calibri"/>
              </a:rPr>
              <a:t>comm.</a:t>
            </a:r>
            <a:endParaRPr sz="1050" dirty="0">
              <a:latin typeface="Calibri"/>
              <a:cs typeface="Calibri"/>
            </a:endParaRPr>
          </a:p>
        </p:txBody>
      </p:sp>
      <p:sp>
        <p:nvSpPr>
          <p:cNvPr id="7" name="6 Dikdörtgen"/>
          <p:cNvSpPr/>
          <p:nvPr/>
        </p:nvSpPr>
        <p:spPr>
          <a:xfrm>
            <a:off x="152400" y="457200"/>
            <a:ext cx="5105400" cy="369332"/>
          </a:xfrm>
          <a:prstGeom prst="rect">
            <a:avLst/>
          </a:prstGeom>
        </p:spPr>
        <p:txBody>
          <a:bodyPr wrap="square">
            <a:spAutoFit/>
          </a:bodyPr>
          <a:lstStyle/>
          <a:p>
            <a:pPr lvl="0">
              <a:spcBef>
                <a:spcPct val="0"/>
              </a:spcBef>
              <a:defRPr/>
            </a:pPr>
            <a:r>
              <a:rPr lang="tr-TR" b="1" dirty="0" smtClean="0">
                <a:solidFill>
                  <a:schemeClr val="accent4"/>
                </a:solidFill>
                <a:latin typeface="+mj-lt"/>
              </a:rPr>
              <a:t>VIRAL INFECTIONS  occuring after HSCT </a:t>
            </a:r>
            <a:endParaRPr lang="tr-TR" dirty="0">
              <a:solidFill>
                <a:schemeClr val="accent4"/>
              </a:solidFill>
              <a:latin typeface="+mj-lt"/>
            </a:endParaRPr>
          </a:p>
        </p:txBody>
      </p:sp>
      <p:sp>
        <p:nvSpPr>
          <p:cNvPr id="9" name="8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533400"/>
            <a:ext cx="8229600" cy="587596"/>
          </a:xfrm>
          <a:prstGeom prst="rect">
            <a:avLst/>
          </a:prstGeom>
        </p:spPr>
        <p:txBody>
          <a:bodyPr vert="horz" wrap="square" lIns="0" tIns="216153" rIns="0" bIns="0" rtlCol="0">
            <a:spAutoFit/>
          </a:bodyPr>
          <a:lstStyle/>
          <a:p>
            <a:pPr marL="672465">
              <a:lnSpc>
                <a:spcPct val="100000"/>
              </a:lnSpc>
            </a:pPr>
            <a:r>
              <a:rPr sz="2400" spc="-5" dirty="0"/>
              <a:t>Community </a:t>
            </a:r>
            <a:r>
              <a:rPr sz="2400" spc="-10" dirty="0"/>
              <a:t>acquired </a:t>
            </a:r>
            <a:r>
              <a:rPr sz="2400" spc="-15" dirty="0"/>
              <a:t>respiratory </a:t>
            </a:r>
            <a:r>
              <a:rPr sz="2400" spc="-10" dirty="0"/>
              <a:t>infections</a:t>
            </a:r>
            <a:r>
              <a:rPr sz="2400" spc="60" dirty="0"/>
              <a:t> </a:t>
            </a:r>
            <a:r>
              <a:rPr sz="2400" b="0" spc="-25" dirty="0">
                <a:latin typeface="Calibri"/>
                <a:cs typeface="Calibri"/>
              </a:rPr>
              <a:t>(CARVs)</a:t>
            </a:r>
          </a:p>
        </p:txBody>
      </p:sp>
      <p:sp>
        <p:nvSpPr>
          <p:cNvPr id="3" name="object 3"/>
          <p:cNvSpPr txBox="1"/>
          <p:nvPr/>
        </p:nvSpPr>
        <p:spPr>
          <a:xfrm>
            <a:off x="2657094" y="1155446"/>
            <a:ext cx="3541395" cy="298450"/>
          </a:xfrm>
          <a:prstGeom prst="rect">
            <a:avLst/>
          </a:prstGeom>
        </p:spPr>
        <p:txBody>
          <a:bodyPr vert="horz" wrap="square" lIns="0" tIns="0" rIns="0" bIns="0" rtlCol="0">
            <a:spAutoFit/>
          </a:bodyPr>
          <a:lstStyle/>
          <a:p>
            <a:pPr marL="12700">
              <a:lnSpc>
                <a:spcPct val="100000"/>
              </a:lnSpc>
            </a:pPr>
            <a:r>
              <a:rPr sz="1800" b="1" spc="-10" dirty="0">
                <a:solidFill>
                  <a:srgbClr val="1F487C"/>
                </a:solidFill>
                <a:latin typeface="Calibri"/>
                <a:cs typeface="Calibri"/>
              </a:rPr>
              <a:t>Relative frequency </a:t>
            </a:r>
            <a:r>
              <a:rPr sz="1800" b="1" dirty="0">
                <a:solidFill>
                  <a:srgbClr val="1F487C"/>
                </a:solidFill>
                <a:latin typeface="Calibri"/>
                <a:cs typeface="Calibri"/>
              </a:rPr>
              <a:t>in HSCT</a:t>
            </a:r>
            <a:r>
              <a:rPr sz="1800" b="1" spc="-25" dirty="0">
                <a:solidFill>
                  <a:srgbClr val="1F487C"/>
                </a:solidFill>
                <a:latin typeface="Calibri"/>
                <a:cs typeface="Calibri"/>
              </a:rPr>
              <a:t> </a:t>
            </a:r>
            <a:r>
              <a:rPr sz="1800" b="1" spc="-10" dirty="0">
                <a:solidFill>
                  <a:srgbClr val="1F487C"/>
                </a:solidFill>
                <a:latin typeface="Calibri"/>
                <a:cs typeface="Calibri"/>
              </a:rPr>
              <a:t>recipients</a:t>
            </a:r>
            <a:endParaRPr sz="1800" dirty="0">
              <a:latin typeface="Calibri"/>
              <a:cs typeface="Calibri"/>
            </a:endParaRPr>
          </a:p>
        </p:txBody>
      </p:sp>
      <p:graphicFrame>
        <p:nvGraphicFramePr>
          <p:cNvPr id="4" name="object 4"/>
          <p:cNvGraphicFramePr>
            <a:graphicFrameLocks noGrp="1"/>
          </p:cNvGraphicFramePr>
          <p:nvPr/>
        </p:nvGraphicFramePr>
        <p:xfrm>
          <a:off x="2442180" y="1600200"/>
          <a:ext cx="4187220" cy="3890912"/>
        </p:xfrm>
        <a:graphic>
          <a:graphicData uri="http://schemas.openxmlformats.org/drawingml/2006/table">
            <a:tbl>
              <a:tblPr firstRow="1" bandRow="1">
                <a:tableStyleId>{2D5ABB26-0587-4C30-8999-92F81FD0307C}</a:tableStyleId>
              </a:tblPr>
              <a:tblGrid>
                <a:gridCol w="97729"/>
                <a:gridCol w="65704"/>
                <a:gridCol w="1008126"/>
                <a:gridCol w="1080122"/>
                <a:gridCol w="406158"/>
                <a:gridCol w="936104"/>
                <a:gridCol w="241947"/>
                <a:gridCol w="351330"/>
              </a:tblGrid>
              <a:tr h="362102">
                <a:tc rowSpan="14" gridSpan="2">
                  <a:txBody>
                    <a:bodyPr/>
                    <a:lstStyle/>
                    <a:p>
                      <a:endParaRPr sz="1800" dirty="0">
                        <a:latin typeface="Calibri"/>
                        <a:cs typeface="Calibri"/>
                      </a:endParaRPr>
                    </a:p>
                  </a:txBody>
                  <a:tcPr marL="0" marR="0" marT="0" marB="0">
                    <a:solidFill>
                      <a:srgbClr val="D9D9D9"/>
                    </a:solidFill>
                  </a:tcPr>
                </a:tc>
                <a:tc rowSpan="14" hMerge="1">
                  <a:txBody>
                    <a:bodyPr/>
                    <a:lstStyle/>
                    <a:p>
                      <a:endParaRPr/>
                    </a:p>
                  </a:txBody>
                  <a:tcPr marL="0" marR="0" marT="0" marB="0"/>
                </a:tc>
                <a:tc>
                  <a:txBody>
                    <a:bodyPr/>
                    <a:lstStyle/>
                    <a:p>
                      <a:endParaRPr sz="1800" dirty="0">
                        <a:latin typeface="Calibri"/>
                        <a:cs typeface="Calibri"/>
                      </a:endParaRPr>
                    </a:p>
                  </a:txBody>
                  <a:tcPr marL="0" marR="0" marT="0" marB="0">
                    <a:lnR w="9525">
                      <a:solidFill>
                        <a:srgbClr val="4F81BC"/>
                      </a:solidFill>
                      <a:prstDash val="solid"/>
                    </a:lnR>
                    <a:solidFill>
                      <a:srgbClr val="D9D9D9"/>
                    </a:solidFill>
                  </a:tcPr>
                </a:tc>
                <a:tc>
                  <a:txBody>
                    <a:bodyPr/>
                    <a:lstStyle/>
                    <a:p>
                      <a:pPr algn="ctr">
                        <a:lnSpc>
                          <a:spcPct val="100000"/>
                        </a:lnSpc>
                        <a:spcBef>
                          <a:spcPts val="260"/>
                        </a:spcBef>
                      </a:pPr>
                      <a:r>
                        <a:rPr sz="1000" spc="-5" dirty="0">
                          <a:solidFill>
                            <a:srgbClr val="1F487C"/>
                          </a:solidFill>
                          <a:latin typeface="Calibri"/>
                          <a:cs typeface="Calibri"/>
                        </a:rPr>
                        <a:t>Choi</a:t>
                      </a:r>
                      <a:r>
                        <a:rPr sz="1000" spc="-105" dirty="0">
                          <a:solidFill>
                            <a:srgbClr val="1F487C"/>
                          </a:solidFill>
                          <a:latin typeface="Calibri"/>
                          <a:cs typeface="Calibri"/>
                        </a:rPr>
                        <a:t> </a:t>
                      </a:r>
                      <a:r>
                        <a:rPr sz="1000" spc="-5" dirty="0">
                          <a:solidFill>
                            <a:srgbClr val="1F487C"/>
                          </a:solidFill>
                          <a:latin typeface="Calibri"/>
                          <a:cs typeface="Calibri"/>
                        </a:rPr>
                        <a:t>JH</a:t>
                      </a:r>
                      <a:endParaRPr sz="1000" dirty="0">
                        <a:latin typeface="Calibri"/>
                        <a:cs typeface="Calibri"/>
                      </a:endParaRPr>
                    </a:p>
                    <a:p>
                      <a:pPr marL="1270" algn="ctr">
                        <a:lnSpc>
                          <a:spcPct val="100000"/>
                        </a:lnSpc>
                      </a:pPr>
                      <a:r>
                        <a:rPr sz="1000" spc="-5" dirty="0">
                          <a:solidFill>
                            <a:srgbClr val="1F487C"/>
                          </a:solidFill>
                          <a:latin typeface="Calibri"/>
                          <a:cs typeface="Calibri"/>
                        </a:rPr>
                        <a:t>J Korean Med</a:t>
                      </a:r>
                      <a:r>
                        <a:rPr sz="1000" spc="-40" dirty="0">
                          <a:solidFill>
                            <a:srgbClr val="1F487C"/>
                          </a:solidFill>
                          <a:latin typeface="Calibri"/>
                          <a:cs typeface="Calibri"/>
                        </a:rPr>
                        <a:t> </a:t>
                      </a:r>
                      <a:r>
                        <a:rPr sz="1000" spc="-10" dirty="0">
                          <a:solidFill>
                            <a:srgbClr val="1F487C"/>
                          </a:solidFill>
                          <a:latin typeface="Calibri"/>
                          <a:cs typeface="Calibri"/>
                        </a:rPr>
                        <a:t>Sci</a:t>
                      </a:r>
                      <a:endParaRPr sz="1000" dirty="0">
                        <a:latin typeface="Calibri"/>
                        <a:cs typeface="Calibri"/>
                      </a:endParaRPr>
                    </a:p>
                  </a:txBody>
                  <a:tcPr marL="0" marR="0" marT="0" marB="0">
                    <a:lnL w="9525">
                      <a:solidFill>
                        <a:srgbClr val="4F81BC"/>
                      </a:solidFill>
                      <a:prstDash val="solid"/>
                    </a:lnL>
                    <a:lnR w="9525">
                      <a:solidFill>
                        <a:srgbClr val="4F81BC"/>
                      </a:solidFill>
                      <a:prstDash val="solid"/>
                    </a:lnR>
                    <a:lnT w="9525">
                      <a:solidFill>
                        <a:srgbClr val="4F81BC"/>
                      </a:solidFill>
                      <a:prstDash val="solid"/>
                    </a:lnT>
                    <a:solidFill>
                      <a:srgbClr val="4AACC5"/>
                    </a:solidFill>
                  </a:tcPr>
                </a:tc>
                <a:tc>
                  <a:txBody>
                    <a:bodyPr/>
                    <a:lstStyle/>
                    <a:p>
                      <a:endParaRPr sz="1000" dirty="0">
                        <a:latin typeface="Calibri"/>
                        <a:cs typeface="Calibri"/>
                      </a:endParaRPr>
                    </a:p>
                  </a:txBody>
                  <a:tcPr marL="0" marR="0" marT="0" marB="0">
                    <a:lnL w="9525">
                      <a:solidFill>
                        <a:srgbClr val="4F81BC"/>
                      </a:solidFill>
                      <a:prstDash val="solid"/>
                    </a:lnL>
                    <a:lnR w="9525">
                      <a:solidFill>
                        <a:srgbClr val="4F81BC"/>
                      </a:solidFill>
                      <a:prstDash val="solid"/>
                    </a:lnR>
                    <a:solidFill>
                      <a:srgbClr val="D9D9D9"/>
                    </a:solidFill>
                  </a:tcPr>
                </a:tc>
                <a:tc>
                  <a:txBody>
                    <a:bodyPr/>
                    <a:lstStyle/>
                    <a:p>
                      <a:pPr marL="1905" algn="ctr">
                        <a:lnSpc>
                          <a:spcPct val="100000"/>
                        </a:lnSpc>
                        <a:spcBef>
                          <a:spcPts val="260"/>
                        </a:spcBef>
                      </a:pPr>
                      <a:r>
                        <a:rPr sz="1000" spc="-5" dirty="0">
                          <a:solidFill>
                            <a:srgbClr val="1F487C"/>
                          </a:solidFill>
                          <a:latin typeface="Calibri"/>
                          <a:cs typeface="Calibri"/>
                        </a:rPr>
                        <a:t>Boelens</a:t>
                      </a:r>
                      <a:r>
                        <a:rPr sz="1000" spc="-80" dirty="0">
                          <a:solidFill>
                            <a:srgbClr val="1F487C"/>
                          </a:solidFill>
                          <a:latin typeface="Calibri"/>
                          <a:cs typeface="Calibri"/>
                        </a:rPr>
                        <a:t> </a:t>
                      </a:r>
                      <a:r>
                        <a:rPr sz="1000" spc="-15" dirty="0">
                          <a:solidFill>
                            <a:srgbClr val="1F487C"/>
                          </a:solidFill>
                          <a:latin typeface="Calibri"/>
                          <a:cs typeface="Calibri"/>
                        </a:rPr>
                        <a:t>JJ</a:t>
                      </a:r>
                      <a:endParaRPr sz="1000" dirty="0">
                        <a:latin typeface="Calibri"/>
                        <a:cs typeface="Calibri"/>
                      </a:endParaRPr>
                    </a:p>
                    <a:p>
                      <a:pPr marL="1905" algn="ctr">
                        <a:lnSpc>
                          <a:spcPct val="100000"/>
                        </a:lnSpc>
                      </a:pPr>
                      <a:r>
                        <a:rPr sz="1000" i="1" spc="-5" dirty="0">
                          <a:solidFill>
                            <a:srgbClr val="1F487C"/>
                          </a:solidFill>
                          <a:latin typeface="Calibri"/>
                          <a:cs typeface="Calibri"/>
                        </a:rPr>
                        <a:t>pers.comm.*</a:t>
                      </a:r>
                      <a:endParaRPr sz="1000" dirty="0">
                        <a:latin typeface="Calibri"/>
                        <a:cs typeface="Calibri"/>
                      </a:endParaRPr>
                    </a:p>
                  </a:txBody>
                  <a:tcPr marL="0" marR="0" marT="0" marB="0">
                    <a:lnL w="9525">
                      <a:solidFill>
                        <a:srgbClr val="4F81BC"/>
                      </a:solidFill>
                      <a:prstDash val="solid"/>
                    </a:lnL>
                    <a:lnR w="9525">
                      <a:solidFill>
                        <a:srgbClr val="4F81BC"/>
                      </a:solidFill>
                      <a:prstDash val="solid"/>
                    </a:lnR>
                    <a:lnT w="9525">
                      <a:solidFill>
                        <a:srgbClr val="4F81BC"/>
                      </a:solidFill>
                      <a:prstDash val="solid"/>
                    </a:lnT>
                    <a:solidFill>
                      <a:srgbClr val="4AACC5"/>
                    </a:solidFill>
                  </a:tcPr>
                </a:tc>
                <a:tc>
                  <a:txBody>
                    <a:bodyPr/>
                    <a:lstStyle/>
                    <a:p>
                      <a:endParaRPr sz="1000" dirty="0">
                        <a:latin typeface="Calibri"/>
                        <a:cs typeface="Calibri"/>
                      </a:endParaRPr>
                    </a:p>
                  </a:txBody>
                  <a:tcPr marL="0" marR="0" marT="0" marB="0">
                    <a:lnL w="9525">
                      <a:solidFill>
                        <a:srgbClr val="4F81BC"/>
                      </a:solidFill>
                      <a:prstDash val="solid"/>
                    </a:lnL>
                    <a:solidFill>
                      <a:srgbClr val="D9D9D9"/>
                    </a:solidFill>
                  </a:tcPr>
                </a:tc>
                <a:tc rowSpan="3">
                  <a:txBody>
                    <a:bodyPr/>
                    <a:lstStyle/>
                    <a:p>
                      <a:endParaRPr sz="1000" dirty="0">
                        <a:latin typeface="Calibri"/>
                        <a:cs typeface="Calibri"/>
                      </a:endParaRPr>
                    </a:p>
                  </a:txBody>
                  <a:tcPr marL="0" marR="0" marT="0" marB="0">
                    <a:solidFill>
                      <a:srgbClr val="D9D9D9"/>
                    </a:solidFill>
                  </a:tcPr>
                </a:tc>
              </a:tr>
              <a:tr h="196371">
                <a:tc gridSpan="2" vMerge="1">
                  <a:txBody>
                    <a:bodyPr/>
                    <a:lstStyle/>
                    <a:p>
                      <a:endParaRPr/>
                    </a:p>
                  </a:txBody>
                  <a:tcPr marL="0" marR="0" marT="0" marB="0">
                    <a:solidFill>
                      <a:srgbClr val="D9D9D9"/>
                    </a:solidFill>
                  </a:tcPr>
                </a:tc>
                <a:tc hMerge="1" vMerge="1">
                  <a:txBody>
                    <a:bodyPr/>
                    <a:lstStyle/>
                    <a:p>
                      <a:endParaRPr/>
                    </a:p>
                  </a:txBody>
                  <a:tcPr marL="0" marR="0" marT="0" marB="0"/>
                </a:tc>
                <a:tc>
                  <a:txBody>
                    <a:bodyPr/>
                    <a:lstStyle/>
                    <a:p>
                      <a:endParaRPr sz="1000" dirty="0">
                        <a:latin typeface="Calibri"/>
                        <a:cs typeface="Calibri"/>
                      </a:endParaRPr>
                    </a:p>
                  </a:txBody>
                  <a:tcPr marL="0" marR="0" marT="0" marB="0">
                    <a:lnR w="9525">
                      <a:solidFill>
                        <a:srgbClr val="4F81BC"/>
                      </a:solidFill>
                      <a:prstDash val="solid"/>
                    </a:lnR>
                    <a:solidFill>
                      <a:srgbClr val="D9D9D9"/>
                    </a:solidFill>
                  </a:tcPr>
                </a:tc>
                <a:tc>
                  <a:txBody>
                    <a:bodyPr/>
                    <a:lstStyle/>
                    <a:p>
                      <a:pPr marL="407034">
                        <a:lnSpc>
                          <a:spcPts val="1050"/>
                        </a:lnSpc>
                      </a:pPr>
                      <a:r>
                        <a:rPr sz="1000" spc="-10" dirty="0">
                          <a:solidFill>
                            <a:srgbClr val="1F487C"/>
                          </a:solidFill>
                          <a:latin typeface="Calibri"/>
                          <a:cs typeface="Calibri"/>
                        </a:rPr>
                        <a:t>2013</a:t>
                      </a:r>
                      <a:endParaRPr sz="1000" dirty="0">
                        <a:latin typeface="Calibri"/>
                        <a:cs typeface="Calibri"/>
                      </a:endParaRPr>
                    </a:p>
                  </a:txBody>
                  <a:tcPr marL="0" marR="0" marT="0" marB="0">
                    <a:lnL w="9525">
                      <a:solidFill>
                        <a:srgbClr val="4F81BC"/>
                      </a:solidFill>
                      <a:prstDash val="solid"/>
                    </a:lnL>
                    <a:lnR w="9525">
                      <a:solidFill>
                        <a:srgbClr val="4F81BC"/>
                      </a:solidFill>
                      <a:prstDash val="solid"/>
                    </a:lnR>
                    <a:solidFill>
                      <a:srgbClr val="D9D9D9"/>
                    </a:solidFill>
                  </a:tcPr>
                </a:tc>
                <a:tc>
                  <a:txBody>
                    <a:bodyPr/>
                    <a:lstStyle/>
                    <a:p>
                      <a:endParaRPr sz="1000" dirty="0">
                        <a:latin typeface="Calibri"/>
                        <a:cs typeface="Calibri"/>
                      </a:endParaRPr>
                    </a:p>
                  </a:txBody>
                  <a:tcPr marL="0" marR="0" marT="0" marB="0">
                    <a:lnL w="9525">
                      <a:solidFill>
                        <a:srgbClr val="4F81BC"/>
                      </a:solidFill>
                      <a:prstDash val="solid"/>
                    </a:lnL>
                    <a:lnR w="9525">
                      <a:solidFill>
                        <a:srgbClr val="4F81BC"/>
                      </a:solidFill>
                      <a:prstDash val="solid"/>
                    </a:lnR>
                    <a:solidFill>
                      <a:srgbClr val="D9D9D9"/>
                    </a:solidFill>
                  </a:tcPr>
                </a:tc>
                <a:tc>
                  <a:txBody>
                    <a:bodyPr/>
                    <a:lstStyle/>
                    <a:p>
                      <a:pPr marL="335915">
                        <a:lnSpc>
                          <a:spcPts val="1050"/>
                        </a:lnSpc>
                      </a:pPr>
                      <a:r>
                        <a:rPr sz="1000" spc="-5" dirty="0">
                          <a:solidFill>
                            <a:srgbClr val="1F487C"/>
                          </a:solidFill>
                          <a:latin typeface="Calibri"/>
                          <a:cs typeface="Calibri"/>
                        </a:rPr>
                        <a:t>2014</a:t>
                      </a:r>
                      <a:endParaRPr sz="1000" dirty="0">
                        <a:latin typeface="Calibri"/>
                        <a:cs typeface="Calibri"/>
                      </a:endParaRPr>
                    </a:p>
                  </a:txBody>
                  <a:tcPr marL="0" marR="0" marT="0" marB="0">
                    <a:lnL w="9525">
                      <a:solidFill>
                        <a:srgbClr val="4F81BC"/>
                      </a:solidFill>
                      <a:prstDash val="solid"/>
                    </a:lnL>
                    <a:solidFill>
                      <a:srgbClr val="D9D9D9"/>
                    </a:solidFill>
                  </a:tcPr>
                </a:tc>
                <a:tc>
                  <a:txBody>
                    <a:bodyPr/>
                    <a:lstStyle/>
                    <a:p>
                      <a:endParaRPr sz="1000" dirty="0">
                        <a:latin typeface="Calibri"/>
                        <a:cs typeface="Calibri"/>
                      </a:endParaRPr>
                    </a:p>
                  </a:txBody>
                  <a:tcPr marL="0" marR="0" marT="0" marB="0">
                    <a:solidFill>
                      <a:srgbClr val="D9D9D9"/>
                    </a:solidFill>
                  </a:tcPr>
                </a:tc>
                <a:tc vMerge="1">
                  <a:txBody>
                    <a:bodyPr/>
                    <a:lstStyle/>
                    <a:p>
                      <a:endParaRPr/>
                    </a:p>
                  </a:txBody>
                  <a:tcPr marL="0" marR="0" marT="0" marB="0">
                    <a:solidFill>
                      <a:srgbClr val="D9D9D9"/>
                    </a:solidFill>
                  </a:tcPr>
                </a:tc>
              </a:tr>
              <a:tr h="76170">
                <a:tc gridSpan="2" vMerge="1">
                  <a:txBody>
                    <a:bodyPr/>
                    <a:lstStyle/>
                    <a:p>
                      <a:endParaRPr/>
                    </a:p>
                  </a:txBody>
                  <a:tcPr marL="0" marR="0" marT="0" marB="0">
                    <a:solidFill>
                      <a:srgbClr val="D9D9D9"/>
                    </a:solidFill>
                  </a:tcPr>
                </a:tc>
                <a:tc hMerge="1" vMerge="1">
                  <a:txBody>
                    <a:bodyPr/>
                    <a:lstStyle/>
                    <a:p>
                      <a:endParaRPr/>
                    </a:p>
                  </a:txBody>
                  <a:tcPr marL="0" marR="0" marT="0" marB="0"/>
                </a:tc>
                <a:tc>
                  <a:txBody>
                    <a:bodyPr/>
                    <a:lstStyle/>
                    <a:p>
                      <a:endParaRPr sz="1000" dirty="0">
                        <a:latin typeface="Calibri"/>
                        <a:cs typeface="Calibri"/>
                      </a:endParaRPr>
                    </a:p>
                  </a:txBody>
                  <a:tcPr marL="0" marR="0" marT="0" marB="0">
                    <a:lnL w="9525">
                      <a:solidFill>
                        <a:srgbClr val="4F81BC"/>
                      </a:solidFill>
                      <a:prstDash val="solid"/>
                    </a:lnL>
                    <a:solidFill>
                      <a:srgbClr val="4AACC5"/>
                    </a:solidFill>
                  </a:tcPr>
                </a:tc>
                <a:tc>
                  <a:txBody>
                    <a:bodyPr/>
                    <a:lstStyle/>
                    <a:p>
                      <a:endParaRPr sz="1000" dirty="0">
                        <a:latin typeface="Calibri"/>
                        <a:cs typeface="Calibri"/>
                      </a:endParaRPr>
                    </a:p>
                  </a:txBody>
                  <a:tcPr marL="0" marR="0" marT="0" marB="0">
                    <a:lnB w="25400">
                      <a:solidFill>
                        <a:srgbClr val="385D89"/>
                      </a:solidFill>
                      <a:prstDash val="solid"/>
                    </a:lnB>
                    <a:solidFill>
                      <a:srgbClr val="4AACC5"/>
                    </a:solidFill>
                  </a:tcPr>
                </a:tc>
                <a:tc>
                  <a:txBody>
                    <a:bodyPr/>
                    <a:lstStyle/>
                    <a:p>
                      <a:endParaRPr sz="1000" dirty="0">
                        <a:latin typeface="Calibri"/>
                        <a:cs typeface="Calibri"/>
                      </a:endParaRPr>
                    </a:p>
                  </a:txBody>
                  <a:tcPr marL="0" marR="0" marT="0" marB="0">
                    <a:lnB w="25400">
                      <a:solidFill>
                        <a:srgbClr val="385D89"/>
                      </a:solidFill>
                      <a:prstDash val="solid"/>
                    </a:lnB>
                    <a:solidFill>
                      <a:srgbClr val="4AACC5"/>
                    </a:solidFill>
                  </a:tcPr>
                </a:tc>
                <a:tc>
                  <a:txBody>
                    <a:bodyPr/>
                    <a:lstStyle/>
                    <a:p>
                      <a:endParaRPr sz="1000" dirty="0">
                        <a:latin typeface="Calibri"/>
                        <a:cs typeface="Calibri"/>
                      </a:endParaRPr>
                    </a:p>
                  </a:txBody>
                  <a:tcPr marL="0" marR="0" marT="0" marB="0">
                    <a:lnR w="9525">
                      <a:solidFill>
                        <a:srgbClr val="4F81BC"/>
                      </a:solidFill>
                      <a:prstDash val="solid"/>
                    </a:lnR>
                    <a:solidFill>
                      <a:srgbClr val="4AACC5"/>
                    </a:solidFill>
                  </a:tcPr>
                </a:tc>
                <a:tc>
                  <a:txBody>
                    <a:bodyPr/>
                    <a:lstStyle/>
                    <a:p>
                      <a:endParaRPr sz="1000" dirty="0">
                        <a:latin typeface="Calibri"/>
                        <a:cs typeface="Calibri"/>
                      </a:endParaRPr>
                    </a:p>
                  </a:txBody>
                  <a:tcPr marL="0" marR="0" marT="0" marB="0">
                    <a:lnL w="9525">
                      <a:solidFill>
                        <a:srgbClr val="4F81BC"/>
                      </a:solidFill>
                      <a:prstDash val="solid"/>
                    </a:lnL>
                    <a:solidFill>
                      <a:srgbClr val="4AACC5"/>
                    </a:solidFill>
                  </a:tcPr>
                </a:tc>
                <a:tc vMerge="1">
                  <a:txBody>
                    <a:bodyPr/>
                    <a:lstStyle/>
                    <a:p>
                      <a:endParaRPr/>
                    </a:p>
                  </a:txBody>
                  <a:tcPr marL="0" marR="0" marT="0" marB="0">
                    <a:solidFill>
                      <a:srgbClr val="D9D9D9"/>
                    </a:solidFill>
                  </a:tcPr>
                </a:tc>
              </a:tr>
              <a:tr h="200204">
                <a:tc gridSpan="2" vMerge="1">
                  <a:txBody>
                    <a:bodyPr/>
                    <a:lstStyle/>
                    <a:p>
                      <a:endParaRPr/>
                    </a:p>
                  </a:txBody>
                  <a:tcPr marL="0" marR="0" marT="0" marB="0">
                    <a:solidFill>
                      <a:srgbClr val="D9D9D9"/>
                    </a:solidFill>
                  </a:tcPr>
                </a:tc>
                <a:tc hMerge="1" vMerge="1">
                  <a:txBody>
                    <a:bodyPr/>
                    <a:lstStyle/>
                    <a:p>
                      <a:endParaRPr/>
                    </a:p>
                  </a:txBody>
                  <a:tcPr marL="0" marR="0" marT="0" marB="0"/>
                </a:tc>
                <a:tc>
                  <a:txBody>
                    <a:bodyPr/>
                    <a:lstStyle/>
                    <a:p>
                      <a:pPr marL="86995">
                        <a:lnSpc>
                          <a:spcPts val="1630"/>
                        </a:lnSpc>
                      </a:pPr>
                      <a:r>
                        <a:rPr sz="1800" spc="-15" dirty="0">
                          <a:solidFill>
                            <a:srgbClr val="1F487C"/>
                          </a:solidFill>
                          <a:latin typeface="Calibri"/>
                          <a:cs typeface="Calibri"/>
                        </a:rPr>
                        <a:t>HRV</a:t>
                      </a:r>
                      <a:endParaRPr sz="1800" dirty="0">
                        <a:latin typeface="Calibri"/>
                        <a:cs typeface="Calibri"/>
                      </a:endParaRPr>
                    </a:p>
                  </a:txBody>
                  <a:tcPr marL="0" marR="0" marT="0" marB="0">
                    <a:lnL w="9525">
                      <a:solidFill>
                        <a:srgbClr val="4F81BC"/>
                      </a:solidFill>
                      <a:prstDash val="solid"/>
                    </a:lnL>
                    <a:solidFill>
                      <a:srgbClr val="4AACC5"/>
                    </a:solidFill>
                  </a:tcPr>
                </a:tc>
                <a:tc>
                  <a:txBody>
                    <a:bodyPr/>
                    <a:lstStyle/>
                    <a:p>
                      <a:pPr marL="365125">
                        <a:lnSpc>
                          <a:spcPct val="100000"/>
                        </a:lnSpc>
                        <a:spcBef>
                          <a:spcPts val="545"/>
                        </a:spcBef>
                      </a:pPr>
                      <a:r>
                        <a:rPr sz="1400" spc="-5" dirty="0">
                          <a:solidFill>
                            <a:srgbClr val="1F487C"/>
                          </a:solidFill>
                          <a:latin typeface="Calibri"/>
                          <a:cs typeface="Calibri"/>
                        </a:rPr>
                        <a:t>28%</a:t>
                      </a:r>
                      <a:endParaRPr sz="1400" dirty="0">
                        <a:latin typeface="Calibri"/>
                        <a:cs typeface="Calibri"/>
                      </a:endParaRPr>
                    </a:p>
                  </a:txBody>
                  <a:tcPr marL="0" marR="0" marT="0" marB="0">
                    <a:lnT w="25400">
                      <a:solidFill>
                        <a:srgbClr val="385D89"/>
                      </a:solidFill>
                      <a:prstDash val="solid"/>
                    </a:lnT>
                    <a:solidFill>
                      <a:srgbClr val="4AACC5"/>
                    </a:solidFill>
                  </a:tcPr>
                </a:tc>
                <a:tc>
                  <a:txBody>
                    <a:bodyPr/>
                    <a:lstStyle/>
                    <a:p>
                      <a:endParaRPr sz="1400" dirty="0">
                        <a:latin typeface="Calibri"/>
                        <a:cs typeface="Calibri"/>
                      </a:endParaRPr>
                    </a:p>
                  </a:txBody>
                  <a:tcPr marL="0" marR="0" marT="0" marB="0">
                    <a:lnT w="25400">
                      <a:solidFill>
                        <a:srgbClr val="385D89"/>
                      </a:solidFill>
                      <a:prstDash val="solid"/>
                    </a:lnT>
                    <a:solidFill>
                      <a:srgbClr val="4AACC5"/>
                    </a:solidFill>
                  </a:tcPr>
                </a:tc>
                <a:tc>
                  <a:txBody>
                    <a:bodyPr/>
                    <a:lstStyle/>
                    <a:p>
                      <a:pPr marL="340995">
                        <a:lnSpc>
                          <a:spcPct val="100000"/>
                        </a:lnSpc>
                        <a:spcBef>
                          <a:spcPts val="320"/>
                        </a:spcBef>
                      </a:pPr>
                      <a:r>
                        <a:rPr sz="1400" spc="-5" dirty="0">
                          <a:solidFill>
                            <a:srgbClr val="1F487C"/>
                          </a:solidFill>
                          <a:latin typeface="Calibri"/>
                          <a:cs typeface="Calibri"/>
                        </a:rPr>
                        <a:t>43%</a:t>
                      </a:r>
                      <a:endParaRPr sz="1400" dirty="0">
                        <a:latin typeface="Calibri"/>
                        <a:cs typeface="Calibri"/>
                      </a:endParaRPr>
                    </a:p>
                  </a:txBody>
                  <a:tcPr marL="0" marR="0" marT="0" marB="0">
                    <a:solidFill>
                      <a:srgbClr val="4AACC5"/>
                    </a:solidFill>
                  </a:tcPr>
                </a:tc>
                <a:tc>
                  <a:txBody>
                    <a:bodyPr/>
                    <a:lstStyle/>
                    <a:p>
                      <a:endParaRPr sz="1400" dirty="0">
                        <a:latin typeface="Calibri"/>
                        <a:cs typeface="Calibri"/>
                      </a:endParaRPr>
                    </a:p>
                  </a:txBody>
                  <a:tcPr marL="0" marR="0" marT="0" marB="0">
                    <a:solidFill>
                      <a:srgbClr val="4AACC5"/>
                    </a:solidFill>
                  </a:tcPr>
                </a:tc>
                <a:tc>
                  <a:txBody>
                    <a:bodyPr/>
                    <a:lstStyle/>
                    <a:p>
                      <a:endParaRPr sz="1400" dirty="0">
                        <a:latin typeface="Calibri"/>
                        <a:cs typeface="Calibri"/>
                      </a:endParaRPr>
                    </a:p>
                  </a:txBody>
                  <a:tcPr marL="0" marR="0" marT="0" marB="0">
                    <a:solidFill>
                      <a:srgbClr val="D9D9D9"/>
                    </a:solidFill>
                  </a:tcPr>
                </a:tc>
              </a:tr>
              <a:tr h="74115">
                <a:tc gridSpan="2" vMerge="1">
                  <a:txBody>
                    <a:bodyPr/>
                    <a:lstStyle/>
                    <a:p>
                      <a:endParaRPr/>
                    </a:p>
                  </a:txBody>
                  <a:tcPr marL="0" marR="0" marT="0" marB="0">
                    <a:solidFill>
                      <a:srgbClr val="D9D9D9"/>
                    </a:solidFill>
                  </a:tcPr>
                </a:tc>
                <a:tc hMerge="1" vMerge="1">
                  <a:txBody>
                    <a:bodyPr/>
                    <a:lstStyle/>
                    <a:p>
                      <a:endParaRPr/>
                    </a:p>
                  </a:txBody>
                  <a:tcPr marL="0" marR="0" marT="0" marB="0"/>
                </a:tc>
                <a:tc>
                  <a:txBody>
                    <a:bodyPr/>
                    <a:lstStyle/>
                    <a:p>
                      <a:endParaRPr sz="1400" dirty="0">
                        <a:latin typeface="Calibri"/>
                        <a:cs typeface="Calibri"/>
                      </a:endParaRPr>
                    </a:p>
                  </a:txBody>
                  <a:tcPr marL="0" marR="0" marT="0" marB="0">
                    <a:lnL w="9525">
                      <a:solidFill>
                        <a:srgbClr val="4F81BC"/>
                      </a:solidFill>
                      <a:prstDash val="solid"/>
                    </a:lnL>
                    <a:solidFill>
                      <a:srgbClr val="4AACC5"/>
                    </a:solidFill>
                  </a:tcPr>
                </a:tc>
                <a:tc>
                  <a:txBody>
                    <a:bodyPr/>
                    <a:lstStyle/>
                    <a:p>
                      <a:endParaRPr sz="1400" dirty="0">
                        <a:latin typeface="Calibri"/>
                        <a:cs typeface="Calibri"/>
                      </a:endParaRPr>
                    </a:p>
                  </a:txBody>
                  <a:tcPr marL="0" marR="0" marT="0" marB="0">
                    <a:solidFill>
                      <a:srgbClr val="4AACC5"/>
                    </a:solidFill>
                  </a:tcPr>
                </a:tc>
                <a:tc>
                  <a:txBody>
                    <a:bodyPr/>
                    <a:lstStyle/>
                    <a:p>
                      <a:endParaRPr sz="1400" dirty="0">
                        <a:latin typeface="Calibri"/>
                        <a:cs typeface="Calibri"/>
                      </a:endParaRPr>
                    </a:p>
                  </a:txBody>
                  <a:tcPr marL="0" marR="0" marT="0" marB="0">
                    <a:solidFill>
                      <a:srgbClr val="4AACC5"/>
                    </a:solidFill>
                  </a:tcPr>
                </a:tc>
                <a:tc>
                  <a:txBody>
                    <a:bodyPr/>
                    <a:lstStyle/>
                    <a:p>
                      <a:endParaRPr sz="1400" dirty="0">
                        <a:latin typeface="Calibri"/>
                        <a:cs typeface="Calibri"/>
                      </a:endParaRPr>
                    </a:p>
                  </a:txBody>
                  <a:tcPr marL="0" marR="0" marT="0" marB="0">
                    <a:lnR w="9525">
                      <a:solidFill>
                        <a:srgbClr val="4F81BC"/>
                      </a:solidFill>
                      <a:prstDash val="solid"/>
                    </a:lnR>
                    <a:solidFill>
                      <a:srgbClr val="4AACC5"/>
                    </a:solidFill>
                  </a:tcPr>
                </a:tc>
                <a:tc>
                  <a:txBody>
                    <a:bodyPr/>
                    <a:lstStyle/>
                    <a:p>
                      <a:endParaRPr sz="1400" dirty="0">
                        <a:latin typeface="Calibri"/>
                        <a:cs typeface="Calibri"/>
                      </a:endParaRPr>
                    </a:p>
                  </a:txBody>
                  <a:tcPr marL="0" marR="0" marT="0" marB="0">
                    <a:lnL w="9525">
                      <a:solidFill>
                        <a:srgbClr val="4F81BC"/>
                      </a:solidFill>
                      <a:prstDash val="solid"/>
                    </a:lnL>
                    <a:solidFill>
                      <a:srgbClr val="4AACC5"/>
                    </a:solidFill>
                  </a:tcPr>
                </a:tc>
                <a:tc>
                  <a:txBody>
                    <a:bodyPr/>
                    <a:lstStyle/>
                    <a:p>
                      <a:endParaRPr sz="1400" dirty="0">
                        <a:latin typeface="Calibri"/>
                        <a:cs typeface="Calibri"/>
                      </a:endParaRPr>
                    </a:p>
                  </a:txBody>
                  <a:tcPr marL="0" marR="0" marT="0" marB="0">
                    <a:solidFill>
                      <a:srgbClr val="D9D9D9"/>
                    </a:solidFill>
                  </a:tcPr>
                </a:tc>
              </a:tr>
              <a:tr h="251460">
                <a:tc gridSpan="2" vMerge="1">
                  <a:txBody>
                    <a:bodyPr/>
                    <a:lstStyle/>
                    <a:p>
                      <a:endParaRPr/>
                    </a:p>
                  </a:txBody>
                  <a:tcPr marL="0" marR="0" marT="0" marB="0">
                    <a:solidFill>
                      <a:srgbClr val="D9D9D9"/>
                    </a:solidFill>
                  </a:tcPr>
                </a:tc>
                <a:tc hMerge="1" vMerge="1">
                  <a:txBody>
                    <a:bodyPr/>
                    <a:lstStyle/>
                    <a:p>
                      <a:endParaRPr/>
                    </a:p>
                  </a:txBody>
                  <a:tcPr marL="0" marR="0" marT="0" marB="0"/>
                </a:tc>
                <a:tc>
                  <a:txBody>
                    <a:bodyPr/>
                    <a:lstStyle/>
                    <a:p>
                      <a:pPr marL="86995">
                        <a:lnSpc>
                          <a:spcPts val="1670"/>
                        </a:lnSpc>
                      </a:pPr>
                      <a:r>
                        <a:rPr sz="1800" spc="-5" dirty="0">
                          <a:solidFill>
                            <a:srgbClr val="1F487C"/>
                          </a:solidFill>
                          <a:latin typeface="Calibri"/>
                          <a:cs typeface="Calibri"/>
                        </a:rPr>
                        <a:t>PIV1-3</a:t>
                      </a:r>
                      <a:endParaRPr sz="1800" dirty="0">
                        <a:latin typeface="Calibri"/>
                        <a:cs typeface="Calibri"/>
                      </a:endParaRPr>
                    </a:p>
                  </a:txBody>
                  <a:tcPr marL="0" marR="0" marT="0" marB="0">
                    <a:lnL w="9525">
                      <a:solidFill>
                        <a:srgbClr val="4F81BC"/>
                      </a:solidFill>
                      <a:prstDash val="solid"/>
                    </a:lnL>
                    <a:solidFill>
                      <a:srgbClr val="4AACC5"/>
                    </a:solidFill>
                  </a:tcPr>
                </a:tc>
                <a:tc>
                  <a:txBody>
                    <a:bodyPr/>
                    <a:lstStyle/>
                    <a:p>
                      <a:pPr marL="365125">
                        <a:lnSpc>
                          <a:spcPts val="1445"/>
                        </a:lnSpc>
                      </a:pPr>
                      <a:r>
                        <a:rPr sz="1400" spc="-5" dirty="0">
                          <a:solidFill>
                            <a:srgbClr val="1F487C"/>
                          </a:solidFill>
                          <a:latin typeface="Calibri"/>
                          <a:cs typeface="Calibri"/>
                        </a:rPr>
                        <a:t>25%</a:t>
                      </a:r>
                      <a:endParaRPr sz="1400" dirty="0">
                        <a:latin typeface="Calibri"/>
                        <a:cs typeface="Calibri"/>
                      </a:endParaRPr>
                    </a:p>
                  </a:txBody>
                  <a:tcPr marL="0" marR="0" marT="0" marB="0">
                    <a:solidFill>
                      <a:srgbClr val="4AACC5"/>
                    </a:solidFill>
                  </a:tcPr>
                </a:tc>
                <a:tc>
                  <a:txBody>
                    <a:bodyPr/>
                    <a:lstStyle/>
                    <a:p>
                      <a:endParaRPr sz="1400" dirty="0">
                        <a:latin typeface="Calibri"/>
                        <a:cs typeface="Calibri"/>
                      </a:endParaRPr>
                    </a:p>
                  </a:txBody>
                  <a:tcPr marL="0" marR="0" marT="0" marB="0">
                    <a:solidFill>
                      <a:srgbClr val="4AACC5"/>
                    </a:solidFill>
                  </a:tcPr>
                </a:tc>
                <a:tc>
                  <a:txBody>
                    <a:bodyPr/>
                    <a:lstStyle/>
                    <a:p>
                      <a:pPr marL="340995">
                        <a:lnSpc>
                          <a:spcPts val="1445"/>
                        </a:lnSpc>
                      </a:pPr>
                      <a:r>
                        <a:rPr sz="1400" spc="-5" dirty="0">
                          <a:solidFill>
                            <a:srgbClr val="1F487C"/>
                          </a:solidFill>
                          <a:latin typeface="Calibri"/>
                          <a:cs typeface="Calibri"/>
                        </a:rPr>
                        <a:t>7%</a:t>
                      </a:r>
                      <a:endParaRPr sz="1400" dirty="0">
                        <a:latin typeface="Calibri"/>
                        <a:cs typeface="Calibri"/>
                      </a:endParaRPr>
                    </a:p>
                  </a:txBody>
                  <a:tcPr marL="0" marR="0" marT="0" marB="0">
                    <a:lnR w="9525">
                      <a:solidFill>
                        <a:srgbClr val="4F81BC"/>
                      </a:solidFill>
                      <a:prstDash val="solid"/>
                    </a:lnR>
                    <a:solidFill>
                      <a:srgbClr val="4AACC5"/>
                    </a:solidFill>
                  </a:tcPr>
                </a:tc>
                <a:tc>
                  <a:txBody>
                    <a:bodyPr/>
                    <a:lstStyle/>
                    <a:p>
                      <a:endParaRPr sz="1400" dirty="0">
                        <a:latin typeface="Calibri"/>
                        <a:cs typeface="Calibri"/>
                      </a:endParaRPr>
                    </a:p>
                  </a:txBody>
                  <a:tcPr marL="0" marR="0" marT="0" marB="0">
                    <a:lnL w="9525">
                      <a:solidFill>
                        <a:srgbClr val="4F81BC"/>
                      </a:solidFill>
                      <a:prstDash val="solid"/>
                    </a:lnL>
                    <a:solidFill>
                      <a:srgbClr val="4AACC5"/>
                    </a:solidFill>
                  </a:tcPr>
                </a:tc>
                <a:tc>
                  <a:txBody>
                    <a:bodyPr/>
                    <a:lstStyle/>
                    <a:p>
                      <a:endParaRPr sz="1400" dirty="0">
                        <a:latin typeface="Calibri"/>
                        <a:cs typeface="Calibri"/>
                      </a:endParaRPr>
                    </a:p>
                  </a:txBody>
                  <a:tcPr marL="0" marR="0" marT="0" marB="0">
                    <a:solidFill>
                      <a:srgbClr val="D9D9D9"/>
                    </a:solidFill>
                  </a:tcPr>
                </a:tc>
              </a:tr>
              <a:tr h="274319">
                <a:tc gridSpan="2" vMerge="1">
                  <a:txBody>
                    <a:bodyPr/>
                    <a:lstStyle/>
                    <a:p>
                      <a:endParaRPr/>
                    </a:p>
                  </a:txBody>
                  <a:tcPr marL="0" marR="0" marT="0" marB="0">
                    <a:solidFill>
                      <a:srgbClr val="D9D9D9"/>
                    </a:solidFill>
                  </a:tcPr>
                </a:tc>
                <a:tc hMerge="1" vMerge="1">
                  <a:txBody>
                    <a:bodyPr/>
                    <a:lstStyle/>
                    <a:p>
                      <a:endParaRPr/>
                    </a:p>
                  </a:txBody>
                  <a:tcPr marL="0" marR="0" marT="0" marB="0"/>
                </a:tc>
                <a:tc>
                  <a:txBody>
                    <a:bodyPr/>
                    <a:lstStyle/>
                    <a:p>
                      <a:pPr marL="86995">
                        <a:lnSpc>
                          <a:spcPts val="1889"/>
                        </a:lnSpc>
                      </a:pPr>
                      <a:r>
                        <a:rPr sz="1800" spc="-25" dirty="0">
                          <a:solidFill>
                            <a:srgbClr val="1F487C"/>
                          </a:solidFill>
                          <a:latin typeface="Calibri"/>
                          <a:cs typeface="Calibri"/>
                        </a:rPr>
                        <a:t>RSVA/B</a:t>
                      </a:r>
                      <a:endParaRPr sz="1800" dirty="0">
                        <a:latin typeface="Calibri"/>
                        <a:cs typeface="Calibri"/>
                      </a:endParaRPr>
                    </a:p>
                  </a:txBody>
                  <a:tcPr marL="0" marR="0" marT="0" marB="0">
                    <a:lnL w="9525">
                      <a:solidFill>
                        <a:srgbClr val="4F81BC"/>
                      </a:solidFill>
                      <a:prstDash val="solid"/>
                    </a:lnL>
                    <a:solidFill>
                      <a:srgbClr val="4AACC5"/>
                    </a:solidFill>
                  </a:tcPr>
                </a:tc>
                <a:tc>
                  <a:txBody>
                    <a:bodyPr/>
                    <a:lstStyle/>
                    <a:p>
                      <a:pPr marL="365125">
                        <a:lnSpc>
                          <a:spcPct val="100000"/>
                        </a:lnSpc>
                        <a:spcBef>
                          <a:spcPts val="130"/>
                        </a:spcBef>
                      </a:pPr>
                      <a:r>
                        <a:rPr sz="1400" spc="-5" dirty="0">
                          <a:solidFill>
                            <a:srgbClr val="1F487C"/>
                          </a:solidFill>
                          <a:latin typeface="Calibri"/>
                          <a:cs typeface="Calibri"/>
                        </a:rPr>
                        <a:t>26%</a:t>
                      </a:r>
                      <a:endParaRPr sz="1400" dirty="0">
                        <a:latin typeface="Calibri"/>
                        <a:cs typeface="Calibri"/>
                      </a:endParaRPr>
                    </a:p>
                  </a:txBody>
                  <a:tcPr marL="0" marR="0" marT="0" marB="0">
                    <a:solidFill>
                      <a:srgbClr val="4AACC5"/>
                    </a:solidFill>
                  </a:tcPr>
                </a:tc>
                <a:tc>
                  <a:txBody>
                    <a:bodyPr/>
                    <a:lstStyle/>
                    <a:p>
                      <a:endParaRPr sz="1400" dirty="0">
                        <a:latin typeface="Calibri"/>
                        <a:cs typeface="Calibri"/>
                      </a:endParaRPr>
                    </a:p>
                  </a:txBody>
                  <a:tcPr marL="0" marR="0" marT="0" marB="0">
                    <a:solidFill>
                      <a:srgbClr val="4AACC5"/>
                    </a:solidFill>
                  </a:tcPr>
                </a:tc>
                <a:tc>
                  <a:txBody>
                    <a:bodyPr/>
                    <a:lstStyle/>
                    <a:p>
                      <a:pPr marL="340995">
                        <a:lnSpc>
                          <a:spcPct val="100000"/>
                        </a:lnSpc>
                        <a:spcBef>
                          <a:spcPts val="130"/>
                        </a:spcBef>
                      </a:pPr>
                      <a:r>
                        <a:rPr sz="1400" spc="-5" dirty="0">
                          <a:solidFill>
                            <a:srgbClr val="1F487C"/>
                          </a:solidFill>
                          <a:latin typeface="Calibri"/>
                          <a:cs typeface="Calibri"/>
                        </a:rPr>
                        <a:t>3%</a:t>
                      </a:r>
                      <a:endParaRPr sz="1400" dirty="0">
                        <a:latin typeface="Calibri"/>
                        <a:cs typeface="Calibri"/>
                      </a:endParaRPr>
                    </a:p>
                  </a:txBody>
                  <a:tcPr marL="0" marR="0" marT="0" marB="0">
                    <a:lnR w="9525">
                      <a:solidFill>
                        <a:srgbClr val="4F81BC"/>
                      </a:solidFill>
                      <a:prstDash val="solid"/>
                    </a:lnR>
                    <a:solidFill>
                      <a:srgbClr val="4AACC5"/>
                    </a:solidFill>
                  </a:tcPr>
                </a:tc>
                <a:tc>
                  <a:txBody>
                    <a:bodyPr/>
                    <a:lstStyle/>
                    <a:p>
                      <a:endParaRPr sz="1400" dirty="0">
                        <a:latin typeface="Calibri"/>
                        <a:cs typeface="Calibri"/>
                      </a:endParaRPr>
                    </a:p>
                  </a:txBody>
                  <a:tcPr marL="0" marR="0" marT="0" marB="0">
                    <a:lnL w="9525">
                      <a:solidFill>
                        <a:srgbClr val="4F81BC"/>
                      </a:solidFill>
                      <a:prstDash val="solid"/>
                    </a:lnL>
                    <a:solidFill>
                      <a:srgbClr val="4AACC5"/>
                    </a:solidFill>
                  </a:tcPr>
                </a:tc>
                <a:tc>
                  <a:txBody>
                    <a:bodyPr/>
                    <a:lstStyle/>
                    <a:p>
                      <a:endParaRPr sz="1400" dirty="0">
                        <a:latin typeface="Calibri"/>
                        <a:cs typeface="Calibri"/>
                      </a:endParaRPr>
                    </a:p>
                  </a:txBody>
                  <a:tcPr marL="0" marR="0" marT="0" marB="0">
                    <a:solidFill>
                      <a:srgbClr val="D9D9D9"/>
                    </a:solidFill>
                  </a:tcPr>
                </a:tc>
              </a:tr>
              <a:tr h="274396">
                <a:tc gridSpan="2" vMerge="1">
                  <a:txBody>
                    <a:bodyPr/>
                    <a:lstStyle/>
                    <a:p>
                      <a:endParaRPr/>
                    </a:p>
                  </a:txBody>
                  <a:tcPr marL="0" marR="0" marT="0" marB="0">
                    <a:solidFill>
                      <a:srgbClr val="D9D9D9"/>
                    </a:solidFill>
                  </a:tcPr>
                </a:tc>
                <a:tc hMerge="1" vMerge="1">
                  <a:txBody>
                    <a:bodyPr/>
                    <a:lstStyle/>
                    <a:p>
                      <a:endParaRPr/>
                    </a:p>
                  </a:txBody>
                  <a:tcPr marL="0" marR="0" marT="0" marB="0"/>
                </a:tc>
                <a:tc>
                  <a:txBody>
                    <a:bodyPr/>
                    <a:lstStyle/>
                    <a:p>
                      <a:pPr marL="86995">
                        <a:lnSpc>
                          <a:spcPts val="1889"/>
                        </a:lnSpc>
                      </a:pPr>
                      <a:r>
                        <a:rPr sz="1800" spc="-15" dirty="0">
                          <a:solidFill>
                            <a:srgbClr val="1F487C"/>
                          </a:solidFill>
                          <a:latin typeface="Calibri"/>
                          <a:cs typeface="Calibri"/>
                        </a:rPr>
                        <a:t>IFVA/B</a:t>
                      </a:r>
                      <a:endParaRPr sz="1800" dirty="0">
                        <a:latin typeface="Calibri"/>
                        <a:cs typeface="Calibri"/>
                      </a:endParaRPr>
                    </a:p>
                  </a:txBody>
                  <a:tcPr marL="0" marR="0" marT="0" marB="0">
                    <a:lnL w="9525">
                      <a:solidFill>
                        <a:srgbClr val="4F81BC"/>
                      </a:solidFill>
                      <a:prstDash val="solid"/>
                    </a:lnL>
                    <a:solidFill>
                      <a:srgbClr val="4AACC5"/>
                    </a:solidFill>
                  </a:tcPr>
                </a:tc>
                <a:tc>
                  <a:txBody>
                    <a:bodyPr/>
                    <a:lstStyle/>
                    <a:p>
                      <a:pPr marR="384810" algn="r">
                        <a:lnSpc>
                          <a:spcPct val="100000"/>
                        </a:lnSpc>
                        <a:spcBef>
                          <a:spcPts val="130"/>
                        </a:spcBef>
                      </a:pPr>
                      <a:r>
                        <a:rPr sz="1400" dirty="0">
                          <a:solidFill>
                            <a:srgbClr val="1F487C"/>
                          </a:solidFill>
                          <a:latin typeface="Calibri"/>
                          <a:cs typeface="Calibri"/>
                        </a:rPr>
                        <a:t>5%</a:t>
                      </a:r>
                      <a:endParaRPr sz="1400" dirty="0">
                        <a:latin typeface="Calibri"/>
                        <a:cs typeface="Calibri"/>
                      </a:endParaRPr>
                    </a:p>
                  </a:txBody>
                  <a:tcPr marL="0" marR="0" marT="0" marB="0">
                    <a:solidFill>
                      <a:srgbClr val="4AACC5"/>
                    </a:solidFill>
                  </a:tcPr>
                </a:tc>
                <a:tc>
                  <a:txBody>
                    <a:bodyPr/>
                    <a:lstStyle/>
                    <a:p>
                      <a:endParaRPr sz="1400" dirty="0">
                        <a:latin typeface="Calibri"/>
                        <a:cs typeface="Calibri"/>
                      </a:endParaRPr>
                    </a:p>
                  </a:txBody>
                  <a:tcPr marL="0" marR="0" marT="0" marB="0">
                    <a:solidFill>
                      <a:srgbClr val="4AACC5"/>
                    </a:solidFill>
                  </a:tcPr>
                </a:tc>
                <a:tc>
                  <a:txBody>
                    <a:bodyPr/>
                    <a:lstStyle/>
                    <a:p>
                      <a:pPr marL="340995">
                        <a:lnSpc>
                          <a:spcPct val="100000"/>
                        </a:lnSpc>
                        <a:spcBef>
                          <a:spcPts val="130"/>
                        </a:spcBef>
                      </a:pPr>
                      <a:r>
                        <a:rPr sz="1400" spc="-5" dirty="0">
                          <a:solidFill>
                            <a:srgbClr val="1F487C"/>
                          </a:solidFill>
                          <a:latin typeface="Calibri"/>
                          <a:cs typeface="Calibri"/>
                        </a:rPr>
                        <a:t>2%</a:t>
                      </a:r>
                      <a:endParaRPr sz="1400" dirty="0">
                        <a:latin typeface="Calibri"/>
                        <a:cs typeface="Calibri"/>
                      </a:endParaRPr>
                    </a:p>
                  </a:txBody>
                  <a:tcPr marL="0" marR="0" marT="0" marB="0">
                    <a:lnR w="9525">
                      <a:solidFill>
                        <a:srgbClr val="4F81BC"/>
                      </a:solidFill>
                      <a:prstDash val="solid"/>
                    </a:lnR>
                    <a:solidFill>
                      <a:srgbClr val="4AACC5"/>
                    </a:solidFill>
                  </a:tcPr>
                </a:tc>
                <a:tc>
                  <a:txBody>
                    <a:bodyPr/>
                    <a:lstStyle/>
                    <a:p>
                      <a:endParaRPr sz="1400" dirty="0">
                        <a:latin typeface="Calibri"/>
                        <a:cs typeface="Calibri"/>
                      </a:endParaRPr>
                    </a:p>
                  </a:txBody>
                  <a:tcPr marL="0" marR="0" marT="0" marB="0">
                    <a:lnL w="9525">
                      <a:solidFill>
                        <a:srgbClr val="4F81BC"/>
                      </a:solidFill>
                      <a:prstDash val="solid"/>
                    </a:lnL>
                    <a:solidFill>
                      <a:srgbClr val="4AACC5"/>
                    </a:solidFill>
                  </a:tcPr>
                </a:tc>
                <a:tc>
                  <a:txBody>
                    <a:bodyPr/>
                    <a:lstStyle/>
                    <a:p>
                      <a:endParaRPr sz="1400" dirty="0">
                        <a:latin typeface="Calibri"/>
                        <a:cs typeface="Calibri"/>
                      </a:endParaRPr>
                    </a:p>
                  </a:txBody>
                  <a:tcPr marL="0" marR="0" marT="0" marB="0">
                    <a:solidFill>
                      <a:srgbClr val="D9D9D9"/>
                    </a:solidFill>
                  </a:tcPr>
                </a:tc>
              </a:tr>
              <a:tr h="274662">
                <a:tc gridSpan="2" vMerge="1">
                  <a:txBody>
                    <a:bodyPr/>
                    <a:lstStyle/>
                    <a:p>
                      <a:endParaRPr/>
                    </a:p>
                  </a:txBody>
                  <a:tcPr marL="0" marR="0" marT="0" marB="0">
                    <a:solidFill>
                      <a:srgbClr val="D9D9D9"/>
                    </a:solidFill>
                  </a:tcPr>
                </a:tc>
                <a:tc hMerge="1" vMerge="1">
                  <a:txBody>
                    <a:bodyPr/>
                    <a:lstStyle/>
                    <a:p>
                      <a:endParaRPr/>
                    </a:p>
                  </a:txBody>
                  <a:tcPr marL="0" marR="0" marT="0" marB="0"/>
                </a:tc>
                <a:tc>
                  <a:txBody>
                    <a:bodyPr/>
                    <a:lstStyle/>
                    <a:p>
                      <a:pPr marL="86995">
                        <a:lnSpc>
                          <a:spcPts val="1889"/>
                        </a:lnSpc>
                      </a:pPr>
                      <a:r>
                        <a:rPr sz="1800" spc="-5" dirty="0">
                          <a:solidFill>
                            <a:srgbClr val="1F487C"/>
                          </a:solidFill>
                          <a:latin typeface="Calibri"/>
                          <a:cs typeface="Calibri"/>
                        </a:rPr>
                        <a:t>HCoV</a:t>
                      </a:r>
                      <a:endParaRPr sz="1800" dirty="0">
                        <a:latin typeface="Calibri"/>
                        <a:cs typeface="Calibri"/>
                      </a:endParaRPr>
                    </a:p>
                  </a:txBody>
                  <a:tcPr marL="0" marR="0" marT="0" marB="0">
                    <a:lnL w="9525">
                      <a:solidFill>
                        <a:srgbClr val="4F81BC"/>
                      </a:solidFill>
                      <a:prstDash val="solid"/>
                    </a:lnL>
                    <a:solidFill>
                      <a:srgbClr val="4AACC5"/>
                    </a:solidFill>
                  </a:tcPr>
                </a:tc>
                <a:tc>
                  <a:txBody>
                    <a:bodyPr/>
                    <a:lstStyle/>
                    <a:p>
                      <a:pPr marL="365125">
                        <a:lnSpc>
                          <a:spcPct val="100000"/>
                        </a:lnSpc>
                        <a:spcBef>
                          <a:spcPts val="130"/>
                        </a:spcBef>
                      </a:pPr>
                      <a:r>
                        <a:rPr sz="1400" spc="-5" dirty="0">
                          <a:solidFill>
                            <a:srgbClr val="1F487C"/>
                          </a:solidFill>
                          <a:latin typeface="Calibri"/>
                          <a:cs typeface="Calibri"/>
                        </a:rPr>
                        <a:t>11%</a:t>
                      </a:r>
                      <a:endParaRPr sz="1400" dirty="0">
                        <a:latin typeface="Calibri"/>
                        <a:cs typeface="Calibri"/>
                      </a:endParaRPr>
                    </a:p>
                  </a:txBody>
                  <a:tcPr marL="0" marR="0" marT="0" marB="0">
                    <a:solidFill>
                      <a:srgbClr val="4AACC5"/>
                    </a:solidFill>
                  </a:tcPr>
                </a:tc>
                <a:tc>
                  <a:txBody>
                    <a:bodyPr/>
                    <a:lstStyle/>
                    <a:p>
                      <a:endParaRPr sz="1400" dirty="0">
                        <a:latin typeface="Calibri"/>
                        <a:cs typeface="Calibri"/>
                      </a:endParaRPr>
                    </a:p>
                  </a:txBody>
                  <a:tcPr marL="0" marR="0" marT="0" marB="0">
                    <a:solidFill>
                      <a:srgbClr val="4AACC5"/>
                    </a:solidFill>
                  </a:tcPr>
                </a:tc>
                <a:tc>
                  <a:txBody>
                    <a:bodyPr/>
                    <a:lstStyle/>
                    <a:p>
                      <a:pPr marL="340995">
                        <a:lnSpc>
                          <a:spcPct val="100000"/>
                        </a:lnSpc>
                        <a:spcBef>
                          <a:spcPts val="130"/>
                        </a:spcBef>
                      </a:pPr>
                      <a:r>
                        <a:rPr sz="1400" spc="-5" dirty="0">
                          <a:solidFill>
                            <a:srgbClr val="1F487C"/>
                          </a:solidFill>
                          <a:latin typeface="Calibri"/>
                          <a:cs typeface="Calibri"/>
                        </a:rPr>
                        <a:t>5%</a:t>
                      </a:r>
                      <a:endParaRPr sz="1400" dirty="0">
                        <a:latin typeface="Calibri"/>
                        <a:cs typeface="Calibri"/>
                      </a:endParaRPr>
                    </a:p>
                  </a:txBody>
                  <a:tcPr marL="0" marR="0" marT="0" marB="0">
                    <a:lnR w="9525">
                      <a:solidFill>
                        <a:srgbClr val="4F81BC"/>
                      </a:solidFill>
                      <a:prstDash val="solid"/>
                    </a:lnR>
                    <a:solidFill>
                      <a:srgbClr val="4AACC5"/>
                    </a:solidFill>
                  </a:tcPr>
                </a:tc>
                <a:tc>
                  <a:txBody>
                    <a:bodyPr/>
                    <a:lstStyle/>
                    <a:p>
                      <a:endParaRPr sz="1400" dirty="0">
                        <a:latin typeface="Calibri"/>
                        <a:cs typeface="Calibri"/>
                      </a:endParaRPr>
                    </a:p>
                  </a:txBody>
                  <a:tcPr marL="0" marR="0" marT="0" marB="0">
                    <a:lnL w="9525">
                      <a:solidFill>
                        <a:srgbClr val="4F81BC"/>
                      </a:solidFill>
                      <a:prstDash val="solid"/>
                    </a:lnL>
                    <a:solidFill>
                      <a:srgbClr val="4AACC5"/>
                    </a:solidFill>
                  </a:tcPr>
                </a:tc>
                <a:tc>
                  <a:txBody>
                    <a:bodyPr/>
                    <a:lstStyle/>
                    <a:p>
                      <a:endParaRPr sz="1400" dirty="0">
                        <a:latin typeface="Calibri"/>
                        <a:cs typeface="Calibri"/>
                      </a:endParaRPr>
                    </a:p>
                  </a:txBody>
                  <a:tcPr marL="0" marR="0" marT="0" marB="0">
                    <a:solidFill>
                      <a:srgbClr val="D9D9D9"/>
                    </a:solidFill>
                  </a:tcPr>
                </a:tc>
              </a:tr>
              <a:tr h="274281">
                <a:tc gridSpan="2" vMerge="1">
                  <a:txBody>
                    <a:bodyPr/>
                    <a:lstStyle/>
                    <a:p>
                      <a:endParaRPr/>
                    </a:p>
                  </a:txBody>
                  <a:tcPr marL="0" marR="0" marT="0" marB="0">
                    <a:solidFill>
                      <a:srgbClr val="D9D9D9"/>
                    </a:solidFill>
                  </a:tcPr>
                </a:tc>
                <a:tc hMerge="1" vMerge="1">
                  <a:txBody>
                    <a:bodyPr/>
                    <a:lstStyle/>
                    <a:p>
                      <a:endParaRPr/>
                    </a:p>
                  </a:txBody>
                  <a:tcPr marL="0" marR="0" marT="0" marB="0"/>
                </a:tc>
                <a:tc>
                  <a:txBody>
                    <a:bodyPr/>
                    <a:lstStyle/>
                    <a:p>
                      <a:pPr marL="86995">
                        <a:lnSpc>
                          <a:spcPts val="1889"/>
                        </a:lnSpc>
                      </a:pPr>
                      <a:r>
                        <a:rPr sz="1800" spc="-10" dirty="0">
                          <a:solidFill>
                            <a:srgbClr val="1F487C"/>
                          </a:solidFill>
                          <a:latin typeface="Calibri"/>
                          <a:cs typeface="Calibri"/>
                        </a:rPr>
                        <a:t>HMPV</a:t>
                      </a:r>
                      <a:endParaRPr sz="1800" dirty="0">
                        <a:latin typeface="Calibri"/>
                        <a:cs typeface="Calibri"/>
                      </a:endParaRPr>
                    </a:p>
                  </a:txBody>
                  <a:tcPr marL="0" marR="0" marT="0" marB="0">
                    <a:lnL w="9525">
                      <a:solidFill>
                        <a:srgbClr val="4F81BC"/>
                      </a:solidFill>
                      <a:prstDash val="solid"/>
                    </a:lnL>
                    <a:solidFill>
                      <a:srgbClr val="4AACC5"/>
                    </a:solidFill>
                  </a:tcPr>
                </a:tc>
                <a:tc>
                  <a:txBody>
                    <a:bodyPr/>
                    <a:lstStyle/>
                    <a:p>
                      <a:pPr marR="384810" algn="r">
                        <a:lnSpc>
                          <a:spcPct val="100000"/>
                        </a:lnSpc>
                        <a:spcBef>
                          <a:spcPts val="130"/>
                        </a:spcBef>
                      </a:pPr>
                      <a:r>
                        <a:rPr sz="1400" dirty="0">
                          <a:solidFill>
                            <a:srgbClr val="1F487C"/>
                          </a:solidFill>
                          <a:latin typeface="Calibri"/>
                          <a:cs typeface="Calibri"/>
                        </a:rPr>
                        <a:t>1%</a:t>
                      </a:r>
                      <a:endParaRPr sz="1400" dirty="0">
                        <a:latin typeface="Calibri"/>
                        <a:cs typeface="Calibri"/>
                      </a:endParaRPr>
                    </a:p>
                  </a:txBody>
                  <a:tcPr marL="0" marR="0" marT="0" marB="0">
                    <a:solidFill>
                      <a:srgbClr val="4AACC5"/>
                    </a:solidFill>
                  </a:tcPr>
                </a:tc>
                <a:tc>
                  <a:txBody>
                    <a:bodyPr/>
                    <a:lstStyle/>
                    <a:p>
                      <a:endParaRPr sz="1400" dirty="0">
                        <a:latin typeface="Calibri"/>
                        <a:cs typeface="Calibri"/>
                      </a:endParaRPr>
                    </a:p>
                  </a:txBody>
                  <a:tcPr marL="0" marR="0" marT="0" marB="0">
                    <a:solidFill>
                      <a:srgbClr val="4AACC5"/>
                    </a:solidFill>
                  </a:tcPr>
                </a:tc>
                <a:tc>
                  <a:txBody>
                    <a:bodyPr/>
                    <a:lstStyle/>
                    <a:p>
                      <a:pPr marL="340995">
                        <a:lnSpc>
                          <a:spcPct val="100000"/>
                        </a:lnSpc>
                        <a:spcBef>
                          <a:spcPts val="130"/>
                        </a:spcBef>
                      </a:pPr>
                      <a:r>
                        <a:rPr sz="1400" spc="-5" dirty="0">
                          <a:solidFill>
                            <a:srgbClr val="1F487C"/>
                          </a:solidFill>
                          <a:latin typeface="Calibri"/>
                          <a:cs typeface="Calibri"/>
                        </a:rPr>
                        <a:t>1%</a:t>
                      </a:r>
                      <a:endParaRPr sz="1400" dirty="0">
                        <a:latin typeface="Calibri"/>
                        <a:cs typeface="Calibri"/>
                      </a:endParaRPr>
                    </a:p>
                  </a:txBody>
                  <a:tcPr marL="0" marR="0" marT="0" marB="0">
                    <a:lnR w="9525">
                      <a:solidFill>
                        <a:srgbClr val="4F81BC"/>
                      </a:solidFill>
                      <a:prstDash val="solid"/>
                    </a:lnR>
                    <a:solidFill>
                      <a:srgbClr val="4AACC5"/>
                    </a:solidFill>
                  </a:tcPr>
                </a:tc>
                <a:tc>
                  <a:txBody>
                    <a:bodyPr/>
                    <a:lstStyle/>
                    <a:p>
                      <a:endParaRPr sz="1400" dirty="0">
                        <a:latin typeface="Calibri"/>
                        <a:cs typeface="Calibri"/>
                      </a:endParaRPr>
                    </a:p>
                  </a:txBody>
                  <a:tcPr marL="0" marR="0" marT="0" marB="0">
                    <a:lnL w="9525">
                      <a:solidFill>
                        <a:srgbClr val="4F81BC"/>
                      </a:solidFill>
                      <a:prstDash val="solid"/>
                    </a:lnL>
                    <a:solidFill>
                      <a:srgbClr val="4AACC5"/>
                    </a:solidFill>
                  </a:tcPr>
                </a:tc>
                <a:tc>
                  <a:txBody>
                    <a:bodyPr/>
                    <a:lstStyle/>
                    <a:p>
                      <a:endParaRPr sz="1400" dirty="0">
                        <a:latin typeface="Calibri"/>
                        <a:cs typeface="Calibri"/>
                      </a:endParaRPr>
                    </a:p>
                  </a:txBody>
                  <a:tcPr marL="0" marR="0" marT="0" marB="0">
                    <a:solidFill>
                      <a:srgbClr val="D9D9D9"/>
                    </a:solidFill>
                  </a:tcPr>
                </a:tc>
              </a:tr>
              <a:tr h="274320">
                <a:tc gridSpan="2" vMerge="1">
                  <a:txBody>
                    <a:bodyPr/>
                    <a:lstStyle/>
                    <a:p>
                      <a:endParaRPr/>
                    </a:p>
                  </a:txBody>
                  <a:tcPr marL="0" marR="0" marT="0" marB="0">
                    <a:solidFill>
                      <a:srgbClr val="D9D9D9"/>
                    </a:solidFill>
                  </a:tcPr>
                </a:tc>
                <a:tc hMerge="1" vMerge="1">
                  <a:txBody>
                    <a:bodyPr/>
                    <a:lstStyle/>
                    <a:p>
                      <a:endParaRPr/>
                    </a:p>
                  </a:txBody>
                  <a:tcPr marL="0" marR="0" marT="0" marB="0"/>
                </a:tc>
                <a:tc>
                  <a:txBody>
                    <a:bodyPr/>
                    <a:lstStyle/>
                    <a:p>
                      <a:pPr marL="86995">
                        <a:lnSpc>
                          <a:spcPts val="1889"/>
                        </a:lnSpc>
                      </a:pPr>
                      <a:r>
                        <a:rPr sz="1800" spc="-5" dirty="0">
                          <a:solidFill>
                            <a:srgbClr val="1F487C"/>
                          </a:solidFill>
                          <a:latin typeface="Calibri"/>
                          <a:cs typeface="Calibri"/>
                        </a:rPr>
                        <a:t>HBoV</a:t>
                      </a:r>
                      <a:endParaRPr sz="1800" dirty="0">
                        <a:latin typeface="Calibri"/>
                        <a:cs typeface="Calibri"/>
                      </a:endParaRPr>
                    </a:p>
                  </a:txBody>
                  <a:tcPr marL="0" marR="0" marT="0" marB="0">
                    <a:lnL w="9525">
                      <a:solidFill>
                        <a:srgbClr val="4F81BC"/>
                      </a:solidFill>
                      <a:prstDash val="solid"/>
                    </a:lnL>
                    <a:solidFill>
                      <a:srgbClr val="4AACC5"/>
                    </a:solidFill>
                  </a:tcPr>
                </a:tc>
                <a:tc>
                  <a:txBody>
                    <a:bodyPr/>
                    <a:lstStyle/>
                    <a:p>
                      <a:pPr marL="365125">
                        <a:lnSpc>
                          <a:spcPct val="100000"/>
                        </a:lnSpc>
                        <a:spcBef>
                          <a:spcPts val="130"/>
                        </a:spcBef>
                      </a:pPr>
                      <a:r>
                        <a:rPr sz="1400" spc="-5" dirty="0">
                          <a:solidFill>
                            <a:srgbClr val="1F487C"/>
                          </a:solidFill>
                          <a:latin typeface="Calibri"/>
                          <a:cs typeface="Calibri"/>
                        </a:rPr>
                        <a:t>n.a.</a:t>
                      </a:r>
                      <a:endParaRPr sz="1400" dirty="0">
                        <a:latin typeface="Calibri"/>
                        <a:cs typeface="Calibri"/>
                      </a:endParaRPr>
                    </a:p>
                  </a:txBody>
                  <a:tcPr marL="0" marR="0" marT="0" marB="0">
                    <a:solidFill>
                      <a:srgbClr val="4AACC5"/>
                    </a:solidFill>
                  </a:tcPr>
                </a:tc>
                <a:tc>
                  <a:txBody>
                    <a:bodyPr/>
                    <a:lstStyle/>
                    <a:p>
                      <a:endParaRPr sz="1400" dirty="0">
                        <a:latin typeface="Calibri"/>
                        <a:cs typeface="Calibri"/>
                      </a:endParaRPr>
                    </a:p>
                  </a:txBody>
                  <a:tcPr marL="0" marR="0" marT="0" marB="0">
                    <a:solidFill>
                      <a:srgbClr val="4AACC5"/>
                    </a:solidFill>
                  </a:tcPr>
                </a:tc>
                <a:tc>
                  <a:txBody>
                    <a:bodyPr/>
                    <a:lstStyle/>
                    <a:p>
                      <a:pPr marL="340995">
                        <a:lnSpc>
                          <a:spcPct val="100000"/>
                        </a:lnSpc>
                        <a:spcBef>
                          <a:spcPts val="130"/>
                        </a:spcBef>
                      </a:pPr>
                      <a:r>
                        <a:rPr sz="1400" spc="-5" dirty="0">
                          <a:solidFill>
                            <a:srgbClr val="1F487C"/>
                          </a:solidFill>
                          <a:latin typeface="Calibri"/>
                          <a:cs typeface="Calibri"/>
                        </a:rPr>
                        <a:t>2%</a:t>
                      </a:r>
                      <a:endParaRPr sz="1400" dirty="0">
                        <a:latin typeface="Calibri"/>
                        <a:cs typeface="Calibri"/>
                      </a:endParaRPr>
                    </a:p>
                  </a:txBody>
                  <a:tcPr marL="0" marR="0" marT="0" marB="0">
                    <a:lnR w="9525">
                      <a:solidFill>
                        <a:srgbClr val="4F81BC"/>
                      </a:solidFill>
                      <a:prstDash val="solid"/>
                    </a:lnR>
                    <a:solidFill>
                      <a:srgbClr val="4AACC5"/>
                    </a:solidFill>
                  </a:tcPr>
                </a:tc>
                <a:tc>
                  <a:txBody>
                    <a:bodyPr/>
                    <a:lstStyle/>
                    <a:p>
                      <a:endParaRPr sz="1400" dirty="0">
                        <a:latin typeface="Calibri"/>
                        <a:cs typeface="Calibri"/>
                      </a:endParaRPr>
                    </a:p>
                  </a:txBody>
                  <a:tcPr marL="0" marR="0" marT="0" marB="0">
                    <a:lnL w="9525">
                      <a:solidFill>
                        <a:srgbClr val="4F81BC"/>
                      </a:solidFill>
                      <a:prstDash val="solid"/>
                    </a:lnL>
                    <a:solidFill>
                      <a:srgbClr val="4AACC5"/>
                    </a:solidFill>
                  </a:tcPr>
                </a:tc>
                <a:tc>
                  <a:txBody>
                    <a:bodyPr/>
                    <a:lstStyle/>
                    <a:p>
                      <a:endParaRPr sz="1400" dirty="0">
                        <a:latin typeface="Calibri"/>
                        <a:cs typeface="Calibri"/>
                      </a:endParaRPr>
                    </a:p>
                  </a:txBody>
                  <a:tcPr marL="0" marR="0" marT="0" marB="0">
                    <a:solidFill>
                      <a:srgbClr val="D9D9D9"/>
                    </a:solidFill>
                  </a:tcPr>
                </a:tc>
              </a:tr>
              <a:tr h="487261">
                <a:tc gridSpan="2" vMerge="1">
                  <a:txBody>
                    <a:bodyPr/>
                    <a:lstStyle/>
                    <a:p>
                      <a:endParaRPr/>
                    </a:p>
                  </a:txBody>
                  <a:tcPr marL="0" marR="0" marT="0" marB="0">
                    <a:solidFill>
                      <a:srgbClr val="D9D9D9"/>
                    </a:solidFill>
                  </a:tcPr>
                </a:tc>
                <a:tc hMerge="1" vMerge="1">
                  <a:txBody>
                    <a:bodyPr/>
                    <a:lstStyle/>
                    <a:p>
                      <a:endParaRPr/>
                    </a:p>
                  </a:txBody>
                  <a:tcPr marL="0" marR="0" marT="0" marB="0"/>
                </a:tc>
                <a:tc>
                  <a:txBody>
                    <a:bodyPr/>
                    <a:lstStyle/>
                    <a:p>
                      <a:pPr marL="86995">
                        <a:lnSpc>
                          <a:spcPts val="1889"/>
                        </a:lnSpc>
                      </a:pPr>
                      <a:r>
                        <a:rPr sz="1800" i="1" spc="-5" dirty="0">
                          <a:solidFill>
                            <a:srgbClr val="1F487C"/>
                          </a:solidFill>
                          <a:latin typeface="Calibri"/>
                          <a:cs typeface="Calibri"/>
                        </a:rPr>
                        <a:t>HAdV</a:t>
                      </a:r>
                      <a:endParaRPr sz="1800" dirty="0">
                        <a:latin typeface="Calibri"/>
                        <a:cs typeface="Calibri"/>
                      </a:endParaRPr>
                    </a:p>
                  </a:txBody>
                  <a:tcPr marL="0" marR="0" marT="0" marB="0">
                    <a:lnL w="9525">
                      <a:solidFill>
                        <a:srgbClr val="4F81BC"/>
                      </a:solidFill>
                      <a:prstDash val="solid"/>
                    </a:lnL>
                    <a:solidFill>
                      <a:srgbClr val="4AACC5"/>
                    </a:solidFill>
                  </a:tcPr>
                </a:tc>
                <a:tc>
                  <a:txBody>
                    <a:bodyPr/>
                    <a:lstStyle/>
                    <a:p>
                      <a:pPr marL="391160">
                        <a:lnSpc>
                          <a:spcPct val="100000"/>
                        </a:lnSpc>
                        <a:spcBef>
                          <a:spcPts val="130"/>
                        </a:spcBef>
                      </a:pPr>
                      <a:r>
                        <a:rPr sz="1400" spc="-5" dirty="0">
                          <a:solidFill>
                            <a:srgbClr val="1F487C"/>
                          </a:solidFill>
                          <a:latin typeface="Calibri"/>
                          <a:cs typeface="Calibri"/>
                        </a:rPr>
                        <a:t>13%</a:t>
                      </a:r>
                      <a:endParaRPr sz="1400" dirty="0">
                        <a:latin typeface="Calibri"/>
                        <a:cs typeface="Calibri"/>
                      </a:endParaRPr>
                    </a:p>
                  </a:txBody>
                  <a:tcPr marL="0" marR="0" marT="0" marB="0">
                    <a:solidFill>
                      <a:srgbClr val="4AACC5"/>
                    </a:solidFill>
                  </a:tcPr>
                </a:tc>
                <a:tc>
                  <a:txBody>
                    <a:bodyPr/>
                    <a:lstStyle/>
                    <a:p>
                      <a:endParaRPr sz="1400" dirty="0">
                        <a:latin typeface="Calibri"/>
                        <a:cs typeface="Calibri"/>
                      </a:endParaRPr>
                    </a:p>
                  </a:txBody>
                  <a:tcPr marL="0" marR="0" marT="0" marB="0">
                    <a:solidFill>
                      <a:srgbClr val="4AACC5"/>
                    </a:solidFill>
                  </a:tcPr>
                </a:tc>
                <a:tc>
                  <a:txBody>
                    <a:bodyPr/>
                    <a:lstStyle/>
                    <a:p>
                      <a:pPr marL="340995">
                        <a:lnSpc>
                          <a:spcPct val="100000"/>
                        </a:lnSpc>
                        <a:spcBef>
                          <a:spcPts val="130"/>
                        </a:spcBef>
                      </a:pPr>
                      <a:r>
                        <a:rPr sz="1400" spc="-5" dirty="0">
                          <a:solidFill>
                            <a:srgbClr val="1F487C"/>
                          </a:solidFill>
                          <a:latin typeface="Calibri"/>
                          <a:cs typeface="Calibri"/>
                        </a:rPr>
                        <a:t>5%</a:t>
                      </a:r>
                      <a:endParaRPr sz="1400" dirty="0">
                        <a:latin typeface="Calibri"/>
                        <a:cs typeface="Calibri"/>
                      </a:endParaRPr>
                    </a:p>
                  </a:txBody>
                  <a:tcPr marL="0" marR="0" marT="0" marB="0">
                    <a:lnR w="9525">
                      <a:solidFill>
                        <a:srgbClr val="4F81BC"/>
                      </a:solidFill>
                      <a:prstDash val="solid"/>
                    </a:lnR>
                    <a:solidFill>
                      <a:srgbClr val="4AACC5"/>
                    </a:solidFill>
                  </a:tcPr>
                </a:tc>
                <a:tc>
                  <a:txBody>
                    <a:bodyPr/>
                    <a:lstStyle/>
                    <a:p>
                      <a:endParaRPr sz="1400" dirty="0">
                        <a:latin typeface="Calibri"/>
                        <a:cs typeface="Calibri"/>
                      </a:endParaRPr>
                    </a:p>
                  </a:txBody>
                  <a:tcPr marL="0" marR="0" marT="0" marB="0">
                    <a:lnL w="9525">
                      <a:solidFill>
                        <a:srgbClr val="4F81BC"/>
                      </a:solidFill>
                      <a:prstDash val="solid"/>
                    </a:lnL>
                    <a:solidFill>
                      <a:srgbClr val="4AACC5"/>
                    </a:solidFill>
                  </a:tcPr>
                </a:tc>
                <a:tc rowSpan="3">
                  <a:txBody>
                    <a:bodyPr/>
                    <a:lstStyle/>
                    <a:p>
                      <a:endParaRPr sz="1400" dirty="0">
                        <a:latin typeface="Calibri"/>
                        <a:cs typeface="Calibri"/>
                      </a:endParaRPr>
                    </a:p>
                  </a:txBody>
                  <a:tcPr marL="0" marR="0" marT="0" marB="0">
                    <a:solidFill>
                      <a:srgbClr val="D9D9D9"/>
                    </a:solidFill>
                  </a:tcPr>
                </a:tc>
              </a:tr>
              <a:tr h="84263">
                <a:tc gridSpan="2" vMerge="1">
                  <a:txBody>
                    <a:bodyPr/>
                    <a:lstStyle/>
                    <a:p>
                      <a:endParaRPr/>
                    </a:p>
                  </a:txBody>
                  <a:tcPr marL="0" marR="0" marT="0" marB="0">
                    <a:solidFill>
                      <a:srgbClr val="D9D9D9"/>
                    </a:solidFill>
                  </a:tcPr>
                </a:tc>
                <a:tc hMerge="1" vMerge="1">
                  <a:txBody>
                    <a:bodyPr/>
                    <a:lstStyle/>
                    <a:p>
                      <a:endParaRPr/>
                    </a:p>
                  </a:txBody>
                  <a:tcPr marL="0" marR="0" marT="0" marB="0"/>
                </a:tc>
                <a:tc>
                  <a:txBody>
                    <a:bodyPr/>
                    <a:lstStyle/>
                    <a:p>
                      <a:endParaRPr sz="1400" dirty="0">
                        <a:latin typeface="Calibri"/>
                        <a:cs typeface="Calibri"/>
                      </a:endParaRPr>
                    </a:p>
                  </a:txBody>
                  <a:tcPr marL="0" marR="0" marT="0" marB="0">
                    <a:lnL w="9525">
                      <a:solidFill>
                        <a:srgbClr val="4F81BC"/>
                      </a:solidFill>
                      <a:prstDash val="solid"/>
                    </a:lnL>
                    <a:solidFill>
                      <a:srgbClr val="4AACC5"/>
                    </a:solidFill>
                  </a:tcPr>
                </a:tc>
                <a:tc>
                  <a:txBody>
                    <a:bodyPr/>
                    <a:lstStyle/>
                    <a:p>
                      <a:endParaRPr sz="1400" dirty="0">
                        <a:latin typeface="Calibri"/>
                        <a:cs typeface="Calibri"/>
                      </a:endParaRPr>
                    </a:p>
                  </a:txBody>
                  <a:tcPr marL="0" marR="0" marT="0" marB="0">
                    <a:solidFill>
                      <a:srgbClr val="4AACC5"/>
                    </a:solidFill>
                  </a:tcPr>
                </a:tc>
                <a:tc>
                  <a:txBody>
                    <a:bodyPr/>
                    <a:lstStyle/>
                    <a:p>
                      <a:endParaRPr sz="1400" dirty="0">
                        <a:latin typeface="Calibri"/>
                        <a:cs typeface="Calibri"/>
                      </a:endParaRPr>
                    </a:p>
                  </a:txBody>
                  <a:tcPr marL="0" marR="0" marT="0" marB="0">
                    <a:solidFill>
                      <a:srgbClr val="4AACC5"/>
                    </a:solidFill>
                  </a:tcPr>
                </a:tc>
                <a:tc>
                  <a:txBody>
                    <a:bodyPr/>
                    <a:lstStyle/>
                    <a:p>
                      <a:endParaRPr sz="1400" dirty="0">
                        <a:latin typeface="Calibri"/>
                        <a:cs typeface="Calibri"/>
                      </a:endParaRPr>
                    </a:p>
                  </a:txBody>
                  <a:tcPr marL="0" marR="0" marT="0" marB="0">
                    <a:lnR w="9525">
                      <a:solidFill>
                        <a:srgbClr val="4F81BC"/>
                      </a:solidFill>
                      <a:prstDash val="solid"/>
                    </a:lnR>
                    <a:solidFill>
                      <a:srgbClr val="4AACC5"/>
                    </a:solidFill>
                  </a:tcPr>
                </a:tc>
                <a:tc>
                  <a:txBody>
                    <a:bodyPr/>
                    <a:lstStyle/>
                    <a:p>
                      <a:endParaRPr sz="1400" dirty="0">
                        <a:latin typeface="Calibri"/>
                        <a:cs typeface="Calibri"/>
                      </a:endParaRPr>
                    </a:p>
                  </a:txBody>
                  <a:tcPr marL="0" marR="0" marT="0" marB="0">
                    <a:lnL w="9525">
                      <a:solidFill>
                        <a:srgbClr val="4F81BC"/>
                      </a:solidFill>
                      <a:prstDash val="solid"/>
                    </a:lnL>
                    <a:solidFill>
                      <a:srgbClr val="4AACC5"/>
                    </a:solidFill>
                  </a:tcPr>
                </a:tc>
                <a:tc vMerge="1">
                  <a:txBody>
                    <a:bodyPr/>
                    <a:lstStyle/>
                    <a:p>
                      <a:endParaRPr sz="1400" dirty="0">
                        <a:latin typeface="Calibri"/>
                        <a:cs typeface="Calibri"/>
                      </a:endParaRPr>
                    </a:p>
                  </a:txBody>
                  <a:tcPr marL="0" marR="0" marT="0" marB="0">
                    <a:solidFill>
                      <a:srgbClr val="4AACC5"/>
                    </a:solidFill>
                  </a:tcPr>
                </a:tc>
              </a:tr>
              <a:tr h="197240">
                <a:tc gridSpan="2" vMerge="1">
                  <a:txBody>
                    <a:bodyPr/>
                    <a:lstStyle/>
                    <a:p>
                      <a:endParaRPr/>
                    </a:p>
                  </a:txBody>
                  <a:tcPr marL="0" marR="0" marT="0" marB="0">
                    <a:solidFill>
                      <a:srgbClr val="D9D9D9"/>
                    </a:solidFill>
                  </a:tcPr>
                </a:tc>
                <a:tc hMerge="1" vMerge="1">
                  <a:txBody>
                    <a:bodyPr/>
                    <a:lstStyle/>
                    <a:p>
                      <a:endParaRPr/>
                    </a:p>
                  </a:txBody>
                  <a:tcPr marL="0" marR="0" marT="0" marB="0"/>
                </a:tc>
                <a:tc>
                  <a:txBody>
                    <a:bodyPr/>
                    <a:lstStyle/>
                    <a:p>
                      <a:pPr marL="86995">
                        <a:lnSpc>
                          <a:spcPts val="1705"/>
                        </a:lnSpc>
                      </a:pPr>
                      <a:r>
                        <a:rPr sz="1800" spc="-5" dirty="0">
                          <a:solidFill>
                            <a:srgbClr val="1F487C"/>
                          </a:solidFill>
                          <a:latin typeface="Calibri"/>
                          <a:cs typeface="Calibri"/>
                        </a:rPr>
                        <a:t>Multiple</a:t>
                      </a:r>
                      <a:endParaRPr sz="1800" dirty="0">
                        <a:latin typeface="Calibri"/>
                        <a:cs typeface="Calibri"/>
                      </a:endParaRPr>
                    </a:p>
                  </a:txBody>
                  <a:tcPr marL="0" marR="0" marT="0" marB="0">
                    <a:lnL w="9525">
                      <a:solidFill>
                        <a:srgbClr val="4F81BC"/>
                      </a:solidFill>
                      <a:prstDash val="solid"/>
                    </a:lnL>
                    <a:solidFill>
                      <a:srgbClr val="4AACC5"/>
                    </a:solidFill>
                  </a:tcPr>
                </a:tc>
                <a:tc>
                  <a:txBody>
                    <a:bodyPr/>
                    <a:lstStyle/>
                    <a:p>
                      <a:pPr marL="365125">
                        <a:lnSpc>
                          <a:spcPct val="100000"/>
                        </a:lnSpc>
                        <a:spcBef>
                          <a:spcPts val="710"/>
                        </a:spcBef>
                      </a:pPr>
                      <a:r>
                        <a:rPr sz="1400" spc="-5" dirty="0">
                          <a:solidFill>
                            <a:srgbClr val="1F487C"/>
                          </a:solidFill>
                          <a:latin typeface="Calibri"/>
                          <a:cs typeface="Calibri"/>
                        </a:rPr>
                        <a:t>10%</a:t>
                      </a:r>
                      <a:endParaRPr sz="1400" dirty="0">
                        <a:latin typeface="Calibri"/>
                        <a:cs typeface="Calibri"/>
                      </a:endParaRPr>
                    </a:p>
                  </a:txBody>
                  <a:tcPr marL="0" marR="0" marT="0" marB="0">
                    <a:solidFill>
                      <a:srgbClr val="4AACC5"/>
                    </a:solidFill>
                  </a:tcPr>
                </a:tc>
                <a:tc>
                  <a:txBody>
                    <a:bodyPr/>
                    <a:lstStyle/>
                    <a:p>
                      <a:endParaRPr sz="1400" dirty="0">
                        <a:latin typeface="Calibri"/>
                        <a:cs typeface="Calibri"/>
                      </a:endParaRPr>
                    </a:p>
                  </a:txBody>
                  <a:tcPr marL="0" marR="0" marT="0" marB="0">
                    <a:solidFill>
                      <a:srgbClr val="4AACC5"/>
                    </a:solidFill>
                  </a:tcPr>
                </a:tc>
                <a:tc>
                  <a:txBody>
                    <a:bodyPr/>
                    <a:lstStyle/>
                    <a:p>
                      <a:pPr marL="340995">
                        <a:lnSpc>
                          <a:spcPct val="100000"/>
                        </a:lnSpc>
                        <a:spcBef>
                          <a:spcPts val="395"/>
                        </a:spcBef>
                      </a:pPr>
                      <a:r>
                        <a:rPr sz="1400" spc="-5" dirty="0">
                          <a:solidFill>
                            <a:srgbClr val="1F487C"/>
                          </a:solidFill>
                          <a:latin typeface="Calibri"/>
                          <a:cs typeface="Calibri"/>
                        </a:rPr>
                        <a:t>31%</a:t>
                      </a:r>
                      <a:endParaRPr sz="1400" dirty="0">
                        <a:latin typeface="Calibri"/>
                        <a:cs typeface="Calibri"/>
                      </a:endParaRPr>
                    </a:p>
                  </a:txBody>
                  <a:tcPr marL="0" marR="0" marT="0" marB="0">
                    <a:solidFill>
                      <a:srgbClr val="4AACC5"/>
                    </a:solidFill>
                  </a:tcPr>
                </a:tc>
                <a:tc>
                  <a:txBody>
                    <a:bodyPr/>
                    <a:lstStyle/>
                    <a:p>
                      <a:endParaRPr sz="1400" dirty="0">
                        <a:latin typeface="Calibri"/>
                        <a:cs typeface="Calibri"/>
                      </a:endParaRPr>
                    </a:p>
                  </a:txBody>
                  <a:tcPr marL="0" marR="0" marT="0" marB="0">
                    <a:solidFill>
                      <a:srgbClr val="4AACC5"/>
                    </a:solidFill>
                  </a:tcPr>
                </a:tc>
                <a:tc vMerge="1">
                  <a:txBody>
                    <a:bodyPr/>
                    <a:lstStyle/>
                    <a:p>
                      <a:endParaRPr sz="1400" dirty="0">
                        <a:latin typeface="Calibri"/>
                        <a:cs typeface="Calibri"/>
                      </a:endParaRPr>
                    </a:p>
                  </a:txBody>
                  <a:tcPr marL="0" marR="0" marT="0" marB="0">
                    <a:solidFill>
                      <a:srgbClr val="D9D9D9"/>
                    </a:solidFill>
                  </a:tcPr>
                </a:tc>
              </a:tr>
              <a:tr h="133188">
                <a:tc>
                  <a:txBody>
                    <a:bodyPr/>
                    <a:lstStyle/>
                    <a:p>
                      <a:endParaRPr sz="1400" dirty="0">
                        <a:latin typeface="Calibri"/>
                        <a:cs typeface="Calibri"/>
                      </a:endParaRPr>
                    </a:p>
                  </a:txBody>
                  <a:tcPr marL="0" marR="0" marT="0" marB="0">
                    <a:solidFill>
                      <a:srgbClr val="D9D9D9"/>
                    </a:solidFill>
                  </a:tcPr>
                </a:tc>
                <a:tc>
                  <a:txBody>
                    <a:bodyPr/>
                    <a:lstStyle/>
                    <a:p>
                      <a:endParaRPr sz="1400" dirty="0">
                        <a:latin typeface="Calibri"/>
                        <a:cs typeface="Calibri"/>
                      </a:endParaRPr>
                    </a:p>
                  </a:txBody>
                  <a:tcPr marL="0" marR="0" marT="0" marB="0">
                    <a:lnR w="9525">
                      <a:solidFill>
                        <a:srgbClr val="4F81BC"/>
                      </a:solidFill>
                      <a:prstDash val="solid"/>
                    </a:lnR>
                    <a:solidFill>
                      <a:srgbClr val="D9D9D9"/>
                    </a:solidFill>
                  </a:tcPr>
                </a:tc>
                <a:tc>
                  <a:txBody>
                    <a:bodyPr/>
                    <a:lstStyle/>
                    <a:p>
                      <a:endParaRPr sz="1400" dirty="0">
                        <a:latin typeface="Calibri"/>
                        <a:cs typeface="Calibri"/>
                      </a:endParaRPr>
                    </a:p>
                  </a:txBody>
                  <a:tcPr marL="0" marR="0" marT="0" marB="0">
                    <a:lnL w="9525">
                      <a:solidFill>
                        <a:srgbClr val="4F81BC"/>
                      </a:solidFill>
                      <a:prstDash val="solid"/>
                    </a:lnL>
                    <a:lnB w="9525">
                      <a:solidFill>
                        <a:srgbClr val="4F81BC"/>
                      </a:solidFill>
                      <a:prstDash val="solid"/>
                    </a:lnB>
                    <a:solidFill>
                      <a:srgbClr val="4AACC5"/>
                    </a:solidFill>
                  </a:tcPr>
                </a:tc>
                <a:tc>
                  <a:txBody>
                    <a:bodyPr/>
                    <a:lstStyle/>
                    <a:p>
                      <a:endParaRPr sz="1400" dirty="0">
                        <a:latin typeface="Calibri"/>
                        <a:cs typeface="Calibri"/>
                      </a:endParaRPr>
                    </a:p>
                  </a:txBody>
                  <a:tcPr marL="0" marR="0" marT="0" marB="0">
                    <a:lnB w="9525">
                      <a:solidFill>
                        <a:srgbClr val="4F81BC"/>
                      </a:solidFill>
                      <a:prstDash val="solid"/>
                    </a:lnB>
                    <a:solidFill>
                      <a:srgbClr val="4AACC5"/>
                    </a:solidFill>
                  </a:tcPr>
                </a:tc>
                <a:tc>
                  <a:txBody>
                    <a:bodyPr/>
                    <a:lstStyle/>
                    <a:p>
                      <a:endParaRPr sz="1400" dirty="0">
                        <a:latin typeface="Calibri"/>
                        <a:cs typeface="Calibri"/>
                      </a:endParaRPr>
                    </a:p>
                  </a:txBody>
                  <a:tcPr marL="0" marR="0" marT="0" marB="0">
                    <a:lnB w="9525">
                      <a:solidFill>
                        <a:srgbClr val="4F81BC"/>
                      </a:solidFill>
                      <a:prstDash val="solid"/>
                    </a:lnB>
                    <a:solidFill>
                      <a:srgbClr val="4AACC5"/>
                    </a:solidFill>
                  </a:tcPr>
                </a:tc>
                <a:tc>
                  <a:txBody>
                    <a:bodyPr/>
                    <a:lstStyle/>
                    <a:p>
                      <a:endParaRPr sz="1400" dirty="0">
                        <a:latin typeface="Calibri"/>
                        <a:cs typeface="Calibri"/>
                      </a:endParaRPr>
                    </a:p>
                  </a:txBody>
                  <a:tcPr marL="0" marR="0" marT="0" marB="0">
                    <a:lnR w="9525">
                      <a:solidFill>
                        <a:srgbClr val="4F81BC"/>
                      </a:solidFill>
                      <a:prstDash val="solid"/>
                    </a:lnR>
                    <a:lnB w="9525">
                      <a:solidFill>
                        <a:srgbClr val="4F81BC"/>
                      </a:solidFill>
                      <a:prstDash val="solid"/>
                    </a:lnB>
                    <a:solidFill>
                      <a:srgbClr val="4AACC5"/>
                    </a:solidFill>
                  </a:tcPr>
                </a:tc>
                <a:tc>
                  <a:txBody>
                    <a:bodyPr/>
                    <a:lstStyle/>
                    <a:p>
                      <a:endParaRPr sz="1400" dirty="0">
                        <a:latin typeface="Calibri"/>
                        <a:cs typeface="Calibri"/>
                      </a:endParaRPr>
                    </a:p>
                  </a:txBody>
                  <a:tcPr marL="0" marR="0" marT="0" marB="0">
                    <a:lnL w="9525">
                      <a:solidFill>
                        <a:srgbClr val="4F81BC"/>
                      </a:solidFill>
                      <a:prstDash val="solid"/>
                    </a:lnL>
                    <a:lnB w="9525">
                      <a:solidFill>
                        <a:srgbClr val="4F81BC"/>
                      </a:solidFill>
                      <a:prstDash val="solid"/>
                    </a:lnB>
                    <a:solidFill>
                      <a:srgbClr val="4AACC5"/>
                    </a:solidFill>
                  </a:tcPr>
                </a:tc>
                <a:tc>
                  <a:txBody>
                    <a:bodyPr/>
                    <a:lstStyle/>
                    <a:p>
                      <a:endParaRPr sz="1400" dirty="0">
                        <a:latin typeface="Calibri"/>
                        <a:cs typeface="Calibri"/>
                      </a:endParaRPr>
                    </a:p>
                  </a:txBody>
                  <a:tcPr marL="0" marR="0" marT="0" marB="0">
                    <a:solidFill>
                      <a:srgbClr val="D9D9D9"/>
                    </a:solidFill>
                  </a:tcPr>
                </a:tc>
              </a:tr>
            </a:tbl>
          </a:graphicData>
        </a:graphic>
      </p:graphicFrame>
      <p:sp>
        <p:nvSpPr>
          <p:cNvPr id="5" name="object 5"/>
          <p:cNvSpPr txBox="1"/>
          <p:nvPr/>
        </p:nvSpPr>
        <p:spPr>
          <a:xfrm>
            <a:off x="2710433" y="6246063"/>
            <a:ext cx="3580129" cy="171450"/>
          </a:xfrm>
          <a:prstGeom prst="rect">
            <a:avLst/>
          </a:prstGeom>
        </p:spPr>
        <p:txBody>
          <a:bodyPr vert="horz" wrap="square" lIns="0" tIns="0" rIns="0" bIns="0" rtlCol="0">
            <a:spAutoFit/>
          </a:bodyPr>
          <a:lstStyle/>
          <a:p>
            <a:pPr marL="12700">
              <a:lnSpc>
                <a:spcPct val="100000"/>
              </a:lnSpc>
            </a:pPr>
            <a:r>
              <a:rPr sz="1000" spc="-5" dirty="0">
                <a:solidFill>
                  <a:srgbClr val="1F487C"/>
                </a:solidFill>
                <a:latin typeface="Calibri"/>
                <a:cs typeface="Calibri"/>
              </a:rPr>
              <a:t>* Data kindly provided by </a:t>
            </a:r>
            <a:r>
              <a:rPr sz="1000" spc="-10" dirty="0">
                <a:solidFill>
                  <a:srgbClr val="1F487C"/>
                </a:solidFill>
                <a:latin typeface="Calibri"/>
                <a:cs typeface="Calibri"/>
              </a:rPr>
              <a:t>JJ </a:t>
            </a:r>
            <a:r>
              <a:rPr sz="1000" spc="-5" dirty="0">
                <a:solidFill>
                  <a:srgbClr val="1F487C"/>
                </a:solidFill>
                <a:latin typeface="Calibri"/>
                <a:cs typeface="Calibri"/>
              </a:rPr>
              <a:t>Boelens, University Utrecht,</a:t>
            </a:r>
            <a:r>
              <a:rPr sz="1000" spc="120" dirty="0">
                <a:solidFill>
                  <a:srgbClr val="1F487C"/>
                </a:solidFill>
                <a:latin typeface="Calibri"/>
                <a:cs typeface="Calibri"/>
              </a:rPr>
              <a:t> </a:t>
            </a:r>
            <a:r>
              <a:rPr sz="1000" spc="-5" dirty="0">
                <a:solidFill>
                  <a:srgbClr val="1F487C"/>
                </a:solidFill>
                <a:latin typeface="Calibri"/>
                <a:cs typeface="Calibri"/>
              </a:rPr>
              <a:t>Netherlands</a:t>
            </a:r>
            <a:endParaRPr sz="1000" dirty="0">
              <a:latin typeface="Calibri"/>
              <a:cs typeface="Calibri"/>
            </a:endParaRPr>
          </a:p>
        </p:txBody>
      </p:sp>
      <p:sp>
        <p:nvSpPr>
          <p:cNvPr id="6" name="object 6"/>
          <p:cNvSpPr txBox="1"/>
          <p:nvPr/>
        </p:nvSpPr>
        <p:spPr>
          <a:xfrm>
            <a:off x="2339720" y="5724537"/>
            <a:ext cx="4320540" cy="339090"/>
          </a:xfrm>
          <a:prstGeom prst="rect">
            <a:avLst/>
          </a:prstGeom>
          <a:solidFill>
            <a:schemeClr val="bg1">
              <a:lumMod val="85000"/>
            </a:schemeClr>
          </a:solidFill>
          <a:ln w="9525">
            <a:solidFill>
              <a:srgbClr val="4F81BC"/>
            </a:solidFill>
          </a:ln>
        </p:spPr>
        <p:txBody>
          <a:bodyPr vert="horz" wrap="square" lIns="0" tIns="29209" rIns="0" bIns="0" rtlCol="0">
            <a:spAutoFit/>
          </a:bodyPr>
          <a:lstStyle/>
          <a:p>
            <a:pPr marL="183515">
              <a:lnSpc>
                <a:spcPct val="100000"/>
              </a:lnSpc>
              <a:spcBef>
                <a:spcPts val="229"/>
              </a:spcBef>
            </a:pPr>
            <a:r>
              <a:rPr sz="1600" b="1" spc="-10" dirty="0">
                <a:solidFill>
                  <a:srgbClr val="1F487C"/>
                </a:solidFill>
                <a:latin typeface="Calibri"/>
                <a:cs typeface="Calibri"/>
              </a:rPr>
              <a:t>55% </a:t>
            </a:r>
            <a:r>
              <a:rPr sz="1600" b="1" spc="-15" dirty="0">
                <a:solidFill>
                  <a:srgbClr val="1F487C"/>
                </a:solidFill>
                <a:latin typeface="Calibri"/>
                <a:cs typeface="Calibri"/>
              </a:rPr>
              <a:t>detected by </a:t>
            </a:r>
            <a:r>
              <a:rPr sz="1600" b="1" spc="-10" dirty="0">
                <a:solidFill>
                  <a:srgbClr val="1F487C"/>
                </a:solidFill>
                <a:latin typeface="Calibri"/>
                <a:cs typeface="Calibri"/>
              </a:rPr>
              <a:t>PCR </a:t>
            </a:r>
            <a:r>
              <a:rPr sz="1600" b="1" spc="-5" dirty="0">
                <a:solidFill>
                  <a:srgbClr val="1F487C"/>
                </a:solidFill>
                <a:latin typeface="Calibri"/>
                <a:cs typeface="Calibri"/>
              </a:rPr>
              <a:t>in </a:t>
            </a:r>
            <a:r>
              <a:rPr sz="1600" b="1" spc="-20" dirty="0">
                <a:solidFill>
                  <a:srgbClr val="1F487C"/>
                </a:solidFill>
                <a:latin typeface="Calibri"/>
                <a:cs typeface="Calibri"/>
              </a:rPr>
              <a:t>NPA/BAL </a:t>
            </a:r>
            <a:r>
              <a:rPr sz="1600" b="1" spc="-5" dirty="0">
                <a:solidFill>
                  <a:srgbClr val="1F487C"/>
                </a:solidFill>
                <a:latin typeface="Calibri"/>
                <a:cs typeface="Calibri"/>
              </a:rPr>
              <a:t>prior </a:t>
            </a:r>
            <a:r>
              <a:rPr sz="1600" b="1" spc="-10" dirty="0">
                <a:solidFill>
                  <a:srgbClr val="1F487C"/>
                </a:solidFill>
                <a:latin typeface="Calibri"/>
                <a:cs typeface="Calibri"/>
              </a:rPr>
              <a:t>to</a:t>
            </a:r>
            <a:r>
              <a:rPr sz="1600" b="1" spc="145" dirty="0">
                <a:solidFill>
                  <a:srgbClr val="1F487C"/>
                </a:solidFill>
                <a:latin typeface="Calibri"/>
                <a:cs typeface="Calibri"/>
              </a:rPr>
              <a:t> </a:t>
            </a:r>
            <a:r>
              <a:rPr sz="1600" b="1" spc="-5" dirty="0">
                <a:solidFill>
                  <a:srgbClr val="1F487C"/>
                </a:solidFill>
                <a:latin typeface="Calibri"/>
                <a:cs typeface="Calibri"/>
              </a:rPr>
              <a:t>HSCT</a:t>
            </a:r>
            <a:endParaRPr sz="1600" dirty="0">
              <a:latin typeface="Calibri"/>
              <a:cs typeface="Calibri"/>
            </a:endParaRPr>
          </a:p>
        </p:txBody>
      </p:sp>
      <p:sp>
        <p:nvSpPr>
          <p:cNvPr id="7" name="object 7"/>
          <p:cNvSpPr/>
          <p:nvPr/>
        </p:nvSpPr>
        <p:spPr>
          <a:xfrm>
            <a:off x="4499990" y="5194553"/>
            <a:ext cx="953135" cy="534035"/>
          </a:xfrm>
          <a:custGeom>
            <a:avLst/>
            <a:gdLst/>
            <a:ahLst/>
            <a:cxnLst/>
            <a:rect l="l" t="t" r="r" b="b"/>
            <a:pathLst>
              <a:path w="953135" h="534035">
                <a:moveTo>
                  <a:pt x="76708" y="415099"/>
                </a:moveTo>
                <a:lnTo>
                  <a:pt x="67818" y="417283"/>
                </a:lnTo>
                <a:lnTo>
                  <a:pt x="0" y="530021"/>
                </a:lnTo>
                <a:lnTo>
                  <a:pt x="131572" y="533666"/>
                </a:lnTo>
                <a:lnTo>
                  <a:pt x="136476" y="528955"/>
                </a:lnTo>
                <a:lnTo>
                  <a:pt x="31623" y="528955"/>
                </a:lnTo>
                <a:lnTo>
                  <a:pt x="17907" y="503885"/>
                </a:lnTo>
                <a:lnTo>
                  <a:pt x="64358" y="478485"/>
                </a:lnTo>
                <a:lnTo>
                  <a:pt x="92329" y="432028"/>
                </a:lnTo>
                <a:lnTo>
                  <a:pt x="90170" y="423252"/>
                </a:lnTo>
                <a:lnTo>
                  <a:pt x="76708" y="415099"/>
                </a:lnTo>
                <a:close/>
              </a:path>
              <a:path w="953135" h="534035">
                <a:moveTo>
                  <a:pt x="64358" y="478485"/>
                </a:moveTo>
                <a:lnTo>
                  <a:pt x="17907" y="503885"/>
                </a:lnTo>
                <a:lnTo>
                  <a:pt x="31623" y="528955"/>
                </a:lnTo>
                <a:lnTo>
                  <a:pt x="41077" y="523786"/>
                </a:lnTo>
                <a:lnTo>
                  <a:pt x="37084" y="523786"/>
                </a:lnTo>
                <a:lnTo>
                  <a:pt x="25273" y="502132"/>
                </a:lnTo>
                <a:lnTo>
                  <a:pt x="50121" y="502132"/>
                </a:lnTo>
                <a:lnTo>
                  <a:pt x="64358" y="478485"/>
                </a:lnTo>
                <a:close/>
              </a:path>
              <a:path w="953135" h="534035">
                <a:moveTo>
                  <a:pt x="78006" y="503596"/>
                </a:moveTo>
                <a:lnTo>
                  <a:pt x="31623" y="528955"/>
                </a:lnTo>
                <a:lnTo>
                  <a:pt x="136476" y="528955"/>
                </a:lnTo>
                <a:lnTo>
                  <a:pt x="138049" y="527443"/>
                </a:lnTo>
                <a:lnTo>
                  <a:pt x="138557" y="511670"/>
                </a:lnTo>
                <a:lnTo>
                  <a:pt x="132334" y="505104"/>
                </a:lnTo>
                <a:lnTo>
                  <a:pt x="78006" y="503596"/>
                </a:lnTo>
                <a:close/>
              </a:path>
              <a:path w="953135" h="534035">
                <a:moveTo>
                  <a:pt x="25273" y="502132"/>
                </a:moveTo>
                <a:lnTo>
                  <a:pt x="37084" y="523786"/>
                </a:lnTo>
                <a:lnTo>
                  <a:pt x="49712" y="502810"/>
                </a:lnTo>
                <a:lnTo>
                  <a:pt x="25273" y="502132"/>
                </a:lnTo>
                <a:close/>
              </a:path>
              <a:path w="953135" h="534035">
                <a:moveTo>
                  <a:pt x="49712" y="502810"/>
                </a:moveTo>
                <a:lnTo>
                  <a:pt x="37084" y="523786"/>
                </a:lnTo>
                <a:lnTo>
                  <a:pt x="41077" y="523786"/>
                </a:lnTo>
                <a:lnTo>
                  <a:pt x="78006" y="503596"/>
                </a:lnTo>
                <a:lnTo>
                  <a:pt x="49712" y="502810"/>
                </a:lnTo>
                <a:close/>
              </a:path>
              <a:path w="953135" h="534035">
                <a:moveTo>
                  <a:pt x="939419" y="0"/>
                </a:moveTo>
                <a:lnTo>
                  <a:pt x="64358" y="478485"/>
                </a:lnTo>
                <a:lnTo>
                  <a:pt x="49712" y="502810"/>
                </a:lnTo>
                <a:lnTo>
                  <a:pt x="78006" y="503596"/>
                </a:lnTo>
                <a:lnTo>
                  <a:pt x="953135" y="25146"/>
                </a:lnTo>
                <a:lnTo>
                  <a:pt x="939419" y="0"/>
                </a:lnTo>
                <a:close/>
              </a:path>
              <a:path w="953135" h="534035">
                <a:moveTo>
                  <a:pt x="50121" y="502132"/>
                </a:moveTo>
                <a:lnTo>
                  <a:pt x="25273" y="502132"/>
                </a:lnTo>
                <a:lnTo>
                  <a:pt x="49712" y="502810"/>
                </a:lnTo>
                <a:lnTo>
                  <a:pt x="50121" y="502132"/>
                </a:lnTo>
                <a:close/>
              </a:path>
            </a:pathLst>
          </a:custGeom>
          <a:solidFill>
            <a:srgbClr val="497DBA"/>
          </a:solidFill>
        </p:spPr>
        <p:txBody>
          <a:bodyPr wrap="square" lIns="0" tIns="0" rIns="0" bIns="0" rtlCol="0"/>
          <a:lstStyle/>
          <a:p>
            <a:endParaRPr dirty="0"/>
          </a:p>
        </p:txBody>
      </p:sp>
      <p:sp>
        <p:nvSpPr>
          <p:cNvPr id="9" name="8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4800" y="990600"/>
            <a:ext cx="8458200" cy="615553"/>
          </a:xfrm>
          <a:prstGeom prst="rect">
            <a:avLst/>
          </a:prstGeom>
        </p:spPr>
        <p:txBody>
          <a:bodyPr vert="horz" wrap="square" lIns="0" tIns="0" rIns="0" bIns="0" rtlCol="0">
            <a:spAutoFit/>
          </a:bodyPr>
          <a:lstStyle/>
          <a:p>
            <a:pPr marL="12700">
              <a:lnSpc>
                <a:spcPct val="100000"/>
              </a:lnSpc>
            </a:pPr>
            <a:r>
              <a:rPr spc="-5" dirty="0"/>
              <a:t>Diagnosis </a:t>
            </a:r>
            <a:r>
              <a:rPr dirty="0"/>
              <a:t>and </a:t>
            </a:r>
            <a:r>
              <a:rPr spc="-10" dirty="0"/>
              <a:t>treatment </a:t>
            </a:r>
            <a:r>
              <a:rPr dirty="0"/>
              <a:t>of</a:t>
            </a:r>
            <a:r>
              <a:rPr spc="-55" dirty="0"/>
              <a:t> </a:t>
            </a:r>
            <a:r>
              <a:rPr spc="-30" dirty="0"/>
              <a:t>CARVs</a:t>
            </a:r>
          </a:p>
        </p:txBody>
      </p:sp>
      <p:sp>
        <p:nvSpPr>
          <p:cNvPr id="3" name="object 3"/>
          <p:cNvSpPr/>
          <p:nvPr/>
        </p:nvSpPr>
        <p:spPr>
          <a:xfrm>
            <a:off x="395541" y="1878710"/>
            <a:ext cx="7633334" cy="1384935"/>
          </a:xfrm>
          <a:custGeom>
            <a:avLst/>
            <a:gdLst/>
            <a:ahLst/>
            <a:cxnLst/>
            <a:rect l="l" t="t" r="r" b="b"/>
            <a:pathLst>
              <a:path w="7633334" h="1384935">
                <a:moveTo>
                  <a:pt x="0" y="1384935"/>
                </a:moveTo>
                <a:lnTo>
                  <a:pt x="7632827" y="1384935"/>
                </a:lnTo>
                <a:lnTo>
                  <a:pt x="7632827" y="0"/>
                </a:lnTo>
                <a:lnTo>
                  <a:pt x="0" y="0"/>
                </a:lnTo>
                <a:lnTo>
                  <a:pt x="0" y="1384935"/>
                </a:lnTo>
                <a:close/>
              </a:path>
            </a:pathLst>
          </a:custGeom>
          <a:solidFill>
            <a:srgbClr val="DCE6F1"/>
          </a:solidFill>
        </p:spPr>
        <p:txBody>
          <a:bodyPr wrap="square" lIns="0" tIns="0" rIns="0" bIns="0" rtlCol="0"/>
          <a:lstStyle/>
          <a:p>
            <a:endParaRPr dirty="0"/>
          </a:p>
        </p:txBody>
      </p:sp>
      <p:sp>
        <p:nvSpPr>
          <p:cNvPr id="4" name="object 4"/>
          <p:cNvSpPr/>
          <p:nvPr/>
        </p:nvSpPr>
        <p:spPr>
          <a:xfrm>
            <a:off x="395541" y="1878710"/>
            <a:ext cx="7633334" cy="1384935"/>
          </a:xfrm>
          <a:custGeom>
            <a:avLst/>
            <a:gdLst/>
            <a:ahLst/>
            <a:cxnLst/>
            <a:rect l="l" t="t" r="r" b="b"/>
            <a:pathLst>
              <a:path w="7633334" h="1384935">
                <a:moveTo>
                  <a:pt x="0" y="1384935"/>
                </a:moveTo>
                <a:lnTo>
                  <a:pt x="7632827" y="1384935"/>
                </a:lnTo>
                <a:lnTo>
                  <a:pt x="7632827" y="0"/>
                </a:lnTo>
                <a:lnTo>
                  <a:pt x="0" y="0"/>
                </a:lnTo>
                <a:lnTo>
                  <a:pt x="0" y="1384935"/>
                </a:lnTo>
                <a:close/>
              </a:path>
            </a:pathLst>
          </a:custGeom>
          <a:solidFill>
            <a:srgbClr val="4AACC5"/>
          </a:solidFill>
          <a:ln w="9525">
            <a:solidFill>
              <a:srgbClr val="002060"/>
            </a:solidFill>
          </a:ln>
        </p:spPr>
        <p:txBody>
          <a:bodyPr wrap="square" lIns="0" tIns="0" rIns="0" bIns="0" rtlCol="0"/>
          <a:lstStyle/>
          <a:p>
            <a:endParaRPr dirty="0"/>
          </a:p>
        </p:txBody>
      </p:sp>
      <p:sp>
        <p:nvSpPr>
          <p:cNvPr id="5" name="object 5"/>
          <p:cNvSpPr txBox="1"/>
          <p:nvPr/>
        </p:nvSpPr>
        <p:spPr>
          <a:xfrm>
            <a:off x="3145282" y="1909698"/>
            <a:ext cx="2134235" cy="286385"/>
          </a:xfrm>
          <a:prstGeom prst="rect">
            <a:avLst/>
          </a:prstGeom>
        </p:spPr>
        <p:txBody>
          <a:bodyPr vert="horz" wrap="square" lIns="0" tIns="0" rIns="0" bIns="0" rtlCol="0">
            <a:spAutoFit/>
          </a:bodyPr>
          <a:lstStyle/>
          <a:p>
            <a:pPr>
              <a:lnSpc>
                <a:spcPct val="100000"/>
              </a:lnSpc>
            </a:pPr>
            <a:r>
              <a:rPr sz="1800" b="1" u="heavy" spc="-5" dirty="0">
                <a:solidFill>
                  <a:srgbClr val="1F487C"/>
                </a:solidFill>
                <a:latin typeface="Calibri"/>
                <a:cs typeface="Calibri"/>
              </a:rPr>
              <a:t>Diagnostic</a:t>
            </a:r>
            <a:r>
              <a:rPr sz="1800" b="1" u="heavy" spc="-45" dirty="0">
                <a:solidFill>
                  <a:srgbClr val="1F487C"/>
                </a:solidFill>
                <a:latin typeface="Calibri"/>
                <a:cs typeface="Calibri"/>
              </a:rPr>
              <a:t> </a:t>
            </a:r>
            <a:r>
              <a:rPr sz="1800" b="1" u="heavy" spc="-10" dirty="0">
                <a:solidFill>
                  <a:srgbClr val="1F487C"/>
                </a:solidFill>
                <a:latin typeface="Calibri"/>
                <a:cs typeface="Calibri"/>
              </a:rPr>
              <a:t>approaches</a:t>
            </a:r>
            <a:endParaRPr sz="1800" dirty="0">
              <a:latin typeface="Calibri"/>
              <a:cs typeface="Calibri"/>
            </a:endParaRPr>
          </a:p>
        </p:txBody>
      </p:sp>
      <p:sp>
        <p:nvSpPr>
          <p:cNvPr id="6" name="object 6"/>
          <p:cNvSpPr txBox="1"/>
          <p:nvPr/>
        </p:nvSpPr>
        <p:spPr>
          <a:xfrm>
            <a:off x="578510" y="2460878"/>
            <a:ext cx="3076575" cy="741680"/>
          </a:xfrm>
          <a:prstGeom prst="rect">
            <a:avLst/>
          </a:prstGeom>
        </p:spPr>
        <p:txBody>
          <a:bodyPr vert="horz" wrap="square" lIns="0" tIns="0" rIns="0" bIns="0" rtlCol="0">
            <a:spAutoFit/>
          </a:bodyPr>
          <a:lstStyle/>
          <a:p>
            <a:pPr>
              <a:lnSpc>
                <a:spcPct val="100000"/>
              </a:lnSpc>
            </a:pPr>
            <a:r>
              <a:rPr sz="1600" spc="-15" dirty="0">
                <a:solidFill>
                  <a:srgbClr val="1F487C"/>
                </a:solidFill>
                <a:latin typeface="Calibri"/>
                <a:cs typeface="Calibri"/>
              </a:rPr>
              <a:t>Viral</a:t>
            </a:r>
            <a:r>
              <a:rPr sz="1600" spc="-40" dirty="0">
                <a:solidFill>
                  <a:srgbClr val="1F487C"/>
                </a:solidFill>
                <a:latin typeface="Calibri"/>
                <a:cs typeface="Calibri"/>
              </a:rPr>
              <a:t> </a:t>
            </a:r>
            <a:r>
              <a:rPr sz="1600" spc="-10" dirty="0">
                <a:solidFill>
                  <a:srgbClr val="1F487C"/>
                </a:solidFill>
                <a:latin typeface="Calibri"/>
                <a:cs typeface="Calibri"/>
              </a:rPr>
              <a:t>culture</a:t>
            </a:r>
            <a:endParaRPr sz="1600" dirty="0">
              <a:latin typeface="Calibri"/>
              <a:cs typeface="Calibri"/>
            </a:endParaRPr>
          </a:p>
          <a:p>
            <a:pPr>
              <a:lnSpc>
                <a:spcPct val="100000"/>
              </a:lnSpc>
            </a:pPr>
            <a:r>
              <a:rPr sz="1600" spc="-10" dirty="0">
                <a:solidFill>
                  <a:srgbClr val="1F487C"/>
                </a:solidFill>
                <a:latin typeface="Calibri"/>
                <a:cs typeface="Calibri"/>
              </a:rPr>
              <a:t>Direct immunfluorescence AG testing  </a:t>
            </a:r>
            <a:r>
              <a:rPr sz="1600" spc="-5" dirty="0">
                <a:solidFill>
                  <a:srgbClr val="1F487C"/>
                </a:solidFill>
                <a:latin typeface="Calibri"/>
                <a:cs typeface="Calibri"/>
              </a:rPr>
              <a:t>Real-time PCR </a:t>
            </a:r>
            <a:r>
              <a:rPr sz="1600" spc="-10" dirty="0">
                <a:solidFill>
                  <a:srgbClr val="1F487C"/>
                </a:solidFill>
                <a:latin typeface="Calibri"/>
                <a:cs typeface="Calibri"/>
              </a:rPr>
              <a:t>(multiplex</a:t>
            </a:r>
            <a:r>
              <a:rPr sz="1600" spc="-55" dirty="0">
                <a:solidFill>
                  <a:srgbClr val="1F487C"/>
                </a:solidFill>
                <a:latin typeface="Calibri"/>
                <a:cs typeface="Calibri"/>
              </a:rPr>
              <a:t> </a:t>
            </a:r>
            <a:r>
              <a:rPr sz="1600" spc="-10" dirty="0">
                <a:solidFill>
                  <a:srgbClr val="1F487C"/>
                </a:solidFill>
                <a:latin typeface="Calibri"/>
                <a:cs typeface="Calibri"/>
              </a:rPr>
              <a:t>assays)</a:t>
            </a:r>
            <a:endParaRPr sz="1600" dirty="0">
              <a:latin typeface="Calibri"/>
              <a:cs typeface="Calibri"/>
            </a:endParaRPr>
          </a:p>
        </p:txBody>
      </p:sp>
      <p:sp>
        <p:nvSpPr>
          <p:cNvPr id="7" name="object 7"/>
          <p:cNvSpPr txBox="1"/>
          <p:nvPr/>
        </p:nvSpPr>
        <p:spPr>
          <a:xfrm>
            <a:off x="4145279" y="2460878"/>
            <a:ext cx="3657600" cy="741680"/>
          </a:xfrm>
          <a:prstGeom prst="rect">
            <a:avLst/>
          </a:prstGeom>
        </p:spPr>
        <p:txBody>
          <a:bodyPr vert="horz" wrap="square" lIns="0" tIns="0" rIns="0" bIns="0" rtlCol="0">
            <a:spAutoFit/>
          </a:bodyPr>
          <a:lstStyle/>
          <a:p>
            <a:pPr>
              <a:lnSpc>
                <a:spcPct val="100000"/>
              </a:lnSpc>
            </a:pPr>
            <a:r>
              <a:rPr sz="1600" spc="-10" dirty="0">
                <a:solidFill>
                  <a:srgbClr val="1F487C"/>
                </a:solidFill>
                <a:latin typeface="Calibri"/>
                <a:cs typeface="Calibri"/>
              </a:rPr>
              <a:t>too slow </a:t>
            </a:r>
            <a:r>
              <a:rPr sz="1600" spc="-5" dirty="0">
                <a:solidFill>
                  <a:srgbClr val="1F487C"/>
                </a:solidFill>
                <a:latin typeface="Calibri"/>
                <a:cs typeface="Calibri"/>
              </a:rPr>
              <a:t>in </a:t>
            </a:r>
            <a:r>
              <a:rPr sz="1600" spc="-10" dirty="0">
                <a:solidFill>
                  <a:srgbClr val="1F487C"/>
                </a:solidFill>
                <a:latin typeface="Calibri"/>
                <a:cs typeface="Calibri"/>
              </a:rPr>
              <a:t>immunocompromised setting  rapid, inexpensive, but low </a:t>
            </a:r>
            <a:r>
              <a:rPr sz="1600" spc="-5" dirty="0">
                <a:solidFill>
                  <a:srgbClr val="1F487C"/>
                </a:solidFill>
                <a:latin typeface="Calibri"/>
                <a:cs typeface="Calibri"/>
              </a:rPr>
              <a:t>sensitivity  </a:t>
            </a:r>
            <a:r>
              <a:rPr sz="1600" spc="-20" dirty="0">
                <a:solidFill>
                  <a:srgbClr val="1F487C"/>
                </a:solidFill>
                <a:latin typeface="Calibri"/>
                <a:cs typeface="Calibri"/>
              </a:rPr>
              <a:t>preferred </a:t>
            </a:r>
            <a:r>
              <a:rPr sz="1600" spc="-10" dirty="0">
                <a:solidFill>
                  <a:srgbClr val="1F487C"/>
                </a:solidFill>
                <a:latin typeface="Calibri"/>
                <a:cs typeface="Calibri"/>
              </a:rPr>
              <a:t>method </a:t>
            </a:r>
            <a:r>
              <a:rPr sz="1600" spc="-5" dirty="0">
                <a:solidFill>
                  <a:srgbClr val="1F487C"/>
                </a:solidFill>
                <a:latin typeface="Calibri"/>
                <a:cs typeface="Calibri"/>
              </a:rPr>
              <a:t>( or pp65-antigen in</a:t>
            </a:r>
            <a:r>
              <a:rPr sz="1600" spc="60" dirty="0">
                <a:solidFill>
                  <a:srgbClr val="1F487C"/>
                </a:solidFill>
                <a:latin typeface="Calibri"/>
                <a:cs typeface="Calibri"/>
              </a:rPr>
              <a:t> </a:t>
            </a:r>
            <a:r>
              <a:rPr sz="1600" spc="-10" dirty="0">
                <a:solidFill>
                  <a:srgbClr val="1F487C"/>
                </a:solidFill>
                <a:latin typeface="Calibri"/>
                <a:cs typeface="Calibri"/>
              </a:rPr>
              <a:t>CMV)</a:t>
            </a:r>
            <a:endParaRPr sz="1600" dirty="0">
              <a:latin typeface="Calibri"/>
              <a:cs typeface="Calibri"/>
            </a:endParaRPr>
          </a:p>
        </p:txBody>
      </p:sp>
      <p:sp>
        <p:nvSpPr>
          <p:cNvPr id="8" name="object 8"/>
          <p:cNvSpPr/>
          <p:nvPr/>
        </p:nvSpPr>
        <p:spPr>
          <a:xfrm>
            <a:off x="3779901" y="2571114"/>
            <a:ext cx="288290" cy="99695"/>
          </a:xfrm>
          <a:custGeom>
            <a:avLst/>
            <a:gdLst/>
            <a:ahLst/>
            <a:cxnLst/>
            <a:rect l="l" t="t" r="r" b="b"/>
            <a:pathLst>
              <a:path w="288289" h="99694">
                <a:moveTo>
                  <a:pt x="238251" y="0"/>
                </a:moveTo>
                <a:lnTo>
                  <a:pt x="238251" y="24892"/>
                </a:lnTo>
                <a:lnTo>
                  <a:pt x="0" y="24892"/>
                </a:lnTo>
                <a:lnTo>
                  <a:pt x="0" y="74675"/>
                </a:lnTo>
                <a:lnTo>
                  <a:pt x="238251" y="74675"/>
                </a:lnTo>
                <a:lnTo>
                  <a:pt x="238251" y="99568"/>
                </a:lnTo>
                <a:lnTo>
                  <a:pt x="288036" y="49784"/>
                </a:lnTo>
                <a:lnTo>
                  <a:pt x="238251" y="0"/>
                </a:lnTo>
                <a:close/>
              </a:path>
            </a:pathLst>
          </a:custGeom>
          <a:solidFill>
            <a:srgbClr val="1F487C"/>
          </a:solidFill>
        </p:spPr>
        <p:txBody>
          <a:bodyPr wrap="square" lIns="0" tIns="0" rIns="0" bIns="0" rtlCol="0"/>
          <a:lstStyle/>
          <a:p>
            <a:endParaRPr dirty="0"/>
          </a:p>
        </p:txBody>
      </p:sp>
      <p:sp>
        <p:nvSpPr>
          <p:cNvPr id="9" name="object 9"/>
          <p:cNvSpPr/>
          <p:nvPr/>
        </p:nvSpPr>
        <p:spPr>
          <a:xfrm>
            <a:off x="3779901" y="2571114"/>
            <a:ext cx="288290" cy="99695"/>
          </a:xfrm>
          <a:custGeom>
            <a:avLst/>
            <a:gdLst/>
            <a:ahLst/>
            <a:cxnLst/>
            <a:rect l="l" t="t" r="r" b="b"/>
            <a:pathLst>
              <a:path w="288289" h="99694">
                <a:moveTo>
                  <a:pt x="0" y="24892"/>
                </a:moveTo>
                <a:lnTo>
                  <a:pt x="238251" y="24892"/>
                </a:lnTo>
                <a:lnTo>
                  <a:pt x="238251" y="0"/>
                </a:lnTo>
                <a:lnTo>
                  <a:pt x="288036" y="49784"/>
                </a:lnTo>
                <a:lnTo>
                  <a:pt x="238251" y="99568"/>
                </a:lnTo>
                <a:lnTo>
                  <a:pt x="238251" y="74675"/>
                </a:lnTo>
                <a:lnTo>
                  <a:pt x="0" y="74675"/>
                </a:lnTo>
                <a:lnTo>
                  <a:pt x="0" y="24892"/>
                </a:lnTo>
                <a:close/>
              </a:path>
            </a:pathLst>
          </a:custGeom>
          <a:ln w="25400">
            <a:solidFill>
              <a:srgbClr val="385D89"/>
            </a:solidFill>
          </a:ln>
        </p:spPr>
        <p:txBody>
          <a:bodyPr wrap="square" lIns="0" tIns="0" rIns="0" bIns="0" rtlCol="0"/>
          <a:lstStyle/>
          <a:p>
            <a:endParaRPr dirty="0"/>
          </a:p>
        </p:txBody>
      </p:sp>
      <p:sp>
        <p:nvSpPr>
          <p:cNvPr id="10" name="object 10"/>
          <p:cNvSpPr/>
          <p:nvPr/>
        </p:nvSpPr>
        <p:spPr>
          <a:xfrm>
            <a:off x="3779901" y="2804795"/>
            <a:ext cx="288290" cy="99695"/>
          </a:xfrm>
          <a:custGeom>
            <a:avLst/>
            <a:gdLst/>
            <a:ahLst/>
            <a:cxnLst/>
            <a:rect l="l" t="t" r="r" b="b"/>
            <a:pathLst>
              <a:path w="288289" h="99694">
                <a:moveTo>
                  <a:pt x="238251" y="0"/>
                </a:moveTo>
                <a:lnTo>
                  <a:pt x="238251" y="24891"/>
                </a:lnTo>
                <a:lnTo>
                  <a:pt x="0" y="24891"/>
                </a:lnTo>
                <a:lnTo>
                  <a:pt x="0" y="74675"/>
                </a:lnTo>
                <a:lnTo>
                  <a:pt x="238251" y="74675"/>
                </a:lnTo>
                <a:lnTo>
                  <a:pt x="238251" y="99567"/>
                </a:lnTo>
                <a:lnTo>
                  <a:pt x="288036" y="49783"/>
                </a:lnTo>
                <a:lnTo>
                  <a:pt x="238251" y="0"/>
                </a:lnTo>
                <a:close/>
              </a:path>
            </a:pathLst>
          </a:custGeom>
          <a:solidFill>
            <a:srgbClr val="1F487C"/>
          </a:solidFill>
        </p:spPr>
        <p:txBody>
          <a:bodyPr wrap="square" lIns="0" tIns="0" rIns="0" bIns="0" rtlCol="0"/>
          <a:lstStyle/>
          <a:p>
            <a:endParaRPr dirty="0"/>
          </a:p>
        </p:txBody>
      </p:sp>
      <p:sp>
        <p:nvSpPr>
          <p:cNvPr id="11" name="object 11"/>
          <p:cNvSpPr/>
          <p:nvPr/>
        </p:nvSpPr>
        <p:spPr>
          <a:xfrm>
            <a:off x="3779901" y="2804795"/>
            <a:ext cx="288290" cy="99695"/>
          </a:xfrm>
          <a:custGeom>
            <a:avLst/>
            <a:gdLst/>
            <a:ahLst/>
            <a:cxnLst/>
            <a:rect l="l" t="t" r="r" b="b"/>
            <a:pathLst>
              <a:path w="288289" h="99694">
                <a:moveTo>
                  <a:pt x="0" y="24891"/>
                </a:moveTo>
                <a:lnTo>
                  <a:pt x="238251" y="24891"/>
                </a:lnTo>
                <a:lnTo>
                  <a:pt x="238251" y="0"/>
                </a:lnTo>
                <a:lnTo>
                  <a:pt x="288036" y="49783"/>
                </a:lnTo>
                <a:lnTo>
                  <a:pt x="238251" y="99567"/>
                </a:lnTo>
                <a:lnTo>
                  <a:pt x="238251" y="74675"/>
                </a:lnTo>
                <a:lnTo>
                  <a:pt x="0" y="74675"/>
                </a:lnTo>
                <a:lnTo>
                  <a:pt x="0" y="24891"/>
                </a:lnTo>
                <a:close/>
              </a:path>
            </a:pathLst>
          </a:custGeom>
          <a:ln w="25399">
            <a:solidFill>
              <a:srgbClr val="385D89"/>
            </a:solidFill>
          </a:ln>
        </p:spPr>
        <p:txBody>
          <a:bodyPr wrap="square" lIns="0" tIns="0" rIns="0" bIns="0" rtlCol="0"/>
          <a:lstStyle/>
          <a:p>
            <a:endParaRPr dirty="0"/>
          </a:p>
        </p:txBody>
      </p:sp>
      <p:sp>
        <p:nvSpPr>
          <p:cNvPr id="12" name="object 12"/>
          <p:cNvSpPr/>
          <p:nvPr/>
        </p:nvSpPr>
        <p:spPr>
          <a:xfrm>
            <a:off x="3779901" y="3035045"/>
            <a:ext cx="288290" cy="99695"/>
          </a:xfrm>
          <a:custGeom>
            <a:avLst/>
            <a:gdLst/>
            <a:ahLst/>
            <a:cxnLst/>
            <a:rect l="l" t="t" r="r" b="b"/>
            <a:pathLst>
              <a:path w="288289" h="99694">
                <a:moveTo>
                  <a:pt x="238251" y="0"/>
                </a:moveTo>
                <a:lnTo>
                  <a:pt x="238251" y="24891"/>
                </a:lnTo>
                <a:lnTo>
                  <a:pt x="0" y="24891"/>
                </a:lnTo>
                <a:lnTo>
                  <a:pt x="0" y="74675"/>
                </a:lnTo>
                <a:lnTo>
                  <a:pt x="238251" y="74675"/>
                </a:lnTo>
                <a:lnTo>
                  <a:pt x="238251" y="99567"/>
                </a:lnTo>
                <a:lnTo>
                  <a:pt x="288036" y="49783"/>
                </a:lnTo>
                <a:lnTo>
                  <a:pt x="238251" y="0"/>
                </a:lnTo>
                <a:close/>
              </a:path>
            </a:pathLst>
          </a:custGeom>
          <a:solidFill>
            <a:srgbClr val="1F487C"/>
          </a:solidFill>
        </p:spPr>
        <p:txBody>
          <a:bodyPr wrap="square" lIns="0" tIns="0" rIns="0" bIns="0" rtlCol="0"/>
          <a:lstStyle/>
          <a:p>
            <a:endParaRPr dirty="0"/>
          </a:p>
        </p:txBody>
      </p:sp>
      <p:sp>
        <p:nvSpPr>
          <p:cNvPr id="13" name="object 13"/>
          <p:cNvSpPr/>
          <p:nvPr/>
        </p:nvSpPr>
        <p:spPr>
          <a:xfrm>
            <a:off x="3779901" y="3035045"/>
            <a:ext cx="288290" cy="99695"/>
          </a:xfrm>
          <a:custGeom>
            <a:avLst/>
            <a:gdLst/>
            <a:ahLst/>
            <a:cxnLst/>
            <a:rect l="l" t="t" r="r" b="b"/>
            <a:pathLst>
              <a:path w="288289" h="99694">
                <a:moveTo>
                  <a:pt x="0" y="24891"/>
                </a:moveTo>
                <a:lnTo>
                  <a:pt x="238251" y="24891"/>
                </a:lnTo>
                <a:lnTo>
                  <a:pt x="238251" y="0"/>
                </a:lnTo>
                <a:lnTo>
                  <a:pt x="288036" y="49783"/>
                </a:lnTo>
                <a:lnTo>
                  <a:pt x="238251" y="99567"/>
                </a:lnTo>
                <a:lnTo>
                  <a:pt x="238251" y="74675"/>
                </a:lnTo>
                <a:lnTo>
                  <a:pt x="0" y="74675"/>
                </a:lnTo>
                <a:lnTo>
                  <a:pt x="0" y="24891"/>
                </a:lnTo>
                <a:close/>
              </a:path>
            </a:pathLst>
          </a:custGeom>
          <a:ln w="25399">
            <a:solidFill>
              <a:srgbClr val="385D89"/>
            </a:solidFill>
          </a:ln>
        </p:spPr>
        <p:txBody>
          <a:bodyPr wrap="square" lIns="0" tIns="0" rIns="0" bIns="0" rtlCol="0"/>
          <a:lstStyle/>
          <a:p>
            <a:endParaRPr dirty="0"/>
          </a:p>
        </p:txBody>
      </p:sp>
      <p:sp>
        <p:nvSpPr>
          <p:cNvPr id="14" name="object 14"/>
          <p:cNvSpPr/>
          <p:nvPr/>
        </p:nvSpPr>
        <p:spPr>
          <a:xfrm>
            <a:off x="395541" y="3678872"/>
            <a:ext cx="7633334" cy="2369820"/>
          </a:xfrm>
          <a:custGeom>
            <a:avLst/>
            <a:gdLst/>
            <a:ahLst/>
            <a:cxnLst/>
            <a:rect l="l" t="t" r="r" b="b"/>
            <a:pathLst>
              <a:path w="7633334" h="2369820">
                <a:moveTo>
                  <a:pt x="0" y="2369820"/>
                </a:moveTo>
                <a:lnTo>
                  <a:pt x="7632827" y="2369820"/>
                </a:lnTo>
                <a:lnTo>
                  <a:pt x="7632827" y="0"/>
                </a:lnTo>
                <a:lnTo>
                  <a:pt x="0" y="0"/>
                </a:lnTo>
                <a:lnTo>
                  <a:pt x="0" y="2369820"/>
                </a:lnTo>
                <a:close/>
              </a:path>
            </a:pathLst>
          </a:custGeom>
          <a:solidFill>
            <a:srgbClr val="4AACC5"/>
          </a:solidFill>
        </p:spPr>
        <p:txBody>
          <a:bodyPr wrap="square" lIns="0" tIns="0" rIns="0" bIns="0" rtlCol="0"/>
          <a:lstStyle/>
          <a:p>
            <a:endParaRPr dirty="0"/>
          </a:p>
        </p:txBody>
      </p:sp>
      <p:sp>
        <p:nvSpPr>
          <p:cNvPr id="15" name="object 15"/>
          <p:cNvSpPr/>
          <p:nvPr/>
        </p:nvSpPr>
        <p:spPr>
          <a:xfrm>
            <a:off x="395541" y="3678872"/>
            <a:ext cx="7633334" cy="2369820"/>
          </a:xfrm>
          <a:custGeom>
            <a:avLst/>
            <a:gdLst/>
            <a:ahLst/>
            <a:cxnLst/>
            <a:rect l="l" t="t" r="r" b="b"/>
            <a:pathLst>
              <a:path w="7633334" h="2369820">
                <a:moveTo>
                  <a:pt x="0" y="2369820"/>
                </a:moveTo>
                <a:lnTo>
                  <a:pt x="7632827" y="2369820"/>
                </a:lnTo>
                <a:lnTo>
                  <a:pt x="7632827" y="0"/>
                </a:lnTo>
                <a:lnTo>
                  <a:pt x="0" y="0"/>
                </a:lnTo>
                <a:lnTo>
                  <a:pt x="0" y="2369820"/>
                </a:lnTo>
                <a:close/>
              </a:path>
            </a:pathLst>
          </a:custGeom>
          <a:ln w="9525">
            <a:solidFill>
              <a:srgbClr val="002060"/>
            </a:solidFill>
          </a:ln>
        </p:spPr>
        <p:txBody>
          <a:bodyPr wrap="square" lIns="0" tIns="0" rIns="0" bIns="0" rtlCol="0"/>
          <a:lstStyle/>
          <a:p>
            <a:endParaRPr dirty="0"/>
          </a:p>
        </p:txBody>
      </p:sp>
      <p:sp>
        <p:nvSpPr>
          <p:cNvPr id="16" name="object 16"/>
          <p:cNvSpPr txBox="1"/>
          <p:nvPr/>
        </p:nvSpPr>
        <p:spPr>
          <a:xfrm>
            <a:off x="1305433" y="3710178"/>
            <a:ext cx="5814060" cy="805180"/>
          </a:xfrm>
          <a:prstGeom prst="rect">
            <a:avLst/>
          </a:prstGeom>
        </p:spPr>
        <p:txBody>
          <a:bodyPr vert="horz" wrap="square" lIns="0" tIns="0" rIns="0" bIns="0" rtlCol="0">
            <a:spAutoFit/>
          </a:bodyPr>
          <a:lstStyle/>
          <a:p>
            <a:pPr algn="ctr">
              <a:lnSpc>
                <a:spcPct val="100000"/>
              </a:lnSpc>
            </a:pPr>
            <a:r>
              <a:rPr sz="1800" b="1" u="heavy" spc="-20" dirty="0">
                <a:solidFill>
                  <a:srgbClr val="1F487C"/>
                </a:solidFill>
                <a:latin typeface="Calibri"/>
                <a:cs typeface="Calibri"/>
              </a:rPr>
              <a:t>Treatment </a:t>
            </a:r>
            <a:r>
              <a:rPr sz="1800" b="1" u="heavy" spc="-5" dirty="0">
                <a:solidFill>
                  <a:srgbClr val="1F487C"/>
                </a:solidFill>
                <a:latin typeface="Calibri"/>
                <a:cs typeface="Calibri"/>
              </a:rPr>
              <a:t>options </a:t>
            </a:r>
            <a:r>
              <a:rPr sz="1800" b="1" u="heavy" spc="-10" dirty="0">
                <a:solidFill>
                  <a:srgbClr val="1F487C"/>
                </a:solidFill>
                <a:latin typeface="Calibri"/>
                <a:cs typeface="Calibri"/>
              </a:rPr>
              <a:t>for </a:t>
            </a:r>
            <a:r>
              <a:rPr sz="1800" b="1" u="heavy" spc="-5" dirty="0">
                <a:solidFill>
                  <a:srgbClr val="1F487C"/>
                </a:solidFill>
                <a:latin typeface="Calibri"/>
                <a:cs typeface="Calibri"/>
              </a:rPr>
              <a:t>RNA</a:t>
            </a:r>
            <a:r>
              <a:rPr sz="1800" b="1" u="heavy" spc="-25" dirty="0">
                <a:solidFill>
                  <a:srgbClr val="1F487C"/>
                </a:solidFill>
                <a:latin typeface="Calibri"/>
                <a:cs typeface="Calibri"/>
              </a:rPr>
              <a:t> </a:t>
            </a:r>
            <a:r>
              <a:rPr sz="1800" b="1" u="heavy" spc="-5" dirty="0">
                <a:solidFill>
                  <a:srgbClr val="1F487C"/>
                </a:solidFill>
                <a:latin typeface="Calibri"/>
                <a:cs typeface="Calibri"/>
              </a:rPr>
              <a:t>viruses</a:t>
            </a:r>
            <a:endParaRPr sz="1800" dirty="0">
              <a:latin typeface="Calibri"/>
              <a:cs typeface="Calibri"/>
            </a:endParaRPr>
          </a:p>
          <a:p>
            <a:pPr>
              <a:lnSpc>
                <a:spcPct val="100000"/>
              </a:lnSpc>
              <a:spcBef>
                <a:spcPts val="50"/>
              </a:spcBef>
            </a:pPr>
            <a:endParaRPr sz="1850" dirty="0">
              <a:latin typeface="Times New Roman"/>
              <a:cs typeface="Times New Roman"/>
            </a:endParaRPr>
          </a:p>
          <a:p>
            <a:pPr algn="ctr">
              <a:lnSpc>
                <a:spcPct val="100000"/>
              </a:lnSpc>
            </a:pPr>
            <a:r>
              <a:rPr sz="1600" b="1" spc="-5" dirty="0">
                <a:solidFill>
                  <a:srgbClr val="1F487C"/>
                </a:solidFill>
                <a:latin typeface="Calibri"/>
                <a:cs typeface="Calibri"/>
              </a:rPr>
              <a:t>Primarily </a:t>
            </a:r>
            <a:r>
              <a:rPr sz="1600" b="1" spc="-10" dirty="0">
                <a:solidFill>
                  <a:srgbClr val="1F487C"/>
                </a:solidFill>
                <a:latin typeface="Calibri"/>
                <a:cs typeface="Calibri"/>
              </a:rPr>
              <a:t>supportive care, </a:t>
            </a:r>
            <a:r>
              <a:rPr sz="1600" b="1" spc="-20" dirty="0">
                <a:solidFill>
                  <a:srgbClr val="1F487C"/>
                </a:solidFill>
                <a:latin typeface="Calibri"/>
                <a:cs typeface="Calibri"/>
              </a:rPr>
              <a:t>few </a:t>
            </a:r>
            <a:r>
              <a:rPr sz="1600" b="1" spc="-10" dirty="0">
                <a:solidFill>
                  <a:srgbClr val="1F487C"/>
                </a:solidFill>
                <a:latin typeface="Calibri"/>
                <a:cs typeface="Calibri"/>
              </a:rPr>
              <a:t>antivirals with well documented</a:t>
            </a:r>
            <a:r>
              <a:rPr sz="1600" b="1" spc="175" dirty="0">
                <a:solidFill>
                  <a:srgbClr val="1F487C"/>
                </a:solidFill>
                <a:latin typeface="Calibri"/>
                <a:cs typeface="Calibri"/>
              </a:rPr>
              <a:t> </a:t>
            </a:r>
            <a:r>
              <a:rPr sz="1600" b="1" spc="-10" dirty="0">
                <a:solidFill>
                  <a:srgbClr val="1F487C"/>
                </a:solidFill>
                <a:latin typeface="Calibri"/>
                <a:cs typeface="Calibri"/>
              </a:rPr>
              <a:t>effect</a:t>
            </a:r>
            <a:endParaRPr sz="1600" dirty="0">
              <a:latin typeface="Calibri"/>
              <a:cs typeface="Calibri"/>
            </a:endParaRPr>
          </a:p>
        </p:txBody>
      </p:sp>
      <p:sp>
        <p:nvSpPr>
          <p:cNvPr id="17" name="object 17"/>
          <p:cNvSpPr txBox="1"/>
          <p:nvPr/>
        </p:nvSpPr>
        <p:spPr>
          <a:xfrm>
            <a:off x="487070" y="4749292"/>
            <a:ext cx="519430" cy="1229995"/>
          </a:xfrm>
          <a:prstGeom prst="rect">
            <a:avLst/>
          </a:prstGeom>
        </p:spPr>
        <p:txBody>
          <a:bodyPr vert="horz" wrap="square" lIns="0" tIns="0" rIns="0" bIns="0" rtlCol="0">
            <a:spAutoFit/>
          </a:bodyPr>
          <a:lstStyle/>
          <a:p>
            <a:pPr>
              <a:lnSpc>
                <a:spcPct val="100000"/>
              </a:lnSpc>
            </a:pPr>
            <a:r>
              <a:rPr sz="1600" spc="-5" dirty="0">
                <a:solidFill>
                  <a:srgbClr val="1F487C"/>
                </a:solidFill>
                <a:latin typeface="Calibri"/>
                <a:cs typeface="Calibri"/>
              </a:rPr>
              <a:t>IFV</a:t>
            </a:r>
            <a:endParaRPr sz="1600" dirty="0">
              <a:latin typeface="Calibri"/>
              <a:cs typeface="Calibri"/>
            </a:endParaRPr>
          </a:p>
          <a:p>
            <a:pPr>
              <a:lnSpc>
                <a:spcPct val="100000"/>
              </a:lnSpc>
              <a:spcBef>
                <a:spcPts val="20"/>
              </a:spcBef>
            </a:pPr>
            <a:endParaRPr sz="1650" dirty="0">
              <a:latin typeface="Times New Roman"/>
              <a:cs typeface="Times New Roman"/>
            </a:endParaRPr>
          </a:p>
          <a:p>
            <a:pPr>
              <a:lnSpc>
                <a:spcPct val="100000"/>
              </a:lnSpc>
            </a:pPr>
            <a:r>
              <a:rPr sz="1600" spc="-20" dirty="0">
                <a:solidFill>
                  <a:srgbClr val="1F487C"/>
                </a:solidFill>
                <a:latin typeface="Calibri"/>
                <a:cs typeface="Calibri"/>
              </a:rPr>
              <a:t>RSV  </a:t>
            </a:r>
            <a:r>
              <a:rPr sz="1600" spc="-5" dirty="0">
                <a:solidFill>
                  <a:srgbClr val="1F487C"/>
                </a:solidFill>
                <a:latin typeface="Calibri"/>
                <a:cs typeface="Calibri"/>
              </a:rPr>
              <a:t>PIV  HM</a:t>
            </a:r>
            <a:r>
              <a:rPr sz="1600" spc="-15" dirty="0">
                <a:solidFill>
                  <a:srgbClr val="1F487C"/>
                </a:solidFill>
                <a:latin typeface="Calibri"/>
                <a:cs typeface="Calibri"/>
              </a:rPr>
              <a:t>P</a:t>
            </a:r>
            <a:r>
              <a:rPr sz="1600" spc="-5" dirty="0">
                <a:solidFill>
                  <a:srgbClr val="1F487C"/>
                </a:solidFill>
                <a:latin typeface="Calibri"/>
                <a:cs typeface="Calibri"/>
              </a:rPr>
              <a:t>V</a:t>
            </a:r>
            <a:endParaRPr sz="1600" dirty="0">
              <a:latin typeface="Calibri"/>
              <a:cs typeface="Calibri"/>
            </a:endParaRPr>
          </a:p>
        </p:txBody>
      </p:sp>
      <p:sp>
        <p:nvSpPr>
          <p:cNvPr id="18" name="object 18"/>
          <p:cNvSpPr txBox="1"/>
          <p:nvPr/>
        </p:nvSpPr>
        <p:spPr>
          <a:xfrm>
            <a:off x="1401444" y="4749292"/>
            <a:ext cx="6375400" cy="1229995"/>
          </a:xfrm>
          <a:prstGeom prst="rect">
            <a:avLst/>
          </a:prstGeom>
        </p:spPr>
        <p:txBody>
          <a:bodyPr vert="horz" wrap="square" lIns="0" tIns="0" rIns="0" bIns="0" rtlCol="0">
            <a:spAutoFit/>
          </a:bodyPr>
          <a:lstStyle/>
          <a:p>
            <a:pPr marR="1725295">
              <a:lnSpc>
                <a:spcPct val="100000"/>
              </a:lnSpc>
            </a:pPr>
            <a:r>
              <a:rPr sz="1600" spc="-10" dirty="0">
                <a:solidFill>
                  <a:srgbClr val="1F487C"/>
                </a:solidFill>
                <a:latin typeface="Calibri"/>
                <a:cs typeface="Calibri"/>
              </a:rPr>
              <a:t>Neuramidinase inhibitors </a:t>
            </a:r>
            <a:r>
              <a:rPr sz="1600" spc="-15" dirty="0">
                <a:solidFill>
                  <a:srgbClr val="1F487C"/>
                </a:solidFill>
                <a:latin typeface="Calibri"/>
                <a:cs typeface="Calibri"/>
              </a:rPr>
              <a:t>(oseltamivir, </a:t>
            </a:r>
            <a:r>
              <a:rPr sz="1600" spc="-5" dirty="0">
                <a:solidFill>
                  <a:srgbClr val="1F487C"/>
                </a:solidFill>
                <a:latin typeface="Calibri"/>
                <a:cs typeface="Calibri"/>
              </a:rPr>
              <a:t>zanamivir) </a:t>
            </a:r>
            <a:r>
              <a:rPr sz="1600" spc="-10" dirty="0">
                <a:solidFill>
                  <a:srgbClr val="1F487C"/>
                </a:solidFill>
                <a:latin typeface="Calibri"/>
                <a:cs typeface="Calibri"/>
              </a:rPr>
              <a:t>and/or  </a:t>
            </a:r>
            <a:r>
              <a:rPr sz="1600" spc="-5" dirty="0">
                <a:solidFill>
                  <a:srgbClr val="1F487C"/>
                </a:solidFill>
                <a:latin typeface="Calibri"/>
                <a:cs typeface="Calibri"/>
              </a:rPr>
              <a:t>M2 </a:t>
            </a:r>
            <a:r>
              <a:rPr sz="1600" spc="-10" dirty="0">
                <a:solidFill>
                  <a:srgbClr val="1F487C"/>
                </a:solidFill>
                <a:latin typeface="Calibri"/>
                <a:cs typeface="Calibri"/>
              </a:rPr>
              <a:t>protein inhibitors </a:t>
            </a:r>
            <a:r>
              <a:rPr sz="1600" spc="-5" dirty="0">
                <a:solidFill>
                  <a:srgbClr val="1F487C"/>
                </a:solidFill>
                <a:latin typeface="Calibri"/>
                <a:cs typeface="Calibri"/>
              </a:rPr>
              <a:t>(amantadine,</a:t>
            </a:r>
            <a:r>
              <a:rPr sz="1600" spc="-70" dirty="0">
                <a:solidFill>
                  <a:srgbClr val="1F487C"/>
                </a:solidFill>
                <a:latin typeface="Calibri"/>
                <a:cs typeface="Calibri"/>
              </a:rPr>
              <a:t> </a:t>
            </a:r>
            <a:r>
              <a:rPr sz="1600" spc="-5" dirty="0">
                <a:solidFill>
                  <a:srgbClr val="1F487C"/>
                </a:solidFill>
                <a:latin typeface="Calibri"/>
                <a:cs typeface="Calibri"/>
              </a:rPr>
              <a:t>rimantadine)</a:t>
            </a:r>
            <a:endParaRPr sz="1600" dirty="0">
              <a:latin typeface="Calibri"/>
              <a:cs typeface="Calibri"/>
            </a:endParaRPr>
          </a:p>
          <a:p>
            <a:pPr>
              <a:lnSpc>
                <a:spcPct val="100000"/>
              </a:lnSpc>
            </a:pPr>
            <a:r>
              <a:rPr sz="1600" spc="-5" dirty="0">
                <a:solidFill>
                  <a:srgbClr val="1F487C"/>
                </a:solidFill>
                <a:latin typeface="Calibri"/>
                <a:cs typeface="Calibri"/>
              </a:rPr>
              <a:t>Ribavirine </a:t>
            </a:r>
            <a:r>
              <a:rPr sz="1600" spc="-10" dirty="0">
                <a:solidFill>
                  <a:srgbClr val="1F487C"/>
                </a:solidFill>
                <a:latin typeface="Calibri"/>
                <a:cs typeface="Calibri"/>
              </a:rPr>
              <a:t>(aerosolized)-preemptive </a:t>
            </a:r>
            <a:r>
              <a:rPr sz="1600" spc="-15" dirty="0">
                <a:solidFill>
                  <a:srgbClr val="1F487C"/>
                </a:solidFill>
                <a:latin typeface="Calibri"/>
                <a:cs typeface="Calibri"/>
              </a:rPr>
              <a:t>therapy </a:t>
            </a:r>
            <a:r>
              <a:rPr sz="1600" spc="-5" dirty="0">
                <a:solidFill>
                  <a:srgbClr val="1F487C"/>
                </a:solidFill>
                <a:latin typeface="Calibri"/>
                <a:cs typeface="Calibri"/>
              </a:rPr>
              <a:t>particularly in high-risk patients*  Ribavirine?</a:t>
            </a:r>
            <a:endParaRPr sz="1600" dirty="0">
              <a:latin typeface="Calibri"/>
              <a:cs typeface="Calibri"/>
            </a:endParaRPr>
          </a:p>
          <a:p>
            <a:pPr>
              <a:lnSpc>
                <a:spcPct val="100000"/>
              </a:lnSpc>
            </a:pPr>
            <a:r>
              <a:rPr sz="1600" spc="-5" dirty="0">
                <a:solidFill>
                  <a:srgbClr val="1F487C"/>
                </a:solidFill>
                <a:latin typeface="Calibri"/>
                <a:cs typeface="Calibri"/>
              </a:rPr>
              <a:t>Ribavirine?</a:t>
            </a:r>
            <a:endParaRPr sz="1600" dirty="0">
              <a:latin typeface="Calibri"/>
              <a:cs typeface="Calibri"/>
            </a:endParaRPr>
          </a:p>
        </p:txBody>
      </p:sp>
      <p:sp>
        <p:nvSpPr>
          <p:cNvPr id="19" name="object 19"/>
          <p:cNvSpPr/>
          <p:nvPr/>
        </p:nvSpPr>
        <p:spPr>
          <a:xfrm>
            <a:off x="1043609" y="4839589"/>
            <a:ext cx="288290" cy="99695"/>
          </a:xfrm>
          <a:custGeom>
            <a:avLst/>
            <a:gdLst/>
            <a:ahLst/>
            <a:cxnLst/>
            <a:rect l="l" t="t" r="r" b="b"/>
            <a:pathLst>
              <a:path w="288290" h="99695">
                <a:moveTo>
                  <a:pt x="238201" y="0"/>
                </a:moveTo>
                <a:lnTo>
                  <a:pt x="238201" y="24892"/>
                </a:lnTo>
                <a:lnTo>
                  <a:pt x="0" y="24892"/>
                </a:lnTo>
                <a:lnTo>
                  <a:pt x="0" y="74675"/>
                </a:lnTo>
                <a:lnTo>
                  <a:pt x="238201" y="74675"/>
                </a:lnTo>
                <a:lnTo>
                  <a:pt x="238201" y="99568"/>
                </a:lnTo>
                <a:lnTo>
                  <a:pt x="287985" y="49784"/>
                </a:lnTo>
                <a:lnTo>
                  <a:pt x="238201" y="0"/>
                </a:lnTo>
                <a:close/>
              </a:path>
            </a:pathLst>
          </a:custGeom>
          <a:solidFill>
            <a:srgbClr val="1F487C"/>
          </a:solidFill>
        </p:spPr>
        <p:txBody>
          <a:bodyPr wrap="square" lIns="0" tIns="0" rIns="0" bIns="0" rtlCol="0"/>
          <a:lstStyle/>
          <a:p>
            <a:endParaRPr dirty="0"/>
          </a:p>
        </p:txBody>
      </p:sp>
      <p:sp>
        <p:nvSpPr>
          <p:cNvPr id="20" name="object 20"/>
          <p:cNvSpPr/>
          <p:nvPr/>
        </p:nvSpPr>
        <p:spPr>
          <a:xfrm>
            <a:off x="1043609" y="4839589"/>
            <a:ext cx="288290" cy="99695"/>
          </a:xfrm>
          <a:custGeom>
            <a:avLst/>
            <a:gdLst/>
            <a:ahLst/>
            <a:cxnLst/>
            <a:rect l="l" t="t" r="r" b="b"/>
            <a:pathLst>
              <a:path w="288290" h="99695">
                <a:moveTo>
                  <a:pt x="0" y="24892"/>
                </a:moveTo>
                <a:lnTo>
                  <a:pt x="238201" y="24892"/>
                </a:lnTo>
                <a:lnTo>
                  <a:pt x="238201" y="0"/>
                </a:lnTo>
                <a:lnTo>
                  <a:pt x="287985" y="49784"/>
                </a:lnTo>
                <a:lnTo>
                  <a:pt x="238201" y="99568"/>
                </a:lnTo>
                <a:lnTo>
                  <a:pt x="238201" y="74675"/>
                </a:lnTo>
                <a:lnTo>
                  <a:pt x="0" y="74675"/>
                </a:lnTo>
                <a:lnTo>
                  <a:pt x="0" y="24892"/>
                </a:lnTo>
                <a:close/>
              </a:path>
            </a:pathLst>
          </a:custGeom>
          <a:ln w="25400">
            <a:solidFill>
              <a:srgbClr val="385D89"/>
            </a:solidFill>
          </a:ln>
        </p:spPr>
        <p:txBody>
          <a:bodyPr wrap="square" lIns="0" tIns="0" rIns="0" bIns="0" rtlCol="0"/>
          <a:lstStyle/>
          <a:p>
            <a:endParaRPr dirty="0"/>
          </a:p>
        </p:txBody>
      </p:sp>
      <p:sp>
        <p:nvSpPr>
          <p:cNvPr id="21" name="object 21"/>
          <p:cNvSpPr/>
          <p:nvPr/>
        </p:nvSpPr>
        <p:spPr>
          <a:xfrm>
            <a:off x="1060678" y="5335015"/>
            <a:ext cx="288290" cy="99695"/>
          </a:xfrm>
          <a:custGeom>
            <a:avLst/>
            <a:gdLst/>
            <a:ahLst/>
            <a:cxnLst/>
            <a:rect l="l" t="t" r="r" b="b"/>
            <a:pathLst>
              <a:path w="288290" h="99695">
                <a:moveTo>
                  <a:pt x="238277" y="0"/>
                </a:moveTo>
                <a:lnTo>
                  <a:pt x="238277" y="24891"/>
                </a:lnTo>
                <a:lnTo>
                  <a:pt x="0" y="24891"/>
                </a:lnTo>
                <a:lnTo>
                  <a:pt x="0" y="74675"/>
                </a:lnTo>
                <a:lnTo>
                  <a:pt x="238277" y="74675"/>
                </a:lnTo>
                <a:lnTo>
                  <a:pt x="238277" y="99567"/>
                </a:lnTo>
                <a:lnTo>
                  <a:pt x="288061" y="49783"/>
                </a:lnTo>
                <a:lnTo>
                  <a:pt x="238277" y="0"/>
                </a:lnTo>
                <a:close/>
              </a:path>
            </a:pathLst>
          </a:custGeom>
          <a:solidFill>
            <a:srgbClr val="1F487C"/>
          </a:solidFill>
        </p:spPr>
        <p:txBody>
          <a:bodyPr wrap="square" lIns="0" tIns="0" rIns="0" bIns="0" rtlCol="0"/>
          <a:lstStyle/>
          <a:p>
            <a:endParaRPr dirty="0"/>
          </a:p>
        </p:txBody>
      </p:sp>
      <p:sp>
        <p:nvSpPr>
          <p:cNvPr id="22" name="object 22"/>
          <p:cNvSpPr/>
          <p:nvPr/>
        </p:nvSpPr>
        <p:spPr>
          <a:xfrm>
            <a:off x="1060678" y="5335015"/>
            <a:ext cx="288290" cy="99695"/>
          </a:xfrm>
          <a:custGeom>
            <a:avLst/>
            <a:gdLst/>
            <a:ahLst/>
            <a:cxnLst/>
            <a:rect l="l" t="t" r="r" b="b"/>
            <a:pathLst>
              <a:path w="288290" h="99695">
                <a:moveTo>
                  <a:pt x="0" y="24891"/>
                </a:moveTo>
                <a:lnTo>
                  <a:pt x="238277" y="24891"/>
                </a:lnTo>
                <a:lnTo>
                  <a:pt x="238277" y="0"/>
                </a:lnTo>
                <a:lnTo>
                  <a:pt x="288061" y="49783"/>
                </a:lnTo>
                <a:lnTo>
                  <a:pt x="238277" y="99567"/>
                </a:lnTo>
                <a:lnTo>
                  <a:pt x="238277" y="74675"/>
                </a:lnTo>
                <a:lnTo>
                  <a:pt x="0" y="74675"/>
                </a:lnTo>
                <a:lnTo>
                  <a:pt x="0" y="24891"/>
                </a:lnTo>
                <a:close/>
              </a:path>
            </a:pathLst>
          </a:custGeom>
          <a:ln w="25399">
            <a:solidFill>
              <a:srgbClr val="385D89"/>
            </a:solidFill>
          </a:ln>
        </p:spPr>
        <p:txBody>
          <a:bodyPr wrap="square" lIns="0" tIns="0" rIns="0" bIns="0" rtlCol="0"/>
          <a:lstStyle/>
          <a:p>
            <a:endParaRPr dirty="0"/>
          </a:p>
        </p:txBody>
      </p:sp>
      <p:sp>
        <p:nvSpPr>
          <p:cNvPr id="23" name="object 23"/>
          <p:cNvSpPr/>
          <p:nvPr/>
        </p:nvSpPr>
        <p:spPr>
          <a:xfrm>
            <a:off x="1060373" y="5551042"/>
            <a:ext cx="288290" cy="99695"/>
          </a:xfrm>
          <a:custGeom>
            <a:avLst/>
            <a:gdLst/>
            <a:ahLst/>
            <a:cxnLst/>
            <a:rect l="l" t="t" r="r" b="b"/>
            <a:pathLst>
              <a:path w="288290" h="99695">
                <a:moveTo>
                  <a:pt x="238201" y="0"/>
                </a:moveTo>
                <a:lnTo>
                  <a:pt x="238201" y="24891"/>
                </a:lnTo>
                <a:lnTo>
                  <a:pt x="0" y="24891"/>
                </a:lnTo>
                <a:lnTo>
                  <a:pt x="0" y="74675"/>
                </a:lnTo>
                <a:lnTo>
                  <a:pt x="238201" y="74675"/>
                </a:lnTo>
                <a:lnTo>
                  <a:pt x="238201" y="99567"/>
                </a:lnTo>
                <a:lnTo>
                  <a:pt x="287985" y="49783"/>
                </a:lnTo>
                <a:lnTo>
                  <a:pt x="238201" y="0"/>
                </a:lnTo>
                <a:close/>
              </a:path>
            </a:pathLst>
          </a:custGeom>
          <a:solidFill>
            <a:srgbClr val="1F487C"/>
          </a:solidFill>
        </p:spPr>
        <p:txBody>
          <a:bodyPr wrap="square" lIns="0" tIns="0" rIns="0" bIns="0" rtlCol="0"/>
          <a:lstStyle/>
          <a:p>
            <a:endParaRPr dirty="0"/>
          </a:p>
        </p:txBody>
      </p:sp>
      <p:sp>
        <p:nvSpPr>
          <p:cNvPr id="24" name="object 24"/>
          <p:cNvSpPr/>
          <p:nvPr/>
        </p:nvSpPr>
        <p:spPr>
          <a:xfrm>
            <a:off x="1060373" y="5551042"/>
            <a:ext cx="288290" cy="99695"/>
          </a:xfrm>
          <a:custGeom>
            <a:avLst/>
            <a:gdLst/>
            <a:ahLst/>
            <a:cxnLst/>
            <a:rect l="l" t="t" r="r" b="b"/>
            <a:pathLst>
              <a:path w="288290" h="99695">
                <a:moveTo>
                  <a:pt x="0" y="24891"/>
                </a:moveTo>
                <a:lnTo>
                  <a:pt x="238201" y="24891"/>
                </a:lnTo>
                <a:lnTo>
                  <a:pt x="238201" y="0"/>
                </a:lnTo>
                <a:lnTo>
                  <a:pt x="287985" y="49783"/>
                </a:lnTo>
                <a:lnTo>
                  <a:pt x="238201" y="99567"/>
                </a:lnTo>
                <a:lnTo>
                  <a:pt x="238201" y="74675"/>
                </a:lnTo>
                <a:lnTo>
                  <a:pt x="0" y="74675"/>
                </a:lnTo>
                <a:lnTo>
                  <a:pt x="0" y="24891"/>
                </a:lnTo>
                <a:close/>
              </a:path>
            </a:pathLst>
          </a:custGeom>
          <a:ln w="25400">
            <a:solidFill>
              <a:srgbClr val="385D89"/>
            </a:solidFill>
          </a:ln>
        </p:spPr>
        <p:txBody>
          <a:bodyPr wrap="square" lIns="0" tIns="0" rIns="0" bIns="0" rtlCol="0"/>
          <a:lstStyle/>
          <a:p>
            <a:endParaRPr dirty="0"/>
          </a:p>
        </p:txBody>
      </p:sp>
      <p:sp>
        <p:nvSpPr>
          <p:cNvPr id="25" name="object 25"/>
          <p:cNvSpPr txBox="1"/>
          <p:nvPr/>
        </p:nvSpPr>
        <p:spPr>
          <a:xfrm>
            <a:off x="3200400" y="6121400"/>
            <a:ext cx="4718685" cy="203200"/>
          </a:xfrm>
          <a:prstGeom prst="rect">
            <a:avLst/>
          </a:prstGeom>
        </p:spPr>
        <p:txBody>
          <a:bodyPr vert="horz" wrap="square" lIns="0" tIns="0" rIns="0" bIns="0" rtlCol="0">
            <a:spAutoFit/>
          </a:bodyPr>
          <a:lstStyle/>
          <a:p>
            <a:pPr marL="12700">
              <a:lnSpc>
                <a:spcPct val="100000"/>
              </a:lnSpc>
            </a:pPr>
            <a:r>
              <a:rPr sz="1200" dirty="0">
                <a:solidFill>
                  <a:srgbClr val="1F487C"/>
                </a:solidFill>
                <a:latin typeface="Calibri"/>
                <a:cs typeface="Calibri"/>
              </a:rPr>
              <a:t>*High </a:t>
            </a:r>
            <a:r>
              <a:rPr sz="1200" spc="-5" dirty="0">
                <a:solidFill>
                  <a:srgbClr val="1F487C"/>
                </a:solidFill>
                <a:latin typeface="Calibri"/>
                <a:cs typeface="Calibri"/>
              </a:rPr>
              <a:t>risk: </a:t>
            </a:r>
            <a:r>
              <a:rPr sz="1200" spc="-10" dirty="0">
                <a:solidFill>
                  <a:srgbClr val="1F487C"/>
                </a:solidFill>
                <a:latin typeface="Calibri"/>
                <a:cs typeface="Calibri"/>
              </a:rPr>
              <a:t>LRTI </a:t>
            </a:r>
            <a:r>
              <a:rPr sz="1200" dirty="0">
                <a:solidFill>
                  <a:srgbClr val="1F487C"/>
                </a:solidFill>
                <a:latin typeface="Calibri"/>
                <a:cs typeface="Calibri"/>
              </a:rPr>
              <a:t>and lymphopenia &lt;300/µl; </a:t>
            </a:r>
            <a:r>
              <a:rPr sz="1200" spc="-5" dirty="0">
                <a:solidFill>
                  <a:srgbClr val="1F487C"/>
                </a:solidFill>
                <a:latin typeface="Calibri"/>
                <a:cs typeface="Calibri"/>
              </a:rPr>
              <a:t>GvHD≥3, treatment with</a:t>
            </a:r>
            <a:r>
              <a:rPr sz="1200" spc="-15" dirty="0">
                <a:solidFill>
                  <a:srgbClr val="1F487C"/>
                </a:solidFill>
                <a:latin typeface="Calibri"/>
                <a:cs typeface="Calibri"/>
              </a:rPr>
              <a:t> </a:t>
            </a:r>
            <a:r>
              <a:rPr sz="1200" spc="-10" dirty="0">
                <a:solidFill>
                  <a:srgbClr val="1F487C"/>
                </a:solidFill>
                <a:latin typeface="Calibri"/>
                <a:cs typeface="Calibri"/>
              </a:rPr>
              <a:t>steroids</a:t>
            </a:r>
            <a:endParaRPr sz="1200" dirty="0">
              <a:latin typeface="Calibri"/>
              <a:cs typeface="Calibri"/>
            </a:endParaRPr>
          </a:p>
        </p:txBody>
      </p:sp>
      <p:sp>
        <p:nvSpPr>
          <p:cNvPr id="26" name="object 26"/>
          <p:cNvSpPr/>
          <p:nvPr/>
        </p:nvSpPr>
        <p:spPr>
          <a:xfrm>
            <a:off x="1060856" y="5811469"/>
            <a:ext cx="288290" cy="99695"/>
          </a:xfrm>
          <a:custGeom>
            <a:avLst/>
            <a:gdLst/>
            <a:ahLst/>
            <a:cxnLst/>
            <a:rect l="l" t="t" r="r" b="b"/>
            <a:pathLst>
              <a:path w="288290" h="99695">
                <a:moveTo>
                  <a:pt x="238226" y="0"/>
                </a:moveTo>
                <a:lnTo>
                  <a:pt x="238226" y="24891"/>
                </a:lnTo>
                <a:lnTo>
                  <a:pt x="0" y="24891"/>
                </a:lnTo>
                <a:lnTo>
                  <a:pt x="0" y="74688"/>
                </a:lnTo>
                <a:lnTo>
                  <a:pt x="238226" y="74688"/>
                </a:lnTo>
                <a:lnTo>
                  <a:pt x="238226" y="99580"/>
                </a:lnTo>
                <a:lnTo>
                  <a:pt x="288010" y="49796"/>
                </a:lnTo>
                <a:lnTo>
                  <a:pt x="238226" y="0"/>
                </a:lnTo>
                <a:close/>
              </a:path>
            </a:pathLst>
          </a:custGeom>
          <a:solidFill>
            <a:srgbClr val="1F487C"/>
          </a:solidFill>
        </p:spPr>
        <p:txBody>
          <a:bodyPr wrap="square" lIns="0" tIns="0" rIns="0" bIns="0" rtlCol="0"/>
          <a:lstStyle/>
          <a:p>
            <a:endParaRPr dirty="0"/>
          </a:p>
        </p:txBody>
      </p:sp>
      <p:sp>
        <p:nvSpPr>
          <p:cNvPr id="27" name="object 27"/>
          <p:cNvSpPr/>
          <p:nvPr/>
        </p:nvSpPr>
        <p:spPr>
          <a:xfrm>
            <a:off x="1060856" y="5811469"/>
            <a:ext cx="288290" cy="99695"/>
          </a:xfrm>
          <a:custGeom>
            <a:avLst/>
            <a:gdLst/>
            <a:ahLst/>
            <a:cxnLst/>
            <a:rect l="l" t="t" r="r" b="b"/>
            <a:pathLst>
              <a:path w="288290" h="99695">
                <a:moveTo>
                  <a:pt x="0" y="24891"/>
                </a:moveTo>
                <a:lnTo>
                  <a:pt x="238226" y="24891"/>
                </a:lnTo>
                <a:lnTo>
                  <a:pt x="238226" y="0"/>
                </a:lnTo>
                <a:lnTo>
                  <a:pt x="288010" y="49796"/>
                </a:lnTo>
                <a:lnTo>
                  <a:pt x="238226" y="99580"/>
                </a:lnTo>
                <a:lnTo>
                  <a:pt x="238226" y="74688"/>
                </a:lnTo>
                <a:lnTo>
                  <a:pt x="0" y="74688"/>
                </a:lnTo>
                <a:lnTo>
                  <a:pt x="0" y="24891"/>
                </a:lnTo>
                <a:close/>
              </a:path>
            </a:pathLst>
          </a:custGeom>
          <a:ln w="25400">
            <a:solidFill>
              <a:srgbClr val="385D89"/>
            </a:solidFill>
          </a:ln>
        </p:spPr>
        <p:txBody>
          <a:bodyPr wrap="square" lIns="0" tIns="0" rIns="0" bIns="0" rtlCol="0"/>
          <a:lstStyle/>
          <a:p>
            <a:endParaRPr dirty="0"/>
          </a:p>
        </p:txBody>
      </p:sp>
      <p:sp>
        <p:nvSpPr>
          <p:cNvPr id="29" name="28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25269" y="764540"/>
            <a:ext cx="5948680" cy="759460"/>
          </a:xfrm>
          <a:prstGeom prst="rect">
            <a:avLst/>
          </a:prstGeom>
        </p:spPr>
        <p:txBody>
          <a:bodyPr vert="horz" wrap="square" lIns="0" tIns="0" rIns="0" bIns="0" rtlCol="0">
            <a:spAutoFit/>
          </a:bodyPr>
          <a:lstStyle/>
          <a:p>
            <a:pPr marL="1550670" marR="5080" indent="-1538605">
              <a:lnSpc>
                <a:spcPct val="100000"/>
              </a:lnSpc>
            </a:pPr>
            <a:r>
              <a:rPr sz="2400" spc="-5" dirty="0"/>
              <a:t>DNA virus </a:t>
            </a:r>
            <a:r>
              <a:rPr sz="2400" spc="-10" dirty="0"/>
              <a:t>infection/reactivation </a:t>
            </a:r>
            <a:r>
              <a:rPr sz="2400" spc="-15" dirty="0"/>
              <a:t>after </a:t>
            </a:r>
            <a:r>
              <a:rPr sz="2400" spc="-10" dirty="0"/>
              <a:t>allo-SCT:  </a:t>
            </a:r>
            <a:r>
              <a:rPr sz="2400" spc="-5" dirty="0"/>
              <a:t>Clinical</a:t>
            </a:r>
            <a:r>
              <a:rPr sz="2400" spc="-45" dirty="0"/>
              <a:t> </a:t>
            </a:r>
            <a:r>
              <a:rPr sz="2400" spc="-15" dirty="0"/>
              <a:t>manifestations</a:t>
            </a:r>
          </a:p>
        </p:txBody>
      </p:sp>
      <p:graphicFrame>
        <p:nvGraphicFramePr>
          <p:cNvPr id="3" name="object 3"/>
          <p:cNvGraphicFramePr>
            <a:graphicFrameLocks noGrp="1"/>
          </p:cNvGraphicFramePr>
          <p:nvPr/>
        </p:nvGraphicFramePr>
        <p:xfrm>
          <a:off x="173164" y="1766442"/>
          <a:ext cx="8785034" cy="3332223"/>
        </p:xfrm>
        <a:graphic>
          <a:graphicData uri="http://schemas.openxmlformats.org/drawingml/2006/table">
            <a:tbl>
              <a:tblPr firstRow="1" bandRow="1">
                <a:tableStyleId>{2D5ABB26-0587-4C30-8999-92F81FD0307C}</a:tableStyleId>
              </a:tblPr>
              <a:tblGrid>
                <a:gridCol w="1440116"/>
                <a:gridCol w="4320540"/>
                <a:gridCol w="3024378"/>
              </a:tblGrid>
              <a:tr h="504063">
                <a:tc>
                  <a:txBody>
                    <a:bodyPr/>
                    <a:lstStyle/>
                    <a:p>
                      <a:pPr algn="ctr">
                        <a:lnSpc>
                          <a:spcPct val="100000"/>
                        </a:lnSpc>
                        <a:spcBef>
                          <a:spcPts val="10"/>
                        </a:spcBef>
                      </a:pPr>
                      <a:r>
                        <a:rPr sz="1600" b="1" spc="-5" dirty="0">
                          <a:solidFill>
                            <a:srgbClr val="FFFFFF"/>
                          </a:solidFill>
                          <a:latin typeface="Calibri"/>
                          <a:cs typeface="Calibri"/>
                        </a:rPr>
                        <a:t>Virus</a:t>
                      </a:r>
                      <a:endParaRPr sz="16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AACC5"/>
                    </a:solidFill>
                  </a:tcPr>
                </a:tc>
                <a:tc>
                  <a:txBody>
                    <a:bodyPr/>
                    <a:lstStyle/>
                    <a:p>
                      <a:pPr algn="ctr">
                        <a:lnSpc>
                          <a:spcPct val="100000"/>
                        </a:lnSpc>
                        <a:spcBef>
                          <a:spcPts val="10"/>
                        </a:spcBef>
                      </a:pPr>
                      <a:r>
                        <a:rPr sz="1600" b="1" spc="-10" dirty="0">
                          <a:solidFill>
                            <a:srgbClr val="FFFFFF"/>
                          </a:solidFill>
                          <a:latin typeface="Calibri"/>
                          <a:cs typeface="Calibri"/>
                        </a:rPr>
                        <a:t>Manifestations</a:t>
                      </a:r>
                      <a:endParaRPr sz="16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AACC5"/>
                    </a:solidFill>
                  </a:tcPr>
                </a:tc>
                <a:tc>
                  <a:txBody>
                    <a:bodyPr/>
                    <a:lstStyle/>
                    <a:p>
                      <a:pPr marL="642620">
                        <a:lnSpc>
                          <a:spcPct val="100000"/>
                        </a:lnSpc>
                        <a:spcBef>
                          <a:spcPts val="10"/>
                        </a:spcBef>
                      </a:pPr>
                      <a:r>
                        <a:rPr sz="1600" b="1" spc="-15" dirty="0">
                          <a:solidFill>
                            <a:srgbClr val="FFFFFF"/>
                          </a:solidFill>
                          <a:latin typeface="Calibri"/>
                          <a:cs typeface="Calibri"/>
                        </a:rPr>
                        <a:t>References</a:t>
                      </a:r>
                      <a:r>
                        <a:rPr sz="1600" b="1" spc="-30" dirty="0">
                          <a:solidFill>
                            <a:srgbClr val="FFFFFF"/>
                          </a:solidFill>
                          <a:latin typeface="Calibri"/>
                          <a:cs typeface="Calibri"/>
                        </a:rPr>
                        <a:t> </a:t>
                      </a:r>
                      <a:r>
                        <a:rPr sz="1200" b="1" spc="-10" dirty="0">
                          <a:solidFill>
                            <a:srgbClr val="FFFFFF"/>
                          </a:solidFill>
                          <a:latin typeface="Calibri"/>
                          <a:cs typeface="Calibri"/>
                        </a:rPr>
                        <a:t>(exemplary)</a:t>
                      </a:r>
                      <a:endParaRPr sz="12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AACC5"/>
                    </a:solidFill>
                  </a:tcPr>
                </a:tc>
              </a:tr>
              <a:tr h="367030">
                <a:tc>
                  <a:txBody>
                    <a:bodyPr/>
                    <a:lstStyle/>
                    <a:p>
                      <a:pPr marL="67945" algn="ctr">
                        <a:lnSpc>
                          <a:spcPct val="100000"/>
                        </a:lnSpc>
                        <a:spcBef>
                          <a:spcPts val="520"/>
                        </a:spcBef>
                      </a:pPr>
                      <a:r>
                        <a:rPr sz="1200" b="1" dirty="0">
                          <a:solidFill>
                            <a:srgbClr val="FFFFFF"/>
                          </a:solidFill>
                          <a:latin typeface="Calibri"/>
                          <a:cs typeface="Calibri"/>
                        </a:rPr>
                        <a:t>HHV1</a:t>
                      </a:r>
                      <a:r>
                        <a:rPr sz="1200" b="1" spc="-65" dirty="0">
                          <a:solidFill>
                            <a:srgbClr val="FFFFFF"/>
                          </a:solidFill>
                          <a:latin typeface="Calibri"/>
                          <a:cs typeface="Calibri"/>
                        </a:rPr>
                        <a:t> </a:t>
                      </a:r>
                      <a:r>
                        <a:rPr sz="1200" b="1" spc="-10" dirty="0">
                          <a:solidFill>
                            <a:srgbClr val="FFFFFF"/>
                          </a:solidFill>
                          <a:latin typeface="Calibri"/>
                          <a:cs typeface="Calibri"/>
                        </a:rPr>
                        <a:t>(HSV1)</a:t>
                      </a:r>
                      <a:endParaRPr sz="1200" dirty="0">
                        <a:latin typeface="Calibri"/>
                        <a:cs typeface="Calibri"/>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4AACC5"/>
                    </a:solidFill>
                  </a:tcPr>
                </a:tc>
                <a:tc>
                  <a:txBody>
                    <a:bodyPr/>
                    <a:lstStyle/>
                    <a:p>
                      <a:pPr marL="62230">
                        <a:lnSpc>
                          <a:spcPct val="100000"/>
                        </a:lnSpc>
                        <a:spcBef>
                          <a:spcPts val="580"/>
                        </a:spcBef>
                      </a:pPr>
                      <a:r>
                        <a:rPr sz="1100" spc="-5" dirty="0">
                          <a:solidFill>
                            <a:srgbClr val="1F487C"/>
                          </a:solidFill>
                          <a:latin typeface="Calibri"/>
                          <a:cs typeface="Calibri"/>
                        </a:rPr>
                        <a:t>Mucocutaneous </a:t>
                      </a:r>
                      <a:r>
                        <a:rPr sz="1100" dirty="0">
                          <a:solidFill>
                            <a:srgbClr val="1F487C"/>
                          </a:solidFill>
                          <a:latin typeface="Calibri"/>
                          <a:cs typeface="Calibri"/>
                        </a:rPr>
                        <a:t>ulceration, </a:t>
                      </a:r>
                      <a:r>
                        <a:rPr sz="1100" spc="-5" dirty="0">
                          <a:solidFill>
                            <a:srgbClr val="1F487C"/>
                          </a:solidFill>
                          <a:latin typeface="Calibri"/>
                          <a:cs typeface="Calibri"/>
                        </a:rPr>
                        <a:t>pneumonitis, gastroenteritis,</a:t>
                      </a:r>
                      <a:r>
                        <a:rPr sz="1100" spc="-70" dirty="0">
                          <a:solidFill>
                            <a:srgbClr val="1F487C"/>
                          </a:solidFill>
                          <a:latin typeface="Calibri"/>
                          <a:cs typeface="Calibri"/>
                        </a:rPr>
                        <a:t> </a:t>
                      </a:r>
                      <a:r>
                        <a:rPr sz="1100" dirty="0">
                          <a:solidFill>
                            <a:srgbClr val="1F487C"/>
                          </a:solidFill>
                          <a:latin typeface="Calibri"/>
                          <a:cs typeface="Calibri"/>
                        </a:rPr>
                        <a:t>encephalitis</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marL="62865">
                        <a:lnSpc>
                          <a:spcPct val="100000"/>
                        </a:lnSpc>
                        <a:spcBef>
                          <a:spcPts val="570"/>
                        </a:spcBef>
                      </a:pPr>
                      <a:r>
                        <a:rPr sz="1100" dirty="0">
                          <a:solidFill>
                            <a:srgbClr val="1F487C"/>
                          </a:solidFill>
                          <a:latin typeface="Calibri"/>
                          <a:cs typeface="Calibri"/>
                        </a:rPr>
                        <a:t>Nichols WG. J </a:t>
                      </a:r>
                      <a:r>
                        <a:rPr sz="1100" spc="-5" dirty="0">
                          <a:solidFill>
                            <a:srgbClr val="1F487C"/>
                          </a:solidFill>
                          <a:latin typeface="Calibri"/>
                          <a:cs typeface="Calibri"/>
                        </a:rPr>
                        <a:t>Inf </a:t>
                      </a:r>
                      <a:r>
                        <a:rPr sz="1100" dirty="0">
                          <a:solidFill>
                            <a:srgbClr val="1F487C"/>
                          </a:solidFill>
                          <a:latin typeface="Calibri"/>
                          <a:cs typeface="Calibri"/>
                        </a:rPr>
                        <a:t>Dis 2003; Styczynski </a:t>
                      </a:r>
                      <a:r>
                        <a:rPr sz="1100" spc="-5" dirty="0">
                          <a:solidFill>
                            <a:srgbClr val="1F487C"/>
                          </a:solidFill>
                          <a:latin typeface="Calibri"/>
                          <a:cs typeface="Calibri"/>
                        </a:rPr>
                        <a:t>J. </a:t>
                      </a:r>
                      <a:r>
                        <a:rPr sz="1100" dirty="0">
                          <a:solidFill>
                            <a:srgbClr val="1F487C"/>
                          </a:solidFill>
                          <a:latin typeface="Calibri"/>
                          <a:cs typeface="Calibri"/>
                        </a:rPr>
                        <a:t>BMT</a:t>
                      </a:r>
                      <a:r>
                        <a:rPr sz="1100" spc="-150" dirty="0">
                          <a:solidFill>
                            <a:srgbClr val="1F487C"/>
                          </a:solidFill>
                          <a:latin typeface="Calibri"/>
                          <a:cs typeface="Calibri"/>
                        </a:rPr>
                        <a:t> </a:t>
                      </a:r>
                      <a:r>
                        <a:rPr sz="1100" dirty="0">
                          <a:solidFill>
                            <a:srgbClr val="1F487C"/>
                          </a:solidFill>
                          <a:latin typeface="Calibri"/>
                          <a:cs typeface="Calibri"/>
                        </a:rPr>
                        <a:t>2009</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r>
              <a:tr h="360044">
                <a:tc>
                  <a:txBody>
                    <a:bodyPr/>
                    <a:lstStyle/>
                    <a:p>
                      <a:pPr algn="ctr">
                        <a:lnSpc>
                          <a:spcPct val="100000"/>
                        </a:lnSpc>
                        <a:spcBef>
                          <a:spcPts val="590"/>
                        </a:spcBef>
                      </a:pPr>
                      <a:r>
                        <a:rPr sz="1200" b="1" dirty="0">
                          <a:solidFill>
                            <a:srgbClr val="FFFFFF"/>
                          </a:solidFill>
                          <a:latin typeface="Calibri"/>
                          <a:cs typeface="Calibri"/>
                        </a:rPr>
                        <a:t>HHV3</a:t>
                      </a:r>
                      <a:r>
                        <a:rPr sz="1200" b="1" spc="-70" dirty="0">
                          <a:solidFill>
                            <a:srgbClr val="FFFFFF"/>
                          </a:solidFill>
                          <a:latin typeface="Calibri"/>
                          <a:cs typeface="Calibri"/>
                        </a:rPr>
                        <a:t> </a:t>
                      </a:r>
                      <a:r>
                        <a:rPr sz="1200" b="1" spc="-5" dirty="0">
                          <a:solidFill>
                            <a:srgbClr val="FFFFFF"/>
                          </a:solidFill>
                          <a:latin typeface="Calibri"/>
                          <a:cs typeface="Calibri"/>
                        </a:rPr>
                        <a:t>(VZV)</a:t>
                      </a:r>
                      <a:endParaRPr sz="12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AACC5"/>
                    </a:solidFill>
                  </a:tcPr>
                </a:tc>
                <a:tc>
                  <a:txBody>
                    <a:bodyPr/>
                    <a:lstStyle/>
                    <a:p>
                      <a:pPr marL="62230">
                        <a:lnSpc>
                          <a:spcPct val="100000"/>
                        </a:lnSpc>
                        <a:spcBef>
                          <a:spcPts val="655"/>
                        </a:spcBef>
                      </a:pPr>
                      <a:r>
                        <a:rPr sz="1100" spc="-5" dirty="0">
                          <a:solidFill>
                            <a:srgbClr val="1F487C"/>
                          </a:solidFill>
                          <a:latin typeface="Calibri"/>
                          <a:cs typeface="Calibri"/>
                        </a:rPr>
                        <a:t>Encephalitis, hepatitis,</a:t>
                      </a:r>
                      <a:r>
                        <a:rPr sz="1100" spc="-75" dirty="0">
                          <a:solidFill>
                            <a:srgbClr val="1F487C"/>
                          </a:solidFill>
                          <a:latin typeface="Calibri"/>
                          <a:cs typeface="Calibri"/>
                        </a:rPr>
                        <a:t> </a:t>
                      </a:r>
                      <a:r>
                        <a:rPr sz="1100" dirty="0">
                          <a:solidFill>
                            <a:srgbClr val="1F487C"/>
                          </a:solidFill>
                          <a:latin typeface="Calibri"/>
                          <a:cs typeface="Calibri"/>
                        </a:rPr>
                        <a:t>pneumonia</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62865">
                        <a:lnSpc>
                          <a:spcPct val="100000"/>
                        </a:lnSpc>
                        <a:spcBef>
                          <a:spcPts val="645"/>
                        </a:spcBef>
                      </a:pPr>
                      <a:r>
                        <a:rPr sz="1100" dirty="0">
                          <a:solidFill>
                            <a:srgbClr val="1F487C"/>
                          </a:solidFill>
                          <a:latin typeface="Calibri"/>
                          <a:cs typeface="Calibri"/>
                        </a:rPr>
                        <a:t>Breuer </a:t>
                      </a:r>
                      <a:r>
                        <a:rPr sz="1100" spc="-5" dirty="0">
                          <a:solidFill>
                            <a:srgbClr val="1F487C"/>
                          </a:solidFill>
                          <a:latin typeface="Calibri"/>
                          <a:cs typeface="Calibri"/>
                        </a:rPr>
                        <a:t>S. </a:t>
                      </a:r>
                      <a:r>
                        <a:rPr sz="1100" dirty="0">
                          <a:solidFill>
                            <a:srgbClr val="1F487C"/>
                          </a:solidFill>
                          <a:latin typeface="Calibri"/>
                          <a:cs typeface="Calibri"/>
                        </a:rPr>
                        <a:t>Mol </a:t>
                      </a:r>
                      <a:r>
                        <a:rPr sz="1100" spc="-5" dirty="0">
                          <a:solidFill>
                            <a:srgbClr val="1F487C"/>
                          </a:solidFill>
                          <a:latin typeface="Calibri"/>
                          <a:cs typeface="Calibri"/>
                        </a:rPr>
                        <a:t>Diagn Ther </a:t>
                      </a:r>
                      <a:r>
                        <a:rPr sz="1100" dirty="0">
                          <a:solidFill>
                            <a:srgbClr val="1F487C"/>
                          </a:solidFill>
                          <a:latin typeface="Calibri"/>
                          <a:cs typeface="Calibri"/>
                        </a:rPr>
                        <a:t>(MDT)</a:t>
                      </a:r>
                      <a:r>
                        <a:rPr sz="1100" spc="-90" dirty="0">
                          <a:solidFill>
                            <a:srgbClr val="1F487C"/>
                          </a:solidFill>
                          <a:latin typeface="Calibri"/>
                          <a:cs typeface="Calibri"/>
                        </a:rPr>
                        <a:t> </a:t>
                      </a:r>
                      <a:r>
                        <a:rPr sz="1100" dirty="0">
                          <a:solidFill>
                            <a:srgbClr val="1F487C"/>
                          </a:solidFill>
                          <a:latin typeface="Calibri"/>
                          <a:cs typeface="Calibri"/>
                        </a:rPr>
                        <a:t>2012</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360045">
                <a:tc>
                  <a:txBody>
                    <a:bodyPr/>
                    <a:lstStyle/>
                    <a:p>
                      <a:pPr algn="ctr">
                        <a:lnSpc>
                          <a:spcPct val="100000"/>
                        </a:lnSpc>
                        <a:spcBef>
                          <a:spcPts val="590"/>
                        </a:spcBef>
                      </a:pPr>
                      <a:r>
                        <a:rPr sz="1200" b="1" dirty="0">
                          <a:solidFill>
                            <a:srgbClr val="FFFFFF"/>
                          </a:solidFill>
                          <a:latin typeface="Calibri"/>
                          <a:cs typeface="Calibri"/>
                        </a:rPr>
                        <a:t>HHV4</a:t>
                      </a:r>
                      <a:r>
                        <a:rPr sz="1200" b="1" spc="-75" dirty="0">
                          <a:solidFill>
                            <a:srgbClr val="FFFFFF"/>
                          </a:solidFill>
                          <a:latin typeface="Calibri"/>
                          <a:cs typeface="Calibri"/>
                        </a:rPr>
                        <a:t> </a:t>
                      </a:r>
                      <a:r>
                        <a:rPr sz="1200" b="1" spc="-10" dirty="0">
                          <a:solidFill>
                            <a:srgbClr val="FFFFFF"/>
                          </a:solidFill>
                          <a:latin typeface="Calibri"/>
                          <a:cs typeface="Calibri"/>
                        </a:rPr>
                        <a:t>(EBV)</a:t>
                      </a:r>
                      <a:endParaRPr sz="12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AACC5"/>
                    </a:solidFill>
                  </a:tcPr>
                </a:tc>
                <a:tc>
                  <a:txBody>
                    <a:bodyPr/>
                    <a:lstStyle/>
                    <a:p>
                      <a:pPr marL="62230">
                        <a:lnSpc>
                          <a:spcPct val="100000"/>
                        </a:lnSpc>
                        <a:spcBef>
                          <a:spcPts val="655"/>
                        </a:spcBef>
                      </a:pPr>
                      <a:r>
                        <a:rPr sz="1100" spc="-5" dirty="0">
                          <a:solidFill>
                            <a:srgbClr val="1F487C"/>
                          </a:solidFill>
                          <a:latin typeface="Calibri"/>
                          <a:cs typeface="Calibri"/>
                        </a:rPr>
                        <a:t>Post-transplantation lymphoproliferative </a:t>
                      </a:r>
                      <a:r>
                        <a:rPr sz="1100" dirty="0">
                          <a:solidFill>
                            <a:srgbClr val="1F487C"/>
                          </a:solidFill>
                          <a:latin typeface="Calibri"/>
                          <a:cs typeface="Calibri"/>
                        </a:rPr>
                        <a:t>disease</a:t>
                      </a:r>
                      <a:r>
                        <a:rPr sz="1100" spc="-55" dirty="0">
                          <a:solidFill>
                            <a:srgbClr val="1F487C"/>
                          </a:solidFill>
                          <a:latin typeface="Calibri"/>
                          <a:cs typeface="Calibri"/>
                        </a:rPr>
                        <a:t> </a:t>
                      </a:r>
                      <a:r>
                        <a:rPr sz="1100" dirty="0">
                          <a:solidFill>
                            <a:srgbClr val="1F487C"/>
                          </a:solidFill>
                          <a:latin typeface="Calibri"/>
                          <a:cs typeface="Calibri"/>
                        </a:rPr>
                        <a:t>(PTLD)</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62865">
                        <a:lnSpc>
                          <a:spcPct val="100000"/>
                        </a:lnSpc>
                        <a:spcBef>
                          <a:spcPts val="645"/>
                        </a:spcBef>
                      </a:pPr>
                      <a:r>
                        <a:rPr sz="1100" spc="-5" dirty="0">
                          <a:solidFill>
                            <a:srgbClr val="1F487C"/>
                          </a:solidFill>
                          <a:latin typeface="Calibri"/>
                          <a:cs typeface="Calibri"/>
                        </a:rPr>
                        <a:t>Ocheni S. </a:t>
                      </a:r>
                      <a:r>
                        <a:rPr sz="1100" dirty="0">
                          <a:solidFill>
                            <a:srgbClr val="1F487C"/>
                          </a:solidFill>
                          <a:latin typeface="Calibri"/>
                          <a:cs typeface="Calibri"/>
                        </a:rPr>
                        <a:t>Bone Marrow </a:t>
                      </a:r>
                      <a:r>
                        <a:rPr sz="1100" spc="-5" dirty="0">
                          <a:solidFill>
                            <a:srgbClr val="1F487C"/>
                          </a:solidFill>
                          <a:latin typeface="Calibri"/>
                          <a:cs typeface="Calibri"/>
                        </a:rPr>
                        <a:t>transplant (BMT)</a:t>
                      </a:r>
                      <a:r>
                        <a:rPr sz="1100" spc="-85" dirty="0">
                          <a:solidFill>
                            <a:srgbClr val="1F487C"/>
                          </a:solidFill>
                          <a:latin typeface="Calibri"/>
                          <a:cs typeface="Calibri"/>
                        </a:rPr>
                        <a:t> </a:t>
                      </a:r>
                      <a:r>
                        <a:rPr sz="1100" dirty="0">
                          <a:solidFill>
                            <a:srgbClr val="1F487C"/>
                          </a:solidFill>
                          <a:latin typeface="Calibri"/>
                          <a:cs typeface="Calibri"/>
                        </a:rPr>
                        <a:t>2008</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r>
              <a:tr h="360044">
                <a:tc>
                  <a:txBody>
                    <a:bodyPr/>
                    <a:lstStyle/>
                    <a:p>
                      <a:pPr marL="34925" algn="ctr">
                        <a:lnSpc>
                          <a:spcPct val="100000"/>
                        </a:lnSpc>
                        <a:spcBef>
                          <a:spcPts val="595"/>
                        </a:spcBef>
                      </a:pPr>
                      <a:r>
                        <a:rPr sz="1200" b="1" dirty="0">
                          <a:solidFill>
                            <a:srgbClr val="FFFFFF"/>
                          </a:solidFill>
                          <a:latin typeface="Calibri"/>
                          <a:cs typeface="Calibri"/>
                        </a:rPr>
                        <a:t>HHV5</a:t>
                      </a:r>
                      <a:r>
                        <a:rPr sz="1200" b="1" spc="-85" dirty="0">
                          <a:solidFill>
                            <a:srgbClr val="FFFFFF"/>
                          </a:solidFill>
                          <a:latin typeface="Calibri"/>
                          <a:cs typeface="Calibri"/>
                        </a:rPr>
                        <a:t> </a:t>
                      </a:r>
                      <a:r>
                        <a:rPr sz="1200" b="1" spc="-5" dirty="0">
                          <a:solidFill>
                            <a:srgbClr val="FFFFFF"/>
                          </a:solidFill>
                          <a:latin typeface="Calibri"/>
                          <a:cs typeface="Calibri"/>
                        </a:rPr>
                        <a:t>(CMV)</a:t>
                      </a:r>
                      <a:endParaRPr sz="12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AACC5"/>
                    </a:solidFill>
                  </a:tcPr>
                </a:tc>
                <a:tc>
                  <a:txBody>
                    <a:bodyPr/>
                    <a:lstStyle/>
                    <a:p>
                      <a:pPr marL="62230">
                        <a:lnSpc>
                          <a:spcPct val="100000"/>
                        </a:lnSpc>
                        <a:spcBef>
                          <a:spcPts val="655"/>
                        </a:spcBef>
                      </a:pPr>
                      <a:r>
                        <a:rPr sz="1100" dirty="0">
                          <a:solidFill>
                            <a:srgbClr val="1F487C"/>
                          </a:solidFill>
                          <a:latin typeface="Calibri"/>
                          <a:cs typeface="Calibri"/>
                        </a:rPr>
                        <a:t>Hepatitis, pneumonia, </a:t>
                      </a:r>
                      <a:r>
                        <a:rPr sz="1100" spc="-5" dirty="0">
                          <a:solidFill>
                            <a:srgbClr val="1F487C"/>
                          </a:solidFill>
                          <a:latin typeface="Calibri"/>
                          <a:cs typeface="Calibri"/>
                        </a:rPr>
                        <a:t>gastroenteritis, </a:t>
                      </a:r>
                      <a:r>
                        <a:rPr sz="1100" dirty="0">
                          <a:solidFill>
                            <a:srgbClr val="1F487C"/>
                          </a:solidFill>
                          <a:latin typeface="Calibri"/>
                          <a:cs typeface="Calibri"/>
                        </a:rPr>
                        <a:t>encephalitis,</a:t>
                      </a:r>
                      <a:r>
                        <a:rPr sz="1100" spc="-160" dirty="0">
                          <a:solidFill>
                            <a:srgbClr val="1F487C"/>
                          </a:solidFill>
                          <a:latin typeface="Calibri"/>
                          <a:cs typeface="Calibri"/>
                        </a:rPr>
                        <a:t> </a:t>
                      </a:r>
                      <a:r>
                        <a:rPr sz="1100" dirty="0">
                          <a:solidFill>
                            <a:srgbClr val="1F487C"/>
                          </a:solidFill>
                          <a:latin typeface="Calibri"/>
                          <a:cs typeface="Calibri"/>
                        </a:rPr>
                        <a:t>retinitis</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62865">
                        <a:lnSpc>
                          <a:spcPct val="100000"/>
                        </a:lnSpc>
                        <a:spcBef>
                          <a:spcPts val="645"/>
                        </a:spcBef>
                      </a:pPr>
                      <a:r>
                        <a:rPr sz="1100" dirty="0">
                          <a:solidFill>
                            <a:srgbClr val="1F487C"/>
                          </a:solidFill>
                          <a:latin typeface="Calibri"/>
                          <a:cs typeface="Calibri"/>
                        </a:rPr>
                        <a:t>Boeckh M. Blood 2012; </a:t>
                      </a:r>
                      <a:r>
                        <a:rPr sz="1100" spc="-5" dirty="0">
                          <a:solidFill>
                            <a:srgbClr val="1F487C"/>
                          </a:solidFill>
                          <a:latin typeface="Calibri"/>
                          <a:cs typeface="Calibri"/>
                        </a:rPr>
                        <a:t>Ljungman </a:t>
                      </a:r>
                      <a:r>
                        <a:rPr sz="1100" dirty="0">
                          <a:solidFill>
                            <a:srgbClr val="1F487C"/>
                          </a:solidFill>
                          <a:latin typeface="Calibri"/>
                          <a:cs typeface="Calibri"/>
                        </a:rPr>
                        <a:t>P. BMT</a:t>
                      </a:r>
                      <a:r>
                        <a:rPr sz="1100" spc="-140" dirty="0">
                          <a:solidFill>
                            <a:srgbClr val="1F487C"/>
                          </a:solidFill>
                          <a:latin typeface="Calibri"/>
                          <a:cs typeface="Calibri"/>
                        </a:rPr>
                        <a:t> </a:t>
                      </a:r>
                      <a:r>
                        <a:rPr sz="1100" dirty="0">
                          <a:solidFill>
                            <a:srgbClr val="1F487C"/>
                          </a:solidFill>
                          <a:latin typeface="Calibri"/>
                          <a:cs typeface="Calibri"/>
                        </a:rPr>
                        <a:t>2008</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353060">
                <a:tc>
                  <a:txBody>
                    <a:bodyPr/>
                    <a:lstStyle/>
                    <a:p>
                      <a:pPr algn="ctr">
                        <a:lnSpc>
                          <a:spcPct val="100000"/>
                        </a:lnSpc>
                        <a:spcBef>
                          <a:spcPts val="565"/>
                        </a:spcBef>
                      </a:pPr>
                      <a:r>
                        <a:rPr sz="1200" b="1" dirty="0">
                          <a:solidFill>
                            <a:srgbClr val="FFFFFF"/>
                          </a:solidFill>
                          <a:latin typeface="Calibri"/>
                          <a:cs typeface="Calibri"/>
                        </a:rPr>
                        <a:t>HHV6A-B</a:t>
                      </a:r>
                      <a:endParaRPr sz="12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AACC5"/>
                    </a:solidFill>
                  </a:tcPr>
                </a:tc>
                <a:tc>
                  <a:txBody>
                    <a:bodyPr/>
                    <a:lstStyle/>
                    <a:p>
                      <a:pPr marL="62230">
                        <a:lnSpc>
                          <a:spcPct val="100000"/>
                        </a:lnSpc>
                        <a:spcBef>
                          <a:spcPts val="630"/>
                        </a:spcBef>
                      </a:pPr>
                      <a:r>
                        <a:rPr sz="1100" spc="-5" dirty="0">
                          <a:solidFill>
                            <a:srgbClr val="1F487C"/>
                          </a:solidFill>
                          <a:latin typeface="Calibri"/>
                          <a:cs typeface="Calibri"/>
                        </a:rPr>
                        <a:t>Encephalitis, pneumonitis, </a:t>
                      </a:r>
                      <a:r>
                        <a:rPr sz="1100" dirty="0">
                          <a:solidFill>
                            <a:srgbClr val="1F487C"/>
                          </a:solidFill>
                          <a:latin typeface="Calibri"/>
                          <a:cs typeface="Calibri"/>
                        </a:rPr>
                        <a:t>hepatitis,</a:t>
                      </a:r>
                      <a:r>
                        <a:rPr sz="1100" spc="-60" dirty="0">
                          <a:solidFill>
                            <a:srgbClr val="1F487C"/>
                          </a:solidFill>
                          <a:latin typeface="Calibri"/>
                          <a:cs typeface="Calibri"/>
                        </a:rPr>
                        <a:t> </a:t>
                      </a:r>
                      <a:r>
                        <a:rPr sz="1100" spc="-5" dirty="0">
                          <a:solidFill>
                            <a:srgbClr val="1F487C"/>
                          </a:solidFill>
                          <a:latin typeface="Calibri"/>
                          <a:cs typeface="Calibri"/>
                        </a:rPr>
                        <a:t>thrombocytopenia</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62865">
                        <a:lnSpc>
                          <a:spcPct val="100000"/>
                        </a:lnSpc>
                        <a:spcBef>
                          <a:spcPts val="615"/>
                        </a:spcBef>
                      </a:pPr>
                      <a:r>
                        <a:rPr sz="1100" spc="-5" dirty="0">
                          <a:solidFill>
                            <a:srgbClr val="1F487C"/>
                          </a:solidFill>
                          <a:latin typeface="Calibri"/>
                          <a:cs typeface="Calibri"/>
                        </a:rPr>
                        <a:t>Bhanushali </a:t>
                      </a:r>
                      <a:r>
                        <a:rPr sz="1100" dirty="0">
                          <a:solidFill>
                            <a:srgbClr val="1F487C"/>
                          </a:solidFill>
                          <a:latin typeface="Calibri"/>
                          <a:cs typeface="Calibri"/>
                        </a:rPr>
                        <a:t>MJ, Neurology</a:t>
                      </a:r>
                      <a:r>
                        <a:rPr sz="1100" spc="-110" dirty="0">
                          <a:solidFill>
                            <a:srgbClr val="1F487C"/>
                          </a:solidFill>
                          <a:latin typeface="Calibri"/>
                          <a:cs typeface="Calibri"/>
                        </a:rPr>
                        <a:t> </a:t>
                      </a:r>
                      <a:r>
                        <a:rPr sz="1100" dirty="0">
                          <a:solidFill>
                            <a:srgbClr val="1F487C"/>
                          </a:solidFill>
                          <a:latin typeface="Calibri"/>
                          <a:cs typeface="Calibri"/>
                        </a:rPr>
                        <a:t>2013</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r>
              <a:tr h="354330">
                <a:tc>
                  <a:txBody>
                    <a:bodyPr/>
                    <a:lstStyle/>
                    <a:p>
                      <a:pPr algn="ctr">
                        <a:lnSpc>
                          <a:spcPct val="100000"/>
                        </a:lnSpc>
                        <a:spcBef>
                          <a:spcPts val="570"/>
                        </a:spcBef>
                      </a:pPr>
                      <a:r>
                        <a:rPr sz="1200" b="1" dirty="0">
                          <a:solidFill>
                            <a:srgbClr val="FFFFFF"/>
                          </a:solidFill>
                          <a:latin typeface="Calibri"/>
                          <a:cs typeface="Calibri"/>
                        </a:rPr>
                        <a:t>BKV</a:t>
                      </a:r>
                      <a:endParaRPr sz="12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AACC5"/>
                    </a:solidFill>
                  </a:tcPr>
                </a:tc>
                <a:tc>
                  <a:txBody>
                    <a:bodyPr/>
                    <a:lstStyle/>
                    <a:p>
                      <a:pPr marL="62230">
                        <a:lnSpc>
                          <a:spcPct val="100000"/>
                        </a:lnSpc>
                        <a:spcBef>
                          <a:spcPts val="630"/>
                        </a:spcBef>
                      </a:pPr>
                      <a:r>
                        <a:rPr sz="1100" dirty="0">
                          <a:solidFill>
                            <a:srgbClr val="1F487C"/>
                          </a:solidFill>
                          <a:latin typeface="Calibri"/>
                          <a:cs typeface="Calibri"/>
                        </a:rPr>
                        <a:t>Hemorrhagic</a:t>
                      </a:r>
                      <a:r>
                        <a:rPr sz="1100" spc="-50" dirty="0">
                          <a:solidFill>
                            <a:srgbClr val="1F487C"/>
                          </a:solidFill>
                          <a:latin typeface="Calibri"/>
                          <a:cs typeface="Calibri"/>
                        </a:rPr>
                        <a:t> </a:t>
                      </a:r>
                      <a:r>
                        <a:rPr sz="1100" spc="-5" dirty="0">
                          <a:solidFill>
                            <a:srgbClr val="1F487C"/>
                          </a:solidFill>
                          <a:latin typeface="Calibri"/>
                          <a:cs typeface="Calibri"/>
                        </a:rPr>
                        <a:t>cystitits,</a:t>
                      </a:r>
                      <a:r>
                        <a:rPr sz="1100" spc="-50" dirty="0">
                          <a:solidFill>
                            <a:srgbClr val="1F487C"/>
                          </a:solidFill>
                          <a:latin typeface="Calibri"/>
                          <a:cs typeface="Calibri"/>
                        </a:rPr>
                        <a:t> </a:t>
                      </a:r>
                      <a:r>
                        <a:rPr sz="1100" dirty="0">
                          <a:solidFill>
                            <a:srgbClr val="1F487C"/>
                          </a:solidFill>
                          <a:latin typeface="Calibri"/>
                          <a:cs typeface="Calibri"/>
                        </a:rPr>
                        <a:t>meningitis,</a:t>
                      </a:r>
                      <a:r>
                        <a:rPr sz="1100" spc="-55" dirty="0">
                          <a:solidFill>
                            <a:srgbClr val="1F487C"/>
                          </a:solidFill>
                          <a:latin typeface="Calibri"/>
                          <a:cs typeface="Calibri"/>
                        </a:rPr>
                        <a:t> </a:t>
                      </a:r>
                      <a:r>
                        <a:rPr sz="1100" dirty="0">
                          <a:solidFill>
                            <a:srgbClr val="1F487C"/>
                          </a:solidFill>
                          <a:latin typeface="Calibri"/>
                          <a:cs typeface="Calibri"/>
                        </a:rPr>
                        <a:t>encephalitis,</a:t>
                      </a:r>
                      <a:r>
                        <a:rPr sz="1100" spc="-50" dirty="0">
                          <a:solidFill>
                            <a:srgbClr val="1F487C"/>
                          </a:solidFill>
                          <a:latin typeface="Calibri"/>
                          <a:cs typeface="Calibri"/>
                        </a:rPr>
                        <a:t> </a:t>
                      </a:r>
                      <a:r>
                        <a:rPr sz="1100" dirty="0">
                          <a:solidFill>
                            <a:srgbClr val="1F487C"/>
                          </a:solidFill>
                          <a:latin typeface="Calibri"/>
                          <a:cs typeface="Calibri"/>
                        </a:rPr>
                        <a:t>pneumonia,</a:t>
                      </a:r>
                      <a:r>
                        <a:rPr sz="1100" spc="-55" dirty="0">
                          <a:solidFill>
                            <a:srgbClr val="1F487C"/>
                          </a:solidFill>
                          <a:latin typeface="Calibri"/>
                          <a:cs typeface="Calibri"/>
                        </a:rPr>
                        <a:t> </a:t>
                      </a:r>
                      <a:r>
                        <a:rPr sz="1100" dirty="0">
                          <a:solidFill>
                            <a:srgbClr val="1F487C"/>
                          </a:solidFill>
                          <a:latin typeface="Calibri"/>
                          <a:cs typeface="Calibri"/>
                        </a:rPr>
                        <a:t>nephropathy</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62865">
                        <a:lnSpc>
                          <a:spcPct val="100000"/>
                        </a:lnSpc>
                        <a:spcBef>
                          <a:spcPts val="625"/>
                        </a:spcBef>
                      </a:pPr>
                      <a:r>
                        <a:rPr sz="1100" dirty="0">
                          <a:solidFill>
                            <a:srgbClr val="1F487C"/>
                          </a:solidFill>
                          <a:latin typeface="Calibri"/>
                          <a:cs typeface="Calibri"/>
                        </a:rPr>
                        <a:t>Hirsch </a:t>
                      </a:r>
                      <a:r>
                        <a:rPr sz="1100" spc="-5" dirty="0">
                          <a:solidFill>
                            <a:srgbClr val="1F487C"/>
                          </a:solidFill>
                          <a:latin typeface="Calibri"/>
                          <a:cs typeface="Calibri"/>
                        </a:rPr>
                        <a:t>H. </a:t>
                      </a:r>
                      <a:r>
                        <a:rPr sz="1100" dirty="0">
                          <a:solidFill>
                            <a:srgbClr val="1F487C"/>
                          </a:solidFill>
                          <a:latin typeface="Calibri"/>
                          <a:cs typeface="Calibri"/>
                        </a:rPr>
                        <a:t>Lancet </a:t>
                      </a:r>
                      <a:r>
                        <a:rPr sz="1100" spc="-5" dirty="0">
                          <a:solidFill>
                            <a:srgbClr val="1F487C"/>
                          </a:solidFill>
                          <a:latin typeface="Calibri"/>
                          <a:cs typeface="Calibri"/>
                        </a:rPr>
                        <a:t>Inf </a:t>
                      </a:r>
                      <a:r>
                        <a:rPr sz="1100" dirty="0">
                          <a:solidFill>
                            <a:srgbClr val="1F487C"/>
                          </a:solidFill>
                          <a:latin typeface="Calibri"/>
                          <a:cs typeface="Calibri"/>
                        </a:rPr>
                        <a:t>Dis 2003; Breuer </a:t>
                      </a:r>
                      <a:r>
                        <a:rPr sz="1100" spc="-5" dirty="0">
                          <a:solidFill>
                            <a:srgbClr val="1F487C"/>
                          </a:solidFill>
                          <a:latin typeface="Calibri"/>
                          <a:cs typeface="Calibri"/>
                        </a:rPr>
                        <a:t>S. </a:t>
                      </a:r>
                      <a:r>
                        <a:rPr sz="1100" dirty="0">
                          <a:solidFill>
                            <a:srgbClr val="1F487C"/>
                          </a:solidFill>
                          <a:latin typeface="Calibri"/>
                          <a:cs typeface="Calibri"/>
                        </a:rPr>
                        <a:t>MDT</a:t>
                      </a:r>
                      <a:r>
                        <a:rPr sz="1100" spc="-90" dirty="0">
                          <a:solidFill>
                            <a:srgbClr val="1F487C"/>
                          </a:solidFill>
                          <a:latin typeface="Calibri"/>
                          <a:cs typeface="Calibri"/>
                        </a:rPr>
                        <a:t> </a:t>
                      </a:r>
                      <a:r>
                        <a:rPr sz="1100" dirty="0">
                          <a:solidFill>
                            <a:srgbClr val="1F487C"/>
                          </a:solidFill>
                          <a:latin typeface="Calibri"/>
                          <a:cs typeface="Calibri"/>
                        </a:rPr>
                        <a:t>2012</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385571">
                <a:tc>
                  <a:txBody>
                    <a:bodyPr/>
                    <a:lstStyle/>
                    <a:p>
                      <a:pPr algn="ctr">
                        <a:lnSpc>
                          <a:spcPct val="100000"/>
                        </a:lnSpc>
                        <a:spcBef>
                          <a:spcPts val="695"/>
                        </a:spcBef>
                      </a:pPr>
                      <a:r>
                        <a:rPr sz="1200" b="1" spc="-5" dirty="0">
                          <a:solidFill>
                            <a:srgbClr val="FFFFFF"/>
                          </a:solidFill>
                          <a:latin typeface="Calibri"/>
                          <a:cs typeface="Calibri"/>
                        </a:rPr>
                        <a:t>PVB19</a:t>
                      </a:r>
                      <a:endParaRPr sz="12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AACC5"/>
                    </a:solidFill>
                  </a:tcPr>
                </a:tc>
                <a:tc>
                  <a:txBody>
                    <a:bodyPr/>
                    <a:lstStyle/>
                    <a:p>
                      <a:pPr marL="62230">
                        <a:lnSpc>
                          <a:spcPts val="1320"/>
                        </a:lnSpc>
                      </a:pPr>
                      <a:r>
                        <a:rPr sz="1100" dirty="0">
                          <a:solidFill>
                            <a:srgbClr val="1F487C"/>
                          </a:solidFill>
                          <a:latin typeface="Calibri"/>
                          <a:cs typeface="Calibri"/>
                        </a:rPr>
                        <a:t>Refractory anemia, leukopenia, </a:t>
                      </a:r>
                      <a:r>
                        <a:rPr sz="1100" spc="-5" dirty="0">
                          <a:solidFill>
                            <a:srgbClr val="1F487C"/>
                          </a:solidFill>
                          <a:latin typeface="Calibri"/>
                          <a:cs typeface="Calibri"/>
                        </a:rPr>
                        <a:t>thrombocytopenia,</a:t>
                      </a:r>
                      <a:r>
                        <a:rPr sz="1100" spc="-75" dirty="0">
                          <a:solidFill>
                            <a:srgbClr val="1F487C"/>
                          </a:solidFill>
                          <a:latin typeface="Calibri"/>
                          <a:cs typeface="Calibri"/>
                        </a:rPr>
                        <a:t> </a:t>
                      </a:r>
                      <a:r>
                        <a:rPr sz="1100" spc="-5" dirty="0">
                          <a:solidFill>
                            <a:srgbClr val="1F487C"/>
                          </a:solidFill>
                          <a:latin typeface="Calibri"/>
                          <a:cs typeface="Calibri"/>
                        </a:rPr>
                        <a:t>(hepatitis,</a:t>
                      </a:r>
                      <a:endParaRPr sz="1100" dirty="0">
                        <a:latin typeface="Calibri"/>
                        <a:cs typeface="Calibri"/>
                      </a:endParaRPr>
                    </a:p>
                    <a:p>
                      <a:pPr marL="62230">
                        <a:lnSpc>
                          <a:spcPct val="100000"/>
                        </a:lnSpc>
                        <a:spcBef>
                          <a:spcPts val="190"/>
                        </a:spcBef>
                      </a:pPr>
                      <a:r>
                        <a:rPr sz="1100" spc="-5" dirty="0">
                          <a:solidFill>
                            <a:srgbClr val="1F487C"/>
                          </a:solidFill>
                          <a:latin typeface="Calibri"/>
                          <a:cs typeface="Calibri"/>
                        </a:rPr>
                        <a:t>myocarditis,</a:t>
                      </a:r>
                      <a:r>
                        <a:rPr sz="1100" spc="-30" dirty="0">
                          <a:solidFill>
                            <a:srgbClr val="1F487C"/>
                          </a:solidFill>
                          <a:latin typeface="Calibri"/>
                          <a:cs typeface="Calibri"/>
                        </a:rPr>
                        <a:t> </a:t>
                      </a:r>
                      <a:r>
                        <a:rPr sz="1100" spc="-5" dirty="0">
                          <a:solidFill>
                            <a:srgbClr val="1F487C"/>
                          </a:solidFill>
                          <a:latin typeface="Calibri"/>
                          <a:cs typeface="Calibri"/>
                        </a:rPr>
                        <a:t>pneumonitis)</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62865">
                        <a:lnSpc>
                          <a:spcPct val="100000"/>
                        </a:lnSpc>
                        <a:spcBef>
                          <a:spcPts val="745"/>
                        </a:spcBef>
                      </a:pPr>
                      <a:r>
                        <a:rPr sz="1100" spc="-5" dirty="0">
                          <a:solidFill>
                            <a:srgbClr val="1F487C"/>
                          </a:solidFill>
                          <a:latin typeface="Calibri"/>
                          <a:cs typeface="Calibri"/>
                        </a:rPr>
                        <a:t>Eid AJ, CID</a:t>
                      </a:r>
                      <a:r>
                        <a:rPr sz="1100" spc="-80" dirty="0">
                          <a:solidFill>
                            <a:srgbClr val="1F487C"/>
                          </a:solidFill>
                          <a:latin typeface="Calibri"/>
                          <a:cs typeface="Calibri"/>
                        </a:rPr>
                        <a:t> </a:t>
                      </a:r>
                      <a:r>
                        <a:rPr sz="1100" dirty="0">
                          <a:solidFill>
                            <a:srgbClr val="1F487C"/>
                          </a:solidFill>
                          <a:latin typeface="Calibri"/>
                          <a:cs typeface="Calibri"/>
                        </a:rPr>
                        <a:t>2006</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r>
              <a:tr h="288036">
                <a:tc>
                  <a:txBody>
                    <a:bodyPr/>
                    <a:lstStyle/>
                    <a:p>
                      <a:pPr algn="ctr">
                        <a:lnSpc>
                          <a:spcPct val="100000"/>
                        </a:lnSpc>
                        <a:spcBef>
                          <a:spcPts val="310"/>
                        </a:spcBef>
                      </a:pPr>
                      <a:r>
                        <a:rPr sz="1200" b="1" dirty="0">
                          <a:solidFill>
                            <a:srgbClr val="FFFFFF"/>
                          </a:solidFill>
                          <a:latin typeface="Calibri"/>
                          <a:cs typeface="Calibri"/>
                        </a:rPr>
                        <a:t>HAdV</a:t>
                      </a:r>
                      <a:endParaRPr sz="12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AACC5"/>
                    </a:solidFill>
                  </a:tcPr>
                </a:tc>
                <a:tc>
                  <a:txBody>
                    <a:bodyPr/>
                    <a:lstStyle/>
                    <a:p>
                      <a:pPr marL="62230">
                        <a:lnSpc>
                          <a:spcPct val="100000"/>
                        </a:lnSpc>
                        <a:spcBef>
                          <a:spcPts val="375"/>
                        </a:spcBef>
                      </a:pPr>
                      <a:r>
                        <a:rPr sz="1100" spc="-5" dirty="0">
                          <a:solidFill>
                            <a:srgbClr val="1F487C"/>
                          </a:solidFill>
                          <a:latin typeface="Calibri"/>
                          <a:cs typeface="Calibri"/>
                        </a:rPr>
                        <a:t>Enteritis,</a:t>
                      </a:r>
                      <a:r>
                        <a:rPr sz="1100" spc="-35" dirty="0">
                          <a:solidFill>
                            <a:srgbClr val="1F487C"/>
                          </a:solidFill>
                          <a:latin typeface="Calibri"/>
                          <a:cs typeface="Calibri"/>
                        </a:rPr>
                        <a:t> </a:t>
                      </a:r>
                      <a:r>
                        <a:rPr sz="1100" dirty="0">
                          <a:solidFill>
                            <a:srgbClr val="1F487C"/>
                          </a:solidFill>
                          <a:latin typeface="Calibri"/>
                          <a:cs typeface="Calibri"/>
                        </a:rPr>
                        <a:t>hepatitis,</a:t>
                      </a:r>
                      <a:r>
                        <a:rPr sz="1100" spc="-50" dirty="0">
                          <a:solidFill>
                            <a:srgbClr val="1F487C"/>
                          </a:solidFill>
                          <a:latin typeface="Calibri"/>
                          <a:cs typeface="Calibri"/>
                        </a:rPr>
                        <a:t> </a:t>
                      </a:r>
                      <a:r>
                        <a:rPr sz="1100" dirty="0">
                          <a:solidFill>
                            <a:srgbClr val="1F487C"/>
                          </a:solidFill>
                          <a:latin typeface="Calibri"/>
                          <a:cs typeface="Calibri"/>
                        </a:rPr>
                        <a:t>nephritis,</a:t>
                      </a:r>
                      <a:r>
                        <a:rPr sz="1100" spc="-35" dirty="0">
                          <a:solidFill>
                            <a:srgbClr val="1F487C"/>
                          </a:solidFill>
                          <a:latin typeface="Calibri"/>
                          <a:cs typeface="Calibri"/>
                        </a:rPr>
                        <a:t> </a:t>
                      </a:r>
                      <a:r>
                        <a:rPr sz="1100" dirty="0">
                          <a:solidFill>
                            <a:srgbClr val="1F487C"/>
                          </a:solidFill>
                          <a:latin typeface="Calibri"/>
                          <a:cs typeface="Calibri"/>
                        </a:rPr>
                        <a:t>encephalitis,</a:t>
                      </a:r>
                      <a:r>
                        <a:rPr sz="1100" spc="-50" dirty="0">
                          <a:solidFill>
                            <a:srgbClr val="1F487C"/>
                          </a:solidFill>
                          <a:latin typeface="Calibri"/>
                          <a:cs typeface="Calibri"/>
                        </a:rPr>
                        <a:t> </a:t>
                      </a:r>
                      <a:r>
                        <a:rPr sz="1100" dirty="0">
                          <a:solidFill>
                            <a:srgbClr val="1F487C"/>
                          </a:solidFill>
                          <a:latin typeface="Calibri"/>
                          <a:cs typeface="Calibri"/>
                        </a:rPr>
                        <a:t>myocarditis,</a:t>
                      </a:r>
                      <a:r>
                        <a:rPr sz="1100" spc="-50" dirty="0">
                          <a:solidFill>
                            <a:srgbClr val="1F487C"/>
                          </a:solidFill>
                          <a:latin typeface="Calibri"/>
                          <a:cs typeface="Calibri"/>
                        </a:rPr>
                        <a:t> </a:t>
                      </a:r>
                      <a:r>
                        <a:rPr sz="1100" dirty="0">
                          <a:solidFill>
                            <a:srgbClr val="1F487C"/>
                          </a:solidFill>
                          <a:latin typeface="Calibri"/>
                          <a:cs typeface="Calibri"/>
                        </a:rPr>
                        <a:t>hemorrh.</a:t>
                      </a:r>
                      <a:r>
                        <a:rPr sz="1100" spc="-30" dirty="0">
                          <a:solidFill>
                            <a:srgbClr val="1F487C"/>
                          </a:solidFill>
                          <a:latin typeface="Calibri"/>
                          <a:cs typeface="Calibri"/>
                        </a:rPr>
                        <a:t> </a:t>
                      </a:r>
                      <a:r>
                        <a:rPr sz="1100" spc="-5" dirty="0">
                          <a:solidFill>
                            <a:srgbClr val="1F487C"/>
                          </a:solidFill>
                          <a:latin typeface="Calibri"/>
                          <a:cs typeface="Calibri"/>
                        </a:rPr>
                        <a:t>cystitis</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62865">
                        <a:lnSpc>
                          <a:spcPct val="100000"/>
                        </a:lnSpc>
                        <a:spcBef>
                          <a:spcPts val="365"/>
                        </a:spcBef>
                      </a:pPr>
                      <a:r>
                        <a:rPr sz="1100" dirty="0">
                          <a:solidFill>
                            <a:srgbClr val="1F487C"/>
                          </a:solidFill>
                          <a:latin typeface="Calibri"/>
                          <a:cs typeface="Calibri"/>
                        </a:rPr>
                        <a:t>Lion </a:t>
                      </a:r>
                      <a:r>
                        <a:rPr sz="1100" spc="-5" dirty="0">
                          <a:solidFill>
                            <a:srgbClr val="1F487C"/>
                          </a:solidFill>
                          <a:latin typeface="Calibri"/>
                          <a:cs typeface="Calibri"/>
                        </a:rPr>
                        <a:t>T. </a:t>
                      </a:r>
                      <a:r>
                        <a:rPr sz="1100" dirty="0">
                          <a:solidFill>
                            <a:srgbClr val="1F487C"/>
                          </a:solidFill>
                          <a:latin typeface="Calibri"/>
                          <a:cs typeface="Calibri"/>
                        </a:rPr>
                        <a:t>Blood 2003; Lion </a:t>
                      </a:r>
                      <a:r>
                        <a:rPr sz="1100" spc="-5" dirty="0">
                          <a:solidFill>
                            <a:srgbClr val="1F487C"/>
                          </a:solidFill>
                          <a:latin typeface="Calibri"/>
                          <a:cs typeface="Calibri"/>
                        </a:rPr>
                        <a:t>T. </a:t>
                      </a:r>
                      <a:r>
                        <a:rPr sz="1100" dirty="0">
                          <a:solidFill>
                            <a:srgbClr val="1F487C"/>
                          </a:solidFill>
                          <a:latin typeface="Calibri"/>
                          <a:cs typeface="Calibri"/>
                        </a:rPr>
                        <a:t>Leukemia</a:t>
                      </a:r>
                      <a:r>
                        <a:rPr sz="1100" spc="-135" dirty="0">
                          <a:solidFill>
                            <a:srgbClr val="1F487C"/>
                          </a:solidFill>
                          <a:latin typeface="Calibri"/>
                          <a:cs typeface="Calibri"/>
                        </a:rPr>
                        <a:t> </a:t>
                      </a:r>
                      <a:r>
                        <a:rPr sz="1100" dirty="0">
                          <a:solidFill>
                            <a:srgbClr val="1F487C"/>
                          </a:solidFill>
                          <a:latin typeface="Calibri"/>
                          <a:cs typeface="Calibri"/>
                        </a:rPr>
                        <a:t>2010</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bl>
          </a:graphicData>
        </a:graphic>
      </p:graphicFrame>
      <p:sp>
        <p:nvSpPr>
          <p:cNvPr id="4" name="object 4"/>
          <p:cNvSpPr txBox="1"/>
          <p:nvPr/>
        </p:nvSpPr>
        <p:spPr>
          <a:xfrm>
            <a:off x="2771775" y="5939409"/>
            <a:ext cx="3528695" cy="369570"/>
          </a:xfrm>
          <a:prstGeom prst="rect">
            <a:avLst/>
          </a:prstGeom>
          <a:solidFill>
            <a:srgbClr val="DCE6F1"/>
          </a:solidFill>
          <a:ln w="9524">
            <a:solidFill>
              <a:srgbClr val="4F81BC"/>
            </a:solidFill>
          </a:ln>
        </p:spPr>
        <p:txBody>
          <a:bodyPr vert="horz" wrap="square" lIns="0" tIns="26670" rIns="0" bIns="0" rtlCol="0">
            <a:spAutoFit/>
          </a:bodyPr>
          <a:lstStyle/>
          <a:p>
            <a:pPr marL="806450">
              <a:lnSpc>
                <a:spcPct val="100000"/>
              </a:lnSpc>
              <a:spcBef>
                <a:spcPts val="210"/>
              </a:spcBef>
            </a:pPr>
            <a:r>
              <a:rPr sz="1800" b="1" spc="-5" dirty="0">
                <a:solidFill>
                  <a:srgbClr val="1F487C"/>
                </a:solidFill>
                <a:latin typeface="Calibri"/>
                <a:cs typeface="Calibri"/>
              </a:rPr>
              <a:t>Causal</a:t>
            </a:r>
            <a:r>
              <a:rPr sz="1800" b="1" spc="-50" dirty="0">
                <a:solidFill>
                  <a:srgbClr val="1F487C"/>
                </a:solidFill>
                <a:latin typeface="Calibri"/>
                <a:cs typeface="Calibri"/>
              </a:rPr>
              <a:t> </a:t>
            </a:r>
            <a:r>
              <a:rPr sz="1800" b="1" spc="-10" dirty="0">
                <a:solidFill>
                  <a:srgbClr val="1F487C"/>
                </a:solidFill>
                <a:latin typeface="Calibri"/>
                <a:cs typeface="Calibri"/>
              </a:rPr>
              <a:t>relationship?</a:t>
            </a:r>
            <a:endParaRPr sz="1800" dirty="0">
              <a:latin typeface="Calibri"/>
              <a:cs typeface="Calibri"/>
            </a:endParaRPr>
          </a:p>
        </p:txBody>
      </p:sp>
      <p:sp>
        <p:nvSpPr>
          <p:cNvPr id="5" name="object 5"/>
          <p:cNvSpPr/>
          <p:nvPr/>
        </p:nvSpPr>
        <p:spPr>
          <a:xfrm>
            <a:off x="4283964" y="5445252"/>
            <a:ext cx="504190" cy="288290"/>
          </a:xfrm>
          <a:custGeom>
            <a:avLst/>
            <a:gdLst/>
            <a:ahLst/>
            <a:cxnLst/>
            <a:rect l="l" t="t" r="r" b="b"/>
            <a:pathLst>
              <a:path w="504189" h="288289">
                <a:moveTo>
                  <a:pt x="504063" y="143992"/>
                </a:moveTo>
                <a:lnTo>
                  <a:pt x="0" y="143992"/>
                </a:lnTo>
                <a:lnTo>
                  <a:pt x="252095" y="287997"/>
                </a:lnTo>
                <a:lnTo>
                  <a:pt x="504063" y="143992"/>
                </a:lnTo>
                <a:close/>
              </a:path>
              <a:path w="504189" h="288289">
                <a:moveTo>
                  <a:pt x="378078" y="0"/>
                </a:moveTo>
                <a:lnTo>
                  <a:pt x="125984" y="0"/>
                </a:lnTo>
                <a:lnTo>
                  <a:pt x="125984" y="143992"/>
                </a:lnTo>
                <a:lnTo>
                  <a:pt x="378078" y="143992"/>
                </a:lnTo>
                <a:lnTo>
                  <a:pt x="378078" y="0"/>
                </a:lnTo>
                <a:close/>
              </a:path>
            </a:pathLst>
          </a:custGeom>
          <a:solidFill>
            <a:srgbClr val="4F81BC"/>
          </a:solidFill>
        </p:spPr>
        <p:txBody>
          <a:bodyPr wrap="square" lIns="0" tIns="0" rIns="0" bIns="0" rtlCol="0"/>
          <a:lstStyle/>
          <a:p>
            <a:endParaRPr dirty="0"/>
          </a:p>
        </p:txBody>
      </p:sp>
      <p:sp>
        <p:nvSpPr>
          <p:cNvPr id="6" name="object 6"/>
          <p:cNvSpPr/>
          <p:nvPr/>
        </p:nvSpPr>
        <p:spPr>
          <a:xfrm>
            <a:off x="4283964" y="5445252"/>
            <a:ext cx="504190" cy="288290"/>
          </a:xfrm>
          <a:custGeom>
            <a:avLst/>
            <a:gdLst/>
            <a:ahLst/>
            <a:cxnLst/>
            <a:rect l="l" t="t" r="r" b="b"/>
            <a:pathLst>
              <a:path w="504189" h="288289">
                <a:moveTo>
                  <a:pt x="0" y="143992"/>
                </a:moveTo>
                <a:lnTo>
                  <a:pt x="125984" y="143992"/>
                </a:lnTo>
                <a:lnTo>
                  <a:pt x="125984" y="0"/>
                </a:lnTo>
                <a:lnTo>
                  <a:pt x="378078" y="0"/>
                </a:lnTo>
                <a:lnTo>
                  <a:pt x="378078" y="143992"/>
                </a:lnTo>
                <a:lnTo>
                  <a:pt x="504063" y="143992"/>
                </a:lnTo>
                <a:lnTo>
                  <a:pt x="252095" y="287997"/>
                </a:lnTo>
                <a:lnTo>
                  <a:pt x="0" y="143992"/>
                </a:lnTo>
                <a:close/>
              </a:path>
            </a:pathLst>
          </a:custGeom>
          <a:ln w="25400">
            <a:solidFill>
              <a:srgbClr val="385D89"/>
            </a:solidFill>
          </a:ln>
        </p:spPr>
        <p:txBody>
          <a:bodyPr wrap="square" lIns="0" tIns="0" rIns="0" bIns="0" rtlCol="0"/>
          <a:lstStyle/>
          <a:p>
            <a:endParaRPr dirty="0"/>
          </a:p>
        </p:txBody>
      </p:sp>
      <p:sp>
        <p:nvSpPr>
          <p:cNvPr id="7" name="object 7"/>
          <p:cNvSpPr txBox="1">
            <a:spLocks noGrp="1"/>
          </p:cNvSpPr>
          <p:nvPr>
            <p:ph type="ftr" sz="quarter" idx="4294967295"/>
          </p:nvPr>
        </p:nvSpPr>
        <p:spPr>
          <a:xfrm>
            <a:off x="8059293" y="6721779"/>
            <a:ext cx="958215" cy="127634"/>
          </a:xfrm>
          <a:prstGeom prst="rect">
            <a:avLst/>
          </a:prstGeom>
        </p:spPr>
        <p:txBody>
          <a:bodyPr vert="horz" wrap="square" lIns="0" tIns="0" rIns="0" bIns="0" rtlCol="0">
            <a:spAutoFit/>
          </a:bodyPr>
          <a:lstStyle/>
          <a:p>
            <a:pPr marL="12700">
              <a:lnSpc>
                <a:spcPts val="865"/>
              </a:lnSpc>
            </a:pPr>
            <a:r>
              <a:rPr spc="-5" dirty="0"/>
              <a:t>T.Lion </a:t>
            </a:r>
            <a:r>
              <a:rPr dirty="0"/>
              <a:t>ESH-EBMT</a:t>
            </a:r>
            <a:r>
              <a:rPr spc="-100" dirty="0"/>
              <a:t> </a:t>
            </a:r>
            <a:r>
              <a:rPr dirty="0"/>
              <a:t>2014</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17068" y="916940"/>
            <a:ext cx="8157209" cy="759460"/>
          </a:xfrm>
          <a:prstGeom prst="rect">
            <a:avLst/>
          </a:prstGeom>
        </p:spPr>
        <p:txBody>
          <a:bodyPr vert="horz" wrap="square" lIns="0" tIns="0" rIns="0" bIns="0" rtlCol="0">
            <a:spAutoFit/>
          </a:bodyPr>
          <a:lstStyle/>
          <a:p>
            <a:pPr marL="1755775" marR="5080" indent="-1743710">
              <a:lnSpc>
                <a:spcPct val="100000"/>
              </a:lnSpc>
            </a:pPr>
            <a:r>
              <a:rPr sz="2400" spc="-5" dirty="0"/>
              <a:t>Broad </a:t>
            </a:r>
            <a:r>
              <a:rPr sz="2400" dirty="0"/>
              <a:t>molecular </a:t>
            </a:r>
            <a:r>
              <a:rPr sz="2400" spc="-5" dirty="0"/>
              <a:t>screening </a:t>
            </a:r>
            <a:r>
              <a:rPr sz="2400" spc="-15" dirty="0"/>
              <a:t>for </a:t>
            </a:r>
            <a:r>
              <a:rPr sz="2400" spc="-5" dirty="0"/>
              <a:t>DNA viruses </a:t>
            </a:r>
            <a:r>
              <a:rPr sz="2400" dirty="0"/>
              <a:t>in </a:t>
            </a:r>
            <a:r>
              <a:rPr sz="2400" spc="-5" dirty="0"/>
              <a:t>PB </a:t>
            </a:r>
            <a:r>
              <a:rPr sz="2400" spc="-10" dirty="0"/>
              <a:t>after allo-HSCT:  </a:t>
            </a:r>
            <a:r>
              <a:rPr sz="2400" spc="-15" dirty="0"/>
              <a:t>Relative </a:t>
            </a:r>
            <a:r>
              <a:rPr sz="2400" spc="-10" dirty="0"/>
              <a:t>frequency </a:t>
            </a:r>
            <a:r>
              <a:rPr sz="2400" dirty="0"/>
              <a:t>of </a:t>
            </a:r>
            <a:r>
              <a:rPr sz="2400" spc="-5" dirty="0"/>
              <a:t>virus</a:t>
            </a:r>
            <a:r>
              <a:rPr sz="2400" spc="-15" dirty="0"/>
              <a:t> </a:t>
            </a:r>
            <a:r>
              <a:rPr sz="2400" spc="-5" dirty="0"/>
              <a:t>detection</a:t>
            </a:r>
          </a:p>
        </p:txBody>
      </p:sp>
      <p:sp>
        <p:nvSpPr>
          <p:cNvPr id="3" name="object 3"/>
          <p:cNvSpPr/>
          <p:nvPr/>
        </p:nvSpPr>
        <p:spPr>
          <a:xfrm>
            <a:off x="3362561" y="2830051"/>
            <a:ext cx="826769" cy="1030605"/>
          </a:xfrm>
          <a:custGeom>
            <a:avLst/>
            <a:gdLst/>
            <a:ahLst/>
            <a:cxnLst/>
            <a:rect l="l" t="t" r="r" b="b"/>
            <a:pathLst>
              <a:path w="826770" h="1030604">
                <a:moveTo>
                  <a:pt x="0" y="0"/>
                </a:moveTo>
                <a:lnTo>
                  <a:pt x="0" y="1030323"/>
                </a:lnTo>
                <a:lnTo>
                  <a:pt x="826397" y="474262"/>
                </a:lnTo>
                <a:lnTo>
                  <a:pt x="798722" y="430991"/>
                </a:lnTo>
                <a:lnTo>
                  <a:pt x="769054" y="389483"/>
                </a:lnTo>
                <a:lnTo>
                  <a:pt x="737486" y="349786"/>
                </a:lnTo>
                <a:lnTo>
                  <a:pt x="704111" y="311951"/>
                </a:lnTo>
                <a:lnTo>
                  <a:pt x="669022" y="276026"/>
                </a:lnTo>
                <a:lnTo>
                  <a:pt x="632312" y="242062"/>
                </a:lnTo>
                <a:lnTo>
                  <a:pt x="594072" y="210107"/>
                </a:lnTo>
                <a:lnTo>
                  <a:pt x="554396" y="180210"/>
                </a:lnTo>
                <a:lnTo>
                  <a:pt x="513377" y="152422"/>
                </a:lnTo>
                <a:lnTo>
                  <a:pt x="471107" y="126791"/>
                </a:lnTo>
                <a:lnTo>
                  <a:pt x="427679" y="103367"/>
                </a:lnTo>
                <a:lnTo>
                  <a:pt x="383185" y="82199"/>
                </a:lnTo>
                <a:lnTo>
                  <a:pt x="337718" y="63337"/>
                </a:lnTo>
                <a:lnTo>
                  <a:pt x="291372" y="46829"/>
                </a:lnTo>
                <a:lnTo>
                  <a:pt x="244238" y="32726"/>
                </a:lnTo>
                <a:lnTo>
                  <a:pt x="196409" y="21076"/>
                </a:lnTo>
                <a:lnTo>
                  <a:pt x="147978" y="11929"/>
                </a:lnTo>
                <a:lnTo>
                  <a:pt x="99038" y="5334"/>
                </a:lnTo>
                <a:lnTo>
                  <a:pt x="49681" y="1341"/>
                </a:lnTo>
                <a:lnTo>
                  <a:pt x="0" y="0"/>
                </a:lnTo>
                <a:close/>
              </a:path>
            </a:pathLst>
          </a:custGeom>
          <a:solidFill>
            <a:srgbClr val="3366FF"/>
          </a:solidFill>
        </p:spPr>
        <p:txBody>
          <a:bodyPr wrap="square" lIns="0" tIns="0" rIns="0" bIns="0" rtlCol="0"/>
          <a:lstStyle/>
          <a:p>
            <a:endParaRPr sz="1400" dirty="0">
              <a:latin typeface="+mj-lt"/>
            </a:endParaRPr>
          </a:p>
        </p:txBody>
      </p:sp>
      <p:sp>
        <p:nvSpPr>
          <p:cNvPr id="4" name="object 4"/>
          <p:cNvSpPr/>
          <p:nvPr/>
        </p:nvSpPr>
        <p:spPr>
          <a:xfrm>
            <a:off x="3362561" y="2821893"/>
            <a:ext cx="826769" cy="1038860"/>
          </a:xfrm>
          <a:custGeom>
            <a:avLst/>
            <a:gdLst/>
            <a:ahLst/>
            <a:cxnLst/>
            <a:rect l="l" t="t" r="r" b="b"/>
            <a:pathLst>
              <a:path w="826770" h="1038860">
                <a:moveTo>
                  <a:pt x="826397" y="482420"/>
                </a:moveTo>
                <a:lnTo>
                  <a:pt x="798722" y="439149"/>
                </a:lnTo>
                <a:lnTo>
                  <a:pt x="769054" y="397641"/>
                </a:lnTo>
                <a:lnTo>
                  <a:pt x="737486" y="357944"/>
                </a:lnTo>
                <a:lnTo>
                  <a:pt x="704111" y="320109"/>
                </a:lnTo>
                <a:lnTo>
                  <a:pt x="669022" y="284185"/>
                </a:lnTo>
                <a:lnTo>
                  <a:pt x="632312" y="250220"/>
                </a:lnTo>
                <a:lnTo>
                  <a:pt x="594072" y="218265"/>
                </a:lnTo>
                <a:lnTo>
                  <a:pt x="554396" y="188369"/>
                </a:lnTo>
                <a:lnTo>
                  <a:pt x="513377" y="160580"/>
                </a:lnTo>
                <a:lnTo>
                  <a:pt x="471107" y="134949"/>
                </a:lnTo>
                <a:lnTo>
                  <a:pt x="427679" y="111525"/>
                </a:lnTo>
                <a:lnTo>
                  <a:pt x="383185" y="90357"/>
                </a:lnTo>
                <a:lnTo>
                  <a:pt x="337718" y="71495"/>
                </a:lnTo>
                <a:lnTo>
                  <a:pt x="291372" y="54987"/>
                </a:lnTo>
                <a:lnTo>
                  <a:pt x="244238" y="40884"/>
                </a:lnTo>
                <a:lnTo>
                  <a:pt x="196409" y="29234"/>
                </a:lnTo>
                <a:lnTo>
                  <a:pt x="147978" y="20087"/>
                </a:lnTo>
                <a:lnTo>
                  <a:pt x="99038" y="13493"/>
                </a:lnTo>
                <a:lnTo>
                  <a:pt x="49681" y="9500"/>
                </a:lnTo>
                <a:lnTo>
                  <a:pt x="0" y="8158"/>
                </a:lnTo>
                <a:lnTo>
                  <a:pt x="0" y="0"/>
                </a:lnTo>
                <a:lnTo>
                  <a:pt x="0" y="8158"/>
                </a:lnTo>
                <a:lnTo>
                  <a:pt x="0" y="1038482"/>
                </a:lnTo>
                <a:lnTo>
                  <a:pt x="826397" y="482420"/>
                </a:lnTo>
                <a:close/>
              </a:path>
            </a:pathLst>
          </a:custGeom>
          <a:ln w="7884">
            <a:solidFill>
              <a:srgbClr val="000000"/>
            </a:solidFill>
          </a:ln>
        </p:spPr>
        <p:txBody>
          <a:bodyPr wrap="square" lIns="0" tIns="0" rIns="0" bIns="0" rtlCol="0"/>
          <a:lstStyle/>
          <a:p>
            <a:endParaRPr sz="1400" dirty="0">
              <a:latin typeface="+mj-lt"/>
            </a:endParaRPr>
          </a:p>
        </p:txBody>
      </p:sp>
      <p:sp>
        <p:nvSpPr>
          <p:cNvPr id="5" name="object 5"/>
          <p:cNvSpPr/>
          <p:nvPr/>
        </p:nvSpPr>
        <p:spPr>
          <a:xfrm>
            <a:off x="3362561" y="3304313"/>
            <a:ext cx="981075" cy="1349375"/>
          </a:xfrm>
          <a:custGeom>
            <a:avLst/>
            <a:gdLst/>
            <a:ahLst/>
            <a:cxnLst/>
            <a:rect l="l" t="t" r="r" b="b"/>
            <a:pathLst>
              <a:path w="981075" h="1349375">
                <a:moveTo>
                  <a:pt x="826397" y="0"/>
                </a:moveTo>
                <a:lnTo>
                  <a:pt x="0" y="556061"/>
                </a:lnTo>
                <a:lnTo>
                  <a:pt x="625607" y="1349341"/>
                </a:lnTo>
                <a:lnTo>
                  <a:pt x="662063" y="1315801"/>
                </a:lnTo>
                <a:lnTo>
                  <a:pt x="696764" y="1280666"/>
                </a:lnTo>
                <a:lnTo>
                  <a:pt x="729670" y="1244002"/>
                </a:lnTo>
                <a:lnTo>
                  <a:pt x="760741" y="1205877"/>
                </a:lnTo>
                <a:lnTo>
                  <a:pt x="789938" y="1166356"/>
                </a:lnTo>
                <a:lnTo>
                  <a:pt x="817221" y="1125508"/>
                </a:lnTo>
                <a:lnTo>
                  <a:pt x="842549" y="1083398"/>
                </a:lnTo>
                <a:lnTo>
                  <a:pt x="865884" y="1040094"/>
                </a:lnTo>
                <a:lnTo>
                  <a:pt x="887185" y="995662"/>
                </a:lnTo>
                <a:lnTo>
                  <a:pt x="906412" y="950169"/>
                </a:lnTo>
                <a:lnTo>
                  <a:pt x="923527" y="903683"/>
                </a:lnTo>
                <a:lnTo>
                  <a:pt x="938488" y="856269"/>
                </a:lnTo>
                <a:lnTo>
                  <a:pt x="951257" y="807995"/>
                </a:lnTo>
                <a:lnTo>
                  <a:pt x="961794" y="758928"/>
                </a:lnTo>
                <a:lnTo>
                  <a:pt x="970058" y="709134"/>
                </a:lnTo>
                <a:lnTo>
                  <a:pt x="976011" y="658681"/>
                </a:lnTo>
                <a:lnTo>
                  <a:pt x="979611" y="607634"/>
                </a:lnTo>
                <a:lnTo>
                  <a:pt x="980820" y="556061"/>
                </a:lnTo>
                <a:lnTo>
                  <a:pt x="979700" y="507157"/>
                </a:lnTo>
                <a:lnTo>
                  <a:pt x="976357" y="458633"/>
                </a:lnTo>
                <a:lnTo>
                  <a:pt x="970817" y="410514"/>
                </a:lnTo>
                <a:lnTo>
                  <a:pt x="963106" y="362827"/>
                </a:lnTo>
                <a:lnTo>
                  <a:pt x="953251" y="315598"/>
                </a:lnTo>
                <a:lnTo>
                  <a:pt x="941276" y="268852"/>
                </a:lnTo>
                <a:lnTo>
                  <a:pt x="927209" y="222617"/>
                </a:lnTo>
                <a:lnTo>
                  <a:pt x="911076" y="176917"/>
                </a:lnTo>
                <a:lnTo>
                  <a:pt x="892902" y="131780"/>
                </a:lnTo>
                <a:lnTo>
                  <a:pt x="872713" y="87230"/>
                </a:lnTo>
                <a:lnTo>
                  <a:pt x="850537" y="43295"/>
                </a:lnTo>
                <a:lnTo>
                  <a:pt x="826397" y="0"/>
                </a:lnTo>
                <a:close/>
              </a:path>
            </a:pathLst>
          </a:custGeom>
          <a:solidFill>
            <a:srgbClr val="3366FF"/>
          </a:solidFill>
        </p:spPr>
        <p:txBody>
          <a:bodyPr wrap="square" lIns="0" tIns="0" rIns="0" bIns="0" rtlCol="0"/>
          <a:lstStyle/>
          <a:p>
            <a:endParaRPr sz="1400" dirty="0">
              <a:latin typeface="+mj-lt"/>
            </a:endParaRPr>
          </a:p>
        </p:txBody>
      </p:sp>
      <p:sp>
        <p:nvSpPr>
          <p:cNvPr id="6" name="object 6"/>
          <p:cNvSpPr/>
          <p:nvPr/>
        </p:nvSpPr>
        <p:spPr>
          <a:xfrm>
            <a:off x="3362561" y="3304313"/>
            <a:ext cx="981075" cy="1349375"/>
          </a:xfrm>
          <a:custGeom>
            <a:avLst/>
            <a:gdLst/>
            <a:ahLst/>
            <a:cxnLst/>
            <a:rect l="l" t="t" r="r" b="b"/>
            <a:pathLst>
              <a:path w="981075" h="1349375">
                <a:moveTo>
                  <a:pt x="625607" y="1349341"/>
                </a:moveTo>
                <a:lnTo>
                  <a:pt x="662063" y="1315801"/>
                </a:lnTo>
                <a:lnTo>
                  <a:pt x="696764" y="1280666"/>
                </a:lnTo>
                <a:lnTo>
                  <a:pt x="729670" y="1244002"/>
                </a:lnTo>
                <a:lnTo>
                  <a:pt x="760741" y="1205877"/>
                </a:lnTo>
                <a:lnTo>
                  <a:pt x="789938" y="1166356"/>
                </a:lnTo>
                <a:lnTo>
                  <a:pt x="817221" y="1125508"/>
                </a:lnTo>
                <a:lnTo>
                  <a:pt x="842549" y="1083398"/>
                </a:lnTo>
                <a:lnTo>
                  <a:pt x="865884" y="1040094"/>
                </a:lnTo>
                <a:lnTo>
                  <a:pt x="887185" y="995662"/>
                </a:lnTo>
                <a:lnTo>
                  <a:pt x="906412" y="950169"/>
                </a:lnTo>
                <a:lnTo>
                  <a:pt x="923527" y="903683"/>
                </a:lnTo>
                <a:lnTo>
                  <a:pt x="938488" y="856269"/>
                </a:lnTo>
                <a:lnTo>
                  <a:pt x="951257" y="807995"/>
                </a:lnTo>
                <a:lnTo>
                  <a:pt x="961794" y="758928"/>
                </a:lnTo>
                <a:lnTo>
                  <a:pt x="970058" y="709134"/>
                </a:lnTo>
                <a:lnTo>
                  <a:pt x="976011" y="658681"/>
                </a:lnTo>
                <a:lnTo>
                  <a:pt x="979611" y="607634"/>
                </a:lnTo>
                <a:lnTo>
                  <a:pt x="980820" y="556061"/>
                </a:lnTo>
                <a:lnTo>
                  <a:pt x="979700" y="507157"/>
                </a:lnTo>
                <a:lnTo>
                  <a:pt x="976357" y="458633"/>
                </a:lnTo>
                <a:lnTo>
                  <a:pt x="970817" y="410514"/>
                </a:lnTo>
                <a:lnTo>
                  <a:pt x="963106" y="362827"/>
                </a:lnTo>
                <a:lnTo>
                  <a:pt x="953251" y="315598"/>
                </a:lnTo>
                <a:lnTo>
                  <a:pt x="941276" y="268852"/>
                </a:lnTo>
                <a:lnTo>
                  <a:pt x="927209" y="222617"/>
                </a:lnTo>
                <a:lnTo>
                  <a:pt x="911076" y="176917"/>
                </a:lnTo>
                <a:lnTo>
                  <a:pt x="892902" y="131780"/>
                </a:lnTo>
                <a:lnTo>
                  <a:pt x="872713" y="87230"/>
                </a:lnTo>
                <a:lnTo>
                  <a:pt x="850537" y="43295"/>
                </a:lnTo>
                <a:lnTo>
                  <a:pt x="826397" y="0"/>
                </a:lnTo>
                <a:lnTo>
                  <a:pt x="0" y="556061"/>
                </a:lnTo>
                <a:lnTo>
                  <a:pt x="625607" y="1349341"/>
                </a:lnTo>
                <a:close/>
              </a:path>
            </a:pathLst>
          </a:custGeom>
          <a:ln w="7865">
            <a:solidFill>
              <a:srgbClr val="000000"/>
            </a:solidFill>
          </a:ln>
        </p:spPr>
        <p:txBody>
          <a:bodyPr wrap="square" lIns="0" tIns="0" rIns="0" bIns="0" rtlCol="0"/>
          <a:lstStyle/>
          <a:p>
            <a:endParaRPr sz="1400" dirty="0">
              <a:latin typeface="+mj-lt"/>
            </a:endParaRPr>
          </a:p>
        </p:txBody>
      </p:sp>
      <p:sp>
        <p:nvSpPr>
          <p:cNvPr id="7" name="object 7"/>
          <p:cNvSpPr/>
          <p:nvPr/>
        </p:nvSpPr>
        <p:spPr>
          <a:xfrm>
            <a:off x="3362561" y="3860375"/>
            <a:ext cx="626110" cy="875030"/>
          </a:xfrm>
          <a:custGeom>
            <a:avLst/>
            <a:gdLst/>
            <a:ahLst/>
            <a:cxnLst/>
            <a:rect l="l" t="t" r="r" b="b"/>
            <a:pathLst>
              <a:path w="626110" h="875029">
                <a:moveTo>
                  <a:pt x="0" y="0"/>
                </a:moveTo>
                <a:lnTo>
                  <a:pt x="517449" y="874861"/>
                </a:lnTo>
                <a:lnTo>
                  <a:pt x="546363" y="856378"/>
                </a:lnTo>
                <a:lnTo>
                  <a:pt x="574497" y="837130"/>
                </a:lnTo>
                <a:lnTo>
                  <a:pt x="601146" y="816352"/>
                </a:lnTo>
                <a:lnTo>
                  <a:pt x="625607" y="793279"/>
                </a:lnTo>
                <a:lnTo>
                  <a:pt x="0" y="0"/>
                </a:lnTo>
                <a:close/>
              </a:path>
            </a:pathLst>
          </a:custGeom>
          <a:solidFill>
            <a:srgbClr val="3366FF"/>
          </a:solidFill>
        </p:spPr>
        <p:txBody>
          <a:bodyPr wrap="square" lIns="0" tIns="0" rIns="0" bIns="0" rtlCol="0"/>
          <a:lstStyle/>
          <a:p>
            <a:endParaRPr sz="1400" dirty="0">
              <a:latin typeface="+mj-lt"/>
            </a:endParaRPr>
          </a:p>
        </p:txBody>
      </p:sp>
      <p:sp>
        <p:nvSpPr>
          <p:cNvPr id="8" name="object 8"/>
          <p:cNvSpPr/>
          <p:nvPr/>
        </p:nvSpPr>
        <p:spPr>
          <a:xfrm>
            <a:off x="3362561" y="3860375"/>
            <a:ext cx="626110" cy="875030"/>
          </a:xfrm>
          <a:custGeom>
            <a:avLst/>
            <a:gdLst/>
            <a:ahLst/>
            <a:cxnLst/>
            <a:rect l="l" t="t" r="r" b="b"/>
            <a:pathLst>
              <a:path w="626110" h="875029">
                <a:moveTo>
                  <a:pt x="517449" y="874861"/>
                </a:moveTo>
                <a:lnTo>
                  <a:pt x="546363" y="856378"/>
                </a:lnTo>
                <a:lnTo>
                  <a:pt x="574497" y="837130"/>
                </a:lnTo>
                <a:lnTo>
                  <a:pt x="601146" y="816352"/>
                </a:lnTo>
                <a:lnTo>
                  <a:pt x="625607" y="793279"/>
                </a:lnTo>
                <a:lnTo>
                  <a:pt x="0" y="0"/>
                </a:lnTo>
                <a:lnTo>
                  <a:pt x="517449" y="874861"/>
                </a:lnTo>
                <a:close/>
              </a:path>
            </a:pathLst>
          </a:custGeom>
          <a:ln w="7862">
            <a:solidFill>
              <a:srgbClr val="000000"/>
            </a:solidFill>
          </a:ln>
        </p:spPr>
        <p:txBody>
          <a:bodyPr wrap="square" lIns="0" tIns="0" rIns="0" bIns="0" rtlCol="0"/>
          <a:lstStyle/>
          <a:p>
            <a:endParaRPr sz="1400" dirty="0">
              <a:latin typeface="+mj-lt"/>
            </a:endParaRPr>
          </a:p>
        </p:txBody>
      </p:sp>
      <p:sp>
        <p:nvSpPr>
          <p:cNvPr id="9" name="object 9"/>
          <p:cNvSpPr/>
          <p:nvPr/>
        </p:nvSpPr>
        <p:spPr>
          <a:xfrm>
            <a:off x="3362561" y="3860375"/>
            <a:ext cx="517525" cy="908050"/>
          </a:xfrm>
          <a:custGeom>
            <a:avLst/>
            <a:gdLst/>
            <a:ahLst/>
            <a:cxnLst/>
            <a:rect l="l" t="t" r="r" b="b"/>
            <a:pathLst>
              <a:path w="517525" h="908050">
                <a:moveTo>
                  <a:pt x="0" y="0"/>
                </a:moveTo>
                <a:lnTo>
                  <a:pt x="471184" y="907766"/>
                </a:lnTo>
                <a:lnTo>
                  <a:pt x="482750" y="900330"/>
                </a:lnTo>
                <a:lnTo>
                  <a:pt x="505883" y="882297"/>
                </a:lnTo>
                <a:lnTo>
                  <a:pt x="517449" y="874861"/>
                </a:lnTo>
                <a:lnTo>
                  <a:pt x="0" y="0"/>
                </a:lnTo>
                <a:close/>
              </a:path>
            </a:pathLst>
          </a:custGeom>
          <a:solidFill>
            <a:srgbClr val="3366FF"/>
          </a:solidFill>
        </p:spPr>
        <p:txBody>
          <a:bodyPr wrap="square" lIns="0" tIns="0" rIns="0" bIns="0" rtlCol="0"/>
          <a:lstStyle/>
          <a:p>
            <a:endParaRPr sz="1400" dirty="0">
              <a:latin typeface="+mj-lt"/>
            </a:endParaRPr>
          </a:p>
        </p:txBody>
      </p:sp>
      <p:sp>
        <p:nvSpPr>
          <p:cNvPr id="10" name="object 10"/>
          <p:cNvSpPr/>
          <p:nvPr/>
        </p:nvSpPr>
        <p:spPr>
          <a:xfrm>
            <a:off x="3362561" y="3860375"/>
            <a:ext cx="517525" cy="908050"/>
          </a:xfrm>
          <a:custGeom>
            <a:avLst/>
            <a:gdLst/>
            <a:ahLst/>
            <a:cxnLst/>
            <a:rect l="l" t="t" r="r" b="b"/>
            <a:pathLst>
              <a:path w="517525" h="908050">
                <a:moveTo>
                  <a:pt x="471184" y="907766"/>
                </a:moveTo>
                <a:lnTo>
                  <a:pt x="482750" y="900330"/>
                </a:lnTo>
                <a:lnTo>
                  <a:pt x="494317" y="891313"/>
                </a:lnTo>
                <a:lnTo>
                  <a:pt x="505883" y="882297"/>
                </a:lnTo>
                <a:lnTo>
                  <a:pt x="517449" y="874861"/>
                </a:lnTo>
                <a:lnTo>
                  <a:pt x="0" y="0"/>
                </a:lnTo>
                <a:lnTo>
                  <a:pt x="471184" y="907766"/>
                </a:lnTo>
                <a:close/>
              </a:path>
            </a:pathLst>
          </a:custGeom>
          <a:ln w="7820">
            <a:solidFill>
              <a:srgbClr val="000000"/>
            </a:solidFill>
          </a:ln>
        </p:spPr>
        <p:txBody>
          <a:bodyPr wrap="square" lIns="0" tIns="0" rIns="0" bIns="0" rtlCol="0"/>
          <a:lstStyle/>
          <a:p>
            <a:endParaRPr sz="1400" dirty="0">
              <a:latin typeface="+mj-lt"/>
            </a:endParaRPr>
          </a:p>
        </p:txBody>
      </p:sp>
      <p:sp>
        <p:nvSpPr>
          <p:cNvPr id="11" name="object 11"/>
          <p:cNvSpPr/>
          <p:nvPr/>
        </p:nvSpPr>
        <p:spPr>
          <a:xfrm>
            <a:off x="2474785" y="3860375"/>
            <a:ext cx="1359535" cy="1038860"/>
          </a:xfrm>
          <a:custGeom>
            <a:avLst/>
            <a:gdLst/>
            <a:ahLst/>
            <a:cxnLst/>
            <a:rect l="l" t="t" r="r" b="b"/>
            <a:pathLst>
              <a:path w="1359535" h="1038860">
                <a:moveTo>
                  <a:pt x="887776" y="0"/>
                </a:moveTo>
                <a:lnTo>
                  <a:pt x="0" y="433471"/>
                </a:lnTo>
                <a:lnTo>
                  <a:pt x="21196" y="478778"/>
                </a:lnTo>
                <a:lnTo>
                  <a:pt x="44258" y="522675"/>
                </a:lnTo>
                <a:lnTo>
                  <a:pt x="69119" y="565118"/>
                </a:lnTo>
                <a:lnTo>
                  <a:pt x="95712" y="606059"/>
                </a:lnTo>
                <a:lnTo>
                  <a:pt x="123969" y="645453"/>
                </a:lnTo>
                <a:lnTo>
                  <a:pt x="153823" y="683253"/>
                </a:lnTo>
                <a:lnTo>
                  <a:pt x="185207" y="719414"/>
                </a:lnTo>
                <a:lnTo>
                  <a:pt x="218055" y="753889"/>
                </a:lnTo>
                <a:lnTo>
                  <a:pt x="252298" y="786632"/>
                </a:lnTo>
                <a:lnTo>
                  <a:pt x="287870" y="817596"/>
                </a:lnTo>
                <a:lnTo>
                  <a:pt x="324703" y="846737"/>
                </a:lnTo>
                <a:lnTo>
                  <a:pt x="362731" y="874007"/>
                </a:lnTo>
                <a:lnTo>
                  <a:pt x="401886" y="899361"/>
                </a:lnTo>
                <a:lnTo>
                  <a:pt x="442101" y="922752"/>
                </a:lnTo>
                <a:lnTo>
                  <a:pt x="483308" y="944134"/>
                </a:lnTo>
                <a:lnTo>
                  <a:pt x="525442" y="963462"/>
                </a:lnTo>
                <a:lnTo>
                  <a:pt x="568434" y="980688"/>
                </a:lnTo>
                <a:lnTo>
                  <a:pt x="612217" y="995767"/>
                </a:lnTo>
                <a:lnTo>
                  <a:pt x="656725" y="1008653"/>
                </a:lnTo>
                <a:lnTo>
                  <a:pt x="701890" y="1019300"/>
                </a:lnTo>
                <a:lnTo>
                  <a:pt x="747644" y="1027661"/>
                </a:lnTo>
                <a:lnTo>
                  <a:pt x="793921" y="1033690"/>
                </a:lnTo>
                <a:lnTo>
                  <a:pt x="840654" y="1037341"/>
                </a:lnTo>
                <a:lnTo>
                  <a:pt x="887776" y="1038569"/>
                </a:lnTo>
                <a:lnTo>
                  <a:pt x="936428" y="1035126"/>
                </a:lnTo>
                <a:lnTo>
                  <a:pt x="984984" y="1029664"/>
                </a:lnTo>
                <a:lnTo>
                  <a:pt x="1033350" y="1022136"/>
                </a:lnTo>
                <a:lnTo>
                  <a:pt x="1081436" y="1012497"/>
                </a:lnTo>
                <a:lnTo>
                  <a:pt x="1129151" y="1000701"/>
                </a:lnTo>
                <a:lnTo>
                  <a:pt x="1176404" y="986702"/>
                </a:lnTo>
                <a:lnTo>
                  <a:pt x="1223102" y="970455"/>
                </a:lnTo>
                <a:lnTo>
                  <a:pt x="1269155" y="951914"/>
                </a:lnTo>
                <a:lnTo>
                  <a:pt x="1314472" y="931032"/>
                </a:lnTo>
                <a:lnTo>
                  <a:pt x="1358960" y="907766"/>
                </a:lnTo>
                <a:lnTo>
                  <a:pt x="887776" y="0"/>
                </a:lnTo>
                <a:close/>
              </a:path>
            </a:pathLst>
          </a:custGeom>
          <a:solidFill>
            <a:srgbClr val="3366FF"/>
          </a:solidFill>
        </p:spPr>
        <p:txBody>
          <a:bodyPr wrap="square" lIns="0" tIns="0" rIns="0" bIns="0" rtlCol="0"/>
          <a:lstStyle/>
          <a:p>
            <a:endParaRPr sz="1400" dirty="0">
              <a:latin typeface="+mj-lt"/>
            </a:endParaRPr>
          </a:p>
        </p:txBody>
      </p:sp>
      <p:sp>
        <p:nvSpPr>
          <p:cNvPr id="12" name="object 12"/>
          <p:cNvSpPr/>
          <p:nvPr/>
        </p:nvSpPr>
        <p:spPr>
          <a:xfrm>
            <a:off x="2474785" y="3860375"/>
            <a:ext cx="1359535" cy="1038860"/>
          </a:xfrm>
          <a:custGeom>
            <a:avLst/>
            <a:gdLst/>
            <a:ahLst/>
            <a:cxnLst/>
            <a:rect l="l" t="t" r="r" b="b"/>
            <a:pathLst>
              <a:path w="1359535" h="1038860">
                <a:moveTo>
                  <a:pt x="0" y="433471"/>
                </a:moveTo>
                <a:lnTo>
                  <a:pt x="21196" y="478778"/>
                </a:lnTo>
                <a:lnTo>
                  <a:pt x="44258" y="522675"/>
                </a:lnTo>
                <a:lnTo>
                  <a:pt x="69119" y="565118"/>
                </a:lnTo>
                <a:lnTo>
                  <a:pt x="95712" y="606059"/>
                </a:lnTo>
                <a:lnTo>
                  <a:pt x="123969" y="645453"/>
                </a:lnTo>
                <a:lnTo>
                  <a:pt x="153823" y="683253"/>
                </a:lnTo>
                <a:lnTo>
                  <a:pt x="185207" y="719414"/>
                </a:lnTo>
                <a:lnTo>
                  <a:pt x="218055" y="753889"/>
                </a:lnTo>
                <a:lnTo>
                  <a:pt x="252298" y="786632"/>
                </a:lnTo>
                <a:lnTo>
                  <a:pt x="287870" y="817596"/>
                </a:lnTo>
                <a:lnTo>
                  <a:pt x="324703" y="846737"/>
                </a:lnTo>
                <a:lnTo>
                  <a:pt x="362731" y="874007"/>
                </a:lnTo>
                <a:lnTo>
                  <a:pt x="401886" y="899361"/>
                </a:lnTo>
                <a:lnTo>
                  <a:pt x="442101" y="922752"/>
                </a:lnTo>
                <a:lnTo>
                  <a:pt x="483308" y="944134"/>
                </a:lnTo>
                <a:lnTo>
                  <a:pt x="525442" y="963462"/>
                </a:lnTo>
                <a:lnTo>
                  <a:pt x="568434" y="980688"/>
                </a:lnTo>
                <a:lnTo>
                  <a:pt x="612217" y="995767"/>
                </a:lnTo>
                <a:lnTo>
                  <a:pt x="656725" y="1008653"/>
                </a:lnTo>
                <a:lnTo>
                  <a:pt x="701890" y="1019300"/>
                </a:lnTo>
                <a:lnTo>
                  <a:pt x="747644" y="1027661"/>
                </a:lnTo>
                <a:lnTo>
                  <a:pt x="793921" y="1033690"/>
                </a:lnTo>
                <a:lnTo>
                  <a:pt x="840654" y="1037341"/>
                </a:lnTo>
                <a:lnTo>
                  <a:pt x="887776" y="1038569"/>
                </a:lnTo>
                <a:lnTo>
                  <a:pt x="936428" y="1035126"/>
                </a:lnTo>
                <a:lnTo>
                  <a:pt x="984984" y="1029664"/>
                </a:lnTo>
                <a:lnTo>
                  <a:pt x="1033350" y="1022136"/>
                </a:lnTo>
                <a:lnTo>
                  <a:pt x="1081436" y="1012497"/>
                </a:lnTo>
                <a:lnTo>
                  <a:pt x="1129151" y="1000701"/>
                </a:lnTo>
                <a:lnTo>
                  <a:pt x="1176404" y="986702"/>
                </a:lnTo>
                <a:lnTo>
                  <a:pt x="1223102" y="970455"/>
                </a:lnTo>
                <a:lnTo>
                  <a:pt x="1269155" y="951914"/>
                </a:lnTo>
                <a:lnTo>
                  <a:pt x="1314472" y="931032"/>
                </a:lnTo>
                <a:lnTo>
                  <a:pt x="1358960" y="907766"/>
                </a:lnTo>
                <a:lnTo>
                  <a:pt x="887776" y="0"/>
                </a:lnTo>
                <a:lnTo>
                  <a:pt x="0" y="433471"/>
                </a:lnTo>
                <a:close/>
              </a:path>
            </a:pathLst>
          </a:custGeom>
          <a:ln w="7993">
            <a:solidFill>
              <a:srgbClr val="000000"/>
            </a:solidFill>
          </a:ln>
        </p:spPr>
        <p:txBody>
          <a:bodyPr wrap="square" lIns="0" tIns="0" rIns="0" bIns="0" rtlCol="0"/>
          <a:lstStyle/>
          <a:p>
            <a:endParaRPr sz="1400" dirty="0">
              <a:latin typeface="+mj-lt"/>
            </a:endParaRPr>
          </a:p>
        </p:txBody>
      </p:sp>
      <p:sp>
        <p:nvSpPr>
          <p:cNvPr id="13" name="object 13"/>
          <p:cNvSpPr/>
          <p:nvPr/>
        </p:nvSpPr>
        <p:spPr>
          <a:xfrm>
            <a:off x="2388607" y="3664035"/>
            <a:ext cx="974090" cy="629920"/>
          </a:xfrm>
          <a:custGeom>
            <a:avLst/>
            <a:gdLst/>
            <a:ahLst/>
            <a:cxnLst/>
            <a:rect l="l" t="t" r="r" b="b"/>
            <a:pathLst>
              <a:path w="974089" h="629920">
                <a:moveTo>
                  <a:pt x="16574" y="0"/>
                </a:moveTo>
                <a:lnTo>
                  <a:pt x="7658" y="49141"/>
                </a:lnTo>
                <a:lnTo>
                  <a:pt x="3080" y="98210"/>
                </a:lnTo>
                <a:lnTo>
                  <a:pt x="1393" y="147260"/>
                </a:lnTo>
                <a:lnTo>
                  <a:pt x="1152" y="196340"/>
                </a:lnTo>
                <a:lnTo>
                  <a:pt x="0" y="245383"/>
                </a:lnTo>
                <a:lnTo>
                  <a:pt x="1641" y="294355"/>
                </a:lnTo>
                <a:lnTo>
                  <a:pt x="6015" y="343191"/>
                </a:lnTo>
                <a:lnTo>
                  <a:pt x="13059" y="391829"/>
                </a:lnTo>
                <a:lnTo>
                  <a:pt x="22712" y="440204"/>
                </a:lnTo>
                <a:lnTo>
                  <a:pt x="34912" y="488254"/>
                </a:lnTo>
                <a:lnTo>
                  <a:pt x="49598" y="535914"/>
                </a:lnTo>
                <a:lnTo>
                  <a:pt x="66707" y="583121"/>
                </a:lnTo>
                <a:lnTo>
                  <a:pt x="86177" y="629811"/>
                </a:lnTo>
                <a:lnTo>
                  <a:pt x="973953" y="196340"/>
                </a:lnTo>
                <a:lnTo>
                  <a:pt x="16574" y="0"/>
                </a:lnTo>
                <a:close/>
              </a:path>
            </a:pathLst>
          </a:custGeom>
          <a:solidFill>
            <a:srgbClr val="3366FF"/>
          </a:solidFill>
        </p:spPr>
        <p:txBody>
          <a:bodyPr wrap="square" lIns="0" tIns="0" rIns="0" bIns="0" rtlCol="0"/>
          <a:lstStyle/>
          <a:p>
            <a:endParaRPr sz="1400" dirty="0">
              <a:latin typeface="+mj-lt"/>
            </a:endParaRPr>
          </a:p>
        </p:txBody>
      </p:sp>
      <p:sp>
        <p:nvSpPr>
          <p:cNvPr id="14" name="object 14"/>
          <p:cNvSpPr/>
          <p:nvPr/>
        </p:nvSpPr>
        <p:spPr>
          <a:xfrm>
            <a:off x="2388607" y="3664035"/>
            <a:ext cx="974090" cy="629920"/>
          </a:xfrm>
          <a:custGeom>
            <a:avLst/>
            <a:gdLst/>
            <a:ahLst/>
            <a:cxnLst/>
            <a:rect l="l" t="t" r="r" b="b"/>
            <a:pathLst>
              <a:path w="974089" h="629920">
                <a:moveTo>
                  <a:pt x="16574" y="0"/>
                </a:moveTo>
                <a:lnTo>
                  <a:pt x="7658" y="49141"/>
                </a:lnTo>
                <a:lnTo>
                  <a:pt x="3080" y="98210"/>
                </a:lnTo>
                <a:lnTo>
                  <a:pt x="1393" y="147260"/>
                </a:lnTo>
                <a:lnTo>
                  <a:pt x="1152" y="196340"/>
                </a:lnTo>
                <a:lnTo>
                  <a:pt x="0" y="245383"/>
                </a:lnTo>
                <a:lnTo>
                  <a:pt x="1641" y="294355"/>
                </a:lnTo>
                <a:lnTo>
                  <a:pt x="6015" y="343191"/>
                </a:lnTo>
                <a:lnTo>
                  <a:pt x="13059" y="391829"/>
                </a:lnTo>
                <a:lnTo>
                  <a:pt x="22712" y="440204"/>
                </a:lnTo>
                <a:lnTo>
                  <a:pt x="34912" y="488254"/>
                </a:lnTo>
                <a:lnTo>
                  <a:pt x="49598" y="535914"/>
                </a:lnTo>
                <a:lnTo>
                  <a:pt x="66707" y="583121"/>
                </a:lnTo>
                <a:lnTo>
                  <a:pt x="86177" y="629811"/>
                </a:lnTo>
                <a:lnTo>
                  <a:pt x="973953" y="196340"/>
                </a:lnTo>
                <a:lnTo>
                  <a:pt x="16574" y="0"/>
                </a:lnTo>
                <a:close/>
              </a:path>
            </a:pathLst>
          </a:custGeom>
          <a:ln w="8026">
            <a:solidFill>
              <a:srgbClr val="000000"/>
            </a:solidFill>
          </a:ln>
        </p:spPr>
        <p:txBody>
          <a:bodyPr wrap="square" lIns="0" tIns="0" rIns="0" bIns="0" rtlCol="0"/>
          <a:lstStyle/>
          <a:p>
            <a:endParaRPr sz="1400" dirty="0">
              <a:latin typeface="+mj-lt"/>
            </a:endParaRPr>
          </a:p>
        </p:txBody>
      </p:sp>
      <p:sp>
        <p:nvSpPr>
          <p:cNvPr id="15" name="object 15"/>
          <p:cNvSpPr/>
          <p:nvPr/>
        </p:nvSpPr>
        <p:spPr>
          <a:xfrm>
            <a:off x="2405182" y="3067182"/>
            <a:ext cx="957580" cy="793750"/>
          </a:xfrm>
          <a:custGeom>
            <a:avLst/>
            <a:gdLst/>
            <a:ahLst/>
            <a:cxnLst/>
            <a:rect l="l" t="t" r="r" b="b"/>
            <a:pathLst>
              <a:path w="957579" h="793750">
                <a:moveTo>
                  <a:pt x="332080" y="0"/>
                </a:moveTo>
                <a:lnTo>
                  <a:pt x="296387" y="34010"/>
                </a:lnTo>
                <a:lnTo>
                  <a:pt x="262197" y="69492"/>
                </a:lnTo>
                <a:lnTo>
                  <a:pt x="229596" y="106410"/>
                </a:lnTo>
                <a:lnTo>
                  <a:pt x="198668" y="144727"/>
                </a:lnTo>
                <a:lnTo>
                  <a:pt x="169498" y="184407"/>
                </a:lnTo>
                <a:lnTo>
                  <a:pt x="142169" y="225414"/>
                </a:lnTo>
                <a:lnTo>
                  <a:pt x="116768" y="267710"/>
                </a:lnTo>
                <a:lnTo>
                  <a:pt x="93377" y="311261"/>
                </a:lnTo>
                <a:lnTo>
                  <a:pt x="72082" y="356028"/>
                </a:lnTo>
                <a:lnTo>
                  <a:pt x="52967" y="401977"/>
                </a:lnTo>
                <a:lnTo>
                  <a:pt x="36117" y="449070"/>
                </a:lnTo>
                <a:lnTo>
                  <a:pt x="21616" y="497271"/>
                </a:lnTo>
                <a:lnTo>
                  <a:pt x="9548" y="546544"/>
                </a:lnTo>
                <a:lnTo>
                  <a:pt x="0" y="596852"/>
                </a:lnTo>
                <a:lnTo>
                  <a:pt x="957379" y="793192"/>
                </a:lnTo>
                <a:lnTo>
                  <a:pt x="332080" y="0"/>
                </a:lnTo>
                <a:close/>
              </a:path>
            </a:pathLst>
          </a:custGeom>
          <a:solidFill>
            <a:srgbClr val="FF0000"/>
          </a:solidFill>
        </p:spPr>
        <p:txBody>
          <a:bodyPr wrap="square" lIns="0" tIns="0" rIns="0" bIns="0" rtlCol="0"/>
          <a:lstStyle/>
          <a:p>
            <a:endParaRPr sz="1400" dirty="0">
              <a:latin typeface="+mj-lt"/>
            </a:endParaRPr>
          </a:p>
        </p:txBody>
      </p:sp>
      <p:sp>
        <p:nvSpPr>
          <p:cNvPr id="16" name="object 16"/>
          <p:cNvSpPr/>
          <p:nvPr/>
        </p:nvSpPr>
        <p:spPr>
          <a:xfrm>
            <a:off x="2405182" y="3067182"/>
            <a:ext cx="957580" cy="793750"/>
          </a:xfrm>
          <a:custGeom>
            <a:avLst/>
            <a:gdLst/>
            <a:ahLst/>
            <a:cxnLst/>
            <a:rect l="l" t="t" r="r" b="b"/>
            <a:pathLst>
              <a:path w="957579" h="793750">
                <a:moveTo>
                  <a:pt x="332080" y="0"/>
                </a:moveTo>
                <a:lnTo>
                  <a:pt x="296387" y="34010"/>
                </a:lnTo>
                <a:lnTo>
                  <a:pt x="262197" y="69492"/>
                </a:lnTo>
                <a:lnTo>
                  <a:pt x="229596" y="106410"/>
                </a:lnTo>
                <a:lnTo>
                  <a:pt x="198668" y="144727"/>
                </a:lnTo>
                <a:lnTo>
                  <a:pt x="169498" y="184407"/>
                </a:lnTo>
                <a:lnTo>
                  <a:pt x="142169" y="225414"/>
                </a:lnTo>
                <a:lnTo>
                  <a:pt x="116768" y="267710"/>
                </a:lnTo>
                <a:lnTo>
                  <a:pt x="93377" y="311261"/>
                </a:lnTo>
                <a:lnTo>
                  <a:pt x="72082" y="356028"/>
                </a:lnTo>
                <a:lnTo>
                  <a:pt x="52967" y="401977"/>
                </a:lnTo>
                <a:lnTo>
                  <a:pt x="36117" y="449070"/>
                </a:lnTo>
                <a:lnTo>
                  <a:pt x="21616" y="497271"/>
                </a:lnTo>
                <a:lnTo>
                  <a:pt x="9548" y="546544"/>
                </a:lnTo>
                <a:lnTo>
                  <a:pt x="0" y="596852"/>
                </a:lnTo>
                <a:lnTo>
                  <a:pt x="957379" y="793192"/>
                </a:lnTo>
                <a:lnTo>
                  <a:pt x="332080" y="0"/>
                </a:lnTo>
                <a:close/>
              </a:path>
            </a:pathLst>
          </a:custGeom>
          <a:ln w="7976">
            <a:solidFill>
              <a:srgbClr val="000000"/>
            </a:solidFill>
          </a:ln>
        </p:spPr>
        <p:txBody>
          <a:bodyPr wrap="square" lIns="0" tIns="0" rIns="0" bIns="0" rtlCol="0"/>
          <a:lstStyle/>
          <a:p>
            <a:endParaRPr sz="1400" dirty="0">
              <a:latin typeface="+mj-lt"/>
            </a:endParaRPr>
          </a:p>
        </p:txBody>
      </p:sp>
      <p:sp>
        <p:nvSpPr>
          <p:cNvPr id="17" name="object 17"/>
          <p:cNvSpPr/>
          <p:nvPr/>
        </p:nvSpPr>
        <p:spPr>
          <a:xfrm>
            <a:off x="2737262" y="2854526"/>
            <a:ext cx="625475" cy="1005840"/>
          </a:xfrm>
          <a:custGeom>
            <a:avLst/>
            <a:gdLst/>
            <a:ahLst/>
            <a:cxnLst/>
            <a:rect l="l" t="t" r="r" b="b"/>
            <a:pathLst>
              <a:path w="625475" h="1005839">
                <a:moveTo>
                  <a:pt x="386056" y="0"/>
                </a:moveTo>
                <a:lnTo>
                  <a:pt x="339995" y="14859"/>
                </a:lnTo>
                <a:lnTo>
                  <a:pt x="294587" y="32057"/>
                </a:lnTo>
                <a:lnTo>
                  <a:pt x="249892" y="51531"/>
                </a:lnTo>
                <a:lnTo>
                  <a:pt x="205969" y="73218"/>
                </a:lnTo>
                <a:lnTo>
                  <a:pt x="162876" y="97055"/>
                </a:lnTo>
                <a:lnTo>
                  <a:pt x="120673" y="122981"/>
                </a:lnTo>
                <a:lnTo>
                  <a:pt x="79420" y="150931"/>
                </a:lnTo>
                <a:lnTo>
                  <a:pt x="39176" y="180844"/>
                </a:lnTo>
                <a:lnTo>
                  <a:pt x="0" y="212656"/>
                </a:lnTo>
                <a:lnTo>
                  <a:pt x="625298" y="1005849"/>
                </a:lnTo>
                <a:lnTo>
                  <a:pt x="386056" y="0"/>
                </a:lnTo>
                <a:close/>
              </a:path>
            </a:pathLst>
          </a:custGeom>
          <a:solidFill>
            <a:srgbClr val="00FF00"/>
          </a:solidFill>
        </p:spPr>
        <p:txBody>
          <a:bodyPr wrap="square" lIns="0" tIns="0" rIns="0" bIns="0" rtlCol="0"/>
          <a:lstStyle/>
          <a:p>
            <a:endParaRPr sz="1400" dirty="0">
              <a:latin typeface="+mj-lt"/>
            </a:endParaRPr>
          </a:p>
        </p:txBody>
      </p:sp>
      <p:sp>
        <p:nvSpPr>
          <p:cNvPr id="18" name="object 18"/>
          <p:cNvSpPr/>
          <p:nvPr/>
        </p:nvSpPr>
        <p:spPr>
          <a:xfrm>
            <a:off x="2737262" y="2854526"/>
            <a:ext cx="625475" cy="1005840"/>
          </a:xfrm>
          <a:custGeom>
            <a:avLst/>
            <a:gdLst/>
            <a:ahLst/>
            <a:cxnLst/>
            <a:rect l="l" t="t" r="r" b="b"/>
            <a:pathLst>
              <a:path w="625475" h="1005839">
                <a:moveTo>
                  <a:pt x="386056" y="0"/>
                </a:moveTo>
                <a:lnTo>
                  <a:pt x="339995" y="14859"/>
                </a:lnTo>
                <a:lnTo>
                  <a:pt x="294587" y="32057"/>
                </a:lnTo>
                <a:lnTo>
                  <a:pt x="249892" y="51531"/>
                </a:lnTo>
                <a:lnTo>
                  <a:pt x="205969" y="73218"/>
                </a:lnTo>
                <a:lnTo>
                  <a:pt x="162876" y="97055"/>
                </a:lnTo>
                <a:lnTo>
                  <a:pt x="120673" y="122981"/>
                </a:lnTo>
                <a:lnTo>
                  <a:pt x="79420" y="150931"/>
                </a:lnTo>
                <a:lnTo>
                  <a:pt x="39176" y="180844"/>
                </a:lnTo>
                <a:lnTo>
                  <a:pt x="0" y="212656"/>
                </a:lnTo>
                <a:lnTo>
                  <a:pt x="625298" y="1005849"/>
                </a:lnTo>
                <a:lnTo>
                  <a:pt x="386056" y="0"/>
                </a:lnTo>
                <a:close/>
              </a:path>
            </a:pathLst>
          </a:custGeom>
          <a:ln w="7835">
            <a:solidFill>
              <a:srgbClr val="000000"/>
            </a:solidFill>
          </a:ln>
        </p:spPr>
        <p:txBody>
          <a:bodyPr wrap="square" lIns="0" tIns="0" rIns="0" bIns="0" rtlCol="0"/>
          <a:lstStyle/>
          <a:p>
            <a:endParaRPr sz="1400" dirty="0">
              <a:latin typeface="+mj-lt"/>
            </a:endParaRPr>
          </a:p>
        </p:txBody>
      </p:sp>
      <p:sp>
        <p:nvSpPr>
          <p:cNvPr id="19" name="object 19"/>
          <p:cNvSpPr/>
          <p:nvPr/>
        </p:nvSpPr>
        <p:spPr>
          <a:xfrm>
            <a:off x="3123319" y="2830051"/>
            <a:ext cx="239395" cy="1030605"/>
          </a:xfrm>
          <a:custGeom>
            <a:avLst/>
            <a:gdLst/>
            <a:ahLst/>
            <a:cxnLst/>
            <a:rect l="l" t="t" r="r" b="b"/>
            <a:pathLst>
              <a:path w="239395" h="1030604">
                <a:moveTo>
                  <a:pt x="239242" y="0"/>
                </a:moveTo>
                <a:lnTo>
                  <a:pt x="189212" y="978"/>
                </a:lnTo>
                <a:lnTo>
                  <a:pt x="140653" y="3915"/>
                </a:lnTo>
                <a:lnTo>
                  <a:pt x="93184" y="8810"/>
                </a:lnTo>
                <a:lnTo>
                  <a:pt x="46427" y="15663"/>
                </a:lnTo>
                <a:lnTo>
                  <a:pt x="0" y="24474"/>
                </a:lnTo>
                <a:lnTo>
                  <a:pt x="239242" y="1030323"/>
                </a:lnTo>
                <a:lnTo>
                  <a:pt x="239242" y="0"/>
                </a:lnTo>
                <a:close/>
              </a:path>
            </a:pathLst>
          </a:custGeom>
          <a:solidFill>
            <a:srgbClr val="FFFF00"/>
          </a:solidFill>
        </p:spPr>
        <p:txBody>
          <a:bodyPr wrap="square" lIns="0" tIns="0" rIns="0" bIns="0" rtlCol="0"/>
          <a:lstStyle/>
          <a:p>
            <a:endParaRPr sz="1400" dirty="0">
              <a:latin typeface="+mj-lt"/>
            </a:endParaRPr>
          </a:p>
        </p:txBody>
      </p:sp>
      <p:sp>
        <p:nvSpPr>
          <p:cNvPr id="20" name="object 20"/>
          <p:cNvSpPr/>
          <p:nvPr/>
        </p:nvSpPr>
        <p:spPr>
          <a:xfrm>
            <a:off x="3123319" y="2830051"/>
            <a:ext cx="239395" cy="1030605"/>
          </a:xfrm>
          <a:custGeom>
            <a:avLst/>
            <a:gdLst/>
            <a:ahLst/>
            <a:cxnLst/>
            <a:rect l="l" t="t" r="r" b="b"/>
            <a:pathLst>
              <a:path w="239395" h="1030604">
                <a:moveTo>
                  <a:pt x="239242" y="0"/>
                </a:moveTo>
                <a:lnTo>
                  <a:pt x="189212" y="978"/>
                </a:lnTo>
                <a:lnTo>
                  <a:pt x="140653" y="3915"/>
                </a:lnTo>
                <a:lnTo>
                  <a:pt x="93184" y="8810"/>
                </a:lnTo>
                <a:lnTo>
                  <a:pt x="46427" y="15663"/>
                </a:lnTo>
                <a:lnTo>
                  <a:pt x="0" y="24474"/>
                </a:lnTo>
                <a:lnTo>
                  <a:pt x="239242" y="1030323"/>
                </a:lnTo>
                <a:lnTo>
                  <a:pt x="239242" y="0"/>
                </a:lnTo>
                <a:close/>
              </a:path>
            </a:pathLst>
          </a:custGeom>
          <a:ln w="7733">
            <a:solidFill>
              <a:srgbClr val="000000"/>
            </a:solidFill>
          </a:ln>
        </p:spPr>
        <p:txBody>
          <a:bodyPr wrap="square" lIns="0" tIns="0" rIns="0" bIns="0" rtlCol="0"/>
          <a:lstStyle/>
          <a:p>
            <a:endParaRPr sz="1400" dirty="0">
              <a:latin typeface="+mj-lt"/>
            </a:endParaRPr>
          </a:p>
        </p:txBody>
      </p:sp>
      <p:sp>
        <p:nvSpPr>
          <p:cNvPr id="21" name="object 21"/>
          <p:cNvSpPr/>
          <p:nvPr/>
        </p:nvSpPr>
        <p:spPr>
          <a:xfrm>
            <a:off x="3961129" y="4723000"/>
            <a:ext cx="100330" cy="90170"/>
          </a:xfrm>
          <a:custGeom>
            <a:avLst/>
            <a:gdLst/>
            <a:ahLst/>
            <a:cxnLst/>
            <a:rect l="l" t="t" r="r" b="b"/>
            <a:pathLst>
              <a:path w="100329" h="90170">
                <a:moveTo>
                  <a:pt x="100241" y="90011"/>
                </a:moveTo>
                <a:lnTo>
                  <a:pt x="0" y="0"/>
                </a:lnTo>
              </a:path>
            </a:pathLst>
          </a:custGeom>
          <a:ln w="7958">
            <a:solidFill>
              <a:srgbClr val="000000"/>
            </a:solidFill>
          </a:ln>
        </p:spPr>
        <p:txBody>
          <a:bodyPr wrap="square" lIns="0" tIns="0" rIns="0" bIns="0" rtlCol="0"/>
          <a:lstStyle/>
          <a:p>
            <a:endParaRPr sz="1400" dirty="0">
              <a:latin typeface="+mj-lt"/>
            </a:endParaRPr>
          </a:p>
        </p:txBody>
      </p:sp>
      <p:sp>
        <p:nvSpPr>
          <p:cNvPr id="22" name="object 22"/>
          <p:cNvSpPr/>
          <p:nvPr/>
        </p:nvSpPr>
        <p:spPr>
          <a:xfrm>
            <a:off x="3991973" y="4813012"/>
            <a:ext cx="0" cy="57150"/>
          </a:xfrm>
          <a:custGeom>
            <a:avLst/>
            <a:gdLst/>
            <a:ahLst/>
            <a:cxnLst/>
            <a:rect l="l" t="t" r="r" b="b"/>
            <a:pathLst>
              <a:path h="57150">
                <a:moveTo>
                  <a:pt x="0" y="57107"/>
                </a:moveTo>
                <a:lnTo>
                  <a:pt x="0" y="0"/>
                </a:lnTo>
              </a:path>
            </a:pathLst>
          </a:custGeom>
          <a:ln w="7710">
            <a:solidFill>
              <a:srgbClr val="000000"/>
            </a:solidFill>
          </a:ln>
        </p:spPr>
        <p:txBody>
          <a:bodyPr wrap="square" lIns="0" tIns="0" rIns="0" bIns="0" rtlCol="0"/>
          <a:lstStyle/>
          <a:p>
            <a:endParaRPr sz="1400" dirty="0">
              <a:latin typeface="+mj-lt"/>
            </a:endParaRPr>
          </a:p>
        </p:txBody>
      </p:sp>
      <p:sp>
        <p:nvSpPr>
          <p:cNvPr id="23" name="object 23"/>
          <p:cNvSpPr/>
          <p:nvPr/>
        </p:nvSpPr>
        <p:spPr>
          <a:xfrm>
            <a:off x="3883815" y="4764062"/>
            <a:ext cx="108585" cy="41275"/>
          </a:xfrm>
          <a:custGeom>
            <a:avLst/>
            <a:gdLst/>
            <a:ahLst/>
            <a:cxnLst/>
            <a:rect l="l" t="t" r="r" b="b"/>
            <a:pathLst>
              <a:path w="108585" h="41275">
                <a:moveTo>
                  <a:pt x="108157" y="40790"/>
                </a:moveTo>
                <a:lnTo>
                  <a:pt x="0" y="0"/>
                </a:lnTo>
              </a:path>
            </a:pathLst>
          </a:custGeom>
          <a:ln w="8102">
            <a:solidFill>
              <a:srgbClr val="000000"/>
            </a:solidFill>
          </a:ln>
        </p:spPr>
        <p:txBody>
          <a:bodyPr wrap="square" lIns="0" tIns="0" rIns="0" bIns="0" rtlCol="0"/>
          <a:lstStyle/>
          <a:p>
            <a:endParaRPr sz="1400" dirty="0">
              <a:latin typeface="+mj-lt"/>
            </a:endParaRPr>
          </a:p>
        </p:txBody>
      </p:sp>
      <p:sp>
        <p:nvSpPr>
          <p:cNvPr id="24" name="object 24"/>
          <p:cNvSpPr/>
          <p:nvPr/>
        </p:nvSpPr>
        <p:spPr>
          <a:xfrm>
            <a:off x="3374385" y="2613261"/>
            <a:ext cx="0" cy="57785"/>
          </a:xfrm>
          <a:custGeom>
            <a:avLst/>
            <a:gdLst/>
            <a:ahLst/>
            <a:cxnLst/>
            <a:rect l="l" t="t" r="r" b="b"/>
            <a:pathLst>
              <a:path h="57785">
                <a:moveTo>
                  <a:pt x="0" y="0"/>
                </a:moveTo>
                <a:lnTo>
                  <a:pt x="0" y="57433"/>
                </a:lnTo>
              </a:path>
            </a:pathLst>
          </a:custGeom>
          <a:ln w="7710">
            <a:solidFill>
              <a:srgbClr val="000000"/>
            </a:solidFill>
          </a:ln>
        </p:spPr>
        <p:txBody>
          <a:bodyPr wrap="square" lIns="0" tIns="0" rIns="0" bIns="0" rtlCol="0"/>
          <a:lstStyle/>
          <a:p>
            <a:endParaRPr sz="1400" dirty="0">
              <a:latin typeface="+mj-lt"/>
            </a:endParaRPr>
          </a:p>
        </p:txBody>
      </p:sp>
      <p:sp>
        <p:nvSpPr>
          <p:cNvPr id="25" name="object 25"/>
          <p:cNvSpPr/>
          <p:nvPr/>
        </p:nvSpPr>
        <p:spPr>
          <a:xfrm>
            <a:off x="3266227" y="2678853"/>
            <a:ext cx="108585" cy="155575"/>
          </a:xfrm>
          <a:custGeom>
            <a:avLst/>
            <a:gdLst/>
            <a:ahLst/>
            <a:cxnLst/>
            <a:rect l="l" t="t" r="r" b="b"/>
            <a:pathLst>
              <a:path w="108585" h="155575">
                <a:moveTo>
                  <a:pt x="108157" y="0"/>
                </a:moveTo>
                <a:lnTo>
                  <a:pt x="0" y="155223"/>
                </a:lnTo>
              </a:path>
            </a:pathLst>
          </a:custGeom>
          <a:ln w="7857">
            <a:solidFill>
              <a:srgbClr val="000000"/>
            </a:solidFill>
          </a:ln>
        </p:spPr>
        <p:txBody>
          <a:bodyPr wrap="square" lIns="0" tIns="0" rIns="0" bIns="0" rtlCol="0"/>
          <a:lstStyle/>
          <a:p>
            <a:endParaRPr sz="1400" dirty="0">
              <a:latin typeface="+mj-lt"/>
            </a:endParaRPr>
          </a:p>
        </p:txBody>
      </p:sp>
      <p:sp>
        <p:nvSpPr>
          <p:cNvPr id="26" name="object 26"/>
          <p:cNvSpPr txBox="1"/>
          <p:nvPr/>
        </p:nvSpPr>
        <p:spPr>
          <a:xfrm>
            <a:off x="3875022" y="2403410"/>
            <a:ext cx="468630" cy="448071"/>
          </a:xfrm>
          <a:prstGeom prst="rect">
            <a:avLst/>
          </a:prstGeom>
        </p:spPr>
        <p:txBody>
          <a:bodyPr vert="horz" wrap="square" lIns="0" tIns="0" rIns="0" bIns="0" rtlCol="0">
            <a:spAutoFit/>
          </a:bodyPr>
          <a:lstStyle/>
          <a:p>
            <a:pPr marL="43180" marR="5080" indent="-31115">
              <a:lnSpc>
                <a:spcPct val="103800"/>
              </a:lnSpc>
            </a:pPr>
            <a:r>
              <a:rPr sz="1400" b="1" spc="-90" dirty="0">
                <a:latin typeface="+mj-lt"/>
                <a:cs typeface="Times New Roman"/>
              </a:rPr>
              <a:t>C</a:t>
            </a:r>
            <a:r>
              <a:rPr sz="1400" b="1" spc="-70" dirty="0">
                <a:latin typeface="+mj-lt"/>
                <a:cs typeface="Times New Roman"/>
              </a:rPr>
              <a:t>M</a:t>
            </a:r>
            <a:r>
              <a:rPr sz="1400" b="1" spc="-40" dirty="0">
                <a:latin typeface="+mj-lt"/>
                <a:cs typeface="Times New Roman"/>
              </a:rPr>
              <a:t>V  </a:t>
            </a:r>
            <a:r>
              <a:rPr sz="1400" b="1" spc="-60" dirty="0">
                <a:latin typeface="+mj-lt"/>
                <a:cs typeface="Times New Roman"/>
              </a:rPr>
              <a:t>16%</a:t>
            </a:r>
            <a:endParaRPr sz="1400" dirty="0">
              <a:latin typeface="+mj-lt"/>
              <a:cs typeface="Times New Roman"/>
            </a:endParaRPr>
          </a:p>
        </p:txBody>
      </p:sp>
      <p:sp>
        <p:nvSpPr>
          <p:cNvPr id="27" name="object 27"/>
          <p:cNvSpPr txBox="1"/>
          <p:nvPr/>
        </p:nvSpPr>
        <p:spPr>
          <a:xfrm>
            <a:off x="4376947" y="3834119"/>
            <a:ext cx="407034" cy="448071"/>
          </a:xfrm>
          <a:prstGeom prst="rect">
            <a:avLst/>
          </a:prstGeom>
        </p:spPr>
        <p:txBody>
          <a:bodyPr vert="horz" wrap="square" lIns="0" tIns="0" rIns="0" bIns="0" rtlCol="0">
            <a:spAutoFit/>
          </a:bodyPr>
          <a:lstStyle/>
          <a:p>
            <a:pPr marL="12700" marR="5080">
              <a:lnSpc>
                <a:spcPct val="103899"/>
              </a:lnSpc>
            </a:pPr>
            <a:r>
              <a:rPr sz="1400" b="1" spc="-55" dirty="0">
                <a:latin typeface="+mj-lt"/>
                <a:cs typeface="Times New Roman"/>
              </a:rPr>
              <a:t>EBV  </a:t>
            </a:r>
            <a:r>
              <a:rPr sz="1400" b="1" spc="-60" dirty="0">
                <a:latin typeface="+mj-lt"/>
                <a:cs typeface="Times New Roman"/>
              </a:rPr>
              <a:t>23%</a:t>
            </a:r>
            <a:endParaRPr sz="1400" dirty="0">
              <a:latin typeface="+mj-lt"/>
              <a:cs typeface="Times New Roman"/>
            </a:endParaRPr>
          </a:p>
        </p:txBody>
      </p:sp>
      <p:sp>
        <p:nvSpPr>
          <p:cNvPr id="28" name="object 28"/>
          <p:cNvSpPr txBox="1"/>
          <p:nvPr/>
        </p:nvSpPr>
        <p:spPr>
          <a:xfrm>
            <a:off x="2485217" y="4922909"/>
            <a:ext cx="589280" cy="443711"/>
          </a:xfrm>
          <a:prstGeom prst="rect">
            <a:avLst/>
          </a:prstGeom>
        </p:spPr>
        <p:txBody>
          <a:bodyPr vert="horz" wrap="square" lIns="0" tIns="0" rIns="0" bIns="0" rtlCol="0">
            <a:spAutoFit/>
          </a:bodyPr>
          <a:lstStyle/>
          <a:p>
            <a:pPr algn="ctr">
              <a:lnSpc>
                <a:spcPct val="100000"/>
              </a:lnSpc>
            </a:pPr>
            <a:r>
              <a:rPr sz="1400" b="1" spc="-60" dirty="0">
                <a:latin typeface="+mj-lt"/>
                <a:cs typeface="Times New Roman"/>
              </a:rPr>
              <a:t>HHV</a:t>
            </a:r>
            <a:r>
              <a:rPr sz="1400" b="1" spc="-140" dirty="0">
                <a:latin typeface="+mj-lt"/>
                <a:cs typeface="Times New Roman"/>
              </a:rPr>
              <a:t> </a:t>
            </a:r>
            <a:r>
              <a:rPr sz="1400" b="1" spc="-45" dirty="0">
                <a:latin typeface="+mj-lt"/>
                <a:cs typeface="Times New Roman"/>
              </a:rPr>
              <a:t>6</a:t>
            </a:r>
            <a:endParaRPr sz="1400" dirty="0">
              <a:latin typeface="+mj-lt"/>
              <a:cs typeface="Times New Roman"/>
            </a:endParaRPr>
          </a:p>
          <a:p>
            <a:pPr algn="ctr">
              <a:lnSpc>
                <a:spcPct val="100000"/>
              </a:lnSpc>
              <a:spcBef>
                <a:spcPts val="70"/>
              </a:spcBef>
            </a:pPr>
            <a:r>
              <a:rPr sz="1400" b="1" spc="-60" dirty="0">
                <a:latin typeface="+mj-lt"/>
                <a:cs typeface="Times New Roman"/>
              </a:rPr>
              <a:t>26%</a:t>
            </a:r>
            <a:endParaRPr sz="1400" dirty="0">
              <a:latin typeface="+mj-lt"/>
              <a:cs typeface="Times New Roman"/>
            </a:endParaRPr>
          </a:p>
        </p:txBody>
      </p:sp>
      <p:sp>
        <p:nvSpPr>
          <p:cNvPr id="29" name="object 29"/>
          <p:cNvSpPr txBox="1"/>
          <p:nvPr/>
        </p:nvSpPr>
        <p:spPr>
          <a:xfrm>
            <a:off x="1774791" y="3778066"/>
            <a:ext cx="589280" cy="443711"/>
          </a:xfrm>
          <a:prstGeom prst="rect">
            <a:avLst/>
          </a:prstGeom>
        </p:spPr>
        <p:txBody>
          <a:bodyPr vert="horz" wrap="square" lIns="0" tIns="0" rIns="0" bIns="0" rtlCol="0">
            <a:spAutoFit/>
          </a:bodyPr>
          <a:lstStyle/>
          <a:p>
            <a:pPr algn="ctr">
              <a:lnSpc>
                <a:spcPct val="100000"/>
              </a:lnSpc>
            </a:pPr>
            <a:r>
              <a:rPr sz="1400" b="1" spc="-60" dirty="0">
                <a:latin typeface="+mj-lt"/>
                <a:cs typeface="Times New Roman"/>
              </a:rPr>
              <a:t>HHV</a:t>
            </a:r>
            <a:r>
              <a:rPr sz="1400" b="1" spc="-140" dirty="0">
                <a:latin typeface="+mj-lt"/>
                <a:cs typeface="Times New Roman"/>
              </a:rPr>
              <a:t> </a:t>
            </a:r>
            <a:r>
              <a:rPr sz="1400" b="1" spc="-45" dirty="0">
                <a:latin typeface="+mj-lt"/>
                <a:cs typeface="Times New Roman"/>
              </a:rPr>
              <a:t>7</a:t>
            </a:r>
            <a:endParaRPr sz="1400" dirty="0">
              <a:latin typeface="+mj-lt"/>
              <a:cs typeface="Times New Roman"/>
            </a:endParaRPr>
          </a:p>
          <a:p>
            <a:pPr algn="ctr">
              <a:lnSpc>
                <a:spcPct val="100000"/>
              </a:lnSpc>
              <a:spcBef>
                <a:spcPts val="70"/>
              </a:spcBef>
            </a:pPr>
            <a:r>
              <a:rPr sz="1400" b="1" spc="-60" dirty="0">
                <a:latin typeface="+mj-lt"/>
                <a:cs typeface="Times New Roman"/>
              </a:rPr>
              <a:t>10%</a:t>
            </a:r>
            <a:endParaRPr sz="1400" dirty="0">
              <a:latin typeface="+mj-lt"/>
              <a:cs typeface="Times New Roman"/>
            </a:endParaRPr>
          </a:p>
        </p:txBody>
      </p:sp>
      <p:sp>
        <p:nvSpPr>
          <p:cNvPr id="30" name="object 30"/>
          <p:cNvSpPr txBox="1"/>
          <p:nvPr/>
        </p:nvSpPr>
        <p:spPr>
          <a:xfrm>
            <a:off x="3790202" y="4563133"/>
            <a:ext cx="883285" cy="761747"/>
          </a:xfrm>
          <a:prstGeom prst="rect">
            <a:avLst/>
          </a:prstGeom>
        </p:spPr>
        <p:txBody>
          <a:bodyPr vert="horz" wrap="square" lIns="0" tIns="0" rIns="0" bIns="0" rtlCol="0">
            <a:spAutoFit/>
          </a:bodyPr>
          <a:lstStyle/>
          <a:p>
            <a:pPr marL="278765">
              <a:lnSpc>
                <a:spcPct val="100000"/>
              </a:lnSpc>
            </a:pPr>
            <a:r>
              <a:rPr sz="1400" b="1" u="sng" spc="-25" dirty="0">
                <a:latin typeface="+mj-lt"/>
                <a:cs typeface="Times New Roman"/>
              </a:rPr>
              <a:t> </a:t>
            </a:r>
            <a:r>
              <a:rPr sz="1400" b="1" u="sng" spc="-175" dirty="0">
                <a:latin typeface="+mj-lt"/>
                <a:cs typeface="Times New Roman"/>
              </a:rPr>
              <a:t> </a:t>
            </a:r>
            <a:r>
              <a:rPr sz="1400" b="1" spc="-65" dirty="0">
                <a:latin typeface="+mj-lt"/>
                <a:cs typeface="Times New Roman"/>
              </a:rPr>
              <a:t>HSV</a:t>
            </a:r>
            <a:r>
              <a:rPr sz="1400" b="1" spc="-145" dirty="0">
                <a:latin typeface="+mj-lt"/>
                <a:cs typeface="Times New Roman"/>
              </a:rPr>
              <a:t> </a:t>
            </a:r>
            <a:r>
              <a:rPr sz="1400" b="1" spc="-45" dirty="0">
                <a:latin typeface="+mj-lt"/>
                <a:cs typeface="Times New Roman"/>
              </a:rPr>
              <a:t>1</a:t>
            </a:r>
            <a:endParaRPr sz="1400" dirty="0">
              <a:latin typeface="+mj-lt"/>
              <a:cs typeface="Times New Roman"/>
            </a:endParaRPr>
          </a:p>
          <a:p>
            <a:pPr marL="12700">
              <a:lnSpc>
                <a:spcPct val="100000"/>
              </a:lnSpc>
              <a:spcBef>
                <a:spcPts val="845"/>
              </a:spcBef>
            </a:pPr>
            <a:r>
              <a:rPr sz="1400" b="1" spc="-95" dirty="0">
                <a:latin typeface="+mj-lt"/>
                <a:cs typeface="Times New Roman"/>
              </a:rPr>
              <a:t>VZV</a:t>
            </a:r>
            <a:r>
              <a:rPr sz="1400" b="1" spc="105" dirty="0">
                <a:latin typeface="+mj-lt"/>
                <a:cs typeface="Times New Roman"/>
              </a:rPr>
              <a:t> </a:t>
            </a:r>
            <a:r>
              <a:rPr sz="1400" b="1" spc="-104" baseline="26881" dirty="0">
                <a:latin typeface="+mj-lt"/>
                <a:cs typeface="Times New Roman"/>
              </a:rPr>
              <a:t>2%</a:t>
            </a:r>
            <a:endParaRPr sz="1400" baseline="26881" dirty="0">
              <a:latin typeface="+mj-lt"/>
              <a:cs typeface="Times New Roman"/>
            </a:endParaRPr>
          </a:p>
          <a:p>
            <a:pPr marL="58419">
              <a:lnSpc>
                <a:spcPct val="100000"/>
              </a:lnSpc>
              <a:spcBef>
                <a:spcPts val="70"/>
              </a:spcBef>
            </a:pPr>
            <a:r>
              <a:rPr sz="1400" b="1" spc="-70" dirty="0">
                <a:latin typeface="+mj-lt"/>
                <a:cs typeface="Times New Roman"/>
              </a:rPr>
              <a:t>1%</a:t>
            </a:r>
            <a:endParaRPr sz="1400" dirty="0">
              <a:latin typeface="+mj-lt"/>
              <a:cs typeface="Times New Roman"/>
            </a:endParaRPr>
          </a:p>
        </p:txBody>
      </p:sp>
      <p:sp>
        <p:nvSpPr>
          <p:cNvPr id="31" name="object 31"/>
          <p:cNvSpPr txBox="1"/>
          <p:nvPr/>
        </p:nvSpPr>
        <p:spPr>
          <a:xfrm>
            <a:off x="2091193" y="3033222"/>
            <a:ext cx="396875" cy="448071"/>
          </a:xfrm>
          <a:prstGeom prst="rect">
            <a:avLst/>
          </a:prstGeom>
        </p:spPr>
        <p:txBody>
          <a:bodyPr vert="horz" wrap="square" lIns="0" tIns="0" rIns="0" bIns="0" rtlCol="0">
            <a:spAutoFit/>
          </a:bodyPr>
          <a:lstStyle/>
          <a:p>
            <a:pPr marL="12700" marR="5080" indent="7620">
              <a:lnSpc>
                <a:spcPct val="103800"/>
              </a:lnSpc>
            </a:pPr>
            <a:r>
              <a:rPr sz="1400" b="1" spc="-70" dirty="0">
                <a:solidFill>
                  <a:srgbClr val="FF0000"/>
                </a:solidFill>
                <a:latin typeface="+mj-lt"/>
                <a:cs typeface="Times New Roman"/>
              </a:rPr>
              <a:t>AdV  </a:t>
            </a:r>
            <a:r>
              <a:rPr sz="1400" b="1" spc="-60" dirty="0">
                <a:solidFill>
                  <a:srgbClr val="FF0000"/>
                </a:solidFill>
                <a:latin typeface="+mj-lt"/>
                <a:cs typeface="Times New Roman"/>
              </a:rPr>
              <a:t>11%</a:t>
            </a:r>
            <a:endParaRPr sz="1400" dirty="0">
              <a:latin typeface="+mj-lt"/>
              <a:cs typeface="Times New Roman"/>
            </a:endParaRPr>
          </a:p>
        </p:txBody>
      </p:sp>
      <p:sp>
        <p:nvSpPr>
          <p:cNvPr id="32" name="object 32"/>
          <p:cNvSpPr txBox="1"/>
          <p:nvPr/>
        </p:nvSpPr>
        <p:spPr>
          <a:xfrm>
            <a:off x="3156781" y="2076212"/>
            <a:ext cx="429895" cy="448071"/>
          </a:xfrm>
          <a:prstGeom prst="rect">
            <a:avLst/>
          </a:prstGeom>
        </p:spPr>
        <p:txBody>
          <a:bodyPr vert="horz" wrap="square" lIns="0" tIns="0" rIns="0" bIns="0" rtlCol="0">
            <a:spAutoFit/>
          </a:bodyPr>
          <a:lstStyle/>
          <a:p>
            <a:pPr marL="74295" marR="5080" indent="-62230">
              <a:lnSpc>
                <a:spcPct val="103800"/>
              </a:lnSpc>
            </a:pPr>
            <a:r>
              <a:rPr sz="1400" b="1" spc="-60" dirty="0">
                <a:latin typeface="+mj-lt"/>
                <a:cs typeface="Times New Roman"/>
              </a:rPr>
              <a:t>B</a:t>
            </a:r>
            <a:r>
              <a:rPr sz="1400" b="1" spc="-55" dirty="0">
                <a:latin typeface="+mj-lt"/>
                <a:cs typeface="Times New Roman"/>
              </a:rPr>
              <a:t>K</a:t>
            </a:r>
            <a:r>
              <a:rPr sz="1400" b="1" spc="-40" dirty="0">
                <a:latin typeface="+mj-lt"/>
                <a:cs typeface="Times New Roman"/>
              </a:rPr>
              <a:t>V  </a:t>
            </a:r>
            <a:r>
              <a:rPr sz="1400" b="1" spc="-70" dirty="0">
                <a:latin typeface="+mj-lt"/>
                <a:cs typeface="Times New Roman"/>
              </a:rPr>
              <a:t>4%</a:t>
            </a:r>
            <a:endParaRPr sz="1400" dirty="0">
              <a:latin typeface="+mj-lt"/>
              <a:cs typeface="Times New Roman"/>
            </a:endParaRPr>
          </a:p>
        </p:txBody>
      </p:sp>
      <p:sp>
        <p:nvSpPr>
          <p:cNvPr id="33" name="object 33"/>
          <p:cNvSpPr txBox="1"/>
          <p:nvPr/>
        </p:nvSpPr>
        <p:spPr>
          <a:xfrm>
            <a:off x="2323084" y="2378935"/>
            <a:ext cx="582295" cy="448071"/>
          </a:xfrm>
          <a:prstGeom prst="rect">
            <a:avLst/>
          </a:prstGeom>
        </p:spPr>
        <p:txBody>
          <a:bodyPr vert="horz" wrap="square" lIns="0" tIns="0" rIns="0" bIns="0" rtlCol="0">
            <a:spAutoFit/>
          </a:bodyPr>
          <a:lstStyle/>
          <a:p>
            <a:pPr marL="151130" marR="5080" indent="-139065">
              <a:lnSpc>
                <a:spcPct val="103800"/>
              </a:lnSpc>
            </a:pPr>
            <a:r>
              <a:rPr sz="1400" b="1" spc="-40" dirty="0">
                <a:latin typeface="+mj-lt"/>
                <a:cs typeface="Times New Roman"/>
              </a:rPr>
              <a:t>P</a:t>
            </a:r>
            <a:r>
              <a:rPr sz="1400" b="1" spc="-90" dirty="0">
                <a:latin typeface="+mj-lt"/>
                <a:cs typeface="Times New Roman"/>
              </a:rPr>
              <a:t>V</a:t>
            </a:r>
            <a:r>
              <a:rPr sz="1400" b="1" spc="-40" dirty="0">
                <a:latin typeface="+mj-lt"/>
                <a:cs typeface="Times New Roman"/>
              </a:rPr>
              <a:t>B19  </a:t>
            </a:r>
            <a:r>
              <a:rPr sz="1400" b="1" spc="-70" dirty="0">
                <a:latin typeface="+mj-lt"/>
                <a:cs typeface="Times New Roman"/>
              </a:rPr>
              <a:t>7%</a:t>
            </a:r>
            <a:endParaRPr sz="1400" dirty="0">
              <a:latin typeface="+mj-lt"/>
              <a:cs typeface="Times New Roman"/>
            </a:endParaRPr>
          </a:p>
        </p:txBody>
      </p:sp>
      <p:sp>
        <p:nvSpPr>
          <p:cNvPr id="34" name="object 34"/>
          <p:cNvSpPr/>
          <p:nvPr/>
        </p:nvSpPr>
        <p:spPr>
          <a:xfrm>
            <a:off x="5796153" y="1952625"/>
            <a:ext cx="2018664" cy="3354704"/>
          </a:xfrm>
          <a:custGeom>
            <a:avLst/>
            <a:gdLst/>
            <a:ahLst/>
            <a:cxnLst/>
            <a:rect l="l" t="t" r="r" b="b"/>
            <a:pathLst>
              <a:path w="2018665" h="3354704">
                <a:moveTo>
                  <a:pt x="0" y="3354704"/>
                </a:moveTo>
                <a:lnTo>
                  <a:pt x="2018156" y="3354704"/>
                </a:lnTo>
                <a:lnTo>
                  <a:pt x="2018156" y="0"/>
                </a:lnTo>
                <a:lnTo>
                  <a:pt x="0" y="0"/>
                </a:lnTo>
                <a:lnTo>
                  <a:pt x="0" y="3354704"/>
                </a:lnTo>
                <a:close/>
              </a:path>
            </a:pathLst>
          </a:custGeom>
          <a:solidFill>
            <a:srgbClr val="F1F1F1"/>
          </a:solidFill>
        </p:spPr>
        <p:txBody>
          <a:bodyPr wrap="square" lIns="0" tIns="0" rIns="0" bIns="0" rtlCol="0"/>
          <a:lstStyle/>
          <a:p>
            <a:endParaRPr dirty="0"/>
          </a:p>
        </p:txBody>
      </p:sp>
      <p:sp>
        <p:nvSpPr>
          <p:cNvPr id="35" name="object 35"/>
          <p:cNvSpPr/>
          <p:nvPr/>
        </p:nvSpPr>
        <p:spPr>
          <a:xfrm>
            <a:off x="5796153" y="1952625"/>
            <a:ext cx="2018664" cy="3354704"/>
          </a:xfrm>
          <a:custGeom>
            <a:avLst/>
            <a:gdLst/>
            <a:ahLst/>
            <a:cxnLst/>
            <a:rect l="l" t="t" r="r" b="b"/>
            <a:pathLst>
              <a:path w="2018665" h="3354704">
                <a:moveTo>
                  <a:pt x="0" y="3354704"/>
                </a:moveTo>
                <a:lnTo>
                  <a:pt x="2018156" y="3354704"/>
                </a:lnTo>
                <a:lnTo>
                  <a:pt x="2018156" y="0"/>
                </a:lnTo>
                <a:lnTo>
                  <a:pt x="0" y="0"/>
                </a:lnTo>
                <a:lnTo>
                  <a:pt x="0" y="3354704"/>
                </a:lnTo>
                <a:close/>
              </a:path>
            </a:pathLst>
          </a:custGeom>
          <a:ln w="9524">
            <a:solidFill>
              <a:srgbClr val="000000"/>
            </a:solidFill>
          </a:ln>
        </p:spPr>
        <p:txBody>
          <a:bodyPr wrap="square" lIns="0" tIns="0" rIns="0" bIns="0" rtlCol="0"/>
          <a:lstStyle/>
          <a:p>
            <a:endParaRPr dirty="0"/>
          </a:p>
        </p:txBody>
      </p:sp>
      <p:sp>
        <p:nvSpPr>
          <p:cNvPr id="36" name="object 36"/>
          <p:cNvSpPr txBox="1"/>
          <p:nvPr/>
        </p:nvSpPr>
        <p:spPr>
          <a:xfrm>
            <a:off x="5888482" y="1984121"/>
            <a:ext cx="198755" cy="3242945"/>
          </a:xfrm>
          <a:prstGeom prst="rect">
            <a:avLst/>
          </a:prstGeom>
        </p:spPr>
        <p:txBody>
          <a:bodyPr vert="horz" wrap="square" lIns="0" tIns="0" rIns="0" bIns="0" rtlCol="0">
            <a:spAutoFit/>
          </a:bodyPr>
          <a:lstStyle/>
          <a:p>
            <a:pPr>
              <a:lnSpc>
                <a:spcPct val="100000"/>
              </a:lnSpc>
            </a:pPr>
            <a:r>
              <a:rPr sz="2000" b="1" spc="5" dirty="0">
                <a:solidFill>
                  <a:srgbClr val="1F487C"/>
                </a:solidFill>
                <a:latin typeface="Times New Roman"/>
                <a:cs typeface="Times New Roman"/>
              </a:rPr>
              <a:t>1.</a:t>
            </a:r>
            <a:endParaRPr sz="2000" dirty="0">
              <a:latin typeface="Times New Roman"/>
              <a:cs typeface="Times New Roman"/>
            </a:endParaRPr>
          </a:p>
          <a:p>
            <a:pPr>
              <a:lnSpc>
                <a:spcPct val="100000"/>
              </a:lnSpc>
              <a:spcBef>
                <a:spcPts val="465"/>
              </a:spcBef>
            </a:pPr>
            <a:r>
              <a:rPr sz="2000" b="1" dirty="0">
                <a:solidFill>
                  <a:srgbClr val="1F487C"/>
                </a:solidFill>
                <a:latin typeface="Calibri"/>
                <a:cs typeface="Calibri"/>
              </a:rPr>
              <a:t>2.</a:t>
            </a:r>
            <a:endParaRPr sz="2000" dirty="0">
              <a:latin typeface="Calibri"/>
              <a:cs typeface="Calibri"/>
            </a:endParaRPr>
          </a:p>
          <a:p>
            <a:pPr>
              <a:lnSpc>
                <a:spcPct val="100000"/>
              </a:lnSpc>
              <a:spcBef>
                <a:spcPts val="480"/>
              </a:spcBef>
            </a:pPr>
            <a:r>
              <a:rPr sz="2000" b="1" dirty="0">
                <a:solidFill>
                  <a:srgbClr val="1F487C"/>
                </a:solidFill>
                <a:latin typeface="Calibri"/>
                <a:cs typeface="Calibri"/>
              </a:rPr>
              <a:t>3.</a:t>
            </a:r>
            <a:endParaRPr sz="2000" dirty="0">
              <a:latin typeface="Calibri"/>
              <a:cs typeface="Calibri"/>
            </a:endParaRPr>
          </a:p>
          <a:p>
            <a:pPr>
              <a:lnSpc>
                <a:spcPct val="100000"/>
              </a:lnSpc>
              <a:spcBef>
                <a:spcPts val="480"/>
              </a:spcBef>
            </a:pPr>
            <a:r>
              <a:rPr sz="2000" b="1" dirty="0">
                <a:solidFill>
                  <a:srgbClr val="FF0000"/>
                </a:solidFill>
                <a:latin typeface="Calibri"/>
                <a:cs typeface="Calibri"/>
              </a:rPr>
              <a:t>4.</a:t>
            </a:r>
            <a:endParaRPr sz="2000" dirty="0">
              <a:latin typeface="Calibri"/>
              <a:cs typeface="Calibri"/>
            </a:endParaRPr>
          </a:p>
          <a:p>
            <a:pPr>
              <a:lnSpc>
                <a:spcPct val="100000"/>
              </a:lnSpc>
              <a:spcBef>
                <a:spcPts val="480"/>
              </a:spcBef>
            </a:pPr>
            <a:r>
              <a:rPr sz="2000" b="1" dirty="0">
                <a:solidFill>
                  <a:srgbClr val="1F487C"/>
                </a:solidFill>
                <a:latin typeface="Calibri"/>
                <a:cs typeface="Calibri"/>
              </a:rPr>
              <a:t>5.</a:t>
            </a:r>
            <a:endParaRPr sz="2000" dirty="0">
              <a:latin typeface="Calibri"/>
              <a:cs typeface="Calibri"/>
            </a:endParaRPr>
          </a:p>
          <a:p>
            <a:pPr>
              <a:lnSpc>
                <a:spcPct val="100000"/>
              </a:lnSpc>
              <a:spcBef>
                <a:spcPts val="480"/>
              </a:spcBef>
            </a:pPr>
            <a:r>
              <a:rPr sz="2000" b="1" dirty="0">
                <a:solidFill>
                  <a:srgbClr val="33CC33"/>
                </a:solidFill>
                <a:latin typeface="Calibri"/>
                <a:cs typeface="Calibri"/>
              </a:rPr>
              <a:t>6.</a:t>
            </a:r>
            <a:endParaRPr sz="2000" dirty="0">
              <a:latin typeface="Calibri"/>
              <a:cs typeface="Calibri"/>
            </a:endParaRPr>
          </a:p>
          <a:p>
            <a:pPr>
              <a:lnSpc>
                <a:spcPct val="100000"/>
              </a:lnSpc>
              <a:spcBef>
                <a:spcPts val="480"/>
              </a:spcBef>
            </a:pPr>
            <a:r>
              <a:rPr sz="2000" b="1" dirty="0">
                <a:solidFill>
                  <a:srgbClr val="FFC000"/>
                </a:solidFill>
                <a:latin typeface="Calibri"/>
                <a:cs typeface="Calibri"/>
              </a:rPr>
              <a:t>7.</a:t>
            </a:r>
            <a:endParaRPr sz="2000" dirty="0">
              <a:latin typeface="Calibri"/>
              <a:cs typeface="Calibri"/>
            </a:endParaRPr>
          </a:p>
          <a:p>
            <a:pPr>
              <a:lnSpc>
                <a:spcPct val="100000"/>
              </a:lnSpc>
              <a:spcBef>
                <a:spcPts val="480"/>
              </a:spcBef>
            </a:pPr>
            <a:r>
              <a:rPr sz="2000" b="1" dirty="0">
                <a:solidFill>
                  <a:srgbClr val="1F487C"/>
                </a:solidFill>
                <a:latin typeface="Calibri"/>
                <a:cs typeface="Calibri"/>
              </a:rPr>
              <a:t>8.</a:t>
            </a:r>
            <a:endParaRPr sz="2000" dirty="0">
              <a:latin typeface="Calibri"/>
              <a:cs typeface="Calibri"/>
            </a:endParaRPr>
          </a:p>
          <a:p>
            <a:pPr>
              <a:lnSpc>
                <a:spcPct val="100000"/>
              </a:lnSpc>
              <a:spcBef>
                <a:spcPts val="480"/>
              </a:spcBef>
            </a:pPr>
            <a:r>
              <a:rPr sz="2000" b="1" dirty="0">
                <a:solidFill>
                  <a:srgbClr val="1F487C"/>
                </a:solidFill>
                <a:latin typeface="Calibri"/>
                <a:cs typeface="Calibri"/>
              </a:rPr>
              <a:t>9.</a:t>
            </a:r>
            <a:endParaRPr sz="2000" dirty="0">
              <a:latin typeface="Calibri"/>
              <a:cs typeface="Calibri"/>
            </a:endParaRPr>
          </a:p>
        </p:txBody>
      </p:sp>
      <p:sp>
        <p:nvSpPr>
          <p:cNvPr id="37" name="object 37"/>
          <p:cNvSpPr txBox="1"/>
          <p:nvPr/>
        </p:nvSpPr>
        <p:spPr>
          <a:xfrm>
            <a:off x="6803135" y="1924075"/>
            <a:ext cx="686435" cy="3303270"/>
          </a:xfrm>
          <a:prstGeom prst="rect">
            <a:avLst/>
          </a:prstGeom>
        </p:spPr>
        <p:txBody>
          <a:bodyPr vert="horz" wrap="square" lIns="0" tIns="0" rIns="0" bIns="0" rtlCol="0">
            <a:spAutoFit/>
          </a:bodyPr>
          <a:lstStyle/>
          <a:p>
            <a:pPr marR="78740">
              <a:lnSpc>
                <a:spcPct val="119700"/>
              </a:lnSpc>
            </a:pPr>
            <a:r>
              <a:rPr sz="2000" b="1" dirty="0">
                <a:solidFill>
                  <a:srgbClr val="1F487C"/>
                </a:solidFill>
                <a:latin typeface="Calibri"/>
                <a:cs typeface="Calibri"/>
              </a:rPr>
              <a:t>H</a:t>
            </a:r>
            <a:r>
              <a:rPr sz="2000" b="1" spc="-10" dirty="0">
                <a:solidFill>
                  <a:srgbClr val="1F487C"/>
                </a:solidFill>
                <a:latin typeface="Calibri"/>
                <a:cs typeface="Calibri"/>
              </a:rPr>
              <a:t>H</a:t>
            </a:r>
            <a:r>
              <a:rPr sz="2000" b="1" spc="-5" dirty="0">
                <a:solidFill>
                  <a:srgbClr val="1F487C"/>
                </a:solidFill>
                <a:latin typeface="Calibri"/>
                <a:cs typeface="Calibri"/>
              </a:rPr>
              <a:t>V6  </a:t>
            </a:r>
            <a:r>
              <a:rPr sz="2000" b="1" spc="-15" dirty="0">
                <a:solidFill>
                  <a:srgbClr val="1F487C"/>
                </a:solidFill>
                <a:latin typeface="Calibri"/>
                <a:cs typeface="Calibri"/>
              </a:rPr>
              <a:t>EBV  </a:t>
            </a:r>
            <a:r>
              <a:rPr sz="2000" b="1" spc="-5" dirty="0">
                <a:solidFill>
                  <a:srgbClr val="1F487C"/>
                </a:solidFill>
                <a:latin typeface="Calibri"/>
                <a:cs typeface="Calibri"/>
              </a:rPr>
              <a:t>CMV</a:t>
            </a:r>
            <a:endParaRPr sz="2000" dirty="0">
              <a:latin typeface="Calibri"/>
              <a:cs typeface="Calibri"/>
            </a:endParaRPr>
          </a:p>
          <a:p>
            <a:pPr>
              <a:lnSpc>
                <a:spcPct val="120000"/>
              </a:lnSpc>
            </a:pPr>
            <a:r>
              <a:rPr sz="2000" b="1" dirty="0">
                <a:solidFill>
                  <a:srgbClr val="FF0000"/>
                </a:solidFill>
                <a:latin typeface="Calibri"/>
                <a:cs typeface="Calibri"/>
              </a:rPr>
              <a:t>AdV  </a:t>
            </a:r>
            <a:r>
              <a:rPr sz="2000" b="1" spc="-5" dirty="0">
                <a:solidFill>
                  <a:srgbClr val="1F487C"/>
                </a:solidFill>
                <a:latin typeface="Calibri"/>
                <a:cs typeface="Calibri"/>
              </a:rPr>
              <a:t>HHV7  </a:t>
            </a:r>
            <a:r>
              <a:rPr sz="2000" b="1" spc="-15" dirty="0">
                <a:solidFill>
                  <a:srgbClr val="33CC33"/>
                </a:solidFill>
                <a:latin typeface="Calibri"/>
                <a:cs typeface="Calibri"/>
              </a:rPr>
              <a:t>P</a:t>
            </a:r>
            <a:r>
              <a:rPr sz="2000" b="1" spc="-5" dirty="0">
                <a:solidFill>
                  <a:srgbClr val="33CC33"/>
                </a:solidFill>
                <a:latin typeface="Calibri"/>
                <a:cs typeface="Calibri"/>
              </a:rPr>
              <a:t>V</a:t>
            </a:r>
            <a:r>
              <a:rPr sz="2000" b="1" spc="5" dirty="0">
                <a:solidFill>
                  <a:srgbClr val="33CC33"/>
                </a:solidFill>
                <a:latin typeface="Calibri"/>
                <a:cs typeface="Calibri"/>
              </a:rPr>
              <a:t>B</a:t>
            </a:r>
            <a:r>
              <a:rPr sz="2000" b="1" dirty="0">
                <a:solidFill>
                  <a:srgbClr val="33CC33"/>
                </a:solidFill>
                <a:latin typeface="Calibri"/>
                <a:cs typeface="Calibri"/>
              </a:rPr>
              <a:t>19  </a:t>
            </a:r>
            <a:r>
              <a:rPr sz="2000" b="1" dirty="0">
                <a:solidFill>
                  <a:srgbClr val="FFC000"/>
                </a:solidFill>
                <a:latin typeface="Calibri"/>
                <a:cs typeface="Calibri"/>
              </a:rPr>
              <a:t>BKV  </a:t>
            </a:r>
            <a:r>
              <a:rPr sz="2000" b="1" spc="-10" dirty="0">
                <a:solidFill>
                  <a:srgbClr val="1F487C"/>
                </a:solidFill>
                <a:latin typeface="Calibri"/>
                <a:cs typeface="Calibri"/>
              </a:rPr>
              <a:t>HSV1  </a:t>
            </a:r>
            <a:r>
              <a:rPr sz="2000" b="1" spc="-5" dirty="0">
                <a:solidFill>
                  <a:srgbClr val="1F487C"/>
                </a:solidFill>
                <a:latin typeface="Calibri"/>
                <a:cs typeface="Calibri"/>
              </a:rPr>
              <a:t>VZV</a:t>
            </a:r>
            <a:endParaRPr sz="2000" dirty="0">
              <a:latin typeface="Calibri"/>
              <a:cs typeface="Calibri"/>
            </a:endParaRPr>
          </a:p>
        </p:txBody>
      </p:sp>
      <p:sp>
        <p:nvSpPr>
          <p:cNvPr id="38" name="object 38"/>
          <p:cNvSpPr/>
          <p:nvPr/>
        </p:nvSpPr>
        <p:spPr>
          <a:xfrm>
            <a:off x="5105780" y="2057400"/>
            <a:ext cx="228600" cy="3249930"/>
          </a:xfrm>
          <a:custGeom>
            <a:avLst/>
            <a:gdLst/>
            <a:ahLst/>
            <a:cxnLst/>
            <a:rect l="l" t="t" r="r" b="b"/>
            <a:pathLst>
              <a:path w="228600" h="3249929">
                <a:moveTo>
                  <a:pt x="76200" y="3021330"/>
                </a:moveTo>
                <a:lnTo>
                  <a:pt x="0" y="3021330"/>
                </a:lnTo>
                <a:lnTo>
                  <a:pt x="114300" y="3249930"/>
                </a:lnTo>
                <a:lnTo>
                  <a:pt x="209550" y="3059430"/>
                </a:lnTo>
                <a:lnTo>
                  <a:pt x="76200" y="3059430"/>
                </a:lnTo>
                <a:lnTo>
                  <a:pt x="76200" y="3021330"/>
                </a:lnTo>
                <a:close/>
              </a:path>
              <a:path w="228600" h="3249929">
                <a:moveTo>
                  <a:pt x="152400" y="0"/>
                </a:moveTo>
                <a:lnTo>
                  <a:pt x="76200" y="0"/>
                </a:lnTo>
                <a:lnTo>
                  <a:pt x="76200" y="3059430"/>
                </a:lnTo>
                <a:lnTo>
                  <a:pt x="152400" y="3059430"/>
                </a:lnTo>
                <a:lnTo>
                  <a:pt x="152400" y="0"/>
                </a:lnTo>
                <a:close/>
              </a:path>
              <a:path w="228600" h="3249929">
                <a:moveTo>
                  <a:pt x="228600" y="3021330"/>
                </a:moveTo>
                <a:lnTo>
                  <a:pt x="152400" y="3021330"/>
                </a:lnTo>
                <a:lnTo>
                  <a:pt x="152400" y="3059430"/>
                </a:lnTo>
                <a:lnTo>
                  <a:pt x="209550" y="3059430"/>
                </a:lnTo>
                <a:lnTo>
                  <a:pt x="228600" y="3021330"/>
                </a:lnTo>
                <a:close/>
              </a:path>
            </a:pathLst>
          </a:custGeom>
          <a:solidFill>
            <a:srgbClr val="1F487C"/>
          </a:solidFill>
        </p:spPr>
        <p:txBody>
          <a:bodyPr wrap="square" lIns="0" tIns="0" rIns="0" bIns="0" rtlCol="0"/>
          <a:lstStyle/>
          <a:p>
            <a:endParaRPr sz="1400" dirty="0">
              <a:latin typeface="+mj-lt"/>
            </a:endParaRPr>
          </a:p>
        </p:txBody>
      </p:sp>
      <p:sp>
        <p:nvSpPr>
          <p:cNvPr id="39" name="object 39"/>
          <p:cNvSpPr txBox="1"/>
          <p:nvPr/>
        </p:nvSpPr>
        <p:spPr>
          <a:xfrm>
            <a:off x="2123694" y="5949276"/>
            <a:ext cx="4673600" cy="462280"/>
          </a:xfrm>
          <a:prstGeom prst="rect">
            <a:avLst/>
          </a:prstGeom>
          <a:solidFill>
            <a:srgbClr val="F1F1F1"/>
          </a:solidFill>
          <a:ln w="9525">
            <a:solidFill>
              <a:srgbClr val="000000"/>
            </a:solidFill>
          </a:ln>
        </p:spPr>
        <p:txBody>
          <a:bodyPr vert="horz" wrap="square" lIns="0" tIns="22225" rIns="0" bIns="0" rtlCol="0">
            <a:spAutoFit/>
          </a:bodyPr>
          <a:lstStyle/>
          <a:p>
            <a:pPr marL="954405">
              <a:lnSpc>
                <a:spcPct val="100000"/>
              </a:lnSpc>
              <a:spcBef>
                <a:spcPts val="175"/>
              </a:spcBef>
            </a:pPr>
            <a:r>
              <a:rPr sz="2400" b="1" dirty="0">
                <a:solidFill>
                  <a:srgbClr val="1F487C"/>
                </a:solidFill>
                <a:latin typeface="Calibri"/>
                <a:cs typeface="Calibri"/>
              </a:rPr>
              <a:t>Herpes </a:t>
            </a:r>
            <a:r>
              <a:rPr sz="2400" b="1" spc="-5" dirty="0">
                <a:solidFill>
                  <a:srgbClr val="1F487C"/>
                </a:solidFill>
                <a:latin typeface="Calibri"/>
                <a:cs typeface="Calibri"/>
              </a:rPr>
              <a:t>viruses: </a:t>
            </a:r>
            <a:r>
              <a:rPr sz="2400" b="1" dirty="0">
                <a:solidFill>
                  <a:srgbClr val="1F487C"/>
                </a:solidFill>
                <a:latin typeface="Calibri"/>
                <a:cs typeface="Calibri"/>
              </a:rPr>
              <a:t>&gt;</a:t>
            </a:r>
            <a:r>
              <a:rPr sz="2400" b="1" spc="-80" dirty="0">
                <a:solidFill>
                  <a:srgbClr val="1F487C"/>
                </a:solidFill>
                <a:latin typeface="Calibri"/>
                <a:cs typeface="Calibri"/>
              </a:rPr>
              <a:t> </a:t>
            </a:r>
            <a:r>
              <a:rPr sz="2400" b="1" spc="-5" dirty="0">
                <a:solidFill>
                  <a:srgbClr val="1F487C"/>
                </a:solidFill>
                <a:latin typeface="Calibri"/>
                <a:cs typeface="Calibri"/>
              </a:rPr>
              <a:t>70%</a:t>
            </a:r>
            <a:endParaRPr sz="2400" dirty="0">
              <a:latin typeface="Calibri"/>
              <a:cs typeface="Calibri"/>
            </a:endParaRPr>
          </a:p>
        </p:txBody>
      </p:sp>
      <p:sp>
        <p:nvSpPr>
          <p:cNvPr id="40" name="object 40"/>
          <p:cNvSpPr txBox="1">
            <a:spLocks noGrp="1"/>
          </p:cNvSpPr>
          <p:nvPr>
            <p:ph type="ftr" sz="quarter" idx="4294967295"/>
          </p:nvPr>
        </p:nvSpPr>
        <p:spPr>
          <a:xfrm>
            <a:off x="8059293" y="6721779"/>
            <a:ext cx="958215" cy="127634"/>
          </a:xfrm>
          <a:prstGeom prst="rect">
            <a:avLst/>
          </a:prstGeom>
        </p:spPr>
        <p:txBody>
          <a:bodyPr vert="horz" wrap="square" lIns="0" tIns="0" rIns="0" bIns="0" rtlCol="0">
            <a:spAutoFit/>
          </a:bodyPr>
          <a:lstStyle/>
          <a:p>
            <a:pPr marL="12700">
              <a:lnSpc>
                <a:spcPts val="865"/>
              </a:lnSpc>
            </a:pPr>
            <a:r>
              <a:rPr spc="-5" dirty="0"/>
              <a:t>T.Lion </a:t>
            </a:r>
            <a:r>
              <a:rPr dirty="0"/>
              <a:t>ESH-EBMT</a:t>
            </a:r>
            <a:r>
              <a:rPr spc="-100" dirty="0"/>
              <a:t> </a:t>
            </a:r>
            <a:r>
              <a:rPr dirty="0"/>
              <a:t>2014</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457200"/>
            <a:ext cx="8229600" cy="813427"/>
          </a:xfrm>
          <a:prstGeom prst="rect">
            <a:avLst/>
          </a:prstGeom>
        </p:spPr>
        <p:txBody>
          <a:bodyPr vert="horz" wrap="square" lIns="0" tIns="378840" rIns="0" bIns="0" rtlCol="0">
            <a:spAutoFit/>
          </a:bodyPr>
          <a:lstStyle/>
          <a:p>
            <a:pPr marL="1156335">
              <a:lnSpc>
                <a:spcPct val="100000"/>
              </a:lnSpc>
            </a:pPr>
            <a:r>
              <a:rPr sz="2800" spc="-10" dirty="0"/>
              <a:t>Frequency </a:t>
            </a:r>
            <a:r>
              <a:rPr sz="2800" dirty="0"/>
              <a:t>of </a:t>
            </a:r>
            <a:r>
              <a:rPr sz="2800" spc="-5" dirty="0"/>
              <a:t>virus </a:t>
            </a:r>
            <a:r>
              <a:rPr sz="2800" spc="-10" dirty="0"/>
              <a:t>detection after</a:t>
            </a:r>
            <a:r>
              <a:rPr sz="2800" spc="-5" dirty="0"/>
              <a:t> </a:t>
            </a:r>
            <a:r>
              <a:rPr sz="2800" dirty="0"/>
              <a:t>allo-SCT</a:t>
            </a:r>
          </a:p>
        </p:txBody>
      </p:sp>
      <p:sp>
        <p:nvSpPr>
          <p:cNvPr id="3" name="object 3"/>
          <p:cNvSpPr txBox="1"/>
          <p:nvPr/>
        </p:nvSpPr>
        <p:spPr>
          <a:xfrm>
            <a:off x="2928366" y="2744978"/>
            <a:ext cx="3439795" cy="696595"/>
          </a:xfrm>
          <a:prstGeom prst="rect">
            <a:avLst/>
          </a:prstGeom>
        </p:spPr>
        <p:txBody>
          <a:bodyPr vert="horz" wrap="square" lIns="0" tIns="0" rIns="0" bIns="0" rtlCol="0">
            <a:spAutoFit/>
          </a:bodyPr>
          <a:lstStyle/>
          <a:p>
            <a:pPr algn="ctr">
              <a:lnSpc>
                <a:spcPct val="100000"/>
              </a:lnSpc>
            </a:pPr>
            <a:r>
              <a:rPr sz="2000" b="1" dirty="0">
                <a:solidFill>
                  <a:srgbClr val="1F487C"/>
                </a:solidFill>
                <a:latin typeface="Calibri"/>
                <a:cs typeface="Calibri"/>
              </a:rPr>
              <a:t>Up </a:t>
            </a:r>
            <a:r>
              <a:rPr sz="2000" b="1" spc="-10" dirty="0">
                <a:solidFill>
                  <a:srgbClr val="1F487C"/>
                </a:solidFill>
                <a:latin typeface="Calibri"/>
                <a:cs typeface="Calibri"/>
              </a:rPr>
              <a:t>to </a:t>
            </a:r>
            <a:r>
              <a:rPr sz="2000" b="1" dirty="0">
                <a:solidFill>
                  <a:srgbClr val="1F487C"/>
                </a:solidFill>
                <a:latin typeface="Calibri"/>
                <a:cs typeface="Calibri"/>
              </a:rPr>
              <a:t>4 </a:t>
            </a:r>
            <a:r>
              <a:rPr sz="2000" b="1" spc="-5" dirty="0">
                <a:solidFill>
                  <a:srgbClr val="1F487C"/>
                </a:solidFill>
                <a:latin typeface="Calibri"/>
                <a:cs typeface="Calibri"/>
              </a:rPr>
              <a:t>viruses </a:t>
            </a:r>
            <a:r>
              <a:rPr sz="2000" b="1" spc="-10" dirty="0">
                <a:solidFill>
                  <a:srgbClr val="1F487C"/>
                </a:solidFill>
                <a:latin typeface="Calibri"/>
                <a:cs typeface="Calibri"/>
              </a:rPr>
              <a:t>present </a:t>
            </a:r>
            <a:r>
              <a:rPr sz="2000" b="1" dirty="0">
                <a:solidFill>
                  <a:srgbClr val="1F487C"/>
                </a:solidFill>
                <a:latin typeface="Calibri"/>
                <a:cs typeface="Calibri"/>
              </a:rPr>
              <a:t>in</a:t>
            </a:r>
            <a:r>
              <a:rPr sz="2000" b="1" spc="-55" dirty="0">
                <a:solidFill>
                  <a:srgbClr val="1F487C"/>
                </a:solidFill>
                <a:latin typeface="Calibri"/>
                <a:cs typeface="Calibri"/>
              </a:rPr>
              <a:t> </a:t>
            </a:r>
            <a:r>
              <a:rPr sz="2000" b="1" spc="-5" dirty="0">
                <a:solidFill>
                  <a:srgbClr val="1F487C"/>
                </a:solidFill>
                <a:latin typeface="Calibri"/>
                <a:cs typeface="Calibri"/>
              </a:rPr>
              <a:t>PB</a:t>
            </a:r>
            <a:endParaRPr sz="2000" dirty="0">
              <a:latin typeface="Calibri"/>
              <a:cs typeface="Calibri"/>
            </a:endParaRPr>
          </a:p>
          <a:p>
            <a:pPr algn="ctr">
              <a:lnSpc>
                <a:spcPct val="100000"/>
              </a:lnSpc>
              <a:spcBef>
                <a:spcPts val="480"/>
              </a:spcBef>
            </a:pPr>
            <a:r>
              <a:rPr sz="2000" u="heavy" dirty="0">
                <a:solidFill>
                  <a:srgbClr val="1F487C"/>
                </a:solidFill>
                <a:latin typeface="Calibri"/>
                <a:cs typeface="Calibri"/>
              </a:rPr>
              <a:t>+ </a:t>
            </a:r>
            <a:r>
              <a:rPr sz="2000" spc="-5" dirty="0">
                <a:solidFill>
                  <a:srgbClr val="1F487C"/>
                </a:solidFill>
                <a:latin typeface="Calibri"/>
                <a:cs typeface="Calibri"/>
              </a:rPr>
              <a:t>additional </a:t>
            </a:r>
            <a:r>
              <a:rPr sz="2000" dirty="0">
                <a:solidFill>
                  <a:srgbClr val="1F487C"/>
                </a:solidFill>
                <a:latin typeface="Calibri"/>
                <a:cs typeface="Calibri"/>
              </a:rPr>
              <a:t>viruses </a:t>
            </a:r>
            <a:r>
              <a:rPr sz="2000" spc="-15" dirty="0">
                <a:solidFill>
                  <a:srgbClr val="1F487C"/>
                </a:solidFill>
                <a:latin typeface="Calibri"/>
                <a:cs typeface="Calibri"/>
              </a:rPr>
              <a:t>at </a:t>
            </a:r>
            <a:r>
              <a:rPr sz="2000" spc="-5" dirty="0">
                <a:solidFill>
                  <a:srgbClr val="1F487C"/>
                </a:solidFill>
                <a:latin typeface="Calibri"/>
                <a:cs typeface="Calibri"/>
              </a:rPr>
              <a:t>other</a:t>
            </a:r>
            <a:r>
              <a:rPr sz="2000" spc="5" dirty="0">
                <a:solidFill>
                  <a:srgbClr val="1F487C"/>
                </a:solidFill>
                <a:latin typeface="Calibri"/>
                <a:cs typeface="Calibri"/>
              </a:rPr>
              <a:t> </a:t>
            </a:r>
            <a:r>
              <a:rPr sz="2000" spc="-10" dirty="0">
                <a:solidFill>
                  <a:srgbClr val="1F487C"/>
                </a:solidFill>
                <a:latin typeface="Calibri"/>
                <a:cs typeface="Calibri"/>
              </a:rPr>
              <a:t>sites</a:t>
            </a:r>
            <a:endParaRPr sz="2000" dirty="0">
              <a:latin typeface="Calibri"/>
              <a:cs typeface="Calibri"/>
            </a:endParaRPr>
          </a:p>
        </p:txBody>
      </p:sp>
      <p:sp>
        <p:nvSpPr>
          <p:cNvPr id="4" name="object 4"/>
          <p:cNvSpPr txBox="1"/>
          <p:nvPr/>
        </p:nvSpPr>
        <p:spPr>
          <a:xfrm>
            <a:off x="3211829" y="4208271"/>
            <a:ext cx="645795" cy="330835"/>
          </a:xfrm>
          <a:prstGeom prst="rect">
            <a:avLst/>
          </a:prstGeom>
        </p:spPr>
        <p:txBody>
          <a:bodyPr vert="horz" wrap="square" lIns="0" tIns="0" rIns="0" bIns="0" rtlCol="0">
            <a:spAutoFit/>
          </a:bodyPr>
          <a:lstStyle/>
          <a:p>
            <a:pPr marL="12700">
              <a:lnSpc>
                <a:spcPct val="100000"/>
              </a:lnSpc>
            </a:pPr>
            <a:r>
              <a:rPr sz="2000" b="1" spc="-5" dirty="0">
                <a:solidFill>
                  <a:srgbClr val="1F487C"/>
                </a:solidFill>
                <a:latin typeface="Calibri"/>
                <a:cs typeface="Calibri"/>
              </a:rPr>
              <a:t>l</a:t>
            </a:r>
            <a:r>
              <a:rPr sz="2000" b="1" spc="-35" dirty="0">
                <a:solidFill>
                  <a:srgbClr val="1F487C"/>
                </a:solidFill>
                <a:latin typeface="Calibri"/>
                <a:cs typeface="Calibri"/>
              </a:rPr>
              <a:t>a</a:t>
            </a:r>
            <a:r>
              <a:rPr sz="2000" b="1" spc="-25" dirty="0">
                <a:solidFill>
                  <a:srgbClr val="1F487C"/>
                </a:solidFill>
                <a:latin typeface="Calibri"/>
                <a:cs typeface="Calibri"/>
              </a:rPr>
              <a:t>t</a:t>
            </a:r>
            <a:r>
              <a:rPr sz="2000" b="1" spc="-5" dirty="0">
                <a:solidFill>
                  <a:srgbClr val="1F487C"/>
                </a:solidFill>
                <a:latin typeface="Calibri"/>
                <a:cs typeface="Calibri"/>
              </a:rPr>
              <a:t>e</a:t>
            </a:r>
            <a:r>
              <a:rPr sz="2000" b="1" spc="-25" dirty="0">
                <a:solidFill>
                  <a:srgbClr val="1F487C"/>
                </a:solidFill>
                <a:latin typeface="Calibri"/>
                <a:cs typeface="Calibri"/>
              </a:rPr>
              <a:t>n</a:t>
            </a:r>
            <a:r>
              <a:rPr sz="2000" b="1" dirty="0">
                <a:solidFill>
                  <a:srgbClr val="1F487C"/>
                </a:solidFill>
                <a:latin typeface="Calibri"/>
                <a:cs typeface="Calibri"/>
              </a:rPr>
              <a:t>t</a:t>
            </a:r>
            <a:endParaRPr sz="2000" dirty="0">
              <a:latin typeface="Calibri"/>
              <a:cs typeface="Calibri"/>
            </a:endParaRPr>
          </a:p>
        </p:txBody>
      </p:sp>
      <p:sp>
        <p:nvSpPr>
          <p:cNvPr id="5" name="object 5"/>
          <p:cNvSpPr txBox="1"/>
          <p:nvPr/>
        </p:nvSpPr>
        <p:spPr>
          <a:xfrm>
            <a:off x="5432552" y="4208271"/>
            <a:ext cx="653415" cy="330835"/>
          </a:xfrm>
          <a:prstGeom prst="rect">
            <a:avLst/>
          </a:prstGeom>
        </p:spPr>
        <p:txBody>
          <a:bodyPr vert="horz" wrap="square" lIns="0" tIns="0" rIns="0" bIns="0" rtlCol="0">
            <a:spAutoFit/>
          </a:bodyPr>
          <a:lstStyle/>
          <a:p>
            <a:pPr marL="12700">
              <a:lnSpc>
                <a:spcPct val="100000"/>
              </a:lnSpc>
            </a:pPr>
            <a:r>
              <a:rPr sz="2000" b="1" spc="-10" dirty="0">
                <a:solidFill>
                  <a:srgbClr val="1F487C"/>
                </a:solidFill>
                <a:latin typeface="Calibri"/>
                <a:cs typeface="Calibri"/>
              </a:rPr>
              <a:t>active</a:t>
            </a:r>
            <a:endParaRPr sz="2000" dirty="0">
              <a:latin typeface="Calibri"/>
              <a:cs typeface="Calibri"/>
            </a:endParaRPr>
          </a:p>
        </p:txBody>
      </p:sp>
      <p:sp>
        <p:nvSpPr>
          <p:cNvPr id="6" name="object 6"/>
          <p:cNvSpPr/>
          <p:nvPr/>
        </p:nvSpPr>
        <p:spPr>
          <a:xfrm>
            <a:off x="1907667" y="3561588"/>
            <a:ext cx="773430" cy="1087120"/>
          </a:xfrm>
          <a:custGeom>
            <a:avLst/>
            <a:gdLst/>
            <a:ahLst/>
            <a:cxnLst/>
            <a:rect l="l" t="t" r="r" b="b"/>
            <a:pathLst>
              <a:path w="773430" h="1087120">
                <a:moveTo>
                  <a:pt x="0" y="0"/>
                </a:moveTo>
                <a:lnTo>
                  <a:pt x="0" y="319531"/>
                </a:lnTo>
                <a:lnTo>
                  <a:pt x="1809" y="363220"/>
                </a:lnTo>
                <a:lnTo>
                  <a:pt x="7171" y="406257"/>
                </a:lnTo>
                <a:lnTo>
                  <a:pt x="15982" y="448529"/>
                </a:lnTo>
                <a:lnTo>
                  <a:pt x="28140" y="489921"/>
                </a:lnTo>
                <a:lnTo>
                  <a:pt x="43543" y="530318"/>
                </a:lnTo>
                <a:lnTo>
                  <a:pt x="62088" y="569606"/>
                </a:lnTo>
                <a:lnTo>
                  <a:pt x="83691" y="607694"/>
                </a:lnTo>
                <a:lnTo>
                  <a:pt x="108199" y="644395"/>
                </a:lnTo>
                <a:lnTo>
                  <a:pt x="135560" y="679666"/>
                </a:lnTo>
                <a:lnTo>
                  <a:pt x="165655" y="713370"/>
                </a:lnTo>
                <a:lnTo>
                  <a:pt x="198381" y="745391"/>
                </a:lnTo>
                <a:lnTo>
                  <a:pt x="233637" y="775615"/>
                </a:lnTo>
                <a:lnTo>
                  <a:pt x="271321" y="803927"/>
                </a:lnTo>
                <a:lnTo>
                  <a:pt x="311329" y="830212"/>
                </a:lnTo>
                <a:lnTo>
                  <a:pt x="353560" y="854356"/>
                </a:lnTo>
                <a:lnTo>
                  <a:pt x="397912" y="876244"/>
                </a:lnTo>
                <a:lnTo>
                  <a:pt x="444283" y="895762"/>
                </a:lnTo>
                <a:lnTo>
                  <a:pt x="492570" y="912794"/>
                </a:lnTo>
                <a:lnTo>
                  <a:pt x="542670" y="927226"/>
                </a:lnTo>
                <a:lnTo>
                  <a:pt x="542670" y="1086993"/>
                </a:lnTo>
                <a:lnTo>
                  <a:pt x="773176" y="796417"/>
                </a:lnTo>
                <a:lnTo>
                  <a:pt x="648347" y="607694"/>
                </a:lnTo>
                <a:lnTo>
                  <a:pt x="542670" y="607694"/>
                </a:lnTo>
                <a:lnTo>
                  <a:pt x="492570" y="593262"/>
                </a:lnTo>
                <a:lnTo>
                  <a:pt x="444283" y="576230"/>
                </a:lnTo>
                <a:lnTo>
                  <a:pt x="397912" y="556712"/>
                </a:lnTo>
                <a:lnTo>
                  <a:pt x="353560" y="534824"/>
                </a:lnTo>
                <a:lnTo>
                  <a:pt x="311329" y="510680"/>
                </a:lnTo>
                <a:lnTo>
                  <a:pt x="271321" y="484395"/>
                </a:lnTo>
                <a:lnTo>
                  <a:pt x="233637" y="456083"/>
                </a:lnTo>
                <a:lnTo>
                  <a:pt x="198381" y="425859"/>
                </a:lnTo>
                <a:lnTo>
                  <a:pt x="165655" y="393838"/>
                </a:lnTo>
                <a:lnTo>
                  <a:pt x="135560" y="360134"/>
                </a:lnTo>
                <a:lnTo>
                  <a:pt x="108199" y="324863"/>
                </a:lnTo>
                <a:lnTo>
                  <a:pt x="83675" y="288138"/>
                </a:lnTo>
                <a:lnTo>
                  <a:pt x="62088" y="250074"/>
                </a:lnTo>
                <a:lnTo>
                  <a:pt x="43543" y="210786"/>
                </a:lnTo>
                <a:lnTo>
                  <a:pt x="28140" y="170389"/>
                </a:lnTo>
                <a:lnTo>
                  <a:pt x="15982" y="128997"/>
                </a:lnTo>
                <a:lnTo>
                  <a:pt x="7171" y="86725"/>
                </a:lnTo>
                <a:lnTo>
                  <a:pt x="1809" y="43688"/>
                </a:lnTo>
                <a:lnTo>
                  <a:pt x="0" y="0"/>
                </a:lnTo>
                <a:close/>
              </a:path>
              <a:path w="773430" h="1087120">
                <a:moveTo>
                  <a:pt x="542670" y="447929"/>
                </a:moveTo>
                <a:lnTo>
                  <a:pt x="542670" y="607694"/>
                </a:lnTo>
                <a:lnTo>
                  <a:pt x="648347" y="607694"/>
                </a:lnTo>
                <a:lnTo>
                  <a:pt x="542670" y="447929"/>
                </a:lnTo>
                <a:close/>
              </a:path>
            </a:pathLst>
          </a:custGeom>
          <a:solidFill>
            <a:srgbClr val="4AACC5"/>
          </a:solidFill>
        </p:spPr>
        <p:txBody>
          <a:bodyPr wrap="square" lIns="0" tIns="0" rIns="0" bIns="0" rtlCol="0"/>
          <a:lstStyle/>
          <a:p>
            <a:endParaRPr dirty="0"/>
          </a:p>
        </p:txBody>
      </p:sp>
      <p:sp>
        <p:nvSpPr>
          <p:cNvPr id="7" name="object 7"/>
          <p:cNvSpPr/>
          <p:nvPr/>
        </p:nvSpPr>
        <p:spPr>
          <a:xfrm>
            <a:off x="1907578" y="2924936"/>
            <a:ext cx="773430" cy="796925"/>
          </a:xfrm>
          <a:custGeom>
            <a:avLst/>
            <a:gdLst/>
            <a:ahLst/>
            <a:cxnLst/>
            <a:rect l="l" t="t" r="r" b="b"/>
            <a:pathLst>
              <a:path w="773430" h="796925">
                <a:moveTo>
                  <a:pt x="773264" y="0"/>
                </a:moveTo>
                <a:lnTo>
                  <a:pt x="724208" y="1281"/>
                </a:lnTo>
                <a:lnTo>
                  <a:pt x="675426" y="5111"/>
                </a:lnTo>
                <a:lnTo>
                  <a:pt x="627049" y="11465"/>
                </a:lnTo>
                <a:lnTo>
                  <a:pt x="579208" y="20320"/>
                </a:lnTo>
                <a:lnTo>
                  <a:pt x="528423" y="32683"/>
                </a:lnTo>
                <a:lnTo>
                  <a:pt x="479440" y="47632"/>
                </a:lnTo>
                <a:lnTo>
                  <a:pt x="432341" y="65049"/>
                </a:lnTo>
                <a:lnTo>
                  <a:pt x="387208" y="84820"/>
                </a:lnTo>
                <a:lnTo>
                  <a:pt x="344125" y="106828"/>
                </a:lnTo>
                <a:lnTo>
                  <a:pt x="303173" y="130958"/>
                </a:lnTo>
                <a:lnTo>
                  <a:pt x="264436" y="157095"/>
                </a:lnTo>
                <a:lnTo>
                  <a:pt x="227996" y="185123"/>
                </a:lnTo>
                <a:lnTo>
                  <a:pt x="193936" y="214926"/>
                </a:lnTo>
                <a:lnTo>
                  <a:pt x="162339" y="246389"/>
                </a:lnTo>
                <a:lnTo>
                  <a:pt x="133287" y="279397"/>
                </a:lnTo>
                <a:lnTo>
                  <a:pt x="106863" y="313832"/>
                </a:lnTo>
                <a:lnTo>
                  <a:pt x="83150" y="349581"/>
                </a:lnTo>
                <a:lnTo>
                  <a:pt x="62229" y="386527"/>
                </a:lnTo>
                <a:lnTo>
                  <a:pt x="44185" y="424555"/>
                </a:lnTo>
                <a:lnTo>
                  <a:pt x="29100" y="463550"/>
                </a:lnTo>
                <a:lnTo>
                  <a:pt x="17056" y="503394"/>
                </a:lnTo>
                <a:lnTo>
                  <a:pt x="8136" y="543974"/>
                </a:lnTo>
                <a:lnTo>
                  <a:pt x="2423" y="585174"/>
                </a:lnTo>
                <a:lnTo>
                  <a:pt x="0" y="626877"/>
                </a:lnTo>
                <a:lnTo>
                  <a:pt x="948" y="668968"/>
                </a:lnTo>
                <a:lnTo>
                  <a:pt x="5351" y="711332"/>
                </a:lnTo>
                <a:lnTo>
                  <a:pt x="13292" y="753854"/>
                </a:lnTo>
                <a:lnTo>
                  <a:pt x="24853" y="796417"/>
                </a:lnTo>
                <a:lnTo>
                  <a:pt x="39735" y="754946"/>
                </a:lnTo>
                <a:lnTo>
                  <a:pt x="57775" y="714830"/>
                </a:lnTo>
                <a:lnTo>
                  <a:pt x="78844" y="676152"/>
                </a:lnTo>
                <a:lnTo>
                  <a:pt x="102809" y="638994"/>
                </a:lnTo>
                <a:lnTo>
                  <a:pt x="129540" y="603442"/>
                </a:lnTo>
                <a:lnTo>
                  <a:pt x="158906" y="569578"/>
                </a:lnTo>
                <a:lnTo>
                  <a:pt x="190775" y="537486"/>
                </a:lnTo>
                <a:lnTo>
                  <a:pt x="225017" y="507249"/>
                </a:lnTo>
                <a:lnTo>
                  <a:pt x="261500" y="478951"/>
                </a:lnTo>
                <a:lnTo>
                  <a:pt x="300093" y="452675"/>
                </a:lnTo>
                <a:lnTo>
                  <a:pt x="340666" y="428506"/>
                </a:lnTo>
                <a:lnTo>
                  <a:pt x="383087" y="406525"/>
                </a:lnTo>
                <a:lnTo>
                  <a:pt x="427225" y="386818"/>
                </a:lnTo>
                <a:lnTo>
                  <a:pt x="472950" y="369468"/>
                </a:lnTo>
                <a:lnTo>
                  <a:pt x="520129" y="354558"/>
                </a:lnTo>
                <a:lnTo>
                  <a:pt x="568632" y="342171"/>
                </a:lnTo>
                <a:lnTo>
                  <a:pt x="618328" y="332392"/>
                </a:lnTo>
                <a:lnTo>
                  <a:pt x="669086" y="325303"/>
                </a:lnTo>
                <a:lnTo>
                  <a:pt x="720775" y="320988"/>
                </a:lnTo>
                <a:lnTo>
                  <a:pt x="773264" y="319532"/>
                </a:lnTo>
                <a:lnTo>
                  <a:pt x="773264" y="0"/>
                </a:lnTo>
                <a:close/>
              </a:path>
            </a:pathLst>
          </a:custGeom>
          <a:solidFill>
            <a:srgbClr val="4AACC5"/>
          </a:solidFill>
        </p:spPr>
        <p:txBody>
          <a:bodyPr wrap="square" lIns="0" tIns="0" rIns="0" bIns="0" rtlCol="0"/>
          <a:lstStyle/>
          <a:p>
            <a:endParaRPr dirty="0"/>
          </a:p>
        </p:txBody>
      </p:sp>
      <p:sp>
        <p:nvSpPr>
          <p:cNvPr id="8" name="object 8"/>
          <p:cNvSpPr/>
          <p:nvPr/>
        </p:nvSpPr>
        <p:spPr>
          <a:xfrm>
            <a:off x="1907667" y="2924936"/>
            <a:ext cx="773430" cy="1724025"/>
          </a:xfrm>
          <a:custGeom>
            <a:avLst/>
            <a:gdLst/>
            <a:ahLst/>
            <a:cxnLst/>
            <a:rect l="l" t="t" r="r" b="b"/>
            <a:pathLst>
              <a:path w="773430" h="1724025">
                <a:moveTo>
                  <a:pt x="0" y="636651"/>
                </a:moveTo>
                <a:lnTo>
                  <a:pt x="1809" y="680339"/>
                </a:lnTo>
                <a:lnTo>
                  <a:pt x="7171" y="723376"/>
                </a:lnTo>
                <a:lnTo>
                  <a:pt x="15982" y="765648"/>
                </a:lnTo>
                <a:lnTo>
                  <a:pt x="28140" y="807040"/>
                </a:lnTo>
                <a:lnTo>
                  <a:pt x="43543" y="847437"/>
                </a:lnTo>
                <a:lnTo>
                  <a:pt x="62088" y="886725"/>
                </a:lnTo>
                <a:lnTo>
                  <a:pt x="83675" y="924789"/>
                </a:lnTo>
                <a:lnTo>
                  <a:pt x="108199" y="961514"/>
                </a:lnTo>
                <a:lnTo>
                  <a:pt x="135560" y="996785"/>
                </a:lnTo>
                <a:lnTo>
                  <a:pt x="165655" y="1030489"/>
                </a:lnTo>
                <a:lnTo>
                  <a:pt x="198381" y="1062510"/>
                </a:lnTo>
                <a:lnTo>
                  <a:pt x="233637" y="1092734"/>
                </a:lnTo>
                <a:lnTo>
                  <a:pt x="271321" y="1121046"/>
                </a:lnTo>
                <a:lnTo>
                  <a:pt x="311329" y="1147331"/>
                </a:lnTo>
                <a:lnTo>
                  <a:pt x="353560" y="1171475"/>
                </a:lnTo>
                <a:lnTo>
                  <a:pt x="397912" y="1193363"/>
                </a:lnTo>
                <a:lnTo>
                  <a:pt x="444283" y="1212881"/>
                </a:lnTo>
                <a:lnTo>
                  <a:pt x="492570" y="1229913"/>
                </a:lnTo>
                <a:lnTo>
                  <a:pt x="542670" y="1244345"/>
                </a:lnTo>
                <a:lnTo>
                  <a:pt x="542670" y="1084580"/>
                </a:lnTo>
                <a:lnTo>
                  <a:pt x="773176" y="1433068"/>
                </a:lnTo>
                <a:lnTo>
                  <a:pt x="542670" y="1723644"/>
                </a:lnTo>
                <a:lnTo>
                  <a:pt x="542670" y="1563877"/>
                </a:lnTo>
                <a:lnTo>
                  <a:pt x="492570" y="1549445"/>
                </a:lnTo>
                <a:lnTo>
                  <a:pt x="444283" y="1532413"/>
                </a:lnTo>
                <a:lnTo>
                  <a:pt x="397912" y="1512895"/>
                </a:lnTo>
                <a:lnTo>
                  <a:pt x="353560" y="1491007"/>
                </a:lnTo>
                <a:lnTo>
                  <a:pt x="311329" y="1466863"/>
                </a:lnTo>
                <a:lnTo>
                  <a:pt x="271321" y="1440578"/>
                </a:lnTo>
                <a:lnTo>
                  <a:pt x="233637" y="1412266"/>
                </a:lnTo>
                <a:lnTo>
                  <a:pt x="198381" y="1382042"/>
                </a:lnTo>
                <a:lnTo>
                  <a:pt x="165655" y="1350021"/>
                </a:lnTo>
                <a:lnTo>
                  <a:pt x="135560" y="1316317"/>
                </a:lnTo>
                <a:lnTo>
                  <a:pt x="108199" y="1281046"/>
                </a:lnTo>
                <a:lnTo>
                  <a:pt x="83675" y="1244321"/>
                </a:lnTo>
                <a:lnTo>
                  <a:pt x="62088" y="1206257"/>
                </a:lnTo>
                <a:lnTo>
                  <a:pt x="43543" y="1166969"/>
                </a:lnTo>
                <a:lnTo>
                  <a:pt x="28140" y="1126572"/>
                </a:lnTo>
                <a:lnTo>
                  <a:pt x="15982" y="1085180"/>
                </a:lnTo>
                <a:lnTo>
                  <a:pt x="7171" y="1042908"/>
                </a:lnTo>
                <a:lnTo>
                  <a:pt x="1809" y="999871"/>
                </a:lnTo>
                <a:lnTo>
                  <a:pt x="0" y="956182"/>
                </a:lnTo>
                <a:lnTo>
                  <a:pt x="0" y="636651"/>
                </a:lnTo>
                <a:lnTo>
                  <a:pt x="1783" y="593056"/>
                </a:lnTo>
                <a:lnTo>
                  <a:pt x="7058" y="550250"/>
                </a:lnTo>
                <a:lnTo>
                  <a:pt x="15709" y="508329"/>
                </a:lnTo>
                <a:lnTo>
                  <a:pt x="27621" y="467386"/>
                </a:lnTo>
                <a:lnTo>
                  <a:pt x="42678" y="427517"/>
                </a:lnTo>
                <a:lnTo>
                  <a:pt x="60765" y="388816"/>
                </a:lnTo>
                <a:lnTo>
                  <a:pt x="81767" y="351378"/>
                </a:lnTo>
                <a:lnTo>
                  <a:pt x="105569" y="315298"/>
                </a:lnTo>
                <a:lnTo>
                  <a:pt x="132056" y="280671"/>
                </a:lnTo>
                <a:lnTo>
                  <a:pt x="161112" y="247591"/>
                </a:lnTo>
                <a:lnTo>
                  <a:pt x="192623" y="216153"/>
                </a:lnTo>
                <a:lnTo>
                  <a:pt x="226472" y="186451"/>
                </a:lnTo>
                <a:lnTo>
                  <a:pt x="262546" y="158582"/>
                </a:lnTo>
                <a:lnTo>
                  <a:pt x="300727" y="132638"/>
                </a:lnTo>
                <a:lnTo>
                  <a:pt x="340903" y="108716"/>
                </a:lnTo>
                <a:lnTo>
                  <a:pt x="382956" y="86910"/>
                </a:lnTo>
                <a:lnTo>
                  <a:pt x="426773" y="67314"/>
                </a:lnTo>
                <a:lnTo>
                  <a:pt x="472237" y="50024"/>
                </a:lnTo>
                <a:lnTo>
                  <a:pt x="519234" y="35133"/>
                </a:lnTo>
                <a:lnTo>
                  <a:pt x="567648" y="22738"/>
                </a:lnTo>
                <a:lnTo>
                  <a:pt x="617365" y="12932"/>
                </a:lnTo>
                <a:lnTo>
                  <a:pt x="668268" y="5810"/>
                </a:lnTo>
                <a:lnTo>
                  <a:pt x="720244" y="1468"/>
                </a:lnTo>
                <a:lnTo>
                  <a:pt x="773176" y="0"/>
                </a:lnTo>
                <a:lnTo>
                  <a:pt x="773176" y="319532"/>
                </a:lnTo>
                <a:lnTo>
                  <a:pt x="720687" y="320988"/>
                </a:lnTo>
                <a:lnTo>
                  <a:pt x="668998" y="325303"/>
                </a:lnTo>
                <a:lnTo>
                  <a:pt x="618240" y="332392"/>
                </a:lnTo>
                <a:lnTo>
                  <a:pt x="568544" y="342171"/>
                </a:lnTo>
                <a:lnTo>
                  <a:pt x="520041" y="354558"/>
                </a:lnTo>
                <a:lnTo>
                  <a:pt x="472861" y="369468"/>
                </a:lnTo>
                <a:lnTo>
                  <a:pt x="427137" y="386818"/>
                </a:lnTo>
                <a:lnTo>
                  <a:pt x="382999" y="406525"/>
                </a:lnTo>
                <a:lnTo>
                  <a:pt x="340578" y="428506"/>
                </a:lnTo>
                <a:lnTo>
                  <a:pt x="300005" y="452675"/>
                </a:lnTo>
                <a:lnTo>
                  <a:pt x="261412" y="478951"/>
                </a:lnTo>
                <a:lnTo>
                  <a:pt x="224929" y="507249"/>
                </a:lnTo>
                <a:lnTo>
                  <a:pt x="190687" y="537486"/>
                </a:lnTo>
                <a:lnTo>
                  <a:pt x="158818" y="569578"/>
                </a:lnTo>
                <a:lnTo>
                  <a:pt x="129452" y="603442"/>
                </a:lnTo>
                <a:lnTo>
                  <a:pt x="102721" y="638994"/>
                </a:lnTo>
                <a:lnTo>
                  <a:pt x="78756" y="676152"/>
                </a:lnTo>
                <a:lnTo>
                  <a:pt x="57687" y="714830"/>
                </a:lnTo>
                <a:lnTo>
                  <a:pt x="39646" y="754946"/>
                </a:lnTo>
                <a:lnTo>
                  <a:pt x="24764" y="796417"/>
                </a:lnTo>
              </a:path>
            </a:pathLst>
          </a:custGeom>
          <a:ln w="9524">
            <a:solidFill>
              <a:srgbClr val="000000"/>
            </a:solidFill>
          </a:ln>
        </p:spPr>
        <p:txBody>
          <a:bodyPr wrap="square" lIns="0" tIns="0" rIns="0" bIns="0" rtlCol="0"/>
          <a:lstStyle/>
          <a:p>
            <a:endParaRPr dirty="0"/>
          </a:p>
        </p:txBody>
      </p:sp>
      <p:sp>
        <p:nvSpPr>
          <p:cNvPr id="9" name="object 9"/>
          <p:cNvSpPr/>
          <p:nvPr/>
        </p:nvSpPr>
        <p:spPr>
          <a:xfrm>
            <a:off x="6660260" y="3701541"/>
            <a:ext cx="624840" cy="939165"/>
          </a:xfrm>
          <a:custGeom>
            <a:avLst/>
            <a:gdLst/>
            <a:ahLst/>
            <a:cxnLst/>
            <a:rect l="l" t="t" r="r" b="b"/>
            <a:pathLst>
              <a:path w="624840" h="939164">
                <a:moveTo>
                  <a:pt x="208280" y="292988"/>
                </a:moveTo>
                <a:lnTo>
                  <a:pt x="0" y="653160"/>
                </a:lnTo>
                <a:lnTo>
                  <a:pt x="208280" y="938656"/>
                </a:lnTo>
                <a:lnTo>
                  <a:pt x="208280" y="777239"/>
                </a:lnTo>
                <a:lnTo>
                  <a:pt x="252991" y="758687"/>
                </a:lnTo>
                <a:lnTo>
                  <a:pt x="295626" y="736943"/>
                </a:lnTo>
                <a:lnTo>
                  <a:pt x="336094" y="712182"/>
                </a:lnTo>
                <a:lnTo>
                  <a:pt x="374305" y="684580"/>
                </a:lnTo>
                <a:lnTo>
                  <a:pt x="410170" y="654313"/>
                </a:lnTo>
                <a:lnTo>
                  <a:pt x="443598" y="621557"/>
                </a:lnTo>
                <a:lnTo>
                  <a:pt x="474500" y="586487"/>
                </a:lnTo>
                <a:lnTo>
                  <a:pt x="502785" y="549280"/>
                </a:lnTo>
                <a:lnTo>
                  <a:pt x="528365" y="510110"/>
                </a:lnTo>
                <a:lnTo>
                  <a:pt x="551148" y="469153"/>
                </a:lnTo>
                <a:lnTo>
                  <a:pt x="558041" y="454405"/>
                </a:lnTo>
                <a:lnTo>
                  <a:pt x="208280" y="454405"/>
                </a:lnTo>
                <a:lnTo>
                  <a:pt x="208280" y="292988"/>
                </a:lnTo>
                <a:close/>
              </a:path>
              <a:path w="624840" h="939164">
                <a:moveTo>
                  <a:pt x="605409" y="0"/>
                </a:moveTo>
                <a:lnTo>
                  <a:pt x="591828" y="47989"/>
                </a:lnTo>
                <a:lnTo>
                  <a:pt x="574917" y="94375"/>
                </a:lnTo>
                <a:lnTo>
                  <a:pt x="554813" y="139003"/>
                </a:lnTo>
                <a:lnTo>
                  <a:pt x="531653" y="181718"/>
                </a:lnTo>
                <a:lnTo>
                  <a:pt x="505573" y="222364"/>
                </a:lnTo>
                <a:lnTo>
                  <a:pt x="476711" y="260786"/>
                </a:lnTo>
                <a:lnTo>
                  <a:pt x="445204" y="296828"/>
                </a:lnTo>
                <a:lnTo>
                  <a:pt x="411188" y="330335"/>
                </a:lnTo>
                <a:lnTo>
                  <a:pt x="374801" y="361151"/>
                </a:lnTo>
                <a:lnTo>
                  <a:pt x="336179" y="389122"/>
                </a:lnTo>
                <a:lnTo>
                  <a:pt x="295461" y="414091"/>
                </a:lnTo>
                <a:lnTo>
                  <a:pt x="252782" y="435904"/>
                </a:lnTo>
                <a:lnTo>
                  <a:pt x="208280" y="454405"/>
                </a:lnTo>
                <a:lnTo>
                  <a:pt x="558041" y="454405"/>
                </a:lnTo>
                <a:lnTo>
                  <a:pt x="587966" y="382584"/>
                </a:lnTo>
                <a:lnTo>
                  <a:pt x="601821" y="337323"/>
                </a:lnTo>
                <a:lnTo>
                  <a:pt x="612520" y="290979"/>
                </a:lnTo>
                <a:lnTo>
                  <a:pt x="619974" y="243726"/>
                </a:lnTo>
                <a:lnTo>
                  <a:pt x="624092" y="195742"/>
                </a:lnTo>
                <a:lnTo>
                  <a:pt x="624784" y="147201"/>
                </a:lnTo>
                <a:lnTo>
                  <a:pt x="621961" y="98280"/>
                </a:lnTo>
                <a:lnTo>
                  <a:pt x="615532" y="49154"/>
                </a:lnTo>
                <a:lnTo>
                  <a:pt x="605409" y="0"/>
                </a:lnTo>
                <a:close/>
              </a:path>
            </a:pathLst>
          </a:custGeom>
          <a:solidFill>
            <a:srgbClr val="4F81BC"/>
          </a:solidFill>
        </p:spPr>
        <p:txBody>
          <a:bodyPr wrap="square" lIns="0" tIns="0" rIns="0" bIns="0" rtlCol="0"/>
          <a:lstStyle/>
          <a:p>
            <a:endParaRPr dirty="0"/>
          </a:p>
        </p:txBody>
      </p:sp>
      <p:sp>
        <p:nvSpPr>
          <p:cNvPr id="10" name="object 10"/>
          <p:cNvSpPr/>
          <p:nvPr/>
        </p:nvSpPr>
        <p:spPr>
          <a:xfrm>
            <a:off x="6660260" y="2886836"/>
            <a:ext cx="624840" cy="976630"/>
          </a:xfrm>
          <a:custGeom>
            <a:avLst/>
            <a:gdLst/>
            <a:ahLst/>
            <a:cxnLst/>
            <a:rect l="l" t="t" r="r" b="b"/>
            <a:pathLst>
              <a:path w="624840" h="976629">
                <a:moveTo>
                  <a:pt x="0" y="0"/>
                </a:moveTo>
                <a:lnTo>
                  <a:pt x="0" y="322834"/>
                </a:lnTo>
                <a:lnTo>
                  <a:pt x="46628" y="324625"/>
                </a:lnTo>
                <a:lnTo>
                  <a:pt x="92327" y="329917"/>
                </a:lnTo>
                <a:lnTo>
                  <a:pt x="136975" y="338581"/>
                </a:lnTo>
                <a:lnTo>
                  <a:pt x="180450" y="350493"/>
                </a:lnTo>
                <a:lnTo>
                  <a:pt x="222633" y="365525"/>
                </a:lnTo>
                <a:lnTo>
                  <a:pt x="263403" y="383551"/>
                </a:lnTo>
                <a:lnTo>
                  <a:pt x="302638" y="404445"/>
                </a:lnTo>
                <a:lnTo>
                  <a:pt x="340218" y="428081"/>
                </a:lnTo>
                <a:lnTo>
                  <a:pt x="376021" y="454332"/>
                </a:lnTo>
                <a:lnTo>
                  <a:pt x="409928" y="483072"/>
                </a:lnTo>
                <a:lnTo>
                  <a:pt x="441817" y="514175"/>
                </a:lnTo>
                <a:lnTo>
                  <a:pt x="471566" y="547514"/>
                </a:lnTo>
                <a:lnTo>
                  <a:pt x="499057" y="582964"/>
                </a:lnTo>
                <a:lnTo>
                  <a:pt x="524166" y="620397"/>
                </a:lnTo>
                <a:lnTo>
                  <a:pt x="546774" y="659687"/>
                </a:lnTo>
                <a:lnTo>
                  <a:pt x="566760" y="700709"/>
                </a:lnTo>
                <a:lnTo>
                  <a:pt x="584003" y="743336"/>
                </a:lnTo>
                <a:lnTo>
                  <a:pt x="598382" y="787441"/>
                </a:lnTo>
                <a:lnTo>
                  <a:pt x="609776" y="832899"/>
                </a:lnTo>
                <a:lnTo>
                  <a:pt x="618064" y="879582"/>
                </a:lnTo>
                <a:lnTo>
                  <a:pt x="623125" y="927365"/>
                </a:lnTo>
                <a:lnTo>
                  <a:pt x="624840" y="976121"/>
                </a:lnTo>
                <a:lnTo>
                  <a:pt x="624840" y="653161"/>
                </a:lnTo>
                <a:lnTo>
                  <a:pt x="623125" y="604421"/>
                </a:lnTo>
                <a:lnTo>
                  <a:pt x="618064" y="556653"/>
                </a:lnTo>
                <a:lnTo>
                  <a:pt x="609776" y="509983"/>
                </a:lnTo>
                <a:lnTo>
                  <a:pt x="598382" y="464538"/>
                </a:lnTo>
                <a:lnTo>
                  <a:pt x="584003" y="420443"/>
                </a:lnTo>
                <a:lnTo>
                  <a:pt x="566760" y="377826"/>
                </a:lnTo>
                <a:lnTo>
                  <a:pt x="546774" y="336813"/>
                </a:lnTo>
                <a:lnTo>
                  <a:pt x="524166" y="297530"/>
                </a:lnTo>
                <a:lnTo>
                  <a:pt x="499057" y="260103"/>
                </a:lnTo>
                <a:lnTo>
                  <a:pt x="471566" y="224660"/>
                </a:lnTo>
                <a:lnTo>
                  <a:pt x="441817" y="191325"/>
                </a:lnTo>
                <a:lnTo>
                  <a:pt x="409928" y="160226"/>
                </a:lnTo>
                <a:lnTo>
                  <a:pt x="376021" y="131489"/>
                </a:lnTo>
                <a:lnTo>
                  <a:pt x="340218" y="105241"/>
                </a:lnTo>
                <a:lnTo>
                  <a:pt x="302638" y="81607"/>
                </a:lnTo>
                <a:lnTo>
                  <a:pt x="263403" y="60714"/>
                </a:lnTo>
                <a:lnTo>
                  <a:pt x="222633" y="42689"/>
                </a:lnTo>
                <a:lnTo>
                  <a:pt x="180450" y="27658"/>
                </a:lnTo>
                <a:lnTo>
                  <a:pt x="136975" y="15747"/>
                </a:lnTo>
                <a:lnTo>
                  <a:pt x="92327" y="7083"/>
                </a:lnTo>
                <a:lnTo>
                  <a:pt x="46628" y="1791"/>
                </a:lnTo>
                <a:lnTo>
                  <a:pt x="0" y="0"/>
                </a:lnTo>
                <a:close/>
              </a:path>
            </a:pathLst>
          </a:custGeom>
          <a:solidFill>
            <a:srgbClr val="406897"/>
          </a:solidFill>
        </p:spPr>
        <p:txBody>
          <a:bodyPr wrap="square" lIns="0" tIns="0" rIns="0" bIns="0" rtlCol="0"/>
          <a:lstStyle/>
          <a:p>
            <a:endParaRPr dirty="0"/>
          </a:p>
        </p:txBody>
      </p:sp>
      <p:sp>
        <p:nvSpPr>
          <p:cNvPr id="11" name="object 11"/>
          <p:cNvSpPr/>
          <p:nvPr/>
        </p:nvSpPr>
        <p:spPr>
          <a:xfrm>
            <a:off x="6660260" y="2886836"/>
            <a:ext cx="624840" cy="1753870"/>
          </a:xfrm>
          <a:custGeom>
            <a:avLst/>
            <a:gdLst/>
            <a:ahLst/>
            <a:cxnLst/>
            <a:rect l="l" t="t" r="r" b="b"/>
            <a:pathLst>
              <a:path w="624840" h="1753870">
                <a:moveTo>
                  <a:pt x="624840" y="976121"/>
                </a:moveTo>
                <a:lnTo>
                  <a:pt x="623125" y="927365"/>
                </a:lnTo>
                <a:lnTo>
                  <a:pt x="618064" y="879582"/>
                </a:lnTo>
                <a:lnTo>
                  <a:pt x="609776" y="832899"/>
                </a:lnTo>
                <a:lnTo>
                  <a:pt x="598382" y="787441"/>
                </a:lnTo>
                <a:lnTo>
                  <a:pt x="584003" y="743336"/>
                </a:lnTo>
                <a:lnTo>
                  <a:pt x="566760" y="700709"/>
                </a:lnTo>
                <a:lnTo>
                  <a:pt x="546774" y="659687"/>
                </a:lnTo>
                <a:lnTo>
                  <a:pt x="524166" y="620397"/>
                </a:lnTo>
                <a:lnTo>
                  <a:pt x="499057" y="582964"/>
                </a:lnTo>
                <a:lnTo>
                  <a:pt x="471566" y="547514"/>
                </a:lnTo>
                <a:lnTo>
                  <a:pt x="441817" y="514175"/>
                </a:lnTo>
                <a:lnTo>
                  <a:pt x="409928" y="483072"/>
                </a:lnTo>
                <a:lnTo>
                  <a:pt x="376021" y="454332"/>
                </a:lnTo>
                <a:lnTo>
                  <a:pt x="340218" y="428081"/>
                </a:lnTo>
                <a:lnTo>
                  <a:pt x="302638" y="404445"/>
                </a:lnTo>
                <a:lnTo>
                  <a:pt x="263403" y="383551"/>
                </a:lnTo>
                <a:lnTo>
                  <a:pt x="222633" y="365525"/>
                </a:lnTo>
                <a:lnTo>
                  <a:pt x="180450" y="350493"/>
                </a:lnTo>
                <a:lnTo>
                  <a:pt x="136975" y="338581"/>
                </a:lnTo>
                <a:lnTo>
                  <a:pt x="92327" y="329917"/>
                </a:lnTo>
                <a:lnTo>
                  <a:pt x="46628" y="324625"/>
                </a:lnTo>
                <a:lnTo>
                  <a:pt x="0" y="322834"/>
                </a:lnTo>
                <a:lnTo>
                  <a:pt x="0" y="0"/>
                </a:lnTo>
                <a:lnTo>
                  <a:pt x="46628" y="1791"/>
                </a:lnTo>
                <a:lnTo>
                  <a:pt x="92327" y="7083"/>
                </a:lnTo>
                <a:lnTo>
                  <a:pt x="136975" y="15747"/>
                </a:lnTo>
                <a:lnTo>
                  <a:pt x="180450" y="27658"/>
                </a:lnTo>
                <a:lnTo>
                  <a:pt x="222633" y="42689"/>
                </a:lnTo>
                <a:lnTo>
                  <a:pt x="263403" y="60714"/>
                </a:lnTo>
                <a:lnTo>
                  <a:pt x="302638" y="81607"/>
                </a:lnTo>
                <a:lnTo>
                  <a:pt x="340218" y="105241"/>
                </a:lnTo>
                <a:lnTo>
                  <a:pt x="376021" y="131489"/>
                </a:lnTo>
                <a:lnTo>
                  <a:pt x="409928" y="160226"/>
                </a:lnTo>
                <a:lnTo>
                  <a:pt x="441817" y="191325"/>
                </a:lnTo>
                <a:lnTo>
                  <a:pt x="471566" y="224660"/>
                </a:lnTo>
                <a:lnTo>
                  <a:pt x="499057" y="260103"/>
                </a:lnTo>
                <a:lnTo>
                  <a:pt x="524166" y="297530"/>
                </a:lnTo>
                <a:lnTo>
                  <a:pt x="546774" y="336813"/>
                </a:lnTo>
                <a:lnTo>
                  <a:pt x="566760" y="377826"/>
                </a:lnTo>
                <a:lnTo>
                  <a:pt x="584003" y="420443"/>
                </a:lnTo>
                <a:lnTo>
                  <a:pt x="598382" y="464538"/>
                </a:lnTo>
                <a:lnTo>
                  <a:pt x="609776" y="509983"/>
                </a:lnTo>
                <a:lnTo>
                  <a:pt x="618064" y="556653"/>
                </a:lnTo>
                <a:lnTo>
                  <a:pt x="623125" y="604421"/>
                </a:lnTo>
                <a:lnTo>
                  <a:pt x="624840" y="653161"/>
                </a:lnTo>
                <a:lnTo>
                  <a:pt x="624840" y="976121"/>
                </a:lnTo>
                <a:lnTo>
                  <a:pt x="623124" y="1024620"/>
                </a:lnTo>
                <a:lnTo>
                  <a:pt x="618047" y="1072345"/>
                </a:lnTo>
                <a:lnTo>
                  <a:pt x="609711" y="1119143"/>
                </a:lnTo>
                <a:lnTo>
                  <a:pt x="598218" y="1164863"/>
                </a:lnTo>
                <a:lnTo>
                  <a:pt x="583671" y="1209353"/>
                </a:lnTo>
                <a:lnTo>
                  <a:pt x="566173" y="1252460"/>
                </a:lnTo>
                <a:lnTo>
                  <a:pt x="545827" y="1294034"/>
                </a:lnTo>
                <a:lnTo>
                  <a:pt x="522734" y="1333921"/>
                </a:lnTo>
                <a:lnTo>
                  <a:pt x="496998" y="1371970"/>
                </a:lnTo>
                <a:lnTo>
                  <a:pt x="468722" y="1408028"/>
                </a:lnTo>
                <a:lnTo>
                  <a:pt x="438008" y="1441945"/>
                </a:lnTo>
                <a:lnTo>
                  <a:pt x="404959" y="1473567"/>
                </a:lnTo>
                <a:lnTo>
                  <a:pt x="369678" y="1502743"/>
                </a:lnTo>
                <a:lnTo>
                  <a:pt x="332266" y="1529321"/>
                </a:lnTo>
                <a:lnTo>
                  <a:pt x="292827" y="1553148"/>
                </a:lnTo>
                <a:lnTo>
                  <a:pt x="251464" y="1574073"/>
                </a:lnTo>
                <a:lnTo>
                  <a:pt x="208280" y="1591945"/>
                </a:lnTo>
                <a:lnTo>
                  <a:pt x="208280" y="1753362"/>
                </a:lnTo>
                <a:lnTo>
                  <a:pt x="0" y="1467865"/>
                </a:lnTo>
                <a:lnTo>
                  <a:pt x="208280" y="1107694"/>
                </a:lnTo>
                <a:lnTo>
                  <a:pt x="208280" y="1269111"/>
                </a:lnTo>
                <a:lnTo>
                  <a:pt x="252782" y="1250609"/>
                </a:lnTo>
                <a:lnTo>
                  <a:pt x="295461" y="1228796"/>
                </a:lnTo>
                <a:lnTo>
                  <a:pt x="336179" y="1203827"/>
                </a:lnTo>
                <a:lnTo>
                  <a:pt x="374801" y="1175856"/>
                </a:lnTo>
                <a:lnTo>
                  <a:pt x="411188" y="1145040"/>
                </a:lnTo>
                <a:lnTo>
                  <a:pt x="445204" y="1111533"/>
                </a:lnTo>
                <a:lnTo>
                  <a:pt x="476711" y="1075491"/>
                </a:lnTo>
                <a:lnTo>
                  <a:pt x="505573" y="1037069"/>
                </a:lnTo>
                <a:lnTo>
                  <a:pt x="531653" y="996423"/>
                </a:lnTo>
                <a:lnTo>
                  <a:pt x="554813" y="953708"/>
                </a:lnTo>
                <a:lnTo>
                  <a:pt x="574917" y="909080"/>
                </a:lnTo>
                <a:lnTo>
                  <a:pt x="591828" y="862694"/>
                </a:lnTo>
                <a:lnTo>
                  <a:pt x="605409" y="814705"/>
                </a:lnTo>
              </a:path>
            </a:pathLst>
          </a:custGeom>
          <a:solidFill>
            <a:srgbClr val="4AACC5"/>
          </a:solidFill>
          <a:ln w="9525">
            <a:solidFill>
              <a:srgbClr val="000000"/>
            </a:solidFill>
          </a:ln>
        </p:spPr>
        <p:txBody>
          <a:bodyPr wrap="square" lIns="0" tIns="0" rIns="0" bIns="0" rtlCol="0"/>
          <a:lstStyle/>
          <a:p>
            <a:endParaRPr dirty="0"/>
          </a:p>
        </p:txBody>
      </p:sp>
      <p:sp>
        <p:nvSpPr>
          <p:cNvPr id="12" name="object 12"/>
          <p:cNvSpPr/>
          <p:nvPr/>
        </p:nvSpPr>
        <p:spPr>
          <a:xfrm>
            <a:off x="3937634" y="4320413"/>
            <a:ext cx="1414145" cy="114300"/>
          </a:xfrm>
          <a:custGeom>
            <a:avLst/>
            <a:gdLst/>
            <a:ahLst/>
            <a:cxnLst/>
            <a:rect l="l" t="t" r="r" b="b"/>
            <a:pathLst>
              <a:path w="1414145" h="114300">
                <a:moveTo>
                  <a:pt x="182879" y="0"/>
                </a:moveTo>
                <a:lnTo>
                  <a:pt x="0" y="57150"/>
                </a:lnTo>
                <a:lnTo>
                  <a:pt x="182879" y="114300"/>
                </a:lnTo>
                <a:lnTo>
                  <a:pt x="182879" y="85725"/>
                </a:lnTo>
                <a:lnTo>
                  <a:pt x="1322704" y="85725"/>
                </a:lnTo>
                <a:lnTo>
                  <a:pt x="1414144" y="57150"/>
                </a:lnTo>
                <a:lnTo>
                  <a:pt x="1322704" y="28575"/>
                </a:lnTo>
                <a:lnTo>
                  <a:pt x="182879" y="28575"/>
                </a:lnTo>
                <a:lnTo>
                  <a:pt x="182879" y="0"/>
                </a:lnTo>
                <a:close/>
              </a:path>
              <a:path w="1414145" h="114300">
                <a:moveTo>
                  <a:pt x="1322704" y="85725"/>
                </a:moveTo>
                <a:lnTo>
                  <a:pt x="1231264" y="85725"/>
                </a:lnTo>
                <a:lnTo>
                  <a:pt x="1231264" y="114300"/>
                </a:lnTo>
                <a:lnTo>
                  <a:pt x="1322704" y="85725"/>
                </a:lnTo>
                <a:close/>
              </a:path>
              <a:path w="1414145" h="114300">
                <a:moveTo>
                  <a:pt x="1231264" y="0"/>
                </a:moveTo>
                <a:lnTo>
                  <a:pt x="1231264" y="28575"/>
                </a:lnTo>
                <a:lnTo>
                  <a:pt x="1322704" y="28575"/>
                </a:lnTo>
                <a:lnTo>
                  <a:pt x="1231264" y="0"/>
                </a:lnTo>
                <a:close/>
              </a:path>
            </a:pathLst>
          </a:custGeom>
          <a:solidFill>
            <a:srgbClr val="4F81BC"/>
          </a:solidFill>
        </p:spPr>
        <p:txBody>
          <a:bodyPr wrap="square" lIns="0" tIns="0" rIns="0" bIns="0" rtlCol="0"/>
          <a:lstStyle/>
          <a:p>
            <a:endParaRPr dirty="0"/>
          </a:p>
        </p:txBody>
      </p:sp>
      <p:sp>
        <p:nvSpPr>
          <p:cNvPr id="13" name="object 13"/>
          <p:cNvSpPr/>
          <p:nvPr/>
        </p:nvSpPr>
        <p:spPr>
          <a:xfrm>
            <a:off x="3937634" y="4320413"/>
            <a:ext cx="1414145" cy="114300"/>
          </a:xfrm>
          <a:custGeom>
            <a:avLst/>
            <a:gdLst/>
            <a:ahLst/>
            <a:cxnLst/>
            <a:rect l="l" t="t" r="r" b="b"/>
            <a:pathLst>
              <a:path w="1414145" h="114300">
                <a:moveTo>
                  <a:pt x="0" y="57150"/>
                </a:moveTo>
                <a:lnTo>
                  <a:pt x="182879" y="0"/>
                </a:lnTo>
                <a:lnTo>
                  <a:pt x="182879" y="28575"/>
                </a:lnTo>
                <a:lnTo>
                  <a:pt x="1231264" y="28575"/>
                </a:lnTo>
                <a:lnTo>
                  <a:pt x="1231264" y="0"/>
                </a:lnTo>
                <a:lnTo>
                  <a:pt x="1414144" y="57150"/>
                </a:lnTo>
                <a:lnTo>
                  <a:pt x="1231264" y="114300"/>
                </a:lnTo>
                <a:lnTo>
                  <a:pt x="1231264" y="85725"/>
                </a:lnTo>
                <a:lnTo>
                  <a:pt x="182879" y="85725"/>
                </a:lnTo>
                <a:lnTo>
                  <a:pt x="182879" y="114300"/>
                </a:lnTo>
                <a:lnTo>
                  <a:pt x="0" y="57150"/>
                </a:lnTo>
                <a:close/>
              </a:path>
            </a:pathLst>
          </a:custGeom>
          <a:ln w="9525">
            <a:solidFill>
              <a:srgbClr val="000000"/>
            </a:solidFill>
          </a:ln>
        </p:spPr>
        <p:txBody>
          <a:bodyPr wrap="square" lIns="0" tIns="0" rIns="0" bIns="0" rtlCol="0"/>
          <a:lstStyle/>
          <a:p>
            <a:endParaRPr dirty="0"/>
          </a:p>
        </p:txBody>
      </p:sp>
      <p:sp>
        <p:nvSpPr>
          <p:cNvPr id="14" name="object 14"/>
          <p:cNvSpPr txBox="1"/>
          <p:nvPr/>
        </p:nvSpPr>
        <p:spPr>
          <a:xfrm>
            <a:off x="1907667" y="1700847"/>
            <a:ext cx="5712460" cy="400685"/>
          </a:xfrm>
          <a:prstGeom prst="rect">
            <a:avLst/>
          </a:prstGeom>
          <a:solidFill>
            <a:srgbClr val="4AACC5"/>
          </a:solidFill>
        </p:spPr>
        <p:txBody>
          <a:bodyPr vert="horz" wrap="square" lIns="0" tIns="29845" rIns="0" bIns="0" rtlCol="0">
            <a:spAutoFit/>
          </a:bodyPr>
          <a:lstStyle/>
          <a:p>
            <a:pPr marL="885825">
              <a:lnSpc>
                <a:spcPct val="100000"/>
              </a:lnSpc>
              <a:spcBef>
                <a:spcPts val="235"/>
              </a:spcBef>
              <a:tabLst>
                <a:tab pos="3942079" algn="l"/>
              </a:tabLst>
            </a:pPr>
            <a:r>
              <a:rPr sz="2000" b="1" dirty="0">
                <a:solidFill>
                  <a:srgbClr val="1F487C"/>
                </a:solidFill>
                <a:latin typeface="Calibri"/>
                <a:cs typeface="Calibri"/>
              </a:rPr>
              <a:t>77% of </a:t>
            </a:r>
            <a:r>
              <a:rPr sz="2000" b="1" spc="-5" dirty="0">
                <a:solidFill>
                  <a:srgbClr val="1F487C"/>
                </a:solidFill>
                <a:latin typeface="Calibri"/>
                <a:cs typeface="Calibri"/>
              </a:rPr>
              <a:t>patients</a:t>
            </a:r>
            <a:r>
              <a:rPr sz="2000" b="1" spc="-20" dirty="0">
                <a:solidFill>
                  <a:srgbClr val="1F487C"/>
                </a:solidFill>
                <a:latin typeface="Calibri"/>
                <a:cs typeface="Calibri"/>
              </a:rPr>
              <a:t> </a:t>
            </a:r>
            <a:r>
              <a:rPr sz="2000" b="1" spc="-5" dirty="0">
                <a:solidFill>
                  <a:srgbClr val="1F487C"/>
                </a:solidFill>
                <a:latin typeface="Calibri"/>
                <a:cs typeface="Calibri"/>
              </a:rPr>
              <a:t>positive</a:t>
            </a:r>
            <a:r>
              <a:rPr sz="2000" b="1" spc="-20" dirty="0">
                <a:solidFill>
                  <a:srgbClr val="1F487C"/>
                </a:solidFill>
                <a:latin typeface="Calibri"/>
                <a:cs typeface="Calibri"/>
              </a:rPr>
              <a:t> </a:t>
            </a:r>
            <a:r>
              <a:rPr sz="2000" b="1" spc="-10" dirty="0">
                <a:solidFill>
                  <a:srgbClr val="1F487C"/>
                </a:solidFill>
                <a:latin typeface="Calibri"/>
                <a:cs typeface="Calibri"/>
              </a:rPr>
              <a:t>for	</a:t>
            </a:r>
            <a:r>
              <a:rPr sz="2000" b="1" dirty="0">
                <a:solidFill>
                  <a:srgbClr val="1F487C"/>
                </a:solidFill>
                <a:latin typeface="Calibri"/>
                <a:cs typeface="Calibri"/>
              </a:rPr>
              <a:t>≥ 1</a:t>
            </a:r>
            <a:r>
              <a:rPr sz="2000" b="1" spc="-80" dirty="0">
                <a:solidFill>
                  <a:srgbClr val="1F487C"/>
                </a:solidFill>
                <a:latin typeface="Calibri"/>
                <a:cs typeface="Calibri"/>
              </a:rPr>
              <a:t> </a:t>
            </a:r>
            <a:r>
              <a:rPr sz="2000" b="1" spc="-5" dirty="0">
                <a:solidFill>
                  <a:srgbClr val="1F487C"/>
                </a:solidFill>
                <a:latin typeface="Calibri"/>
                <a:cs typeface="Calibri"/>
              </a:rPr>
              <a:t>virus</a:t>
            </a:r>
            <a:endParaRPr sz="2000" dirty="0">
              <a:latin typeface="Calibri"/>
              <a:cs typeface="Calibri"/>
            </a:endParaRPr>
          </a:p>
        </p:txBody>
      </p:sp>
      <p:sp>
        <p:nvSpPr>
          <p:cNvPr id="15" name="object 15"/>
          <p:cNvSpPr/>
          <p:nvPr/>
        </p:nvSpPr>
        <p:spPr>
          <a:xfrm>
            <a:off x="683564" y="5517235"/>
            <a:ext cx="8136890" cy="923925"/>
          </a:xfrm>
          <a:custGeom>
            <a:avLst/>
            <a:gdLst/>
            <a:ahLst/>
            <a:cxnLst/>
            <a:rect l="l" t="t" r="r" b="b"/>
            <a:pathLst>
              <a:path w="8136890" h="923925">
                <a:moveTo>
                  <a:pt x="0" y="923328"/>
                </a:moveTo>
                <a:lnTo>
                  <a:pt x="8136890" y="923328"/>
                </a:lnTo>
                <a:lnTo>
                  <a:pt x="8136890" y="0"/>
                </a:lnTo>
                <a:lnTo>
                  <a:pt x="0" y="0"/>
                </a:lnTo>
                <a:lnTo>
                  <a:pt x="0" y="923328"/>
                </a:lnTo>
                <a:close/>
              </a:path>
            </a:pathLst>
          </a:custGeom>
          <a:solidFill>
            <a:srgbClr val="4AACC5"/>
          </a:solidFill>
        </p:spPr>
        <p:txBody>
          <a:bodyPr wrap="square" lIns="0" tIns="0" rIns="0" bIns="0" rtlCol="0"/>
          <a:lstStyle/>
          <a:p>
            <a:endParaRPr dirty="0"/>
          </a:p>
        </p:txBody>
      </p:sp>
      <p:sp>
        <p:nvSpPr>
          <p:cNvPr id="16" name="object 16"/>
          <p:cNvSpPr txBox="1"/>
          <p:nvPr/>
        </p:nvSpPr>
        <p:spPr>
          <a:xfrm>
            <a:off x="683564" y="5517235"/>
            <a:ext cx="8136890" cy="923925"/>
          </a:xfrm>
          <a:prstGeom prst="rect">
            <a:avLst/>
          </a:prstGeom>
          <a:ln w="9525">
            <a:solidFill>
              <a:srgbClr val="4F81BC"/>
            </a:solidFill>
          </a:ln>
        </p:spPr>
        <p:txBody>
          <a:bodyPr vert="horz" wrap="square" lIns="0" tIns="26670" rIns="0" bIns="0" rtlCol="0">
            <a:spAutoFit/>
          </a:bodyPr>
          <a:lstStyle/>
          <a:p>
            <a:pPr marL="610870" marR="1594485">
              <a:lnSpc>
                <a:spcPct val="100000"/>
              </a:lnSpc>
              <a:spcBef>
                <a:spcPts val="210"/>
              </a:spcBef>
              <a:tabLst>
                <a:tab pos="5573395" algn="l"/>
              </a:tabLst>
            </a:pPr>
            <a:r>
              <a:rPr sz="1800" b="1" spc="-5" dirty="0">
                <a:solidFill>
                  <a:srgbClr val="1F487C"/>
                </a:solidFill>
                <a:latin typeface="Calibri"/>
                <a:cs typeface="Calibri"/>
              </a:rPr>
              <a:t>Reliable </a:t>
            </a:r>
            <a:r>
              <a:rPr sz="1800" b="1" spc="-10" dirty="0">
                <a:solidFill>
                  <a:srgbClr val="1F487C"/>
                </a:solidFill>
                <a:latin typeface="Calibri"/>
                <a:cs typeface="Calibri"/>
              </a:rPr>
              <a:t>assignment </a:t>
            </a:r>
            <a:r>
              <a:rPr sz="1800" b="1" dirty="0">
                <a:solidFill>
                  <a:srgbClr val="1F487C"/>
                </a:solidFill>
                <a:latin typeface="Calibri"/>
                <a:cs typeface="Calibri"/>
              </a:rPr>
              <a:t>of </a:t>
            </a:r>
            <a:r>
              <a:rPr sz="1800" b="1" spc="-5" dirty="0">
                <a:solidFill>
                  <a:srgbClr val="1F487C"/>
                </a:solidFill>
                <a:latin typeface="Calibri"/>
                <a:cs typeface="Calibri"/>
              </a:rPr>
              <a:t>clinical </a:t>
            </a:r>
            <a:r>
              <a:rPr sz="1800" b="1" spc="-10" dirty="0">
                <a:solidFill>
                  <a:srgbClr val="1F487C"/>
                </a:solidFill>
                <a:latin typeface="Calibri"/>
                <a:cs typeface="Calibri"/>
              </a:rPr>
              <a:t>manifestations to </a:t>
            </a:r>
            <a:r>
              <a:rPr sz="1800" b="1" spc="-5" dirty="0">
                <a:solidFill>
                  <a:srgbClr val="1F487C"/>
                </a:solidFill>
                <a:latin typeface="Calibri"/>
                <a:cs typeface="Calibri"/>
              </a:rPr>
              <a:t>specific virus?  </a:t>
            </a:r>
            <a:r>
              <a:rPr sz="1800" b="1" spc="-10" dirty="0">
                <a:solidFill>
                  <a:srgbClr val="1F487C"/>
                </a:solidFill>
                <a:latin typeface="Calibri"/>
                <a:cs typeface="Calibri"/>
              </a:rPr>
              <a:t>Restricted viral screening for </a:t>
            </a:r>
            <a:r>
              <a:rPr sz="1800" b="1" spc="-5" dirty="0">
                <a:solidFill>
                  <a:srgbClr val="1F487C"/>
                </a:solidFill>
                <a:latin typeface="Calibri"/>
                <a:cs typeface="Calibri"/>
              </a:rPr>
              <a:t>specific</a:t>
            </a:r>
            <a:r>
              <a:rPr sz="1800" b="1" spc="-25" dirty="0">
                <a:solidFill>
                  <a:srgbClr val="1F487C"/>
                </a:solidFill>
                <a:latin typeface="Calibri"/>
                <a:cs typeface="Calibri"/>
              </a:rPr>
              <a:t> </a:t>
            </a:r>
            <a:r>
              <a:rPr sz="1800" b="1" spc="-5" dirty="0">
                <a:solidFill>
                  <a:srgbClr val="1F487C"/>
                </a:solidFill>
                <a:latin typeface="Calibri"/>
                <a:cs typeface="Calibri"/>
              </a:rPr>
              <a:t>virus	cause?</a:t>
            </a:r>
            <a:endParaRPr sz="1800" dirty="0">
              <a:latin typeface="Calibri"/>
              <a:cs typeface="Calibri"/>
            </a:endParaRPr>
          </a:p>
          <a:p>
            <a:pPr marR="1440815" algn="r">
              <a:lnSpc>
                <a:spcPct val="100000"/>
              </a:lnSpc>
            </a:pPr>
            <a:r>
              <a:rPr sz="1800" b="1" dirty="0">
                <a:solidFill>
                  <a:srgbClr val="1F487C"/>
                </a:solidFill>
                <a:latin typeface="Calibri"/>
                <a:cs typeface="Calibri"/>
              </a:rPr>
              <a:t>only</a:t>
            </a:r>
            <a:r>
              <a:rPr sz="1800" b="1" spc="-120" dirty="0">
                <a:solidFill>
                  <a:srgbClr val="1F487C"/>
                </a:solidFill>
                <a:latin typeface="Calibri"/>
                <a:cs typeface="Calibri"/>
              </a:rPr>
              <a:t> </a:t>
            </a:r>
            <a:r>
              <a:rPr sz="1800" b="1" dirty="0">
                <a:solidFill>
                  <a:srgbClr val="1F487C"/>
                </a:solidFill>
                <a:latin typeface="Calibri"/>
                <a:cs typeface="Calibri"/>
              </a:rPr>
              <a:t>cause</a:t>
            </a:r>
            <a:r>
              <a:rPr sz="1800" dirty="0">
                <a:solidFill>
                  <a:srgbClr val="1F487C"/>
                </a:solidFill>
                <a:latin typeface="Calibri"/>
                <a:cs typeface="Calibri"/>
              </a:rPr>
              <a:t>?</a:t>
            </a:r>
            <a:endParaRPr sz="1800" dirty="0">
              <a:latin typeface="Calibri"/>
              <a:cs typeface="Calibri"/>
            </a:endParaRPr>
          </a:p>
        </p:txBody>
      </p:sp>
      <p:sp>
        <p:nvSpPr>
          <p:cNvPr id="17" name="object 17"/>
          <p:cNvSpPr/>
          <p:nvPr/>
        </p:nvSpPr>
        <p:spPr>
          <a:xfrm>
            <a:off x="899591" y="5661253"/>
            <a:ext cx="288290" cy="72390"/>
          </a:xfrm>
          <a:custGeom>
            <a:avLst/>
            <a:gdLst/>
            <a:ahLst/>
            <a:cxnLst/>
            <a:rect l="l" t="t" r="r" b="b"/>
            <a:pathLst>
              <a:path w="288290" h="72389">
                <a:moveTo>
                  <a:pt x="252031" y="0"/>
                </a:moveTo>
                <a:lnTo>
                  <a:pt x="252031" y="17995"/>
                </a:lnTo>
                <a:lnTo>
                  <a:pt x="0" y="17995"/>
                </a:lnTo>
                <a:lnTo>
                  <a:pt x="0" y="54000"/>
                </a:lnTo>
                <a:lnTo>
                  <a:pt x="252031" y="54000"/>
                </a:lnTo>
                <a:lnTo>
                  <a:pt x="252031" y="71996"/>
                </a:lnTo>
                <a:lnTo>
                  <a:pt x="288035" y="36004"/>
                </a:lnTo>
                <a:lnTo>
                  <a:pt x="252031" y="0"/>
                </a:lnTo>
                <a:close/>
              </a:path>
            </a:pathLst>
          </a:custGeom>
          <a:solidFill>
            <a:srgbClr val="4F81BC"/>
          </a:solidFill>
        </p:spPr>
        <p:txBody>
          <a:bodyPr wrap="square" lIns="0" tIns="0" rIns="0" bIns="0" rtlCol="0"/>
          <a:lstStyle/>
          <a:p>
            <a:endParaRPr dirty="0"/>
          </a:p>
        </p:txBody>
      </p:sp>
      <p:sp>
        <p:nvSpPr>
          <p:cNvPr id="18" name="object 18"/>
          <p:cNvSpPr/>
          <p:nvPr/>
        </p:nvSpPr>
        <p:spPr>
          <a:xfrm>
            <a:off x="899591" y="5661253"/>
            <a:ext cx="288290" cy="72390"/>
          </a:xfrm>
          <a:custGeom>
            <a:avLst/>
            <a:gdLst/>
            <a:ahLst/>
            <a:cxnLst/>
            <a:rect l="l" t="t" r="r" b="b"/>
            <a:pathLst>
              <a:path w="288290" h="72389">
                <a:moveTo>
                  <a:pt x="0" y="17995"/>
                </a:moveTo>
                <a:lnTo>
                  <a:pt x="252031" y="17995"/>
                </a:lnTo>
                <a:lnTo>
                  <a:pt x="252031" y="0"/>
                </a:lnTo>
                <a:lnTo>
                  <a:pt x="288035" y="36004"/>
                </a:lnTo>
                <a:lnTo>
                  <a:pt x="252031" y="71996"/>
                </a:lnTo>
                <a:lnTo>
                  <a:pt x="252031" y="54000"/>
                </a:lnTo>
                <a:lnTo>
                  <a:pt x="0" y="54000"/>
                </a:lnTo>
                <a:lnTo>
                  <a:pt x="0" y="17995"/>
                </a:lnTo>
                <a:close/>
              </a:path>
            </a:pathLst>
          </a:custGeom>
          <a:ln w="25400">
            <a:solidFill>
              <a:srgbClr val="385D89"/>
            </a:solidFill>
          </a:ln>
        </p:spPr>
        <p:txBody>
          <a:bodyPr wrap="square" lIns="0" tIns="0" rIns="0" bIns="0" rtlCol="0"/>
          <a:lstStyle/>
          <a:p>
            <a:endParaRPr dirty="0"/>
          </a:p>
        </p:txBody>
      </p:sp>
      <p:sp>
        <p:nvSpPr>
          <p:cNvPr id="19" name="object 19"/>
          <p:cNvSpPr/>
          <p:nvPr/>
        </p:nvSpPr>
        <p:spPr>
          <a:xfrm>
            <a:off x="899591" y="5972809"/>
            <a:ext cx="288290" cy="72390"/>
          </a:xfrm>
          <a:custGeom>
            <a:avLst/>
            <a:gdLst/>
            <a:ahLst/>
            <a:cxnLst/>
            <a:rect l="l" t="t" r="r" b="b"/>
            <a:pathLst>
              <a:path w="288290" h="72389">
                <a:moveTo>
                  <a:pt x="252031" y="0"/>
                </a:moveTo>
                <a:lnTo>
                  <a:pt x="252031" y="17995"/>
                </a:lnTo>
                <a:lnTo>
                  <a:pt x="0" y="17995"/>
                </a:lnTo>
                <a:lnTo>
                  <a:pt x="0" y="54000"/>
                </a:lnTo>
                <a:lnTo>
                  <a:pt x="252031" y="54000"/>
                </a:lnTo>
                <a:lnTo>
                  <a:pt x="252031" y="72008"/>
                </a:lnTo>
                <a:lnTo>
                  <a:pt x="288035" y="36004"/>
                </a:lnTo>
                <a:lnTo>
                  <a:pt x="252031" y="0"/>
                </a:lnTo>
                <a:close/>
              </a:path>
            </a:pathLst>
          </a:custGeom>
          <a:solidFill>
            <a:srgbClr val="4F81BC"/>
          </a:solidFill>
        </p:spPr>
        <p:txBody>
          <a:bodyPr wrap="square" lIns="0" tIns="0" rIns="0" bIns="0" rtlCol="0"/>
          <a:lstStyle/>
          <a:p>
            <a:endParaRPr dirty="0"/>
          </a:p>
        </p:txBody>
      </p:sp>
      <p:sp>
        <p:nvSpPr>
          <p:cNvPr id="20" name="object 20"/>
          <p:cNvSpPr/>
          <p:nvPr/>
        </p:nvSpPr>
        <p:spPr>
          <a:xfrm>
            <a:off x="899591" y="5972809"/>
            <a:ext cx="288290" cy="72390"/>
          </a:xfrm>
          <a:custGeom>
            <a:avLst/>
            <a:gdLst/>
            <a:ahLst/>
            <a:cxnLst/>
            <a:rect l="l" t="t" r="r" b="b"/>
            <a:pathLst>
              <a:path w="288290" h="72389">
                <a:moveTo>
                  <a:pt x="0" y="17995"/>
                </a:moveTo>
                <a:lnTo>
                  <a:pt x="252031" y="17995"/>
                </a:lnTo>
                <a:lnTo>
                  <a:pt x="252031" y="0"/>
                </a:lnTo>
                <a:lnTo>
                  <a:pt x="288035" y="36004"/>
                </a:lnTo>
                <a:lnTo>
                  <a:pt x="252031" y="72008"/>
                </a:lnTo>
                <a:lnTo>
                  <a:pt x="252031" y="54000"/>
                </a:lnTo>
                <a:lnTo>
                  <a:pt x="0" y="54000"/>
                </a:lnTo>
                <a:lnTo>
                  <a:pt x="0" y="17995"/>
                </a:lnTo>
                <a:close/>
              </a:path>
            </a:pathLst>
          </a:custGeom>
          <a:ln w="25400">
            <a:solidFill>
              <a:srgbClr val="385D89"/>
            </a:solidFill>
          </a:ln>
        </p:spPr>
        <p:txBody>
          <a:bodyPr wrap="square" lIns="0" tIns="0" rIns="0" bIns="0" rtlCol="0"/>
          <a:lstStyle/>
          <a:p>
            <a:endParaRPr dirty="0"/>
          </a:p>
        </p:txBody>
      </p:sp>
      <p:sp>
        <p:nvSpPr>
          <p:cNvPr id="21" name="object 21"/>
          <p:cNvSpPr/>
          <p:nvPr/>
        </p:nvSpPr>
        <p:spPr>
          <a:xfrm>
            <a:off x="5495797" y="5978893"/>
            <a:ext cx="516890" cy="66040"/>
          </a:xfrm>
          <a:custGeom>
            <a:avLst/>
            <a:gdLst/>
            <a:ahLst/>
            <a:cxnLst/>
            <a:rect l="l" t="t" r="r" b="b"/>
            <a:pathLst>
              <a:path w="516889" h="66039">
                <a:moveTo>
                  <a:pt x="483362" y="0"/>
                </a:moveTo>
                <a:lnTo>
                  <a:pt x="483362" y="16484"/>
                </a:lnTo>
                <a:lnTo>
                  <a:pt x="0" y="16484"/>
                </a:lnTo>
                <a:lnTo>
                  <a:pt x="0" y="49441"/>
                </a:lnTo>
                <a:lnTo>
                  <a:pt x="483362" y="49441"/>
                </a:lnTo>
                <a:lnTo>
                  <a:pt x="483362" y="65925"/>
                </a:lnTo>
                <a:lnTo>
                  <a:pt x="516381" y="32969"/>
                </a:lnTo>
                <a:lnTo>
                  <a:pt x="483362" y="0"/>
                </a:lnTo>
                <a:close/>
              </a:path>
            </a:pathLst>
          </a:custGeom>
          <a:solidFill>
            <a:srgbClr val="4F81BC"/>
          </a:solidFill>
        </p:spPr>
        <p:txBody>
          <a:bodyPr wrap="square" lIns="0" tIns="0" rIns="0" bIns="0" rtlCol="0"/>
          <a:lstStyle/>
          <a:p>
            <a:endParaRPr dirty="0"/>
          </a:p>
        </p:txBody>
      </p:sp>
      <p:sp>
        <p:nvSpPr>
          <p:cNvPr id="22" name="object 22"/>
          <p:cNvSpPr/>
          <p:nvPr/>
        </p:nvSpPr>
        <p:spPr>
          <a:xfrm>
            <a:off x="5495797" y="5978893"/>
            <a:ext cx="516890" cy="66040"/>
          </a:xfrm>
          <a:custGeom>
            <a:avLst/>
            <a:gdLst/>
            <a:ahLst/>
            <a:cxnLst/>
            <a:rect l="l" t="t" r="r" b="b"/>
            <a:pathLst>
              <a:path w="516889" h="66039">
                <a:moveTo>
                  <a:pt x="0" y="16484"/>
                </a:moveTo>
                <a:lnTo>
                  <a:pt x="483362" y="16484"/>
                </a:lnTo>
                <a:lnTo>
                  <a:pt x="483362" y="0"/>
                </a:lnTo>
                <a:lnTo>
                  <a:pt x="516381" y="32969"/>
                </a:lnTo>
                <a:lnTo>
                  <a:pt x="483362" y="65925"/>
                </a:lnTo>
                <a:lnTo>
                  <a:pt x="483362" y="49441"/>
                </a:lnTo>
                <a:lnTo>
                  <a:pt x="0" y="49441"/>
                </a:lnTo>
                <a:lnTo>
                  <a:pt x="0" y="16484"/>
                </a:lnTo>
                <a:close/>
              </a:path>
            </a:pathLst>
          </a:custGeom>
          <a:ln w="25400">
            <a:solidFill>
              <a:srgbClr val="385D89"/>
            </a:solidFill>
          </a:ln>
        </p:spPr>
        <p:txBody>
          <a:bodyPr wrap="square" lIns="0" tIns="0" rIns="0" bIns="0" rtlCol="0"/>
          <a:lstStyle/>
          <a:p>
            <a:endParaRPr dirty="0"/>
          </a:p>
        </p:txBody>
      </p:sp>
      <p:sp>
        <p:nvSpPr>
          <p:cNvPr id="23" name="object 23"/>
          <p:cNvSpPr/>
          <p:nvPr/>
        </p:nvSpPr>
        <p:spPr>
          <a:xfrm>
            <a:off x="5514975" y="6016929"/>
            <a:ext cx="497840" cy="191770"/>
          </a:xfrm>
          <a:custGeom>
            <a:avLst/>
            <a:gdLst/>
            <a:ahLst/>
            <a:cxnLst/>
            <a:rect l="l" t="t" r="r" b="b"/>
            <a:pathLst>
              <a:path w="497839" h="191770">
                <a:moveTo>
                  <a:pt x="9778" y="0"/>
                </a:moveTo>
                <a:lnTo>
                  <a:pt x="0" y="31457"/>
                </a:lnTo>
                <a:lnTo>
                  <a:pt x="461263" y="175628"/>
                </a:lnTo>
                <a:lnTo>
                  <a:pt x="456438" y="191363"/>
                </a:lnTo>
                <a:lnTo>
                  <a:pt x="497713" y="169735"/>
                </a:lnTo>
                <a:lnTo>
                  <a:pt x="484265" y="144170"/>
                </a:lnTo>
                <a:lnTo>
                  <a:pt x="471170" y="144170"/>
                </a:lnTo>
                <a:lnTo>
                  <a:pt x="9778" y="0"/>
                </a:lnTo>
                <a:close/>
              </a:path>
              <a:path w="497839" h="191770">
                <a:moveTo>
                  <a:pt x="475996" y="128447"/>
                </a:moveTo>
                <a:lnTo>
                  <a:pt x="471170" y="144170"/>
                </a:lnTo>
                <a:lnTo>
                  <a:pt x="484265" y="144170"/>
                </a:lnTo>
                <a:lnTo>
                  <a:pt x="475996" y="128447"/>
                </a:lnTo>
                <a:close/>
              </a:path>
            </a:pathLst>
          </a:custGeom>
          <a:solidFill>
            <a:srgbClr val="4F81BC"/>
          </a:solidFill>
        </p:spPr>
        <p:txBody>
          <a:bodyPr wrap="square" lIns="0" tIns="0" rIns="0" bIns="0" rtlCol="0"/>
          <a:lstStyle/>
          <a:p>
            <a:endParaRPr dirty="0"/>
          </a:p>
        </p:txBody>
      </p:sp>
      <p:sp>
        <p:nvSpPr>
          <p:cNvPr id="24" name="object 24"/>
          <p:cNvSpPr/>
          <p:nvPr/>
        </p:nvSpPr>
        <p:spPr>
          <a:xfrm>
            <a:off x="5514975" y="6016929"/>
            <a:ext cx="497840" cy="191770"/>
          </a:xfrm>
          <a:custGeom>
            <a:avLst/>
            <a:gdLst/>
            <a:ahLst/>
            <a:cxnLst/>
            <a:rect l="l" t="t" r="r" b="b"/>
            <a:pathLst>
              <a:path w="497839" h="191770">
                <a:moveTo>
                  <a:pt x="9778" y="0"/>
                </a:moveTo>
                <a:lnTo>
                  <a:pt x="471170" y="144170"/>
                </a:lnTo>
                <a:lnTo>
                  <a:pt x="475996" y="128447"/>
                </a:lnTo>
                <a:lnTo>
                  <a:pt x="497713" y="169735"/>
                </a:lnTo>
                <a:lnTo>
                  <a:pt x="456438" y="191363"/>
                </a:lnTo>
                <a:lnTo>
                  <a:pt x="461263" y="175628"/>
                </a:lnTo>
                <a:lnTo>
                  <a:pt x="0" y="31457"/>
                </a:lnTo>
                <a:lnTo>
                  <a:pt x="9778" y="0"/>
                </a:lnTo>
              </a:path>
            </a:pathLst>
          </a:custGeom>
          <a:ln w="25400">
            <a:solidFill>
              <a:srgbClr val="385D89"/>
            </a:solidFill>
          </a:ln>
        </p:spPr>
        <p:txBody>
          <a:bodyPr wrap="square" lIns="0" tIns="0" rIns="0" bIns="0" rtlCol="0"/>
          <a:lstStyle/>
          <a:p>
            <a:endParaRPr dirty="0"/>
          </a:p>
        </p:txBody>
      </p:sp>
      <p:sp>
        <p:nvSpPr>
          <p:cNvPr id="25" name="object 25"/>
          <p:cNvSpPr txBox="1">
            <a:spLocks noGrp="1"/>
          </p:cNvSpPr>
          <p:nvPr>
            <p:ph type="ftr" sz="quarter" idx="4294967295"/>
          </p:nvPr>
        </p:nvSpPr>
        <p:spPr>
          <a:xfrm>
            <a:off x="8059293" y="6721779"/>
            <a:ext cx="958215" cy="127634"/>
          </a:xfrm>
          <a:prstGeom prst="rect">
            <a:avLst/>
          </a:prstGeom>
        </p:spPr>
        <p:txBody>
          <a:bodyPr vert="horz" wrap="square" lIns="0" tIns="0" rIns="0" bIns="0" rtlCol="0">
            <a:spAutoFit/>
          </a:bodyPr>
          <a:lstStyle/>
          <a:p>
            <a:pPr marL="12700">
              <a:lnSpc>
                <a:spcPts val="865"/>
              </a:lnSpc>
            </a:pPr>
            <a:r>
              <a:rPr spc="-5" dirty="0"/>
              <a:t>T.Lion </a:t>
            </a:r>
            <a:r>
              <a:rPr dirty="0"/>
              <a:t>ESH-EBMT</a:t>
            </a:r>
            <a:r>
              <a:rPr spc="-100" dirty="0"/>
              <a:t> </a:t>
            </a:r>
            <a:r>
              <a:rPr dirty="0"/>
              <a:t>2014</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5496" y="2340864"/>
            <a:ext cx="4716145" cy="3246120"/>
          </a:xfrm>
          <a:custGeom>
            <a:avLst/>
            <a:gdLst/>
            <a:ahLst/>
            <a:cxnLst/>
            <a:rect l="l" t="t" r="r" b="b"/>
            <a:pathLst>
              <a:path w="4716145" h="3246120">
                <a:moveTo>
                  <a:pt x="0" y="3245866"/>
                </a:moveTo>
                <a:lnTo>
                  <a:pt x="4716018" y="3245866"/>
                </a:lnTo>
                <a:lnTo>
                  <a:pt x="4716018" y="0"/>
                </a:lnTo>
                <a:lnTo>
                  <a:pt x="0" y="0"/>
                </a:lnTo>
                <a:lnTo>
                  <a:pt x="0" y="3245866"/>
                </a:lnTo>
                <a:close/>
              </a:path>
            </a:pathLst>
          </a:custGeom>
          <a:solidFill>
            <a:srgbClr val="F1F1F1"/>
          </a:solidFill>
        </p:spPr>
        <p:txBody>
          <a:bodyPr wrap="square" lIns="0" tIns="0" rIns="0" bIns="0" rtlCol="0"/>
          <a:lstStyle/>
          <a:p>
            <a:endParaRPr dirty="0"/>
          </a:p>
        </p:txBody>
      </p:sp>
      <p:sp>
        <p:nvSpPr>
          <p:cNvPr id="3" name="object 3"/>
          <p:cNvSpPr/>
          <p:nvPr/>
        </p:nvSpPr>
        <p:spPr>
          <a:xfrm>
            <a:off x="0" y="2362200"/>
            <a:ext cx="4716145" cy="3246120"/>
          </a:xfrm>
          <a:custGeom>
            <a:avLst/>
            <a:gdLst/>
            <a:ahLst/>
            <a:cxnLst/>
            <a:rect l="l" t="t" r="r" b="b"/>
            <a:pathLst>
              <a:path w="4716145" h="3246120">
                <a:moveTo>
                  <a:pt x="0" y="3245866"/>
                </a:moveTo>
                <a:lnTo>
                  <a:pt x="4716018" y="3245866"/>
                </a:lnTo>
                <a:lnTo>
                  <a:pt x="4716018" y="0"/>
                </a:lnTo>
                <a:lnTo>
                  <a:pt x="0" y="0"/>
                </a:lnTo>
                <a:lnTo>
                  <a:pt x="0" y="3245866"/>
                </a:lnTo>
                <a:close/>
              </a:path>
            </a:pathLst>
          </a:custGeom>
          <a:ln w="25399">
            <a:solidFill>
              <a:srgbClr val="385D89"/>
            </a:solidFill>
          </a:ln>
        </p:spPr>
        <p:txBody>
          <a:bodyPr wrap="square" lIns="0" tIns="0" rIns="0" bIns="0" rtlCol="0"/>
          <a:lstStyle/>
          <a:p>
            <a:endParaRPr dirty="0"/>
          </a:p>
        </p:txBody>
      </p:sp>
      <p:sp>
        <p:nvSpPr>
          <p:cNvPr id="4" name="object 4"/>
          <p:cNvSpPr txBox="1"/>
          <p:nvPr/>
        </p:nvSpPr>
        <p:spPr>
          <a:xfrm>
            <a:off x="755573" y="3613403"/>
            <a:ext cx="1736725" cy="723900"/>
          </a:xfrm>
          <a:prstGeom prst="rect">
            <a:avLst/>
          </a:prstGeom>
        </p:spPr>
        <p:txBody>
          <a:bodyPr vert="horz" wrap="square" lIns="0" tIns="198755" rIns="0" bIns="0" rtlCol="0">
            <a:spAutoFit/>
          </a:bodyPr>
          <a:lstStyle/>
          <a:p>
            <a:pPr algn="r">
              <a:lnSpc>
                <a:spcPct val="100000"/>
              </a:lnSpc>
              <a:spcBef>
                <a:spcPts val="1565"/>
              </a:spcBef>
            </a:pPr>
            <a:r>
              <a:rPr sz="1800" spc="-10" dirty="0">
                <a:solidFill>
                  <a:srgbClr val="FFFFFF"/>
                </a:solidFill>
                <a:latin typeface="Calibri"/>
                <a:cs typeface="Calibri"/>
              </a:rPr>
              <a:t>cv</a:t>
            </a:r>
            <a:endParaRPr sz="1800" dirty="0">
              <a:latin typeface="Calibri"/>
              <a:cs typeface="Calibri"/>
            </a:endParaRPr>
          </a:p>
        </p:txBody>
      </p:sp>
      <p:sp>
        <p:nvSpPr>
          <p:cNvPr id="5" name="object 5"/>
          <p:cNvSpPr txBox="1">
            <a:spLocks noGrp="1"/>
          </p:cNvSpPr>
          <p:nvPr>
            <p:ph type="title"/>
          </p:nvPr>
        </p:nvSpPr>
        <p:spPr>
          <a:xfrm>
            <a:off x="457200" y="700957"/>
            <a:ext cx="8229600" cy="442043"/>
          </a:xfrm>
          <a:prstGeom prst="rect">
            <a:avLst/>
          </a:prstGeom>
        </p:spPr>
        <p:txBody>
          <a:bodyPr vert="horz" wrap="square" lIns="0" tIns="72008" rIns="0" bIns="0" rtlCol="0">
            <a:spAutoFit/>
          </a:bodyPr>
          <a:lstStyle/>
          <a:p>
            <a:pPr marL="340360">
              <a:lnSpc>
                <a:spcPct val="100000"/>
              </a:lnSpc>
            </a:pPr>
            <a:r>
              <a:rPr sz="2400" spc="-5" dirty="0"/>
              <a:t>Approaches </a:t>
            </a:r>
            <a:r>
              <a:rPr sz="2400" spc="-15" dirty="0"/>
              <a:t>to </a:t>
            </a:r>
            <a:r>
              <a:rPr sz="2400" spc="-10" dirty="0"/>
              <a:t>antiviral treatment </a:t>
            </a:r>
            <a:r>
              <a:rPr sz="2400" dirty="0"/>
              <a:t>in </a:t>
            </a:r>
            <a:r>
              <a:rPr sz="2400" spc="-5" dirty="0"/>
              <a:t>the </a:t>
            </a:r>
            <a:r>
              <a:rPr sz="2400" dirty="0"/>
              <a:t>HSCT</a:t>
            </a:r>
            <a:r>
              <a:rPr sz="2400" spc="35" dirty="0"/>
              <a:t> </a:t>
            </a:r>
            <a:r>
              <a:rPr sz="2400" spc="-10" dirty="0"/>
              <a:t>setting</a:t>
            </a:r>
          </a:p>
        </p:txBody>
      </p:sp>
      <p:sp>
        <p:nvSpPr>
          <p:cNvPr id="6" name="object 6"/>
          <p:cNvSpPr/>
          <p:nvPr/>
        </p:nvSpPr>
        <p:spPr>
          <a:xfrm>
            <a:off x="683564" y="1206601"/>
            <a:ext cx="7705090" cy="646430"/>
          </a:xfrm>
          <a:custGeom>
            <a:avLst/>
            <a:gdLst/>
            <a:ahLst/>
            <a:cxnLst/>
            <a:rect l="l" t="t" r="r" b="b"/>
            <a:pathLst>
              <a:path w="7705090" h="646430">
                <a:moveTo>
                  <a:pt x="0" y="646328"/>
                </a:moveTo>
                <a:lnTo>
                  <a:pt x="7704835" y="646328"/>
                </a:lnTo>
                <a:lnTo>
                  <a:pt x="7704835" y="0"/>
                </a:lnTo>
                <a:lnTo>
                  <a:pt x="0" y="0"/>
                </a:lnTo>
                <a:lnTo>
                  <a:pt x="0" y="646328"/>
                </a:lnTo>
                <a:close/>
              </a:path>
            </a:pathLst>
          </a:custGeom>
          <a:solidFill>
            <a:srgbClr val="DCE6F1"/>
          </a:solidFill>
        </p:spPr>
        <p:txBody>
          <a:bodyPr wrap="square" lIns="0" tIns="0" rIns="0" bIns="0" rtlCol="0"/>
          <a:lstStyle/>
          <a:p>
            <a:endParaRPr dirty="0"/>
          </a:p>
        </p:txBody>
      </p:sp>
      <p:sp>
        <p:nvSpPr>
          <p:cNvPr id="7" name="object 7"/>
          <p:cNvSpPr txBox="1"/>
          <p:nvPr/>
        </p:nvSpPr>
        <p:spPr>
          <a:xfrm>
            <a:off x="683564" y="1206601"/>
            <a:ext cx="7705090" cy="646430"/>
          </a:xfrm>
          <a:prstGeom prst="rect">
            <a:avLst/>
          </a:prstGeom>
          <a:solidFill>
            <a:srgbClr val="4AACC5"/>
          </a:solidFill>
          <a:ln w="9525">
            <a:solidFill>
              <a:srgbClr val="4F81BC"/>
            </a:solidFill>
          </a:ln>
        </p:spPr>
        <p:txBody>
          <a:bodyPr vert="horz" wrap="square" lIns="0" tIns="26034" rIns="0" bIns="0" rtlCol="0">
            <a:spAutoFit/>
          </a:bodyPr>
          <a:lstStyle/>
          <a:p>
            <a:pPr marL="557530">
              <a:lnSpc>
                <a:spcPct val="100000"/>
              </a:lnSpc>
              <a:spcBef>
                <a:spcPts val="204"/>
              </a:spcBef>
            </a:pPr>
            <a:r>
              <a:rPr sz="1800" b="1" spc="-5" dirty="0">
                <a:solidFill>
                  <a:srgbClr val="1F487C"/>
                </a:solidFill>
                <a:latin typeface="Calibri"/>
                <a:cs typeface="Calibri"/>
              </a:rPr>
              <a:t>Antiviral </a:t>
            </a:r>
            <a:r>
              <a:rPr sz="1800" b="1" spc="-10" dirty="0">
                <a:solidFill>
                  <a:srgbClr val="1F487C"/>
                </a:solidFill>
                <a:latin typeface="Calibri"/>
                <a:cs typeface="Calibri"/>
              </a:rPr>
              <a:t>prophylaxis </a:t>
            </a:r>
            <a:r>
              <a:rPr sz="1800" b="1" dirty="0">
                <a:solidFill>
                  <a:srgbClr val="1F487C"/>
                </a:solidFill>
                <a:latin typeface="Calibri"/>
                <a:cs typeface="Calibri"/>
              </a:rPr>
              <a:t>( &gt; </a:t>
            </a:r>
            <a:r>
              <a:rPr sz="1800" b="1" spc="-45" dirty="0">
                <a:solidFill>
                  <a:srgbClr val="1F487C"/>
                </a:solidFill>
                <a:latin typeface="Calibri"/>
                <a:cs typeface="Calibri"/>
              </a:rPr>
              <a:t>HSV, </a:t>
            </a:r>
            <a:r>
              <a:rPr sz="1800" b="1" spc="-35" dirty="0">
                <a:solidFill>
                  <a:srgbClr val="1F487C"/>
                </a:solidFill>
                <a:latin typeface="Calibri"/>
                <a:cs typeface="Calibri"/>
              </a:rPr>
              <a:t>VZV,</a:t>
            </a:r>
            <a:r>
              <a:rPr sz="1800" b="1" spc="-60" dirty="0">
                <a:solidFill>
                  <a:srgbClr val="1F487C"/>
                </a:solidFill>
                <a:latin typeface="Calibri"/>
                <a:cs typeface="Calibri"/>
              </a:rPr>
              <a:t> </a:t>
            </a:r>
            <a:r>
              <a:rPr sz="1800" b="1" spc="-10" dirty="0">
                <a:solidFill>
                  <a:srgbClr val="1F487C"/>
                </a:solidFill>
                <a:latin typeface="Calibri"/>
                <a:cs typeface="Calibri"/>
              </a:rPr>
              <a:t>CMV)</a:t>
            </a:r>
            <a:endParaRPr sz="1800" dirty="0">
              <a:latin typeface="Calibri"/>
              <a:cs typeface="Calibri"/>
            </a:endParaRPr>
          </a:p>
          <a:p>
            <a:pPr marL="557530">
              <a:lnSpc>
                <a:spcPct val="100000"/>
              </a:lnSpc>
              <a:tabLst>
                <a:tab pos="3343275" algn="l"/>
              </a:tabLst>
            </a:pPr>
            <a:r>
              <a:rPr sz="1800" b="1" spc="-10" dirty="0">
                <a:solidFill>
                  <a:srgbClr val="1F487C"/>
                </a:solidFill>
                <a:latin typeface="Calibri"/>
                <a:cs typeface="Calibri"/>
              </a:rPr>
              <a:t>Preemptive</a:t>
            </a:r>
            <a:r>
              <a:rPr sz="1800" b="1" spc="-15" dirty="0">
                <a:solidFill>
                  <a:srgbClr val="1F487C"/>
                </a:solidFill>
                <a:latin typeface="Calibri"/>
                <a:cs typeface="Calibri"/>
              </a:rPr>
              <a:t> </a:t>
            </a:r>
            <a:r>
              <a:rPr sz="1800" b="1" spc="-10" dirty="0">
                <a:solidFill>
                  <a:srgbClr val="1F487C"/>
                </a:solidFill>
                <a:latin typeface="Calibri"/>
                <a:cs typeface="Calibri"/>
              </a:rPr>
              <a:t>treatment	</a:t>
            </a:r>
            <a:r>
              <a:rPr sz="1800" b="1" spc="-5" dirty="0">
                <a:solidFill>
                  <a:srgbClr val="1F487C"/>
                </a:solidFill>
                <a:latin typeface="Calibri"/>
                <a:cs typeface="Calibri"/>
              </a:rPr>
              <a:t>RQ-PCR monitoring </a:t>
            </a:r>
            <a:r>
              <a:rPr sz="1800" b="1" dirty="0">
                <a:solidFill>
                  <a:srgbClr val="1F487C"/>
                </a:solidFill>
                <a:latin typeface="Calibri"/>
                <a:cs typeface="Calibri"/>
              </a:rPr>
              <a:t>of </a:t>
            </a:r>
            <a:r>
              <a:rPr sz="1800" b="1" spc="-10" dirty="0">
                <a:solidFill>
                  <a:srgbClr val="1F487C"/>
                </a:solidFill>
                <a:latin typeface="Calibri"/>
                <a:cs typeface="Calibri"/>
              </a:rPr>
              <a:t>viral </a:t>
            </a:r>
            <a:r>
              <a:rPr sz="1800" b="1" dirty="0">
                <a:solidFill>
                  <a:srgbClr val="1F487C"/>
                </a:solidFill>
                <a:latin typeface="Calibri"/>
                <a:cs typeface="Calibri"/>
              </a:rPr>
              <a:t>load in</a:t>
            </a:r>
            <a:r>
              <a:rPr sz="1800" b="1" spc="-135" dirty="0">
                <a:solidFill>
                  <a:srgbClr val="1F487C"/>
                </a:solidFill>
                <a:latin typeface="Calibri"/>
                <a:cs typeface="Calibri"/>
              </a:rPr>
              <a:t> </a:t>
            </a:r>
            <a:r>
              <a:rPr sz="1800" b="1" spc="-10" dirty="0">
                <a:solidFill>
                  <a:srgbClr val="1F487C"/>
                </a:solidFill>
                <a:latin typeface="Calibri"/>
                <a:cs typeface="Calibri"/>
              </a:rPr>
              <a:t>PB/serum</a:t>
            </a:r>
            <a:endParaRPr sz="1800" dirty="0">
              <a:latin typeface="Calibri"/>
              <a:cs typeface="Calibri"/>
            </a:endParaRPr>
          </a:p>
        </p:txBody>
      </p:sp>
      <p:sp>
        <p:nvSpPr>
          <p:cNvPr id="8" name="object 8"/>
          <p:cNvSpPr/>
          <p:nvPr/>
        </p:nvSpPr>
        <p:spPr>
          <a:xfrm>
            <a:off x="750569" y="1350644"/>
            <a:ext cx="335280" cy="72390"/>
          </a:xfrm>
          <a:custGeom>
            <a:avLst/>
            <a:gdLst/>
            <a:ahLst/>
            <a:cxnLst/>
            <a:rect l="l" t="t" r="r" b="b"/>
            <a:pathLst>
              <a:path w="335280" h="72390">
                <a:moveTo>
                  <a:pt x="298983" y="0"/>
                </a:moveTo>
                <a:lnTo>
                  <a:pt x="298983" y="18033"/>
                </a:lnTo>
                <a:lnTo>
                  <a:pt x="0" y="18033"/>
                </a:lnTo>
                <a:lnTo>
                  <a:pt x="0" y="53975"/>
                </a:lnTo>
                <a:lnTo>
                  <a:pt x="298983" y="53975"/>
                </a:lnTo>
                <a:lnTo>
                  <a:pt x="298983" y="72008"/>
                </a:lnTo>
                <a:lnTo>
                  <a:pt x="334987" y="35940"/>
                </a:lnTo>
                <a:lnTo>
                  <a:pt x="298983" y="0"/>
                </a:lnTo>
                <a:close/>
              </a:path>
            </a:pathLst>
          </a:custGeom>
          <a:solidFill>
            <a:srgbClr val="DCE6F1"/>
          </a:solidFill>
        </p:spPr>
        <p:txBody>
          <a:bodyPr wrap="square" lIns="0" tIns="0" rIns="0" bIns="0" rtlCol="0"/>
          <a:lstStyle/>
          <a:p>
            <a:endParaRPr dirty="0"/>
          </a:p>
        </p:txBody>
      </p:sp>
      <p:sp>
        <p:nvSpPr>
          <p:cNvPr id="9" name="object 9"/>
          <p:cNvSpPr/>
          <p:nvPr/>
        </p:nvSpPr>
        <p:spPr>
          <a:xfrm>
            <a:off x="750569" y="1350644"/>
            <a:ext cx="335280" cy="72390"/>
          </a:xfrm>
          <a:custGeom>
            <a:avLst/>
            <a:gdLst/>
            <a:ahLst/>
            <a:cxnLst/>
            <a:rect l="l" t="t" r="r" b="b"/>
            <a:pathLst>
              <a:path w="335280" h="72390">
                <a:moveTo>
                  <a:pt x="0" y="18033"/>
                </a:moveTo>
                <a:lnTo>
                  <a:pt x="298983" y="18033"/>
                </a:lnTo>
                <a:lnTo>
                  <a:pt x="298983" y="0"/>
                </a:lnTo>
                <a:lnTo>
                  <a:pt x="334987" y="35940"/>
                </a:lnTo>
                <a:lnTo>
                  <a:pt x="298983" y="72008"/>
                </a:lnTo>
                <a:lnTo>
                  <a:pt x="298983" y="53975"/>
                </a:lnTo>
                <a:lnTo>
                  <a:pt x="0" y="53975"/>
                </a:lnTo>
                <a:lnTo>
                  <a:pt x="0" y="18033"/>
                </a:lnTo>
                <a:close/>
              </a:path>
            </a:pathLst>
          </a:custGeom>
          <a:ln w="25400">
            <a:solidFill>
              <a:srgbClr val="385D89"/>
            </a:solidFill>
          </a:ln>
        </p:spPr>
        <p:txBody>
          <a:bodyPr wrap="square" lIns="0" tIns="0" rIns="0" bIns="0" rtlCol="0"/>
          <a:lstStyle/>
          <a:p>
            <a:endParaRPr dirty="0"/>
          </a:p>
        </p:txBody>
      </p:sp>
      <p:sp>
        <p:nvSpPr>
          <p:cNvPr id="10" name="object 10"/>
          <p:cNvSpPr/>
          <p:nvPr/>
        </p:nvSpPr>
        <p:spPr>
          <a:xfrm>
            <a:off x="750569" y="1648586"/>
            <a:ext cx="335280" cy="72390"/>
          </a:xfrm>
          <a:custGeom>
            <a:avLst/>
            <a:gdLst/>
            <a:ahLst/>
            <a:cxnLst/>
            <a:rect l="l" t="t" r="r" b="b"/>
            <a:pathLst>
              <a:path w="335280" h="72389">
                <a:moveTo>
                  <a:pt x="298983" y="0"/>
                </a:moveTo>
                <a:lnTo>
                  <a:pt x="298983" y="17907"/>
                </a:lnTo>
                <a:lnTo>
                  <a:pt x="0" y="17907"/>
                </a:lnTo>
                <a:lnTo>
                  <a:pt x="0" y="53975"/>
                </a:lnTo>
                <a:lnTo>
                  <a:pt x="298983" y="53975"/>
                </a:lnTo>
                <a:lnTo>
                  <a:pt x="298983" y="72009"/>
                </a:lnTo>
                <a:lnTo>
                  <a:pt x="334987" y="35940"/>
                </a:lnTo>
                <a:lnTo>
                  <a:pt x="298983" y="0"/>
                </a:lnTo>
                <a:close/>
              </a:path>
            </a:pathLst>
          </a:custGeom>
          <a:solidFill>
            <a:srgbClr val="DCE6F1"/>
          </a:solidFill>
        </p:spPr>
        <p:txBody>
          <a:bodyPr wrap="square" lIns="0" tIns="0" rIns="0" bIns="0" rtlCol="0"/>
          <a:lstStyle/>
          <a:p>
            <a:endParaRPr dirty="0"/>
          </a:p>
        </p:txBody>
      </p:sp>
      <p:sp>
        <p:nvSpPr>
          <p:cNvPr id="11" name="object 11"/>
          <p:cNvSpPr/>
          <p:nvPr/>
        </p:nvSpPr>
        <p:spPr>
          <a:xfrm>
            <a:off x="750569" y="1648586"/>
            <a:ext cx="335280" cy="72390"/>
          </a:xfrm>
          <a:custGeom>
            <a:avLst/>
            <a:gdLst/>
            <a:ahLst/>
            <a:cxnLst/>
            <a:rect l="l" t="t" r="r" b="b"/>
            <a:pathLst>
              <a:path w="335280" h="72389">
                <a:moveTo>
                  <a:pt x="0" y="17907"/>
                </a:moveTo>
                <a:lnTo>
                  <a:pt x="298983" y="17907"/>
                </a:lnTo>
                <a:lnTo>
                  <a:pt x="298983" y="0"/>
                </a:lnTo>
                <a:lnTo>
                  <a:pt x="334987" y="35940"/>
                </a:lnTo>
                <a:lnTo>
                  <a:pt x="298983" y="72009"/>
                </a:lnTo>
                <a:lnTo>
                  <a:pt x="298983" y="53975"/>
                </a:lnTo>
                <a:lnTo>
                  <a:pt x="0" y="53975"/>
                </a:lnTo>
                <a:lnTo>
                  <a:pt x="0" y="17907"/>
                </a:lnTo>
                <a:close/>
              </a:path>
            </a:pathLst>
          </a:custGeom>
          <a:ln w="25400">
            <a:solidFill>
              <a:srgbClr val="385D89"/>
            </a:solidFill>
          </a:ln>
        </p:spPr>
        <p:txBody>
          <a:bodyPr wrap="square" lIns="0" tIns="0" rIns="0" bIns="0" rtlCol="0"/>
          <a:lstStyle/>
          <a:p>
            <a:endParaRPr dirty="0"/>
          </a:p>
        </p:txBody>
      </p:sp>
      <p:sp>
        <p:nvSpPr>
          <p:cNvPr id="12" name="object 12"/>
          <p:cNvSpPr/>
          <p:nvPr/>
        </p:nvSpPr>
        <p:spPr>
          <a:xfrm>
            <a:off x="3588892" y="1648586"/>
            <a:ext cx="335280" cy="72390"/>
          </a:xfrm>
          <a:custGeom>
            <a:avLst/>
            <a:gdLst/>
            <a:ahLst/>
            <a:cxnLst/>
            <a:rect l="l" t="t" r="r" b="b"/>
            <a:pathLst>
              <a:path w="335279" h="72389">
                <a:moveTo>
                  <a:pt x="299085" y="0"/>
                </a:moveTo>
                <a:lnTo>
                  <a:pt x="299085" y="17907"/>
                </a:lnTo>
                <a:lnTo>
                  <a:pt x="0" y="17907"/>
                </a:lnTo>
                <a:lnTo>
                  <a:pt x="0" y="53975"/>
                </a:lnTo>
                <a:lnTo>
                  <a:pt x="299085" y="53975"/>
                </a:lnTo>
                <a:lnTo>
                  <a:pt x="299085" y="72009"/>
                </a:lnTo>
                <a:lnTo>
                  <a:pt x="335026" y="35940"/>
                </a:lnTo>
                <a:lnTo>
                  <a:pt x="299085" y="0"/>
                </a:lnTo>
                <a:close/>
              </a:path>
            </a:pathLst>
          </a:custGeom>
          <a:solidFill>
            <a:srgbClr val="DCE6F1"/>
          </a:solidFill>
        </p:spPr>
        <p:txBody>
          <a:bodyPr wrap="square" lIns="0" tIns="0" rIns="0" bIns="0" rtlCol="0"/>
          <a:lstStyle/>
          <a:p>
            <a:endParaRPr dirty="0"/>
          </a:p>
        </p:txBody>
      </p:sp>
      <p:sp>
        <p:nvSpPr>
          <p:cNvPr id="13" name="object 13"/>
          <p:cNvSpPr/>
          <p:nvPr/>
        </p:nvSpPr>
        <p:spPr>
          <a:xfrm>
            <a:off x="3588892" y="1648586"/>
            <a:ext cx="335280" cy="72390"/>
          </a:xfrm>
          <a:custGeom>
            <a:avLst/>
            <a:gdLst/>
            <a:ahLst/>
            <a:cxnLst/>
            <a:rect l="l" t="t" r="r" b="b"/>
            <a:pathLst>
              <a:path w="335279" h="72389">
                <a:moveTo>
                  <a:pt x="0" y="17907"/>
                </a:moveTo>
                <a:lnTo>
                  <a:pt x="299085" y="17907"/>
                </a:lnTo>
                <a:lnTo>
                  <a:pt x="299085" y="0"/>
                </a:lnTo>
                <a:lnTo>
                  <a:pt x="335026" y="35940"/>
                </a:lnTo>
                <a:lnTo>
                  <a:pt x="299085" y="72009"/>
                </a:lnTo>
                <a:lnTo>
                  <a:pt x="299085" y="53975"/>
                </a:lnTo>
                <a:lnTo>
                  <a:pt x="0" y="53975"/>
                </a:lnTo>
                <a:lnTo>
                  <a:pt x="0" y="17907"/>
                </a:lnTo>
                <a:close/>
              </a:path>
            </a:pathLst>
          </a:custGeom>
          <a:ln w="25400">
            <a:solidFill>
              <a:srgbClr val="385D89"/>
            </a:solidFill>
          </a:ln>
        </p:spPr>
        <p:txBody>
          <a:bodyPr wrap="square" lIns="0" tIns="0" rIns="0" bIns="0" rtlCol="0"/>
          <a:lstStyle/>
          <a:p>
            <a:endParaRPr dirty="0"/>
          </a:p>
        </p:txBody>
      </p:sp>
      <p:sp>
        <p:nvSpPr>
          <p:cNvPr id="14" name="object 14"/>
          <p:cNvSpPr/>
          <p:nvPr/>
        </p:nvSpPr>
        <p:spPr>
          <a:xfrm>
            <a:off x="143002" y="2850388"/>
            <a:ext cx="612775" cy="280670"/>
          </a:xfrm>
          <a:custGeom>
            <a:avLst/>
            <a:gdLst/>
            <a:ahLst/>
            <a:cxnLst/>
            <a:rect l="l" t="t" r="r" b="b"/>
            <a:pathLst>
              <a:path w="612775" h="280669">
                <a:moveTo>
                  <a:pt x="0" y="280415"/>
                </a:moveTo>
                <a:lnTo>
                  <a:pt x="612571" y="280415"/>
                </a:lnTo>
                <a:lnTo>
                  <a:pt x="612571" y="0"/>
                </a:lnTo>
                <a:lnTo>
                  <a:pt x="0" y="0"/>
                </a:lnTo>
                <a:lnTo>
                  <a:pt x="0" y="280415"/>
                </a:lnTo>
                <a:close/>
              </a:path>
            </a:pathLst>
          </a:custGeom>
          <a:solidFill>
            <a:srgbClr val="4F81BC"/>
          </a:solidFill>
        </p:spPr>
        <p:txBody>
          <a:bodyPr wrap="square" lIns="0" tIns="0" rIns="0" bIns="0" rtlCol="0"/>
          <a:lstStyle/>
          <a:p>
            <a:endParaRPr dirty="0"/>
          </a:p>
        </p:txBody>
      </p:sp>
      <p:sp>
        <p:nvSpPr>
          <p:cNvPr id="15" name="object 15"/>
          <p:cNvSpPr/>
          <p:nvPr/>
        </p:nvSpPr>
        <p:spPr>
          <a:xfrm>
            <a:off x="755573" y="2850388"/>
            <a:ext cx="1728470" cy="280670"/>
          </a:xfrm>
          <a:custGeom>
            <a:avLst/>
            <a:gdLst/>
            <a:ahLst/>
            <a:cxnLst/>
            <a:rect l="l" t="t" r="r" b="b"/>
            <a:pathLst>
              <a:path w="1728470" h="280669">
                <a:moveTo>
                  <a:pt x="0" y="280415"/>
                </a:moveTo>
                <a:lnTo>
                  <a:pt x="1728216" y="280415"/>
                </a:lnTo>
                <a:lnTo>
                  <a:pt x="1728216" y="0"/>
                </a:lnTo>
                <a:lnTo>
                  <a:pt x="0" y="0"/>
                </a:lnTo>
                <a:lnTo>
                  <a:pt x="0" y="280415"/>
                </a:lnTo>
                <a:close/>
              </a:path>
            </a:pathLst>
          </a:custGeom>
          <a:solidFill>
            <a:srgbClr val="4F81BC"/>
          </a:solidFill>
        </p:spPr>
        <p:txBody>
          <a:bodyPr wrap="square" lIns="0" tIns="0" rIns="0" bIns="0" rtlCol="0"/>
          <a:lstStyle/>
          <a:p>
            <a:endParaRPr dirty="0"/>
          </a:p>
        </p:txBody>
      </p:sp>
      <p:sp>
        <p:nvSpPr>
          <p:cNvPr id="16" name="object 16"/>
          <p:cNvSpPr/>
          <p:nvPr/>
        </p:nvSpPr>
        <p:spPr>
          <a:xfrm>
            <a:off x="2483739" y="2850388"/>
            <a:ext cx="2195830" cy="280670"/>
          </a:xfrm>
          <a:custGeom>
            <a:avLst/>
            <a:gdLst/>
            <a:ahLst/>
            <a:cxnLst/>
            <a:rect l="l" t="t" r="r" b="b"/>
            <a:pathLst>
              <a:path w="2195829" h="280669">
                <a:moveTo>
                  <a:pt x="0" y="280415"/>
                </a:moveTo>
                <a:lnTo>
                  <a:pt x="2195703" y="280415"/>
                </a:lnTo>
                <a:lnTo>
                  <a:pt x="2195703" y="0"/>
                </a:lnTo>
                <a:lnTo>
                  <a:pt x="0" y="0"/>
                </a:lnTo>
                <a:lnTo>
                  <a:pt x="0" y="280415"/>
                </a:lnTo>
                <a:close/>
              </a:path>
            </a:pathLst>
          </a:custGeom>
          <a:solidFill>
            <a:srgbClr val="4F81BC"/>
          </a:solidFill>
        </p:spPr>
        <p:txBody>
          <a:bodyPr wrap="square" lIns="0" tIns="0" rIns="0" bIns="0" rtlCol="0"/>
          <a:lstStyle/>
          <a:p>
            <a:endParaRPr dirty="0"/>
          </a:p>
        </p:txBody>
      </p:sp>
      <p:sp>
        <p:nvSpPr>
          <p:cNvPr id="17" name="object 17"/>
          <p:cNvSpPr/>
          <p:nvPr/>
        </p:nvSpPr>
        <p:spPr>
          <a:xfrm>
            <a:off x="143002" y="3130804"/>
            <a:ext cx="612775" cy="482600"/>
          </a:xfrm>
          <a:custGeom>
            <a:avLst/>
            <a:gdLst/>
            <a:ahLst/>
            <a:cxnLst/>
            <a:rect l="l" t="t" r="r" b="b"/>
            <a:pathLst>
              <a:path w="612775" h="482600">
                <a:moveTo>
                  <a:pt x="0" y="482600"/>
                </a:moveTo>
                <a:lnTo>
                  <a:pt x="612571" y="482600"/>
                </a:lnTo>
                <a:lnTo>
                  <a:pt x="612571" y="0"/>
                </a:lnTo>
                <a:lnTo>
                  <a:pt x="0" y="0"/>
                </a:lnTo>
                <a:lnTo>
                  <a:pt x="0" y="482600"/>
                </a:lnTo>
                <a:close/>
              </a:path>
            </a:pathLst>
          </a:custGeom>
          <a:solidFill>
            <a:srgbClr val="4F81BC"/>
          </a:solidFill>
        </p:spPr>
        <p:txBody>
          <a:bodyPr wrap="square" lIns="0" tIns="0" rIns="0" bIns="0" rtlCol="0"/>
          <a:lstStyle/>
          <a:p>
            <a:endParaRPr dirty="0"/>
          </a:p>
        </p:txBody>
      </p:sp>
      <p:sp>
        <p:nvSpPr>
          <p:cNvPr id="18" name="object 18"/>
          <p:cNvSpPr/>
          <p:nvPr/>
        </p:nvSpPr>
        <p:spPr>
          <a:xfrm>
            <a:off x="755573" y="3130804"/>
            <a:ext cx="1728470" cy="482600"/>
          </a:xfrm>
          <a:custGeom>
            <a:avLst/>
            <a:gdLst/>
            <a:ahLst/>
            <a:cxnLst/>
            <a:rect l="l" t="t" r="r" b="b"/>
            <a:pathLst>
              <a:path w="1728470" h="482600">
                <a:moveTo>
                  <a:pt x="0" y="482600"/>
                </a:moveTo>
                <a:lnTo>
                  <a:pt x="1728216" y="482600"/>
                </a:lnTo>
                <a:lnTo>
                  <a:pt x="1728216" y="0"/>
                </a:lnTo>
                <a:lnTo>
                  <a:pt x="0" y="0"/>
                </a:lnTo>
                <a:lnTo>
                  <a:pt x="0" y="482600"/>
                </a:lnTo>
                <a:close/>
              </a:path>
            </a:pathLst>
          </a:custGeom>
          <a:solidFill>
            <a:srgbClr val="D0D7E8"/>
          </a:solidFill>
        </p:spPr>
        <p:txBody>
          <a:bodyPr wrap="square" lIns="0" tIns="0" rIns="0" bIns="0" rtlCol="0"/>
          <a:lstStyle/>
          <a:p>
            <a:endParaRPr dirty="0"/>
          </a:p>
        </p:txBody>
      </p:sp>
      <p:sp>
        <p:nvSpPr>
          <p:cNvPr id="19" name="object 19"/>
          <p:cNvSpPr/>
          <p:nvPr/>
        </p:nvSpPr>
        <p:spPr>
          <a:xfrm>
            <a:off x="2483739" y="3130804"/>
            <a:ext cx="2195830" cy="482600"/>
          </a:xfrm>
          <a:custGeom>
            <a:avLst/>
            <a:gdLst/>
            <a:ahLst/>
            <a:cxnLst/>
            <a:rect l="l" t="t" r="r" b="b"/>
            <a:pathLst>
              <a:path w="2195829" h="482600">
                <a:moveTo>
                  <a:pt x="0" y="482600"/>
                </a:moveTo>
                <a:lnTo>
                  <a:pt x="2195703" y="482600"/>
                </a:lnTo>
                <a:lnTo>
                  <a:pt x="2195703" y="0"/>
                </a:lnTo>
                <a:lnTo>
                  <a:pt x="0" y="0"/>
                </a:lnTo>
                <a:lnTo>
                  <a:pt x="0" y="482600"/>
                </a:lnTo>
                <a:close/>
              </a:path>
            </a:pathLst>
          </a:custGeom>
          <a:solidFill>
            <a:srgbClr val="D0D7E8"/>
          </a:solidFill>
        </p:spPr>
        <p:txBody>
          <a:bodyPr wrap="square" lIns="0" tIns="0" rIns="0" bIns="0" rtlCol="0"/>
          <a:lstStyle/>
          <a:p>
            <a:endParaRPr dirty="0"/>
          </a:p>
        </p:txBody>
      </p:sp>
      <p:sp>
        <p:nvSpPr>
          <p:cNvPr id="20" name="object 20"/>
          <p:cNvSpPr/>
          <p:nvPr/>
        </p:nvSpPr>
        <p:spPr>
          <a:xfrm>
            <a:off x="143002" y="3613403"/>
            <a:ext cx="612775" cy="723900"/>
          </a:xfrm>
          <a:custGeom>
            <a:avLst/>
            <a:gdLst/>
            <a:ahLst/>
            <a:cxnLst/>
            <a:rect l="l" t="t" r="r" b="b"/>
            <a:pathLst>
              <a:path w="612775" h="723900">
                <a:moveTo>
                  <a:pt x="0" y="723900"/>
                </a:moveTo>
                <a:lnTo>
                  <a:pt x="612571" y="723900"/>
                </a:lnTo>
                <a:lnTo>
                  <a:pt x="612571" y="0"/>
                </a:lnTo>
                <a:lnTo>
                  <a:pt x="0" y="0"/>
                </a:lnTo>
                <a:lnTo>
                  <a:pt x="0" y="723900"/>
                </a:lnTo>
                <a:close/>
              </a:path>
            </a:pathLst>
          </a:custGeom>
          <a:solidFill>
            <a:srgbClr val="4F81BC"/>
          </a:solidFill>
        </p:spPr>
        <p:txBody>
          <a:bodyPr wrap="square" lIns="0" tIns="0" rIns="0" bIns="0" rtlCol="0"/>
          <a:lstStyle/>
          <a:p>
            <a:endParaRPr dirty="0"/>
          </a:p>
        </p:txBody>
      </p:sp>
      <p:sp>
        <p:nvSpPr>
          <p:cNvPr id="21" name="object 21"/>
          <p:cNvSpPr/>
          <p:nvPr/>
        </p:nvSpPr>
        <p:spPr>
          <a:xfrm>
            <a:off x="755573" y="3613403"/>
            <a:ext cx="1728470" cy="723900"/>
          </a:xfrm>
          <a:custGeom>
            <a:avLst/>
            <a:gdLst/>
            <a:ahLst/>
            <a:cxnLst/>
            <a:rect l="l" t="t" r="r" b="b"/>
            <a:pathLst>
              <a:path w="1728470" h="723900">
                <a:moveTo>
                  <a:pt x="0" y="723900"/>
                </a:moveTo>
                <a:lnTo>
                  <a:pt x="1728216" y="723900"/>
                </a:lnTo>
                <a:lnTo>
                  <a:pt x="1728216" y="0"/>
                </a:lnTo>
                <a:lnTo>
                  <a:pt x="0" y="0"/>
                </a:lnTo>
                <a:lnTo>
                  <a:pt x="0" y="723900"/>
                </a:lnTo>
                <a:close/>
              </a:path>
            </a:pathLst>
          </a:custGeom>
          <a:solidFill>
            <a:srgbClr val="E9ECF4"/>
          </a:solidFill>
        </p:spPr>
        <p:txBody>
          <a:bodyPr wrap="square" lIns="0" tIns="0" rIns="0" bIns="0" rtlCol="0"/>
          <a:lstStyle/>
          <a:p>
            <a:endParaRPr dirty="0"/>
          </a:p>
        </p:txBody>
      </p:sp>
      <p:sp>
        <p:nvSpPr>
          <p:cNvPr id="22" name="object 22"/>
          <p:cNvSpPr/>
          <p:nvPr/>
        </p:nvSpPr>
        <p:spPr>
          <a:xfrm>
            <a:off x="2483739" y="3613403"/>
            <a:ext cx="2195830" cy="723900"/>
          </a:xfrm>
          <a:custGeom>
            <a:avLst/>
            <a:gdLst/>
            <a:ahLst/>
            <a:cxnLst/>
            <a:rect l="l" t="t" r="r" b="b"/>
            <a:pathLst>
              <a:path w="2195829" h="723900">
                <a:moveTo>
                  <a:pt x="0" y="723900"/>
                </a:moveTo>
                <a:lnTo>
                  <a:pt x="2195703" y="723900"/>
                </a:lnTo>
                <a:lnTo>
                  <a:pt x="2195703" y="0"/>
                </a:lnTo>
                <a:lnTo>
                  <a:pt x="0" y="0"/>
                </a:lnTo>
                <a:lnTo>
                  <a:pt x="0" y="723900"/>
                </a:lnTo>
                <a:close/>
              </a:path>
            </a:pathLst>
          </a:custGeom>
          <a:solidFill>
            <a:srgbClr val="E9ECF4"/>
          </a:solidFill>
        </p:spPr>
        <p:txBody>
          <a:bodyPr wrap="square" lIns="0" tIns="0" rIns="0" bIns="0" rtlCol="0"/>
          <a:lstStyle/>
          <a:p>
            <a:endParaRPr dirty="0"/>
          </a:p>
        </p:txBody>
      </p:sp>
      <p:sp>
        <p:nvSpPr>
          <p:cNvPr id="23" name="object 23"/>
          <p:cNvSpPr/>
          <p:nvPr/>
        </p:nvSpPr>
        <p:spPr>
          <a:xfrm>
            <a:off x="143002" y="4337303"/>
            <a:ext cx="612775" cy="245745"/>
          </a:xfrm>
          <a:custGeom>
            <a:avLst/>
            <a:gdLst/>
            <a:ahLst/>
            <a:cxnLst/>
            <a:rect l="l" t="t" r="r" b="b"/>
            <a:pathLst>
              <a:path w="612775" h="245745">
                <a:moveTo>
                  <a:pt x="0" y="245364"/>
                </a:moveTo>
                <a:lnTo>
                  <a:pt x="612571" y="245364"/>
                </a:lnTo>
                <a:lnTo>
                  <a:pt x="612571" y="0"/>
                </a:lnTo>
                <a:lnTo>
                  <a:pt x="0" y="0"/>
                </a:lnTo>
                <a:lnTo>
                  <a:pt x="0" y="245364"/>
                </a:lnTo>
                <a:close/>
              </a:path>
            </a:pathLst>
          </a:custGeom>
          <a:solidFill>
            <a:srgbClr val="4F81BC"/>
          </a:solidFill>
        </p:spPr>
        <p:txBody>
          <a:bodyPr wrap="square" lIns="0" tIns="0" rIns="0" bIns="0" rtlCol="0"/>
          <a:lstStyle/>
          <a:p>
            <a:endParaRPr dirty="0"/>
          </a:p>
        </p:txBody>
      </p:sp>
      <p:sp>
        <p:nvSpPr>
          <p:cNvPr id="24" name="object 24"/>
          <p:cNvSpPr/>
          <p:nvPr/>
        </p:nvSpPr>
        <p:spPr>
          <a:xfrm>
            <a:off x="755573" y="4337303"/>
            <a:ext cx="1728470" cy="245745"/>
          </a:xfrm>
          <a:custGeom>
            <a:avLst/>
            <a:gdLst/>
            <a:ahLst/>
            <a:cxnLst/>
            <a:rect l="l" t="t" r="r" b="b"/>
            <a:pathLst>
              <a:path w="1728470" h="245745">
                <a:moveTo>
                  <a:pt x="0" y="245364"/>
                </a:moveTo>
                <a:lnTo>
                  <a:pt x="1728216" y="245364"/>
                </a:lnTo>
                <a:lnTo>
                  <a:pt x="1728216" y="0"/>
                </a:lnTo>
                <a:lnTo>
                  <a:pt x="0" y="0"/>
                </a:lnTo>
                <a:lnTo>
                  <a:pt x="0" y="245364"/>
                </a:lnTo>
                <a:close/>
              </a:path>
            </a:pathLst>
          </a:custGeom>
          <a:solidFill>
            <a:srgbClr val="D0D7E8"/>
          </a:solidFill>
        </p:spPr>
        <p:txBody>
          <a:bodyPr wrap="square" lIns="0" tIns="0" rIns="0" bIns="0" rtlCol="0"/>
          <a:lstStyle/>
          <a:p>
            <a:endParaRPr dirty="0"/>
          </a:p>
        </p:txBody>
      </p:sp>
      <p:sp>
        <p:nvSpPr>
          <p:cNvPr id="25" name="object 25"/>
          <p:cNvSpPr/>
          <p:nvPr/>
        </p:nvSpPr>
        <p:spPr>
          <a:xfrm>
            <a:off x="2483739" y="4337303"/>
            <a:ext cx="2195830" cy="245745"/>
          </a:xfrm>
          <a:custGeom>
            <a:avLst/>
            <a:gdLst/>
            <a:ahLst/>
            <a:cxnLst/>
            <a:rect l="l" t="t" r="r" b="b"/>
            <a:pathLst>
              <a:path w="2195829" h="245745">
                <a:moveTo>
                  <a:pt x="0" y="245364"/>
                </a:moveTo>
                <a:lnTo>
                  <a:pt x="2195703" y="245364"/>
                </a:lnTo>
                <a:lnTo>
                  <a:pt x="2195703" y="0"/>
                </a:lnTo>
                <a:lnTo>
                  <a:pt x="0" y="0"/>
                </a:lnTo>
                <a:lnTo>
                  <a:pt x="0" y="245364"/>
                </a:lnTo>
                <a:close/>
              </a:path>
            </a:pathLst>
          </a:custGeom>
          <a:solidFill>
            <a:srgbClr val="D0D7E8"/>
          </a:solidFill>
        </p:spPr>
        <p:txBody>
          <a:bodyPr wrap="square" lIns="0" tIns="0" rIns="0" bIns="0" rtlCol="0"/>
          <a:lstStyle/>
          <a:p>
            <a:endParaRPr dirty="0"/>
          </a:p>
        </p:txBody>
      </p:sp>
      <p:sp>
        <p:nvSpPr>
          <p:cNvPr id="26" name="object 26"/>
          <p:cNvSpPr/>
          <p:nvPr/>
        </p:nvSpPr>
        <p:spPr>
          <a:xfrm>
            <a:off x="143002" y="4582667"/>
            <a:ext cx="612775" cy="965200"/>
          </a:xfrm>
          <a:custGeom>
            <a:avLst/>
            <a:gdLst/>
            <a:ahLst/>
            <a:cxnLst/>
            <a:rect l="l" t="t" r="r" b="b"/>
            <a:pathLst>
              <a:path w="612775" h="965200">
                <a:moveTo>
                  <a:pt x="0" y="965199"/>
                </a:moveTo>
                <a:lnTo>
                  <a:pt x="612571" y="965199"/>
                </a:lnTo>
                <a:lnTo>
                  <a:pt x="612571" y="0"/>
                </a:lnTo>
                <a:lnTo>
                  <a:pt x="0" y="0"/>
                </a:lnTo>
                <a:lnTo>
                  <a:pt x="0" y="965199"/>
                </a:lnTo>
                <a:close/>
              </a:path>
            </a:pathLst>
          </a:custGeom>
          <a:solidFill>
            <a:srgbClr val="4F81BC"/>
          </a:solidFill>
        </p:spPr>
        <p:txBody>
          <a:bodyPr wrap="square" lIns="0" tIns="0" rIns="0" bIns="0" rtlCol="0"/>
          <a:lstStyle/>
          <a:p>
            <a:endParaRPr dirty="0"/>
          </a:p>
        </p:txBody>
      </p:sp>
      <p:sp>
        <p:nvSpPr>
          <p:cNvPr id="27" name="object 27"/>
          <p:cNvSpPr/>
          <p:nvPr/>
        </p:nvSpPr>
        <p:spPr>
          <a:xfrm>
            <a:off x="755573" y="4582667"/>
            <a:ext cx="1728470" cy="965200"/>
          </a:xfrm>
          <a:custGeom>
            <a:avLst/>
            <a:gdLst/>
            <a:ahLst/>
            <a:cxnLst/>
            <a:rect l="l" t="t" r="r" b="b"/>
            <a:pathLst>
              <a:path w="1728470" h="965200">
                <a:moveTo>
                  <a:pt x="0" y="965199"/>
                </a:moveTo>
                <a:lnTo>
                  <a:pt x="1728216" y="965199"/>
                </a:lnTo>
                <a:lnTo>
                  <a:pt x="1728216" y="0"/>
                </a:lnTo>
                <a:lnTo>
                  <a:pt x="0" y="0"/>
                </a:lnTo>
                <a:lnTo>
                  <a:pt x="0" y="965199"/>
                </a:lnTo>
                <a:close/>
              </a:path>
            </a:pathLst>
          </a:custGeom>
          <a:solidFill>
            <a:srgbClr val="E9ECF4"/>
          </a:solidFill>
        </p:spPr>
        <p:txBody>
          <a:bodyPr wrap="square" lIns="0" tIns="0" rIns="0" bIns="0" rtlCol="0"/>
          <a:lstStyle/>
          <a:p>
            <a:endParaRPr dirty="0"/>
          </a:p>
        </p:txBody>
      </p:sp>
      <p:sp>
        <p:nvSpPr>
          <p:cNvPr id="28" name="object 28"/>
          <p:cNvSpPr/>
          <p:nvPr/>
        </p:nvSpPr>
        <p:spPr>
          <a:xfrm>
            <a:off x="2483739" y="4582667"/>
            <a:ext cx="2195830" cy="965200"/>
          </a:xfrm>
          <a:custGeom>
            <a:avLst/>
            <a:gdLst/>
            <a:ahLst/>
            <a:cxnLst/>
            <a:rect l="l" t="t" r="r" b="b"/>
            <a:pathLst>
              <a:path w="2195829" h="965200">
                <a:moveTo>
                  <a:pt x="0" y="965199"/>
                </a:moveTo>
                <a:lnTo>
                  <a:pt x="2195703" y="965199"/>
                </a:lnTo>
                <a:lnTo>
                  <a:pt x="2195703" y="0"/>
                </a:lnTo>
                <a:lnTo>
                  <a:pt x="0" y="0"/>
                </a:lnTo>
                <a:lnTo>
                  <a:pt x="0" y="965199"/>
                </a:lnTo>
                <a:close/>
              </a:path>
            </a:pathLst>
          </a:custGeom>
          <a:solidFill>
            <a:srgbClr val="E9ECF4"/>
          </a:solidFill>
        </p:spPr>
        <p:txBody>
          <a:bodyPr wrap="square" lIns="0" tIns="0" rIns="0" bIns="0" rtlCol="0"/>
          <a:lstStyle/>
          <a:p>
            <a:endParaRPr dirty="0"/>
          </a:p>
        </p:txBody>
      </p:sp>
      <p:sp>
        <p:nvSpPr>
          <p:cNvPr id="29" name="object 29"/>
          <p:cNvSpPr/>
          <p:nvPr/>
        </p:nvSpPr>
        <p:spPr>
          <a:xfrm>
            <a:off x="755573" y="2844038"/>
            <a:ext cx="0" cy="2710180"/>
          </a:xfrm>
          <a:custGeom>
            <a:avLst/>
            <a:gdLst/>
            <a:ahLst/>
            <a:cxnLst/>
            <a:rect l="l" t="t" r="r" b="b"/>
            <a:pathLst>
              <a:path h="2710179">
                <a:moveTo>
                  <a:pt x="0" y="0"/>
                </a:moveTo>
                <a:lnTo>
                  <a:pt x="0" y="2710180"/>
                </a:lnTo>
              </a:path>
            </a:pathLst>
          </a:custGeom>
          <a:ln w="12700">
            <a:solidFill>
              <a:srgbClr val="FFFFFF"/>
            </a:solidFill>
          </a:ln>
        </p:spPr>
        <p:txBody>
          <a:bodyPr wrap="square" lIns="0" tIns="0" rIns="0" bIns="0" rtlCol="0"/>
          <a:lstStyle/>
          <a:p>
            <a:endParaRPr dirty="0"/>
          </a:p>
        </p:txBody>
      </p:sp>
      <p:sp>
        <p:nvSpPr>
          <p:cNvPr id="30" name="object 30"/>
          <p:cNvSpPr/>
          <p:nvPr/>
        </p:nvSpPr>
        <p:spPr>
          <a:xfrm>
            <a:off x="2483739" y="2844038"/>
            <a:ext cx="0" cy="2710180"/>
          </a:xfrm>
          <a:custGeom>
            <a:avLst/>
            <a:gdLst/>
            <a:ahLst/>
            <a:cxnLst/>
            <a:rect l="l" t="t" r="r" b="b"/>
            <a:pathLst>
              <a:path h="2710179">
                <a:moveTo>
                  <a:pt x="0" y="0"/>
                </a:moveTo>
                <a:lnTo>
                  <a:pt x="0" y="2710180"/>
                </a:lnTo>
              </a:path>
            </a:pathLst>
          </a:custGeom>
          <a:ln w="12700">
            <a:solidFill>
              <a:srgbClr val="FFFFFF"/>
            </a:solidFill>
          </a:ln>
        </p:spPr>
        <p:txBody>
          <a:bodyPr wrap="square" lIns="0" tIns="0" rIns="0" bIns="0" rtlCol="0"/>
          <a:lstStyle/>
          <a:p>
            <a:endParaRPr dirty="0"/>
          </a:p>
        </p:txBody>
      </p:sp>
      <p:sp>
        <p:nvSpPr>
          <p:cNvPr id="31" name="object 31"/>
          <p:cNvSpPr/>
          <p:nvPr/>
        </p:nvSpPr>
        <p:spPr>
          <a:xfrm>
            <a:off x="136652" y="3130804"/>
            <a:ext cx="4549140" cy="0"/>
          </a:xfrm>
          <a:custGeom>
            <a:avLst/>
            <a:gdLst/>
            <a:ahLst/>
            <a:cxnLst/>
            <a:rect l="l" t="t" r="r" b="b"/>
            <a:pathLst>
              <a:path w="4549140">
                <a:moveTo>
                  <a:pt x="0" y="0"/>
                </a:moveTo>
                <a:lnTo>
                  <a:pt x="4549140" y="0"/>
                </a:lnTo>
              </a:path>
            </a:pathLst>
          </a:custGeom>
          <a:ln w="38100">
            <a:solidFill>
              <a:srgbClr val="FFFFFF"/>
            </a:solidFill>
          </a:ln>
        </p:spPr>
        <p:txBody>
          <a:bodyPr wrap="square" lIns="0" tIns="0" rIns="0" bIns="0" rtlCol="0"/>
          <a:lstStyle/>
          <a:p>
            <a:endParaRPr dirty="0"/>
          </a:p>
        </p:txBody>
      </p:sp>
      <p:sp>
        <p:nvSpPr>
          <p:cNvPr id="32" name="object 32"/>
          <p:cNvSpPr/>
          <p:nvPr/>
        </p:nvSpPr>
        <p:spPr>
          <a:xfrm>
            <a:off x="136652" y="3613403"/>
            <a:ext cx="4549140" cy="0"/>
          </a:xfrm>
          <a:custGeom>
            <a:avLst/>
            <a:gdLst/>
            <a:ahLst/>
            <a:cxnLst/>
            <a:rect l="l" t="t" r="r" b="b"/>
            <a:pathLst>
              <a:path w="4549140">
                <a:moveTo>
                  <a:pt x="0" y="0"/>
                </a:moveTo>
                <a:lnTo>
                  <a:pt x="4549140" y="0"/>
                </a:lnTo>
              </a:path>
            </a:pathLst>
          </a:custGeom>
          <a:ln w="12700">
            <a:solidFill>
              <a:srgbClr val="FFFFFF"/>
            </a:solidFill>
          </a:ln>
        </p:spPr>
        <p:txBody>
          <a:bodyPr wrap="square" lIns="0" tIns="0" rIns="0" bIns="0" rtlCol="0"/>
          <a:lstStyle/>
          <a:p>
            <a:endParaRPr dirty="0"/>
          </a:p>
        </p:txBody>
      </p:sp>
      <p:sp>
        <p:nvSpPr>
          <p:cNvPr id="33" name="object 33"/>
          <p:cNvSpPr/>
          <p:nvPr/>
        </p:nvSpPr>
        <p:spPr>
          <a:xfrm>
            <a:off x="136652" y="4337303"/>
            <a:ext cx="4549140" cy="0"/>
          </a:xfrm>
          <a:custGeom>
            <a:avLst/>
            <a:gdLst/>
            <a:ahLst/>
            <a:cxnLst/>
            <a:rect l="l" t="t" r="r" b="b"/>
            <a:pathLst>
              <a:path w="4549140">
                <a:moveTo>
                  <a:pt x="0" y="0"/>
                </a:moveTo>
                <a:lnTo>
                  <a:pt x="4549140" y="0"/>
                </a:lnTo>
              </a:path>
            </a:pathLst>
          </a:custGeom>
          <a:ln w="12700">
            <a:solidFill>
              <a:srgbClr val="FFFFFF"/>
            </a:solidFill>
          </a:ln>
        </p:spPr>
        <p:txBody>
          <a:bodyPr wrap="square" lIns="0" tIns="0" rIns="0" bIns="0" rtlCol="0"/>
          <a:lstStyle/>
          <a:p>
            <a:endParaRPr dirty="0"/>
          </a:p>
        </p:txBody>
      </p:sp>
      <p:sp>
        <p:nvSpPr>
          <p:cNvPr id="34" name="object 34"/>
          <p:cNvSpPr/>
          <p:nvPr/>
        </p:nvSpPr>
        <p:spPr>
          <a:xfrm>
            <a:off x="136652" y="4582667"/>
            <a:ext cx="4549140" cy="0"/>
          </a:xfrm>
          <a:custGeom>
            <a:avLst/>
            <a:gdLst/>
            <a:ahLst/>
            <a:cxnLst/>
            <a:rect l="l" t="t" r="r" b="b"/>
            <a:pathLst>
              <a:path w="4549140">
                <a:moveTo>
                  <a:pt x="0" y="0"/>
                </a:moveTo>
                <a:lnTo>
                  <a:pt x="4549140" y="0"/>
                </a:lnTo>
              </a:path>
            </a:pathLst>
          </a:custGeom>
          <a:ln w="12700">
            <a:solidFill>
              <a:srgbClr val="FFFFFF"/>
            </a:solidFill>
          </a:ln>
        </p:spPr>
        <p:txBody>
          <a:bodyPr wrap="square" lIns="0" tIns="0" rIns="0" bIns="0" rtlCol="0"/>
          <a:lstStyle/>
          <a:p>
            <a:endParaRPr dirty="0"/>
          </a:p>
        </p:txBody>
      </p:sp>
      <p:sp>
        <p:nvSpPr>
          <p:cNvPr id="35" name="object 35"/>
          <p:cNvSpPr/>
          <p:nvPr/>
        </p:nvSpPr>
        <p:spPr>
          <a:xfrm>
            <a:off x="143002" y="2844038"/>
            <a:ext cx="0" cy="2710180"/>
          </a:xfrm>
          <a:custGeom>
            <a:avLst/>
            <a:gdLst/>
            <a:ahLst/>
            <a:cxnLst/>
            <a:rect l="l" t="t" r="r" b="b"/>
            <a:pathLst>
              <a:path h="2710179">
                <a:moveTo>
                  <a:pt x="0" y="0"/>
                </a:moveTo>
                <a:lnTo>
                  <a:pt x="0" y="2710180"/>
                </a:lnTo>
              </a:path>
            </a:pathLst>
          </a:custGeom>
          <a:ln w="12700">
            <a:solidFill>
              <a:srgbClr val="FFFFFF"/>
            </a:solidFill>
          </a:ln>
        </p:spPr>
        <p:txBody>
          <a:bodyPr wrap="square" lIns="0" tIns="0" rIns="0" bIns="0" rtlCol="0"/>
          <a:lstStyle/>
          <a:p>
            <a:endParaRPr dirty="0"/>
          </a:p>
        </p:txBody>
      </p:sp>
      <p:sp>
        <p:nvSpPr>
          <p:cNvPr id="36" name="object 36"/>
          <p:cNvSpPr/>
          <p:nvPr/>
        </p:nvSpPr>
        <p:spPr>
          <a:xfrm>
            <a:off x="4679441" y="2844038"/>
            <a:ext cx="0" cy="2710180"/>
          </a:xfrm>
          <a:custGeom>
            <a:avLst/>
            <a:gdLst/>
            <a:ahLst/>
            <a:cxnLst/>
            <a:rect l="l" t="t" r="r" b="b"/>
            <a:pathLst>
              <a:path h="2710179">
                <a:moveTo>
                  <a:pt x="0" y="0"/>
                </a:moveTo>
                <a:lnTo>
                  <a:pt x="0" y="2710180"/>
                </a:lnTo>
              </a:path>
            </a:pathLst>
          </a:custGeom>
          <a:ln w="12700">
            <a:solidFill>
              <a:srgbClr val="FFFFFF"/>
            </a:solidFill>
          </a:ln>
        </p:spPr>
        <p:txBody>
          <a:bodyPr wrap="square" lIns="0" tIns="0" rIns="0" bIns="0" rtlCol="0"/>
          <a:lstStyle/>
          <a:p>
            <a:endParaRPr dirty="0"/>
          </a:p>
        </p:txBody>
      </p:sp>
      <p:sp>
        <p:nvSpPr>
          <p:cNvPr id="37" name="object 37"/>
          <p:cNvSpPr/>
          <p:nvPr/>
        </p:nvSpPr>
        <p:spPr>
          <a:xfrm>
            <a:off x="136652" y="2850388"/>
            <a:ext cx="4549140" cy="0"/>
          </a:xfrm>
          <a:custGeom>
            <a:avLst/>
            <a:gdLst/>
            <a:ahLst/>
            <a:cxnLst/>
            <a:rect l="l" t="t" r="r" b="b"/>
            <a:pathLst>
              <a:path w="4549140">
                <a:moveTo>
                  <a:pt x="0" y="0"/>
                </a:moveTo>
                <a:lnTo>
                  <a:pt x="4549140" y="0"/>
                </a:lnTo>
              </a:path>
            </a:pathLst>
          </a:custGeom>
          <a:ln w="12700">
            <a:solidFill>
              <a:srgbClr val="FFFFFF"/>
            </a:solidFill>
          </a:ln>
        </p:spPr>
        <p:txBody>
          <a:bodyPr wrap="square" lIns="0" tIns="0" rIns="0" bIns="0" rtlCol="0"/>
          <a:lstStyle/>
          <a:p>
            <a:endParaRPr dirty="0"/>
          </a:p>
        </p:txBody>
      </p:sp>
      <p:sp>
        <p:nvSpPr>
          <p:cNvPr id="38" name="object 38"/>
          <p:cNvSpPr/>
          <p:nvPr/>
        </p:nvSpPr>
        <p:spPr>
          <a:xfrm>
            <a:off x="136652" y="5547867"/>
            <a:ext cx="4549140" cy="0"/>
          </a:xfrm>
          <a:custGeom>
            <a:avLst/>
            <a:gdLst/>
            <a:ahLst/>
            <a:cxnLst/>
            <a:rect l="l" t="t" r="r" b="b"/>
            <a:pathLst>
              <a:path w="4549140">
                <a:moveTo>
                  <a:pt x="0" y="0"/>
                </a:moveTo>
                <a:lnTo>
                  <a:pt x="4549140" y="0"/>
                </a:lnTo>
              </a:path>
            </a:pathLst>
          </a:custGeom>
          <a:ln w="12700">
            <a:solidFill>
              <a:srgbClr val="FFFFFF"/>
            </a:solidFill>
          </a:ln>
        </p:spPr>
        <p:txBody>
          <a:bodyPr wrap="square" lIns="0" tIns="0" rIns="0" bIns="0" rtlCol="0"/>
          <a:lstStyle/>
          <a:p>
            <a:endParaRPr dirty="0"/>
          </a:p>
        </p:txBody>
      </p:sp>
      <p:sp>
        <p:nvSpPr>
          <p:cNvPr id="39" name="object 39"/>
          <p:cNvSpPr txBox="1"/>
          <p:nvPr/>
        </p:nvSpPr>
        <p:spPr>
          <a:xfrm>
            <a:off x="220472" y="2858261"/>
            <a:ext cx="456565" cy="266700"/>
          </a:xfrm>
          <a:prstGeom prst="rect">
            <a:avLst/>
          </a:prstGeom>
        </p:spPr>
        <p:txBody>
          <a:bodyPr vert="horz" wrap="square" lIns="0" tIns="0" rIns="0" bIns="0" rtlCol="0">
            <a:spAutoFit/>
          </a:bodyPr>
          <a:lstStyle/>
          <a:p>
            <a:pPr marL="12700">
              <a:lnSpc>
                <a:spcPct val="100000"/>
              </a:lnSpc>
            </a:pPr>
            <a:r>
              <a:rPr sz="1600" b="1" spc="-10" dirty="0">
                <a:solidFill>
                  <a:srgbClr val="FFFFFF"/>
                </a:solidFill>
                <a:latin typeface="Calibri"/>
                <a:cs typeface="Calibri"/>
              </a:rPr>
              <a:t>V</a:t>
            </a:r>
            <a:r>
              <a:rPr sz="1600" b="1" dirty="0">
                <a:solidFill>
                  <a:srgbClr val="FFFFFF"/>
                </a:solidFill>
                <a:latin typeface="Calibri"/>
                <a:cs typeface="Calibri"/>
              </a:rPr>
              <a:t>i</a:t>
            </a:r>
            <a:r>
              <a:rPr sz="1600" b="1" spc="-10" dirty="0">
                <a:solidFill>
                  <a:srgbClr val="FFFFFF"/>
                </a:solidFill>
                <a:latin typeface="Calibri"/>
                <a:cs typeface="Calibri"/>
              </a:rPr>
              <a:t>r</a:t>
            </a:r>
            <a:r>
              <a:rPr sz="1600" b="1" spc="-15" dirty="0">
                <a:solidFill>
                  <a:srgbClr val="FFFFFF"/>
                </a:solidFill>
                <a:latin typeface="Calibri"/>
                <a:cs typeface="Calibri"/>
              </a:rPr>
              <a:t>u</a:t>
            </a:r>
            <a:r>
              <a:rPr sz="1600" b="1" spc="-5" dirty="0">
                <a:solidFill>
                  <a:srgbClr val="FFFFFF"/>
                </a:solidFill>
                <a:latin typeface="Calibri"/>
                <a:cs typeface="Calibri"/>
              </a:rPr>
              <a:t>s</a:t>
            </a:r>
            <a:endParaRPr sz="1600" dirty="0">
              <a:latin typeface="Calibri"/>
              <a:cs typeface="Calibri"/>
            </a:endParaRPr>
          </a:p>
        </p:txBody>
      </p:sp>
      <p:sp>
        <p:nvSpPr>
          <p:cNvPr id="40" name="object 40"/>
          <p:cNvSpPr txBox="1"/>
          <p:nvPr/>
        </p:nvSpPr>
        <p:spPr>
          <a:xfrm>
            <a:off x="1088847" y="2331846"/>
            <a:ext cx="2967990" cy="793115"/>
          </a:xfrm>
          <a:prstGeom prst="rect">
            <a:avLst/>
          </a:prstGeom>
        </p:spPr>
        <p:txBody>
          <a:bodyPr vert="horz" wrap="square" lIns="0" tIns="0" rIns="0" bIns="0" rtlCol="0">
            <a:spAutoFit/>
          </a:bodyPr>
          <a:lstStyle/>
          <a:p>
            <a:pPr marL="338455" marR="381635" indent="-326390">
              <a:lnSpc>
                <a:spcPct val="100000"/>
              </a:lnSpc>
            </a:pPr>
            <a:r>
              <a:rPr sz="1600" b="1" spc="-5" dirty="0">
                <a:solidFill>
                  <a:srgbClr val="1F487C"/>
                </a:solidFill>
                <a:latin typeface="Calibri"/>
                <a:cs typeface="Calibri"/>
              </a:rPr>
              <a:t>Critical </a:t>
            </a:r>
            <a:r>
              <a:rPr sz="1600" b="1" spc="-10" dirty="0">
                <a:solidFill>
                  <a:srgbClr val="1F487C"/>
                </a:solidFill>
                <a:latin typeface="Calibri"/>
                <a:cs typeface="Calibri"/>
              </a:rPr>
              <a:t>thresholds </a:t>
            </a:r>
            <a:r>
              <a:rPr sz="1600" b="1" spc="-5" dirty="0">
                <a:solidFill>
                  <a:srgbClr val="1F487C"/>
                </a:solidFill>
                <a:latin typeface="Calibri"/>
                <a:cs typeface="Calibri"/>
              </a:rPr>
              <a:t>of </a:t>
            </a:r>
            <a:r>
              <a:rPr sz="1600" b="1" spc="-15" dirty="0">
                <a:solidFill>
                  <a:srgbClr val="1F487C"/>
                </a:solidFill>
                <a:latin typeface="Calibri"/>
                <a:cs typeface="Calibri"/>
              </a:rPr>
              <a:t>viral </a:t>
            </a:r>
            <a:r>
              <a:rPr sz="1600" b="1" spc="-5" dirty="0">
                <a:solidFill>
                  <a:srgbClr val="1F487C"/>
                </a:solidFill>
                <a:latin typeface="Calibri"/>
                <a:cs typeface="Calibri"/>
              </a:rPr>
              <a:t>load  </a:t>
            </a:r>
            <a:r>
              <a:rPr sz="1600" b="1" spc="-10" dirty="0">
                <a:solidFill>
                  <a:srgbClr val="1F487C"/>
                </a:solidFill>
                <a:latin typeface="Calibri"/>
                <a:cs typeface="Calibri"/>
              </a:rPr>
              <a:t>for preemptive</a:t>
            </a:r>
            <a:r>
              <a:rPr sz="1600" b="1" spc="-40" dirty="0">
                <a:solidFill>
                  <a:srgbClr val="1F487C"/>
                </a:solidFill>
                <a:latin typeface="Calibri"/>
                <a:cs typeface="Calibri"/>
              </a:rPr>
              <a:t> </a:t>
            </a:r>
            <a:r>
              <a:rPr sz="1600" b="1" spc="-15" dirty="0">
                <a:solidFill>
                  <a:srgbClr val="1F487C"/>
                </a:solidFill>
                <a:latin typeface="Calibri"/>
                <a:cs typeface="Calibri"/>
              </a:rPr>
              <a:t>therapy</a:t>
            </a:r>
            <a:endParaRPr sz="1600" dirty="0">
              <a:latin typeface="Calibri"/>
              <a:cs typeface="Calibri"/>
            </a:endParaRPr>
          </a:p>
          <a:p>
            <a:pPr marL="111760">
              <a:lnSpc>
                <a:spcPct val="100000"/>
              </a:lnSpc>
              <a:spcBef>
                <a:spcPts val="305"/>
              </a:spcBef>
              <a:tabLst>
                <a:tab pos="2031364" algn="l"/>
              </a:tabLst>
            </a:pPr>
            <a:r>
              <a:rPr sz="1600" b="1" spc="-10" dirty="0">
                <a:solidFill>
                  <a:srgbClr val="FFFFFF"/>
                </a:solidFill>
                <a:latin typeface="Calibri"/>
                <a:cs typeface="Calibri"/>
              </a:rPr>
              <a:t>Threshold	</a:t>
            </a:r>
            <a:r>
              <a:rPr sz="1600" b="1" spc="-15" dirty="0">
                <a:solidFill>
                  <a:srgbClr val="FFFFFF"/>
                </a:solidFill>
                <a:latin typeface="Calibri"/>
                <a:cs typeface="Calibri"/>
              </a:rPr>
              <a:t>References</a:t>
            </a:r>
            <a:endParaRPr sz="1600" dirty="0">
              <a:latin typeface="Calibri"/>
              <a:cs typeface="Calibri"/>
            </a:endParaRPr>
          </a:p>
        </p:txBody>
      </p:sp>
      <p:sp>
        <p:nvSpPr>
          <p:cNvPr id="41" name="object 41"/>
          <p:cNvSpPr txBox="1"/>
          <p:nvPr/>
        </p:nvSpPr>
        <p:spPr>
          <a:xfrm>
            <a:off x="258572" y="3138170"/>
            <a:ext cx="381000" cy="235585"/>
          </a:xfrm>
          <a:prstGeom prst="rect">
            <a:avLst/>
          </a:prstGeom>
        </p:spPr>
        <p:txBody>
          <a:bodyPr vert="horz" wrap="square" lIns="0" tIns="0" rIns="0" bIns="0" rtlCol="0">
            <a:spAutoFit/>
          </a:bodyPr>
          <a:lstStyle/>
          <a:p>
            <a:pPr marL="12700">
              <a:lnSpc>
                <a:spcPct val="100000"/>
              </a:lnSpc>
            </a:pPr>
            <a:r>
              <a:rPr sz="1400" b="1" spc="-5" dirty="0">
                <a:solidFill>
                  <a:srgbClr val="FFFFFF"/>
                </a:solidFill>
                <a:latin typeface="Calibri"/>
                <a:cs typeface="Calibri"/>
              </a:rPr>
              <a:t>CMV</a:t>
            </a:r>
            <a:endParaRPr sz="1400" dirty="0">
              <a:latin typeface="Calibri"/>
              <a:cs typeface="Calibri"/>
            </a:endParaRPr>
          </a:p>
        </p:txBody>
      </p:sp>
      <p:sp>
        <p:nvSpPr>
          <p:cNvPr id="42" name="object 42"/>
          <p:cNvSpPr txBox="1"/>
          <p:nvPr/>
        </p:nvSpPr>
        <p:spPr>
          <a:xfrm>
            <a:off x="1043127" y="3165602"/>
            <a:ext cx="77470" cy="140335"/>
          </a:xfrm>
          <a:prstGeom prst="rect">
            <a:avLst/>
          </a:prstGeom>
        </p:spPr>
        <p:txBody>
          <a:bodyPr vert="horz" wrap="square" lIns="0" tIns="0" rIns="0" bIns="0" rtlCol="0">
            <a:spAutoFit/>
          </a:bodyPr>
          <a:lstStyle/>
          <a:p>
            <a:pPr marL="12700">
              <a:lnSpc>
                <a:spcPct val="100000"/>
              </a:lnSpc>
            </a:pPr>
            <a:r>
              <a:rPr sz="800" dirty="0">
                <a:solidFill>
                  <a:srgbClr val="1F487C"/>
                </a:solidFill>
                <a:latin typeface="Calibri"/>
                <a:cs typeface="Calibri"/>
              </a:rPr>
              <a:t>2</a:t>
            </a:r>
            <a:endParaRPr sz="800" dirty="0">
              <a:latin typeface="Calibri"/>
              <a:cs typeface="Calibri"/>
            </a:endParaRPr>
          </a:p>
        </p:txBody>
      </p:sp>
      <p:sp>
        <p:nvSpPr>
          <p:cNvPr id="43" name="object 43"/>
          <p:cNvSpPr txBox="1"/>
          <p:nvPr/>
        </p:nvSpPr>
        <p:spPr>
          <a:xfrm>
            <a:off x="811479" y="3160521"/>
            <a:ext cx="1558290" cy="444500"/>
          </a:xfrm>
          <a:prstGeom prst="rect">
            <a:avLst/>
          </a:prstGeom>
        </p:spPr>
        <p:txBody>
          <a:bodyPr vert="horz" wrap="square" lIns="0" tIns="0" rIns="0" bIns="0" rtlCol="0">
            <a:spAutoFit/>
          </a:bodyPr>
          <a:lstStyle/>
          <a:p>
            <a:pPr marL="12700">
              <a:lnSpc>
                <a:spcPct val="100000"/>
              </a:lnSpc>
            </a:pPr>
            <a:r>
              <a:rPr sz="1200" dirty="0">
                <a:solidFill>
                  <a:srgbClr val="1F487C"/>
                </a:solidFill>
                <a:latin typeface="Calibri"/>
                <a:cs typeface="Calibri"/>
              </a:rPr>
              <a:t>&gt;10  virus</a:t>
            </a:r>
            <a:r>
              <a:rPr sz="1200" spc="55" dirty="0">
                <a:solidFill>
                  <a:srgbClr val="1F487C"/>
                </a:solidFill>
                <a:latin typeface="Calibri"/>
                <a:cs typeface="Calibri"/>
              </a:rPr>
              <a:t> </a:t>
            </a:r>
            <a:r>
              <a:rPr sz="1200" spc="-5" dirty="0">
                <a:solidFill>
                  <a:srgbClr val="1F487C"/>
                </a:solidFill>
                <a:latin typeface="Calibri"/>
                <a:cs typeface="Calibri"/>
              </a:rPr>
              <a:t>copies/ml</a:t>
            </a:r>
            <a:endParaRPr sz="1200" dirty="0">
              <a:latin typeface="Calibri"/>
              <a:cs typeface="Calibri"/>
            </a:endParaRPr>
          </a:p>
          <a:p>
            <a:pPr marL="12700">
              <a:lnSpc>
                <a:spcPct val="100000"/>
              </a:lnSpc>
              <a:spcBef>
                <a:spcPts val="455"/>
              </a:spcBef>
            </a:pPr>
            <a:r>
              <a:rPr sz="1200" dirty="0">
                <a:solidFill>
                  <a:srgbClr val="1F487C"/>
                </a:solidFill>
                <a:latin typeface="Calibri"/>
                <a:cs typeface="Calibri"/>
              </a:rPr>
              <a:t>&gt;10</a:t>
            </a:r>
            <a:r>
              <a:rPr sz="1200" baseline="24305" dirty="0">
                <a:solidFill>
                  <a:srgbClr val="1F487C"/>
                </a:solidFill>
                <a:latin typeface="Calibri"/>
                <a:cs typeface="Calibri"/>
              </a:rPr>
              <a:t>3</a:t>
            </a:r>
            <a:r>
              <a:rPr sz="1200" dirty="0">
                <a:solidFill>
                  <a:srgbClr val="1F487C"/>
                </a:solidFill>
                <a:latin typeface="Calibri"/>
                <a:cs typeface="Calibri"/>
              </a:rPr>
              <a:t>- 10</a:t>
            </a:r>
            <a:r>
              <a:rPr sz="1200" baseline="24305" dirty="0">
                <a:solidFill>
                  <a:srgbClr val="1F487C"/>
                </a:solidFill>
                <a:latin typeface="Calibri"/>
                <a:cs typeface="Calibri"/>
              </a:rPr>
              <a:t>3 </a:t>
            </a:r>
            <a:r>
              <a:rPr sz="1200" dirty="0">
                <a:solidFill>
                  <a:srgbClr val="1F487C"/>
                </a:solidFill>
                <a:latin typeface="Calibri"/>
                <a:cs typeface="Calibri"/>
              </a:rPr>
              <a:t>virus</a:t>
            </a:r>
            <a:r>
              <a:rPr sz="1200" spc="-110" dirty="0">
                <a:solidFill>
                  <a:srgbClr val="1F487C"/>
                </a:solidFill>
                <a:latin typeface="Calibri"/>
                <a:cs typeface="Calibri"/>
              </a:rPr>
              <a:t> </a:t>
            </a:r>
            <a:r>
              <a:rPr sz="1200" spc="-5" dirty="0">
                <a:solidFill>
                  <a:srgbClr val="1F487C"/>
                </a:solidFill>
                <a:latin typeface="Calibri"/>
                <a:cs typeface="Calibri"/>
              </a:rPr>
              <a:t>copies/ml</a:t>
            </a:r>
            <a:endParaRPr sz="1200" dirty="0">
              <a:latin typeface="Calibri"/>
              <a:cs typeface="Calibri"/>
            </a:endParaRPr>
          </a:p>
        </p:txBody>
      </p:sp>
      <p:sp>
        <p:nvSpPr>
          <p:cNvPr id="44" name="object 44"/>
          <p:cNvSpPr txBox="1"/>
          <p:nvPr/>
        </p:nvSpPr>
        <p:spPr>
          <a:xfrm>
            <a:off x="2540000" y="3102548"/>
            <a:ext cx="1734820" cy="502284"/>
          </a:xfrm>
          <a:prstGeom prst="rect">
            <a:avLst/>
          </a:prstGeom>
        </p:spPr>
        <p:txBody>
          <a:bodyPr vert="horz" wrap="square" lIns="0" tIns="0" rIns="0" bIns="0" rtlCol="0">
            <a:spAutoFit/>
          </a:bodyPr>
          <a:lstStyle/>
          <a:p>
            <a:pPr marL="12700" marR="5080">
              <a:lnSpc>
                <a:spcPct val="131700"/>
              </a:lnSpc>
            </a:pPr>
            <a:r>
              <a:rPr sz="1200" spc="-10" dirty="0">
                <a:solidFill>
                  <a:srgbClr val="1F487C"/>
                </a:solidFill>
                <a:latin typeface="Calibri"/>
                <a:cs typeface="Calibri"/>
              </a:rPr>
              <a:t>Atkinson </a:t>
            </a:r>
            <a:r>
              <a:rPr sz="1200" spc="-5" dirty="0">
                <a:solidFill>
                  <a:srgbClr val="1F487C"/>
                </a:solidFill>
                <a:latin typeface="Calibri"/>
                <a:cs typeface="Calibri"/>
              </a:rPr>
              <a:t>C. </a:t>
            </a:r>
            <a:r>
              <a:rPr sz="1200" dirty="0">
                <a:solidFill>
                  <a:srgbClr val="1F487C"/>
                </a:solidFill>
                <a:latin typeface="Calibri"/>
                <a:cs typeface="Calibri"/>
              </a:rPr>
              <a:t>J </a:t>
            </a:r>
            <a:r>
              <a:rPr sz="1200" spc="-5" dirty="0">
                <a:solidFill>
                  <a:srgbClr val="1F487C"/>
                </a:solidFill>
                <a:latin typeface="Calibri"/>
                <a:cs typeface="Calibri"/>
              </a:rPr>
              <a:t>Clin Virol </a:t>
            </a:r>
            <a:r>
              <a:rPr sz="1200" dirty="0">
                <a:solidFill>
                  <a:srgbClr val="1F487C"/>
                </a:solidFill>
                <a:latin typeface="Calibri"/>
                <a:cs typeface="Calibri"/>
              </a:rPr>
              <a:t>2011  </a:t>
            </a:r>
            <a:r>
              <a:rPr sz="1200" spc="-5" dirty="0">
                <a:solidFill>
                  <a:srgbClr val="1F487C"/>
                </a:solidFill>
                <a:latin typeface="Calibri"/>
                <a:cs typeface="Calibri"/>
              </a:rPr>
              <a:t>Boeckh </a:t>
            </a:r>
            <a:r>
              <a:rPr sz="1200" dirty="0">
                <a:solidFill>
                  <a:srgbClr val="1F487C"/>
                </a:solidFill>
                <a:latin typeface="Calibri"/>
                <a:cs typeface="Calibri"/>
              </a:rPr>
              <a:t>M. </a:t>
            </a:r>
            <a:r>
              <a:rPr sz="1200" spc="-5" dirty="0">
                <a:solidFill>
                  <a:srgbClr val="1F487C"/>
                </a:solidFill>
                <a:latin typeface="Calibri"/>
                <a:cs typeface="Calibri"/>
              </a:rPr>
              <a:t>Blood</a:t>
            </a:r>
            <a:r>
              <a:rPr sz="1200" spc="-60" dirty="0">
                <a:solidFill>
                  <a:srgbClr val="1F487C"/>
                </a:solidFill>
                <a:latin typeface="Calibri"/>
                <a:cs typeface="Calibri"/>
              </a:rPr>
              <a:t> </a:t>
            </a:r>
            <a:r>
              <a:rPr sz="1200" dirty="0">
                <a:solidFill>
                  <a:srgbClr val="1F487C"/>
                </a:solidFill>
                <a:latin typeface="Calibri"/>
                <a:cs typeface="Calibri"/>
              </a:rPr>
              <a:t>2009</a:t>
            </a:r>
            <a:endParaRPr sz="1200" dirty="0">
              <a:latin typeface="Calibri"/>
              <a:cs typeface="Calibri"/>
            </a:endParaRPr>
          </a:p>
        </p:txBody>
      </p:sp>
      <p:sp>
        <p:nvSpPr>
          <p:cNvPr id="45" name="object 45"/>
          <p:cNvSpPr txBox="1"/>
          <p:nvPr/>
        </p:nvSpPr>
        <p:spPr>
          <a:xfrm>
            <a:off x="292100" y="3620896"/>
            <a:ext cx="315595" cy="235585"/>
          </a:xfrm>
          <a:prstGeom prst="rect">
            <a:avLst/>
          </a:prstGeom>
        </p:spPr>
        <p:txBody>
          <a:bodyPr vert="horz" wrap="square" lIns="0" tIns="0" rIns="0" bIns="0" rtlCol="0">
            <a:spAutoFit/>
          </a:bodyPr>
          <a:lstStyle/>
          <a:p>
            <a:pPr marL="12700">
              <a:lnSpc>
                <a:spcPct val="100000"/>
              </a:lnSpc>
            </a:pPr>
            <a:r>
              <a:rPr sz="1400" b="1" dirty="0">
                <a:solidFill>
                  <a:srgbClr val="FFFFFF"/>
                </a:solidFill>
                <a:latin typeface="Calibri"/>
                <a:cs typeface="Calibri"/>
              </a:rPr>
              <a:t>E</a:t>
            </a:r>
            <a:r>
              <a:rPr sz="1400" b="1" spc="-25" dirty="0">
                <a:solidFill>
                  <a:srgbClr val="FFFFFF"/>
                </a:solidFill>
                <a:latin typeface="Calibri"/>
                <a:cs typeface="Calibri"/>
              </a:rPr>
              <a:t>B</a:t>
            </a:r>
            <a:r>
              <a:rPr sz="1400" b="1" dirty="0">
                <a:solidFill>
                  <a:srgbClr val="FFFFFF"/>
                </a:solidFill>
                <a:latin typeface="Calibri"/>
                <a:cs typeface="Calibri"/>
              </a:rPr>
              <a:t>V</a:t>
            </a:r>
            <a:endParaRPr sz="1400" dirty="0">
              <a:latin typeface="Calibri"/>
              <a:cs typeface="Calibri"/>
            </a:endParaRPr>
          </a:p>
        </p:txBody>
      </p:sp>
      <p:sp>
        <p:nvSpPr>
          <p:cNvPr id="46" name="object 46"/>
          <p:cNvSpPr txBox="1"/>
          <p:nvPr/>
        </p:nvSpPr>
        <p:spPr>
          <a:xfrm>
            <a:off x="811479" y="3643248"/>
            <a:ext cx="1352550" cy="685165"/>
          </a:xfrm>
          <a:prstGeom prst="rect">
            <a:avLst/>
          </a:prstGeom>
        </p:spPr>
        <p:txBody>
          <a:bodyPr vert="horz" wrap="square" lIns="0" tIns="0" rIns="0" bIns="0" rtlCol="0">
            <a:spAutoFit/>
          </a:bodyPr>
          <a:lstStyle/>
          <a:p>
            <a:pPr marL="12700">
              <a:lnSpc>
                <a:spcPct val="100000"/>
              </a:lnSpc>
            </a:pPr>
            <a:r>
              <a:rPr sz="1200" dirty="0">
                <a:solidFill>
                  <a:srgbClr val="1F487C"/>
                </a:solidFill>
                <a:latin typeface="Calibri"/>
                <a:cs typeface="Calibri"/>
              </a:rPr>
              <a:t>&gt; 10</a:t>
            </a:r>
            <a:r>
              <a:rPr sz="1200" baseline="24305" dirty="0">
                <a:solidFill>
                  <a:srgbClr val="1F487C"/>
                </a:solidFill>
                <a:latin typeface="Calibri"/>
                <a:cs typeface="Calibri"/>
              </a:rPr>
              <a:t>3</a:t>
            </a:r>
            <a:r>
              <a:rPr sz="1200" dirty="0">
                <a:solidFill>
                  <a:srgbClr val="1F487C"/>
                </a:solidFill>
                <a:latin typeface="Calibri"/>
                <a:cs typeface="Calibri"/>
              </a:rPr>
              <a:t>/10</a:t>
            </a:r>
            <a:r>
              <a:rPr sz="1200" baseline="24305" dirty="0">
                <a:solidFill>
                  <a:srgbClr val="1F487C"/>
                </a:solidFill>
                <a:latin typeface="Calibri"/>
                <a:cs typeface="Calibri"/>
              </a:rPr>
              <a:t>5 </a:t>
            </a:r>
            <a:r>
              <a:rPr sz="1200" spc="-5" dirty="0">
                <a:solidFill>
                  <a:srgbClr val="1F487C"/>
                </a:solidFill>
                <a:latin typeface="Calibri"/>
                <a:cs typeface="Calibri"/>
              </a:rPr>
              <a:t>PBMCs</a:t>
            </a:r>
            <a:endParaRPr sz="1200" dirty="0">
              <a:latin typeface="Calibri"/>
              <a:cs typeface="Calibri"/>
            </a:endParaRPr>
          </a:p>
          <a:p>
            <a:pPr marL="12700" marR="5080">
              <a:lnSpc>
                <a:spcPct val="131700"/>
              </a:lnSpc>
            </a:pPr>
            <a:r>
              <a:rPr sz="1200" dirty="0">
                <a:solidFill>
                  <a:srgbClr val="1F487C"/>
                </a:solidFill>
                <a:latin typeface="Calibri"/>
                <a:cs typeface="Calibri"/>
              </a:rPr>
              <a:t>&gt;10</a:t>
            </a:r>
            <a:r>
              <a:rPr sz="1200" baseline="24305" dirty="0">
                <a:solidFill>
                  <a:srgbClr val="1F487C"/>
                </a:solidFill>
                <a:latin typeface="Calibri"/>
                <a:cs typeface="Calibri"/>
              </a:rPr>
              <a:t>4 </a:t>
            </a:r>
            <a:r>
              <a:rPr sz="1200" dirty="0">
                <a:solidFill>
                  <a:srgbClr val="1F487C"/>
                </a:solidFill>
                <a:latin typeface="Calibri"/>
                <a:cs typeface="Calibri"/>
              </a:rPr>
              <a:t>virus </a:t>
            </a:r>
            <a:r>
              <a:rPr sz="1200" spc="-5" dirty="0">
                <a:solidFill>
                  <a:srgbClr val="1F487C"/>
                </a:solidFill>
                <a:latin typeface="Calibri"/>
                <a:cs typeface="Calibri"/>
              </a:rPr>
              <a:t>copies/ml  </a:t>
            </a:r>
            <a:r>
              <a:rPr sz="1200" dirty="0">
                <a:solidFill>
                  <a:srgbClr val="1F487C"/>
                </a:solidFill>
                <a:latin typeface="Calibri"/>
                <a:cs typeface="Calibri"/>
              </a:rPr>
              <a:t>4x10</a:t>
            </a:r>
            <a:r>
              <a:rPr sz="1200" baseline="24305" dirty="0">
                <a:solidFill>
                  <a:srgbClr val="1F487C"/>
                </a:solidFill>
                <a:latin typeface="Calibri"/>
                <a:cs typeface="Calibri"/>
              </a:rPr>
              <a:t>4 </a:t>
            </a:r>
            <a:r>
              <a:rPr sz="1200" dirty="0">
                <a:solidFill>
                  <a:srgbClr val="1F487C"/>
                </a:solidFill>
                <a:latin typeface="Calibri"/>
                <a:cs typeface="Calibri"/>
              </a:rPr>
              <a:t>virus</a:t>
            </a:r>
            <a:r>
              <a:rPr sz="1200" spc="10" dirty="0">
                <a:solidFill>
                  <a:srgbClr val="1F487C"/>
                </a:solidFill>
                <a:latin typeface="Calibri"/>
                <a:cs typeface="Calibri"/>
              </a:rPr>
              <a:t> </a:t>
            </a:r>
            <a:r>
              <a:rPr sz="1200" spc="-5" dirty="0">
                <a:solidFill>
                  <a:srgbClr val="1F487C"/>
                </a:solidFill>
                <a:latin typeface="Calibri"/>
                <a:cs typeface="Calibri"/>
              </a:rPr>
              <a:t>copies/ml</a:t>
            </a:r>
            <a:endParaRPr sz="1200" dirty="0">
              <a:latin typeface="Calibri"/>
              <a:cs typeface="Calibri"/>
            </a:endParaRPr>
          </a:p>
        </p:txBody>
      </p:sp>
      <p:sp>
        <p:nvSpPr>
          <p:cNvPr id="47" name="object 47"/>
          <p:cNvSpPr txBox="1"/>
          <p:nvPr/>
        </p:nvSpPr>
        <p:spPr>
          <a:xfrm>
            <a:off x="2540000" y="3585276"/>
            <a:ext cx="1821180" cy="742950"/>
          </a:xfrm>
          <a:prstGeom prst="rect">
            <a:avLst/>
          </a:prstGeom>
        </p:spPr>
        <p:txBody>
          <a:bodyPr vert="horz" wrap="square" lIns="0" tIns="0" rIns="0" bIns="0" rtlCol="0">
            <a:spAutoFit/>
          </a:bodyPr>
          <a:lstStyle/>
          <a:p>
            <a:pPr marL="12700" marR="5080">
              <a:lnSpc>
                <a:spcPct val="131700"/>
              </a:lnSpc>
            </a:pPr>
            <a:r>
              <a:rPr sz="1200" spc="-5" dirty="0">
                <a:solidFill>
                  <a:srgbClr val="1F487C"/>
                </a:solidFill>
                <a:latin typeface="Calibri"/>
                <a:cs typeface="Calibri"/>
              </a:rPr>
              <a:t>Coppoletta S. BBMT </a:t>
            </a:r>
            <a:r>
              <a:rPr sz="1200" dirty="0">
                <a:solidFill>
                  <a:srgbClr val="1F487C"/>
                </a:solidFill>
                <a:latin typeface="Calibri"/>
                <a:cs typeface="Calibri"/>
              </a:rPr>
              <a:t>2011  </a:t>
            </a:r>
            <a:r>
              <a:rPr sz="1200" spc="-5" dirty="0">
                <a:solidFill>
                  <a:srgbClr val="1F487C"/>
                </a:solidFill>
                <a:latin typeface="Calibri"/>
                <a:cs typeface="Calibri"/>
              </a:rPr>
              <a:t>Omar H. </a:t>
            </a:r>
            <a:r>
              <a:rPr sz="1200" spc="-15" dirty="0">
                <a:solidFill>
                  <a:srgbClr val="1F487C"/>
                </a:solidFill>
                <a:latin typeface="Calibri"/>
                <a:cs typeface="Calibri"/>
              </a:rPr>
              <a:t>Transpl </a:t>
            </a:r>
            <a:r>
              <a:rPr sz="1200" spc="-5" dirty="0">
                <a:solidFill>
                  <a:srgbClr val="1F487C"/>
                </a:solidFill>
                <a:latin typeface="Calibri"/>
                <a:cs typeface="Calibri"/>
              </a:rPr>
              <a:t>Inf </a:t>
            </a:r>
            <a:r>
              <a:rPr sz="1200" dirty="0">
                <a:solidFill>
                  <a:srgbClr val="1F487C"/>
                </a:solidFill>
                <a:latin typeface="Calibri"/>
                <a:cs typeface="Calibri"/>
              </a:rPr>
              <a:t>Dis 2009  </a:t>
            </a:r>
            <a:r>
              <a:rPr sz="1200" spc="-5" dirty="0">
                <a:solidFill>
                  <a:srgbClr val="1F487C"/>
                </a:solidFill>
                <a:latin typeface="Calibri"/>
                <a:cs typeface="Calibri"/>
              </a:rPr>
              <a:t>Carpenter B. </a:t>
            </a:r>
            <a:r>
              <a:rPr sz="1200" spc="-15" dirty="0">
                <a:solidFill>
                  <a:srgbClr val="1F487C"/>
                </a:solidFill>
                <a:latin typeface="Calibri"/>
                <a:cs typeface="Calibri"/>
              </a:rPr>
              <a:t>Transplant</a:t>
            </a:r>
            <a:r>
              <a:rPr sz="1200" spc="-105" dirty="0">
                <a:solidFill>
                  <a:srgbClr val="1F487C"/>
                </a:solidFill>
                <a:latin typeface="Calibri"/>
                <a:cs typeface="Calibri"/>
              </a:rPr>
              <a:t> </a:t>
            </a:r>
            <a:r>
              <a:rPr sz="1200" dirty="0">
                <a:solidFill>
                  <a:srgbClr val="1F487C"/>
                </a:solidFill>
                <a:latin typeface="Calibri"/>
                <a:cs typeface="Calibri"/>
              </a:rPr>
              <a:t>2010</a:t>
            </a:r>
            <a:endParaRPr sz="1200" dirty="0">
              <a:latin typeface="Calibri"/>
              <a:cs typeface="Calibri"/>
            </a:endParaRPr>
          </a:p>
        </p:txBody>
      </p:sp>
      <p:sp>
        <p:nvSpPr>
          <p:cNvPr id="48" name="object 48"/>
          <p:cNvSpPr txBox="1"/>
          <p:nvPr/>
        </p:nvSpPr>
        <p:spPr>
          <a:xfrm>
            <a:off x="226568" y="4345178"/>
            <a:ext cx="447040" cy="235585"/>
          </a:xfrm>
          <a:prstGeom prst="rect">
            <a:avLst/>
          </a:prstGeom>
        </p:spPr>
        <p:txBody>
          <a:bodyPr vert="horz" wrap="square" lIns="0" tIns="0" rIns="0" bIns="0" rtlCol="0">
            <a:spAutoFit/>
          </a:bodyPr>
          <a:lstStyle/>
          <a:p>
            <a:pPr marL="12700">
              <a:lnSpc>
                <a:spcPct val="100000"/>
              </a:lnSpc>
            </a:pPr>
            <a:r>
              <a:rPr sz="1400" b="1" dirty="0">
                <a:solidFill>
                  <a:srgbClr val="FFFFFF"/>
                </a:solidFill>
                <a:latin typeface="Calibri"/>
                <a:cs typeface="Calibri"/>
              </a:rPr>
              <a:t>HHV6</a:t>
            </a:r>
            <a:endParaRPr sz="1400" dirty="0">
              <a:latin typeface="Calibri"/>
              <a:cs typeface="Calibri"/>
            </a:endParaRPr>
          </a:p>
        </p:txBody>
      </p:sp>
      <p:sp>
        <p:nvSpPr>
          <p:cNvPr id="49" name="object 49"/>
          <p:cNvSpPr txBox="1"/>
          <p:nvPr/>
        </p:nvSpPr>
        <p:spPr>
          <a:xfrm>
            <a:off x="1302511" y="4372229"/>
            <a:ext cx="77470" cy="140335"/>
          </a:xfrm>
          <a:prstGeom prst="rect">
            <a:avLst/>
          </a:prstGeom>
        </p:spPr>
        <p:txBody>
          <a:bodyPr vert="horz" wrap="square" lIns="0" tIns="0" rIns="0" bIns="0" rtlCol="0">
            <a:spAutoFit/>
          </a:bodyPr>
          <a:lstStyle/>
          <a:p>
            <a:pPr marL="12700">
              <a:lnSpc>
                <a:spcPct val="100000"/>
              </a:lnSpc>
            </a:pPr>
            <a:r>
              <a:rPr sz="800" dirty="0">
                <a:solidFill>
                  <a:srgbClr val="1F487C"/>
                </a:solidFill>
                <a:latin typeface="Calibri"/>
                <a:cs typeface="Calibri"/>
              </a:rPr>
              <a:t>5</a:t>
            </a:r>
            <a:endParaRPr sz="800" dirty="0">
              <a:latin typeface="Calibri"/>
              <a:cs typeface="Calibri"/>
            </a:endParaRPr>
          </a:p>
        </p:txBody>
      </p:sp>
      <p:sp>
        <p:nvSpPr>
          <p:cNvPr id="50" name="object 50"/>
          <p:cNvSpPr txBox="1"/>
          <p:nvPr/>
        </p:nvSpPr>
        <p:spPr>
          <a:xfrm>
            <a:off x="811479" y="4367529"/>
            <a:ext cx="1539240" cy="203200"/>
          </a:xfrm>
          <a:prstGeom prst="rect">
            <a:avLst/>
          </a:prstGeom>
        </p:spPr>
        <p:txBody>
          <a:bodyPr vert="horz" wrap="square" lIns="0" tIns="0" rIns="0" bIns="0" rtlCol="0">
            <a:spAutoFit/>
          </a:bodyPr>
          <a:lstStyle/>
          <a:p>
            <a:pPr marL="12700">
              <a:lnSpc>
                <a:spcPct val="100000"/>
              </a:lnSpc>
            </a:pPr>
            <a:r>
              <a:rPr sz="1200" spc="-5" dirty="0">
                <a:solidFill>
                  <a:srgbClr val="1F487C"/>
                </a:solidFill>
                <a:latin typeface="Calibri"/>
                <a:cs typeface="Calibri"/>
              </a:rPr>
              <a:t>&gt;5.5x10   </a:t>
            </a:r>
            <a:r>
              <a:rPr sz="1200" dirty="0">
                <a:solidFill>
                  <a:srgbClr val="1F487C"/>
                </a:solidFill>
                <a:latin typeface="Calibri"/>
                <a:cs typeface="Calibri"/>
              </a:rPr>
              <a:t>cp/ml </a:t>
            </a:r>
            <a:r>
              <a:rPr sz="1200" spc="-5" dirty="0">
                <a:solidFill>
                  <a:srgbClr val="1F487C"/>
                </a:solidFill>
                <a:latin typeface="Calibri"/>
                <a:cs typeface="Calibri"/>
              </a:rPr>
              <a:t>(in </a:t>
            </a:r>
            <a:r>
              <a:rPr sz="1200" spc="-15" dirty="0">
                <a:solidFill>
                  <a:srgbClr val="1F487C"/>
                </a:solidFill>
                <a:latin typeface="Calibri"/>
                <a:cs typeface="Calibri"/>
              </a:rPr>
              <a:t>SOT</a:t>
            </a:r>
            <a:r>
              <a:rPr sz="1200" spc="10" dirty="0">
                <a:solidFill>
                  <a:srgbClr val="1F487C"/>
                </a:solidFill>
                <a:latin typeface="Calibri"/>
                <a:cs typeface="Calibri"/>
              </a:rPr>
              <a:t> </a:t>
            </a:r>
            <a:r>
              <a:rPr sz="1200" dirty="0">
                <a:solidFill>
                  <a:srgbClr val="1F487C"/>
                </a:solidFill>
                <a:latin typeface="Calibri"/>
                <a:cs typeface="Calibri"/>
              </a:rPr>
              <a:t>)</a:t>
            </a:r>
            <a:endParaRPr sz="1200" dirty="0">
              <a:latin typeface="Calibri"/>
              <a:cs typeface="Calibri"/>
            </a:endParaRPr>
          </a:p>
        </p:txBody>
      </p:sp>
      <p:sp>
        <p:nvSpPr>
          <p:cNvPr id="51" name="object 51"/>
          <p:cNvSpPr txBox="1"/>
          <p:nvPr/>
        </p:nvSpPr>
        <p:spPr>
          <a:xfrm>
            <a:off x="2540000" y="4367529"/>
            <a:ext cx="1964689" cy="203200"/>
          </a:xfrm>
          <a:prstGeom prst="rect">
            <a:avLst/>
          </a:prstGeom>
        </p:spPr>
        <p:txBody>
          <a:bodyPr vert="horz" wrap="square" lIns="0" tIns="0" rIns="0" bIns="0" rtlCol="0">
            <a:spAutoFit/>
          </a:bodyPr>
          <a:lstStyle/>
          <a:p>
            <a:pPr marL="12700">
              <a:lnSpc>
                <a:spcPct val="100000"/>
              </a:lnSpc>
            </a:pPr>
            <a:r>
              <a:rPr sz="1200" spc="-5" dirty="0">
                <a:solidFill>
                  <a:srgbClr val="1F487C"/>
                </a:solidFill>
                <a:latin typeface="Calibri"/>
                <a:cs typeface="Calibri"/>
              </a:rPr>
              <a:t>Le </a:t>
            </a:r>
            <a:r>
              <a:rPr sz="1200" spc="-10" dirty="0">
                <a:solidFill>
                  <a:srgbClr val="1F487C"/>
                </a:solidFill>
                <a:latin typeface="Calibri"/>
                <a:cs typeface="Calibri"/>
              </a:rPr>
              <a:t>J. </a:t>
            </a:r>
            <a:r>
              <a:rPr sz="1200" spc="-5" dirty="0">
                <a:solidFill>
                  <a:srgbClr val="1F487C"/>
                </a:solidFill>
                <a:latin typeface="Calibri"/>
                <a:cs typeface="Calibri"/>
              </a:rPr>
              <a:t>Gantt S. </a:t>
            </a:r>
            <a:r>
              <a:rPr sz="1200" dirty="0">
                <a:solidFill>
                  <a:srgbClr val="1F487C"/>
                </a:solidFill>
                <a:latin typeface="Calibri"/>
                <a:cs typeface="Calibri"/>
              </a:rPr>
              <a:t>Am J </a:t>
            </a:r>
            <a:r>
              <a:rPr sz="1200" spc="-15" dirty="0">
                <a:solidFill>
                  <a:srgbClr val="1F487C"/>
                </a:solidFill>
                <a:latin typeface="Calibri"/>
                <a:cs typeface="Calibri"/>
              </a:rPr>
              <a:t>Transpl</a:t>
            </a:r>
            <a:r>
              <a:rPr sz="1200" spc="-60" dirty="0">
                <a:solidFill>
                  <a:srgbClr val="1F487C"/>
                </a:solidFill>
                <a:latin typeface="Calibri"/>
                <a:cs typeface="Calibri"/>
              </a:rPr>
              <a:t> </a:t>
            </a:r>
            <a:r>
              <a:rPr sz="1200" dirty="0">
                <a:solidFill>
                  <a:srgbClr val="1F487C"/>
                </a:solidFill>
                <a:latin typeface="Calibri"/>
                <a:cs typeface="Calibri"/>
              </a:rPr>
              <a:t>2013</a:t>
            </a:r>
            <a:endParaRPr sz="1200" dirty="0">
              <a:latin typeface="Calibri"/>
              <a:cs typeface="Calibri"/>
            </a:endParaRPr>
          </a:p>
        </p:txBody>
      </p:sp>
      <p:sp>
        <p:nvSpPr>
          <p:cNvPr id="52" name="object 52"/>
          <p:cNvSpPr txBox="1"/>
          <p:nvPr/>
        </p:nvSpPr>
        <p:spPr>
          <a:xfrm>
            <a:off x="281431" y="4590542"/>
            <a:ext cx="1977389" cy="235585"/>
          </a:xfrm>
          <a:prstGeom prst="rect">
            <a:avLst/>
          </a:prstGeom>
        </p:spPr>
        <p:txBody>
          <a:bodyPr vert="horz" wrap="square" lIns="0" tIns="0" rIns="0" bIns="0" rtlCol="0">
            <a:spAutoFit/>
          </a:bodyPr>
          <a:lstStyle/>
          <a:p>
            <a:pPr marL="12700">
              <a:lnSpc>
                <a:spcPct val="100000"/>
              </a:lnSpc>
              <a:tabLst>
                <a:tab pos="542290" algn="l"/>
              </a:tabLst>
            </a:pPr>
            <a:r>
              <a:rPr sz="1400" b="1" dirty="0">
                <a:solidFill>
                  <a:srgbClr val="FFFFFF"/>
                </a:solidFill>
                <a:latin typeface="Calibri"/>
                <a:cs typeface="Calibri"/>
              </a:rPr>
              <a:t>AdV	</a:t>
            </a:r>
            <a:r>
              <a:rPr sz="1200" dirty="0">
                <a:solidFill>
                  <a:srgbClr val="1F487C"/>
                </a:solidFill>
                <a:latin typeface="Calibri"/>
                <a:cs typeface="Calibri"/>
              </a:rPr>
              <a:t>10</a:t>
            </a:r>
            <a:r>
              <a:rPr sz="1200" baseline="27777" dirty="0">
                <a:solidFill>
                  <a:srgbClr val="1F487C"/>
                </a:solidFill>
                <a:latin typeface="Calibri"/>
                <a:cs typeface="Calibri"/>
              </a:rPr>
              <a:t>2</a:t>
            </a:r>
            <a:r>
              <a:rPr sz="1200" dirty="0">
                <a:solidFill>
                  <a:srgbClr val="1F487C"/>
                </a:solidFill>
                <a:latin typeface="Calibri"/>
                <a:cs typeface="Calibri"/>
              </a:rPr>
              <a:t>-10</a:t>
            </a:r>
            <a:r>
              <a:rPr sz="1200" baseline="27777" dirty="0">
                <a:solidFill>
                  <a:srgbClr val="1F487C"/>
                </a:solidFill>
                <a:latin typeface="Calibri"/>
                <a:cs typeface="Calibri"/>
              </a:rPr>
              <a:t>4 </a:t>
            </a:r>
            <a:r>
              <a:rPr sz="1200" dirty="0">
                <a:solidFill>
                  <a:srgbClr val="1F487C"/>
                </a:solidFill>
                <a:latin typeface="Calibri"/>
                <a:cs typeface="Calibri"/>
              </a:rPr>
              <a:t>virus</a:t>
            </a:r>
            <a:r>
              <a:rPr sz="1200" spc="-120" dirty="0">
                <a:solidFill>
                  <a:srgbClr val="1F487C"/>
                </a:solidFill>
                <a:latin typeface="Calibri"/>
                <a:cs typeface="Calibri"/>
              </a:rPr>
              <a:t> </a:t>
            </a:r>
            <a:r>
              <a:rPr sz="1200" spc="-5" dirty="0">
                <a:solidFill>
                  <a:srgbClr val="1F487C"/>
                </a:solidFill>
                <a:latin typeface="Calibri"/>
                <a:cs typeface="Calibri"/>
              </a:rPr>
              <a:t>copies/ml</a:t>
            </a:r>
            <a:endParaRPr sz="1200" dirty="0">
              <a:latin typeface="Calibri"/>
              <a:cs typeface="Calibri"/>
            </a:endParaRPr>
          </a:p>
        </p:txBody>
      </p:sp>
      <p:sp>
        <p:nvSpPr>
          <p:cNvPr id="53" name="object 53"/>
          <p:cNvSpPr txBox="1"/>
          <p:nvPr/>
        </p:nvSpPr>
        <p:spPr>
          <a:xfrm>
            <a:off x="1110488" y="4858766"/>
            <a:ext cx="77470" cy="140335"/>
          </a:xfrm>
          <a:prstGeom prst="rect">
            <a:avLst/>
          </a:prstGeom>
        </p:spPr>
        <p:txBody>
          <a:bodyPr vert="horz" wrap="square" lIns="0" tIns="0" rIns="0" bIns="0" rtlCol="0">
            <a:spAutoFit/>
          </a:bodyPr>
          <a:lstStyle/>
          <a:p>
            <a:pPr marL="12700">
              <a:lnSpc>
                <a:spcPct val="100000"/>
              </a:lnSpc>
            </a:pPr>
            <a:r>
              <a:rPr sz="800" dirty="0">
                <a:solidFill>
                  <a:srgbClr val="1F487C"/>
                </a:solidFill>
                <a:latin typeface="Calibri"/>
                <a:cs typeface="Calibri"/>
              </a:rPr>
              <a:t>3</a:t>
            </a:r>
            <a:endParaRPr sz="800" dirty="0">
              <a:latin typeface="Calibri"/>
              <a:cs typeface="Calibri"/>
            </a:endParaRPr>
          </a:p>
        </p:txBody>
      </p:sp>
      <p:sp>
        <p:nvSpPr>
          <p:cNvPr id="54" name="object 54"/>
          <p:cNvSpPr txBox="1"/>
          <p:nvPr/>
        </p:nvSpPr>
        <p:spPr>
          <a:xfrm>
            <a:off x="811479" y="4795713"/>
            <a:ext cx="1352550" cy="502284"/>
          </a:xfrm>
          <a:prstGeom prst="rect">
            <a:avLst/>
          </a:prstGeom>
        </p:spPr>
        <p:txBody>
          <a:bodyPr vert="horz" wrap="square" lIns="0" tIns="0" rIns="0" bIns="0" rtlCol="0">
            <a:spAutoFit/>
          </a:bodyPr>
          <a:lstStyle/>
          <a:p>
            <a:pPr marL="12700" marR="5080">
              <a:lnSpc>
                <a:spcPct val="131700"/>
              </a:lnSpc>
            </a:pPr>
            <a:r>
              <a:rPr sz="1200" dirty="0">
                <a:solidFill>
                  <a:srgbClr val="1F487C"/>
                </a:solidFill>
                <a:latin typeface="Calibri"/>
                <a:cs typeface="Calibri"/>
              </a:rPr>
              <a:t>4x10 virus </a:t>
            </a:r>
            <a:r>
              <a:rPr sz="1200" spc="-5" dirty="0">
                <a:solidFill>
                  <a:srgbClr val="1F487C"/>
                </a:solidFill>
                <a:latin typeface="Calibri"/>
                <a:cs typeface="Calibri"/>
              </a:rPr>
              <a:t>copies/ml  </a:t>
            </a:r>
            <a:r>
              <a:rPr sz="1200" dirty="0">
                <a:solidFill>
                  <a:srgbClr val="1F487C"/>
                </a:solidFill>
                <a:latin typeface="Calibri"/>
                <a:cs typeface="Calibri"/>
              </a:rPr>
              <a:t>10</a:t>
            </a:r>
            <a:r>
              <a:rPr sz="1200" baseline="24305" dirty="0">
                <a:solidFill>
                  <a:srgbClr val="1F487C"/>
                </a:solidFill>
                <a:latin typeface="Calibri"/>
                <a:cs typeface="Calibri"/>
              </a:rPr>
              <a:t>4 </a:t>
            </a:r>
            <a:r>
              <a:rPr sz="1200" dirty="0">
                <a:solidFill>
                  <a:srgbClr val="1F487C"/>
                </a:solidFill>
                <a:latin typeface="Calibri"/>
                <a:cs typeface="Calibri"/>
              </a:rPr>
              <a:t>virus </a:t>
            </a:r>
            <a:r>
              <a:rPr sz="1200" spc="-5" dirty="0">
                <a:solidFill>
                  <a:srgbClr val="1F487C"/>
                </a:solidFill>
                <a:latin typeface="Calibri"/>
                <a:cs typeface="Calibri"/>
              </a:rPr>
              <a:t>copies/ml</a:t>
            </a:r>
            <a:endParaRPr sz="1200" dirty="0">
              <a:latin typeface="Calibri"/>
              <a:cs typeface="Calibri"/>
            </a:endParaRPr>
          </a:p>
        </p:txBody>
      </p:sp>
      <p:sp>
        <p:nvSpPr>
          <p:cNvPr id="55" name="object 55"/>
          <p:cNvSpPr txBox="1"/>
          <p:nvPr/>
        </p:nvSpPr>
        <p:spPr>
          <a:xfrm>
            <a:off x="811479" y="5336794"/>
            <a:ext cx="1384300" cy="203200"/>
          </a:xfrm>
          <a:prstGeom prst="rect">
            <a:avLst/>
          </a:prstGeom>
        </p:spPr>
        <p:txBody>
          <a:bodyPr vert="horz" wrap="square" lIns="0" tIns="0" rIns="0" bIns="0" rtlCol="0">
            <a:spAutoFit/>
          </a:bodyPr>
          <a:lstStyle/>
          <a:p>
            <a:pPr marL="12700">
              <a:lnSpc>
                <a:spcPct val="100000"/>
              </a:lnSpc>
            </a:pPr>
            <a:r>
              <a:rPr sz="1200" dirty="0">
                <a:solidFill>
                  <a:srgbClr val="1F487C"/>
                </a:solidFill>
                <a:latin typeface="Calibri"/>
                <a:cs typeface="Calibri"/>
              </a:rPr>
              <a:t>&gt; 1x10</a:t>
            </a:r>
            <a:r>
              <a:rPr sz="1200" baseline="24305" dirty="0">
                <a:solidFill>
                  <a:srgbClr val="1F487C"/>
                </a:solidFill>
                <a:latin typeface="Calibri"/>
                <a:cs typeface="Calibri"/>
              </a:rPr>
              <a:t>6 </a:t>
            </a:r>
            <a:r>
              <a:rPr sz="1200" spc="-5" dirty="0">
                <a:solidFill>
                  <a:srgbClr val="1F487C"/>
                </a:solidFill>
                <a:latin typeface="Calibri"/>
                <a:cs typeface="Calibri"/>
              </a:rPr>
              <a:t>copies/g</a:t>
            </a:r>
            <a:r>
              <a:rPr sz="1200" dirty="0">
                <a:solidFill>
                  <a:srgbClr val="1F487C"/>
                </a:solidFill>
                <a:latin typeface="Calibri"/>
                <a:cs typeface="Calibri"/>
              </a:rPr>
              <a:t> </a:t>
            </a:r>
            <a:r>
              <a:rPr sz="1200" spc="-5" dirty="0">
                <a:solidFill>
                  <a:srgbClr val="1F487C"/>
                </a:solidFill>
                <a:latin typeface="Calibri"/>
                <a:cs typeface="Calibri"/>
              </a:rPr>
              <a:t>stool</a:t>
            </a:r>
            <a:endParaRPr sz="1200" dirty="0">
              <a:latin typeface="Calibri"/>
              <a:cs typeface="Calibri"/>
            </a:endParaRPr>
          </a:p>
        </p:txBody>
      </p:sp>
      <p:sp>
        <p:nvSpPr>
          <p:cNvPr id="56" name="object 56"/>
          <p:cNvSpPr/>
          <p:nvPr/>
        </p:nvSpPr>
        <p:spPr>
          <a:xfrm>
            <a:off x="3608832" y="5052059"/>
            <a:ext cx="245363" cy="347471"/>
          </a:xfrm>
          <a:prstGeom prst="rect">
            <a:avLst/>
          </a:prstGeom>
          <a:blipFill>
            <a:blip r:embed="rId3" cstate="print"/>
            <a:stretch>
              <a:fillRect/>
            </a:stretch>
          </a:blipFill>
        </p:spPr>
        <p:txBody>
          <a:bodyPr wrap="square" lIns="0" tIns="0" rIns="0" bIns="0" rtlCol="0"/>
          <a:lstStyle/>
          <a:p>
            <a:endParaRPr dirty="0"/>
          </a:p>
        </p:txBody>
      </p:sp>
      <p:sp>
        <p:nvSpPr>
          <p:cNvPr id="57" name="object 57"/>
          <p:cNvSpPr txBox="1"/>
          <p:nvPr/>
        </p:nvSpPr>
        <p:spPr>
          <a:xfrm>
            <a:off x="2540000" y="4554921"/>
            <a:ext cx="1676400" cy="985519"/>
          </a:xfrm>
          <a:prstGeom prst="rect">
            <a:avLst/>
          </a:prstGeom>
        </p:spPr>
        <p:txBody>
          <a:bodyPr vert="horz" wrap="square" lIns="0" tIns="0" rIns="0" bIns="0" rtlCol="0">
            <a:spAutoFit/>
          </a:bodyPr>
          <a:lstStyle/>
          <a:p>
            <a:pPr marL="12700" marR="5080">
              <a:lnSpc>
                <a:spcPct val="131700"/>
              </a:lnSpc>
            </a:pPr>
            <a:r>
              <a:rPr sz="1200" dirty="0">
                <a:solidFill>
                  <a:srgbClr val="1F487C"/>
                </a:solidFill>
                <a:latin typeface="Calibri"/>
                <a:cs typeface="Calibri"/>
              </a:rPr>
              <a:t>Lindemans CA. Blood</a:t>
            </a:r>
            <a:r>
              <a:rPr sz="1200" spc="-120" dirty="0">
                <a:solidFill>
                  <a:srgbClr val="1F487C"/>
                </a:solidFill>
                <a:latin typeface="Calibri"/>
                <a:cs typeface="Calibri"/>
              </a:rPr>
              <a:t> </a:t>
            </a:r>
            <a:r>
              <a:rPr sz="1200" dirty="0">
                <a:solidFill>
                  <a:srgbClr val="1F487C"/>
                </a:solidFill>
                <a:latin typeface="Calibri"/>
                <a:cs typeface="Calibri"/>
              </a:rPr>
              <a:t>2010  </a:t>
            </a:r>
            <a:r>
              <a:rPr sz="1200" spc="-30" dirty="0">
                <a:solidFill>
                  <a:srgbClr val="1F487C"/>
                </a:solidFill>
                <a:latin typeface="Calibri"/>
                <a:cs typeface="Calibri"/>
              </a:rPr>
              <a:t>TeramuraT. </a:t>
            </a:r>
            <a:r>
              <a:rPr sz="1200" spc="-5" dirty="0">
                <a:solidFill>
                  <a:srgbClr val="1F487C"/>
                </a:solidFill>
                <a:latin typeface="Calibri"/>
                <a:cs typeface="Calibri"/>
              </a:rPr>
              <a:t>BMT</a:t>
            </a:r>
            <a:r>
              <a:rPr sz="1200" spc="-50" dirty="0">
                <a:solidFill>
                  <a:srgbClr val="1F487C"/>
                </a:solidFill>
                <a:latin typeface="Calibri"/>
                <a:cs typeface="Calibri"/>
              </a:rPr>
              <a:t> </a:t>
            </a:r>
            <a:r>
              <a:rPr sz="1200" dirty="0">
                <a:solidFill>
                  <a:srgbClr val="1F487C"/>
                </a:solidFill>
                <a:latin typeface="Calibri"/>
                <a:cs typeface="Calibri"/>
              </a:rPr>
              <a:t>2004</a:t>
            </a:r>
            <a:endParaRPr sz="1200" dirty="0">
              <a:latin typeface="Calibri"/>
              <a:cs typeface="Calibri"/>
            </a:endParaRPr>
          </a:p>
          <a:p>
            <a:pPr marL="12700">
              <a:lnSpc>
                <a:spcPct val="100000"/>
              </a:lnSpc>
              <a:spcBef>
                <a:spcPts val="455"/>
              </a:spcBef>
            </a:pPr>
            <a:r>
              <a:rPr sz="1200" spc="-5" dirty="0">
                <a:solidFill>
                  <a:srgbClr val="1F487C"/>
                </a:solidFill>
                <a:latin typeface="Calibri"/>
                <a:cs typeface="Calibri"/>
              </a:rPr>
              <a:t>Lee </a:t>
            </a:r>
            <a:r>
              <a:rPr sz="1200" spc="-25" dirty="0">
                <a:solidFill>
                  <a:srgbClr val="1F487C"/>
                </a:solidFill>
                <a:latin typeface="Calibri"/>
                <a:cs typeface="Calibri"/>
              </a:rPr>
              <a:t>YJ. </a:t>
            </a:r>
            <a:r>
              <a:rPr sz="1200" spc="-5" dirty="0">
                <a:solidFill>
                  <a:srgbClr val="1F487C"/>
                </a:solidFill>
                <a:latin typeface="Calibri"/>
                <a:cs typeface="Calibri"/>
              </a:rPr>
              <a:t>BBMT</a:t>
            </a:r>
            <a:r>
              <a:rPr sz="1200" spc="-55" dirty="0">
                <a:solidFill>
                  <a:srgbClr val="1F487C"/>
                </a:solidFill>
                <a:latin typeface="Calibri"/>
                <a:cs typeface="Calibri"/>
              </a:rPr>
              <a:t> </a:t>
            </a:r>
            <a:r>
              <a:rPr sz="1200" dirty="0">
                <a:solidFill>
                  <a:srgbClr val="1F487C"/>
                </a:solidFill>
                <a:latin typeface="Calibri"/>
                <a:cs typeface="Calibri"/>
              </a:rPr>
              <a:t>2013</a:t>
            </a:r>
            <a:endParaRPr sz="1200" dirty="0">
              <a:latin typeface="Calibri"/>
              <a:cs typeface="Calibri"/>
            </a:endParaRPr>
          </a:p>
          <a:p>
            <a:pPr marL="12700">
              <a:lnSpc>
                <a:spcPct val="100000"/>
              </a:lnSpc>
              <a:spcBef>
                <a:spcPts val="465"/>
              </a:spcBef>
            </a:pPr>
            <a:r>
              <a:rPr sz="1200" spc="-5" dirty="0">
                <a:solidFill>
                  <a:srgbClr val="1F487C"/>
                </a:solidFill>
                <a:latin typeface="Calibri"/>
                <a:cs typeface="Calibri"/>
              </a:rPr>
              <a:t>Lion </a:t>
            </a:r>
            <a:r>
              <a:rPr sz="1200" spc="-60" dirty="0">
                <a:solidFill>
                  <a:srgbClr val="1F487C"/>
                </a:solidFill>
                <a:latin typeface="Calibri"/>
                <a:cs typeface="Calibri"/>
              </a:rPr>
              <a:t>T. </a:t>
            </a:r>
            <a:r>
              <a:rPr sz="1200" spc="-10" dirty="0">
                <a:solidFill>
                  <a:srgbClr val="1F487C"/>
                </a:solidFill>
                <a:latin typeface="Calibri"/>
                <a:cs typeface="Calibri"/>
              </a:rPr>
              <a:t>Leukemia </a:t>
            </a:r>
            <a:r>
              <a:rPr sz="1200" spc="10" dirty="0">
                <a:solidFill>
                  <a:srgbClr val="1F487C"/>
                </a:solidFill>
                <a:latin typeface="Calibri"/>
                <a:cs typeface="Calibri"/>
              </a:rPr>
              <a:t> </a:t>
            </a:r>
            <a:r>
              <a:rPr sz="1200" dirty="0">
                <a:solidFill>
                  <a:srgbClr val="1F487C"/>
                </a:solidFill>
                <a:latin typeface="Calibri"/>
                <a:cs typeface="Calibri"/>
              </a:rPr>
              <a:t>2010</a:t>
            </a:r>
            <a:endParaRPr sz="1200" dirty="0">
              <a:latin typeface="Calibri"/>
              <a:cs typeface="Calibri"/>
            </a:endParaRPr>
          </a:p>
        </p:txBody>
      </p:sp>
      <p:sp>
        <p:nvSpPr>
          <p:cNvPr id="58" name="object 58"/>
          <p:cNvSpPr/>
          <p:nvPr/>
        </p:nvSpPr>
        <p:spPr>
          <a:xfrm>
            <a:off x="4797297" y="2343378"/>
            <a:ext cx="4319905" cy="3246120"/>
          </a:xfrm>
          <a:custGeom>
            <a:avLst/>
            <a:gdLst/>
            <a:ahLst/>
            <a:cxnLst/>
            <a:rect l="l" t="t" r="r" b="b"/>
            <a:pathLst>
              <a:path w="4319905" h="3246120">
                <a:moveTo>
                  <a:pt x="0" y="3245866"/>
                </a:moveTo>
                <a:lnTo>
                  <a:pt x="4319524" y="3245866"/>
                </a:lnTo>
                <a:lnTo>
                  <a:pt x="4319524" y="0"/>
                </a:lnTo>
                <a:lnTo>
                  <a:pt x="0" y="0"/>
                </a:lnTo>
                <a:lnTo>
                  <a:pt x="0" y="3245866"/>
                </a:lnTo>
                <a:close/>
              </a:path>
            </a:pathLst>
          </a:custGeom>
          <a:solidFill>
            <a:srgbClr val="F1F1F1"/>
          </a:solidFill>
        </p:spPr>
        <p:txBody>
          <a:bodyPr wrap="square" lIns="0" tIns="0" rIns="0" bIns="0" rtlCol="0"/>
          <a:lstStyle/>
          <a:p>
            <a:endParaRPr dirty="0"/>
          </a:p>
        </p:txBody>
      </p:sp>
      <p:sp>
        <p:nvSpPr>
          <p:cNvPr id="59" name="object 59"/>
          <p:cNvSpPr/>
          <p:nvPr/>
        </p:nvSpPr>
        <p:spPr>
          <a:xfrm>
            <a:off x="4797297" y="2343378"/>
            <a:ext cx="4319905" cy="3246120"/>
          </a:xfrm>
          <a:custGeom>
            <a:avLst/>
            <a:gdLst/>
            <a:ahLst/>
            <a:cxnLst/>
            <a:rect l="l" t="t" r="r" b="b"/>
            <a:pathLst>
              <a:path w="4319905" h="3246120">
                <a:moveTo>
                  <a:pt x="0" y="3245866"/>
                </a:moveTo>
                <a:lnTo>
                  <a:pt x="4319524" y="3245866"/>
                </a:lnTo>
                <a:lnTo>
                  <a:pt x="4319524" y="0"/>
                </a:lnTo>
                <a:lnTo>
                  <a:pt x="0" y="0"/>
                </a:lnTo>
                <a:lnTo>
                  <a:pt x="0" y="3245866"/>
                </a:lnTo>
                <a:close/>
              </a:path>
            </a:pathLst>
          </a:custGeom>
          <a:ln w="25399">
            <a:solidFill>
              <a:srgbClr val="385D89"/>
            </a:solidFill>
          </a:ln>
        </p:spPr>
        <p:txBody>
          <a:bodyPr wrap="square" lIns="0" tIns="0" rIns="0" bIns="0" rtlCol="0"/>
          <a:lstStyle/>
          <a:p>
            <a:endParaRPr dirty="0"/>
          </a:p>
        </p:txBody>
      </p:sp>
      <p:sp>
        <p:nvSpPr>
          <p:cNvPr id="60" name="object 60"/>
          <p:cNvSpPr/>
          <p:nvPr/>
        </p:nvSpPr>
        <p:spPr>
          <a:xfrm>
            <a:off x="5157797" y="2857859"/>
            <a:ext cx="1440180" cy="1070610"/>
          </a:xfrm>
          <a:custGeom>
            <a:avLst/>
            <a:gdLst/>
            <a:ahLst/>
            <a:cxnLst/>
            <a:rect l="l" t="t" r="r" b="b"/>
            <a:pathLst>
              <a:path w="1440179" h="1070610">
                <a:moveTo>
                  <a:pt x="0" y="1070074"/>
                </a:moveTo>
                <a:lnTo>
                  <a:pt x="1439929" y="1070074"/>
                </a:lnTo>
                <a:lnTo>
                  <a:pt x="1439929" y="0"/>
                </a:lnTo>
                <a:lnTo>
                  <a:pt x="0" y="0"/>
                </a:lnTo>
                <a:lnTo>
                  <a:pt x="0" y="1070074"/>
                </a:lnTo>
                <a:close/>
              </a:path>
            </a:pathLst>
          </a:custGeom>
          <a:solidFill>
            <a:srgbClr val="FFFFFF"/>
          </a:solidFill>
        </p:spPr>
        <p:txBody>
          <a:bodyPr wrap="square" lIns="0" tIns="0" rIns="0" bIns="0" rtlCol="0"/>
          <a:lstStyle/>
          <a:p>
            <a:endParaRPr dirty="0"/>
          </a:p>
        </p:txBody>
      </p:sp>
      <p:sp>
        <p:nvSpPr>
          <p:cNvPr id="61" name="object 61"/>
          <p:cNvSpPr/>
          <p:nvPr/>
        </p:nvSpPr>
        <p:spPr>
          <a:xfrm>
            <a:off x="5159538" y="2860691"/>
            <a:ext cx="1437005" cy="0"/>
          </a:xfrm>
          <a:custGeom>
            <a:avLst/>
            <a:gdLst/>
            <a:ahLst/>
            <a:cxnLst/>
            <a:rect l="l" t="t" r="r" b="b"/>
            <a:pathLst>
              <a:path w="1437004">
                <a:moveTo>
                  <a:pt x="0" y="0"/>
                </a:moveTo>
                <a:lnTo>
                  <a:pt x="1436463" y="0"/>
                </a:lnTo>
              </a:path>
            </a:pathLst>
          </a:custGeom>
          <a:ln w="5701">
            <a:solidFill>
              <a:srgbClr val="808080"/>
            </a:solidFill>
          </a:ln>
        </p:spPr>
        <p:txBody>
          <a:bodyPr wrap="square" lIns="0" tIns="0" rIns="0" bIns="0" rtlCol="0"/>
          <a:lstStyle/>
          <a:p>
            <a:endParaRPr dirty="0"/>
          </a:p>
        </p:txBody>
      </p:sp>
      <p:sp>
        <p:nvSpPr>
          <p:cNvPr id="62" name="object 62"/>
          <p:cNvSpPr/>
          <p:nvPr/>
        </p:nvSpPr>
        <p:spPr>
          <a:xfrm>
            <a:off x="6599459" y="2860691"/>
            <a:ext cx="0" cy="1064895"/>
          </a:xfrm>
          <a:custGeom>
            <a:avLst/>
            <a:gdLst/>
            <a:ahLst/>
            <a:cxnLst/>
            <a:rect l="l" t="t" r="r" b="b"/>
            <a:pathLst>
              <a:path h="1064895">
                <a:moveTo>
                  <a:pt x="0" y="0"/>
                </a:moveTo>
                <a:lnTo>
                  <a:pt x="0" y="1064391"/>
                </a:lnTo>
              </a:path>
            </a:pathLst>
          </a:custGeom>
          <a:ln w="3481">
            <a:solidFill>
              <a:srgbClr val="808080"/>
            </a:solidFill>
          </a:ln>
        </p:spPr>
        <p:txBody>
          <a:bodyPr wrap="square" lIns="0" tIns="0" rIns="0" bIns="0" rtlCol="0"/>
          <a:lstStyle/>
          <a:p>
            <a:endParaRPr dirty="0"/>
          </a:p>
        </p:txBody>
      </p:sp>
      <p:sp>
        <p:nvSpPr>
          <p:cNvPr id="63" name="object 63"/>
          <p:cNvSpPr/>
          <p:nvPr/>
        </p:nvSpPr>
        <p:spPr>
          <a:xfrm>
            <a:off x="5163020" y="3930784"/>
            <a:ext cx="1437005" cy="0"/>
          </a:xfrm>
          <a:custGeom>
            <a:avLst/>
            <a:gdLst/>
            <a:ahLst/>
            <a:cxnLst/>
            <a:rect l="l" t="t" r="r" b="b"/>
            <a:pathLst>
              <a:path w="1437004">
                <a:moveTo>
                  <a:pt x="1436439" y="0"/>
                </a:moveTo>
                <a:lnTo>
                  <a:pt x="0" y="0"/>
                </a:lnTo>
              </a:path>
            </a:pathLst>
          </a:custGeom>
          <a:ln w="5701">
            <a:solidFill>
              <a:srgbClr val="808080"/>
            </a:solidFill>
          </a:ln>
        </p:spPr>
        <p:txBody>
          <a:bodyPr wrap="square" lIns="0" tIns="0" rIns="0" bIns="0" rtlCol="0"/>
          <a:lstStyle/>
          <a:p>
            <a:endParaRPr dirty="0"/>
          </a:p>
        </p:txBody>
      </p:sp>
      <p:sp>
        <p:nvSpPr>
          <p:cNvPr id="64" name="object 64"/>
          <p:cNvSpPr/>
          <p:nvPr/>
        </p:nvSpPr>
        <p:spPr>
          <a:xfrm>
            <a:off x="5159538" y="2866547"/>
            <a:ext cx="0" cy="1064260"/>
          </a:xfrm>
          <a:custGeom>
            <a:avLst/>
            <a:gdLst/>
            <a:ahLst/>
            <a:cxnLst/>
            <a:rect l="l" t="t" r="r" b="b"/>
            <a:pathLst>
              <a:path h="1064260">
                <a:moveTo>
                  <a:pt x="0" y="1064236"/>
                </a:moveTo>
                <a:lnTo>
                  <a:pt x="0" y="0"/>
                </a:lnTo>
              </a:path>
            </a:pathLst>
          </a:custGeom>
          <a:ln w="3481">
            <a:solidFill>
              <a:srgbClr val="808080"/>
            </a:solidFill>
          </a:ln>
        </p:spPr>
        <p:txBody>
          <a:bodyPr wrap="square" lIns="0" tIns="0" rIns="0" bIns="0" rtlCol="0"/>
          <a:lstStyle/>
          <a:p>
            <a:endParaRPr dirty="0"/>
          </a:p>
        </p:txBody>
      </p:sp>
      <p:sp>
        <p:nvSpPr>
          <p:cNvPr id="65" name="object 65"/>
          <p:cNvSpPr/>
          <p:nvPr/>
        </p:nvSpPr>
        <p:spPr>
          <a:xfrm>
            <a:off x="5159538" y="2860691"/>
            <a:ext cx="0" cy="1064895"/>
          </a:xfrm>
          <a:custGeom>
            <a:avLst/>
            <a:gdLst/>
            <a:ahLst/>
            <a:cxnLst/>
            <a:rect l="l" t="t" r="r" b="b"/>
            <a:pathLst>
              <a:path h="1064895">
                <a:moveTo>
                  <a:pt x="0" y="0"/>
                </a:moveTo>
                <a:lnTo>
                  <a:pt x="0" y="1064391"/>
                </a:lnTo>
              </a:path>
            </a:pathLst>
          </a:custGeom>
          <a:ln w="3481">
            <a:solidFill>
              <a:srgbClr val="000000"/>
            </a:solidFill>
          </a:ln>
        </p:spPr>
        <p:txBody>
          <a:bodyPr wrap="square" lIns="0" tIns="0" rIns="0" bIns="0" rtlCol="0"/>
          <a:lstStyle/>
          <a:p>
            <a:endParaRPr dirty="0"/>
          </a:p>
        </p:txBody>
      </p:sp>
      <p:sp>
        <p:nvSpPr>
          <p:cNvPr id="66" name="object 66"/>
          <p:cNvSpPr/>
          <p:nvPr/>
        </p:nvSpPr>
        <p:spPr>
          <a:xfrm>
            <a:off x="5145615" y="3930784"/>
            <a:ext cx="10795" cy="0"/>
          </a:xfrm>
          <a:custGeom>
            <a:avLst/>
            <a:gdLst/>
            <a:ahLst/>
            <a:cxnLst/>
            <a:rect l="l" t="t" r="r" b="b"/>
            <a:pathLst>
              <a:path w="10795">
                <a:moveTo>
                  <a:pt x="0" y="0"/>
                </a:moveTo>
                <a:lnTo>
                  <a:pt x="10441" y="0"/>
                </a:lnTo>
              </a:path>
            </a:pathLst>
          </a:custGeom>
          <a:ln w="5701">
            <a:solidFill>
              <a:srgbClr val="000000"/>
            </a:solidFill>
          </a:ln>
        </p:spPr>
        <p:txBody>
          <a:bodyPr wrap="square" lIns="0" tIns="0" rIns="0" bIns="0" rtlCol="0"/>
          <a:lstStyle/>
          <a:p>
            <a:endParaRPr dirty="0"/>
          </a:p>
        </p:txBody>
      </p:sp>
      <p:sp>
        <p:nvSpPr>
          <p:cNvPr id="67" name="object 67"/>
          <p:cNvSpPr/>
          <p:nvPr/>
        </p:nvSpPr>
        <p:spPr>
          <a:xfrm>
            <a:off x="5145615" y="3776214"/>
            <a:ext cx="10795" cy="0"/>
          </a:xfrm>
          <a:custGeom>
            <a:avLst/>
            <a:gdLst/>
            <a:ahLst/>
            <a:cxnLst/>
            <a:rect l="l" t="t" r="r" b="b"/>
            <a:pathLst>
              <a:path w="10795">
                <a:moveTo>
                  <a:pt x="0" y="0"/>
                </a:moveTo>
                <a:lnTo>
                  <a:pt x="10441" y="0"/>
                </a:lnTo>
              </a:path>
            </a:pathLst>
          </a:custGeom>
          <a:ln w="5701">
            <a:solidFill>
              <a:srgbClr val="000000"/>
            </a:solidFill>
          </a:ln>
        </p:spPr>
        <p:txBody>
          <a:bodyPr wrap="square" lIns="0" tIns="0" rIns="0" bIns="0" rtlCol="0"/>
          <a:lstStyle/>
          <a:p>
            <a:endParaRPr dirty="0"/>
          </a:p>
        </p:txBody>
      </p:sp>
      <p:sp>
        <p:nvSpPr>
          <p:cNvPr id="68" name="object 68"/>
          <p:cNvSpPr/>
          <p:nvPr/>
        </p:nvSpPr>
        <p:spPr>
          <a:xfrm>
            <a:off x="5145615" y="3627494"/>
            <a:ext cx="10795" cy="0"/>
          </a:xfrm>
          <a:custGeom>
            <a:avLst/>
            <a:gdLst/>
            <a:ahLst/>
            <a:cxnLst/>
            <a:rect l="l" t="t" r="r" b="b"/>
            <a:pathLst>
              <a:path w="10795">
                <a:moveTo>
                  <a:pt x="0" y="0"/>
                </a:moveTo>
                <a:lnTo>
                  <a:pt x="10441" y="0"/>
                </a:lnTo>
              </a:path>
            </a:pathLst>
          </a:custGeom>
          <a:ln w="5701">
            <a:solidFill>
              <a:srgbClr val="000000"/>
            </a:solidFill>
          </a:ln>
        </p:spPr>
        <p:txBody>
          <a:bodyPr wrap="square" lIns="0" tIns="0" rIns="0" bIns="0" rtlCol="0"/>
          <a:lstStyle/>
          <a:p>
            <a:endParaRPr dirty="0"/>
          </a:p>
        </p:txBody>
      </p:sp>
      <p:sp>
        <p:nvSpPr>
          <p:cNvPr id="69" name="object 69"/>
          <p:cNvSpPr/>
          <p:nvPr/>
        </p:nvSpPr>
        <p:spPr>
          <a:xfrm>
            <a:off x="5145615" y="3472962"/>
            <a:ext cx="10795" cy="0"/>
          </a:xfrm>
          <a:custGeom>
            <a:avLst/>
            <a:gdLst/>
            <a:ahLst/>
            <a:cxnLst/>
            <a:rect l="l" t="t" r="r" b="b"/>
            <a:pathLst>
              <a:path w="10795">
                <a:moveTo>
                  <a:pt x="0" y="0"/>
                </a:moveTo>
                <a:lnTo>
                  <a:pt x="10441" y="0"/>
                </a:lnTo>
              </a:path>
            </a:pathLst>
          </a:custGeom>
          <a:ln w="5701">
            <a:solidFill>
              <a:srgbClr val="000000"/>
            </a:solidFill>
          </a:ln>
        </p:spPr>
        <p:txBody>
          <a:bodyPr wrap="square" lIns="0" tIns="0" rIns="0" bIns="0" rtlCol="0"/>
          <a:lstStyle/>
          <a:p>
            <a:endParaRPr dirty="0"/>
          </a:p>
        </p:txBody>
      </p:sp>
      <p:sp>
        <p:nvSpPr>
          <p:cNvPr id="70" name="object 70"/>
          <p:cNvSpPr/>
          <p:nvPr/>
        </p:nvSpPr>
        <p:spPr>
          <a:xfrm>
            <a:off x="5145615" y="3318494"/>
            <a:ext cx="10795" cy="0"/>
          </a:xfrm>
          <a:custGeom>
            <a:avLst/>
            <a:gdLst/>
            <a:ahLst/>
            <a:cxnLst/>
            <a:rect l="l" t="t" r="r" b="b"/>
            <a:pathLst>
              <a:path w="10795">
                <a:moveTo>
                  <a:pt x="0" y="0"/>
                </a:moveTo>
                <a:lnTo>
                  <a:pt x="10441" y="0"/>
                </a:lnTo>
              </a:path>
            </a:pathLst>
          </a:custGeom>
          <a:ln w="5701">
            <a:solidFill>
              <a:srgbClr val="000000"/>
            </a:solidFill>
          </a:ln>
        </p:spPr>
        <p:txBody>
          <a:bodyPr wrap="square" lIns="0" tIns="0" rIns="0" bIns="0" rtlCol="0"/>
          <a:lstStyle/>
          <a:p>
            <a:endParaRPr dirty="0"/>
          </a:p>
        </p:txBody>
      </p:sp>
      <p:sp>
        <p:nvSpPr>
          <p:cNvPr id="71" name="object 71"/>
          <p:cNvSpPr/>
          <p:nvPr/>
        </p:nvSpPr>
        <p:spPr>
          <a:xfrm>
            <a:off x="5145615" y="3163962"/>
            <a:ext cx="10795" cy="0"/>
          </a:xfrm>
          <a:custGeom>
            <a:avLst/>
            <a:gdLst/>
            <a:ahLst/>
            <a:cxnLst/>
            <a:rect l="l" t="t" r="r" b="b"/>
            <a:pathLst>
              <a:path w="10795">
                <a:moveTo>
                  <a:pt x="0" y="0"/>
                </a:moveTo>
                <a:lnTo>
                  <a:pt x="10441" y="0"/>
                </a:lnTo>
              </a:path>
            </a:pathLst>
          </a:custGeom>
          <a:ln w="5701">
            <a:solidFill>
              <a:srgbClr val="000000"/>
            </a:solidFill>
          </a:ln>
        </p:spPr>
        <p:txBody>
          <a:bodyPr wrap="square" lIns="0" tIns="0" rIns="0" bIns="0" rtlCol="0"/>
          <a:lstStyle/>
          <a:p>
            <a:endParaRPr dirty="0"/>
          </a:p>
        </p:txBody>
      </p:sp>
      <p:sp>
        <p:nvSpPr>
          <p:cNvPr id="72" name="object 72"/>
          <p:cNvSpPr/>
          <p:nvPr/>
        </p:nvSpPr>
        <p:spPr>
          <a:xfrm>
            <a:off x="5145615" y="3015222"/>
            <a:ext cx="10795" cy="0"/>
          </a:xfrm>
          <a:custGeom>
            <a:avLst/>
            <a:gdLst/>
            <a:ahLst/>
            <a:cxnLst/>
            <a:rect l="l" t="t" r="r" b="b"/>
            <a:pathLst>
              <a:path w="10795">
                <a:moveTo>
                  <a:pt x="0" y="0"/>
                </a:moveTo>
                <a:lnTo>
                  <a:pt x="10441" y="0"/>
                </a:lnTo>
              </a:path>
            </a:pathLst>
          </a:custGeom>
          <a:ln w="5701">
            <a:solidFill>
              <a:srgbClr val="000000"/>
            </a:solidFill>
          </a:ln>
        </p:spPr>
        <p:txBody>
          <a:bodyPr wrap="square" lIns="0" tIns="0" rIns="0" bIns="0" rtlCol="0"/>
          <a:lstStyle/>
          <a:p>
            <a:endParaRPr dirty="0"/>
          </a:p>
        </p:txBody>
      </p:sp>
      <p:sp>
        <p:nvSpPr>
          <p:cNvPr id="73" name="object 73"/>
          <p:cNvSpPr/>
          <p:nvPr/>
        </p:nvSpPr>
        <p:spPr>
          <a:xfrm>
            <a:off x="5145615" y="2860691"/>
            <a:ext cx="10795" cy="0"/>
          </a:xfrm>
          <a:custGeom>
            <a:avLst/>
            <a:gdLst/>
            <a:ahLst/>
            <a:cxnLst/>
            <a:rect l="l" t="t" r="r" b="b"/>
            <a:pathLst>
              <a:path w="10795">
                <a:moveTo>
                  <a:pt x="0" y="0"/>
                </a:moveTo>
                <a:lnTo>
                  <a:pt x="10441" y="0"/>
                </a:lnTo>
              </a:path>
            </a:pathLst>
          </a:custGeom>
          <a:ln w="5701">
            <a:solidFill>
              <a:srgbClr val="000000"/>
            </a:solidFill>
          </a:ln>
        </p:spPr>
        <p:txBody>
          <a:bodyPr wrap="square" lIns="0" tIns="0" rIns="0" bIns="0" rtlCol="0"/>
          <a:lstStyle/>
          <a:p>
            <a:endParaRPr dirty="0"/>
          </a:p>
        </p:txBody>
      </p:sp>
      <p:sp>
        <p:nvSpPr>
          <p:cNvPr id="74" name="object 74"/>
          <p:cNvSpPr/>
          <p:nvPr/>
        </p:nvSpPr>
        <p:spPr>
          <a:xfrm>
            <a:off x="5159538" y="3930784"/>
            <a:ext cx="1437005" cy="0"/>
          </a:xfrm>
          <a:custGeom>
            <a:avLst/>
            <a:gdLst/>
            <a:ahLst/>
            <a:cxnLst/>
            <a:rect l="l" t="t" r="r" b="b"/>
            <a:pathLst>
              <a:path w="1437004">
                <a:moveTo>
                  <a:pt x="0" y="0"/>
                </a:moveTo>
                <a:lnTo>
                  <a:pt x="1436463" y="0"/>
                </a:lnTo>
              </a:path>
            </a:pathLst>
          </a:custGeom>
          <a:ln w="5701">
            <a:solidFill>
              <a:srgbClr val="000000"/>
            </a:solidFill>
          </a:ln>
        </p:spPr>
        <p:txBody>
          <a:bodyPr wrap="square" lIns="0" tIns="0" rIns="0" bIns="0" rtlCol="0"/>
          <a:lstStyle/>
          <a:p>
            <a:endParaRPr dirty="0"/>
          </a:p>
        </p:txBody>
      </p:sp>
      <p:sp>
        <p:nvSpPr>
          <p:cNvPr id="75" name="object 75"/>
          <p:cNvSpPr/>
          <p:nvPr/>
        </p:nvSpPr>
        <p:spPr>
          <a:xfrm>
            <a:off x="5159538" y="3936487"/>
            <a:ext cx="0" cy="17145"/>
          </a:xfrm>
          <a:custGeom>
            <a:avLst/>
            <a:gdLst/>
            <a:ahLst/>
            <a:cxnLst/>
            <a:rect l="l" t="t" r="r" b="b"/>
            <a:pathLst>
              <a:path h="17145">
                <a:moveTo>
                  <a:pt x="0" y="17100"/>
                </a:moveTo>
                <a:lnTo>
                  <a:pt x="0" y="0"/>
                </a:lnTo>
              </a:path>
            </a:pathLst>
          </a:custGeom>
          <a:ln w="3481">
            <a:solidFill>
              <a:srgbClr val="000000"/>
            </a:solidFill>
          </a:ln>
        </p:spPr>
        <p:txBody>
          <a:bodyPr wrap="square" lIns="0" tIns="0" rIns="0" bIns="0" rtlCol="0"/>
          <a:lstStyle/>
          <a:p>
            <a:endParaRPr dirty="0"/>
          </a:p>
        </p:txBody>
      </p:sp>
      <p:sp>
        <p:nvSpPr>
          <p:cNvPr id="76" name="object 76"/>
          <p:cNvSpPr/>
          <p:nvPr/>
        </p:nvSpPr>
        <p:spPr>
          <a:xfrm>
            <a:off x="5358262" y="3936487"/>
            <a:ext cx="0" cy="17145"/>
          </a:xfrm>
          <a:custGeom>
            <a:avLst/>
            <a:gdLst/>
            <a:ahLst/>
            <a:cxnLst/>
            <a:rect l="l" t="t" r="r" b="b"/>
            <a:pathLst>
              <a:path h="17145">
                <a:moveTo>
                  <a:pt x="0" y="17100"/>
                </a:moveTo>
                <a:lnTo>
                  <a:pt x="0" y="0"/>
                </a:lnTo>
              </a:path>
            </a:pathLst>
          </a:custGeom>
          <a:ln w="3481">
            <a:solidFill>
              <a:srgbClr val="000000"/>
            </a:solidFill>
          </a:ln>
        </p:spPr>
        <p:txBody>
          <a:bodyPr wrap="square" lIns="0" tIns="0" rIns="0" bIns="0" rtlCol="0"/>
          <a:lstStyle/>
          <a:p>
            <a:endParaRPr dirty="0"/>
          </a:p>
        </p:txBody>
      </p:sp>
      <p:sp>
        <p:nvSpPr>
          <p:cNvPr id="77" name="object 77"/>
          <p:cNvSpPr/>
          <p:nvPr/>
        </p:nvSpPr>
        <p:spPr>
          <a:xfrm>
            <a:off x="5560530" y="3936487"/>
            <a:ext cx="0" cy="17145"/>
          </a:xfrm>
          <a:custGeom>
            <a:avLst/>
            <a:gdLst/>
            <a:ahLst/>
            <a:cxnLst/>
            <a:rect l="l" t="t" r="r" b="b"/>
            <a:pathLst>
              <a:path h="17145">
                <a:moveTo>
                  <a:pt x="0" y="17100"/>
                </a:moveTo>
                <a:lnTo>
                  <a:pt x="0" y="0"/>
                </a:lnTo>
              </a:path>
            </a:pathLst>
          </a:custGeom>
          <a:ln w="3481">
            <a:solidFill>
              <a:srgbClr val="000000"/>
            </a:solidFill>
          </a:ln>
        </p:spPr>
        <p:txBody>
          <a:bodyPr wrap="square" lIns="0" tIns="0" rIns="0" bIns="0" rtlCol="0"/>
          <a:lstStyle/>
          <a:p>
            <a:endParaRPr dirty="0"/>
          </a:p>
        </p:txBody>
      </p:sp>
      <p:sp>
        <p:nvSpPr>
          <p:cNvPr id="78" name="object 78"/>
          <p:cNvSpPr/>
          <p:nvPr/>
        </p:nvSpPr>
        <p:spPr>
          <a:xfrm>
            <a:off x="5759262" y="3936487"/>
            <a:ext cx="0" cy="17145"/>
          </a:xfrm>
          <a:custGeom>
            <a:avLst/>
            <a:gdLst/>
            <a:ahLst/>
            <a:cxnLst/>
            <a:rect l="l" t="t" r="r" b="b"/>
            <a:pathLst>
              <a:path h="17145">
                <a:moveTo>
                  <a:pt x="0" y="17100"/>
                </a:moveTo>
                <a:lnTo>
                  <a:pt x="0" y="0"/>
                </a:lnTo>
              </a:path>
            </a:pathLst>
          </a:custGeom>
          <a:ln w="3481">
            <a:solidFill>
              <a:srgbClr val="000000"/>
            </a:solidFill>
          </a:ln>
        </p:spPr>
        <p:txBody>
          <a:bodyPr wrap="square" lIns="0" tIns="0" rIns="0" bIns="0" rtlCol="0"/>
          <a:lstStyle/>
          <a:p>
            <a:endParaRPr dirty="0"/>
          </a:p>
        </p:txBody>
      </p:sp>
      <p:sp>
        <p:nvSpPr>
          <p:cNvPr id="79" name="object 79"/>
          <p:cNvSpPr/>
          <p:nvPr/>
        </p:nvSpPr>
        <p:spPr>
          <a:xfrm>
            <a:off x="5957994" y="3936487"/>
            <a:ext cx="0" cy="17145"/>
          </a:xfrm>
          <a:custGeom>
            <a:avLst/>
            <a:gdLst/>
            <a:ahLst/>
            <a:cxnLst/>
            <a:rect l="l" t="t" r="r" b="b"/>
            <a:pathLst>
              <a:path h="17145">
                <a:moveTo>
                  <a:pt x="0" y="17100"/>
                </a:moveTo>
                <a:lnTo>
                  <a:pt x="0" y="0"/>
                </a:lnTo>
              </a:path>
            </a:pathLst>
          </a:custGeom>
          <a:ln w="3481">
            <a:solidFill>
              <a:srgbClr val="000000"/>
            </a:solidFill>
          </a:ln>
        </p:spPr>
        <p:txBody>
          <a:bodyPr wrap="square" lIns="0" tIns="0" rIns="0" bIns="0" rtlCol="0"/>
          <a:lstStyle/>
          <a:p>
            <a:endParaRPr dirty="0"/>
          </a:p>
        </p:txBody>
      </p:sp>
      <p:sp>
        <p:nvSpPr>
          <p:cNvPr id="80" name="object 80"/>
          <p:cNvSpPr/>
          <p:nvPr/>
        </p:nvSpPr>
        <p:spPr>
          <a:xfrm>
            <a:off x="6160183" y="3936487"/>
            <a:ext cx="0" cy="17145"/>
          </a:xfrm>
          <a:custGeom>
            <a:avLst/>
            <a:gdLst/>
            <a:ahLst/>
            <a:cxnLst/>
            <a:rect l="l" t="t" r="r" b="b"/>
            <a:pathLst>
              <a:path h="17145">
                <a:moveTo>
                  <a:pt x="0" y="17100"/>
                </a:moveTo>
                <a:lnTo>
                  <a:pt x="0" y="0"/>
                </a:lnTo>
              </a:path>
            </a:pathLst>
          </a:custGeom>
          <a:ln w="3481">
            <a:solidFill>
              <a:srgbClr val="000000"/>
            </a:solidFill>
          </a:ln>
        </p:spPr>
        <p:txBody>
          <a:bodyPr wrap="square" lIns="0" tIns="0" rIns="0" bIns="0" rtlCol="0"/>
          <a:lstStyle/>
          <a:p>
            <a:endParaRPr dirty="0"/>
          </a:p>
        </p:txBody>
      </p:sp>
      <p:sp>
        <p:nvSpPr>
          <p:cNvPr id="81" name="object 81"/>
          <p:cNvSpPr/>
          <p:nvPr/>
        </p:nvSpPr>
        <p:spPr>
          <a:xfrm>
            <a:off x="6358876" y="3936487"/>
            <a:ext cx="0" cy="17145"/>
          </a:xfrm>
          <a:custGeom>
            <a:avLst/>
            <a:gdLst/>
            <a:ahLst/>
            <a:cxnLst/>
            <a:rect l="l" t="t" r="r" b="b"/>
            <a:pathLst>
              <a:path h="17145">
                <a:moveTo>
                  <a:pt x="0" y="17100"/>
                </a:moveTo>
                <a:lnTo>
                  <a:pt x="0" y="0"/>
                </a:lnTo>
              </a:path>
            </a:pathLst>
          </a:custGeom>
          <a:ln w="3481">
            <a:solidFill>
              <a:srgbClr val="000000"/>
            </a:solidFill>
          </a:ln>
        </p:spPr>
        <p:txBody>
          <a:bodyPr wrap="square" lIns="0" tIns="0" rIns="0" bIns="0" rtlCol="0"/>
          <a:lstStyle/>
          <a:p>
            <a:endParaRPr dirty="0"/>
          </a:p>
        </p:txBody>
      </p:sp>
      <p:sp>
        <p:nvSpPr>
          <p:cNvPr id="82" name="object 82"/>
          <p:cNvSpPr/>
          <p:nvPr/>
        </p:nvSpPr>
        <p:spPr>
          <a:xfrm>
            <a:off x="6561184" y="3936487"/>
            <a:ext cx="0" cy="17145"/>
          </a:xfrm>
          <a:custGeom>
            <a:avLst/>
            <a:gdLst/>
            <a:ahLst/>
            <a:cxnLst/>
            <a:rect l="l" t="t" r="r" b="b"/>
            <a:pathLst>
              <a:path h="17145">
                <a:moveTo>
                  <a:pt x="0" y="17100"/>
                </a:moveTo>
                <a:lnTo>
                  <a:pt x="0" y="0"/>
                </a:lnTo>
              </a:path>
            </a:pathLst>
          </a:custGeom>
          <a:ln w="3481">
            <a:solidFill>
              <a:srgbClr val="000000"/>
            </a:solidFill>
          </a:ln>
        </p:spPr>
        <p:txBody>
          <a:bodyPr wrap="square" lIns="0" tIns="0" rIns="0" bIns="0" rtlCol="0"/>
          <a:lstStyle/>
          <a:p>
            <a:endParaRPr dirty="0"/>
          </a:p>
        </p:txBody>
      </p:sp>
      <p:sp>
        <p:nvSpPr>
          <p:cNvPr id="83" name="object 83"/>
          <p:cNvSpPr/>
          <p:nvPr/>
        </p:nvSpPr>
        <p:spPr>
          <a:xfrm>
            <a:off x="5180426" y="3512994"/>
            <a:ext cx="160655" cy="417830"/>
          </a:xfrm>
          <a:custGeom>
            <a:avLst/>
            <a:gdLst/>
            <a:ahLst/>
            <a:cxnLst/>
            <a:rect l="l" t="t" r="r" b="b"/>
            <a:pathLst>
              <a:path w="160654" h="417829">
                <a:moveTo>
                  <a:pt x="0" y="417789"/>
                </a:moveTo>
                <a:lnTo>
                  <a:pt x="160427" y="0"/>
                </a:lnTo>
              </a:path>
            </a:pathLst>
          </a:custGeom>
          <a:ln w="3766">
            <a:solidFill>
              <a:srgbClr val="FF00FF"/>
            </a:solidFill>
          </a:ln>
        </p:spPr>
        <p:txBody>
          <a:bodyPr wrap="square" lIns="0" tIns="0" rIns="0" bIns="0" rtlCol="0"/>
          <a:lstStyle/>
          <a:p>
            <a:endParaRPr dirty="0"/>
          </a:p>
        </p:txBody>
      </p:sp>
      <p:sp>
        <p:nvSpPr>
          <p:cNvPr id="84" name="object 84"/>
          <p:cNvSpPr/>
          <p:nvPr/>
        </p:nvSpPr>
        <p:spPr>
          <a:xfrm>
            <a:off x="5340853" y="3369983"/>
            <a:ext cx="115570" cy="137795"/>
          </a:xfrm>
          <a:custGeom>
            <a:avLst/>
            <a:gdLst/>
            <a:ahLst/>
            <a:cxnLst/>
            <a:rect l="l" t="t" r="r" b="b"/>
            <a:pathLst>
              <a:path w="115570" h="137795">
                <a:moveTo>
                  <a:pt x="0" y="137347"/>
                </a:moveTo>
                <a:lnTo>
                  <a:pt x="115065" y="0"/>
                </a:lnTo>
              </a:path>
            </a:pathLst>
          </a:custGeom>
          <a:ln w="4396">
            <a:solidFill>
              <a:srgbClr val="FF00FF"/>
            </a:solidFill>
          </a:ln>
        </p:spPr>
        <p:txBody>
          <a:bodyPr wrap="square" lIns="0" tIns="0" rIns="0" bIns="0" rtlCol="0"/>
          <a:lstStyle/>
          <a:p>
            <a:endParaRPr dirty="0"/>
          </a:p>
        </p:txBody>
      </p:sp>
      <p:sp>
        <p:nvSpPr>
          <p:cNvPr id="85" name="object 85"/>
          <p:cNvSpPr/>
          <p:nvPr/>
        </p:nvSpPr>
        <p:spPr>
          <a:xfrm>
            <a:off x="5459416" y="3364319"/>
            <a:ext cx="156845" cy="17145"/>
          </a:xfrm>
          <a:custGeom>
            <a:avLst/>
            <a:gdLst/>
            <a:ahLst/>
            <a:cxnLst/>
            <a:rect l="l" t="t" r="r" b="b"/>
            <a:pathLst>
              <a:path w="156845" h="17145">
                <a:moveTo>
                  <a:pt x="0" y="0"/>
                </a:moveTo>
                <a:lnTo>
                  <a:pt x="156839" y="17055"/>
                </a:lnTo>
              </a:path>
            </a:pathLst>
          </a:custGeom>
          <a:ln w="5675">
            <a:solidFill>
              <a:srgbClr val="FF00FF"/>
            </a:solidFill>
          </a:ln>
        </p:spPr>
        <p:txBody>
          <a:bodyPr wrap="square" lIns="0" tIns="0" rIns="0" bIns="0" rtlCol="0"/>
          <a:lstStyle/>
          <a:p>
            <a:endParaRPr dirty="0"/>
          </a:p>
        </p:txBody>
      </p:sp>
      <p:sp>
        <p:nvSpPr>
          <p:cNvPr id="86" name="object 86"/>
          <p:cNvSpPr/>
          <p:nvPr/>
        </p:nvSpPr>
        <p:spPr>
          <a:xfrm>
            <a:off x="5619832" y="3352863"/>
            <a:ext cx="114935" cy="28575"/>
          </a:xfrm>
          <a:custGeom>
            <a:avLst/>
            <a:gdLst/>
            <a:ahLst/>
            <a:cxnLst/>
            <a:rect l="l" t="t" r="r" b="b"/>
            <a:pathLst>
              <a:path w="114935" h="28575">
                <a:moveTo>
                  <a:pt x="0" y="28512"/>
                </a:moveTo>
                <a:lnTo>
                  <a:pt x="114947" y="0"/>
                </a:lnTo>
              </a:path>
            </a:pathLst>
          </a:custGeom>
          <a:ln w="5572">
            <a:solidFill>
              <a:srgbClr val="FF00FF"/>
            </a:solidFill>
          </a:ln>
        </p:spPr>
        <p:txBody>
          <a:bodyPr wrap="square" lIns="0" tIns="0" rIns="0" bIns="0" rtlCol="0"/>
          <a:lstStyle/>
          <a:p>
            <a:endParaRPr dirty="0"/>
          </a:p>
        </p:txBody>
      </p:sp>
      <p:sp>
        <p:nvSpPr>
          <p:cNvPr id="87" name="object 87"/>
          <p:cNvSpPr/>
          <p:nvPr/>
        </p:nvSpPr>
        <p:spPr>
          <a:xfrm>
            <a:off x="5738277" y="3226972"/>
            <a:ext cx="199390" cy="126364"/>
          </a:xfrm>
          <a:custGeom>
            <a:avLst/>
            <a:gdLst/>
            <a:ahLst/>
            <a:cxnLst/>
            <a:rect l="l" t="t" r="r" b="b"/>
            <a:pathLst>
              <a:path w="199389" h="126364">
                <a:moveTo>
                  <a:pt x="0" y="125891"/>
                </a:moveTo>
                <a:lnTo>
                  <a:pt x="198810" y="0"/>
                </a:lnTo>
              </a:path>
            </a:pathLst>
          </a:custGeom>
          <a:ln w="5065">
            <a:solidFill>
              <a:srgbClr val="FF00FF"/>
            </a:solidFill>
          </a:ln>
        </p:spPr>
        <p:txBody>
          <a:bodyPr wrap="square" lIns="0" tIns="0" rIns="0" bIns="0" rtlCol="0"/>
          <a:lstStyle/>
          <a:p>
            <a:endParaRPr dirty="0"/>
          </a:p>
        </p:txBody>
      </p:sp>
      <p:sp>
        <p:nvSpPr>
          <p:cNvPr id="88" name="object 88"/>
          <p:cNvSpPr/>
          <p:nvPr/>
        </p:nvSpPr>
        <p:spPr>
          <a:xfrm>
            <a:off x="5940584" y="3072440"/>
            <a:ext cx="516255" cy="154940"/>
          </a:xfrm>
          <a:custGeom>
            <a:avLst/>
            <a:gdLst/>
            <a:ahLst/>
            <a:cxnLst/>
            <a:rect l="l" t="t" r="r" b="b"/>
            <a:pathLst>
              <a:path w="516254" h="154939">
                <a:moveTo>
                  <a:pt x="0" y="154531"/>
                </a:moveTo>
                <a:lnTo>
                  <a:pt x="515986" y="0"/>
                </a:lnTo>
              </a:path>
            </a:pathLst>
          </a:custGeom>
          <a:ln w="5518">
            <a:solidFill>
              <a:srgbClr val="FF00FF"/>
            </a:solidFill>
          </a:ln>
        </p:spPr>
        <p:txBody>
          <a:bodyPr wrap="square" lIns="0" tIns="0" rIns="0" bIns="0" rtlCol="0"/>
          <a:lstStyle/>
          <a:p>
            <a:endParaRPr dirty="0"/>
          </a:p>
        </p:txBody>
      </p:sp>
      <p:sp>
        <p:nvSpPr>
          <p:cNvPr id="89" name="object 89"/>
          <p:cNvSpPr/>
          <p:nvPr/>
        </p:nvSpPr>
        <p:spPr>
          <a:xfrm>
            <a:off x="5166502" y="3907820"/>
            <a:ext cx="27940" cy="43180"/>
          </a:xfrm>
          <a:custGeom>
            <a:avLst/>
            <a:gdLst/>
            <a:ahLst/>
            <a:cxnLst/>
            <a:rect l="l" t="t" r="r" b="b"/>
            <a:pathLst>
              <a:path w="27939" h="43179">
                <a:moveTo>
                  <a:pt x="13923" y="0"/>
                </a:moveTo>
                <a:lnTo>
                  <a:pt x="0" y="22964"/>
                </a:lnTo>
                <a:lnTo>
                  <a:pt x="12182" y="42916"/>
                </a:lnTo>
                <a:lnTo>
                  <a:pt x="15676" y="42916"/>
                </a:lnTo>
                <a:lnTo>
                  <a:pt x="27945" y="22964"/>
                </a:lnTo>
                <a:lnTo>
                  <a:pt x="13923" y="0"/>
                </a:lnTo>
                <a:close/>
              </a:path>
            </a:pathLst>
          </a:custGeom>
          <a:solidFill>
            <a:srgbClr val="FF00FF"/>
          </a:solidFill>
        </p:spPr>
        <p:txBody>
          <a:bodyPr wrap="square" lIns="0" tIns="0" rIns="0" bIns="0" rtlCol="0"/>
          <a:lstStyle/>
          <a:p>
            <a:endParaRPr dirty="0"/>
          </a:p>
        </p:txBody>
      </p:sp>
      <p:sp>
        <p:nvSpPr>
          <p:cNvPr id="90" name="object 90"/>
          <p:cNvSpPr/>
          <p:nvPr/>
        </p:nvSpPr>
        <p:spPr>
          <a:xfrm>
            <a:off x="5166502" y="3907820"/>
            <a:ext cx="27940" cy="43180"/>
          </a:xfrm>
          <a:custGeom>
            <a:avLst/>
            <a:gdLst/>
            <a:ahLst/>
            <a:cxnLst/>
            <a:rect l="l" t="t" r="r" b="b"/>
            <a:pathLst>
              <a:path w="27939" h="43179">
                <a:moveTo>
                  <a:pt x="13923" y="0"/>
                </a:moveTo>
                <a:lnTo>
                  <a:pt x="27945" y="22964"/>
                </a:lnTo>
                <a:lnTo>
                  <a:pt x="15676" y="42916"/>
                </a:lnTo>
                <a:lnTo>
                  <a:pt x="12182" y="42916"/>
                </a:lnTo>
                <a:lnTo>
                  <a:pt x="0" y="22964"/>
                </a:lnTo>
                <a:lnTo>
                  <a:pt x="13923" y="0"/>
                </a:lnTo>
              </a:path>
            </a:pathLst>
          </a:custGeom>
          <a:ln w="4142">
            <a:solidFill>
              <a:srgbClr val="FF00FF"/>
            </a:solidFill>
          </a:ln>
        </p:spPr>
        <p:txBody>
          <a:bodyPr wrap="square" lIns="0" tIns="0" rIns="0" bIns="0" rtlCol="0"/>
          <a:lstStyle/>
          <a:p>
            <a:endParaRPr dirty="0"/>
          </a:p>
        </p:txBody>
      </p:sp>
      <p:sp>
        <p:nvSpPr>
          <p:cNvPr id="91" name="object 91"/>
          <p:cNvSpPr/>
          <p:nvPr/>
        </p:nvSpPr>
        <p:spPr>
          <a:xfrm>
            <a:off x="5326941" y="3484482"/>
            <a:ext cx="27940" cy="46355"/>
          </a:xfrm>
          <a:custGeom>
            <a:avLst/>
            <a:gdLst/>
            <a:ahLst/>
            <a:cxnLst/>
            <a:rect l="l" t="t" r="r" b="b"/>
            <a:pathLst>
              <a:path w="27939" h="46354">
                <a:moveTo>
                  <a:pt x="13911" y="0"/>
                </a:moveTo>
                <a:lnTo>
                  <a:pt x="0" y="22848"/>
                </a:lnTo>
                <a:lnTo>
                  <a:pt x="13911" y="45761"/>
                </a:lnTo>
                <a:lnTo>
                  <a:pt x="27823" y="22848"/>
                </a:lnTo>
                <a:lnTo>
                  <a:pt x="13911" y="0"/>
                </a:lnTo>
                <a:close/>
              </a:path>
            </a:pathLst>
          </a:custGeom>
          <a:solidFill>
            <a:srgbClr val="FF00FF"/>
          </a:solidFill>
        </p:spPr>
        <p:txBody>
          <a:bodyPr wrap="square" lIns="0" tIns="0" rIns="0" bIns="0" rtlCol="0"/>
          <a:lstStyle/>
          <a:p>
            <a:endParaRPr dirty="0"/>
          </a:p>
        </p:txBody>
      </p:sp>
      <p:sp>
        <p:nvSpPr>
          <p:cNvPr id="92" name="object 92"/>
          <p:cNvSpPr/>
          <p:nvPr/>
        </p:nvSpPr>
        <p:spPr>
          <a:xfrm>
            <a:off x="5326941" y="3484482"/>
            <a:ext cx="27940" cy="46355"/>
          </a:xfrm>
          <a:custGeom>
            <a:avLst/>
            <a:gdLst/>
            <a:ahLst/>
            <a:cxnLst/>
            <a:rect l="l" t="t" r="r" b="b"/>
            <a:pathLst>
              <a:path w="27939" h="46354">
                <a:moveTo>
                  <a:pt x="13911" y="0"/>
                </a:moveTo>
                <a:lnTo>
                  <a:pt x="27823" y="22848"/>
                </a:lnTo>
                <a:lnTo>
                  <a:pt x="13911" y="45761"/>
                </a:lnTo>
                <a:lnTo>
                  <a:pt x="0" y="22848"/>
                </a:lnTo>
                <a:lnTo>
                  <a:pt x="13911" y="0"/>
                </a:lnTo>
                <a:close/>
              </a:path>
            </a:pathLst>
          </a:custGeom>
          <a:ln w="4080">
            <a:solidFill>
              <a:srgbClr val="FF00FF"/>
            </a:solidFill>
          </a:ln>
        </p:spPr>
        <p:txBody>
          <a:bodyPr wrap="square" lIns="0" tIns="0" rIns="0" bIns="0" rtlCol="0"/>
          <a:lstStyle/>
          <a:p>
            <a:endParaRPr dirty="0"/>
          </a:p>
        </p:txBody>
      </p:sp>
      <p:sp>
        <p:nvSpPr>
          <p:cNvPr id="93" name="object 93"/>
          <p:cNvSpPr/>
          <p:nvPr/>
        </p:nvSpPr>
        <p:spPr>
          <a:xfrm>
            <a:off x="5445465" y="3341342"/>
            <a:ext cx="27940" cy="46355"/>
          </a:xfrm>
          <a:custGeom>
            <a:avLst/>
            <a:gdLst/>
            <a:ahLst/>
            <a:cxnLst/>
            <a:rect l="l" t="t" r="r" b="b"/>
            <a:pathLst>
              <a:path w="27939" h="46354">
                <a:moveTo>
                  <a:pt x="13950" y="0"/>
                </a:moveTo>
                <a:lnTo>
                  <a:pt x="0" y="22977"/>
                </a:lnTo>
                <a:lnTo>
                  <a:pt x="13950" y="45761"/>
                </a:lnTo>
                <a:lnTo>
                  <a:pt x="27862" y="22977"/>
                </a:lnTo>
                <a:lnTo>
                  <a:pt x="13950" y="0"/>
                </a:lnTo>
                <a:close/>
              </a:path>
            </a:pathLst>
          </a:custGeom>
          <a:solidFill>
            <a:srgbClr val="FF00FF"/>
          </a:solidFill>
        </p:spPr>
        <p:txBody>
          <a:bodyPr wrap="square" lIns="0" tIns="0" rIns="0" bIns="0" rtlCol="0"/>
          <a:lstStyle/>
          <a:p>
            <a:endParaRPr dirty="0"/>
          </a:p>
        </p:txBody>
      </p:sp>
      <p:sp>
        <p:nvSpPr>
          <p:cNvPr id="94" name="object 94"/>
          <p:cNvSpPr/>
          <p:nvPr/>
        </p:nvSpPr>
        <p:spPr>
          <a:xfrm>
            <a:off x="5445465" y="3341342"/>
            <a:ext cx="27940" cy="46355"/>
          </a:xfrm>
          <a:custGeom>
            <a:avLst/>
            <a:gdLst/>
            <a:ahLst/>
            <a:cxnLst/>
            <a:rect l="l" t="t" r="r" b="b"/>
            <a:pathLst>
              <a:path w="27939" h="46354">
                <a:moveTo>
                  <a:pt x="13950" y="0"/>
                </a:moveTo>
                <a:lnTo>
                  <a:pt x="27862" y="22977"/>
                </a:lnTo>
                <a:lnTo>
                  <a:pt x="13950" y="45761"/>
                </a:lnTo>
                <a:lnTo>
                  <a:pt x="0" y="22977"/>
                </a:lnTo>
                <a:lnTo>
                  <a:pt x="13950" y="0"/>
                </a:lnTo>
                <a:close/>
              </a:path>
            </a:pathLst>
          </a:custGeom>
          <a:ln w="4081">
            <a:solidFill>
              <a:srgbClr val="FF00FF"/>
            </a:solidFill>
          </a:ln>
        </p:spPr>
        <p:txBody>
          <a:bodyPr wrap="square" lIns="0" tIns="0" rIns="0" bIns="0" rtlCol="0"/>
          <a:lstStyle/>
          <a:p>
            <a:endParaRPr dirty="0"/>
          </a:p>
        </p:txBody>
      </p:sp>
      <p:sp>
        <p:nvSpPr>
          <p:cNvPr id="95" name="object 95"/>
          <p:cNvSpPr/>
          <p:nvPr/>
        </p:nvSpPr>
        <p:spPr>
          <a:xfrm>
            <a:off x="5605802" y="3358591"/>
            <a:ext cx="27940" cy="46355"/>
          </a:xfrm>
          <a:custGeom>
            <a:avLst/>
            <a:gdLst/>
            <a:ahLst/>
            <a:cxnLst/>
            <a:rect l="l" t="t" r="r" b="b"/>
            <a:pathLst>
              <a:path w="27939" h="46354">
                <a:moveTo>
                  <a:pt x="14029" y="0"/>
                </a:moveTo>
                <a:lnTo>
                  <a:pt x="0" y="22783"/>
                </a:lnTo>
                <a:lnTo>
                  <a:pt x="14029" y="45761"/>
                </a:lnTo>
                <a:lnTo>
                  <a:pt x="27941" y="22783"/>
                </a:lnTo>
                <a:lnTo>
                  <a:pt x="14029" y="0"/>
                </a:lnTo>
                <a:close/>
              </a:path>
            </a:pathLst>
          </a:custGeom>
          <a:solidFill>
            <a:srgbClr val="FF00FF"/>
          </a:solidFill>
        </p:spPr>
        <p:txBody>
          <a:bodyPr wrap="square" lIns="0" tIns="0" rIns="0" bIns="0" rtlCol="0"/>
          <a:lstStyle/>
          <a:p>
            <a:endParaRPr dirty="0"/>
          </a:p>
        </p:txBody>
      </p:sp>
      <p:sp>
        <p:nvSpPr>
          <p:cNvPr id="96" name="object 96"/>
          <p:cNvSpPr/>
          <p:nvPr/>
        </p:nvSpPr>
        <p:spPr>
          <a:xfrm>
            <a:off x="5605802" y="3358591"/>
            <a:ext cx="27940" cy="46355"/>
          </a:xfrm>
          <a:custGeom>
            <a:avLst/>
            <a:gdLst/>
            <a:ahLst/>
            <a:cxnLst/>
            <a:rect l="l" t="t" r="r" b="b"/>
            <a:pathLst>
              <a:path w="27939" h="46354">
                <a:moveTo>
                  <a:pt x="14029" y="0"/>
                </a:moveTo>
                <a:lnTo>
                  <a:pt x="27941" y="22783"/>
                </a:lnTo>
                <a:lnTo>
                  <a:pt x="14029" y="45761"/>
                </a:lnTo>
                <a:lnTo>
                  <a:pt x="0" y="22783"/>
                </a:lnTo>
                <a:lnTo>
                  <a:pt x="14029" y="0"/>
                </a:lnTo>
                <a:close/>
              </a:path>
            </a:pathLst>
          </a:custGeom>
          <a:ln w="4084">
            <a:solidFill>
              <a:srgbClr val="FF00FF"/>
            </a:solidFill>
          </a:ln>
        </p:spPr>
        <p:txBody>
          <a:bodyPr wrap="square" lIns="0" tIns="0" rIns="0" bIns="0" rtlCol="0"/>
          <a:lstStyle/>
          <a:p>
            <a:endParaRPr dirty="0"/>
          </a:p>
        </p:txBody>
      </p:sp>
      <p:sp>
        <p:nvSpPr>
          <p:cNvPr id="97" name="object 97"/>
          <p:cNvSpPr/>
          <p:nvPr/>
        </p:nvSpPr>
        <p:spPr>
          <a:xfrm>
            <a:off x="5724365" y="3329950"/>
            <a:ext cx="27940" cy="46355"/>
          </a:xfrm>
          <a:custGeom>
            <a:avLst/>
            <a:gdLst/>
            <a:ahLst/>
            <a:cxnLst/>
            <a:rect l="l" t="t" r="r" b="b"/>
            <a:pathLst>
              <a:path w="27939" h="46354">
                <a:moveTo>
                  <a:pt x="13911" y="0"/>
                </a:moveTo>
                <a:lnTo>
                  <a:pt x="0" y="22912"/>
                </a:lnTo>
                <a:lnTo>
                  <a:pt x="13911" y="45761"/>
                </a:lnTo>
                <a:lnTo>
                  <a:pt x="27941" y="22912"/>
                </a:lnTo>
                <a:lnTo>
                  <a:pt x="13911" y="0"/>
                </a:lnTo>
                <a:close/>
              </a:path>
            </a:pathLst>
          </a:custGeom>
          <a:solidFill>
            <a:srgbClr val="FF00FF"/>
          </a:solidFill>
        </p:spPr>
        <p:txBody>
          <a:bodyPr wrap="square" lIns="0" tIns="0" rIns="0" bIns="0" rtlCol="0"/>
          <a:lstStyle/>
          <a:p>
            <a:endParaRPr dirty="0"/>
          </a:p>
        </p:txBody>
      </p:sp>
      <p:sp>
        <p:nvSpPr>
          <p:cNvPr id="98" name="object 98"/>
          <p:cNvSpPr/>
          <p:nvPr/>
        </p:nvSpPr>
        <p:spPr>
          <a:xfrm>
            <a:off x="5724365" y="3329950"/>
            <a:ext cx="27940" cy="46355"/>
          </a:xfrm>
          <a:custGeom>
            <a:avLst/>
            <a:gdLst/>
            <a:ahLst/>
            <a:cxnLst/>
            <a:rect l="l" t="t" r="r" b="b"/>
            <a:pathLst>
              <a:path w="27939" h="46354">
                <a:moveTo>
                  <a:pt x="13911" y="0"/>
                </a:moveTo>
                <a:lnTo>
                  <a:pt x="27941" y="22912"/>
                </a:lnTo>
                <a:lnTo>
                  <a:pt x="13911" y="45761"/>
                </a:lnTo>
                <a:lnTo>
                  <a:pt x="0" y="22912"/>
                </a:lnTo>
                <a:lnTo>
                  <a:pt x="13911" y="0"/>
                </a:lnTo>
                <a:close/>
              </a:path>
            </a:pathLst>
          </a:custGeom>
          <a:ln w="4084">
            <a:solidFill>
              <a:srgbClr val="FF00FF"/>
            </a:solidFill>
          </a:ln>
        </p:spPr>
        <p:txBody>
          <a:bodyPr wrap="square" lIns="0" tIns="0" rIns="0" bIns="0" rtlCol="0"/>
          <a:lstStyle/>
          <a:p>
            <a:endParaRPr dirty="0"/>
          </a:p>
        </p:txBody>
      </p:sp>
      <p:sp>
        <p:nvSpPr>
          <p:cNvPr id="99" name="object 99"/>
          <p:cNvSpPr/>
          <p:nvPr/>
        </p:nvSpPr>
        <p:spPr>
          <a:xfrm>
            <a:off x="5926555" y="3203995"/>
            <a:ext cx="27940" cy="46355"/>
          </a:xfrm>
          <a:custGeom>
            <a:avLst/>
            <a:gdLst/>
            <a:ahLst/>
            <a:cxnLst/>
            <a:rect l="l" t="t" r="r" b="b"/>
            <a:pathLst>
              <a:path w="27939" h="46355">
                <a:moveTo>
                  <a:pt x="14029" y="0"/>
                </a:moveTo>
                <a:lnTo>
                  <a:pt x="0" y="22977"/>
                </a:lnTo>
                <a:lnTo>
                  <a:pt x="14029" y="45825"/>
                </a:lnTo>
                <a:lnTo>
                  <a:pt x="27941" y="22977"/>
                </a:lnTo>
                <a:lnTo>
                  <a:pt x="14029" y="0"/>
                </a:lnTo>
                <a:close/>
              </a:path>
            </a:pathLst>
          </a:custGeom>
          <a:solidFill>
            <a:srgbClr val="FF00FF"/>
          </a:solidFill>
        </p:spPr>
        <p:txBody>
          <a:bodyPr wrap="square" lIns="0" tIns="0" rIns="0" bIns="0" rtlCol="0"/>
          <a:lstStyle/>
          <a:p>
            <a:endParaRPr dirty="0"/>
          </a:p>
        </p:txBody>
      </p:sp>
      <p:sp>
        <p:nvSpPr>
          <p:cNvPr id="100" name="object 100"/>
          <p:cNvSpPr/>
          <p:nvPr/>
        </p:nvSpPr>
        <p:spPr>
          <a:xfrm>
            <a:off x="5926555" y="3203995"/>
            <a:ext cx="27940" cy="46355"/>
          </a:xfrm>
          <a:custGeom>
            <a:avLst/>
            <a:gdLst/>
            <a:ahLst/>
            <a:cxnLst/>
            <a:rect l="l" t="t" r="r" b="b"/>
            <a:pathLst>
              <a:path w="27939" h="46355">
                <a:moveTo>
                  <a:pt x="14029" y="0"/>
                </a:moveTo>
                <a:lnTo>
                  <a:pt x="27941" y="22977"/>
                </a:lnTo>
                <a:lnTo>
                  <a:pt x="14029" y="45825"/>
                </a:lnTo>
                <a:lnTo>
                  <a:pt x="0" y="22977"/>
                </a:lnTo>
                <a:lnTo>
                  <a:pt x="14029" y="0"/>
                </a:lnTo>
                <a:close/>
              </a:path>
            </a:pathLst>
          </a:custGeom>
          <a:ln w="4082">
            <a:solidFill>
              <a:srgbClr val="FF00FF"/>
            </a:solidFill>
          </a:ln>
        </p:spPr>
        <p:txBody>
          <a:bodyPr wrap="square" lIns="0" tIns="0" rIns="0" bIns="0" rtlCol="0"/>
          <a:lstStyle/>
          <a:p>
            <a:endParaRPr dirty="0"/>
          </a:p>
        </p:txBody>
      </p:sp>
      <p:sp>
        <p:nvSpPr>
          <p:cNvPr id="101" name="object 101"/>
          <p:cNvSpPr/>
          <p:nvPr/>
        </p:nvSpPr>
        <p:spPr>
          <a:xfrm>
            <a:off x="6446118" y="3049591"/>
            <a:ext cx="27940" cy="46355"/>
          </a:xfrm>
          <a:custGeom>
            <a:avLst/>
            <a:gdLst/>
            <a:ahLst/>
            <a:cxnLst/>
            <a:rect l="l" t="t" r="r" b="b"/>
            <a:pathLst>
              <a:path w="27939" h="46355">
                <a:moveTo>
                  <a:pt x="13911" y="0"/>
                </a:moveTo>
                <a:lnTo>
                  <a:pt x="0" y="22848"/>
                </a:lnTo>
                <a:lnTo>
                  <a:pt x="13911" y="45761"/>
                </a:lnTo>
                <a:lnTo>
                  <a:pt x="27862" y="22848"/>
                </a:lnTo>
                <a:lnTo>
                  <a:pt x="13911" y="0"/>
                </a:lnTo>
                <a:close/>
              </a:path>
            </a:pathLst>
          </a:custGeom>
          <a:solidFill>
            <a:srgbClr val="FF00FF"/>
          </a:solidFill>
        </p:spPr>
        <p:txBody>
          <a:bodyPr wrap="square" lIns="0" tIns="0" rIns="0" bIns="0" rtlCol="0"/>
          <a:lstStyle/>
          <a:p>
            <a:endParaRPr dirty="0"/>
          </a:p>
        </p:txBody>
      </p:sp>
      <p:sp>
        <p:nvSpPr>
          <p:cNvPr id="102" name="object 102"/>
          <p:cNvSpPr/>
          <p:nvPr/>
        </p:nvSpPr>
        <p:spPr>
          <a:xfrm>
            <a:off x="6446118" y="3049591"/>
            <a:ext cx="27940" cy="46355"/>
          </a:xfrm>
          <a:custGeom>
            <a:avLst/>
            <a:gdLst/>
            <a:ahLst/>
            <a:cxnLst/>
            <a:rect l="l" t="t" r="r" b="b"/>
            <a:pathLst>
              <a:path w="27939" h="46355">
                <a:moveTo>
                  <a:pt x="13911" y="0"/>
                </a:moveTo>
                <a:lnTo>
                  <a:pt x="27862" y="22848"/>
                </a:lnTo>
                <a:lnTo>
                  <a:pt x="13911" y="45761"/>
                </a:lnTo>
                <a:lnTo>
                  <a:pt x="0" y="22848"/>
                </a:lnTo>
                <a:lnTo>
                  <a:pt x="13911" y="0"/>
                </a:lnTo>
                <a:close/>
              </a:path>
            </a:pathLst>
          </a:custGeom>
          <a:ln w="4081">
            <a:solidFill>
              <a:srgbClr val="FF00FF"/>
            </a:solidFill>
          </a:ln>
        </p:spPr>
        <p:txBody>
          <a:bodyPr wrap="square" lIns="0" tIns="0" rIns="0" bIns="0" rtlCol="0"/>
          <a:lstStyle/>
          <a:p>
            <a:endParaRPr dirty="0"/>
          </a:p>
        </p:txBody>
      </p:sp>
      <p:sp>
        <p:nvSpPr>
          <p:cNvPr id="103" name="object 103"/>
          <p:cNvSpPr txBox="1"/>
          <p:nvPr/>
        </p:nvSpPr>
        <p:spPr>
          <a:xfrm>
            <a:off x="6330535" y="2936190"/>
            <a:ext cx="181610" cy="104139"/>
          </a:xfrm>
          <a:prstGeom prst="rect">
            <a:avLst/>
          </a:prstGeom>
        </p:spPr>
        <p:txBody>
          <a:bodyPr vert="horz" wrap="square" lIns="0" tIns="0" rIns="0" bIns="0" rtlCol="0">
            <a:spAutoFit/>
          </a:bodyPr>
          <a:lstStyle/>
          <a:p>
            <a:pPr marL="12700">
              <a:lnSpc>
                <a:spcPct val="100000"/>
              </a:lnSpc>
            </a:pPr>
            <a:r>
              <a:rPr sz="600" spc="-120" dirty="0">
                <a:latin typeface="Arial"/>
                <a:cs typeface="Arial"/>
              </a:rPr>
              <a:t>4</a:t>
            </a:r>
            <a:r>
              <a:rPr sz="600" spc="-60" dirty="0">
                <a:latin typeface="Arial"/>
                <a:cs typeface="Arial"/>
              </a:rPr>
              <a:t>,</a:t>
            </a:r>
            <a:r>
              <a:rPr sz="600" spc="-145" dirty="0">
                <a:latin typeface="Arial"/>
                <a:cs typeface="Arial"/>
              </a:rPr>
              <a:t>E+</a:t>
            </a:r>
            <a:r>
              <a:rPr sz="600" spc="-120" dirty="0">
                <a:latin typeface="Arial"/>
                <a:cs typeface="Arial"/>
              </a:rPr>
              <a:t>05</a:t>
            </a:r>
            <a:endParaRPr sz="600" dirty="0">
              <a:latin typeface="Arial"/>
              <a:cs typeface="Arial"/>
            </a:endParaRPr>
          </a:p>
        </p:txBody>
      </p:sp>
      <p:sp>
        <p:nvSpPr>
          <p:cNvPr id="104" name="object 104"/>
          <p:cNvSpPr txBox="1"/>
          <p:nvPr/>
        </p:nvSpPr>
        <p:spPr>
          <a:xfrm>
            <a:off x="5319429" y="3542734"/>
            <a:ext cx="181610" cy="104139"/>
          </a:xfrm>
          <a:prstGeom prst="rect">
            <a:avLst/>
          </a:prstGeom>
        </p:spPr>
        <p:txBody>
          <a:bodyPr vert="horz" wrap="square" lIns="0" tIns="0" rIns="0" bIns="0" rtlCol="0">
            <a:spAutoFit/>
          </a:bodyPr>
          <a:lstStyle/>
          <a:p>
            <a:pPr marL="12700">
              <a:lnSpc>
                <a:spcPct val="100000"/>
              </a:lnSpc>
            </a:pPr>
            <a:r>
              <a:rPr sz="600" spc="-120" dirty="0">
                <a:latin typeface="Arial"/>
                <a:cs typeface="Arial"/>
              </a:rPr>
              <a:t>6</a:t>
            </a:r>
            <a:r>
              <a:rPr sz="600" spc="-60" dirty="0">
                <a:latin typeface="Arial"/>
                <a:cs typeface="Arial"/>
              </a:rPr>
              <a:t>,</a:t>
            </a:r>
            <a:r>
              <a:rPr sz="600" spc="-145" dirty="0">
                <a:latin typeface="Arial"/>
                <a:cs typeface="Arial"/>
              </a:rPr>
              <a:t>E+</a:t>
            </a:r>
            <a:r>
              <a:rPr sz="600" spc="-120" dirty="0">
                <a:latin typeface="Arial"/>
                <a:cs typeface="Arial"/>
              </a:rPr>
              <a:t>02</a:t>
            </a:r>
            <a:endParaRPr sz="600" dirty="0">
              <a:latin typeface="Arial"/>
              <a:cs typeface="Arial"/>
            </a:endParaRPr>
          </a:p>
        </p:txBody>
      </p:sp>
      <p:sp>
        <p:nvSpPr>
          <p:cNvPr id="105" name="object 105"/>
          <p:cNvSpPr txBox="1"/>
          <p:nvPr/>
        </p:nvSpPr>
        <p:spPr>
          <a:xfrm>
            <a:off x="5790065" y="3096451"/>
            <a:ext cx="181610" cy="104139"/>
          </a:xfrm>
          <a:prstGeom prst="rect">
            <a:avLst/>
          </a:prstGeom>
        </p:spPr>
        <p:txBody>
          <a:bodyPr vert="horz" wrap="square" lIns="0" tIns="0" rIns="0" bIns="0" rtlCol="0">
            <a:spAutoFit/>
          </a:bodyPr>
          <a:lstStyle/>
          <a:p>
            <a:pPr marL="12700">
              <a:lnSpc>
                <a:spcPct val="100000"/>
              </a:lnSpc>
            </a:pPr>
            <a:r>
              <a:rPr sz="600" spc="-120" dirty="0">
                <a:latin typeface="Arial"/>
                <a:cs typeface="Arial"/>
              </a:rPr>
              <a:t>4</a:t>
            </a:r>
            <a:r>
              <a:rPr sz="600" spc="-60" dirty="0">
                <a:latin typeface="Arial"/>
                <a:cs typeface="Arial"/>
              </a:rPr>
              <a:t>,</a:t>
            </a:r>
            <a:r>
              <a:rPr sz="600" spc="-145" dirty="0">
                <a:latin typeface="Arial"/>
                <a:cs typeface="Arial"/>
              </a:rPr>
              <a:t>E+</a:t>
            </a:r>
            <a:r>
              <a:rPr sz="600" spc="-120" dirty="0">
                <a:latin typeface="Arial"/>
                <a:cs typeface="Arial"/>
              </a:rPr>
              <a:t>04</a:t>
            </a:r>
            <a:endParaRPr sz="600" dirty="0">
              <a:latin typeface="Arial"/>
              <a:cs typeface="Arial"/>
            </a:endParaRPr>
          </a:p>
        </p:txBody>
      </p:sp>
      <p:sp>
        <p:nvSpPr>
          <p:cNvPr id="106" name="object 106"/>
          <p:cNvSpPr txBox="1"/>
          <p:nvPr/>
        </p:nvSpPr>
        <p:spPr>
          <a:xfrm>
            <a:off x="5302059" y="3262310"/>
            <a:ext cx="181610" cy="104139"/>
          </a:xfrm>
          <a:prstGeom prst="rect">
            <a:avLst/>
          </a:prstGeom>
        </p:spPr>
        <p:txBody>
          <a:bodyPr vert="horz" wrap="square" lIns="0" tIns="0" rIns="0" bIns="0" rtlCol="0">
            <a:spAutoFit/>
          </a:bodyPr>
          <a:lstStyle/>
          <a:p>
            <a:pPr marL="12700">
              <a:lnSpc>
                <a:spcPct val="100000"/>
              </a:lnSpc>
            </a:pPr>
            <a:r>
              <a:rPr sz="600" spc="-120" dirty="0">
                <a:latin typeface="Arial"/>
                <a:cs typeface="Arial"/>
              </a:rPr>
              <a:t>5</a:t>
            </a:r>
            <a:r>
              <a:rPr sz="600" spc="-60" dirty="0">
                <a:latin typeface="Arial"/>
                <a:cs typeface="Arial"/>
              </a:rPr>
              <a:t>,</a:t>
            </a:r>
            <a:r>
              <a:rPr sz="600" spc="-145" dirty="0">
                <a:latin typeface="Arial"/>
                <a:cs typeface="Arial"/>
              </a:rPr>
              <a:t>E+</a:t>
            </a:r>
            <a:r>
              <a:rPr sz="600" spc="-120" dirty="0">
                <a:latin typeface="Arial"/>
                <a:cs typeface="Arial"/>
              </a:rPr>
              <a:t>03</a:t>
            </a:r>
            <a:endParaRPr sz="600" dirty="0">
              <a:latin typeface="Arial"/>
              <a:cs typeface="Arial"/>
            </a:endParaRPr>
          </a:p>
        </p:txBody>
      </p:sp>
      <p:sp>
        <p:nvSpPr>
          <p:cNvPr id="107" name="object 107"/>
          <p:cNvSpPr txBox="1"/>
          <p:nvPr/>
        </p:nvSpPr>
        <p:spPr>
          <a:xfrm>
            <a:off x="4953345" y="2810300"/>
            <a:ext cx="181610" cy="1174115"/>
          </a:xfrm>
          <a:prstGeom prst="rect">
            <a:avLst/>
          </a:prstGeom>
        </p:spPr>
        <p:txBody>
          <a:bodyPr vert="horz" wrap="square" lIns="0" tIns="0" rIns="0" bIns="0" rtlCol="0">
            <a:spAutoFit/>
          </a:bodyPr>
          <a:lstStyle/>
          <a:p>
            <a:pPr marL="12700">
              <a:lnSpc>
                <a:spcPct val="100000"/>
              </a:lnSpc>
            </a:pPr>
            <a:r>
              <a:rPr sz="600" spc="-120" dirty="0">
                <a:latin typeface="Arial"/>
                <a:cs typeface="Arial"/>
              </a:rPr>
              <a:t>1</a:t>
            </a:r>
            <a:r>
              <a:rPr sz="600" spc="-60" dirty="0">
                <a:latin typeface="Arial"/>
                <a:cs typeface="Arial"/>
              </a:rPr>
              <a:t>,</a:t>
            </a:r>
            <a:r>
              <a:rPr sz="600" spc="-145" dirty="0">
                <a:latin typeface="Arial"/>
                <a:cs typeface="Arial"/>
              </a:rPr>
              <a:t>E+</a:t>
            </a:r>
            <a:r>
              <a:rPr sz="600" spc="-120" dirty="0">
                <a:latin typeface="Arial"/>
                <a:cs typeface="Arial"/>
              </a:rPr>
              <a:t>07</a:t>
            </a:r>
            <a:endParaRPr sz="600" dirty="0">
              <a:latin typeface="Arial"/>
              <a:cs typeface="Arial"/>
            </a:endParaRPr>
          </a:p>
          <a:p>
            <a:pPr marL="12700">
              <a:lnSpc>
                <a:spcPct val="100000"/>
              </a:lnSpc>
              <a:spcBef>
                <a:spcPts val="495"/>
              </a:spcBef>
            </a:pPr>
            <a:r>
              <a:rPr sz="600" spc="-120" dirty="0">
                <a:latin typeface="Arial"/>
                <a:cs typeface="Arial"/>
              </a:rPr>
              <a:t>1</a:t>
            </a:r>
            <a:r>
              <a:rPr sz="600" spc="-60" dirty="0">
                <a:latin typeface="Arial"/>
                <a:cs typeface="Arial"/>
              </a:rPr>
              <a:t>,</a:t>
            </a:r>
            <a:r>
              <a:rPr sz="600" spc="-145" dirty="0">
                <a:latin typeface="Arial"/>
                <a:cs typeface="Arial"/>
              </a:rPr>
              <a:t>E+</a:t>
            </a:r>
            <a:r>
              <a:rPr sz="600" spc="-120" dirty="0">
                <a:latin typeface="Arial"/>
                <a:cs typeface="Arial"/>
              </a:rPr>
              <a:t>06</a:t>
            </a:r>
            <a:endParaRPr sz="600" dirty="0">
              <a:latin typeface="Arial"/>
              <a:cs typeface="Arial"/>
            </a:endParaRPr>
          </a:p>
          <a:p>
            <a:pPr marL="12700">
              <a:lnSpc>
                <a:spcPct val="100000"/>
              </a:lnSpc>
              <a:spcBef>
                <a:spcPts val="450"/>
              </a:spcBef>
            </a:pPr>
            <a:r>
              <a:rPr sz="600" spc="-120" dirty="0">
                <a:latin typeface="Arial"/>
                <a:cs typeface="Arial"/>
              </a:rPr>
              <a:t>1</a:t>
            </a:r>
            <a:r>
              <a:rPr sz="600" spc="-60" dirty="0">
                <a:latin typeface="Arial"/>
                <a:cs typeface="Arial"/>
              </a:rPr>
              <a:t>,</a:t>
            </a:r>
            <a:r>
              <a:rPr sz="600" spc="-145" dirty="0">
                <a:latin typeface="Arial"/>
                <a:cs typeface="Arial"/>
              </a:rPr>
              <a:t>E+</a:t>
            </a:r>
            <a:r>
              <a:rPr sz="600" spc="-120" dirty="0">
                <a:latin typeface="Arial"/>
                <a:cs typeface="Arial"/>
              </a:rPr>
              <a:t>05</a:t>
            </a:r>
            <a:endParaRPr sz="600" dirty="0">
              <a:latin typeface="Arial"/>
              <a:cs typeface="Arial"/>
            </a:endParaRPr>
          </a:p>
          <a:p>
            <a:pPr marL="12700">
              <a:lnSpc>
                <a:spcPct val="100000"/>
              </a:lnSpc>
              <a:spcBef>
                <a:spcPts val="495"/>
              </a:spcBef>
            </a:pPr>
            <a:r>
              <a:rPr sz="600" spc="-120" dirty="0">
                <a:latin typeface="Arial"/>
                <a:cs typeface="Arial"/>
              </a:rPr>
              <a:t>1</a:t>
            </a:r>
            <a:r>
              <a:rPr sz="600" spc="-60" dirty="0">
                <a:latin typeface="Arial"/>
                <a:cs typeface="Arial"/>
              </a:rPr>
              <a:t>,</a:t>
            </a:r>
            <a:r>
              <a:rPr sz="600" spc="-145" dirty="0">
                <a:latin typeface="Arial"/>
                <a:cs typeface="Arial"/>
              </a:rPr>
              <a:t>E+</a:t>
            </a:r>
            <a:r>
              <a:rPr sz="600" spc="-120" dirty="0">
                <a:latin typeface="Arial"/>
                <a:cs typeface="Arial"/>
              </a:rPr>
              <a:t>04</a:t>
            </a:r>
            <a:endParaRPr sz="600" dirty="0">
              <a:latin typeface="Arial"/>
              <a:cs typeface="Arial"/>
            </a:endParaRPr>
          </a:p>
          <a:p>
            <a:pPr marL="12700">
              <a:lnSpc>
                <a:spcPct val="100000"/>
              </a:lnSpc>
              <a:spcBef>
                <a:spcPts val="495"/>
              </a:spcBef>
            </a:pPr>
            <a:r>
              <a:rPr sz="600" spc="-120" dirty="0">
                <a:latin typeface="Arial"/>
                <a:cs typeface="Arial"/>
              </a:rPr>
              <a:t>1</a:t>
            </a:r>
            <a:r>
              <a:rPr sz="600" spc="-60" dirty="0">
                <a:latin typeface="Arial"/>
                <a:cs typeface="Arial"/>
              </a:rPr>
              <a:t>,</a:t>
            </a:r>
            <a:r>
              <a:rPr sz="600" spc="-145" dirty="0">
                <a:latin typeface="Arial"/>
                <a:cs typeface="Arial"/>
              </a:rPr>
              <a:t>E+</a:t>
            </a:r>
            <a:r>
              <a:rPr sz="600" spc="-120" dirty="0">
                <a:latin typeface="Arial"/>
                <a:cs typeface="Arial"/>
              </a:rPr>
              <a:t>03</a:t>
            </a:r>
            <a:endParaRPr sz="600" dirty="0">
              <a:latin typeface="Arial"/>
              <a:cs typeface="Arial"/>
            </a:endParaRPr>
          </a:p>
          <a:p>
            <a:pPr marL="12700">
              <a:lnSpc>
                <a:spcPct val="100000"/>
              </a:lnSpc>
              <a:spcBef>
                <a:spcPts val="495"/>
              </a:spcBef>
            </a:pPr>
            <a:r>
              <a:rPr sz="600" spc="-120" dirty="0">
                <a:latin typeface="Arial"/>
                <a:cs typeface="Arial"/>
              </a:rPr>
              <a:t>1</a:t>
            </a:r>
            <a:r>
              <a:rPr sz="600" spc="-60" dirty="0">
                <a:latin typeface="Arial"/>
                <a:cs typeface="Arial"/>
              </a:rPr>
              <a:t>,</a:t>
            </a:r>
            <a:r>
              <a:rPr sz="600" spc="-145" dirty="0">
                <a:latin typeface="Arial"/>
                <a:cs typeface="Arial"/>
              </a:rPr>
              <a:t>E+</a:t>
            </a:r>
            <a:r>
              <a:rPr sz="600" spc="-120" dirty="0">
                <a:latin typeface="Arial"/>
                <a:cs typeface="Arial"/>
              </a:rPr>
              <a:t>02</a:t>
            </a:r>
            <a:endParaRPr sz="600" dirty="0">
              <a:latin typeface="Arial"/>
              <a:cs typeface="Arial"/>
            </a:endParaRPr>
          </a:p>
          <a:p>
            <a:pPr marL="12700">
              <a:lnSpc>
                <a:spcPct val="100000"/>
              </a:lnSpc>
              <a:spcBef>
                <a:spcPts val="450"/>
              </a:spcBef>
            </a:pPr>
            <a:r>
              <a:rPr sz="600" spc="-120" dirty="0">
                <a:latin typeface="Arial"/>
                <a:cs typeface="Arial"/>
              </a:rPr>
              <a:t>1</a:t>
            </a:r>
            <a:r>
              <a:rPr sz="600" spc="-60" dirty="0">
                <a:latin typeface="Arial"/>
                <a:cs typeface="Arial"/>
              </a:rPr>
              <a:t>,</a:t>
            </a:r>
            <a:r>
              <a:rPr sz="600" spc="-145" dirty="0">
                <a:latin typeface="Arial"/>
                <a:cs typeface="Arial"/>
              </a:rPr>
              <a:t>E+</a:t>
            </a:r>
            <a:r>
              <a:rPr sz="600" spc="-120" dirty="0">
                <a:latin typeface="Arial"/>
                <a:cs typeface="Arial"/>
              </a:rPr>
              <a:t>01</a:t>
            </a:r>
            <a:endParaRPr sz="600" dirty="0">
              <a:latin typeface="Arial"/>
              <a:cs typeface="Arial"/>
            </a:endParaRPr>
          </a:p>
          <a:p>
            <a:pPr marL="12700">
              <a:lnSpc>
                <a:spcPct val="100000"/>
              </a:lnSpc>
              <a:spcBef>
                <a:spcPts val="495"/>
              </a:spcBef>
            </a:pPr>
            <a:r>
              <a:rPr sz="600" spc="-120" dirty="0">
                <a:latin typeface="Arial"/>
                <a:cs typeface="Arial"/>
              </a:rPr>
              <a:t>1</a:t>
            </a:r>
            <a:r>
              <a:rPr sz="600" spc="-60" dirty="0">
                <a:latin typeface="Arial"/>
                <a:cs typeface="Arial"/>
              </a:rPr>
              <a:t>,</a:t>
            </a:r>
            <a:r>
              <a:rPr sz="600" spc="-145" dirty="0">
                <a:latin typeface="Arial"/>
                <a:cs typeface="Arial"/>
              </a:rPr>
              <a:t>E+</a:t>
            </a:r>
            <a:r>
              <a:rPr sz="600" spc="-120" dirty="0">
                <a:latin typeface="Arial"/>
                <a:cs typeface="Arial"/>
              </a:rPr>
              <a:t>00</a:t>
            </a:r>
            <a:endParaRPr sz="600" dirty="0">
              <a:latin typeface="Arial"/>
              <a:cs typeface="Arial"/>
            </a:endParaRPr>
          </a:p>
        </p:txBody>
      </p:sp>
      <p:sp>
        <p:nvSpPr>
          <p:cNvPr id="108" name="object 108"/>
          <p:cNvSpPr txBox="1"/>
          <p:nvPr/>
        </p:nvSpPr>
        <p:spPr>
          <a:xfrm>
            <a:off x="4878886" y="2962124"/>
            <a:ext cx="74930" cy="875665"/>
          </a:xfrm>
          <a:prstGeom prst="rect">
            <a:avLst/>
          </a:prstGeom>
        </p:spPr>
        <p:txBody>
          <a:bodyPr vert="vert270" wrap="square" lIns="0" tIns="7620" rIns="0" bIns="0" rtlCol="0">
            <a:spAutoFit/>
          </a:bodyPr>
          <a:lstStyle/>
          <a:p>
            <a:pPr marL="12700">
              <a:lnSpc>
                <a:spcPct val="100000"/>
              </a:lnSpc>
              <a:spcBef>
                <a:spcPts val="60"/>
              </a:spcBef>
            </a:pPr>
            <a:r>
              <a:rPr sz="350" b="1" spc="-20" dirty="0">
                <a:latin typeface="Arial"/>
                <a:cs typeface="Arial"/>
              </a:rPr>
              <a:t>V</a:t>
            </a:r>
            <a:r>
              <a:rPr sz="350" b="1" dirty="0">
                <a:latin typeface="Arial"/>
                <a:cs typeface="Arial"/>
              </a:rPr>
              <a:t>i</a:t>
            </a:r>
            <a:r>
              <a:rPr sz="350" b="1" spc="-25" dirty="0">
                <a:latin typeface="Arial"/>
                <a:cs typeface="Arial"/>
              </a:rPr>
              <a:t>r</a:t>
            </a:r>
            <a:r>
              <a:rPr sz="350" b="1" spc="15" dirty="0">
                <a:latin typeface="Arial"/>
                <a:cs typeface="Arial"/>
              </a:rPr>
              <a:t>u</a:t>
            </a:r>
            <a:r>
              <a:rPr sz="350" b="1" dirty="0">
                <a:latin typeface="Arial"/>
                <a:cs typeface="Arial"/>
              </a:rPr>
              <a:t>s </a:t>
            </a:r>
            <a:r>
              <a:rPr sz="350" b="1" spc="-10" dirty="0">
                <a:latin typeface="Arial"/>
                <a:cs typeface="Arial"/>
              </a:rPr>
              <a:t> </a:t>
            </a:r>
            <a:r>
              <a:rPr sz="350" b="1" spc="15" dirty="0">
                <a:latin typeface="Arial"/>
                <a:cs typeface="Arial"/>
              </a:rPr>
              <a:t>p</a:t>
            </a:r>
            <a:r>
              <a:rPr sz="350" b="1" spc="5" dirty="0">
                <a:latin typeface="Arial"/>
                <a:cs typeface="Arial"/>
              </a:rPr>
              <a:t>a</a:t>
            </a:r>
            <a:r>
              <a:rPr sz="350" b="1" spc="-25" dirty="0">
                <a:latin typeface="Arial"/>
                <a:cs typeface="Arial"/>
              </a:rPr>
              <a:t>r</a:t>
            </a:r>
            <a:r>
              <a:rPr sz="350" b="1" spc="10" dirty="0">
                <a:latin typeface="Arial"/>
                <a:cs typeface="Arial"/>
              </a:rPr>
              <a:t>t</a:t>
            </a:r>
            <a:r>
              <a:rPr sz="350" b="1" dirty="0">
                <a:latin typeface="Arial"/>
                <a:cs typeface="Arial"/>
              </a:rPr>
              <a:t>i</a:t>
            </a:r>
            <a:r>
              <a:rPr sz="350" b="1" spc="5" dirty="0">
                <a:latin typeface="Arial"/>
                <a:cs typeface="Arial"/>
              </a:rPr>
              <a:t>c</a:t>
            </a:r>
            <a:r>
              <a:rPr sz="350" b="1" dirty="0">
                <a:latin typeface="Arial"/>
                <a:cs typeface="Arial"/>
              </a:rPr>
              <a:t>l</a:t>
            </a:r>
            <a:r>
              <a:rPr sz="350" b="1" spc="5" dirty="0">
                <a:latin typeface="Arial"/>
                <a:cs typeface="Arial"/>
              </a:rPr>
              <a:t>e</a:t>
            </a:r>
            <a:r>
              <a:rPr sz="350" b="1" dirty="0">
                <a:latin typeface="Arial"/>
                <a:cs typeface="Arial"/>
              </a:rPr>
              <a:t>s </a:t>
            </a:r>
            <a:r>
              <a:rPr sz="350" b="1" spc="-10" dirty="0">
                <a:latin typeface="Arial"/>
                <a:cs typeface="Arial"/>
              </a:rPr>
              <a:t> </a:t>
            </a:r>
            <a:r>
              <a:rPr sz="350" b="1" dirty="0">
                <a:latin typeface="Arial"/>
                <a:cs typeface="Arial"/>
              </a:rPr>
              <a:t>/ </a:t>
            </a:r>
            <a:r>
              <a:rPr sz="350" b="1" spc="-15" dirty="0">
                <a:latin typeface="Arial"/>
                <a:cs typeface="Arial"/>
              </a:rPr>
              <a:t> </a:t>
            </a:r>
            <a:r>
              <a:rPr sz="350" b="1" spc="-25" dirty="0">
                <a:latin typeface="Arial"/>
                <a:cs typeface="Arial"/>
              </a:rPr>
              <a:t>m</a:t>
            </a:r>
            <a:r>
              <a:rPr sz="350" b="1" dirty="0">
                <a:latin typeface="Arial"/>
                <a:cs typeface="Arial"/>
              </a:rPr>
              <a:t>l </a:t>
            </a:r>
            <a:r>
              <a:rPr sz="350" b="1" spc="-15" dirty="0">
                <a:latin typeface="Arial"/>
                <a:cs typeface="Arial"/>
              </a:rPr>
              <a:t> </a:t>
            </a:r>
            <a:r>
              <a:rPr sz="350" b="1" spc="-20" dirty="0">
                <a:latin typeface="Arial"/>
                <a:cs typeface="Arial"/>
              </a:rPr>
              <a:t>P</a:t>
            </a:r>
            <a:r>
              <a:rPr sz="350" b="1" dirty="0">
                <a:latin typeface="Arial"/>
                <a:cs typeface="Arial"/>
              </a:rPr>
              <a:t>B</a:t>
            </a:r>
            <a:endParaRPr sz="350" dirty="0">
              <a:latin typeface="Arial"/>
              <a:cs typeface="Arial"/>
            </a:endParaRPr>
          </a:p>
        </p:txBody>
      </p:sp>
      <p:sp>
        <p:nvSpPr>
          <p:cNvPr id="109" name="object 109"/>
          <p:cNvSpPr/>
          <p:nvPr/>
        </p:nvSpPr>
        <p:spPr>
          <a:xfrm>
            <a:off x="5135837" y="4426560"/>
            <a:ext cx="1449705" cy="1065530"/>
          </a:xfrm>
          <a:custGeom>
            <a:avLst/>
            <a:gdLst/>
            <a:ahLst/>
            <a:cxnLst/>
            <a:rect l="l" t="t" r="r" b="b"/>
            <a:pathLst>
              <a:path w="1449704" h="1065529">
                <a:moveTo>
                  <a:pt x="0" y="1064973"/>
                </a:moveTo>
                <a:lnTo>
                  <a:pt x="1449712" y="1064973"/>
                </a:lnTo>
                <a:lnTo>
                  <a:pt x="1449712" y="0"/>
                </a:lnTo>
                <a:lnTo>
                  <a:pt x="0" y="0"/>
                </a:lnTo>
                <a:lnTo>
                  <a:pt x="0" y="1064973"/>
                </a:lnTo>
                <a:close/>
              </a:path>
            </a:pathLst>
          </a:custGeom>
          <a:solidFill>
            <a:srgbClr val="FFFFFF"/>
          </a:solidFill>
        </p:spPr>
        <p:txBody>
          <a:bodyPr wrap="square" lIns="0" tIns="0" rIns="0" bIns="0" rtlCol="0"/>
          <a:lstStyle/>
          <a:p>
            <a:endParaRPr dirty="0"/>
          </a:p>
        </p:txBody>
      </p:sp>
      <p:sp>
        <p:nvSpPr>
          <p:cNvPr id="110" name="object 110"/>
          <p:cNvSpPr/>
          <p:nvPr/>
        </p:nvSpPr>
        <p:spPr>
          <a:xfrm>
            <a:off x="5135837" y="4426560"/>
            <a:ext cx="1449705" cy="1065530"/>
          </a:xfrm>
          <a:custGeom>
            <a:avLst/>
            <a:gdLst/>
            <a:ahLst/>
            <a:cxnLst/>
            <a:rect l="l" t="t" r="r" b="b"/>
            <a:pathLst>
              <a:path w="1449704" h="1065529">
                <a:moveTo>
                  <a:pt x="0" y="1064973"/>
                </a:moveTo>
                <a:lnTo>
                  <a:pt x="1449712" y="1064973"/>
                </a:lnTo>
                <a:lnTo>
                  <a:pt x="1449712" y="0"/>
                </a:lnTo>
                <a:lnTo>
                  <a:pt x="0" y="0"/>
                </a:lnTo>
                <a:lnTo>
                  <a:pt x="0" y="1064973"/>
                </a:lnTo>
                <a:close/>
              </a:path>
            </a:pathLst>
          </a:custGeom>
          <a:ln w="3676">
            <a:solidFill>
              <a:srgbClr val="000000"/>
            </a:solidFill>
          </a:ln>
        </p:spPr>
        <p:txBody>
          <a:bodyPr wrap="square" lIns="0" tIns="0" rIns="0" bIns="0" rtlCol="0"/>
          <a:lstStyle/>
          <a:p>
            <a:endParaRPr dirty="0"/>
          </a:p>
        </p:txBody>
      </p:sp>
      <p:sp>
        <p:nvSpPr>
          <p:cNvPr id="111" name="object 111"/>
          <p:cNvSpPr/>
          <p:nvPr/>
        </p:nvSpPr>
        <p:spPr>
          <a:xfrm>
            <a:off x="5424272" y="4513514"/>
            <a:ext cx="869950" cy="0"/>
          </a:xfrm>
          <a:custGeom>
            <a:avLst/>
            <a:gdLst/>
            <a:ahLst/>
            <a:cxnLst/>
            <a:rect l="l" t="t" r="r" b="b"/>
            <a:pathLst>
              <a:path w="869950">
                <a:moveTo>
                  <a:pt x="0" y="0"/>
                </a:moveTo>
                <a:lnTo>
                  <a:pt x="869813" y="0"/>
                </a:lnTo>
              </a:path>
            </a:pathLst>
          </a:custGeom>
          <a:ln w="4034">
            <a:solidFill>
              <a:srgbClr val="808080"/>
            </a:solidFill>
          </a:ln>
        </p:spPr>
        <p:txBody>
          <a:bodyPr wrap="square" lIns="0" tIns="0" rIns="0" bIns="0" rtlCol="0"/>
          <a:lstStyle/>
          <a:p>
            <a:endParaRPr dirty="0"/>
          </a:p>
        </p:txBody>
      </p:sp>
      <p:sp>
        <p:nvSpPr>
          <p:cNvPr id="112" name="object 112"/>
          <p:cNvSpPr/>
          <p:nvPr/>
        </p:nvSpPr>
        <p:spPr>
          <a:xfrm>
            <a:off x="6297114" y="4513514"/>
            <a:ext cx="0" cy="551180"/>
          </a:xfrm>
          <a:custGeom>
            <a:avLst/>
            <a:gdLst/>
            <a:ahLst/>
            <a:cxnLst/>
            <a:rect l="l" t="t" r="r" b="b"/>
            <a:pathLst>
              <a:path h="551179">
                <a:moveTo>
                  <a:pt x="0" y="0"/>
                </a:moveTo>
                <a:lnTo>
                  <a:pt x="0" y="550813"/>
                </a:lnTo>
              </a:path>
            </a:pathLst>
          </a:custGeom>
          <a:ln w="3175">
            <a:solidFill>
              <a:srgbClr val="808080"/>
            </a:solidFill>
          </a:ln>
        </p:spPr>
        <p:txBody>
          <a:bodyPr wrap="square" lIns="0" tIns="0" rIns="0" bIns="0" rtlCol="0"/>
          <a:lstStyle/>
          <a:p>
            <a:endParaRPr dirty="0"/>
          </a:p>
        </p:txBody>
      </p:sp>
      <p:sp>
        <p:nvSpPr>
          <p:cNvPr id="113" name="object 113"/>
          <p:cNvSpPr/>
          <p:nvPr/>
        </p:nvSpPr>
        <p:spPr>
          <a:xfrm>
            <a:off x="5427286" y="5068363"/>
            <a:ext cx="869950" cy="0"/>
          </a:xfrm>
          <a:custGeom>
            <a:avLst/>
            <a:gdLst/>
            <a:ahLst/>
            <a:cxnLst/>
            <a:rect l="l" t="t" r="r" b="b"/>
            <a:pathLst>
              <a:path w="869950">
                <a:moveTo>
                  <a:pt x="0" y="0"/>
                </a:moveTo>
                <a:lnTo>
                  <a:pt x="869827" y="0"/>
                </a:lnTo>
              </a:path>
            </a:pathLst>
          </a:custGeom>
          <a:ln w="4034">
            <a:solidFill>
              <a:srgbClr val="808080"/>
            </a:solidFill>
          </a:ln>
        </p:spPr>
        <p:txBody>
          <a:bodyPr wrap="square" lIns="0" tIns="0" rIns="0" bIns="0" rtlCol="0"/>
          <a:lstStyle/>
          <a:p>
            <a:endParaRPr dirty="0"/>
          </a:p>
        </p:txBody>
      </p:sp>
      <p:sp>
        <p:nvSpPr>
          <p:cNvPr id="114" name="object 114"/>
          <p:cNvSpPr/>
          <p:nvPr/>
        </p:nvSpPr>
        <p:spPr>
          <a:xfrm>
            <a:off x="5424272" y="4517658"/>
            <a:ext cx="0" cy="551180"/>
          </a:xfrm>
          <a:custGeom>
            <a:avLst/>
            <a:gdLst/>
            <a:ahLst/>
            <a:cxnLst/>
            <a:rect l="l" t="t" r="r" b="b"/>
            <a:pathLst>
              <a:path h="551179">
                <a:moveTo>
                  <a:pt x="0" y="0"/>
                </a:moveTo>
                <a:lnTo>
                  <a:pt x="0" y="550704"/>
                </a:lnTo>
              </a:path>
            </a:pathLst>
          </a:custGeom>
          <a:ln w="3175">
            <a:solidFill>
              <a:srgbClr val="808080"/>
            </a:solidFill>
          </a:ln>
        </p:spPr>
        <p:txBody>
          <a:bodyPr wrap="square" lIns="0" tIns="0" rIns="0" bIns="0" rtlCol="0"/>
          <a:lstStyle/>
          <a:p>
            <a:endParaRPr dirty="0"/>
          </a:p>
        </p:txBody>
      </p:sp>
      <p:sp>
        <p:nvSpPr>
          <p:cNvPr id="115" name="object 115"/>
          <p:cNvSpPr/>
          <p:nvPr/>
        </p:nvSpPr>
        <p:spPr>
          <a:xfrm>
            <a:off x="5424272" y="4513514"/>
            <a:ext cx="0" cy="551180"/>
          </a:xfrm>
          <a:custGeom>
            <a:avLst/>
            <a:gdLst/>
            <a:ahLst/>
            <a:cxnLst/>
            <a:rect l="l" t="t" r="r" b="b"/>
            <a:pathLst>
              <a:path h="551179">
                <a:moveTo>
                  <a:pt x="0" y="0"/>
                </a:moveTo>
                <a:lnTo>
                  <a:pt x="0" y="550813"/>
                </a:lnTo>
              </a:path>
            </a:pathLst>
          </a:custGeom>
          <a:ln w="3175">
            <a:solidFill>
              <a:srgbClr val="000000"/>
            </a:solidFill>
          </a:ln>
        </p:spPr>
        <p:txBody>
          <a:bodyPr wrap="square" lIns="0" tIns="0" rIns="0" bIns="0" rtlCol="0"/>
          <a:lstStyle/>
          <a:p>
            <a:endParaRPr dirty="0"/>
          </a:p>
        </p:txBody>
      </p:sp>
      <p:sp>
        <p:nvSpPr>
          <p:cNvPr id="116" name="object 116"/>
          <p:cNvSpPr/>
          <p:nvPr/>
        </p:nvSpPr>
        <p:spPr>
          <a:xfrm>
            <a:off x="5412216" y="5068363"/>
            <a:ext cx="9525" cy="0"/>
          </a:xfrm>
          <a:custGeom>
            <a:avLst/>
            <a:gdLst/>
            <a:ahLst/>
            <a:cxnLst/>
            <a:rect l="l" t="t" r="r" b="b"/>
            <a:pathLst>
              <a:path w="9525">
                <a:moveTo>
                  <a:pt x="0" y="0"/>
                </a:moveTo>
                <a:lnTo>
                  <a:pt x="9040" y="0"/>
                </a:lnTo>
              </a:path>
            </a:pathLst>
          </a:custGeom>
          <a:ln w="4034">
            <a:solidFill>
              <a:srgbClr val="000000"/>
            </a:solidFill>
          </a:ln>
        </p:spPr>
        <p:txBody>
          <a:bodyPr wrap="square" lIns="0" tIns="0" rIns="0" bIns="0" rtlCol="0"/>
          <a:lstStyle/>
          <a:p>
            <a:endParaRPr dirty="0"/>
          </a:p>
        </p:txBody>
      </p:sp>
      <p:sp>
        <p:nvSpPr>
          <p:cNvPr id="117" name="object 117"/>
          <p:cNvSpPr/>
          <p:nvPr/>
        </p:nvSpPr>
        <p:spPr>
          <a:xfrm>
            <a:off x="5412216" y="4987316"/>
            <a:ext cx="9525" cy="0"/>
          </a:xfrm>
          <a:custGeom>
            <a:avLst/>
            <a:gdLst/>
            <a:ahLst/>
            <a:cxnLst/>
            <a:rect l="l" t="t" r="r" b="b"/>
            <a:pathLst>
              <a:path w="9525">
                <a:moveTo>
                  <a:pt x="0" y="0"/>
                </a:moveTo>
                <a:lnTo>
                  <a:pt x="9040" y="0"/>
                </a:lnTo>
              </a:path>
            </a:pathLst>
          </a:custGeom>
          <a:ln w="4034">
            <a:solidFill>
              <a:srgbClr val="000000"/>
            </a:solidFill>
          </a:ln>
        </p:spPr>
        <p:txBody>
          <a:bodyPr wrap="square" lIns="0" tIns="0" rIns="0" bIns="0" rtlCol="0"/>
          <a:lstStyle/>
          <a:p>
            <a:endParaRPr dirty="0"/>
          </a:p>
        </p:txBody>
      </p:sp>
      <p:sp>
        <p:nvSpPr>
          <p:cNvPr id="118" name="object 118"/>
          <p:cNvSpPr/>
          <p:nvPr/>
        </p:nvSpPr>
        <p:spPr>
          <a:xfrm>
            <a:off x="5412216" y="4910345"/>
            <a:ext cx="9525" cy="0"/>
          </a:xfrm>
          <a:custGeom>
            <a:avLst/>
            <a:gdLst/>
            <a:ahLst/>
            <a:cxnLst/>
            <a:rect l="l" t="t" r="r" b="b"/>
            <a:pathLst>
              <a:path w="9525">
                <a:moveTo>
                  <a:pt x="0" y="0"/>
                </a:moveTo>
                <a:lnTo>
                  <a:pt x="9040" y="0"/>
                </a:lnTo>
              </a:path>
            </a:pathLst>
          </a:custGeom>
          <a:ln w="4034">
            <a:solidFill>
              <a:srgbClr val="000000"/>
            </a:solidFill>
          </a:ln>
        </p:spPr>
        <p:txBody>
          <a:bodyPr wrap="square" lIns="0" tIns="0" rIns="0" bIns="0" rtlCol="0"/>
          <a:lstStyle/>
          <a:p>
            <a:endParaRPr dirty="0"/>
          </a:p>
        </p:txBody>
      </p:sp>
      <p:sp>
        <p:nvSpPr>
          <p:cNvPr id="119" name="object 119"/>
          <p:cNvSpPr/>
          <p:nvPr/>
        </p:nvSpPr>
        <p:spPr>
          <a:xfrm>
            <a:off x="5412216" y="4829412"/>
            <a:ext cx="9525" cy="0"/>
          </a:xfrm>
          <a:custGeom>
            <a:avLst/>
            <a:gdLst/>
            <a:ahLst/>
            <a:cxnLst/>
            <a:rect l="l" t="t" r="r" b="b"/>
            <a:pathLst>
              <a:path w="9525">
                <a:moveTo>
                  <a:pt x="0" y="0"/>
                </a:moveTo>
                <a:lnTo>
                  <a:pt x="9040" y="0"/>
                </a:lnTo>
              </a:path>
            </a:pathLst>
          </a:custGeom>
          <a:ln w="4034">
            <a:solidFill>
              <a:srgbClr val="000000"/>
            </a:solidFill>
          </a:ln>
        </p:spPr>
        <p:txBody>
          <a:bodyPr wrap="square" lIns="0" tIns="0" rIns="0" bIns="0" rtlCol="0"/>
          <a:lstStyle/>
          <a:p>
            <a:endParaRPr dirty="0"/>
          </a:p>
        </p:txBody>
      </p:sp>
      <p:sp>
        <p:nvSpPr>
          <p:cNvPr id="120" name="object 120"/>
          <p:cNvSpPr/>
          <p:nvPr/>
        </p:nvSpPr>
        <p:spPr>
          <a:xfrm>
            <a:off x="5412216" y="4752441"/>
            <a:ext cx="9525" cy="0"/>
          </a:xfrm>
          <a:custGeom>
            <a:avLst/>
            <a:gdLst/>
            <a:ahLst/>
            <a:cxnLst/>
            <a:rect l="l" t="t" r="r" b="b"/>
            <a:pathLst>
              <a:path w="9525">
                <a:moveTo>
                  <a:pt x="0" y="0"/>
                </a:moveTo>
                <a:lnTo>
                  <a:pt x="9040" y="0"/>
                </a:lnTo>
              </a:path>
            </a:pathLst>
          </a:custGeom>
          <a:ln w="4034">
            <a:solidFill>
              <a:srgbClr val="000000"/>
            </a:solidFill>
          </a:ln>
        </p:spPr>
        <p:txBody>
          <a:bodyPr wrap="square" lIns="0" tIns="0" rIns="0" bIns="0" rtlCol="0"/>
          <a:lstStyle/>
          <a:p>
            <a:endParaRPr dirty="0"/>
          </a:p>
        </p:txBody>
      </p:sp>
      <p:sp>
        <p:nvSpPr>
          <p:cNvPr id="121" name="object 121"/>
          <p:cNvSpPr/>
          <p:nvPr/>
        </p:nvSpPr>
        <p:spPr>
          <a:xfrm>
            <a:off x="5412216" y="4671508"/>
            <a:ext cx="9525" cy="0"/>
          </a:xfrm>
          <a:custGeom>
            <a:avLst/>
            <a:gdLst/>
            <a:ahLst/>
            <a:cxnLst/>
            <a:rect l="l" t="t" r="r" b="b"/>
            <a:pathLst>
              <a:path w="9525">
                <a:moveTo>
                  <a:pt x="0" y="0"/>
                </a:moveTo>
                <a:lnTo>
                  <a:pt x="9040" y="0"/>
                </a:lnTo>
              </a:path>
            </a:pathLst>
          </a:custGeom>
          <a:ln w="4034">
            <a:solidFill>
              <a:srgbClr val="000000"/>
            </a:solidFill>
          </a:ln>
        </p:spPr>
        <p:txBody>
          <a:bodyPr wrap="square" lIns="0" tIns="0" rIns="0" bIns="0" rtlCol="0"/>
          <a:lstStyle/>
          <a:p>
            <a:endParaRPr dirty="0"/>
          </a:p>
        </p:txBody>
      </p:sp>
      <p:sp>
        <p:nvSpPr>
          <p:cNvPr id="122" name="object 122"/>
          <p:cNvSpPr/>
          <p:nvPr/>
        </p:nvSpPr>
        <p:spPr>
          <a:xfrm>
            <a:off x="5412216" y="4594538"/>
            <a:ext cx="9525" cy="0"/>
          </a:xfrm>
          <a:custGeom>
            <a:avLst/>
            <a:gdLst/>
            <a:ahLst/>
            <a:cxnLst/>
            <a:rect l="l" t="t" r="r" b="b"/>
            <a:pathLst>
              <a:path w="9525">
                <a:moveTo>
                  <a:pt x="0" y="0"/>
                </a:moveTo>
                <a:lnTo>
                  <a:pt x="9040" y="0"/>
                </a:lnTo>
              </a:path>
            </a:pathLst>
          </a:custGeom>
          <a:ln w="4034">
            <a:solidFill>
              <a:srgbClr val="000000"/>
            </a:solidFill>
          </a:ln>
        </p:spPr>
        <p:txBody>
          <a:bodyPr wrap="square" lIns="0" tIns="0" rIns="0" bIns="0" rtlCol="0"/>
          <a:lstStyle/>
          <a:p>
            <a:endParaRPr dirty="0"/>
          </a:p>
        </p:txBody>
      </p:sp>
      <p:sp>
        <p:nvSpPr>
          <p:cNvPr id="123" name="object 123"/>
          <p:cNvSpPr/>
          <p:nvPr/>
        </p:nvSpPr>
        <p:spPr>
          <a:xfrm>
            <a:off x="5412216" y="4513514"/>
            <a:ext cx="9525" cy="0"/>
          </a:xfrm>
          <a:custGeom>
            <a:avLst/>
            <a:gdLst/>
            <a:ahLst/>
            <a:cxnLst/>
            <a:rect l="l" t="t" r="r" b="b"/>
            <a:pathLst>
              <a:path w="9525">
                <a:moveTo>
                  <a:pt x="0" y="0"/>
                </a:moveTo>
                <a:lnTo>
                  <a:pt x="9040" y="0"/>
                </a:lnTo>
              </a:path>
            </a:pathLst>
          </a:custGeom>
          <a:ln w="4034">
            <a:solidFill>
              <a:srgbClr val="000000"/>
            </a:solidFill>
          </a:ln>
        </p:spPr>
        <p:txBody>
          <a:bodyPr wrap="square" lIns="0" tIns="0" rIns="0" bIns="0" rtlCol="0"/>
          <a:lstStyle/>
          <a:p>
            <a:endParaRPr dirty="0"/>
          </a:p>
        </p:txBody>
      </p:sp>
      <p:sp>
        <p:nvSpPr>
          <p:cNvPr id="124" name="object 124"/>
          <p:cNvSpPr/>
          <p:nvPr/>
        </p:nvSpPr>
        <p:spPr>
          <a:xfrm>
            <a:off x="5424272" y="5068363"/>
            <a:ext cx="869950" cy="0"/>
          </a:xfrm>
          <a:custGeom>
            <a:avLst/>
            <a:gdLst/>
            <a:ahLst/>
            <a:cxnLst/>
            <a:rect l="l" t="t" r="r" b="b"/>
            <a:pathLst>
              <a:path w="869950">
                <a:moveTo>
                  <a:pt x="0" y="0"/>
                </a:moveTo>
                <a:lnTo>
                  <a:pt x="869813" y="0"/>
                </a:lnTo>
              </a:path>
            </a:pathLst>
          </a:custGeom>
          <a:ln w="4034">
            <a:solidFill>
              <a:srgbClr val="000000"/>
            </a:solidFill>
          </a:ln>
        </p:spPr>
        <p:txBody>
          <a:bodyPr wrap="square" lIns="0" tIns="0" rIns="0" bIns="0" rtlCol="0"/>
          <a:lstStyle/>
          <a:p>
            <a:endParaRPr dirty="0"/>
          </a:p>
        </p:txBody>
      </p:sp>
      <p:sp>
        <p:nvSpPr>
          <p:cNvPr id="125" name="object 125"/>
          <p:cNvSpPr/>
          <p:nvPr/>
        </p:nvSpPr>
        <p:spPr>
          <a:xfrm>
            <a:off x="5424272" y="5072393"/>
            <a:ext cx="0" cy="12700"/>
          </a:xfrm>
          <a:custGeom>
            <a:avLst/>
            <a:gdLst/>
            <a:ahLst/>
            <a:cxnLst/>
            <a:rect l="l" t="t" r="r" b="b"/>
            <a:pathLst>
              <a:path h="12700">
                <a:moveTo>
                  <a:pt x="0" y="12105"/>
                </a:moveTo>
                <a:lnTo>
                  <a:pt x="0" y="0"/>
                </a:lnTo>
              </a:path>
            </a:pathLst>
          </a:custGeom>
          <a:ln w="3175">
            <a:solidFill>
              <a:srgbClr val="000000"/>
            </a:solidFill>
          </a:ln>
        </p:spPr>
        <p:txBody>
          <a:bodyPr wrap="square" lIns="0" tIns="0" rIns="0" bIns="0" rtlCol="0"/>
          <a:lstStyle/>
          <a:p>
            <a:endParaRPr dirty="0"/>
          </a:p>
        </p:txBody>
      </p:sp>
      <p:sp>
        <p:nvSpPr>
          <p:cNvPr id="126" name="object 126"/>
          <p:cNvSpPr/>
          <p:nvPr/>
        </p:nvSpPr>
        <p:spPr>
          <a:xfrm>
            <a:off x="5548099" y="5072393"/>
            <a:ext cx="0" cy="12700"/>
          </a:xfrm>
          <a:custGeom>
            <a:avLst/>
            <a:gdLst/>
            <a:ahLst/>
            <a:cxnLst/>
            <a:rect l="l" t="t" r="r" b="b"/>
            <a:pathLst>
              <a:path h="12700">
                <a:moveTo>
                  <a:pt x="0" y="12105"/>
                </a:moveTo>
                <a:lnTo>
                  <a:pt x="0" y="0"/>
                </a:lnTo>
              </a:path>
            </a:pathLst>
          </a:custGeom>
          <a:ln w="3175">
            <a:solidFill>
              <a:srgbClr val="000000"/>
            </a:solidFill>
          </a:ln>
        </p:spPr>
        <p:txBody>
          <a:bodyPr wrap="square" lIns="0" tIns="0" rIns="0" bIns="0" rtlCol="0"/>
          <a:lstStyle/>
          <a:p>
            <a:endParaRPr dirty="0"/>
          </a:p>
        </p:txBody>
      </p:sp>
      <p:sp>
        <p:nvSpPr>
          <p:cNvPr id="127" name="object 127"/>
          <p:cNvSpPr/>
          <p:nvPr/>
        </p:nvSpPr>
        <p:spPr>
          <a:xfrm>
            <a:off x="5671920" y="5072393"/>
            <a:ext cx="0" cy="12700"/>
          </a:xfrm>
          <a:custGeom>
            <a:avLst/>
            <a:gdLst/>
            <a:ahLst/>
            <a:cxnLst/>
            <a:rect l="l" t="t" r="r" b="b"/>
            <a:pathLst>
              <a:path h="12700">
                <a:moveTo>
                  <a:pt x="0" y="12105"/>
                </a:moveTo>
                <a:lnTo>
                  <a:pt x="0" y="0"/>
                </a:lnTo>
              </a:path>
            </a:pathLst>
          </a:custGeom>
          <a:ln w="3175">
            <a:solidFill>
              <a:srgbClr val="000000"/>
            </a:solidFill>
          </a:ln>
        </p:spPr>
        <p:txBody>
          <a:bodyPr wrap="square" lIns="0" tIns="0" rIns="0" bIns="0" rtlCol="0"/>
          <a:lstStyle/>
          <a:p>
            <a:endParaRPr dirty="0"/>
          </a:p>
        </p:txBody>
      </p:sp>
      <p:sp>
        <p:nvSpPr>
          <p:cNvPr id="128" name="object 128"/>
          <p:cNvSpPr/>
          <p:nvPr/>
        </p:nvSpPr>
        <p:spPr>
          <a:xfrm>
            <a:off x="5795774" y="5072393"/>
            <a:ext cx="0" cy="12700"/>
          </a:xfrm>
          <a:custGeom>
            <a:avLst/>
            <a:gdLst/>
            <a:ahLst/>
            <a:cxnLst/>
            <a:rect l="l" t="t" r="r" b="b"/>
            <a:pathLst>
              <a:path h="12700">
                <a:moveTo>
                  <a:pt x="0" y="12105"/>
                </a:moveTo>
                <a:lnTo>
                  <a:pt x="0" y="0"/>
                </a:lnTo>
              </a:path>
            </a:pathLst>
          </a:custGeom>
          <a:ln w="3175">
            <a:solidFill>
              <a:srgbClr val="000000"/>
            </a:solidFill>
          </a:ln>
        </p:spPr>
        <p:txBody>
          <a:bodyPr wrap="square" lIns="0" tIns="0" rIns="0" bIns="0" rtlCol="0"/>
          <a:lstStyle/>
          <a:p>
            <a:endParaRPr dirty="0"/>
          </a:p>
        </p:txBody>
      </p:sp>
      <p:sp>
        <p:nvSpPr>
          <p:cNvPr id="129" name="object 129"/>
          <p:cNvSpPr/>
          <p:nvPr/>
        </p:nvSpPr>
        <p:spPr>
          <a:xfrm>
            <a:off x="5919595" y="5072393"/>
            <a:ext cx="0" cy="12700"/>
          </a:xfrm>
          <a:custGeom>
            <a:avLst/>
            <a:gdLst/>
            <a:ahLst/>
            <a:cxnLst/>
            <a:rect l="l" t="t" r="r" b="b"/>
            <a:pathLst>
              <a:path h="12700">
                <a:moveTo>
                  <a:pt x="0" y="12105"/>
                </a:moveTo>
                <a:lnTo>
                  <a:pt x="0" y="0"/>
                </a:lnTo>
              </a:path>
            </a:pathLst>
          </a:custGeom>
          <a:ln w="3175">
            <a:solidFill>
              <a:srgbClr val="000000"/>
            </a:solidFill>
          </a:ln>
        </p:spPr>
        <p:txBody>
          <a:bodyPr wrap="square" lIns="0" tIns="0" rIns="0" bIns="0" rtlCol="0"/>
          <a:lstStyle/>
          <a:p>
            <a:endParaRPr dirty="0"/>
          </a:p>
        </p:txBody>
      </p:sp>
      <p:sp>
        <p:nvSpPr>
          <p:cNvPr id="130" name="object 130"/>
          <p:cNvSpPr/>
          <p:nvPr/>
        </p:nvSpPr>
        <p:spPr>
          <a:xfrm>
            <a:off x="6040421" y="5072393"/>
            <a:ext cx="0" cy="12700"/>
          </a:xfrm>
          <a:custGeom>
            <a:avLst/>
            <a:gdLst/>
            <a:ahLst/>
            <a:cxnLst/>
            <a:rect l="l" t="t" r="r" b="b"/>
            <a:pathLst>
              <a:path h="12700">
                <a:moveTo>
                  <a:pt x="0" y="12105"/>
                </a:moveTo>
                <a:lnTo>
                  <a:pt x="0" y="0"/>
                </a:lnTo>
              </a:path>
            </a:pathLst>
          </a:custGeom>
          <a:ln w="3175">
            <a:solidFill>
              <a:srgbClr val="000000"/>
            </a:solidFill>
          </a:ln>
        </p:spPr>
        <p:txBody>
          <a:bodyPr wrap="square" lIns="0" tIns="0" rIns="0" bIns="0" rtlCol="0"/>
          <a:lstStyle/>
          <a:p>
            <a:endParaRPr dirty="0"/>
          </a:p>
        </p:txBody>
      </p:sp>
      <p:sp>
        <p:nvSpPr>
          <p:cNvPr id="131" name="object 131"/>
          <p:cNvSpPr/>
          <p:nvPr/>
        </p:nvSpPr>
        <p:spPr>
          <a:xfrm>
            <a:off x="6164242" y="5072393"/>
            <a:ext cx="0" cy="12700"/>
          </a:xfrm>
          <a:custGeom>
            <a:avLst/>
            <a:gdLst/>
            <a:ahLst/>
            <a:cxnLst/>
            <a:rect l="l" t="t" r="r" b="b"/>
            <a:pathLst>
              <a:path h="12700">
                <a:moveTo>
                  <a:pt x="0" y="12105"/>
                </a:moveTo>
                <a:lnTo>
                  <a:pt x="0" y="0"/>
                </a:lnTo>
              </a:path>
            </a:pathLst>
          </a:custGeom>
          <a:ln w="3175">
            <a:solidFill>
              <a:srgbClr val="000000"/>
            </a:solidFill>
          </a:ln>
        </p:spPr>
        <p:txBody>
          <a:bodyPr wrap="square" lIns="0" tIns="0" rIns="0" bIns="0" rtlCol="0"/>
          <a:lstStyle/>
          <a:p>
            <a:endParaRPr dirty="0"/>
          </a:p>
        </p:txBody>
      </p:sp>
      <p:sp>
        <p:nvSpPr>
          <p:cNvPr id="132" name="object 132"/>
          <p:cNvSpPr/>
          <p:nvPr/>
        </p:nvSpPr>
        <p:spPr>
          <a:xfrm>
            <a:off x="6288063" y="5072393"/>
            <a:ext cx="0" cy="12700"/>
          </a:xfrm>
          <a:custGeom>
            <a:avLst/>
            <a:gdLst/>
            <a:ahLst/>
            <a:cxnLst/>
            <a:rect l="l" t="t" r="r" b="b"/>
            <a:pathLst>
              <a:path h="12700">
                <a:moveTo>
                  <a:pt x="0" y="12105"/>
                </a:moveTo>
                <a:lnTo>
                  <a:pt x="0" y="0"/>
                </a:lnTo>
              </a:path>
            </a:pathLst>
          </a:custGeom>
          <a:ln w="3175">
            <a:solidFill>
              <a:srgbClr val="000000"/>
            </a:solidFill>
          </a:ln>
        </p:spPr>
        <p:txBody>
          <a:bodyPr wrap="square" lIns="0" tIns="0" rIns="0" bIns="0" rtlCol="0"/>
          <a:lstStyle/>
          <a:p>
            <a:endParaRPr dirty="0"/>
          </a:p>
        </p:txBody>
      </p:sp>
      <p:sp>
        <p:nvSpPr>
          <p:cNvPr id="133" name="object 133"/>
          <p:cNvSpPr/>
          <p:nvPr/>
        </p:nvSpPr>
        <p:spPr>
          <a:xfrm>
            <a:off x="5463545" y="4675562"/>
            <a:ext cx="15240" cy="52705"/>
          </a:xfrm>
          <a:custGeom>
            <a:avLst/>
            <a:gdLst/>
            <a:ahLst/>
            <a:cxnLst/>
            <a:rect l="l" t="t" r="r" b="b"/>
            <a:pathLst>
              <a:path w="15239" h="52704">
                <a:moveTo>
                  <a:pt x="0" y="52649"/>
                </a:moveTo>
                <a:lnTo>
                  <a:pt x="15141" y="0"/>
                </a:lnTo>
              </a:path>
            </a:pathLst>
          </a:custGeom>
          <a:ln w="3175">
            <a:solidFill>
              <a:srgbClr val="000080"/>
            </a:solidFill>
          </a:ln>
        </p:spPr>
        <p:txBody>
          <a:bodyPr wrap="square" lIns="0" tIns="0" rIns="0" bIns="0" rtlCol="0"/>
          <a:lstStyle/>
          <a:p>
            <a:endParaRPr dirty="0"/>
          </a:p>
        </p:txBody>
      </p:sp>
      <p:sp>
        <p:nvSpPr>
          <p:cNvPr id="134" name="object 134"/>
          <p:cNvSpPr/>
          <p:nvPr/>
        </p:nvSpPr>
        <p:spPr>
          <a:xfrm>
            <a:off x="5478686" y="4651241"/>
            <a:ext cx="12700" cy="20320"/>
          </a:xfrm>
          <a:custGeom>
            <a:avLst/>
            <a:gdLst/>
            <a:ahLst/>
            <a:cxnLst/>
            <a:rect l="l" t="t" r="r" b="b"/>
            <a:pathLst>
              <a:path w="12700" h="20320">
                <a:moveTo>
                  <a:pt x="0" y="20267"/>
                </a:moveTo>
                <a:lnTo>
                  <a:pt x="12079" y="0"/>
                </a:lnTo>
              </a:path>
            </a:pathLst>
          </a:custGeom>
          <a:ln w="3281">
            <a:solidFill>
              <a:srgbClr val="000080"/>
            </a:solidFill>
          </a:ln>
        </p:spPr>
        <p:txBody>
          <a:bodyPr wrap="square" lIns="0" tIns="0" rIns="0" bIns="0" rtlCol="0"/>
          <a:lstStyle/>
          <a:p>
            <a:endParaRPr dirty="0"/>
          </a:p>
        </p:txBody>
      </p:sp>
      <p:sp>
        <p:nvSpPr>
          <p:cNvPr id="135" name="object 135"/>
          <p:cNvSpPr/>
          <p:nvPr/>
        </p:nvSpPr>
        <p:spPr>
          <a:xfrm>
            <a:off x="5490766" y="4610797"/>
            <a:ext cx="18415" cy="36830"/>
          </a:xfrm>
          <a:custGeom>
            <a:avLst/>
            <a:gdLst/>
            <a:ahLst/>
            <a:cxnLst/>
            <a:rect l="l" t="t" r="r" b="b"/>
            <a:pathLst>
              <a:path w="18414" h="36829">
                <a:moveTo>
                  <a:pt x="0" y="36390"/>
                </a:moveTo>
                <a:lnTo>
                  <a:pt x="18067" y="0"/>
                </a:lnTo>
              </a:path>
            </a:pathLst>
          </a:custGeom>
          <a:ln w="3215">
            <a:solidFill>
              <a:srgbClr val="000080"/>
            </a:solidFill>
          </a:ln>
        </p:spPr>
        <p:txBody>
          <a:bodyPr wrap="square" lIns="0" tIns="0" rIns="0" bIns="0" rtlCol="0"/>
          <a:lstStyle/>
          <a:p>
            <a:endParaRPr dirty="0"/>
          </a:p>
        </p:txBody>
      </p:sp>
      <p:sp>
        <p:nvSpPr>
          <p:cNvPr id="136" name="object 136"/>
          <p:cNvSpPr/>
          <p:nvPr/>
        </p:nvSpPr>
        <p:spPr>
          <a:xfrm>
            <a:off x="5508833" y="4570217"/>
            <a:ext cx="39370" cy="36830"/>
          </a:xfrm>
          <a:custGeom>
            <a:avLst/>
            <a:gdLst/>
            <a:ahLst/>
            <a:cxnLst/>
            <a:rect l="l" t="t" r="r" b="b"/>
            <a:pathLst>
              <a:path w="39370" h="36829">
                <a:moveTo>
                  <a:pt x="0" y="36526"/>
                </a:moveTo>
                <a:lnTo>
                  <a:pt x="39266" y="0"/>
                </a:lnTo>
              </a:path>
            </a:pathLst>
          </a:custGeom>
          <a:ln w="3561">
            <a:solidFill>
              <a:srgbClr val="000080"/>
            </a:solidFill>
          </a:ln>
        </p:spPr>
        <p:txBody>
          <a:bodyPr wrap="square" lIns="0" tIns="0" rIns="0" bIns="0" rtlCol="0"/>
          <a:lstStyle/>
          <a:p>
            <a:endParaRPr dirty="0"/>
          </a:p>
        </p:txBody>
      </p:sp>
      <p:sp>
        <p:nvSpPr>
          <p:cNvPr id="137" name="object 137"/>
          <p:cNvSpPr/>
          <p:nvPr/>
        </p:nvSpPr>
        <p:spPr>
          <a:xfrm>
            <a:off x="5551127" y="4570217"/>
            <a:ext cx="24765" cy="0"/>
          </a:xfrm>
          <a:custGeom>
            <a:avLst/>
            <a:gdLst/>
            <a:ahLst/>
            <a:cxnLst/>
            <a:rect l="l" t="t" r="r" b="b"/>
            <a:pathLst>
              <a:path w="24764">
                <a:moveTo>
                  <a:pt x="0" y="0"/>
                </a:moveTo>
                <a:lnTo>
                  <a:pt x="24192" y="0"/>
                </a:lnTo>
              </a:path>
            </a:pathLst>
          </a:custGeom>
          <a:ln w="4034">
            <a:solidFill>
              <a:srgbClr val="000080"/>
            </a:solidFill>
          </a:ln>
        </p:spPr>
        <p:txBody>
          <a:bodyPr wrap="square" lIns="0" tIns="0" rIns="0" bIns="0" rtlCol="0"/>
          <a:lstStyle/>
          <a:p>
            <a:endParaRPr dirty="0"/>
          </a:p>
        </p:txBody>
      </p:sp>
      <p:sp>
        <p:nvSpPr>
          <p:cNvPr id="138" name="object 138"/>
          <p:cNvSpPr/>
          <p:nvPr/>
        </p:nvSpPr>
        <p:spPr>
          <a:xfrm>
            <a:off x="5578314" y="4570217"/>
            <a:ext cx="45720" cy="178435"/>
          </a:xfrm>
          <a:custGeom>
            <a:avLst/>
            <a:gdLst/>
            <a:ahLst/>
            <a:cxnLst/>
            <a:rect l="l" t="t" r="r" b="b"/>
            <a:pathLst>
              <a:path w="45720" h="178435">
                <a:moveTo>
                  <a:pt x="0" y="0"/>
                </a:moveTo>
                <a:lnTo>
                  <a:pt x="45322" y="178171"/>
                </a:lnTo>
              </a:path>
            </a:pathLst>
          </a:custGeom>
          <a:ln w="3175">
            <a:solidFill>
              <a:srgbClr val="000080"/>
            </a:solidFill>
          </a:ln>
        </p:spPr>
        <p:txBody>
          <a:bodyPr wrap="square" lIns="0" tIns="0" rIns="0" bIns="0" rtlCol="0"/>
          <a:lstStyle/>
          <a:p>
            <a:endParaRPr dirty="0"/>
          </a:p>
        </p:txBody>
      </p:sp>
      <p:sp>
        <p:nvSpPr>
          <p:cNvPr id="139" name="object 139"/>
          <p:cNvSpPr/>
          <p:nvPr/>
        </p:nvSpPr>
        <p:spPr>
          <a:xfrm>
            <a:off x="5623637" y="4752441"/>
            <a:ext cx="27305" cy="24765"/>
          </a:xfrm>
          <a:custGeom>
            <a:avLst/>
            <a:gdLst/>
            <a:ahLst/>
            <a:cxnLst/>
            <a:rect l="l" t="t" r="r" b="b"/>
            <a:pathLst>
              <a:path w="27304" h="24764">
                <a:moveTo>
                  <a:pt x="0" y="0"/>
                </a:moveTo>
                <a:lnTo>
                  <a:pt x="27186" y="24320"/>
                </a:lnTo>
              </a:path>
            </a:pathLst>
          </a:custGeom>
          <a:ln w="3580">
            <a:solidFill>
              <a:srgbClr val="000080"/>
            </a:solidFill>
          </a:ln>
        </p:spPr>
        <p:txBody>
          <a:bodyPr wrap="square" lIns="0" tIns="0" rIns="0" bIns="0" rtlCol="0"/>
          <a:lstStyle/>
          <a:p>
            <a:endParaRPr dirty="0"/>
          </a:p>
        </p:txBody>
      </p:sp>
      <p:sp>
        <p:nvSpPr>
          <p:cNvPr id="140" name="object 140"/>
          <p:cNvSpPr/>
          <p:nvPr/>
        </p:nvSpPr>
        <p:spPr>
          <a:xfrm>
            <a:off x="5653852" y="4764647"/>
            <a:ext cx="314325" cy="12700"/>
          </a:xfrm>
          <a:custGeom>
            <a:avLst/>
            <a:gdLst/>
            <a:ahLst/>
            <a:cxnLst/>
            <a:rect l="l" t="t" r="r" b="b"/>
            <a:pathLst>
              <a:path w="314325" h="12700">
                <a:moveTo>
                  <a:pt x="0" y="12114"/>
                </a:moveTo>
                <a:lnTo>
                  <a:pt x="314060" y="0"/>
                </a:lnTo>
              </a:path>
            </a:pathLst>
          </a:custGeom>
          <a:ln w="4032">
            <a:solidFill>
              <a:srgbClr val="000080"/>
            </a:solidFill>
          </a:ln>
        </p:spPr>
        <p:txBody>
          <a:bodyPr wrap="square" lIns="0" tIns="0" rIns="0" bIns="0" rtlCol="0"/>
          <a:lstStyle/>
          <a:p>
            <a:endParaRPr dirty="0"/>
          </a:p>
        </p:txBody>
      </p:sp>
      <p:sp>
        <p:nvSpPr>
          <p:cNvPr id="141" name="object 141"/>
          <p:cNvSpPr/>
          <p:nvPr/>
        </p:nvSpPr>
        <p:spPr>
          <a:xfrm>
            <a:off x="5970906" y="4764647"/>
            <a:ext cx="145415" cy="69215"/>
          </a:xfrm>
          <a:custGeom>
            <a:avLst/>
            <a:gdLst/>
            <a:ahLst/>
            <a:cxnLst/>
            <a:rect l="l" t="t" r="r" b="b"/>
            <a:pathLst>
              <a:path w="145414" h="69214">
                <a:moveTo>
                  <a:pt x="0" y="0"/>
                </a:moveTo>
                <a:lnTo>
                  <a:pt x="145018" y="68818"/>
                </a:lnTo>
              </a:path>
            </a:pathLst>
          </a:custGeom>
          <a:ln w="3846">
            <a:solidFill>
              <a:srgbClr val="000080"/>
            </a:solidFill>
          </a:ln>
        </p:spPr>
        <p:txBody>
          <a:bodyPr wrap="square" lIns="0" tIns="0" rIns="0" bIns="0" rtlCol="0"/>
          <a:lstStyle/>
          <a:p>
            <a:endParaRPr dirty="0"/>
          </a:p>
        </p:txBody>
      </p:sp>
      <p:sp>
        <p:nvSpPr>
          <p:cNvPr id="142" name="object 142"/>
          <p:cNvSpPr/>
          <p:nvPr/>
        </p:nvSpPr>
        <p:spPr>
          <a:xfrm>
            <a:off x="6118954" y="4833465"/>
            <a:ext cx="172720" cy="231140"/>
          </a:xfrm>
          <a:custGeom>
            <a:avLst/>
            <a:gdLst/>
            <a:ahLst/>
            <a:cxnLst/>
            <a:rect l="l" t="t" r="r" b="b"/>
            <a:pathLst>
              <a:path w="172720" h="231139">
                <a:moveTo>
                  <a:pt x="0" y="0"/>
                </a:moveTo>
                <a:lnTo>
                  <a:pt x="172137" y="230861"/>
                </a:lnTo>
              </a:path>
            </a:pathLst>
          </a:custGeom>
          <a:ln w="3378">
            <a:solidFill>
              <a:srgbClr val="000080"/>
            </a:solidFill>
          </a:ln>
        </p:spPr>
        <p:txBody>
          <a:bodyPr wrap="square" lIns="0" tIns="0" rIns="0" bIns="0" rtlCol="0"/>
          <a:lstStyle/>
          <a:p>
            <a:endParaRPr dirty="0"/>
          </a:p>
        </p:txBody>
      </p:sp>
      <p:sp>
        <p:nvSpPr>
          <p:cNvPr id="143" name="object 143"/>
          <p:cNvSpPr/>
          <p:nvPr/>
        </p:nvSpPr>
        <p:spPr>
          <a:xfrm>
            <a:off x="5427286" y="4752441"/>
            <a:ext cx="15240" cy="12700"/>
          </a:xfrm>
          <a:custGeom>
            <a:avLst/>
            <a:gdLst/>
            <a:ahLst/>
            <a:cxnLst/>
            <a:rect l="l" t="t" r="r" b="b"/>
            <a:pathLst>
              <a:path w="15239" h="12700">
                <a:moveTo>
                  <a:pt x="0" y="0"/>
                </a:moveTo>
                <a:lnTo>
                  <a:pt x="15151" y="12205"/>
                </a:lnTo>
              </a:path>
            </a:pathLst>
          </a:custGeom>
          <a:ln w="3632">
            <a:solidFill>
              <a:srgbClr val="FF00FF"/>
            </a:solidFill>
          </a:ln>
        </p:spPr>
        <p:txBody>
          <a:bodyPr wrap="square" lIns="0" tIns="0" rIns="0" bIns="0" rtlCol="0"/>
          <a:lstStyle/>
          <a:p>
            <a:endParaRPr dirty="0"/>
          </a:p>
        </p:txBody>
      </p:sp>
      <p:sp>
        <p:nvSpPr>
          <p:cNvPr id="144" name="object 144"/>
          <p:cNvSpPr/>
          <p:nvPr/>
        </p:nvSpPr>
        <p:spPr>
          <a:xfrm>
            <a:off x="5445453" y="4732265"/>
            <a:ext cx="6350" cy="36830"/>
          </a:xfrm>
          <a:custGeom>
            <a:avLst/>
            <a:gdLst/>
            <a:ahLst/>
            <a:cxnLst/>
            <a:rect l="l" t="t" r="r" b="b"/>
            <a:pathLst>
              <a:path w="6350" h="36829">
                <a:moveTo>
                  <a:pt x="0" y="36435"/>
                </a:moveTo>
                <a:lnTo>
                  <a:pt x="6029" y="0"/>
                </a:lnTo>
              </a:path>
            </a:pathLst>
          </a:custGeom>
          <a:ln w="3175">
            <a:solidFill>
              <a:srgbClr val="FF00FF"/>
            </a:solidFill>
          </a:ln>
        </p:spPr>
        <p:txBody>
          <a:bodyPr wrap="square" lIns="0" tIns="0" rIns="0" bIns="0" rtlCol="0"/>
          <a:lstStyle/>
          <a:p>
            <a:endParaRPr dirty="0"/>
          </a:p>
        </p:txBody>
      </p:sp>
      <p:sp>
        <p:nvSpPr>
          <p:cNvPr id="145" name="object 145"/>
          <p:cNvSpPr/>
          <p:nvPr/>
        </p:nvSpPr>
        <p:spPr>
          <a:xfrm>
            <a:off x="5451482" y="4647188"/>
            <a:ext cx="123825" cy="81280"/>
          </a:xfrm>
          <a:custGeom>
            <a:avLst/>
            <a:gdLst/>
            <a:ahLst/>
            <a:cxnLst/>
            <a:rect l="l" t="t" r="r" b="b"/>
            <a:pathLst>
              <a:path w="123825" h="81279">
                <a:moveTo>
                  <a:pt x="0" y="81024"/>
                </a:moveTo>
                <a:lnTo>
                  <a:pt x="123837" y="0"/>
                </a:lnTo>
              </a:path>
            </a:pathLst>
          </a:custGeom>
          <a:ln w="3728">
            <a:solidFill>
              <a:srgbClr val="FF00FF"/>
            </a:solidFill>
          </a:ln>
        </p:spPr>
        <p:txBody>
          <a:bodyPr wrap="square" lIns="0" tIns="0" rIns="0" bIns="0" rtlCol="0"/>
          <a:lstStyle/>
          <a:p>
            <a:endParaRPr dirty="0"/>
          </a:p>
        </p:txBody>
      </p:sp>
      <p:sp>
        <p:nvSpPr>
          <p:cNvPr id="146" name="object 146"/>
          <p:cNvSpPr/>
          <p:nvPr/>
        </p:nvSpPr>
        <p:spPr>
          <a:xfrm>
            <a:off x="5578314" y="4647188"/>
            <a:ext cx="12700" cy="52705"/>
          </a:xfrm>
          <a:custGeom>
            <a:avLst/>
            <a:gdLst/>
            <a:ahLst/>
            <a:cxnLst/>
            <a:rect l="l" t="t" r="r" b="b"/>
            <a:pathLst>
              <a:path w="12700" h="52704">
                <a:moveTo>
                  <a:pt x="0" y="0"/>
                </a:moveTo>
                <a:lnTo>
                  <a:pt x="12079" y="52695"/>
                </a:lnTo>
              </a:path>
            </a:pathLst>
          </a:custGeom>
          <a:ln w="3175">
            <a:solidFill>
              <a:srgbClr val="FF00FF"/>
            </a:solidFill>
          </a:ln>
        </p:spPr>
        <p:txBody>
          <a:bodyPr wrap="square" lIns="0" tIns="0" rIns="0" bIns="0" rtlCol="0"/>
          <a:lstStyle/>
          <a:p>
            <a:endParaRPr dirty="0"/>
          </a:p>
        </p:txBody>
      </p:sp>
      <p:sp>
        <p:nvSpPr>
          <p:cNvPr id="147" name="object 147"/>
          <p:cNvSpPr/>
          <p:nvPr/>
        </p:nvSpPr>
        <p:spPr>
          <a:xfrm>
            <a:off x="5590394" y="4703891"/>
            <a:ext cx="33655" cy="142240"/>
          </a:xfrm>
          <a:custGeom>
            <a:avLst/>
            <a:gdLst/>
            <a:ahLst/>
            <a:cxnLst/>
            <a:rect l="l" t="t" r="r" b="b"/>
            <a:pathLst>
              <a:path w="33654" h="142239">
                <a:moveTo>
                  <a:pt x="0" y="0"/>
                </a:moveTo>
                <a:lnTo>
                  <a:pt x="33243" y="141689"/>
                </a:lnTo>
              </a:path>
            </a:pathLst>
          </a:custGeom>
          <a:ln w="3175">
            <a:solidFill>
              <a:srgbClr val="FF00FF"/>
            </a:solidFill>
          </a:ln>
        </p:spPr>
        <p:txBody>
          <a:bodyPr wrap="square" lIns="0" tIns="0" rIns="0" bIns="0" rtlCol="0"/>
          <a:lstStyle/>
          <a:p>
            <a:endParaRPr dirty="0"/>
          </a:p>
        </p:txBody>
      </p:sp>
      <p:sp>
        <p:nvSpPr>
          <p:cNvPr id="148" name="object 148"/>
          <p:cNvSpPr/>
          <p:nvPr/>
        </p:nvSpPr>
        <p:spPr>
          <a:xfrm>
            <a:off x="5623637" y="4849588"/>
            <a:ext cx="85090" cy="36830"/>
          </a:xfrm>
          <a:custGeom>
            <a:avLst/>
            <a:gdLst/>
            <a:ahLst/>
            <a:cxnLst/>
            <a:rect l="l" t="t" r="r" b="b"/>
            <a:pathLst>
              <a:path w="85089" h="36829">
                <a:moveTo>
                  <a:pt x="0" y="0"/>
                </a:moveTo>
                <a:lnTo>
                  <a:pt x="84554" y="36526"/>
                </a:lnTo>
              </a:path>
            </a:pathLst>
          </a:custGeom>
          <a:ln w="3874">
            <a:solidFill>
              <a:srgbClr val="FF00FF"/>
            </a:solidFill>
          </a:ln>
        </p:spPr>
        <p:txBody>
          <a:bodyPr wrap="square" lIns="0" tIns="0" rIns="0" bIns="0" rtlCol="0"/>
          <a:lstStyle/>
          <a:p>
            <a:endParaRPr dirty="0"/>
          </a:p>
        </p:txBody>
      </p:sp>
      <p:sp>
        <p:nvSpPr>
          <p:cNvPr id="149" name="object 149"/>
          <p:cNvSpPr/>
          <p:nvPr/>
        </p:nvSpPr>
        <p:spPr>
          <a:xfrm>
            <a:off x="5711186" y="4886115"/>
            <a:ext cx="257175" cy="33020"/>
          </a:xfrm>
          <a:custGeom>
            <a:avLst/>
            <a:gdLst/>
            <a:ahLst/>
            <a:cxnLst/>
            <a:rect l="l" t="t" r="r" b="b"/>
            <a:pathLst>
              <a:path w="257175" h="33020">
                <a:moveTo>
                  <a:pt x="0" y="0"/>
                </a:moveTo>
                <a:lnTo>
                  <a:pt x="256726" y="32427"/>
                </a:lnTo>
              </a:path>
            </a:pathLst>
          </a:custGeom>
          <a:ln w="4018">
            <a:solidFill>
              <a:srgbClr val="FF00FF"/>
            </a:solidFill>
          </a:ln>
        </p:spPr>
        <p:txBody>
          <a:bodyPr wrap="square" lIns="0" tIns="0" rIns="0" bIns="0" rtlCol="0"/>
          <a:lstStyle/>
          <a:p>
            <a:endParaRPr dirty="0"/>
          </a:p>
        </p:txBody>
      </p:sp>
      <p:sp>
        <p:nvSpPr>
          <p:cNvPr id="150" name="object 150"/>
          <p:cNvSpPr/>
          <p:nvPr/>
        </p:nvSpPr>
        <p:spPr>
          <a:xfrm>
            <a:off x="5970906" y="4918543"/>
            <a:ext cx="145415" cy="16510"/>
          </a:xfrm>
          <a:custGeom>
            <a:avLst/>
            <a:gdLst/>
            <a:ahLst/>
            <a:cxnLst/>
            <a:rect l="l" t="t" r="r" b="b"/>
            <a:pathLst>
              <a:path w="145414" h="16510">
                <a:moveTo>
                  <a:pt x="0" y="0"/>
                </a:moveTo>
                <a:lnTo>
                  <a:pt x="145018" y="16122"/>
                </a:lnTo>
              </a:path>
            </a:pathLst>
          </a:custGeom>
          <a:ln w="4022">
            <a:solidFill>
              <a:srgbClr val="FF00FF"/>
            </a:solidFill>
          </a:ln>
        </p:spPr>
        <p:txBody>
          <a:bodyPr wrap="square" lIns="0" tIns="0" rIns="0" bIns="0" rtlCol="0"/>
          <a:lstStyle/>
          <a:p>
            <a:endParaRPr dirty="0"/>
          </a:p>
        </p:txBody>
      </p:sp>
      <p:sp>
        <p:nvSpPr>
          <p:cNvPr id="151" name="object 151"/>
          <p:cNvSpPr/>
          <p:nvPr/>
        </p:nvSpPr>
        <p:spPr>
          <a:xfrm>
            <a:off x="6118954" y="4934666"/>
            <a:ext cx="172720" cy="133985"/>
          </a:xfrm>
          <a:custGeom>
            <a:avLst/>
            <a:gdLst/>
            <a:ahLst/>
            <a:cxnLst/>
            <a:rect l="l" t="t" r="r" b="b"/>
            <a:pathLst>
              <a:path w="172720" h="133985">
                <a:moveTo>
                  <a:pt x="0" y="0"/>
                </a:moveTo>
                <a:lnTo>
                  <a:pt x="172137" y="133696"/>
                </a:lnTo>
              </a:path>
            </a:pathLst>
          </a:custGeom>
          <a:ln w="3650">
            <a:solidFill>
              <a:srgbClr val="FF00FF"/>
            </a:solidFill>
          </a:ln>
        </p:spPr>
        <p:txBody>
          <a:bodyPr wrap="square" lIns="0" tIns="0" rIns="0" bIns="0" rtlCol="0"/>
          <a:lstStyle/>
          <a:p>
            <a:endParaRPr dirty="0"/>
          </a:p>
        </p:txBody>
      </p:sp>
      <p:sp>
        <p:nvSpPr>
          <p:cNvPr id="152" name="object 152"/>
          <p:cNvSpPr/>
          <p:nvPr/>
        </p:nvSpPr>
        <p:spPr>
          <a:xfrm>
            <a:off x="5454497" y="4716005"/>
            <a:ext cx="18415" cy="24765"/>
          </a:xfrm>
          <a:custGeom>
            <a:avLst/>
            <a:gdLst/>
            <a:ahLst/>
            <a:cxnLst/>
            <a:rect l="l" t="t" r="r" b="b"/>
            <a:pathLst>
              <a:path w="18414" h="24764">
                <a:moveTo>
                  <a:pt x="9047" y="0"/>
                </a:moveTo>
                <a:lnTo>
                  <a:pt x="0" y="12205"/>
                </a:lnTo>
                <a:lnTo>
                  <a:pt x="9047" y="24320"/>
                </a:lnTo>
                <a:lnTo>
                  <a:pt x="18098" y="12205"/>
                </a:lnTo>
                <a:lnTo>
                  <a:pt x="9047" y="0"/>
                </a:lnTo>
                <a:close/>
              </a:path>
            </a:pathLst>
          </a:custGeom>
          <a:solidFill>
            <a:srgbClr val="000080"/>
          </a:solidFill>
        </p:spPr>
        <p:txBody>
          <a:bodyPr wrap="square" lIns="0" tIns="0" rIns="0" bIns="0" rtlCol="0"/>
          <a:lstStyle/>
          <a:p>
            <a:endParaRPr dirty="0"/>
          </a:p>
        </p:txBody>
      </p:sp>
      <p:sp>
        <p:nvSpPr>
          <p:cNvPr id="153" name="object 153"/>
          <p:cNvSpPr/>
          <p:nvPr/>
        </p:nvSpPr>
        <p:spPr>
          <a:xfrm>
            <a:off x="5454497" y="4716005"/>
            <a:ext cx="18415" cy="24765"/>
          </a:xfrm>
          <a:custGeom>
            <a:avLst/>
            <a:gdLst/>
            <a:ahLst/>
            <a:cxnLst/>
            <a:rect l="l" t="t" r="r" b="b"/>
            <a:pathLst>
              <a:path w="18414" h="24764">
                <a:moveTo>
                  <a:pt x="9047" y="0"/>
                </a:moveTo>
                <a:lnTo>
                  <a:pt x="18098" y="12205"/>
                </a:lnTo>
                <a:lnTo>
                  <a:pt x="9047" y="24320"/>
                </a:lnTo>
                <a:lnTo>
                  <a:pt x="0" y="12205"/>
                </a:lnTo>
                <a:lnTo>
                  <a:pt x="9047" y="0"/>
                </a:lnTo>
                <a:close/>
              </a:path>
            </a:pathLst>
          </a:custGeom>
          <a:ln w="3377">
            <a:solidFill>
              <a:srgbClr val="000080"/>
            </a:solidFill>
          </a:ln>
        </p:spPr>
        <p:txBody>
          <a:bodyPr wrap="square" lIns="0" tIns="0" rIns="0" bIns="0" rtlCol="0"/>
          <a:lstStyle/>
          <a:p>
            <a:endParaRPr dirty="0"/>
          </a:p>
        </p:txBody>
      </p:sp>
      <p:sp>
        <p:nvSpPr>
          <p:cNvPr id="154" name="object 154"/>
          <p:cNvSpPr/>
          <p:nvPr/>
        </p:nvSpPr>
        <p:spPr>
          <a:xfrm>
            <a:off x="5469567" y="4659302"/>
            <a:ext cx="18415" cy="24765"/>
          </a:xfrm>
          <a:custGeom>
            <a:avLst/>
            <a:gdLst/>
            <a:ahLst/>
            <a:cxnLst/>
            <a:rect l="l" t="t" r="r" b="b"/>
            <a:pathLst>
              <a:path w="18414" h="24764">
                <a:moveTo>
                  <a:pt x="9118" y="0"/>
                </a:moveTo>
                <a:lnTo>
                  <a:pt x="0" y="12205"/>
                </a:lnTo>
                <a:lnTo>
                  <a:pt x="9118" y="24320"/>
                </a:lnTo>
                <a:lnTo>
                  <a:pt x="18169" y="12205"/>
                </a:lnTo>
                <a:lnTo>
                  <a:pt x="9118" y="0"/>
                </a:lnTo>
                <a:close/>
              </a:path>
            </a:pathLst>
          </a:custGeom>
          <a:solidFill>
            <a:srgbClr val="000080"/>
          </a:solidFill>
        </p:spPr>
        <p:txBody>
          <a:bodyPr wrap="square" lIns="0" tIns="0" rIns="0" bIns="0" rtlCol="0"/>
          <a:lstStyle/>
          <a:p>
            <a:endParaRPr dirty="0"/>
          </a:p>
        </p:txBody>
      </p:sp>
      <p:sp>
        <p:nvSpPr>
          <p:cNvPr id="155" name="object 155"/>
          <p:cNvSpPr/>
          <p:nvPr/>
        </p:nvSpPr>
        <p:spPr>
          <a:xfrm>
            <a:off x="5469567" y="4659302"/>
            <a:ext cx="18415" cy="24765"/>
          </a:xfrm>
          <a:custGeom>
            <a:avLst/>
            <a:gdLst/>
            <a:ahLst/>
            <a:cxnLst/>
            <a:rect l="l" t="t" r="r" b="b"/>
            <a:pathLst>
              <a:path w="18414" h="24764">
                <a:moveTo>
                  <a:pt x="9118" y="0"/>
                </a:moveTo>
                <a:lnTo>
                  <a:pt x="18169" y="12205"/>
                </a:lnTo>
                <a:lnTo>
                  <a:pt x="9118" y="24320"/>
                </a:lnTo>
                <a:lnTo>
                  <a:pt x="0" y="12205"/>
                </a:lnTo>
                <a:lnTo>
                  <a:pt x="9118" y="0"/>
                </a:lnTo>
                <a:close/>
              </a:path>
            </a:pathLst>
          </a:custGeom>
          <a:ln w="3379">
            <a:solidFill>
              <a:srgbClr val="000080"/>
            </a:solidFill>
          </a:ln>
        </p:spPr>
        <p:txBody>
          <a:bodyPr wrap="square" lIns="0" tIns="0" rIns="0" bIns="0" rtlCol="0"/>
          <a:lstStyle/>
          <a:p>
            <a:endParaRPr dirty="0"/>
          </a:p>
        </p:txBody>
      </p:sp>
      <p:sp>
        <p:nvSpPr>
          <p:cNvPr id="156" name="object 156"/>
          <p:cNvSpPr/>
          <p:nvPr/>
        </p:nvSpPr>
        <p:spPr>
          <a:xfrm>
            <a:off x="5481715" y="4634981"/>
            <a:ext cx="18415" cy="24765"/>
          </a:xfrm>
          <a:custGeom>
            <a:avLst/>
            <a:gdLst/>
            <a:ahLst/>
            <a:cxnLst/>
            <a:rect l="l" t="t" r="r" b="b"/>
            <a:pathLst>
              <a:path w="18414" h="24764">
                <a:moveTo>
                  <a:pt x="9050" y="0"/>
                </a:moveTo>
                <a:lnTo>
                  <a:pt x="0" y="12205"/>
                </a:lnTo>
                <a:lnTo>
                  <a:pt x="9050" y="24320"/>
                </a:lnTo>
                <a:lnTo>
                  <a:pt x="18067" y="12205"/>
                </a:lnTo>
                <a:lnTo>
                  <a:pt x="9050" y="0"/>
                </a:lnTo>
                <a:close/>
              </a:path>
            </a:pathLst>
          </a:custGeom>
          <a:solidFill>
            <a:srgbClr val="000080"/>
          </a:solidFill>
        </p:spPr>
        <p:txBody>
          <a:bodyPr wrap="square" lIns="0" tIns="0" rIns="0" bIns="0" rtlCol="0"/>
          <a:lstStyle/>
          <a:p>
            <a:endParaRPr dirty="0"/>
          </a:p>
        </p:txBody>
      </p:sp>
      <p:sp>
        <p:nvSpPr>
          <p:cNvPr id="157" name="object 157"/>
          <p:cNvSpPr/>
          <p:nvPr/>
        </p:nvSpPr>
        <p:spPr>
          <a:xfrm>
            <a:off x="5481715" y="4634981"/>
            <a:ext cx="18415" cy="24765"/>
          </a:xfrm>
          <a:custGeom>
            <a:avLst/>
            <a:gdLst/>
            <a:ahLst/>
            <a:cxnLst/>
            <a:rect l="l" t="t" r="r" b="b"/>
            <a:pathLst>
              <a:path w="18414" h="24764">
                <a:moveTo>
                  <a:pt x="9050" y="0"/>
                </a:moveTo>
                <a:lnTo>
                  <a:pt x="18067" y="12205"/>
                </a:lnTo>
                <a:lnTo>
                  <a:pt x="9050" y="24320"/>
                </a:lnTo>
                <a:lnTo>
                  <a:pt x="0" y="12205"/>
                </a:lnTo>
                <a:lnTo>
                  <a:pt x="9050" y="0"/>
                </a:lnTo>
                <a:close/>
              </a:path>
            </a:pathLst>
          </a:custGeom>
          <a:ln w="3376">
            <a:solidFill>
              <a:srgbClr val="000080"/>
            </a:solidFill>
          </a:ln>
        </p:spPr>
        <p:txBody>
          <a:bodyPr wrap="square" lIns="0" tIns="0" rIns="0" bIns="0" rtlCol="0"/>
          <a:lstStyle/>
          <a:p>
            <a:endParaRPr dirty="0"/>
          </a:p>
        </p:txBody>
      </p:sp>
      <p:sp>
        <p:nvSpPr>
          <p:cNvPr id="158" name="object 158"/>
          <p:cNvSpPr/>
          <p:nvPr/>
        </p:nvSpPr>
        <p:spPr>
          <a:xfrm>
            <a:off x="5499782" y="4594538"/>
            <a:ext cx="18415" cy="24765"/>
          </a:xfrm>
          <a:custGeom>
            <a:avLst/>
            <a:gdLst/>
            <a:ahLst/>
            <a:cxnLst/>
            <a:rect l="l" t="t" r="r" b="b"/>
            <a:pathLst>
              <a:path w="18414" h="24764">
                <a:moveTo>
                  <a:pt x="9050" y="0"/>
                </a:moveTo>
                <a:lnTo>
                  <a:pt x="0" y="12205"/>
                </a:lnTo>
                <a:lnTo>
                  <a:pt x="9050" y="24320"/>
                </a:lnTo>
                <a:lnTo>
                  <a:pt x="18169" y="12205"/>
                </a:lnTo>
                <a:lnTo>
                  <a:pt x="9050" y="0"/>
                </a:lnTo>
                <a:close/>
              </a:path>
            </a:pathLst>
          </a:custGeom>
          <a:solidFill>
            <a:srgbClr val="000080"/>
          </a:solidFill>
        </p:spPr>
        <p:txBody>
          <a:bodyPr wrap="square" lIns="0" tIns="0" rIns="0" bIns="0" rtlCol="0"/>
          <a:lstStyle/>
          <a:p>
            <a:endParaRPr dirty="0"/>
          </a:p>
        </p:txBody>
      </p:sp>
      <p:sp>
        <p:nvSpPr>
          <p:cNvPr id="159" name="object 159"/>
          <p:cNvSpPr/>
          <p:nvPr/>
        </p:nvSpPr>
        <p:spPr>
          <a:xfrm>
            <a:off x="5499782" y="4594538"/>
            <a:ext cx="18415" cy="24765"/>
          </a:xfrm>
          <a:custGeom>
            <a:avLst/>
            <a:gdLst/>
            <a:ahLst/>
            <a:cxnLst/>
            <a:rect l="l" t="t" r="r" b="b"/>
            <a:pathLst>
              <a:path w="18414" h="24764">
                <a:moveTo>
                  <a:pt x="9050" y="0"/>
                </a:moveTo>
                <a:lnTo>
                  <a:pt x="18169" y="12205"/>
                </a:lnTo>
                <a:lnTo>
                  <a:pt x="9050" y="24320"/>
                </a:lnTo>
                <a:lnTo>
                  <a:pt x="0" y="12205"/>
                </a:lnTo>
                <a:lnTo>
                  <a:pt x="9050" y="0"/>
                </a:lnTo>
                <a:close/>
              </a:path>
            </a:pathLst>
          </a:custGeom>
          <a:ln w="3379">
            <a:solidFill>
              <a:srgbClr val="000080"/>
            </a:solidFill>
          </a:ln>
        </p:spPr>
        <p:txBody>
          <a:bodyPr wrap="square" lIns="0" tIns="0" rIns="0" bIns="0" rtlCol="0"/>
          <a:lstStyle/>
          <a:p>
            <a:endParaRPr dirty="0"/>
          </a:p>
        </p:txBody>
      </p:sp>
      <p:sp>
        <p:nvSpPr>
          <p:cNvPr id="160" name="object 160"/>
          <p:cNvSpPr/>
          <p:nvPr/>
        </p:nvSpPr>
        <p:spPr>
          <a:xfrm>
            <a:off x="5542077" y="4558102"/>
            <a:ext cx="18415" cy="24765"/>
          </a:xfrm>
          <a:custGeom>
            <a:avLst/>
            <a:gdLst/>
            <a:ahLst/>
            <a:cxnLst/>
            <a:rect l="l" t="t" r="r" b="b"/>
            <a:pathLst>
              <a:path w="18414" h="24764">
                <a:moveTo>
                  <a:pt x="9050" y="0"/>
                </a:moveTo>
                <a:lnTo>
                  <a:pt x="0" y="12114"/>
                </a:lnTo>
                <a:lnTo>
                  <a:pt x="9050" y="24320"/>
                </a:lnTo>
                <a:lnTo>
                  <a:pt x="18169" y="12114"/>
                </a:lnTo>
                <a:lnTo>
                  <a:pt x="9050" y="0"/>
                </a:lnTo>
                <a:close/>
              </a:path>
            </a:pathLst>
          </a:custGeom>
          <a:solidFill>
            <a:srgbClr val="000080"/>
          </a:solidFill>
        </p:spPr>
        <p:txBody>
          <a:bodyPr wrap="square" lIns="0" tIns="0" rIns="0" bIns="0" rtlCol="0"/>
          <a:lstStyle/>
          <a:p>
            <a:endParaRPr dirty="0"/>
          </a:p>
        </p:txBody>
      </p:sp>
      <p:sp>
        <p:nvSpPr>
          <p:cNvPr id="161" name="object 161"/>
          <p:cNvSpPr/>
          <p:nvPr/>
        </p:nvSpPr>
        <p:spPr>
          <a:xfrm>
            <a:off x="5542077" y="4558102"/>
            <a:ext cx="18415" cy="24765"/>
          </a:xfrm>
          <a:custGeom>
            <a:avLst/>
            <a:gdLst/>
            <a:ahLst/>
            <a:cxnLst/>
            <a:rect l="l" t="t" r="r" b="b"/>
            <a:pathLst>
              <a:path w="18414" h="24764">
                <a:moveTo>
                  <a:pt x="9050" y="0"/>
                </a:moveTo>
                <a:lnTo>
                  <a:pt x="18169" y="12114"/>
                </a:lnTo>
                <a:lnTo>
                  <a:pt x="9050" y="24320"/>
                </a:lnTo>
                <a:lnTo>
                  <a:pt x="0" y="12114"/>
                </a:lnTo>
                <a:lnTo>
                  <a:pt x="9050" y="0"/>
                </a:lnTo>
                <a:close/>
              </a:path>
            </a:pathLst>
          </a:custGeom>
          <a:ln w="3379">
            <a:solidFill>
              <a:srgbClr val="000080"/>
            </a:solidFill>
          </a:ln>
        </p:spPr>
        <p:txBody>
          <a:bodyPr wrap="square" lIns="0" tIns="0" rIns="0" bIns="0" rtlCol="0"/>
          <a:lstStyle/>
          <a:p>
            <a:endParaRPr dirty="0"/>
          </a:p>
        </p:txBody>
      </p:sp>
      <p:sp>
        <p:nvSpPr>
          <p:cNvPr id="162" name="object 162"/>
          <p:cNvSpPr/>
          <p:nvPr/>
        </p:nvSpPr>
        <p:spPr>
          <a:xfrm>
            <a:off x="5569298" y="4558102"/>
            <a:ext cx="18415" cy="24765"/>
          </a:xfrm>
          <a:custGeom>
            <a:avLst/>
            <a:gdLst/>
            <a:ahLst/>
            <a:cxnLst/>
            <a:rect l="l" t="t" r="r" b="b"/>
            <a:pathLst>
              <a:path w="18414" h="24764">
                <a:moveTo>
                  <a:pt x="9016" y="0"/>
                </a:moveTo>
                <a:lnTo>
                  <a:pt x="0" y="12114"/>
                </a:lnTo>
                <a:lnTo>
                  <a:pt x="9016" y="24320"/>
                </a:lnTo>
                <a:lnTo>
                  <a:pt x="18067" y="12114"/>
                </a:lnTo>
                <a:lnTo>
                  <a:pt x="9016" y="0"/>
                </a:lnTo>
                <a:close/>
              </a:path>
            </a:pathLst>
          </a:custGeom>
          <a:solidFill>
            <a:srgbClr val="000080"/>
          </a:solidFill>
        </p:spPr>
        <p:txBody>
          <a:bodyPr wrap="square" lIns="0" tIns="0" rIns="0" bIns="0" rtlCol="0"/>
          <a:lstStyle/>
          <a:p>
            <a:endParaRPr dirty="0"/>
          </a:p>
        </p:txBody>
      </p:sp>
      <p:sp>
        <p:nvSpPr>
          <p:cNvPr id="163" name="object 163"/>
          <p:cNvSpPr/>
          <p:nvPr/>
        </p:nvSpPr>
        <p:spPr>
          <a:xfrm>
            <a:off x="5569298" y="4558102"/>
            <a:ext cx="18415" cy="24765"/>
          </a:xfrm>
          <a:custGeom>
            <a:avLst/>
            <a:gdLst/>
            <a:ahLst/>
            <a:cxnLst/>
            <a:rect l="l" t="t" r="r" b="b"/>
            <a:pathLst>
              <a:path w="18414" h="24764">
                <a:moveTo>
                  <a:pt x="9016" y="0"/>
                </a:moveTo>
                <a:lnTo>
                  <a:pt x="18067" y="12114"/>
                </a:lnTo>
                <a:lnTo>
                  <a:pt x="9016" y="24320"/>
                </a:lnTo>
                <a:lnTo>
                  <a:pt x="0" y="12114"/>
                </a:lnTo>
                <a:lnTo>
                  <a:pt x="9016" y="0"/>
                </a:lnTo>
                <a:close/>
              </a:path>
            </a:pathLst>
          </a:custGeom>
          <a:ln w="3376">
            <a:solidFill>
              <a:srgbClr val="000080"/>
            </a:solidFill>
          </a:ln>
        </p:spPr>
        <p:txBody>
          <a:bodyPr wrap="square" lIns="0" tIns="0" rIns="0" bIns="0" rtlCol="0"/>
          <a:lstStyle/>
          <a:p>
            <a:endParaRPr dirty="0"/>
          </a:p>
        </p:txBody>
      </p:sp>
      <p:sp>
        <p:nvSpPr>
          <p:cNvPr id="164" name="object 164"/>
          <p:cNvSpPr/>
          <p:nvPr/>
        </p:nvSpPr>
        <p:spPr>
          <a:xfrm>
            <a:off x="5614586" y="4740326"/>
            <a:ext cx="18415" cy="24765"/>
          </a:xfrm>
          <a:custGeom>
            <a:avLst/>
            <a:gdLst/>
            <a:ahLst/>
            <a:cxnLst/>
            <a:rect l="l" t="t" r="r" b="b"/>
            <a:pathLst>
              <a:path w="18414" h="24764">
                <a:moveTo>
                  <a:pt x="9050" y="0"/>
                </a:moveTo>
                <a:lnTo>
                  <a:pt x="0" y="12114"/>
                </a:lnTo>
                <a:lnTo>
                  <a:pt x="9050" y="24320"/>
                </a:lnTo>
                <a:lnTo>
                  <a:pt x="18067" y="12114"/>
                </a:lnTo>
                <a:lnTo>
                  <a:pt x="9050" y="0"/>
                </a:lnTo>
                <a:close/>
              </a:path>
            </a:pathLst>
          </a:custGeom>
          <a:solidFill>
            <a:srgbClr val="000080"/>
          </a:solidFill>
        </p:spPr>
        <p:txBody>
          <a:bodyPr wrap="square" lIns="0" tIns="0" rIns="0" bIns="0" rtlCol="0"/>
          <a:lstStyle/>
          <a:p>
            <a:endParaRPr dirty="0"/>
          </a:p>
        </p:txBody>
      </p:sp>
      <p:sp>
        <p:nvSpPr>
          <p:cNvPr id="165" name="object 165"/>
          <p:cNvSpPr/>
          <p:nvPr/>
        </p:nvSpPr>
        <p:spPr>
          <a:xfrm>
            <a:off x="5614586" y="4740326"/>
            <a:ext cx="18415" cy="24765"/>
          </a:xfrm>
          <a:custGeom>
            <a:avLst/>
            <a:gdLst/>
            <a:ahLst/>
            <a:cxnLst/>
            <a:rect l="l" t="t" r="r" b="b"/>
            <a:pathLst>
              <a:path w="18414" h="24764">
                <a:moveTo>
                  <a:pt x="9050" y="0"/>
                </a:moveTo>
                <a:lnTo>
                  <a:pt x="18067" y="12114"/>
                </a:lnTo>
                <a:lnTo>
                  <a:pt x="9050" y="24320"/>
                </a:lnTo>
                <a:lnTo>
                  <a:pt x="0" y="12114"/>
                </a:lnTo>
                <a:lnTo>
                  <a:pt x="9050" y="0"/>
                </a:lnTo>
                <a:close/>
              </a:path>
            </a:pathLst>
          </a:custGeom>
          <a:ln w="3376">
            <a:solidFill>
              <a:srgbClr val="000080"/>
            </a:solidFill>
          </a:ln>
        </p:spPr>
        <p:txBody>
          <a:bodyPr wrap="square" lIns="0" tIns="0" rIns="0" bIns="0" rtlCol="0"/>
          <a:lstStyle/>
          <a:p>
            <a:endParaRPr dirty="0"/>
          </a:p>
        </p:txBody>
      </p:sp>
      <p:sp>
        <p:nvSpPr>
          <p:cNvPr id="166" name="object 166"/>
          <p:cNvSpPr/>
          <p:nvPr/>
        </p:nvSpPr>
        <p:spPr>
          <a:xfrm>
            <a:off x="5644801" y="4764647"/>
            <a:ext cx="18415" cy="24765"/>
          </a:xfrm>
          <a:custGeom>
            <a:avLst/>
            <a:gdLst/>
            <a:ahLst/>
            <a:cxnLst/>
            <a:rect l="l" t="t" r="r" b="b"/>
            <a:pathLst>
              <a:path w="18414" h="24764">
                <a:moveTo>
                  <a:pt x="9050" y="0"/>
                </a:moveTo>
                <a:lnTo>
                  <a:pt x="0" y="12114"/>
                </a:lnTo>
                <a:lnTo>
                  <a:pt x="9050" y="24229"/>
                </a:lnTo>
                <a:lnTo>
                  <a:pt x="18101" y="12114"/>
                </a:lnTo>
                <a:lnTo>
                  <a:pt x="9050" y="0"/>
                </a:lnTo>
                <a:close/>
              </a:path>
            </a:pathLst>
          </a:custGeom>
          <a:solidFill>
            <a:srgbClr val="000080"/>
          </a:solidFill>
        </p:spPr>
        <p:txBody>
          <a:bodyPr wrap="square" lIns="0" tIns="0" rIns="0" bIns="0" rtlCol="0"/>
          <a:lstStyle/>
          <a:p>
            <a:endParaRPr dirty="0"/>
          </a:p>
        </p:txBody>
      </p:sp>
      <p:sp>
        <p:nvSpPr>
          <p:cNvPr id="167" name="object 167"/>
          <p:cNvSpPr/>
          <p:nvPr/>
        </p:nvSpPr>
        <p:spPr>
          <a:xfrm>
            <a:off x="5644801" y="4764647"/>
            <a:ext cx="18415" cy="24765"/>
          </a:xfrm>
          <a:custGeom>
            <a:avLst/>
            <a:gdLst/>
            <a:ahLst/>
            <a:cxnLst/>
            <a:rect l="l" t="t" r="r" b="b"/>
            <a:pathLst>
              <a:path w="18414" h="24764">
                <a:moveTo>
                  <a:pt x="9050" y="0"/>
                </a:moveTo>
                <a:lnTo>
                  <a:pt x="18101" y="12114"/>
                </a:lnTo>
                <a:lnTo>
                  <a:pt x="9050" y="24229"/>
                </a:lnTo>
                <a:lnTo>
                  <a:pt x="0" y="12114"/>
                </a:lnTo>
                <a:lnTo>
                  <a:pt x="9050" y="0"/>
                </a:lnTo>
                <a:close/>
              </a:path>
            </a:pathLst>
          </a:custGeom>
          <a:ln w="3379">
            <a:solidFill>
              <a:srgbClr val="000080"/>
            </a:solidFill>
          </a:ln>
        </p:spPr>
        <p:txBody>
          <a:bodyPr wrap="square" lIns="0" tIns="0" rIns="0" bIns="0" rtlCol="0"/>
          <a:lstStyle/>
          <a:p>
            <a:endParaRPr dirty="0"/>
          </a:p>
        </p:txBody>
      </p:sp>
      <p:sp>
        <p:nvSpPr>
          <p:cNvPr id="168" name="object 168"/>
          <p:cNvSpPr/>
          <p:nvPr/>
        </p:nvSpPr>
        <p:spPr>
          <a:xfrm>
            <a:off x="5961855" y="4752441"/>
            <a:ext cx="18415" cy="24765"/>
          </a:xfrm>
          <a:custGeom>
            <a:avLst/>
            <a:gdLst/>
            <a:ahLst/>
            <a:cxnLst/>
            <a:rect l="l" t="t" r="r" b="b"/>
            <a:pathLst>
              <a:path w="18414" h="24764">
                <a:moveTo>
                  <a:pt x="9050" y="0"/>
                </a:moveTo>
                <a:lnTo>
                  <a:pt x="0" y="12205"/>
                </a:lnTo>
                <a:lnTo>
                  <a:pt x="9050" y="24320"/>
                </a:lnTo>
                <a:lnTo>
                  <a:pt x="18169" y="12205"/>
                </a:lnTo>
                <a:lnTo>
                  <a:pt x="9050" y="0"/>
                </a:lnTo>
                <a:close/>
              </a:path>
            </a:pathLst>
          </a:custGeom>
          <a:solidFill>
            <a:srgbClr val="000080"/>
          </a:solidFill>
        </p:spPr>
        <p:txBody>
          <a:bodyPr wrap="square" lIns="0" tIns="0" rIns="0" bIns="0" rtlCol="0"/>
          <a:lstStyle/>
          <a:p>
            <a:endParaRPr dirty="0"/>
          </a:p>
        </p:txBody>
      </p:sp>
      <p:sp>
        <p:nvSpPr>
          <p:cNvPr id="169" name="object 169"/>
          <p:cNvSpPr/>
          <p:nvPr/>
        </p:nvSpPr>
        <p:spPr>
          <a:xfrm>
            <a:off x="5961855" y="4752441"/>
            <a:ext cx="18415" cy="24765"/>
          </a:xfrm>
          <a:custGeom>
            <a:avLst/>
            <a:gdLst/>
            <a:ahLst/>
            <a:cxnLst/>
            <a:rect l="l" t="t" r="r" b="b"/>
            <a:pathLst>
              <a:path w="18414" h="24764">
                <a:moveTo>
                  <a:pt x="9050" y="0"/>
                </a:moveTo>
                <a:lnTo>
                  <a:pt x="18169" y="12205"/>
                </a:lnTo>
                <a:lnTo>
                  <a:pt x="9050" y="24320"/>
                </a:lnTo>
                <a:lnTo>
                  <a:pt x="0" y="12205"/>
                </a:lnTo>
                <a:lnTo>
                  <a:pt x="9050" y="0"/>
                </a:lnTo>
                <a:close/>
              </a:path>
            </a:pathLst>
          </a:custGeom>
          <a:ln w="3379">
            <a:solidFill>
              <a:srgbClr val="000080"/>
            </a:solidFill>
          </a:ln>
        </p:spPr>
        <p:txBody>
          <a:bodyPr wrap="square" lIns="0" tIns="0" rIns="0" bIns="0" rtlCol="0"/>
          <a:lstStyle/>
          <a:p>
            <a:endParaRPr dirty="0"/>
          </a:p>
        </p:txBody>
      </p:sp>
      <p:sp>
        <p:nvSpPr>
          <p:cNvPr id="170" name="object 170"/>
          <p:cNvSpPr/>
          <p:nvPr/>
        </p:nvSpPr>
        <p:spPr>
          <a:xfrm>
            <a:off x="6109903" y="4821351"/>
            <a:ext cx="18415" cy="24765"/>
          </a:xfrm>
          <a:custGeom>
            <a:avLst/>
            <a:gdLst/>
            <a:ahLst/>
            <a:cxnLst/>
            <a:rect l="l" t="t" r="r" b="b"/>
            <a:pathLst>
              <a:path w="18414" h="24764">
                <a:moveTo>
                  <a:pt x="9050" y="0"/>
                </a:moveTo>
                <a:lnTo>
                  <a:pt x="0" y="12114"/>
                </a:lnTo>
                <a:lnTo>
                  <a:pt x="9050" y="24229"/>
                </a:lnTo>
                <a:lnTo>
                  <a:pt x="18067" y="12114"/>
                </a:lnTo>
                <a:lnTo>
                  <a:pt x="9050" y="0"/>
                </a:lnTo>
                <a:close/>
              </a:path>
            </a:pathLst>
          </a:custGeom>
          <a:solidFill>
            <a:srgbClr val="000080"/>
          </a:solidFill>
        </p:spPr>
        <p:txBody>
          <a:bodyPr wrap="square" lIns="0" tIns="0" rIns="0" bIns="0" rtlCol="0"/>
          <a:lstStyle/>
          <a:p>
            <a:endParaRPr dirty="0"/>
          </a:p>
        </p:txBody>
      </p:sp>
      <p:sp>
        <p:nvSpPr>
          <p:cNvPr id="171" name="object 171"/>
          <p:cNvSpPr/>
          <p:nvPr/>
        </p:nvSpPr>
        <p:spPr>
          <a:xfrm>
            <a:off x="6109903" y="4821351"/>
            <a:ext cx="18415" cy="24765"/>
          </a:xfrm>
          <a:custGeom>
            <a:avLst/>
            <a:gdLst/>
            <a:ahLst/>
            <a:cxnLst/>
            <a:rect l="l" t="t" r="r" b="b"/>
            <a:pathLst>
              <a:path w="18414" h="24764">
                <a:moveTo>
                  <a:pt x="9050" y="0"/>
                </a:moveTo>
                <a:lnTo>
                  <a:pt x="18067" y="12114"/>
                </a:lnTo>
                <a:lnTo>
                  <a:pt x="9050" y="24229"/>
                </a:lnTo>
                <a:lnTo>
                  <a:pt x="0" y="12114"/>
                </a:lnTo>
                <a:lnTo>
                  <a:pt x="9050" y="0"/>
                </a:lnTo>
                <a:close/>
              </a:path>
            </a:pathLst>
          </a:custGeom>
          <a:ln w="3378">
            <a:solidFill>
              <a:srgbClr val="000080"/>
            </a:solidFill>
          </a:ln>
        </p:spPr>
        <p:txBody>
          <a:bodyPr wrap="square" lIns="0" tIns="0" rIns="0" bIns="0" rtlCol="0"/>
          <a:lstStyle/>
          <a:p>
            <a:endParaRPr dirty="0"/>
          </a:p>
        </p:txBody>
      </p:sp>
      <p:sp>
        <p:nvSpPr>
          <p:cNvPr id="172" name="object 172"/>
          <p:cNvSpPr/>
          <p:nvPr/>
        </p:nvSpPr>
        <p:spPr>
          <a:xfrm>
            <a:off x="6285069" y="5056134"/>
            <a:ext cx="18415" cy="24765"/>
          </a:xfrm>
          <a:custGeom>
            <a:avLst/>
            <a:gdLst/>
            <a:ahLst/>
            <a:cxnLst/>
            <a:rect l="l" t="t" r="r" b="b"/>
            <a:pathLst>
              <a:path w="18414" h="24764">
                <a:moveTo>
                  <a:pt x="9016" y="0"/>
                </a:moveTo>
                <a:lnTo>
                  <a:pt x="0" y="12228"/>
                </a:lnTo>
                <a:lnTo>
                  <a:pt x="9016" y="24330"/>
                </a:lnTo>
                <a:lnTo>
                  <a:pt x="18067" y="12228"/>
                </a:lnTo>
                <a:lnTo>
                  <a:pt x="9016" y="0"/>
                </a:lnTo>
                <a:close/>
              </a:path>
            </a:pathLst>
          </a:custGeom>
          <a:solidFill>
            <a:srgbClr val="000080"/>
          </a:solidFill>
        </p:spPr>
        <p:txBody>
          <a:bodyPr wrap="square" lIns="0" tIns="0" rIns="0" bIns="0" rtlCol="0"/>
          <a:lstStyle/>
          <a:p>
            <a:endParaRPr dirty="0"/>
          </a:p>
        </p:txBody>
      </p:sp>
      <p:sp>
        <p:nvSpPr>
          <p:cNvPr id="173" name="object 173"/>
          <p:cNvSpPr/>
          <p:nvPr/>
        </p:nvSpPr>
        <p:spPr>
          <a:xfrm>
            <a:off x="6285069" y="5056134"/>
            <a:ext cx="18415" cy="24765"/>
          </a:xfrm>
          <a:custGeom>
            <a:avLst/>
            <a:gdLst/>
            <a:ahLst/>
            <a:cxnLst/>
            <a:rect l="l" t="t" r="r" b="b"/>
            <a:pathLst>
              <a:path w="18414" h="24764">
                <a:moveTo>
                  <a:pt x="9016" y="0"/>
                </a:moveTo>
                <a:lnTo>
                  <a:pt x="18067" y="12228"/>
                </a:lnTo>
                <a:lnTo>
                  <a:pt x="9016" y="24330"/>
                </a:lnTo>
                <a:lnTo>
                  <a:pt x="0" y="12228"/>
                </a:lnTo>
                <a:lnTo>
                  <a:pt x="9016" y="0"/>
                </a:lnTo>
                <a:close/>
              </a:path>
            </a:pathLst>
          </a:custGeom>
          <a:ln w="3376">
            <a:solidFill>
              <a:srgbClr val="000080"/>
            </a:solidFill>
          </a:ln>
        </p:spPr>
        <p:txBody>
          <a:bodyPr wrap="square" lIns="0" tIns="0" rIns="0" bIns="0" rtlCol="0"/>
          <a:lstStyle/>
          <a:p>
            <a:endParaRPr dirty="0"/>
          </a:p>
        </p:txBody>
      </p:sp>
      <p:sp>
        <p:nvSpPr>
          <p:cNvPr id="174" name="object 174"/>
          <p:cNvSpPr/>
          <p:nvPr/>
        </p:nvSpPr>
        <p:spPr>
          <a:xfrm>
            <a:off x="5416735" y="4748448"/>
            <a:ext cx="15240" cy="0"/>
          </a:xfrm>
          <a:custGeom>
            <a:avLst/>
            <a:gdLst/>
            <a:ahLst/>
            <a:cxnLst/>
            <a:rect l="l" t="t" r="r" b="b"/>
            <a:pathLst>
              <a:path w="15239">
                <a:moveTo>
                  <a:pt x="0" y="0"/>
                </a:moveTo>
                <a:lnTo>
                  <a:pt x="15070" y="0"/>
                </a:lnTo>
              </a:path>
            </a:pathLst>
          </a:custGeom>
          <a:ln w="20284">
            <a:solidFill>
              <a:srgbClr val="FF00FF"/>
            </a:solidFill>
          </a:ln>
        </p:spPr>
        <p:txBody>
          <a:bodyPr wrap="square" lIns="0" tIns="0" rIns="0" bIns="0" rtlCol="0"/>
          <a:lstStyle/>
          <a:p>
            <a:endParaRPr dirty="0"/>
          </a:p>
        </p:txBody>
      </p:sp>
      <p:sp>
        <p:nvSpPr>
          <p:cNvPr id="175" name="object 175"/>
          <p:cNvSpPr/>
          <p:nvPr/>
        </p:nvSpPr>
        <p:spPr>
          <a:xfrm>
            <a:off x="5434905" y="4764616"/>
            <a:ext cx="15240" cy="0"/>
          </a:xfrm>
          <a:custGeom>
            <a:avLst/>
            <a:gdLst/>
            <a:ahLst/>
            <a:cxnLst/>
            <a:rect l="l" t="t" r="r" b="b"/>
            <a:pathLst>
              <a:path w="15239">
                <a:moveTo>
                  <a:pt x="0" y="0"/>
                </a:moveTo>
                <a:lnTo>
                  <a:pt x="15070" y="0"/>
                </a:lnTo>
              </a:path>
            </a:pathLst>
          </a:custGeom>
          <a:ln w="20284">
            <a:solidFill>
              <a:srgbClr val="FF00FF"/>
            </a:solidFill>
          </a:ln>
        </p:spPr>
        <p:txBody>
          <a:bodyPr wrap="square" lIns="0" tIns="0" rIns="0" bIns="0" rtlCol="0"/>
          <a:lstStyle/>
          <a:p>
            <a:endParaRPr dirty="0"/>
          </a:p>
        </p:txBody>
      </p:sp>
      <p:sp>
        <p:nvSpPr>
          <p:cNvPr id="176" name="object 176"/>
          <p:cNvSpPr/>
          <p:nvPr/>
        </p:nvSpPr>
        <p:spPr>
          <a:xfrm>
            <a:off x="5440934" y="4724127"/>
            <a:ext cx="15240" cy="0"/>
          </a:xfrm>
          <a:custGeom>
            <a:avLst/>
            <a:gdLst/>
            <a:ahLst/>
            <a:cxnLst/>
            <a:rect l="l" t="t" r="r" b="b"/>
            <a:pathLst>
              <a:path w="15239">
                <a:moveTo>
                  <a:pt x="0" y="0"/>
                </a:moveTo>
                <a:lnTo>
                  <a:pt x="15070" y="0"/>
                </a:lnTo>
              </a:path>
            </a:pathLst>
          </a:custGeom>
          <a:ln w="20284">
            <a:solidFill>
              <a:srgbClr val="FF00FF"/>
            </a:solidFill>
          </a:ln>
        </p:spPr>
        <p:txBody>
          <a:bodyPr wrap="square" lIns="0" tIns="0" rIns="0" bIns="0" rtlCol="0"/>
          <a:lstStyle/>
          <a:p>
            <a:endParaRPr dirty="0"/>
          </a:p>
        </p:txBody>
      </p:sp>
      <p:sp>
        <p:nvSpPr>
          <p:cNvPr id="177" name="object 177"/>
          <p:cNvSpPr/>
          <p:nvPr/>
        </p:nvSpPr>
        <p:spPr>
          <a:xfrm>
            <a:off x="5567766" y="4643103"/>
            <a:ext cx="15240" cy="0"/>
          </a:xfrm>
          <a:custGeom>
            <a:avLst/>
            <a:gdLst/>
            <a:ahLst/>
            <a:cxnLst/>
            <a:rect l="l" t="t" r="r" b="b"/>
            <a:pathLst>
              <a:path w="15239">
                <a:moveTo>
                  <a:pt x="0" y="0"/>
                </a:moveTo>
                <a:lnTo>
                  <a:pt x="15070" y="0"/>
                </a:lnTo>
              </a:path>
            </a:pathLst>
          </a:custGeom>
          <a:ln w="20284">
            <a:solidFill>
              <a:srgbClr val="FF00FF"/>
            </a:solidFill>
          </a:ln>
        </p:spPr>
        <p:txBody>
          <a:bodyPr wrap="square" lIns="0" tIns="0" rIns="0" bIns="0" rtlCol="0"/>
          <a:lstStyle/>
          <a:p>
            <a:endParaRPr dirty="0"/>
          </a:p>
        </p:txBody>
      </p:sp>
      <p:sp>
        <p:nvSpPr>
          <p:cNvPr id="178" name="object 178"/>
          <p:cNvSpPr/>
          <p:nvPr/>
        </p:nvSpPr>
        <p:spPr>
          <a:xfrm>
            <a:off x="5579845" y="4699806"/>
            <a:ext cx="15240" cy="0"/>
          </a:xfrm>
          <a:custGeom>
            <a:avLst/>
            <a:gdLst/>
            <a:ahLst/>
            <a:cxnLst/>
            <a:rect l="l" t="t" r="r" b="b"/>
            <a:pathLst>
              <a:path w="15239">
                <a:moveTo>
                  <a:pt x="0" y="0"/>
                </a:moveTo>
                <a:lnTo>
                  <a:pt x="15070" y="0"/>
                </a:lnTo>
              </a:path>
            </a:pathLst>
          </a:custGeom>
          <a:ln w="20284">
            <a:solidFill>
              <a:srgbClr val="FF00FF"/>
            </a:solidFill>
          </a:ln>
        </p:spPr>
        <p:txBody>
          <a:bodyPr wrap="square" lIns="0" tIns="0" rIns="0" bIns="0" rtlCol="0"/>
          <a:lstStyle/>
          <a:p>
            <a:endParaRPr dirty="0"/>
          </a:p>
        </p:txBody>
      </p:sp>
      <p:sp>
        <p:nvSpPr>
          <p:cNvPr id="179" name="object 179"/>
          <p:cNvSpPr/>
          <p:nvPr/>
        </p:nvSpPr>
        <p:spPr>
          <a:xfrm>
            <a:off x="5613089" y="4845640"/>
            <a:ext cx="15240" cy="0"/>
          </a:xfrm>
          <a:custGeom>
            <a:avLst/>
            <a:gdLst/>
            <a:ahLst/>
            <a:cxnLst/>
            <a:rect l="l" t="t" r="r" b="b"/>
            <a:pathLst>
              <a:path w="15239">
                <a:moveTo>
                  <a:pt x="0" y="0"/>
                </a:moveTo>
                <a:lnTo>
                  <a:pt x="15070" y="0"/>
                </a:lnTo>
              </a:path>
            </a:pathLst>
          </a:custGeom>
          <a:ln w="20284">
            <a:solidFill>
              <a:srgbClr val="FF00FF"/>
            </a:solidFill>
          </a:ln>
        </p:spPr>
        <p:txBody>
          <a:bodyPr wrap="square" lIns="0" tIns="0" rIns="0" bIns="0" rtlCol="0"/>
          <a:lstStyle/>
          <a:p>
            <a:endParaRPr dirty="0"/>
          </a:p>
        </p:txBody>
      </p:sp>
      <p:sp>
        <p:nvSpPr>
          <p:cNvPr id="180" name="object 180"/>
          <p:cNvSpPr/>
          <p:nvPr/>
        </p:nvSpPr>
        <p:spPr>
          <a:xfrm>
            <a:off x="5700638" y="4882031"/>
            <a:ext cx="15240" cy="0"/>
          </a:xfrm>
          <a:custGeom>
            <a:avLst/>
            <a:gdLst/>
            <a:ahLst/>
            <a:cxnLst/>
            <a:rect l="l" t="t" r="r" b="b"/>
            <a:pathLst>
              <a:path w="15239">
                <a:moveTo>
                  <a:pt x="0" y="0"/>
                </a:moveTo>
                <a:lnTo>
                  <a:pt x="15070" y="0"/>
                </a:lnTo>
              </a:path>
            </a:pathLst>
          </a:custGeom>
          <a:ln w="20284">
            <a:solidFill>
              <a:srgbClr val="FF00FF"/>
            </a:solidFill>
          </a:ln>
        </p:spPr>
        <p:txBody>
          <a:bodyPr wrap="square" lIns="0" tIns="0" rIns="0" bIns="0" rtlCol="0"/>
          <a:lstStyle/>
          <a:p>
            <a:endParaRPr dirty="0"/>
          </a:p>
        </p:txBody>
      </p:sp>
      <p:sp>
        <p:nvSpPr>
          <p:cNvPr id="181" name="object 181"/>
          <p:cNvSpPr/>
          <p:nvPr/>
        </p:nvSpPr>
        <p:spPr>
          <a:xfrm>
            <a:off x="5960358" y="4914413"/>
            <a:ext cx="15240" cy="0"/>
          </a:xfrm>
          <a:custGeom>
            <a:avLst/>
            <a:gdLst/>
            <a:ahLst/>
            <a:cxnLst/>
            <a:rect l="l" t="t" r="r" b="b"/>
            <a:pathLst>
              <a:path w="15239">
                <a:moveTo>
                  <a:pt x="0" y="0"/>
                </a:moveTo>
                <a:lnTo>
                  <a:pt x="15154" y="0"/>
                </a:lnTo>
              </a:path>
            </a:pathLst>
          </a:custGeom>
          <a:ln w="20284">
            <a:solidFill>
              <a:srgbClr val="FF00FF"/>
            </a:solidFill>
          </a:ln>
        </p:spPr>
        <p:txBody>
          <a:bodyPr wrap="square" lIns="0" tIns="0" rIns="0" bIns="0" rtlCol="0"/>
          <a:lstStyle/>
          <a:p>
            <a:endParaRPr dirty="0"/>
          </a:p>
        </p:txBody>
      </p:sp>
      <p:sp>
        <p:nvSpPr>
          <p:cNvPr id="182" name="object 182"/>
          <p:cNvSpPr/>
          <p:nvPr/>
        </p:nvSpPr>
        <p:spPr>
          <a:xfrm>
            <a:off x="6108406" y="4930672"/>
            <a:ext cx="15240" cy="0"/>
          </a:xfrm>
          <a:custGeom>
            <a:avLst/>
            <a:gdLst/>
            <a:ahLst/>
            <a:cxnLst/>
            <a:rect l="l" t="t" r="r" b="b"/>
            <a:pathLst>
              <a:path w="15239">
                <a:moveTo>
                  <a:pt x="0" y="0"/>
                </a:moveTo>
                <a:lnTo>
                  <a:pt x="15070" y="0"/>
                </a:lnTo>
              </a:path>
            </a:pathLst>
          </a:custGeom>
          <a:ln w="20284">
            <a:solidFill>
              <a:srgbClr val="FF00FF"/>
            </a:solidFill>
          </a:ln>
        </p:spPr>
        <p:txBody>
          <a:bodyPr wrap="square" lIns="0" tIns="0" rIns="0" bIns="0" rtlCol="0"/>
          <a:lstStyle/>
          <a:p>
            <a:endParaRPr dirty="0"/>
          </a:p>
        </p:txBody>
      </p:sp>
      <p:sp>
        <p:nvSpPr>
          <p:cNvPr id="183" name="object 183"/>
          <p:cNvSpPr/>
          <p:nvPr/>
        </p:nvSpPr>
        <p:spPr>
          <a:xfrm>
            <a:off x="6283537" y="5064269"/>
            <a:ext cx="15240" cy="0"/>
          </a:xfrm>
          <a:custGeom>
            <a:avLst/>
            <a:gdLst/>
            <a:ahLst/>
            <a:cxnLst/>
            <a:rect l="l" t="t" r="r" b="b"/>
            <a:pathLst>
              <a:path w="15239">
                <a:moveTo>
                  <a:pt x="0" y="0"/>
                </a:moveTo>
                <a:lnTo>
                  <a:pt x="15070" y="0"/>
                </a:lnTo>
              </a:path>
            </a:pathLst>
          </a:custGeom>
          <a:ln w="20284">
            <a:solidFill>
              <a:srgbClr val="FF00FF"/>
            </a:solidFill>
          </a:ln>
        </p:spPr>
        <p:txBody>
          <a:bodyPr wrap="square" lIns="0" tIns="0" rIns="0" bIns="0" rtlCol="0"/>
          <a:lstStyle/>
          <a:p>
            <a:endParaRPr dirty="0"/>
          </a:p>
        </p:txBody>
      </p:sp>
      <p:sp>
        <p:nvSpPr>
          <p:cNvPr id="184" name="object 184"/>
          <p:cNvSpPr txBox="1"/>
          <p:nvPr/>
        </p:nvSpPr>
        <p:spPr>
          <a:xfrm>
            <a:off x="5265697" y="4480977"/>
            <a:ext cx="127635" cy="615950"/>
          </a:xfrm>
          <a:prstGeom prst="rect">
            <a:avLst/>
          </a:prstGeom>
        </p:spPr>
        <p:txBody>
          <a:bodyPr vert="horz" wrap="square" lIns="0" tIns="0" rIns="0" bIns="0" rtlCol="0">
            <a:spAutoFit/>
          </a:bodyPr>
          <a:lstStyle/>
          <a:p>
            <a:pPr>
              <a:lnSpc>
                <a:spcPct val="100000"/>
              </a:lnSpc>
            </a:pPr>
            <a:r>
              <a:rPr sz="400" spc="-65" dirty="0">
                <a:latin typeface="Arial"/>
                <a:cs typeface="Arial"/>
              </a:rPr>
              <a:t>1</a:t>
            </a:r>
            <a:r>
              <a:rPr sz="400" spc="-20" dirty="0">
                <a:latin typeface="Arial"/>
                <a:cs typeface="Arial"/>
              </a:rPr>
              <a:t>,</a:t>
            </a:r>
            <a:r>
              <a:rPr sz="400" spc="-55" dirty="0">
                <a:latin typeface="Arial"/>
                <a:cs typeface="Arial"/>
              </a:rPr>
              <a:t>E+</a:t>
            </a:r>
            <a:r>
              <a:rPr sz="400" spc="-65" dirty="0">
                <a:latin typeface="Arial"/>
                <a:cs typeface="Arial"/>
              </a:rPr>
              <a:t>0</a:t>
            </a:r>
            <a:r>
              <a:rPr sz="400" spc="-55" dirty="0">
                <a:latin typeface="Arial"/>
                <a:cs typeface="Arial"/>
              </a:rPr>
              <a:t>7</a:t>
            </a:r>
            <a:endParaRPr sz="400" dirty="0">
              <a:latin typeface="Arial"/>
              <a:cs typeface="Arial"/>
            </a:endParaRPr>
          </a:p>
          <a:p>
            <a:pPr>
              <a:lnSpc>
                <a:spcPct val="100000"/>
              </a:lnSpc>
              <a:spcBef>
                <a:spcPts val="155"/>
              </a:spcBef>
            </a:pPr>
            <a:r>
              <a:rPr sz="400" spc="-65" dirty="0">
                <a:latin typeface="Arial"/>
                <a:cs typeface="Arial"/>
              </a:rPr>
              <a:t>1</a:t>
            </a:r>
            <a:r>
              <a:rPr sz="400" spc="-20" dirty="0">
                <a:latin typeface="Arial"/>
                <a:cs typeface="Arial"/>
              </a:rPr>
              <a:t>,</a:t>
            </a:r>
            <a:r>
              <a:rPr sz="400" spc="-55" dirty="0">
                <a:latin typeface="Arial"/>
                <a:cs typeface="Arial"/>
              </a:rPr>
              <a:t>E+</a:t>
            </a:r>
            <a:r>
              <a:rPr sz="400" spc="-65" dirty="0">
                <a:latin typeface="Arial"/>
                <a:cs typeface="Arial"/>
              </a:rPr>
              <a:t>0</a:t>
            </a:r>
            <a:r>
              <a:rPr sz="400" spc="-55" dirty="0">
                <a:latin typeface="Arial"/>
                <a:cs typeface="Arial"/>
              </a:rPr>
              <a:t>6</a:t>
            </a:r>
            <a:endParaRPr sz="400" dirty="0">
              <a:latin typeface="Arial"/>
              <a:cs typeface="Arial"/>
            </a:endParaRPr>
          </a:p>
          <a:p>
            <a:pPr>
              <a:lnSpc>
                <a:spcPct val="100000"/>
              </a:lnSpc>
              <a:spcBef>
                <a:spcPts val="125"/>
              </a:spcBef>
            </a:pPr>
            <a:r>
              <a:rPr sz="400" spc="-65" dirty="0">
                <a:latin typeface="Arial"/>
                <a:cs typeface="Arial"/>
              </a:rPr>
              <a:t>1</a:t>
            </a:r>
            <a:r>
              <a:rPr sz="400" spc="-20" dirty="0">
                <a:latin typeface="Arial"/>
                <a:cs typeface="Arial"/>
              </a:rPr>
              <a:t>,</a:t>
            </a:r>
            <a:r>
              <a:rPr sz="400" spc="-55" dirty="0">
                <a:latin typeface="Arial"/>
                <a:cs typeface="Arial"/>
              </a:rPr>
              <a:t>E+</a:t>
            </a:r>
            <a:r>
              <a:rPr sz="400" spc="-65" dirty="0">
                <a:latin typeface="Arial"/>
                <a:cs typeface="Arial"/>
              </a:rPr>
              <a:t>0</a:t>
            </a:r>
            <a:r>
              <a:rPr sz="400" spc="-55" dirty="0">
                <a:latin typeface="Arial"/>
                <a:cs typeface="Arial"/>
              </a:rPr>
              <a:t>5</a:t>
            </a:r>
            <a:endParaRPr sz="400" dirty="0">
              <a:latin typeface="Arial"/>
              <a:cs typeface="Arial"/>
            </a:endParaRPr>
          </a:p>
          <a:p>
            <a:pPr>
              <a:lnSpc>
                <a:spcPct val="100000"/>
              </a:lnSpc>
              <a:spcBef>
                <a:spcPts val="155"/>
              </a:spcBef>
            </a:pPr>
            <a:r>
              <a:rPr sz="400" spc="-65" dirty="0">
                <a:latin typeface="Arial"/>
                <a:cs typeface="Arial"/>
              </a:rPr>
              <a:t>1</a:t>
            </a:r>
            <a:r>
              <a:rPr sz="400" spc="-20" dirty="0">
                <a:latin typeface="Arial"/>
                <a:cs typeface="Arial"/>
              </a:rPr>
              <a:t>,</a:t>
            </a:r>
            <a:r>
              <a:rPr sz="400" spc="-55" dirty="0">
                <a:latin typeface="Arial"/>
                <a:cs typeface="Arial"/>
              </a:rPr>
              <a:t>E+</a:t>
            </a:r>
            <a:r>
              <a:rPr sz="400" spc="-65" dirty="0">
                <a:latin typeface="Arial"/>
                <a:cs typeface="Arial"/>
              </a:rPr>
              <a:t>0</a:t>
            </a:r>
            <a:r>
              <a:rPr sz="400" spc="-55" dirty="0">
                <a:latin typeface="Arial"/>
                <a:cs typeface="Arial"/>
              </a:rPr>
              <a:t>4</a:t>
            </a:r>
            <a:endParaRPr sz="400" dirty="0">
              <a:latin typeface="Arial"/>
              <a:cs typeface="Arial"/>
            </a:endParaRPr>
          </a:p>
          <a:p>
            <a:pPr>
              <a:lnSpc>
                <a:spcPct val="100000"/>
              </a:lnSpc>
              <a:spcBef>
                <a:spcPts val="125"/>
              </a:spcBef>
            </a:pPr>
            <a:r>
              <a:rPr sz="400" spc="-65" dirty="0">
                <a:latin typeface="Arial"/>
                <a:cs typeface="Arial"/>
              </a:rPr>
              <a:t>1</a:t>
            </a:r>
            <a:r>
              <a:rPr sz="400" spc="-20" dirty="0">
                <a:latin typeface="Arial"/>
                <a:cs typeface="Arial"/>
              </a:rPr>
              <a:t>,</a:t>
            </a:r>
            <a:r>
              <a:rPr sz="400" spc="-55" dirty="0">
                <a:latin typeface="Arial"/>
                <a:cs typeface="Arial"/>
              </a:rPr>
              <a:t>E+</a:t>
            </a:r>
            <a:r>
              <a:rPr sz="400" spc="-65" dirty="0">
                <a:latin typeface="Arial"/>
                <a:cs typeface="Arial"/>
              </a:rPr>
              <a:t>0</a:t>
            </a:r>
            <a:r>
              <a:rPr sz="400" spc="-55" dirty="0">
                <a:latin typeface="Arial"/>
                <a:cs typeface="Arial"/>
              </a:rPr>
              <a:t>3</a:t>
            </a:r>
            <a:endParaRPr sz="400" dirty="0">
              <a:latin typeface="Arial"/>
              <a:cs typeface="Arial"/>
            </a:endParaRPr>
          </a:p>
          <a:p>
            <a:pPr>
              <a:lnSpc>
                <a:spcPct val="100000"/>
              </a:lnSpc>
              <a:spcBef>
                <a:spcPts val="155"/>
              </a:spcBef>
            </a:pPr>
            <a:r>
              <a:rPr sz="400" spc="-65" dirty="0">
                <a:latin typeface="Arial"/>
                <a:cs typeface="Arial"/>
              </a:rPr>
              <a:t>1</a:t>
            </a:r>
            <a:r>
              <a:rPr sz="400" spc="-20" dirty="0">
                <a:latin typeface="Arial"/>
                <a:cs typeface="Arial"/>
              </a:rPr>
              <a:t>,</a:t>
            </a:r>
            <a:r>
              <a:rPr sz="400" spc="-55" dirty="0">
                <a:latin typeface="Arial"/>
                <a:cs typeface="Arial"/>
              </a:rPr>
              <a:t>E+</a:t>
            </a:r>
            <a:r>
              <a:rPr sz="400" spc="-65" dirty="0">
                <a:latin typeface="Arial"/>
                <a:cs typeface="Arial"/>
              </a:rPr>
              <a:t>0</a:t>
            </a:r>
            <a:r>
              <a:rPr sz="400" spc="-55" dirty="0">
                <a:latin typeface="Arial"/>
                <a:cs typeface="Arial"/>
              </a:rPr>
              <a:t>2</a:t>
            </a:r>
            <a:endParaRPr sz="400" dirty="0">
              <a:latin typeface="Arial"/>
              <a:cs typeface="Arial"/>
            </a:endParaRPr>
          </a:p>
          <a:p>
            <a:pPr>
              <a:lnSpc>
                <a:spcPct val="100000"/>
              </a:lnSpc>
              <a:spcBef>
                <a:spcPts val="125"/>
              </a:spcBef>
            </a:pPr>
            <a:r>
              <a:rPr sz="400" spc="-65" dirty="0">
                <a:latin typeface="Arial"/>
                <a:cs typeface="Arial"/>
              </a:rPr>
              <a:t>1</a:t>
            </a:r>
            <a:r>
              <a:rPr sz="400" spc="-20" dirty="0">
                <a:latin typeface="Arial"/>
                <a:cs typeface="Arial"/>
              </a:rPr>
              <a:t>,</a:t>
            </a:r>
            <a:r>
              <a:rPr sz="400" spc="-55" dirty="0">
                <a:latin typeface="Arial"/>
                <a:cs typeface="Arial"/>
              </a:rPr>
              <a:t>E+</a:t>
            </a:r>
            <a:r>
              <a:rPr sz="400" spc="-65" dirty="0">
                <a:latin typeface="Arial"/>
                <a:cs typeface="Arial"/>
              </a:rPr>
              <a:t>0</a:t>
            </a:r>
            <a:r>
              <a:rPr sz="400" spc="-55" dirty="0">
                <a:latin typeface="Arial"/>
                <a:cs typeface="Arial"/>
              </a:rPr>
              <a:t>1</a:t>
            </a:r>
            <a:endParaRPr sz="400" dirty="0">
              <a:latin typeface="Arial"/>
              <a:cs typeface="Arial"/>
            </a:endParaRPr>
          </a:p>
          <a:p>
            <a:pPr>
              <a:lnSpc>
                <a:spcPts val="480"/>
              </a:lnSpc>
              <a:spcBef>
                <a:spcPts val="155"/>
              </a:spcBef>
            </a:pPr>
            <a:r>
              <a:rPr sz="400" spc="-65" dirty="0">
                <a:latin typeface="Arial"/>
                <a:cs typeface="Arial"/>
              </a:rPr>
              <a:t>1</a:t>
            </a:r>
            <a:r>
              <a:rPr sz="400" spc="-20" dirty="0">
                <a:latin typeface="Arial"/>
                <a:cs typeface="Arial"/>
              </a:rPr>
              <a:t>,</a:t>
            </a:r>
            <a:r>
              <a:rPr sz="400" spc="-55" dirty="0">
                <a:latin typeface="Arial"/>
                <a:cs typeface="Arial"/>
              </a:rPr>
              <a:t>E+</a:t>
            </a:r>
            <a:r>
              <a:rPr sz="400" spc="-65" dirty="0">
                <a:latin typeface="Arial"/>
                <a:cs typeface="Arial"/>
              </a:rPr>
              <a:t>0</a:t>
            </a:r>
            <a:r>
              <a:rPr sz="400" spc="-55" dirty="0">
                <a:latin typeface="Arial"/>
                <a:cs typeface="Arial"/>
              </a:rPr>
              <a:t>0</a:t>
            </a:r>
            <a:endParaRPr sz="400" dirty="0">
              <a:latin typeface="Arial"/>
              <a:cs typeface="Arial"/>
            </a:endParaRPr>
          </a:p>
        </p:txBody>
      </p:sp>
      <p:sp>
        <p:nvSpPr>
          <p:cNvPr id="185" name="object 185"/>
          <p:cNvSpPr txBox="1"/>
          <p:nvPr/>
        </p:nvSpPr>
        <p:spPr>
          <a:xfrm rot="18420000">
            <a:off x="5214039" y="5208687"/>
            <a:ext cx="238357" cy="46355"/>
          </a:xfrm>
          <a:prstGeom prst="rect">
            <a:avLst/>
          </a:prstGeom>
        </p:spPr>
        <p:txBody>
          <a:bodyPr vert="horz" wrap="square" lIns="0" tIns="0" rIns="0" bIns="0" rtlCol="0">
            <a:spAutoFit/>
          </a:bodyPr>
          <a:lstStyle/>
          <a:p>
            <a:pPr>
              <a:lnSpc>
                <a:spcPts val="365"/>
              </a:lnSpc>
            </a:pPr>
            <a:r>
              <a:rPr sz="350" i="1" spc="-5" dirty="0">
                <a:latin typeface="Arial"/>
                <a:cs typeface="Arial"/>
              </a:rPr>
              <a:t>1</a:t>
            </a:r>
            <a:r>
              <a:rPr sz="350" i="1" spc="20" dirty="0">
                <a:latin typeface="Arial"/>
                <a:cs typeface="Arial"/>
              </a:rPr>
              <a:t>9</a:t>
            </a:r>
            <a:r>
              <a:rPr sz="350" i="1" spc="-20" dirty="0">
                <a:latin typeface="Arial"/>
                <a:cs typeface="Arial"/>
              </a:rPr>
              <a:t>.</a:t>
            </a:r>
            <a:r>
              <a:rPr sz="350" i="1" spc="-5" dirty="0">
                <a:latin typeface="Arial"/>
                <a:cs typeface="Arial"/>
              </a:rPr>
              <a:t>0</a:t>
            </a:r>
            <a:r>
              <a:rPr sz="350" i="1" spc="20" dirty="0">
                <a:latin typeface="Arial"/>
                <a:cs typeface="Arial"/>
              </a:rPr>
              <a:t>1</a:t>
            </a:r>
            <a:r>
              <a:rPr sz="350" i="1" spc="-20" dirty="0">
                <a:latin typeface="Arial"/>
                <a:cs typeface="Arial"/>
              </a:rPr>
              <a:t>.</a:t>
            </a:r>
            <a:r>
              <a:rPr sz="350" i="1" spc="20" dirty="0">
                <a:latin typeface="Arial"/>
                <a:cs typeface="Arial"/>
              </a:rPr>
              <a:t>2</a:t>
            </a:r>
            <a:r>
              <a:rPr sz="350" i="1" spc="-5" dirty="0">
                <a:latin typeface="Arial"/>
                <a:cs typeface="Arial"/>
              </a:rPr>
              <a:t>00</a:t>
            </a:r>
            <a:r>
              <a:rPr sz="350" i="1" spc="5" dirty="0">
                <a:latin typeface="Arial"/>
                <a:cs typeface="Arial"/>
              </a:rPr>
              <a:t>0</a:t>
            </a:r>
            <a:endParaRPr sz="350" dirty="0">
              <a:latin typeface="Arial"/>
              <a:cs typeface="Arial"/>
            </a:endParaRPr>
          </a:p>
        </p:txBody>
      </p:sp>
      <p:sp>
        <p:nvSpPr>
          <p:cNvPr id="186" name="object 186"/>
          <p:cNvSpPr txBox="1"/>
          <p:nvPr/>
        </p:nvSpPr>
        <p:spPr>
          <a:xfrm rot="18420000">
            <a:off x="5337866" y="5208687"/>
            <a:ext cx="238357" cy="46355"/>
          </a:xfrm>
          <a:prstGeom prst="rect">
            <a:avLst/>
          </a:prstGeom>
        </p:spPr>
        <p:txBody>
          <a:bodyPr vert="horz" wrap="square" lIns="0" tIns="0" rIns="0" bIns="0" rtlCol="0">
            <a:spAutoFit/>
          </a:bodyPr>
          <a:lstStyle/>
          <a:p>
            <a:pPr>
              <a:lnSpc>
                <a:spcPts val="365"/>
              </a:lnSpc>
            </a:pPr>
            <a:r>
              <a:rPr sz="350" i="1" spc="-5" dirty="0">
                <a:latin typeface="Arial"/>
                <a:cs typeface="Arial"/>
              </a:rPr>
              <a:t>1</a:t>
            </a:r>
            <a:r>
              <a:rPr sz="350" i="1" spc="20" dirty="0">
                <a:latin typeface="Arial"/>
                <a:cs typeface="Arial"/>
              </a:rPr>
              <a:t>8</a:t>
            </a:r>
            <a:r>
              <a:rPr sz="350" i="1" spc="-20" dirty="0">
                <a:latin typeface="Arial"/>
                <a:cs typeface="Arial"/>
              </a:rPr>
              <a:t>.</a:t>
            </a:r>
            <a:r>
              <a:rPr sz="350" i="1" spc="-5" dirty="0">
                <a:latin typeface="Arial"/>
                <a:cs typeface="Arial"/>
              </a:rPr>
              <a:t>0</a:t>
            </a:r>
            <a:r>
              <a:rPr sz="350" i="1" spc="20" dirty="0">
                <a:latin typeface="Arial"/>
                <a:cs typeface="Arial"/>
              </a:rPr>
              <a:t>2</a:t>
            </a:r>
            <a:r>
              <a:rPr sz="350" i="1" spc="-20" dirty="0">
                <a:latin typeface="Arial"/>
                <a:cs typeface="Arial"/>
              </a:rPr>
              <a:t>.</a:t>
            </a:r>
            <a:r>
              <a:rPr sz="350" i="1" spc="20" dirty="0">
                <a:latin typeface="Arial"/>
                <a:cs typeface="Arial"/>
              </a:rPr>
              <a:t>2</a:t>
            </a:r>
            <a:r>
              <a:rPr sz="350" i="1" spc="-5" dirty="0">
                <a:latin typeface="Arial"/>
                <a:cs typeface="Arial"/>
              </a:rPr>
              <a:t>00</a:t>
            </a:r>
            <a:r>
              <a:rPr sz="350" i="1" spc="5" dirty="0">
                <a:latin typeface="Arial"/>
                <a:cs typeface="Arial"/>
              </a:rPr>
              <a:t>0</a:t>
            </a:r>
            <a:endParaRPr sz="350" dirty="0">
              <a:latin typeface="Arial"/>
              <a:cs typeface="Arial"/>
            </a:endParaRPr>
          </a:p>
        </p:txBody>
      </p:sp>
      <p:sp>
        <p:nvSpPr>
          <p:cNvPr id="187" name="object 187"/>
          <p:cNvSpPr txBox="1"/>
          <p:nvPr/>
        </p:nvSpPr>
        <p:spPr>
          <a:xfrm rot="18420000">
            <a:off x="5458699" y="5208687"/>
            <a:ext cx="238357" cy="46355"/>
          </a:xfrm>
          <a:prstGeom prst="rect">
            <a:avLst/>
          </a:prstGeom>
        </p:spPr>
        <p:txBody>
          <a:bodyPr vert="horz" wrap="square" lIns="0" tIns="0" rIns="0" bIns="0" rtlCol="0">
            <a:spAutoFit/>
          </a:bodyPr>
          <a:lstStyle/>
          <a:p>
            <a:pPr>
              <a:lnSpc>
                <a:spcPts val="365"/>
              </a:lnSpc>
            </a:pPr>
            <a:r>
              <a:rPr sz="350" i="1" spc="-5" dirty="0">
                <a:latin typeface="Arial"/>
                <a:cs typeface="Arial"/>
              </a:rPr>
              <a:t>1</a:t>
            </a:r>
            <a:r>
              <a:rPr sz="350" i="1" spc="20" dirty="0">
                <a:latin typeface="Arial"/>
                <a:cs typeface="Arial"/>
              </a:rPr>
              <a:t>9</a:t>
            </a:r>
            <a:r>
              <a:rPr sz="350" i="1" spc="-20" dirty="0">
                <a:latin typeface="Arial"/>
                <a:cs typeface="Arial"/>
              </a:rPr>
              <a:t>.</a:t>
            </a:r>
            <a:r>
              <a:rPr sz="350" i="1" spc="-5" dirty="0">
                <a:latin typeface="Arial"/>
                <a:cs typeface="Arial"/>
              </a:rPr>
              <a:t>0</a:t>
            </a:r>
            <a:r>
              <a:rPr sz="350" i="1" spc="20" dirty="0">
                <a:latin typeface="Arial"/>
                <a:cs typeface="Arial"/>
              </a:rPr>
              <a:t>3</a:t>
            </a:r>
            <a:r>
              <a:rPr sz="350" i="1" spc="-20" dirty="0">
                <a:latin typeface="Arial"/>
                <a:cs typeface="Arial"/>
              </a:rPr>
              <a:t>.</a:t>
            </a:r>
            <a:r>
              <a:rPr sz="350" i="1" spc="20" dirty="0">
                <a:latin typeface="Arial"/>
                <a:cs typeface="Arial"/>
              </a:rPr>
              <a:t>2</a:t>
            </a:r>
            <a:r>
              <a:rPr sz="350" i="1" spc="-5" dirty="0">
                <a:latin typeface="Arial"/>
                <a:cs typeface="Arial"/>
              </a:rPr>
              <a:t>00</a:t>
            </a:r>
            <a:r>
              <a:rPr sz="350" i="1" spc="5" dirty="0">
                <a:latin typeface="Arial"/>
                <a:cs typeface="Arial"/>
              </a:rPr>
              <a:t>0</a:t>
            </a:r>
            <a:endParaRPr sz="350" dirty="0">
              <a:latin typeface="Arial"/>
              <a:cs typeface="Arial"/>
            </a:endParaRPr>
          </a:p>
        </p:txBody>
      </p:sp>
      <p:sp>
        <p:nvSpPr>
          <p:cNvPr id="188" name="object 188"/>
          <p:cNvSpPr txBox="1"/>
          <p:nvPr/>
        </p:nvSpPr>
        <p:spPr>
          <a:xfrm rot="18420000">
            <a:off x="5582520" y="5208687"/>
            <a:ext cx="238357" cy="46355"/>
          </a:xfrm>
          <a:prstGeom prst="rect">
            <a:avLst/>
          </a:prstGeom>
        </p:spPr>
        <p:txBody>
          <a:bodyPr vert="horz" wrap="square" lIns="0" tIns="0" rIns="0" bIns="0" rtlCol="0">
            <a:spAutoFit/>
          </a:bodyPr>
          <a:lstStyle/>
          <a:p>
            <a:pPr>
              <a:lnSpc>
                <a:spcPts val="365"/>
              </a:lnSpc>
            </a:pPr>
            <a:r>
              <a:rPr sz="350" i="1" spc="-5" dirty="0">
                <a:latin typeface="Arial"/>
                <a:cs typeface="Arial"/>
              </a:rPr>
              <a:t>1</a:t>
            </a:r>
            <a:r>
              <a:rPr sz="350" i="1" spc="20" dirty="0">
                <a:latin typeface="Arial"/>
                <a:cs typeface="Arial"/>
              </a:rPr>
              <a:t>8</a:t>
            </a:r>
            <a:r>
              <a:rPr sz="350" i="1" spc="-20" dirty="0">
                <a:latin typeface="Arial"/>
                <a:cs typeface="Arial"/>
              </a:rPr>
              <a:t>.</a:t>
            </a:r>
            <a:r>
              <a:rPr sz="350" i="1" spc="-5" dirty="0">
                <a:latin typeface="Arial"/>
                <a:cs typeface="Arial"/>
              </a:rPr>
              <a:t>0</a:t>
            </a:r>
            <a:r>
              <a:rPr sz="350" i="1" spc="20" dirty="0">
                <a:latin typeface="Arial"/>
                <a:cs typeface="Arial"/>
              </a:rPr>
              <a:t>4</a:t>
            </a:r>
            <a:r>
              <a:rPr sz="350" i="1" spc="-20" dirty="0">
                <a:latin typeface="Arial"/>
                <a:cs typeface="Arial"/>
              </a:rPr>
              <a:t>.</a:t>
            </a:r>
            <a:r>
              <a:rPr sz="350" i="1" spc="20" dirty="0">
                <a:latin typeface="Arial"/>
                <a:cs typeface="Arial"/>
              </a:rPr>
              <a:t>2</a:t>
            </a:r>
            <a:r>
              <a:rPr sz="350" i="1" spc="-5" dirty="0">
                <a:latin typeface="Arial"/>
                <a:cs typeface="Arial"/>
              </a:rPr>
              <a:t>00</a:t>
            </a:r>
            <a:r>
              <a:rPr sz="350" i="1" spc="5" dirty="0">
                <a:latin typeface="Arial"/>
                <a:cs typeface="Arial"/>
              </a:rPr>
              <a:t>0</a:t>
            </a:r>
            <a:endParaRPr sz="350" dirty="0">
              <a:latin typeface="Arial"/>
              <a:cs typeface="Arial"/>
            </a:endParaRPr>
          </a:p>
        </p:txBody>
      </p:sp>
      <p:sp>
        <p:nvSpPr>
          <p:cNvPr id="189" name="object 189"/>
          <p:cNvSpPr txBox="1"/>
          <p:nvPr/>
        </p:nvSpPr>
        <p:spPr>
          <a:xfrm rot="18420000">
            <a:off x="5706341" y="5208687"/>
            <a:ext cx="238357" cy="46355"/>
          </a:xfrm>
          <a:prstGeom prst="rect">
            <a:avLst/>
          </a:prstGeom>
        </p:spPr>
        <p:txBody>
          <a:bodyPr vert="horz" wrap="square" lIns="0" tIns="0" rIns="0" bIns="0" rtlCol="0">
            <a:spAutoFit/>
          </a:bodyPr>
          <a:lstStyle/>
          <a:p>
            <a:pPr>
              <a:lnSpc>
                <a:spcPts val="365"/>
              </a:lnSpc>
            </a:pPr>
            <a:r>
              <a:rPr sz="350" i="1" spc="-5" dirty="0">
                <a:latin typeface="Arial"/>
                <a:cs typeface="Arial"/>
              </a:rPr>
              <a:t>1</a:t>
            </a:r>
            <a:r>
              <a:rPr sz="350" i="1" spc="20" dirty="0">
                <a:latin typeface="Arial"/>
                <a:cs typeface="Arial"/>
              </a:rPr>
              <a:t>8</a:t>
            </a:r>
            <a:r>
              <a:rPr sz="350" i="1" spc="-20" dirty="0">
                <a:latin typeface="Arial"/>
                <a:cs typeface="Arial"/>
              </a:rPr>
              <a:t>.</a:t>
            </a:r>
            <a:r>
              <a:rPr sz="350" i="1" spc="-5" dirty="0">
                <a:latin typeface="Arial"/>
                <a:cs typeface="Arial"/>
              </a:rPr>
              <a:t>0</a:t>
            </a:r>
            <a:r>
              <a:rPr sz="350" i="1" spc="20" dirty="0">
                <a:latin typeface="Arial"/>
                <a:cs typeface="Arial"/>
              </a:rPr>
              <a:t>5</a:t>
            </a:r>
            <a:r>
              <a:rPr sz="350" i="1" spc="-20" dirty="0">
                <a:latin typeface="Arial"/>
                <a:cs typeface="Arial"/>
              </a:rPr>
              <a:t>.</a:t>
            </a:r>
            <a:r>
              <a:rPr sz="350" i="1" spc="20" dirty="0">
                <a:latin typeface="Arial"/>
                <a:cs typeface="Arial"/>
              </a:rPr>
              <a:t>2</a:t>
            </a:r>
            <a:r>
              <a:rPr sz="350" i="1" spc="-5" dirty="0">
                <a:latin typeface="Arial"/>
                <a:cs typeface="Arial"/>
              </a:rPr>
              <a:t>00</a:t>
            </a:r>
            <a:r>
              <a:rPr sz="350" i="1" spc="5" dirty="0">
                <a:latin typeface="Arial"/>
                <a:cs typeface="Arial"/>
              </a:rPr>
              <a:t>0</a:t>
            </a:r>
            <a:endParaRPr sz="350" dirty="0">
              <a:latin typeface="Arial"/>
              <a:cs typeface="Arial"/>
            </a:endParaRPr>
          </a:p>
        </p:txBody>
      </p:sp>
      <p:sp>
        <p:nvSpPr>
          <p:cNvPr id="190" name="object 190"/>
          <p:cNvSpPr txBox="1"/>
          <p:nvPr/>
        </p:nvSpPr>
        <p:spPr>
          <a:xfrm rot="18420000">
            <a:off x="5830161" y="5208687"/>
            <a:ext cx="238357" cy="46355"/>
          </a:xfrm>
          <a:prstGeom prst="rect">
            <a:avLst/>
          </a:prstGeom>
        </p:spPr>
        <p:txBody>
          <a:bodyPr vert="horz" wrap="square" lIns="0" tIns="0" rIns="0" bIns="0" rtlCol="0">
            <a:spAutoFit/>
          </a:bodyPr>
          <a:lstStyle/>
          <a:p>
            <a:pPr>
              <a:lnSpc>
                <a:spcPts val="365"/>
              </a:lnSpc>
            </a:pPr>
            <a:r>
              <a:rPr sz="350" i="1" spc="-5" dirty="0">
                <a:latin typeface="Arial"/>
                <a:cs typeface="Arial"/>
              </a:rPr>
              <a:t>1</a:t>
            </a:r>
            <a:r>
              <a:rPr sz="350" i="1" spc="20" dirty="0">
                <a:latin typeface="Arial"/>
                <a:cs typeface="Arial"/>
              </a:rPr>
              <a:t>7</a:t>
            </a:r>
            <a:r>
              <a:rPr sz="350" i="1" spc="-20" dirty="0">
                <a:latin typeface="Arial"/>
                <a:cs typeface="Arial"/>
              </a:rPr>
              <a:t>.</a:t>
            </a:r>
            <a:r>
              <a:rPr sz="350" i="1" spc="-5" dirty="0">
                <a:latin typeface="Arial"/>
                <a:cs typeface="Arial"/>
              </a:rPr>
              <a:t>0</a:t>
            </a:r>
            <a:r>
              <a:rPr sz="350" i="1" spc="20" dirty="0">
                <a:latin typeface="Arial"/>
                <a:cs typeface="Arial"/>
              </a:rPr>
              <a:t>6</a:t>
            </a:r>
            <a:r>
              <a:rPr sz="350" i="1" spc="-20" dirty="0">
                <a:latin typeface="Arial"/>
                <a:cs typeface="Arial"/>
              </a:rPr>
              <a:t>.</a:t>
            </a:r>
            <a:r>
              <a:rPr sz="350" i="1" spc="20" dirty="0">
                <a:latin typeface="Arial"/>
                <a:cs typeface="Arial"/>
              </a:rPr>
              <a:t>2</a:t>
            </a:r>
            <a:r>
              <a:rPr sz="350" i="1" spc="-5" dirty="0">
                <a:latin typeface="Arial"/>
                <a:cs typeface="Arial"/>
              </a:rPr>
              <a:t>00</a:t>
            </a:r>
            <a:r>
              <a:rPr sz="350" i="1" spc="5" dirty="0">
                <a:latin typeface="Arial"/>
                <a:cs typeface="Arial"/>
              </a:rPr>
              <a:t>0</a:t>
            </a:r>
            <a:endParaRPr sz="350" dirty="0">
              <a:latin typeface="Arial"/>
              <a:cs typeface="Arial"/>
            </a:endParaRPr>
          </a:p>
        </p:txBody>
      </p:sp>
      <p:sp>
        <p:nvSpPr>
          <p:cNvPr id="191" name="object 191"/>
          <p:cNvSpPr txBox="1"/>
          <p:nvPr/>
        </p:nvSpPr>
        <p:spPr>
          <a:xfrm rot="18420000">
            <a:off x="5954016" y="5208687"/>
            <a:ext cx="238357" cy="46355"/>
          </a:xfrm>
          <a:prstGeom prst="rect">
            <a:avLst/>
          </a:prstGeom>
        </p:spPr>
        <p:txBody>
          <a:bodyPr vert="horz" wrap="square" lIns="0" tIns="0" rIns="0" bIns="0" rtlCol="0">
            <a:spAutoFit/>
          </a:bodyPr>
          <a:lstStyle/>
          <a:p>
            <a:pPr>
              <a:lnSpc>
                <a:spcPts val="365"/>
              </a:lnSpc>
            </a:pPr>
            <a:r>
              <a:rPr sz="350" i="1" spc="-5" dirty="0">
                <a:latin typeface="Arial"/>
                <a:cs typeface="Arial"/>
              </a:rPr>
              <a:t>1</a:t>
            </a:r>
            <a:r>
              <a:rPr sz="350" i="1" spc="20" dirty="0">
                <a:latin typeface="Arial"/>
                <a:cs typeface="Arial"/>
              </a:rPr>
              <a:t>7</a:t>
            </a:r>
            <a:r>
              <a:rPr sz="350" i="1" spc="-20" dirty="0">
                <a:latin typeface="Arial"/>
                <a:cs typeface="Arial"/>
              </a:rPr>
              <a:t>.</a:t>
            </a:r>
            <a:r>
              <a:rPr sz="350" i="1" spc="-5" dirty="0">
                <a:latin typeface="Arial"/>
                <a:cs typeface="Arial"/>
              </a:rPr>
              <a:t>0</a:t>
            </a:r>
            <a:r>
              <a:rPr sz="350" i="1" spc="20" dirty="0">
                <a:latin typeface="Arial"/>
                <a:cs typeface="Arial"/>
              </a:rPr>
              <a:t>7</a:t>
            </a:r>
            <a:r>
              <a:rPr sz="350" i="1" spc="-20" dirty="0">
                <a:latin typeface="Arial"/>
                <a:cs typeface="Arial"/>
              </a:rPr>
              <a:t>.</a:t>
            </a:r>
            <a:r>
              <a:rPr sz="350" i="1" spc="20" dirty="0">
                <a:latin typeface="Arial"/>
                <a:cs typeface="Arial"/>
              </a:rPr>
              <a:t>2</a:t>
            </a:r>
            <a:r>
              <a:rPr sz="350" i="1" spc="-5" dirty="0">
                <a:latin typeface="Arial"/>
                <a:cs typeface="Arial"/>
              </a:rPr>
              <a:t>00</a:t>
            </a:r>
            <a:r>
              <a:rPr sz="350" i="1" spc="5" dirty="0">
                <a:latin typeface="Arial"/>
                <a:cs typeface="Arial"/>
              </a:rPr>
              <a:t>0</a:t>
            </a:r>
            <a:endParaRPr sz="350" dirty="0">
              <a:latin typeface="Arial"/>
              <a:cs typeface="Arial"/>
            </a:endParaRPr>
          </a:p>
        </p:txBody>
      </p:sp>
      <p:sp>
        <p:nvSpPr>
          <p:cNvPr id="192" name="object 192"/>
          <p:cNvSpPr txBox="1"/>
          <p:nvPr/>
        </p:nvSpPr>
        <p:spPr>
          <a:xfrm rot="18420000">
            <a:off x="6077836" y="5208687"/>
            <a:ext cx="238357" cy="46355"/>
          </a:xfrm>
          <a:prstGeom prst="rect">
            <a:avLst/>
          </a:prstGeom>
        </p:spPr>
        <p:txBody>
          <a:bodyPr vert="horz" wrap="square" lIns="0" tIns="0" rIns="0" bIns="0" rtlCol="0">
            <a:spAutoFit/>
          </a:bodyPr>
          <a:lstStyle/>
          <a:p>
            <a:pPr>
              <a:lnSpc>
                <a:spcPts val="365"/>
              </a:lnSpc>
            </a:pPr>
            <a:r>
              <a:rPr sz="350" i="1" spc="-5" dirty="0">
                <a:latin typeface="Arial"/>
                <a:cs typeface="Arial"/>
              </a:rPr>
              <a:t>1</a:t>
            </a:r>
            <a:r>
              <a:rPr sz="350" i="1" spc="20" dirty="0">
                <a:latin typeface="Arial"/>
                <a:cs typeface="Arial"/>
              </a:rPr>
              <a:t>6</a:t>
            </a:r>
            <a:r>
              <a:rPr sz="350" i="1" spc="-20" dirty="0">
                <a:latin typeface="Arial"/>
                <a:cs typeface="Arial"/>
              </a:rPr>
              <a:t>.</a:t>
            </a:r>
            <a:r>
              <a:rPr sz="350" i="1" spc="-5" dirty="0">
                <a:latin typeface="Arial"/>
                <a:cs typeface="Arial"/>
              </a:rPr>
              <a:t>0</a:t>
            </a:r>
            <a:r>
              <a:rPr sz="350" i="1" spc="20" dirty="0">
                <a:latin typeface="Arial"/>
                <a:cs typeface="Arial"/>
              </a:rPr>
              <a:t>8</a:t>
            </a:r>
            <a:r>
              <a:rPr sz="350" i="1" spc="-20" dirty="0">
                <a:latin typeface="Arial"/>
                <a:cs typeface="Arial"/>
              </a:rPr>
              <a:t>.</a:t>
            </a:r>
            <a:r>
              <a:rPr sz="350" i="1" spc="20" dirty="0">
                <a:latin typeface="Arial"/>
                <a:cs typeface="Arial"/>
              </a:rPr>
              <a:t>2</a:t>
            </a:r>
            <a:r>
              <a:rPr sz="350" i="1" spc="-5" dirty="0">
                <a:latin typeface="Arial"/>
                <a:cs typeface="Arial"/>
              </a:rPr>
              <a:t>00</a:t>
            </a:r>
            <a:r>
              <a:rPr sz="350" i="1" spc="5" dirty="0">
                <a:latin typeface="Arial"/>
                <a:cs typeface="Arial"/>
              </a:rPr>
              <a:t>0</a:t>
            </a:r>
            <a:endParaRPr sz="350" dirty="0">
              <a:latin typeface="Arial"/>
              <a:cs typeface="Arial"/>
            </a:endParaRPr>
          </a:p>
        </p:txBody>
      </p:sp>
      <p:sp>
        <p:nvSpPr>
          <p:cNvPr id="193" name="object 193"/>
          <p:cNvSpPr txBox="1"/>
          <p:nvPr/>
        </p:nvSpPr>
        <p:spPr>
          <a:xfrm>
            <a:off x="5169785" y="4618570"/>
            <a:ext cx="64769" cy="343535"/>
          </a:xfrm>
          <a:prstGeom prst="rect">
            <a:avLst/>
          </a:prstGeom>
        </p:spPr>
        <p:txBody>
          <a:bodyPr vert="vert270" wrap="square" lIns="0" tIns="6350" rIns="0" bIns="0" rtlCol="0">
            <a:spAutoFit/>
          </a:bodyPr>
          <a:lstStyle/>
          <a:p>
            <a:pPr marL="12700">
              <a:lnSpc>
                <a:spcPct val="100000"/>
              </a:lnSpc>
              <a:spcBef>
                <a:spcPts val="50"/>
              </a:spcBef>
            </a:pPr>
            <a:r>
              <a:rPr sz="300" b="1" spc="5" dirty="0">
                <a:latin typeface="Arial"/>
                <a:cs typeface="Arial"/>
              </a:rPr>
              <a:t>V</a:t>
            </a:r>
            <a:r>
              <a:rPr sz="300" b="1" spc="10" dirty="0">
                <a:latin typeface="Arial"/>
                <a:cs typeface="Arial"/>
              </a:rPr>
              <a:t>i</a:t>
            </a:r>
            <a:r>
              <a:rPr sz="300" b="1" spc="-5" dirty="0">
                <a:latin typeface="Arial"/>
                <a:cs typeface="Arial"/>
              </a:rPr>
              <a:t>r</a:t>
            </a:r>
            <a:r>
              <a:rPr sz="300" b="1" dirty="0">
                <a:latin typeface="Arial"/>
                <a:cs typeface="Arial"/>
              </a:rPr>
              <a:t>u</a:t>
            </a:r>
            <a:r>
              <a:rPr sz="300" b="1" spc="-10" dirty="0">
                <a:latin typeface="Arial"/>
                <a:cs typeface="Arial"/>
              </a:rPr>
              <a:t>s</a:t>
            </a:r>
            <a:r>
              <a:rPr sz="300" b="1" dirty="0">
                <a:latin typeface="Arial"/>
                <a:cs typeface="Arial"/>
              </a:rPr>
              <a:t>p</a:t>
            </a:r>
            <a:r>
              <a:rPr sz="300" b="1" spc="-10" dirty="0">
                <a:latin typeface="Arial"/>
                <a:cs typeface="Arial"/>
              </a:rPr>
              <a:t>a</a:t>
            </a:r>
            <a:r>
              <a:rPr sz="300" b="1" spc="-5" dirty="0">
                <a:latin typeface="Arial"/>
                <a:cs typeface="Arial"/>
              </a:rPr>
              <a:t>r</a:t>
            </a:r>
            <a:r>
              <a:rPr sz="300" b="1" spc="-15" dirty="0">
                <a:latin typeface="Arial"/>
                <a:cs typeface="Arial"/>
              </a:rPr>
              <a:t>t</a:t>
            </a:r>
            <a:r>
              <a:rPr sz="300" b="1" spc="10" dirty="0">
                <a:latin typeface="Arial"/>
                <a:cs typeface="Arial"/>
              </a:rPr>
              <a:t>i</a:t>
            </a:r>
            <a:r>
              <a:rPr sz="300" b="1" spc="-10" dirty="0">
                <a:latin typeface="Arial"/>
                <a:cs typeface="Arial"/>
              </a:rPr>
              <a:t>ke</a:t>
            </a:r>
            <a:r>
              <a:rPr sz="300" b="1" dirty="0">
                <a:latin typeface="Arial"/>
                <a:cs typeface="Arial"/>
              </a:rPr>
              <a:t>l</a:t>
            </a:r>
            <a:endParaRPr sz="300" dirty="0">
              <a:latin typeface="Arial"/>
              <a:cs typeface="Arial"/>
            </a:endParaRPr>
          </a:p>
        </p:txBody>
      </p:sp>
      <p:sp>
        <p:nvSpPr>
          <p:cNvPr id="194" name="object 194"/>
          <p:cNvSpPr/>
          <p:nvPr/>
        </p:nvSpPr>
        <p:spPr>
          <a:xfrm>
            <a:off x="6325832" y="4705949"/>
            <a:ext cx="247650" cy="170180"/>
          </a:xfrm>
          <a:custGeom>
            <a:avLst/>
            <a:gdLst/>
            <a:ahLst/>
            <a:cxnLst/>
            <a:rect l="l" t="t" r="r" b="b"/>
            <a:pathLst>
              <a:path w="247650" h="170179">
                <a:moveTo>
                  <a:pt x="0" y="170009"/>
                </a:moveTo>
                <a:lnTo>
                  <a:pt x="247658" y="170009"/>
                </a:lnTo>
                <a:lnTo>
                  <a:pt x="247658" y="0"/>
                </a:lnTo>
                <a:lnTo>
                  <a:pt x="0" y="0"/>
                </a:lnTo>
                <a:lnTo>
                  <a:pt x="0" y="170009"/>
                </a:lnTo>
                <a:close/>
              </a:path>
            </a:pathLst>
          </a:custGeom>
          <a:solidFill>
            <a:srgbClr val="FFFFFF"/>
          </a:solidFill>
        </p:spPr>
        <p:txBody>
          <a:bodyPr wrap="square" lIns="0" tIns="0" rIns="0" bIns="0" rtlCol="0"/>
          <a:lstStyle/>
          <a:p>
            <a:endParaRPr dirty="0"/>
          </a:p>
        </p:txBody>
      </p:sp>
      <p:sp>
        <p:nvSpPr>
          <p:cNvPr id="195" name="object 195"/>
          <p:cNvSpPr/>
          <p:nvPr/>
        </p:nvSpPr>
        <p:spPr>
          <a:xfrm>
            <a:off x="6325832" y="4705949"/>
            <a:ext cx="247650" cy="170180"/>
          </a:xfrm>
          <a:custGeom>
            <a:avLst/>
            <a:gdLst/>
            <a:ahLst/>
            <a:cxnLst/>
            <a:rect l="l" t="t" r="r" b="b"/>
            <a:pathLst>
              <a:path w="247650" h="170179">
                <a:moveTo>
                  <a:pt x="0" y="170009"/>
                </a:moveTo>
                <a:lnTo>
                  <a:pt x="247658" y="170009"/>
                </a:lnTo>
                <a:lnTo>
                  <a:pt x="247658" y="0"/>
                </a:lnTo>
                <a:lnTo>
                  <a:pt x="0" y="0"/>
                </a:lnTo>
                <a:lnTo>
                  <a:pt x="0" y="170009"/>
                </a:lnTo>
                <a:close/>
              </a:path>
            </a:pathLst>
          </a:custGeom>
          <a:ln w="3707">
            <a:solidFill>
              <a:srgbClr val="000000"/>
            </a:solidFill>
          </a:ln>
        </p:spPr>
        <p:txBody>
          <a:bodyPr wrap="square" lIns="0" tIns="0" rIns="0" bIns="0" rtlCol="0"/>
          <a:lstStyle/>
          <a:p>
            <a:endParaRPr dirty="0"/>
          </a:p>
        </p:txBody>
      </p:sp>
      <p:sp>
        <p:nvSpPr>
          <p:cNvPr id="196" name="object 196"/>
          <p:cNvSpPr/>
          <p:nvPr/>
        </p:nvSpPr>
        <p:spPr>
          <a:xfrm>
            <a:off x="6372617" y="4744380"/>
            <a:ext cx="18415" cy="24765"/>
          </a:xfrm>
          <a:custGeom>
            <a:avLst/>
            <a:gdLst/>
            <a:ahLst/>
            <a:cxnLst/>
            <a:rect l="l" t="t" r="r" b="b"/>
            <a:pathLst>
              <a:path w="18414" h="24764">
                <a:moveTo>
                  <a:pt x="9050" y="0"/>
                </a:moveTo>
                <a:lnTo>
                  <a:pt x="0" y="12114"/>
                </a:lnTo>
                <a:lnTo>
                  <a:pt x="9050" y="24320"/>
                </a:lnTo>
                <a:lnTo>
                  <a:pt x="18169" y="12114"/>
                </a:lnTo>
                <a:lnTo>
                  <a:pt x="9050" y="0"/>
                </a:lnTo>
                <a:close/>
              </a:path>
            </a:pathLst>
          </a:custGeom>
          <a:solidFill>
            <a:srgbClr val="000080"/>
          </a:solidFill>
        </p:spPr>
        <p:txBody>
          <a:bodyPr wrap="square" lIns="0" tIns="0" rIns="0" bIns="0" rtlCol="0"/>
          <a:lstStyle/>
          <a:p>
            <a:endParaRPr dirty="0"/>
          </a:p>
        </p:txBody>
      </p:sp>
      <p:sp>
        <p:nvSpPr>
          <p:cNvPr id="197" name="object 197"/>
          <p:cNvSpPr/>
          <p:nvPr/>
        </p:nvSpPr>
        <p:spPr>
          <a:xfrm>
            <a:off x="6372617" y="4744380"/>
            <a:ext cx="18415" cy="24765"/>
          </a:xfrm>
          <a:custGeom>
            <a:avLst/>
            <a:gdLst/>
            <a:ahLst/>
            <a:cxnLst/>
            <a:rect l="l" t="t" r="r" b="b"/>
            <a:pathLst>
              <a:path w="18414" h="24764">
                <a:moveTo>
                  <a:pt x="9050" y="0"/>
                </a:moveTo>
                <a:lnTo>
                  <a:pt x="18169" y="12114"/>
                </a:lnTo>
                <a:lnTo>
                  <a:pt x="9050" y="24320"/>
                </a:lnTo>
                <a:lnTo>
                  <a:pt x="0" y="12114"/>
                </a:lnTo>
                <a:lnTo>
                  <a:pt x="9050" y="0"/>
                </a:lnTo>
                <a:close/>
              </a:path>
            </a:pathLst>
          </a:custGeom>
          <a:ln w="3379">
            <a:solidFill>
              <a:srgbClr val="000080"/>
            </a:solidFill>
          </a:ln>
        </p:spPr>
        <p:txBody>
          <a:bodyPr wrap="square" lIns="0" tIns="0" rIns="0" bIns="0" rtlCol="0"/>
          <a:lstStyle/>
          <a:p>
            <a:endParaRPr dirty="0"/>
          </a:p>
        </p:txBody>
      </p:sp>
      <p:sp>
        <p:nvSpPr>
          <p:cNvPr id="198" name="object 198"/>
          <p:cNvSpPr txBox="1"/>
          <p:nvPr/>
        </p:nvSpPr>
        <p:spPr>
          <a:xfrm>
            <a:off x="6342402" y="4719905"/>
            <a:ext cx="222885" cy="146050"/>
          </a:xfrm>
          <a:prstGeom prst="rect">
            <a:avLst/>
          </a:prstGeom>
        </p:spPr>
        <p:txBody>
          <a:bodyPr vert="horz" wrap="square" lIns="0" tIns="0" rIns="0" bIns="0" rtlCol="0">
            <a:spAutoFit/>
          </a:bodyPr>
          <a:lstStyle/>
          <a:p>
            <a:pPr>
              <a:lnSpc>
                <a:spcPct val="100000"/>
              </a:lnSpc>
            </a:pPr>
            <a:r>
              <a:rPr sz="400" u="sng" spc="-25" dirty="0">
                <a:latin typeface="Arial"/>
                <a:cs typeface="Arial"/>
              </a:rPr>
              <a:t>     </a:t>
            </a:r>
            <a:r>
              <a:rPr sz="400" u="sng" spc="55" dirty="0">
                <a:latin typeface="Arial"/>
                <a:cs typeface="Arial"/>
              </a:rPr>
              <a:t> </a:t>
            </a:r>
            <a:r>
              <a:rPr sz="400" spc="-60" dirty="0">
                <a:latin typeface="Arial"/>
                <a:cs typeface="Arial"/>
              </a:rPr>
              <a:t>P</a:t>
            </a:r>
            <a:r>
              <a:rPr sz="400" spc="-20" dirty="0">
                <a:latin typeface="Arial"/>
                <a:cs typeface="Arial"/>
              </a:rPr>
              <a:t>l</a:t>
            </a:r>
            <a:r>
              <a:rPr sz="400" spc="-65" dirty="0">
                <a:latin typeface="Arial"/>
                <a:cs typeface="Arial"/>
              </a:rPr>
              <a:t>a</a:t>
            </a:r>
            <a:r>
              <a:rPr sz="400" spc="-35" dirty="0">
                <a:latin typeface="Arial"/>
                <a:cs typeface="Arial"/>
              </a:rPr>
              <a:t>s</a:t>
            </a:r>
            <a:r>
              <a:rPr sz="400" spc="-75" dirty="0">
                <a:latin typeface="Arial"/>
                <a:cs typeface="Arial"/>
              </a:rPr>
              <a:t>m</a:t>
            </a:r>
            <a:r>
              <a:rPr sz="400" spc="-55" dirty="0">
                <a:latin typeface="Arial"/>
                <a:cs typeface="Arial"/>
              </a:rPr>
              <a:t>a</a:t>
            </a:r>
            <a:endParaRPr sz="400" dirty="0">
              <a:latin typeface="Arial"/>
              <a:cs typeface="Arial"/>
            </a:endParaRPr>
          </a:p>
          <a:p>
            <a:pPr>
              <a:lnSpc>
                <a:spcPts val="480"/>
              </a:lnSpc>
              <a:spcBef>
                <a:spcPts val="190"/>
              </a:spcBef>
            </a:pPr>
            <a:r>
              <a:rPr sz="600" u="sng" spc="-37" baseline="6944" dirty="0">
                <a:latin typeface="Arial"/>
                <a:cs typeface="Arial"/>
              </a:rPr>
              <a:t>     </a:t>
            </a:r>
            <a:r>
              <a:rPr sz="600" u="sng" spc="82" baseline="6944" dirty="0">
                <a:latin typeface="Arial"/>
                <a:cs typeface="Arial"/>
              </a:rPr>
              <a:t> </a:t>
            </a:r>
            <a:r>
              <a:rPr sz="400" spc="-70" dirty="0">
                <a:latin typeface="Arial"/>
                <a:cs typeface="Arial"/>
              </a:rPr>
              <a:t>MNCs</a:t>
            </a:r>
            <a:endParaRPr sz="400" dirty="0">
              <a:latin typeface="Arial"/>
              <a:cs typeface="Arial"/>
            </a:endParaRPr>
          </a:p>
        </p:txBody>
      </p:sp>
      <p:sp>
        <p:nvSpPr>
          <p:cNvPr id="199" name="object 199"/>
          <p:cNvSpPr/>
          <p:nvPr/>
        </p:nvSpPr>
        <p:spPr>
          <a:xfrm>
            <a:off x="5135837" y="4426560"/>
            <a:ext cx="1449705" cy="1065530"/>
          </a:xfrm>
          <a:custGeom>
            <a:avLst/>
            <a:gdLst/>
            <a:ahLst/>
            <a:cxnLst/>
            <a:rect l="l" t="t" r="r" b="b"/>
            <a:pathLst>
              <a:path w="1449704" h="1065529">
                <a:moveTo>
                  <a:pt x="0" y="1064973"/>
                </a:moveTo>
                <a:lnTo>
                  <a:pt x="1449712" y="1064973"/>
                </a:lnTo>
                <a:lnTo>
                  <a:pt x="1449712" y="0"/>
                </a:lnTo>
                <a:lnTo>
                  <a:pt x="0" y="0"/>
                </a:lnTo>
                <a:lnTo>
                  <a:pt x="0" y="1064973"/>
                </a:lnTo>
                <a:close/>
              </a:path>
            </a:pathLst>
          </a:custGeom>
          <a:ln w="3676">
            <a:solidFill>
              <a:srgbClr val="000000"/>
            </a:solidFill>
          </a:ln>
        </p:spPr>
        <p:txBody>
          <a:bodyPr wrap="square" lIns="0" tIns="0" rIns="0" bIns="0" rtlCol="0"/>
          <a:lstStyle/>
          <a:p>
            <a:endParaRPr dirty="0"/>
          </a:p>
        </p:txBody>
      </p:sp>
      <p:sp>
        <p:nvSpPr>
          <p:cNvPr id="200" name="object 200"/>
          <p:cNvSpPr/>
          <p:nvPr/>
        </p:nvSpPr>
        <p:spPr>
          <a:xfrm>
            <a:off x="7030030" y="2846836"/>
            <a:ext cx="1492885" cy="1105535"/>
          </a:xfrm>
          <a:custGeom>
            <a:avLst/>
            <a:gdLst/>
            <a:ahLst/>
            <a:cxnLst/>
            <a:rect l="l" t="t" r="r" b="b"/>
            <a:pathLst>
              <a:path w="1492884" h="1105535">
                <a:moveTo>
                  <a:pt x="0" y="1105282"/>
                </a:moveTo>
                <a:lnTo>
                  <a:pt x="1492783" y="1105282"/>
                </a:lnTo>
                <a:lnTo>
                  <a:pt x="1492783" y="0"/>
                </a:lnTo>
                <a:lnTo>
                  <a:pt x="0" y="0"/>
                </a:lnTo>
                <a:lnTo>
                  <a:pt x="0" y="1105282"/>
                </a:lnTo>
                <a:close/>
              </a:path>
            </a:pathLst>
          </a:custGeom>
          <a:solidFill>
            <a:srgbClr val="FFFFFF"/>
          </a:solidFill>
        </p:spPr>
        <p:txBody>
          <a:bodyPr wrap="square" lIns="0" tIns="0" rIns="0" bIns="0" rtlCol="0"/>
          <a:lstStyle/>
          <a:p>
            <a:endParaRPr dirty="0"/>
          </a:p>
        </p:txBody>
      </p:sp>
      <p:sp>
        <p:nvSpPr>
          <p:cNvPr id="201" name="object 201"/>
          <p:cNvSpPr/>
          <p:nvPr/>
        </p:nvSpPr>
        <p:spPr>
          <a:xfrm>
            <a:off x="7030030" y="2846836"/>
            <a:ext cx="1492885" cy="1105535"/>
          </a:xfrm>
          <a:custGeom>
            <a:avLst/>
            <a:gdLst/>
            <a:ahLst/>
            <a:cxnLst/>
            <a:rect l="l" t="t" r="r" b="b"/>
            <a:pathLst>
              <a:path w="1492884" h="1105535">
                <a:moveTo>
                  <a:pt x="0" y="1105282"/>
                </a:moveTo>
                <a:lnTo>
                  <a:pt x="1492783" y="1105282"/>
                </a:lnTo>
                <a:lnTo>
                  <a:pt x="1492783" y="0"/>
                </a:lnTo>
                <a:lnTo>
                  <a:pt x="0" y="0"/>
                </a:lnTo>
                <a:lnTo>
                  <a:pt x="0" y="1105282"/>
                </a:lnTo>
                <a:close/>
              </a:path>
            </a:pathLst>
          </a:custGeom>
          <a:ln w="3175">
            <a:solidFill>
              <a:srgbClr val="000000"/>
            </a:solidFill>
          </a:ln>
        </p:spPr>
        <p:txBody>
          <a:bodyPr wrap="square" lIns="0" tIns="0" rIns="0" bIns="0" rtlCol="0"/>
          <a:lstStyle/>
          <a:p>
            <a:endParaRPr dirty="0"/>
          </a:p>
        </p:txBody>
      </p:sp>
      <p:sp>
        <p:nvSpPr>
          <p:cNvPr id="202" name="object 202"/>
          <p:cNvSpPr/>
          <p:nvPr/>
        </p:nvSpPr>
        <p:spPr>
          <a:xfrm>
            <a:off x="7308022" y="2891757"/>
            <a:ext cx="1184910" cy="0"/>
          </a:xfrm>
          <a:custGeom>
            <a:avLst/>
            <a:gdLst/>
            <a:ahLst/>
            <a:cxnLst/>
            <a:rect l="l" t="t" r="r" b="b"/>
            <a:pathLst>
              <a:path w="1184909">
                <a:moveTo>
                  <a:pt x="0" y="0"/>
                </a:moveTo>
                <a:lnTo>
                  <a:pt x="1184828" y="0"/>
                </a:lnTo>
              </a:path>
            </a:pathLst>
          </a:custGeom>
          <a:ln w="3314">
            <a:solidFill>
              <a:srgbClr val="808080"/>
            </a:solidFill>
          </a:ln>
        </p:spPr>
        <p:txBody>
          <a:bodyPr wrap="square" lIns="0" tIns="0" rIns="0" bIns="0" rtlCol="0"/>
          <a:lstStyle/>
          <a:p>
            <a:endParaRPr dirty="0"/>
          </a:p>
        </p:txBody>
      </p:sp>
      <p:sp>
        <p:nvSpPr>
          <p:cNvPr id="203" name="object 203"/>
          <p:cNvSpPr/>
          <p:nvPr/>
        </p:nvSpPr>
        <p:spPr>
          <a:xfrm>
            <a:off x="8495465" y="2891757"/>
            <a:ext cx="0" cy="810260"/>
          </a:xfrm>
          <a:custGeom>
            <a:avLst/>
            <a:gdLst/>
            <a:ahLst/>
            <a:cxnLst/>
            <a:rect l="l" t="t" r="r" b="b"/>
            <a:pathLst>
              <a:path h="810260">
                <a:moveTo>
                  <a:pt x="0" y="0"/>
                </a:moveTo>
                <a:lnTo>
                  <a:pt x="0" y="809748"/>
                </a:lnTo>
              </a:path>
            </a:pathLst>
          </a:custGeom>
          <a:ln w="3175">
            <a:solidFill>
              <a:srgbClr val="808080"/>
            </a:solidFill>
          </a:ln>
        </p:spPr>
        <p:txBody>
          <a:bodyPr wrap="square" lIns="0" tIns="0" rIns="0" bIns="0" rtlCol="0"/>
          <a:lstStyle/>
          <a:p>
            <a:endParaRPr dirty="0"/>
          </a:p>
        </p:txBody>
      </p:sp>
      <p:sp>
        <p:nvSpPr>
          <p:cNvPr id="204" name="object 204"/>
          <p:cNvSpPr/>
          <p:nvPr/>
        </p:nvSpPr>
        <p:spPr>
          <a:xfrm>
            <a:off x="7310629" y="3704812"/>
            <a:ext cx="1184910" cy="0"/>
          </a:xfrm>
          <a:custGeom>
            <a:avLst/>
            <a:gdLst/>
            <a:ahLst/>
            <a:cxnLst/>
            <a:rect l="l" t="t" r="r" b="b"/>
            <a:pathLst>
              <a:path w="1184909">
                <a:moveTo>
                  <a:pt x="1184835" y="0"/>
                </a:moveTo>
                <a:lnTo>
                  <a:pt x="0" y="0"/>
                </a:lnTo>
              </a:path>
            </a:pathLst>
          </a:custGeom>
          <a:ln w="3314">
            <a:solidFill>
              <a:srgbClr val="808080"/>
            </a:solidFill>
          </a:ln>
        </p:spPr>
        <p:txBody>
          <a:bodyPr wrap="square" lIns="0" tIns="0" rIns="0" bIns="0" rtlCol="0"/>
          <a:lstStyle/>
          <a:p>
            <a:endParaRPr dirty="0"/>
          </a:p>
        </p:txBody>
      </p:sp>
      <p:sp>
        <p:nvSpPr>
          <p:cNvPr id="205" name="object 205"/>
          <p:cNvSpPr/>
          <p:nvPr/>
        </p:nvSpPr>
        <p:spPr>
          <a:xfrm>
            <a:off x="7308022" y="2895037"/>
            <a:ext cx="0" cy="810260"/>
          </a:xfrm>
          <a:custGeom>
            <a:avLst/>
            <a:gdLst/>
            <a:ahLst/>
            <a:cxnLst/>
            <a:rect l="l" t="t" r="r" b="b"/>
            <a:pathLst>
              <a:path h="810260">
                <a:moveTo>
                  <a:pt x="0" y="809775"/>
                </a:moveTo>
                <a:lnTo>
                  <a:pt x="0" y="0"/>
                </a:lnTo>
              </a:path>
            </a:pathLst>
          </a:custGeom>
          <a:ln w="3175">
            <a:solidFill>
              <a:srgbClr val="808080"/>
            </a:solidFill>
          </a:ln>
        </p:spPr>
        <p:txBody>
          <a:bodyPr wrap="square" lIns="0" tIns="0" rIns="0" bIns="0" rtlCol="0"/>
          <a:lstStyle/>
          <a:p>
            <a:endParaRPr dirty="0"/>
          </a:p>
        </p:txBody>
      </p:sp>
      <p:sp>
        <p:nvSpPr>
          <p:cNvPr id="206" name="object 206"/>
          <p:cNvSpPr/>
          <p:nvPr/>
        </p:nvSpPr>
        <p:spPr>
          <a:xfrm>
            <a:off x="7308022" y="2891757"/>
            <a:ext cx="0" cy="810260"/>
          </a:xfrm>
          <a:custGeom>
            <a:avLst/>
            <a:gdLst/>
            <a:ahLst/>
            <a:cxnLst/>
            <a:rect l="l" t="t" r="r" b="b"/>
            <a:pathLst>
              <a:path h="810260">
                <a:moveTo>
                  <a:pt x="0" y="0"/>
                </a:moveTo>
                <a:lnTo>
                  <a:pt x="0" y="809748"/>
                </a:lnTo>
              </a:path>
            </a:pathLst>
          </a:custGeom>
          <a:ln w="3175">
            <a:solidFill>
              <a:srgbClr val="000000"/>
            </a:solidFill>
          </a:ln>
        </p:spPr>
        <p:txBody>
          <a:bodyPr wrap="square" lIns="0" tIns="0" rIns="0" bIns="0" rtlCol="0"/>
          <a:lstStyle/>
          <a:p>
            <a:endParaRPr dirty="0"/>
          </a:p>
        </p:txBody>
      </p:sp>
      <p:sp>
        <p:nvSpPr>
          <p:cNvPr id="207" name="object 207"/>
          <p:cNvSpPr/>
          <p:nvPr/>
        </p:nvSpPr>
        <p:spPr>
          <a:xfrm>
            <a:off x="7294909" y="3704812"/>
            <a:ext cx="10795" cy="0"/>
          </a:xfrm>
          <a:custGeom>
            <a:avLst/>
            <a:gdLst/>
            <a:ahLst/>
            <a:cxnLst/>
            <a:rect l="l" t="t" r="r" b="b"/>
            <a:pathLst>
              <a:path w="10795">
                <a:moveTo>
                  <a:pt x="0" y="0"/>
                </a:moveTo>
                <a:lnTo>
                  <a:pt x="10510" y="0"/>
                </a:lnTo>
              </a:path>
            </a:pathLst>
          </a:custGeom>
          <a:ln w="3314">
            <a:solidFill>
              <a:srgbClr val="000000"/>
            </a:solidFill>
          </a:ln>
        </p:spPr>
        <p:txBody>
          <a:bodyPr wrap="square" lIns="0" tIns="0" rIns="0" bIns="0" rtlCol="0"/>
          <a:lstStyle/>
          <a:p>
            <a:endParaRPr dirty="0"/>
          </a:p>
        </p:txBody>
      </p:sp>
      <p:sp>
        <p:nvSpPr>
          <p:cNvPr id="208" name="object 208"/>
          <p:cNvSpPr/>
          <p:nvPr/>
        </p:nvSpPr>
        <p:spPr>
          <a:xfrm>
            <a:off x="7294909" y="3588658"/>
            <a:ext cx="10795" cy="0"/>
          </a:xfrm>
          <a:custGeom>
            <a:avLst/>
            <a:gdLst/>
            <a:ahLst/>
            <a:cxnLst/>
            <a:rect l="l" t="t" r="r" b="b"/>
            <a:pathLst>
              <a:path w="10795">
                <a:moveTo>
                  <a:pt x="0" y="0"/>
                </a:moveTo>
                <a:lnTo>
                  <a:pt x="10510" y="0"/>
                </a:lnTo>
              </a:path>
            </a:pathLst>
          </a:custGeom>
          <a:ln w="3314">
            <a:solidFill>
              <a:srgbClr val="000000"/>
            </a:solidFill>
          </a:ln>
        </p:spPr>
        <p:txBody>
          <a:bodyPr wrap="square" lIns="0" tIns="0" rIns="0" bIns="0" rtlCol="0"/>
          <a:lstStyle/>
          <a:p>
            <a:endParaRPr dirty="0"/>
          </a:p>
        </p:txBody>
      </p:sp>
      <p:sp>
        <p:nvSpPr>
          <p:cNvPr id="209" name="object 209"/>
          <p:cNvSpPr/>
          <p:nvPr/>
        </p:nvSpPr>
        <p:spPr>
          <a:xfrm>
            <a:off x="7294909" y="3472504"/>
            <a:ext cx="10795" cy="0"/>
          </a:xfrm>
          <a:custGeom>
            <a:avLst/>
            <a:gdLst/>
            <a:ahLst/>
            <a:cxnLst/>
            <a:rect l="l" t="t" r="r" b="b"/>
            <a:pathLst>
              <a:path w="10795">
                <a:moveTo>
                  <a:pt x="0" y="0"/>
                </a:moveTo>
                <a:lnTo>
                  <a:pt x="10510" y="0"/>
                </a:lnTo>
              </a:path>
            </a:pathLst>
          </a:custGeom>
          <a:ln w="3314">
            <a:solidFill>
              <a:srgbClr val="000000"/>
            </a:solidFill>
          </a:ln>
        </p:spPr>
        <p:txBody>
          <a:bodyPr wrap="square" lIns="0" tIns="0" rIns="0" bIns="0" rtlCol="0"/>
          <a:lstStyle/>
          <a:p>
            <a:endParaRPr dirty="0"/>
          </a:p>
        </p:txBody>
      </p:sp>
      <p:sp>
        <p:nvSpPr>
          <p:cNvPr id="210" name="object 210"/>
          <p:cNvSpPr/>
          <p:nvPr/>
        </p:nvSpPr>
        <p:spPr>
          <a:xfrm>
            <a:off x="7294909" y="3356355"/>
            <a:ext cx="10795" cy="0"/>
          </a:xfrm>
          <a:custGeom>
            <a:avLst/>
            <a:gdLst/>
            <a:ahLst/>
            <a:cxnLst/>
            <a:rect l="l" t="t" r="r" b="b"/>
            <a:pathLst>
              <a:path w="10795">
                <a:moveTo>
                  <a:pt x="0" y="0"/>
                </a:moveTo>
                <a:lnTo>
                  <a:pt x="10510" y="0"/>
                </a:lnTo>
              </a:path>
            </a:pathLst>
          </a:custGeom>
          <a:ln w="3314">
            <a:solidFill>
              <a:srgbClr val="000000"/>
            </a:solidFill>
          </a:ln>
        </p:spPr>
        <p:txBody>
          <a:bodyPr wrap="square" lIns="0" tIns="0" rIns="0" bIns="0" rtlCol="0"/>
          <a:lstStyle/>
          <a:p>
            <a:endParaRPr dirty="0"/>
          </a:p>
        </p:txBody>
      </p:sp>
      <p:sp>
        <p:nvSpPr>
          <p:cNvPr id="211" name="object 211"/>
          <p:cNvSpPr/>
          <p:nvPr/>
        </p:nvSpPr>
        <p:spPr>
          <a:xfrm>
            <a:off x="7294909" y="3240205"/>
            <a:ext cx="10795" cy="0"/>
          </a:xfrm>
          <a:custGeom>
            <a:avLst/>
            <a:gdLst/>
            <a:ahLst/>
            <a:cxnLst/>
            <a:rect l="l" t="t" r="r" b="b"/>
            <a:pathLst>
              <a:path w="10795">
                <a:moveTo>
                  <a:pt x="0" y="0"/>
                </a:moveTo>
                <a:lnTo>
                  <a:pt x="10510" y="0"/>
                </a:lnTo>
              </a:path>
            </a:pathLst>
          </a:custGeom>
          <a:ln w="3314">
            <a:solidFill>
              <a:srgbClr val="000000"/>
            </a:solidFill>
          </a:ln>
        </p:spPr>
        <p:txBody>
          <a:bodyPr wrap="square" lIns="0" tIns="0" rIns="0" bIns="0" rtlCol="0"/>
          <a:lstStyle/>
          <a:p>
            <a:endParaRPr dirty="0"/>
          </a:p>
        </p:txBody>
      </p:sp>
      <p:sp>
        <p:nvSpPr>
          <p:cNvPr id="212" name="object 212"/>
          <p:cNvSpPr/>
          <p:nvPr/>
        </p:nvSpPr>
        <p:spPr>
          <a:xfrm>
            <a:off x="7294909" y="3124056"/>
            <a:ext cx="10795" cy="0"/>
          </a:xfrm>
          <a:custGeom>
            <a:avLst/>
            <a:gdLst/>
            <a:ahLst/>
            <a:cxnLst/>
            <a:rect l="l" t="t" r="r" b="b"/>
            <a:pathLst>
              <a:path w="10795">
                <a:moveTo>
                  <a:pt x="0" y="0"/>
                </a:moveTo>
                <a:lnTo>
                  <a:pt x="10510" y="0"/>
                </a:lnTo>
              </a:path>
            </a:pathLst>
          </a:custGeom>
          <a:ln w="3314">
            <a:solidFill>
              <a:srgbClr val="000000"/>
            </a:solidFill>
          </a:ln>
        </p:spPr>
        <p:txBody>
          <a:bodyPr wrap="square" lIns="0" tIns="0" rIns="0" bIns="0" rtlCol="0"/>
          <a:lstStyle/>
          <a:p>
            <a:endParaRPr dirty="0"/>
          </a:p>
        </p:txBody>
      </p:sp>
      <p:sp>
        <p:nvSpPr>
          <p:cNvPr id="213" name="object 213"/>
          <p:cNvSpPr/>
          <p:nvPr/>
        </p:nvSpPr>
        <p:spPr>
          <a:xfrm>
            <a:off x="7294909" y="3007906"/>
            <a:ext cx="10795" cy="0"/>
          </a:xfrm>
          <a:custGeom>
            <a:avLst/>
            <a:gdLst/>
            <a:ahLst/>
            <a:cxnLst/>
            <a:rect l="l" t="t" r="r" b="b"/>
            <a:pathLst>
              <a:path w="10795">
                <a:moveTo>
                  <a:pt x="0" y="0"/>
                </a:moveTo>
                <a:lnTo>
                  <a:pt x="10510" y="0"/>
                </a:lnTo>
              </a:path>
            </a:pathLst>
          </a:custGeom>
          <a:ln w="3314">
            <a:solidFill>
              <a:srgbClr val="000000"/>
            </a:solidFill>
          </a:ln>
        </p:spPr>
        <p:txBody>
          <a:bodyPr wrap="square" lIns="0" tIns="0" rIns="0" bIns="0" rtlCol="0"/>
          <a:lstStyle/>
          <a:p>
            <a:endParaRPr dirty="0"/>
          </a:p>
        </p:txBody>
      </p:sp>
      <p:sp>
        <p:nvSpPr>
          <p:cNvPr id="214" name="object 214"/>
          <p:cNvSpPr/>
          <p:nvPr/>
        </p:nvSpPr>
        <p:spPr>
          <a:xfrm>
            <a:off x="7294909" y="2891757"/>
            <a:ext cx="10795" cy="0"/>
          </a:xfrm>
          <a:custGeom>
            <a:avLst/>
            <a:gdLst/>
            <a:ahLst/>
            <a:cxnLst/>
            <a:rect l="l" t="t" r="r" b="b"/>
            <a:pathLst>
              <a:path w="10795">
                <a:moveTo>
                  <a:pt x="0" y="0"/>
                </a:moveTo>
                <a:lnTo>
                  <a:pt x="10510" y="0"/>
                </a:lnTo>
              </a:path>
            </a:pathLst>
          </a:custGeom>
          <a:ln w="3314">
            <a:solidFill>
              <a:srgbClr val="000000"/>
            </a:solidFill>
          </a:ln>
        </p:spPr>
        <p:txBody>
          <a:bodyPr wrap="square" lIns="0" tIns="0" rIns="0" bIns="0" rtlCol="0"/>
          <a:lstStyle/>
          <a:p>
            <a:endParaRPr dirty="0"/>
          </a:p>
        </p:txBody>
      </p:sp>
      <p:sp>
        <p:nvSpPr>
          <p:cNvPr id="215" name="object 215"/>
          <p:cNvSpPr/>
          <p:nvPr/>
        </p:nvSpPr>
        <p:spPr>
          <a:xfrm>
            <a:off x="7308022" y="3704812"/>
            <a:ext cx="1184910" cy="0"/>
          </a:xfrm>
          <a:custGeom>
            <a:avLst/>
            <a:gdLst/>
            <a:ahLst/>
            <a:cxnLst/>
            <a:rect l="l" t="t" r="r" b="b"/>
            <a:pathLst>
              <a:path w="1184909">
                <a:moveTo>
                  <a:pt x="0" y="0"/>
                </a:moveTo>
                <a:lnTo>
                  <a:pt x="1184828" y="0"/>
                </a:lnTo>
              </a:path>
            </a:pathLst>
          </a:custGeom>
          <a:ln w="3314">
            <a:solidFill>
              <a:srgbClr val="000000"/>
            </a:solidFill>
          </a:ln>
        </p:spPr>
        <p:txBody>
          <a:bodyPr wrap="square" lIns="0" tIns="0" rIns="0" bIns="0" rtlCol="0"/>
          <a:lstStyle/>
          <a:p>
            <a:endParaRPr dirty="0"/>
          </a:p>
        </p:txBody>
      </p:sp>
      <p:sp>
        <p:nvSpPr>
          <p:cNvPr id="216" name="object 216"/>
          <p:cNvSpPr/>
          <p:nvPr/>
        </p:nvSpPr>
        <p:spPr>
          <a:xfrm>
            <a:off x="7308022" y="3708119"/>
            <a:ext cx="0" cy="13970"/>
          </a:xfrm>
          <a:custGeom>
            <a:avLst/>
            <a:gdLst/>
            <a:ahLst/>
            <a:cxnLst/>
            <a:rect l="l" t="t" r="r" b="b"/>
            <a:pathLst>
              <a:path h="13970">
                <a:moveTo>
                  <a:pt x="0" y="13348"/>
                </a:moveTo>
                <a:lnTo>
                  <a:pt x="0" y="0"/>
                </a:lnTo>
              </a:path>
            </a:pathLst>
          </a:custGeom>
          <a:ln w="3175">
            <a:solidFill>
              <a:srgbClr val="000000"/>
            </a:solidFill>
          </a:ln>
        </p:spPr>
        <p:txBody>
          <a:bodyPr wrap="square" lIns="0" tIns="0" rIns="0" bIns="0" rtlCol="0"/>
          <a:lstStyle/>
          <a:p>
            <a:endParaRPr dirty="0"/>
          </a:p>
        </p:txBody>
      </p:sp>
      <p:sp>
        <p:nvSpPr>
          <p:cNvPr id="217" name="object 217"/>
          <p:cNvSpPr/>
          <p:nvPr/>
        </p:nvSpPr>
        <p:spPr>
          <a:xfrm>
            <a:off x="7441069" y="3708119"/>
            <a:ext cx="0" cy="13970"/>
          </a:xfrm>
          <a:custGeom>
            <a:avLst/>
            <a:gdLst/>
            <a:ahLst/>
            <a:cxnLst/>
            <a:rect l="l" t="t" r="r" b="b"/>
            <a:pathLst>
              <a:path h="13970">
                <a:moveTo>
                  <a:pt x="0" y="13348"/>
                </a:moveTo>
                <a:lnTo>
                  <a:pt x="0" y="0"/>
                </a:lnTo>
              </a:path>
            </a:pathLst>
          </a:custGeom>
          <a:ln w="3175">
            <a:solidFill>
              <a:srgbClr val="000000"/>
            </a:solidFill>
          </a:ln>
        </p:spPr>
        <p:txBody>
          <a:bodyPr wrap="square" lIns="0" tIns="0" rIns="0" bIns="0" rtlCol="0"/>
          <a:lstStyle/>
          <a:p>
            <a:endParaRPr dirty="0"/>
          </a:p>
        </p:txBody>
      </p:sp>
      <p:sp>
        <p:nvSpPr>
          <p:cNvPr id="218" name="object 218"/>
          <p:cNvSpPr/>
          <p:nvPr/>
        </p:nvSpPr>
        <p:spPr>
          <a:xfrm>
            <a:off x="7571609" y="3708119"/>
            <a:ext cx="0" cy="13970"/>
          </a:xfrm>
          <a:custGeom>
            <a:avLst/>
            <a:gdLst/>
            <a:ahLst/>
            <a:cxnLst/>
            <a:rect l="l" t="t" r="r" b="b"/>
            <a:pathLst>
              <a:path h="13970">
                <a:moveTo>
                  <a:pt x="0" y="13348"/>
                </a:moveTo>
                <a:lnTo>
                  <a:pt x="0" y="0"/>
                </a:lnTo>
              </a:path>
            </a:pathLst>
          </a:custGeom>
          <a:ln w="3175">
            <a:solidFill>
              <a:srgbClr val="000000"/>
            </a:solidFill>
          </a:ln>
        </p:spPr>
        <p:txBody>
          <a:bodyPr wrap="square" lIns="0" tIns="0" rIns="0" bIns="0" rtlCol="0"/>
          <a:lstStyle/>
          <a:p>
            <a:endParaRPr dirty="0"/>
          </a:p>
        </p:txBody>
      </p:sp>
      <p:sp>
        <p:nvSpPr>
          <p:cNvPr id="219" name="object 219"/>
          <p:cNvSpPr/>
          <p:nvPr/>
        </p:nvSpPr>
        <p:spPr>
          <a:xfrm>
            <a:off x="7704659" y="3708119"/>
            <a:ext cx="0" cy="13970"/>
          </a:xfrm>
          <a:custGeom>
            <a:avLst/>
            <a:gdLst/>
            <a:ahLst/>
            <a:cxnLst/>
            <a:rect l="l" t="t" r="r" b="b"/>
            <a:pathLst>
              <a:path h="13970">
                <a:moveTo>
                  <a:pt x="0" y="13348"/>
                </a:moveTo>
                <a:lnTo>
                  <a:pt x="0" y="0"/>
                </a:lnTo>
              </a:path>
            </a:pathLst>
          </a:custGeom>
          <a:ln w="3175">
            <a:solidFill>
              <a:srgbClr val="000000"/>
            </a:solidFill>
          </a:ln>
        </p:spPr>
        <p:txBody>
          <a:bodyPr wrap="square" lIns="0" tIns="0" rIns="0" bIns="0" rtlCol="0"/>
          <a:lstStyle/>
          <a:p>
            <a:endParaRPr dirty="0"/>
          </a:p>
        </p:txBody>
      </p:sp>
      <p:sp>
        <p:nvSpPr>
          <p:cNvPr id="220" name="object 220"/>
          <p:cNvSpPr/>
          <p:nvPr/>
        </p:nvSpPr>
        <p:spPr>
          <a:xfrm>
            <a:off x="7835165" y="3708119"/>
            <a:ext cx="0" cy="13970"/>
          </a:xfrm>
          <a:custGeom>
            <a:avLst/>
            <a:gdLst/>
            <a:ahLst/>
            <a:cxnLst/>
            <a:rect l="l" t="t" r="r" b="b"/>
            <a:pathLst>
              <a:path h="13970">
                <a:moveTo>
                  <a:pt x="0" y="13348"/>
                </a:moveTo>
                <a:lnTo>
                  <a:pt x="0" y="0"/>
                </a:lnTo>
              </a:path>
            </a:pathLst>
          </a:custGeom>
          <a:ln w="3175">
            <a:solidFill>
              <a:srgbClr val="000000"/>
            </a:solidFill>
          </a:ln>
        </p:spPr>
        <p:txBody>
          <a:bodyPr wrap="square" lIns="0" tIns="0" rIns="0" bIns="0" rtlCol="0"/>
          <a:lstStyle/>
          <a:p>
            <a:endParaRPr dirty="0"/>
          </a:p>
        </p:txBody>
      </p:sp>
      <p:sp>
        <p:nvSpPr>
          <p:cNvPr id="221" name="object 221"/>
          <p:cNvSpPr/>
          <p:nvPr/>
        </p:nvSpPr>
        <p:spPr>
          <a:xfrm>
            <a:off x="7968214" y="3708119"/>
            <a:ext cx="0" cy="13970"/>
          </a:xfrm>
          <a:custGeom>
            <a:avLst/>
            <a:gdLst/>
            <a:ahLst/>
            <a:cxnLst/>
            <a:rect l="l" t="t" r="r" b="b"/>
            <a:pathLst>
              <a:path h="13970">
                <a:moveTo>
                  <a:pt x="0" y="13348"/>
                </a:moveTo>
                <a:lnTo>
                  <a:pt x="0" y="0"/>
                </a:lnTo>
              </a:path>
            </a:pathLst>
          </a:custGeom>
          <a:ln w="3175">
            <a:solidFill>
              <a:srgbClr val="000000"/>
            </a:solidFill>
          </a:ln>
        </p:spPr>
        <p:txBody>
          <a:bodyPr wrap="square" lIns="0" tIns="0" rIns="0" bIns="0" rtlCol="0"/>
          <a:lstStyle/>
          <a:p>
            <a:endParaRPr dirty="0"/>
          </a:p>
        </p:txBody>
      </p:sp>
      <p:sp>
        <p:nvSpPr>
          <p:cNvPr id="222" name="object 222"/>
          <p:cNvSpPr/>
          <p:nvPr/>
        </p:nvSpPr>
        <p:spPr>
          <a:xfrm>
            <a:off x="8098755" y="3708119"/>
            <a:ext cx="0" cy="13970"/>
          </a:xfrm>
          <a:custGeom>
            <a:avLst/>
            <a:gdLst/>
            <a:ahLst/>
            <a:cxnLst/>
            <a:rect l="l" t="t" r="r" b="b"/>
            <a:pathLst>
              <a:path h="13970">
                <a:moveTo>
                  <a:pt x="0" y="13348"/>
                </a:moveTo>
                <a:lnTo>
                  <a:pt x="0" y="0"/>
                </a:lnTo>
              </a:path>
            </a:pathLst>
          </a:custGeom>
          <a:ln w="3175">
            <a:solidFill>
              <a:srgbClr val="000000"/>
            </a:solidFill>
          </a:ln>
        </p:spPr>
        <p:txBody>
          <a:bodyPr wrap="square" lIns="0" tIns="0" rIns="0" bIns="0" rtlCol="0"/>
          <a:lstStyle/>
          <a:p>
            <a:endParaRPr dirty="0"/>
          </a:p>
        </p:txBody>
      </p:sp>
      <p:sp>
        <p:nvSpPr>
          <p:cNvPr id="223" name="object 223"/>
          <p:cNvSpPr/>
          <p:nvPr/>
        </p:nvSpPr>
        <p:spPr>
          <a:xfrm>
            <a:off x="8231874" y="3708119"/>
            <a:ext cx="0" cy="13970"/>
          </a:xfrm>
          <a:custGeom>
            <a:avLst/>
            <a:gdLst/>
            <a:ahLst/>
            <a:cxnLst/>
            <a:rect l="l" t="t" r="r" b="b"/>
            <a:pathLst>
              <a:path h="13970">
                <a:moveTo>
                  <a:pt x="0" y="13348"/>
                </a:moveTo>
                <a:lnTo>
                  <a:pt x="0" y="0"/>
                </a:lnTo>
              </a:path>
            </a:pathLst>
          </a:custGeom>
          <a:ln w="3175">
            <a:solidFill>
              <a:srgbClr val="000000"/>
            </a:solidFill>
          </a:ln>
        </p:spPr>
        <p:txBody>
          <a:bodyPr wrap="square" lIns="0" tIns="0" rIns="0" bIns="0" rtlCol="0"/>
          <a:lstStyle/>
          <a:p>
            <a:endParaRPr dirty="0"/>
          </a:p>
        </p:txBody>
      </p:sp>
      <p:sp>
        <p:nvSpPr>
          <p:cNvPr id="224" name="object 224"/>
          <p:cNvSpPr/>
          <p:nvPr/>
        </p:nvSpPr>
        <p:spPr>
          <a:xfrm>
            <a:off x="8362345" y="3708119"/>
            <a:ext cx="0" cy="13970"/>
          </a:xfrm>
          <a:custGeom>
            <a:avLst/>
            <a:gdLst/>
            <a:ahLst/>
            <a:cxnLst/>
            <a:rect l="l" t="t" r="r" b="b"/>
            <a:pathLst>
              <a:path h="13970">
                <a:moveTo>
                  <a:pt x="0" y="13348"/>
                </a:moveTo>
                <a:lnTo>
                  <a:pt x="0" y="0"/>
                </a:lnTo>
              </a:path>
            </a:pathLst>
          </a:custGeom>
          <a:ln w="3175">
            <a:solidFill>
              <a:srgbClr val="000000"/>
            </a:solidFill>
          </a:ln>
        </p:spPr>
        <p:txBody>
          <a:bodyPr wrap="square" lIns="0" tIns="0" rIns="0" bIns="0" rtlCol="0"/>
          <a:lstStyle/>
          <a:p>
            <a:endParaRPr dirty="0"/>
          </a:p>
        </p:txBody>
      </p:sp>
      <p:sp>
        <p:nvSpPr>
          <p:cNvPr id="225" name="object 225"/>
          <p:cNvSpPr/>
          <p:nvPr/>
        </p:nvSpPr>
        <p:spPr>
          <a:xfrm>
            <a:off x="8495465" y="3708119"/>
            <a:ext cx="0" cy="13970"/>
          </a:xfrm>
          <a:custGeom>
            <a:avLst/>
            <a:gdLst/>
            <a:ahLst/>
            <a:cxnLst/>
            <a:rect l="l" t="t" r="r" b="b"/>
            <a:pathLst>
              <a:path h="13970">
                <a:moveTo>
                  <a:pt x="0" y="13348"/>
                </a:moveTo>
                <a:lnTo>
                  <a:pt x="0" y="0"/>
                </a:lnTo>
              </a:path>
            </a:pathLst>
          </a:custGeom>
          <a:ln w="3175">
            <a:solidFill>
              <a:srgbClr val="000000"/>
            </a:solidFill>
          </a:ln>
        </p:spPr>
        <p:txBody>
          <a:bodyPr wrap="square" lIns="0" tIns="0" rIns="0" bIns="0" rtlCol="0"/>
          <a:lstStyle/>
          <a:p>
            <a:endParaRPr dirty="0"/>
          </a:p>
        </p:txBody>
      </p:sp>
      <p:sp>
        <p:nvSpPr>
          <p:cNvPr id="226" name="object 226"/>
          <p:cNvSpPr/>
          <p:nvPr/>
        </p:nvSpPr>
        <p:spPr>
          <a:xfrm>
            <a:off x="7308022" y="3472504"/>
            <a:ext cx="130810" cy="80010"/>
          </a:xfrm>
          <a:custGeom>
            <a:avLst/>
            <a:gdLst/>
            <a:ahLst/>
            <a:cxnLst/>
            <a:rect l="l" t="t" r="r" b="b"/>
            <a:pathLst>
              <a:path w="130809" h="80010">
                <a:moveTo>
                  <a:pt x="0" y="0"/>
                </a:moveTo>
                <a:lnTo>
                  <a:pt x="130432" y="79642"/>
                </a:lnTo>
              </a:path>
            </a:pathLst>
          </a:custGeom>
          <a:ln w="3175">
            <a:solidFill>
              <a:srgbClr val="FF00FF"/>
            </a:solidFill>
          </a:ln>
        </p:spPr>
        <p:txBody>
          <a:bodyPr wrap="square" lIns="0" tIns="0" rIns="0" bIns="0" rtlCol="0"/>
          <a:lstStyle/>
          <a:p>
            <a:endParaRPr dirty="0"/>
          </a:p>
        </p:txBody>
      </p:sp>
      <p:sp>
        <p:nvSpPr>
          <p:cNvPr id="227" name="object 227"/>
          <p:cNvSpPr/>
          <p:nvPr/>
        </p:nvSpPr>
        <p:spPr>
          <a:xfrm>
            <a:off x="7441069" y="3359680"/>
            <a:ext cx="97155" cy="193040"/>
          </a:xfrm>
          <a:custGeom>
            <a:avLst/>
            <a:gdLst/>
            <a:ahLst/>
            <a:cxnLst/>
            <a:rect l="l" t="t" r="r" b="b"/>
            <a:pathLst>
              <a:path w="97154" h="193039">
                <a:moveTo>
                  <a:pt x="0" y="192466"/>
                </a:moveTo>
                <a:lnTo>
                  <a:pt x="96563" y="0"/>
                </a:lnTo>
              </a:path>
            </a:pathLst>
          </a:custGeom>
          <a:ln w="3175">
            <a:solidFill>
              <a:srgbClr val="FF00FF"/>
            </a:solidFill>
          </a:ln>
        </p:spPr>
        <p:txBody>
          <a:bodyPr wrap="square" lIns="0" tIns="0" rIns="0" bIns="0" rtlCol="0"/>
          <a:lstStyle/>
          <a:p>
            <a:endParaRPr dirty="0"/>
          </a:p>
        </p:txBody>
      </p:sp>
      <p:sp>
        <p:nvSpPr>
          <p:cNvPr id="228" name="object 228"/>
          <p:cNvSpPr/>
          <p:nvPr/>
        </p:nvSpPr>
        <p:spPr>
          <a:xfrm>
            <a:off x="7537632" y="3299876"/>
            <a:ext cx="130810" cy="56515"/>
          </a:xfrm>
          <a:custGeom>
            <a:avLst/>
            <a:gdLst/>
            <a:ahLst/>
            <a:cxnLst/>
            <a:rect l="l" t="t" r="r" b="b"/>
            <a:pathLst>
              <a:path w="130809" h="56514">
                <a:moveTo>
                  <a:pt x="0" y="56478"/>
                </a:moveTo>
                <a:lnTo>
                  <a:pt x="130540" y="0"/>
                </a:lnTo>
              </a:path>
            </a:pathLst>
          </a:custGeom>
          <a:ln w="3202">
            <a:solidFill>
              <a:srgbClr val="FF00FF"/>
            </a:solidFill>
          </a:ln>
        </p:spPr>
        <p:txBody>
          <a:bodyPr wrap="square" lIns="0" tIns="0" rIns="0" bIns="0" rtlCol="0"/>
          <a:lstStyle/>
          <a:p>
            <a:endParaRPr dirty="0"/>
          </a:p>
        </p:txBody>
      </p:sp>
      <p:sp>
        <p:nvSpPr>
          <p:cNvPr id="229" name="object 229"/>
          <p:cNvSpPr/>
          <p:nvPr/>
        </p:nvSpPr>
        <p:spPr>
          <a:xfrm>
            <a:off x="7670786" y="3240205"/>
            <a:ext cx="196215" cy="59690"/>
          </a:xfrm>
          <a:custGeom>
            <a:avLst/>
            <a:gdLst/>
            <a:ahLst/>
            <a:cxnLst/>
            <a:rect l="l" t="t" r="r" b="b"/>
            <a:pathLst>
              <a:path w="196215" h="59689">
                <a:moveTo>
                  <a:pt x="0" y="59670"/>
                </a:moveTo>
                <a:lnTo>
                  <a:pt x="195636" y="0"/>
                </a:lnTo>
              </a:path>
            </a:pathLst>
          </a:custGeom>
          <a:ln w="3254">
            <a:solidFill>
              <a:srgbClr val="FF00FF"/>
            </a:solidFill>
          </a:ln>
        </p:spPr>
        <p:txBody>
          <a:bodyPr wrap="square" lIns="0" tIns="0" rIns="0" bIns="0" rtlCol="0"/>
          <a:lstStyle/>
          <a:p>
            <a:endParaRPr dirty="0"/>
          </a:p>
        </p:txBody>
      </p:sp>
      <p:sp>
        <p:nvSpPr>
          <p:cNvPr id="230" name="object 230"/>
          <p:cNvSpPr/>
          <p:nvPr/>
        </p:nvSpPr>
        <p:spPr>
          <a:xfrm>
            <a:off x="7869142" y="3017836"/>
            <a:ext cx="394335" cy="222885"/>
          </a:xfrm>
          <a:custGeom>
            <a:avLst/>
            <a:gdLst/>
            <a:ahLst/>
            <a:cxnLst/>
            <a:rect l="l" t="t" r="r" b="b"/>
            <a:pathLst>
              <a:path w="394334" h="222885">
                <a:moveTo>
                  <a:pt x="0" y="222368"/>
                </a:moveTo>
                <a:lnTo>
                  <a:pt x="394026" y="0"/>
                </a:lnTo>
              </a:path>
            </a:pathLst>
          </a:custGeom>
          <a:ln w="3175">
            <a:solidFill>
              <a:srgbClr val="FF00FF"/>
            </a:solidFill>
          </a:ln>
        </p:spPr>
        <p:txBody>
          <a:bodyPr wrap="square" lIns="0" tIns="0" rIns="0" bIns="0" rtlCol="0"/>
          <a:lstStyle/>
          <a:p>
            <a:endParaRPr dirty="0"/>
          </a:p>
        </p:txBody>
      </p:sp>
      <p:sp>
        <p:nvSpPr>
          <p:cNvPr id="231" name="object 231"/>
          <p:cNvSpPr/>
          <p:nvPr/>
        </p:nvSpPr>
        <p:spPr>
          <a:xfrm>
            <a:off x="8265746" y="2971377"/>
            <a:ext cx="93980" cy="46990"/>
          </a:xfrm>
          <a:custGeom>
            <a:avLst/>
            <a:gdLst/>
            <a:ahLst/>
            <a:cxnLst/>
            <a:rect l="l" t="t" r="r" b="b"/>
            <a:pathLst>
              <a:path w="93979" h="46989">
                <a:moveTo>
                  <a:pt x="0" y="46459"/>
                </a:moveTo>
                <a:lnTo>
                  <a:pt x="93985" y="0"/>
                </a:lnTo>
              </a:path>
            </a:pathLst>
          </a:custGeom>
          <a:ln w="3175">
            <a:solidFill>
              <a:srgbClr val="FF00FF"/>
            </a:solidFill>
          </a:ln>
        </p:spPr>
        <p:txBody>
          <a:bodyPr wrap="square" lIns="0" tIns="0" rIns="0" bIns="0" rtlCol="0"/>
          <a:lstStyle/>
          <a:p>
            <a:endParaRPr dirty="0"/>
          </a:p>
        </p:txBody>
      </p:sp>
      <p:sp>
        <p:nvSpPr>
          <p:cNvPr id="232" name="object 232"/>
          <p:cNvSpPr/>
          <p:nvPr/>
        </p:nvSpPr>
        <p:spPr>
          <a:xfrm>
            <a:off x="7298819" y="3469197"/>
            <a:ext cx="13335" cy="0"/>
          </a:xfrm>
          <a:custGeom>
            <a:avLst/>
            <a:gdLst/>
            <a:ahLst/>
            <a:cxnLst/>
            <a:rect l="l" t="t" r="r" b="b"/>
            <a:pathLst>
              <a:path w="13334">
                <a:moveTo>
                  <a:pt x="0" y="0"/>
                </a:moveTo>
                <a:lnTo>
                  <a:pt x="13113" y="0"/>
                </a:lnTo>
              </a:path>
            </a:pathLst>
          </a:custGeom>
          <a:ln w="16545">
            <a:solidFill>
              <a:srgbClr val="FF00FF"/>
            </a:solidFill>
          </a:ln>
        </p:spPr>
        <p:txBody>
          <a:bodyPr wrap="square" lIns="0" tIns="0" rIns="0" bIns="0" rtlCol="0"/>
          <a:lstStyle/>
          <a:p>
            <a:endParaRPr dirty="0"/>
          </a:p>
        </p:txBody>
      </p:sp>
      <p:sp>
        <p:nvSpPr>
          <p:cNvPr id="233" name="object 233"/>
          <p:cNvSpPr/>
          <p:nvPr/>
        </p:nvSpPr>
        <p:spPr>
          <a:xfrm>
            <a:off x="7431939" y="3548839"/>
            <a:ext cx="13335" cy="0"/>
          </a:xfrm>
          <a:custGeom>
            <a:avLst/>
            <a:gdLst/>
            <a:ahLst/>
            <a:cxnLst/>
            <a:rect l="l" t="t" r="r" b="b"/>
            <a:pathLst>
              <a:path w="13334">
                <a:moveTo>
                  <a:pt x="0" y="0"/>
                </a:moveTo>
                <a:lnTo>
                  <a:pt x="13026" y="0"/>
                </a:lnTo>
              </a:path>
            </a:pathLst>
          </a:custGeom>
          <a:ln w="16545">
            <a:solidFill>
              <a:srgbClr val="FF00FF"/>
            </a:solidFill>
          </a:ln>
        </p:spPr>
        <p:txBody>
          <a:bodyPr wrap="square" lIns="0" tIns="0" rIns="0" bIns="0" rtlCol="0"/>
          <a:lstStyle/>
          <a:p>
            <a:endParaRPr dirty="0"/>
          </a:p>
        </p:txBody>
      </p:sp>
      <p:sp>
        <p:nvSpPr>
          <p:cNvPr id="234" name="object 234"/>
          <p:cNvSpPr/>
          <p:nvPr/>
        </p:nvSpPr>
        <p:spPr>
          <a:xfrm>
            <a:off x="7528537" y="3353047"/>
            <a:ext cx="13335" cy="0"/>
          </a:xfrm>
          <a:custGeom>
            <a:avLst/>
            <a:gdLst/>
            <a:ahLst/>
            <a:cxnLst/>
            <a:rect l="l" t="t" r="r" b="b"/>
            <a:pathLst>
              <a:path w="13334">
                <a:moveTo>
                  <a:pt x="0" y="0"/>
                </a:moveTo>
                <a:lnTo>
                  <a:pt x="13026" y="0"/>
                </a:lnTo>
              </a:path>
            </a:pathLst>
          </a:custGeom>
          <a:ln w="16545">
            <a:solidFill>
              <a:srgbClr val="FF00FF"/>
            </a:solidFill>
          </a:ln>
        </p:spPr>
        <p:txBody>
          <a:bodyPr wrap="square" lIns="0" tIns="0" rIns="0" bIns="0" rtlCol="0"/>
          <a:lstStyle/>
          <a:p>
            <a:endParaRPr dirty="0"/>
          </a:p>
        </p:txBody>
      </p:sp>
      <p:sp>
        <p:nvSpPr>
          <p:cNvPr id="235" name="object 235"/>
          <p:cNvSpPr/>
          <p:nvPr/>
        </p:nvSpPr>
        <p:spPr>
          <a:xfrm>
            <a:off x="7661657" y="3296646"/>
            <a:ext cx="13335" cy="0"/>
          </a:xfrm>
          <a:custGeom>
            <a:avLst/>
            <a:gdLst/>
            <a:ahLst/>
            <a:cxnLst/>
            <a:rect l="l" t="t" r="r" b="b"/>
            <a:pathLst>
              <a:path w="13334">
                <a:moveTo>
                  <a:pt x="0" y="0"/>
                </a:moveTo>
                <a:lnTo>
                  <a:pt x="13026" y="0"/>
                </a:lnTo>
              </a:path>
            </a:pathLst>
          </a:custGeom>
          <a:ln w="16656">
            <a:solidFill>
              <a:srgbClr val="FF00FF"/>
            </a:solidFill>
          </a:ln>
        </p:spPr>
        <p:txBody>
          <a:bodyPr wrap="square" lIns="0" tIns="0" rIns="0" bIns="0" rtlCol="0"/>
          <a:lstStyle/>
          <a:p>
            <a:endParaRPr dirty="0"/>
          </a:p>
        </p:txBody>
      </p:sp>
      <p:sp>
        <p:nvSpPr>
          <p:cNvPr id="236" name="object 236"/>
          <p:cNvSpPr/>
          <p:nvPr/>
        </p:nvSpPr>
        <p:spPr>
          <a:xfrm>
            <a:off x="7859941" y="3236897"/>
            <a:ext cx="13335" cy="0"/>
          </a:xfrm>
          <a:custGeom>
            <a:avLst/>
            <a:gdLst/>
            <a:ahLst/>
            <a:cxnLst/>
            <a:rect l="l" t="t" r="r" b="b"/>
            <a:pathLst>
              <a:path w="13334">
                <a:moveTo>
                  <a:pt x="0" y="0"/>
                </a:moveTo>
                <a:lnTo>
                  <a:pt x="13113" y="0"/>
                </a:lnTo>
              </a:path>
            </a:pathLst>
          </a:custGeom>
          <a:ln w="16545">
            <a:solidFill>
              <a:srgbClr val="FF00FF"/>
            </a:solidFill>
          </a:ln>
        </p:spPr>
        <p:txBody>
          <a:bodyPr wrap="square" lIns="0" tIns="0" rIns="0" bIns="0" rtlCol="0"/>
          <a:lstStyle/>
          <a:p>
            <a:endParaRPr dirty="0"/>
          </a:p>
        </p:txBody>
      </p:sp>
      <p:sp>
        <p:nvSpPr>
          <p:cNvPr id="237" name="object 237"/>
          <p:cNvSpPr/>
          <p:nvPr/>
        </p:nvSpPr>
        <p:spPr>
          <a:xfrm>
            <a:off x="8256651" y="3014529"/>
            <a:ext cx="13335" cy="0"/>
          </a:xfrm>
          <a:custGeom>
            <a:avLst/>
            <a:gdLst/>
            <a:ahLst/>
            <a:cxnLst/>
            <a:rect l="l" t="t" r="r" b="b"/>
            <a:pathLst>
              <a:path w="13334">
                <a:moveTo>
                  <a:pt x="0" y="0"/>
                </a:moveTo>
                <a:lnTo>
                  <a:pt x="13026" y="0"/>
                </a:lnTo>
              </a:path>
            </a:pathLst>
          </a:custGeom>
          <a:ln w="16545">
            <a:solidFill>
              <a:srgbClr val="FF00FF"/>
            </a:solidFill>
          </a:ln>
        </p:spPr>
        <p:txBody>
          <a:bodyPr wrap="square" lIns="0" tIns="0" rIns="0" bIns="0" rtlCol="0"/>
          <a:lstStyle/>
          <a:p>
            <a:endParaRPr dirty="0"/>
          </a:p>
        </p:txBody>
      </p:sp>
      <p:sp>
        <p:nvSpPr>
          <p:cNvPr id="238" name="object 238"/>
          <p:cNvSpPr/>
          <p:nvPr/>
        </p:nvSpPr>
        <p:spPr>
          <a:xfrm>
            <a:off x="8353214" y="2968014"/>
            <a:ext cx="13335" cy="0"/>
          </a:xfrm>
          <a:custGeom>
            <a:avLst/>
            <a:gdLst/>
            <a:ahLst/>
            <a:cxnLst/>
            <a:rect l="l" t="t" r="r" b="b"/>
            <a:pathLst>
              <a:path w="13334">
                <a:moveTo>
                  <a:pt x="0" y="0"/>
                </a:moveTo>
                <a:lnTo>
                  <a:pt x="13026" y="0"/>
                </a:lnTo>
              </a:path>
            </a:pathLst>
          </a:custGeom>
          <a:ln w="16656">
            <a:solidFill>
              <a:srgbClr val="FF00FF"/>
            </a:solidFill>
          </a:ln>
        </p:spPr>
        <p:txBody>
          <a:bodyPr wrap="square" lIns="0" tIns="0" rIns="0" bIns="0" rtlCol="0"/>
          <a:lstStyle/>
          <a:p>
            <a:endParaRPr dirty="0"/>
          </a:p>
        </p:txBody>
      </p:sp>
      <p:sp>
        <p:nvSpPr>
          <p:cNvPr id="239" name="object 239"/>
          <p:cNvSpPr txBox="1"/>
          <p:nvPr/>
        </p:nvSpPr>
        <p:spPr>
          <a:xfrm>
            <a:off x="7139630" y="3556172"/>
            <a:ext cx="132715" cy="177165"/>
          </a:xfrm>
          <a:prstGeom prst="rect">
            <a:avLst/>
          </a:prstGeom>
        </p:spPr>
        <p:txBody>
          <a:bodyPr vert="horz" wrap="square" lIns="0" tIns="0" rIns="0" bIns="0" rtlCol="0">
            <a:spAutoFit/>
          </a:bodyPr>
          <a:lstStyle/>
          <a:p>
            <a:pPr>
              <a:lnSpc>
                <a:spcPct val="100000"/>
              </a:lnSpc>
            </a:pPr>
            <a:r>
              <a:rPr sz="400" spc="-40" dirty="0">
                <a:latin typeface="Arial"/>
                <a:cs typeface="Arial"/>
              </a:rPr>
              <a:t>1</a:t>
            </a:r>
            <a:r>
              <a:rPr sz="400" spc="-30" dirty="0">
                <a:latin typeface="Arial"/>
                <a:cs typeface="Arial"/>
              </a:rPr>
              <a:t>,</a:t>
            </a:r>
            <a:r>
              <a:rPr sz="400" spc="-45" dirty="0">
                <a:latin typeface="Arial"/>
                <a:cs typeface="Arial"/>
              </a:rPr>
              <a:t>E</a:t>
            </a:r>
            <a:r>
              <a:rPr sz="400" spc="-55" dirty="0">
                <a:latin typeface="Arial"/>
                <a:cs typeface="Arial"/>
              </a:rPr>
              <a:t>+</a:t>
            </a:r>
            <a:r>
              <a:rPr sz="400" spc="-40" dirty="0">
                <a:latin typeface="Arial"/>
                <a:cs typeface="Arial"/>
              </a:rPr>
              <a:t>03</a:t>
            </a:r>
            <a:endParaRPr sz="400" dirty="0">
              <a:latin typeface="Arial"/>
              <a:cs typeface="Arial"/>
            </a:endParaRPr>
          </a:p>
          <a:p>
            <a:pPr>
              <a:lnSpc>
                <a:spcPct val="100000"/>
              </a:lnSpc>
              <a:spcBef>
                <a:spcPts val="30"/>
              </a:spcBef>
            </a:pPr>
            <a:endParaRPr sz="350" dirty="0">
              <a:latin typeface="Times New Roman"/>
              <a:cs typeface="Times New Roman"/>
            </a:endParaRPr>
          </a:p>
          <a:p>
            <a:pPr>
              <a:lnSpc>
                <a:spcPct val="100000"/>
              </a:lnSpc>
            </a:pPr>
            <a:r>
              <a:rPr sz="400" spc="-40" dirty="0">
                <a:latin typeface="Arial"/>
                <a:cs typeface="Arial"/>
              </a:rPr>
              <a:t>1</a:t>
            </a:r>
            <a:r>
              <a:rPr sz="400" spc="-30" dirty="0">
                <a:latin typeface="Arial"/>
                <a:cs typeface="Arial"/>
              </a:rPr>
              <a:t>,</a:t>
            </a:r>
            <a:r>
              <a:rPr sz="400" spc="-45" dirty="0">
                <a:latin typeface="Arial"/>
                <a:cs typeface="Arial"/>
              </a:rPr>
              <a:t>E</a:t>
            </a:r>
            <a:r>
              <a:rPr sz="400" spc="-55" dirty="0">
                <a:latin typeface="Arial"/>
                <a:cs typeface="Arial"/>
              </a:rPr>
              <a:t>+</a:t>
            </a:r>
            <a:r>
              <a:rPr sz="400" spc="-40" dirty="0">
                <a:latin typeface="Arial"/>
                <a:cs typeface="Arial"/>
              </a:rPr>
              <a:t>02</a:t>
            </a:r>
            <a:endParaRPr sz="400" dirty="0">
              <a:latin typeface="Arial"/>
              <a:cs typeface="Arial"/>
            </a:endParaRPr>
          </a:p>
        </p:txBody>
      </p:sp>
      <p:sp>
        <p:nvSpPr>
          <p:cNvPr id="240" name="object 240"/>
          <p:cNvSpPr txBox="1"/>
          <p:nvPr/>
        </p:nvSpPr>
        <p:spPr>
          <a:xfrm>
            <a:off x="7139630" y="2975282"/>
            <a:ext cx="132715" cy="525780"/>
          </a:xfrm>
          <a:prstGeom prst="rect">
            <a:avLst/>
          </a:prstGeom>
        </p:spPr>
        <p:txBody>
          <a:bodyPr vert="horz" wrap="square" lIns="0" tIns="0" rIns="0" bIns="0" rtlCol="0">
            <a:spAutoFit/>
          </a:bodyPr>
          <a:lstStyle/>
          <a:p>
            <a:pPr>
              <a:lnSpc>
                <a:spcPct val="100000"/>
              </a:lnSpc>
            </a:pPr>
            <a:r>
              <a:rPr sz="400" spc="-40" dirty="0">
                <a:latin typeface="Arial"/>
                <a:cs typeface="Arial"/>
              </a:rPr>
              <a:t>1</a:t>
            </a:r>
            <a:r>
              <a:rPr sz="400" spc="-30" dirty="0">
                <a:latin typeface="Arial"/>
                <a:cs typeface="Arial"/>
              </a:rPr>
              <a:t>,</a:t>
            </a:r>
            <a:r>
              <a:rPr sz="400" spc="-45" dirty="0">
                <a:latin typeface="Arial"/>
                <a:cs typeface="Arial"/>
              </a:rPr>
              <a:t>E</a:t>
            </a:r>
            <a:r>
              <a:rPr sz="400" spc="-55" dirty="0">
                <a:latin typeface="Arial"/>
                <a:cs typeface="Arial"/>
              </a:rPr>
              <a:t>+</a:t>
            </a:r>
            <a:r>
              <a:rPr sz="400" spc="-40" dirty="0">
                <a:latin typeface="Arial"/>
                <a:cs typeface="Arial"/>
              </a:rPr>
              <a:t>08</a:t>
            </a:r>
            <a:endParaRPr sz="400" dirty="0">
              <a:latin typeface="Arial"/>
              <a:cs typeface="Arial"/>
            </a:endParaRPr>
          </a:p>
          <a:p>
            <a:pPr>
              <a:lnSpc>
                <a:spcPct val="100000"/>
              </a:lnSpc>
              <a:spcBef>
                <a:spcPts val="30"/>
              </a:spcBef>
            </a:pPr>
            <a:endParaRPr sz="350" dirty="0">
              <a:latin typeface="Times New Roman"/>
              <a:cs typeface="Times New Roman"/>
            </a:endParaRPr>
          </a:p>
          <a:p>
            <a:pPr>
              <a:lnSpc>
                <a:spcPct val="100000"/>
              </a:lnSpc>
            </a:pPr>
            <a:r>
              <a:rPr sz="400" spc="-40" dirty="0">
                <a:latin typeface="Arial"/>
                <a:cs typeface="Arial"/>
              </a:rPr>
              <a:t>1</a:t>
            </a:r>
            <a:r>
              <a:rPr sz="400" spc="-30" dirty="0">
                <a:latin typeface="Arial"/>
                <a:cs typeface="Arial"/>
              </a:rPr>
              <a:t>,</a:t>
            </a:r>
            <a:r>
              <a:rPr sz="400" spc="-45" dirty="0">
                <a:latin typeface="Arial"/>
                <a:cs typeface="Arial"/>
              </a:rPr>
              <a:t>E</a:t>
            </a:r>
            <a:r>
              <a:rPr sz="400" spc="-55" dirty="0">
                <a:latin typeface="Arial"/>
                <a:cs typeface="Arial"/>
              </a:rPr>
              <a:t>+</a:t>
            </a:r>
            <a:r>
              <a:rPr sz="400" spc="-40" dirty="0">
                <a:latin typeface="Arial"/>
                <a:cs typeface="Arial"/>
              </a:rPr>
              <a:t>07</a:t>
            </a:r>
            <a:endParaRPr sz="400" dirty="0">
              <a:latin typeface="Arial"/>
              <a:cs typeface="Arial"/>
            </a:endParaRPr>
          </a:p>
          <a:p>
            <a:pPr>
              <a:lnSpc>
                <a:spcPct val="100000"/>
              </a:lnSpc>
              <a:spcBef>
                <a:spcPts val="30"/>
              </a:spcBef>
            </a:pPr>
            <a:endParaRPr sz="350" dirty="0">
              <a:latin typeface="Times New Roman"/>
              <a:cs typeface="Times New Roman"/>
            </a:endParaRPr>
          </a:p>
          <a:p>
            <a:pPr>
              <a:lnSpc>
                <a:spcPct val="100000"/>
              </a:lnSpc>
            </a:pPr>
            <a:r>
              <a:rPr sz="400" spc="-40" dirty="0">
                <a:latin typeface="Arial"/>
                <a:cs typeface="Arial"/>
              </a:rPr>
              <a:t>1</a:t>
            </a:r>
            <a:r>
              <a:rPr sz="400" spc="-30" dirty="0">
                <a:latin typeface="Arial"/>
                <a:cs typeface="Arial"/>
              </a:rPr>
              <a:t>,</a:t>
            </a:r>
            <a:r>
              <a:rPr sz="400" spc="-45" dirty="0">
                <a:latin typeface="Arial"/>
                <a:cs typeface="Arial"/>
              </a:rPr>
              <a:t>E</a:t>
            </a:r>
            <a:r>
              <a:rPr sz="400" spc="-55" dirty="0">
                <a:latin typeface="Arial"/>
                <a:cs typeface="Arial"/>
              </a:rPr>
              <a:t>+</a:t>
            </a:r>
            <a:r>
              <a:rPr sz="400" spc="-40" dirty="0">
                <a:latin typeface="Arial"/>
                <a:cs typeface="Arial"/>
              </a:rPr>
              <a:t>06</a:t>
            </a:r>
            <a:endParaRPr sz="400" dirty="0">
              <a:latin typeface="Arial"/>
              <a:cs typeface="Arial"/>
            </a:endParaRPr>
          </a:p>
          <a:p>
            <a:pPr>
              <a:lnSpc>
                <a:spcPct val="100000"/>
              </a:lnSpc>
              <a:spcBef>
                <a:spcPts val="30"/>
              </a:spcBef>
            </a:pPr>
            <a:endParaRPr sz="350" dirty="0">
              <a:latin typeface="Times New Roman"/>
              <a:cs typeface="Times New Roman"/>
            </a:endParaRPr>
          </a:p>
          <a:p>
            <a:pPr>
              <a:lnSpc>
                <a:spcPct val="100000"/>
              </a:lnSpc>
            </a:pPr>
            <a:r>
              <a:rPr sz="400" spc="-40" dirty="0">
                <a:latin typeface="Arial"/>
                <a:cs typeface="Arial"/>
              </a:rPr>
              <a:t>1</a:t>
            </a:r>
            <a:r>
              <a:rPr sz="400" spc="-30" dirty="0">
                <a:latin typeface="Arial"/>
                <a:cs typeface="Arial"/>
              </a:rPr>
              <a:t>,</a:t>
            </a:r>
            <a:r>
              <a:rPr sz="400" spc="-45" dirty="0">
                <a:latin typeface="Arial"/>
                <a:cs typeface="Arial"/>
              </a:rPr>
              <a:t>E</a:t>
            </a:r>
            <a:r>
              <a:rPr sz="400" spc="-55" dirty="0">
                <a:latin typeface="Arial"/>
                <a:cs typeface="Arial"/>
              </a:rPr>
              <a:t>+</a:t>
            </a:r>
            <a:r>
              <a:rPr sz="400" spc="-40" dirty="0">
                <a:latin typeface="Arial"/>
                <a:cs typeface="Arial"/>
              </a:rPr>
              <a:t>05</a:t>
            </a:r>
            <a:endParaRPr sz="400" dirty="0">
              <a:latin typeface="Arial"/>
              <a:cs typeface="Arial"/>
            </a:endParaRPr>
          </a:p>
          <a:p>
            <a:pPr>
              <a:lnSpc>
                <a:spcPct val="100000"/>
              </a:lnSpc>
              <a:spcBef>
                <a:spcPts val="30"/>
              </a:spcBef>
            </a:pPr>
            <a:endParaRPr sz="350" dirty="0">
              <a:latin typeface="Times New Roman"/>
              <a:cs typeface="Times New Roman"/>
            </a:endParaRPr>
          </a:p>
          <a:p>
            <a:pPr>
              <a:lnSpc>
                <a:spcPct val="100000"/>
              </a:lnSpc>
            </a:pPr>
            <a:r>
              <a:rPr sz="400" spc="-40" dirty="0">
                <a:latin typeface="Arial"/>
                <a:cs typeface="Arial"/>
              </a:rPr>
              <a:t>1</a:t>
            </a:r>
            <a:r>
              <a:rPr sz="400" spc="-30" dirty="0">
                <a:latin typeface="Arial"/>
                <a:cs typeface="Arial"/>
              </a:rPr>
              <a:t>,</a:t>
            </a:r>
            <a:r>
              <a:rPr sz="400" spc="-45" dirty="0">
                <a:latin typeface="Arial"/>
                <a:cs typeface="Arial"/>
              </a:rPr>
              <a:t>E</a:t>
            </a:r>
            <a:r>
              <a:rPr sz="400" spc="-55" dirty="0">
                <a:latin typeface="Arial"/>
                <a:cs typeface="Arial"/>
              </a:rPr>
              <a:t>+</a:t>
            </a:r>
            <a:r>
              <a:rPr sz="400" spc="-40" dirty="0">
                <a:latin typeface="Arial"/>
                <a:cs typeface="Arial"/>
              </a:rPr>
              <a:t>04</a:t>
            </a:r>
            <a:endParaRPr sz="400" dirty="0">
              <a:latin typeface="Arial"/>
              <a:cs typeface="Arial"/>
            </a:endParaRPr>
          </a:p>
        </p:txBody>
      </p:sp>
      <p:sp>
        <p:nvSpPr>
          <p:cNvPr id="241" name="object 241"/>
          <p:cNvSpPr txBox="1"/>
          <p:nvPr/>
        </p:nvSpPr>
        <p:spPr>
          <a:xfrm>
            <a:off x="7139630" y="2859133"/>
            <a:ext cx="132715" cy="60960"/>
          </a:xfrm>
          <a:prstGeom prst="rect">
            <a:avLst/>
          </a:prstGeom>
        </p:spPr>
        <p:txBody>
          <a:bodyPr vert="horz" wrap="square" lIns="0" tIns="0" rIns="0" bIns="0" rtlCol="0">
            <a:spAutoFit/>
          </a:bodyPr>
          <a:lstStyle/>
          <a:p>
            <a:pPr>
              <a:lnSpc>
                <a:spcPct val="100000"/>
              </a:lnSpc>
            </a:pPr>
            <a:r>
              <a:rPr sz="400" spc="-40" dirty="0">
                <a:latin typeface="Arial"/>
                <a:cs typeface="Arial"/>
              </a:rPr>
              <a:t>1</a:t>
            </a:r>
            <a:r>
              <a:rPr sz="400" spc="-30" dirty="0">
                <a:latin typeface="Arial"/>
                <a:cs typeface="Arial"/>
              </a:rPr>
              <a:t>,</a:t>
            </a:r>
            <a:r>
              <a:rPr sz="400" spc="-45" dirty="0">
                <a:latin typeface="Arial"/>
                <a:cs typeface="Arial"/>
              </a:rPr>
              <a:t>E</a:t>
            </a:r>
            <a:r>
              <a:rPr sz="400" spc="-55" dirty="0">
                <a:latin typeface="Arial"/>
                <a:cs typeface="Arial"/>
              </a:rPr>
              <a:t>+</a:t>
            </a:r>
            <a:r>
              <a:rPr sz="400" spc="-40" dirty="0">
                <a:latin typeface="Arial"/>
                <a:cs typeface="Arial"/>
              </a:rPr>
              <a:t>09</a:t>
            </a:r>
            <a:endParaRPr sz="400" dirty="0">
              <a:latin typeface="Arial"/>
              <a:cs typeface="Arial"/>
            </a:endParaRPr>
          </a:p>
        </p:txBody>
      </p:sp>
      <p:sp>
        <p:nvSpPr>
          <p:cNvPr id="242" name="object 242"/>
          <p:cNvSpPr txBox="1"/>
          <p:nvPr/>
        </p:nvSpPr>
        <p:spPr>
          <a:xfrm>
            <a:off x="7283187" y="3748657"/>
            <a:ext cx="1234440" cy="150495"/>
          </a:xfrm>
          <a:prstGeom prst="rect">
            <a:avLst/>
          </a:prstGeom>
        </p:spPr>
        <p:txBody>
          <a:bodyPr vert="horz" wrap="square" lIns="0" tIns="0" rIns="0" bIns="0" rtlCol="0">
            <a:spAutoFit/>
          </a:bodyPr>
          <a:lstStyle/>
          <a:p>
            <a:pPr algn="ctr">
              <a:lnSpc>
                <a:spcPct val="100000"/>
              </a:lnSpc>
            </a:pPr>
            <a:r>
              <a:rPr sz="400" spc="-40" dirty="0">
                <a:latin typeface="Arial"/>
                <a:cs typeface="Arial"/>
              </a:rPr>
              <a:t>42         46         50         54         58         62         66         70         74          </a:t>
            </a:r>
            <a:r>
              <a:rPr sz="400" spc="-25" dirty="0">
                <a:latin typeface="Arial"/>
                <a:cs typeface="Arial"/>
              </a:rPr>
              <a:t> </a:t>
            </a:r>
            <a:r>
              <a:rPr sz="400" spc="-40" dirty="0">
                <a:latin typeface="Arial"/>
                <a:cs typeface="Arial"/>
              </a:rPr>
              <a:t>78</a:t>
            </a:r>
            <a:endParaRPr sz="400" dirty="0">
              <a:latin typeface="Arial"/>
              <a:cs typeface="Arial"/>
            </a:endParaRPr>
          </a:p>
          <a:p>
            <a:pPr algn="ctr">
              <a:lnSpc>
                <a:spcPct val="100000"/>
              </a:lnSpc>
              <a:spcBef>
                <a:spcPts val="225"/>
              </a:spcBef>
            </a:pPr>
            <a:r>
              <a:rPr sz="400" b="1" spc="-45" dirty="0">
                <a:latin typeface="Arial"/>
                <a:cs typeface="Arial"/>
              </a:rPr>
              <a:t>Days </a:t>
            </a:r>
            <a:r>
              <a:rPr sz="400" b="1" spc="-35" dirty="0">
                <a:latin typeface="Arial"/>
                <a:cs typeface="Arial"/>
              </a:rPr>
              <a:t>after</a:t>
            </a:r>
            <a:r>
              <a:rPr sz="400" b="1" spc="-100" dirty="0">
                <a:latin typeface="Arial"/>
                <a:cs typeface="Arial"/>
              </a:rPr>
              <a:t> </a:t>
            </a:r>
            <a:r>
              <a:rPr sz="400" b="1" spc="-55" dirty="0">
                <a:latin typeface="Arial"/>
                <a:cs typeface="Arial"/>
              </a:rPr>
              <a:t>BMT</a:t>
            </a:r>
            <a:endParaRPr sz="400" dirty="0">
              <a:latin typeface="Arial"/>
              <a:cs typeface="Arial"/>
            </a:endParaRPr>
          </a:p>
        </p:txBody>
      </p:sp>
      <p:sp>
        <p:nvSpPr>
          <p:cNvPr id="243" name="object 243"/>
          <p:cNvSpPr txBox="1"/>
          <p:nvPr/>
        </p:nvSpPr>
        <p:spPr>
          <a:xfrm>
            <a:off x="7059213" y="3012308"/>
            <a:ext cx="67310" cy="567690"/>
          </a:xfrm>
          <a:prstGeom prst="rect">
            <a:avLst/>
          </a:prstGeom>
        </p:spPr>
        <p:txBody>
          <a:bodyPr vert="vert270" wrap="square" lIns="0" tIns="8255" rIns="0" bIns="0" rtlCol="0">
            <a:spAutoFit/>
          </a:bodyPr>
          <a:lstStyle/>
          <a:p>
            <a:pPr marL="12700">
              <a:lnSpc>
                <a:spcPct val="100000"/>
              </a:lnSpc>
              <a:spcBef>
                <a:spcPts val="65"/>
              </a:spcBef>
            </a:pPr>
            <a:r>
              <a:rPr sz="300" b="1" spc="5" dirty="0">
                <a:latin typeface="Arial"/>
                <a:cs typeface="Arial"/>
              </a:rPr>
              <a:t>V</a:t>
            </a:r>
            <a:r>
              <a:rPr sz="300" b="1" spc="-15" dirty="0">
                <a:latin typeface="Arial"/>
                <a:cs typeface="Arial"/>
              </a:rPr>
              <a:t>i</a:t>
            </a:r>
            <a:r>
              <a:rPr sz="300" b="1" spc="-10" dirty="0">
                <a:latin typeface="Arial"/>
                <a:cs typeface="Arial"/>
              </a:rPr>
              <a:t>r</a:t>
            </a:r>
            <a:r>
              <a:rPr sz="300" b="1" spc="5" dirty="0">
                <a:latin typeface="Arial"/>
                <a:cs typeface="Arial"/>
              </a:rPr>
              <a:t>u</a:t>
            </a:r>
            <a:r>
              <a:rPr sz="300" b="1" dirty="0">
                <a:latin typeface="Arial"/>
                <a:cs typeface="Arial"/>
              </a:rPr>
              <a:t>s</a:t>
            </a:r>
            <a:r>
              <a:rPr sz="300" b="1" spc="-15" dirty="0">
                <a:latin typeface="Arial"/>
                <a:cs typeface="Arial"/>
              </a:rPr>
              <a:t>l</a:t>
            </a:r>
            <a:r>
              <a:rPr sz="300" b="1" spc="5" dirty="0">
                <a:latin typeface="Arial"/>
                <a:cs typeface="Arial"/>
              </a:rPr>
              <a:t>o</a:t>
            </a:r>
            <a:r>
              <a:rPr sz="300" b="1" dirty="0">
                <a:latin typeface="Arial"/>
                <a:cs typeface="Arial"/>
              </a:rPr>
              <a:t>ad</a:t>
            </a:r>
            <a:r>
              <a:rPr sz="300" b="1" spc="25" dirty="0">
                <a:latin typeface="Arial"/>
                <a:cs typeface="Arial"/>
              </a:rPr>
              <a:t> </a:t>
            </a:r>
            <a:r>
              <a:rPr sz="300" b="1" spc="5" dirty="0">
                <a:latin typeface="Arial"/>
                <a:cs typeface="Arial"/>
              </a:rPr>
              <a:t>p</a:t>
            </a:r>
            <a:r>
              <a:rPr sz="300" b="1" dirty="0">
                <a:latin typeface="Arial"/>
                <a:cs typeface="Arial"/>
              </a:rPr>
              <a:t>er</a:t>
            </a:r>
            <a:r>
              <a:rPr sz="300" b="1" spc="10" dirty="0">
                <a:latin typeface="Arial"/>
                <a:cs typeface="Arial"/>
              </a:rPr>
              <a:t> </a:t>
            </a:r>
            <a:r>
              <a:rPr sz="300" b="1" dirty="0">
                <a:latin typeface="Arial"/>
                <a:cs typeface="Arial"/>
              </a:rPr>
              <a:t>1</a:t>
            </a:r>
            <a:r>
              <a:rPr sz="300" b="1" spc="20" dirty="0">
                <a:latin typeface="Arial"/>
                <a:cs typeface="Arial"/>
              </a:rPr>
              <a:t> </a:t>
            </a:r>
            <a:r>
              <a:rPr sz="300" b="1" spc="-10" dirty="0">
                <a:latin typeface="Arial"/>
                <a:cs typeface="Arial"/>
              </a:rPr>
              <a:t>m</a:t>
            </a:r>
            <a:r>
              <a:rPr sz="300" b="1" dirty="0">
                <a:latin typeface="Arial"/>
                <a:cs typeface="Arial"/>
              </a:rPr>
              <a:t>l</a:t>
            </a:r>
            <a:r>
              <a:rPr sz="300" b="1" spc="5" dirty="0">
                <a:latin typeface="Arial"/>
                <a:cs typeface="Arial"/>
              </a:rPr>
              <a:t> P</a:t>
            </a:r>
            <a:r>
              <a:rPr sz="300" b="1" dirty="0">
                <a:latin typeface="Arial"/>
                <a:cs typeface="Arial"/>
              </a:rPr>
              <a:t>B</a:t>
            </a:r>
            <a:endParaRPr sz="300" dirty="0">
              <a:latin typeface="Arial"/>
              <a:cs typeface="Arial"/>
            </a:endParaRPr>
          </a:p>
        </p:txBody>
      </p:sp>
      <p:sp>
        <p:nvSpPr>
          <p:cNvPr id="244" name="object 244"/>
          <p:cNvSpPr/>
          <p:nvPr/>
        </p:nvSpPr>
        <p:spPr>
          <a:xfrm>
            <a:off x="7030030" y="2846836"/>
            <a:ext cx="1492885" cy="1105535"/>
          </a:xfrm>
          <a:custGeom>
            <a:avLst/>
            <a:gdLst/>
            <a:ahLst/>
            <a:cxnLst/>
            <a:rect l="l" t="t" r="r" b="b"/>
            <a:pathLst>
              <a:path w="1492884" h="1105535">
                <a:moveTo>
                  <a:pt x="0" y="1105282"/>
                </a:moveTo>
                <a:lnTo>
                  <a:pt x="1492783" y="1105282"/>
                </a:lnTo>
                <a:lnTo>
                  <a:pt x="1492783" y="0"/>
                </a:lnTo>
                <a:lnTo>
                  <a:pt x="0" y="0"/>
                </a:lnTo>
                <a:lnTo>
                  <a:pt x="0" y="1105282"/>
                </a:lnTo>
                <a:close/>
              </a:path>
            </a:pathLst>
          </a:custGeom>
          <a:ln w="3175">
            <a:solidFill>
              <a:srgbClr val="000000"/>
            </a:solidFill>
          </a:ln>
        </p:spPr>
        <p:txBody>
          <a:bodyPr wrap="square" lIns="0" tIns="0" rIns="0" bIns="0" rtlCol="0"/>
          <a:lstStyle/>
          <a:p>
            <a:endParaRPr dirty="0"/>
          </a:p>
        </p:txBody>
      </p:sp>
      <p:sp>
        <p:nvSpPr>
          <p:cNvPr id="245" name="object 245"/>
          <p:cNvSpPr txBox="1"/>
          <p:nvPr/>
        </p:nvSpPr>
        <p:spPr>
          <a:xfrm>
            <a:off x="8379246" y="2895407"/>
            <a:ext cx="107950" cy="52705"/>
          </a:xfrm>
          <a:prstGeom prst="rect">
            <a:avLst/>
          </a:prstGeom>
        </p:spPr>
        <p:txBody>
          <a:bodyPr vert="horz" wrap="square" lIns="0" tIns="0" rIns="0" bIns="0" rtlCol="0">
            <a:spAutoFit/>
          </a:bodyPr>
          <a:lstStyle/>
          <a:p>
            <a:pPr>
              <a:lnSpc>
                <a:spcPts val="415"/>
              </a:lnSpc>
            </a:pPr>
            <a:r>
              <a:rPr sz="300" b="1" spc="-45" dirty="0">
                <a:latin typeface="Arial"/>
                <a:cs typeface="Arial"/>
              </a:rPr>
              <a:t>d</a:t>
            </a:r>
            <a:r>
              <a:rPr sz="300" b="1" spc="-25" dirty="0">
                <a:latin typeface="Arial"/>
                <a:cs typeface="Arial"/>
              </a:rPr>
              <a:t>a</a:t>
            </a:r>
            <a:r>
              <a:rPr sz="300" b="1" spc="-40" dirty="0">
                <a:latin typeface="Arial"/>
                <a:cs typeface="Arial"/>
              </a:rPr>
              <a:t>y</a:t>
            </a:r>
            <a:r>
              <a:rPr sz="300" b="1" spc="-10" dirty="0">
                <a:latin typeface="Arial"/>
                <a:cs typeface="Arial"/>
              </a:rPr>
              <a:t> </a:t>
            </a:r>
            <a:r>
              <a:rPr sz="300" b="1" spc="-45" dirty="0">
                <a:latin typeface="Arial"/>
                <a:cs typeface="Arial"/>
              </a:rPr>
              <a:t>7</a:t>
            </a:r>
            <a:r>
              <a:rPr sz="300" b="1" spc="-40" dirty="0">
                <a:latin typeface="Arial"/>
                <a:cs typeface="Arial"/>
              </a:rPr>
              <a:t>5</a:t>
            </a:r>
            <a:endParaRPr sz="300" dirty="0">
              <a:latin typeface="Arial"/>
              <a:cs typeface="Arial"/>
            </a:endParaRPr>
          </a:p>
        </p:txBody>
      </p:sp>
      <p:sp>
        <p:nvSpPr>
          <p:cNvPr id="246" name="object 246"/>
          <p:cNvSpPr/>
          <p:nvPr/>
        </p:nvSpPr>
        <p:spPr>
          <a:xfrm>
            <a:off x="8447165" y="2966411"/>
            <a:ext cx="0" cy="90170"/>
          </a:xfrm>
          <a:custGeom>
            <a:avLst/>
            <a:gdLst/>
            <a:ahLst/>
            <a:cxnLst/>
            <a:rect l="l" t="t" r="r" b="b"/>
            <a:pathLst>
              <a:path h="90169">
                <a:moveTo>
                  <a:pt x="0" y="0"/>
                </a:moveTo>
                <a:lnTo>
                  <a:pt x="0" y="89594"/>
                </a:lnTo>
              </a:path>
            </a:pathLst>
          </a:custGeom>
          <a:ln w="5210">
            <a:solidFill>
              <a:srgbClr val="000000"/>
            </a:solidFill>
          </a:ln>
        </p:spPr>
        <p:txBody>
          <a:bodyPr wrap="square" lIns="0" tIns="0" rIns="0" bIns="0" rtlCol="0"/>
          <a:lstStyle/>
          <a:p>
            <a:endParaRPr dirty="0"/>
          </a:p>
        </p:txBody>
      </p:sp>
      <p:sp>
        <p:nvSpPr>
          <p:cNvPr id="247" name="object 247"/>
          <p:cNvSpPr/>
          <p:nvPr/>
        </p:nvSpPr>
        <p:spPr>
          <a:xfrm>
            <a:off x="8431448" y="2996202"/>
            <a:ext cx="34290" cy="0"/>
          </a:xfrm>
          <a:custGeom>
            <a:avLst/>
            <a:gdLst/>
            <a:ahLst/>
            <a:cxnLst/>
            <a:rect l="l" t="t" r="r" b="b"/>
            <a:pathLst>
              <a:path w="34290">
                <a:moveTo>
                  <a:pt x="0" y="0"/>
                </a:moveTo>
                <a:lnTo>
                  <a:pt x="33976" y="0"/>
                </a:lnTo>
              </a:path>
            </a:pathLst>
          </a:custGeom>
          <a:ln w="6628">
            <a:solidFill>
              <a:srgbClr val="000000"/>
            </a:solidFill>
          </a:ln>
        </p:spPr>
        <p:txBody>
          <a:bodyPr wrap="square" lIns="0" tIns="0" rIns="0" bIns="0" rtlCol="0"/>
          <a:lstStyle/>
          <a:p>
            <a:endParaRPr dirty="0"/>
          </a:p>
        </p:txBody>
      </p:sp>
      <p:sp>
        <p:nvSpPr>
          <p:cNvPr id="248" name="object 248"/>
          <p:cNvSpPr/>
          <p:nvPr/>
        </p:nvSpPr>
        <p:spPr>
          <a:xfrm>
            <a:off x="7127774" y="4451423"/>
            <a:ext cx="1428115" cy="1040765"/>
          </a:xfrm>
          <a:custGeom>
            <a:avLst/>
            <a:gdLst/>
            <a:ahLst/>
            <a:cxnLst/>
            <a:rect l="l" t="t" r="r" b="b"/>
            <a:pathLst>
              <a:path w="1428115" h="1040764">
                <a:moveTo>
                  <a:pt x="0" y="1040571"/>
                </a:moveTo>
                <a:lnTo>
                  <a:pt x="1427954" y="1040571"/>
                </a:lnTo>
                <a:lnTo>
                  <a:pt x="1427954" y="0"/>
                </a:lnTo>
                <a:lnTo>
                  <a:pt x="0" y="0"/>
                </a:lnTo>
                <a:lnTo>
                  <a:pt x="0" y="1040571"/>
                </a:lnTo>
                <a:close/>
              </a:path>
            </a:pathLst>
          </a:custGeom>
          <a:solidFill>
            <a:srgbClr val="FFFFFF"/>
          </a:solidFill>
        </p:spPr>
        <p:txBody>
          <a:bodyPr wrap="square" lIns="0" tIns="0" rIns="0" bIns="0" rtlCol="0"/>
          <a:lstStyle/>
          <a:p>
            <a:endParaRPr dirty="0"/>
          </a:p>
        </p:txBody>
      </p:sp>
      <p:sp>
        <p:nvSpPr>
          <p:cNvPr id="249" name="object 249"/>
          <p:cNvSpPr/>
          <p:nvPr/>
        </p:nvSpPr>
        <p:spPr>
          <a:xfrm>
            <a:off x="7127774" y="4451423"/>
            <a:ext cx="1428115" cy="1040765"/>
          </a:xfrm>
          <a:custGeom>
            <a:avLst/>
            <a:gdLst/>
            <a:ahLst/>
            <a:cxnLst/>
            <a:rect l="l" t="t" r="r" b="b"/>
            <a:pathLst>
              <a:path w="1428115" h="1040764">
                <a:moveTo>
                  <a:pt x="0" y="1040571"/>
                </a:moveTo>
                <a:lnTo>
                  <a:pt x="1427954" y="1040571"/>
                </a:lnTo>
                <a:lnTo>
                  <a:pt x="1427954" y="0"/>
                </a:lnTo>
                <a:lnTo>
                  <a:pt x="0" y="0"/>
                </a:lnTo>
                <a:lnTo>
                  <a:pt x="0" y="1040571"/>
                </a:lnTo>
                <a:close/>
              </a:path>
            </a:pathLst>
          </a:custGeom>
          <a:ln w="3809">
            <a:solidFill>
              <a:srgbClr val="000000"/>
            </a:solidFill>
          </a:ln>
        </p:spPr>
        <p:txBody>
          <a:bodyPr wrap="square" lIns="0" tIns="0" rIns="0" bIns="0" rtlCol="0"/>
          <a:lstStyle/>
          <a:p>
            <a:endParaRPr dirty="0"/>
          </a:p>
        </p:txBody>
      </p:sp>
      <p:sp>
        <p:nvSpPr>
          <p:cNvPr id="250" name="object 250"/>
          <p:cNvSpPr/>
          <p:nvPr/>
        </p:nvSpPr>
        <p:spPr>
          <a:xfrm>
            <a:off x="7433051" y="4532424"/>
            <a:ext cx="814069" cy="0"/>
          </a:xfrm>
          <a:custGeom>
            <a:avLst/>
            <a:gdLst/>
            <a:ahLst/>
            <a:cxnLst/>
            <a:rect l="l" t="t" r="r" b="b"/>
            <a:pathLst>
              <a:path w="814070">
                <a:moveTo>
                  <a:pt x="0" y="0"/>
                </a:moveTo>
                <a:lnTo>
                  <a:pt x="813924" y="0"/>
                </a:lnTo>
              </a:path>
            </a:pathLst>
          </a:custGeom>
          <a:ln w="3942">
            <a:solidFill>
              <a:srgbClr val="808080"/>
            </a:solidFill>
          </a:ln>
        </p:spPr>
        <p:txBody>
          <a:bodyPr wrap="square" lIns="0" tIns="0" rIns="0" bIns="0" rtlCol="0"/>
          <a:lstStyle/>
          <a:p>
            <a:endParaRPr dirty="0"/>
          </a:p>
        </p:txBody>
      </p:sp>
      <p:sp>
        <p:nvSpPr>
          <p:cNvPr id="251" name="object 251"/>
          <p:cNvSpPr/>
          <p:nvPr/>
        </p:nvSpPr>
        <p:spPr>
          <a:xfrm>
            <a:off x="8250554" y="4532424"/>
            <a:ext cx="0" cy="676910"/>
          </a:xfrm>
          <a:custGeom>
            <a:avLst/>
            <a:gdLst/>
            <a:ahLst/>
            <a:cxnLst/>
            <a:rect l="l" t="t" r="r" b="b"/>
            <a:pathLst>
              <a:path h="676910">
                <a:moveTo>
                  <a:pt x="0" y="0"/>
                </a:moveTo>
                <a:lnTo>
                  <a:pt x="0" y="676618"/>
                </a:lnTo>
              </a:path>
            </a:pathLst>
          </a:custGeom>
          <a:ln w="3561">
            <a:solidFill>
              <a:srgbClr val="808080"/>
            </a:solidFill>
          </a:ln>
        </p:spPr>
        <p:txBody>
          <a:bodyPr wrap="square" lIns="0" tIns="0" rIns="0" bIns="0" rtlCol="0"/>
          <a:lstStyle/>
          <a:p>
            <a:endParaRPr dirty="0"/>
          </a:p>
        </p:txBody>
      </p:sp>
      <p:sp>
        <p:nvSpPr>
          <p:cNvPr id="252" name="object 252"/>
          <p:cNvSpPr/>
          <p:nvPr/>
        </p:nvSpPr>
        <p:spPr>
          <a:xfrm>
            <a:off x="7436613" y="5212985"/>
            <a:ext cx="814069" cy="0"/>
          </a:xfrm>
          <a:custGeom>
            <a:avLst/>
            <a:gdLst/>
            <a:ahLst/>
            <a:cxnLst/>
            <a:rect l="l" t="t" r="r" b="b"/>
            <a:pathLst>
              <a:path w="814070">
                <a:moveTo>
                  <a:pt x="0" y="0"/>
                </a:moveTo>
                <a:lnTo>
                  <a:pt x="813940" y="0"/>
                </a:lnTo>
              </a:path>
            </a:pathLst>
          </a:custGeom>
          <a:ln w="3942">
            <a:solidFill>
              <a:srgbClr val="808080"/>
            </a:solidFill>
          </a:ln>
        </p:spPr>
        <p:txBody>
          <a:bodyPr wrap="square" lIns="0" tIns="0" rIns="0" bIns="0" rtlCol="0"/>
          <a:lstStyle/>
          <a:p>
            <a:endParaRPr dirty="0"/>
          </a:p>
        </p:txBody>
      </p:sp>
      <p:sp>
        <p:nvSpPr>
          <p:cNvPr id="253" name="object 253"/>
          <p:cNvSpPr/>
          <p:nvPr/>
        </p:nvSpPr>
        <p:spPr>
          <a:xfrm>
            <a:off x="7433051" y="4536385"/>
            <a:ext cx="0" cy="676910"/>
          </a:xfrm>
          <a:custGeom>
            <a:avLst/>
            <a:gdLst/>
            <a:ahLst/>
            <a:cxnLst/>
            <a:rect l="l" t="t" r="r" b="b"/>
            <a:pathLst>
              <a:path h="676910">
                <a:moveTo>
                  <a:pt x="0" y="0"/>
                </a:moveTo>
                <a:lnTo>
                  <a:pt x="0" y="676600"/>
                </a:lnTo>
              </a:path>
            </a:pathLst>
          </a:custGeom>
          <a:ln w="3561">
            <a:solidFill>
              <a:srgbClr val="808080"/>
            </a:solidFill>
          </a:ln>
        </p:spPr>
        <p:txBody>
          <a:bodyPr wrap="square" lIns="0" tIns="0" rIns="0" bIns="0" rtlCol="0"/>
          <a:lstStyle/>
          <a:p>
            <a:endParaRPr dirty="0"/>
          </a:p>
        </p:txBody>
      </p:sp>
      <p:sp>
        <p:nvSpPr>
          <p:cNvPr id="254" name="object 254"/>
          <p:cNvSpPr/>
          <p:nvPr/>
        </p:nvSpPr>
        <p:spPr>
          <a:xfrm>
            <a:off x="7433051" y="4532424"/>
            <a:ext cx="0" cy="676910"/>
          </a:xfrm>
          <a:custGeom>
            <a:avLst/>
            <a:gdLst/>
            <a:ahLst/>
            <a:cxnLst/>
            <a:rect l="l" t="t" r="r" b="b"/>
            <a:pathLst>
              <a:path h="676910">
                <a:moveTo>
                  <a:pt x="0" y="0"/>
                </a:moveTo>
                <a:lnTo>
                  <a:pt x="0" y="676618"/>
                </a:lnTo>
              </a:path>
            </a:pathLst>
          </a:custGeom>
          <a:ln w="3561">
            <a:solidFill>
              <a:srgbClr val="000000"/>
            </a:solidFill>
          </a:ln>
        </p:spPr>
        <p:txBody>
          <a:bodyPr wrap="square" lIns="0" tIns="0" rIns="0" bIns="0" rtlCol="0"/>
          <a:lstStyle/>
          <a:p>
            <a:endParaRPr dirty="0"/>
          </a:p>
        </p:txBody>
      </p:sp>
      <p:sp>
        <p:nvSpPr>
          <p:cNvPr id="255" name="object 255"/>
          <p:cNvSpPr/>
          <p:nvPr/>
        </p:nvSpPr>
        <p:spPr>
          <a:xfrm>
            <a:off x="7422370" y="5212985"/>
            <a:ext cx="7620" cy="0"/>
          </a:xfrm>
          <a:custGeom>
            <a:avLst/>
            <a:gdLst/>
            <a:ahLst/>
            <a:cxnLst/>
            <a:rect l="l" t="t" r="r" b="b"/>
            <a:pathLst>
              <a:path w="7620">
                <a:moveTo>
                  <a:pt x="0" y="0"/>
                </a:moveTo>
                <a:lnTo>
                  <a:pt x="7119" y="0"/>
                </a:lnTo>
              </a:path>
            </a:pathLst>
          </a:custGeom>
          <a:ln w="3942">
            <a:solidFill>
              <a:srgbClr val="000000"/>
            </a:solidFill>
          </a:ln>
        </p:spPr>
        <p:txBody>
          <a:bodyPr wrap="square" lIns="0" tIns="0" rIns="0" bIns="0" rtlCol="0"/>
          <a:lstStyle/>
          <a:p>
            <a:endParaRPr dirty="0"/>
          </a:p>
        </p:txBody>
      </p:sp>
      <p:sp>
        <p:nvSpPr>
          <p:cNvPr id="256" name="object 256"/>
          <p:cNvSpPr/>
          <p:nvPr/>
        </p:nvSpPr>
        <p:spPr>
          <a:xfrm>
            <a:off x="7422370" y="5114108"/>
            <a:ext cx="7620" cy="0"/>
          </a:xfrm>
          <a:custGeom>
            <a:avLst/>
            <a:gdLst/>
            <a:ahLst/>
            <a:cxnLst/>
            <a:rect l="l" t="t" r="r" b="b"/>
            <a:pathLst>
              <a:path w="7620">
                <a:moveTo>
                  <a:pt x="0" y="0"/>
                </a:moveTo>
                <a:lnTo>
                  <a:pt x="7119" y="0"/>
                </a:lnTo>
              </a:path>
            </a:pathLst>
          </a:custGeom>
          <a:ln w="3942">
            <a:solidFill>
              <a:srgbClr val="000000"/>
            </a:solidFill>
          </a:ln>
        </p:spPr>
        <p:txBody>
          <a:bodyPr wrap="square" lIns="0" tIns="0" rIns="0" bIns="0" rtlCol="0"/>
          <a:lstStyle/>
          <a:p>
            <a:endParaRPr dirty="0"/>
          </a:p>
        </p:txBody>
      </p:sp>
      <p:sp>
        <p:nvSpPr>
          <p:cNvPr id="257" name="object 257"/>
          <p:cNvSpPr/>
          <p:nvPr/>
        </p:nvSpPr>
        <p:spPr>
          <a:xfrm>
            <a:off x="7422370" y="5019178"/>
            <a:ext cx="7620" cy="0"/>
          </a:xfrm>
          <a:custGeom>
            <a:avLst/>
            <a:gdLst/>
            <a:ahLst/>
            <a:cxnLst/>
            <a:rect l="l" t="t" r="r" b="b"/>
            <a:pathLst>
              <a:path w="7620">
                <a:moveTo>
                  <a:pt x="0" y="0"/>
                </a:moveTo>
                <a:lnTo>
                  <a:pt x="7119" y="0"/>
                </a:lnTo>
              </a:path>
            </a:pathLst>
          </a:custGeom>
          <a:ln w="3942">
            <a:solidFill>
              <a:srgbClr val="000000"/>
            </a:solidFill>
          </a:ln>
        </p:spPr>
        <p:txBody>
          <a:bodyPr wrap="square" lIns="0" tIns="0" rIns="0" bIns="0" rtlCol="0"/>
          <a:lstStyle/>
          <a:p>
            <a:endParaRPr dirty="0"/>
          </a:p>
        </p:txBody>
      </p:sp>
      <p:sp>
        <p:nvSpPr>
          <p:cNvPr id="258" name="object 258"/>
          <p:cNvSpPr/>
          <p:nvPr/>
        </p:nvSpPr>
        <p:spPr>
          <a:xfrm>
            <a:off x="7422370" y="4920163"/>
            <a:ext cx="7620" cy="0"/>
          </a:xfrm>
          <a:custGeom>
            <a:avLst/>
            <a:gdLst/>
            <a:ahLst/>
            <a:cxnLst/>
            <a:rect l="l" t="t" r="r" b="b"/>
            <a:pathLst>
              <a:path w="7620">
                <a:moveTo>
                  <a:pt x="0" y="0"/>
                </a:moveTo>
                <a:lnTo>
                  <a:pt x="7119" y="0"/>
                </a:lnTo>
              </a:path>
            </a:pathLst>
          </a:custGeom>
          <a:ln w="3942">
            <a:solidFill>
              <a:srgbClr val="000000"/>
            </a:solidFill>
          </a:ln>
        </p:spPr>
        <p:txBody>
          <a:bodyPr wrap="square" lIns="0" tIns="0" rIns="0" bIns="0" rtlCol="0"/>
          <a:lstStyle/>
          <a:p>
            <a:endParaRPr dirty="0"/>
          </a:p>
        </p:txBody>
      </p:sp>
      <p:sp>
        <p:nvSpPr>
          <p:cNvPr id="259" name="object 259"/>
          <p:cNvSpPr/>
          <p:nvPr/>
        </p:nvSpPr>
        <p:spPr>
          <a:xfrm>
            <a:off x="7422370" y="4825242"/>
            <a:ext cx="7620" cy="0"/>
          </a:xfrm>
          <a:custGeom>
            <a:avLst/>
            <a:gdLst/>
            <a:ahLst/>
            <a:cxnLst/>
            <a:rect l="l" t="t" r="r" b="b"/>
            <a:pathLst>
              <a:path w="7620">
                <a:moveTo>
                  <a:pt x="0" y="0"/>
                </a:moveTo>
                <a:lnTo>
                  <a:pt x="7119" y="0"/>
                </a:lnTo>
              </a:path>
            </a:pathLst>
          </a:custGeom>
          <a:ln w="3942">
            <a:solidFill>
              <a:srgbClr val="000000"/>
            </a:solidFill>
          </a:ln>
        </p:spPr>
        <p:txBody>
          <a:bodyPr wrap="square" lIns="0" tIns="0" rIns="0" bIns="0" rtlCol="0"/>
          <a:lstStyle/>
          <a:p>
            <a:endParaRPr dirty="0"/>
          </a:p>
        </p:txBody>
      </p:sp>
      <p:sp>
        <p:nvSpPr>
          <p:cNvPr id="260" name="object 260"/>
          <p:cNvSpPr/>
          <p:nvPr/>
        </p:nvSpPr>
        <p:spPr>
          <a:xfrm>
            <a:off x="7422370" y="4726360"/>
            <a:ext cx="7620" cy="0"/>
          </a:xfrm>
          <a:custGeom>
            <a:avLst/>
            <a:gdLst/>
            <a:ahLst/>
            <a:cxnLst/>
            <a:rect l="l" t="t" r="r" b="b"/>
            <a:pathLst>
              <a:path w="7620">
                <a:moveTo>
                  <a:pt x="0" y="0"/>
                </a:moveTo>
                <a:lnTo>
                  <a:pt x="7119" y="0"/>
                </a:lnTo>
              </a:path>
            </a:pathLst>
          </a:custGeom>
          <a:ln w="3942">
            <a:solidFill>
              <a:srgbClr val="000000"/>
            </a:solidFill>
          </a:ln>
        </p:spPr>
        <p:txBody>
          <a:bodyPr wrap="square" lIns="0" tIns="0" rIns="0" bIns="0" rtlCol="0"/>
          <a:lstStyle/>
          <a:p>
            <a:endParaRPr dirty="0"/>
          </a:p>
        </p:txBody>
      </p:sp>
      <p:sp>
        <p:nvSpPr>
          <p:cNvPr id="261" name="object 261"/>
          <p:cNvSpPr/>
          <p:nvPr/>
        </p:nvSpPr>
        <p:spPr>
          <a:xfrm>
            <a:off x="7422370" y="4631439"/>
            <a:ext cx="7620" cy="0"/>
          </a:xfrm>
          <a:custGeom>
            <a:avLst/>
            <a:gdLst/>
            <a:ahLst/>
            <a:cxnLst/>
            <a:rect l="l" t="t" r="r" b="b"/>
            <a:pathLst>
              <a:path w="7620">
                <a:moveTo>
                  <a:pt x="0" y="0"/>
                </a:moveTo>
                <a:lnTo>
                  <a:pt x="7119" y="0"/>
                </a:lnTo>
              </a:path>
            </a:pathLst>
          </a:custGeom>
          <a:ln w="3942">
            <a:solidFill>
              <a:srgbClr val="000000"/>
            </a:solidFill>
          </a:ln>
        </p:spPr>
        <p:txBody>
          <a:bodyPr wrap="square" lIns="0" tIns="0" rIns="0" bIns="0" rtlCol="0"/>
          <a:lstStyle/>
          <a:p>
            <a:endParaRPr dirty="0"/>
          </a:p>
        </p:txBody>
      </p:sp>
      <p:sp>
        <p:nvSpPr>
          <p:cNvPr id="262" name="object 262"/>
          <p:cNvSpPr/>
          <p:nvPr/>
        </p:nvSpPr>
        <p:spPr>
          <a:xfrm>
            <a:off x="7422370" y="4532424"/>
            <a:ext cx="7620" cy="0"/>
          </a:xfrm>
          <a:custGeom>
            <a:avLst/>
            <a:gdLst/>
            <a:ahLst/>
            <a:cxnLst/>
            <a:rect l="l" t="t" r="r" b="b"/>
            <a:pathLst>
              <a:path w="7620">
                <a:moveTo>
                  <a:pt x="0" y="0"/>
                </a:moveTo>
                <a:lnTo>
                  <a:pt x="7119" y="0"/>
                </a:lnTo>
              </a:path>
            </a:pathLst>
          </a:custGeom>
          <a:ln w="3942">
            <a:solidFill>
              <a:srgbClr val="000000"/>
            </a:solidFill>
          </a:ln>
        </p:spPr>
        <p:txBody>
          <a:bodyPr wrap="square" lIns="0" tIns="0" rIns="0" bIns="0" rtlCol="0"/>
          <a:lstStyle/>
          <a:p>
            <a:endParaRPr dirty="0"/>
          </a:p>
        </p:txBody>
      </p:sp>
      <p:sp>
        <p:nvSpPr>
          <p:cNvPr id="263" name="object 263"/>
          <p:cNvSpPr/>
          <p:nvPr/>
        </p:nvSpPr>
        <p:spPr>
          <a:xfrm>
            <a:off x="7433051" y="5212985"/>
            <a:ext cx="814069" cy="0"/>
          </a:xfrm>
          <a:custGeom>
            <a:avLst/>
            <a:gdLst/>
            <a:ahLst/>
            <a:cxnLst/>
            <a:rect l="l" t="t" r="r" b="b"/>
            <a:pathLst>
              <a:path w="814070">
                <a:moveTo>
                  <a:pt x="0" y="0"/>
                </a:moveTo>
                <a:lnTo>
                  <a:pt x="813924" y="0"/>
                </a:lnTo>
              </a:path>
            </a:pathLst>
          </a:custGeom>
          <a:ln w="3942">
            <a:solidFill>
              <a:srgbClr val="000000"/>
            </a:solidFill>
          </a:ln>
        </p:spPr>
        <p:txBody>
          <a:bodyPr wrap="square" lIns="0" tIns="0" rIns="0" bIns="0" rtlCol="0"/>
          <a:lstStyle/>
          <a:p>
            <a:endParaRPr dirty="0"/>
          </a:p>
        </p:txBody>
      </p:sp>
      <p:sp>
        <p:nvSpPr>
          <p:cNvPr id="264" name="object 264"/>
          <p:cNvSpPr/>
          <p:nvPr/>
        </p:nvSpPr>
        <p:spPr>
          <a:xfrm>
            <a:off x="7433051" y="5216928"/>
            <a:ext cx="0" cy="8255"/>
          </a:xfrm>
          <a:custGeom>
            <a:avLst/>
            <a:gdLst/>
            <a:ahLst/>
            <a:cxnLst/>
            <a:rect l="l" t="t" r="r" b="b"/>
            <a:pathLst>
              <a:path h="8254">
                <a:moveTo>
                  <a:pt x="0" y="7992"/>
                </a:moveTo>
                <a:lnTo>
                  <a:pt x="0" y="0"/>
                </a:lnTo>
              </a:path>
            </a:pathLst>
          </a:custGeom>
          <a:ln w="3561">
            <a:solidFill>
              <a:srgbClr val="000000"/>
            </a:solidFill>
          </a:ln>
        </p:spPr>
        <p:txBody>
          <a:bodyPr wrap="square" lIns="0" tIns="0" rIns="0" bIns="0" rtlCol="0"/>
          <a:lstStyle/>
          <a:p>
            <a:endParaRPr dirty="0"/>
          </a:p>
        </p:txBody>
      </p:sp>
      <p:sp>
        <p:nvSpPr>
          <p:cNvPr id="265" name="object 265"/>
          <p:cNvSpPr/>
          <p:nvPr/>
        </p:nvSpPr>
        <p:spPr>
          <a:xfrm>
            <a:off x="7518706" y="5216928"/>
            <a:ext cx="0" cy="8255"/>
          </a:xfrm>
          <a:custGeom>
            <a:avLst/>
            <a:gdLst/>
            <a:ahLst/>
            <a:cxnLst/>
            <a:rect l="l" t="t" r="r" b="b"/>
            <a:pathLst>
              <a:path h="8254">
                <a:moveTo>
                  <a:pt x="0" y="7992"/>
                </a:moveTo>
                <a:lnTo>
                  <a:pt x="0" y="0"/>
                </a:lnTo>
              </a:path>
            </a:pathLst>
          </a:custGeom>
          <a:ln w="3561">
            <a:solidFill>
              <a:srgbClr val="000000"/>
            </a:solidFill>
          </a:ln>
        </p:spPr>
        <p:txBody>
          <a:bodyPr wrap="square" lIns="0" tIns="0" rIns="0" bIns="0" rtlCol="0"/>
          <a:lstStyle/>
          <a:p>
            <a:endParaRPr dirty="0"/>
          </a:p>
        </p:txBody>
      </p:sp>
      <p:sp>
        <p:nvSpPr>
          <p:cNvPr id="266" name="object 266"/>
          <p:cNvSpPr/>
          <p:nvPr/>
        </p:nvSpPr>
        <p:spPr>
          <a:xfrm>
            <a:off x="7600841" y="5216928"/>
            <a:ext cx="0" cy="8255"/>
          </a:xfrm>
          <a:custGeom>
            <a:avLst/>
            <a:gdLst/>
            <a:ahLst/>
            <a:cxnLst/>
            <a:rect l="l" t="t" r="r" b="b"/>
            <a:pathLst>
              <a:path h="8254">
                <a:moveTo>
                  <a:pt x="0" y="7992"/>
                </a:moveTo>
                <a:lnTo>
                  <a:pt x="0" y="0"/>
                </a:lnTo>
              </a:path>
            </a:pathLst>
          </a:custGeom>
          <a:ln w="3561">
            <a:solidFill>
              <a:srgbClr val="000000"/>
            </a:solidFill>
          </a:ln>
        </p:spPr>
        <p:txBody>
          <a:bodyPr wrap="square" lIns="0" tIns="0" rIns="0" bIns="0" rtlCol="0"/>
          <a:lstStyle/>
          <a:p>
            <a:endParaRPr dirty="0"/>
          </a:p>
        </p:txBody>
      </p:sp>
      <p:sp>
        <p:nvSpPr>
          <p:cNvPr id="267" name="object 267"/>
          <p:cNvSpPr/>
          <p:nvPr/>
        </p:nvSpPr>
        <p:spPr>
          <a:xfrm>
            <a:off x="7686512" y="5216928"/>
            <a:ext cx="0" cy="8255"/>
          </a:xfrm>
          <a:custGeom>
            <a:avLst/>
            <a:gdLst/>
            <a:ahLst/>
            <a:cxnLst/>
            <a:rect l="l" t="t" r="r" b="b"/>
            <a:pathLst>
              <a:path h="8254">
                <a:moveTo>
                  <a:pt x="0" y="7992"/>
                </a:moveTo>
                <a:lnTo>
                  <a:pt x="0" y="0"/>
                </a:lnTo>
              </a:path>
            </a:pathLst>
          </a:custGeom>
          <a:ln w="3561">
            <a:solidFill>
              <a:srgbClr val="000000"/>
            </a:solidFill>
          </a:ln>
        </p:spPr>
        <p:txBody>
          <a:bodyPr wrap="square" lIns="0" tIns="0" rIns="0" bIns="0" rtlCol="0"/>
          <a:lstStyle/>
          <a:p>
            <a:endParaRPr dirty="0"/>
          </a:p>
        </p:txBody>
      </p:sp>
      <p:sp>
        <p:nvSpPr>
          <p:cNvPr id="268" name="object 268"/>
          <p:cNvSpPr/>
          <p:nvPr/>
        </p:nvSpPr>
        <p:spPr>
          <a:xfrm>
            <a:off x="7768606" y="5216928"/>
            <a:ext cx="0" cy="8255"/>
          </a:xfrm>
          <a:custGeom>
            <a:avLst/>
            <a:gdLst/>
            <a:ahLst/>
            <a:cxnLst/>
            <a:rect l="l" t="t" r="r" b="b"/>
            <a:pathLst>
              <a:path h="8254">
                <a:moveTo>
                  <a:pt x="0" y="7992"/>
                </a:moveTo>
                <a:lnTo>
                  <a:pt x="0" y="0"/>
                </a:lnTo>
              </a:path>
            </a:pathLst>
          </a:custGeom>
          <a:ln w="3561">
            <a:solidFill>
              <a:srgbClr val="000000"/>
            </a:solidFill>
          </a:ln>
        </p:spPr>
        <p:txBody>
          <a:bodyPr wrap="square" lIns="0" tIns="0" rIns="0" bIns="0" rtlCol="0"/>
          <a:lstStyle/>
          <a:p>
            <a:endParaRPr dirty="0"/>
          </a:p>
        </p:txBody>
      </p:sp>
      <p:sp>
        <p:nvSpPr>
          <p:cNvPr id="269" name="object 269"/>
          <p:cNvSpPr/>
          <p:nvPr/>
        </p:nvSpPr>
        <p:spPr>
          <a:xfrm>
            <a:off x="7854277" y="5216928"/>
            <a:ext cx="0" cy="8255"/>
          </a:xfrm>
          <a:custGeom>
            <a:avLst/>
            <a:gdLst/>
            <a:ahLst/>
            <a:cxnLst/>
            <a:rect l="l" t="t" r="r" b="b"/>
            <a:pathLst>
              <a:path h="8254">
                <a:moveTo>
                  <a:pt x="0" y="7992"/>
                </a:moveTo>
                <a:lnTo>
                  <a:pt x="0" y="0"/>
                </a:lnTo>
              </a:path>
            </a:pathLst>
          </a:custGeom>
          <a:ln w="3561">
            <a:solidFill>
              <a:srgbClr val="000000"/>
            </a:solidFill>
          </a:ln>
        </p:spPr>
        <p:txBody>
          <a:bodyPr wrap="square" lIns="0" tIns="0" rIns="0" bIns="0" rtlCol="0"/>
          <a:lstStyle/>
          <a:p>
            <a:endParaRPr dirty="0"/>
          </a:p>
        </p:txBody>
      </p:sp>
      <p:sp>
        <p:nvSpPr>
          <p:cNvPr id="270" name="object 270"/>
          <p:cNvSpPr/>
          <p:nvPr/>
        </p:nvSpPr>
        <p:spPr>
          <a:xfrm>
            <a:off x="7939949" y="5216928"/>
            <a:ext cx="0" cy="8255"/>
          </a:xfrm>
          <a:custGeom>
            <a:avLst/>
            <a:gdLst/>
            <a:ahLst/>
            <a:cxnLst/>
            <a:rect l="l" t="t" r="r" b="b"/>
            <a:pathLst>
              <a:path h="8254">
                <a:moveTo>
                  <a:pt x="0" y="7992"/>
                </a:moveTo>
                <a:lnTo>
                  <a:pt x="0" y="0"/>
                </a:lnTo>
              </a:path>
            </a:pathLst>
          </a:custGeom>
          <a:ln w="3561">
            <a:solidFill>
              <a:srgbClr val="000000"/>
            </a:solidFill>
          </a:ln>
        </p:spPr>
        <p:txBody>
          <a:bodyPr wrap="square" lIns="0" tIns="0" rIns="0" bIns="0" rtlCol="0"/>
          <a:lstStyle/>
          <a:p>
            <a:endParaRPr dirty="0"/>
          </a:p>
        </p:txBody>
      </p:sp>
      <p:sp>
        <p:nvSpPr>
          <p:cNvPr id="271" name="object 271"/>
          <p:cNvSpPr/>
          <p:nvPr/>
        </p:nvSpPr>
        <p:spPr>
          <a:xfrm>
            <a:off x="8022042" y="5216928"/>
            <a:ext cx="0" cy="8255"/>
          </a:xfrm>
          <a:custGeom>
            <a:avLst/>
            <a:gdLst/>
            <a:ahLst/>
            <a:cxnLst/>
            <a:rect l="l" t="t" r="r" b="b"/>
            <a:pathLst>
              <a:path h="8254">
                <a:moveTo>
                  <a:pt x="0" y="7992"/>
                </a:moveTo>
                <a:lnTo>
                  <a:pt x="0" y="0"/>
                </a:lnTo>
              </a:path>
            </a:pathLst>
          </a:custGeom>
          <a:ln w="3561">
            <a:solidFill>
              <a:srgbClr val="000000"/>
            </a:solidFill>
          </a:ln>
        </p:spPr>
        <p:txBody>
          <a:bodyPr wrap="square" lIns="0" tIns="0" rIns="0" bIns="0" rtlCol="0"/>
          <a:lstStyle/>
          <a:p>
            <a:endParaRPr dirty="0"/>
          </a:p>
        </p:txBody>
      </p:sp>
      <p:sp>
        <p:nvSpPr>
          <p:cNvPr id="272" name="object 272"/>
          <p:cNvSpPr/>
          <p:nvPr/>
        </p:nvSpPr>
        <p:spPr>
          <a:xfrm>
            <a:off x="8107715" y="5216928"/>
            <a:ext cx="0" cy="8255"/>
          </a:xfrm>
          <a:custGeom>
            <a:avLst/>
            <a:gdLst/>
            <a:ahLst/>
            <a:cxnLst/>
            <a:rect l="l" t="t" r="r" b="b"/>
            <a:pathLst>
              <a:path h="8254">
                <a:moveTo>
                  <a:pt x="0" y="7992"/>
                </a:moveTo>
                <a:lnTo>
                  <a:pt x="0" y="0"/>
                </a:lnTo>
              </a:path>
            </a:pathLst>
          </a:custGeom>
          <a:ln w="3561">
            <a:solidFill>
              <a:srgbClr val="000000"/>
            </a:solidFill>
          </a:ln>
        </p:spPr>
        <p:txBody>
          <a:bodyPr wrap="square" lIns="0" tIns="0" rIns="0" bIns="0" rtlCol="0"/>
          <a:lstStyle/>
          <a:p>
            <a:endParaRPr dirty="0"/>
          </a:p>
        </p:txBody>
      </p:sp>
      <p:sp>
        <p:nvSpPr>
          <p:cNvPr id="273" name="object 273"/>
          <p:cNvSpPr/>
          <p:nvPr/>
        </p:nvSpPr>
        <p:spPr>
          <a:xfrm>
            <a:off x="8189808" y="5216928"/>
            <a:ext cx="0" cy="8255"/>
          </a:xfrm>
          <a:custGeom>
            <a:avLst/>
            <a:gdLst/>
            <a:ahLst/>
            <a:cxnLst/>
            <a:rect l="l" t="t" r="r" b="b"/>
            <a:pathLst>
              <a:path h="8254">
                <a:moveTo>
                  <a:pt x="0" y="7992"/>
                </a:moveTo>
                <a:lnTo>
                  <a:pt x="0" y="0"/>
                </a:lnTo>
              </a:path>
            </a:pathLst>
          </a:custGeom>
          <a:ln w="3561">
            <a:solidFill>
              <a:srgbClr val="000000"/>
            </a:solidFill>
          </a:ln>
        </p:spPr>
        <p:txBody>
          <a:bodyPr wrap="square" lIns="0" tIns="0" rIns="0" bIns="0" rtlCol="0"/>
          <a:lstStyle/>
          <a:p>
            <a:endParaRPr dirty="0"/>
          </a:p>
        </p:txBody>
      </p:sp>
      <p:sp>
        <p:nvSpPr>
          <p:cNvPr id="274" name="object 274"/>
          <p:cNvSpPr/>
          <p:nvPr/>
        </p:nvSpPr>
        <p:spPr>
          <a:xfrm>
            <a:off x="7622189" y="4643232"/>
            <a:ext cx="36195" cy="134620"/>
          </a:xfrm>
          <a:custGeom>
            <a:avLst/>
            <a:gdLst/>
            <a:ahLst/>
            <a:cxnLst/>
            <a:rect l="l" t="t" r="r" b="b"/>
            <a:pathLst>
              <a:path w="36195" h="134620">
                <a:moveTo>
                  <a:pt x="0" y="134616"/>
                </a:moveTo>
                <a:lnTo>
                  <a:pt x="35699" y="0"/>
                </a:lnTo>
              </a:path>
            </a:pathLst>
          </a:custGeom>
          <a:ln w="3586">
            <a:solidFill>
              <a:srgbClr val="000080"/>
            </a:solidFill>
          </a:ln>
        </p:spPr>
        <p:txBody>
          <a:bodyPr wrap="square" lIns="0" tIns="0" rIns="0" bIns="0" rtlCol="0"/>
          <a:lstStyle/>
          <a:p>
            <a:endParaRPr dirty="0"/>
          </a:p>
        </p:txBody>
      </p:sp>
      <p:sp>
        <p:nvSpPr>
          <p:cNvPr id="275" name="object 275"/>
          <p:cNvSpPr/>
          <p:nvPr/>
        </p:nvSpPr>
        <p:spPr>
          <a:xfrm>
            <a:off x="7657888" y="4603715"/>
            <a:ext cx="21590" cy="36195"/>
          </a:xfrm>
          <a:custGeom>
            <a:avLst/>
            <a:gdLst/>
            <a:ahLst/>
            <a:cxnLst/>
            <a:rect l="l" t="t" r="r" b="b"/>
            <a:pathLst>
              <a:path w="21590" h="36195">
                <a:moveTo>
                  <a:pt x="0" y="35600"/>
                </a:moveTo>
                <a:lnTo>
                  <a:pt x="21468" y="0"/>
                </a:lnTo>
              </a:path>
            </a:pathLst>
          </a:custGeom>
          <a:ln w="3662">
            <a:solidFill>
              <a:srgbClr val="000080"/>
            </a:solidFill>
          </a:ln>
        </p:spPr>
        <p:txBody>
          <a:bodyPr wrap="square" lIns="0" tIns="0" rIns="0" bIns="0" rtlCol="0"/>
          <a:lstStyle/>
          <a:p>
            <a:endParaRPr dirty="0"/>
          </a:p>
        </p:txBody>
      </p:sp>
      <p:sp>
        <p:nvSpPr>
          <p:cNvPr id="276" name="object 276"/>
          <p:cNvSpPr/>
          <p:nvPr/>
        </p:nvSpPr>
        <p:spPr>
          <a:xfrm>
            <a:off x="7682934" y="4599799"/>
            <a:ext cx="53975" cy="31750"/>
          </a:xfrm>
          <a:custGeom>
            <a:avLst/>
            <a:gdLst/>
            <a:ahLst/>
            <a:cxnLst/>
            <a:rect l="l" t="t" r="r" b="b"/>
            <a:pathLst>
              <a:path w="53975" h="31750">
                <a:moveTo>
                  <a:pt x="0" y="0"/>
                </a:moveTo>
                <a:lnTo>
                  <a:pt x="53509" y="31640"/>
                </a:lnTo>
              </a:path>
            </a:pathLst>
          </a:custGeom>
          <a:ln w="3843">
            <a:solidFill>
              <a:srgbClr val="000080"/>
            </a:solidFill>
          </a:ln>
        </p:spPr>
        <p:txBody>
          <a:bodyPr wrap="square" lIns="0" tIns="0" rIns="0" bIns="0" rtlCol="0"/>
          <a:lstStyle/>
          <a:p>
            <a:endParaRPr dirty="0"/>
          </a:p>
        </p:txBody>
      </p:sp>
      <p:sp>
        <p:nvSpPr>
          <p:cNvPr id="277" name="object 277"/>
          <p:cNvSpPr/>
          <p:nvPr/>
        </p:nvSpPr>
        <p:spPr>
          <a:xfrm>
            <a:off x="7740022" y="4631439"/>
            <a:ext cx="57785" cy="91440"/>
          </a:xfrm>
          <a:custGeom>
            <a:avLst/>
            <a:gdLst/>
            <a:ahLst/>
            <a:cxnLst/>
            <a:rect l="l" t="t" r="r" b="b"/>
            <a:pathLst>
              <a:path w="57784" h="91439">
                <a:moveTo>
                  <a:pt x="0" y="0"/>
                </a:moveTo>
                <a:lnTo>
                  <a:pt x="57168" y="90960"/>
                </a:lnTo>
              </a:path>
            </a:pathLst>
          </a:custGeom>
          <a:ln w="3669">
            <a:solidFill>
              <a:srgbClr val="000080"/>
            </a:solidFill>
          </a:ln>
        </p:spPr>
        <p:txBody>
          <a:bodyPr wrap="square" lIns="0" tIns="0" rIns="0" bIns="0" rtlCol="0"/>
          <a:lstStyle/>
          <a:p>
            <a:endParaRPr dirty="0"/>
          </a:p>
        </p:txBody>
      </p:sp>
      <p:sp>
        <p:nvSpPr>
          <p:cNvPr id="278" name="object 278"/>
          <p:cNvSpPr/>
          <p:nvPr/>
        </p:nvSpPr>
        <p:spPr>
          <a:xfrm>
            <a:off x="7800768" y="4726360"/>
            <a:ext cx="43180" cy="257175"/>
          </a:xfrm>
          <a:custGeom>
            <a:avLst/>
            <a:gdLst/>
            <a:ahLst/>
            <a:cxnLst/>
            <a:rect l="l" t="t" r="r" b="b"/>
            <a:pathLst>
              <a:path w="43179" h="257175">
                <a:moveTo>
                  <a:pt x="0" y="0"/>
                </a:moveTo>
                <a:lnTo>
                  <a:pt x="42815" y="257127"/>
                </a:lnTo>
              </a:path>
            </a:pathLst>
          </a:custGeom>
          <a:ln w="3571">
            <a:solidFill>
              <a:srgbClr val="000080"/>
            </a:solidFill>
          </a:ln>
        </p:spPr>
        <p:txBody>
          <a:bodyPr wrap="square" lIns="0" tIns="0" rIns="0" bIns="0" rtlCol="0"/>
          <a:lstStyle/>
          <a:p>
            <a:endParaRPr dirty="0"/>
          </a:p>
        </p:txBody>
      </p:sp>
      <p:sp>
        <p:nvSpPr>
          <p:cNvPr id="279" name="object 279"/>
          <p:cNvSpPr/>
          <p:nvPr/>
        </p:nvSpPr>
        <p:spPr>
          <a:xfrm>
            <a:off x="7843584" y="4987538"/>
            <a:ext cx="21590" cy="27940"/>
          </a:xfrm>
          <a:custGeom>
            <a:avLst/>
            <a:gdLst/>
            <a:ahLst/>
            <a:cxnLst/>
            <a:rect l="l" t="t" r="r" b="b"/>
            <a:pathLst>
              <a:path w="21590" h="27939">
                <a:moveTo>
                  <a:pt x="0" y="0"/>
                </a:moveTo>
                <a:lnTo>
                  <a:pt x="21387" y="27679"/>
                </a:lnTo>
              </a:path>
            </a:pathLst>
          </a:custGeom>
          <a:ln w="3703">
            <a:solidFill>
              <a:srgbClr val="000080"/>
            </a:solidFill>
          </a:ln>
        </p:spPr>
        <p:txBody>
          <a:bodyPr wrap="square" lIns="0" tIns="0" rIns="0" bIns="0" rtlCol="0"/>
          <a:lstStyle/>
          <a:p>
            <a:endParaRPr dirty="0"/>
          </a:p>
        </p:txBody>
      </p:sp>
      <p:sp>
        <p:nvSpPr>
          <p:cNvPr id="280" name="object 280"/>
          <p:cNvSpPr/>
          <p:nvPr/>
        </p:nvSpPr>
        <p:spPr>
          <a:xfrm>
            <a:off x="7868509" y="5019178"/>
            <a:ext cx="21590" cy="24130"/>
          </a:xfrm>
          <a:custGeom>
            <a:avLst/>
            <a:gdLst/>
            <a:ahLst/>
            <a:cxnLst/>
            <a:rect l="l" t="t" r="r" b="b"/>
            <a:pathLst>
              <a:path w="21590" h="24129">
                <a:moveTo>
                  <a:pt x="0" y="0"/>
                </a:moveTo>
                <a:lnTo>
                  <a:pt x="21468" y="23630"/>
                </a:lnTo>
              </a:path>
            </a:pathLst>
          </a:custGeom>
          <a:ln w="3733">
            <a:solidFill>
              <a:srgbClr val="000080"/>
            </a:solidFill>
          </a:ln>
        </p:spPr>
        <p:txBody>
          <a:bodyPr wrap="square" lIns="0" tIns="0" rIns="0" bIns="0" rtlCol="0"/>
          <a:lstStyle/>
          <a:p>
            <a:endParaRPr dirty="0"/>
          </a:p>
        </p:txBody>
      </p:sp>
      <p:sp>
        <p:nvSpPr>
          <p:cNvPr id="281" name="object 281"/>
          <p:cNvSpPr/>
          <p:nvPr/>
        </p:nvSpPr>
        <p:spPr>
          <a:xfrm>
            <a:off x="7893556" y="4896533"/>
            <a:ext cx="32384" cy="150495"/>
          </a:xfrm>
          <a:custGeom>
            <a:avLst/>
            <a:gdLst/>
            <a:ahLst/>
            <a:cxnLst/>
            <a:rect l="l" t="t" r="r" b="b"/>
            <a:pathLst>
              <a:path w="32384" h="150495">
                <a:moveTo>
                  <a:pt x="0" y="150324"/>
                </a:moveTo>
                <a:lnTo>
                  <a:pt x="32121" y="0"/>
                </a:lnTo>
              </a:path>
            </a:pathLst>
          </a:custGeom>
          <a:ln w="3577">
            <a:solidFill>
              <a:srgbClr val="000080"/>
            </a:solidFill>
          </a:ln>
        </p:spPr>
        <p:txBody>
          <a:bodyPr wrap="square" lIns="0" tIns="0" rIns="0" bIns="0" rtlCol="0"/>
          <a:lstStyle/>
          <a:p>
            <a:endParaRPr dirty="0"/>
          </a:p>
        </p:txBody>
      </p:sp>
      <p:sp>
        <p:nvSpPr>
          <p:cNvPr id="282" name="object 282"/>
          <p:cNvSpPr/>
          <p:nvPr/>
        </p:nvSpPr>
        <p:spPr>
          <a:xfrm>
            <a:off x="7925677" y="4892483"/>
            <a:ext cx="25400" cy="123189"/>
          </a:xfrm>
          <a:custGeom>
            <a:avLst/>
            <a:gdLst/>
            <a:ahLst/>
            <a:cxnLst/>
            <a:rect l="l" t="t" r="r" b="b"/>
            <a:pathLst>
              <a:path w="25400" h="123189">
                <a:moveTo>
                  <a:pt x="0" y="0"/>
                </a:moveTo>
                <a:lnTo>
                  <a:pt x="24925" y="122734"/>
                </a:lnTo>
              </a:path>
            </a:pathLst>
          </a:custGeom>
          <a:ln w="3576">
            <a:solidFill>
              <a:srgbClr val="000080"/>
            </a:solidFill>
          </a:ln>
        </p:spPr>
        <p:txBody>
          <a:bodyPr wrap="square" lIns="0" tIns="0" rIns="0" bIns="0" rtlCol="0"/>
          <a:lstStyle/>
          <a:p>
            <a:endParaRPr dirty="0"/>
          </a:p>
        </p:txBody>
      </p:sp>
      <p:sp>
        <p:nvSpPr>
          <p:cNvPr id="283" name="object 283"/>
          <p:cNvSpPr/>
          <p:nvPr/>
        </p:nvSpPr>
        <p:spPr>
          <a:xfrm>
            <a:off x="7950603" y="5019178"/>
            <a:ext cx="32384" cy="47625"/>
          </a:xfrm>
          <a:custGeom>
            <a:avLst/>
            <a:gdLst/>
            <a:ahLst/>
            <a:cxnLst/>
            <a:rect l="l" t="t" r="r" b="b"/>
            <a:pathLst>
              <a:path w="32384" h="47625">
                <a:moveTo>
                  <a:pt x="0" y="0"/>
                </a:moveTo>
                <a:lnTo>
                  <a:pt x="32162" y="47393"/>
                </a:lnTo>
              </a:path>
            </a:pathLst>
          </a:custGeom>
          <a:ln w="3681">
            <a:solidFill>
              <a:srgbClr val="000080"/>
            </a:solidFill>
          </a:ln>
        </p:spPr>
        <p:txBody>
          <a:bodyPr wrap="square" lIns="0" tIns="0" rIns="0" bIns="0" rtlCol="0"/>
          <a:lstStyle/>
          <a:p>
            <a:endParaRPr dirty="0"/>
          </a:p>
        </p:txBody>
      </p:sp>
      <p:sp>
        <p:nvSpPr>
          <p:cNvPr id="284" name="object 284"/>
          <p:cNvSpPr/>
          <p:nvPr/>
        </p:nvSpPr>
        <p:spPr>
          <a:xfrm>
            <a:off x="7986343" y="4991454"/>
            <a:ext cx="39370" cy="79375"/>
          </a:xfrm>
          <a:custGeom>
            <a:avLst/>
            <a:gdLst/>
            <a:ahLst/>
            <a:cxnLst/>
            <a:rect l="l" t="t" r="r" b="b"/>
            <a:pathLst>
              <a:path w="39370" h="79375">
                <a:moveTo>
                  <a:pt x="0" y="79069"/>
                </a:moveTo>
                <a:lnTo>
                  <a:pt x="39277" y="0"/>
                </a:lnTo>
              </a:path>
            </a:pathLst>
          </a:custGeom>
          <a:ln w="3636">
            <a:solidFill>
              <a:srgbClr val="000080"/>
            </a:solidFill>
          </a:ln>
        </p:spPr>
        <p:txBody>
          <a:bodyPr wrap="square" lIns="0" tIns="0" rIns="0" bIns="0" rtlCol="0"/>
          <a:lstStyle/>
          <a:p>
            <a:endParaRPr dirty="0"/>
          </a:p>
        </p:txBody>
      </p:sp>
      <p:sp>
        <p:nvSpPr>
          <p:cNvPr id="285" name="object 285"/>
          <p:cNvSpPr/>
          <p:nvPr/>
        </p:nvSpPr>
        <p:spPr>
          <a:xfrm>
            <a:off x="8025620" y="4987538"/>
            <a:ext cx="18415" cy="43815"/>
          </a:xfrm>
          <a:custGeom>
            <a:avLst/>
            <a:gdLst/>
            <a:ahLst/>
            <a:cxnLst/>
            <a:rect l="l" t="t" r="r" b="b"/>
            <a:pathLst>
              <a:path w="18415" h="43814">
                <a:moveTo>
                  <a:pt x="0" y="0"/>
                </a:moveTo>
                <a:lnTo>
                  <a:pt x="17890" y="43477"/>
                </a:lnTo>
              </a:path>
            </a:pathLst>
          </a:custGeom>
          <a:ln w="3616">
            <a:solidFill>
              <a:srgbClr val="000080"/>
            </a:solidFill>
          </a:ln>
        </p:spPr>
        <p:txBody>
          <a:bodyPr wrap="square" lIns="0" tIns="0" rIns="0" bIns="0" rtlCol="0"/>
          <a:lstStyle/>
          <a:p>
            <a:endParaRPr dirty="0"/>
          </a:p>
        </p:txBody>
      </p:sp>
      <p:sp>
        <p:nvSpPr>
          <p:cNvPr id="286" name="object 286"/>
          <p:cNvSpPr/>
          <p:nvPr/>
        </p:nvSpPr>
        <p:spPr>
          <a:xfrm>
            <a:off x="8043511" y="4975567"/>
            <a:ext cx="25400" cy="59690"/>
          </a:xfrm>
          <a:custGeom>
            <a:avLst/>
            <a:gdLst/>
            <a:ahLst/>
            <a:cxnLst/>
            <a:rect l="l" t="t" r="r" b="b"/>
            <a:pathLst>
              <a:path w="25400" h="59689">
                <a:moveTo>
                  <a:pt x="0" y="59364"/>
                </a:moveTo>
                <a:lnTo>
                  <a:pt x="24925" y="0"/>
                </a:lnTo>
              </a:path>
            </a:pathLst>
          </a:custGeom>
          <a:ln w="3618">
            <a:solidFill>
              <a:srgbClr val="000080"/>
            </a:solidFill>
          </a:ln>
        </p:spPr>
        <p:txBody>
          <a:bodyPr wrap="square" lIns="0" tIns="0" rIns="0" bIns="0" rtlCol="0"/>
          <a:lstStyle/>
          <a:p>
            <a:endParaRPr dirty="0"/>
          </a:p>
        </p:txBody>
      </p:sp>
      <p:sp>
        <p:nvSpPr>
          <p:cNvPr id="287" name="object 287"/>
          <p:cNvSpPr/>
          <p:nvPr/>
        </p:nvSpPr>
        <p:spPr>
          <a:xfrm>
            <a:off x="8068436" y="4971651"/>
            <a:ext cx="128905" cy="237490"/>
          </a:xfrm>
          <a:custGeom>
            <a:avLst/>
            <a:gdLst/>
            <a:ahLst/>
            <a:cxnLst/>
            <a:rect l="l" t="t" r="r" b="b"/>
            <a:pathLst>
              <a:path w="128904" h="237489">
                <a:moveTo>
                  <a:pt x="0" y="0"/>
                </a:moveTo>
                <a:lnTo>
                  <a:pt x="128487" y="237391"/>
                </a:lnTo>
              </a:path>
            </a:pathLst>
          </a:custGeom>
          <a:ln w="3647">
            <a:solidFill>
              <a:srgbClr val="000080"/>
            </a:solidFill>
          </a:ln>
        </p:spPr>
        <p:txBody>
          <a:bodyPr wrap="square" lIns="0" tIns="0" rIns="0" bIns="0" rtlCol="0"/>
          <a:lstStyle/>
          <a:p>
            <a:endParaRPr dirty="0"/>
          </a:p>
        </p:txBody>
      </p:sp>
      <p:sp>
        <p:nvSpPr>
          <p:cNvPr id="288" name="object 288"/>
          <p:cNvSpPr/>
          <p:nvPr/>
        </p:nvSpPr>
        <p:spPr>
          <a:xfrm>
            <a:off x="8196924" y="5212985"/>
            <a:ext cx="46990" cy="0"/>
          </a:xfrm>
          <a:custGeom>
            <a:avLst/>
            <a:gdLst/>
            <a:ahLst/>
            <a:cxnLst/>
            <a:rect l="l" t="t" r="r" b="b"/>
            <a:pathLst>
              <a:path w="46990">
                <a:moveTo>
                  <a:pt x="0" y="0"/>
                </a:moveTo>
                <a:lnTo>
                  <a:pt x="46514" y="0"/>
                </a:lnTo>
              </a:path>
            </a:pathLst>
          </a:custGeom>
          <a:ln w="3942">
            <a:solidFill>
              <a:srgbClr val="000080"/>
            </a:solidFill>
          </a:ln>
        </p:spPr>
        <p:txBody>
          <a:bodyPr wrap="square" lIns="0" tIns="0" rIns="0" bIns="0" rtlCol="0"/>
          <a:lstStyle/>
          <a:p>
            <a:endParaRPr dirty="0"/>
          </a:p>
        </p:txBody>
      </p:sp>
      <p:sp>
        <p:nvSpPr>
          <p:cNvPr id="289" name="object 289"/>
          <p:cNvSpPr/>
          <p:nvPr/>
        </p:nvSpPr>
        <p:spPr>
          <a:xfrm>
            <a:off x="7436613" y="4730321"/>
            <a:ext cx="186055" cy="384175"/>
          </a:xfrm>
          <a:custGeom>
            <a:avLst/>
            <a:gdLst/>
            <a:ahLst/>
            <a:cxnLst/>
            <a:rect l="l" t="t" r="r" b="b"/>
            <a:pathLst>
              <a:path w="186054" h="384175">
                <a:moveTo>
                  <a:pt x="0" y="383787"/>
                </a:moveTo>
                <a:lnTo>
                  <a:pt x="185574" y="0"/>
                </a:lnTo>
              </a:path>
            </a:pathLst>
          </a:custGeom>
          <a:ln w="3633">
            <a:solidFill>
              <a:srgbClr val="FF00FF"/>
            </a:solidFill>
          </a:ln>
        </p:spPr>
        <p:txBody>
          <a:bodyPr wrap="square" lIns="0" tIns="0" rIns="0" bIns="0" rtlCol="0"/>
          <a:lstStyle/>
          <a:p>
            <a:endParaRPr dirty="0"/>
          </a:p>
        </p:txBody>
      </p:sp>
      <p:sp>
        <p:nvSpPr>
          <p:cNvPr id="290" name="object 290"/>
          <p:cNvSpPr/>
          <p:nvPr/>
        </p:nvSpPr>
        <p:spPr>
          <a:xfrm>
            <a:off x="7622189" y="4726360"/>
            <a:ext cx="32384" cy="0"/>
          </a:xfrm>
          <a:custGeom>
            <a:avLst/>
            <a:gdLst/>
            <a:ahLst/>
            <a:cxnLst/>
            <a:rect l="l" t="t" r="r" b="b"/>
            <a:pathLst>
              <a:path w="32384">
                <a:moveTo>
                  <a:pt x="0" y="0"/>
                </a:moveTo>
                <a:lnTo>
                  <a:pt x="32162" y="0"/>
                </a:lnTo>
              </a:path>
            </a:pathLst>
          </a:custGeom>
          <a:ln w="3942">
            <a:solidFill>
              <a:srgbClr val="FF00FF"/>
            </a:solidFill>
          </a:ln>
        </p:spPr>
        <p:txBody>
          <a:bodyPr wrap="square" lIns="0" tIns="0" rIns="0" bIns="0" rtlCol="0"/>
          <a:lstStyle/>
          <a:p>
            <a:endParaRPr dirty="0"/>
          </a:p>
        </p:txBody>
      </p:sp>
      <p:sp>
        <p:nvSpPr>
          <p:cNvPr id="291" name="object 291"/>
          <p:cNvSpPr/>
          <p:nvPr/>
        </p:nvSpPr>
        <p:spPr>
          <a:xfrm>
            <a:off x="7657888" y="4670956"/>
            <a:ext cx="25400" cy="55880"/>
          </a:xfrm>
          <a:custGeom>
            <a:avLst/>
            <a:gdLst/>
            <a:ahLst/>
            <a:cxnLst/>
            <a:rect l="l" t="t" r="r" b="b"/>
            <a:pathLst>
              <a:path w="25400" h="55879">
                <a:moveTo>
                  <a:pt x="0" y="55403"/>
                </a:moveTo>
                <a:lnTo>
                  <a:pt x="25046" y="0"/>
                </a:lnTo>
              </a:path>
            </a:pathLst>
          </a:custGeom>
          <a:ln w="3625">
            <a:solidFill>
              <a:srgbClr val="FF00FF"/>
            </a:solidFill>
          </a:ln>
        </p:spPr>
        <p:txBody>
          <a:bodyPr wrap="square" lIns="0" tIns="0" rIns="0" bIns="0" rtlCol="0"/>
          <a:lstStyle/>
          <a:p>
            <a:endParaRPr dirty="0"/>
          </a:p>
        </p:txBody>
      </p:sp>
      <p:sp>
        <p:nvSpPr>
          <p:cNvPr id="292" name="object 292"/>
          <p:cNvSpPr/>
          <p:nvPr/>
        </p:nvSpPr>
        <p:spPr>
          <a:xfrm>
            <a:off x="7682934" y="4666996"/>
            <a:ext cx="53975" cy="55880"/>
          </a:xfrm>
          <a:custGeom>
            <a:avLst/>
            <a:gdLst/>
            <a:ahLst/>
            <a:cxnLst/>
            <a:rect l="l" t="t" r="r" b="b"/>
            <a:pathLst>
              <a:path w="53975" h="55879">
                <a:moveTo>
                  <a:pt x="0" y="0"/>
                </a:moveTo>
                <a:lnTo>
                  <a:pt x="53509" y="55403"/>
                </a:lnTo>
              </a:path>
            </a:pathLst>
          </a:custGeom>
          <a:ln w="3745">
            <a:solidFill>
              <a:srgbClr val="FF00FF"/>
            </a:solidFill>
          </a:ln>
        </p:spPr>
        <p:txBody>
          <a:bodyPr wrap="square" lIns="0" tIns="0" rIns="0" bIns="0" rtlCol="0"/>
          <a:lstStyle/>
          <a:p>
            <a:endParaRPr dirty="0"/>
          </a:p>
        </p:txBody>
      </p:sp>
      <p:sp>
        <p:nvSpPr>
          <p:cNvPr id="293" name="object 293"/>
          <p:cNvSpPr/>
          <p:nvPr/>
        </p:nvSpPr>
        <p:spPr>
          <a:xfrm>
            <a:off x="7740022" y="4726360"/>
            <a:ext cx="57785" cy="12065"/>
          </a:xfrm>
          <a:custGeom>
            <a:avLst/>
            <a:gdLst/>
            <a:ahLst/>
            <a:cxnLst/>
            <a:rect l="l" t="t" r="r" b="b"/>
            <a:pathLst>
              <a:path w="57784" h="12064">
                <a:moveTo>
                  <a:pt x="0" y="0"/>
                </a:moveTo>
                <a:lnTo>
                  <a:pt x="57168" y="11837"/>
                </a:lnTo>
              </a:path>
            </a:pathLst>
          </a:custGeom>
          <a:ln w="3926">
            <a:solidFill>
              <a:srgbClr val="FF00FF"/>
            </a:solidFill>
          </a:ln>
        </p:spPr>
        <p:txBody>
          <a:bodyPr wrap="square" lIns="0" tIns="0" rIns="0" bIns="0" rtlCol="0"/>
          <a:lstStyle/>
          <a:p>
            <a:endParaRPr dirty="0"/>
          </a:p>
        </p:txBody>
      </p:sp>
      <p:sp>
        <p:nvSpPr>
          <p:cNvPr id="294" name="object 294"/>
          <p:cNvSpPr/>
          <p:nvPr/>
        </p:nvSpPr>
        <p:spPr>
          <a:xfrm>
            <a:off x="7800768" y="4738197"/>
            <a:ext cx="43180" cy="118745"/>
          </a:xfrm>
          <a:custGeom>
            <a:avLst/>
            <a:gdLst/>
            <a:ahLst/>
            <a:cxnLst/>
            <a:rect l="l" t="t" r="r" b="b"/>
            <a:pathLst>
              <a:path w="43179" h="118745">
                <a:moveTo>
                  <a:pt x="0" y="0"/>
                </a:moveTo>
                <a:lnTo>
                  <a:pt x="42815" y="118684"/>
                </a:lnTo>
              </a:path>
            </a:pathLst>
          </a:custGeom>
          <a:ln w="3605">
            <a:solidFill>
              <a:srgbClr val="FF00FF"/>
            </a:solidFill>
          </a:ln>
        </p:spPr>
        <p:txBody>
          <a:bodyPr wrap="square" lIns="0" tIns="0" rIns="0" bIns="0" rtlCol="0"/>
          <a:lstStyle/>
          <a:p>
            <a:endParaRPr dirty="0"/>
          </a:p>
        </p:txBody>
      </p:sp>
      <p:sp>
        <p:nvSpPr>
          <p:cNvPr id="295" name="object 295"/>
          <p:cNvSpPr/>
          <p:nvPr/>
        </p:nvSpPr>
        <p:spPr>
          <a:xfrm>
            <a:off x="7843584" y="4860843"/>
            <a:ext cx="25400" cy="154940"/>
          </a:xfrm>
          <a:custGeom>
            <a:avLst/>
            <a:gdLst/>
            <a:ahLst/>
            <a:cxnLst/>
            <a:rect l="l" t="t" r="r" b="b"/>
            <a:pathLst>
              <a:path w="25400" h="154939">
                <a:moveTo>
                  <a:pt x="0" y="0"/>
                </a:moveTo>
                <a:lnTo>
                  <a:pt x="24925" y="154374"/>
                </a:lnTo>
              </a:path>
            </a:pathLst>
          </a:custGeom>
          <a:ln w="3570">
            <a:solidFill>
              <a:srgbClr val="FF00FF"/>
            </a:solidFill>
          </a:ln>
        </p:spPr>
        <p:txBody>
          <a:bodyPr wrap="square" lIns="0" tIns="0" rIns="0" bIns="0" rtlCol="0"/>
          <a:lstStyle/>
          <a:p>
            <a:endParaRPr dirty="0"/>
          </a:p>
        </p:txBody>
      </p:sp>
      <p:sp>
        <p:nvSpPr>
          <p:cNvPr id="296" name="object 296"/>
          <p:cNvSpPr/>
          <p:nvPr/>
        </p:nvSpPr>
        <p:spPr>
          <a:xfrm>
            <a:off x="7868509" y="5019178"/>
            <a:ext cx="21590" cy="0"/>
          </a:xfrm>
          <a:custGeom>
            <a:avLst/>
            <a:gdLst/>
            <a:ahLst/>
            <a:cxnLst/>
            <a:rect l="l" t="t" r="r" b="b"/>
            <a:pathLst>
              <a:path w="21590">
                <a:moveTo>
                  <a:pt x="0" y="0"/>
                </a:moveTo>
                <a:lnTo>
                  <a:pt x="21468" y="0"/>
                </a:lnTo>
              </a:path>
            </a:pathLst>
          </a:custGeom>
          <a:ln w="3942">
            <a:solidFill>
              <a:srgbClr val="FF00FF"/>
            </a:solidFill>
          </a:ln>
        </p:spPr>
        <p:txBody>
          <a:bodyPr wrap="square" lIns="0" tIns="0" rIns="0" bIns="0" rtlCol="0"/>
          <a:lstStyle/>
          <a:p>
            <a:endParaRPr dirty="0"/>
          </a:p>
        </p:txBody>
      </p:sp>
      <p:sp>
        <p:nvSpPr>
          <p:cNvPr id="297" name="object 297"/>
          <p:cNvSpPr/>
          <p:nvPr/>
        </p:nvSpPr>
        <p:spPr>
          <a:xfrm>
            <a:off x="7893556" y="4940010"/>
            <a:ext cx="32384" cy="79375"/>
          </a:xfrm>
          <a:custGeom>
            <a:avLst/>
            <a:gdLst/>
            <a:ahLst/>
            <a:cxnLst/>
            <a:rect l="l" t="t" r="r" b="b"/>
            <a:pathLst>
              <a:path w="32384" h="79375">
                <a:moveTo>
                  <a:pt x="0" y="79167"/>
                </a:moveTo>
                <a:lnTo>
                  <a:pt x="32121" y="0"/>
                </a:lnTo>
              </a:path>
            </a:pathLst>
          </a:custGeom>
          <a:ln w="3615">
            <a:solidFill>
              <a:srgbClr val="FF00FF"/>
            </a:solidFill>
          </a:ln>
        </p:spPr>
        <p:txBody>
          <a:bodyPr wrap="square" lIns="0" tIns="0" rIns="0" bIns="0" rtlCol="0"/>
          <a:lstStyle/>
          <a:p>
            <a:endParaRPr dirty="0"/>
          </a:p>
        </p:txBody>
      </p:sp>
      <p:sp>
        <p:nvSpPr>
          <p:cNvPr id="298" name="object 298"/>
          <p:cNvSpPr/>
          <p:nvPr/>
        </p:nvSpPr>
        <p:spPr>
          <a:xfrm>
            <a:off x="7925677" y="4920163"/>
            <a:ext cx="21590" cy="15875"/>
          </a:xfrm>
          <a:custGeom>
            <a:avLst/>
            <a:gdLst/>
            <a:ahLst/>
            <a:cxnLst/>
            <a:rect l="l" t="t" r="r" b="b"/>
            <a:pathLst>
              <a:path w="21590" h="15875">
                <a:moveTo>
                  <a:pt x="0" y="15886"/>
                </a:moveTo>
                <a:lnTo>
                  <a:pt x="21387" y="0"/>
                </a:lnTo>
              </a:path>
            </a:pathLst>
          </a:custGeom>
          <a:ln w="3806">
            <a:solidFill>
              <a:srgbClr val="FF00FF"/>
            </a:solidFill>
          </a:ln>
        </p:spPr>
        <p:txBody>
          <a:bodyPr wrap="square" lIns="0" tIns="0" rIns="0" bIns="0" rtlCol="0"/>
          <a:lstStyle/>
          <a:p>
            <a:endParaRPr dirty="0"/>
          </a:p>
        </p:txBody>
      </p:sp>
      <p:sp>
        <p:nvSpPr>
          <p:cNvPr id="299" name="object 299"/>
          <p:cNvSpPr/>
          <p:nvPr/>
        </p:nvSpPr>
        <p:spPr>
          <a:xfrm>
            <a:off x="7950603" y="4920163"/>
            <a:ext cx="32384" cy="47625"/>
          </a:xfrm>
          <a:custGeom>
            <a:avLst/>
            <a:gdLst/>
            <a:ahLst/>
            <a:cxnLst/>
            <a:rect l="l" t="t" r="r" b="b"/>
            <a:pathLst>
              <a:path w="32384" h="47625">
                <a:moveTo>
                  <a:pt x="0" y="0"/>
                </a:moveTo>
                <a:lnTo>
                  <a:pt x="32162" y="47527"/>
                </a:lnTo>
              </a:path>
            </a:pathLst>
          </a:custGeom>
          <a:ln w="3680">
            <a:solidFill>
              <a:srgbClr val="FF00FF"/>
            </a:solidFill>
          </a:ln>
        </p:spPr>
        <p:txBody>
          <a:bodyPr wrap="square" lIns="0" tIns="0" rIns="0" bIns="0" rtlCol="0"/>
          <a:lstStyle/>
          <a:p>
            <a:endParaRPr dirty="0"/>
          </a:p>
        </p:txBody>
      </p:sp>
      <p:sp>
        <p:nvSpPr>
          <p:cNvPr id="300" name="object 300"/>
          <p:cNvSpPr/>
          <p:nvPr/>
        </p:nvSpPr>
        <p:spPr>
          <a:xfrm>
            <a:off x="7986343" y="4951848"/>
            <a:ext cx="36195" cy="20320"/>
          </a:xfrm>
          <a:custGeom>
            <a:avLst/>
            <a:gdLst/>
            <a:ahLst/>
            <a:cxnLst/>
            <a:rect l="l" t="t" r="r" b="b"/>
            <a:pathLst>
              <a:path w="36195" h="20320">
                <a:moveTo>
                  <a:pt x="0" y="19803"/>
                </a:moveTo>
                <a:lnTo>
                  <a:pt x="35699" y="0"/>
                </a:lnTo>
              </a:path>
            </a:pathLst>
          </a:custGeom>
          <a:ln w="3852">
            <a:solidFill>
              <a:srgbClr val="FF00FF"/>
            </a:solidFill>
          </a:ln>
        </p:spPr>
        <p:txBody>
          <a:bodyPr wrap="square" lIns="0" tIns="0" rIns="0" bIns="0" rtlCol="0"/>
          <a:lstStyle/>
          <a:p>
            <a:endParaRPr dirty="0"/>
          </a:p>
        </p:txBody>
      </p:sp>
      <p:sp>
        <p:nvSpPr>
          <p:cNvPr id="301" name="object 301"/>
          <p:cNvSpPr/>
          <p:nvPr/>
        </p:nvSpPr>
        <p:spPr>
          <a:xfrm>
            <a:off x="8025620" y="4951848"/>
            <a:ext cx="18415" cy="63500"/>
          </a:xfrm>
          <a:custGeom>
            <a:avLst/>
            <a:gdLst/>
            <a:ahLst/>
            <a:cxnLst/>
            <a:rect l="l" t="t" r="r" b="b"/>
            <a:pathLst>
              <a:path w="18415" h="63500">
                <a:moveTo>
                  <a:pt x="0" y="0"/>
                </a:moveTo>
                <a:lnTo>
                  <a:pt x="17890" y="63369"/>
                </a:lnTo>
              </a:path>
            </a:pathLst>
          </a:custGeom>
          <a:ln w="3589">
            <a:solidFill>
              <a:srgbClr val="FF00FF"/>
            </a:solidFill>
          </a:ln>
        </p:spPr>
        <p:txBody>
          <a:bodyPr wrap="square" lIns="0" tIns="0" rIns="0" bIns="0" rtlCol="0"/>
          <a:lstStyle/>
          <a:p>
            <a:endParaRPr dirty="0"/>
          </a:p>
        </p:txBody>
      </p:sp>
      <p:sp>
        <p:nvSpPr>
          <p:cNvPr id="302" name="object 302"/>
          <p:cNvSpPr/>
          <p:nvPr/>
        </p:nvSpPr>
        <p:spPr>
          <a:xfrm>
            <a:off x="8043511" y="5019178"/>
            <a:ext cx="21590" cy="8255"/>
          </a:xfrm>
          <a:custGeom>
            <a:avLst/>
            <a:gdLst/>
            <a:ahLst/>
            <a:cxnLst/>
            <a:rect l="l" t="t" r="r" b="b"/>
            <a:pathLst>
              <a:path w="21590" h="8254">
                <a:moveTo>
                  <a:pt x="0" y="0"/>
                </a:moveTo>
                <a:lnTo>
                  <a:pt x="21347" y="7876"/>
                </a:lnTo>
              </a:path>
            </a:pathLst>
          </a:custGeom>
          <a:ln w="3896">
            <a:solidFill>
              <a:srgbClr val="FF00FF"/>
            </a:solidFill>
          </a:ln>
        </p:spPr>
        <p:txBody>
          <a:bodyPr wrap="square" lIns="0" tIns="0" rIns="0" bIns="0" rtlCol="0"/>
          <a:lstStyle/>
          <a:p>
            <a:endParaRPr dirty="0"/>
          </a:p>
        </p:txBody>
      </p:sp>
      <p:sp>
        <p:nvSpPr>
          <p:cNvPr id="303" name="object 303"/>
          <p:cNvSpPr/>
          <p:nvPr/>
        </p:nvSpPr>
        <p:spPr>
          <a:xfrm>
            <a:off x="8068436" y="5027055"/>
            <a:ext cx="125095" cy="154305"/>
          </a:xfrm>
          <a:custGeom>
            <a:avLst/>
            <a:gdLst/>
            <a:ahLst/>
            <a:cxnLst/>
            <a:rect l="l" t="t" r="r" b="b"/>
            <a:pathLst>
              <a:path w="125095" h="154304">
                <a:moveTo>
                  <a:pt x="0" y="0"/>
                </a:moveTo>
                <a:lnTo>
                  <a:pt x="124949" y="154285"/>
                </a:lnTo>
              </a:path>
            </a:pathLst>
          </a:custGeom>
          <a:ln w="3712">
            <a:solidFill>
              <a:srgbClr val="FF00FF"/>
            </a:solidFill>
          </a:ln>
        </p:spPr>
        <p:txBody>
          <a:bodyPr wrap="square" lIns="0" tIns="0" rIns="0" bIns="0" rtlCol="0"/>
          <a:lstStyle/>
          <a:p>
            <a:endParaRPr dirty="0"/>
          </a:p>
        </p:txBody>
      </p:sp>
      <p:sp>
        <p:nvSpPr>
          <p:cNvPr id="304" name="object 304"/>
          <p:cNvSpPr/>
          <p:nvPr/>
        </p:nvSpPr>
        <p:spPr>
          <a:xfrm>
            <a:off x="8196924" y="5165573"/>
            <a:ext cx="46990" cy="20320"/>
          </a:xfrm>
          <a:custGeom>
            <a:avLst/>
            <a:gdLst/>
            <a:ahLst/>
            <a:cxnLst/>
            <a:rect l="l" t="t" r="r" b="b"/>
            <a:pathLst>
              <a:path w="46990" h="20320">
                <a:moveTo>
                  <a:pt x="0" y="19709"/>
                </a:moveTo>
                <a:lnTo>
                  <a:pt x="46514" y="0"/>
                </a:lnTo>
              </a:path>
            </a:pathLst>
          </a:custGeom>
          <a:ln w="3884">
            <a:solidFill>
              <a:srgbClr val="FF00FF"/>
            </a:solidFill>
          </a:ln>
        </p:spPr>
        <p:txBody>
          <a:bodyPr wrap="square" lIns="0" tIns="0" rIns="0" bIns="0" rtlCol="0"/>
          <a:lstStyle/>
          <a:p>
            <a:endParaRPr dirty="0"/>
          </a:p>
        </p:txBody>
      </p:sp>
      <p:sp>
        <p:nvSpPr>
          <p:cNvPr id="305" name="object 305"/>
          <p:cNvSpPr/>
          <p:nvPr/>
        </p:nvSpPr>
        <p:spPr>
          <a:xfrm>
            <a:off x="7611495" y="4765877"/>
            <a:ext cx="21590" cy="24130"/>
          </a:xfrm>
          <a:custGeom>
            <a:avLst/>
            <a:gdLst/>
            <a:ahLst/>
            <a:cxnLst/>
            <a:rect l="l" t="t" r="r" b="b"/>
            <a:pathLst>
              <a:path w="21590" h="24129">
                <a:moveTo>
                  <a:pt x="10693" y="0"/>
                </a:moveTo>
                <a:lnTo>
                  <a:pt x="0" y="11970"/>
                </a:lnTo>
                <a:lnTo>
                  <a:pt x="10693" y="23763"/>
                </a:lnTo>
                <a:lnTo>
                  <a:pt x="21468" y="11970"/>
                </a:lnTo>
                <a:lnTo>
                  <a:pt x="10693" y="0"/>
                </a:lnTo>
                <a:close/>
              </a:path>
            </a:pathLst>
          </a:custGeom>
          <a:solidFill>
            <a:srgbClr val="000080"/>
          </a:solidFill>
        </p:spPr>
        <p:txBody>
          <a:bodyPr wrap="square" lIns="0" tIns="0" rIns="0" bIns="0" rtlCol="0"/>
          <a:lstStyle/>
          <a:p>
            <a:endParaRPr dirty="0"/>
          </a:p>
        </p:txBody>
      </p:sp>
      <p:sp>
        <p:nvSpPr>
          <p:cNvPr id="306" name="object 306"/>
          <p:cNvSpPr/>
          <p:nvPr/>
        </p:nvSpPr>
        <p:spPr>
          <a:xfrm>
            <a:off x="7611495" y="4765877"/>
            <a:ext cx="21590" cy="24130"/>
          </a:xfrm>
          <a:custGeom>
            <a:avLst/>
            <a:gdLst/>
            <a:ahLst/>
            <a:cxnLst/>
            <a:rect l="l" t="t" r="r" b="b"/>
            <a:pathLst>
              <a:path w="21590" h="24129">
                <a:moveTo>
                  <a:pt x="10693" y="0"/>
                </a:moveTo>
                <a:lnTo>
                  <a:pt x="21468" y="11970"/>
                </a:lnTo>
                <a:lnTo>
                  <a:pt x="10693" y="23763"/>
                </a:lnTo>
                <a:lnTo>
                  <a:pt x="0" y="11970"/>
                </a:lnTo>
                <a:lnTo>
                  <a:pt x="10693" y="0"/>
                </a:lnTo>
                <a:close/>
              </a:path>
            </a:pathLst>
          </a:custGeom>
          <a:ln w="3732">
            <a:solidFill>
              <a:srgbClr val="000080"/>
            </a:solidFill>
          </a:ln>
        </p:spPr>
        <p:txBody>
          <a:bodyPr wrap="square" lIns="0" tIns="0" rIns="0" bIns="0" rtlCol="0"/>
          <a:lstStyle/>
          <a:p>
            <a:endParaRPr dirty="0"/>
          </a:p>
        </p:txBody>
      </p:sp>
      <p:sp>
        <p:nvSpPr>
          <p:cNvPr id="307" name="object 307"/>
          <p:cNvSpPr/>
          <p:nvPr/>
        </p:nvSpPr>
        <p:spPr>
          <a:xfrm>
            <a:off x="7647234" y="4627479"/>
            <a:ext cx="21590" cy="24130"/>
          </a:xfrm>
          <a:custGeom>
            <a:avLst/>
            <a:gdLst/>
            <a:ahLst/>
            <a:cxnLst/>
            <a:rect l="l" t="t" r="r" b="b"/>
            <a:pathLst>
              <a:path w="21590" h="24129">
                <a:moveTo>
                  <a:pt x="10653" y="0"/>
                </a:moveTo>
                <a:lnTo>
                  <a:pt x="0" y="11837"/>
                </a:lnTo>
                <a:lnTo>
                  <a:pt x="10653" y="23674"/>
                </a:lnTo>
                <a:lnTo>
                  <a:pt x="21468" y="11837"/>
                </a:lnTo>
                <a:lnTo>
                  <a:pt x="10653" y="0"/>
                </a:lnTo>
                <a:close/>
              </a:path>
            </a:pathLst>
          </a:custGeom>
          <a:solidFill>
            <a:srgbClr val="000080"/>
          </a:solidFill>
        </p:spPr>
        <p:txBody>
          <a:bodyPr wrap="square" lIns="0" tIns="0" rIns="0" bIns="0" rtlCol="0"/>
          <a:lstStyle/>
          <a:p>
            <a:endParaRPr dirty="0"/>
          </a:p>
        </p:txBody>
      </p:sp>
      <p:sp>
        <p:nvSpPr>
          <p:cNvPr id="308" name="object 308"/>
          <p:cNvSpPr/>
          <p:nvPr/>
        </p:nvSpPr>
        <p:spPr>
          <a:xfrm>
            <a:off x="7647234" y="4627479"/>
            <a:ext cx="21590" cy="24130"/>
          </a:xfrm>
          <a:custGeom>
            <a:avLst/>
            <a:gdLst/>
            <a:ahLst/>
            <a:cxnLst/>
            <a:rect l="l" t="t" r="r" b="b"/>
            <a:pathLst>
              <a:path w="21590" h="24129">
                <a:moveTo>
                  <a:pt x="10653" y="0"/>
                </a:moveTo>
                <a:lnTo>
                  <a:pt x="21468" y="11837"/>
                </a:lnTo>
                <a:lnTo>
                  <a:pt x="10653" y="23674"/>
                </a:lnTo>
                <a:lnTo>
                  <a:pt x="0" y="11837"/>
                </a:lnTo>
                <a:lnTo>
                  <a:pt x="10653" y="0"/>
                </a:lnTo>
                <a:close/>
              </a:path>
            </a:pathLst>
          </a:custGeom>
          <a:ln w="3733">
            <a:solidFill>
              <a:srgbClr val="000080"/>
            </a:solidFill>
          </a:ln>
        </p:spPr>
        <p:txBody>
          <a:bodyPr wrap="square" lIns="0" tIns="0" rIns="0" bIns="0" rtlCol="0"/>
          <a:lstStyle/>
          <a:p>
            <a:endParaRPr dirty="0"/>
          </a:p>
        </p:txBody>
      </p:sp>
      <p:sp>
        <p:nvSpPr>
          <p:cNvPr id="309" name="object 309"/>
          <p:cNvSpPr/>
          <p:nvPr/>
        </p:nvSpPr>
        <p:spPr>
          <a:xfrm>
            <a:off x="7672240" y="4587828"/>
            <a:ext cx="21590" cy="24130"/>
          </a:xfrm>
          <a:custGeom>
            <a:avLst/>
            <a:gdLst/>
            <a:ahLst/>
            <a:cxnLst/>
            <a:rect l="l" t="t" r="r" b="b"/>
            <a:pathLst>
              <a:path w="21590" h="24129">
                <a:moveTo>
                  <a:pt x="10693" y="0"/>
                </a:moveTo>
                <a:lnTo>
                  <a:pt x="0" y="11970"/>
                </a:lnTo>
                <a:lnTo>
                  <a:pt x="10693" y="23763"/>
                </a:lnTo>
                <a:lnTo>
                  <a:pt x="21387" y="11970"/>
                </a:lnTo>
                <a:lnTo>
                  <a:pt x="10693" y="0"/>
                </a:lnTo>
                <a:close/>
              </a:path>
            </a:pathLst>
          </a:custGeom>
          <a:solidFill>
            <a:srgbClr val="000080"/>
          </a:solidFill>
        </p:spPr>
        <p:txBody>
          <a:bodyPr wrap="square" lIns="0" tIns="0" rIns="0" bIns="0" rtlCol="0"/>
          <a:lstStyle/>
          <a:p>
            <a:endParaRPr dirty="0"/>
          </a:p>
        </p:txBody>
      </p:sp>
      <p:sp>
        <p:nvSpPr>
          <p:cNvPr id="310" name="object 310"/>
          <p:cNvSpPr/>
          <p:nvPr/>
        </p:nvSpPr>
        <p:spPr>
          <a:xfrm>
            <a:off x="7672240" y="4587828"/>
            <a:ext cx="21590" cy="24130"/>
          </a:xfrm>
          <a:custGeom>
            <a:avLst/>
            <a:gdLst/>
            <a:ahLst/>
            <a:cxnLst/>
            <a:rect l="l" t="t" r="r" b="b"/>
            <a:pathLst>
              <a:path w="21590" h="24129">
                <a:moveTo>
                  <a:pt x="10693" y="0"/>
                </a:moveTo>
                <a:lnTo>
                  <a:pt x="21387" y="11970"/>
                </a:lnTo>
                <a:lnTo>
                  <a:pt x="10693" y="23763"/>
                </a:lnTo>
                <a:lnTo>
                  <a:pt x="0" y="11970"/>
                </a:lnTo>
                <a:lnTo>
                  <a:pt x="10693" y="0"/>
                </a:lnTo>
                <a:close/>
              </a:path>
            </a:pathLst>
          </a:custGeom>
          <a:ln w="3731">
            <a:solidFill>
              <a:srgbClr val="000080"/>
            </a:solidFill>
          </a:ln>
        </p:spPr>
        <p:txBody>
          <a:bodyPr wrap="square" lIns="0" tIns="0" rIns="0" bIns="0" rtlCol="0"/>
          <a:lstStyle/>
          <a:p>
            <a:endParaRPr dirty="0"/>
          </a:p>
        </p:txBody>
      </p:sp>
      <p:sp>
        <p:nvSpPr>
          <p:cNvPr id="311" name="object 311"/>
          <p:cNvSpPr/>
          <p:nvPr/>
        </p:nvSpPr>
        <p:spPr>
          <a:xfrm>
            <a:off x="7729328" y="4619468"/>
            <a:ext cx="21590" cy="24130"/>
          </a:xfrm>
          <a:custGeom>
            <a:avLst/>
            <a:gdLst/>
            <a:ahLst/>
            <a:cxnLst/>
            <a:rect l="l" t="t" r="r" b="b"/>
            <a:pathLst>
              <a:path w="21590" h="24129">
                <a:moveTo>
                  <a:pt x="10693" y="0"/>
                </a:moveTo>
                <a:lnTo>
                  <a:pt x="0" y="11970"/>
                </a:lnTo>
                <a:lnTo>
                  <a:pt x="10693" y="23763"/>
                </a:lnTo>
                <a:lnTo>
                  <a:pt x="21468" y="11970"/>
                </a:lnTo>
                <a:lnTo>
                  <a:pt x="10693" y="0"/>
                </a:lnTo>
                <a:close/>
              </a:path>
            </a:pathLst>
          </a:custGeom>
          <a:solidFill>
            <a:srgbClr val="000080"/>
          </a:solidFill>
        </p:spPr>
        <p:txBody>
          <a:bodyPr wrap="square" lIns="0" tIns="0" rIns="0" bIns="0" rtlCol="0"/>
          <a:lstStyle/>
          <a:p>
            <a:endParaRPr dirty="0"/>
          </a:p>
        </p:txBody>
      </p:sp>
      <p:sp>
        <p:nvSpPr>
          <p:cNvPr id="312" name="object 312"/>
          <p:cNvSpPr/>
          <p:nvPr/>
        </p:nvSpPr>
        <p:spPr>
          <a:xfrm>
            <a:off x="7729328" y="4619468"/>
            <a:ext cx="21590" cy="24130"/>
          </a:xfrm>
          <a:custGeom>
            <a:avLst/>
            <a:gdLst/>
            <a:ahLst/>
            <a:cxnLst/>
            <a:rect l="l" t="t" r="r" b="b"/>
            <a:pathLst>
              <a:path w="21590" h="24129">
                <a:moveTo>
                  <a:pt x="10693" y="0"/>
                </a:moveTo>
                <a:lnTo>
                  <a:pt x="21468" y="11970"/>
                </a:lnTo>
                <a:lnTo>
                  <a:pt x="10693" y="23763"/>
                </a:lnTo>
                <a:lnTo>
                  <a:pt x="0" y="11970"/>
                </a:lnTo>
                <a:lnTo>
                  <a:pt x="10693" y="0"/>
                </a:lnTo>
                <a:close/>
              </a:path>
            </a:pathLst>
          </a:custGeom>
          <a:ln w="3732">
            <a:solidFill>
              <a:srgbClr val="000080"/>
            </a:solidFill>
          </a:ln>
        </p:spPr>
        <p:txBody>
          <a:bodyPr wrap="square" lIns="0" tIns="0" rIns="0" bIns="0" rtlCol="0"/>
          <a:lstStyle/>
          <a:p>
            <a:endParaRPr dirty="0"/>
          </a:p>
        </p:txBody>
      </p:sp>
      <p:sp>
        <p:nvSpPr>
          <p:cNvPr id="313" name="object 313"/>
          <p:cNvSpPr/>
          <p:nvPr/>
        </p:nvSpPr>
        <p:spPr>
          <a:xfrm>
            <a:off x="7790074" y="4714434"/>
            <a:ext cx="21590" cy="24130"/>
          </a:xfrm>
          <a:custGeom>
            <a:avLst/>
            <a:gdLst/>
            <a:ahLst/>
            <a:cxnLst/>
            <a:rect l="l" t="t" r="r" b="b"/>
            <a:pathLst>
              <a:path w="21590" h="24129">
                <a:moveTo>
                  <a:pt x="10693" y="0"/>
                </a:moveTo>
                <a:lnTo>
                  <a:pt x="0" y="11926"/>
                </a:lnTo>
                <a:lnTo>
                  <a:pt x="10693" y="23763"/>
                </a:lnTo>
                <a:lnTo>
                  <a:pt x="21347" y="11926"/>
                </a:lnTo>
                <a:lnTo>
                  <a:pt x="10693" y="0"/>
                </a:lnTo>
                <a:close/>
              </a:path>
            </a:pathLst>
          </a:custGeom>
          <a:solidFill>
            <a:srgbClr val="000080"/>
          </a:solidFill>
        </p:spPr>
        <p:txBody>
          <a:bodyPr wrap="square" lIns="0" tIns="0" rIns="0" bIns="0" rtlCol="0"/>
          <a:lstStyle/>
          <a:p>
            <a:endParaRPr dirty="0"/>
          </a:p>
        </p:txBody>
      </p:sp>
      <p:sp>
        <p:nvSpPr>
          <p:cNvPr id="314" name="object 314"/>
          <p:cNvSpPr/>
          <p:nvPr/>
        </p:nvSpPr>
        <p:spPr>
          <a:xfrm>
            <a:off x="7790074" y="4714434"/>
            <a:ext cx="21590" cy="24130"/>
          </a:xfrm>
          <a:custGeom>
            <a:avLst/>
            <a:gdLst/>
            <a:ahLst/>
            <a:cxnLst/>
            <a:rect l="l" t="t" r="r" b="b"/>
            <a:pathLst>
              <a:path w="21590" h="24129">
                <a:moveTo>
                  <a:pt x="10693" y="0"/>
                </a:moveTo>
                <a:lnTo>
                  <a:pt x="21347" y="11926"/>
                </a:lnTo>
                <a:lnTo>
                  <a:pt x="10693" y="23763"/>
                </a:lnTo>
                <a:lnTo>
                  <a:pt x="0" y="11926"/>
                </a:lnTo>
                <a:lnTo>
                  <a:pt x="10693" y="0"/>
                </a:lnTo>
                <a:close/>
              </a:path>
            </a:pathLst>
          </a:custGeom>
          <a:ln w="3731">
            <a:solidFill>
              <a:srgbClr val="000080"/>
            </a:solidFill>
          </a:ln>
        </p:spPr>
        <p:txBody>
          <a:bodyPr wrap="square" lIns="0" tIns="0" rIns="0" bIns="0" rtlCol="0"/>
          <a:lstStyle/>
          <a:p>
            <a:endParaRPr dirty="0"/>
          </a:p>
        </p:txBody>
      </p:sp>
      <p:sp>
        <p:nvSpPr>
          <p:cNvPr id="315" name="object 315"/>
          <p:cNvSpPr/>
          <p:nvPr/>
        </p:nvSpPr>
        <p:spPr>
          <a:xfrm>
            <a:off x="7832890" y="4975567"/>
            <a:ext cx="21590" cy="24130"/>
          </a:xfrm>
          <a:custGeom>
            <a:avLst/>
            <a:gdLst/>
            <a:ahLst/>
            <a:cxnLst/>
            <a:rect l="l" t="t" r="r" b="b"/>
            <a:pathLst>
              <a:path w="21590" h="24129">
                <a:moveTo>
                  <a:pt x="10693" y="0"/>
                </a:moveTo>
                <a:lnTo>
                  <a:pt x="0" y="11970"/>
                </a:lnTo>
                <a:lnTo>
                  <a:pt x="10693" y="23763"/>
                </a:lnTo>
                <a:lnTo>
                  <a:pt x="21387" y="11970"/>
                </a:lnTo>
                <a:lnTo>
                  <a:pt x="10693" y="0"/>
                </a:lnTo>
                <a:close/>
              </a:path>
            </a:pathLst>
          </a:custGeom>
          <a:solidFill>
            <a:srgbClr val="000080"/>
          </a:solidFill>
        </p:spPr>
        <p:txBody>
          <a:bodyPr wrap="square" lIns="0" tIns="0" rIns="0" bIns="0" rtlCol="0"/>
          <a:lstStyle/>
          <a:p>
            <a:endParaRPr dirty="0"/>
          </a:p>
        </p:txBody>
      </p:sp>
      <p:sp>
        <p:nvSpPr>
          <p:cNvPr id="316" name="object 316"/>
          <p:cNvSpPr/>
          <p:nvPr/>
        </p:nvSpPr>
        <p:spPr>
          <a:xfrm>
            <a:off x="7832890" y="4975567"/>
            <a:ext cx="21590" cy="24130"/>
          </a:xfrm>
          <a:custGeom>
            <a:avLst/>
            <a:gdLst/>
            <a:ahLst/>
            <a:cxnLst/>
            <a:rect l="l" t="t" r="r" b="b"/>
            <a:pathLst>
              <a:path w="21590" h="24129">
                <a:moveTo>
                  <a:pt x="10693" y="0"/>
                </a:moveTo>
                <a:lnTo>
                  <a:pt x="21387" y="11970"/>
                </a:lnTo>
                <a:lnTo>
                  <a:pt x="10693" y="23763"/>
                </a:lnTo>
                <a:lnTo>
                  <a:pt x="0" y="11970"/>
                </a:lnTo>
                <a:lnTo>
                  <a:pt x="10693" y="0"/>
                </a:lnTo>
                <a:close/>
              </a:path>
            </a:pathLst>
          </a:custGeom>
          <a:ln w="3731">
            <a:solidFill>
              <a:srgbClr val="000080"/>
            </a:solidFill>
          </a:ln>
        </p:spPr>
        <p:txBody>
          <a:bodyPr wrap="square" lIns="0" tIns="0" rIns="0" bIns="0" rtlCol="0"/>
          <a:lstStyle/>
          <a:p>
            <a:endParaRPr dirty="0"/>
          </a:p>
        </p:txBody>
      </p:sp>
      <p:sp>
        <p:nvSpPr>
          <p:cNvPr id="317" name="object 317"/>
          <p:cNvSpPr/>
          <p:nvPr/>
        </p:nvSpPr>
        <p:spPr>
          <a:xfrm>
            <a:off x="7857815" y="5007252"/>
            <a:ext cx="21590" cy="24130"/>
          </a:xfrm>
          <a:custGeom>
            <a:avLst/>
            <a:gdLst/>
            <a:ahLst/>
            <a:cxnLst/>
            <a:rect l="l" t="t" r="r" b="b"/>
            <a:pathLst>
              <a:path w="21590" h="24129">
                <a:moveTo>
                  <a:pt x="10693" y="0"/>
                </a:moveTo>
                <a:lnTo>
                  <a:pt x="0" y="11926"/>
                </a:lnTo>
                <a:lnTo>
                  <a:pt x="10693" y="23763"/>
                </a:lnTo>
                <a:lnTo>
                  <a:pt x="21468" y="11926"/>
                </a:lnTo>
                <a:lnTo>
                  <a:pt x="10693" y="0"/>
                </a:lnTo>
                <a:close/>
              </a:path>
            </a:pathLst>
          </a:custGeom>
          <a:solidFill>
            <a:srgbClr val="000080"/>
          </a:solidFill>
        </p:spPr>
        <p:txBody>
          <a:bodyPr wrap="square" lIns="0" tIns="0" rIns="0" bIns="0" rtlCol="0"/>
          <a:lstStyle/>
          <a:p>
            <a:endParaRPr dirty="0"/>
          </a:p>
        </p:txBody>
      </p:sp>
      <p:sp>
        <p:nvSpPr>
          <p:cNvPr id="318" name="object 318"/>
          <p:cNvSpPr/>
          <p:nvPr/>
        </p:nvSpPr>
        <p:spPr>
          <a:xfrm>
            <a:off x="7857815" y="5007252"/>
            <a:ext cx="21590" cy="24130"/>
          </a:xfrm>
          <a:custGeom>
            <a:avLst/>
            <a:gdLst/>
            <a:ahLst/>
            <a:cxnLst/>
            <a:rect l="l" t="t" r="r" b="b"/>
            <a:pathLst>
              <a:path w="21590" h="24129">
                <a:moveTo>
                  <a:pt x="10693" y="0"/>
                </a:moveTo>
                <a:lnTo>
                  <a:pt x="21468" y="11926"/>
                </a:lnTo>
                <a:lnTo>
                  <a:pt x="10693" y="23763"/>
                </a:lnTo>
                <a:lnTo>
                  <a:pt x="0" y="11926"/>
                </a:lnTo>
                <a:lnTo>
                  <a:pt x="10693" y="0"/>
                </a:lnTo>
                <a:close/>
              </a:path>
            </a:pathLst>
          </a:custGeom>
          <a:ln w="3732">
            <a:solidFill>
              <a:srgbClr val="000080"/>
            </a:solidFill>
          </a:ln>
        </p:spPr>
        <p:txBody>
          <a:bodyPr wrap="square" lIns="0" tIns="0" rIns="0" bIns="0" rtlCol="0"/>
          <a:lstStyle/>
          <a:p>
            <a:endParaRPr dirty="0"/>
          </a:p>
        </p:txBody>
      </p:sp>
      <p:sp>
        <p:nvSpPr>
          <p:cNvPr id="319" name="object 319"/>
          <p:cNvSpPr/>
          <p:nvPr/>
        </p:nvSpPr>
        <p:spPr>
          <a:xfrm>
            <a:off x="7882862" y="5034931"/>
            <a:ext cx="21590" cy="24130"/>
          </a:xfrm>
          <a:custGeom>
            <a:avLst/>
            <a:gdLst/>
            <a:ahLst/>
            <a:cxnLst/>
            <a:rect l="l" t="t" r="r" b="b"/>
            <a:pathLst>
              <a:path w="21590" h="24129">
                <a:moveTo>
                  <a:pt x="10693" y="0"/>
                </a:moveTo>
                <a:lnTo>
                  <a:pt x="0" y="11926"/>
                </a:lnTo>
                <a:lnTo>
                  <a:pt x="10693" y="23763"/>
                </a:lnTo>
                <a:lnTo>
                  <a:pt x="21347" y="11926"/>
                </a:lnTo>
                <a:lnTo>
                  <a:pt x="10693" y="0"/>
                </a:lnTo>
                <a:close/>
              </a:path>
            </a:pathLst>
          </a:custGeom>
          <a:solidFill>
            <a:srgbClr val="000080"/>
          </a:solidFill>
        </p:spPr>
        <p:txBody>
          <a:bodyPr wrap="square" lIns="0" tIns="0" rIns="0" bIns="0" rtlCol="0"/>
          <a:lstStyle/>
          <a:p>
            <a:endParaRPr dirty="0"/>
          </a:p>
        </p:txBody>
      </p:sp>
      <p:sp>
        <p:nvSpPr>
          <p:cNvPr id="320" name="object 320"/>
          <p:cNvSpPr/>
          <p:nvPr/>
        </p:nvSpPr>
        <p:spPr>
          <a:xfrm>
            <a:off x="7882862" y="5034931"/>
            <a:ext cx="21590" cy="24130"/>
          </a:xfrm>
          <a:custGeom>
            <a:avLst/>
            <a:gdLst/>
            <a:ahLst/>
            <a:cxnLst/>
            <a:rect l="l" t="t" r="r" b="b"/>
            <a:pathLst>
              <a:path w="21590" h="24129">
                <a:moveTo>
                  <a:pt x="10693" y="0"/>
                </a:moveTo>
                <a:lnTo>
                  <a:pt x="21347" y="11926"/>
                </a:lnTo>
                <a:lnTo>
                  <a:pt x="10693" y="23763"/>
                </a:lnTo>
                <a:lnTo>
                  <a:pt x="0" y="11926"/>
                </a:lnTo>
                <a:lnTo>
                  <a:pt x="10693" y="0"/>
                </a:lnTo>
                <a:close/>
              </a:path>
            </a:pathLst>
          </a:custGeom>
          <a:ln w="3731">
            <a:solidFill>
              <a:srgbClr val="000080"/>
            </a:solidFill>
          </a:ln>
        </p:spPr>
        <p:txBody>
          <a:bodyPr wrap="square" lIns="0" tIns="0" rIns="0" bIns="0" rtlCol="0"/>
          <a:lstStyle/>
          <a:p>
            <a:endParaRPr dirty="0"/>
          </a:p>
        </p:txBody>
      </p:sp>
      <p:sp>
        <p:nvSpPr>
          <p:cNvPr id="321" name="object 321"/>
          <p:cNvSpPr/>
          <p:nvPr/>
        </p:nvSpPr>
        <p:spPr>
          <a:xfrm>
            <a:off x="7915023" y="4880646"/>
            <a:ext cx="21590" cy="24130"/>
          </a:xfrm>
          <a:custGeom>
            <a:avLst/>
            <a:gdLst/>
            <a:ahLst/>
            <a:cxnLst/>
            <a:rect l="l" t="t" r="r" b="b"/>
            <a:pathLst>
              <a:path w="21590" h="24129">
                <a:moveTo>
                  <a:pt x="10653" y="0"/>
                </a:moveTo>
                <a:lnTo>
                  <a:pt x="0" y="11837"/>
                </a:lnTo>
                <a:lnTo>
                  <a:pt x="10653" y="23763"/>
                </a:lnTo>
                <a:lnTo>
                  <a:pt x="21347" y="11837"/>
                </a:lnTo>
                <a:lnTo>
                  <a:pt x="10653" y="0"/>
                </a:lnTo>
                <a:close/>
              </a:path>
            </a:pathLst>
          </a:custGeom>
          <a:solidFill>
            <a:srgbClr val="000080"/>
          </a:solidFill>
        </p:spPr>
        <p:txBody>
          <a:bodyPr wrap="square" lIns="0" tIns="0" rIns="0" bIns="0" rtlCol="0"/>
          <a:lstStyle/>
          <a:p>
            <a:endParaRPr dirty="0"/>
          </a:p>
        </p:txBody>
      </p:sp>
      <p:sp>
        <p:nvSpPr>
          <p:cNvPr id="322" name="object 322"/>
          <p:cNvSpPr/>
          <p:nvPr/>
        </p:nvSpPr>
        <p:spPr>
          <a:xfrm>
            <a:off x="7915023" y="4880646"/>
            <a:ext cx="21590" cy="24130"/>
          </a:xfrm>
          <a:custGeom>
            <a:avLst/>
            <a:gdLst/>
            <a:ahLst/>
            <a:cxnLst/>
            <a:rect l="l" t="t" r="r" b="b"/>
            <a:pathLst>
              <a:path w="21590" h="24129">
                <a:moveTo>
                  <a:pt x="10653" y="0"/>
                </a:moveTo>
                <a:lnTo>
                  <a:pt x="21347" y="11837"/>
                </a:lnTo>
                <a:lnTo>
                  <a:pt x="10653" y="23763"/>
                </a:lnTo>
                <a:lnTo>
                  <a:pt x="0" y="11837"/>
                </a:lnTo>
                <a:lnTo>
                  <a:pt x="10653" y="0"/>
                </a:lnTo>
                <a:close/>
              </a:path>
            </a:pathLst>
          </a:custGeom>
          <a:ln w="3731">
            <a:solidFill>
              <a:srgbClr val="000080"/>
            </a:solidFill>
          </a:ln>
        </p:spPr>
        <p:txBody>
          <a:bodyPr wrap="square" lIns="0" tIns="0" rIns="0" bIns="0" rtlCol="0"/>
          <a:lstStyle/>
          <a:p>
            <a:endParaRPr dirty="0"/>
          </a:p>
        </p:txBody>
      </p:sp>
      <p:sp>
        <p:nvSpPr>
          <p:cNvPr id="323" name="object 323"/>
          <p:cNvSpPr/>
          <p:nvPr/>
        </p:nvSpPr>
        <p:spPr>
          <a:xfrm>
            <a:off x="7939949" y="5007252"/>
            <a:ext cx="21590" cy="24130"/>
          </a:xfrm>
          <a:custGeom>
            <a:avLst/>
            <a:gdLst/>
            <a:ahLst/>
            <a:cxnLst/>
            <a:rect l="l" t="t" r="r" b="b"/>
            <a:pathLst>
              <a:path w="21590" h="24129">
                <a:moveTo>
                  <a:pt x="10653" y="0"/>
                </a:moveTo>
                <a:lnTo>
                  <a:pt x="0" y="11926"/>
                </a:lnTo>
                <a:lnTo>
                  <a:pt x="10653" y="23763"/>
                </a:lnTo>
                <a:lnTo>
                  <a:pt x="21468" y="11926"/>
                </a:lnTo>
                <a:lnTo>
                  <a:pt x="10653" y="0"/>
                </a:lnTo>
                <a:close/>
              </a:path>
            </a:pathLst>
          </a:custGeom>
          <a:solidFill>
            <a:srgbClr val="000080"/>
          </a:solidFill>
        </p:spPr>
        <p:txBody>
          <a:bodyPr wrap="square" lIns="0" tIns="0" rIns="0" bIns="0" rtlCol="0"/>
          <a:lstStyle/>
          <a:p>
            <a:endParaRPr dirty="0"/>
          </a:p>
        </p:txBody>
      </p:sp>
      <p:sp>
        <p:nvSpPr>
          <p:cNvPr id="324" name="object 324"/>
          <p:cNvSpPr/>
          <p:nvPr/>
        </p:nvSpPr>
        <p:spPr>
          <a:xfrm>
            <a:off x="7939949" y="5007252"/>
            <a:ext cx="21590" cy="24130"/>
          </a:xfrm>
          <a:custGeom>
            <a:avLst/>
            <a:gdLst/>
            <a:ahLst/>
            <a:cxnLst/>
            <a:rect l="l" t="t" r="r" b="b"/>
            <a:pathLst>
              <a:path w="21590" h="24129">
                <a:moveTo>
                  <a:pt x="10653" y="0"/>
                </a:moveTo>
                <a:lnTo>
                  <a:pt x="21468" y="11926"/>
                </a:lnTo>
                <a:lnTo>
                  <a:pt x="10653" y="23763"/>
                </a:lnTo>
                <a:lnTo>
                  <a:pt x="0" y="11926"/>
                </a:lnTo>
                <a:lnTo>
                  <a:pt x="10653" y="0"/>
                </a:lnTo>
                <a:close/>
              </a:path>
            </a:pathLst>
          </a:custGeom>
          <a:ln w="3732">
            <a:solidFill>
              <a:srgbClr val="000080"/>
            </a:solidFill>
          </a:ln>
        </p:spPr>
        <p:txBody>
          <a:bodyPr wrap="square" lIns="0" tIns="0" rIns="0" bIns="0" rtlCol="0"/>
          <a:lstStyle/>
          <a:p>
            <a:endParaRPr dirty="0"/>
          </a:p>
        </p:txBody>
      </p:sp>
      <p:sp>
        <p:nvSpPr>
          <p:cNvPr id="325" name="object 325"/>
          <p:cNvSpPr/>
          <p:nvPr/>
        </p:nvSpPr>
        <p:spPr>
          <a:xfrm>
            <a:off x="7975649" y="5058695"/>
            <a:ext cx="21590" cy="24130"/>
          </a:xfrm>
          <a:custGeom>
            <a:avLst/>
            <a:gdLst/>
            <a:ahLst/>
            <a:cxnLst/>
            <a:rect l="l" t="t" r="r" b="b"/>
            <a:pathLst>
              <a:path w="21590" h="24129">
                <a:moveTo>
                  <a:pt x="10693" y="0"/>
                </a:moveTo>
                <a:lnTo>
                  <a:pt x="0" y="11828"/>
                </a:lnTo>
                <a:lnTo>
                  <a:pt x="10693" y="23763"/>
                </a:lnTo>
                <a:lnTo>
                  <a:pt x="21468" y="11828"/>
                </a:lnTo>
                <a:lnTo>
                  <a:pt x="10693" y="0"/>
                </a:lnTo>
                <a:close/>
              </a:path>
            </a:pathLst>
          </a:custGeom>
          <a:solidFill>
            <a:srgbClr val="000080"/>
          </a:solidFill>
        </p:spPr>
        <p:txBody>
          <a:bodyPr wrap="square" lIns="0" tIns="0" rIns="0" bIns="0" rtlCol="0"/>
          <a:lstStyle/>
          <a:p>
            <a:endParaRPr dirty="0"/>
          </a:p>
        </p:txBody>
      </p:sp>
      <p:sp>
        <p:nvSpPr>
          <p:cNvPr id="326" name="object 326"/>
          <p:cNvSpPr/>
          <p:nvPr/>
        </p:nvSpPr>
        <p:spPr>
          <a:xfrm>
            <a:off x="7975649" y="5058695"/>
            <a:ext cx="21590" cy="24130"/>
          </a:xfrm>
          <a:custGeom>
            <a:avLst/>
            <a:gdLst/>
            <a:ahLst/>
            <a:cxnLst/>
            <a:rect l="l" t="t" r="r" b="b"/>
            <a:pathLst>
              <a:path w="21590" h="24129">
                <a:moveTo>
                  <a:pt x="10693" y="0"/>
                </a:moveTo>
                <a:lnTo>
                  <a:pt x="21468" y="11828"/>
                </a:lnTo>
                <a:lnTo>
                  <a:pt x="10693" y="23763"/>
                </a:lnTo>
                <a:lnTo>
                  <a:pt x="0" y="11828"/>
                </a:lnTo>
                <a:lnTo>
                  <a:pt x="10693" y="0"/>
                </a:lnTo>
                <a:close/>
              </a:path>
            </a:pathLst>
          </a:custGeom>
          <a:ln w="3732">
            <a:solidFill>
              <a:srgbClr val="000080"/>
            </a:solidFill>
          </a:ln>
        </p:spPr>
        <p:txBody>
          <a:bodyPr wrap="square" lIns="0" tIns="0" rIns="0" bIns="0" rtlCol="0"/>
          <a:lstStyle/>
          <a:p>
            <a:endParaRPr dirty="0"/>
          </a:p>
        </p:txBody>
      </p:sp>
      <p:sp>
        <p:nvSpPr>
          <p:cNvPr id="327" name="object 327"/>
          <p:cNvSpPr/>
          <p:nvPr/>
        </p:nvSpPr>
        <p:spPr>
          <a:xfrm>
            <a:off x="8014927" y="4975567"/>
            <a:ext cx="21590" cy="24130"/>
          </a:xfrm>
          <a:custGeom>
            <a:avLst/>
            <a:gdLst/>
            <a:ahLst/>
            <a:cxnLst/>
            <a:rect l="l" t="t" r="r" b="b"/>
            <a:pathLst>
              <a:path w="21590" h="24129">
                <a:moveTo>
                  <a:pt x="10693" y="0"/>
                </a:moveTo>
                <a:lnTo>
                  <a:pt x="0" y="11970"/>
                </a:lnTo>
                <a:lnTo>
                  <a:pt x="10693" y="23763"/>
                </a:lnTo>
                <a:lnTo>
                  <a:pt x="21468" y="11970"/>
                </a:lnTo>
                <a:lnTo>
                  <a:pt x="10693" y="0"/>
                </a:lnTo>
                <a:close/>
              </a:path>
            </a:pathLst>
          </a:custGeom>
          <a:solidFill>
            <a:srgbClr val="000080"/>
          </a:solidFill>
        </p:spPr>
        <p:txBody>
          <a:bodyPr wrap="square" lIns="0" tIns="0" rIns="0" bIns="0" rtlCol="0"/>
          <a:lstStyle/>
          <a:p>
            <a:endParaRPr dirty="0"/>
          </a:p>
        </p:txBody>
      </p:sp>
      <p:sp>
        <p:nvSpPr>
          <p:cNvPr id="328" name="object 328"/>
          <p:cNvSpPr/>
          <p:nvPr/>
        </p:nvSpPr>
        <p:spPr>
          <a:xfrm>
            <a:off x="8014927" y="4975567"/>
            <a:ext cx="21590" cy="24130"/>
          </a:xfrm>
          <a:custGeom>
            <a:avLst/>
            <a:gdLst/>
            <a:ahLst/>
            <a:cxnLst/>
            <a:rect l="l" t="t" r="r" b="b"/>
            <a:pathLst>
              <a:path w="21590" h="24129">
                <a:moveTo>
                  <a:pt x="10693" y="0"/>
                </a:moveTo>
                <a:lnTo>
                  <a:pt x="21468" y="11970"/>
                </a:lnTo>
                <a:lnTo>
                  <a:pt x="10693" y="23763"/>
                </a:lnTo>
                <a:lnTo>
                  <a:pt x="0" y="11970"/>
                </a:lnTo>
                <a:lnTo>
                  <a:pt x="10693" y="0"/>
                </a:lnTo>
                <a:close/>
              </a:path>
            </a:pathLst>
          </a:custGeom>
          <a:ln w="3732">
            <a:solidFill>
              <a:srgbClr val="000080"/>
            </a:solidFill>
          </a:ln>
        </p:spPr>
        <p:txBody>
          <a:bodyPr wrap="square" lIns="0" tIns="0" rIns="0" bIns="0" rtlCol="0"/>
          <a:lstStyle/>
          <a:p>
            <a:endParaRPr dirty="0"/>
          </a:p>
        </p:txBody>
      </p:sp>
      <p:sp>
        <p:nvSpPr>
          <p:cNvPr id="329" name="object 329"/>
          <p:cNvSpPr/>
          <p:nvPr/>
        </p:nvSpPr>
        <p:spPr>
          <a:xfrm>
            <a:off x="8032736" y="5023094"/>
            <a:ext cx="21590" cy="24130"/>
          </a:xfrm>
          <a:custGeom>
            <a:avLst/>
            <a:gdLst/>
            <a:ahLst/>
            <a:cxnLst/>
            <a:rect l="l" t="t" r="r" b="b"/>
            <a:pathLst>
              <a:path w="21590" h="24129">
                <a:moveTo>
                  <a:pt x="10774" y="0"/>
                </a:moveTo>
                <a:lnTo>
                  <a:pt x="0" y="11837"/>
                </a:lnTo>
                <a:lnTo>
                  <a:pt x="10774" y="23763"/>
                </a:lnTo>
                <a:lnTo>
                  <a:pt x="21468" y="11837"/>
                </a:lnTo>
                <a:lnTo>
                  <a:pt x="10774" y="0"/>
                </a:lnTo>
                <a:close/>
              </a:path>
            </a:pathLst>
          </a:custGeom>
          <a:solidFill>
            <a:srgbClr val="000080"/>
          </a:solidFill>
        </p:spPr>
        <p:txBody>
          <a:bodyPr wrap="square" lIns="0" tIns="0" rIns="0" bIns="0" rtlCol="0"/>
          <a:lstStyle/>
          <a:p>
            <a:endParaRPr dirty="0"/>
          </a:p>
        </p:txBody>
      </p:sp>
      <p:sp>
        <p:nvSpPr>
          <p:cNvPr id="330" name="object 330"/>
          <p:cNvSpPr/>
          <p:nvPr/>
        </p:nvSpPr>
        <p:spPr>
          <a:xfrm>
            <a:off x="8032736" y="5023094"/>
            <a:ext cx="21590" cy="24130"/>
          </a:xfrm>
          <a:custGeom>
            <a:avLst/>
            <a:gdLst/>
            <a:ahLst/>
            <a:cxnLst/>
            <a:rect l="l" t="t" r="r" b="b"/>
            <a:pathLst>
              <a:path w="21590" h="24129">
                <a:moveTo>
                  <a:pt x="10774" y="0"/>
                </a:moveTo>
                <a:lnTo>
                  <a:pt x="21468" y="11837"/>
                </a:lnTo>
                <a:lnTo>
                  <a:pt x="10774" y="23763"/>
                </a:lnTo>
                <a:lnTo>
                  <a:pt x="0" y="11837"/>
                </a:lnTo>
                <a:lnTo>
                  <a:pt x="10774" y="0"/>
                </a:lnTo>
                <a:close/>
              </a:path>
            </a:pathLst>
          </a:custGeom>
          <a:ln w="3732">
            <a:solidFill>
              <a:srgbClr val="000080"/>
            </a:solidFill>
          </a:ln>
        </p:spPr>
        <p:txBody>
          <a:bodyPr wrap="square" lIns="0" tIns="0" rIns="0" bIns="0" rtlCol="0"/>
          <a:lstStyle/>
          <a:p>
            <a:endParaRPr dirty="0"/>
          </a:p>
        </p:txBody>
      </p:sp>
      <p:sp>
        <p:nvSpPr>
          <p:cNvPr id="331" name="object 331"/>
          <p:cNvSpPr/>
          <p:nvPr/>
        </p:nvSpPr>
        <p:spPr>
          <a:xfrm>
            <a:off x="8057743" y="4959813"/>
            <a:ext cx="21590" cy="24130"/>
          </a:xfrm>
          <a:custGeom>
            <a:avLst/>
            <a:gdLst/>
            <a:ahLst/>
            <a:cxnLst/>
            <a:rect l="l" t="t" r="r" b="b"/>
            <a:pathLst>
              <a:path w="21590" h="24129">
                <a:moveTo>
                  <a:pt x="10693" y="0"/>
                </a:moveTo>
                <a:lnTo>
                  <a:pt x="0" y="11837"/>
                </a:lnTo>
                <a:lnTo>
                  <a:pt x="10693" y="23674"/>
                </a:lnTo>
                <a:lnTo>
                  <a:pt x="21468" y="11837"/>
                </a:lnTo>
                <a:lnTo>
                  <a:pt x="10693" y="0"/>
                </a:lnTo>
                <a:close/>
              </a:path>
            </a:pathLst>
          </a:custGeom>
          <a:solidFill>
            <a:srgbClr val="000080"/>
          </a:solidFill>
        </p:spPr>
        <p:txBody>
          <a:bodyPr wrap="square" lIns="0" tIns="0" rIns="0" bIns="0" rtlCol="0"/>
          <a:lstStyle/>
          <a:p>
            <a:endParaRPr dirty="0"/>
          </a:p>
        </p:txBody>
      </p:sp>
      <p:sp>
        <p:nvSpPr>
          <p:cNvPr id="332" name="object 332"/>
          <p:cNvSpPr/>
          <p:nvPr/>
        </p:nvSpPr>
        <p:spPr>
          <a:xfrm>
            <a:off x="8057743" y="4959813"/>
            <a:ext cx="21590" cy="24130"/>
          </a:xfrm>
          <a:custGeom>
            <a:avLst/>
            <a:gdLst/>
            <a:ahLst/>
            <a:cxnLst/>
            <a:rect l="l" t="t" r="r" b="b"/>
            <a:pathLst>
              <a:path w="21590" h="24129">
                <a:moveTo>
                  <a:pt x="10693" y="0"/>
                </a:moveTo>
                <a:lnTo>
                  <a:pt x="21468" y="11837"/>
                </a:lnTo>
                <a:lnTo>
                  <a:pt x="10693" y="23674"/>
                </a:lnTo>
                <a:lnTo>
                  <a:pt x="0" y="11837"/>
                </a:lnTo>
                <a:lnTo>
                  <a:pt x="10693" y="0"/>
                </a:lnTo>
                <a:close/>
              </a:path>
            </a:pathLst>
          </a:custGeom>
          <a:ln w="3733">
            <a:solidFill>
              <a:srgbClr val="000080"/>
            </a:solidFill>
          </a:ln>
        </p:spPr>
        <p:txBody>
          <a:bodyPr wrap="square" lIns="0" tIns="0" rIns="0" bIns="0" rtlCol="0"/>
          <a:lstStyle/>
          <a:p>
            <a:endParaRPr dirty="0"/>
          </a:p>
        </p:txBody>
      </p:sp>
      <p:sp>
        <p:nvSpPr>
          <p:cNvPr id="333" name="object 333"/>
          <p:cNvSpPr/>
          <p:nvPr/>
        </p:nvSpPr>
        <p:spPr>
          <a:xfrm>
            <a:off x="8186270" y="5201161"/>
            <a:ext cx="21590" cy="24130"/>
          </a:xfrm>
          <a:custGeom>
            <a:avLst/>
            <a:gdLst/>
            <a:ahLst/>
            <a:cxnLst/>
            <a:rect l="l" t="t" r="r" b="b"/>
            <a:pathLst>
              <a:path w="21590" h="24129">
                <a:moveTo>
                  <a:pt x="10653" y="0"/>
                </a:moveTo>
                <a:lnTo>
                  <a:pt x="0" y="11823"/>
                </a:lnTo>
                <a:lnTo>
                  <a:pt x="10653" y="23759"/>
                </a:lnTo>
                <a:lnTo>
                  <a:pt x="21468" y="11823"/>
                </a:lnTo>
                <a:lnTo>
                  <a:pt x="10653" y="0"/>
                </a:lnTo>
                <a:close/>
              </a:path>
            </a:pathLst>
          </a:custGeom>
          <a:solidFill>
            <a:srgbClr val="000080"/>
          </a:solidFill>
        </p:spPr>
        <p:txBody>
          <a:bodyPr wrap="square" lIns="0" tIns="0" rIns="0" bIns="0" rtlCol="0"/>
          <a:lstStyle/>
          <a:p>
            <a:endParaRPr dirty="0"/>
          </a:p>
        </p:txBody>
      </p:sp>
      <p:sp>
        <p:nvSpPr>
          <p:cNvPr id="334" name="object 334"/>
          <p:cNvSpPr/>
          <p:nvPr/>
        </p:nvSpPr>
        <p:spPr>
          <a:xfrm>
            <a:off x="8186270" y="5201161"/>
            <a:ext cx="21590" cy="24130"/>
          </a:xfrm>
          <a:custGeom>
            <a:avLst/>
            <a:gdLst/>
            <a:ahLst/>
            <a:cxnLst/>
            <a:rect l="l" t="t" r="r" b="b"/>
            <a:pathLst>
              <a:path w="21590" h="24129">
                <a:moveTo>
                  <a:pt x="10653" y="0"/>
                </a:moveTo>
                <a:lnTo>
                  <a:pt x="21468" y="11823"/>
                </a:lnTo>
                <a:lnTo>
                  <a:pt x="10653" y="23759"/>
                </a:lnTo>
                <a:lnTo>
                  <a:pt x="0" y="11823"/>
                </a:lnTo>
                <a:lnTo>
                  <a:pt x="10653" y="0"/>
                </a:lnTo>
                <a:close/>
              </a:path>
            </a:pathLst>
          </a:custGeom>
          <a:ln w="3732">
            <a:solidFill>
              <a:srgbClr val="000080"/>
            </a:solidFill>
          </a:ln>
        </p:spPr>
        <p:txBody>
          <a:bodyPr wrap="square" lIns="0" tIns="0" rIns="0" bIns="0" rtlCol="0"/>
          <a:lstStyle/>
          <a:p>
            <a:endParaRPr dirty="0"/>
          </a:p>
        </p:txBody>
      </p:sp>
      <p:sp>
        <p:nvSpPr>
          <p:cNvPr id="335" name="object 335"/>
          <p:cNvSpPr/>
          <p:nvPr/>
        </p:nvSpPr>
        <p:spPr>
          <a:xfrm>
            <a:off x="8236201" y="5201161"/>
            <a:ext cx="21590" cy="24130"/>
          </a:xfrm>
          <a:custGeom>
            <a:avLst/>
            <a:gdLst/>
            <a:ahLst/>
            <a:cxnLst/>
            <a:rect l="l" t="t" r="r" b="b"/>
            <a:pathLst>
              <a:path w="21590" h="24129">
                <a:moveTo>
                  <a:pt x="10774" y="0"/>
                </a:moveTo>
                <a:lnTo>
                  <a:pt x="0" y="11823"/>
                </a:lnTo>
                <a:lnTo>
                  <a:pt x="10774" y="23759"/>
                </a:lnTo>
                <a:lnTo>
                  <a:pt x="21468" y="11823"/>
                </a:lnTo>
                <a:lnTo>
                  <a:pt x="10774" y="0"/>
                </a:lnTo>
                <a:close/>
              </a:path>
            </a:pathLst>
          </a:custGeom>
          <a:solidFill>
            <a:srgbClr val="000080"/>
          </a:solidFill>
        </p:spPr>
        <p:txBody>
          <a:bodyPr wrap="square" lIns="0" tIns="0" rIns="0" bIns="0" rtlCol="0"/>
          <a:lstStyle/>
          <a:p>
            <a:endParaRPr dirty="0"/>
          </a:p>
        </p:txBody>
      </p:sp>
      <p:sp>
        <p:nvSpPr>
          <p:cNvPr id="336" name="object 336"/>
          <p:cNvSpPr/>
          <p:nvPr/>
        </p:nvSpPr>
        <p:spPr>
          <a:xfrm>
            <a:off x="8236201" y="5201161"/>
            <a:ext cx="21590" cy="24130"/>
          </a:xfrm>
          <a:custGeom>
            <a:avLst/>
            <a:gdLst/>
            <a:ahLst/>
            <a:cxnLst/>
            <a:rect l="l" t="t" r="r" b="b"/>
            <a:pathLst>
              <a:path w="21590" h="24129">
                <a:moveTo>
                  <a:pt x="10774" y="0"/>
                </a:moveTo>
                <a:lnTo>
                  <a:pt x="21468" y="11823"/>
                </a:lnTo>
                <a:lnTo>
                  <a:pt x="10774" y="23759"/>
                </a:lnTo>
                <a:lnTo>
                  <a:pt x="0" y="11823"/>
                </a:lnTo>
                <a:lnTo>
                  <a:pt x="10774" y="0"/>
                </a:lnTo>
                <a:close/>
              </a:path>
            </a:pathLst>
          </a:custGeom>
          <a:ln w="3732">
            <a:solidFill>
              <a:srgbClr val="000080"/>
            </a:solidFill>
          </a:ln>
        </p:spPr>
        <p:txBody>
          <a:bodyPr wrap="square" lIns="0" tIns="0" rIns="0" bIns="0" rtlCol="0"/>
          <a:lstStyle/>
          <a:p>
            <a:endParaRPr dirty="0"/>
          </a:p>
        </p:txBody>
      </p:sp>
      <p:sp>
        <p:nvSpPr>
          <p:cNvPr id="337" name="object 337"/>
          <p:cNvSpPr/>
          <p:nvPr/>
        </p:nvSpPr>
        <p:spPr>
          <a:xfrm>
            <a:off x="7424150" y="5110108"/>
            <a:ext cx="18415" cy="0"/>
          </a:xfrm>
          <a:custGeom>
            <a:avLst/>
            <a:gdLst/>
            <a:ahLst/>
            <a:cxnLst/>
            <a:rect l="l" t="t" r="r" b="b"/>
            <a:pathLst>
              <a:path w="18415">
                <a:moveTo>
                  <a:pt x="0" y="0"/>
                </a:moveTo>
                <a:lnTo>
                  <a:pt x="17806" y="0"/>
                </a:lnTo>
              </a:path>
            </a:pathLst>
          </a:custGeom>
          <a:ln w="19819">
            <a:solidFill>
              <a:srgbClr val="FF00FF"/>
            </a:solidFill>
          </a:ln>
        </p:spPr>
        <p:txBody>
          <a:bodyPr wrap="square" lIns="0" tIns="0" rIns="0" bIns="0" rtlCol="0"/>
          <a:lstStyle/>
          <a:p>
            <a:endParaRPr dirty="0"/>
          </a:p>
        </p:txBody>
      </p:sp>
      <p:sp>
        <p:nvSpPr>
          <p:cNvPr id="338" name="object 338"/>
          <p:cNvSpPr/>
          <p:nvPr/>
        </p:nvSpPr>
        <p:spPr>
          <a:xfrm>
            <a:off x="7609726" y="4722369"/>
            <a:ext cx="18415" cy="0"/>
          </a:xfrm>
          <a:custGeom>
            <a:avLst/>
            <a:gdLst/>
            <a:ahLst/>
            <a:cxnLst/>
            <a:rect l="l" t="t" r="r" b="b"/>
            <a:pathLst>
              <a:path w="18415">
                <a:moveTo>
                  <a:pt x="0" y="0"/>
                </a:moveTo>
                <a:lnTo>
                  <a:pt x="17905" y="0"/>
                </a:lnTo>
              </a:path>
            </a:pathLst>
          </a:custGeom>
          <a:ln w="19819">
            <a:solidFill>
              <a:srgbClr val="FF00FF"/>
            </a:solidFill>
          </a:ln>
        </p:spPr>
        <p:txBody>
          <a:bodyPr wrap="square" lIns="0" tIns="0" rIns="0" bIns="0" rtlCol="0"/>
          <a:lstStyle/>
          <a:p>
            <a:endParaRPr dirty="0"/>
          </a:p>
        </p:txBody>
      </p:sp>
      <p:sp>
        <p:nvSpPr>
          <p:cNvPr id="339" name="object 339"/>
          <p:cNvSpPr/>
          <p:nvPr/>
        </p:nvSpPr>
        <p:spPr>
          <a:xfrm>
            <a:off x="7645425" y="4722369"/>
            <a:ext cx="18415" cy="0"/>
          </a:xfrm>
          <a:custGeom>
            <a:avLst/>
            <a:gdLst/>
            <a:ahLst/>
            <a:cxnLst/>
            <a:rect l="l" t="t" r="r" b="b"/>
            <a:pathLst>
              <a:path w="18415">
                <a:moveTo>
                  <a:pt x="0" y="0"/>
                </a:moveTo>
                <a:lnTo>
                  <a:pt x="17806" y="0"/>
                </a:lnTo>
              </a:path>
            </a:pathLst>
          </a:custGeom>
          <a:ln w="19819">
            <a:solidFill>
              <a:srgbClr val="FF00FF"/>
            </a:solidFill>
          </a:ln>
        </p:spPr>
        <p:txBody>
          <a:bodyPr wrap="square" lIns="0" tIns="0" rIns="0" bIns="0" rtlCol="0"/>
          <a:lstStyle/>
          <a:p>
            <a:endParaRPr dirty="0"/>
          </a:p>
        </p:txBody>
      </p:sp>
      <p:sp>
        <p:nvSpPr>
          <p:cNvPr id="340" name="object 340"/>
          <p:cNvSpPr/>
          <p:nvPr/>
        </p:nvSpPr>
        <p:spPr>
          <a:xfrm>
            <a:off x="7670472" y="4663004"/>
            <a:ext cx="18415" cy="0"/>
          </a:xfrm>
          <a:custGeom>
            <a:avLst/>
            <a:gdLst/>
            <a:ahLst/>
            <a:cxnLst/>
            <a:rect l="l" t="t" r="r" b="b"/>
            <a:pathLst>
              <a:path w="18415">
                <a:moveTo>
                  <a:pt x="0" y="0"/>
                </a:moveTo>
                <a:lnTo>
                  <a:pt x="17806" y="0"/>
                </a:lnTo>
              </a:path>
            </a:pathLst>
          </a:custGeom>
          <a:ln w="19819">
            <a:solidFill>
              <a:srgbClr val="FF00FF"/>
            </a:solidFill>
          </a:ln>
        </p:spPr>
        <p:txBody>
          <a:bodyPr wrap="square" lIns="0" tIns="0" rIns="0" bIns="0" rtlCol="0"/>
          <a:lstStyle/>
          <a:p>
            <a:endParaRPr dirty="0"/>
          </a:p>
        </p:txBody>
      </p:sp>
      <p:sp>
        <p:nvSpPr>
          <p:cNvPr id="341" name="object 341"/>
          <p:cNvSpPr/>
          <p:nvPr/>
        </p:nvSpPr>
        <p:spPr>
          <a:xfrm>
            <a:off x="7727559" y="4722369"/>
            <a:ext cx="18415" cy="0"/>
          </a:xfrm>
          <a:custGeom>
            <a:avLst/>
            <a:gdLst/>
            <a:ahLst/>
            <a:cxnLst/>
            <a:rect l="l" t="t" r="r" b="b"/>
            <a:pathLst>
              <a:path w="18415">
                <a:moveTo>
                  <a:pt x="0" y="0"/>
                </a:moveTo>
                <a:lnTo>
                  <a:pt x="17806" y="0"/>
                </a:lnTo>
              </a:path>
            </a:pathLst>
          </a:custGeom>
          <a:ln w="19819">
            <a:solidFill>
              <a:srgbClr val="FF00FF"/>
            </a:solidFill>
          </a:ln>
        </p:spPr>
        <p:txBody>
          <a:bodyPr wrap="square" lIns="0" tIns="0" rIns="0" bIns="0" rtlCol="0"/>
          <a:lstStyle/>
          <a:p>
            <a:endParaRPr dirty="0"/>
          </a:p>
        </p:txBody>
      </p:sp>
      <p:sp>
        <p:nvSpPr>
          <p:cNvPr id="342" name="object 342"/>
          <p:cNvSpPr/>
          <p:nvPr/>
        </p:nvSpPr>
        <p:spPr>
          <a:xfrm>
            <a:off x="7788305" y="4734295"/>
            <a:ext cx="18415" cy="0"/>
          </a:xfrm>
          <a:custGeom>
            <a:avLst/>
            <a:gdLst/>
            <a:ahLst/>
            <a:cxnLst/>
            <a:rect l="l" t="t" r="r" b="b"/>
            <a:pathLst>
              <a:path w="18415">
                <a:moveTo>
                  <a:pt x="0" y="0"/>
                </a:moveTo>
                <a:lnTo>
                  <a:pt x="17806" y="0"/>
                </a:lnTo>
              </a:path>
            </a:pathLst>
          </a:custGeom>
          <a:ln w="19819">
            <a:solidFill>
              <a:srgbClr val="FF00FF"/>
            </a:solidFill>
          </a:ln>
        </p:spPr>
        <p:txBody>
          <a:bodyPr wrap="square" lIns="0" tIns="0" rIns="0" bIns="0" rtlCol="0"/>
          <a:lstStyle/>
          <a:p>
            <a:endParaRPr dirty="0"/>
          </a:p>
        </p:txBody>
      </p:sp>
      <p:sp>
        <p:nvSpPr>
          <p:cNvPr id="343" name="object 343"/>
          <p:cNvSpPr/>
          <p:nvPr/>
        </p:nvSpPr>
        <p:spPr>
          <a:xfrm>
            <a:off x="7831121" y="4856941"/>
            <a:ext cx="18415" cy="0"/>
          </a:xfrm>
          <a:custGeom>
            <a:avLst/>
            <a:gdLst/>
            <a:ahLst/>
            <a:cxnLst/>
            <a:rect l="l" t="t" r="r" b="b"/>
            <a:pathLst>
              <a:path w="18415">
                <a:moveTo>
                  <a:pt x="0" y="0"/>
                </a:moveTo>
                <a:lnTo>
                  <a:pt x="17806" y="0"/>
                </a:lnTo>
              </a:path>
            </a:pathLst>
          </a:custGeom>
          <a:ln w="19819">
            <a:solidFill>
              <a:srgbClr val="FF00FF"/>
            </a:solidFill>
          </a:ln>
        </p:spPr>
        <p:txBody>
          <a:bodyPr wrap="square" lIns="0" tIns="0" rIns="0" bIns="0" rtlCol="0"/>
          <a:lstStyle/>
          <a:p>
            <a:endParaRPr dirty="0"/>
          </a:p>
        </p:txBody>
      </p:sp>
      <p:sp>
        <p:nvSpPr>
          <p:cNvPr id="344" name="object 344"/>
          <p:cNvSpPr/>
          <p:nvPr/>
        </p:nvSpPr>
        <p:spPr>
          <a:xfrm>
            <a:off x="7856046" y="5015187"/>
            <a:ext cx="18415" cy="0"/>
          </a:xfrm>
          <a:custGeom>
            <a:avLst/>
            <a:gdLst/>
            <a:ahLst/>
            <a:cxnLst/>
            <a:rect l="l" t="t" r="r" b="b"/>
            <a:pathLst>
              <a:path w="18415">
                <a:moveTo>
                  <a:pt x="0" y="0"/>
                </a:moveTo>
                <a:lnTo>
                  <a:pt x="17905" y="0"/>
                </a:lnTo>
              </a:path>
            </a:pathLst>
          </a:custGeom>
          <a:ln w="19819">
            <a:solidFill>
              <a:srgbClr val="FF00FF"/>
            </a:solidFill>
          </a:ln>
        </p:spPr>
        <p:txBody>
          <a:bodyPr wrap="square" lIns="0" tIns="0" rIns="0" bIns="0" rtlCol="0"/>
          <a:lstStyle/>
          <a:p>
            <a:endParaRPr dirty="0"/>
          </a:p>
        </p:txBody>
      </p:sp>
      <p:sp>
        <p:nvSpPr>
          <p:cNvPr id="345" name="object 345"/>
          <p:cNvSpPr/>
          <p:nvPr/>
        </p:nvSpPr>
        <p:spPr>
          <a:xfrm>
            <a:off x="7881093" y="5015187"/>
            <a:ext cx="18415" cy="0"/>
          </a:xfrm>
          <a:custGeom>
            <a:avLst/>
            <a:gdLst/>
            <a:ahLst/>
            <a:cxnLst/>
            <a:rect l="l" t="t" r="r" b="b"/>
            <a:pathLst>
              <a:path w="18415">
                <a:moveTo>
                  <a:pt x="0" y="0"/>
                </a:moveTo>
                <a:lnTo>
                  <a:pt x="17806" y="0"/>
                </a:lnTo>
              </a:path>
            </a:pathLst>
          </a:custGeom>
          <a:ln w="19819">
            <a:solidFill>
              <a:srgbClr val="FF00FF"/>
            </a:solidFill>
          </a:ln>
        </p:spPr>
        <p:txBody>
          <a:bodyPr wrap="square" lIns="0" tIns="0" rIns="0" bIns="0" rtlCol="0"/>
          <a:lstStyle/>
          <a:p>
            <a:endParaRPr dirty="0"/>
          </a:p>
        </p:txBody>
      </p:sp>
      <p:sp>
        <p:nvSpPr>
          <p:cNvPr id="346" name="object 346"/>
          <p:cNvSpPr/>
          <p:nvPr/>
        </p:nvSpPr>
        <p:spPr>
          <a:xfrm>
            <a:off x="7913214" y="4932059"/>
            <a:ext cx="18415" cy="0"/>
          </a:xfrm>
          <a:custGeom>
            <a:avLst/>
            <a:gdLst/>
            <a:ahLst/>
            <a:cxnLst/>
            <a:rect l="l" t="t" r="r" b="b"/>
            <a:pathLst>
              <a:path w="18415">
                <a:moveTo>
                  <a:pt x="0" y="0"/>
                </a:moveTo>
                <a:lnTo>
                  <a:pt x="17806" y="0"/>
                </a:lnTo>
              </a:path>
            </a:pathLst>
          </a:custGeom>
          <a:ln w="19819">
            <a:solidFill>
              <a:srgbClr val="FF00FF"/>
            </a:solidFill>
          </a:ln>
        </p:spPr>
        <p:txBody>
          <a:bodyPr wrap="square" lIns="0" tIns="0" rIns="0" bIns="0" rtlCol="0"/>
          <a:lstStyle/>
          <a:p>
            <a:endParaRPr dirty="0"/>
          </a:p>
        </p:txBody>
      </p:sp>
      <p:sp>
        <p:nvSpPr>
          <p:cNvPr id="347" name="object 347"/>
          <p:cNvSpPr/>
          <p:nvPr/>
        </p:nvSpPr>
        <p:spPr>
          <a:xfrm>
            <a:off x="7938140" y="4916305"/>
            <a:ext cx="18415" cy="0"/>
          </a:xfrm>
          <a:custGeom>
            <a:avLst/>
            <a:gdLst/>
            <a:ahLst/>
            <a:cxnLst/>
            <a:rect l="l" t="t" r="r" b="b"/>
            <a:pathLst>
              <a:path w="18415">
                <a:moveTo>
                  <a:pt x="0" y="0"/>
                </a:moveTo>
                <a:lnTo>
                  <a:pt x="17905" y="0"/>
                </a:lnTo>
              </a:path>
            </a:pathLst>
          </a:custGeom>
          <a:ln w="19819">
            <a:solidFill>
              <a:srgbClr val="FF00FF"/>
            </a:solidFill>
          </a:ln>
        </p:spPr>
        <p:txBody>
          <a:bodyPr wrap="square" lIns="0" tIns="0" rIns="0" bIns="0" rtlCol="0"/>
          <a:lstStyle/>
          <a:p>
            <a:endParaRPr dirty="0"/>
          </a:p>
        </p:txBody>
      </p:sp>
      <p:sp>
        <p:nvSpPr>
          <p:cNvPr id="348" name="object 348"/>
          <p:cNvSpPr/>
          <p:nvPr/>
        </p:nvSpPr>
        <p:spPr>
          <a:xfrm>
            <a:off x="7973880" y="4967714"/>
            <a:ext cx="18415" cy="0"/>
          </a:xfrm>
          <a:custGeom>
            <a:avLst/>
            <a:gdLst/>
            <a:ahLst/>
            <a:cxnLst/>
            <a:rect l="l" t="t" r="r" b="b"/>
            <a:pathLst>
              <a:path w="18415">
                <a:moveTo>
                  <a:pt x="0" y="0"/>
                </a:moveTo>
                <a:lnTo>
                  <a:pt x="17806" y="0"/>
                </a:lnTo>
              </a:path>
            </a:pathLst>
          </a:custGeom>
          <a:ln w="19710">
            <a:solidFill>
              <a:srgbClr val="FF00FF"/>
            </a:solidFill>
          </a:ln>
        </p:spPr>
        <p:txBody>
          <a:bodyPr wrap="square" lIns="0" tIns="0" rIns="0" bIns="0" rtlCol="0"/>
          <a:lstStyle/>
          <a:p>
            <a:endParaRPr dirty="0"/>
          </a:p>
        </p:txBody>
      </p:sp>
      <p:sp>
        <p:nvSpPr>
          <p:cNvPr id="349" name="object 349"/>
          <p:cNvSpPr/>
          <p:nvPr/>
        </p:nvSpPr>
        <p:spPr>
          <a:xfrm>
            <a:off x="8013158" y="4947946"/>
            <a:ext cx="18415" cy="0"/>
          </a:xfrm>
          <a:custGeom>
            <a:avLst/>
            <a:gdLst/>
            <a:ahLst/>
            <a:cxnLst/>
            <a:rect l="l" t="t" r="r" b="b"/>
            <a:pathLst>
              <a:path w="18415">
                <a:moveTo>
                  <a:pt x="0" y="0"/>
                </a:moveTo>
                <a:lnTo>
                  <a:pt x="17806" y="0"/>
                </a:lnTo>
              </a:path>
            </a:pathLst>
          </a:custGeom>
          <a:ln w="19819">
            <a:solidFill>
              <a:srgbClr val="FF00FF"/>
            </a:solidFill>
          </a:ln>
        </p:spPr>
        <p:txBody>
          <a:bodyPr wrap="square" lIns="0" tIns="0" rIns="0" bIns="0" rtlCol="0"/>
          <a:lstStyle/>
          <a:p>
            <a:endParaRPr dirty="0"/>
          </a:p>
        </p:txBody>
      </p:sp>
      <p:sp>
        <p:nvSpPr>
          <p:cNvPr id="350" name="object 350"/>
          <p:cNvSpPr/>
          <p:nvPr/>
        </p:nvSpPr>
        <p:spPr>
          <a:xfrm>
            <a:off x="8030927" y="5015187"/>
            <a:ext cx="18415" cy="0"/>
          </a:xfrm>
          <a:custGeom>
            <a:avLst/>
            <a:gdLst/>
            <a:ahLst/>
            <a:cxnLst/>
            <a:rect l="l" t="t" r="r" b="b"/>
            <a:pathLst>
              <a:path w="18415">
                <a:moveTo>
                  <a:pt x="0" y="0"/>
                </a:moveTo>
                <a:lnTo>
                  <a:pt x="17905" y="0"/>
                </a:lnTo>
              </a:path>
            </a:pathLst>
          </a:custGeom>
          <a:ln w="19819">
            <a:solidFill>
              <a:srgbClr val="FF00FF"/>
            </a:solidFill>
          </a:ln>
        </p:spPr>
        <p:txBody>
          <a:bodyPr wrap="square" lIns="0" tIns="0" rIns="0" bIns="0" rtlCol="0"/>
          <a:lstStyle/>
          <a:p>
            <a:endParaRPr dirty="0"/>
          </a:p>
        </p:txBody>
      </p:sp>
      <p:sp>
        <p:nvSpPr>
          <p:cNvPr id="351" name="object 351"/>
          <p:cNvSpPr/>
          <p:nvPr/>
        </p:nvSpPr>
        <p:spPr>
          <a:xfrm>
            <a:off x="8055974" y="5023118"/>
            <a:ext cx="18415" cy="0"/>
          </a:xfrm>
          <a:custGeom>
            <a:avLst/>
            <a:gdLst/>
            <a:ahLst/>
            <a:cxnLst/>
            <a:rect l="l" t="t" r="r" b="b"/>
            <a:pathLst>
              <a:path w="18415">
                <a:moveTo>
                  <a:pt x="0" y="0"/>
                </a:moveTo>
                <a:lnTo>
                  <a:pt x="17806" y="0"/>
                </a:lnTo>
              </a:path>
            </a:pathLst>
          </a:custGeom>
          <a:ln w="19710">
            <a:solidFill>
              <a:srgbClr val="FF00FF"/>
            </a:solidFill>
          </a:ln>
        </p:spPr>
        <p:txBody>
          <a:bodyPr wrap="square" lIns="0" tIns="0" rIns="0" bIns="0" rtlCol="0"/>
          <a:lstStyle/>
          <a:p>
            <a:endParaRPr dirty="0"/>
          </a:p>
        </p:txBody>
      </p:sp>
      <p:sp>
        <p:nvSpPr>
          <p:cNvPr id="352" name="object 352"/>
          <p:cNvSpPr/>
          <p:nvPr/>
        </p:nvSpPr>
        <p:spPr>
          <a:xfrm>
            <a:off x="8184461" y="5181394"/>
            <a:ext cx="18415" cy="0"/>
          </a:xfrm>
          <a:custGeom>
            <a:avLst/>
            <a:gdLst/>
            <a:ahLst/>
            <a:cxnLst/>
            <a:rect l="l" t="t" r="r" b="b"/>
            <a:pathLst>
              <a:path w="18415">
                <a:moveTo>
                  <a:pt x="0" y="0"/>
                </a:moveTo>
                <a:lnTo>
                  <a:pt x="17905" y="0"/>
                </a:lnTo>
              </a:path>
            </a:pathLst>
          </a:custGeom>
          <a:ln w="19819">
            <a:solidFill>
              <a:srgbClr val="FF00FF"/>
            </a:solidFill>
          </a:ln>
        </p:spPr>
        <p:txBody>
          <a:bodyPr wrap="square" lIns="0" tIns="0" rIns="0" bIns="0" rtlCol="0"/>
          <a:lstStyle/>
          <a:p>
            <a:endParaRPr dirty="0"/>
          </a:p>
        </p:txBody>
      </p:sp>
      <p:sp>
        <p:nvSpPr>
          <p:cNvPr id="353" name="object 353"/>
          <p:cNvSpPr/>
          <p:nvPr/>
        </p:nvSpPr>
        <p:spPr>
          <a:xfrm>
            <a:off x="8234433" y="5161574"/>
            <a:ext cx="18415" cy="0"/>
          </a:xfrm>
          <a:custGeom>
            <a:avLst/>
            <a:gdLst/>
            <a:ahLst/>
            <a:cxnLst/>
            <a:rect l="l" t="t" r="r" b="b"/>
            <a:pathLst>
              <a:path w="18415">
                <a:moveTo>
                  <a:pt x="0" y="0"/>
                </a:moveTo>
                <a:lnTo>
                  <a:pt x="17905" y="0"/>
                </a:lnTo>
              </a:path>
            </a:pathLst>
          </a:custGeom>
          <a:ln w="19819">
            <a:solidFill>
              <a:srgbClr val="FF00FF"/>
            </a:solidFill>
          </a:ln>
        </p:spPr>
        <p:txBody>
          <a:bodyPr wrap="square" lIns="0" tIns="0" rIns="0" bIns="0" rtlCol="0"/>
          <a:lstStyle/>
          <a:p>
            <a:endParaRPr dirty="0"/>
          </a:p>
        </p:txBody>
      </p:sp>
      <p:sp>
        <p:nvSpPr>
          <p:cNvPr id="354" name="object 354"/>
          <p:cNvSpPr txBox="1"/>
          <p:nvPr/>
        </p:nvSpPr>
        <p:spPr>
          <a:xfrm>
            <a:off x="7284865" y="4988523"/>
            <a:ext cx="118745" cy="247015"/>
          </a:xfrm>
          <a:prstGeom prst="rect">
            <a:avLst/>
          </a:prstGeom>
        </p:spPr>
        <p:txBody>
          <a:bodyPr vert="horz" wrap="square" lIns="0" tIns="0" rIns="0" bIns="0" rtlCol="0">
            <a:spAutoFit/>
          </a:bodyPr>
          <a:lstStyle/>
          <a:p>
            <a:pPr>
              <a:lnSpc>
                <a:spcPct val="100000"/>
              </a:lnSpc>
            </a:pPr>
            <a:r>
              <a:rPr sz="350" spc="-30" dirty="0">
                <a:latin typeface="Arial"/>
                <a:cs typeface="Arial"/>
              </a:rPr>
              <a:t>1</a:t>
            </a:r>
            <a:r>
              <a:rPr sz="350" spc="-20" dirty="0">
                <a:latin typeface="Arial"/>
                <a:cs typeface="Arial"/>
              </a:rPr>
              <a:t>,</a:t>
            </a:r>
            <a:r>
              <a:rPr sz="350" spc="-70" dirty="0">
                <a:latin typeface="Arial"/>
                <a:cs typeface="Arial"/>
              </a:rPr>
              <a:t>E</a:t>
            </a:r>
            <a:r>
              <a:rPr sz="350" spc="-40" dirty="0">
                <a:latin typeface="Arial"/>
                <a:cs typeface="Arial"/>
              </a:rPr>
              <a:t>+</a:t>
            </a:r>
            <a:r>
              <a:rPr sz="350" spc="-30" dirty="0">
                <a:latin typeface="Arial"/>
                <a:cs typeface="Arial"/>
              </a:rPr>
              <a:t>0</a:t>
            </a:r>
            <a:r>
              <a:rPr sz="350" spc="-25" dirty="0">
                <a:latin typeface="Arial"/>
                <a:cs typeface="Arial"/>
              </a:rPr>
              <a:t>2</a:t>
            </a:r>
            <a:endParaRPr sz="350" dirty="0">
              <a:latin typeface="Arial"/>
              <a:cs typeface="Arial"/>
            </a:endParaRPr>
          </a:p>
          <a:p>
            <a:pPr>
              <a:lnSpc>
                <a:spcPct val="100000"/>
              </a:lnSpc>
              <a:spcBef>
                <a:spcPts val="40"/>
              </a:spcBef>
            </a:pPr>
            <a:endParaRPr sz="250" dirty="0">
              <a:latin typeface="Times New Roman"/>
              <a:cs typeface="Times New Roman"/>
            </a:endParaRPr>
          </a:p>
          <a:p>
            <a:pPr>
              <a:lnSpc>
                <a:spcPct val="100000"/>
              </a:lnSpc>
            </a:pPr>
            <a:r>
              <a:rPr sz="350" spc="-30" dirty="0">
                <a:latin typeface="Arial"/>
                <a:cs typeface="Arial"/>
              </a:rPr>
              <a:t>1</a:t>
            </a:r>
            <a:r>
              <a:rPr sz="350" spc="-20" dirty="0">
                <a:latin typeface="Arial"/>
                <a:cs typeface="Arial"/>
              </a:rPr>
              <a:t>,</a:t>
            </a:r>
            <a:r>
              <a:rPr sz="350" spc="-70" dirty="0">
                <a:latin typeface="Arial"/>
                <a:cs typeface="Arial"/>
              </a:rPr>
              <a:t>E</a:t>
            </a:r>
            <a:r>
              <a:rPr sz="350" spc="-40" dirty="0">
                <a:latin typeface="Arial"/>
                <a:cs typeface="Arial"/>
              </a:rPr>
              <a:t>+</a:t>
            </a:r>
            <a:r>
              <a:rPr sz="350" spc="-30" dirty="0">
                <a:latin typeface="Arial"/>
                <a:cs typeface="Arial"/>
              </a:rPr>
              <a:t>0</a:t>
            </a:r>
            <a:r>
              <a:rPr sz="350" spc="-25" dirty="0">
                <a:latin typeface="Arial"/>
                <a:cs typeface="Arial"/>
              </a:rPr>
              <a:t>1</a:t>
            </a:r>
            <a:endParaRPr sz="350" dirty="0">
              <a:latin typeface="Arial"/>
              <a:cs typeface="Arial"/>
            </a:endParaRPr>
          </a:p>
          <a:p>
            <a:pPr>
              <a:lnSpc>
                <a:spcPct val="100000"/>
              </a:lnSpc>
              <a:spcBef>
                <a:spcPts val="10"/>
              </a:spcBef>
            </a:pPr>
            <a:endParaRPr sz="300" dirty="0">
              <a:latin typeface="Times New Roman"/>
              <a:cs typeface="Times New Roman"/>
            </a:endParaRPr>
          </a:p>
          <a:p>
            <a:pPr>
              <a:lnSpc>
                <a:spcPts val="415"/>
              </a:lnSpc>
              <a:spcBef>
                <a:spcPts val="5"/>
              </a:spcBef>
            </a:pPr>
            <a:r>
              <a:rPr sz="350" spc="-30" dirty="0">
                <a:latin typeface="Arial"/>
                <a:cs typeface="Arial"/>
              </a:rPr>
              <a:t>1</a:t>
            </a:r>
            <a:r>
              <a:rPr sz="350" spc="-20" dirty="0">
                <a:latin typeface="Arial"/>
                <a:cs typeface="Arial"/>
              </a:rPr>
              <a:t>,</a:t>
            </a:r>
            <a:r>
              <a:rPr sz="350" spc="-70" dirty="0">
                <a:latin typeface="Arial"/>
                <a:cs typeface="Arial"/>
              </a:rPr>
              <a:t>E</a:t>
            </a:r>
            <a:r>
              <a:rPr sz="350" spc="-40" dirty="0">
                <a:latin typeface="Arial"/>
                <a:cs typeface="Arial"/>
              </a:rPr>
              <a:t>+</a:t>
            </a:r>
            <a:r>
              <a:rPr sz="350" spc="-30" dirty="0">
                <a:latin typeface="Arial"/>
                <a:cs typeface="Arial"/>
              </a:rPr>
              <a:t>0</a:t>
            </a:r>
            <a:r>
              <a:rPr sz="350" spc="-25" dirty="0">
                <a:latin typeface="Arial"/>
                <a:cs typeface="Arial"/>
              </a:rPr>
              <a:t>0</a:t>
            </a:r>
            <a:endParaRPr sz="350" dirty="0">
              <a:latin typeface="Arial"/>
              <a:cs typeface="Arial"/>
            </a:endParaRPr>
          </a:p>
        </p:txBody>
      </p:sp>
      <p:sp>
        <p:nvSpPr>
          <p:cNvPr id="355" name="object 355"/>
          <p:cNvSpPr txBox="1"/>
          <p:nvPr/>
        </p:nvSpPr>
        <p:spPr>
          <a:xfrm>
            <a:off x="7284865" y="4501903"/>
            <a:ext cx="118745" cy="440690"/>
          </a:xfrm>
          <a:prstGeom prst="rect">
            <a:avLst/>
          </a:prstGeom>
        </p:spPr>
        <p:txBody>
          <a:bodyPr vert="horz" wrap="square" lIns="0" tIns="0" rIns="0" bIns="0" rtlCol="0">
            <a:spAutoFit/>
          </a:bodyPr>
          <a:lstStyle/>
          <a:p>
            <a:pPr>
              <a:lnSpc>
                <a:spcPct val="100000"/>
              </a:lnSpc>
            </a:pPr>
            <a:r>
              <a:rPr sz="350" spc="-30" dirty="0">
                <a:latin typeface="Arial"/>
                <a:cs typeface="Arial"/>
              </a:rPr>
              <a:t>1</a:t>
            </a:r>
            <a:r>
              <a:rPr sz="350" spc="-20" dirty="0">
                <a:latin typeface="Arial"/>
                <a:cs typeface="Arial"/>
              </a:rPr>
              <a:t>,</a:t>
            </a:r>
            <a:r>
              <a:rPr sz="350" spc="-70" dirty="0">
                <a:latin typeface="Arial"/>
                <a:cs typeface="Arial"/>
              </a:rPr>
              <a:t>E</a:t>
            </a:r>
            <a:r>
              <a:rPr sz="350" spc="-40" dirty="0">
                <a:latin typeface="Arial"/>
                <a:cs typeface="Arial"/>
              </a:rPr>
              <a:t>+</a:t>
            </a:r>
            <a:r>
              <a:rPr sz="350" spc="-30" dirty="0">
                <a:latin typeface="Arial"/>
                <a:cs typeface="Arial"/>
              </a:rPr>
              <a:t>0</a:t>
            </a:r>
            <a:r>
              <a:rPr sz="350" spc="-25" dirty="0">
                <a:latin typeface="Arial"/>
                <a:cs typeface="Arial"/>
              </a:rPr>
              <a:t>7</a:t>
            </a:r>
            <a:endParaRPr sz="350" dirty="0">
              <a:latin typeface="Arial"/>
              <a:cs typeface="Arial"/>
            </a:endParaRPr>
          </a:p>
          <a:p>
            <a:pPr>
              <a:lnSpc>
                <a:spcPct val="100000"/>
              </a:lnSpc>
              <a:spcBef>
                <a:spcPts val="10"/>
              </a:spcBef>
            </a:pPr>
            <a:endParaRPr sz="300" dirty="0">
              <a:latin typeface="Times New Roman"/>
              <a:cs typeface="Times New Roman"/>
            </a:endParaRPr>
          </a:p>
          <a:p>
            <a:pPr>
              <a:lnSpc>
                <a:spcPct val="100000"/>
              </a:lnSpc>
            </a:pPr>
            <a:r>
              <a:rPr sz="350" spc="-30" dirty="0">
                <a:latin typeface="Arial"/>
                <a:cs typeface="Arial"/>
              </a:rPr>
              <a:t>1</a:t>
            </a:r>
            <a:r>
              <a:rPr sz="350" spc="-20" dirty="0">
                <a:latin typeface="Arial"/>
                <a:cs typeface="Arial"/>
              </a:rPr>
              <a:t>,</a:t>
            </a:r>
            <a:r>
              <a:rPr sz="350" spc="-70" dirty="0">
                <a:latin typeface="Arial"/>
                <a:cs typeface="Arial"/>
              </a:rPr>
              <a:t>E</a:t>
            </a:r>
            <a:r>
              <a:rPr sz="350" spc="-40" dirty="0">
                <a:latin typeface="Arial"/>
                <a:cs typeface="Arial"/>
              </a:rPr>
              <a:t>+</a:t>
            </a:r>
            <a:r>
              <a:rPr sz="350" spc="-30" dirty="0">
                <a:latin typeface="Arial"/>
                <a:cs typeface="Arial"/>
              </a:rPr>
              <a:t>0</a:t>
            </a:r>
            <a:r>
              <a:rPr sz="350" spc="-25" dirty="0">
                <a:latin typeface="Arial"/>
                <a:cs typeface="Arial"/>
              </a:rPr>
              <a:t>6</a:t>
            </a:r>
            <a:endParaRPr sz="350" dirty="0">
              <a:latin typeface="Arial"/>
              <a:cs typeface="Arial"/>
            </a:endParaRPr>
          </a:p>
          <a:p>
            <a:pPr>
              <a:lnSpc>
                <a:spcPct val="100000"/>
              </a:lnSpc>
              <a:spcBef>
                <a:spcPts val="40"/>
              </a:spcBef>
            </a:pPr>
            <a:endParaRPr sz="250" dirty="0">
              <a:latin typeface="Times New Roman"/>
              <a:cs typeface="Times New Roman"/>
            </a:endParaRPr>
          </a:p>
          <a:p>
            <a:pPr>
              <a:lnSpc>
                <a:spcPct val="100000"/>
              </a:lnSpc>
            </a:pPr>
            <a:r>
              <a:rPr sz="350" spc="-30" dirty="0">
                <a:latin typeface="Arial"/>
                <a:cs typeface="Arial"/>
              </a:rPr>
              <a:t>1</a:t>
            </a:r>
            <a:r>
              <a:rPr sz="350" spc="-20" dirty="0">
                <a:latin typeface="Arial"/>
                <a:cs typeface="Arial"/>
              </a:rPr>
              <a:t>,</a:t>
            </a:r>
            <a:r>
              <a:rPr sz="350" spc="-70" dirty="0">
                <a:latin typeface="Arial"/>
                <a:cs typeface="Arial"/>
              </a:rPr>
              <a:t>E</a:t>
            </a:r>
            <a:r>
              <a:rPr sz="350" spc="-40" dirty="0">
                <a:latin typeface="Arial"/>
                <a:cs typeface="Arial"/>
              </a:rPr>
              <a:t>+</a:t>
            </a:r>
            <a:r>
              <a:rPr sz="350" spc="-30" dirty="0">
                <a:latin typeface="Arial"/>
                <a:cs typeface="Arial"/>
              </a:rPr>
              <a:t>0</a:t>
            </a:r>
            <a:r>
              <a:rPr sz="350" spc="-25" dirty="0">
                <a:latin typeface="Arial"/>
                <a:cs typeface="Arial"/>
              </a:rPr>
              <a:t>5</a:t>
            </a:r>
            <a:endParaRPr sz="350" dirty="0">
              <a:latin typeface="Arial"/>
              <a:cs typeface="Arial"/>
            </a:endParaRPr>
          </a:p>
          <a:p>
            <a:pPr>
              <a:lnSpc>
                <a:spcPct val="100000"/>
              </a:lnSpc>
              <a:spcBef>
                <a:spcPts val="10"/>
              </a:spcBef>
            </a:pPr>
            <a:endParaRPr sz="300" dirty="0">
              <a:latin typeface="Times New Roman"/>
              <a:cs typeface="Times New Roman"/>
            </a:endParaRPr>
          </a:p>
          <a:p>
            <a:pPr>
              <a:lnSpc>
                <a:spcPct val="100000"/>
              </a:lnSpc>
              <a:spcBef>
                <a:spcPts val="5"/>
              </a:spcBef>
            </a:pPr>
            <a:r>
              <a:rPr sz="350" spc="-30" dirty="0">
                <a:latin typeface="Arial"/>
                <a:cs typeface="Arial"/>
              </a:rPr>
              <a:t>1</a:t>
            </a:r>
            <a:r>
              <a:rPr sz="350" spc="-20" dirty="0">
                <a:latin typeface="Arial"/>
                <a:cs typeface="Arial"/>
              </a:rPr>
              <a:t>,</a:t>
            </a:r>
            <a:r>
              <a:rPr sz="350" spc="-70" dirty="0">
                <a:latin typeface="Arial"/>
                <a:cs typeface="Arial"/>
              </a:rPr>
              <a:t>E</a:t>
            </a:r>
            <a:r>
              <a:rPr sz="350" spc="-40" dirty="0">
                <a:latin typeface="Arial"/>
                <a:cs typeface="Arial"/>
              </a:rPr>
              <a:t>+</a:t>
            </a:r>
            <a:r>
              <a:rPr sz="350" spc="-30" dirty="0">
                <a:latin typeface="Arial"/>
                <a:cs typeface="Arial"/>
              </a:rPr>
              <a:t>0</a:t>
            </a:r>
            <a:r>
              <a:rPr sz="350" spc="-25" dirty="0">
                <a:latin typeface="Arial"/>
                <a:cs typeface="Arial"/>
              </a:rPr>
              <a:t>4</a:t>
            </a:r>
            <a:endParaRPr sz="350" dirty="0">
              <a:latin typeface="Arial"/>
              <a:cs typeface="Arial"/>
            </a:endParaRPr>
          </a:p>
          <a:p>
            <a:pPr>
              <a:lnSpc>
                <a:spcPct val="100000"/>
              </a:lnSpc>
              <a:spcBef>
                <a:spcPts val="40"/>
              </a:spcBef>
            </a:pPr>
            <a:endParaRPr sz="250" dirty="0">
              <a:latin typeface="Times New Roman"/>
              <a:cs typeface="Times New Roman"/>
            </a:endParaRPr>
          </a:p>
          <a:p>
            <a:pPr>
              <a:lnSpc>
                <a:spcPts val="415"/>
              </a:lnSpc>
            </a:pPr>
            <a:r>
              <a:rPr sz="350" spc="-30" dirty="0">
                <a:latin typeface="Arial"/>
                <a:cs typeface="Arial"/>
              </a:rPr>
              <a:t>1</a:t>
            </a:r>
            <a:r>
              <a:rPr sz="350" spc="-20" dirty="0">
                <a:latin typeface="Arial"/>
                <a:cs typeface="Arial"/>
              </a:rPr>
              <a:t>,</a:t>
            </a:r>
            <a:r>
              <a:rPr sz="350" spc="-70" dirty="0">
                <a:latin typeface="Arial"/>
                <a:cs typeface="Arial"/>
              </a:rPr>
              <a:t>E</a:t>
            </a:r>
            <a:r>
              <a:rPr sz="350" spc="-40" dirty="0">
                <a:latin typeface="Arial"/>
                <a:cs typeface="Arial"/>
              </a:rPr>
              <a:t>+</a:t>
            </a:r>
            <a:r>
              <a:rPr sz="350" spc="-30" dirty="0">
                <a:latin typeface="Arial"/>
                <a:cs typeface="Arial"/>
              </a:rPr>
              <a:t>0</a:t>
            </a:r>
            <a:r>
              <a:rPr sz="350" spc="-25" dirty="0">
                <a:latin typeface="Arial"/>
                <a:cs typeface="Arial"/>
              </a:rPr>
              <a:t>3</a:t>
            </a:r>
            <a:endParaRPr sz="350" dirty="0">
              <a:latin typeface="Arial"/>
              <a:cs typeface="Arial"/>
            </a:endParaRPr>
          </a:p>
        </p:txBody>
      </p:sp>
      <p:sp>
        <p:nvSpPr>
          <p:cNvPr id="356" name="object 356"/>
          <p:cNvSpPr txBox="1"/>
          <p:nvPr/>
        </p:nvSpPr>
        <p:spPr>
          <a:xfrm rot="18780000">
            <a:off x="7235143" y="5326469"/>
            <a:ext cx="213077" cy="41275"/>
          </a:xfrm>
          <a:prstGeom prst="rect">
            <a:avLst/>
          </a:prstGeom>
        </p:spPr>
        <p:txBody>
          <a:bodyPr vert="horz" wrap="square" lIns="0" tIns="0" rIns="0" bIns="0" rtlCol="0">
            <a:spAutoFit/>
          </a:bodyPr>
          <a:lstStyle/>
          <a:p>
            <a:pPr>
              <a:lnSpc>
                <a:spcPts val="325"/>
              </a:lnSpc>
            </a:pPr>
            <a:r>
              <a:rPr sz="300" dirty="0">
                <a:latin typeface="Arial"/>
                <a:cs typeface="Arial"/>
              </a:rPr>
              <a:t>15</a:t>
            </a:r>
            <a:r>
              <a:rPr sz="300" spc="-5" dirty="0">
                <a:latin typeface="Arial"/>
                <a:cs typeface="Arial"/>
              </a:rPr>
              <a:t>.</a:t>
            </a:r>
            <a:r>
              <a:rPr sz="300" dirty="0">
                <a:latin typeface="Arial"/>
                <a:cs typeface="Arial"/>
              </a:rPr>
              <a:t>0</a:t>
            </a:r>
            <a:r>
              <a:rPr sz="300" spc="25" dirty="0">
                <a:latin typeface="Arial"/>
                <a:cs typeface="Arial"/>
              </a:rPr>
              <a:t>3</a:t>
            </a:r>
            <a:r>
              <a:rPr sz="300" spc="-5" dirty="0">
                <a:latin typeface="Arial"/>
                <a:cs typeface="Arial"/>
              </a:rPr>
              <a:t>.</a:t>
            </a:r>
            <a:r>
              <a:rPr sz="300" dirty="0">
                <a:latin typeface="Arial"/>
                <a:cs typeface="Arial"/>
              </a:rPr>
              <a:t>200</a:t>
            </a:r>
            <a:r>
              <a:rPr sz="300" spc="10" dirty="0">
                <a:latin typeface="Arial"/>
                <a:cs typeface="Arial"/>
              </a:rPr>
              <a:t>0</a:t>
            </a:r>
            <a:endParaRPr sz="300" dirty="0">
              <a:latin typeface="Arial"/>
              <a:cs typeface="Arial"/>
            </a:endParaRPr>
          </a:p>
        </p:txBody>
      </p:sp>
      <p:sp>
        <p:nvSpPr>
          <p:cNvPr id="357" name="object 357"/>
          <p:cNvSpPr txBox="1"/>
          <p:nvPr/>
        </p:nvSpPr>
        <p:spPr>
          <a:xfrm rot="18780000">
            <a:off x="7320810" y="5326469"/>
            <a:ext cx="213077" cy="41275"/>
          </a:xfrm>
          <a:prstGeom prst="rect">
            <a:avLst/>
          </a:prstGeom>
        </p:spPr>
        <p:txBody>
          <a:bodyPr vert="horz" wrap="square" lIns="0" tIns="0" rIns="0" bIns="0" rtlCol="0">
            <a:spAutoFit/>
          </a:bodyPr>
          <a:lstStyle/>
          <a:p>
            <a:pPr>
              <a:lnSpc>
                <a:spcPts val="325"/>
              </a:lnSpc>
            </a:pPr>
            <a:r>
              <a:rPr sz="300" dirty="0">
                <a:latin typeface="Arial"/>
                <a:cs typeface="Arial"/>
              </a:rPr>
              <a:t>25</a:t>
            </a:r>
            <a:r>
              <a:rPr sz="300" spc="-5" dirty="0">
                <a:latin typeface="Arial"/>
                <a:cs typeface="Arial"/>
              </a:rPr>
              <a:t>.</a:t>
            </a:r>
            <a:r>
              <a:rPr sz="300" dirty="0">
                <a:latin typeface="Arial"/>
                <a:cs typeface="Arial"/>
              </a:rPr>
              <a:t>0</a:t>
            </a:r>
            <a:r>
              <a:rPr sz="300" spc="25" dirty="0">
                <a:latin typeface="Arial"/>
                <a:cs typeface="Arial"/>
              </a:rPr>
              <a:t>3</a:t>
            </a:r>
            <a:r>
              <a:rPr sz="300" spc="-5" dirty="0">
                <a:latin typeface="Arial"/>
                <a:cs typeface="Arial"/>
              </a:rPr>
              <a:t>.</a:t>
            </a:r>
            <a:r>
              <a:rPr sz="300" dirty="0">
                <a:latin typeface="Arial"/>
                <a:cs typeface="Arial"/>
              </a:rPr>
              <a:t>200</a:t>
            </a:r>
            <a:r>
              <a:rPr sz="300" spc="10" dirty="0">
                <a:latin typeface="Arial"/>
                <a:cs typeface="Arial"/>
              </a:rPr>
              <a:t>0</a:t>
            </a:r>
            <a:endParaRPr sz="300" dirty="0">
              <a:latin typeface="Arial"/>
              <a:cs typeface="Arial"/>
            </a:endParaRPr>
          </a:p>
        </p:txBody>
      </p:sp>
      <p:sp>
        <p:nvSpPr>
          <p:cNvPr id="358" name="object 358"/>
          <p:cNvSpPr txBox="1"/>
          <p:nvPr/>
        </p:nvSpPr>
        <p:spPr>
          <a:xfrm rot="18780000">
            <a:off x="7402915" y="5326469"/>
            <a:ext cx="213077" cy="41275"/>
          </a:xfrm>
          <a:prstGeom prst="rect">
            <a:avLst/>
          </a:prstGeom>
        </p:spPr>
        <p:txBody>
          <a:bodyPr vert="horz" wrap="square" lIns="0" tIns="0" rIns="0" bIns="0" rtlCol="0">
            <a:spAutoFit/>
          </a:bodyPr>
          <a:lstStyle/>
          <a:p>
            <a:pPr>
              <a:lnSpc>
                <a:spcPts val="325"/>
              </a:lnSpc>
            </a:pPr>
            <a:r>
              <a:rPr sz="300" dirty="0">
                <a:latin typeface="Arial"/>
                <a:cs typeface="Arial"/>
              </a:rPr>
              <a:t>04</a:t>
            </a:r>
            <a:r>
              <a:rPr sz="300" spc="-5" dirty="0">
                <a:latin typeface="Arial"/>
                <a:cs typeface="Arial"/>
              </a:rPr>
              <a:t>.</a:t>
            </a:r>
            <a:r>
              <a:rPr sz="300" dirty="0">
                <a:latin typeface="Arial"/>
                <a:cs typeface="Arial"/>
              </a:rPr>
              <a:t>0</a:t>
            </a:r>
            <a:r>
              <a:rPr sz="300" spc="25" dirty="0">
                <a:latin typeface="Arial"/>
                <a:cs typeface="Arial"/>
              </a:rPr>
              <a:t>4</a:t>
            </a:r>
            <a:r>
              <a:rPr sz="300" spc="-5" dirty="0">
                <a:latin typeface="Arial"/>
                <a:cs typeface="Arial"/>
              </a:rPr>
              <a:t>.</a:t>
            </a:r>
            <a:r>
              <a:rPr sz="300" dirty="0">
                <a:latin typeface="Arial"/>
                <a:cs typeface="Arial"/>
              </a:rPr>
              <a:t>200</a:t>
            </a:r>
            <a:r>
              <a:rPr sz="300" spc="10" dirty="0">
                <a:latin typeface="Arial"/>
                <a:cs typeface="Arial"/>
              </a:rPr>
              <a:t>0</a:t>
            </a:r>
            <a:endParaRPr sz="300" dirty="0">
              <a:latin typeface="Arial"/>
              <a:cs typeface="Arial"/>
            </a:endParaRPr>
          </a:p>
        </p:txBody>
      </p:sp>
      <p:sp>
        <p:nvSpPr>
          <p:cNvPr id="359" name="object 359"/>
          <p:cNvSpPr txBox="1"/>
          <p:nvPr/>
        </p:nvSpPr>
        <p:spPr>
          <a:xfrm rot="18780000">
            <a:off x="7488588" y="5326469"/>
            <a:ext cx="213077" cy="41275"/>
          </a:xfrm>
          <a:prstGeom prst="rect">
            <a:avLst/>
          </a:prstGeom>
        </p:spPr>
        <p:txBody>
          <a:bodyPr vert="horz" wrap="square" lIns="0" tIns="0" rIns="0" bIns="0" rtlCol="0">
            <a:spAutoFit/>
          </a:bodyPr>
          <a:lstStyle/>
          <a:p>
            <a:pPr>
              <a:lnSpc>
                <a:spcPts val="325"/>
              </a:lnSpc>
            </a:pPr>
            <a:r>
              <a:rPr sz="300" dirty="0">
                <a:latin typeface="Arial"/>
                <a:cs typeface="Arial"/>
              </a:rPr>
              <a:t>14</a:t>
            </a:r>
            <a:r>
              <a:rPr sz="300" spc="-5" dirty="0">
                <a:latin typeface="Arial"/>
                <a:cs typeface="Arial"/>
              </a:rPr>
              <a:t>.</a:t>
            </a:r>
            <a:r>
              <a:rPr sz="300" dirty="0">
                <a:latin typeface="Arial"/>
                <a:cs typeface="Arial"/>
              </a:rPr>
              <a:t>0</a:t>
            </a:r>
            <a:r>
              <a:rPr sz="300" spc="25" dirty="0">
                <a:latin typeface="Arial"/>
                <a:cs typeface="Arial"/>
              </a:rPr>
              <a:t>4</a:t>
            </a:r>
            <a:r>
              <a:rPr sz="300" spc="-5" dirty="0">
                <a:latin typeface="Arial"/>
                <a:cs typeface="Arial"/>
              </a:rPr>
              <a:t>.</a:t>
            </a:r>
            <a:r>
              <a:rPr sz="300" dirty="0">
                <a:latin typeface="Arial"/>
                <a:cs typeface="Arial"/>
              </a:rPr>
              <a:t>200</a:t>
            </a:r>
            <a:r>
              <a:rPr sz="300" spc="10" dirty="0">
                <a:latin typeface="Arial"/>
                <a:cs typeface="Arial"/>
              </a:rPr>
              <a:t>0</a:t>
            </a:r>
            <a:endParaRPr sz="300" dirty="0">
              <a:latin typeface="Arial"/>
              <a:cs typeface="Arial"/>
            </a:endParaRPr>
          </a:p>
        </p:txBody>
      </p:sp>
      <p:sp>
        <p:nvSpPr>
          <p:cNvPr id="360" name="object 360"/>
          <p:cNvSpPr txBox="1"/>
          <p:nvPr/>
        </p:nvSpPr>
        <p:spPr>
          <a:xfrm rot="18780000">
            <a:off x="7574259" y="5326469"/>
            <a:ext cx="213077" cy="41275"/>
          </a:xfrm>
          <a:prstGeom prst="rect">
            <a:avLst/>
          </a:prstGeom>
        </p:spPr>
        <p:txBody>
          <a:bodyPr vert="horz" wrap="square" lIns="0" tIns="0" rIns="0" bIns="0" rtlCol="0">
            <a:spAutoFit/>
          </a:bodyPr>
          <a:lstStyle/>
          <a:p>
            <a:pPr>
              <a:lnSpc>
                <a:spcPts val="325"/>
              </a:lnSpc>
            </a:pPr>
            <a:r>
              <a:rPr sz="300" dirty="0">
                <a:latin typeface="Arial"/>
                <a:cs typeface="Arial"/>
              </a:rPr>
              <a:t>24</a:t>
            </a:r>
            <a:r>
              <a:rPr sz="300" spc="-5" dirty="0">
                <a:latin typeface="Arial"/>
                <a:cs typeface="Arial"/>
              </a:rPr>
              <a:t>.</a:t>
            </a:r>
            <a:r>
              <a:rPr sz="300" dirty="0">
                <a:latin typeface="Arial"/>
                <a:cs typeface="Arial"/>
              </a:rPr>
              <a:t>0</a:t>
            </a:r>
            <a:r>
              <a:rPr sz="300" spc="25" dirty="0">
                <a:latin typeface="Arial"/>
                <a:cs typeface="Arial"/>
              </a:rPr>
              <a:t>4</a:t>
            </a:r>
            <a:r>
              <a:rPr sz="300" spc="-5" dirty="0">
                <a:latin typeface="Arial"/>
                <a:cs typeface="Arial"/>
              </a:rPr>
              <a:t>.</a:t>
            </a:r>
            <a:r>
              <a:rPr sz="300" dirty="0">
                <a:latin typeface="Arial"/>
                <a:cs typeface="Arial"/>
              </a:rPr>
              <a:t>200</a:t>
            </a:r>
            <a:r>
              <a:rPr sz="300" spc="10" dirty="0">
                <a:latin typeface="Arial"/>
                <a:cs typeface="Arial"/>
              </a:rPr>
              <a:t>0</a:t>
            </a:r>
            <a:endParaRPr sz="300" dirty="0">
              <a:latin typeface="Arial"/>
              <a:cs typeface="Arial"/>
            </a:endParaRPr>
          </a:p>
        </p:txBody>
      </p:sp>
      <p:sp>
        <p:nvSpPr>
          <p:cNvPr id="361" name="object 361"/>
          <p:cNvSpPr txBox="1"/>
          <p:nvPr/>
        </p:nvSpPr>
        <p:spPr>
          <a:xfrm rot="18780000">
            <a:off x="7656353" y="5326469"/>
            <a:ext cx="213077" cy="41275"/>
          </a:xfrm>
          <a:prstGeom prst="rect">
            <a:avLst/>
          </a:prstGeom>
        </p:spPr>
        <p:txBody>
          <a:bodyPr vert="horz" wrap="square" lIns="0" tIns="0" rIns="0" bIns="0" rtlCol="0">
            <a:spAutoFit/>
          </a:bodyPr>
          <a:lstStyle/>
          <a:p>
            <a:pPr>
              <a:lnSpc>
                <a:spcPts val="325"/>
              </a:lnSpc>
            </a:pPr>
            <a:r>
              <a:rPr sz="300" dirty="0">
                <a:latin typeface="Arial"/>
                <a:cs typeface="Arial"/>
              </a:rPr>
              <a:t>04</a:t>
            </a:r>
            <a:r>
              <a:rPr sz="300" spc="-5" dirty="0">
                <a:latin typeface="Arial"/>
                <a:cs typeface="Arial"/>
              </a:rPr>
              <a:t>.</a:t>
            </a:r>
            <a:r>
              <a:rPr sz="300" dirty="0">
                <a:latin typeface="Arial"/>
                <a:cs typeface="Arial"/>
              </a:rPr>
              <a:t>0</a:t>
            </a:r>
            <a:r>
              <a:rPr sz="300" spc="25" dirty="0">
                <a:latin typeface="Arial"/>
                <a:cs typeface="Arial"/>
              </a:rPr>
              <a:t>5</a:t>
            </a:r>
            <a:r>
              <a:rPr sz="300" spc="-5" dirty="0">
                <a:latin typeface="Arial"/>
                <a:cs typeface="Arial"/>
              </a:rPr>
              <a:t>.</a:t>
            </a:r>
            <a:r>
              <a:rPr sz="300" dirty="0">
                <a:latin typeface="Arial"/>
                <a:cs typeface="Arial"/>
              </a:rPr>
              <a:t>200</a:t>
            </a:r>
            <a:r>
              <a:rPr sz="300" spc="10" dirty="0">
                <a:latin typeface="Arial"/>
                <a:cs typeface="Arial"/>
              </a:rPr>
              <a:t>0</a:t>
            </a:r>
            <a:endParaRPr sz="300" dirty="0">
              <a:latin typeface="Arial"/>
              <a:cs typeface="Arial"/>
            </a:endParaRPr>
          </a:p>
        </p:txBody>
      </p:sp>
      <p:sp>
        <p:nvSpPr>
          <p:cNvPr id="362" name="object 362"/>
          <p:cNvSpPr txBox="1"/>
          <p:nvPr/>
        </p:nvSpPr>
        <p:spPr>
          <a:xfrm rot="18780000">
            <a:off x="7742145" y="5326469"/>
            <a:ext cx="213077" cy="41275"/>
          </a:xfrm>
          <a:prstGeom prst="rect">
            <a:avLst/>
          </a:prstGeom>
        </p:spPr>
        <p:txBody>
          <a:bodyPr vert="horz" wrap="square" lIns="0" tIns="0" rIns="0" bIns="0" rtlCol="0">
            <a:spAutoFit/>
          </a:bodyPr>
          <a:lstStyle/>
          <a:p>
            <a:pPr>
              <a:lnSpc>
                <a:spcPts val="325"/>
              </a:lnSpc>
            </a:pPr>
            <a:r>
              <a:rPr sz="300" dirty="0">
                <a:latin typeface="Arial"/>
                <a:cs typeface="Arial"/>
              </a:rPr>
              <a:t>14</a:t>
            </a:r>
            <a:r>
              <a:rPr sz="300" spc="-5" dirty="0">
                <a:latin typeface="Arial"/>
                <a:cs typeface="Arial"/>
              </a:rPr>
              <a:t>.</a:t>
            </a:r>
            <a:r>
              <a:rPr sz="300" dirty="0">
                <a:latin typeface="Arial"/>
                <a:cs typeface="Arial"/>
              </a:rPr>
              <a:t>0</a:t>
            </a:r>
            <a:r>
              <a:rPr sz="300" spc="25" dirty="0">
                <a:latin typeface="Arial"/>
                <a:cs typeface="Arial"/>
              </a:rPr>
              <a:t>5</a:t>
            </a:r>
            <a:r>
              <a:rPr sz="300" spc="-5" dirty="0">
                <a:latin typeface="Arial"/>
                <a:cs typeface="Arial"/>
              </a:rPr>
              <a:t>.</a:t>
            </a:r>
            <a:r>
              <a:rPr sz="300" dirty="0">
                <a:latin typeface="Arial"/>
                <a:cs typeface="Arial"/>
              </a:rPr>
              <a:t>200</a:t>
            </a:r>
            <a:r>
              <a:rPr sz="300" spc="10" dirty="0">
                <a:latin typeface="Arial"/>
                <a:cs typeface="Arial"/>
              </a:rPr>
              <a:t>0</a:t>
            </a:r>
            <a:endParaRPr sz="300" dirty="0">
              <a:latin typeface="Arial"/>
              <a:cs typeface="Arial"/>
            </a:endParaRPr>
          </a:p>
        </p:txBody>
      </p:sp>
      <p:sp>
        <p:nvSpPr>
          <p:cNvPr id="363" name="object 363"/>
          <p:cNvSpPr txBox="1"/>
          <p:nvPr/>
        </p:nvSpPr>
        <p:spPr>
          <a:xfrm rot="18780000">
            <a:off x="7824238" y="5326468"/>
            <a:ext cx="213077" cy="41275"/>
          </a:xfrm>
          <a:prstGeom prst="rect">
            <a:avLst/>
          </a:prstGeom>
        </p:spPr>
        <p:txBody>
          <a:bodyPr vert="horz" wrap="square" lIns="0" tIns="0" rIns="0" bIns="0" rtlCol="0">
            <a:spAutoFit/>
          </a:bodyPr>
          <a:lstStyle/>
          <a:p>
            <a:pPr>
              <a:lnSpc>
                <a:spcPts val="325"/>
              </a:lnSpc>
            </a:pPr>
            <a:r>
              <a:rPr sz="300" dirty="0">
                <a:latin typeface="Arial"/>
                <a:cs typeface="Arial"/>
              </a:rPr>
              <a:t>24</a:t>
            </a:r>
            <a:r>
              <a:rPr sz="300" spc="-5" dirty="0">
                <a:latin typeface="Arial"/>
                <a:cs typeface="Arial"/>
              </a:rPr>
              <a:t>.</a:t>
            </a:r>
            <a:r>
              <a:rPr sz="300" dirty="0">
                <a:latin typeface="Arial"/>
                <a:cs typeface="Arial"/>
              </a:rPr>
              <a:t>0</a:t>
            </a:r>
            <a:r>
              <a:rPr sz="300" spc="25" dirty="0">
                <a:latin typeface="Arial"/>
                <a:cs typeface="Arial"/>
              </a:rPr>
              <a:t>5</a:t>
            </a:r>
            <a:r>
              <a:rPr sz="300" spc="-5" dirty="0">
                <a:latin typeface="Arial"/>
                <a:cs typeface="Arial"/>
              </a:rPr>
              <a:t>.</a:t>
            </a:r>
            <a:r>
              <a:rPr sz="300" dirty="0">
                <a:latin typeface="Arial"/>
                <a:cs typeface="Arial"/>
              </a:rPr>
              <a:t>200</a:t>
            </a:r>
            <a:r>
              <a:rPr sz="300" spc="10" dirty="0">
                <a:latin typeface="Arial"/>
                <a:cs typeface="Arial"/>
              </a:rPr>
              <a:t>0</a:t>
            </a:r>
            <a:endParaRPr sz="300" dirty="0">
              <a:latin typeface="Arial"/>
              <a:cs typeface="Arial"/>
            </a:endParaRPr>
          </a:p>
        </p:txBody>
      </p:sp>
      <p:sp>
        <p:nvSpPr>
          <p:cNvPr id="364" name="object 364"/>
          <p:cNvSpPr txBox="1"/>
          <p:nvPr/>
        </p:nvSpPr>
        <p:spPr>
          <a:xfrm rot="18780000">
            <a:off x="7909910" y="5326469"/>
            <a:ext cx="213077" cy="41275"/>
          </a:xfrm>
          <a:prstGeom prst="rect">
            <a:avLst/>
          </a:prstGeom>
        </p:spPr>
        <p:txBody>
          <a:bodyPr vert="horz" wrap="square" lIns="0" tIns="0" rIns="0" bIns="0" rtlCol="0">
            <a:spAutoFit/>
          </a:bodyPr>
          <a:lstStyle/>
          <a:p>
            <a:pPr>
              <a:lnSpc>
                <a:spcPts val="325"/>
              </a:lnSpc>
            </a:pPr>
            <a:r>
              <a:rPr sz="300" dirty="0">
                <a:latin typeface="Arial"/>
                <a:cs typeface="Arial"/>
              </a:rPr>
              <a:t>03</a:t>
            </a:r>
            <a:r>
              <a:rPr sz="300" spc="-5" dirty="0">
                <a:latin typeface="Arial"/>
                <a:cs typeface="Arial"/>
              </a:rPr>
              <a:t>.</a:t>
            </a:r>
            <a:r>
              <a:rPr sz="300" dirty="0">
                <a:latin typeface="Arial"/>
                <a:cs typeface="Arial"/>
              </a:rPr>
              <a:t>0</a:t>
            </a:r>
            <a:r>
              <a:rPr sz="300" spc="25" dirty="0">
                <a:latin typeface="Arial"/>
                <a:cs typeface="Arial"/>
              </a:rPr>
              <a:t>6</a:t>
            </a:r>
            <a:r>
              <a:rPr sz="300" spc="-5" dirty="0">
                <a:latin typeface="Arial"/>
                <a:cs typeface="Arial"/>
              </a:rPr>
              <a:t>.</a:t>
            </a:r>
            <a:r>
              <a:rPr sz="300" dirty="0">
                <a:latin typeface="Arial"/>
                <a:cs typeface="Arial"/>
              </a:rPr>
              <a:t>200</a:t>
            </a:r>
            <a:r>
              <a:rPr sz="300" spc="10" dirty="0">
                <a:latin typeface="Arial"/>
                <a:cs typeface="Arial"/>
              </a:rPr>
              <a:t>0</a:t>
            </a:r>
            <a:endParaRPr sz="300" dirty="0">
              <a:latin typeface="Arial"/>
              <a:cs typeface="Arial"/>
            </a:endParaRPr>
          </a:p>
        </p:txBody>
      </p:sp>
      <p:sp>
        <p:nvSpPr>
          <p:cNvPr id="365" name="object 365"/>
          <p:cNvSpPr txBox="1"/>
          <p:nvPr/>
        </p:nvSpPr>
        <p:spPr>
          <a:xfrm rot="18780000">
            <a:off x="7995582" y="5326469"/>
            <a:ext cx="213077" cy="41275"/>
          </a:xfrm>
          <a:prstGeom prst="rect">
            <a:avLst/>
          </a:prstGeom>
        </p:spPr>
        <p:txBody>
          <a:bodyPr vert="horz" wrap="square" lIns="0" tIns="0" rIns="0" bIns="0" rtlCol="0">
            <a:spAutoFit/>
          </a:bodyPr>
          <a:lstStyle/>
          <a:p>
            <a:pPr>
              <a:lnSpc>
                <a:spcPts val="325"/>
              </a:lnSpc>
            </a:pPr>
            <a:r>
              <a:rPr sz="300" dirty="0">
                <a:latin typeface="Arial"/>
                <a:cs typeface="Arial"/>
              </a:rPr>
              <a:t>13</a:t>
            </a:r>
            <a:r>
              <a:rPr sz="300" spc="-5" dirty="0">
                <a:latin typeface="Arial"/>
                <a:cs typeface="Arial"/>
              </a:rPr>
              <a:t>.</a:t>
            </a:r>
            <a:r>
              <a:rPr sz="300" dirty="0">
                <a:latin typeface="Arial"/>
                <a:cs typeface="Arial"/>
              </a:rPr>
              <a:t>0</a:t>
            </a:r>
            <a:r>
              <a:rPr sz="300" spc="25" dirty="0">
                <a:latin typeface="Arial"/>
                <a:cs typeface="Arial"/>
              </a:rPr>
              <a:t>6</a:t>
            </a:r>
            <a:r>
              <a:rPr sz="300" spc="-5" dirty="0">
                <a:latin typeface="Arial"/>
                <a:cs typeface="Arial"/>
              </a:rPr>
              <a:t>.</a:t>
            </a:r>
            <a:r>
              <a:rPr sz="300" dirty="0">
                <a:latin typeface="Arial"/>
                <a:cs typeface="Arial"/>
              </a:rPr>
              <a:t>200</a:t>
            </a:r>
            <a:r>
              <a:rPr sz="300" spc="10" dirty="0">
                <a:latin typeface="Arial"/>
                <a:cs typeface="Arial"/>
              </a:rPr>
              <a:t>0</a:t>
            </a:r>
            <a:endParaRPr sz="300" dirty="0">
              <a:latin typeface="Arial"/>
              <a:cs typeface="Arial"/>
            </a:endParaRPr>
          </a:p>
        </p:txBody>
      </p:sp>
      <p:sp>
        <p:nvSpPr>
          <p:cNvPr id="366" name="object 366"/>
          <p:cNvSpPr txBox="1"/>
          <p:nvPr/>
        </p:nvSpPr>
        <p:spPr>
          <a:xfrm>
            <a:off x="7172580" y="4739431"/>
            <a:ext cx="64769" cy="287020"/>
          </a:xfrm>
          <a:prstGeom prst="rect">
            <a:avLst/>
          </a:prstGeom>
        </p:spPr>
        <p:txBody>
          <a:bodyPr vert="vert270" wrap="square" lIns="0" tIns="6350" rIns="0" bIns="0" rtlCol="0">
            <a:spAutoFit/>
          </a:bodyPr>
          <a:lstStyle/>
          <a:p>
            <a:pPr marL="12700">
              <a:lnSpc>
                <a:spcPct val="100000"/>
              </a:lnSpc>
              <a:spcBef>
                <a:spcPts val="50"/>
              </a:spcBef>
            </a:pPr>
            <a:r>
              <a:rPr sz="300" b="1" spc="-15" dirty="0">
                <a:latin typeface="Arial"/>
                <a:cs typeface="Arial"/>
              </a:rPr>
              <a:t>V</a:t>
            </a:r>
            <a:r>
              <a:rPr sz="300" b="1" spc="-5" dirty="0">
                <a:latin typeface="Arial"/>
                <a:cs typeface="Arial"/>
              </a:rPr>
              <a:t>i</a:t>
            </a:r>
            <a:r>
              <a:rPr sz="300" b="1" spc="-10" dirty="0">
                <a:latin typeface="Arial"/>
                <a:cs typeface="Arial"/>
              </a:rPr>
              <a:t>r</a:t>
            </a:r>
            <a:r>
              <a:rPr sz="300" b="1" spc="5" dirty="0">
                <a:latin typeface="Arial"/>
                <a:cs typeface="Arial"/>
              </a:rPr>
              <a:t>u</a:t>
            </a:r>
            <a:r>
              <a:rPr sz="300" b="1" spc="-5" dirty="0">
                <a:latin typeface="Arial"/>
                <a:cs typeface="Arial"/>
              </a:rPr>
              <a:t>s</a:t>
            </a:r>
            <a:r>
              <a:rPr sz="300" b="1" spc="5" dirty="0">
                <a:latin typeface="Arial"/>
                <a:cs typeface="Arial"/>
              </a:rPr>
              <a:t>p</a:t>
            </a:r>
            <a:r>
              <a:rPr sz="300" b="1" spc="-5" dirty="0">
                <a:latin typeface="Arial"/>
                <a:cs typeface="Arial"/>
              </a:rPr>
              <a:t>a</a:t>
            </a:r>
            <a:r>
              <a:rPr sz="300" b="1" spc="-10" dirty="0">
                <a:latin typeface="Arial"/>
                <a:cs typeface="Arial"/>
              </a:rPr>
              <a:t>r</a:t>
            </a:r>
            <a:r>
              <a:rPr sz="300" b="1" spc="10" dirty="0">
                <a:latin typeface="Arial"/>
                <a:cs typeface="Arial"/>
              </a:rPr>
              <a:t>t</a:t>
            </a:r>
            <a:r>
              <a:rPr sz="300" b="1" spc="-5" dirty="0">
                <a:latin typeface="Arial"/>
                <a:cs typeface="Arial"/>
              </a:rPr>
              <a:t>ike</a:t>
            </a:r>
            <a:r>
              <a:rPr sz="300" b="1" dirty="0">
                <a:latin typeface="Arial"/>
                <a:cs typeface="Arial"/>
              </a:rPr>
              <a:t>l</a:t>
            </a:r>
            <a:endParaRPr sz="300" dirty="0">
              <a:latin typeface="Arial"/>
              <a:cs typeface="Arial"/>
            </a:endParaRPr>
          </a:p>
        </p:txBody>
      </p:sp>
      <p:sp>
        <p:nvSpPr>
          <p:cNvPr id="367" name="object 367"/>
          <p:cNvSpPr/>
          <p:nvPr/>
        </p:nvSpPr>
        <p:spPr>
          <a:xfrm>
            <a:off x="8288063" y="4795586"/>
            <a:ext cx="254000" cy="150495"/>
          </a:xfrm>
          <a:custGeom>
            <a:avLst/>
            <a:gdLst/>
            <a:ahLst/>
            <a:cxnLst/>
            <a:rect l="l" t="t" r="r" b="b"/>
            <a:pathLst>
              <a:path w="254000" h="150495">
                <a:moveTo>
                  <a:pt x="0" y="150342"/>
                </a:moveTo>
                <a:lnTo>
                  <a:pt x="253440" y="150342"/>
                </a:lnTo>
                <a:lnTo>
                  <a:pt x="253440" y="0"/>
                </a:lnTo>
                <a:lnTo>
                  <a:pt x="0" y="0"/>
                </a:lnTo>
                <a:lnTo>
                  <a:pt x="0" y="150342"/>
                </a:lnTo>
                <a:close/>
              </a:path>
            </a:pathLst>
          </a:custGeom>
          <a:solidFill>
            <a:srgbClr val="FFFFFF"/>
          </a:solidFill>
        </p:spPr>
        <p:txBody>
          <a:bodyPr wrap="square" lIns="0" tIns="0" rIns="0" bIns="0" rtlCol="0"/>
          <a:lstStyle/>
          <a:p>
            <a:endParaRPr dirty="0"/>
          </a:p>
        </p:txBody>
      </p:sp>
      <p:sp>
        <p:nvSpPr>
          <p:cNvPr id="368" name="object 368"/>
          <p:cNvSpPr/>
          <p:nvPr/>
        </p:nvSpPr>
        <p:spPr>
          <a:xfrm>
            <a:off x="8288063" y="4795586"/>
            <a:ext cx="254000" cy="150495"/>
          </a:xfrm>
          <a:custGeom>
            <a:avLst/>
            <a:gdLst/>
            <a:ahLst/>
            <a:cxnLst/>
            <a:rect l="l" t="t" r="r" b="b"/>
            <a:pathLst>
              <a:path w="254000" h="150495">
                <a:moveTo>
                  <a:pt x="0" y="150342"/>
                </a:moveTo>
                <a:lnTo>
                  <a:pt x="253440" y="150342"/>
                </a:lnTo>
                <a:lnTo>
                  <a:pt x="253440" y="0"/>
                </a:lnTo>
                <a:lnTo>
                  <a:pt x="0" y="0"/>
                </a:lnTo>
                <a:lnTo>
                  <a:pt x="0" y="150342"/>
                </a:lnTo>
                <a:close/>
              </a:path>
            </a:pathLst>
          </a:custGeom>
          <a:ln w="3842">
            <a:solidFill>
              <a:srgbClr val="000000"/>
            </a:solidFill>
          </a:ln>
        </p:spPr>
        <p:txBody>
          <a:bodyPr wrap="square" lIns="0" tIns="0" rIns="0" bIns="0" rtlCol="0"/>
          <a:lstStyle/>
          <a:p>
            <a:endParaRPr dirty="0"/>
          </a:p>
        </p:txBody>
      </p:sp>
      <p:sp>
        <p:nvSpPr>
          <p:cNvPr id="369" name="object 369"/>
          <p:cNvSpPr/>
          <p:nvPr/>
        </p:nvSpPr>
        <p:spPr>
          <a:xfrm>
            <a:off x="8339804" y="4825242"/>
            <a:ext cx="21590" cy="24130"/>
          </a:xfrm>
          <a:custGeom>
            <a:avLst/>
            <a:gdLst/>
            <a:ahLst/>
            <a:cxnLst/>
            <a:rect l="l" t="t" r="r" b="b"/>
            <a:pathLst>
              <a:path w="21590" h="24129">
                <a:moveTo>
                  <a:pt x="10653" y="0"/>
                </a:moveTo>
                <a:lnTo>
                  <a:pt x="0" y="11926"/>
                </a:lnTo>
                <a:lnTo>
                  <a:pt x="10653" y="23763"/>
                </a:lnTo>
                <a:lnTo>
                  <a:pt x="21347" y="11926"/>
                </a:lnTo>
                <a:lnTo>
                  <a:pt x="10653" y="0"/>
                </a:lnTo>
                <a:close/>
              </a:path>
            </a:pathLst>
          </a:custGeom>
          <a:solidFill>
            <a:srgbClr val="000080"/>
          </a:solidFill>
        </p:spPr>
        <p:txBody>
          <a:bodyPr wrap="square" lIns="0" tIns="0" rIns="0" bIns="0" rtlCol="0"/>
          <a:lstStyle/>
          <a:p>
            <a:endParaRPr dirty="0"/>
          </a:p>
        </p:txBody>
      </p:sp>
      <p:sp>
        <p:nvSpPr>
          <p:cNvPr id="370" name="object 370"/>
          <p:cNvSpPr/>
          <p:nvPr/>
        </p:nvSpPr>
        <p:spPr>
          <a:xfrm>
            <a:off x="8339804" y="4825242"/>
            <a:ext cx="21590" cy="24130"/>
          </a:xfrm>
          <a:custGeom>
            <a:avLst/>
            <a:gdLst/>
            <a:ahLst/>
            <a:cxnLst/>
            <a:rect l="l" t="t" r="r" b="b"/>
            <a:pathLst>
              <a:path w="21590" h="24129">
                <a:moveTo>
                  <a:pt x="10653" y="0"/>
                </a:moveTo>
                <a:lnTo>
                  <a:pt x="21347" y="11926"/>
                </a:lnTo>
                <a:lnTo>
                  <a:pt x="10653" y="23763"/>
                </a:lnTo>
                <a:lnTo>
                  <a:pt x="0" y="11926"/>
                </a:lnTo>
                <a:lnTo>
                  <a:pt x="10653" y="0"/>
                </a:lnTo>
                <a:close/>
              </a:path>
            </a:pathLst>
          </a:custGeom>
          <a:ln w="3731">
            <a:solidFill>
              <a:srgbClr val="000080"/>
            </a:solidFill>
          </a:ln>
        </p:spPr>
        <p:txBody>
          <a:bodyPr wrap="square" lIns="0" tIns="0" rIns="0" bIns="0" rtlCol="0"/>
          <a:lstStyle/>
          <a:p>
            <a:endParaRPr dirty="0"/>
          </a:p>
        </p:txBody>
      </p:sp>
      <p:sp>
        <p:nvSpPr>
          <p:cNvPr id="371" name="object 371"/>
          <p:cNvSpPr/>
          <p:nvPr/>
        </p:nvSpPr>
        <p:spPr>
          <a:xfrm>
            <a:off x="8304064" y="4912286"/>
            <a:ext cx="93345" cy="0"/>
          </a:xfrm>
          <a:custGeom>
            <a:avLst/>
            <a:gdLst/>
            <a:ahLst/>
            <a:cxnLst/>
            <a:rect l="l" t="t" r="r" b="b"/>
            <a:pathLst>
              <a:path w="93345">
                <a:moveTo>
                  <a:pt x="0" y="0"/>
                </a:moveTo>
                <a:lnTo>
                  <a:pt x="92787" y="0"/>
                </a:lnTo>
              </a:path>
            </a:pathLst>
          </a:custGeom>
          <a:ln w="3942">
            <a:solidFill>
              <a:srgbClr val="FF00FF"/>
            </a:solidFill>
          </a:ln>
        </p:spPr>
        <p:txBody>
          <a:bodyPr wrap="square" lIns="0" tIns="0" rIns="0" bIns="0" rtlCol="0"/>
          <a:lstStyle/>
          <a:p>
            <a:endParaRPr dirty="0"/>
          </a:p>
        </p:txBody>
      </p:sp>
      <p:sp>
        <p:nvSpPr>
          <p:cNvPr id="372" name="object 372"/>
          <p:cNvSpPr/>
          <p:nvPr/>
        </p:nvSpPr>
        <p:spPr>
          <a:xfrm>
            <a:off x="8337994" y="4908350"/>
            <a:ext cx="18415" cy="0"/>
          </a:xfrm>
          <a:custGeom>
            <a:avLst/>
            <a:gdLst/>
            <a:ahLst/>
            <a:cxnLst/>
            <a:rect l="l" t="t" r="r" b="b"/>
            <a:pathLst>
              <a:path w="18415">
                <a:moveTo>
                  <a:pt x="0" y="0"/>
                </a:moveTo>
                <a:lnTo>
                  <a:pt x="17806" y="0"/>
                </a:lnTo>
              </a:path>
            </a:pathLst>
          </a:custGeom>
          <a:ln w="19710">
            <a:solidFill>
              <a:srgbClr val="FF00FF"/>
            </a:solidFill>
          </a:ln>
        </p:spPr>
        <p:txBody>
          <a:bodyPr wrap="square" lIns="0" tIns="0" rIns="0" bIns="0" rtlCol="0"/>
          <a:lstStyle/>
          <a:p>
            <a:endParaRPr dirty="0"/>
          </a:p>
        </p:txBody>
      </p:sp>
      <p:sp>
        <p:nvSpPr>
          <p:cNvPr id="373" name="object 373"/>
          <p:cNvSpPr txBox="1"/>
          <p:nvPr/>
        </p:nvSpPr>
        <p:spPr>
          <a:xfrm>
            <a:off x="8304064" y="4784591"/>
            <a:ext cx="227329" cy="149860"/>
          </a:xfrm>
          <a:prstGeom prst="rect">
            <a:avLst/>
          </a:prstGeom>
        </p:spPr>
        <p:txBody>
          <a:bodyPr vert="horz" wrap="square" lIns="0" tIns="0" rIns="0" bIns="0" rtlCol="0">
            <a:spAutoFit/>
          </a:bodyPr>
          <a:lstStyle/>
          <a:p>
            <a:pPr marL="104775" indent="-105410">
              <a:lnSpc>
                <a:spcPct val="141100"/>
              </a:lnSpc>
            </a:pPr>
            <a:r>
              <a:rPr sz="525" u="sng" spc="-22" baseline="15873" dirty="0">
                <a:latin typeface="Arial"/>
                <a:cs typeface="Arial"/>
              </a:rPr>
              <a:t>       </a:t>
            </a:r>
            <a:r>
              <a:rPr sz="525" u="sng" spc="60" baseline="15873" dirty="0">
                <a:latin typeface="Arial"/>
                <a:cs typeface="Arial"/>
              </a:rPr>
              <a:t> </a:t>
            </a:r>
            <a:r>
              <a:rPr sz="350" spc="-70" dirty="0">
                <a:latin typeface="Arial"/>
                <a:cs typeface="Arial"/>
              </a:rPr>
              <a:t>P</a:t>
            </a:r>
            <a:r>
              <a:rPr sz="350" spc="-25" dirty="0">
                <a:latin typeface="Arial"/>
                <a:cs typeface="Arial"/>
              </a:rPr>
              <a:t>l</a:t>
            </a:r>
            <a:r>
              <a:rPr sz="350" spc="-30" dirty="0">
                <a:latin typeface="Arial"/>
                <a:cs typeface="Arial"/>
              </a:rPr>
              <a:t>a</a:t>
            </a:r>
            <a:r>
              <a:rPr sz="350" spc="-15" dirty="0">
                <a:latin typeface="Arial"/>
                <a:cs typeface="Arial"/>
              </a:rPr>
              <a:t>s</a:t>
            </a:r>
            <a:r>
              <a:rPr sz="350" spc="-70" dirty="0">
                <a:latin typeface="Arial"/>
                <a:cs typeface="Arial"/>
              </a:rPr>
              <a:t>m</a:t>
            </a:r>
            <a:r>
              <a:rPr sz="350" spc="-20" dirty="0">
                <a:latin typeface="Arial"/>
                <a:cs typeface="Arial"/>
              </a:rPr>
              <a:t>a  </a:t>
            </a:r>
            <a:r>
              <a:rPr sz="350" spc="-55" dirty="0">
                <a:latin typeface="Arial"/>
                <a:cs typeface="Arial"/>
              </a:rPr>
              <a:t>MNCs</a:t>
            </a:r>
            <a:endParaRPr sz="350" dirty="0">
              <a:latin typeface="Arial"/>
              <a:cs typeface="Arial"/>
            </a:endParaRPr>
          </a:p>
        </p:txBody>
      </p:sp>
      <p:sp>
        <p:nvSpPr>
          <p:cNvPr id="374" name="object 374"/>
          <p:cNvSpPr/>
          <p:nvPr/>
        </p:nvSpPr>
        <p:spPr>
          <a:xfrm>
            <a:off x="7127774" y="4451423"/>
            <a:ext cx="1428115" cy="1040765"/>
          </a:xfrm>
          <a:custGeom>
            <a:avLst/>
            <a:gdLst/>
            <a:ahLst/>
            <a:cxnLst/>
            <a:rect l="l" t="t" r="r" b="b"/>
            <a:pathLst>
              <a:path w="1428115" h="1040764">
                <a:moveTo>
                  <a:pt x="0" y="1040571"/>
                </a:moveTo>
                <a:lnTo>
                  <a:pt x="1427954" y="1040571"/>
                </a:lnTo>
                <a:lnTo>
                  <a:pt x="1427954" y="0"/>
                </a:lnTo>
                <a:lnTo>
                  <a:pt x="0" y="0"/>
                </a:lnTo>
                <a:lnTo>
                  <a:pt x="0" y="1040571"/>
                </a:lnTo>
                <a:close/>
              </a:path>
            </a:pathLst>
          </a:custGeom>
          <a:ln w="3809">
            <a:solidFill>
              <a:srgbClr val="000000"/>
            </a:solidFill>
          </a:ln>
        </p:spPr>
        <p:txBody>
          <a:bodyPr wrap="square" lIns="0" tIns="0" rIns="0" bIns="0" rtlCol="0"/>
          <a:lstStyle/>
          <a:p>
            <a:endParaRPr dirty="0"/>
          </a:p>
        </p:txBody>
      </p:sp>
      <p:sp>
        <p:nvSpPr>
          <p:cNvPr id="375" name="object 375"/>
          <p:cNvSpPr/>
          <p:nvPr/>
        </p:nvSpPr>
        <p:spPr>
          <a:xfrm>
            <a:off x="5408803" y="4111878"/>
            <a:ext cx="853440" cy="278765"/>
          </a:xfrm>
          <a:custGeom>
            <a:avLst/>
            <a:gdLst/>
            <a:ahLst/>
            <a:cxnLst/>
            <a:rect l="l" t="t" r="r" b="b"/>
            <a:pathLst>
              <a:path w="853439" h="278764">
                <a:moveTo>
                  <a:pt x="426720" y="0"/>
                </a:moveTo>
                <a:lnTo>
                  <a:pt x="357493" y="1826"/>
                </a:lnTo>
                <a:lnTo>
                  <a:pt x="291827" y="7114"/>
                </a:lnTo>
                <a:lnTo>
                  <a:pt x="230599" y="15574"/>
                </a:lnTo>
                <a:lnTo>
                  <a:pt x="174686" y="26919"/>
                </a:lnTo>
                <a:lnTo>
                  <a:pt x="124968" y="40862"/>
                </a:lnTo>
                <a:lnTo>
                  <a:pt x="82320" y="57113"/>
                </a:lnTo>
                <a:lnTo>
                  <a:pt x="47621" y="75385"/>
                </a:lnTo>
                <a:lnTo>
                  <a:pt x="5583" y="116839"/>
                </a:lnTo>
                <a:lnTo>
                  <a:pt x="0" y="139446"/>
                </a:lnTo>
                <a:lnTo>
                  <a:pt x="5583" y="162048"/>
                </a:lnTo>
                <a:lnTo>
                  <a:pt x="47621" y="203479"/>
                </a:lnTo>
                <a:lnTo>
                  <a:pt x="82320" y="221733"/>
                </a:lnTo>
                <a:lnTo>
                  <a:pt x="124968" y="237966"/>
                </a:lnTo>
                <a:lnTo>
                  <a:pt x="174686" y="251889"/>
                </a:lnTo>
                <a:lnTo>
                  <a:pt x="230599" y="263217"/>
                </a:lnTo>
                <a:lnTo>
                  <a:pt x="291827" y="271664"/>
                </a:lnTo>
                <a:lnTo>
                  <a:pt x="357493" y="276942"/>
                </a:lnTo>
                <a:lnTo>
                  <a:pt x="426720" y="278765"/>
                </a:lnTo>
                <a:lnTo>
                  <a:pt x="495946" y="276942"/>
                </a:lnTo>
                <a:lnTo>
                  <a:pt x="561612" y="271664"/>
                </a:lnTo>
                <a:lnTo>
                  <a:pt x="622840" y="263217"/>
                </a:lnTo>
                <a:lnTo>
                  <a:pt x="678753" y="251889"/>
                </a:lnTo>
                <a:lnTo>
                  <a:pt x="728471" y="237966"/>
                </a:lnTo>
                <a:lnTo>
                  <a:pt x="771119" y="221733"/>
                </a:lnTo>
                <a:lnTo>
                  <a:pt x="805818" y="203479"/>
                </a:lnTo>
                <a:lnTo>
                  <a:pt x="847856" y="162048"/>
                </a:lnTo>
                <a:lnTo>
                  <a:pt x="853439" y="139446"/>
                </a:lnTo>
                <a:lnTo>
                  <a:pt x="847856" y="116839"/>
                </a:lnTo>
                <a:lnTo>
                  <a:pt x="805818" y="75385"/>
                </a:lnTo>
                <a:lnTo>
                  <a:pt x="771119" y="57113"/>
                </a:lnTo>
                <a:lnTo>
                  <a:pt x="728472" y="40862"/>
                </a:lnTo>
                <a:lnTo>
                  <a:pt x="678753" y="26919"/>
                </a:lnTo>
                <a:lnTo>
                  <a:pt x="622840" y="15574"/>
                </a:lnTo>
                <a:lnTo>
                  <a:pt x="561612" y="7114"/>
                </a:lnTo>
                <a:lnTo>
                  <a:pt x="495946" y="1826"/>
                </a:lnTo>
                <a:lnTo>
                  <a:pt x="426720" y="0"/>
                </a:lnTo>
                <a:close/>
              </a:path>
            </a:pathLst>
          </a:custGeom>
          <a:solidFill>
            <a:srgbClr val="DCE6F1"/>
          </a:solidFill>
        </p:spPr>
        <p:txBody>
          <a:bodyPr wrap="square" lIns="0" tIns="0" rIns="0" bIns="0" rtlCol="0"/>
          <a:lstStyle/>
          <a:p>
            <a:endParaRPr dirty="0"/>
          </a:p>
        </p:txBody>
      </p:sp>
      <p:sp>
        <p:nvSpPr>
          <p:cNvPr id="376" name="object 376"/>
          <p:cNvSpPr/>
          <p:nvPr/>
        </p:nvSpPr>
        <p:spPr>
          <a:xfrm>
            <a:off x="5408803" y="4111878"/>
            <a:ext cx="853440" cy="278765"/>
          </a:xfrm>
          <a:custGeom>
            <a:avLst/>
            <a:gdLst/>
            <a:ahLst/>
            <a:cxnLst/>
            <a:rect l="l" t="t" r="r" b="b"/>
            <a:pathLst>
              <a:path w="853439" h="278764">
                <a:moveTo>
                  <a:pt x="0" y="139446"/>
                </a:moveTo>
                <a:lnTo>
                  <a:pt x="21750" y="95390"/>
                </a:lnTo>
                <a:lnTo>
                  <a:pt x="82320" y="57113"/>
                </a:lnTo>
                <a:lnTo>
                  <a:pt x="124968" y="40862"/>
                </a:lnTo>
                <a:lnTo>
                  <a:pt x="174686" y="26919"/>
                </a:lnTo>
                <a:lnTo>
                  <a:pt x="230599" y="15574"/>
                </a:lnTo>
                <a:lnTo>
                  <a:pt x="291827" y="7114"/>
                </a:lnTo>
                <a:lnTo>
                  <a:pt x="357493" y="1826"/>
                </a:lnTo>
                <a:lnTo>
                  <a:pt x="426720" y="0"/>
                </a:lnTo>
                <a:lnTo>
                  <a:pt x="495946" y="1826"/>
                </a:lnTo>
                <a:lnTo>
                  <a:pt x="561612" y="7114"/>
                </a:lnTo>
                <a:lnTo>
                  <a:pt x="622840" y="15574"/>
                </a:lnTo>
                <a:lnTo>
                  <a:pt x="678753" y="26919"/>
                </a:lnTo>
                <a:lnTo>
                  <a:pt x="728472" y="40862"/>
                </a:lnTo>
                <a:lnTo>
                  <a:pt x="771119" y="57113"/>
                </a:lnTo>
                <a:lnTo>
                  <a:pt x="805818" y="75385"/>
                </a:lnTo>
                <a:lnTo>
                  <a:pt x="847856" y="116839"/>
                </a:lnTo>
                <a:lnTo>
                  <a:pt x="853439" y="139446"/>
                </a:lnTo>
                <a:lnTo>
                  <a:pt x="847856" y="162048"/>
                </a:lnTo>
                <a:lnTo>
                  <a:pt x="805818" y="203479"/>
                </a:lnTo>
                <a:lnTo>
                  <a:pt x="771119" y="221733"/>
                </a:lnTo>
                <a:lnTo>
                  <a:pt x="728471" y="237966"/>
                </a:lnTo>
                <a:lnTo>
                  <a:pt x="678753" y="251889"/>
                </a:lnTo>
                <a:lnTo>
                  <a:pt x="622840" y="263217"/>
                </a:lnTo>
                <a:lnTo>
                  <a:pt x="561612" y="271664"/>
                </a:lnTo>
                <a:lnTo>
                  <a:pt x="495946" y="276942"/>
                </a:lnTo>
                <a:lnTo>
                  <a:pt x="426720" y="278765"/>
                </a:lnTo>
                <a:lnTo>
                  <a:pt x="357493" y="276942"/>
                </a:lnTo>
                <a:lnTo>
                  <a:pt x="291827" y="271664"/>
                </a:lnTo>
                <a:lnTo>
                  <a:pt x="230599" y="263217"/>
                </a:lnTo>
                <a:lnTo>
                  <a:pt x="174686" y="251889"/>
                </a:lnTo>
                <a:lnTo>
                  <a:pt x="124968" y="237966"/>
                </a:lnTo>
                <a:lnTo>
                  <a:pt x="82320" y="221733"/>
                </a:lnTo>
                <a:lnTo>
                  <a:pt x="47621" y="203479"/>
                </a:lnTo>
                <a:lnTo>
                  <a:pt x="5583" y="162048"/>
                </a:lnTo>
                <a:lnTo>
                  <a:pt x="0" y="139446"/>
                </a:lnTo>
                <a:close/>
              </a:path>
            </a:pathLst>
          </a:custGeom>
          <a:ln w="25400">
            <a:solidFill>
              <a:srgbClr val="385D89"/>
            </a:solidFill>
          </a:ln>
        </p:spPr>
        <p:txBody>
          <a:bodyPr wrap="square" lIns="0" tIns="0" rIns="0" bIns="0" rtlCol="0"/>
          <a:lstStyle/>
          <a:p>
            <a:endParaRPr dirty="0"/>
          </a:p>
        </p:txBody>
      </p:sp>
      <p:sp>
        <p:nvSpPr>
          <p:cNvPr id="377" name="object 377"/>
          <p:cNvSpPr txBox="1"/>
          <p:nvPr/>
        </p:nvSpPr>
        <p:spPr>
          <a:xfrm>
            <a:off x="5138134" y="3994738"/>
            <a:ext cx="1479550" cy="396240"/>
          </a:xfrm>
          <a:prstGeom prst="rect">
            <a:avLst/>
          </a:prstGeom>
        </p:spPr>
        <p:txBody>
          <a:bodyPr vert="horz" wrap="square" lIns="0" tIns="0" rIns="0" bIns="0" rtlCol="0">
            <a:spAutoFit/>
          </a:bodyPr>
          <a:lstStyle/>
          <a:p>
            <a:pPr algn="ctr">
              <a:lnSpc>
                <a:spcPts val="325"/>
              </a:lnSpc>
              <a:tabLst>
                <a:tab pos="198120" algn="l"/>
                <a:tab pos="396875" algn="l"/>
                <a:tab pos="599440" algn="l"/>
                <a:tab pos="798195" algn="l"/>
                <a:tab pos="1000125" algn="l"/>
                <a:tab pos="1198880" algn="l"/>
                <a:tab pos="1397635" algn="l"/>
              </a:tabLst>
            </a:pPr>
            <a:r>
              <a:rPr sz="600" spc="-114" dirty="0">
                <a:latin typeface="Arial"/>
                <a:cs typeface="Arial"/>
              </a:rPr>
              <a:t>1</a:t>
            </a:r>
            <a:r>
              <a:rPr sz="600" spc="-120" dirty="0">
                <a:latin typeface="Arial"/>
                <a:cs typeface="Arial"/>
              </a:rPr>
              <a:t>5</a:t>
            </a:r>
            <a:r>
              <a:rPr sz="600" dirty="0">
                <a:latin typeface="Arial"/>
                <a:cs typeface="Arial"/>
              </a:rPr>
              <a:t>	</a:t>
            </a:r>
            <a:r>
              <a:rPr sz="600" spc="-114" dirty="0">
                <a:latin typeface="Arial"/>
                <a:cs typeface="Arial"/>
              </a:rPr>
              <a:t>2</a:t>
            </a:r>
            <a:r>
              <a:rPr sz="600" spc="-120" dirty="0">
                <a:latin typeface="Arial"/>
                <a:cs typeface="Arial"/>
              </a:rPr>
              <a:t>0</a:t>
            </a:r>
            <a:r>
              <a:rPr sz="600" dirty="0">
                <a:latin typeface="Arial"/>
                <a:cs typeface="Arial"/>
              </a:rPr>
              <a:t>	</a:t>
            </a:r>
            <a:r>
              <a:rPr sz="600" spc="-114" dirty="0">
                <a:latin typeface="Arial"/>
                <a:cs typeface="Arial"/>
              </a:rPr>
              <a:t>2</a:t>
            </a:r>
            <a:r>
              <a:rPr sz="600" spc="-120" dirty="0">
                <a:latin typeface="Arial"/>
                <a:cs typeface="Arial"/>
              </a:rPr>
              <a:t>5</a:t>
            </a:r>
            <a:r>
              <a:rPr sz="600" dirty="0">
                <a:latin typeface="Arial"/>
                <a:cs typeface="Arial"/>
              </a:rPr>
              <a:t>	</a:t>
            </a:r>
            <a:r>
              <a:rPr sz="600" spc="-114" dirty="0">
                <a:latin typeface="Arial"/>
                <a:cs typeface="Arial"/>
              </a:rPr>
              <a:t>3</a:t>
            </a:r>
            <a:r>
              <a:rPr sz="600" spc="-120" dirty="0">
                <a:latin typeface="Arial"/>
                <a:cs typeface="Arial"/>
              </a:rPr>
              <a:t>0</a:t>
            </a:r>
            <a:r>
              <a:rPr sz="600" dirty="0">
                <a:latin typeface="Arial"/>
                <a:cs typeface="Arial"/>
              </a:rPr>
              <a:t>	</a:t>
            </a:r>
            <a:r>
              <a:rPr sz="600" spc="-114" dirty="0">
                <a:latin typeface="Arial"/>
                <a:cs typeface="Arial"/>
              </a:rPr>
              <a:t>3</a:t>
            </a:r>
            <a:r>
              <a:rPr sz="600" spc="-120" dirty="0">
                <a:latin typeface="Arial"/>
                <a:cs typeface="Arial"/>
              </a:rPr>
              <a:t>5</a:t>
            </a:r>
            <a:r>
              <a:rPr sz="600" dirty="0">
                <a:latin typeface="Arial"/>
                <a:cs typeface="Arial"/>
              </a:rPr>
              <a:t>	</a:t>
            </a:r>
            <a:r>
              <a:rPr sz="600" spc="-114" dirty="0">
                <a:latin typeface="Arial"/>
                <a:cs typeface="Arial"/>
              </a:rPr>
              <a:t>4</a:t>
            </a:r>
            <a:r>
              <a:rPr sz="600" spc="-120" dirty="0">
                <a:latin typeface="Arial"/>
                <a:cs typeface="Arial"/>
              </a:rPr>
              <a:t>0</a:t>
            </a:r>
            <a:r>
              <a:rPr sz="600" dirty="0">
                <a:latin typeface="Arial"/>
                <a:cs typeface="Arial"/>
              </a:rPr>
              <a:t>	</a:t>
            </a:r>
            <a:r>
              <a:rPr sz="600" spc="-114" dirty="0">
                <a:latin typeface="Arial"/>
                <a:cs typeface="Arial"/>
              </a:rPr>
              <a:t>4</a:t>
            </a:r>
            <a:r>
              <a:rPr sz="600" spc="-120" dirty="0">
                <a:latin typeface="Arial"/>
                <a:cs typeface="Arial"/>
              </a:rPr>
              <a:t>5</a:t>
            </a:r>
            <a:r>
              <a:rPr sz="600" dirty="0">
                <a:latin typeface="Arial"/>
                <a:cs typeface="Arial"/>
              </a:rPr>
              <a:t>	</a:t>
            </a:r>
            <a:r>
              <a:rPr sz="600" spc="-114" dirty="0">
                <a:latin typeface="Arial"/>
                <a:cs typeface="Arial"/>
              </a:rPr>
              <a:t>50</a:t>
            </a:r>
            <a:endParaRPr sz="600" dirty="0">
              <a:latin typeface="Arial"/>
              <a:cs typeface="Arial"/>
            </a:endParaRPr>
          </a:p>
          <a:p>
            <a:pPr marR="80010" algn="ctr">
              <a:lnSpc>
                <a:spcPts val="1764"/>
              </a:lnSpc>
            </a:pPr>
            <a:r>
              <a:rPr sz="2700" b="1" spc="-292" baseline="-26234" dirty="0">
                <a:solidFill>
                  <a:srgbClr val="1F487C"/>
                </a:solidFill>
                <a:latin typeface="Calibri"/>
                <a:cs typeface="Calibri"/>
              </a:rPr>
              <a:t>C</a:t>
            </a:r>
            <a:r>
              <a:rPr sz="600" b="1" spc="-245" dirty="0">
                <a:latin typeface="Arial"/>
                <a:cs typeface="Arial"/>
              </a:rPr>
              <a:t>D</a:t>
            </a:r>
            <a:r>
              <a:rPr sz="2700" b="1" spc="-2242" baseline="-26234" dirty="0">
                <a:solidFill>
                  <a:srgbClr val="1F487C"/>
                </a:solidFill>
                <a:latin typeface="Calibri"/>
                <a:cs typeface="Calibri"/>
              </a:rPr>
              <a:t>M</a:t>
            </a:r>
            <a:r>
              <a:rPr sz="600" b="1" spc="-120" dirty="0">
                <a:latin typeface="Arial"/>
                <a:cs typeface="Arial"/>
              </a:rPr>
              <a:t>a</a:t>
            </a:r>
            <a:r>
              <a:rPr sz="600" b="1" spc="-145" dirty="0">
                <a:latin typeface="Arial"/>
                <a:cs typeface="Arial"/>
              </a:rPr>
              <a:t>y</a:t>
            </a:r>
            <a:r>
              <a:rPr sz="600" b="1" spc="-120" dirty="0">
                <a:latin typeface="Arial"/>
                <a:cs typeface="Arial"/>
              </a:rPr>
              <a:t>s</a:t>
            </a:r>
            <a:r>
              <a:rPr sz="600" b="1" spc="-55" dirty="0">
                <a:latin typeface="Arial"/>
                <a:cs typeface="Arial"/>
              </a:rPr>
              <a:t> </a:t>
            </a:r>
            <a:r>
              <a:rPr sz="600" b="1" spc="-120" dirty="0">
                <a:latin typeface="Arial"/>
                <a:cs typeface="Arial"/>
              </a:rPr>
              <a:t>a</a:t>
            </a:r>
            <a:r>
              <a:rPr sz="600" b="1" spc="-70" dirty="0">
                <a:latin typeface="Arial"/>
                <a:cs typeface="Arial"/>
              </a:rPr>
              <a:t>ft</a:t>
            </a:r>
            <a:r>
              <a:rPr sz="600" b="1" spc="-90" dirty="0">
                <a:latin typeface="Arial"/>
                <a:cs typeface="Arial"/>
              </a:rPr>
              <a:t>e</a:t>
            </a:r>
            <a:r>
              <a:rPr sz="600" b="1" spc="-229" dirty="0">
                <a:latin typeface="Arial"/>
                <a:cs typeface="Arial"/>
              </a:rPr>
              <a:t>r</a:t>
            </a:r>
            <a:r>
              <a:rPr sz="2700" b="1" spc="-1200" baseline="-26234" dirty="0">
                <a:solidFill>
                  <a:srgbClr val="1F487C"/>
                </a:solidFill>
                <a:latin typeface="Calibri"/>
                <a:cs typeface="Calibri"/>
              </a:rPr>
              <a:t>V</a:t>
            </a:r>
            <a:r>
              <a:rPr sz="600" b="1" spc="-155" dirty="0">
                <a:latin typeface="Arial"/>
                <a:cs typeface="Arial"/>
              </a:rPr>
              <a:t>S</a:t>
            </a:r>
            <a:r>
              <a:rPr sz="600" b="1" spc="-165" dirty="0">
                <a:latin typeface="Arial"/>
                <a:cs typeface="Arial"/>
              </a:rPr>
              <a:t>C</a:t>
            </a:r>
            <a:r>
              <a:rPr sz="600" b="1" spc="-135" dirty="0">
                <a:latin typeface="Arial"/>
                <a:cs typeface="Arial"/>
              </a:rPr>
              <a:t>T</a:t>
            </a:r>
            <a:endParaRPr sz="600" dirty="0">
              <a:latin typeface="Arial"/>
              <a:cs typeface="Arial"/>
            </a:endParaRPr>
          </a:p>
        </p:txBody>
      </p:sp>
      <p:sp>
        <p:nvSpPr>
          <p:cNvPr id="378" name="object 378"/>
          <p:cNvSpPr/>
          <p:nvPr/>
        </p:nvSpPr>
        <p:spPr>
          <a:xfrm>
            <a:off x="7418323" y="4111878"/>
            <a:ext cx="853440" cy="278765"/>
          </a:xfrm>
          <a:custGeom>
            <a:avLst/>
            <a:gdLst/>
            <a:ahLst/>
            <a:cxnLst/>
            <a:rect l="l" t="t" r="r" b="b"/>
            <a:pathLst>
              <a:path w="853440" h="278764">
                <a:moveTo>
                  <a:pt x="426720" y="0"/>
                </a:moveTo>
                <a:lnTo>
                  <a:pt x="357493" y="1826"/>
                </a:lnTo>
                <a:lnTo>
                  <a:pt x="291827" y="7114"/>
                </a:lnTo>
                <a:lnTo>
                  <a:pt x="230599" y="15574"/>
                </a:lnTo>
                <a:lnTo>
                  <a:pt x="174686" y="26919"/>
                </a:lnTo>
                <a:lnTo>
                  <a:pt x="124967" y="40862"/>
                </a:lnTo>
                <a:lnTo>
                  <a:pt x="82320" y="57113"/>
                </a:lnTo>
                <a:lnTo>
                  <a:pt x="47621" y="75385"/>
                </a:lnTo>
                <a:lnTo>
                  <a:pt x="5583" y="116839"/>
                </a:lnTo>
                <a:lnTo>
                  <a:pt x="0" y="139446"/>
                </a:lnTo>
                <a:lnTo>
                  <a:pt x="5583" y="162048"/>
                </a:lnTo>
                <a:lnTo>
                  <a:pt x="47621" y="203479"/>
                </a:lnTo>
                <a:lnTo>
                  <a:pt x="82320" y="221733"/>
                </a:lnTo>
                <a:lnTo>
                  <a:pt x="124968" y="237966"/>
                </a:lnTo>
                <a:lnTo>
                  <a:pt x="174686" y="251889"/>
                </a:lnTo>
                <a:lnTo>
                  <a:pt x="230599" y="263217"/>
                </a:lnTo>
                <a:lnTo>
                  <a:pt x="291827" y="271664"/>
                </a:lnTo>
                <a:lnTo>
                  <a:pt x="357493" y="276942"/>
                </a:lnTo>
                <a:lnTo>
                  <a:pt x="426720" y="278765"/>
                </a:lnTo>
                <a:lnTo>
                  <a:pt x="495915" y="276942"/>
                </a:lnTo>
                <a:lnTo>
                  <a:pt x="561563" y="271664"/>
                </a:lnTo>
                <a:lnTo>
                  <a:pt x="622784" y="263217"/>
                </a:lnTo>
                <a:lnTo>
                  <a:pt x="678698" y="251889"/>
                </a:lnTo>
                <a:lnTo>
                  <a:pt x="728424" y="237966"/>
                </a:lnTo>
                <a:lnTo>
                  <a:pt x="771083" y="221733"/>
                </a:lnTo>
                <a:lnTo>
                  <a:pt x="805794" y="203479"/>
                </a:lnTo>
                <a:lnTo>
                  <a:pt x="847852" y="162048"/>
                </a:lnTo>
                <a:lnTo>
                  <a:pt x="853440" y="139446"/>
                </a:lnTo>
                <a:lnTo>
                  <a:pt x="847852" y="116839"/>
                </a:lnTo>
                <a:lnTo>
                  <a:pt x="805794" y="75385"/>
                </a:lnTo>
                <a:lnTo>
                  <a:pt x="771083" y="57113"/>
                </a:lnTo>
                <a:lnTo>
                  <a:pt x="728424" y="40862"/>
                </a:lnTo>
                <a:lnTo>
                  <a:pt x="678698" y="26919"/>
                </a:lnTo>
                <a:lnTo>
                  <a:pt x="622784" y="15574"/>
                </a:lnTo>
                <a:lnTo>
                  <a:pt x="561563" y="7114"/>
                </a:lnTo>
                <a:lnTo>
                  <a:pt x="495915" y="1826"/>
                </a:lnTo>
                <a:lnTo>
                  <a:pt x="426720" y="0"/>
                </a:lnTo>
                <a:close/>
              </a:path>
            </a:pathLst>
          </a:custGeom>
          <a:solidFill>
            <a:srgbClr val="DCE6F1"/>
          </a:solidFill>
        </p:spPr>
        <p:txBody>
          <a:bodyPr wrap="square" lIns="0" tIns="0" rIns="0" bIns="0" rtlCol="0"/>
          <a:lstStyle/>
          <a:p>
            <a:endParaRPr dirty="0"/>
          </a:p>
        </p:txBody>
      </p:sp>
      <p:sp>
        <p:nvSpPr>
          <p:cNvPr id="379" name="object 379"/>
          <p:cNvSpPr/>
          <p:nvPr/>
        </p:nvSpPr>
        <p:spPr>
          <a:xfrm>
            <a:off x="7418323" y="4111878"/>
            <a:ext cx="853440" cy="278765"/>
          </a:xfrm>
          <a:custGeom>
            <a:avLst/>
            <a:gdLst/>
            <a:ahLst/>
            <a:cxnLst/>
            <a:rect l="l" t="t" r="r" b="b"/>
            <a:pathLst>
              <a:path w="853440" h="278764">
                <a:moveTo>
                  <a:pt x="0" y="139446"/>
                </a:moveTo>
                <a:lnTo>
                  <a:pt x="21750" y="95390"/>
                </a:lnTo>
                <a:lnTo>
                  <a:pt x="82320" y="57113"/>
                </a:lnTo>
                <a:lnTo>
                  <a:pt x="124967" y="40862"/>
                </a:lnTo>
                <a:lnTo>
                  <a:pt x="174686" y="26919"/>
                </a:lnTo>
                <a:lnTo>
                  <a:pt x="230599" y="15574"/>
                </a:lnTo>
                <a:lnTo>
                  <a:pt x="291827" y="7114"/>
                </a:lnTo>
                <a:lnTo>
                  <a:pt x="357493" y="1826"/>
                </a:lnTo>
                <a:lnTo>
                  <a:pt x="426720" y="0"/>
                </a:lnTo>
                <a:lnTo>
                  <a:pt x="495915" y="1826"/>
                </a:lnTo>
                <a:lnTo>
                  <a:pt x="561563" y="7114"/>
                </a:lnTo>
                <a:lnTo>
                  <a:pt x="622784" y="15574"/>
                </a:lnTo>
                <a:lnTo>
                  <a:pt x="678698" y="26919"/>
                </a:lnTo>
                <a:lnTo>
                  <a:pt x="728424" y="40862"/>
                </a:lnTo>
                <a:lnTo>
                  <a:pt x="771083" y="57113"/>
                </a:lnTo>
                <a:lnTo>
                  <a:pt x="805794" y="75385"/>
                </a:lnTo>
                <a:lnTo>
                  <a:pt x="847852" y="116839"/>
                </a:lnTo>
                <a:lnTo>
                  <a:pt x="853440" y="139446"/>
                </a:lnTo>
                <a:lnTo>
                  <a:pt x="847852" y="162048"/>
                </a:lnTo>
                <a:lnTo>
                  <a:pt x="805794" y="203479"/>
                </a:lnTo>
                <a:lnTo>
                  <a:pt x="771083" y="221733"/>
                </a:lnTo>
                <a:lnTo>
                  <a:pt x="728424" y="237966"/>
                </a:lnTo>
                <a:lnTo>
                  <a:pt x="678698" y="251889"/>
                </a:lnTo>
                <a:lnTo>
                  <a:pt x="622784" y="263217"/>
                </a:lnTo>
                <a:lnTo>
                  <a:pt x="561563" y="271664"/>
                </a:lnTo>
                <a:lnTo>
                  <a:pt x="495915" y="276942"/>
                </a:lnTo>
                <a:lnTo>
                  <a:pt x="426720" y="278765"/>
                </a:lnTo>
                <a:lnTo>
                  <a:pt x="357493" y="276942"/>
                </a:lnTo>
                <a:lnTo>
                  <a:pt x="291827" y="271664"/>
                </a:lnTo>
                <a:lnTo>
                  <a:pt x="230599" y="263217"/>
                </a:lnTo>
                <a:lnTo>
                  <a:pt x="174686" y="251889"/>
                </a:lnTo>
                <a:lnTo>
                  <a:pt x="124968" y="237966"/>
                </a:lnTo>
                <a:lnTo>
                  <a:pt x="82320" y="221733"/>
                </a:lnTo>
                <a:lnTo>
                  <a:pt x="47621" y="203479"/>
                </a:lnTo>
                <a:lnTo>
                  <a:pt x="5583" y="162048"/>
                </a:lnTo>
                <a:lnTo>
                  <a:pt x="0" y="139446"/>
                </a:lnTo>
                <a:close/>
              </a:path>
            </a:pathLst>
          </a:custGeom>
          <a:ln w="25400">
            <a:solidFill>
              <a:srgbClr val="385D89"/>
            </a:solidFill>
          </a:ln>
        </p:spPr>
        <p:txBody>
          <a:bodyPr wrap="square" lIns="0" tIns="0" rIns="0" bIns="0" rtlCol="0"/>
          <a:lstStyle/>
          <a:p>
            <a:endParaRPr dirty="0"/>
          </a:p>
        </p:txBody>
      </p:sp>
      <p:sp>
        <p:nvSpPr>
          <p:cNvPr id="380" name="object 380"/>
          <p:cNvSpPr txBox="1"/>
          <p:nvPr/>
        </p:nvSpPr>
        <p:spPr>
          <a:xfrm>
            <a:off x="7666735" y="4093717"/>
            <a:ext cx="395605" cy="298450"/>
          </a:xfrm>
          <a:prstGeom prst="rect">
            <a:avLst/>
          </a:prstGeom>
        </p:spPr>
        <p:txBody>
          <a:bodyPr vert="horz" wrap="square" lIns="0" tIns="0" rIns="0" bIns="0" rtlCol="0">
            <a:spAutoFit/>
          </a:bodyPr>
          <a:lstStyle/>
          <a:p>
            <a:pPr marL="12700">
              <a:lnSpc>
                <a:spcPct val="100000"/>
              </a:lnSpc>
            </a:pPr>
            <a:r>
              <a:rPr sz="1800" b="1" dirty="0">
                <a:solidFill>
                  <a:srgbClr val="1F487C"/>
                </a:solidFill>
                <a:latin typeface="Calibri"/>
                <a:cs typeface="Calibri"/>
              </a:rPr>
              <a:t>E</a:t>
            </a:r>
            <a:r>
              <a:rPr sz="1800" b="1" spc="-40" dirty="0">
                <a:solidFill>
                  <a:srgbClr val="1F487C"/>
                </a:solidFill>
                <a:latin typeface="Calibri"/>
                <a:cs typeface="Calibri"/>
              </a:rPr>
              <a:t>B</a:t>
            </a:r>
            <a:r>
              <a:rPr sz="1800" b="1" dirty="0">
                <a:solidFill>
                  <a:srgbClr val="1F487C"/>
                </a:solidFill>
                <a:latin typeface="Calibri"/>
                <a:cs typeface="Calibri"/>
              </a:rPr>
              <a:t>V</a:t>
            </a:r>
            <a:endParaRPr sz="1800" dirty="0">
              <a:latin typeface="Calibri"/>
              <a:cs typeface="Calibri"/>
            </a:endParaRPr>
          </a:p>
        </p:txBody>
      </p:sp>
      <p:sp>
        <p:nvSpPr>
          <p:cNvPr id="381" name="object 381"/>
          <p:cNvSpPr/>
          <p:nvPr/>
        </p:nvSpPr>
        <p:spPr>
          <a:xfrm>
            <a:off x="6432803" y="2840227"/>
            <a:ext cx="53340" cy="81915"/>
          </a:xfrm>
          <a:custGeom>
            <a:avLst/>
            <a:gdLst/>
            <a:ahLst/>
            <a:cxnLst/>
            <a:rect l="l" t="t" r="r" b="b"/>
            <a:pathLst>
              <a:path w="53339" h="81914">
                <a:moveTo>
                  <a:pt x="53340" y="54863"/>
                </a:moveTo>
                <a:lnTo>
                  <a:pt x="0" y="54863"/>
                </a:lnTo>
                <a:lnTo>
                  <a:pt x="26670" y="81534"/>
                </a:lnTo>
                <a:lnTo>
                  <a:pt x="53340" y="54863"/>
                </a:lnTo>
                <a:close/>
              </a:path>
              <a:path w="53339" h="81914">
                <a:moveTo>
                  <a:pt x="40005" y="0"/>
                </a:moveTo>
                <a:lnTo>
                  <a:pt x="13335" y="0"/>
                </a:lnTo>
                <a:lnTo>
                  <a:pt x="13335" y="54863"/>
                </a:lnTo>
                <a:lnTo>
                  <a:pt x="40005" y="54863"/>
                </a:lnTo>
                <a:lnTo>
                  <a:pt x="40005" y="0"/>
                </a:lnTo>
                <a:close/>
              </a:path>
            </a:pathLst>
          </a:custGeom>
          <a:solidFill>
            <a:srgbClr val="C0504D"/>
          </a:solidFill>
        </p:spPr>
        <p:txBody>
          <a:bodyPr wrap="square" lIns="0" tIns="0" rIns="0" bIns="0" rtlCol="0"/>
          <a:lstStyle/>
          <a:p>
            <a:endParaRPr dirty="0"/>
          </a:p>
        </p:txBody>
      </p:sp>
      <p:sp>
        <p:nvSpPr>
          <p:cNvPr id="382" name="object 382"/>
          <p:cNvSpPr/>
          <p:nvPr/>
        </p:nvSpPr>
        <p:spPr>
          <a:xfrm>
            <a:off x="6432803" y="2840227"/>
            <a:ext cx="53340" cy="81915"/>
          </a:xfrm>
          <a:custGeom>
            <a:avLst/>
            <a:gdLst/>
            <a:ahLst/>
            <a:cxnLst/>
            <a:rect l="l" t="t" r="r" b="b"/>
            <a:pathLst>
              <a:path w="53339" h="81914">
                <a:moveTo>
                  <a:pt x="0" y="54863"/>
                </a:moveTo>
                <a:lnTo>
                  <a:pt x="13335" y="54863"/>
                </a:lnTo>
                <a:lnTo>
                  <a:pt x="13335" y="0"/>
                </a:lnTo>
                <a:lnTo>
                  <a:pt x="40005" y="0"/>
                </a:lnTo>
                <a:lnTo>
                  <a:pt x="40005" y="54863"/>
                </a:lnTo>
                <a:lnTo>
                  <a:pt x="53340" y="54863"/>
                </a:lnTo>
                <a:lnTo>
                  <a:pt x="26670" y="81534"/>
                </a:lnTo>
                <a:lnTo>
                  <a:pt x="0" y="54863"/>
                </a:lnTo>
                <a:close/>
              </a:path>
            </a:pathLst>
          </a:custGeom>
          <a:ln w="25399">
            <a:solidFill>
              <a:srgbClr val="C0504D"/>
            </a:solidFill>
          </a:ln>
        </p:spPr>
        <p:txBody>
          <a:bodyPr wrap="square" lIns="0" tIns="0" rIns="0" bIns="0" rtlCol="0"/>
          <a:lstStyle/>
          <a:p>
            <a:endParaRPr dirty="0"/>
          </a:p>
        </p:txBody>
      </p:sp>
      <p:sp>
        <p:nvSpPr>
          <p:cNvPr id="383" name="object 383"/>
          <p:cNvSpPr/>
          <p:nvPr/>
        </p:nvSpPr>
        <p:spPr>
          <a:xfrm>
            <a:off x="8324342" y="2832354"/>
            <a:ext cx="45720" cy="81915"/>
          </a:xfrm>
          <a:custGeom>
            <a:avLst/>
            <a:gdLst/>
            <a:ahLst/>
            <a:cxnLst/>
            <a:rect l="l" t="t" r="r" b="b"/>
            <a:pathLst>
              <a:path w="45720" h="81914">
                <a:moveTo>
                  <a:pt x="45719" y="58674"/>
                </a:moveTo>
                <a:lnTo>
                  <a:pt x="0" y="58674"/>
                </a:lnTo>
                <a:lnTo>
                  <a:pt x="22859" y="81534"/>
                </a:lnTo>
                <a:lnTo>
                  <a:pt x="45719" y="58674"/>
                </a:lnTo>
                <a:close/>
              </a:path>
              <a:path w="45720" h="81914">
                <a:moveTo>
                  <a:pt x="34289" y="0"/>
                </a:moveTo>
                <a:lnTo>
                  <a:pt x="11429" y="0"/>
                </a:lnTo>
                <a:lnTo>
                  <a:pt x="11429" y="58674"/>
                </a:lnTo>
                <a:lnTo>
                  <a:pt x="34289" y="58674"/>
                </a:lnTo>
                <a:lnTo>
                  <a:pt x="34289" y="0"/>
                </a:lnTo>
                <a:close/>
              </a:path>
            </a:pathLst>
          </a:custGeom>
          <a:solidFill>
            <a:srgbClr val="4F81BC"/>
          </a:solidFill>
        </p:spPr>
        <p:txBody>
          <a:bodyPr wrap="square" lIns="0" tIns="0" rIns="0" bIns="0" rtlCol="0"/>
          <a:lstStyle/>
          <a:p>
            <a:endParaRPr dirty="0"/>
          </a:p>
        </p:txBody>
      </p:sp>
      <p:sp>
        <p:nvSpPr>
          <p:cNvPr id="384" name="object 384"/>
          <p:cNvSpPr/>
          <p:nvPr/>
        </p:nvSpPr>
        <p:spPr>
          <a:xfrm>
            <a:off x="8324342" y="2832354"/>
            <a:ext cx="45720" cy="81915"/>
          </a:xfrm>
          <a:custGeom>
            <a:avLst/>
            <a:gdLst/>
            <a:ahLst/>
            <a:cxnLst/>
            <a:rect l="l" t="t" r="r" b="b"/>
            <a:pathLst>
              <a:path w="45720" h="81914">
                <a:moveTo>
                  <a:pt x="0" y="58674"/>
                </a:moveTo>
                <a:lnTo>
                  <a:pt x="11429" y="58674"/>
                </a:lnTo>
                <a:lnTo>
                  <a:pt x="11429" y="0"/>
                </a:lnTo>
                <a:lnTo>
                  <a:pt x="34289" y="0"/>
                </a:lnTo>
                <a:lnTo>
                  <a:pt x="34289" y="58674"/>
                </a:lnTo>
                <a:lnTo>
                  <a:pt x="45719" y="58674"/>
                </a:lnTo>
                <a:lnTo>
                  <a:pt x="22859" y="81534"/>
                </a:lnTo>
                <a:lnTo>
                  <a:pt x="0" y="58674"/>
                </a:lnTo>
                <a:close/>
              </a:path>
            </a:pathLst>
          </a:custGeom>
          <a:ln w="25400">
            <a:solidFill>
              <a:srgbClr val="C0504D"/>
            </a:solidFill>
          </a:ln>
        </p:spPr>
        <p:txBody>
          <a:bodyPr wrap="square" lIns="0" tIns="0" rIns="0" bIns="0" rtlCol="0"/>
          <a:lstStyle/>
          <a:p>
            <a:endParaRPr dirty="0"/>
          </a:p>
        </p:txBody>
      </p:sp>
      <p:sp>
        <p:nvSpPr>
          <p:cNvPr id="385" name="object 385"/>
          <p:cNvSpPr txBox="1"/>
          <p:nvPr/>
        </p:nvSpPr>
        <p:spPr>
          <a:xfrm>
            <a:off x="5518160" y="3201362"/>
            <a:ext cx="1044575" cy="297180"/>
          </a:xfrm>
          <a:prstGeom prst="rect">
            <a:avLst/>
          </a:prstGeom>
        </p:spPr>
        <p:txBody>
          <a:bodyPr vert="horz" wrap="square" lIns="0" tIns="0" rIns="0" bIns="0" rtlCol="0">
            <a:spAutoFit/>
          </a:bodyPr>
          <a:lstStyle/>
          <a:p>
            <a:pPr marL="113664">
              <a:lnSpc>
                <a:spcPct val="100000"/>
              </a:lnSpc>
            </a:pPr>
            <a:r>
              <a:rPr sz="600" spc="-120" dirty="0">
                <a:latin typeface="Arial"/>
                <a:cs typeface="Arial"/>
              </a:rPr>
              <a:t>6,E+03        </a:t>
            </a:r>
            <a:r>
              <a:rPr sz="600" spc="-90" dirty="0">
                <a:latin typeface="Arial"/>
                <a:cs typeface="Arial"/>
              </a:rPr>
              <a:t> </a:t>
            </a:r>
            <a:r>
              <a:rPr sz="1350" b="1" spc="-7" baseline="3086" dirty="0">
                <a:latin typeface="Calibri"/>
                <a:cs typeface="Calibri"/>
              </a:rPr>
              <a:t>Pneumonia</a:t>
            </a:r>
            <a:endParaRPr sz="1350" baseline="3086" dirty="0">
              <a:latin typeface="Calibri"/>
              <a:cs typeface="Calibri"/>
            </a:endParaRPr>
          </a:p>
          <a:p>
            <a:pPr marL="12700">
              <a:lnSpc>
                <a:spcPct val="100000"/>
              </a:lnSpc>
              <a:spcBef>
                <a:spcPts val="434"/>
              </a:spcBef>
            </a:pPr>
            <a:r>
              <a:rPr sz="600" spc="-120" dirty="0">
                <a:latin typeface="Arial"/>
                <a:cs typeface="Arial"/>
              </a:rPr>
              <a:t>4,E+03</a:t>
            </a:r>
            <a:endParaRPr sz="600" dirty="0">
              <a:latin typeface="Arial"/>
              <a:cs typeface="Arial"/>
            </a:endParaRPr>
          </a:p>
        </p:txBody>
      </p:sp>
      <p:sp>
        <p:nvSpPr>
          <p:cNvPr id="386" name="object 386"/>
          <p:cNvSpPr txBox="1"/>
          <p:nvPr/>
        </p:nvSpPr>
        <p:spPr>
          <a:xfrm>
            <a:off x="8256396" y="3196716"/>
            <a:ext cx="238125" cy="142875"/>
          </a:xfrm>
          <a:prstGeom prst="rect">
            <a:avLst/>
          </a:prstGeom>
        </p:spPr>
        <p:txBody>
          <a:bodyPr vert="horz" wrap="square" lIns="0" tIns="0" rIns="0" bIns="0" rtlCol="0">
            <a:spAutoFit/>
          </a:bodyPr>
          <a:lstStyle/>
          <a:p>
            <a:pPr>
              <a:lnSpc>
                <a:spcPct val="100000"/>
              </a:lnSpc>
            </a:pPr>
            <a:r>
              <a:rPr sz="900" b="1" spc="-5" dirty="0">
                <a:latin typeface="Calibri"/>
                <a:cs typeface="Calibri"/>
              </a:rPr>
              <a:t>PT</a:t>
            </a:r>
            <a:r>
              <a:rPr sz="900" b="1" dirty="0">
                <a:latin typeface="Calibri"/>
                <a:cs typeface="Calibri"/>
              </a:rPr>
              <a:t>LD</a:t>
            </a:r>
            <a:endParaRPr sz="900" dirty="0">
              <a:latin typeface="Calibri"/>
              <a:cs typeface="Calibri"/>
            </a:endParaRPr>
          </a:p>
        </p:txBody>
      </p:sp>
      <p:sp>
        <p:nvSpPr>
          <p:cNvPr id="387" name="object 387"/>
          <p:cNvSpPr txBox="1"/>
          <p:nvPr/>
        </p:nvSpPr>
        <p:spPr>
          <a:xfrm>
            <a:off x="5936107" y="2369311"/>
            <a:ext cx="1725930" cy="266700"/>
          </a:xfrm>
          <a:prstGeom prst="rect">
            <a:avLst/>
          </a:prstGeom>
        </p:spPr>
        <p:txBody>
          <a:bodyPr vert="horz" wrap="square" lIns="0" tIns="0" rIns="0" bIns="0" rtlCol="0">
            <a:spAutoFit/>
          </a:bodyPr>
          <a:lstStyle/>
          <a:p>
            <a:pPr marL="12700">
              <a:lnSpc>
                <a:spcPct val="100000"/>
              </a:lnSpc>
            </a:pPr>
            <a:r>
              <a:rPr sz="1600" b="1" spc="-5" dirty="0">
                <a:solidFill>
                  <a:srgbClr val="1F487C"/>
                </a:solidFill>
                <a:latin typeface="Calibri"/>
                <a:cs typeface="Calibri"/>
              </a:rPr>
              <a:t>Kinetics of </a:t>
            </a:r>
            <a:r>
              <a:rPr sz="1600" b="1" spc="-10" dirty="0">
                <a:solidFill>
                  <a:srgbClr val="1F487C"/>
                </a:solidFill>
                <a:latin typeface="Calibri"/>
                <a:cs typeface="Calibri"/>
              </a:rPr>
              <a:t>viral</a:t>
            </a:r>
            <a:r>
              <a:rPr sz="1600" b="1" spc="-65" dirty="0">
                <a:solidFill>
                  <a:srgbClr val="1F487C"/>
                </a:solidFill>
                <a:latin typeface="Calibri"/>
                <a:cs typeface="Calibri"/>
              </a:rPr>
              <a:t> </a:t>
            </a:r>
            <a:r>
              <a:rPr sz="1600" b="1" spc="-5" dirty="0">
                <a:solidFill>
                  <a:srgbClr val="1F487C"/>
                </a:solidFill>
                <a:latin typeface="Calibri"/>
                <a:cs typeface="Calibri"/>
              </a:rPr>
              <a:t>load</a:t>
            </a:r>
            <a:endParaRPr sz="1600" dirty="0">
              <a:latin typeface="Calibri"/>
              <a:cs typeface="Calibri"/>
            </a:endParaRPr>
          </a:p>
        </p:txBody>
      </p:sp>
      <p:sp>
        <p:nvSpPr>
          <p:cNvPr id="388" name="object 388"/>
          <p:cNvSpPr/>
          <p:nvPr/>
        </p:nvSpPr>
        <p:spPr>
          <a:xfrm>
            <a:off x="5529198" y="4458842"/>
            <a:ext cx="53340" cy="81915"/>
          </a:xfrm>
          <a:custGeom>
            <a:avLst/>
            <a:gdLst/>
            <a:ahLst/>
            <a:cxnLst/>
            <a:rect l="l" t="t" r="r" b="b"/>
            <a:pathLst>
              <a:path w="53339" h="81914">
                <a:moveTo>
                  <a:pt x="53339" y="54863"/>
                </a:moveTo>
                <a:lnTo>
                  <a:pt x="0" y="54863"/>
                </a:lnTo>
                <a:lnTo>
                  <a:pt x="26670" y="81533"/>
                </a:lnTo>
                <a:lnTo>
                  <a:pt x="53339" y="54863"/>
                </a:lnTo>
                <a:close/>
              </a:path>
              <a:path w="53339" h="81914">
                <a:moveTo>
                  <a:pt x="40004" y="0"/>
                </a:moveTo>
                <a:lnTo>
                  <a:pt x="13335" y="0"/>
                </a:lnTo>
                <a:lnTo>
                  <a:pt x="13335" y="54863"/>
                </a:lnTo>
                <a:lnTo>
                  <a:pt x="40004" y="54863"/>
                </a:lnTo>
                <a:lnTo>
                  <a:pt x="40004" y="0"/>
                </a:lnTo>
                <a:close/>
              </a:path>
            </a:pathLst>
          </a:custGeom>
          <a:solidFill>
            <a:srgbClr val="4F81BC"/>
          </a:solidFill>
        </p:spPr>
        <p:txBody>
          <a:bodyPr wrap="square" lIns="0" tIns="0" rIns="0" bIns="0" rtlCol="0"/>
          <a:lstStyle/>
          <a:p>
            <a:endParaRPr dirty="0"/>
          </a:p>
        </p:txBody>
      </p:sp>
      <p:sp>
        <p:nvSpPr>
          <p:cNvPr id="389" name="object 389"/>
          <p:cNvSpPr/>
          <p:nvPr/>
        </p:nvSpPr>
        <p:spPr>
          <a:xfrm>
            <a:off x="5529198" y="4458842"/>
            <a:ext cx="53340" cy="81915"/>
          </a:xfrm>
          <a:custGeom>
            <a:avLst/>
            <a:gdLst/>
            <a:ahLst/>
            <a:cxnLst/>
            <a:rect l="l" t="t" r="r" b="b"/>
            <a:pathLst>
              <a:path w="53339" h="81914">
                <a:moveTo>
                  <a:pt x="0" y="54863"/>
                </a:moveTo>
                <a:lnTo>
                  <a:pt x="13335" y="54863"/>
                </a:lnTo>
                <a:lnTo>
                  <a:pt x="13335" y="0"/>
                </a:lnTo>
                <a:lnTo>
                  <a:pt x="40004" y="0"/>
                </a:lnTo>
                <a:lnTo>
                  <a:pt x="40004" y="54863"/>
                </a:lnTo>
                <a:lnTo>
                  <a:pt x="53339" y="54863"/>
                </a:lnTo>
                <a:lnTo>
                  <a:pt x="26670" y="81533"/>
                </a:lnTo>
                <a:lnTo>
                  <a:pt x="0" y="54863"/>
                </a:lnTo>
                <a:close/>
              </a:path>
            </a:pathLst>
          </a:custGeom>
          <a:ln w="25400">
            <a:solidFill>
              <a:srgbClr val="385D89"/>
            </a:solidFill>
          </a:ln>
        </p:spPr>
        <p:txBody>
          <a:bodyPr wrap="square" lIns="0" tIns="0" rIns="0" bIns="0" rtlCol="0"/>
          <a:lstStyle/>
          <a:p>
            <a:endParaRPr dirty="0"/>
          </a:p>
        </p:txBody>
      </p:sp>
      <p:sp>
        <p:nvSpPr>
          <p:cNvPr id="390" name="object 390"/>
          <p:cNvSpPr/>
          <p:nvPr/>
        </p:nvSpPr>
        <p:spPr>
          <a:xfrm>
            <a:off x="7657718" y="4479163"/>
            <a:ext cx="53340" cy="81915"/>
          </a:xfrm>
          <a:custGeom>
            <a:avLst/>
            <a:gdLst/>
            <a:ahLst/>
            <a:cxnLst/>
            <a:rect l="l" t="t" r="r" b="b"/>
            <a:pathLst>
              <a:path w="53340" h="81914">
                <a:moveTo>
                  <a:pt x="53339" y="54863"/>
                </a:moveTo>
                <a:lnTo>
                  <a:pt x="0" y="54863"/>
                </a:lnTo>
                <a:lnTo>
                  <a:pt x="26670" y="81534"/>
                </a:lnTo>
                <a:lnTo>
                  <a:pt x="53339" y="54863"/>
                </a:lnTo>
                <a:close/>
              </a:path>
              <a:path w="53340" h="81914">
                <a:moveTo>
                  <a:pt x="40004" y="0"/>
                </a:moveTo>
                <a:lnTo>
                  <a:pt x="13334" y="0"/>
                </a:lnTo>
                <a:lnTo>
                  <a:pt x="13334" y="54863"/>
                </a:lnTo>
                <a:lnTo>
                  <a:pt x="40004" y="54863"/>
                </a:lnTo>
                <a:lnTo>
                  <a:pt x="40004" y="0"/>
                </a:lnTo>
                <a:close/>
              </a:path>
            </a:pathLst>
          </a:custGeom>
          <a:solidFill>
            <a:srgbClr val="4F81BC"/>
          </a:solidFill>
        </p:spPr>
        <p:txBody>
          <a:bodyPr wrap="square" lIns="0" tIns="0" rIns="0" bIns="0" rtlCol="0"/>
          <a:lstStyle/>
          <a:p>
            <a:endParaRPr dirty="0"/>
          </a:p>
        </p:txBody>
      </p:sp>
      <p:sp>
        <p:nvSpPr>
          <p:cNvPr id="391" name="object 391"/>
          <p:cNvSpPr/>
          <p:nvPr/>
        </p:nvSpPr>
        <p:spPr>
          <a:xfrm>
            <a:off x="7657718" y="4479163"/>
            <a:ext cx="53340" cy="81915"/>
          </a:xfrm>
          <a:custGeom>
            <a:avLst/>
            <a:gdLst/>
            <a:ahLst/>
            <a:cxnLst/>
            <a:rect l="l" t="t" r="r" b="b"/>
            <a:pathLst>
              <a:path w="53340" h="81914">
                <a:moveTo>
                  <a:pt x="0" y="54863"/>
                </a:moveTo>
                <a:lnTo>
                  <a:pt x="13334" y="54863"/>
                </a:lnTo>
                <a:lnTo>
                  <a:pt x="13334" y="0"/>
                </a:lnTo>
                <a:lnTo>
                  <a:pt x="40004" y="0"/>
                </a:lnTo>
                <a:lnTo>
                  <a:pt x="40004" y="54863"/>
                </a:lnTo>
                <a:lnTo>
                  <a:pt x="53339" y="54863"/>
                </a:lnTo>
                <a:lnTo>
                  <a:pt x="26670" y="81534"/>
                </a:lnTo>
                <a:lnTo>
                  <a:pt x="0" y="54863"/>
                </a:lnTo>
                <a:close/>
              </a:path>
            </a:pathLst>
          </a:custGeom>
          <a:ln w="25399">
            <a:solidFill>
              <a:srgbClr val="385D89"/>
            </a:solidFill>
          </a:ln>
        </p:spPr>
        <p:txBody>
          <a:bodyPr wrap="square" lIns="0" tIns="0" rIns="0" bIns="0" rtlCol="0"/>
          <a:lstStyle/>
          <a:p>
            <a:endParaRPr dirty="0"/>
          </a:p>
        </p:txBody>
      </p:sp>
      <p:sp>
        <p:nvSpPr>
          <p:cNvPr id="392" name="object 392"/>
          <p:cNvSpPr txBox="1">
            <a:spLocks noGrp="1"/>
          </p:cNvSpPr>
          <p:nvPr>
            <p:ph type="ftr" sz="quarter" idx="4294967295"/>
          </p:nvPr>
        </p:nvSpPr>
        <p:spPr>
          <a:xfrm>
            <a:off x="8059293" y="6721779"/>
            <a:ext cx="958215" cy="127634"/>
          </a:xfrm>
          <a:prstGeom prst="rect">
            <a:avLst/>
          </a:prstGeom>
        </p:spPr>
        <p:txBody>
          <a:bodyPr vert="horz" wrap="square" lIns="0" tIns="0" rIns="0" bIns="0" rtlCol="0">
            <a:spAutoFit/>
          </a:bodyPr>
          <a:lstStyle/>
          <a:p>
            <a:pPr marL="12700">
              <a:lnSpc>
                <a:spcPts val="865"/>
              </a:lnSpc>
            </a:pPr>
            <a:r>
              <a:rPr spc="-5" dirty="0"/>
              <a:t>T.Lion </a:t>
            </a:r>
            <a:r>
              <a:rPr dirty="0"/>
              <a:t>ESH-EBMT</a:t>
            </a:r>
            <a:r>
              <a:rPr spc="-100" dirty="0"/>
              <a:t> </a:t>
            </a:r>
            <a:r>
              <a:rPr dirty="0"/>
              <a:t>2014</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750947" y="6275222"/>
            <a:ext cx="3533140" cy="203200"/>
          </a:xfrm>
          <a:prstGeom prst="rect">
            <a:avLst/>
          </a:prstGeom>
        </p:spPr>
        <p:txBody>
          <a:bodyPr vert="horz" wrap="square" lIns="0" tIns="0" rIns="0" bIns="0" rtlCol="0">
            <a:spAutoFit/>
          </a:bodyPr>
          <a:lstStyle/>
          <a:p>
            <a:pPr marL="12700">
              <a:lnSpc>
                <a:spcPct val="100000"/>
              </a:lnSpc>
            </a:pPr>
            <a:r>
              <a:rPr sz="1200" spc="-5" dirty="0">
                <a:solidFill>
                  <a:srgbClr val="1F487C"/>
                </a:solidFill>
                <a:latin typeface="Calibri"/>
                <a:cs typeface="Calibri"/>
              </a:rPr>
              <a:t>Boeckh </a:t>
            </a:r>
            <a:r>
              <a:rPr sz="1200" dirty="0">
                <a:solidFill>
                  <a:srgbClr val="1F487C"/>
                </a:solidFill>
                <a:latin typeface="Calibri"/>
                <a:cs typeface="Calibri"/>
              </a:rPr>
              <a:t>M and </a:t>
            </a:r>
            <a:r>
              <a:rPr sz="1200" spc="-5" dirty="0">
                <a:solidFill>
                  <a:srgbClr val="1F487C"/>
                </a:solidFill>
                <a:latin typeface="Calibri"/>
                <a:cs typeface="Calibri"/>
              </a:rPr>
              <a:t>Ljungman </a:t>
            </a:r>
            <a:r>
              <a:rPr sz="1200" spc="-80" dirty="0">
                <a:solidFill>
                  <a:srgbClr val="1F487C"/>
                </a:solidFill>
                <a:latin typeface="Calibri"/>
                <a:cs typeface="Calibri"/>
              </a:rPr>
              <a:t>P. </a:t>
            </a:r>
            <a:r>
              <a:rPr sz="1200" dirty="0">
                <a:solidFill>
                  <a:srgbClr val="1F487C"/>
                </a:solidFill>
                <a:latin typeface="Calibri"/>
                <a:cs typeface="Calibri"/>
              </a:rPr>
              <a:t>Blood 2009,</a:t>
            </a:r>
            <a:r>
              <a:rPr sz="1200" spc="65" dirty="0">
                <a:solidFill>
                  <a:srgbClr val="1F487C"/>
                </a:solidFill>
                <a:latin typeface="Calibri"/>
                <a:cs typeface="Calibri"/>
              </a:rPr>
              <a:t> </a:t>
            </a:r>
            <a:r>
              <a:rPr sz="1200" dirty="0">
                <a:solidFill>
                  <a:srgbClr val="1F487C"/>
                </a:solidFill>
                <a:latin typeface="Calibri"/>
                <a:cs typeface="Calibri"/>
              </a:rPr>
              <a:t>113(23):5711-19</a:t>
            </a:r>
            <a:endParaRPr sz="1200" dirty="0">
              <a:latin typeface="Calibri"/>
              <a:cs typeface="Calibri"/>
            </a:endParaRPr>
          </a:p>
        </p:txBody>
      </p:sp>
      <p:sp>
        <p:nvSpPr>
          <p:cNvPr id="3" name="object 3"/>
          <p:cNvSpPr txBox="1">
            <a:spLocks noGrp="1"/>
          </p:cNvSpPr>
          <p:nvPr>
            <p:ph type="title"/>
          </p:nvPr>
        </p:nvSpPr>
        <p:spPr>
          <a:xfrm>
            <a:off x="381000" y="685800"/>
            <a:ext cx="8229600" cy="1066800"/>
          </a:xfrm>
          <a:prstGeom prst="rect">
            <a:avLst/>
          </a:prstGeom>
        </p:spPr>
        <p:txBody>
          <a:bodyPr vert="horz" wrap="square" lIns="0" tIns="0" rIns="0" bIns="0" rtlCol="0">
            <a:spAutoFit/>
          </a:bodyPr>
          <a:lstStyle/>
          <a:p>
            <a:pPr marL="1788160" marR="5080" indent="-1776095">
              <a:lnSpc>
                <a:spcPct val="100000"/>
              </a:lnSpc>
            </a:pPr>
            <a:r>
              <a:rPr spc="-5" dirty="0"/>
              <a:t>Virus </a:t>
            </a:r>
            <a:r>
              <a:rPr spc="-15" dirty="0"/>
              <a:t>proliferation </a:t>
            </a:r>
            <a:r>
              <a:rPr spc="-5" dirty="0"/>
              <a:t>kinetics vs </a:t>
            </a:r>
            <a:r>
              <a:rPr spc="-10" dirty="0"/>
              <a:t>defined </a:t>
            </a:r>
            <a:r>
              <a:rPr spc="-5" dirty="0"/>
              <a:t>threshods </a:t>
            </a:r>
            <a:r>
              <a:rPr dirty="0"/>
              <a:t>of </a:t>
            </a:r>
            <a:r>
              <a:rPr spc="-15" dirty="0"/>
              <a:t>viral </a:t>
            </a:r>
            <a:r>
              <a:rPr dirty="0"/>
              <a:t>load  </a:t>
            </a:r>
            <a:r>
              <a:rPr spc="-15" dirty="0"/>
              <a:t>for </a:t>
            </a:r>
            <a:r>
              <a:rPr spc="-10" dirty="0"/>
              <a:t>preemptive antiviral </a:t>
            </a:r>
            <a:r>
              <a:rPr spc="-15" dirty="0"/>
              <a:t>therapy</a:t>
            </a:r>
          </a:p>
        </p:txBody>
      </p:sp>
      <p:sp>
        <p:nvSpPr>
          <p:cNvPr id="4" name="object 4"/>
          <p:cNvSpPr/>
          <p:nvPr/>
        </p:nvSpPr>
        <p:spPr>
          <a:xfrm>
            <a:off x="1845310" y="1905000"/>
            <a:ext cx="5184520" cy="4044276"/>
          </a:xfrm>
          <a:prstGeom prst="rect">
            <a:avLst/>
          </a:prstGeom>
          <a:blipFill>
            <a:blip r:embed="rId2" cstate="print"/>
            <a:stretch>
              <a:fillRect/>
            </a:stretch>
          </a:blipFill>
          <a:ln w="28575">
            <a:solidFill>
              <a:srgbClr val="4AACC5"/>
            </a:solidFill>
          </a:ln>
        </p:spPr>
        <p:txBody>
          <a:bodyPr wrap="square" lIns="0" tIns="0" rIns="0" bIns="0" rtlCol="0"/>
          <a:lstStyle/>
          <a:p>
            <a:endParaRPr dirty="0"/>
          </a:p>
        </p:txBody>
      </p:sp>
      <p:sp>
        <p:nvSpPr>
          <p:cNvPr id="7" name="object 7"/>
          <p:cNvSpPr txBox="1">
            <a:spLocks noGrp="1"/>
          </p:cNvSpPr>
          <p:nvPr>
            <p:ph type="ftr" sz="quarter" idx="5"/>
          </p:nvPr>
        </p:nvSpPr>
        <p:spPr>
          <a:prstGeom prst="rect">
            <a:avLst/>
          </a:prstGeom>
        </p:spPr>
        <p:txBody>
          <a:bodyPr vert="horz" wrap="square" lIns="0" tIns="0" rIns="0" bIns="0" rtlCol="0">
            <a:spAutoFit/>
          </a:bodyPr>
          <a:lstStyle/>
          <a:p>
            <a:pPr marL="12700">
              <a:lnSpc>
                <a:spcPts val="865"/>
              </a:lnSpc>
            </a:pPr>
            <a:r>
              <a:rPr spc="-5" dirty="0"/>
              <a:t>T.Lion </a:t>
            </a:r>
            <a:r>
              <a:rPr dirty="0"/>
              <a:t>ESH-EBMT</a:t>
            </a:r>
            <a:r>
              <a:rPr spc="-100" dirty="0"/>
              <a:t> </a:t>
            </a:r>
            <a:r>
              <a:rPr dirty="0"/>
              <a:t>2014</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957192" y="4989550"/>
            <a:ext cx="4440809" cy="1347343"/>
          </a:xfrm>
          <a:prstGeom prst="rect">
            <a:avLst/>
          </a:prstGeom>
          <a:blipFill>
            <a:blip r:embed="rId2" cstate="print"/>
            <a:stretch>
              <a:fillRect/>
            </a:stretch>
          </a:blipFill>
        </p:spPr>
        <p:txBody>
          <a:bodyPr wrap="square" lIns="0" tIns="0" rIns="0" bIns="0" rtlCol="0"/>
          <a:lstStyle/>
          <a:p>
            <a:endParaRPr dirty="0"/>
          </a:p>
        </p:txBody>
      </p:sp>
      <p:sp>
        <p:nvSpPr>
          <p:cNvPr id="3" name="object 3"/>
          <p:cNvSpPr/>
          <p:nvPr/>
        </p:nvSpPr>
        <p:spPr>
          <a:xfrm>
            <a:off x="1057363" y="4982311"/>
            <a:ext cx="2779014" cy="1354582"/>
          </a:xfrm>
          <a:prstGeom prst="rect">
            <a:avLst/>
          </a:prstGeom>
          <a:blipFill>
            <a:blip r:embed="rId3" cstate="print"/>
            <a:stretch>
              <a:fillRect/>
            </a:stretch>
          </a:blipFill>
        </p:spPr>
        <p:txBody>
          <a:bodyPr wrap="square" lIns="0" tIns="0" rIns="0" bIns="0" rtlCol="0"/>
          <a:lstStyle/>
          <a:p>
            <a:endParaRPr dirty="0"/>
          </a:p>
        </p:txBody>
      </p:sp>
      <p:sp>
        <p:nvSpPr>
          <p:cNvPr id="4" name="object 4"/>
          <p:cNvSpPr/>
          <p:nvPr/>
        </p:nvSpPr>
        <p:spPr>
          <a:xfrm>
            <a:off x="1057363" y="5036769"/>
            <a:ext cx="2779395" cy="307975"/>
          </a:xfrm>
          <a:custGeom>
            <a:avLst/>
            <a:gdLst/>
            <a:ahLst/>
            <a:cxnLst/>
            <a:rect l="l" t="t" r="r" b="b"/>
            <a:pathLst>
              <a:path w="2779395" h="307975">
                <a:moveTo>
                  <a:pt x="0" y="307771"/>
                </a:moveTo>
                <a:lnTo>
                  <a:pt x="2779014" y="307771"/>
                </a:lnTo>
                <a:lnTo>
                  <a:pt x="2779014" y="0"/>
                </a:lnTo>
                <a:lnTo>
                  <a:pt x="0" y="0"/>
                </a:lnTo>
                <a:lnTo>
                  <a:pt x="0" y="307771"/>
                </a:lnTo>
                <a:close/>
              </a:path>
            </a:pathLst>
          </a:custGeom>
          <a:solidFill>
            <a:srgbClr val="FFFFFF"/>
          </a:solidFill>
        </p:spPr>
        <p:txBody>
          <a:bodyPr wrap="square" lIns="0" tIns="0" rIns="0" bIns="0" rtlCol="0"/>
          <a:lstStyle/>
          <a:p>
            <a:endParaRPr dirty="0"/>
          </a:p>
        </p:txBody>
      </p:sp>
      <p:sp>
        <p:nvSpPr>
          <p:cNvPr id="5" name="object 5"/>
          <p:cNvSpPr txBox="1"/>
          <p:nvPr/>
        </p:nvSpPr>
        <p:spPr>
          <a:xfrm>
            <a:off x="1656079" y="5072126"/>
            <a:ext cx="1581150" cy="235585"/>
          </a:xfrm>
          <a:prstGeom prst="rect">
            <a:avLst/>
          </a:prstGeom>
        </p:spPr>
        <p:txBody>
          <a:bodyPr vert="horz" wrap="square" lIns="0" tIns="0" rIns="0" bIns="0" rtlCol="0">
            <a:spAutoFit/>
          </a:bodyPr>
          <a:lstStyle/>
          <a:p>
            <a:pPr marL="12700">
              <a:lnSpc>
                <a:spcPct val="100000"/>
              </a:lnSpc>
            </a:pPr>
            <a:r>
              <a:rPr sz="1400" b="1" spc="-5" dirty="0">
                <a:solidFill>
                  <a:srgbClr val="1F487C"/>
                </a:solidFill>
                <a:latin typeface="Calibri"/>
                <a:cs typeface="Calibri"/>
              </a:rPr>
              <a:t>UL 97: Protein</a:t>
            </a:r>
            <a:r>
              <a:rPr sz="1400" b="1" spc="-85" dirty="0">
                <a:solidFill>
                  <a:srgbClr val="1F487C"/>
                </a:solidFill>
                <a:latin typeface="Calibri"/>
                <a:cs typeface="Calibri"/>
              </a:rPr>
              <a:t> </a:t>
            </a:r>
            <a:r>
              <a:rPr sz="1400" b="1" dirty="0">
                <a:solidFill>
                  <a:srgbClr val="1F487C"/>
                </a:solidFill>
                <a:latin typeface="Calibri"/>
                <a:cs typeface="Calibri"/>
              </a:rPr>
              <a:t>kinase</a:t>
            </a:r>
            <a:endParaRPr sz="1400" dirty="0">
              <a:latin typeface="Calibri"/>
              <a:cs typeface="Calibri"/>
            </a:endParaRPr>
          </a:p>
        </p:txBody>
      </p:sp>
      <p:sp>
        <p:nvSpPr>
          <p:cNvPr id="6" name="object 6"/>
          <p:cNvSpPr/>
          <p:nvPr/>
        </p:nvSpPr>
        <p:spPr>
          <a:xfrm>
            <a:off x="3957192" y="4997399"/>
            <a:ext cx="4441190" cy="307975"/>
          </a:xfrm>
          <a:custGeom>
            <a:avLst/>
            <a:gdLst/>
            <a:ahLst/>
            <a:cxnLst/>
            <a:rect l="l" t="t" r="r" b="b"/>
            <a:pathLst>
              <a:path w="4441190" h="307975">
                <a:moveTo>
                  <a:pt x="0" y="307771"/>
                </a:moveTo>
                <a:lnTo>
                  <a:pt x="4440809" y="307771"/>
                </a:lnTo>
                <a:lnTo>
                  <a:pt x="4440809" y="0"/>
                </a:lnTo>
                <a:lnTo>
                  <a:pt x="0" y="0"/>
                </a:lnTo>
                <a:lnTo>
                  <a:pt x="0" y="307771"/>
                </a:lnTo>
                <a:close/>
              </a:path>
            </a:pathLst>
          </a:custGeom>
          <a:solidFill>
            <a:srgbClr val="FFFFFF"/>
          </a:solidFill>
        </p:spPr>
        <p:txBody>
          <a:bodyPr wrap="square" lIns="0" tIns="0" rIns="0" bIns="0" rtlCol="0"/>
          <a:lstStyle/>
          <a:p>
            <a:endParaRPr dirty="0"/>
          </a:p>
        </p:txBody>
      </p:sp>
      <p:sp>
        <p:nvSpPr>
          <p:cNvPr id="7" name="object 7"/>
          <p:cNvSpPr txBox="1"/>
          <p:nvPr/>
        </p:nvSpPr>
        <p:spPr>
          <a:xfrm>
            <a:off x="5294121" y="5032502"/>
            <a:ext cx="1767205" cy="235585"/>
          </a:xfrm>
          <a:prstGeom prst="rect">
            <a:avLst/>
          </a:prstGeom>
        </p:spPr>
        <p:txBody>
          <a:bodyPr vert="horz" wrap="square" lIns="0" tIns="0" rIns="0" bIns="0" rtlCol="0">
            <a:spAutoFit/>
          </a:bodyPr>
          <a:lstStyle/>
          <a:p>
            <a:pPr marL="12700">
              <a:lnSpc>
                <a:spcPct val="100000"/>
              </a:lnSpc>
            </a:pPr>
            <a:r>
              <a:rPr sz="1400" b="1" spc="-5" dirty="0">
                <a:solidFill>
                  <a:srgbClr val="1F487C"/>
                </a:solidFill>
                <a:latin typeface="Calibri"/>
                <a:cs typeface="Calibri"/>
              </a:rPr>
              <a:t>UL 54: </a:t>
            </a:r>
            <a:r>
              <a:rPr sz="1400" b="1" dirty="0">
                <a:solidFill>
                  <a:srgbClr val="1F487C"/>
                </a:solidFill>
                <a:latin typeface="Calibri"/>
                <a:cs typeface="Calibri"/>
              </a:rPr>
              <a:t>DNA</a:t>
            </a:r>
            <a:r>
              <a:rPr sz="1400" b="1" spc="-65" dirty="0">
                <a:solidFill>
                  <a:srgbClr val="1F487C"/>
                </a:solidFill>
                <a:latin typeface="Calibri"/>
                <a:cs typeface="Calibri"/>
              </a:rPr>
              <a:t> </a:t>
            </a:r>
            <a:r>
              <a:rPr sz="1400" b="1" spc="-5" dirty="0">
                <a:solidFill>
                  <a:srgbClr val="1F487C"/>
                </a:solidFill>
                <a:latin typeface="Calibri"/>
                <a:cs typeface="Calibri"/>
              </a:rPr>
              <a:t>polymerase</a:t>
            </a:r>
            <a:endParaRPr sz="1400" dirty="0">
              <a:latin typeface="Calibri"/>
              <a:cs typeface="Calibri"/>
            </a:endParaRPr>
          </a:p>
        </p:txBody>
      </p:sp>
      <p:sp>
        <p:nvSpPr>
          <p:cNvPr id="14" name="object 14"/>
          <p:cNvSpPr txBox="1">
            <a:spLocks noGrp="1"/>
          </p:cNvSpPr>
          <p:nvPr>
            <p:ph type="ftr" sz="quarter" idx="4294967295"/>
          </p:nvPr>
        </p:nvSpPr>
        <p:spPr>
          <a:xfrm>
            <a:off x="8059293" y="6721779"/>
            <a:ext cx="958215" cy="127634"/>
          </a:xfrm>
          <a:prstGeom prst="rect">
            <a:avLst/>
          </a:prstGeom>
        </p:spPr>
        <p:txBody>
          <a:bodyPr vert="horz" wrap="square" lIns="0" tIns="0" rIns="0" bIns="0" rtlCol="0">
            <a:spAutoFit/>
          </a:bodyPr>
          <a:lstStyle/>
          <a:p>
            <a:pPr marL="12700">
              <a:lnSpc>
                <a:spcPts val="865"/>
              </a:lnSpc>
            </a:pPr>
            <a:r>
              <a:rPr spc="-5" dirty="0"/>
              <a:t>T.Lion </a:t>
            </a:r>
            <a:r>
              <a:rPr dirty="0"/>
              <a:t>ESH-EBMT</a:t>
            </a:r>
            <a:r>
              <a:rPr spc="-100" dirty="0"/>
              <a:t> </a:t>
            </a:r>
            <a:r>
              <a:rPr dirty="0"/>
              <a:t>2014</a:t>
            </a:r>
          </a:p>
        </p:txBody>
      </p:sp>
      <p:sp>
        <p:nvSpPr>
          <p:cNvPr id="8" name="object 8"/>
          <p:cNvSpPr txBox="1"/>
          <p:nvPr/>
        </p:nvSpPr>
        <p:spPr>
          <a:xfrm>
            <a:off x="1136396" y="4597019"/>
            <a:ext cx="7205980" cy="298450"/>
          </a:xfrm>
          <a:prstGeom prst="rect">
            <a:avLst/>
          </a:prstGeom>
        </p:spPr>
        <p:txBody>
          <a:bodyPr vert="horz" wrap="square" lIns="0" tIns="0" rIns="0" bIns="0" rtlCol="0">
            <a:spAutoFit/>
          </a:bodyPr>
          <a:lstStyle/>
          <a:p>
            <a:pPr marL="12700">
              <a:lnSpc>
                <a:spcPct val="100000"/>
              </a:lnSpc>
            </a:pPr>
            <a:r>
              <a:rPr sz="1800" b="1" spc="-5" dirty="0">
                <a:solidFill>
                  <a:srgbClr val="1F487C"/>
                </a:solidFill>
                <a:latin typeface="Calibri"/>
                <a:cs typeface="Calibri"/>
              </a:rPr>
              <a:t>Genetic </a:t>
            </a:r>
            <a:r>
              <a:rPr sz="1800" b="1" spc="-10" dirty="0">
                <a:solidFill>
                  <a:srgbClr val="1F487C"/>
                </a:solidFill>
                <a:latin typeface="Calibri"/>
                <a:cs typeface="Calibri"/>
              </a:rPr>
              <a:t>resistence  </a:t>
            </a:r>
            <a:r>
              <a:rPr sz="1800" b="1" dirty="0">
                <a:solidFill>
                  <a:srgbClr val="1F487C"/>
                </a:solidFill>
                <a:latin typeface="Calibri"/>
                <a:cs typeface="Calibri"/>
              </a:rPr>
              <a:t>in </a:t>
            </a:r>
            <a:r>
              <a:rPr sz="1800" b="1" spc="-5" dirty="0">
                <a:solidFill>
                  <a:srgbClr val="1F487C"/>
                </a:solidFill>
                <a:latin typeface="Calibri"/>
                <a:cs typeface="Calibri"/>
              </a:rPr>
              <a:t>CMV </a:t>
            </a:r>
            <a:r>
              <a:rPr sz="1800" b="1" spc="-10" dirty="0">
                <a:solidFill>
                  <a:srgbClr val="1F487C"/>
                </a:solidFill>
                <a:latin typeface="Calibri"/>
                <a:cs typeface="Calibri"/>
              </a:rPr>
              <a:t>to  </a:t>
            </a:r>
            <a:r>
              <a:rPr sz="1800" b="1" spc="-5" dirty="0">
                <a:solidFill>
                  <a:srgbClr val="1F487C"/>
                </a:solidFill>
                <a:latin typeface="Calibri"/>
                <a:cs typeface="Calibri"/>
              </a:rPr>
              <a:t>various </a:t>
            </a:r>
            <a:r>
              <a:rPr sz="1800" b="1" spc="-10" dirty="0">
                <a:solidFill>
                  <a:srgbClr val="1F487C"/>
                </a:solidFill>
                <a:latin typeface="Calibri"/>
                <a:cs typeface="Calibri"/>
              </a:rPr>
              <a:t>antiviral agents </a:t>
            </a:r>
            <a:r>
              <a:rPr sz="1800" b="1" spc="-30" dirty="0">
                <a:solidFill>
                  <a:srgbClr val="1F487C"/>
                </a:solidFill>
                <a:latin typeface="Calibri"/>
                <a:cs typeface="Calibri"/>
              </a:rPr>
              <a:t>(GCV, </a:t>
            </a:r>
            <a:r>
              <a:rPr sz="1800" b="1" spc="-45" dirty="0">
                <a:solidFill>
                  <a:srgbClr val="1F487C"/>
                </a:solidFill>
                <a:latin typeface="Calibri"/>
                <a:cs typeface="Calibri"/>
              </a:rPr>
              <a:t>CDV, </a:t>
            </a:r>
            <a:r>
              <a:rPr sz="1800" b="1" spc="-5" dirty="0">
                <a:solidFill>
                  <a:srgbClr val="1F487C"/>
                </a:solidFill>
                <a:latin typeface="Calibri"/>
                <a:cs typeface="Calibri"/>
              </a:rPr>
              <a:t>FOS,</a:t>
            </a:r>
            <a:r>
              <a:rPr sz="1800" b="1" spc="35" dirty="0">
                <a:solidFill>
                  <a:srgbClr val="1F487C"/>
                </a:solidFill>
                <a:latin typeface="Calibri"/>
                <a:cs typeface="Calibri"/>
              </a:rPr>
              <a:t> </a:t>
            </a:r>
            <a:r>
              <a:rPr sz="1800" b="1" spc="-15" dirty="0">
                <a:solidFill>
                  <a:srgbClr val="1F487C"/>
                </a:solidFill>
                <a:latin typeface="Calibri"/>
                <a:cs typeface="Calibri"/>
              </a:rPr>
              <a:t>MBV)</a:t>
            </a:r>
            <a:endParaRPr sz="1800" dirty="0">
              <a:latin typeface="Calibri"/>
              <a:cs typeface="Calibri"/>
            </a:endParaRPr>
          </a:p>
        </p:txBody>
      </p:sp>
      <p:sp>
        <p:nvSpPr>
          <p:cNvPr id="9" name="object 9"/>
          <p:cNvSpPr txBox="1"/>
          <p:nvPr/>
        </p:nvSpPr>
        <p:spPr>
          <a:xfrm>
            <a:off x="1199489" y="6372352"/>
            <a:ext cx="7052309" cy="419100"/>
          </a:xfrm>
          <a:prstGeom prst="rect">
            <a:avLst/>
          </a:prstGeom>
        </p:spPr>
        <p:txBody>
          <a:bodyPr vert="horz" wrap="square" lIns="0" tIns="0" rIns="0" bIns="0" rtlCol="0">
            <a:spAutoFit/>
          </a:bodyPr>
          <a:lstStyle/>
          <a:p>
            <a:pPr algn="ctr">
              <a:lnSpc>
                <a:spcPct val="100000"/>
              </a:lnSpc>
            </a:pPr>
            <a:r>
              <a:rPr sz="1400" b="1" dirty="0">
                <a:solidFill>
                  <a:srgbClr val="1F487C"/>
                </a:solidFill>
                <a:latin typeface="Calibri"/>
                <a:cs typeface="Calibri"/>
              </a:rPr>
              <a:t>Analysis </a:t>
            </a:r>
            <a:r>
              <a:rPr sz="1400" b="1" spc="-5" dirty="0">
                <a:solidFill>
                  <a:srgbClr val="1F487C"/>
                </a:solidFill>
                <a:latin typeface="Calibri"/>
                <a:cs typeface="Calibri"/>
              </a:rPr>
              <a:t>by genotypic analysis </a:t>
            </a:r>
            <a:r>
              <a:rPr sz="1400" b="1" dirty="0">
                <a:solidFill>
                  <a:srgbClr val="1F487C"/>
                </a:solidFill>
                <a:latin typeface="Calibri"/>
                <a:cs typeface="Calibri"/>
              </a:rPr>
              <a:t>(sequencing) and </a:t>
            </a:r>
            <a:r>
              <a:rPr sz="1400" b="1" spc="-5" dirty="0">
                <a:solidFill>
                  <a:srgbClr val="1F487C"/>
                </a:solidFill>
                <a:latin typeface="Calibri"/>
                <a:cs typeface="Calibri"/>
              </a:rPr>
              <a:t>functional analysis (recombinant </a:t>
            </a:r>
            <a:r>
              <a:rPr sz="1400" b="1" dirty="0">
                <a:solidFill>
                  <a:srgbClr val="1F487C"/>
                </a:solidFill>
                <a:latin typeface="Calibri"/>
                <a:cs typeface="Calibri"/>
              </a:rPr>
              <a:t>phenotyping</a:t>
            </a:r>
            <a:r>
              <a:rPr sz="1400" b="1" spc="-130" dirty="0">
                <a:solidFill>
                  <a:srgbClr val="1F487C"/>
                </a:solidFill>
                <a:latin typeface="Calibri"/>
                <a:cs typeface="Calibri"/>
              </a:rPr>
              <a:t> </a:t>
            </a:r>
            <a:r>
              <a:rPr sz="1400" b="1" dirty="0">
                <a:solidFill>
                  <a:srgbClr val="1F487C"/>
                </a:solidFill>
                <a:latin typeface="Calibri"/>
                <a:cs typeface="Calibri"/>
              </a:rPr>
              <a:t>)</a:t>
            </a:r>
            <a:endParaRPr sz="1400" dirty="0">
              <a:latin typeface="Calibri"/>
              <a:cs typeface="Calibri"/>
            </a:endParaRPr>
          </a:p>
          <a:p>
            <a:pPr marL="2540" algn="ctr">
              <a:lnSpc>
                <a:spcPct val="100000"/>
              </a:lnSpc>
              <a:spcBef>
                <a:spcPts val="20"/>
              </a:spcBef>
            </a:pPr>
            <a:r>
              <a:rPr sz="1200" spc="-5" dirty="0">
                <a:solidFill>
                  <a:srgbClr val="1F487C"/>
                </a:solidFill>
                <a:latin typeface="Calibri"/>
                <a:cs typeface="Calibri"/>
              </a:rPr>
              <a:t>(James SH. Infect Disord </a:t>
            </a:r>
            <a:r>
              <a:rPr sz="1200" dirty="0">
                <a:solidFill>
                  <a:srgbClr val="1F487C"/>
                </a:solidFill>
                <a:latin typeface="Calibri"/>
                <a:cs typeface="Calibri"/>
              </a:rPr>
              <a:t>Drug </a:t>
            </a:r>
            <a:r>
              <a:rPr sz="1200" spc="-20" dirty="0">
                <a:solidFill>
                  <a:srgbClr val="1F487C"/>
                </a:solidFill>
                <a:latin typeface="Calibri"/>
                <a:cs typeface="Calibri"/>
              </a:rPr>
              <a:t>Targets</a:t>
            </a:r>
            <a:r>
              <a:rPr sz="1200" spc="-50" dirty="0">
                <a:solidFill>
                  <a:srgbClr val="1F487C"/>
                </a:solidFill>
                <a:latin typeface="Calibri"/>
                <a:cs typeface="Calibri"/>
              </a:rPr>
              <a:t> </a:t>
            </a:r>
            <a:r>
              <a:rPr sz="1200" dirty="0">
                <a:solidFill>
                  <a:srgbClr val="1F487C"/>
                </a:solidFill>
                <a:latin typeface="Calibri"/>
                <a:cs typeface="Calibri"/>
              </a:rPr>
              <a:t>2011)</a:t>
            </a:r>
            <a:endParaRPr sz="1200" dirty="0">
              <a:latin typeface="Calibri"/>
              <a:cs typeface="Calibri"/>
            </a:endParaRPr>
          </a:p>
        </p:txBody>
      </p:sp>
      <p:graphicFrame>
        <p:nvGraphicFramePr>
          <p:cNvPr id="10" name="object 10"/>
          <p:cNvGraphicFramePr>
            <a:graphicFrameLocks noGrp="1"/>
          </p:cNvGraphicFramePr>
          <p:nvPr/>
        </p:nvGraphicFramePr>
        <p:xfrm>
          <a:off x="1066800" y="990600"/>
          <a:ext cx="7259104" cy="3291325"/>
        </p:xfrm>
        <a:graphic>
          <a:graphicData uri="http://schemas.openxmlformats.org/drawingml/2006/table">
            <a:tbl>
              <a:tblPr firstRow="1" bandRow="1">
                <a:tableStyleId>{2D5ABB26-0587-4C30-8999-92F81FD0307C}</a:tableStyleId>
              </a:tblPr>
              <a:tblGrid>
                <a:gridCol w="1702854"/>
                <a:gridCol w="1702689"/>
                <a:gridCol w="1966214"/>
                <a:gridCol w="1887347"/>
              </a:tblGrid>
              <a:tr h="478916">
                <a:tc>
                  <a:txBody>
                    <a:bodyPr/>
                    <a:lstStyle/>
                    <a:p>
                      <a:pPr marL="530225">
                        <a:lnSpc>
                          <a:spcPct val="100000"/>
                        </a:lnSpc>
                      </a:pPr>
                      <a:r>
                        <a:rPr sz="1400" b="1" spc="-5" dirty="0">
                          <a:solidFill>
                            <a:srgbClr val="FFFFFF"/>
                          </a:solidFill>
                          <a:latin typeface="Calibri"/>
                          <a:cs typeface="Calibri"/>
                        </a:rPr>
                        <a:t>Antiviral</a:t>
                      </a:r>
                      <a:endParaRPr sz="14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AACC5"/>
                    </a:solidFill>
                  </a:tcPr>
                </a:tc>
                <a:tc>
                  <a:txBody>
                    <a:bodyPr/>
                    <a:lstStyle/>
                    <a:p>
                      <a:pPr marL="514984" indent="-60960">
                        <a:lnSpc>
                          <a:spcPct val="100000"/>
                        </a:lnSpc>
                      </a:pPr>
                      <a:r>
                        <a:rPr sz="1200" b="1" spc="-5" dirty="0">
                          <a:solidFill>
                            <a:srgbClr val="FFFFFF"/>
                          </a:solidFill>
                          <a:latin typeface="Calibri"/>
                          <a:cs typeface="Calibri"/>
                        </a:rPr>
                        <a:t>Prophylactic</a:t>
                      </a:r>
                      <a:endParaRPr sz="1200" dirty="0">
                        <a:latin typeface="Calibri"/>
                        <a:cs typeface="Calibri"/>
                      </a:endParaRPr>
                    </a:p>
                    <a:p>
                      <a:pPr marL="514984">
                        <a:lnSpc>
                          <a:spcPct val="100000"/>
                        </a:lnSpc>
                        <a:spcBef>
                          <a:spcPts val="215"/>
                        </a:spcBef>
                      </a:pPr>
                      <a:r>
                        <a:rPr sz="1200" b="1" spc="-15" dirty="0">
                          <a:solidFill>
                            <a:srgbClr val="FFFFFF"/>
                          </a:solidFill>
                          <a:latin typeface="Calibri"/>
                          <a:cs typeface="Calibri"/>
                        </a:rPr>
                        <a:t>Treatment</a:t>
                      </a:r>
                      <a:endParaRPr sz="12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AACC5"/>
                    </a:solidFill>
                  </a:tcPr>
                </a:tc>
                <a:tc>
                  <a:txBody>
                    <a:bodyPr/>
                    <a:lstStyle/>
                    <a:p>
                      <a:pPr marL="647700" indent="-36830">
                        <a:lnSpc>
                          <a:spcPct val="100000"/>
                        </a:lnSpc>
                      </a:pPr>
                      <a:r>
                        <a:rPr sz="1200" b="1" spc="-5" dirty="0">
                          <a:solidFill>
                            <a:srgbClr val="FFFFFF"/>
                          </a:solidFill>
                          <a:latin typeface="Calibri"/>
                          <a:cs typeface="Calibri"/>
                        </a:rPr>
                        <a:t>Preemptive</a:t>
                      </a:r>
                      <a:endParaRPr sz="1200" dirty="0">
                        <a:latin typeface="Calibri"/>
                        <a:cs typeface="Calibri"/>
                      </a:endParaRPr>
                    </a:p>
                    <a:p>
                      <a:pPr marL="647700">
                        <a:lnSpc>
                          <a:spcPct val="100000"/>
                        </a:lnSpc>
                        <a:spcBef>
                          <a:spcPts val="215"/>
                        </a:spcBef>
                      </a:pPr>
                      <a:r>
                        <a:rPr sz="1200" b="1" spc="-15" dirty="0">
                          <a:solidFill>
                            <a:srgbClr val="FFFFFF"/>
                          </a:solidFill>
                          <a:latin typeface="Calibri"/>
                          <a:cs typeface="Calibri"/>
                        </a:rPr>
                        <a:t>Treatment</a:t>
                      </a:r>
                      <a:endParaRPr sz="12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AACC5"/>
                    </a:solidFill>
                  </a:tcPr>
                </a:tc>
                <a:tc>
                  <a:txBody>
                    <a:bodyPr/>
                    <a:lstStyle/>
                    <a:p>
                      <a:pPr marL="2540" algn="ctr">
                        <a:lnSpc>
                          <a:spcPct val="100000"/>
                        </a:lnSpc>
                      </a:pPr>
                      <a:r>
                        <a:rPr sz="1200" b="1" spc="-5" dirty="0">
                          <a:solidFill>
                            <a:srgbClr val="FFFFFF"/>
                          </a:solidFill>
                          <a:latin typeface="Calibri"/>
                          <a:cs typeface="Calibri"/>
                        </a:rPr>
                        <a:t>Symptomatic</a:t>
                      </a:r>
                      <a:r>
                        <a:rPr sz="1200" b="1" spc="-95" dirty="0">
                          <a:solidFill>
                            <a:srgbClr val="FFFFFF"/>
                          </a:solidFill>
                          <a:latin typeface="Calibri"/>
                          <a:cs typeface="Calibri"/>
                        </a:rPr>
                        <a:t> </a:t>
                      </a:r>
                      <a:r>
                        <a:rPr sz="1200" b="1" spc="-5" dirty="0">
                          <a:solidFill>
                            <a:srgbClr val="FFFFFF"/>
                          </a:solidFill>
                          <a:latin typeface="Calibri"/>
                          <a:cs typeface="Calibri"/>
                        </a:rPr>
                        <a:t>disease</a:t>
                      </a:r>
                      <a:endParaRPr sz="1200" dirty="0">
                        <a:latin typeface="Calibri"/>
                        <a:cs typeface="Calibri"/>
                      </a:endParaRPr>
                    </a:p>
                    <a:p>
                      <a:pPr marL="1270" algn="ctr">
                        <a:lnSpc>
                          <a:spcPct val="100000"/>
                        </a:lnSpc>
                        <a:spcBef>
                          <a:spcPts val="204"/>
                        </a:spcBef>
                      </a:pPr>
                      <a:r>
                        <a:rPr sz="1100" b="1" spc="-5" dirty="0">
                          <a:solidFill>
                            <a:srgbClr val="FFFFFF"/>
                          </a:solidFill>
                          <a:latin typeface="Calibri"/>
                          <a:cs typeface="Calibri"/>
                        </a:rPr>
                        <a:t>Treatment</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AACC5"/>
                    </a:solidFill>
                  </a:tcPr>
                </a:tc>
              </a:tr>
              <a:tr h="219456">
                <a:tc>
                  <a:txBody>
                    <a:bodyPr/>
                    <a:lstStyle/>
                    <a:p>
                      <a:pPr marL="62230">
                        <a:lnSpc>
                          <a:spcPts val="1215"/>
                        </a:lnSpc>
                      </a:pPr>
                      <a:r>
                        <a:rPr sz="1100" b="1" dirty="0">
                          <a:solidFill>
                            <a:srgbClr val="FFFFFF"/>
                          </a:solidFill>
                          <a:latin typeface="Calibri"/>
                          <a:cs typeface="Calibri"/>
                        </a:rPr>
                        <a:t>Aciclovir</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4AACC5"/>
                    </a:solidFill>
                  </a:tcPr>
                </a:tc>
                <a:tc>
                  <a:txBody>
                    <a:bodyPr/>
                    <a:lstStyle/>
                    <a:p>
                      <a:pPr marL="635" algn="ctr">
                        <a:lnSpc>
                          <a:spcPts val="1215"/>
                        </a:lnSpc>
                      </a:pPr>
                      <a:r>
                        <a:rPr sz="1100" dirty="0">
                          <a:solidFill>
                            <a:srgbClr val="1F487C"/>
                          </a:solidFill>
                          <a:latin typeface="Calibri"/>
                          <a:cs typeface="Calibri"/>
                        </a:rPr>
                        <a:t>3x10</a:t>
                      </a:r>
                      <a:r>
                        <a:rPr sz="1100" spc="-90" dirty="0">
                          <a:solidFill>
                            <a:srgbClr val="1F487C"/>
                          </a:solidFill>
                          <a:latin typeface="Calibri"/>
                          <a:cs typeface="Calibri"/>
                        </a:rPr>
                        <a:t> </a:t>
                      </a:r>
                      <a:r>
                        <a:rPr sz="1100" dirty="0">
                          <a:solidFill>
                            <a:srgbClr val="1F487C"/>
                          </a:solidFill>
                          <a:latin typeface="Calibri"/>
                          <a:cs typeface="Calibri"/>
                        </a:rPr>
                        <a:t>mg/kg/d</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chemeClr val="accent2">
                        <a:lumMod val="20000"/>
                        <a:lumOff val="80000"/>
                      </a:schemeClr>
                    </a:solidFill>
                  </a:tcPr>
                </a:tc>
                <a:tc>
                  <a:txBody>
                    <a:bodyPr/>
                    <a:lstStyle/>
                    <a:p>
                      <a:pPr algn="ctr">
                        <a:lnSpc>
                          <a:spcPts val="1215"/>
                        </a:lnSpc>
                      </a:pPr>
                      <a:r>
                        <a:rPr sz="1100" dirty="0">
                          <a:solidFill>
                            <a:srgbClr val="1F487C"/>
                          </a:solidFill>
                          <a:latin typeface="Calibri"/>
                          <a:cs typeface="Calibri"/>
                        </a:rPr>
                        <a:t>4x15</a:t>
                      </a:r>
                      <a:r>
                        <a:rPr sz="1100" spc="-90" dirty="0">
                          <a:solidFill>
                            <a:srgbClr val="1F487C"/>
                          </a:solidFill>
                          <a:latin typeface="Calibri"/>
                          <a:cs typeface="Calibri"/>
                        </a:rPr>
                        <a:t> </a:t>
                      </a:r>
                      <a:r>
                        <a:rPr sz="1100" dirty="0">
                          <a:solidFill>
                            <a:srgbClr val="1F487C"/>
                          </a:solidFill>
                          <a:latin typeface="Calibri"/>
                          <a:cs typeface="Calibri"/>
                        </a:rPr>
                        <a:t>mg/kg/d</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chemeClr val="accent2">
                        <a:lumMod val="20000"/>
                        <a:lumOff val="80000"/>
                      </a:schemeClr>
                    </a:solidFill>
                  </a:tcPr>
                </a:tc>
                <a:tc>
                  <a:txBody>
                    <a:bodyPr/>
                    <a:lstStyle/>
                    <a:p>
                      <a:pPr marL="635" algn="ctr">
                        <a:lnSpc>
                          <a:spcPts val="1215"/>
                        </a:lnSpc>
                      </a:pPr>
                      <a:r>
                        <a:rPr sz="1100" dirty="0">
                          <a:solidFill>
                            <a:srgbClr val="1F487C"/>
                          </a:solidFill>
                          <a:latin typeface="Calibri"/>
                          <a:cs typeface="Calibri"/>
                        </a:rPr>
                        <a:t>4x15</a:t>
                      </a:r>
                      <a:r>
                        <a:rPr sz="1100" spc="-90" dirty="0">
                          <a:solidFill>
                            <a:srgbClr val="1F487C"/>
                          </a:solidFill>
                          <a:latin typeface="Calibri"/>
                          <a:cs typeface="Calibri"/>
                        </a:rPr>
                        <a:t> </a:t>
                      </a:r>
                      <a:r>
                        <a:rPr sz="1100" dirty="0">
                          <a:solidFill>
                            <a:srgbClr val="1F487C"/>
                          </a:solidFill>
                          <a:latin typeface="Calibri"/>
                          <a:cs typeface="Calibri"/>
                        </a:rPr>
                        <a:t>mg/kg/d</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chemeClr val="accent2">
                        <a:lumMod val="20000"/>
                        <a:lumOff val="80000"/>
                      </a:schemeClr>
                    </a:solidFill>
                  </a:tcPr>
                </a:tc>
              </a:tr>
              <a:tr h="219455">
                <a:tc>
                  <a:txBody>
                    <a:bodyPr/>
                    <a:lstStyle/>
                    <a:p>
                      <a:pPr marL="62230">
                        <a:lnSpc>
                          <a:spcPts val="1315"/>
                        </a:lnSpc>
                      </a:pPr>
                      <a:r>
                        <a:rPr sz="1100" b="1" dirty="0">
                          <a:solidFill>
                            <a:srgbClr val="FFFFFF"/>
                          </a:solidFill>
                          <a:latin typeface="Calibri"/>
                          <a:cs typeface="Calibri"/>
                        </a:rPr>
                        <a:t>Ganciclovir</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AACC5"/>
                    </a:solidFill>
                  </a:tcPr>
                </a:tc>
                <a:tc>
                  <a:txBody>
                    <a:bodyPr/>
                    <a:lstStyle/>
                    <a:p>
                      <a:pPr marL="635" algn="ctr">
                        <a:lnSpc>
                          <a:spcPts val="1315"/>
                        </a:lnSpc>
                      </a:pPr>
                      <a:r>
                        <a:rPr sz="1100" dirty="0">
                          <a:solidFill>
                            <a:srgbClr val="1F487C"/>
                          </a:solidFill>
                          <a:latin typeface="Calibri"/>
                          <a:cs typeface="Calibri"/>
                        </a:rPr>
                        <a:t>2x5mg/kg/d</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algn="ctr">
                        <a:lnSpc>
                          <a:spcPts val="1315"/>
                        </a:lnSpc>
                      </a:pPr>
                      <a:r>
                        <a:rPr sz="1100" dirty="0">
                          <a:solidFill>
                            <a:srgbClr val="1F487C"/>
                          </a:solidFill>
                          <a:latin typeface="Calibri"/>
                          <a:cs typeface="Calibri"/>
                        </a:rPr>
                        <a:t>2x5mg/kg/d</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marL="635" algn="ctr">
                        <a:lnSpc>
                          <a:spcPts val="1315"/>
                        </a:lnSpc>
                      </a:pPr>
                      <a:r>
                        <a:rPr sz="1100" dirty="0">
                          <a:solidFill>
                            <a:srgbClr val="1F487C"/>
                          </a:solidFill>
                          <a:latin typeface="Calibri"/>
                          <a:cs typeface="Calibri"/>
                        </a:rPr>
                        <a:t>2x5mg/kg/d</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r>
              <a:tr h="219456">
                <a:tc>
                  <a:txBody>
                    <a:bodyPr/>
                    <a:lstStyle/>
                    <a:p>
                      <a:pPr marL="62230">
                        <a:lnSpc>
                          <a:spcPts val="1315"/>
                        </a:lnSpc>
                      </a:pPr>
                      <a:r>
                        <a:rPr sz="1100" b="1" spc="-5" dirty="0">
                          <a:solidFill>
                            <a:srgbClr val="FFFFFF"/>
                          </a:solidFill>
                          <a:latin typeface="Calibri"/>
                          <a:cs typeface="Calibri"/>
                        </a:rPr>
                        <a:t>Valganciclovir</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AACC5"/>
                    </a:solidFill>
                  </a:tcPr>
                </a:tc>
                <a:tc>
                  <a:txBody>
                    <a:bodyPr/>
                    <a:lstStyle/>
                    <a:p>
                      <a:pPr algn="ctr">
                        <a:lnSpc>
                          <a:spcPts val="1315"/>
                        </a:lnSpc>
                      </a:pPr>
                      <a:r>
                        <a:rPr sz="1100" dirty="0">
                          <a:solidFill>
                            <a:srgbClr val="1F487C"/>
                          </a:solidFill>
                          <a:latin typeface="Calibri"/>
                          <a:cs typeface="Calibri"/>
                        </a:rPr>
                        <a:t>2 x 10</a:t>
                      </a:r>
                      <a:r>
                        <a:rPr sz="1100" spc="-90" dirty="0">
                          <a:solidFill>
                            <a:srgbClr val="1F487C"/>
                          </a:solidFill>
                          <a:latin typeface="Calibri"/>
                          <a:cs typeface="Calibri"/>
                        </a:rPr>
                        <a:t> </a:t>
                      </a:r>
                      <a:r>
                        <a:rPr sz="1100" dirty="0">
                          <a:solidFill>
                            <a:srgbClr val="1F487C"/>
                          </a:solidFill>
                          <a:latin typeface="Calibri"/>
                          <a:cs typeface="Calibri"/>
                        </a:rPr>
                        <a:t>mg/kg/d</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accent2">
                        <a:lumMod val="20000"/>
                        <a:lumOff val="80000"/>
                      </a:schemeClr>
                    </a:solidFill>
                  </a:tcPr>
                </a:tc>
                <a:tc>
                  <a:txBody>
                    <a:bodyPr/>
                    <a:lstStyle/>
                    <a:p>
                      <a:pPr marL="1905" algn="ctr">
                        <a:lnSpc>
                          <a:spcPts val="1315"/>
                        </a:lnSpc>
                      </a:pPr>
                      <a:r>
                        <a:rPr sz="1100" dirty="0">
                          <a:solidFill>
                            <a:srgbClr val="1F487C"/>
                          </a:solidFill>
                          <a:latin typeface="Calibri"/>
                          <a:cs typeface="Calibri"/>
                        </a:rPr>
                        <a:t>2 x 10</a:t>
                      </a:r>
                      <a:r>
                        <a:rPr sz="1100" spc="-90" dirty="0">
                          <a:solidFill>
                            <a:srgbClr val="1F487C"/>
                          </a:solidFill>
                          <a:latin typeface="Calibri"/>
                          <a:cs typeface="Calibri"/>
                        </a:rPr>
                        <a:t> </a:t>
                      </a:r>
                      <a:r>
                        <a:rPr sz="1100" dirty="0">
                          <a:solidFill>
                            <a:srgbClr val="1F487C"/>
                          </a:solidFill>
                          <a:latin typeface="Calibri"/>
                          <a:cs typeface="Calibri"/>
                        </a:rPr>
                        <a:t>mg/kg/d</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accent2">
                        <a:lumMod val="20000"/>
                        <a:lumOff val="80000"/>
                      </a:schemeClr>
                    </a:solidFill>
                  </a:tcPr>
                </a:tc>
                <a:tc>
                  <a:txBody>
                    <a:bodyPr/>
                    <a:lstStyle/>
                    <a:p>
                      <a:pPr marL="3175" algn="ctr">
                        <a:lnSpc>
                          <a:spcPts val="1315"/>
                        </a:lnSpc>
                      </a:pPr>
                      <a:r>
                        <a:rPr sz="1100" spc="-5" dirty="0">
                          <a:solidFill>
                            <a:srgbClr val="1F487C"/>
                          </a:solidFill>
                          <a:latin typeface="Calibri"/>
                          <a:cs typeface="Calibri"/>
                        </a:rPr>
                        <a:t>No </a:t>
                      </a:r>
                      <a:r>
                        <a:rPr sz="1100" dirty="0">
                          <a:solidFill>
                            <a:srgbClr val="1F487C"/>
                          </a:solidFill>
                          <a:latin typeface="Calibri"/>
                          <a:cs typeface="Calibri"/>
                        </a:rPr>
                        <a:t>oral</a:t>
                      </a:r>
                      <a:r>
                        <a:rPr sz="1100" spc="-80" dirty="0">
                          <a:solidFill>
                            <a:srgbClr val="1F487C"/>
                          </a:solidFill>
                          <a:latin typeface="Calibri"/>
                          <a:cs typeface="Calibri"/>
                        </a:rPr>
                        <a:t> </a:t>
                      </a:r>
                      <a:r>
                        <a:rPr sz="1100" dirty="0">
                          <a:solidFill>
                            <a:srgbClr val="1F487C"/>
                          </a:solidFill>
                          <a:latin typeface="Calibri"/>
                          <a:cs typeface="Calibri"/>
                        </a:rPr>
                        <a:t>treatment</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accent2">
                        <a:lumMod val="20000"/>
                        <a:lumOff val="80000"/>
                      </a:schemeClr>
                    </a:solidFill>
                  </a:tcPr>
                </a:tc>
              </a:tr>
              <a:tr h="446913">
                <a:tc>
                  <a:txBody>
                    <a:bodyPr/>
                    <a:lstStyle/>
                    <a:p>
                      <a:pPr marL="62230">
                        <a:lnSpc>
                          <a:spcPts val="1315"/>
                        </a:lnSpc>
                      </a:pPr>
                      <a:r>
                        <a:rPr sz="1100" b="1" spc="-5" dirty="0">
                          <a:solidFill>
                            <a:srgbClr val="FFFFFF"/>
                          </a:solidFill>
                          <a:latin typeface="Calibri"/>
                          <a:cs typeface="Calibri"/>
                        </a:rPr>
                        <a:t>Cidofovir</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AACC5"/>
                    </a:solidFill>
                  </a:tcPr>
                </a:tc>
                <a:tc>
                  <a:txBody>
                    <a:bodyPr/>
                    <a:lstStyle/>
                    <a:p>
                      <a:pPr algn="ctr">
                        <a:lnSpc>
                          <a:spcPts val="1315"/>
                        </a:lnSpc>
                      </a:pPr>
                      <a:r>
                        <a:rPr sz="1100" dirty="0">
                          <a:solidFill>
                            <a:srgbClr val="1F487C"/>
                          </a:solidFill>
                          <a:latin typeface="Calibri"/>
                          <a:cs typeface="Calibri"/>
                        </a:rPr>
                        <a:t>1x5</a:t>
                      </a:r>
                      <a:r>
                        <a:rPr sz="1100" spc="-100" dirty="0">
                          <a:solidFill>
                            <a:srgbClr val="1F487C"/>
                          </a:solidFill>
                          <a:latin typeface="Calibri"/>
                          <a:cs typeface="Calibri"/>
                        </a:rPr>
                        <a:t> </a:t>
                      </a:r>
                      <a:r>
                        <a:rPr sz="1100" dirty="0">
                          <a:solidFill>
                            <a:srgbClr val="1F487C"/>
                          </a:solidFill>
                          <a:latin typeface="Calibri"/>
                          <a:cs typeface="Calibri"/>
                        </a:rPr>
                        <a:t>mg/kg/week</a:t>
                      </a:r>
                      <a:endParaRPr sz="1100" dirty="0">
                        <a:latin typeface="Calibri"/>
                        <a:cs typeface="Calibri"/>
                      </a:endParaRPr>
                    </a:p>
                    <a:p>
                      <a:pPr algn="ctr">
                        <a:lnSpc>
                          <a:spcPct val="100000"/>
                        </a:lnSpc>
                        <a:spcBef>
                          <a:spcPts val="190"/>
                        </a:spcBef>
                      </a:pPr>
                      <a:r>
                        <a:rPr sz="1100" dirty="0">
                          <a:solidFill>
                            <a:srgbClr val="1F487C"/>
                          </a:solidFill>
                          <a:latin typeface="Calibri"/>
                          <a:cs typeface="Calibri"/>
                        </a:rPr>
                        <a:t>or 3x1</a:t>
                      </a:r>
                      <a:r>
                        <a:rPr sz="1100" spc="-100" dirty="0">
                          <a:solidFill>
                            <a:srgbClr val="1F487C"/>
                          </a:solidFill>
                          <a:latin typeface="Calibri"/>
                          <a:cs typeface="Calibri"/>
                        </a:rPr>
                        <a:t> </a:t>
                      </a:r>
                      <a:r>
                        <a:rPr sz="1100" dirty="0">
                          <a:solidFill>
                            <a:srgbClr val="1F487C"/>
                          </a:solidFill>
                          <a:latin typeface="Calibri"/>
                          <a:cs typeface="Calibri"/>
                        </a:rPr>
                        <a:t>mg/kg/week</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algn="ctr">
                        <a:lnSpc>
                          <a:spcPts val="1315"/>
                        </a:lnSpc>
                      </a:pPr>
                      <a:r>
                        <a:rPr sz="1100" dirty="0">
                          <a:solidFill>
                            <a:srgbClr val="1F487C"/>
                          </a:solidFill>
                          <a:latin typeface="Calibri"/>
                          <a:cs typeface="Calibri"/>
                        </a:rPr>
                        <a:t>1x5</a:t>
                      </a:r>
                      <a:r>
                        <a:rPr sz="1100" spc="-100" dirty="0">
                          <a:solidFill>
                            <a:srgbClr val="1F487C"/>
                          </a:solidFill>
                          <a:latin typeface="Calibri"/>
                          <a:cs typeface="Calibri"/>
                        </a:rPr>
                        <a:t> </a:t>
                      </a:r>
                      <a:r>
                        <a:rPr sz="1100" dirty="0">
                          <a:solidFill>
                            <a:srgbClr val="1F487C"/>
                          </a:solidFill>
                          <a:latin typeface="Calibri"/>
                          <a:cs typeface="Calibri"/>
                        </a:rPr>
                        <a:t>mg/kg/week</a:t>
                      </a:r>
                      <a:endParaRPr sz="1100" dirty="0">
                        <a:latin typeface="Calibri"/>
                        <a:cs typeface="Calibri"/>
                      </a:endParaRPr>
                    </a:p>
                    <a:p>
                      <a:pPr algn="ctr">
                        <a:lnSpc>
                          <a:spcPct val="100000"/>
                        </a:lnSpc>
                        <a:spcBef>
                          <a:spcPts val="190"/>
                        </a:spcBef>
                      </a:pPr>
                      <a:r>
                        <a:rPr sz="1100" dirty="0">
                          <a:solidFill>
                            <a:srgbClr val="1F487C"/>
                          </a:solidFill>
                          <a:latin typeface="Calibri"/>
                          <a:cs typeface="Calibri"/>
                        </a:rPr>
                        <a:t>or 3x1</a:t>
                      </a:r>
                      <a:r>
                        <a:rPr sz="1100" spc="-100" dirty="0">
                          <a:solidFill>
                            <a:srgbClr val="1F487C"/>
                          </a:solidFill>
                          <a:latin typeface="Calibri"/>
                          <a:cs typeface="Calibri"/>
                        </a:rPr>
                        <a:t> </a:t>
                      </a:r>
                      <a:r>
                        <a:rPr sz="1100" dirty="0">
                          <a:solidFill>
                            <a:srgbClr val="1F487C"/>
                          </a:solidFill>
                          <a:latin typeface="Calibri"/>
                          <a:cs typeface="Calibri"/>
                        </a:rPr>
                        <a:t>mg/kg/week</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algn="ctr">
                        <a:lnSpc>
                          <a:spcPts val="1315"/>
                        </a:lnSpc>
                      </a:pPr>
                      <a:r>
                        <a:rPr sz="1100" dirty="0">
                          <a:solidFill>
                            <a:srgbClr val="1F487C"/>
                          </a:solidFill>
                          <a:latin typeface="Calibri"/>
                          <a:cs typeface="Calibri"/>
                        </a:rPr>
                        <a:t>1x5</a:t>
                      </a:r>
                      <a:r>
                        <a:rPr sz="1100" spc="-100" dirty="0">
                          <a:solidFill>
                            <a:srgbClr val="1F487C"/>
                          </a:solidFill>
                          <a:latin typeface="Calibri"/>
                          <a:cs typeface="Calibri"/>
                        </a:rPr>
                        <a:t> </a:t>
                      </a:r>
                      <a:r>
                        <a:rPr sz="1100" dirty="0">
                          <a:solidFill>
                            <a:srgbClr val="1F487C"/>
                          </a:solidFill>
                          <a:latin typeface="Calibri"/>
                          <a:cs typeface="Calibri"/>
                        </a:rPr>
                        <a:t>mg/kg/week</a:t>
                      </a:r>
                      <a:endParaRPr sz="1100" dirty="0">
                        <a:latin typeface="Calibri"/>
                        <a:cs typeface="Calibri"/>
                      </a:endParaRPr>
                    </a:p>
                    <a:p>
                      <a:pPr marL="635" algn="ctr">
                        <a:lnSpc>
                          <a:spcPct val="100000"/>
                        </a:lnSpc>
                        <a:spcBef>
                          <a:spcPts val="190"/>
                        </a:spcBef>
                      </a:pPr>
                      <a:r>
                        <a:rPr sz="1100" dirty="0">
                          <a:solidFill>
                            <a:srgbClr val="1F487C"/>
                          </a:solidFill>
                          <a:latin typeface="Calibri"/>
                          <a:cs typeface="Calibri"/>
                        </a:rPr>
                        <a:t>or 3x1</a:t>
                      </a:r>
                      <a:r>
                        <a:rPr sz="1100" spc="-100" dirty="0">
                          <a:solidFill>
                            <a:srgbClr val="1F487C"/>
                          </a:solidFill>
                          <a:latin typeface="Calibri"/>
                          <a:cs typeface="Calibri"/>
                        </a:rPr>
                        <a:t> </a:t>
                      </a:r>
                      <a:r>
                        <a:rPr sz="1100" dirty="0">
                          <a:solidFill>
                            <a:srgbClr val="1F487C"/>
                          </a:solidFill>
                          <a:latin typeface="Calibri"/>
                          <a:cs typeface="Calibri"/>
                        </a:rPr>
                        <a:t>mg/kg/week</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r>
              <a:tr h="277492">
                <a:tc>
                  <a:txBody>
                    <a:bodyPr/>
                    <a:lstStyle/>
                    <a:p>
                      <a:pPr marL="62230">
                        <a:lnSpc>
                          <a:spcPts val="1315"/>
                        </a:lnSpc>
                      </a:pPr>
                      <a:r>
                        <a:rPr sz="1100" b="1" spc="-5" dirty="0">
                          <a:solidFill>
                            <a:srgbClr val="FFFFFF"/>
                          </a:solidFill>
                          <a:latin typeface="Calibri"/>
                          <a:cs typeface="Calibri"/>
                        </a:rPr>
                        <a:t>Foscarnet</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AACC5"/>
                    </a:solidFill>
                  </a:tcPr>
                </a:tc>
                <a:tc>
                  <a:txBody>
                    <a:bodyPr/>
                    <a:lstStyle/>
                    <a:p>
                      <a:pPr algn="ctr">
                        <a:lnSpc>
                          <a:spcPts val="1315"/>
                        </a:lnSpc>
                      </a:pPr>
                      <a:r>
                        <a:rPr sz="1100" dirty="0">
                          <a:solidFill>
                            <a:srgbClr val="1F487C"/>
                          </a:solidFill>
                          <a:latin typeface="Calibri"/>
                          <a:cs typeface="Calibri"/>
                        </a:rPr>
                        <a:t>2 x</a:t>
                      </a:r>
                      <a:r>
                        <a:rPr sz="1100" spc="-95" dirty="0">
                          <a:solidFill>
                            <a:srgbClr val="1F487C"/>
                          </a:solidFill>
                          <a:latin typeface="Calibri"/>
                          <a:cs typeface="Calibri"/>
                        </a:rPr>
                        <a:t> </a:t>
                      </a:r>
                      <a:r>
                        <a:rPr sz="1100" dirty="0">
                          <a:solidFill>
                            <a:srgbClr val="1F487C"/>
                          </a:solidFill>
                          <a:latin typeface="Calibri"/>
                          <a:cs typeface="Calibri"/>
                        </a:rPr>
                        <a:t>40mg/kg/d</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accent2">
                        <a:lumMod val="20000"/>
                        <a:lumOff val="80000"/>
                      </a:schemeClr>
                    </a:solidFill>
                  </a:tcPr>
                </a:tc>
                <a:tc>
                  <a:txBody>
                    <a:bodyPr/>
                    <a:lstStyle/>
                    <a:p>
                      <a:pPr marL="1905" algn="ctr">
                        <a:lnSpc>
                          <a:spcPts val="1315"/>
                        </a:lnSpc>
                      </a:pPr>
                      <a:r>
                        <a:rPr sz="1100" dirty="0">
                          <a:solidFill>
                            <a:srgbClr val="1F487C"/>
                          </a:solidFill>
                          <a:latin typeface="Calibri"/>
                          <a:cs typeface="Calibri"/>
                        </a:rPr>
                        <a:t>2 x 90</a:t>
                      </a:r>
                      <a:r>
                        <a:rPr sz="1100" spc="-90" dirty="0">
                          <a:solidFill>
                            <a:srgbClr val="1F487C"/>
                          </a:solidFill>
                          <a:latin typeface="Calibri"/>
                          <a:cs typeface="Calibri"/>
                        </a:rPr>
                        <a:t> </a:t>
                      </a:r>
                      <a:r>
                        <a:rPr sz="1100" dirty="0">
                          <a:solidFill>
                            <a:srgbClr val="1F487C"/>
                          </a:solidFill>
                          <a:latin typeface="Calibri"/>
                          <a:cs typeface="Calibri"/>
                        </a:rPr>
                        <a:t>mg/kg/d</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accent2">
                        <a:lumMod val="20000"/>
                        <a:lumOff val="80000"/>
                      </a:schemeClr>
                    </a:solidFill>
                  </a:tcPr>
                </a:tc>
                <a:tc>
                  <a:txBody>
                    <a:bodyPr/>
                    <a:lstStyle/>
                    <a:p>
                      <a:pPr algn="ctr">
                        <a:lnSpc>
                          <a:spcPts val="1315"/>
                        </a:lnSpc>
                      </a:pPr>
                      <a:r>
                        <a:rPr sz="1100" dirty="0">
                          <a:solidFill>
                            <a:srgbClr val="1F487C"/>
                          </a:solidFill>
                          <a:latin typeface="Calibri"/>
                          <a:cs typeface="Calibri"/>
                        </a:rPr>
                        <a:t>2 x 90-120</a:t>
                      </a:r>
                      <a:r>
                        <a:rPr sz="1100" spc="-100" dirty="0">
                          <a:solidFill>
                            <a:srgbClr val="1F487C"/>
                          </a:solidFill>
                          <a:latin typeface="Calibri"/>
                          <a:cs typeface="Calibri"/>
                        </a:rPr>
                        <a:t> </a:t>
                      </a:r>
                      <a:r>
                        <a:rPr sz="1100" dirty="0">
                          <a:solidFill>
                            <a:srgbClr val="1F487C"/>
                          </a:solidFill>
                          <a:latin typeface="Calibri"/>
                          <a:cs typeface="Calibri"/>
                        </a:rPr>
                        <a:t>mg/kg/d</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accent2">
                        <a:lumMod val="20000"/>
                        <a:lumOff val="80000"/>
                      </a:schemeClr>
                    </a:solidFill>
                  </a:tcPr>
                </a:tc>
              </a:tr>
              <a:tr h="219456">
                <a:tc>
                  <a:txBody>
                    <a:bodyPr/>
                    <a:lstStyle/>
                    <a:p>
                      <a:pPr marL="62230">
                        <a:lnSpc>
                          <a:spcPts val="1315"/>
                        </a:lnSpc>
                      </a:pPr>
                      <a:r>
                        <a:rPr sz="1100" b="1" dirty="0">
                          <a:solidFill>
                            <a:srgbClr val="FFFFFF"/>
                          </a:solidFill>
                          <a:latin typeface="Calibri"/>
                          <a:cs typeface="Calibri"/>
                        </a:rPr>
                        <a:t>Ribavirin</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AACC5"/>
                    </a:solidFill>
                  </a:tcPr>
                </a:tc>
                <a:tc>
                  <a:txBody>
                    <a:bodyPr/>
                    <a:lstStyle/>
                    <a:p>
                      <a:pPr algn="ctr">
                        <a:lnSpc>
                          <a:spcPts val="1315"/>
                        </a:lnSpc>
                      </a:pPr>
                      <a:r>
                        <a:rPr sz="1100" dirty="0">
                          <a:solidFill>
                            <a:srgbClr val="1F487C"/>
                          </a:solidFill>
                          <a:latin typeface="Calibri"/>
                          <a:cs typeface="Calibri"/>
                        </a:rPr>
                        <a:t>2 x 10</a:t>
                      </a:r>
                      <a:r>
                        <a:rPr sz="1100" spc="-95" dirty="0">
                          <a:solidFill>
                            <a:srgbClr val="1F487C"/>
                          </a:solidFill>
                          <a:latin typeface="Calibri"/>
                          <a:cs typeface="Calibri"/>
                        </a:rPr>
                        <a:t> </a:t>
                      </a:r>
                      <a:r>
                        <a:rPr sz="1100" dirty="0">
                          <a:solidFill>
                            <a:srgbClr val="1F487C"/>
                          </a:solidFill>
                          <a:latin typeface="Calibri"/>
                          <a:cs typeface="Calibri"/>
                        </a:rPr>
                        <a:t>mg/kg</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algn="ctr">
                        <a:lnSpc>
                          <a:spcPts val="1315"/>
                        </a:lnSpc>
                      </a:pPr>
                      <a:r>
                        <a:rPr sz="1100" dirty="0">
                          <a:solidFill>
                            <a:srgbClr val="1F487C"/>
                          </a:solidFill>
                          <a:latin typeface="Calibri"/>
                          <a:cs typeface="Calibri"/>
                        </a:rPr>
                        <a:t>2 x 10</a:t>
                      </a:r>
                      <a:r>
                        <a:rPr sz="1100" spc="-95" dirty="0">
                          <a:solidFill>
                            <a:srgbClr val="1F487C"/>
                          </a:solidFill>
                          <a:latin typeface="Calibri"/>
                          <a:cs typeface="Calibri"/>
                        </a:rPr>
                        <a:t> </a:t>
                      </a:r>
                      <a:r>
                        <a:rPr sz="1100" dirty="0">
                          <a:solidFill>
                            <a:srgbClr val="1F487C"/>
                          </a:solidFill>
                          <a:latin typeface="Calibri"/>
                          <a:cs typeface="Calibri"/>
                        </a:rPr>
                        <a:t>mg/kg</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algn="ctr">
                        <a:lnSpc>
                          <a:spcPts val="1315"/>
                        </a:lnSpc>
                      </a:pPr>
                      <a:r>
                        <a:rPr sz="1100" dirty="0">
                          <a:solidFill>
                            <a:srgbClr val="1F487C"/>
                          </a:solidFill>
                          <a:latin typeface="Calibri"/>
                          <a:cs typeface="Calibri"/>
                        </a:rPr>
                        <a:t>2 x 10</a:t>
                      </a:r>
                      <a:r>
                        <a:rPr sz="1100" spc="-95" dirty="0">
                          <a:solidFill>
                            <a:srgbClr val="1F487C"/>
                          </a:solidFill>
                          <a:latin typeface="Calibri"/>
                          <a:cs typeface="Calibri"/>
                        </a:rPr>
                        <a:t> </a:t>
                      </a:r>
                      <a:r>
                        <a:rPr sz="1100" dirty="0">
                          <a:solidFill>
                            <a:srgbClr val="1F487C"/>
                          </a:solidFill>
                          <a:latin typeface="Calibri"/>
                          <a:cs typeface="Calibri"/>
                        </a:rPr>
                        <a:t>mg/kg</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r>
              <a:tr h="385571">
                <a:tc>
                  <a:txBody>
                    <a:bodyPr/>
                    <a:lstStyle/>
                    <a:p>
                      <a:pPr marL="62230">
                        <a:lnSpc>
                          <a:spcPts val="1315"/>
                        </a:lnSpc>
                      </a:pPr>
                      <a:r>
                        <a:rPr sz="1100" b="1" spc="-5" dirty="0">
                          <a:solidFill>
                            <a:srgbClr val="FFFFFF"/>
                          </a:solidFill>
                          <a:latin typeface="Calibri"/>
                          <a:cs typeface="Calibri"/>
                        </a:rPr>
                        <a:t>Brincidofovir</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AACC5"/>
                    </a:solidFill>
                  </a:tcPr>
                </a:tc>
                <a:tc>
                  <a:txBody>
                    <a:bodyPr/>
                    <a:lstStyle/>
                    <a:p>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accent2">
                        <a:lumMod val="20000"/>
                        <a:lumOff val="80000"/>
                      </a:schemeClr>
                    </a:solidFill>
                  </a:tcPr>
                </a:tc>
                <a:tc>
                  <a:txBody>
                    <a:bodyPr/>
                    <a:lstStyle/>
                    <a:p>
                      <a:pPr marR="19685" algn="ctr">
                        <a:lnSpc>
                          <a:spcPts val="1315"/>
                        </a:lnSpc>
                      </a:pPr>
                      <a:r>
                        <a:rPr sz="1100" dirty="0">
                          <a:solidFill>
                            <a:srgbClr val="1F487C"/>
                          </a:solidFill>
                          <a:latin typeface="Calibri"/>
                          <a:cs typeface="Calibri"/>
                        </a:rPr>
                        <a:t>100 mg</a:t>
                      </a:r>
                      <a:r>
                        <a:rPr sz="1100" spc="-100" dirty="0">
                          <a:solidFill>
                            <a:srgbClr val="1F487C"/>
                          </a:solidFill>
                          <a:latin typeface="Calibri"/>
                          <a:cs typeface="Calibri"/>
                        </a:rPr>
                        <a:t> </a:t>
                      </a:r>
                      <a:r>
                        <a:rPr sz="1100" dirty="0">
                          <a:solidFill>
                            <a:srgbClr val="1F487C"/>
                          </a:solidFill>
                          <a:latin typeface="Calibri"/>
                          <a:cs typeface="Calibri"/>
                        </a:rPr>
                        <a:t>2x/week*</a:t>
                      </a:r>
                      <a:endParaRPr sz="1100" dirty="0">
                        <a:latin typeface="Calibri"/>
                        <a:cs typeface="Calibri"/>
                      </a:endParaRPr>
                    </a:p>
                    <a:p>
                      <a:pPr marR="19685" algn="ctr">
                        <a:lnSpc>
                          <a:spcPct val="100000"/>
                        </a:lnSpc>
                        <a:spcBef>
                          <a:spcPts val="190"/>
                        </a:spcBef>
                      </a:pPr>
                      <a:r>
                        <a:rPr sz="1100" dirty="0">
                          <a:solidFill>
                            <a:srgbClr val="1F487C"/>
                          </a:solidFill>
                          <a:latin typeface="Calibri"/>
                          <a:cs typeface="Calibri"/>
                        </a:rPr>
                        <a:t>or 200 mg</a:t>
                      </a:r>
                      <a:r>
                        <a:rPr sz="1100" spc="-100" dirty="0">
                          <a:solidFill>
                            <a:srgbClr val="1F487C"/>
                          </a:solidFill>
                          <a:latin typeface="Calibri"/>
                          <a:cs typeface="Calibri"/>
                        </a:rPr>
                        <a:t> </a:t>
                      </a:r>
                      <a:r>
                        <a:rPr sz="1100" dirty="0">
                          <a:solidFill>
                            <a:srgbClr val="1F487C"/>
                          </a:solidFill>
                          <a:latin typeface="Calibri"/>
                          <a:cs typeface="Calibri"/>
                        </a:rPr>
                        <a:t>1x/week*</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accent2">
                        <a:lumMod val="20000"/>
                        <a:lumOff val="80000"/>
                      </a:schemeClr>
                    </a:solidFill>
                  </a:tcPr>
                </a:tc>
                <a:tc>
                  <a:txBody>
                    <a:bodyPr/>
                    <a:lstStyle/>
                    <a:p>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accent2">
                        <a:lumMod val="20000"/>
                        <a:lumOff val="80000"/>
                      </a:schemeClr>
                    </a:solidFill>
                  </a:tcPr>
                </a:tc>
              </a:tr>
              <a:tr h="385572">
                <a:tc>
                  <a:txBody>
                    <a:bodyPr/>
                    <a:lstStyle/>
                    <a:p>
                      <a:pPr marL="62230">
                        <a:lnSpc>
                          <a:spcPts val="1315"/>
                        </a:lnSpc>
                      </a:pPr>
                      <a:r>
                        <a:rPr sz="1100" b="1" spc="-5" dirty="0">
                          <a:solidFill>
                            <a:srgbClr val="FFFFFF"/>
                          </a:solidFill>
                          <a:latin typeface="Calibri"/>
                          <a:cs typeface="Calibri"/>
                        </a:rPr>
                        <a:t>Maribavir</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AACC5"/>
                    </a:solidFill>
                  </a:tcPr>
                </a:tc>
                <a:tc>
                  <a:txBody>
                    <a:bodyPr/>
                    <a:lstStyle/>
                    <a:p>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algn="ctr">
                        <a:lnSpc>
                          <a:spcPts val="1315"/>
                        </a:lnSpc>
                      </a:pPr>
                      <a:r>
                        <a:rPr sz="1100" dirty="0">
                          <a:solidFill>
                            <a:srgbClr val="1F487C"/>
                          </a:solidFill>
                          <a:latin typeface="Calibri"/>
                          <a:cs typeface="Calibri"/>
                        </a:rPr>
                        <a:t>100 mg/BID</a:t>
                      </a:r>
                      <a:r>
                        <a:rPr sz="1100" spc="-120" dirty="0">
                          <a:solidFill>
                            <a:srgbClr val="1F487C"/>
                          </a:solidFill>
                          <a:latin typeface="Calibri"/>
                          <a:cs typeface="Calibri"/>
                        </a:rPr>
                        <a:t> </a:t>
                      </a:r>
                      <a:r>
                        <a:rPr sz="1100" spc="-5" dirty="0">
                          <a:solidFill>
                            <a:srgbClr val="1F487C"/>
                          </a:solidFill>
                          <a:latin typeface="Calibri"/>
                          <a:cs typeface="Calibri"/>
                        </a:rPr>
                        <a:t>p.o.*</a:t>
                      </a:r>
                      <a:endParaRPr sz="1100" dirty="0">
                        <a:latin typeface="Calibri"/>
                        <a:cs typeface="Calibri"/>
                      </a:endParaRPr>
                    </a:p>
                    <a:p>
                      <a:pPr marR="24765" algn="ctr">
                        <a:lnSpc>
                          <a:spcPct val="100000"/>
                        </a:lnSpc>
                        <a:spcBef>
                          <a:spcPts val="195"/>
                        </a:spcBef>
                      </a:pPr>
                      <a:r>
                        <a:rPr sz="1100" dirty="0">
                          <a:solidFill>
                            <a:srgbClr val="1F487C"/>
                          </a:solidFill>
                          <a:latin typeface="Calibri"/>
                          <a:cs typeface="Calibri"/>
                        </a:rPr>
                        <a:t>or 400 mg/day or 400 mg</a:t>
                      </a:r>
                      <a:r>
                        <a:rPr sz="1100" spc="-135" dirty="0">
                          <a:solidFill>
                            <a:srgbClr val="1F487C"/>
                          </a:solidFill>
                          <a:latin typeface="Calibri"/>
                          <a:cs typeface="Calibri"/>
                        </a:rPr>
                        <a:t> </a:t>
                      </a:r>
                      <a:r>
                        <a:rPr sz="1100" dirty="0">
                          <a:solidFill>
                            <a:srgbClr val="1F487C"/>
                          </a:solidFill>
                          <a:latin typeface="Calibri"/>
                          <a:cs typeface="Calibri"/>
                        </a:rPr>
                        <a:t>BID*</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r>
              <a:tr h="219456">
                <a:tc>
                  <a:txBody>
                    <a:bodyPr/>
                    <a:lstStyle/>
                    <a:p>
                      <a:pPr marL="62230">
                        <a:lnSpc>
                          <a:spcPts val="1320"/>
                        </a:lnSpc>
                      </a:pPr>
                      <a:r>
                        <a:rPr sz="1100" b="1" spc="-5" dirty="0">
                          <a:solidFill>
                            <a:srgbClr val="FFFFFF"/>
                          </a:solidFill>
                          <a:latin typeface="Calibri"/>
                          <a:cs typeface="Calibri"/>
                        </a:rPr>
                        <a:t>Letermovir</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AACC5"/>
                    </a:solidFill>
                  </a:tcPr>
                </a:tc>
                <a:tc>
                  <a:txBody>
                    <a:bodyPr/>
                    <a:lstStyle/>
                    <a:p>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accent2">
                        <a:lumMod val="20000"/>
                        <a:lumOff val="80000"/>
                      </a:schemeClr>
                    </a:solidFill>
                  </a:tcPr>
                </a:tc>
                <a:tc>
                  <a:txBody>
                    <a:bodyPr/>
                    <a:lstStyle/>
                    <a:p>
                      <a:pPr marR="22225" algn="ctr">
                        <a:lnSpc>
                          <a:spcPts val="1320"/>
                        </a:lnSpc>
                      </a:pPr>
                      <a:r>
                        <a:rPr sz="1100" dirty="0">
                          <a:solidFill>
                            <a:srgbClr val="1F487C"/>
                          </a:solidFill>
                          <a:latin typeface="Calibri"/>
                          <a:cs typeface="Calibri"/>
                        </a:rPr>
                        <a:t>80 of 120 or 240 mg</a:t>
                      </a:r>
                      <a:r>
                        <a:rPr sz="1100" spc="-114" dirty="0">
                          <a:solidFill>
                            <a:srgbClr val="1F487C"/>
                          </a:solidFill>
                          <a:latin typeface="Calibri"/>
                          <a:cs typeface="Calibri"/>
                        </a:rPr>
                        <a:t> </a:t>
                      </a:r>
                      <a:r>
                        <a:rPr sz="1100" dirty="0">
                          <a:solidFill>
                            <a:srgbClr val="1F487C"/>
                          </a:solidFill>
                          <a:latin typeface="Calibri"/>
                          <a:cs typeface="Calibri"/>
                        </a:rPr>
                        <a:t>1x/day*</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accent2">
                        <a:lumMod val="20000"/>
                        <a:lumOff val="80000"/>
                      </a:schemeClr>
                    </a:solidFill>
                  </a:tcPr>
                </a:tc>
                <a:tc>
                  <a:txBody>
                    <a:bodyPr/>
                    <a:lstStyle/>
                    <a:p>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accent2">
                        <a:lumMod val="20000"/>
                        <a:lumOff val="80000"/>
                      </a:schemeClr>
                    </a:solidFill>
                  </a:tcPr>
                </a:tc>
              </a:tr>
              <a:tr h="219582">
                <a:tc>
                  <a:txBody>
                    <a:bodyPr/>
                    <a:lstStyle/>
                    <a:p>
                      <a:pPr marL="62230">
                        <a:lnSpc>
                          <a:spcPts val="1320"/>
                        </a:lnSpc>
                      </a:pPr>
                      <a:r>
                        <a:rPr sz="1100" b="1" i="1" dirty="0">
                          <a:solidFill>
                            <a:srgbClr val="FFFFFF"/>
                          </a:solidFill>
                          <a:latin typeface="Calibri"/>
                          <a:cs typeface="Calibri"/>
                        </a:rPr>
                        <a:t>Rituximab (anti</a:t>
                      </a:r>
                      <a:r>
                        <a:rPr sz="1100" b="1" i="1" spc="-135" dirty="0">
                          <a:solidFill>
                            <a:srgbClr val="FFFFFF"/>
                          </a:solidFill>
                          <a:latin typeface="Calibri"/>
                          <a:cs typeface="Calibri"/>
                        </a:rPr>
                        <a:t> </a:t>
                      </a:r>
                      <a:r>
                        <a:rPr sz="1100" b="1" i="1" dirty="0">
                          <a:solidFill>
                            <a:srgbClr val="FFFFFF"/>
                          </a:solidFill>
                          <a:latin typeface="Calibri"/>
                          <a:cs typeface="Calibri"/>
                        </a:rPr>
                        <a:t>CD20)</a:t>
                      </a:r>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AACC5"/>
                    </a:solidFill>
                  </a:tcPr>
                </a:tc>
                <a:tc>
                  <a:txBody>
                    <a:bodyPr/>
                    <a:lstStyle/>
                    <a:p>
                      <a:endParaRPr sz="11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algn="ctr">
                        <a:lnSpc>
                          <a:spcPts val="1190"/>
                        </a:lnSpc>
                      </a:pPr>
                      <a:r>
                        <a:rPr sz="1000" spc="-5" dirty="0">
                          <a:solidFill>
                            <a:srgbClr val="1F487C"/>
                          </a:solidFill>
                          <a:latin typeface="Calibri"/>
                          <a:cs typeface="Calibri"/>
                        </a:rPr>
                        <a:t>375 mg/m</a:t>
                      </a:r>
                      <a:r>
                        <a:rPr sz="975" spc="-7" baseline="25641" dirty="0">
                          <a:solidFill>
                            <a:srgbClr val="1F487C"/>
                          </a:solidFill>
                          <a:latin typeface="Calibri"/>
                          <a:cs typeface="Calibri"/>
                        </a:rPr>
                        <a:t>2  </a:t>
                      </a:r>
                      <a:r>
                        <a:rPr sz="975" spc="7" baseline="25641" dirty="0">
                          <a:solidFill>
                            <a:srgbClr val="1F487C"/>
                          </a:solidFill>
                          <a:latin typeface="Calibri"/>
                          <a:cs typeface="Calibri"/>
                        </a:rPr>
                        <a:t> </a:t>
                      </a:r>
                      <a:r>
                        <a:rPr sz="1000" spc="-10" dirty="0">
                          <a:solidFill>
                            <a:srgbClr val="1F487C"/>
                          </a:solidFill>
                          <a:latin typeface="Calibri"/>
                          <a:cs typeface="Calibri"/>
                        </a:rPr>
                        <a:t>1-4x</a:t>
                      </a:r>
                      <a:endParaRPr sz="10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endParaRPr sz="1000" dirty="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r>
            </a:tbl>
          </a:graphicData>
        </a:graphic>
      </p:graphicFrame>
      <p:sp>
        <p:nvSpPr>
          <p:cNvPr id="11" name="object 11"/>
          <p:cNvSpPr txBox="1"/>
          <p:nvPr/>
        </p:nvSpPr>
        <p:spPr>
          <a:xfrm>
            <a:off x="1053185" y="4460240"/>
            <a:ext cx="3601720" cy="187960"/>
          </a:xfrm>
          <a:prstGeom prst="rect">
            <a:avLst/>
          </a:prstGeom>
        </p:spPr>
        <p:txBody>
          <a:bodyPr vert="horz" wrap="square" lIns="0" tIns="0" rIns="0" bIns="0" rtlCol="0">
            <a:spAutoFit/>
          </a:bodyPr>
          <a:lstStyle/>
          <a:p>
            <a:pPr marL="12700">
              <a:lnSpc>
                <a:spcPct val="100000"/>
              </a:lnSpc>
            </a:pPr>
            <a:r>
              <a:rPr sz="1100" spc="-5" dirty="0">
                <a:solidFill>
                  <a:srgbClr val="1F487C"/>
                </a:solidFill>
                <a:latin typeface="Calibri"/>
                <a:cs typeface="Calibri"/>
              </a:rPr>
              <a:t>The </a:t>
            </a:r>
            <a:r>
              <a:rPr sz="1100" dirty="0">
                <a:solidFill>
                  <a:srgbClr val="1F487C"/>
                </a:solidFill>
                <a:latin typeface="Calibri"/>
                <a:cs typeface="Calibri"/>
              </a:rPr>
              <a:t>indicated </a:t>
            </a:r>
            <a:r>
              <a:rPr sz="1100" spc="-5" dirty="0">
                <a:solidFill>
                  <a:srgbClr val="1F487C"/>
                </a:solidFill>
                <a:latin typeface="Calibri"/>
                <a:cs typeface="Calibri"/>
              </a:rPr>
              <a:t>dosing  </a:t>
            </a:r>
            <a:r>
              <a:rPr sz="1100" dirty="0">
                <a:solidFill>
                  <a:srgbClr val="1F487C"/>
                </a:solidFill>
                <a:latin typeface="Calibri"/>
                <a:cs typeface="Calibri"/>
              </a:rPr>
              <a:t>reflects treatment in the pediatric</a:t>
            </a:r>
            <a:r>
              <a:rPr sz="1100" spc="-150" dirty="0">
                <a:solidFill>
                  <a:srgbClr val="1F487C"/>
                </a:solidFill>
                <a:latin typeface="Calibri"/>
                <a:cs typeface="Calibri"/>
              </a:rPr>
              <a:t> </a:t>
            </a:r>
            <a:r>
              <a:rPr sz="1100" spc="-5" dirty="0">
                <a:solidFill>
                  <a:srgbClr val="1F487C"/>
                </a:solidFill>
                <a:latin typeface="Calibri"/>
                <a:cs typeface="Calibri"/>
              </a:rPr>
              <a:t>setting</a:t>
            </a:r>
            <a:endParaRPr sz="1100" dirty="0">
              <a:latin typeface="Calibri"/>
              <a:cs typeface="Calibri"/>
            </a:endParaRPr>
          </a:p>
        </p:txBody>
      </p:sp>
      <p:sp>
        <p:nvSpPr>
          <p:cNvPr id="12" name="object 12"/>
          <p:cNvSpPr txBox="1"/>
          <p:nvPr/>
        </p:nvSpPr>
        <p:spPr>
          <a:xfrm>
            <a:off x="4847082" y="4460240"/>
            <a:ext cx="3403600" cy="187960"/>
          </a:xfrm>
          <a:prstGeom prst="rect">
            <a:avLst/>
          </a:prstGeom>
        </p:spPr>
        <p:txBody>
          <a:bodyPr vert="horz" wrap="square" lIns="0" tIns="0" rIns="0" bIns="0" rtlCol="0">
            <a:spAutoFit/>
          </a:bodyPr>
          <a:lstStyle/>
          <a:p>
            <a:pPr marL="12700">
              <a:lnSpc>
                <a:spcPct val="100000"/>
              </a:lnSpc>
            </a:pPr>
            <a:r>
              <a:rPr sz="1100" dirty="0">
                <a:solidFill>
                  <a:srgbClr val="1F487C"/>
                </a:solidFill>
                <a:latin typeface="Calibri"/>
                <a:cs typeface="Calibri"/>
              </a:rPr>
              <a:t>* Not approved for </a:t>
            </a:r>
            <a:r>
              <a:rPr sz="1100" spc="-5" dirty="0">
                <a:solidFill>
                  <a:srgbClr val="1F487C"/>
                </a:solidFill>
                <a:latin typeface="Calibri"/>
                <a:cs typeface="Calibri"/>
              </a:rPr>
              <a:t>use </a:t>
            </a:r>
            <a:r>
              <a:rPr sz="1100" dirty="0">
                <a:solidFill>
                  <a:srgbClr val="1F487C"/>
                </a:solidFill>
                <a:latin typeface="Calibri"/>
                <a:cs typeface="Calibri"/>
              </a:rPr>
              <a:t>in </a:t>
            </a:r>
            <a:r>
              <a:rPr sz="1100" spc="-5" dirty="0">
                <a:solidFill>
                  <a:srgbClr val="1F487C"/>
                </a:solidFill>
                <a:latin typeface="Calibri"/>
                <a:cs typeface="Calibri"/>
              </a:rPr>
              <a:t>children&gt; </a:t>
            </a:r>
            <a:r>
              <a:rPr sz="1100" dirty="0">
                <a:solidFill>
                  <a:srgbClr val="1F487C"/>
                </a:solidFill>
                <a:latin typeface="Calibri"/>
                <a:cs typeface="Calibri"/>
              </a:rPr>
              <a:t>dose </a:t>
            </a:r>
            <a:r>
              <a:rPr sz="1100" spc="-5" dirty="0">
                <a:solidFill>
                  <a:srgbClr val="1F487C"/>
                </a:solidFill>
                <a:latin typeface="Calibri"/>
                <a:cs typeface="Calibri"/>
              </a:rPr>
              <a:t>from adult</a:t>
            </a:r>
            <a:r>
              <a:rPr sz="1100" spc="-80" dirty="0">
                <a:solidFill>
                  <a:srgbClr val="1F487C"/>
                </a:solidFill>
                <a:latin typeface="Calibri"/>
                <a:cs typeface="Calibri"/>
              </a:rPr>
              <a:t> </a:t>
            </a:r>
            <a:r>
              <a:rPr sz="1100" spc="-5" dirty="0">
                <a:solidFill>
                  <a:srgbClr val="1F487C"/>
                </a:solidFill>
                <a:latin typeface="Calibri"/>
                <a:cs typeface="Calibri"/>
              </a:rPr>
              <a:t>studies</a:t>
            </a:r>
            <a:endParaRPr sz="1100" dirty="0">
              <a:latin typeface="Calibri"/>
              <a:cs typeface="Calibri"/>
            </a:endParaRPr>
          </a:p>
        </p:txBody>
      </p:sp>
      <p:sp>
        <p:nvSpPr>
          <p:cNvPr id="13" name="object 13"/>
          <p:cNvSpPr txBox="1">
            <a:spLocks noGrp="1"/>
          </p:cNvSpPr>
          <p:nvPr>
            <p:ph type="title"/>
          </p:nvPr>
        </p:nvSpPr>
        <p:spPr>
          <a:xfrm>
            <a:off x="-1295400" y="228600"/>
            <a:ext cx="6400800" cy="619272"/>
          </a:xfrm>
          <a:prstGeom prst="rect">
            <a:avLst/>
          </a:prstGeom>
        </p:spPr>
        <p:txBody>
          <a:bodyPr vert="horz" wrap="square" lIns="0" tIns="186563" rIns="0" bIns="0" rtlCol="0">
            <a:spAutoFit/>
          </a:bodyPr>
          <a:lstStyle/>
          <a:p>
            <a:pPr marL="2307590">
              <a:lnSpc>
                <a:spcPct val="100000"/>
              </a:lnSpc>
            </a:pPr>
            <a:r>
              <a:rPr sz="2800" spc="-10" dirty="0"/>
              <a:t>Antiviral</a:t>
            </a:r>
            <a:r>
              <a:rPr sz="2800" spc="-45" dirty="0"/>
              <a:t> </a:t>
            </a:r>
            <a:r>
              <a:rPr sz="2800" spc="-10" dirty="0"/>
              <a:t>(chemo)therapy</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6775" y="2042414"/>
            <a:ext cx="3683000" cy="299085"/>
          </a:xfrm>
          <a:prstGeom prst="rect">
            <a:avLst/>
          </a:prstGeom>
        </p:spPr>
        <p:txBody>
          <a:bodyPr vert="horz" wrap="square" lIns="0" tIns="0" rIns="0" bIns="0" rtlCol="0">
            <a:spAutoFit/>
          </a:bodyPr>
          <a:lstStyle/>
          <a:p>
            <a:pPr marL="12700">
              <a:lnSpc>
                <a:spcPct val="100000"/>
              </a:lnSpc>
              <a:tabLst>
                <a:tab pos="3669665" algn="l"/>
              </a:tabLst>
            </a:pPr>
            <a:r>
              <a:rPr sz="1800" b="1" u="heavy" spc="-15" dirty="0">
                <a:solidFill>
                  <a:srgbClr val="1F487C"/>
                </a:solidFill>
                <a:latin typeface="Calibri"/>
                <a:cs typeface="Calibri"/>
              </a:rPr>
              <a:t>Organ-Tropism </a:t>
            </a:r>
            <a:r>
              <a:rPr sz="1800" b="1" u="heavy" dirty="0">
                <a:solidFill>
                  <a:srgbClr val="1F487C"/>
                </a:solidFill>
                <a:latin typeface="Calibri"/>
                <a:cs typeface="Calibri"/>
              </a:rPr>
              <a:t>of HAdV</a:t>
            </a:r>
            <a:r>
              <a:rPr sz="1800" b="1" u="heavy" spc="-80" dirty="0">
                <a:solidFill>
                  <a:srgbClr val="1F487C"/>
                </a:solidFill>
                <a:latin typeface="Calibri"/>
                <a:cs typeface="Calibri"/>
              </a:rPr>
              <a:t> </a:t>
            </a:r>
            <a:r>
              <a:rPr sz="1800" b="1" u="heavy" spc="-5" dirty="0">
                <a:solidFill>
                  <a:srgbClr val="1F487C"/>
                </a:solidFill>
                <a:latin typeface="Calibri"/>
                <a:cs typeface="Calibri"/>
              </a:rPr>
              <a:t>Species	</a:t>
            </a:r>
            <a:endParaRPr sz="1800" dirty="0">
              <a:latin typeface="Calibri"/>
              <a:cs typeface="Calibri"/>
            </a:endParaRPr>
          </a:p>
        </p:txBody>
      </p:sp>
      <p:sp>
        <p:nvSpPr>
          <p:cNvPr id="3" name="object 3"/>
          <p:cNvSpPr txBox="1"/>
          <p:nvPr/>
        </p:nvSpPr>
        <p:spPr>
          <a:xfrm>
            <a:off x="5905880" y="2042414"/>
            <a:ext cx="2176145" cy="299085"/>
          </a:xfrm>
          <a:prstGeom prst="rect">
            <a:avLst/>
          </a:prstGeom>
        </p:spPr>
        <p:txBody>
          <a:bodyPr vert="horz" wrap="square" lIns="0" tIns="0" rIns="0" bIns="0" rtlCol="0">
            <a:spAutoFit/>
          </a:bodyPr>
          <a:lstStyle/>
          <a:p>
            <a:pPr marL="12700">
              <a:lnSpc>
                <a:spcPct val="100000"/>
              </a:lnSpc>
            </a:pPr>
            <a:r>
              <a:rPr sz="1800" b="1" u="heavy" spc="-5" dirty="0">
                <a:solidFill>
                  <a:srgbClr val="1F487C"/>
                </a:solidFill>
                <a:latin typeface="Calibri"/>
                <a:cs typeface="Calibri"/>
              </a:rPr>
              <a:t>Clinical</a:t>
            </a:r>
            <a:r>
              <a:rPr sz="1800" b="1" u="heavy" spc="-50" dirty="0">
                <a:solidFill>
                  <a:srgbClr val="1F487C"/>
                </a:solidFill>
                <a:latin typeface="Calibri"/>
                <a:cs typeface="Calibri"/>
              </a:rPr>
              <a:t> </a:t>
            </a:r>
            <a:r>
              <a:rPr sz="1800" b="1" u="heavy" spc="-10" dirty="0">
                <a:solidFill>
                  <a:srgbClr val="1F487C"/>
                </a:solidFill>
                <a:latin typeface="Calibri"/>
                <a:cs typeface="Calibri"/>
              </a:rPr>
              <a:t>Manifestations</a:t>
            </a:r>
            <a:endParaRPr sz="1800" dirty="0">
              <a:latin typeface="Calibri"/>
              <a:cs typeface="Calibri"/>
            </a:endParaRPr>
          </a:p>
        </p:txBody>
      </p:sp>
      <p:sp>
        <p:nvSpPr>
          <p:cNvPr id="4" name="object 4"/>
          <p:cNvSpPr txBox="1"/>
          <p:nvPr/>
        </p:nvSpPr>
        <p:spPr>
          <a:xfrm>
            <a:off x="366775" y="2591053"/>
            <a:ext cx="164465" cy="572770"/>
          </a:xfrm>
          <a:prstGeom prst="rect">
            <a:avLst/>
          </a:prstGeom>
        </p:spPr>
        <p:txBody>
          <a:bodyPr vert="horz" wrap="square" lIns="0" tIns="0" rIns="0" bIns="0" rtlCol="0">
            <a:spAutoFit/>
          </a:bodyPr>
          <a:lstStyle/>
          <a:p>
            <a:pPr marL="12700" marR="5080">
              <a:lnSpc>
                <a:spcPct val="100000"/>
              </a:lnSpc>
            </a:pPr>
            <a:r>
              <a:rPr sz="1800" b="1" dirty="0">
                <a:solidFill>
                  <a:srgbClr val="1F487C"/>
                </a:solidFill>
                <a:latin typeface="Calibri"/>
                <a:cs typeface="Calibri"/>
              </a:rPr>
              <a:t>A  B</a:t>
            </a:r>
            <a:endParaRPr sz="1800" dirty="0">
              <a:latin typeface="Calibri"/>
              <a:cs typeface="Calibri"/>
            </a:endParaRPr>
          </a:p>
        </p:txBody>
      </p:sp>
      <p:sp>
        <p:nvSpPr>
          <p:cNvPr id="5" name="object 5"/>
          <p:cNvSpPr txBox="1"/>
          <p:nvPr/>
        </p:nvSpPr>
        <p:spPr>
          <a:xfrm>
            <a:off x="366775" y="2591053"/>
            <a:ext cx="4212590" cy="1945005"/>
          </a:xfrm>
          <a:prstGeom prst="rect">
            <a:avLst/>
          </a:prstGeom>
        </p:spPr>
        <p:txBody>
          <a:bodyPr vert="horz" wrap="square" lIns="0" tIns="0" rIns="0" bIns="0" rtlCol="0">
            <a:spAutoFit/>
          </a:bodyPr>
          <a:lstStyle/>
          <a:p>
            <a:pPr marL="570230">
              <a:lnSpc>
                <a:spcPct val="100000"/>
              </a:lnSpc>
            </a:pPr>
            <a:r>
              <a:rPr sz="1800" b="1" spc="-10" dirty="0">
                <a:solidFill>
                  <a:srgbClr val="1F487C"/>
                </a:solidFill>
                <a:latin typeface="Calibri"/>
                <a:cs typeface="Calibri"/>
              </a:rPr>
              <a:t>Intestinal tract;</a:t>
            </a:r>
            <a:r>
              <a:rPr sz="1800" b="1" spc="-80" dirty="0">
                <a:solidFill>
                  <a:srgbClr val="1F487C"/>
                </a:solidFill>
                <a:latin typeface="Calibri"/>
                <a:cs typeface="Calibri"/>
              </a:rPr>
              <a:t> </a:t>
            </a:r>
            <a:r>
              <a:rPr sz="1800" b="1" spc="-5" dirty="0">
                <a:solidFill>
                  <a:srgbClr val="1F487C"/>
                </a:solidFill>
                <a:latin typeface="Calibri"/>
                <a:cs typeface="Calibri"/>
              </a:rPr>
              <a:t>CNS</a:t>
            </a:r>
            <a:endParaRPr sz="1800" dirty="0">
              <a:latin typeface="Calibri"/>
              <a:cs typeface="Calibri"/>
            </a:endParaRPr>
          </a:p>
          <a:p>
            <a:pPr marL="588645" marR="60325" indent="-30480">
              <a:lnSpc>
                <a:spcPct val="100000"/>
              </a:lnSpc>
            </a:pPr>
            <a:r>
              <a:rPr sz="1800" b="1" spc="-10" dirty="0">
                <a:solidFill>
                  <a:srgbClr val="1F487C"/>
                </a:solidFill>
                <a:latin typeface="Calibri"/>
                <a:cs typeface="Calibri"/>
              </a:rPr>
              <a:t>Respiratory tract; </a:t>
            </a:r>
            <a:r>
              <a:rPr sz="1800" b="1" spc="-20" dirty="0">
                <a:solidFill>
                  <a:srgbClr val="1F487C"/>
                </a:solidFill>
                <a:latin typeface="Calibri"/>
                <a:cs typeface="Calibri"/>
              </a:rPr>
              <a:t>Eye; </a:t>
            </a:r>
            <a:r>
              <a:rPr sz="1800" b="1" spc="-10" dirty="0">
                <a:solidFill>
                  <a:srgbClr val="1F487C"/>
                </a:solidFill>
                <a:latin typeface="Calibri"/>
                <a:cs typeface="Calibri"/>
              </a:rPr>
              <a:t>Intestinal tract;  </a:t>
            </a:r>
            <a:r>
              <a:rPr sz="1800" b="1" spc="-5" dirty="0">
                <a:solidFill>
                  <a:srgbClr val="1F487C"/>
                </a:solidFill>
                <a:latin typeface="Calibri"/>
                <a:cs typeface="Calibri"/>
              </a:rPr>
              <a:t>Genitourinary </a:t>
            </a:r>
            <a:r>
              <a:rPr sz="1800" b="1" spc="-10" dirty="0">
                <a:solidFill>
                  <a:srgbClr val="1F487C"/>
                </a:solidFill>
                <a:latin typeface="Calibri"/>
                <a:cs typeface="Calibri"/>
              </a:rPr>
              <a:t>tract;</a:t>
            </a:r>
            <a:r>
              <a:rPr sz="1800" b="1" spc="-90" dirty="0">
                <a:solidFill>
                  <a:srgbClr val="1F487C"/>
                </a:solidFill>
                <a:latin typeface="Calibri"/>
                <a:cs typeface="Calibri"/>
              </a:rPr>
              <a:t> </a:t>
            </a:r>
            <a:r>
              <a:rPr sz="1800" b="1" spc="-5" dirty="0">
                <a:solidFill>
                  <a:srgbClr val="1F487C"/>
                </a:solidFill>
                <a:latin typeface="Calibri"/>
                <a:cs typeface="Calibri"/>
              </a:rPr>
              <a:t>CNS</a:t>
            </a:r>
            <a:endParaRPr sz="1800" dirty="0">
              <a:latin typeface="Calibri"/>
              <a:cs typeface="Calibri"/>
            </a:endParaRPr>
          </a:p>
          <a:p>
            <a:pPr marL="12700">
              <a:lnSpc>
                <a:spcPct val="100000"/>
              </a:lnSpc>
              <a:buAutoNum type="alphaUcPeriod" startAt="3"/>
              <a:tabLst>
                <a:tab pos="551180" algn="l"/>
                <a:tab pos="551815" algn="l"/>
              </a:tabLst>
            </a:pPr>
            <a:r>
              <a:rPr sz="1800" b="1" spc="-10" dirty="0">
                <a:solidFill>
                  <a:srgbClr val="1F487C"/>
                </a:solidFill>
                <a:latin typeface="Calibri"/>
                <a:cs typeface="Calibri"/>
              </a:rPr>
              <a:t>Respiratory tract; Intestinal tract;</a:t>
            </a:r>
            <a:r>
              <a:rPr sz="1800" b="1" spc="-40" dirty="0">
                <a:solidFill>
                  <a:srgbClr val="1F487C"/>
                </a:solidFill>
                <a:latin typeface="Calibri"/>
                <a:cs typeface="Calibri"/>
              </a:rPr>
              <a:t> </a:t>
            </a:r>
            <a:r>
              <a:rPr sz="1800" b="1" spc="-10" dirty="0">
                <a:solidFill>
                  <a:srgbClr val="1F487C"/>
                </a:solidFill>
                <a:latin typeface="Calibri"/>
                <a:cs typeface="Calibri"/>
              </a:rPr>
              <a:t>Liver</a:t>
            </a:r>
            <a:endParaRPr sz="1800" dirty="0">
              <a:latin typeface="Calibri"/>
              <a:cs typeface="Calibri"/>
            </a:endParaRPr>
          </a:p>
          <a:p>
            <a:pPr marL="12700" marR="1312545">
              <a:lnSpc>
                <a:spcPct val="100000"/>
              </a:lnSpc>
              <a:buAutoNum type="alphaUcPeriod" startAt="3"/>
              <a:tabLst>
                <a:tab pos="542290" algn="l"/>
                <a:tab pos="575945" algn="l"/>
                <a:tab pos="576580" algn="l"/>
              </a:tabLst>
            </a:pPr>
            <a:r>
              <a:rPr sz="1800" b="1" spc="-20" dirty="0">
                <a:solidFill>
                  <a:srgbClr val="1F487C"/>
                </a:solidFill>
                <a:latin typeface="Calibri"/>
                <a:cs typeface="Calibri"/>
              </a:rPr>
              <a:t>Eye; </a:t>
            </a:r>
            <a:r>
              <a:rPr sz="1800" b="1" spc="-10" dirty="0">
                <a:solidFill>
                  <a:srgbClr val="1F487C"/>
                </a:solidFill>
                <a:latin typeface="Calibri"/>
                <a:cs typeface="Calibri"/>
              </a:rPr>
              <a:t>Intestinal tract; </a:t>
            </a:r>
            <a:r>
              <a:rPr sz="1800" b="1" spc="-5" dirty="0">
                <a:solidFill>
                  <a:srgbClr val="1F487C"/>
                </a:solidFill>
                <a:latin typeface="Calibri"/>
                <a:cs typeface="Calibri"/>
              </a:rPr>
              <a:t>CNS  </a:t>
            </a:r>
            <a:r>
              <a:rPr sz="1800" b="1" dirty="0">
                <a:solidFill>
                  <a:srgbClr val="1F487C"/>
                </a:solidFill>
                <a:latin typeface="Calibri"/>
                <a:cs typeface="Calibri"/>
              </a:rPr>
              <a:t>E	</a:t>
            </a:r>
            <a:r>
              <a:rPr sz="1800" b="1" spc="-10" dirty="0">
                <a:solidFill>
                  <a:srgbClr val="1F487C"/>
                </a:solidFill>
                <a:latin typeface="Calibri"/>
                <a:cs typeface="Calibri"/>
              </a:rPr>
              <a:t>Respiratory tract;</a:t>
            </a:r>
            <a:r>
              <a:rPr sz="1800" b="1" spc="-105" dirty="0">
                <a:solidFill>
                  <a:srgbClr val="1F487C"/>
                </a:solidFill>
                <a:latin typeface="Calibri"/>
                <a:cs typeface="Calibri"/>
              </a:rPr>
              <a:t> </a:t>
            </a:r>
            <a:r>
              <a:rPr sz="1800" b="1" spc="-25" dirty="0">
                <a:solidFill>
                  <a:srgbClr val="1F487C"/>
                </a:solidFill>
                <a:latin typeface="Calibri"/>
                <a:cs typeface="Calibri"/>
              </a:rPr>
              <a:t>Eye</a:t>
            </a:r>
            <a:endParaRPr sz="1800" dirty="0">
              <a:latin typeface="Calibri"/>
              <a:cs typeface="Calibri"/>
            </a:endParaRPr>
          </a:p>
          <a:p>
            <a:pPr marL="12700">
              <a:lnSpc>
                <a:spcPct val="100000"/>
              </a:lnSpc>
              <a:tabLst>
                <a:tab pos="563880" algn="l"/>
              </a:tabLst>
            </a:pPr>
            <a:r>
              <a:rPr sz="1800" b="1" spc="-80" dirty="0">
                <a:solidFill>
                  <a:srgbClr val="1F487C"/>
                </a:solidFill>
                <a:latin typeface="Calibri"/>
                <a:cs typeface="Calibri"/>
              </a:rPr>
              <a:t>F,</a:t>
            </a:r>
            <a:r>
              <a:rPr sz="1800" b="1" spc="5" dirty="0">
                <a:solidFill>
                  <a:srgbClr val="1F487C"/>
                </a:solidFill>
                <a:latin typeface="Calibri"/>
                <a:cs typeface="Calibri"/>
              </a:rPr>
              <a:t> </a:t>
            </a:r>
            <a:r>
              <a:rPr sz="1800" b="1" dirty="0">
                <a:solidFill>
                  <a:srgbClr val="1F487C"/>
                </a:solidFill>
                <a:latin typeface="Calibri"/>
                <a:cs typeface="Calibri"/>
              </a:rPr>
              <a:t>G	</a:t>
            </a:r>
            <a:r>
              <a:rPr sz="1800" b="1" spc="-10" dirty="0">
                <a:solidFill>
                  <a:srgbClr val="1F487C"/>
                </a:solidFill>
                <a:latin typeface="Calibri"/>
                <a:cs typeface="Calibri"/>
              </a:rPr>
              <a:t>Intestinal</a:t>
            </a:r>
            <a:r>
              <a:rPr sz="1800" b="1" spc="-95" dirty="0">
                <a:solidFill>
                  <a:srgbClr val="1F487C"/>
                </a:solidFill>
                <a:latin typeface="Calibri"/>
                <a:cs typeface="Calibri"/>
              </a:rPr>
              <a:t> </a:t>
            </a:r>
            <a:r>
              <a:rPr sz="1800" b="1" spc="-10" dirty="0">
                <a:solidFill>
                  <a:srgbClr val="1F487C"/>
                </a:solidFill>
                <a:latin typeface="Calibri"/>
                <a:cs typeface="Calibri"/>
              </a:rPr>
              <a:t>tract</a:t>
            </a:r>
            <a:endParaRPr sz="1800" dirty="0">
              <a:latin typeface="Calibri"/>
              <a:cs typeface="Calibri"/>
            </a:endParaRPr>
          </a:p>
        </p:txBody>
      </p:sp>
      <p:sp>
        <p:nvSpPr>
          <p:cNvPr id="6" name="object 6"/>
          <p:cNvSpPr txBox="1"/>
          <p:nvPr/>
        </p:nvSpPr>
        <p:spPr>
          <a:xfrm>
            <a:off x="5854065" y="2591053"/>
            <a:ext cx="2091689" cy="1945005"/>
          </a:xfrm>
          <a:prstGeom prst="rect">
            <a:avLst/>
          </a:prstGeom>
        </p:spPr>
        <p:txBody>
          <a:bodyPr vert="horz" wrap="square" lIns="0" tIns="0" rIns="0" bIns="0" rtlCol="0">
            <a:spAutoFit/>
          </a:bodyPr>
          <a:lstStyle/>
          <a:p>
            <a:pPr marL="12700" marR="5080">
              <a:lnSpc>
                <a:spcPct val="100000"/>
              </a:lnSpc>
            </a:pPr>
            <a:r>
              <a:rPr sz="1800" b="1" spc="-15" dirty="0">
                <a:solidFill>
                  <a:srgbClr val="1F487C"/>
                </a:solidFill>
                <a:latin typeface="Calibri"/>
                <a:cs typeface="Calibri"/>
              </a:rPr>
              <a:t>Gastro/enteritis  </a:t>
            </a:r>
            <a:r>
              <a:rPr sz="1800" b="1" spc="-5" dirty="0">
                <a:solidFill>
                  <a:srgbClr val="1F487C"/>
                </a:solidFill>
                <a:latin typeface="Calibri"/>
                <a:cs typeface="Calibri"/>
              </a:rPr>
              <a:t>Pneumonia  Hämorrhagic cystitis  Meningoencephalitis  Hepatitis  </a:t>
            </a:r>
            <a:r>
              <a:rPr sz="1800" b="1" spc="-10" dirty="0">
                <a:solidFill>
                  <a:srgbClr val="1F487C"/>
                </a:solidFill>
                <a:latin typeface="Calibri"/>
                <a:cs typeface="Calibri"/>
              </a:rPr>
              <a:t>Keratoconjunctivits  Respiratory</a:t>
            </a:r>
            <a:r>
              <a:rPr sz="1800" b="1" spc="-95" dirty="0">
                <a:solidFill>
                  <a:srgbClr val="1F487C"/>
                </a:solidFill>
                <a:latin typeface="Calibri"/>
                <a:cs typeface="Calibri"/>
              </a:rPr>
              <a:t> </a:t>
            </a:r>
            <a:r>
              <a:rPr sz="1800" b="1" spc="-10" dirty="0">
                <a:solidFill>
                  <a:srgbClr val="1F487C"/>
                </a:solidFill>
                <a:latin typeface="Calibri"/>
                <a:cs typeface="Calibri"/>
              </a:rPr>
              <a:t>infections</a:t>
            </a:r>
            <a:endParaRPr sz="1800" dirty="0">
              <a:latin typeface="Calibri"/>
              <a:cs typeface="Calibri"/>
            </a:endParaRPr>
          </a:p>
        </p:txBody>
      </p:sp>
      <p:sp>
        <p:nvSpPr>
          <p:cNvPr id="7" name="object 7"/>
          <p:cNvSpPr/>
          <p:nvPr/>
        </p:nvSpPr>
        <p:spPr>
          <a:xfrm>
            <a:off x="5262753" y="2702814"/>
            <a:ext cx="533400" cy="152400"/>
          </a:xfrm>
          <a:custGeom>
            <a:avLst/>
            <a:gdLst/>
            <a:ahLst/>
            <a:cxnLst/>
            <a:rect l="l" t="t" r="r" b="b"/>
            <a:pathLst>
              <a:path w="533400" h="152400">
                <a:moveTo>
                  <a:pt x="383413" y="0"/>
                </a:moveTo>
                <a:lnTo>
                  <a:pt x="383413" y="38100"/>
                </a:lnTo>
                <a:lnTo>
                  <a:pt x="0" y="38100"/>
                </a:lnTo>
                <a:lnTo>
                  <a:pt x="0" y="114300"/>
                </a:lnTo>
                <a:lnTo>
                  <a:pt x="383413" y="114300"/>
                </a:lnTo>
                <a:lnTo>
                  <a:pt x="383413" y="152400"/>
                </a:lnTo>
                <a:lnTo>
                  <a:pt x="533400" y="76200"/>
                </a:lnTo>
                <a:lnTo>
                  <a:pt x="383413" y="0"/>
                </a:lnTo>
                <a:close/>
              </a:path>
            </a:pathLst>
          </a:custGeom>
          <a:solidFill>
            <a:srgbClr val="4F81BC"/>
          </a:solidFill>
        </p:spPr>
        <p:txBody>
          <a:bodyPr wrap="square" lIns="0" tIns="0" rIns="0" bIns="0" rtlCol="0"/>
          <a:lstStyle/>
          <a:p>
            <a:endParaRPr dirty="0"/>
          </a:p>
        </p:txBody>
      </p:sp>
      <p:sp>
        <p:nvSpPr>
          <p:cNvPr id="8" name="object 8"/>
          <p:cNvSpPr/>
          <p:nvPr/>
        </p:nvSpPr>
        <p:spPr>
          <a:xfrm>
            <a:off x="5262753" y="2702814"/>
            <a:ext cx="533400" cy="152400"/>
          </a:xfrm>
          <a:custGeom>
            <a:avLst/>
            <a:gdLst/>
            <a:ahLst/>
            <a:cxnLst/>
            <a:rect l="l" t="t" r="r" b="b"/>
            <a:pathLst>
              <a:path w="533400" h="152400">
                <a:moveTo>
                  <a:pt x="0" y="38100"/>
                </a:moveTo>
                <a:lnTo>
                  <a:pt x="383413" y="38100"/>
                </a:lnTo>
                <a:lnTo>
                  <a:pt x="383413" y="0"/>
                </a:lnTo>
                <a:lnTo>
                  <a:pt x="533400" y="76200"/>
                </a:lnTo>
                <a:lnTo>
                  <a:pt x="383413" y="152400"/>
                </a:lnTo>
                <a:lnTo>
                  <a:pt x="383413" y="114300"/>
                </a:lnTo>
                <a:lnTo>
                  <a:pt x="0" y="114300"/>
                </a:lnTo>
                <a:lnTo>
                  <a:pt x="0" y="38100"/>
                </a:lnTo>
                <a:close/>
              </a:path>
            </a:pathLst>
          </a:custGeom>
          <a:ln w="9525">
            <a:solidFill>
              <a:srgbClr val="000000"/>
            </a:solidFill>
          </a:ln>
        </p:spPr>
        <p:txBody>
          <a:bodyPr wrap="square" lIns="0" tIns="0" rIns="0" bIns="0" rtlCol="0"/>
          <a:lstStyle/>
          <a:p>
            <a:endParaRPr dirty="0"/>
          </a:p>
        </p:txBody>
      </p:sp>
      <p:sp>
        <p:nvSpPr>
          <p:cNvPr id="9" name="object 9"/>
          <p:cNvSpPr/>
          <p:nvPr/>
        </p:nvSpPr>
        <p:spPr>
          <a:xfrm>
            <a:off x="5262753" y="2979039"/>
            <a:ext cx="533400" cy="152400"/>
          </a:xfrm>
          <a:custGeom>
            <a:avLst/>
            <a:gdLst/>
            <a:ahLst/>
            <a:cxnLst/>
            <a:rect l="l" t="t" r="r" b="b"/>
            <a:pathLst>
              <a:path w="533400" h="152400">
                <a:moveTo>
                  <a:pt x="383413" y="0"/>
                </a:moveTo>
                <a:lnTo>
                  <a:pt x="383413" y="38100"/>
                </a:lnTo>
                <a:lnTo>
                  <a:pt x="0" y="38100"/>
                </a:lnTo>
                <a:lnTo>
                  <a:pt x="0" y="114300"/>
                </a:lnTo>
                <a:lnTo>
                  <a:pt x="383413" y="114300"/>
                </a:lnTo>
                <a:lnTo>
                  <a:pt x="383413" y="152400"/>
                </a:lnTo>
                <a:lnTo>
                  <a:pt x="533400" y="76200"/>
                </a:lnTo>
                <a:lnTo>
                  <a:pt x="383413" y="0"/>
                </a:lnTo>
                <a:close/>
              </a:path>
            </a:pathLst>
          </a:custGeom>
          <a:solidFill>
            <a:srgbClr val="4F81BC"/>
          </a:solidFill>
        </p:spPr>
        <p:txBody>
          <a:bodyPr wrap="square" lIns="0" tIns="0" rIns="0" bIns="0" rtlCol="0"/>
          <a:lstStyle/>
          <a:p>
            <a:endParaRPr dirty="0"/>
          </a:p>
        </p:txBody>
      </p:sp>
      <p:sp>
        <p:nvSpPr>
          <p:cNvPr id="10" name="object 10"/>
          <p:cNvSpPr/>
          <p:nvPr/>
        </p:nvSpPr>
        <p:spPr>
          <a:xfrm>
            <a:off x="5262753" y="2979039"/>
            <a:ext cx="533400" cy="152400"/>
          </a:xfrm>
          <a:custGeom>
            <a:avLst/>
            <a:gdLst/>
            <a:ahLst/>
            <a:cxnLst/>
            <a:rect l="l" t="t" r="r" b="b"/>
            <a:pathLst>
              <a:path w="533400" h="152400">
                <a:moveTo>
                  <a:pt x="0" y="38100"/>
                </a:moveTo>
                <a:lnTo>
                  <a:pt x="383413" y="38100"/>
                </a:lnTo>
                <a:lnTo>
                  <a:pt x="383413" y="0"/>
                </a:lnTo>
                <a:lnTo>
                  <a:pt x="533400" y="76200"/>
                </a:lnTo>
                <a:lnTo>
                  <a:pt x="383413" y="152400"/>
                </a:lnTo>
                <a:lnTo>
                  <a:pt x="383413" y="114300"/>
                </a:lnTo>
                <a:lnTo>
                  <a:pt x="0" y="114300"/>
                </a:lnTo>
                <a:lnTo>
                  <a:pt x="0" y="38100"/>
                </a:lnTo>
                <a:close/>
              </a:path>
            </a:pathLst>
          </a:custGeom>
          <a:ln w="9525">
            <a:solidFill>
              <a:srgbClr val="000000"/>
            </a:solidFill>
          </a:ln>
        </p:spPr>
        <p:txBody>
          <a:bodyPr wrap="square" lIns="0" tIns="0" rIns="0" bIns="0" rtlCol="0"/>
          <a:lstStyle/>
          <a:p>
            <a:endParaRPr dirty="0"/>
          </a:p>
        </p:txBody>
      </p:sp>
      <p:sp>
        <p:nvSpPr>
          <p:cNvPr id="11" name="object 11"/>
          <p:cNvSpPr/>
          <p:nvPr/>
        </p:nvSpPr>
        <p:spPr>
          <a:xfrm>
            <a:off x="5262753" y="3245739"/>
            <a:ext cx="533400" cy="152400"/>
          </a:xfrm>
          <a:custGeom>
            <a:avLst/>
            <a:gdLst/>
            <a:ahLst/>
            <a:cxnLst/>
            <a:rect l="l" t="t" r="r" b="b"/>
            <a:pathLst>
              <a:path w="533400" h="152400">
                <a:moveTo>
                  <a:pt x="383413" y="0"/>
                </a:moveTo>
                <a:lnTo>
                  <a:pt x="383413" y="38100"/>
                </a:lnTo>
                <a:lnTo>
                  <a:pt x="0" y="38100"/>
                </a:lnTo>
                <a:lnTo>
                  <a:pt x="0" y="114300"/>
                </a:lnTo>
                <a:lnTo>
                  <a:pt x="383413" y="114300"/>
                </a:lnTo>
                <a:lnTo>
                  <a:pt x="383413" y="152400"/>
                </a:lnTo>
                <a:lnTo>
                  <a:pt x="533400" y="76200"/>
                </a:lnTo>
                <a:lnTo>
                  <a:pt x="383413" y="0"/>
                </a:lnTo>
                <a:close/>
              </a:path>
            </a:pathLst>
          </a:custGeom>
          <a:solidFill>
            <a:srgbClr val="4F81BC"/>
          </a:solidFill>
        </p:spPr>
        <p:txBody>
          <a:bodyPr wrap="square" lIns="0" tIns="0" rIns="0" bIns="0" rtlCol="0"/>
          <a:lstStyle/>
          <a:p>
            <a:endParaRPr dirty="0"/>
          </a:p>
        </p:txBody>
      </p:sp>
      <p:sp>
        <p:nvSpPr>
          <p:cNvPr id="12" name="object 12"/>
          <p:cNvSpPr/>
          <p:nvPr/>
        </p:nvSpPr>
        <p:spPr>
          <a:xfrm>
            <a:off x="5262753" y="3245739"/>
            <a:ext cx="533400" cy="152400"/>
          </a:xfrm>
          <a:custGeom>
            <a:avLst/>
            <a:gdLst/>
            <a:ahLst/>
            <a:cxnLst/>
            <a:rect l="l" t="t" r="r" b="b"/>
            <a:pathLst>
              <a:path w="533400" h="152400">
                <a:moveTo>
                  <a:pt x="0" y="38100"/>
                </a:moveTo>
                <a:lnTo>
                  <a:pt x="383413" y="38100"/>
                </a:lnTo>
                <a:lnTo>
                  <a:pt x="383413" y="0"/>
                </a:lnTo>
                <a:lnTo>
                  <a:pt x="533400" y="76200"/>
                </a:lnTo>
                <a:lnTo>
                  <a:pt x="383413" y="152400"/>
                </a:lnTo>
                <a:lnTo>
                  <a:pt x="383413" y="114300"/>
                </a:lnTo>
                <a:lnTo>
                  <a:pt x="0" y="114300"/>
                </a:lnTo>
                <a:lnTo>
                  <a:pt x="0" y="38100"/>
                </a:lnTo>
                <a:close/>
              </a:path>
            </a:pathLst>
          </a:custGeom>
          <a:ln w="9525">
            <a:solidFill>
              <a:srgbClr val="000000"/>
            </a:solidFill>
          </a:ln>
        </p:spPr>
        <p:txBody>
          <a:bodyPr wrap="square" lIns="0" tIns="0" rIns="0" bIns="0" rtlCol="0"/>
          <a:lstStyle/>
          <a:p>
            <a:endParaRPr dirty="0"/>
          </a:p>
        </p:txBody>
      </p:sp>
      <p:sp>
        <p:nvSpPr>
          <p:cNvPr id="13" name="object 13"/>
          <p:cNvSpPr/>
          <p:nvPr/>
        </p:nvSpPr>
        <p:spPr>
          <a:xfrm>
            <a:off x="5262753" y="3521964"/>
            <a:ext cx="533400" cy="152400"/>
          </a:xfrm>
          <a:custGeom>
            <a:avLst/>
            <a:gdLst/>
            <a:ahLst/>
            <a:cxnLst/>
            <a:rect l="l" t="t" r="r" b="b"/>
            <a:pathLst>
              <a:path w="533400" h="152400">
                <a:moveTo>
                  <a:pt x="383413" y="0"/>
                </a:moveTo>
                <a:lnTo>
                  <a:pt x="383413" y="38100"/>
                </a:lnTo>
                <a:lnTo>
                  <a:pt x="0" y="38100"/>
                </a:lnTo>
                <a:lnTo>
                  <a:pt x="0" y="114300"/>
                </a:lnTo>
                <a:lnTo>
                  <a:pt x="383413" y="114300"/>
                </a:lnTo>
                <a:lnTo>
                  <a:pt x="383413" y="152400"/>
                </a:lnTo>
                <a:lnTo>
                  <a:pt x="533400" y="76200"/>
                </a:lnTo>
                <a:lnTo>
                  <a:pt x="383413" y="0"/>
                </a:lnTo>
                <a:close/>
              </a:path>
            </a:pathLst>
          </a:custGeom>
          <a:solidFill>
            <a:srgbClr val="4F81BC"/>
          </a:solidFill>
        </p:spPr>
        <p:txBody>
          <a:bodyPr wrap="square" lIns="0" tIns="0" rIns="0" bIns="0" rtlCol="0"/>
          <a:lstStyle/>
          <a:p>
            <a:endParaRPr dirty="0"/>
          </a:p>
        </p:txBody>
      </p:sp>
      <p:sp>
        <p:nvSpPr>
          <p:cNvPr id="14" name="object 14"/>
          <p:cNvSpPr/>
          <p:nvPr/>
        </p:nvSpPr>
        <p:spPr>
          <a:xfrm>
            <a:off x="5262753" y="3521964"/>
            <a:ext cx="533400" cy="152400"/>
          </a:xfrm>
          <a:custGeom>
            <a:avLst/>
            <a:gdLst/>
            <a:ahLst/>
            <a:cxnLst/>
            <a:rect l="l" t="t" r="r" b="b"/>
            <a:pathLst>
              <a:path w="533400" h="152400">
                <a:moveTo>
                  <a:pt x="0" y="38100"/>
                </a:moveTo>
                <a:lnTo>
                  <a:pt x="383413" y="38100"/>
                </a:lnTo>
                <a:lnTo>
                  <a:pt x="383413" y="0"/>
                </a:lnTo>
                <a:lnTo>
                  <a:pt x="533400" y="76200"/>
                </a:lnTo>
                <a:lnTo>
                  <a:pt x="383413" y="152400"/>
                </a:lnTo>
                <a:lnTo>
                  <a:pt x="383413" y="114300"/>
                </a:lnTo>
                <a:lnTo>
                  <a:pt x="0" y="114300"/>
                </a:lnTo>
                <a:lnTo>
                  <a:pt x="0" y="38100"/>
                </a:lnTo>
                <a:close/>
              </a:path>
            </a:pathLst>
          </a:custGeom>
          <a:ln w="9525">
            <a:solidFill>
              <a:srgbClr val="000000"/>
            </a:solidFill>
          </a:ln>
        </p:spPr>
        <p:txBody>
          <a:bodyPr wrap="square" lIns="0" tIns="0" rIns="0" bIns="0" rtlCol="0"/>
          <a:lstStyle/>
          <a:p>
            <a:endParaRPr dirty="0"/>
          </a:p>
        </p:txBody>
      </p:sp>
      <p:sp>
        <p:nvSpPr>
          <p:cNvPr id="15" name="object 15"/>
          <p:cNvSpPr/>
          <p:nvPr/>
        </p:nvSpPr>
        <p:spPr>
          <a:xfrm>
            <a:off x="5262753" y="3772789"/>
            <a:ext cx="533400" cy="152400"/>
          </a:xfrm>
          <a:custGeom>
            <a:avLst/>
            <a:gdLst/>
            <a:ahLst/>
            <a:cxnLst/>
            <a:rect l="l" t="t" r="r" b="b"/>
            <a:pathLst>
              <a:path w="533400" h="152400">
                <a:moveTo>
                  <a:pt x="383413" y="0"/>
                </a:moveTo>
                <a:lnTo>
                  <a:pt x="383413" y="38100"/>
                </a:lnTo>
                <a:lnTo>
                  <a:pt x="0" y="38100"/>
                </a:lnTo>
                <a:lnTo>
                  <a:pt x="0" y="114300"/>
                </a:lnTo>
                <a:lnTo>
                  <a:pt x="383413" y="114300"/>
                </a:lnTo>
                <a:lnTo>
                  <a:pt x="383413" y="152400"/>
                </a:lnTo>
                <a:lnTo>
                  <a:pt x="533400" y="76200"/>
                </a:lnTo>
                <a:lnTo>
                  <a:pt x="383413" y="0"/>
                </a:lnTo>
                <a:close/>
              </a:path>
            </a:pathLst>
          </a:custGeom>
          <a:solidFill>
            <a:srgbClr val="4F81BC"/>
          </a:solidFill>
        </p:spPr>
        <p:txBody>
          <a:bodyPr wrap="square" lIns="0" tIns="0" rIns="0" bIns="0" rtlCol="0"/>
          <a:lstStyle/>
          <a:p>
            <a:endParaRPr dirty="0"/>
          </a:p>
        </p:txBody>
      </p:sp>
      <p:sp>
        <p:nvSpPr>
          <p:cNvPr id="16" name="object 16"/>
          <p:cNvSpPr/>
          <p:nvPr/>
        </p:nvSpPr>
        <p:spPr>
          <a:xfrm>
            <a:off x="5262753" y="3772789"/>
            <a:ext cx="533400" cy="152400"/>
          </a:xfrm>
          <a:custGeom>
            <a:avLst/>
            <a:gdLst/>
            <a:ahLst/>
            <a:cxnLst/>
            <a:rect l="l" t="t" r="r" b="b"/>
            <a:pathLst>
              <a:path w="533400" h="152400">
                <a:moveTo>
                  <a:pt x="0" y="38100"/>
                </a:moveTo>
                <a:lnTo>
                  <a:pt x="383413" y="38100"/>
                </a:lnTo>
                <a:lnTo>
                  <a:pt x="383413" y="0"/>
                </a:lnTo>
                <a:lnTo>
                  <a:pt x="533400" y="76200"/>
                </a:lnTo>
                <a:lnTo>
                  <a:pt x="383413" y="152400"/>
                </a:lnTo>
                <a:lnTo>
                  <a:pt x="383413" y="114300"/>
                </a:lnTo>
                <a:lnTo>
                  <a:pt x="0" y="114300"/>
                </a:lnTo>
                <a:lnTo>
                  <a:pt x="0" y="38100"/>
                </a:lnTo>
                <a:close/>
              </a:path>
            </a:pathLst>
          </a:custGeom>
          <a:ln w="9525">
            <a:solidFill>
              <a:srgbClr val="000000"/>
            </a:solidFill>
          </a:ln>
        </p:spPr>
        <p:txBody>
          <a:bodyPr wrap="square" lIns="0" tIns="0" rIns="0" bIns="0" rtlCol="0"/>
          <a:lstStyle/>
          <a:p>
            <a:endParaRPr dirty="0"/>
          </a:p>
        </p:txBody>
      </p:sp>
      <p:sp>
        <p:nvSpPr>
          <p:cNvPr id="17" name="object 17"/>
          <p:cNvSpPr/>
          <p:nvPr/>
        </p:nvSpPr>
        <p:spPr>
          <a:xfrm>
            <a:off x="5262753" y="4029964"/>
            <a:ext cx="533400" cy="152400"/>
          </a:xfrm>
          <a:custGeom>
            <a:avLst/>
            <a:gdLst/>
            <a:ahLst/>
            <a:cxnLst/>
            <a:rect l="l" t="t" r="r" b="b"/>
            <a:pathLst>
              <a:path w="533400" h="152400">
                <a:moveTo>
                  <a:pt x="383413" y="0"/>
                </a:moveTo>
                <a:lnTo>
                  <a:pt x="383413" y="38100"/>
                </a:lnTo>
                <a:lnTo>
                  <a:pt x="0" y="38100"/>
                </a:lnTo>
                <a:lnTo>
                  <a:pt x="0" y="114300"/>
                </a:lnTo>
                <a:lnTo>
                  <a:pt x="383413" y="114300"/>
                </a:lnTo>
                <a:lnTo>
                  <a:pt x="383413" y="152400"/>
                </a:lnTo>
                <a:lnTo>
                  <a:pt x="533400" y="76200"/>
                </a:lnTo>
                <a:lnTo>
                  <a:pt x="383413" y="0"/>
                </a:lnTo>
                <a:close/>
              </a:path>
            </a:pathLst>
          </a:custGeom>
          <a:solidFill>
            <a:srgbClr val="4F81BC"/>
          </a:solidFill>
        </p:spPr>
        <p:txBody>
          <a:bodyPr wrap="square" lIns="0" tIns="0" rIns="0" bIns="0" rtlCol="0"/>
          <a:lstStyle/>
          <a:p>
            <a:endParaRPr dirty="0"/>
          </a:p>
        </p:txBody>
      </p:sp>
      <p:sp>
        <p:nvSpPr>
          <p:cNvPr id="18" name="object 18"/>
          <p:cNvSpPr/>
          <p:nvPr/>
        </p:nvSpPr>
        <p:spPr>
          <a:xfrm>
            <a:off x="5262753" y="4029964"/>
            <a:ext cx="533400" cy="152400"/>
          </a:xfrm>
          <a:custGeom>
            <a:avLst/>
            <a:gdLst/>
            <a:ahLst/>
            <a:cxnLst/>
            <a:rect l="l" t="t" r="r" b="b"/>
            <a:pathLst>
              <a:path w="533400" h="152400">
                <a:moveTo>
                  <a:pt x="0" y="38100"/>
                </a:moveTo>
                <a:lnTo>
                  <a:pt x="383413" y="38100"/>
                </a:lnTo>
                <a:lnTo>
                  <a:pt x="383413" y="0"/>
                </a:lnTo>
                <a:lnTo>
                  <a:pt x="533400" y="76200"/>
                </a:lnTo>
                <a:lnTo>
                  <a:pt x="383413" y="152400"/>
                </a:lnTo>
                <a:lnTo>
                  <a:pt x="383413" y="114300"/>
                </a:lnTo>
                <a:lnTo>
                  <a:pt x="0" y="114300"/>
                </a:lnTo>
                <a:lnTo>
                  <a:pt x="0" y="38100"/>
                </a:lnTo>
                <a:close/>
              </a:path>
            </a:pathLst>
          </a:custGeom>
          <a:ln w="9525">
            <a:solidFill>
              <a:srgbClr val="000000"/>
            </a:solidFill>
          </a:ln>
        </p:spPr>
        <p:txBody>
          <a:bodyPr wrap="square" lIns="0" tIns="0" rIns="0" bIns="0" rtlCol="0"/>
          <a:lstStyle/>
          <a:p>
            <a:endParaRPr dirty="0"/>
          </a:p>
        </p:txBody>
      </p:sp>
      <p:sp>
        <p:nvSpPr>
          <p:cNvPr id="19" name="object 19"/>
          <p:cNvSpPr/>
          <p:nvPr/>
        </p:nvSpPr>
        <p:spPr>
          <a:xfrm>
            <a:off x="4572000" y="2591689"/>
            <a:ext cx="533400" cy="2012950"/>
          </a:xfrm>
          <a:custGeom>
            <a:avLst/>
            <a:gdLst/>
            <a:ahLst/>
            <a:cxnLst/>
            <a:rect l="l" t="t" r="r" b="b"/>
            <a:pathLst>
              <a:path w="533400" h="2012950">
                <a:moveTo>
                  <a:pt x="0" y="0"/>
                </a:moveTo>
                <a:lnTo>
                  <a:pt x="0" y="2012950"/>
                </a:lnTo>
                <a:lnTo>
                  <a:pt x="53756" y="2009226"/>
                </a:lnTo>
                <a:lnTo>
                  <a:pt x="103822" y="1998547"/>
                </a:lnTo>
                <a:lnTo>
                  <a:pt x="149125" y="1981646"/>
                </a:lnTo>
                <a:lnTo>
                  <a:pt x="188595" y="1959260"/>
                </a:lnTo>
                <a:lnTo>
                  <a:pt x="221158" y="1932123"/>
                </a:lnTo>
                <a:lnTo>
                  <a:pt x="245745" y="1900971"/>
                </a:lnTo>
                <a:lnTo>
                  <a:pt x="266700" y="1829562"/>
                </a:lnTo>
                <a:lnTo>
                  <a:pt x="266700" y="1189990"/>
                </a:lnTo>
                <a:lnTo>
                  <a:pt x="272117" y="1153007"/>
                </a:lnTo>
                <a:lnTo>
                  <a:pt x="312241" y="1087387"/>
                </a:lnTo>
                <a:lnTo>
                  <a:pt x="344804" y="1060227"/>
                </a:lnTo>
                <a:lnTo>
                  <a:pt x="384274" y="1037818"/>
                </a:lnTo>
                <a:lnTo>
                  <a:pt x="429577" y="1020897"/>
                </a:lnTo>
                <a:lnTo>
                  <a:pt x="479643" y="1010203"/>
                </a:lnTo>
                <a:lnTo>
                  <a:pt x="533400" y="1006475"/>
                </a:lnTo>
                <a:lnTo>
                  <a:pt x="479643" y="1002751"/>
                </a:lnTo>
                <a:lnTo>
                  <a:pt x="429577" y="992072"/>
                </a:lnTo>
                <a:lnTo>
                  <a:pt x="384274" y="975171"/>
                </a:lnTo>
                <a:lnTo>
                  <a:pt x="344804" y="952785"/>
                </a:lnTo>
                <a:lnTo>
                  <a:pt x="312241" y="925648"/>
                </a:lnTo>
                <a:lnTo>
                  <a:pt x="287654" y="894496"/>
                </a:lnTo>
                <a:lnTo>
                  <a:pt x="266700" y="823087"/>
                </a:lnTo>
                <a:lnTo>
                  <a:pt x="266700" y="183514"/>
                </a:lnTo>
                <a:lnTo>
                  <a:pt x="261282" y="146532"/>
                </a:lnTo>
                <a:lnTo>
                  <a:pt x="221158" y="80912"/>
                </a:lnTo>
                <a:lnTo>
                  <a:pt x="188595" y="53752"/>
                </a:lnTo>
                <a:lnTo>
                  <a:pt x="149125" y="31343"/>
                </a:lnTo>
                <a:lnTo>
                  <a:pt x="103822" y="14422"/>
                </a:lnTo>
                <a:lnTo>
                  <a:pt x="53756" y="3728"/>
                </a:lnTo>
                <a:lnTo>
                  <a:pt x="0" y="0"/>
                </a:lnTo>
                <a:close/>
              </a:path>
            </a:pathLst>
          </a:custGeom>
          <a:solidFill>
            <a:srgbClr val="D9D9D9"/>
          </a:solidFill>
        </p:spPr>
        <p:txBody>
          <a:bodyPr wrap="square" lIns="0" tIns="0" rIns="0" bIns="0" rtlCol="0"/>
          <a:lstStyle/>
          <a:p>
            <a:endParaRPr dirty="0"/>
          </a:p>
        </p:txBody>
      </p:sp>
      <p:sp>
        <p:nvSpPr>
          <p:cNvPr id="20" name="object 20"/>
          <p:cNvSpPr/>
          <p:nvPr/>
        </p:nvSpPr>
        <p:spPr>
          <a:xfrm>
            <a:off x="4572000" y="2591689"/>
            <a:ext cx="533400" cy="2012950"/>
          </a:xfrm>
          <a:custGeom>
            <a:avLst/>
            <a:gdLst/>
            <a:ahLst/>
            <a:cxnLst/>
            <a:rect l="l" t="t" r="r" b="b"/>
            <a:pathLst>
              <a:path w="533400" h="2012950">
                <a:moveTo>
                  <a:pt x="0" y="0"/>
                </a:moveTo>
                <a:lnTo>
                  <a:pt x="53756" y="3728"/>
                </a:lnTo>
                <a:lnTo>
                  <a:pt x="103822" y="14422"/>
                </a:lnTo>
                <a:lnTo>
                  <a:pt x="149125" y="31343"/>
                </a:lnTo>
                <a:lnTo>
                  <a:pt x="188595" y="53752"/>
                </a:lnTo>
                <a:lnTo>
                  <a:pt x="221158" y="80912"/>
                </a:lnTo>
                <a:lnTo>
                  <a:pt x="245745" y="112085"/>
                </a:lnTo>
                <a:lnTo>
                  <a:pt x="266700" y="183514"/>
                </a:lnTo>
                <a:lnTo>
                  <a:pt x="266700" y="823087"/>
                </a:lnTo>
                <a:lnTo>
                  <a:pt x="272117" y="860064"/>
                </a:lnTo>
                <a:lnTo>
                  <a:pt x="312241" y="925648"/>
                </a:lnTo>
                <a:lnTo>
                  <a:pt x="344804" y="952785"/>
                </a:lnTo>
                <a:lnTo>
                  <a:pt x="384274" y="975171"/>
                </a:lnTo>
                <a:lnTo>
                  <a:pt x="429577" y="992072"/>
                </a:lnTo>
                <a:lnTo>
                  <a:pt x="479643" y="1002751"/>
                </a:lnTo>
                <a:lnTo>
                  <a:pt x="533400" y="1006475"/>
                </a:lnTo>
                <a:lnTo>
                  <a:pt x="479643" y="1010203"/>
                </a:lnTo>
                <a:lnTo>
                  <a:pt x="429577" y="1020897"/>
                </a:lnTo>
                <a:lnTo>
                  <a:pt x="384274" y="1037818"/>
                </a:lnTo>
                <a:lnTo>
                  <a:pt x="344804" y="1060227"/>
                </a:lnTo>
                <a:lnTo>
                  <a:pt x="312241" y="1087387"/>
                </a:lnTo>
                <a:lnTo>
                  <a:pt x="287654" y="1118560"/>
                </a:lnTo>
                <a:lnTo>
                  <a:pt x="266700" y="1189990"/>
                </a:lnTo>
                <a:lnTo>
                  <a:pt x="266700" y="1829562"/>
                </a:lnTo>
                <a:lnTo>
                  <a:pt x="261282" y="1866539"/>
                </a:lnTo>
                <a:lnTo>
                  <a:pt x="221158" y="1932123"/>
                </a:lnTo>
                <a:lnTo>
                  <a:pt x="188595" y="1959260"/>
                </a:lnTo>
                <a:lnTo>
                  <a:pt x="149125" y="1981646"/>
                </a:lnTo>
                <a:lnTo>
                  <a:pt x="103822" y="1998547"/>
                </a:lnTo>
                <a:lnTo>
                  <a:pt x="53756" y="2009226"/>
                </a:lnTo>
                <a:lnTo>
                  <a:pt x="0" y="2012950"/>
                </a:lnTo>
              </a:path>
            </a:pathLst>
          </a:custGeom>
          <a:ln w="57150">
            <a:solidFill>
              <a:srgbClr val="4F81BC"/>
            </a:solidFill>
          </a:ln>
        </p:spPr>
        <p:txBody>
          <a:bodyPr wrap="square" lIns="0" tIns="0" rIns="0" bIns="0" rtlCol="0"/>
          <a:lstStyle/>
          <a:p>
            <a:endParaRPr dirty="0"/>
          </a:p>
        </p:txBody>
      </p:sp>
      <p:sp>
        <p:nvSpPr>
          <p:cNvPr id="21" name="object 21"/>
          <p:cNvSpPr txBox="1">
            <a:spLocks noGrp="1"/>
          </p:cNvSpPr>
          <p:nvPr>
            <p:ph type="title"/>
          </p:nvPr>
        </p:nvSpPr>
        <p:spPr>
          <a:xfrm>
            <a:off x="1392174" y="514501"/>
            <a:ext cx="6022975" cy="861774"/>
          </a:xfrm>
          <a:prstGeom prst="rect">
            <a:avLst/>
          </a:prstGeom>
        </p:spPr>
        <p:txBody>
          <a:bodyPr vert="horz" wrap="square" lIns="0" tIns="0" rIns="0" bIns="0" rtlCol="0">
            <a:spAutoFit/>
          </a:bodyPr>
          <a:lstStyle/>
          <a:p>
            <a:pPr marL="12700">
              <a:lnSpc>
                <a:spcPct val="100000"/>
              </a:lnSpc>
            </a:pPr>
            <a:r>
              <a:rPr sz="2800" spc="-5" dirty="0"/>
              <a:t>HAdV </a:t>
            </a:r>
            <a:r>
              <a:rPr sz="2800" spc="-10" dirty="0"/>
              <a:t>infections </a:t>
            </a:r>
            <a:r>
              <a:rPr sz="2800" spc="-5" dirty="0"/>
              <a:t>in immunosuppressed</a:t>
            </a:r>
            <a:r>
              <a:rPr sz="2800" spc="10" dirty="0"/>
              <a:t> </a:t>
            </a:r>
            <a:r>
              <a:rPr sz="2800" spc="-10" dirty="0"/>
              <a:t>patients</a:t>
            </a:r>
          </a:p>
        </p:txBody>
      </p:sp>
      <p:sp>
        <p:nvSpPr>
          <p:cNvPr id="22" name="object 22"/>
          <p:cNvSpPr/>
          <p:nvPr/>
        </p:nvSpPr>
        <p:spPr>
          <a:xfrm>
            <a:off x="5262753" y="4312539"/>
            <a:ext cx="533400" cy="152400"/>
          </a:xfrm>
          <a:custGeom>
            <a:avLst/>
            <a:gdLst/>
            <a:ahLst/>
            <a:cxnLst/>
            <a:rect l="l" t="t" r="r" b="b"/>
            <a:pathLst>
              <a:path w="533400" h="152400">
                <a:moveTo>
                  <a:pt x="383413" y="0"/>
                </a:moveTo>
                <a:lnTo>
                  <a:pt x="383413" y="38100"/>
                </a:lnTo>
                <a:lnTo>
                  <a:pt x="0" y="38100"/>
                </a:lnTo>
                <a:lnTo>
                  <a:pt x="0" y="114300"/>
                </a:lnTo>
                <a:lnTo>
                  <a:pt x="383413" y="114300"/>
                </a:lnTo>
                <a:lnTo>
                  <a:pt x="383413" y="152400"/>
                </a:lnTo>
                <a:lnTo>
                  <a:pt x="533400" y="76200"/>
                </a:lnTo>
                <a:lnTo>
                  <a:pt x="383413" y="0"/>
                </a:lnTo>
                <a:close/>
              </a:path>
            </a:pathLst>
          </a:custGeom>
          <a:solidFill>
            <a:srgbClr val="4F81BC"/>
          </a:solidFill>
        </p:spPr>
        <p:txBody>
          <a:bodyPr wrap="square" lIns="0" tIns="0" rIns="0" bIns="0" rtlCol="0"/>
          <a:lstStyle/>
          <a:p>
            <a:endParaRPr dirty="0"/>
          </a:p>
        </p:txBody>
      </p:sp>
      <p:sp>
        <p:nvSpPr>
          <p:cNvPr id="23" name="object 23"/>
          <p:cNvSpPr/>
          <p:nvPr/>
        </p:nvSpPr>
        <p:spPr>
          <a:xfrm>
            <a:off x="5262753" y="4312539"/>
            <a:ext cx="533400" cy="152400"/>
          </a:xfrm>
          <a:custGeom>
            <a:avLst/>
            <a:gdLst/>
            <a:ahLst/>
            <a:cxnLst/>
            <a:rect l="l" t="t" r="r" b="b"/>
            <a:pathLst>
              <a:path w="533400" h="152400">
                <a:moveTo>
                  <a:pt x="0" y="38100"/>
                </a:moveTo>
                <a:lnTo>
                  <a:pt x="383413" y="38100"/>
                </a:lnTo>
                <a:lnTo>
                  <a:pt x="383413" y="0"/>
                </a:lnTo>
                <a:lnTo>
                  <a:pt x="533400" y="76200"/>
                </a:lnTo>
                <a:lnTo>
                  <a:pt x="383413" y="152400"/>
                </a:lnTo>
                <a:lnTo>
                  <a:pt x="383413" y="114300"/>
                </a:lnTo>
                <a:lnTo>
                  <a:pt x="0" y="114300"/>
                </a:lnTo>
                <a:lnTo>
                  <a:pt x="0" y="38100"/>
                </a:lnTo>
                <a:close/>
              </a:path>
            </a:pathLst>
          </a:custGeom>
          <a:ln w="9525">
            <a:solidFill>
              <a:srgbClr val="000000"/>
            </a:solidFill>
          </a:ln>
        </p:spPr>
        <p:txBody>
          <a:bodyPr wrap="square" lIns="0" tIns="0" rIns="0" bIns="0" rtlCol="0"/>
          <a:lstStyle/>
          <a:p>
            <a:endParaRPr dirty="0"/>
          </a:p>
        </p:txBody>
      </p:sp>
      <p:sp>
        <p:nvSpPr>
          <p:cNvPr id="24" name="object 24"/>
          <p:cNvSpPr/>
          <p:nvPr/>
        </p:nvSpPr>
        <p:spPr>
          <a:xfrm>
            <a:off x="2108200" y="5651500"/>
            <a:ext cx="4657090" cy="609600"/>
          </a:xfrm>
          <a:custGeom>
            <a:avLst/>
            <a:gdLst/>
            <a:ahLst/>
            <a:cxnLst/>
            <a:rect l="l" t="t" r="r" b="b"/>
            <a:pathLst>
              <a:path w="4657090" h="609600">
                <a:moveTo>
                  <a:pt x="0" y="609600"/>
                </a:moveTo>
                <a:lnTo>
                  <a:pt x="4656709" y="609600"/>
                </a:lnTo>
                <a:lnTo>
                  <a:pt x="4656709" y="0"/>
                </a:lnTo>
                <a:lnTo>
                  <a:pt x="0" y="0"/>
                </a:lnTo>
                <a:lnTo>
                  <a:pt x="0" y="609600"/>
                </a:lnTo>
                <a:close/>
              </a:path>
            </a:pathLst>
          </a:custGeom>
          <a:solidFill>
            <a:srgbClr val="DCE6F1"/>
          </a:solidFill>
        </p:spPr>
        <p:txBody>
          <a:bodyPr wrap="square" lIns="0" tIns="0" rIns="0" bIns="0" rtlCol="0"/>
          <a:lstStyle/>
          <a:p>
            <a:endParaRPr dirty="0"/>
          </a:p>
        </p:txBody>
      </p:sp>
      <p:sp>
        <p:nvSpPr>
          <p:cNvPr id="25" name="object 25"/>
          <p:cNvSpPr/>
          <p:nvPr/>
        </p:nvSpPr>
        <p:spPr>
          <a:xfrm>
            <a:off x="2802508" y="5842000"/>
            <a:ext cx="575945" cy="228600"/>
          </a:xfrm>
          <a:custGeom>
            <a:avLst/>
            <a:gdLst/>
            <a:ahLst/>
            <a:cxnLst/>
            <a:rect l="l" t="t" r="r" b="b"/>
            <a:pathLst>
              <a:path w="575945" h="228600">
                <a:moveTo>
                  <a:pt x="413766" y="0"/>
                </a:moveTo>
                <a:lnTo>
                  <a:pt x="413766" y="57150"/>
                </a:lnTo>
                <a:lnTo>
                  <a:pt x="0" y="57150"/>
                </a:lnTo>
                <a:lnTo>
                  <a:pt x="0" y="171450"/>
                </a:lnTo>
                <a:lnTo>
                  <a:pt x="413766" y="171450"/>
                </a:lnTo>
                <a:lnTo>
                  <a:pt x="413766" y="228600"/>
                </a:lnTo>
                <a:lnTo>
                  <a:pt x="575691" y="114300"/>
                </a:lnTo>
                <a:lnTo>
                  <a:pt x="413766" y="0"/>
                </a:lnTo>
                <a:close/>
              </a:path>
            </a:pathLst>
          </a:custGeom>
          <a:solidFill>
            <a:srgbClr val="1F487C"/>
          </a:solidFill>
        </p:spPr>
        <p:txBody>
          <a:bodyPr wrap="square" lIns="0" tIns="0" rIns="0" bIns="0" rtlCol="0"/>
          <a:lstStyle/>
          <a:p>
            <a:endParaRPr dirty="0"/>
          </a:p>
        </p:txBody>
      </p:sp>
      <p:sp>
        <p:nvSpPr>
          <p:cNvPr id="26" name="object 26"/>
          <p:cNvSpPr/>
          <p:nvPr/>
        </p:nvSpPr>
        <p:spPr>
          <a:xfrm>
            <a:off x="2802508" y="5842000"/>
            <a:ext cx="575945" cy="228600"/>
          </a:xfrm>
          <a:custGeom>
            <a:avLst/>
            <a:gdLst/>
            <a:ahLst/>
            <a:cxnLst/>
            <a:rect l="l" t="t" r="r" b="b"/>
            <a:pathLst>
              <a:path w="575945" h="228600">
                <a:moveTo>
                  <a:pt x="0" y="57150"/>
                </a:moveTo>
                <a:lnTo>
                  <a:pt x="413766" y="57150"/>
                </a:lnTo>
                <a:lnTo>
                  <a:pt x="413766" y="0"/>
                </a:lnTo>
                <a:lnTo>
                  <a:pt x="575691" y="114300"/>
                </a:lnTo>
                <a:lnTo>
                  <a:pt x="413766" y="228600"/>
                </a:lnTo>
                <a:lnTo>
                  <a:pt x="413766" y="171450"/>
                </a:lnTo>
                <a:lnTo>
                  <a:pt x="0" y="171450"/>
                </a:lnTo>
                <a:lnTo>
                  <a:pt x="0" y="57150"/>
                </a:lnTo>
                <a:close/>
              </a:path>
            </a:pathLst>
          </a:custGeom>
          <a:ln w="9525">
            <a:solidFill>
              <a:srgbClr val="000000"/>
            </a:solidFill>
          </a:ln>
        </p:spPr>
        <p:txBody>
          <a:bodyPr wrap="square" lIns="0" tIns="0" rIns="0" bIns="0" rtlCol="0"/>
          <a:lstStyle/>
          <a:p>
            <a:endParaRPr dirty="0"/>
          </a:p>
        </p:txBody>
      </p:sp>
      <p:sp>
        <p:nvSpPr>
          <p:cNvPr id="27" name="object 27"/>
          <p:cNvSpPr txBox="1"/>
          <p:nvPr/>
        </p:nvSpPr>
        <p:spPr>
          <a:xfrm>
            <a:off x="2108200" y="5651500"/>
            <a:ext cx="4657090" cy="609600"/>
          </a:xfrm>
          <a:prstGeom prst="rect">
            <a:avLst/>
          </a:prstGeom>
          <a:solidFill>
            <a:srgbClr val="4AACC5"/>
          </a:solidFill>
          <a:ln w="9525">
            <a:solidFill>
              <a:srgbClr val="000000"/>
            </a:solidFill>
          </a:ln>
        </p:spPr>
        <p:txBody>
          <a:bodyPr vert="horz" wrap="square" lIns="0" tIns="150495" rIns="0" bIns="0" rtlCol="0">
            <a:spAutoFit/>
          </a:bodyPr>
          <a:lstStyle/>
          <a:p>
            <a:pPr marL="1475740">
              <a:lnSpc>
                <a:spcPct val="100000"/>
              </a:lnSpc>
              <a:spcBef>
                <a:spcPts val="1185"/>
              </a:spcBef>
            </a:pPr>
            <a:r>
              <a:rPr sz="1800" b="1" spc="-10" dirty="0">
                <a:solidFill>
                  <a:srgbClr val="1F487C"/>
                </a:solidFill>
                <a:latin typeface="Calibri"/>
                <a:cs typeface="Calibri"/>
              </a:rPr>
              <a:t>Multiorgan failure</a:t>
            </a:r>
            <a:r>
              <a:rPr sz="1800" b="1" spc="-75" dirty="0">
                <a:solidFill>
                  <a:srgbClr val="1F487C"/>
                </a:solidFill>
                <a:latin typeface="Calibri"/>
                <a:cs typeface="Calibri"/>
              </a:rPr>
              <a:t> </a:t>
            </a:r>
            <a:r>
              <a:rPr sz="1800" b="1" dirty="0">
                <a:solidFill>
                  <a:srgbClr val="1F487C"/>
                </a:solidFill>
                <a:latin typeface="Calibri"/>
                <a:cs typeface="Calibri"/>
              </a:rPr>
              <a:t>(MOF)</a:t>
            </a:r>
            <a:endParaRPr sz="1800" dirty="0">
              <a:latin typeface="Calibri"/>
              <a:cs typeface="Calibri"/>
            </a:endParaRPr>
          </a:p>
        </p:txBody>
      </p:sp>
      <p:sp>
        <p:nvSpPr>
          <p:cNvPr id="28" name="object 28"/>
          <p:cNvSpPr txBox="1">
            <a:spLocks noGrp="1"/>
          </p:cNvSpPr>
          <p:nvPr>
            <p:ph type="ftr" sz="quarter" idx="4294967295"/>
          </p:nvPr>
        </p:nvSpPr>
        <p:spPr>
          <a:xfrm>
            <a:off x="8059293" y="6721779"/>
            <a:ext cx="958215" cy="127634"/>
          </a:xfrm>
          <a:prstGeom prst="rect">
            <a:avLst/>
          </a:prstGeom>
        </p:spPr>
        <p:txBody>
          <a:bodyPr vert="horz" wrap="square" lIns="0" tIns="0" rIns="0" bIns="0" rtlCol="0">
            <a:spAutoFit/>
          </a:bodyPr>
          <a:lstStyle/>
          <a:p>
            <a:pPr marL="12700">
              <a:lnSpc>
                <a:spcPts val="865"/>
              </a:lnSpc>
            </a:pPr>
            <a:r>
              <a:rPr spc="-5" dirty="0"/>
              <a:t>T.Lion </a:t>
            </a:r>
            <a:r>
              <a:rPr dirty="0"/>
              <a:t>ESH-EBMT</a:t>
            </a:r>
            <a:r>
              <a:rPr spc="-100" dirty="0"/>
              <a:t> </a:t>
            </a:r>
            <a:r>
              <a:rPr dirty="0"/>
              <a:t>2014</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09600" y="939224"/>
            <a:ext cx="7514995" cy="307777"/>
          </a:xfrm>
          <a:prstGeom prst="rect">
            <a:avLst/>
          </a:prstGeom>
        </p:spPr>
        <p:txBody>
          <a:bodyPr vert="horz" wrap="square" lIns="0" tIns="0" rIns="0" bIns="0" rtlCol="0">
            <a:spAutoFit/>
          </a:bodyPr>
          <a:lstStyle/>
          <a:p>
            <a:pPr marL="12700">
              <a:lnSpc>
                <a:spcPct val="100000"/>
              </a:lnSpc>
            </a:pPr>
            <a:r>
              <a:rPr sz="2000" b="1" spc="-5" dirty="0"/>
              <a:t>Preemptive treatment </a:t>
            </a:r>
            <a:r>
              <a:rPr sz="2000" b="1" dirty="0"/>
              <a:t>based on </a:t>
            </a:r>
            <a:r>
              <a:rPr sz="2000" b="1" spc="-5" dirty="0"/>
              <a:t>RQ-PCR screening </a:t>
            </a:r>
            <a:r>
              <a:rPr sz="2000" b="1" dirty="0"/>
              <a:t>in</a:t>
            </a:r>
            <a:r>
              <a:rPr sz="2000" b="1" spc="20" dirty="0"/>
              <a:t> </a:t>
            </a:r>
            <a:r>
              <a:rPr sz="2000" b="1" spc="-5" dirty="0"/>
              <a:t>PB</a:t>
            </a:r>
          </a:p>
        </p:txBody>
      </p:sp>
      <p:sp>
        <p:nvSpPr>
          <p:cNvPr id="3" name="object 3"/>
          <p:cNvSpPr txBox="1"/>
          <p:nvPr/>
        </p:nvSpPr>
        <p:spPr>
          <a:xfrm>
            <a:off x="824280" y="1540079"/>
            <a:ext cx="7428230" cy="3087370"/>
          </a:xfrm>
          <a:prstGeom prst="rect">
            <a:avLst/>
          </a:prstGeom>
        </p:spPr>
        <p:txBody>
          <a:bodyPr vert="horz" wrap="square" lIns="0" tIns="0" rIns="0" bIns="0" rtlCol="0">
            <a:spAutoFit/>
          </a:bodyPr>
          <a:lstStyle/>
          <a:p>
            <a:pPr marL="12700">
              <a:lnSpc>
                <a:spcPct val="100000"/>
              </a:lnSpc>
            </a:pPr>
            <a:r>
              <a:rPr sz="2000" b="1" dirty="0">
                <a:solidFill>
                  <a:srgbClr val="1F487C"/>
                </a:solidFill>
                <a:latin typeface="Calibri"/>
                <a:cs typeface="Calibri"/>
              </a:rPr>
              <a:t>Major </a:t>
            </a:r>
            <a:r>
              <a:rPr sz="2000" b="1" spc="-5" dirty="0">
                <a:solidFill>
                  <a:srgbClr val="1F487C"/>
                </a:solidFill>
                <a:latin typeface="Calibri"/>
                <a:cs typeface="Calibri"/>
              </a:rPr>
              <a:t>risk </a:t>
            </a:r>
            <a:r>
              <a:rPr sz="2000" b="1" spc="-15" dirty="0">
                <a:solidFill>
                  <a:srgbClr val="1F487C"/>
                </a:solidFill>
                <a:latin typeface="Calibri"/>
                <a:cs typeface="Calibri"/>
              </a:rPr>
              <a:t>factors </a:t>
            </a:r>
            <a:r>
              <a:rPr sz="2000" b="1" spc="-10" dirty="0">
                <a:solidFill>
                  <a:srgbClr val="1F487C"/>
                </a:solidFill>
                <a:latin typeface="Calibri"/>
                <a:cs typeface="Calibri"/>
              </a:rPr>
              <a:t>for </a:t>
            </a:r>
            <a:r>
              <a:rPr sz="2000" b="1" spc="-5" dirty="0">
                <a:solidFill>
                  <a:srgbClr val="1F487C"/>
                </a:solidFill>
                <a:latin typeface="Calibri"/>
                <a:cs typeface="Calibri"/>
              </a:rPr>
              <a:t>onset </a:t>
            </a:r>
            <a:r>
              <a:rPr sz="2000" b="1" dirty="0">
                <a:solidFill>
                  <a:srgbClr val="1F487C"/>
                </a:solidFill>
                <a:latin typeface="Calibri"/>
                <a:cs typeface="Calibri"/>
              </a:rPr>
              <a:t>of </a:t>
            </a:r>
            <a:r>
              <a:rPr sz="2000" b="1" spc="-5" dirty="0">
                <a:solidFill>
                  <a:srgbClr val="1F487C"/>
                </a:solidFill>
                <a:latin typeface="Calibri"/>
                <a:cs typeface="Calibri"/>
              </a:rPr>
              <a:t>HAdV </a:t>
            </a:r>
            <a:r>
              <a:rPr sz="2000" b="1" spc="-10" dirty="0">
                <a:solidFill>
                  <a:srgbClr val="1F487C"/>
                </a:solidFill>
                <a:latin typeface="Calibri"/>
                <a:cs typeface="Calibri"/>
              </a:rPr>
              <a:t>viremia </a:t>
            </a:r>
            <a:r>
              <a:rPr sz="2000" b="1" dirty="0">
                <a:solidFill>
                  <a:srgbClr val="1F487C"/>
                </a:solidFill>
                <a:latin typeface="Calibri"/>
                <a:cs typeface="Calibri"/>
              </a:rPr>
              <a:t>and </a:t>
            </a:r>
            <a:r>
              <a:rPr sz="2000" b="1" spc="-5" dirty="0">
                <a:solidFill>
                  <a:srgbClr val="1F487C"/>
                </a:solidFill>
                <a:latin typeface="Calibri"/>
                <a:cs typeface="Calibri"/>
              </a:rPr>
              <a:t>disseminated</a:t>
            </a:r>
            <a:r>
              <a:rPr sz="2000" b="1" spc="45" dirty="0">
                <a:solidFill>
                  <a:srgbClr val="1F487C"/>
                </a:solidFill>
                <a:latin typeface="Calibri"/>
                <a:cs typeface="Calibri"/>
              </a:rPr>
              <a:t> </a:t>
            </a:r>
            <a:r>
              <a:rPr sz="2000" b="1" spc="-5" dirty="0">
                <a:solidFill>
                  <a:srgbClr val="1F487C"/>
                </a:solidFill>
                <a:latin typeface="Calibri"/>
                <a:cs typeface="Calibri"/>
              </a:rPr>
              <a:t>disease</a:t>
            </a:r>
            <a:endParaRPr sz="2000" dirty="0">
              <a:latin typeface="Calibri"/>
              <a:cs typeface="Calibri"/>
            </a:endParaRPr>
          </a:p>
          <a:p>
            <a:pPr>
              <a:lnSpc>
                <a:spcPct val="100000"/>
              </a:lnSpc>
            </a:pPr>
            <a:endParaRPr sz="2000" dirty="0">
              <a:latin typeface="Times New Roman"/>
              <a:cs typeface="Times New Roman"/>
            </a:endParaRPr>
          </a:p>
          <a:p>
            <a:pPr marL="1445895" marR="516255">
              <a:lnSpc>
                <a:spcPct val="150000"/>
              </a:lnSpc>
              <a:spcBef>
                <a:spcPts val="1405"/>
              </a:spcBef>
            </a:pPr>
            <a:r>
              <a:rPr sz="2000" dirty="0">
                <a:solidFill>
                  <a:srgbClr val="1F487C"/>
                </a:solidFill>
                <a:latin typeface="Calibri"/>
                <a:cs typeface="Calibri"/>
              </a:rPr>
              <a:t>Allo-HSCT with </a:t>
            </a:r>
            <a:r>
              <a:rPr sz="2000" spc="-15" dirty="0">
                <a:solidFill>
                  <a:srgbClr val="1F487C"/>
                </a:solidFill>
                <a:latin typeface="Calibri"/>
                <a:cs typeface="Calibri"/>
              </a:rPr>
              <a:t>unrelatated </a:t>
            </a:r>
            <a:r>
              <a:rPr sz="2000" spc="-5" dirty="0">
                <a:solidFill>
                  <a:srgbClr val="1F487C"/>
                </a:solidFill>
                <a:latin typeface="Calibri"/>
                <a:cs typeface="Calibri"/>
              </a:rPr>
              <a:t>donor </a:t>
            </a:r>
            <a:r>
              <a:rPr sz="2000" dirty="0">
                <a:solidFill>
                  <a:srgbClr val="1F487C"/>
                </a:solidFill>
                <a:latin typeface="Calibri"/>
                <a:cs typeface="Calibri"/>
              </a:rPr>
              <a:t>or </a:t>
            </a:r>
            <a:r>
              <a:rPr sz="2000" spc="-10" dirty="0">
                <a:solidFill>
                  <a:srgbClr val="1F487C"/>
                </a:solidFill>
                <a:latin typeface="Calibri"/>
                <a:cs typeface="Calibri"/>
              </a:rPr>
              <a:t>cord </a:t>
            </a:r>
            <a:r>
              <a:rPr sz="2000" spc="-5" dirty="0">
                <a:solidFill>
                  <a:srgbClr val="1F487C"/>
                </a:solidFill>
                <a:latin typeface="Calibri"/>
                <a:cs typeface="Calibri"/>
              </a:rPr>
              <a:t>blood </a:t>
            </a:r>
            <a:r>
              <a:rPr sz="2000" spc="-15" dirty="0">
                <a:solidFill>
                  <a:srgbClr val="1F487C"/>
                </a:solidFill>
                <a:latin typeface="Calibri"/>
                <a:cs typeface="Calibri"/>
              </a:rPr>
              <a:t>graft  </a:t>
            </a:r>
            <a:r>
              <a:rPr sz="2000" dirty="0">
                <a:solidFill>
                  <a:srgbClr val="1F487C"/>
                </a:solidFill>
                <a:latin typeface="Calibri"/>
                <a:cs typeface="Calibri"/>
              </a:rPr>
              <a:t>Allo-HSCT </a:t>
            </a:r>
            <a:r>
              <a:rPr sz="2000" spc="-5" dirty="0">
                <a:solidFill>
                  <a:srgbClr val="1F487C"/>
                </a:solidFill>
                <a:latin typeface="Calibri"/>
                <a:cs typeface="Calibri"/>
              </a:rPr>
              <a:t>with </a:t>
            </a:r>
            <a:r>
              <a:rPr sz="2000" spc="-10" dirty="0">
                <a:solidFill>
                  <a:srgbClr val="1F487C"/>
                </a:solidFill>
                <a:latin typeface="Calibri"/>
                <a:cs typeface="Calibri"/>
              </a:rPr>
              <a:t>in-vivo </a:t>
            </a:r>
            <a:r>
              <a:rPr sz="2000" spc="-5" dirty="0">
                <a:solidFill>
                  <a:srgbClr val="1F487C"/>
                </a:solidFill>
                <a:latin typeface="Calibri"/>
                <a:cs typeface="Calibri"/>
              </a:rPr>
              <a:t>or </a:t>
            </a:r>
            <a:r>
              <a:rPr sz="2000" spc="-15" dirty="0">
                <a:solidFill>
                  <a:srgbClr val="1F487C"/>
                </a:solidFill>
                <a:latin typeface="Calibri"/>
                <a:cs typeface="Calibri"/>
              </a:rPr>
              <a:t>ex-vivo </a:t>
            </a:r>
            <a:r>
              <a:rPr sz="2000" spc="-5" dirty="0">
                <a:solidFill>
                  <a:srgbClr val="1F487C"/>
                </a:solidFill>
                <a:latin typeface="Calibri"/>
                <a:cs typeface="Calibri"/>
              </a:rPr>
              <a:t>T-cell depletion  </a:t>
            </a:r>
            <a:r>
              <a:rPr sz="2000" spc="-15" dirty="0">
                <a:solidFill>
                  <a:srgbClr val="1F487C"/>
                </a:solidFill>
                <a:latin typeface="Calibri"/>
                <a:cs typeface="Calibri"/>
              </a:rPr>
              <a:t>Severe </a:t>
            </a:r>
            <a:r>
              <a:rPr sz="2000" spc="-10" dirty="0">
                <a:solidFill>
                  <a:srgbClr val="1F487C"/>
                </a:solidFill>
                <a:latin typeface="Calibri"/>
                <a:cs typeface="Calibri"/>
              </a:rPr>
              <a:t>GvHD </a:t>
            </a:r>
            <a:r>
              <a:rPr sz="2000" spc="-5" dirty="0">
                <a:solidFill>
                  <a:srgbClr val="1F487C"/>
                </a:solidFill>
                <a:latin typeface="Calibri"/>
                <a:cs typeface="Calibri"/>
              </a:rPr>
              <a:t>(grade</a:t>
            </a:r>
            <a:r>
              <a:rPr sz="2000" spc="-45" dirty="0">
                <a:solidFill>
                  <a:srgbClr val="1F487C"/>
                </a:solidFill>
                <a:latin typeface="Calibri"/>
                <a:cs typeface="Calibri"/>
              </a:rPr>
              <a:t> </a:t>
            </a:r>
            <a:r>
              <a:rPr sz="2000" dirty="0">
                <a:solidFill>
                  <a:srgbClr val="1F487C"/>
                </a:solidFill>
                <a:latin typeface="Calibri"/>
                <a:cs typeface="Calibri"/>
              </a:rPr>
              <a:t>III-IV)</a:t>
            </a:r>
            <a:endParaRPr sz="2000" dirty="0">
              <a:latin typeface="Calibri"/>
              <a:cs typeface="Calibri"/>
            </a:endParaRPr>
          </a:p>
          <a:p>
            <a:pPr marL="1445895">
              <a:lnSpc>
                <a:spcPct val="100000"/>
              </a:lnSpc>
              <a:spcBef>
                <a:spcPts val="1200"/>
              </a:spcBef>
            </a:pPr>
            <a:r>
              <a:rPr sz="2000" spc="-15" dirty="0">
                <a:solidFill>
                  <a:srgbClr val="1F487C"/>
                </a:solidFill>
                <a:latin typeface="Calibri"/>
                <a:cs typeface="Calibri"/>
              </a:rPr>
              <a:t>Severe </a:t>
            </a:r>
            <a:r>
              <a:rPr sz="2000" dirty="0">
                <a:solidFill>
                  <a:srgbClr val="1F487C"/>
                </a:solidFill>
                <a:latin typeface="Calibri"/>
                <a:cs typeface="Calibri"/>
              </a:rPr>
              <a:t>lymphopenia (&lt;300 </a:t>
            </a:r>
            <a:r>
              <a:rPr sz="2000" spc="-5" dirty="0">
                <a:solidFill>
                  <a:srgbClr val="1F487C"/>
                </a:solidFill>
                <a:latin typeface="Calibri"/>
                <a:cs typeface="Calibri"/>
              </a:rPr>
              <a:t>CD3-cells/µl</a:t>
            </a:r>
            <a:r>
              <a:rPr sz="2000" spc="-30" dirty="0">
                <a:solidFill>
                  <a:srgbClr val="1F487C"/>
                </a:solidFill>
                <a:latin typeface="Calibri"/>
                <a:cs typeface="Calibri"/>
              </a:rPr>
              <a:t> </a:t>
            </a:r>
            <a:r>
              <a:rPr sz="2000" dirty="0">
                <a:solidFill>
                  <a:srgbClr val="1F487C"/>
                </a:solidFill>
                <a:latin typeface="Calibri"/>
                <a:cs typeface="Calibri"/>
              </a:rPr>
              <a:t>PB)</a:t>
            </a:r>
            <a:endParaRPr sz="2000" dirty="0">
              <a:latin typeface="Calibri"/>
              <a:cs typeface="Calibri"/>
            </a:endParaRPr>
          </a:p>
          <a:p>
            <a:pPr marL="1445895">
              <a:lnSpc>
                <a:spcPct val="100000"/>
              </a:lnSpc>
              <a:spcBef>
                <a:spcPts val="1200"/>
              </a:spcBef>
            </a:pPr>
            <a:r>
              <a:rPr sz="2000" spc="-25" dirty="0">
                <a:solidFill>
                  <a:srgbClr val="1F487C"/>
                </a:solidFill>
                <a:latin typeface="Calibri"/>
                <a:cs typeface="Calibri"/>
              </a:rPr>
              <a:t>Treatment </a:t>
            </a:r>
            <a:r>
              <a:rPr sz="2000" spc="-5" dirty="0">
                <a:solidFill>
                  <a:srgbClr val="1F487C"/>
                </a:solidFill>
                <a:latin typeface="Calibri"/>
                <a:cs typeface="Calibri"/>
              </a:rPr>
              <a:t>with</a:t>
            </a:r>
            <a:r>
              <a:rPr sz="2000" spc="5" dirty="0">
                <a:solidFill>
                  <a:srgbClr val="1F487C"/>
                </a:solidFill>
                <a:latin typeface="Calibri"/>
                <a:cs typeface="Calibri"/>
              </a:rPr>
              <a:t> </a:t>
            </a:r>
            <a:r>
              <a:rPr sz="2000" spc="-5" dirty="0">
                <a:solidFill>
                  <a:srgbClr val="1F487C"/>
                </a:solidFill>
                <a:latin typeface="Calibri"/>
                <a:cs typeface="Calibri"/>
              </a:rPr>
              <a:t>alemtuzumab</a:t>
            </a:r>
            <a:endParaRPr sz="2000" dirty="0">
              <a:latin typeface="Calibri"/>
              <a:cs typeface="Calibri"/>
            </a:endParaRPr>
          </a:p>
        </p:txBody>
      </p:sp>
      <p:sp>
        <p:nvSpPr>
          <p:cNvPr id="4" name="object 4"/>
          <p:cNvSpPr/>
          <p:nvPr/>
        </p:nvSpPr>
        <p:spPr>
          <a:xfrm>
            <a:off x="1569211" y="2548587"/>
            <a:ext cx="609600" cy="190500"/>
          </a:xfrm>
          <a:custGeom>
            <a:avLst/>
            <a:gdLst/>
            <a:ahLst/>
            <a:cxnLst/>
            <a:rect l="l" t="t" r="r" b="b"/>
            <a:pathLst>
              <a:path w="609600" h="190500">
                <a:moveTo>
                  <a:pt x="514350" y="0"/>
                </a:moveTo>
                <a:lnTo>
                  <a:pt x="514350" y="47625"/>
                </a:lnTo>
                <a:lnTo>
                  <a:pt x="0" y="47625"/>
                </a:lnTo>
                <a:lnTo>
                  <a:pt x="0" y="142875"/>
                </a:lnTo>
                <a:lnTo>
                  <a:pt x="514350" y="142875"/>
                </a:lnTo>
                <a:lnTo>
                  <a:pt x="514350" y="190500"/>
                </a:lnTo>
                <a:lnTo>
                  <a:pt x="609600" y="95250"/>
                </a:lnTo>
                <a:lnTo>
                  <a:pt x="514350" y="0"/>
                </a:lnTo>
                <a:close/>
              </a:path>
            </a:pathLst>
          </a:custGeom>
          <a:solidFill>
            <a:srgbClr val="4F81BC"/>
          </a:solidFill>
        </p:spPr>
        <p:txBody>
          <a:bodyPr wrap="square" lIns="0" tIns="0" rIns="0" bIns="0" rtlCol="0"/>
          <a:lstStyle/>
          <a:p>
            <a:endParaRPr dirty="0"/>
          </a:p>
        </p:txBody>
      </p:sp>
      <p:sp>
        <p:nvSpPr>
          <p:cNvPr id="5" name="object 5"/>
          <p:cNvSpPr/>
          <p:nvPr/>
        </p:nvSpPr>
        <p:spPr>
          <a:xfrm>
            <a:off x="1569211" y="2548587"/>
            <a:ext cx="609600" cy="190500"/>
          </a:xfrm>
          <a:custGeom>
            <a:avLst/>
            <a:gdLst/>
            <a:ahLst/>
            <a:cxnLst/>
            <a:rect l="l" t="t" r="r" b="b"/>
            <a:pathLst>
              <a:path w="609600" h="190500">
                <a:moveTo>
                  <a:pt x="0" y="47625"/>
                </a:moveTo>
                <a:lnTo>
                  <a:pt x="514350" y="47625"/>
                </a:lnTo>
                <a:lnTo>
                  <a:pt x="514350" y="0"/>
                </a:lnTo>
                <a:lnTo>
                  <a:pt x="609600" y="95250"/>
                </a:lnTo>
                <a:lnTo>
                  <a:pt x="514350" y="190500"/>
                </a:lnTo>
                <a:lnTo>
                  <a:pt x="514350" y="142875"/>
                </a:lnTo>
                <a:lnTo>
                  <a:pt x="0" y="142875"/>
                </a:lnTo>
                <a:lnTo>
                  <a:pt x="0" y="47625"/>
                </a:lnTo>
                <a:close/>
              </a:path>
            </a:pathLst>
          </a:custGeom>
          <a:ln w="9525">
            <a:solidFill>
              <a:srgbClr val="000000"/>
            </a:solidFill>
          </a:ln>
        </p:spPr>
        <p:txBody>
          <a:bodyPr wrap="square" lIns="0" tIns="0" rIns="0" bIns="0" rtlCol="0"/>
          <a:lstStyle/>
          <a:p>
            <a:endParaRPr dirty="0"/>
          </a:p>
        </p:txBody>
      </p:sp>
      <p:sp>
        <p:nvSpPr>
          <p:cNvPr id="6" name="object 6"/>
          <p:cNvSpPr/>
          <p:nvPr/>
        </p:nvSpPr>
        <p:spPr>
          <a:xfrm>
            <a:off x="1557908" y="3018487"/>
            <a:ext cx="609600" cy="190500"/>
          </a:xfrm>
          <a:custGeom>
            <a:avLst/>
            <a:gdLst/>
            <a:ahLst/>
            <a:cxnLst/>
            <a:rect l="l" t="t" r="r" b="b"/>
            <a:pathLst>
              <a:path w="609600" h="190500">
                <a:moveTo>
                  <a:pt x="514349" y="0"/>
                </a:moveTo>
                <a:lnTo>
                  <a:pt x="514349" y="47625"/>
                </a:lnTo>
                <a:lnTo>
                  <a:pt x="0" y="47625"/>
                </a:lnTo>
                <a:lnTo>
                  <a:pt x="0" y="142875"/>
                </a:lnTo>
                <a:lnTo>
                  <a:pt x="514349" y="142875"/>
                </a:lnTo>
                <a:lnTo>
                  <a:pt x="514349" y="190500"/>
                </a:lnTo>
                <a:lnTo>
                  <a:pt x="609599" y="95250"/>
                </a:lnTo>
                <a:lnTo>
                  <a:pt x="514349" y="0"/>
                </a:lnTo>
                <a:close/>
              </a:path>
            </a:pathLst>
          </a:custGeom>
          <a:solidFill>
            <a:srgbClr val="4F81BC"/>
          </a:solidFill>
        </p:spPr>
        <p:txBody>
          <a:bodyPr wrap="square" lIns="0" tIns="0" rIns="0" bIns="0" rtlCol="0"/>
          <a:lstStyle/>
          <a:p>
            <a:endParaRPr dirty="0"/>
          </a:p>
        </p:txBody>
      </p:sp>
      <p:sp>
        <p:nvSpPr>
          <p:cNvPr id="7" name="object 7"/>
          <p:cNvSpPr/>
          <p:nvPr/>
        </p:nvSpPr>
        <p:spPr>
          <a:xfrm>
            <a:off x="1557908" y="3018487"/>
            <a:ext cx="609600" cy="190500"/>
          </a:xfrm>
          <a:custGeom>
            <a:avLst/>
            <a:gdLst/>
            <a:ahLst/>
            <a:cxnLst/>
            <a:rect l="l" t="t" r="r" b="b"/>
            <a:pathLst>
              <a:path w="609600" h="190500">
                <a:moveTo>
                  <a:pt x="0" y="47625"/>
                </a:moveTo>
                <a:lnTo>
                  <a:pt x="514349" y="47625"/>
                </a:lnTo>
                <a:lnTo>
                  <a:pt x="514349" y="0"/>
                </a:lnTo>
                <a:lnTo>
                  <a:pt x="609599" y="95250"/>
                </a:lnTo>
                <a:lnTo>
                  <a:pt x="514349" y="190500"/>
                </a:lnTo>
                <a:lnTo>
                  <a:pt x="514349" y="142875"/>
                </a:lnTo>
                <a:lnTo>
                  <a:pt x="0" y="142875"/>
                </a:lnTo>
                <a:lnTo>
                  <a:pt x="0" y="47625"/>
                </a:lnTo>
                <a:close/>
              </a:path>
            </a:pathLst>
          </a:custGeom>
          <a:ln w="9525">
            <a:solidFill>
              <a:srgbClr val="000000"/>
            </a:solidFill>
          </a:ln>
        </p:spPr>
        <p:txBody>
          <a:bodyPr wrap="square" lIns="0" tIns="0" rIns="0" bIns="0" rtlCol="0"/>
          <a:lstStyle/>
          <a:p>
            <a:endParaRPr dirty="0"/>
          </a:p>
        </p:txBody>
      </p:sp>
      <p:sp>
        <p:nvSpPr>
          <p:cNvPr id="8" name="object 8"/>
          <p:cNvSpPr/>
          <p:nvPr/>
        </p:nvSpPr>
        <p:spPr>
          <a:xfrm>
            <a:off x="1557908" y="3462987"/>
            <a:ext cx="609600" cy="190500"/>
          </a:xfrm>
          <a:custGeom>
            <a:avLst/>
            <a:gdLst/>
            <a:ahLst/>
            <a:cxnLst/>
            <a:rect l="l" t="t" r="r" b="b"/>
            <a:pathLst>
              <a:path w="609600" h="190500">
                <a:moveTo>
                  <a:pt x="514349" y="0"/>
                </a:moveTo>
                <a:lnTo>
                  <a:pt x="514349" y="47625"/>
                </a:lnTo>
                <a:lnTo>
                  <a:pt x="0" y="47625"/>
                </a:lnTo>
                <a:lnTo>
                  <a:pt x="0" y="142875"/>
                </a:lnTo>
                <a:lnTo>
                  <a:pt x="514349" y="142875"/>
                </a:lnTo>
                <a:lnTo>
                  <a:pt x="514349" y="190500"/>
                </a:lnTo>
                <a:lnTo>
                  <a:pt x="609599" y="95250"/>
                </a:lnTo>
                <a:lnTo>
                  <a:pt x="514349" y="0"/>
                </a:lnTo>
                <a:close/>
              </a:path>
            </a:pathLst>
          </a:custGeom>
          <a:solidFill>
            <a:srgbClr val="4F81BC"/>
          </a:solidFill>
        </p:spPr>
        <p:txBody>
          <a:bodyPr wrap="square" lIns="0" tIns="0" rIns="0" bIns="0" rtlCol="0"/>
          <a:lstStyle/>
          <a:p>
            <a:endParaRPr dirty="0"/>
          </a:p>
        </p:txBody>
      </p:sp>
      <p:sp>
        <p:nvSpPr>
          <p:cNvPr id="9" name="object 9"/>
          <p:cNvSpPr/>
          <p:nvPr/>
        </p:nvSpPr>
        <p:spPr>
          <a:xfrm>
            <a:off x="1557908" y="3462987"/>
            <a:ext cx="609600" cy="190500"/>
          </a:xfrm>
          <a:custGeom>
            <a:avLst/>
            <a:gdLst/>
            <a:ahLst/>
            <a:cxnLst/>
            <a:rect l="l" t="t" r="r" b="b"/>
            <a:pathLst>
              <a:path w="609600" h="190500">
                <a:moveTo>
                  <a:pt x="0" y="47625"/>
                </a:moveTo>
                <a:lnTo>
                  <a:pt x="514349" y="47625"/>
                </a:lnTo>
                <a:lnTo>
                  <a:pt x="514349" y="0"/>
                </a:lnTo>
                <a:lnTo>
                  <a:pt x="609599" y="95250"/>
                </a:lnTo>
                <a:lnTo>
                  <a:pt x="514349" y="190500"/>
                </a:lnTo>
                <a:lnTo>
                  <a:pt x="514349" y="142875"/>
                </a:lnTo>
                <a:lnTo>
                  <a:pt x="0" y="142875"/>
                </a:lnTo>
                <a:lnTo>
                  <a:pt x="0" y="47625"/>
                </a:lnTo>
                <a:close/>
              </a:path>
            </a:pathLst>
          </a:custGeom>
          <a:ln w="9525">
            <a:solidFill>
              <a:srgbClr val="000000"/>
            </a:solidFill>
          </a:ln>
        </p:spPr>
        <p:txBody>
          <a:bodyPr wrap="square" lIns="0" tIns="0" rIns="0" bIns="0" rtlCol="0"/>
          <a:lstStyle/>
          <a:p>
            <a:endParaRPr dirty="0"/>
          </a:p>
        </p:txBody>
      </p:sp>
      <p:sp>
        <p:nvSpPr>
          <p:cNvPr id="10" name="object 10"/>
          <p:cNvSpPr/>
          <p:nvPr/>
        </p:nvSpPr>
        <p:spPr>
          <a:xfrm>
            <a:off x="1569211" y="3932887"/>
            <a:ext cx="609600" cy="190500"/>
          </a:xfrm>
          <a:custGeom>
            <a:avLst/>
            <a:gdLst/>
            <a:ahLst/>
            <a:cxnLst/>
            <a:rect l="l" t="t" r="r" b="b"/>
            <a:pathLst>
              <a:path w="609600" h="190500">
                <a:moveTo>
                  <a:pt x="514350" y="0"/>
                </a:moveTo>
                <a:lnTo>
                  <a:pt x="514350" y="47625"/>
                </a:lnTo>
                <a:lnTo>
                  <a:pt x="0" y="47625"/>
                </a:lnTo>
                <a:lnTo>
                  <a:pt x="0" y="142875"/>
                </a:lnTo>
                <a:lnTo>
                  <a:pt x="514350" y="142875"/>
                </a:lnTo>
                <a:lnTo>
                  <a:pt x="514350" y="190500"/>
                </a:lnTo>
                <a:lnTo>
                  <a:pt x="609600" y="95250"/>
                </a:lnTo>
                <a:lnTo>
                  <a:pt x="514350" y="0"/>
                </a:lnTo>
                <a:close/>
              </a:path>
            </a:pathLst>
          </a:custGeom>
          <a:solidFill>
            <a:srgbClr val="4F81BC"/>
          </a:solidFill>
        </p:spPr>
        <p:txBody>
          <a:bodyPr wrap="square" lIns="0" tIns="0" rIns="0" bIns="0" rtlCol="0"/>
          <a:lstStyle/>
          <a:p>
            <a:endParaRPr dirty="0"/>
          </a:p>
        </p:txBody>
      </p:sp>
      <p:sp>
        <p:nvSpPr>
          <p:cNvPr id="11" name="object 11"/>
          <p:cNvSpPr/>
          <p:nvPr/>
        </p:nvSpPr>
        <p:spPr>
          <a:xfrm>
            <a:off x="1569211" y="3932887"/>
            <a:ext cx="609600" cy="190500"/>
          </a:xfrm>
          <a:custGeom>
            <a:avLst/>
            <a:gdLst/>
            <a:ahLst/>
            <a:cxnLst/>
            <a:rect l="l" t="t" r="r" b="b"/>
            <a:pathLst>
              <a:path w="609600" h="190500">
                <a:moveTo>
                  <a:pt x="0" y="47625"/>
                </a:moveTo>
                <a:lnTo>
                  <a:pt x="514350" y="47625"/>
                </a:lnTo>
                <a:lnTo>
                  <a:pt x="514350" y="0"/>
                </a:lnTo>
                <a:lnTo>
                  <a:pt x="609600" y="95250"/>
                </a:lnTo>
                <a:lnTo>
                  <a:pt x="514350" y="190500"/>
                </a:lnTo>
                <a:lnTo>
                  <a:pt x="514350" y="142875"/>
                </a:lnTo>
                <a:lnTo>
                  <a:pt x="0" y="142875"/>
                </a:lnTo>
                <a:lnTo>
                  <a:pt x="0" y="47625"/>
                </a:lnTo>
                <a:close/>
              </a:path>
            </a:pathLst>
          </a:custGeom>
          <a:ln w="9525">
            <a:solidFill>
              <a:srgbClr val="000000"/>
            </a:solidFill>
          </a:ln>
        </p:spPr>
        <p:txBody>
          <a:bodyPr wrap="square" lIns="0" tIns="0" rIns="0" bIns="0" rtlCol="0"/>
          <a:lstStyle/>
          <a:p>
            <a:endParaRPr dirty="0"/>
          </a:p>
        </p:txBody>
      </p:sp>
      <p:sp>
        <p:nvSpPr>
          <p:cNvPr id="12" name="object 12"/>
          <p:cNvSpPr/>
          <p:nvPr/>
        </p:nvSpPr>
        <p:spPr>
          <a:xfrm>
            <a:off x="1569211" y="4364687"/>
            <a:ext cx="609600" cy="190500"/>
          </a:xfrm>
          <a:custGeom>
            <a:avLst/>
            <a:gdLst/>
            <a:ahLst/>
            <a:cxnLst/>
            <a:rect l="l" t="t" r="r" b="b"/>
            <a:pathLst>
              <a:path w="609600" h="190500">
                <a:moveTo>
                  <a:pt x="514350" y="0"/>
                </a:moveTo>
                <a:lnTo>
                  <a:pt x="514350" y="47625"/>
                </a:lnTo>
                <a:lnTo>
                  <a:pt x="0" y="47625"/>
                </a:lnTo>
                <a:lnTo>
                  <a:pt x="0" y="142875"/>
                </a:lnTo>
                <a:lnTo>
                  <a:pt x="514350" y="142875"/>
                </a:lnTo>
                <a:lnTo>
                  <a:pt x="514350" y="190500"/>
                </a:lnTo>
                <a:lnTo>
                  <a:pt x="609600" y="95250"/>
                </a:lnTo>
                <a:lnTo>
                  <a:pt x="514350" y="0"/>
                </a:lnTo>
                <a:close/>
              </a:path>
            </a:pathLst>
          </a:custGeom>
          <a:solidFill>
            <a:srgbClr val="4F81BC"/>
          </a:solidFill>
        </p:spPr>
        <p:txBody>
          <a:bodyPr wrap="square" lIns="0" tIns="0" rIns="0" bIns="0" rtlCol="0"/>
          <a:lstStyle/>
          <a:p>
            <a:endParaRPr dirty="0"/>
          </a:p>
        </p:txBody>
      </p:sp>
      <p:sp>
        <p:nvSpPr>
          <p:cNvPr id="13" name="object 13"/>
          <p:cNvSpPr/>
          <p:nvPr/>
        </p:nvSpPr>
        <p:spPr>
          <a:xfrm>
            <a:off x="1569211" y="4364687"/>
            <a:ext cx="609600" cy="190500"/>
          </a:xfrm>
          <a:custGeom>
            <a:avLst/>
            <a:gdLst/>
            <a:ahLst/>
            <a:cxnLst/>
            <a:rect l="l" t="t" r="r" b="b"/>
            <a:pathLst>
              <a:path w="609600" h="190500">
                <a:moveTo>
                  <a:pt x="0" y="47625"/>
                </a:moveTo>
                <a:lnTo>
                  <a:pt x="514350" y="47625"/>
                </a:lnTo>
                <a:lnTo>
                  <a:pt x="514350" y="0"/>
                </a:lnTo>
                <a:lnTo>
                  <a:pt x="609600" y="95250"/>
                </a:lnTo>
                <a:lnTo>
                  <a:pt x="514350" y="190500"/>
                </a:lnTo>
                <a:lnTo>
                  <a:pt x="514350" y="142875"/>
                </a:lnTo>
                <a:lnTo>
                  <a:pt x="0" y="142875"/>
                </a:lnTo>
                <a:lnTo>
                  <a:pt x="0" y="47625"/>
                </a:lnTo>
                <a:close/>
              </a:path>
            </a:pathLst>
          </a:custGeom>
          <a:ln w="9525">
            <a:solidFill>
              <a:srgbClr val="000000"/>
            </a:solidFill>
          </a:ln>
        </p:spPr>
        <p:txBody>
          <a:bodyPr wrap="square" lIns="0" tIns="0" rIns="0" bIns="0" rtlCol="0"/>
          <a:lstStyle/>
          <a:p>
            <a:endParaRPr dirty="0"/>
          </a:p>
        </p:txBody>
      </p:sp>
      <p:sp>
        <p:nvSpPr>
          <p:cNvPr id="14" name="object 14"/>
          <p:cNvSpPr/>
          <p:nvPr/>
        </p:nvSpPr>
        <p:spPr>
          <a:xfrm>
            <a:off x="3657600" y="5118940"/>
            <a:ext cx="1524000" cy="457200"/>
          </a:xfrm>
          <a:custGeom>
            <a:avLst/>
            <a:gdLst/>
            <a:ahLst/>
            <a:cxnLst/>
            <a:rect l="l" t="t" r="r" b="b"/>
            <a:pathLst>
              <a:path w="1524000" h="457200">
                <a:moveTo>
                  <a:pt x="1524000" y="228600"/>
                </a:moveTo>
                <a:lnTo>
                  <a:pt x="0" y="228600"/>
                </a:lnTo>
                <a:lnTo>
                  <a:pt x="762000" y="457200"/>
                </a:lnTo>
                <a:lnTo>
                  <a:pt x="1524000" y="228600"/>
                </a:lnTo>
                <a:close/>
              </a:path>
              <a:path w="1524000" h="457200">
                <a:moveTo>
                  <a:pt x="1143000" y="0"/>
                </a:moveTo>
                <a:lnTo>
                  <a:pt x="381000" y="0"/>
                </a:lnTo>
                <a:lnTo>
                  <a:pt x="381000" y="228600"/>
                </a:lnTo>
                <a:lnTo>
                  <a:pt x="1143000" y="228600"/>
                </a:lnTo>
                <a:lnTo>
                  <a:pt x="1143000" y="0"/>
                </a:lnTo>
                <a:close/>
              </a:path>
            </a:pathLst>
          </a:custGeom>
          <a:solidFill>
            <a:srgbClr val="4F81BC"/>
          </a:solidFill>
        </p:spPr>
        <p:txBody>
          <a:bodyPr wrap="square" lIns="0" tIns="0" rIns="0" bIns="0" rtlCol="0"/>
          <a:lstStyle/>
          <a:p>
            <a:endParaRPr dirty="0"/>
          </a:p>
        </p:txBody>
      </p:sp>
      <p:sp>
        <p:nvSpPr>
          <p:cNvPr id="15" name="object 15"/>
          <p:cNvSpPr/>
          <p:nvPr/>
        </p:nvSpPr>
        <p:spPr>
          <a:xfrm>
            <a:off x="3657600" y="5118940"/>
            <a:ext cx="1524000" cy="457200"/>
          </a:xfrm>
          <a:custGeom>
            <a:avLst/>
            <a:gdLst/>
            <a:ahLst/>
            <a:cxnLst/>
            <a:rect l="l" t="t" r="r" b="b"/>
            <a:pathLst>
              <a:path w="1524000" h="457200">
                <a:moveTo>
                  <a:pt x="0" y="228600"/>
                </a:moveTo>
                <a:lnTo>
                  <a:pt x="381000" y="228600"/>
                </a:lnTo>
                <a:lnTo>
                  <a:pt x="381000" y="0"/>
                </a:lnTo>
                <a:lnTo>
                  <a:pt x="1143000" y="0"/>
                </a:lnTo>
                <a:lnTo>
                  <a:pt x="1143000" y="228600"/>
                </a:lnTo>
                <a:lnTo>
                  <a:pt x="1524000" y="228600"/>
                </a:lnTo>
                <a:lnTo>
                  <a:pt x="762000" y="457200"/>
                </a:lnTo>
                <a:lnTo>
                  <a:pt x="0" y="228600"/>
                </a:lnTo>
                <a:close/>
              </a:path>
            </a:pathLst>
          </a:custGeom>
          <a:ln w="9525">
            <a:solidFill>
              <a:srgbClr val="000000"/>
            </a:solidFill>
          </a:ln>
        </p:spPr>
        <p:txBody>
          <a:bodyPr wrap="square" lIns="0" tIns="0" rIns="0" bIns="0" rtlCol="0"/>
          <a:lstStyle/>
          <a:p>
            <a:endParaRPr dirty="0"/>
          </a:p>
        </p:txBody>
      </p:sp>
      <p:sp>
        <p:nvSpPr>
          <p:cNvPr id="16" name="object 16"/>
          <p:cNvSpPr txBox="1"/>
          <p:nvPr/>
        </p:nvSpPr>
        <p:spPr>
          <a:xfrm>
            <a:off x="1681988" y="5799787"/>
            <a:ext cx="5475605" cy="923925"/>
          </a:xfrm>
          <a:prstGeom prst="rect">
            <a:avLst/>
          </a:prstGeom>
          <a:solidFill>
            <a:srgbClr val="DCE6F1"/>
          </a:solidFill>
        </p:spPr>
        <p:txBody>
          <a:bodyPr vert="horz" wrap="square" lIns="0" tIns="6350" rIns="0" bIns="0" rtlCol="0">
            <a:spAutoFit/>
          </a:bodyPr>
          <a:lstStyle/>
          <a:p>
            <a:pPr>
              <a:lnSpc>
                <a:spcPct val="100000"/>
              </a:lnSpc>
              <a:spcBef>
                <a:spcPts val="50"/>
              </a:spcBef>
            </a:pPr>
            <a:endParaRPr sz="2050" dirty="0">
              <a:latin typeface="Times New Roman"/>
              <a:cs typeface="Times New Roman"/>
            </a:endParaRPr>
          </a:p>
          <a:p>
            <a:pPr marL="655955">
              <a:lnSpc>
                <a:spcPct val="100000"/>
              </a:lnSpc>
            </a:pPr>
            <a:r>
              <a:rPr sz="1800" b="1" spc="-10" dirty="0">
                <a:solidFill>
                  <a:srgbClr val="1F487C"/>
                </a:solidFill>
                <a:latin typeface="Calibri"/>
                <a:cs typeface="Calibri"/>
              </a:rPr>
              <a:t>Reduction </a:t>
            </a:r>
            <a:r>
              <a:rPr sz="1800" b="1" dirty="0">
                <a:solidFill>
                  <a:srgbClr val="1F487C"/>
                </a:solidFill>
                <a:latin typeface="Calibri"/>
                <a:cs typeface="Calibri"/>
              </a:rPr>
              <a:t>of </a:t>
            </a:r>
            <a:r>
              <a:rPr sz="1800" b="1" spc="-10" dirty="0">
                <a:solidFill>
                  <a:srgbClr val="1F487C"/>
                </a:solidFill>
                <a:latin typeface="Calibri"/>
                <a:cs typeface="Calibri"/>
              </a:rPr>
              <a:t>immunosuppresion, </a:t>
            </a:r>
            <a:r>
              <a:rPr sz="1800" b="1" dirty="0">
                <a:solidFill>
                  <a:srgbClr val="1F487C"/>
                </a:solidFill>
                <a:latin typeface="Calibri"/>
                <a:cs typeface="Calibri"/>
              </a:rPr>
              <a:t>if</a:t>
            </a:r>
            <a:r>
              <a:rPr sz="1800" b="1" spc="10" dirty="0">
                <a:solidFill>
                  <a:srgbClr val="1F487C"/>
                </a:solidFill>
                <a:latin typeface="Calibri"/>
                <a:cs typeface="Calibri"/>
              </a:rPr>
              <a:t> </a:t>
            </a:r>
            <a:r>
              <a:rPr sz="1800" b="1" spc="-5" dirty="0">
                <a:solidFill>
                  <a:srgbClr val="1F487C"/>
                </a:solidFill>
                <a:latin typeface="Calibri"/>
                <a:cs typeface="Calibri"/>
              </a:rPr>
              <a:t>possible</a:t>
            </a:r>
            <a:endParaRPr sz="1800" dirty="0">
              <a:latin typeface="Calibri"/>
              <a:cs typeface="Calibri"/>
            </a:endParaRPr>
          </a:p>
        </p:txBody>
      </p:sp>
      <p:sp>
        <p:nvSpPr>
          <p:cNvPr id="17" name="object 17"/>
          <p:cNvSpPr txBox="1">
            <a:spLocks noGrp="1"/>
          </p:cNvSpPr>
          <p:nvPr>
            <p:ph type="ftr" sz="quarter" idx="4294967295"/>
          </p:nvPr>
        </p:nvSpPr>
        <p:spPr>
          <a:xfrm>
            <a:off x="8059293" y="7187566"/>
            <a:ext cx="958215" cy="127634"/>
          </a:xfrm>
          <a:prstGeom prst="rect">
            <a:avLst/>
          </a:prstGeom>
        </p:spPr>
        <p:txBody>
          <a:bodyPr vert="horz" wrap="square" lIns="0" tIns="0" rIns="0" bIns="0" rtlCol="0">
            <a:spAutoFit/>
          </a:bodyPr>
          <a:lstStyle/>
          <a:p>
            <a:pPr marL="12700">
              <a:lnSpc>
                <a:spcPts val="865"/>
              </a:lnSpc>
            </a:pPr>
            <a:r>
              <a:rPr spc="-5" dirty="0"/>
              <a:t>T.Lion </a:t>
            </a:r>
            <a:r>
              <a:rPr dirty="0"/>
              <a:t>ESH-EBMT</a:t>
            </a:r>
            <a:r>
              <a:rPr spc="-100" dirty="0"/>
              <a:t> </a:t>
            </a:r>
            <a:r>
              <a:rPr dirty="0"/>
              <a:t>2014</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533400"/>
            <a:ext cx="8229600" cy="597983"/>
          </a:xfrm>
          <a:prstGeom prst="rect">
            <a:avLst/>
          </a:prstGeom>
        </p:spPr>
        <p:txBody>
          <a:bodyPr vert="horz" wrap="square" lIns="0" tIns="226440" rIns="0" bIns="0" rtlCol="0">
            <a:spAutoFit/>
          </a:bodyPr>
          <a:lstStyle/>
          <a:p>
            <a:pPr marL="293370">
              <a:lnSpc>
                <a:spcPct val="100000"/>
              </a:lnSpc>
            </a:pPr>
            <a:r>
              <a:rPr sz="2400" spc="-10" dirty="0"/>
              <a:t>Preemptive treatment </a:t>
            </a:r>
            <a:r>
              <a:rPr sz="2400" dirty="0"/>
              <a:t>based on </a:t>
            </a:r>
            <a:r>
              <a:rPr sz="2400" spc="-10" dirty="0"/>
              <a:t>RQ-PCR </a:t>
            </a:r>
            <a:r>
              <a:rPr sz="2400" spc="-5" dirty="0"/>
              <a:t>screening </a:t>
            </a:r>
            <a:r>
              <a:rPr sz="2400" dirty="0"/>
              <a:t>in</a:t>
            </a:r>
            <a:r>
              <a:rPr sz="2400" spc="-20" dirty="0"/>
              <a:t> </a:t>
            </a:r>
            <a:r>
              <a:rPr sz="2400" spc="-10" dirty="0"/>
              <a:t>PB</a:t>
            </a:r>
          </a:p>
        </p:txBody>
      </p:sp>
      <p:sp>
        <p:nvSpPr>
          <p:cNvPr id="3" name="object 3"/>
          <p:cNvSpPr/>
          <p:nvPr/>
        </p:nvSpPr>
        <p:spPr>
          <a:xfrm>
            <a:off x="1752600" y="1330325"/>
            <a:ext cx="5664200" cy="1035050"/>
          </a:xfrm>
          <a:custGeom>
            <a:avLst/>
            <a:gdLst/>
            <a:ahLst/>
            <a:cxnLst/>
            <a:rect l="l" t="t" r="r" b="b"/>
            <a:pathLst>
              <a:path w="5664200" h="1035050">
                <a:moveTo>
                  <a:pt x="0" y="1035050"/>
                </a:moveTo>
                <a:lnTo>
                  <a:pt x="5664200" y="1035050"/>
                </a:lnTo>
                <a:lnTo>
                  <a:pt x="5664200" y="0"/>
                </a:lnTo>
                <a:lnTo>
                  <a:pt x="0" y="0"/>
                </a:lnTo>
                <a:lnTo>
                  <a:pt x="0" y="1035050"/>
                </a:lnTo>
                <a:close/>
              </a:path>
            </a:pathLst>
          </a:custGeom>
          <a:solidFill>
            <a:srgbClr val="DCE6F1"/>
          </a:solidFill>
        </p:spPr>
        <p:txBody>
          <a:bodyPr wrap="square" lIns="0" tIns="0" rIns="0" bIns="0" rtlCol="0"/>
          <a:lstStyle/>
          <a:p>
            <a:endParaRPr dirty="0"/>
          </a:p>
        </p:txBody>
      </p:sp>
      <p:sp>
        <p:nvSpPr>
          <p:cNvPr id="4" name="object 4"/>
          <p:cNvSpPr txBox="1"/>
          <p:nvPr/>
        </p:nvSpPr>
        <p:spPr>
          <a:xfrm>
            <a:off x="1752600" y="1330325"/>
            <a:ext cx="5664200" cy="1035050"/>
          </a:xfrm>
          <a:prstGeom prst="rect">
            <a:avLst/>
          </a:prstGeom>
        </p:spPr>
        <p:txBody>
          <a:bodyPr vert="horz" wrap="square" lIns="0" tIns="33655" rIns="0" bIns="0" rtlCol="0">
            <a:spAutoFit/>
          </a:bodyPr>
          <a:lstStyle/>
          <a:p>
            <a:pPr algn="ctr">
              <a:lnSpc>
                <a:spcPct val="100000"/>
              </a:lnSpc>
              <a:spcBef>
                <a:spcPts val="265"/>
              </a:spcBef>
            </a:pPr>
            <a:r>
              <a:rPr sz="1800" b="1" spc="-5" dirty="0">
                <a:solidFill>
                  <a:srgbClr val="1F487C"/>
                </a:solidFill>
                <a:latin typeface="Calibri"/>
                <a:cs typeface="Calibri"/>
              </a:rPr>
              <a:t>Cidofovir </a:t>
            </a:r>
            <a:r>
              <a:rPr sz="1800" b="1" spc="5" dirty="0">
                <a:solidFill>
                  <a:srgbClr val="1F487C"/>
                </a:solidFill>
                <a:latin typeface="Calibri"/>
                <a:cs typeface="Calibri"/>
              </a:rPr>
              <a:t>(</a:t>
            </a:r>
            <a:r>
              <a:rPr sz="1800" b="1" spc="5" dirty="0">
                <a:solidFill>
                  <a:srgbClr val="1F487C"/>
                </a:solidFill>
                <a:latin typeface="Arial"/>
                <a:cs typeface="Arial"/>
              </a:rPr>
              <a:t>± </a:t>
            </a:r>
            <a:r>
              <a:rPr sz="1800" b="1" spc="-10" dirty="0">
                <a:solidFill>
                  <a:srgbClr val="1F487C"/>
                </a:solidFill>
                <a:latin typeface="Calibri"/>
                <a:cs typeface="Calibri"/>
              </a:rPr>
              <a:t>Ribavirin) at </a:t>
            </a:r>
            <a:r>
              <a:rPr sz="1800" b="1" spc="-15" dirty="0">
                <a:solidFill>
                  <a:srgbClr val="1F487C"/>
                </a:solidFill>
                <a:latin typeface="Calibri"/>
                <a:cs typeface="Calibri"/>
              </a:rPr>
              <a:t>first </a:t>
            </a:r>
            <a:r>
              <a:rPr sz="1800" b="1" dirty="0">
                <a:solidFill>
                  <a:srgbClr val="1F487C"/>
                </a:solidFill>
                <a:latin typeface="Calibri"/>
                <a:cs typeface="Calibri"/>
              </a:rPr>
              <a:t>HAdV positivity in</a:t>
            </a:r>
            <a:r>
              <a:rPr sz="1800" b="1" spc="-185" dirty="0">
                <a:solidFill>
                  <a:srgbClr val="1F487C"/>
                </a:solidFill>
                <a:latin typeface="Calibri"/>
                <a:cs typeface="Calibri"/>
              </a:rPr>
              <a:t> </a:t>
            </a:r>
            <a:r>
              <a:rPr sz="1800" b="1" spc="-5" dirty="0">
                <a:solidFill>
                  <a:srgbClr val="1F487C"/>
                </a:solidFill>
                <a:latin typeface="Calibri"/>
                <a:cs typeface="Calibri"/>
              </a:rPr>
              <a:t>PB</a:t>
            </a:r>
            <a:endParaRPr sz="1800" dirty="0">
              <a:latin typeface="Calibri"/>
              <a:cs typeface="Calibri"/>
            </a:endParaRPr>
          </a:p>
          <a:p>
            <a:pPr>
              <a:lnSpc>
                <a:spcPct val="100000"/>
              </a:lnSpc>
              <a:spcBef>
                <a:spcPts val="5"/>
              </a:spcBef>
            </a:pPr>
            <a:endParaRPr sz="1850" dirty="0">
              <a:latin typeface="Times New Roman"/>
              <a:cs typeface="Times New Roman"/>
            </a:endParaRPr>
          </a:p>
          <a:p>
            <a:pPr marL="2540" algn="ctr">
              <a:lnSpc>
                <a:spcPct val="100000"/>
              </a:lnSpc>
            </a:pPr>
            <a:r>
              <a:rPr sz="1800" b="1" spc="-20" dirty="0">
                <a:solidFill>
                  <a:srgbClr val="1F487C"/>
                </a:solidFill>
                <a:latin typeface="Calibri"/>
                <a:cs typeface="Calibri"/>
              </a:rPr>
              <a:t>Treatment </a:t>
            </a:r>
            <a:r>
              <a:rPr sz="1800" b="1" spc="-10" dirty="0">
                <a:solidFill>
                  <a:srgbClr val="1F487C"/>
                </a:solidFill>
                <a:latin typeface="Calibri"/>
                <a:cs typeface="Calibri"/>
              </a:rPr>
              <a:t>for  </a:t>
            </a:r>
            <a:r>
              <a:rPr sz="1800" b="1" dirty="0">
                <a:solidFill>
                  <a:srgbClr val="1F487C"/>
                </a:solidFill>
                <a:latin typeface="Calibri"/>
                <a:cs typeface="Calibri"/>
              </a:rPr>
              <a:t>≥ 2</a:t>
            </a:r>
            <a:r>
              <a:rPr sz="1800" b="1" spc="-40" dirty="0">
                <a:solidFill>
                  <a:srgbClr val="1F487C"/>
                </a:solidFill>
                <a:latin typeface="Calibri"/>
                <a:cs typeface="Calibri"/>
              </a:rPr>
              <a:t> </a:t>
            </a:r>
            <a:r>
              <a:rPr sz="1800" b="1" spc="-5" dirty="0">
                <a:solidFill>
                  <a:srgbClr val="1F487C"/>
                </a:solidFill>
                <a:latin typeface="Calibri"/>
                <a:cs typeface="Calibri"/>
              </a:rPr>
              <a:t>weeks</a:t>
            </a:r>
            <a:endParaRPr sz="1800" dirty="0">
              <a:latin typeface="Calibri"/>
              <a:cs typeface="Calibri"/>
            </a:endParaRPr>
          </a:p>
        </p:txBody>
      </p:sp>
      <p:sp>
        <p:nvSpPr>
          <p:cNvPr id="5" name="object 5"/>
          <p:cNvSpPr/>
          <p:nvPr/>
        </p:nvSpPr>
        <p:spPr>
          <a:xfrm>
            <a:off x="4377309" y="1682750"/>
            <a:ext cx="482600" cy="228600"/>
          </a:xfrm>
          <a:custGeom>
            <a:avLst/>
            <a:gdLst/>
            <a:ahLst/>
            <a:cxnLst/>
            <a:rect l="l" t="t" r="r" b="b"/>
            <a:pathLst>
              <a:path w="482600" h="228600">
                <a:moveTo>
                  <a:pt x="482600" y="171450"/>
                </a:moveTo>
                <a:lnTo>
                  <a:pt x="0" y="171450"/>
                </a:lnTo>
                <a:lnTo>
                  <a:pt x="241300" y="228600"/>
                </a:lnTo>
                <a:lnTo>
                  <a:pt x="482600" y="171450"/>
                </a:lnTo>
                <a:close/>
              </a:path>
              <a:path w="482600" h="228600">
                <a:moveTo>
                  <a:pt x="361950" y="0"/>
                </a:moveTo>
                <a:lnTo>
                  <a:pt x="120650" y="0"/>
                </a:lnTo>
                <a:lnTo>
                  <a:pt x="120650" y="171450"/>
                </a:lnTo>
                <a:lnTo>
                  <a:pt x="361950" y="171450"/>
                </a:lnTo>
                <a:lnTo>
                  <a:pt x="361950" y="0"/>
                </a:lnTo>
                <a:close/>
              </a:path>
            </a:pathLst>
          </a:custGeom>
          <a:solidFill>
            <a:srgbClr val="1F487C"/>
          </a:solidFill>
        </p:spPr>
        <p:txBody>
          <a:bodyPr wrap="square" lIns="0" tIns="0" rIns="0" bIns="0" rtlCol="0"/>
          <a:lstStyle/>
          <a:p>
            <a:endParaRPr dirty="0"/>
          </a:p>
        </p:txBody>
      </p:sp>
      <p:sp>
        <p:nvSpPr>
          <p:cNvPr id="6" name="object 6"/>
          <p:cNvSpPr/>
          <p:nvPr/>
        </p:nvSpPr>
        <p:spPr>
          <a:xfrm>
            <a:off x="4377309" y="1682750"/>
            <a:ext cx="482600" cy="228600"/>
          </a:xfrm>
          <a:custGeom>
            <a:avLst/>
            <a:gdLst/>
            <a:ahLst/>
            <a:cxnLst/>
            <a:rect l="l" t="t" r="r" b="b"/>
            <a:pathLst>
              <a:path w="482600" h="228600">
                <a:moveTo>
                  <a:pt x="0" y="171450"/>
                </a:moveTo>
                <a:lnTo>
                  <a:pt x="120650" y="171450"/>
                </a:lnTo>
                <a:lnTo>
                  <a:pt x="120650" y="0"/>
                </a:lnTo>
                <a:lnTo>
                  <a:pt x="361950" y="0"/>
                </a:lnTo>
                <a:lnTo>
                  <a:pt x="361950" y="171450"/>
                </a:lnTo>
                <a:lnTo>
                  <a:pt x="482600" y="171450"/>
                </a:lnTo>
                <a:lnTo>
                  <a:pt x="241300" y="228600"/>
                </a:lnTo>
                <a:lnTo>
                  <a:pt x="0" y="171450"/>
                </a:lnTo>
                <a:close/>
              </a:path>
            </a:pathLst>
          </a:custGeom>
          <a:ln w="9525">
            <a:solidFill>
              <a:srgbClr val="000000"/>
            </a:solidFill>
          </a:ln>
        </p:spPr>
        <p:txBody>
          <a:bodyPr wrap="square" lIns="0" tIns="0" rIns="0" bIns="0" rtlCol="0"/>
          <a:lstStyle/>
          <a:p>
            <a:endParaRPr dirty="0"/>
          </a:p>
        </p:txBody>
      </p:sp>
      <p:sp>
        <p:nvSpPr>
          <p:cNvPr id="7" name="object 7"/>
          <p:cNvSpPr txBox="1"/>
          <p:nvPr/>
        </p:nvSpPr>
        <p:spPr>
          <a:xfrm>
            <a:off x="1944370" y="3063240"/>
            <a:ext cx="5332095" cy="509905"/>
          </a:xfrm>
          <a:prstGeom prst="rect">
            <a:avLst/>
          </a:prstGeom>
        </p:spPr>
        <p:txBody>
          <a:bodyPr vert="horz" wrap="square" lIns="0" tIns="0" rIns="0" bIns="0" rtlCol="0">
            <a:spAutoFit/>
          </a:bodyPr>
          <a:lstStyle/>
          <a:p>
            <a:pPr algn="ctr">
              <a:lnSpc>
                <a:spcPct val="100000"/>
              </a:lnSpc>
            </a:pPr>
            <a:r>
              <a:rPr sz="1800" b="1" spc="-5" dirty="0">
                <a:solidFill>
                  <a:srgbClr val="1F487C"/>
                </a:solidFill>
                <a:latin typeface="Calibri"/>
                <a:cs typeface="Calibri"/>
              </a:rPr>
              <a:t>Adoptive </a:t>
            </a:r>
            <a:r>
              <a:rPr sz="1800" b="1" spc="-15" dirty="0">
                <a:solidFill>
                  <a:srgbClr val="1F487C"/>
                </a:solidFill>
                <a:latin typeface="Calibri"/>
                <a:cs typeface="Calibri"/>
              </a:rPr>
              <a:t>transfer </a:t>
            </a:r>
            <a:r>
              <a:rPr sz="1800" b="1" dirty="0">
                <a:solidFill>
                  <a:srgbClr val="1F487C"/>
                </a:solidFill>
                <a:latin typeface="Calibri"/>
                <a:cs typeface="Calibri"/>
              </a:rPr>
              <a:t>of </a:t>
            </a:r>
            <a:r>
              <a:rPr sz="1800" b="1" spc="-5" dirty="0">
                <a:solidFill>
                  <a:srgbClr val="1F487C"/>
                </a:solidFill>
                <a:latin typeface="Calibri"/>
                <a:cs typeface="Calibri"/>
              </a:rPr>
              <a:t>donor-derived HAdV-specific </a:t>
            </a:r>
            <a:r>
              <a:rPr sz="1800" b="1" dirty="0">
                <a:solidFill>
                  <a:srgbClr val="1F487C"/>
                </a:solidFill>
                <a:latin typeface="Calibri"/>
                <a:cs typeface="Calibri"/>
              </a:rPr>
              <a:t>T</a:t>
            </a:r>
            <a:r>
              <a:rPr sz="1800" b="1" spc="-95" dirty="0">
                <a:solidFill>
                  <a:srgbClr val="1F487C"/>
                </a:solidFill>
                <a:latin typeface="Calibri"/>
                <a:cs typeface="Calibri"/>
              </a:rPr>
              <a:t> </a:t>
            </a:r>
            <a:r>
              <a:rPr sz="1800" b="1" dirty="0">
                <a:solidFill>
                  <a:srgbClr val="1F487C"/>
                </a:solidFill>
                <a:latin typeface="Calibri"/>
                <a:cs typeface="Calibri"/>
              </a:rPr>
              <a:t>cells</a:t>
            </a:r>
            <a:endParaRPr sz="1800" dirty="0">
              <a:latin typeface="Calibri"/>
              <a:cs typeface="Calibri"/>
            </a:endParaRPr>
          </a:p>
          <a:p>
            <a:pPr algn="ctr">
              <a:lnSpc>
                <a:spcPct val="100000"/>
              </a:lnSpc>
            </a:pPr>
            <a:r>
              <a:rPr sz="1400" i="1" spc="-5" dirty="0">
                <a:solidFill>
                  <a:srgbClr val="1F487C"/>
                </a:solidFill>
                <a:latin typeface="Calibri"/>
                <a:cs typeface="Calibri"/>
              </a:rPr>
              <a:t>(Feuchtinger </a:t>
            </a:r>
            <a:r>
              <a:rPr sz="1400" i="1" dirty="0">
                <a:solidFill>
                  <a:srgbClr val="1F487C"/>
                </a:solidFill>
                <a:latin typeface="Calibri"/>
                <a:cs typeface="Calibri"/>
              </a:rPr>
              <a:t>T  </a:t>
            </a:r>
            <a:r>
              <a:rPr sz="1400" i="1" spc="-10" dirty="0">
                <a:solidFill>
                  <a:srgbClr val="1F487C"/>
                </a:solidFill>
                <a:latin typeface="Calibri"/>
                <a:cs typeface="Calibri"/>
              </a:rPr>
              <a:t>et </a:t>
            </a:r>
            <a:r>
              <a:rPr sz="1400" i="1" spc="-5" dirty="0">
                <a:solidFill>
                  <a:srgbClr val="1F487C"/>
                </a:solidFill>
                <a:latin typeface="Calibri"/>
                <a:cs typeface="Calibri"/>
              </a:rPr>
              <a:t>al.,  </a:t>
            </a:r>
            <a:r>
              <a:rPr sz="1400" i="1" dirty="0">
                <a:solidFill>
                  <a:srgbClr val="1F487C"/>
                </a:solidFill>
                <a:latin typeface="Calibri"/>
                <a:cs typeface="Calibri"/>
              </a:rPr>
              <a:t>BJH </a:t>
            </a:r>
            <a:r>
              <a:rPr sz="1400" i="1" spc="-5" dirty="0">
                <a:solidFill>
                  <a:srgbClr val="1F487C"/>
                </a:solidFill>
                <a:latin typeface="Calibri"/>
                <a:cs typeface="Calibri"/>
              </a:rPr>
              <a:t>134: </a:t>
            </a:r>
            <a:r>
              <a:rPr sz="1400" i="1" dirty="0">
                <a:solidFill>
                  <a:srgbClr val="1F487C"/>
                </a:solidFill>
                <a:latin typeface="Calibri"/>
                <a:cs typeface="Calibri"/>
              </a:rPr>
              <a:t>64-76,</a:t>
            </a:r>
            <a:r>
              <a:rPr sz="1400" i="1" spc="-25" dirty="0">
                <a:solidFill>
                  <a:srgbClr val="1F487C"/>
                </a:solidFill>
                <a:latin typeface="Calibri"/>
                <a:cs typeface="Calibri"/>
              </a:rPr>
              <a:t> </a:t>
            </a:r>
            <a:r>
              <a:rPr sz="1400" i="1" spc="-5" dirty="0">
                <a:solidFill>
                  <a:srgbClr val="1F487C"/>
                </a:solidFill>
                <a:latin typeface="Calibri"/>
                <a:cs typeface="Calibri"/>
              </a:rPr>
              <a:t>2006)</a:t>
            </a:r>
            <a:endParaRPr sz="1400" dirty="0">
              <a:latin typeface="Calibri"/>
              <a:cs typeface="Calibri"/>
            </a:endParaRPr>
          </a:p>
        </p:txBody>
      </p:sp>
      <p:sp>
        <p:nvSpPr>
          <p:cNvPr id="8" name="object 8"/>
          <p:cNvSpPr/>
          <p:nvPr/>
        </p:nvSpPr>
        <p:spPr>
          <a:xfrm>
            <a:off x="4374388" y="2625725"/>
            <a:ext cx="482600" cy="409575"/>
          </a:xfrm>
          <a:custGeom>
            <a:avLst/>
            <a:gdLst/>
            <a:ahLst/>
            <a:cxnLst/>
            <a:rect l="l" t="t" r="r" b="b"/>
            <a:pathLst>
              <a:path w="482600" h="409575">
                <a:moveTo>
                  <a:pt x="482600" y="307213"/>
                </a:moveTo>
                <a:lnTo>
                  <a:pt x="0" y="307213"/>
                </a:lnTo>
                <a:lnTo>
                  <a:pt x="241300" y="409575"/>
                </a:lnTo>
                <a:lnTo>
                  <a:pt x="482600" y="307213"/>
                </a:lnTo>
                <a:close/>
              </a:path>
              <a:path w="482600" h="409575">
                <a:moveTo>
                  <a:pt x="361950" y="0"/>
                </a:moveTo>
                <a:lnTo>
                  <a:pt x="120650" y="0"/>
                </a:lnTo>
                <a:lnTo>
                  <a:pt x="120650" y="307213"/>
                </a:lnTo>
                <a:lnTo>
                  <a:pt x="361950" y="307213"/>
                </a:lnTo>
                <a:lnTo>
                  <a:pt x="361950" y="0"/>
                </a:lnTo>
                <a:close/>
              </a:path>
            </a:pathLst>
          </a:custGeom>
          <a:solidFill>
            <a:srgbClr val="1F487C"/>
          </a:solidFill>
        </p:spPr>
        <p:txBody>
          <a:bodyPr wrap="square" lIns="0" tIns="0" rIns="0" bIns="0" rtlCol="0"/>
          <a:lstStyle/>
          <a:p>
            <a:endParaRPr dirty="0"/>
          </a:p>
        </p:txBody>
      </p:sp>
      <p:sp>
        <p:nvSpPr>
          <p:cNvPr id="9" name="object 9"/>
          <p:cNvSpPr/>
          <p:nvPr/>
        </p:nvSpPr>
        <p:spPr>
          <a:xfrm>
            <a:off x="4374388" y="2625725"/>
            <a:ext cx="482600" cy="409575"/>
          </a:xfrm>
          <a:custGeom>
            <a:avLst/>
            <a:gdLst/>
            <a:ahLst/>
            <a:cxnLst/>
            <a:rect l="l" t="t" r="r" b="b"/>
            <a:pathLst>
              <a:path w="482600" h="409575">
                <a:moveTo>
                  <a:pt x="0" y="307213"/>
                </a:moveTo>
                <a:lnTo>
                  <a:pt x="120650" y="307213"/>
                </a:lnTo>
                <a:lnTo>
                  <a:pt x="120650" y="0"/>
                </a:lnTo>
                <a:lnTo>
                  <a:pt x="361950" y="0"/>
                </a:lnTo>
                <a:lnTo>
                  <a:pt x="361950" y="307213"/>
                </a:lnTo>
                <a:lnTo>
                  <a:pt x="482600" y="307213"/>
                </a:lnTo>
                <a:lnTo>
                  <a:pt x="241300" y="409575"/>
                </a:lnTo>
                <a:lnTo>
                  <a:pt x="0" y="307213"/>
                </a:lnTo>
                <a:close/>
              </a:path>
            </a:pathLst>
          </a:custGeom>
          <a:ln w="9525">
            <a:solidFill>
              <a:srgbClr val="000000"/>
            </a:solidFill>
          </a:ln>
        </p:spPr>
        <p:txBody>
          <a:bodyPr wrap="square" lIns="0" tIns="0" rIns="0" bIns="0" rtlCol="0"/>
          <a:lstStyle/>
          <a:p>
            <a:endParaRPr dirty="0"/>
          </a:p>
        </p:txBody>
      </p:sp>
      <p:sp>
        <p:nvSpPr>
          <p:cNvPr id="10" name="object 10"/>
          <p:cNvSpPr/>
          <p:nvPr/>
        </p:nvSpPr>
        <p:spPr>
          <a:xfrm>
            <a:off x="1919097" y="3749675"/>
            <a:ext cx="5430520" cy="2879725"/>
          </a:xfrm>
          <a:custGeom>
            <a:avLst/>
            <a:gdLst/>
            <a:ahLst/>
            <a:cxnLst/>
            <a:rect l="l" t="t" r="r" b="b"/>
            <a:pathLst>
              <a:path w="5430520" h="2879725">
                <a:moveTo>
                  <a:pt x="0" y="2879725"/>
                </a:moveTo>
                <a:lnTo>
                  <a:pt x="5430012" y="2879725"/>
                </a:lnTo>
                <a:lnTo>
                  <a:pt x="5430012" y="0"/>
                </a:lnTo>
                <a:lnTo>
                  <a:pt x="0" y="0"/>
                </a:lnTo>
                <a:lnTo>
                  <a:pt x="0" y="2879725"/>
                </a:lnTo>
                <a:close/>
              </a:path>
            </a:pathLst>
          </a:custGeom>
          <a:solidFill>
            <a:srgbClr val="F1F1F1"/>
          </a:solidFill>
        </p:spPr>
        <p:txBody>
          <a:bodyPr wrap="square" lIns="0" tIns="0" rIns="0" bIns="0" rtlCol="0"/>
          <a:lstStyle/>
          <a:p>
            <a:endParaRPr dirty="0"/>
          </a:p>
        </p:txBody>
      </p:sp>
      <p:sp>
        <p:nvSpPr>
          <p:cNvPr id="11" name="object 11"/>
          <p:cNvSpPr/>
          <p:nvPr/>
        </p:nvSpPr>
        <p:spPr>
          <a:xfrm>
            <a:off x="2359405" y="3838562"/>
            <a:ext cx="4504690" cy="277495"/>
          </a:xfrm>
          <a:custGeom>
            <a:avLst/>
            <a:gdLst/>
            <a:ahLst/>
            <a:cxnLst/>
            <a:rect l="l" t="t" r="r" b="b"/>
            <a:pathLst>
              <a:path w="4504690" h="277495">
                <a:moveTo>
                  <a:pt x="0" y="276999"/>
                </a:moveTo>
                <a:lnTo>
                  <a:pt x="4504309" y="276999"/>
                </a:lnTo>
                <a:lnTo>
                  <a:pt x="4504309" y="0"/>
                </a:lnTo>
                <a:lnTo>
                  <a:pt x="0" y="0"/>
                </a:lnTo>
                <a:lnTo>
                  <a:pt x="0" y="276999"/>
                </a:lnTo>
                <a:close/>
              </a:path>
            </a:pathLst>
          </a:custGeom>
          <a:solidFill>
            <a:srgbClr val="F1F1F1"/>
          </a:solidFill>
        </p:spPr>
        <p:txBody>
          <a:bodyPr wrap="square" lIns="0" tIns="0" rIns="0" bIns="0" rtlCol="0"/>
          <a:lstStyle/>
          <a:p>
            <a:endParaRPr dirty="0"/>
          </a:p>
        </p:txBody>
      </p:sp>
      <p:sp>
        <p:nvSpPr>
          <p:cNvPr id="12" name="object 12"/>
          <p:cNvSpPr/>
          <p:nvPr/>
        </p:nvSpPr>
        <p:spPr>
          <a:xfrm>
            <a:off x="2570988" y="4456074"/>
            <a:ext cx="4078604" cy="431165"/>
          </a:xfrm>
          <a:custGeom>
            <a:avLst/>
            <a:gdLst/>
            <a:ahLst/>
            <a:cxnLst/>
            <a:rect l="l" t="t" r="r" b="b"/>
            <a:pathLst>
              <a:path w="4078604" h="431164">
                <a:moveTo>
                  <a:pt x="0" y="430885"/>
                </a:moveTo>
                <a:lnTo>
                  <a:pt x="4078096" y="430885"/>
                </a:lnTo>
                <a:lnTo>
                  <a:pt x="4078096" y="0"/>
                </a:lnTo>
                <a:lnTo>
                  <a:pt x="0" y="0"/>
                </a:lnTo>
                <a:lnTo>
                  <a:pt x="0" y="430885"/>
                </a:lnTo>
                <a:close/>
              </a:path>
            </a:pathLst>
          </a:custGeom>
          <a:solidFill>
            <a:srgbClr val="F1F1F1"/>
          </a:solidFill>
        </p:spPr>
        <p:txBody>
          <a:bodyPr wrap="square" lIns="0" tIns="0" rIns="0" bIns="0" rtlCol="0"/>
          <a:lstStyle/>
          <a:p>
            <a:endParaRPr dirty="0"/>
          </a:p>
        </p:txBody>
      </p:sp>
      <p:sp>
        <p:nvSpPr>
          <p:cNvPr id="13" name="object 13"/>
          <p:cNvSpPr/>
          <p:nvPr/>
        </p:nvSpPr>
        <p:spPr>
          <a:xfrm>
            <a:off x="2570988" y="5137150"/>
            <a:ext cx="4078604" cy="462280"/>
          </a:xfrm>
          <a:custGeom>
            <a:avLst/>
            <a:gdLst/>
            <a:ahLst/>
            <a:cxnLst/>
            <a:rect l="l" t="t" r="r" b="b"/>
            <a:pathLst>
              <a:path w="4078604" h="462279">
                <a:moveTo>
                  <a:pt x="0" y="461670"/>
                </a:moveTo>
                <a:lnTo>
                  <a:pt x="4078096" y="461670"/>
                </a:lnTo>
                <a:lnTo>
                  <a:pt x="4078096" y="0"/>
                </a:lnTo>
                <a:lnTo>
                  <a:pt x="0" y="0"/>
                </a:lnTo>
                <a:lnTo>
                  <a:pt x="0" y="461670"/>
                </a:lnTo>
                <a:close/>
              </a:path>
            </a:pathLst>
          </a:custGeom>
          <a:solidFill>
            <a:srgbClr val="F1F1F1"/>
          </a:solidFill>
        </p:spPr>
        <p:txBody>
          <a:bodyPr wrap="square" lIns="0" tIns="0" rIns="0" bIns="0" rtlCol="0"/>
          <a:lstStyle/>
          <a:p>
            <a:endParaRPr dirty="0"/>
          </a:p>
        </p:txBody>
      </p:sp>
      <p:sp>
        <p:nvSpPr>
          <p:cNvPr id="14" name="object 14"/>
          <p:cNvSpPr/>
          <p:nvPr/>
        </p:nvSpPr>
        <p:spPr>
          <a:xfrm>
            <a:off x="2144902" y="5947574"/>
            <a:ext cx="4944745" cy="485140"/>
          </a:xfrm>
          <a:custGeom>
            <a:avLst/>
            <a:gdLst/>
            <a:ahLst/>
            <a:cxnLst/>
            <a:rect l="l" t="t" r="r" b="b"/>
            <a:pathLst>
              <a:path w="4944745" h="485139">
                <a:moveTo>
                  <a:pt x="0" y="484746"/>
                </a:moveTo>
                <a:lnTo>
                  <a:pt x="4944491" y="484746"/>
                </a:lnTo>
                <a:lnTo>
                  <a:pt x="4944491" y="0"/>
                </a:lnTo>
                <a:lnTo>
                  <a:pt x="0" y="0"/>
                </a:lnTo>
                <a:lnTo>
                  <a:pt x="0" y="484746"/>
                </a:lnTo>
                <a:close/>
              </a:path>
            </a:pathLst>
          </a:custGeom>
          <a:solidFill>
            <a:srgbClr val="F1F1F1"/>
          </a:solidFill>
        </p:spPr>
        <p:txBody>
          <a:bodyPr wrap="square" lIns="0" tIns="0" rIns="0" bIns="0" rtlCol="0"/>
          <a:lstStyle/>
          <a:p>
            <a:endParaRPr dirty="0"/>
          </a:p>
        </p:txBody>
      </p:sp>
      <p:sp>
        <p:nvSpPr>
          <p:cNvPr id="15" name="object 15"/>
          <p:cNvSpPr txBox="1"/>
          <p:nvPr/>
        </p:nvSpPr>
        <p:spPr>
          <a:xfrm>
            <a:off x="1919097" y="3749675"/>
            <a:ext cx="5430520" cy="2879725"/>
          </a:xfrm>
          <a:prstGeom prst="rect">
            <a:avLst/>
          </a:prstGeom>
          <a:ln w="9525">
            <a:solidFill>
              <a:srgbClr val="000000"/>
            </a:solidFill>
          </a:ln>
        </p:spPr>
        <p:txBody>
          <a:bodyPr vert="horz" wrap="square" lIns="0" tIns="121285" rIns="0" bIns="0" rtlCol="0">
            <a:spAutoFit/>
          </a:bodyPr>
          <a:lstStyle/>
          <a:p>
            <a:pPr marR="38100" algn="ctr">
              <a:lnSpc>
                <a:spcPct val="100000"/>
              </a:lnSpc>
              <a:spcBef>
                <a:spcPts val="955"/>
              </a:spcBef>
            </a:pPr>
            <a:r>
              <a:rPr sz="1200" b="1" spc="-5" dirty="0">
                <a:solidFill>
                  <a:srgbClr val="1F487C"/>
                </a:solidFill>
                <a:latin typeface="Calibri"/>
                <a:cs typeface="Calibri"/>
              </a:rPr>
              <a:t>Isolation </a:t>
            </a:r>
            <a:r>
              <a:rPr sz="1200" b="1" dirty="0">
                <a:solidFill>
                  <a:srgbClr val="1F487C"/>
                </a:solidFill>
                <a:latin typeface="Calibri"/>
                <a:cs typeface="Calibri"/>
              </a:rPr>
              <a:t>of </a:t>
            </a:r>
            <a:r>
              <a:rPr sz="1200" b="1" spc="-5" dirty="0">
                <a:solidFill>
                  <a:srgbClr val="1F487C"/>
                </a:solidFill>
                <a:latin typeface="Calibri"/>
                <a:cs typeface="Calibri"/>
              </a:rPr>
              <a:t>PBMC from </a:t>
            </a:r>
            <a:r>
              <a:rPr sz="1200" b="1" dirty="0">
                <a:solidFill>
                  <a:srgbClr val="1F487C"/>
                </a:solidFill>
                <a:latin typeface="Calibri"/>
                <a:cs typeface="Calibri"/>
              </a:rPr>
              <a:t>donor </a:t>
            </a:r>
            <a:r>
              <a:rPr sz="1200" b="1" spc="-5" dirty="0">
                <a:solidFill>
                  <a:srgbClr val="1F487C"/>
                </a:solidFill>
                <a:latin typeface="Calibri"/>
                <a:cs typeface="Calibri"/>
              </a:rPr>
              <a:t>by </a:t>
            </a:r>
            <a:r>
              <a:rPr sz="1200" b="1" dirty="0">
                <a:solidFill>
                  <a:srgbClr val="1F487C"/>
                </a:solidFill>
                <a:latin typeface="Calibri"/>
                <a:cs typeface="Calibri"/>
              </a:rPr>
              <a:t>density </a:t>
            </a:r>
            <a:r>
              <a:rPr sz="1200" b="1" spc="-10" dirty="0">
                <a:solidFill>
                  <a:srgbClr val="1F487C"/>
                </a:solidFill>
                <a:latin typeface="Calibri"/>
                <a:cs typeface="Calibri"/>
              </a:rPr>
              <a:t>gradient</a:t>
            </a:r>
            <a:r>
              <a:rPr sz="1200" b="1" spc="45" dirty="0">
                <a:solidFill>
                  <a:srgbClr val="1F487C"/>
                </a:solidFill>
                <a:latin typeface="Calibri"/>
                <a:cs typeface="Calibri"/>
              </a:rPr>
              <a:t> </a:t>
            </a:r>
            <a:r>
              <a:rPr sz="1200" b="1" spc="-5" dirty="0">
                <a:solidFill>
                  <a:srgbClr val="1F487C"/>
                </a:solidFill>
                <a:latin typeface="Calibri"/>
                <a:cs typeface="Calibri"/>
              </a:rPr>
              <a:t>centrifugation</a:t>
            </a:r>
            <a:endParaRPr sz="1200" dirty="0">
              <a:latin typeface="Calibri"/>
              <a:cs typeface="Calibri"/>
            </a:endParaRPr>
          </a:p>
          <a:p>
            <a:pPr>
              <a:lnSpc>
                <a:spcPct val="100000"/>
              </a:lnSpc>
            </a:pPr>
            <a:endParaRPr sz="1200" dirty="0">
              <a:latin typeface="Times New Roman"/>
              <a:cs typeface="Times New Roman"/>
            </a:endParaRPr>
          </a:p>
          <a:p>
            <a:pPr>
              <a:lnSpc>
                <a:spcPct val="100000"/>
              </a:lnSpc>
              <a:spcBef>
                <a:spcPts val="25"/>
              </a:spcBef>
            </a:pPr>
            <a:endParaRPr sz="1750" dirty="0">
              <a:latin typeface="Times New Roman"/>
              <a:cs typeface="Times New Roman"/>
            </a:endParaRPr>
          </a:p>
          <a:p>
            <a:pPr marR="40640" algn="ctr">
              <a:lnSpc>
                <a:spcPct val="100000"/>
              </a:lnSpc>
              <a:spcBef>
                <a:spcPts val="5"/>
              </a:spcBef>
            </a:pPr>
            <a:r>
              <a:rPr sz="1200" b="1" spc="-5" dirty="0">
                <a:solidFill>
                  <a:srgbClr val="1F487C"/>
                </a:solidFill>
                <a:latin typeface="Calibri"/>
                <a:cs typeface="Calibri"/>
              </a:rPr>
              <a:t>Stimulation </a:t>
            </a:r>
            <a:r>
              <a:rPr sz="1200" b="1" spc="-15" dirty="0">
                <a:solidFill>
                  <a:srgbClr val="1F487C"/>
                </a:solidFill>
                <a:latin typeface="Calibri"/>
                <a:cs typeface="Calibri"/>
              </a:rPr>
              <a:t>ex </a:t>
            </a:r>
            <a:r>
              <a:rPr sz="1200" b="1" spc="-10" dirty="0">
                <a:solidFill>
                  <a:srgbClr val="1F487C"/>
                </a:solidFill>
                <a:latin typeface="Calibri"/>
                <a:cs typeface="Calibri"/>
              </a:rPr>
              <a:t>vivo </a:t>
            </a:r>
            <a:r>
              <a:rPr sz="1200" b="1" dirty="0">
                <a:solidFill>
                  <a:srgbClr val="1F487C"/>
                </a:solidFill>
                <a:latin typeface="Calibri"/>
                <a:cs typeface="Calibri"/>
              </a:rPr>
              <a:t>with HAdV </a:t>
            </a:r>
            <a:r>
              <a:rPr sz="1200" b="1" spc="-5" dirty="0">
                <a:solidFill>
                  <a:srgbClr val="1F487C"/>
                </a:solidFill>
                <a:latin typeface="Calibri"/>
                <a:cs typeface="Calibri"/>
              </a:rPr>
              <a:t>antigen</a:t>
            </a:r>
            <a:r>
              <a:rPr sz="1200" b="1" spc="25" dirty="0">
                <a:solidFill>
                  <a:srgbClr val="1F487C"/>
                </a:solidFill>
                <a:latin typeface="Calibri"/>
                <a:cs typeface="Calibri"/>
              </a:rPr>
              <a:t> </a:t>
            </a:r>
            <a:r>
              <a:rPr sz="1200" b="1" dirty="0">
                <a:solidFill>
                  <a:srgbClr val="1F487C"/>
                </a:solidFill>
                <a:latin typeface="Calibri"/>
                <a:cs typeface="Calibri"/>
              </a:rPr>
              <a:t>C</a:t>
            </a:r>
            <a:endParaRPr sz="1200" dirty="0">
              <a:latin typeface="Calibri"/>
              <a:cs typeface="Calibri"/>
            </a:endParaRPr>
          </a:p>
          <a:p>
            <a:pPr marR="40640" algn="ctr">
              <a:lnSpc>
                <a:spcPct val="100000"/>
              </a:lnSpc>
              <a:spcBef>
                <a:spcPts val="45"/>
              </a:spcBef>
            </a:pPr>
            <a:r>
              <a:rPr sz="900" dirty="0">
                <a:solidFill>
                  <a:srgbClr val="1F487C"/>
                </a:solidFill>
                <a:latin typeface="Arial"/>
                <a:cs typeface="Arial"/>
              </a:rPr>
              <a:t>10</a:t>
            </a:r>
            <a:r>
              <a:rPr sz="900" baseline="27777" dirty="0">
                <a:solidFill>
                  <a:srgbClr val="1F487C"/>
                </a:solidFill>
                <a:latin typeface="Arial"/>
                <a:cs typeface="Arial"/>
              </a:rPr>
              <a:t>8</a:t>
            </a:r>
            <a:r>
              <a:rPr sz="900" dirty="0">
                <a:solidFill>
                  <a:srgbClr val="1F487C"/>
                </a:solidFill>
                <a:latin typeface="Arial"/>
                <a:cs typeface="Arial"/>
              </a:rPr>
              <a:t>-10</a:t>
            </a:r>
            <a:r>
              <a:rPr sz="900" baseline="27777" dirty="0">
                <a:solidFill>
                  <a:srgbClr val="1F487C"/>
                </a:solidFill>
                <a:latin typeface="Arial"/>
                <a:cs typeface="Arial"/>
              </a:rPr>
              <a:t>9 </a:t>
            </a:r>
            <a:r>
              <a:rPr sz="900" spc="-5" dirty="0">
                <a:solidFill>
                  <a:srgbClr val="1F487C"/>
                </a:solidFill>
                <a:latin typeface="Arial"/>
                <a:cs typeface="Arial"/>
              </a:rPr>
              <a:t>PBMC in RPMI </a:t>
            </a:r>
            <a:r>
              <a:rPr sz="900" dirty="0">
                <a:solidFill>
                  <a:srgbClr val="1F487C"/>
                </a:solidFill>
                <a:latin typeface="Arial"/>
                <a:cs typeface="Arial"/>
              </a:rPr>
              <a:t>for </a:t>
            </a:r>
            <a:r>
              <a:rPr sz="900" spc="-5" dirty="0">
                <a:solidFill>
                  <a:srgbClr val="1F487C"/>
                </a:solidFill>
                <a:latin typeface="Arial"/>
                <a:cs typeface="Arial"/>
              </a:rPr>
              <a:t>16 h </a:t>
            </a:r>
            <a:r>
              <a:rPr sz="900" dirty="0">
                <a:solidFill>
                  <a:srgbClr val="1F487C"/>
                </a:solidFill>
                <a:latin typeface="Arial"/>
                <a:cs typeface="Arial"/>
              </a:rPr>
              <a:t>at</a:t>
            </a:r>
            <a:r>
              <a:rPr sz="900" spc="25" dirty="0">
                <a:solidFill>
                  <a:srgbClr val="1F487C"/>
                </a:solidFill>
                <a:latin typeface="Arial"/>
                <a:cs typeface="Arial"/>
              </a:rPr>
              <a:t> </a:t>
            </a:r>
            <a:r>
              <a:rPr sz="900" dirty="0">
                <a:solidFill>
                  <a:srgbClr val="1F487C"/>
                </a:solidFill>
                <a:latin typeface="Arial"/>
                <a:cs typeface="Arial"/>
              </a:rPr>
              <a:t>37°C</a:t>
            </a:r>
            <a:endParaRPr sz="900" dirty="0">
              <a:latin typeface="Arial"/>
              <a:cs typeface="Arial"/>
            </a:endParaRPr>
          </a:p>
          <a:p>
            <a:pPr>
              <a:lnSpc>
                <a:spcPct val="100000"/>
              </a:lnSpc>
            </a:pPr>
            <a:endParaRPr sz="900" dirty="0">
              <a:latin typeface="Times New Roman"/>
              <a:cs typeface="Times New Roman"/>
            </a:endParaRPr>
          </a:p>
          <a:p>
            <a:pPr>
              <a:lnSpc>
                <a:spcPct val="100000"/>
              </a:lnSpc>
            </a:pPr>
            <a:endParaRPr sz="900" dirty="0">
              <a:latin typeface="Times New Roman"/>
              <a:cs typeface="Times New Roman"/>
            </a:endParaRPr>
          </a:p>
          <a:p>
            <a:pPr marR="41275" algn="ctr">
              <a:lnSpc>
                <a:spcPct val="100000"/>
              </a:lnSpc>
              <a:spcBef>
                <a:spcPts val="725"/>
              </a:spcBef>
            </a:pPr>
            <a:r>
              <a:rPr sz="1200" b="1" spc="-5" dirty="0">
                <a:solidFill>
                  <a:srgbClr val="1F487C"/>
                </a:solidFill>
                <a:latin typeface="Calibri"/>
                <a:cs typeface="Calibri"/>
              </a:rPr>
              <a:t>Magnetic enrichment </a:t>
            </a:r>
            <a:r>
              <a:rPr sz="1200" b="1" dirty="0">
                <a:solidFill>
                  <a:srgbClr val="1F487C"/>
                </a:solidFill>
                <a:latin typeface="Calibri"/>
                <a:cs typeface="Calibri"/>
              </a:rPr>
              <a:t>of IFN-g </a:t>
            </a:r>
            <a:r>
              <a:rPr sz="1200" b="1" spc="-5" dirty="0">
                <a:solidFill>
                  <a:srgbClr val="1F487C"/>
                </a:solidFill>
                <a:latin typeface="Calibri"/>
                <a:cs typeface="Calibri"/>
              </a:rPr>
              <a:t>secreting</a:t>
            </a:r>
            <a:r>
              <a:rPr sz="1200" b="1" dirty="0">
                <a:solidFill>
                  <a:srgbClr val="1F487C"/>
                </a:solidFill>
                <a:latin typeface="Calibri"/>
                <a:cs typeface="Calibri"/>
              </a:rPr>
              <a:t> </a:t>
            </a:r>
            <a:r>
              <a:rPr sz="1200" b="1" spc="-5" dirty="0">
                <a:solidFill>
                  <a:srgbClr val="1F487C"/>
                </a:solidFill>
                <a:latin typeface="Calibri"/>
                <a:cs typeface="Calibri"/>
              </a:rPr>
              <a:t>T-cells</a:t>
            </a:r>
            <a:endParaRPr sz="1200" dirty="0">
              <a:latin typeface="Calibri"/>
              <a:cs typeface="Calibri"/>
            </a:endParaRPr>
          </a:p>
          <a:p>
            <a:pPr marR="38735" algn="ctr">
              <a:lnSpc>
                <a:spcPct val="100000"/>
              </a:lnSpc>
              <a:spcBef>
                <a:spcPts val="35"/>
              </a:spcBef>
            </a:pPr>
            <a:r>
              <a:rPr sz="900" spc="-5" dirty="0">
                <a:solidFill>
                  <a:srgbClr val="1F487C"/>
                </a:solidFill>
                <a:latin typeface="Arial"/>
                <a:cs typeface="Arial"/>
              </a:rPr>
              <a:t>(Cytokine </a:t>
            </a:r>
            <a:r>
              <a:rPr sz="900" dirty="0">
                <a:solidFill>
                  <a:srgbClr val="1F487C"/>
                </a:solidFill>
                <a:latin typeface="Arial"/>
                <a:cs typeface="Arial"/>
              </a:rPr>
              <a:t>Secretion System</a:t>
            </a:r>
            <a:r>
              <a:rPr sz="900" baseline="27777" dirty="0">
                <a:solidFill>
                  <a:srgbClr val="1F487C"/>
                </a:solidFill>
                <a:latin typeface="Arial"/>
                <a:cs typeface="Arial"/>
              </a:rPr>
              <a:t>R </a:t>
            </a:r>
            <a:r>
              <a:rPr sz="900" spc="-5" dirty="0">
                <a:solidFill>
                  <a:srgbClr val="1F487C"/>
                </a:solidFill>
                <a:latin typeface="Arial"/>
                <a:cs typeface="Arial"/>
              </a:rPr>
              <a:t>and CliniMACS</a:t>
            </a:r>
            <a:r>
              <a:rPr sz="900" spc="-7" baseline="27777" dirty="0">
                <a:solidFill>
                  <a:srgbClr val="1F487C"/>
                </a:solidFill>
                <a:latin typeface="Arial"/>
                <a:cs typeface="Arial"/>
              </a:rPr>
              <a:t>R </a:t>
            </a:r>
            <a:r>
              <a:rPr sz="900" spc="44" baseline="27777" dirty="0">
                <a:solidFill>
                  <a:srgbClr val="1F487C"/>
                </a:solidFill>
                <a:latin typeface="Arial"/>
                <a:cs typeface="Arial"/>
              </a:rPr>
              <a:t> </a:t>
            </a:r>
            <a:r>
              <a:rPr sz="900" spc="-5" dirty="0">
                <a:solidFill>
                  <a:srgbClr val="1F487C"/>
                </a:solidFill>
                <a:latin typeface="Arial"/>
                <a:cs typeface="Arial"/>
              </a:rPr>
              <a:t>device-</a:t>
            </a:r>
            <a:r>
              <a:rPr sz="900" i="1" spc="-5" dirty="0">
                <a:solidFill>
                  <a:srgbClr val="1F487C"/>
                </a:solidFill>
                <a:latin typeface="Arial"/>
                <a:cs typeface="Arial"/>
              </a:rPr>
              <a:t>Miltenyi</a:t>
            </a:r>
            <a:r>
              <a:rPr sz="1200" spc="-5" dirty="0">
                <a:solidFill>
                  <a:srgbClr val="1F487C"/>
                </a:solidFill>
                <a:latin typeface="Arial"/>
                <a:cs typeface="Arial"/>
              </a:rPr>
              <a:t>)</a:t>
            </a:r>
            <a:endParaRPr sz="1200" dirty="0">
              <a:latin typeface="Arial"/>
              <a:cs typeface="Arial"/>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marR="27305" algn="ctr">
              <a:lnSpc>
                <a:spcPct val="100000"/>
              </a:lnSpc>
              <a:spcBef>
                <a:spcPts val="705"/>
              </a:spcBef>
            </a:pPr>
            <a:r>
              <a:rPr sz="1200" b="1" spc="-15" dirty="0">
                <a:solidFill>
                  <a:srgbClr val="1F487C"/>
                </a:solidFill>
                <a:latin typeface="Calibri"/>
                <a:cs typeface="Calibri"/>
              </a:rPr>
              <a:t>Transfer </a:t>
            </a:r>
            <a:r>
              <a:rPr sz="1200" b="1" dirty="0">
                <a:solidFill>
                  <a:srgbClr val="1F487C"/>
                </a:solidFill>
                <a:latin typeface="Calibri"/>
                <a:cs typeface="Calibri"/>
              </a:rPr>
              <a:t>of </a:t>
            </a:r>
            <a:r>
              <a:rPr sz="1200" b="1" spc="-5" dirty="0">
                <a:solidFill>
                  <a:srgbClr val="1F487C"/>
                </a:solidFill>
                <a:latin typeface="Calibri"/>
                <a:cs typeface="Calibri"/>
              </a:rPr>
              <a:t>HAdV-reactive T-cells </a:t>
            </a:r>
            <a:r>
              <a:rPr sz="1200" b="1" dirty="0">
                <a:solidFill>
                  <a:srgbClr val="1F487C"/>
                </a:solidFill>
                <a:latin typeface="Calibri"/>
                <a:cs typeface="Calibri"/>
              </a:rPr>
              <a:t>without further in </a:t>
            </a:r>
            <a:r>
              <a:rPr sz="1200" b="1" spc="-5" dirty="0">
                <a:solidFill>
                  <a:srgbClr val="1F487C"/>
                </a:solidFill>
                <a:latin typeface="Calibri"/>
                <a:cs typeface="Calibri"/>
              </a:rPr>
              <a:t>vitro</a:t>
            </a:r>
            <a:r>
              <a:rPr sz="1200" b="1" spc="-60" dirty="0">
                <a:solidFill>
                  <a:srgbClr val="1F487C"/>
                </a:solidFill>
                <a:latin typeface="Calibri"/>
                <a:cs typeface="Calibri"/>
              </a:rPr>
              <a:t> </a:t>
            </a:r>
            <a:r>
              <a:rPr sz="1200" b="1" spc="-5" dirty="0">
                <a:solidFill>
                  <a:srgbClr val="1F487C"/>
                </a:solidFill>
                <a:latin typeface="Calibri"/>
                <a:cs typeface="Calibri"/>
              </a:rPr>
              <a:t>expansion</a:t>
            </a:r>
            <a:endParaRPr sz="1200" dirty="0">
              <a:latin typeface="Calibri"/>
              <a:cs typeface="Calibri"/>
            </a:endParaRPr>
          </a:p>
          <a:p>
            <a:pPr marR="22860" algn="ctr">
              <a:lnSpc>
                <a:spcPct val="100000"/>
              </a:lnSpc>
              <a:spcBef>
                <a:spcPts val="585"/>
              </a:spcBef>
            </a:pPr>
            <a:r>
              <a:rPr sz="900" b="1" i="1" dirty="0">
                <a:solidFill>
                  <a:srgbClr val="1F487C"/>
                </a:solidFill>
                <a:latin typeface="Arial"/>
                <a:cs typeface="Arial"/>
              </a:rPr>
              <a:t>(1x10</a:t>
            </a:r>
            <a:r>
              <a:rPr sz="900" b="1" i="1" baseline="27777" dirty="0">
                <a:solidFill>
                  <a:srgbClr val="1F487C"/>
                </a:solidFill>
                <a:latin typeface="Arial"/>
                <a:cs typeface="Arial"/>
              </a:rPr>
              <a:t>3</a:t>
            </a:r>
            <a:r>
              <a:rPr sz="900" b="1" i="1" dirty="0">
                <a:solidFill>
                  <a:srgbClr val="1F487C"/>
                </a:solidFill>
                <a:latin typeface="Arial"/>
                <a:cs typeface="Arial"/>
              </a:rPr>
              <a:t>-5x10</a:t>
            </a:r>
            <a:r>
              <a:rPr sz="900" b="1" i="1" baseline="27777" dirty="0">
                <a:solidFill>
                  <a:srgbClr val="1F487C"/>
                </a:solidFill>
                <a:latin typeface="Arial"/>
                <a:cs typeface="Arial"/>
              </a:rPr>
              <a:t>4 </a:t>
            </a:r>
            <a:r>
              <a:rPr sz="900" b="1" i="1" dirty="0">
                <a:solidFill>
                  <a:srgbClr val="1F487C"/>
                </a:solidFill>
                <a:latin typeface="Arial"/>
                <a:cs typeface="Arial"/>
              </a:rPr>
              <a:t>T-cells/kg recipient body</a:t>
            </a:r>
            <a:r>
              <a:rPr sz="900" b="1" i="1" spc="-60" dirty="0">
                <a:solidFill>
                  <a:srgbClr val="1F487C"/>
                </a:solidFill>
                <a:latin typeface="Arial"/>
                <a:cs typeface="Arial"/>
              </a:rPr>
              <a:t> </a:t>
            </a:r>
            <a:r>
              <a:rPr sz="900" b="1" i="1" spc="-5" dirty="0">
                <a:solidFill>
                  <a:srgbClr val="1F487C"/>
                </a:solidFill>
                <a:latin typeface="Arial"/>
                <a:cs typeface="Arial"/>
              </a:rPr>
              <a:t>weight)</a:t>
            </a:r>
            <a:endParaRPr sz="900" dirty="0">
              <a:latin typeface="Arial"/>
              <a:cs typeface="Arial"/>
            </a:endParaRPr>
          </a:p>
        </p:txBody>
      </p:sp>
      <p:sp>
        <p:nvSpPr>
          <p:cNvPr id="16" name="object 16"/>
          <p:cNvSpPr/>
          <p:nvPr/>
        </p:nvSpPr>
        <p:spPr>
          <a:xfrm>
            <a:off x="4491609" y="4168775"/>
            <a:ext cx="226060" cy="217804"/>
          </a:xfrm>
          <a:custGeom>
            <a:avLst/>
            <a:gdLst/>
            <a:ahLst/>
            <a:cxnLst/>
            <a:rect l="l" t="t" r="r" b="b"/>
            <a:pathLst>
              <a:path w="226060" h="217804">
                <a:moveTo>
                  <a:pt x="225678" y="163068"/>
                </a:moveTo>
                <a:lnTo>
                  <a:pt x="0" y="163068"/>
                </a:lnTo>
                <a:lnTo>
                  <a:pt x="112902" y="217550"/>
                </a:lnTo>
                <a:lnTo>
                  <a:pt x="225678" y="163068"/>
                </a:lnTo>
                <a:close/>
              </a:path>
              <a:path w="226060" h="217804">
                <a:moveTo>
                  <a:pt x="169290" y="0"/>
                </a:moveTo>
                <a:lnTo>
                  <a:pt x="56387" y="0"/>
                </a:lnTo>
                <a:lnTo>
                  <a:pt x="56387" y="163068"/>
                </a:lnTo>
                <a:lnTo>
                  <a:pt x="169290" y="163068"/>
                </a:lnTo>
                <a:lnTo>
                  <a:pt x="169290" y="0"/>
                </a:lnTo>
                <a:close/>
              </a:path>
            </a:pathLst>
          </a:custGeom>
          <a:solidFill>
            <a:srgbClr val="1F487C"/>
          </a:solidFill>
        </p:spPr>
        <p:txBody>
          <a:bodyPr wrap="square" lIns="0" tIns="0" rIns="0" bIns="0" rtlCol="0"/>
          <a:lstStyle/>
          <a:p>
            <a:endParaRPr dirty="0"/>
          </a:p>
        </p:txBody>
      </p:sp>
      <p:sp>
        <p:nvSpPr>
          <p:cNvPr id="17" name="object 17"/>
          <p:cNvSpPr/>
          <p:nvPr/>
        </p:nvSpPr>
        <p:spPr>
          <a:xfrm>
            <a:off x="4491609" y="4168775"/>
            <a:ext cx="226060" cy="217804"/>
          </a:xfrm>
          <a:custGeom>
            <a:avLst/>
            <a:gdLst/>
            <a:ahLst/>
            <a:cxnLst/>
            <a:rect l="l" t="t" r="r" b="b"/>
            <a:pathLst>
              <a:path w="226060" h="217804">
                <a:moveTo>
                  <a:pt x="0" y="163068"/>
                </a:moveTo>
                <a:lnTo>
                  <a:pt x="56387" y="163068"/>
                </a:lnTo>
                <a:lnTo>
                  <a:pt x="56387" y="0"/>
                </a:lnTo>
                <a:lnTo>
                  <a:pt x="169290" y="0"/>
                </a:lnTo>
                <a:lnTo>
                  <a:pt x="169290" y="163068"/>
                </a:lnTo>
                <a:lnTo>
                  <a:pt x="225678" y="163068"/>
                </a:lnTo>
                <a:lnTo>
                  <a:pt x="112902" y="217550"/>
                </a:lnTo>
                <a:lnTo>
                  <a:pt x="0" y="163068"/>
                </a:lnTo>
                <a:close/>
              </a:path>
            </a:pathLst>
          </a:custGeom>
          <a:ln w="9525">
            <a:solidFill>
              <a:srgbClr val="000000"/>
            </a:solidFill>
          </a:ln>
        </p:spPr>
        <p:txBody>
          <a:bodyPr wrap="square" lIns="0" tIns="0" rIns="0" bIns="0" rtlCol="0"/>
          <a:lstStyle/>
          <a:p>
            <a:endParaRPr dirty="0"/>
          </a:p>
        </p:txBody>
      </p:sp>
      <p:sp>
        <p:nvSpPr>
          <p:cNvPr id="18" name="object 18"/>
          <p:cNvSpPr/>
          <p:nvPr/>
        </p:nvSpPr>
        <p:spPr>
          <a:xfrm>
            <a:off x="4491609" y="4879975"/>
            <a:ext cx="226060" cy="217804"/>
          </a:xfrm>
          <a:custGeom>
            <a:avLst/>
            <a:gdLst/>
            <a:ahLst/>
            <a:cxnLst/>
            <a:rect l="l" t="t" r="r" b="b"/>
            <a:pathLst>
              <a:path w="226060" h="217804">
                <a:moveTo>
                  <a:pt x="225678" y="163068"/>
                </a:moveTo>
                <a:lnTo>
                  <a:pt x="0" y="163068"/>
                </a:lnTo>
                <a:lnTo>
                  <a:pt x="112902" y="217550"/>
                </a:lnTo>
                <a:lnTo>
                  <a:pt x="225678" y="163068"/>
                </a:lnTo>
                <a:close/>
              </a:path>
              <a:path w="226060" h="217804">
                <a:moveTo>
                  <a:pt x="169290" y="0"/>
                </a:moveTo>
                <a:lnTo>
                  <a:pt x="56387" y="0"/>
                </a:lnTo>
                <a:lnTo>
                  <a:pt x="56387" y="163068"/>
                </a:lnTo>
                <a:lnTo>
                  <a:pt x="169290" y="163068"/>
                </a:lnTo>
                <a:lnTo>
                  <a:pt x="169290" y="0"/>
                </a:lnTo>
                <a:close/>
              </a:path>
            </a:pathLst>
          </a:custGeom>
          <a:solidFill>
            <a:srgbClr val="1F487C"/>
          </a:solidFill>
        </p:spPr>
        <p:txBody>
          <a:bodyPr wrap="square" lIns="0" tIns="0" rIns="0" bIns="0" rtlCol="0"/>
          <a:lstStyle/>
          <a:p>
            <a:endParaRPr dirty="0"/>
          </a:p>
        </p:txBody>
      </p:sp>
      <p:sp>
        <p:nvSpPr>
          <p:cNvPr id="19" name="object 19"/>
          <p:cNvSpPr/>
          <p:nvPr/>
        </p:nvSpPr>
        <p:spPr>
          <a:xfrm>
            <a:off x="4491609" y="4879975"/>
            <a:ext cx="226060" cy="217804"/>
          </a:xfrm>
          <a:custGeom>
            <a:avLst/>
            <a:gdLst/>
            <a:ahLst/>
            <a:cxnLst/>
            <a:rect l="l" t="t" r="r" b="b"/>
            <a:pathLst>
              <a:path w="226060" h="217804">
                <a:moveTo>
                  <a:pt x="0" y="163068"/>
                </a:moveTo>
                <a:lnTo>
                  <a:pt x="56387" y="163068"/>
                </a:lnTo>
                <a:lnTo>
                  <a:pt x="56387" y="0"/>
                </a:lnTo>
                <a:lnTo>
                  <a:pt x="169290" y="0"/>
                </a:lnTo>
                <a:lnTo>
                  <a:pt x="169290" y="163068"/>
                </a:lnTo>
                <a:lnTo>
                  <a:pt x="225678" y="163068"/>
                </a:lnTo>
                <a:lnTo>
                  <a:pt x="112902" y="217550"/>
                </a:lnTo>
                <a:lnTo>
                  <a:pt x="0" y="163068"/>
                </a:lnTo>
                <a:close/>
              </a:path>
            </a:pathLst>
          </a:custGeom>
          <a:ln w="9525">
            <a:solidFill>
              <a:srgbClr val="000000"/>
            </a:solidFill>
          </a:ln>
        </p:spPr>
        <p:txBody>
          <a:bodyPr wrap="square" lIns="0" tIns="0" rIns="0" bIns="0" rtlCol="0"/>
          <a:lstStyle/>
          <a:p>
            <a:endParaRPr dirty="0"/>
          </a:p>
        </p:txBody>
      </p:sp>
      <p:sp>
        <p:nvSpPr>
          <p:cNvPr id="20" name="object 20"/>
          <p:cNvSpPr/>
          <p:nvPr/>
        </p:nvSpPr>
        <p:spPr>
          <a:xfrm>
            <a:off x="4491609" y="5667375"/>
            <a:ext cx="226060" cy="217804"/>
          </a:xfrm>
          <a:custGeom>
            <a:avLst/>
            <a:gdLst/>
            <a:ahLst/>
            <a:cxnLst/>
            <a:rect l="l" t="t" r="r" b="b"/>
            <a:pathLst>
              <a:path w="226060" h="217804">
                <a:moveTo>
                  <a:pt x="225678" y="163118"/>
                </a:moveTo>
                <a:lnTo>
                  <a:pt x="0" y="163118"/>
                </a:lnTo>
                <a:lnTo>
                  <a:pt x="112902" y="217487"/>
                </a:lnTo>
                <a:lnTo>
                  <a:pt x="225678" y="163118"/>
                </a:lnTo>
                <a:close/>
              </a:path>
              <a:path w="226060" h="217804">
                <a:moveTo>
                  <a:pt x="169290" y="0"/>
                </a:moveTo>
                <a:lnTo>
                  <a:pt x="56387" y="0"/>
                </a:lnTo>
                <a:lnTo>
                  <a:pt x="56387" y="163118"/>
                </a:lnTo>
                <a:lnTo>
                  <a:pt x="169290" y="163118"/>
                </a:lnTo>
                <a:lnTo>
                  <a:pt x="169290" y="0"/>
                </a:lnTo>
                <a:close/>
              </a:path>
            </a:pathLst>
          </a:custGeom>
          <a:solidFill>
            <a:srgbClr val="1F487C"/>
          </a:solidFill>
        </p:spPr>
        <p:txBody>
          <a:bodyPr wrap="square" lIns="0" tIns="0" rIns="0" bIns="0" rtlCol="0"/>
          <a:lstStyle/>
          <a:p>
            <a:endParaRPr dirty="0"/>
          </a:p>
        </p:txBody>
      </p:sp>
      <p:sp>
        <p:nvSpPr>
          <p:cNvPr id="21" name="object 21"/>
          <p:cNvSpPr/>
          <p:nvPr/>
        </p:nvSpPr>
        <p:spPr>
          <a:xfrm>
            <a:off x="4491609" y="5667375"/>
            <a:ext cx="226060" cy="217804"/>
          </a:xfrm>
          <a:custGeom>
            <a:avLst/>
            <a:gdLst/>
            <a:ahLst/>
            <a:cxnLst/>
            <a:rect l="l" t="t" r="r" b="b"/>
            <a:pathLst>
              <a:path w="226060" h="217804">
                <a:moveTo>
                  <a:pt x="0" y="163118"/>
                </a:moveTo>
                <a:lnTo>
                  <a:pt x="56387" y="163118"/>
                </a:lnTo>
                <a:lnTo>
                  <a:pt x="56387" y="0"/>
                </a:lnTo>
                <a:lnTo>
                  <a:pt x="169290" y="0"/>
                </a:lnTo>
                <a:lnTo>
                  <a:pt x="169290" y="163118"/>
                </a:lnTo>
                <a:lnTo>
                  <a:pt x="225678" y="163118"/>
                </a:lnTo>
                <a:lnTo>
                  <a:pt x="112902" y="217487"/>
                </a:lnTo>
                <a:lnTo>
                  <a:pt x="0" y="163118"/>
                </a:lnTo>
                <a:close/>
              </a:path>
            </a:pathLst>
          </a:custGeom>
          <a:ln w="9525">
            <a:solidFill>
              <a:srgbClr val="000000"/>
            </a:solidFill>
          </a:ln>
        </p:spPr>
        <p:txBody>
          <a:bodyPr wrap="square" lIns="0" tIns="0" rIns="0" bIns="0" rtlCol="0"/>
          <a:lstStyle/>
          <a:p>
            <a:endParaRPr dirty="0"/>
          </a:p>
        </p:txBody>
      </p:sp>
      <p:sp>
        <p:nvSpPr>
          <p:cNvPr id="22" name="object 22"/>
          <p:cNvSpPr txBox="1">
            <a:spLocks noGrp="1"/>
          </p:cNvSpPr>
          <p:nvPr>
            <p:ph type="ftr" sz="quarter" idx="4294967295"/>
          </p:nvPr>
        </p:nvSpPr>
        <p:spPr>
          <a:xfrm>
            <a:off x="8059293" y="6721779"/>
            <a:ext cx="958215" cy="127634"/>
          </a:xfrm>
          <a:prstGeom prst="rect">
            <a:avLst/>
          </a:prstGeom>
        </p:spPr>
        <p:txBody>
          <a:bodyPr vert="horz" wrap="square" lIns="0" tIns="0" rIns="0" bIns="0" rtlCol="0">
            <a:spAutoFit/>
          </a:bodyPr>
          <a:lstStyle/>
          <a:p>
            <a:pPr marL="12700">
              <a:lnSpc>
                <a:spcPts val="865"/>
              </a:lnSpc>
            </a:pPr>
            <a:r>
              <a:rPr spc="-5" dirty="0"/>
              <a:t>T.Lion </a:t>
            </a:r>
            <a:r>
              <a:rPr dirty="0"/>
              <a:t>ESH-EBMT</a:t>
            </a:r>
            <a:r>
              <a:rPr spc="-100" dirty="0"/>
              <a:t> </a:t>
            </a:r>
            <a:r>
              <a:rPr dirty="0"/>
              <a:t>2014</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Dikdörtgen"/>
          <p:cNvSpPr/>
          <p:nvPr/>
        </p:nvSpPr>
        <p:spPr>
          <a:xfrm>
            <a:off x="381000" y="1143000"/>
            <a:ext cx="8229600" cy="400110"/>
          </a:xfrm>
          <a:prstGeom prst="rect">
            <a:avLst/>
          </a:prstGeom>
          <a:solidFill>
            <a:schemeClr val="accent5">
              <a:alpha val="13000"/>
            </a:schemeClr>
          </a:solidFill>
          <a:ln w="28575">
            <a:solidFill>
              <a:srgbClr val="6B92BD"/>
            </a:solidFill>
          </a:ln>
        </p:spPr>
        <p:txBody>
          <a:bodyPr wrap="square">
            <a:spAutoFit/>
          </a:bodyPr>
          <a:lstStyle/>
          <a:p>
            <a:r>
              <a:rPr lang="tr-TR" sz="2000" b="1" dirty="0" err="1" smtClean="0"/>
              <a:t>Antiviral</a:t>
            </a:r>
            <a:r>
              <a:rPr lang="tr-TR" sz="2000" b="1" dirty="0" smtClean="0"/>
              <a:t> </a:t>
            </a:r>
            <a:r>
              <a:rPr lang="tr-TR" sz="2000" b="1" dirty="0" err="1" smtClean="0"/>
              <a:t>prophylaxis</a:t>
            </a:r>
            <a:r>
              <a:rPr lang="tr-TR" sz="2000" b="1" dirty="0" smtClean="0"/>
              <a:t> for HSCT For HCT </a:t>
            </a:r>
            <a:r>
              <a:rPr lang="tr-TR" sz="2000" b="1" dirty="0" err="1" smtClean="0"/>
              <a:t>recipients</a:t>
            </a:r>
            <a:r>
              <a:rPr lang="tr-TR" sz="2000" b="1" dirty="0" smtClean="0"/>
              <a:t> </a:t>
            </a:r>
            <a:endParaRPr lang="tr-TR" sz="2000" dirty="0"/>
          </a:p>
        </p:txBody>
      </p:sp>
      <p:sp>
        <p:nvSpPr>
          <p:cNvPr id="3" name="2 Dikdörtgen"/>
          <p:cNvSpPr/>
          <p:nvPr/>
        </p:nvSpPr>
        <p:spPr>
          <a:xfrm>
            <a:off x="228600" y="457200"/>
            <a:ext cx="5715000" cy="307777"/>
          </a:xfrm>
          <a:prstGeom prst="rect">
            <a:avLst/>
          </a:prstGeom>
        </p:spPr>
        <p:txBody>
          <a:bodyPr wrap="square">
            <a:spAutoFit/>
          </a:bodyPr>
          <a:lstStyle/>
          <a:p>
            <a:pPr marL="342900" indent="-342900"/>
            <a:r>
              <a:rPr lang="tr-TR" sz="1400" b="1" dirty="0" smtClean="0">
                <a:solidFill>
                  <a:schemeClr val="accent6">
                    <a:lumMod val="75000"/>
                  </a:schemeClr>
                </a:solidFill>
                <a:latin typeface="+mj-lt"/>
              </a:rPr>
              <a:t>5. </a:t>
            </a:r>
            <a:r>
              <a:rPr lang="en-US" sz="1400" b="1" dirty="0" smtClean="0">
                <a:solidFill>
                  <a:schemeClr val="accent6">
                    <a:lumMod val="75000"/>
                  </a:schemeClr>
                </a:solidFill>
                <a:latin typeface="+mj-lt"/>
              </a:rPr>
              <a:t>EARLY COMPL</a:t>
            </a:r>
            <a:r>
              <a:rPr lang="tr-TR" sz="1400" b="1" dirty="0" smtClean="0">
                <a:solidFill>
                  <a:schemeClr val="accent6">
                    <a:lumMod val="75000"/>
                  </a:schemeClr>
                </a:solidFill>
                <a:latin typeface="+mj-lt"/>
              </a:rPr>
              <a:t>I</a:t>
            </a:r>
            <a:r>
              <a:rPr lang="en-US" sz="1400" b="1" dirty="0" smtClean="0">
                <a:solidFill>
                  <a:schemeClr val="accent6">
                    <a:lumMod val="75000"/>
                  </a:schemeClr>
                </a:solidFill>
                <a:latin typeface="+mj-lt"/>
              </a:rPr>
              <a:t>CAT</a:t>
            </a:r>
            <a:r>
              <a:rPr lang="tr-TR" sz="1400" b="1" dirty="0" smtClean="0">
                <a:solidFill>
                  <a:schemeClr val="accent6">
                    <a:lumMod val="75000"/>
                  </a:schemeClr>
                </a:solidFill>
                <a:latin typeface="+mj-lt"/>
              </a:rPr>
              <a:t>I</a:t>
            </a:r>
            <a:r>
              <a:rPr lang="en-US" sz="1400" b="1" dirty="0" smtClean="0">
                <a:solidFill>
                  <a:schemeClr val="accent6">
                    <a:lumMod val="75000"/>
                  </a:schemeClr>
                </a:solidFill>
                <a:latin typeface="+mj-lt"/>
              </a:rPr>
              <a:t>ONS OF </a:t>
            </a:r>
            <a:r>
              <a:rPr lang="tr-TR" sz="1400" b="1" dirty="0" smtClean="0">
                <a:solidFill>
                  <a:srgbClr val="C00000"/>
                </a:solidFill>
                <a:latin typeface="+mj-lt"/>
              </a:rPr>
              <a:t>INFECTION </a:t>
            </a:r>
            <a:r>
              <a:rPr lang="tr-TR" sz="1400" b="1" dirty="0" smtClean="0">
                <a:solidFill>
                  <a:schemeClr val="accent6">
                    <a:lumMod val="75000"/>
                  </a:schemeClr>
                </a:solidFill>
                <a:latin typeface="+mj-lt"/>
              </a:rPr>
              <a:t> ORIGIN</a:t>
            </a:r>
          </a:p>
        </p:txBody>
      </p:sp>
      <p:sp>
        <p:nvSpPr>
          <p:cNvPr id="8" name="7 Dikdörtgen"/>
          <p:cNvSpPr/>
          <p:nvPr/>
        </p:nvSpPr>
        <p:spPr>
          <a:xfrm>
            <a:off x="457200" y="5819001"/>
            <a:ext cx="8153400" cy="276999"/>
          </a:xfrm>
          <a:prstGeom prst="rect">
            <a:avLst/>
          </a:prstGeom>
        </p:spPr>
        <p:txBody>
          <a:bodyPr wrap="square">
            <a:spAutoFit/>
          </a:bodyPr>
          <a:lstStyle/>
          <a:p>
            <a:r>
              <a:rPr lang="en-US" sz="1200" dirty="0" smtClean="0"/>
              <a:t>.</a:t>
            </a:r>
            <a:endParaRPr lang="tr-TR" sz="1200" dirty="0"/>
          </a:p>
        </p:txBody>
      </p:sp>
      <p:sp>
        <p:nvSpPr>
          <p:cNvPr id="7" name="6 Dikdörtgen"/>
          <p:cNvSpPr/>
          <p:nvPr/>
        </p:nvSpPr>
        <p:spPr>
          <a:xfrm>
            <a:off x="381000" y="1524000"/>
            <a:ext cx="7543800" cy="553998"/>
          </a:xfrm>
          <a:prstGeom prst="rect">
            <a:avLst/>
          </a:prstGeom>
        </p:spPr>
        <p:txBody>
          <a:bodyPr wrap="square">
            <a:spAutoFit/>
          </a:bodyPr>
          <a:lstStyle/>
          <a:p>
            <a:pPr>
              <a:lnSpc>
                <a:spcPct val="150000"/>
              </a:lnSpc>
            </a:pPr>
            <a:r>
              <a:rPr lang="tr-TR" sz="2000" b="1" dirty="0" err="1" smtClean="0">
                <a:solidFill>
                  <a:schemeClr val="accent4"/>
                </a:solidFill>
                <a:latin typeface="+mj-lt"/>
              </a:rPr>
              <a:t>who</a:t>
            </a:r>
            <a:r>
              <a:rPr lang="tr-TR" sz="2000" b="1" dirty="0" smtClean="0">
                <a:solidFill>
                  <a:schemeClr val="accent4"/>
                </a:solidFill>
                <a:latin typeface="+mj-lt"/>
              </a:rPr>
              <a:t> are HSV-</a:t>
            </a:r>
            <a:r>
              <a:rPr lang="tr-TR" sz="2000" b="1" dirty="0" err="1" smtClean="0">
                <a:solidFill>
                  <a:schemeClr val="accent4"/>
                </a:solidFill>
                <a:latin typeface="+mj-lt"/>
              </a:rPr>
              <a:t>seropositive</a:t>
            </a:r>
            <a:r>
              <a:rPr lang="tr-TR" sz="2000" b="1" dirty="0" smtClean="0">
                <a:solidFill>
                  <a:schemeClr val="accent4"/>
                </a:solidFill>
                <a:latin typeface="+mj-lt"/>
              </a:rPr>
              <a:t> (IgG)  and VZV-</a:t>
            </a:r>
            <a:r>
              <a:rPr lang="tr-TR" sz="2000" b="1" dirty="0" err="1" smtClean="0">
                <a:solidFill>
                  <a:schemeClr val="accent4"/>
                </a:solidFill>
                <a:latin typeface="+mj-lt"/>
              </a:rPr>
              <a:t>seropositive</a:t>
            </a:r>
            <a:r>
              <a:rPr lang="tr-TR" sz="2000" b="1" dirty="0" smtClean="0">
                <a:solidFill>
                  <a:schemeClr val="accent4"/>
                </a:solidFill>
                <a:latin typeface="+mj-lt"/>
              </a:rPr>
              <a:t> (IgG)</a:t>
            </a:r>
            <a:endParaRPr lang="tr-TR" sz="2000" b="1" dirty="0">
              <a:solidFill>
                <a:schemeClr val="accent4"/>
              </a:solidFill>
              <a:latin typeface="+mj-lt"/>
            </a:endParaRPr>
          </a:p>
        </p:txBody>
      </p:sp>
      <p:sp>
        <p:nvSpPr>
          <p:cNvPr id="10" name="9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1" name="Picture 2" descr="The Infectious Diseases Society of America logo ile ilgili görsel sonucu"/>
          <p:cNvPicPr>
            <a:picLocks noChangeAspect="1" noChangeArrowheads="1"/>
          </p:cNvPicPr>
          <p:nvPr/>
        </p:nvPicPr>
        <p:blipFill>
          <a:blip r:embed="rId3" cstate="print"/>
          <a:srcRect/>
          <a:stretch>
            <a:fillRect/>
          </a:stretch>
        </p:blipFill>
        <p:spPr bwMode="auto">
          <a:xfrm>
            <a:off x="7391400" y="1143000"/>
            <a:ext cx="1219200" cy="381000"/>
          </a:xfrm>
          <a:prstGeom prst="rect">
            <a:avLst/>
          </a:prstGeom>
          <a:noFill/>
          <a:ln>
            <a:solidFill>
              <a:srgbClr val="4AACC5"/>
            </a:solidFill>
          </a:ln>
        </p:spPr>
      </p:pic>
      <p:pic>
        <p:nvPicPr>
          <p:cNvPr id="22530" name="Picture 2"/>
          <p:cNvPicPr>
            <a:picLocks noChangeAspect="1" noChangeArrowheads="1"/>
          </p:cNvPicPr>
          <p:nvPr/>
        </p:nvPicPr>
        <p:blipFill>
          <a:blip r:embed="rId4" cstate="print"/>
          <a:srcRect/>
          <a:stretch>
            <a:fillRect/>
          </a:stretch>
        </p:blipFill>
        <p:spPr bwMode="auto">
          <a:xfrm>
            <a:off x="457200" y="2362200"/>
            <a:ext cx="8077200" cy="1970901"/>
          </a:xfrm>
          <a:prstGeom prst="rect">
            <a:avLst/>
          </a:prstGeom>
          <a:noFill/>
          <a:ln w="9525">
            <a:solidFill>
              <a:srgbClr val="6B92BD"/>
            </a:solidFill>
            <a:miter lim="800000"/>
            <a:headEnd/>
            <a:tailEnd/>
          </a:ln>
        </p:spPr>
      </p:pic>
      <p:pic>
        <p:nvPicPr>
          <p:cNvPr id="22531" name="Picture 3"/>
          <p:cNvPicPr>
            <a:picLocks noChangeAspect="1" noChangeArrowheads="1"/>
          </p:cNvPicPr>
          <p:nvPr/>
        </p:nvPicPr>
        <p:blipFill>
          <a:blip r:embed="rId5" cstate="print"/>
          <a:srcRect/>
          <a:stretch>
            <a:fillRect/>
          </a:stretch>
        </p:blipFill>
        <p:spPr bwMode="auto">
          <a:xfrm>
            <a:off x="457200" y="4648200"/>
            <a:ext cx="8077199" cy="904875"/>
          </a:xfrm>
          <a:prstGeom prst="rect">
            <a:avLst/>
          </a:prstGeom>
          <a:noFill/>
          <a:ln w="9525">
            <a:solidFill>
              <a:srgbClr val="6B92BD"/>
            </a:solidFill>
            <a:miter lim="800000"/>
            <a:headEnd/>
            <a:tailEnd/>
          </a:ln>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228600" y="457200"/>
            <a:ext cx="5715000" cy="307777"/>
          </a:xfrm>
          <a:prstGeom prst="rect">
            <a:avLst/>
          </a:prstGeom>
        </p:spPr>
        <p:txBody>
          <a:bodyPr wrap="square">
            <a:spAutoFit/>
          </a:bodyPr>
          <a:lstStyle/>
          <a:p>
            <a:pPr marL="342900" indent="-342900"/>
            <a:r>
              <a:rPr lang="tr-TR" sz="1400" b="1" dirty="0" smtClean="0">
                <a:solidFill>
                  <a:schemeClr val="accent6">
                    <a:lumMod val="75000"/>
                  </a:schemeClr>
                </a:solidFill>
                <a:latin typeface="+mj-lt"/>
              </a:rPr>
              <a:t>5. </a:t>
            </a:r>
            <a:r>
              <a:rPr lang="en-US" sz="1400" b="1" dirty="0" smtClean="0">
                <a:solidFill>
                  <a:schemeClr val="accent6">
                    <a:lumMod val="75000"/>
                  </a:schemeClr>
                </a:solidFill>
                <a:latin typeface="+mj-lt"/>
              </a:rPr>
              <a:t>EARLY COMPL</a:t>
            </a:r>
            <a:r>
              <a:rPr lang="tr-TR" sz="1400" b="1" dirty="0" smtClean="0">
                <a:solidFill>
                  <a:schemeClr val="accent6">
                    <a:lumMod val="75000"/>
                  </a:schemeClr>
                </a:solidFill>
                <a:latin typeface="+mj-lt"/>
              </a:rPr>
              <a:t>I</a:t>
            </a:r>
            <a:r>
              <a:rPr lang="en-US" sz="1400" b="1" dirty="0" smtClean="0">
                <a:solidFill>
                  <a:schemeClr val="accent6">
                    <a:lumMod val="75000"/>
                  </a:schemeClr>
                </a:solidFill>
                <a:latin typeface="+mj-lt"/>
              </a:rPr>
              <a:t>CAT</a:t>
            </a:r>
            <a:r>
              <a:rPr lang="tr-TR" sz="1400" b="1" dirty="0" smtClean="0">
                <a:solidFill>
                  <a:schemeClr val="accent6">
                    <a:lumMod val="75000"/>
                  </a:schemeClr>
                </a:solidFill>
                <a:latin typeface="+mj-lt"/>
              </a:rPr>
              <a:t>I</a:t>
            </a:r>
            <a:r>
              <a:rPr lang="en-US" sz="1400" b="1" dirty="0" smtClean="0">
                <a:solidFill>
                  <a:schemeClr val="accent6">
                    <a:lumMod val="75000"/>
                  </a:schemeClr>
                </a:solidFill>
                <a:latin typeface="+mj-lt"/>
              </a:rPr>
              <a:t>ONS OF </a:t>
            </a:r>
            <a:r>
              <a:rPr lang="tr-TR" sz="1400" b="1" dirty="0" smtClean="0">
                <a:solidFill>
                  <a:srgbClr val="C00000"/>
                </a:solidFill>
                <a:latin typeface="+mj-lt"/>
              </a:rPr>
              <a:t>INFECTION </a:t>
            </a:r>
            <a:r>
              <a:rPr lang="tr-TR" sz="1400" b="1" dirty="0" smtClean="0">
                <a:solidFill>
                  <a:schemeClr val="accent6">
                    <a:lumMod val="75000"/>
                  </a:schemeClr>
                </a:solidFill>
                <a:latin typeface="+mj-lt"/>
              </a:rPr>
              <a:t> ORIGIN</a:t>
            </a:r>
          </a:p>
        </p:txBody>
      </p:sp>
      <p:sp>
        <p:nvSpPr>
          <p:cNvPr id="8" name="7 Dikdörtgen"/>
          <p:cNvSpPr/>
          <p:nvPr/>
        </p:nvSpPr>
        <p:spPr>
          <a:xfrm>
            <a:off x="152400" y="6019800"/>
            <a:ext cx="8991600" cy="276999"/>
          </a:xfrm>
          <a:prstGeom prst="rect">
            <a:avLst/>
          </a:prstGeom>
        </p:spPr>
        <p:txBody>
          <a:bodyPr wrap="square">
            <a:spAutoFit/>
          </a:bodyPr>
          <a:lstStyle/>
          <a:p>
            <a:r>
              <a:rPr lang="tr-TR" sz="1200" b="1" dirty="0" smtClean="0">
                <a:solidFill>
                  <a:srgbClr val="C00000"/>
                </a:solidFill>
                <a:latin typeface="+mj-lt"/>
              </a:rPr>
              <a:t>CMV-</a:t>
            </a:r>
            <a:r>
              <a:rPr lang="tr-TR" sz="1200" b="1" dirty="0" err="1" smtClean="0">
                <a:solidFill>
                  <a:srgbClr val="C00000"/>
                </a:solidFill>
                <a:latin typeface="+mj-lt"/>
              </a:rPr>
              <a:t>seropositive</a:t>
            </a:r>
            <a:r>
              <a:rPr lang="tr-TR" sz="1200" b="1" dirty="0" smtClean="0">
                <a:solidFill>
                  <a:srgbClr val="C00000"/>
                </a:solidFill>
                <a:latin typeface="+mj-lt"/>
              </a:rPr>
              <a:t> </a:t>
            </a:r>
            <a:r>
              <a:rPr lang="tr-TR" sz="1200" b="1" dirty="0" err="1" smtClean="0">
                <a:solidFill>
                  <a:srgbClr val="C00000"/>
                </a:solidFill>
                <a:latin typeface="+mj-lt"/>
              </a:rPr>
              <a:t>auto</a:t>
            </a:r>
            <a:r>
              <a:rPr lang="tr-TR" sz="1200" b="1" dirty="0" smtClean="0">
                <a:solidFill>
                  <a:srgbClr val="C00000"/>
                </a:solidFill>
                <a:latin typeface="+mj-lt"/>
              </a:rPr>
              <a:t>- HCT </a:t>
            </a:r>
            <a:r>
              <a:rPr lang="tr-TR" sz="1200" b="1" dirty="0" err="1" smtClean="0">
                <a:solidFill>
                  <a:srgbClr val="C00000"/>
                </a:solidFill>
                <a:latin typeface="+mj-lt"/>
              </a:rPr>
              <a:t>patients</a:t>
            </a:r>
            <a:r>
              <a:rPr lang="tr-TR" sz="1200" b="1" dirty="0" smtClean="0">
                <a:solidFill>
                  <a:srgbClr val="C00000"/>
                </a:solidFill>
                <a:latin typeface="+mj-lt"/>
              </a:rPr>
              <a:t> </a:t>
            </a:r>
            <a:r>
              <a:rPr lang="tr-TR" sz="1200" b="1" dirty="0" err="1" smtClean="0">
                <a:solidFill>
                  <a:srgbClr val="C00000"/>
                </a:solidFill>
                <a:latin typeface="+mj-lt"/>
              </a:rPr>
              <a:t>usually</a:t>
            </a:r>
            <a:r>
              <a:rPr lang="tr-TR" sz="1200" b="1" dirty="0" smtClean="0">
                <a:solidFill>
                  <a:srgbClr val="C00000"/>
                </a:solidFill>
                <a:latin typeface="+mj-lt"/>
              </a:rPr>
              <a:t> do not </a:t>
            </a:r>
            <a:r>
              <a:rPr lang="tr-TR" sz="1200" b="1" dirty="0" err="1" smtClean="0">
                <a:solidFill>
                  <a:srgbClr val="C00000"/>
                </a:solidFill>
                <a:latin typeface="+mj-lt"/>
              </a:rPr>
              <a:t>require</a:t>
            </a:r>
            <a:r>
              <a:rPr lang="tr-TR" sz="1200" b="1" dirty="0" smtClean="0">
                <a:solidFill>
                  <a:srgbClr val="C00000"/>
                </a:solidFill>
                <a:latin typeface="+mj-lt"/>
              </a:rPr>
              <a:t> </a:t>
            </a:r>
            <a:r>
              <a:rPr lang="tr-TR" sz="1200" b="1" dirty="0" err="1" smtClean="0">
                <a:solidFill>
                  <a:srgbClr val="C00000"/>
                </a:solidFill>
                <a:latin typeface="+mj-lt"/>
              </a:rPr>
              <a:t>routine</a:t>
            </a:r>
            <a:r>
              <a:rPr lang="tr-TR" sz="1200" b="1" dirty="0" smtClean="0">
                <a:solidFill>
                  <a:srgbClr val="C00000"/>
                </a:solidFill>
                <a:latin typeface="+mj-lt"/>
              </a:rPr>
              <a:t> CMV </a:t>
            </a:r>
            <a:r>
              <a:rPr lang="tr-TR" sz="1200" b="1" dirty="0" err="1" smtClean="0">
                <a:solidFill>
                  <a:srgbClr val="C00000"/>
                </a:solidFill>
                <a:latin typeface="+mj-lt"/>
              </a:rPr>
              <a:t>monitoring</a:t>
            </a:r>
            <a:r>
              <a:rPr lang="tr-TR" sz="1200" b="1" dirty="0" smtClean="0">
                <a:solidFill>
                  <a:srgbClr val="C00000"/>
                </a:solidFill>
                <a:latin typeface="+mj-lt"/>
              </a:rPr>
              <a:t> </a:t>
            </a:r>
            <a:r>
              <a:rPr lang="tr-TR" sz="1200" b="1" dirty="0" err="1" smtClean="0">
                <a:solidFill>
                  <a:srgbClr val="C00000"/>
                </a:solidFill>
                <a:latin typeface="+mj-lt"/>
              </a:rPr>
              <a:t>because</a:t>
            </a:r>
            <a:r>
              <a:rPr lang="tr-TR" sz="1200" b="1" dirty="0" smtClean="0">
                <a:solidFill>
                  <a:srgbClr val="C00000"/>
                </a:solidFill>
                <a:latin typeface="+mj-lt"/>
              </a:rPr>
              <a:t> of a </a:t>
            </a:r>
            <a:r>
              <a:rPr lang="tr-TR" sz="1200" b="1" dirty="0" err="1" smtClean="0">
                <a:solidFill>
                  <a:srgbClr val="C00000"/>
                </a:solidFill>
                <a:latin typeface="+mj-lt"/>
              </a:rPr>
              <a:t>low</a:t>
            </a:r>
            <a:r>
              <a:rPr lang="tr-TR" sz="1200" b="1" dirty="0" smtClean="0">
                <a:solidFill>
                  <a:srgbClr val="C00000"/>
                </a:solidFill>
                <a:latin typeface="+mj-lt"/>
              </a:rPr>
              <a:t> risk for CMV </a:t>
            </a:r>
            <a:r>
              <a:rPr lang="tr-TR" sz="1200" b="1" dirty="0" err="1" smtClean="0">
                <a:solidFill>
                  <a:srgbClr val="C00000"/>
                </a:solidFill>
                <a:latin typeface="+mj-lt"/>
              </a:rPr>
              <a:t>disease</a:t>
            </a:r>
            <a:endParaRPr lang="tr-TR" sz="1200" b="1" dirty="0">
              <a:solidFill>
                <a:srgbClr val="C00000"/>
              </a:solidFill>
              <a:latin typeface="+mj-lt"/>
            </a:endParaRPr>
          </a:p>
        </p:txBody>
      </p:sp>
      <p:sp>
        <p:nvSpPr>
          <p:cNvPr id="10" name="9 Dikdörtgen"/>
          <p:cNvSpPr/>
          <p:nvPr/>
        </p:nvSpPr>
        <p:spPr>
          <a:xfrm>
            <a:off x="381000" y="1524000"/>
            <a:ext cx="8610600" cy="497508"/>
          </a:xfrm>
          <a:prstGeom prst="rect">
            <a:avLst/>
          </a:prstGeom>
        </p:spPr>
        <p:txBody>
          <a:bodyPr wrap="square">
            <a:spAutoFit/>
          </a:bodyPr>
          <a:lstStyle/>
          <a:p>
            <a:pPr>
              <a:lnSpc>
                <a:spcPct val="150000"/>
              </a:lnSpc>
            </a:pPr>
            <a:r>
              <a:rPr lang="tr-TR" sz="2000" b="1" dirty="0" err="1" smtClean="0">
                <a:solidFill>
                  <a:schemeClr val="accent4"/>
                </a:solidFill>
                <a:latin typeface="+mj-lt"/>
              </a:rPr>
              <a:t>Who</a:t>
            </a:r>
            <a:r>
              <a:rPr lang="tr-TR" sz="2000" b="1" dirty="0" smtClean="0">
                <a:solidFill>
                  <a:schemeClr val="accent4"/>
                </a:solidFill>
                <a:latin typeface="+mj-lt"/>
              </a:rPr>
              <a:t> are CMV  </a:t>
            </a:r>
            <a:r>
              <a:rPr lang="tr-TR" sz="2000" b="1" dirty="0" err="1" smtClean="0">
                <a:solidFill>
                  <a:schemeClr val="accent4"/>
                </a:solidFill>
                <a:latin typeface="+mj-lt"/>
              </a:rPr>
              <a:t>condition</a:t>
            </a:r>
            <a:r>
              <a:rPr lang="tr-TR" sz="2000" b="1" dirty="0" smtClean="0">
                <a:solidFill>
                  <a:schemeClr val="accent4"/>
                </a:solidFill>
                <a:latin typeface="+mj-lt"/>
              </a:rPr>
              <a:t> </a:t>
            </a:r>
            <a:r>
              <a:rPr lang="tr-TR" sz="1600" b="1" dirty="0" smtClean="0">
                <a:solidFill>
                  <a:schemeClr val="accent4"/>
                </a:solidFill>
                <a:latin typeface="+mj-lt"/>
              </a:rPr>
              <a:t>….    </a:t>
            </a:r>
            <a:r>
              <a:rPr lang="tr-TR" sz="1600" dirty="0" smtClean="0">
                <a:solidFill>
                  <a:schemeClr val="accent4"/>
                </a:solidFill>
                <a:latin typeface="+mj-lt"/>
              </a:rPr>
              <a:t>(CMV D-/R+),  (CMV D+/R+), and (CMV D+/R-):</a:t>
            </a:r>
          </a:p>
        </p:txBody>
      </p:sp>
      <p:sp>
        <p:nvSpPr>
          <p:cNvPr id="11" name="10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3554" name="Picture 2"/>
          <p:cNvPicPr>
            <a:picLocks noChangeAspect="1" noChangeArrowheads="1"/>
          </p:cNvPicPr>
          <p:nvPr/>
        </p:nvPicPr>
        <p:blipFill>
          <a:blip r:embed="rId3" cstate="print"/>
          <a:srcRect/>
          <a:stretch>
            <a:fillRect/>
          </a:stretch>
        </p:blipFill>
        <p:spPr bwMode="auto">
          <a:xfrm>
            <a:off x="609600" y="2362200"/>
            <a:ext cx="7772401" cy="857250"/>
          </a:xfrm>
          <a:prstGeom prst="rect">
            <a:avLst/>
          </a:prstGeom>
          <a:noFill/>
          <a:ln w="9525">
            <a:solidFill>
              <a:srgbClr val="6B92BD"/>
            </a:solidFill>
            <a:miter lim="800000"/>
            <a:headEnd/>
            <a:tailEnd/>
          </a:ln>
        </p:spPr>
      </p:pic>
      <p:pic>
        <p:nvPicPr>
          <p:cNvPr id="23555" name="Picture 3"/>
          <p:cNvPicPr>
            <a:picLocks noChangeAspect="1" noChangeArrowheads="1"/>
          </p:cNvPicPr>
          <p:nvPr/>
        </p:nvPicPr>
        <p:blipFill>
          <a:blip r:embed="rId4" cstate="print"/>
          <a:srcRect/>
          <a:stretch>
            <a:fillRect/>
          </a:stretch>
        </p:blipFill>
        <p:spPr bwMode="auto">
          <a:xfrm>
            <a:off x="609600" y="3371850"/>
            <a:ext cx="7772400" cy="762000"/>
          </a:xfrm>
          <a:prstGeom prst="rect">
            <a:avLst/>
          </a:prstGeom>
          <a:noFill/>
          <a:ln w="9525">
            <a:solidFill>
              <a:srgbClr val="6B92BD"/>
            </a:solidFill>
            <a:miter lim="800000"/>
            <a:headEnd/>
            <a:tailEnd/>
          </a:ln>
        </p:spPr>
      </p:pic>
      <p:pic>
        <p:nvPicPr>
          <p:cNvPr id="23556" name="Picture 4"/>
          <p:cNvPicPr>
            <a:picLocks noChangeAspect="1" noChangeArrowheads="1"/>
          </p:cNvPicPr>
          <p:nvPr/>
        </p:nvPicPr>
        <p:blipFill>
          <a:blip r:embed="rId5" cstate="print"/>
          <a:srcRect/>
          <a:stretch>
            <a:fillRect/>
          </a:stretch>
        </p:blipFill>
        <p:spPr bwMode="auto">
          <a:xfrm>
            <a:off x="609600" y="4286250"/>
            <a:ext cx="7772400" cy="1447800"/>
          </a:xfrm>
          <a:prstGeom prst="rect">
            <a:avLst/>
          </a:prstGeom>
          <a:noFill/>
          <a:ln w="9525">
            <a:solidFill>
              <a:srgbClr val="6B92BD"/>
            </a:solidFill>
            <a:miter lim="800000"/>
            <a:headEnd/>
            <a:tailEnd/>
          </a:ln>
        </p:spPr>
      </p:pic>
      <p:sp>
        <p:nvSpPr>
          <p:cNvPr id="16" name="15 Dikdörtgen"/>
          <p:cNvSpPr/>
          <p:nvPr/>
        </p:nvSpPr>
        <p:spPr>
          <a:xfrm>
            <a:off x="381000" y="1143000"/>
            <a:ext cx="8229600" cy="400110"/>
          </a:xfrm>
          <a:prstGeom prst="rect">
            <a:avLst/>
          </a:prstGeom>
          <a:solidFill>
            <a:schemeClr val="accent5">
              <a:alpha val="13000"/>
            </a:schemeClr>
          </a:solidFill>
          <a:ln w="28575">
            <a:solidFill>
              <a:srgbClr val="6B92BD"/>
            </a:solidFill>
          </a:ln>
        </p:spPr>
        <p:txBody>
          <a:bodyPr wrap="square">
            <a:spAutoFit/>
          </a:bodyPr>
          <a:lstStyle/>
          <a:p>
            <a:r>
              <a:rPr lang="tr-TR" sz="2000" b="1" dirty="0" err="1" smtClean="0"/>
              <a:t>Antiviral</a:t>
            </a:r>
            <a:r>
              <a:rPr lang="tr-TR" sz="2000" b="1" dirty="0" smtClean="0"/>
              <a:t> </a:t>
            </a:r>
            <a:r>
              <a:rPr lang="tr-TR" sz="2000" b="1" dirty="0" err="1" smtClean="0"/>
              <a:t>prophylaxis</a:t>
            </a:r>
            <a:r>
              <a:rPr lang="tr-TR" sz="2000" b="1" dirty="0" smtClean="0"/>
              <a:t> for HSCT For HCT </a:t>
            </a:r>
            <a:r>
              <a:rPr lang="tr-TR" sz="2000" b="1" dirty="0" err="1" smtClean="0"/>
              <a:t>recipients</a:t>
            </a:r>
            <a:r>
              <a:rPr lang="tr-TR" sz="2000" b="1" dirty="0" smtClean="0"/>
              <a:t> </a:t>
            </a:r>
            <a:endParaRPr lang="tr-TR" sz="2000" dirty="0"/>
          </a:p>
        </p:txBody>
      </p:sp>
      <p:pic>
        <p:nvPicPr>
          <p:cNvPr id="17" name="Picture 2" descr="The Infectious Diseases Society of America logo ile ilgili görsel sonucu"/>
          <p:cNvPicPr>
            <a:picLocks noChangeAspect="1" noChangeArrowheads="1"/>
          </p:cNvPicPr>
          <p:nvPr/>
        </p:nvPicPr>
        <p:blipFill>
          <a:blip r:embed="rId6" cstate="print"/>
          <a:srcRect/>
          <a:stretch>
            <a:fillRect/>
          </a:stretch>
        </p:blipFill>
        <p:spPr bwMode="auto">
          <a:xfrm>
            <a:off x="7391400" y="1143000"/>
            <a:ext cx="1219200" cy="381000"/>
          </a:xfrm>
          <a:prstGeom prst="rect">
            <a:avLst/>
          </a:prstGeom>
          <a:noFill/>
          <a:ln>
            <a:solidFill>
              <a:srgbClr val="4AACC5"/>
            </a:solidFill>
          </a:ln>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228600" y="457200"/>
            <a:ext cx="5715000" cy="307777"/>
          </a:xfrm>
          <a:prstGeom prst="rect">
            <a:avLst/>
          </a:prstGeom>
        </p:spPr>
        <p:txBody>
          <a:bodyPr wrap="square">
            <a:spAutoFit/>
          </a:bodyPr>
          <a:lstStyle/>
          <a:p>
            <a:pPr marL="342900" indent="-342900"/>
            <a:r>
              <a:rPr lang="tr-TR" sz="1400" b="1" dirty="0" smtClean="0">
                <a:solidFill>
                  <a:schemeClr val="accent6">
                    <a:lumMod val="75000"/>
                  </a:schemeClr>
                </a:solidFill>
                <a:latin typeface="+mj-lt"/>
              </a:rPr>
              <a:t>5. </a:t>
            </a:r>
            <a:r>
              <a:rPr lang="en-US" sz="1400" b="1" dirty="0" smtClean="0">
                <a:solidFill>
                  <a:schemeClr val="accent6">
                    <a:lumMod val="75000"/>
                  </a:schemeClr>
                </a:solidFill>
                <a:latin typeface="+mj-lt"/>
              </a:rPr>
              <a:t>EARLY COMPL</a:t>
            </a:r>
            <a:r>
              <a:rPr lang="tr-TR" sz="1400" b="1" dirty="0" smtClean="0">
                <a:solidFill>
                  <a:schemeClr val="accent6">
                    <a:lumMod val="75000"/>
                  </a:schemeClr>
                </a:solidFill>
                <a:latin typeface="+mj-lt"/>
              </a:rPr>
              <a:t>I</a:t>
            </a:r>
            <a:r>
              <a:rPr lang="en-US" sz="1400" b="1" dirty="0" smtClean="0">
                <a:solidFill>
                  <a:schemeClr val="accent6">
                    <a:lumMod val="75000"/>
                  </a:schemeClr>
                </a:solidFill>
                <a:latin typeface="+mj-lt"/>
              </a:rPr>
              <a:t>CAT</a:t>
            </a:r>
            <a:r>
              <a:rPr lang="tr-TR" sz="1400" b="1" dirty="0" smtClean="0">
                <a:solidFill>
                  <a:schemeClr val="accent6">
                    <a:lumMod val="75000"/>
                  </a:schemeClr>
                </a:solidFill>
                <a:latin typeface="+mj-lt"/>
              </a:rPr>
              <a:t>I</a:t>
            </a:r>
            <a:r>
              <a:rPr lang="en-US" sz="1400" b="1" dirty="0" smtClean="0">
                <a:solidFill>
                  <a:schemeClr val="accent6">
                    <a:lumMod val="75000"/>
                  </a:schemeClr>
                </a:solidFill>
                <a:latin typeface="+mj-lt"/>
              </a:rPr>
              <a:t>ONS OF </a:t>
            </a:r>
            <a:r>
              <a:rPr lang="tr-TR" sz="1400" b="1" dirty="0" smtClean="0">
                <a:solidFill>
                  <a:srgbClr val="C00000"/>
                </a:solidFill>
                <a:latin typeface="+mj-lt"/>
              </a:rPr>
              <a:t>INFECTION </a:t>
            </a:r>
            <a:r>
              <a:rPr lang="tr-TR" sz="1400" b="1" dirty="0" smtClean="0">
                <a:solidFill>
                  <a:schemeClr val="accent6">
                    <a:lumMod val="75000"/>
                  </a:schemeClr>
                </a:solidFill>
                <a:latin typeface="+mj-lt"/>
              </a:rPr>
              <a:t> ORIGIN</a:t>
            </a:r>
          </a:p>
        </p:txBody>
      </p:sp>
      <p:sp>
        <p:nvSpPr>
          <p:cNvPr id="8" name="7 Dikdörtgen"/>
          <p:cNvSpPr/>
          <p:nvPr/>
        </p:nvSpPr>
        <p:spPr>
          <a:xfrm>
            <a:off x="0" y="6705600"/>
            <a:ext cx="9144000" cy="152400"/>
          </a:xfrm>
          <a:prstGeom prst="rect">
            <a:avLst/>
          </a:prstGeom>
          <a:solidFill>
            <a:srgbClr val="4A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4578" name="Picture 2"/>
          <p:cNvPicPr>
            <a:picLocks noChangeAspect="1" noChangeArrowheads="1"/>
          </p:cNvPicPr>
          <p:nvPr/>
        </p:nvPicPr>
        <p:blipFill>
          <a:blip r:embed="rId3" cstate="print"/>
          <a:srcRect/>
          <a:stretch>
            <a:fillRect/>
          </a:stretch>
        </p:blipFill>
        <p:spPr bwMode="auto">
          <a:xfrm>
            <a:off x="609600" y="2286000"/>
            <a:ext cx="7848600" cy="1743075"/>
          </a:xfrm>
          <a:prstGeom prst="rect">
            <a:avLst/>
          </a:prstGeom>
          <a:noFill/>
          <a:ln w="9525">
            <a:solidFill>
              <a:srgbClr val="6B92BD"/>
            </a:solidFill>
            <a:miter lim="800000"/>
            <a:headEnd/>
            <a:tailEnd/>
          </a:ln>
        </p:spPr>
      </p:pic>
      <p:pic>
        <p:nvPicPr>
          <p:cNvPr id="24579" name="Picture 3"/>
          <p:cNvPicPr>
            <a:picLocks noChangeAspect="1" noChangeArrowheads="1"/>
          </p:cNvPicPr>
          <p:nvPr/>
        </p:nvPicPr>
        <p:blipFill>
          <a:blip r:embed="rId4" cstate="print"/>
          <a:srcRect/>
          <a:stretch>
            <a:fillRect/>
          </a:stretch>
        </p:blipFill>
        <p:spPr bwMode="auto">
          <a:xfrm>
            <a:off x="609600" y="4191001"/>
            <a:ext cx="7848600" cy="838199"/>
          </a:xfrm>
          <a:prstGeom prst="rect">
            <a:avLst/>
          </a:prstGeom>
          <a:noFill/>
          <a:ln w="9525">
            <a:solidFill>
              <a:srgbClr val="6B92BD"/>
            </a:solidFill>
            <a:miter lim="800000"/>
            <a:headEnd/>
            <a:tailEnd/>
          </a:ln>
        </p:spPr>
      </p:pic>
      <p:pic>
        <p:nvPicPr>
          <p:cNvPr id="24580" name="Picture 4"/>
          <p:cNvPicPr>
            <a:picLocks noChangeAspect="1" noChangeArrowheads="1"/>
          </p:cNvPicPr>
          <p:nvPr/>
        </p:nvPicPr>
        <p:blipFill>
          <a:blip r:embed="rId5" cstate="print"/>
          <a:srcRect/>
          <a:stretch>
            <a:fillRect/>
          </a:stretch>
        </p:blipFill>
        <p:spPr bwMode="auto">
          <a:xfrm>
            <a:off x="609600" y="5181600"/>
            <a:ext cx="7848600" cy="1143000"/>
          </a:xfrm>
          <a:prstGeom prst="rect">
            <a:avLst/>
          </a:prstGeom>
          <a:noFill/>
          <a:ln w="9525">
            <a:solidFill>
              <a:srgbClr val="6B92BD"/>
            </a:solidFill>
            <a:miter lim="800000"/>
            <a:headEnd/>
            <a:tailEnd/>
          </a:ln>
        </p:spPr>
      </p:pic>
      <p:sp>
        <p:nvSpPr>
          <p:cNvPr id="12" name="11 Dikdörtgen"/>
          <p:cNvSpPr/>
          <p:nvPr/>
        </p:nvSpPr>
        <p:spPr>
          <a:xfrm>
            <a:off x="381000" y="1524000"/>
            <a:ext cx="5525102" cy="461665"/>
          </a:xfrm>
          <a:prstGeom prst="rect">
            <a:avLst/>
          </a:prstGeom>
        </p:spPr>
        <p:txBody>
          <a:bodyPr wrap="none">
            <a:spAutoFit/>
          </a:bodyPr>
          <a:lstStyle/>
          <a:p>
            <a:r>
              <a:rPr lang="tr-TR" sz="2400" b="1" dirty="0" err="1" smtClean="0">
                <a:solidFill>
                  <a:schemeClr val="accent4"/>
                </a:solidFill>
                <a:latin typeface="+mj-lt"/>
              </a:rPr>
              <a:t>Who</a:t>
            </a:r>
            <a:r>
              <a:rPr lang="tr-TR" sz="2400" b="1" dirty="0" smtClean="0">
                <a:solidFill>
                  <a:schemeClr val="accent4"/>
                </a:solidFill>
                <a:latin typeface="+mj-lt"/>
              </a:rPr>
              <a:t> are </a:t>
            </a:r>
            <a:r>
              <a:rPr lang="tr-TR" sz="2400" b="1" dirty="0" err="1" smtClean="0">
                <a:solidFill>
                  <a:schemeClr val="accent4"/>
                </a:solidFill>
                <a:latin typeface="+mj-lt"/>
              </a:rPr>
              <a:t>positive</a:t>
            </a:r>
            <a:r>
              <a:rPr lang="tr-TR" sz="2400" b="1" dirty="0" smtClean="0">
                <a:solidFill>
                  <a:schemeClr val="accent4"/>
                </a:solidFill>
                <a:latin typeface="+mj-lt"/>
              </a:rPr>
              <a:t>  for </a:t>
            </a:r>
            <a:r>
              <a:rPr lang="tr-TR" sz="2400" b="1" dirty="0" err="1" smtClean="0">
                <a:solidFill>
                  <a:schemeClr val="accent4"/>
                </a:solidFill>
                <a:latin typeface="+mj-lt"/>
              </a:rPr>
              <a:t>Hepatic</a:t>
            </a:r>
            <a:r>
              <a:rPr lang="tr-TR" sz="2400" b="1" dirty="0" smtClean="0">
                <a:solidFill>
                  <a:schemeClr val="accent4"/>
                </a:solidFill>
                <a:latin typeface="+mj-lt"/>
              </a:rPr>
              <a:t> Viruses</a:t>
            </a:r>
            <a:endParaRPr lang="tr-TR" sz="2400" dirty="0">
              <a:solidFill>
                <a:schemeClr val="accent4"/>
              </a:solidFill>
              <a:latin typeface="+mj-lt"/>
            </a:endParaRPr>
          </a:p>
        </p:txBody>
      </p:sp>
      <p:sp>
        <p:nvSpPr>
          <p:cNvPr id="9" name="8 Dikdörtgen"/>
          <p:cNvSpPr/>
          <p:nvPr/>
        </p:nvSpPr>
        <p:spPr>
          <a:xfrm>
            <a:off x="381000" y="1143000"/>
            <a:ext cx="8229600" cy="400110"/>
          </a:xfrm>
          <a:prstGeom prst="rect">
            <a:avLst/>
          </a:prstGeom>
          <a:solidFill>
            <a:schemeClr val="accent5">
              <a:alpha val="13000"/>
            </a:schemeClr>
          </a:solidFill>
          <a:ln w="28575">
            <a:solidFill>
              <a:srgbClr val="6B92BD"/>
            </a:solidFill>
          </a:ln>
        </p:spPr>
        <p:txBody>
          <a:bodyPr wrap="square">
            <a:spAutoFit/>
          </a:bodyPr>
          <a:lstStyle/>
          <a:p>
            <a:r>
              <a:rPr lang="tr-TR" sz="2000" b="1" dirty="0" err="1" smtClean="0"/>
              <a:t>Antiviral</a:t>
            </a:r>
            <a:r>
              <a:rPr lang="tr-TR" sz="2000" b="1" dirty="0" smtClean="0"/>
              <a:t> </a:t>
            </a:r>
            <a:r>
              <a:rPr lang="tr-TR" sz="2000" b="1" dirty="0" err="1" smtClean="0"/>
              <a:t>prophylaxis</a:t>
            </a:r>
            <a:r>
              <a:rPr lang="tr-TR" sz="2000" b="1" dirty="0" smtClean="0"/>
              <a:t> for HSCT For HCT </a:t>
            </a:r>
            <a:r>
              <a:rPr lang="tr-TR" sz="2000" b="1" dirty="0" err="1" smtClean="0"/>
              <a:t>recipients</a:t>
            </a:r>
            <a:r>
              <a:rPr lang="tr-TR" sz="2000" b="1" dirty="0" smtClean="0"/>
              <a:t> </a:t>
            </a:r>
            <a:endParaRPr lang="tr-TR" sz="2000" dirty="0"/>
          </a:p>
        </p:txBody>
      </p:sp>
      <p:pic>
        <p:nvPicPr>
          <p:cNvPr id="11" name="Picture 2" descr="The Infectious Diseases Society of America logo ile ilgili görsel sonucu"/>
          <p:cNvPicPr>
            <a:picLocks noChangeAspect="1" noChangeArrowheads="1"/>
          </p:cNvPicPr>
          <p:nvPr/>
        </p:nvPicPr>
        <p:blipFill>
          <a:blip r:embed="rId6" cstate="print"/>
          <a:srcRect/>
          <a:stretch>
            <a:fillRect/>
          </a:stretch>
        </p:blipFill>
        <p:spPr bwMode="auto">
          <a:xfrm>
            <a:off x="7391400" y="1143000"/>
            <a:ext cx="1219200" cy="381000"/>
          </a:xfrm>
          <a:prstGeom prst="rect">
            <a:avLst/>
          </a:prstGeom>
          <a:noFill/>
          <a:ln>
            <a:solidFill>
              <a:srgbClr val="4AACC5"/>
            </a:solidFill>
          </a:ln>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43000"/>
            <a:ext cx="8458200" cy="1066800"/>
          </a:xfrm>
        </p:spPr>
        <p:txBody>
          <a:bodyPr>
            <a:normAutofit/>
          </a:bodyPr>
          <a:lstStyle/>
          <a:p>
            <a:r>
              <a:rPr lang="en-US" sz="3200" smtClean="0">
                <a:solidFill>
                  <a:srgbClr val="FF0000"/>
                </a:solidFill>
              </a:rPr>
              <a:t>Thank you very much for your attention</a:t>
            </a:r>
            <a:endParaRPr lang="en-US" sz="3200">
              <a:solidFill>
                <a:srgbClr val="FF0000"/>
              </a:solidFill>
            </a:endParaRPr>
          </a:p>
        </p:txBody>
      </p:sp>
      <p:sp>
        <p:nvSpPr>
          <p:cNvPr id="3" name="2 İçerik Yer Tutucusu"/>
          <p:cNvSpPr>
            <a:spLocks noGrp="1"/>
          </p:cNvSpPr>
          <p:nvPr>
            <p:ph idx="1"/>
          </p:nvPr>
        </p:nvSpPr>
        <p:spPr/>
        <p:txBody>
          <a:bodyPr/>
          <a:lstStyle/>
          <a:p>
            <a:endParaRPr lang="tr-TR" dirty="0"/>
          </a:p>
        </p:txBody>
      </p:sp>
      <p:pic>
        <p:nvPicPr>
          <p:cNvPr id="9222" name="Picture 6" descr="kayseri erciyes kar ile ilgili görsel sonucu"/>
          <p:cNvPicPr>
            <a:picLocks noChangeAspect="1" noChangeArrowheads="1"/>
          </p:cNvPicPr>
          <p:nvPr/>
        </p:nvPicPr>
        <p:blipFill>
          <a:blip r:embed="rId2" cstate="print"/>
          <a:srcRect/>
          <a:stretch>
            <a:fillRect/>
          </a:stretch>
        </p:blipFill>
        <p:spPr bwMode="auto">
          <a:xfrm>
            <a:off x="457200" y="2286000"/>
            <a:ext cx="8229600" cy="4191000"/>
          </a:xfrm>
          <a:prstGeom prst="rect">
            <a:avLst/>
          </a:prstGeom>
          <a:noFill/>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276475"/>
            <a:ext cx="9144000" cy="2160905"/>
          </a:xfrm>
          <a:custGeom>
            <a:avLst/>
            <a:gdLst/>
            <a:ahLst/>
            <a:cxnLst/>
            <a:rect l="l" t="t" r="r" b="b"/>
            <a:pathLst>
              <a:path w="9144000" h="2160904">
                <a:moveTo>
                  <a:pt x="0" y="2160651"/>
                </a:moveTo>
                <a:lnTo>
                  <a:pt x="9144000" y="2160651"/>
                </a:lnTo>
                <a:lnTo>
                  <a:pt x="9144000" y="0"/>
                </a:lnTo>
                <a:lnTo>
                  <a:pt x="0" y="0"/>
                </a:lnTo>
                <a:lnTo>
                  <a:pt x="0" y="2160651"/>
                </a:lnTo>
                <a:close/>
              </a:path>
            </a:pathLst>
          </a:custGeom>
          <a:solidFill>
            <a:srgbClr val="336699"/>
          </a:solidFill>
        </p:spPr>
        <p:txBody>
          <a:bodyPr wrap="square" lIns="0" tIns="0" rIns="0" bIns="0" rtlCol="0"/>
          <a:lstStyle/>
          <a:p>
            <a:endParaRPr/>
          </a:p>
        </p:txBody>
      </p:sp>
      <p:sp>
        <p:nvSpPr>
          <p:cNvPr id="3" name="object 3"/>
          <p:cNvSpPr/>
          <p:nvPr/>
        </p:nvSpPr>
        <p:spPr>
          <a:xfrm>
            <a:off x="0" y="2276475"/>
            <a:ext cx="9144000" cy="2160905"/>
          </a:xfrm>
          <a:custGeom>
            <a:avLst/>
            <a:gdLst/>
            <a:ahLst/>
            <a:cxnLst/>
            <a:rect l="l" t="t" r="r" b="b"/>
            <a:pathLst>
              <a:path w="9144000" h="2160904">
                <a:moveTo>
                  <a:pt x="0" y="2160651"/>
                </a:moveTo>
                <a:lnTo>
                  <a:pt x="9144000" y="2160651"/>
                </a:lnTo>
                <a:lnTo>
                  <a:pt x="9144000" y="0"/>
                </a:lnTo>
                <a:lnTo>
                  <a:pt x="0" y="0"/>
                </a:lnTo>
                <a:lnTo>
                  <a:pt x="0" y="2160651"/>
                </a:lnTo>
                <a:close/>
              </a:path>
            </a:pathLst>
          </a:custGeom>
          <a:ln w="50800">
            <a:solidFill>
              <a:srgbClr val="336699"/>
            </a:solidFill>
          </a:ln>
        </p:spPr>
        <p:txBody>
          <a:bodyPr wrap="square" lIns="0" tIns="0" rIns="0" bIns="0" rtlCol="0"/>
          <a:lstStyle/>
          <a:p>
            <a:endParaRPr/>
          </a:p>
        </p:txBody>
      </p:sp>
      <p:sp>
        <p:nvSpPr>
          <p:cNvPr id="4" name="object 4"/>
          <p:cNvSpPr txBox="1">
            <a:spLocks noGrp="1"/>
          </p:cNvSpPr>
          <p:nvPr>
            <p:ph type="title"/>
          </p:nvPr>
        </p:nvSpPr>
        <p:spPr>
          <a:xfrm>
            <a:off x="4383404" y="2334133"/>
            <a:ext cx="4683125" cy="365760"/>
          </a:xfrm>
          <a:prstGeom prst="rect">
            <a:avLst/>
          </a:prstGeom>
        </p:spPr>
        <p:txBody>
          <a:bodyPr vert="horz" wrap="square" lIns="0" tIns="0" rIns="0" bIns="0" rtlCol="0">
            <a:spAutoFit/>
          </a:bodyPr>
          <a:lstStyle/>
          <a:p>
            <a:pPr marL="12700">
              <a:lnSpc>
                <a:spcPct val="100000"/>
              </a:lnSpc>
            </a:pPr>
            <a:r>
              <a:rPr sz="2400" dirty="0">
                <a:solidFill>
                  <a:srgbClr val="FFFFFF"/>
                </a:solidFill>
                <a:latin typeface="Century Gothic"/>
                <a:cs typeface="Century Gothic"/>
              </a:rPr>
              <a:t>Acute </a:t>
            </a:r>
            <a:r>
              <a:rPr sz="2400" spc="-5" dirty="0">
                <a:solidFill>
                  <a:srgbClr val="FFFFFF"/>
                </a:solidFill>
                <a:latin typeface="Century Gothic"/>
                <a:cs typeface="Century Gothic"/>
              </a:rPr>
              <a:t>Graft </a:t>
            </a:r>
            <a:r>
              <a:rPr sz="2400" spc="5" dirty="0">
                <a:solidFill>
                  <a:srgbClr val="FFFFFF"/>
                </a:solidFill>
                <a:latin typeface="Century Gothic"/>
                <a:cs typeface="Century Gothic"/>
              </a:rPr>
              <a:t>versus </a:t>
            </a:r>
            <a:r>
              <a:rPr sz="2400" dirty="0">
                <a:solidFill>
                  <a:srgbClr val="FFFFFF"/>
                </a:solidFill>
                <a:latin typeface="Century Gothic"/>
                <a:cs typeface="Century Gothic"/>
              </a:rPr>
              <a:t>Host</a:t>
            </a:r>
            <a:r>
              <a:rPr sz="2400" spc="-110" dirty="0">
                <a:solidFill>
                  <a:srgbClr val="FFFFFF"/>
                </a:solidFill>
                <a:latin typeface="Century Gothic"/>
                <a:cs typeface="Century Gothic"/>
              </a:rPr>
              <a:t> </a:t>
            </a:r>
            <a:r>
              <a:rPr sz="2400" dirty="0">
                <a:solidFill>
                  <a:srgbClr val="FFFFFF"/>
                </a:solidFill>
                <a:latin typeface="Century Gothic"/>
                <a:cs typeface="Century Gothic"/>
              </a:rPr>
              <a:t>Disease</a:t>
            </a:r>
            <a:endParaRPr sz="2400">
              <a:latin typeface="Century Gothic"/>
              <a:cs typeface="Century Gothic"/>
            </a:endParaRPr>
          </a:p>
        </p:txBody>
      </p:sp>
      <p:sp>
        <p:nvSpPr>
          <p:cNvPr id="5" name="object 5"/>
          <p:cNvSpPr txBox="1">
            <a:spLocks noGrp="1"/>
          </p:cNvSpPr>
          <p:nvPr>
            <p:ph type="body" idx="1"/>
          </p:nvPr>
        </p:nvSpPr>
        <p:spPr>
          <a:prstGeom prst="rect">
            <a:avLst/>
          </a:prstGeom>
        </p:spPr>
        <p:txBody>
          <a:bodyPr vert="horz" wrap="square" lIns="0" tIns="0" rIns="0" bIns="0" rtlCol="0">
            <a:spAutoFit/>
          </a:bodyPr>
          <a:lstStyle/>
          <a:p>
            <a:pPr marR="5080" algn="r">
              <a:lnSpc>
                <a:spcPct val="100000"/>
              </a:lnSpc>
            </a:pPr>
            <a:r>
              <a:rPr dirty="0"/>
              <a:t>J</a:t>
            </a:r>
            <a:r>
              <a:rPr spc="-100" dirty="0"/>
              <a:t> </a:t>
            </a:r>
            <a:r>
              <a:rPr dirty="0"/>
              <a:t>Apperley</a:t>
            </a:r>
          </a:p>
          <a:p>
            <a:pPr marR="5080" algn="r">
              <a:lnSpc>
                <a:spcPct val="100000"/>
              </a:lnSpc>
            </a:pPr>
            <a:r>
              <a:rPr dirty="0"/>
              <a:t>18th </a:t>
            </a:r>
            <a:r>
              <a:rPr spc="-5" dirty="0"/>
              <a:t>ESH-EBMT </a:t>
            </a:r>
            <a:r>
              <a:rPr dirty="0"/>
              <a:t>Training</a:t>
            </a:r>
            <a:r>
              <a:rPr spc="-90" dirty="0"/>
              <a:t> </a:t>
            </a:r>
            <a:r>
              <a:rPr dirty="0"/>
              <a:t>Course</a:t>
            </a:r>
          </a:p>
          <a:p>
            <a:pPr marR="7620" algn="r">
              <a:lnSpc>
                <a:spcPts val="2875"/>
              </a:lnSpc>
            </a:pPr>
            <a:r>
              <a:rPr spc="-5" dirty="0"/>
              <a:t>V</a:t>
            </a:r>
            <a:r>
              <a:rPr spc="15" dirty="0"/>
              <a:t>i</a:t>
            </a:r>
            <a:r>
              <a:rPr dirty="0"/>
              <a:t>enna</a:t>
            </a:r>
          </a:p>
          <a:p>
            <a:pPr marR="5080" algn="r">
              <a:lnSpc>
                <a:spcPts val="3115"/>
              </a:lnSpc>
            </a:pPr>
            <a:r>
              <a:rPr sz="2600" dirty="0"/>
              <a:t>May </a:t>
            </a:r>
            <a:r>
              <a:rPr sz="2600" spc="-5" dirty="0"/>
              <a:t>8-10</a:t>
            </a:r>
            <a:r>
              <a:rPr sz="2600" spc="-70" dirty="0"/>
              <a:t> </a:t>
            </a:r>
            <a:r>
              <a:rPr sz="2600" spc="-5" dirty="0"/>
              <a:t>2014</a:t>
            </a:r>
            <a:endParaRPr sz="2600"/>
          </a:p>
        </p:txBody>
      </p:sp>
      <p:sp>
        <p:nvSpPr>
          <p:cNvPr id="6" name="object 6"/>
          <p:cNvSpPr/>
          <p:nvPr/>
        </p:nvSpPr>
        <p:spPr>
          <a:xfrm>
            <a:off x="0" y="2286000"/>
            <a:ext cx="3887724" cy="2160651"/>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4763" y="2266950"/>
            <a:ext cx="3907154" cy="2179955"/>
          </a:xfrm>
          <a:custGeom>
            <a:avLst/>
            <a:gdLst/>
            <a:ahLst/>
            <a:cxnLst/>
            <a:rect l="l" t="t" r="r" b="b"/>
            <a:pathLst>
              <a:path w="3907154" h="2179954">
                <a:moveTo>
                  <a:pt x="0" y="2179701"/>
                </a:moveTo>
                <a:lnTo>
                  <a:pt x="3906774" y="2179701"/>
                </a:lnTo>
                <a:lnTo>
                  <a:pt x="3906774" y="0"/>
                </a:lnTo>
                <a:lnTo>
                  <a:pt x="0" y="0"/>
                </a:lnTo>
                <a:lnTo>
                  <a:pt x="0" y="2179701"/>
                </a:lnTo>
                <a:close/>
              </a:path>
            </a:pathLst>
          </a:custGeom>
          <a:ln w="19050">
            <a:solidFill>
              <a:srgbClr val="336699"/>
            </a:solidFill>
          </a:ln>
        </p:spPr>
        <p:txBody>
          <a:bodyPr wrap="square" lIns="0" tIns="0" rIns="0" bIns="0" rtlCol="0"/>
          <a:lstStyle/>
          <a:p>
            <a:endParaRPr/>
          </a:p>
        </p:txBody>
      </p:sp>
      <p:sp>
        <p:nvSpPr>
          <p:cNvPr id="8" name="object 8"/>
          <p:cNvSpPr/>
          <p:nvPr/>
        </p:nvSpPr>
        <p:spPr>
          <a:xfrm>
            <a:off x="0" y="6092825"/>
            <a:ext cx="9144000" cy="765175"/>
          </a:xfrm>
          <a:custGeom>
            <a:avLst/>
            <a:gdLst/>
            <a:ahLst/>
            <a:cxnLst/>
            <a:rect l="l" t="t" r="r" b="b"/>
            <a:pathLst>
              <a:path w="9144000" h="765175">
                <a:moveTo>
                  <a:pt x="0" y="765175"/>
                </a:moveTo>
                <a:lnTo>
                  <a:pt x="9144000" y="765175"/>
                </a:lnTo>
                <a:lnTo>
                  <a:pt x="9144000" y="0"/>
                </a:lnTo>
                <a:lnTo>
                  <a:pt x="0" y="0"/>
                </a:lnTo>
                <a:lnTo>
                  <a:pt x="0" y="765175"/>
                </a:lnTo>
                <a:close/>
              </a:path>
            </a:pathLst>
          </a:custGeom>
          <a:solidFill>
            <a:srgbClr val="336699"/>
          </a:solidFill>
        </p:spPr>
        <p:txBody>
          <a:bodyPr wrap="square" lIns="0" tIns="0" rIns="0" bIns="0" rtlCol="0"/>
          <a:lstStyle/>
          <a:p>
            <a:endParaRPr/>
          </a:p>
        </p:txBody>
      </p:sp>
      <p:sp>
        <p:nvSpPr>
          <p:cNvPr id="9" name="object 9"/>
          <p:cNvSpPr/>
          <p:nvPr/>
        </p:nvSpPr>
        <p:spPr>
          <a:xfrm>
            <a:off x="0" y="6092825"/>
            <a:ext cx="9144000" cy="765175"/>
          </a:xfrm>
          <a:custGeom>
            <a:avLst/>
            <a:gdLst/>
            <a:ahLst/>
            <a:cxnLst/>
            <a:rect l="l" t="t" r="r" b="b"/>
            <a:pathLst>
              <a:path w="9144000" h="765175">
                <a:moveTo>
                  <a:pt x="0" y="765175"/>
                </a:moveTo>
                <a:lnTo>
                  <a:pt x="9144000" y="765175"/>
                </a:lnTo>
                <a:lnTo>
                  <a:pt x="9144000" y="0"/>
                </a:lnTo>
                <a:lnTo>
                  <a:pt x="0" y="0"/>
                </a:lnTo>
                <a:lnTo>
                  <a:pt x="0" y="765175"/>
                </a:lnTo>
                <a:close/>
              </a:path>
            </a:pathLst>
          </a:custGeom>
          <a:ln w="9525">
            <a:solidFill>
              <a:srgbClr val="006699"/>
            </a:solidFill>
          </a:ln>
        </p:spPr>
        <p:txBody>
          <a:bodyPr wrap="square" lIns="0" tIns="0" rIns="0" bIns="0" rtlCol="0"/>
          <a:lstStyle/>
          <a:p>
            <a:endParaRPr/>
          </a:p>
        </p:txBody>
      </p:sp>
      <p:sp>
        <p:nvSpPr>
          <p:cNvPr id="10" name="object 10"/>
          <p:cNvSpPr txBox="1">
            <a:spLocks noGrp="1"/>
          </p:cNvSpPr>
          <p:nvPr>
            <p:ph type="ftr" sz="quarter" idx="4294967295"/>
          </p:nvPr>
        </p:nvSpPr>
        <p:spPr>
          <a:xfrm>
            <a:off x="1391792" y="6380331"/>
            <a:ext cx="7162165" cy="318134"/>
          </a:xfrm>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28676" rIns="0" bIns="0" rtlCol="0">
            <a:spAutoFit/>
          </a:bodyPr>
          <a:lstStyle/>
          <a:p>
            <a:pPr marL="2592070">
              <a:lnSpc>
                <a:spcPct val="100000"/>
              </a:lnSpc>
            </a:pPr>
            <a:r>
              <a:rPr dirty="0"/>
              <a:t>Acute</a:t>
            </a:r>
            <a:r>
              <a:rPr spc="-100" dirty="0"/>
              <a:t> </a:t>
            </a:r>
            <a:r>
              <a:rPr dirty="0"/>
              <a:t>GvHD</a:t>
            </a:r>
          </a:p>
        </p:txBody>
      </p:sp>
      <p:sp>
        <p:nvSpPr>
          <p:cNvPr id="3" name="object 3"/>
          <p:cNvSpPr txBox="1"/>
          <p:nvPr/>
        </p:nvSpPr>
        <p:spPr>
          <a:xfrm>
            <a:off x="1199794" y="1284223"/>
            <a:ext cx="4006215" cy="4682490"/>
          </a:xfrm>
          <a:prstGeom prst="rect">
            <a:avLst/>
          </a:prstGeom>
        </p:spPr>
        <p:txBody>
          <a:bodyPr vert="horz" wrap="square" lIns="0" tIns="0" rIns="0" bIns="0" rtlCol="0">
            <a:spAutoFit/>
          </a:bodyPr>
          <a:lstStyle/>
          <a:p>
            <a:pPr marL="354965" indent="-342265">
              <a:lnSpc>
                <a:spcPct val="100000"/>
              </a:lnSpc>
              <a:buChar char="•"/>
              <a:tabLst>
                <a:tab pos="354965" algn="l"/>
                <a:tab pos="355600" algn="l"/>
              </a:tabLst>
            </a:pPr>
            <a:r>
              <a:rPr sz="2800" spc="-5" dirty="0">
                <a:solidFill>
                  <a:srgbClr val="336699"/>
                </a:solidFill>
                <a:latin typeface="Arial"/>
                <a:cs typeface="Arial"/>
              </a:rPr>
              <a:t>Definition</a:t>
            </a:r>
            <a:endParaRPr sz="2800">
              <a:latin typeface="Arial"/>
              <a:cs typeface="Arial"/>
            </a:endParaRPr>
          </a:p>
          <a:p>
            <a:pPr marL="354965" indent="-342265">
              <a:lnSpc>
                <a:spcPct val="100000"/>
              </a:lnSpc>
              <a:spcBef>
                <a:spcPts val="670"/>
              </a:spcBef>
              <a:buChar char="•"/>
              <a:tabLst>
                <a:tab pos="354965" algn="l"/>
                <a:tab pos="355600" algn="l"/>
              </a:tabLst>
            </a:pPr>
            <a:r>
              <a:rPr sz="2800" dirty="0">
                <a:solidFill>
                  <a:srgbClr val="336699"/>
                </a:solidFill>
                <a:latin typeface="Arial"/>
                <a:cs typeface="Arial"/>
              </a:rPr>
              <a:t>Incidence</a:t>
            </a:r>
            <a:endParaRPr sz="2800">
              <a:latin typeface="Arial"/>
              <a:cs typeface="Arial"/>
            </a:endParaRPr>
          </a:p>
          <a:p>
            <a:pPr marL="354965" indent="-342265">
              <a:lnSpc>
                <a:spcPct val="100000"/>
              </a:lnSpc>
              <a:spcBef>
                <a:spcPts val="670"/>
              </a:spcBef>
              <a:buChar char="•"/>
              <a:tabLst>
                <a:tab pos="354965" algn="l"/>
                <a:tab pos="355600" algn="l"/>
              </a:tabLst>
            </a:pPr>
            <a:r>
              <a:rPr sz="2800" spc="-5" dirty="0">
                <a:solidFill>
                  <a:srgbClr val="336699"/>
                </a:solidFill>
                <a:latin typeface="Arial"/>
                <a:cs typeface="Arial"/>
              </a:rPr>
              <a:t>Pathophysiology</a:t>
            </a:r>
            <a:endParaRPr sz="2800">
              <a:latin typeface="Arial"/>
              <a:cs typeface="Arial"/>
            </a:endParaRPr>
          </a:p>
          <a:p>
            <a:pPr marL="354965" indent="-342265">
              <a:lnSpc>
                <a:spcPct val="100000"/>
              </a:lnSpc>
              <a:spcBef>
                <a:spcPts val="670"/>
              </a:spcBef>
              <a:buChar char="•"/>
              <a:tabLst>
                <a:tab pos="354965" algn="l"/>
                <a:tab pos="355600" algn="l"/>
              </a:tabLst>
            </a:pPr>
            <a:r>
              <a:rPr sz="2800" spc="-5" dirty="0">
                <a:solidFill>
                  <a:srgbClr val="336699"/>
                </a:solidFill>
                <a:latin typeface="Arial"/>
                <a:cs typeface="Arial"/>
              </a:rPr>
              <a:t>Diagnosis</a:t>
            </a:r>
            <a:endParaRPr sz="2800">
              <a:latin typeface="Arial"/>
              <a:cs typeface="Arial"/>
            </a:endParaRPr>
          </a:p>
          <a:p>
            <a:pPr marL="756285" lvl="1" indent="-287020">
              <a:lnSpc>
                <a:spcPct val="100000"/>
              </a:lnSpc>
              <a:spcBef>
                <a:spcPts val="595"/>
              </a:spcBef>
              <a:buChar char="–"/>
              <a:tabLst>
                <a:tab pos="756920" algn="l"/>
              </a:tabLst>
            </a:pPr>
            <a:r>
              <a:rPr sz="2400" spc="-5" dirty="0">
                <a:solidFill>
                  <a:srgbClr val="336699"/>
                </a:solidFill>
                <a:latin typeface="Arial"/>
                <a:cs typeface="Arial"/>
              </a:rPr>
              <a:t>Clinical</a:t>
            </a:r>
            <a:endParaRPr sz="2400">
              <a:latin typeface="Arial"/>
              <a:cs typeface="Arial"/>
            </a:endParaRPr>
          </a:p>
          <a:p>
            <a:pPr marL="756285" lvl="1" indent="-287020">
              <a:lnSpc>
                <a:spcPct val="100000"/>
              </a:lnSpc>
              <a:spcBef>
                <a:spcPts val="575"/>
              </a:spcBef>
              <a:buChar char="–"/>
              <a:tabLst>
                <a:tab pos="756920" algn="l"/>
              </a:tabLst>
            </a:pPr>
            <a:r>
              <a:rPr sz="2400" spc="-5" dirty="0">
                <a:solidFill>
                  <a:srgbClr val="336699"/>
                </a:solidFill>
                <a:latin typeface="Arial"/>
                <a:cs typeface="Arial"/>
              </a:rPr>
              <a:t>Pathological</a:t>
            </a:r>
            <a:endParaRPr sz="2400">
              <a:latin typeface="Arial"/>
              <a:cs typeface="Arial"/>
            </a:endParaRPr>
          </a:p>
          <a:p>
            <a:pPr marL="354965" indent="-342265">
              <a:lnSpc>
                <a:spcPct val="100000"/>
              </a:lnSpc>
              <a:spcBef>
                <a:spcPts val="655"/>
              </a:spcBef>
              <a:buChar char="•"/>
              <a:tabLst>
                <a:tab pos="354965" algn="l"/>
                <a:tab pos="355600" algn="l"/>
              </a:tabLst>
            </a:pPr>
            <a:r>
              <a:rPr sz="2800" spc="-5" dirty="0">
                <a:solidFill>
                  <a:srgbClr val="336699"/>
                </a:solidFill>
                <a:latin typeface="Arial"/>
                <a:cs typeface="Arial"/>
              </a:rPr>
              <a:t>Prevention &amp;</a:t>
            </a:r>
            <a:r>
              <a:rPr sz="2800" spc="-20" dirty="0">
                <a:solidFill>
                  <a:srgbClr val="336699"/>
                </a:solidFill>
                <a:latin typeface="Arial"/>
                <a:cs typeface="Arial"/>
              </a:rPr>
              <a:t> </a:t>
            </a:r>
            <a:r>
              <a:rPr sz="2800" spc="-5" dirty="0">
                <a:solidFill>
                  <a:srgbClr val="336699"/>
                </a:solidFill>
                <a:latin typeface="Arial"/>
                <a:cs typeface="Arial"/>
              </a:rPr>
              <a:t>treatment</a:t>
            </a:r>
            <a:endParaRPr sz="2800">
              <a:latin typeface="Arial"/>
              <a:cs typeface="Arial"/>
            </a:endParaRPr>
          </a:p>
          <a:p>
            <a:pPr marL="756285" lvl="1" indent="-287020">
              <a:lnSpc>
                <a:spcPct val="100000"/>
              </a:lnSpc>
              <a:spcBef>
                <a:spcPts val="590"/>
              </a:spcBef>
              <a:buChar char="–"/>
              <a:tabLst>
                <a:tab pos="756920" algn="l"/>
              </a:tabLst>
            </a:pPr>
            <a:r>
              <a:rPr sz="2400" spc="-5" dirty="0">
                <a:solidFill>
                  <a:srgbClr val="336699"/>
                </a:solidFill>
                <a:latin typeface="Arial"/>
                <a:cs typeface="Arial"/>
              </a:rPr>
              <a:t>Pharmacological</a:t>
            </a:r>
            <a:endParaRPr sz="2400">
              <a:latin typeface="Arial"/>
              <a:cs typeface="Arial"/>
            </a:endParaRPr>
          </a:p>
          <a:p>
            <a:pPr marL="756285" lvl="1" indent="-287020">
              <a:lnSpc>
                <a:spcPct val="100000"/>
              </a:lnSpc>
              <a:spcBef>
                <a:spcPts val="575"/>
              </a:spcBef>
              <a:buChar char="–"/>
              <a:tabLst>
                <a:tab pos="756920" algn="l"/>
              </a:tabLst>
            </a:pPr>
            <a:r>
              <a:rPr sz="2400" spc="-5" dirty="0">
                <a:solidFill>
                  <a:srgbClr val="336699"/>
                </a:solidFill>
                <a:latin typeface="Arial"/>
                <a:cs typeface="Arial"/>
              </a:rPr>
              <a:t>Immunomodulation</a:t>
            </a:r>
            <a:endParaRPr sz="2400">
              <a:latin typeface="Arial"/>
              <a:cs typeface="Arial"/>
            </a:endParaRPr>
          </a:p>
          <a:p>
            <a:pPr marL="756285" lvl="1" indent="-287020">
              <a:lnSpc>
                <a:spcPct val="100000"/>
              </a:lnSpc>
              <a:spcBef>
                <a:spcPts val="575"/>
              </a:spcBef>
              <a:buChar char="–"/>
              <a:tabLst>
                <a:tab pos="756920" algn="l"/>
              </a:tabLst>
            </a:pPr>
            <a:r>
              <a:rPr sz="2400" spc="-5" dirty="0">
                <a:solidFill>
                  <a:srgbClr val="336699"/>
                </a:solidFill>
                <a:latin typeface="Arial"/>
                <a:cs typeface="Arial"/>
              </a:rPr>
              <a:t>Cellular</a:t>
            </a:r>
            <a:endParaRPr sz="2400">
              <a:latin typeface="Arial"/>
              <a:cs typeface="Arial"/>
            </a:endParaRPr>
          </a:p>
        </p:txBody>
      </p:sp>
      <p:sp>
        <p:nvSpPr>
          <p:cNvPr id="4" name="object 4"/>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solidFill>
            <a:srgbClr val="336699"/>
          </a:solidFill>
        </p:spPr>
        <p:txBody>
          <a:bodyPr wrap="square" lIns="0" tIns="0" rIns="0" bIns="0" rtlCol="0"/>
          <a:lstStyle/>
          <a:p>
            <a:endParaRPr/>
          </a:p>
        </p:txBody>
      </p:sp>
      <p:sp>
        <p:nvSpPr>
          <p:cNvPr id="5" name="object 5"/>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sp>
        <p:nvSpPr>
          <p:cNvPr id="6" name="object 6"/>
          <p:cNvSpPr txBox="1">
            <a:spLocks noGrp="1"/>
          </p:cNvSpPr>
          <p:nvPr>
            <p:ph type="ftr" sz="quarter" idx="4294967295"/>
          </p:nvPr>
        </p:nvSpPr>
        <p:spPr>
          <a:xfrm>
            <a:off x="1391792" y="6380331"/>
            <a:ext cx="7162165" cy="318134"/>
          </a:xfrm>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28676" rIns="0" bIns="0" rtlCol="0">
            <a:spAutoFit/>
          </a:bodyPr>
          <a:lstStyle/>
          <a:p>
            <a:pPr marL="2592070">
              <a:lnSpc>
                <a:spcPct val="100000"/>
              </a:lnSpc>
            </a:pPr>
            <a:r>
              <a:rPr dirty="0"/>
              <a:t>Acute</a:t>
            </a:r>
            <a:r>
              <a:rPr spc="-100" dirty="0"/>
              <a:t> </a:t>
            </a:r>
            <a:r>
              <a:rPr dirty="0"/>
              <a:t>GvHD</a:t>
            </a:r>
          </a:p>
        </p:txBody>
      </p:sp>
      <p:sp>
        <p:nvSpPr>
          <p:cNvPr id="3" name="object 3"/>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solidFill>
            <a:srgbClr val="336699"/>
          </a:solidFill>
        </p:spPr>
        <p:txBody>
          <a:bodyPr wrap="square" lIns="0" tIns="0" rIns="0" bIns="0" rtlCol="0"/>
          <a:lstStyle/>
          <a:p>
            <a:endParaRPr/>
          </a:p>
        </p:txBody>
      </p:sp>
      <p:sp>
        <p:nvSpPr>
          <p:cNvPr id="4" name="object 4"/>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sp>
        <p:nvSpPr>
          <p:cNvPr id="5" name="object 5"/>
          <p:cNvSpPr/>
          <p:nvPr/>
        </p:nvSpPr>
        <p:spPr>
          <a:xfrm>
            <a:off x="736600" y="1425575"/>
            <a:ext cx="7747000" cy="4225925"/>
          </a:xfrm>
          <a:custGeom>
            <a:avLst/>
            <a:gdLst/>
            <a:ahLst/>
            <a:cxnLst/>
            <a:rect l="l" t="t" r="r" b="b"/>
            <a:pathLst>
              <a:path w="7747000" h="4225925">
                <a:moveTo>
                  <a:pt x="0" y="4225925"/>
                </a:moveTo>
                <a:lnTo>
                  <a:pt x="7747000" y="4225925"/>
                </a:lnTo>
                <a:lnTo>
                  <a:pt x="7747000" y="0"/>
                </a:lnTo>
                <a:lnTo>
                  <a:pt x="0" y="0"/>
                </a:lnTo>
                <a:lnTo>
                  <a:pt x="0" y="4225925"/>
                </a:lnTo>
                <a:close/>
              </a:path>
            </a:pathLst>
          </a:custGeom>
          <a:solidFill>
            <a:srgbClr val="336699"/>
          </a:solidFill>
        </p:spPr>
        <p:txBody>
          <a:bodyPr wrap="square" lIns="0" tIns="0" rIns="0" bIns="0" rtlCol="0"/>
          <a:lstStyle/>
          <a:p>
            <a:endParaRPr/>
          </a:p>
        </p:txBody>
      </p:sp>
      <p:sp>
        <p:nvSpPr>
          <p:cNvPr id="6" name="object 6"/>
          <p:cNvSpPr/>
          <p:nvPr/>
        </p:nvSpPr>
        <p:spPr>
          <a:xfrm>
            <a:off x="736600" y="1425575"/>
            <a:ext cx="7747000" cy="4225925"/>
          </a:xfrm>
          <a:custGeom>
            <a:avLst/>
            <a:gdLst/>
            <a:ahLst/>
            <a:cxnLst/>
            <a:rect l="l" t="t" r="r" b="b"/>
            <a:pathLst>
              <a:path w="7747000" h="4225925">
                <a:moveTo>
                  <a:pt x="0" y="4225925"/>
                </a:moveTo>
                <a:lnTo>
                  <a:pt x="7747000" y="4225925"/>
                </a:lnTo>
                <a:lnTo>
                  <a:pt x="7747000" y="0"/>
                </a:lnTo>
                <a:lnTo>
                  <a:pt x="0" y="0"/>
                </a:lnTo>
                <a:lnTo>
                  <a:pt x="0" y="4225925"/>
                </a:lnTo>
                <a:close/>
              </a:path>
            </a:pathLst>
          </a:custGeom>
          <a:ln w="9525">
            <a:solidFill>
              <a:srgbClr val="336699"/>
            </a:solidFill>
          </a:ln>
        </p:spPr>
        <p:txBody>
          <a:bodyPr wrap="square" lIns="0" tIns="0" rIns="0" bIns="0" rtlCol="0"/>
          <a:lstStyle/>
          <a:p>
            <a:endParaRPr/>
          </a:p>
        </p:txBody>
      </p:sp>
      <p:sp>
        <p:nvSpPr>
          <p:cNvPr id="7" name="object 7"/>
          <p:cNvSpPr txBox="1"/>
          <p:nvPr/>
        </p:nvSpPr>
        <p:spPr>
          <a:xfrm>
            <a:off x="815441" y="1463928"/>
            <a:ext cx="7571740" cy="3888104"/>
          </a:xfrm>
          <a:prstGeom prst="rect">
            <a:avLst/>
          </a:prstGeom>
        </p:spPr>
        <p:txBody>
          <a:bodyPr vert="horz" wrap="square" lIns="0" tIns="0" rIns="0" bIns="0" rtlCol="0">
            <a:spAutoFit/>
          </a:bodyPr>
          <a:lstStyle/>
          <a:p>
            <a:pPr marL="355600" marR="330200" indent="-342900">
              <a:lnSpc>
                <a:spcPct val="100000"/>
              </a:lnSpc>
              <a:buChar char="•"/>
              <a:tabLst>
                <a:tab pos="354965" algn="l"/>
                <a:tab pos="355600" algn="l"/>
              </a:tabLst>
            </a:pPr>
            <a:r>
              <a:rPr sz="2400" spc="-5" dirty="0">
                <a:solidFill>
                  <a:srgbClr val="FFFFFF"/>
                </a:solidFill>
                <a:latin typeface="Arial"/>
                <a:cs typeface="Arial"/>
              </a:rPr>
              <a:t>Inflammatory condition </a:t>
            </a:r>
            <a:r>
              <a:rPr sz="2400" dirty="0">
                <a:solidFill>
                  <a:srgbClr val="FFFFFF"/>
                </a:solidFill>
                <a:latin typeface="Arial"/>
                <a:cs typeface="Arial"/>
              </a:rPr>
              <a:t>affecting </a:t>
            </a:r>
            <a:r>
              <a:rPr sz="2400" spc="-5" dirty="0">
                <a:solidFill>
                  <a:srgbClr val="FFFFFF"/>
                </a:solidFill>
                <a:latin typeface="Arial"/>
                <a:cs typeface="Arial"/>
              </a:rPr>
              <a:t>one or more </a:t>
            </a:r>
            <a:r>
              <a:rPr sz="2400" dirty="0">
                <a:solidFill>
                  <a:srgbClr val="FFFFFF"/>
                </a:solidFill>
                <a:latin typeface="Arial"/>
                <a:cs typeface="Arial"/>
              </a:rPr>
              <a:t>of the  </a:t>
            </a:r>
            <a:r>
              <a:rPr sz="2400" spc="-5" dirty="0">
                <a:solidFill>
                  <a:srgbClr val="FFFFFF"/>
                </a:solidFill>
                <a:latin typeface="Arial"/>
                <a:cs typeface="Arial"/>
              </a:rPr>
              <a:t>skin, gastrointestinal </a:t>
            </a:r>
            <a:r>
              <a:rPr sz="2400" dirty="0">
                <a:solidFill>
                  <a:srgbClr val="FFFFFF"/>
                </a:solidFill>
                <a:latin typeface="Arial"/>
                <a:cs typeface="Arial"/>
              </a:rPr>
              <a:t>tract </a:t>
            </a:r>
            <a:r>
              <a:rPr sz="2400" spc="-5" dirty="0">
                <a:solidFill>
                  <a:srgbClr val="FFFFFF"/>
                </a:solidFill>
                <a:latin typeface="Arial"/>
                <a:cs typeface="Arial"/>
              </a:rPr>
              <a:t>and liver, and occurring  within 100 days </a:t>
            </a:r>
            <a:r>
              <a:rPr sz="2400" dirty="0">
                <a:solidFill>
                  <a:srgbClr val="FFFFFF"/>
                </a:solidFill>
                <a:latin typeface="Arial"/>
                <a:cs typeface="Arial"/>
              </a:rPr>
              <a:t>of </a:t>
            </a:r>
            <a:r>
              <a:rPr sz="2400" spc="-5" dirty="0">
                <a:solidFill>
                  <a:srgbClr val="FFFFFF"/>
                </a:solidFill>
                <a:latin typeface="Arial"/>
                <a:cs typeface="Arial"/>
              </a:rPr>
              <a:t>allogeneic</a:t>
            </a:r>
            <a:r>
              <a:rPr sz="2400" spc="105" dirty="0">
                <a:solidFill>
                  <a:srgbClr val="FFFFFF"/>
                </a:solidFill>
                <a:latin typeface="Arial"/>
                <a:cs typeface="Arial"/>
              </a:rPr>
              <a:t> </a:t>
            </a:r>
            <a:r>
              <a:rPr sz="2400" spc="-5" dirty="0">
                <a:solidFill>
                  <a:srgbClr val="FFFFFF"/>
                </a:solidFill>
                <a:latin typeface="Arial"/>
                <a:cs typeface="Arial"/>
              </a:rPr>
              <a:t>transplantation</a:t>
            </a:r>
            <a:endParaRPr sz="2400">
              <a:latin typeface="Arial"/>
              <a:cs typeface="Arial"/>
            </a:endParaRPr>
          </a:p>
          <a:p>
            <a:pPr marL="355600" marR="5080" indent="-342900">
              <a:lnSpc>
                <a:spcPct val="100000"/>
              </a:lnSpc>
              <a:spcBef>
                <a:spcPts val="575"/>
              </a:spcBef>
              <a:buChar char="•"/>
              <a:tabLst>
                <a:tab pos="354965" algn="l"/>
                <a:tab pos="355600" algn="l"/>
                <a:tab pos="1354455" algn="l"/>
              </a:tabLst>
            </a:pPr>
            <a:r>
              <a:rPr sz="2400" spc="-5" dirty="0">
                <a:solidFill>
                  <a:srgbClr val="FFFFFF"/>
                </a:solidFill>
                <a:latin typeface="Arial"/>
                <a:cs typeface="Arial"/>
              </a:rPr>
              <a:t>Later acknowledgement </a:t>
            </a:r>
            <a:r>
              <a:rPr sz="2400" dirty="0">
                <a:solidFill>
                  <a:srgbClr val="FFFFFF"/>
                </a:solidFill>
                <a:latin typeface="Arial"/>
                <a:cs typeface="Arial"/>
              </a:rPr>
              <a:t>of </a:t>
            </a:r>
            <a:r>
              <a:rPr sz="2400" spc="-5" dirty="0">
                <a:solidFill>
                  <a:srgbClr val="FFFFFF"/>
                </a:solidFill>
                <a:latin typeface="Arial"/>
                <a:cs typeface="Arial"/>
              </a:rPr>
              <a:t>similar syndrome  occurring beyond day 100, known </a:t>
            </a:r>
            <a:r>
              <a:rPr sz="2400" dirty="0">
                <a:solidFill>
                  <a:srgbClr val="FFFFFF"/>
                </a:solidFill>
                <a:latin typeface="Arial"/>
                <a:cs typeface="Arial"/>
              </a:rPr>
              <a:t>as </a:t>
            </a:r>
            <a:r>
              <a:rPr sz="2400" spc="-5" dirty="0">
                <a:solidFill>
                  <a:srgbClr val="FFFFFF"/>
                </a:solidFill>
                <a:latin typeface="Arial"/>
                <a:cs typeface="Arial"/>
              </a:rPr>
              <a:t>late onset acute  GvHD	(particularly </a:t>
            </a:r>
            <a:r>
              <a:rPr sz="2400" dirty="0">
                <a:solidFill>
                  <a:srgbClr val="FFFFFF"/>
                </a:solidFill>
                <a:latin typeface="Arial"/>
                <a:cs typeface="Arial"/>
              </a:rPr>
              <a:t>after RICT </a:t>
            </a:r>
            <a:r>
              <a:rPr sz="2400" spc="-5" dirty="0">
                <a:solidFill>
                  <a:srgbClr val="FFFFFF"/>
                </a:solidFill>
                <a:latin typeface="Arial"/>
                <a:cs typeface="Arial"/>
              </a:rPr>
              <a:t>and</a:t>
            </a:r>
            <a:r>
              <a:rPr sz="2400" spc="-20" dirty="0">
                <a:solidFill>
                  <a:srgbClr val="FFFFFF"/>
                </a:solidFill>
                <a:latin typeface="Arial"/>
                <a:cs typeface="Arial"/>
              </a:rPr>
              <a:t> </a:t>
            </a:r>
            <a:r>
              <a:rPr sz="2400" spc="-5" dirty="0">
                <a:solidFill>
                  <a:srgbClr val="FFFFFF"/>
                </a:solidFill>
                <a:latin typeface="Arial"/>
                <a:cs typeface="Arial"/>
              </a:rPr>
              <a:t>DLI)</a:t>
            </a:r>
            <a:endParaRPr sz="2400">
              <a:latin typeface="Arial"/>
              <a:cs typeface="Arial"/>
            </a:endParaRPr>
          </a:p>
          <a:p>
            <a:pPr marL="355600" indent="-342900">
              <a:lnSpc>
                <a:spcPct val="100000"/>
              </a:lnSpc>
              <a:spcBef>
                <a:spcPts val="575"/>
              </a:spcBef>
              <a:buChar char="•"/>
              <a:tabLst>
                <a:tab pos="354965" algn="l"/>
                <a:tab pos="355600" algn="l"/>
              </a:tabLst>
            </a:pPr>
            <a:r>
              <a:rPr sz="2400" dirty="0">
                <a:solidFill>
                  <a:srgbClr val="FFFFFF"/>
                </a:solidFill>
                <a:latin typeface="Arial"/>
                <a:cs typeface="Arial"/>
              </a:rPr>
              <a:t>Affects </a:t>
            </a:r>
            <a:r>
              <a:rPr sz="2400" spc="-5" dirty="0">
                <a:solidFill>
                  <a:srgbClr val="FFFFFF"/>
                </a:solidFill>
                <a:latin typeface="Arial"/>
                <a:cs typeface="Arial"/>
              </a:rPr>
              <a:t>35-45% </a:t>
            </a:r>
            <a:r>
              <a:rPr sz="2400" dirty="0">
                <a:solidFill>
                  <a:srgbClr val="FFFFFF"/>
                </a:solidFill>
                <a:latin typeface="Arial"/>
                <a:cs typeface="Arial"/>
              </a:rPr>
              <a:t>of </a:t>
            </a:r>
            <a:r>
              <a:rPr sz="2400" spc="-5" dirty="0">
                <a:solidFill>
                  <a:srgbClr val="FFFFFF"/>
                </a:solidFill>
                <a:latin typeface="Arial"/>
                <a:cs typeface="Arial"/>
              </a:rPr>
              <a:t>recipients </a:t>
            </a:r>
            <a:r>
              <a:rPr sz="2400" dirty="0">
                <a:solidFill>
                  <a:srgbClr val="FFFFFF"/>
                </a:solidFill>
                <a:latin typeface="Arial"/>
                <a:cs typeface="Arial"/>
              </a:rPr>
              <a:t>of </a:t>
            </a:r>
            <a:r>
              <a:rPr sz="2400" spc="-5" dirty="0">
                <a:solidFill>
                  <a:srgbClr val="FFFFFF"/>
                </a:solidFill>
                <a:latin typeface="Arial"/>
                <a:cs typeface="Arial"/>
              </a:rPr>
              <a:t>HLA matched,</a:t>
            </a:r>
            <a:r>
              <a:rPr sz="2400" spc="20" dirty="0">
                <a:solidFill>
                  <a:srgbClr val="FFFFFF"/>
                </a:solidFill>
                <a:latin typeface="Arial"/>
                <a:cs typeface="Arial"/>
              </a:rPr>
              <a:t> </a:t>
            </a:r>
            <a:r>
              <a:rPr sz="2400" spc="-5" dirty="0">
                <a:solidFill>
                  <a:srgbClr val="FFFFFF"/>
                </a:solidFill>
                <a:latin typeface="Arial"/>
                <a:cs typeface="Arial"/>
              </a:rPr>
              <a:t>and</a:t>
            </a:r>
            <a:endParaRPr sz="2400">
              <a:latin typeface="Arial"/>
              <a:cs typeface="Arial"/>
            </a:endParaRPr>
          </a:p>
          <a:p>
            <a:pPr marL="355600">
              <a:lnSpc>
                <a:spcPct val="100000"/>
              </a:lnSpc>
            </a:pPr>
            <a:r>
              <a:rPr sz="2400" spc="-5" dirty="0">
                <a:solidFill>
                  <a:srgbClr val="FFFFFF"/>
                </a:solidFill>
                <a:latin typeface="Arial"/>
                <a:cs typeface="Arial"/>
              </a:rPr>
              <a:t>60-80% </a:t>
            </a:r>
            <a:r>
              <a:rPr sz="2400" dirty="0">
                <a:solidFill>
                  <a:srgbClr val="FFFFFF"/>
                </a:solidFill>
                <a:latin typeface="Arial"/>
                <a:cs typeface="Arial"/>
              </a:rPr>
              <a:t>of </a:t>
            </a:r>
            <a:r>
              <a:rPr sz="2400" spc="-5" dirty="0">
                <a:solidFill>
                  <a:srgbClr val="FFFFFF"/>
                </a:solidFill>
                <a:latin typeface="Arial"/>
                <a:cs typeface="Arial"/>
              </a:rPr>
              <a:t>one </a:t>
            </a:r>
            <a:r>
              <a:rPr sz="2400" dirty="0">
                <a:solidFill>
                  <a:srgbClr val="FFFFFF"/>
                </a:solidFill>
                <a:latin typeface="Arial"/>
                <a:cs typeface="Arial"/>
              </a:rPr>
              <a:t>Ag mismatched</a:t>
            </a:r>
            <a:r>
              <a:rPr sz="2400" spc="-10" dirty="0">
                <a:solidFill>
                  <a:srgbClr val="FFFFFF"/>
                </a:solidFill>
                <a:latin typeface="Arial"/>
                <a:cs typeface="Arial"/>
              </a:rPr>
              <a:t> </a:t>
            </a:r>
            <a:r>
              <a:rPr sz="2400" spc="-5" dirty="0">
                <a:solidFill>
                  <a:srgbClr val="FFFFFF"/>
                </a:solidFill>
                <a:latin typeface="Arial"/>
                <a:cs typeface="Arial"/>
              </a:rPr>
              <a:t>transplants</a:t>
            </a:r>
            <a:endParaRPr sz="2400">
              <a:latin typeface="Arial"/>
              <a:cs typeface="Arial"/>
            </a:endParaRPr>
          </a:p>
          <a:p>
            <a:pPr marL="355600" marR="465455" indent="-342900">
              <a:lnSpc>
                <a:spcPct val="100000"/>
              </a:lnSpc>
              <a:spcBef>
                <a:spcPts val="575"/>
              </a:spcBef>
              <a:buChar char="•"/>
              <a:tabLst>
                <a:tab pos="354965" algn="l"/>
                <a:tab pos="355600" algn="l"/>
              </a:tabLst>
            </a:pPr>
            <a:r>
              <a:rPr sz="2400" dirty="0">
                <a:solidFill>
                  <a:srgbClr val="FFFFFF"/>
                </a:solidFill>
                <a:latin typeface="Arial"/>
                <a:cs typeface="Arial"/>
              </a:rPr>
              <a:t>Affects </a:t>
            </a:r>
            <a:r>
              <a:rPr sz="2400" spc="-5" dirty="0">
                <a:solidFill>
                  <a:srgbClr val="FFFFFF"/>
                </a:solidFill>
                <a:latin typeface="Arial"/>
                <a:cs typeface="Arial"/>
              </a:rPr>
              <a:t>approximately 40% </a:t>
            </a:r>
            <a:r>
              <a:rPr sz="2400" dirty="0">
                <a:solidFill>
                  <a:srgbClr val="FFFFFF"/>
                </a:solidFill>
                <a:latin typeface="Arial"/>
                <a:cs typeface="Arial"/>
              </a:rPr>
              <a:t>of </a:t>
            </a:r>
            <a:r>
              <a:rPr sz="2400" spc="-5" dirty="0">
                <a:solidFill>
                  <a:srgbClr val="FFFFFF"/>
                </a:solidFill>
                <a:latin typeface="Arial"/>
                <a:cs typeface="Arial"/>
              </a:rPr>
              <a:t>recipients </a:t>
            </a:r>
            <a:r>
              <a:rPr sz="2400" dirty="0">
                <a:solidFill>
                  <a:srgbClr val="FFFFFF"/>
                </a:solidFill>
                <a:latin typeface="Arial"/>
                <a:cs typeface="Arial"/>
              </a:rPr>
              <a:t>of </a:t>
            </a:r>
            <a:r>
              <a:rPr sz="2400" spc="-5" dirty="0">
                <a:solidFill>
                  <a:srgbClr val="FFFFFF"/>
                </a:solidFill>
                <a:latin typeface="Arial"/>
                <a:cs typeface="Arial"/>
              </a:rPr>
              <a:t>DLI but  incidence rises with increasing cell</a:t>
            </a:r>
            <a:r>
              <a:rPr sz="2400" spc="120" dirty="0">
                <a:solidFill>
                  <a:srgbClr val="FFFFFF"/>
                </a:solidFill>
                <a:latin typeface="Arial"/>
                <a:cs typeface="Arial"/>
              </a:rPr>
              <a:t> </a:t>
            </a:r>
            <a:r>
              <a:rPr sz="2400" spc="-5" dirty="0">
                <a:solidFill>
                  <a:srgbClr val="FFFFFF"/>
                </a:solidFill>
                <a:latin typeface="Arial"/>
                <a:cs typeface="Arial"/>
              </a:rPr>
              <a:t>dose</a:t>
            </a:r>
            <a:endParaRPr sz="2400">
              <a:latin typeface="Arial"/>
              <a:cs typeface="Arial"/>
            </a:endParaRPr>
          </a:p>
        </p:txBody>
      </p:sp>
      <p:sp>
        <p:nvSpPr>
          <p:cNvPr id="8" name="object 8"/>
          <p:cNvSpPr txBox="1">
            <a:spLocks noGrp="1"/>
          </p:cNvSpPr>
          <p:nvPr>
            <p:ph type="ftr" sz="quarter" idx="4294967295"/>
          </p:nvPr>
        </p:nvSpPr>
        <p:spPr>
          <a:xfrm>
            <a:off x="1391792" y="6380331"/>
            <a:ext cx="7162165" cy="318134"/>
          </a:xfrm>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28676" rIns="0" bIns="0" rtlCol="0">
            <a:spAutoFit/>
          </a:bodyPr>
          <a:lstStyle/>
          <a:p>
            <a:pPr marL="2085975">
              <a:lnSpc>
                <a:spcPct val="100000"/>
              </a:lnSpc>
            </a:pPr>
            <a:r>
              <a:rPr dirty="0"/>
              <a:t>Acute GvHD:</a:t>
            </a:r>
            <a:r>
              <a:rPr spc="-110" dirty="0"/>
              <a:t> </a:t>
            </a:r>
            <a:r>
              <a:rPr dirty="0"/>
              <a:t>Skin</a:t>
            </a:r>
          </a:p>
        </p:txBody>
      </p:sp>
      <p:sp>
        <p:nvSpPr>
          <p:cNvPr id="3" name="object 3"/>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solidFill>
            <a:srgbClr val="336699"/>
          </a:solidFill>
        </p:spPr>
        <p:txBody>
          <a:bodyPr wrap="square" lIns="0" tIns="0" rIns="0" bIns="0" rtlCol="0"/>
          <a:lstStyle/>
          <a:p>
            <a:endParaRPr/>
          </a:p>
        </p:txBody>
      </p:sp>
      <p:sp>
        <p:nvSpPr>
          <p:cNvPr id="4" name="object 4"/>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sp>
        <p:nvSpPr>
          <p:cNvPr id="5" name="object 5"/>
          <p:cNvSpPr txBox="1"/>
          <p:nvPr/>
        </p:nvSpPr>
        <p:spPr>
          <a:xfrm>
            <a:off x="338137" y="1420812"/>
            <a:ext cx="3959225" cy="4235450"/>
          </a:xfrm>
          <a:prstGeom prst="rect">
            <a:avLst/>
          </a:prstGeom>
          <a:solidFill>
            <a:srgbClr val="336699"/>
          </a:solidFill>
        </p:spPr>
        <p:txBody>
          <a:bodyPr vert="horz" wrap="square" lIns="0" tIns="43180" rIns="0" bIns="0" rtlCol="0">
            <a:spAutoFit/>
          </a:bodyPr>
          <a:lstStyle/>
          <a:p>
            <a:pPr marL="438784" indent="-342900">
              <a:lnSpc>
                <a:spcPct val="100000"/>
              </a:lnSpc>
              <a:spcBef>
                <a:spcPts val="340"/>
              </a:spcBef>
              <a:buChar char="•"/>
              <a:tabLst>
                <a:tab pos="508634" algn="l"/>
                <a:tab pos="509270" algn="l"/>
              </a:tabLst>
            </a:pPr>
            <a:r>
              <a:rPr sz="2000" dirty="0">
                <a:solidFill>
                  <a:srgbClr val="FFFFFF"/>
                </a:solidFill>
                <a:latin typeface="Arial"/>
                <a:cs typeface="Arial"/>
              </a:rPr>
              <a:t>&gt;80% of cases of</a:t>
            </a:r>
            <a:r>
              <a:rPr sz="2000" spc="-150" dirty="0">
                <a:solidFill>
                  <a:srgbClr val="FFFFFF"/>
                </a:solidFill>
                <a:latin typeface="Arial"/>
                <a:cs typeface="Arial"/>
              </a:rPr>
              <a:t> </a:t>
            </a:r>
            <a:r>
              <a:rPr sz="2000" dirty="0">
                <a:solidFill>
                  <a:srgbClr val="FFFFFF"/>
                </a:solidFill>
                <a:latin typeface="Arial"/>
                <a:cs typeface="Arial"/>
              </a:rPr>
              <a:t>aGvHD</a:t>
            </a:r>
            <a:endParaRPr sz="2000">
              <a:latin typeface="Arial"/>
              <a:cs typeface="Arial"/>
            </a:endParaRPr>
          </a:p>
          <a:p>
            <a:pPr marL="438784" marR="97155" indent="-342900">
              <a:lnSpc>
                <a:spcPct val="100000"/>
              </a:lnSpc>
              <a:spcBef>
                <a:spcPts val="480"/>
              </a:spcBef>
              <a:buChar char="•"/>
              <a:tabLst>
                <a:tab pos="438784" algn="l"/>
                <a:tab pos="439420" algn="l"/>
              </a:tabLst>
            </a:pPr>
            <a:r>
              <a:rPr sz="2000" dirty="0">
                <a:solidFill>
                  <a:srgbClr val="FFFFFF"/>
                </a:solidFill>
                <a:latin typeface="Arial"/>
                <a:cs typeface="Arial"/>
              </a:rPr>
              <a:t>Macular papular rash</a:t>
            </a:r>
            <a:r>
              <a:rPr sz="2000" spc="-125" dirty="0">
                <a:solidFill>
                  <a:srgbClr val="FFFFFF"/>
                </a:solidFill>
                <a:latin typeface="Arial"/>
                <a:cs typeface="Arial"/>
              </a:rPr>
              <a:t> </a:t>
            </a:r>
            <a:r>
              <a:rPr sz="2000" dirty="0">
                <a:solidFill>
                  <a:srgbClr val="FFFFFF"/>
                </a:solidFill>
                <a:latin typeface="Arial"/>
                <a:cs typeface="Arial"/>
              </a:rPr>
              <a:t>affecting  any part of the body, </a:t>
            </a:r>
            <a:r>
              <a:rPr sz="2000" spc="-5" dirty="0">
                <a:solidFill>
                  <a:srgbClr val="FFFFFF"/>
                </a:solidFill>
                <a:latin typeface="Arial"/>
                <a:cs typeface="Arial"/>
              </a:rPr>
              <a:t>typically  </a:t>
            </a:r>
            <a:r>
              <a:rPr sz="2000" dirty="0">
                <a:solidFill>
                  <a:srgbClr val="FFFFFF"/>
                </a:solidFill>
                <a:latin typeface="Arial"/>
                <a:cs typeface="Arial"/>
              </a:rPr>
              <a:t>palmar &amp; plantar erythema  and sparing the</a:t>
            </a:r>
            <a:r>
              <a:rPr sz="2000" spc="-114" dirty="0">
                <a:solidFill>
                  <a:srgbClr val="FFFFFF"/>
                </a:solidFill>
                <a:latin typeface="Arial"/>
                <a:cs typeface="Arial"/>
              </a:rPr>
              <a:t> </a:t>
            </a:r>
            <a:r>
              <a:rPr sz="2000" dirty="0">
                <a:solidFill>
                  <a:srgbClr val="FFFFFF"/>
                </a:solidFill>
                <a:latin typeface="Arial"/>
                <a:cs typeface="Arial"/>
              </a:rPr>
              <a:t>scalp</a:t>
            </a:r>
            <a:endParaRPr sz="2000">
              <a:latin typeface="Arial"/>
              <a:cs typeface="Arial"/>
            </a:endParaRPr>
          </a:p>
          <a:p>
            <a:pPr marL="438784" indent="-342900">
              <a:lnSpc>
                <a:spcPct val="100000"/>
              </a:lnSpc>
              <a:spcBef>
                <a:spcPts val="480"/>
              </a:spcBef>
              <a:buChar char="•"/>
              <a:tabLst>
                <a:tab pos="438784" algn="l"/>
                <a:tab pos="439420" algn="l"/>
              </a:tabLst>
            </a:pPr>
            <a:r>
              <a:rPr sz="2000" dirty="0">
                <a:solidFill>
                  <a:srgbClr val="FFFFFF"/>
                </a:solidFill>
                <a:latin typeface="Arial"/>
                <a:cs typeface="Arial"/>
              </a:rPr>
              <a:t>Apoptosis at base</a:t>
            </a:r>
            <a:r>
              <a:rPr sz="2000" spc="-125" dirty="0">
                <a:solidFill>
                  <a:srgbClr val="FFFFFF"/>
                </a:solidFill>
                <a:latin typeface="Arial"/>
                <a:cs typeface="Arial"/>
              </a:rPr>
              <a:t> </a:t>
            </a:r>
            <a:r>
              <a:rPr sz="2000" dirty="0">
                <a:solidFill>
                  <a:srgbClr val="FFFFFF"/>
                </a:solidFill>
                <a:latin typeface="Arial"/>
                <a:cs typeface="Arial"/>
              </a:rPr>
              <a:t>of</a:t>
            </a:r>
            <a:endParaRPr sz="2000">
              <a:latin typeface="Arial"/>
              <a:cs typeface="Arial"/>
            </a:endParaRPr>
          </a:p>
          <a:p>
            <a:pPr marL="438784">
              <a:lnSpc>
                <a:spcPct val="100000"/>
              </a:lnSpc>
            </a:pPr>
            <a:r>
              <a:rPr sz="2000" dirty="0">
                <a:solidFill>
                  <a:srgbClr val="FFFFFF"/>
                </a:solidFill>
                <a:latin typeface="Arial"/>
                <a:cs typeface="Arial"/>
              </a:rPr>
              <a:t>epidermal rete</a:t>
            </a:r>
            <a:r>
              <a:rPr sz="2000" spc="-135" dirty="0">
                <a:solidFill>
                  <a:srgbClr val="FFFFFF"/>
                </a:solidFill>
                <a:latin typeface="Arial"/>
                <a:cs typeface="Arial"/>
              </a:rPr>
              <a:t> </a:t>
            </a:r>
            <a:r>
              <a:rPr sz="2000" dirty="0">
                <a:solidFill>
                  <a:srgbClr val="FFFFFF"/>
                </a:solidFill>
                <a:latin typeface="Arial"/>
                <a:cs typeface="Arial"/>
              </a:rPr>
              <a:t>pegs</a:t>
            </a:r>
            <a:endParaRPr sz="2000">
              <a:latin typeface="Arial"/>
              <a:cs typeface="Arial"/>
            </a:endParaRPr>
          </a:p>
          <a:p>
            <a:pPr marL="438784" marR="502920" indent="-342900">
              <a:lnSpc>
                <a:spcPct val="100000"/>
              </a:lnSpc>
              <a:spcBef>
                <a:spcPts val="480"/>
              </a:spcBef>
              <a:buChar char="•"/>
              <a:tabLst>
                <a:tab pos="438784" algn="l"/>
                <a:tab pos="439420" algn="l"/>
              </a:tabLst>
            </a:pPr>
            <a:r>
              <a:rPr sz="2000" dirty="0">
                <a:solidFill>
                  <a:srgbClr val="FFFFFF"/>
                </a:solidFill>
                <a:latin typeface="Arial"/>
                <a:cs typeface="Arial"/>
              </a:rPr>
              <a:t>Dyskeratosis with</a:t>
            </a:r>
            <a:r>
              <a:rPr sz="2000" spc="-95" dirty="0">
                <a:solidFill>
                  <a:srgbClr val="FFFFFF"/>
                </a:solidFill>
                <a:latin typeface="Arial"/>
                <a:cs typeface="Arial"/>
              </a:rPr>
              <a:t> </a:t>
            </a:r>
            <a:r>
              <a:rPr sz="2000" dirty="0">
                <a:solidFill>
                  <a:srgbClr val="FFFFFF"/>
                </a:solidFill>
                <a:latin typeface="Arial"/>
                <a:cs typeface="Arial"/>
              </a:rPr>
              <a:t>adjacent  satellite</a:t>
            </a:r>
            <a:r>
              <a:rPr sz="2000" spc="-114" dirty="0">
                <a:solidFill>
                  <a:srgbClr val="FFFFFF"/>
                </a:solidFill>
                <a:latin typeface="Arial"/>
                <a:cs typeface="Arial"/>
              </a:rPr>
              <a:t> </a:t>
            </a:r>
            <a:r>
              <a:rPr sz="2000" dirty="0">
                <a:solidFill>
                  <a:srgbClr val="FFFFFF"/>
                </a:solidFill>
                <a:latin typeface="Arial"/>
                <a:cs typeface="Arial"/>
              </a:rPr>
              <a:t>lymphocytes</a:t>
            </a:r>
            <a:endParaRPr sz="2000">
              <a:latin typeface="Arial"/>
              <a:cs typeface="Arial"/>
            </a:endParaRPr>
          </a:p>
          <a:p>
            <a:pPr marL="438784" marR="715645" indent="-342900">
              <a:lnSpc>
                <a:spcPct val="100000"/>
              </a:lnSpc>
              <a:spcBef>
                <a:spcPts val="480"/>
              </a:spcBef>
              <a:buChar char="•"/>
              <a:tabLst>
                <a:tab pos="438784" algn="l"/>
                <a:tab pos="439420" algn="l"/>
              </a:tabLst>
            </a:pPr>
            <a:r>
              <a:rPr sz="2000" dirty="0">
                <a:solidFill>
                  <a:srgbClr val="FFFFFF"/>
                </a:solidFill>
                <a:latin typeface="Arial"/>
                <a:cs typeface="Arial"/>
              </a:rPr>
              <a:t>Perivascular</a:t>
            </a:r>
            <a:r>
              <a:rPr sz="2000" spc="-100" dirty="0">
                <a:solidFill>
                  <a:srgbClr val="FFFFFF"/>
                </a:solidFill>
                <a:latin typeface="Arial"/>
                <a:cs typeface="Arial"/>
              </a:rPr>
              <a:t> </a:t>
            </a:r>
            <a:r>
              <a:rPr sz="2000" dirty="0">
                <a:solidFill>
                  <a:srgbClr val="FFFFFF"/>
                </a:solidFill>
                <a:latin typeface="Arial"/>
                <a:cs typeface="Arial"/>
              </a:rPr>
              <a:t>lymphocytic  infiltration in </a:t>
            </a:r>
            <a:r>
              <a:rPr sz="2000" spc="-5" dirty="0">
                <a:solidFill>
                  <a:srgbClr val="FFFFFF"/>
                </a:solidFill>
                <a:latin typeface="Arial"/>
                <a:cs typeface="Arial"/>
              </a:rPr>
              <a:t>the</a:t>
            </a:r>
            <a:r>
              <a:rPr sz="2000" spc="-95" dirty="0">
                <a:solidFill>
                  <a:srgbClr val="FFFFFF"/>
                </a:solidFill>
                <a:latin typeface="Arial"/>
                <a:cs typeface="Arial"/>
              </a:rPr>
              <a:t> </a:t>
            </a:r>
            <a:r>
              <a:rPr sz="2000" dirty="0">
                <a:solidFill>
                  <a:srgbClr val="FFFFFF"/>
                </a:solidFill>
                <a:latin typeface="Arial"/>
                <a:cs typeface="Arial"/>
              </a:rPr>
              <a:t>dermis.</a:t>
            </a:r>
            <a:endParaRPr sz="2000">
              <a:latin typeface="Arial"/>
              <a:cs typeface="Arial"/>
            </a:endParaRPr>
          </a:p>
        </p:txBody>
      </p:sp>
      <p:sp>
        <p:nvSpPr>
          <p:cNvPr id="6" name="object 6"/>
          <p:cNvSpPr/>
          <p:nvPr/>
        </p:nvSpPr>
        <p:spPr>
          <a:xfrm>
            <a:off x="4584700" y="1141475"/>
            <a:ext cx="3973576" cy="4798949"/>
          </a:xfrm>
          <a:prstGeom prst="rect">
            <a:avLst/>
          </a:prstGeom>
          <a:blipFill>
            <a:blip r:embed="rId2" cstate="print"/>
            <a:stretch>
              <a:fillRect/>
            </a:stretch>
          </a:blipFill>
        </p:spPr>
        <p:txBody>
          <a:bodyPr wrap="square" lIns="0" tIns="0" rIns="0" bIns="0" rtlCol="0"/>
          <a:lstStyle/>
          <a:p>
            <a:endParaRPr/>
          </a:p>
        </p:txBody>
      </p:sp>
      <p:sp>
        <p:nvSpPr>
          <p:cNvPr id="7" name="object 7"/>
          <p:cNvSpPr txBox="1">
            <a:spLocks noGrp="1"/>
          </p:cNvSpPr>
          <p:nvPr>
            <p:ph type="ftr" sz="quarter" idx="4294967295"/>
          </p:nvPr>
        </p:nvSpPr>
        <p:spPr>
          <a:xfrm>
            <a:off x="1391792" y="6380331"/>
            <a:ext cx="7162165" cy="318134"/>
          </a:xfrm>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90600" y="177800"/>
            <a:ext cx="7162800" cy="6019800"/>
          </a:xfrm>
          <a:prstGeom prst="rect">
            <a:avLst/>
          </a:prstGeom>
        </p:spPr>
        <p:txBody>
          <a:bodyPr vert="horz" wrap="square" lIns="0" tIns="354965" rIns="0" bIns="0" rtlCol="0">
            <a:spAutoFit/>
          </a:bodyPr>
          <a:lstStyle/>
          <a:p>
            <a:pPr marL="871219">
              <a:lnSpc>
                <a:spcPct val="100000"/>
              </a:lnSpc>
              <a:spcBef>
                <a:spcPts val="2795"/>
              </a:spcBef>
            </a:pPr>
            <a:r>
              <a:rPr sz="3200" dirty="0">
                <a:solidFill>
                  <a:srgbClr val="336699"/>
                </a:solidFill>
                <a:latin typeface="Arial"/>
                <a:cs typeface="Arial"/>
              </a:rPr>
              <a:t>Acute GvHD:</a:t>
            </a:r>
            <a:r>
              <a:rPr sz="3200" spc="-65" dirty="0">
                <a:solidFill>
                  <a:srgbClr val="336699"/>
                </a:solidFill>
                <a:latin typeface="Arial"/>
                <a:cs typeface="Arial"/>
              </a:rPr>
              <a:t> </a:t>
            </a:r>
            <a:r>
              <a:rPr sz="3200" spc="-5" dirty="0">
                <a:solidFill>
                  <a:srgbClr val="336699"/>
                </a:solidFill>
                <a:latin typeface="Arial"/>
                <a:cs typeface="Arial"/>
              </a:rPr>
              <a:t>Pathophysiology</a:t>
            </a:r>
            <a:endParaRPr sz="3200">
              <a:latin typeface="Arial"/>
              <a:cs typeface="Arial"/>
            </a:endParaRPr>
          </a:p>
        </p:txBody>
      </p:sp>
      <p:sp>
        <p:nvSpPr>
          <p:cNvPr id="3" name="object 3"/>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solidFill>
            <a:srgbClr val="336699"/>
          </a:solidFill>
        </p:spPr>
        <p:txBody>
          <a:bodyPr wrap="square" lIns="0" tIns="0" rIns="0" bIns="0" rtlCol="0"/>
          <a:lstStyle/>
          <a:p>
            <a:endParaRPr/>
          </a:p>
        </p:txBody>
      </p:sp>
      <p:sp>
        <p:nvSpPr>
          <p:cNvPr id="4" name="object 4"/>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sp>
        <p:nvSpPr>
          <p:cNvPr id="5" name="object 5"/>
          <p:cNvSpPr/>
          <p:nvPr/>
        </p:nvSpPr>
        <p:spPr>
          <a:xfrm>
            <a:off x="990600" y="177800"/>
            <a:ext cx="7162800" cy="6019800"/>
          </a:xfrm>
          <a:prstGeom prst="rect">
            <a:avLst/>
          </a:prstGeom>
          <a:blipFill>
            <a:blip r:embed="rId2" cstate="print"/>
            <a:stretch>
              <a:fillRect/>
            </a:stretch>
          </a:blipFill>
        </p:spPr>
        <p:txBody>
          <a:bodyPr wrap="square" lIns="0" tIns="0" rIns="0" bIns="0" rtlCol="0"/>
          <a:lstStyle/>
          <a:p>
            <a:endParaRPr/>
          </a:p>
        </p:txBody>
      </p:sp>
      <p:sp>
        <p:nvSpPr>
          <p:cNvPr id="6" name="object 6"/>
          <p:cNvSpPr txBox="1">
            <a:spLocks noGrp="1"/>
          </p:cNvSpPr>
          <p:nvPr>
            <p:ph type="ftr" sz="quarter" idx="5"/>
          </p:nvPr>
        </p:nvSpPr>
        <p:spPr>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28676" rIns="0" bIns="0" rtlCol="0">
            <a:spAutoFit/>
          </a:bodyPr>
          <a:lstStyle/>
          <a:p>
            <a:pPr marL="2142490">
              <a:lnSpc>
                <a:spcPct val="100000"/>
              </a:lnSpc>
            </a:pPr>
            <a:r>
              <a:rPr dirty="0"/>
              <a:t>Acute GvHD:</a:t>
            </a:r>
            <a:r>
              <a:rPr spc="-110" dirty="0"/>
              <a:t> </a:t>
            </a:r>
            <a:r>
              <a:rPr dirty="0"/>
              <a:t>GIT</a:t>
            </a:r>
          </a:p>
        </p:txBody>
      </p:sp>
      <p:sp>
        <p:nvSpPr>
          <p:cNvPr id="3" name="object 3"/>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solidFill>
            <a:srgbClr val="336699"/>
          </a:solidFill>
        </p:spPr>
        <p:txBody>
          <a:bodyPr wrap="square" lIns="0" tIns="0" rIns="0" bIns="0" rtlCol="0"/>
          <a:lstStyle/>
          <a:p>
            <a:endParaRPr/>
          </a:p>
        </p:txBody>
      </p:sp>
      <p:sp>
        <p:nvSpPr>
          <p:cNvPr id="4" name="object 4"/>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sp>
        <p:nvSpPr>
          <p:cNvPr id="5" name="object 5"/>
          <p:cNvSpPr/>
          <p:nvPr/>
        </p:nvSpPr>
        <p:spPr>
          <a:xfrm>
            <a:off x="736600" y="1425575"/>
            <a:ext cx="7747000" cy="4225925"/>
          </a:xfrm>
          <a:custGeom>
            <a:avLst/>
            <a:gdLst/>
            <a:ahLst/>
            <a:cxnLst/>
            <a:rect l="l" t="t" r="r" b="b"/>
            <a:pathLst>
              <a:path w="7747000" h="4225925">
                <a:moveTo>
                  <a:pt x="0" y="4225925"/>
                </a:moveTo>
                <a:lnTo>
                  <a:pt x="7747000" y="4225925"/>
                </a:lnTo>
                <a:lnTo>
                  <a:pt x="7747000" y="0"/>
                </a:lnTo>
                <a:lnTo>
                  <a:pt x="0" y="0"/>
                </a:lnTo>
                <a:lnTo>
                  <a:pt x="0" y="4225925"/>
                </a:lnTo>
                <a:close/>
              </a:path>
            </a:pathLst>
          </a:custGeom>
          <a:solidFill>
            <a:srgbClr val="336699"/>
          </a:solidFill>
        </p:spPr>
        <p:txBody>
          <a:bodyPr wrap="square" lIns="0" tIns="0" rIns="0" bIns="0" rtlCol="0"/>
          <a:lstStyle/>
          <a:p>
            <a:endParaRPr/>
          </a:p>
        </p:txBody>
      </p:sp>
      <p:sp>
        <p:nvSpPr>
          <p:cNvPr id="6" name="object 6"/>
          <p:cNvSpPr/>
          <p:nvPr/>
        </p:nvSpPr>
        <p:spPr>
          <a:xfrm>
            <a:off x="736600" y="1425575"/>
            <a:ext cx="7747000" cy="4225925"/>
          </a:xfrm>
          <a:custGeom>
            <a:avLst/>
            <a:gdLst/>
            <a:ahLst/>
            <a:cxnLst/>
            <a:rect l="l" t="t" r="r" b="b"/>
            <a:pathLst>
              <a:path w="7747000" h="4225925">
                <a:moveTo>
                  <a:pt x="0" y="4225925"/>
                </a:moveTo>
                <a:lnTo>
                  <a:pt x="7747000" y="4225925"/>
                </a:lnTo>
                <a:lnTo>
                  <a:pt x="7747000" y="0"/>
                </a:lnTo>
                <a:lnTo>
                  <a:pt x="0" y="0"/>
                </a:lnTo>
                <a:lnTo>
                  <a:pt x="0" y="4225925"/>
                </a:lnTo>
                <a:close/>
              </a:path>
            </a:pathLst>
          </a:custGeom>
          <a:ln w="9525">
            <a:solidFill>
              <a:srgbClr val="336699"/>
            </a:solidFill>
          </a:ln>
        </p:spPr>
        <p:txBody>
          <a:bodyPr wrap="square" lIns="0" tIns="0" rIns="0" bIns="0" rtlCol="0"/>
          <a:lstStyle/>
          <a:p>
            <a:endParaRPr/>
          </a:p>
        </p:txBody>
      </p:sp>
      <p:sp>
        <p:nvSpPr>
          <p:cNvPr id="7" name="object 7"/>
          <p:cNvSpPr txBox="1"/>
          <p:nvPr/>
        </p:nvSpPr>
        <p:spPr>
          <a:xfrm>
            <a:off x="815441" y="1463928"/>
            <a:ext cx="7386320" cy="3668395"/>
          </a:xfrm>
          <a:prstGeom prst="rect">
            <a:avLst/>
          </a:prstGeom>
        </p:spPr>
        <p:txBody>
          <a:bodyPr vert="horz" wrap="square" lIns="0" tIns="0" rIns="0" bIns="0" rtlCol="0">
            <a:spAutoFit/>
          </a:bodyPr>
          <a:lstStyle/>
          <a:p>
            <a:pPr marL="355600" indent="-342900">
              <a:lnSpc>
                <a:spcPct val="100000"/>
              </a:lnSpc>
              <a:buChar char="•"/>
              <a:tabLst>
                <a:tab pos="354965" algn="l"/>
                <a:tab pos="355600" algn="l"/>
              </a:tabLst>
            </a:pPr>
            <a:r>
              <a:rPr sz="2400" spc="-5" dirty="0">
                <a:solidFill>
                  <a:srgbClr val="FFFFFF"/>
                </a:solidFill>
                <a:latin typeface="Arial"/>
                <a:cs typeface="Arial"/>
              </a:rPr>
              <a:t>Approximately 50% </a:t>
            </a:r>
            <a:r>
              <a:rPr sz="2400" dirty="0">
                <a:solidFill>
                  <a:srgbClr val="FFFFFF"/>
                </a:solidFill>
                <a:latin typeface="Arial"/>
                <a:cs typeface="Arial"/>
              </a:rPr>
              <a:t>of</a:t>
            </a:r>
            <a:r>
              <a:rPr sz="2400" spc="15" dirty="0">
                <a:solidFill>
                  <a:srgbClr val="FFFFFF"/>
                </a:solidFill>
                <a:latin typeface="Arial"/>
                <a:cs typeface="Arial"/>
              </a:rPr>
              <a:t> </a:t>
            </a:r>
            <a:r>
              <a:rPr sz="2400" spc="-5" dirty="0">
                <a:solidFill>
                  <a:srgbClr val="FFFFFF"/>
                </a:solidFill>
                <a:latin typeface="Arial"/>
                <a:cs typeface="Arial"/>
              </a:rPr>
              <a:t>cases</a:t>
            </a:r>
            <a:endParaRPr sz="2400">
              <a:latin typeface="Arial"/>
              <a:cs typeface="Arial"/>
            </a:endParaRPr>
          </a:p>
          <a:p>
            <a:pPr marL="355600" indent="-342900">
              <a:lnSpc>
                <a:spcPct val="100000"/>
              </a:lnSpc>
              <a:spcBef>
                <a:spcPts val="575"/>
              </a:spcBef>
              <a:buChar char="•"/>
              <a:tabLst>
                <a:tab pos="354965" algn="l"/>
                <a:tab pos="355600" algn="l"/>
              </a:tabLst>
            </a:pPr>
            <a:r>
              <a:rPr sz="2400" spc="-5" dirty="0">
                <a:solidFill>
                  <a:srgbClr val="FFFFFF"/>
                </a:solidFill>
                <a:latin typeface="Arial"/>
                <a:cs typeface="Arial"/>
              </a:rPr>
              <a:t>Nausea, vomiting and</a:t>
            </a:r>
            <a:r>
              <a:rPr sz="2400" spc="15" dirty="0">
                <a:solidFill>
                  <a:srgbClr val="FFFFFF"/>
                </a:solidFill>
                <a:latin typeface="Arial"/>
                <a:cs typeface="Arial"/>
              </a:rPr>
              <a:t> </a:t>
            </a:r>
            <a:r>
              <a:rPr sz="2400" spc="-5" dirty="0">
                <a:solidFill>
                  <a:srgbClr val="FFFFFF"/>
                </a:solidFill>
                <a:latin typeface="Arial"/>
                <a:cs typeface="Arial"/>
              </a:rPr>
              <a:t>anorexia</a:t>
            </a:r>
            <a:endParaRPr sz="2400">
              <a:latin typeface="Arial"/>
              <a:cs typeface="Arial"/>
            </a:endParaRPr>
          </a:p>
          <a:p>
            <a:pPr marL="355600" marR="5080" indent="-342900">
              <a:lnSpc>
                <a:spcPct val="100000"/>
              </a:lnSpc>
              <a:spcBef>
                <a:spcPts val="575"/>
              </a:spcBef>
              <a:buChar char="•"/>
              <a:tabLst>
                <a:tab pos="354965" algn="l"/>
                <a:tab pos="355600" algn="l"/>
              </a:tabLst>
            </a:pPr>
            <a:r>
              <a:rPr sz="2400" dirty="0">
                <a:solidFill>
                  <a:srgbClr val="FFFFFF"/>
                </a:solidFill>
                <a:latin typeface="Arial"/>
                <a:cs typeface="Arial"/>
              </a:rPr>
              <a:t>Watery </a:t>
            </a:r>
            <a:r>
              <a:rPr sz="2400" spc="-5" dirty="0">
                <a:solidFill>
                  <a:srgbClr val="FFFFFF"/>
                </a:solidFill>
                <a:latin typeface="Arial"/>
                <a:cs typeface="Arial"/>
              </a:rPr>
              <a:t>diarrhoea (typically green) and abdo </a:t>
            </a:r>
            <a:r>
              <a:rPr sz="2400" dirty="0">
                <a:solidFill>
                  <a:srgbClr val="FFFFFF"/>
                </a:solidFill>
                <a:latin typeface="Arial"/>
                <a:cs typeface="Arial"/>
              </a:rPr>
              <a:t>cramps  </a:t>
            </a:r>
            <a:r>
              <a:rPr sz="2400" spc="-5" dirty="0">
                <a:solidFill>
                  <a:srgbClr val="FFFFFF"/>
                </a:solidFill>
                <a:latin typeface="Arial"/>
                <a:cs typeface="Arial"/>
              </a:rPr>
              <a:t>progressing </a:t>
            </a:r>
            <a:r>
              <a:rPr sz="2400" dirty="0">
                <a:solidFill>
                  <a:srgbClr val="FFFFFF"/>
                </a:solidFill>
                <a:latin typeface="Arial"/>
                <a:cs typeface="Arial"/>
              </a:rPr>
              <a:t>to </a:t>
            </a:r>
            <a:r>
              <a:rPr sz="2400" spc="-5" dirty="0">
                <a:solidFill>
                  <a:srgbClr val="FFFFFF"/>
                </a:solidFill>
                <a:latin typeface="Arial"/>
                <a:cs typeface="Arial"/>
              </a:rPr>
              <a:t>ileus and bloody</a:t>
            </a:r>
            <a:r>
              <a:rPr sz="2400" spc="70" dirty="0">
                <a:solidFill>
                  <a:srgbClr val="FFFFFF"/>
                </a:solidFill>
                <a:latin typeface="Arial"/>
                <a:cs typeface="Arial"/>
              </a:rPr>
              <a:t> </a:t>
            </a:r>
            <a:r>
              <a:rPr sz="2400" spc="-5" dirty="0">
                <a:solidFill>
                  <a:srgbClr val="FFFFFF"/>
                </a:solidFill>
                <a:latin typeface="Arial"/>
                <a:cs typeface="Arial"/>
              </a:rPr>
              <a:t>diarrhoea</a:t>
            </a:r>
            <a:endParaRPr sz="2400">
              <a:latin typeface="Arial"/>
              <a:cs typeface="Arial"/>
            </a:endParaRPr>
          </a:p>
          <a:p>
            <a:pPr marL="355600" indent="-342900">
              <a:lnSpc>
                <a:spcPct val="100000"/>
              </a:lnSpc>
              <a:spcBef>
                <a:spcPts val="575"/>
              </a:spcBef>
              <a:buChar char="•"/>
              <a:tabLst>
                <a:tab pos="354965" algn="l"/>
                <a:tab pos="355600" algn="l"/>
              </a:tabLst>
            </a:pPr>
            <a:r>
              <a:rPr sz="2400" spc="-5" dirty="0">
                <a:solidFill>
                  <a:srgbClr val="FFFFFF"/>
                </a:solidFill>
                <a:latin typeface="Arial"/>
                <a:cs typeface="Arial"/>
              </a:rPr>
              <a:t>Endoscopy: patchy</a:t>
            </a:r>
            <a:r>
              <a:rPr sz="2400" spc="15" dirty="0">
                <a:solidFill>
                  <a:srgbClr val="FFFFFF"/>
                </a:solidFill>
                <a:latin typeface="Arial"/>
                <a:cs typeface="Arial"/>
              </a:rPr>
              <a:t> </a:t>
            </a:r>
            <a:r>
              <a:rPr sz="2400" spc="-5" dirty="0">
                <a:solidFill>
                  <a:srgbClr val="FFFFFF"/>
                </a:solidFill>
                <a:latin typeface="Arial"/>
                <a:cs typeface="Arial"/>
              </a:rPr>
              <a:t>ulceration</a:t>
            </a:r>
            <a:endParaRPr sz="2400">
              <a:latin typeface="Arial"/>
              <a:cs typeface="Arial"/>
            </a:endParaRPr>
          </a:p>
          <a:p>
            <a:pPr marL="355600" marR="224790" indent="-342900">
              <a:lnSpc>
                <a:spcPct val="100000"/>
              </a:lnSpc>
              <a:spcBef>
                <a:spcPts val="575"/>
              </a:spcBef>
              <a:buChar char="•"/>
              <a:tabLst>
                <a:tab pos="354965" algn="l"/>
                <a:tab pos="355600" algn="l"/>
              </a:tabLst>
            </a:pPr>
            <a:r>
              <a:rPr sz="2400" dirty="0">
                <a:solidFill>
                  <a:srgbClr val="FFFFFF"/>
                </a:solidFill>
                <a:latin typeface="Arial"/>
                <a:cs typeface="Arial"/>
              </a:rPr>
              <a:t>CT scan: </a:t>
            </a:r>
            <a:r>
              <a:rPr sz="2400" spc="-5" dirty="0">
                <a:solidFill>
                  <a:srgbClr val="FFFFFF"/>
                </a:solidFill>
                <a:latin typeface="Arial"/>
                <a:cs typeface="Arial"/>
              </a:rPr>
              <a:t>luminal dilatation with thickening </a:t>
            </a:r>
            <a:r>
              <a:rPr sz="2400" dirty="0">
                <a:solidFill>
                  <a:srgbClr val="FFFFFF"/>
                </a:solidFill>
                <a:latin typeface="Arial"/>
                <a:cs typeface="Arial"/>
              </a:rPr>
              <a:t>of </a:t>
            </a:r>
            <a:r>
              <a:rPr sz="2400" spc="-5" dirty="0">
                <a:solidFill>
                  <a:srgbClr val="FFFFFF"/>
                </a:solidFill>
                <a:latin typeface="Arial"/>
                <a:cs typeface="Arial"/>
              </a:rPr>
              <a:t>small  bowel wall (ribbon sign), </a:t>
            </a:r>
            <a:r>
              <a:rPr sz="2400" dirty="0">
                <a:solidFill>
                  <a:srgbClr val="FFFFFF"/>
                </a:solidFill>
                <a:latin typeface="Arial"/>
                <a:cs typeface="Arial"/>
              </a:rPr>
              <a:t>may </a:t>
            </a:r>
            <a:r>
              <a:rPr sz="2400" spc="-5" dirty="0">
                <a:solidFill>
                  <a:srgbClr val="FFFFFF"/>
                </a:solidFill>
                <a:latin typeface="Arial"/>
                <a:cs typeface="Arial"/>
              </a:rPr>
              <a:t>have fluid</a:t>
            </a:r>
            <a:r>
              <a:rPr sz="2400" spc="85" dirty="0">
                <a:solidFill>
                  <a:srgbClr val="FFFFFF"/>
                </a:solidFill>
                <a:latin typeface="Arial"/>
                <a:cs typeface="Arial"/>
              </a:rPr>
              <a:t> </a:t>
            </a:r>
            <a:r>
              <a:rPr sz="2400" spc="-5" dirty="0">
                <a:solidFill>
                  <a:srgbClr val="FFFFFF"/>
                </a:solidFill>
                <a:latin typeface="Arial"/>
                <a:cs typeface="Arial"/>
              </a:rPr>
              <a:t>levels</a:t>
            </a:r>
            <a:endParaRPr sz="2400">
              <a:latin typeface="Arial"/>
              <a:cs typeface="Arial"/>
            </a:endParaRPr>
          </a:p>
          <a:p>
            <a:pPr marL="355600" indent="-342900">
              <a:lnSpc>
                <a:spcPct val="100000"/>
              </a:lnSpc>
              <a:spcBef>
                <a:spcPts val="575"/>
              </a:spcBef>
              <a:buChar char="•"/>
              <a:tabLst>
                <a:tab pos="354965" algn="l"/>
                <a:tab pos="355600" algn="l"/>
              </a:tabLst>
            </a:pPr>
            <a:r>
              <a:rPr sz="2400" spc="-5" dirty="0">
                <a:solidFill>
                  <a:srgbClr val="FFFFFF"/>
                </a:solidFill>
                <a:latin typeface="Arial"/>
                <a:cs typeface="Arial"/>
              </a:rPr>
              <a:t>Pathology: apoptotic bodies </a:t>
            </a:r>
            <a:r>
              <a:rPr sz="2400" dirty="0">
                <a:solidFill>
                  <a:srgbClr val="FFFFFF"/>
                </a:solidFill>
                <a:latin typeface="Arial"/>
                <a:cs typeface="Arial"/>
              </a:rPr>
              <a:t>in base of crypts,</a:t>
            </a:r>
            <a:r>
              <a:rPr sz="2400" spc="10" dirty="0">
                <a:solidFill>
                  <a:srgbClr val="FFFFFF"/>
                </a:solidFill>
                <a:latin typeface="Arial"/>
                <a:cs typeface="Arial"/>
              </a:rPr>
              <a:t> </a:t>
            </a:r>
            <a:r>
              <a:rPr sz="2400" dirty="0">
                <a:solidFill>
                  <a:srgbClr val="FFFFFF"/>
                </a:solidFill>
                <a:latin typeface="Arial"/>
                <a:cs typeface="Arial"/>
              </a:rPr>
              <a:t>crypt</a:t>
            </a:r>
            <a:endParaRPr sz="2400">
              <a:latin typeface="Arial"/>
              <a:cs typeface="Arial"/>
            </a:endParaRPr>
          </a:p>
          <a:p>
            <a:pPr marL="355600">
              <a:lnSpc>
                <a:spcPct val="100000"/>
              </a:lnSpc>
            </a:pPr>
            <a:r>
              <a:rPr sz="2400" spc="-5" dirty="0">
                <a:solidFill>
                  <a:srgbClr val="FFFFFF"/>
                </a:solidFill>
                <a:latin typeface="Arial"/>
                <a:cs typeface="Arial"/>
              </a:rPr>
              <a:t>abscesses, loss and flattening </a:t>
            </a:r>
            <a:r>
              <a:rPr sz="2400" dirty="0">
                <a:solidFill>
                  <a:srgbClr val="FFFFFF"/>
                </a:solidFill>
                <a:latin typeface="Arial"/>
                <a:cs typeface="Arial"/>
              </a:rPr>
              <a:t>of </a:t>
            </a:r>
            <a:r>
              <a:rPr sz="2400" spc="-5" dirty="0">
                <a:solidFill>
                  <a:srgbClr val="FFFFFF"/>
                </a:solidFill>
                <a:latin typeface="Arial"/>
                <a:cs typeface="Arial"/>
              </a:rPr>
              <a:t>surface</a:t>
            </a:r>
            <a:r>
              <a:rPr sz="2400" spc="75" dirty="0">
                <a:solidFill>
                  <a:srgbClr val="FFFFFF"/>
                </a:solidFill>
                <a:latin typeface="Arial"/>
                <a:cs typeface="Arial"/>
              </a:rPr>
              <a:t> </a:t>
            </a:r>
            <a:r>
              <a:rPr sz="2400" spc="-5" dirty="0">
                <a:solidFill>
                  <a:srgbClr val="FFFFFF"/>
                </a:solidFill>
                <a:latin typeface="Arial"/>
                <a:cs typeface="Arial"/>
              </a:rPr>
              <a:t>epithelium</a:t>
            </a:r>
            <a:endParaRPr sz="2400">
              <a:latin typeface="Arial"/>
              <a:cs typeface="Arial"/>
            </a:endParaRPr>
          </a:p>
        </p:txBody>
      </p:sp>
      <p:sp>
        <p:nvSpPr>
          <p:cNvPr id="8" name="object 8"/>
          <p:cNvSpPr txBox="1">
            <a:spLocks noGrp="1"/>
          </p:cNvSpPr>
          <p:nvPr>
            <p:ph type="ftr" sz="quarter" idx="4294967295"/>
          </p:nvPr>
        </p:nvSpPr>
        <p:spPr>
          <a:xfrm>
            <a:off x="1391792" y="6380331"/>
            <a:ext cx="7162165" cy="318134"/>
          </a:xfrm>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28676" rIns="0" bIns="0" rtlCol="0">
            <a:spAutoFit/>
          </a:bodyPr>
          <a:lstStyle/>
          <a:p>
            <a:pPr marL="2040255">
              <a:lnSpc>
                <a:spcPct val="100000"/>
              </a:lnSpc>
            </a:pPr>
            <a:r>
              <a:rPr dirty="0"/>
              <a:t>Acute GvHD:</a:t>
            </a:r>
            <a:r>
              <a:rPr spc="-120" dirty="0"/>
              <a:t> </a:t>
            </a:r>
            <a:r>
              <a:rPr dirty="0"/>
              <a:t>Liver</a:t>
            </a:r>
          </a:p>
        </p:txBody>
      </p:sp>
      <p:sp>
        <p:nvSpPr>
          <p:cNvPr id="3" name="object 3"/>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solidFill>
            <a:srgbClr val="336699"/>
          </a:solidFill>
        </p:spPr>
        <p:txBody>
          <a:bodyPr wrap="square" lIns="0" tIns="0" rIns="0" bIns="0" rtlCol="0"/>
          <a:lstStyle/>
          <a:p>
            <a:endParaRPr/>
          </a:p>
        </p:txBody>
      </p:sp>
      <p:sp>
        <p:nvSpPr>
          <p:cNvPr id="4" name="object 4"/>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sp>
        <p:nvSpPr>
          <p:cNvPr id="5" name="object 5"/>
          <p:cNvSpPr/>
          <p:nvPr/>
        </p:nvSpPr>
        <p:spPr>
          <a:xfrm>
            <a:off x="736600" y="1425575"/>
            <a:ext cx="7747000" cy="4225925"/>
          </a:xfrm>
          <a:custGeom>
            <a:avLst/>
            <a:gdLst/>
            <a:ahLst/>
            <a:cxnLst/>
            <a:rect l="l" t="t" r="r" b="b"/>
            <a:pathLst>
              <a:path w="7747000" h="4225925">
                <a:moveTo>
                  <a:pt x="0" y="4225925"/>
                </a:moveTo>
                <a:lnTo>
                  <a:pt x="7747000" y="4225925"/>
                </a:lnTo>
                <a:lnTo>
                  <a:pt x="7747000" y="0"/>
                </a:lnTo>
                <a:lnTo>
                  <a:pt x="0" y="0"/>
                </a:lnTo>
                <a:lnTo>
                  <a:pt x="0" y="4225925"/>
                </a:lnTo>
                <a:close/>
              </a:path>
            </a:pathLst>
          </a:custGeom>
          <a:solidFill>
            <a:srgbClr val="336699"/>
          </a:solidFill>
        </p:spPr>
        <p:txBody>
          <a:bodyPr wrap="square" lIns="0" tIns="0" rIns="0" bIns="0" rtlCol="0"/>
          <a:lstStyle/>
          <a:p>
            <a:endParaRPr/>
          </a:p>
        </p:txBody>
      </p:sp>
      <p:sp>
        <p:nvSpPr>
          <p:cNvPr id="6" name="object 6"/>
          <p:cNvSpPr/>
          <p:nvPr/>
        </p:nvSpPr>
        <p:spPr>
          <a:xfrm>
            <a:off x="736600" y="1425575"/>
            <a:ext cx="7747000" cy="4225925"/>
          </a:xfrm>
          <a:custGeom>
            <a:avLst/>
            <a:gdLst/>
            <a:ahLst/>
            <a:cxnLst/>
            <a:rect l="l" t="t" r="r" b="b"/>
            <a:pathLst>
              <a:path w="7747000" h="4225925">
                <a:moveTo>
                  <a:pt x="0" y="4225925"/>
                </a:moveTo>
                <a:lnTo>
                  <a:pt x="7747000" y="4225925"/>
                </a:lnTo>
                <a:lnTo>
                  <a:pt x="7747000" y="0"/>
                </a:lnTo>
                <a:lnTo>
                  <a:pt x="0" y="0"/>
                </a:lnTo>
                <a:lnTo>
                  <a:pt x="0" y="4225925"/>
                </a:lnTo>
                <a:close/>
              </a:path>
            </a:pathLst>
          </a:custGeom>
          <a:ln w="9525">
            <a:solidFill>
              <a:srgbClr val="336699"/>
            </a:solidFill>
          </a:ln>
        </p:spPr>
        <p:txBody>
          <a:bodyPr wrap="square" lIns="0" tIns="0" rIns="0" bIns="0" rtlCol="0"/>
          <a:lstStyle/>
          <a:p>
            <a:endParaRPr/>
          </a:p>
        </p:txBody>
      </p:sp>
      <p:sp>
        <p:nvSpPr>
          <p:cNvPr id="7" name="object 7"/>
          <p:cNvSpPr txBox="1"/>
          <p:nvPr/>
        </p:nvSpPr>
        <p:spPr>
          <a:xfrm>
            <a:off x="815441" y="1463928"/>
            <a:ext cx="7160895" cy="3595370"/>
          </a:xfrm>
          <a:prstGeom prst="rect">
            <a:avLst/>
          </a:prstGeom>
        </p:spPr>
        <p:txBody>
          <a:bodyPr vert="horz" wrap="square" lIns="0" tIns="0" rIns="0" bIns="0" rtlCol="0">
            <a:spAutoFit/>
          </a:bodyPr>
          <a:lstStyle/>
          <a:p>
            <a:pPr marL="355600" indent="-342900">
              <a:lnSpc>
                <a:spcPct val="100000"/>
              </a:lnSpc>
              <a:buChar char="•"/>
              <a:tabLst>
                <a:tab pos="354965" algn="l"/>
                <a:tab pos="355600" algn="l"/>
              </a:tabLst>
            </a:pPr>
            <a:r>
              <a:rPr sz="2400" spc="-5" dirty="0">
                <a:solidFill>
                  <a:srgbClr val="FFFFFF"/>
                </a:solidFill>
                <a:latin typeface="Arial"/>
                <a:cs typeface="Arial"/>
              </a:rPr>
              <a:t>Approximately 50% </a:t>
            </a:r>
            <a:r>
              <a:rPr sz="2400" dirty="0">
                <a:solidFill>
                  <a:srgbClr val="FFFFFF"/>
                </a:solidFill>
                <a:latin typeface="Arial"/>
                <a:cs typeface="Arial"/>
              </a:rPr>
              <a:t>of</a:t>
            </a:r>
            <a:r>
              <a:rPr sz="2400" spc="15" dirty="0">
                <a:solidFill>
                  <a:srgbClr val="FFFFFF"/>
                </a:solidFill>
                <a:latin typeface="Arial"/>
                <a:cs typeface="Arial"/>
              </a:rPr>
              <a:t> </a:t>
            </a:r>
            <a:r>
              <a:rPr sz="2400" spc="-5" dirty="0">
                <a:solidFill>
                  <a:srgbClr val="FFFFFF"/>
                </a:solidFill>
                <a:latin typeface="Arial"/>
                <a:cs typeface="Arial"/>
              </a:rPr>
              <a:t>cases</a:t>
            </a:r>
            <a:endParaRPr sz="2400">
              <a:latin typeface="Arial"/>
              <a:cs typeface="Arial"/>
            </a:endParaRPr>
          </a:p>
          <a:p>
            <a:pPr marL="355600" indent="-342900">
              <a:lnSpc>
                <a:spcPct val="100000"/>
              </a:lnSpc>
              <a:spcBef>
                <a:spcPts val="575"/>
              </a:spcBef>
              <a:buChar char="•"/>
              <a:tabLst>
                <a:tab pos="354965" algn="l"/>
                <a:tab pos="355600" algn="l"/>
              </a:tabLst>
            </a:pPr>
            <a:r>
              <a:rPr sz="2400" spc="-5" dirty="0">
                <a:solidFill>
                  <a:srgbClr val="FFFFFF"/>
                </a:solidFill>
                <a:latin typeface="Arial"/>
                <a:cs typeface="Arial"/>
              </a:rPr>
              <a:t>Cholestatic</a:t>
            </a:r>
            <a:r>
              <a:rPr sz="2400" spc="30" dirty="0">
                <a:solidFill>
                  <a:srgbClr val="FFFFFF"/>
                </a:solidFill>
                <a:latin typeface="Arial"/>
                <a:cs typeface="Arial"/>
              </a:rPr>
              <a:t> </a:t>
            </a:r>
            <a:r>
              <a:rPr sz="2400" spc="-5" dirty="0">
                <a:solidFill>
                  <a:srgbClr val="FFFFFF"/>
                </a:solidFill>
                <a:latin typeface="Arial"/>
                <a:cs typeface="Arial"/>
              </a:rPr>
              <a:t>hyperbilirubinaemia</a:t>
            </a:r>
            <a:endParaRPr sz="2400">
              <a:latin typeface="Arial"/>
              <a:cs typeface="Arial"/>
            </a:endParaRPr>
          </a:p>
          <a:p>
            <a:pPr marL="355600" marR="5080" indent="-342900">
              <a:lnSpc>
                <a:spcPct val="100000"/>
              </a:lnSpc>
              <a:spcBef>
                <a:spcPts val="575"/>
              </a:spcBef>
              <a:buChar char="•"/>
              <a:tabLst>
                <a:tab pos="354965" algn="l"/>
                <a:tab pos="355600" algn="l"/>
              </a:tabLst>
            </a:pPr>
            <a:r>
              <a:rPr sz="2400" spc="-5" dirty="0">
                <a:solidFill>
                  <a:srgbClr val="FFFFFF"/>
                </a:solidFill>
                <a:latin typeface="Arial"/>
                <a:cs typeface="Arial"/>
              </a:rPr>
              <a:t>Difficult </a:t>
            </a:r>
            <a:r>
              <a:rPr sz="2400" dirty="0">
                <a:solidFill>
                  <a:srgbClr val="FFFFFF"/>
                </a:solidFill>
                <a:latin typeface="Arial"/>
                <a:cs typeface="Arial"/>
              </a:rPr>
              <a:t>to </a:t>
            </a:r>
            <a:r>
              <a:rPr sz="2400" spc="-5" dirty="0">
                <a:solidFill>
                  <a:srgbClr val="FFFFFF"/>
                </a:solidFill>
                <a:latin typeface="Arial"/>
                <a:cs typeface="Arial"/>
              </a:rPr>
              <a:t>distinguish </a:t>
            </a:r>
            <a:r>
              <a:rPr sz="2400" dirty="0">
                <a:solidFill>
                  <a:srgbClr val="FFFFFF"/>
                </a:solidFill>
                <a:latin typeface="Arial"/>
                <a:cs typeface="Arial"/>
              </a:rPr>
              <a:t>from </a:t>
            </a:r>
            <a:r>
              <a:rPr sz="2400" spc="-5" dirty="0">
                <a:solidFill>
                  <a:srgbClr val="FFFFFF"/>
                </a:solidFill>
                <a:latin typeface="Arial"/>
                <a:cs typeface="Arial"/>
              </a:rPr>
              <a:t>other causes </a:t>
            </a:r>
            <a:r>
              <a:rPr sz="2400" dirty="0">
                <a:solidFill>
                  <a:srgbClr val="FFFFFF"/>
                </a:solidFill>
                <a:latin typeface="Arial"/>
                <a:cs typeface="Arial"/>
              </a:rPr>
              <a:t>of </a:t>
            </a:r>
            <a:r>
              <a:rPr sz="2400" spc="-5" dirty="0">
                <a:solidFill>
                  <a:srgbClr val="FFFFFF"/>
                </a:solidFill>
                <a:latin typeface="Arial"/>
                <a:cs typeface="Arial"/>
              </a:rPr>
              <a:t>hepatic  toxicity </a:t>
            </a:r>
            <a:r>
              <a:rPr sz="2400" dirty="0">
                <a:solidFill>
                  <a:srgbClr val="FFFFFF"/>
                </a:solidFill>
                <a:latin typeface="Arial"/>
                <a:cs typeface="Arial"/>
              </a:rPr>
              <a:t>i.e. </a:t>
            </a:r>
            <a:r>
              <a:rPr sz="2400" spc="-5" dirty="0">
                <a:solidFill>
                  <a:srgbClr val="FFFFFF"/>
                </a:solidFill>
                <a:latin typeface="Arial"/>
                <a:cs typeface="Arial"/>
              </a:rPr>
              <a:t>veno-occlusive disease, </a:t>
            </a:r>
            <a:r>
              <a:rPr sz="2400" dirty="0">
                <a:solidFill>
                  <a:srgbClr val="FFFFFF"/>
                </a:solidFill>
                <a:latin typeface="Arial"/>
                <a:cs typeface="Arial"/>
              </a:rPr>
              <a:t>drugs, </a:t>
            </a:r>
            <a:r>
              <a:rPr sz="2400" spc="-5" dirty="0">
                <a:solidFill>
                  <a:srgbClr val="FFFFFF"/>
                </a:solidFill>
                <a:latin typeface="Arial"/>
                <a:cs typeface="Arial"/>
              </a:rPr>
              <a:t>viral  infections, sepsis, </a:t>
            </a:r>
            <a:r>
              <a:rPr sz="2400" dirty="0">
                <a:solidFill>
                  <a:srgbClr val="FFFFFF"/>
                </a:solidFill>
                <a:latin typeface="Arial"/>
                <a:cs typeface="Arial"/>
              </a:rPr>
              <a:t>iron</a:t>
            </a:r>
            <a:r>
              <a:rPr sz="2400" spc="25" dirty="0">
                <a:solidFill>
                  <a:srgbClr val="FFFFFF"/>
                </a:solidFill>
                <a:latin typeface="Arial"/>
                <a:cs typeface="Arial"/>
              </a:rPr>
              <a:t> </a:t>
            </a:r>
            <a:r>
              <a:rPr sz="2400" spc="-5" dirty="0">
                <a:solidFill>
                  <a:srgbClr val="FFFFFF"/>
                </a:solidFill>
                <a:latin typeface="Arial"/>
                <a:cs typeface="Arial"/>
              </a:rPr>
              <a:t>overload</a:t>
            </a:r>
            <a:endParaRPr sz="2400">
              <a:latin typeface="Arial"/>
              <a:cs typeface="Arial"/>
            </a:endParaRPr>
          </a:p>
          <a:p>
            <a:pPr marL="355600" marR="170180" indent="-342900">
              <a:lnSpc>
                <a:spcPct val="100000"/>
              </a:lnSpc>
              <a:spcBef>
                <a:spcPts val="575"/>
              </a:spcBef>
              <a:buChar char="•"/>
              <a:tabLst>
                <a:tab pos="354965" algn="l"/>
                <a:tab pos="355600" algn="l"/>
              </a:tabLst>
            </a:pPr>
            <a:r>
              <a:rPr sz="2400" spc="-5" dirty="0">
                <a:solidFill>
                  <a:srgbClr val="FFFFFF"/>
                </a:solidFill>
                <a:latin typeface="Arial"/>
                <a:cs typeface="Arial"/>
              </a:rPr>
              <a:t>Pathology: endothelialitis, lymphocytic infiltrate </a:t>
            </a:r>
            <a:r>
              <a:rPr sz="2400" dirty="0">
                <a:solidFill>
                  <a:srgbClr val="FFFFFF"/>
                </a:solidFill>
                <a:latin typeface="Arial"/>
                <a:cs typeface="Arial"/>
              </a:rPr>
              <a:t>of  </a:t>
            </a:r>
            <a:r>
              <a:rPr sz="2400" spc="-5" dirty="0">
                <a:solidFill>
                  <a:srgbClr val="FFFFFF"/>
                </a:solidFill>
                <a:latin typeface="Arial"/>
                <a:cs typeface="Arial"/>
              </a:rPr>
              <a:t>portal areas, pericholangitis, bile </a:t>
            </a:r>
            <a:r>
              <a:rPr sz="2400" dirty="0">
                <a:solidFill>
                  <a:srgbClr val="FFFFFF"/>
                </a:solidFill>
                <a:latin typeface="Arial"/>
                <a:cs typeface="Arial"/>
              </a:rPr>
              <a:t>duct</a:t>
            </a:r>
            <a:r>
              <a:rPr sz="2400" spc="135" dirty="0">
                <a:solidFill>
                  <a:srgbClr val="FFFFFF"/>
                </a:solidFill>
                <a:latin typeface="Arial"/>
                <a:cs typeface="Arial"/>
              </a:rPr>
              <a:t> </a:t>
            </a:r>
            <a:r>
              <a:rPr sz="2400" spc="-5" dirty="0">
                <a:solidFill>
                  <a:srgbClr val="FFFFFF"/>
                </a:solidFill>
                <a:latin typeface="Arial"/>
                <a:cs typeface="Arial"/>
              </a:rPr>
              <a:t>destruction</a:t>
            </a:r>
            <a:endParaRPr sz="2400">
              <a:latin typeface="Arial"/>
              <a:cs typeface="Arial"/>
            </a:endParaRPr>
          </a:p>
          <a:p>
            <a:pPr marL="355600" indent="-342900">
              <a:lnSpc>
                <a:spcPct val="100000"/>
              </a:lnSpc>
              <a:spcBef>
                <a:spcPts val="575"/>
              </a:spcBef>
              <a:buChar char="•"/>
              <a:tabLst>
                <a:tab pos="354965" algn="l"/>
                <a:tab pos="355600" algn="l"/>
              </a:tabLst>
            </a:pPr>
            <a:r>
              <a:rPr sz="2400" spc="-5" dirty="0">
                <a:solidFill>
                  <a:srgbClr val="FFFFFF"/>
                </a:solidFill>
                <a:latin typeface="Arial"/>
                <a:cs typeface="Arial"/>
              </a:rPr>
              <a:t>Biopsy </a:t>
            </a:r>
            <a:r>
              <a:rPr sz="2400" dirty="0">
                <a:solidFill>
                  <a:srgbClr val="FFFFFF"/>
                </a:solidFill>
                <a:latin typeface="Arial"/>
                <a:cs typeface="Arial"/>
              </a:rPr>
              <a:t>often </a:t>
            </a:r>
            <a:r>
              <a:rPr sz="2400" spc="-5" dirty="0">
                <a:solidFill>
                  <a:srgbClr val="FFFFFF"/>
                </a:solidFill>
                <a:latin typeface="Arial"/>
                <a:cs typeface="Arial"/>
              </a:rPr>
              <a:t>not </a:t>
            </a:r>
            <a:r>
              <a:rPr sz="2400" dirty="0">
                <a:solidFill>
                  <a:srgbClr val="FFFFFF"/>
                </a:solidFill>
                <a:latin typeface="Arial"/>
                <a:cs typeface="Arial"/>
              </a:rPr>
              <a:t>performed </a:t>
            </a:r>
            <a:r>
              <a:rPr sz="2400" spc="-5" dirty="0">
                <a:solidFill>
                  <a:srgbClr val="FFFFFF"/>
                </a:solidFill>
                <a:latin typeface="Arial"/>
                <a:cs typeface="Arial"/>
              </a:rPr>
              <a:t>because </a:t>
            </a:r>
            <a:r>
              <a:rPr sz="2400" dirty="0">
                <a:solidFill>
                  <a:srgbClr val="FFFFFF"/>
                </a:solidFill>
                <a:latin typeface="Arial"/>
                <a:cs typeface="Arial"/>
              </a:rPr>
              <a:t>of</a:t>
            </a:r>
            <a:r>
              <a:rPr sz="2400" spc="-40" dirty="0">
                <a:solidFill>
                  <a:srgbClr val="FFFFFF"/>
                </a:solidFill>
                <a:latin typeface="Arial"/>
                <a:cs typeface="Arial"/>
              </a:rPr>
              <a:t> </a:t>
            </a:r>
            <a:r>
              <a:rPr sz="2400" dirty="0">
                <a:solidFill>
                  <a:srgbClr val="FFFFFF"/>
                </a:solidFill>
                <a:latin typeface="Arial"/>
                <a:cs typeface="Arial"/>
              </a:rPr>
              <a:t>concurrent</a:t>
            </a:r>
            <a:endParaRPr sz="2400">
              <a:latin typeface="Arial"/>
              <a:cs typeface="Arial"/>
            </a:endParaRPr>
          </a:p>
          <a:p>
            <a:pPr marL="355600">
              <a:lnSpc>
                <a:spcPct val="100000"/>
              </a:lnSpc>
            </a:pPr>
            <a:r>
              <a:rPr sz="2400" spc="-5" dirty="0">
                <a:solidFill>
                  <a:srgbClr val="FFFFFF"/>
                </a:solidFill>
                <a:latin typeface="Arial"/>
                <a:cs typeface="Arial"/>
              </a:rPr>
              <a:t>thrombocytopenia</a:t>
            </a:r>
            <a:endParaRPr sz="2400">
              <a:latin typeface="Arial"/>
              <a:cs typeface="Arial"/>
            </a:endParaRPr>
          </a:p>
        </p:txBody>
      </p:sp>
      <p:sp>
        <p:nvSpPr>
          <p:cNvPr id="8" name="object 8"/>
          <p:cNvSpPr txBox="1">
            <a:spLocks noGrp="1"/>
          </p:cNvSpPr>
          <p:nvPr>
            <p:ph type="ftr" sz="quarter" idx="4294967295"/>
          </p:nvPr>
        </p:nvSpPr>
        <p:spPr>
          <a:xfrm>
            <a:off x="1391792" y="6380331"/>
            <a:ext cx="7162165" cy="318134"/>
          </a:xfrm>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28676" rIns="0" bIns="0" rtlCol="0">
            <a:spAutoFit/>
          </a:bodyPr>
          <a:lstStyle/>
          <a:p>
            <a:pPr marL="1793239">
              <a:lnSpc>
                <a:spcPct val="100000"/>
              </a:lnSpc>
            </a:pPr>
            <a:r>
              <a:rPr dirty="0"/>
              <a:t>Acute GvHD:</a:t>
            </a:r>
            <a:r>
              <a:rPr spc="-95" dirty="0"/>
              <a:t> </a:t>
            </a:r>
            <a:r>
              <a:rPr spc="-5" dirty="0"/>
              <a:t>Staging</a:t>
            </a:r>
          </a:p>
        </p:txBody>
      </p:sp>
      <p:sp>
        <p:nvSpPr>
          <p:cNvPr id="3" name="object 3"/>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solidFill>
            <a:srgbClr val="336699"/>
          </a:solidFill>
        </p:spPr>
        <p:txBody>
          <a:bodyPr wrap="square" lIns="0" tIns="0" rIns="0" bIns="0" rtlCol="0"/>
          <a:lstStyle/>
          <a:p>
            <a:endParaRPr/>
          </a:p>
        </p:txBody>
      </p:sp>
      <p:sp>
        <p:nvSpPr>
          <p:cNvPr id="4" name="object 4"/>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graphicFrame>
        <p:nvGraphicFramePr>
          <p:cNvPr id="5" name="object 5"/>
          <p:cNvGraphicFramePr>
            <a:graphicFrameLocks noGrp="1"/>
          </p:cNvGraphicFramePr>
          <p:nvPr/>
        </p:nvGraphicFramePr>
        <p:xfrm>
          <a:off x="379412" y="1281112"/>
          <a:ext cx="8229600" cy="4606961"/>
        </p:xfrm>
        <a:graphic>
          <a:graphicData uri="http://schemas.openxmlformats.org/drawingml/2006/table">
            <a:tbl>
              <a:tblPr firstRow="1" bandRow="1">
                <a:tableStyleId>{2D5ABB26-0587-4C30-8999-92F81FD0307C}</a:tableStyleId>
              </a:tblPr>
              <a:tblGrid>
                <a:gridCol w="2057400"/>
                <a:gridCol w="2057400"/>
                <a:gridCol w="2057400"/>
                <a:gridCol w="2057400"/>
              </a:tblGrid>
              <a:tr h="944879">
                <a:tc>
                  <a:txBody>
                    <a:bodyPr/>
                    <a:lstStyle/>
                    <a:p>
                      <a:pPr marR="2540" algn="ctr">
                        <a:lnSpc>
                          <a:spcPct val="100000"/>
                        </a:lnSpc>
                        <a:spcBef>
                          <a:spcPts val="170"/>
                        </a:spcBef>
                      </a:pPr>
                      <a:r>
                        <a:rPr sz="2800" b="1" spc="-5" dirty="0">
                          <a:latin typeface="Arial"/>
                          <a:cs typeface="Arial"/>
                        </a:rPr>
                        <a:t>stage</a:t>
                      </a:r>
                      <a:endParaRPr sz="2800">
                        <a:latin typeface="Arial"/>
                        <a:cs typeface="Arial"/>
                      </a:endParaRPr>
                    </a:p>
                  </a:txBody>
                  <a:tcPr marL="0" marR="0" marT="0" marB="0">
                    <a:lnL w="28575">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a:lstStyle/>
                    <a:p>
                      <a:pPr marL="635" algn="ctr">
                        <a:lnSpc>
                          <a:spcPct val="100000"/>
                        </a:lnSpc>
                        <a:spcBef>
                          <a:spcPts val="170"/>
                        </a:spcBef>
                      </a:pPr>
                      <a:r>
                        <a:rPr sz="2800" b="1" spc="-5" dirty="0">
                          <a:latin typeface="Arial"/>
                          <a:cs typeface="Arial"/>
                        </a:rPr>
                        <a:t>skin</a:t>
                      </a:r>
                      <a:endParaRPr sz="2800">
                        <a:latin typeface="Arial"/>
                        <a:cs typeface="Arial"/>
                      </a:endParaRPr>
                    </a:p>
                  </a:txBody>
                  <a:tcPr marL="0" marR="0" marT="0" marB="0">
                    <a:lnL w="12700">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a:lstStyle/>
                    <a:p>
                      <a:pPr algn="ctr">
                        <a:lnSpc>
                          <a:spcPct val="100000"/>
                        </a:lnSpc>
                        <a:spcBef>
                          <a:spcPts val="170"/>
                        </a:spcBef>
                      </a:pPr>
                      <a:r>
                        <a:rPr sz="2800" b="1" spc="-5" dirty="0">
                          <a:latin typeface="Arial"/>
                          <a:cs typeface="Arial"/>
                        </a:rPr>
                        <a:t>Liver</a:t>
                      </a:r>
                      <a:endParaRPr sz="2800">
                        <a:latin typeface="Arial"/>
                        <a:cs typeface="Arial"/>
                      </a:endParaRPr>
                    </a:p>
                    <a:p>
                      <a:pPr marL="635" algn="ctr">
                        <a:lnSpc>
                          <a:spcPct val="100000"/>
                        </a:lnSpc>
                        <a:spcBef>
                          <a:spcPts val="25"/>
                        </a:spcBef>
                      </a:pPr>
                      <a:r>
                        <a:rPr sz="1800" b="1" dirty="0">
                          <a:latin typeface="Arial"/>
                          <a:cs typeface="Arial"/>
                        </a:rPr>
                        <a:t>(bil:</a:t>
                      </a:r>
                      <a:r>
                        <a:rPr sz="1800" b="1" dirty="0">
                          <a:latin typeface="Verdana"/>
                          <a:cs typeface="Verdana"/>
                        </a:rPr>
                        <a:t>µ</a:t>
                      </a:r>
                      <a:r>
                        <a:rPr sz="1800" b="1" dirty="0">
                          <a:latin typeface="Arial"/>
                          <a:cs typeface="Arial"/>
                        </a:rPr>
                        <a:t>mol/l)</a:t>
                      </a:r>
                      <a:endParaRPr sz="1800">
                        <a:latin typeface="Arial"/>
                        <a:cs typeface="Arial"/>
                      </a:endParaRPr>
                    </a:p>
                  </a:txBody>
                  <a:tcPr marL="0" marR="0" marT="0" marB="0">
                    <a:lnL w="12700">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a:lstStyle/>
                    <a:p>
                      <a:pPr marL="10160" algn="ctr">
                        <a:lnSpc>
                          <a:spcPct val="100000"/>
                        </a:lnSpc>
                        <a:spcBef>
                          <a:spcPts val="170"/>
                        </a:spcBef>
                      </a:pPr>
                      <a:r>
                        <a:rPr sz="2800" b="1" spc="-5" dirty="0">
                          <a:latin typeface="Arial"/>
                          <a:cs typeface="Arial"/>
                        </a:rPr>
                        <a:t>Gut</a:t>
                      </a:r>
                      <a:endParaRPr sz="2800">
                        <a:latin typeface="Arial"/>
                        <a:cs typeface="Arial"/>
                      </a:endParaRPr>
                    </a:p>
                    <a:p>
                      <a:pPr marL="5715" algn="ctr">
                        <a:lnSpc>
                          <a:spcPct val="100000"/>
                        </a:lnSpc>
                      </a:pPr>
                      <a:r>
                        <a:rPr sz="2800" dirty="0">
                          <a:latin typeface="Arial"/>
                          <a:cs typeface="Arial"/>
                        </a:rPr>
                        <a:t>diarrhoea</a:t>
                      </a:r>
                      <a:endParaRPr sz="2800">
                        <a:latin typeface="Arial"/>
                        <a:cs typeface="Arial"/>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12700">
                      <a:solidFill>
                        <a:srgbClr val="000000"/>
                      </a:solidFill>
                      <a:prstDash val="solid"/>
                    </a:lnB>
                  </a:tcPr>
                </a:tc>
              </a:tr>
              <a:tr h="906272">
                <a:tc>
                  <a:txBody>
                    <a:bodyPr/>
                    <a:lstStyle/>
                    <a:p>
                      <a:pPr marR="1905" algn="ctr">
                        <a:lnSpc>
                          <a:spcPct val="100000"/>
                        </a:lnSpc>
                        <a:spcBef>
                          <a:spcPts val="240"/>
                        </a:spcBef>
                      </a:pPr>
                      <a:r>
                        <a:rPr sz="2800" b="1" dirty="0">
                          <a:latin typeface="Arial"/>
                          <a:cs typeface="Arial"/>
                        </a:rPr>
                        <a:t>1</a:t>
                      </a:r>
                      <a:endParaRPr sz="28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620" algn="ctr">
                        <a:lnSpc>
                          <a:spcPct val="100000"/>
                        </a:lnSpc>
                        <a:spcBef>
                          <a:spcPts val="240"/>
                        </a:spcBef>
                      </a:pPr>
                      <a:r>
                        <a:rPr sz="2800" b="1" dirty="0">
                          <a:latin typeface="Arial"/>
                          <a:cs typeface="Arial"/>
                        </a:rPr>
                        <a:t>&lt;25%</a:t>
                      </a:r>
                      <a:endParaRPr sz="28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240"/>
                        </a:spcBef>
                      </a:pPr>
                      <a:r>
                        <a:rPr sz="2800" b="1" dirty="0">
                          <a:latin typeface="Arial"/>
                          <a:cs typeface="Arial"/>
                        </a:rPr>
                        <a:t>34-50</a:t>
                      </a:r>
                      <a:endParaRPr sz="28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255" algn="ctr">
                        <a:lnSpc>
                          <a:spcPct val="100000"/>
                        </a:lnSpc>
                        <a:spcBef>
                          <a:spcPts val="240"/>
                        </a:spcBef>
                      </a:pPr>
                      <a:r>
                        <a:rPr sz="2800" b="1" spc="-5" dirty="0">
                          <a:latin typeface="Arial"/>
                          <a:cs typeface="Arial"/>
                        </a:rPr>
                        <a:t>&gt;500</a:t>
                      </a:r>
                      <a:r>
                        <a:rPr sz="2800" b="1" spc="-65" dirty="0">
                          <a:latin typeface="Arial"/>
                          <a:cs typeface="Arial"/>
                        </a:rPr>
                        <a:t> </a:t>
                      </a:r>
                      <a:r>
                        <a:rPr sz="2800" b="1" spc="-5" dirty="0">
                          <a:latin typeface="Arial"/>
                          <a:cs typeface="Arial"/>
                        </a:rPr>
                        <a:t>ml</a:t>
                      </a:r>
                      <a:endParaRPr sz="280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904621">
                <a:tc>
                  <a:txBody>
                    <a:bodyPr/>
                    <a:lstStyle/>
                    <a:p>
                      <a:pPr marR="1905" algn="ctr">
                        <a:lnSpc>
                          <a:spcPct val="100000"/>
                        </a:lnSpc>
                        <a:spcBef>
                          <a:spcPts val="240"/>
                        </a:spcBef>
                      </a:pPr>
                      <a:r>
                        <a:rPr sz="2800" b="1" dirty="0">
                          <a:latin typeface="Arial"/>
                          <a:cs typeface="Arial"/>
                        </a:rPr>
                        <a:t>2</a:t>
                      </a:r>
                      <a:endParaRPr sz="28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620" algn="ctr">
                        <a:lnSpc>
                          <a:spcPct val="100000"/>
                        </a:lnSpc>
                        <a:spcBef>
                          <a:spcPts val="240"/>
                        </a:spcBef>
                      </a:pPr>
                      <a:r>
                        <a:rPr sz="2800" b="1" dirty="0">
                          <a:latin typeface="Arial"/>
                          <a:cs typeface="Arial"/>
                        </a:rPr>
                        <a:t>25-50%</a:t>
                      </a:r>
                      <a:endParaRPr sz="28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240"/>
                        </a:spcBef>
                      </a:pPr>
                      <a:r>
                        <a:rPr sz="2800" b="1" dirty="0">
                          <a:latin typeface="Arial"/>
                          <a:cs typeface="Arial"/>
                        </a:rPr>
                        <a:t>51-102</a:t>
                      </a:r>
                      <a:endParaRPr sz="28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255" algn="ctr">
                        <a:lnSpc>
                          <a:spcPct val="100000"/>
                        </a:lnSpc>
                        <a:spcBef>
                          <a:spcPts val="240"/>
                        </a:spcBef>
                      </a:pPr>
                      <a:r>
                        <a:rPr sz="2800" b="1" dirty="0">
                          <a:latin typeface="Arial"/>
                          <a:cs typeface="Arial"/>
                        </a:rPr>
                        <a:t>&gt;1000</a:t>
                      </a:r>
                      <a:endParaRPr sz="280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906271">
                <a:tc>
                  <a:txBody>
                    <a:bodyPr/>
                    <a:lstStyle/>
                    <a:p>
                      <a:pPr marR="1905" algn="ctr">
                        <a:lnSpc>
                          <a:spcPct val="100000"/>
                        </a:lnSpc>
                        <a:spcBef>
                          <a:spcPts val="240"/>
                        </a:spcBef>
                      </a:pPr>
                      <a:r>
                        <a:rPr sz="2800" b="1" dirty="0">
                          <a:latin typeface="Arial"/>
                          <a:cs typeface="Arial"/>
                        </a:rPr>
                        <a:t>3</a:t>
                      </a:r>
                      <a:endParaRPr sz="28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620" algn="ctr">
                        <a:lnSpc>
                          <a:spcPct val="100000"/>
                        </a:lnSpc>
                        <a:spcBef>
                          <a:spcPts val="240"/>
                        </a:spcBef>
                      </a:pPr>
                      <a:r>
                        <a:rPr sz="2800" b="1" dirty="0">
                          <a:latin typeface="Arial"/>
                          <a:cs typeface="Arial"/>
                        </a:rPr>
                        <a:t>&gt;50%</a:t>
                      </a:r>
                      <a:endParaRPr sz="28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240"/>
                        </a:spcBef>
                      </a:pPr>
                      <a:r>
                        <a:rPr sz="2800" b="1" dirty="0">
                          <a:latin typeface="Arial"/>
                          <a:cs typeface="Arial"/>
                        </a:rPr>
                        <a:t>103-255</a:t>
                      </a:r>
                      <a:endParaRPr sz="28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255" algn="ctr">
                        <a:lnSpc>
                          <a:spcPct val="100000"/>
                        </a:lnSpc>
                        <a:spcBef>
                          <a:spcPts val="240"/>
                        </a:spcBef>
                      </a:pPr>
                      <a:r>
                        <a:rPr sz="2800" b="1" dirty="0">
                          <a:latin typeface="Arial"/>
                          <a:cs typeface="Arial"/>
                        </a:rPr>
                        <a:t>&gt;1500</a:t>
                      </a:r>
                      <a:endParaRPr sz="280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944918">
                <a:tc>
                  <a:txBody>
                    <a:bodyPr/>
                    <a:lstStyle/>
                    <a:p>
                      <a:pPr marR="1905" algn="ctr">
                        <a:lnSpc>
                          <a:spcPct val="100000"/>
                        </a:lnSpc>
                        <a:spcBef>
                          <a:spcPts val="245"/>
                        </a:spcBef>
                      </a:pPr>
                      <a:r>
                        <a:rPr sz="2800" b="1" dirty="0">
                          <a:latin typeface="Arial"/>
                          <a:cs typeface="Arial"/>
                        </a:rPr>
                        <a:t>4</a:t>
                      </a:r>
                      <a:endParaRPr sz="28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marL="368935" marR="362585" indent="1270">
                        <a:lnSpc>
                          <a:spcPct val="100000"/>
                        </a:lnSpc>
                        <a:spcBef>
                          <a:spcPts val="245"/>
                        </a:spcBef>
                      </a:pPr>
                      <a:r>
                        <a:rPr sz="2800" b="1" dirty="0">
                          <a:latin typeface="Arial"/>
                          <a:cs typeface="Arial"/>
                        </a:rPr>
                        <a:t>Bullo</a:t>
                      </a:r>
                      <a:r>
                        <a:rPr sz="2800" b="1" spc="-10" dirty="0">
                          <a:latin typeface="Arial"/>
                          <a:cs typeface="Arial"/>
                        </a:rPr>
                        <a:t>u</a:t>
                      </a:r>
                      <a:r>
                        <a:rPr sz="2800" b="1" dirty="0">
                          <a:latin typeface="Arial"/>
                          <a:cs typeface="Arial"/>
                        </a:rPr>
                        <a:t>s  dis</a:t>
                      </a:r>
                      <a:r>
                        <a:rPr sz="2800" b="1" spc="5" dirty="0">
                          <a:latin typeface="Arial"/>
                          <a:cs typeface="Arial"/>
                        </a:rPr>
                        <a:t>e</a:t>
                      </a:r>
                      <a:r>
                        <a:rPr sz="2800" b="1" dirty="0">
                          <a:latin typeface="Arial"/>
                          <a:cs typeface="Arial"/>
                        </a:rPr>
                        <a:t>a</a:t>
                      </a:r>
                      <a:r>
                        <a:rPr sz="2800" b="1" spc="5" dirty="0">
                          <a:latin typeface="Arial"/>
                          <a:cs typeface="Arial"/>
                        </a:rPr>
                        <a:t>s</a:t>
                      </a:r>
                      <a:r>
                        <a:rPr sz="2800" b="1" dirty="0">
                          <a:latin typeface="Arial"/>
                          <a:cs typeface="Arial"/>
                        </a:rPr>
                        <a:t>e</a:t>
                      </a:r>
                      <a:endParaRPr sz="28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algn="ctr">
                        <a:lnSpc>
                          <a:spcPct val="100000"/>
                        </a:lnSpc>
                        <a:spcBef>
                          <a:spcPts val="245"/>
                        </a:spcBef>
                      </a:pPr>
                      <a:r>
                        <a:rPr sz="2800" b="1" spc="-5" dirty="0">
                          <a:latin typeface="Arial"/>
                          <a:cs typeface="Arial"/>
                        </a:rPr>
                        <a:t>&gt;255</a:t>
                      </a:r>
                      <a:endParaRPr sz="28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marL="108585" algn="ctr">
                        <a:lnSpc>
                          <a:spcPct val="100000"/>
                        </a:lnSpc>
                        <a:spcBef>
                          <a:spcPts val="245"/>
                        </a:spcBef>
                      </a:pPr>
                      <a:r>
                        <a:rPr sz="2800" b="1" spc="-5" dirty="0">
                          <a:latin typeface="Arial"/>
                          <a:cs typeface="Arial"/>
                        </a:rPr>
                        <a:t>pain++</a:t>
                      </a:r>
                      <a:endParaRPr sz="280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tr>
            </a:tbl>
          </a:graphicData>
        </a:graphic>
      </p:graphicFrame>
      <p:sp>
        <p:nvSpPr>
          <p:cNvPr id="6" name="object 6"/>
          <p:cNvSpPr txBox="1">
            <a:spLocks noGrp="1"/>
          </p:cNvSpPr>
          <p:nvPr>
            <p:ph type="ftr" sz="quarter" idx="4294967295"/>
          </p:nvPr>
        </p:nvSpPr>
        <p:spPr>
          <a:xfrm>
            <a:off x="1391792" y="6380331"/>
            <a:ext cx="7162165" cy="318134"/>
          </a:xfrm>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28676" rIns="0" bIns="0" rtlCol="0">
            <a:spAutoFit/>
          </a:bodyPr>
          <a:lstStyle/>
          <a:p>
            <a:pPr marL="1758314">
              <a:lnSpc>
                <a:spcPct val="100000"/>
              </a:lnSpc>
            </a:pPr>
            <a:r>
              <a:rPr dirty="0"/>
              <a:t>Acute GvHD:</a:t>
            </a:r>
            <a:r>
              <a:rPr spc="-90" dirty="0"/>
              <a:t> </a:t>
            </a:r>
            <a:r>
              <a:rPr spc="-5" dirty="0"/>
              <a:t>Grading</a:t>
            </a:r>
          </a:p>
        </p:txBody>
      </p:sp>
      <p:sp>
        <p:nvSpPr>
          <p:cNvPr id="3" name="object 3"/>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solidFill>
            <a:srgbClr val="336699"/>
          </a:solidFill>
        </p:spPr>
        <p:txBody>
          <a:bodyPr wrap="square" lIns="0" tIns="0" rIns="0" bIns="0" rtlCol="0"/>
          <a:lstStyle/>
          <a:p>
            <a:endParaRPr/>
          </a:p>
        </p:txBody>
      </p:sp>
      <p:sp>
        <p:nvSpPr>
          <p:cNvPr id="4" name="object 4"/>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graphicFrame>
        <p:nvGraphicFramePr>
          <p:cNvPr id="5" name="object 5"/>
          <p:cNvGraphicFramePr>
            <a:graphicFrameLocks noGrp="1"/>
          </p:cNvGraphicFramePr>
          <p:nvPr/>
        </p:nvGraphicFramePr>
        <p:xfrm>
          <a:off x="227012" y="1458912"/>
          <a:ext cx="5092700" cy="4305297"/>
        </p:xfrm>
        <a:graphic>
          <a:graphicData uri="http://schemas.openxmlformats.org/drawingml/2006/table">
            <a:tbl>
              <a:tblPr firstRow="1" bandRow="1">
                <a:tableStyleId>{2D5ABB26-0587-4C30-8999-92F81FD0307C}</a:tableStyleId>
              </a:tblPr>
              <a:tblGrid>
                <a:gridCol w="1273175"/>
                <a:gridCol w="1273175"/>
                <a:gridCol w="1273175"/>
                <a:gridCol w="1273175"/>
              </a:tblGrid>
              <a:tr h="861313">
                <a:tc>
                  <a:txBody>
                    <a:bodyPr/>
                    <a:lstStyle/>
                    <a:p>
                      <a:pPr algn="ctr">
                        <a:lnSpc>
                          <a:spcPct val="100000"/>
                        </a:lnSpc>
                        <a:spcBef>
                          <a:spcPts val="175"/>
                        </a:spcBef>
                      </a:pPr>
                      <a:r>
                        <a:rPr sz="2800" b="1" spc="-5" dirty="0">
                          <a:latin typeface="Arial"/>
                          <a:cs typeface="Arial"/>
                        </a:rPr>
                        <a:t>grade</a:t>
                      </a:r>
                      <a:endParaRPr sz="2800">
                        <a:latin typeface="Arial"/>
                        <a:cs typeface="Arial"/>
                      </a:endParaRPr>
                    </a:p>
                  </a:txBody>
                  <a:tcPr marL="0" marR="0" marT="0" marB="0">
                    <a:lnL w="28575">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a:lstStyle/>
                    <a:p>
                      <a:pPr marL="635" algn="ctr">
                        <a:lnSpc>
                          <a:spcPct val="100000"/>
                        </a:lnSpc>
                        <a:spcBef>
                          <a:spcPts val="175"/>
                        </a:spcBef>
                      </a:pPr>
                      <a:r>
                        <a:rPr sz="2800" b="1" spc="-5" dirty="0">
                          <a:latin typeface="Arial"/>
                          <a:cs typeface="Arial"/>
                        </a:rPr>
                        <a:t>skin</a:t>
                      </a:r>
                      <a:endParaRPr sz="2800">
                        <a:latin typeface="Arial"/>
                        <a:cs typeface="Arial"/>
                      </a:endParaRPr>
                    </a:p>
                  </a:txBody>
                  <a:tcPr marL="0" marR="0" marT="0" marB="0">
                    <a:lnL w="12700">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a:lstStyle/>
                    <a:p>
                      <a:pPr algn="ctr">
                        <a:lnSpc>
                          <a:spcPct val="100000"/>
                        </a:lnSpc>
                        <a:spcBef>
                          <a:spcPts val="175"/>
                        </a:spcBef>
                      </a:pPr>
                      <a:r>
                        <a:rPr sz="2800" b="1" spc="-5" dirty="0">
                          <a:latin typeface="Arial"/>
                          <a:cs typeface="Arial"/>
                        </a:rPr>
                        <a:t>liver</a:t>
                      </a:r>
                      <a:endParaRPr sz="2800">
                        <a:latin typeface="Arial"/>
                        <a:cs typeface="Arial"/>
                      </a:endParaRPr>
                    </a:p>
                  </a:txBody>
                  <a:tcPr marL="0" marR="0" marT="0" marB="0">
                    <a:lnL w="12700">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a:lstStyle/>
                    <a:p>
                      <a:pPr marL="6985" algn="ctr">
                        <a:lnSpc>
                          <a:spcPct val="100000"/>
                        </a:lnSpc>
                        <a:spcBef>
                          <a:spcPts val="175"/>
                        </a:spcBef>
                      </a:pPr>
                      <a:r>
                        <a:rPr sz="2800" b="1" spc="-10" dirty="0">
                          <a:latin typeface="Arial"/>
                          <a:cs typeface="Arial"/>
                        </a:rPr>
                        <a:t>gut</a:t>
                      </a:r>
                      <a:endParaRPr sz="2800">
                        <a:latin typeface="Arial"/>
                        <a:cs typeface="Arial"/>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12700">
                      <a:solidFill>
                        <a:srgbClr val="000000"/>
                      </a:solidFill>
                      <a:prstDash val="solid"/>
                    </a:lnB>
                  </a:tcPr>
                </a:tc>
              </a:tr>
              <a:tr h="861440">
                <a:tc>
                  <a:txBody>
                    <a:bodyPr/>
                    <a:lstStyle/>
                    <a:p>
                      <a:pPr algn="ctr">
                        <a:lnSpc>
                          <a:spcPct val="100000"/>
                        </a:lnSpc>
                        <a:spcBef>
                          <a:spcPts val="235"/>
                        </a:spcBef>
                      </a:pPr>
                      <a:r>
                        <a:rPr sz="2800" b="1" dirty="0">
                          <a:latin typeface="Arial"/>
                          <a:cs typeface="Arial"/>
                        </a:rPr>
                        <a:t>I</a:t>
                      </a:r>
                      <a:endParaRPr sz="28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235"/>
                        </a:spcBef>
                      </a:pPr>
                      <a:r>
                        <a:rPr sz="2800" b="1" dirty="0">
                          <a:latin typeface="Arial"/>
                          <a:cs typeface="Arial"/>
                        </a:rPr>
                        <a:t>1-2</a:t>
                      </a:r>
                      <a:endParaRPr sz="28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235"/>
                        </a:spcBef>
                      </a:pPr>
                      <a:r>
                        <a:rPr sz="2800" b="1" dirty="0">
                          <a:latin typeface="Arial"/>
                          <a:cs typeface="Arial"/>
                        </a:rPr>
                        <a:t>0</a:t>
                      </a:r>
                      <a:endParaRPr sz="28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620" algn="ctr">
                        <a:lnSpc>
                          <a:spcPct val="100000"/>
                        </a:lnSpc>
                        <a:spcBef>
                          <a:spcPts val="235"/>
                        </a:spcBef>
                      </a:pPr>
                      <a:r>
                        <a:rPr sz="2800" b="1" dirty="0">
                          <a:latin typeface="Arial"/>
                          <a:cs typeface="Arial"/>
                        </a:rPr>
                        <a:t>0</a:t>
                      </a:r>
                      <a:endParaRPr sz="280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859790">
                <a:tc>
                  <a:txBody>
                    <a:bodyPr/>
                    <a:lstStyle/>
                    <a:p>
                      <a:pPr marR="635" algn="ctr">
                        <a:lnSpc>
                          <a:spcPct val="100000"/>
                        </a:lnSpc>
                        <a:spcBef>
                          <a:spcPts val="240"/>
                        </a:spcBef>
                      </a:pPr>
                      <a:r>
                        <a:rPr sz="2800" b="1" spc="-5" dirty="0">
                          <a:latin typeface="Arial"/>
                          <a:cs typeface="Arial"/>
                        </a:rPr>
                        <a:t>II</a:t>
                      </a:r>
                      <a:endParaRPr sz="28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240"/>
                        </a:spcBef>
                      </a:pPr>
                      <a:r>
                        <a:rPr sz="2800" b="1" spc="-5" dirty="0">
                          <a:latin typeface="Arial"/>
                          <a:cs typeface="Arial"/>
                        </a:rPr>
                        <a:t>3,</a:t>
                      </a:r>
                      <a:r>
                        <a:rPr sz="2800" b="1" spc="-95" dirty="0">
                          <a:latin typeface="Arial"/>
                          <a:cs typeface="Arial"/>
                        </a:rPr>
                        <a:t> </a:t>
                      </a:r>
                      <a:r>
                        <a:rPr sz="2800" b="1" spc="-5" dirty="0">
                          <a:latin typeface="Arial"/>
                          <a:cs typeface="Arial"/>
                        </a:rPr>
                        <a:t>or</a:t>
                      </a:r>
                      <a:endParaRPr sz="28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240"/>
                        </a:spcBef>
                      </a:pPr>
                      <a:r>
                        <a:rPr sz="2800" b="1" spc="-5" dirty="0">
                          <a:latin typeface="Arial"/>
                          <a:cs typeface="Arial"/>
                        </a:rPr>
                        <a:t>1,</a:t>
                      </a:r>
                      <a:r>
                        <a:rPr sz="2800" b="1" spc="-95" dirty="0">
                          <a:latin typeface="Arial"/>
                          <a:cs typeface="Arial"/>
                        </a:rPr>
                        <a:t> </a:t>
                      </a:r>
                      <a:r>
                        <a:rPr sz="2800" b="1" spc="-5" dirty="0">
                          <a:latin typeface="Arial"/>
                          <a:cs typeface="Arial"/>
                        </a:rPr>
                        <a:t>or</a:t>
                      </a:r>
                      <a:endParaRPr sz="28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620" algn="ctr">
                        <a:lnSpc>
                          <a:spcPct val="100000"/>
                        </a:lnSpc>
                        <a:spcBef>
                          <a:spcPts val="240"/>
                        </a:spcBef>
                      </a:pPr>
                      <a:r>
                        <a:rPr sz="2800" b="1" dirty="0">
                          <a:latin typeface="Arial"/>
                          <a:cs typeface="Arial"/>
                        </a:rPr>
                        <a:t>1</a:t>
                      </a:r>
                      <a:endParaRPr sz="280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861441">
                <a:tc>
                  <a:txBody>
                    <a:bodyPr/>
                    <a:lstStyle/>
                    <a:p>
                      <a:pPr algn="ctr">
                        <a:lnSpc>
                          <a:spcPct val="100000"/>
                        </a:lnSpc>
                        <a:spcBef>
                          <a:spcPts val="240"/>
                        </a:spcBef>
                      </a:pPr>
                      <a:r>
                        <a:rPr sz="2800" b="1" spc="-5" dirty="0">
                          <a:latin typeface="Arial"/>
                          <a:cs typeface="Arial"/>
                        </a:rPr>
                        <a:t>III</a:t>
                      </a:r>
                      <a:endParaRPr sz="28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240"/>
                        </a:spcBef>
                      </a:pPr>
                      <a:r>
                        <a:rPr sz="2800" b="1" dirty="0">
                          <a:latin typeface="Arial"/>
                          <a:cs typeface="Arial"/>
                        </a:rPr>
                        <a:t>0-3</a:t>
                      </a:r>
                      <a:endParaRPr sz="28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240"/>
                        </a:spcBef>
                      </a:pPr>
                      <a:r>
                        <a:rPr sz="2800" b="1" dirty="0">
                          <a:latin typeface="Arial"/>
                          <a:cs typeface="Arial"/>
                        </a:rPr>
                        <a:t>2-3,</a:t>
                      </a:r>
                      <a:r>
                        <a:rPr sz="2800" b="1" spc="-90" dirty="0">
                          <a:latin typeface="Arial"/>
                          <a:cs typeface="Arial"/>
                        </a:rPr>
                        <a:t> </a:t>
                      </a:r>
                      <a:r>
                        <a:rPr sz="2800" b="1" spc="-5" dirty="0">
                          <a:latin typeface="Arial"/>
                          <a:cs typeface="Arial"/>
                        </a:rPr>
                        <a:t>or</a:t>
                      </a:r>
                      <a:endParaRPr sz="28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620" algn="ctr">
                        <a:lnSpc>
                          <a:spcPct val="100000"/>
                        </a:lnSpc>
                        <a:spcBef>
                          <a:spcPts val="240"/>
                        </a:spcBef>
                      </a:pPr>
                      <a:r>
                        <a:rPr sz="2800" b="1" dirty="0">
                          <a:latin typeface="Arial"/>
                          <a:cs typeface="Arial"/>
                        </a:rPr>
                        <a:t>2-4</a:t>
                      </a:r>
                      <a:endParaRPr sz="280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861313">
                <a:tc>
                  <a:txBody>
                    <a:bodyPr/>
                    <a:lstStyle/>
                    <a:p>
                      <a:pPr algn="ctr">
                        <a:lnSpc>
                          <a:spcPct val="100000"/>
                        </a:lnSpc>
                        <a:spcBef>
                          <a:spcPts val="240"/>
                        </a:spcBef>
                      </a:pPr>
                      <a:r>
                        <a:rPr sz="2800" b="1" spc="-5" dirty="0">
                          <a:latin typeface="Arial"/>
                          <a:cs typeface="Arial"/>
                        </a:rPr>
                        <a:t>IV</a:t>
                      </a:r>
                      <a:endParaRPr sz="28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algn="ctr">
                        <a:lnSpc>
                          <a:spcPct val="100000"/>
                        </a:lnSpc>
                        <a:spcBef>
                          <a:spcPts val="240"/>
                        </a:spcBef>
                      </a:pPr>
                      <a:r>
                        <a:rPr sz="2800" b="1" spc="-5" dirty="0">
                          <a:latin typeface="Arial"/>
                          <a:cs typeface="Arial"/>
                        </a:rPr>
                        <a:t>4,</a:t>
                      </a:r>
                      <a:r>
                        <a:rPr sz="2800" b="1" spc="-95" dirty="0">
                          <a:latin typeface="Arial"/>
                          <a:cs typeface="Arial"/>
                        </a:rPr>
                        <a:t> </a:t>
                      </a:r>
                      <a:r>
                        <a:rPr sz="2800" b="1" spc="-5" dirty="0">
                          <a:latin typeface="Arial"/>
                          <a:cs typeface="Arial"/>
                        </a:rPr>
                        <a:t>or</a:t>
                      </a:r>
                      <a:endParaRPr sz="28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algn="ctr">
                        <a:lnSpc>
                          <a:spcPct val="100000"/>
                        </a:lnSpc>
                        <a:spcBef>
                          <a:spcPts val="240"/>
                        </a:spcBef>
                      </a:pPr>
                      <a:r>
                        <a:rPr sz="2800" b="1" dirty="0">
                          <a:latin typeface="Arial"/>
                          <a:cs typeface="Arial"/>
                        </a:rPr>
                        <a:t>4</a:t>
                      </a:r>
                      <a:endParaRPr sz="28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marL="7620" algn="ctr">
                        <a:lnSpc>
                          <a:spcPct val="100000"/>
                        </a:lnSpc>
                        <a:spcBef>
                          <a:spcPts val="240"/>
                        </a:spcBef>
                      </a:pPr>
                      <a:r>
                        <a:rPr sz="2800" b="1" dirty="0">
                          <a:latin typeface="Arial"/>
                          <a:cs typeface="Arial"/>
                        </a:rPr>
                        <a:t>0-4</a:t>
                      </a:r>
                      <a:endParaRPr sz="280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tr>
            </a:tbl>
          </a:graphicData>
        </a:graphic>
      </p:graphicFrame>
      <p:sp>
        <p:nvSpPr>
          <p:cNvPr id="7" name="object 7"/>
          <p:cNvSpPr txBox="1">
            <a:spLocks noGrp="1"/>
          </p:cNvSpPr>
          <p:nvPr>
            <p:ph type="ftr" sz="quarter" idx="4294967295"/>
          </p:nvPr>
        </p:nvSpPr>
        <p:spPr>
          <a:xfrm>
            <a:off x="1391792" y="6380331"/>
            <a:ext cx="7162165" cy="318134"/>
          </a:xfrm>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sp>
        <p:nvSpPr>
          <p:cNvPr id="6" name="object 6"/>
          <p:cNvSpPr txBox="1"/>
          <p:nvPr/>
        </p:nvSpPr>
        <p:spPr>
          <a:xfrm>
            <a:off x="5921755" y="2440559"/>
            <a:ext cx="1989455" cy="1985010"/>
          </a:xfrm>
          <a:prstGeom prst="rect">
            <a:avLst/>
          </a:prstGeom>
        </p:spPr>
        <p:txBody>
          <a:bodyPr vert="horz" wrap="square" lIns="0" tIns="0" rIns="0" bIns="0" rtlCol="0">
            <a:spAutoFit/>
          </a:bodyPr>
          <a:lstStyle/>
          <a:p>
            <a:pPr marL="12700">
              <a:lnSpc>
                <a:spcPct val="100000"/>
              </a:lnSpc>
            </a:pPr>
            <a:r>
              <a:rPr sz="2400" spc="-5" dirty="0">
                <a:solidFill>
                  <a:srgbClr val="808080"/>
                </a:solidFill>
                <a:latin typeface="Arial"/>
                <a:cs typeface="Arial"/>
              </a:rPr>
              <a:t>5 year</a:t>
            </a:r>
            <a:r>
              <a:rPr sz="2400" spc="-45" dirty="0">
                <a:solidFill>
                  <a:srgbClr val="808080"/>
                </a:solidFill>
                <a:latin typeface="Arial"/>
                <a:cs typeface="Arial"/>
              </a:rPr>
              <a:t> </a:t>
            </a:r>
            <a:r>
              <a:rPr sz="2400" spc="-5" dirty="0">
                <a:solidFill>
                  <a:srgbClr val="808080"/>
                </a:solidFill>
                <a:latin typeface="Arial"/>
                <a:cs typeface="Arial"/>
              </a:rPr>
              <a:t>survival</a:t>
            </a:r>
            <a:endParaRPr sz="2400">
              <a:latin typeface="Arial"/>
              <a:cs typeface="Arial"/>
            </a:endParaRPr>
          </a:p>
          <a:p>
            <a:pPr>
              <a:lnSpc>
                <a:spcPct val="100000"/>
              </a:lnSpc>
              <a:spcBef>
                <a:spcPts val="5"/>
              </a:spcBef>
            </a:pPr>
            <a:endParaRPr sz="3000">
              <a:latin typeface="Times New Roman"/>
              <a:cs typeface="Times New Roman"/>
            </a:endParaRPr>
          </a:p>
          <a:p>
            <a:pPr marL="12700">
              <a:lnSpc>
                <a:spcPct val="100000"/>
              </a:lnSpc>
            </a:pPr>
            <a:r>
              <a:rPr sz="2400" dirty="0">
                <a:solidFill>
                  <a:srgbClr val="808080"/>
                </a:solidFill>
                <a:latin typeface="Arial"/>
                <a:cs typeface="Arial"/>
              </a:rPr>
              <a:t>Grade III:</a:t>
            </a:r>
            <a:r>
              <a:rPr sz="2400" spc="-135" dirty="0">
                <a:solidFill>
                  <a:srgbClr val="808080"/>
                </a:solidFill>
                <a:latin typeface="Arial"/>
                <a:cs typeface="Arial"/>
              </a:rPr>
              <a:t> </a:t>
            </a:r>
            <a:r>
              <a:rPr sz="2400" spc="-5" dirty="0">
                <a:solidFill>
                  <a:srgbClr val="808080"/>
                </a:solidFill>
                <a:latin typeface="Arial"/>
                <a:cs typeface="Arial"/>
              </a:rPr>
              <a:t>25%</a:t>
            </a:r>
            <a:endParaRPr sz="2400">
              <a:latin typeface="Arial"/>
              <a:cs typeface="Arial"/>
            </a:endParaRPr>
          </a:p>
          <a:p>
            <a:pPr>
              <a:lnSpc>
                <a:spcPct val="100000"/>
              </a:lnSpc>
              <a:spcBef>
                <a:spcPts val="5"/>
              </a:spcBef>
            </a:pPr>
            <a:endParaRPr sz="3000">
              <a:latin typeface="Times New Roman"/>
              <a:cs typeface="Times New Roman"/>
            </a:endParaRPr>
          </a:p>
          <a:p>
            <a:pPr marL="12700">
              <a:lnSpc>
                <a:spcPct val="100000"/>
              </a:lnSpc>
            </a:pPr>
            <a:r>
              <a:rPr sz="2400" dirty="0">
                <a:solidFill>
                  <a:srgbClr val="808080"/>
                </a:solidFill>
                <a:latin typeface="Arial"/>
                <a:cs typeface="Arial"/>
              </a:rPr>
              <a:t>Grade </a:t>
            </a:r>
            <a:r>
              <a:rPr sz="2400" spc="-35" dirty="0">
                <a:solidFill>
                  <a:srgbClr val="808080"/>
                </a:solidFill>
                <a:latin typeface="Arial"/>
                <a:cs typeface="Arial"/>
              </a:rPr>
              <a:t>IV:</a:t>
            </a:r>
            <a:r>
              <a:rPr sz="2400" spc="-105" dirty="0">
                <a:solidFill>
                  <a:srgbClr val="808080"/>
                </a:solidFill>
                <a:latin typeface="Arial"/>
                <a:cs typeface="Arial"/>
              </a:rPr>
              <a:t> </a:t>
            </a:r>
            <a:r>
              <a:rPr sz="2400" spc="-5" dirty="0">
                <a:solidFill>
                  <a:srgbClr val="808080"/>
                </a:solidFill>
                <a:latin typeface="Arial"/>
                <a:cs typeface="Arial"/>
              </a:rPr>
              <a:t>5%</a:t>
            </a:r>
            <a:endParaRPr sz="2400">
              <a:latin typeface="Arial"/>
              <a:cs typeface="Arial"/>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28676" rIns="0" bIns="0" rtlCol="0">
            <a:spAutoFit/>
          </a:bodyPr>
          <a:lstStyle/>
          <a:p>
            <a:pPr marL="989965">
              <a:lnSpc>
                <a:spcPct val="100000"/>
              </a:lnSpc>
            </a:pPr>
            <a:r>
              <a:rPr dirty="0"/>
              <a:t>Acute GvHD:</a:t>
            </a:r>
            <a:r>
              <a:rPr spc="-65" dirty="0"/>
              <a:t> </a:t>
            </a:r>
            <a:r>
              <a:rPr spc="-5" dirty="0"/>
              <a:t>Pathophysiology</a:t>
            </a:r>
          </a:p>
        </p:txBody>
      </p:sp>
      <p:sp>
        <p:nvSpPr>
          <p:cNvPr id="3" name="object 3"/>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solidFill>
            <a:srgbClr val="336699"/>
          </a:solidFill>
        </p:spPr>
        <p:txBody>
          <a:bodyPr wrap="square" lIns="0" tIns="0" rIns="0" bIns="0" rtlCol="0"/>
          <a:lstStyle/>
          <a:p>
            <a:endParaRPr/>
          </a:p>
        </p:txBody>
      </p:sp>
      <p:sp>
        <p:nvSpPr>
          <p:cNvPr id="4" name="object 4"/>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sp>
        <p:nvSpPr>
          <p:cNvPr id="5" name="object 5"/>
          <p:cNvSpPr txBox="1"/>
          <p:nvPr/>
        </p:nvSpPr>
        <p:spPr>
          <a:xfrm>
            <a:off x="828243" y="1551432"/>
            <a:ext cx="7665720" cy="4253865"/>
          </a:xfrm>
          <a:prstGeom prst="rect">
            <a:avLst/>
          </a:prstGeom>
        </p:spPr>
        <p:txBody>
          <a:bodyPr vert="horz" wrap="square" lIns="0" tIns="0" rIns="0" bIns="0" rtlCol="0">
            <a:spAutoFit/>
          </a:bodyPr>
          <a:lstStyle/>
          <a:p>
            <a:pPr marL="367665" indent="-354965">
              <a:lnSpc>
                <a:spcPct val="100000"/>
              </a:lnSpc>
              <a:buClr>
                <a:srgbClr val="333399"/>
              </a:buClr>
              <a:buSzPct val="75000"/>
              <a:buFont typeface="Wingdings"/>
              <a:buChar char=""/>
              <a:tabLst>
                <a:tab pos="367665" algn="l"/>
                <a:tab pos="368300" algn="l"/>
              </a:tabLst>
            </a:pPr>
            <a:r>
              <a:rPr sz="2400" dirty="0">
                <a:solidFill>
                  <a:srgbClr val="808080"/>
                </a:solidFill>
                <a:latin typeface="Arial"/>
                <a:cs typeface="Arial"/>
              </a:rPr>
              <a:t>First </a:t>
            </a:r>
            <a:r>
              <a:rPr sz="2400" spc="-5" dirty="0">
                <a:solidFill>
                  <a:srgbClr val="808080"/>
                </a:solidFill>
                <a:latin typeface="Arial"/>
                <a:cs typeface="Arial"/>
              </a:rPr>
              <a:t>recognised in 1950s as ‘runt disease’ in</a:t>
            </a:r>
            <a:r>
              <a:rPr sz="2400" spc="35" dirty="0">
                <a:solidFill>
                  <a:srgbClr val="808080"/>
                </a:solidFill>
                <a:latin typeface="Arial"/>
                <a:cs typeface="Arial"/>
              </a:rPr>
              <a:t> </a:t>
            </a:r>
            <a:r>
              <a:rPr sz="2400" spc="-5" dirty="0">
                <a:solidFill>
                  <a:srgbClr val="808080"/>
                </a:solidFill>
                <a:latin typeface="Arial"/>
                <a:cs typeface="Arial"/>
              </a:rPr>
              <a:t>mice</a:t>
            </a:r>
            <a:endParaRPr sz="2400">
              <a:latin typeface="Arial"/>
              <a:cs typeface="Arial"/>
            </a:endParaRPr>
          </a:p>
          <a:p>
            <a:pPr>
              <a:lnSpc>
                <a:spcPct val="100000"/>
              </a:lnSpc>
              <a:spcBef>
                <a:spcPts val="5"/>
              </a:spcBef>
              <a:buClr>
                <a:srgbClr val="333399"/>
              </a:buClr>
              <a:buFont typeface="Wingdings"/>
              <a:buChar char=""/>
            </a:pPr>
            <a:endParaRPr sz="3000">
              <a:latin typeface="Times New Roman"/>
              <a:cs typeface="Times New Roman"/>
            </a:endParaRPr>
          </a:p>
          <a:p>
            <a:pPr marL="367665" indent="-354965">
              <a:lnSpc>
                <a:spcPct val="100000"/>
              </a:lnSpc>
              <a:buClr>
                <a:srgbClr val="333399"/>
              </a:buClr>
              <a:buSzPct val="75000"/>
              <a:buFont typeface="Wingdings"/>
              <a:buChar char=""/>
              <a:tabLst>
                <a:tab pos="367665" algn="l"/>
                <a:tab pos="368300" algn="l"/>
              </a:tabLst>
            </a:pPr>
            <a:r>
              <a:rPr sz="2400" dirty="0">
                <a:solidFill>
                  <a:srgbClr val="808080"/>
                </a:solidFill>
                <a:latin typeface="Arial"/>
                <a:cs typeface="Arial"/>
              </a:rPr>
              <a:t>Graft must </a:t>
            </a:r>
            <a:r>
              <a:rPr sz="2400" spc="-5" dirty="0">
                <a:solidFill>
                  <a:srgbClr val="808080"/>
                </a:solidFill>
                <a:latin typeface="Arial"/>
                <a:cs typeface="Arial"/>
              </a:rPr>
              <a:t>contain immunologically </a:t>
            </a:r>
            <a:r>
              <a:rPr sz="2400" dirty="0">
                <a:solidFill>
                  <a:srgbClr val="808080"/>
                </a:solidFill>
                <a:latin typeface="Arial"/>
                <a:cs typeface="Arial"/>
              </a:rPr>
              <a:t>competent</a:t>
            </a:r>
            <a:r>
              <a:rPr sz="2400" spc="15" dirty="0">
                <a:solidFill>
                  <a:srgbClr val="808080"/>
                </a:solidFill>
                <a:latin typeface="Arial"/>
                <a:cs typeface="Arial"/>
              </a:rPr>
              <a:t> </a:t>
            </a:r>
            <a:r>
              <a:rPr sz="2400" spc="-5" dirty="0">
                <a:solidFill>
                  <a:srgbClr val="808080"/>
                </a:solidFill>
                <a:latin typeface="Arial"/>
                <a:cs typeface="Arial"/>
              </a:rPr>
              <a:t>cells</a:t>
            </a:r>
            <a:endParaRPr sz="2400">
              <a:latin typeface="Arial"/>
              <a:cs typeface="Arial"/>
            </a:endParaRPr>
          </a:p>
          <a:p>
            <a:pPr>
              <a:lnSpc>
                <a:spcPct val="100000"/>
              </a:lnSpc>
              <a:spcBef>
                <a:spcPts val="45"/>
              </a:spcBef>
              <a:buClr>
                <a:srgbClr val="333399"/>
              </a:buClr>
              <a:buFont typeface="Wingdings"/>
              <a:buChar char=""/>
            </a:pPr>
            <a:endParaRPr sz="3250">
              <a:latin typeface="Times New Roman"/>
              <a:cs typeface="Times New Roman"/>
            </a:endParaRPr>
          </a:p>
          <a:p>
            <a:pPr marL="367665" marR="71755" indent="-354965">
              <a:lnSpc>
                <a:spcPts val="2590"/>
              </a:lnSpc>
              <a:buClr>
                <a:srgbClr val="333399"/>
              </a:buClr>
              <a:buSzPct val="75000"/>
              <a:buFont typeface="Wingdings"/>
              <a:buChar char=""/>
              <a:tabLst>
                <a:tab pos="367665" algn="l"/>
                <a:tab pos="368300" algn="l"/>
              </a:tabLst>
            </a:pPr>
            <a:r>
              <a:rPr sz="2400" spc="-5" dirty="0">
                <a:solidFill>
                  <a:srgbClr val="808080"/>
                </a:solidFill>
                <a:latin typeface="Arial"/>
                <a:cs typeface="Arial"/>
              </a:rPr>
              <a:t>Recipient </a:t>
            </a:r>
            <a:r>
              <a:rPr sz="2400" dirty="0">
                <a:solidFill>
                  <a:srgbClr val="808080"/>
                </a:solidFill>
                <a:latin typeface="Arial"/>
                <a:cs typeface="Arial"/>
              </a:rPr>
              <a:t>must </a:t>
            </a:r>
            <a:r>
              <a:rPr sz="2400" spc="-5" dirty="0">
                <a:solidFill>
                  <a:srgbClr val="808080"/>
                </a:solidFill>
                <a:latin typeface="Arial"/>
                <a:cs typeface="Arial"/>
              </a:rPr>
              <a:t>express tissue antigens </a:t>
            </a:r>
            <a:r>
              <a:rPr sz="2400" dirty="0">
                <a:solidFill>
                  <a:srgbClr val="808080"/>
                </a:solidFill>
                <a:latin typeface="Arial"/>
                <a:cs typeface="Arial"/>
              </a:rPr>
              <a:t>not </a:t>
            </a:r>
            <a:r>
              <a:rPr sz="2400" spc="-5" dirty="0">
                <a:solidFill>
                  <a:srgbClr val="808080"/>
                </a:solidFill>
                <a:latin typeface="Arial"/>
                <a:cs typeface="Arial"/>
              </a:rPr>
              <a:t>present in  the</a:t>
            </a:r>
            <a:r>
              <a:rPr sz="2400" spc="-85" dirty="0">
                <a:solidFill>
                  <a:srgbClr val="808080"/>
                </a:solidFill>
                <a:latin typeface="Arial"/>
                <a:cs typeface="Arial"/>
              </a:rPr>
              <a:t> </a:t>
            </a:r>
            <a:r>
              <a:rPr sz="2400" spc="-5" dirty="0">
                <a:solidFill>
                  <a:srgbClr val="808080"/>
                </a:solidFill>
                <a:latin typeface="Arial"/>
                <a:cs typeface="Arial"/>
              </a:rPr>
              <a:t>donor</a:t>
            </a:r>
            <a:endParaRPr sz="2400">
              <a:latin typeface="Arial"/>
              <a:cs typeface="Arial"/>
            </a:endParaRPr>
          </a:p>
          <a:p>
            <a:pPr>
              <a:lnSpc>
                <a:spcPct val="100000"/>
              </a:lnSpc>
              <a:spcBef>
                <a:spcPts val="10"/>
              </a:spcBef>
              <a:buClr>
                <a:srgbClr val="333399"/>
              </a:buClr>
              <a:buFont typeface="Wingdings"/>
              <a:buChar char=""/>
            </a:pPr>
            <a:endParaRPr sz="3250">
              <a:latin typeface="Times New Roman"/>
              <a:cs typeface="Times New Roman"/>
            </a:endParaRPr>
          </a:p>
          <a:p>
            <a:pPr marL="367665" marR="1139190" indent="-354965">
              <a:lnSpc>
                <a:spcPts val="2590"/>
              </a:lnSpc>
              <a:buClr>
                <a:srgbClr val="333399"/>
              </a:buClr>
              <a:buSzPct val="75000"/>
              <a:buFont typeface="Wingdings"/>
              <a:buChar char=""/>
              <a:tabLst>
                <a:tab pos="367665" algn="l"/>
                <a:tab pos="368300" algn="l"/>
              </a:tabLst>
            </a:pPr>
            <a:r>
              <a:rPr sz="2400" spc="-5" dirty="0">
                <a:solidFill>
                  <a:srgbClr val="808080"/>
                </a:solidFill>
                <a:latin typeface="Arial"/>
                <a:cs typeface="Arial"/>
              </a:rPr>
              <a:t>Recipient incapable </a:t>
            </a:r>
            <a:r>
              <a:rPr sz="2400" dirty="0">
                <a:solidFill>
                  <a:srgbClr val="808080"/>
                </a:solidFill>
                <a:latin typeface="Arial"/>
                <a:cs typeface="Arial"/>
              </a:rPr>
              <a:t>of </a:t>
            </a:r>
            <a:r>
              <a:rPr sz="2400" spc="-5" dirty="0">
                <a:solidFill>
                  <a:srgbClr val="808080"/>
                </a:solidFill>
                <a:latin typeface="Arial"/>
                <a:cs typeface="Arial"/>
              </a:rPr>
              <a:t>monitoring an </a:t>
            </a:r>
            <a:r>
              <a:rPr sz="2400" spc="-10" dirty="0">
                <a:solidFill>
                  <a:srgbClr val="808080"/>
                </a:solidFill>
                <a:latin typeface="Arial"/>
                <a:cs typeface="Arial"/>
              </a:rPr>
              <a:t>effective  </a:t>
            </a:r>
            <a:r>
              <a:rPr sz="2400" spc="-5" dirty="0">
                <a:solidFill>
                  <a:srgbClr val="808080"/>
                </a:solidFill>
                <a:latin typeface="Arial"/>
                <a:cs typeface="Arial"/>
              </a:rPr>
              <a:t>response </a:t>
            </a:r>
            <a:r>
              <a:rPr sz="2400" dirty="0">
                <a:solidFill>
                  <a:srgbClr val="808080"/>
                </a:solidFill>
                <a:latin typeface="Arial"/>
                <a:cs typeface="Arial"/>
              </a:rPr>
              <a:t>to </a:t>
            </a:r>
            <a:r>
              <a:rPr sz="2400" spc="-5" dirty="0">
                <a:solidFill>
                  <a:srgbClr val="808080"/>
                </a:solidFill>
                <a:latin typeface="Arial"/>
                <a:cs typeface="Arial"/>
              </a:rPr>
              <a:t>reject transplanted</a:t>
            </a:r>
            <a:r>
              <a:rPr sz="2400" spc="45" dirty="0">
                <a:solidFill>
                  <a:srgbClr val="808080"/>
                </a:solidFill>
                <a:latin typeface="Arial"/>
                <a:cs typeface="Arial"/>
              </a:rPr>
              <a:t> </a:t>
            </a:r>
            <a:r>
              <a:rPr sz="2400" spc="-5" dirty="0">
                <a:solidFill>
                  <a:srgbClr val="808080"/>
                </a:solidFill>
                <a:latin typeface="Arial"/>
                <a:cs typeface="Arial"/>
              </a:rPr>
              <a:t>cells</a:t>
            </a:r>
            <a:endParaRPr sz="2400">
              <a:latin typeface="Arial"/>
              <a:cs typeface="Arial"/>
            </a:endParaRPr>
          </a:p>
          <a:p>
            <a:pPr>
              <a:lnSpc>
                <a:spcPct val="100000"/>
              </a:lnSpc>
              <a:spcBef>
                <a:spcPts val="25"/>
              </a:spcBef>
            </a:pPr>
            <a:endParaRPr sz="2950">
              <a:latin typeface="Times New Roman"/>
              <a:cs typeface="Times New Roman"/>
            </a:endParaRPr>
          </a:p>
          <a:p>
            <a:pPr marR="5080" algn="r">
              <a:lnSpc>
                <a:spcPct val="100000"/>
              </a:lnSpc>
            </a:pPr>
            <a:r>
              <a:rPr sz="2400" spc="-5" dirty="0">
                <a:solidFill>
                  <a:srgbClr val="808080"/>
                </a:solidFill>
                <a:latin typeface="Arial"/>
                <a:cs typeface="Arial"/>
              </a:rPr>
              <a:t>B</a:t>
            </a:r>
            <a:r>
              <a:rPr sz="2400" spc="-10" dirty="0">
                <a:solidFill>
                  <a:srgbClr val="808080"/>
                </a:solidFill>
                <a:latin typeface="Arial"/>
                <a:cs typeface="Arial"/>
              </a:rPr>
              <a:t>i</a:t>
            </a:r>
            <a:r>
              <a:rPr sz="2400" spc="-5" dirty="0">
                <a:solidFill>
                  <a:srgbClr val="808080"/>
                </a:solidFill>
                <a:latin typeface="Arial"/>
                <a:cs typeface="Arial"/>
              </a:rPr>
              <a:t>l</a:t>
            </a:r>
            <a:r>
              <a:rPr sz="2400" spc="-15" dirty="0">
                <a:solidFill>
                  <a:srgbClr val="808080"/>
                </a:solidFill>
                <a:latin typeface="Arial"/>
                <a:cs typeface="Arial"/>
              </a:rPr>
              <a:t>l</a:t>
            </a:r>
            <a:r>
              <a:rPr sz="2400" spc="-5" dirty="0">
                <a:solidFill>
                  <a:srgbClr val="808080"/>
                </a:solidFill>
                <a:latin typeface="Arial"/>
                <a:cs typeface="Arial"/>
              </a:rPr>
              <a:t>i</a:t>
            </a:r>
            <a:r>
              <a:rPr sz="2400" spc="-15" dirty="0">
                <a:solidFill>
                  <a:srgbClr val="808080"/>
                </a:solidFill>
                <a:latin typeface="Arial"/>
                <a:cs typeface="Arial"/>
              </a:rPr>
              <a:t>n</a:t>
            </a:r>
            <a:r>
              <a:rPr sz="2400" spc="-5" dirty="0">
                <a:solidFill>
                  <a:srgbClr val="808080"/>
                </a:solidFill>
                <a:latin typeface="Arial"/>
                <a:cs typeface="Arial"/>
              </a:rPr>
              <a:t>gh</a:t>
            </a:r>
            <a:r>
              <a:rPr sz="2400" spc="-15" dirty="0">
                <a:solidFill>
                  <a:srgbClr val="808080"/>
                </a:solidFill>
                <a:latin typeface="Arial"/>
                <a:cs typeface="Arial"/>
              </a:rPr>
              <a:t>a</a:t>
            </a:r>
            <a:r>
              <a:rPr sz="2400" dirty="0">
                <a:solidFill>
                  <a:srgbClr val="808080"/>
                </a:solidFill>
                <a:latin typeface="Arial"/>
                <a:cs typeface="Arial"/>
              </a:rPr>
              <a:t>m</a:t>
            </a:r>
            <a:endParaRPr sz="2400">
              <a:latin typeface="Arial"/>
              <a:cs typeface="Arial"/>
            </a:endParaRPr>
          </a:p>
        </p:txBody>
      </p:sp>
      <p:sp>
        <p:nvSpPr>
          <p:cNvPr id="6" name="object 6"/>
          <p:cNvSpPr txBox="1">
            <a:spLocks noGrp="1"/>
          </p:cNvSpPr>
          <p:nvPr>
            <p:ph type="ftr" sz="quarter" idx="4294967295"/>
          </p:nvPr>
        </p:nvSpPr>
        <p:spPr>
          <a:xfrm>
            <a:off x="1391792" y="6380331"/>
            <a:ext cx="7162165" cy="318134"/>
          </a:xfrm>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28676" rIns="0" bIns="0" rtlCol="0">
            <a:spAutoFit/>
          </a:bodyPr>
          <a:lstStyle/>
          <a:p>
            <a:pPr marL="989965">
              <a:lnSpc>
                <a:spcPct val="100000"/>
              </a:lnSpc>
            </a:pPr>
            <a:r>
              <a:rPr dirty="0"/>
              <a:t>Acute GvHD:</a:t>
            </a:r>
            <a:r>
              <a:rPr spc="-65" dirty="0"/>
              <a:t> </a:t>
            </a:r>
            <a:r>
              <a:rPr spc="-5" dirty="0"/>
              <a:t>Pathophysiology</a:t>
            </a:r>
          </a:p>
        </p:txBody>
      </p:sp>
      <p:sp>
        <p:nvSpPr>
          <p:cNvPr id="3" name="object 3"/>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solidFill>
            <a:srgbClr val="336699"/>
          </a:solidFill>
        </p:spPr>
        <p:txBody>
          <a:bodyPr wrap="square" lIns="0" tIns="0" rIns="0" bIns="0" rtlCol="0"/>
          <a:lstStyle/>
          <a:p>
            <a:endParaRPr/>
          </a:p>
        </p:txBody>
      </p:sp>
      <p:sp>
        <p:nvSpPr>
          <p:cNvPr id="4" name="object 4"/>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sp>
        <p:nvSpPr>
          <p:cNvPr id="5" name="object 5"/>
          <p:cNvSpPr/>
          <p:nvPr/>
        </p:nvSpPr>
        <p:spPr>
          <a:xfrm>
            <a:off x="4139438" y="1992502"/>
            <a:ext cx="384048" cy="373379"/>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7349363" y="4114165"/>
            <a:ext cx="404622" cy="373380"/>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1686814" y="4443425"/>
            <a:ext cx="249936" cy="373684"/>
          </a:xfrm>
          <a:prstGeom prst="rect">
            <a:avLst/>
          </a:prstGeom>
          <a:blipFill>
            <a:blip r:embed="rId4" cstate="print"/>
            <a:stretch>
              <a:fillRect/>
            </a:stretch>
          </a:blipFill>
        </p:spPr>
        <p:txBody>
          <a:bodyPr wrap="square" lIns="0" tIns="0" rIns="0" bIns="0" rtlCol="0"/>
          <a:lstStyle/>
          <a:p>
            <a:endParaRPr/>
          </a:p>
        </p:txBody>
      </p:sp>
      <p:sp>
        <p:nvSpPr>
          <p:cNvPr id="8" name="object 8"/>
          <p:cNvSpPr txBox="1"/>
          <p:nvPr/>
        </p:nvSpPr>
        <p:spPr>
          <a:xfrm>
            <a:off x="828243" y="1335278"/>
            <a:ext cx="7381240" cy="4619625"/>
          </a:xfrm>
          <a:prstGeom prst="rect">
            <a:avLst/>
          </a:prstGeom>
        </p:spPr>
        <p:txBody>
          <a:bodyPr vert="horz" wrap="square" lIns="0" tIns="36195" rIns="0" bIns="0" rtlCol="0">
            <a:spAutoFit/>
          </a:bodyPr>
          <a:lstStyle/>
          <a:p>
            <a:pPr marL="367665" marR="477520" indent="-354965">
              <a:lnSpc>
                <a:spcPct val="90000"/>
              </a:lnSpc>
              <a:spcBef>
                <a:spcPts val="285"/>
              </a:spcBef>
              <a:buClr>
                <a:srgbClr val="333399"/>
              </a:buClr>
              <a:buSzPct val="75000"/>
              <a:buFont typeface="Wingdings"/>
              <a:buChar char=""/>
              <a:tabLst>
                <a:tab pos="367665" algn="l"/>
                <a:tab pos="368300" algn="l"/>
                <a:tab pos="3502660" algn="l"/>
              </a:tabLst>
            </a:pPr>
            <a:r>
              <a:rPr sz="2400" spc="-5" dirty="0">
                <a:solidFill>
                  <a:srgbClr val="808080"/>
                </a:solidFill>
                <a:latin typeface="Arial"/>
                <a:cs typeface="Arial"/>
              </a:rPr>
              <a:t>Activation </a:t>
            </a:r>
            <a:r>
              <a:rPr sz="2400" dirty="0">
                <a:solidFill>
                  <a:srgbClr val="808080"/>
                </a:solidFill>
                <a:latin typeface="Arial"/>
                <a:cs typeface="Arial"/>
              </a:rPr>
              <a:t>of </a:t>
            </a:r>
            <a:r>
              <a:rPr sz="2400" spc="-5" dirty="0">
                <a:solidFill>
                  <a:srgbClr val="808080"/>
                </a:solidFill>
                <a:latin typeface="Arial"/>
                <a:cs typeface="Arial"/>
              </a:rPr>
              <a:t>antigen presenting cells (APCs) by  tissue damage induced </a:t>
            </a:r>
            <a:r>
              <a:rPr sz="2400" dirty="0">
                <a:solidFill>
                  <a:srgbClr val="808080"/>
                </a:solidFill>
                <a:latin typeface="Arial"/>
                <a:cs typeface="Arial"/>
              </a:rPr>
              <a:t>by </a:t>
            </a:r>
            <a:r>
              <a:rPr sz="2400" spc="-5" dirty="0">
                <a:solidFill>
                  <a:srgbClr val="808080"/>
                </a:solidFill>
                <a:latin typeface="Arial"/>
                <a:cs typeface="Arial"/>
              </a:rPr>
              <a:t>conditioning regimen:  typically</a:t>
            </a:r>
            <a:r>
              <a:rPr sz="2400" spc="30" dirty="0">
                <a:solidFill>
                  <a:srgbClr val="808080"/>
                </a:solidFill>
                <a:latin typeface="Arial"/>
                <a:cs typeface="Arial"/>
              </a:rPr>
              <a:t> </a:t>
            </a:r>
            <a:r>
              <a:rPr sz="2400" spc="-5" dirty="0">
                <a:solidFill>
                  <a:srgbClr val="808080"/>
                </a:solidFill>
                <a:latin typeface="Arial"/>
                <a:cs typeface="Arial"/>
              </a:rPr>
              <a:t>involves</a:t>
            </a:r>
            <a:r>
              <a:rPr sz="2400" spc="-15" dirty="0">
                <a:solidFill>
                  <a:srgbClr val="808080"/>
                </a:solidFill>
                <a:latin typeface="Arial"/>
                <a:cs typeface="Arial"/>
              </a:rPr>
              <a:t> </a:t>
            </a:r>
            <a:r>
              <a:rPr sz="2400" dirty="0">
                <a:solidFill>
                  <a:srgbClr val="808080"/>
                </a:solidFill>
                <a:latin typeface="Arial"/>
                <a:cs typeface="Arial"/>
              </a:rPr>
              <a:t>TNF	, IL1,</a:t>
            </a:r>
            <a:r>
              <a:rPr sz="2400" spc="-60" dirty="0">
                <a:solidFill>
                  <a:srgbClr val="808080"/>
                </a:solidFill>
                <a:latin typeface="Arial"/>
                <a:cs typeface="Arial"/>
              </a:rPr>
              <a:t> </a:t>
            </a:r>
            <a:r>
              <a:rPr sz="2400" dirty="0">
                <a:solidFill>
                  <a:srgbClr val="808080"/>
                </a:solidFill>
                <a:latin typeface="Arial"/>
                <a:cs typeface="Arial"/>
              </a:rPr>
              <a:t>IL6</a:t>
            </a:r>
            <a:r>
              <a:rPr sz="2400" spc="-45" dirty="0">
                <a:solidFill>
                  <a:srgbClr val="808080"/>
                </a:solidFill>
                <a:latin typeface="Arial"/>
                <a:cs typeface="Arial"/>
              </a:rPr>
              <a:t> </a:t>
            </a:r>
            <a:r>
              <a:rPr sz="2400" spc="-5" dirty="0">
                <a:solidFill>
                  <a:srgbClr val="808080"/>
                </a:solidFill>
                <a:latin typeface="Arial"/>
                <a:cs typeface="Arial"/>
              </a:rPr>
              <a:t>and  lipopolysaccharide</a:t>
            </a:r>
            <a:r>
              <a:rPr sz="2400" spc="20" dirty="0">
                <a:solidFill>
                  <a:srgbClr val="808080"/>
                </a:solidFill>
                <a:latin typeface="Arial"/>
                <a:cs typeface="Arial"/>
              </a:rPr>
              <a:t> </a:t>
            </a:r>
            <a:r>
              <a:rPr sz="2400" spc="-5" dirty="0">
                <a:solidFill>
                  <a:srgbClr val="808080"/>
                </a:solidFill>
                <a:latin typeface="Arial"/>
                <a:cs typeface="Arial"/>
              </a:rPr>
              <a:t>(LPS)</a:t>
            </a:r>
            <a:endParaRPr sz="2400">
              <a:latin typeface="Arial"/>
              <a:cs typeface="Arial"/>
            </a:endParaRPr>
          </a:p>
          <a:p>
            <a:pPr>
              <a:lnSpc>
                <a:spcPct val="100000"/>
              </a:lnSpc>
              <a:spcBef>
                <a:spcPts val="5"/>
              </a:spcBef>
              <a:buClr>
                <a:srgbClr val="333399"/>
              </a:buClr>
              <a:buFont typeface="Wingdings"/>
              <a:buChar char=""/>
            </a:pPr>
            <a:endParaRPr sz="3250">
              <a:latin typeface="Times New Roman"/>
              <a:cs typeface="Times New Roman"/>
            </a:endParaRPr>
          </a:p>
          <a:p>
            <a:pPr marL="367665" marR="5080" indent="-354965">
              <a:lnSpc>
                <a:spcPct val="90000"/>
              </a:lnSpc>
              <a:buClr>
                <a:srgbClr val="333399"/>
              </a:buClr>
              <a:buSzPct val="75000"/>
              <a:buFont typeface="Wingdings"/>
              <a:buChar char=""/>
              <a:tabLst>
                <a:tab pos="367665" algn="l"/>
                <a:tab pos="368300" algn="l"/>
                <a:tab pos="6790690" algn="l"/>
              </a:tabLst>
            </a:pPr>
            <a:r>
              <a:rPr sz="2400" spc="-5" dirty="0">
                <a:solidFill>
                  <a:srgbClr val="808080"/>
                </a:solidFill>
                <a:latin typeface="Arial"/>
                <a:cs typeface="Arial"/>
              </a:rPr>
              <a:t>Donor </a:t>
            </a:r>
            <a:r>
              <a:rPr sz="2400" spc="-20" dirty="0">
                <a:solidFill>
                  <a:srgbClr val="808080"/>
                </a:solidFill>
                <a:latin typeface="Arial"/>
                <a:cs typeface="Arial"/>
              </a:rPr>
              <a:t>T-cells </a:t>
            </a:r>
            <a:r>
              <a:rPr sz="2400" dirty="0">
                <a:solidFill>
                  <a:srgbClr val="808080"/>
                </a:solidFill>
                <a:latin typeface="Arial"/>
                <a:cs typeface="Arial"/>
              </a:rPr>
              <a:t>proliferate, </a:t>
            </a:r>
            <a:r>
              <a:rPr sz="2400" spc="-5" dirty="0">
                <a:solidFill>
                  <a:srgbClr val="808080"/>
                </a:solidFill>
                <a:latin typeface="Arial"/>
                <a:cs typeface="Arial"/>
              </a:rPr>
              <a:t>differentiate and </a:t>
            </a:r>
            <a:r>
              <a:rPr sz="2400" dirty="0">
                <a:solidFill>
                  <a:srgbClr val="808080"/>
                </a:solidFill>
                <a:latin typeface="Arial"/>
                <a:cs typeface="Arial"/>
              </a:rPr>
              <a:t>migrate:  </a:t>
            </a:r>
            <a:r>
              <a:rPr sz="2400" spc="-5" dirty="0">
                <a:solidFill>
                  <a:srgbClr val="808080"/>
                </a:solidFill>
                <a:latin typeface="Arial"/>
                <a:cs typeface="Arial"/>
              </a:rPr>
              <a:t>CD4 cells typically recognising Class </a:t>
            </a:r>
            <a:r>
              <a:rPr sz="2400" dirty="0">
                <a:solidFill>
                  <a:srgbClr val="808080"/>
                </a:solidFill>
                <a:latin typeface="Arial"/>
                <a:cs typeface="Arial"/>
              </a:rPr>
              <a:t>II </a:t>
            </a:r>
            <a:r>
              <a:rPr sz="2400" spc="-5" dirty="0">
                <a:solidFill>
                  <a:srgbClr val="808080"/>
                </a:solidFill>
                <a:latin typeface="Arial"/>
                <a:cs typeface="Arial"/>
              </a:rPr>
              <a:t>and CD8  recognising Class </a:t>
            </a:r>
            <a:r>
              <a:rPr sz="2400" dirty="0">
                <a:solidFill>
                  <a:srgbClr val="808080"/>
                </a:solidFill>
                <a:latin typeface="Arial"/>
                <a:cs typeface="Arial"/>
              </a:rPr>
              <a:t>I </a:t>
            </a:r>
            <a:r>
              <a:rPr sz="2400" spc="-5" dirty="0">
                <a:solidFill>
                  <a:srgbClr val="808080"/>
                </a:solidFill>
                <a:latin typeface="Arial"/>
                <a:cs typeface="Arial"/>
              </a:rPr>
              <a:t>antigens. </a:t>
            </a:r>
            <a:r>
              <a:rPr sz="2400" dirty="0">
                <a:solidFill>
                  <a:srgbClr val="808080"/>
                </a:solidFill>
                <a:latin typeface="Arial"/>
                <a:cs typeface="Arial"/>
              </a:rPr>
              <a:t>Process </a:t>
            </a:r>
            <a:r>
              <a:rPr sz="2400" spc="-5" dirty="0">
                <a:solidFill>
                  <a:srgbClr val="808080"/>
                </a:solidFill>
                <a:latin typeface="Arial"/>
                <a:cs typeface="Arial"/>
              </a:rPr>
              <a:t>modulated by  NK, </a:t>
            </a:r>
            <a:r>
              <a:rPr sz="2400" spc="-25" dirty="0">
                <a:solidFill>
                  <a:srgbClr val="808080"/>
                </a:solidFill>
                <a:latin typeface="Arial"/>
                <a:cs typeface="Arial"/>
              </a:rPr>
              <a:t>T-regs </a:t>
            </a:r>
            <a:r>
              <a:rPr sz="2400" spc="-5" dirty="0">
                <a:solidFill>
                  <a:srgbClr val="808080"/>
                </a:solidFill>
                <a:latin typeface="Arial"/>
                <a:cs typeface="Arial"/>
              </a:rPr>
              <a:t>and </a:t>
            </a:r>
            <a:r>
              <a:rPr sz="2400" dirty="0">
                <a:solidFill>
                  <a:srgbClr val="808080"/>
                </a:solidFill>
                <a:latin typeface="Arial"/>
                <a:cs typeface="Arial"/>
              </a:rPr>
              <a:t>MSCs, </a:t>
            </a:r>
            <a:r>
              <a:rPr sz="2400" spc="-5" dirty="0">
                <a:solidFill>
                  <a:srgbClr val="808080"/>
                </a:solidFill>
                <a:latin typeface="Arial"/>
                <a:cs typeface="Arial"/>
              </a:rPr>
              <a:t>production </a:t>
            </a:r>
            <a:r>
              <a:rPr sz="2400" dirty="0">
                <a:solidFill>
                  <a:srgbClr val="808080"/>
                </a:solidFill>
                <a:latin typeface="Arial"/>
                <a:cs typeface="Arial"/>
              </a:rPr>
              <a:t>of</a:t>
            </a:r>
            <a:r>
              <a:rPr sz="2400" spc="55" dirty="0">
                <a:solidFill>
                  <a:srgbClr val="808080"/>
                </a:solidFill>
                <a:latin typeface="Arial"/>
                <a:cs typeface="Arial"/>
              </a:rPr>
              <a:t> </a:t>
            </a:r>
            <a:r>
              <a:rPr sz="2400" dirty="0">
                <a:solidFill>
                  <a:srgbClr val="808080"/>
                </a:solidFill>
                <a:latin typeface="Arial"/>
                <a:cs typeface="Arial"/>
              </a:rPr>
              <a:t>IL2,</a:t>
            </a:r>
            <a:r>
              <a:rPr sz="2400" spc="-65" dirty="0">
                <a:solidFill>
                  <a:srgbClr val="808080"/>
                </a:solidFill>
                <a:latin typeface="Arial"/>
                <a:cs typeface="Arial"/>
              </a:rPr>
              <a:t> </a:t>
            </a:r>
            <a:r>
              <a:rPr sz="2400" dirty="0">
                <a:solidFill>
                  <a:srgbClr val="808080"/>
                </a:solidFill>
                <a:latin typeface="Arial"/>
                <a:cs typeface="Arial"/>
              </a:rPr>
              <a:t>TNF	</a:t>
            </a:r>
            <a:r>
              <a:rPr sz="2400" spc="-10" dirty="0">
                <a:solidFill>
                  <a:srgbClr val="808080"/>
                </a:solidFill>
                <a:latin typeface="Arial"/>
                <a:cs typeface="Arial"/>
              </a:rPr>
              <a:t>and  </a:t>
            </a:r>
            <a:r>
              <a:rPr sz="2400" dirty="0">
                <a:solidFill>
                  <a:srgbClr val="808080"/>
                </a:solidFill>
                <a:latin typeface="Arial"/>
                <a:cs typeface="Arial"/>
              </a:rPr>
              <a:t>IFN</a:t>
            </a:r>
            <a:endParaRPr sz="2400">
              <a:latin typeface="Arial"/>
              <a:cs typeface="Arial"/>
            </a:endParaRPr>
          </a:p>
          <a:p>
            <a:pPr>
              <a:lnSpc>
                <a:spcPct val="100000"/>
              </a:lnSpc>
              <a:spcBef>
                <a:spcPts val="5"/>
              </a:spcBef>
              <a:buClr>
                <a:srgbClr val="333399"/>
              </a:buClr>
              <a:buFont typeface="Wingdings"/>
              <a:buChar char=""/>
            </a:pPr>
            <a:endParaRPr sz="3000">
              <a:latin typeface="Times New Roman"/>
              <a:cs typeface="Times New Roman"/>
            </a:endParaRPr>
          </a:p>
          <a:p>
            <a:pPr marL="367665" indent="-354965">
              <a:lnSpc>
                <a:spcPts val="2735"/>
              </a:lnSpc>
              <a:buClr>
                <a:srgbClr val="333399"/>
              </a:buClr>
              <a:buSzPct val="75000"/>
              <a:buFont typeface="Wingdings"/>
              <a:buChar char=""/>
              <a:tabLst>
                <a:tab pos="367665" algn="l"/>
                <a:tab pos="368300" algn="l"/>
              </a:tabLst>
            </a:pPr>
            <a:r>
              <a:rPr sz="2400" spc="-45" dirty="0">
                <a:solidFill>
                  <a:srgbClr val="808080"/>
                </a:solidFill>
                <a:latin typeface="Arial"/>
                <a:cs typeface="Arial"/>
              </a:rPr>
              <a:t>Target </a:t>
            </a:r>
            <a:r>
              <a:rPr sz="2400" spc="-5" dirty="0">
                <a:solidFill>
                  <a:srgbClr val="808080"/>
                </a:solidFill>
                <a:latin typeface="Arial"/>
                <a:cs typeface="Arial"/>
              </a:rPr>
              <a:t>tissue </a:t>
            </a:r>
            <a:r>
              <a:rPr sz="2400" dirty="0">
                <a:solidFill>
                  <a:srgbClr val="808080"/>
                </a:solidFill>
                <a:latin typeface="Arial"/>
                <a:cs typeface="Arial"/>
              </a:rPr>
              <a:t>destruction </a:t>
            </a:r>
            <a:r>
              <a:rPr sz="2400" spc="-5" dirty="0">
                <a:solidFill>
                  <a:srgbClr val="808080"/>
                </a:solidFill>
                <a:latin typeface="Arial"/>
                <a:cs typeface="Arial"/>
              </a:rPr>
              <a:t>through </a:t>
            </a:r>
            <a:r>
              <a:rPr sz="2400" dirty="0">
                <a:solidFill>
                  <a:srgbClr val="808080"/>
                </a:solidFill>
                <a:latin typeface="Arial"/>
                <a:cs typeface="Arial"/>
              </a:rPr>
              <a:t>Fas-Fas</a:t>
            </a:r>
            <a:r>
              <a:rPr sz="2400" spc="25" dirty="0">
                <a:solidFill>
                  <a:srgbClr val="808080"/>
                </a:solidFill>
                <a:latin typeface="Arial"/>
                <a:cs typeface="Arial"/>
              </a:rPr>
              <a:t> </a:t>
            </a:r>
            <a:r>
              <a:rPr sz="2400" spc="-5" dirty="0">
                <a:solidFill>
                  <a:srgbClr val="808080"/>
                </a:solidFill>
                <a:latin typeface="Arial"/>
                <a:cs typeface="Arial"/>
              </a:rPr>
              <a:t>ligand</a:t>
            </a:r>
            <a:endParaRPr sz="2400">
              <a:latin typeface="Arial"/>
              <a:cs typeface="Arial"/>
            </a:endParaRPr>
          </a:p>
          <a:p>
            <a:pPr marL="367665">
              <a:lnSpc>
                <a:spcPts val="2735"/>
              </a:lnSpc>
            </a:pPr>
            <a:r>
              <a:rPr sz="2400" spc="-5" dirty="0">
                <a:solidFill>
                  <a:srgbClr val="808080"/>
                </a:solidFill>
                <a:latin typeface="Arial"/>
                <a:cs typeface="Arial"/>
              </a:rPr>
              <a:t>(liver) and perforin-granzyme pathway</a:t>
            </a:r>
            <a:r>
              <a:rPr sz="2400" spc="100" dirty="0">
                <a:solidFill>
                  <a:srgbClr val="808080"/>
                </a:solidFill>
                <a:latin typeface="Arial"/>
                <a:cs typeface="Arial"/>
              </a:rPr>
              <a:t> </a:t>
            </a:r>
            <a:r>
              <a:rPr sz="2400" dirty="0">
                <a:solidFill>
                  <a:srgbClr val="808080"/>
                </a:solidFill>
                <a:latin typeface="Arial"/>
                <a:cs typeface="Arial"/>
              </a:rPr>
              <a:t>(GIT)</a:t>
            </a:r>
            <a:endParaRPr sz="2400">
              <a:latin typeface="Arial"/>
              <a:cs typeface="Arial"/>
            </a:endParaRPr>
          </a:p>
        </p:txBody>
      </p:sp>
      <p:sp>
        <p:nvSpPr>
          <p:cNvPr id="9" name="object 9"/>
          <p:cNvSpPr txBox="1">
            <a:spLocks noGrp="1"/>
          </p:cNvSpPr>
          <p:nvPr>
            <p:ph type="ftr" sz="quarter" idx="4294967295"/>
          </p:nvPr>
        </p:nvSpPr>
        <p:spPr>
          <a:xfrm>
            <a:off x="1391792" y="6380331"/>
            <a:ext cx="7162165" cy="318134"/>
          </a:xfrm>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77925" y="63"/>
            <a:ext cx="7019925" cy="6110605"/>
          </a:xfrm>
          <a:prstGeom prst="rect">
            <a:avLst/>
          </a:prstGeom>
        </p:spPr>
        <p:txBody>
          <a:bodyPr vert="horz" wrap="square" lIns="0" tIns="6985" rIns="0" bIns="0" rtlCol="0">
            <a:spAutoFit/>
          </a:bodyPr>
          <a:lstStyle/>
          <a:p>
            <a:pPr>
              <a:lnSpc>
                <a:spcPct val="100000"/>
              </a:lnSpc>
              <a:spcBef>
                <a:spcPts val="55"/>
              </a:spcBef>
            </a:pPr>
            <a:endParaRPr sz="3600">
              <a:latin typeface="Times New Roman"/>
              <a:cs typeface="Times New Roman"/>
            </a:endParaRPr>
          </a:p>
          <a:p>
            <a:pPr marL="683895">
              <a:lnSpc>
                <a:spcPct val="100000"/>
              </a:lnSpc>
            </a:pPr>
            <a:r>
              <a:rPr sz="3200" dirty="0">
                <a:solidFill>
                  <a:srgbClr val="336699"/>
                </a:solidFill>
                <a:latin typeface="Arial"/>
                <a:cs typeface="Arial"/>
              </a:rPr>
              <a:t>Acute GvHD:</a:t>
            </a:r>
            <a:r>
              <a:rPr sz="3200" spc="-65" dirty="0">
                <a:solidFill>
                  <a:srgbClr val="336699"/>
                </a:solidFill>
                <a:latin typeface="Arial"/>
                <a:cs typeface="Arial"/>
              </a:rPr>
              <a:t> </a:t>
            </a:r>
            <a:r>
              <a:rPr sz="3200" spc="-5" dirty="0">
                <a:solidFill>
                  <a:srgbClr val="336699"/>
                </a:solidFill>
                <a:latin typeface="Arial"/>
                <a:cs typeface="Arial"/>
              </a:rPr>
              <a:t>Pathophysiology</a:t>
            </a:r>
            <a:endParaRPr sz="3200">
              <a:latin typeface="Arial"/>
              <a:cs typeface="Arial"/>
            </a:endParaRPr>
          </a:p>
        </p:txBody>
      </p:sp>
      <p:sp>
        <p:nvSpPr>
          <p:cNvPr id="3" name="object 3"/>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solidFill>
            <a:srgbClr val="336699"/>
          </a:solidFill>
        </p:spPr>
        <p:txBody>
          <a:bodyPr wrap="square" lIns="0" tIns="0" rIns="0" bIns="0" rtlCol="0"/>
          <a:lstStyle/>
          <a:p>
            <a:endParaRPr/>
          </a:p>
        </p:txBody>
      </p:sp>
      <p:sp>
        <p:nvSpPr>
          <p:cNvPr id="4" name="object 4"/>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sp>
        <p:nvSpPr>
          <p:cNvPr id="5" name="object 5"/>
          <p:cNvSpPr/>
          <p:nvPr/>
        </p:nvSpPr>
        <p:spPr>
          <a:xfrm>
            <a:off x="1177925" y="63"/>
            <a:ext cx="7019925" cy="6110224"/>
          </a:xfrm>
          <a:prstGeom prst="rect">
            <a:avLst/>
          </a:prstGeom>
          <a:blipFill>
            <a:blip r:embed="rId2" cstate="print"/>
            <a:stretch>
              <a:fillRect/>
            </a:stretch>
          </a:blipFill>
        </p:spPr>
        <p:txBody>
          <a:bodyPr wrap="square" lIns="0" tIns="0" rIns="0" bIns="0" rtlCol="0"/>
          <a:lstStyle/>
          <a:p>
            <a:endParaRPr/>
          </a:p>
        </p:txBody>
      </p:sp>
      <p:sp>
        <p:nvSpPr>
          <p:cNvPr id="6" name="object 6"/>
          <p:cNvSpPr txBox="1">
            <a:spLocks noGrp="1"/>
          </p:cNvSpPr>
          <p:nvPr>
            <p:ph type="ftr" sz="quarter" idx="5"/>
          </p:nvPr>
        </p:nvSpPr>
        <p:spPr>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solidFill>
            <a:srgbClr val="336699"/>
          </a:solidFill>
        </p:spPr>
        <p:txBody>
          <a:bodyPr wrap="square" lIns="0" tIns="0" rIns="0" bIns="0" rtlCol="0"/>
          <a:lstStyle/>
          <a:p>
            <a:endParaRPr/>
          </a:p>
        </p:txBody>
      </p:sp>
      <p:sp>
        <p:nvSpPr>
          <p:cNvPr id="3" name="object 3"/>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sp>
        <p:nvSpPr>
          <p:cNvPr id="4" name="object 4"/>
          <p:cNvSpPr/>
          <p:nvPr/>
        </p:nvSpPr>
        <p:spPr>
          <a:xfrm>
            <a:off x="0" y="333438"/>
            <a:ext cx="1403350" cy="788987"/>
          </a:xfrm>
          <a:prstGeom prst="rect">
            <a:avLst/>
          </a:prstGeom>
          <a:blipFill>
            <a:blip r:embed="rId2" cstate="print"/>
            <a:stretch>
              <a:fillRect/>
            </a:stretch>
          </a:blipFill>
        </p:spPr>
        <p:txBody>
          <a:bodyPr wrap="square" lIns="0" tIns="0" rIns="0" bIns="0" rtlCol="0"/>
          <a:lstStyle/>
          <a:p>
            <a:endParaRPr/>
          </a:p>
        </p:txBody>
      </p:sp>
      <p:sp>
        <p:nvSpPr>
          <p:cNvPr id="5" name="object 5"/>
          <p:cNvSpPr txBox="1">
            <a:spLocks noGrp="1"/>
          </p:cNvSpPr>
          <p:nvPr>
            <p:ph type="title"/>
          </p:nvPr>
        </p:nvSpPr>
        <p:spPr>
          <a:prstGeom prst="rect">
            <a:avLst/>
          </a:prstGeom>
        </p:spPr>
        <p:txBody>
          <a:bodyPr vert="horz" wrap="square" lIns="0" tIns="58547" rIns="0" bIns="0" rtlCol="0">
            <a:spAutoFit/>
          </a:bodyPr>
          <a:lstStyle/>
          <a:p>
            <a:pPr marL="2124075">
              <a:lnSpc>
                <a:spcPct val="100000"/>
              </a:lnSpc>
            </a:pPr>
            <a:r>
              <a:rPr spc="-5" dirty="0">
                <a:solidFill>
                  <a:srgbClr val="000000"/>
                </a:solidFill>
              </a:rPr>
              <a:t>Impact </a:t>
            </a:r>
            <a:r>
              <a:rPr dirty="0">
                <a:solidFill>
                  <a:srgbClr val="000000"/>
                </a:solidFill>
              </a:rPr>
              <a:t>of aGvHD on</a:t>
            </a:r>
            <a:r>
              <a:rPr spc="-100" dirty="0">
                <a:solidFill>
                  <a:srgbClr val="000000"/>
                </a:solidFill>
              </a:rPr>
              <a:t> </a:t>
            </a:r>
            <a:r>
              <a:rPr dirty="0">
                <a:solidFill>
                  <a:srgbClr val="000000"/>
                </a:solidFill>
              </a:rPr>
              <a:t>survival</a:t>
            </a:r>
          </a:p>
        </p:txBody>
      </p:sp>
      <p:sp>
        <p:nvSpPr>
          <p:cNvPr id="6" name="object 6"/>
          <p:cNvSpPr/>
          <p:nvPr/>
        </p:nvSpPr>
        <p:spPr>
          <a:xfrm>
            <a:off x="0" y="1209547"/>
            <a:ext cx="4583176" cy="3478276"/>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4526026" y="2655887"/>
            <a:ext cx="4617973" cy="3486150"/>
          </a:xfrm>
          <a:prstGeom prst="rect">
            <a:avLst/>
          </a:prstGeom>
          <a:blipFill>
            <a:blip r:embed="rId4" cstate="print"/>
            <a:stretch>
              <a:fillRect/>
            </a:stretch>
          </a:blipFill>
        </p:spPr>
        <p:txBody>
          <a:bodyPr wrap="square" lIns="0" tIns="0" rIns="0" bIns="0" rtlCol="0"/>
          <a:lstStyle/>
          <a:p>
            <a:endParaRPr/>
          </a:p>
        </p:txBody>
      </p:sp>
      <p:sp>
        <p:nvSpPr>
          <p:cNvPr id="8" name="object 8"/>
          <p:cNvSpPr txBox="1"/>
          <p:nvPr/>
        </p:nvSpPr>
        <p:spPr>
          <a:xfrm>
            <a:off x="485648" y="5867501"/>
            <a:ext cx="2625725" cy="254635"/>
          </a:xfrm>
          <a:prstGeom prst="rect">
            <a:avLst/>
          </a:prstGeom>
        </p:spPr>
        <p:txBody>
          <a:bodyPr vert="horz" wrap="square" lIns="0" tIns="0" rIns="0" bIns="0" rtlCol="0">
            <a:spAutoFit/>
          </a:bodyPr>
          <a:lstStyle/>
          <a:p>
            <a:pPr marL="12700">
              <a:lnSpc>
                <a:spcPct val="100000"/>
              </a:lnSpc>
            </a:pPr>
            <a:r>
              <a:rPr sz="1600" b="1" i="1" spc="-10" dirty="0">
                <a:solidFill>
                  <a:srgbClr val="808080"/>
                </a:solidFill>
                <a:latin typeface="Arial"/>
                <a:cs typeface="Arial"/>
              </a:rPr>
              <a:t>Gratwohl </a:t>
            </a:r>
            <a:r>
              <a:rPr sz="1600" b="1" i="1" spc="-5" dirty="0">
                <a:solidFill>
                  <a:srgbClr val="808080"/>
                </a:solidFill>
                <a:latin typeface="Arial"/>
                <a:cs typeface="Arial"/>
              </a:rPr>
              <a:t>et al, Blood,</a:t>
            </a:r>
            <a:r>
              <a:rPr sz="1600" b="1" i="1" spc="75" dirty="0">
                <a:solidFill>
                  <a:srgbClr val="808080"/>
                </a:solidFill>
                <a:latin typeface="Arial"/>
                <a:cs typeface="Arial"/>
              </a:rPr>
              <a:t> </a:t>
            </a:r>
            <a:r>
              <a:rPr sz="1600" b="1" i="1" spc="-5" dirty="0">
                <a:solidFill>
                  <a:srgbClr val="808080"/>
                </a:solidFill>
                <a:latin typeface="Arial"/>
                <a:cs typeface="Arial"/>
              </a:rPr>
              <a:t>2002</a:t>
            </a:r>
            <a:endParaRPr sz="1600">
              <a:latin typeface="Arial"/>
              <a:cs typeface="Arial"/>
            </a:endParaRPr>
          </a:p>
        </p:txBody>
      </p:sp>
      <p:sp>
        <p:nvSpPr>
          <p:cNvPr id="9" name="object 9"/>
          <p:cNvSpPr txBox="1">
            <a:spLocks noGrp="1"/>
          </p:cNvSpPr>
          <p:nvPr>
            <p:ph type="ftr" sz="quarter" idx="4294967295"/>
          </p:nvPr>
        </p:nvSpPr>
        <p:spPr>
          <a:xfrm>
            <a:off x="1391792" y="6380331"/>
            <a:ext cx="7162165" cy="318134"/>
          </a:xfrm>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210816" y="533019"/>
            <a:ext cx="4767580" cy="496570"/>
          </a:xfrm>
          <a:prstGeom prst="rect">
            <a:avLst/>
          </a:prstGeom>
        </p:spPr>
        <p:txBody>
          <a:bodyPr vert="horz" wrap="square" lIns="0" tIns="0" rIns="0" bIns="0" rtlCol="0">
            <a:spAutoFit/>
          </a:bodyPr>
          <a:lstStyle/>
          <a:p>
            <a:pPr marL="12700">
              <a:lnSpc>
                <a:spcPct val="100000"/>
              </a:lnSpc>
            </a:pPr>
            <a:r>
              <a:rPr sz="3200" dirty="0">
                <a:solidFill>
                  <a:srgbClr val="336699"/>
                </a:solidFill>
                <a:latin typeface="Arial"/>
                <a:cs typeface="Arial"/>
              </a:rPr>
              <a:t>Acute GvHD: Risk</a:t>
            </a:r>
            <a:r>
              <a:rPr sz="3200" spc="-85" dirty="0">
                <a:solidFill>
                  <a:srgbClr val="336699"/>
                </a:solidFill>
                <a:latin typeface="Arial"/>
                <a:cs typeface="Arial"/>
              </a:rPr>
              <a:t> </a:t>
            </a:r>
            <a:r>
              <a:rPr sz="3200" spc="-5" dirty="0">
                <a:solidFill>
                  <a:srgbClr val="336699"/>
                </a:solidFill>
                <a:latin typeface="Arial"/>
                <a:cs typeface="Arial"/>
              </a:rPr>
              <a:t>Factors</a:t>
            </a:r>
            <a:endParaRPr sz="3200">
              <a:latin typeface="Arial"/>
              <a:cs typeface="Arial"/>
            </a:endParaRPr>
          </a:p>
        </p:txBody>
      </p:sp>
      <p:sp>
        <p:nvSpPr>
          <p:cNvPr id="3" name="object 3"/>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solidFill>
            <a:srgbClr val="336699"/>
          </a:solidFill>
        </p:spPr>
        <p:txBody>
          <a:bodyPr wrap="square" lIns="0" tIns="0" rIns="0" bIns="0" rtlCol="0"/>
          <a:lstStyle/>
          <a:p>
            <a:endParaRPr/>
          </a:p>
        </p:txBody>
      </p:sp>
      <p:sp>
        <p:nvSpPr>
          <p:cNvPr id="4" name="object 4"/>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sp>
        <p:nvSpPr>
          <p:cNvPr id="5" name="object 5"/>
          <p:cNvSpPr txBox="1"/>
          <p:nvPr/>
        </p:nvSpPr>
        <p:spPr>
          <a:xfrm>
            <a:off x="869950" y="1263713"/>
            <a:ext cx="7197725" cy="4754880"/>
          </a:xfrm>
          <a:prstGeom prst="rect">
            <a:avLst/>
          </a:prstGeom>
          <a:solidFill>
            <a:srgbClr val="336699"/>
          </a:solidFill>
        </p:spPr>
        <p:txBody>
          <a:bodyPr vert="horz" wrap="square" lIns="0" tIns="38735" rIns="0" bIns="0" rtlCol="0">
            <a:spAutoFit/>
          </a:bodyPr>
          <a:lstStyle/>
          <a:p>
            <a:pPr marL="438784" indent="-342900">
              <a:lnSpc>
                <a:spcPct val="100000"/>
              </a:lnSpc>
              <a:spcBef>
                <a:spcPts val="305"/>
              </a:spcBef>
              <a:buChar char="•"/>
              <a:tabLst>
                <a:tab pos="438784" algn="l"/>
                <a:tab pos="439420" algn="l"/>
              </a:tabLst>
            </a:pPr>
            <a:r>
              <a:rPr sz="3200" spc="-5" dirty="0">
                <a:solidFill>
                  <a:srgbClr val="FFFFFF"/>
                </a:solidFill>
                <a:latin typeface="Arial"/>
                <a:cs typeface="Arial"/>
              </a:rPr>
              <a:t>Degree </a:t>
            </a:r>
            <a:r>
              <a:rPr sz="3200" dirty="0">
                <a:solidFill>
                  <a:srgbClr val="FFFFFF"/>
                </a:solidFill>
                <a:latin typeface="Arial"/>
                <a:cs typeface="Arial"/>
              </a:rPr>
              <a:t>of HLA</a:t>
            </a:r>
            <a:r>
              <a:rPr sz="3200" spc="-70" dirty="0">
                <a:solidFill>
                  <a:srgbClr val="FFFFFF"/>
                </a:solidFill>
                <a:latin typeface="Arial"/>
                <a:cs typeface="Arial"/>
              </a:rPr>
              <a:t> </a:t>
            </a:r>
            <a:r>
              <a:rPr sz="3200" spc="-5" dirty="0">
                <a:solidFill>
                  <a:srgbClr val="FFFFFF"/>
                </a:solidFill>
                <a:latin typeface="Arial"/>
                <a:cs typeface="Arial"/>
              </a:rPr>
              <a:t>disparity</a:t>
            </a:r>
            <a:endParaRPr sz="3200">
              <a:latin typeface="Arial"/>
              <a:cs typeface="Arial"/>
            </a:endParaRPr>
          </a:p>
          <a:p>
            <a:pPr marL="438784" indent="-342900">
              <a:lnSpc>
                <a:spcPct val="100000"/>
              </a:lnSpc>
              <a:spcBef>
                <a:spcPts val="765"/>
              </a:spcBef>
              <a:buChar char="•"/>
              <a:tabLst>
                <a:tab pos="438784" algn="l"/>
                <a:tab pos="439420" algn="l"/>
              </a:tabLst>
            </a:pPr>
            <a:r>
              <a:rPr sz="3200" spc="-5" dirty="0">
                <a:solidFill>
                  <a:srgbClr val="FFFFFF"/>
                </a:solidFill>
                <a:latin typeface="Arial"/>
                <a:cs typeface="Arial"/>
              </a:rPr>
              <a:t>Recipient</a:t>
            </a:r>
            <a:r>
              <a:rPr sz="3200" spc="-75" dirty="0">
                <a:solidFill>
                  <a:srgbClr val="FFFFFF"/>
                </a:solidFill>
                <a:latin typeface="Arial"/>
                <a:cs typeface="Arial"/>
              </a:rPr>
              <a:t> </a:t>
            </a:r>
            <a:r>
              <a:rPr sz="3200" spc="-5" dirty="0">
                <a:solidFill>
                  <a:srgbClr val="FFFFFF"/>
                </a:solidFill>
                <a:latin typeface="Arial"/>
                <a:cs typeface="Arial"/>
              </a:rPr>
              <a:t>age</a:t>
            </a:r>
            <a:endParaRPr sz="3200">
              <a:latin typeface="Arial"/>
              <a:cs typeface="Arial"/>
            </a:endParaRPr>
          </a:p>
          <a:p>
            <a:pPr marL="438784" indent="-342900">
              <a:lnSpc>
                <a:spcPct val="100000"/>
              </a:lnSpc>
              <a:spcBef>
                <a:spcPts val="770"/>
              </a:spcBef>
              <a:buChar char="•"/>
              <a:tabLst>
                <a:tab pos="438784" algn="l"/>
                <a:tab pos="439420" algn="l"/>
              </a:tabLst>
            </a:pPr>
            <a:r>
              <a:rPr sz="3200" spc="-5" dirty="0">
                <a:solidFill>
                  <a:srgbClr val="FFFFFF"/>
                </a:solidFill>
                <a:latin typeface="Arial"/>
                <a:cs typeface="Arial"/>
              </a:rPr>
              <a:t>Conditioning</a:t>
            </a:r>
            <a:r>
              <a:rPr sz="3200" spc="-55" dirty="0">
                <a:solidFill>
                  <a:srgbClr val="FFFFFF"/>
                </a:solidFill>
                <a:latin typeface="Arial"/>
                <a:cs typeface="Arial"/>
              </a:rPr>
              <a:t> </a:t>
            </a:r>
            <a:r>
              <a:rPr sz="3200" spc="-5" dirty="0">
                <a:solidFill>
                  <a:srgbClr val="FFFFFF"/>
                </a:solidFill>
                <a:latin typeface="Arial"/>
                <a:cs typeface="Arial"/>
              </a:rPr>
              <a:t>regimen</a:t>
            </a:r>
            <a:endParaRPr sz="3200">
              <a:latin typeface="Arial"/>
              <a:cs typeface="Arial"/>
            </a:endParaRPr>
          </a:p>
          <a:p>
            <a:pPr marL="438784" indent="-342900">
              <a:lnSpc>
                <a:spcPct val="100000"/>
              </a:lnSpc>
              <a:spcBef>
                <a:spcPts val="765"/>
              </a:spcBef>
              <a:buChar char="•"/>
              <a:tabLst>
                <a:tab pos="438784" algn="l"/>
                <a:tab pos="439420" algn="l"/>
              </a:tabLst>
            </a:pPr>
            <a:r>
              <a:rPr sz="3200" dirty="0">
                <a:solidFill>
                  <a:srgbClr val="FFFFFF"/>
                </a:solidFill>
                <a:latin typeface="Arial"/>
                <a:cs typeface="Arial"/>
              </a:rPr>
              <a:t>R/D </a:t>
            </a:r>
            <a:r>
              <a:rPr sz="3200" spc="-5" dirty="0">
                <a:solidFill>
                  <a:srgbClr val="FFFFFF"/>
                </a:solidFill>
                <a:latin typeface="Arial"/>
                <a:cs typeface="Arial"/>
              </a:rPr>
              <a:t>gender</a:t>
            </a:r>
            <a:r>
              <a:rPr sz="3200" spc="-80" dirty="0">
                <a:solidFill>
                  <a:srgbClr val="FFFFFF"/>
                </a:solidFill>
                <a:latin typeface="Arial"/>
                <a:cs typeface="Arial"/>
              </a:rPr>
              <a:t> </a:t>
            </a:r>
            <a:r>
              <a:rPr sz="3200" spc="-5" dirty="0">
                <a:solidFill>
                  <a:srgbClr val="FFFFFF"/>
                </a:solidFill>
                <a:latin typeface="Arial"/>
                <a:cs typeface="Arial"/>
              </a:rPr>
              <a:t>combination</a:t>
            </a:r>
            <a:endParaRPr sz="3200">
              <a:latin typeface="Arial"/>
              <a:cs typeface="Arial"/>
            </a:endParaRPr>
          </a:p>
          <a:p>
            <a:pPr marL="438784" indent="-342900">
              <a:lnSpc>
                <a:spcPct val="100000"/>
              </a:lnSpc>
              <a:spcBef>
                <a:spcPts val="770"/>
              </a:spcBef>
              <a:buChar char="•"/>
              <a:tabLst>
                <a:tab pos="438784" algn="l"/>
                <a:tab pos="439420" algn="l"/>
              </a:tabLst>
            </a:pPr>
            <a:r>
              <a:rPr sz="3200" dirty="0">
                <a:solidFill>
                  <a:srgbClr val="FFFFFF"/>
                </a:solidFill>
                <a:latin typeface="Arial"/>
                <a:cs typeface="Arial"/>
              </a:rPr>
              <a:t>Stem cell</a:t>
            </a:r>
            <a:r>
              <a:rPr sz="3200" spc="-100" dirty="0">
                <a:solidFill>
                  <a:srgbClr val="FFFFFF"/>
                </a:solidFill>
                <a:latin typeface="Arial"/>
                <a:cs typeface="Arial"/>
              </a:rPr>
              <a:t> </a:t>
            </a:r>
            <a:r>
              <a:rPr sz="3200" dirty="0">
                <a:solidFill>
                  <a:srgbClr val="FFFFFF"/>
                </a:solidFill>
                <a:latin typeface="Arial"/>
                <a:cs typeface="Arial"/>
              </a:rPr>
              <a:t>source</a:t>
            </a:r>
            <a:endParaRPr sz="3200">
              <a:latin typeface="Arial"/>
              <a:cs typeface="Arial"/>
            </a:endParaRPr>
          </a:p>
          <a:p>
            <a:pPr marL="438784" indent="-342900">
              <a:lnSpc>
                <a:spcPct val="100000"/>
              </a:lnSpc>
              <a:spcBef>
                <a:spcPts val="765"/>
              </a:spcBef>
              <a:buChar char="•"/>
              <a:tabLst>
                <a:tab pos="438784" algn="l"/>
                <a:tab pos="439420" algn="l"/>
              </a:tabLst>
            </a:pPr>
            <a:r>
              <a:rPr sz="3200" dirty="0">
                <a:solidFill>
                  <a:srgbClr val="FFFFFF"/>
                </a:solidFill>
                <a:latin typeface="Arial"/>
                <a:cs typeface="Arial"/>
              </a:rPr>
              <a:t>Disease</a:t>
            </a:r>
            <a:r>
              <a:rPr sz="3200" spc="-100" dirty="0">
                <a:solidFill>
                  <a:srgbClr val="FFFFFF"/>
                </a:solidFill>
                <a:latin typeface="Arial"/>
                <a:cs typeface="Arial"/>
              </a:rPr>
              <a:t> </a:t>
            </a:r>
            <a:r>
              <a:rPr sz="3200" spc="-5" dirty="0">
                <a:solidFill>
                  <a:srgbClr val="FFFFFF"/>
                </a:solidFill>
                <a:latin typeface="Arial"/>
                <a:cs typeface="Arial"/>
              </a:rPr>
              <a:t>phase</a:t>
            </a:r>
            <a:endParaRPr sz="3200">
              <a:latin typeface="Arial"/>
              <a:cs typeface="Arial"/>
            </a:endParaRPr>
          </a:p>
          <a:p>
            <a:pPr marL="438784" indent="-342900">
              <a:lnSpc>
                <a:spcPct val="100000"/>
              </a:lnSpc>
              <a:spcBef>
                <a:spcPts val="770"/>
              </a:spcBef>
              <a:buChar char="•"/>
              <a:tabLst>
                <a:tab pos="438784" algn="l"/>
                <a:tab pos="439420" algn="l"/>
              </a:tabLst>
            </a:pPr>
            <a:r>
              <a:rPr sz="3200" dirty="0">
                <a:solidFill>
                  <a:srgbClr val="FFFFFF"/>
                </a:solidFill>
                <a:latin typeface="Arial"/>
                <a:cs typeface="Arial"/>
              </a:rPr>
              <a:t>Viral</a:t>
            </a:r>
            <a:r>
              <a:rPr sz="3200" spc="-75" dirty="0">
                <a:solidFill>
                  <a:srgbClr val="FFFFFF"/>
                </a:solidFill>
                <a:latin typeface="Arial"/>
                <a:cs typeface="Arial"/>
              </a:rPr>
              <a:t> </a:t>
            </a:r>
            <a:r>
              <a:rPr sz="3200" spc="-5" dirty="0">
                <a:solidFill>
                  <a:srgbClr val="FFFFFF"/>
                </a:solidFill>
                <a:latin typeface="Arial"/>
                <a:cs typeface="Arial"/>
              </a:rPr>
              <a:t>infections</a:t>
            </a:r>
            <a:endParaRPr sz="3200">
              <a:latin typeface="Arial"/>
              <a:cs typeface="Arial"/>
            </a:endParaRPr>
          </a:p>
          <a:p>
            <a:pPr marL="438784" indent="-342900">
              <a:lnSpc>
                <a:spcPct val="100000"/>
              </a:lnSpc>
              <a:spcBef>
                <a:spcPts val="765"/>
              </a:spcBef>
              <a:buChar char="•"/>
              <a:tabLst>
                <a:tab pos="438784" algn="l"/>
                <a:tab pos="439420" algn="l"/>
              </a:tabLst>
            </a:pPr>
            <a:r>
              <a:rPr sz="3200" spc="-5" dirty="0">
                <a:solidFill>
                  <a:srgbClr val="FFFFFF"/>
                </a:solidFill>
                <a:latin typeface="Arial"/>
                <a:cs typeface="Arial"/>
              </a:rPr>
              <a:t>Ethnicity</a:t>
            </a:r>
            <a:endParaRPr sz="3200">
              <a:latin typeface="Arial"/>
              <a:cs typeface="Arial"/>
            </a:endParaRPr>
          </a:p>
        </p:txBody>
      </p:sp>
      <p:sp>
        <p:nvSpPr>
          <p:cNvPr id="6" name="object 6"/>
          <p:cNvSpPr txBox="1">
            <a:spLocks noGrp="1"/>
          </p:cNvSpPr>
          <p:nvPr>
            <p:ph type="ftr" sz="quarter" idx="5"/>
          </p:nvPr>
        </p:nvSpPr>
        <p:spPr>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solidFill>
            <a:srgbClr val="336699"/>
          </a:solidFill>
        </p:spPr>
        <p:txBody>
          <a:bodyPr wrap="square" lIns="0" tIns="0" rIns="0" bIns="0" rtlCol="0"/>
          <a:lstStyle/>
          <a:p>
            <a:endParaRPr/>
          </a:p>
        </p:txBody>
      </p:sp>
      <p:sp>
        <p:nvSpPr>
          <p:cNvPr id="3" name="object 3"/>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sp>
        <p:nvSpPr>
          <p:cNvPr id="4" name="object 4"/>
          <p:cNvSpPr/>
          <p:nvPr/>
        </p:nvSpPr>
        <p:spPr>
          <a:xfrm>
            <a:off x="0" y="333438"/>
            <a:ext cx="1403350" cy="788987"/>
          </a:xfrm>
          <a:prstGeom prst="rect">
            <a:avLst/>
          </a:prstGeom>
          <a:blipFill>
            <a:blip r:embed="rId2" cstate="print"/>
            <a:stretch>
              <a:fillRect/>
            </a:stretch>
          </a:blipFill>
        </p:spPr>
        <p:txBody>
          <a:bodyPr wrap="square" lIns="0" tIns="0" rIns="0" bIns="0" rtlCol="0"/>
          <a:lstStyle/>
          <a:p>
            <a:endParaRPr/>
          </a:p>
        </p:txBody>
      </p:sp>
      <p:sp>
        <p:nvSpPr>
          <p:cNvPr id="5" name="object 5"/>
          <p:cNvSpPr txBox="1">
            <a:spLocks noGrp="1"/>
          </p:cNvSpPr>
          <p:nvPr>
            <p:ph type="title"/>
          </p:nvPr>
        </p:nvSpPr>
        <p:spPr>
          <a:prstGeom prst="rect">
            <a:avLst/>
          </a:prstGeom>
        </p:spPr>
        <p:txBody>
          <a:bodyPr vert="horz" wrap="square" lIns="0" tIns="0" rIns="0" bIns="0" rtlCol="0">
            <a:spAutoFit/>
          </a:bodyPr>
          <a:lstStyle/>
          <a:p>
            <a:pPr marL="2774950">
              <a:lnSpc>
                <a:spcPct val="100000"/>
              </a:lnSpc>
            </a:pPr>
            <a:r>
              <a:rPr dirty="0">
                <a:solidFill>
                  <a:srgbClr val="000000"/>
                </a:solidFill>
              </a:rPr>
              <a:t>Risk factors for</a:t>
            </a:r>
            <a:r>
              <a:rPr spc="-125" dirty="0">
                <a:solidFill>
                  <a:srgbClr val="000000"/>
                </a:solidFill>
              </a:rPr>
              <a:t> </a:t>
            </a:r>
            <a:r>
              <a:rPr dirty="0">
                <a:solidFill>
                  <a:srgbClr val="000000"/>
                </a:solidFill>
              </a:rPr>
              <a:t>aGvHD</a:t>
            </a:r>
          </a:p>
        </p:txBody>
      </p:sp>
      <p:sp>
        <p:nvSpPr>
          <p:cNvPr id="6" name="object 6"/>
          <p:cNvSpPr/>
          <p:nvPr/>
        </p:nvSpPr>
        <p:spPr>
          <a:xfrm>
            <a:off x="1582800" y="941387"/>
            <a:ext cx="5833999" cy="5140325"/>
          </a:xfrm>
          <a:prstGeom prst="rect">
            <a:avLst/>
          </a:prstGeom>
          <a:blipFill>
            <a:blip r:embed="rId3" cstate="print"/>
            <a:stretch>
              <a:fillRect/>
            </a:stretch>
          </a:blipFill>
        </p:spPr>
        <p:txBody>
          <a:bodyPr wrap="square" lIns="0" tIns="0" rIns="0" bIns="0" rtlCol="0"/>
          <a:lstStyle/>
          <a:p>
            <a:endParaRPr/>
          </a:p>
        </p:txBody>
      </p:sp>
      <p:sp>
        <p:nvSpPr>
          <p:cNvPr id="7" name="object 7"/>
          <p:cNvSpPr txBox="1"/>
          <p:nvPr/>
        </p:nvSpPr>
        <p:spPr>
          <a:xfrm>
            <a:off x="6567931" y="5939129"/>
            <a:ext cx="2496820" cy="254635"/>
          </a:xfrm>
          <a:prstGeom prst="rect">
            <a:avLst/>
          </a:prstGeom>
        </p:spPr>
        <p:txBody>
          <a:bodyPr vert="horz" wrap="square" lIns="0" tIns="0" rIns="0" bIns="0" rtlCol="0">
            <a:spAutoFit/>
          </a:bodyPr>
          <a:lstStyle/>
          <a:p>
            <a:pPr marL="12700">
              <a:lnSpc>
                <a:spcPct val="100000"/>
              </a:lnSpc>
            </a:pPr>
            <a:r>
              <a:rPr sz="1600" b="1" i="1" spc="-10" dirty="0">
                <a:solidFill>
                  <a:srgbClr val="808080"/>
                </a:solidFill>
                <a:latin typeface="Arial"/>
                <a:cs typeface="Arial"/>
              </a:rPr>
              <a:t>Flowers </a:t>
            </a:r>
            <a:r>
              <a:rPr sz="1600" b="1" i="1" spc="-5" dirty="0">
                <a:solidFill>
                  <a:srgbClr val="808080"/>
                </a:solidFill>
                <a:latin typeface="Arial"/>
                <a:cs typeface="Arial"/>
              </a:rPr>
              <a:t>et al, Blood,</a:t>
            </a:r>
            <a:r>
              <a:rPr sz="1600" b="1" i="1" spc="50" dirty="0">
                <a:solidFill>
                  <a:srgbClr val="808080"/>
                </a:solidFill>
                <a:latin typeface="Arial"/>
                <a:cs typeface="Arial"/>
              </a:rPr>
              <a:t> </a:t>
            </a:r>
            <a:r>
              <a:rPr sz="1600" b="1" i="1" spc="-35" dirty="0">
                <a:solidFill>
                  <a:srgbClr val="808080"/>
                </a:solidFill>
                <a:latin typeface="Arial"/>
                <a:cs typeface="Arial"/>
              </a:rPr>
              <a:t>2011</a:t>
            </a:r>
            <a:endParaRPr sz="1600">
              <a:latin typeface="Arial"/>
              <a:cs typeface="Arial"/>
            </a:endParaRPr>
          </a:p>
        </p:txBody>
      </p:sp>
      <p:sp>
        <p:nvSpPr>
          <p:cNvPr id="8" name="object 8"/>
          <p:cNvSpPr txBox="1">
            <a:spLocks noGrp="1"/>
          </p:cNvSpPr>
          <p:nvPr>
            <p:ph type="ftr" sz="quarter" idx="4294967295"/>
          </p:nvPr>
        </p:nvSpPr>
        <p:spPr>
          <a:xfrm>
            <a:off x="1391792" y="6380331"/>
            <a:ext cx="7162165" cy="318134"/>
          </a:xfrm>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solidFill>
            <a:srgbClr val="336699"/>
          </a:solidFill>
        </p:spPr>
        <p:txBody>
          <a:bodyPr wrap="square" lIns="0" tIns="0" rIns="0" bIns="0" rtlCol="0"/>
          <a:lstStyle/>
          <a:p>
            <a:endParaRPr/>
          </a:p>
        </p:txBody>
      </p:sp>
      <p:sp>
        <p:nvSpPr>
          <p:cNvPr id="3" name="object 3"/>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sp>
        <p:nvSpPr>
          <p:cNvPr id="4" name="object 4"/>
          <p:cNvSpPr/>
          <p:nvPr/>
        </p:nvSpPr>
        <p:spPr>
          <a:xfrm>
            <a:off x="0" y="333438"/>
            <a:ext cx="1403350" cy="788987"/>
          </a:xfrm>
          <a:prstGeom prst="rect">
            <a:avLst/>
          </a:prstGeom>
          <a:blipFill>
            <a:blip r:embed="rId2" cstate="print"/>
            <a:stretch>
              <a:fillRect/>
            </a:stretch>
          </a:blipFill>
        </p:spPr>
        <p:txBody>
          <a:bodyPr wrap="square" lIns="0" tIns="0" rIns="0" bIns="0" rtlCol="0"/>
          <a:lstStyle/>
          <a:p>
            <a:endParaRPr/>
          </a:p>
        </p:txBody>
      </p:sp>
      <p:sp>
        <p:nvSpPr>
          <p:cNvPr id="5" name="object 5"/>
          <p:cNvSpPr txBox="1">
            <a:spLocks noGrp="1"/>
          </p:cNvSpPr>
          <p:nvPr>
            <p:ph type="title"/>
          </p:nvPr>
        </p:nvSpPr>
        <p:spPr>
          <a:prstGeom prst="rect">
            <a:avLst/>
          </a:prstGeom>
        </p:spPr>
        <p:txBody>
          <a:bodyPr vert="horz" wrap="square" lIns="0" tIns="104647" rIns="0" bIns="0" rtlCol="0">
            <a:spAutoFit/>
          </a:bodyPr>
          <a:lstStyle/>
          <a:p>
            <a:pPr marL="2079625">
              <a:lnSpc>
                <a:spcPct val="100000"/>
              </a:lnSpc>
            </a:pPr>
            <a:r>
              <a:rPr dirty="0">
                <a:solidFill>
                  <a:srgbClr val="000000"/>
                </a:solidFill>
              </a:rPr>
              <a:t>Future of </a:t>
            </a:r>
            <a:r>
              <a:rPr spc="-5" dirty="0">
                <a:solidFill>
                  <a:srgbClr val="000000"/>
                </a:solidFill>
              </a:rPr>
              <a:t>predicting</a:t>
            </a:r>
            <a:r>
              <a:rPr spc="-100" dirty="0">
                <a:solidFill>
                  <a:srgbClr val="000000"/>
                </a:solidFill>
              </a:rPr>
              <a:t> </a:t>
            </a:r>
            <a:r>
              <a:rPr dirty="0">
                <a:solidFill>
                  <a:srgbClr val="000000"/>
                </a:solidFill>
              </a:rPr>
              <a:t>GvHD</a:t>
            </a:r>
          </a:p>
        </p:txBody>
      </p:sp>
      <p:sp>
        <p:nvSpPr>
          <p:cNvPr id="6" name="object 6"/>
          <p:cNvSpPr txBox="1"/>
          <p:nvPr/>
        </p:nvSpPr>
        <p:spPr>
          <a:xfrm>
            <a:off x="6903211" y="5939129"/>
            <a:ext cx="2160905" cy="254635"/>
          </a:xfrm>
          <a:prstGeom prst="rect">
            <a:avLst/>
          </a:prstGeom>
        </p:spPr>
        <p:txBody>
          <a:bodyPr vert="horz" wrap="square" lIns="0" tIns="0" rIns="0" bIns="0" rtlCol="0">
            <a:spAutoFit/>
          </a:bodyPr>
          <a:lstStyle/>
          <a:p>
            <a:pPr marL="12700">
              <a:lnSpc>
                <a:spcPct val="100000"/>
              </a:lnSpc>
            </a:pPr>
            <a:r>
              <a:rPr sz="1600" b="1" i="1" spc="-5" dirty="0">
                <a:solidFill>
                  <a:srgbClr val="808080"/>
                </a:solidFill>
                <a:latin typeface="Arial"/>
                <a:cs typeface="Arial"/>
              </a:rPr>
              <a:t>Harris et al, BJH, 2013</a:t>
            </a:r>
            <a:endParaRPr sz="1600">
              <a:latin typeface="Arial"/>
              <a:cs typeface="Arial"/>
            </a:endParaRPr>
          </a:p>
        </p:txBody>
      </p:sp>
      <p:sp>
        <p:nvSpPr>
          <p:cNvPr id="7" name="object 7"/>
          <p:cNvSpPr/>
          <p:nvPr/>
        </p:nvSpPr>
        <p:spPr>
          <a:xfrm>
            <a:off x="4910582" y="1692605"/>
            <a:ext cx="249936" cy="373684"/>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5876797" y="2497582"/>
            <a:ext cx="384048" cy="373379"/>
          </a:xfrm>
          <a:prstGeom prst="rect">
            <a:avLst/>
          </a:prstGeom>
          <a:blipFill>
            <a:blip r:embed="rId4" cstate="print"/>
            <a:stretch>
              <a:fillRect/>
            </a:stretch>
          </a:blipFill>
        </p:spPr>
        <p:txBody>
          <a:bodyPr wrap="square" lIns="0" tIns="0" rIns="0" bIns="0" rtlCol="0"/>
          <a:lstStyle/>
          <a:p>
            <a:endParaRPr/>
          </a:p>
        </p:txBody>
      </p:sp>
      <p:sp>
        <p:nvSpPr>
          <p:cNvPr id="9" name="object 9"/>
          <p:cNvSpPr/>
          <p:nvPr/>
        </p:nvSpPr>
        <p:spPr>
          <a:xfrm>
            <a:off x="6068821" y="2497582"/>
            <a:ext cx="152400" cy="373379"/>
          </a:xfrm>
          <a:prstGeom prst="rect">
            <a:avLst/>
          </a:prstGeom>
          <a:blipFill>
            <a:blip r:embed="rId5" cstate="print"/>
            <a:stretch>
              <a:fillRect/>
            </a:stretch>
          </a:blipFill>
        </p:spPr>
        <p:txBody>
          <a:bodyPr wrap="square" lIns="0" tIns="0" rIns="0" bIns="0" rtlCol="0"/>
          <a:lstStyle/>
          <a:p>
            <a:endParaRPr/>
          </a:p>
        </p:txBody>
      </p:sp>
      <p:sp>
        <p:nvSpPr>
          <p:cNvPr id="10" name="object 10"/>
          <p:cNvSpPr/>
          <p:nvPr/>
        </p:nvSpPr>
        <p:spPr>
          <a:xfrm>
            <a:off x="1368297" y="2902915"/>
            <a:ext cx="152400" cy="373684"/>
          </a:xfrm>
          <a:prstGeom prst="rect">
            <a:avLst/>
          </a:prstGeom>
          <a:blipFill>
            <a:blip r:embed="rId5" cstate="print"/>
            <a:stretch>
              <a:fillRect/>
            </a:stretch>
          </a:blipFill>
        </p:spPr>
        <p:txBody>
          <a:bodyPr wrap="square" lIns="0" tIns="0" rIns="0" bIns="0" rtlCol="0"/>
          <a:lstStyle/>
          <a:p>
            <a:endParaRPr/>
          </a:p>
        </p:txBody>
      </p:sp>
      <p:sp>
        <p:nvSpPr>
          <p:cNvPr id="11" name="object 11"/>
          <p:cNvSpPr txBox="1"/>
          <p:nvPr/>
        </p:nvSpPr>
        <p:spPr>
          <a:xfrm>
            <a:off x="1129995" y="1694434"/>
            <a:ext cx="6485890" cy="3594735"/>
          </a:xfrm>
          <a:prstGeom prst="rect">
            <a:avLst/>
          </a:prstGeom>
        </p:spPr>
        <p:txBody>
          <a:bodyPr vert="horz" wrap="square" lIns="0" tIns="0" rIns="0" bIns="0" rtlCol="0">
            <a:spAutoFit/>
          </a:bodyPr>
          <a:lstStyle/>
          <a:p>
            <a:pPr marL="12700">
              <a:lnSpc>
                <a:spcPct val="100000"/>
              </a:lnSpc>
            </a:pPr>
            <a:r>
              <a:rPr sz="1800" dirty="0">
                <a:solidFill>
                  <a:srgbClr val="333399"/>
                </a:solidFill>
                <a:latin typeface="Wingdings"/>
                <a:cs typeface="Wingdings"/>
              </a:rPr>
              <a:t></a:t>
            </a:r>
            <a:r>
              <a:rPr sz="2400" dirty="0">
                <a:solidFill>
                  <a:srgbClr val="808080"/>
                </a:solidFill>
                <a:latin typeface="Arial"/>
                <a:cs typeface="Arial"/>
              </a:rPr>
              <a:t>Gene </a:t>
            </a:r>
            <a:r>
              <a:rPr sz="2400" spc="-5" dirty="0">
                <a:solidFill>
                  <a:srgbClr val="808080"/>
                </a:solidFill>
                <a:latin typeface="Arial"/>
                <a:cs typeface="Arial"/>
              </a:rPr>
              <a:t>polymorphisms, </a:t>
            </a:r>
            <a:r>
              <a:rPr sz="2400" dirty="0">
                <a:solidFill>
                  <a:srgbClr val="808080"/>
                </a:solidFill>
                <a:latin typeface="Arial"/>
                <a:cs typeface="Arial"/>
              </a:rPr>
              <a:t>IFN , </a:t>
            </a:r>
            <a:r>
              <a:rPr sz="2400" spc="-70" dirty="0">
                <a:solidFill>
                  <a:srgbClr val="808080"/>
                </a:solidFill>
                <a:latin typeface="Arial"/>
                <a:cs typeface="Arial"/>
              </a:rPr>
              <a:t>TNF, </a:t>
            </a:r>
            <a:r>
              <a:rPr sz="2400" dirty="0">
                <a:solidFill>
                  <a:srgbClr val="808080"/>
                </a:solidFill>
                <a:latin typeface="Arial"/>
                <a:cs typeface="Arial"/>
              </a:rPr>
              <a:t>IL6, IL10</a:t>
            </a:r>
            <a:r>
              <a:rPr sz="2400" spc="300" dirty="0">
                <a:solidFill>
                  <a:srgbClr val="808080"/>
                </a:solidFill>
                <a:latin typeface="Arial"/>
                <a:cs typeface="Arial"/>
              </a:rPr>
              <a:t> </a:t>
            </a:r>
            <a:r>
              <a:rPr sz="2400" dirty="0">
                <a:solidFill>
                  <a:srgbClr val="808080"/>
                </a:solidFill>
                <a:latin typeface="Arial"/>
                <a:cs typeface="Arial"/>
              </a:rPr>
              <a:t>etc</a:t>
            </a:r>
            <a:endParaRPr sz="2400">
              <a:latin typeface="Arial"/>
              <a:cs typeface="Arial"/>
            </a:endParaRPr>
          </a:p>
          <a:p>
            <a:pPr>
              <a:lnSpc>
                <a:spcPct val="100000"/>
              </a:lnSpc>
              <a:spcBef>
                <a:spcPts val="5"/>
              </a:spcBef>
            </a:pPr>
            <a:endParaRPr sz="3000">
              <a:latin typeface="Times New Roman"/>
              <a:cs typeface="Times New Roman"/>
            </a:endParaRPr>
          </a:p>
          <a:p>
            <a:pPr marL="12700">
              <a:lnSpc>
                <a:spcPct val="100000"/>
              </a:lnSpc>
            </a:pPr>
            <a:r>
              <a:rPr sz="1800" spc="-5" dirty="0">
                <a:solidFill>
                  <a:srgbClr val="333399"/>
                </a:solidFill>
                <a:latin typeface="Wingdings"/>
                <a:cs typeface="Wingdings"/>
              </a:rPr>
              <a:t></a:t>
            </a:r>
            <a:r>
              <a:rPr sz="2400" spc="-5" dirty="0">
                <a:solidFill>
                  <a:srgbClr val="808080"/>
                </a:solidFill>
                <a:latin typeface="Arial"/>
                <a:cs typeface="Arial"/>
              </a:rPr>
              <a:t>Plasma biomarkers, elafin,</a:t>
            </a:r>
            <a:r>
              <a:rPr sz="2400" spc="40" dirty="0">
                <a:solidFill>
                  <a:srgbClr val="808080"/>
                </a:solidFill>
                <a:latin typeface="Arial"/>
                <a:cs typeface="Arial"/>
              </a:rPr>
              <a:t> </a:t>
            </a:r>
            <a:r>
              <a:rPr sz="2400" spc="-5" dirty="0">
                <a:solidFill>
                  <a:srgbClr val="808080"/>
                </a:solidFill>
                <a:latin typeface="Arial"/>
                <a:cs typeface="Arial"/>
              </a:rPr>
              <a:t>REG3</a:t>
            </a:r>
            <a:endParaRPr sz="2400">
              <a:latin typeface="Arial"/>
              <a:cs typeface="Arial"/>
            </a:endParaRPr>
          </a:p>
          <a:p>
            <a:pPr>
              <a:lnSpc>
                <a:spcPct val="100000"/>
              </a:lnSpc>
              <a:spcBef>
                <a:spcPts val="5"/>
              </a:spcBef>
            </a:pPr>
            <a:endParaRPr sz="3000">
              <a:latin typeface="Times New Roman"/>
              <a:cs typeface="Times New Roman"/>
            </a:endParaRPr>
          </a:p>
          <a:p>
            <a:pPr marL="12700">
              <a:lnSpc>
                <a:spcPct val="100000"/>
              </a:lnSpc>
            </a:pPr>
            <a:r>
              <a:rPr sz="1800" spc="-5" dirty="0">
                <a:solidFill>
                  <a:srgbClr val="333399"/>
                </a:solidFill>
                <a:latin typeface="Wingdings"/>
                <a:cs typeface="Wingdings"/>
              </a:rPr>
              <a:t></a:t>
            </a:r>
            <a:r>
              <a:rPr sz="2400" spc="-5" dirty="0">
                <a:solidFill>
                  <a:srgbClr val="808080"/>
                </a:solidFill>
                <a:latin typeface="Arial"/>
                <a:cs typeface="Arial"/>
              </a:rPr>
              <a:t>Gene expression</a:t>
            </a:r>
            <a:r>
              <a:rPr sz="2400" spc="15" dirty="0">
                <a:solidFill>
                  <a:srgbClr val="808080"/>
                </a:solidFill>
                <a:latin typeface="Arial"/>
                <a:cs typeface="Arial"/>
              </a:rPr>
              <a:t> </a:t>
            </a:r>
            <a:r>
              <a:rPr sz="2400" spc="-5" dirty="0">
                <a:solidFill>
                  <a:srgbClr val="808080"/>
                </a:solidFill>
                <a:latin typeface="Arial"/>
                <a:cs typeface="Arial"/>
              </a:rPr>
              <a:t>profiling</a:t>
            </a:r>
            <a:endParaRPr sz="2400">
              <a:latin typeface="Arial"/>
              <a:cs typeface="Arial"/>
            </a:endParaRPr>
          </a:p>
          <a:p>
            <a:pPr>
              <a:lnSpc>
                <a:spcPct val="100000"/>
              </a:lnSpc>
              <a:spcBef>
                <a:spcPts val="5"/>
              </a:spcBef>
            </a:pPr>
            <a:endParaRPr sz="3000">
              <a:latin typeface="Times New Roman"/>
              <a:cs typeface="Times New Roman"/>
            </a:endParaRPr>
          </a:p>
          <a:p>
            <a:pPr marL="12700">
              <a:lnSpc>
                <a:spcPct val="100000"/>
              </a:lnSpc>
            </a:pPr>
            <a:r>
              <a:rPr sz="1800" spc="-5" dirty="0">
                <a:solidFill>
                  <a:srgbClr val="333399"/>
                </a:solidFill>
                <a:latin typeface="Wingdings"/>
                <a:cs typeface="Wingdings"/>
              </a:rPr>
              <a:t></a:t>
            </a:r>
            <a:r>
              <a:rPr sz="2400" spc="-5" dirty="0">
                <a:solidFill>
                  <a:srgbClr val="808080"/>
                </a:solidFill>
                <a:latin typeface="Arial"/>
                <a:cs typeface="Arial"/>
              </a:rPr>
              <a:t>Proteomic peptide</a:t>
            </a:r>
            <a:r>
              <a:rPr sz="2400" spc="30" dirty="0">
                <a:solidFill>
                  <a:srgbClr val="808080"/>
                </a:solidFill>
                <a:latin typeface="Arial"/>
                <a:cs typeface="Arial"/>
              </a:rPr>
              <a:t> </a:t>
            </a:r>
            <a:r>
              <a:rPr sz="2400" spc="-5" dirty="0">
                <a:solidFill>
                  <a:srgbClr val="808080"/>
                </a:solidFill>
                <a:latin typeface="Arial"/>
                <a:cs typeface="Arial"/>
              </a:rPr>
              <a:t>profiling</a:t>
            </a:r>
            <a:endParaRPr sz="2400">
              <a:latin typeface="Arial"/>
              <a:cs typeface="Arial"/>
            </a:endParaRPr>
          </a:p>
          <a:p>
            <a:pPr>
              <a:lnSpc>
                <a:spcPct val="100000"/>
              </a:lnSpc>
              <a:spcBef>
                <a:spcPts val="5"/>
              </a:spcBef>
            </a:pPr>
            <a:endParaRPr sz="3000">
              <a:latin typeface="Times New Roman"/>
              <a:cs typeface="Times New Roman"/>
            </a:endParaRPr>
          </a:p>
          <a:p>
            <a:pPr marL="12700">
              <a:lnSpc>
                <a:spcPct val="100000"/>
              </a:lnSpc>
            </a:pPr>
            <a:r>
              <a:rPr sz="1800" spc="-5" dirty="0">
                <a:solidFill>
                  <a:srgbClr val="333399"/>
                </a:solidFill>
                <a:latin typeface="Wingdings"/>
                <a:cs typeface="Wingdings"/>
              </a:rPr>
              <a:t></a:t>
            </a:r>
            <a:r>
              <a:rPr sz="2400" spc="-5" dirty="0">
                <a:solidFill>
                  <a:srgbClr val="808080"/>
                </a:solidFill>
                <a:latin typeface="Arial"/>
                <a:cs typeface="Arial"/>
              </a:rPr>
              <a:t>Metabolomics</a:t>
            </a:r>
            <a:endParaRPr sz="2400">
              <a:latin typeface="Arial"/>
              <a:cs typeface="Arial"/>
            </a:endParaRPr>
          </a:p>
        </p:txBody>
      </p:sp>
      <p:sp>
        <p:nvSpPr>
          <p:cNvPr id="12" name="object 12"/>
          <p:cNvSpPr txBox="1">
            <a:spLocks noGrp="1"/>
          </p:cNvSpPr>
          <p:nvPr>
            <p:ph type="ftr" sz="quarter" idx="4294967295"/>
          </p:nvPr>
        </p:nvSpPr>
        <p:spPr>
          <a:xfrm>
            <a:off x="1391792" y="6380331"/>
            <a:ext cx="7162165" cy="318134"/>
          </a:xfrm>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268605">
              <a:lnSpc>
                <a:spcPct val="100000"/>
              </a:lnSpc>
            </a:pPr>
            <a:r>
              <a:rPr dirty="0"/>
              <a:t>Acute GvHD: </a:t>
            </a:r>
            <a:r>
              <a:rPr spc="-5" dirty="0"/>
              <a:t>Prevention and</a:t>
            </a:r>
            <a:r>
              <a:rPr spc="-60" dirty="0"/>
              <a:t> </a:t>
            </a:r>
            <a:r>
              <a:rPr spc="-5" dirty="0"/>
              <a:t>treatment</a:t>
            </a:r>
          </a:p>
        </p:txBody>
      </p:sp>
      <p:sp>
        <p:nvSpPr>
          <p:cNvPr id="3" name="object 3"/>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solidFill>
            <a:srgbClr val="336699"/>
          </a:solidFill>
        </p:spPr>
        <p:txBody>
          <a:bodyPr wrap="square" lIns="0" tIns="0" rIns="0" bIns="0" rtlCol="0"/>
          <a:lstStyle/>
          <a:p>
            <a:endParaRPr/>
          </a:p>
        </p:txBody>
      </p:sp>
      <p:sp>
        <p:nvSpPr>
          <p:cNvPr id="4" name="object 4"/>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sp>
        <p:nvSpPr>
          <p:cNvPr id="5" name="object 5"/>
          <p:cNvSpPr txBox="1"/>
          <p:nvPr/>
        </p:nvSpPr>
        <p:spPr>
          <a:xfrm>
            <a:off x="739241" y="807720"/>
            <a:ext cx="7577455" cy="5251450"/>
          </a:xfrm>
          <a:prstGeom prst="rect">
            <a:avLst/>
          </a:prstGeom>
        </p:spPr>
        <p:txBody>
          <a:bodyPr vert="horz" wrap="square" lIns="0" tIns="0" rIns="0" bIns="0" rtlCol="0">
            <a:spAutoFit/>
          </a:bodyPr>
          <a:lstStyle/>
          <a:p>
            <a:pPr marL="12700">
              <a:lnSpc>
                <a:spcPct val="100000"/>
              </a:lnSpc>
            </a:pPr>
            <a:r>
              <a:rPr sz="1800" b="1" spc="-5" dirty="0">
                <a:solidFill>
                  <a:srgbClr val="808080"/>
                </a:solidFill>
                <a:latin typeface="Arial"/>
                <a:cs typeface="Arial"/>
              </a:rPr>
              <a:t>Pharmacological</a:t>
            </a:r>
            <a:endParaRPr sz="1800">
              <a:latin typeface="Arial"/>
              <a:cs typeface="Arial"/>
            </a:endParaRPr>
          </a:p>
          <a:p>
            <a:pPr marL="367665" indent="-354965">
              <a:lnSpc>
                <a:spcPct val="100000"/>
              </a:lnSpc>
              <a:spcBef>
                <a:spcPts val="215"/>
              </a:spcBef>
              <a:buClr>
                <a:srgbClr val="333399"/>
              </a:buClr>
              <a:buSzPct val="75000"/>
              <a:buFont typeface="Wingdings"/>
              <a:buChar char=""/>
              <a:tabLst>
                <a:tab pos="367665" algn="l"/>
                <a:tab pos="368300" algn="l"/>
              </a:tabLst>
            </a:pPr>
            <a:r>
              <a:rPr sz="1800" spc="-5" dirty="0">
                <a:solidFill>
                  <a:srgbClr val="808080"/>
                </a:solidFill>
                <a:latin typeface="Arial"/>
                <a:cs typeface="Arial"/>
              </a:rPr>
              <a:t>Immunosuppression</a:t>
            </a:r>
            <a:endParaRPr sz="1800">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sz="1800" spc="-5" dirty="0">
                <a:solidFill>
                  <a:srgbClr val="808080"/>
                </a:solidFill>
                <a:latin typeface="Arial"/>
                <a:cs typeface="Arial"/>
              </a:rPr>
              <a:t>Corticosteroids</a:t>
            </a:r>
            <a:endParaRPr sz="1800">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sz="1800" spc="-5" dirty="0">
                <a:solidFill>
                  <a:srgbClr val="808080"/>
                </a:solidFill>
                <a:latin typeface="Arial"/>
                <a:cs typeface="Arial"/>
              </a:rPr>
              <a:t>Methotrexate</a:t>
            </a:r>
            <a:endParaRPr sz="1800">
              <a:latin typeface="Arial"/>
              <a:cs typeface="Arial"/>
            </a:endParaRPr>
          </a:p>
          <a:p>
            <a:pPr lvl="1">
              <a:lnSpc>
                <a:spcPct val="100000"/>
              </a:lnSpc>
              <a:buClr>
                <a:srgbClr val="333399"/>
              </a:buClr>
              <a:buFont typeface="Wingdings"/>
              <a:buChar char=""/>
            </a:pPr>
            <a:endParaRPr sz="2250">
              <a:latin typeface="Times New Roman"/>
              <a:cs typeface="Times New Roman"/>
            </a:endParaRPr>
          </a:p>
          <a:p>
            <a:pPr marL="367665" indent="-354965">
              <a:lnSpc>
                <a:spcPts val="2055"/>
              </a:lnSpc>
              <a:spcBef>
                <a:spcPts val="5"/>
              </a:spcBef>
              <a:buClr>
                <a:srgbClr val="333399"/>
              </a:buClr>
              <a:buSzPct val="75000"/>
              <a:buFont typeface="Wingdings"/>
              <a:buChar char=""/>
              <a:tabLst>
                <a:tab pos="367665" algn="l"/>
                <a:tab pos="368300" algn="l"/>
              </a:tabLst>
            </a:pPr>
            <a:r>
              <a:rPr sz="1800" spc="-5" dirty="0">
                <a:solidFill>
                  <a:srgbClr val="808080"/>
                </a:solidFill>
                <a:latin typeface="Arial"/>
                <a:cs typeface="Arial"/>
              </a:rPr>
              <a:t>Inhibition </a:t>
            </a:r>
            <a:r>
              <a:rPr sz="1800" dirty="0">
                <a:solidFill>
                  <a:srgbClr val="808080"/>
                </a:solidFill>
                <a:latin typeface="Arial"/>
                <a:cs typeface="Arial"/>
              </a:rPr>
              <a:t>of </a:t>
            </a:r>
            <a:r>
              <a:rPr sz="1800" spc="-5" dirty="0">
                <a:solidFill>
                  <a:srgbClr val="808080"/>
                </a:solidFill>
                <a:latin typeface="Arial"/>
                <a:cs typeface="Arial"/>
              </a:rPr>
              <a:t>cytoplasmic calcineurine </a:t>
            </a:r>
            <a:r>
              <a:rPr sz="1800" spc="-10" dirty="0">
                <a:solidFill>
                  <a:srgbClr val="808080"/>
                </a:solidFill>
                <a:latin typeface="Arial"/>
                <a:cs typeface="Arial"/>
              </a:rPr>
              <a:t>(enzyme </a:t>
            </a:r>
            <a:r>
              <a:rPr sz="1800" spc="-5" dirty="0">
                <a:solidFill>
                  <a:srgbClr val="808080"/>
                </a:solidFill>
                <a:latin typeface="Arial"/>
                <a:cs typeface="Arial"/>
              </a:rPr>
              <a:t>involved in</a:t>
            </a:r>
            <a:r>
              <a:rPr sz="1800" spc="155" dirty="0">
                <a:solidFill>
                  <a:srgbClr val="808080"/>
                </a:solidFill>
                <a:latin typeface="Arial"/>
                <a:cs typeface="Arial"/>
              </a:rPr>
              <a:t> </a:t>
            </a:r>
            <a:r>
              <a:rPr sz="1800" spc="-20" dirty="0">
                <a:solidFill>
                  <a:srgbClr val="808080"/>
                </a:solidFill>
                <a:latin typeface="Arial"/>
                <a:cs typeface="Arial"/>
              </a:rPr>
              <a:t>T-cell</a:t>
            </a:r>
            <a:endParaRPr sz="1800">
              <a:latin typeface="Arial"/>
              <a:cs typeface="Arial"/>
            </a:endParaRPr>
          </a:p>
          <a:p>
            <a:pPr marR="5794375" algn="ctr">
              <a:lnSpc>
                <a:spcPts val="2055"/>
              </a:lnSpc>
            </a:pPr>
            <a:r>
              <a:rPr sz="1800" spc="-5" dirty="0">
                <a:solidFill>
                  <a:srgbClr val="808080"/>
                </a:solidFill>
                <a:latin typeface="Arial"/>
                <a:cs typeface="Arial"/>
              </a:rPr>
              <a:t>activation)</a:t>
            </a:r>
            <a:endParaRPr sz="1800">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sz="1800" spc="-10" dirty="0">
                <a:solidFill>
                  <a:srgbClr val="808080"/>
                </a:solidFill>
                <a:latin typeface="Arial"/>
                <a:cs typeface="Arial"/>
              </a:rPr>
              <a:t>Cyclosporine</a:t>
            </a:r>
            <a:endParaRPr sz="1800">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sz="1800" spc="-25" dirty="0">
                <a:solidFill>
                  <a:srgbClr val="808080"/>
                </a:solidFill>
                <a:latin typeface="Arial"/>
                <a:cs typeface="Arial"/>
              </a:rPr>
              <a:t>Tacrolimus</a:t>
            </a:r>
            <a:r>
              <a:rPr sz="1800" spc="-45" dirty="0">
                <a:solidFill>
                  <a:srgbClr val="808080"/>
                </a:solidFill>
                <a:latin typeface="Arial"/>
                <a:cs typeface="Arial"/>
              </a:rPr>
              <a:t> </a:t>
            </a:r>
            <a:r>
              <a:rPr sz="1800" spc="-5" dirty="0">
                <a:solidFill>
                  <a:srgbClr val="808080"/>
                </a:solidFill>
                <a:latin typeface="Arial"/>
                <a:cs typeface="Arial"/>
              </a:rPr>
              <a:t>(FK506)</a:t>
            </a:r>
            <a:endParaRPr sz="1800">
              <a:latin typeface="Arial"/>
              <a:cs typeface="Arial"/>
            </a:endParaRPr>
          </a:p>
          <a:p>
            <a:pPr lvl="1">
              <a:lnSpc>
                <a:spcPct val="100000"/>
              </a:lnSpc>
              <a:buClr>
                <a:srgbClr val="333399"/>
              </a:buClr>
              <a:buFont typeface="Wingdings"/>
              <a:buChar char=""/>
            </a:pPr>
            <a:endParaRPr sz="2250">
              <a:latin typeface="Times New Roman"/>
              <a:cs typeface="Times New Roman"/>
            </a:endParaRPr>
          </a:p>
          <a:p>
            <a:pPr marL="367665" indent="-354965">
              <a:lnSpc>
                <a:spcPct val="100000"/>
              </a:lnSpc>
              <a:spcBef>
                <a:spcPts val="5"/>
              </a:spcBef>
              <a:buClr>
                <a:srgbClr val="333399"/>
              </a:buClr>
              <a:buSzPct val="75000"/>
              <a:buFont typeface="Wingdings"/>
              <a:buChar char=""/>
              <a:tabLst>
                <a:tab pos="367665" algn="l"/>
                <a:tab pos="368300" algn="l"/>
              </a:tabLst>
            </a:pPr>
            <a:r>
              <a:rPr sz="1800" spc="-10" dirty="0">
                <a:solidFill>
                  <a:srgbClr val="808080"/>
                </a:solidFill>
                <a:latin typeface="Arial"/>
                <a:cs typeface="Arial"/>
              </a:rPr>
              <a:t>Mycophenylate</a:t>
            </a:r>
            <a:r>
              <a:rPr sz="1800" spc="40" dirty="0">
                <a:solidFill>
                  <a:srgbClr val="808080"/>
                </a:solidFill>
                <a:latin typeface="Arial"/>
                <a:cs typeface="Arial"/>
              </a:rPr>
              <a:t> </a:t>
            </a:r>
            <a:r>
              <a:rPr sz="1800" spc="-5" dirty="0">
                <a:solidFill>
                  <a:srgbClr val="808080"/>
                </a:solidFill>
                <a:latin typeface="Arial"/>
                <a:cs typeface="Arial"/>
              </a:rPr>
              <a:t>mofetil</a:t>
            </a:r>
            <a:endParaRPr sz="1800">
              <a:latin typeface="Arial"/>
              <a:cs typeface="Arial"/>
            </a:endParaRPr>
          </a:p>
          <a:p>
            <a:pPr marL="824865" marR="5080" lvl="1" indent="-354965">
              <a:lnSpc>
                <a:spcPts val="1939"/>
              </a:lnSpc>
              <a:spcBef>
                <a:spcPts val="465"/>
              </a:spcBef>
              <a:buClr>
                <a:srgbClr val="333399"/>
              </a:buClr>
              <a:buSzPct val="75000"/>
              <a:buFont typeface="Wingdings"/>
              <a:buChar char=""/>
              <a:tabLst>
                <a:tab pos="824865" algn="l"/>
                <a:tab pos="825500" algn="l"/>
              </a:tabLst>
            </a:pPr>
            <a:r>
              <a:rPr sz="1800" dirty="0">
                <a:solidFill>
                  <a:srgbClr val="808080"/>
                </a:solidFill>
                <a:latin typeface="Arial"/>
                <a:cs typeface="Arial"/>
              </a:rPr>
              <a:t>Active </a:t>
            </a:r>
            <a:r>
              <a:rPr sz="1800" spc="-5" dirty="0">
                <a:solidFill>
                  <a:srgbClr val="808080"/>
                </a:solidFill>
                <a:latin typeface="Arial"/>
                <a:cs typeface="Arial"/>
              </a:rPr>
              <a:t>compound, </a:t>
            </a:r>
            <a:r>
              <a:rPr sz="1800" spc="-10" dirty="0">
                <a:solidFill>
                  <a:srgbClr val="808080"/>
                </a:solidFill>
                <a:latin typeface="Arial"/>
                <a:cs typeface="Arial"/>
              </a:rPr>
              <a:t>mycophenolic </a:t>
            </a:r>
            <a:r>
              <a:rPr sz="1800" spc="-5" dirty="0">
                <a:solidFill>
                  <a:srgbClr val="808080"/>
                </a:solidFill>
                <a:latin typeface="Arial"/>
                <a:cs typeface="Arial"/>
              </a:rPr>
              <a:t>acid, Inhibits inosine  monophosphate </a:t>
            </a:r>
            <a:r>
              <a:rPr sz="1800" spc="-10" dirty="0">
                <a:solidFill>
                  <a:srgbClr val="808080"/>
                </a:solidFill>
                <a:latin typeface="Arial"/>
                <a:cs typeface="Arial"/>
              </a:rPr>
              <a:t>dehydrogenase (enzyme </a:t>
            </a:r>
            <a:r>
              <a:rPr sz="1800" spc="-5" dirty="0">
                <a:solidFill>
                  <a:srgbClr val="808080"/>
                </a:solidFill>
                <a:latin typeface="Arial"/>
                <a:cs typeface="Arial"/>
              </a:rPr>
              <a:t>essential </a:t>
            </a:r>
            <a:r>
              <a:rPr sz="1800" dirty="0">
                <a:solidFill>
                  <a:srgbClr val="808080"/>
                </a:solidFill>
                <a:latin typeface="Arial"/>
                <a:cs typeface="Arial"/>
              </a:rPr>
              <a:t>to </a:t>
            </a:r>
            <a:r>
              <a:rPr sz="1800" spc="-5" dirty="0">
                <a:solidFill>
                  <a:srgbClr val="808080"/>
                </a:solidFill>
                <a:latin typeface="Arial"/>
                <a:cs typeface="Arial"/>
              </a:rPr>
              <a:t>de novo  synthesis </a:t>
            </a:r>
            <a:r>
              <a:rPr sz="1800" dirty="0">
                <a:solidFill>
                  <a:srgbClr val="808080"/>
                </a:solidFill>
                <a:latin typeface="Arial"/>
                <a:cs typeface="Arial"/>
              </a:rPr>
              <a:t>of </a:t>
            </a:r>
            <a:r>
              <a:rPr sz="1800" spc="-5" dirty="0">
                <a:solidFill>
                  <a:srgbClr val="808080"/>
                </a:solidFill>
                <a:latin typeface="Arial"/>
                <a:cs typeface="Arial"/>
              </a:rPr>
              <a:t>guanosine nucleotides) and terminates DNA</a:t>
            </a:r>
            <a:r>
              <a:rPr sz="1800" spc="-10" dirty="0">
                <a:solidFill>
                  <a:srgbClr val="808080"/>
                </a:solidFill>
                <a:latin typeface="Arial"/>
                <a:cs typeface="Arial"/>
              </a:rPr>
              <a:t> </a:t>
            </a:r>
            <a:r>
              <a:rPr sz="1800" spc="-5" dirty="0">
                <a:solidFill>
                  <a:srgbClr val="808080"/>
                </a:solidFill>
                <a:latin typeface="Arial"/>
                <a:cs typeface="Arial"/>
              </a:rPr>
              <a:t>synthesis</a:t>
            </a:r>
            <a:endParaRPr sz="1800">
              <a:latin typeface="Arial"/>
              <a:cs typeface="Arial"/>
            </a:endParaRPr>
          </a:p>
          <a:p>
            <a:pPr lvl="1">
              <a:lnSpc>
                <a:spcPct val="100000"/>
              </a:lnSpc>
              <a:spcBef>
                <a:spcPts val="35"/>
              </a:spcBef>
              <a:buClr>
                <a:srgbClr val="333399"/>
              </a:buClr>
              <a:buFont typeface="Wingdings"/>
              <a:buChar char=""/>
            </a:pPr>
            <a:endParaRPr sz="2200">
              <a:latin typeface="Times New Roman"/>
              <a:cs typeface="Times New Roman"/>
            </a:endParaRPr>
          </a:p>
          <a:p>
            <a:pPr marL="367665" indent="-354965">
              <a:lnSpc>
                <a:spcPct val="100000"/>
              </a:lnSpc>
              <a:buClr>
                <a:srgbClr val="333399"/>
              </a:buClr>
              <a:buSzPct val="75000"/>
              <a:buFont typeface="Wingdings"/>
              <a:buChar char=""/>
              <a:tabLst>
                <a:tab pos="367665" algn="l"/>
                <a:tab pos="368300" algn="l"/>
              </a:tabLst>
            </a:pPr>
            <a:r>
              <a:rPr sz="1800" spc="-5" dirty="0">
                <a:solidFill>
                  <a:srgbClr val="808080"/>
                </a:solidFill>
                <a:latin typeface="Arial"/>
                <a:cs typeface="Arial"/>
              </a:rPr>
              <a:t>Sirolimus (binds </a:t>
            </a:r>
            <a:r>
              <a:rPr sz="1800" dirty="0">
                <a:solidFill>
                  <a:srgbClr val="808080"/>
                </a:solidFill>
                <a:latin typeface="Arial"/>
                <a:cs typeface="Arial"/>
              </a:rPr>
              <a:t>to </a:t>
            </a:r>
            <a:r>
              <a:rPr sz="1800" spc="-5" dirty="0">
                <a:solidFill>
                  <a:srgbClr val="808080"/>
                </a:solidFill>
                <a:latin typeface="Arial"/>
                <a:cs typeface="Arial"/>
              </a:rPr>
              <a:t>FKBP12) </a:t>
            </a:r>
            <a:r>
              <a:rPr sz="1800" dirty="0">
                <a:solidFill>
                  <a:srgbClr val="808080"/>
                </a:solidFill>
                <a:latin typeface="Arial"/>
                <a:cs typeface="Arial"/>
              </a:rPr>
              <a:t>can be </a:t>
            </a:r>
            <a:r>
              <a:rPr sz="1800" spc="-5" dirty="0">
                <a:solidFill>
                  <a:srgbClr val="808080"/>
                </a:solidFill>
                <a:latin typeface="Arial"/>
                <a:cs typeface="Arial"/>
              </a:rPr>
              <a:t>used </a:t>
            </a:r>
            <a:r>
              <a:rPr sz="1800" dirty="0">
                <a:solidFill>
                  <a:srgbClr val="808080"/>
                </a:solidFill>
                <a:latin typeface="Arial"/>
                <a:cs typeface="Arial"/>
              </a:rPr>
              <a:t>in </a:t>
            </a:r>
            <a:r>
              <a:rPr sz="1800" spc="-5" dirty="0">
                <a:solidFill>
                  <a:srgbClr val="808080"/>
                </a:solidFill>
                <a:latin typeface="Arial"/>
                <a:cs typeface="Arial"/>
              </a:rPr>
              <a:t>combination </a:t>
            </a:r>
            <a:r>
              <a:rPr sz="1800" spc="-15" dirty="0">
                <a:solidFill>
                  <a:srgbClr val="808080"/>
                </a:solidFill>
                <a:latin typeface="Arial"/>
                <a:cs typeface="Arial"/>
              </a:rPr>
              <a:t>with</a:t>
            </a:r>
            <a:r>
              <a:rPr sz="1800" spc="75" dirty="0">
                <a:solidFill>
                  <a:srgbClr val="808080"/>
                </a:solidFill>
                <a:latin typeface="Arial"/>
                <a:cs typeface="Arial"/>
              </a:rPr>
              <a:t> </a:t>
            </a:r>
            <a:r>
              <a:rPr sz="1800" spc="-5" dirty="0">
                <a:solidFill>
                  <a:srgbClr val="808080"/>
                </a:solidFill>
                <a:latin typeface="Arial"/>
                <a:cs typeface="Arial"/>
              </a:rPr>
              <a:t>FK506</a:t>
            </a:r>
            <a:endParaRPr sz="1800">
              <a:latin typeface="Arial"/>
              <a:cs typeface="Arial"/>
            </a:endParaRPr>
          </a:p>
          <a:p>
            <a:pPr>
              <a:lnSpc>
                <a:spcPct val="100000"/>
              </a:lnSpc>
              <a:buClr>
                <a:srgbClr val="333399"/>
              </a:buClr>
              <a:buFont typeface="Wingdings"/>
              <a:buChar char=""/>
            </a:pPr>
            <a:endParaRPr sz="2250">
              <a:latin typeface="Times New Roman"/>
              <a:cs typeface="Times New Roman"/>
            </a:endParaRPr>
          </a:p>
          <a:p>
            <a:pPr marL="367665" indent="-354965">
              <a:lnSpc>
                <a:spcPct val="100000"/>
              </a:lnSpc>
              <a:spcBef>
                <a:spcPts val="5"/>
              </a:spcBef>
              <a:buClr>
                <a:srgbClr val="333399"/>
              </a:buClr>
              <a:buSzPct val="75000"/>
              <a:buFont typeface="Wingdings"/>
              <a:buChar char=""/>
              <a:tabLst>
                <a:tab pos="367665" algn="l"/>
                <a:tab pos="368300" algn="l"/>
              </a:tabLst>
            </a:pPr>
            <a:r>
              <a:rPr sz="1800" spc="-15" dirty="0">
                <a:solidFill>
                  <a:srgbClr val="808080"/>
                </a:solidFill>
                <a:latin typeface="Arial"/>
                <a:cs typeface="Arial"/>
              </a:rPr>
              <a:t>Vorinostat </a:t>
            </a:r>
            <a:r>
              <a:rPr sz="1800" spc="-5" dirty="0">
                <a:solidFill>
                  <a:srgbClr val="808080"/>
                </a:solidFill>
                <a:latin typeface="Arial"/>
                <a:cs typeface="Arial"/>
              </a:rPr>
              <a:t>(histone deacetylase</a:t>
            </a:r>
            <a:r>
              <a:rPr sz="1800" spc="45" dirty="0">
                <a:solidFill>
                  <a:srgbClr val="808080"/>
                </a:solidFill>
                <a:latin typeface="Arial"/>
                <a:cs typeface="Arial"/>
              </a:rPr>
              <a:t> </a:t>
            </a:r>
            <a:r>
              <a:rPr sz="1800" spc="-5" dirty="0">
                <a:solidFill>
                  <a:srgbClr val="808080"/>
                </a:solidFill>
                <a:latin typeface="Arial"/>
                <a:cs typeface="Arial"/>
              </a:rPr>
              <a:t>inhibitor)</a:t>
            </a:r>
            <a:endParaRPr sz="1800">
              <a:latin typeface="Arial"/>
              <a:cs typeface="Arial"/>
            </a:endParaRPr>
          </a:p>
        </p:txBody>
      </p:sp>
      <p:sp>
        <p:nvSpPr>
          <p:cNvPr id="6" name="object 6"/>
          <p:cNvSpPr txBox="1">
            <a:spLocks noGrp="1"/>
          </p:cNvSpPr>
          <p:nvPr>
            <p:ph type="ftr" sz="quarter" idx="4294967295"/>
          </p:nvPr>
        </p:nvSpPr>
        <p:spPr>
          <a:xfrm>
            <a:off x="1391792" y="6380331"/>
            <a:ext cx="7162165" cy="318134"/>
          </a:xfrm>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66547" rIns="0" bIns="0" rtlCol="0">
            <a:spAutoFit/>
          </a:bodyPr>
          <a:lstStyle/>
          <a:p>
            <a:pPr marL="235585">
              <a:lnSpc>
                <a:spcPct val="100000"/>
              </a:lnSpc>
            </a:pPr>
            <a:r>
              <a:rPr dirty="0"/>
              <a:t>Acute GvHD: </a:t>
            </a:r>
            <a:r>
              <a:rPr spc="-5" dirty="0"/>
              <a:t>Prevention and</a:t>
            </a:r>
            <a:r>
              <a:rPr spc="-60" dirty="0"/>
              <a:t> </a:t>
            </a:r>
            <a:r>
              <a:rPr spc="-5" dirty="0"/>
              <a:t>treatment</a:t>
            </a:r>
          </a:p>
        </p:txBody>
      </p:sp>
      <p:sp>
        <p:nvSpPr>
          <p:cNvPr id="3" name="object 3"/>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solidFill>
            <a:srgbClr val="336699"/>
          </a:solidFill>
        </p:spPr>
        <p:txBody>
          <a:bodyPr wrap="square" lIns="0" tIns="0" rIns="0" bIns="0" rtlCol="0"/>
          <a:lstStyle/>
          <a:p>
            <a:endParaRPr/>
          </a:p>
        </p:txBody>
      </p:sp>
      <p:sp>
        <p:nvSpPr>
          <p:cNvPr id="4" name="object 4"/>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sp>
        <p:nvSpPr>
          <p:cNvPr id="5" name="object 5"/>
          <p:cNvSpPr txBox="1"/>
          <p:nvPr/>
        </p:nvSpPr>
        <p:spPr>
          <a:xfrm>
            <a:off x="828243" y="872109"/>
            <a:ext cx="7457440" cy="5083810"/>
          </a:xfrm>
          <a:prstGeom prst="rect">
            <a:avLst/>
          </a:prstGeom>
        </p:spPr>
        <p:txBody>
          <a:bodyPr vert="horz" wrap="square" lIns="0" tIns="0" rIns="0" bIns="0" rtlCol="0">
            <a:spAutoFit/>
          </a:bodyPr>
          <a:lstStyle/>
          <a:p>
            <a:pPr marL="12700">
              <a:lnSpc>
                <a:spcPct val="100000"/>
              </a:lnSpc>
            </a:pPr>
            <a:r>
              <a:rPr sz="1600" b="1" spc="-5" dirty="0">
                <a:solidFill>
                  <a:srgbClr val="808080"/>
                </a:solidFill>
                <a:latin typeface="Arial"/>
                <a:cs typeface="Arial"/>
              </a:rPr>
              <a:t>Immunological and</a:t>
            </a:r>
            <a:r>
              <a:rPr sz="1600" b="1" dirty="0">
                <a:solidFill>
                  <a:srgbClr val="808080"/>
                </a:solidFill>
                <a:latin typeface="Arial"/>
                <a:cs typeface="Arial"/>
              </a:rPr>
              <a:t> </a:t>
            </a:r>
            <a:r>
              <a:rPr sz="1600" b="1" spc="-5" dirty="0">
                <a:solidFill>
                  <a:srgbClr val="808080"/>
                </a:solidFill>
                <a:latin typeface="Arial"/>
                <a:cs typeface="Arial"/>
              </a:rPr>
              <a:t>Cellular</a:t>
            </a:r>
            <a:endParaRPr sz="1600">
              <a:latin typeface="Arial"/>
              <a:cs typeface="Arial"/>
            </a:endParaRPr>
          </a:p>
          <a:p>
            <a:pPr marL="367665" indent="-354965">
              <a:lnSpc>
                <a:spcPct val="100000"/>
              </a:lnSpc>
              <a:spcBef>
                <a:spcPts val="190"/>
              </a:spcBef>
              <a:buClr>
                <a:srgbClr val="333399"/>
              </a:buClr>
              <a:buSzPct val="75000"/>
              <a:buFont typeface="Wingdings"/>
              <a:buChar char=""/>
              <a:tabLst>
                <a:tab pos="367665" algn="l"/>
                <a:tab pos="368300" algn="l"/>
              </a:tabLst>
            </a:pPr>
            <a:r>
              <a:rPr sz="1600" spc="-5" dirty="0">
                <a:solidFill>
                  <a:srgbClr val="808080"/>
                </a:solidFill>
                <a:latin typeface="Arial"/>
                <a:cs typeface="Arial"/>
              </a:rPr>
              <a:t>Antithymocyte globulin </a:t>
            </a:r>
            <a:r>
              <a:rPr sz="1600" spc="-30" dirty="0">
                <a:solidFill>
                  <a:srgbClr val="808080"/>
                </a:solidFill>
                <a:latin typeface="Arial"/>
                <a:cs typeface="Arial"/>
              </a:rPr>
              <a:t>(ATG,</a:t>
            </a:r>
            <a:r>
              <a:rPr sz="1600" spc="-75" dirty="0">
                <a:solidFill>
                  <a:srgbClr val="808080"/>
                </a:solidFill>
                <a:latin typeface="Arial"/>
                <a:cs typeface="Arial"/>
              </a:rPr>
              <a:t> </a:t>
            </a:r>
            <a:r>
              <a:rPr sz="1600" spc="-5" dirty="0">
                <a:solidFill>
                  <a:srgbClr val="808080"/>
                </a:solidFill>
                <a:latin typeface="Arial"/>
                <a:cs typeface="Arial"/>
              </a:rPr>
              <a:t>ALG)</a:t>
            </a:r>
            <a:endParaRPr sz="1600">
              <a:latin typeface="Arial"/>
              <a:cs typeface="Arial"/>
            </a:endParaRPr>
          </a:p>
          <a:p>
            <a:pPr>
              <a:lnSpc>
                <a:spcPct val="100000"/>
              </a:lnSpc>
              <a:spcBef>
                <a:spcPts val="5"/>
              </a:spcBef>
              <a:buClr>
                <a:srgbClr val="333399"/>
              </a:buClr>
              <a:buFont typeface="Wingdings"/>
              <a:buChar char=""/>
            </a:pPr>
            <a:endParaRPr sz="2000">
              <a:latin typeface="Times New Roman"/>
              <a:cs typeface="Times New Roman"/>
            </a:endParaRPr>
          </a:p>
          <a:p>
            <a:pPr marL="367665" indent="-354965">
              <a:lnSpc>
                <a:spcPct val="100000"/>
              </a:lnSpc>
              <a:buClr>
                <a:srgbClr val="333399"/>
              </a:buClr>
              <a:buSzPct val="75000"/>
              <a:buFont typeface="Wingdings"/>
              <a:buChar char=""/>
              <a:tabLst>
                <a:tab pos="367665" algn="l"/>
                <a:tab pos="368300" algn="l"/>
              </a:tabLst>
            </a:pPr>
            <a:r>
              <a:rPr sz="1600" spc="-5" dirty="0">
                <a:solidFill>
                  <a:srgbClr val="808080"/>
                </a:solidFill>
                <a:latin typeface="Arial"/>
                <a:cs typeface="Arial"/>
              </a:rPr>
              <a:t>Monoclonal</a:t>
            </a:r>
            <a:r>
              <a:rPr sz="1600" spc="-40" dirty="0">
                <a:solidFill>
                  <a:srgbClr val="808080"/>
                </a:solidFill>
                <a:latin typeface="Arial"/>
                <a:cs typeface="Arial"/>
              </a:rPr>
              <a:t> </a:t>
            </a:r>
            <a:r>
              <a:rPr sz="1600" spc="-5" dirty="0">
                <a:solidFill>
                  <a:srgbClr val="808080"/>
                </a:solidFill>
                <a:latin typeface="Arial"/>
                <a:cs typeface="Arial"/>
              </a:rPr>
              <a:t>antibodies</a:t>
            </a:r>
            <a:endParaRPr sz="160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sz="1600" spc="-5" dirty="0">
                <a:solidFill>
                  <a:srgbClr val="808080"/>
                </a:solidFill>
                <a:latin typeface="Arial"/>
                <a:cs typeface="Arial"/>
              </a:rPr>
              <a:t>CD20:</a:t>
            </a:r>
            <a:r>
              <a:rPr sz="1600" spc="-50" dirty="0">
                <a:solidFill>
                  <a:srgbClr val="808080"/>
                </a:solidFill>
                <a:latin typeface="Arial"/>
                <a:cs typeface="Arial"/>
              </a:rPr>
              <a:t> </a:t>
            </a:r>
            <a:r>
              <a:rPr sz="1600" spc="-5" dirty="0">
                <a:solidFill>
                  <a:srgbClr val="808080"/>
                </a:solidFill>
                <a:latin typeface="Arial"/>
                <a:cs typeface="Arial"/>
              </a:rPr>
              <a:t>rituximab</a:t>
            </a:r>
            <a:endParaRPr sz="160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sz="1600" spc="-5" dirty="0">
                <a:solidFill>
                  <a:srgbClr val="808080"/>
                </a:solidFill>
                <a:latin typeface="Arial"/>
                <a:cs typeface="Arial"/>
              </a:rPr>
              <a:t>CD52: alemtuzamab</a:t>
            </a:r>
            <a:r>
              <a:rPr sz="1600" spc="-20" dirty="0">
                <a:solidFill>
                  <a:srgbClr val="808080"/>
                </a:solidFill>
                <a:latin typeface="Arial"/>
                <a:cs typeface="Arial"/>
              </a:rPr>
              <a:t> </a:t>
            </a:r>
            <a:r>
              <a:rPr sz="1600" spc="-5" dirty="0">
                <a:solidFill>
                  <a:srgbClr val="808080"/>
                </a:solidFill>
                <a:latin typeface="Arial"/>
                <a:cs typeface="Arial"/>
              </a:rPr>
              <a:t>(Campath)</a:t>
            </a:r>
            <a:endParaRPr sz="160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sz="1600" spc="-5" dirty="0">
                <a:solidFill>
                  <a:srgbClr val="808080"/>
                </a:solidFill>
                <a:latin typeface="Arial"/>
                <a:cs typeface="Arial"/>
              </a:rPr>
              <a:t>CD2: alefacept (Blocks </a:t>
            </a:r>
            <a:r>
              <a:rPr sz="1600" spc="-15" dirty="0">
                <a:solidFill>
                  <a:srgbClr val="808080"/>
                </a:solidFill>
                <a:latin typeface="Arial"/>
                <a:cs typeface="Arial"/>
              </a:rPr>
              <a:t>CD3-LFA3</a:t>
            </a:r>
            <a:r>
              <a:rPr sz="1600" spc="30" dirty="0">
                <a:solidFill>
                  <a:srgbClr val="808080"/>
                </a:solidFill>
                <a:latin typeface="Arial"/>
                <a:cs typeface="Arial"/>
              </a:rPr>
              <a:t> </a:t>
            </a:r>
            <a:r>
              <a:rPr sz="1600" spc="-5" dirty="0">
                <a:solidFill>
                  <a:srgbClr val="808080"/>
                </a:solidFill>
                <a:latin typeface="Arial"/>
                <a:cs typeface="Arial"/>
              </a:rPr>
              <a:t>interaction)</a:t>
            </a:r>
            <a:endParaRPr sz="160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sz="1600" spc="-5" dirty="0">
                <a:solidFill>
                  <a:srgbClr val="808080"/>
                </a:solidFill>
                <a:latin typeface="Arial"/>
                <a:cs typeface="Arial"/>
              </a:rPr>
              <a:t>CD3: OKT3,</a:t>
            </a:r>
            <a:r>
              <a:rPr sz="1600" spc="-30" dirty="0">
                <a:solidFill>
                  <a:srgbClr val="808080"/>
                </a:solidFill>
                <a:latin typeface="Arial"/>
                <a:cs typeface="Arial"/>
              </a:rPr>
              <a:t> </a:t>
            </a:r>
            <a:r>
              <a:rPr sz="1600" spc="-5" dirty="0">
                <a:solidFill>
                  <a:srgbClr val="808080"/>
                </a:solidFill>
                <a:latin typeface="Arial"/>
                <a:cs typeface="Arial"/>
              </a:rPr>
              <a:t>visilizumab</a:t>
            </a:r>
            <a:endParaRPr sz="160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sz="1600" spc="-5" dirty="0">
                <a:solidFill>
                  <a:srgbClr val="808080"/>
                </a:solidFill>
                <a:latin typeface="Arial"/>
                <a:cs typeface="Arial"/>
              </a:rPr>
              <a:t>CD147:</a:t>
            </a:r>
            <a:r>
              <a:rPr sz="1600" spc="-155" dirty="0">
                <a:solidFill>
                  <a:srgbClr val="808080"/>
                </a:solidFill>
                <a:latin typeface="Arial"/>
                <a:cs typeface="Arial"/>
              </a:rPr>
              <a:t> </a:t>
            </a:r>
            <a:r>
              <a:rPr sz="1600" spc="-5" dirty="0">
                <a:solidFill>
                  <a:srgbClr val="808080"/>
                </a:solidFill>
                <a:latin typeface="Arial"/>
                <a:cs typeface="Arial"/>
              </a:rPr>
              <a:t>ABX-CBL</a:t>
            </a:r>
            <a:endParaRPr sz="160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sz="1600" spc="-5" dirty="0">
                <a:solidFill>
                  <a:srgbClr val="808080"/>
                </a:solidFill>
                <a:latin typeface="Arial"/>
                <a:cs typeface="Arial"/>
              </a:rPr>
              <a:t>TNF: infliximab, etanercept, adalimumab,</a:t>
            </a:r>
            <a:r>
              <a:rPr sz="1600" spc="85" dirty="0">
                <a:solidFill>
                  <a:srgbClr val="808080"/>
                </a:solidFill>
                <a:latin typeface="Arial"/>
                <a:cs typeface="Arial"/>
              </a:rPr>
              <a:t> </a:t>
            </a:r>
            <a:r>
              <a:rPr sz="1600" spc="-5" dirty="0">
                <a:solidFill>
                  <a:srgbClr val="808080"/>
                </a:solidFill>
                <a:latin typeface="Arial"/>
                <a:cs typeface="Arial"/>
              </a:rPr>
              <a:t>certolizumab</a:t>
            </a:r>
            <a:endParaRPr sz="160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sz="1600" spc="-5" dirty="0">
                <a:solidFill>
                  <a:srgbClr val="808080"/>
                </a:solidFill>
                <a:latin typeface="Arial"/>
                <a:cs typeface="Arial"/>
              </a:rPr>
              <a:t>IL2/IL2R (CD25): dacluzamab, inolimomab, basiliximab, denileukin</a:t>
            </a:r>
            <a:r>
              <a:rPr sz="1600" spc="100" dirty="0">
                <a:solidFill>
                  <a:srgbClr val="808080"/>
                </a:solidFill>
                <a:latin typeface="Arial"/>
                <a:cs typeface="Arial"/>
              </a:rPr>
              <a:t> </a:t>
            </a:r>
            <a:r>
              <a:rPr sz="1600" spc="-5" dirty="0">
                <a:solidFill>
                  <a:srgbClr val="808080"/>
                </a:solidFill>
                <a:latin typeface="Arial"/>
                <a:cs typeface="Arial"/>
              </a:rPr>
              <a:t>diftitox</a:t>
            </a:r>
            <a:endParaRPr sz="1600">
              <a:latin typeface="Arial"/>
              <a:cs typeface="Arial"/>
            </a:endParaRPr>
          </a:p>
          <a:p>
            <a:pPr lvl="1">
              <a:lnSpc>
                <a:spcPct val="100000"/>
              </a:lnSpc>
              <a:spcBef>
                <a:spcPts val="5"/>
              </a:spcBef>
              <a:buClr>
                <a:srgbClr val="333399"/>
              </a:buClr>
              <a:buFont typeface="Wingdings"/>
              <a:buChar char=""/>
            </a:pPr>
            <a:endParaRPr sz="2000">
              <a:latin typeface="Times New Roman"/>
              <a:cs typeface="Times New Roman"/>
            </a:endParaRPr>
          </a:p>
          <a:p>
            <a:pPr marL="367665" indent="-354965">
              <a:lnSpc>
                <a:spcPct val="100000"/>
              </a:lnSpc>
              <a:buClr>
                <a:srgbClr val="333399"/>
              </a:buClr>
              <a:buSzPct val="75000"/>
              <a:buFont typeface="Wingdings"/>
              <a:buChar char=""/>
              <a:tabLst>
                <a:tab pos="367665" algn="l"/>
                <a:tab pos="368300" algn="l"/>
              </a:tabLst>
            </a:pPr>
            <a:r>
              <a:rPr sz="1600" spc="-5" dirty="0">
                <a:solidFill>
                  <a:srgbClr val="808080"/>
                </a:solidFill>
                <a:latin typeface="Arial"/>
                <a:cs typeface="Arial"/>
              </a:rPr>
              <a:t>Extracorporeal</a:t>
            </a:r>
            <a:r>
              <a:rPr sz="1600" dirty="0">
                <a:solidFill>
                  <a:srgbClr val="808080"/>
                </a:solidFill>
                <a:latin typeface="Arial"/>
                <a:cs typeface="Arial"/>
              </a:rPr>
              <a:t> </a:t>
            </a:r>
            <a:r>
              <a:rPr sz="1600" spc="-5" dirty="0">
                <a:solidFill>
                  <a:srgbClr val="808080"/>
                </a:solidFill>
                <a:latin typeface="Arial"/>
                <a:cs typeface="Arial"/>
              </a:rPr>
              <a:t>photophoresis</a:t>
            </a:r>
            <a:endParaRPr sz="1600">
              <a:latin typeface="Arial"/>
              <a:cs typeface="Arial"/>
            </a:endParaRPr>
          </a:p>
          <a:p>
            <a:pPr>
              <a:lnSpc>
                <a:spcPct val="100000"/>
              </a:lnSpc>
              <a:buClr>
                <a:srgbClr val="333399"/>
              </a:buClr>
              <a:buFont typeface="Wingdings"/>
              <a:buChar char=""/>
            </a:pPr>
            <a:endParaRPr sz="2000">
              <a:latin typeface="Times New Roman"/>
              <a:cs typeface="Times New Roman"/>
            </a:endParaRPr>
          </a:p>
          <a:p>
            <a:pPr marL="367665" indent="-354965">
              <a:lnSpc>
                <a:spcPct val="100000"/>
              </a:lnSpc>
              <a:spcBef>
                <a:spcPts val="5"/>
              </a:spcBef>
              <a:buClr>
                <a:srgbClr val="333399"/>
              </a:buClr>
              <a:buSzPct val="75000"/>
              <a:buFont typeface="Wingdings"/>
              <a:buChar char=""/>
              <a:tabLst>
                <a:tab pos="367665" algn="l"/>
                <a:tab pos="368300" algn="l"/>
              </a:tabLst>
            </a:pPr>
            <a:r>
              <a:rPr sz="1600" spc="-5" dirty="0">
                <a:solidFill>
                  <a:srgbClr val="808080"/>
                </a:solidFill>
                <a:latin typeface="Arial"/>
                <a:cs typeface="Arial"/>
              </a:rPr>
              <a:t>Cellular</a:t>
            </a:r>
            <a:endParaRPr sz="160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sz="1600" spc="-20" dirty="0">
                <a:solidFill>
                  <a:srgbClr val="808080"/>
                </a:solidFill>
                <a:latin typeface="Arial"/>
                <a:cs typeface="Arial"/>
              </a:rPr>
              <a:t>T-cell</a:t>
            </a:r>
            <a:r>
              <a:rPr sz="1600" spc="-65" dirty="0">
                <a:solidFill>
                  <a:srgbClr val="808080"/>
                </a:solidFill>
                <a:latin typeface="Arial"/>
                <a:cs typeface="Arial"/>
              </a:rPr>
              <a:t> </a:t>
            </a:r>
            <a:r>
              <a:rPr sz="1600" spc="-5" dirty="0">
                <a:solidFill>
                  <a:srgbClr val="808080"/>
                </a:solidFill>
                <a:latin typeface="Arial"/>
                <a:cs typeface="Arial"/>
              </a:rPr>
              <a:t>depletion</a:t>
            </a:r>
            <a:endParaRPr sz="160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sz="1600" spc="-5" dirty="0">
                <a:solidFill>
                  <a:srgbClr val="808080"/>
                </a:solidFill>
                <a:latin typeface="Arial"/>
                <a:cs typeface="Arial"/>
              </a:rPr>
              <a:t>Mesenchymal stem</a:t>
            </a:r>
            <a:r>
              <a:rPr sz="1600" spc="-25" dirty="0">
                <a:solidFill>
                  <a:srgbClr val="808080"/>
                </a:solidFill>
                <a:latin typeface="Arial"/>
                <a:cs typeface="Arial"/>
              </a:rPr>
              <a:t> </a:t>
            </a:r>
            <a:r>
              <a:rPr sz="1600" spc="-5" dirty="0">
                <a:solidFill>
                  <a:srgbClr val="808080"/>
                </a:solidFill>
                <a:latin typeface="Arial"/>
                <a:cs typeface="Arial"/>
              </a:rPr>
              <a:t>cells</a:t>
            </a:r>
            <a:endParaRPr sz="1600">
              <a:latin typeface="Arial"/>
              <a:cs typeface="Arial"/>
            </a:endParaRPr>
          </a:p>
          <a:p>
            <a:pPr marL="824865" lvl="1" indent="-354965">
              <a:lnSpc>
                <a:spcPct val="100000"/>
              </a:lnSpc>
              <a:spcBef>
                <a:spcPts val="195"/>
              </a:spcBef>
              <a:buClr>
                <a:srgbClr val="333399"/>
              </a:buClr>
              <a:buSzPct val="75000"/>
              <a:buFont typeface="Wingdings"/>
              <a:buChar char=""/>
              <a:tabLst>
                <a:tab pos="824865" algn="l"/>
                <a:tab pos="825500" algn="l"/>
              </a:tabLst>
            </a:pPr>
            <a:r>
              <a:rPr sz="1600" spc="-10" dirty="0">
                <a:solidFill>
                  <a:srgbClr val="808080"/>
                </a:solidFill>
                <a:latin typeface="Arial"/>
                <a:cs typeface="Arial"/>
              </a:rPr>
              <a:t>T-regulatory</a:t>
            </a:r>
            <a:r>
              <a:rPr sz="1600" spc="-65" dirty="0">
                <a:solidFill>
                  <a:srgbClr val="808080"/>
                </a:solidFill>
                <a:latin typeface="Arial"/>
                <a:cs typeface="Arial"/>
              </a:rPr>
              <a:t> </a:t>
            </a:r>
            <a:r>
              <a:rPr sz="1600" spc="-5" dirty="0">
                <a:solidFill>
                  <a:srgbClr val="808080"/>
                </a:solidFill>
                <a:latin typeface="Arial"/>
                <a:cs typeface="Arial"/>
              </a:rPr>
              <a:t>cells</a:t>
            </a:r>
            <a:endParaRPr sz="1600">
              <a:latin typeface="Arial"/>
              <a:cs typeface="Arial"/>
            </a:endParaRPr>
          </a:p>
          <a:p>
            <a:pPr marL="824865" lvl="1" indent="-354965">
              <a:lnSpc>
                <a:spcPct val="100000"/>
              </a:lnSpc>
              <a:spcBef>
                <a:spcPts val="190"/>
              </a:spcBef>
              <a:buClr>
                <a:srgbClr val="333399"/>
              </a:buClr>
              <a:buSzPct val="75000"/>
              <a:buFont typeface="Wingdings"/>
              <a:buChar char=""/>
              <a:tabLst>
                <a:tab pos="824865" algn="l"/>
                <a:tab pos="825500" algn="l"/>
              </a:tabLst>
            </a:pPr>
            <a:r>
              <a:rPr sz="1600" spc="-5" dirty="0">
                <a:solidFill>
                  <a:srgbClr val="808080"/>
                </a:solidFill>
                <a:latin typeface="Arial"/>
                <a:cs typeface="Arial"/>
              </a:rPr>
              <a:t>Suicide gene therapy of donor</a:t>
            </a:r>
            <a:r>
              <a:rPr sz="1600" spc="-20" dirty="0">
                <a:solidFill>
                  <a:srgbClr val="808080"/>
                </a:solidFill>
                <a:latin typeface="Arial"/>
                <a:cs typeface="Arial"/>
              </a:rPr>
              <a:t> </a:t>
            </a:r>
            <a:r>
              <a:rPr sz="1600" spc="-15" dirty="0">
                <a:solidFill>
                  <a:srgbClr val="808080"/>
                </a:solidFill>
                <a:latin typeface="Arial"/>
                <a:cs typeface="Arial"/>
              </a:rPr>
              <a:t>T-cells</a:t>
            </a:r>
            <a:endParaRPr sz="1600">
              <a:latin typeface="Arial"/>
              <a:cs typeface="Arial"/>
            </a:endParaRPr>
          </a:p>
        </p:txBody>
      </p:sp>
      <p:sp>
        <p:nvSpPr>
          <p:cNvPr id="6" name="object 6"/>
          <p:cNvSpPr txBox="1">
            <a:spLocks noGrp="1"/>
          </p:cNvSpPr>
          <p:nvPr>
            <p:ph type="ftr" sz="quarter" idx="4294967295"/>
          </p:nvPr>
        </p:nvSpPr>
        <p:spPr>
          <a:xfrm>
            <a:off x="1391792" y="6380331"/>
            <a:ext cx="7162165" cy="318134"/>
          </a:xfrm>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28676" rIns="0" bIns="0" rtlCol="0">
            <a:spAutoFit/>
          </a:bodyPr>
          <a:lstStyle/>
          <a:p>
            <a:pPr marL="1602105">
              <a:lnSpc>
                <a:spcPct val="100000"/>
              </a:lnSpc>
            </a:pPr>
            <a:r>
              <a:rPr dirty="0"/>
              <a:t>Acute GvHD:</a:t>
            </a:r>
            <a:r>
              <a:rPr spc="-75" dirty="0"/>
              <a:t> </a:t>
            </a:r>
            <a:r>
              <a:rPr spc="-5" dirty="0"/>
              <a:t>Prevention</a:t>
            </a:r>
          </a:p>
        </p:txBody>
      </p:sp>
      <p:sp>
        <p:nvSpPr>
          <p:cNvPr id="3" name="object 3"/>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solidFill>
            <a:srgbClr val="336699"/>
          </a:solidFill>
        </p:spPr>
        <p:txBody>
          <a:bodyPr wrap="square" lIns="0" tIns="0" rIns="0" bIns="0" rtlCol="0"/>
          <a:lstStyle/>
          <a:p>
            <a:endParaRPr/>
          </a:p>
        </p:txBody>
      </p:sp>
      <p:sp>
        <p:nvSpPr>
          <p:cNvPr id="4" name="object 4"/>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sp>
        <p:nvSpPr>
          <p:cNvPr id="5" name="object 5"/>
          <p:cNvSpPr txBox="1"/>
          <p:nvPr/>
        </p:nvSpPr>
        <p:spPr>
          <a:xfrm>
            <a:off x="624941" y="1345946"/>
            <a:ext cx="7055484" cy="3550285"/>
          </a:xfrm>
          <a:prstGeom prst="rect">
            <a:avLst/>
          </a:prstGeom>
        </p:spPr>
        <p:txBody>
          <a:bodyPr vert="horz" wrap="square" lIns="0" tIns="0" rIns="0" bIns="0" rtlCol="0">
            <a:spAutoFit/>
          </a:bodyPr>
          <a:lstStyle/>
          <a:p>
            <a:pPr marL="367665" indent="-354965">
              <a:lnSpc>
                <a:spcPct val="100000"/>
              </a:lnSpc>
              <a:buClr>
                <a:srgbClr val="333399"/>
              </a:buClr>
              <a:buSzPct val="75000"/>
              <a:buFont typeface="Wingdings"/>
              <a:buChar char=""/>
              <a:tabLst>
                <a:tab pos="367665" algn="l"/>
                <a:tab pos="368300" algn="l"/>
              </a:tabLst>
            </a:pPr>
            <a:r>
              <a:rPr sz="1800" b="1" dirty="0">
                <a:solidFill>
                  <a:srgbClr val="808080"/>
                </a:solidFill>
                <a:latin typeface="Arial"/>
                <a:cs typeface="Arial"/>
              </a:rPr>
              <a:t>Gold </a:t>
            </a:r>
            <a:r>
              <a:rPr sz="1800" b="1" spc="-5" dirty="0">
                <a:solidFill>
                  <a:srgbClr val="808080"/>
                </a:solidFill>
                <a:latin typeface="Arial"/>
                <a:cs typeface="Arial"/>
              </a:rPr>
              <a:t>standard is cyclosporine and</a:t>
            </a:r>
            <a:r>
              <a:rPr sz="1800" b="1" spc="50" dirty="0">
                <a:solidFill>
                  <a:srgbClr val="808080"/>
                </a:solidFill>
                <a:latin typeface="Arial"/>
                <a:cs typeface="Arial"/>
              </a:rPr>
              <a:t> </a:t>
            </a:r>
            <a:r>
              <a:rPr sz="1800" b="1" spc="-5" dirty="0">
                <a:solidFill>
                  <a:srgbClr val="808080"/>
                </a:solidFill>
                <a:latin typeface="Arial"/>
                <a:cs typeface="Arial"/>
              </a:rPr>
              <a:t>methotrexate</a:t>
            </a:r>
            <a:endParaRPr sz="1800">
              <a:latin typeface="Arial"/>
              <a:cs typeface="Arial"/>
            </a:endParaRPr>
          </a:p>
          <a:p>
            <a:pPr>
              <a:lnSpc>
                <a:spcPct val="100000"/>
              </a:lnSpc>
              <a:spcBef>
                <a:spcPts val="5"/>
              </a:spcBef>
              <a:buClr>
                <a:srgbClr val="333399"/>
              </a:buClr>
              <a:buFont typeface="Wingdings"/>
              <a:buChar char=""/>
            </a:pPr>
            <a:endParaRPr sz="2250">
              <a:latin typeface="Times New Roman"/>
              <a:cs typeface="Times New Roman"/>
            </a:endParaRPr>
          </a:p>
          <a:p>
            <a:pPr marL="824865" lvl="1" indent="-354965">
              <a:lnSpc>
                <a:spcPct val="100000"/>
              </a:lnSpc>
              <a:buClr>
                <a:srgbClr val="333399"/>
              </a:buClr>
              <a:buSzPct val="75000"/>
              <a:buFont typeface="Wingdings"/>
              <a:buChar char=""/>
              <a:tabLst>
                <a:tab pos="824865" algn="l"/>
                <a:tab pos="825500" algn="l"/>
              </a:tabLst>
            </a:pPr>
            <a:r>
              <a:rPr sz="1800" b="1" spc="-10" dirty="0">
                <a:solidFill>
                  <a:srgbClr val="808080"/>
                </a:solidFill>
                <a:latin typeface="Arial"/>
                <a:cs typeface="Arial"/>
              </a:rPr>
              <a:t>CsA/MTX </a:t>
            </a:r>
            <a:r>
              <a:rPr sz="1800" b="1" dirty="0">
                <a:solidFill>
                  <a:srgbClr val="808080"/>
                </a:solidFill>
                <a:latin typeface="Arial"/>
                <a:cs typeface="Arial"/>
              </a:rPr>
              <a:t>and </a:t>
            </a:r>
            <a:r>
              <a:rPr sz="1800" b="1" spc="-5" dirty="0">
                <a:solidFill>
                  <a:srgbClr val="808080"/>
                </a:solidFill>
                <a:latin typeface="Arial"/>
                <a:cs typeface="Arial"/>
              </a:rPr>
              <a:t>FK506/MTX better </a:t>
            </a:r>
            <a:r>
              <a:rPr sz="1800" b="1" dirty="0">
                <a:solidFill>
                  <a:srgbClr val="808080"/>
                </a:solidFill>
                <a:latin typeface="Arial"/>
                <a:cs typeface="Arial"/>
              </a:rPr>
              <a:t>than </a:t>
            </a:r>
            <a:r>
              <a:rPr sz="1800" b="1" spc="-5" dirty="0">
                <a:solidFill>
                  <a:srgbClr val="808080"/>
                </a:solidFill>
                <a:latin typeface="Arial"/>
                <a:cs typeface="Arial"/>
              </a:rPr>
              <a:t>CsA</a:t>
            </a:r>
            <a:r>
              <a:rPr sz="1800" b="1" spc="-30" dirty="0">
                <a:solidFill>
                  <a:srgbClr val="808080"/>
                </a:solidFill>
                <a:latin typeface="Arial"/>
                <a:cs typeface="Arial"/>
              </a:rPr>
              <a:t> </a:t>
            </a:r>
            <a:r>
              <a:rPr sz="1800" b="1" dirty="0">
                <a:solidFill>
                  <a:srgbClr val="808080"/>
                </a:solidFill>
                <a:latin typeface="Arial"/>
                <a:cs typeface="Arial"/>
              </a:rPr>
              <a:t>alone</a:t>
            </a:r>
            <a:endParaRPr sz="1800">
              <a:latin typeface="Arial"/>
              <a:cs typeface="Arial"/>
            </a:endParaRPr>
          </a:p>
          <a:p>
            <a:pPr lvl="1">
              <a:lnSpc>
                <a:spcPct val="100000"/>
              </a:lnSpc>
              <a:buClr>
                <a:srgbClr val="333399"/>
              </a:buClr>
              <a:buFont typeface="Wingdings"/>
              <a:buChar char=""/>
            </a:pPr>
            <a:endParaRPr sz="2250">
              <a:latin typeface="Times New Roman"/>
              <a:cs typeface="Times New Roman"/>
            </a:endParaRPr>
          </a:p>
          <a:p>
            <a:pPr marL="824865" lvl="1" indent="-354965">
              <a:lnSpc>
                <a:spcPct val="100000"/>
              </a:lnSpc>
              <a:spcBef>
                <a:spcPts val="5"/>
              </a:spcBef>
              <a:buClr>
                <a:srgbClr val="333399"/>
              </a:buClr>
              <a:buSzPct val="75000"/>
              <a:buFont typeface="Wingdings"/>
              <a:buChar char=""/>
              <a:tabLst>
                <a:tab pos="824865" algn="l"/>
                <a:tab pos="825500" algn="l"/>
              </a:tabLst>
            </a:pPr>
            <a:r>
              <a:rPr sz="1800" b="1" spc="-5" dirty="0">
                <a:solidFill>
                  <a:srgbClr val="808080"/>
                </a:solidFill>
                <a:latin typeface="Arial"/>
                <a:cs typeface="Arial"/>
              </a:rPr>
              <a:t>No benefit </a:t>
            </a:r>
            <a:r>
              <a:rPr sz="1800" b="1" dirty="0">
                <a:solidFill>
                  <a:srgbClr val="808080"/>
                </a:solidFill>
                <a:latin typeface="Arial"/>
                <a:cs typeface="Arial"/>
              </a:rPr>
              <a:t>in adding</a:t>
            </a:r>
            <a:r>
              <a:rPr sz="1800" b="1" spc="-15" dirty="0">
                <a:solidFill>
                  <a:srgbClr val="808080"/>
                </a:solidFill>
                <a:latin typeface="Arial"/>
                <a:cs typeface="Arial"/>
              </a:rPr>
              <a:t> </a:t>
            </a:r>
            <a:r>
              <a:rPr sz="1800" b="1" spc="-5" dirty="0">
                <a:solidFill>
                  <a:srgbClr val="808080"/>
                </a:solidFill>
                <a:latin typeface="Arial"/>
                <a:cs typeface="Arial"/>
              </a:rPr>
              <a:t>corticosteroid</a:t>
            </a:r>
            <a:endParaRPr sz="1800">
              <a:latin typeface="Arial"/>
              <a:cs typeface="Arial"/>
            </a:endParaRPr>
          </a:p>
          <a:p>
            <a:pPr lvl="1">
              <a:lnSpc>
                <a:spcPct val="100000"/>
              </a:lnSpc>
              <a:spcBef>
                <a:spcPts val="5"/>
              </a:spcBef>
              <a:buClr>
                <a:srgbClr val="333399"/>
              </a:buClr>
              <a:buFont typeface="Wingdings"/>
              <a:buChar char=""/>
            </a:pPr>
            <a:endParaRPr sz="2250">
              <a:latin typeface="Times New Roman"/>
              <a:cs typeface="Times New Roman"/>
            </a:endParaRPr>
          </a:p>
          <a:p>
            <a:pPr marL="824865" lvl="1" indent="-354965">
              <a:lnSpc>
                <a:spcPct val="100000"/>
              </a:lnSpc>
              <a:buClr>
                <a:srgbClr val="333399"/>
              </a:buClr>
              <a:buSzPct val="75000"/>
              <a:buFont typeface="Wingdings"/>
              <a:buChar char=""/>
              <a:tabLst>
                <a:tab pos="824865" algn="l"/>
                <a:tab pos="825500" algn="l"/>
              </a:tabLst>
            </a:pPr>
            <a:r>
              <a:rPr sz="1800" b="1" spc="-5" dirty="0">
                <a:solidFill>
                  <a:srgbClr val="808080"/>
                </a:solidFill>
                <a:latin typeface="Arial"/>
                <a:cs typeface="Arial"/>
              </a:rPr>
              <a:t>FK506/MTX may </a:t>
            </a:r>
            <a:r>
              <a:rPr sz="1800" b="1" dirty="0">
                <a:solidFill>
                  <a:srgbClr val="808080"/>
                </a:solidFill>
                <a:latin typeface="Arial"/>
                <a:cs typeface="Arial"/>
              </a:rPr>
              <a:t>be </a:t>
            </a:r>
            <a:r>
              <a:rPr sz="1800" b="1" spc="-5" dirty="0">
                <a:solidFill>
                  <a:srgbClr val="808080"/>
                </a:solidFill>
                <a:latin typeface="Arial"/>
                <a:cs typeface="Arial"/>
              </a:rPr>
              <a:t>better </a:t>
            </a:r>
            <a:r>
              <a:rPr sz="1800" b="1" dirty="0">
                <a:solidFill>
                  <a:srgbClr val="808080"/>
                </a:solidFill>
                <a:latin typeface="Arial"/>
                <a:cs typeface="Arial"/>
              </a:rPr>
              <a:t>than</a:t>
            </a:r>
            <a:r>
              <a:rPr sz="1800" b="1" spc="-30" dirty="0">
                <a:solidFill>
                  <a:srgbClr val="808080"/>
                </a:solidFill>
                <a:latin typeface="Arial"/>
                <a:cs typeface="Arial"/>
              </a:rPr>
              <a:t> </a:t>
            </a:r>
            <a:r>
              <a:rPr sz="1800" b="1" spc="-10" dirty="0">
                <a:solidFill>
                  <a:srgbClr val="808080"/>
                </a:solidFill>
                <a:latin typeface="Arial"/>
                <a:cs typeface="Arial"/>
              </a:rPr>
              <a:t>CsA/MTX</a:t>
            </a:r>
            <a:endParaRPr sz="1800">
              <a:latin typeface="Arial"/>
              <a:cs typeface="Arial"/>
            </a:endParaRPr>
          </a:p>
          <a:p>
            <a:pPr lvl="1">
              <a:lnSpc>
                <a:spcPct val="100000"/>
              </a:lnSpc>
              <a:spcBef>
                <a:spcPts val="20"/>
              </a:spcBef>
              <a:buClr>
                <a:srgbClr val="333399"/>
              </a:buClr>
              <a:buFont typeface="Wingdings"/>
              <a:buChar char=""/>
            </a:pPr>
            <a:endParaRPr sz="2450">
              <a:latin typeface="Times New Roman"/>
              <a:cs typeface="Times New Roman"/>
            </a:endParaRPr>
          </a:p>
          <a:p>
            <a:pPr marL="824865" marR="5080" lvl="1" indent="-354965">
              <a:lnSpc>
                <a:spcPts val="1939"/>
              </a:lnSpc>
              <a:buClr>
                <a:srgbClr val="333399"/>
              </a:buClr>
              <a:buSzPct val="75000"/>
              <a:buFont typeface="Wingdings"/>
              <a:buChar char=""/>
              <a:tabLst>
                <a:tab pos="824865" algn="l"/>
                <a:tab pos="825500" algn="l"/>
              </a:tabLst>
            </a:pPr>
            <a:r>
              <a:rPr sz="1800" b="1" spc="-15" dirty="0">
                <a:solidFill>
                  <a:srgbClr val="808080"/>
                </a:solidFill>
                <a:latin typeface="Arial"/>
                <a:cs typeface="Arial"/>
              </a:rPr>
              <a:t>BMT-CTN </a:t>
            </a:r>
            <a:r>
              <a:rPr sz="1800" b="1" dirty="0">
                <a:solidFill>
                  <a:srgbClr val="808080"/>
                </a:solidFill>
                <a:latin typeface="Arial"/>
                <a:cs typeface="Arial"/>
              </a:rPr>
              <a:t>completing </a:t>
            </a:r>
            <a:r>
              <a:rPr sz="1800" b="1" spc="-5" dirty="0">
                <a:solidFill>
                  <a:srgbClr val="808080"/>
                </a:solidFill>
                <a:latin typeface="Arial"/>
                <a:cs typeface="Arial"/>
              </a:rPr>
              <a:t>a study </a:t>
            </a:r>
            <a:r>
              <a:rPr sz="1800" b="1" dirty="0">
                <a:solidFill>
                  <a:srgbClr val="808080"/>
                </a:solidFill>
                <a:latin typeface="Arial"/>
                <a:cs typeface="Arial"/>
              </a:rPr>
              <a:t>on Sirolimus plus </a:t>
            </a:r>
            <a:r>
              <a:rPr sz="1800" b="1" spc="-5" dirty="0">
                <a:solidFill>
                  <a:srgbClr val="808080"/>
                </a:solidFill>
                <a:latin typeface="Arial"/>
                <a:cs typeface="Arial"/>
              </a:rPr>
              <a:t>FK506</a:t>
            </a:r>
            <a:r>
              <a:rPr sz="1800" b="1" spc="-55" dirty="0">
                <a:solidFill>
                  <a:srgbClr val="808080"/>
                </a:solidFill>
                <a:latin typeface="Arial"/>
                <a:cs typeface="Arial"/>
              </a:rPr>
              <a:t> </a:t>
            </a:r>
            <a:r>
              <a:rPr sz="1800" b="1" spc="-25" dirty="0">
                <a:solidFill>
                  <a:srgbClr val="808080"/>
                </a:solidFill>
                <a:latin typeface="Arial"/>
                <a:cs typeface="Arial"/>
              </a:rPr>
              <a:t>vs  </a:t>
            </a:r>
            <a:r>
              <a:rPr sz="1800" b="1" spc="-5" dirty="0">
                <a:solidFill>
                  <a:srgbClr val="808080"/>
                </a:solidFill>
                <a:latin typeface="Arial"/>
                <a:cs typeface="Arial"/>
              </a:rPr>
              <a:t>FK506/MTX</a:t>
            </a:r>
            <a:endParaRPr sz="1800">
              <a:latin typeface="Arial"/>
              <a:cs typeface="Arial"/>
            </a:endParaRPr>
          </a:p>
          <a:p>
            <a:pPr lvl="1">
              <a:lnSpc>
                <a:spcPct val="100000"/>
              </a:lnSpc>
              <a:spcBef>
                <a:spcPts val="35"/>
              </a:spcBef>
              <a:buClr>
                <a:srgbClr val="333399"/>
              </a:buClr>
              <a:buFont typeface="Wingdings"/>
              <a:buChar char=""/>
            </a:pPr>
            <a:endParaRPr sz="2200">
              <a:latin typeface="Times New Roman"/>
              <a:cs typeface="Times New Roman"/>
            </a:endParaRPr>
          </a:p>
          <a:p>
            <a:pPr marL="824865" lvl="1" indent="-354965">
              <a:lnSpc>
                <a:spcPct val="100000"/>
              </a:lnSpc>
              <a:buClr>
                <a:srgbClr val="333399"/>
              </a:buClr>
              <a:buSzPct val="75000"/>
              <a:buFont typeface="Wingdings"/>
              <a:buChar char=""/>
              <a:tabLst>
                <a:tab pos="824865" algn="l"/>
                <a:tab pos="825500" algn="l"/>
              </a:tabLst>
            </a:pPr>
            <a:r>
              <a:rPr sz="1800" b="1" spc="-5" dirty="0">
                <a:solidFill>
                  <a:srgbClr val="808080"/>
                </a:solidFill>
                <a:latin typeface="Arial"/>
                <a:cs typeface="Arial"/>
              </a:rPr>
              <a:t>Decreased </a:t>
            </a:r>
            <a:r>
              <a:rPr sz="1800" b="1" dirty="0">
                <a:solidFill>
                  <a:srgbClr val="808080"/>
                </a:solidFill>
                <a:latin typeface="Arial"/>
                <a:cs typeface="Arial"/>
              </a:rPr>
              <a:t>incidence </a:t>
            </a:r>
            <a:r>
              <a:rPr sz="1800" b="1" spc="5" dirty="0">
                <a:solidFill>
                  <a:srgbClr val="808080"/>
                </a:solidFill>
                <a:latin typeface="Arial"/>
                <a:cs typeface="Arial"/>
              </a:rPr>
              <a:t>with</a:t>
            </a:r>
            <a:r>
              <a:rPr sz="1800" b="1" spc="-160" dirty="0">
                <a:solidFill>
                  <a:srgbClr val="808080"/>
                </a:solidFill>
                <a:latin typeface="Arial"/>
                <a:cs typeface="Arial"/>
              </a:rPr>
              <a:t> </a:t>
            </a:r>
            <a:r>
              <a:rPr sz="1800" b="1" spc="-65" dirty="0">
                <a:solidFill>
                  <a:srgbClr val="808080"/>
                </a:solidFill>
                <a:latin typeface="Arial"/>
                <a:cs typeface="Arial"/>
              </a:rPr>
              <a:t>ATG</a:t>
            </a:r>
            <a:endParaRPr sz="1800">
              <a:latin typeface="Arial"/>
              <a:cs typeface="Arial"/>
            </a:endParaRPr>
          </a:p>
        </p:txBody>
      </p:sp>
      <p:sp>
        <p:nvSpPr>
          <p:cNvPr id="6" name="object 6"/>
          <p:cNvSpPr txBox="1">
            <a:spLocks noGrp="1"/>
          </p:cNvSpPr>
          <p:nvPr>
            <p:ph type="ftr" sz="quarter" idx="4294967295"/>
          </p:nvPr>
        </p:nvSpPr>
        <p:spPr>
          <a:xfrm>
            <a:off x="1391792" y="6380331"/>
            <a:ext cx="7162165" cy="318134"/>
          </a:xfrm>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28676" rIns="0" bIns="0" rtlCol="0">
            <a:spAutoFit/>
          </a:bodyPr>
          <a:lstStyle/>
          <a:p>
            <a:pPr marL="1602105">
              <a:lnSpc>
                <a:spcPct val="100000"/>
              </a:lnSpc>
            </a:pPr>
            <a:r>
              <a:rPr dirty="0"/>
              <a:t>Acute GvHD:</a:t>
            </a:r>
            <a:r>
              <a:rPr spc="-75" dirty="0"/>
              <a:t> </a:t>
            </a:r>
            <a:r>
              <a:rPr spc="-5" dirty="0"/>
              <a:t>Prevention</a:t>
            </a:r>
          </a:p>
        </p:txBody>
      </p:sp>
      <p:sp>
        <p:nvSpPr>
          <p:cNvPr id="3" name="object 3"/>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solidFill>
            <a:srgbClr val="336699"/>
          </a:solidFill>
        </p:spPr>
        <p:txBody>
          <a:bodyPr wrap="square" lIns="0" tIns="0" rIns="0" bIns="0" rtlCol="0"/>
          <a:lstStyle/>
          <a:p>
            <a:endParaRPr/>
          </a:p>
        </p:txBody>
      </p:sp>
      <p:sp>
        <p:nvSpPr>
          <p:cNvPr id="4" name="object 4"/>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sp>
        <p:nvSpPr>
          <p:cNvPr id="5" name="object 5"/>
          <p:cNvSpPr/>
          <p:nvPr/>
        </p:nvSpPr>
        <p:spPr>
          <a:xfrm>
            <a:off x="520700" y="1228661"/>
            <a:ext cx="8229600" cy="4526026"/>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515937" y="1223899"/>
            <a:ext cx="8239125" cy="4535805"/>
          </a:xfrm>
          <a:custGeom>
            <a:avLst/>
            <a:gdLst/>
            <a:ahLst/>
            <a:cxnLst/>
            <a:rect l="l" t="t" r="r" b="b"/>
            <a:pathLst>
              <a:path w="8239125" h="4535805">
                <a:moveTo>
                  <a:pt x="0" y="4535551"/>
                </a:moveTo>
                <a:lnTo>
                  <a:pt x="8239125" y="4535551"/>
                </a:lnTo>
                <a:lnTo>
                  <a:pt x="8239125" y="0"/>
                </a:lnTo>
                <a:lnTo>
                  <a:pt x="0" y="0"/>
                </a:lnTo>
                <a:lnTo>
                  <a:pt x="0" y="4535551"/>
                </a:lnTo>
                <a:close/>
              </a:path>
            </a:pathLst>
          </a:custGeom>
          <a:ln w="9525">
            <a:solidFill>
              <a:srgbClr val="336699"/>
            </a:solidFill>
          </a:ln>
        </p:spPr>
        <p:txBody>
          <a:bodyPr wrap="square" lIns="0" tIns="0" rIns="0" bIns="0" rtlCol="0"/>
          <a:lstStyle/>
          <a:p>
            <a:endParaRPr/>
          </a:p>
        </p:txBody>
      </p:sp>
      <p:sp>
        <p:nvSpPr>
          <p:cNvPr id="7" name="object 7"/>
          <p:cNvSpPr txBox="1"/>
          <p:nvPr/>
        </p:nvSpPr>
        <p:spPr>
          <a:xfrm>
            <a:off x="6858127" y="5877966"/>
            <a:ext cx="1750695" cy="224790"/>
          </a:xfrm>
          <a:prstGeom prst="rect">
            <a:avLst/>
          </a:prstGeom>
        </p:spPr>
        <p:txBody>
          <a:bodyPr vert="horz" wrap="square" lIns="0" tIns="0" rIns="0" bIns="0" rtlCol="0">
            <a:spAutoFit/>
          </a:bodyPr>
          <a:lstStyle/>
          <a:p>
            <a:pPr marL="12700">
              <a:lnSpc>
                <a:spcPct val="100000"/>
              </a:lnSpc>
            </a:pPr>
            <a:r>
              <a:rPr sz="1400" b="1" spc="-20" dirty="0">
                <a:solidFill>
                  <a:srgbClr val="808080"/>
                </a:solidFill>
                <a:latin typeface="Arial"/>
                <a:cs typeface="Arial"/>
              </a:rPr>
              <a:t>Hoyt </a:t>
            </a:r>
            <a:r>
              <a:rPr sz="1400" b="1" dirty="0">
                <a:solidFill>
                  <a:srgbClr val="808080"/>
                </a:solidFill>
                <a:latin typeface="Arial"/>
                <a:cs typeface="Arial"/>
              </a:rPr>
              <a:t>et al, BMT</a:t>
            </a:r>
            <a:r>
              <a:rPr sz="1400" b="1" spc="-65" dirty="0">
                <a:solidFill>
                  <a:srgbClr val="808080"/>
                </a:solidFill>
                <a:latin typeface="Arial"/>
                <a:cs typeface="Arial"/>
              </a:rPr>
              <a:t> </a:t>
            </a:r>
            <a:r>
              <a:rPr sz="1400" b="1" dirty="0">
                <a:solidFill>
                  <a:srgbClr val="808080"/>
                </a:solidFill>
                <a:latin typeface="Arial"/>
                <a:cs typeface="Arial"/>
              </a:rPr>
              <a:t>2008</a:t>
            </a:r>
            <a:endParaRPr sz="1400">
              <a:latin typeface="Arial"/>
              <a:cs typeface="Arial"/>
            </a:endParaRPr>
          </a:p>
        </p:txBody>
      </p:sp>
      <p:sp>
        <p:nvSpPr>
          <p:cNvPr id="8" name="object 8"/>
          <p:cNvSpPr txBox="1">
            <a:spLocks noGrp="1"/>
          </p:cNvSpPr>
          <p:nvPr>
            <p:ph type="ftr" sz="quarter" idx="4294967295"/>
          </p:nvPr>
        </p:nvSpPr>
        <p:spPr>
          <a:xfrm>
            <a:off x="1391792" y="6380331"/>
            <a:ext cx="7162165" cy="318134"/>
          </a:xfrm>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576705">
              <a:lnSpc>
                <a:spcPct val="100000"/>
              </a:lnSpc>
            </a:pPr>
            <a:r>
              <a:rPr dirty="0"/>
              <a:t>Acute GvHD:</a:t>
            </a:r>
            <a:r>
              <a:rPr spc="-75" dirty="0"/>
              <a:t> </a:t>
            </a:r>
            <a:r>
              <a:rPr spc="-5" dirty="0"/>
              <a:t>Prevention</a:t>
            </a:r>
          </a:p>
        </p:txBody>
      </p:sp>
      <p:sp>
        <p:nvSpPr>
          <p:cNvPr id="3" name="object 3"/>
          <p:cNvSpPr txBox="1"/>
          <p:nvPr/>
        </p:nvSpPr>
        <p:spPr>
          <a:xfrm>
            <a:off x="1140663" y="715264"/>
            <a:ext cx="7038340" cy="520065"/>
          </a:xfrm>
          <a:prstGeom prst="rect">
            <a:avLst/>
          </a:prstGeom>
        </p:spPr>
        <p:txBody>
          <a:bodyPr vert="horz" wrap="square" lIns="0" tIns="0" rIns="0" bIns="0" rtlCol="0">
            <a:spAutoFit/>
          </a:bodyPr>
          <a:lstStyle/>
          <a:p>
            <a:pPr algn="ctr">
              <a:lnSpc>
                <a:spcPct val="100000"/>
              </a:lnSpc>
            </a:pPr>
            <a:r>
              <a:rPr sz="2000" dirty="0">
                <a:solidFill>
                  <a:srgbClr val="6F2F9F"/>
                </a:solidFill>
                <a:latin typeface="Arial"/>
                <a:cs typeface="Arial"/>
              </a:rPr>
              <a:t>Phase </a:t>
            </a:r>
            <a:r>
              <a:rPr sz="2000" spc="-5" dirty="0">
                <a:solidFill>
                  <a:srgbClr val="6F2F9F"/>
                </a:solidFill>
                <a:latin typeface="Arial"/>
                <a:cs typeface="Arial"/>
              </a:rPr>
              <a:t>III </a:t>
            </a:r>
            <a:r>
              <a:rPr sz="2000" dirty="0">
                <a:solidFill>
                  <a:srgbClr val="6F2F9F"/>
                </a:solidFill>
                <a:latin typeface="Arial"/>
                <a:cs typeface="Arial"/>
              </a:rPr>
              <a:t>trial </a:t>
            </a:r>
            <a:r>
              <a:rPr sz="2000" spc="5" dirty="0">
                <a:solidFill>
                  <a:srgbClr val="6F2F9F"/>
                </a:solidFill>
                <a:latin typeface="Arial"/>
                <a:cs typeface="Arial"/>
              </a:rPr>
              <a:t>CsA </a:t>
            </a:r>
            <a:r>
              <a:rPr sz="2000" dirty="0">
                <a:solidFill>
                  <a:srgbClr val="6F2F9F"/>
                </a:solidFill>
                <a:latin typeface="Arial"/>
                <a:cs typeface="Arial"/>
              </a:rPr>
              <a:t>+ MTX / FK506 + MTX in sibling</a:t>
            </a:r>
            <a:r>
              <a:rPr sz="2000" spc="-160" dirty="0">
                <a:solidFill>
                  <a:srgbClr val="6F2F9F"/>
                </a:solidFill>
                <a:latin typeface="Arial"/>
                <a:cs typeface="Arial"/>
              </a:rPr>
              <a:t> </a:t>
            </a:r>
            <a:r>
              <a:rPr sz="2000" dirty="0">
                <a:solidFill>
                  <a:srgbClr val="6F2F9F"/>
                </a:solidFill>
                <a:latin typeface="Arial"/>
                <a:cs typeface="Arial"/>
              </a:rPr>
              <a:t>transplants</a:t>
            </a:r>
            <a:endParaRPr sz="2000">
              <a:latin typeface="Arial"/>
              <a:cs typeface="Arial"/>
            </a:endParaRPr>
          </a:p>
          <a:p>
            <a:pPr marL="3175" algn="ctr">
              <a:lnSpc>
                <a:spcPct val="100000"/>
              </a:lnSpc>
              <a:spcBef>
                <a:spcPts val="10"/>
              </a:spcBef>
            </a:pPr>
            <a:r>
              <a:rPr sz="1400" spc="-5" dirty="0">
                <a:solidFill>
                  <a:srgbClr val="6F2F9F"/>
                </a:solidFill>
                <a:latin typeface="Arial"/>
                <a:cs typeface="Arial"/>
              </a:rPr>
              <a:t>Ratanatharathorn </a:t>
            </a:r>
            <a:r>
              <a:rPr sz="1400" dirty="0">
                <a:solidFill>
                  <a:srgbClr val="6F2F9F"/>
                </a:solidFill>
                <a:latin typeface="Arial"/>
                <a:cs typeface="Arial"/>
              </a:rPr>
              <a:t>et al Blood</a:t>
            </a:r>
            <a:r>
              <a:rPr sz="1400" spc="-95" dirty="0">
                <a:solidFill>
                  <a:srgbClr val="6F2F9F"/>
                </a:solidFill>
                <a:latin typeface="Arial"/>
                <a:cs typeface="Arial"/>
              </a:rPr>
              <a:t> </a:t>
            </a:r>
            <a:r>
              <a:rPr sz="1400" dirty="0">
                <a:solidFill>
                  <a:srgbClr val="6F2F9F"/>
                </a:solidFill>
                <a:latin typeface="Arial"/>
                <a:cs typeface="Arial"/>
              </a:rPr>
              <a:t>1998</a:t>
            </a:r>
            <a:endParaRPr sz="1400">
              <a:latin typeface="Arial"/>
              <a:cs typeface="Arial"/>
            </a:endParaRPr>
          </a:p>
        </p:txBody>
      </p:sp>
      <p:sp>
        <p:nvSpPr>
          <p:cNvPr id="4" name="object 4"/>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solidFill>
            <a:srgbClr val="336699"/>
          </a:solidFill>
        </p:spPr>
        <p:txBody>
          <a:bodyPr wrap="square" lIns="0" tIns="0" rIns="0" bIns="0" rtlCol="0"/>
          <a:lstStyle/>
          <a:p>
            <a:endParaRPr/>
          </a:p>
        </p:txBody>
      </p:sp>
      <p:sp>
        <p:nvSpPr>
          <p:cNvPr id="5" name="object 5"/>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sp>
        <p:nvSpPr>
          <p:cNvPr id="6" name="object 6"/>
          <p:cNvSpPr/>
          <p:nvPr/>
        </p:nvSpPr>
        <p:spPr>
          <a:xfrm>
            <a:off x="457200" y="1600136"/>
            <a:ext cx="8229600" cy="4526026"/>
          </a:xfrm>
          <a:prstGeom prst="rect">
            <a:avLst/>
          </a:prstGeom>
          <a:blipFill>
            <a:blip r:embed="rId2" cstate="print"/>
            <a:stretch>
              <a:fillRect/>
            </a:stretch>
          </a:blipFill>
        </p:spPr>
        <p:txBody>
          <a:bodyPr wrap="square" lIns="0" tIns="0" rIns="0" bIns="0" rtlCol="0"/>
          <a:lstStyle/>
          <a:p>
            <a:endParaRPr/>
          </a:p>
        </p:txBody>
      </p:sp>
      <p:sp>
        <p:nvSpPr>
          <p:cNvPr id="7" name="object 7"/>
          <p:cNvSpPr txBox="1"/>
          <p:nvPr/>
        </p:nvSpPr>
        <p:spPr>
          <a:xfrm>
            <a:off x="452437" y="1595374"/>
            <a:ext cx="8239125" cy="4535805"/>
          </a:xfrm>
          <a:prstGeom prst="rect">
            <a:avLst/>
          </a:prstGeom>
          <a:ln w="9525">
            <a:solidFill>
              <a:srgbClr val="336699"/>
            </a:solidFill>
          </a:ln>
        </p:spPr>
        <p:txBody>
          <a:bodyPr vert="horz" wrap="square" lIns="0" tIns="0" rIns="0" bIns="0" rtlCol="0">
            <a:spAutoFit/>
          </a:bodyPr>
          <a:lstStyle/>
          <a:p>
            <a:pPr>
              <a:lnSpc>
                <a:spcPct val="100000"/>
              </a:lnSpc>
            </a:pPr>
            <a:endParaRPr sz="1600">
              <a:latin typeface="Times New Roman"/>
              <a:cs typeface="Times New Roman"/>
            </a:endParaRPr>
          </a:p>
          <a:p>
            <a:pPr>
              <a:lnSpc>
                <a:spcPct val="100000"/>
              </a:lnSpc>
              <a:spcBef>
                <a:spcPts val="5"/>
              </a:spcBef>
            </a:pPr>
            <a:endParaRPr sz="2200">
              <a:latin typeface="Times New Roman"/>
              <a:cs typeface="Times New Roman"/>
            </a:endParaRPr>
          </a:p>
          <a:p>
            <a:pPr marL="4405630" marR="1274445" indent="1013460">
              <a:lnSpc>
                <a:spcPct val="375800"/>
              </a:lnSpc>
            </a:pPr>
            <a:r>
              <a:rPr sz="1600" b="1" spc="-10" dirty="0">
                <a:solidFill>
                  <a:srgbClr val="808080"/>
                </a:solidFill>
                <a:latin typeface="Arial"/>
                <a:cs typeface="Arial"/>
              </a:rPr>
              <a:t>CsA/MTX </a:t>
            </a:r>
            <a:r>
              <a:rPr sz="1600" b="1" spc="-5" dirty="0">
                <a:solidFill>
                  <a:srgbClr val="808080"/>
                </a:solidFill>
                <a:latin typeface="Arial"/>
                <a:cs typeface="Arial"/>
              </a:rPr>
              <a:t>n=165  FK506/MTX</a:t>
            </a:r>
            <a:r>
              <a:rPr sz="1600" b="1" spc="-60" dirty="0">
                <a:solidFill>
                  <a:srgbClr val="808080"/>
                </a:solidFill>
                <a:latin typeface="Arial"/>
                <a:cs typeface="Arial"/>
              </a:rPr>
              <a:t> </a:t>
            </a:r>
            <a:r>
              <a:rPr sz="1600" b="1" spc="-5" dirty="0">
                <a:solidFill>
                  <a:srgbClr val="808080"/>
                </a:solidFill>
                <a:latin typeface="Arial"/>
                <a:cs typeface="Arial"/>
              </a:rPr>
              <a:t>n=164</a:t>
            </a:r>
            <a:endParaRPr sz="1600">
              <a:latin typeface="Arial"/>
              <a:cs typeface="Arial"/>
            </a:endParaRPr>
          </a:p>
        </p:txBody>
      </p:sp>
      <p:sp>
        <p:nvSpPr>
          <p:cNvPr id="8" name="object 8"/>
          <p:cNvSpPr txBox="1">
            <a:spLocks noGrp="1"/>
          </p:cNvSpPr>
          <p:nvPr>
            <p:ph type="ftr" sz="quarter" idx="4294967295"/>
          </p:nvPr>
        </p:nvSpPr>
        <p:spPr>
          <a:xfrm>
            <a:off x="1391792" y="6380331"/>
            <a:ext cx="7162165" cy="318134"/>
          </a:xfrm>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350837" y="2065401"/>
          <a:ext cx="8482012" cy="3925829"/>
        </p:xfrm>
        <a:graphic>
          <a:graphicData uri="http://schemas.openxmlformats.org/drawingml/2006/table">
            <a:tbl>
              <a:tblPr firstRow="1" bandRow="1">
                <a:tableStyleId>{2D5ABB26-0587-4C30-8999-92F81FD0307C}</a:tableStyleId>
              </a:tblPr>
              <a:tblGrid>
                <a:gridCol w="3513772"/>
                <a:gridCol w="2483739"/>
                <a:gridCol w="2484501"/>
              </a:tblGrid>
              <a:tr h="280415">
                <a:tc gridSpan="3">
                  <a:txBody>
                    <a:bodyPr/>
                    <a:lstStyle/>
                    <a:p>
                      <a:pPr marL="62230">
                        <a:lnSpc>
                          <a:spcPct val="100000"/>
                        </a:lnSpc>
                        <a:spcBef>
                          <a:spcPts val="10"/>
                        </a:spcBef>
                      </a:pPr>
                      <a:r>
                        <a:rPr sz="1600" b="1" spc="-5" dirty="0">
                          <a:latin typeface="Calibri"/>
                          <a:cs typeface="Calibri"/>
                        </a:rPr>
                        <a:t>Donor</a:t>
                      </a:r>
                      <a:r>
                        <a:rPr sz="1600" b="1" spc="-70" dirty="0">
                          <a:latin typeface="Calibri"/>
                          <a:cs typeface="Calibri"/>
                        </a:rPr>
                        <a:t> </a:t>
                      </a:r>
                      <a:r>
                        <a:rPr sz="1600" b="1" spc="-5" dirty="0">
                          <a:latin typeface="Calibri"/>
                          <a:cs typeface="Calibri"/>
                        </a:rPr>
                        <a:t>type</a:t>
                      </a:r>
                      <a:endParaRPr sz="16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D9D9"/>
                    </a:solidFill>
                  </a:tcPr>
                </a:tc>
                <a:tc hMerge="1">
                  <a:txBody>
                    <a:bodyPr/>
                    <a:lstStyle/>
                    <a:p>
                      <a:endParaRPr/>
                    </a:p>
                  </a:txBody>
                  <a:tcPr marL="0" marR="0" marT="0" marB="0"/>
                </a:tc>
                <a:tc hMerge="1">
                  <a:txBody>
                    <a:bodyPr/>
                    <a:lstStyle/>
                    <a:p>
                      <a:endParaRPr/>
                    </a:p>
                  </a:txBody>
                  <a:tcPr marL="0" marR="0" marT="0" marB="0"/>
                </a:tc>
              </a:tr>
              <a:tr h="280416">
                <a:tc>
                  <a:txBody>
                    <a:bodyPr/>
                    <a:lstStyle/>
                    <a:p>
                      <a:pPr marL="430530">
                        <a:lnSpc>
                          <a:spcPct val="100000"/>
                        </a:lnSpc>
                        <a:spcBef>
                          <a:spcPts val="10"/>
                        </a:spcBef>
                      </a:pPr>
                      <a:r>
                        <a:rPr sz="1600" b="1" spc="-5" dirty="0">
                          <a:latin typeface="Calibri"/>
                          <a:cs typeface="Calibri"/>
                        </a:rPr>
                        <a:t>MRD</a:t>
                      </a:r>
                      <a:endParaRPr sz="16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10"/>
                        </a:spcBef>
                      </a:pPr>
                      <a:r>
                        <a:rPr sz="1600" b="1" spc="-10" dirty="0">
                          <a:latin typeface="Calibri"/>
                          <a:cs typeface="Calibri"/>
                        </a:rPr>
                        <a:t>100%</a:t>
                      </a:r>
                      <a:endParaRPr sz="16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10"/>
                        </a:spcBef>
                      </a:pPr>
                      <a:r>
                        <a:rPr sz="1600" b="1" spc="-10" dirty="0">
                          <a:latin typeface="Calibri"/>
                          <a:cs typeface="Calibri"/>
                        </a:rPr>
                        <a:t>64%</a:t>
                      </a:r>
                      <a:endParaRPr sz="16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80415">
                <a:tc>
                  <a:txBody>
                    <a:bodyPr/>
                    <a:lstStyle/>
                    <a:p>
                      <a:pPr marL="430530">
                        <a:lnSpc>
                          <a:spcPct val="100000"/>
                        </a:lnSpc>
                        <a:spcBef>
                          <a:spcPts val="10"/>
                        </a:spcBef>
                      </a:pPr>
                      <a:r>
                        <a:rPr sz="1600" b="1" spc="-5" dirty="0">
                          <a:latin typeface="Calibri"/>
                          <a:cs typeface="Calibri"/>
                        </a:rPr>
                        <a:t>MUD</a:t>
                      </a:r>
                      <a:endParaRPr sz="16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10"/>
                        </a:spcBef>
                      </a:pPr>
                      <a:r>
                        <a:rPr sz="1600" b="1" spc="-10" dirty="0">
                          <a:latin typeface="Calibri"/>
                          <a:cs typeface="Calibri"/>
                        </a:rPr>
                        <a:t>0%</a:t>
                      </a:r>
                      <a:endParaRPr sz="16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10"/>
                        </a:spcBef>
                      </a:pPr>
                      <a:r>
                        <a:rPr sz="1600" b="1" spc="-10" dirty="0">
                          <a:latin typeface="Calibri"/>
                          <a:cs typeface="Calibri"/>
                        </a:rPr>
                        <a:t>36%</a:t>
                      </a:r>
                      <a:endParaRPr sz="16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80415">
                <a:tc gridSpan="3">
                  <a:txBody>
                    <a:bodyPr/>
                    <a:lstStyle/>
                    <a:p>
                      <a:pPr marL="62230">
                        <a:lnSpc>
                          <a:spcPct val="100000"/>
                        </a:lnSpc>
                        <a:spcBef>
                          <a:spcPts val="10"/>
                        </a:spcBef>
                      </a:pPr>
                      <a:r>
                        <a:rPr sz="1600" b="1" spc="-10" dirty="0">
                          <a:latin typeface="Calibri"/>
                          <a:cs typeface="Calibri"/>
                        </a:rPr>
                        <a:t>Stem </a:t>
                      </a:r>
                      <a:r>
                        <a:rPr sz="1600" b="1" spc="-5" dirty="0">
                          <a:latin typeface="Calibri"/>
                          <a:cs typeface="Calibri"/>
                        </a:rPr>
                        <a:t>cell</a:t>
                      </a:r>
                      <a:r>
                        <a:rPr sz="1600" b="1" spc="-65" dirty="0">
                          <a:latin typeface="Calibri"/>
                          <a:cs typeface="Calibri"/>
                        </a:rPr>
                        <a:t> </a:t>
                      </a:r>
                      <a:r>
                        <a:rPr sz="1600" b="1" spc="-10" dirty="0">
                          <a:latin typeface="Calibri"/>
                          <a:cs typeface="Calibri"/>
                        </a:rPr>
                        <a:t>source</a:t>
                      </a:r>
                      <a:endParaRPr sz="16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D9D9"/>
                    </a:solidFill>
                  </a:tcPr>
                </a:tc>
                <a:tc hMerge="1">
                  <a:txBody>
                    <a:bodyPr/>
                    <a:lstStyle/>
                    <a:p>
                      <a:endParaRPr/>
                    </a:p>
                  </a:txBody>
                  <a:tcPr marL="0" marR="0" marT="0" marB="0"/>
                </a:tc>
                <a:tc hMerge="1">
                  <a:txBody>
                    <a:bodyPr/>
                    <a:lstStyle/>
                    <a:p>
                      <a:endParaRPr/>
                    </a:p>
                  </a:txBody>
                  <a:tcPr marL="0" marR="0" marT="0" marB="0"/>
                </a:tc>
              </a:tr>
              <a:tr h="280415">
                <a:tc>
                  <a:txBody>
                    <a:bodyPr/>
                    <a:lstStyle/>
                    <a:p>
                      <a:pPr marL="430530">
                        <a:lnSpc>
                          <a:spcPct val="100000"/>
                        </a:lnSpc>
                        <a:spcBef>
                          <a:spcPts val="10"/>
                        </a:spcBef>
                      </a:pPr>
                      <a:r>
                        <a:rPr sz="1600" b="1" spc="-5" dirty="0">
                          <a:latin typeface="Calibri"/>
                          <a:cs typeface="Calibri"/>
                        </a:rPr>
                        <a:t>PBSC</a:t>
                      </a:r>
                      <a:endParaRPr sz="16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10"/>
                        </a:spcBef>
                      </a:pPr>
                      <a:r>
                        <a:rPr sz="1600" b="1" spc="-15" dirty="0">
                          <a:latin typeface="Calibri"/>
                          <a:cs typeface="Calibri"/>
                        </a:rPr>
                        <a:t>94%</a:t>
                      </a:r>
                      <a:endParaRPr sz="16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10"/>
                        </a:spcBef>
                      </a:pPr>
                      <a:r>
                        <a:rPr sz="1600" b="1" spc="-15" dirty="0">
                          <a:latin typeface="Calibri"/>
                          <a:cs typeface="Calibri"/>
                        </a:rPr>
                        <a:t>100%</a:t>
                      </a:r>
                      <a:endParaRPr sz="16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80416">
                <a:tc>
                  <a:txBody>
                    <a:bodyPr/>
                    <a:lstStyle/>
                    <a:p>
                      <a:pPr marL="430530">
                        <a:lnSpc>
                          <a:spcPct val="100000"/>
                        </a:lnSpc>
                        <a:spcBef>
                          <a:spcPts val="10"/>
                        </a:spcBef>
                      </a:pPr>
                      <a:r>
                        <a:rPr sz="1600" b="1" dirty="0">
                          <a:latin typeface="Calibri"/>
                          <a:cs typeface="Calibri"/>
                        </a:rPr>
                        <a:t>BM</a:t>
                      </a:r>
                      <a:endParaRPr sz="16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10"/>
                        </a:spcBef>
                      </a:pPr>
                      <a:r>
                        <a:rPr sz="1600" b="1" spc="-10" dirty="0">
                          <a:latin typeface="Calibri"/>
                          <a:cs typeface="Calibri"/>
                        </a:rPr>
                        <a:t>6%</a:t>
                      </a:r>
                      <a:endParaRPr sz="16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10"/>
                        </a:spcBef>
                      </a:pPr>
                      <a:r>
                        <a:rPr sz="1600" b="1" spc="-10" dirty="0">
                          <a:latin typeface="Calibri"/>
                          <a:cs typeface="Calibri"/>
                        </a:rPr>
                        <a:t>0%</a:t>
                      </a:r>
                      <a:endParaRPr sz="16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80415">
                <a:tc gridSpan="3">
                  <a:txBody>
                    <a:bodyPr/>
                    <a:lstStyle/>
                    <a:p>
                      <a:pPr marL="62230">
                        <a:lnSpc>
                          <a:spcPct val="100000"/>
                        </a:lnSpc>
                        <a:spcBef>
                          <a:spcPts val="10"/>
                        </a:spcBef>
                      </a:pPr>
                      <a:r>
                        <a:rPr sz="1600" b="1" spc="-5" dirty="0">
                          <a:latin typeface="Calibri"/>
                          <a:cs typeface="Calibri"/>
                        </a:rPr>
                        <a:t>Conditioning</a:t>
                      </a:r>
                      <a:endParaRPr sz="16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D9D9"/>
                    </a:solidFill>
                  </a:tcPr>
                </a:tc>
                <a:tc hMerge="1">
                  <a:txBody>
                    <a:bodyPr/>
                    <a:lstStyle/>
                    <a:p>
                      <a:endParaRPr/>
                    </a:p>
                  </a:txBody>
                  <a:tcPr marL="0" marR="0" marT="0" marB="0"/>
                </a:tc>
                <a:tc hMerge="1">
                  <a:txBody>
                    <a:bodyPr/>
                    <a:lstStyle/>
                    <a:p>
                      <a:endParaRPr/>
                    </a:p>
                  </a:txBody>
                  <a:tcPr marL="0" marR="0" marT="0" marB="0"/>
                </a:tc>
              </a:tr>
              <a:tr h="280416">
                <a:tc>
                  <a:txBody>
                    <a:bodyPr/>
                    <a:lstStyle/>
                    <a:p>
                      <a:pPr marL="430530">
                        <a:lnSpc>
                          <a:spcPct val="100000"/>
                        </a:lnSpc>
                        <a:spcBef>
                          <a:spcPts val="10"/>
                        </a:spcBef>
                      </a:pPr>
                      <a:r>
                        <a:rPr sz="1600" b="1" spc="-5" dirty="0">
                          <a:latin typeface="Calibri"/>
                          <a:cs typeface="Calibri"/>
                        </a:rPr>
                        <a:t>Flu/Mel</a:t>
                      </a:r>
                      <a:endParaRPr sz="16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10"/>
                        </a:spcBef>
                      </a:pPr>
                      <a:r>
                        <a:rPr sz="1600" b="1" spc="-10" dirty="0">
                          <a:latin typeface="Calibri"/>
                          <a:cs typeface="Calibri"/>
                        </a:rPr>
                        <a:t>54%</a:t>
                      </a:r>
                      <a:endParaRPr sz="16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10"/>
                        </a:spcBef>
                      </a:pPr>
                      <a:r>
                        <a:rPr sz="1600" b="1" spc="-10" dirty="0">
                          <a:latin typeface="Calibri"/>
                          <a:cs typeface="Calibri"/>
                        </a:rPr>
                        <a:t>0%</a:t>
                      </a:r>
                      <a:endParaRPr sz="16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80415">
                <a:tc>
                  <a:txBody>
                    <a:bodyPr/>
                    <a:lstStyle/>
                    <a:p>
                      <a:pPr marL="430530">
                        <a:lnSpc>
                          <a:spcPct val="100000"/>
                        </a:lnSpc>
                        <a:spcBef>
                          <a:spcPts val="10"/>
                        </a:spcBef>
                      </a:pPr>
                      <a:r>
                        <a:rPr sz="1600" b="1" spc="-5" dirty="0">
                          <a:latin typeface="Calibri"/>
                          <a:cs typeface="Calibri"/>
                        </a:rPr>
                        <a:t>TBI-VP16</a:t>
                      </a:r>
                      <a:endParaRPr sz="16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10"/>
                        </a:spcBef>
                      </a:pPr>
                      <a:r>
                        <a:rPr sz="1600" b="1" spc="-10" dirty="0">
                          <a:latin typeface="Calibri"/>
                          <a:cs typeface="Calibri"/>
                        </a:rPr>
                        <a:t>33%</a:t>
                      </a:r>
                      <a:endParaRPr sz="16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10"/>
                        </a:spcBef>
                      </a:pPr>
                      <a:r>
                        <a:rPr sz="1600" b="1" spc="-10" dirty="0">
                          <a:latin typeface="Calibri"/>
                          <a:cs typeface="Calibri"/>
                        </a:rPr>
                        <a:t>0%</a:t>
                      </a:r>
                      <a:endParaRPr sz="16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80416">
                <a:tc>
                  <a:txBody>
                    <a:bodyPr/>
                    <a:lstStyle/>
                    <a:p>
                      <a:pPr marL="430530">
                        <a:lnSpc>
                          <a:spcPct val="100000"/>
                        </a:lnSpc>
                        <a:spcBef>
                          <a:spcPts val="15"/>
                        </a:spcBef>
                      </a:pPr>
                      <a:r>
                        <a:rPr sz="1600" b="1" spc="-5" dirty="0">
                          <a:latin typeface="Calibri"/>
                          <a:cs typeface="Calibri"/>
                        </a:rPr>
                        <a:t>BU/Cy</a:t>
                      </a:r>
                      <a:endParaRPr sz="16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15"/>
                        </a:spcBef>
                      </a:pPr>
                      <a:r>
                        <a:rPr sz="1600" b="1" spc="-10" dirty="0">
                          <a:latin typeface="Calibri"/>
                          <a:cs typeface="Calibri"/>
                        </a:rPr>
                        <a:t>13%</a:t>
                      </a:r>
                      <a:endParaRPr sz="16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15"/>
                        </a:spcBef>
                      </a:pPr>
                      <a:r>
                        <a:rPr sz="1600" b="1" spc="-10" dirty="0">
                          <a:latin typeface="Calibri"/>
                          <a:cs typeface="Calibri"/>
                        </a:rPr>
                        <a:t>0%</a:t>
                      </a:r>
                      <a:endParaRPr sz="16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80415">
                <a:tc>
                  <a:txBody>
                    <a:bodyPr/>
                    <a:lstStyle/>
                    <a:p>
                      <a:pPr marL="430530">
                        <a:lnSpc>
                          <a:spcPct val="100000"/>
                        </a:lnSpc>
                        <a:spcBef>
                          <a:spcPts val="15"/>
                        </a:spcBef>
                      </a:pPr>
                      <a:r>
                        <a:rPr sz="1600" b="1" spc="-5" dirty="0">
                          <a:latin typeface="Calibri"/>
                          <a:cs typeface="Calibri"/>
                        </a:rPr>
                        <a:t>TBI-Cy</a:t>
                      </a:r>
                      <a:endParaRPr sz="16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15"/>
                        </a:spcBef>
                      </a:pPr>
                      <a:r>
                        <a:rPr sz="1600" b="1" spc="-10" dirty="0">
                          <a:latin typeface="Calibri"/>
                          <a:cs typeface="Calibri"/>
                        </a:rPr>
                        <a:t>0%</a:t>
                      </a:r>
                      <a:endParaRPr sz="16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15"/>
                        </a:spcBef>
                      </a:pPr>
                      <a:r>
                        <a:rPr sz="1600" b="1" spc="-10" dirty="0">
                          <a:latin typeface="Calibri"/>
                          <a:cs typeface="Calibri"/>
                        </a:rPr>
                        <a:t>100%</a:t>
                      </a:r>
                      <a:endParaRPr sz="16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80416">
                <a:tc gridSpan="3">
                  <a:txBody>
                    <a:bodyPr/>
                    <a:lstStyle/>
                    <a:p>
                      <a:pPr marL="62230">
                        <a:lnSpc>
                          <a:spcPct val="100000"/>
                        </a:lnSpc>
                        <a:spcBef>
                          <a:spcPts val="15"/>
                        </a:spcBef>
                      </a:pPr>
                      <a:r>
                        <a:rPr sz="1600" b="1" spc="-15" dirty="0">
                          <a:latin typeface="Calibri"/>
                          <a:cs typeface="Calibri"/>
                        </a:rPr>
                        <a:t>Engraftment</a:t>
                      </a:r>
                      <a:endParaRPr sz="16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D9D9"/>
                    </a:solidFill>
                  </a:tcPr>
                </a:tc>
                <a:tc hMerge="1">
                  <a:txBody>
                    <a:bodyPr/>
                    <a:lstStyle/>
                    <a:p>
                      <a:endParaRPr/>
                    </a:p>
                  </a:txBody>
                  <a:tcPr marL="0" marR="0" marT="0" marB="0"/>
                </a:tc>
                <a:tc hMerge="1">
                  <a:txBody>
                    <a:bodyPr/>
                    <a:lstStyle/>
                    <a:p>
                      <a:endParaRPr/>
                    </a:p>
                  </a:txBody>
                  <a:tcPr marL="0" marR="0" marT="0" marB="0"/>
                </a:tc>
              </a:tr>
              <a:tr h="280416">
                <a:tc>
                  <a:txBody>
                    <a:bodyPr/>
                    <a:lstStyle/>
                    <a:p>
                      <a:pPr marL="430530">
                        <a:lnSpc>
                          <a:spcPct val="100000"/>
                        </a:lnSpc>
                        <a:spcBef>
                          <a:spcPts val="15"/>
                        </a:spcBef>
                      </a:pPr>
                      <a:r>
                        <a:rPr sz="1600" b="1" spc="-10" dirty="0">
                          <a:latin typeface="Calibri"/>
                          <a:cs typeface="Calibri"/>
                        </a:rPr>
                        <a:t>Neutrophils</a:t>
                      </a:r>
                      <a:endParaRPr sz="16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15"/>
                        </a:spcBef>
                      </a:pPr>
                      <a:r>
                        <a:rPr sz="1600" b="1" spc="-5" dirty="0">
                          <a:latin typeface="Calibri"/>
                          <a:cs typeface="Calibri"/>
                        </a:rPr>
                        <a:t>15</a:t>
                      </a:r>
                      <a:r>
                        <a:rPr sz="1600" b="1" spc="-75" dirty="0">
                          <a:latin typeface="Calibri"/>
                          <a:cs typeface="Calibri"/>
                        </a:rPr>
                        <a:t> </a:t>
                      </a:r>
                      <a:r>
                        <a:rPr sz="1600" b="1" spc="-15" dirty="0">
                          <a:latin typeface="Calibri"/>
                          <a:cs typeface="Calibri"/>
                        </a:rPr>
                        <a:t>day</a:t>
                      </a:r>
                      <a:endParaRPr sz="16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175" algn="ctr">
                        <a:lnSpc>
                          <a:spcPct val="100000"/>
                        </a:lnSpc>
                        <a:spcBef>
                          <a:spcPts val="15"/>
                        </a:spcBef>
                      </a:pPr>
                      <a:r>
                        <a:rPr sz="1600" b="1" spc="-5" dirty="0">
                          <a:latin typeface="Calibri"/>
                          <a:cs typeface="Calibri"/>
                        </a:rPr>
                        <a:t>14</a:t>
                      </a:r>
                      <a:r>
                        <a:rPr sz="1600" b="1" spc="-80" dirty="0">
                          <a:latin typeface="Calibri"/>
                          <a:cs typeface="Calibri"/>
                        </a:rPr>
                        <a:t> </a:t>
                      </a:r>
                      <a:r>
                        <a:rPr sz="1600" b="1" spc="-15" dirty="0">
                          <a:latin typeface="Calibri"/>
                          <a:cs typeface="Calibri"/>
                        </a:rPr>
                        <a:t>days</a:t>
                      </a:r>
                      <a:endParaRPr sz="16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80428">
                <a:tc>
                  <a:txBody>
                    <a:bodyPr/>
                    <a:lstStyle/>
                    <a:p>
                      <a:pPr marL="430530">
                        <a:lnSpc>
                          <a:spcPct val="100000"/>
                        </a:lnSpc>
                        <a:spcBef>
                          <a:spcPts val="15"/>
                        </a:spcBef>
                      </a:pPr>
                      <a:r>
                        <a:rPr sz="1600" b="1" spc="-10" dirty="0">
                          <a:latin typeface="Calibri"/>
                          <a:cs typeface="Calibri"/>
                        </a:rPr>
                        <a:t>Platelets</a:t>
                      </a:r>
                      <a:endParaRPr sz="16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16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175" algn="ctr">
                        <a:lnSpc>
                          <a:spcPct val="100000"/>
                        </a:lnSpc>
                        <a:spcBef>
                          <a:spcPts val="15"/>
                        </a:spcBef>
                      </a:pPr>
                      <a:r>
                        <a:rPr sz="1600" b="1" spc="-5" dirty="0">
                          <a:latin typeface="Calibri"/>
                          <a:cs typeface="Calibri"/>
                        </a:rPr>
                        <a:t>12</a:t>
                      </a:r>
                      <a:r>
                        <a:rPr sz="1600" b="1" spc="-80" dirty="0">
                          <a:latin typeface="Calibri"/>
                          <a:cs typeface="Calibri"/>
                        </a:rPr>
                        <a:t> </a:t>
                      </a:r>
                      <a:r>
                        <a:rPr sz="1600" b="1" spc="-15" dirty="0">
                          <a:latin typeface="Calibri"/>
                          <a:cs typeface="Calibri"/>
                        </a:rPr>
                        <a:t>days</a:t>
                      </a:r>
                      <a:endParaRPr sz="16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3" name="object 3"/>
          <p:cNvSpPr txBox="1">
            <a:spLocks noGrp="1"/>
          </p:cNvSpPr>
          <p:nvPr>
            <p:ph type="title"/>
          </p:nvPr>
        </p:nvSpPr>
        <p:spPr>
          <a:prstGeom prst="rect">
            <a:avLst/>
          </a:prstGeom>
        </p:spPr>
        <p:txBody>
          <a:bodyPr vert="horz" wrap="square" lIns="0" tIns="0" rIns="0" bIns="0" rtlCol="0">
            <a:spAutoFit/>
          </a:bodyPr>
          <a:lstStyle/>
          <a:p>
            <a:pPr marL="1270" algn="ctr">
              <a:lnSpc>
                <a:spcPts val="4320"/>
              </a:lnSpc>
            </a:pPr>
            <a:r>
              <a:rPr sz="4000" spc="-15" dirty="0">
                <a:solidFill>
                  <a:srgbClr val="000000"/>
                </a:solidFill>
                <a:latin typeface="Calibri"/>
                <a:cs typeface="Calibri"/>
              </a:rPr>
              <a:t>Sirolimus </a:t>
            </a:r>
            <a:r>
              <a:rPr sz="4000" spc="-5" dirty="0">
                <a:solidFill>
                  <a:srgbClr val="000000"/>
                </a:solidFill>
                <a:latin typeface="Calibri"/>
                <a:cs typeface="Calibri"/>
              </a:rPr>
              <a:t>+ </a:t>
            </a:r>
            <a:r>
              <a:rPr sz="4000" spc="-45" dirty="0">
                <a:solidFill>
                  <a:srgbClr val="000000"/>
                </a:solidFill>
                <a:latin typeface="Calibri"/>
                <a:cs typeface="Calibri"/>
              </a:rPr>
              <a:t>Tacrolimus </a:t>
            </a:r>
            <a:r>
              <a:rPr sz="4000" spc="-5" dirty="0">
                <a:solidFill>
                  <a:srgbClr val="FF0000"/>
                </a:solidFill>
                <a:latin typeface="Calibri"/>
                <a:cs typeface="Calibri"/>
              </a:rPr>
              <a:t>without</a:t>
            </a:r>
            <a:r>
              <a:rPr sz="4000" spc="60" dirty="0">
                <a:solidFill>
                  <a:srgbClr val="FF0000"/>
                </a:solidFill>
                <a:latin typeface="Calibri"/>
                <a:cs typeface="Calibri"/>
              </a:rPr>
              <a:t> </a:t>
            </a:r>
            <a:r>
              <a:rPr sz="4000" spc="-5" dirty="0">
                <a:solidFill>
                  <a:srgbClr val="FF0000"/>
                </a:solidFill>
                <a:latin typeface="Calibri"/>
                <a:cs typeface="Calibri"/>
              </a:rPr>
              <a:t>MTX</a:t>
            </a:r>
            <a:endParaRPr sz="4000">
              <a:latin typeface="Calibri"/>
              <a:cs typeface="Calibri"/>
            </a:endParaRPr>
          </a:p>
          <a:p>
            <a:pPr marL="115570" algn="ctr">
              <a:lnSpc>
                <a:spcPts val="4320"/>
              </a:lnSpc>
            </a:pPr>
            <a:r>
              <a:rPr sz="4000" spc="-5" dirty="0">
                <a:solidFill>
                  <a:srgbClr val="000000"/>
                </a:solidFill>
                <a:latin typeface="Calibri"/>
                <a:cs typeface="Calibri"/>
              </a:rPr>
              <a:t>2 </a:t>
            </a:r>
            <a:r>
              <a:rPr sz="4000" spc="-15" dirty="0">
                <a:solidFill>
                  <a:srgbClr val="000000"/>
                </a:solidFill>
                <a:latin typeface="Calibri"/>
                <a:cs typeface="Calibri"/>
              </a:rPr>
              <a:t>prospective </a:t>
            </a:r>
            <a:r>
              <a:rPr sz="4000" spc="-5" dirty="0">
                <a:solidFill>
                  <a:srgbClr val="000000"/>
                </a:solidFill>
                <a:latin typeface="Calibri"/>
                <a:cs typeface="Calibri"/>
              </a:rPr>
              <a:t>Phase II</a:t>
            </a:r>
            <a:r>
              <a:rPr sz="4000" spc="-35" dirty="0">
                <a:solidFill>
                  <a:srgbClr val="000000"/>
                </a:solidFill>
                <a:latin typeface="Calibri"/>
                <a:cs typeface="Calibri"/>
              </a:rPr>
              <a:t> </a:t>
            </a:r>
            <a:r>
              <a:rPr sz="4000" spc="-5" dirty="0">
                <a:solidFill>
                  <a:srgbClr val="000000"/>
                </a:solidFill>
                <a:latin typeface="Calibri"/>
                <a:cs typeface="Calibri"/>
              </a:rPr>
              <a:t>trials</a:t>
            </a:r>
            <a:endParaRPr sz="4000">
              <a:latin typeface="Calibri"/>
              <a:cs typeface="Calibri"/>
            </a:endParaRPr>
          </a:p>
        </p:txBody>
      </p:sp>
      <p:sp>
        <p:nvSpPr>
          <p:cNvPr id="4" name="object 4"/>
          <p:cNvSpPr txBox="1"/>
          <p:nvPr/>
        </p:nvSpPr>
        <p:spPr>
          <a:xfrm>
            <a:off x="4094226" y="1673986"/>
            <a:ext cx="1962150" cy="298450"/>
          </a:xfrm>
          <a:prstGeom prst="rect">
            <a:avLst/>
          </a:prstGeom>
        </p:spPr>
        <p:txBody>
          <a:bodyPr vert="horz" wrap="square" lIns="0" tIns="0" rIns="0" bIns="0" rtlCol="0">
            <a:spAutoFit/>
          </a:bodyPr>
          <a:lstStyle/>
          <a:p>
            <a:pPr marL="12700">
              <a:lnSpc>
                <a:spcPct val="100000"/>
              </a:lnSpc>
            </a:pPr>
            <a:r>
              <a:rPr sz="1800" b="1" spc="-5" dirty="0">
                <a:latin typeface="Calibri"/>
                <a:cs typeface="Calibri"/>
              </a:rPr>
              <a:t>City </a:t>
            </a:r>
            <a:r>
              <a:rPr sz="1800" b="1" dirty="0">
                <a:latin typeface="Calibri"/>
                <a:cs typeface="Calibri"/>
              </a:rPr>
              <a:t>of Hope (</a:t>
            </a:r>
            <a:r>
              <a:rPr sz="1800" b="1" spc="-110" dirty="0">
                <a:latin typeface="Calibri"/>
                <a:cs typeface="Calibri"/>
              </a:rPr>
              <a:t> </a:t>
            </a:r>
            <a:r>
              <a:rPr sz="1800" b="1" dirty="0">
                <a:latin typeface="Calibri"/>
                <a:cs typeface="Calibri"/>
              </a:rPr>
              <a:t>85pts</a:t>
            </a:r>
            <a:r>
              <a:rPr sz="1800" dirty="0">
                <a:latin typeface="Calibri"/>
                <a:cs typeface="Calibri"/>
              </a:rPr>
              <a:t>)</a:t>
            </a:r>
            <a:endParaRPr sz="1800">
              <a:latin typeface="Calibri"/>
              <a:cs typeface="Calibri"/>
            </a:endParaRPr>
          </a:p>
        </p:txBody>
      </p:sp>
      <p:sp>
        <p:nvSpPr>
          <p:cNvPr id="5" name="object 5"/>
          <p:cNvSpPr txBox="1"/>
          <p:nvPr/>
        </p:nvSpPr>
        <p:spPr>
          <a:xfrm>
            <a:off x="6580758" y="1673986"/>
            <a:ext cx="1898014" cy="298450"/>
          </a:xfrm>
          <a:prstGeom prst="rect">
            <a:avLst/>
          </a:prstGeom>
        </p:spPr>
        <p:txBody>
          <a:bodyPr vert="horz" wrap="square" lIns="0" tIns="0" rIns="0" bIns="0" rtlCol="0">
            <a:spAutoFit/>
          </a:bodyPr>
          <a:lstStyle/>
          <a:p>
            <a:pPr marL="12700">
              <a:lnSpc>
                <a:spcPct val="100000"/>
              </a:lnSpc>
            </a:pPr>
            <a:r>
              <a:rPr sz="1800" b="1" dirty="0">
                <a:latin typeface="Calibri"/>
                <a:cs typeface="Calibri"/>
              </a:rPr>
              <a:t>Dana </a:t>
            </a:r>
            <a:r>
              <a:rPr sz="1800" b="1" spc="-10" dirty="0">
                <a:latin typeface="Calibri"/>
                <a:cs typeface="Calibri"/>
              </a:rPr>
              <a:t>Farber</a:t>
            </a:r>
            <a:r>
              <a:rPr sz="1800" b="1" spc="-90" dirty="0">
                <a:latin typeface="Calibri"/>
                <a:cs typeface="Calibri"/>
              </a:rPr>
              <a:t> </a:t>
            </a:r>
            <a:r>
              <a:rPr sz="1800" b="1" spc="-5" dirty="0">
                <a:latin typeface="Calibri"/>
                <a:cs typeface="Calibri"/>
              </a:rPr>
              <a:t>(83pts</a:t>
            </a:r>
            <a:r>
              <a:rPr sz="1800" spc="-5" dirty="0">
                <a:latin typeface="Calibri"/>
                <a:cs typeface="Calibri"/>
              </a:rPr>
              <a:t>)</a:t>
            </a:r>
            <a:endParaRPr sz="1800">
              <a:latin typeface="Calibri"/>
              <a:cs typeface="Calibri"/>
            </a:endParaRPr>
          </a:p>
        </p:txBody>
      </p:sp>
      <p:sp>
        <p:nvSpPr>
          <p:cNvPr id="6" name="object 6"/>
          <p:cNvSpPr/>
          <p:nvPr/>
        </p:nvSpPr>
        <p:spPr>
          <a:xfrm>
            <a:off x="571500" y="3214623"/>
            <a:ext cx="714375" cy="285750"/>
          </a:xfrm>
          <a:custGeom>
            <a:avLst/>
            <a:gdLst/>
            <a:ahLst/>
            <a:cxnLst/>
            <a:rect l="l" t="t" r="r" b="b"/>
            <a:pathLst>
              <a:path w="714375" h="285750">
                <a:moveTo>
                  <a:pt x="0" y="142875"/>
                </a:moveTo>
                <a:lnTo>
                  <a:pt x="22346" y="93037"/>
                </a:lnTo>
                <a:lnTo>
                  <a:pt x="84006" y="50839"/>
                </a:lnTo>
                <a:lnTo>
                  <a:pt x="127056" y="33615"/>
                </a:lnTo>
                <a:lnTo>
                  <a:pt x="176908" y="19515"/>
                </a:lnTo>
                <a:lnTo>
                  <a:pt x="232553" y="8943"/>
                </a:lnTo>
                <a:lnTo>
                  <a:pt x="292982" y="2303"/>
                </a:lnTo>
                <a:lnTo>
                  <a:pt x="357187" y="0"/>
                </a:lnTo>
                <a:lnTo>
                  <a:pt x="421392" y="2303"/>
                </a:lnTo>
                <a:lnTo>
                  <a:pt x="481821" y="8943"/>
                </a:lnTo>
                <a:lnTo>
                  <a:pt x="537466" y="19515"/>
                </a:lnTo>
                <a:lnTo>
                  <a:pt x="587318" y="33615"/>
                </a:lnTo>
                <a:lnTo>
                  <a:pt x="630368" y="50839"/>
                </a:lnTo>
                <a:lnTo>
                  <a:pt x="665608" y="70781"/>
                </a:lnTo>
                <a:lnTo>
                  <a:pt x="708620" y="117203"/>
                </a:lnTo>
                <a:lnTo>
                  <a:pt x="714375" y="142875"/>
                </a:lnTo>
                <a:lnTo>
                  <a:pt x="708620" y="168579"/>
                </a:lnTo>
                <a:lnTo>
                  <a:pt x="665608" y="215025"/>
                </a:lnTo>
                <a:lnTo>
                  <a:pt x="630368" y="234963"/>
                </a:lnTo>
                <a:lnTo>
                  <a:pt x="587318" y="252176"/>
                </a:lnTo>
                <a:lnTo>
                  <a:pt x="537466" y="266262"/>
                </a:lnTo>
                <a:lnTo>
                  <a:pt x="481821" y="276821"/>
                </a:lnTo>
                <a:lnTo>
                  <a:pt x="421392" y="283450"/>
                </a:lnTo>
                <a:lnTo>
                  <a:pt x="357187" y="285750"/>
                </a:lnTo>
                <a:lnTo>
                  <a:pt x="292982" y="283450"/>
                </a:lnTo>
                <a:lnTo>
                  <a:pt x="232553" y="276821"/>
                </a:lnTo>
                <a:lnTo>
                  <a:pt x="176908" y="266262"/>
                </a:lnTo>
                <a:lnTo>
                  <a:pt x="127056" y="252176"/>
                </a:lnTo>
                <a:lnTo>
                  <a:pt x="84006" y="234963"/>
                </a:lnTo>
                <a:lnTo>
                  <a:pt x="48766" y="215025"/>
                </a:lnTo>
                <a:lnTo>
                  <a:pt x="5754" y="168579"/>
                </a:lnTo>
                <a:lnTo>
                  <a:pt x="0" y="142875"/>
                </a:lnTo>
                <a:close/>
              </a:path>
            </a:pathLst>
          </a:custGeom>
          <a:ln w="25400">
            <a:solidFill>
              <a:srgbClr val="FF0000"/>
            </a:solidFill>
          </a:ln>
        </p:spPr>
        <p:txBody>
          <a:bodyPr wrap="square" lIns="0" tIns="0" rIns="0" bIns="0" rtlCol="0"/>
          <a:lstStyle/>
          <a:p>
            <a:endParaRPr/>
          </a:p>
        </p:txBody>
      </p:sp>
      <p:sp>
        <p:nvSpPr>
          <p:cNvPr id="7" name="object 7"/>
          <p:cNvSpPr/>
          <p:nvPr/>
        </p:nvSpPr>
        <p:spPr>
          <a:xfrm>
            <a:off x="6786626" y="5429250"/>
            <a:ext cx="1500505" cy="643255"/>
          </a:xfrm>
          <a:custGeom>
            <a:avLst/>
            <a:gdLst/>
            <a:ahLst/>
            <a:cxnLst/>
            <a:rect l="l" t="t" r="r" b="b"/>
            <a:pathLst>
              <a:path w="1500504" h="643254">
                <a:moveTo>
                  <a:pt x="0" y="321462"/>
                </a:moveTo>
                <a:lnTo>
                  <a:pt x="10861" y="266635"/>
                </a:lnTo>
                <a:lnTo>
                  <a:pt x="42246" y="214818"/>
                </a:lnTo>
                <a:lnTo>
                  <a:pt x="92354" y="166783"/>
                </a:lnTo>
                <a:lnTo>
                  <a:pt x="123866" y="144425"/>
                </a:lnTo>
                <a:lnTo>
                  <a:pt x="159384" y="123301"/>
                </a:lnTo>
                <a:lnTo>
                  <a:pt x="198682" y="103508"/>
                </a:lnTo>
                <a:lnTo>
                  <a:pt x="241535" y="85143"/>
                </a:lnTo>
                <a:lnTo>
                  <a:pt x="287718" y="68302"/>
                </a:lnTo>
                <a:lnTo>
                  <a:pt x="337006" y="53081"/>
                </a:lnTo>
                <a:lnTo>
                  <a:pt x="389175" y="39577"/>
                </a:lnTo>
                <a:lnTo>
                  <a:pt x="443998" y="27885"/>
                </a:lnTo>
                <a:lnTo>
                  <a:pt x="501251" y="18103"/>
                </a:lnTo>
                <a:lnTo>
                  <a:pt x="560709" y="10328"/>
                </a:lnTo>
                <a:lnTo>
                  <a:pt x="622147" y="4654"/>
                </a:lnTo>
                <a:lnTo>
                  <a:pt x="685340" y="1179"/>
                </a:lnTo>
                <a:lnTo>
                  <a:pt x="750062" y="0"/>
                </a:lnTo>
                <a:lnTo>
                  <a:pt x="814783" y="1179"/>
                </a:lnTo>
                <a:lnTo>
                  <a:pt x="877976" y="4654"/>
                </a:lnTo>
                <a:lnTo>
                  <a:pt x="939414" y="10328"/>
                </a:lnTo>
                <a:lnTo>
                  <a:pt x="998872" y="18103"/>
                </a:lnTo>
                <a:lnTo>
                  <a:pt x="1056125" y="27885"/>
                </a:lnTo>
                <a:lnTo>
                  <a:pt x="1110948" y="39577"/>
                </a:lnTo>
                <a:lnTo>
                  <a:pt x="1163117" y="53081"/>
                </a:lnTo>
                <a:lnTo>
                  <a:pt x="1212405" y="68302"/>
                </a:lnTo>
                <a:lnTo>
                  <a:pt x="1258588" y="85143"/>
                </a:lnTo>
                <a:lnTo>
                  <a:pt x="1301441" y="103508"/>
                </a:lnTo>
                <a:lnTo>
                  <a:pt x="1340739" y="123301"/>
                </a:lnTo>
                <a:lnTo>
                  <a:pt x="1376257" y="144425"/>
                </a:lnTo>
                <a:lnTo>
                  <a:pt x="1407769" y="166783"/>
                </a:lnTo>
                <a:lnTo>
                  <a:pt x="1457877" y="214818"/>
                </a:lnTo>
                <a:lnTo>
                  <a:pt x="1489262" y="266635"/>
                </a:lnTo>
                <a:lnTo>
                  <a:pt x="1500124" y="321462"/>
                </a:lnTo>
                <a:lnTo>
                  <a:pt x="1497371" y="349200"/>
                </a:lnTo>
                <a:lnTo>
                  <a:pt x="1476022" y="402614"/>
                </a:lnTo>
                <a:lnTo>
                  <a:pt x="1435051" y="452635"/>
                </a:lnTo>
                <a:lnTo>
                  <a:pt x="1376257" y="498492"/>
                </a:lnTo>
                <a:lnTo>
                  <a:pt x="1340739" y="519617"/>
                </a:lnTo>
                <a:lnTo>
                  <a:pt x="1301441" y="539411"/>
                </a:lnTo>
                <a:lnTo>
                  <a:pt x="1258588" y="557778"/>
                </a:lnTo>
                <a:lnTo>
                  <a:pt x="1212405" y="574622"/>
                </a:lnTo>
                <a:lnTo>
                  <a:pt x="1163117" y="589845"/>
                </a:lnTo>
                <a:lnTo>
                  <a:pt x="1110948" y="603352"/>
                </a:lnTo>
                <a:lnTo>
                  <a:pt x="1056125" y="615045"/>
                </a:lnTo>
                <a:lnTo>
                  <a:pt x="998872" y="624829"/>
                </a:lnTo>
                <a:lnTo>
                  <a:pt x="939414" y="632606"/>
                </a:lnTo>
                <a:lnTo>
                  <a:pt x="877976" y="638281"/>
                </a:lnTo>
                <a:lnTo>
                  <a:pt x="814783" y="641757"/>
                </a:lnTo>
                <a:lnTo>
                  <a:pt x="750062" y="642937"/>
                </a:lnTo>
                <a:lnTo>
                  <a:pt x="685340" y="641757"/>
                </a:lnTo>
                <a:lnTo>
                  <a:pt x="622147" y="638281"/>
                </a:lnTo>
                <a:lnTo>
                  <a:pt x="560709" y="632606"/>
                </a:lnTo>
                <a:lnTo>
                  <a:pt x="501251" y="624829"/>
                </a:lnTo>
                <a:lnTo>
                  <a:pt x="443998" y="615045"/>
                </a:lnTo>
                <a:lnTo>
                  <a:pt x="389175" y="603352"/>
                </a:lnTo>
                <a:lnTo>
                  <a:pt x="337006" y="589845"/>
                </a:lnTo>
                <a:lnTo>
                  <a:pt x="287718" y="574622"/>
                </a:lnTo>
                <a:lnTo>
                  <a:pt x="241535" y="557778"/>
                </a:lnTo>
                <a:lnTo>
                  <a:pt x="198682" y="539411"/>
                </a:lnTo>
                <a:lnTo>
                  <a:pt x="159384" y="519617"/>
                </a:lnTo>
                <a:lnTo>
                  <a:pt x="123866" y="498492"/>
                </a:lnTo>
                <a:lnTo>
                  <a:pt x="92354" y="476132"/>
                </a:lnTo>
                <a:lnTo>
                  <a:pt x="42246" y="428097"/>
                </a:lnTo>
                <a:lnTo>
                  <a:pt x="10861" y="376283"/>
                </a:lnTo>
                <a:lnTo>
                  <a:pt x="0" y="321462"/>
                </a:lnTo>
                <a:close/>
              </a:path>
            </a:pathLst>
          </a:custGeom>
          <a:ln w="25400">
            <a:solidFill>
              <a:srgbClr val="FF0000"/>
            </a:solidFill>
          </a:ln>
        </p:spPr>
        <p:txBody>
          <a:bodyPr wrap="square" lIns="0" tIns="0" rIns="0" bIns="0" rtlCol="0"/>
          <a:lstStyle/>
          <a:p>
            <a:endParaRPr/>
          </a:p>
        </p:txBody>
      </p:sp>
      <p:sp>
        <p:nvSpPr>
          <p:cNvPr id="8" name="object 8"/>
          <p:cNvSpPr/>
          <p:nvPr/>
        </p:nvSpPr>
        <p:spPr>
          <a:xfrm>
            <a:off x="7286625" y="2357501"/>
            <a:ext cx="643255" cy="643255"/>
          </a:xfrm>
          <a:custGeom>
            <a:avLst/>
            <a:gdLst/>
            <a:ahLst/>
            <a:cxnLst/>
            <a:rect l="l" t="t" r="r" b="b"/>
            <a:pathLst>
              <a:path w="643254" h="643255">
                <a:moveTo>
                  <a:pt x="0" y="321437"/>
                </a:moveTo>
                <a:lnTo>
                  <a:pt x="3484" y="273932"/>
                </a:lnTo>
                <a:lnTo>
                  <a:pt x="13607" y="228593"/>
                </a:lnTo>
                <a:lnTo>
                  <a:pt x="29871" y="185918"/>
                </a:lnTo>
                <a:lnTo>
                  <a:pt x="51780" y="146401"/>
                </a:lnTo>
                <a:lnTo>
                  <a:pt x="78835" y="110542"/>
                </a:lnTo>
                <a:lnTo>
                  <a:pt x="110542" y="78835"/>
                </a:lnTo>
                <a:lnTo>
                  <a:pt x="146401" y="51780"/>
                </a:lnTo>
                <a:lnTo>
                  <a:pt x="185918" y="29871"/>
                </a:lnTo>
                <a:lnTo>
                  <a:pt x="228593" y="13607"/>
                </a:lnTo>
                <a:lnTo>
                  <a:pt x="273932" y="3484"/>
                </a:lnTo>
                <a:lnTo>
                  <a:pt x="321436" y="0"/>
                </a:lnTo>
                <a:lnTo>
                  <a:pt x="368944" y="3484"/>
                </a:lnTo>
                <a:lnTo>
                  <a:pt x="414291" y="13607"/>
                </a:lnTo>
                <a:lnTo>
                  <a:pt x="456979" y="29871"/>
                </a:lnTo>
                <a:lnTo>
                  <a:pt x="496510" y="51780"/>
                </a:lnTo>
                <a:lnTo>
                  <a:pt x="532386" y="78835"/>
                </a:lnTo>
                <a:lnTo>
                  <a:pt x="564110" y="110542"/>
                </a:lnTo>
                <a:lnTo>
                  <a:pt x="591182" y="146401"/>
                </a:lnTo>
                <a:lnTo>
                  <a:pt x="613106" y="185918"/>
                </a:lnTo>
                <a:lnTo>
                  <a:pt x="629382" y="228593"/>
                </a:lnTo>
                <a:lnTo>
                  <a:pt x="639513" y="273932"/>
                </a:lnTo>
                <a:lnTo>
                  <a:pt x="643001" y="321437"/>
                </a:lnTo>
                <a:lnTo>
                  <a:pt x="639513" y="368941"/>
                </a:lnTo>
                <a:lnTo>
                  <a:pt x="629382" y="414280"/>
                </a:lnTo>
                <a:lnTo>
                  <a:pt x="613106" y="456955"/>
                </a:lnTo>
                <a:lnTo>
                  <a:pt x="591182" y="496472"/>
                </a:lnTo>
                <a:lnTo>
                  <a:pt x="564110" y="532331"/>
                </a:lnTo>
                <a:lnTo>
                  <a:pt x="532386" y="564038"/>
                </a:lnTo>
                <a:lnTo>
                  <a:pt x="496510" y="591093"/>
                </a:lnTo>
                <a:lnTo>
                  <a:pt x="456979" y="613002"/>
                </a:lnTo>
                <a:lnTo>
                  <a:pt x="414291" y="629266"/>
                </a:lnTo>
                <a:lnTo>
                  <a:pt x="368944" y="639389"/>
                </a:lnTo>
                <a:lnTo>
                  <a:pt x="321436" y="642874"/>
                </a:lnTo>
                <a:lnTo>
                  <a:pt x="273932" y="639389"/>
                </a:lnTo>
                <a:lnTo>
                  <a:pt x="228593" y="629266"/>
                </a:lnTo>
                <a:lnTo>
                  <a:pt x="185918" y="613002"/>
                </a:lnTo>
                <a:lnTo>
                  <a:pt x="146401" y="591093"/>
                </a:lnTo>
                <a:lnTo>
                  <a:pt x="110542" y="564038"/>
                </a:lnTo>
                <a:lnTo>
                  <a:pt x="78835" y="532331"/>
                </a:lnTo>
                <a:lnTo>
                  <a:pt x="51780" y="496472"/>
                </a:lnTo>
                <a:lnTo>
                  <a:pt x="29871" y="456955"/>
                </a:lnTo>
                <a:lnTo>
                  <a:pt x="13607" y="414280"/>
                </a:lnTo>
                <a:lnTo>
                  <a:pt x="3484" y="368941"/>
                </a:lnTo>
                <a:lnTo>
                  <a:pt x="0" y="321437"/>
                </a:lnTo>
                <a:close/>
              </a:path>
            </a:pathLst>
          </a:custGeom>
          <a:ln w="25400">
            <a:solidFill>
              <a:srgbClr val="FF0000"/>
            </a:solidFill>
          </a:ln>
        </p:spPr>
        <p:txBody>
          <a:bodyPr wrap="square" lIns="0" tIns="0" rIns="0" bIns="0" rtlCol="0"/>
          <a:lstStyle/>
          <a:p>
            <a:endParaRPr/>
          </a:p>
        </p:txBody>
      </p:sp>
      <p:sp>
        <p:nvSpPr>
          <p:cNvPr id="9" name="object 9"/>
          <p:cNvSpPr txBox="1"/>
          <p:nvPr/>
        </p:nvSpPr>
        <p:spPr>
          <a:xfrm>
            <a:off x="481990" y="6359525"/>
            <a:ext cx="3338195" cy="228600"/>
          </a:xfrm>
          <a:prstGeom prst="rect">
            <a:avLst/>
          </a:prstGeom>
        </p:spPr>
        <p:txBody>
          <a:bodyPr vert="horz" wrap="square" lIns="0" tIns="0" rIns="0" bIns="0" rtlCol="0">
            <a:spAutoFit/>
          </a:bodyPr>
          <a:lstStyle/>
          <a:p>
            <a:pPr marL="12700">
              <a:lnSpc>
                <a:spcPts val="1614"/>
              </a:lnSpc>
            </a:pPr>
            <a:r>
              <a:rPr sz="1600" spc="-15" dirty="0">
                <a:latin typeface="Calibri"/>
                <a:cs typeface="Calibri"/>
              </a:rPr>
              <a:t>Rodriguez </a:t>
            </a:r>
            <a:r>
              <a:rPr sz="1600" dirty="0">
                <a:latin typeface="Calibri"/>
                <a:cs typeface="Calibri"/>
              </a:rPr>
              <a:t>R. </a:t>
            </a:r>
            <a:r>
              <a:rPr sz="1600" spc="-5" dirty="0">
                <a:latin typeface="Calibri"/>
                <a:cs typeface="Calibri"/>
              </a:rPr>
              <a:t>Blood</a:t>
            </a:r>
            <a:r>
              <a:rPr sz="1600" spc="40" dirty="0">
                <a:latin typeface="Calibri"/>
                <a:cs typeface="Calibri"/>
              </a:rPr>
              <a:t> </a:t>
            </a:r>
            <a:r>
              <a:rPr sz="1600" spc="-5" dirty="0">
                <a:latin typeface="Calibri"/>
                <a:cs typeface="Calibri"/>
              </a:rPr>
              <a:t>2010;115:1098-1105</a:t>
            </a:r>
            <a:endParaRPr sz="1600">
              <a:latin typeface="Calibri"/>
              <a:cs typeface="Calibri"/>
            </a:endParaRPr>
          </a:p>
        </p:txBody>
      </p:sp>
      <p:sp>
        <p:nvSpPr>
          <p:cNvPr id="10" name="object 10"/>
          <p:cNvSpPr txBox="1"/>
          <p:nvPr/>
        </p:nvSpPr>
        <p:spPr>
          <a:xfrm>
            <a:off x="5348478" y="6359525"/>
            <a:ext cx="3014980" cy="228600"/>
          </a:xfrm>
          <a:prstGeom prst="rect">
            <a:avLst/>
          </a:prstGeom>
        </p:spPr>
        <p:txBody>
          <a:bodyPr vert="horz" wrap="square" lIns="0" tIns="0" rIns="0" bIns="0" rtlCol="0">
            <a:spAutoFit/>
          </a:bodyPr>
          <a:lstStyle/>
          <a:p>
            <a:pPr marL="12700">
              <a:lnSpc>
                <a:spcPts val="1614"/>
              </a:lnSpc>
            </a:pPr>
            <a:r>
              <a:rPr sz="1600" spc="-5" dirty="0">
                <a:latin typeface="Calibri"/>
                <a:cs typeface="Calibri"/>
              </a:rPr>
              <a:t>Cutler C. Blood</a:t>
            </a:r>
            <a:r>
              <a:rPr sz="1600" spc="-25" dirty="0">
                <a:latin typeface="Calibri"/>
                <a:cs typeface="Calibri"/>
              </a:rPr>
              <a:t> </a:t>
            </a:r>
            <a:r>
              <a:rPr sz="1600" spc="-5" dirty="0">
                <a:latin typeface="Calibri"/>
                <a:cs typeface="Calibri"/>
              </a:rPr>
              <a:t>2007;109:3108-3117</a:t>
            </a:r>
            <a:endParaRPr sz="1600">
              <a:latin typeface="Calibri"/>
              <a:cs typeface="Calibri"/>
            </a:endParaRP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493712" y="2351151"/>
          <a:ext cx="8358186" cy="1892170"/>
        </p:xfrm>
        <a:graphic>
          <a:graphicData uri="http://schemas.openxmlformats.org/drawingml/2006/table">
            <a:tbl>
              <a:tblPr firstRow="1" bandRow="1">
                <a:tableStyleId>{2D5ABB26-0587-4C30-8999-92F81FD0307C}</a:tableStyleId>
              </a:tblPr>
              <a:tblGrid>
                <a:gridCol w="2785808"/>
                <a:gridCol w="2785744"/>
                <a:gridCol w="2786634"/>
              </a:tblGrid>
              <a:tr h="315340">
                <a:tc gridSpan="3">
                  <a:txBody>
                    <a:bodyPr/>
                    <a:lstStyle/>
                    <a:p>
                      <a:pPr marL="62230">
                        <a:lnSpc>
                          <a:spcPct val="100000"/>
                        </a:lnSpc>
                        <a:spcBef>
                          <a:spcPts val="10"/>
                        </a:spcBef>
                      </a:pPr>
                      <a:r>
                        <a:rPr sz="1800" b="1" spc="-5" dirty="0">
                          <a:latin typeface="Calibri"/>
                          <a:cs typeface="Calibri"/>
                        </a:rPr>
                        <a:t>aGVHD</a:t>
                      </a:r>
                      <a:endParaRPr sz="18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D9D9"/>
                    </a:solidFill>
                  </a:tcPr>
                </a:tc>
                <a:tc hMerge="1">
                  <a:txBody>
                    <a:bodyPr/>
                    <a:lstStyle/>
                    <a:p>
                      <a:endParaRPr/>
                    </a:p>
                  </a:txBody>
                  <a:tcPr marL="0" marR="0" marT="0" marB="0"/>
                </a:tc>
                <a:tc hMerge="1">
                  <a:txBody>
                    <a:bodyPr/>
                    <a:lstStyle/>
                    <a:p>
                      <a:endParaRPr/>
                    </a:p>
                  </a:txBody>
                  <a:tcPr marL="0" marR="0" marT="0" marB="0"/>
                </a:tc>
              </a:tr>
              <a:tr h="315341">
                <a:tc>
                  <a:txBody>
                    <a:bodyPr/>
                    <a:lstStyle/>
                    <a:p>
                      <a:pPr marL="481330">
                        <a:lnSpc>
                          <a:spcPct val="100000"/>
                        </a:lnSpc>
                        <a:spcBef>
                          <a:spcPts val="15"/>
                        </a:spcBef>
                      </a:pPr>
                      <a:r>
                        <a:rPr sz="1800" b="1" dirty="0">
                          <a:latin typeface="Calibri"/>
                          <a:cs typeface="Calibri"/>
                        </a:rPr>
                        <a:t>Median</a:t>
                      </a:r>
                      <a:r>
                        <a:rPr sz="1800" b="1" spc="-114" dirty="0">
                          <a:latin typeface="Calibri"/>
                          <a:cs typeface="Calibri"/>
                        </a:rPr>
                        <a:t> </a:t>
                      </a:r>
                      <a:r>
                        <a:rPr sz="1800" b="1" dirty="0">
                          <a:latin typeface="Calibri"/>
                          <a:cs typeface="Calibri"/>
                        </a:rPr>
                        <a:t>onset</a:t>
                      </a:r>
                      <a:endParaRPr sz="18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15"/>
                        </a:spcBef>
                      </a:pPr>
                      <a:r>
                        <a:rPr sz="1800" b="1" dirty="0">
                          <a:latin typeface="Calibri"/>
                          <a:cs typeface="Calibri"/>
                        </a:rPr>
                        <a:t>19</a:t>
                      </a:r>
                      <a:r>
                        <a:rPr sz="1800" b="1" spc="-100" dirty="0">
                          <a:latin typeface="Calibri"/>
                          <a:cs typeface="Calibri"/>
                        </a:rPr>
                        <a:t> </a:t>
                      </a:r>
                      <a:r>
                        <a:rPr sz="1800" b="1" spc="-15" dirty="0">
                          <a:latin typeface="Calibri"/>
                          <a:cs typeface="Calibri"/>
                        </a:rPr>
                        <a:t>days</a:t>
                      </a:r>
                      <a:endParaRPr sz="18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15"/>
                        </a:spcBef>
                      </a:pPr>
                      <a:r>
                        <a:rPr sz="1800" b="1" dirty="0">
                          <a:latin typeface="Calibri"/>
                          <a:cs typeface="Calibri"/>
                        </a:rPr>
                        <a:t>21</a:t>
                      </a:r>
                      <a:r>
                        <a:rPr sz="1800" b="1" spc="-100" dirty="0">
                          <a:latin typeface="Calibri"/>
                          <a:cs typeface="Calibri"/>
                        </a:rPr>
                        <a:t> </a:t>
                      </a:r>
                      <a:r>
                        <a:rPr sz="1800" b="1" spc="-15" dirty="0">
                          <a:latin typeface="Calibri"/>
                          <a:cs typeface="Calibri"/>
                        </a:rPr>
                        <a:t>days</a:t>
                      </a:r>
                      <a:endParaRPr sz="18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315340">
                <a:tc>
                  <a:txBody>
                    <a:bodyPr/>
                    <a:lstStyle/>
                    <a:p>
                      <a:pPr marL="481330">
                        <a:lnSpc>
                          <a:spcPct val="100000"/>
                        </a:lnSpc>
                        <a:spcBef>
                          <a:spcPts val="15"/>
                        </a:spcBef>
                      </a:pPr>
                      <a:r>
                        <a:rPr sz="1800" b="1" spc="-10" dirty="0">
                          <a:latin typeface="Calibri"/>
                          <a:cs typeface="Calibri"/>
                        </a:rPr>
                        <a:t>Grade</a:t>
                      </a:r>
                      <a:r>
                        <a:rPr sz="1800" b="1" spc="-110" dirty="0">
                          <a:latin typeface="Calibri"/>
                          <a:cs typeface="Calibri"/>
                        </a:rPr>
                        <a:t> </a:t>
                      </a:r>
                      <a:r>
                        <a:rPr sz="1800" b="1" dirty="0">
                          <a:latin typeface="Calibri"/>
                          <a:cs typeface="Calibri"/>
                        </a:rPr>
                        <a:t>II-IV</a:t>
                      </a:r>
                      <a:endParaRPr sz="18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15"/>
                        </a:spcBef>
                      </a:pPr>
                      <a:r>
                        <a:rPr sz="1800" b="1" spc="-5" dirty="0">
                          <a:latin typeface="Calibri"/>
                          <a:cs typeface="Calibri"/>
                        </a:rPr>
                        <a:t>43%</a:t>
                      </a:r>
                      <a:endParaRPr sz="18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15"/>
                        </a:spcBef>
                      </a:pPr>
                      <a:r>
                        <a:rPr sz="1800" b="1" dirty="0">
                          <a:latin typeface="Calibri"/>
                          <a:cs typeface="Calibri"/>
                        </a:rPr>
                        <a:t>20,5%</a:t>
                      </a:r>
                      <a:endParaRPr sz="18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315468">
                <a:tc>
                  <a:txBody>
                    <a:bodyPr/>
                    <a:lstStyle/>
                    <a:p>
                      <a:pPr marL="481330">
                        <a:lnSpc>
                          <a:spcPct val="100000"/>
                        </a:lnSpc>
                        <a:spcBef>
                          <a:spcPts val="15"/>
                        </a:spcBef>
                      </a:pPr>
                      <a:r>
                        <a:rPr sz="1800" b="1" spc="-10" dirty="0">
                          <a:latin typeface="Calibri"/>
                          <a:cs typeface="Calibri"/>
                        </a:rPr>
                        <a:t>Grade</a:t>
                      </a:r>
                      <a:r>
                        <a:rPr sz="1800" b="1" spc="-110" dirty="0">
                          <a:latin typeface="Calibri"/>
                          <a:cs typeface="Calibri"/>
                        </a:rPr>
                        <a:t> </a:t>
                      </a:r>
                      <a:r>
                        <a:rPr sz="1800" b="1" dirty="0">
                          <a:latin typeface="Calibri"/>
                          <a:cs typeface="Calibri"/>
                        </a:rPr>
                        <a:t>III-IV</a:t>
                      </a:r>
                      <a:endParaRPr sz="18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15"/>
                        </a:spcBef>
                      </a:pPr>
                      <a:r>
                        <a:rPr sz="1800" b="1" spc="-5" dirty="0">
                          <a:latin typeface="Calibri"/>
                          <a:cs typeface="Calibri"/>
                        </a:rPr>
                        <a:t>15%</a:t>
                      </a:r>
                      <a:endParaRPr sz="18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15"/>
                        </a:spcBef>
                      </a:pPr>
                      <a:r>
                        <a:rPr sz="1800" b="1" dirty="0">
                          <a:latin typeface="Calibri"/>
                          <a:cs typeface="Calibri"/>
                        </a:rPr>
                        <a:t>4,8%</a:t>
                      </a:r>
                      <a:endParaRPr sz="18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315340">
                <a:tc gridSpan="3">
                  <a:txBody>
                    <a:bodyPr/>
                    <a:lstStyle/>
                    <a:p>
                      <a:pPr marL="62230">
                        <a:lnSpc>
                          <a:spcPct val="100000"/>
                        </a:lnSpc>
                        <a:spcBef>
                          <a:spcPts val="15"/>
                        </a:spcBef>
                      </a:pPr>
                      <a:r>
                        <a:rPr sz="1800" b="1" spc="-5" dirty="0">
                          <a:latin typeface="Calibri"/>
                          <a:cs typeface="Calibri"/>
                        </a:rPr>
                        <a:t>cGVHD</a:t>
                      </a:r>
                      <a:endParaRPr sz="18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D9D9"/>
                    </a:solidFill>
                  </a:tcPr>
                </a:tc>
                <a:tc hMerge="1">
                  <a:txBody>
                    <a:bodyPr/>
                    <a:lstStyle/>
                    <a:p>
                      <a:endParaRPr/>
                    </a:p>
                  </a:txBody>
                  <a:tcPr marL="0" marR="0" marT="0" marB="0"/>
                </a:tc>
                <a:tc hMerge="1">
                  <a:txBody>
                    <a:bodyPr/>
                    <a:lstStyle/>
                    <a:p>
                      <a:endParaRPr/>
                    </a:p>
                  </a:txBody>
                  <a:tcPr marL="0" marR="0" marT="0" marB="0"/>
                </a:tc>
              </a:tr>
              <a:tr h="315341">
                <a:tc>
                  <a:txBody>
                    <a:bodyPr/>
                    <a:lstStyle/>
                    <a:p>
                      <a:pPr marL="481330">
                        <a:lnSpc>
                          <a:spcPct val="100000"/>
                        </a:lnSpc>
                        <a:spcBef>
                          <a:spcPts val="15"/>
                        </a:spcBef>
                      </a:pPr>
                      <a:r>
                        <a:rPr sz="1800" b="1" spc="-35" dirty="0">
                          <a:latin typeface="Calibri"/>
                          <a:cs typeface="Calibri"/>
                        </a:rPr>
                        <a:t>Total</a:t>
                      </a:r>
                      <a:endParaRPr sz="18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15"/>
                        </a:spcBef>
                      </a:pPr>
                      <a:r>
                        <a:rPr sz="1800" b="1" spc="-5" dirty="0">
                          <a:latin typeface="Calibri"/>
                          <a:cs typeface="Calibri"/>
                        </a:rPr>
                        <a:t>51%</a:t>
                      </a:r>
                      <a:endParaRPr sz="18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15"/>
                        </a:spcBef>
                      </a:pPr>
                      <a:r>
                        <a:rPr sz="1800" b="1" dirty="0">
                          <a:latin typeface="Calibri"/>
                          <a:cs typeface="Calibri"/>
                        </a:rPr>
                        <a:t>59,1%</a:t>
                      </a:r>
                      <a:endParaRPr sz="18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3" name="object 3"/>
          <p:cNvSpPr txBox="1"/>
          <p:nvPr/>
        </p:nvSpPr>
        <p:spPr>
          <a:xfrm>
            <a:off x="3583051" y="1745615"/>
            <a:ext cx="1962150" cy="299085"/>
          </a:xfrm>
          <a:prstGeom prst="rect">
            <a:avLst/>
          </a:prstGeom>
        </p:spPr>
        <p:txBody>
          <a:bodyPr vert="horz" wrap="square" lIns="0" tIns="0" rIns="0" bIns="0" rtlCol="0">
            <a:spAutoFit/>
          </a:bodyPr>
          <a:lstStyle/>
          <a:p>
            <a:pPr marL="12700">
              <a:lnSpc>
                <a:spcPct val="100000"/>
              </a:lnSpc>
            </a:pPr>
            <a:r>
              <a:rPr sz="1800" b="1" spc="-5" dirty="0">
                <a:latin typeface="Calibri"/>
                <a:cs typeface="Calibri"/>
              </a:rPr>
              <a:t>City </a:t>
            </a:r>
            <a:r>
              <a:rPr sz="1800" b="1" dirty="0">
                <a:latin typeface="Calibri"/>
                <a:cs typeface="Calibri"/>
              </a:rPr>
              <a:t>of Hope (</a:t>
            </a:r>
            <a:r>
              <a:rPr sz="1800" b="1" spc="-110" dirty="0">
                <a:latin typeface="Calibri"/>
                <a:cs typeface="Calibri"/>
              </a:rPr>
              <a:t> </a:t>
            </a:r>
            <a:r>
              <a:rPr sz="1800" b="1" dirty="0">
                <a:latin typeface="Calibri"/>
                <a:cs typeface="Calibri"/>
              </a:rPr>
              <a:t>85pts</a:t>
            </a:r>
            <a:r>
              <a:rPr sz="1800" dirty="0">
                <a:latin typeface="Calibri"/>
                <a:cs typeface="Calibri"/>
              </a:rPr>
              <a:t>)</a:t>
            </a:r>
            <a:endParaRPr sz="1800">
              <a:latin typeface="Calibri"/>
              <a:cs typeface="Calibri"/>
            </a:endParaRPr>
          </a:p>
        </p:txBody>
      </p:sp>
      <p:sp>
        <p:nvSpPr>
          <p:cNvPr id="4" name="object 4"/>
          <p:cNvSpPr txBox="1"/>
          <p:nvPr/>
        </p:nvSpPr>
        <p:spPr>
          <a:xfrm>
            <a:off x="6507606" y="1804161"/>
            <a:ext cx="1898014" cy="298450"/>
          </a:xfrm>
          <a:prstGeom prst="rect">
            <a:avLst/>
          </a:prstGeom>
        </p:spPr>
        <p:txBody>
          <a:bodyPr vert="horz" wrap="square" lIns="0" tIns="0" rIns="0" bIns="0" rtlCol="0">
            <a:spAutoFit/>
          </a:bodyPr>
          <a:lstStyle/>
          <a:p>
            <a:pPr marL="12700">
              <a:lnSpc>
                <a:spcPct val="100000"/>
              </a:lnSpc>
            </a:pPr>
            <a:r>
              <a:rPr sz="1800" b="1" dirty="0">
                <a:latin typeface="Calibri"/>
                <a:cs typeface="Calibri"/>
              </a:rPr>
              <a:t>Dana </a:t>
            </a:r>
            <a:r>
              <a:rPr sz="1800" b="1" spc="-10" dirty="0">
                <a:latin typeface="Calibri"/>
                <a:cs typeface="Calibri"/>
              </a:rPr>
              <a:t>Farber</a:t>
            </a:r>
            <a:r>
              <a:rPr sz="1800" b="1" spc="-90" dirty="0">
                <a:latin typeface="Calibri"/>
                <a:cs typeface="Calibri"/>
              </a:rPr>
              <a:t> </a:t>
            </a:r>
            <a:r>
              <a:rPr sz="1800" b="1" spc="-5" dirty="0">
                <a:latin typeface="Calibri"/>
                <a:cs typeface="Calibri"/>
              </a:rPr>
              <a:t>(83pts</a:t>
            </a:r>
            <a:r>
              <a:rPr sz="1800" spc="-5" dirty="0">
                <a:latin typeface="Calibri"/>
                <a:cs typeface="Calibri"/>
              </a:rPr>
              <a:t>)</a:t>
            </a:r>
            <a:endParaRPr sz="1800">
              <a:latin typeface="Calibri"/>
              <a:cs typeface="Calibri"/>
            </a:endParaRPr>
          </a:p>
        </p:txBody>
      </p:sp>
      <p:sp>
        <p:nvSpPr>
          <p:cNvPr id="5" name="object 5"/>
          <p:cNvSpPr txBox="1">
            <a:spLocks noGrp="1"/>
          </p:cNvSpPr>
          <p:nvPr>
            <p:ph type="title"/>
          </p:nvPr>
        </p:nvSpPr>
        <p:spPr>
          <a:prstGeom prst="rect">
            <a:avLst/>
          </a:prstGeom>
        </p:spPr>
        <p:txBody>
          <a:bodyPr vert="horz" wrap="square" lIns="0" tIns="0" rIns="0" bIns="0" rtlCol="0">
            <a:spAutoFit/>
          </a:bodyPr>
          <a:lstStyle/>
          <a:p>
            <a:pPr marL="1270" algn="ctr">
              <a:lnSpc>
                <a:spcPct val="100000"/>
              </a:lnSpc>
            </a:pPr>
            <a:r>
              <a:rPr sz="4000" spc="-15" dirty="0">
                <a:solidFill>
                  <a:srgbClr val="000000"/>
                </a:solidFill>
                <a:latin typeface="Calibri"/>
                <a:cs typeface="Calibri"/>
              </a:rPr>
              <a:t>Sirolimus </a:t>
            </a:r>
            <a:r>
              <a:rPr sz="4000" spc="-5" dirty="0">
                <a:solidFill>
                  <a:srgbClr val="000000"/>
                </a:solidFill>
                <a:latin typeface="Calibri"/>
                <a:cs typeface="Calibri"/>
              </a:rPr>
              <a:t>+ </a:t>
            </a:r>
            <a:r>
              <a:rPr sz="4000" spc="-45" dirty="0">
                <a:solidFill>
                  <a:srgbClr val="000000"/>
                </a:solidFill>
                <a:latin typeface="Calibri"/>
                <a:cs typeface="Calibri"/>
              </a:rPr>
              <a:t>Tacrolimus </a:t>
            </a:r>
            <a:r>
              <a:rPr sz="4000" spc="-5" dirty="0">
                <a:solidFill>
                  <a:srgbClr val="000000"/>
                </a:solidFill>
                <a:latin typeface="Calibri"/>
                <a:cs typeface="Calibri"/>
              </a:rPr>
              <a:t>without</a:t>
            </a:r>
            <a:r>
              <a:rPr sz="4000" spc="60" dirty="0">
                <a:solidFill>
                  <a:srgbClr val="000000"/>
                </a:solidFill>
                <a:latin typeface="Calibri"/>
                <a:cs typeface="Calibri"/>
              </a:rPr>
              <a:t> </a:t>
            </a:r>
            <a:r>
              <a:rPr sz="4000" spc="-5" dirty="0">
                <a:solidFill>
                  <a:srgbClr val="000000"/>
                </a:solidFill>
                <a:latin typeface="Calibri"/>
                <a:cs typeface="Calibri"/>
              </a:rPr>
              <a:t>MTX</a:t>
            </a:r>
            <a:endParaRPr sz="4000">
              <a:latin typeface="Calibri"/>
              <a:cs typeface="Calibri"/>
            </a:endParaRPr>
          </a:p>
          <a:p>
            <a:pPr marL="115570" algn="ctr">
              <a:lnSpc>
                <a:spcPct val="100000"/>
              </a:lnSpc>
            </a:pPr>
            <a:r>
              <a:rPr sz="4000" spc="-5" dirty="0">
                <a:solidFill>
                  <a:srgbClr val="000000"/>
                </a:solidFill>
                <a:latin typeface="Calibri"/>
                <a:cs typeface="Calibri"/>
              </a:rPr>
              <a:t>2 </a:t>
            </a:r>
            <a:r>
              <a:rPr sz="4000" spc="-15" dirty="0">
                <a:solidFill>
                  <a:srgbClr val="000000"/>
                </a:solidFill>
                <a:latin typeface="Calibri"/>
                <a:cs typeface="Calibri"/>
              </a:rPr>
              <a:t>prospective </a:t>
            </a:r>
            <a:r>
              <a:rPr sz="4000" spc="-5" dirty="0">
                <a:solidFill>
                  <a:srgbClr val="000000"/>
                </a:solidFill>
                <a:latin typeface="Calibri"/>
                <a:cs typeface="Calibri"/>
              </a:rPr>
              <a:t>Phase II</a:t>
            </a:r>
            <a:r>
              <a:rPr sz="4000" spc="-35" dirty="0">
                <a:solidFill>
                  <a:srgbClr val="000000"/>
                </a:solidFill>
                <a:latin typeface="Calibri"/>
                <a:cs typeface="Calibri"/>
              </a:rPr>
              <a:t> </a:t>
            </a:r>
            <a:r>
              <a:rPr sz="4000" spc="-5" dirty="0">
                <a:solidFill>
                  <a:srgbClr val="000000"/>
                </a:solidFill>
                <a:latin typeface="Calibri"/>
                <a:cs typeface="Calibri"/>
              </a:rPr>
              <a:t>trials</a:t>
            </a:r>
            <a:endParaRPr sz="4000">
              <a:latin typeface="Calibri"/>
              <a:cs typeface="Calibri"/>
            </a:endParaRPr>
          </a:p>
        </p:txBody>
      </p:sp>
      <p:sp>
        <p:nvSpPr>
          <p:cNvPr id="6" name="object 6"/>
          <p:cNvSpPr/>
          <p:nvPr/>
        </p:nvSpPr>
        <p:spPr>
          <a:xfrm>
            <a:off x="7000875" y="3000375"/>
            <a:ext cx="786130" cy="357505"/>
          </a:xfrm>
          <a:custGeom>
            <a:avLst/>
            <a:gdLst/>
            <a:ahLst/>
            <a:cxnLst/>
            <a:rect l="l" t="t" r="r" b="b"/>
            <a:pathLst>
              <a:path w="786129" h="357504">
                <a:moveTo>
                  <a:pt x="0" y="178562"/>
                </a:moveTo>
                <a:lnTo>
                  <a:pt x="20029" y="122147"/>
                </a:lnTo>
                <a:lnTo>
                  <a:pt x="75805" y="73133"/>
                </a:lnTo>
                <a:lnTo>
                  <a:pt x="115077" y="52324"/>
                </a:lnTo>
                <a:lnTo>
                  <a:pt x="160861" y="34470"/>
                </a:lnTo>
                <a:lnTo>
                  <a:pt x="212347" y="19943"/>
                </a:lnTo>
                <a:lnTo>
                  <a:pt x="268727" y="9109"/>
                </a:lnTo>
                <a:lnTo>
                  <a:pt x="329194" y="2338"/>
                </a:lnTo>
                <a:lnTo>
                  <a:pt x="392938" y="0"/>
                </a:lnTo>
                <a:lnTo>
                  <a:pt x="456650" y="2338"/>
                </a:lnTo>
                <a:lnTo>
                  <a:pt x="517099" y="9109"/>
                </a:lnTo>
                <a:lnTo>
                  <a:pt x="573472" y="19943"/>
                </a:lnTo>
                <a:lnTo>
                  <a:pt x="624959" y="34470"/>
                </a:lnTo>
                <a:lnTo>
                  <a:pt x="670750" y="52324"/>
                </a:lnTo>
                <a:lnTo>
                  <a:pt x="710033" y="73133"/>
                </a:lnTo>
                <a:lnTo>
                  <a:pt x="741998" y="96531"/>
                </a:lnTo>
                <a:lnTo>
                  <a:pt x="780730" y="149614"/>
                </a:lnTo>
                <a:lnTo>
                  <a:pt x="785876" y="178562"/>
                </a:lnTo>
                <a:lnTo>
                  <a:pt x="780730" y="207544"/>
                </a:lnTo>
                <a:lnTo>
                  <a:pt x="741998" y="260676"/>
                </a:lnTo>
                <a:lnTo>
                  <a:pt x="710033" y="284089"/>
                </a:lnTo>
                <a:lnTo>
                  <a:pt x="670750" y="304911"/>
                </a:lnTo>
                <a:lnTo>
                  <a:pt x="624959" y="322772"/>
                </a:lnTo>
                <a:lnTo>
                  <a:pt x="573472" y="337304"/>
                </a:lnTo>
                <a:lnTo>
                  <a:pt x="517099" y="348140"/>
                </a:lnTo>
                <a:lnTo>
                  <a:pt x="456650" y="354912"/>
                </a:lnTo>
                <a:lnTo>
                  <a:pt x="392938" y="357250"/>
                </a:lnTo>
                <a:lnTo>
                  <a:pt x="329194" y="354912"/>
                </a:lnTo>
                <a:lnTo>
                  <a:pt x="268727" y="348140"/>
                </a:lnTo>
                <a:lnTo>
                  <a:pt x="212347" y="337304"/>
                </a:lnTo>
                <a:lnTo>
                  <a:pt x="160861" y="322772"/>
                </a:lnTo>
                <a:lnTo>
                  <a:pt x="115077" y="304911"/>
                </a:lnTo>
                <a:lnTo>
                  <a:pt x="75805" y="284089"/>
                </a:lnTo>
                <a:lnTo>
                  <a:pt x="43853" y="260676"/>
                </a:lnTo>
                <a:lnTo>
                  <a:pt x="5142" y="207544"/>
                </a:lnTo>
                <a:lnTo>
                  <a:pt x="0" y="178562"/>
                </a:lnTo>
                <a:close/>
              </a:path>
            </a:pathLst>
          </a:custGeom>
          <a:ln w="25400">
            <a:solidFill>
              <a:srgbClr val="FF0000"/>
            </a:solidFill>
          </a:ln>
        </p:spPr>
        <p:txBody>
          <a:bodyPr wrap="square" lIns="0" tIns="0" rIns="0" bIns="0" rtlCol="0"/>
          <a:lstStyle/>
          <a:p>
            <a:endParaRPr/>
          </a:p>
        </p:txBody>
      </p:sp>
      <p:sp>
        <p:nvSpPr>
          <p:cNvPr id="7" name="object 7"/>
          <p:cNvSpPr txBox="1"/>
          <p:nvPr/>
        </p:nvSpPr>
        <p:spPr>
          <a:xfrm>
            <a:off x="553618" y="5716396"/>
            <a:ext cx="3337560" cy="228600"/>
          </a:xfrm>
          <a:prstGeom prst="rect">
            <a:avLst/>
          </a:prstGeom>
        </p:spPr>
        <p:txBody>
          <a:bodyPr vert="horz" wrap="square" lIns="0" tIns="0" rIns="0" bIns="0" rtlCol="0">
            <a:spAutoFit/>
          </a:bodyPr>
          <a:lstStyle/>
          <a:p>
            <a:pPr marL="12700">
              <a:lnSpc>
                <a:spcPts val="1614"/>
              </a:lnSpc>
            </a:pPr>
            <a:r>
              <a:rPr sz="1600" spc="-15" dirty="0">
                <a:latin typeface="Calibri"/>
                <a:cs typeface="Calibri"/>
              </a:rPr>
              <a:t>Rodriguez </a:t>
            </a:r>
            <a:r>
              <a:rPr sz="1600" dirty="0">
                <a:latin typeface="Calibri"/>
                <a:cs typeface="Calibri"/>
              </a:rPr>
              <a:t>R. </a:t>
            </a:r>
            <a:r>
              <a:rPr sz="1600" spc="-5" dirty="0">
                <a:latin typeface="Calibri"/>
                <a:cs typeface="Calibri"/>
              </a:rPr>
              <a:t>Blood</a:t>
            </a:r>
            <a:r>
              <a:rPr sz="1600" spc="40" dirty="0">
                <a:latin typeface="Calibri"/>
                <a:cs typeface="Calibri"/>
              </a:rPr>
              <a:t> </a:t>
            </a:r>
            <a:r>
              <a:rPr sz="1600" spc="-5" dirty="0">
                <a:latin typeface="Calibri"/>
                <a:cs typeface="Calibri"/>
              </a:rPr>
              <a:t>2010;115:1098-1105</a:t>
            </a:r>
            <a:endParaRPr sz="1600">
              <a:latin typeface="Calibri"/>
              <a:cs typeface="Calibri"/>
            </a:endParaRPr>
          </a:p>
        </p:txBody>
      </p:sp>
      <p:sp>
        <p:nvSpPr>
          <p:cNvPr id="8" name="object 8"/>
          <p:cNvSpPr txBox="1"/>
          <p:nvPr/>
        </p:nvSpPr>
        <p:spPr>
          <a:xfrm>
            <a:off x="5407278" y="5716396"/>
            <a:ext cx="3014980" cy="228600"/>
          </a:xfrm>
          <a:prstGeom prst="rect">
            <a:avLst/>
          </a:prstGeom>
        </p:spPr>
        <p:txBody>
          <a:bodyPr vert="horz" wrap="square" lIns="0" tIns="0" rIns="0" bIns="0" rtlCol="0">
            <a:spAutoFit/>
          </a:bodyPr>
          <a:lstStyle/>
          <a:p>
            <a:pPr marL="12700">
              <a:lnSpc>
                <a:spcPts val="1614"/>
              </a:lnSpc>
            </a:pPr>
            <a:r>
              <a:rPr sz="1600" spc="-5" dirty="0">
                <a:latin typeface="Calibri"/>
                <a:cs typeface="Calibri"/>
              </a:rPr>
              <a:t>Cutler C. Blood</a:t>
            </a:r>
            <a:r>
              <a:rPr sz="1600" spc="-25" dirty="0">
                <a:latin typeface="Calibri"/>
                <a:cs typeface="Calibri"/>
              </a:rPr>
              <a:t> </a:t>
            </a:r>
            <a:r>
              <a:rPr sz="1600" spc="-5" dirty="0">
                <a:latin typeface="Calibri"/>
                <a:cs typeface="Calibri"/>
              </a:rPr>
              <a:t>2007;109:3108-3117</a:t>
            </a:r>
            <a:endParaRPr sz="1600">
              <a:latin typeface="Calibri"/>
              <a:cs typeface="Calibri"/>
            </a:endParaRP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71500" y="2271763"/>
            <a:ext cx="8072755" cy="315595"/>
          </a:xfrm>
          <a:custGeom>
            <a:avLst/>
            <a:gdLst/>
            <a:ahLst/>
            <a:cxnLst/>
            <a:rect l="l" t="t" r="r" b="b"/>
            <a:pathLst>
              <a:path w="8072755" h="315594">
                <a:moveTo>
                  <a:pt x="0" y="315480"/>
                </a:moveTo>
                <a:lnTo>
                  <a:pt x="8072501" y="315480"/>
                </a:lnTo>
                <a:lnTo>
                  <a:pt x="8072501" y="0"/>
                </a:lnTo>
                <a:lnTo>
                  <a:pt x="0" y="0"/>
                </a:lnTo>
                <a:lnTo>
                  <a:pt x="0" y="315480"/>
                </a:lnTo>
                <a:close/>
              </a:path>
            </a:pathLst>
          </a:custGeom>
          <a:solidFill>
            <a:srgbClr val="D9D9D9"/>
          </a:solidFill>
        </p:spPr>
        <p:txBody>
          <a:bodyPr wrap="square" lIns="0" tIns="0" rIns="0" bIns="0" rtlCol="0"/>
          <a:lstStyle/>
          <a:p>
            <a:endParaRPr/>
          </a:p>
        </p:txBody>
      </p:sp>
      <p:sp>
        <p:nvSpPr>
          <p:cNvPr id="3" name="object 3"/>
          <p:cNvSpPr/>
          <p:nvPr/>
        </p:nvSpPr>
        <p:spPr>
          <a:xfrm>
            <a:off x="571500" y="4480039"/>
            <a:ext cx="8072755" cy="315595"/>
          </a:xfrm>
          <a:custGeom>
            <a:avLst/>
            <a:gdLst/>
            <a:ahLst/>
            <a:cxnLst/>
            <a:rect l="l" t="t" r="r" b="b"/>
            <a:pathLst>
              <a:path w="8072755" h="315595">
                <a:moveTo>
                  <a:pt x="0" y="315480"/>
                </a:moveTo>
                <a:lnTo>
                  <a:pt x="8072501" y="315480"/>
                </a:lnTo>
                <a:lnTo>
                  <a:pt x="8072501" y="0"/>
                </a:lnTo>
                <a:lnTo>
                  <a:pt x="0" y="0"/>
                </a:lnTo>
                <a:lnTo>
                  <a:pt x="0" y="315480"/>
                </a:lnTo>
                <a:close/>
              </a:path>
            </a:pathLst>
          </a:custGeom>
          <a:solidFill>
            <a:srgbClr val="D9D9D9"/>
          </a:solidFill>
        </p:spPr>
        <p:txBody>
          <a:bodyPr wrap="square" lIns="0" tIns="0" rIns="0" bIns="0" rtlCol="0"/>
          <a:lstStyle/>
          <a:p>
            <a:endParaRPr/>
          </a:p>
        </p:txBody>
      </p:sp>
      <p:sp>
        <p:nvSpPr>
          <p:cNvPr id="4" name="object 4"/>
          <p:cNvSpPr/>
          <p:nvPr/>
        </p:nvSpPr>
        <p:spPr>
          <a:xfrm>
            <a:off x="3261995" y="2580894"/>
            <a:ext cx="0" cy="1905635"/>
          </a:xfrm>
          <a:custGeom>
            <a:avLst/>
            <a:gdLst/>
            <a:ahLst/>
            <a:cxnLst/>
            <a:rect l="l" t="t" r="r" b="b"/>
            <a:pathLst>
              <a:path h="1905635">
                <a:moveTo>
                  <a:pt x="0" y="0"/>
                </a:moveTo>
                <a:lnTo>
                  <a:pt x="0" y="1905507"/>
                </a:lnTo>
              </a:path>
            </a:pathLst>
          </a:custGeom>
          <a:ln w="12700">
            <a:solidFill>
              <a:srgbClr val="000000"/>
            </a:solidFill>
          </a:ln>
        </p:spPr>
        <p:txBody>
          <a:bodyPr wrap="square" lIns="0" tIns="0" rIns="0" bIns="0" rtlCol="0"/>
          <a:lstStyle/>
          <a:p>
            <a:endParaRPr/>
          </a:p>
        </p:txBody>
      </p:sp>
      <p:sp>
        <p:nvSpPr>
          <p:cNvPr id="5" name="object 5"/>
          <p:cNvSpPr/>
          <p:nvPr/>
        </p:nvSpPr>
        <p:spPr>
          <a:xfrm>
            <a:off x="3261995" y="4789170"/>
            <a:ext cx="0" cy="959485"/>
          </a:xfrm>
          <a:custGeom>
            <a:avLst/>
            <a:gdLst/>
            <a:ahLst/>
            <a:cxnLst/>
            <a:rect l="l" t="t" r="r" b="b"/>
            <a:pathLst>
              <a:path h="959485">
                <a:moveTo>
                  <a:pt x="0" y="0"/>
                </a:moveTo>
                <a:lnTo>
                  <a:pt x="0" y="959167"/>
                </a:lnTo>
              </a:path>
            </a:pathLst>
          </a:custGeom>
          <a:ln w="12700">
            <a:solidFill>
              <a:srgbClr val="000000"/>
            </a:solidFill>
          </a:ln>
        </p:spPr>
        <p:txBody>
          <a:bodyPr wrap="square" lIns="0" tIns="0" rIns="0" bIns="0" rtlCol="0"/>
          <a:lstStyle/>
          <a:p>
            <a:endParaRPr/>
          </a:p>
        </p:txBody>
      </p:sp>
      <p:sp>
        <p:nvSpPr>
          <p:cNvPr id="6" name="object 6"/>
          <p:cNvSpPr/>
          <p:nvPr/>
        </p:nvSpPr>
        <p:spPr>
          <a:xfrm>
            <a:off x="5952490" y="2580894"/>
            <a:ext cx="0" cy="1905635"/>
          </a:xfrm>
          <a:custGeom>
            <a:avLst/>
            <a:gdLst/>
            <a:ahLst/>
            <a:cxnLst/>
            <a:rect l="l" t="t" r="r" b="b"/>
            <a:pathLst>
              <a:path h="1905635">
                <a:moveTo>
                  <a:pt x="0" y="0"/>
                </a:moveTo>
                <a:lnTo>
                  <a:pt x="0" y="1905507"/>
                </a:lnTo>
              </a:path>
            </a:pathLst>
          </a:custGeom>
          <a:ln w="12700">
            <a:solidFill>
              <a:srgbClr val="000000"/>
            </a:solidFill>
          </a:ln>
        </p:spPr>
        <p:txBody>
          <a:bodyPr wrap="square" lIns="0" tIns="0" rIns="0" bIns="0" rtlCol="0"/>
          <a:lstStyle/>
          <a:p>
            <a:endParaRPr/>
          </a:p>
        </p:txBody>
      </p:sp>
      <p:sp>
        <p:nvSpPr>
          <p:cNvPr id="7" name="object 7"/>
          <p:cNvSpPr/>
          <p:nvPr/>
        </p:nvSpPr>
        <p:spPr>
          <a:xfrm>
            <a:off x="5952490" y="4789170"/>
            <a:ext cx="0" cy="959485"/>
          </a:xfrm>
          <a:custGeom>
            <a:avLst/>
            <a:gdLst/>
            <a:ahLst/>
            <a:cxnLst/>
            <a:rect l="l" t="t" r="r" b="b"/>
            <a:pathLst>
              <a:path h="959485">
                <a:moveTo>
                  <a:pt x="0" y="0"/>
                </a:moveTo>
                <a:lnTo>
                  <a:pt x="0" y="959167"/>
                </a:lnTo>
              </a:path>
            </a:pathLst>
          </a:custGeom>
          <a:ln w="12700">
            <a:solidFill>
              <a:srgbClr val="000000"/>
            </a:solidFill>
          </a:ln>
        </p:spPr>
        <p:txBody>
          <a:bodyPr wrap="square" lIns="0" tIns="0" rIns="0" bIns="0" rtlCol="0"/>
          <a:lstStyle/>
          <a:p>
            <a:endParaRPr/>
          </a:p>
        </p:txBody>
      </p:sp>
      <p:sp>
        <p:nvSpPr>
          <p:cNvPr id="8" name="object 8"/>
          <p:cNvSpPr/>
          <p:nvPr/>
        </p:nvSpPr>
        <p:spPr>
          <a:xfrm>
            <a:off x="565150" y="2587244"/>
            <a:ext cx="8085455" cy="0"/>
          </a:xfrm>
          <a:custGeom>
            <a:avLst/>
            <a:gdLst/>
            <a:ahLst/>
            <a:cxnLst/>
            <a:rect l="l" t="t" r="r" b="b"/>
            <a:pathLst>
              <a:path w="8085455">
                <a:moveTo>
                  <a:pt x="0" y="0"/>
                </a:moveTo>
                <a:lnTo>
                  <a:pt x="8085201" y="0"/>
                </a:lnTo>
              </a:path>
            </a:pathLst>
          </a:custGeom>
          <a:ln w="12700">
            <a:solidFill>
              <a:srgbClr val="000000"/>
            </a:solidFill>
          </a:ln>
        </p:spPr>
        <p:txBody>
          <a:bodyPr wrap="square" lIns="0" tIns="0" rIns="0" bIns="0" rtlCol="0"/>
          <a:lstStyle/>
          <a:p>
            <a:endParaRPr/>
          </a:p>
        </p:txBody>
      </p:sp>
      <p:sp>
        <p:nvSpPr>
          <p:cNvPr id="9" name="object 9"/>
          <p:cNvSpPr/>
          <p:nvPr/>
        </p:nvSpPr>
        <p:spPr>
          <a:xfrm>
            <a:off x="565150" y="2902711"/>
            <a:ext cx="8085455" cy="0"/>
          </a:xfrm>
          <a:custGeom>
            <a:avLst/>
            <a:gdLst/>
            <a:ahLst/>
            <a:cxnLst/>
            <a:rect l="l" t="t" r="r" b="b"/>
            <a:pathLst>
              <a:path w="8085455">
                <a:moveTo>
                  <a:pt x="0" y="0"/>
                </a:moveTo>
                <a:lnTo>
                  <a:pt x="8085201" y="0"/>
                </a:lnTo>
              </a:path>
            </a:pathLst>
          </a:custGeom>
          <a:ln w="12700">
            <a:solidFill>
              <a:srgbClr val="000000"/>
            </a:solidFill>
          </a:ln>
        </p:spPr>
        <p:txBody>
          <a:bodyPr wrap="square" lIns="0" tIns="0" rIns="0" bIns="0" rtlCol="0"/>
          <a:lstStyle/>
          <a:p>
            <a:endParaRPr/>
          </a:p>
        </p:txBody>
      </p:sp>
      <p:sp>
        <p:nvSpPr>
          <p:cNvPr id="10" name="object 10"/>
          <p:cNvSpPr/>
          <p:nvPr/>
        </p:nvSpPr>
        <p:spPr>
          <a:xfrm>
            <a:off x="565150" y="3218179"/>
            <a:ext cx="8085455" cy="0"/>
          </a:xfrm>
          <a:custGeom>
            <a:avLst/>
            <a:gdLst/>
            <a:ahLst/>
            <a:cxnLst/>
            <a:rect l="l" t="t" r="r" b="b"/>
            <a:pathLst>
              <a:path w="8085455">
                <a:moveTo>
                  <a:pt x="0" y="0"/>
                </a:moveTo>
                <a:lnTo>
                  <a:pt x="8085201" y="0"/>
                </a:lnTo>
              </a:path>
            </a:pathLst>
          </a:custGeom>
          <a:ln w="12700">
            <a:solidFill>
              <a:srgbClr val="000000"/>
            </a:solidFill>
          </a:ln>
        </p:spPr>
        <p:txBody>
          <a:bodyPr wrap="square" lIns="0" tIns="0" rIns="0" bIns="0" rtlCol="0"/>
          <a:lstStyle/>
          <a:p>
            <a:endParaRPr/>
          </a:p>
        </p:txBody>
      </p:sp>
      <p:sp>
        <p:nvSpPr>
          <p:cNvPr id="11" name="object 11"/>
          <p:cNvSpPr/>
          <p:nvPr/>
        </p:nvSpPr>
        <p:spPr>
          <a:xfrm>
            <a:off x="565150" y="3533647"/>
            <a:ext cx="8085455" cy="0"/>
          </a:xfrm>
          <a:custGeom>
            <a:avLst/>
            <a:gdLst/>
            <a:ahLst/>
            <a:cxnLst/>
            <a:rect l="l" t="t" r="r" b="b"/>
            <a:pathLst>
              <a:path w="8085455">
                <a:moveTo>
                  <a:pt x="0" y="0"/>
                </a:moveTo>
                <a:lnTo>
                  <a:pt x="8085201" y="0"/>
                </a:lnTo>
              </a:path>
            </a:pathLst>
          </a:custGeom>
          <a:ln w="12700">
            <a:solidFill>
              <a:srgbClr val="000000"/>
            </a:solidFill>
          </a:ln>
        </p:spPr>
        <p:txBody>
          <a:bodyPr wrap="square" lIns="0" tIns="0" rIns="0" bIns="0" rtlCol="0"/>
          <a:lstStyle/>
          <a:p>
            <a:endParaRPr/>
          </a:p>
        </p:txBody>
      </p:sp>
      <p:sp>
        <p:nvSpPr>
          <p:cNvPr id="12" name="object 12"/>
          <p:cNvSpPr/>
          <p:nvPr/>
        </p:nvSpPr>
        <p:spPr>
          <a:xfrm>
            <a:off x="565150" y="3849115"/>
            <a:ext cx="8085455" cy="0"/>
          </a:xfrm>
          <a:custGeom>
            <a:avLst/>
            <a:gdLst/>
            <a:ahLst/>
            <a:cxnLst/>
            <a:rect l="l" t="t" r="r" b="b"/>
            <a:pathLst>
              <a:path w="8085455">
                <a:moveTo>
                  <a:pt x="0" y="0"/>
                </a:moveTo>
                <a:lnTo>
                  <a:pt x="8085201" y="0"/>
                </a:lnTo>
              </a:path>
            </a:pathLst>
          </a:custGeom>
          <a:ln w="12700">
            <a:solidFill>
              <a:srgbClr val="000000"/>
            </a:solidFill>
          </a:ln>
        </p:spPr>
        <p:txBody>
          <a:bodyPr wrap="square" lIns="0" tIns="0" rIns="0" bIns="0" rtlCol="0"/>
          <a:lstStyle/>
          <a:p>
            <a:endParaRPr/>
          </a:p>
        </p:txBody>
      </p:sp>
      <p:sp>
        <p:nvSpPr>
          <p:cNvPr id="13" name="object 13"/>
          <p:cNvSpPr/>
          <p:nvPr/>
        </p:nvSpPr>
        <p:spPr>
          <a:xfrm>
            <a:off x="565150" y="4164584"/>
            <a:ext cx="8085455" cy="0"/>
          </a:xfrm>
          <a:custGeom>
            <a:avLst/>
            <a:gdLst/>
            <a:ahLst/>
            <a:cxnLst/>
            <a:rect l="l" t="t" r="r" b="b"/>
            <a:pathLst>
              <a:path w="8085455">
                <a:moveTo>
                  <a:pt x="0" y="0"/>
                </a:moveTo>
                <a:lnTo>
                  <a:pt x="8085201" y="0"/>
                </a:lnTo>
              </a:path>
            </a:pathLst>
          </a:custGeom>
          <a:ln w="12700">
            <a:solidFill>
              <a:srgbClr val="000000"/>
            </a:solidFill>
          </a:ln>
        </p:spPr>
        <p:txBody>
          <a:bodyPr wrap="square" lIns="0" tIns="0" rIns="0" bIns="0" rtlCol="0"/>
          <a:lstStyle/>
          <a:p>
            <a:endParaRPr/>
          </a:p>
        </p:txBody>
      </p:sp>
      <p:sp>
        <p:nvSpPr>
          <p:cNvPr id="14" name="object 14"/>
          <p:cNvSpPr/>
          <p:nvPr/>
        </p:nvSpPr>
        <p:spPr>
          <a:xfrm>
            <a:off x="565150" y="4480052"/>
            <a:ext cx="8085455" cy="0"/>
          </a:xfrm>
          <a:custGeom>
            <a:avLst/>
            <a:gdLst/>
            <a:ahLst/>
            <a:cxnLst/>
            <a:rect l="l" t="t" r="r" b="b"/>
            <a:pathLst>
              <a:path w="8085455">
                <a:moveTo>
                  <a:pt x="0" y="0"/>
                </a:moveTo>
                <a:lnTo>
                  <a:pt x="8085201" y="0"/>
                </a:lnTo>
              </a:path>
            </a:pathLst>
          </a:custGeom>
          <a:ln w="12700">
            <a:solidFill>
              <a:srgbClr val="000000"/>
            </a:solidFill>
          </a:ln>
        </p:spPr>
        <p:txBody>
          <a:bodyPr wrap="square" lIns="0" tIns="0" rIns="0" bIns="0" rtlCol="0"/>
          <a:lstStyle/>
          <a:p>
            <a:endParaRPr/>
          </a:p>
        </p:txBody>
      </p:sp>
      <p:sp>
        <p:nvSpPr>
          <p:cNvPr id="15" name="object 15"/>
          <p:cNvSpPr/>
          <p:nvPr/>
        </p:nvSpPr>
        <p:spPr>
          <a:xfrm>
            <a:off x="565150" y="4795520"/>
            <a:ext cx="8085455" cy="0"/>
          </a:xfrm>
          <a:custGeom>
            <a:avLst/>
            <a:gdLst/>
            <a:ahLst/>
            <a:cxnLst/>
            <a:rect l="l" t="t" r="r" b="b"/>
            <a:pathLst>
              <a:path w="8085455">
                <a:moveTo>
                  <a:pt x="0" y="0"/>
                </a:moveTo>
                <a:lnTo>
                  <a:pt x="8085201" y="0"/>
                </a:lnTo>
              </a:path>
            </a:pathLst>
          </a:custGeom>
          <a:ln w="12700">
            <a:solidFill>
              <a:srgbClr val="000000"/>
            </a:solidFill>
          </a:ln>
        </p:spPr>
        <p:txBody>
          <a:bodyPr wrap="square" lIns="0" tIns="0" rIns="0" bIns="0" rtlCol="0"/>
          <a:lstStyle/>
          <a:p>
            <a:endParaRPr/>
          </a:p>
        </p:txBody>
      </p:sp>
      <p:sp>
        <p:nvSpPr>
          <p:cNvPr id="16" name="object 16"/>
          <p:cNvSpPr/>
          <p:nvPr/>
        </p:nvSpPr>
        <p:spPr>
          <a:xfrm>
            <a:off x="565150" y="5110988"/>
            <a:ext cx="8085455" cy="0"/>
          </a:xfrm>
          <a:custGeom>
            <a:avLst/>
            <a:gdLst/>
            <a:ahLst/>
            <a:cxnLst/>
            <a:rect l="l" t="t" r="r" b="b"/>
            <a:pathLst>
              <a:path w="8085455">
                <a:moveTo>
                  <a:pt x="0" y="0"/>
                </a:moveTo>
                <a:lnTo>
                  <a:pt x="8085201" y="0"/>
                </a:lnTo>
              </a:path>
            </a:pathLst>
          </a:custGeom>
          <a:ln w="12700">
            <a:solidFill>
              <a:srgbClr val="000000"/>
            </a:solidFill>
          </a:ln>
        </p:spPr>
        <p:txBody>
          <a:bodyPr wrap="square" lIns="0" tIns="0" rIns="0" bIns="0" rtlCol="0"/>
          <a:lstStyle/>
          <a:p>
            <a:endParaRPr/>
          </a:p>
        </p:txBody>
      </p:sp>
      <p:sp>
        <p:nvSpPr>
          <p:cNvPr id="17" name="object 17"/>
          <p:cNvSpPr/>
          <p:nvPr/>
        </p:nvSpPr>
        <p:spPr>
          <a:xfrm>
            <a:off x="565150" y="5426455"/>
            <a:ext cx="8085455" cy="0"/>
          </a:xfrm>
          <a:custGeom>
            <a:avLst/>
            <a:gdLst/>
            <a:ahLst/>
            <a:cxnLst/>
            <a:rect l="l" t="t" r="r" b="b"/>
            <a:pathLst>
              <a:path w="8085455">
                <a:moveTo>
                  <a:pt x="0" y="0"/>
                </a:moveTo>
                <a:lnTo>
                  <a:pt x="8085201" y="0"/>
                </a:lnTo>
              </a:path>
            </a:pathLst>
          </a:custGeom>
          <a:ln w="12700">
            <a:solidFill>
              <a:srgbClr val="000000"/>
            </a:solidFill>
          </a:ln>
        </p:spPr>
        <p:txBody>
          <a:bodyPr wrap="square" lIns="0" tIns="0" rIns="0" bIns="0" rtlCol="0"/>
          <a:lstStyle/>
          <a:p>
            <a:endParaRPr/>
          </a:p>
        </p:txBody>
      </p:sp>
      <p:sp>
        <p:nvSpPr>
          <p:cNvPr id="18" name="object 18"/>
          <p:cNvSpPr/>
          <p:nvPr/>
        </p:nvSpPr>
        <p:spPr>
          <a:xfrm>
            <a:off x="571500" y="2265426"/>
            <a:ext cx="0" cy="3482975"/>
          </a:xfrm>
          <a:custGeom>
            <a:avLst/>
            <a:gdLst/>
            <a:ahLst/>
            <a:cxnLst/>
            <a:rect l="l" t="t" r="r" b="b"/>
            <a:pathLst>
              <a:path h="3482975">
                <a:moveTo>
                  <a:pt x="0" y="0"/>
                </a:moveTo>
                <a:lnTo>
                  <a:pt x="0" y="3482911"/>
                </a:lnTo>
              </a:path>
            </a:pathLst>
          </a:custGeom>
          <a:ln w="12700">
            <a:solidFill>
              <a:srgbClr val="000000"/>
            </a:solidFill>
          </a:ln>
        </p:spPr>
        <p:txBody>
          <a:bodyPr wrap="square" lIns="0" tIns="0" rIns="0" bIns="0" rtlCol="0"/>
          <a:lstStyle/>
          <a:p>
            <a:endParaRPr/>
          </a:p>
        </p:txBody>
      </p:sp>
      <p:sp>
        <p:nvSpPr>
          <p:cNvPr id="19" name="object 19"/>
          <p:cNvSpPr/>
          <p:nvPr/>
        </p:nvSpPr>
        <p:spPr>
          <a:xfrm>
            <a:off x="8644001" y="2265426"/>
            <a:ext cx="0" cy="3482975"/>
          </a:xfrm>
          <a:custGeom>
            <a:avLst/>
            <a:gdLst/>
            <a:ahLst/>
            <a:cxnLst/>
            <a:rect l="l" t="t" r="r" b="b"/>
            <a:pathLst>
              <a:path h="3482975">
                <a:moveTo>
                  <a:pt x="0" y="0"/>
                </a:moveTo>
                <a:lnTo>
                  <a:pt x="0" y="3482911"/>
                </a:lnTo>
              </a:path>
            </a:pathLst>
          </a:custGeom>
          <a:ln w="12700">
            <a:solidFill>
              <a:srgbClr val="000000"/>
            </a:solidFill>
          </a:ln>
        </p:spPr>
        <p:txBody>
          <a:bodyPr wrap="square" lIns="0" tIns="0" rIns="0" bIns="0" rtlCol="0"/>
          <a:lstStyle/>
          <a:p>
            <a:endParaRPr/>
          </a:p>
        </p:txBody>
      </p:sp>
      <p:sp>
        <p:nvSpPr>
          <p:cNvPr id="20" name="object 20"/>
          <p:cNvSpPr/>
          <p:nvPr/>
        </p:nvSpPr>
        <p:spPr>
          <a:xfrm>
            <a:off x="565150" y="2271776"/>
            <a:ext cx="8085455" cy="0"/>
          </a:xfrm>
          <a:custGeom>
            <a:avLst/>
            <a:gdLst/>
            <a:ahLst/>
            <a:cxnLst/>
            <a:rect l="l" t="t" r="r" b="b"/>
            <a:pathLst>
              <a:path w="8085455">
                <a:moveTo>
                  <a:pt x="0" y="0"/>
                </a:moveTo>
                <a:lnTo>
                  <a:pt x="8085201" y="0"/>
                </a:lnTo>
              </a:path>
            </a:pathLst>
          </a:custGeom>
          <a:ln w="12700">
            <a:solidFill>
              <a:srgbClr val="000000"/>
            </a:solidFill>
          </a:ln>
        </p:spPr>
        <p:txBody>
          <a:bodyPr wrap="square" lIns="0" tIns="0" rIns="0" bIns="0" rtlCol="0"/>
          <a:lstStyle/>
          <a:p>
            <a:endParaRPr/>
          </a:p>
        </p:txBody>
      </p:sp>
      <p:sp>
        <p:nvSpPr>
          <p:cNvPr id="21" name="object 21"/>
          <p:cNvSpPr/>
          <p:nvPr/>
        </p:nvSpPr>
        <p:spPr>
          <a:xfrm>
            <a:off x="565150" y="5741987"/>
            <a:ext cx="8085455" cy="0"/>
          </a:xfrm>
          <a:custGeom>
            <a:avLst/>
            <a:gdLst/>
            <a:ahLst/>
            <a:cxnLst/>
            <a:rect l="l" t="t" r="r" b="b"/>
            <a:pathLst>
              <a:path w="8085455">
                <a:moveTo>
                  <a:pt x="0" y="0"/>
                </a:moveTo>
                <a:lnTo>
                  <a:pt x="8085201" y="0"/>
                </a:lnTo>
              </a:path>
            </a:pathLst>
          </a:custGeom>
          <a:ln w="12700">
            <a:solidFill>
              <a:srgbClr val="000000"/>
            </a:solidFill>
          </a:ln>
        </p:spPr>
        <p:txBody>
          <a:bodyPr wrap="square" lIns="0" tIns="0" rIns="0" bIns="0" rtlCol="0"/>
          <a:lstStyle/>
          <a:p>
            <a:endParaRPr/>
          </a:p>
        </p:txBody>
      </p:sp>
      <p:sp>
        <p:nvSpPr>
          <p:cNvPr id="22" name="object 22"/>
          <p:cNvSpPr txBox="1"/>
          <p:nvPr/>
        </p:nvSpPr>
        <p:spPr>
          <a:xfrm>
            <a:off x="1046784" y="2595371"/>
            <a:ext cx="1059180" cy="298450"/>
          </a:xfrm>
          <a:prstGeom prst="rect">
            <a:avLst/>
          </a:prstGeom>
        </p:spPr>
        <p:txBody>
          <a:bodyPr vert="horz" wrap="square" lIns="0" tIns="0" rIns="0" bIns="0" rtlCol="0">
            <a:spAutoFit/>
          </a:bodyPr>
          <a:lstStyle/>
          <a:p>
            <a:pPr marL="12700">
              <a:lnSpc>
                <a:spcPct val="100000"/>
              </a:lnSpc>
            </a:pPr>
            <a:r>
              <a:rPr sz="1800" b="1" dirty="0">
                <a:latin typeface="Calibri"/>
                <a:cs typeface="Calibri"/>
              </a:rPr>
              <a:t>Median</a:t>
            </a:r>
            <a:r>
              <a:rPr sz="1800" b="1" spc="-125" dirty="0">
                <a:latin typeface="Calibri"/>
                <a:cs typeface="Calibri"/>
              </a:rPr>
              <a:t> </a:t>
            </a:r>
            <a:r>
              <a:rPr sz="1800" b="1" dirty="0">
                <a:latin typeface="Calibri"/>
                <a:cs typeface="Calibri"/>
              </a:rPr>
              <a:t>FU</a:t>
            </a:r>
            <a:endParaRPr sz="1800">
              <a:latin typeface="Calibri"/>
              <a:cs typeface="Calibri"/>
            </a:endParaRPr>
          </a:p>
        </p:txBody>
      </p:sp>
      <p:sp>
        <p:nvSpPr>
          <p:cNvPr id="23" name="object 23"/>
          <p:cNvSpPr txBox="1"/>
          <p:nvPr/>
        </p:nvSpPr>
        <p:spPr>
          <a:xfrm>
            <a:off x="4356861" y="2595371"/>
            <a:ext cx="710565" cy="298450"/>
          </a:xfrm>
          <a:prstGeom prst="rect">
            <a:avLst/>
          </a:prstGeom>
        </p:spPr>
        <p:txBody>
          <a:bodyPr vert="horz" wrap="square" lIns="0" tIns="0" rIns="0" bIns="0" rtlCol="0">
            <a:spAutoFit/>
          </a:bodyPr>
          <a:lstStyle/>
          <a:p>
            <a:pPr marL="12700">
              <a:lnSpc>
                <a:spcPct val="100000"/>
              </a:lnSpc>
            </a:pPr>
            <a:r>
              <a:rPr sz="1800" b="1" dirty="0">
                <a:latin typeface="Calibri"/>
                <a:cs typeface="Calibri"/>
              </a:rPr>
              <a:t>26</a:t>
            </a:r>
            <a:r>
              <a:rPr sz="1800" b="1" spc="-90" dirty="0">
                <a:latin typeface="Calibri"/>
                <a:cs typeface="Calibri"/>
              </a:rPr>
              <a:t> </a:t>
            </a:r>
            <a:r>
              <a:rPr sz="1800" b="1" spc="-5" dirty="0">
                <a:latin typeface="Calibri"/>
                <a:cs typeface="Calibri"/>
              </a:rPr>
              <a:t>mos</a:t>
            </a:r>
            <a:endParaRPr sz="1800">
              <a:latin typeface="Calibri"/>
              <a:cs typeface="Calibri"/>
            </a:endParaRPr>
          </a:p>
        </p:txBody>
      </p:sp>
      <p:sp>
        <p:nvSpPr>
          <p:cNvPr id="24" name="object 24"/>
          <p:cNvSpPr txBox="1"/>
          <p:nvPr/>
        </p:nvSpPr>
        <p:spPr>
          <a:xfrm>
            <a:off x="6987285" y="2595371"/>
            <a:ext cx="883919" cy="298450"/>
          </a:xfrm>
          <a:prstGeom prst="rect">
            <a:avLst/>
          </a:prstGeom>
        </p:spPr>
        <p:txBody>
          <a:bodyPr vert="horz" wrap="square" lIns="0" tIns="0" rIns="0" bIns="0" rtlCol="0">
            <a:spAutoFit/>
          </a:bodyPr>
          <a:lstStyle/>
          <a:p>
            <a:pPr marL="12700">
              <a:lnSpc>
                <a:spcPct val="100000"/>
              </a:lnSpc>
            </a:pPr>
            <a:r>
              <a:rPr sz="1800" b="1" dirty="0">
                <a:latin typeface="Calibri"/>
                <a:cs typeface="Calibri"/>
              </a:rPr>
              <a:t>33,5</a:t>
            </a:r>
            <a:r>
              <a:rPr sz="1800" b="1" spc="-100" dirty="0">
                <a:latin typeface="Calibri"/>
                <a:cs typeface="Calibri"/>
              </a:rPr>
              <a:t> </a:t>
            </a:r>
            <a:r>
              <a:rPr sz="1800" b="1" spc="-5" dirty="0">
                <a:latin typeface="Calibri"/>
                <a:cs typeface="Calibri"/>
              </a:rPr>
              <a:t>mos</a:t>
            </a:r>
            <a:endParaRPr sz="1800">
              <a:latin typeface="Calibri"/>
              <a:cs typeface="Calibri"/>
            </a:endParaRPr>
          </a:p>
        </p:txBody>
      </p:sp>
      <p:sp>
        <p:nvSpPr>
          <p:cNvPr id="25" name="object 25"/>
          <p:cNvSpPr txBox="1"/>
          <p:nvPr/>
        </p:nvSpPr>
        <p:spPr>
          <a:xfrm>
            <a:off x="1046784" y="2911094"/>
            <a:ext cx="923290" cy="299085"/>
          </a:xfrm>
          <a:prstGeom prst="rect">
            <a:avLst/>
          </a:prstGeom>
        </p:spPr>
        <p:txBody>
          <a:bodyPr vert="horz" wrap="square" lIns="0" tIns="0" rIns="0" bIns="0" rtlCol="0">
            <a:spAutoFit/>
          </a:bodyPr>
          <a:lstStyle/>
          <a:p>
            <a:pPr marL="12700">
              <a:lnSpc>
                <a:spcPct val="100000"/>
              </a:lnSpc>
            </a:pPr>
            <a:r>
              <a:rPr sz="1800" b="1" spc="-5" dirty="0">
                <a:latin typeface="Calibri"/>
                <a:cs typeface="Calibri"/>
              </a:rPr>
              <a:t>OS </a:t>
            </a:r>
            <a:r>
              <a:rPr sz="1800" b="1" dirty="0">
                <a:latin typeface="Calibri"/>
                <a:cs typeface="Calibri"/>
              </a:rPr>
              <a:t>2</a:t>
            </a:r>
            <a:r>
              <a:rPr sz="1800" b="1" spc="-65" dirty="0">
                <a:latin typeface="Calibri"/>
                <a:cs typeface="Calibri"/>
              </a:rPr>
              <a:t> </a:t>
            </a:r>
            <a:r>
              <a:rPr sz="1800" b="1" spc="-15" dirty="0">
                <a:latin typeface="Calibri"/>
                <a:cs typeface="Calibri"/>
              </a:rPr>
              <a:t>year</a:t>
            </a:r>
            <a:endParaRPr sz="1800">
              <a:latin typeface="Calibri"/>
              <a:cs typeface="Calibri"/>
            </a:endParaRPr>
          </a:p>
        </p:txBody>
      </p:sp>
      <p:sp>
        <p:nvSpPr>
          <p:cNvPr id="26" name="object 26"/>
          <p:cNvSpPr txBox="1"/>
          <p:nvPr/>
        </p:nvSpPr>
        <p:spPr>
          <a:xfrm>
            <a:off x="4396485" y="2911094"/>
            <a:ext cx="424180" cy="299085"/>
          </a:xfrm>
          <a:prstGeom prst="rect">
            <a:avLst/>
          </a:prstGeom>
        </p:spPr>
        <p:txBody>
          <a:bodyPr vert="horz" wrap="square" lIns="0" tIns="0" rIns="0" bIns="0" rtlCol="0">
            <a:spAutoFit/>
          </a:bodyPr>
          <a:lstStyle/>
          <a:p>
            <a:pPr marL="12700">
              <a:lnSpc>
                <a:spcPct val="100000"/>
              </a:lnSpc>
            </a:pPr>
            <a:r>
              <a:rPr sz="1800" b="1" spc="-5" dirty="0">
                <a:latin typeface="Calibri"/>
                <a:cs typeface="Calibri"/>
              </a:rPr>
              <a:t>66%</a:t>
            </a:r>
            <a:endParaRPr sz="1800">
              <a:latin typeface="Calibri"/>
              <a:cs typeface="Calibri"/>
            </a:endParaRPr>
          </a:p>
        </p:txBody>
      </p:sp>
      <p:sp>
        <p:nvSpPr>
          <p:cNvPr id="27" name="object 27"/>
          <p:cNvSpPr txBox="1"/>
          <p:nvPr/>
        </p:nvSpPr>
        <p:spPr>
          <a:xfrm>
            <a:off x="6999478" y="2911094"/>
            <a:ext cx="600075" cy="299085"/>
          </a:xfrm>
          <a:prstGeom prst="rect">
            <a:avLst/>
          </a:prstGeom>
        </p:spPr>
        <p:txBody>
          <a:bodyPr vert="horz" wrap="square" lIns="0" tIns="0" rIns="0" bIns="0" rtlCol="0">
            <a:spAutoFit/>
          </a:bodyPr>
          <a:lstStyle/>
          <a:p>
            <a:pPr marL="12700">
              <a:lnSpc>
                <a:spcPct val="100000"/>
              </a:lnSpc>
            </a:pPr>
            <a:r>
              <a:rPr sz="1800" b="1" dirty="0">
                <a:latin typeface="Calibri"/>
                <a:cs typeface="Calibri"/>
              </a:rPr>
              <a:t>72,2%</a:t>
            </a:r>
            <a:endParaRPr sz="1800">
              <a:latin typeface="Calibri"/>
              <a:cs typeface="Calibri"/>
            </a:endParaRPr>
          </a:p>
        </p:txBody>
      </p:sp>
      <p:sp>
        <p:nvSpPr>
          <p:cNvPr id="28" name="object 28"/>
          <p:cNvSpPr txBox="1"/>
          <p:nvPr/>
        </p:nvSpPr>
        <p:spPr>
          <a:xfrm>
            <a:off x="1046784" y="3226561"/>
            <a:ext cx="1015365" cy="298450"/>
          </a:xfrm>
          <a:prstGeom prst="rect">
            <a:avLst/>
          </a:prstGeom>
        </p:spPr>
        <p:txBody>
          <a:bodyPr vert="horz" wrap="square" lIns="0" tIns="0" rIns="0" bIns="0" rtlCol="0">
            <a:spAutoFit/>
          </a:bodyPr>
          <a:lstStyle/>
          <a:p>
            <a:pPr marL="12700">
              <a:lnSpc>
                <a:spcPct val="100000"/>
              </a:lnSpc>
            </a:pPr>
            <a:r>
              <a:rPr sz="1800" b="1" spc="-10" dirty="0">
                <a:latin typeface="Calibri"/>
                <a:cs typeface="Calibri"/>
              </a:rPr>
              <a:t>DFS </a:t>
            </a:r>
            <a:r>
              <a:rPr sz="1800" b="1" dirty="0">
                <a:latin typeface="Calibri"/>
                <a:cs typeface="Calibri"/>
              </a:rPr>
              <a:t>2</a:t>
            </a:r>
            <a:r>
              <a:rPr sz="1800" b="1" spc="-70" dirty="0">
                <a:latin typeface="Calibri"/>
                <a:cs typeface="Calibri"/>
              </a:rPr>
              <a:t> </a:t>
            </a:r>
            <a:r>
              <a:rPr sz="1800" b="1" spc="-10" dirty="0">
                <a:latin typeface="Calibri"/>
                <a:cs typeface="Calibri"/>
              </a:rPr>
              <a:t>year</a:t>
            </a:r>
            <a:endParaRPr sz="1800">
              <a:latin typeface="Calibri"/>
              <a:cs typeface="Calibri"/>
            </a:endParaRPr>
          </a:p>
        </p:txBody>
      </p:sp>
      <p:sp>
        <p:nvSpPr>
          <p:cNvPr id="29" name="object 29"/>
          <p:cNvSpPr txBox="1"/>
          <p:nvPr/>
        </p:nvSpPr>
        <p:spPr>
          <a:xfrm>
            <a:off x="4396485" y="3226561"/>
            <a:ext cx="424180" cy="298450"/>
          </a:xfrm>
          <a:prstGeom prst="rect">
            <a:avLst/>
          </a:prstGeom>
        </p:spPr>
        <p:txBody>
          <a:bodyPr vert="horz" wrap="square" lIns="0" tIns="0" rIns="0" bIns="0" rtlCol="0">
            <a:spAutoFit/>
          </a:bodyPr>
          <a:lstStyle/>
          <a:p>
            <a:pPr marL="12700">
              <a:lnSpc>
                <a:spcPct val="100000"/>
              </a:lnSpc>
            </a:pPr>
            <a:r>
              <a:rPr sz="1800" b="1" spc="-5" dirty="0">
                <a:latin typeface="Calibri"/>
                <a:cs typeface="Calibri"/>
              </a:rPr>
              <a:t>58%</a:t>
            </a:r>
            <a:endParaRPr sz="1800">
              <a:latin typeface="Calibri"/>
              <a:cs typeface="Calibri"/>
            </a:endParaRPr>
          </a:p>
        </p:txBody>
      </p:sp>
      <p:sp>
        <p:nvSpPr>
          <p:cNvPr id="30" name="object 30"/>
          <p:cNvSpPr txBox="1"/>
          <p:nvPr/>
        </p:nvSpPr>
        <p:spPr>
          <a:xfrm>
            <a:off x="6999478" y="3226561"/>
            <a:ext cx="598805" cy="298450"/>
          </a:xfrm>
          <a:prstGeom prst="rect">
            <a:avLst/>
          </a:prstGeom>
        </p:spPr>
        <p:txBody>
          <a:bodyPr vert="horz" wrap="square" lIns="0" tIns="0" rIns="0" bIns="0" rtlCol="0">
            <a:spAutoFit/>
          </a:bodyPr>
          <a:lstStyle/>
          <a:p>
            <a:pPr marL="12700">
              <a:lnSpc>
                <a:spcPct val="100000"/>
              </a:lnSpc>
            </a:pPr>
            <a:r>
              <a:rPr sz="1800" b="1" dirty="0">
                <a:latin typeface="Calibri"/>
                <a:cs typeface="Calibri"/>
              </a:rPr>
              <a:t>68,5%</a:t>
            </a:r>
            <a:endParaRPr sz="1800">
              <a:latin typeface="Calibri"/>
              <a:cs typeface="Calibri"/>
            </a:endParaRPr>
          </a:p>
        </p:txBody>
      </p:sp>
      <p:sp>
        <p:nvSpPr>
          <p:cNvPr id="31" name="object 31"/>
          <p:cNvSpPr txBox="1"/>
          <p:nvPr/>
        </p:nvSpPr>
        <p:spPr>
          <a:xfrm>
            <a:off x="1046784" y="3542029"/>
            <a:ext cx="1394460" cy="298450"/>
          </a:xfrm>
          <a:prstGeom prst="rect">
            <a:avLst/>
          </a:prstGeom>
        </p:spPr>
        <p:txBody>
          <a:bodyPr vert="horz" wrap="square" lIns="0" tIns="0" rIns="0" bIns="0" rtlCol="0">
            <a:spAutoFit/>
          </a:bodyPr>
          <a:lstStyle/>
          <a:p>
            <a:pPr marL="12700">
              <a:lnSpc>
                <a:spcPct val="100000"/>
              </a:lnSpc>
            </a:pPr>
            <a:r>
              <a:rPr sz="1800" b="1" spc="-10" dirty="0">
                <a:latin typeface="Calibri"/>
                <a:cs typeface="Calibri"/>
              </a:rPr>
              <a:t>Relapse </a:t>
            </a:r>
            <a:r>
              <a:rPr sz="1800" b="1" dirty="0">
                <a:latin typeface="Calibri"/>
                <a:cs typeface="Calibri"/>
              </a:rPr>
              <a:t>2</a:t>
            </a:r>
            <a:r>
              <a:rPr sz="1800" b="1" spc="-75" dirty="0">
                <a:latin typeface="Calibri"/>
                <a:cs typeface="Calibri"/>
              </a:rPr>
              <a:t> </a:t>
            </a:r>
            <a:r>
              <a:rPr sz="1800" b="1" spc="-10" dirty="0">
                <a:latin typeface="Calibri"/>
                <a:cs typeface="Calibri"/>
              </a:rPr>
              <a:t>year</a:t>
            </a:r>
            <a:endParaRPr sz="1800">
              <a:latin typeface="Calibri"/>
              <a:cs typeface="Calibri"/>
            </a:endParaRPr>
          </a:p>
        </p:txBody>
      </p:sp>
      <p:sp>
        <p:nvSpPr>
          <p:cNvPr id="32" name="object 32"/>
          <p:cNvSpPr txBox="1"/>
          <p:nvPr/>
        </p:nvSpPr>
        <p:spPr>
          <a:xfrm>
            <a:off x="4396485" y="3542029"/>
            <a:ext cx="424180" cy="298450"/>
          </a:xfrm>
          <a:prstGeom prst="rect">
            <a:avLst/>
          </a:prstGeom>
        </p:spPr>
        <p:txBody>
          <a:bodyPr vert="horz" wrap="square" lIns="0" tIns="0" rIns="0" bIns="0" rtlCol="0">
            <a:spAutoFit/>
          </a:bodyPr>
          <a:lstStyle/>
          <a:p>
            <a:pPr marL="12700">
              <a:lnSpc>
                <a:spcPct val="100000"/>
              </a:lnSpc>
            </a:pPr>
            <a:r>
              <a:rPr sz="1800" b="1" spc="-5" dirty="0">
                <a:latin typeface="Calibri"/>
                <a:cs typeface="Calibri"/>
              </a:rPr>
              <a:t>34%</a:t>
            </a:r>
            <a:endParaRPr sz="1800">
              <a:latin typeface="Calibri"/>
              <a:cs typeface="Calibri"/>
            </a:endParaRPr>
          </a:p>
        </p:txBody>
      </p:sp>
      <p:sp>
        <p:nvSpPr>
          <p:cNvPr id="33" name="object 33"/>
          <p:cNvSpPr txBox="1"/>
          <p:nvPr/>
        </p:nvSpPr>
        <p:spPr>
          <a:xfrm>
            <a:off x="6999478" y="3542029"/>
            <a:ext cx="598805" cy="298450"/>
          </a:xfrm>
          <a:prstGeom prst="rect">
            <a:avLst/>
          </a:prstGeom>
        </p:spPr>
        <p:txBody>
          <a:bodyPr vert="horz" wrap="square" lIns="0" tIns="0" rIns="0" bIns="0" rtlCol="0">
            <a:spAutoFit/>
          </a:bodyPr>
          <a:lstStyle/>
          <a:p>
            <a:pPr marL="12700">
              <a:lnSpc>
                <a:spcPct val="100000"/>
              </a:lnSpc>
            </a:pPr>
            <a:r>
              <a:rPr sz="1800" b="1" dirty="0">
                <a:latin typeface="Calibri"/>
                <a:cs typeface="Calibri"/>
              </a:rPr>
              <a:t>16,2%</a:t>
            </a:r>
            <a:endParaRPr sz="1800">
              <a:latin typeface="Calibri"/>
              <a:cs typeface="Calibri"/>
            </a:endParaRPr>
          </a:p>
        </p:txBody>
      </p:sp>
      <p:sp>
        <p:nvSpPr>
          <p:cNvPr id="34" name="object 34"/>
          <p:cNvSpPr txBox="1"/>
          <p:nvPr/>
        </p:nvSpPr>
        <p:spPr>
          <a:xfrm>
            <a:off x="1046784" y="3857497"/>
            <a:ext cx="1386205" cy="298450"/>
          </a:xfrm>
          <a:prstGeom prst="rect">
            <a:avLst/>
          </a:prstGeom>
        </p:spPr>
        <p:txBody>
          <a:bodyPr vert="horz" wrap="square" lIns="0" tIns="0" rIns="0" bIns="0" rtlCol="0">
            <a:spAutoFit/>
          </a:bodyPr>
          <a:lstStyle/>
          <a:p>
            <a:pPr marL="12700">
              <a:lnSpc>
                <a:spcPct val="100000"/>
              </a:lnSpc>
            </a:pPr>
            <a:r>
              <a:rPr sz="1800" b="1" dirty="0">
                <a:latin typeface="Calibri"/>
                <a:cs typeface="Calibri"/>
              </a:rPr>
              <a:t>NRM 100</a:t>
            </a:r>
            <a:r>
              <a:rPr sz="1800" b="1" spc="-90" dirty="0">
                <a:latin typeface="Calibri"/>
                <a:cs typeface="Calibri"/>
              </a:rPr>
              <a:t> </a:t>
            </a:r>
            <a:r>
              <a:rPr sz="1800" b="1" spc="-15" dirty="0">
                <a:latin typeface="Calibri"/>
                <a:cs typeface="Calibri"/>
              </a:rPr>
              <a:t>days</a:t>
            </a:r>
            <a:endParaRPr sz="1800">
              <a:latin typeface="Calibri"/>
              <a:cs typeface="Calibri"/>
            </a:endParaRPr>
          </a:p>
        </p:txBody>
      </p:sp>
      <p:sp>
        <p:nvSpPr>
          <p:cNvPr id="35" name="object 35"/>
          <p:cNvSpPr txBox="1"/>
          <p:nvPr/>
        </p:nvSpPr>
        <p:spPr>
          <a:xfrm>
            <a:off x="4391914" y="3857497"/>
            <a:ext cx="483234" cy="298450"/>
          </a:xfrm>
          <a:prstGeom prst="rect">
            <a:avLst/>
          </a:prstGeom>
        </p:spPr>
        <p:txBody>
          <a:bodyPr vert="horz" wrap="square" lIns="0" tIns="0" rIns="0" bIns="0" rtlCol="0">
            <a:spAutoFit/>
          </a:bodyPr>
          <a:lstStyle/>
          <a:p>
            <a:pPr marL="12700">
              <a:lnSpc>
                <a:spcPct val="100000"/>
              </a:lnSpc>
            </a:pPr>
            <a:r>
              <a:rPr sz="1800" b="1" dirty="0">
                <a:latin typeface="Calibri"/>
                <a:cs typeface="Calibri"/>
              </a:rPr>
              <a:t>4,8%</a:t>
            </a:r>
            <a:endParaRPr sz="1800">
              <a:latin typeface="Calibri"/>
              <a:cs typeface="Calibri"/>
            </a:endParaRPr>
          </a:p>
        </p:txBody>
      </p:sp>
      <p:sp>
        <p:nvSpPr>
          <p:cNvPr id="36" name="object 36"/>
          <p:cNvSpPr txBox="1"/>
          <p:nvPr/>
        </p:nvSpPr>
        <p:spPr>
          <a:xfrm>
            <a:off x="7057390" y="3857497"/>
            <a:ext cx="483234" cy="298450"/>
          </a:xfrm>
          <a:prstGeom prst="rect">
            <a:avLst/>
          </a:prstGeom>
        </p:spPr>
        <p:txBody>
          <a:bodyPr vert="horz" wrap="square" lIns="0" tIns="0" rIns="0" bIns="0" rtlCol="0">
            <a:spAutoFit/>
          </a:bodyPr>
          <a:lstStyle/>
          <a:p>
            <a:pPr marL="12700">
              <a:lnSpc>
                <a:spcPct val="100000"/>
              </a:lnSpc>
            </a:pPr>
            <a:r>
              <a:rPr sz="1800" b="1" dirty="0">
                <a:latin typeface="Calibri"/>
                <a:cs typeface="Calibri"/>
              </a:rPr>
              <a:t>4,8%</a:t>
            </a:r>
            <a:endParaRPr sz="1800">
              <a:latin typeface="Calibri"/>
              <a:cs typeface="Calibri"/>
            </a:endParaRPr>
          </a:p>
        </p:txBody>
      </p:sp>
      <p:sp>
        <p:nvSpPr>
          <p:cNvPr id="37" name="object 37"/>
          <p:cNvSpPr txBox="1"/>
          <p:nvPr/>
        </p:nvSpPr>
        <p:spPr>
          <a:xfrm>
            <a:off x="1046784" y="4173346"/>
            <a:ext cx="1140460" cy="298450"/>
          </a:xfrm>
          <a:prstGeom prst="rect">
            <a:avLst/>
          </a:prstGeom>
        </p:spPr>
        <p:txBody>
          <a:bodyPr vert="horz" wrap="square" lIns="0" tIns="0" rIns="0" bIns="0" rtlCol="0">
            <a:spAutoFit/>
          </a:bodyPr>
          <a:lstStyle/>
          <a:p>
            <a:pPr marL="12700">
              <a:lnSpc>
                <a:spcPct val="100000"/>
              </a:lnSpc>
            </a:pPr>
            <a:r>
              <a:rPr sz="1800" b="1" dirty="0">
                <a:latin typeface="Calibri"/>
                <a:cs typeface="Calibri"/>
              </a:rPr>
              <a:t>NRM 2</a:t>
            </a:r>
            <a:r>
              <a:rPr sz="1800" b="1" spc="-80" dirty="0">
                <a:latin typeface="Calibri"/>
                <a:cs typeface="Calibri"/>
              </a:rPr>
              <a:t> </a:t>
            </a:r>
            <a:r>
              <a:rPr sz="1800" b="1" spc="-10" dirty="0">
                <a:latin typeface="Calibri"/>
                <a:cs typeface="Calibri"/>
              </a:rPr>
              <a:t>year</a:t>
            </a:r>
            <a:endParaRPr sz="1800">
              <a:latin typeface="Calibri"/>
              <a:cs typeface="Calibri"/>
            </a:endParaRPr>
          </a:p>
        </p:txBody>
      </p:sp>
      <p:sp>
        <p:nvSpPr>
          <p:cNvPr id="38" name="object 38"/>
          <p:cNvSpPr txBox="1"/>
          <p:nvPr/>
        </p:nvSpPr>
        <p:spPr>
          <a:xfrm>
            <a:off x="4387341" y="4173346"/>
            <a:ext cx="599440" cy="298450"/>
          </a:xfrm>
          <a:prstGeom prst="rect">
            <a:avLst/>
          </a:prstGeom>
        </p:spPr>
        <p:txBody>
          <a:bodyPr vert="horz" wrap="square" lIns="0" tIns="0" rIns="0" bIns="0" rtlCol="0">
            <a:spAutoFit/>
          </a:bodyPr>
          <a:lstStyle/>
          <a:p>
            <a:pPr marL="12700">
              <a:lnSpc>
                <a:spcPct val="100000"/>
              </a:lnSpc>
            </a:pPr>
            <a:r>
              <a:rPr sz="1800" b="1" dirty="0">
                <a:latin typeface="Calibri"/>
                <a:cs typeface="Calibri"/>
              </a:rPr>
              <a:t>10,2%</a:t>
            </a:r>
            <a:endParaRPr sz="1800">
              <a:latin typeface="Calibri"/>
              <a:cs typeface="Calibri"/>
            </a:endParaRPr>
          </a:p>
        </p:txBody>
      </p:sp>
      <p:sp>
        <p:nvSpPr>
          <p:cNvPr id="39" name="object 39"/>
          <p:cNvSpPr txBox="1"/>
          <p:nvPr/>
        </p:nvSpPr>
        <p:spPr>
          <a:xfrm>
            <a:off x="627380" y="4488815"/>
            <a:ext cx="739140" cy="298450"/>
          </a:xfrm>
          <a:prstGeom prst="rect">
            <a:avLst/>
          </a:prstGeom>
        </p:spPr>
        <p:txBody>
          <a:bodyPr vert="horz" wrap="square" lIns="0" tIns="0" rIns="0" bIns="0" rtlCol="0">
            <a:spAutoFit/>
          </a:bodyPr>
          <a:lstStyle/>
          <a:p>
            <a:pPr marL="12700">
              <a:lnSpc>
                <a:spcPct val="100000"/>
              </a:lnSpc>
            </a:pPr>
            <a:r>
              <a:rPr sz="1800" b="1" spc="-160" dirty="0">
                <a:latin typeface="Calibri"/>
                <a:cs typeface="Calibri"/>
              </a:rPr>
              <a:t>T</a:t>
            </a:r>
            <a:r>
              <a:rPr sz="1800" b="1" spc="-35" dirty="0">
                <a:latin typeface="Calibri"/>
                <a:cs typeface="Calibri"/>
              </a:rPr>
              <a:t>o</a:t>
            </a:r>
            <a:r>
              <a:rPr sz="1800" b="1" spc="-5" dirty="0">
                <a:latin typeface="Calibri"/>
                <a:cs typeface="Calibri"/>
              </a:rPr>
              <a:t>xi</a:t>
            </a:r>
            <a:r>
              <a:rPr sz="1800" b="1" spc="5" dirty="0">
                <a:latin typeface="Calibri"/>
                <a:cs typeface="Calibri"/>
              </a:rPr>
              <a:t>c</a:t>
            </a:r>
            <a:r>
              <a:rPr sz="1800" b="1" dirty="0">
                <a:latin typeface="Calibri"/>
                <a:cs typeface="Calibri"/>
              </a:rPr>
              <a:t>ity</a:t>
            </a:r>
            <a:endParaRPr sz="1800">
              <a:latin typeface="Calibri"/>
              <a:cs typeface="Calibri"/>
            </a:endParaRPr>
          </a:p>
        </p:txBody>
      </p:sp>
      <p:sp>
        <p:nvSpPr>
          <p:cNvPr id="40" name="object 40"/>
          <p:cNvSpPr txBox="1"/>
          <p:nvPr/>
        </p:nvSpPr>
        <p:spPr>
          <a:xfrm>
            <a:off x="1046784" y="4804282"/>
            <a:ext cx="837565" cy="298450"/>
          </a:xfrm>
          <a:prstGeom prst="rect">
            <a:avLst/>
          </a:prstGeom>
        </p:spPr>
        <p:txBody>
          <a:bodyPr vert="horz" wrap="square" lIns="0" tIns="0" rIns="0" bIns="0" rtlCol="0">
            <a:spAutoFit/>
          </a:bodyPr>
          <a:lstStyle/>
          <a:p>
            <a:pPr marL="12700">
              <a:lnSpc>
                <a:spcPct val="100000"/>
              </a:lnSpc>
            </a:pPr>
            <a:r>
              <a:rPr sz="1800" b="1" spc="-10" dirty="0">
                <a:latin typeface="Calibri"/>
                <a:cs typeface="Calibri"/>
              </a:rPr>
              <a:t>DAH/IPS</a:t>
            </a:r>
            <a:endParaRPr sz="1800">
              <a:latin typeface="Calibri"/>
              <a:cs typeface="Calibri"/>
            </a:endParaRPr>
          </a:p>
        </p:txBody>
      </p:sp>
      <p:sp>
        <p:nvSpPr>
          <p:cNvPr id="41" name="object 41"/>
          <p:cNvSpPr txBox="1"/>
          <p:nvPr/>
        </p:nvSpPr>
        <p:spPr>
          <a:xfrm>
            <a:off x="4366005" y="4804282"/>
            <a:ext cx="483234" cy="298450"/>
          </a:xfrm>
          <a:prstGeom prst="rect">
            <a:avLst/>
          </a:prstGeom>
        </p:spPr>
        <p:txBody>
          <a:bodyPr vert="horz" wrap="square" lIns="0" tIns="0" rIns="0" bIns="0" rtlCol="0">
            <a:spAutoFit/>
          </a:bodyPr>
          <a:lstStyle/>
          <a:p>
            <a:pPr marL="12700">
              <a:lnSpc>
                <a:spcPct val="100000"/>
              </a:lnSpc>
            </a:pPr>
            <a:r>
              <a:rPr sz="1800" b="1" dirty="0">
                <a:latin typeface="Calibri"/>
                <a:cs typeface="Calibri"/>
              </a:rPr>
              <a:t>2,4%</a:t>
            </a:r>
            <a:endParaRPr sz="1800">
              <a:latin typeface="Calibri"/>
              <a:cs typeface="Calibri"/>
            </a:endParaRPr>
          </a:p>
        </p:txBody>
      </p:sp>
      <p:sp>
        <p:nvSpPr>
          <p:cNvPr id="42" name="object 42"/>
          <p:cNvSpPr txBox="1"/>
          <p:nvPr/>
        </p:nvSpPr>
        <p:spPr>
          <a:xfrm>
            <a:off x="7110730" y="4804282"/>
            <a:ext cx="483234" cy="298450"/>
          </a:xfrm>
          <a:prstGeom prst="rect">
            <a:avLst/>
          </a:prstGeom>
        </p:spPr>
        <p:txBody>
          <a:bodyPr vert="horz" wrap="square" lIns="0" tIns="0" rIns="0" bIns="0" rtlCol="0">
            <a:spAutoFit/>
          </a:bodyPr>
          <a:lstStyle/>
          <a:p>
            <a:pPr marL="12700">
              <a:lnSpc>
                <a:spcPct val="100000"/>
              </a:lnSpc>
            </a:pPr>
            <a:r>
              <a:rPr sz="1800" b="1" dirty="0">
                <a:latin typeface="Calibri"/>
                <a:cs typeface="Calibri"/>
              </a:rPr>
              <a:t>1,2%</a:t>
            </a:r>
            <a:endParaRPr sz="1800">
              <a:latin typeface="Calibri"/>
              <a:cs typeface="Calibri"/>
            </a:endParaRPr>
          </a:p>
        </p:txBody>
      </p:sp>
      <p:sp>
        <p:nvSpPr>
          <p:cNvPr id="43" name="object 43"/>
          <p:cNvSpPr txBox="1"/>
          <p:nvPr/>
        </p:nvSpPr>
        <p:spPr>
          <a:xfrm>
            <a:off x="1046784" y="5120004"/>
            <a:ext cx="476250" cy="299085"/>
          </a:xfrm>
          <a:prstGeom prst="rect">
            <a:avLst/>
          </a:prstGeom>
        </p:spPr>
        <p:txBody>
          <a:bodyPr vert="horz" wrap="square" lIns="0" tIns="0" rIns="0" bIns="0" rtlCol="0">
            <a:spAutoFit/>
          </a:bodyPr>
          <a:lstStyle/>
          <a:p>
            <a:pPr marL="12700">
              <a:lnSpc>
                <a:spcPct val="100000"/>
              </a:lnSpc>
            </a:pPr>
            <a:r>
              <a:rPr sz="1800" b="1" spc="-5" dirty="0">
                <a:latin typeface="Calibri"/>
                <a:cs typeface="Calibri"/>
              </a:rPr>
              <a:t>TMA</a:t>
            </a:r>
            <a:endParaRPr sz="1800">
              <a:latin typeface="Calibri"/>
              <a:cs typeface="Calibri"/>
            </a:endParaRPr>
          </a:p>
        </p:txBody>
      </p:sp>
      <p:sp>
        <p:nvSpPr>
          <p:cNvPr id="44" name="object 44"/>
          <p:cNvSpPr txBox="1"/>
          <p:nvPr/>
        </p:nvSpPr>
        <p:spPr>
          <a:xfrm>
            <a:off x="4396485" y="5120004"/>
            <a:ext cx="424180" cy="299085"/>
          </a:xfrm>
          <a:prstGeom prst="rect">
            <a:avLst/>
          </a:prstGeom>
        </p:spPr>
        <p:txBody>
          <a:bodyPr vert="horz" wrap="square" lIns="0" tIns="0" rIns="0" bIns="0" rtlCol="0">
            <a:spAutoFit/>
          </a:bodyPr>
          <a:lstStyle/>
          <a:p>
            <a:pPr marL="12700">
              <a:lnSpc>
                <a:spcPct val="100000"/>
              </a:lnSpc>
            </a:pPr>
            <a:r>
              <a:rPr sz="1800" b="1" spc="-5" dirty="0">
                <a:latin typeface="Calibri"/>
                <a:cs typeface="Calibri"/>
              </a:rPr>
              <a:t>19%</a:t>
            </a:r>
            <a:endParaRPr sz="1800">
              <a:latin typeface="Calibri"/>
              <a:cs typeface="Calibri"/>
            </a:endParaRPr>
          </a:p>
        </p:txBody>
      </p:sp>
      <p:sp>
        <p:nvSpPr>
          <p:cNvPr id="45" name="object 45"/>
          <p:cNvSpPr txBox="1"/>
          <p:nvPr/>
        </p:nvSpPr>
        <p:spPr>
          <a:xfrm>
            <a:off x="7145781" y="5120004"/>
            <a:ext cx="307975" cy="299085"/>
          </a:xfrm>
          <a:prstGeom prst="rect">
            <a:avLst/>
          </a:prstGeom>
        </p:spPr>
        <p:txBody>
          <a:bodyPr vert="horz" wrap="square" lIns="0" tIns="0" rIns="0" bIns="0" rtlCol="0">
            <a:spAutoFit/>
          </a:bodyPr>
          <a:lstStyle/>
          <a:p>
            <a:pPr marL="12700">
              <a:lnSpc>
                <a:spcPct val="100000"/>
              </a:lnSpc>
            </a:pPr>
            <a:r>
              <a:rPr sz="1800" b="1" spc="-5" dirty="0">
                <a:latin typeface="Calibri"/>
                <a:cs typeface="Calibri"/>
              </a:rPr>
              <a:t>7%</a:t>
            </a:r>
            <a:endParaRPr sz="1800">
              <a:latin typeface="Calibri"/>
              <a:cs typeface="Calibri"/>
            </a:endParaRPr>
          </a:p>
        </p:txBody>
      </p:sp>
      <p:sp>
        <p:nvSpPr>
          <p:cNvPr id="46" name="object 46"/>
          <p:cNvSpPr txBox="1"/>
          <p:nvPr/>
        </p:nvSpPr>
        <p:spPr>
          <a:xfrm>
            <a:off x="1046784" y="5435498"/>
            <a:ext cx="455295" cy="298450"/>
          </a:xfrm>
          <a:prstGeom prst="rect">
            <a:avLst/>
          </a:prstGeom>
        </p:spPr>
        <p:txBody>
          <a:bodyPr vert="horz" wrap="square" lIns="0" tIns="0" rIns="0" bIns="0" rtlCol="0">
            <a:spAutoFit/>
          </a:bodyPr>
          <a:lstStyle/>
          <a:p>
            <a:pPr marL="12700">
              <a:lnSpc>
                <a:spcPct val="100000"/>
              </a:lnSpc>
            </a:pPr>
            <a:r>
              <a:rPr sz="1800" b="1" spc="-35" dirty="0">
                <a:latin typeface="Calibri"/>
                <a:cs typeface="Calibri"/>
              </a:rPr>
              <a:t>V</a:t>
            </a:r>
            <a:r>
              <a:rPr sz="1800" b="1" spc="-5" dirty="0">
                <a:latin typeface="Calibri"/>
                <a:cs typeface="Calibri"/>
              </a:rPr>
              <a:t>OD</a:t>
            </a:r>
            <a:endParaRPr sz="1800">
              <a:latin typeface="Calibri"/>
              <a:cs typeface="Calibri"/>
            </a:endParaRPr>
          </a:p>
        </p:txBody>
      </p:sp>
      <p:sp>
        <p:nvSpPr>
          <p:cNvPr id="47" name="object 47"/>
          <p:cNvSpPr txBox="1"/>
          <p:nvPr/>
        </p:nvSpPr>
        <p:spPr>
          <a:xfrm>
            <a:off x="4391914" y="5435498"/>
            <a:ext cx="483234" cy="298450"/>
          </a:xfrm>
          <a:prstGeom prst="rect">
            <a:avLst/>
          </a:prstGeom>
        </p:spPr>
        <p:txBody>
          <a:bodyPr vert="horz" wrap="square" lIns="0" tIns="0" rIns="0" bIns="0" rtlCol="0">
            <a:spAutoFit/>
          </a:bodyPr>
          <a:lstStyle/>
          <a:p>
            <a:pPr marL="12700">
              <a:lnSpc>
                <a:spcPct val="100000"/>
              </a:lnSpc>
            </a:pPr>
            <a:r>
              <a:rPr sz="1800" b="1" dirty="0">
                <a:latin typeface="Calibri"/>
                <a:cs typeface="Calibri"/>
              </a:rPr>
              <a:t>2,4%</a:t>
            </a:r>
            <a:endParaRPr sz="1800">
              <a:latin typeface="Calibri"/>
              <a:cs typeface="Calibri"/>
            </a:endParaRPr>
          </a:p>
        </p:txBody>
      </p:sp>
      <p:sp>
        <p:nvSpPr>
          <p:cNvPr id="48" name="object 48"/>
          <p:cNvSpPr txBox="1"/>
          <p:nvPr/>
        </p:nvSpPr>
        <p:spPr>
          <a:xfrm>
            <a:off x="7145781" y="5435498"/>
            <a:ext cx="307975" cy="298450"/>
          </a:xfrm>
          <a:prstGeom prst="rect">
            <a:avLst/>
          </a:prstGeom>
        </p:spPr>
        <p:txBody>
          <a:bodyPr vert="horz" wrap="square" lIns="0" tIns="0" rIns="0" bIns="0" rtlCol="0">
            <a:spAutoFit/>
          </a:bodyPr>
          <a:lstStyle/>
          <a:p>
            <a:pPr marL="12700">
              <a:lnSpc>
                <a:spcPct val="100000"/>
              </a:lnSpc>
            </a:pPr>
            <a:r>
              <a:rPr sz="1800" b="1" spc="-5" dirty="0">
                <a:latin typeface="Calibri"/>
                <a:cs typeface="Calibri"/>
              </a:rPr>
              <a:t>7%</a:t>
            </a:r>
            <a:endParaRPr sz="1800">
              <a:latin typeface="Calibri"/>
              <a:cs typeface="Calibri"/>
            </a:endParaRPr>
          </a:p>
        </p:txBody>
      </p:sp>
      <p:sp>
        <p:nvSpPr>
          <p:cNvPr id="49" name="object 49"/>
          <p:cNvSpPr txBox="1">
            <a:spLocks noGrp="1"/>
          </p:cNvSpPr>
          <p:nvPr>
            <p:ph type="title"/>
          </p:nvPr>
        </p:nvSpPr>
        <p:spPr>
          <a:prstGeom prst="rect">
            <a:avLst/>
          </a:prstGeom>
        </p:spPr>
        <p:txBody>
          <a:bodyPr vert="horz" wrap="square" lIns="0" tIns="0" rIns="0" bIns="0" rtlCol="0">
            <a:spAutoFit/>
          </a:bodyPr>
          <a:lstStyle/>
          <a:p>
            <a:pPr marL="1270" algn="ctr">
              <a:lnSpc>
                <a:spcPct val="100000"/>
              </a:lnSpc>
            </a:pPr>
            <a:r>
              <a:rPr sz="4000" spc="-15" dirty="0">
                <a:solidFill>
                  <a:srgbClr val="000000"/>
                </a:solidFill>
                <a:latin typeface="Calibri"/>
                <a:cs typeface="Calibri"/>
              </a:rPr>
              <a:t>Sirolimus </a:t>
            </a:r>
            <a:r>
              <a:rPr sz="4000" spc="-5" dirty="0">
                <a:solidFill>
                  <a:srgbClr val="000000"/>
                </a:solidFill>
                <a:latin typeface="Calibri"/>
                <a:cs typeface="Calibri"/>
              </a:rPr>
              <a:t>+ </a:t>
            </a:r>
            <a:r>
              <a:rPr sz="4000" spc="-45" dirty="0">
                <a:solidFill>
                  <a:srgbClr val="000000"/>
                </a:solidFill>
                <a:latin typeface="Calibri"/>
                <a:cs typeface="Calibri"/>
              </a:rPr>
              <a:t>Tacrolimus </a:t>
            </a:r>
            <a:r>
              <a:rPr sz="4000" spc="-5" dirty="0">
                <a:solidFill>
                  <a:srgbClr val="000000"/>
                </a:solidFill>
                <a:latin typeface="Calibri"/>
                <a:cs typeface="Calibri"/>
              </a:rPr>
              <a:t>without</a:t>
            </a:r>
            <a:r>
              <a:rPr sz="4000" spc="60" dirty="0">
                <a:solidFill>
                  <a:srgbClr val="000000"/>
                </a:solidFill>
                <a:latin typeface="Calibri"/>
                <a:cs typeface="Calibri"/>
              </a:rPr>
              <a:t> </a:t>
            </a:r>
            <a:r>
              <a:rPr sz="4000" spc="-5" dirty="0">
                <a:solidFill>
                  <a:srgbClr val="000000"/>
                </a:solidFill>
                <a:latin typeface="Calibri"/>
                <a:cs typeface="Calibri"/>
              </a:rPr>
              <a:t>MTX</a:t>
            </a:r>
            <a:endParaRPr sz="4000">
              <a:latin typeface="Calibri"/>
              <a:cs typeface="Calibri"/>
            </a:endParaRPr>
          </a:p>
          <a:p>
            <a:pPr marL="115570" algn="ctr">
              <a:lnSpc>
                <a:spcPct val="100000"/>
              </a:lnSpc>
            </a:pPr>
            <a:r>
              <a:rPr sz="4000" spc="-5" dirty="0">
                <a:solidFill>
                  <a:srgbClr val="000000"/>
                </a:solidFill>
                <a:latin typeface="Calibri"/>
                <a:cs typeface="Calibri"/>
              </a:rPr>
              <a:t>2 </a:t>
            </a:r>
            <a:r>
              <a:rPr sz="4000" spc="-15" dirty="0">
                <a:solidFill>
                  <a:srgbClr val="000000"/>
                </a:solidFill>
                <a:latin typeface="Calibri"/>
                <a:cs typeface="Calibri"/>
              </a:rPr>
              <a:t>prospective </a:t>
            </a:r>
            <a:r>
              <a:rPr sz="4000" spc="-5" dirty="0">
                <a:solidFill>
                  <a:srgbClr val="000000"/>
                </a:solidFill>
                <a:latin typeface="Calibri"/>
                <a:cs typeface="Calibri"/>
              </a:rPr>
              <a:t>Phase II</a:t>
            </a:r>
            <a:r>
              <a:rPr sz="4000" spc="-35" dirty="0">
                <a:solidFill>
                  <a:srgbClr val="000000"/>
                </a:solidFill>
                <a:latin typeface="Calibri"/>
                <a:cs typeface="Calibri"/>
              </a:rPr>
              <a:t> </a:t>
            </a:r>
            <a:r>
              <a:rPr sz="4000" spc="-5" dirty="0">
                <a:solidFill>
                  <a:srgbClr val="000000"/>
                </a:solidFill>
                <a:latin typeface="Calibri"/>
                <a:cs typeface="Calibri"/>
              </a:rPr>
              <a:t>trials</a:t>
            </a:r>
            <a:endParaRPr sz="4000">
              <a:latin typeface="Calibri"/>
              <a:cs typeface="Calibri"/>
            </a:endParaRPr>
          </a:p>
        </p:txBody>
      </p:sp>
      <p:sp>
        <p:nvSpPr>
          <p:cNvPr id="50" name="object 50"/>
          <p:cNvSpPr txBox="1"/>
          <p:nvPr/>
        </p:nvSpPr>
        <p:spPr>
          <a:xfrm>
            <a:off x="627380" y="1804161"/>
            <a:ext cx="7663815" cy="774700"/>
          </a:xfrm>
          <a:prstGeom prst="rect">
            <a:avLst/>
          </a:prstGeom>
        </p:spPr>
        <p:txBody>
          <a:bodyPr vert="horz" wrap="square" lIns="0" tIns="0" rIns="0" bIns="0" rtlCol="0">
            <a:spAutoFit/>
          </a:bodyPr>
          <a:lstStyle/>
          <a:p>
            <a:pPr marL="3068320">
              <a:lnSpc>
                <a:spcPct val="100000"/>
              </a:lnSpc>
              <a:tabLst>
                <a:tab pos="5776595" algn="l"/>
              </a:tabLst>
            </a:pPr>
            <a:r>
              <a:rPr sz="1800" b="1" spc="-5" dirty="0">
                <a:latin typeface="Calibri"/>
                <a:cs typeface="Calibri"/>
              </a:rPr>
              <a:t>City </a:t>
            </a:r>
            <a:r>
              <a:rPr sz="1800" b="1" dirty="0">
                <a:latin typeface="Calibri"/>
                <a:cs typeface="Calibri"/>
              </a:rPr>
              <a:t>of Hope</a:t>
            </a:r>
            <a:r>
              <a:rPr sz="1800" b="1" spc="-20" dirty="0">
                <a:latin typeface="Calibri"/>
                <a:cs typeface="Calibri"/>
              </a:rPr>
              <a:t> </a:t>
            </a:r>
            <a:r>
              <a:rPr sz="1800" b="1" dirty="0">
                <a:latin typeface="Calibri"/>
                <a:cs typeface="Calibri"/>
              </a:rPr>
              <a:t>( 85pts)	Dana </a:t>
            </a:r>
            <a:r>
              <a:rPr sz="1800" b="1" spc="-10" dirty="0">
                <a:latin typeface="Calibri"/>
                <a:cs typeface="Calibri"/>
              </a:rPr>
              <a:t>Farber</a:t>
            </a:r>
            <a:r>
              <a:rPr sz="1800" b="1" spc="-95" dirty="0">
                <a:latin typeface="Calibri"/>
                <a:cs typeface="Calibri"/>
              </a:rPr>
              <a:t> </a:t>
            </a:r>
            <a:r>
              <a:rPr sz="1800" b="1" spc="-5" dirty="0">
                <a:latin typeface="Calibri"/>
                <a:cs typeface="Calibri"/>
              </a:rPr>
              <a:t>(83pts)</a:t>
            </a:r>
            <a:endParaRPr sz="1800">
              <a:latin typeface="Calibri"/>
              <a:cs typeface="Calibri"/>
            </a:endParaRPr>
          </a:p>
          <a:p>
            <a:pPr marL="12700">
              <a:lnSpc>
                <a:spcPct val="100000"/>
              </a:lnSpc>
              <a:spcBef>
                <a:spcPts val="1585"/>
              </a:spcBef>
            </a:pPr>
            <a:r>
              <a:rPr sz="1800" b="1" spc="-10" dirty="0">
                <a:latin typeface="Calibri"/>
                <a:cs typeface="Calibri"/>
              </a:rPr>
              <a:t>Outcome</a:t>
            </a:r>
            <a:endParaRPr sz="1800">
              <a:latin typeface="Calibri"/>
              <a:cs typeface="Calibri"/>
            </a:endParaRPr>
          </a:p>
        </p:txBody>
      </p:sp>
      <p:sp>
        <p:nvSpPr>
          <p:cNvPr id="51" name="object 51"/>
          <p:cNvSpPr/>
          <p:nvPr/>
        </p:nvSpPr>
        <p:spPr>
          <a:xfrm>
            <a:off x="4286250" y="3857625"/>
            <a:ext cx="571500" cy="357505"/>
          </a:xfrm>
          <a:custGeom>
            <a:avLst/>
            <a:gdLst/>
            <a:ahLst/>
            <a:cxnLst/>
            <a:rect l="l" t="t" r="r" b="b"/>
            <a:pathLst>
              <a:path w="571500" h="357504">
                <a:moveTo>
                  <a:pt x="0" y="178562"/>
                </a:moveTo>
                <a:lnTo>
                  <a:pt x="22449" y="109085"/>
                </a:lnTo>
                <a:lnTo>
                  <a:pt x="48789" y="78754"/>
                </a:lnTo>
                <a:lnTo>
                  <a:pt x="83677" y="52324"/>
                </a:lnTo>
                <a:lnTo>
                  <a:pt x="125964" y="30512"/>
                </a:lnTo>
                <a:lnTo>
                  <a:pt x="174503" y="14041"/>
                </a:lnTo>
                <a:lnTo>
                  <a:pt x="228148" y="3630"/>
                </a:lnTo>
                <a:lnTo>
                  <a:pt x="285750" y="0"/>
                </a:lnTo>
                <a:lnTo>
                  <a:pt x="343351" y="3630"/>
                </a:lnTo>
                <a:lnTo>
                  <a:pt x="396996" y="14041"/>
                </a:lnTo>
                <a:lnTo>
                  <a:pt x="445535" y="30512"/>
                </a:lnTo>
                <a:lnTo>
                  <a:pt x="487822" y="52324"/>
                </a:lnTo>
                <a:lnTo>
                  <a:pt x="522710" y="78754"/>
                </a:lnTo>
                <a:lnTo>
                  <a:pt x="549050" y="109085"/>
                </a:lnTo>
                <a:lnTo>
                  <a:pt x="571500" y="178562"/>
                </a:lnTo>
                <a:lnTo>
                  <a:pt x="565696" y="214566"/>
                </a:lnTo>
                <a:lnTo>
                  <a:pt x="522710" y="278424"/>
                </a:lnTo>
                <a:lnTo>
                  <a:pt x="487822" y="304847"/>
                </a:lnTo>
                <a:lnTo>
                  <a:pt x="445535" y="326644"/>
                </a:lnTo>
                <a:lnTo>
                  <a:pt x="396996" y="343100"/>
                </a:lnTo>
                <a:lnTo>
                  <a:pt x="343351" y="353498"/>
                </a:lnTo>
                <a:lnTo>
                  <a:pt x="285750" y="357124"/>
                </a:lnTo>
                <a:lnTo>
                  <a:pt x="228148" y="353498"/>
                </a:lnTo>
                <a:lnTo>
                  <a:pt x="174503" y="343100"/>
                </a:lnTo>
                <a:lnTo>
                  <a:pt x="125964" y="326644"/>
                </a:lnTo>
                <a:lnTo>
                  <a:pt x="83677" y="304847"/>
                </a:lnTo>
                <a:lnTo>
                  <a:pt x="48789" y="278424"/>
                </a:lnTo>
                <a:lnTo>
                  <a:pt x="22449" y="248092"/>
                </a:lnTo>
                <a:lnTo>
                  <a:pt x="0" y="178562"/>
                </a:lnTo>
                <a:close/>
              </a:path>
            </a:pathLst>
          </a:custGeom>
          <a:ln w="25400">
            <a:solidFill>
              <a:srgbClr val="FF0000"/>
            </a:solidFill>
          </a:ln>
        </p:spPr>
        <p:txBody>
          <a:bodyPr wrap="square" lIns="0" tIns="0" rIns="0" bIns="0" rtlCol="0"/>
          <a:lstStyle/>
          <a:p>
            <a:endParaRPr/>
          </a:p>
        </p:txBody>
      </p:sp>
      <p:sp>
        <p:nvSpPr>
          <p:cNvPr id="52" name="object 52"/>
          <p:cNvSpPr/>
          <p:nvPr/>
        </p:nvSpPr>
        <p:spPr>
          <a:xfrm>
            <a:off x="7000875" y="3857625"/>
            <a:ext cx="571500" cy="357505"/>
          </a:xfrm>
          <a:custGeom>
            <a:avLst/>
            <a:gdLst/>
            <a:ahLst/>
            <a:cxnLst/>
            <a:rect l="l" t="t" r="r" b="b"/>
            <a:pathLst>
              <a:path w="571500" h="357504">
                <a:moveTo>
                  <a:pt x="0" y="178562"/>
                </a:moveTo>
                <a:lnTo>
                  <a:pt x="22449" y="109085"/>
                </a:lnTo>
                <a:lnTo>
                  <a:pt x="48789" y="78754"/>
                </a:lnTo>
                <a:lnTo>
                  <a:pt x="83677" y="52324"/>
                </a:lnTo>
                <a:lnTo>
                  <a:pt x="125964" y="30512"/>
                </a:lnTo>
                <a:lnTo>
                  <a:pt x="174503" y="14041"/>
                </a:lnTo>
                <a:lnTo>
                  <a:pt x="228148" y="3630"/>
                </a:lnTo>
                <a:lnTo>
                  <a:pt x="285750" y="0"/>
                </a:lnTo>
                <a:lnTo>
                  <a:pt x="343351" y="3630"/>
                </a:lnTo>
                <a:lnTo>
                  <a:pt x="396996" y="14041"/>
                </a:lnTo>
                <a:lnTo>
                  <a:pt x="445535" y="30512"/>
                </a:lnTo>
                <a:lnTo>
                  <a:pt x="487822" y="52324"/>
                </a:lnTo>
                <a:lnTo>
                  <a:pt x="522710" y="78754"/>
                </a:lnTo>
                <a:lnTo>
                  <a:pt x="549050" y="109085"/>
                </a:lnTo>
                <a:lnTo>
                  <a:pt x="571500" y="178562"/>
                </a:lnTo>
                <a:lnTo>
                  <a:pt x="565696" y="214566"/>
                </a:lnTo>
                <a:lnTo>
                  <a:pt x="522710" y="278424"/>
                </a:lnTo>
                <a:lnTo>
                  <a:pt x="487822" y="304847"/>
                </a:lnTo>
                <a:lnTo>
                  <a:pt x="445535" y="326644"/>
                </a:lnTo>
                <a:lnTo>
                  <a:pt x="396996" y="343100"/>
                </a:lnTo>
                <a:lnTo>
                  <a:pt x="343351" y="353498"/>
                </a:lnTo>
                <a:lnTo>
                  <a:pt x="285750" y="357124"/>
                </a:lnTo>
                <a:lnTo>
                  <a:pt x="228148" y="353498"/>
                </a:lnTo>
                <a:lnTo>
                  <a:pt x="174503" y="343100"/>
                </a:lnTo>
                <a:lnTo>
                  <a:pt x="125964" y="326644"/>
                </a:lnTo>
                <a:lnTo>
                  <a:pt x="83677" y="304847"/>
                </a:lnTo>
                <a:lnTo>
                  <a:pt x="48789" y="278424"/>
                </a:lnTo>
                <a:lnTo>
                  <a:pt x="22449" y="248092"/>
                </a:lnTo>
                <a:lnTo>
                  <a:pt x="0" y="178562"/>
                </a:lnTo>
                <a:close/>
              </a:path>
            </a:pathLst>
          </a:custGeom>
          <a:ln w="25400">
            <a:solidFill>
              <a:srgbClr val="FF0000"/>
            </a:solidFill>
          </a:ln>
        </p:spPr>
        <p:txBody>
          <a:bodyPr wrap="square" lIns="0" tIns="0" rIns="0" bIns="0" rtlCol="0"/>
          <a:lstStyle/>
          <a:p>
            <a:endParaRPr/>
          </a:p>
        </p:txBody>
      </p:sp>
      <p:sp>
        <p:nvSpPr>
          <p:cNvPr id="53" name="object 53"/>
          <p:cNvSpPr/>
          <p:nvPr/>
        </p:nvSpPr>
        <p:spPr>
          <a:xfrm>
            <a:off x="4286250" y="5071998"/>
            <a:ext cx="571500" cy="357505"/>
          </a:xfrm>
          <a:custGeom>
            <a:avLst/>
            <a:gdLst/>
            <a:ahLst/>
            <a:cxnLst/>
            <a:rect l="l" t="t" r="r" b="b"/>
            <a:pathLst>
              <a:path w="571500" h="357504">
                <a:moveTo>
                  <a:pt x="0" y="178688"/>
                </a:moveTo>
                <a:lnTo>
                  <a:pt x="22449" y="109138"/>
                </a:lnTo>
                <a:lnTo>
                  <a:pt x="48789" y="78785"/>
                </a:lnTo>
                <a:lnTo>
                  <a:pt x="83677" y="52339"/>
                </a:lnTo>
                <a:lnTo>
                  <a:pt x="125964" y="30519"/>
                </a:lnTo>
                <a:lnTo>
                  <a:pt x="174503" y="14043"/>
                </a:lnTo>
                <a:lnTo>
                  <a:pt x="228148" y="3630"/>
                </a:lnTo>
                <a:lnTo>
                  <a:pt x="285750" y="0"/>
                </a:lnTo>
                <a:lnTo>
                  <a:pt x="343351" y="3630"/>
                </a:lnTo>
                <a:lnTo>
                  <a:pt x="396996" y="14043"/>
                </a:lnTo>
                <a:lnTo>
                  <a:pt x="445535" y="30519"/>
                </a:lnTo>
                <a:lnTo>
                  <a:pt x="487822" y="52339"/>
                </a:lnTo>
                <a:lnTo>
                  <a:pt x="522710" y="78785"/>
                </a:lnTo>
                <a:lnTo>
                  <a:pt x="549050" y="109138"/>
                </a:lnTo>
                <a:lnTo>
                  <a:pt x="571500" y="178688"/>
                </a:lnTo>
                <a:lnTo>
                  <a:pt x="565696" y="214656"/>
                </a:lnTo>
                <a:lnTo>
                  <a:pt x="522710" y="278496"/>
                </a:lnTo>
                <a:lnTo>
                  <a:pt x="487822" y="304926"/>
                </a:lnTo>
                <a:lnTo>
                  <a:pt x="445535" y="326738"/>
                </a:lnTo>
                <a:lnTo>
                  <a:pt x="396996" y="343209"/>
                </a:lnTo>
                <a:lnTo>
                  <a:pt x="343351" y="353620"/>
                </a:lnTo>
                <a:lnTo>
                  <a:pt x="285750" y="357250"/>
                </a:lnTo>
                <a:lnTo>
                  <a:pt x="228148" y="353620"/>
                </a:lnTo>
                <a:lnTo>
                  <a:pt x="174503" y="343209"/>
                </a:lnTo>
                <a:lnTo>
                  <a:pt x="125964" y="326738"/>
                </a:lnTo>
                <a:lnTo>
                  <a:pt x="83677" y="304926"/>
                </a:lnTo>
                <a:lnTo>
                  <a:pt x="48789" y="278496"/>
                </a:lnTo>
                <a:lnTo>
                  <a:pt x="22449" y="248165"/>
                </a:lnTo>
                <a:lnTo>
                  <a:pt x="0" y="178688"/>
                </a:lnTo>
                <a:close/>
              </a:path>
            </a:pathLst>
          </a:custGeom>
          <a:ln w="25400">
            <a:solidFill>
              <a:srgbClr val="FF0000"/>
            </a:solidFill>
          </a:ln>
        </p:spPr>
        <p:txBody>
          <a:bodyPr wrap="square" lIns="0" tIns="0" rIns="0" bIns="0" rtlCol="0"/>
          <a:lstStyle/>
          <a:p>
            <a:endParaRPr/>
          </a:p>
        </p:txBody>
      </p:sp>
      <p:sp>
        <p:nvSpPr>
          <p:cNvPr id="54" name="object 54"/>
          <p:cNvSpPr txBox="1"/>
          <p:nvPr/>
        </p:nvSpPr>
        <p:spPr>
          <a:xfrm>
            <a:off x="685291" y="6216573"/>
            <a:ext cx="3338195" cy="228600"/>
          </a:xfrm>
          <a:prstGeom prst="rect">
            <a:avLst/>
          </a:prstGeom>
        </p:spPr>
        <p:txBody>
          <a:bodyPr vert="horz" wrap="square" lIns="0" tIns="0" rIns="0" bIns="0" rtlCol="0">
            <a:spAutoFit/>
          </a:bodyPr>
          <a:lstStyle/>
          <a:p>
            <a:pPr marL="12700">
              <a:lnSpc>
                <a:spcPts val="1614"/>
              </a:lnSpc>
            </a:pPr>
            <a:r>
              <a:rPr sz="1600" spc="-15" dirty="0">
                <a:latin typeface="Calibri"/>
                <a:cs typeface="Calibri"/>
              </a:rPr>
              <a:t>Rodriguez </a:t>
            </a:r>
            <a:r>
              <a:rPr sz="1600" dirty="0">
                <a:latin typeface="Calibri"/>
                <a:cs typeface="Calibri"/>
              </a:rPr>
              <a:t>R. </a:t>
            </a:r>
            <a:r>
              <a:rPr sz="1600" spc="-5" dirty="0">
                <a:latin typeface="Calibri"/>
                <a:cs typeface="Calibri"/>
              </a:rPr>
              <a:t>Blood</a:t>
            </a:r>
            <a:r>
              <a:rPr sz="1600" spc="40" dirty="0">
                <a:latin typeface="Calibri"/>
                <a:cs typeface="Calibri"/>
              </a:rPr>
              <a:t> </a:t>
            </a:r>
            <a:r>
              <a:rPr sz="1600" spc="-5" dirty="0">
                <a:latin typeface="Calibri"/>
                <a:cs typeface="Calibri"/>
              </a:rPr>
              <a:t>2010;115:1098-1105</a:t>
            </a:r>
            <a:endParaRPr sz="1600">
              <a:latin typeface="Calibri"/>
              <a:cs typeface="Calibri"/>
            </a:endParaRPr>
          </a:p>
        </p:txBody>
      </p:sp>
      <p:sp>
        <p:nvSpPr>
          <p:cNvPr id="55" name="object 55"/>
          <p:cNvSpPr txBox="1"/>
          <p:nvPr/>
        </p:nvSpPr>
        <p:spPr>
          <a:xfrm>
            <a:off x="5407278" y="6216573"/>
            <a:ext cx="3014980" cy="228600"/>
          </a:xfrm>
          <a:prstGeom prst="rect">
            <a:avLst/>
          </a:prstGeom>
        </p:spPr>
        <p:txBody>
          <a:bodyPr vert="horz" wrap="square" lIns="0" tIns="0" rIns="0" bIns="0" rtlCol="0">
            <a:spAutoFit/>
          </a:bodyPr>
          <a:lstStyle/>
          <a:p>
            <a:pPr marL="12700">
              <a:lnSpc>
                <a:spcPts val="1614"/>
              </a:lnSpc>
            </a:pPr>
            <a:r>
              <a:rPr sz="1600" spc="-5" dirty="0">
                <a:latin typeface="Calibri"/>
                <a:cs typeface="Calibri"/>
              </a:rPr>
              <a:t>Cutler C. Blood</a:t>
            </a:r>
            <a:r>
              <a:rPr sz="1600" spc="-25" dirty="0">
                <a:latin typeface="Calibri"/>
                <a:cs typeface="Calibri"/>
              </a:rPr>
              <a:t> </a:t>
            </a:r>
            <a:r>
              <a:rPr sz="1600" spc="-5" dirty="0">
                <a:latin typeface="Calibri"/>
                <a:cs typeface="Calibri"/>
              </a:rPr>
              <a:t>2007;109:3108-3117</a:t>
            </a:r>
            <a:endParaRPr sz="1600">
              <a:latin typeface="Calibri"/>
              <a:cs typeface="Calibri"/>
            </a:endParaRP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46022" y="150114"/>
            <a:ext cx="6277610" cy="496570"/>
          </a:xfrm>
          <a:prstGeom prst="rect">
            <a:avLst/>
          </a:prstGeom>
        </p:spPr>
        <p:txBody>
          <a:bodyPr vert="horz" wrap="square" lIns="0" tIns="0" rIns="0" bIns="0" rtlCol="0">
            <a:spAutoFit/>
          </a:bodyPr>
          <a:lstStyle/>
          <a:p>
            <a:pPr marL="12700">
              <a:lnSpc>
                <a:spcPct val="100000"/>
              </a:lnSpc>
            </a:pPr>
            <a:r>
              <a:rPr b="1" dirty="0">
                <a:solidFill>
                  <a:srgbClr val="FFFF00"/>
                </a:solidFill>
                <a:latin typeface="Arial"/>
                <a:cs typeface="Arial"/>
              </a:rPr>
              <a:t>Thymoglobulin: Target</a:t>
            </a:r>
            <a:r>
              <a:rPr b="1" spc="-135" dirty="0">
                <a:solidFill>
                  <a:srgbClr val="FFFF00"/>
                </a:solidFill>
                <a:latin typeface="Arial"/>
                <a:cs typeface="Arial"/>
              </a:rPr>
              <a:t> </a:t>
            </a:r>
            <a:r>
              <a:rPr b="1" dirty="0">
                <a:solidFill>
                  <a:srgbClr val="FFFF00"/>
                </a:solidFill>
                <a:latin typeface="Arial"/>
                <a:cs typeface="Arial"/>
              </a:rPr>
              <a:t>Antigens</a:t>
            </a:r>
          </a:p>
        </p:txBody>
      </p:sp>
      <p:sp>
        <p:nvSpPr>
          <p:cNvPr id="3" name="object 3"/>
          <p:cNvSpPr/>
          <p:nvPr/>
        </p:nvSpPr>
        <p:spPr>
          <a:xfrm>
            <a:off x="7189978" y="2016100"/>
            <a:ext cx="1760855" cy="1209675"/>
          </a:xfrm>
          <a:custGeom>
            <a:avLst/>
            <a:gdLst/>
            <a:ahLst/>
            <a:cxnLst/>
            <a:rect l="l" t="t" r="r" b="b"/>
            <a:pathLst>
              <a:path w="1760854" h="1209675">
                <a:moveTo>
                  <a:pt x="407736" y="0"/>
                </a:moveTo>
                <a:lnTo>
                  <a:pt x="338200" y="4723"/>
                </a:lnTo>
                <a:lnTo>
                  <a:pt x="295000" y="17567"/>
                </a:lnTo>
                <a:lnTo>
                  <a:pt x="254263" y="60612"/>
                </a:lnTo>
                <a:lnTo>
                  <a:pt x="249517" y="90194"/>
                </a:lnTo>
                <a:lnTo>
                  <a:pt x="250277" y="120540"/>
                </a:lnTo>
                <a:lnTo>
                  <a:pt x="253016" y="154489"/>
                </a:lnTo>
                <a:lnTo>
                  <a:pt x="254085" y="189842"/>
                </a:lnTo>
                <a:lnTo>
                  <a:pt x="236727" y="261009"/>
                </a:lnTo>
                <a:lnTo>
                  <a:pt x="213796" y="297628"/>
                </a:lnTo>
                <a:lnTo>
                  <a:pt x="183848" y="337596"/>
                </a:lnTo>
                <a:lnTo>
                  <a:pt x="149530" y="379961"/>
                </a:lnTo>
                <a:lnTo>
                  <a:pt x="113488" y="423771"/>
                </a:lnTo>
                <a:lnTo>
                  <a:pt x="78366" y="468075"/>
                </a:lnTo>
                <a:lnTo>
                  <a:pt x="46811" y="511923"/>
                </a:lnTo>
                <a:lnTo>
                  <a:pt x="21468" y="554363"/>
                </a:lnTo>
                <a:lnTo>
                  <a:pt x="4982" y="594443"/>
                </a:lnTo>
                <a:lnTo>
                  <a:pt x="0" y="631214"/>
                </a:lnTo>
                <a:lnTo>
                  <a:pt x="10946" y="668354"/>
                </a:lnTo>
                <a:lnTo>
                  <a:pt x="36802" y="702407"/>
                </a:lnTo>
                <a:lnTo>
                  <a:pt x="73379" y="734189"/>
                </a:lnTo>
                <a:lnTo>
                  <a:pt x="116578" y="764573"/>
                </a:lnTo>
                <a:lnTo>
                  <a:pt x="161947" y="794207"/>
                </a:lnTo>
                <a:lnTo>
                  <a:pt x="205561" y="824077"/>
                </a:lnTo>
                <a:lnTo>
                  <a:pt x="243144" y="854945"/>
                </a:lnTo>
                <a:lnTo>
                  <a:pt x="270510" y="887627"/>
                </a:lnTo>
                <a:lnTo>
                  <a:pt x="281540" y="916060"/>
                </a:lnTo>
                <a:lnTo>
                  <a:pt x="282963" y="947012"/>
                </a:lnTo>
                <a:lnTo>
                  <a:pt x="278026" y="979541"/>
                </a:lnTo>
                <a:lnTo>
                  <a:pt x="269977" y="1012706"/>
                </a:lnTo>
                <a:lnTo>
                  <a:pt x="262064" y="1045567"/>
                </a:lnTo>
                <a:lnTo>
                  <a:pt x="257534" y="1077182"/>
                </a:lnTo>
                <a:lnTo>
                  <a:pt x="259635" y="1106610"/>
                </a:lnTo>
                <a:lnTo>
                  <a:pt x="271615" y="1132909"/>
                </a:lnTo>
                <a:lnTo>
                  <a:pt x="338200" y="1172361"/>
                </a:lnTo>
                <a:lnTo>
                  <a:pt x="403879" y="1185906"/>
                </a:lnTo>
                <a:lnTo>
                  <a:pt x="444806" y="1191571"/>
                </a:lnTo>
                <a:lnTo>
                  <a:pt x="490278" y="1196484"/>
                </a:lnTo>
                <a:lnTo>
                  <a:pt x="539659" y="1200633"/>
                </a:lnTo>
                <a:lnTo>
                  <a:pt x="592311" y="1204007"/>
                </a:lnTo>
                <a:lnTo>
                  <a:pt x="647599" y="1206595"/>
                </a:lnTo>
                <a:lnTo>
                  <a:pt x="704888" y="1208387"/>
                </a:lnTo>
                <a:lnTo>
                  <a:pt x="763539" y="1209370"/>
                </a:lnTo>
                <a:lnTo>
                  <a:pt x="822919" y="1209535"/>
                </a:lnTo>
                <a:lnTo>
                  <a:pt x="882390" y="1208870"/>
                </a:lnTo>
                <a:lnTo>
                  <a:pt x="941316" y="1207365"/>
                </a:lnTo>
                <a:lnTo>
                  <a:pt x="999061" y="1205008"/>
                </a:lnTo>
                <a:lnTo>
                  <a:pt x="1054990" y="1201787"/>
                </a:lnTo>
                <a:lnTo>
                  <a:pt x="1108465" y="1197694"/>
                </a:lnTo>
                <a:lnTo>
                  <a:pt x="1158851" y="1192715"/>
                </a:lnTo>
                <a:lnTo>
                  <a:pt x="1205512" y="1186841"/>
                </a:lnTo>
                <a:lnTo>
                  <a:pt x="1247811" y="1180060"/>
                </a:lnTo>
                <a:lnTo>
                  <a:pt x="1346840" y="1154350"/>
                </a:lnTo>
                <a:lnTo>
                  <a:pt x="1400718" y="1131986"/>
                </a:lnTo>
                <a:lnTo>
                  <a:pt x="1447647" y="1105790"/>
                </a:lnTo>
                <a:lnTo>
                  <a:pt x="1488526" y="1076286"/>
                </a:lnTo>
                <a:lnTo>
                  <a:pt x="1524254" y="1043995"/>
                </a:lnTo>
                <a:lnTo>
                  <a:pt x="1555729" y="1009442"/>
                </a:lnTo>
                <a:lnTo>
                  <a:pt x="1583852" y="973148"/>
                </a:lnTo>
                <a:lnTo>
                  <a:pt x="1609521" y="935637"/>
                </a:lnTo>
                <a:lnTo>
                  <a:pt x="1633636" y="897430"/>
                </a:lnTo>
                <a:lnTo>
                  <a:pt x="1657096" y="859052"/>
                </a:lnTo>
                <a:lnTo>
                  <a:pt x="1681752" y="813877"/>
                </a:lnTo>
                <a:lnTo>
                  <a:pt x="1703081" y="764516"/>
                </a:lnTo>
                <a:lnTo>
                  <a:pt x="1721024" y="712324"/>
                </a:lnTo>
                <a:lnTo>
                  <a:pt x="1735640" y="658316"/>
                </a:lnTo>
                <a:lnTo>
                  <a:pt x="1746911" y="603735"/>
                </a:lnTo>
                <a:lnTo>
                  <a:pt x="1754838" y="549764"/>
                </a:lnTo>
                <a:lnTo>
                  <a:pt x="1759423" y="497591"/>
                </a:lnTo>
                <a:lnTo>
                  <a:pt x="1760666" y="448400"/>
                </a:lnTo>
                <a:lnTo>
                  <a:pt x="1758569" y="403376"/>
                </a:lnTo>
                <a:lnTo>
                  <a:pt x="1749472" y="348912"/>
                </a:lnTo>
                <a:lnTo>
                  <a:pt x="1732399" y="296023"/>
                </a:lnTo>
                <a:lnTo>
                  <a:pt x="1709126" y="245708"/>
                </a:lnTo>
                <a:lnTo>
                  <a:pt x="1681428" y="198969"/>
                </a:lnTo>
                <a:lnTo>
                  <a:pt x="1651079" y="156803"/>
                </a:lnTo>
                <a:lnTo>
                  <a:pt x="1619856" y="120212"/>
                </a:lnTo>
                <a:lnTo>
                  <a:pt x="1589531" y="90194"/>
                </a:lnTo>
                <a:lnTo>
                  <a:pt x="1183640" y="90194"/>
                </a:lnTo>
                <a:lnTo>
                  <a:pt x="1150326" y="88309"/>
                </a:lnTo>
                <a:lnTo>
                  <a:pt x="1110624" y="84555"/>
                </a:lnTo>
                <a:lnTo>
                  <a:pt x="1065400" y="79226"/>
                </a:lnTo>
                <a:lnTo>
                  <a:pt x="667084" y="22660"/>
                </a:lnTo>
                <a:lnTo>
                  <a:pt x="608911" y="15370"/>
                </a:lnTo>
                <a:lnTo>
                  <a:pt x="553023" y="9163"/>
                </a:lnTo>
                <a:lnTo>
                  <a:pt x="500286" y="4336"/>
                </a:lnTo>
                <a:lnTo>
                  <a:pt x="451568" y="1183"/>
                </a:lnTo>
                <a:lnTo>
                  <a:pt x="407736" y="0"/>
                </a:lnTo>
                <a:close/>
              </a:path>
              <a:path w="1760854" h="1209675">
                <a:moveTo>
                  <a:pt x="1396869" y="33115"/>
                </a:moveTo>
                <a:lnTo>
                  <a:pt x="1352803" y="33171"/>
                </a:lnTo>
                <a:lnTo>
                  <a:pt x="1328517" y="37721"/>
                </a:lnTo>
                <a:lnTo>
                  <a:pt x="1316453" y="48999"/>
                </a:lnTo>
                <a:lnTo>
                  <a:pt x="1306274" y="63444"/>
                </a:lnTo>
                <a:lnTo>
                  <a:pt x="1287638" y="77498"/>
                </a:lnTo>
                <a:lnTo>
                  <a:pt x="1250207" y="87601"/>
                </a:lnTo>
                <a:lnTo>
                  <a:pt x="1183640" y="90194"/>
                </a:lnTo>
                <a:lnTo>
                  <a:pt x="1589531" y="90194"/>
                </a:lnTo>
                <a:lnTo>
                  <a:pt x="1545405" y="60318"/>
                </a:lnTo>
                <a:lnTo>
                  <a:pt x="1496419" y="43183"/>
                </a:lnTo>
                <a:lnTo>
                  <a:pt x="1445824" y="35284"/>
                </a:lnTo>
                <a:lnTo>
                  <a:pt x="1396869" y="33115"/>
                </a:lnTo>
                <a:close/>
              </a:path>
            </a:pathLst>
          </a:custGeom>
          <a:solidFill>
            <a:srgbClr val="EBD0FB"/>
          </a:solidFill>
        </p:spPr>
        <p:txBody>
          <a:bodyPr wrap="square" lIns="0" tIns="0" rIns="0" bIns="0" rtlCol="0"/>
          <a:lstStyle/>
          <a:p>
            <a:endParaRPr/>
          </a:p>
        </p:txBody>
      </p:sp>
      <p:sp>
        <p:nvSpPr>
          <p:cNvPr id="4" name="object 4"/>
          <p:cNvSpPr/>
          <p:nvPr/>
        </p:nvSpPr>
        <p:spPr>
          <a:xfrm>
            <a:off x="7189978" y="2016100"/>
            <a:ext cx="1760855" cy="1209675"/>
          </a:xfrm>
          <a:custGeom>
            <a:avLst/>
            <a:gdLst/>
            <a:ahLst/>
            <a:cxnLst/>
            <a:rect l="l" t="t" r="r" b="b"/>
            <a:pathLst>
              <a:path w="1760854" h="1209675">
                <a:moveTo>
                  <a:pt x="1352803" y="33171"/>
                </a:moveTo>
                <a:lnTo>
                  <a:pt x="1328517" y="37721"/>
                </a:lnTo>
                <a:lnTo>
                  <a:pt x="1316453" y="48999"/>
                </a:lnTo>
                <a:lnTo>
                  <a:pt x="1306274" y="63444"/>
                </a:lnTo>
                <a:lnTo>
                  <a:pt x="1287638" y="77498"/>
                </a:lnTo>
                <a:lnTo>
                  <a:pt x="1250207" y="87601"/>
                </a:lnTo>
                <a:lnTo>
                  <a:pt x="1183640" y="90194"/>
                </a:lnTo>
                <a:lnTo>
                  <a:pt x="1150326" y="88309"/>
                </a:lnTo>
                <a:lnTo>
                  <a:pt x="1110624" y="84555"/>
                </a:lnTo>
                <a:lnTo>
                  <a:pt x="1065400" y="79226"/>
                </a:lnTo>
                <a:lnTo>
                  <a:pt x="1015521" y="72619"/>
                </a:lnTo>
                <a:lnTo>
                  <a:pt x="961856" y="65029"/>
                </a:lnTo>
                <a:lnTo>
                  <a:pt x="905272" y="56750"/>
                </a:lnTo>
                <a:lnTo>
                  <a:pt x="846635" y="48078"/>
                </a:lnTo>
                <a:lnTo>
                  <a:pt x="786813" y="39309"/>
                </a:lnTo>
                <a:lnTo>
                  <a:pt x="726674" y="30738"/>
                </a:lnTo>
                <a:lnTo>
                  <a:pt x="667084" y="22660"/>
                </a:lnTo>
                <a:lnTo>
                  <a:pt x="608911" y="15370"/>
                </a:lnTo>
                <a:lnTo>
                  <a:pt x="553023" y="9163"/>
                </a:lnTo>
                <a:lnTo>
                  <a:pt x="500286" y="4336"/>
                </a:lnTo>
                <a:lnTo>
                  <a:pt x="451568" y="1183"/>
                </a:lnTo>
                <a:lnTo>
                  <a:pt x="407736" y="0"/>
                </a:lnTo>
                <a:lnTo>
                  <a:pt x="369658" y="1081"/>
                </a:lnTo>
                <a:lnTo>
                  <a:pt x="295000" y="17567"/>
                </a:lnTo>
                <a:lnTo>
                  <a:pt x="254263" y="60612"/>
                </a:lnTo>
                <a:lnTo>
                  <a:pt x="249486" y="88935"/>
                </a:lnTo>
                <a:lnTo>
                  <a:pt x="250277" y="120540"/>
                </a:lnTo>
                <a:lnTo>
                  <a:pt x="253016" y="154489"/>
                </a:lnTo>
                <a:lnTo>
                  <a:pt x="254085" y="189842"/>
                </a:lnTo>
                <a:lnTo>
                  <a:pt x="236727" y="261009"/>
                </a:lnTo>
                <a:lnTo>
                  <a:pt x="213796" y="297628"/>
                </a:lnTo>
                <a:lnTo>
                  <a:pt x="183848" y="337596"/>
                </a:lnTo>
                <a:lnTo>
                  <a:pt x="149530" y="379961"/>
                </a:lnTo>
                <a:lnTo>
                  <a:pt x="113488" y="423771"/>
                </a:lnTo>
                <a:lnTo>
                  <a:pt x="78366" y="468075"/>
                </a:lnTo>
                <a:lnTo>
                  <a:pt x="46811" y="511923"/>
                </a:lnTo>
                <a:lnTo>
                  <a:pt x="21468" y="554363"/>
                </a:lnTo>
                <a:lnTo>
                  <a:pt x="4982" y="594443"/>
                </a:lnTo>
                <a:lnTo>
                  <a:pt x="0" y="631214"/>
                </a:lnTo>
                <a:lnTo>
                  <a:pt x="10946" y="668354"/>
                </a:lnTo>
                <a:lnTo>
                  <a:pt x="36802" y="702407"/>
                </a:lnTo>
                <a:lnTo>
                  <a:pt x="73379" y="734189"/>
                </a:lnTo>
                <a:lnTo>
                  <a:pt x="116490" y="764516"/>
                </a:lnTo>
                <a:lnTo>
                  <a:pt x="161947" y="794207"/>
                </a:lnTo>
                <a:lnTo>
                  <a:pt x="205561" y="824077"/>
                </a:lnTo>
                <a:lnTo>
                  <a:pt x="243144" y="854945"/>
                </a:lnTo>
                <a:lnTo>
                  <a:pt x="270510" y="887627"/>
                </a:lnTo>
                <a:lnTo>
                  <a:pt x="281540" y="916060"/>
                </a:lnTo>
                <a:lnTo>
                  <a:pt x="282963" y="947012"/>
                </a:lnTo>
                <a:lnTo>
                  <a:pt x="278026" y="979541"/>
                </a:lnTo>
                <a:lnTo>
                  <a:pt x="269977" y="1012706"/>
                </a:lnTo>
                <a:lnTo>
                  <a:pt x="262064" y="1045567"/>
                </a:lnTo>
                <a:lnTo>
                  <a:pt x="257534" y="1077182"/>
                </a:lnTo>
                <a:lnTo>
                  <a:pt x="259635" y="1106610"/>
                </a:lnTo>
                <a:lnTo>
                  <a:pt x="271615" y="1132909"/>
                </a:lnTo>
                <a:lnTo>
                  <a:pt x="338200" y="1172361"/>
                </a:lnTo>
                <a:lnTo>
                  <a:pt x="403879" y="1185906"/>
                </a:lnTo>
                <a:lnTo>
                  <a:pt x="444806" y="1191571"/>
                </a:lnTo>
                <a:lnTo>
                  <a:pt x="490278" y="1196484"/>
                </a:lnTo>
                <a:lnTo>
                  <a:pt x="539659" y="1200633"/>
                </a:lnTo>
                <a:lnTo>
                  <a:pt x="592311" y="1204007"/>
                </a:lnTo>
                <a:lnTo>
                  <a:pt x="647599" y="1206595"/>
                </a:lnTo>
                <a:lnTo>
                  <a:pt x="704888" y="1208387"/>
                </a:lnTo>
                <a:lnTo>
                  <a:pt x="763539" y="1209370"/>
                </a:lnTo>
                <a:lnTo>
                  <a:pt x="822919" y="1209535"/>
                </a:lnTo>
                <a:lnTo>
                  <a:pt x="882390" y="1208870"/>
                </a:lnTo>
                <a:lnTo>
                  <a:pt x="941316" y="1207365"/>
                </a:lnTo>
                <a:lnTo>
                  <a:pt x="999061" y="1205008"/>
                </a:lnTo>
                <a:lnTo>
                  <a:pt x="1054990" y="1201787"/>
                </a:lnTo>
                <a:lnTo>
                  <a:pt x="1108465" y="1197694"/>
                </a:lnTo>
                <a:lnTo>
                  <a:pt x="1158851" y="1192715"/>
                </a:lnTo>
                <a:lnTo>
                  <a:pt x="1205512" y="1186841"/>
                </a:lnTo>
                <a:lnTo>
                  <a:pt x="1247811" y="1180060"/>
                </a:lnTo>
                <a:lnTo>
                  <a:pt x="1346840" y="1154350"/>
                </a:lnTo>
                <a:lnTo>
                  <a:pt x="1400718" y="1131986"/>
                </a:lnTo>
                <a:lnTo>
                  <a:pt x="1447647" y="1105790"/>
                </a:lnTo>
                <a:lnTo>
                  <a:pt x="1488526" y="1076286"/>
                </a:lnTo>
                <a:lnTo>
                  <a:pt x="1524254" y="1043995"/>
                </a:lnTo>
                <a:lnTo>
                  <a:pt x="1555729" y="1009442"/>
                </a:lnTo>
                <a:lnTo>
                  <a:pt x="1583852" y="973148"/>
                </a:lnTo>
                <a:lnTo>
                  <a:pt x="1609521" y="935637"/>
                </a:lnTo>
                <a:lnTo>
                  <a:pt x="1633636" y="897430"/>
                </a:lnTo>
                <a:lnTo>
                  <a:pt x="1657096" y="859052"/>
                </a:lnTo>
                <a:lnTo>
                  <a:pt x="1681752" y="813877"/>
                </a:lnTo>
                <a:lnTo>
                  <a:pt x="1703061" y="764573"/>
                </a:lnTo>
                <a:lnTo>
                  <a:pt x="1721024" y="712324"/>
                </a:lnTo>
                <a:lnTo>
                  <a:pt x="1735640" y="658316"/>
                </a:lnTo>
                <a:lnTo>
                  <a:pt x="1746911" y="603735"/>
                </a:lnTo>
                <a:lnTo>
                  <a:pt x="1754838" y="549764"/>
                </a:lnTo>
                <a:lnTo>
                  <a:pt x="1759423" y="497591"/>
                </a:lnTo>
                <a:lnTo>
                  <a:pt x="1760666" y="448400"/>
                </a:lnTo>
                <a:lnTo>
                  <a:pt x="1758569" y="403376"/>
                </a:lnTo>
                <a:lnTo>
                  <a:pt x="1749472" y="348912"/>
                </a:lnTo>
                <a:lnTo>
                  <a:pt x="1732399" y="296023"/>
                </a:lnTo>
                <a:lnTo>
                  <a:pt x="1709126" y="245708"/>
                </a:lnTo>
                <a:lnTo>
                  <a:pt x="1681428" y="198969"/>
                </a:lnTo>
                <a:lnTo>
                  <a:pt x="1651079" y="156803"/>
                </a:lnTo>
                <a:lnTo>
                  <a:pt x="1619856" y="120212"/>
                </a:lnTo>
                <a:lnTo>
                  <a:pt x="1589531" y="90194"/>
                </a:lnTo>
                <a:lnTo>
                  <a:pt x="1545405" y="60318"/>
                </a:lnTo>
                <a:lnTo>
                  <a:pt x="1496419" y="43183"/>
                </a:lnTo>
                <a:lnTo>
                  <a:pt x="1445824" y="35284"/>
                </a:lnTo>
                <a:lnTo>
                  <a:pt x="1396869" y="33115"/>
                </a:lnTo>
                <a:lnTo>
                  <a:pt x="1352803" y="33171"/>
                </a:lnTo>
                <a:close/>
              </a:path>
            </a:pathLst>
          </a:custGeom>
          <a:ln w="9525">
            <a:solidFill>
              <a:srgbClr val="EBD0FB"/>
            </a:solidFill>
          </a:ln>
        </p:spPr>
        <p:txBody>
          <a:bodyPr wrap="square" lIns="0" tIns="0" rIns="0" bIns="0" rtlCol="0"/>
          <a:lstStyle/>
          <a:p>
            <a:endParaRPr/>
          </a:p>
        </p:txBody>
      </p:sp>
      <p:sp>
        <p:nvSpPr>
          <p:cNvPr id="5" name="object 5"/>
          <p:cNvSpPr/>
          <p:nvPr/>
        </p:nvSpPr>
        <p:spPr>
          <a:xfrm>
            <a:off x="7792960" y="2121026"/>
            <a:ext cx="984008" cy="834517"/>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7788147" y="2116201"/>
            <a:ext cx="993901" cy="844550"/>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7846631" y="2631249"/>
            <a:ext cx="598931" cy="424307"/>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7822882" y="2207450"/>
            <a:ext cx="500252" cy="231648"/>
          </a:xfrm>
          <a:prstGeom prst="rect">
            <a:avLst/>
          </a:prstGeom>
          <a:blipFill>
            <a:blip r:embed="rId5" cstate="print"/>
            <a:stretch>
              <a:fillRect/>
            </a:stretch>
          </a:blipFill>
        </p:spPr>
        <p:txBody>
          <a:bodyPr wrap="square" lIns="0" tIns="0" rIns="0" bIns="0" rtlCol="0"/>
          <a:lstStyle/>
          <a:p>
            <a:endParaRPr/>
          </a:p>
        </p:txBody>
      </p:sp>
      <p:sp>
        <p:nvSpPr>
          <p:cNvPr id="9" name="object 9"/>
          <p:cNvSpPr/>
          <p:nvPr/>
        </p:nvSpPr>
        <p:spPr>
          <a:xfrm>
            <a:off x="8535733" y="2414841"/>
            <a:ext cx="299720" cy="233934"/>
          </a:xfrm>
          <a:prstGeom prst="rect">
            <a:avLst/>
          </a:prstGeom>
          <a:blipFill>
            <a:blip r:embed="rId6" cstate="print"/>
            <a:stretch>
              <a:fillRect/>
            </a:stretch>
          </a:blipFill>
        </p:spPr>
        <p:txBody>
          <a:bodyPr wrap="square" lIns="0" tIns="0" rIns="0" bIns="0" rtlCol="0"/>
          <a:lstStyle/>
          <a:p>
            <a:endParaRPr/>
          </a:p>
        </p:txBody>
      </p:sp>
      <p:sp>
        <p:nvSpPr>
          <p:cNvPr id="10" name="object 10"/>
          <p:cNvSpPr/>
          <p:nvPr/>
        </p:nvSpPr>
        <p:spPr>
          <a:xfrm>
            <a:off x="7221205" y="2385441"/>
            <a:ext cx="497996" cy="508254"/>
          </a:xfrm>
          <a:prstGeom prst="rect">
            <a:avLst/>
          </a:prstGeom>
          <a:blipFill>
            <a:blip r:embed="rId7" cstate="print"/>
            <a:stretch>
              <a:fillRect/>
            </a:stretch>
          </a:blipFill>
        </p:spPr>
        <p:txBody>
          <a:bodyPr wrap="square" lIns="0" tIns="0" rIns="0" bIns="0" rtlCol="0"/>
          <a:lstStyle/>
          <a:p>
            <a:endParaRPr/>
          </a:p>
        </p:txBody>
      </p:sp>
      <p:sp>
        <p:nvSpPr>
          <p:cNvPr id="11" name="object 11"/>
          <p:cNvSpPr/>
          <p:nvPr/>
        </p:nvSpPr>
        <p:spPr>
          <a:xfrm>
            <a:off x="7216393" y="2380107"/>
            <a:ext cx="507970" cy="519429"/>
          </a:xfrm>
          <a:prstGeom prst="rect">
            <a:avLst/>
          </a:prstGeom>
          <a:blipFill>
            <a:blip r:embed="rId8" cstate="print"/>
            <a:stretch>
              <a:fillRect/>
            </a:stretch>
          </a:blipFill>
        </p:spPr>
        <p:txBody>
          <a:bodyPr wrap="square" lIns="0" tIns="0" rIns="0" bIns="0" rtlCol="0"/>
          <a:lstStyle/>
          <a:p>
            <a:endParaRPr/>
          </a:p>
        </p:txBody>
      </p:sp>
      <p:sp>
        <p:nvSpPr>
          <p:cNvPr id="12" name="object 12"/>
          <p:cNvSpPr/>
          <p:nvPr/>
        </p:nvSpPr>
        <p:spPr>
          <a:xfrm>
            <a:off x="7458698" y="2785491"/>
            <a:ext cx="390409" cy="375214"/>
          </a:xfrm>
          <a:prstGeom prst="rect">
            <a:avLst/>
          </a:prstGeom>
          <a:blipFill>
            <a:blip r:embed="rId9" cstate="print"/>
            <a:stretch>
              <a:fillRect/>
            </a:stretch>
          </a:blipFill>
        </p:spPr>
        <p:txBody>
          <a:bodyPr wrap="square" lIns="0" tIns="0" rIns="0" bIns="0" rtlCol="0"/>
          <a:lstStyle/>
          <a:p>
            <a:endParaRPr/>
          </a:p>
        </p:txBody>
      </p:sp>
      <p:sp>
        <p:nvSpPr>
          <p:cNvPr id="13" name="object 13"/>
          <p:cNvSpPr/>
          <p:nvPr/>
        </p:nvSpPr>
        <p:spPr>
          <a:xfrm>
            <a:off x="7452741" y="2780664"/>
            <a:ext cx="401139" cy="385190"/>
          </a:xfrm>
          <a:prstGeom prst="rect">
            <a:avLst/>
          </a:prstGeom>
          <a:blipFill>
            <a:blip r:embed="rId10" cstate="print"/>
            <a:stretch>
              <a:fillRect/>
            </a:stretch>
          </a:blipFill>
        </p:spPr>
        <p:txBody>
          <a:bodyPr wrap="square" lIns="0" tIns="0" rIns="0" bIns="0" rtlCol="0"/>
          <a:lstStyle/>
          <a:p>
            <a:endParaRPr/>
          </a:p>
        </p:txBody>
      </p:sp>
      <p:sp>
        <p:nvSpPr>
          <p:cNvPr id="14" name="object 14"/>
          <p:cNvSpPr txBox="1"/>
          <p:nvPr/>
        </p:nvSpPr>
        <p:spPr>
          <a:xfrm>
            <a:off x="5769355" y="3192526"/>
            <a:ext cx="2662555" cy="742950"/>
          </a:xfrm>
          <a:prstGeom prst="rect">
            <a:avLst/>
          </a:prstGeom>
        </p:spPr>
        <p:txBody>
          <a:bodyPr vert="horz" wrap="square" lIns="0" tIns="0" rIns="0" bIns="0" rtlCol="0">
            <a:spAutoFit/>
          </a:bodyPr>
          <a:lstStyle/>
          <a:p>
            <a:pPr marL="12700" marR="804545">
              <a:lnSpc>
                <a:spcPct val="100000"/>
              </a:lnSpc>
            </a:pPr>
            <a:r>
              <a:rPr sz="1600" b="1" spc="-5" dirty="0">
                <a:solidFill>
                  <a:srgbClr val="FFFF00"/>
                </a:solidFill>
                <a:latin typeface="Arial"/>
                <a:cs typeface="Arial"/>
              </a:rPr>
              <a:t>CD4, </a:t>
            </a:r>
            <a:r>
              <a:rPr sz="1600" b="1" spc="-10" dirty="0">
                <a:solidFill>
                  <a:srgbClr val="FFFF00"/>
                </a:solidFill>
                <a:latin typeface="Arial"/>
                <a:cs typeface="Arial"/>
              </a:rPr>
              <a:t>CD11a/CD18,  </a:t>
            </a:r>
            <a:r>
              <a:rPr sz="1600" b="1" spc="-5" dirty="0">
                <a:solidFill>
                  <a:srgbClr val="FFFF00"/>
                </a:solidFill>
                <a:latin typeface="Arial"/>
                <a:cs typeface="Arial"/>
              </a:rPr>
              <a:t>CD32, CD50,</a:t>
            </a:r>
            <a:r>
              <a:rPr sz="1600" b="1" spc="-55" dirty="0">
                <a:solidFill>
                  <a:srgbClr val="FFFF00"/>
                </a:solidFill>
                <a:latin typeface="Arial"/>
                <a:cs typeface="Arial"/>
              </a:rPr>
              <a:t> </a:t>
            </a:r>
            <a:r>
              <a:rPr sz="1600" b="1" spc="-5" dirty="0">
                <a:solidFill>
                  <a:srgbClr val="FFFF00"/>
                </a:solidFill>
                <a:latin typeface="Arial"/>
                <a:cs typeface="Arial"/>
              </a:rPr>
              <a:t>CD86,</a:t>
            </a:r>
            <a:endParaRPr sz="1600">
              <a:latin typeface="Arial"/>
              <a:cs typeface="Arial"/>
            </a:endParaRPr>
          </a:p>
          <a:p>
            <a:pPr marL="12700">
              <a:lnSpc>
                <a:spcPct val="100000"/>
              </a:lnSpc>
            </a:pPr>
            <a:r>
              <a:rPr sz="1600" b="1" spc="-5" dirty="0">
                <a:solidFill>
                  <a:srgbClr val="FFFF00"/>
                </a:solidFill>
                <a:latin typeface="Arial"/>
                <a:cs typeface="Arial"/>
              </a:rPr>
              <a:t>CD49/CD29, </a:t>
            </a:r>
            <a:r>
              <a:rPr sz="1600" b="1" spc="-30" dirty="0">
                <a:solidFill>
                  <a:srgbClr val="FFFF00"/>
                </a:solidFill>
                <a:latin typeface="Arial"/>
                <a:cs typeface="Arial"/>
              </a:rPr>
              <a:t>LPAM-1, </a:t>
            </a:r>
            <a:r>
              <a:rPr sz="1600" b="1" spc="-5" dirty="0">
                <a:solidFill>
                  <a:srgbClr val="FFFF00"/>
                </a:solidFill>
                <a:latin typeface="Arial"/>
                <a:cs typeface="Arial"/>
              </a:rPr>
              <a:t>MHC</a:t>
            </a:r>
            <a:r>
              <a:rPr sz="1600" b="1" spc="65" dirty="0">
                <a:solidFill>
                  <a:srgbClr val="FFFF00"/>
                </a:solidFill>
                <a:latin typeface="Arial"/>
                <a:cs typeface="Arial"/>
              </a:rPr>
              <a:t> </a:t>
            </a:r>
            <a:r>
              <a:rPr sz="1600" b="1" spc="-5" dirty="0">
                <a:solidFill>
                  <a:srgbClr val="FFFF00"/>
                </a:solidFill>
                <a:latin typeface="Arial"/>
                <a:cs typeface="Arial"/>
              </a:rPr>
              <a:t>I</a:t>
            </a:r>
            <a:endParaRPr sz="1600">
              <a:latin typeface="Arial"/>
              <a:cs typeface="Arial"/>
            </a:endParaRPr>
          </a:p>
        </p:txBody>
      </p:sp>
      <p:sp>
        <p:nvSpPr>
          <p:cNvPr id="15" name="object 15"/>
          <p:cNvSpPr/>
          <p:nvPr/>
        </p:nvSpPr>
        <p:spPr>
          <a:xfrm>
            <a:off x="2149475" y="4764151"/>
            <a:ext cx="1059180" cy="942975"/>
          </a:xfrm>
          <a:custGeom>
            <a:avLst/>
            <a:gdLst/>
            <a:ahLst/>
            <a:cxnLst/>
            <a:rect l="l" t="t" r="r" b="b"/>
            <a:pathLst>
              <a:path w="1059180" h="942975">
                <a:moveTo>
                  <a:pt x="529463" y="0"/>
                </a:moveTo>
                <a:lnTo>
                  <a:pt x="478461" y="2158"/>
                </a:lnTo>
                <a:lnTo>
                  <a:pt x="428834" y="8500"/>
                </a:lnTo>
                <a:lnTo>
                  <a:pt x="380802" y="18830"/>
                </a:lnTo>
                <a:lnTo>
                  <a:pt x="334587" y="32949"/>
                </a:lnTo>
                <a:lnTo>
                  <a:pt x="290411" y="50660"/>
                </a:lnTo>
                <a:lnTo>
                  <a:pt x="248496" y="71765"/>
                </a:lnTo>
                <a:lnTo>
                  <a:pt x="209062" y="96067"/>
                </a:lnTo>
                <a:lnTo>
                  <a:pt x="172332" y="123367"/>
                </a:lnTo>
                <a:lnTo>
                  <a:pt x="138528" y="153469"/>
                </a:lnTo>
                <a:lnTo>
                  <a:pt x="107870" y="186175"/>
                </a:lnTo>
                <a:lnTo>
                  <a:pt x="80581" y="221287"/>
                </a:lnTo>
                <a:lnTo>
                  <a:pt x="56883" y="258607"/>
                </a:lnTo>
                <a:lnTo>
                  <a:pt x="36996" y="297939"/>
                </a:lnTo>
                <a:lnTo>
                  <a:pt x="21142" y="339084"/>
                </a:lnTo>
                <a:lnTo>
                  <a:pt x="9544" y="381845"/>
                </a:lnTo>
                <a:lnTo>
                  <a:pt x="2423" y="426024"/>
                </a:lnTo>
                <a:lnTo>
                  <a:pt x="0" y="471424"/>
                </a:lnTo>
                <a:lnTo>
                  <a:pt x="2423" y="516824"/>
                </a:lnTo>
                <a:lnTo>
                  <a:pt x="9544" y="561005"/>
                </a:lnTo>
                <a:lnTo>
                  <a:pt x="21142" y="603768"/>
                </a:lnTo>
                <a:lnTo>
                  <a:pt x="36996" y="644917"/>
                </a:lnTo>
                <a:lnTo>
                  <a:pt x="56883" y="684253"/>
                </a:lnTo>
                <a:lnTo>
                  <a:pt x="80581" y="721578"/>
                </a:lnTo>
                <a:lnTo>
                  <a:pt x="107870" y="756696"/>
                </a:lnTo>
                <a:lnTo>
                  <a:pt x="138528" y="789407"/>
                </a:lnTo>
                <a:lnTo>
                  <a:pt x="172332" y="819514"/>
                </a:lnTo>
                <a:lnTo>
                  <a:pt x="209062" y="846821"/>
                </a:lnTo>
                <a:lnTo>
                  <a:pt x="248496" y="871127"/>
                </a:lnTo>
                <a:lnTo>
                  <a:pt x="290411" y="892237"/>
                </a:lnTo>
                <a:lnTo>
                  <a:pt x="334587" y="909953"/>
                </a:lnTo>
                <a:lnTo>
                  <a:pt x="380802" y="924075"/>
                </a:lnTo>
                <a:lnTo>
                  <a:pt x="428834" y="934408"/>
                </a:lnTo>
                <a:lnTo>
                  <a:pt x="478461" y="940752"/>
                </a:lnTo>
                <a:lnTo>
                  <a:pt x="529463" y="942911"/>
                </a:lnTo>
                <a:lnTo>
                  <a:pt x="580444" y="940752"/>
                </a:lnTo>
                <a:lnTo>
                  <a:pt x="630056" y="934408"/>
                </a:lnTo>
                <a:lnTo>
                  <a:pt x="678077" y="924075"/>
                </a:lnTo>
                <a:lnTo>
                  <a:pt x="724285" y="909953"/>
                </a:lnTo>
                <a:lnTo>
                  <a:pt x="768458" y="892237"/>
                </a:lnTo>
                <a:lnTo>
                  <a:pt x="810373" y="871127"/>
                </a:lnTo>
                <a:lnTo>
                  <a:pt x="849808" y="846821"/>
                </a:lnTo>
                <a:lnTo>
                  <a:pt x="886542" y="819514"/>
                </a:lnTo>
                <a:lnTo>
                  <a:pt x="920352" y="789407"/>
                </a:lnTo>
                <a:lnTo>
                  <a:pt x="951017" y="756696"/>
                </a:lnTo>
                <a:lnTo>
                  <a:pt x="978313" y="721578"/>
                </a:lnTo>
                <a:lnTo>
                  <a:pt x="1002019" y="684253"/>
                </a:lnTo>
                <a:lnTo>
                  <a:pt x="1021913" y="644917"/>
                </a:lnTo>
                <a:lnTo>
                  <a:pt x="1037773" y="603768"/>
                </a:lnTo>
                <a:lnTo>
                  <a:pt x="1049376" y="561005"/>
                </a:lnTo>
                <a:lnTo>
                  <a:pt x="1056501" y="516824"/>
                </a:lnTo>
                <a:lnTo>
                  <a:pt x="1058926" y="471424"/>
                </a:lnTo>
                <a:lnTo>
                  <a:pt x="1056501" y="426024"/>
                </a:lnTo>
                <a:lnTo>
                  <a:pt x="1049376" y="381845"/>
                </a:lnTo>
                <a:lnTo>
                  <a:pt x="1037773" y="339084"/>
                </a:lnTo>
                <a:lnTo>
                  <a:pt x="1021913" y="297939"/>
                </a:lnTo>
                <a:lnTo>
                  <a:pt x="1002019" y="258607"/>
                </a:lnTo>
                <a:lnTo>
                  <a:pt x="978313" y="221287"/>
                </a:lnTo>
                <a:lnTo>
                  <a:pt x="951017" y="186175"/>
                </a:lnTo>
                <a:lnTo>
                  <a:pt x="920352" y="153469"/>
                </a:lnTo>
                <a:lnTo>
                  <a:pt x="886542" y="123367"/>
                </a:lnTo>
                <a:lnTo>
                  <a:pt x="849808" y="96067"/>
                </a:lnTo>
                <a:lnTo>
                  <a:pt x="810373" y="71765"/>
                </a:lnTo>
                <a:lnTo>
                  <a:pt x="768458" y="50660"/>
                </a:lnTo>
                <a:lnTo>
                  <a:pt x="724285" y="32949"/>
                </a:lnTo>
                <a:lnTo>
                  <a:pt x="678077" y="18830"/>
                </a:lnTo>
                <a:lnTo>
                  <a:pt x="630056" y="8500"/>
                </a:lnTo>
                <a:lnTo>
                  <a:pt x="580444" y="2158"/>
                </a:lnTo>
                <a:lnTo>
                  <a:pt x="529463" y="0"/>
                </a:lnTo>
                <a:close/>
              </a:path>
            </a:pathLst>
          </a:custGeom>
          <a:solidFill>
            <a:srgbClr val="FDA3EC"/>
          </a:solidFill>
        </p:spPr>
        <p:txBody>
          <a:bodyPr wrap="square" lIns="0" tIns="0" rIns="0" bIns="0" rtlCol="0"/>
          <a:lstStyle/>
          <a:p>
            <a:endParaRPr/>
          </a:p>
        </p:txBody>
      </p:sp>
      <p:sp>
        <p:nvSpPr>
          <p:cNvPr id="16" name="object 16"/>
          <p:cNvSpPr/>
          <p:nvPr/>
        </p:nvSpPr>
        <p:spPr>
          <a:xfrm>
            <a:off x="2149475" y="4764151"/>
            <a:ext cx="1059180" cy="942975"/>
          </a:xfrm>
          <a:custGeom>
            <a:avLst/>
            <a:gdLst/>
            <a:ahLst/>
            <a:cxnLst/>
            <a:rect l="l" t="t" r="r" b="b"/>
            <a:pathLst>
              <a:path w="1059180" h="942975">
                <a:moveTo>
                  <a:pt x="0" y="471424"/>
                </a:moveTo>
                <a:lnTo>
                  <a:pt x="2423" y="426024"/>
                </a:lnTo>
                <a:lnTo>
                  <a:pt x="9544" y="381845"/>
                </a:lnTo>
                <a:lnTo>
                  <a:pt x="21142" y="339084"/>
                </a:lnTo>
                <a:lnTo>
                  <a:pt x="36996" y="297939"/>
                </a:lnTo>
                <a:lnTo>
                  <a:pt x="56883" y="258607"/>
                </a:lnTo>
                <a:lnTo>
                  <a:pt x="80581" y="221287"/>
                </a:lnTo>
                <a:lnTo>
                  <a:pt x="107870" y="186175"/>
                </a:lnTo>
                <a:lnTo>
                  <a:pt x="138528" y="153469"/>
                </a:lnTo>
                <a:lnTo>
                  <a:pt x="172332" y="123367"/>
                </a:lnTo>
                <a:lnTo>
                  <a:pt x="209062" y="96067"/>
                </a:lnTo>
                <a:lnTo>
                  <a:pt x="248496" y="71765"/>
                </a:lnTo>
                <a:lnTo>
                  <a:pt x="290411" y="50660"/>
                </a:lnTo>
                <a:lnTo>
                  <a:pt x="334587" y="32949"/>
                </a:lnTo>
                <a:lnTo>
                  <a:pt x="380802" y="18830"/>
                </a:lnTo>
                <a:lnTo>
                  <a:pt x="428834" y="8500"/>
                </a:lnTo>
                <a:lnTo>
                  <a:pt x="478461" y="2158"/>
                </a:lnTo>
                <a:lnTo>
                  <a:pt x="529463" y="0"/>
                </a:lnTo>
                <a:lnTo>
                  <a:pt x="580444" y="2158"/>
                </a:lnTo>
                <a:lnTo>
                  <a:pt x="630056" y="8500"/>
                </a:lnTo>
                <a:lnTo>
                  <a:pt x="678077" y="18830"/>
                </a:lnTo>
                <a:lnTo>
                  <a:pt x="724285" y="32949"/>
                </a:lnTo>
                <a:lnTo>
                  <a:pt x="768458" y="50660"/>
                </a:lnTo>
                <a:lnTo>
                  <a:pt x="810373" y="71765"/>
                </a:lnTo>
                <a:lnTo>
                  <a:pt x="849808" y="96067"/>
                </a:lnTo>
                <a:lnTo>
                  <a:pt x="886542" y="123367"/>
                </a:lnTo>
                <a:lnTo>
                  <a:pt x="920352" y="153469"/>
                </a:lnTo>
                <a:lnTo>
                  <a:pt x="951017" y="186175"/>
                </a:lnTo>
                <a:lnTo>
                  <a:pt x="978313" y="221287"/>
                </a:lnTo>
                <a:lnTo>
                  <a:pt x="1002019" y="258607"/>
                </a:lnTo>
                <a:lnTo>
                  <a:pt x="1021913" y="297939"/>
                </a:lnTo>
                <a:lnTo>
                  <a:pt x="1037773" y="339084"/>
                </a:lnTo>
                <a:lnTo>
                  <a:pt x="1049376" y="381845"/>
                </a:lnTo>
                <a:lnTo>
                  <a:pt x="1056501" y="426024"/>
                </a:lnTo>
                <a:lnTo>
                  <a:pt x="1058926" y="471424"/>
                </a:lnTo>
                <a:lnTo>
                  <a:pt x="1056501" y="516824"/>
                </a:lnTo>
                <a:lnTo>
                  <a:pt x="1049376" y="561005"/>
                </a:lnTo>
                <a:lnTo>
                  <a:pt x="1037773" y="603768"/>
                </a:lnTo>
                <a:lnTo>
                  <a:pt x="1021913" y="644917"/>
                </a:lnTo>
                <a:lnTo>
                  <a:pt x="1002019" y="684253"/>
                </a:lnTo>
                <a:lnTo>
                  <a:pt x="978313" y="721578"/>
                </a:lnTo>
                <a:lnTo>
                  <a:pt x="951017" y="756696"/>
                </a:lnTo>
                <a:lnTo>
                  <a:pt x="920352" y="789407"/>
                </a:lnTo>
                <a:lnTo>
                  <a:pt x="886542" y="819514"/>
                </a:lnTo>
                <a:lnTo>
                  <a:pt x="849808" y="846821"/>
                </a:lnTo>
                <a:lnTo>
                  <a:pt x="810373" y="871127"/>
                </a:lnTo>
                <a:lnTo>
                  <a:pt x="768458" y="892237"/>
                </a:lnTo>
                <a:lnTo>
                  <a:pt x="724285" y="909953"/>
                </a:lnTo>
                <a:lnTo>
                  <a:pt x="678077" y="924075"/>
                </a:lnTo>
                <a:lnTo>
                  <a:pt x="630056" y="934408"/>
                </a:lnTo>
                <a:lnTo>
                  <a:pt x="580444" y="940752"/>
                </a:lnTo>
                <a:lnTo>
                  <a:pt x="529463" y="942911"/>
                </a:lnTo>
                <a:lnTo>
                  <a:pt x="478461" y="940752"/>
                </a:lnTo>
                <a:lnTo>
                  <a:pt x="428834" y="934408"/>
                </a:lnTo>
                <a:lnTo>
                  <a:pt x="380802" y="924075"/>
                </a:lnTo>
                <a:lnTo>
                  <a:pt x="334587" y="909953"/>
                </a:lnTo>
                <a:lnTo>
                  <a:pt x="290411" y="892237"/>
                </a:lnTo>
                <a:lnTo>
                  <a:pt x="248496" y="871127"/>
                </a:lnTo>
                <a:lnTo>
                  <a:pt x="209062" y="846821"/>
                </a:lnTo>
                <a:lnTo>
                  <a:pt x="172332" y="819514"/>
                </a:lnTo>
                <a:lnTo>
                  <a:pt x="138528" y="789407"/>
                </a:lnTo>
                <a:lnTo>
                  <a:pt x="107870" y="756696"/>
                </a:lnTo>
                <a:lnTo>
                  <a:pt x="80581" y="721578"/>
                </a:lnTo>
                <a:lnTo>
                  <a:pt x="56883" y="684253"/>
                </a:lnTo>
                <a:lnTo>
                  <a:pt x="36996" y="644917"/>
                </a:lnTo>
                <a:lnTo>
                  <a:pt x="21142" y="603768"/>
                </a:lnTo>
                <a:lnTo>
                  <a:pt x="9544" y="561005"/>
                </a:lnTo>
                <a:lnTo>
                  <a:pt x="2423" y="516824"/>
                </a:lnTo>
                <a:lnTo>
                  <a:pt x="0" y="471424"/>
                </a:lnTo>
                <a:close/>
              </a:path>
            </a:pathLst>
          </a:custGeom>
          <a:ln w="9525">
            <a:solidFill>
              <a:srgbClr val="FDA3EC"/>
            </a:solidFill>
          </a:ln>
        </p:spPr>
        <p:txBody>
          <a:bodyPr wrap="square" lIns="0" tIns="0" rIns="0" bIns="0" rtlCol="0"/>
          <a:lstStyle/>
          <a:p>
            <a:endParaRPr/>
          </a:p>
        </p:txBody>
      </p:sp>
      <p:sp>
        <p:nvSpPr>
          <p:cNvPr id="17" name="object 17"/>
          <p:cNvSpPr/>
          <p:nvPr/>
        </p:nvSpPr>
        <p:spPr>
          <a:xfrm>
            <a:off x="2194941" y="4812169"/>
            <a:ext cx="967994" cy="845819"/>
          </a:xfrm>
          <a:prstGeom prst="rect">
            <a:avLst/>
          </a:prstGeom>
          <a:blipFill>
            <a:blip r:embed="rId11" cstate="print"/>
            <a:stretch>
              <a:fillRect/>
            </a:stretch>
          </a:blipFill>
        </p:spPr>
        <p:txBody>
          <a:bodyPr wrap="square" lIns="0" tIns="0" rIns="0" bIns="0" rtlCol="0"/>
          <a:lstStyle/>
          <a:p>
            <a:endParaRPr/>
          </a:p>
        </p:txBody>
      </p:sp>
      <p:sp>
        <p:nvSpPr>
          <p:cNvPr id="18" name="object 18"/>
          <p:cNvSpPr txBox="1"/>
          <p:nvPr/>
        </p:nvSpPr>
        <p:spPr>
          <a:xfrm>
            <a:off x="1688719" y="4310126"/>
            <a:ext cx="1903095" cy="315595"/>
          </a:xfrm>
          <a:prstGeom prst="rect">
            <a:avLst/>
          </a:prstGeom>
        </p:spPr>
        <p:txBody>
          <a:bodyPr vert="horz" wrap="square" lIns="0" tIns="0" rIns="0" bIns="0" rtlCol="0">
            <a:spAutoFit/>
          </a:bodyPr>
          <a:lstStyle/>
          <a:p>
            <a:pPr marL="12700">
              <a:lnSpc>
                <a:spcPct val="100000"/>
              </a:lnSpc>
            </a:pPr>
            <a:r>
              <a:rPr sz="2000" b="1" dirty="0">
                <a:solidFill>
                  <a:srgbClr val="FFFFFF"/>
                </a:solidFill>
                <a:latin typeface="Arial"/>
                <a:cs typeface="Arial"/>
              </a:rPr>
              <a:t>B</a:t>
            </a:r>
            <a:r>
              <a:rPr sz="2000" b="1" spc="-65" dirty="0">
                <a:solidFill>
                  <a:srgbClr val="FFFFFF"/>
                </a:solidFill>
                <a:latin typeface="Arial"/>
                <a:cs typeface="Arial"/>
              </a:rPr>
              <a:t> </a:t>
            </a:r>
            <a:r>
              <a:rPr sz="2000" b="1" spc="-15" dirty="0">
                <a:solidFill>
                  <a:srgbClr val="FFFFFF"/>
                </a:solidFill>
                <a:latin typeface="Arial"/>
                <a:cs typeface="Arial"/>
              </a:rPr>
              <a:t>Lymphocytes</a:t>
            </a:r>
            <a:endParaRPr sz="2000">
              <a:latin typeface="Arial"/>
              <a:cs typeface="Arial"/>
            </a:endParaRPr>
          </a:p>
        </p:txBody>
      </p:sp>
      <p:sp>
        <p:nvSpPr>
          <p:cNvPr id="19" name="object 19"/>
          <p:cNvSpPr txBox="1"/>
          <p:nvPr/>
        </p:nvSpPr>
        <p:spPr>
          <a:xfrm>
            <a:off x="2328798" y="1315465"/>
            <a:ext cx="1797685" cy="315595"/>
          </a:xfrm>
          <a:prstGeom prst="rect">
            <a:avLst/>
          </a:prstGeom>
        </p:spPr>
        <p:txBody>
          <a:bodyPr vert="horz" wrap="square" lIns="0" tIns="0" rIns="0" bIns="0" rtlCol="0">
            <a:spAutoFit/>
          </a:bodyPr>
          <a:lstStyle/>
          <a:p>
            <a:pPr marL="12700">
              <a:lnSpc>
                <a:spcPct val="100000"/>
              </a:lnSpc>
            </a:pPr>
            <a:r>
              <a:rPr sz="2000" b="1" dirty="0">
                <a:solidFill>
                  <a:srgbClr val="FFFFFF"/>
                </a:solidFill>
                <a:latin typeface="Arial"/>
                <a:cs typeface="Arial"/>
              </a:rPr>
              <a:t>T</a:t>
            </a:r>
            <a:r>
              <a:rPr sz="2000" b="1" spc="-55" dirty="0">
                <a:solidFill>
                  <a:srgbClr val="FFFFFF"/>
                </a:solidFill>
                <a:latin typeface="Arial"/>
                <a:cs typeface="Arial"/>
              </a:rPr>
              <a:t> </a:t>
            </a:r>
            <a:r>
              <a:rPr sz="2000" b="1" spc="-10" dirty="0">
                <a:solidFill>
                  <a:srgbClr val="FFFFFF"/>
                </a:solidFill>
                <a:latin typeface="Arial"/>
                <a:cs typeface="Arial"/>
              </a:rPr>
              <a:t>lymphocytes</a:t>
            </a:r>
            <a:endParaRPr sz="2000">
              <a:latin typeface="Arial"/>
              <a:cs typeface="Arial"/>
            </a:endParaRPr>
          </a:p>
        </p:txBody>
      </p:sp>
      <p:sp>
        <p:nvSpPr>
          <p:cNvPr id="20" name="object 20"/>
          <p:cNvSpPr txBox="1"/>
          <p:nvPr/>
        </p:nvSpPr>
        <p:spPr>
          <a:xfrm>
            <a:off x="207365" y="1564894"/>
            <a:ext cx="2124710" cy="2205355"/>
          </a:xfrm>
          <a:prstGeom prst="rect">
            <a:avLst/>
          </a:prstGeom>
        </p:spPr>
        <p:txBody>
          <a:bodyPr vert="horz" wrap="square" lIns="0" tIns="0" rIns="0" bIns="0" rtlCol="0">
            <a:spAutoFit/>
          </a:bodyPr>
          <a:lstStyle/>
          <a:p>
            <a:pPr marL="12700">
              <a:lnSpc>
                <a:spcPct val="100000"/>
              </a:lnSpc>
            </a:pPr>
            <a:r>
              <a:rPr sz="1600" b="1" spc="-5" dirty="0">
                <a:solidFill>
                  <a:srgbClr val="FFFF00"/>
                </a:solidFill>
                <a:latin typeface="Arial"/>
                <a:cs typeface="Arial"/>
              </a:rPr>
              <a:t>CD3/TCR,</a:t>
            </a:r>
            <a:endParaRPr sz="1600">
              <a:latin typeface="Arial"/>
              <a:cs typeface="Arial"/>
            </a:endParaRPr>
          </a:p>
          <a:p>
            <a:pPr marL="12700" marR="210185">
              <a:lnSpc>
                <a:spcPct val="100000"/>
              </a:lnSpc>
            </a:pPr>
            <a:r>
              <a:rPr sz="1600" b="1" spc="-5" dirty="0">
                <a:solidFill>
                  <a:srgbClr val="FFFF00"/>
                </a:solidFill>
                <a:latin typeface="Arial"/>
                <a:cs typeface="Arial"/>
              </a:rPr>
              <a:t>CD2, CD4, CD5,  CD6, CD7, </a:t>
            </a:r>
            <a:r>
              <a:rPr sz="1600" b="1" spc="-10" dirty="0">
                <a:solidFill>
                  <a:srgbClr val="FFFF00"/>
                </a:solidFill>
                <a:latin typeface="Arial"/>
                <a:cs typeface="Arial"/>
              </a:rPr>
              <a:t>CD8,  </a:t>
            </a:r>
            <a:r>
              <a:rPr sz="1600" b="1" spc="-5" dirty="0">
                <a:solidFill>
                  <a:srgbClr val="FFFF00"/>
                </a:solidFill>
                <a:latin typeface="Arial"/>
                <a:cs typeface="Arial"/>
              </a:rPr>
              <a:t>CD25,CD28, CD30,  CD45, CD80, CD86,  </a:t>
            </a:r>
            <a:r>
              <a:rPr sz="1600" b="1" spc="-10" dirty="0">
                <a:solidFill>
                  <a:srgbClr val="FFFF00"/>
                </a:solidFill>
                <a:latin typeface="Arial"/>
                <a:cs typeface="Arial"/>
              </a:rPr>
              <a:t>CD152,</a:t>
            </a:r>
            <a:r>
              <a:rPr sz="1600" b="1" spc="-45" dirty="0">
                <a:solidFill>
                  <a:srgbClr val="FFFF00"/>
                </a:solidFill>
                <a:latin typeface="Arial"/>
                <a:cs typeface="Arial"/>
              </a:rPr>
              <a:t> </a:t>
            </a:r>
            <a:r>
              <a:rPr sz="1600" b="1" spc="-10" dirty="0">
                <a:solidFill>
                  <a:srgbClr val="FFFF00"/>
                </a:solidFill>
                <a:latin typeface="Arial"/>
                <a:cs typeface="Arial"/>
              </a:rPr>
              <a:t>CD49/CD29,</a:t>
            </a:r>
            <a:endParaRPr sz="1600">
              <a:latin typeface="Arial"/>
              <a:cs typeface="Arial"/>
            </a:endParaRPr>
          </a:p>
          <a:p>
            <a:pPr marL="12700" marR="5080" algn="just">
              <a:lnSpc>
                <a:spcPct val="99700"/>
              </a:lnSpc>
              <a:spcBef>
                <a:spcPts val="5"/>
              </a:spcBef>
            </a:pPr>
            <a:r>
              <a:rPr sz="1600" b="1" spc="-15" dirty="0">
                <a:solidFill>
                  <a:srgbClr val="FFFF00"/>
                </a:solidFill>
                <a:latin typeface="Arial"/>
                <a:cs typeface="Arial"/>
              </a:rPr>
              <a:t>CD11a/CD18, </a:t>
            </a:r>
            <a:r>
              <a:rPr sz="1600" b="1" spc="-30" dirty="0">
                <a:solidFill>
                  <a:srgbClr val="FFFF00"/>
                </a:solidFill>
                <a:latin typeface="Arial"/>
                <a:cs typeface="Arial"/>
              </a:rPr>
              <a:t>LPAM-1,  </a:t>
            </a:r>
            <a:r>
              <a:rPr sz="1600" b="1" spc="-10" dirty="0">
                <a:solidFill>
                  <a:srgbClr val="FFFF00"/>
                </a:solidFill>
                <a:latin typeface="Arial"/>
                <a:cs typeface="Arial"/>
              </a:rPr>
              <a:t>CCR5, CCR7, CXCR4,  </a:t>
            </a:r>
            <a:r>
              <a:rPr sz="1600" b="1" spc="-5" dirty="0">
                <a:solidFill>
                  <a:srgbClr val="FFFF00"/>
                </a:solidFill>
                <a:latin typeface="Arial"/>
                <a:cs typeface="Arial"/>
              </a:rPr>
              <a:t>HLA I,</a:t>
            </a:r>
            <a:r>
              <a:rPr sz="1600" b="1" spc="-125" dirty="0">
                <a:solidFill>
                  <a:srgbClr val="FFFF00"/>
                </a:solidFill>
                <a:latin typeface="Arial"/>
                <a:cs typeface="Arial"/>
              </a:rPr>
              <a:t> </a:t>
            </a:r>
            <a:r>
              <a:rPr sz="1600" b="1" spc="-5" dirty="0">
                <a:solidFill>
                  <a:srgbClr val="FFFF00"/>
                </a:solidFill>
                <a:latin typeface="Times New Roman"/>
                <a:cs typeface="Times New Roman"/>
              </a:rPr>
              <a:t>β</a:t>
            </a:r>
            <a:r>
              <a:rPr sz="1600" b="1" spc="-5" dirty="0">
                <a:solidFill>
                  <a:srgbClr val="FFFF00"/>
                </a:solidFill>
                <a:latin typeface="Arial"/>
                <a:cs typeface="Arial"/>
              </a:rPr>
              <a:t>2-M</a:t>
            </a:r>
            <a:endParaRPr sz="1600">
              <a:latin typeface="Arial"/>
              <a:cs typeface="Arial"/>
            </a:endParaRPr>
          </a:p>
        </p:txBody>
      </p:sp>
      <p:sp>
        <p:nvSpPr>
          <p:cNvPr id="21" name="object 21"/>
          <p:cNvSpPr/>
          <p:nvPr/>
        </p:nvSpPr>
        <p:spPr>
          <a:xfrm>
            <a:off x="2686050" y="1708150"/>
            <a:ext cx="1079500" cy="1043305"/>
          </a:xfrm>
          <a:custGeom>
            <a:avLst/>
            <a:gdLst/>
            <a:ahLst/>
            <a:cxnLst/>
            <a:rect l="l" t="t" r="r" b="b"/>
            <a:pathLst>
              <a:path w="1079500" h="1043305">
                <a:moveTo>
                  <a:pt x="539495" y="0"/>
                </a:moveTo>
                <a:lnTo>
                  <a:pt x="490392" y="2130"/>
                </a:lnTo>
                <a:lnTo>
                  <a:pt x="442524" y="8400"/>
                </a:lnTo>
                <a:lnTo>
                  <a:pt x="396081" y="18624"/>
                </a:lnTo>
                <a:lnTo>
                  <a:pt x="351253" y="32619"/>
                </a:lnTo>
                <a:lnTo>
                  <a:pt x="308232" y="50201"/>
                </a:lnTo>
                <a:lnTo>
                  <a:pt x="267207" y="71185"/>
                </a:lnTo>
                <a:lnTo>
                  <a:pt x="228370" y="95389"/>
                </a:lnTo>
                <a:lnTo>
                  <a:pt x="191911" y="122627"/>
                </a:lnTo>
                <a:lnTo>
                  <a:pt x="158019" y="152717"/>
                </a:lnTo>
                <a:lnTo>
                  <a:pt x="126887" y="185474"/>
                </a:lnTo>
                <a:lnTo>
                  <a:pt x="98703" y="220713"/>
                </a:lnTo>
                <a:lnTo>
                  <a:pt x="73659" y="258252"/>
                </a:lnTo>
                <a:lnTo>
                  <a:pt x="51946" y="297905"/>
                </a:lnTo>
                <a:lnTo>
                  <a:pt x="33753" y="339490"/>
                </a:lnTo>
                <a:lnTo>
                  <a:pt x="19272" y="382822"/>
                </a:lnTo>
                <a:lnTo>
                  <a:pt x="8692" y="427717"/>
                </a:lnTo>
                <a:lnTo>
                  <a:pt x="2204" y="473992"/>
                </a:lnTo>
                <a:lnTo>
                  <a:pt x="0" y="521462"/>
                </a:lnTo>
                <a:lnTo>
                  <a:pt x="2204" y="568932"/>
                </a:lnTo>
                <a:lnTo>
                  <a:pt x="8692" y="615210"/>
                </a:lnTo>
                <a:lnTo>
                  <a:pt x="19272" y="660110"/>
                </a:lnTo>
                <a:lnTo>
                  <a:pt x="33753" y="703449"/>
                </a:lnTo>
                <a:lnTo>
                  <a:pt x="51946" y="745042"/>
                </a:lnTo>
                <a:lnTo>
                  <a:pt x="73659" y="784704"/>
                </a:lnTo>
                <a:lnTo>
                  <a:pt x="98703" y="822253"/>
                </a:lnTo>
                <a:lnTo>
                  <a:pt x="126887" y="857502"/>
                </a:lnTo>
                <a:lnTo>
                  <a:pt x="158019" y="890270"/>
                </a:lnTo>
                <a:lnTo>
                  <a:pt x="191911" y="920370"/>
                </a:lnTo>
                <a:lnTo>
                  <a:pt x="228370" y="947618"/>
                </a:lnTo>
                <a:lnTo>
                  <a:pt x="267207" y="971832"/>
                </a:lnTo>
                <a:lnTo>
                  <a:pt x="308232" y="992825"/>
                </a:lnTo>
                <a:lnTo>
                  <a:pt x="351253" y="1010415"/>
                </a:lnTo>
                <a:lnTo>
                  <a:pt x="396081" y="1024417"/>
                </a:lnTo>
                <a:lnTo>
                  <a:pt x="442524" y="1034646"/>
                </a:lnTo>
                <a:lnTo>
                  <a:pt x="490392" y="1040919"/>
                </a:lnTo>
                <a:lnTo>
                  <a:pt x="539495" y="1043051"/>
                </a:lnTo>
                <a:lnTo>
                  <a:pt x="588599" y="1040919"/>
                </a:lnTo>
                <a:lnTo>
                  <a:pt x="636467" y="1034646"/>
                </a:lnTo>
                <a:lnTo>
                  <a:pt x="682910" y="1024417"/>
                </a:lnTo>
                <a:lnTo>
                  <a:pt x="727738" y="1010415"/>
                </a:lnTo>
                <a:lnTo>
                  <a:pt x="770759" y="992825"/>
                </a:lnTo>
                <a:lnTo>
                  <a:pt x="811784" y="971832"/>
                </a:lnTo>
                <a:lnTo>
                  <a:pt x="850621" y="947618"/>
                </a:lnTo>
                <a:lnTo>
                  <a:pt x="887080" y="920370"/>
                </a:lnTo>
                <a:lnTo>
                  <a:pt x="920972" y="890269"/>
                </a:lnTo>
                <a:lnTo>
                  <a:pt x="952104" y="857502"/>
                </a:lnTo>
                <a:lnTo>
                  <a:pt x="980288" y="822253"/>
                </a:lnTo>
                <a:lnTo>
                  <a:pt x="1005331" y="784704"/>
                </a:lnTo>
                <a:lnTo>
                  <a:pt x="1027045" y="745042"/>
                </a:lnTo>
                <a:lnTo>
                  <a:pt x="1045238" y="703449"/>
                </a:lnTo>
                <a:lnTo>
                  <a:pt x="1059719" y="660110"/>
                </a:lnTo>
                <a:lnTo>
                  <a:pt x="1070299" y="615210"/>
                </a:lnTo>
                <a:lnTo>
                  <a:pt x="1076787" y="568932"/>
                </a:lnTo>
                <a:lnTo>
                  <a:pt x="1078991" y="521462"/>
                </a:lnTo>
                <a:lnTo>
                  <a:pt x="1076787" y="473992"/>
                </a:lnTo>
                <a:lnTo>
                  <a:pt x="1070299" y="427717"/>
                </a:lnTo>
                <a:lnTo>
                  <a:pt x="1059719" y="382822"/>
                </a:lnTo>
                <a:lnTo>
                  <a:pt x="1045238" y="339490"/>
                </a:lnTo>
                <a:lnTo>
                  <a:pt x="1027045" y="297905"/>
                </a:lnTo>
                <a:lnTo>
                  <a:pt x="1005331" y="258252"/>
                </a:lnTo>
                <a:lnTo>
                  <a:pt x="980288" y="220713"/>
                </a:lnTo>
                <a:lnTo>
                  <a:pt x="952104" y="185474"/>
                </a:lnTo>
                <a:lnTo>
                  <a:pt x="920972" y="152717"/>
                </a:lnTo>
                <a:lnTo>
                  <a:pt x="887080" y="122627"/>
                </a:lnTo>
                <a:lnTo>
                  <a:pt x="850621" y="95389"/>
                </a:lnTo>
                <a:lnTo>
                  <a:pt x="811783" y="71185"/>
                </a:lnTo>
                <a:lnTo>
                  <a:pt x="770759" y="50201"/>
                </a:lnTo>
                <a:lnTo>
                  <a:pt x="727738" y="32619"/>
                </a:lnTo>
                <a:lnTo>
                  <a:pt x="682910" y="18624"/>
                </a:lnTo>
                <a:lnTo>
                  <a:pt x="636467" y="8400"/>
                </a:lnTo>
                <a:lnTo>
                  <a:pt x="588599" y="2130"/>
                </a:lnTo>
                <a:lnTo>
                  <a:pt x="539495" y="0"/>
                </a:lnTo>
                <a:close/>
              </a:path>
            </a:pathLst>
          </a:custGeom>
          <a:solidFill>
            <a:srgbClr val="EBD0FB"/>
          </a:solidFill>
        </p:spPr>
        <p:txBody>
          <a:bodyPr wrap="square" lIns="0" tIns="0" rIns="0" bIns="0" rtlCol="0"/>
          <a:lstStyle/>
          <a:p>
            <a:endParaRPr/>
          </a:p>
        </p:txBody>
      </p:sp>
      <p:sp>
        <p:nvSpPr>
          <p:cNvPr id="22" name="object 22"/>
          <p:cNvSpPr/>
          <p:nvPr/>
        </p:nvSpPr>
        <p:spPr>
          <a:xfrm>
            <a:off x="2686050" y="1708150"/>
            <a:ext cx="1079500" cy="1043305"/>
          </a:xfrm>
          <a:custGeom>
            <a:avLst/>
            <a:gdLst/>
            <a:ahLst/>
            <a:cxnLst/>
            <a:rect l="l" t="t" r="r" b="b"/>
            <a:pathLst>
              <a:path w="1079500" h="1043305">
                <a:moveTo>
                  <a:pt x="0" y="521462"/>
                </a:moveTo>
                <a:lnTo>
                  <a:pt x="2204" y="473992"/>
                </a:lnTo>
                <a:lnTo>
                  <a:pt x="8692" y="427717"/>
                </a:lnTo>
                <a:lnTo>
                  <a:pt x="19272" y="382822"/>
                </a:lnTo>
                <a:lnTo>
                  <a:pt x="33753" y="339490"/>
                </a:lnTo>
                <a:lnTo>
                  <a:pt x="51946" y="297905"/>
                </a:lnTo>
                <a:lnTo>
                  <a:pt x="73659" y="258252"/>
                </a:lnTo>
                <a:lnTo>
                  <a:pt x="98703" y="220713"/>
                </a:lnTo>
                <a:lnTo>
                  <a:pt x="126887" y="185474"/>
                </a:lnTo>
                <a:lnTo>
                  <a:pt x="158019" y="152717"/>
                </a:lnTo>
                <a:lnTo>
                  <a:pt x="191911" y="122627"/>
                </a:lnTo>
                <a:lnTo>
                  <a:pt x="228370" y="95389"/>
                </a:lnTo>
                <a:lnTo>
                  <a:pt x="267207" y="71185"/>
                </a:lnTo>
                <a:lnTo>
                  <a:pt x="308232" y="50201"/>
                </a:lnTo>
                <a:lnTo>
                  <a:pt x="351253" y="32619"/>
                </a:lnTo>
                <a:lnTo>
                  <a:pt x="396081" y="18624"/>
                </a:lnTo>
                <a:lnTo>
                  <a:pt x="442524" y="8400"/>
                </a:lnTo>
                <a:lnTo>
                  <a:pt x="490392" y="2130"/>
                </a:lnTo>
                <a:lnTo>
                  <a:pt x="539495" y="0"/>
                </a:lnTo>
                <a:lnTo>
                  <a:pt x="588599" y="2130"/>
                </a:lnTo>
                <a:lnTo>
                  <a:pt x="636467" y="8400"/>
                </a:lnTo>
                <a:lnTo>
                  <a:pt x="682910" y="18624"/>
                </a:lnTo>
                <a:lnTo>
                  <a:pt x="727738" y="32619"/>
                </a:lnTo>
                <a:lnTo>
                  <a:pt x="770759" y="50201"/>
                </a:lnTo>
                <a:lnTo>
                  <a:pt x="811783" y="71185"/>
                </a:lnTo>
                <a:lnTo>
                  <a:pt x="850621" y="95389"/>
                </a:lnTo>
                <a:lnTo>
                  <a:pt x="887080" y="122627"/>
                </a:lnTo>
                <a:lnTo>
                  <a:pt x="920972" y="152717"/>
                </a:lnTo>
                <a:lnTo>
                  <a:pt x="952104" y="185474"/>
                </a:lnTo>
                <a:lnTo>
                  <a:pt x="980288" y="220713"/>
                </a:lnTo>
                <a:lnTo>
                  <a:pt x="1005331" y="258252"/>
                </a:lnTo>
                <a:lnTo>
                  <a:pt x="1027045" y="297905"/>
                </a:lnTo>
                <a:lnTo>
                  <a:pt x="1045238" y="339490"/>
                </a:lnTo>
                <a:lnTo>
                  <a:pt x="1059719" y="382822"/>
                </a:lnTo>
                <a:lnTo>
                  <a:pt x="1070299" y="427717"/>
                </a:lnTo>
                <a:lnTo>
                  <a:pt x="1076787" y="473992"/>
                </a:lnTo>
                <a:lnTo>
                  <a:pt x="1078991" y="521462"/>
                </a:lnTo>
                <a:lnTo>
                  <a:pt x="1076787" y="568932"/>
                </a:lnTo>
                <a:lnTo>
                  <a:pt x="1070299" y="615210"/>
                </a:lnTo>
                <a:lnTo>
                  <a:pt x="1059719" y="660110"/>
                </a:lnTo>
                <a:lnTo>
                  <a:pt x="1045238" y="703449"/>
                </a:lnTo>
                <a:lnTo>
                  <a:pt x="1027045" y="745042"/>
                </a:lnTo>
                <a:lnTo>
                  <a:pt x="1005331" y="784704"/>
                </a:lnTo>
                <a:lnTo>
                  <a:pt x="980288" y="822253"/>
                </a:lnTo>
                <a:lnTo>
                  <a:pt x="952104" y="857502"/>
                </a:lnTo>
                <a:lnTo>
                  <a:pt x="920972" y="890269"/>
                </a:lnTo>
                <a:lnTo>
                  <a:pt x="887080" y="920370"/>
                </a:lnTo>
                <a:lnTo>
                  <a:pt x="850621" y="947618"/>
                </a:lnTo>
                <a:lnTo>
                  <a:pt x="811784" y="971832"/>
                </a:lnTo>
                <a:lnTo>
                  <a:pt x="770759" y="992825"/>
                </a:lnTo>
                <a:lnTo>
                  <a:pt x="727738" y="1010415"/>
                </a:lnTo>
                <a:lnTo>
                  <a:pt x="682910" y="1024417"/>
                </a:lnTo>
                <a:lnTo>
                  <a:pt x="636467" y="1034646"/>
                </a:lnTo>
                <a:lnTo>
                  <a:pt x="588599" y="1040919"/>
                </a:lnTo>
                <a:lnTo>
                  <a:pt x="539495" y="1043051"/>
                </a:lnTo>
                <a:lnTo>
                  <a:pt x="490392" y="1040919"/>
                </a:lnTo>
                <a:lnTo>
                  <a:pt x="442524" y="1034646"/>
                </a:lnTo>
                <a:lnTo>
                  <a:pt x="396081" y="1024417"/>
                </a:lnTo>
                <a:lnTo>
                  <a:pt x="351253" y="1010415"/>
                </a:lnTo>
                <a:lnTo>
                  <a:pt x="308232" y="992825"/>
                </a:lnTo>
                <a:lnTo>
                  <a:pt x="267207" y="971832"/>
                </a:lnTo>
                <a:lnTo>
                  <a:pt x="228370" y="947618"/>
                </a:lnTo>
                <a:lnTo>
                  <a:pt x="191911" y="920370"/>
                </a:lnTo>
                <a:lnTo>
                  <a:pt x="158019" y="890270"/>
                </a:lnTo>
                <a:lnTo>
                  <a:pt x="126887" y="857502"/>
                </a:lnTo>
                <a:lnTo>
                  <a:pt x="98703" y="822253"/>
                </a:lnTo>
                <a:lnTo>
                  <a:pt x="73659" y="784704"/>
                </a:lnTo>
                <a:lnTo>
                  <a:pt x="51946" y="745042"/>
                </a:lnTo>
                <a:lnTo>
                  <a:pt x="33753" y="703449"/>
                </a:lnTo>
                <a:lnTo>
                  <a:pt x="19272" y="660110"/>
                </a:lnTo>
                <a:lnTo>
                  <a:pt x="8692" y="615210"/>
                </a:lnTo>
                <a:lnTo>
                  <a:pt x="2204" y="568932"/>
                </a:lnTo>
                <a:lnTo>
                  <a:pt x="0" y="521462"/>
                </a:lnTo>
                <a:close/>
              </a:path>
            </a:pathLst>
          </a:custGeom>
          <a:ln w="9525">
            <a:solidFill>
              <a:srgbClr val="EBD0FB"/>
            </a:solidFill>
          </a:ln>
        </p:spPr>
        <p:txBody>
          <a:bodyPr wrap="square" lIns="0" tIns="0" rIns="0" bIns="0" rtlCol="0"/>
          <a:lstStyle/>
          <a:p>
            <a:endParaRPr/>
          </a:p>
        </p:txBody>
      </p:sp>
      <p:sp>
        <p:nvSpPr>
          <p:cNvPr id="23" name="object 23"/>
          <p:cNvSpPr/>
          <p:nvPr/>
        </p:nvSpPr>
        <p:spPr>
          <a:xfrm>
            <a:off x="2789301" y="1743201"/>
            <a:ext cx="833374" cy="810006"/>
          </a:xfrm>
          <a:prstGeom prst="rect">
            <a:avLst/>
          </a:prstGeom>
          <a:blipFill>
            <a:blip r:embed="rId12" cstate="print"/>
            <a:stretch>
              <a:fillRect/>
            </a:stretch>
          </a:blipFill>
        </p:spPr>
        <p:txBody>
          <a:bodyPr wrap="square" lIns="0" tIns="0" rIns="0" bIns="0" rtlCol="0"/>
          <a:lstStyle/>
          <a:p>
            <a:endParaRPr/>
          </a:p>
        </p:txBody>
      </p:sp>
      <p:sp>
        <p:nvSpPr>
          <p:cNvPr id="24" name="object 24"/>
          <p:cNvSpPr/>
          <p:nvPr/>
        </p:nvSpPr>
        <p:spPr>
          <a:xfrm>
            <a:off x="2784601" y="1738883"/>
            <a:ext cx="842899" cy="819150"/>
          </a:xfrm>
          <a:prstGeom prst="rect">
            <a:avLst/>
          </a:prstGeom>
          <a:blipFill>
            <a:blip r:embed="rId13" cstate="print"/>
            <a:stretch>
              <a:fillRect/>
            </a:stretch>
          </a:blipFill>
        </p:spPr>
        <p:txBody>
          <a:bodyPr wrap="square" lIns="0" tIns="0" rIns="0" bIns="0" rtlCol="0"/>
          <a:lstStyle/>
          <a:p>
            <a:endParaRPr/>
          </a:p>
        </p:txBody>
      </p:sp>
      <p:sp>
        <p:nvSpPr>
          <p:cNvPr id="25" name="object 25"/>
          <p:cNvSpPr/>
          <p:nvPr/>
        </p:nvSpPr>
        <p:spPr>
          <a:xfrm>
            <a:off x="3370707" y="2167286"/>
            <a:ext cx="382777" cy="509746"/>
          </a:xfrm>
          <a:prstGeom prst="rect">
            <a:avLst/>
          </a:prstGeom>
          <a:blipFill>
            <a:blip r:embed="rId14" cstate="print"/>
            <a:stretch>
              <a:fillRect/>
            </a:stretch>
          </a:blipFill>
        </p:spPr>
        <p:txBody>
          <a:bodyPr wrap="square" lIns="0" tIns="0" rIns="0" bIns="0" rtlCol="0"/>
          <a:lstStyle/>
          <a:p>
            <a:endParaRPr/>
          </a:p>
        </p:txBody>
      </p:sp>
      <p:sp>
        <p:nvSpPr>
          <p:cNvPr id="26" name="object 26"/>
          <p:cNvSpPr/>
          <p:nvPr/>
        </p:nvSpPr>
        <p:spPr>
          <a:xfrm>
            <a:off x="3365627" y="2162682"/>
            <a:ext cx="392684" cy="519429"/>
          </a:xfrm>
          <a:prstGeom prst="rect">
            <a:avLst/>
          </a:prstGeom>
          <a:blipFill>
            <a:blip r:embed="rId15" cstate="print"/>
            <a:stretch>
              <a:fillRect/>
            </a:stretch>
          </a:blipFill>
        </p:spPr>
        <p:txBody>
          <a:bodyPr wrap="square" lIns="0" tIns="0" rIns="0" bIns="0" rtlCol="0"/>
          <a:lstStyle/>
          <a:p>
            <a:endParaRPr/>
          </a:p>
        </p:txBody>
      </p:sp>
      <p:sp>
        <p:nvSpPr>
          <p:cNvPr id="27" name="object 27"/>
          <p:cNvSpPr/>
          <p:nvPr/>
        </p:nvSpPr>
        <p:spPr>
          <a:xfrm>
            <a:off x="2984928" y="2465724"/>
            <a:ext cx="417004" cy="265918"/>
          </a:xfrm>
          <a:prstGeom prst="rect">
            <a:avLst/>
          </a:prstGeom>
          <a:blipFill>
            <a:blip r:embed="rId16" cstate="print"/>
            <a:stretch>
              <a:fillRect/>
            </a:stretch>
          </a:blipFill>
        </p:spPr>
        <p:txBody>
          <a:bodyPr wrap="square" lIns="0" tIns="0" rIns="0" bIns="0" rtlCol="0"/>
          <a:lstStyle/>
          <a:p>
            <a:endParaRPr/>
          </a:p>
        </p:txBody>
      </p:sp>
      <p:sp>
        <p:nvSpPr>
          <p:cNvPr id="28" name="object 28"/>
          <p:cNvSpPr/>
          <p:nvPr/>
        </p:nvSpPr>
        <p:spPr>
          <a:xfrm>
            <a:off x="2978704" y="2461005"/>
            <a:ext cx="429086" cy="275589"/>
          </a:xfrm>
          <a:prstGeom prst="rect">
            <a:avLst/>
          </a:prstGeom>
          <a:blipFill>
            <a:blip r:embed="rId17" cstate="print"/>
            <a:stretch>
              <a:fillRect/>
            </a:stretch>
          </a:blipFill>
        </p:spPr>
        <p:txBody>
          <a:bodyPr wrap="square" lIns="0" tIns="0" rIns="0" bIns="0" rtlCol="0"/>
          <a:lstStyle/>
          <a:p>
            <a:endParaRPr/>
          </a:p>
        </p:txBody>
      </p:sp>
      <p:sp>
        <p:nvSpPr>
          <p:cNvPr id="29" name="object 29"/>
          <p:cNvSpPr/>
          <p:nvPr/>
        </p:nvSpPr>
        <p:spPr>
          <a:xfrm>
            <a:off x="2723260" y="2189491"/>
            <a:ext cx="344805" cy="407670"/>
          </a:xfrm>
          <a:custGeom>
            <a:avLst/>
            <a:gdLst/>
            <a:ahLst/>
            <a:cxnLst/>
            <a:rect l="l" t="t" r="r" b="b"/>
            <a:pathLst>
              <a:path w="344805" h="407669">
                <a:moveTo>
                  <a:pt x="172206" y="0"/>
                </a:moveTo>
                <a:lnTo>
                  <a:pt x="105834" y="17131"/>
                </a:lnTo>
                <a:lnTo>
                  <a:pt x="60896" y="34357"/>
                </a:lnTo>
                <a:lnTo>
                  <a:pt x="21292" y="59227"/>
                </a:lnTo>
                <a:lnTo>
                  <a:pt x="0" y="93587"/>
                </a:lnTo>
                <a:lnTo>
                  <a:pt x="2245" y="132268"/>
                </a:lnTo>
                <a:lnTo>
                  <a:pt x="17383" y="181141"/>
                </a:lnTo>
                <a:lnTo>
                  <a:pt x="39502" y="233179"/>
                </a:lnTo>
                <a:lnTo>
                  <a:pt x="62687" y="281352"/>
                </a:lnTo>
                <a:lnTo>
                  <a:pt x="81025" y="318631"/>
                </a:lnTo>
                <a:lnTo>
                  <a:pt x="110807" y="366430"/>
                </a:lnTo>
                <a:lnTo>
                  <a:pt x="137921" y="388608"/>
                </a:lnTo>
                <a:lnTo>
                  <a:pt x="150927" y="398664"/>
                </a:lnTo>
                <a:lnTo>
                  <a:pt x="163575" y="406292"/>
                </a:lnTo>
                <a:lnTo>
                  <a:pt x="177176" y="407681"/>
                </a:lnTo>
                <a:lnTo>
                  <a:pt x="193039" y="399022"/>
                </a:lnTo>
                <a:lnTo>
                  <a:pt x="211818" y="375525"/>
                </a:lnTo>
                <a:lnTo>
                  <a:pt x="233156" y="340871"/>
                </a:lnTo>
                <a:lnTo>
                  <a:pt x="255137" y="301956"/>
                </a:lnTo>
                <a:lnTo>
                  <a:pt x="275844" y="265672"/>
                </a:lnTo>
                <a:lnTo>
                  <a:pt x="297531" y="230820"/>
                </a:lnTo>
                <a:lnTo>
                  <a:pt x="320659" y="195361"/>
                </a:lnTo>
                <a:lnTo>
                  <a:pt x="338619" y="162927"/>
                </a:lnTo>
                <a:lnTo>
                  <a:pt x="342550" y="146546"/>
                </a:lnTo>
                <a:lnTo>
                  <a:pt x="172465" y="146546"/>
                </a:lnTo>
                <a:lnTo>
                  <a:pt x="161944" y="141200"/>
                </a:lnTo>
                <a:lnTo>
                  <a:pt x="155543" y="127877"/>
                </a:lnTo>
                <a:lnTo>
                  <a:pt x="154142" y="110648"/>
                </a:lnTo>
                <a:lnTo>
                  <a:pt x="158622" y="93587"/>
                </a:lnTo>
                <a:lnTo>
                  <a:pt x="174188" y="74598"/>
                </a:lnTo>
                <a:lnTo>
                  <a:pt x="198945" y="52931"/>
                </a:lnTo>
                <a:lnTo>
                  <a:pt x="221416" y="32668"/>
                </a:lnTo>
                <a:lnTo>
                  <a:pt x="230124" y="17895"/>
                </a:lnTo>
                <a:lnTo>
                  <a:pt x="220406" y="8167"/>
                </a:lnTo>
                <a:lnTo>
                  <a:pt x="199532" y="1512"/>
                </a:lnTo>
                <a:lnTo>
                  <a:pt x="172206" y="0"/>
                </a:lnTo>
                <a:close/>
              </a:path>
              <a:path w="344805" h="407669">
                <a:moveTo>
                  <a:pt x="255143" y="91682"/>
                </a:moveTo>
                <a:lnTo>
                  <a:pt x="232027" y="100558"/>
                </a:lnTo>
                <a:lnTo>
                  <a:pt x="208613" y="119161"/>
                </a:lnTo>
                <a:lnTo>
                  <a:pt x="187795" y="137741"/>
                </a:lnTo>
                <a:lnTo>
                  <a:pt x="172465" y="146546"/>
                </a:lnTo>
                <a:lnTo>
                  <a:pt x="342550" y="146546"/>
                </a:lnTo>
                <a:lnTo>
                  <a:pt x="344805" y="137148"/>
                </a:lnTo>
                <a:lnTo>
                  <a:pt x="333349" y="117399"/>
                </a:lnTo>
                <a:lnTo>
                  <a:pt x="309356" y="102699"/>
                </a:lnTo>
                <a:lnTo>
                  <a:pt x="280671" y="93856"/>
                </a:lnTo>
                <a:lnTo>
                  <a:pt x="255143" y="91682"/>
                </a:lnTo>
                <a:close/>
              </a:path>
            </a:pathLst>
          </a:custGeom>
          <a:solidFill>
            <a:srgbClr val="FB971E"/>
          </a:solidFill>
        </p:spPr>
        <p:txBody>
          <a:bodyPr wrap="square" lIns="0" tIns="0" rIns="0" bIns="0" rtlCol="0"/>
          <a:lstStyle/>
          <a:p>
            <a:endParaRPr/>
          </a:p>
        </p:txBody>
      </p:sp>
      <p:sp>
        <p:nvSpPr>
          <p:cNvPr id="30" name="object 30"/>
          <p:cNvSpPr/>
          <p:nvPr/>
        </p:nvSpPr>
        <p:spPr>
          <a:xfrm>
            <a:off x="2723260" y="2189491"/>
            <a:ext cx="344805" cy="407670"/>
          </a:xfrm>
          <a:custGeom>
            <a:avLst/>
            <a:gdLst/>
            <a:ahLst/>
            <a:cxnLst/>
            <a:rect l="l" t="t" r="r" b="b"/>
            <a:pathLst>
              <a:path w="344805" h="407669">
                <a:moveTo>
                  <a:pt x="143128" y="5703"/>
                </a:moveTo>
                <a:lnTo>
                  <a:pt x="105834" y="17131"/>
                </a:lnTo>
                <a:lnTo>
                  <a:pt x="60896" y="34357"/>
                </a:lnTo>
                <a:lnTo>
                  <a:pt x="21292" y="59227"/>
                </a:lnTo>
                <a:lnTo>
                  <a:pt x="0" y="93587"/>
                </a:lnTo>
                <a:lnTo>
                  <a:pt x="2245" y="132268"/>
                </a:lnTo>
                <a:lnTo>
                  <a:pt x="17383" y="181141"/>
                </a:lnTo>
                <a:lnTo>
                  <a:pt x="39502" y="233179"/>
                </a:lnTo>
                <a:lnTo>
                  <a:pt x="62687" y="281352"/>
                </a:lnTo>
                <a:lnTo>
                  <a:pt x="81025" y="318631"/>
                </a:lnTo>
                <a:lnTo>
                  <a:pt x="110807" y="366430"/>
                </a:lnTo>
                <a:lnTo>
                  <a:pt x="137921" y="388608"/>
                </a:lnTo>
                <a:lnTo>
                  <a:pt x="150927" y="398664"/>
                </a:lnTo>
                <a:lnTo>
                  <a:pt x="163575" y="406292"/>
                </a:lnTo>
                <a:lnTo>
                  <a:pt x="177176" y="407681"/>
                </a:lnTo>
                <a:lnTo>
                  <a:pt x="193039" y="399022"/>
                </a:lnTo>
                <a:lnTo>
                  <a:pt x="211818" y="375525"/>
                </a:lnTo>
                <a:lnTo>
                  <a:pt x="233156" y="340871"/>
                </a:lnTo>
                <a:lnTo>
                  <a:pt x="255137" y="301956"/>
                </a:lnTo>
                <a:lnTo>
                  <a:pt x="275844" y="265672"/>
                </a:lnTo>
                <a:lnTo>
                  <a:pt x="297531" y="230820"/>
                </a:lnTo>
                <a:lnTo>
                  <a:pt x="320659" y="195361"/>
                </a:lnTo>
                <a:lnTo>
                  <a:pt x="338619" y="162927"/>
                </a:lnTo>
                <a:lnTo>
                  <a:pt x="333349" y="117399"/>
                </a:lnTo>
                <a:lnTo>
                  <a:pt x="280671" y="93856"/>
                </a:lnTo>
                <a:lnTo>
                  <a:pt x="255143" y="91682"/>
                </a:lnTo>
                <a:lnTo>
                  <a:pt x="232027" y="100558"/>
                </a:lnTo>
                <a:lnTo>
                  <a:pt x="208613" y="119161"/>
                </a:lnTo>
                <a:lnTo>
                  <a:pt x="187795" y="137741"/>
                </a:lnTo>
                <a:lnTo>
                  <a:pt x="172465" y="146546"/>
                </a:lnTo>
                <a:lnTo>
                  <a:pt x="161944" y="141200"/>
                </a:lnTo>
                <a:lnTo>
                  <a:pt x="155543" y="127877"/>
                </a:lnTo>
                <a:lnTo>
                  <a:pt x="154142" y="110648"/>
                </a:lnTo>
                <a:lnTo>
                  <a:pt x="158622" y="93587"/>
                </a:lnTo>
                <a:lnTo>
                  <a:pt x="174188" y="74598"/>
                </a:lnTo>
                <a:lnTo>
                  <a:pt x="198945" y="52931"/>
                </a:lnTo>
                <a:lnTo>
                  <a:pt x="221416" y="32668"/>
                </a:lnTo>
                <a:lnTo>
                  <a:pt x="230124" y="17895"/>
                </a:lnTo>
                <a:lnTo>
                  <a:pt x="220406" y="8167"/>
                </a:lnTo>
                <a:lnTo>
                  <a:pt x="199532" y="1512"/>
                </a:lnTo>
                <a:lnTo>
                  <a:pt x="172206" y="0"/>
                </a:lnTo>
                <a:lnTo>
                  <a:pt x="143128" y="5703"/>
                </a:lnTo>
                <a:close/>
              </a:path>
            </a:pathLst>
          </a:custGeom>
          <a:ln w="9524">
            <a:solidFill>
              <a:srgbClr val="FB971E"/>
            </a:solidFill>
          </a:ln>
        </p:spPr>
        <p:txBody>
          <a:bodyPr wrap="square" lIns="0" tIns="0" rIns="0" bIns="0" rtlCol="0"/>
          <a:lstStyle/>
          <a:p>
            <a:endParaRPr/>
          </a:p>
        </p:txBody>
      </p:sp>
      <p:sp>
        <p:nvSpPr>
          <p:cNvPr id="31" name="object 31"/>
          <p:cNvSpPr txBox="1"/>
          <p:nvPr/>
        </p:nvSpPr>
        <p:spPr>
          <a:xfrm>
            <a:off x="215290" y="5017134"/>
            <a:ext cx="2464435" cy="986790"/>
          </a:xfrm>
          <a:prstGeom prst="rect">
            <a:avLst/>
          </a:prstGeom>
        </p:spPr>
        <p:txBody>
          <a:bodyPr vert="horz" wrap="square" lIns="0" tIns="0" rIns="0" bIns="0" rtlCol="0">
            <a:spAutoFit/>
          </a:bodyPr>
          <a:lstStyle/>
          <a:p>
            <a:pPr marL="12700" marR="5080">
              <a:lnSpc>
                <a:spcPct val="100000"/>
              </a:lnSpc>
            </a:pPr>
            <a:r>
              <a:rPr sz="1600" b="1" spc="-5" dirty="0">
                <a:solidFill>
                  <a:srgbClr val="FFFF00"/>
                </a:solidFill>
                <a:latin typeface="Arial"/>
                <a:cs typeface="Arial"/>
              </a:rPr>
              <a:t>CD19, CD20, CD25,  CD28, CD30, CD32,  CD38, CD40, CD86,  CD95, </a:t>
            </a:r>
            <a:r>
              <a:rPr sz="1600" b="1" spc="-15" dirty="0">
                <a:solidFill>
                  <a:srgbClr val="FFFF00"/>
                </a:solidFill>
                <a:latin typeface="Arial"/>
                <a:cs typeface="Arial"/>
              </a:rPr>
              <a:t>HLA-ABC,</a:t>
            </a:r>
            <a:r>
              <a:rPr sz="1600" b="1" spc="20" dirty="0">
                <a:solidFill>
                  <a:srgbClr val="FFFF00"/>
                </a:solidFill>
                <a:latin typeface="Arial"/>
                <a:cs typeface="Arial"/>
              </a:rPr>
              <a:t> </a:t>
            </a:r>
            <a:r>
              <a:rPr sz="1600" b="1" spc="-15" dirty="0">
                <a:solidFill>
                  <a:srgbClr val="FFFF00"/>
                </a:solidFill>
                <a:latin typeface="Arial"/>
                <a:cs typeface="Arial"/>
              </a:rPr>
              <a:t>HLA-DR</a:t>
            </a:r>
            <a:endParaRPr sz="1600">
              <a:latin typeface="Arial"/>
              <a:cs typeface="Arial"/>
            </a:endParaRPr>
          </a:p>
        </p:txBody>
      </p:sp>
      <p:sp>
        <p:nvSpPr>
          <p:cNvPr id="32" name="object 32"/>
          <p:cNvSpPr/>
          <p:nvPr/>
        </p:nvSpPr>
        <p:spPr>
          <a:xfrm>
            <a:off x="4094226" y="4648200"/>
            <a:ext cx="2082800" cy="1422400"/>
          </a:xfrm>
          <a:custGeom>
            <a:avLst/>
            <a:gdLst/>
            <a:ahLst/>
            <a:cxnLst/>
            <a:rect l="l" t="t" r="r" b="b"/>
            <a:pathLst>
              <a:path w="2082800" h="1422400">
                <a:moveTo>
                  <a:pt x="1041400" y="0"/>
                </a:moveTo>
                <a:lnTo>
                  <a:pt x="984258" y="1052"/>
                </a:lnTo>
                <a:lnTo>
                  <a:pt x="927922" y="4172"/>
                </a:lnTo>
                <a:lnTo>
                  <a:pt x="872471" y="9307"/>
                </a:lnTo>
                <a:lnTo>
                  <a:pt x="817985" y="16402"/>
                </a:lnTo>
                <a:lnTo>
                  <a:pt x="764542" y="25402"/>
                </a:lnTo>
                <a:lnTo>
                  <a:pt x="712224" y="36254"/>
                </a:lnTo>
                <a:lnTo>
                  <a:pt x="661108" y="48904"/>
                </a:lnTo>
                <a:lnTo>
                  <a:pt x="611274" y="63296"/>
                </a:lnTo>
                <a:lnTo>
                  <a:pt x="562801" y="79377"/>
                </a:lnTo>
                <a:lnTo>
                  <a:pt x="515770" y="97093"/>
                </a:lnTo>
                <a:lnTo>
                  <a:pt x="470259" y="116390"/>
                </a:lnTo>
                <a:lnTo>
                  <a:pt x="426348" y="137212"/>
                </a:lnTo>
                <a:lnTo>
                  <a:pt x="384115" y="159507"/>
                </a:lnTo>
                <a:lnTo>
                  <a:pt x="343642" y="183219"/>
                </a:lnTo>
                <a:lnTo>
                  <a:pt x="305006" y="208295"/>
                </a:lnTo>
                <a:lnTo>
                  <a:pt x="268287" y="234681"/>
                </a:lnTo>
                <a:lnTo>
                  <a:pt x="233565" y="262321"/>
                </a:lnTo>
                <a:lnTo>
                  <a:pt x="200920" y="291163"/>
                </a:lnTo>
                <a:lnTo>
                  <a:pt x="170429" y="321151"/>
                </a:lnTo>
                <a:lnTo>
                  <a:pt x="142174" y="352232"/>
                </a:lnTo>
                <a:lnTo>
                  <a:pt x="116232" y="384351"/>
                </a:lnTo>
                <a:lnTo>
                  <a:pt x="92685" y="417454"/>
                </a:lnTo>
                <a:lnTo>
                  <a:pt x="71610" y="451487"/>
                </a:lnTo>
                <a:lnTo>
                  <a:pt x="53088" y="486395"/>
                </a:lnTo>
                <a:lnTo>
                  <a:pt x="37197" y="522125"/>
                </a:lnTo>
                <a:lnTo>
                  <a:pt x="24018" y="558623"/>
                </a:lnTo>
                <a:lnTo>
                  <a:pt x="13629" y="595833"/>
                </a:lnTo>
                <a:lnTo>
                  <a:pt x="6110" y="633702"/>
                </a:lnTo>
                <a:lnTo>
                  <a:pt x="1540" y="672176"/>
                </a:lnTo>
                <a:lnTo>
                  <a:pt x="0" y="711200"/>
                </a:lnTo>
                <a:lnTo>
                  <a:pt x="1540" y="750221"/>
                </a:lnTo>
                <a:lnTo>
                  <a:pt x="6110" y="788693"/>
                </a:lnTo>
                <a:lnTo>
                  <a:pt x="13629" y="826560"/>
                </a:lnTo>
                <a:lnTo>
                  <a:pt x="24018" y="863769"/>
                </a:lnTo>
                <a:lnTo>
                  <a:pt x="37197" y="900265"/>
                </a:lnTo>
                <a:lnTo>
                  <a:pt x="53088" y="935994"/>
                </a:lnTo>
                <a:lnTo>
                  <a:pt x="71610" y="970902"/>
                </a:lnTo>
                <a:lnTo>
                  <a:pt x="92685" y="1004934"/>
                </a:lnTo>
                <a:lnTo>
                  <a:pt x="116232" y="1038037"/>
                </a:lnTo>
                <a:lnTo>
                  <a:pt x="142174" y="1070156"/>
                </a:lnTo>
                <a:lnTo>
                  <a:pt x="170429" y="1101237"/>
                </a:lnTo>
                <a:lnTo>
                  <a:pt x="200920" y="1131225"/>
                </a:lnTo>
                <a:lnTo>
                  <a:pt x="233565" y="1160067"/>
                </a:lnTo>
                <a:lnTo>
                  <a:pt x="268287" y="1187708"/>
                </a:lnTo>
                <a:lnTo>
                  <a:pt x="305006" y="1214094"/>
                </a:lnTo>
                <a:lnTo>
                  <a:pt x="343642" y="1239171"/>
                </a:lnTo>
                <a:lnTo>
                  <a:pt x="384115" y="1262884"/>
                </a:lnTo>
                <a:lnTo>
                  <a:pt x="426348" y="1285179"/>
                </a:lnTo>
                <a:lnTo>
                  <a:pt x="470259" y="1306003"/>
                </a:lnTo>
                <a:lnTo>
                  <a:pt x="515770" y="1325300"/>
                </a:lnTo>
                <a:lnTo>
                  <a:pt x="562801" y="1343017"/>
                </a:lnTo>
                <a:lnTo>
                  <a:pt x="611274" y="1359099"/>
                </a:lnTo>
                <a:lnTo>
                  <a:pt x="661108" y="1373492"/>
                </a:lnTo>
                <a:lnTo>
                  <a:pt x="712224" y="1386142"/>
                </a:lnTo>
                <a:lnTo>
                  <a:pt x="764542" y="1396995"/>
                </a:lnTo>
                <a:lnTo>
                  <a:pt x="817985" y="1405996"/>
                </a:lnTo>
                <a:lnTo>
                  <a:pt x="872471" y="1413091"/>
                </a:lnTo>
                <a:lnTo>
                  <a:pt x="927922" y="1418226"/>
                </a:lnTo>
                <a:lnTo>
                  <a:pt x="984258" y="1421347"/>
                </a:lnTo>
                <a:lnTo>
                  <a:pt x="1041400" y="1422400"/>
                </a:lnTo>
                <a:lnTo>
                  <a:pt x="1098529" y="1421347"/>
                </a:lnTo>
                <a:lnTo>
                  <a:pt x="1154855" y="1418226"/>
                </a:lnTo>
                <a:lnTo>
                  <a:pt x="1210297" y="1413091"/>
                </a:lnTo>
                <a:lnTo>
                  <a:pt x="1264776" y="1405996"/>
                </a:lnTo>
                <a:lnTo>
                  <a:pt x="1318212" y="1396995"/>
                </a:lnTo>
                <a:lnTo>
                  <a:pt x="1370527" y="1386142"/>
                </a:lnTo>
                <a:lnTo>
                  <a:pt x="1421639" y="1373492"/>
                </a:lnTo>
                <a:lnTo>
                  <a:pt x="1471471" y="1359099"/>
                </a:lnTo>
                <a:lnTo>
                  <a:pt x="1519942" y="1343017"/>
                </a:lnTo>
                <a:lnTo>
                  <a:pt x="1566973" y="1325300"/>
                </a:lnTo>
                <a:lnTo>
                  <a:pt x="1612484" y="1306003"/>
                </a:lnTo>
                <a:lnTo>
                  <a:pt x="1656396" y="1285179"/>
                </a:lnTo>
                <a:lnTo>
                  <a:pt x="1698631" y="1262884"/>
                </a:lnTo>
                <a:lnTo>
                  <a:pt x="1739107" y="1239171"/>
                </a:lnTo>
                <a:lnTo>
                  <a:pt x="1777745" y="1214094"/>
                </a:lnTo>
                <a:lnTo>
                  <a:pt x="1814467" y="1187708"/>
                </a:lnTo>
                <a:lnTo>
                  <a:pt x="1849193" y="1160067"/>
                </a:lnTo>
                <a:lnTo>
                  <a:pt x="1881843" y="1131225"/>
                </a:lnTo>
                <a:lnTo>
                  <a:pt x="1912337" y="1101237"/>
                </a:lnTo>
                <a:lnTo>
                  <a:pt x="1940597" y="1070156"/>
                </a:lnTo>
                <a:lnTo>
                  <a:pt x="1966543" y="1038037"/>
                </a:lnTo>
                <a:lnTo>
                  <a:pt x="1990095" y="1004934"/>
                </a:lnTo>
                <a:lnTo>
                  <a:pt x="2011173" y="970902"/>
                </a:lnTo>
                <a:lnTo>
                  <a:pt x="2029699" y="935994"/>
                </a:lnTo>
                <a:lnTo>
                  <a:pt x="2045593" y="900265"/>
                </a:lnTo>
                <a:lnTo>
                  <a:pt x="2058776" y="863769"/>
                </a:lnTo>
                <a:lnTo>
                  <a:pt x="2069167" y="826560"/>
                </a:lnTo>
                <a:lnTo>
                  <a:pt x="2076688" y="788693"/>
                </a:lnTo>
                <a:lnTo>
                  <a:pt x="2081258" y="750221"/>
                </a:lnTo>
                <a:lnTo>
                  <a:pt x="2082800" y="711200"/>
                </a:lnTo>
                <a:lnTo>
                  <a:pt x="2081258" y="672176"/>
                </a:lnTo>
                <a:lnTo>
                  <a:pt x="2076688" y="633702"/>
                </a:lnTo>
                <a:lnTo>
                  <a:pt x="2069167" y="595833"/>
                </a:lnTo>
                <a:lnTo>
                  <a:pt x="2058776" y="558623"/>
                </a:lnTo>
                <a:lnTo>
                  <a:pt x="2045593" y="522125"/>
                </a:lnTo>
                <a:lnTo>
                  <a:pt x="2029699" y="486395"/>
                </a:lnTo>
                <a:lnTo>
                  <a:pt x="2011173" y="451487"/>
                </a:lnTo>
                <a:lnTo>
                  <a:pt x="1990095" y="417454"/>
                </a:lnTo>
                <a:lnTo>
                  <a:pt x="1966543" y="384351"/>
                </a:lnTo>
                <a:lnTo>
                  <a:pt x="1940597" y="352232"/>
                </a:lnTo>
                <a:lnTo>
                  <a:pt x="1912337" y="321151"/>
                </a:lnTo>
                <a:lnTo>
                  <a:pt x="1881843" y="291163"/>
                </a:lnTo>
                <a:lnTo>
                  <a:pt x="1849193" y="262321"/>
                </a:lnTo>
                <a:lnTo>
                  <a:pt x="1814467" y="234681"/>
                </a:lnTo>
                <a:lnTo>
                  <a:pt x="1777746" y="208295"/>
                </a:lnTo>
                <a:lnTo>
                  <a:pt x="1739107" y="183219"/>
                </a:lnTo>
                <a:lnTo>
                  <a:pt x="1698631" y="159507"/>
                </a:lnTo>
                <a:lnTo>
                  <a:pt x="1656396" y="137212"/>
                </a:lnTo>
                <a:lnTo>
                  <a:pt x="1612484" y="116390"/>
                </a:lnTo>
                <a:lnTo>
                  <a:pt x="1566973" y="97093"/>
                </a:lnTo>
                <a:lnTo>
                  <a:pt x="1519942" y="79377"/>
                </a:lnTo>
                <a:lnTo>
                  <a:pt x="1471471" y="63296"/>
                </a:lnTo>
                <a:lnTo>
                  <a:pt x="1421639" y="48904"/>
                </a:lnTo>
                <a:lnTo>
                  <a:pt x="1370527" y="36254"/>
                </a:lnTo>
                <a:lnTo>
                  <a:pt x="1318212" y="25402"/>
                </a:lnTo>
                <a:lnTo>
                  <a:pt x="1264776" y="16402"/>
                </a:lnTo>
                <a:lnTo>
                  <a:pt x="1210297" y="9307"/>
                </a:lnTo>
                <a:lnTo>
                  <a:pt x="1154855" y="4172"/>
                </a:lnTo>
                <a:lnTo>
                  <a:pt x="1098529" y="1052"/>
                </a:lnTo>
                <a:lnTo>
                  <a:pt x="1041400" y="0"/>
                </a:lnTo>
                <a:close/>
              </a:path>
            </a:pathLst>
          </a:custGeom>
          <a:solidFill>
            <a:srgbClr val="FFC3E4"/>
          </a:solidFill>
        </p:spPr>
        <p:txBody>
          <a:bodyPr wrap="square" lIns="0" tIns="0" rIns="0" bIns="0" rtlCol="0"/>
          <a:lstStyle/>
          <a:p>
            <a:endParaRPr/>
          </a:p>
        </p:txBody>
      </p:sp>
      <p:sp>
        <p:nvSpPr>
          <p:cNvPr id="33" name="object 33"/>
          <p:cNvSpPr/>
          <p:nvPr/>
        </p:nvSpPr>
        <p:spPr>
          <a:xfrm>
            <a:off x="4094226" y="4648200"/>
            <a:ext cx="2082800" cy="1422400"/>
          </a:xfrm>
          <a:custGeom>
            <a:avLst/>
            <a:gdLst/>
            <a:ahLst/>
            <a:cxnLst/>
            <a:rect l="l" t="t" r="r" b="b"/>
            <a:pathLst>
              <a:path w="2082800" h="1422400">
                <a:moveTo>
                  <a:pt x="0" y="711200"/>
                </a:moveTo>
                <a:lnTo>
                  <a:pt x="1540" y="672176"/>
                </a:lnTo>
                <a:lnTo>
                  <a:pt x="6110" y="633702"/>
                </a:lnTo>
                <a:lnTo>
                  <a:pt x="13629" y="595833"/>
                </a:lnTo>
                <a:lnTo>
                  <a:pt x="24018" y="558623"/>
                </a:lnTo>
                <a:lnTo>
                  <a:pt x="37197" y="522125"/>
                </a:lnTo>
                <a:lnTo>
                  <a:pt x="53088" y="486395"/>
                </a:lnTo>
                <a:lnTo>
                  <a:pt x="71610" y="451487"/>
                </a:lnTo>
                <a:lnTo>
                  <a:pt x="92685" y="417454"/>
                </a:lnTo>
                <a:lnTo>
                  <a:pt x="116232" y="384351"/>
                </a:lnTo>
                <a:lnTo>
                  <a:pt x="142174" y="352232"/>
                </a:lnTo>
                <a:lnTo>
                  <a:pt x="170429" y="321151"/>
                </a:lnTo>
                <a:lnTo>
                  <a:pt x="200920" y="291163"/>
                </a:lnTo>
                <a:lnTo>
                  <a:pt x="233565" y="262321"/>
                </a:lnTo>
                <a:lnTo>
                  <a:pt x="268287" y="234681"/>
                </a:lnTo>
                <a:lnTo>
                  <a:pt x="305006" y="208295"/>
                </a:lnTo>
                <a:lnTo>
                  <a:pt x="343642" y="183219"/>
                </a:lnTo>
                <a:lnTo>
                  <a:pt x="384115" y="159507"/>
                </a:lnTo>
                <a:lnTo>
                  <a:pt x="426348" y="137212"/>
                </a:lnTo>
                <a:lnTo>
                  <a:pt x="470259" y="116390"/>
                </a:lnTo>
                <a:lnTo>
                  <a:pt x="515770" y="97093"/>
                </a:lnTo>
                <a:lnTo>
                  <a:pt x="562801" y="79377"/>
                </a:lnTo>
                <a:lnTo>
                  <a:pt x="611274" y="63296"/>
                </a:lnTo>
                <a:lnTo>
                  <a:pt x="661108" y="48904"/>
                </a:lnTo>
                <a:lnTo>
                  <a:pt x="712224" y="36254"/>
                </a:lnTo>
                <a:lnTo>
                  <a:pt x="764542" y="25402"/>
                </a:lnTo>
                <a:lnTo>
                  <a:pt x="817985" y="16402"/>
                </a:lnTo>
                <a:lnTo>
                  <a:pt x="872471" y="9307"/>
                </a:lnTo>
                <a:lnTo>
                  <a:pt x="927922" y="4172"/>
                </a:lnTo>
                <a:lnTo>
                  <a:pt x="984258" y="1052"/>
                </a:lnTo>
                <a:lnTo>
                  <a:pt x="1041400" y="0"/>
                </a:lnTo>
                <a:lnTo>
                  <a:pt x="1098529" y="1052"/>
                </a:lnTo>
                <a:lnTo>
                  <a:pt x="1154855" y="4172"/>
                </a:lnTo>
                <a:lnTo>
                  <a:pt x="1210297" y="9307"/>
                </a:lnTo>
                <a:lnTo>
                  <a:pt x="1264776" y="16402"/>
                </a:lnTo>
                <a:lnTo>
                  <a:pt x="1318212" y="25402"/>
                </a:lnTo>
                <a:lnTo>
                  <a:pt x="1370527" y="36254"/>
                </a:lnTo>
                <a:lnTo>
                  <a:pt x="1421639" y="48904"/>
                </a:lnTo>
                <a:lnTo>
                  <a:pt x="1471471" y="63296"/>
                </a:lnTo>
                <a:lnTo>
                  <a:pt x="1519942" y="79377"/>
                </a:lnTo>
                <a:lnTo>
                  <a:pt x="1566973" y="97093"/>
                </a:lnTo>
                <a:lnTo>
                  <a:pt x="1612484" y="116390"/>
                </a:lnTo>
                <a:lnTo>
                  <a:pt x="1656396" y="137212"/>
                </a:lnTo>
                <a:lnTo>
                  <a:pt x="1698631" y="159507"/>
                </a:lnTo>
                <a:lnTo>
                  <a:pt x="1739107" y="183219"/>
                </a:lnTo>
                <a:lnTo>
                  <a:pt x="1777746" y="208295"/>
                </a:lnTo>
                <a:lnTo>
                  <a:pt x="1814467" y="234681"/>
                </a:lnTo>
                <a:lnTo>
                  <a:pt x="1849193" y="262321"/>
                </a:lnTo>
                <a:lnTo>
                  <a:pt x="1881843" y="291163"/>
                </a:lnTo>
                <a:lnTo>
                  <a:pt x="1912337" y="321151"/>
                </a:lnTo>
                <a:lnTo>
                  <a:pt x="1940597" y="352232"/>
                </a:lnTo>
                <a:lnTo>
                  <a:pt x="1966543" y="384351"/>
                </a:lnTo>
                <a:lnTo>
                  <a:pt x="1990095" y="417454"/>
                </a:lnTo>
                <a:lnTo>
                  <a:pt x="2011173" y="451487"/>
                </a:lnTo>
                <a:lnTo>
                  <a:pt x="2029699" y="486395"/>
                </a:lnTo>
                <a:lnTo>
                  <a:pt x="2045593" y="522125"/>
                </a:lnTo>
                <a:lnTo>
                  <a:pt x="2058776" y="558623"/>
                </a:lnTo>
                <a:lnTo>
                  <a:pt x="2069167" y="595833"/>
                </a:lnTo>
                <a:lnTo>
                  <a:pt x="2076688" y="633702"/>
                </a:lnTo>
                <a:lnTo>
                  <a:pt x="2081258" y="672176"/>
                </a:lnTo>
                <a:lnTo>
                  <a:pt x="2082800" y="711200"/>
                </a:lnTo>
                <a:lnTo>
                  <a:pt x="2081258" y="750221"/>
                </a:lnTo>
                <a:lnTo>
                  <a:pt x="2076688" y="788693"/>
                </a:lnTo>
                <a:lnTo>
                  <a:pt x="2069167" y="826560"/>
                </a:lnTo>
                <a:lnTo>
                  <a:pt x="2058776" y="863769"/>
                </a:lnTo>
                <a:lnTo>
                  <a:pt x="2045593" y="900265"/>
                </a:lnTo>
                <a:lnTo>
                  <a:pt x="2029699" y="935994"/>
                </a:lnTo>
                <a:lnTo>
                  <a:pt x="2011173" y="970902"/>
                </a:lnTo>
                <a:lnTo>
                  <a:pt x="1990095" y="1004934"/>
                </a:lnTo>
                <a:lnTo>
                  <a:pt x="1966543" y="1038037"/>
                </a:lnTo>
                <a:lnTo>
                  <a:pt x="1940597" y="1070156"/>
                </a:lnTo>
                <a:lnTo>
                  <a:pt x="1912337" y="1101237"/>
                </a:lnTo>
                <a:lnTo>
                  <a:pt x="1881843" y="1131225"/>
                </a:lnTo>
                <a:lnTo>
                  <a:pt x="1849193" y="1160067"/>
                </a:lnTo>
                <a:lnTo>
                  <a:pt x="1814467" y="1187708"/>
                </a:lnTo>
                <a:lnTo>
                  <a:pt x="1777745" y="1214094"/>
                </a:lnTo>
                <a:lnTo>
                  <a:pt x="1739107" y="1239171"/>
                </a:lnTo>
                <a:lnTo>
                  <a:pt x="1698631" y="1262884"/>
                </a:lnTo>
                <a:lnTo>
                  <a:pt x="1656396" y="1285179"/>
                </a:lnTo>
                <a:lnTo>
                  <a:pt x="1612484" y="1306003"/>
                </a:lnTo>
                <a:lnTo>
                  <a:pt x="1566973" y="1325300"/>
                </a:lnTo>
                <a:lnTo>
                  <a:pt x="1519942" y="1343017"/>
                </a:lnTo>
                <a:lnTo>
                  <a:pt x="1471471" y="1359099"/>
                </a:lnTo>
                <a:lnTo>
                  <a:pt x="1421639" y="1373492"/>
                </a:lnTo>
                <a:lnTo>
                  <a:pt x="1370527" y="1386142"/>
                </a:lnTo>
                <a:lnTo>
                  <a:pt x="1318212" y="1396995"/>
                </a:lnTo>
                <a:lnTo>
                  <a:pt x="1264776" y="1405996"/>
                </a:lnTo>
                <a:lnTo>
                  <a:pt x="1210297" y="1413091"/>
                </a:lnTo>
                <a:lnTo>
                  <a:pt x="1154855" y="1418226"/>
                </a:lnTo>
                <a:lnTo>
                  <a:pt x="1098529" y="1421347"/>
                </a:lnTo>
                <a:lnTo>
                  <a:pt x="1041400" y="1422400"/>
                </a:lnTo>
                <a:lnTo>
                  <a:pt x="984258" y="1421347"/>
                </a:lnTo>
                <a:lnTo>
                  <a:pt x="927922" y="1418226"/>
                </a:lnTo>
                <a:lnTo>
                  <a:pt x="872471" y="1413091"/>
                </a:lnTo>
                <a:lnTo>
                  <a:pt x="817985" y="1405996"/>
                </a:lnTo>
                <a:lnTo>
                  <a:pt x="764542" y="1396995"/>
                </a:lnTo>
                <a:lnTo>
                  <a:pt x="712224" y="1386142"/>
                </a:lnTo>
                <a:lnTo>
                  <a:pt x="661108" y="1373492"/>
                </a:lnTo>
                <a:lnTo>
                  <a:pt x="611274" y="1359099"/>
                </a:lnTo>
                <a:lnTo>
                  <a:pt x="562801" y="1343017"/>
                </a:lnTo>
                <a:lnTo>
                  <a:pt x="515770" y="1325300"/>
                </a:lnTo>
                <a:lnTo>
                  <a:pt x="470259" y="1306003"/>
                </a:lnTo>
                <a:lnTo>
                  <a:pt x="426348" y="1285179"/>
                </a:lnTo>
                <a:lnTo>
                  <a:pt x="384115" y="1262884"/>
                </a:lnTo>
                <a:lnTo>
                  <a:pt x="343642" y="1239171"/>
                </a:lnTo>
                <a:lnTo>
                  <a:pt x="305006" y="1214094"/>
                </a:lnTo>
                <a:lnTo>
                  <a:pt x="268287" y="1187708"/>
                </a:lnTo>
                <a:lnTo>
                  <a:pt x="233565" y="1160067"/>
                </a:lnTo>
                <a:lnTo>
                  <a:pt x="200920" y="1131225"/>
                </a:lnTo>
                <a:lnTo>
                  <a:pt x="170429" y="1101237"/>
                </a:lnTo>
                <a:lnTo>
                  <a:pt x="142174" y="1070156"/>
                </a:lnTo>
                <a:lnTo>
                  <a:pt x="116232" y="1038037"/>
                </a:lnTo>
                <a:lnTo>
                  <a:pt x="92685" y="1004934"/>
                </a:lnTo>
                <a:lnTo>
                  <a:pt x="71610" y="970902"/>
                </a:lnTo>
                <a:lnTo>
                  <a:pt x="53088" y="935994"/>
                </a:lnTo>
                <a:lnTo>
                  <a:pt x="37197" y="900265"/>
                </a:lnTo>
                <a:lnTo>
                  <a:pt x="24018" y="863769"/>
                </a:lnTo>
                <a:lnTo>
                  <a:pt x="13629" y="826560"/>
                </a:lnTo>
                <a:lnTo>
                  <a:pt x="6110" y="788693"/>
                </a:lnTo>
                <a:lnTo>
                  <a:pt x="1540" y="750221"/>
                </a:lnTo>
                <a:lnTo>
                  <a:pt x="0" y="711200"/>
                </a:lnTo>
                <a:close/>
              </a:path>
            </a:pathLst>
          </a:custGeom>
          <a:ln w="9525">
            <a:solidFill>
              <a:srgbClr val="FFCCCC"/>
            </a:solidFill>
          </a:ln>
        </p:spPr>
        <p:txBody>
          <a:bodyPr wrap="square" lIns="0" tIns="0" rIns="0" bIns="0" rtlCol="0"/>
          <a:lstStyle/>
          <a:p>
            <a:endParaRPr/>
          </a:p>
        </p:txBody>
      </p:sp>
      <p:sp>
        <p:nvSpPr>
          <p:cNvPr id="34" name="object 34"/>
          <p:cNvSpPr/>
          <p:nvPr/>
        </p:nvSpPr>
        <p:spPr>
          <a:xfrm>
            <a:off x="4686238" y="4689842"/>
            <a:ext cx="1285029" cy="1352795"/>
          </a:xfrm>
          <a:prstGeom prst="rect">
            <a:avLst/>
          </a:prstGeom>
          <a:blipFill>
            <a:blip r:embed="rId18" cstate="print"/>
            <a:stretch>
              <a:fillRect/>
            </a:stretch>
          </a:blipFill>
        </p:spPr>
        <p:txBody>
          <a:bodyPr wrap="square" lIns="0" tIns="0" rIns="0" bIns="0" rtlCol="0"/>
          <a:lstStyle/>
          <a:p>
            <a:endParaRPr/>
          </a:p>
        </p:txBody>
      </p:sp>
      <p:sp>
        <p:nvSpPr>
          <p:cNvPr id="35" name="object 35"/>
          <p:cNvSpPr/>
          <p:nvPr/>
        </p:nvSpPr>
        <p:spPr>
          <a:xfrm>
            <a:off x="4681601" y="4688801"/>
            <a:ext cx="1294764" cy="1358900"/>
          </a:xfrm>
          <a:prstGeom prst="rect">
            <a:avLst/>
          </a:prstGeom>
          <a:blipFill>
            <a:blip r:embed="rId19" cstate="print"/>
            <a:stretch>
              <a:fillRect/>
            </a:stretch>
          </a:blipFill>
        </p:spPr>
        <p:txBody>
          <a:bodyPr wrap="square" lIns="0" tIns="0" rIns="0" bIns="0" rtlCol="0"/>
          <a:lstStyle/>
          <a:p>
            <a:endParaRPr/>
          </a:p>
        </p:txBody>
      </p:sp>
      <p:sp>
        <p:nvSpPr>
          <p:cNvPr id="36" name="object 36"/>
          <p:cNvSpPr txBox="1"/>
          <p:nvPr/>
        </p:nvSpPr>
        <p:spPr>
          <a:xfrm>
            <a:off x="4165853" y="4310126"/>
            <a:ext cx="1591945" cy="315595"/>
          </a:xfrm>
          <a:prstGeom prst="rect">
            <a:avLst/>
          </a:prstGeom>
        </p:spPr>
        <p:txBody>
          <a:bodyPr vert="horz" wrap="square" lIns="0" tIns="0" rIns="0" bIns="0" rtlCol="0">
            <a:spAutoFit/>
          </a:bodyPr>
          <a:lstStyle/>
          <a:p>
            <a:pPr marL="12700">
              <a:lnSpc>
                <a:spcPct val="100000"/>
              </a:lnSpc>
            </a:pPr>
            <a:r>
              <a:rPr sz="2000" b="1" dirty="0">
                <a:solidFill>
                  <a:srgbClr val="FFFFFF"/>
                </a:solidFill>
                <a:latin typeface="Arial"/>
                <a:cs typeface="Arial"/>
              </a:rPr>
              <a:t>Plasma</a:t>
            </a:r>
            <a:r>
              <a:rPr sz="2000" b="1" spc="-95" dirty="0">
                <a:solidFill>
                  <a:srgbClr val="FFFFFF"/>
                </a:solidFill>
                <a:latin typeface="Arial"/>
                <a:cs typeface="Arial"/>
              </a:rPr>
              <a:t> </a:t>
            </a:r>
            <a:r>
              <a:rPr sz="2000" b="1" spc="-5" dirty="0">
                <a:solidFill>
                  <a:srgbClr val="FFFFFF"/>
                </a:solidFill>
                <a:latin typeface="Arial"/>
                <a:cs typeface="Arial"/>
              </a:rPr>
              <a:t>Cells</a:t>
            </a:r>
            <a:endParaRPr sz="2000">
              <a:latin typeface="Arial"/>
              <a:cs typeface="Arial"/>
            </a:endParaRPr>
          </a:p>
        </p:txBody>
      </p:sp>
      <p:sp>
        <p:nvSpPr>
          <p:cNvPr id="37" name="object 37"/>
          <p:cNvSpPr txBox="1"/>
          <p:nvPr/>
        </p:nvSpPr>
        <p:spPr>
          <a:xfrm>
            <a:off x="3365372" y="5004307"/>
            <a:ext cx="656590" cy="254635"/>
          </a:xfrm>
          <a:prstGeom prst="rect">
            <a:avLst/>
          </a:prstGeom>
        </p:spPr>
        <p:txBody>
          <a:bodyPr vert="horz" wrap="square" lIns="0" tIns="0" rIns="0" bIns="0" rtlCol="0">
            <a:spAutoFit/>
          </a:bodyPr>
          <a:lstStyle/>
          <a:p>
            <a:pPr marL="12700">
              <a:lnSpc>
                <a:spcPct val="100000"/>
              </a:lnSpc>
            </a:pPr>
            <a:r>
              <a:rPr sz="1600" b="1" spc="-10" dirty="0">
                <a:solidFill>
                  <a:srgbClr val="FFFF00"/>
                </a:solidFill>
                <a:latin typeface="Arial"/>
                <a:cs typeface="Arial"/>
              </a:rPr>
              <a:t>CD138</a:t>
            </a:r>
            <a:endParaRPr sz="1600">
              <a:latin typeface="Arial"/>
              <a:cs typeface="Arial"/>
            </a:endParaRPr>
          </a:p>
        </p:txBody>
      </p:sp>
      <p:sp>
        <p:nvSpPr>
          <p:cNvPr id="38" name="object 38"/>
          <p:cNvSpPr/>
          <p:nvPr/>
        </p:nvSpPr>
        <p:spPr>
          <a:xfrm>
            <a:off x="6008751" y="2079625"/>
            <a:ext cx="939800" cy="890905"/>
          </a:xfrm>
          <a:custGeom>
            <a:avLst/>
            <a:gdLst/>
            <a:ahLst/>
            <a:cxnLst/>
            <a:rect l="l" t="t" r="r" b="b"/>
            <a:pathLst>
              <a:path w="939800" h="890905">
                <a:moveTo>
                  <a:pt x="469900" y="0"/>
                </a:moveTo>
                <a:lnTo>
                  <a:pt x="421844" y="2299"/>
                </a:lnTo>
                <a:lnTo>
                  <a:pt x="375178" y="9047"/>
                </a:lnTo>
                <a:lnTo>
                  <a:pt x="330140" y="20021"/>
                </a:lnTo>
                <a:lnTo>
                  <a:pt x="286964" y="34996"/>
                </a:lnTo>
                <a:lnTo>
                  <a:pt x="245887" y="53748"/>
                </a:lnTo>
                <a:lnTo>
                  <a:pt x="207143" y="76054"/>
                </a:lnTo>
                <a:lnTo>
                  <a:pt x="170971" y="101688"/>
                </a:lnTo>
                <a:lnTo>
                  <a:pt x="137604" y="130428"/>
                </a:lnTo>
                <a:lnTo>
                  <a:pt x="107279" y="162050"/>
                </a:lnTo>
                <a:lnTo>
                  <a:pt x="80233" y="196329"/>
                </a:lnTo>
                <a:lnTo>
                  <a:pt x="56700" y="233041"/>
                </a:lnTo>
                <a:lnTo>
                  <a:pt x="36917" y="271962"/>
                </a:lnTo>
                <a:lnTo>
                  <a:pt x="21119" y="312869"/>
                </a:lnTo>
                <a:lnTo>
                  <a:pt x="9543" y="355537"/>
                </a:lnTo>
                <a:lnTo>
                  <a:pt x="2425" y="399743"/>
                </a:lnTo>
                <a:lnTo>
                  <a:pt x="0" y="445262"/>
                </a:lnTo>
                <a:lnTo>
                  <a:pt x="2425" y="490803"/>
                </a:lnTo>
                <a:lnTo>
                  <a:pt x="9543" y="535028"/>
                </a:lnTo>
                <a:lnTo>
                  <a:pt x="21119" y="577713"/>
                </a:lnTo>
                <a:lnTo>
                  <a:pt x="36917" y="618634"/>
                </a:lnTo>
                <a:lnTo>
                  <a:pt x="56700" y="657568"/>
                </a:lnTo>
                <a:lnTo>
                  <a:pt x="80233" y="694290"/>
                </a:lnTo>
                <a:lnTo>
                  <a:pt x="107279" y="728578"/>
                </a:lnTo>
                <a:lnTo>
                  <a:pt x="137604" y="760206"/>
                </a:lnTo>
                <a:lnTo>
                  <a:pt x="170971" y="788951"/>
                </a:lnTo>
                <a:lnTo>
                  <a:pt x="207143" y="814590"/>
                </a:lnTo>
                <a:lnTo>
                  <a:pt x="245887" y="836898"/>
                </a:lnTo>
                <a:lnTo>
                  <a:pt x="286964" y="855652"/>
                </a:lnTo>
                <a:lnTo>
                  <a:pt x="330140" y="870628"/>
                </a:lnTo>
                <a:lnTo>
                  <a:pt x="375178" y="881602"/>
                </a:lnTo>
                <a:lnTo>
                  <a:pt x="421844" y="888351"/>
                </a:lnTo>
                <a:lnTo>
                  <a:pt x="469900" y="890651"/>
                </a:lnTo>
                <a:lnTo>
                  <a:pt x="517935" y="888351"/>
                </a:lnTo>
                <a:lnTo>
                  <a:pt x="564584" y="881602"/>
                </a:lnTo>
                <a:lnTo>
                  <a:pt x="609612" y="870628"/>
                </a:lnTo>
                <a:lnTo>
                  <a:pt x="652781" y="855652"/>
                </a:lnTo>
                <a:lnTo>
                  <a:pt x="693856" y="836898"/>
                </a:lnTo>
                <a:lnTo>
                  <a:pt x="732600" y="814590"/>
                </a:lnTo>
                <a:lnTo>
                  <a:pt x="768776" y="788951"/>
                </a:lnTo>
                <a:lnTo>
                  <a:pt x="802147" y="760206"/>
                </a:lnTo>
                <a:lnTo>
                  <a:pt x="832479" y="728578"/>
                </a:lnTo>
                <a:lnTo>
                  <a:pt x="859533" y="694290"/>
                </a:lnTo>
                <a:lnTo>
                  <a:pt x="883074" y="657568"/>
                </a:lnTo>
                <a:lnTo>
                  <a:pt x="902864" y="618634"/>
                </a:lnTo>
                <a:lnTo>
                  <a:pt x="918669" y="577713"/>
                </a:lnTo>
                <a:lnTo>
                  <a:pt x="930250" y="535028"/>
                </a:lnTo>
                <a:lnTo>
                  <a:pt x="937373" y="490803"/>
                </a:lnTo>
                <a:lnTo>
                  <a:pt x="939800" y="445262"/>
                </a:lnTo>
                <a:lnTo>
                  <a:pt x="937373" y="399743"/>
                </a:lnTo>
                <a:lnTo>
                  <a:pt x="930250" y="355537"/>
                </a:lnTo>
                <a:lnTo>
                  <a:pt x="918669" y="312869"/>
                </a:lnTo>
                <a:lnTo>
                  <a:pt x="902864" y="271962"/>
                </a:lnTo>
                <a:lnTo>
                  <a:pt x="883074" y="233041"/>
                </a:lnTo>
                <a:lnTo>
                  <a:pt x="859533" y="196329"/>
                </a:lnTo>
                <a:lnTo>
                  <a:pt x="832479" y="162050"/>
                </a:lnTo>
                <a:lnTo>
                  <a:pt x="802147" y="130428"/>
                </a:lnTo>
                <a:lnTo>
                  <a:pt x="768776" y="101688"/>
                </a:lnTo>
                <a:lnTo>
                  <a:pt x="732600" y="76054"/>
                </a:lnTo>
                <a:lnTo>
                  <a:pt x="693856" y="53748"/>
                </a:lnTo>
                <a:lnTo>
                  <a:pt x="652781" y="34996"/>
                </a:lnTo>
                <a:lnTo>
                  <a:pt x="609612" y="20021"/>
                </a:lnTo>
                <a:lnTo>
                  <a:pt x="564584" y="9047"/>
                </a:lnTo>
                <a:lnTo>
                  <a:pt x="517935" y="2299"/>
                </a:lnTo>
                <a:lnTo>
                  <a:pt x="469900" y="0"/>
                </a:lnTo>
                <a:close/>
              </a:path>
            </a:pathLst>
          </a:custGeom>
          <a:solidFill>
            <a:srgbClr val="EBD0FB"/>
          </a:solidFill>
        </p:spPr>
        <p:txBody>
          <a:bodyPr wrap="square" lIns="0" tIns="0" rIns="0" bIns="0" rtlCol="0"/>
          <a:lstStyle/>
          <a:p>
            <a:endParaRPr/>
          </a:p>
        </p:txBody>
      </p:sp>
      <p:sp>
        <p:nvSpPr>
          <p:cNvPr id="39" name="object 39"/>
          <p:cNvSpPr/>
          <p:nvPr/>
        </p:nvSpPr>
        <p:spPr>
          <a:xfrm>
            <a:off x="6008751" y="2079625"/>
            <a:ext cx="939800" cy="890905"/>
          </a:xfrm>
          <a:custGeom>
            <a:avLst/>
            <a:gdLst/>
            <a:ahLst/>
            <a:cxnLst/>
            <a:rect l="l" t="t" r="r" b="b"/>
            <a:pathLst>
              <a:path w="939800" h="890905">
                <a:moveTo>
                  <a:pt x="0" y="445262"/>
                </a:moveTo>
                <a:lnTo>
                  <a:pt x="2425" y="399743"/>
                </a:lnTo>
                <a:lnTo>
                  <a:pt x="9543" y="355537"/>
                </a:lnTo>
                <a:lnTo>
                  <a:pt x="21119" y="312869"/>
                </a:lnTo>
                <a:lnTo>
                  <a:pt x="36917" y="271962"/>
                </a:lnTo>
                <a:lnTo>
                  <a:pt x="56700" y="233041"/>
                </a:lnTo>
                <a:lnTo>
                  <a:pt x="80233" y="196329"/>
                </a:lnTo>
                <a:lnTo>
                  <a:pt x="107279" y="162050"/>
                </a:lnTo>
                <a:lnTo>
                  <a:pt x="137604" y="130428"/>
                </a:lnTo>
                <a:lnTo>
                  <a:pt x="170971" y="101688"/>
                </a:lnTo>
                <a:lnTo>
                  <a:pt x="207143" y="76054"/>
                </a:lnTo>
                <a:lnTo>
                  <a:pt x="245887" y="53748"/>
                </a:lnTo>
                <a:lnTo>
                  <a:pt x="286964" y="34996"/>
                </a:lnTo>
                <a:lnTo>
                  <a:pt x="330140" y="20021"/>
                </a:lnTo>
                <a:lnTo>
                  <a:pt x="375178" y="9047"/>
                </a:lnTo>
                <a:lnTo>
                  <a:pt x="421844" y="2299"/>
                </a:lnTo>
                <a:lnTo>
                  <a:pt x="469900" y="0"/>
                </a:lnTo>
                <a:lnTo>
                  <a:pt x="517935" y="2299"/>
                </a:lnTo>
                <a:lnTo>
                  <a:pt x="564584" y="9047"/>
                </a:lnTo>
                <a:lnTo>
                  <a:pt x="609612" y="20021"/>
                </a:lnTo>
                <a:lnTo>
                  <a:pt x="652781" y="34996"/>
                </a:lnTo>
                <a:lnTo>
                  <a:pt x="693856" y="53748"/>
                </a:lnTo>
                <a:lnTo>
                  <a:pt x="732600" y="76054"/>
                </a:lnTo>
                <a:lnTo>
                  <a:pt x="768776" y="101688"/>
                </a:lnTo>
                <a:lnTo>
                  <a:pt x="802147" y="130428"/>
                </a:lnTo>
                <a:lnTo>
                  <a:pt x="832479" y="162050"/>
                </a:lnTo>
                <a:lnTo>
                  <a:pt x="859533" y="196329"/>
                </a:lnTo>
                <a:lnTo>
                  <a:pt x="883074" y="233041"/>
                </a:lnTo>
                <a:lnTo>
                  <a:pt x="902864" y="271962"/>
                </a:lnTo>
                <a:lnTo>
                  <a:pt x="918669" y="312869"/>
                </a:lnTo>
                <a:lnTo>
                  <a:pt x="930250" y="355537"/>
                </a:lnTo>
                <a:lnTo>
                  <a:pt x="937373" y="399743"/>
                </a:lnTo>
                <a:lnTo>
                  <a:pt x="939800" y="445262"/>
                </a:lnTo>
                <a:lnTo>
                  <a:pt x="937373" y="490803"/>
                </a:lnTo>
                <a:lnTo>
                  <a:pt x="930250" y="535028"/>
                </a:lnTo>
                <a:lnTo>
                  <a:pt x="918669" y="577713"/>
                </a:lnTo>
                <a:lnTo>
                  <a:pt x="902864" y="618634"/>
                </a:lnTo>
                <a:lnTo>
                  <a:pt x="883074" y="657568"/>
                </a:lnTo>
                <a:lnTo>
                  <a:pt x="859533" y="694290"/>
                </a:lnTo>
                <a:lnTo>
                  <a:pt x="832479" y="728578"/>
                </a:lnTo>
                <a:lnTo>
                  <a:pt x="802147" y="760206"/>
                </a:lnTo>
                <a:lnTo>
                  <a:pt x="768776" y="788951"/>
                </a:lnTo>
                <a:lnTo>
                  <a:pt x="732600" y="814590"/>
                </a:lnTo>
                <a:lnTo>
                  <a:pt x="693856" y="836898"/>
                </a:lnTo>
                <a:lnTo>
                  <a:pt x="652781" y="855652"/>
                </a:lnTo>
                <a:lnTo>
                  <a:pt x="609612" y="870628"/>
                </a:lnTo>
                <a:lnTo>
                  <a:pt x="564584" y="881602"/>
                </a:lnTo>
                <a:lnTo>
                  <a:pt x="517935" y="888351"/>
                </a:lnTo>
                <a:lnTo>
                  <a:pt x="469900" y="890651"/>
                </a:lnTo>
                <a:lnTo>
                  <a:pt x="421844" y="888351"/>
                </a:lnTo>
                <a:lnTo>
                  <a:pt x="375178" y="881602"/>
                </a:lnTo>
                <a:lnTo>
                  <a:pt x="330140" y="870628"/>
                </a:lnTo>
                <a:lnTo>
                  <a:pt x="286964" y="855652"/>
                </a:lnTo>
                <a:lnTo>
                  <a:pt x="245887" y="836898"/>
                </a:lnTo>
                <a:lnTo>
                  <a:pt x="207143" y="814590"/>
                </a:lnTo>
                <a:lnTo>
                  <a:pt x="170971" y="788951"/>
                </a:lnTo>
                <a:lnTo>
                  <a:pt x="137604" y="760206"/>
                </a:lnTo>
                <a:lnTo>
                  <a:pt x="107279" y="728578"/>
                </a:lnTo>
                <a:lnTo>
                  <a:pt x="80233" y="694290"/>
                </a:lnTo>
                <a:lnTo>
                  <a:pt x="56700" y="657568"/>
                </a:lnTo>
                <a:lnTo>
                  <a:pt x="36917" y="618634"/>
                </a:lnTo>
                <a:lnTo>
                  <a:pt x="21119" y="577713"/>
                </a:lnTo>
                <a:lnTo>
                  <a:pt x="9543" y="535028"/>
                </a:lnTo>
                <a:lnTo>
                  <a:pt x="2425" y="490803"/>
                </a:lnTo>
                <a:lnTo>
                  <a:pt x="0" y="445262"/>
                </a:lnTo>
                <a:close/>
              </a:path>
            </a:pathLst>
          </a:custGeom>
          <a:ln w="9525">
            <a:solidFill>
              <a:srgbClr val="EBD0FB"/>
            </a:solidFill>
          </a:ln>
        </p:spPr>
        <p:txBody>
          <a:bodyPr wrap="square" lIns="0" tIns="0" rIns="0" bIns="0" rtlCol="0"/>
          <a:lstStyle/>
          <a:p>
            <a:endParaRPr/>
          </a:p>
        </p:txBody>
      </p:sp>
      <p:sp>
        <p:nvSpPr>
          <p:cNvPr id="40" name="object 40"/>
          <p:cNvSpPr/>
          <p:nvPr/>
        </p:nvSpPr>
        <p:spPr>
          <a:xfrm>
            <a:off x="6099175" y="2109851"/>
            <a:ext cx="725551" cy="692150"/>
          </a:xfrm>
          <a:prstGeom prst="rect">
            <a:avLst/>
          </a:prstGeom>
          <a:blipFill>
            <a:blip r:embed="rId20" cstate="print"/>
            <a:stretch>
              <a:fillRect/>
            </a:stretch>
          </a:blipFill>
        </p:spPr>
        <p:txBody>
          <a:bodyPr wrap="square" lIns="0" tIns="0" rIns="0" bIns="0" rtlCol="0"/>
          <a:lstStyle/>
          <a:p>
            <a:endParaRPr/>
          </a:p>
        </p:txBody>
      </p:sp>
      <p:sp>
        <p:nvSpPr>
          <p:cNvPr id="41" name="object 41"/>
          <p:cNvSpPr/>
          <p:nvPr/>
        </p:nvSpPr>
        <p:spPr>
          <a:xfrm>
            <a:off x="6094476" y="2105660"/>
            <a:ext cx="734949" cy="701039"/>
          </a:xfrm>
          <a:prstGeom prst="rect">
            <a:avLst/>
          </a:prstGeom>
          <a:blipFill>
            <a:blip r:embed="rId21" cstate="print"/>
            <a:stretch>
              <a:fillRect/>
            </a:stretch>
          </a:blipFill>
        </p:spPr>
        <p:txBody>
          <a:bodyPr wrap="square" lIns="0" tIns="0" rIns="0" bIns="0" rtlCol="0"/>
          <a:lstStyle/>
          <a:p>
            <a:endParaRPr/>
          </a:p>
        </p:txBody>
      </p:sp>
      <p:sp>
        <p:nvSpPr>
          <p:cNvPr id="42" name="object 42"/>
          <p:cNvSpPr/>
          <p:nvPr/>
        </p:nvSpPr>
        <p:spPr>
          <a:xfrm>
            <a:off x="6268592" y="2727178"/>
            <a:ext cx="364490" cy="226695"/>
          </a:xfrm>
          <a:custGeom>
            <a:avLst/>
            <a:gdLst/>
            <a:ahLst/>
            <a:cxnLst/>
            <a:rect l="l" t="t" r="r" b="b"/>
            <a:pathLst>
              <a:path w="364490" h="226694">
                <a:moveTo>
                  <a:pt x="46922" y="0"/>
                </a:moveTo>
                <a:lnTo>
                  <a:pt x="24002" y="10814"/>
                </a:lnTo>
                <a:lnTo>
                  <a:pt x="9310" y="42735"/>
                </a:lnTo>
                <a:lnTo>
                  <a:pt x="0" y="90539"/>
                </a:lnTo>
                <a:lnTo>
                  <a:pt x="214" y="140295"/>
                </a:lnTo>
                <a:lnTo>
                  <a:pt x="14096" y="178073"/>
                </a:lnTo>
                <a:lnTo>
                  <a:pt x="46954" y="200116"/>
                </a:lnTo>
                <a:lnTo>
                  <a:pt x="95503" y="214300"/>
                </a:lnTo>
                <a:lnTo>
                  <a:pt x="149292" y="222436"/>
                </a:lnTo>
                <a:lnTo>
                  <a:pt x="197865" y="226333"/>
                </a:lnTo>
                <a:lnTo>
                  <a:pt x="241905" y="223795"/>
                </a:lnTo>
                <a:lnTo>
                  <a:pt x="286337" y="215078"/>
                </a:lnTo>
                <a:lnTo>
                  <a:pt x="325078" y="203956"/>
                </a:lnTo>
                <a:lnTo>
                  <a:pt x="363654" y="188698"/>
                </a:lnTo>
                <a:lnTo>
                  <a:pt x="364251" y="185312"/>
                </a:lnTo>
                <a:lnTo>
                  <a:pt x="357919" y="178308"/>
                </a:lnTo>
                <a:lnTo>
                  <a:pt x="348741" y="161944"/>
                </a:lnTo>
                <a:lnTo>
                  <a:pt x="334900" y="126976"/>
                </a:lnTo>
                <a:lnTo>
                  <a:pt x="315356" y="79363"/>
                </a:lnTo>
                <a:lnTo>
                  <a:pt x="305546" y="59074"/>
                </a:lnTo>
                <a:lnTo>
                  <a:pt x="201167" y="59074"/>
                </a:lnTo>
                <a:lnTo>
                  <a:pt x="186707" y="54863"/>
                </a:lnTo>
                <a:lnTo>
                  <a:pt x="174355" y="43390"/>
                </a:lnTo>
                <a:lnTo>
                  <a:pt x="160645" y="30106"/>
                </a:lnTo>
                <a:lnTo>
                  <a:pt x="142112" y="20466"/>
                </a:lnTo>
                <a:lnTo>
                  <a:pt x="114049" y="11850"/>
                </a:lnTo>
                <a:lnTo>
                  <a:pt x="79628" y="2686"/>
                </a:lnTo>
                <a:lnTo>
                  <a:pt x="46922" y="0"/>
                </a:lnTo>
                <a:close/>
              </a:path>
              <a:path w="364490" h="226694">
                <a:moveTo>
                  <a:pt x="273303" y="7639"/>
                </a:moveTo>
                <a:lnTo>
                  <a:pt x="254638" y="7836"/>
                </a:lnTo>
                <a:lnTo>
                  <a:pt x="235997" y="25784"/>
                </a:lnTo>
                <a:lnTo>
                  <a:pt x="217975" y="47519"/>
                </a:lnTo>
                <a:lnTo>
                  <a:pt x="201167" y="59074"/>
                </a:lnTo>
                <a:lnTo>
                  <a:pt x="305546" y="59074"/>
                </a:lnTo>
                <a:lnTo>
                  <a:pt x="293645" y="34464"/>
                </a:lnTo>
                <a:lnTo>
                  <a:pt x="273303" y="7639"/>
                </a:lnTo>
                <a:close/>
              </a:path>
            </a:pathLst>
          </a:custGeom>
          <a:solidFill>
            <a:srgbClr val="FF4FD0"/>
          </a:solidFill>
        </p:spPr>
        <p:txBody>
          <a:bodyPr wrap="square" lIns="0" tIns="0" rIns="0" bIns="0" rtlCol="0"/>
          <a:lstStyle/>
          <a:p>
            <a:endParaRPr/>
          </a:p>
        </p:txBody>
      </p:sp>
      <p:sp>
        <p:nvSpPr>
          <p:cNvPr id="43" name="object 43"/>
          <p:cNvSpPr/>
          <p:nvPr/>
        </p:nvSpPr>
        <p:spPr>
          <a:xfrm>
            <a:off x="6262535" y="2722245"/>
            <a:ext cx="376262" cy="236220"/>
          </a:xfrm>
          <a:prstGeom prst="rect">
            <a:avLst/>
          </a:prstGeom>
          <a:blipFill>
            <a:blip r:embed="rId22" cstate="print"/>
            <a:stretch>
              <a:fillRect/>
            </a:stretch>
          </a:blipFill>
        </p:spPr>
        <p:txBody>
          <a:bodyPr wrap="square" lIns="0" tIns="0" rIns="0" bIns="0" rtlCol="0"/>
          <a:lstStyle/>
          <a:p>
            <a:endParaRPr/>
          </a:p>
        </p:txBody>
      </p:sp>
      <p:sp>
        <p:nvSpPr>
          <p:cNvPr id="44" name="object 44"/>
          <p:cNvSpPr/>
          <p:nvPr/>
        </p:nvSpPr>
        <p:spPr>
          <a:xfrm>
            <a:off x="6604146" y="2556335"/>
            <a:ext cx="318135" cy="285115"/>
          </a:xfrm>
          <a:custGeom>
            <a:avLst/>
            <a:gdLst/>
            <a:ahLst/>
            <a:cxnLst/>
            <a:rect l="l" t="t" r="r" b="b"/>
            <a:pathLst>
              <a:path w="318134" h="285114">
                <a:moveTo>
                  <a:pt x="2901" y="144192"/>
                </a:moveTo>
                <a:lnTo>
                  <a:pt x="15152" y="195466"/>
                </a:lnTo>
                <a:lnTo>
                  <a:pt x="56890" y="238005"/>
                </a:lnTo>
                <a:lnTo>
                  <a:pt x="89277" y="264366"/>
                </a:lnTo>
                <a:lnTo>
                  <a:pt x="124926" y="283440"/>
                </a:lnTo>
                <a:lnTo>
                  <a:pt x="159492" y="284654"/>
                </a:lnTo>
                <a:lnTo>
                  <a:pt x="194280" y="259296"/>
                </a:lnTo>
                <a:lnTo>
                  <a:pt x="230913" y="214852"/>
                </a:lnTo>
                <a:lnTo>
                  <a:pt x="264626" y="165528"/>
                </a:lnTo>
                <a:lnTo>
                  <a:pt x="90023" y="165528"/>
                </a:lnTo>
                <a:lnTo>
                  <a:pt x="69195" y="161980"/>
                </a:lnTo>
                <a:lnTo>
                  <a:pt x="42366" y="152669"/>
                </a:lnTo>
                <a:lnTo>
                  <a:pt x="17585" y="144454"/>
                </a:lnTo>
                <a:lnTo>
                  <a:pt x="2901" y="144192"/>
                </a:lnTo>
                <a:close/>
              </a:path>
              <a:path w="318134" h="285114">
                <a:moveTo>
                  <a:pt x="93833" y="0"/>
                </a:moveTo>
                <a:lnTo>
                  <a:pt x="62051" y="458"/>
                </a:lnTo>
                <a:lnTo>
                  <a:pt x="40366" y="6905"/>
                </a:lnTo>
                <a:lnTo>
                  <a:pt x="30866" y="24014"/>
                </a:lnTo>
                <a:lnTo>
                  <a:pt x="30571" y="48339"/>
                </a:lnTo>
                <a:lnTo>
                  <a:pt x="36633" y="73663"/>
                </a:lnTo>
                <a:lnTo>
                  <a:pt x="46208" y="93773"/>
                </a:lnTo>
                <a:lnTo>
                  <a:pt x="62872" y="107324"/>
                </a:lnTo>
                <a:lnTo>
                  <a:pt x="86848" y="116935"/>
                </a:lnTo>
                <a:lnTo>
                  <a:pt x="109680" y="124616"/>
                </a:lnTo>
                <a:lnTo>
                  <a:pt x="122916" y="132381"/>
                </a:lnTo>
                <a:lnTo>
                  <a:pt x="123616" y="142579"/>
                </a:lnTo>
                <a:lnTo>
                  <a:pt x="116613" y="153098"/>
                </a:lnTo>
                <a:lnTo>
                  <a:pt x="104538" y="161545"/>
                </a:lnTo>
                <a:lnTo>
                  <a:pt x="90023" y="165528"/>
                </a:lnTo>
                <a:lnTo>
                  <a:pt x="264626" y="165528"/>
                </a:lnTo>
                <a:lnTo>
                  <a:pt x="289667" y="127047"/>
                </a:lnTo>
                <a:lnTo>
                  <a:pt x="311796" y="84185"/>
                </a:lnTo>
                <a:lnTo>
                  <a:pt x="316210" y="54276"/>
                </a:lnTo>
                <a:lnTo>
                  <a:pt x="317934" y="40217"/>
                </a:lnTo>
                <a:lnTo>
                  <a:pt x="274185" y="4333"/>
                </a:lnTo>
                <a:lnTo>
                  <a:pt x="247282" y="3476"/>
                </a:lnTo>
                <a:lnTo>
                  <a:pt x="165207" y="3476"/>
                </a:lnTo>
                <a:lnTo>
                  <a:pt x="130091" y="2137"/>
                </a:lnTo>
                <a:lnTo>
                  <a:pt x="93833" y="0"/>
                </a:lnTo>
                <a:close/>
              </a:path>
              <a:path w="318134" h="285114">
                <a:moveTo>
                  <a:pt x="239311" y="3222"/>
                </a:moveTo>
                <a:lnTo>
                  <a:pt x="165207" y="3476"/>
                </a:lnTo>
                <a:lnTo>
                  <a:pt x="247282" y="3476"/>
                </a:lnTo>
                <a:lnTo>
                  <a:pt x="239311" y="3222"/>
                </a:lnTo>
                <a:close/>
              </a:path>
            </a:pathLst>
          </a:custGeom>
          <a:solidFill>
            <a:srgbClr val="FFFF99"/>
          </a:solidFill>
        </p:spPr>
        <p:txBody>
          <a:bodyPr wrap="square" lIns="0" tIns="0" rIns="0" bIns="0" rtlCol="0"/>
          <a:lstStyle/>
          <a:p>
            <a:endParaRPr/>
          </a:p>
        </p:txBody>
      </p:sp>
      <p:sp>
        <p:nvSpPr>
          <p:cNvPr id="45" name="object 45"/>
          <p:cNvSpPr/>
          <p:nvPr/>
        </p:nvSpPr>
        <p:spPr>
          <a:xfrm>
            <a:off x="6604146" y="2556335"/>
            <a:ext cx="318135" cy="285115"/>
          </a:xfrm>
          <a:custGeom>
            <a:avLst/>
            <a:gdLst/>
            <a:ahLst/>
            <a:cxnLst/>
            <a:rect l="l" t="t" r="r" b="b"/>
            <a:pathLst>
              <a:path w="318134" h="285114">
                <a:moveTo>
                  <a:pt x="32111" y="214931"/>
                </a:moveTo>
                <a:lnTo>
                  <a:pt x="56890" y="238005"/>
                </a:lnTo>
                <a:lnTo>
                  <a:pt x="89277" y="264366"/>
                </a:lnTo>
                <a:lnTo>
                  <a:pt x="124926" y="283440"/>
                </a:lnTo>
                <a:lnTo>
                  <a:pt x="159492" y="284654"/>
                </a:lnTo>
                <a:lnTo>
                  <a:pt x="194280" y="259296"/>
                </a:lnTo>
                <a:lnTo>
                  <a:pt x="230913" y="214852"/>
                </a:lnTo>
                <a:lnTo>
                  <a:pt x="264380" y="165907"/>
                </a:lnTo>
                <a:lnTo>
                  <a:pt x="289667" y="127047"/>
                </a:lnTo>
                <a:lnTo>
                  <a:pt x="311796" y="84185"/>
                </a:lnTo>
                <a:lnTo>
                  <a:pt x="316210" y="54276"/>
                </a:lnTo>
                <a:lnTo>
                  <a:pt x="317934" y="40217"/>
                </a:lnTo>
                <a:lnTo>
                  <a:pt x="274185" y="4333"/>
                </a:lnTo>
                <a:lnTo>
                  <a:pt x="239311" y="3222"/>
                </a:lnTo>
                <a:lnTo>
                  <a:pt x="201009" y="3444"/>
                </a:lnTo>
                <a:lnTo>
                  <a:pt x="165207" y="3476"/>
                </a:lnTo>
                <a:lnTo>
                  <a:pt x="130091" y="2137"/>
                </a:lnTo>
                <a:lnTo>
                  <a:pt x="93833" y="0"/>
                </a:lnTo>
                <a:lnTo>
                  <a:pt x="62051" y="458"/>
                </a:lnTo>
                <a:lnTo>
                  <a:pt x="40366" y="6905"/>
                </a:lnTo>
                <a:lnTo>
                  <a:pt x="30866" y="24014"/>
                </a:lnTo>
                <a:lnTo>
                  <a:pt x="30571" y="48339"/>
                </a:lnTo>
                <a:lnTo>
                  <a:pt x="36633" y="73663"/>
                </a:lnTo>
                <a:lnTo>
                  <a:pt x="46208" y="93773"/>
                </a:lnTo>
                <a:lnTo>
                  <a:pt x="62872" y="107324"/>
                </a:lnTo>
                <a:lnTo>
                  <a:pt x="86848" y="116935"/>
                </a:lnTo>
                <a:lnTo>
                  <a:pt x="109680" y="124616"/>
                </a:lnTo>
                <a:lnTo>
                  <a:pt x="122916" y="132381"/>
                </a:lnTo>
                <a:lnTo>
                  <a:pt x="123616" y="142579"/>
                </a:lnTo>
                <a:lnTo>
                  <a:pt x="116613" y="153098"/>
                </a:lnTo>
                <a:lnTo>
                  <a:pt x="104538" y="161545"/>
                </a:lnTo>
                <a:lnTo>
                  <a:pt x="90023" y="165528"/>
                </a:lnTo>
                <a:lnTo>
                  <a:pt x="69195" y="161980"/>
                </a:lnTo>
                <a:lnTo>
                  <a:pt x="42366" y="152669"/>
                </a:lnTo>
                <a:lnTo>
                  <a:pt x="17585" y="144454"/>
                </a:lnTo>
                <a:lnTo>
                  <a:pt x="2901" y="144192"/>
                </a:lnTo>
                <a:lnTo>
                  <a:pt x="0" y="155727"/>
                </a:lnTo>
                <a:lnTo>
                  <a:pt x="4266" y="174275"/>
                </a:lnTo>
                <a:lnTo>
                  <a:pt x="15152" y="195466"/>
                </a:lnTo>
                <a:lnTo>
                  <a:pt x="32111" y="214931"/>
                </a:lnTo>
                <a:close/>
              </a:path>
            </a:pathLst>
          </a:custGeom>
          <a:ln w="9525">
            <a:solidFill>
              <a:srgbClr val="FB971E"/>
            </a:solidFill>
          </a:ln>
        </p:spPr>
        <p:txBody>
          <a:bodyPr wrap="square" lIns="0" tIns="0" rIns="0" bIns="0" rtlCol="0"/>
          <a:lstStyle/>
          <a:p>
            <a:endParaRPr/>
          </a:p>
        </p:txBody>
      </p:sp>
      <p:sp>
        <p:nvSpPr>
          <p:cNvPr id="46" name="object 46"/>
          <p:cNvSpPr txBox="1"/>
          <p:nvPr/>
        </p:nvSpPr>
        <p:spPr>
          <a:xfrm>
            <a:off x="5748654" y="1591564"/>
            <a:ext cx="3239770" cy="315595"/>
          </a:xfrm>
          <a:prstGeom prst="rect">
            <a:avLst/>
          </a:prstGeom>
        </p:spPr>
        <p:txBody>
          <a:bodyPr vert="horz" wrap="square" lIns="0" tIns="0" rIns="0" bIns="0" rtlCol="0">
            <a:spAutoFit/>
          </a:bodyPr>
          <a:lstStyle/>
          <a:p>
            <a:pPr marL="12700">
              <a:lnSpc>
                <a:spcPct val="100000"/>
              </a:lnSpc>
            </a:pPr>
            <a:r>
              <a:rPr sz="2000" b="1" spc="-5" dirty="0">
                <a:solidFill>
                  <a:srgbClr val="FFFFFF"/>
                </a:solidFill>
                <a:latin typeface="Arial"/>
                <a:cs typeface="Arial"/>
              </a:rPr>
              <a:t>Monoocytes</a:t>
            </a:r>
            <a:r>
              <a:rPr sz="2000" b="1" spc="225" dirty="0">
                <a:solidFill>
                  <a:srgbClr val="FFFFFF"/>
                </a:solidFill>
                <a:latin typeface="Arial"/>
                <a:cs typeface="Arial"/>
              </a:rPr>
              <a:t> </a:t>
            </a:r>
            <a:r>
              <a:rPr sz="3000" b="1" baseline="2777" dirty="0">
                <a:solidFill>
                  <a:srgbClr val="FFFFFF"/>
                </a:solidFill>
                <a:latin typeface="Arial"/>
                <a:cs typeface="Arial"/>
              </a:rPr>
              <a:t>Granulocytes</a:t>
            </a:r>
            <a:endParaRPr sz="3000" baseline="2777">
              <a:latin typeface="Arial"/>
              <a:cs typeface="Arial"/>
            </a:endParaRPr>
          </a:p>
        </p:txBody>
      </p:sp>
      <p:sp>
        <p:nvSpPr>
          <p:cNvPr id="47" name="object 47"/>
          <p:cNvSpPr/>
          <p:nvPr/>
        </p:nvSpPr>
        <p:spPr>
          <a:xfrm>
            <a:off x="7378700" y="5803900"/>
            <a:ext cx="673100" cy="88900"/>
          </a:xfrm>
          <a:custGeom>
            <a:avLst/>
            <a:gdLst/>
            <a:ahLst/>
            <a:cxnLst/>
            <a:rect l="l" t="t" r="r" b="b"/>
            <a:pathLst>
              <a:path w="673100" h="88900">
                <a:moveTo>
                  <a:pt x="666496" y="0"/>
                </a:moveTo>
                <a:lnTo>
                  <a:pt x="6603" y="0"/>
                </a:lnTo>
                <a:lnTo>
                  <a:pt x="0" y="6629"/>
                </a:lnTo>
                <a:lnTo>
                  <a:pt x="0" y="82270"/>
                </a:lnTo>
                <a:lnTo>
                  <a:pt x="6603" y="88900"/>
                </a:lnTo>
                <a:lnTo>
                  <a:pt x="666496" y="88900"/>
                </a:lnTo>
                <a:lnTo>
                  <a:pt x="673100" y="82270"/>
                </a:lnTo>
                <a:lnTo>
                  <a:pt x="673100" y="6629"/>
                </a:lnTo>
                <a:lnTo>
                  <a:pt x="666496" y="0"/>
                </a:lnTo>
                <a:close/>
              </a:path>
            </a:pathLst>
          </a:custGeom>
          <a:solidFill>
            <a:srgbClr val="FFC3E4"/>
          </a:solidFill>
        </p:spPr>
        <p:txBody>
          <a:bodyPr wrap="square" lIns="0" tIns="0" rIns="0" bIns="0" rtlCol="0"/>
          <a:lstStyle/>
          <a:p>
            <a:endParaRPr/>
          </a:p>
        </p:txBody>
      </p:sp>
      <p:sp>
        <p:nvSpPr>
          <p:cNvPr id="48" name="object 48"/>
          <p:cNvSpPr/>
          <p:nvPr/>
        </p:nvSpPr>
        <p:spPr>
          <a:xfrm>
            <a:off x="7378700" y="5803900"/>
            <a:ext cx="673100" cy="88900"/>
          </a:xfrm>
          <a:custGeom>
            <a:avLst/>
            <a:gdLst/>
            <a:ahLst/>
            <a:cxnLst/>
            <a:rect l="l" t="t" r="r" b="b"/>
            <a:pathLst>
              <a:path w="673100" h="88900">
                <a:moveTo>
                  <a:pt x="14858" y="88900"/>
                </a:moveTo>
                <a:lnTo>
                  <a:pt x="6603" y="88900"/>
                </a:lnTo>
                <a:lnTo>
                  <a:pt x="0" y="82270"/>
                </a:lnTo>
                <a:lnTo>
                  <a:pt x="0" y="74079"/>
                </a:lnTo>
                <a:lnTo>
                  <a:pt x="0" y="14820"/>
                </a:lnTo>
                <a:lnTo>
                  <a:pt x="0" y="6629"/>
                </a:lnTo>
                <a:lnTo>
                  <a:pt x="6603" y="0"/>
                </a:lnTo>
                <a:lnTo>
                  <a:pt x="14858" y="0"/>
                </a:lnTo>
                <a:lnTo>
                  <a:pt x="658241" y="0"/>
                </a:lnTo>
                <a:lnTo>
                  <a:pt x="666496" y="0"/>
                </a:lnTo>
                <a:lnTo>
                  <a:pt x="673100" y="6629"/>
                </a:lnTo>
                <a:lnTo>
                  <a:pt x="673100" y="14820"/>
                </a:lnTo>
                <a:lnTo>
                  <a:pt x="673100" y="74079"/>
                </a:lnTo>
                <a:lnTo>
                  <a:pt x="673100" y="82270"/>
                </a:lnTo>
                <a:lnTo>
                  <a:pt x="666496" y="88900"/>
                </a:lnTo>
                <a:lnTo>
                  <a:pt x="658241" y="88900"/>
                </a:lnTo>
                <a:lnTo>
                  <a:pt x="14858" y="88900"/>
                </a:lnTo>
                <a:close/>
              </a:path>
            </a:pathLst>
          </a:custGeom>
          <a:ln w="9525">
            <a:solidFill>
              <a:srgbClr val="FFFFFF"/>
            </a:solidFill>
          </a:ln>
        </p:spPr>
        <p:txBody>
          <a:bodyPr wrap="square" lIns="0" tIns="0" rIns="0" bIns="0" rtlCol="0"/>
          <a:lstStyle/>
          <a:p>
            <a:endParaRPr/>
          </a:p>
        </p:txBody>
      </p:sp>
      <p:sp>
        <p:nvSpPr>
          <p:cNvPr id="49" name="object 49"/>
          <p:cNvSpPr/>
          <p:nvPr/>
        </p:nvSpPr>
        <p:spPr>
          <a:xfrm>
            <a:off x="7620000" y="5803900"/>
            <a:ext cx="127000" cy="88900"/>
          </a:xfrm>
          <a:custGeom>
            <a:avLst/>
            <a:gdLst/>
            <a:ahLst/>
            <a:cxnLst/>
            <a:rect l="l" t="t" r="r" b="b"/>
            <a:pathLst>
              <a:path w="127000" h="88900">
                <a:moveTo>
                  <a:pt x="63500" y="0"/>
                </a:moveTo>
                <a:lnTo>
                  <a:pt x="38790" y="3493"/>
                </a:lnTo>
                <a:lnTo>
                  <a:pt x="18605" y="13019"/>
                </a:lnTo>
                <a:lnTo>
                  <a:pt x="4992" y="27148"/>
                </a:lnTo>
                <a:lnTo>
                  <a:pt x="0" y="44450"/>
                </a:lnTo>
                <a:lnTo>
                  <a:pt x="4992" y="61751"/>
                </a:lnTo>
                <a:lnTo>
                  <a:pt x="18605" y="75880"/>
                </a:lnTo>
                <a:lnTo>
                  <a:pt x="38790" y="85406"/>
                </a:lnTo>
                <a:lnTo>
                  <a:pt x="63500" y="88900"/>
                </a:lnTo>
                <a:lnTo>
                  <a:pt x="88209" y="85406"/>
                </a:lnTo>
                <a:lnTo>
                  <a:pt x="108394" y="75880"/>
                </a:lnTo>
                <a:lnTo>
                  <a:pt x="122007" y="61751"/>
                </a:lnTo>
                <a:lnTo>
                  <a:pt x="127000" y="44450"/>
                </a:lnTo>
                <a:lnTo>
                  <a:pt x="122007" y="27148"/>
                </a:lnTo>
                <a:lnTo>
                  <a:pt x="108394" y="13019"/>
                </a:lnTo>
                <a:lnTo>
                  <a:pt x="88209" y="3493"/>
                </a:lnTo>
                <a:lnTo>
                  <a:pt x="63500" y="0"/>
                </a:lnTo>
                <a:close/>
              </a:path>
            </a:pathLst>
          </a:custGeom>
          <a:solidFill>
            <a:srgbClr val="081D57"/>
          </a:solidFill>
        </p:spPr>
        <p:txBody>
          <a:bodyPr wrap="square" lIns="0" tIns="0" rIns="0" bIns="0" rtlCol="0"/>
          <a:lstStyle/>
          <a:p>
            <a:endParaRPr/>
          </a:p>
        </p:txBody>
      </p:sp>
      <p:sp>
        <p:nvSpPr>
          <p:cNvPr id="50" name="object 50"/>
          <p:cNvSpPr/>
          <p:nvPr/>
        </p:nvSpPr>
        <p:spPr>
          <a:xfrm>
            <a:off x="7620000" y="5803900"/>
            <a:ext cx="127000" cy="88900"/>
          </a:xfrm>
          <a:custGeom>
            <a:avLst/>
            <a:gdLst/>
            <a:ahLst/>
            <a:cxnLst/>
            <a:rect l="l" t="t" r="r" b="b"/>
            <a:pathLst>
              <a:path w="127000" h="88900">
                <a:moveTo>
                  <a:pt x="63500" y="88900"/>
                </a:moveTo>
                <a:lnTo>
                  <a:pt x="38790" y="85406"/>
                </a:lnTo>
                <a:lnTo>
                  <a:pt x="18605" y="75880"/>
                </a:lnTo>
                <a:lnTo>
                  <a:pt x="4992" y="61751"/>
                </a:lnTo>
                <a:lnTo>
                  <a:pt x="0" y="44450"/>
                </a:lnTo>
                <a:lnTo>
                  <a:pt x="4992" y="27148"/>
                </a:lnTo>
                <a:lnTo>
                  <a:pt x="18605" y="13019"/>
                </a:lnTo>
                <a:lnTo>
                  <a:pt x="38790" y="3493"/>
                </a:lnTo>
                <a:lnTo>
                  <a:pt x="63500" y="0"/>
                </a:lnTo>
                <a:lnTo>
                  <a:pt x="88209" y="3493"/>
                </a:lnTo>
                <a:lnTo>
                  <a:pt x="108394" y="13019"/>
                </a:lnTo>
                <a:lnTo>
                  <a:pt x="122007" y="27148"/>
                </a:lnTo>
                <a:lnTo>
                  <a:pt x="127000" y="44450"/>
                </a:lnTo>
                <a:lnTo>
                  <a:pt x="122007" y="61751"/>
                </a:lnTo>
                <a:lnTo>
                  <a:pt x="108394" y="75880"/>
                </a:lnTo>
                <a:lnTo>
                  <a:pt x="88209" y="85406"/>
                </a:lnTo>
                <a:lnTo>
                  <a:pt x="63500" y="88900"/>
                </a:lnTo>
                <a:close/>
              </a:path>
            </a:pathLst>
          </a:custGeom>
          <a:ln w="9525">
            <a:solidFill>
              <a:srgbClr val="FFFFFF"/>
            </a:solidFill>
          </a:ln>
        </p:spPr>
        <p:txBody>
          <a:bodyPr wrap="square" lIns="0" tIns="0" rIns="0" bIns="0" rtlCol="0"/>
          <a:lstStyle/>
          <a:p>
            <a:endParaRPr/>
          </a:p>
        </p:txBody>
      </p:sp>
      <p:sp>
        <p:nvSpPr>
          <p:cNvPr id="51" name="object 51"/>
          <p:cNvSpPr/>
          <p:nvPr/>
        </p:nvSpPr>
        <p:spPr>
          <a:xfrm>
            <a:off x="8089900" y="5803900"/>
            <a:ext cx="673100" cy="88900"/>
          </a:xfrm>
          <a:custGeom>
            <a:avLst/>
            <a:gdLst/>
            <a:ahLst/>
            <a:cxnLst/>
            <a:rect l="l" t="t" r="r" b="b"/>
            <a:pathLst>
              <a:path w="673100" h="88900">
                <a:moveTo>
                  <a:pt x="666496" y="0"/>
                </a:moveTo>
                <a:lnTo>
                  <a:pt x="6603" y="0"/>
                </a:lnTo>
                <a:lnTo>
                  <a:pt x="0" y="6629"/>
                </a:lnTo>
                <a:lnTo>
                  <a:pt x="0" y="82270"/>
                </a:lnTo>
                <a:lnTo>
                  <a:pt x="6603" y="88900"/>
                </a:lnTo>
                <a:lnTo>
                  <a:pt x="666496" y="88900"/>
                </a:lnTo>
                <a:lnTo>
                  <a:pt x="673100" y="82270"/>
                </a:lnTo>
                <a:lnTo>
                  <a:pt x="673100" y="6629"/>
                </a:lnTo>
                <a:lnTo>
                  <a:pt x="666496" y="0"/>
                </a:lnTo>
                <a:close/>
              </a:path>
            </a:pathLst>
          </a:custGeom>
          <a:solidFill>
            <a:srgbClr val="FFC3E4"/>
          </a:solidFill>
        </p:spPr>
        <p:txBody>
          <a:bodyPr wrap="square" lIns="0" tIns="0" rIns="0" bIns="0" rtlCol="0"/>
          <a:lstStyle/>
          <a:p>
            <a:endParaRPr/>
          </a:p>
        </p:txBody>
      </p:sp>
      <p:sp>
        <p:nvSpPr>
          <p:cNvPr id="52" name="object 52"/>
          <p:cNvSpPr/>
          <p:nvPr/>
        </p:nvSpPr>
        <p:spPr>
          <a:xfrm>
            <a:off x="8089900" y="5803900"/>
            <a:ext cx="673100" cy="88900"/>
          </a:xfrm>
          <a:custGeom>
            <a:avLst/>
            <a:gdLst/>
            <a:ahLst/>
            <a:cxnLst/>
            <a:rect l="l" t="t" r="r" b="b"/>
            <a:pathLst>
              <a:path w="673100" h="88900">
                <a:moveTo>
                  <a:pt x="14858" y="88900"/>
                </a:moveTo>
                <a:lnTo>
                  <a:pt x="6603" y="88900"/>
                </a:lnTo>
                <a:lnTo>
                  <a:pt x="0" y="82270"/>
                </a:lnTo>
                <a:lnTo>
                  <a:pt x="0" y="74079"/>
                </a:lnTo>
                <a:lnTo>
                  <a:pt x="0" y="14820"/>
                </a:lnTo>
                <a:lnTo>
                  <a:pt x="0" y="6629"/>
                </a:lnTo>
                <a:lnTo>
                  <a:pt x="6603" y="0"/>
                </a:lnTo>
                <a:lnTo>
                  <a:pt x="14858" y="0"/>
                </a:lnTo>
                <a:lnTo>
                  <a:pt x="658241" y="0"/>
                </a:lnTo>
                <a:lnTo>
                  <a:pt x="666496" y="0"/>
                </a:lnTo>
                <a:lnTo>
                  <a:pt x="673100" y="6629"/>
                </a:lnTo>
                <a:lnTo>
                  <a:pt x="673100" y="14820"/>
                </a:lnTo>
                <a:lnTo>
                  <a:pt x="673100" y="74079"/>
                </a:lnTo>
                <a:lnTo>
                  <a:pt x="673100" y="82270"/>
                </a:lnTo>
                <a:lnTo>
                  <a:pt x="666496" y="88900"/>
                </a:lnTo>
                <a:lnTo>
                  <a:pt x="658241" y="88900"/>
                </a:lnTo>
                <a:lnTo>
                  <a:pt x="14858" y="88900"/>
                </a:lnTo>
              </a:path>
            </a:pathLst>
          </a:custGeom>
          <a:ln w="9525">
            <a:solidFill>
              <a:srgbClr val="FFFFFF"/>
            </a:solidFill>
          </a:ln>
        </p:spPr>
        <p:txBody>
          <a:bodyPr wrap="square" lIns="0" tIns="0" rIns="0" bIns="0" rtlCol="0"/>
          <a:lstStyle/>
          <a:p>
            <a:endParaRPr/>
          </a:p>
        </p:txBody>
      </p:sp>
      <p:sp>
        <p:nvSpPr>
          <p:cNvPr id="53" name="object 53"/>
          <p:cNvSpPr/>
          <p:nvPr/>
        </p:nvSpPr>
        <p:spPr>
          <a:xfrm>
            <a:off x="8331200" y="5803900"/>
            <a:ext cx="127000" cy="88900"/>
          </a:xfrm>
          <a:custGeom>
            <a:avLst/>
            <a:gdLst/>
            <a:ahLst/>
            <a:cxnLst/>
            <a:rect l="l" t="t" r="r" b="b"/>
            <a:pathLst>
              <a:path w="127000" h="88900">
                <a:moveTo>
                  <a:pt x="63500" y="0"/>
                </a:moveTo>
                <a:lnTo>
                  <a:pt x="38790" y="3493"/>
                </a:lnTo>
                <a:lnTo>
                  <a:pt x="18605" y="13019"/>
                </a:lnTo>
                <a:lnTo>
                  <a:pt x="4992" y="27148"/>
                </a:lnTo>
                <a:lnTo>
                  <a:pt x="0" y="44450"/>
                </a:lnTo>
                <a:lnTo>
                  <a:pt x="4992" y="61751"/>
                </a:lnTo>
                <a:lnTo>
                  <a:pt x="18605" y="75880"/>
                </a:lnTo>
                <a:lnTo>
                  <a:pt x="38790" y="85406"/>
                </a:lnTo>
                <a:lnTo>
                  <a:pt x="63500" y="88900"/>
                </a:lnTo>
                <a:lnTo>
                  <a:pt x="88209" y="85406"/>
                </a:lnTo>
                <a:lnTo>
                  <a:pt x="108394" y="75880"/>
                </a:lnTo>
                <a:lnTo>
                  <a:pt x="122007" y="61751"/>
                </a:lnTo>
                <a:lnTo>
                  <a:pt x="127000" y="44450"/>
                </a:lnTo>
                <a:lnTo>
                  <a:pt x="122007" y="27148"/>
                </a:lnTo>
                <a:lnTo>
                  <a:pt x="108394" y="13019"/>
                </a:lnTo>
                <a:lnTo>
                  <a:pt x="88209" y="3493"/>
                </a:lnTo>
                <a:lnTo>
                  <a:pt x="63500" y="0"/>
                </a:lnTo>
                <a:close/>
              </a:path>
            </a:pathLst>
          </a:custGeom>
          <a:solidFill>
            <a:srgbClr val="081D57"/>
          </a:solidFill>
        </p:spPr>
        <p:txBody>
          <a:bodyPr wrap="square" lIns="0" tIns="0" rIns="0" bIns="0" rtlCol="0"/>
          <a:lstStyle/>
          <a:p>
            <a:endParaRPr/>
          </a:p>
        </p:txBody>
      </p:sp>
      <p:sp>
        <p:nvSpPr>
          <p:cNvPr id="54" name="object 54"/>
          <p:cNvSpPr/>
          <p:nvPr/>
        </p:nvSpPr>
        <p:spPr>
          <a:xfrm>
            <a:off x="8331200" y="5803900"/>
            <a:ext cx="127000" cy="88900"/>
          </a:xfrm>
          <a:custGeom>
            <a:avLst/>
            <a:gdLst/>
            <a:ahLst/>
            <a:cxnLst/>
            <a:rect l="l" t="t" r="r" b="b"/>
            <a:pathLst>
              <a:path w="127000" h="88900">
                <a:moveTo>
                  <a:pt x="63500" y="88900"/>
                </a:moveTo>
                <a:lnTo>
                  <a:pt x="38790" y="85406"/>
                </a:lnTo>
                <a:lnTo>
                  <a:pt x="18605" y="75880"/>
                </a:lnTo>
                <a:lnTo>
                  <a:pt x="4992" y="61751"/>
                </a:lnTo>
                <a:lnTo>
                  <a:pt x="0" y="44450"/>
                </a:lnTo>
                <a:lnTo>
                  <a:pt x="4992" y="27148"/>
                </a:lnTo>
                <a:lnTo>
                  <a:pt x="18605" y="13019"/>
                </a:lnTo>
                <a:lnTo>
                  <a:pt x="38790" y="3493"/>
                </a:lnTo>
                <a:lnTo>
                  <a:pt x="63500" y="0"/>
                </a:lnTo>
                <a:lnTo>
                  <a:pt x="88209" y="3493"/>
                </a:lnTo>
                <a:lnTo>
                  <a:pt x="108394" y="13019"/>
                </a:lnTo>
                <a:lnTo>
                  <a:pt x="122007" y="27148"/>
                </a:lnTo>
                <a:lnTo>
                  <a:pt x="127000" y="44450"/>
                </a:lnTo>
                <a:lnTo>
                  <a:pt x="122007" y="61751"/>
                </a:lnTo>
                <a:lnTo>
                  <a:pt x="108394" y="75880"/>
                </a:lnTo>
                <a:lnTo>
                  <a:pt x="88209" y="85406"/>
                </a:lnTo>
                <a:lnTo>
                  <a:pt x="63500" y="88900"/>
                </a:lnTo>
                <a:close/>
              </a:path>
            </a:pathLst>
          </a:custGeom>
          <a:ln w="9525">
            <a:solidFill>
              <a:srgbClr val="FFFFFF"/>
            </a:solidFill>
          </a:ln>
        </p:spPr>
        <p:txBody>
          <a:bodyPr wrap="square" lIns="0" tIns="0" rIns="0" bIns="0" rtlCol="0"/>
          <a:lstStyle/>
          <a:p>
            <a:endParaRPr/>
          </a:p>
        </p:txBody>
      </p:sp>
      <p:sp>
        <p:nvSpPr>
          <p:cNvPr id="55" name="object 55"/>
          <p:cNvSpPr/>
          <p:nvPr/>
        </p:nvSpPr>
        <p:spPr>
          <a:xfrm>
            <a:off x="6667500" y="5803900"/>
            <a:ext cx="673100" cy="88900"/>
          </a:xfrm>
          <a:custGeom>
            <a:avLst/>
            <a:gdLst/>
            <a:ahLst/>
            <a:cxnLst/>
            <a:rect l="l" t="t" r="r" b="b"/>
            <a:pathLst>
              <a:path w="673100" h="88900">
                <a:moveTo>
                  <a:pt x="666496" y="0"/>
                </a:moveTo>
                <a:lnTo>
                  <a:pt x="6603" y="0"/>
                </a:lnTo>
                <a:lnTo>
                  <a:pt x="0" y="6629"/>
                </a:lnTo>
                <a:lnTo>
                  <a:pt x="0" y="82270"/>
                </a:lnTo>
                <a:lnTo>
                  <a:pt x="6603" y="88900"/>
                </a:lnTo>
                <a:lnTo>
                  <a:pt x="666496" y="88900"/>
                </a:lnTo>
                <a:lnTo>
                  <a:pt x="673100" y="82270"/>
                </a:lnTo>
                <a:lnTo>
                  <a:pt x="673100" y="6629"/>
                </a:lnTo>
                <a:lnTo>
                  <a:pt x="666496" y="0"/>
                </a:lnTo>
                <a:close/>
              </a:path>
            </a:pathLst>
          </a:custGeom>
          <a:solidFill>
            <a:srgbClr val="FFC3E4"/>
          </a:solidFill>
        </p:spPr>
        <p:txBody>
          <a:bodyPr wrap="square" lIns="0" tIns="0" rIns="0" bIns="0" rtlCol="0"/>
          <a:lstStyle/>
          <a:p>
            <a:endParaRPr/>
          </a:p>
        </p:txBody>
      </p:sp>
      <p:sp>
        <p:nvSpPr>
          <p:cNvPr id="56" name="object 56"/>
          <p:cNvSpPr/>
          <p:nvPr/>
        </p:nvSpPr>
        <p:spPr>
          <a:xfrm>
            <a:off x="6667500" y="5803900"/>
            <a:ext cx="673100" cy="88900"/>
          </a:xfrm>
          <a:custGeom>
            <a:avLst/>
            <a:gdLst/>
            <a:ahLst/>
            <a:cxnLst/>
            <a:rect l="l" t="t" r="r" b="b"/>
            <a:pathLst>
              <a:path w="673100" h="88900">
                <a:moveTo>
                  <a:pt x="14858" y="88900"/>
                </a:moveTo>
                <a:lnTo>
                  <a:pt x="6603" y="88900"/>
                </a:lnTo>
                <a:lnTo>
                  <a:pt x="0" y="82270"/>
                </a:lnTo>
                <a:lnTo>
                  <a:pt x="0" y="74079"/>
                </a:lnTo>
                <a:lnTo>
                  <a:pt x="0" y="14820"/>
                </a:lnTo>
                <a:lnTo>
                  <a:pt x="0" y="6629"/>
                </a:lnTo>
                <a:lnTo>
                  <a:pt x="6603" y="0"/>
                </a:lnTo>
                <a:lnTo>
                  <a:pt x="14858" y="0"/>
                </a:lnTo>
                <a:lnTo>
                  <a:pt x="658241" y="0"/>
                </a:lnTo>
                <a:lnTo>
                  <a:pt x="666496" y="0"/>
                </a:lnTo>
                <a:lnTo>
                  <a:pt x="673100" y="6629"/>
                </a:lnTo>
                <a:lnTo>
                  <a:pt x="673100" y="14820"/>
                </a:lnTo>
                <a:lnTo>
                  <a:pt x="673100" y="74079"/>
                </a:lnTo>
                <a:lnTo>
                  <a:pt x="673100" y="82270"/>
                </a:lnTo>
                <a:lnTo>
                  <a:pt x="666496" y="88900"/>
                </a:lnTo>
                <a:lnTo>
                  <a:pt x="658241" y="88900"/>
                </a:lnTo>
                <a:lnTo>
                  <a:pt x="14858" y="88900"/>
                </a:lnTo>
                <a:close/>
              </a:path>
            </a:pathLst>
          </a:custGeom>
          <a:ln w="9525">
            <a:solidFill>
              <a:srgbClr val="FFFFFF"/>
            </a:solidFill>
          </a:ln>
        </p:spPr>
        <p:txBody>
          <a:bodyPr wrap="square" lIns="0" tIns="0" rIns="0" bIns="0" rtlCol="0"/>
          <a:lstStyle/>
          <a:p>
            <a:endParaRPr/>
          </a:p>
        </p:txBody>
      </p:sp>
      <p:sp>
        <p:nvSpPr>
          <p:cNvPr id="57" name="object 57"/>
          <p:cNvSpPr/>
          <p:nvPr/>
        </p:nvSpPr>
        <p:spPr>
          <a:xfrm>
            <a:off x="6908800" y="5803900"/>
            <a:ext cx="127000" cy="88900"/>
          </a:xfrm>
          <a:custGeom>
            <a:avLst/>
            <a:gdLst/>
            <a:ahLst/>
            <a:cxnLst/>
            <a:rect l="l" t="t" r="r" b="b"/>
            <a:pathLst>
              <a:path w="127000" h="88900">
                <a:moveTo>
                  <a:pt x="63500" y="0"/>
                </a:moveTo>
                <a:lnTo>
                  <a:pt x="38790" y="3493"/>
                </a:lnTo>
                <a:lnTo>
                  <a:pt x="18605" y="13019"/>
                </a:lnTo>
                <a:lnTo>
                  <a:pt x="4992" y="27148"/>
                </a:lnTo>
                <a:lnTo>
                  <a:pt x="0" y="44450"/>
                </a:lnTo>
                <a:lnTo>
                  <a:pt x="4992" y="61751"/>
                </a:lnTo>
                <a:lnTo>
                  <a:pt x="18605" y="75880"/>
                </a:lnTo>
                <a:lnTo>
                  <a:pt x="38790" y="85406"/>
                </a:lnTo>
                <a:lnTo>
                  <a:pt x="63500" y="88900"/>
                </a:lnTo>
                <a:lnTo>
                  <a:pt x="88209" y="85406"/>
                </a:lnTo>
                <a:lnTo>
                  <a:pt x="108394" y="75880"/>
                </a:lnTo>
                <a:lnTo>
                  <a:pt x="122007" y="61751"/>
                </a:lnTo>
                <a:lnTo>
                  <a:pt x="127000" y="44450"/>
                </a:lnTo>
                <a:lnTo>
                  <a:pt x="122007" y="27148"/>
                </a:lnTo>
                <a:lnTo>
                  <a:pt x="108394" y="13019"/>
                </a:lnTo>
                <a:lnTo>
                  <a:pt x="88209" y="3493"/>
                </a:lnTo>
                <a:lnTo>
                  <a:pt x="63500" y="0"/>
                </a:lnTo>
                <a:close/>
              </a:path>
            </a:pathLst>
          </a:custGeom>
          <a:solidFill>
            <a:srgbClr val="081D57"/>
          </a:solidFill>
        </p:spPr>
        <p:txBody>
          <a:bodyPr wrap="square" lIns="0" tIns="0" rIns="0" bIns="0" rtlCol="0"/>
          <a:lstStyle/>
          <a:p>
            <a:endParaRPr/>
          </a:p>
        </p:txBody>
      </p:sp>
      <p:sp>
        <p:nvSpPr>
          <p:cNvPr id="58" name="object 58"/>
          <p:cNvSpPr/>
          <p:nvPr/>
        </p:nvSpPr>
        <p:spPr>
          <a:xfrm>
            <a:off x="6908800" y="5803900"/>
            <a:ext cx="127000" cy="88900"/>
          </a:xfrm>
          <a:custGeom>
            <a:avLst/>
            <a:gdLst/>
            <a:ahLst/>
            <a:cxnLst/>
            <a:rect l="l" t="t" r="r" b="b"/>
            <a:pathLst>
              <a:path w="127000" h="88900">
                <a:moveTo>
                  <a:pt x="63500" y="88900"/>
                </a:moveTo>
                <a:lnTo>
                  <a:pt x="38790" y="85406"/>
                </a:lnTo>
                <a:lnTo>
                  <a:pt x="18605" y="75880"/>
                </a:lnTo>
                <a:lnTo>
                  <a:pt x="4992" y="61751"/>
                </a:lnTo>
                <a:lnTo>
                  <a:pt x="0" y="44450"/>
                </a:lnTo>
                <a:lnTo>
                  <a:pt x="4992" y="27148"/>
                </a:lnTo>
                <a:lnTo>
                  <a:pt x="18605" y="13019"/>
                </a:lnTo>
                <a:lnTo>
                  <a:pt x="38790" y="3493"/>
                </a:lnTo>
                <a:lnTo>
                  <a:pt x="63500" y="0"/>
                </a:lnTo>
                <a:lnTo>
                  <a:pt x="88209" y="3493"/>
                </a:lnTo>
                <a:lnTo>
                  <a:pt x="108394" y="13019"/>
                </a:lnTo>
                <a:lnTo>
                  <a:pt x="122007" y="27148"/>
                </a:lnTo>
                <a:lnTo>
                  <a:pt x="127000" y="44450"/>
                </a:lnTo>
                <a:lnTo>
                  <a:pt x="122007" y="61751"/>
                </a:lnTo>
                <a:lnTo>
                  <a:pt x="108394" y="75880"/>
                </a:lnTo>
                <a:lnTo>
                  <a:pt x="88209" y="85406"/>
                </a:lnTo>
                <a:lnTo>
                  <a:pt x="63500" y="88900"/>
                </a:lnTo>
              </a:path>
            </a:pathLst>
          </a:custGeom>
          <a:ln w="9525">
            <a:solidFill>
              <a:srgbClr val="FFFFFF"/>
            </a:solidFill>
          </a:ln>
        </p:spPr>
        <p:txBody>
          <a:bodyPr wrap="square" lIns="0" tIns="0" rIns="0" bIns="0" rtlCol="0"/>
          <a:lstStyle/>
          <a:p>
            <a:endParaRPr/>
          </a:p>
        </p:txBody>
      </p:sp>
      <p:sp>
        <p:nvSpPr>
          <p:cNvPr id="59" name="object 59"/>
          <p:cNvSpPr txBox="1"/>
          <p:nvPr/>
        </p:nvSpPr>
        <p:spPr>
          <a:xfrm>
            <a:off x="6884034" y="4284726"/>
            <a:ext cx="1565910" cy="315595"/>
          </a:xfrm>
          <a:prstGeom prst="rect">
            <a:avLst/>
          </a:prstGeom>
        </p:spPr>
        <p:txBody>
          <a:bodyPr vert="horz" wrap="square" lIns="0" tIns="0" rIns="0" bIns="0" rtlCol="0">
            <a:spAutoFit/>
          </a:bodyPr>
          <a:lstStyle/>
          <a:p>
            <a:pPr marL="12700">
              <a:lnSpc>
                <a:spcPct val="100000"/>
              </a:lnSpc>
            </a:pPr>
            <a:r>
              <a:rPr sz="2000" b="1" spc="-10" dirty="0">
                <a:solidFill>
                  <a:srgbClr val="FFFFFF"/>
                </a:solidFill>
                <a:latin typeface="Arial"/>
                <a:cs typeface="Arial"/>
              </a:rPr>
              <a:t>E</a:t>
            </a:r>
            <a:r>
              <a:rPr sz="2000" b="1" dirty="0">
                <a:solidFill>
                  <a:srgbClr val="FFFFFF"/>
                </a:solidFill>
                <a:latin typeface="Arial"/>
                <a:cs typeface="Arial"/>
              </a:rPr>
              <a:t>ndothe</a:t>
            </a:r>
            <a:r>
              <a:rPr sz="2000" b="1" spc="-10" dirty="0">
                <a:solidFill>
                  <a:srgbClr val="FFFFFF"/>
                </a:solidFill>
                <a:latin typeface="Arial"/>
                <a:cs typeface="Arial"/>
              </a:rPr>
              <a:t>l</a:t>
            </a:r>
            <a:r>
              <a:rPr sz="2000" b="1" dirty="0">
                <a:solidFill>
                  <a:srgbClr val="FFFFFF"/>
                </a:solidFill>
                <a:latin typeface="Arial"/>
                <a:cs typeface="Arial"/>
              </a:rPr>
              <a:t>i</a:t>
            </a:r>
            <a:r>
              <a:rPr sz="2000" b="1" spc="-10" dirty="0">
                <a:solidFill>
                  <a:srgbClr val="FFFFFF"/>
                </a:solidFill>
                <a:latin typeface="Arial"/>
                <a:cs typeface="Arial"/>
              </a:rPr>
              <a:t>u</a:t>
            </a:r>
            <a:r>
              <a:rPr sz="2000" b="1" spc="5" dirty="0">
                <a:solidFill>
                  <a:srgbClr val="FFFFFF"/>
                </a:solidFill>
                <a:latin typeface="Arial"/>
                <a:cs typeface="Arial"/>
              </a:rPr>
              <a:t>m</a:t>
            </a:r>
            <a:endParaRPr sz="2000">
              <a:latin typeface="Arial"/>
              <a:cs typeface="Arial"/>
            </a:endParaRPr>
          </a:p>
        </p:txBody>
      </p:sp>
      <p:sp>
        <p:nvSpPr>
          <p:cNvPr id="60" name="object 60"/>
          <p:cNvSpPr txBox="1"/>
          <p:nvPr/>
        </p:nvSpPr>
        <p:spPr>
          <a:xfrm>
            <a:off x="6705981" y="5055234"/>
            <a:ext cx="1919605" cy="254635"/>
          </a:xfrm>
          <a:prstGeom prst="rect">
            <a:avLst/>
          </a:prstGeom>
        </p:spPr>
        <p:txBody>
          <a:bodyPr vert="horz" wrap="square" lIns="0" tIns="0" rIns="0" bIns="0" rtlCol="0">
            <a:spAutoFit/>
          </a:bodyPr>
          <a:lstStyle/>
          <a:p>
            <a:pPr marL="12700">
              <a:lnSpc>
                <a:spcPct val="100000"/>
              </a:lnSpc>
            </a:pPr>
            <a:r>
              <a:rPr sz="1600" b="1" spc="-5" dirty="0">
                <a:solidFill>
                  <a:srgbClr val="FFFF00"/>
                </a:solidFill>
                <a:latin typeface="Arial"/>
                <a:cs typeface="Arial"/>
              </a:rPr>
              <a:t>CD50, CD54,</a:t>
            </a:r>
            <a:r>
              <a:rPr sz="1600" b="1" spc="-55" dirty="0">
                <a:solidFill>
                  <a:srgbClr val="FFFF00"/>
                </a:solidFill>
                <a:latin typeface="Arial"/>
                <a:cs typeface="Arial"/>
              </a:rPr>
              <a:t> </a:t>
            </a:r>
            <a:r>
              <a:rPr sz="1600" b="1" spc="-5" dirty="0">
                <a:solidFill>
                  <a:srgbClr val="FFFF00"/>
                </a:solidFill>
                <a:latin typeface="Arial"/>
                <a:cs typeface="Arial"/>
              </a:rPr>
              <a:t>CD102</a:t>
            </a:r>
            <a:endParaRPr sz="1600">
              <a:latin typeface="Arial"/>
              <a:cs typeface="Arial"/>
            </a:endParaRPr>
          </a:p>
        </p:txBody>
      </p:sp>
      <p:sp>
        <p:nvSpPr>
          <p:cNvPr id="61" name="object 61"/>
          <p:cNvSpPr/>
          <p:nvPr/>
        </p:nvSpPr>
        <p:spPr>
          <a:xfrm>
            <a:off x="4345051" y="2079625"/>
            <a:ext cx="939800" cy="890905"/>
          </a:xfrm>
          <a:custGeom>
            <a:avLst/>
            <a:gdLst/>
            <a:ahLst/>
            <a:cxnLst/>
            <a:rect l="l" t="t" r="r" b="b"/>
            <a:pathLst>
              <a:path w="939800" h="890905">
                <a:moveTo>
                  <a:pt x="469900" y="0"/>
                </a:moveTo>
                <a:lnTo>
                  <a:pt x="421844" y="2299"/>
                </a:lnTo>
                <a:lnTo>
                  <a:pt x="375178" y="9047"/>
                </a:lnTo>
                <a:lnTo>
                  <a:pt x="330140" y="20021"/>
                </a:lnTo>
                <a:lnTo>
                  <a:pt x="286964" y="34996"/>
                </a:lnTo>
                <a:lnTo>
                  <a:pt x="245887" y="53748"/>
                </a:lnTo>
                <a:lnTo>
                  <a:pt x="207143" y="76054"/>
                </a:lnTo>
                <a:lnTo>
                  <a:pt x="170971" y="101688"/>
                </a:lnTo>
                <a:lnTo>
                  <a:pt x="137604" y="130428"/>
                </a:lnTo>
                <a:lnTo>
                  <a:pt x="107279" y="162050"/>
                </a:lnTo>
                <a:lnTo>
                  <a:pt x="80233" y="196329"/>
                </a:lnTo>
                <a:lnTo>
                  <a:pt x="56700" y="233041"/>
                </a:lnTo>
                <a:lnTo>
                  <a:pt x="36917" y="271962"/>
                </a:lnTo>
                <a:lnTo>
                  <a:pt x="21119" y="312869"/>
                </a:lnTo>
                <a:lnTo>
                  <a:pt x="9543" y="355537"/>
                </a:lnTo>
                <a:lnTo>
                  <a:pt x="2425" y="399743"/>
                </a:lnTo>
                <a:lnTo>
                  <a:pt x="0" y="445262"/>
                </a:lnTo>
                <a:lnTo>
                  <a:pt x="2425" y="490803"/>
                </a:lnTo>
                <a:lnTo>
                  <a:pt x="9543" y="535028"/>
                </a:lnTo>
                <a:lnTo>
                  <a:pt x="21119" y="577713"/>
                </a:lnTo>
                <a:lnTo>
                  <a:pt x="36917" y="618634"/>
                </a:lnTo>
                <a:lnTo>
                  <a:pt x="56700" y="657568"/>
                </a:lnTo>
                <a:lnTo>
                  <a:pt x="80233" y="694290"/>
                </a:lnTo>
                <a:lnTo>
                  <a:pt x="107279" y="728578"/>
                </a:lnTo>
                <a:lnTo>
                  <a:pt x="137604" y="760206"/>
                </a:lnTo>
                <a:lnTo>
                  <a:pt x="170971" y="788951"/>
                </a:lnTo>
                <a:lnTo>
                  <a:pt x="207143" y="814590"/>
                </a:lnTo>
                <a:lnTo>
                  <a:pt x="245887" y="836898"/>
                </a:lnTo>
                <a:lnTo>
                  <a:pt x="286964" y="855652"/>
                </a:lnTo>
                <a:lnTo>
                  <a:pt x="330140" y="870628"/>
                </a:lnTo>
                <a:lnTo>
                  <a:pt x="375178" y="881602"/>
                </a:lnTo>
                <a:lnTo>
                  <a:pt x="421844" y="888351"/>
                </a:lnTo>
                <a:lnTo>
                  <a:pt x="469900" y="890651"/>
                </a:lnTo>
                <a:lnTo>
                  <a:pt x="517935" y="888351"/>
                </a:lnTo>
                <a:lnTo>
                  <a:pt x="564584" y="881602"/>
                </a:lnTo>
                <a:lnTo>
                  <a:pt x="609612" y="870628"/>
                </a:lnTo>
                <a:lnTo>
                  <a:pt x="652781" y="855652"/>
                </a:lnTo>
                <a:lnTo>
                  <a:pt x="693856" y="836898"/>
                </a:lnTo>
                <a:lnTo>
                  <a:pt x="732600" y="814590"/>
                </a:lnTo>
                <a:lnTo>
                  <a:pt x="768776" y="788951"/>
                </a:lnTo>
                <a:lnTo>
                  <a:pt x="802147" y="760206"/>
                </a:lnTo>
                <a:lnTo>
                  <a:pt x="832479" y="728578"/>
                </a:lnTo>
                <a:lnTo>
                  <a:pt x="859533" y="694290"/>
                </a:lnTo>
                <a:lnTo>
                  <a:pt x="883074" y="657568"/>
                </a:lnTo>
                <a:lnTo>
                  <a:pt x="902864" y="618634"/>
                </a:lnTo>
                <a:lnTo>
                  <a:pt x="918669" y="577713"/>
                </a:lnTo>
                <a:lnTo>
                  <a:pt x="930250" y="535028"/>
                </a:lnTo>
                <a:lnTo>
                  <a:pt x="937373" y="490803"/>
                </a:lnTo>
                <a:lnTo>
                  <a:pt x="939800" y="445262"/>
                </a:lnTo>
                <a:lnTo>
                  <a:pt x="937373" y="399743"/>
                </a:lnTo>
                <a:lnTo>
                  <a:pt x="930250" y="355537"/>
                </a:lnTo>
                <a:lnTo>
                  <a:pt x="918669" y="312869"/>
                </a:lnTo>
                <a:lnTo>
                  <a:pt x="902864" y="271962"/>
                </a:lnTo>
                <a:lnTo>
                  <a:pt x="883074" y="233041"/>
                </a:lnTo>
                <a:lnTo>
                  <a:pt x="859533" y="196329"/>
                </a:lnTo>
                <a:lnTo>
                  <a:pt x="832479" y="162050"/>
                </a:lnTo>
                <a:lnTo>
                  <a:pt x="802147" y="130428"/>
                </a:lnTo>
                <a:lnTo>
                  <a:pt x="768776" y="101688"/>
                </a:lnTo>
                <a:lnTo>
                  <a:pt x="732600" y="76054"/>
                </a:lnTo>
                <a:lnTo>
                  <a:pt x="693856" y="53748"/>
                </a:lnTo>
                <a:lnTo>
                  <a:pt x="652781" y="34996"/>
                </a:lnTo>
                <a:lnTo>
                  <a:pt x="609612" y="20021"/>
                </a:lnTo>
                <a:lnTo>
                  <a:pt x="564584" y="9047"/>
                </a:lnTo>
                <a:lnTo>
                  <a:pt x="517935" y="2299"/>
                </a:lnTo>
                <a:lnTo>
                  <a:pt x="469900" y="0"/>
                </a:lnTo>
                <a:close/>
              </a:path>
            </a:pathLst>
          </a:custGeom>
          <a:solidFill>
            <a:srgbClr val="EBD0FB"/>
          </a:solidFill>
        </p:spPr>
        <p:txBody>
          <a:bodyPr wrap="square" lIns="0" tIns="0" rIns="0" bIns="0" rtlCol="0"/>
          <a:lstStyle/>
          <a:p>
            <a:endParaRPr/>
          </a:p>
        </p:txBody>
      </p:sp>
      <p:sp>
        <p:nvSpPr>
          <p:cNvPr id="62" name="object 62"/>
          <p:cNvSpPr/>
          <p:nvPr/>
        </p:nvSpPr>
        <p:spPr>
          <a:xfrm>
            <a:off x="4345051" y="2079625"/>
            <a:ext cx="939800" cy="890905"/>
          </a:xfrm>
          <a:custGeom>
            <a:avLst/>
            <a:gdLst/>
            <a:ahLst/>
            <a:cxnLst/>
            <a:rect l="l" t="t" r="r" b="b"/>
            <a:pathLst>
              <a:path w="939800" h="890905">
                <a:moveTo>
                  <a:pt x="0" y="445262"/>
                </a:moveTo>
                <a:lnTo>
                  <a:pt x="2425" y="399743"/>
                </a:lnTo>
                <a:lnTo>
                  <a:pt x="9543" y="355537"/>
                </a:lnTo>
                <a:lnTo>
                  <a:pt x="21119" y="312869"/>
                </a:lnTo>
                <a:lnTo>
                  <a:pt x="36917" y="271962"/>
                </a:lnTo>
                <a:lnTo>
                  <a:pt x="56700" y="233041"/>
                </a:lnTo>
                <a:lnTo>
                  <a:pt x="80233" y="196329"/>
                </a:lnTo>
                <a:lnTo>
                  <a:pt x="107279" y="162050"/>
                </a:lnTo>
                <a:lnTo>
                  <a:pt x="137604" y="130428"/>
                </a:lnTo>
                <a:lnTo>
                  <a:pt x="170971" y="101688"/>
                </a:lnTo>
                <a:lnTo>
                  <a:pt x="207143" y="76054"/>
                </a:lnTo>
                <a:lnTo>
                  <a:pt x="245887" y="53748"/>
                </a:lnTo>
                <a:lnTo>
                  <a:pt x="286964" y="34996"/>
                </a:lnTo>
                <a:lnTo>
                  <a:pt x="330140" y="20021"/>
                </a:lnTo>
                <a:lnTo>
                  <a:pt x="375178" y="9047"/>
                </a:lnTo>
                <a:lnTo>
                  <a:pt x="421844" y="2299"/>
                </a:lnTo>
                <a:lnTo>
                  <a:pt x="469900" y="0"/>
                </a:lnTo>
                <a:lnTo>
                  <a:pt x="517935" y="2299"/>
                </a:lnTo>
                <a:lnTo>
                  <a:pt x="564584" y="9047"/>
                </a:lnTo>
                <a:lnTo>
                  <a:pt x="609612" y="20021"/>
                </a:lnTo>
                <a:lnTo>
                  <a:pt x="652781" y="34996"/>
                </a:lnTo>
                <a:lnTo>
                  <a:pt x="693856" y="53748"/>
                </a:lnTo>
                <a:lnTo>
                  <a:pt x="732600" y="76054"/>
                </a:lnTo>
                <a:lnTo>
                  <a:pt x="768776" y="101688"/>
                </a:lnTo>
                <a:lnTo>
                  <a:pt x="802147" y="130428"/>
                </a:lnTo>
                <a:lnTo>
                  <a:pt x="832479" y="162050"/>
                </a:lnTo>
                <a:lnTo>
                  <a:pt x="859533" y="196329"/>
                </a:lnTo>
                <a:lnTo>
                  <a:pt x="883074" y="233041"/>
                </a:lnTo>
                <a:lnTo>
                  <a:pt x="902864" y="271962"/>
                </a:lnTo>
                <a:lnTo>
                  <a:pt x="918669" y="312869"/>
                </a:lnTo>
                <a:lnTo>
                  <a:pt x="930250" y="355537"/>
                </a:lnTo>
                <a:lnTo>
                  <a:pt x="937373" y="399743"/>
                </a:lnTo>
                <a:lnTo>
                  <a:pt x="939800" y="445262"/>
                </a:lnTo>
                <a:lnTo>
                  <a:pt x="937373" y="490803"/>
                </a:lnTo>
                <a:lnTo>
                  <a:pt x="930250" y="535028"/>
                </a:lnTo>
                <a:lnTo>
                  <a:pt x="918669" y="577713"/>
                </a:lnTo>
                <a:lnTo>
                  <a:pt x="902864" y="618634"/>
                </a:lnTo>
                <a:lnTo>
                  <a:pt x="883074" y="657568"/>
                </a:lnTo>
                <a:lnTo>
                  <a:pt x="859533" y="694290"/>
                </a:lnTo>
                <a:lnTo>
                  <a:pt x="832479" y="728578"/>
                </a:lnTo>
                <a:lnTo>
                  <a:pt x="802147" y="760206"/>
                </a:lnTo>
                <a:lnTo>
                  <a:pt x="768776" y="788951"/>
                </a:lnTo>
                <a:lnTo>
                  <a:pt x="732600" y="814590"/>
                </a:lnTo>
                <a:lnTo>
                  <a:pt x="693856" y="836898"/>
                </a:lnTo>
                <a:lnTo>
                  <a:pt x="652781" y="855652"/>
                </a:lnTo>
                <a:lnTo>
                  <a:pt x="609612" y="870628"/>
                </a:lnTo>
                <a:lnTo>
                  <a:pt x="564584" y="881602"/>
                </a:lnTo>
                <a:lnTo>
                  <a:pt x="517935" y="888351"/>
                </a:lnTo>
                <a:lnTo>
                  <a:pt x="469900" y="890651"/>
                </a:lnTo>
                <a:lnTo>
                  <a:pt x="421844" y="888351"/>
                </a:lnTo>
                <a:lnTo>
                  <a:pt x="375178" y="881602"/>
                </a:lnTo>
                <a:lnTo>
                  <a:pt x="330140" y="870628"/>
                </a:lnTo>
                <a:lnTo>
                  <a:pt x="286964" y="855652"/>
                </a:lnTo>
                <a:lnTo>
                  <a:pt x="245887" y="836898"/>
                </a:lnTo>
                <a:lnTo>
                  <a:pt x="207143" y="814590"/>
                </a:lnTo>
                <a:lnTo>
                  <a:pt x="170971" y="788951"/>
                </a:lnTo>
                <a:lnTo>
                  <a:pt x="137604" y="760206"/>
                </a:lnTo>
                <a:lnTo>
                  <a:pt x="107279" y="728578"/>
                </a:lnTo>
                <a:lnTo>
                  <a:pt x="80233" y="694290"/>
                </a:lnTo>
                <a:lnTo>
                  <a:pt x="56700" y="657568"/>
                </a:lnTo>
                <a:lnTo>
                  <a:pt x="36917" y="618634"/>
                </a:lnTo>
                <a:lnTo>
                  <a:pt x="21119" y="577713"/>
                </a:lnTo>
                <a:lnTo>
                  <a:pt x="9543" y="535028"/>
                </a:lnTo>
                <a:lnTo>
                  <a:pt x="2425" y="490803"/>
                </a:lnTo>
                <a:lnTo>
                  <a:pt x="0" y="445262"/>
                </a:lnTo>
                <a:close/>
              </a:path>
            </a:pathLst>
          </a:custGeom>
          <a:ln w="9525">
            <a:solidFill>
              <a:srgbClr val="EBD0FB"/>
            </a:solidFill>
          </a:ln>
        </p:spPr>
        <p:txBody>
          <a:bodyPr wrap="square" lIns="0" tIns="0" rIns="0" bIns="0" rtlCol="0"/>
          <a:lstStyle/>
          <a:p>
            <a:endParaRPr/>
          </a:p>
        </p:txBody>
      </p:sp>
      <p:sp>
        <p:nvSpPr>
          <p:cNvPr id="63" name="object 63"/>
          <p:cNvSpPr/>
          <p:nvPr/>
        </p:nvSpPr>
        <p:spPr>
          <a:xfrm>
            <a:off x="4435475" y="2109851"/>
            <a:ext cx="725551" cy="692150"/>
          </a:xfrm>
          <a:prstGeom prst="rect">
            <a:avLst/>
          </a:prstGeom>
          <a:blipFill>
            <a:blip r:embed="rId23" cstate="print"/>
            <a:stretch>
              <a:fillRect/>
            </a:stretch>
          </a:blipFill>
        </p:spPr>
        <p:txBody>
          <a:bodyPr wrap="square" lIns="0" tIns="0" rIns="0" bIns="0" rtlCol="0"/>
          <a:lstStyle/>
          <a:p>
            <a:endParaRPr/>
          </a:p>
        </p:txBody>
      </p:sp>
      <p:sp>
        <p:nvSpPr>
          <p:cNvPr id="64" name="object 64"/>
          <p:cNvSpPr/>
          <p:nvPr/>
        </p:nvSpPr>
        <p:spPr>
          <a:xfrm>
            <a:off x="4430776" y="2105660"/>
            <a:ext cx="734949" cy="701039"/>
          </a:xfrm>
          <a:prstGeom prst="rect">
            <a:avLst/>
          </a:prstGeom>
          <a:blipFill>
            <a:blip r:embed="rId24" cstate="print"/>
            <a:stretch>
              <a:fillRect/>
            </a:stretch>
          </a:blipFill>
        </p:spPr>
        <p:txBody>
          <a:bodyPr wrap="square" lIns="0" tIns="0" rIns="0" bIns="0" rtlCol="0"/>
          <a:lstStyle/>
          <a:p>
            <a:endParaRPr/>
          </a:p>
        </p:txBody>
      </p:sp>
      <p:sp>
        <p:nvSpPr>
          <p:cNvPr id="65" name="object 65"/>
          <p:cNvSpPr txBox="1"/>
          <p:nvPr/>
        </p:nvSpPr>
        <p:spPr>
          <a:xfrm>
            <a:off x="4332478" y="1614804"/>
            <a:ext cx="964565" cy="285115"/>
          </a:xfrm>
          <a:prstGeom prst="rect">
            <a:avLst/>
          </a:prstGeom>
        </p:spPr>
        <p:txBody>
          <a:bodyPr vert="horz" wrap="square" lIns="0" tIns="0" rIns="0" bIns="0" rtlCol="0">
            <a:spAutoFit/>
          </a:bodyPr>
          <a:lstStyle/>
          <a:p>
            <a:pPr marL="12700">
              <a:lnSpc>
                <a:spcPct val="100000"/>
              </a:lnSpc>
            </a:pPr>
            <a:r>
              <a:rPr sz="1800" b="1" spc="-5" dirty="0">
                <a:solidFill>
                  <a:srgbClr val="FFFFFF"/>
                </a:solidFill>
                <a:latin typeface="Arial"/>
                <a:cs typeface="Arial"/>
              </a:rPr>
              <a:t>NK</a:t>
            </a:r>
            <a:r>
              <a:rPr sz="1800" b="1" spc="-80" dirty="0">
                <a:solidFill>
                  <a:srgbClr val="FFFFFF"/>
                </a:solidFill>
                <a:latin typeface="Arial"/>
                <a:cs typeface="Arial"/>
              </a:rPr>
              <a:t> </a:t>
            </a:r>
            <a:r>
              <a:rPr sz="1800" b="1" spc="-5" dirty="0">
                <a:solidFill>
                  <a:srgbClr val="FFFFFF"/>
                </a:solidFill>
                <a:latin typeface="Arial"/>
                <a:cs typeface="Arial"/>
              </a:rPr>
              <a:t>Cells</a:t>
            </a:r>
            <a:endParaRPr sz="1800">
              <a:latin typeface="Arial"/>
              <a:cs typeface="Arial"/>
            </a:endParaRPr>
          </a:p>
        </p:txBody>
      </p:sp>
      <p:sp>
        <p:nvSpPr>
          <p:cNvPr id="66" name="object 66"/>
          <p:cNvSpPr txBox="1"/>
          <p:nvPr/>
        </p:nvSpPr>
        <p:spPr>
          <a:xfrm>
            <a:off x="4252976" y="3171825"/>
            <a:ext cx="1062990" cy="254635"/>
          </a:xfrm>
          <a:prstGeom prst="rect">
            <a:avLst/>
          </a:prstGeom>
        </p:spPr>
        <p:txBody>
          <a:bodyPr vert="horz" wrap="square" lIns="0" tIns="0" rIns="0" bIns="0" rtlCol="0">
            <a:spAutoFit/>
          </a:bodyPr>
          <a:lstStyle/>
          <a:p>
            <a:pPr marL="12700">
              <a:lnSpc>
                <a:spcPct val="100000"/>
              </a:lnSpc>
            </a:pPr>
            <a:r>
              <a:rPr sz="1600" b="1" spc="-5" dirty="0">
                <a:solidFill>
                  <a:srgbClr val="FFFF00"/>
                </a:solidFill>
                <a:latin typeface="Arial"/>
                <a:cs typeface="Arial"/>
              </a:rPr>
              <a:t>CD2,</a:t>
            </a:r>
            <a:r>
              <a:rPr sz="1600" b="1" spc="-75" dirty="0">
                <a:solidFill>
                  <a:srgbClr val="FFFF00"/>
                </a:solidFill>
                <a:latin typeface="Arial"/>
                <a:cs typeface="Arial"/>
              </a:rPr>
              <a:t> </a:t>
            </a:r>
            <a:r>
              <a:rPr sz="1600" b="1" spc="-5" dirty="0">
                <a:solidFill>
                  <a:srgbClr val="FFFF00"/>
                </a:solidFill>
                <a:latin typeface="Arial"/>
                <a:cs typeface="Arial"/>
              </a:rPr>
              <a:t>CD56</a:t>
            </a:r>
            <a:endParaRPr sz="1600">
              <a:latin typeface="Arial"/>
              <a:cs typeface="Arial"/>
            </a:endParaRP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3311" y="123571"/>
            <a:ext cx="8977630" cy="436245"/>
          </a:xfrm>
          <a:prstGeom prst="rect">
            <a:avLst/>
          </a:prstGeom>
        </p:spPr>
        <p:txBody>
          <a:bodyPr vert="horz" wrap="square" lIns="0" tIns="0" rIns="0" bIns="0" rtlCol="0">
            <a:spAutoFit/>
          </a:bodyPr>
          <a:lstStyle/>
          <a:p>
            <a:pPr marL="12700">
              <a:lnSpc>
                <a:spcPct val="100000"/>
              </a:lnSpc>
            </a:pPr>
            <a:r>
              <a:rPr sz="2800" b="1" spc="-5" dirty="0">
                <a:solidFill>
                  <a:srgbClr val="FFFF00"/>
                </a:solidFill>
                <a:latin typeface="Arial"/>
                <a:cs typeface="Arial"/>
              </a:rPr>
              <a:t>Summary of Thymoglobuline</a:t>
            </a:r>
            <a:r>
              <a:rPr sz="2775" b="1" spc="-7" baseline="25525" dirty="0">
                <a:solidFill>
                  <a:srgbClr val="FFFF00"/>
                </a:solidFill>
                <a:latin typeface="Arial"/>
                <a:cs typeface="Arial"/>
              </a:rPr>
              <a:t>®  </a:t>
            </a:r>
            <a:r>
              <a:rPr sz="2800" b="1" spc="-5" dirty="0">
                <a:solidFill>
                  <a:srgbClr val="FFFF00"/>
                </a:solidFill>
                <a:latin typeface="Arial"/>
                <a:cs typeface="Arial"/>
              </a:rPr>
              <a:t>Mechanisms of</a:t>
            </a:r>
            <a:r>
              <a:rPr sz="2800" b="1" spc="-95" dirty="0">
                <a:solidFill>
                  <a:srgbClr val="FFFF00"/>
                </a:solidFill>
                <a:latin typeface="Arial"/>
                <a:cs typeface="Arial"/>
              </a:rPr>
              <a:t> </a:t>
            </a:r>
            <a:r>
              <a:rPr sz="2800" b="1" spc="-5" dirty="0">
                <a:solidFill>
                  <a:srgbClr val="FFFF00"/>
                </a:solidFill>
                <a:latin typeface="Arial"/>
                <a:cs typeface="Arial"/>
              </a:rPr>
              <a:t>Action</a:t>
            </a:r>
            <a:endParaRPr sz="2800">
              <a:latin typeface="Arial"/>
              <a:cs typeface="Arial"/>
            </a:endParaRPr>
          </a:p>
        </p:txBody>
      </p:sp>
      <p:sp>
        <p:nvSpPr>
          <p:cNvPr id="3" name="object 3"/>
          <p:cNvSpPr/>
          <p:nvPr/>
        </p:nvSpPr>
        <p:spPr>
          <a:xfrm>
            <a:off x="47244" y="807719"/>
            <a:ext cx="448056" cy="582167"/>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371856" y="783336"/>
            <a:ext cx="713232" cy="623315"/>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713231" y="783336"/>
            <a:ext cx="3346704" cy="623315"/>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371856" y="1051560"/>
            <a:ext cx="2769108" cy="623315"/>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371856" y="1319783"/>
            <a:ext cx="3406140" cy="623315"/>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371856" y="1588008"/>
            <a:ext cx="3421379" cy="623315"/>
          </a:xfrm>
          <a:prstGeom prst="rect">
            <a:avLst/>
          </a:prstGeom>
          <a:blipFill>
            <a:blip r:embed="rId7" cstate="print"/>
            <a:stretch>
              <a:fillRect/>
            </a:stretch>
          </a:blipFill>
        </p:spPr>
        <p:txBody>
          <a:bodyPr wrap="square" lIns="0" tIns="0" rIns="0" bIns="0" rtlCol="0"/>
          <a:lstStyle/>
          <a:p>
            <a:endParaRPr/>
          </a:p>
        </p:txBody>
      </p:sp>
      <p:sp>
        <p:nvSpPr>
          <p:cNvPr id="9" name="object 9"/>
          <p:cNvSpPr/>
          <p:nvPr/>
        </p:nvSpPr>
        <p:spPr>
          <a:xfrm>
            <a:off x="371856" y="1856232"/>
            <a:ext cx="1412747" cy="623315"/>
          </a:xfrm>
          <a:prstGeom prst="rect">
            <a:avLst/>
          </a:prstGeom>
          <a:blipFill>
            <a:blip r:embed="rId8" cstate="print"/>
            <a:stretch>
              <a:fillRect/>
            </a:stretch>
          </a:blipFill>
        </p:spPr>
        <p:txBody>
          <a:bodyPr wrap="square" lIns="0" tIns="0" rIns="0" bIns="0" rtlCol="0"/>
          <a:lstStyle/>
          <a:p>
            <a:endParaRPr/>
          </a:p>
        </p:txBody>
      </p:sp>
      <p:sp>
        <p:nvSpPr>
          <p:cNvPr id="10" name="object 10"/>
          <p:cNvSpPr/>
          <p:nvPr/>
        </p:nvSpPr>
        <p:spPr>
          <a:xfrm>
            <a:off x="1412747" y="1856232"/>
            <a:ext cx="449579" cy="623315"/>
          </a:xfrm>
          <a:prstGeom prst="rect">
            <a:avLst/>
          </a:prstGeom>
          <a:blipFill>
            <a:blip r:embed="rId9" cstate="print"/>
            <a:stretch>
              <a:fillRect/>
            </a:stretch>
          </a:blipFill>
        </p:spPr>
        <p:txBody>
          <a:bodyPr wrap="square" lIns="0" tIns="0" rIns="0" bIns="0" rtlCol="0"/>
          <a:lstStyle/>
          <a:p>
            <a:endParaRPr/>
          </a:p>
        </p:txBody>
      </p:sp>
      <p:sp>
        <p:nvSpPr>
          <p:cNvPr id="11" name="object 11"/>
          <p:cNvSpPr/>
          <p:nvPr/>
        </p:nvSpPr>
        <p:spPr>
          <a:xfrm>
            <a:off x="498348" y="2282951"/>
            <a:ext cx="504444" cy="582168"/>
          </a:xfrm>
          <a:prstGeom prst="rect">
            <a:avLst/>
          </a:prstGeom>
          <a:blipFill>
            <a:blip r:embed="rId10" cstate="print"/>
            <a:stretch>
              <a:fillRect/>
            </a:stretch>
          </a:blipFill>
        </p:spPr>
        <p:txBody>
          <a:bodyPr wrap="square" lIns="0" tIns="0" rIns="0" bIns="0" rtlCol="0"/>
          <a:lstStyle/>
          <a:p>
            <a:endParaRPr/>
          </a:p>
        </p:txBody>
      </p:sp>
      <p:sp>
        <p:nvSpPr>
          <p:cNvPr id="12" name="object 12"/>
          <p:cNvSpPr/>
          <p:nvPr/>
        </p:nvSpPr>
        <p:spPr>
          <a:xfrm>
            <a:off x="774191" y="2258567"/>
            <a:ext cx="542544" cy="623315"/>
          </a:xfrm>
          <a:prstGeom prst="rect">
            <a:avLst/>
          </a:prstGeom>
          <a:blipFill>
            <a:blip r:embed="rId11" cstate="print"/>
            <a:stretch>
              <a:fillRect/>
            </a:stretch>
          </a:blipFill>
        </p:spPr>
        <p:txBody>
          <a:bodyPr wrap="square" lIns="0" tIns="0" rIns="0" bIns="0" rtlCol="0"/>
          <a:lstStyle/>
          <a:p>
            <a:endParaRPr/>
          </a:p>
        </p:txBody>
      </p:sp>
      <p:sp>
        <p:nvSpPr>
          <p:cNvPr id="13" name="object 13"/>
          <p:cNvSpPr/>
          <p:nvPr/>
        </p:nvSpPr>
        <p:spPr>
          <a:xfrm>
            <a:off x="944880" y="2258567"/>
            <a:ext cx="464819" cy="623315"/>
          </a:xfrm>
          <a:prstGeom prst="rect">
            <a:avLst/>
          </a:prstGeom>
          <a:blipFill>
            <a:blip r:embed="rId12" cstate="print"/>
            <a:stretch>
              <a:fillRect/>
            </a:stretch>
          </a:blipFill>
        </p:spPr>
        <p:txBody>
          <a:bodyPr wrap="square" lIns="0" tIns="0" rIns="0" bIns="0" rtlCol="0"/>
          <a:lstStyle/>
          <a:p>
            <a:endParaRPr/>
          </a:p>
        </p:txBody>
      </p:sp>
      <p:sp>
        <p:nvSpPr>
          <p:cNvPr id="14" name="object 14"/>
          <p:cNvSpPr/>
          <p:nvPr/>
        </p:nvSpPr>
        <p:spPr>
          <a:xfrm>
            <a:off x="1037844" y="2258567"/>
            <a:ext cx="2569463" cy="623315"/>
          </a:xfrm>
          <a:prstGeom prst="rect">
            <a:avLst/>
          </a:prstGeom>
          <a:blipFill>
            <a:blip r:embed="rId13" cstate="print"/>
            <a:stretch>
              <a:fillRect/>
            </a:stretch>
          </a:blipFill>
        </p:spPr>
        <p:txBody>
          <a:bodyPr wrap="square" lIns="0" tIns="0" rIns="0" bIns="0" rtlCol="0"/>
          <a:lstStyle/>
          <a:p>
            <a:endParaRPr/>
          </a:p>
        </p:txBody>
      </p:sp>
      <p:sp>
        <p:nvSpPr>
          <p:cNvPr id="15" name="object 15"/>
          <p:cNvSpPr/>
          <p:nvPr/>
        </p:nvSpPr>
        <p:spPr>
          <a:xfrm>
            <a:off x="774191" y="2526792"/>
            <a:ext cx="3220211" cy="623315"/>
          </a:xfrm>
          <a:prstGeom prst="rect">
            <a:avLst/>
          </a:prstGeom>
          <a:blipFill>
            <a:blip r:embed="rId14" cstate="print"/>
            <a:stretch>
              <a:fillRect/>
            </a:stretch>
          </a:blipFill>
        </p:spPr>
        <p:txBody>
          <a:bodyPr wrap="square" lIns="0" tIns="0" rIns="0" bIns="0" rtlCol="0"/>
          <a:lstStyle/>
          <a:p>
            <a:endParaRPr/>
          </a:p>
        </p:txBody>
      </p:sp>
      <p:sp>
        <p:nvSpPr>
          <p:cNvPr id="16" name="object 16"/>
          <p:cNvSpPr/>
          <p:nvPr/>
        </p:nvSpPr>
        <p:spPr>
          <a:xfrm>
            <a:off x="774191" y="2795016"/>
            <a:ext cx="2657856" cy="623315"/>
          </a:xfrm>
          <a:prstGeom prst="rect">
            <a:avLst/>
          </a:prstGeom>
          <a:blipFill>
            <a:blip r:embed="rId15" cstate="print"/>
            <a:stretch>
              <a:fillRect/>
            </a:stretch>
          </a:blipFill>
        </p:spPr>
        <p:txBody>
          <a:bodyPr wrap="square" lIns="0" tIns="0" rIns="0" bIns="0" rtlCol="0"/>
          <a:lstStyle/>
          <a:p>
            <a:endParaRPr/>
          </a:p>
        </p:txBody>
      </p:sp>
      <p:sp>
        <p:nvSpPr>
          <p:cNvPr id="17" name="object 17"/>
          <p:cNvSpPr/>
          <p:nvPr/>
        </p:nvSpPr>
        <p:spPr>
          <a:xfrm>
            <a:off x="3060192" y="2795016"/>
            <a:ext cx="449580" cy="623315"/>
          </a:xfrm>
          <a:prstGeom prst="rect">
            <a:avLst/>
          </a:prstGeom>
          <a:blipFill>
            <a:blip r:embed="rId9" cstate="print"/>
            <a:stretch>
              <a:fillRect/>
            </a:stretch>
          </a:blipFill>
        </p:spPr>
        <p:txBody>
          <a:bodyPr wrap="square" lIns="0" tIns="0" rIns="0" bIns="0" rtlCol="0"/>
          <a:lstStyle/>
          <a:p>
            <a:endParaRPr/>
          </a:p>
        </p:txBody>
      </p:sp>
      <p:sp>
        <p:nvSpPr>
          <p:cNvPr id="18" name="object 18"/>
          <p:cNvSpPr/>
          <p:nvPr/>
        </p:nvSpPr>
        <p:spPr>
          <a:xfrm>
            <a:off x="498348" y="3188207"/>
            <a:ext cx="504444" cy="582168"/>
          </a:xfrm>
          <a:prstGeom prst="rect">
            <a:avLst/>
          </a:prstGeom>
          <a:blipFill>
            <a:blip r:embed="rId10" cstate="print"/>
            <a:stretch>
              <a:fillRect/>
            </a:stretch>
          </a:blipFill>
        </p:spPr>
        <p:txBody>
          <a:bodyPr wrap="square" lIns="0" tIns="0" rIns="0" bIns="0" rtlCol="0"/>
          <a:lstStyle/>
          <a:p>
            <a:endParaRPr/>
          </a:p>
        </p:txBody>
      </p:sp>
      <p:sp>
        <p:nvSpPr>
          <p:cNvPr id="19" name="object 19"/>
          <p:cNvSpPr/>
          <p:nvPr/>
        </p:nvSpPr>
        <p:spPr>
          <a:xfrm>
            <a:off x="774191" y="3163823"/>
            <a:ext cx="2689860" cy="623315"/>
          </a:xfrm>
          <a:prstGeom prst="rect">
            <a:avLst/>
          </a:prstGeom>
          <a:blipFill>
            <a:blip r:embed="rId16" cstate="print"/>
            <a:stretch>
              <a:fillRect/>
            </a:stretch>
          </a:blipFill>
        </p:spPr>
        <p:txBody>
          <a:bodyPr wrap="square" lIns="0" tIns="0" rIns="0" bIns="0" rtlCol="0"/>
          <a:lstStyle/>
          <a:p>
            <a:endParaRPr/>
          </a:p>
        </p:txBody>
      </p:sp>
      <p:sp>
        <p:nvSpPr>
          <p:cNvPr id="20" name="object 20"/>
          <p:cNvSpPr/>
          <p:nvPr/>
        </p:nvSpPr>
        <p:spPr>
          <a:xfrm>
            <a:off x="774191" y="3432047"/>
            <a:ext cx="3485388" cy="623315"/>
          </a:xfrm>
          <a:prstGeom prst="rect">
            <a:avLst/>
          </a:prstGeom>
          <a:blipFill>
            <a:blip r:embed="rId17" cstate="print"/>
            <a:stretch>
              <a:fillRect/>
            </a:stretch>
          </a:blipFill>
        </p:spPr>
        <p:txBody>
          <a:bodyPr wrap="square" lIns="0" tIns="0" rIns="0" bIns="0" rtlCol="0"/>
          <a:lstStyle/>
          <a:p>
            <a:endParaRPr/>
          </a:p>
        </p:txBody>
      </p:sp>
      <p:sp>
        <p:nvSpPr>
          <p:cNvPr id="21" name="object 21"/>
          <p:cNvSpPr/>
          <p:nvPr/>
        </p:nvSpPr>
        <p:spPr>
          <a:xfrm>
            <a:off x="774191" y="3700271"/>
            <a:ext cx="1955292" cy="623315"/>
          </a:xfrm>
          <a:prstGeom prst="rect">
            <a:avLst/>
          </a:prstGeom>
          <a:blipFill>
            <a:blip r:embed="rId18" cstate="print"/>
            <a:stretch>
              <a:fillRect/>
            </a:stretch>
          </a:blipFill>
        </p:spPr>
        <p:txBody>
          <a:bodyPr wrap="square" lIns="0" tIns="0" rIns="0" bIns="0" rtlCol="0"/>
          <a:lstStyle/>
          <a:p>
            <a:endParaRPr/>
          </a:p>
        </p:txBody>
      </p:sp>
      <p:sp>
        <p:nvSpPr>
          <p:cNvPr id="22" name="object 22"/>
          <p:cNvSpPr/>
          <p:nvPr/>
        </p:nvSpPr>
        <p:spPr>
          <a:xfrm>
            <a:off x="2357627" y="3700271"/>
            <a:ext cx="449580" cy="623315"/>
          </a:xfrm>
          <a:prstGeom prst="rect">
            <a:avLst/>
          </a:prstGeom>
          <a:blipFill>
            <a:blip r:embed="rId9" cstate="print"/>
            <a:stretch>
              <a:fillRect/>
            </a:stretch>
          </a:blipFill>
        </p:spPr>
        <p:txBody>
          <a:bodyPr wrap="square" lIns="0" tIns="0" rIns="0" bIns="0" rtlCol="0"/>
          <a:lstStyle/>
          <a:p>
            <a:endParaRPr/>
          </a:p>
        </p:txBody>
      </p:sp>
      <p:sp>
        <p:nvSpPr>
          <p:cNvPr id="23" name="object 23"/>
          <p:cNvSpPr/>
          <p:nvPr/>
        </p:nvSpPr>
        <p:spPr>
          <a:xfrm>
            <a:off x="498348" y="4093464"/>
            <a:ext cx="504444" cy="582168"/>
          </a:xfrm>
          <a:prstGeom prst="rect">
            <a:avLst/>
          </a:prstGeom>
          <a:blipFill>
            <a:blip r:embed="rId10" cstate="print"/>
            <a:stretch>
              <a:fillRect/>
            </a:stretch>
          </a:blipFill>
        </p:spPr>
        <p:txBody>
          <a:bodyPr wrap="square" lIns="0" tIns="0" rIns="0" bIns="0" rtlCol="0"/>
          <a:lstStyle/>
          <a:p>
            <a:endParaRPr/>
          </a:p>
        </p:txBody>
      </p:sp>
      <p:sp>
        <p:nvSpPr>
          <p:cNvPr id="24" name="object 24"/>
          <p:cNvSpPr/>
          <p:nvPr/>
        </p:nvSpPr>
        <p:spPr>
          <a:xfrm>
            <a:off x="774191" y="4069079"/>
            <a:ext cx="2737104" cy="623316"/>
          </a:xfrm>
          <a:prstGeom prst="rect">
            <a:avLst/>
          </a:prstGeom>
          <a:blipFill>
            <a:blip r:embed="rId19" cstate="print"/>
            <a:stretch>
              <a:fillRect/>
            </a:stretch>
          </a:blipFill>
        </p:spPr>
        <p:txBody>
          <a:bodyPr wrap="square" lIns="0" tIns="0" rIns="0" bIns="0" rtlCol="0"/>
          <a:lstStyle/>
          <a:p>
            <a:endParaRPr/>
          </a:p>
        </p:txBody>
      </p:sp>
      <p:sp>
        <p:nvSpPr>
          <p:cNvPr id="25" name="object 25"/>
          <p:cNvSpPr/>
          <p:nvPr/>
        </p:nvSpPr>
        <p:spPr>
          <a:xfrm>
            <a:off x="3139439" y="4069079"/>
            <a:ext cx="464820" cy="623316"/>
          </a:xfrm>
          <a:prstGeom prst="rect">
            <a:avLst/>
          </a:prstGeom>
          <a:blipFill>
            <a:blip r:embed="rId12" cstate="print"/>
            <a:stretch>
              <a:fillRect/>
            </a:stretch>
          </a:blipFill>
        </p:spPr>
        <p:txBody>
          <a:bodyPr wrap="square" lIns="0" tIns="0" rIns="0" bIns="0" rtlCol="0"/>
          <a:lstStyle/>
          <a:p>
            <a:endParaRPr/>
          </a:p>
        </p:txBody>
      </p:sp>
      <p:sp>
        <p:nvSpPr>
          <p:cNvPr id="26" name="object 26"/>
          <p:cNvSpPr/>
          <p:nvPr/>
        </p:nvSpPr>
        <p:spPr>
          <a:xfrm>
            <a:off x="3232404" y="4069079"/>
            <a:ext cx="917447" cy="623316"/>
          </a:xfrm>
          <a:prstGeom prst="rect">
            <a:avLst/>
          </a:prstGeom>
          <a:blipFill>
            <a:blip r:embed="rId20" cstate="print"/>
            <a:stretch>
              <a:fillRect/>
            </a:stretch>
          </a:blipFill>
        </p:spPr>
        <p:txBody>
          <a:bodyPr wrap="square" lIns="0" tIns="0" rIns="0" bIns="0" rtlCol="0"/>
          <a:lstStyle/>
          <a:p>
            <a:endParaRPr/>
          </a:p>
        </p:txBody>
      </p:sp>
      <p:sp>
        <p:nvSpPr>
          <p:cNvPr id="27" name="object 27"/>
          <p:cNvSpPr/>
          <p:nvPr/>
        </p:nvSpPr>
        <p:spPr>
          <a:xfrm>
            <a:off x="774191" y="4337303"/>
            <a:ext cx="1569720" cy="623316"/>
          </a:xfrm>
          <a:prstGeom prst="rect">
            <a:avLst/>
          </a:prstGeom>
          <a:blipFill>
            <a:blip r:embed="rId21" cstate="print"/>
            <a:stretch>
              <a:fillRect/>
            </a:stretch>
          </a:blipFill>
        </p:spPr>
        <p:txBody>
          <a:bodyPr wrap="square" lIns="0" tIns="0" rIns="0" bIns="0" rtlCol="0"/>
          <a:lstStyle/>
          <a:p>
            <a:endParaRPr/>
          </a:p>
        </p:txBody>
      </p:sp>
      <p:sp>
        <p:nvSpPr>
          <p:cNvPr id="28" name="object 28"/>
          <p:cNvSpPr/>
          <p:nvPr/>
        </p:nvSpPr>
        <p:spPr>
          <a:xfrm>
            <a:off x="1972055" y="4337303"/>
            <a:ext cx="449580" cy="623316"/>
          </a:xfrm>
          <a:prstGeom prst="rect">
            <a:avLst/>
          </a:prstGeom>
          <a:blipFill>
            <a:blip r:embed="rId9" cstate="print"/>
            <a:stretch>
              <a:fillRect/>
            </a:stretch>
          </a:blipFill>
        </p:spPr>
        <p:txBody>
          <a:bodyPr wrap="square" lIns="0" tIns="0" rIns="0" bIns="0" rtlCol="0"/>
          <a:lstStyle/>
          <a:p>
            <a:endParaRPr/>
          </a:p>
        </p:txBody>
      </p:sp>
      <p:sp>
        <p:nvSpPr>
          <p:cNvPr id="29" name="object 29"/>
          <p:cNvSpPr/>
          <p:nvPr/>
        </p:nvSpPr>
        <p:spPr>
          <a:xfrm>
            <a:off x="498348" y="4730496"/>
            <a:ext cx="504444" cy="582168"/>
          </a:xfrm>
          <a:prstGeom prst="rect">
            <a:avLst/>
          </a:prstGeom>
          <a:blipFill>
            <a:blip r:embed="rId10" cstate="print"/>
            <a:stretch>
              <a:fillRect/>
            </a:stretch>
          </a:blipFill>
        </p:spPr>
        <p:txBody>
          <a:bodyPr wrap="square" lIns="0" tIns="0" rIns="0" bIns="0" rtlCol="0"/>
          <a:lstStyle/>
          <a:p>
            <a:endParaRPr/>
          </a:p>
        </p:txBody>
      </p:sp>
      <p:sp>
        <p:nvSpPr>
          <p:cNvPr id="30" name="object 30"/>
          <p:cNvSpPr/>
          <p:nvPr/>
        </p:nvSpPr>
        <p:spPr>
          <a:xfrm>
            <a:off x="774191" y="4706111"/>
            <a:ext cx="3546348" cy="623316"/>
          </a:xfrm>
          <a:prstGeom prst="rect">
            <a:avLst/>
          </a:prstGeom>
          <a:blipFill>
            <a:blip r:embed="rId22" cstate="print"/>
            <a:stretch>
              <a:fillRect/>
            </a:stretch>
          </a:blipFill>
        </p:spPr>
        <p:txBody>
          <a:bodyPr wrap="square" lIns="0" tIns="0" rIns="0" bIns="0" rtlCol="0"/>
          <a:lstStyle/>
          <a:p>
            <a:endParaRPr/>
          </a:p>
        </p:txBody>
      </p:sp>
      <p:sp>
        <p:nvSpPr>
          <p:cNvPr id="31" name="object 31"/>
          <p:cNvSpPr/>
          <p:nvPr/>
        </p:nvSpPr>
        <p:spPr>
          <a:xfrm>
            <a:off x="774191" y="4974335"/>
            <a:ext cx="993647" cy="623316"/>
          </a:xfrm>
          <a:prstGeom prst="rect">
            <a:avLst/>
          </a:prstGeom>
          <a:blipFill>
            <a:blip r:embed="rId23" cstate="print"/>
            <a:stretch>
              <a:fillRect/>
            </a:stretch>
          </a:blipFill>
        </p:spPr>
        <p:txBody>
          <a:bodyPr wrap="square" lIns="0" tIns="0" rIns="0" bIns="0" rtlCol="0"/>
          <a:lstStyle/>
          <a:p>
            <a:endParaRPr/>
          </a:p>
        </p:txBody>
      </p:sp>
      <p:sp>
        <p:nvSpPr>
          <p:cNvPr id="32" name="object 32"/>
          <p:cNvSpPr/>
          <p:nvPr/>
        </p:nvSpPr>
        <p:spPr>
          <a:xfrm>
            <a:off x="1395983" y="4974335"/>
            <a:ext cx="449579" cy="623316"/>
          </a:xfrm>
          <a:prstGeom prst="rect">
            <a:avLst/>
          </a:prstGeom>
          <a:blipFill>
            <a:blip r:embed="rId9" cstate="print"/>
            <a:stretch>
              <a:fillRect/>
            </a:stretch>
          </a:blipFill>
        </p:spPr>
        <p:txBody>
          <a:bodyPr wrap="square" lIns="0" tIns="0" rIns="0" bIns="0" rtlCol="0"/>
          <a:lstStyle/>
          <a:p>
            <a:endParaRPr/>
          </a:p>
        </p:txBody>
      </p:sp>
      <p:sp>
        <p:nvSpPr>
          <p:cNvPr id="33" name="object 33"/>
          <p:cNvSpPr/>
          <p:nvPr/>
        </p:nvSpPr>
        <p:spPr>
          <a:xfrm>
            <a:off x="47244" y="5501640"/>
            <a:ext cx="448056" cy="582168"/>
          </a:xfrm>
          <a:prstGeom prst="rect">
            <a:avLst/>
          </a:prstGeom>
          <a:blipFill>
            <a:blip r:embed="rId2" cstate="print"/>
            <a:stretch>
              <a:fillRect/>
            </a:stretch>
          </a:blipFill>
        </p:spPr>
        <p:txBody>
          <a:bodyPr wrap="square" lIns="0" tIns="0" rIns="0" bIns="0" rtlCol="0"/>
          <a:lstStyle/>
          <a:p>
            <a:endParaRPr/>
          </a:p>
        </p:txBody>
      </p:sp>
      <p:sp>
        <p:nvSpPr>
          <p:cNvPr id="34" name="object 34"/>
          <p:cNvSpPr/>
          <p:nvPr/>
        </p:nvSpPr>
        <p:spPr>
          <a:xfrm>
            <a:off x="371856" y="5477255"/>
            <a:ext cx="670560" cy="623316"/>
          </a:xfrm>
          <a:prstGeom prst="rect">
            <a:avLst/>
          </a:prstGeom>
          <a:blipFill>
            <a:blip r:embed="rId24" cstate="print"/>
            <a:stretch>
              <a:fillRect/>
            </a:stretch>
          </a:blipFill>
        </p:spPr>
        <p:txBody>
          <a:bodyPr wrap="square" lIns="0" tIns="0" rIns="0" bIns="0" rtlCol="0"/>
          <a:lstStyle/>
          <a:p>
            <a:endParaRPr/>
          </a:p>
        </p:txBody>
      </p:sp>
      <p:sp>
        <p:nvSpPr>
          <p:cNvPr id="35" name="object 35"/>
          <p:cNvSpPr/>
          <p:nvPr/>
        </p:nvSpPr>
        <p:spPr>
          <a:xfrm>
            <a:off x="670559" y="5477255"/>
            <a:ext cx="449579" cy="623316"/>
          </a:xfrm>
          <a:prstGeom prst="rect">
            <a:avLst/>
          </a:prstGeom>
          <a:blipFill>
            <a:blip r:embed="rId9" cstate="print"/>
            <a:stretch>
              <a:fillRect/>
            </a:stretch>
          </a:blipFill>
        </p:spPr>
        <p:txBody>
          <a:bodyPr wrap="square" lIns="0" tIns="0" rIns="0" bIns="0" rtlCol="0"/>
          <a:lstStyle/>
          <a:p>
            <a:endParaRPr/>
          </a:p>
        </p:txBody>
      </p:sp>
      <p:sp>
        <p:nvSpPr>
          <p:cNvPr id="36" name="object 36"/>
          <p:cNvSpPr/>
          <p:nvPr/>
        </p:nvSpPr>
        <p:spPr>
          <a:xfrm>
            <a:off x="748283" y="5477255"/>
            <a:ext cx="2613660" cy="623316"/>
          </a:xfrm>
          <a:prstGeom prst="rect">
            <a:avLst/>
          </a:prstGeom>
          <a:blipFill>
            <a:blip r:embed="rId25" cstate="print"/>
            <a:stretch>
              <a:fillRect/>
            </a:stretch>
          </a:blipFill>
        </p:spPr>
        <p:txBody>
          <a:bodyPr wrap="square" lIns="0" tIns="0" rIns="0" bIns="0" rtlCol="0"/>
          <a:lstStyle/>
          <a:p>
            <a:endParaRPr/>
          </a:p>
        </p:txBody>
      </p:sp>
      <p:sp>
        <p:nvSpPr>
          <p:cNvPr id="37" name="object 37"/>
          <p:cNvSpPr/>
          <p:nvPr/>
        </p:nvSpPr>
        <p:spPr>
          <a:xfrm>
            <a:off x="371856" y="5745479"/>
            <a:ext cx="3343655" cy="623315"/>
          </a:xfrm>
          <a:prstGeom prst="rect">
            <a:avLst/>
          </a:prstGeom>
          <a:blipFill>
            <a:blip r:embed="rId26" cstate="print"/>
            <a:stretch>
              <a:fillRect/>
            </a:stretch>
          </a:blipFill>
        </p:spPr>
        <p:txBody>
          <a:bodyPr wrap="square" lIns="0" tIns="0" rIns="0" bIns="0" rtlCol="0"/>
          <a:lstStyle/>
          <a:p>
            <a:endParaRPr/>
          </a:p>
        </p:txBody>
      </p:sp>
      <p:sp>
        <p:nvSpPr>
          <p:cNvPr id="38" name="object 38"/>
          <p:cNvSpPr/>
          <p:nvPr/>
        </p:nvSpPr>
        <p:spPr>
          <a:xfrm>
            <a:off x="371856" y="6013703"/>
            <a:ext cx="2964180" cy="623315"/>
          </a:xfrm>
          <a:prstGeom prst="rect">
            <a:avLst/>
          </a:prstGeom>
          <a:blipFill>
            <a:blip r:embed="rId27" cstate="print"/>
            <a:stretch>
              <a:fillRect/>
            </a:stretch>
          </a:blipFill>
        </p:spPr>
        <p:txBody>
          <a:bodyPr wrap="square" lIns="0" tIns="0" rIns="0" bIns="0" rtlCol="0"/>
          <a:lstStyle/>
          <a:p>
            <a:endParaRPr/>
          </a:p>
        </p:txBody>
      </p:sp>
      <p:sp>
        <p:nvSpPr>
          <p:cNvPr id="39" name="object 39"/>
          <p:cNvSpPr/>
          <p:nvPr/>
        </p:nvSpPr>
        <p:spPr>
          <a:xfrm>
            <a:off x="2964179" y="6013703"/>
            <a:ext cx="449580" cy="623315"/>
          </a:xfrm>
          <a:prstGeom prst="rect">
            <a:avLst/>
          </a:prstGeom>
          <a:blipFill>
            <a:blip r:embed="rId9" cstate="print"/>
            <a:stretch>
              <a:fillRect/>
            </a:stretch>
          </a:blipFill>
        </p:spPr>
        <p:txBody>
          <a:bodyPr wrap="square" lIns="0" tIns="0" rIns="0" bIns="0" rtlCol="0"/>
          <a:lstStyle/>
          <a:p>
            <a:endParaRPr/>
          </a:p>
        </p:txBody>
      </p:sp>
      <p:sp>
        <p:nvSpPr>
          <p:cNvPr id="40" name="object 40"/>
          <p:cNvSpPr txBox="1"/>
          <p:nvPr/>
        </p:nvSpPr>
        <p:spPr>
          <a:xfrm>
            <a:off x="197002" y="933450"/>
            <a:ext cx="3857625" cy="5509895"/>
          </a:xfrm>
          <a:prstGeom prst="rect">
            <a:avLst/>
          </a:prstGeom>
        </p:spPr>
        <p:txBody>
          <a:bodyPr vert="horz" wrap="square" lIns="0" tIns="0" rIns="0" bIns="0" rtlCol="0">
            <a:spAutoFit/>
          </a:bodyPr>
          <a:lstStyle/>
          <a:p>
            <a:pPr marL="349250" indent="-336550">
              <a:lnSpc>
                <a:spcPts val="1850"/>
              </a:lnSpc>
              <a:buClr>
                <a:srgbClr val="FFCC00"/>
              </a:buClr>
              <a:buFont typeface="Arial"/>
              <a:buChar char="•"/>
              <a:tabLst>
                <a:tab pos="349250" algn="l"/>
                <a:tab pos="349885" algn="l"/>
              </a:tabLst>
            </a:pPr>
            <a:r>
              <a:rPr sz="2200" b="1" spc="-5" dirty="0">
                <a:solidFill>
                  <a:srgbClr val="FFFFFF"/>
                </a:solidFill>
                <a:latin typeface="Arial"/>
                <a:cs typeface="Arial"/>
              </a:rPr>
              <a:t>The polyclonal nature</a:t>
            </a:r>
            <a:r>
              <a:rPr sz="2200" b="1" spc="40" dirty="0">
                <a:solidFill>
                  <a:srgbClr val="FFFFFF"/>
                </a:solidFill>
                <a:latin typeface="Arial"/>
                <a:cs typeface="Arial"/>
              </a:rPr>
              <a:t> </a:t>
            </a:r>
            <a:r>
              <a:rPr sz="2200" b="1" spc="-5" dirty="0">
                <a:solidFill>
                  <a:srgbClr val="FFFFFF"/>
                </a:solidFill>
                <a:latin typeface="Arial"/>
                <a:cs typeface="Arial"/>
              </a:rPr>
              <a:t>of</a:t>
            </a:r>
            <a:endParaRPr sz="2200">
              <a:latin typeface="Arial"/>
              <a:cs typeface="Arial"/>
            </a:endParaRPr>
          </a:p>
          <a:p>
            <a:pPr marL="349250" marR="530860">
              <a:lnSpc>
                <a:spcPts val="2110"/>
              </a:lnSpc>
              <a:spcBef>
                <a:spcPts val="245"/>
              </a:spcBef>
            </a:pPr>
            <a:r>
              <a:rPr sz="2200" b="1" spc="-5" dirty="0">
                <a:solidFill>
                  <a:srgbClr val="FFFFFF"/>
                </a:solidFill>
                <a:latin typeface="Arial"/>
                <a:cs typeface="Arial"/>
              </a:rPr>
              <a:t>Thymoglobulin is  reflected in its diverse  effects on the immune  </a:t>
            </a:r>
            <a:r>
              <a:rPr sz="2200" b="1" spc="-10" dirty="0">
                <a:solidFill>
                  <a:srgbClr val="FFFFFF"/>
                </a:solidFill>
                <a:latin typeface="Arial"/>
                <a:cs typeface="Arial"/>
              </a:rPr>
              <a:t>system</a:t>
            </a:r>
            <a:endParaRPr sz="2200">
              <a:latin typeface="Arial"/>
              <a:cs typeface="Arial"/>
            </a:endParaRPr>
          </a:p>
          <a:p>
            <a:pPr marL="751840" marR="332740" lvl="1" indent="-288290">
              <a:lnSpc>
                <a:spcPct val="80000"/>
              </a:lnSpc>
              <a:spcBef>
                <a:spcPts val="1075"/>
              </a:spcBef>
              <a:buClr>
                <a:srgbClr val="FFCC00"/>
              </a:buClr>
              <a:buFont typeface="Arial"/>
              <a:buChar char="–"/>
              <a:tabLst>
                <a:tab pos="751205" algn="l"/>
                <a:tab pos="751840" algn="l"/>
              </a:tabLst>
            </a:pPr>
            <a:r>
              <a:rPr sz="2200" b="1" spc="-5" dirty="0">
                <a:solidFill>
                  <a:srgbClr val="FFFFFF"/>
                </a:solidFill>
                <a:latin typeface="Arial"/>
                <a:cs typeface="Arial"/>
              </a:rPr>
              <a:t>T-cell depletion in  blood and peripheral  lymphoid</a:t>
            </a:r>
            <a:r>
              <a:rPr sz="2200" b="1" spc="-20" dirty="0">
                <a:solidFill>
                  <a:srgbClr val="FFFFFF"/>
                </a:solidFill>
                <a:latin typeface="Arial"/>
                <a:cs typeface="Arial"/>
              </a:rPr>
              <a:t> </a:t>
            </a:r>
            <a:r>
              <a:rPr sz="2200" b="1" spc="-5" dirty="0">
                <a:solidFill>
                  <a:srgbClr val="FFFFFF"/>
                </a:solidFill>
                <a:latin typeface="Arial"/>
                <a:cs typeface="Arial"/>
              </a:rPr>
              <a:t>tissues</a:t>
            </a:r>
            <a:endParaRPr sz="2200">
              <a:latin typeface="Arial"/>
              <a:cs typeface="Arial"/>
            </a:endParaRPr>
          </a:p>
          <a:p>
            <a:pPr marL="751840" marR="71120" lvl="1" indent="-288290">
              <a:lnSpc>
                <a:spcPct val="80100"/>
              </a:lnSpc>
              <a:spcBef>
                <a:spcPts val="790"/>
              </a:spcBef>
              <a:buClr>
                <a:srgbClr val="FFCC00"/>
              </a:buClr>
              <a:buFont typeface="Arial"/>
              <a:buChar char="–"/>
              <a:tabLst>
                <a:tab pos="751205" algn="l"/>
                <a:tab pos="751840" algn="l"/>
              </a:tabLst>
            </a:pPr>
            <a:r>
              <a:rPr sz="2200" b="1" spc="-5" dirty="0">
                <a:solidFill>
                  <a:srgbClr val="FFFFFF"/>
                </a:solidFill>
                <a:latin typeface="Arial"/>
                <a:cs typeface="Arial"/>
              </a:rPr>
              <a:t>Interference </a:t>
            </a:r>
            <a:r>
              <a:rPr sz="2200" b="1" dirty="0">
                <a:solidFill>
                  <a:srgbClr val="FFFFFF"/>
                </a:solidFill>
                <a:latin typeface="Arial"/>
                <a:cs typeface="Arial"/>
              </a:rPr>
              <a:t>with  </a:t>
            </a:r>
            <a:r>
              <a:rPr sz="2200" b="1" spc="-5" dirty="0">
                <a:solidFill>
                  <a:srgbClr val="FFFFFF"/>
                </a:solidFill>
                <a:latin typeface="Arial"/>
                <a:cs typeface="Arial"/>
              </a:rPr>
              <a:t>leukocyte/endothelium  interactions</a:t>
            </a:r>
            <a:endParaRPr sz="2200">
              <a:latin typeface="Arial"/>
              <a:cs typeface="Arial"/>
            </a:endParaRPr>
          </a:p>
          <a:p>
            <a:pPr marL="751840" marR="173355" lvl="1" indent="-288290">
              <a:lnSpc>
                <a:spcPts val="2110"/>
              </a:lnSpc>
              <a:spcBef>
                <a:spcPts val="775"/>
              </a:spcBef>
              <a:buClr>
                <a:srgbClr val="FFCC00"/>
              </a:buClr>
              <a:buFont typeface="Arial"/>
              <a:buChar char="–"/>
              <a:tabLst>
                <a:tab pos="751205" algn="l"/>
                <a:tab pos="751840" algn="l"/>
              </a:tabLst>
            </a:pPr>
            <a:r>
              <a:rPr sz="2200" b="1" spc="-5" dirty="0">
                <a:solidFill>
                  <a:srgbClr val="FFFFFF"/>
                </a:solidFill>
                <a:latin typeface="Arial"/>
                <a:cs typeface="Arial"/>
              </a:rPr>
              <a:t>Apoptosis in all B-cell  lineages</a:t>
            </a:r>
            <a:endParaRPr sz="2200">
              <a:latin typeface="Arial"/>
              <a:cs typeface="Arial"/>
            </a:endParaRPr>
          </a:p>
          <a:p>
            <a:pPr marL="751840" lvl="1" indent="-288290">
              <a:lnSpc>
                <a:spcPts val="2375"/>
              </a:lnSpc>
              <a:spcBef>
                <a:spcPts val="280"/>
              </a:spcBef>
              <a:buClr>
                <a:srgbClr val="FFCC00"/>
              </a:buClr>
              <a:buFont typeface="Arial"/>
              <a:buChar char="–"/>
              <a:tabLst>
                <a:tab pos="751205" algn="l"/>
                <a:tab pos="751840" algn="l"/>
              </a:tabLst>
            </a:pPr>
            <a:r>
              <a:rPr sz="2200" b="1" spc="-5" dirty="0">
                <a:solidFill>
                  <a:srgbClr val="FFFFFF"/>
                </a:solidFill>
                <a:latin typeface="Arial"/>
                <a:cs typeface="Arial"/>
              </a:rPr>
              <a:t>Induction of</a:t>
            </a:r>
            <a:r>
              <a:rPr sz="2200" b="1" spc="10" dirty="0">
                <a:solidFill>
                  <a:srgbClr val="FFFFFF"/>
                </a:solidFill>
                <a:latin typeface="Arial"/>
                <a:cs typeface="Arial"/>
              </a:rPr>
              <a:t> </a:t>
            </a:r>
            <a:r>
              <a:rPr sz="2200" b="1" spc="-5" dirty="0">
                <a:solidFill>
                  <a:srgbClr val="FFFFFF"/>
                </a:solidFill>
                <a:latin typeface="Arial"/>
                <a:cs typeface="Arial"/>
              </a:rPr>
              <a:t>Tregs/NKT</a:t>
            </a:r>
            <a:endParaRPr sz="2200">
              <a:latin typeface="Arial"/>
              <a:cs typeface="Arial"/>
            </a:endParaRPr>
          </a:p>
          <a:p>
            <a:pPr marL="751840">
              <a:lnSpc>
                <a:spcPts val="2375"/>
              </a:lnSpc>
            </a:pPr>
            <a:r>
              <a:rPr sz="2200" b="1" spc="-5" dirty="0">
                <a:solidFill>
                  <a:srgbClr val="FFFFFF"/>
                </a:solidFill>
                <a:latin typeface="Arial"/>
                <a:cs typeface="Arial"/>
              </a:rPr>
              <a:t>cells</a:t>
            </a:r>
            <a:endParaRPr sz="2200">
              <a:latin typeface="Arial"/>
              <a:cs typeface="Arial"/>
            </a:endParaRPr>
          </a:p>
          <a:p>
            <a:pPr marL="349250" marR="610870" indent="-336550">
              <a:lnSpc>
                <a:spcPct val="80100"/>
              </a:lnSpc>
              <a:spcBef>
                <a:spcPts val="1770"/>
              </a:spcBef>
              <a:buSzPct val="95652"/>
              <a:buFont typeface="Arial"/>
              <a:buChar char="•"/>
              <a:tabLst>
                <a:tab pos="349250" algn="l"/>
                <a:tab pos="349885" algn="l"/>
              </a:tabLst>
            </a:pPr>
            <a:r>
              <a:rPr sz="2300" b="1" i="1" spc="-114" dirty="0">
                <a:solidFill>
                  <a:srgbClr val="FFCC00"/>
                </a:solidFill>
                <a:latin typeface="Wingdings"/>
                <a:cs typeface="Wingdings"/>
              </a:rPr>
              <a:t></a:t>
            </a:r>
            <a:r>
              <a:rPr sz="2300" b="1" i="1" spc="-114" dirty="0">
                <a:solidFill>
                  <a:srgbClr val="FFCC00"/>
                </a:solidFill>
                <a:latin typeface="Times New Roman"/>
                <a:cs typeface="Times New Roman"/>
              </a:rPr>
              <a:t> </a:t>
            </a:r>
            <a:r>
              <a:rPr sz="2200" b="1" i="1" spc="-5" dirty="0">
                <a:solidFill>
                  <a:srgbClr val="FFCC00"/>
                </a:solidFill>
                <a:latin typeface="Arial"/>
                <a:cs typeface="Arial"/>
              </a:rPr>
              <a:t>Thymoglobuline  provides multifaceted  immunomodulation</a:t>
            </a:r>
            <a:endParaRPr sz="2200">
              <a:latin typeface="Arial"/>
              <a:cs typeface="Arial"/>
            </a:endParaRPr>
          </a:p>
        </p:txBody>
      </p:sp>
      <p:sp>
        <p:nvSpPr>
          <p:cNvPr id="41" name="object 41"/>
          <p:cNvSpPr/>
          <p:nvPr/>
        </p:nvSpPr>
        <p:spPr>
          <a:xfrm>
            <a:off x="5584825" y="4378325"/>
            <a:ext cx="2313305" cy="1875155"/>
          </a:xfrm>
          <a:custGeom>
            <a:avLst/>
            <a:gdLst/>
            <a:ahLst/>
            <a:cxnLst/>
            <a:rect l="l" t="t" r="r" b="b"/>
            <a:pathLst>
              <a:path w="2313304" h="1875154">
                <a:moveTo>
                  <a:pt x="1156461" y="0"/>
                </a:moveTo>
                <a:lnTo>
                  <a:pt x="1103526" y="964"/>
                </a:lnTo>
                <a:lnTo>
                  <a:pt x="1051202" y="3831"/>
                </a:lnTo>
                <a:lnTo>
                  <a:pt x="999539" y="8558"/>
                </a:lnTo>
                <a:lnTo>
                  <a:pt x="948590" y="15104"/>
                </a:lnTo>
                <a:lnTo>
                  <a:pt x="898404" y="23428"/>
                </a:lnTo>
                <a:lnTo>
                  <a:pt x="849033" y="33488"/>
                </a:lnTo>
                <a:lnTo>
                  <a:pt x="800528" y="45242"/>
                </a:lnTo>
                <a:lnTo>
                  <a:pt x="752940" y="58651"/>
                </a:lnTo>
                <a:lnTo>
                  <a:pt x="706320" y="73671"/>
                </a:lnTo>
                <a:lnTo>
                  <a:pt x="660719" y="90263"/>
                </a:lnTo>
                <a:lnTo>
                  <a:pt x="616188" y="108383"/>
                </a:lnTo>
                <a:lnTo>
                  <a:pt x="572779" y="127992"/>
                </a:lnTo>
                <a:lnTo>
                  <a:pt x="530542" y="149047"/>
                </a:lnTo>
                <a:lnTo>
                  <a:pt x="489528" y="171508"/>
                </a:lnTo>
                <a:lnTo>
                  <a:pt x="449788" y="195332"/>
                </a:lnTo>
                <a:lnTo>
                  <a:pt x="411373" y="220478"/>
                </a:lnTo>
                <a:lnTo>
                  <a:pt x="374335" y="246906"/>
                </a:lnTo>
                <a:lnTo>
                  <a:pt x="338724" y="274574"/>
                </a:lnTo>
                <a:lnTo>
                  <a:pt x="304592" y="303439"/>
                </a:lnTo>
                <a:lnTo>
                  <a:pt x="271989" y="333462"/>
                </a:lnTo>
                <a:lnTo>
                  <a:pt x="240967" y="364600"/>
                </a:lnTo>
                <a:lnTo>
                  <a:pt x="211576" y="396812"/>
                </a:lnTo>
                <a:lnTo>
                  <a:pt x="183868" y="430057"/>
                </a:lnTo>
                <a:lnTo>
                  <a:pt x="157893" y="464293"/>
                </a:lnTo>
                <a:lnTo>
                  <a:pt x="133704" y="499479"/>
                </a:lnTo>
                <a:lnTo>
                  <a:pt x="111349" y="535573"/>
                </a:lnTo>
                <a:lnTo>
                  <a:pt x="90882" y="572535"/>
                </a:lnTo>
                <a:lnTo>
                  <a:pt x="72352" y="610323"/>
                </a:lnTo>
                <a:lnTo>
                  <a:pt x="55811" y="648895"/>
                </a:lnTo>
                <a:lnTo>
                  <a:pt x="41310" y="688210"/>
                </a:lnTo>
                <a:lnTo>
                  <a:pt x="28900" y="728227"/>
                </a:lnTo>
                <a:lnTo>
                  <a:pt x="18632" y="768904"/>
                </a:lnTo>
                <a:lnTo>
                  <a:pt x="10557" y="810200"/>
                </a:lnTo>
                <a:lnTo>
                  <a:pt x="4726" y="852073"/>
                </a:lnTo>
                <a:lnTo>
                  <a:pt x="1190" y="894482"/>
                </a:lnTo>
                <a:lnTo>
                  <a:pt x="0" y="937387"/>
                </a:lnTo>
                <a:lnTo>
                  <a:pt x="1190" y="980299"/>
                </a:lnTo>
                <a:lnTo>
                  <a:pt x="4726" y="1022716"/>
                </a:lnTo>
                <a:lnTo>
                  <a:pt x="10557" y="1064596"/>
                </a:lnTo>
                <a:lnTo>
                  <a:pt x="18632" y="1105898"/>
                </a:lnTo>
                <a:lnTo>
                  <a:pt x="28900" y="1146581"/>
                </a:lnTo>
                <a:lnTo>
                  <a:pt x="41310" y="1186603"/>
                </a:lnTo>
                <a:lnTo>
                  <a:pt x="55811" y="1225923"/>
                </a:lnTo>
                <a:lnTo>
                  <a:pt x="72352" y="1264499"/>
                </a:lnTo>
                <a:lnTo>
                  <a:pt x="90882" y="1302290"/>
                </a:lnTo>
                <a:lnTo>
                  <a:pt x="111349" y="1339256"/>
                </a:lnTo>
                <a:lnTo>
                  <a:pt x="133704" y="1375353"/>
                </a:lnTo>
                <a:lnTo>
                  <a:pt x="157893" y="1410542"/>
                </a:lnTo>
                <a:lnTo>
                  <a:pt x="183868" y="1444780"/>
                </a:lnTo>
                <a:lnTo>
                  <a:pt x="211576" y="1478027"/>
                </a:lnTo>
                <a:lnTo>
                  <a:pt x="240967" y="1510241"/>
                </a:lnTo>
                <a:lnTo>
                  <a:pt x="271989" y="1541380"/>
                </a:lnTo>
                <a:lnTo>
                  <a:pt x="304592" y="1571403"/>
                </a:lnTo>
                <a:lnTo>
                  <a:pt x="338724" y="1600269"/>
                </a:lnTo>
                <a:lnTo>
                  <a:pt x="374335" y="1627937"/>
                </a:lnTo>
                <a:lnTo>
                  <a:pt x="411373" y="1654365"/>
                </a:lnTo>
                <a:lnTo>
                  <a:pt x="449788" y="1679512"/>
                </a:lnTo>
                <a:lnTo>
                  <a:pt x="489528" y="1703336"/>
                </a:lnTo>
                <a:lnTo>
                  <a:pt x="530542" y="1725796"/>
                </a:lnTo>
                <a:lnTo>
                  <a:pt x="572779" y="1746851"/>
                </a:lnTo>
                <a:lnTo>
                  <a:pt x="616188" y="1766459"/>
                </a:lnTo>
                <a:lnTo>
                  <a:pt x="660719" y="1784579"/>
                </a:lnTo>
                <a:lnTo>
                  <a:pt x="706320" y="1801169"/>
                </a:lnTo>
                <a:lnTo>
                  <a:pt x="752940" y="1816189"/>
                </a:lnTo>
                <a:lnTo>
                  <a:pt x="800528" y="1829597"/>
                </a:lnTo>
                <a:lnTo>
                  <a:pt x="849033" y="1841351"/>
                </a:lnTo>
                <a:lnTo>
                  <a:pt x="898404" y="1851411"/>
                </a:lnTo>
                <a:lnTo>
                  <a:pt x="948590" y="1859734"/>
                </a:lnTo>
                <a:lnTo>
                  <a:pt x="999539" y="1866279"/>
                </a:lnTo>
                <a:lnTo>
                  <a:pt x="1051202" y="1871006"/>
                </a:lnTo>
                <a:lnTo>
                  <a:pt x="1103526" y="1873872"/>
                </a:lnTo>
                <a:lnTo>
                  <a:pt x="1156461" y="1874837"/>
                </a:lnTo>
                <a:lnTo>
                  <a:pt x="1209397" y="1873872"/>
                </a:lnTo>
                <a:lnTo>
                  <a:pt x="1261722" y="1871006"/>
                </a:lnTo>
                <a:lnTo>
                  <a:pt x="1313386" y="1866279"/>
                </a:lnTo>
                <a:lnTo>
                  <a:pt x="1364338" y="1859734"/>
                </a:lnTo>
                <a:lnTo>
                  <a:pt x="1414526" y="1851411"/>
                </a:lnTo>
                <a:lnTo>
                  <a:pt x="1463900" y="1841351"/>
                </a:lnTo>
                <a:lnTo>
                  <a:pt x="1512408" y="1829597"/>
                </a:lnTo>
                <a:lnTo>
                  <a:pt x="1559999" y="1816189"/>
                </a:lnTo>
                <a:lnTo>
                  <a:pt x="1606623" y="1801169"/>
                </a:lnTo>
                <a:lnTo>
                  <a:pt x="1652228" y="1784579"/>
                </a:lnTo>
                <a:lnTo>
                  <a:pt x="1696763" y="1766459"/>
                </a:lnTo>
                <a:lnTo>
                  <a:pt x="1740177" y="1746851"/>
                </a:lnTo>
                <a:lnTo>
                  <a:pt x="1782419" y="1725796"/>
                </a:lnTo>
                <a:lnTo>
                  <a:pt x="1823438" y="1703336"/>
                </a:lnTo>
                <a:lnTo>
                  <a:pt x="1863183" y="1679512"/>
                </a:lnTo>
                <a:lnTo>
                  <a:pt x="1901603" y="1654365"/>
                </a:lnTo>
                <a:lnTo>
                  <a:pt x="1938646" y="1627937"/>
                </a:lnTo>
                <a:lnTo>
                  <a:pt x="1974262" y="1600269"/>
                </a:lnTo>
                <a:lnTo>
                  <a:pt x="2008400" y="1571403"/>
                </a:lnTo>
                <a:lnTo>
                  <a:pt x="2041008" y="1541380"/>
                </a:lnTo>
                <a:lnTo>
                  <a:pt x="2072035" y="1510241"/>
                </a:lnTo>
                <a:lnTo>
                  <a:pt x="2101431" y="1478027"/>
                </a:lnTo>
                <a:lnTo>
                  <a:pt x="2129144" y="1444780"/>
                </a:lnTo>
                <a:lnTo>
                  <a:pt x="2155124" y="1410542"/>
                </a:lnTo>
                <a:lnTo>
                  <a:pt x="2179318" y="1375353"/>
                </a:lnTo>
                <a:lnTo>
                  <a:pt x="2201677" y="1339256"/>
                </a:lnTo>
                <a:lnTo>
                  <a:pt x="2222148" y="1302290"/>
                </a:lnTo>
                <a:lnTo>
                  <a:pt x="2240682" y="1264499"/>
                </a:lnTo>
                <a:lnTo>
                  <a:pt x="2257226" y="1225923"/>
                </a:lnTo>
                <a:lnTo>
                  <a:pt x="2271730" y="1186603"/>
                </a:lnTo>
                <a:lnTo>
                  <a:pt x="2284143" y="1146581"/>
                </a:lnTo>
                <a:lnTo>
                  <a:pt x="2294414" y="1105898"/>
                </a:lnTo>
                <a:lnTo>
                  <a:pt x="2302491" y="1064596"/>
                </a:lnTo>
                <a:lnTo>
                  <a:pt x="2308323" y="1022716"/>
                </a:lnTo>
                <a:lnTo>
                  <a:pt x="2311860" y="980299"/>
                </a:lnTo>
                <a:lnTo>
                  <a:pt x="2313051" y="937387"/>
                </a:lnTo>
                <a:lnTo>
                  <a:pt x="2311860" y="894482"/>
                </a:lnTo>
                <a:lnTo>
                  <a:pt x="2308323" y="852073"/>
                </a:lnTo>
                <a:lnTo>
                  <a:pt x="2302491" y="810200"/>
                </a:lnTo>
                <a:lnTo>
                  <a:pt x="2294414" y="768904"/>
                </a:lnTo>
                <a:lnTo>
                  <a:pt x="2284143" y="728227"/>
                </a:lnTo>
                <a:lnTo>
                  <a:pt x="2271730" y="688210"/>
                </a:lnTo>
                <a:lnTo>
                  <a:pt x="2257226" y="648895"/>
                </a:lnTo>
                <a:lnTo>
                  <a:pt x="2240682" y="610323"/>
                </a:lnTo>
                <a:lnTo>
                  <a:pt x="2222148" y="572535"/>
                </a:lnTo>
                <a:lnTo>
                  <a:pt x="2201677" y="535573"/>
                </a:lnTo>
                <a:lnTo>
                  <a:pt x="2179318" y="499479"/>
                </a:lnTo>
                <a:lnTo>
                  <a:pt x="2155124" y="464293"/>
                </a:lnTo>
                <a:lnTo>
                  <a:pt x="2129144" y="430057"/>
                </a:lnTo>
                <a:lnTo>
                  <a:pt x="2101431" y="396812"/>
                </a:lnTo>
                <a:lnTo>
                  <a:pt x="2072035" y="364600"/>
                </a:lnTo>
                <a:lnTo>
                  <a:pt x="2041008" y="333462"/>
                </a:lnTo>
                <a:lnTo>
                  <a:pt x="2008400" y="303439"/>
                </a:lnTo>
                <a:lnTo>
                  <a:pt x="1974262" y="274573"/>
                </a:lnTo>
                <a:lnTo>
                  <a:pt x="1938646" y="246906"/>
                </a:lnTo>
                <a:lnTo>
                  <a:pt x="1901603" y="220478"/>
                </a:lnTo>
                <a:lnTo>
                  <a:pt x="1863183" y="195332"/>
                </a:lnTo>
                <a:lnTo>
                  <a:pt x="1823438" y="171508"/>
                </a:lnTo>
                <a:lnTo>
                  <a:pt x="1782419" y="149047"/>
                </a:lnTo>
                <a:lnTo>
                  <a:pt x="1740177" y="127992"/>
                </a:lnTo>
                <a:lnTo>
                  <a:pt x="1696763" y="108383"/>
                </a:lnTo>
                <a:lnTo>
                  <a:pt x="1652228" y="90263"/>
                </a:lnTo>
                <a:lnTo>
                  <a:pt x="1606623" y="73671"/>
                </a:lnTo>
                <a:lnTo>
                  <a:pt x="1559999" y="58651"/>
                </a:lnTo>
                <a:lnTo>
                  <a:pt x="1512408" y="45242"/>
                </a:lnTo>
                <a:lnTo>
                  <a:pt x="1463900" y="33488"/>
                </a:lnTo>
                <a:lnTo>
                  <a:pt x="1414526" y="23428"/>
                </a:lnTo>
                <a:lnTo>
                  <a:pt x="1364338" y="15104"/>
                </a:lnTo>
                <a:lnTo>
                  <a:pt x="1313386" y="8558"/>
                </a:lnTo>
                <a:lnTo>
                  <a:pt x="1261722" y="3831"/>
                </a:lnTo>
                <a:lnTo>
                  <a:pt x="1209397" y="964"/>
                </a:lnTo>
                <a:lnTo>
                  <a:pt x="1156461" y="0"/>
                </a:lnTo>
                <a:close/>
              </a:path>
            </a:pathLst>
          </a:custGeom>
          <a:solidFill>
            <a:srgbClr val="FFFDC9"/>
          </a:solidFill>
        </p:spPr>
        <p:txBody>
          <a:bodyPr wrap="square" lIns="0" tIns="0" rIns="0" bIns="0" rtlCol="0"/>
          <a:lstStyle/>
          <a:p>
            <a:endParaRPr/>
          </a:p>
        </p:txBody>
      </p:sp>
      <p:sp>
        <p:nvSpPr>
          <p:cNvPr id="42" name="object 42"/>
          <p:cNvSpPr/>
          <p:nvPr/>
        </p:nvSpPr>
        <p:spPr>
          <a:xfrm>
            <a:off x="5584825" y="4378325"/>
            <a:ext cx="2313305" cy="1875155"/>
          </a:xfrm>
          <a:custGeom>
            <a:avLst/>
            <a:gdLst/>
            <a:ahLst/>
            <a:cxnLst/>
            <a:rect l="l" t="t" r="r" b="b"/>
            <a:pathLst>
              <a:path w="2313304" h="1875154">
                <a:moveTo>
                  <a:pt x="0" y="937387"/>
                </a:moveTo>
                <a:lnTo>
                  <a:pt x="1190" y="894482"/>
                </a:lnTo>
                <a:lnTo>
                  <a:pt x="4726" y="852073"/>
                </a:lnTo>
                <a:lnTo>
                  <a:pt x="10557" y="810200"/>
                </a:lnTo>
                <a:lnTo>
                  <a:pt x="18632" y="768904"/>
                </a:lnTo>
                <a:lnTo>
                  <a:pt x="28900" y="728227"/>
                </a:lnTo>
                <a:lnTo>
                  <a:pt x="41310" y="688210"/>
                </a:lnTo>
                <a:lnTo>
                  <a:pt x="55811" y="648895"/>
                </a:lnTo>
                <a:lnTo>
                  <a:pt x="72352" y="610323"/>
                </a:lnTo>
                <a:lnTo>
                  <a:pt x="90882" y="572535"/>
                </a:lnTo>
                <a:lnTo>
                  <a:pt x="111349" y="535573"/>
                </a:lnTo>
                <a:lnTo>
                  <a:pt x="133704" y="499479"/>
                </a:lnTo>
                <a:lnTo>
                  <a:pt x="157893" y="464293"/>
                </a:lnTo>
                <a:lnTo>
                  <a:pt x="183868" y="430057"/>
                </a:lnTo>
                <a:lnTo>
                  <a:pt x="211576" y="396812"/>
                </a:lnTo>
                <a:lnTo>
                  <a:pt x="240967" y="364600"/>
                </a:lnTo>
                <a:lnTo>
                  <a:pt x="271989" y="333462"/>
                </a:lnTo>
                <a:lnTo>
                  <a:pt x="304592" y="303439"/>
                </a:lnTo>
                <a:lnTo>
                  <a:pt x="338724" y="274574"/>
                </a:lnTo>
                <a:lnTo>
                  <a:pt x="374335" y="246906"/>
                </a:lnTo>
                <a:lnTo>
                  <a:pt x="411373" y="220478"/>
                </a:lnTo>
                <a:lnTo>
                  <a:pt x="449788" y="195332"/>
                </a:lnTo>
                <a:lnTo>
                  <a:pt x="489528" y="171508"/>
                </a:lnTo>
                <a:lnTo>
                  <a:pt x="530542" y="149047"/>
                </a:lnTo>
                <a:lnTo>
                  <a:pt x="572779" y="127992"/>
                </a:lnTo>
                <a:lnTo>
                  <a:pt x="616188" y="108383"/>
                </a:lnTo>
                <a:lnTo>
                  <a:pt x="660719" y="90263"/>
                </a:lnTo>
                <a:lnTo>
                  <a:pt x="706320" y="73671"/>
                </a:lnTo>
                <a:lnTo>
                  <a:pt x="752940" y="58651"/>
                </a:lnTo>
                <a:lnTo>
                  <a:pt x="800528" y="45242"/>
                </a:lnTo>
                <a:lnTo>
                  <a:pt x="849033" y="33488"/>
                </a:lnTo>
                <a:lnTo>
                  <a:pt x="898404" y="23428"/>
                </a:lnTo>
                <a:lnTo>
                  <a:pt x="948590" y="15104"/>
                </a:lnTo>
                <a:lnTo>
                  <a:pt x="999539" y="8558"/>
                </a:lnTo>
                <a:lnTo>
                  <a:pt x="1051202" y="3831"/>
                </a:lnTo>
                <a:lnTo>
                  <a:pt x="1103526" y="964"/>
                </a:lnTo>
                <a:lnTo>
                  <a:pt x="1156461" y="0"/>
                </a:lnTo>
                <a:lnTo>
                  <a:pt x="1209397" y="964"/>
                </a:lnTo>
                <a:lnTo>
                  <a:pt x="1261722" y="3831"/>
                </a:lnTo>
                <a:lnTo>
                  <a:pt x="1313386" y="8558"/>
                </a:lnTo>
                <a:lnTo>
                  <a:pt x="1364338" y="15104"/>
                </a:lnTo>
                <a:lnTo>
                  <a:pt x="1414526" y="23428"/>
                </a:lnTo>
                <a:lnTo>
                  <a:pt x="1463900" y="33488"/>
                </a:lnTo>
                <a:lnTo>
                  <a:pt x="1512408" y="45242"/>
                </a:lnTo>
                <a:lnTo>
                  <a:pt x="1559999" y="58651"/>
                </a:lnTo>
                <a:lnTo>
                  <a:pt x="1606623" y="73671"/>
                </a:lnTo>
                <a:lnTo>
                  <a:pt x="1652228" y="90263"/>
                </a:lnTo>
                <a:lnTo>
                  <a:pt x="1696763" y="108383"/>
                </a:lnTo>
                <a:lnTo>
                  <a:pt x="1740177" y="127992"/>
                </a:lnTo>
                <a:lnTo>
                  <a:pt x="1782419" y="149047"/>
                </a:lnTo>
                <a:lnTo>
                  <a:pt x="1823438" y="171508"/>
                </a:lnTo>
                <a:lnTo>
                  <a:pt x="1863183" y="195332"/>
                </a:lnTo>
                <a:lnTo>
                  <a:pt x="1901603" y="220478"/>
                </a:lnTo>
                <a:lnTo>
                  <a:pt x="1938646" y="246906"/>
                </a:lnTo>
                <a:lnTo>
                  <a:pt x="1974262" y="274573"/>
                </a:lnTo>
                <a:lnTo>
                  <a:pt x="2008400" y="303439"/>
                </a:lnTo>
                <a:lnTo>
                  <a:pt x="2041008" y="333462"/>
                </a:lnTo>
                <a:lnTo>
                  <a:pt x="2072035" y="364600"/>
                </a:lnTo>
                <a:lnTo>
                  <a:pt x="2101431" y="396812"/>
                </a:lnTo>
                <a:lnTo>
                  <a:pt x="2129144" y="430057"/>
                </a:lnTo>
                <a:lnTo>
                  <a:pt x="2155124" y="464293"/>
                </a:lnTo>
                <a:lnTo>
                  <a:pt x="2179318" y="499479"/>
                </a:lnTo>
                <a:lnTo>
                  <a:pt x="2201677" y="535573"/>
                </a:lnTo>
                <a:lnTo>
                  <a:pt x="2222148" y="572535"/>
                </a:lnTo>
                <a:lnTo>
                  <a:pt x="2240682" y="610323"/>
                </a:lnTo>
                <a:lnTo>
                  <a:pt x="2257226" y="648895"/>
                </a:lnTo>
                <a:lnTo>
                  <a:pt x="2271730" y="688210"/>
                </a:lnTo>
                <a:lnTo>
                  <a:pt x="2284143" y="728227"/>
                </a:lnTo>
                <a:lnTo>
                  <a:pt x="2294414" y="768904"/>
                </a:lnTo>
                <a:lnTo>
                  <a:pt x="2302491" y="810200"/>
                </a:lnTo>
                <a:lnTo>
                  <a:pt x="2308323" y="852073"/>
                </a:lnTo>
                <a:lnTo>
                  <a:pt x="2311860" y="894482"/>
                </a:lnTo>
                <a:lnTo>
                  <a:pt x="2313051" y="937387"/>
                </a:lnTo>
                <a:lnTo>
                  <a:pt x="2311860" y="980299"/>
                </a:lnTo>
                <a:lnTo>
                  <a:pt x="2308323" y="1022716"/>
                </a:lnTo>
                <a:lnTo>
                  <a:pt x="2302491" y="1064596"/>
                </a:lnTo>
                <a:lnTo>
                  <a:pt x="2294414" y="1105898"/>
                </a:lnTo>
                <a:lnTo>
                  <a:pt x="2284143" y="1146581"/>
                </a:lnTo>
                <a:lnTo>
                  <a:pt x="2271730" y="1186603"/>
                </a:lnTo>
                <a:lnTo>
                  <a:pt x="2257226" y="1225923"/>
                </a:lnTo>
                <a:lnTo>
                  <a:pt x="2240682" y="1264499"/>
                </a:lnTo>
                <a:lnTo>
                  <a:pt x="2222148" y="1302290"/>
                </a:lnTo>
                <a:lnTo>
                  <a:pt x="2201677" y="1339256"/>
                </a:lnTo>
                <a:lnTo>
                  <a:pt x="2179318" y="1375353"/>
                </a:lnTo>
                <a:lnTo>
                  <a:pt x="2155124" y="1410542"/>
                </a:lnTo>
                <a:lnTo>
                  <a:pt x="2129144" y="1444780"/>
                </a:lnTo>
                <a:lnTo>
                  <a:pt x="2101431" y="1478027"/>
                </a:lnTo>
                <a:lnTo>
                  <a:pt x="2072035" y="1510241"/>
                </a:lnTo>
                <a:lnTo>
                  <a:pt x="2041008" y="1541380"/>
                </a:lnTo>
                <a:lnTo>
                  <a:pt x="2008400" y="1571403"/>
                </a:lnTo>
                <a:lnTo>
                  <a:pt x="1974262" y="1600269"/>
                </a:lnTo>
                <a:lnTo>
                  <a:pt x="1938646" y="1627937"/>
                </a:lnTo>
                <a:lnTo>
                  <a:pt x="1901603" y="1654365"/>
                </a:lnTo>
                <a:lnTo>
                  <a:pt x="1863183" y="1679512"/>
                </a:lnTo>
                <a:lnTo>
                  <a:pt x="1823438" y="1703336"/>
                </a:lnTo>
                <a:lnTo>
                  <a:pt x="1782419" y="1725796"/>
                </a:lnTo>
                <a:lnTo>
                  <a:pt x="1740177" y="1746851"/>
                </a:lnTo>
                <a:lnTo>
                  <a:pt x="1696763" y="1766459"/>
                </a:lnTo>
                <a:lnTo>
                  <a:pt x="1652228" y="1784579"/>
                </a:lnTo>
                <a:lnTo>
                  <a:pt x="1606623" y="1801169"/>
                </a:lnTo>
                <a:lnTo>
                  <a:pt x="1559999" y="1816189"/>
                </a:lnTo>
                <a:lnTo>
                  <a:pt x="1512408" y="1829597"/>
                </a:lnTo>
                <a:lnTo>
                  <a:pt x="1463900" y="1841351"/>
                </a:lnTo>
                <a:lnTo>
                  <a:pt x="1414526" y="1851411"/>
                </a:lnTo>
                <a:lnTo>
                  <a:pt x="1364338" y="1859734"/>
                </a:lnTo>
                <a:lnTo>
                  <a:pt x="1313386" y="1866279"/>
                </a:lnTo>
                <a:lnTo>
                  <a:pt x="1261722" y="1871006"/>
                </a:lnTo>
                <a:lnTo>
                  <a:pt x="1209397" y="1873872"/>
                </a:lnTo>
                <a:lnTo>
                  <a:pt x="1156461" y="1874837"/>
                </a:lnTo>
                <a:lnTo>
                  <a:pt x="1103526" y="1873872"/>
                </a:lnTo>
                <a:lnTo>
                  <a:pt x="1051202" y="1871006"/>
                </a:lnTo>
                <a:lnTo>
                  <a:pt x="999539" y="1866279"/>
                </a:lnTo>
                <a:lnTo>
                  <a:pt x="948590" y="1859734"/>
                </a:lnTo>
                <a:lnTo>
                  <a:pt x="898404" y="1851411"/>
                </a:lnTo>
                <a:lnTo>
                  <a:pt x="849033" y="1841351"/>
                </a:lnTo>
                <a:lnTo>
                  <a:pt x="800528" y="1829597"/>
                </a:lnTo>
                <a:lnTo>
                  <a:pt x="752940" y="1816189"/>
                </a:lnTo>
                <a:lnTo>
                  <a:pt x="706320" y="1801169"/>
                </a:lnTo>
                <a:lnTo>
                  <a:pt x="660719" y="1784579"/>
                </a:lnTo>
                <a:lnTo>
                  <a:pt x="616188" y="1766459"/>
                </a:lnTo>
                <a:lnTo>
                  <a:pt x="572779" y="1746851"/>
                </a:lnTo>
                <a:lnTo>
                  <a:pt x="530542" y="1725796"/>
                </a:lnTo>
                <a:lnTo>
                  <a:pt x="489528" y="1703336"/>
                </a:lnTo>
                <a:lnTo>
                  <a:pt x="449788" y="1679512"/>
                </a:lnTo>
                <a:lnTo>
                  <a:pt x="411373" y="1654365"/>
                </a:lnTo>
                <a:lnTo>
                  <a:pt x="374335" y="1627937"/>
                </a:lnTo>
                <a:lnTo>
                  <a:pt x="338724" y="1600269"/>
                </a:lnTo>
                <a:lnTo>
                  <a:pt x="304592" y="1571403"/>
                </a:lnTo>
                <a:lnTo>
                  <a:pt x="271989" y="1541380"/>
                </a:lnTo>
                <a:lnTo>
                  <a:pt x="240967" y="1510241"/>
                </a:lnTo>
                <a:lnTo>
                  <a:pt x="211576" y="1478027"/>
                </a:lnTo>
                <a:lnTo>
                  <a:pt x="183868" y="1444780"/>
                </a:lnTo>
                <a:lnTo>
                  <a:pt x="157893" y="1410542"/>
                </a:lnTo>
                <a:lnTo>
                  <a:pt x="133704" y="1375353"/>
                </a:lnTo>
                <a:lnTo>
                  <a:pt x="111349" y="1339256"/>
                </a:lnTo>
                <a:lnTo>
                  <a:pt x="90882" y="1302290"/>
                </a:lnTo>
                <a:lnTo>
                  <a:pt x="72352" y="1264499"/>
                </a:lnTo>
                <a:lnTo>
                  <a:pt x="55811" y="1225923"/>
                </a:lnTo>
                <a:lnTo>
                  <a:pt x="41310" y="1186603"/>
                </a:lnTo>
                <a:lnTo>
                  <a:pt x="28900" y="1146581"/>
                </a:lnTo>
                <a:lnTo>
                  <a:pt x="18632" y="1105898"/>
                </a:lnTo>
                <a:lnTo>
                  <a:pt x="10557" y="1064596"/>
                </a:lnTo>
                <a:lnTo>
                  <a:pt x="4726" y="1022716"/>
                </a:lnTo>
                <a:lnTo>
                  <a:pt x="1190" y="980299"/>
                </a:lnTo>
                <a:lnTo>
                  <a:pt x="0" y="937387"/>
                </a:lnTo>
                <a:close/>
              </a:path>
            </a:pathLst>
          </a:custGeom>
          <a:ln w="9525">
            <a:solidFill>
              <a:srgbClr val="053CE8"/>
            </a:solidFill>
          </a:ln>
        </p:spPr>
        <p:txBody>
          <a:bodyPr wrap="square" lIns="0" tIns="0" rIns="0" bIns="0" rtlCol="0"/>
          <a:lstStyle/>
          <a:p>
            <a:endParaRPr/>
          </a:p>
        </p:txBody>
      </p:sp>
      <p:sp>
        <p:nvSpPr>
          <p:cNvPr id="43" name="object 43"/>
          <p:cNvSpPr/>
          <p:nvPr/>
        </p:nvSpPr>
        <p:spPr>
          <a:xfrm>
            <a:off x="6099175" y="1323975"/>
            <a:ext cx="845113" cy="561975"/>
          </a:xfrm>
          <a:prstGeom prst="rect">
            <a:avLst/>
          </a:prstGeom>
          <a:blipFill>
            <a:blip r:embed="rId28" cstate="print"/>
            <a:stretch>
              <a:fillRect/>
            </a:stretch>
          </a:blipFill>
        </p:spPr>
        <p:txBody>
          <a:bodyPr wrap="square" lIns="0" tIns="0" rIns="0" bIns="0" rtlCol="0"/>
          <a:lstStyle/>
          <a:p>
            <a:endParaRPr/>
          </a:p>
        </p:txBody>
      </p:sp>
      <p:sp>
        <p:nvSpPr>
          <p:cNvPr id="44" name="object 44"/>
          <p:cNvSpPr/>
          <p:nvPr/>
        </p:nvSpPr>
        <p:spPr>
          <a:xfrm>
            <a:off x="6099175" y="1323975"/>
            <a:ext cx="845185" cy="561975"/>
          </a:xfrm>
          <a:custGeom>
            <a:avLst/>
            <a:gdLst/>
            <a:ahLst/>
            <a:cxnLst/>
            <a:rect l="l" t="t" r="r" b="b"/>
            <a:pathLst>
              <a:path w="845184" h="561975">
                <a:moveTo>
                  <a:pt x="791336" y="0"/>
                </a:moveTo>
                <a:lnTo>
                  <a:pt x="741802" y="7944"/>
                </a:lnTo>
                <a:lnTo>
                  <a:pt x="692527" y="15460"/>
                </a:lnTo>
                <a:lnTo>
                  <a:pt x="643503" y="22907"/>
                </a:lnTo>
                <a:lnTo>
                  <a:pt x="594719" y="30643"/>
                </a:lnTo>
                <a:lnTo>
                  <a:pt x="546164" y="39028"/>
                </a:lnTo>
                <a:lnTo>
                  <a:pt x="497829" y="48421"/>
                </a:lnTo>
                <a:lnTo>
                  <a:pt x="449702" y="59180"/>
                </a:lnTo>
                <a:lnTo>
                  <a:pt x="401774" y="71665"/>
                </a:lnTo>
                <a:lnTo>
                  <a:pt x="354035" y="86235"/>
                </a:lnTo>
                <a:lnTo>
                  <a:pt x="306473" y="103247"/>
                </a:lnTo>
                <a:lnTo>
                  <a:pt x="259079" y="123062"/>
                </a:lnTo>
                <a:lnTo>
                  <a:pt x="223543" y="155204"/>
                </a:lnTo>
                <a:lnTo>
                  <a:pt x="189122" y="186522"/>
                </a:lnTo>
                <a:lnTo>
                  <a:pt x="154372" y="215828"/>
                </a:lnTo>
                <a:lnTo>
                  <a:pt x="117847" y="241934"/>
                </a:lnTo>
                <a:lnTo>
                  <a:pt x="78104" y="263651"/>
                </a:lnTo>
                <a:lnTo>
                  <a:pt x="46540" y="303902"/>
                </a:lnTo>
                <a:lnTo>
                  <a:pt x="17002" y="340391"/>
                </a:lnTo>
                <a:lnTo>
                  <a:pt x="7064" y="378828"/>
                </a:lnTo>
                <a:lnTo>
                  <a:pt x="0" y="421513"/>
                </a:lnTo>
                <a:lnTo>
                  <a:pt x="2164" y="435363"/>
                </a:lnTo>
                <a:lnTo>
                  <a:pt x="3603" y="449738"/>
                </a:lnTo>
                <a:lnTo>
                  <a:pt x="43823" y="494187"/>
                </a:lnTo>
                <a:lnTo>
                  <a:pt x="90168" y="515980"/>
                </a:lnTo>
                <a:lnTo>
                  <a:pt x="141793" y="536310"/>
                </a:lnTo>
                <a:lnTo>
                  <a:pt x="188627" y="552526"/>
                </a:lnTo>
                <a:lnTo>
                  <a:pt x="220599" y="561975"/>
                </a:lnTo>
                <a:lnTo>
                  <a:pt x="256095" y="558631"/>
                </a:lnTo>
                <a:lnTo>
                  <a:pt x="291782" y="555990"/>
                </a:lnTo>
                <a:lnTo>
                  <a:pt x="362965" y="544576"/>
                </a:lnTo>
                <a:lnTo>
                  <a:pt x="382736" y="518304"/>
                </a:lnTo>
                <a:lnTo>
                  <a:pt x="389763" y="509777"/>
                </a:lnTo>
                <a:lnTo>
                  <a:pt x="426379" y="475438"/>
                </a:lnTo>
                <a:lnTo>
                  <a:pt x="468604" y="436928"/>
                </a:lnTo>
                <a:lnTo>
                  <a:pt x="513298" y="399803"/>
                </a:lnTo>
                <a:lnTo>
                  <a:pt x="557321" y="369614"/>
                </a:lnTo>
                <a:lnTo>
                  <a:pt x="597534" y="351916"/>
                </a:lnTo>
                <a:lnTo>
                  <a:pt x="646330" y="338579"/>
                </a:lnTo>
                <a:lnTo>
                  <a:pt x="688310" y="327120"/>
                </a:lnTo>
                <a:lnTo>
                  <a:pt x="726657" y="313503"/>
                </a:lnTo>
                <a:lnTo>
                  <a:pt x="764553" y="293692"/>
                </a:lnTo>
                <a:lnTo>
                  <a:pt x="805179" y="263651"/>
                </a:lnTo>
                <a:lnTo>
                  <a:pt x="825317" y="219475"/>
                </a:lnTo>
                <a:lnTo>
                  <a:pt x="840930" y="172180"/>
                </a:lnTo>
                <a:lnTo>
                  <a:pt x="845113" y="122455"/>
                </a:lnTo>
                <a:lnTo>
                  <a:pt x="830960" y="70992"/>
                </a:lnTo>
                <a:lnTo>
                  <a:pt x="815787" y="45817"/>
                </a:lnTo>
                <a:lnTo>
                  <a:pt x="804807" y="36505"/>
                </a:lnTo>
                <a:lnTo>
                  <a:pt x="797376" y="38109"/>
                </a:lnTo>
                <a:lnTo>
                  <a:pt x="792852" y="45684"/>
                </a:lnTo>
                <a:lnTo>
                  <a:pt x="790592" y="54283"/>
                </a:lnTo>
                <a:lnTo>
                  <a:pt x="789954" y="58960"/>
                </a:lnTo>
                <a:lnTo>
                  <a:pt x="790293" y="54770"/>
                </a:lnTo>
                <a:lnTo>
                  <a:pt x="790969" y="36765"/>
                </a:lnTo>
                <a:lnTo>
                  <a:pt x="791336" y="0"/>
                </a:lnTo>
                <a:close/>
              </a:path>
            </a:pathLst>
          </a:custGeom>
          <a:ln w="9525">
            <a:solidFill>
              <a:srgbClr val="FFFFFF"/>
            </a:solidFill>
          </a:ln>
        </p:spPr>
        <p:txBody>
          <a:bodyPr wrap="square" lIns="0" tIns="0" rIns="0" bIns="0" rtlCol="0"/>
          <a:lstStyle/>
          <a:p>
            <a:endParaRPr/>
          </a:p>
        </p:txBody>
      </p:sp>
      <p:sp>
        <p:nvSpPr>
          <p:cNvPr id="45" name="object 45"/>
          <p:cNvSpPr/>
          <p:nvPr/>
        </p:nvSpPr>
        <p:spPr>
          <a:xfrm>
            <a:off x="6202426" y="1463547"/>
            <a:ext cx="845059" cy="560577"/>
          </a:xfrm>
          <a:prstGeom prst="rect">
            <a:avLst/>
          </a:prstGeom>
          <a:blipFill>
            <a:blip r:embed="rId29" cstate="print"/>
            <a:stretch>
              <a:fillRect/>
            </a:stretch>
          </a:blipFill>
        </p:spPr>
        <p:txBody>
          <a:bodyPr wrap="square" lIns="0" tIns="0" rIns="0" bIns="0" rtlCol="0"/>
          <a:lstStyle/>
          <a:p>
            <a:endParaRPr/>
          </a:p>
        </p:txBody>
      </p:sp>
      <p:sp>
        <p:nvSpPr>
          <p:cNvPr id="46" name="object 46"/>
          <p:cNvSpPr/>
          <p:nvPr/>
        </p:nvSpPr>
        <p:spPr>
          <a:xfrm>
            <a:off x="6202426" y="1463547"/>
            <a:ext cx="845185" cy="560705"/>
          </a:xfrm>
          <a:custGeom>
            <a:avLst/>
            <a:gdLst/>
            <a:ahLst/>
            <a:cxnLst/>
            <a:rect l="l" t="t" r="r" b="b"/>
            <a:pathLst>
              <a:path w="845184" h="560705">
                <a:moveTo>
                  <a:pt x="791209" y="0"/>
                </a:moveTo>
                <a:lnTo>
                  <a:pt x="741706" y="7944"/>
                </a:lnTo>
                <a:lnTo>
                  <a:pt x="692458" y="15458"/>
                </a:lnTo>
                <a:lnTo>
                  <a:pt x="643454" y="22902"/>
                </a:lnTo>
                <a:lnTo>
                  <a:pt x="594686" y="30631"/>
                </a:lnTo>
                <a:lnTo>
                  <a:pt x="546143" y="39005"/>
                </a:lnTo>
                <a:lnTo>
                  <a:pt x="497817" y="48380"/>
                </a:lnTo>
                <a:lnTo>
                  <a:pt x="449696" y="59115"/>
                </a:lnTo>
                <a:lnTo>
                  <a:pt x="401772" y="71568"/>
                </a:lnTo>
                <a:lnTo>
                  <a:pt x="354034" y="86095"/>
                </a:lnTo>
                <a:lnTo>
                  <a:pt x="306473" y="103057"/>
                </a:lnTo>
                <a:lnTo>
                  <a:pt x="259079" y="122809"/>
                </a:lnTo>
                <a:lnTo>
                  <a:pt x="223482" y="154860"/>
                </a:lnTo>
                <a:lnTo>
                  <a:pt x="189030" y="186071"/>
                </a:lnTo>
                <a:lnTo>
                  <a:pt x="154280" y="215263"/>
                </a:lnTo>
                <a:lnTo>
                  <a:pt x="117786" y="241262"/>
                </a:lnTo>
                <a:lnTo>
                  <a:pt x="78104" y="262889"/>
                </a:lnTo>
                <a:lnTo>
                  <a:pt x="46531" y="303050"/>
                </a:lnTo>
                <a:lnTo>
                  <a:pt x="16954" y="339486"/>
                </a:lnTo>
                <a:lnTo>
                  <a:pt x="7020" y="377827"/>
                </a:lnTo>
                <a:lnTo>
                  <a:pt x="0" y="420369"/>
                </a:lnTo>
                <a:lnTo>
                  <a:pt x="2111" y="434220"/>
                </a:lnTo>
                <a:lnTo>
                  <a:pt x="3555" y="448595"/>
                </a:lnTo>
                <a:lnTo>
                  <a:pt x="43761" y="492957"/>
                </a:lnTo>
                <a:lnTo>
                  <a:pt x="90069" y="514656"/>
                </a:lnTo>
                <a:lnTo>
                  <a:pt x="141675" y="534911"/>
                </a:lnTo>
                <a:lnTo>
                  <a:pt x="188501" y="551094"/>
                </a:lnTo>
                <a:lnTo>
                  <a:pt x="220472" y="560577"/>
                </a:lnTo>
                <a:lnTo>
                  <a:pt x="255988" y="557216"/>
                </a:lnTo>
                <a:lnTo>
                  <a:pt x="291719" y="554545"/>
                </a:lnTo>
                <a:lnTo>
                  <a:pt x="362966" y="543178"/>
                </a:lnTo>
                <a:lnTo>
                  <a:pt x="382611" y="516961"/>
                </a:lnTo>
                <a:lnTo>
                  <a:pt x="389635" y="508507"/>
                </a:lnTo>
                <a:lnTo>
                  <a:pt x="426252" y="474244"/>
                </a:lnTo>
                <a:lnTo>
                  <a:pt x="468477" y="435811"/>
                </a:lnTo>
                <a:lnTo>
                  <a:pt x="513171" y="398761"/>
                </a:lnTo>
                <a:lnTo>
                  <a:pt x="557194" y="368649"/>
                </a:lnTo>
                <a:lnTo>
                  <a:pt x="597407" y="351027"/>
                </a:lnTo>
                <a:lnTo>
                  <a:pt x="646265" y="337691"/>
                </a:lnTo>
                <a:lnTo>
                  <a:pt x="688283" y="326239"/>
                </a:lnTo>
                <a:lnTo>
                  <a:pt x="726649" y="312641"/>
                </a:lnTo>
                <a:lnTo>
                  <a:pt x="764552" y="292868"/>
                </a:lnTo>
                <a:lnTo>
                  <a:pt x="805179" y="262889"/>
                </a:lnTo>
                <a:lnTo>
                  <a:pt x="825315" y="218882"/>
                </a:lnTo>
                <a:lnTo>
                  <a:pt x="840914" y="171719"/>
                </a:lnTo>
                <a:lnTo>
                  <a:pt x="845059" y="122104"/>
                </a:lnTo>
                <a:lnTo>
                  <a:pt x="830833" y="70738"/>
                </a:lnTo>
                <a:lnTo>
                  <a:pt x="815660" y="45660"/>
                </a:lnTo>
                <a:lnTo>
                  <a:pt x="804680" y="36392"/>
                </a:lnTo>
                <a:lnTo>
                  <a:pt x="797249" y="38005"/>
                </a:lnTo>
                <a:lnTo>
                  <a:pt x="792725" y="45567"/>
                </a:lnTo>
                <a:lnTo>
                  <a:pt x="790465" y="54146"/>
                </a:lnTo>
                <a:lnTo>
                  <a:pt x="789827" y="58810"/>
                </a:lnTo>
                <a:lnTo>
                  <a:pt x="790166" y="54628"/>
                </a:lnTo>
                <a:lnTo>
                  <a:pt x="790842" y="36668"/>
                </a:lnTo>
                <a:lnTo>
                  <a:pt x="791209" y="0"/>
                </a:lnTo>
                <a:close/>
              </a:path>
            </a:pathLst>
          </a:custGeom>
          <a:ln w="9525">
            <a:solidFill>
              <a:srgbClr val="FFFFFF"/>
            </a:solidFill>
          </a:ln>
        </p:spPr>
        <p:txBody>
          <a:bodyPr wrap="square" lIns="0" tIns="0" rIns="0" bIns="0" rtlCol="0"/>
          <a:lstStyle/>
          <a:p>
            <a:endParaRPr/>
          </a:p>
        </p:txBody>
      </p:sp>
      <p:sp>
        <p:nvSpPr>
          <p:cNvPr id="47" name="object 47"/>
          <p:cNvSpPr/>
          <p:nvPr/>
        </p:nvSpPr>
        <p:spPr>
          <a:xfrm>
            <a:off x="6772275" y="1454150"/>
            <a:ext cx="845113" cy="561975"/>
          </a:xfrm>
          <a:prstGeom prst="rect">
            <a:avLst/>
          </a:prstGeom>
          <a:blipFill>
            <a:blip r:embed="rId30" cstate="print"/>
            <a:stretch>
              <a:fillRect/>
            </a:stretch>
          </a:blipFill>
        </p:spPr>
        <p:txBody>
          <a:bodyPr wrap="square" lIns="0" tIns="0" rIns="0" bIns="0" rtlCol="0"/>
          <a:lstStyle/>
          <a:p>
            <a:endParaRPr/>
          </a:p>
        </p:txBody>
      </p:sp>
      <p:sp>
        <p:nvSpPr>
          <p:cNvPr id="48" name="object 48"/>
          <p:cNvSpPr/>
          <p:nvPr/>
        </p:nvSpPr>
        <p:spPr>
          <a:xfrm>
            <a:off x="6772275" y="1454150"/>
            <a:ext cx="845185" cy="561975"/>
          </a:xfrm>
          <a:custGeom>
            <a:avLst/>
            <a:gdLst/>
            <a:ahLst/>
            <a:cxnLst/>
            <a:rect l="l" t="t" r="r" b="b"/>
            <a:pathLst>
              <a:path w="845184" h="561975">
                <a:moveTo>
                  <a:pt x="791336" y="0"/>
                </a:moveTo>
                <a:lnTo>
                  <a:pt x="741802" y="7944"/>
                </a:lnTo>
                <a:lnTo>
                  <a:pt x="692527" y="15460"/>
                </a:lnTo>
                <a:lnTo>
                  <a:pt x="643503" y="22907"/>
                </a:lnTo>
                <a:lnTo>
                  <a:pt x="594719" y="30643"/>
                </a:lnTo>
                <a:lnTo>
                  <a:pt x="546164" y="39028"/>
                </a:lnTo>
                <a:lnTo>
                  <a:pt x="497829" y="48421"/>
                </a:lnTo>
                <a:lnTo>
                  <a:pt x="449702" y="59180"/>
                </a:lnTo>
                <a:lnTo>
                  <a:pt x="401774" y="71665"/>
                </a:lnTo>
                <a:lnTo>
                  <a:pt x="354035" y="86235"/>
                </a:lnTo>
                <a:lnTo>
                  <a:pt x="306473" y="103247"/>
                </a:lnTo>
                <a:lnTo>
                  <a:pt x="259079" y="123062"/>
                </a:lnTo>
                <a:lnTo>
                  <a:pt x="223543" y="155204"/>
                </a:lnTo>
                <a:lnTo>
                  <a:pt x="189122" y="186522"/>
                </a:lnTo>
                <a:lnTo>
                  <a:pt x="154372" y="215828"/>
                </a:lnTo>
                <a:lnTo>
                  <a:pt x="117847" y="241934"/>
                </a:lnTo>
                <a:lnTo>
                  <a:pt x="78104" y="263651"/>
                </a:lnTo>
                <a:lnTo>
                  <a:pt x="46540" y="303902"/>
                </a:lnTo>
                <a:lnTo>
                  <a:pt x="17002" y="340391"/>
                </a:lnTo>
                <a:lnTo>
                  <a:pt x="7064" y="378828"/>
                </a:lnTo>
                <a:lnTo>
                  <a:pt x="0" y="421513"/>
                </a:lnTo>
                <a:lnTo>
                  <a:pt x="2164" y="435363"/>
                </a:lnTo>
                <a:lnTo>
                  <a:pt x="3603" y="449738"/>
                </a:lnTo>
                <a:lnTo>
                  <a:pt x="43823" y="494187"/>
                </a:lnTo>
                <a:lnTo>
                  <a:pt x="90168" y="515980"/>
                </a:lnTo>
                <a:lnTo>
                  <a:pt x="141793" y="536310"/>
                </a:lnTo>
                <a:lnTo>
                  <a:pt x="188627" y="552526"/>
                </a:lnTo>
                <a:lnTo>
                  <a:pt x="220599" y="561975"/>
                </a:lnTo>
                <a:lnTo>
                  <a:pt x="256095" y="558631"/>
                </a:lnTo>
                <a:lnTo>
                  <a:pt x="291782" y="555990"/>
                </a:lnTo>
                <a:lnTo>
                  <a:pt x="362966" y="544576"/>
                </a:lnTo>
                <a:lnTo>
                  <a:pt x="382736" y="518304"/>
                </a:lnTo>
                <a:lnTo>
                  <a:pt x="389763" y="509777"/>
                </a:lnTo>
                <a:lnTo>
                  <a:pt x="426379" y="475438"/>
                </a:lnTo>
                <a:lnTo>
                  <a:pt x="468604" y="436928"/>
                </a:lnTo>
                <a:lnTo>
                  <a:pt x="513298" y="399803"/>
                </a:lnTo>
                <a:lnTo>
                  <a:pt x="557321" y="369614"/>
                </a:lnTo>
                <a:lnTo>
                  <a:pt x="597534" y="351916"/>
                </a:lnTo>
                <a:lnTo>
                  <a:pt x="646330" y="338579"/>
                </a:lnTo>
                <a:lnTo>
                  <a:pt x="688310" y="327120"/>
                </a:lnTo>
                <a:lnTo>
                  <a:pt x="726657" y="313503"/>
                </a:lnTo>
                <a:lnTo>
                  <a:pt x="764553" y="293692"/>
                </a:lnTo>
                <a:lnTo>
                  <a:pt x="805179" y="263651"/>
                </a:lnTo>
                <a:lnTo>
                  <a:pt x="825317" y="219475"/>
                </a:lnTo>
                <a:lnTo>
                  <a:pt x="840930" y="172180"/>
                </a:lnTo>
                <a:lnTo>
                  <a:pt x="845113" y="122455"/>
                </a:lnTo>
                <a:lnTo>
                  <a:pt x="830960" y="70992"/>
                </a:lnTo>
                <a:lnTo>
                  <a:pt x="815787" y="45817"/>
                </a:lnTo>
                <a:lnTo>
                  <a:pt x="804807" y="36505"/>
                </a:lnTo>
                <a:lnTo>
                  <a:pt x="797376" y="38109"/>
                </a:lnTo>
                <a:lnTo>
                  <a:pt x="792852" y="45684"/>
                </a:lnTo>
                <a:lnTo>
                  <a:pt x="790592" y="54283"/>
                </a:lnTo>
                <a:lnTo>
                  <a:pt x="789954" y="58960"/>
                </a:lnTo>
                <a:lnTo>
                  <a:pt x="790293" y="54770"/>
                </a:lnTo>
                <a:lnTo>
                  <a:pt x="790969" y="36765"/>
                </a:lnTo>
                <a:lnTo>
                  <a:pt x="791336" y="0"/>
                </a:lnTo>
                <a:close/>
              </a:path>
            </a:pathLst>
          </a:custGeom>
          <a:ln w="9525">
            <a:solidFill>
              <a:srgbClr val="FFFFFF"/>
            </a:solidFill>
          </a:ln>
        </p:spPr>
        <p:txBody>
          <a:bodyPr wrap="square" lIns="0" tIns="0" rIns="0" bIns="0" rtlCol="0"/>
          <a:lstStyle/>
          <a:p>
            <a:endParaRPr/>
          </a:p>
        </p:txBody>
      </p:sp>
      <p:sp>
        <p:nvSpPr>
          <p:cNvPr id="49" name="object 49"/>
          <p:cNvSpPr/>
          <p:nvPr/>
        </p:nvSpPr>
        <p:spPr>
          <a:xfrm>
            <a:off x="6719951" y="1176274"/>
            <a:ext cx="846635" cy="562101"/>
          </a:xfrm>
          <a:prstGeom prst="rect">
            <a:avLst/>
          </a:prstGeom>
          <a:blipFill>
            <a:blip r:embed="rId31" cstate="print"/>
            <a:stretch>
              <a:fillRect/>
            </a:stretch>
          </a:blipFill>
        </p:spPr>
        <p:txBody>
          <a:bodyPr wrap="square" lIns="0" tIns="0" rIns="0" bIns="0" rtlCol="0"/>
          <a:lstStyle/>
          <a:p>
            <a:endParaRPr/>
          </a:p>
        </p:txBody>
      </p:sp>
      <p:sp>
        <p:nvSpPr>
          <p:cNvPr id="50" name="object 50"/>
          <p:cNvSpPr/>
          <p:nvPr/>
        </p:nvSpPr>
        <p:spPr>
          <a:xfrm>
            <a:off x="6719951" y="1176274"/>
            <a:ext cx="847090" cy="562610"/>
          </a:xfrm>
          <a:custGeom>
            <a:avLst/>
            <a:gdLst/>
            <a:ahLst/>
            <a:cxnLst/>
            <a:rect l="l" t="t" r="r" b="b"/>
            <a:pathLst>
              <a:path w="847090" h="562610">
                <a:moveTo>
                  <a:pt x="792733" y="0"/>
                </a:moveTo>
                <a:lnTo>
                  <a:pt x="743126" y="7975"/>
                </a:lnTo>
                <a:lnTo>
                  <a:pt x="693775" y="15517"/>
                </a:lnTo>
                <a:lnTo>
                  <a:pt x="644669" y="22985"/>
                </a:lnTo>
                <a:lnTo>
                  <a:pt x="595800" y="30738"/>
                </a:lnTo>
                <a:lnTo>
                  <a:pt x="547160" y="39135"/>
                </a:lnTo>
                <a:lnTo>
                  <a:pt x="498738" y="48536"/>
                </a:lnTo>
                <a:lnTo>
                  <a:pt x="450525" y="59301"/>
                </a:lnTo>
                <a:lnTo>
                  <a:pt x="402513" y="71790"/>
                </a:lnTo>
                <a:lnTo>
                  <a:pt x="354692" y="86361"/>
                </a:lnTo>
                <a:lnTo>
                  <a:pt x="307053" y="103374"/>
                </a:lnTo>
                <a:lnTo>
                  <a:pt x="259588" y="123189"/>
                </a:lnTo>
                <a:lnTo>
                  <a:pt x="223914" y="155317"/>
                </a:lnTo>
                <a:lnTo>
                  <a:pt x="189386" y="186604"/>
                </a:lnTo>
                <a:lnTo>
                  <a:pt x="154560" y="215873"/>
                </a:lnTo>
                <a:lnTo>
                  <a:pt x="117990" y="241948"/>
                </a:lnTo>
                <a:lnTo>
                  <a:pt x="78231" y="263651"/>
                </a:lnTo>
                <a:lnTo>
                  <a:pt x="46613" y="303902"/>
                </a:lnTo>
                <a:lnTo>
                  <a:pt x="17018" y="340391"/>
                </a:lnTo>
                <a:lnTo>
                  <a:pt x="7064" y="378828"/>
                </a:lnTo>
                <a:lnTo>
                  <a:pt x="0" y="421513"/>
                </a:lnTo>
                <a:lnTo>
                  <a:pt x="2111" y="435383"/>
                </a:lnTo>
                <a:lnTo>
                  <a:pt x="3555" y="449802"/>
                </a:lnTo>
                <a:lnTo>
                  <a:pt x="43850" y="494302"/>
                </a:lnTo>
                <a:lnTo>
                  <a:pt x="90266" y="516071"/>
                </a:lnTo>
                <a:lnTo>
                  <a:pt x="141986" y="536382"/>
                </a:lnTo>
                <a:lnTo>
                  <a:pt x="188920" y="552604"/>
                </a:lnTo>
                <a:lnTo>
                  <a:pt x="220979" y="562101"/>
                </a:lnTo>
                <a:lnTo>
                  <a:pt x="256498" y="558740"/>
                </a:lnTo>
                <a:lnTo>
                  <a:pt x="292242" y="556069"/>
                </a:lnTo>
                <a:lnTo>
                  <a:pt x="363600" y="544702"/>
                </a:lnTo>
                <a:lnTo>
                  <a:pt x="383371" y="518360"/>
                </a:lnTo>
                <a:lnTo>
                  <a:pt x="390398" y="509904"/>
                </a:lnTo>
                <a:lnTo>
                  <a:pt x="427090" y="475553"/>
                </a:lnTo>
                <a:lnTo>
                  <a:pt x="469391" y="437019"/>
                </a:lnTo>
                <a:lnTo>
                  <a:pt x="514162" y="399875"/>
                </a:lnTo>
                <a:lnTo>
                  <a:pt x="558261" y="369692"/>
                </a:lnTo>
                <a:lnTo>
                  <a:pt x="598551" y="352043"/>
                </a:lnTo>
                <a:lnTo>
                  <a:pt x="647483" y="338644"/>
                </a:lnTo>
                <a:lnTo>
                  <a:pt x="689570" y="327147"/>
                </a:lnTo>
                <a:lnTo>
                  <a:pt x="727993" y="313511"/>
                </a:lnTo>
                <a:lnTo>
                  <a:pt x="765934" y="293693"/>
                </a:lnTo>
                <a:lnTo>
                  <a:pt x="806576" y="263651"/>
                </a:lnTo>
                <a:lnTo>
                  <a:pt x="826803" y="219493"/>
                </a:lnTo>
                <a:lnTo>
                  <a:pt x="842470" y="172227"/>
                </a:lnTo>
                <a:lnTo>
                  <a:pt x="846635" y="122509"/>
                </a:lnTo>
                <a:lnTo>
                  <a:pt x="832357" y="70992"/>
                </a:lnTo>
                <a:lnTo>
                  <a:pt x="817151" y="45817"/>
                </a:lnTo>
                <a:lnTo>
                  <a:pt x="806153" y="36505"/>
                </a:lnTo>
                <a:lnTo>
                  <a:pt x="798717" y="38109"/>
                </a:lnTo>
                <a:lnTo>
                  <a:pt x="794197" y="45684"/>
                </a:lnTo>
                <a:lnTo>
                  <a:pt x="791947" y="54283"/>
                </a:lnTo>
                <a:lnTo>
                  <a:pt x="791322" y="58960"/>
                </a:lnTo>
                <a:lnTo>
                  <a:pt x="791676" y="54770"/>
                </a:lnTo>
                <a:lnTo>
                  <a:pt x="792361" y="36765"/>
                </a:lnTo>
                <a:lnTo>
                  <a:pt x="792733" y="0"/>
                </a:lnTo>
                <a:close/>
              </a:path>
            </a:pathLst>
          </a:custGeom>
          <a:ln w="9525">
            <a:solidFill>
              <a:srgbClr val="FFFFFF"/>
            </a:solidFill>
          </a:ln>
        </p:spPr>
        <p:txBody>
          <a:bodyPr wrap="square" lIns="0" tIns="0" rIns="0" bIns="0" rtlCol="0"/>
          <a:lstStyle/>
          <a:p>
            <a:endParaRPr/>
          </a:p>
        </p:txBody>
      </p:sp>
      <p:sp>
        <p:nvSpPr>
          <p:cNvPr id="51" name="object 51"/>
          <p:cNvSpPr/>
          <p:nvPr/>
        </p:nvSpPr>
        <p:spPr>
          <a:xfrm>
            <a:off x="6308725" y="1731898"/>
            <a:ext cx="845113" cy="562101"/>
          </a:xfrm>
          <a:prstGeom prst="rect">
            <a:avLst/>
          </a:prstGeom>
          <a:blipFill>
            <a:blip r:embed="rId32" cstate="print"/>
            <a:stretch>
              <a:fillRect/>
            </a:stretch>
          </a:blipFill>
        </p:spPr>
        <p:txBody>
          <a:bodyPr wrap="square" lIns="0" tIns="0" rIns="0" bIns="0" rtlCol="0"/>
          <a:lstStyle/>
          <a:p>
            <a:endParaRPr/>
          </a:p>
        </p:txBody>
      </p:sp>
      <p:sp>
        <p:nvSpPr>
          <p:cNvPr id="52" name="object 52"/>
          <p:cNvSpPr/>
          <p:nvPr/>
        </p:nvSpPr>
        <p:spPr>
          <a:xfrm>
            <a:off x="6308725" y="1731898"/>
            <a:ext cx="845185" cy="562610"/>
          </a:xfrm>
          <a:custGeom>
            <a:avLst/>
            <a:gdLst/>
            <a:ahLst/>
            <a:cxnLst/>
            <a:rect l="l" t="t" r="r" b="b"/>
            <a:pathLst>
              <a:path w="845184" h="562610">
                <a:moveTo>
                  <a:pt x="791336" y="0"/>
                </a:moveTo>
                <a:lnTo>
                  <a:pt x="741802" y="7975"/>
                </a:lnTo>
                <a:lnTo>
                  <a:pt x="692527" y="15517"/>
                </a:lnTo>
                <a:lnTo>
                  <a:pt x="643503" y="22985"/>
                </a:lnTo>
                <a:lnTo>
                  <a:pt x="594719" y="30738"/>
                </a:lnTo>
                <a:lnTo>
                  <a:pt x="546164" y="39135"/>
                </a:lnTo>
                <a:lnTo>
                  <a:pt x="497829" y="48536"/>
                </a:lnTo>
                <a:lnTo>
                  <a:pt x="449702" y="59301"/>
                </a:lnTo>
                <a:lnTo>
                  <a:pt x="401774" y="71790"/>
                </a:lnTo>
                <a:lnTo>
                  <a:pt x="354035" y="86361"/>
                </a:lnTo>
                <a:lnTo>
                  <a:pt x="306473" y="103374"/>
                </a:lnTo>
                <a:lnTo>
                  <a:pt x="259079" y="123189"/>
                </a:lnTo>
                <a:lnTo>
                  <a:pt x="223543" y="155317"/>
                </a:lnTo>
                <a:lnTo>
                  <a:pt x="189122" y="186604"/>
                </a:lnTo>
                <a:lnTo>
                  <a:pt x="154372" y="215873"/>
                </a:lnTo>
                <a:lnTo>
                  <a:pt x="117847" y="241948"/>
                </a:lnTo>
                <a:lnTo>
                  <a:pt x="78104" y="263651"/>
                </a:lnTo>
                <a:lnTo>
                  <a:pt x="46540" y="303902"/>
                </a:lnTo>
                <a:lnTo>
                  <a:pt x="17002" y="340391"/>
                </a:lnTo>
                <a:lnTo>
                  <a:pt x="7064" y="378828"/>
                </a:lnTo>
                <a:lnTo>
                  <a:pt x="0" y="421513"/>
                </a:lnTo>
                <a:lnTo>
                  <a:pt x="2164" y="435383"/>
                </a:lnTo>
                <a:lnTo>
                  <a:pt x="3603" y="449802"/>
                </a:lnTo>
                <a:lnTo>
                  <a:pt x="43823" y="494302"/>
                </a:lnTo>
                <a:lnTo>
                  <a:pt x="90168" y="516071"/>
                </a:lnTo>
                <a:lnTo>
                  <a:pt x="141793" y="536382"/>
                </a:lnTo>
                <a:lnTo>
                  <a:pt x="188627" y="552604"/>
                </a:lnTo>
                <a:lnTo>
                  <a:pt x="220599" y="562101"/>
                </a:lnTo>
                <a:lnTo>
                  <a:pt x="256095" y="558740"/>
                </a:lnTo>
                <a:lnTo>
                  <a:pt x="291782" y="556069"/>
                </a:lnTo>
                <a:lnTo>
                  <a:pt x="362966" y="544702"/>
                </a:lnTo>
                <a:lnTo>
                  <a:pt x="382736" y="518360"/>
                </a:lnTo>
                <a:lnTo>
                  <a:pt x="389763" y="509904"/>
                </a:lnTo>
                <a:lnTo>
                  <a:pt x="426379" y="475553"/>
                </a:lnTo>
                <a:lnTo>
                  <a:pt x="468604" y="437019"/>
                </a:lnTo>
                <a:lnTo>
                  <a:pt x="513298" y="399875"/>
                </a:lnTo>
                <a:lnTo>
                  <a:pt x="557321" y="369692"/>
                </a:lnTo>
                <a:lnTo>
                  <a:pt x="597534" y="352043"/>
                </a:lnTo>
                <a:lnTo>
                  <a:pt x="646330" y="338644"/>
                </a:lnTo>
                <a:lnTo>
                  <a:pt x="688310" y="327147"/>
                </a:lnTo>
                <a:lnTo>
                  <a:pt x="726657" y="313511"/>
                </a:lnTo>
                <a:lnTo>
                  <a:pt x="764553" y="293693"/>
                </a:lnTo>
                <a:lnTo>
                  <a:pt x="805179" y="263651"/>
                </a:lnTo>
                <a:lnTo>
                  <a:pt x="825317" y="219493"/>
                </a:lnTo>
                <a:lnTo>
                  <a:pt x="840930" y="172227"/>
                </a:lnTo>
                <a:lnTo>
                  <a:pt x="845113" y="122509"/>
                </a:lnTo>
                <a:lnTo>
                  <a:pt x="830960" y="70992"/>
                </a:lnTo>
                <a:lnTo>
                  <a:pt x="815787" y="45817"/>
                </a:lnTo>
                <a:lnTo>
                  <a:pt x="804807" y="36505"/>
                </a:lnTo>
                <a:lnTo>
                  <a:pt x="797376" y="38109"/>
                </a:lnTo>
                <a:lnTo>
                  <a:pt x="792852" y="45684"/>
                </a:lnTo>
                <a:lnTo>
                  <a:pt x="790592" y="54283"/>
                </a:lnTo>
                <a:lnTo>
                  <a:pt x="789954" y="58960"/>
                </a:lnTo>
                <a:lnTo>
                  <a:pt x="790293" y="54770"/>
                </a:lnTo>
                <a:lnTo>
                  <a:pt x="790969" y="36765"/>
                </a:lnTo>
                <a:lnTo>
                  <a:pt x="791336" y="0"/>
                </a:lnTo>
                <a:close/>
              </a:path>
            </a:pathLst>
          </a:custGeom>
          <a:ln w="9524">
            <a:solidFill>
              <a:srgbClr val="FFFFFF"/>
            </a:solidFill>
          </a:ln>
        </p:spPr>
        <p:txBody>
          <a:bodyPr wrap="square" lIns="0" tIns="0" rIns="0" bIns="0" rtlCol="0"/>
          <a:lstStyle/>
          <a:p>
            <a:endParaRPr/>
          </a:p>
        </p:txBody>
      </p:sp>
      <p:sp>
        <p:nvSpPr>
          <p:cNvPr id="53" name="object 53"/>
          <p:cNvSpPr/>
          <p:nvPr/>
        </p:nvSpPr>
        <p:spPr>
          <a:xfrm>
            <a:off x="5996051" y="1290700"/>
            <a:ext cx="103505" cy="208279"/>
          </a:xfrm>
          <a:custGeom>
            <a:avLst/>
            <a:gdLst/>
            <a:ahLst/>
            <a:cxnLst/>
            <a:rect l="l" t="t" r="r" b="b"/>
            <a:pathLst>
              <a:path w="103504" h="208280">
                <a:moveTo>
                  <a:pt x="51562" y="0"/>
                </a:moveTo>
                <a:lnTo>
                  <a:pt x="0" y="207899"/>
                </a:lnTo>
                <a:lnTo>
                  <a:pt x="103124" y="207899"/>
                </a:lnTo>
                <a:lnTo>
                  <a:pt x="51562" y="0"/>
                </a:lnTo>
                <a:close/>
              </a:path>
            </a:pathLst>
          </a:custGeom>
          <a:solidFill>
            <a:srgbClr val="081D57"/>
          </a:solidFill>
        </p:spPr>
        <p:txBody>
          <a:bodyPr wrap="square" lIns="0" tIns="0" rIns="0" bIns="0" rtlCol="0"/>
          <a:lstStyle/>
          <a:p>
            <a:endParaRPr/>
          </a:p>
        </p:txBody>
      </p:sp>
      <p:sp>
        <p:nvSpPr>
          <p:cNvPr id="54" name="object 54"/>
          <p:cNvSpPr/>
          <p:nvPr/>
        </p:nvSpPr>
        <p:spPr>
          <a:xfrm>
            <a:off x="5996051" y="1290700"/>
            <a:ext cx="103505" cy="208279"/>
          </a:xfrm>
          <a:custGeom>
            <a:avLst/>
            <a:gdLst/>
            <a:ahLst/>
            <a:cxnLst/>
            <a:rect l="l" t="t" r="r" b="b"/>
            <a:pathLst>
              <a:path w="103504" h="208280">
                <a:moveTo>
                  <a:pt x="0" y="207899"/>
                </a:moveTo>
                <a:lnTo>
                  <a:pt x="51562" y="0"/>
                </a:lnTo>
                <a:lnTo>
                  <a:pt x="103124" y="207899"/>
                </a:lnTo>
                <a:lnTo>
                  <a:pt x="0" y="207899"/>
                </a:lnTo>
                <a:close/>
              </a:path>
            </a:pathLst>
          </a:custGeom>
          <a:ln w="9525">
            <a:solidFill>
              <a:srgbClr val="FFFFFF"/>
            </a:solidFill>
          </a:ln>
        </p:spPr>
        <p:txBody>
          <a:bodyPr wrap="square" lIns="0" tIns="0" rIns="0" bIns="0" rtlCol="0"/>
          <a:lstStyle/>
          <a:p>
            <a:endParaRPr/>
          </a:p>
        </p:txBody>
      </p:sp>
      <p:sp>
        <p:nvSpPr>
          <p:cNvPr id="55" name="object 55"/>
          <p:cNvSpPr/>
          <p:nvPr/>
        </p:nvSpPr>
        <p:spPr>
          <a:xfrm>
            <a:off x="6046851" y="1568450"/>
            <a:ext cx="103505" cy="208279"/>
          </a:xfrm>
          <a:custGeom>
            <a:avLst/>
            <a:gdLst/>
            <a:ahLst/>
            <a:cxnLst/>
            <a:rect l="l" t="t" r="r" b="b"/>
            <a:pathLst>
              <a:path w="103504" h="208280">
                <a:moveTo>
                  <a:pt x="51562" y="0"/>
                </a:moveTo>
                <a:lnTo>
                  <a:pt x="0" y="207899"/>
                </a:lnTo>
                <a:lnTo>
                  <a:pt x="103124" y="207899"/>
                </a:lnTo>
                <a:lnTo>
                  <a:pt x="51562" y="0"/>
                </a:lnTo>
                <a:close/>
              </a:path>
            </a:pathLst>
          </a:custGeom>
          <a:solidFill>
            <a:srgbClr val="081D57"/>
          </a:solidFill>
        </p:spPr>
        <p:txBody>
          <a:bodyPr wrap="square" lIns="0" tIns="0" rIns="0" bIns="0" rtlCol="0"/>
          <a:lstStyle/>
          <a:p>
            <a:endParaRPr/>
          </a:p>
        </p:txBody>
      </p:sp>
      <p:sp>
        <p:nvSpPr>
          <p:cNvPr id="56" name="object 56"/>
          <p:cNvSpPr/>
          <p:nvPr/>
        </p:nvSpPr>
        <p:spPr>
          <a:xfrm>
            <a:off x="6046851" y="1568450"/>
            <a:ext cx="103505" cy="208279"/>
          </a:xfrm>
          <a:custGeom>
            <a:avLst/>
            <a:gdLst/>
            <a:ahLst/>
            <a:cxnLst/>
            <a:rect l="l" t="t" r="r" b="b"/>
            <a:pathLst>
              <a:path w="103504" h="208280">
                <a:moveTo>
                  <a:pt x="0" y="207899"/>
                </a:moveTo>
                <a:lnTo>
                  <a:pt x="51562" y="0"/>
                </a:lnTo>
                <a:lnTo>
                  <a:pt x="103124" y="207899"/>
                </a:lnTo>
                <a:lnTo>
                  <a:pt x="0" y="207899"/>
                </a:lnTo>
                <a:close/>
              </a:path>
            </a:pathLst>
          </a:custGeom>
          <a:ln w="9525">
            <a:solidFill>
              <a:srgbClr val="FFFFFF"/>
            </a:solidFill>
          </a:ln>
        </p:spPr>
        <p:txBody>
          <a:bodyPr wrap="square" lIns="0" tIns="0" rIns="0" bIns="0" rtlCol="0"/>
          <a:lstStyle/>
          <a:p>
            <a:endParaRPr/>
          </a:p>
        </p:txBody>
      </p:sp>
      <p:sp>
        <p:nvSpPr>
          <p:cNvPr id="57" name="object 57"/>
          <p:cNvSpPr/>
          <p:nvPr/>
        </p:nvSpPr>
        <p:spPr>
          <a:xfrm>
            <a:off x="5892800" y="1498600"/>
            <a:ext cx="103505" cy="209550"/>
          </a:xfrm>
          <a:custGeom>
            <a:avLst/>
            <a:gdLst/>
            <a:ahLst/>
            <a:cxnLst/>
            <a:rect l="l" t="t" r="r" b="b"/>
            <a:pathLst>
              <a:path w="103504" h="209550">
                <a:moveTo>
                  <a:pt x="51562" y="0"/>
                </a:moveTo>
                <a:lnTo>
                  <a:pt x="0" y="209550"/>
                </a:lnTo>
                <a:lnTo>
                  <a:pt x="103124" y="209550"/>
                </a:lnTo>
                <a:lnTo>
                  <a:pt x="51562" y="0"/>
                </a:lnTo>
                <a:close/>
              </a:path>
            </a:pathLst>
          </a:custGeom>
          <a:solidFill>
            <a:srgbClr val="081D57"/>
          </a:solidFill>
        </p:spPr>
        <p:txBody>
          <a:bodyPr wrap="square" lIns="0" tIns="0" rIns="0" bIns="0" rtlCol="0"/>
          <a:lstStyle/>
          <a:p>
            <a:endParaRPr/>
          </a:p>
        </p:txBody>
      </p:sp>
      <p:sp>
        <p:nvSpPr>
          <p:cNvPr id="58" name="object 58"/>
          <p:cNvSpPr/>
          <p:nvPr/>
        </p:nvSpPr>
        <p:spPr>
          <a:xfrm>
            <a:off x="5892800" y="1498600"/>
            <a:ext cx="103505" cy="209550"/>
          </a:xfrm>
          <a:custGeom>
            <a:avLst/>
            <a:gdLst/>
            <a:ahLst/>
            <a:cxnLst/>
            <a:rect l="l" t="t" r="r" b="b"/>
            <a:pathLst>
              <a:path w="103504" h="209550">
                <a:moveTo>
                  <a:pt x="0" y="209550"/>
                </a:moveTo>
                <a:lnTo>
                  <a:pt x="51562" y="0"/>
                </a:lnTo>
                <a:lnTo>
                  <a:pt x="103124" y="209550"/>
                </a:lnTo>
                <a:lnTo>
                  <a:pt x="0" y="209550"/>
                </a:lnTo>
                <a:close/>
              </a:path>
            </a:pathLst>
          </a:custGeom>
          <a:ln w="9524">
            <a:solidFill>
              <a:srgbClr val="FFFFFF"/>
            </a:solidFill>
          </a:ln>
        </p:spPr>
        <p:txBody>
          <a:bodyPr wrap="square" lIns="0" tIns="0" rIns="0" bIns="0" rtlCol="0"/>
          <a:lstStyle/>
          <a:p>
            <a:endParaRPr/>
          </a:p>
        </p:txBody>
      </p:sp>
      <p:sp>
        <p:nvSpPr>
          <p:cNvPr id="59" name="object 59"/>
          <p:cNvSpPr/>
          <p:nvPr/>
        </p:nvSpPr>
        <p:spPr>
          <a:xfrm>
            <a:off x="6046851" y="2084323"/>
            <a:ext cx="103505" cy="209550"/>
          </a:xfrm>
          <a:custGeom>
            <a:avLst/>
            <a:gdLst/>
            <a:ahLst/>
            <a:cxnLst/>
            <a:rect l="l" t="t" r="r" b="b"/>
            <a:pathLst>
              <a:path w="103504" h="209550">
                <a:moveTo>
                  <a:pt x="51562" y="0"/>
                </a:moveTo>
                <a:lnTo>
                  <a:pt x="0" y="209550"/>
                </a:lnTo>
                <a:lnTo>
                  <a:pt x="103124" y="209550"/>
                </a:lnTo>
                <a:lnTo>
                  <a:pt x="51562" y="0"/>
                </a:lnTo>
                <a:close/>
              </a:path>
            </a:pathLst>
          </a:custGeom>
          <a:solidFill>
            <a:srgbClr val="081D57"/>
          </a:solidFill>
        </p:spPr>
        <p:txBody>
          <a:bodyPr wrap="square" lIns="0" tIns="0" rIns="0" bIns="0" rtlCol="0"/>
          <a:lstStyle/>
          <a:p>
            <a:endParaRPr/>
          </a:p>
        </p:txBody>
      </p:sp>
      <p:sp>
        <p:nvSpPr>
          <p:cNvPr id="60" name="object 60"/>
          <p:cNvSpPr/>
          <p:nvPr/>
        </p:nvSpPr>
        <p:spPr>
          <a:xfrm>
            <a:off x="6046851" y="2084323"/>
            <a:ext cx="103505" cy="209550"/>
          </a:xfrm>
          <a:custGeom>
            <a:avLst/>
            <a:gdLst/>
            <a:ahLst/>
            <a:cxnLst/>
            <a:rect l="l" t="t" r="r" b="b"/>
            <a:pathLst>
              <a:path w="103504" h="209550">
                <a:moveTo>
                  <a:pt x="0" y="209550"/>
                </a:moveTo>
                <a:lnTo>
                  <a:pt x="51562" y="0"/>
                </a:lnTo>
                <a:lnTo>
                  <a:pt x="103124" y="209550"/>
                </a:lnTo>
                <a:lnTo>
                  <a:pt x="0" y="209550"/>
                </a:lnTo>
                <a:close/>
              </a:path>
            </a:pathLst>
          </a:custGeom>
          <a:ln w="9524">
            <a:solidFill>
              <a:srgbClr val="FFFFFF"/>
            </a:solidFill>
          </a:ln>
        </p:spPr>
        <p:txBody>
          <a:bodyPr wrap="square" lIns="0" tIns="0" rIns="0" bIns="0" rtlCol="0"/>
          <a:lstStyle/>
          <a:p>
            <a:endParaRPr/>
          </a:p>
        </p:txBody>
      </p:sp>
      <p:sp>
        <p:nvSpPr>
          <p:cNvPr id="61" name="object 61"/>
          <p:cNvSpPr/>
          <p:nvPr/>
        </p:nvSpPr>
        <p:spPr>
          <a:xfrm>
            <a:off x="6253226" y="1708150"/>
            <a:ext cx="103505" cy="208279"/>
          </a:xfrm>
          <a:custGeom>
            <a:avLst/>
            <a:gdLst/>
            <a:ahLst/>
            <a:cxnLst/>
            <a:rect l="l" t="t" r="r" b="b"/>
            <a:pathLst>
              <a:path w="103504" h="208280">
                <a:moveTo>
                  <a:pt x="51562" y="0"/>
                </a:moveTo>
                <a:lnTo>
                  <a:pt x="0" y="208025"/>
                </a:lnTo>
                <a:lnTo>
                  <a:pt x="103124" y="208025"/>
                </a:lnTo>
                <a:lnTo>
                  <a:pt x="51562" y="0"/>
                </a:lnTo>
                <a:close/>
              </a:path>
            </a:pathLst>
          </a:custGeom>
          <a:solidFill>
            <a:srgbClr val="081D57"/>
          </a:solidFill>
        </p:spPr>
        <p:txBody>
          <a:bodyPr wrap="square" lIns="0" tIns="0" rIns="0" bIns="0" rtlCol="0"/>
          <a:lstStyle/>
          <a:p>
            <a:endParaRPr/>
          </a:p>
        </p:txBody>
      </p:sp>
      <p:sp>
        <p:nvSpPr>
          <p:cNvPr id="62" name="object 62"/>
          <p:cNvSpPr/>
          <p:nvPr/>
        </p:nvSpPr>
        <p:spPr>
          <a:xfrm>
            <a:off x="6253226" y="1708150"/>
            <a:ext cx="103505" cy="208279"/>
          </a:xfrm>
          <a:custGeom>
            <a:avLst/>
            <a:gdLst/>
            <a:ahLst/>
            <a:cxnLst/>
            <a:rect l="l" t="t" r="r" b="b"/>
            <a:pathLst>
              <a:path w="103504" h="208280">
                <a:moveTo>
                  <a:pt x="0" y="208025"/>
                </a:moveTo>
                <a:lnTo>
                  <a:pt x="51562" y="0"/>
                </a:lnTo>
                <a:lnTo>
                  <a:pt x="103124" y="208025"/>
                </a:lnTo>
                <a:lnTo>
                  <a:pt x="0" y="208025"/>
                </a:lnTo>
                <a:close/>
              </a:path>
            </a:pathLst>
          </a:custGeom>
          <a:ln w="9524">
            <a:solidFill>
              <a:srgbClr val="FFFFFF"/>
            </a:solidFill>
          </a:ln>
        </p:spPr>
        <p:txBody>
          <a:bodyPr wrap="square" lIns="0" tIns="0" rIns="0" bIns="0" rtlCol="0"/>
          <a:lstStyle/>
          <a:p>
            <a:endParaRPr/>
          </a:p>
        </p:txBody>
      </p:sp>
      <p:sp>
        <p:nvSpPr>
          <p:cNvPr id="63" name="object 63"/>
          <p:cNvSpPr txBox="1"/>
          <p:nvPr/>
        </p:nvSpPr>
        <p:spPr>
          <a:xfrm>
            <a:off x="4235577" y="2750184"/>
            <a:ext cx="1053465" cy="559435"/>
          </a:xfrm>
          <a:prstGeom prst="rect">
            <a:avLst/>
          </a:prstGeom>
        </p:spPr>
        <p:txBody>
          <a:bodyPr vert="horz" wrap="square" lIns="0" tIns="0" rIns="0" bIns="0" rtlCol="0">
            <a:spAutoFit/>
          </a:bodyPr>
          <a:lstStyle/>
          <a:p>
            <a:pPr marL="361315" marR="5080" indent="-349250">
              <a:lnSpc>
                <a:spcPct val="100000"/>
              </a:lnSpc>
            </a:pPr>
            <a:r>
              <a:rPr sz="1800" b="1" spc="-5" dirty="0">
                <a:solidFill>
                  <a:srgbClr val="FFFFFF"/>
                </a:solidFill>
                <a:latin typeface="Arial"/>
                <a:cs typeface="Arial"/>
              </a:rPr>
              <a:t>Imm</a:t>
            </a:r>
            <a:r>
              <a:rPr sz="1800" b="1" spc="-15" dirty="0">
                <a:solidFill>
                  <a:srgbClr val="FFFFFF"/>
                </a:solidFill>
                <a:latin typeface="Arial"/>
                <a:cs typeface="Arial"/>
              </a:rPr>
              <a:t>a</a:t>
            </a:r>
            <a:r>
              <a:rPr sz="1800" b="1" spc="-5" dirty="0">
                <a:solidFill>
                  <a:srgbClr val="FFFFFF"/>
                </a:solidFill>
                <a:latin typeface="Arial"/>
                <a:cs typeface="Arial"/>
              </a:rPr>
              <a:t>ture  </a:t>
            </a:r>
            <a:r>
              <a:rPr sz="1800" b="1" spc="-10" dirty="0">
                <a:solidFill>
                  <a:srgbClr val="FFFFFF"/>
                </a:solidFill>
                <a:latin typeface="Arial"/>
                <a:cs typeface="Arial"/>
              </a:rPr>
              <a:t>DC</a:t>
            </a:r>
            <a:endParaRPr sz="1800">
              <a:latin typeface="Arial"/>
              <a:cs typeface="Arial"/>
            </a:endParaRPr>
          </a:p>
        </p:txBody>
      </p:sp>
      <p:sp>
        <p:nvSpPr>
          <p:cNvPr id="64" name="object 64"/>
          <p:cNvSpPr/>
          <p:nvPr/>
        </p:nvSpPr>
        <p:spPr>
          <a:xfrm>
            <a:off x="6202426" y="4541901"/>
            <a:ext cx="985774" cy="984250"/>
          </a:xfrm>
          <a:prstGeom prst="rect">
            <a:avLst/>
          </a:prstGeom>
          <a:blipFill>
            <a:blip r:embed="rId33" cstate="print"/>
            <a:stretch>
              <a:fillRect/>
            </a:stretch>
          </a:blipFill>
        </p:spPr>
        <p:txBody>
          <a:bodyPr wrap="square" lIns="0" tIns="0" rIns="0" bIns="0" rtlCol="0"/>
          <a:lstStyle/>
          <a:p>
            <a:endParaRPr/>
          </a:p>
        </p:txBody>
      </p:sp>
      <p:sp>
        <p:nvSpPr>
          <p:cNvPr id="65" name="object 65"/>
          <p:cNvSpPr/>
          <p:nvPr/>
        </p:nvSpPr>
        <p:spPr>
          <a:xfrm>
            <a:off x="6202426" y="4541901"/>
            <a:ext cx="986155" cy="984250"/>
          </a:xfrm>
          <a:custGeom>
            <a:avLst/>
            <a:gdLst/>
            <a:ahLst/>
            <a:cxnLst/>
            <a:rect l="l" t="t" r="r" b="b"/>
            <a:pathLst>
              <a:path w="986154" h="984250">
                <a:moveTo>
                  <a:pt x="492887" y="264287"/>
                </a:moveTo>
                <a:lnTo>
                  <a:pt x="662685" y="0"/>
                </a:lnTo>
                <a:lnTo>
                  <a:pt x="645922" y="242569"/>
                </a:lnTo>
                <a:lnTo>
                  <a:pt x="838834" y="203073"/>
                </a:lnTo>
                <a:lnTo>
                  <a:pt x="762253" y="333248"/>
                </a:lnTo>
                <a:lnTo>
                  <a:pt x="962787" y="370713"/>
                </a:lnTo>
                <a:lnTo>
                  <a:pt x="803528" y="477266"/>
                </a:lnTo>
                <a:lnTo>
                  <a:pt x="985774" y="605536"/>
                </a:lnTo>
                <a:lnTo>
                  <a:pt x="768350" y="589661"/>
                </a:lnTo>
                <a:lnTo>
                  <a:pt x="828040" y="824484"/>
                </a:lnTo>
                <a:lnTo>
                  <a:pt x="639826" y="658749"/>
                </a:lnTo>
                <a:lnTo>
                  <a:pt x="604520" y="899287"/>
                </a:lnTo>
                <a:lnTo>
                  <a:pt x="480568" y="680466"/>
                </a:lnTo>
                <a:lnTo>
                  <a:pt x="387223" y="984250"/>
                </a:lnTo>
                <a:lnTo>
                  <a:pt x="352044" y="711962"/>
                </a:lnTo>
                <a:lnTo>
                  <a:pt x="217297" y="802640"/>
                </a:lnTo>
                <a:lnTo>
                  <a:pt x="258572" y="635000"/>
                </a:lnTo>
                <a:lnTo>
                  <a:pt x="6096" y="664591"/>
                </a:lnTo>
                <a:lnTo>
                  <a:pt x="169799" y="536448"/>
                </a:lnTo>
                <a:lnTo>
                  <a:pt x="0" y="392556"/>
                </a:lnTo>
                <a:lnTo>
                  <a:pt x="211074" y="346963"/>
                </a:lnTo>
                <a:lnTo>
                  <a:pt x="16763" y="104521"/>
                </a:lnTo>
                <a:lnTo>
                  <a:pt x="333628" y="287909"/>
                </a:lnTo>
                <a:lnTo>
                  <a:pt x="381126" y="104521"/>
                </a:lnTo>
                <a:lnTo>
                  <a:pt x="492887" y="264287"/>
                </a:lnTo>
                <a:close/>
              </a:path>
            </a:pathLst>
          </a:custGeom>
          <a:ln w="9525">
            <a:solidFill>
              <a:srgbClr val="FFFFFF"/>
            </a:solidFill>
          </a:ln>
        </p:spPr>
        <p:txBody>
          <a:bodyPr wrap="square" lIns="0" tIns="0" rIns="0" bIns="0" rtlCol="0"/>
          <a:lstStyle/>
          <a:p>
            <a:endParaRPr/>
          </a:p>
        </p:txBody>
      </p:sp>
      <p:sp>
        <p:nvSpPr>
          <p:cNvPr id="66" name="object 66"/>
          <p:cNvSpPr txBox="1"/>
          <p:nvPr/>
        </p:nvSpPr>
        <p:spPr>
          <a:xfrm>
            <a:off x="6512179" y="4861305"/>
            <a:ext cx="354965" cy="285115"/>
          </a:xfrm>
          <a:prstGeom prst="rect">
            <a:avLst/>
          </a:prstGeom>
        </p:spPr>
        <p:txBody>
          <a:bodyPr vert="horz" wrap="square" lIns="0" tIns="0" rIns="0" bIns="0" rtlCol="0">
            <a:spAutoFit/>
          </a:bodyPr>
          <a:lstStyle/>
          <a:p>
            <a:pPr marL="12700">
              <a:lnSpc>
                <a:spcPct val="100000"/>
              </a:lnSpc>
            </a:pPr>
            <a:r>
              <a:rPr sz="1800" b="1" spc="-10" dirty="0">
                <a:solidFill>
                  <a:srgbClr val="081D57"/>
                </a:solidFill>
                <a:latin typeface="Arial"/>
                <a:cs typeface="Arial"/>
              </a:rPr>
              <a:t>DC</a:t>
            </a:r>
            <a:endParaRPr sz="1800">
              <a:latin typeface="Arial"/>
              <a:cs typeface="Arial"/>
            </a:endParaRPr>
          </a:p>
        </p:txBody>
      </p:sp>
      <p:sp>
        <p:nvSpPr>
          <p:cNvPr id="67" name="object 67"/>
          <p:cNvSpPr/>
          <p:nvPr/>
        </p:nvSpPr>
        <p:spPr>
          <a:xfrm>
            <a:off x="6543675" y="4823078"/>
            <a:ext cx="76200" cy="140970"/>
          </a:xfrm>
          <a:custGeom>
            <a:avLst/>
            <a:gdLst/>
            <a:ahLst/>
            <a:cxnLst/>
            <a:rect l="l" t="t" r="r" b="b"/>
            <a:pathLst>
              <a:path w="76200" h="140970">
                <a:moveTo>
                  <a:pt x="37846" y="0"/>
                </a:moveTo>
                <a:lnTo>
                  <a:pt x="0" y="140589"/>
                </a:lnTo>
                <a:lnTo>
                  <a:pt x="75819" y="140589"/>
                </a:lnTo>
                <a:lnTo>
                  <a:pt x="37846" y="0"/>
                </a:lnTo>
                <a:close/>
              </a:path>
            </a:pathLst>
          </a:custGeom>
          <a:solidFill>
            <a:srgbClr val="081D57"/>
          </a:solidFill>
        </p:spPr>
        <p:txBody>
          <a:bodyPr wrap="square" lIns="0" tIns="0" rIns="0" bIns="0" rtlCol="0"/>
          <a:lstStyle/>
          <a:p>
            <a:endParaRPr/>
          </a:p>
        </p:txBody>
      </p:sp>
      <p:sp>
        <p:nvSpPr>
          <p:cNvPr id="68" name="object 68"/>
          <p:cNvSpPr/>
          <p:nvPr/>
        </p:nvSpPr>
        <p:spPr>
          <a:xfrm>
            <a:off x="6543675" y="4823078"/>
            <a:ext cx="76200" cy="140970"/>
          </a:xfrm>
          <a:custGeom>
            <a:avLst/>
            <a:gdLst/>
            <a:ahLst/>
            <a:cxnLst/>
            <a:rect l="l" t="t" r="r" b="b"/>
            <a:pathLst>
              <a:path w="76200" h="140970">
                <a:moveTo>
                  <a:pt x="0" y="140589"/>
                </a:moveTo>
                <a:lnTo>
                  <a:pt x="37846" y="0"/>
                </a:lnTo>
                <a:lnTo>
                  <a:pt x="75819" y="140589"/>
                </a:lnTo>
                <a:lnTo>
                  <a:pt x="0" y="140589"/>
                </a:lnTo>
                <a:close/>
              </a:path>
            </a:pathLst>
          </a:custGeom>
          <a:ln w="9525">
            <a:solidFill>
              <a:srgbClr val="FFFFFF"/>
            </a:solidFill>
          </a:ln>
        </p:spPr>
        <p:txBody>
          <a:bodyPr wrap="square" lIns="0" tIns="0" rIns="0" bIns="0" rtlCol="0"/>
          <a:lstStyle/>
          <a:p>
            <a:endParaRPr/>
          </a:p>
        </p:txBody>
      </p:sp>
      <p:sp>
        <p:nvSpPr>
          <p:cNvPr id="69" name="object 69"/>
          <p:cNvSpPr/>
          <p:nvPr/>
        </p:nvSpPr>
        <p:spPr>
          <a:xfrm>
            <a:off x="7302500" y="4810125"/>
            <a:ext cx="493649" cy="609600"/>
          </a:xfrm>
          <a:prstGeom prst="rect">
            <a:avLst/>
          </a:prstGeom>
          <a:blipFill>
            <a:blip r:embed="rId34" cstate="print"/>
            <a:stretch>
              <a:fillRect/>
            </a:stretch>
          </a:blipFill>
        </p:spPr>
        <p:txBody>
          <a:bodyPr wrap="square" lIns="0" tIns="0" rIns="0" bIns="0" rtlCol="0"/>
          <a:lstStyle/>
          <a:p>
            <a:endParaRPr/>
          </a:p>
        </p:txBody>
      </p:sp>
      <p:sp>
        <p:nvSpPr>
          <p:cNvPr id="70" name="object 70"/>
          <p:cNvSpPr txBox="1"/>
          <p:nvPr/>
        </p:nvSpPr>
        <p:spPr>
          <a:xfrm>
            <a:off x="7310373" y="4972811"/>
            <a:ext cx="482600" cy="285115"/>
          </a:xfrm>
          <a:prstGeom prst="rect">
            <a:avLst/>
          </a:prstGeom>
        </p:spPr>
        <p:txBody>
          <a:bodyPr vert="horz" wrap="square" lIns="0" tIns="0" rIns="0" bIns="0" rtlCol="0">
            <a:spAutoFit/>
          </a:bodyPr>
          <a:lstStyle/>
          <a:p>
            <a:pPr marL="12700">
              <a:lnSpc>
                <a:spcPct val="100000"/>
              </a:lnSpc>
            </a:pPr>
            <a:r>
              <a:rPr sz="1800" b="1" spc="-10" dirty="0">
                <a:solidFill>
                  <a:srgbClr val="081D57"/>
                </a:solidFill>
                <a:latin typeface="Arial"/>
                <a:cs typeface="Arial"/>
              </a:rPr>
              <a:t>CD8</a:t>
            </a:r>
            <a:endParaRPr sz="1800">
              <a:latin typeface="Arial"/>
              <a:cs typeface="Arial"/>
            </a:endParaRPr>
          </a:p>
        </p:txBody>
      </p:sp>
      <p:sp>
        <p:nvSpPr>
          <p:cNvPr id="71" name="object 71"/>
          <p:cNvSpPr/>
          <p:nvPr/>
        </p:nvSpPr>
        <p:spPr>
          <a:xfrm>
            <a:off x="6543675" y="5573776"/>
            <a:ext cx="493649" cy="609536"/>
          </a:xfrm>
          <a:prstGeom prst="rect">
            <a:avLst/>
          </a:prstGeom>
          <a:blipFill>
            <a:blip r:embed="rId35" cstate="print"/>
            <a:stretch>
              <a:fillRect/>
            </a:stretch>
          </a:blipFill>
        </p:spPr>
        <p:txBody>
          <a:bodyPr wrap="square" lIns="0" tIns="0" rIns="0" bIns="0" rtlCol="0"/>
          <a:lstStyle/>
          <a:p>
            <a:endParaRPr/>
          </a:p>
        </p:txBody>
      </p:sp>
      <p:sp>
        <p:nvSpPr>
          <p:cNvPr id="72" name="object 72"/>
          <p:cNvSpPr txBox="1"/>
          <p:nvPr/>
        </p:nvSpPr>
        <p:spPr>
          <a:xfrm>
            <a:off x="6551421" y="5736640"/>
            <a:ext cx="482600" cy="285115"/>
          </a:xfrm>
          <a:prstGeom prst="rect">
            <a:avLst/>
          </a:prstGeom>
        </p:spPr>
        <p:txBody>
          <a:bodyPr vert="horz" wrap="square" lIns="0" tIns="0" rIns="0" bIns="0" rtlCol="0">
            <a:spAutoFit/>
          </a:bodyPr>
          <a:lstStyle/>
          <a:p>
            <a:pPr marL="12700">
              <a:lnSpc>
                <a:spcPct val="100000"/>
              </a:lnSpc>
            </a:pPr>
            <a:r>
              <a:rPr sz="1800" b="1" spc="-10" dirty="0">
                <a:solidFill>
                  <a:srgbClr val="081D57"/>
                </a:solidFill>
                <a:latin typeface="Arial"/>
                <a:cs typeface="Arial"/>
              </a:rPr>
              <a:t>CD4</a:t>
            </a:r>
            <a:endParaRPr sz="1800">
              <a:latin typeface="Arial"/>
              <a:cs typeface="Arial"/>
            </a:endParaRPr>
          </a:p>
        </p:txBody>
      </p:sp>
      <p:sp>
        <p:nvSpPr>
          <p:cNvPr id="73" name="object 73"/>
          <p:cNvSpPr/>
          <p:nvPr/>
        </p:nvSpPr>
        <p:spPr>
          <a:xfrm>
            <a:off x="6790530" y="5434012"/>
            <a:ext cx="0" cy="186055"/>
          </a:xfrm>
          <a:custGeom>
            <a:avLst/>
            <a:gdLst/>
            <a:ahLst/>
            <a:cxnLst/>
            <a:rect l="l" t="t" r="r" b="b"/>
            <a:pathLst>
              <a:path h="186054">
                <a:moveTo>
                  <a:pt x="0" y="0"/>
                </a:moveTo>
                <a:lnTo>
                  <a:pt x="0" y="185737"/>
                </a:lnTo>
              </a:path>
            </a:pathLst>
          </a:custGeom>
          <a:ln w="36511">
            <a:solidFill>
              <a:srgbClr val="FFFFFF"/>
            </a:solidFill>
          </a:ln>
        </p:spPr>
        <p:txBody>
          <a:bodyPr wrap="square" lIns="0" tIns="0" rIns="0" bIns="0" rtlCol="0"/>
          <a:lstStyle/>
          <a:p>
            <a:endParaRPr/>
          </a:p>
        </p:txBody>
      </p:sp>
      <p:sp>
        <p:nvSpPr>
          <p:cNvPr id="74" name="object 74"/>
          <p:cNvSpPr/>
          <p:nvPr/>
        </p:nvSpPr>
        <p:spPr>
          <a:xfrm>
            <a:off x="6772275" y="5434012"/>
            <a:ext cx="36830" cy="186055"/>
          </a:xfrm>
          <a:custGeom>
            <a:avLst/>
            <a:gdLst/>
            <a:ahLst/>
            <a:cxnLst/>
            <a:rect l="l" t="t" r="r" b="b"/>
            <a:pathLst>
              <a:path w="36829" h="186054">
                <a:moveTo>
                  <a:pt x="0" y="185737"/>
                </a:moveTo>
                <a:lnTo>
                  <a:pt x="36511" y="185737"/>
                </a:lnTo>
                <a:lnTo>
                  <a:pt x="36511" y="0"/>
                </a:lnTo>
                <a:lnTo>
                  <a:pt x="0" y="0"/>
                </a:lnTo>
                <a:lnTo>
                  <a:pt x="0" y="185737"/>
                </a:lnTo>
                <a:close/>
              </a:path>
            </a:pathLst>
          </a:custGeom>
          <a:ln w="9524">
            <a:solidFill>
              <a:srgbClr val="FFFFFF"/>
            </a:solidFill>
          </a:ln>
        </p:spPr>
        <p:txBody>
          <a:bodyPr wrap="square" lIns="0" tIns="0" rIns="0" bIns="0" rtlCol="0"/>
          <a:lstStyle/>
          <a:p>
            <a:endParaRPr/>
          </a:p>
        </p:txBody>
      </p:sp>
      <p:sp>
        <p:nvSpPr>
          <p:cNvPr id="75" name="object 75"/>
          <p:cNvSpPr/>
          <p:nvPr/>
        </p:nvSpPr>
        <p:spPr>
          <a:xfrm>
            <a:off x="7185279" y="5012563"/>
            <a:ext cx="158750" cy="73025"/>
          </a:xfrm>
          <a:custGeom>
            <a:avLst/>
            <a:gdLst/>
            <a:ahLst/>
            <a:cxnLst/>
            <a:rect l="l" t="t" r="r" b="b"/>
            <a:pathLst>
              <a:path w="158750" h="73025">
                <a:moveTo>
                  <a:pt x="149860" y="0"/>
                </a:moveTo>
                <a:lnTo>
                  <a:pt x="0" y="27686"/>
                </a:lnTo>
                <a:lnTo>
                  <a:pt x="8381" y="72898"/>
                </a:lnTo>
                <a:lnTo>
                  <a:pt x="158242" y="45338"/>
                </a:lnTo>
                <a:lnTo>
                  <a:pt x="149860" y="0"/>
                </a:lnTo>
                <a:close/>
              </a:path>
            </a:pathLst>
          </a:custGeom>
          <a:solidFill>
            <a:srgbClr val="FFFFFF"/>
          </a:solidFill>
        </p:spPr>
        <p:txBody>
          <a:bodyPr wrap="square" lIns="0" tIns="0" rIns="0" bIns="0" rtlCol="0"/>
          <a:lstStyle/>
          <a:p>
            <a:endParaRPr/>
          </a:p>
        </p:txBody>
      </p:sp>
      <p:sp>
        <p:nvSpPr>
          <p:cNvPr id="76" name="object 76"/>
          <p:cNvSpPr/>
          <p:nvPr/>
        </p:nvSpPr>
        <p:spPr>
          <a:xfrm>
            <a:off x="7185279" y="5012563"/>
            <a:ext cx="158750" cy="73025"/>
          </a:xfrm>
          <a:custGeom>
            <a:avLst/>
            <a:gdLst/>
            <a:ahLst/>
            <a:cxnLst/>
            <a:rect l="l" t="t" r="r" b="b"/>
            <a:pathLst>
              <a:path w="158750" h="73025">
                <a:moveTo>
                  <a:pt x="158242" y="45338"/>
                </a:moveTo>
                <a:lnTo>
                  <a:pt x="8381" y="72898"/>
                </a:lnTo>
                <a:lnTo>
                  <a:pt x="0" y="27686"/>
                </a:lnTo>
                <a:lnTo>
                  <a:pt x="149860" y="0"/>
                </a:lnTo>
                <a:lnTo>
                  <a:pt x="158242" y="45338"/>
                </a:lnTo>
                <a:close/>
              </a:path>
            </a:pathLst>
          </a:custGeom>
          <a:ln w="9525">
            <a:solidFill>
              <a:srgbClr val="FFFFFF"/>
            </a:solidFill>
          </a:ln>
        </p:spPr>
        <p:txBody>
          <a:bodyPr wrap="square" lIns="0" tIns="0" rIns="0" bIns="0" rtlCol="0"/>
          <a:lstStyle/>
          <a:p>
            <a:endParaRPr/>
          </a:p>
        </p:txBody>
      </p:sp>
      <p:sp>
        <p:nvSpPr>
          <p:cNvPr id="77" name="object 77"/>
          <p:cNvSpPr txBox="1"/>
          <p:nvPr/>
        </p:nvSpPr>
        <p:spPr>
          <a:xfrm>
            <a:off x="4713859" y="1430782"/>
            <a:ext cx="1181735" cy="559435"/>
          </a:xfrm>
          <a:prstGeom prst="rect">
            <a:avLst/>
          </a:prstGeom>
        </p:spPr>
        <p:txBody>
          <a:bodyPr vert="horz" wrap="square" lIns="0" tIns="0" rIns="0" bIns="0" rtlCol="0">
            <a:spAutoFit/>
          </a:bodyPr>
          <a:lstStyle/>
          <a:p>
            <a:pPr marL="335280" marR="5080" indent="-323215">
              <a:lnSpc>
                <a:spcPct val="100000"/>
              </a:lnSpc>
            </a:pPr>
            <a:r>
              <a:rPr sz="1800" b="1" spc="-5" dirty="0">
                <a:solidFill>
                  <a:srgbClr val="FFFFFF"/>
                </a:solidFill>
                <a:latin typeface="Arial"/>
                <a:cs typeface="Arial"/>
              </a:rPr>
              <a:t>« foreign</a:t>
            </a:r>
            <a:r>
              <a:rPr sz="1800" b="1" spc="-55" dirty="0">
                <a:solidFill>
                  <a:srgbClr val="FFFFFF"/>
                </a:solidFill>
                <a:latin typeface="Arial"/>
                <a:cs typeface="Arial"/>
              </a:rPr>
              <a:t> </a:t>
            </a:r>
            <a:r>
              <a:rPr sz="1800" b="1" spc="-5" dirty="0">
                <a:solidFill>
                  <a:srgbClr val="FFFFFF"/>
                </a:solidFill>
                <a:latin typeface="Arial"/>
                <a:cs typeface="Arial"/>
              </a:rPr>
              <a:t>»  cells</a:t>
            </a:r>
            <a:endParaRPr sz="1800">
              <a:latin typeface="Arial"/>
              <a:cs typeface="Arial"/>
            </a:endParaRPr>
          </a:p>
        </p:txBody>
      </p:sp>
      <p:sp>
        <p:nvSpPr>
          <p:cNvPr id="78" name="object 78"/>
          <p:cNvSpPr txBox="1"/>
          <p:nvPr/>
        </p:nvSpPr>
        <p:spPr>
          <a:xfrm>
            <a:off x="8032242" y="5598871"/>
            <a:ext cx="764540" cy="559435"/>
          </a:xfrm>
          <a:prstGeom prst="rect">
            <a:avLst/>
          </a:prstGeom>
        </p:spPr>
        <p:txBody>
          <a:bodyPr vert="horz" wrap="square" lIns="0" tIns="0" rIns="0" bIns="0" rtlCol="0">
            <a:spAutoFit/>
          </a:bodyPr>
          <a:lstStyle/>
          <a:p>
            <a:pPr marL="108585" marR="5080" indent="-96520">
              <a:lnSpc>
                <a:spcPct val="100000"/>
              </a:lnSpc>
            </a:pPr>
            <a:r>
              <a:rPr sz="1800" b="1" spc="-70" dirty="0">
                <a:solidFill>
                  <a:srgbClr val="FFFFFF"/>
                </a:solidFill>
                <a:latin typeface="Arial"/>
                <a:cs typeface="Arial"/>
              </a:rPr>
              <a:t>L</a:t>
            </a:r>
            <a:r>
              <a:rPr sz="1800" b="1" spc="-25" dirty="0">
                <a:solidFill>
                  <a:srgbClr val="FFFFFF"/>
                </a:solidFill>
                <a:latin typeface="Arial"/>
                <a:cs typeface="Arial"/>
              </a:rPr>
              <a:t>y</a:t>
            </a:r>
            <a:r>
              <a:rPr sz="1800" b="1" dirty="0">
                <a:solidFill>
                  <a:srgbClr val="FFFFFF"/>
                </a:solidFill>
                <a:latin typeface="Arial"/>
                <a:cs typeface="Arial"/>
              </a:rPr>
              <a:t>mph  node</a:t>
            </a:r>
            <a:endParaRPr sz="1800">
              <a:latin typeface="Arial"/>
              <a:cs typeface="Arial"/>
            </a:endParaRPr>
          </a:p>
        </p:txBody>
      </p:sp>
      <p:sp>
        <p:nvSpPr>
          <p:cNvPr id="79" name="object 79"/>
          <p:cNvSpPr/>
          <p:nvPr/>
        </p:nvSpPr>
        <p:spPr>
          <a:xfrm>
            <a:off x="7137527" y="5081015"/>
            <a:ext cx="157480" cy="74295"/>
          </a:xfrm>
          <a:custGeom>
            <a:avLst/>
            <a:gdLst/>
            <a:ahLst/>
            <a:cxnLst/>
            <a:rect l="l" t="t" r="r" b="b"/>
            <a:pathLst>
              <a:path w="157479" h="74295">
                <a:moveTo>
                  <a:pt x="148336" y="0"/>
                </a:moveTo>
                <a:lnTo>
                  <a:pt x="0" y="27304"/>
                </a:lnTo>
                <a:lnTo>
                  <a:pt x="8636" y="74167"/>
                </a:lnTo>
                <a:lnTo>
                  <a:pt x="156972" y="46862"/>
                </a:lnTo>
                <a:lnTo>
                  <a:pt x="148336" y="0"/>
                </a:lnTo>
                <a:close/>
              </a:path>
            </a:pathLst>
          </a:custGeom>
          <a:solidFill>
            <a:srgbClr val="FFFFFF"/>
          </a:solidFill>
        </p:spPr>
        <p:txBody>
          <a:bodyPr wrap="square" lIns="0" tIns="0" rIns="0" bIns="0" rtlCol="0"/>
          <a:lstStyle/>
          <a:p>
            <a:endParaRPr/>
          </a:p>
        </p:txBody>
      </p:sp>
      <p:sp>
        <p:nvSpPr>
          <p:cNvPr id="80" name="object 80"/>
          <p:cNvSpPr/>
          <p:nvPr/>
        </p:nvSpPr>
        <p:spPr>
          <a:xfrm>
            <a:off x="7137527" y="5081015"/>
            <a:ext cx="157480" cy="74295"/>
          </a:xfrm>
          <a:custGeom>
            <a:avLst/>
            <a:gdLst/>
            <a:ahLst/>
            <a:cxnLst/>
            <a:rect l="l" t="t" r="r" b="b"/>
            <a:pathLst>
              <a:path w="157479" h="74295">
                <a:moveTo>
                  <a:pt x="156972" y="46862"/>
                </a:moveTo>
                <a:lnTo>
                  <a:pt x="8636" y="74167"/>
                </a:lnTo>
                <a:lnTo>
                  <a:pt x="0" y="27304"/>
                </a:lnTo>
                <a:lnTo>
                  <a:pt x="148336" y="0"/>
                </a:lnTo>
                <a:lnTo>
                  <a:pt x="156972" y="46862"/>
                </a:lnTo>
                <a:close/>
              </a:path>
            </a:pathLst>
          </a:custGeom>
          <a:ln w="9524">
            <a:solidFill>
              <a:srgbClr val="FFFFFF"/>
            </a:solidFill>
          </a:ln>
        </p:spPr>
        <p:txBody>
          <a:bodyPr wrap="square" lIns="0" tIns="0" rIns="0" bIns="0" rtlCol="0"/>
          <a:lstStyle/>
          <a:p>
            <a:endParaRPr/>
          </a:p>
        </p:txBody>
      </p:sp>
      <p:sp>
        <p:nvSpPr>
          <p:cNvPr id="81" name="object 81"/>
          <p:cNvSpPr/>
          <p:nvPr/>
        </p:nvSpPr>
        <p:spPr>
          <a:xfrm>
            <a:off x="7640701" y="1598675"/>
            <a:ext cx="495300" cy="609600"/>
          </a:xfrm>
          <a:prstGeom prst="rect">
            <a:avLst/>
          </a:prstGeom>
          <a:blipFill>
            <a:blip r:embed="rId36" cstate="print"/>
            <a:stretch>
              <a:fillRect/>
            </a:stretch>
          </a:blipFill>
        </p:spPr>
        <p:txBody>
          <a:bodyPr wrap="square" lIns="0" tIns="0" rIns="0" bIns="0" rtlCol="0"/>
          <a:lstStyle/>
          <a:p>
            <a:endParaRPr/>
          </a:p>
        </p:txBody>
      </p:sp>
      <p:sp>
        <p:nvSpPr>
          <p:cNvPr id="82" name="object 82"/>
          <p:cNvSpPr txBox="1"/>
          <p:nvPr/>
        </p:nvSpPr>
        <p:spPr>
          <a:xfrm>
            <a:off x="7649971" y="1760473"/>
            <a:ext cx="482600" cy="285115"/>
          </a:xfrm>
          <a:prstGeom prst="rect">
            <a:avLst/>
          </a:prstGeom>
        </p:spPr>
        <p:txBody>
          <a:bodyPr vert="horz" wrap="square" lIns="0" tIns="0" rIns="0" bIns="0" rtlCol="0">
            <a:spAutoFit/>
          </a:bodyPr>
          <a:lstStyle/>
          <a:p>
            <a:pPr marL="12700">
              <a:lnSpc>
                <a:spcPct val="100000"/>
              </a:lnSpc>
            </a:pPr>
            <a:r>
              <a:rPr sz="1800" b="1" spc="-10" dirty="0">
                <a:solidFill>
                  <a:srgbClr val="081D57"/>
                </a:solidFill>
                <a:latin typeface="Arial"/>
                <a:cs typeface="Arial"/>
              </a:rPr>
              <a:t>CD8</a:t>
            </a:r>
            <a:endParaRPr sz="1800">
              <a:latin typeface="Arial"/>
              <a:cs typeface="Arial"/>
            </a:endParaRPr>
          </a:p>
        </p:txBody>
      </p:sp>
      <p:sp>
        <p:nvSpPr>
          <p:cNvPr id="83" name="object 83"/>
          <p:cNvSpPr/>
          <p:nvPr/>
        </p:nvSpPr>
        <p:spPr>
          <a:xfrm>
            <a:off x="7315200" y="2849626"/>
            <a:ext cx="493649" cy="609600"/>
          </a:xfrm>
          <a:prstGeom prst="rect">
            <a:avLst/>
          </a:prstGeom>
          <a:blipFill>
            <a:blip r:embed="rId37" cstate="print"/>
            <a:stretch>
              <a:fillRect/>
            </a:stretch>
          </a:blipFill>
        </p:spPr>
        <p:txBody>
          <a:bodyPr wrap="square" lIns="0" tIns="0" rIns="0" bIns="0" rtlCol="0"/>
          <a:lstStyle/>
          <a:p>
            <a:endParaRPr/>
          </a:p>
        </p:txBody>
      </p:sp>
      <p:sp>
        <p:nvSpPr>
          <p:cNvPr id="84" name="object 84"/>
          <p:cNvSpPr txBox="1"/>
          <p:nvPr/>
        </p:nvSpPr>
        <p:spPr>
          <a:xfrm>
            <a:off x="7323201" y="3011678"/>
            <a:ext cx="481330" cy="285115"/>
          </a:xfrm>
          <a:prstGeom prst="rect">
            <a:avLst/>
          </a:prstGeom>
        </p:spPr>
        <p:txBody>
          <a:bodyPr vert="horz" wrap="square" lIns="0" tIns="0" rIns="0" bIns="0" rtlCol="0">
            <a:spAutoFit/>
          </a:bodyPr>
          <a:lstStyle/>
          <a:p>
            <a:pPr marL="12700">
              <a:lnSpc>
                <a:spcPct val="100000"/>
              </a:lnSpc>
            </a:pPr>
            <a:r>
              <a:rPr sz="1800" b="1" spc="-10" dirty="0">
                <a:solidFill>
                  <a:srgbClr val="081D57"/>
                </a:solidFill>
                <a:latin typeface="Arial"/>
                <a:cs typeface="Arial"/>
              </a:rPr>
              <a:t>CD4</a:t>
            </a:r>
            <a:endParaRPr sz="1800">
              <a:latin typeface="Arial"/>
              <a:cs typeface="Arial"/>
            </a:endParaRPr>
          </a:p>
        </p:txBody>
      </p:sp>
      <p:sp>
        <p:nvSpPr>
          <p:cNvPr id="85" name="object 85"/>
          <p:cNvSpPr/>
          <p:nvPr/>
        </p:nvSpPr>
        <p:spPr>
          <a:xfrm>
            <a:off x="7561326" y="2709798"/>
            <a:ext cx="0" cy="187325"/>
          </a:xfrm>
          <a:custGeom>
            <a:avLst/>
            <a:gdLst/>
            <a:ahLst/>
            <a:cxnLst/>
            <a:rect l="l" t="t" r="r" b="b"/>
            <a:pathLst>
              <a:path h="187325">
                <a:moveTo>
                  <a:pt x="0" y="0"/>
                </a:moveTo>
                <a:lnTo>
                  <a:pt x="0" y="187325"/>
                </a:lnTo>
              </a:path>
            </a:pathLst>
          </a:custGeom>
          <a:ln w="38100">
            <a:solidFill>
              <a:srgbClr val="FFFFFF"/>
            </a:solidFill>
          </a:ln>
        </p:spPr>
        <p:txBody>
          <a:bodyPr wrap="square" lIns="0" tIns="0" rIns="0" bIns="0" rtlCol="0"/>
          <a:lstStyle/>
          <a:p>
            <a:endParaRPr/>
          </a:p>
        </p:txBody>
      </p:sp>
      <p:sp>
        <p:nvSpPr>
          <p:cNvPr id="86" name="object 86"/>
          <p:cNvSpPr/>
          <p:nvPr/>
        </p:nvSpPr>
        <p:spPr>
          <a:xfrm>
            <a:off x="7542276" y="2709798"/>
            <a:ext cx="38100" cy="187325"/>
          </a:xfrm>
          <a:custGeom>
            <a:avLst/>
            <a:gdLst/>
            <a:ahLst/>
            <a:cxnLst/>
            <a:rect l="l" t="t" r="r" b="b"/>
            <a:pathLst>
              <a:path w="38100" h="187325">
                <a:moveTo>
                  <a:pt x="0" y="187325"/>
                </a:moveTo>
                <a:lnTo>
                  <a:pt x="38100" y="187325"/>
                </a:lnTo>
                <a:lnTo>
                  <a:pt x="38100" y="0"/>
                </a:lnTo>
                <a:lnTo>
                  <a:pt x="0" y="0"/>
                </a:lnTo>
                <a:lnTo>
                  <a:pt x="0" y="187325"/>
                </a:lnTo>
                <a:close/>
              </a:path>
            </a:pathLst>
          </a:custGeom>
          <a:ln w="9525">
            <a:solidFill>
              <a:srgbClr val="FFFFFF"/>
            </a:solidFill>
          </a:ln>
        </p:spPr>
        <p:txBody>
          <a:bodyPr wrap="square" lIns="0" tIns="0" rIns="0" bIns="0" rtlCol="0"/>
          <a:lstStyle/>
          <a:p>
            <a:endParaRPr/>
          </a:p>
        </p:txBody>
      </p:sp>
      <p:sp>
        <p:nvSpPr>
          <p:cNvPr id="87" name="object 87"/>
          <p:cNvSpPr/>
          <p:nvPr/>
        </p:nvSpPr>
        <p:spPr>
          <a:xfrm>
            <a:off x="7537704" y="2140839"/>
            <a:ext cx="158750" cy="73025"/>
          </a:xfrm>
          <a:custGeom>
            <a:avLst/>
            <a:gdLst/>
            <a:ahLst/>
            <a:cxnLst/>
            <a:rect l="l" t="t" r="r" b="b"/>
            <a:pathLst>
              <a:path w="158750" h="73025">
                <a:moveTo>
                  <a:pt x="149860" y="0"/>
                </a:moveTo>
                <a:lnTo>
                  <a:pt x="0" y="27559"/>
                </a:lnTo>
                <a:lnTo>
                  <a:pt x="8381" y="72898"/>
                </a:lnTo>
                <a:lnTo>
                  <a:pt x="158242" y="45212"/>
                </a:lnTo>
                <a:lnTo>
                  <a:pt x="149860" y="0"/>
                </a:lnTo>
                <a:close/>
              </a:path>
            </a:pathLst>
          </a:custGeom>
          <a:solidFill>
            <a:srgbClr val="FFFFFF"/>
          </a:solidFill>
        </p:spPr>
        <p:txBody>
          <a:bodyPr wrap="square" lIns="0" tIns="0" rIns="0" bIns="0" rtlCol="0"/>
          <a:lstStyle/>
          <a:p>
            <a:endParaRPr/>
          </a:p>
        </p:txBody>
      </p:sp>
      <p:sp>
        <p:nvSpPr>
          <p:cNvPr id="88" name="object 88"/>
          <p:cNvSpPr/>
          <p:nvPr/>
        </p:nvSpPr>
        <p:spPr>
          <a:xfrm>
            <a:off x="7537704" y="2140839"/>
            <a:ext cx="158750" cy="73025"/>
          </a:xfrm>
          <a:custGeom>
            <a:avLst/>
            <a:gdLst/>
            <a:ahLst/>
            <a:cxnLst/>
            <a:rect l="l" t="t" r="r" b="b"/>
            <a:pathLst>
              <a:path w="158750" h="73025">
                <a:moveTo>
                  <a:pt x="158242" y="45212"/>
                </a:moveTo>
                <a:lnTo>
                  <a:pt x="8381" y="72898"/>
                </a:lnTo>
                <a:lnTo>
                  <a:pt x="0" y="27559"/>
                </a:lnTo>
                <a:lnTo>
                  <a:pt x="149860" y="0"/>
                </a:lnTo>
                <a:lnTo>
                  <a:pt x="158242" y="45212"/>
                </a:lnTo>
                <a:close/>
              </a:path>
            </a:pathLst>
          </a:custGeom>
          <a:ln w="9525">
            <a:solidFill>
              <a:srgbClr val="FFFFFF"/>
            </a:solidFill>
          </a:ln>
        </p:spPr>
        <p:txBody>
          <a:bodyPr wrap="square" lIns="0" tIns="0" rIns="0" bIns="0" rtlCol="0"/>
          <a:lstStyle/>
          <a:p>
            <a:endParaRPr/>
          </a:p>
        </p:txBody>
      </p:sp>
      <p:sp>
        <p:nvSpPr>
          <p:cNvPr id="89" name="object 89"/>
          <p:cNvSpPr/>
          <p:nvPr/>
        </p:nvSpPr>
        <p:spPr>
          <a:xfrm>
            <a:off x="7490079" y="2210816"/>
            <a:ext cx="156845" cy="73025"/>
          </a:xfrm>
          <a:custGeom>
            <a:avLst/>
            <a:gdLst/>
            <a:ahLst/>
            <a:cxnLst/>
            <a:rect l="l" t="t" r="r" b="b"/>
            <a:pathLst>
              <a:path w="156845" h="73025">
                <a:moveTo>
                  <a:pt x="148336" y="0"/>
                </a:moveTo>
                <a:lnTo>
                  <a:pt x="0" y="27305"/>
                </a:lnTo>
                <a:lnTo>
                  <a:pt x="8381" y="72644"/>
                </a:lnTo>
                <a:lnTo>
                  <a:pt x="156718" y="45212"/>
                </a:lnTo>
                <a:lnTo>
                  <a:pt x="148336" y="0"/>
                </a:lnTo>
                <a:close/>
              </a:path>
            </a:pathLst>
          </a:custGeom>
          <a:solidFill>
            <a:srgbClr val="FFFFFF"/>
          </a:solidFill>
        </p:spPr>
        <p:txBody>
          <a:bodyPr wrap="square" lIns="0" tIns="0" rIns="0" bIns="0" rtlCol="0"/>
          <a:lstStyle/>
          <a:p>
            <a:endParaRPr/>
          </a:p>
        </p:txBody>
      </p:sp>
      <p:sp>
        <p:nvSpPr>
          <p:cNvPr id="90" name="object 90"/>
          <p:cNvSpPr/>
          <p:nvPr/>
        </p:nvSpPr>
        <p:spPr>
          <a:xfrm>
            <a:off x="7490079" y="2210816"/>
            <a:ext cx="156845" cy="73025"/>
          </a:xfrm>
          <a:custGeom>
            <a:avLst/>
            <a:gdLst/>
            <a:ahLst/>
            <a:cxnLst/>
            <a:rect l="l" t="t" r="r" b="b"/>
            <a:pathLst>
              <a:path w="156845" h="73025">
                <a:moveTo>
                  <a:pt x="156718" y="45212"/>
                </a:moveTo>
                <a:lnTo>
                  <a:pt x="8381" y="72644"/>
                </a:lnTo>
                <a:lnTo>
                  <a:pt x="0" y="27305"/>
                </a:lnTo>
                <a:lnTo>
                  <a:pt x="148336" y="0"/>
                </a:lnTo>
                <a:lnTo>
                  <a:pt x="156718" y="45212"/>
                </a:lnTo>
                <a:close/>
              </a:path>
            </a:pathLst>
          </a:custGeom>
          <a:ln w="9525">
            <a:solidFill>
              <a:srgbClr val="FFFFFF"/>
            </a:solidFill>
          </a:ln>
        </p:spPr>
        <p:txBody>
          <a:bodyPr wrap="square" lIns="0" tIns="0" rIns="0" bIns="0" rtlCol="0"/>
          <a:lstStyle/>
          <a:p>
            <a:endParaRPr/>
          </a:p>
        </p:txBody>
      </p:sp>
      <p:sp>
        <p:nvSpPr>
          <p:cNvPr id="91" name="object 91"/>
          <p:cNvSpPr/>
          <p:nvPr/>
        </p:nvSpPr>
        <p:spPr>
          <a:xfrm>
            <a:off x="5121275" y="2779648"/>
            <a:ext cx="668274" cy="763651"/>
          </a:xfrm>
          <a:prstGeom prst="rect">
            <a:avLst/>
          </a:prstGeom>
          <a:blipFill>
            <a:blip r:embed="rId38" cstate="print"/>
            <a:stretch>
              <a:fillRect/>
            </a:stretch>
          </a:blipFill>
        </p:spPr>
        <p:txBody>
          <a:bodyPr wrap="square" lIns="0" tIns="0" rIns="0" bIns="0" rtlCol="0"/>
          <a:lstStyle/>
          <a:p>
            <a:endParaRPr/>
          </a:p>
        </p:txBody>
      </p:sp>
      <p:sp>
        <p:nvSpPr>
          <p:cNvPr id="92" name="object 92"/>
          <p:cNvSpPr/>
          <p:nvPr/>
        </p:nvSpPr>
        <p:spPr>
          <a:xfrm>
            <a:off x="5121275" y="2779648"/>
            <a:ext cx="668655" cy="763905"/>
          </a:xfrm>
          <a:custGeom>
            <a:avLst/>
            <a:gdLst/>
            <a:ahLst/>
            <a:cxnLst/>
            <a:rect l="l" t="t" r="r" b="b"/>
            <a:pathLst>
              <a:path w="668654" h="763904">
                <a:moveTo>
                  <a:pt x="0" y="381888"/>
                </a:moveTo>
                <a:lnTo>
                  <a:pt x="88391" y="326009"/>
                </a:lnTo>
                <a:lnTo>
                  <a:pt x="25400" y="235712"/>
                </a:lnTo>
                <a:lnTo>
                  <a:pt x="125729" y="222758"/>
                </a:lnTo>
                <a:lnTo>
                  <a:pt x="97916" y="111887"/>
                </a:lnTo>
                <a:lnTo>
                  <a:pt x="194945" y="143763"/>
                </a:lnTo>
                <a:lnTo>
                  <a:pt x="206248" y="29083"/>
                </a:lnTo>
                <a:lnTo>
                  <a:pt x="285241" y="100964"/>
                </a:lnTo>
                <a:lnTo>
                  <a:pt x="334137" y="0"/>
                </a:lnTo>
                <a:lnTo>
                  <a:pt x="383032" y="100964"/>
                </a:lnTo>
                <a:lnTo>
                  <a:pt x="462025" y="29083"/>
                </a:lnTo>
                <a:lnTo>
                  <a:pt x="473455" y="143763"/>
                </a:lnTo>
                <a:lnTo>
                  <a:pt x="570484" y="111887"/>
                </a:lnTo>
                <a:lnTo>
                  <a:pt x="542544" y="222758"/>
                </a:lnTo>
                <a:lnTo>
                  <a:pt x="642874" y="235712"/>
                </a:lnTo>
                <a:lnTo>
                  <a:pt x="580009" y="326009"/>
                </a:lnTo>
                <a:lnTo>
                  <a:pt x="668274" y="381888"/>
                </a:lnTo>
                <a:lnTo>
                  <a:pt x="580009" y="437768"/>
                </a:lnTo>
                <a:lnTo>
                  <a:pt x="642874" y="527938"/>
                </a:lnTo>
                <a:lnTo>
                  <a:pt x="542544" y="540892"/>
                </a:lnTo>
                <a:lnTo>
                  <a:pt x="570484" y="651890"/>
                </a:lnTo>
                <a:lnTo>
                  <a:pt x="473455" y="619887"/>
                </a:lnTo>
                <a:lnTo>
                  <a:pt x="462025" y="734567"/>
                </a:lnTo>
                <a:lnTo>
                  <a:pt x="383032" y="662686"/>
                </a:lnTo>
                <a:lnTo>
                  <a:pt x="334137" y="763651"/>
                </a:lnTo>
                <a:lnTo>
                  <a:pt x="285241" y="662686"/>
                </a:lnTo>
                <a:lnTo>
                  <a:pt x="206248" y="734567"/>
                </a:lnTo>
                <a:lnTo>
                  <a:pt x="194945" y="619887"/>
                </a:lnTo>
                <a:lnTo>
                  <a:pt x="97916" y="651890"/>
                </a:lnTo>
                <a:lnTo>
                  <a:pt x="125729" y="540892"/>
                </a:lnTo>
                <a:lnTo>
                  <a:pt x="25400" y="527938"/>
                </a:lnTo>
                <a:lnTo>
                  <a:pt x="88391" y="437768"/>
                </a:lnTo>
                <a:lnTo>
                  <a:pt x="0" y="381888"/>
                </a:lnTo>
                <a:close/>
              </a:path>
            </a:pathLst>
          </a:custGeom>
          <a:ln w="9525">
            <a:solidFill>
              <a:srgbClr val="FFFFFF"/>
            </a:solidFill>
          </a:ln>
        </p:spPr>
        <p:txBody>
          <a:bodyPr wrap="square" lIns="0" tIns="0" rIns="0" bIns="0" rtlCol="0"/>
          <a:lstStyle/>
          <a:p>
            <a:endParaRPr/>
          </a:p>
        </p:txBody>
      </p:sp>
      <p:sp>
        <p:nvSpPr>
          <p:cNvPr id="93" name="object 93"/>
          <p:cNvSpPr/>
          <p:nvPr/>
        </p:nvSpPr>
        <p:spPr>
          <a:xfrm>
            <a:off x="5466715" y="2411729"/>
            <a:ext cx="199390" cy="294640"/>
          </a:xfrm>
          <a:custGeom>
            <a:avLst/>
            <a:gdLst/>
            <a:ahLst/>
            <a:cxnLst/>
            <a:rect l="l" t="t" r="r" b="b"/>
            <a:pathLst>
              <a:path w="199389" h="294639">
                <a:moveTo>
                  <a:pt x="0" y="0"/>
                </a:moveTo>
                <a:lnTo>
                  <a:pt x="33527" y="294132"/>
                </a:lnTo>
                <a:lnTo>
                  <a:pt x="199009" y="48641"/>
                </a:lnTo>
                <a:lnTo>
                  <a:pt x="0" y="0"/>
                </a:lnTo>
                <a:close/>
              </a:path>
            </a:pathLst>
          </a:custGeom>
          <a:solidFill>
            <a:srgbClr val="CC0D1B"/>
          </a:solidFill>
        </p:spPr>
        <p:txBody>
          <a:bodyPr wrap="square" lIns="0" tIns="0" rIns="0" bIns="0" rtlCol="0"/>
          <a:lstStyle/>
          <a:p>
            <a:endParaRPr/>
          </a:p>
        </p:txBody>
      </p:sp>
      <p:sp>
        <p:nvSpPr>
          <p:cNvPr id="94" name="object 94"/>
          <p:cNvSpPr/>
          <p:nvPr/>
        </p:nvSpPr>
        <p:spPr>
          <a:xfrm>
            <a:off x="5584825" y="1876425"/>
            <a:ext cx="462280" cy="555625"/>
          </a:xfrm>
          <a:custGeom>
            <a:avLst/>
            <a:gdLst/>
            <a:ahLst/>
            <a:cxnLst/>
            <a:rect l="l" t="t" r="r" b="b"/>
            <a:pathLst>
              <a:path w="462279" h="555625">
                <a:moveTo>
                  <a:pt x="461899" y="0"/>
                </a:moveTo>
                <a:lnTo>
                  <a:pt x="412535" y="24913"/>
                </a:lnTo>
                <a:lnTo>
                  <a:pt x="363842" y="50425"/>
                </a:lnTo>
                <a:lnTo>
                  <a:pt x="316491" y="77147"/>
                </a:lnTo>
                <a:lnTo>
                  <a:pt x="271153" y="105693"/>
                </a:lnTo>
                <a:lnTo>
                  <a:pt x="228498" y="136676"/>
                </a:lnTo>
                <a:lnTo>
                  <a:pt x="189198" y="170710"/>
                </a:lnTo>
                <a:lnTo>
                  <a:pt x="153924" y="208407"/>
                </a:lnTo>
                <a:lnTo>
                  <a:pt x="126791" y="244683"/>
                </a:lnTo>
                <a:lnTo>
                  <a:pt x="102816" y="283805"/>
                </a:lnTo>
                <a:lnTo>
                  <a:pt x="81546" y="325368"/>
                </a:lnTo>
                <a:lnTo>
                  <a:pt x="62531" y="368966"/>
                </a:lnTo>
                <a:lnTo>
                  <a:pt x="45320" y="414196"/>
                </a:lnTo>
                <a:lnTo>
                  <a:pt x="29462" y="460652"/>
                </a:lnTo>
                <a:lnTo>
                  <a:pt x="14505" y="507930"/>
                </a:lnTo>
                <a:lnTo>
                  <a:pt x="0" y="555625"/>
                </a:lnTo>
              </a:path>
            </a:pathLst>
          </a:custGeom>
          <a:ln w="38100">
            <a:solidFill>
              <a:srgbClr val="CC0D1B"/>
            </a:solidFill>
          </a:ln>
        </p:spPr>
        <p:txBody>
          <a:bodyPr wrap="square" lIns="0" tIns="0" rIns="0" bIns="0" rtlCol="0"/>
          <a:lstStyle/>
          <a:p>
            <a:endParaRPr/>
          </a:p>
        </p:txBody>
      </p:sp>
      <p:sp>
        <p:nvSpPr>
          <p:cNvPr id="95" name="object 95"/>
          <p:cNvSpPr/>
          <p:nvPr/>
        </p:nvSpPr>
        <p:spPr>
          <a:xfrm>
            <a:off x="5378450" y="2987675"/>
            <a:ext cx="103505" cy="209550"/>
          </a:xfrm>
          <a:custGeom>
            <a:avLst/>
            <a:gdLst/>
            <a:ahLst/>
            <a:cxnLst/>
            <a:rect l="l" t="t" r="r" b="b"/>
            <a:pathLst>
              <a:path w="103504" h="209550">
                <a:moveTo>
                  <a:pt x="51562" y="0"/>
                </a:moveTo>
                <a:lnTo>
                  <a:pt x="0" y="209550"/>
                </a:lnTo>
                <a:lnTo>
                  <a:pt x="103124" y="209550"/>
                </a:lnTo>
                <a:lnTo>
                  <a:pt x="51562" y="0"/>
                </a:lnTo>
                <a:close/>
              </a:path>
            </a:pathLst>
          </a:custGeom>
          <a:solidFill>
            <a:srgbClr val="081D57"/>
          </a:solidFill>
        </p:spPr>
        <p:txBody>
          <a:bodyPr wrap="square" lIns="0" tIns="0" rIns="0" bIns="0" rtlCol="0"/>
          <a:lstStyle/>
          <a:p>
            <a:endParaRPr/>
          </a:p>
        </p:txBody>
      </p:sp>
      <p:sp>
        <p:nvSpPr>
          <p:cNvPr id="96" name="object 96"/>
          <p:cNvSpPr/>
          <p:nvPr/>
        </p:nvSpPr>
        <p:spPr>
          <a:xfrm>
            <a:off x="5378450" y="2987675"/>
            <a:ext cx="103505" cy="209550"/>
          </a:xfrm>
          <a:custGeom>
            <a:avLst/>
            <a:gdLst/>
            <a:ahLst/>
            <a:cxnLst/>
            <a:rect l="l" t="t" r="r" b="b"/>
            <a:pathLst>
              <a:path w="103504" h="209550">
                <a:moveTo>
                  <a:pt x="0" y="209550"/>
                </a:moveTo>
                <a:lnTo>
                  <a:pt x="51562" y="0"/>
                </a:lnTo>
                <a:lnTo>
                  <a:pt x="103124" y="209550"/>
                </a:lnTo>
                <a:lnTo>
                  <a:pt x="0" y="209550"/>
                </a:lnTo>
                <a:close/>
              </a:path>
            </a:pathLst>
          </a:custGeom>
          <a:ln w="9524">
            <a:solidFill>
              <a:srgbClr val="FFFFFF"/>
            </a:solidFill>
          </a:ln>
        </p:spPr>
        <p:txBody>
          <a:bodyPr wrap="square" lIns="0" tIns="0" rIns="0" bIns="0" rtlCol="0"/>
          <a:lstStyle/>
          <a:p>
            <a:endParaRPr/>
          </a:p>
        </p:txBody>
      </p:sp>
      <p:sp>
        <p:nvSpPr>
          <p:cNvPr id="97" name="object 97"/>
          <p:cNvSpPr/>
          <p:nvPr/>
        </p:nvSpPr>
        <p:spPr>
          <a:xfrm>
            <a:off x="4907026" y="4030726"/>
            <a:ext cx="985774" cy="982599"/>
          </a:xfrm>
          <a:prstGeom prst="rect">
            <a:avLst/>
          </a:prstGeom>
          <a:blipFill>
            <a:blip r:embed="rId39" cstate="print"/>
            <a:stretch>
              <a:fillRect/>
            </a:stretch>
          </a:blipFill>
        </p:spPr>
        <p:txBody>
          <a:bodyPr wrap="square" lIns="0" tIns="0" rIns="0" bIns="0" rtlCol="0"/>
          <a:lstStyle/>
          <a:p>
            <a:endParaRPr/>
          </a:p>
        </p:txBody>
      </p:sp>
      <p:sp>
        <p:nvSpPr>
          <p:cNvPr id="98" name="object 98"/>
          <p:cNvSpPr/>
          <p:nvPr/>
        </p:nvSpPr>
        <p:spPr>
          <a:xfrm>
            <a:off x="4907026" y="4030726"/>
            <a:ext cx="986155" cy="982980"/>
          </a:xfrm>
          <a:custGeom>
            <a:avLst/>
            <a:gdLst/>
            <a:ahLst/>
            <a:cxnLst/>
            <a:rect l="l" t="t" r="r" b="b"/>
            <a:pathLst>
              <a:path w="986154" h="982979">
                <a:moveTo>
                  <a:pt x="492887" y="263779"/>
                </a:moveTo>
                <a:lnTo>
                  <a:pt x="662686" y="0"/>
                </a:lnTo>
                <a:lnTo>
                  <a:pt x="645922" y="242188"/>
                </a:lnTo>
                <a:lnTo>
                  <a:pt x="838835" y="202692"/>
                </a:lnTo>
                <a:lnTo>
                  <a:pt x="762253" y="332740"/>
                </a:lnTo>
                <a:lnTo>
                  <a:pt x="962787" y="370078"/>
                </a:lnTo>
                <a:lnTo>
                  <a:pt x="803528" y="476504"/>
                </a:lnTo>
                <a:lnTo>
                  <a:pt x="985774" y="604519"/>
                </a:lnTo>
                <a:lnTo>
                  <a:pt x="768350" y="588772"/>
                </a:lnTo>
                <a:lnTo>
                  <a:pt x="828039" y="823087"/>
                </a:lnTo>
                <a:lnTo>
                  <a:pt x="639826" y="657606"/>
                </a:lnTo>
                <a:lnTo>
                  <a:pt x="604520" y="897890"/>
                </a:lnTo>
                <a:lnTo>
                  <a:pt x="480568" y="679323"/>
                </a:lnTo>
                <a:lnTo>
                  <a:pt x="387223" y="982599"/>
                </a:lnTo>
                <a:lnTo>
                  <a:pt x="352044" y="710819"/>
                </a:lnTo>
                <a:lnTo>
                  <a:pt x="217297" y="801369"/>
                </a:lnTo>
                <a:lnTo>
                  <a:pt x="258572" y="633984"/>
                </a:lnTo>
                <a:lnTo>
                  <a:pt x="6096" y="663575"/>
                </a:lnTo>
                <a:lnTo>
                  <a:pt x="169799" y="535686"/>
                </a:lnTo>
                <a:lnTo>
                  <a:pt x="0" y="391922"/>
                </a:lnTo>
                <a:lnTo>
                  <a:pt x="211074" y="346456"/>
                </a:lnTo>
                <a:lnTo>
                  <a:pt x="16763" y="104393"/>
                </a:lnTo>
                <a:lnTo>
                  <a:pt x="333628" y="287400"/>
                </a:lnTo>
                <a:lnTo>
                  <a:pt x="381126" y="104393"/>
                </a:lnTo>
                <a:lnTo>
                  <a:pt x="492887" y="263779"/>
                </a:lnTo>
                <a:close/>
              </a:path>
            </a:pathLst>
          </a:custGeom>
          <a:ln w="9525">
            <a:solidFill>
              <a:srgbClr val="FFFFFF"/>
            </a:solidFill>
          </a:ln>
        </p:spPr>
        <p:txBody>
          <a:bodyPr wrap="square" lIns="0" tIns="0" rIns="0" bIns="0" rtlCol="0"/>
          <a:lstStyle/>
          <a:p>
            <a:endParaRPr/>
          </a:p>
        </p:txBody>
      </p:sp>
      <p:sp>
        <p:nvSpPr>
          <p:cNvPr id="99" name="object 99"/>
          <p:cNvSpPr/>
          <p:nvPr/>
        </p:nvSpPr>
        <p:spPr>
          <a:xfrm>
            <a:off x="5248275" y="4311396"/>
            <a:ext cx="76200" cy="140970"/>
          </a:xfrm>
          <a:custGeom>
            <a:avLst/>
            <a:gdLst/>
            <a:ahLst/>
            <a:cxnLst/>
            <a:rect l="l" t="t" r="r" b="b"/>
            <a:pathLst>
              <a:path w="76200" h="140970">
                <a:moveTo>
                  <a:pt x="37846" y="0"/>
                </a:moveTo>
                <a:lnTo>
                  <a:pt x="0" y="140461"/>
                </a:lnTo>
                <a:lnTo>
                  <a:pt x="75819" y="140461"/>
                </a:lnTo>
                <a:lnTo>
                  <a:pt x="37846" y="0"/>
                </a:lnTo>
                <a:close/>
              </a:path>
            </a:pathLst>
          </a:custGeom>
          <a:solidFill>
            <a:srgbClr val="081D57"/>
          </a:solidFill>
        </p:spPr>
        <p:txBody>
          <a:bodyPr wrap="square" lIns="0" tIns="0" rIns="0" bIns="0" rtlCol="0"/>
          <a:lstStyle/>
          <a:p>
            <a:endParaRPr/>
          </a:p>
        </p:txBody>
      </p:sp>
      <p:sp>
        <p:nvSpPr>
          <p:cNvPr id="100" name="object 100"/>
          <p:cNvSpPr/>
          <p:nvPr/>
        </p:nvSpPr>
        <p:spPr>
          <a:xfrm>
            <a:off x="5248275" y="4311396"/>
            <a:ext cx="76200" cy="140970"/>
          </a:xfrm>
          <a:custGeom>
            <a:avLst/>
            <a:gdLst/>
            <a:ahLst/>
            <a:cxnLst/>
            <a:rect l="l" t="t" r="r" b="b"/>
            <a:pathLst>
              <a:path w="76200" h="140970">
                <a:moveTo>
                  <a:pt x="0" y="140461"/>
                </a:moveTo>
                <a:lnTo>
                  <a:pt x="37846" y="0"/>
                </a:lnTo>
                <a:lnTo>
                  <a:pt x="75819" y="140461"/>
                </a:lnTo>
                <a:lnTo>
                  <a:pt x="0" y="140461"/>
                </a:lnTo>
                <a:close/>
              </a:path>
            </a:pathLst>
          </a:custGeom>
          <a:ln w="9525">
            <a:solidFill>
              <a:srgbClr val="FFFFFF"/>
            </a:solidFill>
          </a:ln>
        </p:spPr>
        <p:txBody>
          <a:bodyPr wrap="square" lIns="0" tIns="0" rIns="0" bIns="0" rtlCol="0"/>
          <a:lstStyle/>
          <a:p>
            <a:endParaRPr/>
          </a:p>
        </p:txBody>
      </p:sp>
      <p:sp>
        <p:nvSpPr>
          <p:cNvPr id="101" name="object 101"/>
          <p:cNvSpPr txBox="1"/>
          <p:nvPr/>
        </p:nvSpPr>
        <p:spPr>
          <a:xfrm>
            <a:off x="5739129" y="3861816"/>
            <a:ext cx="1181735" cy="559435"/>
          </a:xfrm>
          <a:prstGeom prst="rect">
            <a:avLst/>
          </a:prstGeom>
        </p:spPr>
        <p:txBody>
          <a:bodyPr vert="horz" wrap="square" lIns="0" tIns="0" rIns="0" bIns="0" rtlCol="0">
            <a:spAutoFit/>
          </a:bodyPr>
          <a:lstStyle/>
          <a:p>
            <a:pPr algn="ctr">
              <a:lnSpc>
                <a:spcPct val="100000"/>
              </a:lnSpc>
            </a:pPr>
            <a:r>
              <a:rPr sz="1800" b="1" spc="-10" dirty="0">
                <a:solidFill>
                  <a:srgbClr val="FFFFFF"/>
                </a:solidFill>
                <a:latin typeface="Arial"/>
                <a:cs typeface="Arial"/>
              </a:rPr>
              <a:t>Activated</a:t>
            </a:r>
            <a:endParaRPr sz="1800">
              <a:latin typeface="Arial"/>
              <a:cs typeface="Arial"/>
            </a:endParaRPr>
          </a:p>
          <a:p>
            <a:pPr algn="ctr">
              <a:lnSpc>
                <a:spcPct val="100000"/>
              </a:lnSpc>
            </a:pPr>
            <a:r>
              <a:rPr sz="1800" b="1" spc="-5" dirty="0">
                <a:solidFill>
                  <a:srgbClr val="FFFFFF"/>
                </a:solidFill>
                <a:latin typeface="Arial"/>
                <a:cs typeface="Arial"/>
              </a:rPr>
              <a:t>mature</a:t>
            </a:r>
            <a:r>
              <a:rPr sz="1800" b="1" spc="-70" dirty="0">
                <a:solidFill>
                  <a:srgbClr val="FFFFFF"/>
                </a:solidFill>
                <a:latin typeface="Arial"/>
                <a:cs typeface="Arial"/>
              </a:rPr>
              <a:t> </a:t>
            </a:r>
            <a:r>
              <a:rPr sz="1800" b="1" spc="-5" dirty="0">
                <a:solidFill>
                  <a:srgbClr val="FFFFFF"/>
                </a:solidFill>
                <a:latin typeface="Arial"/>
                <a:cs typeface="Arial"/>
              </a:rPr>
              <a:t>DC</a:t>
            </a:r>
            <a:endParaRPr sz="1800">
              <a:latin typeface="Arial"/>
              <a:cs typeface="Arial"/>
            </a:endParaRPr>
          </a:p>
        </p:txBody>
      </p:sp>
      <p:sp>
        <p:nvSpPr>
          <p:cNvPr id="102" name="object 102"/>
          <p:cNvSpPr/>
          <p:nvPr/>
        </p:nvSpPr>
        <p:spPr>
          <a:xfrm>
            <a:off x="5326888" y="5099558"/>
            <a:ext cx="655320" cy="294640"/>
          </a:xfrm>
          <a:custGeom>
            <a:avLst/>
            <a:gdLst/>
            <a:ahLst/>
            <a:cxnLst/>
            <a:rect l="l" t="t" r="r" b="b"/>
            <a:pathLst>
              <a:path w="655320" h="294639">
                <a:moveTo>
                  <a:pt x="30099" y="0"/>
                </a:moveTo>
                <a:lnTo>
                  <a:pt x="0" y="99568"/>
                </a:lnTo>
                <a:lnTo>
                  <a:pt x="479806" y="244348"/>
                </a:lnTo>
                <a:lnTo>
                  <a:pt x="464820" y="294132"/>
                </a:lnTo>
                <a:lnTo>
                  <a:pt x="654812" y="242951"/>
                </a:lnTo>
                <a:lnTo>
                  <a:pt x="568644" y="144907"/>
                </a:lnTo>
                <a:lnTo>
                  <a:pt x="509904" y="144907"/>
                </a:lnTo>
                <a:lnTo>
                  <a:pt x="30099" y="0"/>
                </a:lnTo>
                <a:close/>
              </a:path>
              <a:path w="655320" h="294639">
                <a:moveTo>
                  <a:pt x="524890" y="95123"/>
                </a:moveTo>
                <a:lnTo>
                  <a:pt x="509904" y="144907"/>
                </a:lnTo>
                <a:lnTo>
                  <a:pt x="568644" y="144907"/>
                </a:lnTo>
                <a:lnTo>
                  <a:pt x="524890" y="95123"/>
                </a:lnTo>
                <a:close/>
              </a:path>
            </a:pathLst>
          </a:custGeom>
          <a:solidFill>
            <a:srgbClr val="081D57"/>
          </a:solidFill>
        </p:spPr>
        <p:txBody>
          <a:bodyPr wrap="square" lIns="0" tIns="0" rIns="0" bIns="0" rtlCol="0"/>
          <a:lstStyle/>
          <a:p>
            <a:endParaRPr/>
          </a:p>
        </p:txBody>
      </p:sp>
      <p:sp>
        <p:nvSpPr>
          <p:cNvPr id="103" name="object 103"/>
          <p:cNvSpPr/>
          <p:nvPr/>
        </p:nvSpPr>
        <p:spPr>
          <a:xfrm>
            <a:off x="5326888" y="5099558"/>
            <a:ext cx="655320" cy="294640"/>
          </a:xfrm>
          <a:custGeom>
            <a:avLst/>
            <a:gdLst/>
            <a:ahLst/>
            <a:cxnLst/>
            <a:rect l="l" t="t" r="r" b="b"/>
            <a:pathLst>
              <a:path w="655320" h="294639">
                <a:moveTo>
                  <a:pt x="30099" y="0"/>
                </a:moveTo>
                <a:lnTo>
                  <a:pt x="509904" y="144907"/>
                </a:lnTo>
                <a:lnTo>
                  <a:pt x="524890" y="95123"/>
                </a:lnTo>
                <a:lnTo>
                  <a:pt x="654812" y="242951"/>
                </a:lnTo>
                <a:lnTo>
                  <a:pt x="464820" y="294132"/>
                </a:lnTo>
                <a:lnTo>
                  <a:pt x="479806" y="244348"/>
                </a:lnTo>
                <a:lnTo>
                  <a:pt x="0" y="99568"/>
                </a:lnTo>
                <a:lnTo>
                  <a:pt x="30099" y="0"/>
                </a:lnTo>
              </a:path>
            </a:pathLst>
          </a:custGeom>
          <a:ln w="9525">
            <a:solidFill>
              <a:srgbClr val="FFFFFF"/>
            </a:solidFill>
          </a:ln>
        </p:spPr>
        <p:txBody>
          <a:bodyPr wrap="square" lIns="0" tIns="0" rIns="0" bIns="0" rtlCol="0"/>
          <a:lstStyle/>
          <a:p>
            <a:endParaRPr/>
          </a:p>
        </p:txBody>
      </p:sp>
      <p:sp>
        <p:nvSpPr>
          <p:cNvPr id="104" name="object 104"/>
          <p:cNvSpPr txBox="1"/>
          <p:nvPr/>
        </p:nvSpPr>
        <p:spPr>
          <a:xfrm>
            <a:off x="4234053" y="5184394"/>
            <a:ext cx="1055370" cy="833755"/>
          </a:xfrm>
          <a:prstGeom prst="rect">
            <a:avLst/>
          </a:prstGeom>
        </p:spPr>
        <p:txBody>
          <a:bodyPr vert="horz" wrap="square" lIns="0" tIns="0" rIns="0" bIns="0" rtlCol="0">
            <a:spAutoFit/>
          </a:bodyPr>
          <a:lstStyle/>
          <a:p>
            <a:pPr marL="12700" marR="5080" algn="ctr">
              <a:lnSpc>
                <a:spcPct val="100000"/>
              </a:lnSpc>
            </a:pPr>
            <a:r>
              <a:rPr sz="1800" b="1" dirty="0">
                <a:solidFill>
                  <a:srgbClr val="FFFFFF"/>
                </a:solidFill>
                <a:latin typeface="Arial"/>
                <a:cs typeface="Arial"/>
              </a:rPr>
              <a:t>Mi</a:t>
            </a:r>
            <a:r>
              <a:rPr sz="1800" b="1" spc="5" dirty="0">
                <a:solidFill>
                  <a:srgbClr val="FFFFFF"/>
                </a:solidFill>
                <a:latin typeface="Arial"/>
                <a:cs typeface="Arial"/>
              </a:rPr>
              <a:t>g</a:t>
            </a:r>
            <a:r>
              <a:rPr sz="1800" b="1" spc="-5" dirty="0">
                <a:solidFill>
                  <a:srgbClr val="FFFFFF"/>
                </a:solidFill>
                <a:latin typeface="Arial"/>
                <a:cs typeface="Arial"/>
              </a:rPr>
              <a:t>r</a:t>
            </a:r>
            <a:r>
              <a:rPr sz="1800" b="1" spc="-15" dirty="0">
                <a:solidFill>
                  <a:srgbClr val="FFFFFF"/>
                </a:solidFill>
                <a:latin typeface="Arial"/>
                <a:cs typeface="Arial"/>
              </a:rPr>
              <a:t>a</a:t>
            </a:r>
            <a:r>
              <a:rPr sz="1800" b="1" dirty="0">
                <a:solidFill>
                  <a:srgbClr val="FFFFFF"/>
                </a:solidFill>
                <a:latin typeface="Arial"/>
                <a:cs typeface="Arial"/>
              </a:rPr>
              <a:t>ti</a:t>
            </a:r>
            <a:r>
              <a:rPr sz="1800" b="1" spc="5" dirty="0">
                <a:solidFill>
                  <a:srgbClr val="FFFFFF"/>
                </a:solidFill>
                <a:latin typeface="Arial"/>
                <a:cs typeface="Arial"/>
              </a:rPr>
              <a:t>o</a:t>
            </a:r>
            <a:r>
              <a:rPr sz="1800" b="1" dirty="0">
                <a:solidFill>
                  <a:srgbClr val="FFFFFF"/>
                </a:solidFill>
                <a:latin typeface="Arial"/>
                <a:cs typeface="Arial"/>
              </a:rPr>
              <a:t>n  to </a:t>
            </a:r>
            <a:r>
              <a:rPr sz="1800" b="1" spc="-5" dirty="0">
                <a:solidFill>
                  <a:srgbClr val="FFFFFF"/>
                </a:solidFill>
                <a:latin typeface="Arial"/>
                <a:cs typeface="Arial"/>
              </a:rPr>
              <a:t>lymph  </a:t>
            </a:r>
            <a:r>
              <a:rPr sz="1800" b="1" dirty="0">
                <a:solidFill>
                  <a:srgbClr val="FFFFFF"/>
                </a:solidFill>
                <a:latin typeface="Arial"/>
                <a:cs typeface="Arial"/>
              </a:rPr>
              <a:t>node</a:t>
            </a:r>
            <a:endParaRPr sz="1800">
              <a:latin typeface="Arial"/>
              <a:cs typeface="Arial"/>
            </a:endParaRPr>
          </a:p>
        </p:txBody>
      </p:sp>
      <p:sp>
        <p:nvSpPr>
          <p:cNvPr id="105" name="object 105"/>
          <p:cNvSpPr/>
          <p:nvPr/>
        </p:nvSpPr>
        <p:spPr>
          <a:xfrm>
            <a:off x="4866132" y="3436365"/>
            <a:ext cx="328930" cy="477520"/>
          </a:xfrm>
          <a:custGeom>
            <a:avLst/>
            <a:gdLst/>
            <a:ahLst/>
            <a:cxnLst/>
            <a:rect l="l" t="t" r="r" b="b"/>
            <a:pathLst>
              <a:path w="328929" h="477520">
                <a:moveTo>
                  <a:pt x="33781" y="333121"/>
                </a:moveTo>
                <a:lnTo>
                  <a:pt x="0" y="477393"/>
                </a:lnTo>
                <a:lnTo>
                  <a:pt x="119760" y="390144"/>
                </a:lnTo>
                <a:lnTo>
                  <a:pt x="98297" y="375920"/>
                </a:lnTo>
                <a:lnTo>
                  <a:pt x="117240" y="347345"/>
                </a:lnTo>
                <a:lnTo>
                  <a:pt x="55244" y="347345"/>
                </a:lnTo>
                <a:lnTo>
                  <a:pt x="33781" y="333121"/>
                </a:lnTo>
                <a:close/>
              </a:path>
              <a:path w="328929" h="477520">
                <a:moveTo>
                  <a:pt x="285495" y="0"/>
                </a:moveTo>
                <a:lnTo>
                  <a:pt x="55244" y="347345"/>
                </a:lnTo>
                <a:lnTo>
                  <a:pt x="117240" y="347345"/>
                </a:lnTo>
                <a:lnTo>
                  <a:pt x="328548" y="28575"/>
                </a:lnTo>
                <a:lnTo>
                  <a:pt x="285495" y="0"/>
                </a:lnTo>
                <a:close/>
              </a:path>
            </a:pathLst>
          </a:custGeom>
          <a:solidFill>
            <a:srgbClr val="FFFFFF"/>
          </a:solidFill>
        </p:spPr>
        <p:txBody>
          <a:bodyPr wrap="square" lIns="0" tIns="0" rIns="0" bIns="0" rtlCol="0"/>
          <a:lstStyle/>
          <a:p>
            <a:endParaRPr/>
          </a:p>
        </p:txBody>
      </p:sp>
      <p:sp>
        <p:nvSpPr>
          <p:cNvPr id="106" name="object 106"/>
          <p:cNvSpPr/>
          <p:nvPr/>
        </p:nvSpPr>
        <p:spPr>
          <a:xfrm>
            <a:off x="4866132" y="3436365"/>
            <a:ext cx="328930" cy="477520"/>
          </a:xfrm>
          <a:custGeom>
            <a:avLst/>
            <a:gdLst/>
            <a:ahLst/>
            <a:cxnLst/>
            <a:rect l="l" t="t" r="r" b="b"/>
            <a:pathLst>
              <a:path w="328929" h="477520">
                <a:moveTo>
                  <a:pt x="328548" y="28575"/>
                </a:moveTo>
                <a:lnTo>
                  <a:pt x="98297" y="375920"/>
                </a:lnTo>
                <a:lnTo>
                  <a:pt x="119760" y="390144"/>
                </a:lnTo>
                <a:lnTo>
                  <a:pt x="0" y="477393"/>
                </a:lnTo>
                <a:lnTo>
                  <a:pt x="33781" y="333121"/>
                </a:lnTo>
                <a:lnTo>
                  <a:pt x="55244" y="347345"/>
                </a:lnTo>
                <a:lnTo>
                  <a:pt x="285495" y="0"/>
                </a:lnTo>
                <a:lnTo>
                  <a:pt x="328548" y="28575"/>
                </a:lnTo>
              </a:path>
            </a:pathLst>
          </a:custGeom>
          <a:ln w="9524">
            <a:solidFill>
              <a:srgbClr val="FFFFFF"/>
            </a:solidFill>
          </a:ln>
        </p:spPr>
        <p:txBody>
          <a:bodyPr wrap="square" lIns="0" tIns="0" rIns="0" bIns="0" rtlCol="0"/>
          <a:lstStyle/>
          <a:p>
            <a:endParaRPr/>
          </a:p>
        </p:txBody>
      </p:sp>
      <p:sp>
        <p:nvSpPr>
          <p:cNvPr id="107" name="object 107"/>
          <p:cNvSpPr/>
          <p:nvPr/>
        </p:nvSpPr>
        <p:spPr>
          <a:xfrm>
            <a:off x="8110093" y="2671445"/>
            <a:ext cx="456565" cy="2268855"/>
          </a:xfrm>
          <a:custGeom>
            <a:avLst/>
            <a:gdLst/>
            <a:ahLst/>
            <a:cxnLst/>
            <a:rect l="l" t="t" r="r" b="b"/>
            <a:pathLst>
              <a:path w="456565" h="2268854">
                <a:moveTo>
                  <a:pt x="0" y="2268854"/>
                </a:moveTo>
                <a:lnTo>
                  <a:pt x="25201" y="2219182"/>
                </a:lnTo>
                <a:lnTo>
                  <a:pt x="50336" y="2169549"/>
                </a:lnTo>
                <a:lnTo>
                  <a:pt x="75335" y="2119991"/>
                </a:lnTo>
                <a:lnTo>
                  <a:pt x="100131" y="2070547"/>
                </a:lnTo>
                <a:lnTo>
                  <a:pt x="124654" y="2021253"/>
                </a:lnTo>
                <a:lnTo>
                  <a:pt x="148837" y="1972147"/>
                </a:lnTo>
                <a:lnTo>
                  <a:pt x="172611" y="1923266"/>
                </a:lnTo>
                <a:lnTo>
                  <a:pt x="195908" y="1874648"/>
                </a:lnTo>
                <a:lnTo>
                  <a:pt x="218659" y="1826329"/>
                </a:lnTo>
                <a:lnTo>
                  <a:pt x="240796" y="1778346"/>
                </a:lnTo>
                <a:lnTo>
                  <a:pt x="262250" y="1730738"/>
                </a:lnTo>
                <a:lnTo>
                  <a:pt x="282954" y="1683541"/>
                </a:lnTo>
                <a:lnTo>
                  <a:pt x="302838" y="1636793"/>
                </a:lnTo>
                <a:lnTo>
                  <a:pt x="321835" y="1590530"/>
                </a:lnTo>
                <a:lnTo>
                  <a:pt x="339876" y="1544791"/>
                </a:lnTo>
                <a:lnTo>
                  <a:pt x="356892" y="1499612"/>
                </a:lnTo>
                <a:lnTo>
                  <a:pt x="372816" y="1455031"/>
                </a:lnTo>
                <a:lnTo>
                  <a:pt x="387578" y="1411085"/>
                </a:lnTo>
                <a:lnTo>
                  <a:pt x="401111" y="1367811"/>
                </a:lnTo>
                <a:lnTo>
                  <a:pt x="413346" y="1325246"/>
                </a:lnTo>
                <a:lnTo>
                  <a:pt x="424214" y="1283428"/>
                </a:lnTo>
                <a:lnTo>
                  <a:pt x="433648" y="1242394"/>
                </a:lnTo>
                <a:lnTo>
                  <a:pt x="441578" y="1202181"/>
                </a:lnTo>
                <a:lnTo>
                  <a:pt x="449990" y="1145564"/>
                </a:lnTo>
                <a:lnTo>
                  <a:pt x="454861" y="1090068"/>
                </a:lnTo>
                <a:lnTo>
                  <a:pt x="456509" y="1035709"/>
                </a:lnTo>
                <a:lnTo>
                  <a:pt x="455253" y="982501"/>
                </a:lnTo>
                <a:lnTo>
                  <a:pt x="451409" y="930460"/>
                </a:lnTo>
                <a:lnTo>
                  <a:pt x="445295" y="879599"/>
                </a:lnTo>
                <a:lnTo>
                  <a:pt x="437230" y="829933"/>
                </a:lnTo>
                <a:lnTo>
                  <a:pt x="427529" y="781478"/>
                </a:lnTo>
                <a:lnTo>
                  <a:pt x="416511" y="734248"/>
                </a:lnTo>
                <a:lnTo>
                  <a:pt x="404494" y="688257"/>
                </a:lnTo>
                <a:lnTo>
                  <a:pt x="391795" y="643520"/>
                </a:lnTo>
                <a:lnTo>
                  <a:pt x="378731" y="600053"/>
                </a:lnTo>
                <a:lnTo>
                  <a:pt x="365621" y="557869"/>
                </a:lnTo>
                <a:lnTo>
                  <a:pt x="352781" y="516983"/>
                </a:lnTo>
                <a:lnTo>
                  <a:pt x="340529" y="477410"/>
                </a:lnTo>
                <a:lnTo>
                  <a:pt x="329183" y="439165"/>
                </a:lnTo>
                <a:lnTo>
                  <a:pt x="311051" y="381393"/>
                </a:lnTo>
                <a:lnTo>
                  <a:pt x="291293" y="327997"/>
                </a:lnTo>
                <a:lnTo>
                  <a:pt x="270088" y="278489"/>
                </a:lnTo>
                <a:lnTo>
                  <a:pt x="247617" y="232385"/>
                </a:lnTo>
                <a:lnTo>
                  <a:pt x="224059" y="189198"/>
                </a:lnTo>
                <a:lnTo>
                  <a:pt x="199595" y="148441"/>
                </a:lnTo>
                <a:lnTo>
                  <a:pt x="174403" y="109629"/>
                </a:lnTo>
                <a:lnTo>
                  <a:pt x="148665" y="72276"/>
                </a:lnTo>
                <a:lnTo>
                  <a:pt x="122559" y="35895"/>
                </a:lnTo>
                <a:lnTo>
                  <a:pt x="96265" y="0"/>
                </a:lnTo>
              </a:path>
            </a:pathLst>
          </a:custGeom>
          <a:ln w="38099">
            <a:solidFill>
              <a:srgbClr val="CC0D1B"/>
            </a:solidFill>
          </a:ln>
        </p:spPr>
        <p:txBody>
          <a:bodyPr wrap="square" lIns="0" tIns="0" rIns="0" bIns="0" rtlCol="0"/>
          <a:lstStyle/>
          <a:p>
            <a:endParaRPr/>
          </a:p>
        </p:txBody>
      </p:sp>
      <p:sp>
        <p:nvSpPr>
          <p:cNvPr id="108" name="object 108"/>
          <p:cNvSpPr/>
          <p:nvPr/>
        </p:nvSpPr>
        <p:spPr>
          <a:xfrm>
            <a:off x="8070215" y="2433827"/>
            <a:ext cx="257175" cy="306705"/>
          </a:xfrm>
          <a:custGeom>
            <a:avLst/>
            <a:gdLst/>
            <a:ahLst/>
            <a:cxnLst/>
            <a:rect l="l" t="t" r="r" b="b"/>
            <a:pathLst>
              <a:path w="257175" h="306705">
                <a:moveTo>
                  <a:pt x="0" y="0"/>
                </a:moveTo>
                <a:lnTo>
                  <a:pt x="37845" y="306705"/>
                </a:lnTo>
                <a:lnTo>
                  <a:pt x="256793" y="171831"/>
                </a:lnTo>
                <a:lnTo>
                  <a:pt x="0" y="0"/>
                </a:lnTo>
                <a:close/>
              </a:path>
            </a:pathLst>
          </a:custGeom>
          <a:solidFill>
            <a:srgbClr val="CC0D1B"/>
          </a:solidFill>
        </p:spPr>
        <p:txBody>
          <a:bodyPr wrap="square" lIns="0" tIns="0" rIns="0" bIns="0" rtlCol="0"/>
          <a:lstStyle/>
          <a:p>
            <a:endParaRPr/>
          </a:p>
        </p:txBody>
      </p:sp>
      <p:sp>
        <p:nvSpPr>
          <p:cNvPr id="109" name="object 109"/>
          <p:cNvSpPr/>
          <p:nvPr/>
        </p:nvSpPr>
        <p:spPr>
          <a:xfrm>
            <a:off x="7024751" y="2154301"/>
            <a:ext cx="565150" cy="765175"/>
          </a:xfrm>
          <a:prstGeom prst="rect">
            <a:avLst/>
          </a:prstGeom>
          <a:blipFill>
            <a:blip r:embed="rId40" cstate="print"/>
            <a:stretch>
              <a:fillRect/>
            </a:stretch>
          </a:blipFill>
        </p:spPr>
        <p:txBody>
          <a:bodyPr wrap="square" lIns="0" tIns="0" rIns="0" bIns="0" rtlCol="0"/>
          <a:lstStyle/>
          <a:p>
            <a:endParaRPr/>
          </a:p>
        </p:txBody>
      </p:sp>
      <p:sp>
        <p:nvSpPr>
          <p:cNvPr id="110" name="object 110"/>
          <p:cNvSpPr/>
          <p:nvPr/>
        </p:nvSpPr>
        <p:spPr>
          <a:xfrm>
            <a:off x="7024751" y="2154301"/>
            <a:ext cx="565150" cy="765175"/>
          </a:xfrm>
          <a:custGeom>
            <a:avLst/>
            <a:gdLst/>
            <a:ahLst/>
            <a:cxnLst/>
            <a:rect l="l" t="t" r="r" b="b"/>
            <a:pathLst>
              <a:path w="565150" h="765175">
                <a:moveTo>
                  <a:pt x="0" y="382524"/>
                </a:moveTo>
                <a:lnTo>
                  <a:pt x="72390" y="345059"/>
                </a:lnTo>
                <a:lnTo>
                  <a:pt x="9525" y="283463"/>
                </a:lnTo>
                <a:lnTo>
                  <a:pt x="86741" y="272669"/>
                </a:lnTo>
                <a:lnTo>
                  <a:pt x="37846" y="191262"/>
                </a:lnTo>
                <a:lnTo>
                  <a:pt x="114426" y="207899"/>
                </a:lnTo>
                <a:lnTo>
                  <a:pt x="82676" y="112013"/>
                </a:lnTo>
                <a:lnTo>
                  <a:pt x="153543" y="154939"/>
                </a:lnTo>
                <a:lnTo>
                  <a:pt x="141224" y="51181"/>
                </a:lnTo>
                <a:lnTo>
                  <a:pt x="201422" y="117475"/>
                </a:lnTo>
                <a:lnTo>
                  <a:pt x="209423" y="12953"/>
                </a:lnTo>
                <a:lnTo>
                  <a:pt x="254889" y="98044"/>
                </a:lnTo>
                <a:lnTo>
                  <a:pt x="282575" y="0"/>
                </a:lnTo>
                <a:lnTo>
                  <a:pt x="310133" y="98044"/>
                </a:lnTo>
                <a:lnTo>
                  <a:pt x="355600" y="12953"/>
                </a:lnTo>
                <a:lnTo>
                  <a:pt x="363600" y="117475"/>
                </a:lnTo>
                <a:lnTo>
                  <a:pt x="423799" y="51181"/>
                </a:lnTo>
                <a:lnTo>
                  <a:pt x="411479" y="154939"/>
                </a:lnTo>
                <a:lnTo>
                  <a:pt x="482346" y="112013"/>
                </a:lnTo>
                <a:lnTo>
                  <a:pt x="450596" y="207899"/>
                </a:lnTo>
                <a:lnTo>
                  <a:pt x="527176" y="191262"/>
                </a:lnTo>
                <a:lnTo>
                  <a:pt x="478281" y="272669"/>
                </a:lnTo>
                <a:lnTo>
                  <a:pt x="555498" y="283463"/>
                </a:lnTo>
                <a:lnTo>
                  <a:pt x="492632" y="345059"/>
                </a:lnTo>
                <a:lnTo>
                  <a:pt x="565150" y="382524"/>
                </a:lnTo>
                <a:lnTo>
                  <a:pt x="492632" y="419988"/>
                </a:lnTo>
                <a:lnTo>
                  <a:pt x="555498" y="481584"/>
                </a:lnTo>
                <a:lnTo>
                  <a:pt x="478281" y="492378"/>
                </a:lnTo>
                <a:lnTo>
                  <a:pt x="527176" y="573786"/>
                </a:lnTo>
                <a:lnTo>
                  <a:pt x="450596" y="557149"/>
                </a:lnTo>
                <a:lnTo>
                  <a:pt x="482346" y="653034"/>
                </a:lnTo>
                <a:lnTo>
                  <a:pt x="411479" y="610108"/>
                </a:lnTo>
                <a:lnTo>
                  <a:pt x="423799" y="713866"/>
                </a:lnTo>
                <a:lnTo>
                  <a:pt x="363600" y="647573"/>
                </a:lnTo>
                <a:lnTo>
                  <a:pt x="355600" y="752094"/>
                </a:lnTo>
                <a:lnTo>
                  <a:pt x="310133" y="667003"/>
                </a:lnTo>
                <a:lnTo>
                  <a:pt x="282575" y="765175"/>
                </a:lnTo>
                <a:lnTo>
                  <a:pt x="254889" y="667003"/>
                </a:lnTo>
                <a:lnTo>
                  <a:pt x="209423" y="752094"/>
                </a:lnTo>
                <a:lnTo>
                  <a:pt x="201422" y="647573"/>
                </a:lnTo>
                <a:lnTo>
                  <a:pt x="141224" y="713866"/>
                </a:lnTo>
                <a:lnTo>
                  <a:pt x="153543" y="610108"/>
                </a:lnTo>
                <a:lnTo>
                  <a:pt x="82676" y="653034"/>
                </a:lnTo>
                <a:lnTo>
                  <a:pt x="114426" y="557149"/>
                </a:lnTo>
                <a:lnTo>
                  <a:pt x="37846" y="573786"/>
                </a:lnTo>
                <a:lnTo>
                  <a:pt x="86741" y="492378"/>
                </a:lnTo>
                <a:lnTo>
                  <a:pt x="9525" y="481584"/>
                </a:lnTo>
                <a:lnTo>
                  <a:pt x="72390" y="419988"/>
                </a:lnTo>
                <a:lnTo>
                  <a:pt x="0" y="382524"/>
                </a:lnTo>
                <a:close/>
              </a:path>
            </a:pathLst>
          </a:custGeom>
          <a:ln w="9525">
            <a:solidFill>
              <a:srgbClr val="FFFFFF"/>
            </a:solidFill>
          </a:ln>
        </p:spPr>
        <p:txBody>
          <a:bodyPr wrap="square" lIns="0" tIns="0" rIns="0" bIns="0" rtlCol="0"/>
          <a:lstStyle/>
          <a:p>
            <a:endParaRPr/>
          </a:p>
        </p:txBody>
      </p:sp>
      <p:sp>
        <p:nvSpPr>
          <p:cNvPr id="111" name="object 111"/>
          <p:cNvSpPr txBox="1"/>
          <p:nvPr/>
        </p:nvSpPr>
        <p:spPr>
          <a:xfrm>
            <a:off x="7057770" y="2394203"/>
            <a:ext cx="501650" cy="285115"/>
          </a:xfrm>
          <a:prstGeom prst="rect">
            <a:avLst/>
          </a:prstGeom>
        </p:spPr>
        <p:txBody>
          <a:bodyPr vert="horz" wrap="square" lIns="0" tIns="0" rIns="0" bIns="0" rtlCol="0">
            <a:spAutoFit/>
          </a:bodyPr>
          <a:lstStyle/>
          <a:p>
            <a:pPr marL="12700">
              <a:lnSpc>
                <a:spcPct val="100000"/>
              </a:lnSpc>
            </a:pPr>
            <a:r>
              <a:rPr sz="1800" b="1" spc="-60" dirty="0">
                <a:solidFill>
                  <a:srgbClr val="081D57"/>
                </a:solidFill>
                <a:latin typeface="Arial"/>
                <a:cs typeface="Arial"/>
              </a:rPr>
              <a:t>A</a:t>
            </a:r>
            <a:r>
              <a:rPr sz="1800" b="1" spc="-5" dirty="0">
                <a:solidFill>
                  <a:srgbClr val="081D57"/>
                </a:solidFill>
                <a:latin typeface="Arial"/>
                <a:cs typeface="Arial"/>
              </a:rPr>
              <a:t>PC</a:t>
            </a:r>
            <a:endParaRPr sz="1800">
              <a:latin typeface="Arial"/>
              <a:cs typeface="Arial"/>
            </a:endParaRPr>
          </a:p>
        </p:txBody>
      </p:sp>
      <p:sp>
        <p:nvSpPr>
          <p:cNvPr id="112" name="object 112"/>
          <p:cNvSpPr/>
          <p:nvPr/>
        </p:nvSpPr>
        <p:spPr>
          <a:xfrm>
            <a:off x="7540879" y="1695830"/>
            <a:ext cx="134620" cy="132715"/>
          </a:xfrm>
          <a:custGeom>
            <a:avLst/>
            <a:gdLst/>
            <a:ahLst/>
            <a:cxnLst/>
            <a:rect l="l" t="t" r="r" b="b"/>
            <a:pathLst>
              <a:path w="134620" h="132714">
                <a:moveTo>
                  <a:pt x="35305" y="0"/>
                </a:moveTo>
                <a:lnTo>
                  <a:pt x="0" y="36449"/>
                </a:lnTo>
                <a:lnTo>
                  <a:pt x="99060" y="132588"/>
                </a:lnTo>
                <a:lnTo>
                  <a:pt x="134493" y="96139"/>
                </a:lnTo>
                <a:lnTo>
                  <a:pt x="35305" y="0"/>
                </a:lnTo>
                <a:close/>
              </a:path>
            </a:pathLst>
          </a:custGeom>
          <a:solidFill>
            <a:srgbClr val="FFFFFF"/>
          </a:solidFill>
        </p:spPr>
        <p:txBody>
          <a:bodyPr wrap="square" lIns="0" tIns="0" rIns="0" bIns="0" rtlCol="0"/>
          <a:lstStyle/>
          <a:p>
            <a:endParaRPr/>
          </a:p>
        </p:txBody>
      </p:sp>
      <p:sp>
        <p:nvSpPr>
          <p:cNvPr id="113" name="object 113"/>
          <p:cNvSpPr/>
          <p:nvPr/>
        </p:nvSpPr>
        <p:spPr>
          <a:xfrm>
            <a:off x="7540879" y="1695830"/>
            <a:ext cx="134620" cy="132715"/>
          </a:xfrm>
          <a:custGeom>
            <a:avLst/>
            <a:gdLst/>
            <a:ahLst/>
            <a:cxnLst/>
            <a:rect l="l" t="t" r="r" b="b"/>
            <a:pathLst>
              <a:path w="134620" h="132714">
                <a:moveTo>
                  <a:pt x="35305" y="0"/>
                </a:moveTo>
                <a:lnTo>
                  <a:pt x="134493" y="96139"/>
                </a:lnTo>
                <a:lnTo>
                  <a:pt x="99060" y="132588"/>
                </a:lnTo>
                <a:lnTo>
                  <a:pt x="0" y="36449"/>
                </a:lnTo>
                <a:lnTo>
                  <a:pt x="35305" y="0"/>
                </a:lnTo>
                <a:close/>
              </a:path>
            </a:pathLst>
          </a:custGeom>
          <a:ln w="9525">
            <a:solidFill>
              <a:srgbClr val="FFFFFF"/>
            </a:solidFill>
          </a:ln>
        </p:spPr>
        <p:txBody>
          <a:bodyPr wrap="square" lIns="0" tIns="0" rIns="0" bIns="0" rtlCol="0"/>
          <a:lstStyle/>
          <a:p>
            <a:endParaRPr/>
          </a:p>
        </p:txBody>
      </p:sp>
      <p:sp>
        <p:nvSpPr>
          <p:cNvPr id="114" name="object 114"/>
          <p:cNvSpPr/>
          <p:nvPr/>
        </p:nvSpPr>
        <p:spPr>
          <a:xfrm>
            <a:off x="6281801" y="5680075"/>
            <a:ext cx="336550" cy="419100"/>
          </a:xfrm>
          <a:custGeom>
            <a:avLst/>
            <a:gdLst/>
            <a:ahLst/>
            <a:cxnLst/>
            <a:rect l="l" t="t" r="r" b="b"/>
            <a:pathLst>
              <a:path w="336550" h="419100">
                <a:moveTo>
                  <a:pt x="168275" y="0"/>
                </a:moveTo>
                <a:lnTo>
                  <a:pt x="123531" y="7485"/>
                </a:lnTo>
                <a:lnTo>
                  <a:pt x="83330" y="28608"/>
                </a:lnTo>
                <a:lnTo>
                  <a:pt x="49275" y="61374"/>
                </a:lnTo>
                <a:lnTo>
                  <a:pt x="22968" y="103784"/>
                </a:lnTo>
                <a:lnTo>
                  <a:pt x="6008" y="153841"/>
                </a:lnTo>
                <a:lnTo>
                  <a:pt x="0" y="209550"/>
                </a:lnTo>
                <a:lnTo>
                  <a:pt x="6008" y="265258"/>
                </a:lnTo>
                <a:lnTo>
                  <a:pt x="22968" y="315315"/>
                </a:lnTo>
                <a:lnTo>
                  <a:pt x="49275" y="357725"/>
                </a:lnTo>
                <a:lnTo>
                  <a:pt x="83330" y="390491"/>
                </a:lnTo>
                <a:lnTo>
                  <a:pt x="123531" y="411614"/>
                </a:lnTo>
                <a:lnTo>
                  <a:pt x="168275" y="419100"/>
                </a:lnTo>
                <a:lnTo>
                  <a:pt x="212974" y="411614"/>
                </a:lnTo>
                <a:lnTo>
                  <a:pt x="253162" y="390491"/>
                </a:lnTo>
                <a:lnTo>
                  <a:pt x="277883" y="366712"/>
                </a:lnTo>
                <a:lnTo>
                  <a:pt x="168275" y="366712"/>
                </a:lnTo>
                <a:lnTo>
                  <a:pt x="128372" y="358699"/>
                </a:lnTo>
                <a:lnTo>
                  <a:pt x="93718" y="336385"/>
                </a:lnTo>
                <a:lnTo>
                  <a:pt x="66392" y="302359"/>
                </a:lnTo>
                <a:lnTo>
                  <a:pt x="48472" y="259209"/>
                </a:lnTo>
                <a:lnTo>
                  <a:pt x="42037" y="209524"/>
                </a:lnTo>
                <a:lnTo>
                  <a:pt x="43545" y="185274"/>
                </a:lnTo>
                <a:lnTo>
                  <a:pt x="48005" y="161739"/>
                </a:lnTo>
                <a:lnTo>
                  <a:pt x="55324" y="139335"/>
                </a:lnTo>
                <a:lnTo>
                  <a:pt x="65404" y="118478"/>
                </a:lnTo>
                <a:lnTo>
                  <a:pt x="124836" y="118478"/>
                </a:lnTo>
                <a:lnTo>
                  <a:pt x="95123" y="81457"/>
                </a:lnTo>
                <a:lnTo>
                  <a:pt x="111857" y="68928"/>
                </a:lnTo>
                <a:lnTo>
                  <a:pt x="129841" y="59817"/>
                </a:lnTo>
                <a:lnTo>
                  <a:pt x="148754" y="54257"/>
                </a:lnTo>
                <a:lnTo>
                  <a:pt x="168275" y="52387"/>
                </a:lnTo>
                <a:lnTo>
                  <a:pt x="277883" y="52387"/>
                </a:lnTo>
                <a:lnTo>
                  <a:pt x="253162" y="28608"/>
                </a:lnTo>
                <a:lnTo>
                  <a:pt x="212974" y="7485"/>
                </a:lnTo>
                <a:lnTo>
                  <a:pt x="168275" y="0"/>
                </a:lnTo>
                <a:close/>
              </a:path>
              <a:path w="336550" h="419100">
                <a:moveTo>
                  <a:pt x="124836" y="118478"/>
                </a:moveTo>
                <a:lnTo>
                  <a:pt x="65404" y="118478"/>
                </a:lnTo>
                <a:lnTo>
                  <a:pt x="241300" y="337629"/>
                </a:lnTo>
                <a:lnTo>
                  <a:pt x="224567" y="350151"/>
                </a:lnTo>
                <a:lnTo>
                  <a:pt x="206597" y="359262"/>
                </a:lnTo>
                <a:lnTo>
                  <a:pt x="187721" y="364827"/>
                </a:lnTo>
                <a:lnTo>
                  <a:pt x="168275" y="366712"/>
                </a:lnTo>
                <a:lnTo>
                  <a:pt x="277883" y="366712"/>
                </a:lnTo>
                <a:lnTo>
                  <a:pt x="287226" y="357725"/>
                </a:lnTo>
                <a:lnTo>
                  <a:pt x="313553" y="315315"/>
                </a:lnTo>
                <a:lnTo>
                  <a:pt x="318541" y="300609"/>
                </a:lnTo>
                <a:lnTo>
                  <a:pt x="271018" y="300609"/>
                </a:lnTo>
                <a:lnTo>
                  <a:pt x="124836" y="118478"/>
                </a:lnTo>
                <a:close/>
              </a:path>
              <a:path w="336550" h="419100">
                <a:moveTo>
                  <a:pt x="277883" y="52387"/>
                </a:moveTo>
                <a:lnTo>
                  <a:pt x="168275" y="52387"/>
                </a:lnTo>
                <a:lnTo>
                  <a:pt x="208115" y="60399"/>
                </a:lnTo>
                <a:lnTo>
                  <a:pt x="242731" y="82709"/>
                </a:lnTo>
                <a:lnTo>
                  <a:pt x="270038" y="116729"/>
                </a:lnTo>
                <a:lnTo>
                  <a:pt x="287951" y="159872"/>
                </a:lnTo>
                <a:lnTo>
                  <a:pt x="294385" y="209550"/>
                </a:lnTo>
                <a:lnTo>
                  <a:pt x="292877" y="233806"/>
                </a:lnTo>
                <a:lnTo>
                  <a:pt x="288416" y="257341"/>
                </a:lnTo>
                <a:lnTo>
                  <a:pt x="281098" y="279746"/>
                </a:lnTo>
                <a:lnTo>
                  <a:pt x="271018" y="300609"/>
                </a:lnTo>
                <a:lnTo>
                  <a:pt x="318541" y="300609"/>
                </a:lnTo>
                <a:lnTo>
                  <a:pt x="330532" y="265258"/>
                </a:lnTo>
                <a:lnTo>
                  <a:pt x="336547" y="209524"/>
                </a:lnTo>
                <a:lnTo>
                  <a:pt x="330532" y="153841"/>
                </a:lnTo>
                <a:lnTo>
                  <a:pt x="313553" y="103784"/>
                </a:lnTo>
                <a:lnTo>
                  <a:pt x="287226" y="61374"/>
                </a:lnTo>
                <a:lnTo>
                  <a:pt x="277883" y="52387"/>
                </a:lnTo>
                <a:close/>
              </a:path>
            </a:pathLst>
          </a:custGeom>
          <a:solidFill>
            <a:srgbClr val="FF0000"/>
          </a:solidFill>
        </p:spPr>
        <p:txBody>
          <a:bodyPr wrap="square" lIns="0" tIns="0" rIns="0" bIns="0" rtlCol="0"/>
          <a:lstStyle/>
          <a:p>
            <a:endParaRPr/>
          </a:p>
        </p:txBody>
      </p:sp>
      <p:sp>
        <p:nvSpPr>
          <p:cNvPr id="115" name="object 115"/>
          <p:cNvSpPr/>
          <p:nvPr/>
        </p:nvSpPr>
        <p:spPr>
          <a:xfrm>
            <a:off x="6281801" y="5680075"/>
            <a:ext cx="336550" cy="419100"/>
          </a:xfrm>
          <a:custGeom>
            <a:avLst/>
            <a:gdLst/>
            <a:ahLst/>
            <a:cxnLst/>
            <a:rect l="l" t="t" r="r" b="b"/>
            <a:pathLst>
              <a:path w="336550" h="419100">
                <a:moveTo>
                  <a:pt x="0" y="209550"/>
                </a:moveTo>
                <a:lnTo>
                  <a:pt x="6008" y="153841"/>
                </a:lnTo>
                <a:lnTo>
                  <a:pt x="22968" y="103784"/>
                </a:lnTo>
                <a:lnTo>
                  <a:pt x="49275" y="61374"/>
                </a:lnTo>
                <a:lnTo>
                  <a:pt x="83330" y="28608"/>
                </a:lnTo>
                <a:lnTo>
                  <a:pt x="123531" y="7485"/>
                </a:lnTo>
                <a:lnTo>
                  <a:pt x="168275" y="0"/>
                </a:lnTo>
                <a:lnTo>
                  <a:pt x="212974" y="7485"/>
                </a:lnTo>
                <a:lnTo>
                  <a:pt x="253162" y="28608"/>
                </a:lnTo>
                <a:lnTo>
                  <a:pt x="287226" y="61374"/>
                </a:lnTo>
                <a:lnTo>
                  <a:pt x="313553" y="103784"/>
                </a:lnTo>
                <a:lnTo>
                  <a:pt x="330532" y="153841"/>
                </a:lnTo>
                <a:lnTo>
                  <a:pt x="336550" y="209550"/>
                </a:lnTo>
                <a:lnTo>
                  <a:pt x="330532" y="265258"/>
                </a:lnTo>
                <a:lnTo>
                  <a:pt x="313553" y="315315"/>
                </a:lnTo>
                <a:lnTo>
                  <a:pt x="287226" y="357725"/>
                </a:lnTo>
                <a:lnTo>
                  <a:pt x="253162" y="390491"/>
                </a:lnTo>
                <a:lnTo>
                  <a:pt x="212974" y="411614"/>
                </a:lnTo>
                <a:lnTo>
                  <a:pt x="168275" y="419100"/>
                </a:lnTo>
                <a:lnTo>
                  <a:pt x="123531" y="411614"/>
                </a:lnTo>
                <a:lnTo>
                  <a:pt x="83330" y="390491"/>
                </a:lnTo>
                <a:lnTo>
                  <a:pt x="49275" y="357725"/>
                </a:lnTo>
                <a:lnTo>
                  <a:pt x="22968" y="315315"/>
                </a:lnTo>
                <a:lnTo>
                  <a:pt x="6008" y="265258"/>
                </a:lnTo>
                <a:lnTo>
                  <a:pt x="0" y="209550"/>
                </a:lnTo>
                <a:close/>
              </a:path>
            </a:pathLst>
          </a:custGeom>
          <a:ln w="6350">
            <a:solidFill>
              <a:srgbClr val="FF0000"/>
            </a:solidFill>
          </a:ln>
        </p:spPr>
        <p:txBody>
          <a:bodyPr wrap="square" lIns="0" tIns="0" rIns="0" bIns="0" rtlCol="0"/>
          <a:lstStyle/>
          <a:p>
            <a:endParaRPr/>
          </a:p>
        </p:txBody>
      </p:sp>
      <p:sp>
        <p:nvSpPr>
          <p:cNvPr id="116" name="object 116"/>
          <p:cNvSpPr/>
          <p:nvPr/>
        </p:nvSpPr>
        <p:spPr>
          <a:xfrm>
            <a:off x="6376923" y="5732462"/>
            <a:ext cx="199390" cy="248285"/>
          </a:xfrm>
          <a:custGeom>
            <a:avLst/>
            <a:gdLst/>
            <a:ahLst/>
            <a:cxnLst/>
            <a:rect l="l" t="t" r="r" b="b"/>
            <a:pathLst>
              <a:path w="199390" h="248285">
                <a:moveTo>
                  <a:pt x="175895" y="248221"/>
                </a:moveTo>
                <a:lnTo>
                  <a:pt x="185975" y="227358"/>
                </a:lnTo>
                <a:lnTo>
                  <a:pt x="193293" y="204954"/>
                </a:lnTo>
                <a:lnTo>
                  <a:pt x="197754" y="181418"/>
                </a:lnTo>
                <a:lnTo>
                  <a:pt x="199262" y="157162"/>
                </a:lnTo>
                <a:lnTo>
                  <a:pt x="192828" y="107484"/>
                </a:lnTo>
                <a:lnTo>
                  <a:pt x="174915" y="64341"/>
                </a:lnTo>
                <a:lnTo>
                  <a:pt x="147608" y="30321"/>
                </a:lnTo>
                <a:lnTo>
                  <a:pt x="112992" y="8011"/>
                </a:lnTo>
                <a:lnTo>
                  <a:pt x="73151" y="0"/>
                </a:lnTo>
                <a:lnTo>
                  <a:pt x="53631" y="1870"/>
                </a:lnTo>
                <a:lnTo>
                  <a:pt x="34718" y="7429"/>
                </a:lnTo>
                <a:lnTo>
                  <a:pt x="16734" y="16541"/>
                </a:lnTo>
                <a:lnTo>
                  <a:pt x="0" y="29070"/>
                </a:lnTo>
                <a:lnTo>
                  <a:pt x="175895" y="248221"/>
                </a:lnTo>
                <a:close/>
              </a:path>
            </a:pathLst>
          </a:custGeom>
          <a:ln w="6350">
            <a:solidFill>
              <a:srgbClr val="FF0000"/>
            </a:solidFill>
          </a:ln>
        </p:spPr>
        <p:txBody>
          <a:bodyPr wrap="square" lIns="0" tIns="0" rIns="0" bIns="0" rtlCol="0"/>
          <a:lstStyle/>
          <a:p>
            <a:endParaRPr/>
          </a:p>
        </p:txBody>
      </p:sp>
      <p:sp>
        <p:nvSpPr>
          <p:cNvPr id="117" name="object 117"/>
          <p:cNvSpPr/>
          <p:nvPr/>
        </p:nvSpPr>
        <p:spPr>
          <a:xfrm>
            <a:off x="6323838" y="5798553"/>
            <a:ext cx="199390" cy="248285"/>
          </a:xfrm>
          <a:custGeom>
            <a:avLst/>
            <a:gdLst/>
            <a:ahLst/>
            <a:cxnLst/>
            <a:rect l="l" t="t" r="r" b="b"/>
            <a:pathLst>
              <a:path w="199390" h="248285">
                <a:moveTo>
                  <a:pt x="23367" y="0"/>
                </a:moveTo>
                <a:lnTo>
                  <a:pt x="13287" y="20857"/>
                </a:lnTo>
                <a:lnTo>
                  <a:pt x="5968" y="43260"/>
                </a:lnTo>
                <a:lnTo>
                  <a:pt x="1508" y="66795"/>
                </a:lnTo>
                <a:lnTo>
                  <a:pt x="0" y="91046"/>
                </a:lnTo>
                <a:lnTo>
                  <a:pt x="6435" y="140731"/>
                </a:lnTo>
                <a:lnTo>
                  <a:pt x="24355" y="183881"/>
                </a:lnTo>
                <a:lnTo>
                  <a:pt x="51681" y="217907"/>
                </a:lnTo>
                <a:lnTo>
                  <a:pt x="86335" y="240221"/>
                </a:lnTo>
                <a:lnTo>
                  <a:pt x="126237" y="248234"/>
                </a:lnTo>
                <a:lnTo>
                  <a:pt x="145684" y="246349"/>
                </a:lnTo>
                <a:lnTo>
                  <a:pt x="164560" y="240784"/>
                </a:lnTo>
                <a:lnTo>
                  <a:pt x="182530" y="231673"/>
                </a:lnTo>
                <a:lnTo>
                  <a:pt x="199262" y="219151"/>
                </a:lnTo>
                <a:lnTo>
                  <a:pt x="23367" y="0"/>
                </a:lnTo>
                <a:close/>
              </a:path>
            </a:pathLst>
          </a:custGeom>
          <a:ln w="6350">
            <a:solidFill>
              <a:srgbClr val="FF0000"/>
            </a:solidFill>
          </a:ln>
        </p:spPr>
        <p:txBody>
          <a:bodyPr wrap="square" lIns="0" tIns="0" rIns="0" bIns="0" rtlCol="0"/>
          <a:lstStyle/>
          <a:p>
            <a:endParaRPr/>
          </a:p>
        </p:txBody>
      </p:sp>
      <p:sp>
        <p:nvSpPr>
          <p:cNvPr id="118" name="object 118"/>
          <p:cNvSpPr/>
          <p:nvPr/>
        </p:nvSpPr>
        <p:spPr>
          <a:xfrm>
            <a:off x="7151751" y="5105400"/>
            <a:ext cx="342900" cy="367030"/>
          </a:xfrm>
          <a:custGeom>
            <a:avLst/>
            <a:gdLst/>
            <a:ahLst/>
            <a:cxnLst/>
            <a:rect l="l" t="t" r="r" b="b"/>
            <a:pathLst>
              <a:path w="342900" h="367029">
                <a:moveTo>
                  <a:pt x="171450" y="0"/>
                </a:moveTo>
                <a:lnTo>
                  <a:pt x="125853" y="6546"/>
                </a:lnTo>
                <a:lnTo>
                  <a:pt x="84892" y="25023"/>
                </a:lnTo>
                <a:lnTo>
                  <a:pt x="50196" y="53689"/>
                </a:lnTo>
                <a:lnTo>
                  <a:pt x="23396" y="90800"/>
                </a:lnTo>
                <a:lnTo>
                  <a:pt x="6120" y="134614"/>
                </a:lnTo>
                <a:lnTo>
                  <a:pt x="0" y="183387"/>
                </a:lnTo>
                <a:lnTo>
                  <a:pt x="6120" y="232117"/>
                </a:lnTo>
                <a:lnTo>
                  <a:pt x="23396" y="275919"/>
                </a:lnTo>
                <a:lnTo>
                  <a:pt x="50196" y="313039"/>
                </a:lnTo>
                <a:lnTo>
                  <a:pt x="84892" y="341724"/>
                </a:lnTo>
                <a:lnTo>
                  <a:pt x="125853" y="360220"/>
                </a:lnTo>
                <a:lnTo>
                  <a:pt x="171450" y="366775"/>
                </a:lnTo>
                <a:lnTo>
                  <a:pt x="217002" y="360220"/>
                </a:lnTo>
                <a:lnTo>
                  <a:pt x="257951" y="341724"/>
                </a:lnTo>
                <a:lnTo>
                  <a:pt x="283110" y="320928"/>
                </a:lnTo>
                <a:lnTo>
                  <a:pt x="171450" y="320928"/>
                </a:lnTo>
                <a:lnTo>
                  <a:pt x="130760" y="313915"/>
                </a:lnTo>
                <a:lnTo>
                  <a:pt x="95441" y="294387"/>
                </a:lnTo>
                <a:lnTo>
                  <a:pt x="67601" y="264611"/>
                </a:lnTo>
                <a:lnTo>
                  <a:pt x="49351" y="226855"/>
                </a:lnTo>
                <a:lnTo>
                  <a:pt x="42799" y="183387"/>
                </a:lnTo>
                <a:lnTo>
                  <a:pt x="44330" y="162157"/>
                </a:lnTo>
                <a:lnTo>
                  <a:pt x="48863" y="141557"/>
                </a:lnTo>
                <a:lnTo>
                  <a:pt x="56300" y="121933"/>
                </a:lnTo>
                <a:lnTo>
                  <a:pt x="66548" y="103631"/>
                </a:lnTo>
                <a:lnTo>
                  <a:pt x="127184" y="103631"/>
                </a:lnTo>
                <a:lnTo>
                  <a:pt x="96900" y="71247"/>
                </a:lnTo>
                <a:lnTo>
                  <a:pt x="113942" y="60313"/>
                </a:lnTo>
                <a:lnTo>
                  <a:pt x="132270" y="52355"/>
                </a:lnTo>
                <a:lnTo>
                  <a:pt x="151550" y="47494"/>
                </a:lnTo>
                <a:lnTo>
                  <a:pt x="171450" y="45847"/>
                </a:lnTo>
                <a:lnTo>
                  <a:pt x="283161" y="45847"/>
                </a:lnTo>
                <a:lnTo>
                  <a:pt x="257951" y="25023"/>
                </a:lnTo>
                <a:lnTo>
                  <a:pt x="217002" y="6546"/>
                </a:lnTo>
                <a:lnTo>
                  <a:pt x="171450" y="0"/>
                </a:lnTo>
                <a:close/>
              </a:path>
              <a:path w="342900" h="367029">
                <a:moveTo>
                  <a:pt x="127184" y="103631"/>
                </a:moveTo>
                <a:lnTo>
                  <a:pt x="66548" y="103631"/>
                </a:lnTo>
                <a:lnTo>
                  <a:pt x="245872" y="295402"/>
                </a:lnTo>
                <a:lnTo>
                  <a:pt x="228832" y="306409"/>
                </a:lnTo>
                <a:lnTo>
                  <a:pt x="210518" y="314404"/>
                </a:lnTo>
                <a:lnTo>
                  <a:pt x="191275" y="319279"/>
                </a:lnTo>
                <a:lnTo>
                  <a:pt x="171450" y="320928"/>
                </a:lnTo>
                <a:lnTo>
                  <a:pt x="283110" y="320928"/>
                </a:lnTo>
                <a:lnTo>
                  <a:pt x="292655" y="313039"/>
                </a:lnTo>
                <a:lnTo>
                  <a:pt x="319475" y="275919"/>
                </a:lnTo>
                <a:lnTo>
                  <a:pt x="324569" y="263016"/>
                </a:lnTo>
                <a:lnTo>
                  <a:pt x="276225" y="263016"/>
                </a:lnTo>
                <a:lnTo>
                  <a:pt x="127184" y="103631"/>
                </a:lnTo>
                <a:close/>
              </a:path>
              <a:path w="342900" h="367029">
                <a:moveTo>
                  <a:pt x="283161" y="45847"/>
                </a:moveTo>
                <a:lnTo>
                  <a:pt x="171450" y="45847"/>
                </a:lnTo>
                <a:lnTo>
                  <a:pt x="212077" y="52860"/>
                </a:lnTo>
                <a:lnTo>
                  <a:pt x="247359" y="72388"/>
                </a:lnTo>
                <a:lnTo>
                  <a:pt x="275179" y="102164"/>
                </a:lnTo>
                <a:lnTo>
                  <a:pt x="293422" y="139920"/>
                </a:lnTo>
                <a:lnTo>
                  <a:pt x="299974" y="183387"/>
                </a:lnTo>
                <a:lnTo>
                  <a:pt x="298424" y="204616"/>
                </a:lnTo>
                <a:lnTo>
                  <a:pt x="293862" y="225202"/>
                </a:lnTo>
                <a:lnTo>
                  <a:pt x="286418" y="244788"/>
                </a:lnTo>
                <a:lnTo>
                  <a:pt x="276225" y="263016"/>
                </a:lnTo>
                <a:lnTo>
                  <a:pt x="324569" y="263016"/>
                </a:lnTo>
                <a:lnTo>
                  <a:pt x="336770" y="232117"/>
                </a:lnTo>
                <a:lnTo>
                  <a:pt x="342900" y="183387"/>
                </a:lnTo>
                <a:lnTo>
                  <a:pt x="336770" y="134614"/>
                </a:lnTo>
                <a:lnTo>
                  <a:pt x="319475" y="90800"/>
                </a:lnTo>
                <a:lnTo>
                  <a:pt x="292655" y="53689"/>
                </a:lnTo>
                <a:lnTo>
                  <a:pt x="283161" y="45847"/>
                </a:lnTo>
                <a:close/>
              </a:path>
            </a:pathLst>
          </a:custGeom>
          <a:solidFill>
            <a:srgbClr val="FF0000"/>
          </a:solidFill>
        </p:spPr>
        <p:txBody>
          <a:bodyPr wrap="square" lIns="0" tIns="0" rIns="0" bIns="0" rtlCol="0"/>
          <a:lstStyle/>
          <a:p>
            <a:endParaRPr/>
          </a:p>
        </p:txBody>
      </p:sp>
      <p:sp>
        <p:nvSpPr>
          <p:cNvPr id="119" name="object 119"/>
          <p:cNvSpPr/>
          <p:nvPr/>
        </p:nvSpPr>
        <p:spPr>
          <a:xfrm>
            <a:off x="7151751" y="5105400"/>
            <a:ext cx="342900" cy="367030"/>
          </a:xfrm>
          <a:custGeom>
            <a:avLst/>
            <a:gdLst/>
            <a:ahLst/>
            <a:cxnLst/>
            <a:rect l="l" t="t" r="r" b="b"/>
            <a:pathLst>
              <a:path w="342900" h="367029">
                <a:moveTo>
                  <a:pt x="0" y="183387"/>
                </a:moveTo>
                <a:lnTo>
                  <a:pt x="6120" y="134614"/>
                </a:lnTo>
                <a:lnTo>
                  <a:pt x="23396" y="90800"/>
                </a:lnTo>
                <a:lnTo>
                  <a:pt x="50196" y="53689"/>
                </a:lnTo>
                <a:lnTo>
                  <a:pt x="84892" y="25023"/>
                </a:lnTo>
                <a:lnTo>
                  <a:pt x="125853" y="6546"/>
                </a:lnTo>
                <a:lnTo>
                  <a:pt x="171450" y="0"/>
                </a:lnTo>
                <a:lnTo>
                  <a:pt x="217002" y="6546"/>
                </a:lnTo>
                <a:lnTo>
                  <a:pt x="257951" y="25023"/>
                </a:lnTo>
                <a:lnTo>
                  <a:pt x="292655" y="53689"/>
                </a:lnTo>
                <a:lnTo>
                  <a:pt x="319475" y="90800"/>
                </a:lnTo>
                <a:lnTo>
                  <a:pt x="336770" y="134614"/>
                </a:lnTo>
                <a:lnTo>
                  <a:pt x="342900" y="183387"/>
                </a:lnTo>
                <a:lnTo>
                  <a:pt x="336770" y="232117"/>
                </a:lnTo>
                <a:lnTo>
                  <a:pt x="319475" y="275919"/>
                </a:lnTo>
                <a:lnTo>
                  <a:pt x="292655" y="313039"/>
                </a:lnTo>
                <a:lnTo>
                  <a:pt x="257951" y="341724"/>
                </a:lnTo>
                <a:lnTo>
                  <a:pt x="217002" y="360220"/>
                </a:lnTo>
                <a:lnTo>
                  <a:pt x="171450" y="366775"/>
                </a:lnTo>
                <a:lnTo>
                  <a:pt x="125853" y="360220"/>
                </a:lnTo>
                <a:lnTo>
                  <a:pt x="84892" y="341724"/>
                </a:lnTo>
                <a:lnTo>
                  <a:pt x="50196" y="313039"/>
                </a:lnTo>
                <a:lnTo>
                  <a:pt x="23396" y="275919"/>
                </a:lnTo>
                <a:lnTo>
                  <a:pt x="6120" y="232117"/>
                </a:lnTo>
                <a:lnTo>
                  <a:pt x="0" y="183387"/>
                </a:lnTo>
                <a:close/>
              </a:path>
            </a:pathLst>
          </a:custGeom>
          <a:ln w="9525">
            <a:solidFill>
              <a:srgbClr val="FF0000"/>
            </a:solidFill>
          </a:ln>
        </p:spPr>
        <p:txBody>
          <a:bodyPr wrap="square" lIns="0" tIns="0" rIns="0" bIns="0" rtlCol="0"/>
          <a:lstStyle/>
          <a:p>
            <a:endParaRPr/>
          </a:p>
        </p:txBody>
      </p:sp>
      <p:sp>
        <p:nvSpPr>
          <p:cNvPr id="120" name="object 120"/>
          <p:cNvSpPr/>
          <p:nvPr/>
        </p:nvSpPr>
        <p:spPr>
          <a:xfrm>
            <a:off x="7248652" y="5151246"/>
            <a:ext cx="203200" cy="217170"/>
          </a:xfrm>
          <a:custGeom>
            <a:avLst/>
            <a:gdLst/>
            <a:ahLst/>
            <a:cxnLst/>
            <a:rect l="l" t="t" r="r" b="b"/>
            <a:pathLst>
              <a:path w="203200" h="217170">
                <a:moveTo>
                  <a:pt x="179324" y="217169"/>
                </a:moveTo>
                <a:lnTo>
                  <a:pt x="189517" y="198941"/>
                </a:lnTo>
                <a:lnTo>
                  <a:pt x="196961" y="179355"/>
                </a:lnTo>
                <a:lnTo>
                  <a:pt x="201523" y="158769"/>
                </a:lnTo>
                <a:lnTo>
                  <a:pt x="203073" y="137540"/>
                </a:lnTo>
                <a:lnTo>
                  <a:pt x="196521" y="94073"/>
                </a:lnTo>
                <a:lnTo>
                  <a:pt x="178278" y="56317"/>
                </a:lnTo>
                <a:lnTo>
                  <a:pt x="150458" y="26541"/>
                </a:lnTo>
                <a:lnTo>
                  <a:pt x="115176" y="7013"/>
                </a:lnTo>
                <a:lnTo>
                  <a:pt x="74549" y="0"/>
                </a:lnTo>
                <a:lnTo>
                  <a:pt x="54649" y="1647"/>
                </a:lnTo>
                <a:lnTo>
                  <a:pt x="35369" y="6508"/>
                </a:lnTo>
                <a:lnTo>
                  <a:pt x="17041" y="14466"/>
                </a:lnTo>
                <a:lnTo>
                  <a:pt x="0" y="25400"/>
                </a:lnTo>
                <a:lnTo>
                  <a:pt x="179324" y="217169"/>
                </a:lnTo>
                <a:close/>
              </a:path>
            </a:pathLst>
          </a:custGeom>
          <a:ln w="9525">
            <a:solidFill>
              <a:srgbClr val="FF0000"/>
            </a:solidFill>
          </a:ln>
        </p:spPr>
        <p:txBody>
          <a:bodyPr wrap="square" lIns="0" tIns="0" rIns="0" bIns="0" rtlCol="0"/>
          <a:lstStyle/>
          <a:p>
            <a:endParaRPr/>
          </a:p>
        </p:txBody>
      </p:sp>
      <p:sp>
        <p:nvSpPr>
          <p:cNvPr id="121" name="object 121"/>
          <p:cNvSpPr/>
          <p:nvPr/>
        </p:nvSpPr>
        <p:spPr>
          <a:xfrm>
            <a:off x="7194550" y="5209032"/>
            <a:ext cx="203200" cy="217804"/>
          </a:xfrm>
          <a:custGeom>
            <a:avLst/>
            <a:gdLst/>
            <a:ahLst/>
            <a:cxnLst/>
            <a:rect l="l" t="t" r="r" b="b"/>
            <a:pathLst>
              <a:path w="203200" h="217804">
                <a:moveTo>
                  <a:pt x="23749" y="0"/>
                </a:moveTo>
                <a:lnTo>
                  <a:pt x="13501" y="18301"/>
                </a:lnTo>
                <a:lnTo>
                  <a:pt x="6064" y="37925"/>
                </a:lnTo>
                <a:lnTo>
                  <a:pt x="1531" y="58525"/>
                </a:lnTo>
                <a:lnTo>
                  <a:pt x="0" y="79756"/>
                </a:lnTo>
                <a:lnTo>
                  <a:pt x="6552" y="123223"/>
                </a:lnTo>
                <a:lnTo>
                  <a:pt x="24802" y="160979"/>
                </a:lnTo>
                <a:lnTo>
                  <a:pt x="52642" y="190755"/>
                </a:lnTo>
                <a:lnTo>
                  <a:pt x="87961" y="210283"/>
                </a:lnTo>
                <a:lnTo>
                  <a:pt x="128650" y="217297"/>
                </a:lnTo>
                <a:lnTo>
                  <a:pt x="148476" y="215647"/>
                </a:lnTo>
                <a:lnTo>
                  <a:pt x="167719" y="210772"/>
                </a:lnTo>
                <a:lnTo>
                  <a:pt x="186033" y="202777"/>
                </a:lnTo>
                <a:lnTo>
                  <a:pt x="203073" y="191770"/>
                </a:lnTo>
                <a:lnTo>
                  <a:pt x="23749" y="0"/>
                </a:lnTo>
                <a:close/>
              </a:path>
            </a:pathLst>
          </a:custGeom>
          <a:ln w="9525">
            <a:solidFill>
              <a:srgbClr val="FF0000"/>
            </a:solidFill>
          </a:ln>
        </p:spPr>
        <p:txBody>
          <a:bodyPr wrap="square" lIns="0" tIns="0" rIns="0" bIns="0" rtlCol="0"/>
          <a:lstStyle/>
          <a:p>
            <a:endParaRPr/>
          </a:p>
        </p:txBody>
      </p:sp>
      <p:sp>
        <p:nvSpPr>
          <p:cNvPr id="122" name="object 122"/>
          <p:cNvSpPr/>
          <p:nvPr/>
        </p:nvSpPr>
        <p:spPr>
          <a:xfrm>
            <a:off x="7126351" y="2746375"/>
            <a:ext cx="409575" cy="333375"/>
          </a:xfrm>
          <a:custGeom>
            <a:avLst/>
            <a:gdLst/>
            <a:ahLst/>
            <a:cxnLst/>
            <a:rect l="l" t="t" r="r" b="b"/>
            <a:pathLst>
              <a:path w="409575" h="333375">
                <a:moveTo>
                  <a:pt x="204724" y="0"/>
                </a:moveTo>
                <a:lnTo>
                  <a:pt x="150268" y="5957"/>
                </a:lnTo>
                <a:lnTo>
                  <a:pt x="101355" y="22765"/>
                </a:lnTo>
                <a:lnTo>
                  <a:pt x="59928" y="48831"/>
                </a:lnTo>
                <a:lnTo>
                  <a:pt x="27930" y="82559"/>
                </a:lnTo>
                <a:lnTo>
                  <a:pt x="7306" y="122355"/>
                </a:lnTo>
                <a:lnTo>
                  <a:pt x="0" y="166624"/>
                </a:lnTo>
                <a:lnTo>
                  <a:pt x="7306" y="210946"/>
                </a:lnTo>
                <a:lnTo>
                  <a:pt x="27930" y="250777"/>
                </a:lnTo>
                <a:lnTo>
                  <a:pt x="59928" y="284527"/>
                </a:lnTo>
                <a:lnTo>
                  <a:pt x="101355" y="310604"/>
                </a:lnTo>
                <a:lnTo>
                  <a:pt x="150268" y="327417"/>
                </a:lnTo>
                <a:lnTo>
                  <a:pt x="204724" y="333375"/>
                </a:lnTo>
                <a:lnTo>
                  <a:pt x="259188" y="327417"/>
                </a:lnTo>
                <a:lnTo>
                  <a:pt x="308125" y="310604"/>
                </a:lnTo>
                <a:lnTo>
                  <a:pt x="338150" y="291719"/>
                </a:lnTo>
                <a:lnTo>
                  <a:pt x="204724" y="291719"/>
                </a:lnTo>
                <a:lnTo>
                  <a:pt x="156178" y="285341"/>
                </a:lnTo>
                <a:lnTo>
                  <a:pt x="114027" y="267582"/>
                </a:lnTo>
                <a:lnTo>
                  <a:pt x="80795" y="240503"/>
                </a:lnTo>
                <a:lnTo>
                  <a:pt x="59005" y="206163"/>
                </a:lnTo>
                <a:lnTo>
                  <a:pt x="51180" y="166624"/>
                </a:lnTo>
                <a:lnTo>
                  <a:pt x="53016" y="147365"/>
                </a:lnTo>
                <a:lnTo>
                  <a:pt x="58435" y="128666"/>
                </a:lnTo>
                <a:lnTo>
                  <a:pt x="67308" y="110849"/>
                </a:lnTo>
                <a:lnTo>
                  <a:pt x="79501" y="94234"/>
                </a:lnTo>
                <a:lnTo>
                  <a:pt x="151899" y="94234"/>
                </a:lnTo>
                <a:lnTo>
                  <a:pt x="115697" y="64770"/>
                </a:lnTo>
                <a:lnTo>
                  <a:pt x="136108" y="54836"/>
                </a:lnTo>
                <a:lnTo>
                  <a:pt x="158019" y="47593"/>
                </a:lnTo>
                <a:lnTo>
                  <a:pt x="181026" y="43160"/>
                </a:lnTo>
                <a:lnTo>
                  <a:pt x="204724" y="41655"/>
                </a:lnTo>
                <a:lnTo>
                  <a:pt x="338170" y="41655"/>
                </a:lnTo>
                <a:lnTo>
                  <a:pt x="308125" y="22765"/>
                </a:lnTo>
                <a:lnTo>
                  <a:pt x="259188" y="5957"/>
                </a:lnTo>
                <a:lnTo>
                  <a:pt x="204724" y="0"/>
                </a:lnTo>
                <a:close/>
              </a:path>
              <a:path w="409575" h="333375">
                <a:moveTo>
                  <a:pt x="151899" y="94234"/>
                </a:moveTo>
                <a:lnTo>
                  <a:pt x="79501" y="94234"/>
                </a:lnTo>
                <a:lnTo>
                  <a:pt x="293750" y="268604"/>
                </a:lnTo>
                <a:lnTo>
                  <a:pt x="273339" y="278538"/>
                </a:lnTo>
                <a:lnTo>
                  <a:pt x="251428" y="285781"/>
                </a:lnTo>
                <a:lnTo>
                  <a:pt x="228421" y="290214"/>
                </a:lnTo>
                <a:lnTo>
                  <a:pt x="204724" y="291719"/>
                </a:lnTo>
                <a:lnTo>
                  <a:pt x="338150" y="291719"/>
                </a:lnTo>
                <a:lnTo>
                  <a:pt x="349583" y="284527"/>
                </a:lnTo>
                <a:lnTo>
                  <a:pt x="381611" y="250777"/>
                </a:lnTo>
                <a:lnTo>
                  <a:pt x="387643" y="239140"/>
                </a:lnTo>
                <a:lnTo>
                  <a:pt x="329946" y="239140"/>
                </a:lnTo>
                <a:lnTo>
                  <a:pt x="151899" y="94234"/>
                </a:lnTo>
                <a:close/>
              </a:path>
              <a:path w="409575" h="333375">
                <a:moveTo>
                  <a:pt x="338170" y="41655"/>
                </a:moveTo>
                <a:lnTo>
                  <a:pt x="204724" y="41655"/>
                </a:lnTo>
                <a:lnTo>
                  <a:pt x="253269" y="48032"/>
                </a:lnTo>
                <a:lnTo>
                  <a:pt x="295420" y="65783"/>
                </a:lnTo>
                <a:lnTo>
                  <a:pt x="328652" y="92844"/>
                </a:lnTo>
                <a:lnTo>
                  <a:pt x="350442" y="127146"/>
                </a:lnTo>
                <a:lnTo>
                  <a:pt x="358267" y="166624"/>
                </a:lnTo>
                <a:lnTo>
                  <a:pt x="356431" y="185955"/>
                </a:lnTo>
                <a:lnTo>
                  <a:pt x="351012" y="204692"/>
                </a:lnTo>
                <a:lnTo>
                  <a:pt x="342139" y="222523"/>
                </a:lnTo>
                <a:lnTo>
                  <a:pt x="329946" y="239140"/>
                </a:lnTo>
                <a:lnTo>
                  <a:pt x="387643" y="239140"/>
                </a:lnTo>
                <a:lnTo>
                  <a:pt x="402258" y="210946"/>
                </a:lnTo>
                <a:lnTo>
                  <a:pt x="409575" y="166624"/>
                </a:lnTo>
                <a:lnTo>
                  <a:pt x="402258" y="122355"/>
                </a:lnTo>
                <a:lnTo>
                  <a:pt x="381611" y="82559"/>
                </a:lnTo>
                <a:lnTo>
                  <a:pt x="349583" y="48831"/>
                </a:lnTo>
                <a:lnTo>
                  <a:pt x="338170" y="41655"/>
                </a:lnTo>
                <a:close/>
              </a:path>
            </a:pathLst>
          </a:custGeom>
          <a:solidFill>
            <a:srgbClr val="FF0000"/>
          </a:solidFill>
        </p:spPr>
        <p:txBody>
          <a:bodyPr wrap="square" lIns="0" tIns="0" rIns="0" bIns="0" rtlCol="0"/>
          <a:lstStyle/>
          <a:p>
            <a:endParaRPr/>
          </a:p>
        </p:txBody>
      </p:sp>
      <p:sp>
        <p:nvSpPr>
          <p:cNvPr id="123" name="object 123"/>
          <p:cNvSpPr/>
          <p:nvPr/>
        </p:nvSpPr>
        <p:spPr>
          <a:xfrm>
            <a:off x="7126351" y="2746375"/>
            <a:ext cx="409575" cy="333375"/>
          </a:xfrm>
          <a:custGeom>
            <a:avLst/>
            <a:gdLst/>
            <a:ahLst/>
            <a:cxnLst/>
            <a:rect l="l" t="t" r="r" b="b"/>
            <a:pathLst>
              <a:path w="409575" h="333375">
                <a:moveTo>
                  <a:pt x="0" y="166624"/>
                </a:moveTo>
                <a:lnTo>
                  <a:pt x="7306" y="122355"/>
                </a:lnTo>
                <a:lnTo>
                  <a:pt x="27930" y="82559"/>
                </a:lnTo>
                <a:lnTo>
                  <a:pt x="59928" y="48831"/>
                </a:lnTo>
                <a:lnTo>
                  <a:pt x="101355" y="22765"/>
                </a:lnTo>
                <a:lnTo>
                  <a:pt x="150268" y="5957"/>
                </a:lnTo>
                <a:lnTo>
                  <a:pt x="204724" y="0"/>
                </a:lnTo>
                <a:lnTo>
                  <a:pt x="259188" y="5957"/>
                </a:lnTo>
                <a:lnTo>
                  <a:pt x="308125" y="22765"/>
                </a:lnTo>
                <a:lnTo>
                  <a:pt x="349583" y="48831"/>
                </a:lnTo>
                <a:lnTo>
                  <a:pt x="381611" y="82559"/>
                </a:lnTo>
                <a:lnTo>
                  <a:pt x="402258" y="122355"/>
                </a:lnTo>
                <a:lnTo>
                  <a:pt x="409575" y="166624"/>
                </a:lnTo>
                <a:lnTo>
                  <a:pt x="402258" y="210946"/>
                </a:lnTo>
                <a:lnTo>
                  <a:pt x="381611" y="250777"/>
                </a:lnTo>
                <a:lnTo>
                  <a:pt x="349583" y="284527"/>
                </a:lnTo>
                <a:lnTo>
                  <a:pt x="308125" y="310604"/>
                </a:lnTo>
                <a:lnTo>
                  <a:pt x="259188" y="327417"/>
                </a:lnTo>
                <a:lnTo>
                  <a:pt x="204724" y="333375"/>
                </a:lnTo>
                <a:lnTo>
                  <a:pt x="150268" y="327417"/>
                </a:lnTo>
                <a:lnTo>
                  <a:pt x="101355" y="310604"/>
                </a:lnTo>
                <a:lnTo>
                  <a:pt x="59928" y="284527"/>
                </a:lnTo>
                <a:lnTo>
                  <a:pt x="27930" y="250777"/>
                </a:lnTo>
                <a:lnTo>
                  <a:pt x="7306" y="210946"/>
                </a:lnTo>
                <a:lnTo>
                  <a:pt x="0" y="166624"/>
                </a:lnTo>
                <a:close/>
              </a:path>
            </a:pathLst>
          </a:custGeom>
          <a:ln w="9525">
            <a:solidFill>
              <a:srgbClr val="FF0000"/>
            </a:solidFill>
          </a:ln>
        </p:spPr>
        <p:txBody>
          <a:bodyPr wrap="square" lIns="0" tIns="0" rIns="0" bIns="0" rtlCol="0"/>
          <a:lstStyle/>
          <a:p>
            <a:endParaRPr/>
          </a:p>
        </p:txBody>
      </p:sp>
      <p:sp>
        <p:nvSpPr>
          <p:cNvPr id="124" name="object 124"/>
          <p:cNvSpPr/>
          <p:nvPr/>
        </p:nvSpPr>
        <p:spPr>
          <a:xfrm>
            <a:off x="7242047" y="2788030"/>
            <a:ext cx="242570" cy="197485"/>
          </a:xfrm>
          <a:custGeom>
            <a:avLst/>
            <a:gdLst/>
            <a:ahLst/>
            <a:cxnLst/>
            <a:rect l="l" t="t" r="r" b="b"/>
            <a:pathLst>
              <a:path w="242570" h="197485">
                <a:moveTo>
                  <a:pt x="214249" y="197485"/>
                </a:moveTo>
                <a:lnTo>
                  <a:pt x="226442" y="180867"/>
                </a:lnTo>
                <a:lnTo>
                  <a:pt x="235315" y="163036"/>
                </a:lnTo>
                <a:lnTo>
                  <a:pt x="240734" y="144299"/>
                </a:lnTo>
                <a:lnTo>
                  <a:pt x="242570" y="124968"/>
                </a:lnTo>
                <a:lnTo>
                  <a:pt x="234745" y="85490"/>
                </a:lnTo>
                <a:lnTo>
                  <a:pt x="212955" y="51188"/>
                </a:lnTo>
                <a:lnTo>
                  <a:pt x="179723" y="24127"/>
                </a:lnTo>
                <a:lnTo>
                  <a:pt x="137572" y="6376"/>
                </a:lnTo>
                <a:lnTo>
                  <a:pt x="89026" y="0"/>
                </a:lnTo>
                <a:lnTo>
                  <a:pt x="65329" y="1504"/>
                </a:lnTo>
                <a:lnTo>
                  <a:pt x="42322" y="5937"/>
                </a:lnTo>
                <a:lnTo>
                  <a:pt x="20411" y="13180"/>
                </a:lnTo>
                <a:lnTo>
                  <a:pt x="0" y="23114"/>
                </a:lnTo>
                <a:lnTo>
                  <a:pt x="214249" y="197485"/>
                </a:lnTo>
                <a:close/>
              </a:path>
            </a:pathLst>
          </a:custGeom>
          <a:ln w="9525">
            <a:solidFill>
              <a:srgbClr val="FF0000"/>
            </a:solidFill>
          </a:ln>
        </p:spPr>
        <p:txBody>
          <a:bodyPr wrap="square" lIns="0" tIns="0" rIns="0" bIns="0" rtlCol="0"/>
          <a:lstStyle/>
          <a:p>
            <a:endParaRPr/>
          </a:p>
        </p:txBody>
      </p:sp>
      <p:sp>
        <p:nvSpPr>
          <p:cNvPr id="125" name="object 125"/>
          <p:cNvSpPr/>
          <p:nvPr/>
        </p:nvSpPr>
        <p:spPr>
          <a:xfrm>
            <a:off x="7177531" y="2840608"/>
            <a:ext cx="242570" cy="197485"/>
          </a:xfrm>
          <a:custGeom>
            <a:avLst/>
            <a:gdLst/>
            <a:ahLst/>
            <a:cxnLst/>
            <a:rect l="l" t="t" r="r" b="b"/>
            <a:pathLst>
              <a:path w="242570" h="197485">
                <a:moveTo>
                  <a:pt x="28321" y="0"/>
                </a:moveTo>
                <a:lnTo>
                  <a:pt x="16127" y="16615"/>
                </a:lnTo>
                <a:lnTo>
                  <a:pt x="7254" y="34432"/>
                </a:lnTo>
                <a:lnTo>
                  <a:pt x="1835" y="53131"/>
                </a:lnTo>
                <a:lnTo>
                  <a:pt x="0" y="72389"/>
                </a:lnTo>
                <a:lnTo>
                  <a:pt x="7824" y="111929"/>
                </a:lnTo>
                <a:lnTo>
                  <a:pt x="29614" y="146269"/>
                </a:lnTo>
                <a:lnTo>
                  <a:pt x="62846" y="173348"/>
                </a:lnTo>
                <a:lnTo>
                  <a:pt x="104997" y="191107"/>
                </a:lnTo>
                <a:lnTo>
                  <a:pt x="153543" y="197485"/>
                </a:lnTo>
                <a:lnTo>
                  <a:pt x="177240" y="195980"/>
                </a:lnTo>
                <a:lnTo>
                  <a:pt x="200247" y="191547"/>
                </a:lnTo>
                <a:lnTo>
                  <a:pt x="222158" y="184304"/>
                </a:lnTo>
                <a:lnTo>
                  <a:pt x="242570" y="174370"/>
                </a:lnTo>
                <a:lnTo>
                  <a:pt x="28321" y="0"/>
                </a:lnTo>
                <a:close/>
              </a:path>
            </a:pathLst>
          </a:custGeom>
          <a:ln w="9525">
            <a:solidFill>
              <a:srgbClr val="FF0000"/>
            </a:solidFill>
          </a:ln>
        </p:spPr>
        <p:txBody>
          <a:bodyPr wrap="square" lIns="0" tIns="0" rIns="0" bIns="0" rtlCol="0"/>
          <a:lstStyle/>
          <a:p>
            <a:endParaRPr/>
          </a:p>
        </p:txBody>
      </p:sp>
      <p:sp>
        <p:nvSpPr>
          <p:cNvPr id="126" name="object 126"/>
          <p:cNvSpPr/>
          <p:nvPr/>
        </p:nvSpPr>
        <p:spPr>
          <a:xfrm>
            <a:off x="7380351" y="2009775"/>
            <a:ext cx="409575" cy="333375"/>
          </a:xfrm>
          <a:custGeom>
            <a:avLst/>
            <a:gdLst/>
            <a:ahLst/>
            <a:cxnLst/>
            <a:rect l="l" t="t" r="r" b="b"/>
            <a:pathLst>
              <a:path w="409575" h="333375">
                <a:moveTo>
                  <a:pt x="204724" y="0"/>
                </a:moveTo>
                <a:lnTo>
                  <a:pt x="150268" y="5957"/>
                </a:lnTo>
                <a:lnTo>
                  <a:pt x="101355" y="22765"/>
                </a:lnTo>
                <a:lnTo>
                  <a:pt x="59928" y="48831"/>
                </a:lnTo>
                <a:lnTo>
                  <a:pt x="27930" y="82559"/>
                </a:lnTo>
                <a:lnTo>
                  <a:pt x="7306" y="122355"/>
                </a:lnTo>
                <a:lnTo>
                  <a:pt x="0" y="166624"/>
                </a:lnTo>
                <a:lnTo>
                  <a:pt x="7306" y="210946"/>
                </a:lnTo>
                <a:lnTo>
                  <a:pt x="27930" y="250777"/>
                </a:lnTo>
                <a:lnTo>
                  <a:pt x="59928" y="284527"/>
                </a:lnTo>
                <a:lnTo>
                  <a:pt x="101355" y="310604"/>
                </a:lnTo>
                <a:lnTo>
                  <a:pt x="150268" y="327417"/>
                </a:lnTo>
                <a:lnTo>
                  <a:pt x="204724" y="333375"/>
                </a:lnTo>
                <a:lnTo>
                  <a:pt x="259188" y="327417"/>
                </a:lnTo>
                <a:lnTo>
                  <a:pt x="308125" y="310604"/>
                </a:lnTo>
                <a:lnTo>
                  <a:pt x="338150" y="291719"/>
                </a:lnTo>
                <a:lnTo>
                  <a:pt x="204724" y="291719"/>
                </a:lnTo>
                <a:lnTo>
                  <a:pt x="156178" y="285341"/>
                </a:lnTo>
                <a:lnTo>
                  <a:pt x="114027" y="267582"/>
                </a:lnTo>
                <a:lnTo>
                  <a:pt x="80795" y="240503"/>
                </a:lnTo>
                <a:lnTo>
                  <a:pt x="59005" y="206163"/>
                </a:lnTo>
                <a:lnTo>
                  <a:pt x="51180" y="166624"/>
                </a:lnTo>
                <a:lnTo>
                  <a:pt x="53016" y="147365"/>
                </a:lnTo>
                <a:lnTo>
                  <a:pt x="58435" y="128666"/>
                </a:lnTo>
                <a:lnTo>
                  <a:pt x="67308" y="110849"/>
                </a:lnTo>
                <a:lnTo>
                  <a:pt x="79501" y="94234"/>
                </a:lnTo>
                <a:lnTo>
                  <a:pt x="151899" y="94234"/>
                </a:lnTo>
                <a:lnTo>
                  <a:pt x="115697" y="64770"/>
                </a:lnTo>
                <a:lnTo>
                  <a:pt x="136108" y="54836"/>
                </a:lnTo>
                <a:lnTo>
                  <a:pt x="158019" y="47593"/>
                </a:lnTo>
                <a:lnTo>
                  <a:pt x="181026" y="43160"/>
                </a:lnTo>
                <a:lnTo>
                  <a:pt x="204724" y="41655"/>
                </a:lnTo>
                <a:lnTo>
                  <a:pt x="338170" y="41655"/>
                </a:lnTo>
                <a:lnTo>
                  <a:pt x="308125" y="22765"/>
                </a:lnTo>
                <a:lnTo>
                  <a:pt x="259188" y="5957"/>
                </a:lnTo>
                <a:lnTo>
                  <a:pt x="204724" y="0"/>
                </a:lnTo>
                <a:close/>
              </a:path>
              <a:path w="409575" h="333375">
                <a:moveTo>
                  <a:pt x="151899" y="94234"/>
                </a:moveTo>
                <a:lnTo>
                  <a:pt x="79501" y="94234"/>
                </a:lnTo>
                <a:lnTo>
                  <a:pt x="293750" y="268604"/>
                </a:lnTo>
                <a:lnTo>
                  <a:pt x="273339" y="278538"/>
                </a:lnTo>
                <a:lnTo>
                  <a:pt x="251428" y="285781"/>
                </a:lnTo>
                <a:lnTo>
                  <a:pt x="228421" y="290214"/>
                </a:lnTo>
                <a:lnTo>
                  <a:pt x="204724" y="291719"/>
                </a:lnTo>
                <a:lnTo>
                  <a:pt x="338150" y="291719"/>
                </a:lnTo>
                <a:lnTo>
                  <a:pt x="349583" y="284527"/>
                </a:lnTo>
                <a:lnTo>
                  <a:pt x="381611" y="250777"/>
                </a:lnTo>
                <a:lnTo>
                  <a:pt x="387643" y="239140"/>
                </a:lnTo>
                <a:lnTo>
                  <a:pt x="329946" y="239140"/>
                </a:lnTo>
                <a:lnTo>
                  <a:pt x="151899" y="94234"/>
                </a:lnTo>
                <a:close/>
              </a:path>
              <a:path w="409575" h="333375">
                <a:moveTo>
                  <a:pt x="338170" y="41655"/>
                </a:moveTo>
                <a:lnTo>
                  <a:pt x="204724" y="41655"/>
                </a:lnTo>
                <a:lnTo>
                  <a:pt x="253269" y="48032"/>
                </a:lnTo>
                <a:lnTo>
                  <a:pt x="295420" y="65783"/>
                </a:lnTo>
                <a:lnTo>
                  <a:pt x="328652" y="92844"/>
                </a:lnTo>
                <a:lnTo>
                  <a:pt x="350442" y="127146"/>
                </a:lnTo>
                <a:lnTo>
                  <a:pt x="358267" y="166624"/>
                </a:lnTo>
                <a:lnTo>
                  <a:pt x="356431" y="185955"/>
                </a:lnTo>
                <a:lnTo>
                  <a:pt x="351012" y="204692"/>
                </a:lnTo>
                <a:lnTo>
                  <a:pt x="342139" y="222523"/>
                </a:lnTo>
                <a:lnTo>
                  <a:pt x="329946" y="239140"/>
                </a:lnTo>
                <a:lnTo>
                  <a:pt x="387643" y="239140"/>
                </a:lnTo>
                <a:lnTo>
                  <a:pt x="402258" y="210946"/>
                </a:lnTo>
                <a:lnTo>
                  <a:pt x="409575" y="166624"/>
                </a:lnTo>
                <a:lnTo>
                  <a:pt x="402258" y="122355"/>
                </a:lnTo>
                <a:lnTo>
                  <a:pt x="381611" y="82559"/>
                </a:lnTo>
                <a:lnTo>
                  <a:pt x="349583" y="48831"/>
                </a:lnTo>
                <a:lnTo>
                  <a:pt x="338170" y="41655"/>
                </a:lnTo>
                <a:close/>
              </a:path>
            </a:pathLst>
          </a:custGeom>
          <a:solidFill>
            <a:srgbClr val="FF0000"/>
          </a:solidFill>
        </p:spPr>
        <p:txBody>
          <a:bodyPr wrap="square" lIns="0" tIns="0" rIns="0" bIns="0" rtlCol="0"/>
          <a:lstStyle/>
          <a:p>
            <a:endParaRPr/>
          </a:p>
        </p:txBody>
      </p:sp>
      <p:sp>
        <p:nvSpPr>
          <p:cNvPr id="127" name="object 127"/>
          <p:cNvSpPr/>
          <p:nvPr/>
        </p:nvSpPr>
        <p:spPr>
          <a:xfrm>
            <a:off x="7380351" y="2009775"/>
            <a:ext cx="409575" cy="333375"/>
          </a:xfrm>
          <a:custGeom>
            <a:avLst/>
            <a:gdLst/>
            <a:ahLst/>
            <a:cxnLst/>
            <a:rect l="l" t="t" r="r" b="b"/>
            <a:pathLst>
              <a:path w="409575" h="333375">
                <a:moveTo>
                  <a:pt x="0" y="166624"/>
                </a:moveTo>
                <a:lnTo>
                  <a:pt x="7306" y="122355"/>
                </a:lnTo>
                <a:lnTo>
                  <a:pt x="27930" y="82559"/>
                </a:lnTo>
                <a:lnTo>
                  <a:pt x="59928" y="48831"/>
                </a:lnTo>
                <a:lnTo>
                  <a:pt x="101355" y="22765"/>
                </a:lnTo>
                <a:lnTo>
                  <a:pt x="150268" y="5957"/>
                </a:lnTo>
                <a:lnTo>
                  <a:pt x="204724" y="0"/>
                </a:lnTo>
                <a:lnTo>
                  <a:pt x="259188" y="5957"/>
                </a:lnTo>
                <a:lnTo>
                  <a:pt x="308125" y="22765"/>
                </a:lnTo>
                <a:lnTo>
                  <a:pt x="349583" y="48831"/>
                </a:lnTo>
                <a:lnTo>
                  <a:pt x="381611" y="82559"/>
                </a:lnTo>
                <a:lnTo>
                  <a:pt x="402258" y="122355"/>
                </a:lnTo>
                <a:lnTo>
                  <a:pt x="409575" y="166624"/>
                </a:lnTo>
                <a:lnTo>
                  <a:pt x="402258" y="210946"/>
                </a:lnTo>
                <a:lnTo>
                  <a:pt x="381611" y="250777"/>
                </a:lnTo>
                <a:lnTo>
                  <a:pt x="349583" y="284527"/>
                </a:lnTo>
                <a:lnTo>
                  <a:pt x="308125" y="310604"/>
                </a:lnTo>
                <a:lnTo>
                  <a:pt x="259188" y="327417"/>
                </a:lnTo>
                <a:lnTo>
                  <a:pt x="204724" y="333375"/>
                </a:lnTo>
                <a:lnTo>
                  <a:pt x="150268" y="327417"/>
                </a:lnTo>
                <a:lnTo>
                  <a:pt x="101355" y="310604"/>
                </a:lnTo>
                <a:lnTo>
                  <a:pt x="59928" y="284527"/>
                </a:lnTo>
                <a:lnTo>
                  <a:pt x="27930" y="250777"/>
                </a:lnTo>
                <a:lnTo>
                  <a:pt x="7306" y="210946"/>
                </a:lnTo>
                <a:lnTo>
                  <a:pt x="0" y="166624"/>
                </a:lnTo>
                <a:close/>
              </a:path>
            </a:pathLst>
          </a:custGeom>
          <a:ln w="9525">
            <a:solidFill>
              <a:srgbClr val="FF0000"/>
            </a:solidFill>
          </a:ln>
        </p:spPr>
        <p:txBody>
          <a:bodyPr wrap="square" lIns="0" tIns="0" rIns="0" bIns="0" rtlCol="0"/>
          <a:lstStyle/>
          <a:p>
            <a:endParaRPr/>
          </a:p>
        </p:txBody>
      </p:sp>
      <p:sp>
        <p:nvSpPr>
          <p:cNvPr id="128" name="object 128"/>
          <p:cNvSpPr/>
          <p:nvPr/>
        </p:nvSpPr>
        <p:spPr>
          <a:xfrm>
            <a:off x="7496047" y="2051430"/>
            <a:ext cx="242570" cy="197485"/>
          </a:xfrm>
          <a:custGeom>
            <a:avLst/>
            <a:gdLst/>
            <a:ahLst/>
            <a:cxnLst/>
            <a:rect l="l" t="t" r="r" b="b"/>
            <a:pathLst>
              <a:path w="242570" h="197485">
                <a:moveTo>
                  <a:pt x="214249" y="197485"/>
                </a:moveTo>
                <a:lnTo>
                  <a:pt x="226442" y="180867"/>
                </a:lnTo>
                <a:lnTo>
                  <a:pt x="235315" y="163036"/>
                </a:lnTo>
                <a:lnTo>
                  <a:pt x="240734" y="144299"/>
                </a:lnTo>
                <a:lnTo>
                  <a:pt x="242570" y="124968"/>
                </a:lnTo>
                <a:lnTo>
                  <a:pt x="234745" y="85490"/>
                </a:lnTo>
                <a:lnTo>
                  <a:pt x="212955" y="51188"/>
                </a:lnTo>
                <a:lnTo>
                  <a:pt x="179723" y="24127"/>
                </a:lnTo>
                <a:lnTo>
                  <a:pt x="137572" y="6376"/>
                </a:lnTo>
                <a:lnTo>
                  <a:pt x="89026" y="0"/>
                </a:lnTo>
                <a:lnTo>
                  <a:pt x="65329" y="1504"/>
                </a:lnTo>
                <a:lnTo>
                  <a:pt x="42322" y="5937"/>
                </a:lnTo>
                <a:lnTo>
                  <a:pt x="20411" y="13180"/>
                </a:lnTo>
                <a:lnTo>
                  <a:pt x="0" y="23114"/>
                </a:lnTo>
                <a:lnTo>
                  <a:pt x="214249" y="197485"/>
                </a:lnTo>
                <a:close/>
              </a:path>
            </a:pathLst>
          </a:custGeom>
          <a:ln w="9525">
            <a:solidFill>
              <a:srgbClr val="FF0000"/>
            </a:solidFill>
          </a:ln>
        </p:spPr>
        <p:txBody>
          <a:bodyPr wrap="square" lIns="0" tIns="0" rIns="0" bIns="0" rtlCol="0"/>
          <a:lstStyle/>
          <a:p>
            <a:endParaRPr/>
          </a:p>
        </p:txBody>
      </p:sp>
      <p:sp>
        <p:nvSpPr>
          <p:cNvPr id="129" name="object 129"/>
          <p:cNvSpPr/>
          <p:nvPr/>
        </p:nvSpPr>
        <p:spPr>
          <a:xfrm>
            <a:off x="7431531" y="2104008"/>
            <a:ext cx="242570" cy="197485"/>
          </a:xfrm>
          <a:custGeom>
            <a:avLst/>
            <a:gdLst/>
            <a:ahLst/>
            <a:cxnLst/>
            <a:rect l="l" t="t" r="r" b="b"/>
            <a:pathLst>
              <a:path w="242570" h="197485">
                <a:moveTo>
                  <a:pt x="28321" y="0"/>
                </a:moveTo>
                <a:lnTo>
                  <a:pt x="16127" y="16615"/>
                </a:lnTo>
                <a:lnTo>
                  <a:pt x="7254" y="34432"/>
                </a:lnTo>
                <a:lnTo>
                  <a:pt x="1835" y="53131"/>
                </a:lnTo>
                <a:lnTo>
                  <a:pt x="0" y="72389"/>
                </a:lnTo>
                <a:lnTo>
                  <a:pt x="7824" y="111929"/>
                </a:lnTo>
                <a:lnTo>
                  <a:pt x="29614" y="146269"/>
                </a:lnTo>
                <a:lnTo>
                  <a:pt x="62846" y="173348"/>
                </a:lnTo>
                <a:lnTo>
                  <a:pt x="104997" y="191107"/>
                </a:lnTo>
                <a:lnTo>
                  <a:pt x="153543" y="197485"/>
                </a:lnTo>
                <a:lnTo>
                  <a:pt x="177240" y="195980"/>
                </a:lnTo>
                <a:lnTo>
                  <a:pt x="200247" y="191547"/>
                </a:lnTo>
                <a:lnTo>
                  <a:pt x="222158" y="184304"/>
                </a:lnTo>
                <a:lnTo>
                  <a:pt x="242570" y="174370"/>
                </a:lnTo>
                <a:lnTo>
                  <a:pt x="28321" y="0"/>
                </a:lnTo>
                <a:close/>
              </a:path>
            </a:pathLst>
          </a:custGeom>
          <a:ln w="9525">
            <a:solidFill>
              <a:srgbClr val="FF0000"/>
            </a:solidFill>
          </a:ln>
        </p:spPr>
        <p:txBody>
          <a:bodyPr wrap="square" lIns="0" tIns="0" rIns="0" bIns="0" rtlCol="0"/>
          <a:lstStyle/>
          <a:p>
            <a:endParaRPr/>
          </a:p>
        </p:txBody>
      </p:sp>
      <p:sp>
        <p:nvSpPr>
          <p:cNvPr id="130" name="object 130"/>
          <p:cNvSpPr/>
          <p:nvPr/>
        </p:nvSpPr>
        <p:spPr>
          <a:xfrm>
            <a:off x="4738751" y="3546475"/>
            <a:ext cx="409575" cy="333375"/>
          </a:xfrm>
          <a:custGeom>
            <a:avLst/>
            <a:gdLst/>
            <a:ahLst/>
            <a:cxnLst/>
            <a:rect l="l" t="t" r="r" b="b"/>
            <a:pathLst>
              <a:path w="409575" h="333375">
                <a:moveTo>
                  <a:pt x="204724" y="0"/>
                </a:moveTo>
                <a:lnTo>
                  <a:pt x="150268" y="5957"/>
                </a:lnTo>
                <a:lnTo>
                  <a:pt x="101355" y="22765"/>
                </a:lnTo>
                <a:lnTo>
                  <a:pt x="59928" y="48831"/>
                </a:lnTo>
                <a:lnTo>
                  <a:pt x="27930" y="82559"/>
                </a:lnTo>
                <a:lnTo>
                  <a:pt x="7306" y="122355"/>
                </a:lnTo>
                <a:lnTo>
                  <a:pt x="0" y="166624"/>
                </a:lnTo>
                <a:lnTo>
                  <a:pt x="7306" y="210946"/>
                </a:lnTo>
                <a:lnTo>
                  <a:pt x="27930" y="250777"/>
                </a:lnTo>
                <a:lnTo>
                  <a:pt x="59928" y="284527"/>
                </a:lnTo>
                <a:lnTo>
                  <a:pt x="101355" y="310604"/>
                </a:lnTo>
                <a:lnTo>
                  <a:pt x="150268" y="327417"/>
                </a:lnTo>
                <a:lnTo>
                  <a:pt x="204724" y="333375"/>
                </a:lnTo>
                <a:lnTo>
                  <a:pt x="259188" y="327417"/>
                </a:lnTo>
                <a:lnTo>
                  <a:pt x="308125" y="310604"/>
                </a:lnTo>
                <a:lnTo>
                  <a:pt x="338150" y="291719"/>
                </a:lnTo>
                <a:lnTo>
                  <a:pt x="204724" y="291719"/>
                </a:lnTo>
                <a:lnTo>
                  <a:pt x="156178" y="285341"/>
                </a:lnTo>
                <a:lnTo>
                  <a:pt x="114027" y="267582"/>
                </a:lnTo>
                <a:lnTo>
                  <a:pt x="80795" y="240503"/>
                </a:lnTo>
                <a:lnTo>
                  <a:pt x="59005" y="206163"/>
                </a:lnTo>
                <a:lnTo>
                  <a:pt x="51181" y="166624"/>
                </a:lnTo>
                <a:lnTo>
                  <a:pt x="53016" y="147365"/>
                </a:lnTo>
                <a:lnTo>
                  <a:pt x="58435" y="128666"/>
                </a:lnTo>
                <a:lnTo>
                  <a:pt x="67308" y="110849"/>
                </a:lnTo>
                <a:lnTo>
                  <a:pt x="79501" y="94233"/>
                </a:lnTo>
                <a:lnTo>
                  <a:pt x="151899" y="94233"/>
                </a:lnTo>
                <a:lnTo>
                  <a:pt x="115697" y="64769"/>
                </a:lnTo>
                <a:lnTo>
                  <a:pt x="136108" y="54836"/>
                </a:lnTo>
                <a:lnTo>
                  <a:pt x="158019" y="47593"/>
                </a:lnTo>
                <a:lnTo>
                  <a:pt x="181026" y="43160"/>
                </a:lnTo>
                <a:lnTo>
                  <a:pt x="204724" y="41655"/>
                </a:lnTo>
                <a:lnTo>
                  <a:pt x="338170" y="41655"/>
                </a:lnTo>
                <a:lnTo>
                  <a:pt x="308125" y="22765"/>
                </a:lnTo>
                <a:lnTo>
                  <a:pt x="259188" y="5957"/>
                </a:lnTo>
                <a:lnTo>
                  <a:pt x="204724" y="0"/>
                </a:lnTo>
                <a:close/>
              </a:path>
              <a:path w="409575" h="333375">
                <a:moveTo>
                  <a:pt x="151899" y="94233"/>
                </a:moveTo>
                <a:lnTo>
                  <a:pt x="79501" y="94233"/>
                </a:lnTo>
                <a:lnTo>
                  <a:pt x="293750" y="268605"/>
                </a:lnTo>
                <a:lnTo>
                  <a:pt x="273339" y="278538"/>
                </a:lnTo>
                <a:lnTo>
                  <a:pt x="251428" y="285781"/>
                </a:lnTo>
                <a:lnTo>
                  <a:pt x="228421" y="290214"/>
                </a:lnTo>
                <a:lnTo>
                  <a:pt x="204724" y="291719"/>
                </a:lnTo>
                <a:lnTo>
                  <a:pt x="338150" y="291719"/>
                </a:lnTo>
                <a:lnTo>
                  <a:pt x="349583" y="284527"/>
                </a:lnTo>
                <a:lnTo>
                  <a:pt x="381611" y="250777"/>
                </a:lnTo>
                <a:lnTo>
                  <a:pt x="387643" y="239141"/>
                </a:lnTo>
                <a:lnTo>
                  <a:pt x="329946" y="239141"/>
                </a:lnTo>
                <a:lnTo>
                  <a:pt x="151899" y="94233"/>
                </a:lnTo>
                <a:close/>
              </a:path>
              <a:path w="409575" h="333375">
                <a:moveTo>
                  <a:pt x="338170" y="41655"/>
                </a:moveTo>
                <a:lnTo>
                  <a:pt x="204724" y="41655"/>
                </a:lnTo>
                <a:lnTo>
                  <a:pt x="253269" y="48032"/>
                </a:lnTo>
                <a:lnTo>
                  <a:pt x="295420" y="65783"/>
                </a:lnTo>
                <a:lnTo>
                  <a:pt x="328652" y="92844"/>
                </a:lnTo>
                <a:lnTo>
                  <a:pt x="350442" y="127146"/>
                </a:lnTo>
                <a:lnTo>
                  <a:pt x="358266" y="166624"/>
                </a:lnTo>
                <a:lnTo>
                  <a:pt x="356431" y="185955"/>
                </a:lnTo>
                <a:lnTo>
                  <a:pt x="351012" y="204692"/>
                </a:lnTo>
                <a:lnTo>
                  <a:pt x="342139" y="222523"/>
                </a:lnTo>
                <a:lnTo>
                  <a:pt x="329946" y="239141"/>
                </a:lnTo>
                <a:lnTo>
                  <a:pt x="387643" y="239141"/>
                </a:lnTo>
                <a:lnTo>
                  <a:pt x="402258" y="210946"/>
                </a:lnTo>
                <a:lnTo>
                  <a:pt x="409575" y="166624"/>
                </a:lnTo>
                <a:lnTo>
                  <a:pt x="402258" y="122355"/>
                </a:lnTo>
                <a:lnTo>
                  <a:pt x="381611" y="82559"/>
                </a:lnTo>
                <a:lnTo>
                  <a:pt x="349583" y="48831"/>
                </a:lnTo>
                <a:lnTo>
                  <a:pt x="338170" y="41655"/>
                </a:lnTo>
                <a:close/>
              </a:path>
            </a:pathLst>
          </a:custGeom>
          <a:solidFill>
            <a:srgbClr val="FF0000"/>
          </a:solidFill>
        </p:spPr>
        <p:txBody>
          <a:bodyPr wrap="square" lIns="0" tIns="0" rIns="0" bIns="0" rtlCol="0"/>
          <a:lstStyle/>
          <a:p>
            <a:endParaRPr/>
          </a:p>
        </p:txBody>
      </p:sp>
      <p:sp>
        <p:nvSpPr>
          <p:cNvPr id="131" name="object 131"/>
          <p:cNvSpPr/>
          <p:nvPr/>
        </p:nvSpPr>
        <p:spPr>
          <a:xfrm>
            <a:off x="4738751" y="3546475"/>
            <a:ext cx="409575" cy="333375"/>
          </a:xfrm>
          <a:custGeom>
            <a:avLst/>
            <a:gdLst/>
            <a:ahLst/>
            <a:cxnLst/>
            <a:rect l="l" t="t" r="r" b="b"/>
            <a:pathLst>
              <a:path w="409575" h="333375">
                <a:moveTo>
                  <a:pt x="0" y="166624"/>
                </a:moveTo>
                <a:lnTo>
                  <a:pt x="7306" y="122355"/>
                </a:lnTo>
                <a:lnTo>
                  <a:pt x="27930" y="82559"/>
                </a:lnTo>
                <a:lnTo>
                  <a:pt x="59928" y="48831"/>
                </a:lnTo>
                <a:lnTo>
                  <a:pt x="101355" y="22765"/>
                </a:lnTo>
                <a:lnTo>
                  <a:pt x="150268" y="5957"/>
                </a:lnTo>
                <a:lnTo>
                  <a:pt x="204724" y="0"/>
                </a:lnTo>
                <a:lnTo>
                  <a:pt x="259188" y="5957"/>
                </a:lnTo>
                <a:lnTo>
                  <a:pt x="308125" y="22765"/>
                </a:lnTo>
                <a:lnTo>
                  <a:pt x="349583" y="48831"/>
                </a:lnTo>
                <a:lnTo>
                  <a:pt x="381611" y="82559"/>
                </a:lnTo>
                <a:lnTo>
                  <a:pt x="402258" y="122355"/>
                </a:lnTo>
                <a:lnTo>
                  <a:pt x="409575" y="166624"/>
                </a:lnTo>
                <a:lnTo>
                  <a:pt x="402258" y="210946"/>
                </a:lnTo>
                <a:lnTo>
                  <a:pt x="381611" y="250777"/>
                </a:lnTo>
                <a:lnTo>
                  <a:pt x="349583" y="284527"/>
                </a:lnTo>
                <a:lnTo>
                  <a:pt x="308125" y="310604"/>
                </a:lnTo>
                <a:lnTo>
                  <a:pt x="259188" y="327417"/>
                </a:lnTo>
                <a:lnTo>
                  <a:pt x="204724" y="333375"/>
                </a:lnTo>
                <a:lnTo>
                  <a:pt x="150268" y="327417"/>
                </a:lnTo>
                <a:lnTo>
                  <a:pt x="101355" y="310604"/>
                </a:lnTo>
                <a:lnTo>
                  <a:pt x="59928" y="284527"/>
                </a:lnTo>
                <a:lnTo>
                  <a:pt x="27930" y="250777"/>
                </a:lnTo>
                <a:lnTo>
                  <a:pt x="7306" y="210946"/>
                </a:lnTo>
                <a:lnTo>
                  <a:pt x="0" y="166624"/>
                </a:lnTo>
                <a:close/>
              </a:path>
            </a:pathLst>
          </a:custGeom>
          <a:ln w="9525">
            <a:solidFill>
              <a:srgbClr val="FF0000"/>
            </a:solidFill>
          </a:ln>
        </p:spPr>
        <p:txBody>
          <a:bodyPr wrap="square" lIns="0" tIns="0" rIns="0" bIns="0" rtlCol="0"/>
          <a:lstStyle/>
          <a:p>
            <a:endParaRPr/>
          </a:p>
        </p:txBody>
      </p:sp>
      <p:sp>
        <p:nvSpPr>
          <p:cNvPr id="132" name="object 132"/>
          <p:cNvSpPr/>
          <p:nvPr/>
        </p:nvSpPr>
        <p:spPr>
          <a:xfrm>
            <a:off x="4854447" y="3588130"/>
            <a:ext cx="242570" cy="197485"/>
          </a:xfrm>
          <a:custGeom>
            <a:avLst/>
            <a:gdLst/>
            <a:ahLst/>
            <a:cxnLst/>
            <a:rect l="l" t="t" r="r" b="b"/>
            <a:pathLst>
              <a:path w="242570" h="197485">
                <a:moveTo>
                  <a:pt x="214249" y="197485"/>
                </a:moveTo>
                <a:lnTo>
                  <a:pt x="226442" y="180867"/>
                </a:lnTo>
                <a:lnTo>
                  <a:pt x="235315" y="163036"/>
                </a:lnTo>
                <a:lnTo>
                  <a:pt x="240734" y="144299"/>
                </a:lnTo>
                <a:lnTo>
                  <a:pt x="242569" y="124968"/>
                </a:lnTo>
                <a:lnTo>
                  <a:pt x="234745" y="85490"/>
                </a:lnTo>
                <a:lnTo>
                  <a:pt x="212955" y="51188"/>
                </a:lnTo>
                <a:lnTo>
                  <a:pt x="179723" y="24127"/>
                </a:lnTo>
                <a:lnTo>
                  <a:pt x="137572" y="6376"/>
                </a:lnTo>
                <a:lnTo>
                  <a:pt x="89026" y="0"/>
                </a:lnTo>
                <a:lnTo>
                  <a:pt x="65329" y="1504"/>
                </a:lnTo>
                <a:lnTo>
                  <a:pt x="42322" y="5937"/>
                </a:lnTo>
                <a:lnTo>
                  <a:pt x="20411" y="13180"/>
                </a:lnTo>
                <a:lnTo>
                  <a:pt x="0" y="23114"/>
                </a:lnTo>
                <a:lnTo>
                  <a:pt x="214249" y="197485"/>
                </a:lnTo>
                <a:close/>
              </a:path>
            </a:pathLst>
          </a:custGeom>
          <a:ln w="9525">
            <a:solidFill>
              <a:srgbClr val="FF0000"/>
            </a:solidFill>
          </a:ln>
        </p:spPr>
        <p:txBody>
          <a:bodyPr wrap="square" lIns="0" tIns="0" rIns="0" bIns="0" rtlCol="0"/>
          <a:lstStyle/>
          <a:p>
            <a:endParaRPr/>
          </a:p>
        </p:txBody>
      </p:sp>
      <p:sp>
        <p:nvSpPr>
          <p:cNvPr id="133" name="object 133"/>
          <p:cNvSpPr/>
          <p:nvPr/>
        </p:nvSpPr>
        <p:spPr>
          <a:xfrm>
            <a:off x="4789932" y="3640709"/>
            <a:ext cx="242570" cy="197485"/>
          </a:xfrm>
          <a:custGeom>
            <a:avLst/>
            <a:gdLst/>
            <a:ahLst/>
            <a:cxnLst/>
            <a:rect l="l" t="t" r="r" b="b"/>
            <a:pathLst>
              <a:path w="242570" h="197485">
                <a:moveTo>
                  <a:pt x="28320" y="0"/>
                </a:moveTo>
                <a:lnTo>
                  <a:pt x="16127" y="16615"/>
                </a:lnTo>
                <a:lnTo>
                  <a:pt x="7254" y="34432"/>
                </a:lnTo>
                <a:lnTo>
                  <a:pt x="1835" y="53131"/>
                </a:lnTo>
                <a:lnTo>
                  <a:pt x="0" y="72390"/>
                </a:lnTo>
                <a:lnTo>
                  <a:pt x="7824" y="111929"/>
                </a:lnTo>
                <a:lnTo>
                  <a:pt x="29614" y="146269"/>
                </a:lnTo>
                <a:lnTo>
                  <a:pt x="62846" y="173348"/>
                </a:lnTo>
                <a:lnTo>
                  <a:pt x="104997" y="191107"/>
                </a:lnTo>
                <a:lnTo>
                  <a:pt x="153542" y="197485"/>
                </a:lnTo>
                <a:lnTo>
                  <a:pt x="177240" y="195980"/>
                </a:lnTo>
                <a:lnTo>
                  <a:pt x="200247" y="191547"/>
                </a:lnTo>
                <a:lnTo>
                  <a:pt x="222158" y="184304"/>
                </a:lnTo>
                <a:lnTo>
                  <a:pt x="242569" y="174371"/>
                </a:lnTo>
                <a:lnTo>
                  <a:pt x="28320" y="0"/>
                </a:lnTo>
                <a:close/>
              </a:path>
            </a:pathLst>
          </a:custGeom>
          <a:ln w="9525">
            <a:solidFill>
              <a:srgbClr val="FF0000"/>
            </a:solidFill>
          </a:ln>
        </p:spPr>
        <p:txBody>
          <a:bodyPr wrap="square" lIns="0" tIns="0" rIns="0" bIns="0" rtlCol="0"/>
          <a:lstStyle/>
          <a:p>
            <a:endParaRPr/>
          </a:p>
        </p:txBody>
      </p:sp>
      <p:sp>
        <p:nvSpPr>
          <p:cNvPr id="134" name="object 134"/>
          <p:cNvSpPr/>
          <p:nvPr/>
        </p:nvSpPr>
        <p:spPr>
          <a:xfrm>
            <a:off x="4383151" y="5375275"/>
            <a:ext cx="409575" cy="333375"/>
          </a:xfrm>
          <a:custGeom>
            <a:avLst/>
            <a:gdLst/>
            <a:ahLst/>
            <a:cxnLst/>
            <a:rect l="l" t="t" r="r" b="b"/>
            <a:pathLst>
              <a:path w="409575" h="333375">
                <a:moveTo>
                  <a:pt x="204724" y="0"/>
                </a:moveTo>
                <a:lnTo>
                  <a:pt x="150268" y="5957"/>
                </a:lnTo>
                <a:lnTo>
                  <a:pt x="101355" y="22765"/>
                </a:lnTo>
                <a:lnTo>
                  <a:pt x="59928" y="48831"/>
                </a:lnTo>
                <a:lnTo>
                  <a:pt x="27930" y="82559"/>
                </a:lnTo>
                <a:lnTo>
                  <a:pt x="7306" y="122355"/>
                </a:lnTo>
                <a:lnTo>
                  <a:pt x="0" y="166624"/>
                </a:lnTo>
                <a:lnTo>
                  <a:pt x="7306" y="210964"/>
                </a:lnTo>
                <a:lnTo>
                  <a:pt x="27930" y="250800"/>
                </a:lnTo>
                <a:lnTo>
                  <a:pt x="59928" y="284546"/>
                </a:lnTo>
                <a:lnTo>
                  <a:pt x="101355" y="310615"/>
                </a:lnTo>
                <a:lnTo>
                  <a:pt x="150268" y="327420"/>
                </a:lnTo>
                <a:lnTo>
                  <a:pt x="204724" y="333375"/>
                </a:lnTo>
                <a:lnTo>
                  <a:pt x="259188" y="327420"/>
                </a:lnTo>
                <a:lnTo>
                  <a:pt x="308125" y="310615"/>
                </a:lnTo>
                <a:lnTo>
                  <a:pt x="338197" y="291706"/>
                </a:lnTo>
                <a:lnTo>
                  <a:pt x="204724" y="291706"/>
                </a:lnTo>
                <a:lnTo>
                  <a:pt x="156178" y="285331"/>
                </a:lnTo>
                <a:lnTo>
                  <a:pt x="114027" y="267578"/>
                </a:lnTo>
                <a:lnTo>
                  <a:pt x="80795" y="240504"/>
                </a:lnTo>
                <a:lnTo>
                  <a:pt x="59005" y="206167"/>
                </a:lnTo>
                <a:lnTo>
                  <a:pt x="51181" y="166624"/>
                </a:lnTo>
                <a:lnTo>
                  <a:pt x="53016" y="147365"/>
                </a:lnTo>
                <a:lnTo>
                  <a:pt x="58435" y="128666"/>
                </a:lnTo>
                <a:lnTo>
                  <a:pt x="67308" y="110849"/>
                </a:lnTo>
                <a:lnTo>
                  <a:pt x="79501" y="94234"/>
                </a:lnTo>
                <a:lnTo>
                  <a:pt x="151904" y="94234"/>
                </a:lnTo>
                <a:lnTo>
                  <a:pt x="115697" y="64769"/>
                </a:lnTo>
                <a:lnTo>
                  <a:pt x="136108" y="54836"/>
                </a:lnTo>
                <a:lnTo>
                  <a:pt x="158019" y="47593"/>
                </a:lnTo>
                <a:lnTo>
                  <a:pt x="181026" y="43160"/>
                </a:lnTo>
                <a:lnTo>
                  <a:pt x="204724" y="41656"/>
                </a:lnTo>
                <a:lnTo>
                  <a:pt x="338170" y="41656"/>
                </a:lnTo>
                <a:lnTo>
                  <a:pt x="308125" y="22765"/>
                </a:lnTo>
                <a:lnTo>
                  <a:pt x="259188" y="5957"/>
                </a:lnTo>
                <a:lnTo>
                  <a:pt x="204724" y="0"/>
                </a:lnTo>
                <a:close/>
              </a:path>
              <a:path w="409575" h="333375">
                <a:moveTo>
                  <a:pt x="151904" y="94234"/>
                </a:moveTo>
                <a:lnTo>
                  <a:pt x="79501" y="94234"/>
                </a:lnTo>
                <a:lnTo>
                  <a:pt x="293750" y="268566"/>
                </a:lnTo>
                <a:lnTo>
                  <a:pt x="273339" y="278531"/>
                </a:lnTo>
                <a:lnTo>
                  <a:pt x="251428" y="285780"/>
                </a:lnTo>
                <a:lnTo>
                  <a:pt x="228421" y="290207"/>
                </a:lnTo>
                <a:lnTo>
                  <a:pt x="204724" y="291706"/>
                </a:lnTo>
                <a:lnTo>
                  <a:pt x="338197" y="291706"/>
                </a:lnTo>
                <a:lnTo>
                  <a:pt x="349583" y="284546"/>
                </a:lnTo>
                <a:lnTo>
                  <a:pt x="381611" y="250800"/>
                </a:lnTo>
                <a:lnTo>
                  <a:pt x="387667" y="239115"/>
                </a:lnTo>
                <a:lnTo>
                  <a:pt x="329946" y="239115"/>
                </a:lnTo>
                <a:lnTo>
                  <a:pt x="151904" y="94234"/>
                </a:lnTo>
                <a:close/>
              </a:path>
              <a:path w="409575" h="333375">
                <a:moveTo>
                  <a:pt x="338170" y="41656"/>
                </a:moveTo>
                <a:lnTo>
                  <a:pt x="204724" y="41656"/>
                </a:lnTo>
                <a:lnTo>
                  <a:pt x="253269" y="48032"/>
                </a:lnTo>
                <a:lnTo>
                  <a:pt x="295420" y="65783"/>
                </a:lnTo>
                <a:lnTo>
                  <a:pt x="328652" y="92844"/>
                </a:lnTo>
                <a:lnTo>
                  <a:pt x="350442" y="127146"/>
                </a:lnTo>
                <a:lnTo>
                  <a:pt x="358266" y="166624"/>
                </a:lnTo>
                <a:lnTo>
                  <a:pt x="356431" y="185958"/>
                </a:lnTo>
                <a:lnTo>
                  <a:pt x="351012" y="204698"/>
                </a:lnTo>
                <a:lnTo>
                  <a:pt x="342139" y="222523"/>
                </a:lnTo>
                <a:lnTo>
                  <a:pt x="329946" y="239115"/>
                </a:lnTo>
                <a:lnTo>
                  <a:pt x="387667" y="239115"/>
                </a:lnTo>
                <a:lnTo>
                  <a:pt x="402258" y="210964"/>
                </a:lnTo>
                <a:lnTo>
                  <a:pt x="409575" y="166624"/>
                </a:lnTo>
                <a:lnTo>
                  <a:pt x="402258" y="122355"/>
                </a:lnTo>
                <a:lnTo>
                  <a:pt x="381611" y="82559"/>
                </a:lnTo>
                <a:lnTo>
                  <a:pt x="349583" y="48831"/>
                </a:lnTo>
                <a:lnTo>
                  <a:pt x="338170" y="41656"/>
                </a:lnTo>
                <a:close/>
              </a:path>
            </a:pathLst>
          </a:custGeom>
          <a:solidFill>
            <a:srgbClr val="FF0000"/>
          </a:solidFill>
        </p:spPr>
        <p:txBody>
          <a:bodyPr wrap="square" lIns="0" tIns="0" rIns="0" bIns="0" rtlCol="0"/>
          <a:lstStyle/>
          <a:p>
            <a:endParaRPr/>
          </a:p>
        </p:txBody>
      </p:sp>
      <p:sp>
        <p:nvSpPr>
          <p:cNvPr id="135" name="object 135"/>
          <p:cNvSpPr/>
          <p:nvPr/>
        </p:nvSpPr>
        <p:spPr>
          <a:xfrm>
            <a:off x="4383151" y="5375275"/>
            <a:ext cx="409575" cy="333375"/>
          </a:xfrm>
          <a:custGeom>
            <a:avLst/>
            <a:gdLst/>
            <a:ahLst/>
            <a:cxnLst/>
            <a:rect l="l" t="t" r="r" b="b"/>
            <a:pathLst>
              <a:path w="409575" h="333375">
                <a:moveTo>
                  <a:pt x="0" y="166624"/>
                </a:moveTo>
                <a:lnTo>
                  <a:pt x="7306" y="122355"/>
                </a:lnTo>
                <a:lnTo>
                  <a:pt x="27930" y="82559"/>
                </a:lnTo>
                <a:lnTo>
                  <a:pt x="59928" y="48831"/>
                </a:lnTo>
                <a:lnTo>
                  <a:pt x="101355" y="22765"/>
                </a:lnTo>
                <a:lnTo>
                  <a:pt x="150268" y="5957"/>
                </a:lnTo>
                <a:lnTo>
                  <a:pt x="204724" y="0"/>
                </a:lnTo>
                <a:lnTo>
                  <a:pt x="259188" y="5957"/>
                </a:lnTo>
                <a:lnTo>
                  <a:pt x="308125" y="22765"/>
                </a:lnTo>
                <a:lnTo>
                  <a:pt x="349583" y="48831"/>
                </a:lnTo>
                <a:lnTo>
                  <a:pt x="381611" y="82559"/>
                </a:lnTo>
                <a:lnTo>
                  <a:pt x="402258" y="122355"/>
                </a:lnTo>
                <a:lnTo>
                  <a:pt x="409575" y="166624"/>
                </a:lnTo>
                <a:lnTo>
                  <a:pt x="402258" y="210964"/>
                </a:lnTo>
                <a:lnTo>
                  <a:pt x="381611" y="250800"/>
                </a:lnTo>
                <a:lnTo>
                  <a:pt x="349583" y="284546"/>
                </a:lnTo>
                <a:lnTo>
                  <a:pt x="308125" y="310615"/>
                </a:lnTo>
                <a:lnTo>
                  <a:pt x="259188" y="327420"/>
                </a:lnTo>
                <a:lnTo>
                  <a:pt x="204724" y="333375"/>
                </a:lnTo>
                <a:lnTo>
                  <a:pt x="150268" y="327420"/>
                </a:lnTo>
                <a:lnTo>
                  <a:pt x="101355" y="310615"/>
                </a:lnTo>
                <a:lnTo>
                  <a:pt x="59928" y="284546"/>
                </a:lnTo>
                <a:lnTo>
                  <a:pt x="27930" y="250800"/>
                </a:lnTo>
                <a:lnTo>
                  <a:pt x="7306" y="210964"/>
                </a:lnTo>
                <a:lnTo>
                  <a:pt x="0" y="166624"/>
                </a:lnTo>
                <a:close/>
              </a:path>
            </a:pathLst>
          </a:custGeom>
          <a:ln w="9525">
            <a:solidFill>
              <a:srgbClr val="FF0000"/>
            </a:solidFill>
          </a:ln>
        </p:spPr>
        <p:txBody>
          <a:bodyPr wrap="square" lIns="0" tIns="0" rIns="0" bIns="0" rtlCol="0"/>
          <a:lstStyle/>
          <a:p>
            <a:endParaRPr/>
          </a:p>
        </p:txBody>
      </p:sp>
      <p:sp>
        <p:nvSpPr>
          <p:cNvPr id="136" name="object 136"/>
          <p:cNvSpPr/>
          <p:nvPr/>
        </p:nvSpPr>
        <p:spPr>
          <a:xfrm>
            <a:off x="4498847" y="5416930"/>
            <a:ext cx="242570" cy="197485"/>
          </a:xfrm>
          <a:custGeom>
            <a:avLst/>
            <a:gdLst/>
            <a:ahLst/>
            <a:cxnLst/>
            <a:rect l="l" t="t" r="r" b="b"/>
            <a:pathLst>
              <a:path w="242570" h="197485">
                <a:moveTo>
                  <a:pt x="214249" y="197459"/>
                </a:moveTo>
                <a:lnTo>
                  <a:pt x="226442" y="180867"/>
                </a:lnTo>
                <a:lnTo>
                  <a:pt x="235315" y="163042"/>
                </a:lnTo>
                <a:lnTo>
                  <a:pt x="240734" y="144302"/>
                </a:lnTo>
                <a:lnTo>
                  <a:pt x="242569" y="124968"/>
                </a:lnTo>
                <a:lnTo>
                  <a:pt x="234745" y="85490"/>
                </a:lnTo>
                <a:lnTo>
                  <a:pt x="212955" y="51188"/>
                </a:lnTo>
                <a:lnTo>
                  <a:pt x="179723" y="24127"/>
                </a:lnTo>
                <a:lnTo>
                  <a:pt x="137572" y="6376"/>
                </a:lnTo>
                <a:lnTo>
                  <a:pt x="89026" y="0"/>
                </a:lnTo>
                <a:lnTo>
                  <a:pt x="65329" y="1504"/>
                </a:lnTo>
                <a:lnTo>
                  <a:pt x="42322" y="5937"/>
                </a:lnTo>
                <a:lnTo>
                  <a:pt x="20411" y="13180"/>
                </a:lnTo>
                <a:lnTo>
                  <a:pt x="0" y="23114"/>
                </a:lnTo>
                <a:lnTo>
                  <a:pt x="214249" y="197459"/>
                </a:lnTo>
                <a:close/>
              </a:path>
            </a:pathLst>
          </a:custGeom>
          <a:ln w="9525">
            <a:solidFill>
              <a:srgbClr val="FF0000"/>
            </a:solidFill>
          </a:ln>
        </p:spPr>
        <p:txBody>
          <a:bodyPr wrap="square" lIns="0" tIns="0" rIns="0" bIns="0" rtlCol="0"/>
          <a:lstStyle/>
          <a:p>
            <a:endParaRPr/>
          </a:p>
        </p:txBody>
      </p:sp>
      <p:sp>
        <p:nvSpPr>
          <p:cNvPr id="137" name="object 137"/>
          <p:cNvSpPr/>
          <p:nvPr/>
        </p:nvSpPr>
        <p:spPr>
          <a:xfrm>
            <a:off x="4434332" y="5469509"/>
            <a:ext cx="242570" cy="197485"/>
          </a:xfrm>
          <a:custGeom>
            <a:avLst/>
            <a:gdLst/>
            <a:ahLst/>
            <a:cxnLst/>
            <a:rect l="l" t="t" r="r" b="b"/>
            <a:pathLst>
              <a:path w="242570" h="197485">
                <a:moveTo>
                  <a:pt x="28320" y="0"/>
                </a:moveTo>
                <a:lnTo>
                  <a:pt x="16127" y="16615"/>
                </a:lnTo>
                <a:lnTo>
                  <a:pt x="7254" y="34432"/>
                </a:lnTo>
                <a:lnTo>
                  <a:pt x="1835" y="53131"/>
                </a:lnTo>
                <a:lnTo>
                  <a:pt x="0" y="72389"/>
                </a:lnTo>
                <a:lnTo>
                  <a:pt x="7824" y="111933"/>
                </a:lnTo>
                <a:lnTo>
                  <a:pt x="29614" y="146270"/>
                </a:lnTo>
                <a:lnTo>
                  <a:pt x="62846" y="173344"/>
                </a:lnTo>
                <a:lnTo>
                  <a:pt x="104997" y="191097"/>
                </a:lnTo>
                <a:lnTo>
                  <a:pt x="153542" y="197472"/>
                </a:lnTo>
                <a:lnTo>
                  <a:pt x="177240" y="195973"/>
                </a:lnTo>
                <a:lnTo>
                  <a:pt x="200247" y="191546"/>
                </a:lnTo>
                <a:lnTo>
                  <a:pt x="222158" y="184297"/>
                </a:lnTo>
                <a:lnTo>
                  <a:pt x="242569" y="174332"/>
                </a:lnTo>
                <a:lnTo>
                  <a:pt x="28320" y="0"/>
                </a:lnTo>
                <a:close/>
              </a:path>
            </a:pathLst>
          </a:custGeom>
          <a:ln w="9525">
            <a:solidFill>
              <a:srgbClr val="FF0000"/>
            </a:solidFill>
          </a:ln>
        </p:spPr>
        <p:txBody>
          <a:bodyPr wrap="square" lIns="0" tIns="0" rIns="0" bIns="0" rtlCol="0"/>
          <a:lstStyle/>
          <a:p>
            <a:endParaRPr/>
          </a:p>
        </p:txBody>
      </p:sp>
      <p:sp>
        <p:nvSpPr>
          <p:cNvPr id="138" name="object 138"/>
          <p:cNvSpPr/>
          <p:nvPr/>
        </p:nvSpPr>
        <p:spPr>
          <a:xfrm>
            <a:off x="5970651" y="3940175"/>
            <a:ext cx="409575" cy="333375"/>
          </a:xfrm>
          <a:custGeom>
            <a:avLst/>
            <a:gdLst/>
            <a:ahLst/>
            <a:cxnLst/>
            <a:rect l="l" t="t" r="r" b="b"/>
            <a:pathLst>
              <a:path w="409575" h="333375">
                <a:moveTo>
                  <a:pt x="204724" y="0"/>
                </a:moveTo>
                <a:lnTo>
                  <a:pt x="150268" y="5957"/>
                </a:lnTo>
                <a:lnTo>
                  <a:pt x="101355" y="22765"/>
                </a:lnTo>
                <a:lnTo>
                  <a:pt x="59928" y="48831"/>
                </a:lnTo>
                <a:lnTo>
                  <a:pt x="27930" y="82559"/>
                </a:lnTo>
                <a:lnTo>
                  <a:pt x="7306" y="122355"/>
                </a:lnTo>
                <a:lnTo>
                  <a:pt x="0" y="166624"/>
                </a:lnTo>
                <a:lnTo>
                  <a:pt x="7306" y="210946"/>
                </a:lnTo>
                <a:lnTo>
                  <a:pt x="27930" y="250777"/>
                </a:lnTo>
                <a:lnTo>
                  <a:pt x="59928" y="284527"/>
                </a:lnTo>
                <a:lnTo>
                  <a:pt x="101355" y="310604"/>
                </a:lnTo>
                <a:lnTo>
                  <a:pt x="150268" y="327417"/>
                </a:lnTo>
                <a:lnTo>
                  <a:pt x="204724" y="333375"/>
                </a:lnTo>
                <a:lnTo>
                  <a:pt x="259188" y="327417"/>
                </a:lnTo>
                <a:lnTo>
                  <a:pt x="308125" y="310604"/>
                </a:lnTo>
                <a:lnTo>
                  <a:pt x="338150" y="291719"/>
                </a:lnTo>
                <a:lnTo>
                  <a:pt x="204724" y="291719"/>
                </a:lnTo>
                <a:lnTo>
                  <a:pt x="156178" y="285341"/>
                </a:lnTo>
                <a:lnTo>
                  <a:pt x="114027" y="267582"/>
                </a:lnTo>
                <a:lnTo>
                  <a:pt x="80795" y="240503"/>
                </a:lnTo>
                <a:lnTo>
                  <a:pt x="59005" y="206163"/>
                </a:lnTo>
                <a:lnTo>
                  <a:pt x="51181" y="166624"/>
                </a:lnTo>
                <a:lnTo>
                  <a:pt x="53016" y="147365"/>
                </a:lnTo>
                <a:lnTo>
                  <a:pt x="58435" y="128666"/>
                </a:lnTo>
                <a:lnTo>
                  <a:pt x="67308" y="110849"/>
                </a:lnTo>
                <a:lnTo>
                  <a:pt x="79501" y="94233"/>
                </a:lnTo>
                <a:lnTo>
                  <a:pt x="151899" y="94233"/>
                </a:lnTo>
                <a:lnTo>
                  <a:pt x="115697" y="64769"/>
                </a:lnTo>
                <a:lnTo>
                  <a:pt x="136108" y="54836"/>
                </a:lnTo>
                <a:lnTo>
                  <a:pt x="158019" y="47593"/>
                </a:lnTo>
                <a:lnTo>
                  <a:pt x="181026" y="43160"/>
                </a:lnTo>
                <a:lnTo>
                  <a:pt x="204724" y="41656"/>
                </a:lnTo>
                <a:lnTo>
                  <a:pt x="338170" y="41656"/>
                </a:lnTo>
                <a:lnTo>
                  <a:pt x="308125" y="22765"/>
                </a:lnTo>
                <a:lnTo>
                  <a:pt x="259188" y="5957"/>
                </a:lnTo>
                <a:lnTo>
                  <a:pt x="204724" y="0"/>
                </a:lnTo>
                <a:close/>
              </a:path>
              <a:path w="409575" h="333375">
                <a:moveTo>
                  <a:pt x="151899" y="94233"/>
                </a:moveTo>
                <a:lnTo>
                  <a:pt x="79501" y="94233"/>
                </a:lnTo>
                <a:lnTo>
                  <a:pt x="293750" y="268605"/>
                </a:lnTo>
                <a:lnTo>
                  <a:pt x="273339" y="278538"/>
                </a:lnTo>
                <a:lnTo>
                  <a:pt x="251428" y="285781"/>
                </a:lnTo>
                <a:lnTo>
                  <a:pt x="228421" y="290214"/>
                </a:lnTo>
                <a:lnTo>
                  <a:pt x="204724" y="291719"/>
                </a:lnTo>
                <a:lnTo>
                  <a:pt x="338150" y="291719"/>
                </a:lnTo>
                <a:lnTo>
                  <a:pt x="349583" y="284527"/>
                </a:lnTo>
                <a:lnTo>
                  <a:pt x="381611" y="250777"/>
                </a:lnTo>
                <a:lnTo>
                  <a:pt x="387643" y="239141"/>
                </a:lnTo>
                <a:lnTo>
                  <a:pt x="329946" y="239141"/>
                </a:lnTo>
                <a:lnTo>
                  <a:pt x="151899" y="94233"/>
                </a:lnTo>
                <a:close/>
              </a:path>
              <a:path w="409575" h="333375">
                <a:moveTo>
                  <a:pt x="338170" y="41656"/>
                </a:moveTo>
                <a:lnTo>
                  <a:pt x="204724" y="41656"/>
                </a:lnTo>
                <a:lnTo>
                  <a:pt x="253269" y="48032"/>
                </a:lnTo>
                <a:lnTo>
                  <a:pt x="295420" y="65783"/>
                </a:lnTo>
                <a:lnTo>
                  <a:pt x="328652" y="92844"/>
                </a:lnTo>
                <a:lnTo>
                  <a:pt x="350442" y="127146"/>
                </a:lnTo>
                <a:lnTo>
                  <a:pt x="358266" y="166624"/>
                </a:lnTo>
                <a:lnTo>
                  <a:pt x="356431" y="185955"/>
                </a:lnTo>
                <a:lnTo>
                  <a:pt x="351012" y="204692"/>
                </a:lnTo>
                <a:lnTo>
                  <a:pt x="342139" y="222523"/>
                </a:lnTo>
                <a:lnTo>
                  <a:pt x="329946" y="239141"/>
                </a:lnTo>
                <a:lnTo>
                  <a:pt x="387643" y="239141"/>
                </a:lnTo>
                <a:lnTo>
                  <a:pt x="402258" y="210946"/>
                </a:lnTo>
                <a:lnTo>
                  <a:pt x="409575" y="166624"/>
                </a:lnTo>
                <a:lnTo>
                  <a:pt x="402258" y="122355"/>
                </a:lnTo>
                <a:lnTo>
                  <a:pt x="381611" y="82559"/>
                </a:lnTo>
                <a:lnTo>
                  <a:pt x="349583" y="48831"/>
                </a:lnTo>
                <a:lnTo>
                  <a:pt x="338170" y="41656"/>
                </a:lnTo>
                <a:close/>
              </a:path>
            </a:pathLst>
          </a:custGeom>
          <a:solidFill>
            <a:srgbClr val="FF0000"/>
          </a:solidFill>
        </p:spPr>
        <p:txBody>
          <a:bodyPr wrap="square" lIns="0" tIns="0" rIns="0" bIns="0" rtlCol="0"/>
          <a:lstStyle/>
          <a:p>
            <a:endParaRPr/>
          </a:p>
        </p:txBody>
      </p:sp>
      <p:sp>
        <p:nvSpPr>
          <p:cNvPr id="139" name="object 139"/>
          <p:cNvSpPr/>
          <p:nvPr/>
        </p:nvSpPr>
        <p:spPr>
          <a:xfrm>
            <a:off x="5970651" y="3940175"/>
            <a:ext cx="409575" cy="333375"/>
          </a:xfrm>
          <a:custGeom>
            <a:avLst/>
            <a:gdLst/>
            <a:ahLst/>
            <a:cxnLst/>
            <a:rect l="l" t="t" r="r" b="b"/>
            <a:pathLst>
              <a:path w="409575" h="333375">
                <a:moveTo>
                  <a:pt x="0" y="166624"/>
                </a:moveTo>
                <a:lnTo>
                  <a:pt x="7306" y="122355"/>
                </a:lnTo>
                <a:lnTo>
                  <a:pt x="27930" y="82559"/>
                </a:lnTo>
                <a:lnTo>
                  <a:pt x="59928" y="48831"/>
                </a:lnTo>
                <a:lnTo>
                  <a:pt x="101355" y="22765"/>
                </a:lnTo>
                <a:lnTo>
                  <a:pt x="150268" y="5957"/>
                </a:lnTo>
                <a:lnTo>
                  <a:pt x="204724" y="0"/>
                </a:lnTo>
                <a:lnTo>
                  <a:pt x="259188" y="5957"/>
                </a:lnTo>
                <a:lnTo>
                  <a:pt x="308125" y="22765"/>
                </a:lnTo>
                <a:lnTo>
                  <a:pt x="349583" y="48831"/>
                </a:lnTo>
                <a:lnTo>
                  <a:pt x="381611" y="82559"/>
                </a:lnTo>
                <a:lnTo>
                  <a:pt x="402258" y="122355"/>
                </a:lnTo>
                <a:lnTo>
                  <a:pt x="409575" y="166624"/>
                </a:lnTo>
                <a:lnTo>
                  <a:pt x="402258" y="210946"/>
                </a:lnTo>
                <a:lnTo>
                  <a:pt x="381611" y="250777"/>
                </a:lnTo>
                <a:lnTo>
                  <a:pt x="349583" y="284527"/>
                </a:lnTo>
                <a:lnTo>
                  <a:pt x="308125" y="310604"/>
                </a:lnTo>
                <a:lnTo>
                  <a:pt x="259188" y="327417"/>
                </a:lnTo>
                <a:lnTo>
                  <a:pt x="204724" y="333375"/>
                </a:lnTo>
                <a:lnTo>
                  <a:pt x="150268" y="327417"/>
                </a:lnTo>
                <a:lnTo>
                  <a:pt x="101355" y="310604"/>
                </a:lnTo>
                <a:lnTo>
                  <a:pt x="59928" y="284527"/>
                </a:lnTo>
                <a:lnTo>
                  <a:pt x="27930" y="250777"/>
                </a:lnTo>
                <a:lnTo>
                  <a:pt x="7306" y="210946"/>
                </a:lnTo>
                <a:lnTo>
                  <a:pt x="0" y="166624"/>
                </a:lnTo>
                <a:close/>
              </a:path>
            </a:pathLst>
          </a:custGeom>
          <a:ln w="9525">
            <a:solidFill>
              <a:srgbClr val="FF0000"/>
            </a:solidFill>
          </a:ln>
        </p:spPr>
        <p:txBody>
          <a:bodyPr wrap="square" lIns="0" tIns="0" rIns="0" bIns="0" rtlCol="0"/>
          <a:lstStyle/>
          <a:p>
            <a:endParaRPr/>
          </a:p>
        </p:txBody>
      </p:sp>
      <p:sp>
        <p:nvSpPr>
          <p:cNvPr id="140" name="object 140"/>
          <p:cNvSpPr/>
          <p:nvPr/>
        </p:nvSpPr>
        <p:spPr>
          <a:xfrm>
            <a:off x="6086347" y="3981830"/>
            <a:ext cx="242570" cy="197485"/>
          </a:xfrm>
          <a:custGeom>
            <a:avLst/>
            <a:gdLst/>
            <a:ahLst/>
            <a:cxnLst/>
            <a:rect l="l" t="t" r="r" b="b"/>
            <a:pathLst>
              <a:path w="242570" h="197485">
                <a:moveTo>
                  <a:pt x="214249" y="197485"/>
                </a:moveTo>
                <a:lnTo>
                  <a:pt x="226442" y="180867"/>
                </a:lnTo>
                <a:lnTo>
                  <a:pt x="235315" y="163036"/>
                </a:lnTo>
                <a:lnTo>
                  <a:pt x="240734" y="144299"/>
                </a:lnTo>
                <a:lnTo>
                  <a:pt x="242569" y="124968"/>
                </a:lnTo>
                <a:lnTo>
                  <a:pt x="234745" y="85490"/>
                </a:lnTo>
                <a:lnTo>
                  <a:pt x="212955" y="51188"/>
                </a:lnTo>
                <a:lnTo>
                  <a:pt x="179723" y="24127"/>
                </a:lnTo>
                <a:lnTo>
                  <a:pt x="137572" y="6376"/>
                </a:lnTo>
                <a:lnTo>
                  <a:pt x="89026" y="0"/>
                </a:lnTo>
                <a:lnTo>
                  <a:pt x="65329" y="1504"/>
                </a:lnTo>
                <a:lnTo>
                  <a:pt x="42322" y="5937"/>
                </a:lnTo>
                <a:lnTo>
                  <a:pt x="20411" y="13180"/>
                </a:lnTo>
                <a:lnTo>
                  <a:pt x="0" y="23114"/>
                </a:lnTo>
                <a:lnTo>
                  <a:pt x="214249" y="197485"/>
                </a:lnTo>
                <a:close/>
              </a:path>
            </a:pathLst>
          </a:custGeom>
          <a:ln w="9525">
            <a:solidFill>
              <a:srgbClr val="FF0000"/>
            </a:solidFill>
          </a:ln>
        </p:spPr>
        <p:txBody>
          <a:bodyPr wrap="square" lIns="0" tIns="0" rIns="0" bIns="0" rtlCol="0"/>
          <a:lstStyle/>
          <a:p>
            <a:endParaRPr/>
          </a:p>
        </p:txBody>
      </p:sp>
      <p:sp>
        <p:nvSpPr>
          <p:cNvPr id="141" name="object 141"/>
          <p:cNvSpPr/>
          <p:nvPr/>
        </p:nvSpPr>
        <p:spPr>
          <a:xfrm>
            <a:off x="6021832" y="4034409"/>
            <a:ext cx="242570" cy="197485"/>
          </a:xfrm>
          <a:custGeom>
            <a:avLst/>
            <a:gdLst/>
            <a:ahLst/>
            <a:cxnLst/>
            <a:rect l="l" t="t" r="r" b="b"/>
            <a:pathLst>
              <a:path w="242570" h="197485">
                <a:moveTo>
                  <a:pt x="28320" y="0"/>
                </a:moveTo>
                <a:lnTo>
                  <a:pt x="16127" y="16615"/>
                </a:lnTo>
                <a:lnTo>
                  <a:pt x="7254" y="34432"/>
                </a:lnTo>
                <a:lnTo>
                  <a:pt x="1835" y="53131"/>
                </a:lnTo>
                <a:lnTo>
                  <a:pt x="0" y="72390"/>
                </a:lnTo>
                <a:lnTo>
                  <a:pt x="7824" y="111929"/>
                </a:lnTo>
                <a:lnTo>
                  <a:pt x="29614" y="146269"/>
                </a:lnTo>
                <a:lnTo>
                  <a:pt x="62846" y="173348"/>
                </a:lnTo>
                <a:lnTo>
                  <a:pt x="104997" y="191107"/>
                </a:lnTo>
                <a:lnTo>
                  <a:pt x="153542" y="197485"/>
                </a:lnTo>
                <a:lnTo>
                  <a:pt x="177240" y="195980"/>
                </a:lnTo>
                <a:lnTo>
                  <a:pt x="200247" y="191547"/>
                </a:lnTo>
                <a:lnTo>
                  <a:pt x="222158" y="184304"/>
                </a:lnTo>
                <a:lnTo>
                  <a:pt x="242569" y="174371"/>
                </a:lnTo>
                <a:lnTo>
                  <a:pt x="28320" y="0"/>
                </a:lnTo>
                <a:close/>
              </a:path>
            </a:pathLst>
          </a:custGeom>
          <a:ln w="9525">
            <a:solidFill>
              <a:srgbClr val="FF0000"/>
            </a:solidFill>
          </a:ln>
        </p:spPr>
        <p:txBody>
          <a:bodyPr wrap="square" lIns="0" tIns="0" rIns="0" bIns="0" rtlCol="0"/>
          <a:lstStyle/>
          <a:p>
            <a:endParaRPr/>
          </a:p>
        </p:txBody>
      </p:sp>
      <p:sp>
        <p:nvSpPr>
          <p:cNvPr id="142" name="object 142"/>
          <p:cNvSpPr/>
          <p:nvPr/>
        </p:nvSpPr>
        <p:spPr>
          <a:xfrm>
            <a:off x="5905500" y="5219700"/>
            <a:ext cx="482600" cy="393700"/>
          </a:xfrm>
          <a:custGeom>
            <a:avLst/>
            <a:gdLst/>
            <a:ahLst/>
            <a:cxnLst/>
            <a:rect l="l" t="t" r="r" b="b"/>
            <a:pathLst>
              <a:path w="482600" h="393700">
                <a:moveTo>
                  <a:pt x="241300" y="0"/>
                </a:moveTo>
                <a:lnTo>
                  <a:pt x="192682" y="3999"/>
                </a:lnTo>
                <a:lnTo>
                  <a:pt x="147393" y="15470"/>
                </a:lnTo>
                <a:lnTo>
                  <a:pt x="106405" y="33620"/>
                </a:lnTo>
                <a:lnTo>
                  <a:pt x="70691" y="57658"/>
                </a:lnTo>
                <a:lnTo>
                  <a:pt x="41221" y="86791"/>
                </a:lnTo>
                <a:lnTo>
                  <a:pt x="18968" y="120229"/>
                </a:lnTo>
                <a:lnTo>
                  <a:pt x="4904" y="157179"/>
                </a:lnTo>
                <a:lnTo>
                  <a:pt x="0" y="196850"/>
                </a:lnTo>
                <a:lnTo>
                  <a:pt x="4904" y="236520"/>
                </a:lnTo>
                <a:lnTo>
                  <a:pt x="18968" y="273470"/>
                </a:lnTo>
                <a:lnTo>
                  <a:pt x="41221" y="306908"/>
                </a:lnTo>
                <a:lnTo>
                  <a:pt x="70691" y="336041"/>
                </a:lnTo>
                <a:lnTo>
                  <a:pt x="106405" y="360079"/>
                </a:lnTo>
                <a:lnTo>
                  <a:pt x="147393" y="378229"/>
                </a:lnTo>
                <a:lnTo>
                  <a:pt x="192682" y="389700"/>
                </a:lnTo>
                <a:lnTo>
                  <a:pt x="241300" y="393700"/>
                </a:lnTo>
                <a:lnTo>
                  <a:pt x="289917" y="389700"/>
                </a:lnTo>
                <a:lnTo>
                  <a:pt x="335206" y="378229"/>
                </a:lnTo>
                <a:lnTo>
                  <a:pt x="376194" y="360079"/>
                </a:lnTo>
                <a:lnTo>
                  <a:pt x="411908" y="336041"/>
                </a:lnTo>
                <a:lnTo>
                  <a:pt x="441378" y="306908"/>
                </a:lnTo>
                <a:lnTo>
                  <a:pt x="463631" y="273470"/>
                </a:lnTo>
                <a:lnTo>
                  <a:pt x="477695" y="236520"/>
                </a:lnTo>
                <a:lnTo>
                  <a:pt x="482600" y="196850"/>
                </a:lnTo>
                <a:lnTo>
                  <a:pt x="477695" y="157179"/>
                </a:lnTo>
                <a:lnTo>
                  <a:pt x="463631" y="120229"/>
                </a:lnTo>
                <a:lnTo>
                  <a:pt x="441378" y="86791"/>
                </a:lnTo>
                <a:lnTo>
                  <a:pt x="411908" y="57658"/>
                </a:lnTo>
                <a:lnTo>
                  <a:pt x="376194" y="33620"/>
                </a:lnTo>
                <a:lnTo>
                  <a:pt x="335206" y="15470"/>
                </a:lnTo>
                <a:lnTo>
                  <a:pt x="289917" y="3999"/>
                </a:lnTo>
                <a:lnTo>
                  <a:pt x="241300" y="0"/>
                </a:lnTo>
                <a:close/>
              </a:path>
            </a:pathLst>
          </a:custGeom>
          <a:solidFill>
            <a:srgbClr val="D2B446"/>
          </a:solidFill>
        </p:spPr>
        <p:txBody>
          <a:bodyPr wrap="square" lIns="0" tIns="0" rIns="0" bIns="0" rtlCol="0"/>
          <a:lstStyle/>
          <a:p>
            <a:endParaRPr/>
          </a:p>
        </p:txBody>
      </p:sp>
      <p:sp>
        <p:nvSpPr>
          <p:cNvPr id="143" name="object 143"/>
          <p:cNvSpPr/>
          <p:nvPr/>
        </p:nvSpPr>
        <p:spPr>
          <a:xfrm>
            <a:off x="5905500" y="5219700"/>
            <a:ext cx="482600" cy="393700"/>
          </a:xfrm>
          <a:custGeom>
            <a:avLst/>
            <a:gdLst/>
            <a:ahLst/>
            <a:cxnLst/>
            <a:rect l="l" t="t" r="r" b="b"/>
            <a:pathLst>
              <a:path w="482600" h="393700">
                <a:moveTo>
                  <a:pt x="0" y="196850"/>
                </a:moveTo>
                <a:lnTo>
                  <a:pt x="4904" y="157179"/>
                </a:lnTo>
                <a:lnTo>
                  <a:pt x="18968" y="120229"/>
                </a:lnTo>
                <a:lnTo>
                  <a:pt x="41221" y="86791"/>
                </a:lnTo>
                <a:lnTo>
                  <a:pt x="70691" y="57658"/>
                </a:lnTo>
                <a:lnTo>
                  <a:pt x="106405" y="33620"/>
                </a:lnTo>
                <a:lnTo>
                  <a:pt x="147393" y="15470"/>
                </a:lnTo>
                <a:lnTo>
                  <a:pt x="192682" y="3999"/>
                </a:lnTo>
                <a:lnTo>
                  <a:pt x="241300" y="0"/>
                </a:lnTo>
                <a:lnTo>
                  <a:pt x="289917" y="3999"/>
                </a:lnTo>
                <a:lnTo>
                  <a:pt x="335206" y="15470"/>
                </a:lnTo>
                <a:lnTo>
                  <a:pt x="376194" y="33620"/>
                </a:lnTo>
                <a:lnTo>
                  <a:pt x="411908" y="57658"/>
                </a:lnTo>
                <a:lnTo>
                  <a:pt x="441378" y="86791"/>
                </a:lnTo>
                <a:lnTo>
                  <a:pt x="463631" y="120229"/>
                </a:lnTo>
                <a:lnTo>
                  <a:pt x="477695" y="157179"/>
                </a:lnTo>
                <a:lnTo>
                  <a:pt x="482600" y="196850"/>
                </a:lnTo>
                <a:lnTo>
                  <a:pt x="477695" y="236520"/>
                </a:lnTo>
                <a:lnTo>
                  <a:pt x="463631" y="273470"/>
                </a:lnTo>
                <a:lnTo>
                  <a:pt x="441378" y="306908"/>
                </a:lnTo>
                <a:lnTo>
                  <a:pt x="411908" y="336041"/>
                </a:lnTo>
                <a:lnTo>
                  <a:pt x="376194" y="360079"/>
                </a:lnTo>
                <a:lnTo>
                  <a:pt x="335206" y="378229"/>
                </a:lnTo>
                <a:lnTo>
                  <a:pt x="289917" y="389700"/>
                </a:lnTo>
                <a:lnTo>
                  <a:pt x="241300" y="393700"/>
                </a:lnTo>
                <a:lnTo>
                  <a:pt x="192682" y="389700"/>
                </a:lnTo>
                <a:lnTo>
                  <a:pt x="147393" y="378229"/>
                </a:lnTo>
                <a:lnTo>
                  <a:pt x="106405" y="360079"/>
                </a:lnTo>
                <a:lnTo>
                  <a:pt x="70691" y="336041"/>
                </a:lnTo>
                <a:lnTo>
                  <a:pt x="41221" y="306908"/>
                </a:lnTo>
                <a:lnTo>
                  <a:pt x="18968" y="273470"/>
                </a:lnTo>
                <a:lnTo>
                  <a:pt x="4904" y="236520"/>
                </a:lnTo>
                <a:lnTo>
                  <a:pt x="0" y="196850"/>
                </a:lnTo>
                <a:close/>
              </a:path>
            </a:pathLst>
          </a:custGeom>
          <a:ln w="9525">
            <a:solidFill>
              <a:srgbClr val="FFFFFF"/>
            </a:solidFill>
          </a:ln>
        </p:spPr>
        <p:txBody>
          <a:bodyPr wrap="square" lIns="0" tIns="0" rIns="0" bIns="0" rtlCol="0"/>
          <a:lstStyle/>
          <a:p>
            <a:endParaRPr/>
          </a:p>
        </p:txBody>
      </p:sp>
      <p:sp>
        <p:nvSpPr>
          <p:cNvPr id="144" name="object 144"/>
          <p:cNvSpPr txBox="1"/>
          <p:nvPr/>
        </p:nvSpPr>
        <p:spPr>
          <a:xfrm>
            <a:off x="5946775" y="5305552"/>
            <a:ext cx="402590" cy="224790"/>
          </a:xfrm>
          <a:prstGeom prst="rect">
            <a:avLst/>
          </a:prstGeom>
        </p:spPr>
        <p:txBody>
          <a:bodyPr vert="horz" wrap="square" lIns="0" tIns="0" rIns="0" bIns="0" rtlCol="0">
            <a:spAutoFit/>
          </a:bodyPr>
          <a:lstStyle/>
          <a:p>
            <a:pPr marL="12700">
              <a:lnSpc>
                <a:spcPct val="100000"/>
              </a:lnSpc>
            </a:pPr>
            <a:r>
              <a:rPr sz="1400" b="1" spc="-80" dirty="0">
                <a:solidFill>
                  <a:srgbClr val="081D57"/>
                </a:solidFill>
                <a:latin typeface="Arial"/>
                <a:cs typeface="Arial"/>
              </a:rPr>
              <a:t>T</a:t>
            </a:r>
            <a:r>
              <a:rPr sz="1400" b="1" dirty="0">
                <a:solidFill>
                  <a:srgbClr val="081D57"/>
                </a:solidFill>
                <a:latin typeface="Arial"/>
                <a:cs typeface="Arial"/>
              </a:rPr>
              <a:t>reg</a:t>
            </a:r>
            <a:endParaRPr sz="1400">
              <a:latin typeface="Arial"/>
              <a:cs typeface="Arial"/>
            </a:endParaRPr>
          </a:p>
        </p:txBody>
      </p:sp>
      <p:sp>
        <p:nvSpPr>
          <p:cNvPr id="145" name="object 145"/>
          <p:cNvSpPr/>
          <p:nvPr/>
        </p:nvSpPr>
        <p:spPr>
          <a:xfrm>
            <a:off x="5778500" y="4724400"/>
            <a:ext cx="482600" cy="393700"/>
          </a:xfrm>
          <a:custGeom>
            <a:avLst/>
            <a:gdLst/>
            <a:ahLst/>
            <a:cxnLst/>
            <a:rect l="l" t="t" r="r" b="b"/>
            <a:pathLst>
              <a:path w="482600" h="393700">
                <a:moveTo>
                  <a:pt x="241300" y="0"/>
                </a:moveTo>
                <a:lnTo>
                  <a:pt x="192682" y="3999"/>
                </a:lnTo>
                <a:lnTo>
                  <a:pt x="147393" y="15470"/>
                </a:lnTo>
                <a:lnTo>
                  <a:pt x="106405" y="33620"/>
                </a:lnTo>
                <a:lnTo>
                  <a:pt x="70691" y="57657"/>
                </a:lnTo>
                <a:lnTo>
                  <a:pt x="41221" y="86791"/>
                </a:lnTo>
                <a:lnTo>
                  <a:pt x="18968" y="120229"/>
                </a:lnTo>
                <a:lnTo>
                  <a:pt x="4904" y="157179"/>
                </a:lnTo>
                <a:lnTo>
                  <a:pt x="0" y="196850"/>
                </a:lnTo>
                <a:lnTo>
                  <a:pt x="4904" y="236520"/>
                </a:lnTo>
                <a:lnTo>
                  <a:pt x="18968" y="273470"/>
                </a:lnTo>
                <a:lnTo>
                  <a:pt x="41221" y="306908"/>
                </a:lnTo>
                <a:lnTo>
                  <a:pt x="70691" y="336041"/>
                </a:lnTo>
                <a:lnTo>
                  <a:pt x="106405" y="360079"/>
                </a:lnTo>
                <a:lnTo>
                  <a:pt x="147393" y="378229"/>
                </a:lnTo>
                <a:lnTo>
                  <a:pt x="192682" y="389700"/>
                </a:lnTo>
                <a:lnTo>
                  <a:pt x="241300" y="393700"/>
                </a:lnTo>
                <a:lnTo>
                  <a:pt x="289917" y="389700"/>
                </a:lnTo>
                <a:lnTo>
                  <a:pt x="335206" y="378229"/>
                </a:lnTo>
                <a:lnTo>
                  <a:pt x="376194" y="360079"/>
                </a:lnTo>
                <a:lnTo>
                  <a:pt x="411908" y="336042"/>
                </a:lnTo>
                <a:lnTo>
                  <a:pt x="441378" y="306908"/>
                </a:lnTo>
                <a:lnTo>
                  <a:pt x="463631" y="273470"/>
                </a:lnTo>
                <a:lnTo>
                  <a:pt x="477695" y="236520"/>
                </a:lnTo>
                <a:lnTo>
                  <a:pt x="482600" y="196850"/>
                </a:lnTo>
                <a:lnTo>
                  <a:pt x="477695" y="157179"/>
                </a:lnTo>
                <a:lnTo>
                  <a:pt x="463631" y="120229"/>
                </a:lnTo>
                <a:lnTo>
                  <a:pt x="441378" y="86791"/>
                </a:lnTo>
                <a:lnTo>
                  <a:pt x="411908" y="57658"/>
                </a:lnTo>
                <a:lnTo>
                  <a:pt x="376194" y="33620"/>
                </a:lnTo>
                <a:lnTo>
                  <a:pt x="335206" y="15470"/>
                </a:lnTo>
                <a:lnTo>
                  <a:pt x="289917" y="3999"/>
                </a:lnTo>
                <a:lnTo>
                  <a:pt x="241300" y="0"/>
                </a:lnTo>
                <a:close/>
              </a:path>
            </a:pathLst>
          </a:custGeom>
          <a:solidFill>
            <a:srgbClr val="D2B446"/>
          </a:solidFill>
        </p:spPr>
        <p:txBody>
          <a:bodyPr wrap="square" lIns="0" tIns="0" rIns="0" bIns="0" rtlCol="0"/>
          <a:lstStyle/>
          <a:p>
            <a:endParaRPr/>
          </a:p>
        </p:txBody>
      </p:sp>
      <p:sp>
        <p:nvSpPr>
          <p:cNvPr id="146" name="object 146"/>
          <p:cNvSpPr/>
          <p:nvPr/>
        </p:nvSpPr>
        <p:spPr>
          <a:xfrm>
            <a:off x="5778500" y="4724400"/>
            <a:ext cx="482600" cy="393700"/>
          </a:xfrm>
          <a:custGeom>
            <a:avLst/>
            <a:gdLst/>
            <a:ahLst/>
            <a:cxnLst/>
            <a:rect l="l" t="t" r="r" b="b"/>
            <a:pathLst>
              <a:path w="482600" h="393700">
                <a:moveTo>
                  <a:pt x="0" y="196850"/>
                </a:moveTo>
                <a:lnTo>
                  <a:pt x="4904" y="157179"/>
                </a:lnTo>
                <a:lnTo>
                  <a:pt x="18968" y="120229"/>
                </a:lnTo>
                <a:lnTo>
                  <a:pt x="41221" y="86791"/>
                </a:lnTo>
                <a:lnTo>
                  <a:pt x="70691" y="57657"/>
                </a:lnTo>
                <a:lnTo>
                  <a:pt x="106405" y="33620"/>
                </a:lnTo>
                <a:lnTo>
                  <a:pt x="147393" y="15470"/>
                </a:lnTo>
                <a:lnTo>
                  <a:pt x="192682" y="3999"/>
                </a:lnTo>
                <a:lnTo>
                  <a:pt x="241300" y="0"/>
                </a:lnTo>
                <a:lnTo>
                  <a:pt x="289917" y="3999"/>
                </a:lnTo>
                <a:lnTo>
                  <a:pt x="335206" y="15470"/>
                </a:lnTo>
                <a:lnTo>
                  <a:pt x="376194" y="33620"/>
                </a:lnTo>
                <a:lnTo>
                  <a:pt x="411908" y="57658"/>
                </a:lnTo>
                <a:lnTo>
                  <a:pt x="441378" y="86791"/>
                </a:lnTo>
                <a:lnTo>
                  <a:pt x="463631" y="120229"/>
                </a:lnTo>
                <a:lnTo>
                  <a:pt x="477695" y="157179"/>
                </a:lnTo>
                <a:lnTo>
                  <a:pt x="482600" y="196850"/>
                </a:lnTo>
                <a:lnTo>
                  <a:pt x="477695" y="236520"/>
                </a:lnTo>
                <a:lnTo>
                  <a:pt x="463631" y="273470"/>
                </a:lnTo>
                <a:lnTo>
                  <a:pt x="441378" y="306908"/>
                </a:lnTo>
                <a:lnTo>
                  <a:pt x="411908" y="336042"/>
                </a:lnTo>
                <a:lnTo>
                  <a:pt x="376194" y="360079"/>
                </a:lnTo>
                <a:lnTo>
                  <a:pt x="335206" y="378229"/>
                </a:lnTo>
                <a:lnTo>
                  <a:pt x="289917" y="389700"/>
                </a:lnTo>
                <a:lnTo>
                  <a:pt x="241300" y="393700"/>
                </a:lnTo>
                <a:lnTo>
                  <a:pt x="192682" y="389700"/>
                </a:lnTo>
                <a:lnTo>
                  <a:pt x="147393" y="378229"/>
                </a:lnTo>
                <a:lnTo>
                  <a:pt x="106405" y="360079"/>
                </a:lnTo>
                <a:lnTo>
                  <a:pt x="70691" y="336041"/>
                </a:lnTo>
                <a:lnTo>
                  <a:pt x="41221" y="306908"/>
                </a:lnTo>
                <a:lnTo>
                  <a:pt x="18968" y="273470"/>
                </a:lnTo>
                <a:lnTo>
                  <a:pt x="4904" y="236520"/>
                </a:lnTo>
                <a:lnTo>
                  <a:pt x="0" y="196850"/>
                </a:lnTo>
                <a:close/>
              </a:path>
            </a:pathLst>
          </a:custGeom>
          <a:ln w="9525">
            <a:solidFill>
              <a:srgbClr val="FFFFFF"/>
            </a:solidFill>
          </a:ln>
        </p:spPr>
        <p:txBody>
          <a:bodyPr wrap="square" lIns="0" tIns="0" rIns="0" bIns="0" rtlCol="0"/>
          <a:lstStyle/>
          <a:p>
            <a:endParaRPr/>
          </a:p>
        </p:txBody>
      </p:sp>
      <p:sp>
        <p:nvSpPr>
          <p:cNvPr id="147" name="object 147"/>
          <p:cNvSpPr txBox="1"/>
          <p:nvPr/>
        </p:nvSpPr>
        <p:spPr>
          <a:xfrm>
            <a:off x="5825744" y="4810252"/>
            <a:ext cx="389890" cy="224790"/>
          </a:xfrm>
          <a:prstGeom prst="rect">
            <a:avLst/>
          </a:prstGeom>
        </p:spPr>
        <p:txBody>
          <a:bodyPr vert="horz" wrap="square" lIns="0" tIns="0" rIns="0" bIns="0" rtlCol="0">
            <a:spAutoFit/>
          </a:bodyPr>
          <a:lstStyle/>
          <a:p>
            <a:pPr marL="12700">
              <a:lnSpc>
                <a:spcPct val="100000"/>
              </a:lnSpc>
            </a:pPr>
            <a:r>
              <a:rPr sz="1400" b="1" spc="-10" dirty="0">
                <a:solidFill>
                  <a:srgbClr val="081D57"/>
                </a:solidFill>
                <a:latin typeface="Arial"/>
                <a:cs typeface="Arial"/>
              </a:rPr>
              <a:t>NKT</a:t>
            </a:r>
            <a:endParaRPr sz="1400">
              <a:latin typeface="Arial"/>
              <a:cs typeface="Arial"/>
            </a:endParaRPr>
          </a:p>
        </p:txBody>
      </p:sp>
      <p:sp>
        <p:nvSpPr>
          <p:cNvPr id="148" name="object 148"/>
          <p:cNvSpPr/>
          <p:nvPr/>
        </p:nvSpPr>
        <p:spPr>
          <a:xfrm>
            <a:off x="7023100" y="5499100"/>
            <a:ext cx="482600" cy="393700"/>
          </a:xfrm>
          <a:custGeom>
            <a:avLst/>
            <a:gdLst/>
            <a:ahLst/>
            <a:cxnLst/>
            <a:rect l="l" t="t" r="r" b="b"/>
            <a:pathLst>
              <a:path w="482600" h="393700">
                <a:moveTo>
                  <a:pt x="241300" y="0"/>
                </a:moveTo>
                <a:lnTo>
                  <a:pt x="192682" y="3999"/>
                </a:lnTo>
                <a:lnTo>
                  <a:pt x="147393" y="15470"/>
                </a:lnTo>
                <a:lnTo>
                  <a:pt x="106405" y="33620"/>
                </a:lnTo>
                <a:lnTo>
                  <a:pt x="70691" y="57658"/>
                </a:lnTo>
                <a:lnTo>
                  <a:pt x="41221" y="86791"/>
                </a:lnTo>
                <a:lnTo>
                  <a:pt x="18968" y="120229"/>
                </a:lnTo>
                <a:lnTo>
                  <a:pt x="4904" y="157179"/>
                </a:lnTo>
                <a:lnTo>
                  <a:pt x="0" y="196850"/>
                </a:lnTo>
                <a:lnTo>
                  <a:pt x="4904" y="236520"/>
                </a:lnTo>
                <a:lnTo>
                  <a:pt x="18968" y="273470"/>
                </a:lnTo>
                <a:lnTo>
                  <a:pt x="41221" y="306908"/>
                </a:lnTo>
                <a:lnTo>
                  <a:pt x="70691" y="336041"/>
                </a:lnTo>
                <a:lnTo>
                  <a:pt x="106405" y="360079"/>
                </a:lnTo>
                <a:lnTo>
                  <a:pt x="147393" y="378229"/>
                </a:lnTo>
                <a:lnTo>
                  <a:pt x="192682" y="389700"/>
                </a:lnTo>
                <a:lnTo>
                  <a:pt x="241300" y="393700"/>
                </a:lnTo>
                <a:lnTo>
                  <a:pt x="289917" y="389700"/>
                </a:lnTo>
                <a:lnTo>
                  <a:pt x="335206" y="378229"/>
                </a:lnTo>
                <a:lnTo>
                  <a:pt x="376194" y="360079"/>
                </a:lnTo>
                <a:lnTo>
                  <a:pt x="411908" y="336041"/>
                </a:lnTo>
                <a:lnTo>
                  <a:pt x="441378" y="306908"/>
                </a:lnTo>
                <a:lnTo>
                  <a:pt x="463631" y="273470"/>
                </a:lnTo>
                <a:lnTo>
                  <a:pt x="477695" y="236520"/>
                </a:lnTo>
                <a:lnTo>
                  <a:pt x="482600" y="196850"/>
                </a:lnTo>
                <a:lnTo>
                  <a:pt x="477695" y="157179"/>
                </a:lnTo>
                <a:lnTo>
                  <a:pt x="463631" y="120229"/>
                </a:lnTo>
                <a:lnTo>
                  <a:pt x="441378" y="86791"/>
                </a:lnTo>
                <a:lnTo>
                  <a:pt x="411908" y="57658"/>
                </a:lnTo>
                <a:lnTo>
                  <a:pt x="376194" y="33620"/>
                </a:lnTo>
                <a:lnTo>
                  <a:pt x="335206" y="15470"/>
                </a:lnTo>
                <a:lnTo>
                  <a:pt x="289917" y="3999"/>
                </a:lnTo>
                <a:lnTo>
                  <a:pt x="241300" y="0"/>
                </a:lnTo>
                <a:close/>
              </a:path>
            </a:pathLst>
          </a:custGeom>
          <a:solidFill>
            <a:srgbClr val="D2B446"/>
          </a:solidFill>
        </p:spPr>
        <p:txBody>
          <a:bodyPr wrap="square" lIns="0" tIns="0" rIns="0" bIns="0" rtlCol="0"/>
          <a:lstStyle/>
          <a:p>
            <a:endParaRPr/>
          </a:p>
        </p:txBody>
      </p:sp>
      <p:sp>
        <p:nvSpPr>
          <p:cNvPr id="149" name="object 149"/>
          <p:cNvSpPr/>
          <p:nvPr/>
        </p:nvSpPr>
        <p:spPr>
          <a:xfrm>
            <a:off x="7023100" y="5499100"/>
            <a:ext cx="482600" cy="393700"/>
          </a:xfrm>
          <a:custGeom>
            <a:avLst/>
            <a:gdLst/>
            <a:ahLst/>
            <a:cxnLst/>
            <a:rect l="l" t="t" r="r" b="b"/>
            <a:pathLst>
              <a:path w="482600" h="393700">
                <a:moveTo>
                  <a:pt x="0" y="196850"/>
                </a:moveTo>
                <a:lnTo>
                  <a:pt x="4904" y="157179"/>
                </a:lnTo>
                <a:lnTo>
                  <a:pt x="18968" y="120229"/>
                </a:lnTo>
                <a:lnTo>
                  <a:pt x="41221" y="86791"/>
                </a:lnTo>
                <a:lnTo>
                  <a:pt x="70691" y="57658"/>
                </a:lnTo>
                <a:lnTo>
                  <a:pt x="106405" y="33620"/>
                </a:lnTo>
                <a:lnTo>
                  <a:pt x="147393" y="15470"/>
                </a:lnTo>
                <a:lnTo>
                  <a:pt x="192682" y="3999"/>
                </a:lnTo>
                <a:lnTo>
                  <a:pt x="241300" y="0"/>
                </a:lnTo>
                <a:lnTo>
                  <a:pt x="289917" y="3999"/>
                </a:lnTo>
                <a:lnTo>
                  <a:pt x="335206" y="15470"/>
                </a:lnTo>
                <a:lnTo>
                  <a:pt x="376194" y="33620"/>
                </a:lnTo>
                <a:lnTo>
                  <a:pt x="411908" y="57658"/>
                </a:lnTo>
                <a:lnTo>
                  <a:pt x="441378" y="86791"/>
                </a:lnTo>
                <a:lnTo>
                  <a:pt x="463631" y="120229"/>
                </a:lnTo>
                <a:lnTo>
                  <a:pt x="477695" y="157179"/>
                </a:lnTo>
                <a:lnTo>
                  <a:pt x="482600" y="196850"/>
                </a:lnTo>
                <a:lnTo>
                  <a:pt x="477695" y="236520"/>
                </a:lnTo>
                <a:lnTo>
                  <a:pt x="463631" y="273470"/>
                </a:lnTo>
                <a:lnTo>
                  <a:pt x="441378" y="306908"/>
                </a:lnTo>
                <a:lnTo>
                  <a:pt x="411908" y="336041"/>
                </a:lnTo>
                <a:lnTo>
                  <a:pt x="376194" y="360079"/>
                </a:lnTo>
                <a:lnTo>
                  <a:pt x="335206" y="378229"/>
                </a:lnTo>
                <a:lnTo>
                  <a:pt x="289917" y="389700"/>
                </a:lnTo>
                <a:lnTo>
                  <a:pt x="241300" y="393700"/>
                </a:lnTo>
                <a:lnTo>
                  <a:pt x="192682" y="389700"/>
                </a:lnTo>
                <a:lnTo>
                  <a:pt x="147393" y="378229"/>
                </a:lnTo>
                <a:lnTo>
                  <a:pt x="106405" y="360079"/>
                </a:lnTo>
                <a:lnTo>
                  <a:pt x="70691" y="336041"/>
                </a:lnTo>
                <a:lnTo>
                  <a:pt x="41221" y="306908"/>
                </a:lnTo>
                <a:lnTo>
                  <a:pt x="18968" y="273470"/>
                </a:lnTo>
                <a:lnTo>
                  <a:pt x="4904" y="236520"/>
                </a:lnTo>
                <a:lnTo>
                  <a:pt x="0" y="196850"/>
                </a:lnTo>
                <a:close/>
              </a:path>
            </a:pathLst>
          </a:custGeom>
          <a:ln w="9525">
            <a:solidFill>
              <a:srgbClr val="FFFFFF"/>
            </a:solidFill>
          </a:ln>
        </p:spPr>
        <p:txBody>
          <a:bodyPr wrap="square" lIns="0" tIns="0" rIns="0" bIns="0" rtlCol="0"/>
          <a:lstStyle/>
          <a:p>
            <a:endParaRPr/>
          </a:p>
        </p:txBody>
      </p:sp>
      <p:sp>
        <p:nvSpPr>
          <p:cNvPr id="150" name="object 150"/>
          <p:cNvSpPr txBox="1"/>
          <p:nvPr/>
        </p:nvSpPr>
        <p:spPr>
          <a:xfrm>
            <a:off x="7064502" y="5585053"/>
            <a:ext cx="402590" cy="224790"/>
          </a:xfrm>
          <a:prstGeom prst="rect">
            <a:avLst/>
          </a:prstGeom>
        </p:spPr>
        <p:txBody>
          <a:bodyPr vert="horz" wrap="square" lIns="0" tIns="0" rIns="0" bIns="0" rtlCol="0">
            <a:spAutoFit/>
          </a:bodyPr>
          <a:lstStyle/>
          <a:p>
            <a:pPr marL="12700">
              <a:lnSpc>
                <a:spcPct val="100000"/>
              </a:lnSpc>
            </a:pPr>
            <a:r>
              <a:rPr sz="1400" b="1" spc="-80" dirty="0">
                <a:solidFill>
                  <a:srgbClr val="081D57"/>
                </a:solidFill>
                <a:latin typeface="Arial"/>
                <a:cs typeface="Arial"/>
              </a:rPr>
              <a:t>T</a:t>
            </a:r>
            <a:r>
              <a:rPr sz="1400" b="1" dirty="0">
                <a:solidFill>
                  <a:srgbClr val="081D57"/>
                </a:solidFill>
                <a:latin typeface="Arial"/>
                <a:cs typeface="Arial"/>
              </a:rPr>
              <a:t>reg</a:t>
            </a:r>
            <a:endParaRPr sz="1400">
              <a:latin typeface="Arial"/>
              <a:cs typeface="Arial"/>
            </a:endParaRPr>
          </a:p>
        </p:txBody>
      </p:sp>
      <p:sp>
        <p:nvSpPr>
          <p:cNvPr id="151" name="object 151"/>
          <p:cNvSpPr/>
          <p:nvPr/>
        </p:nvSpPr>
        <p:spPr>
          <a:xfrm>
            <a:off x="6972300" y="4521200"/>
            <a:ext cx="482600" cy="393700"/>
          </a:xfrm>
          <a:custGeom>
            <a:avLst/>
            <a:gdLst/>
            <a:ahLst/>
            <a:cxnLst/>
            <a:rect l="l" t="t" r="r" b="b"/>
            <a:pathLst>
              <a:path w="482600" h="393700">
                <a:moveTo>
                  <a:pt x="241300" y="0"/>
                </a:moveTo>
                <a:lnTo>
                  <a:pt x="192682" y="3999"/>
                </a:lnTo>
                <a:lnTo>
                  <a:pt x="147393" y="15470"/>
                </a:lnTo>
                <a:lnTo>
                  <a:pt x="106405" y="33620"/>
                </a:lnTo>
                <a:lnTo>
                  <a:pt x="70691" y="57657"/>
                </a:lnTo>
                <a:lnTo>
                  <a:pt x="41221" y="86791"/>
                </a:lnTo>
                <a:lnTo>
                  <a:pt x="18968" y="120229"/>
                </a:lnTo>
                <a:lnTo>
                  <a:pt x="4904" y="157179"/>
                </a:lnTo>
                <a:lnTo>
                  <a:pt x="0" y="196850"/>
                </a:lnTo>
                <a:lnTo>
                  <a:pt x="4904" y="236520"/>
                </a:lnTo>
                <a:lnTo>
                  <a:pt x="18968" y="273470"/>
                </a:lnTo>
                <a:lnTo>
                  <a:pt x="41221" y="306908"/>
                </a:lnTo>
                <a:lnTo>
                  <a:pt x="70691" y="336041"/>
                </a:lnTo>
                <a:lnTo>
                  <a:pt x="106405" y="360079"/>
                </a:lnTo>
                <a:lnTo>
                  <a:pt x="147393" y="378229"/>
                </a:lnTo>
                <a:lnTo>
                  <a:pt x="192682" y="389700"/>
                </a:lnTo>
                <a:lnTo>
                  <a:pt x="241300" y="393700"/>
                </a:lnTo>
                <a:lnTo>
                  <a:pt x="289917" y="389700"/>
                </a:lnTo>
                <a:lnTo>
                  <a:pt x="335206" y="378229"/>
                </a:lnTo>
                <a:lnTo>
                  <a:pt x="376194" y="360079"/>
                </a:lnTo>
                <a:lnTo>
                  <a:pt x="411908" y="336042"/>
                </a:lnTo>
                <a:lnTo>
                  <a:pt x="441378" y="306908"/>
                </a:lnTo>
                <a:lnTo>
                  <a:pt x="463631" y="273470"/>
                </a:lnTo>
                <a:lnTo>
                  <a:pt x="477695" y="236520"/>
                </a:lnTo>
                <a:lnTo>
                  <a:pt x="482600" y="196850"/>
                </a:lnTo>
                <a:lnTo>
                  <a:pt x="477695" y="157179"/>
                </a:lnTo>
                <a:lnTo>
                  <a:pt x="463631" y="120229"/>
                </a:lnTo>
                <a:lnTo>
                  <a:pt x="441378" y="86791"/>
                </a:lnTo>
                <a:lnTo>
                  <a:pt x="411908" y="57658"/>
                </a:lnTo>
                <a:lnTo>
                  <a:pt x="376194" y="33620"/>
                </a:lnTo>
                <a:lnTo>
                  <a:pt x="335206" y="15470"/>
                </a:lnTo>
                <a:lnTo>
                  <a:pt x="289917" y="3999"/>
                </a:lnTo>
                <a:lnTo>
                  <a:pt x="241300" y="0"/>
                </a:lnTo>
                <a:close/>
              </a:path>
            </a:pathLst>
          </a:custGeom>
          <a:solidFill>
            <a:srgbClr val="D2B446"/>
          </a:solidFill>
        </p:spPr>
        <p:txBody>
          <a:bodyPr wrap="square" lIns="0" tIns="0" rIns="0" bIns="0" rtlCol="0"/>
          <a:lstStyle/>
          <a:p>
            <a:endParaRPr/>
          </a:p>
        </p:txBody>
      </p:sp>
      <p:sp>
        <p:nvSpPr>
          <p:cNvPr id="152" name="object 152"/>
          <p:cNvSpPr/>
          <p:nvPr/>
        </p:nvSpPr>
        <p:spPr>
          <a:xfrm>
            <a:off x="6972300" y="4521200"/>
            <a:ext cx="482600" cy="393700"/>
          </a:xfrm>
          <a:custGeom>
            <a:avLst/>
            <a:gdLst/>
            <a:ahLst/>
            <a:cxnLst/>
            <a:rect l="l" t="t" r="r" b="b"/>
            <a:pathLst>
              <a:path w="482600" h="393700">
                <a:moveTo>
                  <a:pt x="0" y="196850"/>
                </a:moveTo>
                <a:lnTo>
                  <a:pt x="4904" y="157179"/>
                </a:lnTo>
                <a:lnTo>
                  <a:pt x="18968" y="120229"/>
                </a:lnTo>
                <a:lnTo>
                  <a:pt x="41221" y="86791"/>
                </a:lnTo>
                <a:lnTo>
                  <a:pt x="70691" y="57657"/>
                </a:lnTo>
                <a:lnTo>
                  <a:pt x="106405" y="33620"/>
                </a:lnTo>
                <a:lnTo>
                  <a:pt x="147393" y="15470"/>
                </a:lnTo>
                <a:lnTo>
                  <a:pt x="192682" y="3999"/>
                </a:lnTo>
                <a:lnTo>
                  <a:pt x="241300" y="0"/>
                </a:lnTo>
                <a:lnTo>
                  <a:pt x="289917" y="3999"/>
                </a:lnTo>
                <a:lnTo>
                  <a:pt x="335206" y="15470"/>
                </a:lnTo>
                <a:lnTo>
                  <a:pt x="376194" y="33620"/>
                </a:lnTo>
                <a:lnTo>
                  <a:pt x="411908" y="57658"/>
                </a:lnTo>
                <a:lnTo>
                  <a:pt x="441378" y="86791"/>
                </a:lnTo>
                <a:lnTo>
                  <a:pt x="463631" y="120229"/>
                </a:lnTo>
                <a:lnTo>
                  <a:pt x="477695" y="157179"/>
                </a:lnTo>
                <a:lnTo>
                  <a:pt x="482600" y="196850"/>
                </a:lnTo>
                <a:lnTo>
                  <a:pt x="477695" y="236520"/>
                </a:lnTo>
                <a:lnTo>
                  <a:pt x="463631" y="273470"/>
                </a:lnTo>
                <a:lnTo>
                  <a:pt x="441378" y="306908"/>
                </a:lnTo>
                <a:lnTo>
                  <a:pt x="411908" y="336042"/>
                </a:lnTo>
                <a:lnTo>
                  <a:pt x="376194" y="360079"/>
                </a:lnTo>
                <a:lnTo>
                  <a:pt x="335206" y="378229"/>
                </a:lnTo>
                <a:lnTo>
                  <a:pt x="289917" y="389700"/>
                </a:lnTo>
                <a:lnTo>
                  <a:pt x="241300" y="393700"/>
                </a:lnTo>
                <a:lnTo>
                  <a:pt x="192682" y="389700"/>
                </a:lnTo>
                <a:lnTo>
                  <a:pt x="147393" y="378229"/>
                </a:lnTo>
                <a:lnTo>
                  <a:pt x="106405" y="360079"/>
                </a:lnTo>
                <a:lnTo>
                  <a:pt x="70691" y="336041"/>
                </a:lnTo>
                <a:lnTo>
                  <a:pt x="41221" y="306908"/>
                </a:lnTo>
                <a:lnTo>
                  <a:pt x="18968" y="273470"/>
                </a:lnTo>
                <a:lnTo>
                  <a:pt x="4904" y="236520"/>
                </a:lnTo>
                <a:lnTo>
                  <a:pt x="0" y="196850"/>
                </a:lnTo>
                <a:close/>
              </a:path>
            </a:pathLst>
          </a:custGeom>
          <a:ln w="9525">
            <a:solidFill>
              <a:srgbClr val="FFFFFF"/>
            </a:solidFill>
          </a:ln>
        </p:spPr>
        <p:txBody>
          <a:bodyPr wrap="square" lIns="0" tIns="0" rIns="0" bIns="0" rtlCol="0"/>
          <a:lstStyle/>
          <a:p>
            <a:endParaRPr/>
          </a:p>
        </p:txBody>
      </p:sp>
      <p:sp>
        <p:nvSpPr>
          <p:cNvPr id="153" name="object 153"/>
          <p:cNvSpPr txBox="1"/>
          <p:nvPr/>
        </p:nvSpPr>
        <p:spPr>
          <a:xfrm>
            <a:off x="7019670" y="4606925"/>
            <a:ext cx="389890" cy="224790"/>
          </a:xfrm>
          <a:prstGeom prst="rect">
            <a:avLst/>
          </a:prstGeom>
        </p:spPr>
        <p:txBody>
          <a:bodyPr vert="horz" wrap="square" lIns="0" tIns="0" rIns="0" bIns="0" rtlCol="0">
            <a:spAutoFit/>
          </a:bodyPr>
          <a:lstStyle/>
          <a:p>
            <a:pPr marL="12700">
              <a:lnSpc>
                <a:spcPct val="100000"/>
              </a:lnSpc>
            </a:pPr>
            <a:r>
              <a:rPr sz="1400" b="1" spc="-10" dirty="0">
                <a:solidFill>
                  <a:srgbClr val="081D57"/>
                </a:solidFill>
                <a:latin typeface="Arial"/>
                <a:cs typeface="Arial"/>
              </a:rPr>
              <a:t>NKT</a:t>
            </a:r>
            <a:endParaRPr sz="1400">
              <a:latin typeface="Arial"/>
              <a:cs typeface="Arial"/>
            </a:endParaRPr>
          </a:p>
        </p:txBody>
      </p:sp>
      <p:sp>
        <p:nvSpPr>
          <p:cNvPr id="154" name="object 154"/>
          <p:cNvSpPr txBox="1"/>
          <p:nvPr/>
        </p:nvSpPr>
        <p:spPr>
          <a:xfrm>
            <a:off x="6928484" y="6566204"/>
            <a:ext cx="2104390" cy="224790"/>
          </a:xfrm>
          <a:prstGeom prst="rect">
            <a:avLst/>
          </a:prstGeom>
        </p:spPr>
        <p:txBody>
          <a:bodyPr vert="horz" wrap="square" lIns="0" tIns="0" rIns="0" bIns="0" rtlCol="0">
            <a:spAutoFit/>
          </a:bodyPr>
          <a:lstStyle/>
          <a:p>
            <a:pPr marL="12700">
              <a:lnSpc>
                <a:spcPct val="100000"/>
              </a:lnSpc>
            </a:pPr>
            <a:r>
              <a:rPr sz="1400" b="1" i="1" spc="-5" dirty="0">
                <a:solidFill>
                  <a:srgbClr val="FFFFFF"/>
                </a:solidFill>
                <a:latin typeface="Arial"/>
                <a:cs typeface="Arial"/>
              </a:rPr>
              <a:t>Mohty M, Leukemia</a:t>
            </a:r>
            <a:r>
              <a:rPr sz="1400" b="1" i="1" spc="-100" dirty="0">
                <a:solidFill>
                  <a:srgbClr val="FFFFFF"/>
                </a:solidFill>
                <a:latin typeface="Arial"/>
                <a:cs typeface="Arial"/>
              </a:rPr>
              <a:t> </a:t>
            </a:r>
            <a:r>
              <a:rPr sz="1400" b="1" i="1" dirty="0">
                <a:solidFill>
                  <a:srgbClr val="FFFFFF"/>
                </a:solidFill>
                <a:latin typeface="Arial"/>
                <a:cs typeface="Arial"/>
              </a:rPr>
              <a:t>2007</a:t>
            </a:r>
            <a:endParaRPr sz="1400">
              <a:latin typeface="Arial"/>
              <a:cs typeface="Arial"/>
            </a:endParaRP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28676" rIns="0" bIns="0" rtlCol="0">
            <a:spAutoFit/>
          </a:bodyPr>
          <a:lstStyle/>
          <a:p>
            <a:pPr marL="1602105">
              <a:lnSpc>
                <a:spcPct val="100000"/>
              </a:lnSpc>
            </a:pPr>
            <a:r>
              <a:rPr dirty="0"/>
              <a:t>Acute GvHD:</a:t>
            </a:r>
            <a:r>
              <a:rPr spc="-75" dirty="0"/>
              <a:t> </a:t>
            </a:r>
            <a:r>
              <a:rPr spc="-5" dirty="0"/>
              <a:t>Prevention</a:t>
            </a:r>
          </a:p>
        </p:txBody>
      </p:sp>
      <p:sp>
        <p:nvSpPr>
          <p:cNvPr id="3" name="object 3"/>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solidFill>
            <a:srgbClr val="336699"/>
          </a:solidFill>
        </p:spPr>
        <p:txBody>
          <a:bodyPr wrap="square" lIns="0" tIns="0" rIns="0" bIns="0" rtlCol="0"/>
          <a:lstStyle/>
          <a:p>
            <a:endParaRPr/>
          </a:p>
        </p:txBody>
      </p:sp>
      <p:sp>
        <p:nvSpPr>
          <p:cNvPr id="4" name="object 4"/>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sp>
        <p:nvSpPr>
          <p:cNvPr id="5" name="object 5"/>
          <p:cNvSpPr/>
          <p:nvPr/>
        </p:nvSpPr>
        <p:spPr>
          <a:xfrm>
            <a:off x="7031749" y="4052627"/>
            <a:ext cx="180340" cy="0"/>
          </a:xfrm>
          <a:custGeom>
            <a:avLst/>
            <a:gdLst/>
            <a:ahLst/>
            <a:cxnLst/>
            <a:rect l="l" t="t" r="r" b="b"/>
            <a:pathLst>
              <a:path w="180340">
                <a:moveTo>
                  <a:pt x="0" y="0"/>
                </a:moveTo>
                <a:lnTo>
                  <a:pt x="180002" y="0"/>
                </a:lnTo>
              </a:path>
            </a:pathLst>
          </a:custGeom>
          <a:ln w="9976">
            <a:solidFill>
              <a:srgbClr val="000000"/>
            </a:solidFill>
          </a:ln>
        </p:spPr>
        <p:txBody>
          <a:bodyPr wrap="square" lIns="0" tIns="0" rIns="0" bIns="0" rtlCol="0"/>
          <a:lstStyle/>
          <a:p>
            <a:endParaRPr/>
          </a:p>
        </p:txBody>
      </p:sp>
      <p:sp>
        <p:nvSpPr>
          <p:cNvPr id="6" name="object 6"/>
          <p:cNvSpPr/>
          <p:nvPr/>
        </p:nvSpPr>
        <p:spPr>
          <a:xfrm>
            <a:off x="5582153" y="4052627"/>
            <a:ext cx="380365" cy="0"/>
          </a:xfrm>
          <a:custGeom>
            <a:avLst/>
            <a:gdLst/>
            <a:ahLst/>
            <a:cxnLst/>
            <a:rect l="l" t="t" r="r" b="b"/>
            <a:pathLst>
              <a:path w="380364">
                <a:moveTo>
                  <a:pt x="0" y="0"/>
                </a:moveTo>
                <a:lnTo>
                  <a:pt x="379840" y="0"/>
                </a:lnTo>
              </a:path>
            </a:pathLst>
          </a:custGeom>
          <a:ln w="9976">
            <a:solidFill>
              <a:srgbClr val="000000"/>
            </a:solidFill>
          </a:ln>
        </p:spPr>
        <p:txBody>
          <a:bodyPr wrap="square" lIns="0" tIns="0" rIns="0" bIns="0" rtlCol="0"/>
          <a:lstStyle/>
          <a:p>
            <a:endParaRPr/>
          </a:p>
        </p:txBody>
      </p:sp>
      <p:sp>
        <p:nvSpPr>
          <p:cNvPr id="7" name="object 7"/>
          <p:cNvSpPr/>
          <p:nvPr/>
        </p:nvSpPr>
        <p:spPr>
          <a:xfrm>
            <a:off x="4122705" y="4052628"/>
            <a:ext cx="379730" cy="0"/>
          </a:xfrm>
          <a:custGeom>
            <a:avLst/>
            <a:gdLst/>
            <a:ahLst/>
            <a:cxnLst/>
            <a:rect l="l" t="t" r="r" b="b"/>
            <a:pathLst>
              <a:path w="379729">
                <a:moveTo>
                  <a:pt x="0" y="0"/>
                </a:moveTo>
                <a:lnTo>
                  <a:pt x="379707" y="0"/>
                </a:lnTo>
              </a:path>
            </a:pathLst>
          </a:custGeom>
          <a:ln w="9976">
            <a:solidFill>
              <a:srgbClr val="000000"/>
            </a:solidFill>
          </a:ln>
        </p:spPr>
        <p:txBody>
          <a:bodyPr wrap="square" lIns="0" tIns="0" rIns="0" bIns="0" rtlCol="0"/>
          <a:lstStyle/>
          <a:p>
            <a:endParaRPr/>
          </a:p>
        </p:txBody>
      </p:sp>
      <p:sp>
        <p:nvSpPr>
          <p:cNvPr id="8" name="object 8"/>
          <p:cNvSpPr/>
          <p:nvPr/>
        </p:nvSpPr>
        <p:spPr>
          <a:xfrm>
            <a:off x="2672842" y="4052628"/>
            <a:ext cx="380365" cy="0"/>
          </a:xfrm>
          <a:custGeom>
            <a:avLst/>
            <a:gdLst/>
            <a:ahLst/>
            <a:cxnLst/>
            <a:rect l="l" t="t" r="r" b="b"/>
            <a:pathLst>
              <a:path w="380364">
                <a:moveTo>
                  <a:pt x="0" y="0"/>
                </a:moveTo>
                <a:lnTo>
                  <a:pt x="380106" y="0"/>
                </a:lnTo>
              </a:path>
            </a:pathLst>
          </a:custGeom>
          <a:ln w="9976">
            <a:solidFill>
              <a:srgbClr val="000000"/>
            </a:solidFill>
          </a:ln>
        </p:spPr>
        <p:txBody>
          <a:bodyPr wrap="square" lIns="0" tIns="0" rIns="0" bIns="0" rtlCol="0"/>
          <a:lstStyle/>
          <a:p>
            <a:endParaRPr/>
          </a:p>
        </p:txBody>
      </p:sp>
      <p:sp>
        <p:nvSpPr>
          <p:cNvPr id="9" name="object 9"/>
          <p:cNvSpPr/>
          <p:nvPr/>
        </p:nvSpPr>
        <p:spPr>
          <a:xfrm>
            <a:off x="1403314" y="4052628"/>
            <a:ext cx="189865" cy="0"/>
          </a:xfrm>
          <a:custGeom>
            <a:avLst/>
            <a:gdLst/>
            <a:ahLst/>
            <a:cxnLst/>
            <a:rect l="l" t="t" r="r" b="b"/>
            <a:pathLst>
              <a:path w="189865">
                <a:moveTo>
                  <a:pt x="0" y="0"/>
                </a:moveTo>
                <a:lnTo>
                  <a:pt x="189720" y="0"/>
                </a:lnTo>
              </a:path>
            </a:pathLst>
          </a:custGeom>
          <a:ln w="9976">
            <a:solidFill>
              <a:srgbClr val="000000"/>
            </a:solidFill>
          </a:ln>
        </p:spPr>
        <p:txBody>
          <a:bodyPr wrap="square" lIns="0" tIns="0" rIns="0" bIns="0" rtlCol="0"/>
          <a:lstStyle/>
          <a:p>
            <a:endParaRPr/>
          </a:p>
        </p:txBody>
      </p:sp>
      <p:sp>
        <p:nvSpPr>
          <p:cNvPr id="10" name="object 10"/>
          <p:cNvSpPr/>
          <p:nvPr/>
        </p:nvSpPr>
        <p:spPr>
          <a:xfrm>
            <a:off x="7031749" y="3612615"/>
            <a:ext cx="180340" cy="0"/>
          </a:xfrm>
          <a:custGeom>
            <a:avLst/>
            <a:gdLst/>
            <a:ahLst/>
            <a:cxnLst/>
            <a:rect l="l" t="t" r="r" b="b"/>
            <a:pathLst>
              <a:path w="180340">
                <a:moveTo>
                  <a:pt x="0" y="0"/>
                </a:moveTo>
                <a:lnTo>
                  <a:pt x="180002" y="0"/>
                </a:lnTo>
              </a:path>
            </a:pathLst>
          </a:custGeom>
          <a:ln w="9976">
            <a:solidFill>
              <a:srgbClr val="000000"/>
            </a:solidFill>
          </a:ln>
        </p:spPr>
        <p:txBody>
          <a:bodyPr wrap="square" lIns="0" tIns="0" rIns="0" bIns="0" rtlCol="0"/>
          <a:lstStyle/>
          <a:p>
            <a:endParaRPr/>
          </a:p>
        </p:txBody>
      </p:sp>
      <p:sp>
        <p:nvSpPr>
          <p:cNvPr id="11" name="object 11"/>
          <p:cNvSpPr/>
          <p:nvPr/>
        </p:nvSpPr>
        <p:spPr>
          <a:xfrm>
            <a:off x="5582153" y="3612615"/>
            <a:ext cx="380365" cy="0"/>
          </a:xfrm>
          <a:custGeom>
            <a:avLst/>
            <a:gdLst/>
            <a:ahLst/>
            <a:cxnLst/>
            <a:rect l="l" t="t" r="r" b="b"/>
            <a:pathLst>
              <a:path w="380364">
                <a:moveTo>
                  <a:pt x="0" y="0"/>
                </a:moveTo>
                <a:lnTo>
                  <a:pt x="379840" y="0"/>
                </a:lnTo>
              </a:path>
            </a:pathLst>
          </a:custGeom>
          <a:ln w="9976">
            <a:solidFill>
              <a:srgbClr val="000000"/>
            </a:solidFill>
          </a:ln>
        </p:spPr>
        <p:txBody>
          <a:bodyPr wrap="square" lIns="0" tIns="0" rIns="0" bIns="0" rtlCol="0"/>
          <a:lstStyle/>
          <a:p>
            <a:endParaRPr/>
          </a:p>
        </p:txBody>
      </p:sp>
      <p:sp>
        <p:nvSpPr>
          <p:cNvPr id="12" name="object 12"/>
          <p:cNvSpPr/>
          <p:nvPr/>
        </p:nvSpPr>
        <p:spPr>
          <a:xfrm>
            <a:off x="4122705" y="3612616"/>
            <a:ext cx="379730" cy="0"/>
          </a:xfrm>
          <a:custGeom>
            <a:avLst/>
            <a:gdLst/>
            <a:ahLst/>
            <a:cxnLst/>
            <a:rect l="l" t="t" r="r" b="b"/>
            <a:pathLst>
              <a:path w="379729">
                <a:moveTo>
                  <a:pt x="0" y="0"/>
                </a:moveTo>
                <a:lnTo>
                  <a:pt x="379707" y="0"/>
                </a:lnTo>
              </a:path>
            </a:pathLst>
          </a:custGeom>
          <a:ln w="9976">
            <a:solidFill>
              <a:srgbClr val="000000"/>
            </a:solidFill>
          </a:ln>
        </p:spPr>
        <p:txBody>
          <a:bodyPr wrap="square" lIns="0" tIns="0" rIns="0" bIns="0" rtlCol="0"/>
          <a:lstStyle/>
          <a:p>
            <a:endParaRPr/>
          </a:p>
        </p:txBody>
      </p:sp>
      <p:sp>
        <p:nvSpPr>
          <p:cNvPr id="13" name="object 13"/>
          <p:cNvSpPr/>
          <p:nvPr/>
        </p:nvSpPr>
        <p:spPr>
          <a:xfrm>
            <a:off x="2672842" y="3612616"/>
            <a:ext cx="380365" cy="0"/>
          </a:xfrm>
          <a:custGeom>
            <a:avLst/>
            <a:gdLst/>
            <a:ahLst/>
            <a:cxnLst/>
            <a:rect l="l" t="t" r="r" b="b"/>
            <a:pathLst>
              <a:path w="380364">
                <a:moveTo>
                  <a:pt x="0" y="0"/>
                </a:moveTo>
                <a:lnTo>
                  <a:pt x="380106" y="0"/>
                </a:lnTo>
              </a:path>
            </a:pathLst>
          </a:custGeom>
          <a:ln w="9976">
            <a:solidFill>
              <a:srgbClr val="000000"/>
            </a:solidFill>
          </a:ln>
        </p:spPr>
        <p:txBody>
          <a:bodyPr wrap="square" lIns="0" tIns="0" rIns="0" bIns="0" rtlCol="0"/>
          <a:lstStyle/>
          <a:p>
            <a:endParaRPr/>
          </a:p>
        </p:txBody>
      </p:sp>
      <p:sp>
        <p:nvSpPr>
          <p:cNvPr id="14" name="object 14"/>
          <p:cNvSpPr/>
          <p:nvPr/>
        </p:nvSpPr>
        <p:spPr>
          <a:xfrm>
            <a:off x="1403314" y="3612616"/>
            <a:ext cx="189865" cy="0"/>
          </a:xfrm>
          <a:custGeom>
            <a:avLst/>
            <a:gdLst/>
            <a:ahLst/>
            <a:cxnLst/>
            <a:rect l="l" t="t" r="r" b="b"/>
            <a:pathLst>
              <a:path w="189865">
                <a:moveTo>
                  <a:pt x="0" y="0"/>
                </a:moveTo>
                <a:lnTo>
                  <a:pt x="189720" y="0"/>
                </a:lnTo>
              </a:path>
            </a:pathLst>
          </a:custGeom>
          <a:ln w="9976">
            <a:solidFill>
              <a:srgbClr val="000000"/>
            </a:solidFill>
          </a:ln>
        </p:spPr>
        <p:txBody>
          <a:bodyPr wrap="square" lIns="0" tIns="0" rIns="0" bIns="0" rtlCol="0"/>
          <a:lstStyle/>
          <a:p>
            <a:endParaRPr/>
          </a:p>
        </p:txBody>
      </p:sp>
      <p:sp>
        <p:nvSpPr>
          <p:cNvPr id="15" name="object 15"/>
          <p:cNvSpPr/>
          <p:nvPr/>
        </p:nvSpPr>
        <p:spPr>
          <a:xfrm>
            <a:off x="7031749" y="3182713"/>
            <a:ext cx="180340" cy="0"/>
          </a:xfrm>
          <a:custGeom>
            <a:avLst/>
            <a:gdLst/>
            <a:ahLst/>
            <a:cxnLst/>
            <a:rect l="l" t="t" r="r" b="b"/>
            <a:pathLst>
              <a:path w="180340">
                <a:moveTo>
                  <a:pt x="0" y="0"/>
                </a:moveTo>
                <a:lnTo>
                  <a:pt x="180002" y="0"/>
                </a:lnTo>
              </a:path>
            </a:pathLst>
          </a:custGeom>
          <a:ln w="9976">
            <a:solidFill>
              <a:srgbClr val="000000"/>
            </a:solidFill>
          </a:ln>
        </p:spPr>
        <p:txBody>
          <a:bodyPr wrap="square" lIns="0" tIns="0" rIns="0" bIns="0" rtlCol="0"/>
          <a:lstStyle/>
          <a:p>
            <a:endParaRPr/>
          </a:p>
        </p:txBody>
      </p:sp>
      <p:sp>
        <p:nvSpPr>
          <p:cNvPr id="16" name="object 16"/>
          <p:cNvSpPr/>
          <p:nvPr/>
        </p:nvSpPr>
        <p:spPr>
          <a:xfrm>
            <a:off x="5582153" y="3182713"/>
            <a:ext cx="380365" cy="0"/>
          </a:xfrm>
          <a:custGeom>
            <a:avLst/>
            <a:gdLst/>
            <a:ahLst/>
            <a:cxnLst/>
            <a:rect l="l" t="t" r="r" b="b"/>
            <a:pathLst>
              <a:path w="380364">
                <a:moveTo>
                  <a:pt x="0" y="0"/>
                </a:moveTo>
                <a:lnTo>
                  <a:pt x="379840" y="0"/>
                </a:lnTo>
              </a:path>
            </a:pathLst>
          </a:custGeom>
          <a:ln w="9976">
            <a:solidFill>
              <a:srgbClr val="000000"/>
            </a:solidFill>
          </a:ln>
        </p:spPr>
        <p:txBody>
          <a:bodyPr wrap="square" lIns="0" tIns="0" rIns="0" bIns="0" rtlCol="0"/>
          <a:lstStyle/>
          <a:p>
            <a:endParaRPr/>
          </a:p>
        </p:txBody>
      </p:sp>
      <p:sp>
        <p:nvSpPr>
          <p:cNvPr id="17" name="object 17"/>
          <p:cNvSpPr/>
          <p:nvPr/>
        </p:nvSpPr>
        <p:spPr>
          <a:xfrm>
            <a:off x="4122705" y="3182713"/>
            <a:ext cx="379730" cy="0"/>
          </a:xfrm>
          <a:custGeom>
            <a:avLst/>
            <a:gdLst/>
            <a:ahLst/>
            <a:cxnLst/>
            <a:rect l="l" t="t" r="r" b="b"/>
            <a:pathLst>
              <a:path w="379729">
                <a:moveTo>
                  <a:pt x="0" y="0"/>
                </a:moveTo>
                <a:lnTo>
                  <a:pt x="379707" y="0"/>
                </a:lnTo>
              </a:path>
            </a:pathLst>
          </a:custGeom>
          <a:ln w="9976">
            <a:solidFill>
              <a:srgbClr val="000000"/>
            </a:solidFill>
          </a:ln>
        </p:spPr>
        <p:txBody>
          <a:bodyPr wrap="square" lIns="0" tIns="0" rIns="0" bIns="0" rtlCol="0"/>
          <a:lstStyle/>
          <a:p>
            <a:endParaRPr/>
          </a:p>
        </p:txBody>
      </p:sp>
      <p:sp>
        <p:nvSpPr>
          <p:cNvPr id="18" name="object 18"/>
          <p:cNvSpPr/>
          <p:nvPr/>
        </p:nvSpPr>
        <p:spPr>
          <a:xfrm>
            <a:off x="2132905" y="3182713"/>
            <a:ext cx="920115" cy="0"/>
          </a:xfrm>
          <a:custGeom>
            <a:avLst/>
            <a:gdLst/>
            <a:ahLst/>
            <a:cxnLst/>
            <a:rect l="l" t="t" r="r" b="b"/>
            <a:pathLst>
              <a:path w="920114">
                <a:moveTo>
                  <a:pt x="0" y="0"/>
                </a:moveTo>
                <a:lnTo>
                  <a:pt x="920043" y="0"/>
                </a:lnTo>
              </a:path>
            </a:pathLst>
          </a:custGeom>
          <a:ln w="9976">
            <a:solidFill>
              <a:srgbClr val="000000"/>
            </a:solidFill>
          </a:ln>
        </p:spPr>
        <p:txBody>
          <a:bodyPr wrap="square" lIns="0" tIns="0" rIns="0" bIns="0" rtlCol="0"/>
          <a:lstStyle/>
          <a:p>
            <a:endParaRPr/>
          </a:p>
        </p:txBody>
      </p:sp>
      <p:sp>
        <p:nvSpPr>
          <p:cNvPr id="19" name="object 19"/>
          <p:cNvSpPr/>
          <p:nvPr/>
        </p:nvSpPr>
        <p:spPr>
          <a:xfrm>
            <a:off x="1403314" y="3182713"/>
            <a:ext cx="189865" cy="0"/>
          </a:xfrm>
          <a:custGeom>
            <a:avLst/>
            <a:gdLst/>
            <a:ahLst/>
            <a:cxnLst/>
            <a:rect l="l" t="t" r="r" b="b"/>
            <a:pathLst>
              <a:path w="189865">
                <a:moveTo>
                  <a:pt x="0" y="0"/>
                </a:moveTo>
                <a:lnTo>
                  <a:pt x="189720" y="0"/>
                </a:lnTo>
              </a:path>
            </a:pathLst>
          </a:custGeom>
          <a:ln w="9976">
            <a:solidFill>
              <a:srgbClr val="000000"/>
            </a:solidFill>
          </a:ln>
        </p:spPr>
        <p:txBody>
          <a:bodyPr wrap="square" lIns="0" tIns="0" rIns="0" bIns="0" rtlCol="0"/>
          <a:lstStyle/>
          <a:p>
            <a:endParaRPr/>
          </a:p>
        </p:txBody>
      </p:sp>
      <p:sp>
        <p:nvSpPr>
          <p:cNvPr id="20" name="object 20"/>
          <p:cNvSpPr/>
          <p:nvPr/>
        </p:nvSpPr>
        <p:spPr>
          <a:xfrm>
            <a:off x="7031749" y="2752677"/>
            <a:ext cx="180340" cy="0"/>
          </a:xfrm>
          <a:custGeom>
            <a:avLst/>
            <a:gdLst/>
            <a:ahLst/>
            <a:cxnLst/>
            <a:rect l="l" t="t" r="r" b="b"/>
            <a:pathLst>
              <a:path w="180340">
                <a:moveTo>
                  <a:pt x="0" y="0"/>
                </a:moveTo>
                <a:lnTo>
                  <a:pt x="180002" y="0"/>
                </a:lnTo>
              </a:path>
            </a:pathLst>
          </a:custGeom>
          <a:ln w="9976">
            <a:solidFill>
              <a:srgbClr val="000000"/>
            </a:solidFill>
          </a:ln>
        </p:spPr>
        <p:txBody>
          <a:bodyPr wrap="square" lIns="0" tIns="0" rIns="0" bIns="0" rtlCol="0"/>
          <a:lstStyle/>
          <a:p>
            <a:endParaRPr/>
          </a:p>
        </p:txBody>
      </p:sp>
      <p:sp>
        <p:nvSpPr>
          <p:cNvPr id="21" name="object 21"/>
          <p:cNvSpPr/>
          <p:nvPr/>
        </p:nvSpPr>
        <p:spPr>
          <a:xfrm>
            <a:off x="5582154" y="2752677"/>
            <a:ext cx="920115" cy="0"/>
          </a:xfrm>
          <a:custGeom>
            <a:avLst/>
            <a:gdLst/>
            <a:ahLst/>
            <a:cxnLst/>
            <a:rect l="l" t="t" r="r" b="b"/>
            <a:pathLst>
              <a:path w="920114">
                <a:moveTo>
                  <a:pt x="0" y="0"/>
                </a:moveTo>
                <a:lnTo>
                  <a:pt x="919710" y="0"/>
                </a:lnTo>
              </a:path>
            </a:pathLst>
          </a:custGeom>
          <a:ln w="9976">
            <a:solidFill>
              <a:srgbClr val="000000"/>
            </a:solidFill>
          </a:ln>
        </p:spPr>
        <p:txBody>
          <a:bodyPr wrap="square" lIns="0" tIns="0" rIns="0" bIns="0" rtlCol="0"/>
          <a:lstStyle/>
          <a:p>
            <a:endParaRPr/>
          </a:p>
        </p:txBody>
      </p:sp>
      <p:sp>
        <p:nvSpPr>
          <p:cNvPr id="22" name="object 22"/>
          <p:cNvSpPr/>
          <p:nvPr/>
        </p:nvSpPr>
        <p:spPr>
          <a:xfrm>
            <a:off x="3592820" y="2752677"/>
            <a:ext cx="909955" cy="0"/>
          </a:xfrm>
          <a:custGeom>
            <a:avLst/>
            <a:gdLst/>
            <a:ahLst/>
            <a:cxnLst/>
            <a:rect l="l" t="t" r="r" b="b"/>
            <a:pathLst>
              <a:path w="909954">
                <a:moveTo>
                  <a:pt x="0" y="0"/>
                </a:moveTo>
                <a:lnTo>
                  <a:pt x="909592" y="0"/>
                </a:lnTo>
              </a:path>
            </a:pathLst>
          </a:custGeom>
          <a:ln w="9976">
            <a:solidFill>
              <a:srgbClr val="000000"/>
            </a:solidFill>
          </a:ln>
        </p:spPr>
        <p:txBody>
          <a:bodyPr wrap="square" lIns="0" tIns="0" rIns="0" bIns="0" rtlCol="0"/>
          <a:lstStyle/>
          <a:p>
            <a:endParaRPr/>
          </a:p>
        </p:txBody>
      </p:sp>
      <p:sp>
        <p:nvSpPr>
          <p:cNvPr id="23" name="object 23"/>
          <p:cNvSpPr/>
          <p:nvPr/>
        </p:nvSpPr>
        <p:spPr>
          <a:xfrm>
            <a:off x="2132905" y="2752677"/>
            <a:ext cx="920115" cy="0"/>
          </a:xfrm>
          <a:custGeom>
            <a:avLst/>
            <a:gdLst/>
            <a:ahLst/>
            <a:cxnLst/>
            <a:rect l="l" t="t" r="r" b="b"/>
            <a:pathLst>
              <a:path w="920114">
                <a:moveTo>
                  <a:pt x="0" y="0"/>
                </a:moveTo>
                <a:lnTo>
                  <a:pt x="920043" y="0"/>
                </a:lnTo>
              </a:path>
            </a:pathLst>
          </a:custGeom>
          <a:ln w="9976">
            <a:solidFill>
              <a:srgbClr val="000000"/>
            </a:solidFill>
          </a:ln>
        </p:spPr>
        <p:txBody>
          <a:bodyPr wrap="square" lIns="0" tIns="0" rIns="0" bIns="0" rtlCol="0"/>
          <a:lstStyle/>
          <a:p>
            <a:endParaRPr/>
          </a:p>
        </p:txBody>
      </p:sp>
      <p:sp>
        <p:nvSpPr>
          <p:cNvPr id="24" name="object 24"/>
          <p:cNvSpPr/>
          <p:nvPr/>
        </p:nvSpPr>
        <p:spPr>
          <a:xfrm>
            <a:off x="1403314" y="2752677"/>
            <a:ext cx="189865" cy="0"/>
          </a:xfrm>
          <a:custGeom>
            <a:avLst/>
            <a:gdLst/>
            <a:ahLst/>
            <a:cxnLst/>
            <a:rect l="l" t="t" r="r" b="b"/>
            <a:pathLst>
              <a:path w="189865">
                <a:moveTo>
                  <a:pt x="0" y="0"/>
                </a:moveTo>
                <a:lnTo>
                  <a:pt x="189720" y="0"/>
                </a:lnTo>
              </a:path>
            </a:pathLst>
          </a:custGeom>
          <a:ln w="9976">
            <a:solidFill>
              <a:srgbClr val="000000"/>
            </a:solidFill>
          </a:ln>
        </p:spPr>
        <p:txBody>
          <a:bodyPr wrap="square" lIns="0" tIns="0" rIns="0" bIns="0" rtlCol="0"/>
          <a:lstStyle/>
          <a:p>
            <a:endParaRPr/>
          </a:p>
        </p:txBody>
      </p:sp>
      <p:sp>
        <p:nvSpPr>
          <p:cNvPr id="25" name="object 25"/>
          <p:cNvSpPr/>
          <p:nvPr/>
        </p:nvSpPr>
        <p:spPr>
          <a:xfrm>
            <a:off x="3592819" y="2322775"/>
            <a:ext cx="3619500" cy="0"/>
          </a:xfrm>
          <a:custGeom>
            <a:avLst/>
            <a:gdLst/>
            <a:ahLst/>
            <a:cxnLst/>
            <a:rect l="l" t="t" r="r" b="b"/>
            <a:pathLst>
              <a:path w="3619500">
                <a:moveTo>
                  <a:pt x="0" y="0"/>
                </a:moveTo>
                <a:lnTo>
                  <a:pt x="3618931" y="0"/>
                </a:lnTo>
              </a:path>
            </a:pathLst>
          </a:custGeom>
          <a:ln w="9976">
            <a:solidFill>
              <a:srgbClr val="000000"/>
            </a:solidFill>
          </a:ln>
        </p:spPr>
        <p:txBody>
          <a:bodyPr wrap="square" lIns="0" tIns="0" rIns="0" bIns="0" rtlCol="0"/>
          <a:lstStyle/>
          <a:p>
            <a:endParaRPr/>
          </a:p>
        </p:txBody>
      </p:sp>
      <p:sp>
        <p:nvSpPr>
          <p:cNvPr id="26" name="object 26"/>
          <p:cNvSpPr/>
          <p:nvPr/>
        </p:nvSpPr>
        <p:spPr>
          <a:xfrm>
            <a:off x="1403314" y="2322775"/>
            <a:ext cx="1649730" cy="0"/>
          </a:xfrm>
          <a:custGeom>
            <a:avLst/>
            <a:gdLst/>
            <a:ahLst/>
            <a:cxnLst/>
            <a:rect l="l" t="t" r="r" b="b"/>
            <a:pathLst>
              <a:path w="1649730">
                <a:moveTo>
                  <a:pt x="0" y="0"/>
                </a:moveTo>
                <a:lnTo>
                  <a:pt x="1649634" y="0"/>
                </a:lnTo>
              </a:path>
            </a:pathLst>
          </a:custGeom>
          <a:ln w="9976">
            <a:solidFill>
              <a:srgbClr val="000000"/>
            </a:solidFill>
          </a:ln>
        </p:spPr>
        <p:txBody>
          <a:bodyPr wrap="square" lIns="0" tIns="0" rIns="0" bIns="0" rtlCol="0"/>
          <a:lstStyle/>
          <a:p>
            <a:endParaRPr/>
          </a:p>
        </p:txBody>
      </p:sp>
      <p:sp>
        <p:nvSpPr>
          <p:cNvPr id="27" name="object 27"/>
          <p:cNvSpPr/>
          <p:nvPr/>
        </p:nvSpPr>
        <p:spPr>
          <a:xfrm>
            <a:off x="1403314" y="1882763"/>
            <a:ext cx="5808980" cy="0"/>
          </a:xfrm>
          <a:custGeom>
            <a:avLst/>
            <a:gdLst/>
            <a:ahLst/>
            <a:cxnLst/>
            <a:rect l="l" t="t" r="r" b="b"/>
            <a:pathLst>
              <a:path w="5808980">
                <a:moveTo>
                  <a:pt x="0" y="0"/>
                </a:moveTo>
                <a:lnTo>
                  <a:pt x="5808436" y="0"/>
                </a:lnTo>
              </a:path>
            </a:pathLst>
          </a:custGeom>
          <a:ln w="9976">
            <a:solidFill>
              <a:srgbClr val="000000"/>
            </a:solidFill>
          </a:ln>
        </p:spPr>
        <p:txBody>
          <a:bodyPr wrap="square" lIns="0" tIns="0" rIns="0" bIns="0" rtlCol="0"/>
          <a:lstStyle/>
          <a:p>
            <a:endParaRPr/>
          </a:p>
        </p:txBody>
      </p:sp>
      <p:sp>
        <p:nvSpPr>
          <p:cNvPr id="28" name="object 28"/>
          <p:cNvSpPr/>
          <p:nvPr/>
        </p:nvSpPr>
        <p:spPr>
          <a:xfrm>
            <a:off x="1403314" y="1452860"/>
            <a:ext cx="5808980" cy="0"/>
          </a:xfrm>
          <a:custGeom>
            <a:avLst/>
            <a:gdLst/>
            <a:ahLst/>
            <a:cxnLst/>
            <a:rect l="l" t="t" r="r" b="b"/>
            <a:pathLst>
              <a:path w="5808980">
                <a:moveTo>
                  <a:pt x="0" y="0"/>
                </a:moveTo>
                <a:lnTo>
                  <a:pt x="5808436" y="0"/>
                </a:lnTo>
              </a:path>
            </a:pathLst>
          </a:custGeom>
          <a:ln w="9976">
            <a:solidFill>
              <a:srgbClr val="000000"/>
            </a:solidFill>
          </a:ln>
        </p:spPr>
        <p:txBody>
          <a:bodyPr wrap="square" lIns="0" tIns="0" rIns="0" bIns="0" rtlCol="0"/>
          <a:lstStyle/>
          <a:p>
            <a:endParaRPr/>
          </a:p>
        </p:txBody>
      </p:sp>
      <p:sp>
        <p:nvSpPr>
          <p:cNvPr id="29" name="object 29"/>
          <p:cNvSpPr/>
          <p:nvPr/>
        </p:nvSpPr>
        <p:spPr>
          <a:xfrm>
            <a:off x="1593034" y="2622589"/>
            <a:ext cx="540385" cy="1860550"/>
          </a:xfrm>
          <a:custGeom>
            <a:avLst/>
            <a:gdLst/>
            <a:ahLst/>
            <a:cxnLst/>
            <a:rect l="l" t="t" r="r" b="b"/>
            <a:pathLst>
              <a:path w="540385" h="1860550">
                <a:moveTo>
                  <a:pt x="0" y="1859941"/>
                </a:moveTo>
                <a:lnTo>
                  <a:pt x="539870" y="1859941"/>
                </a:lnTo>
                <a:lnTo>
                  <a:pt x="539870" y="0"/>
                </a:lnTo>
                <a:lnTo>
                  <a:pt x="0" y="0"/>
                </a:lnTo>
                <a:lnTo>
                  <a:pt x="0" y="1859941"/>
                </a:lnTo>
                <a:close/>
              </a:path>
            </a:pathLst>
          </a:custGeom>
          <a:solidFill>
            <a:srgbClr val="FF0000"/>
          </a:solidFill>
        </p:spPr>
        <p:txBody>
          <a:bodyPr wrap="square" lIns="0" tIns="0" rIns="0" bIns="0" rtlCol="0"/>
          <a:lstStyle/>
          <a:p>
            <a:endParaRPr/>
          </a:p>
        </p:txBody>
      </p:sp>
      <p:sp>
        <p:nvSpPr>
          <p:cNvPr id="30" name="object 30"/>
          <p:cNvSpPr/>
          <p:nvPr/>
        </p:nvSpPr>
        <p:spPr>
          <a:xfrm>
            <a:off x="1593034" y="2622589"/>
            <a:ext cx="540385" cy="1860550"/>
          </a:xfrm>
          <a:custGeom>
            <a:avLst/>
            <a:gdLst/>
            <a:ahLst/>
            <a:cxnLst/>
            <a:rect l="l" t="t" r="r" b="b"/>
            <a:pathLst>
              <a:path w="540385" h="1860550">
                <a:moveTo>
                  <a:pt x="0" y="1859941"/>
                </a:moveTo>
                <a:lnTo>
                  <a:pt x="539870" y="1859941"/>
                </a:lnTo>
                <a:lnTo>
                  <a:pt x="539870" y="0"/>
                </a:lnTo>
                <a:lnTo>
                  <a:pt x="0" y="0"/>
                </a:lnTo>
                <a:lnTo>
                  <a:pt x="0" y="1859941"/>
                </a:lnTo>
                <a:close/>
              </a:path>
            </a:pathLst>
          </a:custGeom>
          <a:ln w="9984">
            <a:solidFill>
              <a:srgbClr val="000000"/>
            </a:solidFill>
          </a:ln>
        </p:spPr>
        <p:txBody>
          <a:bodyPr wrap="square" lIns="0" tIns="0" rIns="0" bIns="0" rtlCol="0"/>
          <a:lstStyle/>
          <a:p>
            <a:endParaRPr/>
          </a:p>
        </p:txBody>
      </p:sp>
      <p:sp>
        <p:nvSpPr>
          <p:cNvPr id="31" name="object 31"/>
          <p:cNvSpPr/>
          <p:nvPr/>
        </p:nvSpPr>
        <p:spPr>
          <a:xfrm>
            <a:off x="3052949" y="1882763"/>
            <a:ext cx="540385" cy="2600325"/>
          </a:xfrm>
          <a:custGeom>
            <a:avLst/>
            <a:gdLst/>
            <a:ahLst/>
            <a:cxnLst/>
            <a:rect l="l" t="t" r="r" b="b"/>
            <a:pathLst>
              <a:path w="540385" h="2600325">
                <a:moveTo>
                  <a:pt x="0" y="2599767"/>
                </a:moveTo>
                <a:lnTo>
                  <a:pt x="539870" y="2599767"/>
                </a:lnTo>
                <a:lnTo>
                  <a:pt x="539870" y="0"/>
                </a:lnTo>
                <a:lnTo>
                  <a:pt x="0" y="0"/>
                </a:lnTo>
                <a:lnTo>
                  <a:pt x="0" y="2599767"/>
                </a:lnTo>
                <a:close/>
              </a:path>
            </a:pathLst>
          </a:custGeom>
          <a:solidFill>
            <a:srgbClr val="FF0000"/>
          </a:solidFill>
        </p:spPr>
        <p:txBody>
          <a:bodyPr wrap="square" lIns="0" tIns="0" rIns="0" bIns="0" rtlCol="0"/>
          <a:lstStyle/>
          <a:p>
            <a:endParaRPr/>
          </a:p>
        </p:txBody>
      </p:sp>
      <p:sp>
        <p:nvSpPr>
          <p:cNvPr id="32" name="object 32"/>
          <p:cNvSpPr/>
          <p:nvPr/>
        </p:nvSpPr>
        <p:spPr>
          <a:xfrm>
            <a:off x="3052949" y="1882763"/>
            <a:ext cx="540385" cy="2600325"/>
          </a:xfrm>
          <a:custGeom>
            <a:avLst/>
            <a:gdLst/>
            <a:ahLst/>
            <a:cxnLst/>
            <a:rect l="l" t="t" r="r" b="b"/>
            <a:pathLst>
              <a:path w="540385" h="2600325">
                <a:moveTo>
                  <a:pt x="0" y="2599767"/>
                </a:moveTo>
                <a:lnTo>
                  <a:pt x="539870" y="2599767"/>
                </a:lnTo>
                <a:lnTo>
                  <a:pt x="539870" y="0"/>
                </a:lnTo>
                <a:lnTo>
                  <a:pt x="0" y="0"/>
                </a:lnTo>
                <a:lnTo>
                  <a:pt x="0" y="2599767"/>
                </a:lnTo>
                <a:close/>
              </a:path>
            </a:pathLst>
          </a:custGeom>
          <a:ln w="9984">
            <a:solidFill>
              <a:srgbClr val="000000"/>
            </a:solidFill>
          </a:ln>
        </p:spPr>
        <p:txBody>
          <a:bodyPr wrap="square" lIns="0" tIns="0" rIns="0" bIns="0" rtlCol="0"/>
          <a:lstStyle/>
          <a:p>
            <a:endParaRPr/>
          </a:p>
        </p:txBody>
      </p:sp>
      <p:sp>
        <p:nvSpPr>
          <p:cNvPr id="33" name="object 33"/>
          <p:cNvSpPr/>
          <p:nvPr/>
        </p:nvSpPr>
        <p:spPr>
          <a:xfrm>
            <a:off x="4502412" y="2452730"/>
            <a:ext cx="540385" cy="2030095"/>
          </a:xfrm>
          <a:custGeom>
            <a:avLst/>
            <a:gdLst/>
            <a:ahLst/>
            <a:cxnLst/>
            <a:rect l="l" t="t" r="r" b="b"/>
            <a:pathLst>
              <a:path w="540385" h="2030095">
                <a:moveTo>
                  <a:pt x="0" y="2029800"/>
                </a:moveTo>
                <a:lnTo>
                  <a:pt x="539870" y="2029800"/>
                </a:lnTo>
                <a:lnTo>
                  <a:pt x="539870" y="0"/>
                </a:lnTo>
                <a:lnTo>
                  <a:pt x="0" y="0"/>
                </a:lnTo>
                <a:lnTo>
                  <a:pt x="0" y="2029800"/>
                </a:lnTo>
                <a:close/>
              </a:path>
            </a:pathLst>
          </a:custGeom>
          <a:solidFill>
            <a:srgbClr val="FF0000"/>
          </a:solidFill>
        </p:spPr>
        <p:txBody>
          <a:bodyPr wrap="square" lIns="0" tIns="0" rIns="0" bIns="0" rtlCol="0"/>
          <a:lstStyle/>
          <a:p>
            <a:endParaRPr/>
          </a:p>
        </p:txBody>
      </p:sp>
      <p:sp>
        <p:nvSpPr>
          <p:cNvPr id="34" name="object 34"/>
          <p:cNvSpPr/>
          <p:nvPr/>
        </p:nvSpPr>
        <p:spPr>
          <a:xfrm>
            <a:off x="4502412" y="2452730"/>
            <a:ext cx="540385" cy="2030095"/>
          </a:xfrm>
          <a:custGeom>
            <a:avLst/>
            <a:gdLst/>
            <a:ahLst/>
            <a:cxnLst/>
            <a:rect l="l" t="t" r="r" b="b"/>
            <a:pathLst>
              <a:path w="540385" h="2030095">
                <a:moveTo>
                  <a:pt x="0" y="2029800"/>
                </a:moveTo>
                <a:lnTo>
                  <a:pt x="539870" y="2029800"/>
                </a:lnTo>
                <a:lnTo>
                  <a:pt x="539870" y="0"/>
                </a:lnTo>
                <a:lnTo>
                  <a:pt x="0" y="0"/>
                </a:lnTo>
                <a:lnTo>
                  <a:pt x="0" y="2029800"/>
                </a:lnTo>
                <a:close/>
              </a:path>
            </a:pathLst>
          </a:custGeom>
          <a:ln w="9984">
            <a:solidFill>
              <a:srgbClr val="000000"/>
            </a:solidFill>
          </a:ln>
        </p:spPr>
        <p:txBody>
          <a:bodyPr wrap="square" lIns="0" tIns="0" rIns="0" bIns="0" rtlCol="0"/>
          <a:lstStyle/>
          <a:p>
            <a:endParaRPr/>
          </a:p>
        </p:txBody>
      </p:sp>
      <p:sp>
        <p:nvSpPr>
          <p:cNvPr id="35" name="object 35"/>
          <p:cNvSpPr/>
          <p:nvPr/>
        </p:nvSpPr>
        <p:spPr>
          <a:xfrm>
            <a:off x="5961993" y="3142809"/>
            <a:ext cx="540385" cy="1339850"/>
          </a:xfrm>
          <a:custGeom>
            <a:avLst/>
            <a:gdLst/>
            <a:ahLst/>
            <a:cxnLst/>
            <a:rect l="l" t="t" r="r" b="b"/>
            <a:pathLst>
              <a:path w="540385" h="1339850">
                <a:moveTo>
                  <a:pt x="0" y="1339721"/>
                </a:moveTo>
                <a:lnTo>
                  <a:pt x="539870" y="1339721"/>
                </a:lnTo>
                <a:lnTo>
                  <a:pt x="539870" y="0"/>
                </a:lnTo>
                <a:lnTo>
                  <a:pt x="0" y="0"/>
                </a:lnTo>
                <a:lnTo>
                  <a:pt x="0" y="1339721"/>
                </a:lnTo>
                <a:close/>
              </a:path>
            </a:pathLst>
          </a:custGeom>
          <a:solidFill>
            <a:srgbClr val="FF0000"/>
          </a:solidFill>
        </p:spPr>
        <p:txBody>
          <a:bodyPr wrap="square" lIns="0" tIns="0" rIns="0" bIns="0" rtlCol="0"/>
          <a:lstStyle/>
          <a:p>
            <a:endParaRPr/>
          </a:p>
        </p:txBody>
      </p:sp>
      <p:sp>
        <p:nvSpPr>
          <p:cNvPr id="36" name="object 36"/>
          <p:cNvSpPr/>
          <p:nvPr/>
        </p:nvSpPr>
        <p:spPr>
          <a:xfrm>
            <a:off x="5961993" y="3142809"/>
            <a:ext cx="540385" cy="1339850"/>
          </a:xfrm>
          <a:custGeom>
            <a:avLst/>
            <a:gdLst/>
            <a:ahLst/>
            <a:cxnLst/>
            <a:rect l="l" t="t" r="r" b="b"/>
            <a:pathLst>
              <a:path w="540385" h="1339850">
                <a:moveTo>
                  <a:pt x="0" y="1339721"/>
                </a:moveTo>
                <a:lnTo>
                  <a:pt x="539870" y="1339721"/>
                </a:lnTo>
                <a:lnTo>
                  <a:pt x="539870" y="0"/>
                </a:lnTo>
                <a:lnTo>
                  <a:pt x="0" y="0"/>
                </a:lnTo>
                <a:lnTo>
                  <a:pt x="0" y="1339721"/>
                </a:lnTo>
                <a:close/>
              </a:path>
            </a:pathLst>
          </a:custGeom>
          <a:ln w="9983">
            <a:solidFill>
              <a:srgbClr val="000000"/>
            </a:solidFill>
          </a:ln>
        </p:spPr>
        <p:txBody>
          <a:bodyPr wrap="square" lIns="0" tIns="0" rIns="0" bIns="0" rtlCol="0"/>
          <a:lstStyle/>
          <a:p>
            <a:endParaRPr/>
          </a:p>
        </p:txBody>
      </p:sp>
      <p:sp>
        <p:nvSpPr>
          <p:cNvPr id="37" name="object 37"/>
          <p:cNvSpPr/>
          <p:nvPr/>
        </p:nvSpPr>
        <p:spPr>
          <a:xfrm>
            <a:off x="2132972" y="3352905"/>
            <a:ext cx="540385" cy="1129665"/>
          </a:xfrm>
          <a:custGeom>
            <a:avLst/>
            <a:gdLst/>
            <a:ahLst/>
            <a:cxnLst/>
            <a:rect l="l" t="t" r="r" b="b"/>
            <a:pathLst>
              <a:path w="540385" h="1129664">
                <a:moveTo>
                  <a:pt x="0" y="1129625"/>
                </a:moveTo>
                <a:lnTo>
                  <a:pt x="539870" y="1129625"/>
                </a:lnTo>
                <a:lnTo>
                  <a:pt x="539870" y="0"/>
                </a:lnTo>
                <a:lnTo>
                  <a:pt x="0" y="0"/>
                </a:lnTo>
                <a:lnTo>
                  <a:pt x="0" y="1129625"/>
                </a:lnTo>
                <a:close/>
              </a:path>
            </a:pathLst>
          </a:custGeom>
          <a:solidFill>
            <a:srgbClr val="333399"/>
          </a:solidFill>
        </p:spPr>
        <p:txBody>
          <a:bodyPr wrap="square" lIns="0" tIns="0" rIns="0" bIns="0" rtlCol="0"/>
          <a:lstStyle/>
          <a:p>
            <a:endParaRPr/>
          </a:p>
        </p:txBody>
      </p:sp>
      <p:sp>
        <p:nvSpPr>
          <p:cNvPr id="38" name="object 38"/>
          <p:cNvSpPr/>
          <p:nvPr/>
        </p:nvSpPr>
        <p:spPr>
          <a:xfrm>
            <a:off x="2132972" y="3352905"/>
            <a:ext cx="540385" cy="1129665"/>
          </a:xfrm>
          <a:custGeom>
            <a:avLst/>
            <a:gdLst/>
            <a:ahLst/>
            <a:cxnLst/>
            <a:rect l="l" t="t" r="r" b="b"/>
            <a:pathLst>
              <a:path w="540385" h="1129664">
                <a:moveTo>
                  <a:pt x="0" y="1129625"/>
                </a:moveTo>
                <a:lnTo>
                  <a:pt x="539870" y="1129625"/>
                </a:lnTo>
                <a:lnTo>
                  <a:pt x="539870" y="0"/>
                </a:lnTo>
                <a:lnTo>
                  <a:pt x="0" y="0"/>
                </a:lnTo>
                <a:lnTo>
                  <a:pt x="0" y="1129625"/>
                </a:lnTo>
                <a:close/>
              </a:path>
            </a:pathLst>
          </a:custGeom>
          <a:ln w="9983">
            <a:solidFill>
              <a:srgbClr val="000000"/>
            </a:solidFill>
          </a:ln>
        </p:spPr>
        <p:txBody>
          <a:bodyPr wrap="square" lIns="0" tIns="0" rIns="0" bIns="0" rtlCol="0"/>
          <a:lstStyle/>
          <a:p>
            <a:endParaRPr/>
          </a:p>
        </p:txBody>
      </p:sp>
      <p:sp>
        <p:nvSpPr>
          <p:cNvPr id="39" name="object 39"/>
          <p:cNvSpPr/>
          <p:nvPr/>
        </p:nvSpPr>
        <p:spPr>
          <a:xfrm>
            <a:off x="3592819" y="2752677"/>
            <a:ext cx="530225" cy="1730375"/>
          </a:xfrm>
          <a:custGeom>
            <a:avLst/>
            <a:gdLst/>
            <a:ahLst/>
            <a:cxnLst/>
            <a:rect l="l" t="t" r="r" b="b"/>
            <a:pathLst>
              <a:path w="530225" h="1730375">
                <a:moveTo>
                  <a:pt x="0" y="1729853"/>
                </a:moveTo>
                <a:lnTo>
                  <a:pt x="529885" y="1729853"/>
                </a:lnTo>
                <a:lnTo>
                  <a:pt x="529885" y="0"/>
                </a:lnTo>
                <a:lnTo>
                  <a:pt x="0" y="0"/>
                </a:lnTo>
                <a:lnTo>
                  <a:pt x="0" y="1729853"/>
                </a:lnTo>
                <a:close/>
              </a:path>
            </a:pathLst>
          </a:custGeom>
          <a:solidFill>
            <a:srgbClr val="333399"/>
          </a:solidFill>
        </p:spPr>
        <p:txBody>
          <a:bodyPr wrap="square" lIns="0" tIns="0" rIns="0" bIns="0" rtlCol="0"/>
          <a:lstStyle/>
          <a:p>
            <a:endParaRPr/>
          </a:p>
        </p:txBody>
      </p:sp>
      <p:sp>
        <p:nvSpPr>
          <p:cNvPr id="40" name="object 40"/>
          <p:cNvSpPr/>
          <p:nvPr/>
        </p:nvSpPr>
        <p:spPr>
          <a:xfrm>
            <a:off x="3592819" y="2752677"/>
            <a:ext cx="530225" cy="1730375"/>
          </a:xfrm>
          <a:custGeom>
            <a:avLst/>
            <a:gdLst/>
            <a:ahLst/>
            <a:cxnLst/>
            <a:rect l="l" t="t" r="r" b="b"/>
            <a:pathLst>
              <a:path w="530225" h="1730375">
                <a:moveTo>
                  <a:pt x="0" y="1729853"/>
                </a:moveTo>
                <a:lnTo>
                  <a:pt x="529885" y="1729853"/>
                </a:lnTo>
                <a:lnTo>
                  <a:pt x="529885" y="0"/>
                </a:lnTo>
                <a:lnTo>
                  <a:pt x="0" y="0"/>
                </a:lnTo>
                <a:lnTo>
                  <a:pt x="0" y="1729853"/>
                </a:lnTo>
                <a:close/>
              </a:path>
            </a:pathLst>
          </a:custGeom>
          <a:ln w="9984">
            <a:solidFill>
              <a:srgbClr val="000000"/>
            </a:solidFill>
          </a:ln>
        </p:spPr>
        <p:txBody>
          <a:bodyPr wrap="square" lIns="0" tIns="0" rIns="0" bIns="0" rtlCol="0"/>
          <a:lstStyle/>
          <a:p>
            <a:endParaRPr/>
          </a:p>
        </p:txBody>
      </p:sp>
      <p:sp>
        <p:nvSpPr>
          <p:cNvPr id="41" name="object 41"/>
          <p:cNvSpPr/>
          <p:nvPr/>
        </p:nvSpPr>
        <p:spPr>
          <a:xfrm>
            <a:off x="5042282" y="2402849"/>
            <a:ext cx="540385" cy="2080260"/>
          </a:xfrm>
          <a:custGeom>
            <a:avLst/>
            <a:gdLst/>
            <a:ahLst/>
            <a:cxnLst/>
            <a:rect l="l" t="t" r="r" b="b"/>
            <a:pathLst>
              <a:path w="540385" h="2080260">
                <a:moveTo>
                  <a:pt x="0" y="2079681"/>
                </a:moveTo>
                <a:lnTo>
                  <a:pt x="539870" y="2079681"/>
                </a:lnTo>
                <a:lnTo>
                  <a:pt x="539870" y="0"/>
                </a:lnTo>
                <a:lnTo>
                  <a:pt x="0" y="0"/>
                </a:lnTo>
                <a:lnTo>
                  <a:pt x="0" y="2079681"/>
                </a:lnTo>
                <a:close/>
              </a:path>
            </a:pathLst>
          </a:custGeom>
          <a:solidFill>
            <a:srgbClr val="333399"/>
          </a:solidFill>
        </p:spPr>
        <p:txBody>
          <a:bodyPr wrap="square" lIns="0" tIns="0" rIns="0" bIns="0" rtlCol="0"/>
          <a:lstStyle/>
          <a:p>
            <a:endParaRPr/>
          </a:p>
        </p:txBody>
      </p:sp>
      <p:sp>
        <p:nvSpPr>
          <p:cNvPr id="42" name="object 42"/>
          <p:cNvSpPr/>
          <p:nvPr/>
        </p:nvSpPr>
        <p:spPr>
          <a:xfrm>
            <a:off x="5042282" y="2402849"/>
            <a:ext cx="540385" cy="2080260"/>
          </a:xfrm>
          <a:custGeom>
            <a:avLst/>
            <a:gdLst/>
            <a:ahLst/>
            <a:cxnLst/>
            <a:rect l="l" t="t" r="r" b="b"/>
            <a:pathLst>
              <a:path w="540385" h="2080260">
                <a:moveTo>
                  <a:pt x="0" y="2079681"/>
                </a:moveTo>
                <a:lnTo>
                  <a:pt x="539870" y="2079681"/>
                </a:lnTo>
                <a:lnTo>
                  <a:pt x="539870" y="0"/>
                </a:lnTo>
                <a:lnTo>
                  <a:pt x="0" y="0"/>
                </a:lnTo>
                <a:lnTo>
                  <a:pt x="0" y="2079681"/>
                </a:lnTo>
                <a:close/>
              </a:path>
            </a:pathLst>
          </a:custGeom>
          <a:ln w="9984">
            <a:solidFill>
              <a:srgbClr val="000000"/>
            </a:solidFill>
          </a:ln>
        </p:spPr>
        <p:txBody>
          <a:bodyPr wrap="square" lIns="0" tIns="0" rIns="0" bIns="0" rtlCol="0"/>
          <a:lstStyle/>
          <a:p>
            <a:endParaRPr/>
          </a:p>
        </p:txBody>
      </p:sp>
      <p:sp>
        <p:nvSpPr>
          <p:cNvPr id="43" name="object 43"/>
          <p:cNvSpPr/>
          <p:nvPr/>
        </p:nvSpPr>
        <p:spPr>
          <a:xfrm>
            <a:off x="6501864" y="2582685"/>
            <a:ext cx="530225" cy="1899920"/>
          </a:xfrm>
          <a:custGeom>
            <a:avLst/>
            <a:gdLst/>
            <a:ahLst/>
            <a:cxnLst/>
            <a:rect l="l" t="t" r="r" b="b"/>
            <a:pathLst>
              <a:path w="530225" h="1899920">
                <a:moveTo>
                  <a:pt x="0" y="1899845"/>
                </a:moveTo>
                <a:lnTo>
                  <a:pt x="529885" y="1899845"/>
                </a:lnTo>
                <a:lnTo>
                  <a:pt x="529885" y="0"/>
                </a:lnTo>
                <a:lnTo>
                  <a:pt x="0" y="0"/>
                </a:lnTo>
                <a:lnTo>
                  <a:pt x="0" y="1899845"/>
                </a:lnTo>
                <a:close/>
              </a:path>
            </a:pathLst>
          </a:custGeom>
          <a:solidFill>
            <a:srgbClr val="333399"/>
          </a:solidFill>
        </p:spPr>
        <p:txBody>
          <a:bodyPr wrap="square" lIns="0" tIns="0" rIns="0" bIns="0" rtlCol="0"/>
          <a:lstStyle/>
          <a:p>
            <a:endParaRPr/>
          </a:p>
        </p:txBody>
      </p:sp>
      <p:sp>
        <p:nvSpPr>
          <p:cNvPr id="44" name="object 44"/>
          <p:cNvSpPr/>
          <p:nvPr/>
        </p:nvSpPr>
        <p:spPr>
          <a:xfrm>
            <a:off x="6501864" y="2582685"/>
            <a:ext cx="530225" cy="1899920"/>
          </a:xfrm>
          <a:custGeom>
            <a:avLst/>
            <a:gdLst/>
            <a:ahLst/>
            <a:cxnLst/>
            <a:rect l="l" t="t" r="r" b="b"/>
            <a:pathLst>
              <a:path w="530225" h="1899920">
                <a:moveTo>
                  <a:pt x="0" y="1899845"/>
                </a:moveTo>
                <a:lnTo>
                  <a:pt x="529885" y="1899845"/>
                </a:lnTo>
                <a:lnTo>
                  <a:pt x="529885" y="0"/>
                </a:lnTo>
                <a:lnTo>
                  <a:pt x="0" y="0"/>
                </a:lnTo>
                <a:lnTo>
                  <a:pt x="0" y="1899845"/>
                </a:lnTo>
                <a:close/>
              </a:path>
            </a:pathLst>
          </a:custGeom>
          <a:ln w="9984">
            <a:solidFill>
              <a:srgbClr val="000000"/>
            </a:solidFill>
          </a:ln>
        </p:spPr>
        <p:txBody>
          <a:bodyPr wrap="square" lIns="0" tIns="0" rIns="0" bIns="0" rtlCol="0"/>
          <a:lstStyle/>
          <a:p>
            <a:endParaRPr/>
          </a:p>
        </p:txBody>
      </p:sp>
      <p:sp>
        <p:nvSpPr>
          <p:cNvPr id="45" name="object 45"/>
          <p:cNvSpPr/>
          <p:nvPr/>
        </p:nvSpPr>
        <p:spPr>
          <a:xfrm>
            <a:off x="1403314" y="1452860"/>
            <a:ext cx="0" cy="3100070"/>
          </a:xfrm>
          <a:custGeom>
            <a:avLst/>
            <a:gdLst/>
            <a:ahLst/>
            <a:cxnLst/>
            <a:rect l="l" t="t" r="r" b="b"/>
            <a:pathLst>
              <a:path h="3100070">
                <a:moveTo>
                  <a:pt x="0" y="0"/>
                </a:moveTo>
                <a:lnTo>
                  <a:pt x="0" y="3099835"/>
                </a:lnTo>
              </a:path>
            </a:pathLst>
          </a:custGeom>
          <a:ln w="9985">
            <a:solidFill>
              <a:srgbClr val="000000"/>
            </a:solidFill>
          </a:ln>
        </p:spPr>
        <p:txBody>
          <a:bodyPr wrap="square" lIns="0" tIns="0" rIns="0" bIns="0" rtlCol="0"/>
          <a:lstStyle/>
          <a:p>
            <a:endParaRPr/>
          </a:p>
        </p:txBody>
      </p:sp>
      <p:sp>
        <p:nvSpPr>
          <p:cNvPr id="46" name="object 46"/>
          <p:cNvSpPr/>
          <p:nvPr/>
        </p:nvSpPr>
        <p:spPr>
          <a:xfrm>
            <a:off x="1333084" y="4482531"/>
            <a:ext cx="60325" cy="0"/>
          </a:xfrm>
          <a:custGeom>
            <a:avLst/>
            <a:gdLst/>
            <a:ahLst/>
            <a:cxnLst/>
            <a:rect l="l" t="t" r="r" b="b"/>
            <a:pathLst>
              <a:path w="60325">
                <a:moveTo>
                  <a:pt x="0" y="0"/>
                </a:moveTo>
                <a:lnTo>
                  <a:pt x="60244" y="0"/>
                </a:lnTo>
              </a:path>
            </a:pathLst>
          </a:custGeom>
          <a:ln w="9976">
            <a:solidFill>
              <a:srgbClr val="000000"/>
            </a:solidFill>
          </a:ln>
        </p:spPr>
        <p:txBody>
          <a:bodyPr wrap="square" lIns="0" tIns="0" rIns="0" bIns="0" rtlCol="0"/>
          <a:lstStyle/>
          <a:p>
            <a:endParaRPr/>
          </a:p>
        </p:txBody>
      </p:sp>
      <p:sp>
        <p:nvSpPr>
          <p:cNvPr id="47" name="object 47"/>
          <p:cNvSpPr/>
          <p:nvPr/>
        </p:nvSpPr>
        <p:spPr>
          <a:xfrm>
            <a:off x="1333084" y="4052628"/>
            <a:ext cx="60325" cy="0"/>
          </a:xfrm>
          <a:custGeom>
            <a:avLst/>
            <a:gdLst/>
            <a:ahLst/>
            <a:cxnLst/>
            <a:rect l="l" t="t" r="r" b="b"/>
            <a:pathLst>
              <a:path w="60325">
                <a:moveTo>
                  <a:pt x="0" y="0"/>
                </a:moveTo>
                <a:lnTo>
                  <a:pt x="60244" y="0"/>
                </a:lnTo>
              </a:path>
            </a:pathLst>
          </a:custGeom>
          <a:ln w="9976">
            <a:solidFill>
              <a:srgbClr val="000000"/>
            </a:solidFill>
          </a:ln>
        </p:spPr>
        <p:txBody>
          <a:bodyPr wrap="square" lIns="0" tIns="0" rIns="0" bIns="0" rtlCol="0"/>
          <a:lstStyle/>
          <a:p>
            <a:endParaRPr/>
          </a:p>
        </p:txBody>
      </p:sp>
      <p:sp>
        <p:nvSpPr>
          <p:cNvPr id="48" name="object 48"/>
          <p:cNvSpPr/>
          <p:nvPr/>
        </p:nvSpPr>
        <p:spPr>
          <a:xfrm>
            <a:off x="1333084" y="3612616"/>
            <a:ext cx="60325" cy="0"/>
          </a:xfrm>
          <a:custGeom>
            <a:avLst/>
            <a:gdLst/>
            <a:ahLst/>
            <a:cxnLst/>
            <a:rect l="l" t="t" r="r" b="b"/>
            <a:pathLst>
              <a:path w="60325">
                <a:moveTo>
                  <a:pt x="0" y="0"/>
                </a:moveTo>
                <a:lnTo>
                  <a:pt x="60244" y="0"/>
                </a:lnTo>
              </a:path>
            </a:pathLst>
          </a:custGeom>
          <a:ln w="9976">
            <a:solidFill>
              <a:srgbClr val="000000"/>
            </a:solidFill>
          </a:ln>
        </p:spPr>
        <p:txBody>
          <a:bodyPr wrap="square" lIns="0" tIns="0" rIns="0" bIns="0" rtlCol="0"/>
          <a:lstStyle/>
          <a:p>
            <a:endParaRPr/>
          </a:p>
        </p:txBody>
      </p:sp>
      <p:sp>
        <p:nvSpPr>
          <p:cNvPr id="49" name="object 49"/>
          <p:cNvSpPr/>
          <p:nvPr/>
        </p:nvSpPr>
        <p:spPr>
          <a:xfrm>
            <a:off x="1333084" y="3182713"/>
            <a:ext cx="60325" cy="0"/>
          </a:xfrm>
          <a:custGeom>
            <a:avLst/>
            <a:gdLst/>
            <a:ahLst/>
            <a:cxnLst/>
            <a:rect l="l" t="t" r="r" b="b"/>
            <a:pathLst>
              <a:path w="60325">
                <a:moveTo>
                  <a:pt x="0" y="0"/>
                </a:moveTo>
                <a:lnTo>
                  <a:pt x="60244" y="0"/>
                </a:lnTo>
              </a:path>
            </a:pathLst>
          </a:custGeom>
          <a:ln w="9976">
            <a:solidFill>
              <a:srgbClr val="000000"/>
            </a:solidFill>
          </a:ln>
        </p:spPr>
        <p:txBody>
          <a:bodyPr wrap="square" lIns="0" tIns="0" rIns="0" bIns="0" rtlCol="0"/>
          <a:lstStyle/>
          <a:p>
            <a:endParaRPr/>
          </a:p>
        </p:txBody>
      </p:sp>
      <p:sp>
        <p:nvSpPr>
          <p:cNvPr id="50" name="object 50"/>
          <p:cNvSpPr/>
          <p:nvPr/>
        </p:nvSpPr>
        <p:spPr>
          <a:xfrm>
            <a:off x="1333084" y="2752677"/>
            <a:ext cx="60325" cy="0"/>
          </a:xfrm>
          <a:custGeom>
            <a:avLst/>
            <a:gdLst/>
            <a:ahLst/>
            <a:cxnLst/>
            <a:rect l="l" t="t" r="r" b="b"/>
            <a:pathLst>
              <a:path w="60325">
                <a:moveTo>
                  <a:pt x="0" y="0"/>
                </a:moveTo>
                <a:lnTo>
                  <a:pt x="60244" y="0"/>
                </a:lnTo>
              </a:path>
            </a:pathLst>
          </a:custGeom>
          <a:ln w="9976">
            <a:solidFill>
              <a:srgbClr val="000000"/>
            </a:solidFill>
          </a:ln>
        </p:spPr>
        <p:txBody>
          <a:bodyPr wrap="square" lIns="0" tIns="0" rIns="0" bIns="0" rtlCol="0"/>
          <a:lstStyle/>
          <a:p>
            <a:endParaRPr/>
          </a:p>
        </p:txBody>
      </p:sp>
      <p:sp>
        <p:nvSpPr>
          <p:cNvPr id="51" name="object 51"/>
          <p:cNvSpPr/>
          <p:nvPr/>
        </p:nvSpPr>
        <p:spPr>
          <a:xfrm>
            <a:off x="1333084" y="2322775"/>
            <a:ext cx="60325" cy="0"/>
          </a:xfrm>
          <a:custGeom>
            <a:avLst/>
            <a:gdLst/>
            <a:ahLst/>
            <a:cxnLst/>
            <a:rect l="l" t="t" r="r" b="b"/>
            <a:pathLst>
              <a:path w="60325">
                <a:moveTo>
                  <a:pt x="0" y="0"/>
                </a:moveTo>
                <a:lnTo>
                  <a:pt x="60244" y="0"/>
                </a:lnTo>
              </a:path>
            </a:pathLst>
          </a:custGeom>
          <a:ln w="9976">
            <a:solidFill>
              <a:srgbClr val="000000"/>
            </a:solidFill>
          </a:ln>
        </p:spPr>
        <p:txBody>
          <a:bodyPr wrap="square" lIns="0" tIns="0" rIns="0" bIns="0" rtlCol="0"/>
          <a:lstStyle/>
          <a:p>
            <a:endParaRPr/>
          </a:p>
        </p:txBody>
      </p:sp>
      <p:sp>
        <p:nvSpPr>
          <p:cNvPr id="52" name="object 52"/>
          <p:cNvSpPr/>
          <p:nvPr/>
        </p:nvSpPr>
        <p:spPr>
          <a:xfrm>
            <a:off x="1333084" y="1882763"/>
            <a:ext cx="60325" cy="0"/>
          </a:xfrm>
          <a:custGeom>
            <a:avLst/>
            <a:gdLst/>
            <a:ahLst/>
            <a:cxnLst/>
            <a:rect l="l" t="t" r="r" b="b"/>
            <a:pathLst>
              <a:path w="60325">
                <a:moveTo>
                  <a:pt x="0" y="0"/>
                </a:moveTo>
                <a:lnTo>
                  <a:pt x="60244" y="0"/>
                </a:lnTo>
              </a:path>
            </a:pathLst>
          </a:custGeom>
          <a:ln w="9976">
            <a:solidFill>
              <a:srgbClr val="000000"/>
            </a:solidFill>
          </a:ln>
        </p:spPr>
        <p:txBody>
          <a:bodyPr wrap="square" lIns="0" tIns="0" rIns="0" bIns="0" rtlCol="0"/>
          <a:lstStyle/>
          <a:p>
            <a:endParaRPr/>
          </a:p>
        </p:txBody>
      </p:sp>
      <p:sp>
        <p:nvSpPr>
          <p:cNvPr id="53" name="object 53"/>
          <p:cNvSpPr/>
          <p:nvPr/>
        </p:nvSpPr>
        <p:spPr>
          <a:xfrm>
            <a:off x="1333084" y="1452860"/>
            <a:ext cx="60325" cy="0"/>
          </a:xfrm>
          <a:custGeom>
            <a:avLst/>
            <a:gdLst/>
            <a:ahLst/>
            <a:cxnLst/>
            <a:rect l="l" t="t" r="r" b="b"/>
            <a:pathLst>
              <a:path w="60325">
                <a:moveTo>
                  <a:pt x="0" y="0"/>
                </a:moveTo>
                <a:lnTo>
                  <a:pt x="60244" y="0"/>
                </a:lnTo>
              </a:path>
            </a:pathLst>
          </a:custGeom>
          <a:ln w="9976">
            <a:solidFill>
              <a:srgbClr val="000000"/>
            </a:solidFill>
          </a:ln>
        </p:spPr>
        <p:txBody>
          <a:bodyPr wrap="square" lIns="0" tIns="0" rIns="0" bIns="0" rtlCol="0"/>
          <a:lstStyle/>
          <a:p>
            <a:endParaRPr/>
          </a:p>
        </p:txBody>
      </p:sp>
      <p:sp>
        <p:nvSpPr>
          <p:cNvPr id="54" name="object 54"/>
          <p:cNvSpPr/>
          <p:nvPr/>
        </p:nvSpPr>
        <p:spPr>
          <a:xfrm>
            <a:off x="1403314" y="4482531"/>
            <a:ext cx="5808980" cy="0"/>
          </a:xfrm>
          <a:custGeom>
            <a:avLst/>
            <a:gdLst/>
            <a:ahLst/>
            <a:cxnLst/>
            <a:rect l="l" t="t" r="r" b="b"/>
            <a:pathLst>
              <a:path w="5808980">
                <a:moveTo>
                  <a:pt x="0" y="0"/>
                </a:moveTo>
                <a:lnTo>
                  <a:pt x="5808436" y="0"/>
                </a:lnTo>
              </a:path>
            </a:pathLst>
          </a:custGeom>
          <a:ln w="9976">
            <a:solidFill>
              <a:srgbClr val="000000"/>
            </a:solidFill>
          </a:ln>
        </p:spPr>
        <p:txBody>
          <a:bodyPr wrap="square" lIns="0" tIns="0" rIns="0" bIns="0" rtlCol="0"/>
          <a:lstStyle/>
          <a:p>
            <a:endParaRPr/>
          </a:p>
        </p:txBody>
      </p:sp>
      <p:sp>
        <p:nvSpPr>
          <p:cNvPr id="55" name="object 55"/>
          <p:cNvSpPr/>
          <p:nvPr/>
        </p:nvSpPr>
        <p:spPr>
          <a:xfrm>
            <a:off x="2862829" y="4492507"/>
            <a:ext cx="0" cy="60325"/>
          </a:xfrm>
          <a:custGeom>
            <a:avLst/>
            <a:gdLst/>
            <a:ahLst/>
            <a:cxnLst/>
            <a:rect l="l" t="t" r="r" b="b"/>
            <a:pathLst>
              <a:path h="60325">
                <a:moveTo>
                  <a:pt x="0" y="60189"/>
                </a:moveTo>
                <a:lnTo>
                  <a:pt x="0" y="0"/>
                </a:lnTo>
              </a:path>
            </a:pathLst>
          </a:custGeom>
          <a:ln w="9985">
            <a:solidFill>
              <a:srgbClr val="000000"/>
            </a:solidFill>
          </a:ln>
        </p:spPr>
        <p:txBody>
          <a:bodyPr wrap="square" lIns="0" tIns="0" rIns="0" bIns="0" rtlCol="0"/>
          <a:lstStyle/>
          <a:p>
            <a:endParaRPr/>
          </a:p>
        </p:txBody>
      </p:sp>
      <p:sp>
        <p:nvSpPr>
          <p:cNvPr id="56" name="object 56"/>
          <p:cNvSpPr/>
          <p:nvPr/>
        </p:nvSpPr>
        <p:spPr>
          <a:xfrm>
            <a:off x="4312425" y="4492507"/>
            <a:ext cx="0" cy="60325"/>
          </a:xfrm>
          <a:custGeom>
            <a:avLst/>
            <a:gdLst/>
            <a:ahLst/>
            <a:cxnLst/>
            <a:rect l="l" t="t" r="r" b="b"/>
            <a:pathLst>
              <a:path h="60325">
                <a:moveTo>
                  <a:pt x="0" y="60189"/>
                </a:moveTo>
                <a:lnTo>
                  <a:pt x="0" y="0"/>
                </a:lnTo>
              </a:path>
            </a:pathLst>
          </a:custGeom>
          <a:ln w="9985">
            <a:solidFill>
              <a:srgbClr val="000000"/>
            </a:solidFill>
          </a:ln>
        </p:spPr>
        <p:txBody>
          <a:bodyPr wrap="square" lIns="0" tIns="0" rIns="0" bIns="0" rtlCol="0"/>
          <a:lstStyle/>
          <a:p>
            <a:endParaRPr/>
          </a:p>
        </p:txBody>
      </p:sp>
      <p:sp>
        <p:nvSpPr>
          <p:cNvPr id="57" name="object 57"/>
          <p:cNvSpPr/>
          <p:nvPr/>
        </p:nvSpPr>
        <p:spPr>
          <a:xfrm>
            <a:off x="5772273" y="4492507"/>
            <a:ext cx="0" cy="60325"/>
          </a:xfrm>
          <a:custGeom>
            <a:avLst/>
            <a:gdLst/>
            <a:ahLst/>
            <a:cxnLst/>
            <a:rect l="l" t="t" r="r" b="b"/>
            <a:pathLst>
              <a:path h="60325">
                <a:moveTo>
                  <a:pt x="0" y="60189"/>
                </a:moveTo>
                <a:lnTo>
                  <a:pt x="0" y="0"/>
                </a:lnTo>
              </a:path>
            </a:pathLst>
          </a:custGeom>
          <a:ln w="9985">
            <a:solidFill>
              <a:srgbClr val="000000"/>
            </a:solidFill>
          </a:ln>
        </p:spPr>
        <p:txBody>
          <a:bodyPr wrap="square" lIns="0" tIns="0" rIns="0" bIns="0" rtlCol="0"/>
          <a:lstStyle/>
          <a:p>
            <a:endParaRPr/>
          </a:p>
        </p:txBody>
      </p:sp>
      <p:sp>
        <p:nvSpPr>
          <p:cNvPr id="58" name="object 58"/>
          <p:cNvSpPr/>
          <p:nvPr/>
        </p:nvSpPr>
        <p:spPr>
          <a:xfrm>
            <a:off x="7221736" y="4492507"/>
            <a:ext cx="0" cy="60325"/>
          </a:xfrm>
          <a:custGeom>
            <a:avLst/>
            <a:gdLst/>
            <a:ahLst/>
            <a:cxnLst/>
            <a:rect l="l" t="t" r="r" b="b"/>
            <a:pathLst>
              <a:path h="60325">
                <a:moveTo>
                  <a:pt x="0" y="60189"/>
                </a:moveTo>
                <a:lnTo>
                  <a:pt x="0" y="0"/>
                </a:lnTo>
              </a:path>
            </a:pathLst>
          </a:custGeom>
          <a:ln w="9985">
            <a:solidFill>
              <a:srgbClr val="000000"/>
            </a:solidFill>
          </a:ln>
        </p:spPr>
        <p:txBody>
          <a:bodyPr wrap="square" lIns="0" tIns="0" rIns="0" bIns="0" rtlCol="0"/>
          <a:lstStyle/>
          <a:p>
            <a:endParaRPr/>
          </a:p>
        </p:txBody>
      </p:sp>
      <p:sp>
        <p:nvSpPr>
          <p:cNvPr id="59" name="object 59"/>
          <p:cNvSpPr txBox="1"/>
          <p:nvPr/>
        </p:nvSpPr>
        <p:spPr>
          <a:xfrm>
            <a:off x="1725387" y="2246679"/>
            <a:ext cx="265430" cy="300990"/>
          </a:xfrm>
          <a:prstGeom prst="rect">
            <a:avLst/>
          </a:prstGeom>
        </p:spPr>
        <p:txBody>
          <a:bodyPr vert="horz" wrap="square" lIns="0" tIns="0" rIns="0" bIns="0" rtlCol="0">
            <a:spAutoFit/>
          </a:bodyPr>
          <a:lstStyle/>
          <a:p>
            <a:pPr marL="12700">
              <a:lnSpc>
                <a:spcPct val="100000"/>
              </a:lnSpc>
            </a:pPr>
            <a:r>
              <a:rPr sz="1850" b="1" spc="-10" dirty="0">
                <a:latin typeface="Times New Roman"/>
                <a:cs typeface="Times New Roman"/>
              </a:rPr>
              <a:t>43</a:t>
            </a:r>
            <a:endParaRPr sz="1850">
              <a:latin typeface="Times New Roman"/>
              <a:cs typeface="Times New Roman"/>
            </a:endParaRPr>
          </a:p>
        </p:txBody>
      </p:sp>
      <p:sp>
        <p:nvSpPr>
          <p:cNvPr id="60" name="object 60"/>
          <p:cNvSpPr txBox="1"/>
          <p:nvPr/>
        </p:nvSpPr>
        <p:spPr>
          <a:xfrm>
            <a:off x="3184968" y="1506453"/>
            <a:ext cx="265430" cy="300990"/>
          </a:xfrm>
          <a:prstGeom prst="rect">
            <a:avLst/>
          </a:prstGeom>
        </p:spPr>
        <p:txBody>
          <a:bodyPr vert="horz" wrap="square" lIns="0" tIns="0" rIns="0" bIns="0" rtlCol="0">
            <a:spAutoFit/>
          </a:bodyPr>
          <a:lstStyle/>
          <a:p>
            <a:pPr marL="12700">
              <a:lnSpc>
                <a:spcPct val="100000"/>
              </a:lnSpc>
            </a:pPr>
            <a:r>
              <a:rPr sz="1850" b="1" spc="-10" dirty="0">
                <a:latin typeface="Times New Roman"/>
                <a:cs typeface="Times New Roman"/>
              </a:rPr>
              <a:t>60</a:t>
            </a:r>
            <a:endParaRPr sz="1850">
              <a:latin typeface="Times New Roman"/>
              <a:cs typeface="Times New Roman"/>
            </a:endParaRPr>
          </a:p>
        </p:txBody>
      </p:sp>
      <p:sp>
        <p:nvSpPr>
          <p:cNvPr id="61" name="object 61"/>
          <p:cNvSpPr txBox="1"/>
          <p:nvPr/>
        </p:nvSpPr>
        <p:spPr>
          <a:xfrm>
            <a:off x="4634831" y="2076420"/>
            <a:ext cx="265430" cy="300990"/>
          </a:xfrm>
          <a:prstGeom prst="rect">
            <a:avLst/>
          </a:prstGeom>
        </p:spPr>
        <p:txBody>
          <a:bodyPr vert="horz" wrap="square" lIns="0" tIns="0" rIns="0" bIns="0" rtlCol="0">
            <a:spAutoFit/>
          </a:bodyPr>
          <a:lstStyle/>
          <a:p>
            <a:pPr marL="12700">
              <a:lnSpc>
                <a:spcPct val="100000"/>
              </a:lnSpc>
            </a:pPr>
            <a:r>
              <a:rPr sz="1850" b="1" spc="-10" dirty="0">
                <a:latin typeface="Times New Roman"/>
                <a:cs typeface="Times New Roman"/>
              </a:rPr>
              <a:t>47</a:t>
            </a:r>
            <a:endParaRPr sz="1850">
              <a:latin typeface="Times New Roman"/>
              <a:cs typeface="Times New Roman"/>
            </a:endParaRPr>
          </a:p>
        </p:txBody>
      </p:sp>
      <p:sp>
        <p:nvSpPr>
          <p:cNvPr id="62" name="object 62"/>
          <p:cNvSpPr txBox="1"/>
          <p:nvPr/>
        </p:nvSpPr>
        <p:spPr>
          <a:xfrm>
            <a:off x="6094279" y="2766499"/>
            <a:ext cx="265430" cy="300990"/>
          </a:xfrm>
          <a:prstGeom prst="rect">
            <a:avLst/>
          </a:prstGeom>
        </p:spPr>
        <p:txBody>
          <a:bodyPr vert="horz" wrap="square" lIns="0" tIns="0" rIns="0" bIns="0" rtlCol="0">
            <a:spAutoFit/>
          </a:bodyPr>
          <a:lstStyle/>
          <a:p>
            <a:pPr marL="12700">
              <a:lnSpc>
                <a:spcPct val="100000"/>
              </a:lnSpc>
            </a:pPr>
            <a:r>
              <a:rPr sz="1850" b="1" spc="-10" dirty="0">
                <a:latin typeface="Times New Roman"/>
                <a:cs typeface="Times New Roman"/>
              </a:rPr>
              <a:t>31</a:t>
            </a:r>
            <a:endParaRPr sz="1850">
              <a:latin typeface="Times New Roman"/>
              <a:cs typeface="Times New Roman"/>
            </a:endParaRPr>
          </a:p>
        </p:txBody>
      </p:sp>
      <p:sp>
        <p:nvSpPr>
          <p:cNvPr id="63" name="object 63"/>
          <p:cNvSpPr txBox="1"/>
          <p:nvPr/>
        </p:nvSpPr>
        <p:spPr>
          <a:xfrm>
            <a:off x="2265391" y="2976662"/>
            <a:ext cx="265430" cy="300990"/>
          </a:xfrm>
          <a:prstGeom prst="rect">
            <a:avLst/>
          </a:prstGeom>
        </p:spPr>
        <p:txBody>
          <a:bodyPr vert="horz" wrap="square" lIns="0" tIns="0" rIns="0" bIns="0" rtlCol="0">
            <a:spAutoFit/>
          </a:bodyPr>
          <a:lstStyle/>
          <a:p>
            <a:pPr marL="12700">
              <a:lnSpc>
                <a:spcPct val="100000"/>
              </a:lnSpc>
            </a:pPr>
            <a:r>
              <a:rPr sz="1850" b="1" spc="-10" dirty="0">
                <a:latin typeface="Times New Roman"/>
                <a:cs typeface="Times New Roman"/>
              </a:rPr>
              <a:t>26</a:t>
            </a:r>
            <a:endParaRPr sz="1850">
              <a:latin typeface="Times New Roman"/>
              <a:cs typeface="Times New Roman"/>
            </a:endParaRPr>
          </a:p>
        </p:txBody>
      </p:sp>
      <p:sp>
        <p:nvSpPr>
          <p:cNvPr id="64" name="object 64"/>
          <p:cNvSpPr txBox="1"/>
          <p:nvPr/>
        </p:nvSpPr>
        <p:spPr>
          <a:xfrm>
            <a:off x="3714854" y="2376368"/>
            <a:ext cx="265430" cy="300990"/>
          </a:xfrm>
          <a:prstGeom prst="rect">
            <a:avLst/>
          </a:prstGeom>
        </p:spPr>
        <p:txBody>
          <a:bodyPr vert="horz" wrap="square" lIns="0" tIns="0" rIns="0" bIns="0" rtlCol="0">
            <a:spAutoFit/>
          </a:bodyPr>
          <a:lstStyle/>
          <a:p>
            <a:pPr marL="12700">
              <a:lnSpc>
                <a:spcPct val="100000"/>
              </a:lnSpc>
            </a:pPr>
            <a:r>
              <a:rPr sz="1850" b="1" spc="-10" dirty="0">
                <a:latin typeface="Times New Roman"/>
                <a:cs typeface="Times New Roman"/>
              </a:rPr>
              <a:t>40</a:t>
            </a:r>
            <a:endParaRPr sz="1850">
              <a:latin typeface="Times New Roman"/>
              <a:cs typeface="Times New Roman"/>
            </a:endParaRPr>
          </a:p>
        </p:txBody>
      </p:sp>
      <p:sp>
        <p:nvSpPr>
          <p:cNvPr id="65" name="object 65"/>
          <p:cNvSpPr txBox="1"/>
          <p:nvPr/>
        </p:nvSpPr>
        <p:spPr>
          <a:xfrm>
            <a:off x="5174702" y="2026540"/>
            <a:ext cx="265430" cy="300990"/>
          </a:xfrm>
          <a:prstGeom prst="rect">
            <a:avLst/>
          </a:prstGeom>
        </p:spPr>
        <p:txBody>
          <a:bodyPr vert="horz" wrap="square" lIns="0" tIns="0" rIns="0" bIns="0" rtlCol="0">
            <a:spAutoFit/>
          </a:bodyPr>
          <a:lstStyle/>
          <a:p>
            <a:pPr marL="12700">
              <a:lnSpc>
                <a:spcPct val="100000"/>
              </a:lnSpc>
            </a:pPr>
            <a:r>
              <a:rPr sz="1850" b="1" spc="-10" dirty="0">
                <a:latin typeface="Times New Roman"/>
                <a:cs typeface="Times New Roman"/>
              </a:rPr>
              <a:t>48</a:t>
            </a:r>
            <a:endParaRPr sz="1850">
              <a:latin typeface="Times New Roman"/>
              <a:cs typeface="Times New Roman"/>
            </a:endParaRPr>
          </a:p>
        </p:txBody>
      </p:sp>
      <p:sp>
        <p:nvSpPr>
          <p:cNvPr id="66" name="object 66"/>
          <p:cNvSpPr txBox="1"/>
          <p:nvPr/>
        </p:nvSpPr>
        <p:spPr>
          <a:xfrm>
            <a:off x="6624298" y="2206508"/>
            <a:ext cx="265430" cy="300990"/>
          </a:xfrm>
          <a:prstGeom prst="rect">
            <a:avLst/>
          </a:prstGeom>
        </p:spPr>
        <p:txBody>
          <a:bodyPr vert="horz" wrap="square" lIns="0" tIns="0" rIns="0" bIns="0" rtlCol="0">
            <a:spAutoFit/>
          </a:bodyPr>
          <a:lstStyle/>
          <a:p>
            <a:pPr marL="12700">
              <a:lnSpc>
                <a:spcPct val="100000"/>
              </a:lnSpc>
            </a:pPr>
            <a:r>
              <a:rPr sz="1850" b="1" spc="-10" dirty="0">
                <a:latin typeface="Times New Roman"/>
                <a:cs typeface="Times New Roman"/>
              </a:rPr>
              <a:t>44</a:t>
            </a:r>
            <a:endParaRPr sz="1850">
              <a:latin typeface="Times New Roman"/>
              <a:cs typeface="Times New Roman"/>
            </a:endParaRPr>
          </a:p>
        </p:txBody>
      </p:sp>
      <p:sp>
        <p:nvSpPr>
          <p:cNvPr id="67" name="object 67"/>
          <p:cNvSpPr txBox="1"/>
          <p:nvPr/>
        </p:nvSpPr>
        <p:spPr>
          <a:xfrm>
            <a:off x="975559" y="1286713"/>
            <a:ext cx="266065" cy="3330575"/>
          </a:xfrm>
          <a:prstGeom prst="rect">
            <a:avLst/>
          </a:prstGeom>
        </p:spPr>
        <p:txBody>
          <a:bodyPr vert="horz" wrap="square" lIns="0" tIns="0" rIns="0" bIns="0" rtlCol="0">
            <a:spAutoFit/>
          </a:bodyPr>
          <a:lstStyle/>
          <a:p>
            <a:pPr algn="ctr">
              <a:lnSpc>
                <a:spcPct val="100000"/>
              </a:lnSpc>
            </a:pPr>
            <a:r>
              <a:rPr sz="1850" b="1" spc="-10" dirty="0">
                <a:latin typeface="Times New Roman"/>
                <a:cs typeface="Times New Roman"/>
              </a:rPr>
              <a:t>70</a:t>
            </a:r>
            <a:endParaRPr sz="1850">
              <a:latin typeface="Times New Roman"/>
              <a:cs typeface="Times New Roman"/>
            </a:endParaRPr>
          </a:p>
          <a:p>
            <a:pPr algn="ctr">
              <a:lnSpc>
                <a:spcPct val="100000"/>
              </a:lnSpc>
              <a:spcBef>
                <a:spcPts val="1105"/>
              </a:spcBef>
            </a:pPr>
            <a:r>
              <a:rPr sz="1850" b="1" spc="-10" dirty="0">
                <a:latin typeface="Times New Roman"/>
                <a:cs typeface="Times New Roman"/>
              </a:rPr>
              <a:t>60</a:t>
            </a:r>
            <a:endParaRPr sz="1850">
              <a:latin typeface="Times New Roman"/>
              <a:cs typeface="Times New Roman"/>
            </a:endParaRPr>
          </a:p>
          <a:p>
            <a:pPr algn="ctr">
              <a:lnSpc>
                <a:spcPct val="100000"/>
              </a:lnSpc>
              <a:spcBef>
                <a:spcPts val="1185"/>
              </a:spcBef>
            </a:pPr>
            <a:r>
              <a:rPr sz="1850" b="1" spc="-10" dirty="0">
                <a:latin typeface="Times New Roman"/>
                <a:cs typeface="Times New Roman"/>
              </a:rPr>
              <a:t>50</a:t>
            </a:r>
            <a:endParaRPr sz="1850">
              <a:latin typeface="Times New Roman"/>
              <a:cs typeface="Times New Roman"/>
            </a:endParaRPr>
          </a:p>
          <a:p>
            <a:pPr algn="ctr">
              <a:lnSpc>
                <a:spcPct val="100000"/>
              </a:lnSpc>
              <a:spcBef>
                <a:spcPts val="1105"/>
              </a:spcBef>
            </a:pPr>
            <a:r>
              <a:rPr sz="1850" b="1" spc="-10" dirty="0">
                <a:latin typeface="Times New Roman"/>
                <a:cs typeface="Times New Roman"/>
              </a:rPr>
              <a:t>40</a:t>
            </a:r>
            <a:endParaRPr sz="1850">
              <a:latin typeface="Times New Roman"/>
              <a:cs typeface="Times New Roman"/>
            </a:endParaRPr>
          </a:p>
          <a:p>
            <a:pPr algn="ctr">
              <a:lnSpc>
                <a:spcPct val="100000"/>
              </a:lnSpc>
              <a:spcBef>
                <a:spcPts val="1105"/>
              </a:spcBef>
            </a:pPr>
            <a:r>
              <a:rPr sz="1850" b="1" spc="-10" dirty="0">
                <a:latin typeface="Times New Roman"/>
                <a:cs typeface="Times New Roman"/>
              </a:rPr>
              <a:t>30</a:t>
            </a:r>
            <a:endParaRPr sz="1850">
              <a:latin typeface="Times New Roman"/>
              <a:cs typeface="Times New Roman"/>
            </a:endParaRPr>
          </a:p>
          <a:p>
            <a:pPr algn="ctr">
              <a:lnSpc>
                <a:spcPct val="100000"/>
              </a:lnSpc>
              <a:spcBef>
                <a:spcPts val="1105"/>
              </a:spcBef>
            </a:pPr>
            <a:r>
              <a:rPr sz="1850" b="1" spc="-10" dirty="0">
                <a:latin typeface="Times New Roman"/>
                <a:cs typeface="Times New Roman"/>
              </a:rPr>
              <a:t>20</a:t>
            </a:r>
            <a:endParaRPr sz="1850">
              <a:latin typeface="Times New Roman"/>
              <a:cs typeface="Times New Roman"/>
            </a:endParaRPr>
          </a:p>
          <a:p>
            <a:pPr algn="ctr">
              <a:lnSpc>
                <a:spcPct val="100000"/>
              </a:lnSpc>
              <a:spcBef>
                <a:spcPts val="1185"/>
              </a:spcBef>
            </a:pPr>
            <a:r>
              <a:rPr sz="1850" b="1" spc="-10" dirty="0">
                <a:latin typeface="Times New Roman"/>
                <a:cs typeface="Times New Roman"/>
              </a:rPr>
              <a:t>10</a:t>
            </a:r>
            <a:endParaRPr sz="1850">
              <a:latin typeface="Times New Roman"/>
              <a:cs typeface="Times New Roman"/>
            </a:endParaRPr>
          </a:p>
          <a:p>
            <a:pPr marL="120014" algn="ctr">
              <a:lnSpc>
                <a:spcPct val="100000"/>
              </a:lnSpc>
              <a:spcBef>
                <a:spcPts val="1105"/>
              </a:spcBef>
            </a:pPr>
            <a:r>
              <a:rPr sz="1850" b="1" spc="-5" dirty="0">
                <a:latin typeface="Times New Roman"/>
                <a:cs typeface="Times New Roman"/>
              </a:rPr>
              <a:t>0</a:t>
            </a:r>
            <a:endParaRPr sz="1850">
              <a:latin typeface="Times New Roman"/>
              <a:cs typeface="Times New Roman"/>
            </a:endParaRPr>
          </a:p>
        </p:txBody>
      </p:sp>
      <p:sp>
        <p:nvSpPr>
          <p:cNvPr id="68" name="object 68"/>
          <p:cNvSpPr txBox="1"/>
          <p:nvPr/>
        </p:nvSpPr>
        <p:spPr>
          <a:xfrm>
            <a:off x="4384933" y="4646260"/>
            <a:ext cx="1313180" cy="300990"/>
          </a:xfrm>
          <a:prstGeom prst="rect">
            <a:avLst/>
          </a:prstGeom>
        </p:spPr>
        <p:txBody>
          <a:bodyPr vert="horz" wrap="square" lIns="0" tIns="0" rIns="0" bIns="0" rtlCol="0">
            <a:spAutoFit/>
          </a:bodyPr>
          <a:lstStyle/>
          <a:p>
            <a:pPr marL="12700">
              <a:lnSpc>
                <a:spcPct val="100000"/>
              </a:lnSpc>
            </a:pPr>
            <a:r>
              <a:rPr sz="1850" b="1" spc="-30" dirty="0">
                <a:latin typeface="Times New Roman"/>
                <a:cs typeface="Times New Roman"/>
              </a:rPr>
              <a:t>survival </a:t>
            </a:r>
            <a:r>
              <a:rPr sz="1850" b="1" spc="-5" dirty="0">
                <a:latin typeface="Times New Roman"/>
                <a:cs typeface="Times New Roman"/>
              </a:rPr>
              <a:t>2</a:t>
            </a:r>
            <a:r>
              <a:rPr sz="1850" b="1" spc="-15" dirty="0">
                <a:latin typeface="Times New Roman"/>
                <a:cs typeface="Times New Roman"/>
              </a:rPr>
              <a:t> </a:t>
            </a:r>
            <a:r>
              <a:rPr sz="1850" b="1" spc="-10" dirty="0">
                <a:latin typeface="Times New Roman"/>
                <a:cs typeface="Times New Roman"/>
              </a:rPr>
              <a:t>yy</a:t>
            </a:r>
            <a:endParaRPr sz="1850">
              <a:latin typeface="Times New Roman"/>
              <a:cs typeface="Times New Roman"/>
            </a:endParaRPr>
          </a:p>
        </p:txBody>
      </p:sp>
      <p:sp>
        <p:nvSpPr>
          <p:cNvPr id="69" name="object 69"/>
          <p:cNvSpPr txBox="1"/>
          <p:nvPr/>
        </p:nvSpPr>
        <p:spPr>
          <a:xfrm>
            <a:off x="5894308" y="4646260"/>
            <a:ext cx="1193800" cy="300990"/>
          </a:xfrm>
          <a:prstGeom prst="rect">
            <a:avLst/>
          </a:prstGeom>
        </p:spPr>
        <p:txBody>
          <a:bodyPr vert="horz" wrap="square" lIns="0" tIns="0" rIns="0" bIns="0" rtlCol="0">
            <a:spAutoFit/>
          </a:bodyPr>
          <a:lstStyle/>
          <a:p>
            <a:pPr marL="12700">
              <a:lnSpc>
                <a:spcPct val="100000"/>
              </a:lnSpc>
            </a:pPr>
            <a:r>
              <a:rPr sz="1850" b="1" spc="-10" dirty="0">
                <a:latin typeface="Times New Roman"/>
                <a:cs typeface="Times New Roman"/>
              </a:rPr>
              <a:t>long </a:t>
            </a:r>
            <a:r>
              <a:rPr sz="1850" b="1" dirty="0">
                <a:latin typeface="Times New Roman"/>
                <a:cs typeface="Times New Roman"/>
              </a:rPr>
              <a:t>term</a:t>
            </a:r>
            <a:r>
              <a:rPr sz="1850" b="1" spc="-120" dirty="0">
                <a:latin typeface="Times New Roman"/>
                <a:cs typeface="Times New Roman"/>
              </a:rPr>
              <a:t> </a:t>
            </a:r>
            <a:r>
              <a:rPr sz="1850" b="1" spc="-5" dirty="0">
                <a:latin typeface="Times New Roman"/>
                <a:cs typeface="Times New Roman"/>
              </a:rPr>
              <a:t>6</a:t>
            </a:r>
            <a:endParaRPr sz="1850">
              <a:latin typeface="Times New Roman"/>
              <a:cs typeface="Times New Roman"/>
            </a:endParaRPr>
          </a:p>
        </p:txBody>
      </p:sp>
      <p:sp>
        <p:nvSpPr>
          <p:cNvPr id="70" name="object 70"/>
          <p:cNvSpPr txBox="1"/>
          <p:nvPr/>
        </p:nvSpPr>
        <p:spPr>
          <a:xfrm>
            <a:off x="4699000" y="4974360"/>
            <a:ext cx="4114800" cy="988694"/>
          </a:xfrm>
          <a:prstGeom prst="rect">
            <a:avLst/>
          </a:prstGeom>
        </p:spPr>
        <p:txBody>
          <a:bodyPr vert="horz" wrap="square" lIns="0" tIns="0" rIns="0" bIns="0" rtlCol="0">
            <a:spAutoFit/>
          </a:bodyPr>
          <a:lstStyle/>
          <a:p>
            <a:pPr marR="511175" algn="ctr">
              <a:lnSpc>
                <a:spcPts val="1900"/>
              </a:lnSpc>
            </a:pPr>
            <a:r>
              <a:rPr sz="1850" b="1" spc="-10" dirty="0">
                <a:latin typeface="Times New Roman"/>
                <a:cs typeface="Times New Roman"/>
              </a:rPr>
              <a:t>yy</a:t>
            </a:r>
            <a:endParaRPr sz="1850">
              <a:latin typeface="Times New Roman"/>
              <a:cs typeface="Times New Roman"/>
            </a:endParaRPr>
          </a:p>
        </p:txBody>
      </p:sp>
      <p:sp>
        <p:nvSpPr>
          <p:cNvPr id="71" name="object 71"/>
          <p:cNvSpPr txBox="1"/>
          <p:nvPr/>
        </p:nvSpPr>
        <p:spPr>
          <a:xfrm>
            <a:off x="642392" y="2264725"/>
            <a:ext cx="266065" cy="1396365"/>
          </a:xfrm>
          <a:prstGeom prst="rect">
            <a:avLst/>
          </a:prstGeom>
        </p:spPr>
        <p:txBody>
          <a:bodyPr vert="vert270" wrap="square" lIns="0" tIns="0" rIns="0" bIns="0" rtlCol="0">
            <a:spAutoFit/>
          </a:bodyPr>
          <a:lstStyle/>
          <a:p>
            <a:pPr marL="12700">
              <a:lnSpc>
                <a:spcPts val="2005"/>
              </a:lnSpc>
            </a:pPr>
            <a:r>
              <a:rPr sz="1900" b="1" dirty="0">
                <a:latin typeface="Times New Roman"/>
                <a:cs typeface="Times New Roman"/>
              </a:rPr>
              <a:t>%</a:t>
            </a:r>
            <a:r>
              <a:rPr sz="1900" b="1" spc="-5" dirty="0">
                <a:latin typeface="Times New Roman"/>
                <a:cs typeface="Times New Roman"/>
              </a:rPr>
              <a:t> </a:t>
            </a:r>
            <a:r>
              <a:rPr sz="1900" b="1" spc="-10" dirty="0">
                <a:latin typeface="Times New Roman"/>
                <a:cs typeface="Times New Roman"/>
              </a:rPr>
              <a:t>o</a:t>
            </a:r>
            <a:r>
              <a:rPr sz="1900" b="1" dirty="0">
                <a:latin typeface="Times New Roman"/>
                <a:cs typeface="Times New Roman"/>
              </a:rPr>
              <a:t>f</a:t>
            </a:r>
            <a:r>
              <a:rPr sz="1900" b="1" spc="-5" dirty="0">
                <a:latin typeface="Times New Roman"/>
                <a:cs typeface="Times New Roman"/>
              </a:rPr>
              <a:t> </a:t>
            </a:r>
            <a:r>
              <a:rPr sz="1900" b="1" spc="-35" dirty="0">
                <a:latin typeface="Times New Roman"/>
                <a:cs typeface="Times New Roman"/>
              </a:rPr>
              <a:t>p</a:t>
            </a:r>
            <a:r>
              <a:rPr sz="1900" b="1" dirty="0">
                <a:latin typeface="Times New Roman"/>
                <a:cs typeface="Times New Roman"/>
              </a:rPr>
              <a:t>at</a:t>
            </a:r>
            <a:r>
              <a:rPr sz="1900" b="1" spc="15" dirty="0">
                <a:latin typeface="Times New Roman"/>
                <a:cs typeface="Times New Roman"/>
              </a:rPr>
              <a:t>i</a:t>
            </a:r>
            <a:r>
              <a:rPr sz="1900" b="1" spc="20" dirty="0">
                <a:latin typeface="Times New Roman"/>
                <a:cs typeface="Times New Roman"/>
              </a:rPr>
              <a:t>e</a:t>
            </a:r>
            <a:r>
              <a:rPr sz="1900" b="1" spc="-35" dirty="0">
                <a:latin typeface="Times New Roman"/>
                <a:cs typeface="Times New Roman"/>
              </a:rPr>
              <a:t>n</a:t>
            </a:r>
            <a:r>
              <a:rPr sz="1900" b="1" dirty="0">
                <a:latin typeface="Times New Roman"/>
                <a:cs typeface="Times New Roman"/>
              </a:rPr>
              <a:t>ts</a:t>
            </a:r>
            <a:endParaRPr sz="1900">
              <a:latin typeface="Times New Roman"/>
              <a:cs typeface="Times New Roman"/>
            </a:endParaRPr>
          </a:p>
        </p:txBody>
      </p:sp>
      <p:sp>
        <p:nvSpPr>
          <p:cNvPr id="72" name="object 72"/>
          <p:cNvSpPr/>
          <p:nvPr/>
        </p:nvSpPr>
        <p:spPr>
          <a:xfrm>
            <a:off x="7396812" y="2757665"/>
            <a:ext cx="130175" cy="130175"/>
          </a:xfrm>
          <a:custGeom>
            <a:avLst/>
            <a:gdLst/>
            <a:ahLst/>
            <a:cxnLst/>
            <a:rect l="l" t="t" r="r" b="b"/>
            <a:pathLst>
              <a:path w="130175" h="130175">
                <a:moveTo>
                  <a:pt x="0" y="130021"/>
                </a:moveTo>
                <a:lnTo>
                  <a:pt x="129808" y="130021"/>
                </a:lnTo>
                <a:lnTo>
                  <a:pt x="129808" y="0"/>
                </a:lnTo>
                <a:lnTo>
                  <a:pt x="0" y="0"/>
                </a:lnTo>
                <a:lnTo>
                  <a:pt x="0" y="130021"/>
                </a:lnTo>
                <a:close/>
              </a:path>
            </a:pathLst>
          </a:custGeom>
          <a:solidFill>
            <a:srgbClr val="FF0000"/>
          </a:solidFill>
        </p:spPr>
        <p:txBody>
          <a:bodyPr wrap="square" lIns="0" tIns="0" rIns="0" bIns="0" rtlCol="0"/>
          <a:lstStyle/>
          <a:p>
            <a:endParaRPr/>
          </a:p>
        </p:txBody>
      </p:sp>
      <p:sp>
        <p:nvSpPr>
          <p:cNvPr id="73" name="object 73"/>
          <p:cNvSpPr/>
          <p:nvPr/>
        </p:nvSpPr>
        <p:spPr>
          <a:xfrm>
            <a:off x="7396812" y="2757665"/>
            <a:ext cx="130175" cy="130175"/>
          </a:xfrm>
          <a:custGeom>
            <a:avLst/>
            <a:gdLst/>
            <a:ahLst/>
            <a:cxnLst/>
            <a:rect l="l" t="t" r="r" b="b"/>
            <a:pathLst>
              <a:path w="130175" h="130175">
                <a:moveTo>
                  <a:pt x="0" y="130021"/>
                </a:moveTo>
                <a:lnTo>
                  <a:pt x="129808" y="130021"/>
                </a:lnTo>
                <a:lnTo>
                  <a:pt x="129808" y="0"/>
                </a:lnTo>
                <a:lnTo>
                  <a:pt x="0" y="0"/>
                </a:lnTo>
                <a:lnTo>
                  <a:pt x="0" y="130021"/>
                </a:lnTo>
                <a:close/>
              </a:path>
            </a:pathLst>
          </a:custGeom>
          <a:ln w="9980">
            <a:solidFill>
              <a:srgbClr val="000000"/>
            </a:solidFill>
          </a:ln>
        </p:spPr>
        <p:txBody>
          <a:bodyPr wrap="square" lIns="0" tIns="0" rIns="0" bIns="0" rtlCol="0"/>
          <a:lstStyle/>
          <a:p>
            <a:endParaRPr/>
          </a:p>
        </p:txBody>
      </p:sp>
      <p:sp>
        <p:nvSpPr>
          <p:cNvPr id="74" name="object 74"/>
          <p:cNvSpPr/>
          <p:nvPr/>
        </p:nvSpPr>
        <p:spPr>
          <a:xfrm>
            <a:off x="7396812" y="3067988"/>
            <a:ext cx="130175" cy="130175"/>
          </a:xfrm>
          <a:custGeom>
            <a:avLst/>
            <a:gdLst/>
            <a:ahLst/>
            <a:cxnLst/>
            <a:rect l="l" t="t" r="r" b="b"/>
            <a:pathLst>
              <a:path w="130175" h="130175">
                <a:moveTo>
                  <a:pt x="0" y="130021"/>
                </a:moveTo>
                <a:lnTo>
                  <a:pt x="129808" y="130021"/>
                </a:lnTo>
                <a:lnTo>
                  <a:pt x="129808" y="0"/>
                </a:lnTo>
                <a:lnTo>
                  <a:pt x="0" y="0"/>
                </a:lnTo>
                <a:lnTo>
                  <a:pt x="0" y="130021"/>
                </a:lnTo>
                <a:close/>
              </a:path>
            </a:pathLst>
          </a:custGeom>
          <a:solidFill>
            <a:srgbClr val="333399"/>
          </a:solidFill>
        </p:spPr>
        <p:txBody>
          <a:bodyPr wrap="square" lIns="0" tIns="0" rIns="0" bIns="0" rtlCol="0"/>
          <a:lstStyle/>
          <a:p>
            <a:endParaRPr/>
          </a:p>
        </p:txBody>
      </p:sp>
      <p:sp>
        <p:nvSpPr>
          <p:cNvPr id="75" name="object 75"/>
          <p:cNvSpPr/>
          <p:nvPr/>
        </p:nvSpPr>
        <p:spPr>
          <a:xfrm>
            <a:off x="7396812" y="3067988"/>
            <a:ext cx="130175" cy="130175"/>
          </a:xfrm>
          <a:custGeom>
            <a:avLst/>
            <a:gdLst/>
            <a:ahLst/>
            <a:cxnLst/>
            <a:rect l="l" t="t" r="r" b="b"/>
            <a:pathLst>
              <a:path w="130175" h="130175">
                <a:moveTo>
                  <a:pt x="0" y="130021"/>
                </a:moveTo>
                <a:lnTo>
                  <a:pt x="129808" y="130021"/>
                </a:lnTo>
                <a:lnTo>
                  <a:pt x="129808" y="0"/>
                </a:lnTo>
                <a:lnTo>
                  <a:pt x="0" y="0"/>
                </a:lnTo>
                <a:lnTo>
                  <a:pt x="0" y="130021"/>
                </a:lnTo>
                <a:close/>
              </a:path>
            </a:pathLst>
          </a:custGeom>
          <a:ln w="9980">
            <a:solidFill>
              <a:srgbClr val="000000"/>
            </a:solidFill>
          </a:ln>
        </p:spPr>
        <p:txBody>
          <a:bodyPr wrap="square" lIns="0" tIns="0" rIns="0" bIns="0" rtlCol="0"/>
          <a:lstStyle/>
          <a:p>
            <a:endParaRPr/>
          </a:p>
        </p:txBody>
      </p:sp>
      <p:sp>
        <p:nvSpPr>
          <p:cNvPr id="76" name="object 76"/>
          <p:cNvSpPr txBox="1"/>
          <p:nvPr/>
        </p:nvSpPr>
        <p:spPr>
          <a:xfrm>
            <a:off x="7326648" y="2647995"/>
            <a:ext cx="1130300" cy="620395"/>
          </a:xfrm>
          <a:prstGeom prst="rect">
            <a:avLst/>
          </a:prstGeom>
          <a:ln w="9978">
            <a:solidFill>
              <a:srgbClr val="000000"/>
            </a:solidFill>
          </a:ln>
        </p:spPr>
        <p:txBody>
          <a:bodyPr vert="horz" wrap="square" lIns="0" tIns="3175" rIns="0" bIns="0" rtlCol="0">
            <a:spAutoFit/>
          </a:bodyPr>
          <a:lstStyle/>
          <a:p>
            <a:pPr marL="264795">
              <a:lnSpc>
                <a:spcPct val="100000"/>
              </a:lnSpc>
              <a:spcBef>
                <a:spcPts val="25"/>
              </a:spcBef>
            </a:pPr>
            <a:r>
              <a:rPr sz="1850" b="1" spc="-25" dirty="0">
                <a:latin typeface="Times New Roman"/>
                <a:cs typeface="Times New Roman"/>
              </a:rPr>
              <a:t>no</a:t>
            </a:r>
            <a:r>
              <a:rPr sz="1850" b="1" spc="-80" dirty="0">
                <a:latin typeface="Times New Roman"/>
                <a:cs typeface="Times New Roman"/>
              </a:rPr>
              <a:t> </a:t>
            </a:r>
            <a:r>
              <a:rPr sz="1850" b="1" spc="-45" dirty="0">
                <a:latin typeface="Times New Roman"/>
                <a:cs typeface="Times New Roman"/>
              </a:rPr>
              <a:t>ATG</a:t>
            </a:r>
            <a:endParaRPr sz="1850">
              <a:latin typeface="Times New Roman"/>
              <a:cs typeface="Times New Roman"/>
            </a:endParaRPr>
          </a:p>
          <a:p>
            <a:pPr marL="264795">
              <a:lnSpc>
                <a:spcPct val="100000"/>
              </a:lnSpc>
              <a:spcBef>
                <a:spcPts val="160"/>
              </a:spcBef>
            </a:pPr>
            <a:r>
              <a:rPr sz="1850" b="1" spc="-45" dirty="0">
                <a:latin typeface="Times New Roman"/>
                <a:cs typeface="Times New Roman"/>
              </a:rPr>
              <a:t>ATG</a:t>
            </a:r>
            <a:endParaRPr sz="1850">
              <a:latin typeface="Times New Roman"/>
              <a:cs typeface="Times New Roman"/>
            </a:endParaRPr>
          </a:p>
        </p:txBody>
      </p:sp>
      <p:sp>
        <p:nvSpPr>
          <p:cNvPr id="77" name="object 77"/>
          <p:cNvSpPr/>
          <p:nvPr/>
        </p:nvSpPr>
        <p:spPr>
          <a:xfrm>
            <a:off x="4699000" y="4978400"/>
            <a:ext cx="4114800" cy="984250"/>
          </a:xfrm>
          <a:prstGeom prst="rect">
            <a:avLst/>
          </a:prstGeom>
          <a:blipFill>
            <a:blip r:embed="rId2" cstate="print"/>
            <a:stretch>
              <a:fillRect/>
            </a:stretch>
          </a:blipFill>
        </p:spPr>
        <p:txBody>
          <a:bodyPr wrap="square" lIns="0" tIns="0" rIns="0" bIns="0" rtlCol="0"/>
          <a:lstStyle/>
          <a:p>
            <a:endParaRPr/>
          </a:p>
        </p:txBody>
      </p:sp>
      <p:sp>
        <p:nvSpPr>
          <p:cNvPr id="78" name="object 78"/>
          <p:cNvSpPr txBox="1"/>
          <p:nvPr/>
        </p:nvSpPr>
        <p:spPr>
          <a:xfrm>
            <a:off x="454253" y="4646260"/>
            <a:ext cx="3613150" cy="1106805"/>
          </a:xfrm>
          <a:prstGeom prst="rect">
            <a:avLst/>
          </a:prstGeom>
        </p:spPr>
        <p:txBody>
          <a:bodyPr vert="horz" wrap="square" lIns="0" tIns="0" rIns="0" bIns="0" rtlCol="0">
            <a:spAutoFit/>
          </a:bodyPr>
          <a:lstStyle/>
          <a:p>
            <a:pPr marL="1073785">
              <a:lnSpc>
                <a:spcPct val="100000"/>
              </a:lnSpc>
              <a:tabLst>
                <a:tab pos="2743200" algn="l"/>
              </a:tabLst>
            </a:pPr>
            <a:r>
              <a:rPr sz="1850" b="1" spc="-30" dirty="0">
                <a:latin typeface="Times New Roman"/>
                <a:cs typeface="Times New Roman"/>
              </a:rPr>
              <a:t>aGvHD</a:t>
            </a:r>
            <a:r>
              <a:rPr sz="1850" b="1" spc="-20" dirty="0">
                <a:latin typeface="Times New Roman"/>
                <a:cs typeface="Times New Roman"/>
              </a:rPr>
              <a:t> </a:t>
            </a:r>
            <a:r>
              <a:rPr sz="1850" b="1" spc="-30" dirty="0">
                <a:latin typeface="Times New Roman"/>
                <a:cs typeface="Times New Roman"/>
              </a:rPr>
              <a:t>II+	</a:t>
            </a:r>
            <a:r>
              <a:rPr sz="1850" b="1" spc="-25" dirty="0">
                <a:latin typeface="Times New Roman"/>
                <a:cs typeface="Times New Roman"/>
              </a:rPr>
              <a:t>cGvHD</a:t>
            </a:r>
            <a:endParaRPr sz="1850">
              <a:latin typeface="Times New Roman"/>
              <a:cs typeface="Times New Roman"/>
            </a:endParaRPr>
          </a:p>
          <a:p>
            <a:pPr algn="ctr">
              <a:lnSpc>
                <a:spcPct val="100000"/>
              </a:lnSpc>
              <a:spcBef>
                <a:spcPts val="1305"/>
              </a:spcBef>
            </a:pPr>
            <a:r>
              <a:rPr sz="2000" dirty="0">
                <a:solidFill>
                  <a:srgbClr val="808080"/>
                </a:solidFill>
                <a:latin typeface="Arial"/>
                <a:cs typeface="Arial"/>
              </a:rPr>
              <a:t>109 unrelated donor</a:t>
            </a:r>
            <a:r>
              <a:rPr sz="2000" spc="-105" dirty="0">
                <a:solidFill>
                  <a:srgbClr val="808080"/>
                </a:solidFill>
                <a:latin typeface="Arial"/>
                <a:cs typeface="Arial"/>
              </a:rPr>
              <a:t> </a:t>
            </a:r>
            <a:r>
              <a:rPr sz="2000" dirty="0">
                <a:solidFill>
                  <a:srgbClr val="808080"/>
                </a:solidFill>
                <a:latin typeface="Arial"/>
                <a:cs typeface="Arial"/>
              </a:rPr>
              <a:t>transplants</a:t>
            </a:r>
            <a:endParaRPr sz="2000">
              <a:latin typeface="Arial"/>
              <a:cs typeface="Arial"/>
            </a:endParaRPr>
          </a:p>
          <a:p>
            <a:pPr algn="ctr">
              <a:lnSpc>
                <a:spcPct val="100000"/>
              </a:lnSpc>
              <a:spcBef>
                <a:spcPts val="240"/>
              </a:spcBef>
            </a:pPr>
            <a:r>
              <a:rPr sz="2000" dirty="0">
                <a:solidFill>
                  <a:srgbClr val="808080"/>
                </a:solidFill>
                <a:latin typeface="Arial"/>
                <a:cs typeface="Arial"/>
              </a:rPr>
              <a:t>BBMT 2006 12:</a:t>
            </a:r>
            <a:r>
              <a:rPr sz="2000" spc="-155" dirty="0">
                <a:solidFill>
                  <a:srgbClr val="808080"/>
                </a:solidFill>
                <a:latin typeface="Arial"/>
                <a:cs typeface="Arial"/>
              </a:rPr>
              <a:t> </a:t>
            </a:r>
            <a:r>
              <a:rPr sz="2000" dirty="0">
                <a:solidFill>
                  <a:srgbClr val="808080"/>
                </a:solidFill>
                <a:latin typeface="Arial"/>
                <a:cs typeface="Arial"/>
              </a:rPr>
              <a:t>560</a:t>
            </a:r>
            <a:endParaRPr sz="2000">
              <a:latin typeface="Arial"/>
              <a:cs typeface="Arial"/>
            </a:endParaRPr>
          </a:p>
        </p:txBody>
      </p:sp>
      <p:sp>
        <p:nvSpPr>
          <p:cNvPr id="79" name="object 79"/>
          <p:cNvSpPr txBox="1">
            <a:spLocks noGrp="1"/>
          </p:cNvSpPr>
          <p:nvPr>
            <p:ph type="ftr" sz="quarter" idx="5"/>
          </p:nvPr>
        </p:nvSpPr>
        <p:spPr>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28676" rIns="0" bIns="0" rtlCol="0">
            <a:spAutoFit/>
          </a:bodyPr>
          <a:lstStyle/>
          <a:p>
            <a:pPr marL="1602105">
              <a:lnSpc>
                <a:spcPct val="100000"/>
              </a:lnSpc>
            </a:pPr>
            <a:r>
              <a:rPr dirty="0"/>
              <a:t>Acute GvHD:</a:t>
            </a:r>
            <a:r>
              <a:rPr spc="-75" dirty="0"/>
              <a:t> </a:t>
            </a:r>
            <a:r>
              <a:rPr spc="-5" dirty="0"/>
              <a:t>Prevention</a:t>
            </a:r>
          </a:p>
        </p:txBody>
      </p:sp>
      <p:sp>
        <p:nvSpPr>
          <p:cNvPr id="3" name="object 3"/>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solidFill>
            <a:srgbClr val="336699"/>
          </a:solidFill>
        </p:spPr>
        <p:txBody>
          <a:bodyPr wrap="square" lIns="0" tIns="0" rIns="0" bIns="0" rtlCol="0"/>
          <a:lstStyle/>
          <a:p>
            <a:endParaRPr/>
          </a:p>
        </p:txBody>
      </p:sp>
      <p:sp>
        <p:nvSpPr>
          <p:cNvPr id="4" name="object 4"/>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sp>
        <p:nvSpPr>
          <p:cNvPr id="5" name="object 5"/>
          <p:cNvSpPr/>
          <p:nvPr/>
        </p:nvSpPr>
        <p:spPr>
          <a:xfrm>
            <a:off x="457200" y="1447736"/>
            <a:ext cx="8229600" cy="4526026"/>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452437" y="1442974"/>
            <a:ext cx="8239125" cy="4535805"/>
          </a:xfrm>
          <a:custGeom>
            <a:avLst/>
            <a:gdLst/>
            <a:ahLst/>
            <a:cxnLst/>
            <a:rect l="l" t="t" r="r" b="b"/>
            <a:pathLst>
              <a:path w="8239125" h="4535805">
                <a:moveTo>
                  <a:pt x="0" y="4535551"/>
                </a:moveTo>
                <a:lnTo>
                  <a:pt x="8239125" y="4535551"/>
                </a:lnTo>
                <a:lnTo>
                  <a:pt x="8239125" y="0"/>
                </a:lnTo>
                <a:lnTo>
                  <a:pt x="0" y="0"/>
                </a:lnTo>
                <a:lnTo>
                  <a:pt x="0" y="4535551"/>
                </a:lnTo>
                <a:close/>
              </a:path>
            </a:pathLst>
          </a:custGeom>
          <a:ln w="9525">
            <a:solidFill>
              <a:srgbClr val="336699"/>
            </a:solidFill>
          </a:ln>
        </p:spPr>
        <p:txBody>
          <a:bodyPr wrap="square" lIns="0" tIns="0" rIns="0" bIns="0" rtlCol="0"/>
          <a:lstStyle/>
          <a:p>
            <a:endParaRPr/>
          </a:p>
        </p:txBody>
      </p:sp>
      <p:sp>
        <p:nvSpPr>
          <p:cNvPr id="7" name="object 7"/>
          <p:cNvSpPr txBox="1">
            <a:spLocks noGrp="1"/>
          </p:cNvSpPr>
          <p:nvPr>
            <p:ph type="ftr" sz="quarter" idx="4294967295"/>
          </p:nvPr>
        </p:nvSpPr>
        <p:spPr>
          <a:xfrm>
            <a:off x="1391792" y="6380331"/>
            <a:ext cx="7162165" cy="318134"/>
          </a:xfrm>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28676" rIns="0" bIns="0" rtlCol="0">
            <a:spAutoFit/>
          </a:bodyPr>
          <a:lstStyle/>
          <a:p>
            <a:pPr marL="1602105">
              <a:lnSpc>
                <a:spcPct val="100000"/>
              </a:lnSpc>
            </a:pPr>
            <a:r>
              <a:rPr dirty="0"/>
              <a:t>Acute GvHD:</a:t>
            </a:r>
            <a:r>
              <a:rPr spc="-75" dirty="0"/>
              <a:t> </a:t>
            </a:r>
            <a:r>
              <a:rPr spc="-5" dirty="0"/>
              <a:t>Prevention</a:t>
            </a:r>
          </a:p>
        </p:txBody>
      </p:sp>
      <p:sp>
        <p:nvSpPr>
          <p:cNvPr id="3" name="object 3"/>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solidFill>
            <a:srgbClr val="336699"/>
          </a:solidFill>
        </p:spPr>
        <p:txBody>
          <a:bodyPr wrap="square" lIns="0" tIns="0" rIns="0" bIns="0" rtlCol="0"/>
          <a:lstStyle/>
          <a:p>
            <a:endParaRPr/>
          </a:p>
        </p:txBody>
      </p:sp>
      <p:sp>
        <p:nvSpPr>
          <p:cNvPr id="4" name="object 4"/>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sp>
        <p:nvSpPr>
          <p:cNvPr id="5" name="object 5"/>
          <p:cNvSpPr/>
          <p:nvPr/>
        </p:nvSpPr>
        <p:spPr>
          <a:xfrm>
            <a:off x="457200" y="1473136"/>
            <a:ext cx="8229600" cy="4526026"/>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452437" y="1468374"/>
            <a:ext cx="8239125" cy="4535805"/>
          </a:xfrm>
          <a:custGeom>
            <a:avLst/>
            <a:gdLst/>
            <a:ahLst/>
            <a:cxnLst/>
            <a:rect l="l" t="t" r="r" b="b"/>
            <a:pathLst>
              <a:path w="8239125" h="4535805">
                <a:moveTo>
                  <a:pt x="0" y="4535551"/>
                </a:moveTo>
                <a:lnTo>
                  <a:pt x="8239125" y="4535551"/>
                </a:lnTo>
                <a:lnTo>
                  <a:pt x="8239125" y="0"/>
                </a:lnTo>
                <a:lnTo>
                  <a:pt x="0" y="0"/>
                </a:lnTo>
                <a:lnTo>
                  <a:pt x="0" y="4535551"/>
                </a:lnTo>
                <a:close/>
              </a:path>
            </a:pathLst>
          </a:custGeom>
          <a:ln w="9525">
            <a:solidFill>
              <a:srgbClr val="336699"/>
            </a:solidFill>
          </a:ln>
        </p:spPr>
        <p:txBody>
          <a:bodyPr wrap="square" lIns="0" tIns="0" rIns="0" bIns="0" rtlCol="0"/>
          <a:lstStyle/>
          <a:p>
            <a:endParaRPr/>
          </a:p>
        </p:txBody>
      </p:sp>
      <p:sp>
        <p:nvSpPr>
          <p:cNvPr id="7" name="object 7"/>
          <p:cNvSpPr txBox="1">
            <a:spLocks noGrp="1"/>
          </p:cNvSpPr>
          <p:nvPr>
            <p:ph type="ftr" sz="quarter" idx="4294967295"/>
          </p:nvPr>
        </p:nvSpPr>
        <p:spPr>
          <a:xfrm>
            <a:off x="1391792" y="6380331"/>
            <a:ext cx="7162165" cy="318134"/>
          </a:xfrm>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28676" rIns="0" bIns="0" rtlCol="0">
            <a:spAutoFit/>
          </a:bodyPr>
          <a:lstStyle/>
          <a:p>
            <a:pPr marL="1602105">
              <a:lnSpc>
                <a:spcPct val="100000"/>
              </a:lnSpc>
            </a:pPr>
            <a:r>
              <a:rPr dirty="0"/>
              <a:t>Acute GvHD:</a:t>
            </a:r>
            <a:r>
              <a:rPr spc="-75" dirty="0"/>
              <a:t> </a:t>
            </a:r>
            <a:r>
              <a:rPr spc="-5" dirty="0"/>
              <a:t>Prevention</a:t>
            </a:r>
          </a:p>
        </p:txBody>
      </p:sp>
      <p:sp>
        <p:nvSpPr>
          <p:cNvPr id="3" name="object 3"/>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solidFill>
            <a:srgbClr val="336699"/>
          </a:solidFill>
        </p:spPr>
        <p:txBody>
          <a:bodyPr wrap="square" lIns="0" tIns="0" rIns="0" bIns="0" rtlCol="0"/>
          <a:lstStyle/>
          <a:p>
            <a:endParaRPr/>
          </a:p>
        </p:txBody>
      </p:sp>
      <p:sp>
        <p:nvSpPr>
          <p:cNvPr id="4" name="object 4"/>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sp>
        <p:nvSpPr>
          <p:cNvPr id="5" name="object 5"/>
          <p:cNvSpPr/>
          <p:nvPr/>
        </p:nvSpPr>
        <p:spPr>
          <a:xfrm>
            <a:off x="444500" y="1295336"/>
            <a:ext cx="8229600" cy="4526026"/>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439737" y="1290574"/>
            <a:ext cx="8239125" cy="4535805"/>
          </a:xfrm>
          <a:custGeom>
            <a:avLst/>
            <a:gdLst/>
            <a:ahLst/>
            <a:cxnLst/>
            <a:rect l="l" t="t" r="r" b="b"/>
            <a:pathLst>
              <a:path w="8239125" h="4535805">
                <a:moveTo>
                  <a:pt x="0" y="4535551"/>
                </a:moveTo>
                <a:lnTo>
                  <a:pt x="8239125" y="4535551"/>
                </a:lnTo>
                <a:lnTo>
                  <a:pt x="8239125" y="0"/>
                </a:lnTo>
                <a:lnTo>
                  <a:pt x="0" y="0"/>
                </a:lnTo>
                <a:lnTo>
                  <a:pt x="0" y="4535551"/>
                </a:lnTo>
                <a:close/>
              </a:path>
            </a:pathLst>
          </a:custGeom>
          <a:ln w="9525">
            <a:solidFill>
              <a:srgbClr val="336699"/>
            </a:solidFill>
          </a:ln>
        </p:spPr>
        <p:txBody>
          <a:bodyPr wrap="square" lIns="0" tIns="0" rIns="0" bIns="0" rtlCol="0"/>
          <a:lstStyle/>
          <a:p>
            <a:endParaRPr/>
          </a:p>
        </p:txBody>
      </p:sp>
      <p:sp>
        <p:nvSpPr>
          <p:cNvPr id="7" name="object 7"/>
          <p:cNvSpPr txBox="1"/>
          <p:nvPr/>
        </p:nvSpPr>
        <p:spPr>
          <a:xfrm>
            <a:off x="1735073" y="5877966"/>
            <a:ext cx="6871334" cy="224790"/>
          </a:xfrm>
          <a:prstGeom prst="rect">
            <a:avLst/>
          </a:prstGeom>
        </p:spPr>
        <p:txBody>
          <a:bodyPr vert="horz" wrap="square" lIns="0" tIns="0" rIns="0" bIns="0" rtlCol="0">
            <a:spAutoFit/>
          </a:bodyPr>
          <a:lstStyle/>
          <a:p>
            <a:pPr marL="12700">
              <a:lnSpc>
                <a:spcPct val="100000"/>
              </a:lnSpc>
            </a:pPr>
            <a:r>
              <a:rPr sz="1400" b="1" dirty="0">
                <a:solidFill>
                  <a:srgbClr val="808080"/>
                </a:solidFill>
                <a:latin typeface="Arial"/>
                <a:cs typeface="Arial"/>
              </a:rPr>
              <a:t>Basara N </a:t>
            </a:r>
            <a:r>
              <a:rPr sz="1400" b="1" spc="-5" dirty="0">
                <a:solidFill>
                  <a:srgbClr val="808080"/>
                </a:solidFill>
                <a:latin typeface="Arial"/>
                <a:cs typeface="Arial"/>
              </a:rPr>
              <a:t>for the </a:t>
            </a:r>
            <a:r>
              <a:rPr sz="1400" b="1" dirty="0">
                <a:solidFill>
                  <a:srgbClr val="808080"/>
                </a:solidFill>
                <a:latin typeface="Arial"/>
                <a:cs typeface="Arial"/>
              </a:rPr>
              <a:t>German </a:t>
            </a:r>
            <a:r>
              <a:rPr sz="1400" b="1" spc="-5" dirty="0">
                <a:solidFill>
                  <a:srgbClr val="808080"/>
                </a:solidFill>
                <a:latin typeface="Arial"/>
                <a:cs typeface="Arial"/>
              </a:rPr>
              <a:t>study group </a:t>
            </a:r>
            <a:r>
              <a:rPr sz="1400" b="1" dirty="0">
                <a:solidFill>
                  <a:srgbClr val="808080"/>
                </a:solidFill>
                <a:latin typeface="Arial"/>
                <a:cs typeface="Arial"/>
              </a:rPr>
              <a:t>BMT 2005: 155 </a:t>
            </a:r>
            <a:r>
              <a:rPr sz="1400" b="1" spc="-5" dirty="0">
                <a:solidFill>
                  <a:srgbClr val="808080"/>
                </a:solidFill>
                <a:latin typeface="Arial"/>
                <a:cs typeface="Arial"/>
              </a:rPr>
              <a:t>unrelated </a:t>
            </a:r>
            <a:r>
              <a:rPr sz="1400" b="1" spc="-10" dirty="0">
                <a:solidFill>
                  <a:srgbClr val="808080"/>
                </a:solidFill>
                <a:latin typeface="Arial"/>
                <a:cs typeface="Arial"/>
              </a:rPr>
              <a:t>donor</a:t>
            </a:r>
            <a:r>
              <a:rPr sz="1400" b="1" spc="-135" dirty="0">
                <a:solidFill>
                  <a:srgbClr val="808080"/>
                </a:solidFill>
                <a:latin typeface="Arial"/>
                <a:cs typeface="Arial"/>
              </a:rPr>
              <a:t> </a:t>
            </a:r>
            <a:r>
              <a:rPr sz="1400" b="1" spc="-5" dirty="0">
                <a:solidFill>
                  <a:srgbClr val="808080"/>
                </a:solidFill>
                <a:latin typeface="Arial"/>
                <a:cs typeface="Arial"/>
              </a:rPr>
              <a:t>transplants</a:t>
            </a:r>
            <a:endParaRPr sz="1400">
              <a:latin typeface="Arial"/>
              <a:cs typeface="Arial"/>
            </a:endParaRPr>
          </a:p>
        </p:txBody>
      </p:sp>
      <p:sp>
        <p:nvSpPr>
          <p:cNvPr id="8" name="object 8"/>
          <p:cNvSpPr txBox="1">
            <a:spLocks noGrp="1"/>
          </p:cNvSpPr>
          <p:nvPr>
            <p:ph type="ftr" sz="quarter" idx="4294967295"/>
          </p:nvPr>
        </p:nvSpPr>
        <p:spPr>
          <a:xfrm>
            <a:off x="1391792" y="6380331"/>
            <a:ext cx="7162165" cy="318134"/>
          </a:xfrm>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28676" rIns="0" bIns="0" rtlCol="0">
            <a:spAutoFit/>
          </a:bodyPr>
          <a:lstStyle/>
          <a:p>
            <a:pPr marL="643255">
              <a:lnSpc>
                <a:spcPct val="100000"/>
              </a:lnSpc>
            </a:pPr>
            <a:r>
              <a:rPr dirty="0"/>
              <a:t>Acute GvHD: </a:t>
            </a:r>
            <a:r>
              <a:rPr spc="-5" dirty="0"/>
              <a:t>Unrelated</a:t>
            </a:r>
            <a:r>
              <a:rPr spc="-70" dirty="0"/>
              <a:t> </a:t>
            </a:r>
            <a:r>
              <a:rPr spc="-5" dirty="0"/>
              <a:t>transplants</a:t>
            </a:r>
          </a:p>
        </p:txBody>
      </p:sp>
      <p:sp>
        <p:nvSpPr>
          <p:cNvPr id="3" name="object 3"/>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solidFill>
            <a:srgbClr val="336699"/>
          </a:solidFill>
        </p:spPr>
        <p:txBody>
          <a:bodyPr wrap="square" lIns="0" tIns="0" rIns="0" bIns="0" rtlCol="0"/>
          <a:lstStyle/>
          <a:p>
            <a:endParaRPr/>
          </a:p>
        </p:txBody>
      </p:sp>
      <p:sp>
        <p:nvSpPr>
          <p:cNvPr id="4" name="object 4"/>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sp>
        <p:nvSpPr>
          <p:cNvPr id="5" name="object 5"/>
          <p:cNvSpPr txBox="1"/>
          <p:nvPr/>
        </p:nvSpPr>
        <p:spPr>
          <a:xfrm>
            <a:off x="4733290" y="5877966"/>
            <a:ext cx="3876040" cy="224790"/>
          </a:xfrm>
          <a:prstGeom prst="rect">
            <a:avLst/>
          </a:prstGeom>
        </p:spPr>
        <p:txBody>
          <a:bodyPr vert="horz" wrap="square" lIns="0" tIns="0" rIns="0" bIns="0" rtlCol="0">
            <a:spAutoFit/>
          </a:bodyPr>
          <a:lstStyle/>
          <a:p>
            <a:pPr marL="12700">
              <a:lnSpc>
                <a:spcPct val="100000"/>
              </a:lnSpc>
            </a:pPr>
            <a:r>
              <a:rPr sz="1400" b="1" spc="-5" dirty="0">
                <a:solidFill>
                  <a:srgbClr val="808080"/>
                </a:solidFill>
                <a:latin typeface="Arial"/>
                <a:cs typeface="Arial"/>
              </a:rPr>
              <a:t>Finke </a:t>
            </a:r>
            <a:r>
              <a:rPr sz="1400" b="1" dirty="0">
                <a:solidFill>
                  <a:srgbClr val="808080"/>
                </a:solidFill>
                <a:latin typeface="Arial"/>
                <a:cs typeface="Arial"/>
              </a:rPr>
              <a:t>et al, </a:t>
            </a:r>
            <a:r>
              <a:rPr sz="1400" b="1" spc="-5" dirty="0">
                <a:solidFill>
                  <a:srgbClr val="808080"/>
                </a:solidFill>
                <a:latin typeface="Arial"/>
                <a:cs typeface="Arial"/>
              </a:rPr>
              <a:t>Lancet Oncology </a:t>
            </a:r>
            <a:r>
              <a:rPr sz="1400" b="1" dirty="0">
                <a:solidFill>
                  <a:srgbClr val="808080"/>
                </a:solidFill>
                <a:latin typeface="Arial"/>
                <a:cs typeface="Arial"/>
              </a:rPr>
              <a:t>2009 10:</a:t>
            </a:r>
            <a:r>
              <a:rPr sz="1400" b="1" spc="-170" dirty="0">
                <a:solidFill>
                  <a:srgbClr val="808080"/>
                </a:solidFill>
                <a:latin typeface="Arial"/>
                <a:cs typeface="Arial"/>
              </a:rPr>
              <a:t> </a:t>
            </a:r>
            <a:r>
              <a:rPr sz="1400" b="1" dirty="0">
                <a:solidFill>
                  <a:srgbClr val="808080"/>
                </a:solidFill>
                <a:latin typeface="Arial"/>
                <a:cs typeface="Arial"/>
              </a:rPr>
              <a:t>855-864</a:t>
            </a:r>
            <a:endParaRPr sz="1400">
              <a:latin typeface="Arial"/>
              <a:cs typeface="Arial"/>
            </a:endParaRPr>
          </a:p>
        </p:txBody>
      </p:sp>
      <p:sp>
        <p:nvSpPr>
          <p:cNvPr id="7" name="object 7"/>
          <p:cNvSpPr txBox="1">
            <a:spLocks noGrp="1"/>
          </p:cNvSpPr>
          <p:nvPr>
            <p:ph type="ftr" sz="quarter" idx="4294967295"/>
          </p:nvPr>
        </p:nvSpPr>
        <p:spPr>
          <a:xfrm>
            <a:off x="1391792" y="6380331"/>
            <a:ext cx="7162165" cy="318134"/>
          </a:xfrm>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graphicFrame>
        <p:nvGraphicFramePr>
          <p:cNvPr id="6" name="object 6"/>
          <p:cNvGraphicFramePr>
            <a:graphicFrameLocks noGrp="1"/>
          </p:cNvGraphicFramePr>
          <p:nvPr/>
        </p:nvGraphicFramePr>
        <p:xfrm>
          <a:off x="574675" y="1331975"/>
          <a:ext cx="7896223" cy="4390958"/>
        </p:xfrm>
        <a:graphic>
          <a:graphicData uri="http://schemas.openxmlformats.org/drawingml/2006/table">
            <a:tbl>
              <a:tblPr firstRow="1" bandRow="1">
                <a:tableStyleId>{2D5ABB26-0587-4C30-8999-92F81FD0307C}</a:tableStyleId>
              </a:tblPr>
              <a:tblGrid>
                <a:gridCol w="1823593"/>
                <a:gridCol w="2632074"/>
                <a:gridCol w="2068067"/>
                <a:gridCol w="1372489"/>
              </a:tblGrid>
              <a:tr h="639952">
                <a:tc>
                  <a:txBody>
                    <a:bodyPr/>
                    <a:lstStyle/>
                    <a:p>
                      <a:pPr marL="85090">
                        <a:lnSpc>
                          <a:spcPct val="100000"/>
                        </a:lnSpc>
                        <a:spcBef>
                          <a:spcPts val="265"/>
                        </a:spcBef>
                      </a:pPr>
                      <a:r>
                        <a:rPr sz="1800" b="1" spc="-5" dirty="0">
                          <a:solidFill>
                            <a:srgbClr val="001F5F"/>
                          </a:solidFill>
                          <a:latin typeface="Arial"/>
                          <a:cs typeface="Arial"/>
                        </a:rPr>
                        <a:t>Parameter</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c>
                  <a:txBody>
                    <a:bodyPr/>
                    <a:lstStyle/>
                    <a:p>
                      <a:pPr marL="969644" marR="387985" indent="-571500">
                        <a:lnSpc>
                          <a:spcPct val="100000"/>
                        </a:lnSpc>
                        <a:spcBef>
                          <a:spcPts val="265"/>
                        </a:spcBef>
                      </a:pPr>
                      <a:r>
                        <a:rPr sz="1800" b="1" spc="-20" dirty="0">
                          <a:solidFill>
                            <a:srgbClr val="001F5F"/>
                          </a:solidFill>
                          <a:latin typeface="Arial"/>
                          <a:cs typeface="Arial"/>
                        </a:rPr>
                        <a:t>CsA-MTX-ATG </a:t>
                      </a:r>
                      <a:r>
                        <a:rPr sz="1800" b="1" spc="-5" dirty="0">
                          <a:solidFill>
                            <a:srgbClr val="001F5F"/>
                          </a:solidFill>
                          <a:latin typeface="Arial"/>
                          <a:cs typeface="Arial"/>
                        </a:rPr>
                        <a:t>%  N=103</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c>
                  <a:txBody>
                    <a:bodyPr/>
                    <a:lstStyle/>
                    <a:p>
                      <a:pPr marL="781050" marR="377190" indent="-393700">
                        <a:lnSpc>
                          <a:spcPct val="100000"/>
                        </a:lnSpc>
                        <a:spcBef>
                          <a:spcPts val="265"/>
                        </a:spcBef>
                      </a:pPr>
                      <a:r>
                        <a:rPr sz="1800" b="1" spc="-10" dirty="0">
                          <a:solidFill>
                            <a:srgbClr val="001F5F"/>
                          </a:solidFill>
                          <a:latin typeface="Arial"/>
                          <a:cs typeface="Arial"/>
                        </a:rPr>
                        <a:t>CsA-MTX</a:t>
                      </a:r>
                      <a:r>
                        <a:rPr sz="1800" b="1" spc="-40" dirty="0">
                          <a:solidFill>
                            <a:srgbClr val="001F5F"/>
                          </a:solidFill>
                          <a:latin typeface="Arial"/>
                          <a:cs typeface="Arial"/>
                        </a:rPr>
                        <a:t> </a:t>
                      </a:r>
                      <a:r>
                        <a:rPr sz="1800" b="1" spc="-5" dirty="0">
                          <a:solidFill>
                            <a:srgbClr val="001F5F"/>
                          </a:solidFill>
                          <a:latin typeface="Arial"/>
                          <a:cs typeface="Arial"/>
                        </a:rPr>
                        <a:t>%  N-98</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c>
                  <a:txBody>
                    <a:bodyPr/>
                    <a:lstStyle/>
                    <a:p>
                      <a:pPr algn="ctr">
                        <a:lnSpc>
                          <a:spcPct val="100000"/>
                        </a:lnSpc>
                        <a:spcBef>
                          <a:spcPts val="265"/>
                        </a:spcBef>
                      </a:pPr>
                      <a:r>
                        <a:rPr sz="1800" b="1" dirty="0">
                          <a:solidFill>
                            <a:srgbClr val="001F5F"/>
                          </a:solidFill>
                          <a:latin typeface="Arial"/>
                          <a:cs typeface="Arial"/>
                        </a:rPr>
                        <a:t>P</a:t>
                      </a:r>
                      <a:r>
                        <a:rPr sz="1800" b="1" spc="-135" dirty="0">
                          <a:solidFill>
                            <a:srgbClr val="001F5F"/>
                          </a:solidFill>
                          <a:latin typeface="Arial"/>
                          <a:cs typeface="Arial"/>
                        </a:rPr>
                        <a:t> </a:t>
                      </a:r>
                      <a:r>
                        <a:rPr sz="1800" b="1" spc="-10" dirty="0">
                          <a:solidFill>
                            <a:srgbClr val="001F5F"/>
                          </a:solidFill>
                          <a:latin typeface="Arial"/>
                          <a:cs typeface="Arial"/>
                        </a:rPr>
                        <a:t>value</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r>
              <a:tr h="468884">
                <a:tc>
                  <a:txBody>
                    <a:bodyPr/>
                    <a:lstStyle/>
                    <a:p>
                      <a:pPr marL="85090">
                        <a:lnSpc>
                          <a:spcPct val="100000"/>
                        </a:lnSpc>
                        <a:spcBef>
                          <a:spcPts val="165"/>
                        </a:spcBef>
                      </a:pPr>
                      <a:r>
                        <a:rPr sz="1800" spc="-5" dirty="0">
                          <a:latin typeface="Arial"/>
                          <a:cs typeface="Arial"/>
                        </a:rPr>
                        <a:t>aGvHD </a:t>
                      </a:r>
                      <a:r>
                        <a:rPr sz="1800" dirty="0">
                          <a:latin typeface="Arial"/>
                          <a:cs typeface="Arial"/>
                        </a:rPr>
                        <a:t>&gt;</a:t>
                      </a:r>
                      <a:r>
                        <a:rPr sz="1800" spc="-80" dirty="0">
                          <a:latin typeface="Arial"/>
                          <a:cs typeface="Arial"/>
                        </a:rPr>
                        <a:t> </a:t>
                      </a:r>
                      <a:r>
                        <a:rPr sz="1800" dirty="0">
                          <a:latin typeface="Arial"/>
                          <a:cs typeface="Arial"/>
                        </a:rPr>
                        <a:t>I</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c>
                  <a:txBody>
                    <a:bodyPr/>
                    <a:lstStyle/>
                    <a:p>
                      <a:pPr marL="635" algn="ctr">
                        <a:lnSpc>
                          <a:spcPct val="100000"/>
                        </a:lnSpc>
                        <a:spcBef>
                          <a:spcPts val="165"/>
                        </a:spcBef>
                      </a:pPr>
                      <a:r>
                        <a:rPr sz="1800" spc="-10" dirty="0">
                          <a:latin typeface="Arial"/>
                          <a:cs typeface="Arial"/>
                        </a:rPr>
                        <a:t>33</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c>
                  <a:txBody>
                    <a:bodyPr/>
                    <a:lstStyle/>
                    <a:p>
                      <a:pPr marL="1270" algn="ctr">
                        <a:lnSpc>
                          <a:spcPct val="100000"/>
                        </a:lnSpc>
                        <a:spcBef>
                          <a:spcPts val="165"/>
                        </a:spcBef>
                      </a:pPr>
                      <a:r>
                        <a:rPr sz="1800" spc="-10" dirty="0">
                          <a:latin typeface="Arial"/>
                          <a:cs typeface="Arial"/>
                        </a:rPr>
                        <a:t>51</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c>
                  <a:txBody>
                    <a:bodyPr/>
                    <a:lstStyle/>
                    <a:p>
                      <a:pPr marL="635" algn="ctr">
                        <a:lnSpc>
                          <a:spcPct val="100000"/>
                        </a:lnSpc>
                        <a:spcBef>
                          <a:spcPts val="165"/>
                        </a:spcBef>
                      </a:pPr>
                      <a:r>
                        <a:rPr sz="1800" spc="-5" dirty="0">
                          <a:latin typeface="Arial"/>
                          <a:cs typeface="Arial"/>
                        </a:rPr>
                        <a:t>0.01</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r>
              <a:tr h="468884">
                <a:tc>
                  <a:txBody>
                    <a:bodyPr/>
                    <a:lstStyle/>
                    <a:p>
                      <a:pPr marL="85090">
                        <a:lnSpc>
                          <a:spcPct val="100000"/>
                        </a:lnSpc>
                        <a:spcBef>
                          <a:spcPts val="265"/>
                        </a:spcBef>
                      </a:pPr>
                      <a:r>
                        <a:rPr sz="1800" spc="-5" dirty="0">
                          <a:latin typeface="Arial"/>
                          <a:cs typeface="Arial"/>
                        </a:rPr>
                        <a:t>aGvHD </a:t>
                      </a:r>
                      <a:r>
                        <a:rPr sz="1800" dirty="0">
                          <a:latin typeface="Arial"/>
                          <a:cs typeface="Arial"/>
                        </a:rPr>
                        <a:t>&gt;</a:t>
                      </a:r>
                      <a:r>
                        <a:rPr sz="1800" spc="-75" dirty="0">
                          <a:latin typeface="Arial"/>
                          <a:cs typeface="Arial"/>
                        </a:rPr>
                        <a:t> </a:t>
                      </a:r>
                      <a:r>
                        <a:rPr sz="1800" dirty="0">
                          <a:latin typeface="Arial"/>
                          <a:cs typeface="Arial"/>
                        </a:rPr>
                        <a:t>II</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635" algn="ctr">
                        <a:lnSpc>
                          <a:spcPct val="100000"/>
                        </a:lnSpc>
                        <a:spcBef>
                          <a:spcPts val="265"/>
                        </a:spcBef>
                      </a:pPr>
                      <a:r>
                        <a:rPr sz="1800" spc="-10" dirty="0">
                          <a:latin typeface="Arial"/>
                          <a:cs typeface="Arial"/>
                        </a:rPr>
                        <a:t>12</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2540" algn="ctr">
                        <a:lnSpc>
                          <a:spcPct val="100000"/>
                        </a:lnSpc>
                        <a:spcBef>
                          <a:spcPts val="265"/>
                        </a:spcBef>
                      </a:pPr>
                      <a:r>
                        <a:rPr sz="1800" spc="-5" dirty="0">
                          <a:latin typeface="Arial"/>
                          <a:cs typeface="Arial"/>
                        </a:rPr>
                        <a:t>24.5</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3175" algn="ctr">
                        <a:lnSpc>
                          <a:spcPct val="100000"/>
                        </a:lnSpc>
                        <a:spcBef>
                          <a:spcPts val="265"/>
                        </a:spcBef>
                      </a:pPr>
                      <a:r>
                        <a:rPr sz="1800" spc="-5" dirty="0">
                          <a:latin typeface="Arial"/>
                          <a:cs typeface="Arial"/>
                        </a:rPr>
                        <a:t>0.054</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r>
              <a:tr h="468883">
                <a:tc>
                  <a:txBody>
                    <a:bodyPr/>
                    <a:lstStyle/>
                    <a:p>
                      <a:pPr marL="85090">
                        <a:lnSpc>
                          <a:spcPct val="100000"/>
                        </a:lnSpc>
                        <a:spcBef>
                          <a:spcPts val="265"/>
                        </a:spcBef>
                      </a:pPr>
                      <a:r>
                        <a:rPr sz="1800" spc="-5" dirty="0">
                          <a:latin typeface="Arial"/>
                          <a:cs typeface="Arial"/>
                        </a:rPr>
                        <a:t>Any</a:t>
                      </a:r>
                      <a:r>
                        <a:rPr sz="1800" spc="-70" dirty="0">
                          <a:latin typeface="Arial"/>
                          <a:cs typeface="Arial"/>
                        </a:rPr>
                        <a:t> </a:t>
                      </a:r>
                      <a:r>
                        <a:rPr sz="1800" spc="-5" dirty="0">
                          <a:latin typeface="Arial"/>
                          <a:cs typeface="Arial"/>
                        </a:rPr>
                        <a:t>cGvHD</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L="635" algn="ctr">
                        <a:lnSpc>
                          <a:spcPct val="100000"/>
                        </a:lnSpc>
                        <a:spcBef>
                          <a:spcPts val="265"/>
                        </a:spcBef>
                      </a:pPr>
                      <a:r>
                        <a:rPr sz="1800" spc="-10" dirty="0">
                          <a:latin typeface="Arial"/>
                          <a:cs typeface="Arial"/>
                        </a:rPr>
                        <a:t>31</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L="1270" algn="ctr">
                        <a:lnSpc>
                          <a:spcPct val="100000"/>
                        </a:lnSpc>
                        <a:spcBef>
                          <a:spcPts val="265"/>
                        </a:spcBef>
                      </a:pPr>
                      <a:r>
                        <a:rPr sz="1800" spc="-10" dirty="0">
                          <a:latin typeface="Arial"/>
                          <a:cs typeface="Arial"/>
                        </a:rPr>
                        <a:t>59</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L="1270" algn="ctr">
                        <a:lnSpc>
                          <a:spcPct val="100000"/>
                        </a:lnSpc>
                        <a:spcBef>
                          <a:spcPts val="265"/>
                        </a:spcBef>
                      </a:pPr>
                      <a:r>
                        <a:rPr sz="1800" spc="-5" dirty="0">
                          <a:latin typeface="Arial"/>
                          <a:cs typeface="Arial"/>
                        </a:rPr>
                        <a:t>&lt;0.0001</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r>
              <a:tr h="468884">
                <a:tc>
                  <a:txBody>
                    <a:bodyPr/>
                    <a:lstStyle/>
                    <a:p>
                      <a:pPr marL="85090">
                        <a:lnSpc>
                          <a:spcPct val="100000"/>
                        </a:lnSpc>
                        <a:spcBef>
                          <a:spcPts val="265"/>
                        </a:spcBef>
                      </a:pPr>
                      <a:r>
                        <a:rPr sz="1800" spc="-5" dirty="0">
                          <a:latin typeface="Arial"/>
                          <a:cs typeface="Arial"/>
                        </a:rPr>
                        <a:t>Ext</a:t>
                      </a:r>
                      <a:r>
                        <a:rPr sz="1800" spc="-95" dirty="0">
                          <a:latin typeface="Arial"/>
                          <a:cs typeface="Arial"/>
                        </a:rPr>
                        <a:t> </a:t>
                      </a:r>
                      <a:r>
                        <a:rPr sz="1800" dirty="0">
                          <a:latin typeface="Arial"/>
                          <a:cs typeface="Arial"/>
                        </a:rPr>
                        <a:t>CGvHD</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635" algn="ctr">
                        <a:lnSpc>
                          <a:spcPct val="100000"/>
                        </a:lnSpc>
                        <a:spcBef>
                          <a:spcPts val="265"/>
                        </a:spcBef>
                      </a:pPr>
                      <a:r>
                        <a:rPr sz="1800" spc="-10" dirty="0">
                          <a:latin typeface="Arial"/>
                          <a:cs typeface="Arial"/>
                        </a:rPr>
                        <a:t>12</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1270" algn="ctr">
                        <a:lnSpc>
                          <a:spcPct val="100000"/>
                        </a:lnSpc>
                        <a:spcBef>
                          <a:spcPts val="265"/>
                        </a:spcBef>
                      </a:pPr>
                      <a:r>
                        <a:rPr sz="1800" spc="-10" dirty="0">
                          <a:latin typeface="Arial"/>
                          <a:cs typeface="Arial"/>
                        </a:rPr>
                        <a:t>43</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1270" algn="ctr">
                        <a:lnSpc>
                          <a:spcPct val="100000"/>
                        </a:lnSpc>
                        <a:spcBef>
                          <a:spcPts val="265"/>
                        </a:spcBef>
                      </a:pPr>
                      <a:r>
                        <a:rPr sz="1800" spc="-5" dirty="0">
                          <a:latin typeface="Arial"/>
                          <a:cs typeface="Arial"/>
                        </a:rPr>
                        <a:t>&lt;0.0001</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r>
              <a:tr h="468884">
                <a:tc>
                  <a:txBody>
                    <a:bodyPr/>
                    <a:lstStyle/>
                    <a:p>
                      <a:pPr marL="85090">
                        <a:lnSpc>
                          <a:spcPct val="100000"/>
                        </a:lnSpc>
                        <a:spcBef>
                          <a:spcPts val="270"/>
                        </a:spcBef>
                      </a:pPr>
                      <a:r>
                        <a:rPr sz="1800" spc="-5" dirty="0">
                          <a:latin typeface="Arial"/>
                          <a:cs typeface="Arial"/>
                        </a:rPr>
                        <a:t>100d</a:t>
                      </a:r>
                      <a:r>
                        <a:rPr sz="1800" spc="-114" dirty="0">
                          <a:latin typeface="Arial"/>
                          <a:cs typeface="Arial"/>
                        </a:rPr>
                        <a:t> </a:t>
                      </a:r>
                      <a:r>
                        <a:rPr sz="1800" dirty="0">
                          <a:latin typeface="Arial"/>
                          <a:cs typeface="Arial"/>
                        </a:rPr>
                        <a:t>TRM</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R="9525" algn="ctr">
                        <a:lnSpc>
                          <a:spcPct val="100000"/>
                        </a:lnSpc>
                        <a:spcBef>
                          <a:spcPts val="270"/>
                        </a:spcBef>
                      </a:pPr>
                      <a:r>
                        <a:rPr sz="1800" spc="-145" dirty="0">
                          <a:latin typeface="Arial"/>
                          <a:cs typeface="Arial"/>
                        </a:rPr>
                        <a:t>11</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L="1270" algn="ctr">
                        <a:lnSpc>
                          <a:spcPct val="100000"/>
                        </a:lnSpc>
                        <a:spcBef>
                          <a:spcPts val="270"/>
                        </a:spcBef>
                      </a:pPr>
                      <a:r>
                        <a:rPr sz="1800" spc="-10" dirty="0">
                          <a:latin typeface="Arial"/>
                          <a:cs typeface="Arial"/>
                        </a:rPr>
                        <a:t>13</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L="1270" algn="ctr">
                        <a:lnSpc>
                          <a:spcPct val="100000"/>
                        </a:lnSpc>
                        <a:spcBef>
                          <a:spcPts val="270"/>
                        </a:spcBef>
                      </a:pPr>
                      <a:r>
                        <a:rPr sz="1800" spc="-10" dirty="0">
                          <a:latin typeface="Arial"/>
                          <a:cs typeface="Arial"/>
                        </a:rPr>
                        <a:t>NS</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r>
              <a:tr h="468883">
                <a:tc>
                  <a:txBody>
                    <a:bodyPr/>
                    <a:lstStyle/>
                    <a:p>
                      <a:pPr marL="85090">
                        <a:lnSpc>
                          <a:spcPct val="100000"/>
                        </a:lnSpc>
                        <a:spcBef>
                          <a:spcPts val="270"/>
                        </a:spcBef>
                      </a:pPr>
                      <a:r>
                        <a:rPr sz="1800" spc="-15" dirty="0">
                          <a:latin typeface="Arial"/>
                          <a:cs typeface="Arial"/>
                        </a:rPr>
                        <a:t>2yr</a:t>
                      </a:r>
                      <a:r>
                        <a:rPr sz="1800" spc="-105" dirty="0">
                          <a:latin typeface="Arial"/>
                          <a:cs typeface="Arial"/>
                        </a:rPr>
                        <a:t> </a:t>
                      </a:r>
                      <a:r>
                        <a:rPr sz="1800" spc="5" dirty="0">
                          <a:latin typeface="Arial"/>
                          <a:cs typeface="Arial"/>
                        </a:rPr>
                        <a:t>TRM</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635" algn="ctr">
                        <a:lnSpc>
                          <a:spcPct val="100000"/>
                        </a:lnSpc>
                        <a:spcBef>
                          <a:spcPts val="270"/>
                        </a:spcBef>
                      </a:pPr>
                      <a:r>
                        <a:rPr sz="1800" spc="-10" dirty="0">
                          <a:latin typeface="Arial"/>
                          <a:cs typeface="Arial"/>
                        </a:rPr>
                        <a:t>20</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1270" algn="ctr">
                        <a:lnSpc>
                          <a:spcPct val="100000"/>
                        </a:lnSpc>
                        <a:spcBef>
                          <a:spcPts val="270"/>
                        </a:spcBef>
                      </a:pPr>
                      <a:r>
                        <a:rPr sz="1800" spc="-10" dirty="0">
                          <a:latin typeface="Arial"/>
                          <a:cs typeface="Arial"/>
                        </a:rPr>
                        <a:t>29</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1270" algn="ctr">
                        <a:lnSpc>
                          <a:spcPct val="100000"/>
                        </a:lnSpc>
                        <a:spcBef>
                          <a:spcPts val="270"/>
                        </a:spcBef>
                      </a:pPr>
                      <a:r>
                        <a:rPr sz="1800" spc="-10" dirty="0">
                          <a:latin typeface="Arial"/>
                          <a:cs typeface="Arial"/>
                        </a:rPr>
                        <a:t>NS</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r>
              <a:tr h="468884">
                <a:tc>
                  <a:txBody>
                    <a:bodyPr/>
                    <a:lstStyle/>
                    <a:p>
                      <a:pPr marL="85090">
                        <a:lnSpc>
                          <a:spcPct val="100000"/>
                        </a:lnSpc>
                        <a:spcBef>
                          <a:spcPts val="270"/>
                        </a:spcBef>
                      </a:pPr>
                      <a:r>
                        <a:rPr sz="1800" spc="-10" dirty="0">
                          <a:latin typeface="Arial"/>
                          <a:cs typeface="Arial"/>
                        </a:rPr>
                        <a:t>2yr</a:t>
                      </a:r>
                      <a:r>
                        <a:rPr sz="1800" spc="-65" dirty="0">
                          <a:latin typeface="Arial"/>
                          <a:cs typeface="Arial"/>
                        </a:rPr>
                        <a:t> </a:t>
                      </a:r>
                      <a:r>
                        <a:rPr sz="1800" spc="-5" dirty="0">
                          <a:latin typeface="Arial"/>
                          <a:cs typeface="Arial"/>
                        </a:rPr>
                        <a:t>relapse</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L="635" algn="ctr">
                        <a:lnSpc>
                          <a:spcPct val="100000"/>
                        </a:lnSpc>
                        <a:spcBef>
                          <a:spcPts val="270"/>
                        </a:spcBef>
                      </a:pPr>
                      <a:r>
                        <a:rPr sz="1800" spc="-10" dirty="0">
                          <a:latin typeface="Arial"/>
                          <a:cs typeface="Arial"/>
                        </a:rPr>
                        <a:t>29</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L="1270" algn="ctr">
                        <a:lnSpc>
                          <a:spcPct val="100000"/>
                        </a:lnSpc>
                        <a:spcBef>
                          <a:spcPts val="270"/>
                        </a:spcBef>
                      </a:pPr>
                      <a:r>
                        <a:rPr sz="1800" spc="-10" dirty="0">
                          <a:latin typeface="Arial"/>
                          <a:cs typeface="Arial"/>
                        </a:rPr>
                        <a:t>24</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L="1270" algn="ctr">
                        <a:lnSpc>
                          <a:spcPct val="100000"/>
                        </a:lnSpc>
                        <a:spcBef>
                          <a:spcPts val="270"/>
                        </a:spcBef>
                      </a:pPr>
                      <a:r>
                        <a:rPr sz="1800" spc="-10" dirty="0">
                          <a:latin typeface="Arial"/>
                          <a:cs typeface="Arial"/>
                        </a:rPr>
                        <a:t>NS</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r>
              <a:tr h="468820">
                <a:tc>
                  <a:txBody>
                    <a:bodyPr/>
                    <a:lstStyle/>
                    <a:p>
                      <a:pPr marL="85090">
                        <a:lnSpc>
                          <a:spcPct val="100000"/>
                        </a:lnSpc>
                        <a:spcBef>
                          <a:spcPts val="270"/>
                        </a:spcBef>
                      </a:pPr>
                      <a:r>
                        <a:rPr sz="1800" spc="-10" dirty="0">
                          <a:latin typeface="Arial"/>
                          <a:cs typeface="Arial"/>
                        </a:rPr>
                        <a:t>2yr</a:t>
                      </a:r>
                      <a:r>
                        <a:rPr sz="1800" spc="-80" dirty="0">
                          <a:latin typeface="Arial"/>
                          <a:cs typeface="Arial"/>
                        </a:rPr>
                        <a:t> </a:t>
                      </a:r>
                      <a:r>
                        <a:rPr sz="1800" dirty="0">
                          <a:latin typeface="Arial"/>
                          <a:cs typeface="Arial"/>
                        </a:rPr>
                        <a:t>DFS</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635" algn="ctr">
                        <a:lnSpc>
                          <a:spcPct val="100000"/>
                        </a:lnSpc>
                        <a:spcBef>
                          <a:spcPts val="270"/>
                        </a:spcBef>
                      </a:pPr>
                      <a:r>
                        <a:rPr sz="1800" spc="-10" dirty="0">
                          <a:latin typeface="Arial"/>
                          <a:cs typeface="Arial"/>
                        </a:rPr>
                        <a:t>52</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1270" algn="ctr">
                        <a:lnSpc>
                          <a:spcPct val="100000"/>
                        </a:lnSpc>
                        <a:spcBef>
                          <a:spcPts val="270"/>
                        </a:spcBef>
                      </a:pPr>
                      <a:r>
                        <a:rPr sz="1800" spc="-10" dirty="0">
                          <a:latin typeface="Arial"/>
                          <a:cs typeface="Arial"/>
                        </a:rPr>
                        <a:t>48</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1270" algn="ctr">
                        <a:lnSpc>
                          <a:spcPct val="100000"/>
                        </a:lnSpc>
                        <a:spcBef>
                          <a:spcPts val="270"/>
                        </a:spcBef>
                      </a:pPr>
                      <a:r>
                        <a:rPr sz="1800" spc="-10" dirty="0">
                          <a:latin typeface="Arial"/>
                          <a:cs typeface="Arial"/>
                        </a:rPr>
                        <a:t>NS</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r>
            </a:tbl>
          </a:graphicData>
        </a:graphic>
      </p:graphicFrame>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0E1831"/>
          </a:solidFill>
        </p:spPr>
        <p:txBody>
          <a:bodyPr wrap="square" lIns="0" tIns="0" rIns="0" bIns="0" rtlCol="0"/>
          <a:lstStyle/>
          <a:p>
            <a:endParaRPr/>
          </a:p>
        </p:txBody>
      </p:sp>
      <p:sp>
        <p:nvSpPr>
          <p:cNvPr id="3" name="object 3"/>
          <p:cNvSpPr/>
          <p:nvPr/>
        </p:nvSpPr>
        <p:spPr>
          <a:xfrm>
            <a:off x="0" y="66"/>
            <a:ext cx="9120883" cy="1604959"/>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0" y="1752684"/>
            <a:ext cx="9108874" cy="2397040"/>
          </a:xfrm>
          <a:prstGeom prst="rect">
            <a:avLst/>
          </a:prstGeom>
          <a:blipFill>
            <a:blip r:embed="rId3" cstate="print"/>
            <a:stretch>
              <a:fillRect/>
            </a:stretch>
          </a:blipFill>
        </p:spPr>
        <p:txBody>
          <a:bodyPr wrap="square" lIns="0" tIns="0" rIns="0" bIns="0" rtlCol="0"/>
          <a:lstStyle/>
          <a:p>
            <a:endParaRPr/>
          </a:p>
        </p:txBody>
      </p:sp>
      <p:sp>
        <p:nvSpPr>
          <p:cNvPr id="5" name="object 5"/>
          <p:cNvSpPr txBox="1"/>
          <p:nvPr/>
        </p:nvSpPr>
        <p:spPr>
          <a:xfrm>
            <a:off x="6629781" y="6594856"/>
            <a:ext cx="2402840" cy="224790"/>
          </a:xfrm>
          <a:prstGeom prst="rect">
            <a:avLst/>
          </a:prstGeom>
        </p:spPr>
        <p:txBody>
          <a:bodyPr vert="horz" wrap="square" lIns="0" tIns="0" rIns="0" bIns="0" rtlCol="0">
            <a:spAutoFit/>
          </a:bodyPr>
          <a:lstStyle/>
          <a:p>
            <a:pPr marL="12700">
              <a:lnSpc>
                <a:spcPct val="100000"/>
              </a:lnSpc>
            </a:pPr>
            <a:r>
              <a:rPr sz="1400" b="1" i="1" spc="-5" dirty="0">
                <a:solidFill>
                  <a:srgbClr val="FFFF00"/>
                </a:solidFill>
                <a:latin typeface="Arial"/>
                <a:cs typeface="Arial"/>
              </a:rPr>
              <a:t>Kumar </a:t>
            </a:r>
            <a:r>
              <a:rPr sz="1400" b="1" i="1" dirty="0">
                <a:solidFill>
                  <a:srgbClr val="FFFF00"/>
                </a:solidFill>
                <a:latin typeface="Arial"/>
                <a:cs typeface="Arial"/>
              </a:rPr>
              <a:t>et al., </a:t>
            </a:r>
            <a:r>
              <a:rPr sz="1400" b="1" i="1" spc="-5" dirty="0">
                <a:solidFill>
                  <a:srgbClr val="FFFF00"/>
                </a:solidFill>
                <a:latin typeface="Arial"/>
                <a:cs typeface="Arial"/>
              </a:rPr>
              <a:t>Leukemia</a:t>
            </a:r>
            <a:r>
              <a:rPr sz="1400" b="1" i="1" spc="-100" dirty="0">
                <a:solidFill>
                  <a:srgbClr val="FFFF00"/>
                </a:solidFill>
                <a:latin typeface="Arial"/>
                <a:cs typeface="Arial"/>
              </a:rPr>
              <a:t> </a:t>
            </a:r>
            <a:r>
              <a:rPr sz="1400" b="1" i="1" dirty="0">
                <a:solidFill>
                  <a:srgbClr val="FFFF00"/>
                </a:solidFill>
                <a:latin typeface="Arial"/>
                <a:cs typeface="Arial"/>
              </a:rPr>
              <a:t>2012</a:t>
            </a:r>
            <a:endParaRPr sz="1400">
              <a:latin typeface="Arial"/>
              <a:cs typeface="Arial"/>
            </a:endParaRPr>
          </a:p>
        </p:txBody>
      </p:sp>
      <p:sp>
        <p:nvSpPr>
          <p:cNvPr id="6" name="object 6"/>
          <p:cNvSpPr/>
          <p:nvPr/>
        </p:nvSpPr>
        <p:spPr>
          <a:xfrm>
            <a:off x="0" y="4292567"/>
            <a:ext cx="9108106" cy="2232057"/>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323850" y="1989201"/>
            <a:ext cx="1295400" cy="0"/>
          </a:xfrm>
          <a:custGeom>
            <a:avLst/>
            <a:gdLst/>
            <a:ahLst/>
            <a:cxnLst/>
            <a:rect l="l" t="t" r="r" b="b"/>
            <a:pathLst>
              <a:path w="1295400">
                <a:moveTo>
                  <a:pt x="0" y="0"/>
                </a:moveTo>
                <a:lnTo>
                  <a:pt x="1295400" y="0"/>
                </a:lnTo>
              </a:path>
            </a:pathLst>
          </a:custGeom>
          <a:ln w="38100">
            <a:solidFill>
              <a:srgbClr val="FF0000"/>
            </a:solidFill>
          </a:ln>
        </p:spPr>
        <p:txBody>
          <a:bodyPr wrap="square" lIns="0" tIns="0" rIns="0" bIns="0" rtlCol="0"/>
          <a:lstStyle/>
          <a:p>
            <a:endParaRPr/>
          </a:p>
        </p:txBody>
      </p:sp>
      <p:sp>
        <p:nvSpPr>
          <p:cNvPr id="8" name="object 8"/>
          <p:cNvSpPr/>
          <p:nvPr/>
        </p:nvSpPr>
        <p:spPr>
          <a:xfrm>
            <a:off x="539750" y="4508500"/>
            <a:ext cx="1440180" cy="0"/>
          </a:xfrm>
          <a:custGeom>
            <a:avLst/>
            <a:gdLst/>
            <a:ahLst/>
            <a:cxnLst/>
            <a:rect l="l" t="t" r="r" b="b"/>
            <a:pathLst>
              <a:path w="1440180">
                <a:moveTo>
                  <a:pt x="0" y="0"/>
                </a:moveTo>
                <a:lnTo>
                  <a:pt x="1439926" y="0"/>
                </a:lnTo>
              </a:path>
            </a:pathLst>
          </a:custGeom>
          <a:ln w="38100">
            <a:solidFill>
              <a:srgbClr val="FF0000"/>
            </a:solidFill>
          </a:ln>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0" y="1187386"/>
            <a:ext cx="9144000" cy="5671185"/>
          </a:xfrm>
          <a:prstGeom prst="rect">
            <a:avLst/>
          </a:prstGeom>
        </p:spPr>
        <p:txBody>
          <a:bodyPr vert="horz" wrap="square" lIns="0" tIns="0" rIns="0" bIns="0" rtlCol="0">
            <a:spAutoFit/>
          </a:bodyPr>
          <a:lstStyle/>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spcBef>
                <a:spcPts val="30"/>
              </a:spcBef>
            </a:pPr>
            <a:endParaRPr sz="2000">
              <a:latin typeface="Times New Roman"/>
              <a:cs typeface="Times New Roman"/>
            </a:endParaRPr>
          </a:p>
          <a:p>
            <a:pPr marR="116839" algn="r">
              <a:lnSpc>
                <a:spcPct val="100000"/>
              </a:lnSpc>
            </a:pPr>
            <a:r>
              <a:rPr sz="1400" b="1" i="1" spc="-5" dirty="0">
                <a:solidFill>
                  <a:srgbClr val="FFFF00"/>
                </a:solidFill>
                <a:latin typeface="Arial"/>
                <a:cs typeface="Arial"/>
              </a:rPr>
              <a:t>Kumar </a:t>
            </a:r>
            <a:r>
              <a:rPr sz="1400" b="1" i="1" dirty="0">
                <a:solidFill>
                  <a:srgbClr val="FFFF00"/>
                </a:solidFill>
                <a:latin typeface="Arial"/>
                <a:cs typeface="Arial"/>
              </a:rPr>
              <a:t>et al., </a:t>
            </a:r>
            <a:r>
              <a:rPr sz="1400" b="1" i="1" spc="-5" dirty="0">
                <a:solidFill>
                  <a:srgbClr val="FFFF00"/>
                </a:solidFill>
                <a:latin typeface="Arial"/>
                <a:cs typeface="Arial"/>
              </a:rPr>
              <a:t>Leukemia</a:t>
            </a:r>
            <a:r>
              <a:rPr sz="1400" b="1" i="1" spc="-100" dirty="0">
                <a:solidFill>
                  <a:srgbClr val="FFFF00"/>
                </a:solidFill>
                <a:latin typeface="Arial"/>
                <a:cs typeface="Arial"/>
              </a:rPr>
              <a:t> </a:t>
            </a:r>
            <a:r>
              <a:rPr sz="1400" b="1" i="1" dirty="0">
                <a:solidFill>
                  <a:srgbClr val="FFFF00"/>
                </a:solidFill>
                <a:latin typeface="Arial"/>
                <a:cs typeface="Arial"/>
              </a:rPr>
              <a:t>2012</a:t>
            </a:r>
            <a:endParaRPr sz="1400">
              <a:latin typeface="Arial"/>
              <a:cs typeface="Arial"/>
            </a:endParaRPr>
          </a:p>
        </p:txBody>
      </p:sp>
      <p:sp>
        <p:nvSpPr>
          <p:cNvPr id="3" name="object 3"/>
          <p:cNvSpPr/>
          <p:nvPr/>
        </p:nvSpPr>
        <p:spPr>
          <a:xfrm>
            <a:off x="0" y="1187386"/>
            <a:ext cx="9143999" cy="5670611"/>
          </a:xfrm>
          <a:prstGeom prst="rect">
            <a:avLst/>
          </a:prstGeom>
          <a:blipFill>
            <a:blip r:embed="rId2"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722477" y="1214373"/>
            <a:ext cx="1587500" cy="285115"/>
          </a:xfrm>
          <a:prstGeom prst="rect">
            <a:avLst/>
          </a:prstGeom>
        </p:spPr>
        <p:txBody>
          <a:bodyPr vert="horz" wrap="square" lIns="0" tIns="0" rIns="0" bIns="0" rtlCol="0">
            <a:spAutoFit/>
          </a:bodyPr>
          <a:lstStyle/>
          <a:p>
            <a:pPr marL="12700">
              <a:lnSpc>
                <a:spcPct val="100000"/>
              </a:lnSpc>
            </a:pPr>
            <a:r>
              <a:rPr sz="1800" spc="-5" dirty="0">
                <a:solidFill>
                  <a:srgbClr val="000000"/>
                </a:solidFill>
              </a:rPr>
              <a:t>Overall</a:t>
            </a:r>
            <a:r>
              <a:rPr sz="1800" spc="-45" dirty="0">
                <a:solidFill>
                  <a:srgbClr val="000000"/>
                </a:solidFill>
              </a:rPr>
              <a:t> </a:t>
            </a:r>
            <a:r>
              <a:rPr sz="1800" spc="-5" dirty="0">
                <a:solidFill>
                  <a:srgbClr val="000000"/>
                </a:solidFill>
              </a:rPr>
              <a:t>survival</a:t>
            </a:r>
            <a:endParaRPr sz="1800"/>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17512" y="1564132"/>
            <a:ext cx="438150" cy="9525"/>
          </a:xfrm>
          <a:custGeom>
            <a:avLst/>
            <a:gdLst/>
            <a:ahLst/>
            <a:cxnLst/>
            <a:rect l="l" t="t" r="r" b="b"/>
            <a:pathLst>
              <a:path w="438150" h="9525">
                <a:moveTo>
                  <a:pt x="0" y="9143"/>
                </a:moveTo>
                <a:lnTo>
                  <a:pt x="438150" y="9143"/>
                </a:lnTo>
                <a:lnTo>
                  <a:pt x="438150" y="0"/>
                </a:lnTo>
                <a:lnTo>
                  <a:pt x="0" y="0"/>
                </a:lnTo>
                <a:lnTo>
                  <a:pt x="0" y="9143"/>
                </a:lnTo>
                <a:close/>
              </a:path>
            </a:pathLst>
          </a:custGeom>
          <a:solidFill>
            <a:srgbClr val="FFCF00"/>
          </a:solidFill>
        </p:spPr>
        <p:txBody>
          <a:bodyPr wrap="square" lIns="0" tIns="0" rIns="0" bIns="0" rtlCol="0"/>
          <a:lstStyle/>
          <a:p>
            <a:endParaRPr/>
          </a:p>
        </p:txBody>
      </p:sp>
      <p:sp>
        <p:nvSpPr>
          <p:cNvPr id="3" name="object 3"/>
          <p:cNvSpPr/>
          <p:nvPr/>
        </p:nvSpPr>
        <p:spPr>
          <a:xfrm>
            <a:off x="800100" y="1098613"/>
            <a:ext cx="328612" cy="474662"/>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911225" y="1520888"/>
            <a:ext cx="368300" cy="474662"/>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127000" y="1447800"/>
            <a:ext cx="560387" cy="422275"/>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442912" y="1781175"/>
            <a:ext cx="8226425" cy="31750"/>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0" y="0"/>
            <a:ext cx="9144000" cy="53340"/>
          </a:xfrm>
          <a:custGeom>
            <a:avLst/>
            <a:gdLst/>
            <a:ahLst/>
            <a:cxnLst/>
            <a:rect l="l" t="t" r="r" b="b"/>
            <a:pathLst>
              <a:path w="9144000" h="53340">
                <a:moveTo>
                  <a:pt x="0" y="53213"/>
                </a:moveTo>
                <a:lnTo>
                  <a:pt x="9144000" y="53213"/>
                </a:lnTo>
                <a:lnTo>
                  <a:pt x="9144000" y="0"/>
                </a:lnTo>
                <a:lnTo>
                  <a:pt x="0" y="0"/>
                </a:lnTo>
                <a:lnTo>
                  <a:pt x="0" y="53213"/>
                </a:lnTo>
                <a:close/>
              </a:path>
            </a:pathLst>
          </a:custGeom>
          <a:solidFill>
            <a:srgbClr val="000000"/>
          </a:solidFill>
        </p:spPr>
        <p:txBody>
          <a:bodyPr wrap="square" lIns="0" tIns="0" rIns="0" bIns="0" rtlCol="0"/>
          <a:lstStyle/>
          <a:p>
            <a:endParaRPr/>
          </a:p>
        </p:txBody>
      </p:sp>
      <p:sp>
        <p:nvSpPr>
          <p:cNvPr id="8" name="object 8"/>
          <p:cNvSpPr/>
          <p:nvPr/>
        </p:nvSpPr>
        <p:spPr>
          <a:xfrm>
            <a:off x="0" y="0"/>
            <a:ext cx="9144000" cy="53340"/>
          </a:xfrm>
          <a:custGeom>
            <a:avLst/>
            <a:gdLst/>
            <a:ahLst/>
            <a:cxnLst/>
            <a:rect l="l" t="t" r="r" b="b"/>
            <a:pathLst>
              <a:path w="9144000" h="53340">
                <a:moveTo>
                  <a:pt x="0" y="53213"/>
                </a:moveTo>
                <a:lnTo>
                  <a:pt x="9144000" y="53213"/>
                </a:lnTo>
                <a:lnTo>
                  <a:pt x="9144000" y="0"/>
                </a:lnTo>
                <a:lnTo>
                  <a:pt x="0" y="0"/>
                </a:lnTo>
                <a:lnTo>
                  <a:pt x="0" y="53213"/>
                </a:lnTo>
                <a:close/>
              </a:path>
            </a:pathLst>
          </a:custGeom>
          <a:ln w="3175">
            <a:solidFill>
              <a:srgbClr val="000000"/>
            </a:solidFill>
          </a:ln>
        </p:spPr>
        <p:txBody>
          <a:bodyPr wrap="square" lIns="0" tIns="0" rIns="0" bIns="0" rtlCol="0"/>
          <a:lstStyle/>
          <a:p>
            <a:endParaRPr/>
          </a:p>
        </p:txBody>
      </p:sp>
      <p:sp>
        <p:nvSpPr>
          <p:cNvPr id="9" name="object 9"/>
          <p:cNvSpPr/>
          <p:nvPr/>
        </p:nvSpPr>
        <p:spPr>
          <a:xfrm>
            <a:off x="0" y="53163"/>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solidFill>
            <a:srgbClr val="000001"/>
          </a:solidFill>
        </p:spPr>
        <p:txBody>
          <a:bodyPr wrap="square" lIns="0" tIns="0" rIns="0" bIns="0" rtlCol="0"/>
          <a:lstStyle/>
          <a:p>
            <a:endParaRPr/>
          </a:p>
        </p:txBody>
      </p:sp>
      <p:sp>
        <p:nvSpPr>
          <p:cNvPr id="10" name="object 10"/>
          <p:cNvSpPr/>
          <p:nvPr/>
        </p:nvSpPr>
        <p:spPr>
          <a:xfrm>
            <a:off x="0" y="53163"/>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ln w="3175">
            <a:solidFill>
              <a:srgbClr val="000001"/>
            </a:solidFill>
          </a:ln>
        </p:spPr>
        <p:txBody>
          <a:bodyPr wrap="square" lIns="0" tIns="0" rIns="0" bIns="0" rtlCol="0"/>
          <a:lstStyle/>
          <a:p>
            <a:endParaRPr/>
          </a:p>
        </p:txBody>
      </p:sp>
      <p:sp>
        <p:nvSpPr>
          <p:cNvPr id="11" name="object 11"/>
          <p:cNvSpPr/>
          <p:nvPr/>
        </p:nvSpPr>
        <p:spPr>
          <a:xfrm>
            <a:off x="0" y="109689"/>
            <a:ext cx="9144000" cy="52069"/>
          </a:xfrm>
          <a:custGeom>
            <a:avLst/>
            <a:gdLst/>
            <a:ahLst/>
            <a:cxnLst/>
            <a:rect l="l" t="t" r="r" b="b"/>
            <a:pathLst>
              <a:path w="9144000" h="52069">
                <a:moveTo>
                  <a:pt x="0" y="51600"/>
                </a:moveTo>
                <a:lnTo>
                  <a:pt x="9144000" y="51600"/>
                </a:lnTo>
                <a:lnTo>
                  <a:pt x="9144000" y="0"/>
                </a:lnTo>
                <a:lnTo>
                  <a:pt x="0" y="0"/>
                </a:lnTo>
                <a:lnTo>
                  <a:pt x="0" y="51600"/>
                </a:lnTo>
                <a:close/>
              </a:path>
            </a:pathLst>
          </a:custGeom>
          <a:solidFill>
            <a:srgbClr val="000004"/>
          </a:solidFill>
        </p:spPr>
        <p:txBody>
          <a:bodyPr wrap="square" lIns="0" tIns="0" rIns="0" bIns="0" rtlCol="0"/>
          <a:lstStyle/>
          <a:p>
            <a:endParaRPr/>
          </a:p>
        </p:txBody>
      </p:sp>
      <p:sp>
        <p:nvSpPr>
          <p:cNvPr id="12" name="object 12"/>
          <p:cNvSpPr/>
          <p:nvPr/>
        </p:nvSpPr>
        <p:spPr>
          <a:xfrm>
            <a:off x="0" y="109689"/>
            <a:ext cx="9144000" cy="52069"/>
          </a:xfrm>
          <a:custGeom>
            <a:avLst/>
            <a:gdLst/>
            <a:ahLst/>
            <a:cxnLst/>
            <a:rect l="l" t="t" r="r" b="b"/>
            <a:pathLst>
              <a:path w="9144000" h="52069">
                <a:moveTo>
                  <a:pt x="0" y="51600"/>
                </a:moveTo>
                <a:lnTo>
                  <a:pt x="9144000" y="51600"/>
                </a:lnTo>
                <a:lnTo>
                  <a:pt x="9144000" y="0"/>
                </a:lnTo>
                <a:lnTo>
                  <a:pt x="0" y="0"/>
                </a:lnTo>
                <a:lnTo>
                  <a:pt x="0" y="51600"/>
                </a:lnTo>
                <a:close/>
              </a:path>
            </a:pathLst>
          </a:custGeom>
          <a:ln w="3175">
            <a:solidFill>
              <a:srgbClr val="000004"/>
            </a:solidFill>
          </a:ln>
        </p:spPr>
        <p:txBody>
          <a:bodyPr wrap="square" lIns="0" tIns="0" rIns="0" bIns="0" rtlCol="0"/>
          <a:lstStyle/>
          <a:p>
            <a:endParaRPr/>
          </a:p>
        </p:txBody>
      </p:sp>
      <p:sp>
        <p:nvSpPr>
          <p:cNvPr id="13" name="object 13"/>
          <p:cNvSpPr/>
          <p:nvPr/>
        </p:nvSpPr>
        <p:spPr>
          <a:xfrm>
            <a:off x="0" y="161240"/>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solidFill>
            <a:srgbClr val="000005"/>
          </a:solidFill>
        </p:spPr>
        <p:txBody>
          <a:bodyPr wrap="square" lIns="0" tIns="0" rIns="0" bIns="0" rtlCol="0"/>
          <a:lstStyle/>
          <a:p>
            <a:endParaRPr/>
          </a:p>
        </p:txBody>
      </p:sp>
      <p:sp>
        <p:nvSpPr>
          <p:cNvPr id="14" name="object 14"/>
          <p:cNvSpPr/>
          <p:nvPr/>
        </p:nvSpPr>
        <p:spPr>
          <a:xfrm>
            <a:off x="0" y="161240"/>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ln w="3175">
            <a:solidFill>
              <a:srgbClr val="000005"/>
            </a:solidFill>
          </a:ln>
        </p:spPr>
        <p:txBody>
          <a:bodyPr wrap="square" lIns="0" tIns="0" rIns="0" bIns="0" rtlCol="0"/>
          <a:lstStyle/>
          <a:p>
            <a:endParaRPr/>
          </a:p>
        </p:txBody>
      </p:sp>
      <p:sp>
        <p:nvSpPr>
          <p:cNvPr id="15" name="object 15"/>
          <p:cNvSpPr/>
          <p:nvPr/>
        </p:nvSpPr>
        <p:spPr>
          <a:xfrm>
            <a:off x="0" y="217639"/>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solidFill>
            <a:srgbClr val="000008"/>
          </a:solidFill>
        </p:spPr>
        <p:txBody>
          <a:bodyPr wrap="square" lIns="0" tIns="0" rIns="0" bIns="0" rtlCol="0"/>
          <a:lstStyle/>
          <a:p>
            <a:endParaRPr/>
          </a:p>
        </p:txBody>
      </p:sp>
      <p:sp>
        <p:nvSpPr>
          <p:cNvPr id="16" name="object 16"/>
          <p:cNvSpPr/>
          <p:nvPr/>
        </p:nvSpPr>
        <p:spPr>
          <a:xfrm>
            <a:off x="0" y="217639"/>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ln w="3175">
            <a:solidFill>
              <a:srgbClr val="000008"/>
            </a:solidFill>
          </a:ln>
        </p:spPr>
        <p:txBody>
          <a:bodyPr wrap="square" lIns="0" tIns="0" rIns="0" bIns="0" rtlCol="0"/>
          <a:lstStyle/>
          <a:p>
            <a:endParaRPr/>
          </a:p>
        </p:txBody>
      </p:sp>
      <p:sp>
        <p:nvSpPr>
          <p:cNvPr id="17" name="object 17"/>
          <p:cNvSpPr/>
          <p:nvPr/>
        </p:nvSpPr>
        <p:spPr>
          <a:xfrm>
            <a:off x="0" y="269317"/>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solidFill>
            <a:srgbClr val="000009"/>
          </a:solidFill>
        </p:spPr>
        <p:txBody>
          <a:bodyPr wrap="square" lIns="0" tIns="0" rIns="0" bIns="0" rtlCol="0"/>
          <a:lstStyle/>
          <a:p>
            <a:endParaRPr/>
          </a:p>
        </p:txBody>
      </p:sp>
      <p:sp>
        <p:nvSpPr>
          <p:cNvPr id="18" name="object 18"/>
          <p:cNvSpPr/>
          <p:nvPr/>
        </p:nvSpPr>
        <p:spPr>
          <a:xfrm>
            <a:off x="0" y="269317"/>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ln w="3175">
            <a:solidFill>
              <a:srgbClr val="000009"/>
            </a:solidFill>
          </a:ln>
        </p:spPr>
        <p:txBody>
          <a:bodyPr wrap="square" lIns="0" tIns="0" rIns="0" bIns="0" rtlCol="0"/>
          <a:lstStyle/>
          <a:p>
            <a:endParaRPr/>
          </a:p>
        </p:txBody>
      </p:sp>
      <p:sp>
        <p:nvSpPr>
          <p:cNvPr id="19" name="object 19"/>
          <p:cNvSpPr/>
          <p:nvPr/>
        </p:nvSpPr>
        <p:spPr>
          <a:xfrm>
            <a:off x="0" y="325754"/>
            <a:ext cx="9144000" cy="53340"/>
          </a:xfrm>
          <a:custGeom>
            <a:avLst/>
            <a:gdLst/>
            <a:ahLst/>
            <a:cxnLst/>
            <a:rect l="l" t="t" r="r" b="b"/>
            <a:pathLst>
              <a:path w="9144000" h="53339">
                <a:moveTo>
                  <a:pt x="0" y="53213"/>
                </a:moveTo>
                <a:lnTo>
                  <a:pt x="9144000" y="53213"/>
                </a:lnTo>
                <a:lnTo>
                  <a:pt x="9144000" y="0"/>
                </a:lnTo>
                <a:lnTo>
                  <a:pt x="0" y="0"/>
                </a:lnTo>
                <a:lnTo>
                  <a:pt x="0" y="53213"/>
                </a:lnTo>
                <a:close/>
              </a:path>
            </a:pathLst>
          </a:custGeom>
          <a:solidFill>
            <a:srgbClr val="00000C"/>
          </a:solidFill>
        </p:spPr>
        <p:txBody>
          <a:bodyPr wrap="square" lIns="0" tIns="0" rIns="0" bIns="0" rtlCol="0"/>
          <a:lstStyle/>
          <a:p>
            <a:endParaRPr/>
          </a:p>
        </p:txBody>
      </p:sp>
      <p:sp>
        <p:nvSpPr>
          <p:cNvPr id="20" name="object 20"/>
          <p:cNvSpPr/>
          <p:nvPr/>
        </p:nvSpPr>
        <p:spPr>
          <a:xfrm>
            <a:off x="0" y="325754"/>
            <a:ext cx="9144000" cy="53340"/>
          </a:xfrm>
          <a:custGeom>
            <a:avLst/>
            <a:gdLst/>
            <a:ahLst/>
            <a:cxnLst/>
            <a:rect l="l" t="t" r="r" b="b"/>
            <a:pathLst>
              <a:path w="9144000" h="53339">
                <a:moveTo>
                  <a:pt x="0" y="53212"/>
                </a:moveTo>
                <a:lnTo>
                  <a:pt x="9144000" y="53212"/>
                </a:lnTo>
                <a:lnTo>
                  <a:pt x="9144000" y="0"/>
                </a:lnTo>
                <a:lnTo>
                  <a:pt x="0" y="0"/>
                </a:lnTo>
                <a:lnTo>
                  <a:pt x="0" y="53212"/>
                </a:lnTo>
                <a:close/>
              </a:path>
            </a:pathLst>
          </a:custGeom>
          <a:ln w="3175">
            <a:solidFill>
              <a:srgbClr val="00000C"/>
            </a:solidFill>
          </a:ln>
        </p:spPr>
        <p:txBody>
          <a:bodyPr wrap="square" lIns="0" tIns="0" rIns="0" bIns="0" rtlCol="0"/>
          <a:lstStyle/>
          <a:p>
            <a:endParaRPr/>
          </a:p>
        </p:txBody>
      </p:sp>
      <p:sp>
        <p:nvSpPr>
          <p:cNvPr id="21" name="object 21"/>
          <p:cNvSpPr/>
          <p:nvPr/>
        </p:nvSpPr>
        <p:spPr>
          <a:xfrm>
            <a:off x="0" y="378929"/>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solidFill>
            <a:srgbClr val="00000D"/>
          </a:solidFill>
        </p:spPr>
        <p:txBody>
          <a:bodyPr wrap="square" lIns="0" tIns="0" rIns="0" bIns="0" rtlCol="0"/>
          <a:lstStyle/>
          <a:p>
            <a:endParaRPr/>
          </a:p>
        </p:txBody>
      </p:sp>
      <p:sp>
        <p:nvSpPr>
          <p:cNvPr id="22" name="object 22"/>
          <p:cNvSpPr/>
          <p:nvPr/>
        </p:nvSpPr>
        <p:spPr>
          <a:xfrm>
            <a:off x="0" y="378929"/>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ln w="3175">
            <a:solidFill>
              <a:srgbClr val="00000D"/>
            </a:solidFill>
          </a:ln>
        </p:spPr>
        <p:txBody>
          <a:bodyPr wrap="square" lIns="0" tIns="0" rIns="0" bIns="0" rtlCol="0"/>
          <a:lstStyle/>
          <a:p>
            <a:endParaRPr/>
          </a:p>
        </p:txBody>
      </p:sp>
      <p:sp>
        <p:nvSpPr>
          <p:cNvPr id="23" name="object 23"/>
          <p:cNvSpPr/>
          <p:nvPr/>
        </p:nvSpPr>
        <p:spPr>
          <a:xfrm>
            <a:off x="0" y="430480"/>
            <a:ext cx="9144000" cy="56515"/>
          </a:xfrm>
          <a:custGeom>
            <a:avLst/>
            <a:gdLst/>
            <a:ahLst/>
            <a:cxnLst/>
            <a:rect l="l" t="t" r="r" b="b"/>
            <a:pathLst>
              <a:path w="9144000" h="56515">
                <a:moveTo>
                  <a:pt x="0" y="56437"/>
                </a:moveTo>
                <a:lnTo>
                  <a:pt x="9144000" y="56437"/>
                </a:lnTo>
                <a:lnTo>
                  <a:pt x="9144000" y="0"/>
                </a:lnTo>
                <a:lnTo>
                  <a:pt x="0" y="0"/>
                </a:lnTo>
                <a:lnTo>
                  <a:pt x="0" y="56437"/>
                </a:lnTo>
                <a:close/>
              </a:path>
            </a:pathLst>
          </a:custGeom>
          <a:solidFill>
            <a:srgbClr val="00000F"/>
          </a:solidFill>
        </p:spPr>
        <p:txBody>
          <a:bodyPr wrap="square" lIns="0" tIns="0" rIns="0" bIns="0" rtlCol="0"/>
          <a:lstStyle/>
          <a:p>
            <a:endParaRPr/>
          </a:p>
        </p:txBody>
      </p:sp>
      <p:sp>
        <p:nvSpPr>
          <p:cNvPr id="24" name="object 24"/>
          <p:cNvSpPr/>
          <p:nvPr/>
        </p:nvSpPr>
        <p:spPr>
          <a:xfrm>
            <a:off x="0" y="430480"/>
            <a:ext cx="9144000" cy="56515"/>
          </a:xfrm>
          <a:custGeom>
            <a:avLst/>
            <a:gdLst/>
            <a:ahLst/>
            <a:cxnLst/>
            <a:rect l="l" t="t" r="r" b="b"/>
            <a:pathLst>
              <a:path w="9144000" h="56515">
                <a:moveTo>
                  <a:pt x="0" y="56437"/>
                </a:moveTo>
                <a:lnTo>
                  <a:pt x="9144000" y="56437"/>
                </a:lnTo>
                <a:lnTo>
                  <a:pt x="9144000" y="0"/>
                </a:lnTo>
                <a:lnTo>
                  <a:pt x="0" y="0"/>
                </a:lnTo>
                <a:lnTo>
                  <a:pt x="0" y="56437"/>
                </a:lnTo>
                <a:close/>
              </a:path>
            </a:pathLst>
          </a:custGeom>
          <a:ln w="3175">
            <a:solidFill>
              <a:srgbClr val="00000F"/>
            </a:solidFill>
          </a:ln>
        </p:spPr>
        <p:txBody>
          <a:bodyPr wrap="square" lIns="0" tIns="0" rIns="0" bIns="0" rtlCol="0"/>
          <a:lstStyle/>
          <a:p>
            <a:endParaRPr/>
          </a:p>
        </p:txBody>
      </p:sp>
      <p:sp>
        <p:nvSpPr>
          <p:cNvPr id="25" name="object 25"/>
          <p:cNvSpPr/>
          <p:nvPr/>
        </p:nvSpPr>
        <p:spPr>
          <a:xfrm>
            <a:off x="0" y="487006"/>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solidFill>
            <a:srgbClr val="000012"/>
          </a:solidFill>
        </p:spPr>
        <p:txBody>
          <a:bodyPr wrap="square" lIns="0" tIns="0" rIns="0" bIns="0" rtlCol="0"/>
          <a:lstStyle/>
          <a:p>
            <a:endParaRPr/>
          </a:p>
        </p:txBody>
      </p:sp>
      <p:sp>
        <p:nvSpPr>
          <p:cNvPr id="26" name="object 26"/>
          <p:cNvSpPr/>
          <p:nvPr/>
        </p:nvSpPr>
        <p:spPr>
          <a:xfrm>
            <a:off x="0" y="487006"/>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ln w="3175">
            <a:solidFill>
              <a:srgbClr val="000012"/>
            </a:solidFill>
          </a:ln>
        </p:spPr>
        <p:txBody>
          <a:bodyPr wrap="square" lIns="0" tIns="0" rIns="0" bIns="0" rtlCol="0"/>
          <a:lstStyle/>
          <a:p>
            <a:endParaRPr/>
          </a:p>
        </p:txBody>
      </p:sp>
      <p:sp>
        <p:nvSpPr>
          <p:cNvPr id="27" name="object 27"/>
          <p:cNvSpPr/>
          <p:nvPr/>
        </p:nvSpPr>
        <p:spPr>
          <a:xfrm>
            <a:off x="0" y="538557"/>
            <a:ext cx="9144000" cy="56515"/>
          </a:xfrm>
          <a:custGeom>
            <a:avLst/>
            <a:gdLst/>
            <a:ahLst/>
            <a:cxnLst/>
            <a:rect l="l" t="t" r="r" b="b"/>
            <a:pathLst>
              <a:path w="9144000" h="56515">
                <a:moveTo>
                  <a:pt x="0" y="56437"/>
                </a:moveTo>
                <a:lnTo>
                  <a:pt x="9144000" y="56437"/>
                </a:lnTo>
                <a:lnTo>
                  <a:pt x="9144000" y="0"/>
                </a:lnTo>
                <a:lnTo>
                  <a:pt x="0" y="0"/>
                </a:lnTo>
                <a:lnTo>
                  <a:pt x="0" y="56437"/>
                </a:lnTo>
                <a:close/>
              </a:path>
            </a:pathLst>
          </a:custGeom>
          <a:solidFill>
            <a:srgbClr val="000013"/>
          </a:solidFill>
        </p:spPr>
        <p:txBody>
          <a:bodyPr wrap="square" lIns="0" tIns="0" rIns="0" bIns="0" rtlCol="0"/>
          <a:lstStyle/>
          <a:p>
            <a:endParaRPr/>
          </a:p>
        </p:txBody>
      </p:sp>
      <p:sp>
        <p:nvSpPr>
          <p:cNvPr id="28" name="object 28"/>
          <p:cNvSpPr/>
          <p:nvPr/>
        </p:nvSpPr>
        <p:spPr>
          <a:xfrm>
            <a:off x="0" y="538557"/>
            <a:ext cx="9144000" cy="56515"/>
          </a:xfrm>
          <a:custGeom>
            <a:avLst/>
            <a:gdLst/>
            <a:ahLst/>
            <a:cxnLst/>
            <a:rect l="l" t="t" r="r" b="b"/>
            <a:pathLst>
              <a:path w="9144000" h="56515">
                <a:moveTo>
                  <a:pt x="0" y="56437"/>
                </a:moveTo>
                <a:lnTo>
                  <a:pt x="9144000" y="56437"/>
                </a:lnTo>
                <a:lnTo>
                  <a:pt x="9144000" y="0"/>
                </a:lnTo>
                <a:lnTo>
                  <a:pt x="0" y="0"/>
                </a:lnTo>
                <a:lnTo>
                  <a:pt x="0" y="56437"/>
                </a:lnTo>
                <a:close/>
              </a:path>
            </a:pathLst>
          </a:custGeom>
          <a:ln w="3175">
            <a:solidFill>
              <a:srgbClr val="000013"/>
            </a:solidFill>
          </a:ln>
        </p:spPr>
        <p:txBody>
          <a:bodyPr wrap="square" lIns="0" tIns="0" rIns="0" bIns="0" rtlCol="0"/>
          <a:lstStyle/>
          <a:p>
            <a:endParaRPr/>
          </a:p>
        </p:txBody>
      </p:sp>
      <p:sp>
        <p:nvSpPr>
          <p:cNvPr id="29" name="object 29"/>
          <p:cNvSpPr/>
          <p:nvPr/>
        </p:nvSpPr>
        <p:spPr>
          <a:xfrm>
            <a:off x="0" y="594994"/>
            <a:ext cx="9144000" cy="53340"/>
          </a:xfrm>
          <a:custGeom>
            <a:avLst/>
            <a:gdLst/>
            <a:ahLst/>
            <a:cxnLst/>
            <a:rect l="l" t="t" r="r" b="b"/>
            <a:pathLst>
              <a:path w="9144000" h="53340">
                <a:moveTo>
                  <a:pt x="0" y="53213"/>
                </a:moveTo>
                <a:lnTo>
                  <a:pt x="9144000" y="53213"/>
                </a:lnTo>
                <a:lnTo>
                  <a:pt x="9144000" y="0"/>
                </a:lnTo>
                <a:lnTo>
                  <a:pt x="0" y="0"/>
                </a:lnTo>
                <a:lnTo>
                  <a:pt x="0" y="53213"/>
                </a:lnTo>
                <a:close/>
              </a:path>
            </a:pathLst>
          </a:custGeom>
          <a:solidFill>
            <a:srgbClr val="000016"/>
          </a:solidFill>
        </p:spPr>
        <p:txBody>
          <a:bodyPr wrap="square" lIns="0" tIns="0" rIns="0" bIns="0" rtlCol="0"/>
          <a:lstStyle/>
          <a:p>
            <a:endParaRPr/>
          </a:p>
        </p:txBody>
      </p:sp>
      <p:sp>
        <p:nvSpPr>
          <p:cNvPr id="30" name="object 30"/>
          <p:cNvSpPr/>
          <p:nvPr/>
        </p:nvSpPr>
        <p:spPr>
          <a:xfrm>
            <a:off x="0" y="594994"/>
            <a:ext cx="9144000" cy="53340"/>
          </a:xfrm>
          <a:custGeom>
            <a:avLst/>
            <a:gdLst/>
            <a:ahLst/>
            <a:cxnLst/>
            <a:rect l="l" t="t" r="r" b="b"/>
            <a:pathLst>
              <a:path w="9144000" h="53340">
                <a:moveTo>
                  <a:pt x="0" y="53212"/>
                </a:moveTo>
                <a:lnTo>
                  <a:pt x="9144000" y="53212"/>
                </a:lnTo>
                <a:lnTo>
                  <a:pt x="9144000" y="0"/>
                </a:lnTo>
                <a:lnTo>
                  <a:pt x="0" y="0"/>
                </a:lnTo>
                <a:lnTo>
                  <a:pt x="0" y="53212"/>
                </a:lnTo>
                <a:close/>
              </a:path>
            </a:pathLst>
          </a:custGeom>
          <a:ln w="3175">
            <a:solidFill>
              <a:srgbClr val="000016"/>
            </a:solidFill>
          </a:ln>
        </p:spPr>
        <p:txBody>
          <a:bodyPr wrap="square" lIns="0" tIns="0" rIns="0" bIns="0" rtlCol="0"/>
          <a:lstStyle/>
          <a:p>
            <a:endParaRPr/>
          </a:p>
        </p:txBody>
      </p:sp>
      <p:sp>
        <p:nvSpPr>
          <p:cNvPr id="31" name="object 31"/>
          <p:cNvSpPr/>
          <p:nvPr/>
        </p:nvSpPr>
        <p:spPr>
          <a:xfrm>
            <a:off x="0" y="648285"/>
            <a:ext cx="9144000" cy="56515"/>
          </a:xfrm>
          <a:custGeom>
            <a:avLst/>
            <a:gdLst/>
            <a:ahLst/>
            <a:cxnLst/>
            <a:rect l="l" t="t" r="r" b="b"/>
            <a:pathLst>
              <a:path w="9144000" h="56515">
                <a:moveTo>
                  <a:pt x="0" y="56437"/>
                </a:moveTo>
                <a:lnTo>
                  <a:pt x="9144000" y="56437"/>
                </a:lnTo>
                <a:lnTo>
                  <a:pt x="9144000" y="0"/>
                </a:lnTo>
                <a:lnTo>
                  <a:pt x="0" y="0"/>
                </a:lnTo>
                <a:lnTo>
                  <a:pt x="0" y="56437"/>
                </a:lnTo>
                <a:close/>
              </a:path>
            </a:pathLst>
          </a:custGeom>
          <a:solidFill>
            <a:srgbClr val="000017"/>
          </a:solidFill>
        </p:spPr>
        <p:txBody>
          <a:bodyPr wrap="square" lIns="0" tIns="0" rIns="0" bIns="0" rtlCol="0"/>
          <a:lstStyle/>
          <a:p>
            <a:endParaRPr/>
          </a:p>
        </p:txBody>
      </p:sp>
      <p:sp>
        <p:nvSpPr>
          <p:cNvPr id="32" name="object 32"/>
          <p:cNvSpPr/>
          <p:nvPr/>
        </p:nvSpPr>
        <p:spPr>
          <a:xfrm>
            <a:off x="0" y="648285"/>
            <a:ext cx="9144000" cy="56515"/>
          </a:xfrm>
          <a:custGeom>
            <a:avLst/>
            <a:gdLst/>
            <a:ahLst/>
            <a:cxnLst/>
            <a:rect l="l" t="t" r="r" b="b"/>
            <a:pathLst>
              <a:path w="9144000" h="56515">
                <a:moveTo>
                  <a:pt x="0" y="56437"/>
                </a:moveTo>
                <a:lnTo>
                  <a:pt x="9144000" y="56437"/>
                </a:lnTo>
                <a:lnTo>
                  <a:pt x="9144000" y="0"/>
                </a:lnTo>
                <a:lnTo>
                  <a:pt x="0" y="0"/>
                </a:lnTo>
                <a:lnTo>
                  <a:pt x="0" y="56437"/>
                </a:lnTo>
                <a:close/>
              </a:path>
            </a:pathLst>
          </a:custGeom>
          <a:ln w="3175">
            <a:solidFill>
              <a:srgbClr val="000017"/>
            </a:solidFill>
          </a:ln>
        </p:spPr>
        <p:txBody>
          <a:bodyPr wrap="square" lIns="0" tIns="0" rIns="0" bIns="0" rtlCol="0"/>
          <a:lstStyle/>
          <a:p>
            <a:endParaRPr/>
          </a:p>
        </p:txBody>
      </p:sp>
      <p:sp>
        <p:nvSpPr>
          <p:cNvPr id="33" name="object 33"/>
          <p:cNvSpPr/>
          <p:nvPr/>
        </p:nvSpPr>
        <p:spPr>
          <a:xfrm>
            <a:off x="0" y="704684"/>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solidFill>
            <a:srgbClr val="00001A"/>
          </a:solidFill>
        </p:spPr>
        <p:txBody>
          <a:bodyPr wrap="square" lIns="0" tIns="0" rIns="0" bIns="0" rtlCol="0"/>
          <a:lstStyle/>
          <a:p>
            <a:endParaRPr/>
          </a:p>
        </p:txBody>
      </p:sp>
      <p:sp>
        <p:nvSpPr>
          <p:cNvPr id="34" name="object 34"/>
          <p:cNvSpPr/>
          <p:nvPr/>
        </p:nvSpPr>
        <p:spPr>
          <a:xfrm>
            <a:off x="0" y="704684"/>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ln w="3175">
            <a:solidFill>
              <a:srgbClr val="00001A"/>
            </a:solidFill>
          </a:ln>
        </p:spPr>
        <p:txBody>
          <a:bodyPr wrap="square" lIns="0" tIns="0" rIns="0" bIns="0" rtlCol="0"/>
          <a:lstStyle/>
          <a:p>
            <a:endParaRPr/>
          </a:p>
        </p:txBody>
      </p:sp>
      <p:sp>
        <p:nvSpPr>
          <p:cNvPr id="35" name="object 35"/>
          <p:cNvSpPr/>
          <p:nvPr/>
        </p:nvSpPr>
        <p:spPr>
          <a:xfrm>
            <a:off x="0" y="756246"/>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solidFill>
            <a:srgbClr val="00001C"/>
          </a:solidFill>
        </p:spPr>
        <p:txBody>
          <a:bodyPr wrap="square" lIns="0" tIns="0" rIns="0" bIns="0" rtlCol="0"/>
          <a:lstStyle/>
          <a:p>
            <a:endParaRPr/>
          </a:p>
        </p:txBody>
      </p:sp>
      <p:sp>
        <p:nvSpPr>
          <p:cNvPr id="36" name="object 36"/>
          <p:cNvSpPr/>
          <p:nvPr/>
        </p:nvSpPr>
        <p:spPr>
          <a:xfrm>
            <a:off x="0" y="756246"/>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ln w="3175">
            <a:solidFill>
              <a:srgbClr val="00001C"/>
            </a:solidFill>
          </a:ln>
        </p:spPr>
        <p:txBody>
          <a:bodyPr wrap="square" lIns="0" tIns="0" rIns="0" bIns="0" rtlCol="0"/>
          <a:lstStyle/>
          <a:p>
            <a:endParaRPr/>
          </a:p>
        </p:txBody>
      </p:sp>
      <p:sp>
        <p:nvSpPr>
          <p:cNvPr id="37" name="object 37"/>
          <p:cNvSpPr/>
          <p:nvPr/>
        </p:nvSpPr>
        <p:spPr>
          <a:xfrm>
            <a:off x="0" y="807924"/>
            <a:ext cx="9144000" cy="56515"/>
          </a:xfrm>
          <a:custGeom>
            <a:avLst/>
            <a:gdLst/>
            <a:ahLst/>
            <a:cxnLst/>
            <a:rect l="l" t="t" r="r" b="b"/>
            <a:pathLst>
              <a:path w="9144000" h="56515">
                <a:moveTo>
                  <a:pt x="0" y="56437"/>
                </a:moveTo>
                <a:lnTo>
                  <a:pt x="9144000" y="56437"/>
                </a:lnTo>
                <a:lnTo>
                  <a:pt x="9144000" y="0"/>
                </a:lnTo>
                <a:lnTo>
                  <a:pt x="0" y="0"/>
                </a:lnTo>
                <a:lnTo>
                  <a:pt x="0" y="56437"/>
                </a:lnTo>
                <a:close/>
              </a:path>
            </a:pathLst>
          </a:custGeom>
          <a:solidFill>
            <a:srgbClr val="00001E"/>
          </a:solidFill>
        </p:spPr>
        <p:txBody>
          <a:bodyPr wrap="square" lIns="0" tIns="0" rIns="0" bIns="0" rtlCol="0"/>
          <a:lstStyle/>
          <a:p>
            <a:endParaRPr/>
          </a:p>
        </p:txBody>
      </p:sp>
      <p:sp>
        <p:nvSpPr>
          <p:cNvPr id="38" name="object 38"/>
          <p:cNvSpPr/>
          <p:nvPr/>
        </p:nvSpPr>
        <p:spPr>
          <a:xfrm>
            <a:off x="0" y="807924"/>
            <a:ext cx="9144000" cy="56515"/>
          </a:xfrm>
          <a:custGeom>
            <a:avLst/>
            <a:gdLst/>
            <a:ahLst/>
            <a:cxnLst/>
            <a:rect l="l" t="t" r="r" b="b"/>
            <a:pathLst>
              <a:path w="9144000" h="56515">
                <a:moveTo>
                  <a:pt x="0" y="56437"/>
                </a:moveTo>
                <a:lnTo>
                  <a:pt x="9144000" y="56437"/>
                </a:lnTo>
                <a:lnTo>
                  <a:pt x="9144000" y="0"/>
                </a:lnTo>
                <a:lnTo>
                  <a:pt x="0" y="0"/>
                </a:lnTo>
                <a:lnTo>
                  <a:pt x="0" y="56437"/>
                </a:lnTo>
                <a:close/>
              </a:path>
            </a:pathLst>
          </a:custGeom>
          <a:ln w="3175">
            <a:solidFill>
              <a:srgbClr val="00001E"/>
            </a:solidFill>
          </a:ln>
        </p:spPr>
        <p:txBody>
          <a:bodyPr wrap="square" lIns="0" tIns="0" rIns="0" bIns="0" rtlCol="0"/>
          <a:lstStyle/>
          <a:p>
            <a:endParaRPr/>
          </a:p>
        </p:txBody>
      </p:sp>
      <p:sp>
        <p:nvSpPr>
          <p:cNvPr id="39" name="object 39"/>
          <p:cNvSpPr/>
          <p:nvPr/>
        </p:nvSpPr>
        <p:spPr>
          <a:xfrm>
            <a:off x="0" y="864361"/>
            <a:ext cx="9144000" cy="53340"/>
          </a:xfrm>
          <a:custGeom>
            <a:avLst/>
            <a:gdLst/>
            <a:ahLst/>
            <a:cxnLst/>
            <a:rect l="l" t="t" r="r" b="b"/>
            <a:pathLst>
              <a:path w="9144000" h="53340">
                <a:moveTo>
                  <a:pt x="0" y="53213"/>
                </a:moveTo>
                <a:lnTo>
                  <a:pt x="9144000" y="53213"/>
                </a:lnTo>
                <a:lnTo>
                  <a:pt x="9144000" y="0"/>
                </a:lnTo>
                <a:lnTo>
                  <a:pt x="0" y="0"/>
                </a:lnTo>
                <a:lnTo>
                  <a:pt x="0" y="53213"/>
                </a:lnTo>
                <a:close/>
              </a:path>
            </a:pathLst>
          </a:custGeom>
          <a:solidFill>
            <a:srgbClr val="00001F"/>
          </a:solidFill>
        </p:spPr>
        <p:txBody>
          <a:bodyPr wrap="square" lIns="0" tIns="0" rIns="0" bIns="0" rtlCol="0"/>
          <a:lstStyle/>
          <a:p>
            <a:endParaRPr/>
          </a:p>
        </p:txBody>
      </p:sp>
      <p:sp>
        <p:nvSpPr>
          <p:cNvPr id="40" name="object 40"/>
          <p:cNvSpPr/>
          <p:nvPr/>
        </p:nvSpPr>
        <p:spPr>
          <a:xfrm>
            <a:off x="0" y="864361"/>
            <a:ext cx="9144000" cy="53340"/>
          </a:xfrm>
          <a:custGeom>
            <a:avLst/>
            <a:gdLst/>
            <a:ahLst/>
            <a:cxnLst/>
            <a:rect l="l" t="t" r="r" b="b"/>
            <a:pathLst>
              <a:path w="9144000" h="53340">
                <a:moveTo>
                  <a:pt x="0" y="53212"/>
                </a:moveTo>
                <a:lnTo>
                  <a:pt x="9144000" y="53212"/>
                </a:lnTo>
                <a:lnTo>
                  <a:pt x="9144000" y="0"/>
                </a:lnTo>
                <a:lnTo>
                  <a:pt x="0" y="0"/>
                </a:lnTo>
                <a:lnTo>
                  <a:pt x="0" y="53212"/>
                </a:lnTo>
                <a:close/>
              </a:path>
            </a:pathLst>
          </a:custGeom>
          <a:ln w="3175">
            <a:solidFill>
              <a:srgbClr val="00001F"/>
            </a:solidFill>
          </a:ln>
        </p:spPr>
        <p:txBody>
          <a:bodyPr wrap="square" lIns="0" tIns="0" rIns="0" bIns="0" rtlCol="0"/>
          <a:lstStyle/>
          <a:p>
            <a:endParaRPr/>
          </a:p>
        </p:txBody>
      </p:sp>
      <p:sp>
        <p:nvSpPr>
          <p:cNvPr id="41" name="object 41"/>
          <p:cNvSpPr/>
          <p:nvPr/>
        </p:nvSpPr>
        <p:spPr>
          <a:xfrm>
            <a:off x="0" y="917525"/>
            <a:ext cx="9144000" cy="56515"/>
          </a:xfrm>
          <a:custGeom>
            <a:avLst/>
            <a:gdLst/>
            <a:ahLst/>
            <a:cxnLst/>
            <a:rect l="l" t="t" r="r" b="b"/>
            <a:pathLst>
              <a:path w="9144000" h="56515">
                <a:moveTo>
                  <a:pt x="0" y="56437"/>
                </a:moveTo>
                <a:lnTo>
                  <a:pt x="9144000" y="56437"/>
                </a:lnTo>
                <a:lnTo>
                  <a:pt x="9144000" y="0"/>
                </a:lnTo>
                <a:lnTo>
                  <a:pt x="0" y="0"/>
                </a:lnTo>
                <a:lnTo>
                  <a:pt x="0" y="56437"/>
                </a:lnTo>
                <a:close/>
              </a:path>
            </a:pathLst>
          </a:custGeom>
          <a:solidFill>
            <a:srgbClr val="000021"/>
          </a:solidFill>
        </p:spPr>
        <p:txBody>
          <a:bodyPr wrap="square" lIns="0" tIns="0" rIns="0" bIns="0" rtlCol="0"/>
          <a:lstStyle/>
          <a:p>
            <a:endParaRPr/>
          </a:p>
        </p:txBody>
      </p:sp>
      <p:sp>
        <p:nvSpPr>
          <p:cNvPr id="42" name="object 42"/>
          <p:cNvSpPr/>
          <p:nvPr/>
        </p:nvSpPr>
        <p:spPr>
          <a:xfrm>
            <a:off x="0" y="917525"/>
            <a:ext cx="9144000" cy="56515"/>
          </a:xfrm>
          <a:custGeom>
            <a:avLst/>
            <a:gdLst/>
            <a:ahLst/>
            <a:cxnLst/>
            <a:rect l="l" t="t" r="r" b="b"/>
            <a:pathLst>
              <a:path w="9144000" h="56515">
                <a:moveTo>
                  <a:pt x="0" y="56437"/>
                </a:moveTo>
                <a:lnTo>
                  <a:pt x="9144000" y="56437"/>
                </a:lnTo>
                <a:lnTo>
                  <a:pt x="9144000" y="0"/>
                </a:lnTo>
                <a:lnTo>
                  <a:pt x="0" y="0"/>
                </a:lnTo>
                <a:lnTo>
                  <a:pt x="0" y="56437"/>
                </a:lnTo>
                <a:close/>
              </a:path>
            </a:pathLst>
          </a:custGeom>
          <a:ln w="3175">
            <a:solidFill>
              <a:srgbClr val="000021"/>
            </a:solidFill>
          </a:ln>
        </p:spPr>
        <p:txBody>
          <a:bodyPr wrap="square" lIns="0" tIns="0" rIns="0" bIns="0" rtlCol="0"/>
          <a:lstStyle/>
          <a:p>
            <a:endParaRPr/>
          </a:p>
        </p:txBody>
      </p:sp>
      <p:sp>
        <p:nvSpPr>
          <p:cNvPr id="43" name="object 43"/>
          <p:cNvSpPr/>
          <p:nvPr/>
        </p:nvSpPr>
        <p:spPr>
          <a:xfrm>
            <a:off x="0" y="973924"/>
            <a:ext cx="9144000" cy="52069"/>
          </a:xfrm>
          <a:custGeom>
            <a:avLst/>
            <a:gdLst/>
            <a:ahLst/>
            <a:cxnLst/>
            <a:rect l="l" t="t" r="r" b="b"/>
            <a:pathLst>
              <a:path w="9144000" h="52069">
                <a:moveTo>
                  <a:pt x="0" y="51600"/>
                </a:moveTo>
                <a:lnTo>
                  <a:pt x="9144000" y="51600"/>
                </a:lnTo>
                <a:lnTo>
                  <a:pt x="9144000" y="0"/>
                </a:lnTo>
                <a:lnTo>
                  <a:pt x="0" y="0"/>
                </a:lnTo>
                <a:lnTo>
                  <a:pt x="0" y="51600"/>
                </a:lnTo>
                <a:close/>
              </a:path>
            </a:pathLst>
          </a:custGeom>
          <a:solidFill>
            <a:srgbClr val="000023"/>
          </a:solidFill>
        </p:spPr>
        <p:txBody>
          <a:bodyPr wrap="square" lIns="0" tIns="0" rIns="0" bIns="0" rtlCol="0"/>
          <a:lstStyle/>
          <a:p>
            <a:endParaRPr/>
          </a:p>
        </p:txBody>
      </p:sp>
      <p:sp>
        <p:nvSpPr>
          <p:cNvPr id="44" name="object 44"/>
          <p:cNvSpPr/>
          <p:nvPr/>
        </p:nvSpPr>
        <p:spPr>
          <a:xfrm>
            <a:off x="0" y="973924"/>
            <a:ext cx="9144000" cy="52069"/>
          </a:xfrm>
          <a:custGeom>
            <a:avLst/>
            <a:gdLst/>
            <a:ahLst/>
            <a:cxnLst/>
            <a:rect l="l" t="t" r="r" b="b"/>
            <a:pathLst>
              <a:path w="9144000" h="52069">
                <a:moveTo>
                  <a:pt x="0" y="51600"/>
                </a:moveTo>
                <a:lnTo>
                  <a:pt x="9144000" y="51600"/>
                </a:lnTo>
                <a:lnTo>
                  <a:pt x="9144000" y="0"/>
                </a:lnTo>
                <a:lnTo>
                  <a:pt x="0" y="0"/>
                </a:lnTo>
                <a:lnTo>
                  <a:pt x="0" y="51600"/>
                </a:lnTo>
                <a:close/>
              </a:path>
            </a:pathLst>
          </a:custGeom>
          <a:ln w="3175">
            <a:solidFill>
              <a:srgbClr val="000023"/>
            </a:solidFill>
          </a:ln>
        </p:spPr>
        <p:txBody>
          <a:bodyPr wrap="square" lIns="0" tIns="0" rIns="0" bIns="0" rtlCol="0"/>
          <a:lstStyle/>
          <a:p>
            <a:endParaRPr/>
          </a:p>
        </p:txBody>
      </p:sp>
      <p:sp>
        <p:nvSpPr>
          <p:cNvPr id="45" name="object 45"/>
          <p:cNvSpPr/>
          <p:nvPr/>
        </p:nvSpPr>
        <p:spPr>
          <a:xfrm>
            <a:off x="0" y="1025602"/>
            <a:ext cx="9144000" cy="56515"/>
          </a:xfrm>
          <a:custGeom>
            <a:avLst/>
            <a:gdLst/>
            <a:ahLst/>
            <a:cxnLst/>
            <a:rect l="l" t="t" r="r" b="b"/>
            <a:pathLst>
              <a:path w="9144000" h="56515">
                <a:moveTo>
                  <a:pt x="0" y="56437"/>
                </a:moveTo>
                <a:lnTo>
                  <a:pt x="9144000" y="56437"/>
                </a:lnTo>
                <a:lnTo>
                  <a:pt x="9144000" y="0"/>
                </a:lnTo>
                <a:lnTo>
                  <a:pt x="0" y="0"/>
                </a:lnTo>
                <a:lnTo>
                  <a:pt x="0" y="56437"/>
                </a:lnTo>
                <a:close/>
              </a:path>
            </a:pathLst>
          </a:custGeom>
          <a:solidFill>
            <a:srgbClr val="000025"/>
          </a:solidFill>
        </p:spPr>
        <p:txBody>
          <a:bodyPr wrap="square" lIns="0" tIns="0" rIns="0" bIns="0" rtlCol="0"/>
          <a:lstStyle/>
          <a:p>
            <a:endParaRPr/>
          </a:p>
        </p:txBody>
      </p:sp>
      <p:sp>
        <p:nvSpPr>
          <p:cNvPr id="46" name="object 46"/>
          <p:cNvSpPr/>
          <p:nvPr/>
        </p:nvSpPr>
        <p:spPr>
          <a:xfrm>
            <a:off x="0" y="1025602"/>
            <a:ext cx="9144000" cy="56515"/>
          </a:xfrm>
          <a:custGeom>
            <a:avLst/>
            <a:gdLst/>
            <a:ahLst/>
            <a:cxnLst/>
            <a:rect l="l" t="t" r="r" b="b"/>
            <a:pathLst>
              <a:path w="9144000" h="56515">
                <a:moveTo>
                  <a:pt x="0" y="56437"/>
                </a:moveTo>
                <a:lnTo>
                  <a:pt x="9144000" y="56437"/>
                </a:lnTo>
                <a:lnTo>
                  <a:pt x="9144000" y="0"/>
                </a:lnTo>
                <a:lnTo>
                  <a:pt x="0" y="0"/>
                </a:lnTo>
                <a:lnTo>
                  <a:pt x="0" y="56437"/>
                </a:lnTo>
                <a:close/>
              </a:path>
            </a:pathLst>
          </a:custGeom>
          <a:ln w="3175">
            <a:solidFill>
              <a:srgbClr val="000025"/>
            </a:solidFill>
          </a:ln>
        </p:spPr>
        <p:txBody>
          <a:bodyPr wrap="square" lIns="0" tIns="0" rIns="0" bIns="0" rtlCol="0"/>
          <a:lstStyle/>
          <a:p>
            <a:endParaRPr/>
          </a:p>
        </p:txBody>
      </p:sp>
      <p:sp>
        <p:nvSpPr>
          <p:cNvPr id="47" name="object 47"/>
          <p:cNvSpPr/>
          <p:nvPr/>
        </p:nvSpPr>
        <p:spPr>
          <a:xfrm>
            <a:off x="0" y="1082001"/>
            <a:ext cx="9144000" cy="52069"/>
          </a:xfrm>
          <a:custGeom>
            <a:avLst/>
            <a:gdLst/>
            <a:ahLst/>
            <a:cxnLst/>
            <a:rect l="l" t="t" r="r" b="b"/>
            <a:pathLst>
              <a:path w="9144000" h="52069">
                <a:moveTo>
                  <a:pt x="0" y="51600"/>
                </a:moveTo>
                <a:lnTo>
                  <a:pt x="9144000" y="51600"/>
                </a:lnTo>
                <a:lnTo>
                  <a:pt x="9144000" y="0"/>
                </a:lnTo>
                <a:lnTo>
                  <a:pt x="0" y="0"/>
                </a:lnTo>
                <a:lnTo>
                  <a:pt x="0" y="51600"/>
                </a:lnTo>
                <a:close/>
              </a:path>
            </a:pathLst>
          </a:custGeom>
          <a:solidFill>
            <a:srgbClr val="000028"/>
          </a:solidFill>
        </p:spPr>
        <p:txBody>
          <a:bodyPr wrap="square" lIns="0" tIns="0" rIns="0" bIns="0" rtlCol="0"/>
          <a:lstStyle/>
          <a:p>
            <a:endParaRPr/>
          </a:p>
        </p:txBody>
      </p:sp>
      <p:sp>
        <p:nvSpPr>
          <p:cNvPr id="48" name="object 48"/>
          <p:cNvSpPr/>
          <p:nvPr/>
        </p:nvSpPr>
        <p:spPr>
          <a:xfrm>
            <a:off x="0" y="1082001"/>
            <a:ext cx="9144000" cy="52069"/>
          </a:xfrm>
          <a:custGeom>
            <a:avLst/>
            <a:gdLst/>
            <a:ahLst/>
            <a:cxnLst/>
            <a:rect l="l" t="t" r="r" b="b"/>
            <a:pathLst>
              <a:path w="9144000" h="52069">
                <a:moveTo>
                  <a:pt x="0" y="51600"/>
                </a:moveTo>
                <a:lnTo>
                  <a:pt x="9144000" y="51600"/>
                </a:lnTo>
                <a:lnTo>
                  <a:pt x="9144000" y="0"/>
                </a:lnTo>
                <a:lnTo>
                  <a:pt x="0" y="0"/>
                </a:lnTo>
                <a:lnTo>
                  <a:pt x="0" y="51600"/>
                </a:lnTo>
                <a:close/>
              </a:path>
            </a:pathLst>
          </a:custGeom>
          <a:ln w="3175">
            <a:solidFill>
              <a:srgbClr val="000028"/>
            </a:solidFill>
          </a:ln>
        </p:spPr>
        <p:txBody>
          <a:bodyPr wrap="square" lIns="0" tIns="0" rIns="0" bIns="0" rtlCol="0"/>
          <a:lstStyle/>
          <a:p>
            <a:endParaRPr/>
          </a:p>
        </p:txBody>
      </p:sp>
      <p:sp>
        <p:nvSpPr>
          <p:cNvPr id="49" name="object 49"/>
          <p:cNvSpPr/>
          <p:nvPr/>
        </p:nvSpPr>
        <p:spPr>
          <a:xfrm>
            <a:off x="0" y="1133602"/>
            <a:ext cx="9144000" cy="53340"/>
          </a:xfrm>
          <a:custGeom>
            <a:avLst/>
            <a:gdLst/>
            <a:ahLst/>
            <a:cxnLst/>
            <a:rect l="l" t="t" r="r" b="b"/>
            <a:pathLst>
              <a:path w="9144000" h="53340">
                <a:moveTo>
                  <a:pt x="0" y="53213"/>
                </a:moveTo>
                <a:lnTo>
                  <a:pt x="9144000" y="53213"/>
                </a:lnTo>
                <a:lnTo>
                  <a:pt x="9144000" y="0"/>
                </a:lnTo>
                <a:lnTo>
                  <a:pt x="0" y="0"/>
                </a:lnTo>
                <a:lnTo>
                  <a:pt x="0" y="53213"/>
                </a:lnTo>
                <a:close/>
              </a:path>
            </a:pathLst>
          </a:custGeom>
          <a:solidFill>
            <a:srgbClr val="00002A"/>
          </a:solidFill>
        </p:spPr>
        <p:txBody>
          <a:bodyPr wrap="square" lIns="0" tIns="0" rIns="0" bIns="0" rtlCol="0"/>
          <a:lstStyle/>
          <a:p>
            <a:endParaRPr/>
          </a:p>
        </p:txBody>
      </p:sp>
      <p:sp>
        <p:nvSpPr>
          <p:cNvPr id="50" name="object 50"/>
          <p:cNvSpPr/>
          <p:nvPr/>
        </p:nvSpPr>
        <p:spPr>
          <a:xfrm>
            <a:off x="0" y="1133602"/>
            <a:ext cx="9144000" cy="53340"/>
          </a:xfrm>
          <a:custGeom>
            <a:avLst/>
            <a:gdLst/>
            <a:ahLst/>
            <a:cxnLst/>
            <a:rect l="l" t="t" r="r" b="b"/>
            <a:pathLst>
              <a:path w="9144000" h="53340">
                <a:moveTo>
                  <a:pt x="0" y="53212"/>
                </a:moveTo>
                <a:lnTo>
                  <a:pt x="9144000" y="53212"/>
                </a:lnTo>
                <a:lnTo>
                  <a:pt x="9144000" y="0"/>
                </a:lnTo>
                <a:lnTo>
                  <a:pt x="0" y="0"/>
                </a:lnTo>
                <a:lnTo>
                  <a:pt x="0" y="53212"/>
                </a:lnTo>
                <a:close/>
              </a:path>
            </a:pathLst>
          </a:custGeom>
          <a:ln w="3175">
            <a:solidFill>
              <a:srgbClr val="00002A"/>
            </a:solidFill>
          </a:ln>
        </p:spPr>
        <p:txBody>
          <a:bodyPr wrap="square" lIns="0" tIns="0" rIns="0" bIns="0" rtlCol="0"/>
          <a:lstStyle/>
          <a:p>
            <a:endParaRPr/>
          </a:p>
        </p:txBody>
      </p:sp>
      <p:sp>
        <p:nvSpPr>
          <p:cNvPr id="51" name="object 51"/>
          <p:cNvSpPr/>
          <p:nvPr/>
        </p:nvSpPr>
        <p:spPr>
          <a:xfrm>
            <a:off x="0" y="1186765"/>
            <a:ext cx="9144000" cy="56515"/>
          </a:xfrm>
          <a:custGeom>
            <a:avLst/>
            <a:gdLst/>
            <a:ahLst/>
            <a:cxnLst/>
            <a:rect l="l" t="t" r="r" b="b"/>
            <a:pathLst>
              <a:path w="9144000" h="56515">
                <a:moveTo>
                  <a:pt x="0" y="56437"/>
                </a:moveTo>
                <a:lnTo>
                  <a:pt x="9144000" y="56437"/>
                </a:lnTo>
                <a:lnTo>
                  <a:pt x="9144000" y="0"/>
                </a:lnTo>
                <a:lnTo>
                  <a:pt x="0" y="0"/>
                </a:lnTo>
                <a:lnTo>
                  <a:pt x="0" y="56437"/>
                </a:lnTo>
                <a:close/>
              </a:path>
            </a:pathLst>
          </a:custGeom>
          <a:solidFill>
            <a:srgbClr val="00002C"/>
          </a:solidFill>
        </p:spPr>
        <p:txBody>
          <a:bodyPr wrap="square" lIns="0" tIns="0" rIns="0" bIns="0" rtlCol="0"/>
          <a:lstStyle/>
          <a:p>
            <a:endParaRPr/>
          </a:p>
        </p:txBody>
      </p:sp>
      <p:sp>
        <p:nvSpPr>
          <p:cNvPr id="52" name="object 52"/>
          <p:cNvSpPr/>
          <p:nvPr/>
        </p:nvSpPr>
        <p:spPr>
          <a:xfrm>
            <a:off x="0" y="1186765"/>
            <a:ext cx="9144000" cy="56515"/>
          </a:xfrm>
          <a:custGeom>
            <a:avLst/>
            <a:gdLst/>
            <a:ahLst/>
            <a:cxnLst/>
            <a:rect l="l" t="t" r="r" b="b"/>
            <a:pathLst>
              <a:path w="9144000" h="56515">
                <a:moveTo>
                  <a:pt x="0" y="56437"/>
                </a:moveTo>
                <a:lnTo>
                  <a:pt x="9144000" y="56437"/>
                </a:lnTo>
                <a:lnTo>
                  <a:pt x="9144000" y="0"/>
                </a:lnTo>
                <a:lnTo>
                  <a:pt x="0" y="0"/>
                </a:lnTo>
                <a:lnTo>
                  <a:pt x="0" y="56437"/>
                </a:lnTo>
                <a:close/>
              </a:path>
            </a:pathLst>
          </a:custGeom>
          <a:ln w="3175">
            <a:solidFill>
              <a:srgbClr val="00002C"/>
            </a:solidFill>
          </a:ln>
        </p:spPr>
        <p:txBody>
          <a:bodyPr wrap="square" lIns="0" tIns="0" rIns="0" bIns="0" rtlCol="0"/>
          <a:lstStyle/>
          <a:p>
            <a:endParaRPr/>
          </a:p>
        </p:txBody>
      </p:sp>
      <p:sp>
        <p:nvSpPr>
          <p:cNvPr id="53" name="object 53"/>
          <p:cNvSpPr/>
          <p:nvPr/>
        </p:nvSpPr>
        <p:spPr>
          <a:xfrm>
            <a:off x="0" y="1243291"/>
            <a:ext cx="9144000" cy="52069"/>
          </a:xfrm>
          <a:custGeom>
            <a:avLst/>
            <a:gdLst/>
            <a:ahLst/>
            <a:cxnLst/>
            <a:rect l="l" t="t" r="r" b="b"/>
            <a:pathLst>
              <a:path w="9144000" h="52069">
                <a:moveTo>
                  <a:pt x="0" y="51600"/>
                </a:moveTo>
                <a:lnTo>
                  <a:pt x="9144000" y="51600"/>
                </a:lnTo>
                <a:lnTo>
                  <a:pt x="9144000" y="0"/>
                </a:lnTo>
                <a:lnTo>
                  <a:pt x="0" y="0"/>
                </a:lnTo>
                <a:lnTo>
                  <a:pt x="0" y="51600"/>
                </a:lnTo>
                <a:close/>
              </a:path>
            </a:pathLst>
          </a:custGeom>
          <a:solidFill>
            <a:srgbClr val="00002D"/>
          </a:solidFill>
        </p:spPr>
        <p:txBody>
          <a:bodyPr wrap="square" lIns="0" tIns="0" rIns="0" bIns="0" rtlCol="0"/>
          <a:lstStyle/>
          <a:p>
            <a:endParaRPr/>
          </a:p>
        </p:txBody>
      </p:sp>
      <p:sp>
        <p:nvSpPr>
          <p:cNvPr id="54" name="object 54"/>
          <p:cNvSpPr/>
          <p:nvPr/>
        </p:nvSpPr>
        <p:spPr>
          <a:xfrm>
            <a:off x="0" y="1243291"/>
            <a:ext cx="9144000" cy="52069"/>
          </a:xfrm>
          <a:custGeom>
            <a:avLst/>
            <a:gdLst/>
            <a:ahLst/>
            <a:cxnLst/>
            <a:rect l="l" t="t" r="r" b="b"/>
            <a:pathLst>
              <a:path w="9144000" h="52069">
                <a:moveTo>
                  <a:pt x="0" y="51600"/>
                </a:moveTo>
                <a:lnTo>
                  <a:pt x="9144000" y="51600"/>
                </a:lnTo>
                <a:lnTo>
                  <a:pt x="9144000" y="0"/>
                </a:lnTo>
                <a:lnTo>
                  <a:pt x="0" y="0"/>
                </a:lnTo>
                <a:lnTo>
                  <a:pt x="0" y="51600"/>
                </a:lnTo>
                <a:close/>
              </a:path>
            </a:pathLst>
          </a:custGeom>
          <a:ln w="3175">
            <a:solidFill>
              <a:srgbClr val="00002D"/>
            </a:solidFill>
          </a:ln>
        </p:spPr>
        <p:txBody>
          <a:bodyPr wrap="square" lIns="0" tIns="0" rIns="0" bIns="0" rtlCol="0"/>
          <a:lstStyle/>
          <a:p>
            <a:endParaRPr/>
          </a:p>
        </p:txBody>
      </p:sp>
      <p:sp>
        <p:nvSpPr>
          <p:cNvPr id="55" name="object 55"/>
          <p:cNvSpPr/>
          <p:nvPr/>
        </p:nvSpPr>
        <p:spPr>
          <a:xfrm>
            <a:off x="0" y="1294842"/>
            <a:ext cx="9144000" cy="56515"/>
          </a:xfrm>
          <a:custGeom>
            <a:avLst/>
            <a:gdLst/>
            <a:ahLst/>
            <a:cxnLst/>
            <a:rect l="l" t="t" r="r" b="b"/>
            <a:pathLst>
              <a:path w="9144000" h="56515">
                <a:moveTo>
                  <a:pt x="0" y="56437"/>
                </a:moveTo>
                <a:lnTo>
                  <a:pt x="9144000" y="56437"/>
                </a:lnTo>
                <a:lnTo>
                  <a:pt x="9144000" y="0"/>
                </a:lnTo>
                <a:lnTo>
                  <a:pt x="0" y="0"/>
                </a:lnTo>
                <a:lnTo>
                  <a:pt x="0" y="56437"/>
                </a:lnTo>
                <a:close/>
              </a:path>
            </a:pathLst>
          </a:custGeom>
          <a:solidFill>
            <a:srgbClr val="00002F"/>
          </a:solidFill>
        </p:spPr>
        <p:txBody>
          <a:bodyPr wrap="square" lIns="0" tIns="0" rIns="0" bIns="0" rtlCol="0"/>
          <a:lstStyle/>
          <a:p>
            <a:endParaRPr/>
          </a:p>
        </p:txBody>
      </p:sp>
      <p:sp>
        <p:nvSpPr>
          <p:cNvPr id="56" name="object 56"/>
          <p:cNvSpPr/>
          <p:nvPr/>
        </p:nvSpPr>
        <p:spPr>
          <a:xfrm>
            <a:off x="0" y="1294842"/>
            <a:ext cx="9144000" cy="56515"/>
          </a:xfrm>
          <a:custGeom>
            <a:avLst/>
            <a:gdLst/>
            <a:ahLst/>
            <a:cxnLst/>
            <a:rect l="l" t="t" r="r" b="b"/>
            <a:pathLst>
              <a:path w="9144000" h="56515">
                <a:moveTo>
                  <a:pt x="0" y="56437"/>
                </a:moveTo>
                <a:lnTo>
                  <a:pt x="9144000" y="56437"/>
                </a:lnTo>
                <a:lnTo>
                  <a:pt x="9144000" y="0"/>
                </a:lnTo>
                <a:lnTo>
                  <a:pt x="0" y="0"/>
                </a:lnTo>
                <a:lnTo>
                  <a:pt x="0" y="56437"/>
                </a:lnTo>
                <a:close/>
              </a:path>
            </a:pathLst>
          </a:custGeom>
          <a:ln w="3175">
            <a:solidFill>
              <a:srgbClr val="00002F"/>
            </a:solidFill>
          </a:ln>
        </p:spPr>
        <p:txBody>
          <a:bodyPr wrap="square" lIns="0" tIns="0" rIns="0" bIns="0" rtlCol="0"/>
          <a:lstStyle/>
          <a:p>
            <a:endParaRPr/>
          </a:p>
        </p:txBody>
      </p:sp>
      <p:sp>
        <p:nvSpPr>
          <p:cNvPr id="57" name="object 57"/>
          <p:cNvSpPr/>
          <p:nvPr/>
        </p:nvSpPr>
        <p:spPr>
          <a:xfrm>
            <a:off x="0" y="1351241"/>
            <a:ext cx="9144000" cy="52069"/>
          </a:xfrm>
          <a:custGeom>
            <a:avLst/>
            <a:gdLst/>
            <a:ahLst/>
            <a:cxnLst/>
            <a:rect l="l" t="t" r="r" b="b"/>
            <a:pathLst>
              <a:path w="9144000" h="52069">
                <a:moveTo>
                  <a:pt x="0" y="51600"/>
                </a:moveTo>
                <a:lnTo>
                  <a:pt x="9144000" y="51600"/>
                </a:lnTo>
                <a:lnTo>
                  <a:pt x="9144000" y="0"/>
                </a:lnTo>
                <a:lnTo>
                  <a:pt x="0" y="0"/>
                </a:lnTo>
                <a:lnTo>
                  <a:pt x="0" y="51600"/>
                </a:lnTo>
                <a:close/>
              </a:path>
            </a:pathLst>
          </a:custGeom>
          <a:solidFill>
            <a:srgbClr val="000031"/>
          </a:solidFill>
        </p:spPr>
        <p:txBody>
          <a:bodyPr wrap="square" lIns="0" tIns="0" rIns="0" bIns="0" rtlCol="0"/>
          <a:lstStyle/>
          <a:p>
            <a:endParaRPr/>
          </a:p>
        </p:txBody>
      </p:sp>
      <p:sp>
        <p:nvSpPr>
          <p:cNvPr id="58" name="object 58"/>
          <p:cNvSpPr/>
          <p:nvPr/>
        </p:nvSpPr>
        <p:spPr>
          <a:xfrm>
            <a:off x="0" y="1351241"/>
            <a:ext cx="9144000" cy="52069"/>
          </a:xfrm>
          <a:custGeom>
            <a:avLst/>
            <a:gdLst/>
            <a:ahLst/>
            <a:cxnLst/>
            <a:rect l="l" t="t" r="r" b="b"/>
            <a:pathLst>
              <a:path w="9144000" h="52069">
                <a:moveTo>
                  <a:pt x="0" y="51600"/>
                </a:moveTo>
                <a:lnTo>
                  <a:pt x="9144000" y="51600"/>
                </a:lnTo>
                <a:lnTo>
                  <a:pt x="9144000" y="0"/>
                </a:lnTo>
                <a:lnTo>
                  <a:pt x="0" y="0"/>
                </a:lnTo>
                <a:lnTo>
                  <a:pt x="0" y="51600"/>
                </a:lnTo>
                <a:close/>
              </a:path>
            </a:pathLst>
          </a:custGeom>
          <a:ln w="3175">
            <a:solidFill>
              <a:srgbClr val="000031"/>
            </a:solidFill>
          </a:ln>
        </p:spPr>
        <p:txBody>
          <a:bodyPr wrap="square" lIns="0" tIns="0" rIns="0" bIns="0" rtlCol="0"/>
          <a:lstStyle/>
          <a:p>
            <a:endParaRPr/>
          </a:p>
        </p:txBody>
      </p:sp>
      <p:sp>
        <p:nvSpPr>
          <p:cNvPr id="59" name="object 59"/>
          <p:cNvSpPr/>
          <p:nvPr/>
        </p:nvSpPr>
        <p:spPr>
          <a:xfrm>
            <a:off x="0" y="1402919"/>
            <a:ext cx="9144000" cy="56515"/>
          </a:xfrm>
          <a:custGeom>
            <a:avLst/>
            <a:gdLst/>
            <a:ahLst/>
            <a:cxnLst/>
            <a:rect l="l" t="t" r="r" b="b"/>
            <a:pathLst>
              <a:path w="9144000" h="56515">
                <a:moveTo>
                  <a:pt x="0" y="56437"/>
                </a:moveTo>
                <a:lnTo>
                  <a:pt x="9144000" y="56437"/>
                </a:lnTo>
                <a:lnTo>
                  <a:pt x="9144000" y="0"/>
                </a:lnTo>
                <a:lnTo>
                  <a:pt x="0" y="0"/>
                </a:lnTo>
                <a:lnTo>
                  <a:pt x="0" y="56437"/>
                </a:lnTo>
                <a:close/>
              </a:path>
            </a:pathLst>
          </a:custGeom>
          <a:solidFill>
            <a:srgbClr val="000034"/>
          </a:solidFill>
        </p:spPr>
        <p:txBody>
          <a:bodyPr wrap="square" lIns="0" tIns="0" rIns="0" bIns="0" rtlCol="0"/>
          <a:lstStyle/>
          <a:p>
            <a:endParaRPr/>
          </a:p>
        </p:txBody>
      </p:sp>
      <p:sp>
        <p:nvSpPr>
          <p:cNvPr id="60" name="object 60"/>
          <p:cNvSpPr/>
          <p:nvPr/>
        </p:nvSpPr>
        <p:spPr>
          <a:xfrm>
            <a:off x="0" y="1402919"/>
            <a:ext cx="9144000" cy="56515"/>
          </a:xfrm>
          <a:custGeom>
            <a:avLst/>
            <a:gdLst/>
            <a:ahLst/>
            <a:cxnLst/>
            <a:rect l="l" t="t" r="r" b="b"/>
            <a:pathLst>
              <a:path w="9144000" h="56515">
                <a:moveTo>
                  <a:pt x="0" y="56437"/>
                </a:moveTo>
                <a:lnTo>
                  <a:pt x="9144000" y="56437"/>
                </a:lnTo>
                <a:lnTo>
                  <a:pt x="9144000" y="0"/>
                </a:lnTo>
                <a:lnTo>
                  <a:pt x="0" y="0"/>
                </a:lnTo>
                <a:lnTo>
                  <a:pt x="0" y="56437"/>
                </a:lnTo>
                <a:close/>
              </a:path>
            </a:pathLst>
          </a:custGeom>
          <a:ln w="3175">
            <a:solidFill>
              <a:srgbClr val="000034"/>
            </a:solidFill>
          </a:ln>
        </p:spPr>
        <p:txBody>
          <a:bodyPr wrap="square" lIns="0" tIns="0" rIns="0" bIns="0" rtlCol="0"/>
          <a:lstStyle/>
          <a:p>
            <a:endParaRPr/>
          </a:p>
        </p:txBody>
      </p:sp>
      <p:sp>
        <p:nvSpPr>
          <p:cNvPr id="61" name="object 61"/>
          <p:cNvSpPr/>
          <p:nvPr/>
        </p:nvSpPr>
        <p:spPr>
          <a:xfrm>
            <a:off x="0" y="1459357"/>
            <a:ext cx="9144000" cy="53340"/>
          </a:xfrm>
          <a:custGeom>
            <a:avLst/>
            <a:gdLst/>
            <a:ahLst/>
            <a:cxnLst/>
            <a:rect l="l" t="t" r="r" b="b"/>
            <a:pathLst>
              <a:path w="9144000" h="53340">
                <a:moveTo>
                  <a:pt x="0" y="53213"/>
                </a:moveTo>
                <a:lnTo>
                  <a:pt x="9144000" y="53213"/>
                </a:lnTo>
                <a:lnTo>
                  <a:pt x="9144000" y="0"/>
                </a:lnTo>
                <a:lnTo>
                  <a:pt x="0" y="0"/>
                </a:lnTo>
                <a:lnTo>
                  <a:pt x="0" y="53213"/>
                </a:lnTo>
                <a:close/>
              </a:path>
            </a:pathLst>
          </a:custGeom>
          <a:solidFill>
            <a:srgbClr val="000036"/>
          </a:solidFill>
        </p:spPr>
        <p:txBody>
          <a:bodyPr wrap="square" lIns="0" tIns="0" rIns="0" bIns="0" rtlCol="0"/>
          <a:lstStyle/>
          <a:p>
            <a:endParaRPr/>
          </a:p>
        </p:txBody>
      </p:sp>
      <p:sp>
        <p:nvSpPr>
          <p:cNvPr id="62" name="object 62"/>
          <p:cNvSpPr/>
          <p:nvPr/>
        </p:nvSpPr>
        <p:spPr>
          <a:xfrm>
            <a:off x="0" y="1459357"/>
            <a:ext cx="9144000" cy="53340"/>
          </a:xfrm>
          <a:custGeom>
            <a:avLst/>
            <a:gdLst/>
            <a:ahLst/>
            <a:cxnLst/>
            <a:rect l="l" t="t" r="r" b="b"/>
            <a:pathLst>
              <a:path w="9144000" h="53340">
                <a:moveTo>
                  <a:pt x="0" y="53212"/>
                </a:moveTo>
                <a:lnTo>
                  <a:pt x="9144000" y="53212"/>
                </a:lnTo>
                <a:lnTo>
                  <a:pt x="9144000" y="0"/>
                </a:lnTo>
                <a:lnTo>
                  <a:pt x="0" y="0"/>
                </a:lnTo>
                <a:lnTo>
                  <a:pt x="0" y="53212"/>
                </a:lnTo>
                <a:close/>
              </a:path>
            </a:pathLst>
          </a:custGeom>
          <a:ln w="3175">
            <a:solidFill>
              <a:srgbClr val="000036"/>
            </a:solidFill>
          </a:ln>
        </p:spPr>
        <p:txBody>
          <a:bodyPr wrap="square" lIns="0" tIns="0" rIns="0" bIns="0" rtlCol="0"/>
          <a:lstStyle/>
          <a:p>
            <a:endParaRPr/>
          </a:p>
        </p:txBody>
      </p:sp>
      <p:sp>
        <p:nvSpPr>
          <p:cNvPr id="63" name="object 63"/>
          <p:cNvSpPr/>
          <p:nvPr/>
        </p:nvSpPr>
        <p:spPr>
          <a:xfrm>
            <a:off x="0" y="1512531"/>
            <a:ext cx="9144000" cy="52069"/>
          </a:xfrm>
          <a:custGeom>
            <a:avLst/>
            <a:gdLst/>
            <a:ahLst/>
            <a:cxnLst/>
            <a:rect l="l" t="t" r="r" b="b"/>
            <a:pathLst>
              <a:path w="9144000" h="52069">
                <a:moveTo>
                  <a:pt x="0" y="51600"/>
                </a:moveTo>
                <a:lnTo>
                  <a:pt x="9144000" y="51600"/>
                </a:lnTo>
                <a:lnTo>
                  <a:pt x="9144000" y="0"/>
                </a:lnTo>
                <a:lnTo>
                  <a:pt x="0" y="0"/>
                </a:lnTo>
                <a:lnTo>
                  <a:pt x="0" y="51600"/>
                </a:lnTo>
                <a:close/>
              </a:path>
            </a:pathLst>
          </a:custGeom>
          <a:solidFill>
            <a:srgbClr val="000038"/>
          </a:solidFill>
        </p:spPr>
        <p:txBody>
          <a:bodyPr wrap="square" lIns="0" tIns="0" rIns="0" bIns="0" rtlCol="0"/>
          <a:lstStyle/>
          <a:p>
            <a:endParaRPr/>
          </a:p>
        </p:txBody>
      </p:sp>
      <p:sp>
        <p:nvSpPr>
          <p:cNvPr id="64" name="object 64"/>
          <p:cNvSpPr/>
          <p:nvPr/>
        </p:nvSpPr>
        <p:spPr>
          <a:xfrm>
            <a:off x="0" y="1512531"/>
            <a:ext cx="9144000" cy="52069"/>
          </a:xfrm>
          <a:custGeom>
            <a:avLst/>
            <a:gdLst/>
            <a:ahLst/>
            <a:cxnLst/>
            <a:rect l="l" t="t" r="r" b="b"/>
            <a:pathLst>
              <a:path w="9144000" h="52069">
                <a:moveTo>
                  <a:pt x="0" y="51600"/>
                </a:moveTo>
                <a:lnTo>
                  <a:pt x="9144000" y="51600"/>
                </a:lnTo>
                <a:lnTo>
                  <a:pt x="9144000" y="0"/>
                </a:lnTo>
                <a:lnTo>
                  <a:pt x="0" y="0"/>
                </a:lnTo>
                <a:lnTo>
                  <a:pt x="0" y="51600"/>
                </a:lnTo>
                <a:close/>
              </a:path>
            </a:pathLst>
          </a:custGeom>
          <a:ln w="3175">
            <a:solidFill>
              <a:srgbClr val="000038"/>
            </a:solidFill>
          </a:ln>
        </p:spPr>
        <p:txBody>
          <a:bodyPr wrap="square" lIns="0" tIns="0" rIns="0" bIns="0" rtlCol="0"/>
          <a:lstStyle/>
          <a:p>
            <a:endParaRPr/>
          </a:p>
        </p:txBody>
      </p:sp>
      <p:sp>
        <p:nvSpPr>
          <p:cNvPr id="65" name="object 65"/>
          <p:cNvSpPr/>
          <p:nvPr/>
        </p:nvSpPr>
        <p:spPr>
          <a:xfrm>
            <a:off x="0" y="1564082"/>
            <a:ext cx="9144000" cy="56515"/>
          </a:xfrm>
          <a:custGeom>
            <a:avLst/>
            <a:gdLst/>
            <a:ahLst/>
            <a:cxnLst/>
            <a:rect l="l" t="t" r="r" b="b"/>
            <a:pathLst>
              <a:path w="9144000" h="56515">
                <a:moveTo>
                  <a:pt x="0" y="56437"/>
                </a:moveTo>
                <a:lnTo>
                  <a:pt x="9144000" y="56437"/>
                </a:lnTo>
                <a:lnTo>
                  <a:pt x="9144000" y="0"/>
                </a:lnTo>
                <a:lnTo>
                  <a:pt x="0" y="0"/>
                </a:lnTo>
                <a:lnTo>
                  <a:pt x="0" y="56437"/>
                </a:lnTo>
                <a:close/>
              </a:path>
            </a:pathLst>
          </a:custGeom>
          <a:solidFill>
            <a:srgbClr val="000039"/>
          </a:solidFill>
        </p:spPr>
        <p:txBody>
          <a:bodyPr wrap="square" lIns="0" tIns="0" rIns="0" bIns="0" rtlCol="0"/>
          <a:lstStyle/>
          <a:p>
            <a:endParaRPr/>
          </a:p>
        </p:txBody>
      </p:sp>
      <p:sp>
        <p:nvSpPr>
          <p:cNvPr id="66" name="object 66"/>
          <p:cNvSpPr/>
          <p:nvPr/>
        </p:nvSpPr>
        <p:spPr>
          <a:xfrm>
            <a:off x="0" y="1564082"/>
            <a:ext cx="9144000" cy="56515"/>
          </a:xfrm>
          <a:custGeom>
            <a:avLst/>
            <a:gdLst/>
            <a:ahLst/>
            <a:cxnLst/>
            <a:rect l="l" t="t" r="r" b="b"/>
            <a:pathLst>
              <a:path w="9144000" h="56515">
                <a:moveTo>
                  <a:pt x="0" y="56437"/>
                </a:moveTo>
                <a:lnTo>
                  <a:pt x="9144000" y="56437"/>
                </a:lnTo>
                <a:lnTo>
                  <a:pt x="9144000" y="0"/>
                </a:lnTo>
                <a:lnTo>
                  <a:pt x="0" y="0"/>
                </a:lnTo>
                <a:lnTo>
                  <a:pt x="0" y="56437"/>
                </a:lnTo>
                <a:close/>
              </a:path>
            </a:pathLst>
          </a:custGeom>
          <a:ln w="3175">
            <a:solidFill>
              <a:srgbClr val="000039"/>
            </a:solidFill>
          </a:ln>
        </p:spPr>
        <p:txBody>
          <a:bodyPr wrap="square" lIns="0" tIns="0" rIns="0" bIns="0" rtlCol="0"/>
          <a:lstStyle/>
          <a:p>
            <a:endParaRPr/>
          </a:p>
        </p:txBody>
      </p:sp>
      <p:sp>
        <p:nvSpPr>
          <p:cNvPr id="67" name="object 67"/>
          <p:cNvSpPr/>
          <p:nvPr/>
        </p:nvSpPr>
        <p:spPr>
          <a:xfrm>
            <a:off x="0" y="1620608"/>
            <a:ext cx="9144000" cy="52069"/>
          </a:xfrm>
          <a:custGeom>
            <a:avLst/>
            <a:gdLst/>
            <a:ahLst/>
            <a:cxnLst/>
            <a:rect l="l" t="t" r="r" b="b"/>
            <a:pathLst>
              <a:path w="9144000" h="52069">
                <a:moveTo>
                  <a:pt x="0" y="51600"/>
                </a:moveTo>
                <a:lnTo>
                  <a:pt x="9144000" y="51600"/>
                </a:lnTo>
                <a:lnTo>
                  <a:pt x="9144000" y="0"/>
                </a:lnTo>
                <a:lnTo>
                  <a:pt x="0" y="0"/>
                </a:lnTo>
                <a:lnTo>
                  <a:pt x="0" y="51600"/>
                </a:lnTo>
                <a:close/>
              </a:path>
            </a:pathLst>
          </a:custGeom>
          <a:solidFill>
            <a:srgbClr val="00003B"/>
          </a:solidFill>
        </p:spPr>
        <p:txBody>
          <a:bodyPr wrap="square" lIns="0" tIns="0" rIns="0" bIns="0" rtlCol="0"/>
          <a:lstStyle/>
          <a:p>
            <a:endParaRPr/>
          </a:p>
        </p:txBody>
      </p:sp>
      <p:sp>
        <p:nvSpPr>
          <p:cNvPr id="68" name="object 68"/>
          <p:cNvSpPr/>
          <p:nvPr/>
        </p:nvSpPr>
        <p:spPr>
          <a:xfrm>
            <a:off x="0" y="1620608"/>
            <a:ext cx="9144000" cy="52069"/>
          </a:xfrm>
          <a:custGeom>
            <a:avLst/>
            <a:gdLst/>
            <a:ahLst/>
            <a:cxnLst/>
            <a:rect l="l" t="t" r="r" b="b"/>
            <a:pathLst>
              <a:path w="9144000" h="52069">
                <a:moveTo>
                  <a:pt x="0" y="51600"/>
                </a:moveTo>
                <a:lnTo>
                  <a:pt x="9144000" y="51600"/>
                </a:lnTo>
                <a:lnTo>
                  <a:pt x="9144000" y="0"/>
                </a:lnTo>
                <a:lnTo>
                  <a:pt x="0" y="0"/>
                </a:lnTo>
                <a:lnTo>
                  <a:pt x="0" y="51600"/>
                </a:lnTo>
                <a:close/>
              </a:path>
            </a:pathLst>
          </a:custGeom>
          <a:ln w="3175">
            <a:solidFill>
              <a:srgbClr val="00003B"/>
            </a:solidFill>
          </a:ln>
        </p:spPr>
        <p:txBody>
          <a:bodyPr wrap="square" lIns="0" tIns="0" rIns="0" bIns="0" rtlCol="0"/>
          <a:lstStyle/>
          <a:p>
            <a:endParaRPr/>
          </a:p>
        </p:txBody>
      </p:sp>
      <p:sp>
        <p:nvSpPr>
          <p:cNvPr id="69" name="object 69"/>
          <p:cNvSpPr/>
          <p:nvPr/>
        </p:nvSpPr>
        <p:spPr>
          <a:xfrm>
            <a:off x="0" y="1672159"/>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solidFill>
            <a:srgbClr val="00003D"/>
          </a:solidFill>
        </p:spPr>
        <p:txBody>
          <a:bodyPr wrap="square" lIns="0" tIns="0" rIns="0" bIns="0" rtlCol="0"/>
          <a:lstStyle/>
          <a:p>
            <a:endParaRPr/>
          </a:p>
        </p:txBody>
      </p:sp>
      <p:sp>
        <p:nvSpPr>
          <p:cNvPr id="70" name="object 70"/>
          <p:cNvSpPr/>
          <p:nvPr/>
        </p:nvSpPr>
        <p:spPr>
          <a:xfrm>
            <a:off x="0" y="1672159"/>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ln w="3175">
            <a:solidFill>
              <a:srgbClr val="00003D"/>
            </a:solidFill>
          </a:ln>
        </p:spPr>
        <p:txBody>
          <a:bodyPr wrap="square" lIns="0" tIns="0" rIns="0" bIns="0" rtlCol="0"/>
          <a:lstStyle/>
          <a:p>
            <a:endParaRPr/>
          </a:p>
        </p:txBody>
      </p:sp>
      <p:sp>
        <p:nvSpPr>
          <p:cNvPr id="71" name="object 71"/>
          <p:cNvSpPr/>
          <p:nvPr/>
        </p:nvSpPr>
        <p:spPr>
          <a:xfrm>
            <a:off x="0" y="1728597"/>
            <a:ext cx="9144000" cy="53340"/>
          </a:xfrm>
          <a:custGeom>
            <a:avLst/>
            <a:gdLst/>
            <a:ahLst/>
            <a:cxnLst/>
            <a:rect l="l" t="t" r="r" b="b"/>
            <a:pathLst>
              <a:path w="9144000" h="53339">
                <a:moveTo>
                  <a:pt x="0" y="53213"/>
                </a:moveTo>
                <a:lnTo>
                  <a:pt x="9144000" y="53213"/>
                </a:lnTo>
                <a:lnTo>
                  <a:pt x="9144000" y="0"/>
                </a:lnTo>
                <a:lnTo>
                  <a:pt x="0" y="0"/>
                </a:lnTo>
                <a:lnTo>
                  <a:pt x="0" y="53213"/>
                </a:lnTo>
                <a:close/>
              </a:path>
            </a:pathLst>
          </a:custGeom>
          <a:solidFill>
            <a:srgbClr val="000040"/>
          </a:solidFill>
        </p:spPr>
        <p:txBody>
          <a:bodyPr wrap="square" lIns="0" tIns="0" rIns="0" bIns="0" rtlCol="0"/>
          <a:lstStyle/>
          <a:p>
            <a:endParaRPr/>
          </a:p>
        </p:txBody>
      </p:sp>
      <p:sp>
        <p:nvSpPr>
          <p:cNvPr id="72" name="object 72"/>
          <p:cNvSpPr/>
          <p:nvPr/>
        </p:nvSpPr>
        <p:spPr>
          <a:xfrm>
            <a:off x="0" y="1728597"/>
            <a:ext cx="9144000" cy="53340"/>
          </a:xfrm>
          <a:custGeom>
            <a:avLst/>
            <a:gdLst/>
            <a:ahLst/>
            <a:cxnLst/>
            <a:rect l="l" t="t" r="r" b="b"/>
            <a:pathLst>
              <a:path w="9144000" h="53339">
                <a:moveTo>
                  <a:pt x="0" y="53212"/>
                </a:moveTo>
                <a:lnTo>
                  <a:pt x="9144000" y="53212"/>
                </a:lnTo>
                <a:lnTo>
                  <a:pt x="9144000" y="0"/>
                </a:lnTo>
                <a:lnTo>
                  <a:pt x="0" y="0"/>
                </a:lnTo>
                <a:lnTo>
                  <a:pt x="0" y="53212"/>
                </a:lnTo>
                <a:close/>
              </a:path>
            </a:pathLst>
          </a:custGeom>
          <a:ln w="3175">
            <a:solidFill>
              <a:srgbClr val="000040"/>
            </a:solidFill>
          </a:ln>
        </p:spPr>
        <p:txBody>
          <a:bodyPr wrap="square" lIns="0" tIns="0" rIns="0" bIns="0" rtlCol="0"/>
          <a:lstStyle/>
          <a:p>
            <a:endParaRPr/>
          </a:p>
        </p:txBody>
      </p:sp>
      <p:sp>
        <p:nvSpPr>
          <p:cNvPr id="73" name="object 73"/>
          <p:cNvSpPr/>
          <p:nvPr/>
        </p:nvSpPr>
        <p:spPr>
          <a:xfrm>
            <a:off x="0" y="1781849"/>
            <a:ext cx="9144000" cy="55244"/>
          </a:xfrm>
          <a:custGeom>
            <a:avLst/>
            <a:gdLst/>
            <a:ahLst/>
            <a:cxnLst/>
            <a:rect l="l" t="t" r="r" b="b"/>
            <a:pathLst>
              <a:path w="9144000" h="55244">
                <a:moveTo>
                  <a:pt x="0" y="54824"/>
                </a:moveTo>
                <a:lnTo>
                  <a:pt x="9144000" y="54824"/>
                </a:lnTo>
                <a:lnTo>
                  <a:pt x="9144000" y="0"/>
                </a:lnTo>
                <a:lnTo>
                  <a:pt x="0" y="0"/>
                </a:lnTo>
                <a:lnTo>
                  <a:pt x="0" y="54824"/>
                </a:lnTo>
                <a:close/>
              </a:path>
            </a:pathLst>
          </a:custGeom>
          <a:solidFill>
            <a:srgbClr val="000042"/>
          </a:solidFill>
        </p:spPr>
        <p:txBody>
          <a:bodyPr wrap="square" lIns="0" tIns="0" rIns="0" bIns="0" rtlCol="0"/>
          <a:lstStyle/>
          <a:p>
            <a:endParaRPr/>
          </a:p>
        </p:txBody>
      </p:sp>
      <p:sp>
        <p:nvSpPr>
          <p:cNvPr id="74" name="object 74"/>
          <p:cNvSpPr/>
          <p:nvPr/>
        </p:nvSpPr>
        <p:spPr>
          <a:xfrm>
            <a:off x="0" y="1781849"/>
            <a:ext cx="9144000" cy="55244"/>
          </a:xfrm>
          <a:custGeom>
            <a:avLst/>
            <a:gdLst/>
            <a:ahLst/>
            <a:cxnLst/>
            <a:rect l="l" t="t" r="r" b="b"/>
            <a:pathLst>
              <a:path w="9144000" h="55244">
                <a:moveTo>
                  <a:pt x="0" y="54824"/>
                </a:moveTo>
                <a:lnTo>
                  <a:pt x="9144000" y="54824"/>
                </a:lnTo>
                <a:lnTo>
                  <a:pt x="9144000" y="0"/>
                </a:lnTo>
                <a:lnTo>
                  <a:pt x="0" y="0"/>
                </a:lnTo>
                <a:lnTo>
                  <a:pt x="0" y="54824"/>
                </a:lnTo>
                <a:close/>
              </a:path>
            </a:pathLst>
          </a:custGeom>
          <a:ln w="3175">
            <a:solidFill>
              <a:srgbClr val="000042"/>
            </a:solidFill>
          </a:ln>
        </p:spPr>
        <p:txBody>
          <a:bodyPr wrap="square" lIns="0" tIns="0" rIns="0" bIns="0" rtlCol="0"/>
          <a:lstStyle/>
          <a:p>
            <a:endParaRPr/>
          </a:p>
        </p:txBody>
      </p:sp>
      <p:sp>
        <p:nvSpPr>
          <p:cNvPr id="75" name="object 75"/>
          <p:cNvSpPr/>
          <p:nvPr/>
        </p:nvSpPr>
        <p:spPr>
          <a:xfrm>
            <a:off x="0" y="1836673"/>
            <a:ext cx="9144000" cy="53340"/>
          </a:xfrm>
          <a:custGeom>
            <a:avLst/>
            <a:gdLst/>
            <a:ahLst/>
            <a:cxnLst/>
            <a:rect l="l" t="t" r="r" b="b"/>
            <a:pathLst>
              <a:path w="9144000" h="53339">
                <a:moveTo>
                  <a:pt x="0" y="53213"/>
                </a:moveTo>
                <a:lnTo>
                  <a:pt x="9144000" y="53213"/>
                </a:lnTo>
                <a:lnTo>
                  <a:pt x="9144000" y="0"/>
                </a:lnTo>
                <a:lnTo>
                  <a:pt x="0" y="0"/>
                </a:lnTo>
                <a:lnTo>
                  <a:pt x="0" y="53213"/>
                </a:lnTo>
                <a:close/>
              </a:path>
            </a:pathLst>
          </a:custGeom>
          <a:solidFill>
            <a:srgbClr val="000044"/>
          </a:solidFill>
        </p:spPr>
        <p:txBody>
          <a:bodyPr wrap="square" lIns="0" tIns="0" rIns="0" bIns="0" rtlCol="0"/>
          <a:lstStyle/>
          <a:p>
            <a:endParaRPr/>
          </a:p>
        </p:txBody>
      </p:sp>
      <p:sp>
        <p:nvSpPr>
          <p:cNvPr id="76" name="object 76"/>
          <p:cNvSpPr/>
          <p:nvPr/>
        </p:nvSpPr>
        <p:spPr>
          <a:xfrm>
            <a:off x="0" y="1836673"/>
            <a:ext cx="9144000" cy="53340"/>
          </a:xfrm>
          <a:custGeom>
            <a:avLst/>
            <a:gdLst/>
            <a:ahLst/>
            <a:cxnLst/>
            <a:rect l="l" t="t" r="r" b="b"/>
            <a:pathLst>
              <a:path w="9144000" h="53339">
                <a:moveTo>
                  <a:pt x="0" y="53212"/>
                </a:moveTo>
                <a:lnTo>
                  <a:pt x="9144000" y="53212"/>
                </a:lnTo>
                <a:lnTo>
                  <a:pt x="9144000" y="0"/>
                </a:lnTo>
                <a:lnTo>
                  <a:pt x="0" y="0"/>
                </a:lnTo>
                <a:lnTo>
                  <a:pt x="0" y="53212"/>
                </a:lnTo>
                <a:close/>
              </a:path>
            </a:pathLst>
          </a:custGeom>
          <a:ln w="3175">
            <a:solidFill>
              <a:srgbClr val="000044"/>
            </a:solidFill>
          </a:ln>
        </p:spPr>
        <p:txBody>
          <a:bodyPr wrap="square" lIns="0" tIns="0" rIns="0" bIns="0" rtlCol="0"/>
          <a:lstStyle/>
          <a:p>
            <a:endParaRPr/>
          </a:p>
        </p:txBody>
      </p:sp>
      <p:sp>
        <p:nvSpPr>
          <p:cNvPr id="77" name="object 77"/>
          <p:cNvSpPr/>
          <p:nvPr/>
        </p:nvSpPr>
        <p:spPr>
          <a:xfrm>
            <a:off x="0" y="1889848"/>
            <a:ext cx="9144000" cy="52069"/>
          </a:xfrm>
          <a:custGeom>
            <a:avLst/>
            <a:gdLst/>
            <a:ahLst/>
            <a:cxnLst/>
            <a:rect l="l" t="t" r="r" b="b"/>
            <a:pathLst>
              <a:path w="9144000" h="52069">
                <a:moveTo>
                  <a:pt x="0" y="51600"/>
                </a:moveTo>
                <a:lnTo>
                  <a:pt x="9144000" y="51600"/>
                </a:lnTo>
                <a:lnTo>
                  <a:pt x="9144000" y="0"/>
                </a:lnTo>
                <a:lnTo>
                  <a:pt x="0" y="0"/>
                </a:lnTo>
                <a:lnTo>
                  <a:pt x="0" y="51600"/>
                </a:lnTo>
                <a:close/>
              </a:path>
            </a:pathLst>
          </a:custGeom>
          <a:solidFill>
            <a:srgbClr val="000046"/>
          </a:solidFill>
        </p:spPr>
        <p:txBody>
          <a:bodyPr wrap="square" lIns="0" tIns="0" rIns="0" bIns="0" rtlCol="0"/>
          <a:lstStyle/>
          <a:p>
            <a:endParaRPr/>
          </a:p>
        </p:txBody>
      </p:sp>
      <p:sp>
        <p:nvSpPr>
          <p:cNvPr id="78" name="object 78"/>
          <p:cNvSpPr/>
          <p:nvPr/>
        </p:nvSpPr>
        <p:spPr>
          <a:xfrm>
            <a:off x="0" y="1889848"/>
            <a:ext cx="9144000" cy="52069"/>
          </a:xfrm>
          <a:custGeom>
            <a:avLst/>
            <a:gdLst/>
            <a:ahLst/>
            <a:cxnLst/>
            <a:rect l="l" t="t" r="r" b="b"/>
            <a:pathLst>
              <a:path w="9144000" h="52069">
                <a:moveTo>
                  <a:pt x="0" y="51600"/>
                </a:moveTo>
                <a:lnTo>
                  <a:pt x="9144000" y="51600"/>
                </a:lnTo>
                <a:lnTo>
                  <a:pt x="9144000" y="0"/>
                </a:lnTo>
                <a:lnTo>
                  <a:pt x="0" y="0"/>
                </a:lnTo>
                <a:lnTo>
                  <a:pt x="0" y="51600"/>
                </a:lnTo>
                <a:close/>
              </a:path>
            </a:pathLst>
          </a:custGeom>
          <a:ln w="3175">
            <a:solidFill>
              <a:srgbClr val="000046"/>
            </a:solidFill>
          </a:ln>
        </p:spPr>
        <p:txBody>
          <a:bodyPr wrap="square" lIns="0" tIns="0" rIns="0" bIns="0" rtlCol="0"/>
          <a:lstStyle/>
          <a:p>
            <a:endParaRPr/>
          </a:p>
        </p:txBody>
      </p:sp>
      <p:sp>
        <p:nvSpPr>
          <p:cNvPr id="79" name="object 79"/>
          <p:cNvSpPr/>
          <p:nvPr/>
        </p:nvSpPr>
        <p:spPr>
          <a:xfrm>
            <a:off x="0" y="1941399"/>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solidFill>
            <a:srgbClr val="000047"/>
          </a:solidFill>
        </p:spPr>
        <p:txBody>
          <a:bodyPr wrap="square" lIns="0" tIns="0" rIns="0" bIns="0" rtlCol="0"/>
          <a:lstStyle/>
          <a:p>
            <a:endParaRPr/>
          </a:p>
        </p:txBody>
      </p:sp>
      <p:sp>
        <p:nvSpPr>
          <p:cNvPr id="80" name="object 80"/>
          <p:cNvSpPr/>
          <p:nvPr/>
        </p:nvSpPr>
        <p:spPr>
          <a:xfrm>
            <a:off x="0" y="1941399"/>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ln w="3175">
            <a:solidFill>
              <a:srgbClr val="000047"/>
            </a:solidFill>
          </a:ln>
        </p:spPr>
        <p:txBody>
          <a:bodyPr wrap="square" lIns="0" tIns="0" rIns="0" bIns="0" rtlCol="0"/>
          <a:lstStyle/>
          <a:p>
            <a:endParaRPr/>
          </a:p>
        </p:txBody>
      </p:sp>
      <p:sp>
        <p:nvSpPr>
          <p:cNvPr id="81" name="object 81"/>
          <p:cNvSpPr/>
          <p:nvPr/>
        </p:nvSpPr>
        <p:spPr>
          <a:xfrm>
            <a:off x="0" y="1997836"/>
            <a:ext cx="9144000" cy="53340"/>
          </a:xfrm>
          <a:custGeom>
            <a:avLst/>
            <a:gdLst/>
            <a:ahLst/>
            <a:cxnLst/>
            <a:rect l="l" t="t" r="r" b="b"/>
            <a:pathLst>
              <a:path w="9144000" h="53339">
                <a:moveTo>
                  <a:pt x="0" y="53213"/>
                </a:moveTo>
                <a:lnTo>
                  <a:pt x="9144000" y="53213"/>
                </a:lnTo>
                <a:lnTo>
                  <a:pt x="9144000" y="0"/>
                </a:lnTo>
                <a:lnTo>
                  <a:pt x="0" y="0"/>
                </a:lnTo>
                <a:lnTo>
                  <a:pt x="0" y="53213"/>
                </a:lnTo>
                <a:close/>
              </a:path>
            </a:pathLst>
          </a:custGeom>
          <a:solidFill>
            <a:srgbClr val="000049"/>
          </a:solidFill>
        </p:spPr>
        <p:txBody>
          <a:bodyPr wrap="square" lIns="0" tIns="0" rIns="0" bIns="0" rtlCol="0"/>
          <a:lstStyle/>
          <a:p>
            <a:endParaRPr/>
          </a:p>
        </p:txBody>
      </p:sp>
      <p:sp>
        <p:nvSpPr>
          <p:cNvPr id="82" name="object 82"/>
          <p:cNvSpPr/>
          <p:nvPr/>
        </p:nvSpPr>
        <p:spPr>
          <a:xfrm>
            <a:off x="0" y="1997836"/>
            <a:ext cx="9144000" cy="53340"/>
          </a:xfrm>
          <a:custGeom>
            <a:avLst/>
            <a:gdLst/>
            <a:ahLst/>
            <a:cxnLst/>
            <a:rect l="l" t="t" r="r" b="b"/>
            <a:pathLst>
              <a:path w="9144000" h="53339">
                <a:moveTo>
                  <a:pt x="0" y="53212"/>
                </a:moveTo>
                <a:lnTo>
                  <a:pt x="9144000" y="53212"/>
                </a:lnTo>
                <a:lnTo>
                  <a:pt x="9144000" y="0"/>
                </a:lnTo>
                <a:lnTo>
                  <a:pt x="0" y="0"/>
                </a:lnTo>
                <a:lnTo>
                  <a:pt x="0" y="53212"/>
                </a:lnTo>
                <a:close/>
              </a:path>
            </a:pathLst>
          </a:custGeom>
          <a:ln w="3175">
            <a:solidFill>
              <a:srgbClr val="000049"/>
            </a:solidFill>
          </a:ln>
        </p:spPr>
        <p:txBody>
          <a:bodyPr wrap="square" lIns="0" tIns="0" rIns="0" bIns="0" rtlCol="0"/>
          <a:lstStyle/>
          <a:p>
            <a:endParaRPr/>
          </a:p>
        </p:txBody>
      </p:sp>
      <p:sp>
        <p:nvSpPr>
          <p:cNvPr id="83" name="object 83"/>
          <p:cNvSpPr/>
          <p:nvPr/>
        </p:nvSpPr>
        <p:spPr>
          <a:xfrm>
            <a:off x="0" y="2051089"/>
            <a:ext cx="9144000" cy="55244"/>
          </a:xfrm>
          <a:custGeom>
            <a:avLst/>
            <a:gdLst/>
            <a:ahLst/>
            <a:cxnLst/>
            <a:rect l="l" t="t" r="r" b="b"/>
            <a:pathLst>
              <a:path w="9144000" h="55244">
                <a:moveTo>
                  <a:pt x="0" y="54824"/>
                </a:moveTo>
                <a:lnTo>
                  <a:pt x="9144000" y="54824"/>
                </a:lnTo>
                <a:lnTo>
                  <a:pt x="9144000" y="0"/>
                </a:lnTo>
                <a:lnTo>
                  <a:pt x="0" y="0"/>
                </a:lnTo>
                <a:lnTo>
                  <a:pt x="0" y="54824"/>
                </a:lnTo>
                <a:close/>
              </a:path>
            </a:pathLst>
          </a:custGeom>
          <a:solidFill>
            <a:srgbClr val="00004B"/>
          </a:solidFill>
        </p:spPr>
        <p:txBody>
          <a:bodyPr wrap="square" lIns="0" tIns="0" rIns="0" bIns="0" rtlCol="0"/>
          <a:lstStyle/>
          <a:p>
            <a:endParaRPr/>
          </a:p>
        </p:txBody>
      </p:sp>
      <p:sp>
        <p:nvSpPr>
          <p:cNvPr id="84" name="object 84"/>
          <p:cNvSpPr/>
          <p:nvPr/>
        </p:nvSpPr>
        <p:spPr>
          <a:xfrm>
            <a:off x="0" y="2051089"/>
            <a:ext cx="9144000" cy="55244"/>
          </a:xfrm>
          <a:custGeom>
            <a:avLst/>
            <a:gdLst/>
            <a:ahLst/>
            <a:cxnLst/>
            <a:rect l="l" t="t" r="r" b="b"/>
            <a:pathLst>
              <a:path w="9144000" h="55244">
                <a:moveTo>
                  <a:pt x="0" y="54824"/>
                </a:moveTo>
                <a:lnTo>
                  <a:pt x="9144000" y="54824"/>
                </a:lnTo>
                <a:lnTo>
                  <a:pt x="9144000" y="0"/>
                </a:lnTo>
                <a:lnTo>
                  <a:pt x="0" y="0"/>
                </a:lnTo>
                <a:lnTo>
                  <a:pt x="0" y="54824"/>
                </a:lnTo>
                <a:close/>
              </a:path>
            </a:pathLst>
          </a:custGeom>
          <a:ln w="3175">
            <a:solidFill>
              <a:srgbClr val="00004B"/>
            </a:solidFill>
          </a:ln>
        </p:spPr>
        <p:txBody>
          <a:bodyPr wrap="square" lIns="0" tIns="0" rIns="0" bIns="0" rtlCol="0"/>
          <a:lstStyle/>
          <a:p>
            <a:endParaRPr/>
          </a:p>
        </p:txBody>
      </p:sp>
      <p:sp>
        <p:nvSpPr>
          <p:cNvPr id="85" name="object 85"/>
          <p:cNvSpPr/>
          <p:nvPr/>
        </p:nvSpPr>
        <p:spPr>
          <a:xfrm>
            <a:off x="0" y="2105914"/>
            <a:ext cx="9144000" cy="53340"/>
          </a:xfrm>
          <a:custGeom>
            <a:avLst/>
            <a:gdLst/>
            <a:ahLst/>
            <a:cxnLst/>
            <a:rect l="l" t="t" r="r" b="b"/>
            <a:pathLst>
              <a:path w="9144000" h="53339">
                <a:moveTo>
                  <a:pt x="0" y="53213"/>
                </a:moveTo>
                <a:lnTo>
                  <a:pt x="9144000" y="53213"/>
                </a:lnTo>
                <a:lnTo>
                  <a:pt x="9144000" y="0"/>
                </a:lnTo>
                <a:lnTo>
                  <a:pt x="0" y="0"/>
                </a:lnTo>
                <a:lnTo>
                  <a:pt x="0" y="53213"/>
                </a:lnTo>
                <a:close/>
              </a:path>
            </a:pathLst>
          </a:custGeom>
          <a:solidFill>
            <a:srgbClr val="00004E"/>
          </a:solidFill>
        </p:spPr>
        <p:txBody>
          <a:bodyPr wrap="square" lIns="0" tIns="0" rIns="0" bIns="0" rtlCol="0"/>
          <a:lstStyle/>
          <a:p>
            <a:endParaRPr/>
          </a:p>
        </p:txBody>
      </p:sp>
      <p:sp>
        <p:nvSpPr>
          <p:cNvPr id="86" name="object 86"/>
          <p:cNvSpPr/>
          <p:nvPr/>
        </p:nvSpPr>
        <p:spPr>
          <a:xfrm>
            <a:off x="0" y="2105914"/>
            <a:ext cx="9144000" cy="53340"/>
          </a:xfrm>
          <a:custGeom>
            <a:avLst/>
            <a:gdLst/>
            <a:ahLst/>
            <a:cxnLst/>
            <a:rect l="l" t="t" r="r" b="b"/>
            <a:pathLst>
              <a:path w="9144000" h="53339">
                <a:moveTo>
                  <a:pt x="0" y="53212"/>
                </a:moveTo>
                <a:lnTo>
                  <a:pt x="9144000" y="53212"/>
                </a:lnTo>
                <a:lnTo>
                  <a:pt x="9144000" y="0"/>
                </a:lnTo>
                <a:lnTo>
                  <a:pt x="0" y="0"/>
                </a:lnTo>
                <a:lnTo>
                  <a:pt x="0" y="53212"/>
                </a:lnTo>
                <a:close/>
              </a:path>
            </a:pathLst>
          </a:custGeom>
          <a:ln w="3175">
            <a:solidFill>
              <a:srgbClr val="00004E"/>
            </a:solidFill>
          </a:ln>
        </p:spPr>
        <p:txBody>
          <a:bodyPr wrap="square" lIns="0" tIns="0" rIns="0" bIns="0" rtlCol="0"/>
          <a:lstStyle/>
          <a:p>
            <a:endParaRPr/>
          </a:p>
        </p:txBody>
      </p:sp>
      <p:sp>
        <p:nvSpPr>
          <p:cNvPr id="87" name="object 87"/>
          <p:cNvSpPr/>
          <p:nvPr/>
        </p:nvSpPr>
        <p:spPr>
          <a:xfrm>
            <a:off x="0" y="2159204"/>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solidFill>
            <a:srgbClr val="000050"/>
          </a:solidFill>
        </p:spPr>
        <p:txBody>
          <a:bodyPr wrap="square" lIns="0" tIns="0" rIns="0" bIns="0" rtlCol="0"/>
          <a:lstStyle/>
          <a:p>
            <a:endParaRPr/>
          </a:p>
        </p:txBody>
      </p:sp>
      <p:sp>
        <p:nvSpPr>
          <p:cNvPr id="88" name="object 88"/>
          <p:cNvSpPr/>
          <p:nvPr/>
        </p:nvSpPr>
        <p:spPr>
          <a:xfrm>
            <a:off x="0" y="2159204"/>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ln w="3175">
            <a:solidFill>
              <a:srgbClr val="000050"/>
            </a:solidFill>
          </a:ln>
        </p:spPr>
        <p:txBody>
          <a:bodyPr wrap="square" lIns="0" tIns="0" rIns="0" bIns="0" rtlCol="0"/>
          <a:lstStyle/>
          <a:p>
            <a:endParaRPr/>
          </a:p>
        </p:txBody>
      </p:sp>
      <p:sp>
        <p:nvSpPr>
          <p:cNvPr id="89" name="object 89"/>
          <p:cNvSpPr/>
          <p:nvPr/>
        </p:nvSpPr>
        <p:spPr>
          <a:xfrm>
            <a:off x="0" y="2215603"/>
            <a:ext cx="9144000" cy="52069"/>
          </a:xfrm>
          <a:custGeom>
            <a:avLst/>
            <a:gdLst/>
            <a:ahLst/>
            <a:cxnLst/>
            <a:rect l="l" t="t" r="r" b="b"/>
            <a:pathLst>
              <a:path w="9144000" h="52069">
                <a:moveTo>
                  <a:pt x="0" y="51600"/>
                </a:moveTo>
                <a:lnTo>
                  <a:pt x="9144000" y="51600"/>
                </a:lnTo>
                <a:lnTo>
                  <a:pt x="9144000" y="0"/>
                </a:lnTo>
                <a:lnTo>
                  <a:pt x="0" y="0"/>
                </a:lnTo>
                <a:lnTo>
                  <a:pt x="0" y="51600"/>
                </a:lnTo>
                <a:close/>
              </a:path>
            </a:pathLst>
          </a:custGeom>
          <a:solidFill>
            <a:srgbClr val="000052"/>
          </a:solidFill>
        </p:spPr>
        <p:txBody>
          <a:bodyPr wrap="square" lIns="0" tIns="0" rIns="0" bIns="0" rtlCol="0"/>
          <a:lstStyle/>
          <a:p>
            <a:endParaRPr/>
          </a:p>
        </p:txBody>
      </p:sp>
      <p:sp>
        <p:nvSpPr>
          <p:cNvPr id="90" name="object 90"/>
          <p:cNvSpPr/>
          <p:nvPr/>
        </p:nvSpPr>
        <p:spPr>
          <a:xfrm>
            <a:off x="0" y="2215603"/>
            <a:ext cx="9144000" cy="52069"/>
          </a:xfrm>
          <a:custGeom>
            <a:avLst/>
            <a:gdLst/>
            <a:ahLst/>
            <a:cxnLst/>
            <a:rect l="l" t="t" r="r" b="b"/>
            <a:pathLst>
              <a:path w="9144000" h="52069">
                <a:moveTo>
                  <a:pt x="0" y="51600"/>
                </a:moveTo>
                <a:lnTo>
                  <a:pt x="9144000" y="51600"/>
                </a:lnTo>
                <a:lnTo>
                  <a:pt x="9144000" y="0"/>
                </a:lnTo>
                <a:lnTo>
                  <a:pt x="0" y="0"/>
                </a:lnTo>
                <a:lnTo>
                  <a:pt x="0" y="51600"/>
                </a:lnTo>
                <a:close/>
              </a:path>
            </a:pathLst>
          </a:custGeom>
          <a:ln w="3175">
            <a:solidFill>
              <a:srgbClr val="000052"/>
            </a:solidFill>
          </a:ln>
        </p:spPr>
        <p:txBody>
          <a:bodyPr wrap="square" lIns="0" tIns="0" rIns="0" bIns="0" rtlCol="0"/>
          <a:lstStyle/>
          <a:p>
            <a:endParaRPr/>
          </a:p>
        </p:txBody>
      </p:sp>
      <p:sp>
        <p:nvSpPr>
          <p:cNvPr id="91" name="object 91"/>
          <p:cNvSpPr/>
          <p:nvPr/>
        </p:nvSpPr>
        <p:spPr>
          <a:xfrm>
            <a:off x="0" y="2267204"/>
            <a:ext cx="9144000" cy="53340"/>
          </a:xfrm>
          <a:custGeom>
            <a:avLst/>
            <a:gdLst/>
            <a:ahLst/>
            <a:cxnLst/>
            <a:rect l="l" t="t" r="r" b="b"/>
            <a:pathLst>
              <a:path w="9144000" h="53339">
                <a:moveTo>
                  <a:pt x="0" y="53213"/>
                </a:moveTo>
                <a:lnTo>
                  <a:pt x="9144000" y="53213"/>
                </a:lnTo>
                <a:lnTo>
                  <a:pt x="9144000" y="0"/>
                </a:lnTo>
                <a:lnTo>
                  <a:pt x="0" y="0"/>
                </a:lnTo>
                <a:lnTo>
                  <a:pt x="0" y="53213"/>
                </a:lnTo>
                <a:close/>
              </a:path>
            </a:pathLst>
          </a:custGeom>
          <a:solidFill>
            <a:srgbClr val="000054"/>
          </a:solidFill>
        </p:spPr>
        <p:txBody>
          <a:bodyPr wrap="square" lIns="0" tIns="0" rIns="0" bIns="0" rtlCol="0"/>
          <a:lstStyle/>
          <a:p>
            <a:endParaRPr/>
          </a:p>
        </p:txBody>
      </p:sp>
      <p:sp>
        <p:nvSpPr>
          <p:cNvPr id="92" name="object 92"/>
          <p:cNvSpPr/>
          <p:nvPr/>
        </p:nvSpPr>
        <p:spPr>
          <a:xfrm>
            <a:off x="0" y="2267204"/>
            <a:ext cx="9144000" cy="53340"/>
          </a:xfrm>
          <a:custGeom>
            <a:avLst/>
            <a:gdLst/>
            <a:ahLst/>
            <a:cxnLst/>
            <a:rect l="l" t="t" r="r" b="b"/>
            <a:pathLst>
              <a:path w="9144000" h="53339">
                <a:moveTo>
                  <a:pt x="0" y="53212"/>
                </a:moveTo>
                <a:lnTo>
                  <a:pt x="9144000" y="53212"/>
                </a:lnTo>
                <a:lnTo>
                  <a:pt x="9144000" y="0"/>
                </a:lnTo>
                <a:lnTo>
                  <a:pt x="0" y="0"/>
                </a:lnTo>
                <a:lnTo>
                  <a:pt x="0" y="53212"/>
                </a:lnTo>
                <a:close/>
              </a:path>
            </a:pathLst>
          </a:custGeom>
          <a:ln w="3175">
            <a:solidFill>
              <a:srgbClr val="000054"/>
            </a:solidFill>
          </a:ln>
        </p:spPr>
        <p:txBody>
          <a:bodyPr wrap="square" lIns="0" tIns="0" rIns="0" bIns="0" rtlCol="0"/>
          <a:lstStyle/>
          <a:p>
            <a:endParaRPr/>
          </a:p>
        </p:txBody>
      </p:sp>
      <p:sp>
        <p:nvSpPr>
          <p:cNvPr id="93" name="object 93"/>
          <p:cNvSpPr/>
          <p:nvPr/>
        </p:nvSpPr>
        <p:spPr>
          <a:xfrm>
            <a:off x="0" y="2320456"/>
            <a:ext cx="9144000" cy="55244"/>
          </a:xfrm>
          <a:custGeom>
            <a:avLst/>
            <a:gdLst/>
            <a:ahLst/>
            <a:cxnLst/>
            <a:rect l="l" t="t" r="r" b="b"/>
            <a:pathLst>
              <a:path w="9144000" h="55244">
                <a:moveTo>
                  <a:pt x="0" y="54824"/>
                </a:moveTo>
                <a:lnTo>
                  <a:pt x="9144000" y="54824"/>
                </a:lnTo>
                <a:lnTo>
                  <a:pt x="9144000" y="0"/>
                </a:lnTo>
                <a:lnTo>
                  <a:pt x="0" y="0"/>
                </a:lnTo>
                <a:lnTo>
                  <a:pt x="0" y="54824"/>
                </a:lnTo>
                <a:close/>
              </a:path>
            </a:pathLst>
          </a:custGeom>
          <a:solidFill>
            <a:srgbClr val="000056"/>
          </a:solidFill>
        </p:spPr>
        <p:txBody>
          <a:bodyPr wrap="square" lIns="0" tIns="0" rIns="0" bIns="0" rtlCol="0"/>
          <a:lstStyle/>
          <a:p>
            <a:endParaRPr/>
          </a:p>
        </p:txBody>
      </p:sp>
      <p:sp>
        <p:nvSpPr>
          <p:cNvPr id="94" name="object 94"/>
          <p:cNvSpPr/>
          <p:nvPr/>
        </p:nvSpPr>
        <p:spPr>
          <a:xfrm>
            <a:off x="0" y="2320456"/>
            <a:ext cx="9144000" cy="55244"/>
          </a:xfrm>
          <a:custGeom>
            <a:avLst/>
            <a:gdLst/>
            <a:ahLst/>
            <a:cxnLst/>
            <a:rect l="l" t="t" r="r" b="b"/>
            <a:pathLst>
              <a:path w="9144000" h="55244">
                <a:moveTo>
                  <a:pt x="0" y="54824"/>
                </a:moveTo>
                <a:lnTo>
                  <a:pt x="9144000" y="54824"/>
                </a:lnTo>
                <a:lnTo>
                  <a:pt x="9144000" y="0"/>
                </a:lnTo>
                <a:lnTo>
                  <a:pt x="0" y="0"/>
                </a:lnTo>
                <a:lnTo>
                  <a:pt x="0" y="54824"/>
                </a:lnTo>
                <a:close/>
              </a:path>
            </a:pathLst>
          </a:custGeom>
          <a:ln w="3175">
            <a:solidFill>
              <a:srgbClr val="000056"/>
            </a:solidFill>
          </a:ln>
        </p:spPr>
        <p:txBody>
          <a:bodyPr wrap="square" lIns="0" tIns="0" rIns="0" bIns="0" rtlCol="0"/>
          <a:lstStyle/>
          <a:p>
            <a:endParaRPr/>
          </a:p>
        </p:txBody>
      </p:sp>
      <p:sp>
        <p:nvSpPr>
          <p:cNvPr id="95" name="object 95"/>
          <p:cNvSpPr/>
          <p:nvPr/>
        </p:nvSpPr>
        <p:spPr>
          <a:xfrm>
            <a:off x="0" y="2375280"/>
            <a:ext cx="9144000" cy="53340"/>
          </a:xfrm>
          <a:custGeom>
            <a:avLst/>
            <a:gdLst/>
            <a:ahLst/>
            <a:cxnLst/>
            <a:rect l="l" t="t" r="r" b="b"/>
            <a:pathLst>
              <a:path w="9144000" h="53339">
                <a:moveTo>
                  <a:pt x="0" y="53213"/>
                </a:moveTo>
                <a:lnTo>
                  <a:pt x="9144000" y="53213"/>
                </a:lnTo>
                <a:lnTo>
                  <a:pt x="9144000" y="0"/>
                </a:lnTo>
                <a:lnTo>
                  <a:pt x="0" y="0"/>
                </a:lnTo>
                <a:lnTo>
                  <a:pt x="0" y="53213"/>
                </a:lnTo>
                <a:close/>
              </a:path>
            </a:pathLst>
          </a:custGeom>
          <a:solidFill>
            <a:srgbClr val="000058"/>
          </a:solidFill>
        </p:spPr>
        <p:txBody>
          <a:bodyPr wrap="square" lIns="0" tIns="0" rIns="0" bIns="0" rtlCol="0"/>
          <a:lstStyle/>
          <a:p>
            <a:endParaRPr/>
          </a:p>
        </p:txBody>
      </p:sp>
      <p:sp>
        <p:nvSpPr>
          <p:cNvPr id="96" name="object 96"/>
          <p:cNvSpPr/>
          <p:nvPr/>
        </p:nvSpPr>
        <p:spPr>
          <a:xfrm>
            <a:off x="0" y="2375280"/>
            <a:ext cx="9144000" cy="53340"/>
          </a:xfrm>
          <a:custGeom>
            <a:avLst/>
            <a:gdLst/>
            <a:ahLst/>
            <a:cxnLst/>
            <a:rect l="l" t="t" r="r" b="b"/>
            <a:pathLst>
              <a:path w="9144000" h="53339">
                <a:moveTo>
                  <a:pt x="0" y="53212"/>
                </a:moveTo>
                <a:lnTo>
                  <a:pt x="9144000" y="53212"/>
                </a:lnTo>
                <a:lnTo>
                  <a:pt x="9144000" y="0"/>
                </a:lnTo>
                <a:lnTo>
                  <a:pt x="0" y="0"/>
                </a:lnTo>
                <a:lnTo>
                  <a:pt x="0" y="53212"/>
                </a:lnTo>
                <a:close/>
              </a:path>
            </a:pathLst>
          </a:custGeom>
          <a:ln w="3175">
            <a:solidFill>
              <a:srgbClr val="000058"/>
            </a:solidFill>
          </a:ln>
        </p:spPr>
        <p:txBody>
          <a:bodyPr wrap="square" lIns="0" tIns="0" rIns="0" bIns="0" rtlCol="0"/>
          <a:lstStyle/>
          <a:p>
            <a:endParaRPr/>
          </a:p>
        </p:txBody>
      </p:sp>
      <p:sp>
        <p:nvSpPr>
          <p:cNvPr id="97" name="object 97"/>
          <p:cNvSpPr/>
          <p:nvPr/>
        </p:nvSpPr>
        <p:spPr>
          <a:xfrm>
            <a:off x="0" y="2428444"/>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solidFill>
            <a:srgbClr val="00005B"/>
          </a:solidFill>
        </p:spPr>
        <p:txBody>
          <a:bodyPr wrap="square" lIns="0" tIns="0" rIns="0" bIns="0" rtlCol="0"/>
          <a:lstStyle/>
          <a:p>
            <a:endParaRPr/>
          </a:p>
        </p:txBody>
      </p:sp>
      <p:sp>
        <p:nvSpPr>
          <p:cNvPr id="98" name="object 98"/>
          <p:cNvSpPr/>
          <p:nvPr/>
        </p:nvSpPr>
        <p:spPr>
          <a:xfrm>
            <a:off x="0" y="2428444"/>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ln w="3175">
            <a:solidFill>
              <a:srgbClr val="00005B"/>
            </a:solidFill>
          </a:ln>
        </p:spPr>
        <p:txBody>
          <a:bodyPr wrap="square" lIns="0" tIns="0" rIns="0" bIns="0" rtlCol="0"/>
          <a:lstStyle/>
          <a:p>
            <a:endParaRPr/>
          </a:p>
        </p:txBody>
      </p:sp>
      <p:sp>
        <p:nvSpPr>
          <p:cNvPr id="99" name="object 99"/>
          <p:cNvSpPr/>
          <p:nvPr/>
        </p:nvSpPr>
        <p:spPr>
          <a:xfrm>
            <a:off x="0" y="2484843"/>
            <a:ext cx="9144000" cy="52069"/>
          </a:xfrm>
          <a:custGeom>
            <a:avLst/>
            <a:gdLst/>
            <a:ahLst/>
            <a:cxnLst/>
            <a:rect l="l" t="t" r="r" b="b"/>
            <a:pathLst>
              <a:path w="9144000" h="52069">
                <a:moveTo>
                  <a:pt x="0" y="51600"/>
                </a:moveTo>
                <a:lnTo>
                  <a:pt x="9144000" y="51600"/>
                </a:lnTo>
                <a:lnTo>
                  <a:pt x="9144000" y="0"/>
                </a:lnTo>
                <a:lnTo>
                  <a:pt x="0" y="0"/>
                </a:lnTo>
                <a:lnTo>
                  <a:pt x="0" y="51600"/>
                </a:lnTo>
                <a:close/>
              </a:path>
            </a:pathLst>
          </a:custGeom>
          <a:solidFill>
            <a:srgbClr val="00005D"/>
          </a:solidFill>
        </p:spPr>
        <p:txBody>
          <a:bodyPr wrap="square" lIns="0" tIns="0" rIns="0" bIns="0" rtlCol="0"/>
          <a:lstStyle/>
          <a:p>
            <a:endParaRPr/>
          </a:p>
        </p:txBody>
      </p:sp>
      <p:sp>
        <p:nvSpPr>
          <p:cNvPr id="100" name="object 100"/>
          <p:cNvSpPr/>
          <p:nvPr/>
        </p:nvSpPr>
        <p:spPr>
          <a:xfrm>
            <a:off x="0" y="2484843"/>
            <a:ext cx="9144000" cy="52069"/>
          </a:xfrm>
          <a:custGeom>
            <a:avLst/>
            <a:gdLst/>
            <a:ahLst/>
            <a:cxnLst/>
            <a:rect l="l" t="t" r="r" b="b"/>
            <a:pathLst>
              <a:path w="9144000" h="52069">
                <a:moveTo>
                  <a:pt x="0" y="51600"/>
                </a:moveTo>
                <a:lnTo>
                  <a:pt x="9144000" y="51600"/>
                </a:lnTo>
                <a:lnTo>
                  <a:pt x="9144000" y="0"/>
                </a:lnTo>
                <a:lnTo>
                  <a:pt x="0" y="0"/>
                </a:lnTo>
                <a:lnTo>
                  <a:pt x="0" y="51600"/>
                </a:lnTo>
                <a:close/>
              </a:path>
            </a:pathLst>
          </a:custGeom>
          <a:ln w="3175">
            <a:solidFill>
              <a:srgbClr val="00005D"/>
            </a:solidFill>
          </a:ln>
        </p:spPr>
        <p:txBody>
          <a:bodyPr wrap="square" lIns="0" tIns="0" rIns="0" bIns="0" rtlCol="0"/>
          <a:lstStyle/>
          <a:p>
            <a:endParaRPr/>
          </a:p>
        </p:txBody>
      </p:sp>
      <p:sp>
        <p:nvSpPr>
          <p:cNvPr id="101" name="object 101"/>
          <p:cNvSpPr/>
          <p:nvPr/>
        </p:nvSpPr>
        <p:spPr>
          <a:xfrm>
            <a:off x="0" y="2536521"/>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solidFill>
            <a:srgbClr val="00005F"/>
          </a:solidFill>
        </p:spPr>
        <p:txBody>
          <a:bodyPr wrap="square" lIns="0" tIns="0" rIns="0" bIns="0" rtlCol="0"/>
          <a:lstStyle/>
          <a:p>
            <a:endParaRPr/>
          </a:p>
        </p:txBody>
      </p:sp>
      <p:sp>
        <p:nvSpPr>
          <p:cNvPr id="102" name="object 102"/>
          <p:cNvSpPr/>
          <p:nvPr/>
        </p:nvSpPr>
        <p:spPr>
          <a:xfrm>
            <a:off x="0" y="2536521"/>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ln w="3175">
            <a:solidFill>
              <a:srgbClr val="00005F"/>
            </a:solidFill>
          </a:ln>
        </p:spPr>
        <p:txBody>
          <a:bodyPr wrap="square" lIns="0" tIns="0" rIns="0" bIns="0" rtlCol="0"/>
          <a:lstStyle/>
          <a:p>
            <a:endParaRPr/>
          </a:p>
        </p:txBody>
      </p:sp>
      <p:sp>
        <p:nvSpPr>
          <p:cNvPr id="103" name="object 103"/>
          <p:cNvSpPr/>
          <p:nvPr/>
        </p:nvSpPr>
        <p:spPr>
          <a:xfrm>
            <a:off x="0" y="2592920"/>
            <a:ext cx="9144000" cy="52069"/>
          </a:xfrm>
          <a:custGeom>
            <a:avLst/>
            <a:gdLst/>
            <a:ahLst/>
            <a:cxnLst/>
            <a:rect l="l" t="t" r="r" b="b"/>
            <a:pathLst>
              <a:path w="9144000" h="52069">
                <a:moveTo>
                  <a:pt x="0" y="51600"/>
                </a:moveTo>
                <a:lnTo>
                  <a:pt x="9144000" y="51600"/>
                </a:lnTo>
                <a:lnTo>
                  <a:pt x="9144000" y="0"/>
                </a:lnTo>
                <a:lnTo>
                  <a:pt x="0" y="0"/>
                </a:lnTo>
                <a:lnTo>
                  <a:pt x="0" y="51600"/>
                </a:lnTo>
                <a:close/>
              </a:path>
            </a:pathLst>
          </a:custGeom>
          <a:solidFill>
            <a:srgbClr val="000060"/>
          </a:solidFill>
        </p:spPr>
        <p:txBody>
          <a:bodyPr wrap="square" lIns="0" tIns="0" rIns="0" bIns="0" rtlCol="0"/>
          <a:lstStyle/>
          <a:p>
            <a:endParaRPr/>
          </a:p>
        </p:txBody>
      </p:sp>
      <p:sp>
        <p:nvSpPr>
          <p:cNvPr id="104" name="object 104"/>
          <p:cNvSpPr/>
          <p:nvPr/>
        </p:nvSpPr>
        <p:spPr>
          <a:xfrm>
            <a:off x="0" y="2592920"/>
            <a:ext cx="9144000" cy="52069"/>
          </a:xfrm>
          <a:custGeom>
            <a:avLst/>
            <a:gdLst/>
            <a:ahLst/>
            <a:cxnLst/>
            <a:rect l="l" t="t" r="r" b="b"/>
            <a:pathLst>
              <a:path w="9144000" h="52069">
                <a:moveTo>
                  <a:pt x="0" y="51600"/>
                </a:moveTo>
                <a:lnTo>
                  <a:pt x="9144000" y="51600"/>
                </a:lnTo>
                <a:lnTo>
                  <a:pt x="9144000" y="0"/>
                </a:lnTo>
                <a:lnTo>
                  <a:pt x="0" y="0"/>
                </a:lnTo>
                <a:lnTo>
                  <a:pt x="0" y="51600"/>
                </a:lnTo>
                <a:close/>
              </a:path>
            </a:pathLst>
          </a:custGeom>
          <a:ln w="3175">
            <a:solidFill>
              <a:srgbClr val="000060"/>
            </a:solidFill>
          </a:ln>
        </p:spPr>
        <p:txBody>
          <a:bodyPr wrap="square" lIns="0" tIns="0" rIns="0" bIns="0" rtlCol="0"/>
          <a:lstStyle/>
          <a:p>
            <a:endParaRPr/>
          </a:p>
        </p:txBody>
      </p:sp>
      <p:sp>
        <p:nvSpPr>
          <p:cNvPr id="105" name="object 105"/>
          <p:cNvSpPr/>
          <p:nvPr/>
        </p:nvSpPr>
        <p:spPr>
          <a:xfrm>
            <a:off x="0" y="2644520"/>
            <a:ext cx="9144000" cy="53340"/>
          </a:xfrm>
          <a:custGeom>
            <a:avLst/>
            <a:gdLst/>
            <a:ahLst/>
            <a:cxnLst/>
            <a:rect l="l" t="t" r="r" b="b"/>
            <a:pathLst>
              <a:path w="9144000" h="53339">
                <a:moveTo>
                  <a:pt x="0" y="53213"/>
                </a:moveTo>
                <a:lnTo>
                  <a:pt x="9144000" y="53213"/>
                </a:lnTo>
                <a:lnTo>
                  <a:pt x="9144000" y="0"/>
                </a:lnTo>
                <a:lnTo>
                  <a:pt x="0" y="0"/>
                </a:lnTo>
                <a:lnTo>
                  <a:pt x="0" y="53213"/>
                </a:lnTo>
                <a:close/>
              </a:path>
            </a:pathLst>
          </a:custGeom>
          <a:solidFill>
            <a:srgbClr val="000062"/>
          </a:solidFill>
        </p:spPr>
        <p:txBody>
          <a:bodyPr wrap="square" lIns="0" tIns="0" rIns="0" bIns="0" rtlCol="0"/>
          <a:lstStyle/>
          <a:p>
            <a:endParaRPr/>
          </a:p>
        </p:txBody>
      </p:sp>
      <p:sp>
        <p:nvSpPr>
          <p:cNvPr id="106" name="object 106"/>
          <p:cNvSpPr/>
          <p:nvPr/>
        </p:nvSpPr>
        <p:spPr>
          <a:xfrm>
            <a:off x="0" y="2644520"/>
            <a:ext cx="9144000" cy="53340"/>
          </a:xfrm>
          <a:custGeom>
            <a:avLst/>
            <a:gdLst/>
            <a:ahLst/>
            <a:cxnLst/>
            <a:rect l="l" t="t" r="r" b="b"/>
            <a:pathLst>
              <a:path w="9144000" h="53339">
                <a:moveTo>
                  <a:pt x="0" y="53212"/>
                </a:moveTo>
                <a:lnTo>
                  <a:pt x="9144000" y="53212"/>
                </a:lnTo>
                <a:lnTo>
                  <a:pt x="9144000" y="0"/>
                </a:lnTo>
                <a:lnTo>
                  <a:pt x="0" y="0"/>
                </a:lnTo>
                <a:lnTo>
                  <a:pt x="0" y="53212"/>
                </a:lnTo>
                <a:close/>
              </a:path>
            </a:pathLst>
          </a:custGeom>
          <a:ln w="3175">
            <a:solidFill>
              <a:srgbClr val="000062"/>
            </a:solidFill>
          </a:ln>
        </p:spPr>
        <p:txBody>
          <a:bodyPr wrap="square" lIns="0" tIns="0" rIns="0" bIns="0" rtlCol="0"/>
          <a:lstStyle/>
          <a:p>
            <a:endParaRPr/>
          </a:p>
        </p:txBody>
      </p:sp>
      <p:sp>
        <p:nvSpPr>
          <p:cNvPr id="107" name="object 107"/>
          <p:cNvSpPr/>
          <p:nvPr/>
        </p:nvSpPr>
        <p:spPr>
          <a:xfrm>
            <a:off x="0" y="2697684"/>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solidFill>
            <a:srgbClr val="000064"/>
          </a:solidFill>
        </p:spPr>
        <p:txBody>
          <a:bodyPr wrap="square" lIns="0" tIns="0" rIns="0" bIns="0" rtlCol="0"/>
          <a:lstStyle/>
          <a:p>
            <a:endParaRPr/>
          </a:p>
        </p:txBody>
      </p:sp>
      <p:sp>
        <p:nvSpPr>
          <p:cNvPr id="108" name="object 108"/>
          <p:cNvSpPr/>
          <p:nvPr/>
        </p:nvSpPr>
        <p:spPr>
          <a:xfrm>
            <a:off x="0" y="2697684"/>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ln w="3175">
            <a:solidFill>
              <a:srgbClr val="000064"/>
            </a:solidFill>
          </a:ln>
        </p:spPr>
        <p:txBody>
          <a:bodyPr wrap="square" lIns="0" tIns="0" rIns="0" bIns="0" rtlCol="0"/>
          <a:lstStyle/>
          <a:p>
            <a:endParaRPr/>
          </a:p>
        </p:txBody>
      </p:sp>
      <p:sp>
        <p:nvSpPr>
          <p:cNvPr id="109" name="object 109"/>
          <p:cNvSpPr/>
          <p:nvPr/>
        </p:nvSpPr>
        <p:spPr>
          <a:xfrm>
            <a:off x="0" y="2754210"/>
            <a:ext cx="9144000" cy="52069"/>
          </a:xfrm>
          <a:custGeom>
            <a:avLst/>
            <a:gdLst/>
            <a:ahLst/>
            <a:cxnLst/>
            <a:rect l="l" t="t" r="r" b="b"/>
            <a:pathLst>
              <a:path w="9144000" h="52069">
                <a:moveTo>
                  <a:pt x="0" y="51600"/>
                </a:moveTo>
                <a:lnTo>
                  <a:pt x="9144000" y="51600"/>
                </a:lnTo>
                <a:lnTo>
                  <a:pt x="9144000" y="0"/>
                </a:lnTo>
                <a:lnTo>
                  <a:pt x="0" y="0"/>
                </a:lnTo>
                <a:lnTo>
                  <a:pt x="0" y="51600"/>
                </a:lnTo>
                <a:close/>
              </a:path>
            </a:pathLst>
          </a:custGeom>
          <a:solidFill>
            <a:srgbClr val="000067"/>
          </a:solidFill>
        </p:spPr>
        <p:txBody>
          <a:bodyPr wrap="square" lIns="0" tIns="0" rIns="0" bIns="0" rtlCol="0"/>
          <a:lstStyle/>
          <a:p>
            <a:endParaRPr/>
          </a:p>
        </p:txBody>
      </p:sp>
      <p:sp>
        <p:nvSpPr>
          <p:cNvPr id="110" name="object 110"/>
          <p:cNvSpPr/>
          <p:nvPr/>
        </p:nvSpPr>
        <p:spPr>
          <a:xfrm>
            <a:off x="0" y="2754210"/>
            <a:ext cx="9144000" cy="52069"/>
          </a:xfrm>
          <a:custGeom>
            <a:avLst/>
            <a:gdLst/>
            <a:ahLst/>
            <a:cxnLst/>
            <a:rect l="l" t="t" r="r" b="b"/>
            <a:pathLst>
              <a:path w="9144000" h="52069">
                <a:moveTo>
                  <a:pt x="0" y="51600"/>
                </a:moveTo>
                <a:lnTo>
                  <a:pt x="9144000" y="51600"/>
                </a:lnTo>
                <a:lnTo>
                  <a:pt x="9144000" y="0"/>
                </a:lnTo>
                <a:lnTo>
                  <a:pt x="0" y="0"/>
                </a:lnTo>
                <a:lnTo>
                  <a:pt x="0" y="51600"/>
                </a:lnTo>
                <a:close/>
              </a:path>
            </a:pathLst>
          </a:custGeom>
          <a:ln w="3175">
            <a:solidFill>
              <a:srgbClr val="000067"/>
            </a:solidFill>
          </a:ln>
        </p:spPr>
        <p:txBody>
          <a:bodyPr wrap="square" lIns="0" tIns="0" rIns="0" bIns="0" rtlCol="0"/>
          <a:lstStyle/>
          <a:p>
            <a:endParaRPr/>
          </a:p>
        </p:txBody>
      </p:sp>
      <p:sp>
        <p:nvSpPr>
          <p:cNvPr id="111" name="object 111"/>
          <p:cNvSpPr/>
          <p:nvPr/>
        </p:nvSpPr>
        <p:spPr>
          <a:xfrm>
            <a:off x="0" y="2805761"/>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solidFill>
            <a:srgbClr val="000069"/>
          </a:solidFill>
        </p:spPr>
        <p:txBody>
          <a:bodyPr wrap="square" lIns="0" tIns="0" rIns="0" bIns="0" rtlCol="0"/>
          <a:lstStyle/>
          <a:p>
            <a:endParaRPr/>
          </a:p>
        </p:txBody>
      </p:sp>
      <p:sp>
        <p:nvSpPr>
          <p:cNvPr id="112" name="object 112"/>
          <p:cNvSpPr/>
          <p:nvPr/>
        </p:nvSpPr>
        <p:spPr>
          <a:xfrm>
            <a:off x="0" y="2805761"/>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ln w="3175">
            <a:solidFill>
              <a:srgbClr val="000069"/>
            </a:solidFill>
          </a:ln>
        </p:spPr>
        <p:txBody>
          <a:bodyPr wrap="square" lIns="0" tIns="0" rIns="0" bIns="0" rtlCol="0"/>
          <a:lstStyle/>
          <a:p>
            <a:endParaRPr/>
          </a:p>
        </p:txBody>
      </p:sp>
      <p:sp>
        <p:nvSpPr>
          <p:cNvPr id="113" name="object 113"/>
          <p:cNvSpPr/>
          <p:nvPr/>
        </p:nvSpPr>
        <p:spPr>
          <a:xfrm>
            <a:off x="0" y="2862198"/>
            <a:ext cx="9144000" cy="53340"/>
          </a:xfrm>
          <a:custGeom>
            <a:avLst/>
            <a:gdLst/>
            <a:ahLst/>
            <a:cxnLst/>
            <a:rect l="l" t="t" r="r" b="b"/>
            <a:pathLst>
              <a:path w="9144000" h="53339">
                <a:moveTo>
                  <a:pt x="0" y="53213"/>
                </a:moveTo>
                <a:lnTo>
                  <a:pt x="9144000" y="53213"/>
                </a:lnTo>
                <a:lnTo>
                  <a:pt x="9144000" y="0"/>
                </a:lnTo>
                <a:lnTo>
                  <a:pt x="0" y="0"/>
                </a:lnTo>
                <a:lnTo>
                  <a:pt x="0" y="53213"/>
                </a:lnTo>
                <a:close/>
              </a:path>
            </a:pathLst>
          </a:custGeom>
          <a:solidFill>
            <a:srgbClr val="00006B"/>
          </a:solidFill>
        </p:spPr>
        <p:txBody>
          <a:bodyPr wrap="square" lIns="0" tIns="0" rIns="0" bIns="0" rtlCol="0"/>
          <a:lstStyle/>
          <a:p>
            <a:endParaRPr/>
          </a:p>
        </p:txBody>
      </p:sp>
      <p:sp>
        <p:nvSpPr>
          <p:cNvPr id="114" name="object 114"/>
          <p:cNvSpPr/>
          <p:nvPr/>
        </p:nvSpPr>
        <p:spPr>
          <a:xfrm>
            <a:off x="0" y="2862198"/>
            <a:ext cx="9144000" cy="53340"/>
          </a:xfrm>
          <a:custGeom>
            <a:avLst/>
            <a:gdLst/>
            <a:ahLst/>
            <a:cxnLst/>
            <a:rect l="l" t="t" r="r" b="b"/>
            <a:pathLst>
              <a:path w="9144000" h="53339">
                <a:moveTo>
                  <a:pt x="0" y="53212"/>
                </a:moveTo>
                <a:lnTo>
                  <a:pt x="9144000" y="53212"/>
                </a:lnTo>
                <a:lnTo>
                  <a:pt x="9144000" y="0"/>
                </a:lnTo>
                <a:lnTo>
                  <a:pt x="0" y="0"/>
                </a:lnTo>
                <a:lnTo>
                  <a:pt x="0" y="53212"/>
                </a:lnTo>
                <a:close/>
              </a:path>
            </a:pathLst>
          </a:custGeom>
          <a:ln w="3175">
            <a:solidFill>
              <a:srgbClr val="00006B"/>
            </a:solidFill>
          </a:ln>
        </p:spPr>
        <p:txBody>
          <a:bodyPr wrap="square" lIns="0" tIns="0" rIns="0" bIns="0" rtlCol="0"/>
          <a:lstStyle/>
          <a:p>
            <a:endParaRPr/>
          </a:p>
        </p:txBody>
      </p:sp>
      <p:sp>
        <p:nvSpPr>
          <p:cNvPr id="115" name="object 115"/>
          <p:cNvSpPr/>
          <p:nvPr/>
        </p:nvSpPr>
        <p:spPr>
          <a:xfrm>
            <a:off x="0" y="2915451"/>
            <a:ext cx="9144000" cy="55244"/>
          </a:xfrm>
          <a:custGeom>
            <a:avLst/>
            <a:gdLst/>
            <a:ahLst/>
            <a:cxnLst/>
            <a:rect l="l" t="t" r="r" b="b"/>
            <a:pathLst>
              <a:path w="9144000" h="55244">
                <a:moveTo>
                  <a:pt x="0" y="54824"/>
                </a:moveTo>
                <a:lnTo>
                  <a:pt x="9144000" y="54824"/>
                </a:lnTo>
                <a:lnTo>
                  <a:pt x="9144000" y="0"/>
                </a:lnTo>
                <a:lnTo>
                  <a:pt x="0" y="0"/>
                </a:lnTo>
                <a:lnTo>
                  <a:pt x="0" y="54824"/>
                </a:lnTo>
                <a:close/>
              </a:path>
            </a:pathLst>
          </a:custGeom>
          <a:solidFill>
            <a:srgbClr val="00006C"/>
          </a:solidFill>
        </p:spPr>
        <p:txBody>
          <a:bodyPr wrap="square" lIns="0" tIns="0" rIns="0" bIns="0" rtlCol="0"/>
          <a:lstStyle/>
          <a:p>
            <a:endParaRPr/>
          </a:p>
        </p:txBody>
      </p:sp>
      <p:sp>
        <p:nvSpPr>
          <p:cNvPr id="116" name="object 116"/>
          <p:cNvSpPr/>
          <p:nvPr/>
        </p:nvSpPr>
        <p:spPr>
          <a:xfrm>
            <a:off x="0" y="2915451"/>
            <a:ext cx="9144000" cy="55244"/>
          </a:xfrm>
          <a:custGeom>
            <a:avLst/>
            <a:gdLst/>
            <a:ahLst/>
            <a:cxnLst/>
            <a:rect l="l" t="t" r="r" b="b"/>
            <a:pathLst>
              <a:path w="9144000" h="55244">
                <a:moveTo>
                  <a:pt x="0" y="54824"/>
                </a:moveTo>
                <a:lnTo>
                  <a:pt x="9144000" y="54824"/>
                </a:lnTo>
                <a:lnTo>
                  <a:pt x="9144000" y="0"/>
                </a:lnTo>
                <a:lnTo>
                  <a:pt x="0" y="0"/>
                </a:lnTo>
                <a:lnTo>
                  <a:pt x="0" y="54824"/>
                </a:lnTo>
                <a:close/>
              </a:path>
            </a:pathLst>
          </a:custGeom>
          <a:ln w="3175">
            <a:solidFill>
              <a:srgbClr val="00006C"/>
            </a:solidFill>
          </a:ln>
        </p:spPr>
        <p:txBody>
          <a:bodyPr wrap="square" lIns="0" tIns="0" rIns="0" bIns="0" rtlCol="0"/>
          <a:lstStyle/>
          <a:p>
            <a:endParaRPr/>
          </a:p>
        </p:txBody>
      </p:sp>
      <p:sp>
        <p:nvSpPr>
          <p:cNvPr id="117" name="object 117"/>
          <p:cNvSpPr/>
          <p:nvPr/>
        </p:nvSpPr>
        <p:spPr>
          <a:xfrm>
            <a:off x="0" y="2970276"/>
            <a:ext cx="9144000" cy="53340"/>
          </a:xfrm>
          <a:custGeom>
            <a:avLst/>
            <a:gdLst/>
            <a:ahLst/>
            <a:cxnLst/>
            <a:rect l="l" t="t" r="r" b="b"/>
            <a:pathLst>
              <a:path w="9144000" h="53339">
                <a:moveTo>
                  <a:pt x="0" y="53213"/>
                </a:moveTo>
                <a:lnTo>
                  <a:pt x="9144000" y="53213"/>
                </a:lnTo>
                <a:lnTo>
                  <a:pt x="9144000" y="0"/>
                </a:lnTo>
                <a:lnTo>
                  <a:pt x="0" y="0"/>
                </a:lnTo>
                <a:lnTo>
                  <a:pt x="0" y="53213"/>
                </a:lnTo>
                <a:close/>
              </a:path>
            </a:pathLst>
          </a:custGeom>
          <a:solidFill>
            <a:srgbClr val="00006E"/>
          </a:solidFill>
        </p:spPr>
        <p:txBody>
          <a:bodyPr wrap="square" lIns="0" tIns="0" rIns="0" bIns="0" rtlCol="0"/>
          <a:lstStyle/>
          <a:p>
            <a:endParaRPr/>
          </a:p>
        </p:txBody>
      </p:sp>
      <p:sp>
        <p:nvSpPr>
          <p:cNvPr id="118" name="object 118"/>
          <p:cNvSpPr/>
          <p:nvPr/>
        </p:nvSpPr>
        <p:spPr>
          <a:xfrm>
            <a:off x="0" y="2970276"/>
            <a:ext cx="9144000" cy="53340"/>
          </a:xfrm>
          <a:custGeom>
            <a:avLst/>
            <a:gdLst/>
            <a:ahLst/>
            <a:cxnLst/>
            <a:rect l="l" t="t" r="r" b="b"/>
            <a:pathLst>
              <a:path w="9144000" h="53339">
                <a:moveTo>
                  <a:pt x="0" y="53212"/>
                </a:moveTo>
                <a:lnTo>
                  <a:pt x="9144000" y="53212"/>
                </a:lnTo>
                <a:lnTo>
                  <a:pt x="9144000" y="0"/>
                </a:lnTo>
                <a:lnTo>
                  <a:pt x="0" y="0"/>
                </a:lnTo>
                <a:lnTo>
                  <a:pt x="0" y="53212"/>
                </a:lnTo>
                <a:close/>
              </a:path>
            </a:pathLst>
          </a:custGeom>
          <a:ln w="3175">
            <a:solidFill>
              <a:srgbClr val="00006E"/>
            </a:solidFill>
          </a:ln>
        </p:spPr>
        <p:txBody>
          <a:bodyPr wrap="square" lIns="0" tIns="0" rIns="0" bIns="0" rtlCol="0"/>
          <a:lstStyle/>
          <a:p>
            <a:endParaRPr/>
          </a:p>
        </p:txBody>
      </p:sp>
      <p:sp>
        <p:nvSpPr>
          <p:cNvPr id="119" name="object 119"/>
          <p:cNvSpPr/>
          <p:nvPr/>
        </p:nvSpPr>
        <p:spPr>
          <a:xfrm>
            <a:off x="0" y="3023450"/>
            <a:ext cx="9144000" cy="52069"/>
          </a:xfrm>
          <a:custGeom>
            <a:avLst/>
            <a:gdLst/>
            <a:ahLst/>
            <a:cxnLst/>
            <a:rect l="l" t="t" r="r" b="b"/>
            <a:pathLst>
              <a:path w="9144000" h="52069">
                <a:moveTo>
                  <a:pt x="0" y="51600"/>
                </a:moveTo>
                <a:lnTo>
                  <a:pt x="9144000" y="51600"/>
                </a:lnTo>
                <a:lnTo>
                  <a:pt x="9144000" y="0"/>
                </a:lnTo>
                <a:lnTo>
                  <a:pt x="0" y="0"/>
                </a:lnTo>
                <a:lnTo>
                  <a:pt x="0" y="51600"/>
                </a:lnTo>
                <a:close/>
              </a:path>
            </a:pathLst>
          </a:custGeom>
          <a:solidFill>
            <a:srgbClr val="000070"/>
          </a:solidFill>
        </p:spPr>
        <p:txBody>
          <a:bodyPr wrap="square" lIns="0" tIns="0" rIns="0" bIns="0" rtlCol="0"/>
          <a:lstStyle/>
          <a:p>
            <a:endParaRPr/>
          </a:p>
        </p:txBody>
      </p:sp>
      <p:sp>
        <p:nvSpPr>
          <p:cNvPr id="120" name="object 120"/>
          <p:cNvSpPr/>
          <p:nvPr/>
        </p:nvSpPr>
        <p:spPr>
          <a:xfrm>
            <a:off x="0" y="3023450"/>
            <a:ext cx="9144000" cy="52069"/>
          </a:xfrm>
          <a:custGeom>
            <a:avLst/>
            <a:gdLst/>
            <a:ahLst/>
            <a:cxnLst/>
            <a:rect l="l" t="t" r="r" b="b"/>
            <a:pathLst>
              <a:path w="9144000" h="52069">
                <a:moveTo>
                  <a:pt x="0" y="51600"/>
                </a:moveTo>
                <a:lnTo>
                  <a:pt x="9144000" y="51600"/>
                </a:lnTo>
                <a:lnTo>
                  <a:pt x="9144000" y="0"/>
                </a:lnTo>
                <a:lnTo>
                  <a:pt x="0" y="0"/>
                </a:lnTo>
                <a:lnTo>
                  <a:pt x="0" y="51600"/>
                </a:lnTo>
                <a:close/>
              </a:path>
            </a:pathLst>
          </a:custGeom>
          <a:ln w="3175">
            <a:solidFill>
              <a:srgbClr val="000070"/>
            </a:solidFill>
          </a:ln>
        </p:spPr>
        <p:txBody>
          <a:bodyPr wrap="square" lIns="0" tIns="0" rIns="0" bIns="0" rtlCol="0"/>
          <a:lstStyle/>
          <a:p>
            <a:endParaRPr/>
          </a:p>
        </p:txBody>
      </p:sp>
      <p:sp>
        <p:nvSpPr>
          <p:cNvPr id="121" name="object 121"/>
          <p:cNvSpPr/>
          <p:nvPr/>
        </p:nvSpPr>
        <p:spPr>
          <a:xfrm>
            <a:off x="0" y="3075001"/>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solidFill>
            <a:srgbClr val="000073"/>
          </a:solidFill>
        </p:spPr>
        <p:txBody>
          <a:bodyPr wrap="square" lIns="0" tIns="0" rIns="0" bIns="0" rtlCol="0"/>
          <a:lstStyle/>
          <a:p>
            <a:endParaRPr/>
          </a:p>
        </p:txBody>
      </p:sp>
      <p:sp>
        <p:nvSpPr>
          <p:cNvPr id="122" name="object 122"/>
          <p:cNvSpPr/>
          <p:nvPr/>
        </p:nvSpPr>
        <p:spPr>
          <a:xfrm>
            <a:off x="0" y="3075001"/>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ln w="3175">
            <a:solidFill>
              <a:srgbClr val="000073"/>
            </a:solidFill>
          </a:ln>
        </p:spPr>
        <p:txBody>
          <a:bodyPr wrap="square" lIns="0" tIns="0" rIns="0" bIns="0" rtlCol="0"/>
          <a:lstStyle/>
          <a:p>
            <a:endParaRPr/>
          </a:p>
        </p:txBody>
      </p:sp>
      <p:sp>
        <p:nvSpPr>
          <p:cNvPr id="123" name="object 123"/>
          <p:cNvSpPr/>
          <p:nvPr/>
        </p:nvSpPr>
        <p:spPr>
          <a:xfrm>
            <a:off x="0" y="3131439"/>
            <a:ext cx="9144000" cy="53340"/>
          </a:xfrm>
          <a:custGeom>
            <a:avLst/>
            <a:gdLst/>
            <a:ahLst/>
            <a:cxnLst/>
            <a:rect l="l" t="t" r="r" b="b"/>
            <a:pathLst>
              <a:path w="9144000" h="53339">
                <a:moveTo>
                  <a:pt x="0" y="53213"/>
                </a:moveTo>
                <a:lnTo>
                  <a:pt x="9144000" y="53213"/>
                </a:lnTo>
                <a:lnTo>
                  <a:pt x="9144000" y="0"/>
                </a:lnTo>
                <a:lnTo>
                  <a:pt x="0" y="0"/>
                </a:lnTo>
                <a:lnTo>
                  <a:pt x="0" y="53213"/>
                </a:lnTo>
                <a:close/>
              </a:path>
            </a:pathLst>
          </a:custGeom>
          <a:solidFill>
            <a:srgbClr val="000075"/>
          </a:solidFill>
        </p:spPr>
        <p:txBody>
          <a:bodyPr wrap="square" lIns="0" tIns="0" rIns="0" bIns="0" rtlCol="0"/>
          <a:lstStyle/>
          <a:p>
            <a:endParaRPr/>
          </a:p>
        </p:txBody>
      </p:sp>
      <p:sp>
        <p:nvSpPr>
          <p:cNvPr id="124" name="object 124"/>
          <p:cNvSpPr/>
          <p:nvPr/>
        </p:nvSpPr>
        <p:spPr>
          <a:xfrm>
            <a:off x="0" y="3131439"/>
            <a:ext cx="9144000" cy="53340"/>
          </a:xfrm>
          <a:custGeom>
            <a:avLst/>
            <a:gdLst/>
            <a:ahLst/>
            <a:cxnLst/>
            <a:rect l="l" t="t" r="r" b="b"/>
            <a:pathLst>
              <a:path w="9144000" h="53339">
                <a:moveTo>
                  <a:pt x="0" y="53212"/>
                </a:moveTo>
                <a:lnTo>
                  <a:pt x="9144000" y="53212"/>
                </a:lnTo>
                <a:lnTo>
                  <a:pt x="9144000" y="0"/>
                </a:lnTo>
                <a:lnTo>
                  <a:pt x="0" y="0"/>
                </a:lnTo>
                <a:lnTo>
                  <a:pt x="0" y="53212"/>
                </a:lnTo>
                <a:close/>
              </a:path>
            </a:pathLst>
          </a:custGeom>
          <a:ln w="3175">
            <a:solidFill>
              <a:srgbClr val="000075"/>
            </a:solidFill>
          </a:ln>
        </p:spPr>
        <p:txBody>
          <a:bodyPr wrap="square" lIns="0" tIns="0" rIns="0" bIns="0" rtlCol="0"/>
          <a:lstStyle/>
          <a:p>
            <a:endParaRPr/>
          </a:p>
        </p:txBody>
      </p:sp>
      <p:sp>
        <p:nvSpPr>
          <p:cNvPr id="125" name="object 125"/>
          <p:cNvSpPr/>
          <p:nvPr/>
        </p:nvSpPr>
        <p:spPr>
          <a:xfrm>
            <a:off x="0" y="3184691"/>
            <a:ext cx="9144000" cy="55244"/>
          </a:xfrm>
          <a:custGeom>
            <a:avLst/>
            <a:gdLst/>
            <a:ahLst/>
            <a:cxnLst/>
            <a:rect l="l" t="t" r="r" b="b"/>
            <a:pathLst>
              <a:path w="9144000" h="55244">
                <a:moveTo>
                  <a:pt x="0" y="54824"/>
                </a:moveTo>
                <a:lnTo>
                  <a:pt x="9144000" y="54824"/>
                </a:lnTo>
                <a:lnTo>
                  <a:pt x="9144000" y="0"/>
                </a:lnTo>
                <a:lnTo>
                  <a:pt x="0" y="0"/>
                </a:lnTo>
                <a:lnTo>
                  <a:pt x="0" y="54824"/>
                </a:lnTo>
                <a:close/>
              </a:path>
            </a:pathLst>
          </a:custGeom>
          <a:solidFill>
            <a:srgbClr val="000077"/>
          </a:solidFill>
        </p:spPr>
        <p:txBody>
          <a:bodyPr wrap="square" lIns="0" tIns="0" rIns="0" bIns="0" rtlCol="0"/>
          <a:lstStyle/>
          <a:p>
            <a:endParaRPr/>
          </a:p>
        </p:txBody>
      </p:sp>
      <p:sp>
        <p:nvSpPr>
          <p:cNvPr id="126" name="object 126"/>
          <p:cNvSpPr/>
          <p:nvPr/>
        </p:nvSpPr>
        <p:spPr>
          <a:xfrm>
            <a:off x="0" y="3184691"/>
            <a:ext cx="9144000" cy="55244"/>
          </a:xfrm>
          <a:custGeom>
            <a:avLst/>
            <a:gdLst/>
            <a:ahLst/>
            <a:cxnLst/>
            <a:rect l="l" t="t" r="r" b="b"/>
            <a:pathLst>
              <a:path w="9144000" h="55244">
                <a:moveTo>
                  <a:pt x="0" y="54824"/>
                </a:moveTo>
                <a:lnTo>
                  <a:pt x="9144000" y="54824"/>
                </a:lnTo>
                <a:lnTo>
                  <a:pt x="9144000" y="0"/>
                </a:lnTo>
                <a:lnTo>
                  <a:pt x="0" y="0"/>
                </a:lnTo>
                <a:lnTo>
                  <a:pt x="0" y="54824"/>
                </a:lnTo>
                <a:close/>
              </a:path>
            </a:pathLst>
          </a:custGeom>
          <a:ln w="3175">
            <a:solidFill>
              <a:srgbClr val="000077"/>
            </a:solidFill>
          </a:ln>
        </p:spPr>
        <p:txBody>
          <a:bodyPr wrap="square" lIns="0" tIns="0" rIns="0" bIns="0" rtlCol="0"/>
          <a:lstStyle/>
          <a:p>
            <a:endParaRPr/>
          </a:p>
        </p:txBody>
      </p:sp>
      <p:sp>
        <p:nvSpPr>
          <p:cNvPr id="127" name="object 127"/>
          <p:cNvSpPr/>
          <p:nvPr/>
        </p:nvSpPr>
        <p:spPr>
          <a:xfrm>
            <a:off x="0" y="3239516"/>
            <a:ext cx="9144000" cy="53340"/>
          </a:xfrm>
          <a:custGeom>
            <a:avLst/>
            <a:gdLst/>
            <a:ahLst/>
            <a:cxnLst/>
            <a:rect l="l" t="t" r="r" b="b"/>
            <a:pathLst>
              <a:path w="9144000" h="53339">
                <a:moveTo>
                  <a:pt x="0" y="53213"/>
                </a:moveTo>
                <a:lnTo>
                  <a:pt x="9144000" y="53213"/>
                </a:lnTo>
                <a:lnTo>
                  <a:pt x="9144000" y="0"/>
                </a:lnTo>
                <a:lnTo>
                  <a:pt x="0" y="0"/>
                </a:lnTo>
                <a:lnTo>
                  <a:pt x="0" y="53213"/>
                </a:lnTo>
                <a:close/>
              </a:path>
            </a:pathLst>
          </a:custGeom>
          <a:solidFill>
            <a:srgbClr val="000079"/>
          </a:solidFill>
        </p:spPr>
        <p:txBody>
          <a:bodyPr wrap="square" lIns="0" tIns="0" rIns="0" bIns="0" rtlCol="0"/>
          <a:lstStyle/>
          <a:p>
            <a:endParaRPr/>
          </a:p>
        </p:txBody>
      </p:sp>
      <p:sp>
        <p:nvSpPr>
          <p:cNvPr id="128" name="object 128"/>
          <p:cNvSpPr/>
          <p:nvPr/>
        </p:nvSpPr>
        <p:spPr>
          <a:xfrm>
            <a:off x="0" y="3239516"/>
            <a:ext cx="9144000" cy="53340"/>
          </a:xfrm>
          <a:custGeom>
            <a:avLst/>
            <a:gdLst/>
            <a:ahLst/>
            <a:cxnLst/>
            <a:rect l="l" t="t" r="r" b="b"/>
            <a:pathLst>
              <a:path w="9144000" h="53339">
                <a:moveTo>
                  <a:pt x="0" y="53212"/>
                </a:moveTo>
                <a:lnTo>
                  <a:pt x="9144000" y="53212"/>
                </a:lnTo>
                <a:lnTo>
                  <a:pt x="9144000" y="0"/>
                </a:lnTo>
                <a:lnTo>
                  <a:pt x="0" y="0"/>
                </a:lnTo>
                <a:lnTo>
                  <a:pt x="0" y="53212"/>
                </a:lnTo>
                <a:close/>
              </a:path>
            </a:pathLst>
          </a:custGeom>
          <a:ln w="3175">
            <a:solidFill>
              <a:srgbClr val="000079"/>
            </a:solidFill>
          </a:ln>
        </p:spPr>
        <p:txBody>
          <a:bodyPr wrap="square" lIns="0" tIns="0" rIns="0" bIns="0" rtlCol="0"/>
          <a:lstStyle/>
          <a:p>
            <a:endParaRPr/>
          </a:p>
        </p:txBody>
      </p:sp>
      <p:sp>
        <p:nvSpPr>
          <p:cNvPr id="129" name="object 129"/>
          <p:cNvSpPr/>
          <p:nvPr/>
        </p:nvSpPr>
        <p:spPr>
          <a:xfrm>
            <a:off x="0" y="3292806"/>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solidFill>
            <a:srgbClr val="00007A"/>
          </a:solidFill>
        </p:spPr>
        <p:txBody>
          <a:bodyPr wrap="square" lIns="0" tIns="0" rIns="0" bIns="0" rtlCol="0"/>
          <a:lstStyle/>
          <a:p>
            <a:endParaRPr/>
          </a:p>
        </p:txBody>
      </p:sp>
      <p:sp>
        <p:nvSpPr>
          <p:cNvPr id="130" name="object 130"/>
          <p:cNvSpPr/>
          <p:nvPr/>
        </p:nvSpPr>
        <p:spPr>
          <a:xfrm>
            <a:off x="0" y="3292806"/>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ln w="3175">
            <a:solidFill>
              <a:srgbClr val="00007A"/>
            </a:solidFill>
          </a:ln>
        </p:spPr>
        <p:txBody>
          <a:bodyPr wrap="square" lIns="0" tIns="0" rIns="0" bIns="0" rtlCol="0"/>
          <a:lstStyle/>
          <a:p>
            <a:endParaRPr/>
          </a:p>
        </p:txBody>
      </p:sp>
      <p:sp>
        <p:nvSpPr>
          <p:cNvPr id="131" name="object 131"/>
          <p:cNvSpPr/>
          <p:nvPr/>
        </p:nvSpPr>
        <p:spPr>
          <a:xfrm>
            <a:off x="0" y="3349206"/>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solidFill>
            <a:srgbClr val="00007C"/>
          </a:solidFill>
        </p:spPr>
        <p:txBody>
          <a:bodyPr wrap="square" lIns="0" tIns="0" rIns="0" bIns="0" rtlCol="0"/>
          <a:lstStyle/>
          <a:p>
            <a:endParaRPr/>
          </a:p>
        </p:txBody>
      </p:sp>
      <p:sp>
        <p:nvSpPr>
          <p:cNvPr id="132" name="object 132"/>
          <p:cNvSpPr/>
          <p:nvPr/>
        </p:nvSpPr>
        <p:spPr>
          <a:xfrm>
            <a:off x="0" y="3349206"/>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ln w="3175">
            <a:solidFill>
              <a:srgbClr val="00007C"/>
            </a:solidFill>
          </a:ln>
        </p:spPr>
        <p:txBody>
          <a:bodyPr wrap="square" lIns="0" tIns="0" rIns="0" bIns="0" rtlCol="0"/>
          <a:lstStyle/>
          <a:p>
            <a:endParaRPr/>
          </a:p>
        </p:txBody>
      </p:sp>
      <p:sp>
        <p:nvSpPr>
          <p:cNvPr id="133" name="object 133"/>
          <p:cNvSpPr/>
          <p:nvPr/>
        </p:nvSpPr>
        <p:spPr>
          <a:xfrm>
            <a:off x="0" y="3400805"/>
            <a:ext cx="9144000" cy="53340"/>
          </a:xfrm>
          <a:custGeom>
            <a:avLst/>
            <a:gdLst/>
            <a:ahLst/>
            <a:cxnLst/>
            <a:rect l="l" t="t" r="r" b="b"/>
            <a:pathLst>
              <a:path w="9144000" h="53339">
                <a:moveTo>
                  <a:pt x="0" y="53213"/>
                </a:moveTo>
                <a:lnTo>
                  <a:pt x="9144000" y="53213"/>
                </a:lnTo>
                <a:lnTo>
                  <a:pt x="9144000" y="0"/>
                </a:lnTo>
                <a:lnTo>
                  <a:pt x="0" y="0"/>
                </a:lnTo>
                <a:lnTo>
                  <a:pt x="0" y="53213"/>
                </a:lnTo>
                <a:close/>
              </a:path>
            </a:pathLst>
          </a:custGeom>
          <a:solidFill>
            <a:srgbClr val="00007E"/>
          </a:solidFill>
        </p:spPr>
        <p:txBody>
          <a:bodyPr wrap="square" lIns="0" tIns="0" rIns="0" bIns="0" rtlCol="0"/>
          <a:lstStyle/>
          <a:p>
            <a:endParaRPr/>
          </a:p>
        </p:txBody>
      </p:sp>
      <p:sp>
        <p:nvSpPr>
          <p:cNvPr id="134" name="object 134"/>
          <p:cNvSpPr/>
          <p:nvPr/>
        </p:nvSpPr>
        <p:spPr>
          <a:xfrm>
            <a:off x="0" y="3400805"/>
            <a:ext cx="9144000" cy="53340"/>
          </a:xfrm>
          <a:custGeom>
            <a:avLst/>
            <a:gdLst/>
            <a:ahLst/>
            <a:cxnLst/>
            <a:rect l="l" t="t" r="r" b="b"/>
            <a:pathLst>
              <a:path w="9144000" h="53339">
                <a:moveTo>
                  <a:pt x="0" y="53212"/>
                </a:moveTo>
                <a:lnTo>
                  <a:pt x="9144000" y="53212"/>
                </a:lnTo>
                <a:lnTo>
                  <a:pt x="9144000" y="0"/>
                </a:lnTo>
                <a:lnTo>
                  <a:pt x="0" y="0"/>
                </a:lnTo>
                <a:lnTo>
                  <a:pt x="0" y="53212"/>
                </a:lnTo>
                <a:close/>
              </a:path>
            </a:pathLst>
          </a:custGeom>
          <a:ln w="3175">
            <a:solidFill>
              <a:srgbClr val="00007E"/>
            </a:solidFill>
          </a:ln>
        </p:spPr>
        <p:txBody>
          <a:bodyPr wrap="square" lIns="0" tIns="0" rIns="0" bIns="0" rtlCol="0"/>
          <a:lstStyle/>
          <a:p>
            <a:endParaRPr/>
          </a:p>
        </p:txBody>
      </p:sp>
      <p:sp>
        <p:nvSpPr>
          <p:cNvPr id="135" name="object 135"/>
          <p:cNvSpPr/>
          <p:nvPr/>
        </p:nvSpPr>
        <p:spPr>
          <a:xfrm>
            <a:off x="0" y="3453931"/>
            <a:ext cx="9144000" cy="55244"/>
          </a:xfrm>
          <a:custGeom>
            <a:avLst/>
            <a:gdLst/>
            <a:ahLst/>
            <a:cxnLst/>
            <a:rect l="l" t="t" r="r" b="b"/>
            <a:pathLst>
              <a:path w="9144000" h="55245">
                <a:moveTo>
                  <a:pt x="0" y="54824"/>
                </a:moveTo>
                <a:lnTo>
                  <a:pt x="9144000" y="54824"/>
                </a:lnTo>
                <a:lnTo>
                  <a:pt x="9144000" y="0"/>
                </a:lnTo>
                <a:lnTo>
                  <a:pt x="0" y="0"/>
                </a:lnTo>
                <a:lnTo>
                  <a:pt x="0" y="54824"/>
                </a:lnTo>
                <a:close/>
              </a:path>
            </a:pathLst>
          </a:custGeom>
          <a:solidFill>
            <a:srgbClr val="000081"/>
          </a:solidFill>
        </p:spPr>
        <p:txBody>
          <a:bodyPr wrap="square" lIns="0" tIns="0" rIns="0" bIns="0" rtlCol="0"/>
          <a:lstStyle/>
          <a:p>
            <a:endParaRPr/>
          </a:p>
        </p:txBody>
      </p:sp>
      <p:sp>
        <p:nvSpPr>
          <p:cNvPr id="136" name="object 136"/>
          <p:cNvSpPr/>
          <p:nvPr/>
        </p:nvSpPr>
        <p:spPr>
          <a:xfrm>
            <a:off x="0" y="3453931"/>
            <a:ext cx="9144000" cy="55244"/>
          </a:xfrm>
          <a:custGeom>
            <a:avLst/>
            <a:gdLst/>
            <a:ahLst/>
            <a:cxnLst/>
            <a:rect l="l" t="t" r="r" b="b"/>
            <a:pathLst>
              <a:path w="9144000" h="55245">
                <a:moveTo>
                  <a:pt x="0" y="54824"/>
                </a:moveTo>
                <a:lnTo>
                  <a:pt x="9144000" y="54824"/>
                </a:lnTo>
                <a:lnTo>
                  <a:pt x="9144000" y="0"/>
                </a:lnTo>
                <a:lnTo>
                  <a:pt x="0" y="0"/>
                </a:lnTo>
                <a:lnTo>
                  <a:pt x="0" y="54824"/>
                </a:lnTo>
                <a:close/>
              </a:path>
            </a:pathLst>
          </a:custGeom>
          <a:ln w="3175">
            <a:solidFill>
              <a:srgbClr val="000081"/>
            </a:solidFill>
          </a:ln>
        </p:spPr>
        <p:txBody>
          <a:bodyPr wrap="square" lIns="0" tIns="0" rIns="0" bIns="0" rtlCol="0"/>
          <a:lstStyle/>
          <a:p>
            <a:endParaRPr/>
          </a:p>
        </p:txBody>
      </p:sp>
      <p:sp>
        <p:nvSpPr>
          <p:cNvPr id="137" name="object 137"/>
          <p:cNvSpPr/>
          <p:nvPr/>
        </p:nvSpPr>
        <p:spPr>
          <a:xfrm>
            <a:off x="0" y="3508755"/>
            <a:ext cx="9144000" cy="53340"/>
          </a:xfrm>
          <a:custGeom>
            <a:avLst/>
            <a:gdLst/>
            <a:ahLst/>
            <a:cxnLst/>
            <a:rect l="l" t="t" r="r" b="b"/>
            <a:pathLst>
              <a:path w="9144000" h="53339">
                <a:moveTo>
                  <a:pt x="0" y="53213"/>
                </a:moveTo>
                <a:lnTo>
                  <a:pt x="9144000" y="53213"/>
                </a:lnTo>
                <a:lnTo>
                  <a:pt x="9144000" y="0"/>
                </a:lnTo>
                <a:lnTo>
                  <a:pt x="0" y="0"/>
                </a:lnTo>
                <a:lnTo>
                  <a:pt x="0" y="53213"/>
                </a:lnTo>
                <a:close/>
              </a:path>
            </a:pathLst>
          </a:custGeom>
          <a:solidFill>
            <a:srgbClr val="000083"/>
          </a:solidFill>
        </p:spPr>
        <p:txBody>
          <a:bodyPr wrap="square" lIns="0" tIns="0" rIns="0" bIns="0" rtlCol="0"/>
          <a:lstStyle/>
          <a:p>
            <a:endParaRPr/>
          </a:p>
        </p:txBody>
      </p:sp>
      <p:sp>
        <p:nvSpPr>
          <p:cNvPr id="138" name="object 138"/>
          <p:cNvSpPr/>
          <p:nvPr/>
        </p:nvSpPr>
        <p:spPr>
          <a:xfrm>
            <a:off x="0" y="3508755"/>
            <a:ext cx="9144000" cy="53340"/>
          </a:xfrm>
          <a:custGeom>
            <a:avLst/>
            <a:gdLst/>
            <a:ahLst/>
            <a:cxnLst/>
            <a:rect l="l" t="t" r="r" b="b"/>
            <a:pathLst>
              <a:path w="9144000" h="53339">
                <a:moveTo>
                  <a:pt x="0" y="53212"/>
                </a:moveTo>
                <a:lnTo>
                  <a:pt x="9144000" y="53212"/>
                </a:lnTo>
                <a:lnTo>
                  <a:pt x="9144000" y="0"/>
                </a:lnTo>
                <a:lnTo>
                  <a:pt x="0" y="0"/>
                </a:lnTo>
                <a:lnTo>
                  <a:pt x="0" y="53212"/>
                </a:lnTo>
                <a:close/>
              </a:path>
            </a:pathLst>
          </a:custGeom>
          <a:ln w="3175">
            <a:solidFill>
              <a:srgbClr val="000083"/>
            </a:solidFill>
          </a:ln>
        </p:spPr>
        <p:txBody>
          <a:bodyPr wrap="square" lIns="0" tIns="0" rIns="0" bIns="0" rtlCol="0"/>
          <a:lstStyle/>
          <a:p>
            <a:endParaRPr/>
          </a:p>
        </p:txBody>
      </p:sp>
      <p:sp>
        <p:nvSpPr>
          <p:cNvPr id="139" name="object 139"/>
          <p:cNvSpPr/>
          <p:nvPr/>
        </p:nvSpPr>
        <p:spPr>
          <a:xfrm>
            <a:off x="0" y="3562046"/>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solidFill>
            <a:srgbClr val="000085"/>
          </a:solidFill>
        </p:spPr>
        <p:txBody>
          <a:bodyPr wrap="square" lIns="0" tIns="0" rIns="0" bIns="0" rtlCol="0"/>
          <a:lstStyle/>
          <a:p>
            <a:endParaRPr/>
          </a:p>
        </p:txBody>
      </p:sp>
      <p:sp>
        <p:nvSpPr>
          <p:cNvPr id="140" name="object 140"/>
          <p:cNvSpPr/>
          <p:nvPr/>
        </p:nvSpPr>
        <p:spPr>
          <a:xfrm>
            <a:off x="0" y="3562046"/>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ln w="3175">
            <a:solidFill>
              <a:srgbClr val="000085"/>
            </a:solidFill>
          </a:ln>
        </p:spPr>
        <p:txBody>
          <a:bodyPr wrap="square" lIns="0" tIns="0" rIns="0" bIns="0" rtlCol="0"/>
          <a:lstStyle/>
          <a:p>
            <a:endParaRPr/>
          </a:p>
        </p:txBody>
      </p:sp>
      <p:sp>
        <p:nvSpPr>
          <p:cNvPr id="141" name="object 141"/>
          <p:cNvSpPr/>
          <p:nvPr/>
        </p:nvSpPr>
        <p:spPr>
          <a:xfrm>
            <a:off x="0" y="3618445"/>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solidFill>
            <a:srgbClr val="000086"/>
          </a:solidFill>
        </p:spPr>
        <p:txBody>
          <a:bodyPr wrap="square" lIns="0" tIns="0" rIns="0" bIns="0" rtlCol="0"/>
          <a:lstStyle/>
          <a:p>
            <a:endParaRPr/>
          </a:p>
        </p:txBody>
      </p:sp>
      <p:sp>
        <p:nvSpPr>
          <p:cNvPr id="142" name="object 142"/>
          <p:cNvSpPr/>
          <p:nvPr/>
        </p:nvSpPr>
        <p:spPr>
          <a:xfrm>
            <a:off x="0" y="3618445"/>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ln w="3175">
            <a:solidFill>
              <a:srgbClr val="000086"/>
            </a:solidFill>
          </a:ln>
        </p:spPr>
        <p:txBody>
          <a:bodyPr wrap="square" lIns="0" tIns="0" rIns="0" bIns="0" rtlCol="0"/>
          <a:lstStyle/>
          <a:p>
            <a:endParaRPr/>
          </a:p>
        </p:txBody>
      </p:sp>
      <p:sp>
        <p:nvSpPr>
          <p:cNvPr id="143" name="object 143"/>
          <p:cNvSpPr/>
          <p:nvPr/>
        </p:nvSpPr>
        <p:spPr>
          <a:xfrm>
            <a:off x="0" y="3670123"/>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solidFill>
            <a:srgbClr val="000088"/>
          </a:solidFill>
        </p:spPr>
        <p:txBody>
          <a:bodyPr wrap="square" lIns="0" tIns="0" rIns="0" bIns="0" rtlCol="0"/>
          <a:lstStyle/>
          <a:p>
            <a:endParaRPr/>
          </a:p>
        </p:txBody>
      </p:sp>
      <p:sp>
        <p:nvSpPr>
          <p:cNvPr id="144" name="object 144"/>
          <p:cNvSpPr/>
          <p:nvPr/>
        </p:nvSpPr>
        <p:spPr>
          <a:xfrm>
            <a:off x="0" y="3670123"/>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ln w="3175">
            <a:solidFill>
              <a:srgbClr val="000088"/>
            </a:solidFill>
          </a:ln>
        </p:spPr>
        <p:txBody>
          <a:bodyPr wrap="square" lIns="0" tIns="0" rIns="0" bIns="0" rtlCol="0"/>
          <a:lstStyle/>
          <a:p>
            <a:endParaRPr/>
          </a:p>
        </p:txBody>
      </p:sp>
      <p:sp>
        <p:nvSpPr>
          <p:cNvPr id="145" name="object 145"/>
          <p:cNvSpPr/>
          <p:nvPr/>
        </p:nvSpPr>
        <p:spPr>
          <a:xfrm>
            <a:off x="0" y="3726522"/>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solidFill>
            <a:srgbClr val="00008A"/>
          </a:solidFill>
        </p:spPr>
        <p:txBody>
          <a:bodyPr wrap="square" lIns="0" tIns="0" rIns="0" bIns="0" rtlCol="0"/>
          <a:lstStyle/>
          <a:p>
            <a:endParaRPr/>
          </a:p>
        </p:txBody>
      </p:sp>
      <p:sp>
        <p:nvSpPr>
          <p:cNvPr id="146" name="object 146"/>
          <p:cNvSpPr/>
          <p:nvPr/>
        </p:nvSpPr>
        <p:spPr>
          <a:xfrm>
            <a:off x="0" y="3726522"/>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ln w="3175">
            <a:solidFill>
              <a:srgbClr val="00008A"/>
            </a:solidFill>
          </a:ln>
        </p:spPr>
        <p:txBody>
          <a:bodyPr wrap="square" lIns="0" tIns="0" rIns="0" bIns="0" rtlCol="0"/>
          <a:lstStyle/>
          <a:p>
            <a:endParaRPr/>
          </a:p>
        </p:txBody>
      </p:sp>
      <p:sp>
        <p:nvSpPr>
          <p:cNvPr id="147" name="object 147"/>
          <p:cNvSpPr/>
          <p:nvPr/>
        </p:nvSpPr>
        <p:spPr>
          <a:xfrm>
            <a:off x="0" y="3778122"/>
            <a:ext cx="9144000" cy="53340"/>
          </a:xfrm>
          <a:custGeom>
            <a:avLst/>
            <a:gdLst/>
            <a:ahLst/>
            <a:cxnLst/>
            <a:rect l="l" t="t" r="r" b="b"/>
            <a:pathLst>
              <a:path w="9144000" h="53339">
                <a:moveTo>
                  <a:pt x="0" y="53212"/>
                </a:moveTo>
                <a:lnTo>
                  <a:pt x="9144000" y="53212"/>
                </a:lnTo>
                <a:lnTo>
                  <a:pt x="9144000" y="0"/>
                </a:lnTo>
                <a:lnTo>
                  <a:pt x="0" y="0"/>
                </a:lnTo>
                <a:lnTo>
                  <a:pt x="0" y="53212"/>
                </a:lnTo>
                <a:close/>
              </a:path>
            </a:pathLst>
          </a:custGeom>
          <a:solidFill>
            <a:srgbClr val="00008D"/>
          </a:solidFill>
        </p:spPr>
        <p:txBody>
          <a:bodyPr wrap="square" lIns="0" tIns="0" rIns="0" bIns="0" rtlCol="0"/>
          <a:lstStyle/>
          <a:p>
            <a:endParaRPr/>
          </a:p>
        </p:txBody>
      </p:sp>
      <p:sp>
        <p:nvSpPr>
          <p:cNvPr id="148" name="object 148"/>
          <p:cNvSpPr/>
          <p:nvPr/>
        </p:nvSpPr>
        <p:spPr>
          <a:xfrm>
            <a:off x="0" y="3778122"/>
            <a:ext cx="9144000" cy="53340"/>
          </a:xfrm>
          <a:custGeom>
            <a:avLst/>
            <a:gdLst/>
            <a:ahLst/>
            <a:cxnLst/>
            <a:rect l="l" t="t" r="r" b="b"/>
            <a:pathLst>
              <a:path w="9144000" h="53339">
                <a:moveTo>
                  <a:pt x="0" y="53212"/>
                </a:moveTo>
                <a:lnTo>
                  <a:pt x="9144000" y="53212"/>
                </a:lnTo>
                <a:lnTo>
                  <a:pt x="9144000" y="0"/>
                </a:lnTo>
                <a:lnTo>
                  <a:pt x="0" y="0"/>
                </a:lnTo>
                <a:lnTo>
                  <a:pt x="0" y="53212"/>
                </a:lnTo>
                <a:close/>
              </a:path>
            </a:pathLst>
          </a:custGeom>
          <a:ln w="3175">
            <a:solidFill>
              <a:srgbClr val="00008D"/>
            </a:solidFill>
          </a:ln>
        </p:spPr>
        <p:txBody>
          <a:bodyPr wrap="square" lIns="0" tIns="0" rIns="0" bIns="0" rtlCol="0"/>
          <a:lstStyle/>
          <a:p>
            <a:endParaRPr/>
          </a:p>
        </p:txBody>
      </p:sp>
      <p:sp>
        <p:nvSpPr>
          <p:cNvPr id="149" name="object 149"/>
          <p:cNvSpPr/>
          <p:nvPr/>
        </p:nvSpPr>
        <p:spPr>
          <a:xfrm>
            <a:off x="0" y="3831286"/>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solidFill>
            <a:srgbClr val="00008F"/>
          </a:solidFill>
        </p:spPr>
        <p:txBody>
          <a:bodyPr wrap="square" lIns="0" tIns="0" rIns="0" bIns="0" rtlCol="0"/>
          <a:lstStyle/>
          <a:p>
            <a:endParaRPr/>
          </a:p>
        </p:txBody>
      </p:sp>
      <p:sp>
        <p:nvSpPr>
          <p:cNvPr id="150" name="object 150"/>
          <p:cNvSpPr/>
          <p:nvPr/>
        </p:nvSpPr>
        <p:spPr>
          <a:xfrm>
            <a:off x="0" y="3831286"/>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ln w="3175">
            <a:solidFill>
              <a:srgbClr val="00008F"/>
            </a:solidFill>
          </a:ln>
        </p:spPr>
        <p:txBody>
          <a:bodyPr wrap="square" lIns="0" tIns="0" rIns="0" bIns="0" rtlCol="0"/>
          <a:lstStyle/>
          <a:p>
            <a:endParaRPr/>
          </a:p>
        </p:txBody>
      </p:sp>
      <p:sp>
        <p:nvSpPr>
          <p:cNvPr id="151" name="object 151"/>
          <p:cNvSpPr/>
          <p:nvPr/>
        </p:nvSpPr>
        <p:spPr>
          <a:xfrm>
            <a:off x="0" y="3887813"/>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solidFill>
            <a:srgbClr val="000091"/>
          </a:solidFill>
        </p:spPr>
        <p:txBody>
          <a:bodyPr wrap="square" lIns="0" tIns="0" rIns="0" bIns="0" rtlCol="0"/>
          <a:lstStyle/>
          <a:p>
            <a:endParaRPr/>
          </a:p>
        </p:txBody>
      </p:sp>
      <p:sp>
        <p:nvSpPr>
          <p:cNvPr id="152" name="object 152"/>
          <p:cNvSpPr/>
          <p:nvPr/>
        </p:nvSpPr>
        <p:spPr>
          <a:xfrm>
            <a:off x="0" y="3887813"/>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ln w="3175">
            <a:solidFill>
              <a:srgbClr val="000091"/>
            </a:solidFill>
          </a:ln>
        </p:spPr>
        <p:txBody>
          <a:bodyPr wrap="square" lIns="0" tIns="0" rIns="0" bIns="0" rtlCol="0"/>
          <a:lstStyle/>
          <a:p>
            <a:endParaRPr/>
          </a:p>
        </p:txBody>
      </p:sp>
      <p:sp>
        <p:nvSpPr>
          <p:cNvPr id="153" name="object 153"/>
          <p:cNvSpPr/>
          <p:nvPr/>
        </p:nvSpPr>
        <p:spPr>
          <a:xfrm>
            <a:off x="0" y="3939363"/>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solidFill>
            <a:srgbClr val="000092"/>
          </a:solidFill>
        </p:spPr>
        <p:txBody>
          <a:bodyPr wrap="square" lIns="0" tIns="0" rIns="0" bIns="0" rtlCol="0"/>
          <a:lstStyle/>
          <a:p>
            <a:endParaRPr/>
          </a:p>
        </p:txBody>
      </p:sp>
      <p:sp>
        <p:nvSpPr>
          <p:cNvPr id="154" name="object 154"/>
          <p:cNvSpPr/>
          <p:nvPr/>
        </p:nvSpPr>
        <p:spPr>
          <a:xfrm>
            <a:off x="0" y="3939363"/>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ln w="3175">
            <a:solidFill>
              <a:srgbClr val="000092"/>
            </a:solidFill>
          </a:ln>
        </p:spPr>
        <p:txBody>
          <a:bodyPr wrap="square" lIns="0" tIns="0" rIns="0" bIns="0" rtlCol="0"/>
          <a:lstStyle/>
          <a:p>
            <a:endParaRPr/>
          </a:p>
        </p:txBody>
      </p:sp>
      <p:sp>
        <p:nvSpPr>
          <p:cNvPr id="155" name="object 155"/>
          <p:cNvSpPr/>
          <p:nvPr/>
        </p:nvSpPr>
        <p:spPr>
          <a:xfrm>
            <a:off x="0" y="3995763"/>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solidFill>
            <a:srgbClr val="000094"/>
          </a:solidFill>
        </p:spPr>
        <p:txBody>
          <a:bodyPr wrap="square" lIns="0" tIns="0" rIns="0" bIns="0" rtlCol="0"/>
          <a:lstStyle/>
          <a:p>
            <a:endParaRPr/>
          </a:p>
        </p:txBody>
      </p:sp>
      <p:sp>
        <p:nvSpPr>
          <p:cNvPr id="156" name="object 156"/>
          <p:cNvSpPr/>
          <p:nvPr/>
        </p:nvSpPr>
        <p:spPr>
          <a:xfrm>
            <a:off x="0" y="3995763"/>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ln w="3175">
            <a:solidFill>
              <a:srgbClr val="000094"/>
            </a:solidFill>
          </a:ln>
        </p:spPr>
        <p:txBody>
          <a:bodyPr wrap="square" lIns="0" tIns="0" rIns="0" bIns="0" rtlCol="0"/>
          <a:lstStyle/>
          <a:p>
            <a:endParaRPr/>
          </a:p>
        </p:txBody>
      </p:sp>
      <p:sp>
        <p:nvSpPr>
          <p:cNvPr id="157" name="object 157"/>
          <p:cNvSpPr/>
          <p:nvPr/>
        </p:nvSpPr>
        <p:spPr>
          <a:xfrm>
            <a:off x="0" y="4047440"/>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solidFill>
            <a:srgbClr val="000096"/>
          </a:solidFill>
        </p:spPr>
        <p:txBody>
          <a:bodyPr wrap="square" lIns="0" tIns="0" rIns="0" bIns="0" rtlCol="0"/>
          <a:lstStyle/>
          <a:p>
            <a:endParaRPr/>
          </a:p>
        </p:txBody>
      </p:sp>
      <p:sp>
        <p:nvSpPr>
          <p:cNvPr id="158" name="object 158"/>
          <p:cNvSpPr/>
          <p:nvPr/>
        </p:nvSpPr>
        <p:spPr>
          <a:xfrm>
            <a:off x="0" y="4047440"/>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ln w="3175">
            <a:solidFill>
              <a:srgbClr val="000096"/>
            </a:solidFill>
          </a:ln>
        </p:spPr>
        <p:txBody>
          <a:bodyPr wrap="square" lIns="0" tIns="0" rIns="0" bIns="0" rtlCol="0"/>
          <a:lstStyle/>
          <a:p>
            <a:endParaRPr/>
          </a:p>
        </p:txBody>
      </p:sp>
      <p:sp>
        <p:nvSpPr>
          <p:cNvPr id="159" name="object 159"/>
          <p:cNvSpPr/>
          <p:nvPr/>
        </p:nvSpPr>
        <p:spPr>
          <a:xfrm>
            <a:off x="0" y="4103878"/>
            <a:ext cx="9144000" cy="53340"/>
          </a:xfrm>
          <a:custGeom>
            <a:avLst/>
            <a:gdLst/>
            <a:ahLst/>
            <a:cxnLst/>
            <a:rect l="l" t="t" r="r" b="b"/>
            <a:pathLst>
              <a:path w="9144000" h="53339">
                <a:moveTo>
                  <a:pt x="0" y="53213"/>
                </a:moveTo>
                <a:lnTo>
                  <a:pt x="9144000" y="53213"/>
                </a:lnTo>
                <a:lnTo>
                  <a:pt x="9144000" y="0"/>
                </a:lnTo>
                <a:lnTo>
                  <a:pt x="0" y="0"/>
                </a:lnTo>
                <a:lnTo>
                  <a:pt x="0" y="53213"/>
                </a:lnTo>
                <a:close/>
              </a:path>
            </a:pathLst>
          </a:custGeom>
          <a:solidFill>
            <a:srgbClr val="000099"/>
          </a:solidFill>
        </p:spPr>
        <p:txBody>
          <a:bodyPr wrap="square" lIns="0" tIns="0" rIns="0" bIns="0" rtlCol="0"/>
          <a:lstStyle/>
          <a:p>
            <a:endParaRPr/>
          </a:p>
        </p:txBody>
      </p:sp>
      <p:sp>
        <p:nvSpPr>
          <p:cNvPr id="160" name="object 160"/>
          <p:cNvSpPr/>
          <p:nvPr/>
        </p:nvSpPr>
        <p:spPr>
          <a:xfrm>
            <a:off x="0" y="4103878"/>
            <a:ext cx="9144000" cy="53340"/>
          </a:xfrm>
          <a:custGeom>
            <a:avLst/>
            <a:gdLst/>
            <a:ahLst/>
            <a:cxnLst/>
            <a:rect l="l" t="t" r="r" b="b"/>
            <a:pathLst>
              <a:path w="9144000" h="53339">
                <a:moveTo>
                  <a:pt x="0" y="53213"/>
                </a:moveTo>
                <a:lnTo>
                  <a:pt x="9144000" y="53213"/>
                </a:lnTo>
                <a:lnTo>
                  <a:pt x="9144000" y="0"/>
                </a:lnTo>
                <a:lnTo>
                  <a:pt x="0" y="0"/>
                </a:lnTo>
                <a:lnTo>
                  <a:pt x="0" y="53213"/>
                </a:lnTo>
                <a:close/>
              </a:path>
            </a:pathLst>
          </a:custGeom>
          <a:ln w="3175">
            <a:solidFill>
              <a:srgbClr val="000099"/>
            </a:solidFill>
          </a:ln>
        </p:spPr>
        <p:txBody>
          <a:bodyPr wrap="square" lIns="0" tIns="0" rIns="0" bIns="0" rtlCol="0"/>
          <a:lstStyle/>
          <a:p>
            <a:endParaRPr/>
          </a:p>
        </p:txBody>
      </p:sp>
      <p:sp>
        <p:nvSpPr>
          <p:cNvPr id="161" name="object 161"/>
          <p:cNvSpPr/>
          <p:nvPr/>
        </p:nvSpPr>
        <p:spPr>
          <a:xfrm>
            <a:off x="0" y="4157003"/>
            <a:ext cx="9144000" cy="55244"/>
          </a:xfrm>
          <a:custGeom>
            <a:avLst/>
            <a:gdLst/>
            <a:ahLst/>
            <a:cxnLst/>
            <a:rect l="l" t="t" r="r" b="b"/>
            <a:pathLst>
              <a:path w="9144000" h="55245">
                <a:moveTo>
                  <a:pt x="0" y="54824"/>
                </a:moveTo>
                <a:lnTo>
                  <a:pt x="9144000" y="54824"/>
                </a:lnTo>
                <a:lnTo>
                  <a:pt x="9144000" y="0"/>
                </a:lnTo>
                <a:lnTo>
                  <a:pt x="0" y="0"/>
                </a:lnTo>
                <a:lnTo>
                  <a:pt x="0" y="54824"/>
                </a:lnTo>
                <a:close/>
              </a:path>
            </a:pathLst>
          </a:custGeom>
          <a:solidFill>
            <a:srgbClr val="00009B"/>
          </a:solidFill>
        </p:spPr>
        <p:txBody>
          <a:bodyPr wrap="square" lIns="0" tIns="0" rIns="0" bIns="0" rtlCol="0"/>
          <a:lstStyle/>
          <a:p>
            <a:endParaRPr/>
          </a:p>
        </p:txBody>
      </p:sp>
      <p:sp>
        <p:nvSpPr>
          <p:cNvPr id="162" name="object 162"/>
          <p:cNvSpPr/>
          <p:nvPr/>
        </p:nvSpPr>
        <p:spPr>
          <a:xfrm>
            <a:off x="0" y="4157003"/>
            <a:ext cx="9144000" cy="55244"/>
          </a:xfrm>
          <a:custGeom>
            <a:avLst/>
            <a:gdLst/>
            <a:ahLst/>
            <a:cxnLst/>
            <a:rect l="l" t="t" r="r" b="b"/>
            <a:pathLst>
              <a:path w="9144000" h="55245">
                <a:moveTo>
                  <a:pt x="0" y="54824"/>
                </a:moveTo>
                <a:lnTo>
                  <a:pt x="9144000" y="54824"/>
                </a:lnTo>
                <a:lnTo>
                  <a:pt x="9144000" y="0"/>
                </a:lnTo>
                <a:lnTo>
                  <a:pt x="0" y="0"/>
                </a:lnTo>
                <a:lnTo>
                  <a:pt x="0" y="54824"/>
                </a:lnTo>
                <a:close/>
              </a:path>
            </a:pathLst>
          </a:custGeom>
          <a:ln w="3175">
            <a:solidFill>
              <a:srgbClr val="00009B"/>
            </a:solidFill>
          </a:ln>
        </p:spPr>
        <p:txBody>
          <a:bodyPr wrap="square" lIns="0" tIns="0" rIns="0" bIns="0" rtlCol="0"/>
          <a:lstStyle/>
          <a:p>
            <a:endParaRPr/>
          </a:p>
        </p:txBody>
      </p:sp>
      <p:sp>
        <p:nvSpPr>
          <p:cNvPr id="163" name="object 163"/>
          <p:cNvSpPr/>
          <p:nvPr/>
        </p:nvSpPr>
        <p:spPr>
          <a:xfrm>
            <a:off x="0" y="4211828"/>
            <a:ext cx="9144000" cy="53340"/>
          </a:xfrm>
          <a:custGeom>
            <a:avLst/>
            <a:gdLst/>
            <a:ahLst/>
            <a:cxnLst/>
            <a:rect l="l" t="t" r="r" b="b"/>
            <a:pathLst>
              <a:path w="9144000" h="53339">
                <a:moveTo>
                  <a:pt x="0" y="53213"/>
                </a:moveTo>
                <a:lnTo>
                  <a:pt x="9144000" y="53213"/>
                </a:lnTo>
                <a:lnTo>
                  <a:pt x="9144000" y="0"/>
                </a:lnTo>
                <a:lnTo>
                  <a:pt x="0" y="0"/>
                </a:lnTo>
                <a:lnTo>
                  <a:pt x="0" y="53213"/>
                </a:lnTo>
                <a:close/>
              </a:path>
            </a:pathLst>
          </a:custGeom>
          <a:solidFill>
            <a:srgbClr val="00009D"/>
          </a:solidFill>
        </p:spPr>
        <p:txBody>
          <a:bodyPr wrap="square" lIns="0" tIns="0" rIns="0" bIns="0" rtlCol="0"/>
          <a:lstStyle/>
          <a:p>
            <a:endParaRPr/>
          </a:p>
        </p:txBody>
      </p:sp>
      <p:sp>
        <p:nvSpPr>
          <p:cNvPr id="164" name="object 164"/>
          <p:cNvSpPr/>
          <p:nvPr/>
        </p:nvSpPr>
        <p:spPr>
          <a:xfrm>
            <a:off x="0" y="4211828"/>
            <a:ext cx="9144000" cy="53340"/>
          </a:xfrm>
          <a:custGeom>
            <a:avLst/>
            <a:gdLst/>
            <a:ahLst/>
            <a:cxnLst/>
            <a:rect l="l" t="t" r="r" b="b"/>
            <a:pathLst>
              <a:path w="9144000" h="53339">
                <a:moveTo>
                  <a:pt x="0" y="53213"/>
                </a:moveTo>
                <a:lnTo>
                  <a:pt x="9144000" y="53213"/>
                </a:lnTo>
                <a:lnTo>
                  <a:pt x="9144000" y="0"/>
                </a:lnTo>
                <a:lnTo>
                  <a:pt x="0" y="0"/>
                </a:lnTo>
                <a:lnTo>
                  <a:pt x="0" y="53213"/>
                </a:lnTo>
                <a:close/>
              </a:path>
            </a:pathLst>
          </a:custGeom>
          <a:ln w="3175">
            <a:solidFill>
              <a:srgbClr val="00009D"/>
            </a:solidFill>
          </a:ln>
        </p:spPr>
        <p:txBody>
          <a:bodyPr wrap="square" lIns="0" tIns="0" rIns="0" bIns="0" rtlCol="0"/>
          <a:lstStyle/>
          <a:p>
            <a:endParaRPr/>
          </a:p>
        </p:txBody>
      </p:sp>
      <p:sp>
        <p:nvSpPr>
          <p:cNvPr id="165" name="object 165"/>
          <p:cNvSpPr/>
          <p:nvPr/>
        </p:nvSpPr>
        <p:spPr>
          <a:xfrm>
            <a:off x="0" y="4265129"/>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solidFill>
            <a:srgbClr val="00009F"/>
          </a:solidFill>
        </p:spPr>
        <p:txBody>
          <a:bodyPr wrap="square" lIns="0" tIns="0" rIns="0" bIns="0" rtlCol="0"/>
          <a:lstStyle/>
          <a:p>
            <a:endParaRPr/>
          </a:p>
        </p:txBody>
      </p:sp>
      <p:sp>
        <p:nvSpPr>
          <p:cNvPr id="166" name="object 166"/>
          <p:cNvSpPr/>
          <p:nvPr/>
        </p:nvSpPr>
        <p:spPr>
          <a:xfrm>
            <a:off x="0" y="4265129"/>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ln w="3175">
            <a:solidFill>
              <a:srgbClr val="00009F"/>
            </a:solidFill>
          </a:ln>
        </p:spPr>
        <p:txBody>
          <a:bodyPr wrap="square" lIns="0" tIns="0" rIns="0" bIns="0" rtlCol="0"/>
          <a:lstStyle/>
          <a:p>
            <a:endParaRPr/>
          </a:p>
        </p:txBody>
      </p:sp>
      <p:sp>
        <p:nvSpPr>
          <p:cNvPr id="167" name="object 167"/>
          <p:cNvSpPr/>
          <p:nvPr/>
        </p:nvSpPr>
        <p:spPr>
          <a:xfrm>
            <a:off x="0" y="4316680"/>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solidFill>
            <a:srgbClr val="0000A0"/>
          </a:solidFill>
        </p:spPr>
        <p:txBody>
          <a:bodyPr wrap="square" lIns="0" tIns="0" rIns="0" bIns="0" rtlCol="0"/>
          <a:lstStyle/>
          <a:p>
            <a:endParaRPr/>
          </a:p>
        </p:txBody>
      </p:sp>
      <p:sp>
        <p:nvSpPr>
          <p:cNvPr id="168" name="object 168"/>
          <p:cNvSpPr/>
          <p:nvPr/>
        </p:nvSpPr>
        <p:spPr>
          <a:xfrm>
            <a:off x="0" y="4316680"/>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ln w="3175">
            <a:solidFill>
              <a:srgbClr val="0000A0"/>
            </a:solidFill>
          </a:ln>
        </p:spPr>
        <p:txBody>
          <a:bodyPr wrap="square" lIns="0" tIns="0" rIns="0" bIns="0" rtlCol="0"/>
          <a:lstStyle/>
          <a:p>
            <a:endParaRPr/>
          </a:p>
        </p:txBody>
      </p:sp>
      <p:sp>
        <p:nvSpPr>
          <p:cNvPr id="169" name="object 169"/>
          <p:cNvSpPr/>
          <p:nvPr/>
        </p:nvSpPr>
        <p:spPr>
          <a:xfrm>
            <a:off x="0" y="4373117"/>
            <a:ext cx="9144000" cy="53340"/>
          </a:xfrm>
          <a:custGeom>
            <a:avLst/>
            <a:gdLst/>
            <a:ahLst/>
            <a:cxnLst/>
            <a:rect l="l" t="t" r="r" b="b"/>
            <a:pathLst>
              <a:path w="9144000" h="53339">
                <a:moveTo>
                  <a:pt x="0" y="53212"/>
                </a:moveTo>
                <a:lnTo>
                  <a:pt x="9144000" y="53212"/>
                </a:lnTo>
                <a:lnTo>
                  <a:pt x="9144000" y="0"/>
                </a:lnTo>
                <a:lnTo>
                  <a:pt x="0" y="0"/>
                </a:lnTo>
                <a:lnTo>
                  <a:pt x="0" y="53212"/>
                </a:lnTo>
                <a:close/>
              </a:path>
            </a:pathLst>
          </a:custGeom>
          <a:solidFill>
            <a:srgbClr val="0000A2"/>
          </a:solidFill>
        </p:spPr>
        <p:txBody>
          <a:bodyPr wrap="square" lIns="0" tIns="0" rIns="0" bIns="0" rtlCol="0"/>
          <a:lstStyle/>
          <a:p>
            <a:endParaRPr/>
          </a:p>
        </p:txBody>
      </p:sp>
      <p:sp>
        <p:nvSpPr>
          <p:cNvPr id="170" name="object 170"/>
          <p:cNvSpPr/>
          <p:nvPr/>
        </p:nvSpPr>
        <p:spPr>
          <a:xfrm>
            <a:off x="0" y="4373117"/>
            <a:ext cx="9144000" cy="53340"/>
          </a:xfrm>
          <a:custGeom>
            <a:avLst/>
            <a:gdLst/>
            <a:ahLst/>
            <a:cxnLst/>
            <a:rect l="l" t="t" r="r" b="b"/>
            <a:pathLst>
              <a:path w="9144000" h="53339">
                <a:moveTo>
                  <a:pt x="0" y="53212"/>
                </a:moveTo>
                <a:lnTo>
                  <a:pt x="9144000" y="53212"/>
                </a:lnTo>
                <a:lnTo>
                  <a:pt x="9144000" y="0"/>
                </a:lnTo>
                <a:lnTo>
                  <a:pt x="0" y="0"/>
                </a:lnTo>
                <a:lnTo>
                  <a:pt x="0" y="53212"/>
                </a:lnTo>
                <a:close/>
              </a:path>
            </a:pathLst>
          </a:custGeom>
          <a:ln w="3175">
            <a:solidFill>
              <a:srgbClr val="0000A2"/>
            </a:solidFill>
          </a:ln>
        </p:spPr>
        <p:txBody>
          <a:bodyPr wrap="square" lIns="0" tIns="0" rIns="0" bIns="0" rtlCol="0"/>
          <a:lstStyle/>
          <a:p>
            <a:endParaRPr/>
          </a:p>
        </p:txBody>
      </p:sp>
      <p:sp>
        <p:nvSpPr>
          <p:cNvPr id="171" name="object 171"/>
          <p:cNvSpPr/>
          <p:nvPr/>
        </p:nvSpPr>
        <p:spPr>
          <a:xfrm>
            <a:off x="0" y="4426370"/>
            <a:ext cx="9144000" cy="55244"/>
          </a:xfrm>
          <a:custGeom>
            <a:avLst/>
            <a:gdLst/>
            <a:ahLst/>
            <a:cxnLst/>
            <a:rect l="l" t="t" r="r" b="b"/>
            <a:pathLst>
              <a:path w="9144000" h="55245">
                <a:moveTo>
                  <a:pt x="0" y="54824"/>
                </a:moveTo>
                <a:lnTo>
                  <a:pt x="9144000" y="54824"/>
                </a:lnTo>
                <a:lnTo>
                  <a:pt x="9144000" y="0"/>
                </a:lnTo>
                <a:lnTo>
                  <a:pt x="0" y="0"/>
                </a:lnTo>
                <a:lnTo>
                  <a:pt x="0" y="54824"/>
                </a:lnTo>
                <a:close/>
              </a:path>
            </a:pathLst>
          </a:custGeom>
          <a:solidFill>
            <a:srgbClr val="0000A4"/>
          </a:solidFill>
        </p:spPr>
        <p:txBody>
          <a:bodyPr wrap="square" lIns="0" tIns="0" rIns="0" bIns="0" rtlCol="0"/>
          <a:lstStyle/>
          <a:p>
            <a:endParaRPr/>
          </a:p>
        </p:txBody>
      </p:sp>
      <p:sp>
        <p:nvSpPr>
          <p:cNvPr id="172" name="object 172"/>
          <p:cNvSpPr/>
          <p:nvPr/>
        </p:nvSpPr>
        <p:spPr>
          <a:xfrm>
            <a:off x="0" y="4426370"/>
            <a:ext cx="9144000" cy="55244"/>
          </a:xfrm>
          <a:custGeom>
            <a:avLst/>
            <a:gdLst/>
            <a:ahLst/>
            <a:cxnLst/>
            <a:rect l="l" t="t" r="r" b="b"/>
            <a:pathLst>
              <a:path w="9144000" h="55245">
                <a:moveTo>
                  <a:pt x="0" y="54824"/>
                </a:moveTo>
                <a:lnTo>
                  <a:pt x="9144000" y="54824"/>
                </a:lnTo>
                <a:lnTo>
                  <a:pt x="9144000" y="0"/>
                </a:lnTo>
                <a:lnTo>
                  <a:pt x="0" y="0"/>
                </a:lnTo>
                <a:lnTo>
                  <a:pt x="0" y="54824"/>
                </a:lnTo>
                <a:close/>
              </a:path>
            </a:pathLst>
          </a:custGeom>
          <a:ln w="3175">
            <a:solidFill>
              <a:srgbClr val="0000A4"/>
            </a:solidFill>
          </a:ln>
        </p:spPr>
        <p:txBody>
          <a:bodyPr wrap="square" lIns="0" tIns="0" rIns="0" bIns="0" rtlCol="0"/>
          <a:lstStyle/>
          <a:p>
            <a:endParaRPr/>
          </a:p>
        </p:txBody>
      </p:sp>
      <p:sp>
        <p:nvSpPr>
          <p:cNvPr id="173" name="object 173"/>
          <p:cNvSpPr/>
          <p:nvPr/>
        </p:nvSpPr>
        <p:spPr>
          <a:xfrm>
            <a:off x="0" y="4481195"/>
            <a:ext cx="9144000" cy="53340"/>
          </a:xfrm>
          <a:custGeom>
            <a:avLst/>
            <a:gdLst/>
            <a:ahLst/>
            <a:cxnLst/>
            <a:rect l="l" t="t" r="r" b="b"/>
            <a:pathLst>
              <a:path w="9144000" h="53339">
                <a:moveTo>
                  <a:pt x="0" y="53212"/>
                </a:moveTo>
                <a:lnTo>
                  <a:pt x="9144000" y="53212"/>
                </a:lnTo>
                <a:lnTo>
                  <a:pt x="9144000" y="0"/>
                </a:lnTo>
                <a:lnTo>
                  <a:pt x="0" y="0"/>
                </a:lnTo>
                <a:lnTo>
                  <a:pt x="0" y="53212"/>
                </a:lnTo>
                <a:close/>
              </a:path>
            </a:pathLst>
          </a:custGeom>
          <a:solidFill>
            <a:srgbClr val="0000A7"/>
          </a:solidFill>
        </p:spPr>
        <p:txBody>
          <a:bodyPr wrap="square" lIns="0" tIns="0" rIns="0" bIns="0" rtlCol="0"/>
          <a:lstStyle/>
          <a:p>
            <a:endParaRPr/>
          </a:p>
        </p:txBody>
      </p:sp>
      <p:sp>
        <p:nvSpPr>
          <p:cNvPr id="174" name="object 174"/>
          <p:cNvSpPr/>
          <p:nvPr/>
        </p:nvSpPr>
        <p:spPr>
          <a:xfrm>
            <a:off x="0" y="4481195"/>
            <a:ext cx="9144000" cy="53340"/>
          </a:xfrm>
          <a:custGeom>
            <a:avLst/>
            <a:gdLst/>
            <a:ahLst/>
            <a:cxnLst/>
            <a:rect l="l" t="t" r="r" b="b"/>
            <a:pathLst>
              <a:path w="9144000" h="53339">
                <a:moveTo>
                  <a:pt x="0" y="53212"/>
                </a:moveTo>
                <a:lnTo>
                  <a:pt x="9144000" y="53212"/>
                </a:lnTo>
                <a:lnTo>
                  <a:pt x="9144000" y="0"/>
                </a:lnTo>
                <a:lnTo>
                  <a:pt x="0" y="0"/>
                </a:lnTo>
                <a:lnTo>
                  <a:pt x="0" y="53212"/>
                </a:lnTo>
                <a:close/>
              </a:path>
            </a:pathLst>
          </a:custGeom>
          <a:ln w="3175">
            <a:solidFill>
              <a:srgbClr val="0000A7"/>
            </a:solidFill>
          </a:ln>
        </p:spPr>
        <p:txBody>
          <a:bodyPr wrap="square" lIns="0" tIns="0" rIns="0" bIns="0" rtlCol="0"/>
          <a:lstStyle/>
          <a:p>
            <a:endParaRPr/>
          </a:p>
        </p:txBody>
      </p:sp>
      <p:sp>
        <p:nvSpPr>
          <p:cNvPr id="175" name="object 175"/>
          <p:cNvSpPr/>
          <p:nvPr/>
        </p:nvSpPr>
        <p:spPr>
          <a:xfrm>
            <a:off x="0" y="4534369"/>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solidFill>
            <a:srgbClr val="0000AA"/>
          </a:solidFill>
        </p:spPr>
        <p:txBody>
          <a:bodyPr wrap="square" lIns="0" tIns="0" rIns="0" bIns="0" rtlCol="0"/>
          <a:lstStyle/>
          <a:p>
            <a:endParaRPr/>
          </a:p>
        </p:txBody>
      </p:sp>
      <p:sp>
        <p:nvSpPr>
          <p:cNvPr id="176" name="object 176"/>
          <p:cNvSpPr/>
          <p:nvPr/>
        </p:nvSpPr>
        <p:spPr>
          <a:xfrm>
            <a:off x="0" y="4534369"/>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ln w="3175">
            <a:solidFill>
              <a:srgbClr val="0000AA"/>
            </a:solidFill>
          </a:ln>
        </p:spPr>
        <p:txBody>
          <a:bodyPr wrap="square" lIns="0" tIns="0" rIns="0" bIns="0" rtlCol="0"/>
          <a:lstStyle/>
          <a:p>
            <a:endParaRPr/>
          </a:p>
        </p:txBody>
      </p:sp>
      <p:sp>
        <p:nvSpPr>
          <p:cNvPr id="177" name="object 177"/>
          <p:cNvSpPr/>
          <p:nvPr/>
        </p:nvSpPr>
        <p:spPr>
          <a:xfrm>
            <a:off x="0" y="4585920"/>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solidFill>
            <a:srgbClr val="0000AC"/>
          </a:solidFill>
        </p:spPr>
        <p:txBody>
          <a:bodyPr wrap="square" lIns="0" tIns="0" rIns="0" bIns="0" rtlCol="0"/>
          <a:lstStyle/>
          <a:p>
            <a:endParaRPr/>
          </a:p>
        </p:txBody>
      </p:sp>
      <p:sp>
        <p:nvSpPr>
          <p:cNvPr id="178" name="object 178"/>
          <p:cNvSpPr/>
          <p:nvPr/>
        </p:nvSpPr>
        <p:spPr>
          <a:xfrm>
            <a:off x="0" y="4585920"/>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ln w="3175">
            <a:solidFill>
              <a:srgbClr val="0000AC"/>
            </a:solidFill>
          </a:ln>
        </p:spPr>
        <p:txBody>
          <a:bodyPr wrap="square" lIns="0" tIns="0" rIns="0" bIns="0" rtlCol="0"/>
          <a:lstStyle/>
          <a:p>
            <a:endParaRPr/>
          </a:p>
        </p:txBody>
      </p:sp>
      <p:sp>
        <p:nvSpPr>
          <p:cNvPr id="179" name="object 179"/>
          <p:cNvSpPr/>
          <p:nvPr/>
        </p:nvSpPr>
        <p:spPr>
          <a:xfrm>
            <a:off x="0" y="4642358"/>
            <a:ext cx="9144000" cy="53340"/>
          </a:xfrm>
          <a:custGeom>
            <a:avLst/>
            <a:gdLst/>
            <a:ahLst/>
            <a:cxnLst/>
            <a:rect l="l" t="t" r="r" b="b"/>
            <a:pathLst>
              <a:path w="9144000" h="53339">
                <a:moveTo>
                  <a:pt x="0" y="53213"/>
                </a:moveTo>
                <a:lnTo>
                  <a:pt x="9144000" y="53213"/>
                </a:lnTo>
                <a:lnTo>
                  <a:pt x="9144000" y="0"/>
                </a:lnTo>
                <a:lnTo>
                  <a:pt x="0" y="0"/>
                </a:lnTo>
                <a:lnTo>
                  <a:pt x="0" y="53213"/>
                </a:lnTo>
                <a:close/>
              </a:path>
            </a:pathLst>
          </a:custGeom>
          <a:solidFill>
            <a:srgbClr val="0000AD"/>
          </a:solidFill>
        </p:spPr>
        <p:txBody>
          <a:bodyPr wrap="square" lIns="0" tIns="0" rIns="0" bIns="0" rtlCol="0"/>
          <a:lstStyle/>
          <a:p>
            <a:endParaRPr/>
          </a:p>
        </p:txBody>
      </p:sp>
      <p:sp>
        <p:nvSpPr>
          <p:cNvPr id="180" name="object 180"/>
          <p:cNvSpPr/>
          <p:nvPr/>
        </p:nvSpPr>
        <p:spPr>
          <a:xfrm>
            <a:off x="0" y="4642358"/>
            <a:ext cx="9144000" cy="53340"/>
          </a:xfrm>
          <a:custGeom>
            <a:avLst/>
            <a:gdLst/>
            <a:ahLst/>
            <a:cxnLst/>
            <a:rect l="l" t="t" r="r" b="b"/>
            <a:pathLst>
              <a:path w="9144000" h="53339">
                <a:moveTo>
                  <a:pt x="0" y="53213"/>
                </a:moveTo>
                <a:lnTo>
                  <a:pt x="9144000" y="53213"/>
                </a:lnTo>
                <a:lnTo>
                  <a:pt x="9144000" y="0"/>
                </a:lnTo>
                <a:lnTo>
                  <a:pt x="0" y="0"/>
                </a:lnTo>
                <a:lnTo>
                  <a:pt x="0" y="53213"/>
                </a:lnTo>
                <a:close/>
              </a:path>
            </a:pathLst>
          </a:custGeom>
          <a:ln w="3175">
            <a:solidFill>
              <a:srgbClr val="0000AD"/>
            </a:solidFill>
          </a:ln>
        </p:spPr>
        <p:txBody>
          <a:bodyPr wrap="square" lIns="0" tIns="0" rIns="0" bIns="0" rtlCol="0"/>
          <a:lstStyle/>
          <a:p>
            <a:endParaRPr/>
          </a:p>
        </p:txBody>
      </p:sp>
      <p:sp>
        <p:nvSpPr>
          <p:cNvPr id="181" name="object 181"/>
          <p:cNvSpPr/>
          <p:nvPr/>
        </p:nvSpPr>
        <p:spPr>
          <a:xfrm>
            <a:off x="0" y="4695648"/>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solidFill>
            <a:srgbClr val="0000AF"/>
          </a:solidFill>
        </p:spPr>
        <p:txBody>
          <a:bodyPr wrap="square" lIns="0" tIns="0" rIns="0" bIns="0" rtlCol="0"/>
          <a:lstStyle/>
          <a:p>
            <a:endParaRPr/>
          </a:p>
        </p:txBody>
      </p:sp>
      <p:sp>
        <p:nvSpPr>
          <p:cNvPr id="182" name="object 182"/>
          <p:cNvSpPr/>
          <p:nvPr/>
        </p:nvSpPr>
        <p:spPr>
          <a:xfrm>
            <a:off x="0" y="4695648"/>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ln w="3175">
            <a:solidFill>
              <a:srgbClr val="0000AF"/>
            </a:solidFill>
          </a:ln>
        </p:spPr>
        <p:txBody>
          <a:bodyPr wrap="square" lIns="0" tIns="0" rIns="0" bIns="0" rtlCol="0"/>
          <a:lstStyle/>
          <a:p>
            <a:endParaRPr/>
          </a:p>
        </p:txBody>
      </p:sp>
      <p:sp>
        <p:nvSpPr>
          <p:cNvPr id="183" name="object 183"/>
          <p:cNvSpPr/>
          <p:nvPr/>
        </p:nvSpPr>
        <p:spPr>
          <a:xfrm>
            <a:off x="0" y="4752047"/>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solidFill>
            <a:srgbClr val="0000B1"/>
          </a:solidFill>
        </p:spPr>
        <p:txBody>
          <a:bodyPr wrap="square" lIns="0" tIns="0" rIns="0" bIns="0" rtlCol="0"/>
          <a:lstStyle/>
          <a:p>
            <a:endParaRPr/>
          </a:p>
        </p:txBody>
      </p:sp>
      <p:sp>
        <p:nvSpPr>
          <p:cNvPr id="184" name="object 184"/>
          <p:cNvSpPr/>
          <p:nvPr/>
        </p:nvSpPr>
        <p:spPr>
          <a:xfrm>
            <a:off x="0" y="4752047"/>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ln w="3175">
            <a:solidFill>
              <a:srgbClr val="0000B1"/>
            </a:solidFill>
          </a:ln>
        </p:spPr>
        <p:txBody>
          <a:bodyPr wrap="square" lIns="0" tIns="0" rIns="0" bIns="0" rtlCol="0"/>
          <a:lstStyle/>
          <a:p>
            <a:endParaRPr/>
          </a:p>
        </p:txBody>
      </p:sp>
      <p:sp>
        <p:nvSpPr>
          <p:cNvPr id="185" name="object 185"/>
          <p:cNvSpPr/>
          <p:nvPr/>
        </p:nvSpPr>
        <p:spPr>
          <a:xfrm>
            <a:off x="0" y="4803725"/>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solidFill>
            <a:srgbClr val="0000B4"/>
          </a:solidFill>
        </p:spPr>
        <p:txBody>
          <a:bodyPr wrap="square" lIns="0" tIns="0" rIns="0" bIns="0" rtlCol="0"/>
          <a:lstStyle/>
          <a:p>
            <a:endParaRPr/>
          </a:p>
        </p:txBody>
      </p:sp>
      <p:sp>
        <p:nvSpPr>
          <p:cNvPr id="186" name="object 186"/>
          <p:cNvSpPr/>
          <p:nvPr/>
        </p:nvSpPr>
        <p:spPr>
          <a:xfrm>
            <a:off x="0" y="4803725"/>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ln w="3175">
            <a:solidFill>
              <a:srgbClr val="0000B4"/>
            </a:solidFill>
          </a:ln>
        </p:spPr>
        <p:txBody>
          <a:bodyPr wrap="square" lIns="0" tIns="0" rIns="0" bIns="0" rtlCol="0"/>
          <a:lstStyle/>
          <a:p>
            <a:endParaRPr/>
          </a:p>
        </p:txBody>
      </p:sp>
      <p:sp>
        <p:nvSpPr>
          <p:cNvPr id="187" name="object 187"/>
          <p:cNvSpPr/>
          <p:nvPr/>
        </p:nvSpPr>
        <p:spPr>
          <a:xfrm>
            <a:off x="0" y="4860125"/>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solidFill>
            <a:srgbClr val="0000B6"/>
          </a:solidFill>
        </p:spPr>
        <p:txBody>
          <a:bodyPr wrap="square" lIns="0" tIns="0" rIns="0" bIns="0" rtlCol="0"/>
          <a:lstStyle/>
          <a:p>
            <a:endParaRPr/>
          </a:p>
        </p:txBody>
      </p:sp>
      <p:sp>
        <p:nvSpPr>
          <p:cNvPr id="188" name="object 188"/>
          <p:cNvSpPr/>
          <p:nvPr/>
        </p:nvSpPr>
        <p:spPr>
          <a:xfrm>
            <a:off x="0" y="4860125"/>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ln w="3175">
            <a:solidFill>
              <a:srgbClr val="0000B6"/>
            </a:solidFill>
          </a:ln>
        </p:spPr>
        <p:txBody>
          <a:bodyPr wrap="square" lIns="0" tIns="0" rIns="0" bIns="0" rtlCol="0"/>
          <a:lstStyle/>
          <a:p>
            <a:endParaRPr/>
          </a:p>
        </p:txBody>
      </p:sp>
      <p:sp>
        <p:nvSpPr>
          <p:cNvPr id="189" name="object 189"/>
          <p:cNvSpPr/>
          <p:nvPr/>
        </p:nvSpPr>
        <p:spPr>
          <a:xfrm>
            <a:off x="0" y="4911675"/>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solidFill>
            <a:srgbClr val="0000B8"/>
          </a:solidFill>
        </p:spPr>
        <p:txBody>
          <a:bodyPr wrap="square" lIns="0" tIns="0" rIns="0" bIns="0" rtlCol="0"/>
          <a:lstStyle/>
          <a:p>
            <a:endParaRPr/>
          </a:p>
        </p:txBody>
      </p:sp>
      <p:sp>
        <p:nvSpPr>
          <p:cNvPr id="190" name="object 190"/>
          <p:cNvSpPr/>
          <p:nvPr/>
        </p:nvSpPr>
        <p:spPr>
          <a:xfrm>
            <a:off x="0" y="4911675"/>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ln w="3175">
            <a:solidFill>
              <a:srgbClr val="0000B8"/>
            </a:solidFill>
          </a:ln>
        </p:spPr>
        <p:txBody>
          <a:bodyPr wrap="square" lIns="0" tIns="0" rIns="0" bIns="0" rtlCol="0"/>
          <a:lstStyle/>
          <a:p>
            <a:endParaRPr/>
          </a:p>
        </p:txBody>
      </p:sp>
      <p:sp>
        <p:nvSpPr>
          <p:cNvPr id="191" name="object 191"/>
          <p:cNvSpPr/>
          <p:nvPr/>
        </p:nvSpPr>
        <p:spPr>
          <a:xfrm>
            <a:off x="0" y="4968113"/>
            <a:ext cx="9144000" cy="53340"/>
          </a:xfrm>
          <a:custGeom>
            <a:avLst/>
            <a:gdLst/>
            <a:ahLst/>
            <a:cxnLst/>
            <a:rect l="l" t="t" r="r" b="b"/>
            <a:pathLst>
              <a:path w="9144000" h="53339">
                <a:moveTo>
                  <a:pt x="0" y="53212"/>
                </a:moveTo>
                <a:lnTo>
                  <a:pt x="9144000" y="53212"/>
                </a:lnTo>
                <a:lnTo>
                  <a:pt x="9144000" y="0"/>
                </a:lnTo>
                <a:lnTo>
                  <a:pt x="0" y="0"/>
                </a:lnTo>
                <a:lnTo>
                  <a:pt x="0" y="53212"/>
                </a:lnTo>
                <a:close/>
              </a:path>
            </a:pathLst>
          </a:custGeom>
          <a:solidFill>
            <a:srgbClr val="0000B9"/>
          </a:solidFill>
        </p:spPr>
        <p:txBody>
          <a:bodyPr wrap="square" lIns="0" tIns="0" rIns="0" bIns="0" rtlCol="0"/>
          <a:lstStyle/>
          <a:p>
            <a:endParaRPr/>
          </a:p>
        </p:txBody>
      </p:sp>
      <p:sp>
        <p:nvSpPr>
          <p:cNvPr id="192" name="object 192"/>
          <p:cNvSpPr/>
          <p:nvPr/>
        </p:nvSpPr>
        <p:spPr>
          <a:xfrm>
            <a:off x="0" y="4968113"/>
            <a:ext cx="9144000" cy="53340"/>
          </a:xfrm>
          <a:custGeom>
            <a:avLst/>
            <a:gdLst/>
            <a:ahLst/>
            <a:cxnLst/>
            <a:rect l="l" t="t" r="r" b="b"/>
            <a:pathLst>
              <a:path w="9144000" h="53339">
                <a:moveTo>
                  <a:pt x="0" y="53212"/>
                </a:moveTo>
                <a:lnTo>
                  <a:pt x="9144000" y="53212"/>
                </a:lnTo>
                <a:lnTo>
                  <a:pt x="9144000" y="0"/>
                </a:lnTo>
                <a:lnTo>
                  <a:pt x="0" y="0"/>
                </a:lnTo>
                <a:lnTo>
                  <a:pt x="0" y="53212"/>
                </a:lnTo>
                <a:close/>
              </a:path>
            </a:pathLst>
          </a:custGeom>
          <a:ln w="3175">
            <a:solidFill>
              <a:srgbClr val="0000B9"/>
            </a:solidFill>
          </a:ln>
        </p:spPr>
        <p:txBody>
          <a:bodyPr wrap="square" lIns="0" tIns="0" rIns="0" bIns="0" rtlCol="0"/>
          <a:lstStyle/>
          <a:p>
            <a:endParaRPr/>
          </a:p>
        </p:txBody>
      </p:sp>
      <p:sp>
        <p:nvSpPr>
          <p:cNvPr id="193" name="object 193"/>
          <p:cNvSpPr/>
          <p:nvPr/>
        </p:nvSpPr>
        <p:spPr>
          <a:xfrm>
            <a:off x="0" y="5021414"/>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solidFill>
            <a:srgbClr val="0000BB"/>
          </a:solidFill>
        </p:spPr>
        <p:txBody>
          <a:bodyPr wrap="square" lIns="0" tIns="0" rIns="0" bIns="0" rtlCol="0"/>
          <a:lstStyle/>
          <a:p>
            <a:endParaRPr/>
          </a:p>
        </p:txBody>
      </p:sp>
      <p:sp>
        <p:nvSpPr>
          <p:cNvPr id="194" name="object 194"/>
          <p:cNvSpPr/>
          <p:nvPr/>
        </p:nvSpPr>
        <p:spPr>
          <a:xfrm>
            <a:off x="0" y="5021414"/>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ln w="3175">
            <a:solidFill>
              <a:srgbClr val="0000BB"/>
            </a:solidFill>
          </a:ln>
        </p:spPr>
        <p:txBody>
          <a:bodyPr wrap="square" lIns="0" tIns="0" rIns="0" bIns="0" rtlCol="0"/>
          <a:lstStyle/>
          <a:p>
            <a:endParaRPr/>
          </a:p>
        </p:txBody>
      </p:sp>
      <p:sp>
        <p:nvSpPr>
          <p:cNvPr id="195" name="object 195"/>
          <p:cNvSpPr/>
          <p:nvPr/>
        </p:nvSpPr>
        <p:spPr>
          <a:xfrm>
            <a:off x="0" y="5072965"/>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solidFill>
            <a:srgbClr val="0000BD"/>
          </a:solidFill>
        </p:spPr>
        <p:txBody>
          <a:bodyPr wrap="square" lIns="0" tIns="0" rIns="0" bIns="0" rtlCol="0"/>
          <a:lstStyle/>
          <a:p>
            <a:endParaRPr/>
          </a:p>
        </p:txBody>
      </p:sp>
      <p:sp>
        <p:nvSpPr>
          <p:cNvPr id="196" name="object 196"/>
          <p:cNvSpPr/>
          <p:nvPr/>
        </p:nvSpPr>
        <p:spPr>
          <a:xfrm>
            <a:off x="0" y="5072965"/>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ln w="3175">
            <a:solidFill>
              <a:srgbClr val="0000BD"/>
            </a:solidFill>
          </a:ln>
        </p:spPr>
        <p:txBody>
          <a:bodyPr wrap="square" lIns="0" tIns="0" rIns="0" bIns="0" rtlCol="0"/>
          <a:lstStyle/>
          <a:p>
            <a:endParaRPr/>
          </a:p>
        </p:txBody>
      </p:sp>
      <p:sp>
        <p:nvSpPr>
          <p:cNvPr id="197" name="object 197"/>
          <p:cNvSpPr/>
          <p:nvPr/>
        </p:nvSpPr>
        <p:spPr>
          <a:xfrm>
            <a:off x="0" y="5129364"/>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solidFill>
            <a:srgbClr val="0000C0"/>
          </a:solidFill>
        </p:spPr>
        <p:txBody>
          <a:bodyPr wrap="square" lIns="0" tIns="0" rIns="0" bIns="0" rtlCol="0"/>
          <a:lstStyle/>
          <a:p>
            <a:endParaRPr/>
          </a:p>
        </p:txBody>
      </p:sp>
      <p:sp>
        <p:nvSpPr>
          <p:cNvPr id="198" name="object 198"/>
          <p:cNvSpPr/>
          <p:nvPr/>
        </p:nvSpPr>
        <p:spPr>
          <a:xfrm>
            <a:off x="0" y="5129364"/>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ln w="3175">
            <a:solidFill>
              <a:srgbClr val="0000C0"/>
            </a:solidFill>
          </a:ln>
        </p:spPr>
        <p:txBody>
          <a:bodyPr wrap="square" lIns="0" tIns="0" rIns="0" bIns="0" rtlCol="0"/>
          <a:lstStyle/>
          <a:p>
            <a:endParaRPr/>
          </a:p>
        </p:txBody>
      </p:sp>
      <p:sp>
        <p:nvSpPr>
          <p:cNvPr id="199" name="object 199"/>
          <p:cNvSpPr/>
          <p:nvPr/>
        </p:nvSpPr>
        <p:spPr>
          <a:xfrm>
            <a:off x="0" y="5181042"/>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solidFill>
            <a:srgbClr val="0000C2"/>
          </a:solidFill>
        </p:spPr>
        <p:txBody>
          <a:bodyPr wrap="square" lIns="0" tIns="0" rIns="0" bIns="0" rtlCol="0"/>
          <a:lstStyle/>
          <a:p>
            <a:endParaRPr/>
          </a:p>
        </p:txBody>
      </p:sp>
      <p:sp>
        <p:nvSpPr>
          <p:cNvPr id="200" name="object 200"/>
          <p:cNvSpPr/>
          <p:nvPr/>
        </p:nvSpPr>
        <p:spPr>
          <a:xfrm>
            <a:off x="0" y="5181042"/>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ln w="3175">
            <a:solidFill>
              <a:srgbClr val="0000C2"/>
            </a:solidFill>
          </a:ln>
        </p:spPr>
        <p:txBody>
          <a:bodyPr wrap="square" lIns="0" tIns="0" rIns="0" bIns="0" rtlCol="0"/>
          <a:lstStyle/>
          <a:p>
            <a:endParaRPr/>
          </a:p>
        </p:txBody>
      </p:sp>
      <p:sp>
        <p:nvSpPr>
          <p:cNvPr id="201" name="object 201"/>
          <p:cNvSpPr/>
          <p:nvPr/>
        </p:nvSpPr>
        <p:spPr>
          <a:xfrm>
            <a:off x="0" y="5237479"/>
            <a:ext cx="9144000" cy="53340"/>
          </a:xfrm>
          <a:custGeom>
            <a:avLst/>
            <a:gdLst/>
            <a:ahLst/>
            <a:cxnLst/>
            <a:rect l="l" t="t" r="r" b="b"/>
            <a:pathLst>
              <a:path w="9144000" h="53339">
                <a:moveTo>
                  <a:pt x="0" y="53213"/>
                </a:moveTo>
                <a:lnTo>
                  <a:pt x="9144000" y="53213"/>
                </a:lnTo>
                <a:lnTo>
                  <a:pt x="9144000" y="0"/>
                </a:lnTo>
                <a:lnTo>
                  <a:pt x="0" y="0"/>
                </a:lnTo>
                <a:lnTo>
                  <a:pt x="0" y="53213"/>
                </a:lnTo>
                <a:close/>
              </a:path>
            </a:pathLst>
          </a:custGeom>
          <a:solidFill>
            <a:srgbClr val="0000C4"/>
          </a:solidFill>
        </p:spPr>
        <p:txBody>
          <a:bodyPr wrap="square" lIns="0" tIns="0" rIns="0" bIns="0" rtlCol="0"/>
          <a:lstStyle/>
          <a:p>
            <a:endParaRPr/>
          </a:p>
        </p:txBody>
      </p:sp>
      <p:sp>
        <p:nvSpPr>
          <p:cNvPr id="202" name="object 202"/>
          <p:cNvSpPr/>
          <p:nvPr/>
        </p:nvSpPr>
        <p:spPr>
          <a:xfrm>
            <a:off x="0" y="5237479"/>
            <a:ext cx="9144000" cy="53340"/>
          </a:xfrm>
          <a:custGeom>
            <a:avLst/>
            <a:gdLst/>
            <a:ahLst/>
            <a:cxnLst/>
            <a:rect l="l" t="t" r="r" b="b"/>
            <a:pathLst>
              <a:path w="9144000" h="53339">
                <a:moveTo>
                  <a:pt x="0" y="53213"/>
                </a:moveTo>
                <a:lnTo>
                  <a:pt x="9144000" y="53213"/>
                </a:lnTo>
                <a:lnTo>
                  <a:pt x="9144000" y="0"/>
                </a:lnTo>
                <a:lnTo>
                  <a:pt x="0" y="0"/>
                </a:lnTo>
                <a:lnTo>
                  <a:pt x="0" y="53213"/>
                </a:lnTo>
                <a:close/>
              </a:path>
            </a:pathLst>
          </a:custGeom>
          <a:ln w="3175">
            <a:solidFill>
              <a:srgbClr val="0000C4"/>
            </a:solidFill>
          </a:ln>
        </p:spPr>
        <p:txBody>
          <a:bodyPr wrap="square" lIns="0" tIns="0" rIns="0" bIns="0" rtlCol="0"/>
          <a:lstStyle/>
          <a:p>
            <a:endParaRPr/>
          </a:p>
        </p:txBody>
      </p:sp>
      <p:sp>
        <p:nvSpPr>
          <p:cNvPr id="203" name="object 203"/>
          <p:cNvSpPr/>
          <p:nvPr/>
        </p:nvSpPr>
        <p:spPr>
          <a:xfrm>
            <a:off x="0" y="5290605"/>
            <a:ext cx="9144000" cy="55244"/>
          </a:xfrm>
          <a:custGeom>
            <a:avLst/>
            <a:gdLst/>
            <a:ahLst/>
            <a:cxnLst/>
            <a:rect l="l" t="t" r="r" b="b"/>
            <a:pathLst>
              <a:path w="9144000" h="55245">
                <a:moveTo>
                  <a:pt x="0" y="54824"/>
                </a:moveTo>
                <a:lnTo>
                  <a:pt x="9144000" y="54824"/>
                </a:lnTo>
                <a:lnTo>
                  <a:pt x="9144000" y="0"/>
                </a:lnTo>
                <a:lnTo>
                  <a:pt x="0" y="0"/>
                </a:lnTo>
                <a:lnTo>
                  <a:pt x="0" y="54824"/>
                </a:lnTo>
                <a:close/>
              </a:path>
            </a:pathLst>
          </a:custGeom>
          <a:solidFill>
            <a:srgbClr val="0000C5"/>
          </a:solidFill>
        </p:spPr>
        <p:txBody>
          <a:bodyPr wrap="square" lIns="0" tIns="0" rIns="0" bIns="0" rtlCol="0"/>
          <a:lstStyle/>
          <a:p>
            <a:endParaRPr/>
          </a:p>
        </p:txBody>
      </p:sp>
      <p:sp>
        <p:nvSpPr>
          <p:cNvPr id="204" name="object 204"/>
          <p:cNvSpPr/>
          <p:nvPr/>
        </p:nvSpPr>
        <p:spPr>
          <a:xfrm>
            <a:off x="0" y="5290605"/>
            <a:ext cx="9144000" cy="55244"/>
          </a:xfrm>
          <a:custGeom>
            <a:avLst/>
            <a:gdLst/>
            <a:ahLst/>
            <a:cxnLst/>
            <a:rect l="l" t="t" r="r" b="b"/>
            <a:pathLst>
              <a:path w="9144000" h="55245">
                <a:moveTo>
                  <a:pt x="0" y="54824"/>
                </a:moveTo>
                <a:lnTo>
                  <a:pt x="9144000" y="54824"/>
                </a:lnTo>
                <a:lnTo>
                  <a:pt x="9144000" y="0"/>
                </a:lnTo>
                <a:lnTo>
                  <a:pt x="0" y="0"/>
                </a:lnTo>
                <a:lnTo>
                  <a:pt x="0" y="54824"/>
                </a:lnTo>
                <a:close/>
              </a:path>
            </a:pathLst>
          </a:custGeom>
          <a:ln w="3175">
            <a:solidFill>
              <a:srgbClr val="0000C5"/>
            </a:solidFill>
          </a:ln>
        </p:spPr>
        <p:txBody>
          <a:bodyPr wrap="square" lIns="0" tIns="0" rIns="0" bIns="0" rtlCol="0"/>
          <a:lstStyle/>
          <a:p>
            <a:endParaRPr/>
          </a:p>
        </p:txBody>
      </p:sp>
      <p:sp>
        <p:nvSpPr>
          <p:cNvPr id="205" name="object 205"/>
          <p:cNvSpPr/>
          <p:nvPr/>
        </p:nvSpPr>
        <p:spPr>
          <a:xfrm>
            <a:off x="0" y="5345429"/>
            <a:ext cx="9144000" cy="53340"/>
          </a:xfrm>
          <a:custGeom>
            <a:avLst/>
            <a:gdLst/>
            <a:ahLst/>
            <a:cxnLst/>
            <a:rect l="l" t="t" r="r" b="b"/>
            <a:pathLst>
              <a:path w="9144000" h="53339">
                <a:moveTo>
                  <a:pt x="0" y="53213"/>
                </a:moveTo>
                <a:lnTo>
                  <a:pt x="9144000" y="53213"/>
                </a:lnTo>
                <a:lnTo>
                  <a:pt x="9144000" y="0"/>
                </a:lnTo>
                <a:lnTo>
                  <a:pt x="0" y="0"/>
                </a:lnTo>
                <a:lnTo>
                  <a:pt x="0" y="53213"/>
                </a:lnTo>
                <a:close/>
              </a:path>
            </a:pathLst>
          </a:custGeom>
          <a:solidFill>
            <a:srgbClr val="0000C7"/>
          </a:solidFill>
        </p:spPr>
        <p:txBody>
          <a:bodyPr wrap="square" lIns="0" tIns="0" rIns="0" bIns="0" rtlCol="0"/>
          <a:lstStyle/>
          <a:p>
            <a:endParaRPr/>
          </a:p>
        </p:txBody>
      </p:sp>
      <p:sp>
        <p:nvSpPr>
          <p:cNvPr id="206" name="object 206"/>
          <p:cNvSpPr/>
          <p:nvPr/>
        </p:nvSpPr>
        <p:spPr>
          <a:xfrm>
            <a:off x="0" y="5345429"/>
            <a:ext cx="9144000" cy="53340"/>
          </a:xfrm>
          <a:custGeom>
            <a:avLst/>
            <a:gdLst/>
            <a:ahLst/>
            <a:cxnLst/>
            <a:rect l="l" t="t" r="r" b="b"/>
            <a:pathLst>
              <a:path w="9144000" h="53339">
                <a:moveTo>
                  <a:pt x="0" y="53213"/>
                </a:moveTo>
                <a:lnTo>
                  <a:pt x="9144000" y="53213"/>
                </a:lnTo>
                <a:lnTo>
                  <a:pt x="9144000" y="0"/>
                </a:lnTo>
                <a:lnTo>
                  <a:pt x="0" y="0"/>
                </a:lnTo>
                <a:lnTo>
                  <a:pt x="0" y="53213"/>
                </a:lnTo>
                <a:close/>
              </a:path>
            </a:pathLst>
          </a:custGeom>
          <a:ln w="3175">
            <a:solidFill>
              <a:srgbClr val="0000C7"/>
            </a:solidFill>
          </a:ln>
        </p:spPr>
        <p:txBody>
          <a:bodyPr wrap="square" lIns="0" tIns="0" rIns="0" bIns="0" rtlCol="0"/>
          <a:lstStyle/>
          <a:p>
            <a:endParaRPr/>
          </a:p>
        </p:txBody>
      </p:sp>
      <p:sp>
        <p:nvSpPr>
          <p:cNvPr id="207" name="object 207"/>
          <p:cNvSpPr/>
          <p:nvPr/>
        </p:nvSpPr>
        <p:spPr>
          <a:xfrm>
            <a:off x="0" y="5398731"/>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solidFill>
            <a:srgbClr val="0000C9"/>
          </a:solidFill>
        </p:spPr>
        <p:txBody>
          <a:bodyPr wrap="square" lIns="0" tIns="0" rIns="0" bIns="0" rtlCol="0"/>
          <a:lstStyle/>
          <a:p>
            <a:endParaRPr/>
          </a:p>
        </p:txBody>
      </p:sp>
      <p:sp>
        <p:nvSpPr>
          <p:cNvPr id="208" name="object 208"/>
          <p:cNvSpPr/>
          <p:nvPr/>
        </p:nvSpPr>
        <p:spPr>
          <a:xfrm>
            <a:off x="0" y="5398731"/>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ln w="3175">
            <a:solidFill>
              <a:srgbClr val="0000C9"/>
            </a:solidFill>
          </a:ln>
        </p:spPr>
        <p:txBody>
          <a:bodyPr wrap="square" lIns="0" tIns="0" rIns="0" bIns="0" rtlCol="0"/>
          <a:lstStyle/>
          <a:p>
            <a:endParaRPr/>
          </a:p>
        </p:txBody>
      </p:sp>
      <p:sp>
        <p:nvSpPr>
          <p:cNvPr id="209" name="object 209"/>
          <p:cNvSpPr/>
          <p:nvPr/>
        </p:nvSpPr>
        <p:spPr>
          <a:xfrm>
            <a:off x="0" y="5450282"/>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solidFill>
            <a:srgbClr val="0000CC"/>
          </a:solidFill>
        </p:spPr>
        <p:txBody>
          <a:bodyPr wrap="square" lIns="0" tIns="0" rIns="0" bIns="0" rtlCol="0"/>
          <a:lstStyle/>
          <a:p>
            <a:endParaRPr/>
          </a:p>
        </p:txBody>
      </p:sp>
      <p:sp>
        <p:nvSpPr>
          <p:cNvPr id="210" name="object 210"/>
          <p:cNvSpPr/>
          <p:nvPr/>
        </p:nvSpPr>
        <p:spPr>
          <a:xfrm>
            <a:off x="0" y="5450282"/>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ln w="3175">
            <a:solidFill>
              <a:srgbClr val="0000CC"/>
            </a:solidFill>
          </a:ln>
        </p:spPr>
        <p:txBody>
          <a:bodyPr wrap="square" lIns="0" tIns="0" rIns="0" bIns="0" rtlCol="0"/>
          <a:lstStyle/>
          <a:p>
            <a:endParaRPr/>
          </a:p>
        </p:txBody>
      </p:sp>
      <p:sp>
        <p:nvSpPr>
          <p:cNvPr id="211" name="object 211"/>
          <p:cNvSpPr/>
          <p:nvPr/>
        </p:nvSpPr>
        <p:spPr>
          <a:xfrm>
            <a:off x="0" y="5506720"/>
            <a:ext cx="9144000" cy="53340"/>
          </a:xfrm>
          <a:custGeom>
            <a:avLst/>
            <a:gdLst/>
            <a:ahLst/>
            <a:cxnLst/>
            <a:rect l="l" t="t" r="r" b="b"/>
            <a:pathLst>
              <a:path w="9144000" h="53339">
                <a:moveTo>
                  <a:pt x="0" y="53212"/>
                </a:moveTo>
                <a:lnTo>
                  <a:pt x="9144000" y="53212"/>
                </a:lnTo>
                <a:lnTo>
                  <a:pt x="9144000" y="0"/>
                </a:lnTo>
                <a:lnTo>
                  <a:pt x="0" y="0"/>
                </a:lnTo>
                <a:lnTo>
                  <a:pt x="0" y="53212"/>
                </a:lnTo>
                <a:close/>
              </a:path>
            </a:pathLst>
          </a:custGeom>
          <a:solidFill>
            <a:srgbClr val="0000CE"/>
          </a:solidFill>
        </p:spPr>
        <p:txBody>
          <a:bodyPr wrap="square" lIns="0" tIns="0" rIns="0" bIns="0" rtlCol="0"/>
          <a:lstStyle/>
          <a:p>
            <a:endParaRPr/>
          </a:p>
        </p:txBody>
      </p:sp>
      <p:sp>
        <p:nvSpPr>
          <p:cNvPr id="212" name="object 212"/>
          <p:cNvSpPr/>
          <p:nvPr/>
        </p:nvSpPr>
        <p:spPr>
          <a:xfrm>
            <a:off x="0" y="5506720"/>
            <a:ext cx="9144000" cy="53340"/>
          </a:xfrm>
          <a:custGeom>
            <a:avLst/>
            <a:gdLst/>
            <a:ahLst/>
            <a:cxnLst/>
            <a:rect l="l" t="t" r="r" b="b"/>
            <a:pathLst>
              <a:path w="9144000" h="53339">
                <a:moveTo>
                  <a:pt x="0" y="53212"/>
                </a:moveTo>
                <a:lnTo>
                  <a:pt x="9144000" y="53212"/>
                </a:lnTo>
                <a:lnTo>
                  <a:pt x="9144000" y="0"/>
                </a:lnTo>
                <a:lnTo>
                  <a:pt x="0" y="0"/>
                </a:lnTo>
                <a:lnTo>
                  <a:pt x="0" y="53212"/>
                </a:lnTo>
                <a:close/>
              </a:path>
            </a:pathLst>
          </a:custGeom>
          <a:ln w="3175">
            <a:solidFill>
              <a:srgbClr val="0000CE"/>
            </a:solidFill>
          </a:ln>
        </p:spPr>
        <p:txBody>
          <a:bodyPr wrap="square" lIns="0" tIns="0" rIns="0" bIns="0" rtlCol="0"/>
          <a:lstStyle/>
          <a:p>
            <a:endParaRPr/>
          </a:p>
        </p:txBody>
      </p:sp>
      <p:sp>
        <p:nvSpPr>
          <p:cNvPr id="213" name="object 213"/>
          <p:cNvSpPr/>
          <p:nvPr/>
        </p:nvSpPr>
        <p:spPr>
          <a:xfrm>
            <a:off x="0" y="5559934"/>
            <a:ext cx="9144000" cy="55244"/>
          </a:xfrm>
          <a:custGeom>
            <a:avLst/>
            <a:gdLst/>
            <a:ahLst/>
            <a:cxnLst/>
            <a:rect l="l" t="t" r="r" b="b"/>
            <a:pathLst>
              <a:path w="9144000" h="55245">
                <a:moveTo>
                  <a:pt x="0" y="54824"/>
                </a:moveTo>
                <a:lnTo>
                  <a:pt x="9144000" y="54824"/>
                </a:lnTo>
                <a:lnTo>
                  <a:pt x="9144000" y="0"/>
                </a:lnTo>
                <a:lnTo>
                  <a:pt x="0" y="0"/>
                </a:lnTo>
                <a:lnTo>
                  <a:pt x="0" y="54824"/>
                </a:lnTo>
                <a:close/>
              </a:path>
            </a:pathLst>
          </a:custGeom>
          <a:solidFill>
            <a:srgbClr val="0000D0"/>
          </a:solidFill>
        </p:spPr>
        <p:txBody>
          <a:bodyPr wrap="square" lIns="0" tIns="0" rIns="0" bIns="0" rtlCol="0"/>
          <a:lstStyle/>
          <a:p>
            <a:endParaRPr/>
          </a:p>
        </p:txBody>
      </p:sp>
      <p:sp>
        <p:nvSpPr>
          <p:cNvPr id="214" name="object 214"/>
          <p:cNvSpPr/>
          <p:nvPr/>
        </p:nvSpPr>
        <p:spPr>
          <a:xfrm>
            <a:off x="0" y="5559934"/>
            <a:ext cx="9144000" cy="55244"/>
          </a:xfrm>
          <a:custGeom>
            <a:avLst/>
            <a:gdLst/>
            <a:ahLst/>
            <a:cxnLst/>
            <a:rect l="l" t="t" r="r" b="b"/>
            <a:pathLst>
              <a:path w="9144000" h="55245">
                <a:moveTo>
                  <a:pt x="0" y="54824"/>
                </a:moveTo>
                <a:lnTo>
                  <a:pt x="9144000" y="54824"/>
                </a:lnTo>
                <a:lnTo>
                  <a:pt x="9144000" y="0"/>
                </a:lnTo>
                <a:lnTo>
                  <a:pt x="0" y="0"/>
                </a:lnTo>
                <a:lnTo>
                  <a:pt x="0" y="54824"/>
                </a:lnTo>
                <a:close/>
              </a:path>
            </a:pathLst>
          </a:custGeom>
          <a:ln w="3175">
            <a:solidFill>
              <a:srgbClr val="0000D0"/>
            </a:solidFill>
          </a:ln>
        </p:spPr>
        <p:txBody>
          <a:bodyPr wrap="square" lIns="0" tIns="0" rIns="0" bIns="0" rtlCol="0"/>
          <a:lstStyle/>
          <a:p>
            <a:endParaRPr/>
          </a:p>
        </p:txBody>
      </p:sp>
      <p:sp>
        <p:nvSpPr>
          <p:cNvPr id="215" name="object 215"/>
          <p:cNvSpPr/>
          <p:nvPr/>
        </p:nvSpPr>
        <p:spPr>
          <a:xfrm>
            <a:off x="0" y="5614758"/>
            <a:ext cx="9144000" cy="53340"/>
          </a:xfrm>
          <a:custGeom>
            <a:avLst/>
            <a:gdLst/>
            <a:ahLst/>
            <a:cxnLst/>
            <a:rect l="l" t="t" r="r" b="b"/>
            <a:pathLst>
              <a:path w="9144000" h="53339">
                <a:moveTo>
                  <a:pt x="0" y="53213"/>
                </a:moveTo>
                <a:lnTo>
                  <a:pt x="9144000" y="53213"/>
                </a:lnTo>
                <a:lnTo>
                  <a:pt x="9144000" y="0"/>
                </a:lnTo>
                <a:lnTo>
                  <a:pt x="0" y="0"/>
                </a:lnTo>
                <a:lnTo>
                  <a:pt x="0" y="53213"/>
                </a:lnTo>
                <a:close/>
              </a:path>
            </a:pathLst>
          </a:custGeom>
          <a:solidFill>
            <a:srgbClr val="0000D2"/>
          </a:solidFill>
        </p:spPr>
        <p:txBody>
          <a:bodyPr wrap="square" lIns="0" tIns="0" rIns="0" bIns="0" rtlCol="0"/>
          <a:lstStyle/>
          <a:p>
            <a:endParaRPr/>
          </a:p>
        </p:txBody>
      </p:sp>
      <p:sp>
        <p:nvSpPr>
          <p:cNvPr id="216" name="object 216"/>
          <p:cNvSpPr/>
          <p:nvPr/>
        </p:nvSpPr>
        <p:spPr>
          <a:xfrm>
            <a:off x="0" y="5614758"/>
            <a:ext cx="9144000" cy="53340"/>
          </a:xfrm>
          <a:custGeom>
            <a:avLst/>
            <a:gdLst/>
            <a:ahLst/>
            <a:cxnLst/>
            <a:rect l="l" t="t" r="r" b="b"/>
            <a:pathLst>
              <a:path w="9144000" h="53339">
                <a:moveTo>
                  <a:pt x="0" y="53213"/>
                </a:moveTo>
                <a:lnTo>
                  <a:pt x="9144000" y="53213"/>
                </a:lnTo>
                <a:lnTo>
                  <a:pt x="9144000" y="0"/>
                </a:lnTo>
                <a:lnTo>
                  <a:pt x="0" y="0"/>
                </a:lnTo>
                <a:lnTo>
                  <a:pt x="0" y="53213"/>
                </a:lnTo>
                <a:close/>
              </a:path>
            </a:pathLst>
          </a:custGeom>
          <a:ln w="3175">
            <a:solidFill>
              <a:srgbClr val="0000D2"/>
            </a:solidFill>
          </a:ln>
        </p:spPr>
        <p:txBody>
          <a:bodyPr wrap="square" lIns="0" tIns="0" rIns="0" bIns="0" rtlCol="0"/>
          <a:lstStyle/>
          <a:p>
            <a:endParaRPr/>
          </a:p>
        </p:txBody>
      </p:sp>
      <p:sp>
        <p:nvSpPr>
          <p:cNvPr id="217" name="object 217"/>
          <p:cNvSpPr/>
          <p:nvPr/>
        </p:nvSpPr>
        <p:spPr>
          <a:xfrm>
            <a:off x="0" y="5667971"/>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solidFill>
            <a:srgbClr val="0000D3"/>
          </a:solidFill>
        </p:spPr>
        <p:txBody>
          <a:bodyPr wrap="square" lIns="0" tIns="0" rIns="0" bIns="0" rtlCol="0"/>
          <a:lstStyle/>
          <a:p>
            <a:endParaRPr/>
          </a:p>
        </p:txBody>
      </p:sp>
      <p:sp>
        <p:nvSpPr>
          <p:cNvPr id="218" name="object 218"/>
          <p:cNvSpPr/>
          <p:nvPr/>
        </p:nvSpPr>
        <p:spPr>
          <a:xfrm>
            <a:off x="0" y="5667971"/>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ln w="3175">
            <a:solidFill>
              <a:srgbClr val="0000D3"/>
            </a:solidFill>
          </a:ln>
        </p:spPr>
        <p:txBody>
          <a:bodyPr wrap="square" lIns="0" tIns="0" rIns="0" bIns="0" rtlCol="0"/>
          <a:lstStyle/>
          <a:p>
            <a:endParaRPr/>
          </a:p>
        </p:txBody>
      </p:sp>
      <p:sp>
        <p:nvSpPr>
          <p:cNvPr id="219" name="object 219"/>
          <p:cNvSpPr/>
          <p:nvPr/>
        </p:nvSpPr>
        <p:spPr>
          <a:xfrm>
            <a:off x="0" y="5719573"/>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solidFill>
            <a:srgbClr val="0000D5"/>
          </a:solidFill>
        </p:spPr>
        <p:txBody>
          <a:bodyPr wrap="square" lIns="0" tIns="0" rIns="0" bIns="0" rtlCol="0"/>
          <a:lstStyle/>
          <a:p>
            <a:endParaRPr/>
          </a:p>
        </p:txBody>
      </p:sp>
      <p:sp>
        <p:nvSpPr>
          <p:cNvPr id="220" name="object 220"/>
          <p:cNvSpPr/>
          <p:nvPr/>
        </p:nvSpPr>
        <p:spPr>
          <a:xfrm>
            <a:off x="0" y="5719573"/>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ln w="3175">
            <a:solidFill>
              <a:srgbClr val="0000D5"/>
            </a:solidFill>
          </a:ln>
        </p:spPr>
        <p:txBody>
          <a:bodyPr wrap="square" lIns="0" tIns="0" rIns="0" bIns="0" rtlCol="0"/>
          <a:lstStyle/>
          <a:p>
            <a:endParaRPr/>
          </a:p>
        </p:txBody>
      </p:sp>
      <p:sp>
        <p:nvSpPr>
          <p:cNvPr id="221" name="object 221"/>
          <p:cNvSpPr/>
          <p:nvPr/>
        </p:nvSpPr>
        <p:spPr>
          <a:xfrm>
            <a:off x="0" y="5776010"/>
            <a:ext cx="9144000" cy="53340"/>
          </a:xfrm>
          <a:custGeom>
            <a:avLst/>
            <a:gdLst/>
            <a:ahLst/>
            <a:cxnLst/>
            <a:rect l="l" t="t" r="r" b="b"/>
            <a:pathLst>
              <a:path w="9144000" h="53339">
                <a:moveTo>
                  <a:pt x="0" y="53213"/>
                </a:moveTo>
                <a:lnTo>
                  <a:pt x="9144000" y="53213"/>
                </a:lnTo>
                <a:lnTo>
                  <a:pt x="9144000" y="0"/>
                </a:lnTo>
                <a:lnTo>
                  <a:pt x="0" y="0"/>
                </a:lnTo>
                <a:lnTo>
                  <a:pt x="0" y="53213"/>
                </a:lnTo>
                <a:close/>
              </a:path>
            </a:pathLst>
          </a:custGeom>
          <a:solidFill>
            <a:srgbClr val="0000D7"/>
          </a:solidFill>
        </p:spPr>
        <p:txBody>
          <a:bodyPr wrap="square" lIns="0" tIns="0" rIns="0" bIns="0" rtlCol="0"/>
          <a:lstStyle/>
          <a:p>
            <a:endParaRPr/>
          </a:p>
        </p:txBody>
      </p:sp>
      <p:sp>
        <p:nvSpPr>
          <p:cNvPr id="222" name="object 222"/>
          <p:cNvSpPr/>
          <p:nvPr/>
        </p:nvSpPr>
        <p:spPr>
          <a:xfrm>
            <a:off x="0" y="5776010"/>
            <a:ext cx="9144000" cy="53340"/>
          </a:xfrm>
          <a:custGeom>
            <a:avLst/>
            <a:gdLst/>
            <a:ahLst/>
            <a:cxnLst/>
            <a:rect l="l" t="t" r="r" b="b"/>
            <a:pathLst>
              <a:path w="9144000" h="53339">
                <a:moveTo>
                  <a:pt x="0" y="53213"/>
                </a:moveTo>
                <a:lnTo>
                  <a:pt x="9144000" y="53213"/>
                </a:lnTo>
                <a:lnTo>
                  <a:pt x="9144000" y="0"/>
                </a:lnTo>
                <a:lnTo>
                  <a:pt x="0" y="0"/>
                </a:lnTo>
                <a:lnTo>
                  <a:pt x="0" y="53213"/>
                </a:lnTo>
                <a:close/>
              </a:path>
            </a:pathLst>
          </a:custGeom>
          <a:ln w="3175">
            <a:solidFill>
              <a:srgbClr val="0000D7"/>
            </a:solidFill>
          </a:ln>
        </p:spPr>
        <p:txBody>
          <a:bodyPr wrap="square" lIns="0" tIns="0" rIns="0" bIns="0" rtlCol="0"/>
          <a:lstStyle/>
          <a:p>
            <a:endParaRPr/>
          </a:p>
        </p:txBody>
      </p:sp>
      <p:sp>
        <p:nvSpPr>
          <p:cNvPr id="223" name="object 223"/>
          <p:cNvSpPr/>
          <p:nvPr/>
        </p:nvSpPr>
        <p:spPr>
          <a:xfrm>
            <a:off x="0" y="5829225"/>
            <a:ext cx="9144000" cy="55244"/>
          </a:xfrm>
          <a:custGeom>
            <a:avLst/>
            <a:gdLst/>
            <a:ahLst/>
            <a:cxnLst/>
            <a:rect l="l" t="t" r="r" b="b"/>
            <a:pathLst>
              <a:path w="9144000" h="55245">
                <a:moveTo>
                  <a:pt x="0" y="54824"/>
                </a:moveTo>
                <a:lnTo>
                  <a:pt x="9144000" y="54824"/>
                </a:lnTo>
                <a:lnTo>
                  <a:pt x="9144000" y="0"/>
                </a:lnTo>
                <a:lnTo>
                  <a:pt x="0" y="0"/>
                </a:lnTo>
                <a:lnTo>
                  <a:pt x="0" y="54824"/>
                </a:lnTo>
                <a:close/>
              </a:path>
            </a:pathLst>
          </a:custGeom>
          <a:solidFill>
            <a:srgbClr val="0000DA"/>
          </a:solidFill>
        </p:spPr>
        <p:txBody>
          <a:bodyPr wrap="square" lIns="0" tIns="0" rIns="0" bIns="0" rtlCol="0"/>
          <a:lstStyle/>
          <a:p>
            <a:endParaRPr/>
          </a:p>
        </p:txBody>
      </p:sp>
      <p:sp>
        <p:nvSpPr>
          <p:cNvPr id="224" name="object 224"/>
          <p:cNvSpPr/>
          <p:nvPr/>
        </p:nvSpPr>
        <p:spPr>
          <a:xfrm>
            <a:off x="0" y="5829225"/>
            <a:ext cx="9144000" cy="55244"/>
          </a:xfrm>
          <a:custGeom>
            <a:avLst/>
            <a:gdLst/>
            <a:ahLst/>
            <a:cxnLst/>
            <a:rect l="l" t="t" r="r" b="b"/>
            <a:pathLst>
              <a:path w="9144000" h="55245">
                <a:moveTo>
                  <a:pt x="0" y="54824"/>
                </a:moveTo>
                <a:lnTo>
                  <a:pt x="9144000" y="54824"/>
                </a:lnTo>
                <a:lnTo>
                  <a:pt x="9144000" y="0"/>
                </a:lnTo>
                <a:lnTo>
                  <a:pt x="0" y="0"/>
                </a:lnTo>
                <a:lnTo>
                  <a:pt x="0" y="54824"/>
                </a:lnTo>
                <a:close/>
              </a:path>
            </a:pathLst>
          </a:custGeom>
          <a:ln w="3175">
            <a:solidFill>
              <a:srgbClr val="0000DA"/>
            </a:solidFill>
          </a:ln>
        </p:spPr>
        <p:txBody>
          <a:bodyPr wrap="square" lIns="0" tIns="0" rIns="0" bIns="0" rtlCol="0"/>
          <a:lstStyle/>
          <a:p>
            <a:endParaRPr/>
          </a:p>
        </p:txBody>
      </p:sp>
      <p:sp>
        <p:nvSpPr>
          <p:cNvPr id="225" name="object 225"/>
          <p:cNvSpPr/>
          <p:nvPr/>
        </p:nvSpPr>
        <p:spPr>
          <a:xfrm>
            <a:off x="0" y="5884049"/>
            <a:ext cx="9144000" cy="53340"/>
          </a:xfrm>
          <a:custGeom>
            <a:avLst/>
            <a:gdLst/>
            <a:ahLst/>
            <a:cxnLst/>
            <a:rect l="l" t="t" r="r" b="b"/>
            <a:pathLst>
              <a:path w="9144000" h="53339">
                <a:moveTo>
                  <a:pt x="0" y="53212"/>
                </a:moveTo>
                <a:lnTo>
                  <a:pt x="9144000" y="53212"/>
                </a:lnTo>
                <a:lnTo>
                  <a:pt x="9144000" y="0"/>
                </a:lnTo>
                <a:lnTo>
                  <a:pt x="0" y="0"/>
                </a:lnTo>
                <a:lnTo>
                  <a:pt x="0" y="53212"/>
                </a:lnTo>
                <a:close/>
              </a:path>
            </a:pathLst>
          </a:custGeom>
          <a:solidFill>
            <a:srgbClr val="0000DC"/>
          </a:solidFill>
        </p:spPr>
        <p:txBody>
          <a:bodyPr wrap="square" lIns="0" tIns="0" rIns="0" bIns="0" rtlCol="0"/>
          <a:lstStyle/>
          <a:p>
            <a:endParaRPr/>
          </a:p>
        </p:txBody>
      </p:sp>
      <p:sp>
        <p:nvSpPr>
          <p:cNvPr id="226" name="object 226"/>
          <p:cNvSpPr/>
          <p:nvPr/>
        </p:nvSpPr>
        <p:spPr>
          <a:xfrm>
            <a:off x="0" y="5884049"/>
            <a:ext cx="9144000" cy="53340"/>
          </a:xfrm>
          <a:custGeom>
            <a:avLst/>
            <a:gdLst/>
            <a:ahLst/>
            <a:cxnLst/>
            <a:rect l="l" t="t" r="r" b="b"/>
            <a:pathLst>
              <a:path w="9144000" h="53339">
                <a:moveTo>
                  <a:pt x="0" y="53212"/>
                </a:moveTo>
                <a:lnTo>
                  <a:pt x="9144000" y="53212"/>
                </a:lnTo>
                <a:lnTo>
                  <a:pt x="9144000" y="0"/>
                </a:lnTo>
                <a:lnTo>
                  <a:pt x="0" y="0"/>
                </a:lnTo>
                <a:lnTo>
                  <a:pt x="0" y="53212"/>
                </a:lnTo>
                <a:close/>
              </a:path>
            </a:pathLst>
          </a:custGeom>
          <a:ln w="3175">
            <a:solidFill>
              <a:srgbClr val="0000DC"/>
            </a:solidFill>
          </a:ln>
        </p:spPr>
        <p:txBody>
          <a:bodyPr wrap="square" lIns="0" tIns="0" rIns="0" bIns="0" rtlCol="0"/>
          <a:lstStyle/>
          <a:p>
            <a:endParaRPr/>
          </a:p>
        </p:txBody>
      </p:sp>
      <p:sp>
        <p:nvSpPr>
          <p:cNvPr id="227" name="object 227"/>
          <p:cNvSpPr/>
          <p:nvPr/>
        </p:nvSpPr>
        <p:spPr>
          <a:xfrm>
            <a:off x="0" y="5937251"/>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solidFill>
            <a:srgbClr val="0000DE"/>
          </a:solidFill>
        </p:spPr>
        <p:txBody>
          <a:bodyPr wrap="square" lIns="0" tIns="0" rIns="0" bIns="0" rtlCol="0"/>
          <a:lstStyle/>
          <a:p>
            <a:endParaRPr/>
          </a:p>
        </p:txBody>
      </p:sp>
      <p:sp>
        <p:nvSpPr>
          <p:cNvPr id="228" name="object 228"/>
          <p:cNvSpPr/>
          <p:nvPr/>
        </p:nvSpPr>
        <p:spPr>
          <a:xfrm>
            <a:off x="0" y="5937251"/>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ln w="3175">
            <a:solidFill>
              <a:srgbClr val="0000DE"/>
            </a:solidFill>
          </a:ln>
        </p:spPr>
        <p:txBody>
          <a:bodyPr wrap="square" lIns="0" tIns="0" rIns="0" bIns="0" rtlCol="0"/>
          <a:lstStyle/>
          <a:p>
            <a:endParaRPr/>
          </a:p>
        </p:txBody>
      </p:sp>
      <p:sp>
        <p:nvSpPr>
          <p:cNvPr id="229" name="object 229"/>
          <p:cNvSpPr/>
          <p:nvPr/>
        </p:nvSpPr>
        <p:spPr>
          <a:xfrm>
            <a:off x="0" y="5993688"/>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solidFill>
            <a:srgbClr val="0000DF"/>
          </a:solidFill>
        </p:spPr>
        <p:txBody>
          <a:bodyPr wrap="square" lIns="0" tIns="0" rIns="0" bIns="0" rtlCol="0"/>
          <a:lstStyle/>
          <a:p>
            <a:endParaRPr/>
          </a:p>
        </p:txBody>
      </p:sp>
      <p:sp>
        <p:nvSpPr>
          <p:cNvPr id="230" name="object 230"/>
          <p:cNvSpPr/>
          <p:nvPr/>
        </p:nvSpPr>
        <p:spPr>
          <a:xfrm>
            <a:off x="0" y="5993688"/>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ln w="3175">
            <a:solidFill>
              <a:srgbClr val="0000DF"/>
            </a:solidFill>
          </a:ln>
        </p:spPr>
        <p:txBody>
          <a:bodyPr wrap="square" lIns="0" tIns="0" rIns="0" bIns="0" rtlCol="0"/>
          <a:lstStyle/>
          <a:p>
            <a:endParaRPr/>
          </a:p>
        </p:txBody>
      </p:sp>
      <p:sp>
        <p:nvSpPr>
          <p:cNvPr id="231" name="object 231"/>
          <p:cNvSpPr/>
          <p:nvPr/>
        </p:nvSpPr>
        <p:spPr>
          <a:xfrm>
            <a:off x="0" y="6045290"/>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solidFill>
            <a:srgbClr val="0000E1"/>
          </a:solidFill>
        </p:spPr>
        <p:txBody>
          <a:bodyPr wrap="square" lIns="0" tIns="0" rIns="0" bIns="0" rtlCol="0"/>
          <a:lstStyle/>
          <a:p>
            <a:endParaRPr/>
          </a:p>
        </p:txBody>
      </p:sp>
      <p:sp>
        <p:nvSpPr>
          <p:cNvPr id="232" name="object 232"/>
          <p:cNvSpPr/>
          <p:nvPr/>
        </p:nvSpPr>
        <p:spPr>
          <a:xfrm>
            <a:off x="0" y="6045290"/>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ln w="3175">
            <a:solidFill>
              <a:srgbClr val="0000E1"/>
            </a:solidFill>
          </a:ln>
        </p:spPr>
        <p:txBody>
          <a:bodyPr wrap="square" lIns="0" tIns="0" rIns="0" bIns="0" rtlCol="0"/>
          <a:lstStyle/>
          <a:p>
            <a:endParaRPr/>
          </a:p>
        </p:txBody>
      </p:sp>
      <p:sp>
        <p:nvSpPr>
          <p:cNvPr id="233" name="object 233"/>
          <p:cNvSpPr/>
          <p:nvPr/>
        </p:nvSpPr>
        <p:spPr>
          <a:xfrm>
            <a:off x="0" y="6101727"/>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solidFill>
            <a:srgbClr val="0000E3"/>
          </a:solidFill>
        </p:spPr>
        <p:txBody>
          <a:bodyPr wrap="square" lIns="0" tIns="0" rIns="0" bIns="0" rtlCol="0"/>
          <a:lstStyle/>
          <a:p>
            <a:endParaRPr/>
          </a:p>
        </p:txBody>
      </p:sp>
      <p:sp>
        <p:nvSpPr>
          <p:cNvPr id="234" name="object 234"/>
          <p:cNvSpPr/>
          <p:nvPr/>
        </p:nvSpPr>
        <p:spPr>
          <a:xfrm>
            <a:off x="0" y="6101727"/>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ln w="3175">
            <a:solidFill>
              <a:srgbClr val="0000E3"/>
            </a:solidFill>
          </a:ln>
        </p:spPr>
        <p:txBody>
          <a:bodyPr wrap="square" lIns="0" tIns="0" rIns="0" bIns="0" rtlCol="0"/>
          <a:lstStyle/>
          <a:p>
            <a:endParaRPr/>
          </a:p>
        </p:txBody>
      </p:sp>
      <p:sp>
        <p:nvSpPr>
          <p:cNvPr id="235" name="object 235"/>
          <p:cNvSpPr/>
          <p:nvPr/>
        </p:nvSpPr>
        <p:spPr>
          <a:xfrm>
            <a:off x="0" y="6153327"/>
            <a:ext cx="9144000" cy="53340"/>
          </a:xfrm>
          <a:custGeom>
            <a:avLst/>
            <a:gdLst/>
            <a:ahLst/>
            <a:cxnLst/>
            <a:rect l="l" t="t" r="r" b="b"/>
            <a:pathLst>
              <a:path w="9144000" h="53339">
                <a:moveTo>
                  <a:pt x="0" y="53212"/>
                </a:moveTo>
                <a:lnTo>
                  <a:pt x="9144000" y="53212"/>
                </a:lnTo>
                <a:lnTo>
                  <a:pt x="9144000" y="0"/>
                </a:lnTo>
                <a:lnTo>
                  <a:pt x="0" y="0"/>
                </a:lnTo>
                <a:lnTo>
                  <a:pt x="0" y="53212"/>
                </a:lnTo>
                <a:close/>
              </a:path>
            </a:pathLst>
          </a:custGeom>
          <a:solidFill>
            <a:srgbClr val="0000E6"/>
          </a:solidFill>
        </p:spPr>
        <p:txBody>
          <a:bodyPr wrap="square" lIns="0" tIns="0" rIns="0" bIns="0" rtlCol="0"/>
          <a:lstStyle/>
          <a:p>
            <a:endParaRPr/>
          </a:p>
        </p:txBody>
      </p:sp>
      <p:sp>
        <p:nvSpPr>
          <p:cNvPr id="236" name="object 236"/>
          <p:cNvSpPr/>
          <p:nvPr/>
        </p:nvSpPr>
        <p:spPr>
          <a:xfrm>
            <a:off x="0" y="6153327"/>
            <a:ext cx="9144000" cy="53340"/>
          </a:xfrm>
          <a:custGeom>
            <a:avLst/>
            <a:gdLst/>
            <a:ahLst/>
            <a:cxnLst/>
            <a:rect l="l" t="t" r="r" b="b"/>
            <a:pathLst>
              <a:path w="9144000" h="53339">
                <a:moveTo>
                  <a:pt x="0" y="53212"/>
                </a:moveTo>
                <a:lnTo>
                  <a:pt x="9144000" y="53212"/>
                </a:lnTo>
                <a:lnTo>
                  <a:pt x="9144000" y="0"/>
                </a:lnTo>
                <a:lnTo>
                  <a:pt x="0" y="0"/>
                </a:lnTo>
                <a:lnTo>
                  <a:pt x="0" y="53212"/>
                </a:lnTo>
                <a:close/>
              </a:path>
            </a:pathLst>
          </a:custGeom>
          <a:ln w="3175">
            <a:solidFill>
              <a:srgbClr val="0000E6"/>
            </a:solidFill>
          </a:ln>
        </p:spPr>
        <p:txBody>
          <a:bodyPr wrap="square" lIns="0" tIns="0" rIns="0" bIns="0" rtlCol="0"/>
          <a:lstStyle/>
          <a:p>
            <a:endParaRPr/>
          </a:p>
        </p:txBody>
      </p:sp>
      <p:sp>
        <p:nvSpPr>
          <p:cNvPr id="237" name="object 237"/>
          <p:cNvSpPr/>
          <p:nvPr/>
        </p:nvSpPr>
        <p:spPr>
          <a:xfrm>
            <a:off x="0" y="6206542"/>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solidFill>
            <a:srgbClr val="0000E8"/>
          </a:solidFill>
        </p:spPr>
        <p:txBody>
          <a:bodyPr wrap="square" lIns="0" tIns="0" rIns="0" bIns="0" rtlCol="0"/>
          <a:lstStyle/>
          <a:p>
            <a:endParaRPr/>
          </a:p>
        </p:txBody>
      </p:sp>
      <p:sp>
        <p:nvSpPr>
          <p:cNvPr id="238" name="object 238"/>
          <p:cNvSpPr/>
          <p:nvPr/>
        </p:nvSpPr>
        <p:spPr>
          <a:xfrm>
            <a:off x="0" y="6206542"/>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ln w="3175">
            <a:solidFill>
              <a:srgbClr val="0000E8"/>
            </a:solidFill>
          </a:ln>
        </p:spPr>
        <p:txBody>
          <a:bodyPr wrap="square" lIns="0" tIns="0" rIns="0" bIns="0" rtlCol="0"/>
          <a:lstStyle/>
          <a:p>
            <a:endParaRPr/>
          </a:p>
        </p:txBody>
      </p:sp>
      <p:sp>
        <p:nvSpPr>
          <p:cNvPr id="239" name="object 239"/>
          <p:cNvSpPr/>
          <p:nvPr/>
        </p:nvSpPr>
        <p:spPr>
          <a:xfrm>
            <a:off x="0" y="6262979"/>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solidFill>
            <a:srgbClr val="0000EA"/>
          </a:solidFill>
        </p:spPr>
        <p:txBody>
          <a:bodyPr wrap="square" lIns="0" tIns="0" rIns="0" bIns="0" rtlCol="0"/>
          <a:lstStyle/>
          <a:p>
            <a:endParaRPr/>
          </a:p>
        </p:txBody>
      </p:sp>
      <p:sp>
        <p:nvSpPr>
          <p:cNvPr id="240" name="object 240"/>
          <p:cNvSpPr/>
          <p:nvPr/>
        </p:nvSpPr>
        <p:spPr>
          <a:xfrm>
            <a:off x="0" y="6262979"/>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ln w="3175">
            <a:solidFill>
              <a:srgbClr val="0000EA"/>
            </a:solidFill>
          </a:ln>
        </p:spPr>
        <p:txBody>
          <a:bodyPr wrap="square" lIns="0" tIns="0" rIns="0" bIns="0" rtlCol="0"/>
          <a:lstStyle/>
          <a:p>
            <a:endParaRPr/>
          </a:p>
        </p:txBody>
      </p:sp>
      <p:sp>
        <p:nvSpPr>
          <p:cNvPr id="241" name="object 241"/>
          <p:cNvSpPr/>
          <p:nvPr/>
        </p:nvSpPr>
        <p:spPr>
          <a:xfrm>
            <a:off x="0" y="6314580"/>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solidFill>
            <a:srgbClr val="0000EB"/>
          </a:solidFill>
        </p:spPr>
        <p:txBody>
          <a:bodyPr wrap="square" lIns="0" tIns="0" rIns="0" bIns="0" rtlCol="0"/>
          <a:lstStyle/>
          <a:p>
            <a:endParaRPr/>
          </a:p>
        </p:txBody>
      </p:sp>
      <p:sp>
        <p:nvSpPr>
          <p:cNvPr id="242" name="object 242"/>
          <p:cNvSpPr/>
          <p:nvPr/>
        </p:nvSpPr>
        <p:spPr>
          <a:xfrm>
            <a:off x="0" y="6314580"/>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ln w="3175">
            <a:solidFill>
              <a:srgbClr val="0000EB"/>
            </a:solidFill>
          </a:ln>
        </p:spPr>
        <p:txBody>
          <a:bodyPr wrap="square" lIns="0" tIns="0" rIns="0" bIns="0" rtlCol="0"/>
          <a:lstStyle/>
          <a:p>
            <a:endParaRPr/>
          </a:p>
        </p:txBody>
      </p:sp>
      <p:sp>
        <p:nvSpPr>
          <p:cNvPr id="243" name="object 243"/>
          <p:cNvSpPr/>
          <p:nvPr/>
        </p:nvSpPr>
        <p:spPr>
          <a:xfrm>
            <a:off x="0" y="6371018"/>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solidFill>
            <a:srgbClr val="0000ED"/>
          </a:solidFill>
        </p:spPr>
        <p:txBody>
          <a:bodyPr wrap="square" lIns="0" tIns="0" rIns="0" bIns="0" rtlCol="0"/>
          <a:lstStyle/>
          <a:p>
            <a:endParaRPr/>
          </a:p>
        </p:txBody>
      </p:sp>
      <p:sp>
        <p:nvSpPr>
          <p:cNvPr id="244" name="object 244"/>
          <p:cNvSpPr/>
          <p:nvPr/>
        </p:nvSpPr>
        <p:spPr>
          <a:xfrm>
            <a:off x="0" y="6371018"/>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ln w="3175">
            <a:solidFill>
              <a:srgbClr val="0000ED"/>
            </a:solidFill>
          </a:ln>
        </p:spPr>
        <p:txBody>
          <a:bodyPr wrap="square" lIns="0" tIns="0" rIns="0" bIns="0" rtlCol="0"/>
          <a:lstStyle/>
          <a:p>
            <a:endParaRPr/>
          </a:p>
        </p:txBody>
      </p:sp>
      <p:sp>
        <p:nvSpPr>
          <p:cNvPr id="245" name="object 245"/>
          <p:cNvSpPr/>
          <p:nvPr/>
        </p:nvSpPr>
        <p:spPr>
          <a:xfrm>
            <a:off x="0" y="6422619"/>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solidFill>
            <a:srgbClr val="0000EF"/>
          </a:solidFill>
        </p:spPr>
        <p:txBody>
          <a:bodyPr wrap="square" lIns="0" tIns="0" rIns="0" bIns="0" rtlCol="0"/>
          <a:lstStyle/>
          <a:p>
            <a:endParaRPr/>
          </a:p>
        </p:txBody>
      </p:sp>
      <p:sp>
        <p:nvSpPr>
          <p:cNvPr id="246" name="object 246"/>
          <p:cNvSpPr/>
          <p:nvPr/>
        </p:nvSpPr>
        <p:spPr>
          <a:xfrm>
            <a:off x="0" y="6422619"/>
            <a:ext cx="9144000" cy="56515"/>
          </a:xfrm>
          <a:custGeom>
            <a:avLst/>
            <a:gdLst/>
            <a:ahLst/>
            <a:cxnLst/>
            <a:rect l="l" t="t" r="r" b="b"/>
            <a:pathLst>
              <a:path w="9144000" h="56514">
                <a:moveTo>
                  <a:pt x="0" y="56437"/>
                </a:moveTo>
                <a:lnTo>
                  <a:pt x="9144000" y="56437"/>
                </a:lnTo>
                <a:lnTo>
                  <a:pt x="9144000" y="0"/>
                </a:lnTo>
                <a:lnTo>
                  <a:pt x="0" y="0"/>
                </a:lnTo>
                <a:lnTo>
                  <a:pt x="0" y="56437"/>
                </a:lnTo>
                <a:close/>
              </a:path>
            </a:pathLst>
          </a:custGeom>
          <a:ln w="3175">
            <a:solidFill>
              <a:srgbClr val="0000EF"/>
            </a:solidFill>
          </a:ln>
        </p:spPr>
        <p:txBody>
          <a:bodyPr wrap="square" lIns="0" tIns="0" rIns="0" bIns="0" rtlCol="0"/>
          <a:lstStyle/>
          <a:p>
            <a:endParaRPr/>
          </a:p>
        </p:txBody>
      </p:sp>
      <p:sp>
        <p:nvSpPr>
          <p:cNvPr id="247" name="object 247"/>
          <p:cNvSpPr/>
          <p:nvPr/>
        </p:nvSpPr>
        <p:spPr>
          <a:xfrm>
            <a:off x="0" y="6479057"/>
            <a:ext cx="9144000" cy="53340"/>
          </a:xfrm>
          <a:custGeom>
            <a:avLst/>
            <a:gdLst/>
            <a:ahLst/>
            <a:cxnLst/>
            <a:rect l="l" t="t" r="r" b="b"/>
            <a:pathLst>
              <a:path w="9144000" h="53340">
                <a:moveTo>
                  <a:pt x="0" y="53213"/>
                </a:moveTo>
                <a:lnTo>
                  <a:pt x="9144000" y="53213"/>
                </a:lnTo>
                <a:lnTo>
                  <a:pt x="9144000" y="0"/>
                </a:lnTo>
                <a:lnTo>
                  <a:pt x="0" y="0"/>
                </a:lnTo>
                <a:lnTo>
                  <a:pt x="0" y="53213"/>
                </a:lnTo>
                <a:close/>
              </a:path>
            </a:pathLst>
          </a:custGeom>
          <a:solidFill>
            <a:srgbClr val="0000F1"/>
          </a:solidFill>
        </p:spPr>
        <p:txBody>
          <a:bodyPr wrap="square" lIns="0" tIns="0" rIns="0" bIns="0" rtlCol="0"/>
          <a:lstStyle/>
          <a:p>
            <a:endParaRPr/>
          </a:p>
        </p:txBody>
      </p:sp>
      <p:sp>
        <p:nvSpPr>
          <p:cNvPr id="248" name="object 248"/>
          <p:cNvSpPr/>
          <p:nvPr/>
        </p:nvSpPr>
        <p:spPr>
          <a:xfrm>
            <a:off x="0" y="6479057"/>
            <a:ext cx="9144000" cy="53340"/>
          </a:xfrm>
          <a:custGeom>
            <a:avLst/>
            <a:gdLst/>
            <a:ahLst/>
            <a:cxnLst/>
            <a:rect l="l" t="t" r="r" b="b"/>
            <a:pathLst>
              <a:path w="9144000" h="53340">
                <a:moveTo>
                  <a:pt x="0" y="53213"/>
                </a:moveTo>
                <a:lnTo>
                  <a:pt x="9144000" y="53213"/>
                </a:lnTo>
                <a:lnTo>
                  <a:pt x="9144000" y="0"/>
                </a:lnTo>
                <a:lnTo>
                  <a:pt x="0" y="0"/>
                </a:lnTo>
                <a:lnTo>
                  <a:pt x="0" y="53213"/>
                </a:lnTo>
                <a:close/>
              </a:path>
            </a:pathLst>
          </a:custGeom>
          <a:ln w="3175">
            <a:solidFill>
              <a:srgbClr val="0000F1"/>
            </a:solidFill>
          </a:ln>
        </p:spPr>
        <p:txBody>
          <a:bodyPr wrap="square" lIns="0" tIns="0" rIns="0" bIns="0" rtlCol="0"/>
          <a:lstStyle/>
          <a:p>
            <a:endParaRPr/>
          </a:p>
        </p:txBody>
      </p:sp>
      <p:sp>
        <p:nvSpPr>
          <p:cNvPr id="249" name="object 249"/>
          <p:cNvSpPr/>
          <p:nvPr/>
        </p:nvSpPr>
        <p:spPr>
          <a:xfrm>
            <a:off x="0" y="6532270"/>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solidFill>
            <a:srgbClr val="0000F4"/>
          </a:solidFill>
        </p:spPr>
        <p:txBody>
          <a:bodyPr wrap="square" lIns="0" tIns="0" rIns="0" bIns="0" rtlCol="0"/>
          <a:lstStyle/>
          <a:p>
            <a:endParaRPr/>
          </a:p>
        </p:txBody>
      </p:sp>
      <p:sp>
        <p:nvSpPr>
          <p:cNvPr id="250" name="object 250"/>
          <p:cNvSpPr/>
          <p:nvPr/>
        </p:nvSpPr>
        <p:spPr>
          <a:xfrm>
            <a:off x="0" y="6532270"/>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ln w="3175">
            <a:solidFill>
              <a:srgbClr val="0000F4"/>
            </a:solidFill>
          </a:ln>
        </p:spPr>
        <p:txBody>
          <a:bodyPr wrap="square" lIns="0" tIns="0" rIns="0" bIns="0" rtlCol="0"/>
          <a:lstStyle/>
          <a:p>
            <a:endParaRPr/>
          </a:p>
        </p:txBody>
      </p:sp>
      <p:sp>
        <p:nvSpPr>
          <p:cNvPr id="251" name="object 251"/>
          <p:cNvSpPr/>
          <p:nvPr/>
        </p:nvSpPr>
        <p:spPr>
          <a:xfrm>
            <a:off x="0" y="6583871"/>
            <a:ext cx="9144000" cy="56515"/>
          </a:xfrm>
          <a:custGeom>
            <a:avLst/>
            <a:gdLst/>
            <a:ahLst/>
            <a:cxnLst/>
            <a:rect l="l" t="t" r="r" b="b"/>
            <a:pathLst>
              <a:path w="9144000" h="56515">
                <a:moveTo>
                  <a:pt x="0" y="56437"/>
                </a:moveTo>
                <a:lnTo>
                  <a:pt x="9144000" y="56437"/>
                </a:lnTo>
                <a:lnTo>
                  <a:pt x="9144000" y="0"/>
                </a:lnTo>
                <a:lnTo>
                  <a:pt x="0" y="0"/>
                </a:lnTo>
                <a:lnTo>
                  <a:pt x="0" y="56437"/>
                </a:lnTo>
                <a:close/>
              </a:path>
            </a:pathLst>
          </a:custGeom>
          <a:solidFill>
            <a:srgbClr val="0000F6"/>
          </a:solidFill>
        </p:spPr>
        <p:txBody>
          <a:bodyPr wrap="square" lIns="0" tIns="0" rIns="0" bIns="0" rtlCol="0"/>
          <a:lstStyle/>
          <a:p>
            <a:endParaRPr/>
          </a:p>
        </p:txBody>
      </p:sp>
      <p:sp>
        <p:nvSpPr>
          <p:cNvPr id="252" name="object 252"/>
          <p:cNvSpPr/>
          <p:nvPr/>
        </p:nvSpPr>
        <p:spPr>
          <a:xfrm>
            <a:off x="0" y="6583871"/>
            <a:ext cx="9144000" cy="56515"/>
          </a:xfrm>
          <a:custGeom>
            <a:avLst/>
            <a:gdLst/>
            <a:ahLst/>
            <a:cxnLst/>
            <a:rect l="l" t="t" r="r" b="b"/>
            <a:pathLst>
              <a:path w="9144000" h="56515">
                <a:moveTo>
                  <a:pt x="0" y="56437"/>
                </a:moveTo>
                <a:lnTo>
                  <a:pt x="9144000" y="56437"/>
                </a:lnTo>
                <a:lnTo>
                  <a:pt x="9144000" y="0"/>
                </a:lnTo>
                <a:lnTo>
                  <a:pt x="0" y="0"/>
                </a:lnTo>
                <a:lnTo>
                  <a:pt x="0" y="56437"/>
                </a:lnTo>
                <a:close/>
              </a:path>
            </a:pathLst>
          </a:custGeom>
          <a:ln w="3175">
            <a:solidFill>
              <a:srgbClr val="0000F6"/>
            </a:solidFill>
          </a:ln>
        </p:spPr>
        <p:txBody>
          <a:bodyPr wrap="square" lIns="0" tIns="0" rIns="0" bIns="0" rtlCol="0"/>
          <a:lstStyle/>
          <a:p>
            <a:endParaRPr/>
          </a:p>
        </p:txBody>
      </p:sp>
      <p:sp>
        <p:nvSpPr>
          <p:cNvPr id="253" name="object 253"/>
          <p:cNvSpPr/>
          <p:nvPr/>
        </p:nvSpPr>
        <p:spPr>
          <a:xfrm>
            <a:off x="0" y="6640309"/>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solidFill>
            <a:srgbClr val="0000F8"/>
          </a:solidFill>
        </p:spPr>
        <p:txBody>
          <a:bodyPr wrap="square" lIns="0" tIns="0" rIns="0" bIns="0" rtlCol="0"/>
          <a:lstStyle/>
          <a:p>
            <a:endParaRPr/>
          </a:p>
        </p:txBody>
      </p:sp>
      <p:sp>
        <p:nvSpPr>
          <p:cNvPr id="254" name="object 254"/>
          <p:cNvSpPr/>
          <p:nvPr/>
        </p:nvSpPr>
        <p:spPr>
          <a:xfrm>
            <a:off x="0" y="6640309"/>
            <a:ext cx="9144000" cy="52069"/>
          </a:xfrm>
          <a:custGeom>
            <a:avLst/>
            <a:gdLst/>
            <a:ahLst/>
            <a:cxnLst/>
            <a:rect l="l" t="t" r="r" b="b"/>
            <a:pathLst>
              <a:path w="9144000" h="52070">
                <a:moveTo>
                  <a:pt x="0" y="51600"/>
                </a:moveTo>
                <a:lnTo>
                  <a:pt x="9144000" y="51600"/>
                </a:lnTo>
                <a:lnTo>
                  <a:pt x="9144000" y="0"/>
                </a:lnTo>
                <a:lnTo>
                  <a:pt x="0" y="0"/>
                </a:lnTo>
                <a:lnTo>
                  <a:pt x="0" y="51600"/>
                </a:lnTo>
                <a:close/>
              </a:path>
            </a:pathLst>
          </a:custGeom>
          <a:ln w="3175">
            <a:solidFill>
              <a:srgbClr val="0000F8"/>
            </a:solidFill>
          </a:ln>
        </p:spPr>
        <p:txBody>
          <a:bodyPr wrap="square" lIns="0" tIns="0" rIns="0" bIns="0" rtlCol="0"/>
          <a:lstStyle/>
          <a:p>
            <a:endParaRPr/>
          </a:p>
        </p:txBody>
      </p:sp>
      <p:sp>
        <p:nvSpPr>
          <p:cNvPr id="255" name="object 255"/>
          <p:cNvSpPr/>
          <p:nvPr/>
        </p:nvSpPr>
        <p:spPr>
          <a:xfrm>
            <a:off x="0" y="6691911"/>
            <a:ext cx="9144000" cy="56515"/>
          </a:xfrm>
          <a:custGeom>
            <a:avLst/>
            <a:gdLst/>
            <a:ahLst/>
            <a:cxnLst/>
            <a:rect l="l" t="t" r="r" b="b"/>
            <a:pathLst>
              <a:path w="9144000" h="56515">
                <a:moveTo>
                  <a:pt x="0" y="56437"/>
                </a:moveTo>
                <a:lnTo>
                  <a:pt x="9144000" y="56437"/>
                </a:lnTo>
                <a:lnTo>
                  <a:pt x="9144000" y="0"/>
                </a:lnTo>
                <a:lnTo>
                  <a:pt x="0" y="0"/>
                </a:lnTo>
                <a:lnTo>
                  <a:pt x="0" y="56437"/>
                </a:lnTo>
                <a:close/>
              </a:path>
            </a:pathLst>
          </a:custGeom>
          <a:solidFill>
            <a:srgbClr val="0000F9"/>
          </a:solidFill>
        </p:spPr>
        <p:txBody>
          <a:bodyPr wrap="square" lIns="0" tIns="0" rIns="0" bIns="0" rtlCol="0"/>
          <a:lstStyle/>
          <a:p>
            <a:endParaRPr/>
          </a:p>
        </p:txBody>
      </p:sp>
      <p:sp>
        <p:nvSpPr>
          <p:cNvPr id="256" name="object 256"/>
          <p:cNvSpPr/>
          <p:nvPr/>
        </p:nvSpPr>
        <p:spPr>
          <a:xfrm>
            <a:off x="0" y="6691911"/>
            <a:ext cx="9144000" cy="56515"/>
          </a:xfrm>
          <a:custGeom>
            <a:avLst/>
            <a:gdLst/>
            <a:ahLst/>
            <a:cxnLst/>
            <a:rect l="l" t="t" r="r" b="b"/>
            <a:pathLst>
              <a:path w="9144000" h="56515">
                <a:moveTo>
                  <a:pt x="0" y="56437"/>
                </a:moveTo>
                <a:lnTo>
                  <a:pt x="9144000" y="56437"/>
                </a:lnTo>
                <a:lnTo>
                  <a:pt x="9144000" y="0"/>
                </a:lnTo>
                <a:lnTo>
                  <a:pt x="0" y="0"/>
                </a:lnTo>
                <a:lnTo>
                  <a:pt x="0" y="56437"/>
                </a:lnTo>
                <a:close/>
              </a:path>
            </a:pathLst>
          </a:custGeom>
          <a:ln w="3175">
            <a:solidFill>
              <a:srgbClr val="0000F9"/>
            </a:solidFill>
          </a:ln>
        </p:spPr>
        <p:txBody>
          <a:bodyPr wrap="square" lIns="0" tIns="0" rIns="0" bIns="0" rtlCol="0"/>
          <a:lstStyle/>
          <a:p>
            <a:endParaRPr/>
          </a:p>
        </p:txBody>
      </p:sp>
      <p:sp>
        <p:nvSpPr>
          <p:cNvPr id="257" name="object 257"/>
          <p:cNvSpPr/>
          <p:nvPr/>
        </p:nvSpPr>
        <p:spPr>
          <a:xfrm>
            <a:off x="0" y="6748348"/>
            <a:ext cx="9144000" cy="53340"/>
          </a:xfrm>
          <a:custGeom>
            <a:avLst/>
            <a:gdLst/>
            <a:ahLst/>
            <a:cxnLst/>
            <a:rect l="l" t="t" r="r" b="b"/>
            <a:pathLst>
              <a:path w="9144000" h="53340">
                <a:moveTo>
                  <a:pt x="0" y="53213"/>
                </a:moveTo>
                <a:lnTo>
                  <a:pt x="9144000" y="53213"/>
                </a:lnTo>
                <a:lnTo>
                  <a:pt x="9144000" y="0"/>
                </a:lnTo>
                <a:lnTo>
                  <a:pt x="0" y="0"/>
                </a:lnTo>
                <a:lnTo>
                  <a:pt x="0" y="53213"/>
                </a:lnTo>
                <a:close/>
              </a:path>
            </a:pathLst>
          </a:custGeom>
          <a:solidFill>
            <a:srgbClr val="0000FC"/>
          </a:solidFill>
        </p:spPr>
        <p:txBody>
          <a:bodyPr wrap="square" lIns="0" tIns="0" rIns="0" bIns="0" rtlCol="0"/>
          <a:lstStyle/>
          <a:p>
            <a:endParaRPr/>
          </a:p>
        </p:txBody>
      </p:sp>
      <p:sp>
        <p:nvSpPr>
          <p:cNvPr id="258" name="object 258"/>
          <p:cNvSpPr/>
          <p:nvPr/>
        </p:nvSpPr>
        <p:spPr>
          <a:xfrm>
            <a:off x="0" y="6748348"/>
            <a:ext cx="9144000" cy="53340"/>
          </a:xfrm>
          <a:custGeom>
            <a:avLst/>
            <a:gdLst/>
            <a:ahLst/>
            <a:cxnLst/>
            <a:rect l="l" t="t" r="r" b="b"/>
            <a:pathLst>
              <a:path w="9144000" h="53340">
                <a:moveTo>
                  <a:pt x="0" y="53213"/>
                </a:moveTo>
                <a:lnTo>
                  <a:pt x="9144000" y="53213"/>
                </a:lnTo>
                <a:lnTo>
                  <a:pt x="9144000" y="0"/>
                </a:lnTo>
                <a:lnTo>
                  <a:pt x="0" y="0"/>
                </a:lnTo>
                <a:lnTo>
                  <a:pt x="0" y="53213"/>
                </a:lnTo>
                <a:close/>
              </a:path>
            </a:pathLst>
          </a:custGeom>
          <a:ln w="3175">
            <a:solidFill>
              <a:srgbClr val="0000FC"/>
            </a:solidFill>
          </a:ln>
        </p:spPr>
        <p:txBody>
          <a:bodyPr wrap="square" lIns="0" tIns="0" rIns="0" bIns="0" rtlCol="0"/>
          <a:lstStyle/>
          <a:p>
            <a:endParaRPr/>
          </a:p>
        </p:txBody>
      </p:sp>
      <p:sp>
        <p:nvSpPr>
          <p:cNvPr id="259" name="object 259"/>
          <p:cNvSpPr/>
          <p:nvPr/>
        </p:nvSpPr>
        <p:spPr>
          <a:xfrm>
            <a:off x="0" y="6801562"/>
            <a:ext cx="9144000" cy="56515"/>
          </a:xfrm>
          <a:custGeom>
            <a:avLst/>
            <a:gdLst/>
            <a:ahLst/>
            <a:cxnLst/>
            <a:rect l="l" t="t" r="r" b="b"/>
            <a:pathLst>
              <a:path w="9144000" h="56515">
                <a:moveTo>
                  <a:pt x="0" y="56437"/>
                </a:moveTo>
                <a:lnTo>
                  <a:pt x="9144000" y="56437"/>
                </a:lnTo>
                <a:lnTo>
                  <a:pt x="9144000" y="0"/>
                </a:lnTo>
                <a:lnTo>
                  <a:pt x="0" y="0"/>
                </a:lnTo>
                <a:lnTo>
                  <a:pt x="0" y="56437"/>
                </a:lnTo>
                <a:close/>
              </a:path>
            </a:pathLst>
          </a:custGeom>
          <a:solidFill>
            <a:srgbClr val="0000FF"/>
          </a:solidFill>
        </p:spPr>
        <p:txBody>
          <a:bodyPr wrap="square" lIns="0" tIns="0" rIns="0" bIns="0" rtlCol="0"/>
          <a:lstStyle/>
          <a:p>
            <a:endParaRPr/>
          </a:p>
        </p:txBody>
      </p:sp>
      <p:sp>
        <p:nvSpPr>
          <p:cNvPr id="260" name="object 260"/>
          <p:cNvSpPr/>
          <p:nvPr/>
        </p:nvSpPr>
        <p:spPr>
          <a:xfrm>
            <a:off x="0" y="6801562"/>
            <a:ext cx="9144000" cy="56515"/>
          </a:xfrm>
          <a:custGeom>
            <a:avLst/>
            <a:gdLst/>
            <a:ahLst/>
            <a:cxnLst/>
            <a:rect l="l" t="t" r="r" b="b"/>
            <a:pathLst>
              <a:path w="9144000" h="56515">
                <a:moveTo>
                  <a:pt x="0" y="56437"/>
                </a:moveTo>
                <a:lnTo>
                  <a:pt x="9144000" y="56437"/>
                </a:lnTo>
                <a:lnTo>
                  <a:pt x="9144000" y="0"/>
                </a:lnTo>
                <a:lnTo>
                  <a:pt x="0" y="0"/>
                </a:lnTo>
                <a:lnTo>
                  <a:pt x="0" y="56437"/>
                </a:lnTo>
                <a:close/>
              </a:path>
            </a:pathLst>
          </a:custGeom>
          <a:ln w="3175">
            <a:solidFill>
              <a:srgbClr val="0000FF"/>
            </a:solidFill>
          </a:ln>
        </p:spPr>
        <p:txBody>
          <a:bodyPr wrap="square" lIns="0" tIns="0" rIns="0" bIns="0" rtlCol="0"/>
          <a:lstStyle/>
          <a:p>
            <a:endParaRPr/>
          </a:p>
        </p:txBody>
      </p:sp>
      <p:sp>
        <p:nvSpPr>
          <p:cNvPr id="261" name="object 261"/>
          <p:cNvSpPr/>
          <p:nvPr/>
        </p:nvSpPr>
        <p:spPr>
          <a:xfrm>
            <a:off x="1556385" y="5207567"/>
            <a:ext cx="6541134" cy="0"/>
          </a:xfrm>
          <a:custGeom>
            <a:avLst/>
            <a:gdLst/>
            <a:ahLst/>
            <a:cxnLst/>
            <a:rect l="l" t="t" r="r" b="b"/>
            <a:pathLst>
              <a:path w="6541134">
                <a:moveTo>
                  <a:pt x="0" y="0"/>
                </a:moveTo>
                <a:lnTo>
                  <a:pt x="6540881" y="0"/>
                </a:lnTo>
              </a:path>
            </a:pathLst>
          </a:custGeom>
          <a:ln w="20962">
            <a:solidFill>
              <a:srgbClr val="FFFF00"/>
            </a:solidFill>
          </a:ln>
        </p:spPr>
        <p:txBody>
          <a:bodyPr wrap="square" lIns="0" tIns="0" rIns="0" bIns="0" rtlCol="0"/>
          <a:lstStyle/>
          <a:p>
            <a:endParaRPr/>
          </a:p>
        </p:txBody>
      </p:sp>
      <p:sp>
        <p:nvSpPr>
          <p:cNvPr id="262" name="object 262"/>
          <p:cNvSpPr/>
          <p:nvPr/>
        </p:nvSpPr>
        <p:spPr>
          <a:xfrm>
            <a:off x="1556385" y="5197086"/>
            <a:ext cx="6541134" cy="20955"/>
          </a:xfrm>
          <a:custGeom>
            <a:avLst/>
            <a:gdLst/>
            <a:ahLst/>
            <a:cxnLst/>
            <a:rect l="l" t="t" r="r" b="b"/>
            <a:pathLst>
              <a:path w="6541134" h="20954">
                <a:moveTo>
                  <a:pt x="0" y="20962"/>
                </a:moveTo>
                <a:lnTo>
                  <a:pt x="6540881" y="20962"/>
                </a:lnTo>
                <a:lnTo>
                  <a:pt x="6540881" y="0"/>
                </a:lnTo>
                <a:lnTo>
                  <a:pt x="0" y="0"/>
                </a:lnTo>
                <a:lnTo>
                  <a:pt x="0" y="20962"/>
                </a:lnTo>
                <a:close/>
              </a:path>
            </a:pathLst>
          </a:custGeom>
          <a:ln w="3175">
            <a:solidFill>
              <a:srgbClr val="FFFF00"/>
            </a:solidFill>
          </a:ln>
        </p:spPr>
        <p:txBody>
          <a:bodyPr wrap="square" lIns="0" tIns="0" rIns="0" bIns="0" rtlCol="0"/>
          <a:lstStyle/>
          <a:p>
            <a:endParaRPr/>
          </a:p>
        </p:txBody>
      </p:sp>
      <p:sp>
        <p:nvSpPr>
          <p:cNvPr id="263" name="object 263"/>
          <p:cNvSpPr/>
          <p:nvPr/>
        </p:nvSpPr>
        <p:spPr>
          <a:xfrm>
            <a:off x="1559305" y="5197147"/>
            <a:ext cx="14604" cy="119380"/>
          </a:xfrm>
          <a:custGeom>
            <a:avLst/>
            <a:gdLst/>
            <a:ahLst/>
            <a:cxnLst/>
            <a:rect l="l" t="t" r="r" b="b"/>
            <a:pathLst>
              <a:path w="14605" h="119379">
                <a:moveTo>
                  <a:pt x="0" y="119326"/>
                </a:moveTo>
                <a:lnTo>
                  <a:pt x="14397" y="119326"/>
                </a:lnTo>
                <a:lnTo>
                  <a:pt x="14397" y="0"/>
                </a:lnTo>
                <a:lnTo>
                  <a:pt x="0" y="0"/>
                </a:lnTo>
                <a:lnTo>
                  <a:pt x="0" y="119326"/>
                </a:lnTo>
                <a:close/>
              </a:path>
            </a:pathLst>
          </a:custGeom>
          <a:solidFill>
            <a:srgbClr val="FFFF00"/>
          </a:solidFill>
        </p:spPr>
        <p:txBody>
          <a:bodyPr wrap="square" lIns="0" tIns="0" rIns="0" bIns="0" rtlCol="0"/>
          <a:lstStyle/>
          <a:p>
            <a:endParaRPr/>
          </a:p>
        </p:txBody>
      </p:sp>
      <p:sp>
        <p:nvSpPr>
          <p:cNvPr id="264" name="object 264"/>
          <p:cNvSpPr/>
          <p:nvPr/>
        </p:nvSpPr>
        <p:spPr>
          <a:xfrm>
            <a:off x="1558416" y="5196258"/>
            <a:ext cx="16510" cy="121285"/>
          </a:xfrm>
          <a:custGeom>
            <a:avLst/>
            <a:gdLst/>
            <a:ahLst/>
            <a:cxnLst/>
            <a:rect l="l" t="t" r="r" b="b"/>
            <a:pathLst>
              <a:path w="16509" h="121285">
                <a:moveTo>
                  <a:pt x="0" y="121104"/>
                </a:moveTo>
                <a:lnTo>
                  <a:pt x="16175" y="121104"/>
                </a:lnTo>
                <a:lnTo>
                  <a:pt x="16175" y="0"/>
                </a:lnTo>
                <a:lnTo>
                  <a:pt x="0" y="0"/>
                </a:lnTo>
                <a:lnTo>
                  <a:pt x="0" y="121104"/>
                </a:lnTo>
                <a:close/>
              </a:path>
            </a:pathLst>
          </a:custGeom>
          <a:solidFill>
            <a:srgbClr val="FFFF00"/>
          </a:solidFill>
        </p:spPr>
        <p:txBody>
          <a:bodyPr wrap="square" lIns="0" tIns="0" rIns="0" bIns="0" rtlCol="0"/>
          <a:lstStyle/>
          <a:p>
            <a:endParaRPr/>
          </a:p>
        </p:txBody>
      </p:sp>
      <p:sp>
        <p:nvSpPr>
          <p:cNvPr id="265" name="object 265"/>
          <p:cNvSpPr/>
          <p:nvPr/>
        </p:nvSpPr>
        <p:spPr>
          <a:xfrm>
            <a:off x="1886076" y="5197087"/>
            <a:ext cx="13335" cy="74295"/>
          </a:xfrm>
          <a:custGeom>
            <a:avLst/>
            <a:gdLst/>
            <a:ahLst/>
            <a:cxnLst/>
            <a:rect l="l" t="t" r="r" b="b"/>
            <a:pathLst>
              <a:path w="13335" h="74295">
                <a:moveTo>
                  <a:pt x="0" y="74174"/>
                </a:moveTo>
                <a:lnTo>
                  <a:pt x="12957" y="74174"/>
                </a:lnTo>
                <a:lnTo>
                  <a:pt x="12957" y="0"/>
                </a:lnTo>
                <a:lnTo>
                  <a:pt x="0" y="0"/>
                </a:lnTo>
                <a:lnTo>
                  <a:pt x="0" y="74174"/>
                </a:lnTo>
                <a:close/>
              </a:path>
            </a:pathLst>
          </a:custGeom>
          <a:solidFill>
            <a:srgbClr val="FFFF00"/>
          </a:solidFill>
        </p:spPr>
        <p:txBody>
          <a:bodyPr wrap="square" lIns="0" tIns="0" rIns="0" bIns="0" rtlCol="0"/>
          <a:lstStyle/>
          <a:p>
            <a:endParaRPr/>
          </a:p>
        </p:txBody>
      </p:sp>
      <p:sp>
        <p:nvSpPr>
          <p:cNvPr id="266" name="object 266"/>
          <p:cNvSpPr/>
          <p:nvPr/>
        </p:nvSpPr>
        <p:spPr>
          <a:xfrm>
            <a:off x="1885188" y="5196198"/>
            <a:ext cx="15240" cy="76200"/>
          </a:xfrm>
          <a:custGeom>
            <a:avLst/>
            <a:gdLst/>
            <a:ahLst/>
            <a:cxnLst/>
            <a:rect l="l" t="t" r="r" b="b"/>
            <a:pathLst>
              <a:path w="15239" h="76200">
                <a:moveTo>
                  <a:pt x="0" y="75952"/>
                </a:moveTo>
                <a:lnTo>
                  <a:pt x="14735" y="75952"/>
                </a:lnTo>
                <a:lnTo>
                  <a:pt x="14735" y="0"/>
                </a:lnTo>
                <a:lnTo>
                  <a:pt x="0" y="0"/>
                </a:lnTo>
                <a:lnTo>
                  <a:pt x="0" y="75952"/>
                </a:lnTo>
                <a:close/>
              </a:path>
            </a:pathLst>
          </a:custGeom>
          <a:solidFill>
            <a:srgbClr val="FFFF00"/>
          </a:solidFill>
        </p:spPr>
        <p:txBody>
          <a:bodyPr wrap="square" lIns="0" tIns="0" rIns="0" bIns="0" rtlCol="0"/>
          <a:lstStyle/>
          <a:p>
            <a:endParaRPr/>
          </a:p>
        </p:txBody>
      </p:sp>
      <p:sp>
        <p:nvSpPr>
          <p:cNvPr id="267" name="object 267"/>
          <p:cNvSpPr/>
          <p:nvPr/>
        </p:nvSpPr>
        <p:spPr>
          <a:xfrm>
            <a:off x="2212975" y="5197147"/>
            <a:ext cx="13335" cy="119380"/>
          </a:xfrm>
          <a:custGeom>
            <a:avLst/>
            <a:gdLst/>
            <a:ahLst/>
            <a:cxnLst/>
            <a:rect l="l" t="t" r="r" b="b"/>
            <a:pathLst>
              <a:path w="13335" h="119379">
                <a:moveTo>
                  <a:pt x="0" y="119326"/>
                </a:moveTo>
                <a:lnTo>
                  <a:pt x="12957" y="119326"/>
                </a:lnTo>
                <a:lnTo>
                  <a:pt x="12957" y="0"/>
                </a:lnTo>
                <a:lnTo>
                  <a:pt x="0" y="0"/>
                </a:lnTo>
                <a:lnTo>
                  <a:pt x="0" y="119326"/>
                </a:lnTo>
                <a:close/>
              </a:path>
            </a:pathLst>
          </a:custGeom>
          <a:solidFill>
            <a:srgbClr val="FFFF00"/>
          </a:solidFill>
        </p:spPr>
        <p:txBody>
          <a:bodyPr wrap="square" lIns="0" tIns="0" rIns="0" bIns="0" rtlCol="0"/>
          <a:lstStyle/>
          <a:p>
            <a:endParaRPr/>
          </a:p>
        </p:txBody>
      </p:sp>
      <p:sp>
        <p:nvSpPr>
          <p:cNvPr id="268" name="object 268"/>
          <p:cNvSpPr/>
          <p:nvPr/>
        </p:nvSpPr>
        <p:spPr>
          <a:xfrm>
            <a:off x="2212085" y="5196258"/>
            <a:ext cx="15240" cy="121285"/>
          </a:xfrm>
          <a:custGeom>
            <a:avLst/>
            <a:gdLst/>
            <a:ahLst/>
            <a:cxnLst/>
            <a:rect l="l" t="t" r="r" b="b"/>
            <a:pathLst>
              <a:path w="15239" h="121285">
                <a:moveTo>
                  <a:pt x="0" y="121104"/>
                </a:moveTo>
                <a:lnTo>
                  <a:pt x="14735" y="121104"/>
                </a:lnTo>
                <a:lnTo>
                  <a:pt x="14735" y="0"/>
                </a:lnTo>
                <a:lnTo>
                  <a:pt x="0" y="0"/>
                </a:lnTo>
                <a:lnTo>
                  <a:pt x="0" y="121104"/>
                </a:lnTo>
                <a:close/>
              </a:path>
            </a:pathLst>
          </a:custGeom>
          <a:solidFill>
            <a:srgbClr val="FFFF00"/>
          </a:solidFill>
        </p:spPr>
        <p:txBody>
          <a:bodyPr wrap="square" lIns="0" tIns="0" rIns="0" bIns="0" rtlCol="0"/>
          <a:lstStyle/>
          <a:p>
            <a:endParaRPr/>
          </a:p>
        </p:txBody>
      </p:sp>
      <p:sp>
        <p:nvSpPr>
          <p:cNvPr id="269" name="object 269"/>
          <p:cNvSpPr/>
          <p:nvPr/>
        </p:nvSpPr>
        <p:spPr>
          <a:xfrm>
            <a:off x="2539745" y="5197087"/>
            <a:ext cx="13335" cy="74295"/>
          </a:xfrm>
          <a:custGeom>
            <a:avLst/>
            <a:gdLst/>
            <a:ahLst/>
            <a:cxnLst/>
            <a:rect l="l" t="t" r="r" b="b"/>
            <a:pathLst>
              <a:path w="13335" h="74295">
                <a:moveTo>
                  <a:pt x="0" y="74174"/>
                </a:moveTo>
                <a:lnTo>
                  <a:pt x="12957" y="74174"/>
                </a:lnTo>
                <a:lnTo>
                  <a:pt x="12957" y="0"/>
                </a:lnTo>
                <a:lnTo>
                  <a:pt x="0" y="0"/>
                </a:lnTo>
                <a:lnTo>
                  <a:pt x="0" y="74174"/>
                </a:lnTo>
                <a:close/>
              </a:path>
            </a:pathLst>
          </a:custGeom>
          <a:solidFill>
            <a:srgbClr val="FFFF00"/>
          </a:solidFill>
        </p:spPr>
        <p:txBody>
          <a:bodyPr wrap="square" lIns="0" tIns="0" rIns="0" bIns="0" rtlCol="0"/>
          <a:lstStyle/>
          <a:p>
            <a:endParaRPr/>
          </a:p>
        </p:txBody>
      </p:sp>
      <p:sp>
        <p:nvSpPr>
          <p:cNvPr id="270" name="object 270"/>
          <p:cNvSpPr/>
          <p:nvPr/>
        </p:nvSpPr>
        <p:spPr>
          <a:xfrm>
            <a:off x="2538857" y="5196198"/>
            <a:ext cx="15240" cy="76200"/>
          </a:xfrm>
          <a:custGeom>
            <a:avLst/>
            <a:gdLst/>
            <a:ahLst/>
            <a:cxnLst/>
            <a:rect l="l" t="t" r="r" b="b"/>
            <a:pathLst>
              <a:path w="15239" h="76200">
                <a:moveTo>
                  <a:pt x="0" y="75952"/>
                </a:moveTo>
                <a:lnTo>
                  <a:pt x="14735" y="75952"/>
                </a:lnTo>
                <a:lnTo>
                  <a:pt x="14735" y="0"/>
                </a:lnTo>
                <a:lnTo>
                  <a:pt x="0" y="0"/>
                </a:lnTo>
                <a:lnTo>
                  <a:pt x="0" y="75952"/>
                </a:lnTo>
                <a:close/>
              </a:path>
            </a:pathLst>
          </a:custGeom>
          <a:solidFill>
            <a:srgbClr val="FFFF00"/>
          </a:solidFill>
        </p:spPr>
        <p:txBody>
          <a:bodyPr wrap="square" lIns="0" tIns="0" rIns="0" bIns="0" rtlCol="0"/>
          <a:lstStyle/>
          <a:p>
            <a:endParaRPr/>
          </a:p>
        </p:txBody>
      </p:sp>
      <p:sp>
        <p:nvSpPr>
          <p:cNvPr id="271" name="object 271"/>
          <p:cNvSpPr/>
          <p:nvPr/>
        </p:nvSpPr>
        <p:spPr>
          <a:xfrm>
            <a:off x="2866644" y="5197147"/>
            <a:ext cx="13335" cy="119380"/>
          </a:xfrm>
          <a:custGeom>
            <a:avLst/>
            <a:gdLst/>
            <a:ahLst/>
            <a:cxnLst/>
            <a:rect l="l" t="t" r="r" b="b"/>
            <a:pathLst>
              <a:path w="13335" h="119379">
                <a:moveTo>
                  <a:pt x="0" y="119326"/>
                </a:moveTo>
                <a:lnTo>
                  <a:pt x="12957" y="119326"/>
                </a:lnTo>
                <a:lnTo>
                  <a:pt x="12957" y="0"/>
                </a:lnTo>
                <a:lnTo>
                  <a:pt x="0" y="0"/>
                </a:lnTo>
                <a:lnTo>
                  <a:pt x="0" y="119326"/>
                </a:lnTo>
                <a:close/>
              </a:path>
            </a:pathLst>
          </a:custGeom>
          <a:solidFill>
            <a:srgbClr val="FFFF00"/>
          </a:solidFill>
        </p:spPr>
        <p:txBody>
          <a:bodyPr wrap="square" lIns="0" tIns="0" rIns="0" bIns="0" rtlCol="0"/>
          <a:lstStyle/>
          <a:p>
            <a:endParaRPr/>
          </a:p>
        </p:txBody>
      </p:sp>
      <p:sp>
        <p:nvSpPr>
          <p:cNvPr id="272" name="object 272"/>
          <p:cNvSpPr/>
          <p:nvPr/>
        </p:nvSpPr>
        <p:spPr>
          <a:xfrm>
            <a:off x="2865754" y="5196258"/>
            <a:ext cx="15240" cy="121285"/>
          </a:xfrm>
          <a:custGeom>
            <a:avLst/>
            <a:gdLst/>
            <a:ahLst/>
            <a:cxnLst/>
            <a:rect l="l" t="t" r="r" b="b"/>
            <a:pathLst>
              <a:path w="15239" h="121285">
                <a:moveTo>
                  <a:pt x="0" y="121104"/>
                </a:moveTo>
                <a:lnTo>
                  <a:pt x="14735" y="121104"/>
                </a:lnTo>
                <a:lnTo>
                  <a:pt x="14735" y="0"/>
                </a:lnTo>
                <a:lnTo>
                  <a:pt x="0" y="0"/>
                </a:lnTo>
                <a:lnTo>
                  <a:pt x="0" y="121104"/>
                </a:lnTo>
                <a:close/>
              </a:path>
            </a:pathLst>
          </a:custGeom>
          <a:solidFill>
            <a:srgbClr val="FFFF00"/>
          </a:solidFill>
        </p:spPr>
        <p:txBody>
          <a:bodyPr wrap="square" lIns="0" tIns="0" rIns="0" bIns="0" rtlCol="0"/>
          <a:lstStyle/>
          <a:p>
            <a:endParaRPr/>
          </a:p>
        </p:txBody>
      </p:sp>
      <p:sp>
        <p:nvSpPr>
          <p:cNvPr id="273" name="object 273"/>
          <p:cNvSpPr/>
          <p:nvPr/>
        </p:nvSpPr>
        <p:spPr>
          <a:xfrm>
            <a:off x="3192017" y="5197087"/>
            <a:ext cx="14604" cy="74295"/>
          </a:xfrm>
          <a:custGeom>
            <a:avLst/>
            <a:gdLst/>
            <a:ahLst/>
            <a:cxnLst/>
            <a:rect l="l" t="t" r="r" b="b"/>
            <a:pathLst>
              <a:path w="14605" h="74295">
                <a:moveTo>
                  <a:pt x="0" y="74174"/>
                </a:moveTo>
                <a:lnTo>
                  <a:pt x="14397" y="74174"/>
                </a:lnTo>
                <a:lnTo>
                  <a:pt x="14397" y="0"/>
                </a:lnTo>
                <a:lnTo>
                  <a:pt x="0" y="0"/>
                </a:lnTo>
                <a:lnTo>
                  <a:pt x="0" y="74174"/>
                </a:lnTo>
                <a:close/>
              </a:path>
            </a:pathLst>
          </a:custGeom>
          <a:solidFill>
            <a:srgbClr val="FFFF00"/>
          </a:solidFill>
        </p:spPr>
        <p:txBody>
          <a:bodyPr wrap="square" lIns="0" tIns="0" rIns="0" bIns="0" rtlCol="0"/>
          <a:lstStyle/>
          <a:p>
            <a:endParaRPr/>
          </a:p>
        </p:txBody>
      </p:sp>
      <p:sp>
        <p:nvSpPr>
          <p:cNvPr id="274" name="object 274"/>
          <p:cNvSpPr/>
          <p:nvPr/>
        </p:nvSpPr>
        <p:spPr>
          <a:xfrm>
            <a:off x="3191129" y="5196198"/>
            <a:ext cx="16510" cy="76200"/>
          </a:xfrm>
          <a:custGeom>
            <a:avLst/>
            <a:gdLst/>
            <a:ahLst/>
            <a:cxnLst/>
            <a:rect l="l" t="t" r="r" b="b"/>
            <a:pathLst>
              <a:path w="16510" h="76200">
                <a:moveTo>
                  <a:pt x="0" y="75952"/>
                </a:moveTo>
                <a:lnTo>
                  <a:pt x="16175" y="75952"/>
                </a:lnTo>
                <a:lnTo>
                  <a:pt x="16175" y="0"/>
                </a:lnTo>
                <a:lnTo>
                  <a:pt x="0" y="0"/>
                </a:lnTo>
                <a:lnTo>
                  <a:pt x="0" y="75952"/>
                </a:lnTo>
                <a:close/>
              </a:path>
            </a:pathLst>
          </a:custGeom>
          <a:solidFill>
            <a:srgbClr val="FFFF00"/>
          </a:solidFill>
        </p:spPr>
        <p:txBody>
          <a:bodyPr wrap="square" lIns="0" tIns="0" rIns="0" bIns="0" rtlCol="0"/>
          <a:lstStyle/>
          <a:p>
            <a:endParaRPr/>
          </a:p>
        </p:txBody>
      </p:sp>
      <p:sp>
        <p:nvSpPr>
          <p:cNvPr id="275" name="object 275"/>
          <p:cNvSpPr/>
          <p:nvPr/>
        </p:nvSpPr>
        <p:spPr>
          <a:xfrm>
            <a:off x="3518789" y="5197147"/>
            <a:ext cx="13335" cy="119380"/>
          </a:xfrm>
          <a:custGeom>
            <a:avLst/>
            <a:gdLst/>
            <a:ahLst/>
            <a:cxnLst/>
            <a:rect l="l" t="t" r="r" b="b"/>
            <a:pathLst>
              <a:path w="13335" h="119379">
                <a:moveTo>
                  <a:pt x="0" y="119326"/>
                </a:moveTo>
                <a:lnTo>
                  <a:pt x="12957" y="119326"/>
                </a:lnTo>
                <a:lnTo>
                  <a:pt x="12957" y="0"/>
                </a:lnTo>
                <a:lnTo>
                  <a:pt x="0" y="0"/>
                </a:lnTo>
                <a:lnTo>
                  <a:pt x="0" y="119326"/>
                </a:lnTo>
                <a:close/>
              </a:path>
            </a:pathLst>
          </a:custGeom>
          <a:solidFill>
            <a:srgbClr val="FFFF00"/>
          </a:solidFill>
        </p:spPr>
        <p:txBody>
          <a:bodyPr wrap="square" lIns="0" tIns="0" rIns="0" bIns="0" rtlCol="0"/>
          <a:lstStyle/>
          <a:p>
            <a:endParaRPr/>
          </a:p>
        </p:txBody>
      </p:sp>
      <p:sp>
        <p:nvSpPr>
          <p:cNvPr id="276" name="object 276"/>
          <p:cNvSpPr/>
          <p:nvPr/>
        </p:nvSpPr>
        <p:spPr>
          <a:xfrm>
            <a:off x="3517900" y="5196258"/>
            <a:ext cx="15240" cy="121285"/>
          </a:xfrm>
          <a:custGeom>
            <a:avLst/>
            <a:gdLst/>
            <a:ahLst/>
            <a:cxnLst/>
            <a:rect l="l" t="t" r="r" b="b"/>
            <a:pathLst>
              <a:path w="15239" h="121285">
                <a:moveTo>
                  <a:pt x="0" y="121104"/>
                </a:moveTo>
                <a:lnTo>
                  <a:pt x="14735" y="121104"/>
                </a:lnTo>
                <a:lnTo>
                  <a:pt x="14735" y="0"/>
                </a:lnTo>
                <a:lnTo>
                  <a:pt x="0" y="0"/>
                </a:lnTo>
                <a:lnTo>
                  <a:pt x="0" y="121104"/>
                </a:lnTo>
                <a:close/>
              </a:path>
            </a:pathLst>
          </a:custGeom>
          <a:solidFill>
            <a:srgbClr val="FFFF00"/>
          </a:solidFill>
        </p:spPr>
        <p:txBody>
          <a:bodyPr wrap="square" lIns="0" tIns="0" rIns="0" bIns="0" rtlCol="0"/>
          <a:lstStyle/>
          <a:p>
            <a:endParaRPr/>
          </a:p>
        </p:txBody>
      </p:sp>
      <p:sp>
        <p:nvSpPr>
          <p:cNvPr id="277" name="object 277"/>
          <p:cNvSpPr/>
          <p:nvPr/>
        </p:nvSpPr>
        <p:spPr>
          <a:xfrm>
            <a:off x="3845686" y="5197087"/>
            <a:ext cx="13335" cy="74295"/>
          </a:xfrm>
          <a:custGeom>
            <a:avLst/>
            <a:gdLst/>
            <a:ahLst/>
            <a:cxnLst/>
            <a:rect l="l" t="t" r="r" b="b"/>
            <a:pathLst>
              <a:path w="13335" h="74295">
                <a:moveTo>
                  <a:pt x="0" y="74174"/>
                </a:moveTo>
                <a:lnTo>
                  <a:pt x="12957" y="74174"/>
                </a:lnTo>
                <a:lnTo>
                  <a:pt x="12957" y="0"/>
                </a:lnTo>
                <a:lnTo>
                  <a:pt x="0" y="0"/>
                </a:lnTo>
                <a:lnTo>
                  <a:pt x="0" y="74174"/>
                </a:lnTo>
                <a:close/>
              </a:path>
            </a:pathLst>
          </a:custGeom>
          <a:solidFill>
            <a:srgbClr val="FFFF00"/>
          </a:solidFill>
        </p:spPr>
        <p:txBody>
          <a:bodyPr wrap="square" lIns="0" tIns="0" rIns="0" bIns="0" rtlCol="0"/>
          <a:lstStyle/>
          <a:p>
            <a:endParaRPr/>
          </a:p>
        </p:txBody>
      </p:sp>
      <p:sp>
        <p:nvSpPr>
          <p:cNvPr id="278" name="object 278"/>
          <p:cNvSpPr/>
          <p:nvPr/>
        </p:nvSpPr>
        <p:spPr>
          <a:xfrm>
            <a:off x="3844797" y="5196198"/>
            <a:ext cx="15240" cy="76200"/>
          </a:xfrm>
          <a:custGeom>
            <a:avLst/>
            <a:gdLst/>
            <a:ahLst/>
            <a:cxnLst/>
            <a:rect l="l" t="t" r="r" b="b"/>
            <a:pathLst>
              <a:path w="15239" h="76200">
                <a:moveTo>
                  <a:pt x="0" y="75952"/>
                </a:moveTo>
                <a:lnTo>
                  <a:pt x="14735" y="75952"/>
                </a:lnTo>
                <a:lnTo>
                  <a:pt x="14735" y="0"/>
                </a:lnTo>
                <a:lnTo>
                  <a:pt x="0" y="0"/>
                </a:lnTo>
                <a:lnTo>
                  <a:pt x="0" y="75952"/>
                </a:lnTo>
                <a:close/>
              </a:path>
            </a:pathLst>
          </a:custGeom>
          <a:solidFill>
            <a:srgbClr val="FFFF00"/>
          </a:solidFill>
        </p:spPr>
        <p:txBody>
          <a:bodyPr wrap="square" lIns="0" tIns="0" rIns="0" bIns="0" rtlCol="0"/>
          <a:lstStyle/>
          <a:p>
            <a:endParaRPr/>
          </a:p>
        </p:txBody>
      </p:sp>
      <p:sp>
        <p:nvSpPr>
          <p:cNvPr id="279" name="object 279"/>
          <p:cNvSpPr/>
          <p:nvPr/>
        </p:nvSpPr>
        <p:spPr>
          <a:xfrm>
            <a:off x="4172458" y="5197147"/>
            <a:ext cx="13335" cy="119380"/>
          </a:xfrm>
          <a:custGeom>
            <a:avLst/>
            <a:gdLst/>
            <a:ahLst/>
            <a:cxnLst/>
            <a:rect l="l" t="t" r="r" b="b"/>
            <a:pathLst>
              <a:path w="13335" h="119379">
                <a:moveTo>
                  <a:pt x="0" y="119326"/>
                </a:moveTo>
                <a:lnTo>
                  <a:pt x="12957" y="119326"/>
                </a:lnTo>
                <a:lnTo>
                  <a:pt x="12957" y="0"/>
                </a:lnTo>
                <a:lnTo>
                  <a:pt x="0" y="0"/>
                </a:lnTo>
                <a:lnTo>
                  <a:pt x="0" y="119326"/>
                </a:lnTo>
                <a:close/>
              </a:path>
            </a:pathLst>
          </a:custGeom>
          <a:solidFill>
            <a:srgbClr val="FFFF00"/>
          </a:solidFill>
        </p:spPr>
        <p:txBody>
          <a:bodyPr wrap="square" lIns="0" tIns="0" rIns="0" bIns="0" rtlCol="0"/>
          <a:lstStyle/>
          <a:p>
            <a:endParaRPr/>
          </a:p>
        </p:txBody>
      </p:sp>
      <p:sp>
        <p:nvSpPr>
          <p:cNvPr id="280" name="object 280"/>
          <p:cNvSpPr/>
          <p:nvPr/>
        </p:nvSpPr>
        <p:spPr>
          <a:xfrm>
            <a:off x="4171569" y="5196258"/>
            <a:ext cx="15240" cy="121285"/>
          </a:xfrm>
          <a:custGeom>
            <a:avLst/>
            <a:gdLst/>
            <a:ahLst/>
            <a:cxnLst/>
            <a:rect l="l" t="t" r="r" b="b"/>
            <a:pathLst>
              <a:path w="15239" h="121285">
                <a:moveTo>
                  <a:pt x="0" y="121104"/>
                </a:moveTo>
                <a:lnTo>
                  <a:pt x="14735" y="121104"/>
                </a:lnTo>
                <a:lnTo>
                  <a:pt x="14735" y="0"/>
                </a:lnTo>
                <a:lnTo>
                  <a:pt x="0" y="0"/>
                </a:lnTo>
                <a:lnTo>
                  <a:pt x="0" y="121104"/>
                </a:lnTo>
                <a:close/>
              </a:path>
            </a:pathLst>
          </a:custGeom>
          <a:solidFill>
            <a:srgbClr val="FFFF00"/>
          </a:solidFill>
        </p:spPr>
        <p:txBody>
          <a:bodyPr wrap="square" lIns="0" tIns="0" rIns="0" bIns="0" rtlCol="0"/>
          <a:lstStyle/>
          <a:p>
            <a:endParaRPr/>
          </a:p>
        </p:txBody>
      </p:sp>
      <p:sp>
        <p:nvSpPr>
          <p:cNvPr id="281" name="object 281"/>
          <p:cNvSpPr/>
          <p:nvPr/>
        </p:nvSpPr>
        <p:spPr>
          <a:xfrm>
            <a:off x="4499228" y="5197087"/>
            <a:ext cx="13335" cy="74295"/>
          </a:xfrm>
          <a:custGeom>
            <a:avLst/>
            <a:gdLst/>
            <a:ahLst/>
            <a:cxnLst/>
            <a:rect l="l" t="t" r="r" b="b"/>
            <a:pathLst>
              <a:path w="13335" h="74295">
                <a:moveTo>
                  <a:pt x="0" y="74174"/>
                </a:moveTo>
                <a:lnTo>
                  <a:pt x="12957" y="74174"/>
                </a:lnTo>
                <a:lnTo>
                  <a:pt x="12957" y="0"/>
                </a:lnTo>
                <a:lnTo>
                  <a:pt x="0" y="0"/>
                </a:lnTo>
                <a:lnTo>
                  <a:pt x="0" y="74174"/>
                </a:lnTo>
                <a:close/>
              </a:path>
            </a:pathLst>
          </a:custGeom>
          <a:solidFill>
            <a:srgbClr val="FFFF00"/>
          </a:solidFill>
        </p:spPr>
        <p:txBody>
          <a:bodyPr wrap="square" lIns="0" tIns="0" rIns="0" bIns="0" rtlCol="0"/>
          <a:lstStyle/>
          <a:p>
            <a:endParaRPr/>
          </a:p>
        </p:txBody>
      </p:sp>
      <p:sp>
        <p:nvSpPr>
          <p:cNvPr id="282" name="object 282"/>
          <p:cNvSpPr/>
          <p:nvPr/>
        </p:nvSpPr>
        <p:spPr>
          <a:xfrm>
            <a:off x="4498340" y="5196198"/>
            <a:ext cx="15240" cy="76200"/>
          </a:xfrm>
          <a:custGeom>
            <a:avLst/>
            <a:gdLst/>
            <a:ahLst/>
            <a:cxnLst/>
            <a:rect l="l" t="t" r="r" b="b"/>
            <a:pathLst>
              <a:path w="15239" h="76200">
                <a:moveTo>
                  <a:pt x="0" y="75952"/>
                </a:moveTo>
                <a:lnTo>
                  <a:pt x="14735" y="75952"/>
                </a:lnTo>
                <a:lnTo>
                  <a:pt x="14735" y="0"/>
                </a:lnTo>
                <a:lnTo>
                  <a:pt x="0" y="0"/>
                </a:lnTo>
                <a:lnTo>
                  <a:pt x="0" y="75952"/>
                </a:lnTo>
                <a:close/>
              </a:path>
            </a:pathLst>
          </a:custGeom>
          <a:solidFill>
            <a:srgbClr val="FFFF00"/>
          </a:solidFill>
        </p:spPr>
        <p:txBody>
          <a:bodyPr wrap="square" lIns="0" tIns="0" rIns="0" bIns="0" rtlCol="0"/>
          <a:lstStyle/>
          <a:p>
            <a:endParaRPr/>
          </a:p>
        </p:txBody>
      </p:sp>
      <p:sp>
        <p:nvSpPr>
          <p:cNvPr id="283" name="object 283"/>
          <p:cNvSpPr/>
          <p:nvPr/>
        </p:nvSpPr>
        <p:spPr>
          <a:xfrm>
            <a:off x="4824729" y="5197147"/>
            <a:ext cx="14604" cy="119380"/>
          </a:xfrm>
          <a:custGeom>
            <a:avLst/>
            <a:gdLst/>
            <a:ahLst/>
            <a:cxnLst/>
            <a:rect l="l" t="t" r="r" b="b"/>
            <a:pathLst>
              <a:path w="14604" h="119379">
                <a:moveTo>
                  <a:pt x="0" y="119326"/>
                </a:moveTo>
                <a:lnTo>
                  <a:pt x="14397" y="119326"/>
                </a:lnTo>
                <a:lnTo>
                  <a:pt x="14397" y="0"/>
                </a:lnTo>
                <a:lnTo>
                  <a:pt x="0" y="0"/>
                </a:lnTo>
                <a:lnTo>
                  <a:pt x="0" y="119326"/>
                </a:lnTo>
                <a:close/>
              </a:path>
            </a:pathLst>
          </a:custGeom>
          <a:solidFill>
            <a:srgbClr val="FFFF00"/>
          </a:solidFill>
        </p:spPr>
        <p:txBody>
          <a:bodyPr wrap="square" lIns="0" tIns="0" rIns="0" bIns="0" rtlCol="0"/>
          <a:lstStyle/>
          <a:p>
            <a:endParaRPr/>
          </a:p>
        </p:txBody>
      </p:sp>
      <p:sp>
        <p:nvSpPr>
          <p:cNvPr id="284" name="object 284"/>
          <p:cNvSpPr/>
          <p:nvPr/>
        </p:nvSpPr>
        <p:spPr>
          <a:xfrm>
            <a:off x="4823840" y="5196258"/>
            <a:ext cx="16510" cy="121285"/>
          </a:xfrm>
          <a:custGeom>
            <a:avLst/>
            <a:gdLst/>
            <a:ahLst/>
            <a:cxnLst/>
            <a:rect l="l" t="t" r="r" b="b"/>
            <a:pathLst>
              <a:path w="16510" h="121285">
                <a:moveTo>
                  <a:pt x="0" y="121104"/>
                </a:moveTo>
                <a:lnTo>
                  <a:pt x="16175" y="121104"/>
                </a:lnTo>
                <a:lnTo>
                  <a:pt x="16175" y="0"/>
                </a:lnTo>
                <a:lnTo>
                  <a:pt x="0" y="0"/>
                </a:lnTo>
                <a:lnTo>
                  <a:pt x="0" y="121104"/>
                </a:lnTo>
                <a:close/>
              </a:path>
            </a:pathLst>
          </a:custGeom>
          <a:solidFill>
            <a:srgbClr val="FFFF00"/>
          </a:solidFill>
        </p:spPr>
        <p:txBody>
          <a:bodyPr wrap="square" lIns="0" tIns="0" rIns="0" bIns="0" rtlCol="0"/>
          <a:lstStyle/>
          <a:p>
            <a:endParaRPr/>
          </a:p>
        </p:txBody>
      </p:sp>
      <p:sp>
        <p:nvSpPr>
          <p:cNvPr id="285" name="object 285"/>
          <p:cNvSpPr/>
          <p:nvPr/>
        </p:nvSpPr>
        <p:spPr>
          <a:xfrm>
            <a:off x="5151501" y="5197087"/>
            <a:ext cx="13335" cy="74295"/>
          </a:xfrm>
          <a:custGeom>
            <a:avLst/>
            <a:gdLst/>
            <a:ahLst/>
            <a:cxnLst/>
            <a:rect l="l" t="t" r="r" b="b"/>
            <a:pathLst>
              <a:path w="13335" h="74295">
                <a:moveTo>
                  <a:pt x="0" y="74174"/>
                </a:moveTo>
                <a:lnTo>
                  <a:pt x="12957" y="74174"/>
                </a:lnTo>
                <a:lnTo>
                  <a:pt x="12957" y="0"/>
                </a:lnTo>
                <a:lnTo>
                  <a:pt x="0" y="0"/>
                </a:lnTo>
                <a:lnTo>
                  <a:pt x="0" y="74174"/>
                </a:lnTo>
                <a:close/>
              </a:path>
            </a:pathLst>
          </a:custGeom>
          <a:solidFill>
            <a:srgbClr val="FFFF00"/>
          </a:solidFill>
        </p:spPr>
        <p:txBody>
          <a:bodyPr wrap="square" lIns="0" tIns="0" rIns="0" bIns="0" rtlCol="0"/>
          <a:lstStyle/>
          <a:p>
            <a:endParaRPr/>
          </a:p>
        </p:txBody>
      </p:sp>
      <p:sp>
        <p:nvSpPr>
          <p:cNvPr id="286" name="object 286"/>
          <p:cNvSpPr/>
          <p:nvPr/>
        </p:nvSpPr>
        <p:spPr>
          <a:xfrm>
            <a:off x="5150611" y="5196198"/>
            <a:ext cx="15240" cy="76200"/>
          </a:xfrm>
          <a:custGeom>
            <a:avLst/>
            <a:gdLst/>
            <a:ahLst/>
            <a:cxnLst/>
            <a:rect l="l" t="t" r="r" b="b"/>
            <a:pathLst>
              <a:path w="15239" h="76200">
                <a:moveTo>
                  <a:pt x="0" y="75952"/>
                </a:moveTo>
                <a:lnTo>
                  <a:pt x="14735" y="75952"/>
                </a:lnTo>
                <a:lnTo>
                  <a:pt x="14735" y="0"/>
                </a:lnTo>
                <a:lnTo>
                  <a:pt x="0" y="0"/>
                </a:lnTo>
                <a:lnTo>
                  <a:pt x="0" y="75952"/>
                </a:lnTo>
                <a:close/>
              </a:path>
            </a:pathLst>
          </a:custGeom>
          <a:solidFill>
            <a:srgbClr val="FFFF00"/>
          </a:solidFill>
        </p:spPr>
        <p:txBody>
          <a:bodyPr wrap="square" lIns="0" tIns="0" rIns="0" bIns="0" rtlCol="0"/>
          <a:lstStyle/>
          <a:p>
            <a:endParaRPr/>
          </a:p>
        </p:txBody>
      </p:sp>
      <p:sp>
        <p:nvSpPr>
          <p:cNvPr id="287" name="object 287"/>
          <p:cNvSpPr/>
          <p:nvPr/>
        </p:nvSpPr>
        <p:spPr>
          <a:xfrm>
            <a:off x="5478398" y="5197147"/>
            <a:ext cx="13335" cy="119380"/>
          </a:xfrm>
          <a:custGeom>
            <a:avLst/>
            <a:gdLst/>
            <a:ahLst/>
            <a:cxnLst/>
            <a:rect l="l" t="t" r="r" b="b"/>
            <a:pathLst>
              <a:path w="13335" h="119379">
                <a:moveTo>
                  <a:pt x="0" y="119326"/>
                </a:moveTo>
                <a:lnTo>
                  <a:pt x="12957" y="119326"/>
                </a:lnTo>
                <a:lnTo>
                  <a:pt x="12957" y="0"/>
                </a:lnTo>
                <a:lnTo>
                  <a:pt x="0" y="0"/>
                </a:lnTo>
                <a:lnTo>
                  <a:pt x="0" y="119326"/>
                </a:lnTo>
                <a:close/>
              </a:path>
            </a:pathLst>
          </a:custGeom>
          <a:solidFill>
            <a:srgbClr val="FFFF00"/>
          </a:solidFill>
        </p:spPr>
        <p:txBody>
          <a:bodyPr wrap="square" lIns="0" tIns="0" rIns="0" bIns="0" rtlCol="0"/>
          <a:lstStyle/>
          <a:p>
            <a:endParaRPr/>
          </a:p>
        </p:txBody>
      </p:sp>
      <p:sp>
        <p:nvSpPr>
          <p:cNvPr id="288" name="object 288"/>
          <p:cNvSpPr/>
          <p:nvPr/>
        </p:nvSpPr>
        <p:spPr>
          <a:xfrm>
            <a:off x="5477509" y="5196258"/>
            <a:ext cx="15240" cy="121285"/>
          </a:xfrm>
          <a:custGeom>
            <a:avLst/>
            <a:gdLst/>
            <a:ahLst/>
            <a:cxnLst/>
            <a:rect l="l" t="t" r="r" b="b"/>
            <a:pathLst>
              <a:path w="15239" h="121285">
                <a:moveTo>
                  <a:pt x="0" y="121104"/>
                </a:moveTo>
                <a:lnTo>
                  <a:pt x="14735" y="121104"/>
                </a:lnTo>
                <a:lnTo>
                  <a:pt x="14735" y="0"/>
                </a:lnTo>
                <a:lnTo>
                  <a:pt x="0" y="0"/>
                </a:lnTo>
                <a:lnTo>
                  <a:pt x="0" y="121104"/>
                </a:lnTo>
                <a:close/>
              </a:path>
            </a:pathLst>
          </a:custGeom>
          <a:solidFill>
            <a:srgbClr val="FFFF00"/>
          </a:solidFill>
        </p:spPr>
        <p:txBody>
          <a:bodyPr wrap="square" lIns="0" tIns="0" rIns="0" bIns="0" rtlCol="0"/>
          <a:lstStyle/>
          <a:p>
            <a:endParaRPr/>
          </a:p>
        </p:txBody>
      </p:sp>
      <p:sp>
        <p:nvSpPr>
          <p:cNvPr id="289" name="object 289"/>
          <p:cNvSpPr/>
          <p:nvPr/>
        </p:nvSpPr>
        <p:spPr>
          <a:xfrm>
            <a:off x="5805170" y="5197087"/>
            <a:ext cx="13335" cy="74295"/>
          </a:xfrm>
          <a:custGeom>
            <a:avLst/>
            <a:gdLst/>
            <a:ahLst/>
            <a:cxnLst/>
            <a:rect l="l" t="t" r="r" b="b"/>
            <a:pathLst>
              <a:path w="13335" h="74295">
                <a:moveTo>
                  <a:pt x="0" y="74174"/>
                </a:moveTo>
                <a:lnTo>
                  <a:pt x="12957" y="74174"/>
                </a:lnTo>
                <a:lnTo>
                  <a:pt x="12957" y="0"/>
                </a:lnTo>
                <a:lnTo>
                  <a:pt x="0" y="0"/>
                </a:lnTo>
                <a:lnTo>
                  <a:pt x="0" y="74174"/>
                </a:lnTo>
                <a:close/>
              </a:path>
            </a:pathLst>
          </a:custGeom>
          <a:solidFill>
            <a:srgbClr val="FFFF00"/>
          </a:solidFill>
        </p:spPr>
        <p:txBody>
          <a:bodyPr wrap="square" lIns="0" tIns="0" rIns="0" bIns="0" rtlCol="0"/>
          <a:lstStyle/>
          <a:p>
            <a:endParaRPr/>
          </a:p>
        </p:txBody>
      </p:sp>
      <p:sp>
        <p:nvSpPr>
          <p:cNvPr id="290" name="object 290"/>
          <p:cNvSpPr/>
          <p:nvPr/>
        </p:nvSpPr>
        <p:spPr>
          <a:xfrm>
            <a:off x="5804280" y="5196198"/>
            <a:ext cx="15240" cy="76200"/>
          </a:xfrm>
          <a:custGeom>
            <a:avLst/>
            <a:gdLst/>
            <a:ahLst/>
            <a:cxnLst/>
            <a:rect l="l" t="t" r="r" b="b"/>
            <a:pathLst>
              <a:path w="15239" h="76200">
                <a:moveTo>
                  <a:pt x="0" y="75952"/>
                </a:moveTo>
                <a:lnTo>
                  <a:pt x="14735" y="75952"/>
                </a:lnTo>
                <a:lnTo>
                  <a:pt x="14735" y="0"/>
                </a:lnTo>
                <a:lnTo>
                  <a:pt x="0" y="0"/>
                </a:lnTo>
                <a:lnTo>
                  <a:pt x="0" y="75952"/>
                </a:lnTo>
                <a:close/>
              </a:path>
            </a:pathLst>
          </a:custGeom>
          <a:solidFill>
            <a:srgbClr val="FFFF00"/>
          </a:solidFill>
        </p:spPr>
        <p:txBody>
          <a:bodyPr wrap="square" lIns="0" tIns="0" rIns="0" bIns="0" rtlCol="0"/>
          <a:lstStyle/>
          <a:p>
            <a:endParaRPr/>
          </a:p>
        </p:txBody>
      </p:sp>
      <p:sp>
        <p:nvSpPr>
          <p:cNvPr id="291" name="object 291"/>
          <p:cNvSpPr/>
          <p:nvPr/>
        </p:nvSpPr>
        <p:spPr>
          <a:xfrm>
            <a:off x="6131940" y="5197147"/>
            <a:ext cx="13335" cy="119380"/>
          </a:xfrm>
          <a:custGeom>
            <a:avLst/>
            <a:gdLst/>
            <a:ahLst/>
            <a:cxnLst/>
            <a:rect l="l" t="t" r="r" b="b"/>
            <a:pathLst>
              <a:path w="13335" h="119379">
                <a:moveTo>
                  <a:pt x="0" y="119326"/>
                </a:moveTo>
                <a:lnTo>
                  <a:pt x="12957" y="119326"/>
                </a:lnTo>
                <a:lnTo>
                  <a:pt x="12957" y="0"/>
                </a:lnTo>
                <a:lnTo>
                  <a:pt x="0" y="0"/>
                </a:lnTo>
                <a:lnTo>
                  <a:pt x="0" y="119326"/>
                </a:lnTo>
                <a:close/>
              </a:path>
            </a:pathLst>
          </a:custGeom>
          <a:solidFill>
            <a:srgbClr val="FFFF00"/>
          </a:solidFill>
        </p:spPr>
        <p:txBody>
          <a:bodyPr wrap="square" lIns="0" tIns="0" rIns="0" bIns="0" rtlCol="0"/>
          <a:lstStyle/>
          <a:p>
            <a:endParaRPr/>
          </a:p>
        </p:txBody>
      </p:sp>
      <p:sp>
        <p:nvSpPr>
          <p:cNvPr id="292" name="object 292"/>
          <p:cNvSpPr/>
          <p:nvPr/>
        </p:nvSpPr>
        <p:spPr>
          <a:xfrm>
            <a:off x="6131052" y="5196258"/>
            <a:ext cx="15240" cy="121285"/>
          </a:xfrm>
          <a:custGeom>
            <a:avLst/>
            <a:gdLst/>
            <a:ahLst/>
            <a:cxnLst/>
            <a:rect l="l" t="t" r="r" b="b"/>
            <a:pathLst>
              <a:path w="15239" h="121285">
                <a:moveTo>
                  <a:pt x="0" y="121104"/>
                </a:moveTo>
                <a:lnTo>
                  <a:pt x="14735" y="121104"/>
                </a:lnTo>
                <a:lnTo>
                  <a:pt x="14735" y="0"/>
                </a:lnTo>
                <a:lnTo>
                  <a:pt x="0" y="0"/>
                </a:lnTo>
                <a:lnTo>
                  <a:pt x="0" y="121104"/>
                </a:lnTo>
                <a:close/>
              </a:path>
            </a:pathLst>
          </a:custGeom>
          <a:solidFill>
            <a:srgbClr val="FFFF00"/>
          </a:solidFill>
        </p:spPr>
        <p:txBody>
          <a:bodyPr wrap="square" lIns="0" tIns="0" rIns="0" bIns="0" rtlCol="0"/>
          <a:lstStyle/>
          <a:p>
            <a:endParaRPr/>
          </a:p>
        </p:txBody>
      </p:sp>
      <p:sp>
        <p:nvSpPr>
          <p:cNvPr id="293" name="object 293"/>
          <p:cNvSpPr/>
          <p:nvPr/>
        </p:nvSpPr>
        <p:spPr>
          <a:xfrm>
            <a:off x="6457441" y="5197087"/>
            <a:ext cx="14604" cy="74295"/>
          </a:xfrm>
          <a:custGeom>
            <a:avLst/>
            <a:gdLst/>
            <a:ahLst/>
            <a:cxnLst/>
            <a:rect l="l" t="t" r="r" b="b"/>
            <a:pathLst>
              <a:path w="14604" h="74295">
                <a:moveTo>
                  <a:pt x="0" y="74174"/>
                </a:moveTo>
                <a:lnTo>
                  <a:pt x="14397" y="74174"/>
                </a:lnTo>
                <a:lnTo>
                  <a:pt x="14397" y="0"/>
                </a:lnTo>
                <a:lnTo>
                  <a:pt x="0" y="0"/>
                </a:lnTo>
                <a:lnTo>
                  <a:pt x="0" y="74174"/>
                </a:lnTo>
                <a:close/>
              </a:path>
            </a:pathLst>
          </a:custGeom>
          <a:solidFill>
            <a:srgbClr val="FFFF00"/>
          </a:solidFill>
        </p:spPr>
        <p:txBody>
          <a:bodyPr wrap="square" lIns="0" tIns="0" rIns="0" bIns="0" rtlCol="0"/>
          <a:lstStyle/>
          <a:p>
            <a:endParaRPr/>
          </a:p>
        </p:txBody>
      </p:sp>
      <p:sp>
        <p:nvSpPr>
          <p:cNvPr id="294" name="object 294"/>
          <p:cNvSpPr/>
          <p:nvPr/>
        </p:nvSpPr>
        <p:spPr>
          <a:xfrm>
            <a:off x="6456553" y="5196198"/>
            <a:ext cx="16510" cy="76200"/>
          </a:xfrm>
          <a:custGeom>
            <a:avLst/>
            <a:gdLst/>
            <a:ahLst/>
            <a:cxnLst/>
            <a:rect l="l" t="t" r="r" b="b"/>
            <a:pathLst>
              <a:path w="16510" h="76200">
                <a:moveTo>
                  <a:pt x="0" y="75952"/>
                </a:moveTo>
                <a:lnTo>
                  <a:pt x="16175" y="75952"/>
                </a:lnTo>
                <a:lnTo>
                  <a:pt x="16175" y="0"/>
                </a:lnTo>
                <a:lnTo>
                  <a:pt x="0" y="0"/>
                </a:lnTo>
                <a:lnTo>
                  <a:pt x="0" y="75952"/>
                </a:lnTo>
                <a:close/>
              </a:path>
            </a:pathLst>
          </a:custGeom>
          <a:solidFill>
            <a:srgbClr val="FFFF00"/>
          </a:solidFill>
        </p:spPr>
        <p:txBody>
          <a:bodyPr wrap="square" lIns="0" tIns="0" rIns="0" bIns="0" rtlCol="0"/>
          <a:lstStyle/>
          <a:p>
            <a:endParaRPr/>
          </a:p>
        </p:txBody>
      </p:sp>
      <p:sp>
        <p:nvSpPr>
          <p:cNvPr id="295" name="object 295"/>
          <p:cNvSpPr/>
          <p:nvPr/>
        </p:nvSpPr>
        <p:spPr>
          <a:xfrm>
            <a:off x="6784213" y="5197147"/>
            <a:ext cx="13335" cy="119380"/>
          </a:xfrm>
          <a:custGeom>
            <a:avLst/>
            <a:gdLst/>
            <a:ahLst/>
            <a:cxnLst/>
            <a:rect l="l" t="t" r="r" b="b"/>
            <a:pathLst>
              <a:path w="13334" h="119379">
                <a:moveTo>
                  <a:pt x="0" y="119326"/>
                </a:moveTo>
                <a:lnTo>
                  <a:pt x="12957" y="119326"/>
                </a:lnTo>
                <a:lnTo>
                  <a:pt x="12957" y="0"/>
                </a:lnTo>
                <a:lnTo>
                  <a:pt x="0" y="0"/>
                </a:lnTo>
                <a:lnTo>
                  <a:pt x="0" y="119326"/>
                </a:lnTo>
                <a:close/>
              </a:path>
            </a:pathLst>
          </a:custGeom>
          <a:solidFill>
            <a:srgbClr val="FFFF00"/>
          </a:solidFill>
        </p:spPr>
        <p:txBody>
          <a:bodyPr wrap="square" lIns="0" tIns="0" rIns="0" bIns="0" rtlCol="0"/>
          <a:lstStyle/>
          <a:p>
            <a:endParaRPr/>
          </a:p>
        </p:txBody>
      </p:sp>
      <p:sp>
        <p:nvSpPr>
          <p:cNvPr id="296" name="object 296"/>
          <p:cNvSpPr/>
          <p:nvPr/>
        </p:nvSpPr>
        <p:spPr>
          <a:xfrm>
            <a:off x="6783323" y="5196258"/>
            <a:ext cx="15240" cy="121285"/>
          </a:xfrm>
          <a:custGeom>
            <a:avLst/>
            <a:gdLst/>
            <a:ahLst/>
            <a:cxnLst/>
            <a:rect l="l" t="t" r="r" b="b"/>
            <a:pathLst>
              <a:path w="15240" h="121285">
                <a:moveTo>
                  <a:pt x="0" y="121104"/>
                </a:moveTo>
                <a:lnTo>
                  <a:pt x="14735" y="121104"/>
                </a:lnTo>
                <a:lnTo>
                  <a:pt x="14735" y="0"/>
                </a:lnTo>
                <a:lnTo>
                  <a:pt x="0" y="0"/>
                </a:lnTo>
                <a:lnTo>
                  <a:pt x="0" y="121104"/>
                </a:lnTo>
                <a:close/>
              </a:path>
            </a:pathLst>
          </a:custGeom>
          <a:solidFill>
            <a:srgbClr val="FFFF00"/>
          </a:solidFill>
        </p:spPr>
        <p:txBody>
          <a:bodyPr wrap="square" lIns="0" tIns="0" rIns="0" bIns="0" rtlCol="0"/>
          <a:lstStyle/>
          <a:p>
            <a:endParaRPr/>
          </a:p>
        </p:txBody>
      </p:sp>
      <p:sp>
        <p:nvSpPr>
          <p:cNvPr id="297" name="object 297"/>
          <p:cNvSpPr/>
          <p:nvPr/>
        </p:nvSpPr>
        <p:spPr>
          <a:xfrm>
            <a:off x="7110983" y="5197087"/>
            <a:ext cx="13335" cy="74295"/>
          </a:xfrm>
          <a:custGeom>
            <a:avLst/>
            <a:gdLst/>
            <a:ahLst/>
            <a:cxnLst/>
            <a:rect l="l" t="t" r="r" b="b"/>
            <a:pathLst>
              <a:path w="13334" h="74295">
                <a:moveTo>
                  <a:pt x="0" y="74174"/>
                </a:moveTo>
                <a:lnTo>
                  <a:pt x="12957" y="74174"/>
                </a:lnTo>
                <a:lnTo>
                  <a:pt x="12957" y="0"/>
                </a:lnTo>
                <a:lnTo>
                  <a:pt x="0" y="0"/>
                </a:lnTo>
                <a:lnTo>
                  <a:pt x="0" y="74174"/>
                </a:lnTo>
                <a:close/>
              </a:path>
            </a:pathLst>
          </a:custGeom>
          <a:solidFill>
            <a:srgbClr val="FFFF00"/>
          </a:solidFill>
        </p:spPr>
        <p:txBody>
          <a:bodyPr wrap="square" lIns="0" tIns="0" rIns="0" bIns="0" rtlCol="0"/>
          <a:lstStyle/>
          <a:p>
            <a:endParaRPr/>
          </a:p>
        </p:txBody>
      </p:sp>
      <p:sp>
        <p:nvSpPr>
          <p:cNvPr id="298" name="object 298"/>
          <p:cNvSpPr/>
          <p:nvPr/>
        </p:nvSpPr>
        <p:spPr>
          <a:xfrm>
            <a:off x="7110094" y="5196198"/>
            <a:ext cx="15240" cy="76200"/>
          </a:xfrm>
          <a:custGeom>
            <a:avLst/>
            <a:gdLst/>
            <a:ahLst/>
            <a:cxnLst/>
            <a:rect l="l" t="t" r="r" b="b"/>
            <a:pathLst>
              <a:path w="15240" h="76200">
                <a:moveTo>
                  <a:pt x="0" y="75952"/>
                </a:moveTo>
                <a:lnTo>
                  <a:pt x="14735" y="75952"/>
                </a:lnTo>
                <a:lnTo>
                  <a:pt x="14735" y="0"/>
                </a:lnTo>
                <a:lnTo>
                  <a:pt x="0" y="0"/>
                </a:lnTo>
                <a:lnTo>
                  <a:pt x="0" y="75952"/>
                </a:lnTo>
                <a:close/>
              </a:path>
            </a:pathLst>
          </a:custGeom>
          <a:solidFill>
            <a:srgbClr val="FFFF00"/>
          </a:solidFill>
        </p:spPr>
        <p:txBody>
          <a:bodyPr wrap="square" lIns="0" tIns="0" rIns="0" bIns="0" rtlCol="0"/>
          <a:lstStyle/>
          <a:p>
            <a:endParaRPr/>
          </a:p>
        </p:txBody>
      </p:sp>
      <p:sp>
        <p:nvSpPr>
          <p:cNvPr id="299" name="object 299"/>
          <p:cNvSpPr/>
          <p:nvPr/>
        </p:nvSpPr>
        <p:spPr>
          <a:xfrm>
            <a:off x="7437881" y="5197147"/>
            <a:ext cx="13335" cy="119380"/>
          </a:xfrm>
          <a:custGeom>
            <a:avLst/>
            <a:gdLst/>
            <a:ahLst/>
            <a:cxnLst/>
            <a:rect l="l" t="t" r="r" b="b"/>
            <a:pathLst>
              <a:path w="13334" h="119379">
                <a:moveTo>
                  <a:pt x="0" y="119326"/>
                </a:moveTo>
                <a:lnTo>
                  <a:pt x="12957" y="119326"/>
                </a:lnTo>
                <a:lnTo>
                  <a:pt x="12957" y="0"/>
                </a:lnTo>
                <a:lnTo>
                  <a:pt x="0" y="0"/>
                </a:lnTo>
                <a:lnTo>
                  <a:pt x="0" y="119326"/>
                </a:lnTo>
                <a:close/>
              </a:path>
            </a:pathLst>
          </a:custGeom>
          <a:solidFill>
            <a:srgbClr val="FFFF00"/>
          </a:solidFill>
        </p:spPr>
        <p:txBody>
          <a:bodyPr wrap="square" lIns="0" tIns="0" rIns="0" bIns="0" rtlCol="0"/>
          <a:lstStyle/>
          <a:p>
            <a:endParaRPr/>
          </a:p>
        </p:txBody>
      </p:sp>
      <p:sp>
        <p:nvSpPr>
          <p:cNvPr id="300" name="object 300"/>
          <p:cNvSpPr/>
          <p:nvPr/>
        </p:nvSpPr>
        <p:spPr>
          <a:xfrm>
            <a:off x="7436993" y="5196258"/>
            <a:ext cx="15240" cy="121285"/>
          </a:xfrm>
          <a:custGeom>
            <a:avLst/>
            <a:gdLst/>
            <a:ahLst/>
            <a:cxnLst/>
            <a:rect l="l" t="t" r="r" b="b"/>
            <a:pathLst>
              <a:path w="15240" h="121285">
                <a:moveTo>
                  <a:pt x="0" y="121104"/>
                </a:moveTo>
                <a:lnTo>
                  <a:pt x="14735" y="121104"/>
                </a:lnTo>
                <a:lnTo>
                  <a:pt x="14735" y="0"/>
                </a:lnTo>
                <a:lnTo>
                  <a:pt x="0" y="0"/>
                </a:lnTo>
                <a:lnTo>
                  <a:pt x="0" y="121104"/>
                </a:lnTo>
                <a:close/>
              </a:path>
            </a:pathLst>
          </a:custGeom>
          <a:solidFill>
            <a:srgbClr val="FFFF00"/>
          </a:solidFill>
        </p:spPr>
        <p:txBody>
          <a:bodyPr wrap="square" lIns="0" tIns="0" rIns="0" bIns="0" rtlCol="0"/>
          <a:lstStyle/>
          <a:p>
            <a:endParaRPr/>
          </a:p>
        </p:txBody>
      </p:sp>
      <p:sp>
        <p:nvSpPr>
          <p:cNvPr id="301" name="object 301"/>
          <p:cNvSpPr/>
          <p:nvPr/>
        </p:nvSpPr>
        <p:spPr>
          <a:xfrm>
            <a:off x="7764653" y="5197087"/>
            <a:ext cx="13335" cy="74295"/>
          </a:xfrm>
          <a:custGeom>
            <a:avLst/>
            <a:gdLst/>
            <a:ahLst/>
            <a:cxnLst/>
            <a:rect l="l" t="t" r="r" b="b"/>
            <a:pathLst>
              <a:path w="13334" h="74295">
                <a:moveTo>
                  <a:pt x="0" y="74174"/>
                </a:moveTo>
                <a:lnTo>
                  <a:pt x="12957" y="74174"/>
                </a:lnTo>
                <a:lnTo>
                  <a:pt x="12957" y="0"/>
                </a:lnTo>
                <a:lnTo>
                  <a:pt x="0" y="0"/>
                </a:lnTo>
                <a:lnTo>
                  <a:pt x="0" y="74174"/>
                </a:lnTo>
                <a:close/>
              </a:path>
            </a:pathLst>
          </a:custGeom>
          <a:solidFill>
            <a:srgbClr val="FFFF00"/>
          </a:solidFill>
        </p:spPr>
        <p:txBody>
          <a:bodyPr wrap="square" lIns="0" tIns="0" rIns="0" bIns="0" rtlCol="0"/>
          <a:lstStyle/>
          <a:p>
            <a:endParaRPr/>
          </a:p>
        </p:txBody>
      </p:sp>
      <p:sp>
        <p:nvSpPr>
          <p:cNvPr id="302" name="object 302"/>
          <p:cNvSpPr/>
          <p:nvPr/>
        </p:nvSpPr>
        <p:spPr>
          <a:xfrm>
            <a:off x="7763764" y="5196198"/>
            <a:ext cx="15240" cy="76200"/>
          </a:xfrm>
          <a:custGeom>
            <a:avLst/>
            <a:gdLst/>
            <a:ahLst/>
            <a:cxnLst/>
            <a:rect l="l" t="t" r="r" b="b"/>
            <a:pathLst>
              <a:path w="15240" h="76200">
                <a:moveTo>
                  <a:pt x="0" y="75952"/>
                </a:moveTo>
                <a:lnTo>
                  <a:pt x="14735" y="75952"/>
                </a:lnTo>
                <a:lnTo>
                  <a:pt x="14735" y="0"/>
                </a:lnTo>
                <a:lnTo>
                  <a:pt x="0" y="0"/>
                </a:lnTo>
                <a:lnTo>
                  <a:pt x="0" y="75952"/>
                </a:lnTo>
                <a:close/>
              </a:path>
            </a:pathLst>
          </a:custGeom>
          <a:solidFill>
            <a:srgbClr val="FFFF00"/>
          </a:solidFill>
        </p:spPr>
        <p:txBody>
          <a:bodyPr wrap="square" lIns="0" tIns="0" rIns="0" bIns="0" rtlCol="0"/>
          <a:lstStyle/>
          <a:p>
            <a:endParaRPr/>
          </a:p>
        </p:txBody>
      </p:sp>
      <p:sp>
        <p:nvSpPr>
          <p:cNvPr id="303" name="object 303"/>
          <p:cNvSpPr/>
          <p:nvPr/>
        </p:nvSpPr>
        <p:spPr>
          <a:xfrm>
            <a:off x="8090027" y="5197147"/>
            <a:ext cx="14604" cy="119380"/>
          </a:xfrm>
          <a:custGeom>
            <a:avLst/>
            <a:gdLst/>
            <a:ahLst/>
            <a:cxnLst/>
            <a:rect l="l" t="t" r="r" b="b"/>
            <a:pathLst>
              <a:path w="14604" h="119379">
                <a:moveTo>
                  <a:pt x="0" y="119326"/>
                </a:moveTo>
                <a:lnTo>
                  <a:pt x="14397" y="119326"/>
                </a:lnTo>
                <a:lnTo>
                  <a:pt x="14397" y="0"/>
                </a:lnTo>
                <a:lnTo>
                  <a:pt x="0" y="0"/>
                </a:lnTo>
                <a:lnTo>
                  <a:pt x="0" y="119326"/>
                </a:lnTo>
                <a:close/>
              </a:path>
            </a:pathLst>
          </a:custGeom>
          <a:solidFill>
            <a:srgbClr val="FFFF00"/>
          </a:solidFill>
        </p:spPr>
        <p:txBody>
          <a:bodyPr wrap="square" lIns="0" tIns="0" rIns="0" bIns="0" rtlCol="0"/>
          <a:lstStyle/>
          <a:p>
            <a:endParaRPr/>
          </a:p>
        </p:txBody>
      </p:sp>
      <p:sp>
        <p:nvSpPr>
          <p:cNvPr id="304" name="object 304"/>
          <p:cNvSpPr/>
          <p:nvPr/>
        </p:nvSpPr>
        <p:spPr>
          <a:xfrm>
            <a:off x="8089138" y="5196258"/>
            <a:ext cx="16510" cy="121285"/>
          </a:xfrm>
          <a:custGeom>
            <a:avLst/>
            <a:gdLst/>
            <a:ahLst/>
            <a:cxnLst/>
            <a:rect l="l" t="t" r="r" b="b"/>
            <a:pathLst>
              <a:path w="16509" h="121285">
                <a:moveTo>
                  <a:pt x="0" y="121104"/>
                </a:moveTo>
                <a:lnTo>
                  <a:pt x="16175" y="121104"/>
                </a:lnTo>
                <a:lnTo>
                  <a:pt x="16175" y="0"/>
                </a:lnTo>
                <a:lnTo>
                  <a:pt x="0" y="0"/>
                </a:lnTo>
                <a:lnTo>
                  <a:pt x="0" y="121104"/>
                </a:lnTo>
                <a:close/>
              </a:path>
            </a:pathLst>
          </a:custGeom>
          <a:solidFill>
            <a:srgbClr val="FFFF00"/>
          </a:solidFill>
        </p:spPr>
        <p:txBody>
          <a:bodyPr wrap="square" lIns="0" tIns="0" rIns="0" bIns="0" rtlCol="0"/>
          <a:lstStyle/>
          <a:p>
            <a:endParaRPr/>
          </a:p>
        </p:txBody>
      </p:sp>
      <p:sp>
        <p:nvSpPr>
          <p:cNvPr id="305" name="object 305"/>
          <p:cNvSpPr txBox="1"/>
          <p:nvPr/>
        </p:nvSpPr>
        <p:spPr>
          <a:xfrm>
            <a:off x="6052565" y="5401767"/>
            <a:ext cx="2214245" cy="345440"/>
          </a:xfrm>
          <a:prstGeom prst="rect">
            <a:avLst/>
          </a:prstGeom>
        </p:spPr>
        <p:txBody>
          <a:bodyPr vert="horz" wrap="square" lIns="0" tIns="0" rIns="0" bIns="0" rtlCol="0">
            <a:spAutoFit/>
          </a:bodyPr>
          <a:lstStyle/>
          <a:p>
            <a:pPr marL="12700">
              <a:lnSpc>
                <a:spcPct val="100000"/>
              </a:lnSpc>
              <a:tabLst>
                <a:tab pos="666115" algn="l"/>
                <a:tab pos="1318260" algn="l"/>
                <a:tab pos="1898650" algn="l"/>
              </a:tabLst>
            </a:pPr>
            <a:r>
              <a:rPr sz="2200" b="1" spc="-5" dirty="0">
                <a:solidFill>
                  <a:srgbClr val="FFFF00"/>
                </a:solidFill>
                <a:latin typeface="Arial"/>
                <a:cs typeface="Arial"/>
              </a:rPr>
              <a:t>7	8	9	</a:t>
            </a:r>
            <a:r>
              <a:rPr sz="2200" b="1" spc="-75" dirty="0">
                <a:solidFill>
                  <a:srgbClr val="FFFF00"/>
                </a:solidFill>
                <a:latin typeface="Arial"/>
                <a:cs typeface="Arial"/>
              </a:rPr>
              <a:t>1</a:t>
            </a:r>
            <a:r>
              <a:rPr sz="2200" b="1" spc="-5" dirty="0">
                <a:solidFill>
                  <a:srgbClr val="FFFF00"/>
                </a:solidFill>
                <a:latin typeface="Arial"/>
                <a:cs typeface="Arial"/>
              </a:rPr>
              <a:t>0</a:t>
            </a:r>
            <a:endParaRPr sz="2200">
              <a:latin typeface="Arial"/>
              <a:cs typeface="Arial"/>
            </a:endParaRPr>
          </a:p>
        </p:txBody>
      </p:sp>
      <p:sp>
        <p:nvSpPr>
          <p:cNvPr id="306" name="object 306"/>
          <p:cNvSpPr txBox="1"/>
          <p:nvPr/>
        </p:nvSpPr>
        <p:spPr>
          <a:xfrm>
            <a:off x="1482089" y="5401767"/>
            <a:ext cx="4525645" cy="899160"/>
          </a:xfrm>
          <a:prstGeom prst="rect">
            <a:avLst/>
          </a:prstGeom>
        </p:spPr>
        <p:txBody>
          <a:bodyPr vert="horz" wrap="square" lIns="0" tIns="0" rIns="0" bIns="0" rtlCol="0">
            <a:spAutoFit/>
          </a:bodyPr>
          <a:lstStyle/>
          <a:p>
            <a:pPr marL="12700">
              <a:lnSpc>
                <a:spcPct val="100000"/>
              </a:lnSpc>
              <a:tabLst>
                <a:tab pos="664845" algn="l"/>
                <a:tab pos="1316990" algn="l"/>
                <a:tab pos="1970405" algn="l"/>
                <a:tab pos="2623185" algn="l"/>
                <a:tab pos="3276600" algn="l"/>
                <a:tab pos="3930650" algn="l"/>
              </a:tabLst>
            </a:pPr>
            <a:r>
              <a:rPr sz="2200" b="1" spc="-5" dirty="0">
                <a:solidFill>
                  <a:srgbClr val="FFFF00"/>
                </a:solidFill>
                <a:latin typeface="Arial"/>
                <a:cs typeface="Arial"/>
              </a:rPr>
              <a:t>0	1	2	3	4	5	6</a:t>
            </a:r>
            <a:endParaRPr sz="2200">
              <a:latin typeface="Arial"/>
              <a:cs typeface="Arial"/>
            </a:endParaRPr>
          </a:p>
          <a:p>
            <a:pPr marL="2197100">
              <a:lnSpc>
                <a:spcPct val="100000"/>
              </a:lnSpc>
              <a:spcBef>
                <a:spcPts val="1240"/>
              </a:spcBef>
            </a:pPr>
            <a:r>
              <a:rPr sz="2600" b="1" spc="-80" dirty="0">
                <a:solidFill>
                  <a:srgbClr val="FFFF00"/>
                </a:solidFill>
                <a:latin typeface="Arial"/>
                <a:cs typeface="Arial"/>
              </a:rPr>
              <a:t>Years </a:t>
            </a:r>
            <a:r>
              <a:rPr sz="2600" b="1" spc="-110" dirty="0">
                <a:solidFill>
                  <a:srgbClr val="FFFF00"/>
                </a:solidFill>
                <a:latin typeface="Arial"/>
                <a:cs typeface="Arial"/>
              </a:rPr>
              <a:t>post</a:t>
            </a:r>
            <a:r>
              <a:rPr sz="2600" b="1" spc="-350" dirty="0">
                <a:solidFill>
                  <a:srgbClr val="FFFF00"/>
                </a:solidFill>
                <a:latin typeface="Arial"/>
                <a:cs typeface="Arial"/>
              </a:rPr>
              <a:t> </a:t>
            </a:r>
            <a:r>
              <a:rPr sz="2600" b="1" spc="-90" dirty="0">
                <a:solidFill>
                  <a:srgbClr val="FFFF00"/>
                </a:solidFill>
                <a:latin typeface="Arial"/>
                <a:cs typeface="Arial"/>
              </a:rPr>
              <a:t>BMT</a:t>
            </a:r>
            <a:endParaRPr sz="2600">
              <a:latin typeface="Arial"/>
              <a:cs typeface="Arial"/>
            </a:endParaRPr>
          </a:p>
        </p:txBody>
      </p:sp>
      <p:sp>
        <p:nvSpPr>
          <p:cNvPr id="307" name="object 307"/>
          <p:cNvSpPr/>
          <p:nvPr/>
        </p:nvSpPr>
        <p:spPr>
          <a:xfrm>
            <a:off x="1566463" y="954658"/>
            <a:ext cx="0" cy="4253865"/>
          </a:xfrm>
          <a:custGeom>
            <a:avLst/>
            <a:gdLst/>
            <a:ahLst/>
            <a:cxnLst/>
            <a:rect l="l" t="t" r="r" b="b"/>
            <a:pathLst>
              <a:path h="4253865">
                <a:moveTo>
                  <a:pt x="0" y="0"/>
                </a:moveTo>
                <a:lnTo>
                  <a:pt x="0" y="4253738"/>
                </a:lnTo>
              </a:path>
            </a:pathLst>
          </a:custGeom>
          <a:ln w="20157">
            <a:solidFill>
              <a:srgbClr val="FFFF00"/>
            </a:solidFill>
          </a:ln>
        </p:spPr>
        <p:txBody>
          <a:bodyPr wrap="square" lIns="0" tIns="0" rIns="0" bIns="0" rtlCol="0"/>
          <a:lstStyle/>
          <a:p>
            <a:endParaRPr/>
          </a:p>
        </p:txBody>
      </p:sp>
      <p:sp>
        <p:nvSpPr>
          <p:cNvPr id="308" name="object 308"/>
          <p:cNvSpPr/>
          <p:nvPr/>
        </p:nvSpPr>
        <p:spPr>
          <a:xfrm>
            <a:off x="1556385" y="954658"/>
            <a:ext cx="20320" cy="4253865"/>
          </a:xfrm>
          <a:custGeom>
            <a:avLst/>
            <a:gdLst/>
            <a:ahLst/>
            <a:cxnLst/>
            <a:rect l="l" t="t" r="r" b="b"/>
            <a:pathLst>
              <a:path w="20319" h="4253865">
                <a:moveTo>
                  <a:pt x="0" y="4253738"/>
                </a:moveTo>
                <a:lnTo>
                  <a:pt x="20157" y="4253738"/>
                </a:lnTo>
                <a:lnTo>
                  <a:pt x="20157" y="0"/>
                </a:lnTo>
                <a:lnTo>
                  <a:pt x="0" y="0"/>
                </a:lnTo>
                <a:lnTo>
                  <a:pt x="0" y="4253738"/>
                </a:lnTo>
                <a:close/>
              </a:path>
            </a:pathLst>
          </a:custGeom>
          <a:ln w="3175">
            <a:solidFill>
              <a:srgbClr val="FFFF00"/>
            </a:solidFill>
          </a:ln>
        </p:spPr>
        <p:txBody>
          <a:bodyPr wrap="square" lIns="0" tIns="0" rIns="0" bIns="0" rtlCol="0"/>
          <a:lstStyle/>
          <a:p>
            <a:endParaRPr/>
          </a:p>
        </p:txBody>
      </p:sp>
      <p:sp>
        <p:nvSpPr>
          <p:cNvPr id="309" name="object 309"/>
          <p:cNvSpPr/>
          <p:nvPr/>
        </p:nvSpPr>
        <p:spPr>
          <a:xfrm>
            <a:off x="1470025" y="5207617"/>
            <a:ext cx="106680" cy="0"/>
          </a:xfrm>
          <a:custGeom>
            <a:avLst/>
            <a:gdLst/>
            <a:ahLst/>
            <a:cxnLst/>
            <a:rect l="l" t="t" r="r" b="b"/>
            <a:pathLst>
              <a:path w="106680">
                <a:moveTo>
                  <a:pt x="0" y="0"/>
                </a:moveTo>
                <a:lnTo>
                  <a:pt x="106542" y="0"/>
                </a:lnTo>
              </a:path>
            </a:pathLst>
          </a:custGeom>
          <a:ln w="14513">
            <a:solidFill>
              <a:srgbClr val="FFFF00"/>
            </a:solidFill>
          </a:ln>
        </p:spPr>
        <p:txBody>
          <a:bodyPr wrap="square" lIns="0" tIns="0" rIns="0" bIns="0" rtlCol="0"/>
          <a:lstStyle/>
          <a:p>
            <a:endParaRPr/>
          </a:p>
        </p:txBody>
      </p:sp>
      <p:sp>
        <p:nvSpPr>
          <p:cNvPr id="310" name="object 310"/>
          <p:cNvSpPr/>
          <p:nvPr/>
        </p:nvSpPr>
        <p:spPr>
          <a:xfrm>
            <a:off x="1470025" y="5200360"/>
            <a:ext cx="106680" cy="14604"/>
          </a:xfrm>
          <a:custGeom>
            <a:avLst/>
            <a:gdLst/>
            <a:ahLst/>
            <a:cxnLst/>
            <a:rect l="l" t="t" r="r" b="b"/>
            <a:pathLst>
              <a:path w="106680" h="14604">
                <a:moveTo>
                  <a:pt x="0" y="14513"/>
                </a:moveTo>
                <a:lnTo>
                  <a:pt x="106542" y="14513"/>
                </a:lnTo>
                <a:lnTo>
                  <a:pt x="106542" y="0"/>
                </a:lnTo>
                <a:lnTo>
                  <a:pt x="0" y="0"/>
                </a:lnTo>
                <a:lnTo>
                  <a:pt x="0" y="14513"/>
                </a:lnTo>
                <a:close/>
              </a:path>
            </a:pathLst>
          </a:custGeom>
          <a:ln w="3175">
            <a:solidFill>
              <a:srgbClr val="FFFF00"/>
            </a:solidFill>
          </a:ln>
        </p:spPr>
        <p:txBody>
          <a:bodyPr wrap="square" lIns="0" tIns="0" rIns="0" bIns="0" rtlCol="0"/>
          <a:lstStyle/>
          <a:p>
            <a:endParaRPr/>
          </a:p>
        </p:txBody>
      </p:sp>
      <p:sp>
        <p:nvSpPr>
          <p:cNvPr id="311" name="object 311"/>
          <p:cNvSpPr/>
          <p:nvPr/>
        </p:nvSpPr>
        <p:spPr>
          <a:xfrm>
            <a:off x="1510283" y="4781107"/>
            <a:ext cx="66675" cy="0"/>
          </a:xfrm>
          <a:custGeom>
            <a:avLst/>
            <a:gdLst/>
            <a:ahLst/>
            <a:cxnLst/>
            <a:rect l="l" t="t" r="r" b="b"/>
            <a:pathLst>
              <a:path w="66675">
                <a:moveTo>
                  <a:pt x="0" y="0"/>
                </a:moveTo>
                <a:lnTo>
                  <a:pt x="66230" y="0"/>
                </a:lnTo>
              </a:path>
            </a:pathLst>
          </a:custGeom>
          <a:ln w="16125">
            <a:solidFill>
              <a:srgbClr val="FFFF00"/>
            </a:solidFill>
          </a:ln>
        </p:spPr>
        <p:txBody>
          <a:bodyPr wrap="square" lIns="0" tIns="0" rIns="0" bIns="0" rtlCol="0"/>
          <a:lstStyle/>
          <a:p>
            <a:endParaRPr/>
          </a:p>
        </p:txBody>
      </p:sp>
      <p:sp>
        <p:nvSpPr>
          <p:cNvPr id="312" name="object 312"/>
          <p:cNvSpPr/>
          <p:nvPr/>
        </p:nvSpPr>
        <p:spPr>
          <a:xfrm>
            <a:off x="1510283" y="4773044"/>
            <a:ext cx="66675" cy="16510"/>
          </a:xfrm>
          <a:custGeom>
            <a:avLst/>
            <a:gdLst/>
            <a:ahLst/>
            <a:cxnLst/>
            <a:rect l="l" t="t" r="r" b="b"/>
            <a:pathLst>
              <a:path w="66675" h="16510">
                <a:moveTo>
                  <a:pt x="0" y="16125"/>
                </a:moveTo>
                <a:lnTo>
                  <a:pt x="66230" y="16125"/>
                </a:lnTo>
                <a:lnTo>
                  <a:pt x="66230" y="0"/>
                </a:lnTo>
                <a:lnTo>
                  <a:pt x="0" y="0"/>
                </a:lnTo>
                <a:lnTo>
                  <a:pt x="0" y="16125"/>
                </a:lnTo>
                <a:close/>
              </a:path>
            </a:pathLst>
          </a:custGeom>
          <a:ln w="3175">
            <a:solidFill>
              <a:srgbClr val="FFFF00"/>
            </a:solidFill>
          </a:ln>
        </p:spPr>
        <p:txBody>
          <a:bodyPr wrap="square" lIns="0" tIns="0" rIns="0" bIns="0" rtlCol="0"/>
          <a:lstStyle/>
          <a:p>
            <a:endParaRPr/>
          </a:p>
        </p:txBody>
      </p:sp>
      <p:sp>
        <p:nvSpPr>
          <p:cNvPr id="313" name="object 313"/>
          <p:cNvSpPr/>
          <p:nvPr/>
        </p:nvSpPr>
        <p:spPr>
          <a:xfrm>
            <a:off x="1470025" y="4354558"/>
            <a:ext cx="106680" cy="0"/>
          </a:xfrm>
          <a:custGeom>
            <a:avLst/>
            <a:gdLst/>
            <a:ahLst/>
            <a:cxnLst/>
            <a:rect l="l" t="t" r="r" b="b"/>
            <a:pathLst>
              <a:path w="106680">
                <a:moveTo>
                  <a:pt x="0" y="0"/>
                </a:moveTo>
                <a:lnTo>
                  <a:pt x="106542" y="0"/>
                </a:lnTo>
              </a:path>
            </a:pathLst>
          </a:custGeom>
          <a:ln w="14513">
            <a:solidFill>
              <a:srgbClr val="FFFF00"/>
            </a:solidFill>
          </a:ln>
        </p:spPr>
        <p:txBody>
          <a:bodyPr wrap="square" lIns="0" tIns="0" rIns="0" bIns="0" rtlCol="0"/>
          <a:lstStyle/>
          <a:p>
            <a:endParaRPr/>
          </a:p>
        </p:txBody>
      </p:sp>
      <p:sp>
        <p:nvSpPr>
          <p:cNvPr id="314" name="object 314"/>
          <p:cNvSpPr/>
          <p:nvPr/>
        </p:nvSpPr>
        <p:spPr>
          <a:xfrm>
            <a:off x="1470025" y="4347301"/>
            <a:ext cx="106680" cy="14604"/>
          </a:xfrm>
          <a:custGeom>
            <a:avLst/>
            <a:gdLst/>
            <a:ahLst/>
            <a:cxnLst/>
            <a:rect l="l" t="t" r="r" b="b"/>
            <a:pathLst>
              <a:path w="106680" h="14604">
                <a:moveTo>
                  <a:pt x="0" y="14513"/>
                </a:moveTo>
                <a:lnTo>
                  <a:pt x="106542" y="14513"/>
                </a:lnTo>
                <a:lnTo>
                  <a:pt x="106542" y="0"/>
                </a:lnTo>
                <a:lnTo>
                  <a:pt x="0" y="0"/>
                </a:lnTo>
                <a:lnTo>
                  <a:pt x="0" y="14513"/>
                </a:lnTo>
                <a:close/>
              </a:path>
            </a:pathLst>
          </a:custGeom>
          <a:ln w="3175">
            <a:solidFill>
              <a:srgbClr val="FFFF00"/>
            </a:solidFill>
          </a:ln>
        </p:spPr>
        <p:txBody>
          <a:bodyPr wrap="square" lIns="0" tIns="0" rIns="0" bIns="0" rtlCol="0"/>
          <a:lstStyle/>
          <a:p>
            <a:endParaRPr/>
          </a:p>
        </p:txBody>
      </p:sp>
      <p:sp>
        <p:nvSpPr>
          <p:cNvPr id="315" name="object 315"/>
          <p:cNvSpPr/>
          <p:nvPr/>
        </p:nvSpPr>
        <p:spPr>
          <a:xfrm>
            <a:off x="1510283" y="3932156"/>
            <a:ext cx="66675" cy="0"/>
          </a:xfrm>
          <a:custGeom>
            <a:avLst/>
            <a:gdLst/>
            <a:ahLst/>
            <a:cxnLst/>
            <a:rect l="l" t="t" r="r" b="b"/>
            <a:pathLst>
              <a:path w="66675">
                <a:moveTo>
                  <a:pt x="0" y="0"/>
                </a:moveTo>
                <a:lnTo>
                  <a:pt x="66230" y="0"/>
                </a:lnTo>
              </a:path>
            </a:pathLst>
          </a:custGeom>
          <a:ln w="14513">
            <a:solidFill>
              <a:srgbClr val="FFFF00"/>
            </a:solidFill>
          </a:ln>
        </p:spPr>
        <p:txBody>
          <a:bodyPr wrap="square" lIns="0" tIns="0" rIns="0" bIns="0" rtlCol="0"/>
          <a:lstStyle/>
          <a:p>
            <a:endParaRPr/>
          </a:p>
        </p:txBody>
      </p:sp>
      <p:sp>
        <p:nvSpPr>
          <p:cNvPr id="316" name="object 316"/>
          <p:cNvSpPr/>
          <p:nvPr/>
        </p:nvSpPr>
        <p:spPr>
          <a:xfrm>
            <a:off x="1510283" y="3924899"/>
            <a:ext cx="66675" cy="14604"/>
          </a:xfrm>
          <a:custGeom>
            <a:avLst/>
            <a:gdLst/>
            <a:ahLst/>
            <a:cxnLst/>
            <a:rect l="l" t="t" r="r" b="b"/>
            <a:pathLst>
              <a:path w="66675" h="14604">
                <a:moveTo>
                  <a:pt x="0" y="14513"/>
                </a:moveTo>
                <a:lnTo>
                  <a:pt x="66230" y="14513"/>
                </a:lnTo>
                <a:lnTo>
                  <a:pt x="66230" y="0"/>
                </a:lnTo>
                <a:lnTo>
                  <a:pt x="0" y="0"/>
                </a:lnTo>
                <a:lnTo>
                  <a:pt x="0" y="14513"/>
                </a:lnTo>
                <a:close/>
              </a:path>
            </a:pathLst>
          </a:custGeom>
          <a:ln w="3175">
            <a:solidFill>
              <a:srgbClr val="FFFF00"/>
            </a:solidFill>
          </a:ln>
        </p:spPr>
        <p:txBody>
          <a:bodyPr wrap="square" lIns="0" tIns="0" rIns="0" bIns="0" rtlCol="0"/>
          <a:lstStyle/>
          <a:p>
            <a:endParaRPr/>
          </a:p>
        </p:txBody>
      </p:sp>
      <p:sp>
        <p:nvSpPr>
          <p:cNvPr id="317" name="object 317"/>
          <p:cNvSpPr/>
          <p:nvPr/>
        </p:nvSpPr>
        <p:spPr>
          <a:xfrm>
            <a:off x="1470025" y="3505646"/>
            <a:ext cx="106680" cy="0"/>
          </a:xfrm>
          <a:custGeom>
            <a:avLst/>
            <a:gdLst/>
            <a:ahLst/>
            <a:cxnLst/>
            <a:rect l="l" t="t" r="r" b="b"/>
            <a:pathLst>
              <a:path w="106680">
                <a:moveTo>
                  <a:pt x="0" y="0"/>
                </a:moveTo>
                <a:lnTo>
                  <a:pt x="106542" y="0"/>
                </a:lnTo>
              </a:path>
            </a:pathLst>
          </a:custGeom>
          <a:ln w="16125">
            <a:solidFill>
              <a:srgbClr val="FFFF00"/>
            </a:solidFill>
          </a:ln>
        </p:spPr>
        <p:txBody>
          <a:bodyPr wrap="square" lIns="0" tIns="0" rIns="0" bIns="0" rtlCol="0"/>
          <a:lstStyle/>
          <a:p>
            <a:endParaRPr/>
          </a:p>
        </p:txBody>
      </p:sp>
      <p:sp>
        <p:nvSpPr>
          <p:cNvPr id="318" name="object 318"/>
          <p:cNvSpPr/>
          <p:nvPr/>
        </p:nvSpPr>
        <p:spPr>
          <a:xfrm>
            <a:off x="1470025" y="3497583"/>
            <a:ext cx="106680" cy="16510"/>
          </a:xfrm>
          <a:custGeom>
            <a:avLst/>
            <a:gdLst/>
            <a:ahLst/>
            <a:cxnLst/>
            <a:rect l="l" t="t" r="r" b="b"/>
            <a:pathLst>
              <a:path w="106680" h="16510">
                <a:moveTo>
                  <a:pt x="0" y="16125"/>
                </a:moveTo>
                <a:lnTo>
                  <a:pt x="106542" y="16125"/>
                </a:lnTo>
                <a:lnTo>
                  <a:pt x="106542" y="0"/>
                </a:lnTo>
                <a:lnTo>
                  <a:pt x="0" y="0"/>
                </a:lnTo>
                <a:lnTo>
                  <a:pt x="0" y="16125"/>
                </a:lnTo>
                <a:close/>
              </a:path>
            </a:pathLst>
          </a:custGeom>
          <a:ln w="3175">
            <a:solidFill>
              <a:srgbClr val="FFFF00"/>
            </a:solidFill>
          </a:ln>
        </p:spPr>
        <p:txBody>
          <a:bodyPr wrap="square" lIns="0" tIns="0" rIns="0" bIns="0" rtlCol="0"/>
          <a:lstStyle/>
          <a:p>
            <a:endParaRPr/>
          </a:p>
        </p:txBody>
      </p:sp>
      <p:sp>
        <p:nvSpPr>
          <p:cNvPr id="319" name="object 319"/>
          <p:cNvSpPr/>
          <p:nvPr/>
        </p:nvSpPr>
        <p:spPr>
          <a:xfrm>
            <a:off x="1510283" y="3079097"/>
            <a:ext cx="66675" cy="0"/>
          </a:xfrm>
          <a:custGeom>
            <a:avLst/>
            <a:gdLst/>
            <a:ahLst/>
            <a:cxnLst/>
            <a:rect l="l" t="t" r="r" b="b"/>
            <a:pathLst>
              <a:path w="66675">
                <a:moveTo>
                  <a:pt x="0" y="0"/>
                </a:moveTo>
                <a:lnTo>
                  <a:pt x="66230" y="0"/>
                </a:lnTo>
              </a:path>
            </a:pathLst>
          </a:custGeom>
          <a:ln w="14513">
            <a:solidFill>
              <a:srgbClr val="FFFF00"/>
            </a:solidFill>
          </a:ln>
        </p:spPr>
        <p:txBody>
          <a:bodyPr wrap="square" lIns="0" tIns="0" rIns="0" bIns="0" rtlCol="0"/>
          <a:lstStyle/>
          <a:p>
            <a:endParaRPr/>
          </a:p>
        </p:txBody>
      </p:sp>
      <p:sp>
        <p:nvSpPr>
          <p:cNvPr id="320" name="object 320"/>
          <p:cNvSpPr/>
          <p:nvPr/>
        </p:nvSpPr>
        <p:spPr>
          <a:xfrm>
            <a:off x="1510283" y="3071840"/>
            <a:ext cx="66675" cy="14604"/>
          </a:xfrm>
          <a:custGeom>
            <a:avLst/>
            <a:gdLst/>
            <a:ahLst/>
            <a:cxnLst/>
            <a:rect l="l" t="t" r="r" b="b"/>
            <a:pathLst>
              <a:path w="66675" h="14605">
                <a:moveTo>
                  <a:pt x="0" y="14513"/>
                </a:moveTo>
                <a:lnTo>
                  <a:pt x="66230" y="14513"/>
                </a:lnTo>
                <a:lnTo>
                  <a:pt x="66230" y="0"/>
                </a:lnTo>
                <a:lnTo>
                  <a:pt x="0" y="0"/>
                </a:lnTo>
                <a:lnTo>
                  <a:pt x="0" y="14513"/>
                </a:lnTo>
                <a:close/>
              </a:path>
            </a:pathLst>
          </a:custGeom>
          <a:ln w="3175">
            <a:solidFill>
              <a:srgbClr val="FFFF00"/>
            </a:solidFill>
          </a:ln>
        </p:spPr>
        <p:txBody>
          <a:bodyPr wrap="square" lIns="0" tIns="0" rIns="0" bIns="0" rtlCol="0"/>
          <a:lstStyle/>
          <a:p>
            <a:endParaRPr/>
          </a:p>
        </p:txBody>
      </p:sp>
      <p:sp>
        <p:nvSpPr>
          <p:cNvPr id="321" name="object 321"/>
          <p:cNvSpPr/>
          <p:nvPr/>
        </p:nvSpPr>
        <p:spPr>
          <a:xfrm>
            <a:off x="1470025" y="2655005"/>
            <a:ext cx="106680" cy="0"/>
          </a:xfrm>
          <a:custGeom>
            <a:avLst/>
            <a:gdLst/>
            <a:ahLst/>
            <a:cxnLst/>
            <a:rect l="l" t="t" r="r" b="b"/>
            <a:pathLst>
              <a:path w="106680">
                <a:moveTo>
                  <a:pt x="0" y="0"/>
                </a:moveTo>
                <a:lnTo>
                  <a:pt x="106542" y="0"/>
                </a:lnTo>
              </a:path>
            </a:pathLst>
          </a:custGeom>
          <a:ln w="11288">
            <a:solidFill>
              <a:srgbClr val="FFFF00"/>
            </a:solidFill>
          </a:ln>
        </p:spPr>
        <p:txBody>
          <a:bodyPr wrap="square" lIns="0" tIns="0" rIns="0" bIns="0" rtlCol="0"/>
          <a:lstStyle/>
          <a:p>
            <a:endParaRPr/>
          </a:p>
        </p:txBody>
      </p:sp>
      <p:sp>
        <p:nvSpPr>
          <p:cNvPr id="322" name="object 322"/>
          <p:cNvSpPr/>
          <p:nvPr/>
        </p:nvSpPr>
        <p:spPr>
          <a:xfrm>
            <a:off x="1469136" y="2655005"/>
            <a:ext cx="108585" cy="0"/>
          </a:xfrm>
          <a:custGeom>
            <a:avLst/>
            <a:gdLst/>
            <a:ahLst/>
            <a:cxnLst/>
            <a:rect l="l" t="t" r="r" b="b"/>
            <a:pathLst>
              <a:path w="108584">
                <a:moveTo>
                  <a:pt x="0" y="0"/>
                </a:moveTo>
                <a:lnTo>
                  <a:pt x="108320" y="0"/>
                </a:lnTo>
              </a:path>
            </a:pathLst>
          </a:custGeom>
          <a:ln w="13066">
            <a:solidFill>
              <a:srgbClr val="FFFF00"/>
            </a:solidFill>
          </a:ln>
        </p:spPr>
        <p:txBody>
          <a:bodyPr wrap="square" lIns="0" tIns="0" rIns="0" bIns="0" rtlCol="0"/>
          <a:lstStyle/>
          <a:p>
            <a:endParaRPr/>
          </a:p>
        </p:txBody>
      </p:sp>
      <p:sp>
        <p:nvSpPr>
          <p:cNvPr id="323" name="object 323"/>
          <p:cNvSpPr/>
          <p:nvPr/>
        </p:nvSpPr>
        <p:spPr>
          <a:xfrm>
            <a:off x="1510283" y="2230058"/>
            <a:ext cx="66675" cy="0"/>
          </a:xfrm>
          <a:custGeom>
            <a:avLst/>
            <a:gdLst/>
            <a:ahLst/>
            <a:cxnLst/>
            <a:rect l="l" t="t" r="r" b="b"/>
            <a:pathLst>
              <a:path w="66675">
                <a:moveTo>
                  <a:pt x="0" y="0"/>
                </a:moveTo>
                <a:lnTo>
                  <a:pt x="66230" y="0"/>
                </a:lnTo>
              </a:path>
            </a:pathLst>
          </a:custGeom>
          <a:ln w="16125">
            <a:solidFill>
              <a:srgbClr val="FFFF00"/>
            </a:solidFill>
          </a:ln>
        </p:spPr>
        <p:txBody>
          <a:bodyPr wrap="square" lIns="0" tIns="0" rIns="0" bIns="0" rtlCol="0"/>
          <a:lstStyle/>
          <a:p>
            <a:endParaRPr/>
          </a:p>
        </p:txBody>
      </p:sp>
      <p:sp>
        <p:nvSpPr>
          <p:cNvPr id="324" name="object 324"/>
          <p:cNvSpPr/>
          <p:nvPr/>
        </p:nvSpPr>
        <p:spPr>
          <a:xfrm>
            <a:off x="1510283" y="2221995"/>
            <a:ext cx="66675" cy="16510"/>
          </a:xfrm>
          <a:custGeom>
            <a:avLst/>
            <a:gdLst/>
            <a:ahLst/>
            <a:cxnLst/>
            <a:rect l="l" t="t" r="r" b="b"/>
            <a:pathLst>
              <a:path w="66675" h="16510">
                <a:moveTo>
                  <a:pt x="0" y="16125"/>
                </a:moveTo>
                <a:lnTo>
                  <a:pt x="66230" y="16125"/>
                </a:lnTo>
                <a:lnTo>
                  <a:pt x="66230" y="0"/>
                </a:lnTo>
                <a:lnTo>
                  <a:pt x="0" y="0"/>
                </a:lnTo>
                <a:lnTo>
                  <a:pt x="0" y="16125"/>
                </a:lnTo>
                <a:close/>
              </a:path>
            </a:pathLst>
          </a:custGeom>
          <a:ln w="3175">
            <a:solidFill>
              <a:srgbClr val="FFFF00"/>
            </a:solidFill>
          </a:ln>
        </p:spPr>
        <p:txBody>
          <a:bodyPr wrap="square" lIns="0" tIns="0" rIns="0" bIns="0" rtlCol="0"/>
          <a:lstStyle/>
          <a:p>
            <a:endParaRPr/>
          </a:p>
        </p:txBody>
      </p:sp>
      <p:sp>
        <p:nvSpPr>
          <p:cNvPr id="325" name="object 325"/>
          <p:cNvSpPr/>
          <p:nvPr/>
        </p:nvSpPr>
        <p:spPr>
          <a:xfrm>
            <a:off x="1470025" y="1803636"/>
            <a:ext cx="106680" cy="0"/>
          </a:xfrm>
          <a:custGeom>
            <a:avLst/>
            <a:gdLst/>
            <a:ahLst/>
            <a:cxnLst/>
            <a:rect l="l" t="t" r="r" b="b"/>
            <a:pathLst>
              <a:path w="106680">
                <a:moveTo>
                  <a:pt x="0" y="0"/>
                </a:moveTo>
                <a:lnTo>
                  <a:pt x="106542" y="0"/>
                </a:lnTo>
              </a:path>
            </a:pathLst>
          </a:custGeom>
          <a:ln w="14513">
            <a:solidFill>
              <a:srgbClr val="FFFF00"/>
            </a:solidFill>
          </a:ln>
        </p:spPr>
        <p:txBody>
          <a:bodyPr wrap="square" lIns="0" tIns="0" rIns="0" bIns="0" rtlCol="0"/>
          <a:lstStyle/>
          <a:p>
            <a:endParaRPr/>
          </a:p>
        </p:txBody>
      </p:sp>
      <p:sp>
        <p:nvSpPr>
          <p:cNvPr id="326" name="object 326"/>
          <p:cNvSpPr/>
          <p:nvPr/>
        </p:nvSpPr>
        <p:spPr>
          <a:xfrm>
            <a:off x="1470025" y="1796379"/>
            <a:ext cx="106680" cy="14604"/>
          </a:xfrm>
          <a:custGeom>
            <a:avLst/>
            <a:gdLst/>
            <a:ahLst/>
            <a:cxnLst/>
            <a:rect l="l" t="t" r="r" b="b"/>
            <a:pathLst>
              <a:path w="106680" h="14605">
                <a:moveTo>
                  <a:pt x="0" y="14513"/>
                </a:moveTo>
                <a:lnTo>
                  <a:pt x="106542" y="14513"/>
                </a:lnTo>
                <a:lnTo>
                  <a:pt x="106542" y="0"/>
                </a:lnTo>
                <a:lnTo>
                  <a:pt x="0" y="0"/>
                </a:lnTo>
                <a:lnTo>
                  <a:pt x="0" y="14513"/>
                </a:lnTo>
                <a:close/>
              </a:path>
            </a:pathLst>
          </a:custGeom>
          <a:ln w="3175">
            <a:solidFill>
              <a:srgbClr val="FFFF00"/>
            </a:solidFill>
          </a:ln>
        </p:spPr>
        <p:txBody>
          <a:bodyPr wrap="square" lIns="0" tIns="0" rIns="0" bIns="0" rtlCol="0"/>
          <a:lstStyle/>
          <a:p>
            <a:endParaRPr/>
          </a:p>
        </p:txBody>
      </p:sp>
      <p:sp>
        <p:nvSpPr>
          <p:cNvPr id="327" name="object 327"/>
          <p:cNvSpPr/>
          <p:nvPr/>
        </p:nvSpPr>
        <p:spPr>
          <a:xfrm>
            <a:off x="1510283" y="1379544"/>
            <a:ext cx="66675" cy="0"/>
          </a:xfrm>
          <a:custGeom>
            <a:avLst/>
            <a:gdLst/>
            <a:ahLst/>
            <a:cxnLst/>
            <a:rect l="l" t="t" r="r" b="b"/>
            <a:pathLst>
              <a:path w="66675">
                <a:moveTo>
                  <a:pt x="0" y="0"/>
                </a:moveTo>
                <a:lnTo>
                  <a:pt x="66230" y="0"/>
                </a:lnTo>
              </a:path>
            </a:pathLst>
          </a:custGeom>
          <a:ln w="11288">
            <a:solidFill>
              <a:srgbClr val="FFFF00"/>
            </a:solidFill>
          </a:ln>
        </p:spPr>
        <p:txBody>
          <a:bodyPr wrap="square" lIns="0" tIns="0" rIns="0" bIns="0" rtlCol="0"/>
          <a:lstStyle/>
          <a:p>
            <a:endParaRPr/>
          </a:p>
        </p:txBody>
      </p:sp>
      <p:sp>
        <p:nvSpPr>
          <p:cNvPr id="328" name="object 328"/>
          <p:cNvSpPr/>
          <p:nvPr/>
        </p:nvSpPr>
        <p:spPr>
          <a:xfrm>
            <a:off x="1509394" y="1379544"/>
            <a:ext cx="68580" cy="0"/>
          </a:xfrm>
          <a:custGeom>
            <a:avLst/>
            <a:gdLst/>
            <a:ahLst/>
            <a:cxnLst/>
            <a:rect l="l" t="t" r="r" b="b"/>
            <a:pathLst>
              <a:path w="68580">
                <a:moveTo>
                  <a:pt x="0" y="0"/>
                </a:moveTo>
                <a:lnTo>
                  <a:pt x="68008" y="0"/>
                </a:lnTo>
              </a:path>
            </a:pathLst>
          </a:custGeom>
          <a:ln w="13066">
            <a:solidFill>
              <a:srgbClr val="FFFF00"/>
            </a:solidFill>
          </a:ln>
        </p:spPr>
        <p:txBody>
          <a:bodyPr wrap="square" lIns="0" tIns="0" rIns="0" bIns="0" rtlCol="0"/>
          <a:lstStyle/>
          <a:p>
            <a:endParaRPr/>
          </a:p>
        </p:txBody>
      </p:sp>
      <p:sp>
        <p:nvSpPr>
          <p:cNvPr id="329" name="object 329"/>
          <p:cNvSpPr/>
          <p:nvPr/>
        </p:nvSpPr>
        <p:spPr>
          <a:xfrm>
            <a:off x="1470025" y="954597"/>
            <a:ext cx="106680" cy="0"/>
          </a:xfrm>
          <a:custGeom>
            <a:avLst/>
            <a:gdLst/>
            <a:ahLst/>
            <a:cxnLst/>
            <a:rect l="l" t="t" r="r" b="b"/>
            <a:pathLst>
              <a:path w="106680">
                <a:moveTo>
                  <a:pt x="0" y="0"/>
                </a:moveTo>
                <a:lnTo>
                  <a:pt x="106542" y="0"/>
                </a:lnTo>
              </a:path>
            </a:pathLst>
          </a:custGeom>
          <a:ln w="16125">
            <a:solidFill>
              <a:srgbClr val="FFFF00"/>
            </a:solidFill>
          </a:ln>
        </p:spPr>
        <p:txBody>
          <a:bodyPr wrap="square" lIns="0" tIns="0" rIns="0" bIns="0" rtlCol="0"/>
          <a:lstStyle/>
          <a:p>
            <a:endParaRPr/>
          </a:p>
        </p:txBody>
      </p:sp>
      <p:sp>
        <p:nvSpPr>
          <p:cNvPr id="330" name="object 330"/>
          <p:cNvSpPr/>
          <p:nvPr/>
        </p:nvSpPr>
        <p:spPr>
          <a:xfrm>
            <a:off x="1470025" y="946534"/>
            <a:ext cx="106680" cy="16510"/>
          </a:xfrm>
          <a:custGeom>
            <a:avLst/>
            <a:gdLst/>
            <a:ahLst/>
            <a:cxnLst/>
            <a:rect l="l" t="t" r="r" b="b"/>
            <a:pathLst>
              <a:path w="106680" h="16509">
                <a:moveTo>
                  <a:pt x="0" y="16125"/>
                </a:moveTo>
                <a:lnTo>
                  <a:pt x="106542" y="16125"/>
                </a:lnTo>
                <a:lnTo>
                  <a:pt x="106542" y="0"/>
                </a:lnTo>
                <a:lnTo>
                  <a:pt x="0" y="0"/>
                </a:lnTo>
                <a:lnTo>
                  <a:pt x="0" y="16125"/>
                </a:lnTo>
                <a:close/>
              </a:path>
            </a:pathLst>
          </a:custGeom>
          <a:ln w="3175">
            <a:solidFill>
              <a:srgbClr val="FFFF00"/>
            </a:solidFill>
          </a:ln>
        </p:spPr>
        <p:txBody>
          <a:bodyPr wrap="square" lIns="0" tIns="0" rIns="0" bIns="0" rtlCol="0"/>
          <a:lstStyle/>
          <a:p>
            <a:endParaRPr/>
          </a:p>
        </p:txBody>
      </p:sp>
      <p:sp>
        <p:nvSpPr>
          <p:cNvPr id="331" name="object 331"/>
          <p:cNvSpPr txBox="1"/>
          <p:nvPr/>
        </p:nvSpPr>
        <p:spPr>
          <a:xfrm>
            <a:off x="1227226" y="5027421"/>
            <a:ext cx="180975" cy="345440"/>
          </a:xfrm>
          <a:prstGeom prst="rect">
            <a:avLst/>
          </a:prstGeom>
        </p:spPr>
        <p:txBody>
          <a:bodyPr vert="horz" wrap="square" lIns="0" tIns="0" rIns="0" bIns="0" rtlCol="0">
            <a:spAutoFit/>
          </a:bodyPr>
          <a:lstStyle/>
          <a:p>
            <a:pPr marL="12700">
              <a:lnSpc>
                <a:spcPct val="100000"/>
              </a:lnSpc>
            </a:pPr>
            <a:r>
              <a:rPr sz="2200" b="1" spc="-5" dirty="0">
                <a:solidFill>
                  <a:srgbClr val="FFFF00"/>
                </a:solidFill>
                <a:latin typeface="Arial"/>
                <a:cs typeface="Arial"/>
              </a:rPr>
              <a:t>0</a:t>
            </a:r>
            <a:endParaRPr sz="2200">
              <a:latin typeface="Arial"/>
              <a:cs typeface="Arial"/>
            </a:endParaRPr>
          </a:p>
        </p:txBody>
      </p:sp>
      <p:sp>
        <p:nvSpPr>
          <p:cNvPr id="332" name="object 332"/>
          <p:cNvSpPr txBox="1"/>
          <p:nvPr/>
        </p:nvSpPr>
        <p:spPr>
          <a:xfrm>
            <a:off x="1080312" y="4177410"/>
            <a:ext cx="327660" cy="345440"/>
          </a:xfrm>
          <a:prstGeom prst="rect">
            <a:avLst/>
          </a:prstGeom>
        </p:spPr>
        <p:txBody>
          <a:bodyPr vert="horz" wrap="square" lIns="0" tIns="0" rIns="0" bIns="0" rtlCol="0">
            <a:spAutoFit/>
          </a:bodyPr>
          <a:lstStyle/>
          <a:p>
            <a:pPr marL="12700">
              <a:lnSpc>
                <a:spcPct val="100000"/>
              </a:lnSpc>
            </a:pPr>
            <a:r>
              <a:rPr sz="2200" b="1" spc="-70" dirty="0">
                <a:solidFill>
                  <a:srgbClr val="FFFF00"/>
                </a:solidFill>
                <a:latin typeface="Arial"/>
                <a:cs typeface="Arial"/>
              </a:rPr>
              <a:t>2</a:t>
            </a:r>
            <a:r>
              <a:rPr sz="2200" b="1" spc="-5" dirty="0">
                <a:solidFill>
                  <a:srgbClr val="FFFF00"/>
                </a:solidFill>
                <a:latin typeface="Arial"/>
                <a:cs typeface="Arial"/>
              </a:rPr>
              <a:t>0</a:t>
            </a:r>
            <a:endParaRPr sz="2200">
              <a:latin typeface="Arial"/>
              <a:cs typeface="Arial"/>
            </a:endParaRPr>
          </a:p>
        </p:txBody>
      </p:sp>
      <p:sp>
        <p:nvSpPr>
          <p:cNvPr id="333" name="object 333"/>
          <p:cNvSpPr txBox="1"/>
          <p:nvPr/>
        </p:nvSpPr>
        <p:spPr>
          <a:xfrm>
            <a:off x="1080312" y="3324225"/>
            <a:ext cx="327660" cy="345440"/>
          </a:xfrm>
          <a:prstGeom prst="rect">
            <a:avLst/>
          </a:prstGeom>
        </p:spPr>
        <p:txBody>
          <a:bodyPr vert="horz" wrap="square" lIns="0" tIns="0" rIns="0" bIns="0" rtlCol="0">
            <a:spAutoFit/>
          </a:bodyPr>
          <a:lstStyle/>
          <a:p>
            <a:pPr marL="12700">
              <a:lnSpc>
                <a:spcPct val="100000"/>
              </a:lnSpc>
            </a:pPr>
            <a:r>
              <a:rPr sz="2200" b="1" spc="-70" dirty="0">
                <a:solidFill>
                  <a:srgbClr val="FFFF00"/>
                </a:solidFill>
                <a:latin typeface="Arial"/>
                <a:cs typeface="Arial"/>
              </a:rPr>
              <a:t>4</a:t>
            </a:r>
            <a:r>
              <a:rPr sz="2200" b="1" spc="-5" dirty="0">
                <a:solidFill>
                  <a:srgbClr val="FFFF00"/>
                </a:solidFill>
                <a:latin typeface="Arial"/>
                <a:cs typeface="Arial"/>
              </a:rPr>
              <a:t>0</a:t>
            </a:r>
            <a:endParaRPr sz="2200">
              <a:latin typeface="Arial"/>
              <a:cs typeface="Arial"/>
            </a:endParaRPr>
          </a:p>
        </p:txBody>
      </p:sp>
      <p:sp>
        <p:nvSpPr>
          <p:cNvPr id="334" name="object 334"/>
          <p:cNvSpPr txBox="1"/>
          <p:nvPr/>
        </p:nvSpPr>
        <p:spPr>
          <a:xfrm>
            <a:off x="1080312" y="2475991"/>
            <a:ext cx="327660" cy="345440"/>
          </a:xfrm>
          <a:prstGeom prst="rect">
            <a:avLst/>
          </a:prstGeom>
        </p:spPr>
        <p:txBody>
          <a:bodyPr vert="horz" wrap="square" lIns="0" tIns="0" rIns="0" bIns="0" rtlCol="0">
            <a:spAutoFit/>
          </a:bodyPr>
          <a:lstStyle/>
          <a:p>
            <a:pPr marL="12700">
              <a:lnSpc>
                <a:spcPct val="100000"/>
              </a:lnSpc>
            </a:pPr>
            <a:r>
              <a:rPr sz="2200" b="1" spc="-75" dirty="0">
                <a:solidFill>
                  <a:srgbClr val="FFFF00"/>
                </a:solidFill>
                <a:latin typeface="Arial"/>
                <a:cs typeface="Arial"/>
              </a:rPr>
              <a:t>6</a:t>
            </a:r>
            <a:r>
              <a:rPr sz="2200" b="1" spc="-5" dirty="0">
                <a:solidFill>
                  <a:srgbClr val="FFFF00"/>
                </a:solidFill>
                <a:latin typeface="Arial"/>
                <a:cs typeface="Arial"/>
              </a:rPr>
              <a:t>0</a:t>
            </a:r>
            <a:endParaRPr sz="2200">
              <a:latin typeface="Arial"/>
              <a:cs typeface="Arial"/>
            </a:endParaRPr>
          </a:p>
        </p:txBody>
      </p:sp>
      <p:sp>
        <p:nvSpPr>
          <p:cNvPr id="335" name="object 335"/>
          <p:cNvSpPr txBox="1"/>
          <p:nvPr/>
        </p:nvSpPr>
        <p:spPr>
          <a:xfrm>
            <a:off x="1080312" y="1622552"/>
            <a:ext cx="327660" cy="345440"/>
          </a:xfrm>
          <a:prstGeom prst="rect">
            <a:avLst/>
          </a:prstGeom>
        </p:spPr>
        <p:txBody>
          <a:bodyPr vert="horz" wrap="square" lIns="0" tIns="0" rIns="0" bIns="0" rtlCol="0">
            <a:spAutoFit/>
          </a:bodyPr>
          <a:lstStyle/>
          <a:p>
            <a:pPr marL="12700">
              <a:lnSpc>
                <a:spcPct val="100000"/>
              </a:lnSpc>
            </a:pPr>
            <a:r>
              <a:rPr sz="2200" b="1" spc="-70" dirty="0">
                <a:solidFill>
                  <a:srgbClr val="FFFF00"/>
                </a:solidFill>
                <a:latin typeface="Arial"/>
                <a:cs typeface="Arial"/>
              </a:rPr>
              <a:t>8</a:t>
            </a:r>
            <a:r>
              <a:rPr sz="2200" b="1" spc="-5" dirty="0">
                <a:solidFill>
                  <a:srgbClr val="FFFF00"/>
                </a:solidFill>
                <a:latin typeface="Arial"/>
                <a:cs typeface="Arial"/>
              </a:rPr>
              <a:t>0</a:t>
            </a:r>
            <a:endParaRPr sz="2200">
              <a:latin typeface="Arial"/>
              <a:cs typeface="Arial"/>
            </a:endParaRPr>
          </a:p>
        </p:txBody>
      </p:sp>
      <p:sp>
        <p:nvSpPr>
          <p:cNvPr id="336" name="object 336"/>
          <p:cNvSpPr txBox="1"/>
          <p:nvPr/>
        </p:nvSpPr>
        <p:spPr>
          <a:xfrm>
            <a:off x="934923" y="772795"/>
            <a:ext cx="473075" cy="345440"/>
          </a:xfrm>
          <a:prstGeom prst="rect">
            <a:avLst/>
          </a:prstGeom>
        </p:spPr>
        <p:txBody>
          <a:bodyPr vert="horz" wrap="square" lIns="0" tIns="0" rIns="0" bIns="0" rtlCol="0">
            <a:spAutoFit/>
          </a:bodyPr>
          <a:lstStyle/>
          <a:p>
            <a:pPr marL="12700">
              <a:lnSpc>
                <a:spcPct val="100000"/>
              </a:lnSpc>
            </a:pPr>
            <a:r>
              <a:rPr sz="2200" b="1" spc="-85" dirty="0">
                <a:solidFill>
                  <a:srgbClr val="FFFF00"/>
                </a:solidFill>
                <a:latin typeface="Arial"/>
                <a:cs typeface="Arial"/>
              </a:rPr>
              <a:t>1</a:t>
            </a:r>
            <a:r>
              <a:rPr sz="2200" b="1" spc="-75" dirty="0">
                <a:solidFill>
                  <a:srgbClr val="FFFF00"/>
                </a:solidFill>
                <a:latin typeface="Arial"/>
                <a:cs typeface="Arial"/>
              </a:rPr>
              <a:t>0</a:t>
            </a:r>
            <a:r>
              <a:rPr sz="2200" b="1" spc="-5" dirty="0">
                <a:solidFill>
                  <a:srgbClr val="FFFF00"/>
                </a:solidFill>
                <a:latin typeface="Arial"/>
                <a:cs typeface="Arial"/>
              </a:rPr>
              <a:t>0</a:t>
            </a:r>
            <a:endParaRPr sz="2200">
              <a:latin typeface="Arial"/>
              <a:cs typeface="Arial"/>
            </a:endParaRPr>
          </a:p>
        </p:txBody>
      </p:sp>
      <p:sp>
        <p:nvSpPr>
          <p:cNvPr id="337" name="object 337"/>
          <p:cNvSpPr txBox="1"/>
          <p:nvPr/>
        </p:nvSpPr>
        <p:spPr>
          <a:xfrm>
            <a:off x="546244" y="1366757"/>
            <a:ext cx="416559" cy="3457575"/>
          </a:xfrm>
          <a:prstGeom prst="rect">
            <a:avLst/>
          </a:prstGeom>
        </p:spPr>
        <p:txBody>
          <a:bodyPr vert="vert270" wrap="square" lIns="0" tIns="10160" rIns="0" bIns="0" rtlCol="0">
            <a:spAutoFit/>
          </a:bodyPr>
          <a:lstStyle/>
          <a:p>
            <a:pPr marL="12700">
              <a:lnSpc>
                <a:spcPct val="100000"/>
              </a:lnSpc>
              <a:spcBef>
                <a:spcPts val="80"/>
              </a:spcBef>
            </a:pPr>
            <a:r>
              <a:rPr sz="3900" b="1" spc="52" baseline="9615" dirty="0">
                <a:solidFill>
                  <a:srgbClr val="FFFF00"/>
                </a:solidFill>
                <a:latin typeface="Arial"/>
                <a:cs typeface="Arial"/>
              </a:rPr>
              <a:t>P</a:t>
            </a:r>
            <a:r>
              <a:rPr sz="2600" b="1" spc="20" dirty="0">
                <a:solidFill>
                  <a:srgbClr val="FFFF00"/>
                </a:solidFill>
                <a:latin typeface="Arial"/>
                <a:cs typeface="Arial"/>
              </a:rPr>
              <a:t>r</a:t>
            </a:r>
            <a:r>
              <a:rPr sz="2600" b="1" spc="-5" dirty="0">
                <a:solidFill>
                  <a:srgbClr val="FFFF00"/>
                </a:solidFill>
                <a:latin typeface="Arial"/>
                <a:cs typeface="Arial"/>
              </a:rPr>
              <a:t>o</a:t>
            </a:r>
            <a:r>
              <a:rPr sz="2600" b="1" spc="5" dirty="0">
                <a:solidFill>
                  <a:srgbClr val="FFFF00"/>
                </a:solidFill>
                <a:latin typeface="Arial"/>
                <a:cs typeface="Arial"/>
              </a:rPr>
              <a:t>b</a:t>
            </a:r>
            <a:r>
              <a:rPr sz="2600" b="1" dirty="0">
                <a:solidFill>
                  <a:srgbClr val="FFFF00"/>
                </a:solidFill>
                <a:latin typeface="Arial"/>
                <a:cs typeface="Arial"/>
              </a:rPr>
              <a:t>a</a:t>
            </a:r>
            <a:r>
              <a:rPr sz="2600" b="1" spc="10" dirty="0">
                <a:solidFill>
                  <a:srgbClr val="FFFF00"/>
                </a:solidFill>
                <a:latin typeface="Arial"/>
                <a:cs typeface="Arial"/>
              </a:rPr>
              <a:t>b</a:t>
            </a:r>
            <a:r>
              <a:rPr sz="2600" b="1" dirty="0">
                <a:solidFill>
                  <a:srgbClr val="FFFF00"/>
                </a:solidFill>
                <a:latin typeface="Arial"/>
                <a:cs typeface="Arial"/>
              </a:rPr>
              <a:t>ili</a:t>
            </a:r>
            <a:r>
              <a:rPr sz="2600" b="1" spc="-5" dirty="0">
                <a:solidFill>
                  <a:srgbClr val="FFFF00"/>
                </a:solidFill>
                <a:latin typeface="Arial"/>
                <a:cs typeface="Arial"/>
              </a:rPr>
              <a:t>t</a:t>
            </a:r>
            <a:r>
              <a:rPr sz="2600" b="1" dirty="0">
                <a:solidFill>
                  <a:srgbClr val="FFFF00"/>
                </a:solidFill>
                <a:latin typeface="Arial"/>
                <a:cs typeface="Arial"/>
              </a:rPr>
              <a:t>y</a:t>
            </a:r>
            <a:r>
              <a:rPr sz="2600" b="1" spc="65" dirty="0">
                <a:solidFill>
                  <a:srgbClr val="FFFF00"/>
                </a:solidFill>
                <a:latin typeface="Arial"/>
                <a:cs typeface="Arial"/>
              </a:rPr>
              <a:t> </a:t>
            </a:r>
            <a:r>
              <a:rPr sz="2600" b="1" spc="-5" dirty="0">
                <a:solidFill>
                  <a:srgbClr val="FFFF00"/>
                </a:solidFill>
                <a:latin typeface="Arial"/>
                <a:cs typeface="Arial"/>
              </a:rPr>
              <a:t>o</a:t>
            </a:r>
            <a:r>
              <a:rPr sz="2600" b="1" dirty="0">
                <a:solidFill>
                  <a:srgbClr val="FFFF00"/>
                </a:solidFill>
                <a:latin typeface="Arial"/>
                <a:cs typeface="Arial"/>
              </a:rPr>
              <a:t>f</a:t>
            </a:r>
            <a:r>
              <a:rPr sz="2600" b="1" spc="10" dirty="0">
                <a:solidFill>
                  <a:srgbClr val="FFFF00"/>
                </a:solidFill>
                <a:latin typeface="Arial"/>
                <a:cs typeface="Arial"/>
              </a:rPr>
              <a:t> </a:t>
            </a:r>
            <a:r>
              <a:rPr sz="2600" b="1" spc="-5" dirty="0">
                <a:solidFill>
                  <a:srgbClr val="FFFF00"/>
                </a:solidFill>
                <a:latin typeface="Arial"/>
                <a:cs typeface="Arial"/>
              </a:rPr>
              <a:t>L</a:t>
            </a:r>
            <a:r>
              <a:rPr sz="2600" b="1" spc="10" dirty="0">
                <a:solidFill>
                  <a:srgbClr val="FFFF00"/>
                </a:solidFill>
                <a:latin typeface="Arial"/>
                <a:cs typeface="Arial"/>
              </a:rPr>
              <a:t>F</a:t>
            </a:r>
            <a:r>
              <a:rPr sz="2600" b="1" dirty="0">
                <a:solidFill>
                  <a:srgbClr val="FFFF00"/>
                </a:solidFill>
                <a:latin typeface="Arial"/>
                <a:cs typeface="Arial"/>
              </a:rPr>
              <a:t>S</a:t>
            </a:r>
            <a:r>
              <a:rPr sz="2600" b="1" spc="40" dirty="0">
                <a:solidFill>
                  <a:srgbClr val="FFFF00"/>
                </a:solidFill>
                <a:latin typeface="Arial"/>
                <a:cs typeface="Arial"/>
              </a:rPr>
              <a:t> </a:t>
            </a:r>
            <a:r>
              <a:rPr sz="2600" b="1" spc="-10" dirty="0">
                <a:solidFill>
                  <a:srgbClr val="FFFF00"/>
                </a:solidFill>
                <a:latin typeface="Arial"/>
                <a:cs typeface="Arial"/>
              </a:rPr>
              <a:t>(</a:t>
            </a:r>
            <a:r>
              <a:rPr sz="2600" b="1" spc="-229" dirty="0">
                <a:solidFill>
                  <a:srgbClr val="FFFF00"/>
                </a:solidFill>
                <a:latin typeface="Arial"/>
                <a:cs typeface="Arial"/>
              </a:rPr>
              <a:t>%</a:t>
            </a:r>
            <a:r>
              <a:rPr sz="2600" b="1" dirty="0">
                <a:solidFill>
                  <a:srgbClr val="FFFF00"/>
                </a:solidFill>
                <a:latin typeface="Arial"/>
                <a:cs typeface="Arial"/>
              </a:rPr>
              <a:t>)</a:t>
            </a:r>
            <a:endParaRPr sz="2600">
              <a:latin typeface="Arial"/>
              <a:cs typeface="Arial"/>
            </a:endParaRPr>
          </a:p>
        </p:txBody>
      </p:sp>
      <p:sp>
        <p:nvSpPr>
          <p:cNvPr id="338" name="object 338"/>
          <p:cNvSpPr txBox="1">
            <a:spLocks noGrp="1"/>
          </p:cNvSpPr>
          <p:nvPr>
            <p:ph type="title"/>
          </p:nvPr>
        </p:nvSpPr>
        <p:spPr>
          <a:prstGeom prst="rect">
            <a:avLst/>
          </a:prstGeom>
        </p:spPr>
        <p:txBody>
          <a:bodyPr vert="horz" wrap="square" lIns="0" tIns="69850" rIns="0" bIns="0" rtlCol="0">
            <a:spAutoFit/>
          </a:bodyPr>
          <a:lstStyle/>
          <a:p>
            <a:pPr marL="882015">
              <a:lnSpc>
                <a:spcPct val="100000"/>
              </a:lnSpc>
            </a:pPr>
            <a:r>
              <a:rPr sz="2600" b="1" spc="-120" dirty="0">
                <a:solidFill>
                  <a:srgbClr val="FFFF00"/>
                </a:solidFill>
                <a:latin typeface="Arial"/>
                <a:cs typeface="Arial"/>
              </a:rPr>
              <a:t>LFS</a:t>
            </a:r>
            <a:r>
              <a:rPr sz="2600" b="1" spc="-254" dirty="0">
                <a:solidFill>
                  <a:srgbClr val="FFFF00"/>
                </a:solidFill>
                <a:latin typeface="Arial"/>
                <a:cs typeface="Arial"/>
              </a:rPr>
              <a:t> </a:t>
            </a:r>
            <a:r>
              <a:rPr sz="2600" b="1" spc="-125" dirty="0">
                <a:solidFill>
                  <a:srgbClr val="FFFF00"/>
                </a:solidFill>
                <a:latin typeface="Arial"/>
                <a:cs typeface="Arial"/>
              </a:rPr>
              <a:t>following</a:t>
            </a:r>
            <a:r>
              <a:rPr sz="2600" b="1" spc="-254" dirty="0">
                <a:solidFill>
                  <a:srgbClr val="FFFF00"/>
                </a:solidFill>
                <a:latin typeface="Arial"/>
                <a:cs typeface="Arial"/>
              </a:rPr>
              <a:t> </a:t>
            </a:r>
            <a:r>
              <a:rPr sz="2600" b="1" spc="-120" dirty="0">
                <a:solidFill>
                  <a:srgbClr val="FFFF00"/>
                </a:solidFill>
                <a:latin typeface="Arial"/>
                <a:cs typeface="Arial"/>
              </a:rPr>
              <a:t>BMT</a:t>
            </a:r>
            <a:r>
              <a:rPr sz="2600" b="1" spc="-195" dirty="0">
                <a:solidFill>
                  <a:srgbClr val="FFFF00"/>
                </a:solidFill>
                <a:latin typeface="Arial"/>
                <a:cs typeface="Arial"/>
              </a:rPr>
              <a:t> </a:t>
            </a:r>
            <a:r>
              <a:rPr sz="2600" b="1" spc="-90" dirty="0">
                <a:solidFill>
                  <a:srgbClr val="FFFF00"/>
                </a:solidFill>
                <a:latin typeface="Arial"/>
                <a:cs typeface="Arial"/>
              </a:rPr>
              <a:t>for</a:t>
            </a:r>
            <a:r>
              <a:rPr sz="2600" b="1" spc="-180" dirty="0">
                <a:solidFill>
                  <a:srgbClr val="FFFF00"/>
                </a:solidFill>
                <a:latin typeface="Arial"/>
                <a:cs typeface="Arial"/>
              </a:rPr>
              <a:t> </a:t>
            </a:r>
            <a:r>
              <a:rPr sz="2600" b="1" spc="-100" dirty="0">
                <a:solidFill>
                  <a:srgbClr val="FFFF00"/>
                </a:solidFill>
                <a:latin typeface="Arial"/>
                <a:cs typeface="Arial"/>
              </a:rPr>
              <a:t>CML</a:t>
            </a:r>
            <a:r>
              <a:rPr sz="2600" b="1" spc="-254" dirty="0">
                <a:solidFill>
                  <a:srgbClr val="FFFF00"/>
                </a:solidFill>
                <a:latin typeface="Arial"/>
                <a:cs typeface="Arial"/>
              </a:rPr>
              <a:t> </a:t>
            </a:r>
            <a:r>
              <a:rPr sz="2600" b="1" spc="-110" dirty="0">
                <a:solidFill>
                  <a:srgbClr val="FFFF00"/>
                </a:solidFill>
                <a:latin typeface="Arial"/>
                <a:cs typeface="Arial"/>
              </a:rPr>
              <a:t>with</a:t>
            </a:r>
            <a:r>
              <a:rPr sz="2600" b="1" spc="-270" dirty="0">
                <a:solidFill>
                  <a:srgbClr val="FFFF00"/>
                </a:solidFill>
                <a:latin typeface="Arial"/>
                <a:cs typeface="Arial"/>
              </a:rPr>
              <a:t> </a:t>
            </a:r>
            <a:r>
              <a:rPr sz="2600" b="1" spc="-80" dirty="0">
                <a:solidFill>
                  <a:srgbClr val="FFFF00"/>
                </a:solidFill>
                <a:latin typeface="Arial"/>
                <a:cs typeface="Arial"/>
              </a:rPr>
              <a:t>an</a:t>
            </a:r>
            <a:r>
              <a:rPr sz="2600" b="1" spc="-260" dirty="0">
                <a:solidFill>
                  <a:srgbClr val="FFFF00"/>
                </a:solidFill>
                <a:latin typeface="Arial"/>
                <a:cs typeface="Arial"/>
              </a:rPr>
              <a:t> </a:t>
            </a:r>
            <a:r>
              <a:rPr sz="2600" b="1" spc="-45" dirty="0">
                <a:solidFill>
                  <a:srgbClr val="FFFF00"/>
                </a:solidFill>
                <a:latin typeface="Arial"/>
                <a:cs typeface="Arial"/>
              </a:rPr>
              <a:t>IS</a:t>
            </a:r>
            <a:r>
              <a:rPr sz="2600" b="1" spc="-254" dirty="0">
                <a:solidFill>
                  <a:srgbClr val="FFFF00"/>
                </a:solidFill>
                <a:latin typeface="Arial"/>
                <a:cs typeface="Arial"/>
              </a:rPr>
              <a:t> </a:t>
            </a:r>
            <a:r>
              <a:rPr sz="2600" b="1" spc="-140" dirty="0">
                <a:solidFill>
                  <a:srgbClr val="FFFF00"/>
                </a:solidFill>
                <a:latin typeface="Arial"/>
                <a:cs typeface="Arial"/>
              </a:rPr>
              <a:t>donor</a:t>
            </a:r>
            <a:r>
              <a:rPr sz="2600" b="1" spc="-204" dirty="0">
                <a:solidFill>
                  <a:srgbClr val="FFFF00"/>
                </a:solidFill>
                <a:latin typeface="Arial"/>
                <a:cs typeface="Arial"/>
              </a:rPr>
              <a:t> </a:t>
            </a:r>
            <a:r>
              <a:rPr sz="2600" b="1" dirty="0">
                <a:solidFill>
                  <a:srgbClr val="FFFF00"/>
                </a:solidFill>
                <a:latin typeface="Arial"/>
                <a:cs typeface="Arial"/>
              </a:rPr>
              <a:t>:</a:t>
            </a:r>
            <a:endParaRPr sz="2600">
              <a:latin typeface="Arial"/>
              <a:cs typeface="Arial"/>
            </a:endParaRPr>
          </a:p>
        </p:txBody>
      </p:sp>
      <p:sp>
        <p:nvSpPr>
          <p:cNvPr id="339" name="object 339"/>
          <p:cNvSpPr/>
          <p:nvPr/>
        </p:nvSpPr>
        <p:spPr>
          <a:xfrm>
            <a:off x="1600200" y="998600"/>
            <a:ext cx="6339205" cy="3594100"/>
          </a:xfrm>
          <a:custGeom>
            <a:avLst/>
            <a:gdLst/>
            <a:ahLst/>
            <a:cxnLst/>
            <a:rect l="l" t="t" r="r" b="b"/>
            <a:pathLst>
              <a:path w="6339205" h="3594100">
                <a:moveTo>
                  <a:pt x="0" y="0"/>
                </a:moveTo>
                <a:lnTo>
                  <a:pt x="59308" y="0"/>
                </a:lnTo>
                <a:lnTo>
                  <a:pt x="59308" y="58674"/>
                </a:lnTo>
                <a:lnTo>
                  <a:pt x="64897" y="58674"/>
                </a:lnTo>
                <a:lnTo>
                  <a:pt x="64897" y="117475"/>
                </a:lnTo>
                <a:lnTo>
                  <a:pt x="69087" y="117475"/>
                </a:lnTo>
                <a:lnTo>
                  <a:pt x="69087" y="180975"/>
                </a:lnTo>
                <a:lnTo>
                  <a:pt x="72008" y="180975"/>
                </a:lnTo>
                <a:lnTo>
                  <a:pt x="72008" y="239649"/>
                </a:lnTo>
                <a:lnTo>
                  <a:pt x="72008" y="298450"/>
                </a:lnTo>
                <a:lnTo>
                  <a:pt x="94487" y="298450"/>
                </a:lnTo>
                <a:lnTo>
                  <a:pt x="94487" y="357124"/>
                </a:lnTo>
                <a:lnTo>
                  <a:pt x="104393" y="357124"/>
                </a:lnTo>
                <a:lnTo>
                  <a:pt x="104393" y="415925"/>
                </a:lnTo>
                <a:lnTo>
                  <a:pt x="117093" y="415925"/>
                </a:lnTo>
                <a:lnTo>
                  <a:pt x="117093" y="479425"/>
                </a:lnTo>
                <a:lnTo>
                  <a:pt x="136906" y="479425"/>
                </a:lnTo>
                <a:lnTo>
                  <a:pt x="136906" y="538099"/>
                </a:lnTo>
                <a:lnTo>
                  <a:pt x="153797" y="538099"/>
                </a:lnTo>
                <a:lnTo>
                  <a:pt x="153797" y="596900"/>
                </a:lnTo>
                <a:lnTo>
                  <a:pt x="156591" y="596900"/>
                </a:lnTo>
                <a:lnTo>
                  <a:pt x="156591" y="655574"/>
                </a:lnTo>
                <a:lnTo>
                  <a:pt x="183387" y="655574"/>
                </a:lnTo>
                <a:lnTo>
                  <a:pt x="183387" y="717550"/>
                </a:lnTo>
                <a:lnTo>
                  <a:pt x="189102" y="717550"/>
                </a:lnTo>
                <a:lnTo>
                  <a:pt x="189102" y="776224"/>
                </a:lnTo>
                <a:lnTo>
                  <a:pt x="205994" y="776224"/>
                </a:lnTo>
                <a:lnTo>
                  <a:pt x="205994" y="836549"/>
                </a:lnTo>
                <a:lnTo>
                  <a:pt x="208787" y="836549"/>
                </a:lnTo>
                <a:lnTo>
                  <a:pt x="208787" y="957199"/>
                </a:lnTo>
                <a:lnTo>
                  <a:pt x="215900" y="957199"/>
                </a:lnTo>
                <a:lnTo>
                  <a:pt x="215900" y="1016000"/>
                </a:lnTo>
                <a:lnTo>
                  <a:pt x="280797" y="1016000"/>
                </a:lnTo>
                <a:lnTo>
                  <a:pt x="280797" y="1074674"/>
                </a:lnTo>
                <a:lnTo>
                  <a:pt x="310514" y="1074674"/>
                </a:lnTo>
                <a:lnTo>
                  <a:pt x="310514" y="1133475"/>
                </a:lnTo>
                <a:lnTo>
                  <a:pt x="313308" y="1133475"/>
                </a:lnTo>
                <a:lnTo>
                  <a:pt x="313308" y="1196975"/>
                </a:lnTo>
                <a:lnTo>
                  <a:pt x="316102" y="1196975"/>
                </a:lnTo>
                <a:lnTo>
                  <a:pt x="316102" y="1255649"/>
                </a:lnTo>
                <a:lnTo>
                  <a:pt x="320294" y="1255649"/>
                </a:lnTo>
                <a:lnTo>
                  <a:pt x="320294" y="1314450"/>
                </a:lnTo>
                <a:lnTo>
                  <a:pt x="326008" y="1314450"/>
                </a:lnTo>
                <a:lnTo>
                  <a:pt x="326008" y="1436624"/>
                </a:lnTo>
                <a:lnTo>
                  <a:pt x="345694" y="1436624"/>
                </a:lnTo>
                <a:lnTo>
                  <a:pt x="345694" y="1495425"/>
                </a:lnTo>
                <a:lnTo>
                  <a:pt x="352806" y="1495425"/>
                </a:lnTo>
                <a:lnTo>
                  <a:pt x="352806" y="1554099"/>
                </a:lnTo>
                <a:lnTo>
                  <a:pt x="397891" y="1554099"/>
                </a:lnTo>
                <a:lnTo>
                  <a:pt x="397891" y="1612900"/>
                </a:lnTo>
                <a:lnTo>
                  <a:pt x="402208" y="1612900"/>
                </a:lnTo>
                <a:lnTo>
                  <a:pt x="402208" y="1674749"/>
                </a:lnTo>
                <a:lnTo>
                  <a:pt x="437514" y="1674749"/>
                </a:lnTo>
                <a:lnTo>
                  <a:pt x="437514" y="1735074"/>
                </a:lnTo>
                <a:lnTo>
                  <a:pt x="440308" y="1735074"/>
                </a:lnTo>
                <a:lnTo>
                  <a:pt x="440308" y="1793875"/>
                </a:lnTo>
                <a:lnTo>
                  <a:pt x="459994" y="1793875"/>
                </a:lnTo>
                <a:lnTo>
                  <a:pt x="459994" y="1852549"/>
                </a:lnTo>
                <a:lnTo>
                  <a:pt x="467106" y="1852549"/>
                </a:lnTo>
                <a:lnTo>
                  <a:pt x="467106" y="1911350"/>
                </a:lnTo>
                <a:lnTo>
                  <a:pt x="486791" y="1911350"/>
                </a:lnTo>
                <a:lnTo>
                  <a:pt x="486791" y="2032000"/>
                </a:lnTo>
                <a:lnTo>
                  <a:pt x="499491" y="2032000"/>
                </a:lnTo>
                <a:lnTo>
                  <a:pt x="499491" y="2092325"/>
                </a:lnTo>
                <a:lnTo>
                  <a:pt x="588391" y="2092325"/>
                </a:lnTo>
                <a:lnTo>
                  <a:pt x="588391" y="2150999"/>
                </a:lnTo>
                <a:lnTo>
                  <a:pt x="633602" y="2150999"/>
                </a:lnTo>
                <a:lnTo>
                  <a:pt x="633602" y="2212975"/>
                </a:lnTo>
                <a:lnTo>
                  <a:pt x="653414" y="2212975"/>
                </a:lnTo>
                <a:lnTo>
                  <a:pt x="653414" y="2271649"/>
                </a:lnTo>
                <a:lnTo>
                  <a:pt x="666114" y="2271649"/>
                </a:lnTo>
                <a:lnTo>
                  <a:pt x="666114" y="2330450"/>
                </a:lnTo>
                <a:lnTo>
                  <a:pt x="692912" y="2330450"/>
                </a:lnTo>
                <a:lnTo>
                  <a:pt x="692912" y="2389124"/>
                </a:lnTo>
                <a:lnTo>
                  <a:pt x="862202" y="2389124"/>
                </a:lnTo>
                <a:lnTo>
                  <a:pt x="862202" y="2452624"/>
                </a:lnTo>
                <a:lnTo>
                  <a:pt x="879094" y="2452624"/>
                </a:lnTo>
                <a:lnTo>
                  <a:pt x="879094" y="2511425"/>
                </a:lnTo>
                <a:lnTo>
                  <a:pt x="894714" y="2511425"/>
                </a:lnTo>
                <a:lnTo>
                  <a:pt x="894714" y="2570099"/>
                </a:lnTo>
                <a:lnTo>
                  <a:pt x="979297" y="2570099"/>
                </a:lnTo>
                <a:lnTo>
                  <a:pt x="979297" y="2628900"/>
                </a:lnTo>
                <a:lnTo>
                  <a:pt x="1006094" y="2628900"/>
                </a:lnTo>
                <a:lnTo>
                  <a:pt x="1006094" y="2692400"/>
                </a:lnTo>
                <a:lnTo>
                  <a:pt x="1041400" y="2692400"/>
                </a:lnTo>
                <a:lnTo>
                  <a:pt x="1041400" y="2751074"/>
                </a:lnTo>
                <a:lnTo>
                  <a:pt x="1198118" y="2751074"/>
                </a:lnTo>
                <a:lnTo>
                  <a:pt x="1198118" y="2809875"/>
                </a:lnTo>
                <a:lnTo>
                  <a:pt x="1257300" y="2809875"/>
                </a:lnTo>
                <a:lnTo>
                  <a:pt x="1257300" y="2868549"/>
                </a:lnTo>
                <a:lnTo>
                  <a:pt x="1483106" y="2868549"/>
                </a:lnTo>
                <a:lnTo>
                  <a:pt x="1483106" y="2930525"/>
                </a:lnTo>
                <a:lnTo>
                  <a:pt x="1528318" y="2930525"/>
                </a:lnTo>
                <a:lnTo>
                  <a:pt x="1528318" y="2990850"/>
                </a:lnTo>
                <a:lnTo>
                  <a:pt x="1612900" y="2990850"/>
                </a:lnTo>
                <a:lnTo>
                  <a:pt x="1612900" y="3049524"/>
                </a:lnTo>
                <a:lnTo>
                  <a:pt x="1936114" y="3049524"/>
                </a:lnTo>
                <a:lnTo>
                  <a:pt x="1936114" y="3108325"/>
                </a:lnTo>
                <a:lnTo>
                  <a:pt x="2380615" y="3108325"/>
                </a:lnTo>
                <a:lnTo>
                  <a:pt x="2380615" y="3170174"/>
                </a:lnTo>
                <a:lnTo>
                  <a:pt x="2413127" y="3170174"/>
                </a:lnTo>
                <a:lnTo>
                  <a:pt x="2413127" y="3228975"/>
                </a:lnTo>
                <a:lnTo>
                  <a:pt x="2413127" y="3289300"/>
                </a:lnTo>
                <a:lnTo>
                  <a:pt x="2596515" y="3289300"/>
                </a:lnTo>
                <a:lnTo>
                  <a:pt x="2596515" y="3347974"/>
                </a:lnTo>
                <a:lnTo>
                  <a:pt x="2684017" y="3347974"/>
                </a:lnTo>
                <a:lnTo>
                  <a:pt x="2684017" y="3409950"/>
                </a:lnTo>
                <a:lnTo>
                  <a:pt x="2720721" y="3409950"/>
                </a:lnTo>
                <a:lnTo>
                  <a:pt x="2720721" y="3468624"/>
                </a:lnTo>
                <a:lnTo>
                  <a:pt x="2939415" y="3468624"/>
                </a:lnTo>
                <a:lnTo>
                  <a:pt x="2939415" y="3527425"/>
                </a:lnTo>
                <a:lnTo>
                  <a:pt x="3598417" y="3527425"/>
                </a:lnTo>
                <a:lnTo>
                  <a:pt x="4500118" y="3527425"/>
                </a:lnTo>
                <a:lnTo>
                  <a:pt x="4500118" y="3594100"/>
                </a:lnTo>
                <a:lnTo>
                  <a:pt x="6338951" y="3594100"/>
                </a:lnTo>
              </a:path>
            </a:pathLst>
          </a:custGeom>
          <a:ln w="19049">
            <a:solidFill>
              <a:srgbClr val="CCFFFF"/>
            </a:solidFill>
          </a:ln>
        </p:spPr>
        <p:txBody>
          <a:bodyPr wrap="square" lIns="0" tIns="0" rIns="0" bIns="0" rtlCol="0"/>
          <a:lstStyle/>
          <a:p>
            <a:endParaRPr/>
          </a:p>
        </p:txBody>
      </p:sp>
      <p:sp>
        <p:nvSpPr>
          <p:cNvPr id="340" name="object 340"/>
          <p:cNvSpPr/>
          <p:nvPr/>
        </p:nvSpPr>
        <p:spPr>
          <a:xfrm>
            <a:off x="1670050" y="1163700"/>
            <a:ext cx="1905" cy="11430"/>
          </a:xfrm>
          <a:custGeom>
            <a:avLst/>
            <a:gdLst/>
            <a:ahLst/>
            <a:cxnLst/>
            <a:rect l="l" t="t" r="r" b="b"/>
            <a:pathLst>
              <a:path w="1905" h="11430">
                <a:moveTo>
                  <a:pt x="0" y="0"/>
                </a:moveTo>
                <a:lnTo>
                  <a:pt x="1650" y="0"/>
                </a:lnTo>
                <a:lnTo>
                  <a:pt x="1650" y="11049"/>
                </a:lnTo>
              </a:path>
            </a:pathLst>
          </a:custGeom>
          <a:ln w="19050">
            <a:solidFill>
              <a:srgbClr val="FFFF00"/>
            </a:solidFill>
          </a:ln>
        </p:spPr>
        <p:txBody>
          <a:bodyPr wrap="square" lIns="0" tIns="0" rIns="0" bIns="0" rtlCol="0"/>
          <a:lstStyle/>
          <a:p>
            <a:endParaRPr/>
          </a:p>
        </p:txBody>
      </p:sp>
      <p:sp>
        <p:nvSpPr>
          <p:cNvPr id="341" name="object 341"/>
          <p:cNvSpPr/>
          <p:nvPr/>
        </p:nvSpPr>
        <p:spPr>
          <a:xfrm>
            <a:off x="1704975" y="1244600"/>
            <a:ext cx="3175" cy="41275"/>
          </a:xfrm>
          <a:custGeom>
            <a:avLst/>
            <a:gdLst/>
            <a:ahLst/>
            <a:cxnLst/>
            <a:rect l="l" t="t" r="r" b="b"/>
            <a:pathLst>
              <a:path w="3175" h="41275">
                <a:moveTo>
                  <a:pt x="0" y="0"/>
                </a:moveTo>
                <a:lnTo>
                  <a:pt x="3175" y="0"/>
                </a:lnTo>
                <a:lnTo>
                  <a:pt x="3175" y="41275"/>
                </a:lnTo>
              </a:path>
            </a:pathLst>
          </a:custGeom>
          <a:ln w="19050">
            <a:solidFill>
              <a:srgbClr val="FFFF00"/>
            </a:solidFill>
          </a:ln>
        </p:spPr>
        <p:txBody>
          <a:bodyPr wrap="square" lIns="0" tIns="0" rIns="0" bIns="0" rtlCol="0"/>
          <a:lstStyle/>
          <a:p>
            <a:endParaRPr/>
          </a:p>
        </p:txBody>
      </p:sp>
      <p:sp>
        <p:nvSpPr>
          <p:cNvPr id="342" name="object 342"/>
          <p:cNvSpPr/>
          <p:nvPr/>
        </p:nvSpPr>
        <p:spPr>
          <a:xfrm>
            <a:off x="1732026" y="1455800"/>
            <a:ext cx="1905" cy="25400"/>
          </a:xfrm>
          <a:custGeom>
            <a:avLst/>
            <a:gdLst/>
            <a:ahLst/>
            <a:cxnLst/>
            <a:rect l="l" t="t" r="r" b="b"/>
            <a:pathLst>
              <a:path w="1905" h="25400">
                <a:moveTo>
                  <a:pt x="0" y="25400"/>
                </a:moveTo>
                <a:lnTo>
                  <a:pt x="1524" y="0"/>
                </a:lnTo>
              </a:path>
            </a:pathLst>
          </a:custGeom>
          <a:ln w="19050">
            <a:solidFill>
              <a:srgbClr val="FFFF00"/>
            </a:solidFill>
          </a:ln>
        </p:spPr>
        <p:txBody>
          <a:bodyPr wrap="square" lIns="0" tIns="0" rIns="0" bIns="0" rtlCol="0"/>
          <a:lstStyle/>
          <a:p>
            <a:endParaRPr/>
          </a:p>
        </p:txBody>
      </p:sp>
      <p:sp>
        <p:nvSpPr>
          <p:cNvPr id="343" name="object 343"/>
          <p:cNvSpPr/>
          <p:nvPr/>
        </p:nvSpPr>
        <p:spPr>
          <a:xfrm>
            <a:off x="1757426" y="1539875"/>
            <a:ext cx="1905" cy="25400"/>
          </a:xfrm>
          <a:custGeom>
            <a:avLst/>
            <a:gdLst/>
            <a:ahLst/>
            <a:cxnLst/>
            <a:rect l="l" t="t" r="r" b="b"/>
            <a:pathLst>
              <a:path w="1905" h="25400">
                <a:moveTo>
                  <a:pt x="0" y="25400"/>
                </a:moveTo>
                <a:lnTo>
                  <a:pt x="1524" y="0"/>
                </a:lnTo>
              </a:path>
            </a:pathLst>
          </a:custGeom>
          <a:ln w="19050">
            <a:solidFill>
              <a:srgbClr val="FFFF00"/>
            </a:solidFill>
          </a:ln>
        </p:spPr>
        <p:txBody>
          <a:bodyPr wrap="square" lIns="0" tIns="0" rIns="0" bIns="0" rtlCol="0"/>
          <a:lstStyle/>
          <a:p>
            <a:endParaRPr/>
          </a:p>
        </p:txBody>
      </p:sp>
      <p:sp>
        <p:nvSpPr>
          <p:cNvPr id="344" name="object 344"/>
          <p:cNvSpPr/>
          <p:nvPr/>
        </p:nvSpPr>
        <p:spPr>
          <a:xfrm>
            <a:off x="1763776" y="1595500"/>
            <a:ext cx="1905" cy="25400"/>
          </a:xfrm>
          <a:custGeom>
            <a:avLst/>
            <a:gdLst/>
            <a:ahLst/>
            <a:cxnLst/>
            <a:rect l="l" t="t" r="r" b="b"/>
            <a:pathLst>
              <a:path w="1905" h="25400">
                <a:moveTo>
                  <a:pt x="0" y="25400"/>
                </a:moveTo>
                <a:lnTo>
                  <a:pt x="1524" y="0"/>
                </a:lnTo>
              </a:path>
            </a:pathLst>
          </a:custGeom>
          <a:ln w="19050">
            <a:solidFill>
              <a:srgbClr val="FFFF00"/>
            </a:solidFill>
          </a:ln>
        </p:spPr>
        <p:txBody>
          <a:bodyPr wrap="square" lIns="0" tIns="0" rIns="0" bIns="0" rtlCol="0"/>
          <a:lstStyle/>
          <a:p>
            <a:endParaRPr/>
          </a:p>
        </p:txBody>
      </p:sp>
      <p:sp>
        <p:nvSpPr>
          <p:cNvPr id="345" name="object 345"/>
          <p:cNvSpPr/>
          <p:nvPr/>
        </p:nvSpPr>
        <p:spPr>
          <a:xfrm>
            <a:off x="1776476" y="1635125"/>
            <a:ext cx="8255" cy="15875"/>
          </a:xfrm>
          <a:custGeom>
            <a:avLst/>
            <a:gdLst/>
            <a:ahLst/>
            <a:cxnLst/>
            <a:rect l="l" t="t" r="r" b="b"/>
            <a:pathLst>
              <a:path w="8255" h="15875">
                <a:moveTo>
                  <a:pt x="0" y="0"/>
                </a:moveTo>
                <a:lnTo>
                  <a:pt x="7874" y="0"/>
                </a:lnTo>
                <a:lnTo>
                  <a:pt x="7874" y="15875"/>
                </a:lnTo>
              </a:path>
            </a:pathLst>
          </a:custGeom>
          <a:ln w="19050">
            <a:solidFill>
              <a:srgbClr val="FFFF00"/>
            </a:solidFill>
          </a:ln>
        </p:spPr>
        <p:txBody>
          <a:bodyPr wrap="square" lIns="0" tIns="0" rIns="0" bIns="0" rtlCol="0"/>
          <a:lstStyle/>
          <a:p>
            <a:endParaRPr/>
          </a:p>
        </p:txBody>
      </p:sp>
      <p:sp>
        <p:nvSpPr>
          <p:cNvPr id="346" name="object 346"/>
          <p:cNvSpPr/>
          <p:nvPr/>
        </p:nvSpPr>
        <p:spPr>
          <a:xfrm>
            <a:off x="1859026" y="1774825"/>
            <a:ext cx="5080" cy="15875"/>
          </a:xfrm>
          <a:custGeom>
            <a:avLst/>
            <a:gdLst/>
            <a:ahLst/>
            <a:cxnLst/>
            <a:rect l="l" t="t" r="r" b="b"/>
            <a:pathLst>
              <a:path w="5080" h="15875">
                <a:moveTo>
                  <a:pt x="0" y="0"/>
                </a:moveTo>
                <a:lnTo>
                  <a:pt x="4699" y="0"/>
                </a:lnTo>
                <a:lnTo>
                  <a:pt x="4699" y="15875"/>
                </a:lnTo>
              </a:path>
            </a:pathLst>
          </a:custGeom>
          <a:ln w="19050">
            <a:solidFill>
              <a:srgbClr val="FFFF00"/>
            </a:solidFill>
          </a:ln>
        </p:spPr>
        <p:txBody>
          <a:bodyPr wrap="square" lIns="0" tIns="0" rIns="0" bIns="0" rtlCol="0"/>
          <a:lstStyle/>
          <a:p>
            <a:endParaRPr/>
          </a:p>
        </p:txBody>
      </p:sp>
      <p:sp>
        <p:nvSpPr>
          <p:cNvPr id="347" name="object 347"/>
          <p:cNvSpPr/>
          <p:nvPr/>
        </p:nvSpPr>
        <p:spPr>
          <a:xfrm>
            <a:off x="1903476" y="1805051"/>
            <a:ext cx="8255" cy="14604"/>
          </a:xfrm>
          <a:custGeom>
            <a:avLst/>
            <a:gdLst/>
            <a:ahLst/>
            <a:cxnLst/>
            <a:rect l="l" t="t" r="r" b="b"/>
            <a:pathLst>
              <a:path w="8255" h="14605">
                <a:moveTo>
                  <a:pt x="0" y="0"/>
                </a:moveTo>
                <a:lnTo>
                  <a:pt x="7874" y="0"/>
                </a:lnTo>
                <a:lnTo>
                  <a:pt x="7874" y="14224"/>
                </a:lnTo>
              </a:path>
            </a:pathLst>
          </a:custGeom>
          <a:ln w="19050">
            <a:solidFill>
              <a:srgbClr val="FFFF00"/>
            </a:solidFill>
          </a:ln>
        </p:spPr>
        <p:txBody>
          <a:bodyPr wrap="square" lIns="0" tIns="0" rIns="0" bIns="0" rtlCol="0"/>
          <a:lstStyle/>
          <a:p>
            <a:endParaRPr/>
          </a:p>
        </p:txBody>
      </p:sp>
      <p:sp>
        <p:nvSpPr>
          <p:cNvPr id="348" name="object 348"/>
          <p:cNvSpPr/>
          <p:nvPr/>
        </p:nvSpPr>
        <p:spPr>
          <a:xfrm>
            <a:off x="1924050" y="1835150"/>
            <a:ext cx="1905" cy="14604"/>
          </a:xfrm>
          <a:custGeom>
            <a:avLst/>
            <a:gdLst/>
            <a:ahLst/>
            <a:cxnLst/>
            <a:rect l="l" t="t" r="r" b="b"/>
            <a:pathLst>
              <a:path w="1905" h="14605">
                <a:moveTo>
                  <a:pt x="0" y="0"/>
                </a:moveTo>
                <a:lnTo>
                  <a:pt x="1650" y="0"/>
                </a:lnTo>
                <a:lnTo>
                  <a:pt x="1650" y="14350"/>
                </a:lnTo>
              </a:path>
            </a:pathLst>
          </a:custGeom>
          <a:ln w="19050">
            <a:solidFill>
              <a:srgbClr val="FFFF00"/>
            </a:solidFill>
          </a:ln>
        </p:spPr>
        <p:txBody>
          <a:bodyPr wrap="square" lIns="0" tIns="0" rIns="0" bIns="0" rtlCol="0"/>
          <a:lstStyle/>
          <a:p>
            <a:endParaRPr/>
          </a:p>
        </p:txBody>
      </p:sp>
      <p:sp>
        <p:nvSpPr>
          <p:cNvPr id="349" name="object 349"/>
          <p:cNvSpPr/>
          <p:nvPr/>
        </p:nvSpPr>
        <p:spPr>
          <a:xfrm>
            <a:off x="1939925" y="1863725"/>
            <a:ext cx="9525" cy="14604"/>
          </a:xfrm>
          <a:custGeom>
            <a:avLst/>
            <a:gdLst/>
            <a:ahLst/>
            <a:cxnLst/>
            <a:rect l="l" t="t" r="r" b="b"/>
            <a:pathLst>
              <a:path w="9525" h="14605">
                <a:moveTo>
                  <a:pt x="0" y="0"/>
                </a:moveTo>
                <a:lnTo>
                  <a:pt x="9525" y="0"/>
                </a:lnTo>
                <a:lnTo>
                  <a:pt x="9525" y="14350"/>
                </a:lnTo>
              </a:path>
            </a:pathLst>
          </a:custGeom>
          <a:ln w="19050">
            <a:solidFill>
              <a:srgbClr val="FFFF00"/>
            </a:solidFill>
          </a:ln>
        </p:spPr>
        <p:txBody>
          <a:bodyPr wrap="square" lIns="0" tIns="0" rIns="0" bIns="0" rtlCol="0"/>
          <a:lstStyle/>
          <a:p>
            <a:endParaRPr/>
          </a:p>
        </p:txBody>
      </p:sp>
      <p:sp>
        <p:nvSpPr>
          <p:cNvPr id="350" name="object 350"/>
          <p:cNvSpPr/>
          <p:nvPr/>
        </p:nvSpPr>
        <p:spPr>
          <a:xfrm>
            <a:off x="1962150" y="1893951"/>
            <a:ext cx="50800" cy="14604"/>
          </a:xfrm>
          <a:custGeom>
            <a:avLst/>
            <a:gdLst/>
            <a:ahLst/>
            <a:cxnLst/>
            <a:rect l="l" t="t" r="r" b="b"/>
            <a:pathLst>
              <a:path w="50800" h="14605">
                <a:moveTo>
                  <a:pt x="0" y="0"/>
                </a:moveTo>
                <a:lnTo>
                  <a:pt x="50800" y="0"/>
                </a:lnTo>
                <a:lnTo>
                  <a:pt x="50800" y="14224"/>
                </a:lnTo>
              </a:path>
            </a:pathLst>
          </a:custGeom>
          <a:ln w="19050">
            <a:solidFill>
              <a:srgbClr val="FFFF00"/>
            </a:solidFill>
          </a:ln>
        </p:spPr>
        <p:txBody>
          <a:bodyPr wrap="square" lIns="0" tIns="0" rIns="0" bIns="0" rtlCol="0"/>
          <a:lstStyle/>
          <a:p>
            <a:endParaRPr/>
          </a:p>
        </p:txBody>
      </p:sp>
      <p:sp>
        <p:nvSpPr>
          <p:cNvPr id="351" name="object 351"/>
          <p:cNvSpPr/>
          <p:nvPr/>
        </p:nvSpPr>
        <p:spPr>
          <a:xfrm>
            <a:off x="2044700" y="1919351"/>
            <a:ext cx="9525" cy="17780"/>
          </a:xfrm>
          <a:custGeom>
            <a:avLst/>
            <a:gdLst/>
            <a:ahLst/>
            <a:cxnLst/>
            <a:rect l="l" t="t" r="r" b="b"/>
            <a:pathLst>
              <a:path w="9525" h="17780">
                <a:moveTo>
                  <a:pt x="0" y="0"/>
                </a:moveTo>
                <a:lnTo>
                  <a:pt x="9525" y="0"/>
                </a:lnTo>
                <a:lnTo>
                  <a:pt x="9525" y="17399"/>
                </a:lnTo>
              </a:path>
            </a:pathLst>
          </a:custGeom>
          <a:ln w="19050">
            <a:solidFill>
              <a:srgbClr val="FFFF00"/>
            </a:solidFill>
          </a:ln>
        </p:spPr>
        <p:txBody>
          <a:bodyPr wrap="square" lIns="0" tIns="0" rIns="0" bIns="0" rtlCol="0"/>
          <a:lstStyle/>
          <a:p>
            <a:endParaRPr/>
          </a:p>
        </p:txBody>
      </p:sp>
      <p:sp>
        <p:nvSpPr>
          <p:cNvPr id="352" name="object 352"/>
          <p:cNvSpPr/>
          <p:nvPr/>
        </p:nvSpPr>
        <p:spPr>
          <a:xfrm>
            <a:off x="2087626" y="1963801"/>
            <a:ext cx="1905" cy="3175"/>
          </a:xfrm>
          <a:custGeom>
            <a:avLst/>
            <a:gdLst/>
            <a:ahLst/>
            <a:cxnLst/>
            <a:rect l="l" t="t" r="r" b="b"/>
            <a:pathLst>
              <a:path w="1905" h="3175">
                <a:moveTo>
                  <a:pt x="0" y="3175"/>
                </a:moveTo>
                <a:lnTo>
                  <a:pt x="1524" y="0"/>
                </a:lnTo>
              </a:path>
            </a:pathLst>
          </a:custGeom>
          <a:ln w="19050">
            <a:solidFill>
              <a:srgbClr val="FFFF00"/>
            </a:solidFill>
          </a:ln>
        </p:spPr>
        <p:txBody>
          <a:bodyPr wrap="square" lIns="0" tIns="0" rIns="0" bIns="0" rtlCol="0"/>
          <a:lstStyle/>
          <a:p>
            <a:endParaRPr/>
          </a:p>
        </p:txBody>
      </p:sp>
      <p:sp>
        <p:nvSpPr>
          <p:cNvPr id="353" name="object 353"/>
          <p:cNvSpPr/>
          <p:nvPr/>
        </p:nvSpPr>
        <p:spPr>
          <a:xfrm>
            <a:off x="2097151" y="1981200"/>
            <a:ext cx="65405" cy="15875"/>
          </a:xfrm>
          <a:custGeom>
            <a:avLst/>
            <a:gdLst/>
            <a:ahLst/>
            <a:cxnLst/>
            <a:rect l="l" t="t" r="r" b="b"/>
            <a:pathLst>
              <a:path w="65405" h="15875">
                <a:moveTo>
                  <a:pt x="0" y="0"/>
                </a:moveTo>
                <a:lnTo>
                  <a:pt x="65024" y="0"/>
                </a:lnTo>
                <a:lnTo>
                  <a:pt x="65024" y="15875"/>
                </a:lnTo>
              </a:path>
            </a:pathLst>
          </a:custGeom>
          <a:ln w="19050">
            <a:solidFill>
              <a:srgbClr val="FFFF00"/>
            </a:solidFill>
          </a:ln>
        </p:spPr>
        <p:txBody>
          <a:bodyPr wrap="square" lIns="0" tIns="0" rIns="0" bIns="0" rtlCol="0"/>
          <a:lstStyle/>
          <a:p>
            <a:endParaRPr/>
          </a:p>
        </p:txBody>
      </p:sp>
      <p:sp>
        <p:nvSpPr>
          <p:cNvPr id="354" name="object 354"/>
          <p:cNvSpPr/>
          <p:nvPr/>
        </p:nvSpPr>
        <p:spPr>
          <a:xfrm>
            <a:off x="2174875" y="2011426"/>
            <a:ext cx="9525" cy="1905"/>
          </a:xfrm>
          <a:custGeom>
            <a:avLst/>
            <a:gdLst/>
            <a:ahLst/>
            <a:cxnLst/>
            <a:rect l="l" t="t" r="r" b="b"/>
            <a:pathLst>
              <a:path w="9525" h="1905">
                <a:moveTo>
                  <a:pt x="0" y="0"/>
                </a:moveTo>
                <a:lnTo>
                  <a:pt x="9525" y="1524"/>
                </a:lnTo>
              </a:path>
            </a:pathLst>
          </a:custGeom>
          <a:ln w="19050">
            <a:solidFill>
              <a:srgbClr val="FFFF00"/>
            </a:solidFill>
          </a:ln>
        </p:spPr>
        <p:txBody>
          <a:bodyPr wrap="square" lIns="0" tIns="0" rIns="0" bIns="0" rtlCol="0"/>
          <a:lstStyle/>
          <a:p>
            <a:endParaRPr/>
          </a:p>
        </p:txBody>
      </p:sp>
      <p:sp>
        <p:nvSpPr>
          <p:cNvPr id="355" name="object 355"/>
          <p:cNvSpPr/>
          <p:nvPr/>
        </p:nvSpPr>
        <p:spPr>
          <a:xfrm>
            <a:off x="2224151" y="2011426"/>
            <a:ext cx="6350" cy="14604"/>
          </a:xfrm>
          <a:custGeom>
            <a:avLst/>
            <a:gdLst/>
            <a:ahLst/>
            <a:cxnLst/>
            <a:rect l="l" t="t" r="r" b="b"/>
            <a:pathLst>
              <a:path w="6350" h="14605">
                <a:moveTo>
                  <a:pt x="0" y="0"/>
                </a:moveTo>
                <a:lnTo>
                  <a:pt x="6350" y="0"/>
                </a:lnTo>
                <a:lnTo>
                  <a:pt x="6350" y="14224"/>
                </a:lnTo>
              </a:path>
            </a:pathLst>
          </a:custGeom>
          <a:ln w="19050">
            <a:solidFill>
              <a:srgbClr val="FFFF00"/>
            </a:solidFill>
          </a:ln>
        </p:spPr>
        <p:txBody>
          <a:bodyPr wrap="square" lIns="0" tIns="0" rIns="0" bIns="0" rtlCol="0"/>
          <a:lstStyle/>
          <a:p>
            <a:endParaRPr/>
          </a:p>
        </p:txBody>
      </p:sp>
      <p:sp>
        <p:nvSpPr>
          <p:cNvPr id="356" name="object 356"/>
          <p:cNvSpPr/>
          <p:nvPr/>
        </p:nvSpPr>
        <p:spPr>
          <a:xfrm>
            <a:off x="2243201" y="2040001"/>
            <a:ext cx="0" cy="78105"/>
          </a:xfrm>
          <a:custGeom>
            <a:avLst/>
            <a:gdLst/>
            <a:ahLst/>
            <a:cxnLst/>
            <a:rect l="l" t="t" r="r" b="b"/>
            <a:pathLst>
              <a:path h="78105">
                <a:moveTo>
                  <a:pt x="0" y="0"/>
                </a:moveTo>
                <a:lnTo>
                  <a:pt x="0" y="0"/>
                </a:lnTo>
                <a:lnTo>
                  <a:pt x="0" y="77724"/>
                </a:lnTo>
              </a:path>
            </a:pathLst>
          </a:custGeom>
          <a:ln w="19050">
            <a:solidFill>
              <a:srgbClr val="FFFF00"/>
            </a:solidFill>
          </a:ln>
        </p:spPr>
        <p:txBody>
          <a:bodyPr wrap="square" lIns="0" tIns="0" rIns="0" bIns="0" rtlCol="0"/>
          <a:lstStyle/>
          <a:p>
            <a:endParaRPr/>
          </a:p>
        </p:txBody>
      </p:sp>
      <p:sp>
        <p:nvSpPr>
          <p:cNvPr id="357" name="object 357"/>
          <p:cNvSpPr/>
          <p:nvPr/>
        </p:nvSpPr>
        <p:spPr>
          <a:xfrm>
            <a:off x="2255901" y="2131948"/>
            <a:ext cx="8255" cy="19050"/>
          </a:xfrm>
          <a:custGeom>
            <a:avLst/>
            <a:gdLst/>
            <a:ahLst/>
            <a:cxnLst/>
            <a:rect l="l" t="t" r="r" b="b"/>
            <a:pathLst>
              <a:path w="8255" h="19050">
                <a:moveTo>
                  <a:pt x="0" y="0"/>
                </a:moveTo>
                <a:lnTo>
                  <a:pt x="7874" y="0"/>
                </a:lnTo>
                <a:lnTo>
                  <a:pt x="7874" y="19050"/>
                </a:lnTo>
              </a:path>
            </a:pathLst>
          </a:custGeom>
          <a:ln w="19050">
            <a:solidFill>
              <a:srgbClr val="FFFF00"/>
            </a:solidFill>
          </a:ln>
        </p:spPr>
        <p:txBody>
          <a:bodyPr wrap="square" lIns="0" tIns="0" rIns="0" bIns="0" rtlCol="0"/>
          <a:lstStyle/>
          <a:p>
            <a:endParaRPr/>
          </a:p>
        </p:txBody>
      </p:sp>
      <p:sp>
        <p:nvSpPr>
          <p:cNvPr id="358" name="object 358"/>
          <p:cNvSpPr/>
          <p:nvPr/>
        </p:nvSpPr>
        <p:spPr>
          <a:xfrm>
            <a:off x="2276475" y="2162175"/>
            <a:ext cx="19050" cy="19050"/>
          </a:xfrm>
          <a:custGeom>
            <a:avLst/>
            <a:gdLst/>
            <a:ahLst/>
            <a:cxnLst/>
            <a:rect l="l" t="t" r="r" b="b"/>
            <a:pathLst>
              <a:path w="19050" h="19050">
                <a:moveTo>
                  <a:pt x="0" y="0"/>
                </a:moveTo>
                <a:lnTo>
                  <a:pt x="19050" y="0"/>
                </a:lnTo>
                <a:lnTo>
                  <a:pt x="19050" y="19050"/>
                </a:lnTo>
              </a:path>
            </a:pathLst>
          </a:custGeom>
          <a:ln w="19050">
            <a:solidFill>
              <a:srgbClr val="FFFF00"/>
            </a:solidFill>
          </a:ln>
        </p:spPr>
        <p:txBody>
          <a:bodyPr wrap="square" lIns="0" tIns="0" rIns="0" bIns="0" rtlCol="0"/>
          <a:lstStyle/>
          <a:p>
            <a:endParaRPr/>
          </a:p>
        </p:txBody>
      </p:sp>
      <p:sp>
        <p:nvSpPr>
          <p:cNvPr id="359" name="object 359"/>
          <p:cNvSpPr/>
          <p:nvPr/>
        </p:nvSpPr>
        <p:spPr>
          <a:xfrm>
            <a:off x="2303526" y="2209800"/>
            <a:ext cx="1905" cy="1905"/>
          </a:xfrm>
          <a:custGeom>
            <a:avLst/>
            <a:gdLst/>
            <a:ahLst/>
            <a:cxnLst/>
            <a:rect l="l" t="t" r="r" b="b"/>
            <a:pathLst>
              <a:path w="1905" h="1905">
                <a:moveTo>
                  <a:pt x="0" y="0"/>
                </a:moveTo>
                <a:lnTo>
                  <a:pt x="1524" y="1650"/>
                </a:lnTo>
              </a:path>
            </a:pathLst>
          </a:custGeom>
          <a:ln w="19050">
            <a:solidFill>
              <a:srgbClr val="FFFF00"/>
            </a:solidFill>
          </a:ln>
        </p:spPr>
        <p:txBody>
          <a:bodyPr wrap="square" lIns="0" tIns="0" rIns="0" bIns="0" rtlCol="0"/>
          <a:lstStyle/>
          <a:p>
            <a:endParaRPr/>
          </a:p>
        </p:txBody>
      </p:sp>
      <p:sp>
        <p:nvSpPr>
          <p:cNvPr id="360" name="object 360"/>
          <p:cNvSpPr/>
          <p:nvPr/>
        </p:nvSpPr>
        <p:spPr>
          <a:xfrm>
            <a:off x="2316226" y="2224151"/>
            <a:ext cx="1905" cy="19050"/>
          </a:xfrm>
          <a:custGeom>
            <a:avLst/>
            <a:gdLst/>
            <a:ahLst/>
            <a:cxnLst/>
            <a:rect l="l" t="t" r="r" b="b"/>
            <a:pathLst>
              <a:path w="1905" h="19050">
                <a:moveTo>
                  <a:pt x="0" y="0"/>
                </a:moveTo>
                <a:lnTo>
                  <a:pt x="1524" y="0"/>
                </a:lnTo>
                <a:lnTo>
                  <a:pt x="1524" y="19050"/>
                </a:lnTo>
              </a:path>
            </a:pathLst>
          </a:custGeom>
          <a:ln w="19050">
            <a:solidFill>
              <a:srgbClr val="FFFF00"/>
            </a:solidFill>
          </a:ln>
        </p:spPr>
        <p:txBody>
          <a:bodyPr wrap="square" lIns="0" tIns="0" rIns="0" bIns="0" rtlCol="0"/>
          <a:lstStyle/>
          <a:p>
            <a:endParaRPr/>
          </a:p>
        </p:txBody>
      </p:sp>
      <p:sp>
        <p:nvSpPr>
          <p:cNvPr id="361" name="object 361"/>
          <p:cNvSpPr/>
          <p:nvPr/>
        </p:nvSpPr>
        <p:spPr>
          <a:xfrm>
            <a:off x="2330450" y="2257425"/>
            <a:ext cx="1905" cy="1905"/>
          </a:xfrm>
          <a:custGeom>
            <a:avLst/>
            <a:gdLst/>
            <a:ahLst/>
            <a:cxnLst/>
            <a:rect l="l" t="t" r="r" b="b"/>
            <a:pathLst>
              <a:path w="1905" h="1905">
                <a:moveTo>
                  <a:pt x="0" y="0"/>
                </a:moveTo>
                <a:lnTo>
                  <a:pt x="1650" y="1650"/>
                </a:lnTo>
              </a:path>
            </a:pathLst>
          </a:custGeom>
          <a:ln w="19050">
            <a:solidFill>
              <a:srgbClr val="FFFF00"/>
            </a:solidFill>
          </a:ln>
        </p:spPr>
        <p:txBody>
          <a:bodyPr wrap="square" lIns="0" tIns="0" rIns="0" bIns="0" rtlCol="0"/>
          <a:lstStyle/>
          <a:p>
            <a:endParaRPr/>
          </a:p>
        </p:txBody>
      </p:sp>
      <p:sp>
        <p:nvSpPr>
          <p:cNvPr id="362" name="object 362"/>
          <p:cNvSpPr/>
          <p:nvPr/>
        </p:nvSpPr>
        <p:spPr>
          <a:xfrm>
            <a:off x="2357501" y="2257425"/>
            <a:ext cx="62230" cy="1905"/>
          </a:xfrm>
          <a:custGeom>
            <a:avLst/>
            <a:gdLst/>
            <a:ahLst/>
            <a:cxnLst/>
            <a:rect l="l" t="t" r="r" b="b"/>
            <a:pathLst>
              <a:path w="62230" h="1905">
                <a:moveTo>
                  <a:pt x="0" y="0"/>
                </a:moveTo>
                <a:lnTo>
                  <a:pt x="61849" y="1650"/>
                </a:lnTo>
              </a:path>
            </a:pathLst>
          </a:custGeom>
          <a:ln w="19050">
            <a:solidFill>
              <a:srgbClr val="FFFF00"/>
            </a:solidFill>
          </a:ln>
        </p:spPr>
        <p:txBody>
          <a:bodyPr wrap="square" lIns="0" tIns="0" rIns="0" bIns="0" rtlCol="0"/>
          <a:lstStyle/>
          <a:p>
            <a:endParaRPr/>
          </a:p>
        </p:txBody>
      </p:sp>
      <p:sp>
        <p:nvSpPr>
          <p:cNvPr id="363" name="object 363"/>
          <p:cNvSpPr/>
          <p:nvPr/>
        </p:nvSpPr>
        <p:spPr>
          <a:xfrm>
            <a:off x="2482850" y="2257425"/>
            <a:ext cx="49530" cy="15875"/>
          </a:xfrm>
          <a:custGeom>
            <a:avLst/>
            <a:gdLst/>
            <a:ahLst/>
            <a:cxnLst/>
            <a:rect l="l" t="t" r="r" b="b"/>
            <a:pathLst>
              <a:path w="49530" h="15875">
                <a:moveTo>
                  <a:pt x="0" y="0"/>
                </a:moveTo>
                <a:lnTo>
                  <a:pt x="49275" y="0"/>
                </a:lnTo>
                <a:lnTo>
                  <a:pt x="49275" y="15875"/>
                </a:lnTo>
              </a:path>
            </a:pathLst>
          </a:custGeom>
          <a:ln w="19050">
            <a:solidFill>
              <a:srgbClr val="FFFF00"/>
            </a:solidFill>
          </a:ln>
        </p:spPr>
        <p:txBody>
          <a:bodyPr wrap="square" lIns="0" tIns="0" rIns="0" bIns="0" rtlCol="0"/>
          <a:lstStyle/>
          <a:p>
            <a:endParaRPr/>
          </a:p>
        </p:txBody>
      </p:sp>
      <p:sp>
        <p:nvSpPr>
          <p:cNvPr id="364" name="object 364"/>
          <p:cNvSpPr/>
          <p:nvPr/>
        </p:nvSpPr>
        <p:spPr>
          <a:xfrm>
            <a:off x="2601976" y="2320925"/>
            <a:ext cx="5080" cy="17780"/>
          </a:xfrm>
          <a:custGeom>
            <a:avLst/>
            <a:gdLst/>
            <a:ahLst/>
            <a:cxnLst/>
            <a:rect l="l" t="t" r="r" b="b"/>
            <a:pathLst>
              <a:path w="5080" h="17780">
                <a:moveTo>
                  <a:pt x="0" y="0"/>
                </a:moveTo>
                <a:lnTo>
                  <a:pt x="4699" y="0"/>
                </a:lnTo>
                <a:lnTo>
                  <a:pt x="4699" y="17525"/>
                </a:lnTo>
              </a:path>
            </a:pathLst>
          </a:custGeom>
          <a:ln w="19050">
            <a:solidFill>
              <a:srgbClr val="FFFF00"/>
            </a:solidFill>
          </a:ln>
        </p:spPr>
        <p:txBody>
          <a:bodyPr wrap="square" lIns="0" tIns="0" rIns="0" bIns="0" rtlCol="0"/>
          <a:lstStyle/>
          <a:p>
            <a:endParaRPr/>
          </a:p>
        </p:txBody>
      </p:sp>
      <p:sp>
        <p:nvSpPr>
          <p:cNvPr id="365" name="object 365"/>
          <p:cNvSpPr/>
          <p:nvPr/>
        </p:nvSpPr>
        <p:spPr>
          <a:xfrm>
            <a:off x="2641600" y="2354326"/>
            <a:ext cx="14604" cy="1905"/>
          </a:xfrm>
          <a:custGeom>
            <a:avLst/>
            <a:gdLst/>
            <a:ahLst/>
            <a:cxnLst/>
            <a:rect l="l" t="t" r="r" b="b"/>
            <a:pathLst>
              <a:path w="14605" h="1905">
                <a:moveTo>
                  <a:pt x="0" y="0"/>
                </a:moveTo>
                <a:lnTo>
                  <a:pt x="14350" y="1524"/>
                </a:lnTo>
              </a:path>
            </a:pathLst>
          </a:custGeom>
          <a:ln w="19050">
            <a:solidFill>
              <a:srgbClr val="FFFF00"/>
            </a:solidFill>
          </a:ln>
        </p:spPr>
        <p:txBody>
          <a:bodyPr wrap="square" lIns="0" tIns="0" rIns="0" bIns="0" rtlCol="0"/>
          <a:lstStyle/>
          <a:p>
            <a:endParaRPr/>
          </a:p>
        </p:txBody>
      </p:sp>
      <p:sp>
        <p:nvSpPr>
          <p:cNvPr id="366" name="object 366"/>
          <p:cNvSpPr/>
          <p:nvPr/>
        </p:nvSpPr>
        <p:spPr>
          <a:xfrm>
            <a:off x="2681351" y="2354326"/>
            <a:ext cx="17780" cy="1905"/>
          </a:xfrm>
          <a:custGeom>
            <a:avLst/>
            <a:gdLst/>
            <a:ahLst/>
            <a:cxnLst/>
            <a:rect l="l" t="t" r="r" b="b"/>
            <a:pathLst>
              <a:path w="17780" h="1905">
                <a:moveTo>
                  <a:pt x="0" y="0"/>
                </a:moveTo>
                <a:lnTo>
                  <a:pt x="17399" y="1524"/>
                </a:lnTo>
              </a:path>
            </a:pathLst>
          </a:custGeom>
          <a:ln w="19050">
            <a:solidFill>
              <a:srgbClr val="FFFF00"/>
            </a:solidFill>
          </a:ln>
        </p:spPr>
        <p:txBody>
          <a:bodyPr wrap="square" lIns="0" tIns="0" rIns="0" bIns="0" rtlCol="0"/>
          <a:lstStyle/>
          <a:p>
            <a:endParaRPr/>
          </a:p>
        </p:txBody>
      </p:sp>
      <p:sp>
        <p:nvSpPr>
          <p:cNvPr id="367" name="object 367"/>
          <p:cNvSpPr/>
          <p:nvPr/>
        </p:nvSpPr>
        <p:spPr>
          <a:xfrm>
            <a:off x="2724150" y="2354326"/>
            <a:ext cx="15875" cy="17780"/>
          </a:xfrm>
          <a:custGeom>
            <a:avLst/>
            <a:gdLst/>
            <a:ahLst/>
            <a:cxnLst/>
            <a:rect l="l" t="t" r="r" b="b"/>
            <a:pathLst>
              <a:path w="15875" h="17780">
                <a:moveTo>
                  <a:pt x="0" y="0"/>
                </a:moveTo>
                <a:lnTo>
                  <a:pt x="15875" y="0"/>
                </a:lnTo>
                <a:lnTo>
                  <a:pt x="15875" y="17399"/>
                </a:lnTo>
              </a:path>
            </a:pathLst>
          </a:custGeom>
          <a:ln w="19050">
            <a:solidFill>
              <a:srgbClr val="FFFF00"/>
            </a:solidFill>
          </a:ln>
        </p:spPr>
        <p:txBody>
          <a:bodyPr wrap="square" lIns="0" tIns="0" rIns="0" bIns="0" rtlCol="0"/>
          <a:lstStyle/>
          <a:p>
            <a:endParaRPr/>
          </a:p>
        </p:txBody>
      </p:sp>
      <p:sp>
        <p:nvSpPr>
          <p:cNvPr id="368" name="object 368"/>
          <p:cNvSpPr/>
          <p:nvPr/>
        </p:nvSpPr>
        <p:spPr>
          <a:xfrm>
            <a:off x="2755900" y="2387600"/>
            <a:ext cx="5080" cy="1905"/>
          </a:xfrm>
          <a:custGeom>
            <a:avLst/>
            <a:gdLst/>
            <a:ahLst/>
            <a:cxnLst/>
            <a:rect l="l" t="t" r="r" b="b"/>
            <a:pathLst>
              <a:path w="5080" h="1905">
                <a:moveTo>
                  <a:pt x="0" y="0"/>
                </a:moveTo>
                <a:lnTo>
                  <a:pt x="4825" y="1650"/>
                </a:lnTo>
              </a:path>
            </a:pathLst>
          </a:custGeom>
          <a:ln w="19050">
            <a:solidFill>
              <a:srgbClr val="FFFF00"/>
            </a:solidFill>
          </a:ln>
        </p:spPr>
        <p:txBody>
          <a:bodyPr wrap="square" lIns="0" tIns="0" rIns="0" bIns="0" rtlCol="0"/>
          <a:lstStyle/>
          <a:p>
            <a:endParaRPr/>
          </a:p>
        </p:txBody>
      </p:sp>
      <p:sp>
        <p:nvSpPr>
          <p:cNvPr id="369" name="object 369"/>
          <p:cNvSpPr/>
          <p:nvPr/>
        </p:nvSpPr>
        <p:spPr>
          <a:xfrm>
            <a:off x="2786126" y="2387600"/>
            <a:ext cx="27305" cy="1905"/>
          </a:xfrm>
          <a:custGeom>
            <a:avLst/>
            <a:gdLst/>
            <a:ahLst/>
            <a:cxnLst/>
            <a:rect l="l" t="t" r="r" b="b"/>
            <a:pathLst>
              <a:path w="27305" h="1905">
                <a:moveTo>
                  <a:pt x="0" y="0"/>
                </a:moveTo>
                <a:lnTo>
                  <a:pt x="26924" y="1650"/>
                </a:lnTo>
              </a:path>
            </a:pathLst>
          </a:custGeom>
          <a:ln w="19050">
            <a:solidFill>
              <a:srgbClr val="FFFF00"/>
            </a:solidFill>
          </a:ln>
        </p:spPr>
        <p:txBody>
          <a:bodyPr wrap="square" lIns="0" tIns="0" rIns="0" bIns="0" rtlCol="0"/>
          <a:lstStyle/>
          <a:p>
            <a:endParaRPr/>
          </a:p>
        </p:txBody>
      </p:sp>
      <p:sp>
        <p:nvSpPr>
          <p:cNvPr id="370" name="object 370"/>
          <p:cNvSpPr/>
          <p:nvPr/>
        </p:nvSpPr>
        <p:spPr>
          <a:xfrm>
            <a:off x="2840101" y="2387600"/>
            <a:ext cx="14604" cy="20955"/>
          </a:xfrm>
          <a:custGeom>
            <a:avLst/>
            <a:gdLst/>
            <a:ahLst/>
            <a:cxnLst/>
            <a:rect l="l" t="t" r="r" b="b"/>
            <a:pathLst>
              <a:path w="14605" h="20955">
                <a:moveTo>
                  <a:pt x="0" y="0"/>
                </a:moveTo>
                <a:lnTo>
                  <a:pt x="14224" y="0"/>
                </a:lnTo>
                <a:lnTo>
                  <a:pt x="14224" y="20700"/>
                </a:lnTo>
              </a:path>
            </a:pathLst>
          </a:custGeom>
          <a:ln w="19050">
            <a:solidFill>
              <a:srgbClr val="FFFF00"/>
            </a:solidFill>
          </a:ln>
        </p:spPr>
        <p:txBody>
          <a:bodyPr wrap="square" lIns="0" tIns="0" rIns="0" bIns="0" rtlCol="0"/>
          <a:lstStyle/>
          <a:p>
            <a:endParaRPr/>
          </a:p>
        </p:txBody>
      </p:sp>
      <p:sp>
        <p:nvSpPr>
          <p:cNvPr id="371" name="object 371"/>
          <p:cNvSpPr/>
          <p:nvPr/>
        </p:nvSpPr>
        <p:spPr>
          <a:xfrm>
            <a:off x="2867025" y="2424176"/>
            <a:ext cx="17780" cy="22225"/>
          </a:xfrm>
          <a:custGeom>
            <a:avLst/>
            <a:gdLst/>
            <a:ahLst/>
            <a:cxnLst/>
            <a:rect l="l" t="t" r="r" b="b"/>
            <a:pathLst>
              <a:path w="17780" h="22225">
                <a:moveTo>
                  <a:pt x="0" y="0"/>
                </a:moveTo>
                <a:lnTo>
                  <a:pt x="17525" y="0"/>
                </a:lnTo>
                <a:lnTo>
                  <a:pt x="17525" y="22225"/>
                </a:lnTo>
              </a:path>
            </a:pathLst>
          </a:custGeom>
          <a:ln w="19050">
            <a:solidFill>
              <a:srgbClr val="FFFF00"/>
            </a:solidFill>
          </a:ln>
        </p:spPr>
        <p:txBody>
          <a:bodyPr wrap="square" lIns="0" tIns="0" rIns="0" bIns="0" rtlCol="0"/>
          <a:lstStyle/>
          <a:p>
            <a:endParaRPr/>
          </a:p>
        </p:txBody>
      </p:sp>
      <p:sp>
        <p:nvSpPr>
          <p:cNvPr id="372" name="object 372"/>
          <p:cNvSpPr/>
          <p:nvPr/>
        </p:nvSpPr>
        <p:spPr>
          <a:xfrm>
            <a:off x="2884551" y="2474976"/>
            <a:ext cx="1905" cy="8255"/>
          </a:xfrm>
          <a:custGeom>
            <a:avLst/>
            <a:gdLst/>
            <a:ahLst/>
            <a:cxnLst/>
            <a:rect l="l" t="t" r="r" b="b"/>
            <a:pathLst>
              <a:path w="1905" h="8255">
                <a:moveTo>
                  <a:pt x="0" y="7874"/>
                </a:moveTo>
                <a:lnTo>
                  <a:pt x="1524" y="0"/>
                </a:lnTo>
              </a:path>
            </a:pathLst>
          </a:custGeom>
          <a:ln w="19050">
            <a:solidFill>
              <a:srgbClr val="FFFF00"/>
            </a:solidFill>
          </a:ln>
        </p:spPr>
        <p:txBody>
          <a:bodyPr wrap="square" lIns="0" tIns="0" rIns="0" bIns="0" rtlCol="0"/>
          <a:lstStyle/>
          <a:p>
            <a:endParaRPr/>
          </a:p>
        </p:txBody>
      </p:sp>
      <p:sp>
        <p:nvSpPr>
          <p:cNvPr id="373" name="object 373"/>
          <p:cNvSpPr/>
          <p:nvPr/>
        </p:nvSpPr>
        <p:spPr>
          <a:xfrm>
            <a:off x="2897251" y="2497201"/>
            <a:ext cx="71755" cy="22225"/>
          </a:xfrm>
          <a:custGeom>
            <a:avLst/>
            <a:gdLst/>
            <a:ahLst/>
            <a:cxnLst/>
            <a:rect l="l" t="t" r="r" b="b"/>
            <a:pathLst>
              <a:path w="71755" h="22225">
                <a:moveTo>
                  <a:pt x="0" y="0"/>
                </a:moveTo>
                <a:lnTo>
                  <a:pt x="71374" y="0"/>
                </a:lnTo>
                <a:lnTo>
                  <a:pt x="71374" y="22225"/>
                </a:lnTo>
              </a:path>
            </a:pathLst>
          </a:custGeom>
          <a:ln w="19050">
            <a:solidFill>
              <a:srgbClr val="FFFF00"/>
            </a:solidFill>
          </a:ln>
        </p:spPr>
        <p:txBody>
          <a:bodyPr wrap="square" lIns="0" tIns="0" rIns="0" bIns="0" rtlCol="0"/>
          <a:lstStyle/>
          <a:p>
            <a:endParaRPr/>
          </a:p>
        </p:txBody>
      </p:sp>
      <p:sp>
        <p:nvSpPr>
          <p:cNvPr id="374" name="object 374"/>
          <p:cNvSpPr/>
          <p:nvPr/>
        </p:nvSpPr>
        <p:spPr>
          <a:xfrm>
            <a:off x="2981325" y="2533650"/>
            <a:ext cx="8255" cy="22225"/>
          </a:xfrm>
          <a:custGeom>
            <a:avLst/>
            <a:gdLst/>
            <a:ahLst/>
            <a:cxnLst/>
            <a:rect l="l" t="t" r="r" b="b"/>
            <a:pathLst>
              <a:path w="8255" h="22225">
                <a:moveTo>
                  <a:pt x="0" y="0"/>
                </a:moveTo>
                <a:lnTo>
                  <a:pt x="8000" y="0"/>
                </a:lnTo>
                <a:lnTo>
                  <a:pt x="8000" y="22225"/>
                </a:lnTo>
              </a:path>
            </a:pathLst>
          </a:custGeom>
          <a:ln w="19050">
            <a:solidFill>
              <a:srgbClr val="FFFF00"/>
            </a:solidFill>
          </a:ln>
        </p:spPr>
        <p:txBody>
          <a:bodyPr wrap="square" lIns="0" tIns="0" rIns="0" bIns="0" rtlCol="0"/>
          <a:lstStyle/>
          <a:p>
            <a:endParaRPr/>
          </a:p>
        </p:txBody>
      </p:sp>
      <p:sp>
        <p:nvSpPr>
          <p:cNvPr id="375" name="object 375"/>
          <p:cNvSpPr/>
          <p:nvPr/>
        </p:nvSpPr>
        <p:spPr>
          <a:xfrm>
            <a:off x="2994025" y="2586101"/>
            <a:ext cx="1905" cy="6350"/>
          </a:xfrm>
          <a:custGeom>
            <a:avLst/>
            <a:gdLst/>
            <a:ahLst/>
            <a:cxnLst/>
            <a:rect l="l" t="t" r="r" b="b"/>
            <a:pathLst>
              <a:path w="1905" h="6350">
                <a:moveTo>
                  <a:pt x="0" y="6350"/>
                </a:moveTo>
                <a:lnTo>
                  <a:pt x="1650" y="0"/>
                </a:lnTo>
              </a:path>
            </a:pathLst>
          </a:custGeom>
          <a:ln w="19050">
            <a:solidFill>
              <a:srgbClr val="FFFF00"/>
            </a:solidFill>
          </a:ln>
        </p:spPr>
        <p:txBody>
          <a:bodyPr wrap="square" lIns="0" tIns="0" rIns="0" bIns="0" rtlCol="0"/>
          <a:lstStyle/>
          <a:p>
            <a:endParaRPr/>
          </a:p>
        </p:txBody>
      </p:sp>
      <p:sp>
        <p:nvSpPr>
          <p:cNvPr id="376" name="object 376"/>
          <p:cNvSpPr/>
          <p:nvPr/>
        </p:nvSpPr>
        <p:spPr>
          <a:xfrm>
            <a:off x="3006725" y="2608198"/>
            <a:ext cx="14604" cy="1905"/>
          </a:xfrm>
          <a:custGeom>
            <a:avLst/>
            <a:gdLst/>
            <a:ahLst/>
            <a:cxnLst/>
            <a:rect l="l" t="t" r="r" b="b"/>
            <a:pathLst>
              <a:path w="14605" h="1905">
                <a:moveTo>
                  <a:pt x="0" y="0"/>
                </a:moveTo>
                <a:lnTo>
                  <a:pt x="14350" y="1650"/>
                </a:lnTo>
              </a:path>
            </a:pathLst>
          </a:custGeom>
          <a:ln w="19050">
            <a:solidFill>
              <a:srgbClr val="FFFF00"/>
            </a:solidFill>
          </a:ln>
        </p:spPr>
        <p:txBody>
          <a:bodyPr wrap="square" lIns="0" tIns="0" rIns="0" bIns="0" rtlCol="0"/>
          <a:lstStyle/>
          <a:p>
            <a:endParaRPr/>
          </a:p>
        </p:txBody>
      </p:sp>
      <p:sp>
        <p:nvSpPr>
          <p:cNvPr id="377" name="object 377"/>
          <p:cNvSpPr/>
          <p:nvPr/>
        </p:nvSpPr>
        <p:spPr>
          <a:xfrm>
            <a:off x="3043301" y="2608198"/>
            <a:ext cx="12700" cy="1905"/>
          </a:xfrm>
          <a:custGeom>
            <a:avLst/>
            <a:gdLst/>
            <a:ahLst/>
            <a:cxnLst/>
            <a:rect l="l" t="t" r="r" b="b"/>
            <a:pathLst>
              <a:path w="12700" h="1905">
                <a:moveTo>
                  <a:pt x="0" y="0"/>
                </a:moveTo>
                <a:lnTo>
                  <a:pt x="12700" y="1650"/>
                </a:lnTo>
              </a:path>
            </a:pathLst>
          </a:custGeom>
          <a:ln w="19050">
            <a:solidFill>
              <a:srgbClr val="FFFF00"/>
            </a:solidFill>
          </a:ln>
        </p:spPr>
        <p:txBody>
          <a:bodyPr wrap="square" lIns="0" tIns="0" rIns="0" bIns="0" rtlCol="0"/>
          <a:lstStyle/>
          <a:p>
            <a:endParaRPr/>
          </a:p>
        </p:txBody>
      </p:sp>
      <p:sp>
        <p:nvSpPr>
          <p:cNvPr id="378" name="object 378"/>
          <p:cNvSpPr/>
          <p:nvPr/>
        </p:nvSpPr>
        <p:spPr>
          <a:xfrm>
            <a:off x="3082925" y="2608198"/>
            <a:ext cx="0" cy="25400"/>
          </a:xfrm>
          <a:custGeom>
            <a:avLst/>
            <a:gdLst/>
            <a:ahLst/>
            <a:cxnLst/>
            <a:rect l="l" t="t" r="r" b="b"/>
            <a:pathLst>
              <a:path h="25400">
                <a:moveTo>
                  <a:pt x="-9525" y="12700"/>
                </a:moveTo>
                <a:lnTo>
                  <a:pt x="9525" y="12700"/>
                </a:lnTo>
              </a:path>
            </a:pathLst>
          </a:custGeom>
          <a:ln w="25400">
            <a:solidFill>
              <a:srgbClr val="FFFF00"/>
            </a:solidFill>
          </a:ln>
        </p:spPr>
        <p:txBody>
          <a:bodyPr wrap="square" lIns="0" tIns="0" rIns="0" bIns="0" rtlCol="0"/>
          <a:lstStyle/>
          <a:p>
            <a:endParaRPr/>
          </a:p>
        </p:txBody>
      </p:sp>
      <p:sp>
        <p:nvSpPr>
          <p:cNvPr id="379" name="object 379"/>
          <p:cNvSpPr/>
          <p:nvPr/>
        </p:nvSpPr>
        <p:spPr>
          <a:xfrm>
            <a:off x="3095625" y="2647950"/>
            <a:ext cx="20955" cy="1905"/>
          </a:xfrm>
          <a:custGeom>
            <a:avLst/>
            <a:gdLst/>
            <a:ahLst/>
            <a:cxnLst/>
            <a:rect l="l" t="t" r="r" b="b"/>
            <a:pathLst>
              <a:path w="20955" h="1905">
                <a:moveTo>
                  <a:pt x="0" y="0"/>
                </a:moveTo>
                <a:lnTo>
                  <a:pt x="20700" y="1650"/>
                </a:lnTo>
              </a:path>
            </a:pathLst>
          </a:custGeom>
          <a:ln w="19050">
            <a:solidFill>
              <a:srgbClr val="FFFF00"/>
            </a:solidFill>
          </a:ln>
        </p:spPr>
        <p:txBody>
          <a:bodyPr wrap="square" lIns="0" tIns="0" rIns="0" bIns="0" rtlCol="0"/>
          <a:lstStyle/>
          <a:p>
            <a:endParaRPr/>
          </a:p>
        </p:txBody>
      </p:sp>
      <p:sp>
        <p:nvSpPr>
          <p:cNvPr id="380" name="object 380"/>
          <p:cNvSpPr/>
          <p:nvPr/>
        </p:nvSpPr>
        <p:spPr>
          <a:xfrm>
            <a:off x="3141726" y="2647950"/>
            <a:ext cx="46355" cy="1905"/>
          </a:xfrm>
          <a:custGeom>
            <a:avLst/>
            <a:gdLst/>
            <a:ahLst/>
            <a:cxnLst/>
            <a:rect l="l" t="t" r="r" b="b"/>
            <a:pathLst>
              <a:path w="46355" h="1905">
                <a:moveTo>
                  <a:pt x="0" y="0"/>
                </a:moveTo>
                <a:lnTo>
                  <a:pt x="45974" y="1650"/>
                </a:lnTo>
              </a:path>
            </a:pathLst>
          </a:custGeom>
          <a:ln w="19049">
            <a:solidFill>
              <a:srgbClr val="FFFF00"/>
            </a:solidFill>
          </a:ln>
        </p:spPr>
        <p:txBody>
          <a:bodyPr wrap="square" lIns="0" tIns="0" rIns="0" bIns="0" rtlCol="0"/>
          <a:lstStyle/>
          <a:p>
            <a:endParaRPr/>
          </a:p>
        </p:txBody>
      </p:sp>
      <p:sp>
        <p:nvSpPr>
          <p:cNvPr id="381" name="object 381"/>
          <p:cNvSpPr/>
          <p:nvPr/>
        </p:nvSpPr>
        <p:spPr>
          <a:xfrm>
            <a:off x="3232150" y="2647950"/>
            <a:ext cx="24130" cy="22225"/>
          </a:xfrm>
          <a:custGeom>
            <a:avLst/>
            <a:gdLst/>
            <a:ahLst/>
            <a:cxnLst/>
            <a:rect l="l" t="t" r="r" b="b"/>
            <a:pathLst>
              <a:path w="24129" h="22225">
                <a:moveTo>
                  <a:pt x="0" y="0"/>
                </a:moveTo>
                <a:lnTo>
                  <a:pt x="23875" y="0"/>
                </a:lnTo>
                <a:lnTo>
                  <a:pt x="23875" y="22225"/>
                </a:lnTo>
              </a:path>
            </a:pathLst>
          </a:custGeom>
          <a:ln w="19050">
            <a:solidFill>
              <a:srgbClr val="FFFF00"/>
            </a:solidFill>
          </a:ln>
        </p:spPr>
        <p:txBody>
          <a:bodyPr wrap="square" lIns="0" tIns="0" rIns="0" bIns="0" rtlCol="0"/>
          <a:lstStyle/>
          <a:p>
            <a:endParaRPr/>
          </a:p>
        </p:txBody>
      </p:sp>
      <p:sp>
        <p:nvSpPr>
          <p:cNvPr id="382" name="object 382"/>
          <p:cNvSpPr/>
          <p:nvPr/>
        </p:nvSpPr>
        <p:spPr>
          <a:xfrm>
            <a:off x="3270250" y="2684398"/>
            <a:ext cx="109855" cy="1905"/>
          </a:xfrm>
          <a:custGeom>
            <a:avLst/>
            <a:gdLst/>
            <a:ahLst/>
            <a:cxnLst/>
            <a:rect l="l" t="t" r="r" b="b"/>
            <a:pathLst>
              <a:path w="109854" h="1905">
                <a:moveTo>
                  <a:pt x="0" y="0"/>
                </a:moveTo>
                <a:lnTo>
                  <a:pt x="109600" y="1650"/>
                </a:lnTo>
              </a:path>
            </a:pathLst>
          </a:custGeom>
          <a:ln w="19050">
            <a:solidFill>
              <a:srgbClr val="FFFF00"/>
            </a:solidFill>
          </a:ln>
        </p:spPr>
        <p:txBody>
          <a:bodyPr wrap="square" lIns="0" tIns="0" rIns="0" bIns="0" rtlCol="0"/>
          <a:lstStyle/>
          <a:p>
            <a:endParaRPr/>
          </a:p>
        </p:txBody>
      </p:sp>
      <p:sp>
        <p:nvSpPr>
          <p:cNvPr id="383" name="object 383"/>
          <p:cNvSpPr/>
          <p:nvPr/>
        </p:nvSpPr>
        <p:spPr>
          <a:xfrm>
            <a:off x="3406775" y="2684398"/>
            <a:ext cx="34925" cy="1905"/>
          </a:xfrm>
          <a:custGeom>
            <a:avLst/>
            <a:gdLst/>
            <a:ahLst/>
            <a:cxnLst/>
            <a:rect l="l" t="t" r="r" b="b"/>
            <a:pathLst>
              <a:path w="34925" h="1905">
                <a:moveTo>
                  <a:pt x="0" y="0"/>
                </a:moveTo>
                <a:lnTo>
                  <a:pt x="34925" y="1650"/>
                </a:lnTo>
              </a:path>
            </a:pathLst>
          </a:custGeom>
          <a:ln w="19050">
            <a:solidFill>
              <a:srgbClr val="FFFF00"/>
            </a:solidFill>
          </a:ln>
        </p:spPr>
        <p:txBody>
          <a:bodyPr wrap="square" lIns="0" tIns="0" rIns="0" bIns="0" rtlCol="0"/>
          <a:lstStyle/>
          <a:p>
            <a:endParaRPr/>
          </a:p>
        </p:txBody>
      </p:sp>
      <p:sp>
        <p:nvSpPr>
          <p:cNvPr id="384" name="object 384"/>
          <p:cNvSpPr/>
          <p:nvPr/>
        </p:nvSpPr>
        <p:spPr>
          <a:xfrm>
            <a:off x="3468751" y="2684398"/>
            <a:ext cx="0" cy="27305"/>
          </a:xfrm>
          <a:custGeom>
            <a:avLst/>
            <a:gdLst/>
            <a:ahLst/>
            <a:cxnLst/>
            <a:rect l="l" t="t" r="r" b="b"/>
            <a:pathLst>
              <a:path h="27305">
                <a:moveTo>
                  <a:pt x="-9525" y="13525"/>
                </a:moveTo>
                <a:lnTo>
                  <a:pt x="9525" y="13525"/>
                </a:lnTo>
              </a:path>
            </a:pathLst>
          </a:custGeom>
          <a:ln w="27050">
            <a:solidFill>
              <a:srgbClr val="FFFF00"/>
            </a:solidFill>
          </a:ln>
        </p:spPr>
        <p:txBody>
          <a:bodyPr wrap="square" lIns="0" tIns="0" rIns="0" bIns="0" rtlCol="0"/>
          <a:lstStyle/>
          <a:p>
            <a:endParaRPr/>
          </a:p>
        </p:txBody>
      </p:sp>
      <p:sp>
        <p:nvSpPr>
          <p:cNvPr id="385" name="object 385"/>
          <p:cNvSpPr/>
          <p:nvPr/>
        </p:nvSpPr>
        <p:spPr>
          <a:xfrm>
            <a:off x="3481451" y="2725801"/>
            <a:ext cx="22225" cy="1905"/>
          </a:xfrm>
          <a:custGeom>
            <a:avLst/>
            <a:gdLst/>
            <a:ahLst/>
            <a:cxnLst/>
            <a:rect l="l" t="t" r="r" b="b"/>
            <a:pathLst>
              <a:path w="22225" h="1905">
                <a:moveTo>
                  <a:pt x="0" y="0"/>
                </a:moveTo>
                <a:lnTo>
                  <a:pt x="22225" y="1524"/>
                </a:lnTo>
              </a:path>
            </a:pathLst>
          </a:custGeom>
          <a:ln w="19050">
            <a:solidFill>
              <a:srgbClr val="FFFF00"/>
            </a:solidFill>
          </a:ln>
        </p:spPr>
        <p:txBody>
          <a:bodyPr wrap="square" lIns="0" tIns="0" rIns="0" bIns="0" rtlCol="0"/>
          <a:lstStyle/>
          <a:p>
            <a:endParaRPr/>
          </a:p>
        </p:txBody>
      </p:sp>
      <p:sp>
        <p:nvSpPr>
          <p:cNvPr id="386" name="object 386"/>
          <p:cNvSpPr/>
          <p:nvPr/>
        </p:nvSpPr>
        <p:spPr>
          <a:xfrm>
            <a:off x="3530600" y="2725801"/>
            <a:ext cx="15875" cy="25400"/>
          </a:xfrm>
          <a:custGeom>
            <a:avLst/>
            <a:gdLst/>
            <a:ahLst/>
            <a:cxnLst/>
            <a:rect l="l" t="t" r="r" b="b"/>
            <a:pathLst>
              <a:path w="15875" h="25400">
                <a:moveTo>
                  <a:pt x="0" y="0"/>
                </a:moveTo>
                <a:lnTo>
                  <a:pt x="15875" y="0"/>
                </a:lnTo>
                <a:lnTo>
                  <a:pt x="15875" y="25400"/>
                </a:lnTo>
              </a:path>
            </a:pathLst>
          </a:custGeom>
          <a:ln w="19050">
            <a:solidFill>
              <a:srgbClr val="FFFF00"/>
            </a:solidFill>
          </a:ln>
        </p:spPr>
        <p:txBody>
          <a:bodyPr wrap="square" lIns="0" tIns="0" rIns="0" bIns="0" rtlCol="0"/>
          <a:lstStyle/>
          <a:p>
            <a:endParaRPr/>
          </a:p>
        </p:txBody>
      </p:sp>
      <p:sp>
        <p:nvSpPr>
          <p:cNvPr id="387" name="object 387"/>
          <p:cNvSpPr/>
          <p:nvPr/>
        </p:nvSpPr>
        <p:spPr>
          <a:xfrm>
            <a:off x="3560826" y="2765425"/>
            <a:ext cx="34925" cy="1905"/>
          </a:xfrm>
          <a:custGeom>
            <a:avLst/>
            <a:gdLst/>
            <a:ahLst/>
            <a:cxnLst/>
            <a:rect l="l" t="t" r="r" b="b"/>
            <a:pathLst>
              <a:path w="34925" h="1905">
                <a:moveTo>
                  <a:pt x="0" y="0"/>
                </a:moveTo>
                <a:lnTo>
                  <a:pt x="34925" y="1650"/>
                </a:lnTo>
              </a:path>
            </a:pathLst>
          </a:custGeom>
          <a:ln w="19050">
            <a:solidFill>
              <a:srgbClr val="FFFF00"/>
            </a:solidFill>
          </a:ln>
        </p:spPr>
        <p:txBody>
          <a:bodyPr wrap="square" lIns="0" tIns="0" rIns="0" bIns="0" rtlCol="0"/>
          <a:lstStyle/>
          <a:p>
            <a:endParaRPr/>
          </a:p>
        </p:txBody>
      </p:sp>
      <p:sp>
        <p:nvSpPr>
          <p:cNvPr id="388" name="object 388"/>
          <p:cNvSpPr/>
          <p:nvPr/>
        </p:nvSpPr>
        <p:spPr>
          <a:xfrm>
            <a:off x="3622675" y="2765425"/>
            <a:ext cx="62230" cy="1905"/>
          </a:xfrm>
          <a:custGeom>
            <a:avLst/>
            <a:gdLst/>
            <a:ahLst/>
            <a:cxnLst/>
            <a:rect l="l" t="t" r="r" b="b"/>
            <a:pathLst>
              <a:path w="62229" h="1905">
                <a:moveTo>
                  <a:pt x="0" y="0"/>
                </a:moveTo>
                <a:lnTo>
                  <a:pt x="61975" y="1650"/>
                </a:lnTo>
              </a:path>
            </a:pathLst>
          </a:custGeom>
          <a:ln w="19050">
            <a:solidFill>
              <a:srgbClr val="FFFF00"/>
            </a:solidFill>
          </a:ln>
        </p:spPr>
        <p:txBody>
          <a:bodyPr wrap="square" lIns="0" tIns="0" rIns="0" bIns="0" rtlCol="0"/>
          <a:lstStyle/>
          <a:p>
            <a:endParaRPr/>
          </a:p>
        </p:txBody>
      </p:sp>
      <p:sp>
        <p:nvSpPr>
          <p:cNvPr id="389" name="object 389"/>
          <p:cNvSpPr/>
          <p:nvPr/>
        </p:nvSpPr>
        <p:spPr>
          <a:xfrm>
            <a:off x="3749675" y="2765425"/>
            <a:ext cx="65405" cy="1905"/>
          </a:xfrm>
          <a:custGeom>
            <a:avLst/>
            <a:gdLst/>
            <a:ahLst/>
            <a:cxnLst/>
            <a:rect l="l" t="t" r="r" b="b"/>
            <a:pathLst>
              <a:path w="65404" h="1905">
                <a:moveTo>
                  <a:pt x="0" y="0"/>
                </a:moveTo>
                <a:lnTo>
                  <a:pt x="65150" y="1650"/>
                </a:lnTo>
              </a:path>
            </a:pathLst>
          </a:custGeom>
          <a:ln w="19050">
            <a:solidFill>
              <a:srgbClr val="FFFF00"/>
            </a:solidFill>
          </a:ln>
        </p:spPr>
        <p:txBody>
          <a:bodyPr wrap="square" lIns="0" tIns="0" rIns="0" bIns="0" rtlCol="0"/>
          <a:lstStyle/>
          <a:p>
            <a:endParaRPr/>
          </a:p>
        </p:txBody>
      </p:sp>
      <p:sp>
        <p:nvSpPr>
          <p:cNvPr id="390" name="object 390"/>
          <p:cNvSpPr/>
          <p:nvPr/>
        </p:nvSpPr>
        <p:spPr>
          <a:xfrm>
            <a:off x="3879850" y="2765425"/>
            <a:ext cx="41275" cy="30480"/>
          </a:xfrm>
          <a:custGeom>
            <a:avLst/>
            <a:gdLst/>
            <a:ahLst/>
            <a:cxnLst/>
            <a:rect l="l" t="t" r="r" b="b"/>
            <a:pathLst>
              <a:path w="41275" h="30480">
                <a:moveTo>
                  <a:pt x="0" y="0"/>
                </a:moveTo>
                <a:lnTo>
                  <a:pt x="41275" y="0"/>
                </a:lnTo>
                <a:lnTo>
                  <a:pt x="41275" y="30225"/>
                </a:lnTo>
              </a:path>
            </a:pathLst>
          </a:custGeom>
          <a:ln w="19050">
            <a:solidFill>
              <a:srgbClr val="FFFF00"/>
            </a:solidFill>
          </a:ln>
        </p:spPr>
        <p:txBody>
          <a:bodyPr wrap="square" lIns="0" tIns="0" rIns="0" bIns="0" rtlCol="0"/>
          <a:lstStyle/>
          <a:p>
            <a:endParaRPr/>
          </a:p>
        </p:txBody>
      </p:sp>
      <p:sp>
        <p:nvSpPr>
          <p:cNvPr id="391" name="object 391"/>
          <p:cNvSpPr/>
          <p:nvPr/>
        </p:nvSpPr>
        <p:spPr>
          <a:xfrm>
            <a:off x="3930650" y="2820923"/>
            <a:ext cx="1905" cy="15875"/>
          </a:xfrm>
          <a:custGeom>
            <a:avLst/>
            <a:gdLst/>
            <a:ahLst/>
            <a:cxnLst/>
            <a:rect l="l" t="t" r="r" b="b"/>
            <a:pathLst>
              <a:path w="1904" h="15875">
                <a:moveTo>
                  <a:pt x="0" y="15875"/>
                </a:moveTo>
                <a:lnTo>
                  <a:pt x="1650" y="0"/>
                </a:lnTo>
              </a:path>
            </a:pathLst>
          </a:custGeom>
          <a:ln w="19050">
            <a:solidFill>
              <a:srgbClr val="FFFF00"/>
            </a:solidFill>
          </a:ln>
        </p:spPr>
        <p:txBody>
          <a:bodyPr wrap="square" lIns="0" tIns="0" rIns="0" bIns="0" rtlCol="0"/>
          <a:lstStyle/>
          <a:p>
            <a:endParaRPr/>
          </a:p>
        </p:txBody>
      </p:sp>
      <p:sp>
        <p:nvSpPr>
          <p:cNvPr id="392" name="object 392"/>
          <p:cNvSpPr/>
          <p:nvPr/>
        </p:nvSpPr>
        <p:spPr>
          <a:xfrm>
            <a:off x="3945001" y="2851150"/>
            <a:ext cx="6350" cy="1905"/>
          </a:xfrm>
          <a:custGeom>
            <a:avLst/>
            <a:gdLst/>
            <a:ahLst/>
            <a:cxnLst/>
            <a:rect l="l" t="t" r="r" b="b"/>
            <a:pathLst>
              <a:path w="6350" h="1905">
                <a:moveTo>
                  <a:pt x="0" y="0"/>
                </a:moveTo>
                <a:lnTo>
                  <a:pt x="6350" y="1650"/>
                </a:lnTo>
              </a:path>
            </a:pathLst>
          </a:custGeom>
          <a:ln w="19050">
            <a:solidFill>
              <a:srgbClr val="FFFF00"/>
            </a:solidFill>
          </a:ln>
        </p:spPr>
        <p:txBody>
          <a:bodyPr wrap="square" lIns="0" tIns="0" rIns="0" bIns="0" rtlCol="0"/>
          <a:lstStyle/>
          <a:p>
            <a:endParaRPr/>
          </a:p>
        </p:txBody>
      </p:sp>
      <p:sp>
        <p:nvSpPr>
          <p:cNvPr id="393" name="object 393"/>
          <p:cNvSpPr/>
          <p:nvPr/>
        </p:nvSpPr>
        <p:spPr>
          <a:xfrm>
            <a:off x="3990975" y="2851150"/>
            <a:ext cx="3175" cy="1905"/>
          </a:xfrm>
          <a:custGeom>
            <a:avLst/>
            <a:gdLst/>
            <a:ahLst/>
            <a:cxnLst/>
            <a:rect l="l" t="t" r="r" b="b"/>
            <a:pathLst>
              <a:path w="3175" h="1905">
                <a:moveTo>
                  <a:pt x="0" y="0"/>
                </a:moveTo>
                <a:lnTo>
                  <a:pt x="3175" y="1650"/>
                </a:lnTo>
              </a:path>
            </a:pathLst>
          </a:custGeom>
          <a:ln w="19050">
            <a:solidFill>
              <a:srgbClr val="FFFF00"/>
            </a:solidFill>
          </a:ln>
        </p:spPr>
        <p:txBody>
          <a:bodyPr wrap="square" lIns="0" tIns="0" rIns="0" bIns="0" rtlCol="0"/>
          <a:lstStyle/>
          <a:p>
            <a:endParaRPr/>
          </a:p>
        </p:txBody>
      </p:sp>
      <p:sp>
        <p:nvSpPr>
          <p:cNvPr id="394" name="object 394"/>
          <p:cNvSpPr/>
          <p:nvPr/>
        </p:nvSpPr>
        <p:spPr>
          <a:xfrm>
            <a:off x="4019550" y="2865501"/>
            <a:ext cx="1905" cy="14604"/>
          </a:xfrm>
          <a:custGeom>
            <a:avLst/>
            <a:gdLst/>
            <a:ahLst/>
            <a:cxnLst/>
            <a:rect l="l" t="t" r="r" b="b"/>
            <a:pathLst>
              <a:path w="1904" h="14605">
                <a:moveTo>
                  <a:pt x="0" y="14224"/>
                </a:moveTo>
                <a:lnTo>
                  <a:pt x="1650" y="0"/>
                </a:lnTo>
              </a:path>
            </a:pathLst>
          </a:custGeom>
          <a:ln w="19050">
            <a:solidFill>
              <a:srgbClr val="FFFF00"/>
            </a:solidFill>
          </a:ln>
        </p:spPr>
        <p:txBody>
          <a:bodyPr wrap="square" lIns="0" tIns="0" rIns="0" bIns="0" rtlCol="0"/>
          <a:lstStyle/>
          <a:p>
            <a:endParaRPr/>
          </a:p>
        </p:txBody>
      </p:sp>
      <p:sp>
        <p:nvSpPr>
          <p:cNvPr id="395" name="object 395"/>
          <p:cNvSpPr/>
          <p:nvPr/>
        </p:nvSpPr>
        <p:spPr>
          <a:xfrm>
            <a:off x="4032250" y="2895600"/>
            <a:ext cx="40005" cy="1905"/>
          </a:xfrm>
          <a:custGeom>
            <a:avLst/>
            <a:gdLst/>
            <a:ahLst/>
            <a:cxnLst/>
            <a:rect l="l" t="t" r="r" b="b"/>
            <a:pathLst>
              <a:path w="40004" h="1905">
                <a:moveTo>
                  <a:pt x="0" y="0"/>
                </a:moveTo>
                <a:lnTo>
                  <a:pt x="39750" y="1650"/>
                </a:lnTo>
              </a:path>
            </a:pathLst>
          </a:custGeom>
          <a:ln w="19050">
            <a:solidFill>
              <a:srgbClr val="FFFF00"/>
            </a:solidFill>
          </a:ln>
        </p:spPr>
        <p:txBody>
          <a:bodyPr wrap="square" lIns="0" tIns="0" rIns="0" bIns="0" rtlCol="0"/>
          <a:lstStyle/>
          <a:p>
            <a:endParaRPr/>
          </a:p>
        </p:txBody>
      </p:sp>
      <p:sp>
        <p:nvSpPr>
          <p:cNvPr id="396" name="object 396"/>
          <p:cNvSpPr/>
          <p:nvPr/>
        </p:nvSpPr>
        <p:spPr>
          <a:xfrm>
            <a:off x="4097401" y="2895600"/>
            <a:ext cx="57150" cy="1905"/>
          </a:xfrm>
          <a:custGeom>
            <a:avLst/>
            <a:gdLst/>
            <a:ahLst/>
            <a:cxnLst/>
            <a:rect l="l" t="t" r="r" b="b"/>
            <a:pathLst>
              <a:path w="57150" h="1905">
                <a:moveTo>
                  <a:pt x="0" y="0"/>
                </a:moveTo>
                <a:lnTo>
                  <a:pt x="57150" y="1650"/>
                </a:lnTo>
              </a:path>
            </a:pathLst>
          </a:custGeom>
          <a:ln w="19049">
            <a:solidFill>
              <a:srgbClr val="FFFF00"/>
            </a:solidFill>
          </a:ln>
        </p:spPr>
        <p:txBody>
          <a:bodyPr wrap="square" lIns="0" tIns="0" rIns="0" bIns="0" rtlCol="0"/>
          <a:lstStyle/>
          <a:p>
            <a:endParaRPr/>
          </a:p>
        </p:txBody>
      </p:sp>
      <p:sp>
        <p:nvSpPr>
          <p:cNvPr id="397" name="object 397"/>
          <p:cNvSpPr/>
          <p:nvPr/>
        </p:nvSpPr>
        <p:spPr>
          <a:xfrm>
            <a:off x="4202176" y="2895600"/>
            <a:ext cx="40005" cy="33655"/>
          </a:xfrm>
          <a:custGeom>
            <a:avLst/>
            <a:gdLst/>
            <a:ahLst/>
            <a:cxnLst/>
            <a:rect l="l" t="t" r="r" b="b"/>
            <a:pathLst>
              <a:path w="40004" h="33655">
                <a:moveTo>
                  <a:pt x="0" y="0"/>
                </a:moveTo>
                <a:lnTo>
                  <a:pt x="39624" y="0"/>
                </a:lnTo>
                <a:lnTo>
                  <a:pt x="39624" y="33400"/>
                </a:lnTo>
              </a:path>
            </a:pathLst>
          </a:custGeom>
          <a:ln w="19050">
            <a:solidFill>
              <a:srgbClr val="FFFF00"/>
            </a:solidFill>
          </a:ln>
        </p:spPr>
        <p:txBody>
          <a:bodyPr wrap="square" lIns="0" tIns="0" rIns="0" bIns="0" rtlCol="0"/>
          <a:lstStyle/>
          <a:p>
            <a:endParaRPr/>
          </a:p>
        </p:txBody>
      </p:sp>
      <p:sp>
        <p:nvSpPr>
          <p:cNvPr id="398" name="object 398"/>
          <p:cNvSpPr/>
          <p:nvPr/>
        </p:nvSpPr>
        <p:spPr>
          <a:xfrm>
            <a:off x="4256151" y="2943225"/>
            <a:ext cx="8255" cy="1905"/>
          </a:xfrm>
          <a:custGeom>
            <a:avLst/>
            <a:gdLst/>
            <a:ahLst/>
            <a:cxnLst/>
            <a:rect l="l" t="t" r="r" b="b"/>
            <a:pathLst>
              <a:path w="8254" h="1905">
                <a:moveTo>
                  <a:pt x="0" y="0"/>
                </a:moveTo>
                <a:lnTo>
                  <a:pt x="7874" y="1650"/>
                </a:lnTo>
              </a:path>
            </a:pathLst>
          </a:custGeom>
          <a:ln w="19050">
            <a:solidFill>
              <a:srgbClr val="FFFF00"/>
            </a:solidFill>
          </a:ln>
        </p:spPr>
        <p:txBody>
          <a:bodyPr wrap="square" lIns="0" tIns="0" rIns="0" bIns="0" rtlCol="0"/>
          <a:lstStyle/>
          <a:p>
            <a:endParaRPr/>
          </a:p>
        </p:txBody>
      </p:sp>
      <p:sp>
        <p:nvSpPr>
          <p:cNvPr id="399" name="object 399"/>
          <p:cNvSpPr/>
          <p:nvPr/>
        </p:nvSpPr>
        <p:spPr>
          <a:xfrm>
            <a:off x="4291076" y="2943225"/>
            <a:ext cx="46355" cy="33655"/>
          </a:xfrm>
          <a:custGeom>
            <a:avLst/>
            <a:gdLst/>
            <a:ahLst/>
            <a:cxnLst/>
            <a:rect l="l" t="t" r="r" b="b"/>
            <a:pathLst>
              <a:path w="46354" h="33655">
                <a:moveTo>
                  <a:pt x="0" y="0"/>
                </a:moveTo>
                <a:lnTo>
                  <a:pt x="45974" y="0"/>
                </a:lnTo>
                <a:lnTo>
                  <a:pt x="45974" y="33400"/>
                </a:lnTo>
              </a:path>
            </a:pathLst>
          </a:custGeom>
          <a:ln w="19050">
            <a:solidFill>
              <a:srgbClr val="FFFF00"/>
            </a:solidFill>
          </a:ln>
        </p:spPr>
        <p:txBody>
          <a:bodyPr wrap="square" lIns="0" tIns="0" rIns="0" bIns="0" rtlCol="0"/>
          <a:lstStyle/>
          <a:p>
            <a:endParaRPr/>
          </a:p>
        </p:txBody>
      </p:sp>
      <p:sp>
        <p:nvSpPr>
          <p:cNvPr id="400" name="object 400"/>
          <p:cNvSpPr/>
          <p:nvPr/>
        </p:nvSpPr>
        <p:spPr>
          <a:xfrm>
            <a:off x="4349750" y="2990850"/>
            <a:ext cx="90805" cy="1905"/>
          </a:xfrm>
          <a:custGeom>
            <a:avLst/>
            <a:gdLst/>
            <a:ahLst/>
            <a:cxnLst/>
            <a:rect l="l" t="t" r="r" b="b"/>
            <a:pathLst>
              <a:path w="90804" h="1905">
                <a:moveTo>
                  <a:pt x="0" y="0"/>
                </a:moveTo>
                <a:lnTo>
                  <a:pt x="90550" y="1650"/>
                </a:lnTo>
              </a:path>
            </a:pathLst>
          </a:custGeom>
          <a:ln w="19050">
            <a:solidFill>
              <a:srgbClr val="FFFF00"/>
            </a:solidFill>
          </a:ln>
        </p:spPr>
        <p:txBody>
          <a:bodyPr wrap="square" lIns="0" tIns="0" rIns="0" bIns="0" rtlCol="0"/>
          <a:lstStyle/>
          <a:p>
            <a:endParaRPr/>
          </a:p>
        </p:txBody>
      </p:sp>
      <p:sp>
        <p:nvSpPr>
          <p:cNvPr id="401" name="object 401"/>
          <p:cNvSpPr/>
          <p:nvPr/>
        </p:nvSpPr>
        <p:spPr>
          <a:xfrm>
            <a:off x="4467225" y="2990850"/>
            <a:ext cx="20955" cy="1905"/>
          </a:xfrm>
          <a:custGeom>
            <a:avLst/>
            <a:gdLst/>
            <a:ahLst/>
            <a:cxnLst/>
            <a:rect l="l" t="t" r="r" b="b"/>
            <a:pathLst>
              <a:path w="20954" h="1905">
                <a:moveTo>
                  <a:pt x="0" y="0"/>
                </a:moveTo>
                <a:lnTo>
                  <a:pt x="20700" y="1650"/>
                </a:lnTo>
              </a:path>
            </a:pathLst>
          </a:custGeom>
          <a:ln w="19050">
            <a:solidFill>
              <a:srgbClr val="FFFF00"/>
            </a:solidFill>
          </a:ln>
        </p:spPr>
        <p:txBody>
          <a:bodyPr wrap="square" lIns="0" tIns="0" rIns="0" bIns="0" rtlCol="0"/>
          <a:lstStyle/>
          <a:p>
            <a:endParaRPr/>
          </a:p>
        </p:txBody>
      </p:sp>
      <p:sp>
        <p:nvSpPr>
          <p:cNvPr id="402" name="object 402"/>
          <p:cNvSpPr/>
          <p:nvPr/>
        </p:nvSpPr>
        <p:spPr>
          <a:xfrm>
            <a:off x="4510151" y="2990850"/>
            <a:ext cx="12700" cy="36830"/>
          </a:xfrm>
          <a:custGeom>
            <a:avLst/>
            <a:gdLst/>
            <a:ahLst/>
            <a:cxnLst/>
            <a:rect l="l" t="t" r="r" b="b"/>
            <a:pathLst>
              <a:path w="12700" h="36830">
                <a:moveTo>
                  <a:pt x="0" y="0"/>
                </a:moveTo>
                <a:lnTo>
                  <a:pt x="12700" y="0"/>
                </a:lnTo>
                <a:lnTo>
                  <a:pt x="12700" y="36575"/>
                </a:lnTo>
              </a:path>
            </a:pathLst>
          </a:custGeom>
          <a:ln w="19050">
            <a:solidFill>
              <a:srgbClr val="FFFF00"/>
            </a:solidFill>
          </a:ln>
        </p:spPr>
        <p:txBody>
          <a:bodyPr wrap="square" lIns="0" tIns="0" rIns="0" bIns="0" rtlCol="0"/>
          <a:lstStyle/>
          <a:p>
            <a:endParaRPr/>
          </a:p>
        </p:txBody>
      </p:sp>
      <p:sp>
        <p:nvSpPr>
          <p:cNvPr id="403" name="object 403"/>
          <p:cNvSpPr/>
          <p:nvPr/>
        </p:nvSpPr>
        <p:spPr>
          <a:xfrm>
            <a:off x="4541901" y="3041650"/>
            <a:ext cx="1905" cy="1905"/>
          </a:xfrm>
          <a:custGeom>
            <a:avLst/>
            <a:gdLst/>
            <a:ahLst/>
            <a:cxnLst/>
            <a:rect l="l" t="t" r="r" b="b"/>
            <a:pathLst>
              <a:path w="1904" h="1905">
                <a:moveTo>
                  <a:pt x="0" y="0"/>
                </a:moveTo>
                <a:lnTo>
                  <a:pt x="1524" y="1650"/>
                </a:lnTo>
              </a:path>
            </a:pathLst>
          </a:custGeom>
          <a:ln w="19050">
            <a:solidFill>
              <a:srgbClr val="FFFF00"/>
            </a:solidFill>
          </a:ln>
        </p:spPr>
        <p:txBody>
          <a:bodyPr wrap="square" lIns="0" tIns="0" rIns="0" bIns="0" rtlCol="0"/>
          <a:lstStyle/>
          <a:p>
            <a:endParaRPr/>
          </a:p>
        </p:txBody>
      </p:sp>
      <p:sp>
        <p:nvSpPr>
          <p:cNvPr id="404" name="object 404"/>
          <p:cNvSpPr/>
          <p:nvPr/>
        </p:nvSpPr>
        <p:spPr>
          <a:xfrm>
            <a:off x="4568825" y="3041650"/>
            <a:ext cx="43180" cy="1905"/>
          </a:xfrm>
          <a:custGeom>
            <a:avLst/>
            <a:gdLst/>
            <a:ahLst/>
            <a:cxnLst/>
            <a:rect l="l" t="t" r="r" b="b"/>
            <a:pathLst>
              <a:path w="43179" h="1905">
                <a:moveTo>
                  <a:pt x="0" y="0"/>
                </a:moveTo>
                <a:lnTo>
                  <a:pt x="42925" y="1650"/>
                </a:lnTo>
              </a:path>
            </a:pathLst>
          </a:custGeom>
          <a:ln w="19049">
            <a:solidFill>
              <a:srgbClr val="FFFF00"/>
            </a:solidFill>
          </a:ln>
        </p:spPr>
        <p:txBody>
          <a:bodyPr wrap="square" lIns="0" tIns="0" rIns="0" bIns="0" rtlCol="0"/>
          <a:lstStyle/>
          <a:p>
            <a:endParaRPr/>
          </a:p>
        </p:txBody>
      </p:sp>
      <p:sp>
        <p:nvSpPr>
          <p:cNvPr id="405" name="object 405"/>
          <p:cNvSpPr/>
          <p:nvPr/>
        </p:nvSpPr>
        <p:spPr>
          <a:xfrm>
            <a:off x="4656201" y="3041650"/>
            <a:ext cx="43180" cy="1905"/>
          </a:xfrm>
          <a:custGeom>
            <a:avLst/>
            <a:gdLst/>
            <a:ahLst/>
            <a:cxnLst/>
            <a:rect l="l" t="t" r="r" b="b"/>
            <a:pathLst>
              <a:path w="43179" h="1905">
                <a:moveTo>
                  <a:pt x="0" y="0"/>
                </a:moveTo>
                <a:lnTo>
                  <a:pt x="42799" y="1650"/>
                </a:lnTo>
              </a:path>
            </a:pathLst>
          </a:custGeom>
          <a:ln w="19049">
            <a:solidFill>
              <a:srgbClr val="FFFF00"/>
            </a:solidFill>
          </a:ln>
        </p:spPr>
        <p:txBody>
          <a:bodyPr wrap="square" lIns="0" tIns="0" rIns="0" bIns="0" rtlCol="0"/>
          <a:lstStyle/>
          <a:p>
            <a:endParaRPr/>
          </a:p>
        </p:txBody>
      </p:sp>
      <p:sp>
        <p:nvSpPr>
          <p:cNvPr id="406" name="object 406"/>
          <p:cNvSpPr/>
          <p:nvPr/>
        </p:nvSpPr>
        <p:spPr>
          <a:xfrm>
            <a:off x="4757801" y="3041650"/>
            <a:ext cx="20955" cy="1905"/>
          </a:xfrm>
          <a:custGeom>
            <a:avLst/>
            <a:gdLst/>
            <a:ahLst/>
            <a:cxnLst/>
            <a:rect l="l" t="t" r="r" b="b"/>
            <a:pathLst>
              <a:path w="20954" h="1905">
                <a:moveTo>
                  <a:pt x="0" y="0"/>
                </a:moveTo>
                <a:lnTo>
                  <a:pt x="20574" y="1650"/>
                </a:lnTo>
              </a:path>
            </a:pathLst>
          </a:custGeom>
          <a:ln w="19050">
            <a:solidFill>
              <a:srgbClr val="FFFF00"/>
            </a:solidFill>
          </a:ln>
        </p:spPr>
        <p:txBody>
          <a:bodyPr wrap="square" lIns="0" tIns="0" rIns="0" bIns="0" rtlCol="0"/>
          <a:lstStyle/>
          <a:p>
            <a:endParaRPr/>
          </a:p>
        </p:txBody>
      </p:sp>
      <p:sp>
        <p:nvSpPr>
          <p:cNvPr id="407" name="object 407"/>
          <p:cNvSpPr/>
          <p:nvPr/>
        </p:nvSpPr>
        <p:spPr>
          <a:xfrm>
            <a:off x="4803775" y="3041650"/>
            <a:ext cx="14604" cy="1905"/>
          </a:xfrm>
          <a:custGeom>
            <a:avLst/>
            <a:gdLst/>
            <a:ahLst/>
            <a:cxnLst/>
            <a:rect l="l" t="t" r="r" b="b"/>
            <a:pathLst>
              <a:path w="14604" h="1905">
                <a:moveTo>
                  <a:pt x="0" y="0"/>
                </a:moveTo>
                <a:lnTo>
                  <a:pt x="14350" y="1650"/>
                </a:lnTo>
              </a:path>
            </a:pathLst>
          </a:custGeom>
          <a:ln w="19050">
            <a:solidFill>
              <a:srgbClr val="FFFF00"/>
            </a:solidFill>
          </a:ln>
        </p:spPr>
        <p:txBody>
          <a:bodyPr wrap="square" lIns="0" tIns="0" rIns="0" bIns="0" rtlCol="0"/>
          <a:lstStyle/>
          <a:p>
            <a:endParaRPr/>
          </a:p>
        </p:txBody>
      </p:sp>
      <p:sp>
        <p:nvSpPr>
          <p:cNvPr id="408" name="object 408"/>
          <p:cNvSpPr/>
          <p:nvPr/>
        </p:nvSpPr>
        <p:spPr>
          <a:xfrm>
            <a:off x="4865751" y="3041650"/>
            <a:ext cx="62230" cy="1905"/>
          </a:xfrm>
          <a:custGeom>
            <a:avLst/>
            <a:gdLst/>
            <a:ahLst/>
            <a:cxnLst/>
            <a:rect l="l" t="t" r="r" b="b"/>
            <a:pathLst>
              <a:path w="62229" h="1905">
                <a:moveTo>
                  <a:pt x="0" y="0"/>
                </a:moveTo>
                <a:lnTo>
                  <a:pt x="61849" y="1650"/>
                </a:lnTo>
              </a:path>
            </a:pathLst>
          </a:custGeom>
          <a:ln w="19050">
            <a:solidFill>
              <a:srgbClr val="FFFF00"/>
            </a:solidFill>
          </a:ln>
        </p:spPr>
        <p:txBody>
          <a:bodyPr wrap="square" lIns="0" tIns="0" rIns="0" bIns="0" rtlCol="0"/>
          <a:lstStyle/>
          <a:p>
            <a:endParaRPr/>
          </a:p>
        </p:txBody>
      </p:sp>
      <p:sp>
        <p:nvSpPr>
          <p:cNvPr id="409" name="object 409"/>
          <p:cNvSpPr/>
          <p:nvPr/>
        </p:nvSpPr>
        <p:spPr>
          <a:xfrm>
            <a:off x="4986401" y="3041650"/>
            <a:ext cx="62230" cy="1905"/>
          </a:xfrm>
          <a:custGeom>
            <a:avLst/>
            <a:gdLst/>
            <a:ahLst/>
            <a:cxnLst/>
            <a:rect l="l" t="t" r="r" b="b"/>
            <a:pathLst>
              <a:path w="62229" h="1905">
                <a:moveTo>
                  <a:pt x="0" y="0"/>
                </a:moveTo>
                <a:lnTo>
                  <a:pt x="61849" y="1650"/>
                </a:lnTo>
              </a:path>
            </a:pathLst>
          </a:custGeom>
          <a:ln w="19050">
            <a:solidFill>
              <a:srgbClr val="FFFF00"/>
            </a:solidFill>
          </a:ln>
        </p:spPr>
        <p:txBody>
          <a:bodyPr wrap="square" lIns="0" tIns="0" rIns="0" bIns="0" rtlCol="0"/>
          <a:lstStyle/>
          <a:p>
            <a:endParaRPr/>
          </a:p>
        </p:txBody>
      </p:sp>
      <p:sp>
        <p:nvSpPr>
          <p:cNvPr id="410" name="object 410"/>
          <p:cNvSpPr/>
          <p:nvPr/>
        </p:nvSpPr>
        <p:spPr>
          <a:xfrm>
            <a:off x="5108575" y="3041650"/>
            <a:ext cx="62230" cy="1905"/>
          </a:xfrm>
          <a:custGeom>
            <a:avLst/>
            <a:gdLst/>
            <a:ahLst/>
            <a:cxnLst/>
            <a:rect l="l" t="t" r="r" b="b"/>
            <a:pathLst>
              <a:path w="62229" h="1905">
                <a:moveTo>
                  <a:pt x="0" y="0"/>
                </a:moveTo>
                <a:lnTo>
                  <a:pt x="61975" y="1650"/>
                </a:lnTo>
              </a:path>
            </a:pathLst>
          </a:custGeom>
          <a:ln w="19050">
            <a:solidFill>
              <a:srgbClr val="FFFF00"/>
            </a:solidFill>
          </a:ln>
        </p:spPr>
        <p:txBody>
          <a:bodyPr wrap="square" lIns="0" tIns="0" rIns="0" bIns="0" rtlCol="0"/>
          <a:lstStyle/>
          <a:p>
            <a:endParaRPr/>
          </a:p>
        </p:txBody>
      </p:sp>
      <p:sp>
        <p:nvSpPr>
          <p:cNvPr id="411" name="object 411"/>
          <p:cNvSpPr/>
          <p:nvPr/>
        </p:nvSpPr>
        <p:spPr>
          <a:xfrm>
            <a:off x="5192776" y="3041650"/>
            <a:ext cx="55880" cy="1905"/>
          </a:xfrm>
          <a:custGeom>
            <a:avLst/>
            <a:gdLst/>
            <a:ahLst/>
            <a:cxnLst/>
            <a:rect l="l" t="t" r="r" b="b"/>
            <a:pathLst>
              <a:path w="55879" h="1905">
                <a:moveTo>
                  <a:pt x="0" y="0"/>
                </a:moveTo>
                <a:lnTo>
                  <a:pt x="55499" y="1650"/>
                </a:lnTo>
              </a:path>
            </a:pathLst>
          </a:custGeom>
          <a:ln w="19050">
            <a:solidFill>
              <a:srgbClr val="FFFF00"/>
            </a:solidFill>
          </a:ln>
        </p:spPr>
        <p:txBody>
          <a:bodyPr wrap="square" lIns="0" tIns="0" rIns="0" bIns="0" rtlCol="0"/>
          <a:lstStyle/>
          <a:p>
            <a:endParaRPr/>
          </a:p>
        </p:txBody>
      </p:sp>
      <p:sp>
        <p:nvSpPr>
          <p:cNvPr id="412" name="object 412"/>
          <p:cNvSpPr/>
          <p:nvPr/>
        </p:nvSpPr>
        <p:spPr>
          <a:xfrm>
            <a:off x="5270500" y="3041650"/>
            <a:ext cx="49530" cy="1905"/>
          </a:xfrm>
          <a:custGeom>
            <a:avLst/>
            <a:gdLst/>
            <a:ahLst/>
            <a:cxnLst/>
            <a:rect l="l" t="t" r="r" b="b"/>
            <a:pathLst>
              <a:path w="49529" h="1905">
                <a:moveTo>
                  <a:pt x="0" y="0"/>
                </a:moveTo>
                <a:lnTo>
                  <a:pt x="49275" y="1650"/>
                </a:lnTo>
              </a:path>
            </a:pathLst>
          </a:custGeom>
          <a:ln w="19049">
            <a:solidFill>
              <a:srgbClr val="FFFF00"/>
            </a:solidFill>
          </a:ln>
        </p:spPr>
        <p:txBody>
          <a:bodyPr wrap="square" lIns="0" tIns="0" rIns="0" bIns="0" rtlCol="0"/>
          <a:lstStyle/>
          <a:p>
            <a:endParaRPr/>
          </a:p>
        </p:txBody>
      </p:sp>
      <p:sp>
        <p:nvSpPr>
          <p:cNvPr id="413" name="object 413"/>
          <p:cNvSpPr/>
          <p:nvPr/>
        </p:nvSpPr>
        <p:spPr>
          <a:xfrm>
            <a:off x="5345176" y="3041650"/>
            <a:ext cx="53975" cy="1905"/>
          </a:xfrm>
          <a:custGeom>
            <a:avLst/>
            <a:gdLst/>
            <a:ahLst/>
            <a:cxnLst/>
            <a:rect l="l" t="t" r="r" b="b"/>
            <a:pathLst>
              <a:path w="53975" h="1905">
                <a:moveTo>
                  <a:pt x="0" y="0"/>
                </a:moveTo>
                <a:lnTo>
                  <a:pt x="53975" y="1650"/>
                </a:lnTo>
              </a:path>
            </a:pathLst>
          </a:custGeom>
          <a:ln w="19050">
            <a:solidFill>
              <a:srgbClr val="FFFF00"/>
            </a:solidFill>
          </a:ln>
        </p:spPr>
        <p:txBody>
          <a:bodyPr wrap="square" lIns="0" tIns="0" rIns="0" bIns="0" rtlCol="0"/>
          <a:lstStyle/>
          <a:p>
            <a:endParaRPr/>
          </a:p>
        </p:txBody>
      </p:sp>
      <p:sp>
        <p:nvSpPr>
          <p:cNvPr id="414" name="object 414"/>
          <p:cNvSpPr/>
          <p:nvPr/>
        </p:nvSpPr>
        <p:spPr>
          <a:xfrm>
            <a:off x="5451475" y="3041650"/>
            <a:ext cx="3175" cy="55880"/>
          </a:xfrm>
          <a:custGeom>
            <a:avLst/>
            <a:gdLst/>
            <a:ahLst/>
            <a:cxnLst/>
            <a:rect l="l" t="t" r="r" b="b"/>
            <a:pathLst>
              <a:path w="3175" h="55880">
                <a:moveTo>
                  <a:pt x="0" y="0"/>
                </a:moveTo>
                <a:lnTo>
                  <a:pt x="3175" y="0"/>
                </a:lnTo>
                <a:lnTo>
                  <a:pt x="3175" y="55625"/>
                </a:lnTo>
              </a:path>
            </a:pathLst>
          </a:custGeom>
          <a:ln w="19050">
            <a:solidFill>
              <a:srgbClr val="FFFF00"/>
            </a:solidFill>
          </a:ln>
        </p:spPr>
        <p:txBody>
          <a:bodyPr wrap="square" lIns="0" tIns="0" rIns="0" bIns="0" rtlCol="0"/>
          <a:lstStyle/>
          <a:p>
            <a:endParaRPr/>
          </a:p>
        </p:txBody>
      </p:sp>
      <p:sp>
        <p:nvSpPr>
          <p:cNvPr id="415" name="object 415"/>
          <p:cNvSpPr/>
          <p:nvPr/>
        </p:nvSpPr>
        <p:spPr>
          <a:xfrm>
            <a:off x="5467350" y="3108325"/>
            <a:ext cx="71755" cy="55880"/>
          </a:xfrm>
          <a:custGeom>
            <a:avLst/>
            <a:gdLst/>
            <a:ahLst/>
            <a:cxnLst/>
            <a:rect l="l" t="t" r="r" b="b"/>
            <a:pathLst>
              <a:path w="71754" h="55880">
                <a:moveTo>
                  <a:pt x="0" y="0"/>
                </a:moveTo>
                <a:lnTo>
                  <a:pt x="71500" y="0"/>
                </a:lnTo>
                <a:lnTo>
                  <a:pt x="71500" y="55625"/>
                </a:lnTo>
              </a:path>
            </a:pathLst>
          </a:custGeom>
          <a:ln w="19050">
            <a:solidFill>
              <a:srgbClr val="FFFF00"/>
            </a:solidFill>
          </a:ln>
        </p:spPr>
        <p:txBody>
          <a:bodyPr wrap="square" lIns="0" tIns="0" rIns="0" bIns="0" rtlCol="0"/>
          <a:lstStyle/>
          <a:p>
            <a:endParaRPr/>
          </a:p>
        </p:txBody>
      </p:sp>
      <p:sp>
        <p:nvSpPr>
          <p:cNvPr id="416" name="object 416"/>
          <p:cNvSpPr/>
          <p:nvPr/>
        </p:nvSpPr>
        <p:spPr>
          <a:xfrm>
            <a:off x="5551551" y="3178175"/>
            <a:ext cx="49530" cy="1905"/>
          </a:xfrm>
          <a:custGeom>
            <a:avLst/>
            <a:gdLst/>
            <a:ahLst/>
            <a:cxnLst/>
            <a:rect l="l" t="t" r="r" b="b"/>
            <a:pathLst>
              <a:path w="49529" h="1905">
                <a:moveTo>
                  <a:pt x="0" y="0"/>
                </a:moveTo>
                <a:lnTo>
                  <a:pt x="49149" y="1650"/>
                </a:lnTo>
              </a:path>
            </a:pathLst>
          </a:custGeom>
          <a:ln w="19049">
            <a:solidFill>
              <a:srgbClr val="FFFF00"/>
            </a:solidFill>
          </a:ln>
        </p:spPr>
        <p:txBody>
          <a:bodyPr wrap="square" lIns="0" tIns="0" rIns="0" bIns="0" rtlCol="0"/>
          <a:lstStyle/>
          <a:p>
            <a:endParaRPr/>
          </a:p>
        </p:txBody>
      </p:sp>
      <p:sp>
        <p:nvSpPr>
          <p:cNvPr id="417" name="object 417"/>
          <p:cNvSpPr/>
          <p:nvPr/>
        </p:nvSpPr>
        <p:spPr>
          <a:xfrm>
            <a:off x="5627751" y="3178175"/>
            <a:ext cx="17780" cy="1905"/>
          </a:xfrm>
          <a:custGeom>
            <a:avLst/>
            <a:gdLst/>
            <a:ahLst/>
            <a:cxnLst/>
            <a:rect l="l" t="t" r="r" b="b"/>
            <a:pathLst>
              <a:path w="17779" h="1905">
                <a:moveTo>
                  <a:pt x="0" y="0"/>
                </a:moveTo>
                <a:lnTo>
                  <a:pt x="17399" y="1650"/>
                </a:lnTo>
              </a:path>
            </a:pathLst>
          </a:custGeom>
          <a:ln w="19050">
            <a:solidFill>
              <a:srgbClr val="FFFF00"/>
            </a:solidFill>
          </a:ln>
        </p:spPr>
        <p:txBody>
          <a:bodyPr wrap="square" lIns="0" tIns="0" rIns="0" bIns="0" rtlCol="0"/>
          <a:lstStyle/>
          <a:p>
            <a:endParaRPr/>
          </a:p>
        </p:txBody>
      </p:sp>
      <p:sp>
        <p:nvSpPr>
          <p:cNvPr id="418" name="object 418"/>
          <p:cNvSpPr/>
          <p:nvPr/>
        </p:nvSpPr>
        <p:spPr>
          <a:xfrm>
            <a:off x="5670550" y="3178175"/>
            <a:ext cx="63500" cy="1905"/>
          </a:xfrm>
          <a:custGeom>
            <a:avLst/>
            <a:gdLst/>
            <a:ahLst/>
            <a:cxnLst/>
            <a:rect l="l" t="t" r="r" b="b"/>
            <a:pathLst>
              <a:path w="63500" h="1905">
                <a:moveTo>
                  <a:pt x="0" y="0"/>
                </a:moveTo>
                <a:lnTo>
                  <a:pt x="63500" y="1650"/>
                </a:lnTo>
              </a:path>
            </a:pathLst>
          </a:custGeom>
          <a:ln w="19050">
            <a:solidFill>
              <a:srgbClr val="FFFF00"/>
            </a:solidFill>
          </a:ln>
        </p:spPr>
        <p:txBody>
          <a:bodyPr wrap="square" lIns="0" tIns="0" rIns="0" bIns="0" rtlCol="0"/>
          <a:lstStyle/>
          <a:p>
            <a:endParaRPr/>
          </a:p>
        </p:txBody>
      </p:sp>
      <p:sp>
        <p:nvSpPr>
          <p:cNvPr id="419" name="object 419"/>
          <p:cNvSpPr/>
          <p:nvPr/>
        </p:nvSpPr>
        <p:spPr>
          <a:xfrm>
            <a:off x="5799201" y="3178175"/>
            <a:ext cx="65405" cy="1905"/>
          </a:xfrm>
          <a:custGeom>
            <a:avLst/>
            <a:gdLst/>
            <a:ahLst/>
            <a:cxnLst/>
            <a:rect l="l" t="t" r="r" b="b"/>
            <a:pathLst>
              <a:path w="65404" h="1905">
                <a:moveTo>
                  <a:pt x="0" y="0"/>
                </a:moveTo>
                <a:lnTo>
                  <a:pt x="65024" y="1650"/>
                </a:lnTo>
              </a:path>
            </a:pathLst>
          </a:custGeom>
          <a:ln w="19049">
            <a:solidFill>
              <a:srgbClr val="FFFF00"/>
            </a:solidFill>
          </a:ln>
        </p:spPr>
        <p:txBody>
          <a:bodyPr wrap="square" lIns="0" tIns="0" rIns="0" bIns="0" rtlCol="0"/>
          <a:lstStyle/>
          <a:p>
            <a:endParaRPr/>
          </a:p>
        </p:txBody>
      </p:sp>
      <p:sp>
        <p:nvSpPr>
          <p:cNvPr id="420" name="object 420"/>
          <p:cNvSpPr/>
          <p:nvPr/>
        </p:nvSpPr>
        <p:spPr>
          <a:xfrm>
            <a:off x="5930900" y="3178175"/>
            <a:ext cx="12700" cy="63500"/>
          </a:xfrm>
          <a:custGeom>
            <a:avLst/>
            <a:gdLst/>
            <a:ahLst/>
            <a:cxnLst/>
            <a:rect l="l" t="t" r="r" b="b"/>
            <a:pathLst>
              <a:path w="12700" h="63500">
                <a:moveTo>
                  <a:pt x="0" y="0"/>
                </a:moveTo>
                <a:lnTo>
                  <a:pt x="12700" y="0"/>
                </a:lnTo>
                <a:lnTo>
                  <a:pt x="12700" y="63500"/>
                </a:lnTo>
              </a:path>
            </a:pathLst>
          </a:custGeom>
          <a:ln w="19050">
            <a:solidFill>
              <a:srgbClr val="FFFF00"/>
            </a:solidFill>
          </a:ln>
        </p:spPr>
        <p:txBody>
          <a:bodyPr wrap="square" lIns="0" tIns="0" rIns="0" bIns="0" rtlCol="0"/>
          <a:lstStyle/>
          <a:p>
            <a:endParaRPr/>
          </a:p>
        </p:txBody>
      </p:sp>
      <p:sp>
        <p:nvSpPr>
          <p:cNvPr id="421" name="object 421"/>
          <p:cNvSpPr/>
          <p:nvPr/>
        </p:nvSpPr>
        <p:spPr>
          <a:xfrm>
            <a:off x="5956300" y="3252723"/>
            <a:ext cx="36830" cy="1905"/>
          </a:xfrm>
          <a:custGeom>
            <a:avLst/>
            <a:gdLst/>
            <a:ahLst/>
            <a:cxnLst/>
            <a:rect l="l" t="t" r="r" b="b"/>
            <a:pathLst>
              <a:path w="36829" h="1904">
                <a:moveTo>
                  <a:pt x="0" y="0"/>
                </a:moveTo>
                <a:lnTo>
                  <a:pt x="36575" y="1650"/>
                </a:lnTo>
              </a:path>
            </a:pathLst>
          </a:custGeom>
          <a:ln w="19050">
            <a:solidFill>
              <a:srgbClr val="FFFF00"/>
            </a:solidFill>
          </a:ln>
        </p:spPr>
        <p:txBody>
          <a:bodyPr wrap="square" lIns="0" tIns="0" rIns="0" bIns="0" rtlCol="0"/>
          <a:lstStyle/>
          <a:p>
            <a:endParaRPr/>
          </a:p>
        </p:txBody>
      </p:sp>
      <p:sp>
        <p:nvSpPr>
          <p:cNvPr id="422" name="object 422"/>
          <p:cNvSpPr/>
          <p:nvPr/>
        </p:nvSpPr>
        <p:spPr>
          <a:xfrm>
            <a:off x="6018276" y="3252723"/>
            <a:ext cx="79375" cy="1905"/>
          </a:xfrm>
          <a:custGeom>
            <a:avLst/>
            <a:gdLst/>
            <a:ahLst/>
            <a:cxnLst/>
            <a:rect l="l" t="t" r="r" b="b"/>
            <a:pathLst>
              <a:path w="79375" h="1904">
                <a:moveTo>
                  <a:pt x="0" y="0"/>
                </a:moveTo>
                <a:lnTo>
                  <a:pt x="79375" y="1650"/>
                </a:lnTo>
              </a:path>
            </a:pathLst>
          </a:custGeom>
          <a:ln w="19050">
            <a:solidFill>
              <a:srgbClr val="FFFF00"/>
            </a:solidFill>
          </a:ln>
        </p:spPr>
        <p:txBody>
          <a:bodyPr wrap="square" lIns="0" tIns="0" rIns="0" bIns="0" rtlCol="0"/>
          <a:lstStyle/>
          <a:p>
            <a:endParaRPr/>
          </a:p>
        </p:txBody>
      </p:sp>
      <p:sp>
        <p:nvSpPr>
          <p:cNvPr id="423" name="object 423"/>
          <p:cNvSpPr/>
          <p:nvPr/>
        </p:nvSpPr>
        <p:spPr>
          <a:xfrm>
            <a:off x="6175375" y="3252723"/>
            <a:ext cx="24130" cy="65405"/>
          </a:xfrm>
          <a:custGeom>
            <a:avLst/>
            <a:gdLst/>
            <a:ahLst/>
            <a:cxnLst/>
            <a:rect l="l" t="t" r="r" b="b"/>
            <a:pathLst>
              <a:path w="24129" h="65404">
                <a:moveTo>
                  <a:pt x="0" y="0"/>
                </a:moveTo>
                <a:lnTo>
                  <a:pt x="23875" y="0"/>
                </a:lnTo>
                <a:lnTo>
                  <a:pt x="23875" y="65150"/>
                </a:lnTo>
              </a:path>
            </a:pathLst>
          </a:custGeom>
          <a:ln w="19050">
            <a:solidFill>
              <a:srgbClr val="FFFF00"/>
            </a:solidFill>
          </a:ln>
        </p:spPr>
        <p:txBody>
          <a:bodyPr wrap="square" lIns="0" tIns="0" rIns="0" bIns="0" rtlCol="0"/>
          <a:lstStyle/>
          <a:p>
            <a:endParaRPr/>
          </a:p>
        </p:txBody>
      </p:sp>
      <p:sp>
        <p:nvSpPr>
          <p:cNvPr id="424" name="object 424"/>
          <p:cNvSpPr/>
          <p:nvPr/>
        </p:nvSpPr>
        <p:spPr>
          <a:xfrm>
            <a:off x="6211951" y="3328923"/>
            <a:ext cx="71755" cy="1905"/>
          </a:xfrm>
          <a:custGeom>
            <a:avLst/>
            <a:gdLst/>
            <a:ahLst/>
            <a:cxnLst/>
            <a:rect l="l" t="t" r="r" b="b"/>
            <a:pathLst>
              <a:path w="71754" h="1904">
                <a:moveTo>
                  <a:pt x="0" y="0"/>
                </a:moveTo>
                <a:lnTo>
                  <a:pt x="71374" y="1650"/>
                </a:lnTo>
              </a:path>
            </a:pathLst>
          </a:custGeom>
          <a:ln w="19049">
            <a:solidFill>
              <a:srgbClr val="FFFF00"/>
            </a:solidFill>
          </a:ln>
        </p:spPr>
        <p:txBody>
          <a:bodyPr wrap="square" lIns="0" tIns="0" rIns="0" bIns="0" rtlCol="0"/>
          <a:lstStyle/>
          <a:p>
            <a:endParaRPr/>
          </a:p>
        </p:txBody>
      </p:sp>
      <p:sp>
        <p:nvSpPr>
          <p:cNvPr id="425" name="object 425"/>
          <p:cNvSpPr/>
          <p:nvPr/>
        </p:nvSpPr>
        <p:spPr>
          <a:xfrm>
            <a:off x="6308725" y="3328923"/>
            <a:ext cx="127000" cy="1905"/>
          </a:xfrm>
          <a:custGeom>
            <a:avLst/>
            <a:gdLst/>
            <a:ahLst/>
            <a:cxnLst/>
            <a:rect l="l" t="t" r="r" b="b"/>
            <a:pathLst>
              <a:path w="127000" h="1904">
                <a:moveTo>
                  <a:pt x="0" y="0"/>
                </a:moveTo>
                <a:lnTo>
                  <a:pt x="127000" y="1650"/>
                </a:lnTo>
              </a:path>
            </a:pathLst>
          </a:custGeom>
          <a:ln w="19050">
            <a:solidFill>
              <a:srgbClr val="FFFF00"/>
            </a:solidFill>
          </a:ln>
        </p:spPr>
        <p:txBody>
          <a:bodyPr wrap="square" lIns="0" tIns="0" rIns="0" bIns="0" rtlCol="0"/>
          <a:lstStyle/>
          <a:p>
            <a:endParaRPr/>
          </a:p>
        </p:txBody>
      </p:sp>
      <p:sp>
        <p:nvSpPr>
          <p:cNvPr id="426" name="object 426"/>
          <p:cNvSpPr/>
          <p:nvPr/>
        </p:nvSpPr>
        <p:spPr>
          <a:xfrm>
            <a:off x="6462776" y="3328923"/>
            <a:ext cx="62230" cy="1905"/>
          </a:xfrm>
          <a:custGeom>
            <a:avLst/>
            <a:gdLst/>
            <a:ahLst/>
            <a:cxnLst/>
            <a:rect l="l" t="t" r="r" b="b"/>
            <a:pathLst>
              <a:path w="62229" h="1904">
                <a:moveTo>
                  <a:pt x="0" y="0"/>
                </a:moveTo>
                <a:lnTo>
                  <a:pt x="61849" y="1650"/>
                </a:lnTo>
              </a:path>
            </a:pathLst>
          </a:custGeom>
          <a:ln w="19050">
            <a:solidFill>
              <a:srgbClr val="FFFF00"/>
            </a:solidFill>
          </a:ln>
        </p:spPr>
        <p:txBody>
          <a:bodyPr wrap="square" lIns="0" tIns="0" rIns="0" bIns="0" rtlCol="0"/>
          <a:lstStyle/>
          <a:p>
            <a:endParaRPr/>
          </a:p>
        </p:txBody>
      </p:sp>
      <p:sp>
        <p:nvSpPr>
          <p:cNvPr id="427" name="object 427"/>
          <p:cNvSpPr/>
          <p:nvPr/>
        </p:nvSpPr>
        <p:spPr>
          <a:xfrm>
            <a:off x="6589776" y="3328923"/>
            <a:ext cx="62230" cy="1905"/>
          </a:xfrm>
          <a:custGeom>
            <a:avLst/>
            <a:gdLst/>
            <a:ahLst/>
            <a:cxnLst/>
            <a:rect l="l" t="t" r="r" b="b"/>
            <a:pathLst>
              <a:path w="62229" h="1904">
                <a:moveTo>
                  <a:pt x="0" y="0"/>
                </a:moveTo>
                <a:lnTo>
                  <a:pt x="61849" y="1650"/>
                </a:lnTo>
              </a:path>
            </a:pathLst>
          </a:custGeom>
          <a:ln w="19050">
            <a:solidFill>
              <a:srgbClr val="FFFF00"/>
            </a:solidFill>
          </a:ln>
        </p:spPr>
        <p:txBody>
          <a:bodyPr wrap="square" lIns="0" tIns="0" rIns="0" bIns="0" rtlCol="0"/>
          <a:lstStyle/>
          <a:p>
            <a:endParaRPr/>
          </a:p>
        </p:txBody>
      </p:sp>
      <p:sp>
        <p:nvSpPr>
          <p:cNvPr id="428" name="object 428"/>
          <p:cNvSpPr/>
          <p:nvPr/>
        </p:nvSpPr>
        <p:spPr>
          <a:xfrm>
            <a:off x="6700901" y="3328923"/>
            <a:ext cx="3175" cy="1905"/>
          </a:xfrm>
          <a:custGeom>
            <a:avLst/>
            <a:gdLst/>
            <a:ahLst/>
            <a:cxnLst/>
            <a:rect l="l" t="t" r="r" b="b"/>
            <a:pathLst>
              <a:path w="3175" h="1904">
                <a:moveTo>
                  <a:pt x="0" y="0"/>
                </a:moveTo>
                <a:lnTo>
                  <a:pt x="3175" y="1650"/>
                </a:lnTo>
              </a:path>
            </a:pathLst>
          </a:custGeom>
          <a:ln w="19050">
            <a:solidFill>
              <a:srgbClr val="FFFF00"/>
            </a:solidFill>
          </a:ln>
        </p:spPr>
        <p:txBody>
          <a:bodyPr wrap="square" lIns="0" tIns="0" rIns="0" bIns="0" rtlCol="0"/>
          <a:lstStyle/>
          <a:p>
            <a:endParaRPr/>
          </a:p>
        </p:txBody>
      </p:sp>
      <p:sp>
        <p:nvSpPr>
          <p:cNvPr id="429" name="object 429"/>
          <p:cNvSpPr/>
          <p:nvPr/>
        </p:nvSpPr>
        <p:spPr>
          <a:xfrm>
            <a:off x="6731000" y="3328923"/>
            <a:ext cx="1905" cy="1905"/>
          </a:xfrm>
          <a:custGeom>
            <a:avLst/>
            <a:gdLst/>
            <a:ahLst/>
            <a:cxnLst/>
            <a:rect l="l" t="t" r="r" b="b"/>
            <a:pathLst>
              <a:path w="1904" h="1904">
                <a:moveTo>
                  <a:pt x="0" y="0"/>
                </a:moveTo>
                <a:lnTo>
                  <a:pt x="1650" y="1650"/>
                </a:lnTo>
              </a:path>
            </a:pathLst>
          </a:custGeom>
          <a:ln w="19050">
            <a:solidFill>
              <a:srgbClr val="FFFF00"/>
            </a:solidFill>
          </a:ln>
        </p:spPr>
        <p:txBody>
          <a:bodyPr wrap="square" lIns="0" tIns="0" rIns="0" bIns="0" rtlCol="0"/>
          <a:lstStyle/>
          <a:p>
            <a:endParaRPr/>
          </a:p>
        </p:txBody>
      </p:sp>
      <p:sp>
        <p:nvSpPr>
          <p:cNvPr id="430" name="object 430"/>
          <p:cNvSpPr/>
          <p:nvPr/>
        </p:nvSpPr>
        <p:spPr>
          <a:xfrm>
            <a:off x="6775450" y="3328923"/>
            <a:ext cx="40005" cy="1905"/>
          </a:xfrm>
          <a:custGeom>
            <a:avLst/>
            <a:gdLst/>
            <a:ahLst/>
            <a:cxnLst/>
            <a:rect l="l" t="t" r="r" b="b"/>
            <a:pathLst>
              <a:path w="40004" h="1904">
                <a:moveTo>
                  <a:pt x="0" y="0"/>
                </a:moveTo>
                <a:lnTo>
                  <a:pt x="39750" y="1650"/>
                </a:lnTo>
              </a:path>
            </a:pathLst>
          </a:custGeom>
          <a:ln w="19050">
            <a:solidFill>
              <a:srgbClr val="FFFF00"/>
            </a:solidFill>
          </a:ln>
        </p:spPr>
        <p:txBody>
          <a:bodyPr wrap="square" lIns="0" tIns="0" rIns="0" bIns="0" rtlCol="0"/>
          <a:lstStyle/>
          <a:p>
            <a:endParaRPr/>
          </a:p>
        </p:txBody>
      </p:sp>
      <p:sp>
        <p:nvSpPr>
          <p:cNvPr id="431" name="object 431"/>
          <p:cNvSpPr/>
          <p:nvPr/>
        </p:nvSpPr>
        <p:spPr>
          <a:xfrm>
            <a:off x="6840601" y="3328923"/>
            <a:ext cx="44450" cy="1905"/>
          </a:xfrm>
          <a:custGeom>
            <a:avLst/>
            <a:gdLst/>
            <a:ahLst/>
            <a:cxnLst/>
            <a:rect l="l" t="t" r="r" b="b"/>
            <a:pathLst>
              <a:path w="44450" h="1904">
                <a:moveTo>
                  <a:pt x="0" y="0"/>
                </a:moveTo>
                <a:lnTo>
                  <a:pt x="44450" y="1650"/>
                </a:lnTo>
              </a:path>
            </a:pathLst>
          </a:custGeom>
          <a:ln w="19049">
            <a:solidFill>
              <a:srgbClr val="FFFF00"/>
            </a:solidFill>
          </a:ln>
        </p:spPr>
        <p:txBody>
          <a:bodyPr wrap="square" lIns="0" tIns="0" rIns="0" bIns="0" rtlCol="0"/>
          <a:lstStyle/>
          <a:p>
            <a:endParaRPr/>
          </a:p>
        </p:txBody>
      </p:sp>
      <p:sp>
        <p:nvSpPr>
          <p:cNvPr id="432" name="object 432"/>
          <p:cNvSpPr/>
          <p:nvPr/>
        </p:nvSpPr>
        <p:spPr>
          <a:xfrm>
            <a:off x="6929501" y="3328923"/>
            <a:ext cx="43180" cy="1905"/>
          </a:xfrm>
          <a:custGeom>
            <a:avLst/>
            <a:gdLst/>
            <a:ahLst/>
            <a:cxnLst/>
            <a:rect l="l" t="t" r="r" b="b"/>
            <a:pathLst>
              <a:path w="43179" h="1904">
                <a:moveTo>
                  <a:pt x="0" y="0"/>
                </a:moveTo>
                <a:lnTo>
                  <a:pt x="42799" y="1650"/>
                </a:lnTo>
              </a:path>
            </a:pathLst>
          </a:custGeom>
          <a:ln w="19049">
            <a:solidFill>
              <a:srgbClr val="FFFF00"/>
            </a:solidFill>
          </a:ln>
        </p:spPr>
        <p:txBody>
          <a:bodyPr wrap="square" lIns="0" tIns="0" rIns="0" bIns="0" rtlCol="0"/>
          <a:lstStyle/>
          <a:p>
            <a:endParaRPr/>
          </a:p>
        </p:txBody>
      </p:sp>
      <p:sp>
        <p:nvSpPr>
          <p:cNvPr id="433" name="object 433"/>
          <p:cNvSpPr/>
          <p:nvPr/>
        </p:nvSpPr>
        <p:spPr>
          <a:xfrm>
            <a:off x="6999351" y="3328923"/>
            <a:ext cx="65405" cy="1905"/>
          </a:xfrm>
          <a:custGeom>
            <a:avLst/>
            <a:gdLst/>
            <a:ahLst/>
            <a:cxnLst/>
            <a:rect l="l" t="t" r="r" b="b"/>
            <a:pathLst>
              <a:path w="65404" h="1904">
                <a:moveTo>
                  <a:pt x="0" y="0"/>
                </a:moveTo>
                <a:lnTo>
                  <a:pt x="65024" y="1650"/>
                </a:lnTo>
              </a:path>
            </a:pathLst>
          </a:custGeom>
          <a:ln w="19049">
            <a:solidFill>
              <a:srgbClr val="FFFF00"/>
            </a:solidFill>
          </a:ln>
        </p:spPr>
        <p:txBody>
          <a:bodyPr wrap="square" lIns="0" tIns="0" rIns="0" bIns="0" rtlCol="0"/>
          <a:lstStyle/>
          <a:p>
            <a:endParaRPr/>
          </a:p>
        </p:txBody>
      </p:sp>
      <p:sp>
        <p:nvSpPr>
          <p:cNvPr id="434" name="object 434"/>
          <p:cNvSpPr/>
          <p:nvPr/>
        </p:nvSpPr>
        <p:spPr>
          <a:xfrm>
            <a:off x="7129526" y="3328923"/>
            <a:ext cx="65405" cy="1905"/>
          </a:xfrm>
          <a:custGeom>
            <a:avLst/>
            <a:gdLst/>
            <a:ahLst/>
            <a:cxnLst/>
            <a:rect l="l" t="t" r="r" b="b"/>
            <a:pathLst>
              <a:path w="65404" h="1904">
                <a:moveTo>
                  <a:pt x="0" y="0"/>
                </a:moveTo>
                <a:lnTo>
                  <a:pt x="65024" y="1650"/>
                </a:lnTo>
              </a:path>
            </a:pathLst>
          </a:custGeom>
          <a:ln w="19049">
            <a:solidFill>
              <a:srgbClr val="FFFF00"/>
            </a:solidFill>
          </a:ln>
        </p:spPr>
        <p:txBody>
          <a:bodyPr wrap="square" lIns="0" tIns="0" rIns="0" bIns="0" rtlCol="0"/>
          <a:lstStyle/>
          <a:p>
            <a:endParaRPr/>
          </a:p>
        </p:txBody>
      </p:sp>
      <p:sp>
        <p:nvSpPr>
          <p:cNvPr id="435" name="object 435"/>
          <p:cNvSpPr/>
          <p:nvPr/>
        </p:nvSpPr>
        <p:spPr>
          <a:xfrm>
            <a:off x="7259701" y="3328923"/>
            <a:ext cx="65405" cy="1905"/>
          </a:xfrm>
          <a:custGeom>
            <a:avLst/>
            <a:gdLst/>
            <a:ahLst/>
            <a:cxnLst/>
            <a:rect l="l" t="t" r="r" b="b"/>
            <a:pathLst>
              <a:path w="65404" h="1904">
                <a:moveTo>
                  <a:pt x="0" y="0"/>
                </a:moveTo>
                <a:lnTo>
                  <a:pt x="65024" y="1650"/>
                </a:lnTo>
              </a:path>
            </a:pathLst>
          </a:custGeom>
          <a:ln w="19049">
            <a:solidFill>
              <a:srgbClr val="FFFF00"/>
            </a:solidFill>
          </a:ln>
        </p:spPr>
        <p:txBody>
          <a:bodyPr wrap="square" lIns="0" tIns="0" rIns="0" bIns="0" rtlCol="0"/>
          <a:lstStyle/>
          <a:p>
            <a:endParaRPr/>
          </a:p>
        </p:txBody>
      </p:sp>
      <p:sp>
        <p:nvSpPr>
          <p:cNvPr id="436" name="object 436"/>
          <p:cNvSpPr/>
          <p:nvPr/>
        </p:nvSpPr>
        <p:spPr>
          <a:xfrm>
            <a:off x="7389876" y="3328923"/>
            <a:ext cx="66675" cy="1905"/>
          </a:xfrm>
          <a:custGeom>
            <a:avLst/>
            <a:gdLst/>
            <a:ahLst/>
            <a:cxnLst/>
            <a:rect l="l" t="t" r="r" b="b"/>
            <a:pathLst>
              <a:path w="66675" h="1904">
                <a:moveTo>
                  <a:pt x="0" y="0"/>
                </a:moveTo>
                <a:lnTo>
                  <a:pt x="66675" y="1650"/>
                </a:lnTo>
              </a:path>
            </a:pathLst>
          </a:custGeom>
          <a:ln w="19050">
            <a:solidFill>
              <a:srgbClr val="FFFF00"/>
            </a:solidFill>
          </a:ln>
        </p:spPr>
        <p:txBody>
          <a:bodyPr wrap="square" lIns="0" tIns="0" rIns="0" bIns="0" rtlCol="0"/>
          <a:lstStyle/>
          <a:p>
            <a:endParaRPr/>
          </a:p>
        </p:txBody>
      </p:sp>
      <p:sp>
        <p:nvSpPr>
          <p:cNvPr id="437" name="object 437"/>
          <p:cNvSpPr/>
          <p:nvPr/>
        </p:nvSpPr>
        <p:spPr>
          <a:xfrm>
            <a:off x="7481951" y="3328923"/>
            <a:ext cx="65405" cy="1905"/>
          </a:xfrm>
          <a:custGeom>
            <a:avLst/>
            <a:gdLst/>
            <a:ahLst/>
            <a:cxnLst/>
            <a:rect l="l" t="t" r="r" b="b"/>
            <a:pathLst>
              <a:path w="65404" h="1904">
                <a:moveTo>
                  <a:pt x="0" y="0"/>
                </a:moveTo>
                <a:lnTo>
                  <a:pt x="65024" y="1650"/>
                </a:lnTo>
              </a:path>
            </a:pathLst>
          </a:custGeom>
          <a:ln w="19049">
            <a:solidFill>
              <a:srgbClr val="FFFF00"/>
            </a:solidFill>
          </a:ln>
        </p:spPr>
        <p:txBody>
          <a:bodyPr wrap="square" lIns="0" tIns="0" rIns="0" bIns="0" rtlCol="0"/>
          <a:lstStyle/>
          <a:p>
            <a:endParaRPr/>
          </a:p>
        </p:txBody>
      </p:sp>
      <p:sp>
        <p:nvSpPr>
          <p:cNvPr id="438" name="object 438"/>
          <p:cNvSpPr/>
          <p:nvPr/>
        </p:nvSpPr>
        <p:spPr>
          <a:xfrm>
            <a:off x="7574026" y="3328923"/>
            <a:ext cx="65405" cy="1905"/>
          </a:xfrm>
          <a:custGeom>
            <a:avLst/>
            <a:gdLst/>
            <a:ahLst/>
            <a:cxnLst/>
            <a:rect l="l" t="t" r="r" b="b"/>
            <a:pathLst>
              <a:path w="65404" h="1904">
                <a:moveTo>
                  <a:pt x="0" y="0"/>
                </a:moveTo>
                <a:lnTo>
                  <a:pt x="65024" y="1650"/>
                </a:lnTo>
              </a:path>
            </a:pathLst>
          </a:custGeom>
          <a:ln w="19049">
            <a:solidFill>
              <a:srgbClr val="FFFF00"/>
            </a:solidFill>
          </a:ln>
        </p:spPr>
        <p:txBody>
          <a:bodyPr wrap="square" lIns="0" tIns="0" rIns="0" bIns="0" rtlCol="0"/>
          <a:lstStyle/>
          <a:p>
            <a:endParaRPr/>
          </a:p>
        </p:txBody>
      </p:sp>
      <p:sp>
        <p:nvSpPr>
          <p:cNvPr id="439" name="object 439"/>
          <p:cNvSpPr/>
          <p:nvPr/>
        </p:nvSpPr>
        <p:spPr>
          <a:xfrm>
            <a:off x="7658100" y="3384550"/>
            <a:ext cx="1905" cy="74930"/>
          </a:xfrm>
          <a:custGeom>
            <a:avLst/>
            <a:gdLst/>
            <a:ahLst/>
            <a:cxnLst/>
            <a:rect l="l" t="t" r="r" b="b"/>
            <a:pathLst>
              <a:path w="1904" h="74929">
                <a:moveTo>
                  <a:pt x="0" y="0"/>
                </a:moveTo>
                <a:lnTo>
                  <a:pt x="1650" y="74549"/>
                </a:lnTo>
              </a:path>
            </a:pathLst>
          </a:custGeom>
          <a:ln w="19050">
            <a:solidFill>
              <a:srgbClr val="FFFF00"/>
            </a:solidFill>
          </a:ln>
        </p:spPr>
        <p:txBody>
          <a:bodyPr wrap="square" lIns="0" tIns="0" rIns="0" bIns="0" rtlCol="0"/>
          <a:lstStyle/>
          <a:p>
            <a:endParaRPr/>
          </a:p>
        </p:txBody>
      </p:sp>
      <p:sp>
        <p:nvSpPr>
          <p:cNvPr id="440" name="object 440"/>
          <p:cNvSpPr/>
          <p:nvPr/>
        </p:nvSpPr>
        <p:spPr>
          <a:xfrm>
            <a:off x="7688326" y="3473450"/>
            <a:ext cx="12700" cy="1905"/>
          </a:xfrm>
          <a:custGeom>
            <a:avLst/>
            <a:gdLst/>
            <a:ahLst/>
            <a:cxnLst/>
            <a:rect l="l" t="t" r="r" b="b"/>
            <a:pathLst>
              <a:path w="12700" h="1904">
                <a:moveTo>
                  <a:pt x="0" y="0"/>
                </a:moveTo>
                <a:lnTo>
                  <a:pt x="12700" y="1650"/>
                </a:lnTo>
              </a:path>
            </a:pathLst>
          </a:custGeom>
          <a:ln w="19050">
            <a:solidFill>
              <a:srgbClr val="FFFF00"/>
            </a:solidFill>
          </a:ln>
        </p:spPr>
        <p:txBody>
          <a:bodyPr wrap="square" lIns="0" tIns="0" rIns="0" bIns="0" rtlCol="0"/>
          <a:lstStyle/>
          <a:p>
            <a:endParaRPr/>
          </a:p>
        </p:txBody>
      </p:sp>
      <p:sp>
        <p:nvSpPr>
          <p:cNvPr id="441" name="object 441"/>
          <p:cNvSpPr/>
          <p:nvPr/>
        </p:nvSpPr>
        <p:spPr>
          <a:xfrm>
            <a:off x="7727950" y="3473450"/>
            <a:ext cx="14604" cy="1905"/>
          </a:xfrm>
          <a:custGeom>
            <a:avLst/>
            <a:gdLst/>
            <a:ahLst/>
            <a:cxnLst/>
            <a:rect l="l" t="t" r="r" b="b"/>
            <a:pathLst>
              <a:path w="14604" h="1904">
                <a:moveTo>
                  <a:pt x="0" y="0"/>
                </a:moveTo>
                <a:lnTo>
                  <a:pt x="14350" y="1650"/>
                </a:lnTo>
              </a:path>
            </a:pathLst>
          </a:custGeom>
          <a:ln w="19050">
            <a:solidFill>
              <a:srgbClr val="FFFF00"/>
            </a:solidFill>
          </a:ln>
        </p:spPr>
        <p:txBody>
          <a:bodyPr wrap="square" lIns="0" tIns="0" rIns="0" bIns="0" rtlCol="0"/>
          <a:lstStyle/>
          <a:p>
            <a:endParaRPr/>
          </a:p>
        </p:txBody>
      </p:sp>
      <p:sp>
        <p:nvSpPr>
          <p:cNvPr id="442" name="object 442"/>
          <p:cNvSpPr/>
          <p:nvPr/>
        </p:nvSpPr>
        <p:spPr>
          <a:xfrm>
            <a:off x="7721600" y="3474973"/>
            <a:ext cx="93980" cy="30480"/>
          </a:xfrm>
          <a:custGeom>
            <a:avLst/>
            <a:gdLst/>
            <a:ahLst/>
            <a:cxnLst/>
            <a:rect l="l" t="t" r="r" b="b"/>
            <a:pathLst>
              <a:path w="93979" h="30479">
                <a:moveTo>
                  <a:pt x="0" y="30225"/>
                </a:moveTo>
                <a:lnTo>
                  <a:pt x="93725" y="0"/>
                </a:lnTo>
              </a:path>
            </a:pathLst>
          </a:custGeom>
          <a:ln w="19050">
            <a:solidFill>
              <a:srgbClr val="FFFF00"/>
            </a:solidFill>
          </a:ln>
        </p:spPr>
        <p:txBody>
          <a:bodyPr wrap="square" lIns="0" tIns="0" rIns="0" bIns="0" rtlCol="0"/>
          <a:lstStyle/>
          <a:p>
            <a:endParaRPr/>
          </a:p>
        </p:txBody>
      </p:sp>
      <p:sp>
        <p:nvSpPr>
          <p:cNvPr id="443" name="object 443"/>
          <p:cNvSpPr/>
          <p:nvPr/>
        </p:nvSpPr>
        <p:spPr>
          <a:xfrm>
            <a:off x="7856601" y="3473450"/>
            <a:ext cx="47625" cy="1905"/>
          </a:xfrm>
          <a:custGeom>
            <a:avLst/>
            <a:gdLst/>
            <a:ahLst/>
            <a:cxnLst/>
            <a:rect l="l" t="t" r="r" b="b"/>
            <a:pathLst>
              <a:path w="47625" h="1904">
                <a:moveTo>
                  <a:pt x="0" y="0"/>
                </a:moveTo>
                <a:lnTo>
                  <a:pt x="47625" y="1650"/>
                </a:lnTo>
              </a:path>
            </a:pathLst>
          </a:custGeom>
          <a:ln w="19049">
            <a:solidFill>
              <a:srgbClr val="FFFF00"/>
            </a:solidFill>
          </a:ln>
        </p:spPr>
        <p:txBody>
          <a:bodyPr wrap="square" lIns="0" tIns="0" rIns="0" bIns="0" rtlCol="0"/>
          <a:lstStyle/>
          <a:p>
            <a:endParaRPr/>
          </a:p>
        </p:txBody>
      </p:sp>
      <p:sp>
        <p:nvSpPr>
          <p:cNvPr id="444" name="object 444"/>
          <p:cNvSpPr txBox="1"/>
          <p:nvPr/>
        </p:nvSpPr>
        <p:spPr>
          <a:xfrm>
            <a:off x="6319265" y="6365036"/>
            <a:ext cx="2301240" cy="315595"/>
          </a:xfrm>
          <a:prstGeom prst="rect">
            <a:avLst/>
          </a:prstGeom>
        </p:spPr>
        <p:txBody>
          <a:bodyPr vert="horz" wrap="square" lIns="0" tIns="0" rIns="0" bIns="0" rtlCol="0">
            <a:spAutoFit/>
          </a:bodyPr>
          <a:lstStyle/>
          <a:p>
            <a:pPr marL="12700">
              <a:lnSpc>
                <a:spcPct val="100000"/>
              </a:lnSpc>
            </a:pPr>
            <a:r>
              <a:rPr sz="2000" b="1" spc="-110" dirty="0">
                <a:solidFill>
                  <a:srgbClr val="FFFF00"/>
                </a:solidFill>
                <a:latin typeface="Arial"/>
                <a:cs typeface="Arial"/>
              </a:rPr>
              <a:t>ICSM/HH </a:t>
            </a:r>
            <a:r>
              <a:rPr sz="2000" b="1" spc="-95" dirty="0">
                <a:solidFill>
                  <a:srgbClr val="FFFF00"/>
                </a:solidFill>
                <a:latin typeface="Arial"/>
                <a:cs typeface="Arial"/>
              </a:rPr>
              <a:t>March</a:t>
            </a:r>
            <a:r>
              <a:rPr sz="2000" b="1" spc="-395" dirty="0">
                <a:solidFill>
                  <a:srgbClr val="FFFF00"/>
                </a:solidFill>
                <a:latin typeface="Arial"/>
                <a:cs typeface="Arial"/>
              </a:rPr>
              <a:t> </a:t>
            </a:r>
            <a:r>
              <a:rPr sz="2000" b="1" spc="-90" dirty="0">
                <a:solidFill>
                  <a:srgbClr val="FFFF00"/>
                </a:solidFill>
                <a:latin typeface="Arial"/>
                <a:cs typeface="Arial"/>
              </a:rPr>
              <a:t>2000</a:t>
            </a:r>
            <a:endParaRPr sz="2000">
              <a:latin typeface="Arial"/>
              <a:cs typeface="Arial"/>
            </a:endParaRPr>
          </a:p>
        </p:txBody>
      </p:sp>
      <p:sp>
        <p:nvSpPr>
          <p:cNvPr id="445" name="object 445"/>
          <p:cNvSpPr txBox="1"/>
          <p:nvPr/>
        </p:nvSpPr>
        <p:spPr>
          <a:xfrm>
            <a:off x="8048370" y="3224403"/>
            <a:ext cx="646430" cy="405765"/>
          </a:xfrm>
          <a:prstGeom prst="rect">
            <a:avLst/>
          </a:prstGeom>
        </p:spPr>
        <p:txBody>
          <a:bodyPr vert="horz" wrap="square" lIns="0" tIns="0" rIns="0" bIns="0" rtlCol="0">
            <a:spAutoFit/>
          </a:bodyPr>
          <a:lstStyle/>
          <a:p>
            <a:pPr marL="12700">
              <a:lnSpc>
                <a:spcPct val="100000"/>
              </a:lnSpc>
            </a:pPr>
            <a:r>
              <a:rPr sz="2600" b="1" spc="-160" dirty="0">
                <a:solidFill>
                  <a:srgbClr val="FFFF00"/>
                </a:solidFill>
                <a:latin typeface="Arial"/>
                <a:cs typeface="Arial"/>
              </a:rPr>
              <a:t>4</a:t>
            </a:r>
            <a:r>
              <a:rPr sz="2600" b="1" spc="-165" dirty="0">
                <a:solidFill>
                  <a:srgbClr val="FFFF00"/>
                </a:solidFill>
                <a:latin typeface="Arial"/>
                <a:cs typeface="Arial"/>
              </a:rPr>
              <a:t>1</a:t>
            </a:r>
            <a:r>
              <a:rPr sz="2600" b="1" dirty="0">
                <a:solidFill>
                  <a:srgbClr val="FFFF00"/>
                </a:solidFill>
                <a:latin typeface="Arial"/>
                <a:cs typeface="Arial"/>
              </a:rPr>
              <a:t>%</a:t>
            </a:r>
            <a:endParaRPr sz="2600">
              <a:latin typeface="Arial"/>
              <a:cs typeface="Arial"/>
            </a:endParaRPr>
          </a:p>
        </p:txBody>
      </p:sp>
      <p:sp>
        <p:nvSpPr>
          <p:cNvPr id="446" name="object 446"/>
          <p:cNvSpPr txBox="1"/>
          <p:nvPr/>
        </p:nvSpPr>
        <p:spPr>
          <a:xfrm>
            <a:off x="4847335" y="3919982"/>
            <a:ext cx="1606550" cy="405765"/>
          </a:xfrm>
          <a:prstGeom prst="rect">
            <a:avLst/>
          </a:prstGeom>
        </p:spPr>
        <p:txBody>
          <a:bodyPr vert="horz" wrap="square" lIns="0" tIns="0" rIns="0" bIns="0" rtlCol="0">
            <a:spAutoFit/>
          </a:bodyPr>
          <a:lstStyle/>
          <a:p>
            <a:pPr marL="12700">
              <a:lnSpc>
                <a:spcPct val="100000"/>
              </a:lnSpc>
            </a:pPr>
            <a:r>
              <a:rPr sz="2600" b="1" spc="-95" dirty="0">
                <a:solidFill>
                  <a:srgbClr val="FFFF00"/>
                </a:solidFill>
                <a:latin typeface="Arial"/>
                <a:cs typeface="Arial"/>
              </a:rPr>
              <a:t>TCD</a:t>
            </a:r>
            <a:r>
              <a:rPr sz="2600" b="1" spc="-375" dirty="0">
                <a:solidFill>
                  <a:srgbClr val="FFFF00"/>
                </a:solidFill>
                <a:latin typeface="Arial"/>
                <a:cs typeface="Arial"/>
              </a:rPr>
              <a:t> </a:t>
            </a:r>
            <a:r>
              <a:rPr sz="2600" b="1" spc="-135" dirty="0">
                <a:solidFill>
                  <a:srgbClr val="FFFF00"/>
                </a:solidFill>
                <a:latin typeface="Arial"/>
                <a:cs typeface="Arial"/>
              </a:rPr>
              <a:t>(n=70)</a:t>
            </a:r>
            <a:endParaRPr sz="2600">
              <a:latin typeface="Arial"/>
              <a:cs typeface="Arial"/>
            </a:endParaRPr>
          </a:p>
        </p:txBody>
      </p:sp>
      <p:sp>
        <p:nvSpPr>
          <p:cNvPr id="447" name="object 447"/>
          <p:cNvSpPr txBox="1"/>
          <p:nvPr/>
        </p:nvSpPr>
        <p:spPr>
          <a:xfrm>
            <a:off x="3042285" y="760095"/>
            <a:ext cx="3864610" cy="405765"/>
          </a:xfrm>
          <a:prstGeom prst="rect">
            <a:avLst/>
          </a:prstGeom>
        </p:spPr>
        <p:txBody>
          <a:bodyPr vert="horz" wrap="square" lIns="0" tIns="0" rIns="0" bIns="0" rtlCol="0">
            <a:spAutoFit/>
          </a:bodyPr>
          <a:lstStyle/>
          <a:p>
            <a:pPr marL="12700">
              <a:lnSpc>
                <a:spcPct val="100000"/>
              </a:lnSpc>
            </a:pPr>
            <a:r>
              <a:rPr sz="2600" b="1" spc="-114" dirty="0">
                <a:solidFill>
                  <a:srgbClr val="FFFF00"/>
                </a:solidFill>
                <a:latin typeface="Arial"/>
                <a:cs typeface="Arial"/>
              </a:rPr>
              <a:t>effect </a:t>
            </a:r>
            <a:r>
              <a:rPr sz="2600" b="1" spc="-90" dirty="0">
                <a:solidFill>
                  <a:srgbClr val="FFFF00"/>
                </a:solidFill>
                <a:latin typeface="Arial"/>
                <a:cs typeface="Arial"/>
              </a:rPr>
              <a:t>of </a:t>
            </a:r>
            <a:r>
              <a:rPr sz="2600" b="1" spc="-145" dirty="0">
                <a:solidFill>
                  <a:srgbClr val="FFFF00"/>
                </a:solidFill>
                <a:latin typeface="Arial"/>
                <a:cs typeface="Arial"/>
              </a:rPr>
              <a:t>GVHD</a:t>
            </a:r>
            <a:r>
              <a:rPr sz="2600" b="1" spc="-505" dirty="0">
                <a:solidFill>
                  <a:srgbClr val="FFFF00"/>
                </a:solidFill>
                <a:latin typeface="Arial"/>
                <a:cs typeface="Arial"/>
              </a:rPr>
              <a:t> </a:t>
            </a:r>
            <a:r>
              <a:rPr sz="2600" b="1" spc="-130" dirty="0">
                <a:solidFill>
                  <a:srgbClr val="FFFF00"/>
                </a:solidFill>
                <a:latin typeface="Arial"/>
                <a:cs typeface="Arial"/>
              </a:rPr>
              <a:t>prophylaxis</a:t>
            </a:r>
            <a:endParaRPr sz="2600">
              <a:latin typeface="Arial"/>
              <a:cs typeface="Arial"/>
            </a:endParaRPr>
          </a:p>
        </p:txBody>
      </p:sp>
      <p:sp>
        <p:nvSpPr>
          <p:cNvPr id="448" name="object 448"/>
          <p:cNvSpPr txBox="1"/>
          <p:nvPr/>
        </p:nvSpPr>
        <p:spPr>
          <a:xfrm>
            <a:off x="1711579" y="4502657"/>
            <a:ext cx="1303655" cy="405765"/>
          </a:xfrm>
          <a:prstGeom prst="rect">
            <a:avLst/>
          </a:prstGeom>
        </p:spPr>
        <p:txBody>
          <a:bodyPr vert="horz" wrap="square" lIns="0" tIns="0" rIns="0" bIns="0" rtlCol="0">
            <a:spAutoFit/>
          </a:bodyPr>
          <a:lstStyle/>
          <a:p>
            <a:pPr marL="12700">
              <a:lnSpc>
                <a:spcPct val="100000"/>
              </a:lnSpc>
            </a:pPr>
            <a:r>
              <a:rPr sz="2600" b="1" spc="-250" dirty="0">
                <a:solidFill>
                  <a:srgbClr val="FFFF00"/>
                </a:solidFill>
                <a:latin typeface="Arial"/>
                <a:cs typeface="Arial"/>
              </a:rPr>
              <a:t>P</a:t>
            </a:r>
            <a:r>
              <a:rPr sz="2600" b="1" spc="-170" dirty="0">
                <a:solidFill>
                  <a:srgbClr val="FFFF00"/>
                </a:solidFill>
                <a:latin typeface="Arial"/>
                <a:cs typeface="Arial"/>
              </a:rPr>
              <a:t>&lt;</a:t>
            </a:r>
            <a:r>
              <a:rPr sz="2600" b="1" spc="-175" dirty="0">
                <a:solidFill>
                  <a:srgbClr val="FFFF00"/>
                </a:solidFill>
                <a:latin typeface="Arial"/>
                <a:cs typeface="Arial"/>
              </a:rPr>
              <a:t>0</a:t>
            </a:r>
            <a:r>
              <a:rPr sz="2600" b="1" spc="-75" dirty="0">
                <a:solidFill>
                  <a:srgbClr val="FFFF00"/>
                </a:solidFill>
                <a:latin typeface="Arial"/>
                <a:cs typeface="Arial"/>
              </a:rPr>
              <a:t>.</a:t>
            </a:r>
            <a:r>
              <a:rPr sz="2600" b="1" spc="-165" dirty="0">
                <a:solidFill>
                  <a:srgbClr val="FFFF00"/>
                </a:solidFill>
                <a:latin typeface="Arial"/>
                <a:cs typeface="Arial"/>
              </a:rPr>
              <a:t>0</a:t>
            </a:r>
            <a:r>
              <a:rPr sz="2600" b="1" spc="-160" dirty="0">
                <a:solidFill>
                  <a:srgbClr val="FFFF00"/>
                </a:solidFill>
                <a:latin typeface="Arial"/>
                <a:cs typeface="Arial"/>
              </a:rPr>
              <a:t>0</a:t>
            </a:r>
            <a:r>
              <a:rPr sz="2600" b="1" spc="-175" dirty="0">
                <a:solidFill>
                  <a:srgbClr val="FFFF00"/>
                </a:solidFill>
                <a:latin typeface="Arial"/>
                <a:cs typeface="Arial"/>
              </a:rPr>
              <a:t>0</a:t>
            </a:r>
            <a:r>
              <a:rPr sz="2600" b="1" dirty="0">
                <a:solidFill>
                  <a:srgbClr val="FFFF00"/>
                </a:solidFill>
                <a:latin typeface="Arial"/>
                <a:cs typeface="Arial"/>
              </a:rPr>
              <a:t>1</a:t>
            </a:r>
            <a:endParaRPr sz="2600">
              <a:latin typeface="Arial"/>
              <a:cs typeface="Arial"/>
            </a:endParaRPr>
          </a:p>
        </p:txBody>
      </p:sp>
      <p:sp>
        <p:nvSpPr>
          <p:cNvPr id="449" name="object 449"/>
          <p:cNvSpPr txBox="1"/>
          <p:nvPr/>
        </p:nvSpPr>
        <p:spPr>
          <a:xfrm>
            <a:off x="4547361" y="2333752"/>
            <a:ext cx="2509520" cy="405765"/>
          </a:xfrm>
          <a:prstGeom prst="rect">
            <a:avLst/>
          </a:prstGeom>
        </p:spPr>
        <p:txBody>
          <a:bodyPr vert="horz" wrap="square" lIns="0" tIns="0" rIns="0" bIns="0" rtlCol="0">
            <a:spAutoFit/>
          </a:bodyPr>
          <a:lstStyle/>
          <a:p>
            <a:pPr marL="12700">
              <a:lnSpc>
                <a:spcPct val="100000"/>
              </a:lnSpc>
            </a:pPr>
            <a:r>
              <a:rPr sz="2600" b="1" spc="-130" dirty="0">
                <a:solidFill>
                  <a:srgbClr val="FFFF00"/>
                </a:solidFill>
                <a:latin typeface="Arial"/>
                <a:cs typeface="Arial"/>
              </a:rPr>
              <a:t>CSA/MTX</a:t>
            </a:r>
            <a:r>
              <a:rPr sz="2600" b="1" spc="-320" dirty="0">
                <a:solidFill>
                  <a:srgbClr val="FFFF00"/>
                </a:solidFill>
                <a:latin typeface="Arial"/>
                <a:cs typeface="Arial"/>
              </a:rPr>
              <a:t> </a:t>
            </a:r>
            <a:r>
              <a:rPr sz="2600" b="1" spc="-135" dirty="0">
                <a:solidFill>
                  <a:srgbClr val="FFFF00"/>
                </a:solidFill>
                <a:latin typeface="Arial"/>
                <a:cs typeface="Arial"/>
              </a:rPr>
              <a:t>(n=154)</a:t>
            </a:r>
            <a:endParaRPr sz="2600">
              <a:latin typeface="Arial"/>
              <a:cs typeface="Arial"/>
            </a:endParaRPr>
          </a:p>
        </p:txBody>
      </p:sp>
      <p:sp>
        <p:nvSpPr>
          <p:cNvPr id="450" name="object 450"/>
          <p:cNvSpPr txBox="1"/>
          <p:nvPr/>
        </p:nvSpPr>
        <p:spPr>
          <a:xfrm>
            <a:off x="8086470" y="4337557"/>
            <a:ext cx="648335" cy="405765"/>
          </a:xfrm>
          <a:prstGeom prst="rect">
            <a:avLst/>
          </a:prstGeom>
        </p:spPr>
        <p:txBody>
          <a:bodyPr vert="horz" wrap="square" lIns="0" tIns="0" rIns="0" bIns="0" rtlCol="0">
            <a:spAutoFit/>
          </a:bodyPr>
          <a:lstStyle/>
          <a:p>
            <a:pPr marL="12700">
              <a:lnSpc>
                <a:spcPct val="100000"/>
              </a:lnSpc>
            </a:pPr>
            <a:r>
              <a:rPr sz="2600" b="1" spc="-160" dirty="0">
                <a:solidFill>
                  <a:srgbClr val="FFFF00"/>
                </a:solidFill>
                <a:latin typeface="Arial"/>
                <a:cs typeface="Arial"/>
              </a:rPr>
              <a:t>1</a:t>
            </a:r>
            <a:r>
              <a:rPr sz="2600" b="1" spc="-150" dirty="0">
                <a:solidFill>
                  <a:srgbClr val="FFFF00"/>
                </a:solidFill>
                <a:latin typeface="Arial"/>
                <a:cs typeface="Arial"/>
              </a:rPr>
              <a:t>4</a:t>
            </a:r>
            <a:r>
              <a:rPr sz="2600" b="1" dirty="0">
                <a:solidFill>
                  <a:srgbClr val="FFFF00"/>
                </a:solidFill>
                <a:latin typeface="Arial"/>
                <a:cs typeface="Arial"/>
              </a:rPr>
              <a:t>%</a:t>
            </a:r>
            <a:endParaRPr sz="2600">
              <a:latin typeface="Arial"/>
              <a:cs typeface="Arial"/>
            </a:endParaRP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28676" rIns="0" bIns="0" rtlCol="0">
            <a:spAutoFit/>
          </a:bodyPr>
          <a:lstStyle/>
          <a:p>
            <a:pPr marL="1602105">
              <a:lnSpc>
                <a:spcPct val="100000"/>
              </a:lnSpc>
            </a:pPr>
            <a:r>
              <a:rPr dirty="0"/>
              <a:t>Acute GvHD:</a:t>
            </a:r>
            <a:r>
              <a:rPr spc="-75" dirty="0"/>
              <a:t> </a:t>
            </a:r>
            <a:r>
              <a:rPr spc="-5" dirty="0"/>
              <a:t>Prevention</a:t>
            </a:r>
          </a:p>
        </p:txBody>
      </p:sp>
      <p:sp>
        <p:nvSpPr>
          <p:cNvPr id="3" name="object 3"/>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solidFill>
            <a:srgbClr val="336699"/>
          </a:solidFill>
        </p:spPr>
        <p:txBody>
          <a:bodyPr wrap="square" lIns="0" tIns="0" rIns="0" bIns="0" rtlCol="0"/>
          <a:lstStyle/>
          <a:p>
            <a:endParaRPr/>
          </a:p>
        </p:txBody>
      </p:sp>
      <p:sp>
        <p:nvSpPr>
          <p:cNvPr id="4" name="object 4"/>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sp>
        <p:nvSpPr>
          <p:cNvPr id="5" name="object 5"/>
          <p:cNvSpPr txBox="1"/>
          <p:nvPr/>
        </p:nvSpPr>
        <p:spPr>
          <a:xfrm>
            <a:off x="502716" y="1345946"/>
            <a:ext cx="7885430" cy="4702810"/>
          </a:xfrm>
          <a:prstGeom prst="rect">
            <a:avLst/>
          </a:prstGeom>
        </p:spPr>
        <p:txBody>
          <a:bodyPr vert="horz" wrap="square" lIns="0" tIns="0" rIns="0" bIns="0" rtlCol="0">
            <a:spAutoFit/>
          </a:bodyPr>
          <a:lstStyle/>
          <a:p>
            <a:pPr marL="367665" indent="-354965">
              <a:lnSpc>
                <a:spcPct val="100000"/>
              </a:lnSpc>
              <a:buClr>
                <a:srgbClr val="333399"/>
              </a:buClr>
              <a:buSzPct val="75000"/>
              <a:buFont typeface="Wingdings"/>
              <a:buChar char=""/>
              <a:tabLst>
                <a:tab pos="367665" algn="l"/>
                <a:tab pos="368300" algn="l"/>
              </a:tabLst>
            </a:pPr>
            <a:r>
              <a:rPr sz="1800" b="1" dirty="0">
                <a:solidFill>
                  <a:srgbClr val="808080"/>
                </a:solidFill>
                <a:latin typeface="Arial"/>
                <a:cs typeface="Arial"/>
              </a:rPr>
              <a:t>Gold </a:t>
            </a:r>
            <a:r>
              <a:rPr sz="1800" b="1" spc="-5" dirty="0">
                <a:solidFill>
                  <a:srgbClr val="808080"/>
                </a:solidFill>
                <a:latin typeface="Arial"/>
                <a:cs typeface="Arial"/>
              </a:rPr>
              <a:t>standard is cyclosporine and</a:t>
            </a:r>
            <a:r>
              <a:rPr sz="1800" b="1" spc="50" dirty="0">
                <a:solidFill>
                  <a:srgbClr val="808080"/>
                </a:solidFill>
                <a:latin typeface="Arial"/>
                <a:cs typeface="Arial"/>
              </a:rPr>
              <a:t> </a:t>
            </a:r>
            <a:r>
              <a:rPr sz="1800" b="1" spc="-5" dirty="0">
                <a:solidFill>
                  <a:srgbClr val="808080"/>
                </a:solidFill>
                <a:latin typeface="Arial"/>
                <a:cs typeface="Arial"/>
              </a:rPr>
              <a:t>methotrexate</a:t>
            </a:r>
            <a:endParaRPr sz="1800" dirty="0">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sz="1800" b="1" spc="-10" dirty="0">
                <a:solidFill>
                  <a:srgbClr val="808080"/>
                </a:solidFill>
                <a:latin typeface="Arial"/>
                <a:cs typeface="Arial"/>
              </a:rPr>
              <a:t>CsA/MTX </a:t>
            </a:r>
            <a:r>
              <a:rPr sz="1800" b="1" dirty="0">
                <a:solidFill>
                  <a:srgbClr val="808080"/>
                </a:solidFill>
                <a:latin typeface="Arial"/>
                <a:cs typeface="Arial"/>
              </a:rPr>
              <a:t>and </a:t>
            </a:r>
            <a:r>
              <a:rPr sz="1800" b="1" spc="-5" dirty="0">
                <a:solidFill>
                  <a:srgbClr val="808080"/>
                </a:solidFill>
                <a:latin typeface="Arial"/>
                <a:cs typeface="Arial"/>
              </a:rPr>
              <a:t>FK506/MTX better </a:t>
            </a:r>
            <a:r>
              <a:rPr sz="1800" b="1" dirty="0">
                <a:solidFill>
                  <a:srgbClr val="808080"/>
                </a:solidFill>
                <a:latin typeface="Arial"/>
                <a:cs typeface="Arial"/>
              </a:rPr>
              <a:t>than </a:t>
            </a:r>
            <a:r>
              <a:rPr sz="1800" b="1" spc="-5" dirty="0">
                <a:solidFill>
                  <a:srgbClr val="808080"/>
                </a:solidFill>
                <a:latin typeface="Arial"/>
                <a:cs typeface="Arial"/>
              </a:rPr>
              <a:t>CsA</a:t>
            </a:r>
            <a:r>
              <a:rPr sz="1800" b="1" spc="-30" dirty="0">
                <a:solidFill>
                  <a:srgbClr val="808080"/>
                </a:solidFill>
                <a:latin typeface="Arial"/>
                <a:cs typeface="Arial"/>
              </a:rPr>
              <a:t> </a:t>
            </a:r>
            <a:r>
              <a:rPr sz="1800" b="1" dirty="0">
                <a:solidFill>
                  <a:srgbClr val="808080"/>
                </a:solidFill>
                <a:latin typeface="Arial"/>
                <a:cs typeface="Arial"/>
              </a:rPr>
              <a:t>alone</a:t>
            </a:r>
            <a:endParaRPr sz="1800" dirty="0">
              <a:latin typeface="Arial"/>
              <a:cs typeface="Arial"/>
            </a:endParaRPr>
          </a:p>
          <a:p>
            <a:pPr marL="824865" lvl="1" indent="-354965">
              <a:lnSpc>
                <a:spcPct val="100000"/>
              </a:lnSpc>
              <a:spcBef>
                <a:spcPts val="219"/>
              </a:spcBef>
              <a:buClr>
                <a:srgbClr val="333399"/>
              </a:buClr>
              <a:buSzPct val="75000"/>
              <a:buFont typeface="Wingdings"/>
              <a:buChar char=""/>
              <a:tabLst>
                <a:tab pos="824865" algn="l"/>
                <a:tab pos="825500" algn="l"/>
              </a:tabLst>
            </a:pPr>
            <a:r>
              <a:rPr sz="1800" b="1" spc="-5" dirty="0">
                <a:solidFill>
                  <a:srgbClr val="808080"/>
                </a:solidFill>
                <a:latin typeface="Arial"/>
                <a:cs typeface="Arial"/>
              </a:rPr>
              <a:t>No benefit </a:t>
            </a:r>
            <a:r>
              <a:rPr sz="1800" b="1" dirty="0">
                <a:solidFill>
                  <a:srgbClr val="808080"/>
                </a:solidFill>
                <a:latin typeface="Arial"/>
                <a:cs typeface="Arial"/>
              </a:rPr>
              <a:t>in adding</a:t>
            </a:r>
            <a:r>
              <a:rPr sz="1800" b="1" spc="-15" dirty="0">
                <a:solidFill>
                  <a:srgbClr val="808080"/>
                </a:solidFill>
                <a:latin typeface="Arial"/>
                <a:cs typeface="Arial"/>
              </a:rPr>
              <a:t> </a:t>
            </a:r>
            <a:r>
              <a:rPr sz="1800" b="1" spc="-5" dirty="0">
                <a:solidFill>
                  <a:srgbClr val="808080"/>
                </a:solidFill>
                <a:latin typeface="Arial"/>
                <a:cs typeface="Arial"/>
              </a:rPr>
              <a:t>corticosteroid</a:t>
            </a:r>
            <a:endParaRPr sz="1800" dirty="0">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sz="1800" b="1" spc="-5" dirty="0">
                <a:solidFill>
                  <a:srgbClr val="808080"/>
                </a:solidFill>
                <a:latin typeface="Arial"/>
                <a:cs typeface="Arial"/>
              </a:rPr>
              <a:t>FK506/MTX may be better </a:t>
            </a:r>
            <a:r>
              <a:rPr sz="1800" b="1" dirty="0">
                <a:solidFill>
                  <a:srgbClr val="808080"/>
                </a:solidFill>
                <a:latin typeface="Arial"/>
                <a:cs typeface="Arial"/>
              </a:rPr>
              <a:t>than</a:t>
            </a:r>
            <a:r>
              <a:rPr sz="1800" b="1" spc="5" dirty="0">
                <a:solidFill>
                  <a:srgbClr val="808080"/>
                </a:solidFill>
                <a:latin typeface="Arial"/>
                <a:cs typeface="Arial"/>
              </a:rPr>
              <a:t> </a:t>
            </a:r>
            <a:r>
              <a:rPr sz="1800" b="1" spc="-10" dirty="0">
                <a:solidFill>
                  <a:srgbClr val="808080"/>
                </a:solidFill>
                <a:latin typeface="Arial"/>
                <a:cs typeface="Arial"/>
              </a:rPr>
              <a:t>CsA/MTX</a:t>
            </a:r>
            <a:endParaRPr sz="1800" dirty="0">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sz="1800" b="1" spc="-15" dirty="0">
                <a:solidFill>
                  <a:srgbClr val="808080"/>
                </a:solidFill>
                <a:latin typeface="Arial"/>
                <a:cs typeface="Arial"/>
              </a:rPr>
              <a:t>BMT-CTN </a:t>
            </a:r>
            <a:r>
              <a:rPr sz="1800" b="1" dirty="0">
                <a:solidFill>
                  <a:srgbClr val="808080"/>
                </a:solidFill>
                <a:latin typeface="Arial"/>
                <a:cs typeface="Arial"/>
              </a:rPr>
              <a:t>: Sirolimus plus </a:t>
            </a:r>
            <a:r>
              <a:rPr sz="1800" b="1" spc="-5" dirty="0">
                <a:solidFill>
                  <a:srgbClr val="808080"/>
                </a:solidFill>
                <a:latin typeface="Arial"/>
                <a:cs typeface="Arial"/>
              </a:rPr>
              <a:t>FK506 </a:t>
            </a:r>
            <a:r>
              <a:rPr sz="1800" b="1" spc="-25" dirty="0">
                <a:solidFill>
                  <a:srgbClr val="808080"/>
                </a:solidFill>
                <a:latin typeface="Arial"/>
                <a:cs typeface="Arial"/>
              </a:rPr>
              <a:t>vs</a:t>
            </a:r>
            <a:r>
              <a:rPr sz="1800" b="1" spc="-5" dirty="0">
                <a:solidFill>
                  <a:srgbClr val="808080"/>
                </a:solidFill>
                <a:latin typeface="Arial"/>
                <a:cs typeface="Arial"/>
              </a:rPr>
              <a:t> FK506/MTX</a:t>
            </a:r>
            <a:endParaRPr sz="1800" dirty="0">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sz="1800" b="1" spc="-5" dirty="0">
                <a:solidFill>
                  <a:srgbClr val="808080"/>
                </a:solidFill>
                <a:latin typeface="Arial"/>
                <a:cs typeface="Arial"/>
              </a:rPr>
              <a:t>Decreased </a:t>
            </a:r>
            <a:r>
              <a:rPr sz="1800" b="1" dirty="0">
                <a:solidFill>
                  <a:srgbClr val="808080"/>
                </a:solidFill>
                <a:latin typeface="Arial"/>
                <a:cs typeface="Arial"/>
              </a:rPr>
              <a:t>incidence </a:t>
            </a:r>
            <a:r>
              <a:rPr sz="1800" b="1" spc="5" dirty="0">
                <a:solidFill>
                  <a:srgbClr val="808080"/>
                </a:solidFill>
                <a:latin typeface="Arial"/>
                <a:cs typeface="Arial"/>
              </a:rPr>
              <a:t>with </a:t>
            </a:r>
            <a:r>
              <a:rPr sz="1800" b="1" spc="-65" dirty="0">
                <a:solidFill>
                  <a:srgbClr val="808080"/>
                </a:solidFill>
                <a:latin typeface="Arial"/>
                <a:cs typeface="Arial"/>
              </a:rPr>
              <a:t>ATG </a:t>
            </a:r>
            <a:r>
              <a:rPr sz="1800" b="1" dirty="0">
                <a:solidFill>
                  <a:srgbClr val="808080"/>
                </a:solidFill>
                <a:latin typeface="Arial"/>
                <a:cs typeface="Arial"/>
              </a:rPr>
              <a:t>but little </a:t>
            </a:r>
            <a:r>
              <a:rPr sz="1800" b="1" spc="-5" dirty="0">
                <a:solidFill>
                  <a:srgbClr val="808080"/>
                </a:solidFill>
                <a:latin typeface="Arial"/>
                <a:cs typeface="Arial"/>
              </a:rPr>
              <a:t>or </a:t>
            </a:r>
            <a:r>
              <a:rPr sz="1800" b="1" dirty="0">
                <a:solidFill>
                  <a:srgbClr val="808080"/>
                </a:solidFill>
                <a:latin typeface="Arial"/>
                <a:cs typeface="Arial"/>
              </a:rPr>
              <a:t>no </a:t>
            </a:r>
            <a:r>
              <a:rPr sz="1800" b="1" spc="-5" dirty="0">
                <a:solidFill>
                  <a:srgbClr val="808080"/>
                </a:solidFill>
                <a:latin typeface="Arial"/>
                <a:cs typeface="Arial"/>
              </a:rPr>
              <a:t>change </a:t>
            </a:r>
            <a:r>
              <a:rPr sz="1800" b="1" dirty="0">
                <a:solidFill>
                  <a:srgbClr val="808080"/>
                </a:solidFill>
                <a:latin typeface="Arial"/>
                <a:cs typeface="Arial"/>
              </a:rPr>
              <a:t>in</a:t>
            </a:r>
            <a:r>
              <a:rPr sz="1800" b="1" spc="-30" dirty="0">
                <a:solidFill>
                  <a:srgbClr val="808080"/>
                </a:solidFill>
                <a:latin typeface="Arial"/>
                <a:cs typeface="Arial"/>
              </a:rPr>
              <a:t> </a:t>
            </a:r>
            <a:r>
              <a:rPr sz="1800" b="1" dirty="0">
                <a:solidFill>
                  <a:srgbClr val="808080"/>
                </a:solidFill>
                <a:latin typeface="Arial"/>
                <a:cs typeface="Arial"/>
              </a:rPr>
              <a:t>outcome</a:t>
            </a:r>
            <a:endParaRPr sz="1800" dirty="0">
              <a:latin typeface="Arial"/>
              <a:cs typeface="Arial"/>
            </a:endParaRPr>
          </a:p>
          <a:p>
            <a:pPr lvl="1">
              <a:lnSpc>
                <a:spcPct val="100000"/>
              </a:lnSpc>
              <a:spcBef>
                <a:spcPts val="5"/>
              </a:spcBef>
              <a:buClr>
                <a:srgbClr val="333399"/>
              </a:buClr>
              <a:buFont typeface="Wingdings"/>
              <a:buChar char=""/>
            </a:pPr>
            <a:endParaRPr sz="2250" dirty="0">
              <a:latin typeface="Times New Roman"/>
              <a:cs typeface="Times New Roman"/>
            </a:endParaRPr>
          </a:p>
          <a:p>
            <a:pPr marL="367665" indent="-354965">
              <a:lnSpc>
                <a:spcPct val="100000"/>
              </a:lnSpc>
              <a:buClr>
                <a:srgbClr val="333399"/>
              </a:buClr>
              <a:buSzPct val="75000"/>
              <a:buFont typeface="Wingdings"/>
              <a:buChar char=""/>
              <a:tabLst>
                <a:tab pos="367665" algn="l"/>
                <a:tab pos="368300" algn="l"/>
              </a:tabLst>
            </a:pPr>
            <a:r>
              <a:rPr sz="1800" b="1" dirty="0">
                <a:solidFill>
                  <a:srgbClr val="808080"/>
                </a:solidFill>
                <a:latin typeface="Arial"/>
                <a:cs typeface="Arial"/>
              </a:rPr>
              <a:t>Side</a:t>
            </a:r>
            <a:r>
              <a:rPr sz="1800" b="1" spc="-90" dirty="0">
                <a:solidFill>
                  <a:srgbClr val="808080"/>
                </a:solidFill>
                <a:latin typeface="Arial"/>
                <a:cs typeface="Arial"/>
              </a:rPr>
              <a:t> </a:t>
            </a:r>
            <a:r>
              <a:rPr sz="1800" b="1" spc="-5" dirty="0">
                <a:solidFill>
                  <a:srgbClr val="808080"/>
                </a:solidFill>
                <a:latin typeface="Arial"/>
                <a:cs typeface="Arial"/>
              </a:rPr>
              <a:t>effects</a:t>
            </a:r>
            <a:endParaRPr sz="1800" dirty="0">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sz="1800" b="1" dirty="0">
                <a:solidFill>
                  <a:srgbClr val="808080"/>
                </a:solidFill>
                <a:latin typeface="Arial"/>
                <a:cs typeface="Arial"/>
              </a:rPr>
              <a:t>Metabolic (low Mg, </a:t>
            </a:r>
            <a:r>
              <a:rPr sz="1800" b="1" spc="-5" dirty="0">
                <a:solidFill>
                  <a:srgbClr val="808080"/>
                </a:solidFill>
                <a:latin typeface="Arial"/>
                <a:cs typeface="Arial"/>
              </a:rPr>
              <a:t>increased K, increased</a:t>
            </a:r>
            <a:r>
              <a:rPr sz="1800" b="1" spc="-30" dirty="0">
                <a:solidFill>
                  <a:srgbClr val="808080"/>
                </a:solidFill>
                <a:latin typeface="Arial"/>
                <a:cs typeface="Arial"/>
              </a:rPr>
              <a:t> </a:t>
            </a:r>
            <a:r>
              <a:rPr sz="1800" b="1" dirty="0">
                <a:solidFill>
                  <a:srgbClr val="808080"/>
                </a:solidFill>
                <a:latin typeface="Arial"/>
                <a:cs typeface="Arial"/>
              </a:rPr>
              <a:t>bilirubin)</a:t>
            </a:r>
            <a:endParaRPr sz="1800" dirty="0">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sz="1800" b="1" spc="-5" dirty="0">
                <a:solidFill>
                  <a:srgbClr val="808080"/>
                </a:solidFill>
                <a:latin typeface="Arial"/>
                <a:cs typeface="Arial"/>
              </a:rPr>
              <a:t>Hypertension,</a:t>
            </a:r>
            <a:r>
              <a:rPr sz="1800" b="1" spc="-40" dirty="0">
                <a:solidFill>
                  <a:srgbClr val="808080"/>
                </a:solidFill>
                <a:latin typeface="Arial"/>
                <a:cs typeface="Arial"/>
              </a:rPr>
              <a:t> </a:t>
            </a:r>
            <a:r>
              <a:rPr sz="1800" b="1" dirty="0">
                <a:solidFill>
                  <a:srgbClr val="808080"/>
                </a:solidFill>
                <a:latin typeface="Arial"/>
                <a:cs typeface="Arial"/>
              </a:rPr>
              <a:t>nephrotoxicity</a:t>
            </a:r>
            <a:endParaRPr sz="1800" dirty="0">
              <a:latin typeface="Arial"/>
              <a:cs typeface="Arial"/>
            </a:endParaRPr>
          </a:p>
          <a:p>
            <a:pPr marL="824865" lvl="1" indent="-354965">
              <a:lnSpc>
                <a:spcPts val="2050"/>
              </a:lnSpc>
              <a:spcBef>
                <a:spcPts val="219"/>
              </a:spcBef>
              <a:buClr>
                <a:srgbClr val="333399"/>
              </a:buClr>
              <a:buSzPct val="75000"/>
              <a:buFont typeface="Wingdings"/>
              <a:buChar char=""/>
              <a:tabLst>
                <a:tab pos="824865" algn="l"/>
                <a:tab pos="825500" algn="l"/>
              </a:tabLst>
            </a:pPr>
            <a:r>
              <a:rPr sz="1800" b="1" spc="-5" dirty="0">
                <a:solidFill>
                  <a:srgbClr val="808080"/>
                </a:solidFill>
                <a:latin typeface="Arial"/>
                <a:cs typeface="Arial"/>
              </a:rPr>
              <a:t>Neurological (altered mental state, seizures, classical signs</a:t>
            </a:r>
            <a:r>
              <a:rPr sz="1800" b="1" spc="70" dirty="0">
                <a:solidFill>
                  <a:srgbClr val="808080"/>
                </a:solidFill>
                <a:latin typeface="Arial"/>
                <a:cs typeface="Arial"/>
              </a:rPr>
              <a:t> </a:t>
            </a:r>
            <a:r>
              <a:rPr sz="1800" b="1" dirty="0">
                <a:solidFill>
                  <a:srgbClr val="808080"/>
                </a:solidFill>
                <a:latin typeface="Arial"/>
                <a:cs typeface="Arial"/>
              </a:rPr>
              <a:t>on</a:t>
            </a:r>
            <a:endParaRPr sz="1800" dirty="0">
              <a:latin typeface="Arial"/>
              <a:cs typeface="Arial"/>
            </a:endParaRPr>
          </a:p>
          <a:p>
            <a:pPr marL="824865">
              <a:lnSpc>
                <a:spcPts val="2050"/>
              </a:lnSpc>
            </a:pPr>
            <a:r>
              <a:rPr sz="1800" b="1" dirty="0">
                <a:solidFill>
                  <a:srgbClr val="808080"/>
                </a:solidFill>
                <a:latin typeface="Arial"/>
                <a:cs typeface="Arial"/>
              </a:rPr>
              <a:t>MRI)</a:t>
            </a:r>
            <a:endParaRPr sz="1800" dirty="0">
              <a:latin typeface="Arial"/>
              <a:cs typeface="Arial"/>
            </a:endParaRPr>
          </a:p>
          <a:p>
            <a:pPr marL="824865" marR="409575" lvl="1" indent="-354965">
              <a:lnSpc>
                <a:spcPts val="1939"/>
              </a:lnSpc>
              <a:spcBef>
                <a:spcPts val="459"/>
              </a:spcBef>
              <a:buClr>
                <a:srgbClr val="333399"/>
              </a:buClr>
              <a:buSzPct val="75000"/>
              <a:buFont typeface="Wingdings"/>
              <a:buChar char=""/>
              <a:tabLst>
                <a:tab pos="824865" algn="l"/>
                <a:tab pos="825500" algn="l"/>
              </a:tabLst>
            </a:pPr>
            <a:r>
              <a:rPr sz="1800" b="1" spc="-15" dirty="0">
                <a:solidFill>
                  <a:srgbClr val="808080"/>
                </a:solidFill>
                <a:latin typeface="Arial"/>
                <a:cs typeface="Arial"/>
              </a:rPr>
              <a:t>Transplant </a:t>
            </a:r>
            <a:r>
              <a:rPr sz="1800" b="1" spc="-5" dirty="0">
                <a:solidFill>
                  <a:srgbClr val="808080"/>
                </a:solidFill>
                <a:latin typeface="Arial"/>
                <a:cs typeface="Arial"/>
              </a:rPr>
              <a:t>associated </a:t>
            </a:r>
            <a:r>
              <a:rPr sz="1800" b="1" dirty="0">
                <a:solidFill>
                  <a:srgbClr val="808080"/>
                </a:solidFill>
                <a:latin typeface="Arial"/>
                <a:cs typeface="Arial"/>
              </a:rPr>
              <a:t>thrombotic </a:t>
            </a:r>
            <a:r>
              <a:rPr sz="1800" b="1" spc="-5" dirty="0">
                <a:solidFill>
                  <a:srgbClr val="808080"/>
                </a:solidFill>
                <a:latin typeface="Arial"/>
                <a:cs typeface="Arial"/>
              </a:rPr>
              <a:t>thrombocytopenic </a:t>
            </a:r>
            <a:r>
              <a:rPr sz="1800" b="1" dirty="0">
                <a:solidFill>
                  <a:srgbClr val="808080"/>
                </a:solidFill>
                <a:latin typeface="Arial"/>
                <a:cs typeface="Arial"/>
              </a:rPr>
              <a:t>purpura  (TTP) </a:t>
            </a:r>
            <a:r>
              <a:rPr sz="1800" b="1" spc="-5" dirty="0">
                <a:solidFill>
                  <a:srgbClr val="808080"/>
                </a:solidFill>
                <a:latin typeface="Arial"/>
                <a:cs typeface="Arial"/>
              </a:rPr>
              <a:t>– </a:t>
            </a:r>
            <a:r>
              <a:rPr sz="1800" b="1" dirty="0">
                <a:solidFill>
                  <a:srgbClr val="808080"/>
                </a:solidFill>
                <a:latin typeface="Arial"/>
                <a:cs typeface="Arial"/>
              </a:rPr>
              <a:t>does not </a:t>
            </a:r>
            <a:r>
              <a:rPr sz="1800" b="1" spc="-5" dirty="0">
                <a:solidFill>
                  <a:srgbClr val="808080"/>
                </a:solidFill>
                <a:latin typeface="Arial"/>
                <a:cs typeface="Arial"/>
              </a:rPr>
              <a:t>respond </a:t>
            </a:r>
            <a:r>
              <a:rPr sz="1800" b="1" dirty="0">
                <a:solidFill>
                  <a:srgbClr val="808080"/>
                </a:solidFill>
                <a:latin typeface="Arial"/>
                <a:cs typeface="Arial"/>
              </a:rPr>
              <a:t>to</a:t>
            </a:r>
            <a:r>
              <a:rPr sz="1800" b="1" spc="-45" dirty="0">
                <a:solidFill>
                  <a:srgbClr val="808080"/>
                </a:solidFill>
                <a:latin typeface="Arial"/>
                <a:cs typeface="Arial"/>
              </a:rPr>
              <a:t> </a:t>
            </a:r>
            <a:r>
              <a:rPr sz="1800" b="1" spc="-5" dirty="0">
                <a:solidFill>
                  <a:srgbClr val="808080"/>
                </a:solidFill>
                <a:latin typeface="Arial"/>
                <a:cs typeface="Arial"/>
              </a:rPr>
              <a:t>plasmapheresis</a:t>
            </a:r>
            <a:endParaRPr sz="1800" dirty="0">
              <a:latin typeface="Arial"/>
              <a:cs typeface="Arial"/>
            </a:endParaRPr>
          </a:p>
          <a:p>
            <a:pPr lvl="1">
              <a:lnSpc>
                <a:spcPct val="100000"/>
              </a:lnSpc>
              <a:spcBef>
                <a:spcPts val="35"/>
              </a:spcBef>
              <a:buClr>
                <a:srgbClr val="333399"/>
              </a:buClr>
              <a:buFont typeface="Wingdings"/>
              <a:buChar char=""/>
            </a:pPr>
            <a:endParaRPr sz="2200" dirty="0">
              <a:latin typeface="Times New Roman"/>
              <a:cs typeface="Times New Roman"/>
            </a:endParaRPr>
          </a:p>
          <a:p>
            <a:pPr marL="367665" indent="-354965">
              <a:lnSpc>
                <a:spcPct val="100000"/>
              </a:lnSpc>
              <a:buClr>
                <a:srgbClr val="333399"/>
              </a:buClr>
              <a:buSzPct val="75000"/>
              <a:buFont typeface="Wingdings"/>
              <a:buChar char=""/>
              <a:tabLst>
                <a:tab pos="367665" algn="l"/>
                <a:tab pos="368300" algn="l"/>
              </a:tabLst>
            </a:pPr>
            <a:r>
              <a:rPr sz="1800" b="1" spc="-5" dirty="0">
                <a:solidFill>
                  <a:srgbClr val="808080"/>
                </a:solidFill>
                <a:latin typeface="Arial"/>
                <a:cs typeface="Arial"/>
              </a:rPr>
              <a:t>Mandatory </a:t>
            </a:r>
            <a:r>
              <a:rPr sz="1800" b="1" dirty="0">
                <a:solidFill>
                  <a:srgbClr val="808080"/>
                </a:solidFill>
                <a:latin typeface="Arial"/>
                <a:cs typeface="Arial"/>
              </a:rPr>
              <a:t>monitoring of drug</a:t>
            </a:r>
            <a:r>
              <a:rPr sz="1800" b="1" spc="-85" dirty="0">
                <a:solidFill>
                  <a:srgbClr val="808080"/>
                </a:solidFill>
                <a:latin typeface="Arial"/>
                <a:cs typeface="Arial"/>
              </a:rPr>
              <a:t> </a:t>
            </a:r>
            <a:r>
              <a:rPr sz="1800" b="1" spc="-10" dirty="0">
                <a:solidFill>
                  <a:srgbClr val="808080"/>
                </a:solidFill>
                <a:latin typeface="Arial"/>
                <a:cs typeface="Arial"/>
              </a:rPr>
              <a:t>levels</a:t>
            </a:r>
            <a:endParaRPr sz="1800" dirty="0">
              <a:latin typeface="Arial"/>
              <a:cs typeface="Arial"/>
            </a:endParaRPr>
          </a:p>
        </p:txBody>
      </p:sp>
      <p:sp>
        <p:nvSpPr>
          <p:cNvPr id="6" name="object 6"/>
          <p:cNvSpPr txBox="1">
            <a:spLocks noGrp="1"/>
          </p:cNvSpPr>
          <p:nvPr>
            <p:ph type="ftr" sz="quarter" idx="4294967295"/>
          </p:nvPr>
        </p:nvSpPr>
        <p:spPr>
          <a:xfrm>
            <a:off x="1391792" y="6380331"/>
            <a:ext cx="7162165" cy="318134"/>
          </a:xfrm>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28676" rIns="0" bIns="0" rtlCol="0">
            <a:spAutoFit/>
          </a:bodyPr>
          <a:lstStyle/>
          <a:p>
            <a:pPr marL="1647825">
              <a:lnSpc>
                <a:spcPct val="100000"/>
              </a:lnSpc>
            </a:pPr>
            <a:r>
              <a:rPr dirty="0"/>
              <a:t>Acute GvHD:</a:t>
            </a:r>
            <a:r>
              <a:rPr spc="-95" dirty="0"/>
              <a:t> </a:t>
            </a:r>
            <a:r>
              <a:rPr spc="-5" dirty="0"/>
              <a:t>Treatment</a:t>
            </a:r>
          </a:p>
        </p:txBody>
      </p:sp>
      <p:sp>
        <p:nvSpPr>
          <p:cNvPr id="3" name="object 3"/>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solidFill>
            <a:srgbClr val="336699"/>
          </a:solidFill>
        </p:spPr>
        <p:txBody>
          <a:bodyPr wrap="square" lIns="0" tIns="0" rIns="0" bIns="0" rtlCol="0"/>
          <a:lstStyle/>
          <a:p>
            <a:endParaRPr/>
          </a:p>
        </p:txBody>
      </p:sp>
      <p:sp>
        <p:nvSpPr>
          <p:cNvPr id="4" name="object 4"/>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sp>
        <p:nvSpPr>
          <p:cNvPr id="5" name="object 5"/>
          <p:cNvSpPr txBox="1"/>
          <p:nvPr/>
        </p:nvSpPr>
        <p:spPr>
          <a:xfrm>
            <a:off x="828243" y="1152397"/>
            <a:ext cx="7604125" cy="5004435"/>
          </a:xfrm>
          <a:prstGeom prst="rect">
            <a:avLst/>
          </a:prstGeom>
        </p:spPr>
        <p:txBody>
          <a:bodyPr vert="horz" wrap="square" lIns="0" tIns="0" rIns="0" bIns="0" rtlCol="0">
            <a:spAutoFit/>
          </a:bodyPr>
          <a:lstStyle/>
          <a:p>
            <a:pPr marL="367665" indent="-354965">
              <a:lnSpc>
                <a:spcPct val="100000"/>
              </a:lnSpc>
              <a:buClr>
                <a:srgbClr val="333399"/>
              </a:buClr>
              <a:buSzPct val="75000"/>
              <a:buFont typeface="Wingdings"/>
              <a:buChar char=""/>
              <a:tabLst>
                <a:tab pos="367665" algn="l"/>
                <a:tab pos="368300" algn="l"/>
              </a:tabLst>
            </a:pPr>
            <a:r>
              <a:rPr sz="1800" b="1" spc="-5" dirty="0">
                <a:solidFill>
                  <a:srgbClr val="808080"/>
                </a:solidFill>
                <a:latin typeface="Arial"/>
                <a:cs typeface="Arial"/>
              </a:rPr>
              <a:t>Grade </a:t>
            </a:r>
            <a:r>
              <a:rPr sz="1800" b="1" dirty="0">
                <a:solidFill>
                  <a:srgbClr val="808080"/>
                </a:solidFill>
                <a:latin typeface="Arial"/>
                <a:cs typeface="Arial"/>
              </a:rPr>
              <a:t>I </a:t>
            </a:r>
            <a:r>
              <a:rPr sz="1800" b="1" spc="-5" dirty="0">
                <a:solidFill>
                  <a:srgbClr val="808080"/>
                </a:solidFill>
                <a:latin typeface="Arial"/>
                <a:cs typeface="Arial"/>
              </a:rPr>
              <a:t>skin disease may be </a:t>
            </a:r>
            <a:r>
              <a:rPr sz="1800" b="1" dirty="0">
                <a:solidFill>
                  <a:srgbClr val="808080"/>
                </a:solidFill>
                <a:latin typeface="Arial"/>
                <a:cs typeface="Arial"/>
              </a:rPr>
              <a:t>controlled </a:t>
            </a:r>
            <a:r>
              <a:rPr sz="1800" b="1" spc="5" dirty="0">
                <a:solidFill>
                  <a:srgbClr val="808080"/>
                </a:solidFill>
                <a:latin typeface="Arial"/>
                <a:cs typeface="Arial"/>
              </a:rPr>
              <a:t>with </a:t>
            </a:r>
            <a:r>
              <a:rPr sz="1800" b="1" spc="-5" dirty="0">
                <a:solidFill>
                  <a:srgbClr val="808080"/>
                </a:solidFill>
                <a:latin typeface="Arial"/>
                <a:cs typeface="Arial"/>
              </a:rPr>
              <a:t>topical steroids</a:t>
            </a:r>
            <a:r>
              <a:rPr sz="1800" b="1" spc="20" dirty="0">
                <a:solidFill>
                  <a:srgbClr val="808080"/>
                </a:solidFill>
                <a:latin typeface="Arial"/>
                <a:cs typeface="Arial"/>
              </a:rPr>
              <a:t> </a:t>
            </a:r>
            <a:r>
              <a:rPr sz="1800" b="1" spc="-5" dirty="0">
                <a:solidFill>
                  <a:srgbClr val="808080"/>
                </a:solidFill>
                <a:latin typeface="Arial"/>
                <a:cs typeface="Arial"/>
              </a:rPr>
              <a:t>alone</a:t>
            </a:r>
            <a:endParaRPr sz="1800">
              <a:latin typeface="Arial"/>
              <a:cs typeface="Arial"/>
            </a:endParaRPr>
          </a:p>
          <a:p>
            <a:pPr>
              <a:lnSpc>
                <a:spcPct val="100000"/>
              </a:lnSpc>
              <a:buClr>
                <a:srgbClr val="333399"/>
              </a:buClr>
              <a:buFont typeface="Wingdings"/>
              <a:buChar char=""/>
            </a:pPr>
            <a:endParaRPr sz="2250">
              <a:latin typeface="Times New Roman"/>
              <a:cs typeface="Times New Roman"/>
            </a:endParaRPr>
          </a:p>
          <a:p>
            <a:pPr marL="367665" indent="-354965">
              <a:lnSpc>
                <a:spcPct val="100000"/>
              </a:lnSpc>
              <a:spcBef>
                <a:spcPts val="5"/>
              </a:spcBef>
              <a:buClr>
                <a:srgbClr val="333399"/>
              </a:buClr>
              <a:buSzPct val="75000"/>
              <a:buFont typeface="Wingdings"/>
              <a:buChar char=""/>
              <a:tabLst>
                <a:tab pos="367665" algn="l"/>
                <a:tab pos="368300" algn="l"/>
              </a:tabLst>
            </a:pPr>
            <a:r>
              <a:rPr sz="1800" b="1" dirty="0">
                <a:solidFill>
                  <a:srgbClr val="808080"/>
                </a:solidFill>
                <a:latin typeface="Arial"/>
                <a:cs typeface="Arial"/>
              </a:rPr>
              <a:t>For </a:t>
            </a:r>
            <a:r>
              <a:rPr sz="1800" b="1" spc="-15" dirty="0">
                <a:solidFill>
                  <a:srgbClr val="808080"/>
                </a:solidFill>
                <a:latin typeface="Arial"/>
                <a:cs typeface="Arial"/>
              </a:rPr>
              <a:t>GvHD </a:t>
            </a:r>
            <a:r>
              <a:rPr sz="1800" b="1" dirty="0">
                <a:solidFill>
                  <a:srgbClr val="808080"/>
                </a:solidFill>
                <a:latin typeface="Arial"/>
                <a:cs typeface="Arial"/>
              </a:rPr>
              <a:t>&gt; </a:t>
            </a:r>
            <a:r>
              <a:rPr sz="1800" b="1" spc="-5" dirty="0">
                <a:solidFill>
                  <a:srgbClr val="808080"/>
                </a:solidFill>
                <a:latin typeface="Arial"/>
                <a:cs typeface="Arial"/>
              </a:rPr>
              <a:t>grade </a:t>
            </a:r>
            <a:r>
              <a:rPr sz="1800" b="1" dirty="0">
                <a:solidFill>
                  <a:srgbClr val="808080"/>
                </a:solidFill>
                <a:latin typeface="Arial"/>
                <a:cs typeface="Arial"/>
              </a:rPr>
              <a:t>I, gold </a:t>
            </a:r>
            <a:r>
              <a:rPr sz="1800" b="1" spc="-5" dirty="0">
                <a:solidFill>
                  <a:srgbClr val="808080"/>
                </a:solidFill>
                <a:latin typeface="Arial"/>
                <a:cs typeface="Arial"/>
              </a:rPr>
              <a:t>standard is</a:t>
            </a:r>
            <a:r>
              <a:rPr sz="1800" b="1" spc="70" dirty="0">
                <a:solidFill>
                  <a:srgbClr val="808080"/>
                </a:solidFill>
                <a:latin typeface="Arial"/>
                <a:cs typeface="Arial"/>
              </a:rPr>
              <a:t> </a:t>
            </a:r>
            <a:r>
              <a:rPr sz="1800" b="1" spc="-5" dirty="0">
                <a:solidFill>
                  <a:srgbClr val="808080"/>
                </a:solidFill>
                <a:latin typeface="Arial"/>
                <a:cs typeface="Arial"/>
              </a:rPr>
              <a:t>corticosteroid</a:t>
            </a:r>
            <a:endParaRPr sz="1800">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sz="1800" b="1" spc="-5" dirty="0">
                <a:solidFill>
                  <a:srgbClr val="808080"/>
                </a:solidFill>
                <a:latin typeface="Arial"/>
                <a:cs typeface="Arial"/>
              </a:rPr>
              <a:t>2mg/kg methylprednisolone</a:t>
            </a:r>
            <a:endParaRPr sz="1800">
              <a:latin typeface="Arial"/>
              <a:cs typeface="Arial"/>
            </a:endParaRPr>
          </a:p>
          <a:p>
            <a:pPr marL="824865" lvl="1" indent="-354965">
              <a:lnSpc>
                <a:spcPct val="100000"/>
              </a:lnSpc>
              <a:spcBef>
                <a:spcPts val="219"/>
              </a:spcBef>
              <a:buClr>
                <a:srgbClr val="333399"/>
              </a:buClr>
              <a:buSzPct val="75000"/>
              <a:buFont typeface="Wingdings"/>
              <a:buChar char=""/>
              <a:tabLst>
                <a:tab pos="824865" algn="l"/>
                <a:tab pos="825500" algn="l"/>
              </a:tabLst>
            </a:pPr>
            <a:r>
              <a:rPr sz="1800" b="1" spc="-15" dirty="0">
                <a:solidFill>
                  <a:srgbClr val="808080"/>
                </a:solidFill>
                <a:latin typeface="Arial"/>
                <a:cs typeface="Arial"/>
              </a:rPr>
              <a:t>Several </a:t>
            </a:r>
            <a:r>
              <a:rPr sz="1800" b="1" spc="-5" dirty="0">
                <a:solidFill>
                  <a:srgbClr val="808080"/>
                </a:solidFill>
                <a:latin typeface="Arial"/>
                <a:cs typeface="Arial"/>
              </a:rPr>
              <a:t>studies show </a:t>
            </a:r>
            <a:r>
              <a:rPr sz="1800" b="1" dirty="0">
                <a:solidFill>
                  <a:srgbClr val="808080"/>
                </a:solidFill>
                <a:latin typeface="Arial"/>
                <a:cs typeface="Arial"/>
              </a:rPr>
              <a:t>no </a:t>
            </a:r>
            <a:r>
              <a:rPr sz="1800" b="1" spc="-5" dirty="0">
                <a:solidFill>
                  <a:srgbClr val="808080"/>
                </a:solidFill>
                <a:latin typeface="Arial"/>
                <a:cs typeface="Arial"/>
              </a:rPr>
              <a:t>benefit </a:t>
            </a:r>
            <a:r>
              <a:rPr sz="1800" b="1" dirty="0">
                <a:solidFill>
                  <a:srgbClr val="808080"/>
                </a:solidFill>
                <a:latin typeface="Arial"/>
                <a:cs typeface="Arial"/>
              </a:rPr>
              <a:t>in </a:t>
            </a:r>
            <a:r>
              <a:rPr sz="1800" b="1" spc="-5" dirty="0">
                <a:solidFill>
                  <a:srgbClr val="808080"/>
                </a:solidFill>
                <a:latin typeface="Arial"/>
                <a:cs typeface="Arial"/>
              </a:rPr>
              <a:t>increasing</a:t>
            </a:r>
            <a:r>
              <a:rPr sz="1800" b="1" spc="95" dirty="0">
                <a:solidFill>
                  <a:srgbClr val="808080"/>
                </a:solidFill>
                <a:latin typeface="Arial"/>
                <a:cs typeface="Arial"/>
              </a:rPr>
              <a:t> </a:t>
            </a:r>
            <a:r>
              <a:rPr sz="1800" b="1" spc="-5" dirty="0">
                <a:solidFill>
                  <a:srgbClr val="808080"/>
                </a:solidFill>
                <a:latin typeface="Arial"/>
                <a:cs typeface="Arial"/>
              </a:rPr>
              <a:t>dose</a:t>
            </a:r>
            <a:endParaRPr sz="1800">
              <a:latin typeface="Arial"/>
              <a:cs typeface="Arial"/>
            </a:endParaRPr>
          </a:p>
          <a:p>
            <a:pPr marL="824865" marR="193040" lvl="1" indent="-354965">
              <a:lnSpc>
                <a:spcPts val="1939"/>
              </a:lnSpc>
              <a:spcBef>
                <a:spcPts val="464"/>
              </a:spcBef>
              <a:buClr>
                <a:srgbClr val="333399"/>
              </a:buClr>
              <a:buSzPct val="75000"/>
              <a:buFont typeface="Wingdings"/>
              <a:buChar char=""/>
              <a:tabLst>
                <a:tab pos="824865" algn="l"/>
                <a:tab pos="825500" algn="l"/>
              </a:tabLst>
            </a:pPr>
            <a:r>
              <a:rPr sz="1800" b="1" dirty="0">
                <a:solidFill>
                  <a:srgbClr val="808080"/>
                </a:solidFill>
                <a:latin typeface="Arial"/>
                <a:cs typeface="Arial"/>
              </a:rPr>
              <a:t>One </a:t>
            </a:r>
            <a:r>
              <a:rPr sz="1800" b="1" spc="-5" dirty="0">
                <a:solidFill>
                  <a:srgbClr val="808080"/>
                </a:solidFill>
                <a:latin typeface="Arial"/>
                <a:cs typeface="Arial"/>
              </a:rPr>
              <a:t>study </a:t>
            </a:r>
            <a:r>
              <a:rPr sz="1800" b="1" dirty="0">
                <a:solidFill>
                  <a:srgbClr val="808080"/>
                </a:solidFill>
                <a:latin typeface="Arial"/>
                <a:cs typeface="Arial"/>
              </a:rPr>
              <a:t>of </a:t>
            </a:r>
            <a:r>
              <a:rPr sz="1800" b="1" spc="-5" dirty="0">
                <a:solidFill>
                  <a:srgbClr val="808080"/>
                </a:solidFill>
                <a:latin typeface="Arial"/>
                <a:cs typeface="Arial"/>
              </a:rPr>
              <a:t>steroid </a:t>
            </a:r>
            <a:r>
              <a:rPr sz="1800" b="1" dirty="0">
                <a:solidFill>
                  <a:srgbClr val="808080"/>
                </a:solidFill>
                <a:latin typeface="Arial"/>
                <a:cs typeface="Arial"/>
              </a:rPr>
              <a:t>plus </a:t>
            </a:r>
            <a:r>
              <a:rPr sz="1800" b="1" spc="-5" dirty="0">
                <a:solidFill>
                  <a:srgbClr val="808080"/>
                </a:solidFill>
                <a:latin typeface="Arial"/>
                <a:cs typeface="Arial"/>
              </a:rPr>
              <a:t>etanercept </a:t>
            </a:r>
            <a:r>
              <a:rPr sz="1800" b="1" dirty="0">
                <a:solidFill>
                  <a:srgbClr val="808080"/>
                </a:solidFill>
                <a:latin typeface="Arial"/>
                <a:cs typeface="Arial"/>
              </a:rPr>
              <a:t>showed </a:t>
            </a:r>
            <a:r>
              <a:rPr sz="1800" b="1" spc="-5" dirty="0">
                <a:solidFill>
                  <a:srgbClr val="808080"/>
                </a:solidFill>
                <a:latin typeface="Arial"/>
                <a:cs typeface="Arial"/>
              </a:rPr>
              <a:t>70% resolution  </a:t>
            </a:r>
            <a:r>
              <a:rPr sz="1800" b="1" dirty="0">
                <a:solidFill>
                  <a:srgbClr val="808080"/>
                </a:solidFill>
                <a:latin typeface="Arial"/>
                <a:cs typeface="Arial"/>
              </a:rPr>
              <a:t>in one</a:t>
            </a:r>
            <a:r>
              <a:rPr sz="1800" b="1" spc="-120" dirty="0">
                <a:solidFill>
                  <a:srgbClr val="808080"/>
                </a:solidFill>
                <a:latin typeface="Arial"/>
                <a:cs typeface="Arial"/>
              </a:rPr>
              <a:t> </a:t>
            </a:r>
            <a:r>
              <a:rPr sz="1800" b="1" dirty="0">
                <a:solidFill>
                  <a:srgbClr val="808080"/>
                </a:solidFill>
                <a:latin typeface="Arial"/>
                <a:cs typeface="Arial"/>
              </a:rPr>
              <a:t>month</a:t>
            </a:r>
            <a:endParaRPr sz="1800">
              <a:latin typeface="Arial"/>
              <a:cs typeface="Arial"/>
            </a:endParaRPr>
          </a:p>
          <a:p>
            <a:pPr lvl="1">
              <a:lnSpc>
                <a:spcPct val="100000"/>
              </a:lnSpc>
              <a:spcBef>
                <a:spcPts val="30"/>
              </a:spcBef>
              <a:buClr>
                <a:srgbClr val="333399"/>
              </a:buClr>
              <a:buFont typeface="Wingdings"/>
              <a:buChar char=""/>
            </a:pPr>
            <a:endParaRPr sz="2200">
              <a:latin typeface="Times New Roman"/>
              <a:cs typeface="Times New Roman"/>
            </a:endParaRPr>
          </a:p>
          <a:p>
            <a:pPr marL="367665" indent="-354965">
              <a:lnSpc>
                <a:spcPct val="100000"/>
              </a:lnSpc>
              <a:spcBef>
                <a:spcPts val="5"/>
              </a:spcBef>
              <a:buClr>
                <a:srgbClr val="333399"/>
              </a:buClr>
              <a:buSzPct val="75000"/>
              <a:buFont typeface="Wingdings"/>
              <a:buChar char=""/>
              <a:tabLst>
                <a:tab pos="367665" algn="l"/>
                <a:tab pos="368300" algn="l"/>
              </a:tabLst>
            </a:pPr>
            <a:r>
              <a:rPr sz="1800" b="1" spc="-5" dirty="0">
                <a:solidFill>
                  <a:srgbClr val="808080"/>
                </a:solidFill>
                <a:latin typeface="Arial"/>
                <a:cs typeface="Arial"/>
              </a:rPr>
              <a:t>Steroid refractory</a:t>
            </a:r>
            <a:r>
              <a:rPr sz="1800" b="1" spc="-25" dirty="0">
                <a:solidFill>
                  <a:srgbClr val="808080"/>
                </a:solidFill>
                <a:latin typeface="Arial"/>
                <a:cs typeface="Arial"/>
              </a:rPr>
              <a:t> </a:t>
            </a:r>
            <a:r>
              <a:rPr sz="1800" b="1" spc="-10" dirty="0">
                <a:solidFill>
                  <a:srgbClr val="808080"/>
                </a:solidFill>
                <a:latin typeface="Arial"/>
                <a:cs typeface="Arial"/>
              </a:rPr>
              <a:t>aGvHD</a:t>
            </a:r>
            <a:endParaRPr sz="1800">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sz="1800" b="1" spc="-65" dirty="0">
                <a:solidFill>
                  <a:srgbClr val="808080"/>
                </a:solidFill>
                <a:latin typeface="Arial"/>
                <a:cs typeface="Arial"/>
              </a:rPr>
              <a:t>ATG</a:t>
            </a:r>
            <a:endParaRPr sz="1800">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sz="1800" b="1" spc="-10" dirty="0">
                <a:solidFill>
                  <a:srgbClr val="808080"/>
                </a:solidFill>
                <a:latin typeface="Arial"/>
                <a:cs typeface="Arial"/>
              </a:rPr>
              <a:t>MoAbs</a:t>
            </a:r>
            <a:endParaRPr sz="1800">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sz="1800" b="1" dirty="0">
                <a:solidFill>
                  <a:srgbClr val="808080"/>
                </a:solidFill>
                <a:latin typeface="Arial"/>
                <a:cs typeface="Arial"/>
              </a:rPr>
              <a:t>MSC</a:t>
            </a:r>
            <a:endParaRPr sz="1800">
              <a:latin typeface="Arial"/>
              <a:cs typeface="Arial"/>
            </a:endParaRPr>
          </a:p>
          <a:p>
            <a:pPr marL="824865" lvl="1" indent="-354965">
              <a:lnSpc>
                <a:spcPct val="100000"/>
              </a:lnSpc>
              <a:spcBef>
                <a:spcPts val="215"/>
              </a:spcBef>
              <a:buClr>
                <a:srgbClr val="333399"/>
              </a:buClr>
              <a:buSzPct val="75000"/>
              <a:buFont typeface="Wingdings"/>
              <a:buChar char=""/>
              <a:tabLst>
                <a:tab pos="824865" algn="l"/>
                <a:tab pos="825500" algn="l"/>
              </a:tabLst>
            </a:pPr>
            <a:r>
              <a:rPr sz="1800" b="1" dirty="0">
                <a:solidFill>
                  <a:srgbClr val="808080"/>
                </a:solidFill>
                <a:latin typeface="Arial"/>
                <a:cs typeface="Arial"/>
              </a:rPr>
              <a:t>ECP</a:t>
            </a:r>
            <a:endParaRPr sz="1800">
              <a:latin typeface="Arial"/>
              <a:cs typeface="Arial"/>
            </a:endParaRPr>
          </a:p>
          <a:p>
            <a:pPr marL="824865" lvl="1" indent="-354965">
              <a:lnSpc>
                <a:spcPct val="100000"/>
              </a:lnSpc>
              <a:spcBef>
                <a:spcPts val="219"/>
              </a:spcBef>
              <a:buClr>
                <a:srgbClr val="333399"/>
              </a:buClr>
              <a:buSzPct val="75000"/>
              <a:buFont typeface="Wingdings"/>
              <a:buChar char=""/>
              <a:tabLst>
                <a:tab pos="824865" algn="l"/>
                <a:tab pos="825500" algn="l"/>
              </a:tabLst>
            </a:pPr>
            <a:r>
              <a:rPr sz="1800" b="1" dirty="0">
                <a:solidFill>
                  <a:srgbClr val="808080"/>
                </a:solidFill>
                <a:latin typeface="Arial"/>
                <a:cs typeface="Arial"/>
              </a:rPr>
              <a:t>Ruxolitinib</a:t>
            </a:r>
            <a:endParaRPr sz="1800">
              <a:latin typeface="Arial"/>
              <a:cs typeface="Arial"/>
            </a:endParaRPr>
          </a:p>
          <a:p>
            <a:pPr lvl="1">
              <a:lnSpc>
                <a:spcPct val="100000"/>
              </a:lnSpc>
              <a:spcBef>
                <a:spcPts val="20"/>
              </a:spcBef>
              <a:buClr>
                <a:srgbClr val="333399"/>
              </a:buClr>
              <a:buFont typeface="Wingdings"/>
              <a:buChar char=""/>
            </a:pPr>
            <a:endParaRPr sz="2450">
              <a:latin typeface="Times New Roman"/>
              <a:cs typeface="Times New Roman"/>
            </a:endParaRPr>
          </a:p>
          <a:p>
            <a:pPr marL="367665" marR="5080" indent="-354965">
              <a:lnSpc>
                <a:spcPts val="1939"/>
              </a:lnSpc>
              <a:buClr>
                <a:srgbClr val="333399"/>
              </a:buClr>
              <a:buSzPct val="75000"/>
              <a:buFont typeface="Wingdings"/>
              <a:buChar char=""/>
              <a:tabLst>
                <a:tab pos="367665" algn="l"/>
                <a:tab pos="368300" algn="l"/>
              </a:tabLst>
            </a:pPr>
            <a:r>
              <a:rPr sz="1800" b="1" spc="-5" dirty="0">
                <a:solidFill>
                  <a:srgbClr val="808080"/>
                </a:solidFill>
                <a:latin typeface="Arial"/>
                <a:cs typeface="Arial"/>
              </a:rPr>
              <a:t>Supportive care is critical: antimicrobial prophylaxis, management  </a:t>
            </a:r>
            <a:r>
              <a:rPr sz="1800" b="1" dirty="0">
                <a:solidFill>
                  <a:srgbClr val="808080"/>
                </a:solidFill>
                <a:latin typeface="Arial"/>
                <a:cs typeface="Arial"/>
              </a:rPr>
              <a:t>of </a:t>
            </a:r>
            <a:r>
              <a:rPr sz="1800" b="1" spc="-5" dirty="0">
                <a:solidFill>
                  <a:srgbClr val="808080"/>
                </a:solidFill>
                <a:latin typeface="Arial"/>
                <a:cs typeface="Arial"/>
              </a:rPr>
              <a:t>hyperglycaemia, </a:t>
            </a:r>
            <a:r>
              <a:rPr sz="1800" b="1" dirty="0">
                <a:solidFill>
                  <a:srgbClr val="808080"/>
                </a:solidFill>
                <a:latin typeface="Arial"/>
                <a:cs typeface="Arial"/>
              </a:rPr>
              <a:t>antibody </a:t>
            </a:r>
            <a:r>
              <a:rPr sz="1800" b="1" spc="-5" dirty="0">
                <a:solidFill>
                  <a:srgbClr val="808080"/>
                </a:solidFill>
                <a:latin typeface="Arial"/>
                <a:cs typeface="Arial"/>
              </a:rPr>
              <a:t>replacement, manage</a:t>
            </a:r>
            <a:r>
              <a:rPr sz="1800" b="1" spc="50" dirty="0">
                <a:solidFill>
                  <a:srgbClr val="808080"/>
                </a:solidFill>
                <a:latin typeface="Arial"/>
                <a:cs typeface="Arial"/>
              </a:rPr>
              <a:t> </a:t>
            </a:r>
            <a:r>
              <a:rPr sz="1800" b="1" spc="-5" dirty="0">
                <a:solidFill>
                  <a:srgbClr val="808080"/>
                </a:solidFill>
                <a:latin typeface="Arial"/>
                <a:cs typeface="Arial"/>
              </a:rPr>
              <a:t>cytopenias</a:t>
            </a:r>
            <a:endParaRPr sz="1800">
              <a:latin typeface="Arial"/>
              <a:cs typeface="Arial"/>
            </a:endParaRPr>
          </a:p>
        </p:txBody>
      </p:sp>
      <p:sp>
        <p:nvSpPr>
          <p:cNvPr id="6" name="object 6"/>
          <p:cNvSpPr txBox="1">
            <a:spLocks noGrp="1"/>
          </p:cNvSpPr>
          <p:nvPr>
            <p:ph type="ftr" sz="quarter" idx="4294967295"/>
          </p:nvPr>
        </p:nvSpPr>
        <p:spPr>
          <a:xfrm>
            <a:off x="1391792" y="6380331"/>
            <a:ext cx="7162165" cy="318134"/>
          </a:xfrm>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28676" rIns="0" bIns="0" rtlCol="0">
            <a:spAutoFit/>
          </a:bodyPr>
          <a:lstStyle/>
          <a:p>
            <a:pPr marL="1647825">
              <a:lnSpc>
                <a:spcPct val="100000"/>
              </a:lnSpc>
            </a:pPr>
            <a:r>
              <a:rPr dirty="0"/>
              <a:t>Acute GvHD:</a:t>
            </a:r>
            <a:r>
              <a:rPr spc="-95" dirty="0"/>
              <a:t> </a:t>
            </a:r>
            <a:r>
              <a:rPr spc="-5" dirty="0"/>
              <a:t>Treatment</a:t>
            </a:r>
          </a:p>
        </p:txBody>
      </p:sp>
      <p:sp>
        <p:nvSpPr>
          <p:cNvPr id="3" name="object 3"/>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solidFill>
            <a:srgbClr val="336699"/>
          </a:solidFill>
        </p:spPr>
        <p:txBody>
          <a:bodyPr wrap="square" lIns="0" tIns="0" rIns="0" bIns="0" rtlCol="0"/>
          <a:lstStyle/>
          <a:p>
            <a:endParaRPr/>
          </a:p>
        </p:txBody>
      </p:sp>
      <p:sp>
        <p:nvSpPr>
          <p:cNvPr id="4" name="object 4"/>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sp>
        <p:nvSpPr>
          <p:cNvPr id="5" name="object 5"/>
          <p:cNvSpPr txBox="1"/>
          <p:nvPr/>
        </p:nvSpPr>
        <p:spPr>
          <a:xfrm>
            <a:off x="3303523" y="5877966"/>
            <a:ext cx="5304790" cy="224790"/>
          </a:xfrm>
          <a:prstGeom prst="rect">
            <a:avLst/>
          </a:prstGeom>
        </p:spPr>
        <p:txBody>
          <a:bodyPr vert="horz" wrap="square" lIns="0" tIns="0" rIns="0" bIns="0" rtlCol="0">
            <a:spAutoFit/>
          </a:bodyPr>
          <a:lstStyle/>
          <a:p>
            <a:pPr marL="12700">
              <a:lnSpc>
                <a:spcPct val="100000"/>
              </a:lnSpc>
            </a:pPr>
            <a:r>
              <a:rPr sz="1400" b="1" spc="-25" dirty="0">
                <a:solidFill>
                  <a:srgbClr val="808080"/>
                </a:solidFill>
                <a:latin typeface="Arial"/>
                <a:cs typeface="Arial"/>
              </a:rPr>
              <a:t>Van </a:t>
            </a:r>
            <a:r>
              <a:rPr sz="1400" b="1" spc="-5" dirty="0">
                <a:solidFill>
                  <a:srgbClr val="808080"/>
                </a:solidFill>
                <a:latin typeface="Arial"/>
                <a:cs typeface="Arial"/>
              </a:rPr>
              <a:t>Lint </a:t>
            </a:r>
            <a:r>
              <a:rPr sz="1400" b="1" dirty="0">
                <a:solidFill>
                  <a:srgbClr val="808080"/>
                </a:solidFill>
                <a:latin typeface="Arial"/>
                <a:cs typeface="Arial"/>
              </a:rPr>
              <a:t>et al (GITMO) </a:t>
            </a:r>
            <a:r>
              <a:rPr sz="1400" b="1" spc="-5" dirty="0">
                <a:solidFill>
                  <a:srgbClr val="808080"/>
                </a:solidFill>
                <a:latin typeface="Arial"/>
                <a:cs typeface="Arial"/>
              </a:rPr>
              <a:t>Blood </a:t>
            </a:r>
            <a:r>
              <a:rPr sz="1400" b="1" dirty="0">
                <a:solidFill>
                  <a:srgbClr val="808080"/>
                </a:solidFill>
                <a:latin typeface="Arial"/>
                <a:cs typeface="Arial"/>
              </a:rPr>
              <a:t>1998: 95 </a:t>
            </a:r>
            <a:r>
              <a:rPr sz="1400" b="1" spc="-5" dirty="0">
                <a:solidFill>
                  <a:srgbClr val="808080"/>
                </a:solidFill>
                <a:latin typeface="Arial"/>
                <a:cs typeface="Arial"/>
              </a:rPr>
              <a:t>pts </a:t>
            </a:r>
            <a:r>
              <a:rPr sz="1400" b="1" dirty="0">
                <a:solidFill>
                  <a:srgbClr val="808080"/>
                </a:solidFill>
                <a:latin typeface="Arial"/>
                <a:cs typeface="Arial"/>
              </a:rPr>
              <a:t>with &gt; </a:t>
            </a:r>
            <a:r>
              <a:rPr sz="1400" b="1" spc="-5" dirty="0">
                <a:solidFill>
                  <a:srgbClr val="808080"/>
                </a:solidFill>
                <a:latin typeface="Arial"/>
                <a:cs typeface="Arial"/>
              </a:rPr>
              <a:t>grade </a:t>
            </a:r>
            <a:r>
              <a:rPr sz="1400" b="1" dirty="0">
                <a:solidFill>
                  <a:srgbClr val="808080"/>
                </a:solidFill>
                <a:latin typeface="Arial"/>
                <a:cs typeface="Arial"/>
              </a:rPr>
              <a:t>I</a:t>
            </a:r>
            <a:r>
              <a:rPr sz="1400" b="1" spc="-229" dirty="0">
                <a:solidFill>
                  <a:srgbClr val="808080"/>
                </a:solidFill>
                <a:latin typeface="Arial"/>
                <a:cs typeface="Arial"/>
              </a:rPr>
              <a:t> </a:t>
            </a:r>
            <a:r>
              <a:rPr sz="1400" b="1" spc="-5" dirty="0">
                <a:solidFill>
                  <a:srgbClr val="808080"/>
                </a:solidFill>
                <a:latin typeface="Arial"/>
                <a:cs typeface="Arial"/>
              </a:rPr>
              <a:t>aGvHD</a:t>
            </a:r>
            <a:endParaRPr sz="1400">
              <a:latin typeface="Arial"/>
              <a:cs typeface="Arial"/>
            </a:endParaRPr>
          </a:p>
        </p:txBody>
      </p:sp>
      <p:sp>
        <p:nvSpPr>
          <p:cNvPr id="6" name="object 6"/>
          <p:cNvSpPr/>
          <p:nvPr/>
        </p:nvSpPr>
        <p:spPr>
          <a:xfrm>
            <a:off x="457200" y="1269936"/>
            <a:ext cx="8229600" cy="4526026"/>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452437" y="1265174"/>
            <a:ext cx="8239125" cy="4535805"/>
          </a:xfrm>
          <a:custGeom>
            <a:avLst/>
            <a:gdLst/>
            <a:ahLst/>
            <a:cxnLst/>
            <a:rect l="l" t="t" r="r" b="b"/>
            <a:pathLst>
              <a:path w="8239125" h="4535805">
                <a:moveTo>
                  <a:pt x="0" y="4535551"/>
                </a:moveTo>
                <a:lnTo>
                  <a:pt x="8239125" y="4535551"/>
                </a:lnTo>
                <a:lnTo>
                  <a:pt x="8239125" y="0"/>
                </a:lnTo>
                <a:lnTo>
                  <a:pt x="0" y="0"/>
                </a:lnTo>
                <a:lnTo>
                  <a:pt x="0" y="4535551"/>
                </a:lnTo>
                <a:close/>
              </a:path>
            </a:pathLst>
          </a:custGeom>
          <a:ln w="9525">
            <a:solidFill>
              <a:srgbClr val="336699"/>
            </a:solidFill>
          </a:ln>
        </p:spPr>
        <p:txBody>
          <a:bodyPr wrap="square" lIns="0" tIns="0" rIns="0" bIns="0" rtlCol="0"/>
          <a:lstStyle/>
          <a:p>
            <a:endParaRPr/>
          </a:p>
        </p:txBody>
      </p:sp>
      <p:sp>
        <p:nvSpPr>
          <p:cNvPr id="8" name="object 8"/>
          <p:cNvSpPr txBox="1">
            <a:spLocks noGrp="1"/>
          </p:cNvSpPr>
          <p:nvPr>
            <p:ph type="ftr" sz="quarter" idx="4294967295"/>
          </p:nvPr>
        </p:nvSpPr>
        <p:spPr>
          <a:xfrm>
            <a:off x="1391792" y="6380331"/>
            <a:ext cx="7162165" cy="318134"/>
          </a:xfrm>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84454" rIns="0" bIns="0" rtlCol="0">
            <a:spAutoFit/>
          </a:bodyPr>
          <a:lstStyle/>
          <a:p>
            <a:pPr marL="229870" algn="ctr">
              <a:lnSpc>
                <a:spcPct val="100000"/>
              </a:lnSpc>
            </a:pPr>
            <a:r>
              <a:rPr dirty="0"/>
              <a:t>Acute GvHD:</a:t>
            </a:r>
            <a:r>
              <a:rPr spc="-95" dirty="0"/>
              <a:t> </a:t>
            </a:r>
            <a:r>
              <a:rPr spc="-5" dirty="0"/>
              <a:t>Treatment</a:t>
            </a:r>
          </a:p>
          <a:p>
            <a:pPr marL="227965" algn="ctr">
              <a:lnSpc>
                <a:spcPct val="100000"/>
              </a:lnSpc>
            </a:pPr>
            <a:r>
              <a:rPr spc="-5" dirty="0"/>
              <a:t>Etanercept </a:t>
            </a:r>
            <a:r>
              <a:rPr dirty="0"/>
              <a:t>&amp; MP as first </a:t>
            </a:r>
            <a:r>
              <a:rPr spc="-5" dirty="0"/>
              <a:t>line</a:t>
            </a:r>
            <a:r>
              <a:rPr spc="-75" dirty="0"/>
              <a:t> </a:t>
            </a:r>
            <a:r>
              <a:rPr spc="-5" dirty="0"/>
              <a:t>therapy</a:t>
            </a:r>
          </a:p>
        </p:txBody>
      </p:sp>
      <p:sp>
        <p:nvSpPr>
          <p:cNvPr id="3" name="object 3"/>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solidFill>
            <a:srgbClr val="336699"/>
          </a:solidFill>
        </p:spPr>
        <p:txBody>
          <a:bodyPr wrap="square" lIns="0" tIns="0" rIns="0" bIns="0" rtlCol="0"/>
          <a:lstStyle/>
          <a:p>
            <a:endParaRPr/>
          </a:p>
        </p:txBody>
      </p:sp>
      <p:sp>
        <p:nvSpPr>
          <p:cNvPr id="4" name="object 4"/>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sp>
        <p:nvSpPr>
          <p:cNvPr id="5" name="object 5"/>
          <p:cNvSpPr/>
          <p:nvPr/>
        </p:nvSpPr>
        <p:spPr>
          <a:xfrm>
            <a:off x="457200" y="1320736"/>
            <a:ext cx="8229600" cy="4526026"/>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452437" y="1316100"/>
            <a:ext cx="8239125" cy="4535805"/>
          </a:xfrm>
          <a:custGeom>
            <a:avLst/>
            <a:gdLst/>
            <a:ahLst/>
            <a:cxnLst/>
            <a:rect l="l" t="t" r="r" b="b"/>
            <a:pathLst>
              <a:path w="8239125" h="4535805">
                <a:moveTo>
                  <a:pt x="0" y="4535424"/>
                </a:moveTo>
                <a:lnTo>
                  <a:pt x="8239125" y="4535424"/>
                </a:lnTo>
                <a:lnTo>
                  <a:pt x="8239125" y="0"/>
                </a:lnTo>
                <a:lnTo>
                  <a:pt x="0" y="0"/>
                </a:lnTo>
                <a:lnTo>
                  <a:pt x="0" y="4535424"/>
                </a:lnTo>
                <a:close/>
              </a:path>
            </a:pathLst>
          </a:custGeom>
          <a:ln w="9525">
            <a:solidFill>
              <a:srgbClr val="336699"/>
            </a:solidFill>
          </a:ln>
        </p:spPr>
        <p:txBody>
          <a:bodyPr wrap="square" lIns="0" tIns="0" rIns="0" bIns="0" rtlCol="0"/>
          <a:lstStyle/>
          <a:p>
            <a:endParaRPr/>
          </a:p>
        </p:txBody>
      </p:sp>
      <p:sp>
        <p:nvSpPr>
          <p:cNvPr id="7" name="object 7"/>
          <p:cNvSpPr txBox="1"/>
          <p:nvPr/>
        </p:nvSpPr>
        <p:spPr>
          <a:xfrm>
            <a:off x="6574663" y="5877966"/>
            <a:ext cx="2034539" cy="224790"/>
          </a:xfrm>
          <a:prstGeom prst="rect">
            <a:avLst/>
          </a:prstGeom>
        </p:spPr>
        <p:txBody>
          <a:bodyPr vert="horz" wrap="square" lIns="0" tIns="0" rIns="0" bIns="0" rtlCol="0">
            <a:spAutoFit/>
          </a:bodyPr>
          <a:lstStyle/>
          <a:p>
            <a:pPr marL="12700">
              <a:lnSpc>
                <a:spcPct val="100000"/>
              </a:lnSpc>
            </a:pPr>
            <a:r>
              <a:rPr sz="1400" b="1" spc="-5" dirty="0">
                <a:solidFill>
                  <a:srgbClr val="808080"/>
                </a:solidFill>
                <a:latin typeface="Arial"/>
                <a:cs typeface="Arial"/>
              </a:rPr>
              <a:t>Levine </a:t>
            </a:r>
            <a:r>
              <a:rPr sz="1400" b="1" dirty="0">
                <a:solidFill>
                  <a:srgbClr val="808080"/>
                </a:solidFill>
                <a:latin typeface="Arial"/>
                <a:cs typeface="Arial"/>
              </a:rPr>
              <a:t>et al  </a:t>
            </a:r>
            <a:r>
              <a:rPr sz="1400" b="1" spc="-5" dirty="0">
                <a:solidFill>
                  <a:srgbClr val="808080"/>
                </a:solidFill>
                <a:latin typeface="Arial"/>
                <a:cs typeface="Arial"/>
              </a:rPr>
              <a:t>Blood</a:t>
            </a:r>
            <a:r>
              <a:rPr sz="1400" b="1" spc="-140" dirty="0">
                <a:solidFill>
                  <a:srgbClr val="808080"/>
                </a:solidFill>
                <a:latin typeface="Arial"/>
                <a:cs typeface="Arial"/>
              </a:rPr>
              <a:t> </a:t>
            </a:r>
            <a:r>
              <a:rPr sz="1400" b="1" dirty="0">
                <a:solidFill>
                  <a:srgbClr val="808080"/>
                </a:solidFill>
                <a:latin typeface="Arial"/>
                <a:cs typeface="Arial"/>
              </a:rPr>
              <a:t>2008</a:t>
            </a:r>
            <a:endParaRPr sz="1400">
              <a:latin typeface="Arial"/>
              <a:cs typeface="Arial"/>
            </a:endParaRPr>
          </a:p>
        </p:txBody>
      </p:sp>
      <p:sp>
        <p:nvSpPr>
          <p:cNvPr id="8" name="object 8"/>
          <p:cNvSpPr txBox="1">
            <a:spLocks noGrp="1"/>
          </p:cNvSpPr>
          <p:nvPr>
            <p:ph type="ftr" sz="quarter" idx="4294967295"/>
          </p:nvPr>
        </p:nvSpPr>
        <p:spPr>
          <a:xfrm>
            <a:off x="1391792" y="6380331"/>
            <a:ext cx="7162165" cy="318134"/>
          </a:xfrm>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28676" rIns="0" bIns="0" rtlCol="0">
            <a:spAutoFit/>
          </a:bodyPr>
          <a:lstStyle/>
          <a:p>
            <a:pPr marL="948055">
              <a:lnSpc>
                <a:spcPct val="100000"/>
              </a:lnSpc>
            </a:pPr>
            <a:r>
              <a:rPr dirty="0"/>
              <a:t>Acute GvHD: </a:t>
            </a:r>
            <a:r>
              <a:rPr spc="-5" dirty="0"/>
              <a:t>2nd line</a:t>
            </a:r>
            <a:r>
              <a:rPr spc="-80" dirty="0"/>
              <a:t> </a:t>
            </a:r>
            <a:r>
              <a:rPr spc="-5" dirty="0"/>
              <a:t>treatment</a:t>
            </a:r>
          </a:p>
        </p:txBody>
      </p:sp>
      <p:sp>
        <p:nvSpPr>
          <p:cNvPr id="3" name="object 3"/>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solidFill>
            <a:srgbClr val="336699"/>
          </a:solidFill>
        </p:spPr>
        <p:txBody>
          <a:bodyPr wrap="square" lIns="0" tIns="0" rIns="0" bIns="0" rtlCol="0"/>
          <a:lstStyle/>
          <a:p>
            <a:endParaRPr/>
          </a:p>
        </p:txBody>
      </p:sp>
      <p:sp>
        <p:nvSpPr>
          <p:cNvPr id="4" name="object 4"/>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graphicFrame>
        <p:nvGraphicFramePr>
          <p:cNvPr id="5" name="object 5"/>
          <p:cNvGraphicFramePr>
            <a:graphicFrameLocks noGrp="1"/>
          </p:cNvGraphicFramePr>
          <p:nvPr/>
        </p:nvGraphicFramePr>
        <p:xfrm>
          <a:off x="442912" y="1192212"/>
          <a:ext cx="8229600" cy="4664073"/>
        </p:xfrm>
        <a:graphic>
          <a:graphicData uri="http://schemas.openxmlformats.org/drawingml/2006/table">
            <a:tbl>
              <a:tblPr firstRow="1" bandRow="1">
                <a:tableStyleId>{2D5ABB26-0587-4C30-8999-92F81FD0307C}</a:tableStyleId>
              </a:tblPr>
              <a:tblGrid>
                <a:gridCol w="2743200"/>
                <a:gridCol w="2743200"/>
                <a:gridCol w="2743200"/>
              </a:tblGrid>
              <a:tr h="518287">
                <a:tc>
                  <a:txBody>
                    <a:bodyPr/>
                    <a:lstStyle/>
                    <a:p>
                      <a:pPr marL="76835">
                        <a:lnSpc>
                          <a:spcPct val="100000"/>
                        </a:lnSpc>
                        <a:spcBef>
                          <a:spcPts val="175"/>
                        </a:spcBef>
                      </a:pPr>
                      <a:r>
                        <a:rPr sz="2800" b="1" spc="-20" dirty="0">
                          <a:latin typeface="Arial"/>
                          <a:cs typeface="Arial"/>
                        </a:rPr>
                        <a:t>Treatment</a:t>
                      </a:r>
                      <a:endParaRPr sz="2800">
                        <a:latin typeface="Arial"/>
                        <a:cs typeface="Arial"/>
                      </a:endParaRPr>
                    </a:p>
                  </a:txBody>
                  <a:tcPr marL="0" marR="0" marT="0" marB="0">
                    <a:lnL w="28575">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a:lstStyle/>
                    <a:p>
                      <a:pPr algn="ctr">
                        <a:lnSpc>
                          <a:spcPct val="100000"/>
                        </a:lnSpc>
                        <a:spcBef>
                          <a:spcPts val="175"/>
                        </a:spcBef>
                      </a:pPr>
                      <a:r>
                        <a:rPr sz="2800" b="1" spc="-5" dirty="0">
                          <a:latin typeface="Arial"/>
                          <a:cs typeface="Arial"/>
                        </a:rPr>
                        <a:t>Response</a:t>
                      </a:r>
                      <a:endParaRPr sz="2800">
                        <a:latin typeface="Arial"/>
                        <a:cs typeface="Arial"/>
                      </a:endParaRPr>
                    </a:p>
                  </a:txBody>
                  <a:tcPr marL="0" marR="0" marT="0" marB="0">
                    <a:lnL w="12700">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a:lstStyle/>
                    <a:p>
                      <a:pPr marL="6350" algn="ctr">
                        <a:lnSpc>
                          <a:spcPct val="100000"/>
                        </a:lnSpc>
                        <a:spcBef>
                          <a:spcPts val="175"/>
                        </a:spcBef>
                      </a:pPr>
                      <a:r>
                        <a:rPr sz="2800" b="1" spc="-5" dirty="0">
                          <a:latin typeface="Arial"/>
                          <a:cs typeface="Arial"/>
                        </a:rPr>
                        <a:t>Survival</a:t>
                      </a:r>
                      <a:endParaRPr sz="2800">
                        <a:latin typeface="Arial"/>
                        <a:cs typeface="Arial"/>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12700">
                      <a:solidFill>
                        <a:srgbClr val="000000"/>
                      </a:solidFill>
                      <a:prstDash val="solid"/>
                    </a:lnB>
                  </a:tcPr>
                </a:tc>
              </a:tr>
              <a:tr h="518160">
                <a:tc>
                  <a:txBody>
                    <a:bodyPr/>
                    <a:lstStyle/>
                    <a:p>
                      <a:pPr marL="76835">
                        <a:lnSpc>
                          <a:spcPct val="100000"/>
                        </a:lnSpc>
                        <a:spcBef>
                          <a:spcPts val="235"/>
                        </a:spcBef>
                      </a:pPr>
                      <a:r>
                        <a:rPr sz="2800" b="1" spc="-75" dirty="0">
                          <a:latin typeface="Arial"/>
                          <a:cs typeface="Arial"/>
                        </a:rPr>
                        <a:t>ATG</a:t>
                      </a:r>
                      <a:endParaRPr sz="28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255" algn="ctr">
                        <a:lnSpc>
                          <a:spcPct val="100000"/>
                        </a:lnSpc>
                        <a:spcBef>
                          <a:spcPts val="235"/>
                        </a:spcBef>
                      </a:pPr>
                      <a:r>
                        <a:rPr sz="2800" b="1" dirty="0">
                          <a:latin typeface="Arial"/>
                          <a:cs typeface="Arial"/>
                        </a:rPr>
                        <a:t>51%</a:t>
                      </a:r>
                      <a:endParaRPr sz="28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gn="ctr">
                        <a:lnSpc>
                          <a:spcPct val="100000"/>
                        </a:lnSpc>
                        <a:spcBef>
                          <a:spcPts val="235"/>
                        </a:spcBef>
                      </a:pPr>
                      <a:r>
                        <a:rPr sz="2800" b="1" spc="5" dirty="0">
                          <a:latin typeface="Arial"/>
                          <a:cs typeface="Arial"/>
                        </a:rPr>
                        <a:t>35%</a:t>
                      </a:r>
                      <a:endParaRPr sz="280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18287">
                <a:tc>
                  <a:txBody>
                    <a:bodyPr/>
                    <a:lstStyle/>
                    <a:p>
                      <a:pPr marL="76835">
                        <a:lnSpc>
                          <a:spcPct val="100000"/>
                        </a:lnSpc>
                        <a:spcBef>
                          <a:spcPts val="235"/>
                        </a:spcBef>
                      </a:pPr>
                      <a:r>
                        <a:rPr sz="2800" b="1" spc="-5" dirty="0">
                          <a:latin typeface="Arial"/>
                          <a:cs typeface="Arial"/>
                        </a:rPr>
                        <a:t>Anti-IL2R</a:t>
                      </a:r>
                      <a:endParaRPr sz="28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255" algn="ctr">
                        <a:lnSpc>
                          <a:spcPct val="100000"/>
                        </a:lnSpc>
                        <a:spcBef>
                          <a:spcPts val="235"/>
                        </a:spcBef>
                      </a:pPr>
                      <a:r>
                        <a:rPr sz="2800" b="1" dirty="0">
                          <a:latin typeface="Arial"/>
                          <a:cs typeface="Arial"/>
                        </a:rPr>
                        <a:t>40-70%</a:t>
                      </a:r>
                      <a:endParaRPr sz="28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145" algn="ctr">
                        <a:lnSpc>
                          <a:spcPct val="100000"/>
                        </a:lnSpc>
                        <a:spcBef>
                          <a:spcPts val="235"/>
                        </a:spcBef>
                      </a:pPr>
                      <a:r>
                        <a:rPr sz="2800" b="1" u="heavy" spc="-5" dirty="0">
                          <a:latin typeface="Arial"/>
                          <a:cs typeface="Arial"/>
                        </a:rPr>
                        <a:t>&lt;</a:t>
                      </a:r>
                      <a:r>
                        <a:rPr sz="2800" b="1" spc="-5" dirty="0">
                          <a:latin typeface="Arial"/>
                          <a:cs typeface="Arial"/>
                        </a:rPr>
                        <a:t>30%</a:t>
                      </a:r>
                      <a:endParaRPr sz="280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18160">
                <a:tc>
                  <a:txBody>
                    <a:bodyPr/>
                    <a:lstStyle/>
                    <a:p>
                      <a:pPr marL="76835">
                        <a:lnSpc>
                          <a:spcPct val="100000"/>
                        </a:lnSpc>
                        <a:spcBef>
                          <a:spcPts val="240"/>
                        </a:spcBef>
                      </a:pPr>
                      <a:r>
                        <a:rPr sz="2800" b="1" spc="-5" dirty="0">
                          <a:latin typeface="Arial"/>
                          <a:cs typeface="Arial"/>
                        </a:rPr>
                        <a:t>Anti-TNF</a:t>
                      </a:r>
                      <a:endParaRPr sz="28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255" algn="ctr">
                        <a:lnSpc>
                          <a:spcPct val="100000"/>
                        </a:lnSpc>
                        <a:spcBef>
                          <a:spcPts val="240"/>
                        </a:spcBef>
                      </a:pPr>
                      <a:r>
                        <a:rPr sz="2800" b="1" dirty="0">
                          <a:latin typeface="Arial"/>
                          <a:cs typeface="Arial"/>
                        </a:rPr>
                        <a:t>67%</a:t>
                      </a:r>
                      <a:endParaRPr sz="28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gn="ctr">
                        <a:lnSpc>
                          <a:spcPct val="100000"/>
                        </a:lnSpc>
                        <a:spcBef>
                          <a:spcPts val="240"/>
                        </a:spcBef>
                      </a:pPr>
                      <a:r>
                        <a:rPr sz="2800" b="1" spc="5" dirty="0">
                          <a:latin typeface="Arial"/>
                          <a:cs typeface="Arial"/>
                        </a:rPr>
                        <a:t>38%</a:t>
                      </a:r>
                      <a:endParaRPr sz="280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18286">
                <a:tc>
                  <a:txBody>
                    <a:bodyPr/>
                    <a:lstStyle/>
                    <a:p>
                      <a:pPr marL="76835">
                        <a:lnSpc>
                          <a:spcPct val="100000"/>
                        </a:lnSpc>
                        <a:spcBef>
                          <a:spcPts val="240"/>
                        </a:spcBef>
                      </a:pPr>
                      <a:r>
                        <a:rPr sz="2800" b="1" spc="-5" dirty="0">
                          <a:latin typeface="Arial"/>
                          <a:cs typeface="Arial"/>
                        </a:rPr>
                        <a:t>CsA to</a:t>
                      </a:r>
                      <a:r>
                        <a:rPr sz="2800" b="1" spc="-170" dirty="0">
                          <a:latin typeface="Arial"/>
                          <a:cs typeface="Arial"/>
                        </a:rPr>
                        <a:t> </a:t>
                      </a:r>
                      <a:r>
                        <a:rPr sz="2800" b="1" dirty="0">
                          <a:latin typeface="Arial"/>
                          <a:cs typeface="Arial"/>
                        </a:rPr>
                        <a:t>tacro</a:t>
                      </a:r>
                      <a:endParaRPr sz="28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255" algn="ctr">
                        <a:lnSpc>
                          <a:spcPct val="100000"/>
                        </a:lnSpc>
                        <a:spcBef>
                          <a:spcPts val="240"/>
                        </a:spcBef>
                      </a:pPr>
                      <a:r>
                        <a:rPr sz="2800" b="1" dirty="0">
                          <a:latin typeface="Arial"/>
                          <a:cs typeface="Arial"/>
                        </a:rPr>
                        <a:t>10%</a:t>
                      </a:r>
                      <a:endParaRPr sz="28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280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18160">
                <a:tc>
                  <a:txBody>
                    <a:bodyPr/>
                    <a:lstStyle/>
                    <a:p>
                      <a:pPr marL="76835">
                        <a:lnSpc>
                          <a:spcPct val="100000"/>
                        </a:lnSpc>
                        <a:spcBef>
                          <a:spcPts val="240"/>
                        </a:spcBef>
                      </a:pPr>
                      <a:r>
                        <a:rPr sz="2800" b="1" spc="-45" dirty="0">
                          <a:latin typeface="Arial"/>
                          <a:cs typeface="Arial"/>
                        </a:rPr>
                        <a:t>Tacro </a:t>
                      </a:r>
                      <a:r>
                        <a:rPr sz="2800" b="1" spc="-5" dirty="0">
                          <a:latin typeface="Arial"/>
                          <a:cs typeface="Arial"/>
                        </a:rPr>
                        <a:t>+</a:t>
                      </a:r>
                      <a:r>
                        <a:rPr sz="2800" b="1" spc="-140" dirty="0">
                          <a:latin typeface="Arial"/>
                          <a:cs typeface="Arial"/>
                        </a:rPr>
                        <a:t> </a:t>
                      </a:r>
                      <a:r>
                        <a:rPr sz="2800" b="1" spc="-75" dirty="0">
                          <a:latin typeface="Arial"/>
                          <a:cs typeface="Arial"/>
                        </a:rPr>
                        <a:t>ATG</a:t>
                      </a:r>
                      <a:endParaRPr sz="28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28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gn="ctr">
                        <a:lnSpc>
                          <a:spcPct val="100000"/>
                        </a:lnSpc>
                        <a:spcBef>
                          <a:spcPts val="240"/>
                        </a:spcBef>
                      </a:pPr>
                      <a:r>
                        <a:rPr sz="2800" b="1" spc="5" dirty="0">
                          <a:latin typeface="Arial"/>
                          <a:cs typeface="Arial"/>
                        </a:rPr>
                        <a:t>35%</a:t>
                      </a:r>
                      <a:endParaRPr sz="280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18286">
                <a:tc>
                  <a:txBody>
                    <a:bodyPr/>
                    <a:lstStyle/>
                    <a:p>
                      <a:pPr marL="76835">
                        <a:lnSpc>
                          <a:spcPct val="100000"/>
                        </a:lnSpc>
                        <a:spcBef>
                          <a:spcPts val="240"/>
                        </a:spcBef>
                      </a:pPr>
                      <a:r>
                        <a:rPr sz="2800" b="1" spc="-10" dirty="0">
                          <a:latin typeface="Arial"/>
                          <a:cs typeface="Arial"/>
                        </a:rPr>
                        <a:t>MMF</a:t>
                      </a:r>
                      <a:endParaRPr sz="28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255" algn="ctr">
                        <a:lnSpc>
                          <a:spcPct val="100000"/>
                        </a:lnSpc>
                        <a:spcBef>
                          <a:spcPts val="240"/>
                        </a:spcBef>
                      </a:pPr>
                      <a:r>
                        <a:rPr sz="2800" b="1" dirty="0">
                          <a:latin typeface="Arial"/>
                          <a:cs typeface="Arial"/>
                        </a:rPr>
                        <a:t>40%</a:t>
                      </a:r>
                      <a:endParaRPr sz="28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6510" algn="ctr">
                        <a:lnSpc>
                          <a:spcPct val="100000"/>
                        </a:lnSpc>
                        <a:spcBef>
                          <a:spcPts val="240"/>
                        </a:spcBef>
                      </a:pPr>
                      <a:r>
                        <a:rPr sz="2800" b="1" spc="5" dirty="0">
                          <a:latin typeface="Arial"/>
                          <a:cs typeface="Arial"/>
                        </a:rPr>
                        <a:t>16% </a:t>
                      </a:r>
                      <a:r>
                        <a:rPr sz="2800" b="1" spc="-5" dirty="0">
                          <a:latin typeface="Arial"/>
                          <a:cs typeface="Arial"/>
                        </a:rPr>
                        <a:t>-</a:t>
                      </a:r>
                      <a:r>
                        <a:rPr sz="2800" b="1" spc="-110" dirty="0">
                          <a:latin typeface="Arial"/>
                          <a:cs typeface="Arial"/>
                        </a:rPr>
                        <a:t> </a:t>
                      </a:r>
                      <a:r>
                        <a:rPr sz="2800" b="1" spc="5" dirty="0">
                          <a:latin typeface="Arial"/>
                          <a:cs typeface="Arial"/>
                        </a:rPr>
                        <a:t>37%</a:t>
                      </a:r>
                      <a:endParaRPr sz="280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18160">
                <a:tc>
                  <a:txBody>
                    <a:bodyPr/>
                    <a:lstStyle/>
                    <a:p>
                      <a:pPr marL="76835">
                        <a:lnSpc>
                          <a:spcPct val="100000"/>
                        </a:lnSpc>
                        <a:spcBef>
                          <a:spcPts val="244"/>
                        </a:spcBef>
                      </a:pPr>
                      <a:r>
                        <a:rPr sz="2800" b="1" spc="-5" dirty="0">
                          <a:latin typeface="Arial"/>
                          <a:cs typeface="Arial"/>
                        </a:rPr>
                        <a:t>Pentostatin</a:t>
                      </a:r>
                      <a:endParaRPr sz="28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255" algn="ctr">
                        <a:lnSpc>
                          <a:spcPct val="100000"/>
                        </a:lnSpc>
                        <a:spcBef>
                          <a:spcPts val="244"/>
                        </a:spcBef>
                      </a:pPr>
                      <a:r>
                        <a:rPr sz="2800" b="1" dirty="0">
                          <a:latin typeface="Arial"/>
                          <a:cs typeface="Arial"/>
                        </a:rPr>
                        <a:t>50%</a:t>
                      </a:r>
                      <a:endParaRPr sz="28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gn="ctr">
                        <a:lnSpc>
                          <a:spcPct val="100000"/>
                        </a:lnSpc>
                        <a:spcBef>
                          <a:spcPts val="244"/>
                        </a:spcBef>
                      </a:pPr>
                      <a:r>
                        <a:rPr sz="2800" b="1" spc="5" dirty="0">
                          <a:latin typeface="Arial"/>
                          <a:cs typeface="Arial"/>
                        </a:rPr>
                        <a:t>26%</a:t>
                      </a:r>
                      <a:endParaRPr sz="280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518287">
                <a:tc>
                  <a:txBody>
                    <a:bodyPr/>
                    <a:lstStyle/>
                    <a:p>
                      <a:pPr marL="76835">
                        <a:lnSpc>
                          <a:spcPct val="100000"/>
                        </a:lnSpc>
                        <a:spcBef>
                          <a:spcPts val="245"/>
                        </a:spcBef>
                      </a:pPr>
                      <a:r>
                        <a:rPr sz="2800" b="1" spc="-10" dirty="0">
                          <a:latin typeface="Arial"/>
                          <a:cs typeface="Arial"/>
                        </a:rPr>
                        <a:t>OKT3</a:t>
                      </a:r>
                      <a:endParaRPr sz="2800">
                        <a:latin typeface="Arial"/>
                        <a:cs typeface="Arial"/>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marL="8255" algn="ctr">
                        <a:lnSpc>
                          <a:spcPct val="100000"/>
                        </a:lnSpc>
                        <a:spcBef>
                          <a:spcPts val="245"/>
                        </a:spcBef>
                      </a:pPr>
                      <a:r>
                        <a:rPr sz="2800" b="1" dirty="0">
                          <a:latin typeface="Arial"/>
                          <a:cs typeface="Arial"/>
                        </a:rPr>
                        <a:t>50%</a:t>
                      </a:r>
                      <a:endParaRPr sz="28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marL="17780" algn="ctr">
                        <a:lnSpc>
                          <a:spcPct val="100000"/>
                        </a:lnSpc>
                        <a:spcBef>
                          <a:spcPts val="245"/>
                        </a:spcBef>
                      </a:pPr>
                      <a:r>
                        <a:rPr sz="2800" b="1" spc="5" dirty="0">
                          <a:latin typeface="Arial"/>
                          <a:cs typeface="Arial"/>
                        </a:rPr>
                        <a:t>45%</a:t>
                      </a:r>
                      <a:endParaRPr sz="2800">
                        <a:latin typeface="Arial"/>
                        <a:cs typeface="Arial"/>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tr>
            </a:tbl>
          </a:graphicData>
        </a:graphic>
      </p:graphicFrame>
      <p:sp>
        <p:nvSpPr>
          <p:cNvPr id="6" name="object 6"/>
          <p:cNvSpPr txBox="1">
            <a:spLocks noGrp="1"/>
          </p:cNvSpPr>
          <p:nvPr>
            <p:ph type="ftr" sz="quarter" idx="4294967295"/>
          </p:nvPr>
        </p:nvSpPr>
        <p:spPr>
          <a:xfrm>
            <a:off x="1391792" y="6380331"/>
            <a:ext cx="7162165" cy="318134"/>
          </a:xfrm>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28676" rIns="0" bIns="0" rtlCol="0">
            <a:spAutoFit/>
          </a:bodyPr>
          <a:lstStyle/>
          <a:p>
            <a:pPr marL="317500">
              <a:lnSpc>
                <a:spcPct val="100000"/>
              </a:lnSpc>
            </a:pPr>
            <a:r>
              <a:rPr dirty="0"/>
              <a:t>Acute GvHD: </a:t>
            </a:r>
            <a:r>
              <a:rPr spc="-5" dirty="0"/>
              <a:t>3nd line treatment </a:t>
            </a:r>
            <a:r>
              <a:rPr dirty="0"/>
              <a:t>-</a:t>
            </a:r>
            <a:r>
              <a:rPr spc="-80" dirty="0"/>
              <a:t> </a:t>
            </a:r>
            <a:r>
              <a:rPr dirty="0"/>
              <a:t>MSC</a:t>
            </a:r>
          </a:p>
        </p:txBody>
      </p:sp>
      <p:sp>
        <p:nvSpPr>
          <p:cNvPr id="3" name="object 3"/>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solidFill>
            <a:srgbClr val="336699"/>
          </a:solidFill>
        </p:spPr>
        <p:txBody>
          <a:bodyPr wrap="square" lIns="0" tIns="0" rIns="0" bIns="0" rtlCol="0"/>
          <a:lstStyle/>
          <a:p>
            <a:endParaRPr/>
          </a:p>
        </p:txBody>
      </p:sp>
      <p:sp>
        <p:nvSpPr>
          <p:cNvPr id="4" name="object 4"/>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sp>
        <p:nvSpPr>
          <p:cNvPr id="5" name="object 5"/>
          <p:cNvSpPr/>
          <p:nvPr/>
        </p:nvSpPr>
        <p:spPr>
          <a:xfrm>
            <a:off x="1890648" y="1450975"/>
            <a:ext cx="2292477" cy="1752727"/>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1885823" y="1446275"/>
            <a:ext cx="2302510" cy="1762760"/>
          </a:xfrm>
          <a:custGeom>
            <a:avLst/>
            <a:gdLst/>
            <a:ahLst/>
            <a:cxnLst/>
            <a:rect l="l" t="t" r="r" b="b"/>
            <a:pathLst>
              <a:path w="2302510" h="1762760">
                <a:moveTo>
                  <a:pt x="0" y="1762252"/>
                </a:moveTo>
                <a:lnTo>
                  <a:pt x="2302002" y="1762252"/>
                </a:lnTo>
                <a:lnTo>
                  <a:pt x="2302002" y="0"/>
                </a:lnTo>
                <a:lnTo>
                  <a:pt x="0" y="0"/>
                </a:lnTo>
                <a:lnTo>
                  <a:pt x="0" y="1762252"/>
                </a:lnTo>
                <a:close/>
              </a:path>
            </a:pathLst>
          </a:custGeom>
          <a:ln w="9525">
            <a:solidFill>
              <a:srgbClr val="000000"/>
            </a:solidFill>
          </a:ln>
        </p:spPr>
        <p:txBody>
          <a:bodyPr wrap="square" lIns="0" tIns="0" rIns="0" bIns="0" rtlCol="0"/>
          <a:lstStyle/>
          <a:p>
            <a:endParaRPr/>
          </a:p>
        </p:txBody>
      </p:sp>
      <p:sp>
        <p:nvSpPr>
          <p:cNvPr id="7" name="object 7"/>
          <p:cNvSpPr/>
          <p:nvPr/>
        </p:nvSpPr>
        <p:spPr>
          <a:xfrm>
            <a:off x="533145" y="4086352"/>
            <a:ext cx="4373880" cy="0"/>
          </a:xfrm>
          <a:custGeom>
            <a:avLst/>
            <a:gdLst/>
            <a:ahLst/>
            <a:cxnLst/>
            <a:rect l="l" t="t" r="r" b="b"/>
            <a:pathLst>
              <a:path w="4373880">
                <a:moveTo>
                  <a:pt x="0" y="0"/>
                </a:moveTo>
                <a:lnTo>
                  <a:pt x="4373626" y="0"/>
                </a:lnTo>
              </a:path>
            </a:pathLst>
          </a:custGeom>
          <a:ln w="25400">
            <a:solidFill>
              <a:srgbClr val="000000"/>
            </a:solidFill>
          </a:ln>
        </p:spPr>
        <p:txBody>
          <a:bodyPr wrap="square" lIns="0" tIns="0" rIns="0" bIns="0" rtlCol="0"/>
          <a:lstStyle/>
          <a:p>
            <a:endParaRPr/>
          </a:p>
        </p:txBody>
      </p:sp>
      <p:sp>
        <p:nvSpPr>
          <p:cNvPr id="8" name="object 8"/>
          <p:cNvSpPr/>
          <p:nvPr/>
        </p:nvSpPr>
        <p:spPr>
          <a:xfrm>
            <a:off x="495045" y="4086352"/>
            <a:ext cx="76200" cy="349250"/>
          </a:xfrm>
          <a:custGeom>
            <a:avLst/>
            <a:gdLst/>
            <a:ahLst/>
            <a:cxnLst/>
            <a:rect l="l" t="t" r="r" b="b"/>
            <a:pathLst>
              <a:path w="76200" h="349250">
                <a:moveTo>
                  <a:pt x="25400" y="272796"/>
                </a:moveTo>
                <a:lnTo>
                  <a:pt x="0" y="272796"/>
                </a:lnTo>
                <a:lnTo>
                  <a:pt x="38100" y="348996"/>
                </a:lnTo>
                <a:lnTo>
                  <a:pt x="69850" y="285496"/>
                </a:lnTo>
                <a:lnTo>
                  <a:pt x="25400" y="285496"/>
                </a:lnTo>
                <a:lnTo>
                  <a:pt x="25400" y="272796"/>
                </a:lnTo>
                <a:close/>
              </a:path>
              <a:path w="76200" h="349250">
                <a:moveTo>
                  <a:pt x="50800" y="0"/>
                </a:moveTo>
                <a:lnTo>
                  <a:pt x="25400" y="0"/>
                </a:lnTo>
                <a:lnTo>
                  <a:pt x="25400" y="285496"/>
                </a:lnTo>
                <a:lnTo>
                  <a:pt x="50800" y="285496"/>
                </a:lnTo>
                <a:lnTo>
                  <a:pt x="50800" y="0"/>
                </a:lnTo>
                <a:close/>
              </a:path>
              <a:path w="76200" h="349250">
                <a:moveTo>
                  <a:pt x="76200" y="272796"/>
                </a:moveTo>
                <a:lnTo>
                  <a:pt x="50800" y="272796"/>
                </a:lnTo>
                <a:lnTo>
                  <a:pt x="50800" y="285496"/>
                </a:lnTo>
                <a:lnTo>
                  <a:pt x="69850" y="285496"/>
                </a:lnTo>
                <a:lnTo>
                  <a:pt x="76200" y="272796"/>
                </a:lnTo>
                <a:close/>
              </a:path>
            </a:pathLst>
          </a:custGeom>
          <a:solidFill>
            <a:srgbClr val="000000"/>
          </a:solidFill>
        </p:spPr>
        <p:txBody>
          <a:bodyPr wrap="square" lIns="0" tIns="0" rIns="0" bIns="0" rtlCol="0"/>
          <a:lstStyle/>
          <a:p>
            <a:endParaRPr/>
          </a:p>
        </p:txBody>
      </p:sp>
      <p:sp>
        <p:nvSpPr>
          <p:cNvPr id="9" name="object 9"/>
          <p:cNvSpPr/>
          <p:nvPr/>
        </p:nvSpPr>
        <p:spPr>
          <a:xfrm>
            <a:off x="3497834" y="4086352"/>
            <a:ext cx="76200" cy="349250"/>
          </a:xfrm>
          <a:custGeom>
            <a:avLst/>
            <a:gdLst/>
            <a:ahLst/>
            <a:cxnLst/>
            <a:rect l="l" t="t" r="r" b="b"/>
            <a:pathLst>
              <a:path w="76200" h="349250">
                <a:moveTo>
                  <a:pt x="25400" y="272796"/>
                </a:moveTo>
                <a:lnTo>
                  <a:pt x="0" y="272796"/>
                </a:lnTo>
                <a:lnTo>
                  <a:pt x="38100" y="348996"/>
                </a:lnTo>
                <a:lnTo>
                  <a:pt x="69850" y="285496"/>
                </a:lnTo>
                <a:lnTo>
                  <a:pt x="25400" y="285496"/>
                </a:lnTo>
                <a:lnTo>
                  <a:pt x="25400" y="272796"/>
                </a:lnTo>
                <a:close/>
              </a:path>
              <a:path w="76200" h="349250">
                <a:moveTo>
                  <a:pt x="50800" y="0"/>
                </a:moveTo>
                <a:lnTo>
                  <a:pt x="25400" y="0"/>
                </a:lnTo>
                <a:lnTo>
                  <a:pt x="25400" y="285496"/>
                </a:lnTo>
                <a:lnTo>
                  <a:pt x="50800" y="285496"/>
                </a:lnTo>
                <a:lnTo>
                  <a:pt x="50800" y="0"/>
                </a:lnTo>
                <a:close/>
              </a:path>
              <a:path w="76200" h="349250">
                <a:moveTo>
                  <a:pt x="76200" y="272796"/>
                </a:moveTo>
                <a:lnTo>
                  <a:pt x="50800" y="272796"/>
                </a:lnTo>
                <a:lnTo>
                  <a:pt x="50800" y="285496"/>
                </a:lnTo>
                <a:lnTo>
                  <a:pt x="69850" y="285496"/>
                </a:lnTo>
                <a:lnTo>
                  <a:pt x="76200" y="272796"/>
                </a:lnTo>
                <a:close/>
              </a:path>
            </a:pathLst>
          </a:custGeom>
          <a:solidFill>
            <a:srgbClr val="000000"/>
          </a:solidFill>
        </p:spPr>
        <p:txBody>
          <a:bodyPr wrap="square" lIns="0" tIns="0" rIns="0" bIns="0" rtlCol="0"/>
          <a:lstStyle/>
          <a:p>
            <a:endParaRPr/>
          </a:p>
        </p:txBody>
      </p:sp>
      <p:sp>
        <p:nvSpPr>
          <p:cNvPr id="10" name="object 10"/>
          <p:cNvSpPr/>
          <p:nvPr/>
        </p:nvSpPr>
        <p:spPr>
          <a:xfrm>
            <a:off x="4868671" y="4086352"/>
            <a:ext cx="76200" cy="349250"/>
          </a:xfrm>
          <a:custGeom>
            <a:avLst/>
            <a:gdLst/>
            <a:ahLst/>
            <a:cxnLst/>
            <a:rect l="l" t="t" r="r" b="b"/>
            <a:pathLst>
              <a:path w="76200" h="349250">
                <a:moveTo>
                  <a:pt x="25400" y="272796"/>
                </a:moveTo>
                <a:lnTo>
                  <a:pt x="0" y="272796"/>
                </a:lnTo>
                <a:lnTo>
                  <a:pt x="38100" y="348996"/>
                </a:lnTo>
                <a:lnTo>
                  <a:pt x="69850" y="285496"/>
                </a:lnTo>
                <a:lnTo>
                  <a:pt x="25400" y="285496"/>
                </a:lnTo>
                <a:lnTo>
                  <a:pt x="25400" y="272796"/>
                </a:lnTo>
                <a:close/>
              </a:path>
              <a:path w="76200" h="349250">
                <a:moveTo>
                  <a:pt x="50800" y="0"/>
                </a:moveTo>
                <a:lnTo>
                  <a:pt x="25400" y="0"/>
                </a:lnTo>
                <a:lnTo>
                  <a:pt x="25400" y="285496"/>
                </a:lnTo>
                <a:lnTo>
                  <a:pt x="50800" y="285496"/>
                </a:lnTo>
                <a:lnTo>
                  <a:pt x="50800" y="0"/>
                </a:lnTo>
                <a:close/>
              </a:path>
              <a:path w="76200" h="349250">
                <a:moveTo>
                  <a:pt x="76200" y="272796"/>
                </a:moveTo>
                <a:lnTo>
                  <a:pt x="50800" y="272796"/>
                </a:lnTo>
                <a:lnTo>
                  <a:pt x="50800" y="285496"/>
                </a:lnTo>
                <a:lnTo>
                  <a:pt x="69850" y="285496"/>
                </a:lnTo>
                <a:lnTo>
                  <a:pt x="76200" y="272796"/>
                </a:lnTo>
                <a:close/>
              </a:path>
            </a:pathLst>
          </a:custGeom>
          <a:solidFill>
            <a:srgbClr val="000000"/>
          </a:solidFill>
        </p:spPr>
        <p:txBody>
          <a:bodyPr wrap="square" lIns="0" tIns="0" rIns="0" bIns="0" rtlCol="0"/>
          <a:lstStyle/>
          <a:p>
            <a:endParaRPr/>
          </a:p>
        </p:txBody>
      </p:sp>
      <p:sp>
        <p:nvSpPr>
          <p:cNvPr id="11" name="object 11"/>
          <p:cNvSpPr/>
          <p:nvPr/>
        </p:nvSpPr>
        <p:spPr>
          <a:xfrm>
            <a:off x="2005964" y="4086352"/>
            <a:ext cx="76200" cy="349250"/>
          </a:xfrm>
          <a:custGeom>
            <a:avLst/>
            <a:gdLst/>
            <a:ahLst/>
            <a:cxnLst/>
            <a:rect l="l" t="t" r="r" b="b"/>
            <a:pathLst>
              <a:path w="76200" h="349250">
                <a:moveTo>
                  <a:pt x="25400" y="272796"/>
                </a:moveTo>
                <a:lnTo>
                  <a:pt x="0" y="272796"/>
                </a:lnTo>
                <a:lnTo>
                  <a:pt x="38100" y="348996"/>
                </a:lnTo>
                <a:lnTo>
                  <a:pt x="69850" y="285496"/>
                </a:lnTo>
                <a:lnTo>
                  <a:pt x="25400" y="285496"/>
                </a:lnTo>
                <a:lnTo>
                  <a:pt x="25400" y="272796"/>
                </a:lnTo>
                <a:close/>
              </a:path>
              <a:path w="76200" h="349250">
                <a:moveTo>
                  <a:pt x="50800" y="0"/>
                </a:moveTo>
                <a:lnTo>
                  <a:pt x="25400" y="0"/>
                </a:lnTo>
                <a:lnTo>
                  <a:pt x="25400" y="285496"/>
                </a:lnTo>
                <a:lnTo>
                  <a:pt x="50800" y="285496"/>
                </a:lnTo>
                <a:lnTo>
                  <a:pt x="50800" y="0"/>
                </a:lnTo>
                <a:close/>
              </a:path>
              <a:path w="76200" h="349250">
                <a:moveTo>
                  <a:pt x="76200" y="272796"/>
                </a:moveTo>
                <a:lnTo>
                  <a:pt x="50800" y="272796"/>
                </a:lnTo>
                <a:lnTo>
                  <a:pt x="50800" y="285496"/>
                </a:lnTo>
                <a:lnTo>
                  <a:pt x="69850" y="285496"/>
                </a:lnTo>
                <a:lnTo>
                  <a:pt x="76200" y="272796"/>
                </a:lnTo>
                <a:close/>
              </a:path>
            </a:pathLst>
          </a:custGeom>
          <a:solidFill>
            <a:srgbClr val="000000"/>
          </a:solidFill>
        </p:spPr>
        <p:txBody>
          <a:bodyPr wrap="square" lIns="0" tIns="0" rIns="0" bIns="0" rtlCol="0"/>
          <a:lstStyle/>
          <a:p>
            <a:endParaRPr/>
          </a:p>
        </p:txBody>
      </p:sp>
      <p:sp>
        <p:nvSpPr>
          <p:cNvPr id="12" name="object 12"/>
          <p:cNvSpPr txBox="1"/>
          <p:nvPr/>
        </p:nvSpPr>
        <p:spPr>
          <a:xfrm>
            <a:off x="300634" y="4590033"/>
            <a:ext cx="558800" cy="285115"/>
          </a:xfrm>
          <a:prstGeom prst="rect">
            <a:avLst/>
          </a:prstGeom>
        </p:spPr>
        <p:txBody>
          <a:bodyPr vert="horz" wrap="square" lIns="0" tIns="0" rIns="0" bIns="0" rtlCol="0">
            <a:spAutoFit/>
          </a:bodyPr>
          <a:lstStyle/>
          <a:p>
            <a:pPr marL="12700">
              <a:lnSpc>
                <a:spcPct val="100000"/>
              </a:lnSpc>
            </a:pPr>
            <a:r>
              <a:rPr sz="1800" spc="-5" dirty="0">
                <a:solidFill>
                  <a:srgbClr val="178300"/>
                </a:solidFill>
                <a:latin typeface="Arial"/>
                <a:cs typeface="Arial"/>
              </a:rPr>
              <a:t>B</a:t>
            </a:r>
            <a:r>
              <a:rPr sz="1800" spc="-15" dirty="0">
                <a:solidFill>
                  <a:srgbClr val="178300"/>
                </a:solidFill>
                <a:latin typeface="Arial"/>
                <a:cs typeface="Arial"/>
              </a:rPr>
              <a:t>o</a:t>
            </a:r>
            <a:r>
              <a:rPr sz="1800" spc="-5" dirty="0">
                <a:solidFill>
                  <a:srgbClr val="178300"/>
                </a:solidFill>
                <a:latin typeface="Arial"/>
                <a:cs typeface="Arial"/>
              </a:rPr>
              <a:t>ne</a:t>
            </a:r>
            <a:endParaRPr sz="1800">
              <a:latin typeface="Arial"/>
              <a:cs typeface="Arial"/>
            </a:endParaRPr>
          </a:p>
        </p:txBody>
      </p:sp>
      <p:sp>
        <p:nvSpPr>
          <p:cNvPr id="13" name="object 13"/>
          <p:cNvSpPr txBox="1"/>
          <p:nvPr/>
        </p:nvSpPr>
        <p:spPr>
          <a:xfrm>
            <a:off x="1340764" y="4590033"/>
            <a:ext cx="1429385" cy="285115"/>
          </a:xfrm>
          <a:prstGeom prst="rect">
            <a:avLst/>
          </a:prstGeom>
        </p:spPr>
        <p:txBody>
          <a:bodyPr vert="horz" wrap="square" lIns="0" tIns="0" rIns="0" bIns="0" rtlCol="0">
            <a:spAutoFit/>
          </a:bodyPr>
          <a:lstStyle/>
          <a:p>
            <a:pPr marL="12700">
              <a:lnSpc>
                <a:spcPct val="100000"/>
              </a:lnSpc>
            </a:pPr>
            <a:r>
              <a:rPr sz="1800" spc="-5" dirty="0">
                <a:solidFill>
                  <a:srgbClr val="178300"/>
                </a:solidFill>
                <a:latin typeface="Arial"/>
                <a:cs typeface="Arial"/>
              </a:rPr>
              <a:t>C</a:t>
            </a:r>
            <a:r>
              <a:rPr sz="1800" spc="-15" dirty="0">
                <a:solidFill>
                  <a:srgbClr val="178300"/>
                </a:solidFill>
                <a:latin typeface="Arial"/>
                <a:cs typeface="Arial"/>
              </a:rPr>
              <a:t>h</a:t>
            </a:r>
            <a:r>
              <a:rPr sz="1800" spc="-5" dirty="0">
                <a:solidFill>
                  <a:srgbClr val="178300"/>
                </a:solidFill>
                <a:latin typeface="Arial"/>
                <a:cs typeface="Arial"/>
              </a:rPr>
              <a:t>o</a:t>
            </a:r>
            <a:r>
              <a:rPr sz="1800" spc="-15" dirty="0">
                <a:solidFill>
                  <a:srgbClr val="178300"/>
                </a:solidFill>
                <a:latin typeface="Arial"/>
                <a:cs typeface="Arial"/>
              </a:rPr>
              <a:t>n</a:t>
            </a:r>
            <a:r>
              <a:rPr sz="1800" spc="-5" dirty="0">
                <a:solidFill>
                  <a:srgbClr val="178300"/>
                </a:solidFill>
                <a:latin typeface="Arial"/>
                <a:cs typeface="Arial"/>
              </a:rPr>
              <a:t>dr</a:t>
            </a:r>
            <a:r>
              <a:rPr sz="1800" spc="-15" dirty="0">
                <a:solidFill>
                  <a:srgbClr val="178300"/>
                </a:solidFill>
                <a:latin typeface="Arial"/>
                <a:cs typeface="Arial"/>
              </a:rPr>
              <a:t>o</a:t>
            </a:r>
            <a:r>
              <a:rPr sz="1800" dirty="0">
                <a:solidFill>
                  <a:srgbClr val="178300"/>
                </a:solidFill>
                <a:latin typeface="Arial"/>
                <a:cs typeface="Arial"/>
              </a:rPr>
              <a:t>c</a:t>
            </a:r>
            <a:r>
              <a:rPr sz="1800" spc="-25" dirty="0">
                <a:solidFill>
                  <a:srgbClr val="178300"/>
                </a:solidFill>
                <a:latin typeface="Arial"/>
                <a:cs typeface="Arial"/>
              </a:rPr>
              <a:t>y</a:t>
            </a:r>
            <a:r>
              <a:rPr sz="1800" dirty="0">
                <a:solidFill>
                  <a:srgbClr val="178300"/>
                </a:solidFill>
                <a:latin typeface="Arial"/>
                <a:cs typeface="Arial"/>
              </a:rPr>
              <a:t>tes</a:t>
            </a:r>
            <a:endParaRPr sz="1800">
              <a:latin typeface="Arial"/>
              <a:cs typeface="Arial"/>
            </a:endParaRPr>
          </a:p>
        </p:txBody>
      </p:sp>
      <p:sp>
        <p:nvSpPr>
          <p:cNvPr id="14" name="object 14"/>
          <p:cNvSpPr txBox="1"/>
          <p:nvPr/>
        </p:nvSpPr>
        <p:spPr>
          <a:xfrm>
            <a:off x="3055036" y="4590033"/>
            <a:ext cx="1024255" cy="285115"/>
          </a:xfrm>
          <a:prstGeom prst="rect">
            <a:avLst/>
          </a:prstGeom>
        </p:spPr>
        <p:txBody>
          <a:bodyPr vert="horz" wrap="square" lIns="0" tIns="0" rIns="0" bIns="0" rtlCol="0">
            <a:spAutoFit/>
          </a:bodyPr>
          <a:lstStyle/>
          <a:p>
            <a:pPr marL="12700">
              <a:lnSpc>
                <a:spcPct val="100000"/>
              </a:lnSpc>
            </a:pPr>
            <a:r>
              <a:rPr sz="1800" spc="-10" dirty="0">
                <a:solidFill>
                  <a:srgbClr val="178300"/>
                </a:solidFill>
                <a:latin typeface="Arial"/>
                <a:cs typeface="Arial"/>
              </a:rPr>
              <a:t>Adipocyte</a:t>
            </a:r>
            <a:endParaRPr sz="1800">
              <a:latin typeface="Arial"/>
              <a:cs typeface="Arial"/>
            </a:endParaRPr>
          </a:p>
        </p:txBody>
      </p:sp>
      <p:sp>
        <p:nvSpPr>
          <p:cNvPr id="15" name="object 15"/>
          <p:cNvSpPr txBox="1"/>
          <p:nvPr/>
        </p:nvSpPr>
        <p:spPr>
          <a:xfrm>
            <a:off x="4501845" y="4590033"/>
            <a:ext cx="748665" cy="285115"/>
          </a:xfrm>
          <a:prstGeom prst="rect">
            <a:avLst/>
          </a:prstGeom>
        </p:spPr>
        <p:txBody>
          <a:bodyPr vert="horz" wrap="square" lIns="0" tIns="0" rIns="0" bIns="0" rtlCol="0">
            <a:spAutoFit/>
          </a:bodyPr>
          <a:lstStyle/>
          <a:p>
            <a:pPr marL="12700">
              <a:lnSpc>
                <a:spcPct val="100000"/>
              </a:lnSpc>
            </a:pPr>
            <a:r>
              <a:rPr sz="1800" spc="-5" dirty="0">
                <a:solidFill>
                  <a:srgbClr val="178300"/>
                </a:solidFill>
                <a:latin typeface="Arial"/>
                <a:cs typeface="Arial"/>
              </a:rPr>
              <a:t>Musc</a:t>
            </a:r>
            <a:r>
              <a:rPr sz="1800" spc="-10" dirty="0">
                <a:solidFill>
                  <a:srgbClr val="178300"/>
                </a:solidFill>
                <a:latin typeface="Arial"/>
                <a:cs typeface="Arial"/>
              </a:rPr>
              <a:t>l</a:t>
            </a:r>
            <a:r>
              <a:rPr sz="1800" spc="-5" dirty="0">
                <a:solidFill>
                  <a:srgbClr val="178300"/>
                </a:solidFill>
                <a:latin typeface="Arial"/>
                <a:cs typeface="Arial"/>
              </a:rPr>
              <a:t>e</a:t>
            </a:r>
            <a:endParaRPr sz="1800">
              <a:latin typeface="Arial"/>
              <a:cs typeface="Arial"/>
            </a:endParaRPr>
          </a:p>
        </p:txBody>
      </p:sp>
      <p:sp>
        <p:nvSpPr>
          <p:cNvPr id="16" name="object 16"/>
          <p:cNvSpPr/>
          <p:nvPr/>
        </p:nvSpPr>
        <p:spPr>
          <a:xfrm>
            <a:off x="4515103" y="5017008"/>
            <a:ext cx="848613" cy="697992"/>
          </a:xfrm>
          <a:prstGeom prst="rect">
            <a:avLst/>
          </a:prstGeom>
          <a:blipFill>
            <a:blip r:embed="rId3" cstate="print"/>
            <a:stretch>
              <a:fillRect/>
            </a:stretch>
          </a:blipFill>
        </p:spPr>
        <p:txBody>
          <a:bodyPr wrap="square" lIns="0" tIns="0" rIns="0" bIns="0" rtlCol="0"/>
          <a:lstStyle/>
          <a:p>
            <a:endParaRPr/>
          </a:p>
        </p:txBody>
      </p:sp>
      <p:sp>
        <p:nvSpPr>
          <p:cNvPr id="17" name="object 17"/>
          <p:cNvSpPr/>
          <p:nvPr/>
        </p:nvSpPr>
        <p:spPr>
          <a:xfrm>
            <a:off x="4510278" y="5012245"/>
            <a:ext cx="858519" cy="708025"/>
          </a:xfrm>
          <a:custGeom>
            <a:avLst/>
            <a:gdLst/>
            <a:ahLst/>
            <a:cxnLst/>
            <a:rect l="l" t="t" r="r" b="b"/>
            <a:pathLst>
              <a:path w="858520" h="708025">
                <a:moveTo>
                  <a:pt x="0" y="707517"/>
                </a:moveTo>
                <a:lnTo>
                  <a:pt x="858138" y="707517"/>
                </a:lnTo>
                <a:lnTo>
                  <a:pt x="858138" y="0"/>
                </a:lnTo>
                <a:lnTo>
                  <a:pt x="0" y="0"/>
                </a:lnTo>
                <a:lnTo>
                  <a:pt x="0" y="707517"/>
                </a:lnTo>
                <a:close/>
              </a:path>
            </a:pathLst>
          </a:custGeom>
          <a:ln w="9525">
            <a:solidFill>
              <a:srgbClr val="FF0000"/>
            </a:solidFill>
          </a:ln>
        </p:spPr>
        <p:txBody>
          <a:bodyPr wrap="square" lIns="0" tIns="0" rIns="0" bIns="0" rtlCol="0"/>
          <a:lstStyle/>
          <a:p>
            <a:endParaRPr/>
          </a:p>
        </p:txBody>
      </p:sp>
      <p:sp>
        <p:nvSpPr>
          <p:cNvPr id="18" name="object 18"/>
          <p:cNvSpPr/>
          <p:nvPr/>
        </p:nvSpPr>
        <p:spPr>
          <a:xfrm>
            <a:off x="3144266" y="5017008"/>
            <a:ext cx="848613" cy="697992"/>
          </a:xfrm>
          <a:prstGeom prst="rect">
            <a:avLst/>
          </a:prstGeom>
          <a:blipFill>
            <a:blip r:embed="rId4" cstate="print"/>
            <a:stretch>
              <a:fillRect/>
            </a:stretch>
          </a:blipFill>
        </p:spPr>
        <p:txBody>
          <a:bodyPr wrap="square" lIns="0" tIns="0" rIns="0" bIns="0" rtlCol="0"/>
          <a:lstStyle/>
          <a:p>
            <a:endParaRPr/>
          </a:p>
        </p:txBody>
      </p:sp>
      <p:sp>
        <p:nvSpPr>
          <p:cNvPr id="19" name="object 19"/>
          <p:cNvSpPr/>
          <p:nvPr/>
        </p:nvSpPr>
        <p:spPr>
          <a:xfrm>
            <a:off x="3139439" y="5012245"/>
            <a:ext cx="858519" cy="708025"/>
          </a:xfrm>
          <a:custGeom>
            <a:avLst/>
            <a:gdLst/>
            <a:ahLst/>
            <a:cxnLst/>
            <a:rect l="l" t="t" r="r" b="b"/>
            <a:pathLst>
              <a:path w="858520" h="708025">
                <a:moveTo>
                  <a:pt x="0" y="707517"/>
                </a:moveTo>
                <a:lnTo>
                  <a:pt x="858138" y="707517"/>
                </a:lnTo>
                <a:lnTo>
                  <a:pt x="858138" y="0"/>
                </a:lnTo>
                <a:lnTo>
                  <a:pt x="0" y="0"/>
                </a:lnTo>
                <a:lnTo>
                  <a:pt x="0" y="707517"/>
                </a:lnTo>
                <a:close/>
              </a:path>
            </a:pathLst>
          </a:custGeom>
          <a:ln w="9525">
            <a:solidFill>
              <a:srgbClr val="000000"/>
            </a:solidFill>
          </a:ln>
        </p:spPr>
        <p:txBody>
          <a:bodyPr wrap="square" lIns="0" tIns="0" rIns="0" bIns="0" rtlCol="0"/>
          <a:lstStyle/>
          <a:p>
            <a:endParaRPr/>
          </a:p>
        </p:txBody>
      </p:sp>
      <p:sp>
        <p:nvSpPr>
          <p:cNvPr id="20" name="object 20"/>
          <p:cNvSpPr/>
          <p:nvPr/>
        </p:nvSpPr>
        <p:spPr>
          <a:xfrm>
            <a:off x="1577594" y="5017008"/>
            <a:ext cx="913879" cy="697992"/>
          </a:xfrm>
          <a:prstGeom prst="rect">
            <a:avLst/>
          </a:prstGeom>
          <a:blipFill>
            <a:blip r:embed="rId5" cstate="print"/>
            <a:stretch>
              <a:fillRect/>
            </a:stretch>
          </a:blipFill>
        </p:spPr>
        <p:txBody>
          <a:bodyPr wrap="square" lIns="0" tIns="0" rIns="0" bIns="0" rtlCol="0"/>
          <a:lstStyle/>
          <a:p>
            <a:endParaRPr/>
          </a:p>
        </p:txBody>
      </p:sp>
      <p:sp>
        <p:nvSpPr>
          <p:cNvPr id="21" name="object 21"/>
          <p:cNvSpPr/>
          <p:nvPr/>
        </p:nvSpPr>
        <p:spPr>
          <a:xfrm>
            <a:off x="1572767" y="5012245"/>
            <a:ext cx="923925" cy="708025"/>
          </a:xfrm>
          <a:custGeom>
            <a:avLst/>
            <a:gdLst/>
            <a:ahLst/>
            <a:cxnLst/>
            <a:rect l="l" t="t" r="r" b="b"/>
            <a:pathLst>
              <a:path w="923925" h="708025">
                <a:moveTo>
                  <a:pt x="0" y="707517"/>
                </a:moveTo>
                <a:lnTo>
                  <a:pt x="923404" y="707517"/>
                </a:lnTo>
                <a:lnTo>
                  <a:pt x="923404" y="0"/>
                </a:lnTo>
                <a:lnTo>
                  <a:pt x="0" y="0"/>
                </a:lnTo>
                <a:lnTo>
                  <a:pt x="0" y="707517"/>
                </a:lnTo>
                <a:close/>
              </a:path>
            </a:pathLst>
          </a:custGeom>
          <a:ln w="9525">
            <a:solidFill>
              <a:srgbClr val="FF0000"/>
            </a:solidFill>
          </a:ln>
        </p:spPr>
        <p:txBody>
          <a:bodyPr wrap="square" lIns="0" tIns="0" rIns="0" bIns="0" rtlCol="0"/>
          <a:lstStyle/>
          <a:p>
            <a:endParaRPr/>
          </a:p>
        </p:txBody>
      </p:sp>
      <p:sp>
        <p:nvSpPr>
          <p:cNvPr id="22" name="object 22"/>
          <p:cNvSpPr/>
          <p:nvPr/>
        </p:nvSpPr>
        <p:spPr>
          <a:xfrm>
            <a:off x="76200" y="4958841"/>
            <a:ext cx="979157" cy="756157"/>
          </a:xfrm>
          <a:prstGeom prst="rect">
            <a:avLst/>
          </a:prstGeom>
          <a:blipFill>
            <a:blip r:embed="rId6" cstate="print"/>
            <a:stretch>
              <a:fillRect/>
            </a:stretch>
          </a:blipFill>
        </p:spPr>
        <p:txBody>
          <a:bodyPr wrap="square" lIns="0" tIns="0" rIns="0" bIns="0" rtlCol="0"/>
          <a:lstStyle/>
          <a:p>
            <a:endParaRPr/>
          </a:p>
        </p:txBody>
      </p:sp>
      <p:sp>
        <p:nvSpPr>
          <p:cNvPr id="23" name="object 23"/>
          <p:cNvSpPr txBox="1"/>
          <p:nvPr/>
        </p:nvSpPr>
        <p:spPr>
          <a:xfrm>
            <a:off x="2244344" y="3696334"/>
            <a:ext cx="1583055" cy="375920"/>
          </a:xfrm>
          <a:prstGeom prst="rect">
            <a:avLst/>
          </a:prstGeom>
        </p:spPr>
        <p:txBody>
          <a:bodyPr vert="horz" wrap="square" lIns="0" tIns="0" rIns="0" bIns="0" rtlCol="0">
            <a:spAutoFit/>
          </a:bodyPr>
          <a:lstStyle/>
          <a:p>
            <a:pPr marL="12700">
              <a:lnSpc>
                <a:spcPct val="100000"/>
              </a:lnSpc>
            </a:pPr>
            <a:r>
              <a:rPr sz="2400" spc="-5" dirty="0">
                <a:solidFill>
                  <a:srgbClr val="FF0000"/>
                </a:solidFill>
                <a:latin typeface="Arial"/>
                <a:cs typeface="Arial"/>
              </a:rPr>
              <a:t>Progenitors</a:t>
            </a:r>
            <a:endParaRPr sz="2400">
              <a:latin typeface="Arial"/>
              <a:cs typeface="Arial"/>
            </a:endParaRPr>
          </a:p>
        </p:txBody>
      </p:sp>
      <p:sp>
        <p:nvSpPr>
          <p:cNvPr id="25" name="object 25"/>
          <p:cNvSpPr txBox="1">
            <a:spLocks noGrp="1"/>
          </p:cNvSpPr>
          <p:nvPr>
            <p:ph type="ftr" sz="quarter" idx="4294967295"/>
          </p:nvPr>
        </p:nvSpPr>
        <p:spPr>
          <a:xfrm>
            <a:off x="1391792" y="6380331"/>
            <a:ext cx="7162165" cy="318134"/>
          </a:xfrm>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sp>
        <p:nvSpPr>
          <p:cNvPr id="24" name="object 24"/>
          <p:cNvSpPr txBox="1"/>
          <p:nvPr/>
        </p:nvSpPr>
        <p:spPr>
          <a:xfrm>
            <a:off x="5493765" y="1626996"/>
            <a:ext cx="3098800" cy="2168525"/>
          </a:xfrm>
          <a:prstGeom prst="rect">
            <a:avLst/>
          </a:prstGeom>
        </p:spPr>
        <p:txBody>
          <a:bodyPr vert="horz" wrap="square" lIns="0" tIns="0" rIns="0" bIns="0" rtlCol="0">
            <a:spAutoFit/>
          </a:bodyPr>
          <a:lstStyle/>
          <a:p>
            <a:pPr marL="376555" indent="-363855">
              <a:lnSpc>
                <a:spcPts val="2740"/>
              </a:lnSpc>
              <a:buClr>
                <a:srgbClr val="333399"/>
              </a:buClr>
              <a:buSzPct val="75000"/>
              <a:buFont typeface="Wingdings"/>
              <a:buChar char=""/>
              <a:tabLst>
                <a:tab pos="376555" algn="l"/>
                <a:tab pos="377190" algn="l"/>
              </a:tabLst>
            </a:pPr>
            <a:r>
              <a:rPr sz="2400" spc="-5" dirty="0">
                <a:solidFill>
                  <a:srgbClr val="808080"/>
                </a:solidFill>
                <a:latin typeface="Arial"/>
                <a:cs typeface="Arial"/>
              </a:rPr>
              <a:t>Derived </a:t>
            </a:r>
            <a:r>
              <a:rPr sz="2400" dirty="0">
                <a:solidFill>
                  <a:srgbClr val="808080"/>
                </a:solidFill>
                <a:latin typeface="Arial"/>
                <a:cs typeface="Arial"/>
              </a:rPr>
              <a:t>from</a:t>
            </a:r>
            <a:r>
              <a:rPr sz="2400" spc="-60" dirty="0">
                <a:solidFill>
                  <a:srgbClr val="808080"/>
                </a:solidFill>
                <a:latin typeface="Arial"/>
                <a:cs typeface="Arial"/>
              </a:rPr>
              <a:t> </a:t>
            </a:r>
            <a:r>
              <a:rPr sz="2400" spc="-5" dirty="0">
                <a:solidFill>
                  <a:srgbClr val="808080"/>
                </a:solidFill>
                <a:latin typeface="Arial"/>
                <a:cs typeface="Arial"/>
              </a:rPr>
              <a:t>bone</a:t>
            </a:r>
            <a:endParaRPr sz="2400">
              <a:latin typeface="Arial"/>
              <a:cs typeface="Arial"/>
            </a:endParaRPr>
          </a:p>
          <a:p>
            <a:pPr marR="301625" algn="ctr">
              <a:lnSpc>
                <a:spcPts val="2740"/>
              </a:lnSpc>
            </a:pPr>
            <a:r>
              <a:rPr sz="2400" dirty="0">
                <a:solidFill>
                  <a:srgbClr val="808080"/>
                </a:solidFill>
                <a:latin typeface="Arial"/>
                <a:cs typeface="Arial"/>
              </a:rPr>
              <a:t>marrow</a:t>
            </a:r>
            <a:r>
              <a:rPr sz="2400" spc="-90" dirty="0">
                <a:solidFill>
                  <a:srgbClr val="808080"/>
                </a:solidFill>
                <a:latin typeface="Arial"/>
                <a:cs typeface="Arial"/>
              </a:rPr>
              <a:t> </a:t>
            </a:r>
            <a:r>
              <a:rPr sz="2400" dirty="0">
                <a:solidFill>
                  <a:srgbClr val="808080"/>
                </a:solidFill>
                <a:latin typeface="Arial"/>
                <a:cs typeface="Arial"/>
              </a:rPr>
              <a:t>stroma</a:t>
            </a:r>
            <a:endParaRPr sz="2400">
              <a:latin typeface="Arial"/>
              <a:cs typeface="Arial"/>
            </a:endParaRPr>
          </a:p>
          <a:p>
            <a:pPr marL="376555" marR="5080" indent="-363855">
              <a:lnSpc>
                <a:spcPts val="2590"/>
              </a:lnSpc>
              <a:spcBef>
                <a:spcPts val="615"/>
              </a:spcBef>
              <a:buClr>
                <a:srgbClr val="333399"/>
              </a:buClr>
              <a:buSzPct val="75000"/>
              <a:buFont typeface="Wingdings"/>
              <a:buChar char=""/>
              <a:tabLst>
                <a:tab pos="376555" algn="l"/>
                <a:tab pos="377190" algn="l"/>
              </a:tabLst>
            </a:pPr>
            <a:r>
              <a:rPr sz="2400" spc="-5" dirty="0">
                <a:solidFill>
                  <a:srgbClr val="808080"/>
                </a:solidFill>
                <a:latin typeface="Arial"/>
                <a:cs typeface="Arial"/>
              </a:rPr>
              <a:t>Exhibit  immunosup</a:t>
            </a:r>
            <a:r>
              <a:rPr sz="2400" spc="-15" dirty="0">
                <a:solidFill>
                  <a:srgbClr val="808080"/>
                </a:solidFill>
                <a:latin typeface="Arial"/>
                <a:cs typeface="Arial"/>
              </a:rPr>
              <a:t>p</a:t>
            </a:r>
            <a:r>
              <a:rPr sz="2400" spc="-5" dirty="0">
                <a:solidFill>
                  <a:srgbClr val="808080"/>
                </a:solidFill>
                <a:latin typeface="Arial"/>
                <a:cs typeface="Arial"/>
              </a:rPr>
              <a:t>ressive  properties</a:t>
            </a:r>
            <a:endParaRPr sz="2400">
              <a:latin typeface="Arial"/>
              <a:cs typeface="Arial"/>
            </a:endParaRPr>
          </a:p>
          <a:p>
            <a:pPr marL="376555" indent="-363855">
              <a:lnSpc>
                <a:spcPct val="100000"/>
              </a:lnSpc>
              <a:spcBef>
                <a:spcPts val="250"/>
              </a:spcBef>
              <a:buClr>
                <a:srgbClr val="333399"/>
              </a:buClr>
              <a:buSzPct val="75000"/>
              <a:buFont typeface="Wingdings"/>
              <a:buChar char=""/>
              <a:tabLst>
                <a:tab pos="376555" algn="l"/>
                <a:tab pos="377190" algn="l"/>
              </a:tabLst>
            </a:pPr>
            <a:r>
              <a:rPr sz="2400" spc="-5" dirty="0">
                <a:solidFill>
                  <a:srgbClr val="808080"/>
                </a:solidFill>
                <a:latin typeface="Arial"/>
                <a:cs typeface="Arial"/>
              </a:rPr>
              <a:t>Non-HLA</a:t>
            </a:r>
            <a:r>
              <a:rPr sz="2400" spc="-200" dirty="0">
                <a:solidFill>
                  <a:srgbClr val="808080"/>
                </a:solidFill>
                <a:latin typeface="Arial"/>
                <a:cs typeface="Arial"/>
              </a:rPr>
              <a:t> </a:t>
            </a:r>
            <a:r>
              <a:rPr sz="2400" dirty="0">
                <a:solidFill>
                  <a:srgbClr val="808080"/>
                </a:solidFill>
                <a:latin typeface="Arial"/>
                <a:cs typeface="Arial"/>
              </a:rPr>
              <a:t>restricted</a:t>
            </a:r>
            <a:endParaRPr sz="2400">
              <a:latin typeface="Arial"/>
              <a:cs typeface="Arial"/>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52197" rIns="0" bIns="0" rtlCol="0">
            <a:spAutoFit/>
          </a:bodyPr>
          <a:lstStyle/>
          <a:p>
            <a:pPr marL="258445">
              <a:lnSpc>
                <a:spcPct val="100000"/>
              </a:lnSpc>
            </a:pPr>
            <a:r>
              <a:rPr dirty="0"/>
              <a:t>Acute GvHD: </a:t>
            </a:r>
            <a:r>
              <a:rPr spc="-5" dirty="0"/>
              <a:t>3nd line treatment </a:t>
            </a:r>
            <a:r>
              <a:rPr dirty="0"/>
              <a:t>-</a:t>
            </a:r>
            <a:r>
              <a:rPr spc="-85" dirty="0"/>
              <a:t> </a:t>
            </a:r>
            <a:r>
              <a:rPr dirty="0"/>
              <a:t>MSC</a:t>
            </a:r>
          </a:p>
        </p:txBody>
      </p:sp>
      <p:sp>
        <p:nvSpPr>
          <p:cNvPr id="3" name="object 3"/>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solidFill>
            <a:srgbClr val="336699"/>
          </a:solidFill>
        </p:spPr>
        <p:txBody>
          <a:bodyPr wrap="square" lIns="0" tIns="0" rIns="0" bIns="0" rtlCol="0"/>
          <a:lstStyle/>
          <a:p>
            <a:endParaRPr/>
          </a:p>
        </p:txBody>
      </p:sp>
      <p:sp>
        <p:nvSpPr>
          <p:cNvPr id="4" name="object 4"/>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sp>
        <p:nvSpPr>
          <p:cNvPr id="5" name="object 5"/>
          <p:cNvSpPr txBox="1"/>
          <p:nvPr/>
        </p:nvSpPr>
        <p:spPr>
          <a:xfrm>
            <a:off x="116839" y="1917065"/>
            <a:ext cx="1716405" cy="179070"/>
          </a:xfrm>
          <a:prstGeom prst="rect">
            <a:avLst/>
          </a:prstGeom>
        </p:spPr>
        <p:txBody>
          <a:bodyPr vert="horz" wrap="square" lIns="0" tIns="0" rIns="0" bIns="0" rtlCol="0">
            <a:spAutoFit/>
          </a:bodyPr>
          <a:lstStyle/>
          <a:p>
            <a:pPr marL="12700">
              <a:lnSpc>
                <a:spcPct val="100000"/>
              </a:lnSpc>
            </a:pPr>
            <a:r>
              <a:rPr sz="1100" i="1" dirty="0">
                <a:latin typeface="Arial"/>
                <a:cs typeface="Arial"/>
              </a:rPr>
              <a:t>Le </a:t>
            </a:r>
            <a:r>
              <a:rPr sz="1100" i="1" spc="-5" dirty="0">
                <a:latin typeface="Arial"/>
                <a:cs typeface="Arial"/>
              </a:rPr>
              <a:t>Blanc </a:t>
            </a:r>
            <a:r>
              <a:rPr sz="1100" i="1" dirty="0">
                <a:latin typeface="Arial"/>
                <a:cs typeface="Arial"/>
              </a:rPr>
              <a:t>et </a:t>
            </a:r>
            <a:r>
              <a:rPr sz="1100" i="1" spc="-5" dirty="0">
                <a:latin typeface="Arial"/>
                <a:cs typeface="Arial"/>
              </a:rPr>
              <a:t>al, </a:t>
            </a:r>
            <a:r>
              <a:rPr sz="1100" i="1" dirty="0">
                <a:latin typeface="Arial"/>
                <a:cs typeface="Arial"/>
              </a:rPr>
              <a:t>Lancet</a:t>
            </a:r>
            <a:r>
              <a:rPr sz="1100" i="1" spc="-95" dirty="0">
                <a:latin typeface="Arial"/>
                <a:cs typeface="Arial"/>
              </a:rPr>
              <a:t> </a:t>
            </a:r>
            <a:r>
              <a:rPr sz="1100" i="1" dirty="0">
                <a:latin typeface="Arial"/>
                <a:cs typeface="Arial"/>
              </a:rPr>
              <a:t>2008</a:t>
            </a:r>
            <a:endParaRPr sz="1100">
              <a:latin typeface="Arial"/>
              <a:cs typeface="Arial"/>
            </a:endParaRPr>
          </a:p>
        </p:txBody>
      </p:sp>
      <p:sp>
        <p:nvSpPr>
          <p:cNvPr id="13" name="object 13"/>
          <p:cNvSpPr txBox="1">
            <a:spLocks noGrp="1"/>
          </p:cNvSpPr>
          <p:nvPr>
            <p:ph type="ftr" sz="quarter" idx="4294967295"/>
          </p:nvPr>
        </p:nvSpPr>
        <p:spPr>
          <a:xfrm>
            <a:off x="1391792" y="6380331"/>
            <a:ext cx="7162165" cy="318134"/>
          </a:xfrm>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graphicFrame>
        <p:nvGraphicFramePr>
          <p:cNvPr id="6" name="object 6"/>
          <p:cNvGraphicFramePr>
            <a:graphicFrameLocks noGrp="1"/>
          </p:cNvGraphicFramePr>
          <p:nvPr/>
        </p:nvGraphicFramePr>
        <p:xfrm>
          <a:off x="3449701" y="4879975"/>
          <a:ext cx="5687948" cy="1106728"/>
        </p:xfrm>
        <a:graphic>
          <a:graphicData uri="http://schemas.openxmlformats.org/drawingml/2006/table">
            <a:tbl>
              <a:tblPr firstRow="1" bandRow="1">
                <a:tableStyleId>{2D5ABB26-0587-4C30-8999-92F81FD0307C}</a:tableStyleId>
              </a:tblPr>
              <a:tblGrid>
                <a:gridCol w="3698621"/>
                <a:gridCol w="1989327"/>
              </a:tblGrid>
              <a:tr h="365633">
                <a:tc>
                  <a:txBody>
                    <a:bodyPr/>
                    <a:lstStyle/>
                    <a:p>
                      <a:pPr marL="85090">
                        <a:lnSpc>
                          <a:spcPct val="100000"/>
                        </a:lnSpc>
                        <a:spcBef>
                          <a:spcPts val="270"/>
                        </a:spcBef>
                      </a:pPr>
                      <a:r>
                        <a:rPr sz="1800" b="1" dirty="0">
                          <a:solidFill>
                            <a:srgbClr val="1E4648"/>
                          </a:solidFill>
                          <a:latin typeface="Arial"/>
                          <a:cs typeface="Arial"/>
                        </a:rPr>
                        <a:t>Response </a:t>
                      </a:r>
                      <a:r>
                        <a:rPr sz="1800" b="1" spc="-5" dirty="0">
                          <a:solidFill>
                            <a:srgbClr val="1E4648"/>
                          </a:solidFill>
                          <a:latin typeface="Arial"/>
                          <a:cs typeface="Arial"/>
                        </a:rPr>
                        <a:t>rates at 28</a:t>
                      </a:r>
                      <a:r>
                        <a:rPr sz="1800" b="1" spc="-35" dirty="0">
                          <a:solidFill>
                            <a:srgbClr val="1E4648"/>
                          </a:solidFill>
                          <a:latin typeface="Arial"/>
                          <a:cs typeface="Arial"/>
                        </a:rPr>
                        <a:t> </a:t>
                      </a:r>
                      <a:r>
                        <a:rPr sz="1800" b="1" spc="-5" dirty="0">
                          <a:solidFill>
                            <a:srgbClr val="1E4648"/>
                          </a:solidFill>
                          <a:latin typeface="Arial"/>
                          <a:cs typeface="Arial"/>
                        </a:rPr>
                        <a:t>days</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c>
                  <a:txBody>
                    <a:bodyPr/>
                    <a:lstStyle/>
                    <a:p>
                      <a:pPr marL="76835" algn="ctr">
                        <a:lnSpc>
                          <a:spcPct val="100000"/>
                        </a:lnSpc>
                        <a:spcBef>
                          <a:spcPts val="270"/>
                        </a:spcBef>
                        <a:tabLst>
                          <a:tab pos="368935" algn="l"/>
                        </a:tabLst>
                      </a:pPr>
                      <a:r>
                        <a:rPr sz="1800" b="1" spc="-5" dirty="0">
                          <a:solidFill>
                            <a:srgbClr val="FFFFFF"/>
                          </a:solidFill>
                          <a:latin typeface="Arial"/>
                          <a:cs typeface="Arial"/>
                        </a:rPr>
                        <a:t>N	</a:t>
                      </a:r>
                      <a:r>
                        <a:rPr sz="1800" b="1" dirty="0">
                          <a:solidFill>
                            <a:srgbClr val="FFFFFF"/>
                          </a:solidFill>
                          <a:latin typeface="Arial"/>
                          <a:cs typeface="Arial"/>
                        </a:rPr>
                        <a:t>=</a:t>
                      </a:r>
                      <a:r>
                        <a:rPr sz="1800" b="1" spc="-100" dirty="0">
                          <a:solidFill>
                            <a:srgbClr val="FFFFFF"/>
                          </a:solidFill>
                          <a:latin typeface="Arial"/>
                          <a:cs typeface="Arial"/>
                        </a:rPr>
                        <a:t> </a:t>
                      </a:r>
                      <a:r>
                        <a:rPr sz="1800" b="1" spc="-5" dirty="0">
                          <a:solidFill>
                            <a:srgbClr val="FFFFFF"/>
                          </a:solidFill>
                          <a:latin typeface="Arial"/>
                          <a:cs typeface="Arial"/>
                        </a:rPr>
                        <a:t>40</a:t>
                      </a:r>
                      <a:endParaRPr sz="1800">
                        <a:latin typeface="Arial"/>
                        <a:cs typeface="Arial"/>
                      </a:endParaRPr>
                    </a:p>
                  </a:txBody>
                  <a:tcPr marL="0" marR="0" marT="0" marB="0">
                    <a:lnL w="12700">
                      <a:solidFill>
                        <a:srgbClr val="FFFFFF"/>
                      </a:solidFill>
                      <a:prstDash val="solid"/>
                    </a:lnL>
                    <a:lnT w="12700">
                      <a:solidFill>
                        <a:srgbClr val="FFFFFF"/>
                      </a:solidFill>
                      <a:prstDash val="solid"/>
                    </a:lnT>
                    <a:lnB w="38100">
                      <a:solidFill>
                        <a:srgbClr val="FFFFFF"/>
                      </a:solidFill>
                      <a:prstDash val="solid"/>
                    </a:lnB>
                    <a:solidFill>
                      <a:srgbClr val="BADFE2"/>
                    </a:solidFill>
                  </a:tcPr>
                </a:tc>
              </a:tr>
              <a:tr h="370573">
                <a:tc>
                  <a:txBody>
                    <a:bodyPr/>
                    <a:lstStyle/>
                    <a:p>
                      <a:pPr marL="85090">
                        <a:lnSpc>
                          <a:spcPct val="100000"/>
                        </a:lnSpc>
                        <a:spcBef>
                          <a:spcPts val="170"/>
                        </a:spcBef>
                      </a:pPr>
                      <a:r>
                        <a:rPr sz="1800" spc="-5" dirty="0">
                          <a:latin typeface="Arial"/>
                          <a:cs typeface="Arial"/>
                        </a:rPr>
                        <a:t>Overall</a:t>
                      </a:r>
                      <a:r>
                        <a:rPr sz="1800" spc="-45" dirty="0">
                          <a:latin typeface="Arial"/>
                          <a:cs typeface="Arial"/>
                        </a:rPr>
                        <a:t> </a:t>
                      </a:r>
                      <a:r>
                        <a:rPr sz="1800" spc="-5" dirty="0">
                          <a:latin typeface="Arial"/>
                          <a:cs typeface="Arial"/>
                        </a:rPr>
                        <a:t>response</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c>
                  <a:txBody>
                    <a:bodyPr/>
                    <a:lstStyle/>
                    <a:p>
                      <a:pPr marL="74930" algn="ctr">
                        <a:lnSpc>
                          <a:spcPct val="100000"/>
                        </a:lnSpc>
                        <a:spcBef>
                          <a:spcPts val="170"/>
                        </a:spcBef>
                      </a:pPr>
                      <a:r>
                        <a:rPr sz="1800" spc="-5" dirty="0">
                          <a:latin typeface="Arial"/>
                          <a:cs typeface="Arial"/>
                        </a:rPr>
                        <a:t>67.5%</a:t>
                      </a:r>
                      <a:endParaRPr sz="1800">
                        <a:latin typeface="Arial"/>
                        <a:cs typeface="Arial"/>
                      </a:endParaRPr>
                    </a:p>
                  </a:txBody>
                  <a:tcPr marL="0" marR="0" marT="0" marB="0">
                    <a:lnL w="12700">
                      <a:solidFill>
                        <a:srgbClr val="FFFFFF"/>
                      </a:solidFill>
                      <a:prstDash val="solid"/>
                    </a:lnL>
                    <a:lnT w="38100">
                      <a:solidFill>
                        <a:srgbClr val="FFFFFF"/>
                      </a:solidFill>
                      <a:prstDash val="solid"/>
                    </a:lnT>
                    <a:lnB w="12700">
                      <a:solidFill>
                        <a:srgbClr val="FFFFFF"/>
                      </a:solidFill>
                      <a:prstDash val="solid"/>
                    </a:lnB>
                    <a:solidFill>
                      <a:srgbClr val="E7F3F4"/>
                    </a:solidFill>
                  </a:tcPr>
                </a:tc>
              </a:tr>
              <a:tr h="370522">
                <a:tc>
                  <a:txBody>
                    <a:bodyPr/>
                    <a:lstStyle/>
                    <a:p>
                      <a:pPr marL="85090">
                        <a:lnSpc>
                          <a:spcPct val="100000"/>
                        </a:lnSpc>
                        <a:spcBef>
                          <a:spcPts val="270"/>
                        </a:spcBef>
                      </a:pPr>
                      <a:r>
                        <a:rPr sz="1800" spc="-5" dirty="0">
                          <a:latin typeface="Arial"/>
                          <a:cs typeface="Arial"/>
                        </a:rPr>
                        <a:t>Complete</a:t>
                      </a:r>
                      <a:r>
                        <a:rPr sz="1800" spc="-35" dirty="0">
                          <a:latin typeface="Arial"/>
                          <a:cs typeface="Arial"/>
                        </a:rPr>
                        <a:t> </a:t>
                      </a:r>
                      <a:r>
                        <a:rPr sz="1800" spc="-5" dirty="0">
                          <a:latin typeface="Arial"/>
                          <a:cs typeface="Arial"/>
                        </a:rPr>
                        <a:t>response</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74930" algn="ctr">
                        <a:lnSpc>
                          <a:spcPct val="100000"/>
                        </a:lnSpc>
                        <a:spcBef>
                          <a:spcPts val="270"/>
                        </a:spcBef>
                      </a:pPr>
                      <a:r>
                        <a:rPr sz="1800" spc="-5" dirty="0">
                          <a:latin typeface="Arial"/>
                          <a:cs typeface="Arial"/>
                        </a:rPr>
                        <a:t>27.5%</a:t>
                      </a:r>
                      <a:endParaRPr sz="1800">
                        <a:latin typeface="Arial"/>
                        <a:cs typeface="Arial"/>
                      </a:endParaRPr>
                    </a:p>
                  </a:txBody>
                  <a:tcPr marL="0" marR="0" marT="0" marB="0">
                    <a:lnL w="12700">
                      <a:solidFill>
                        <a:srgbClr val="FFFFFF"/>
                      </a:solidFill>
                      <a:prstDash val="solid"/>
                    </a:lnL>
                    <a:lnT w="12700">
                      <a:solidFill>
                        <a:srgbClr val="FFFFFF"/>
                      </a:solidFill>
                      <a:prstDash val="solid"/>
                    </a:lnT>
                    <a:lnB w="12700">
                      <a:solidFill>
                        <a:srgbClr val="FFFFFF"/>
                      </a:solidFill>
                      <a:prstDash val="solid"/>
                    </a:lnB>
                    <a:solidFill>
                      <a:srgbClr val="F3F8F9"/>
                    </a:solidFill>
                  </a:tcPr>
                </a:tc>
              </a:tr>
            </a:tbl>
          </a:graphicData>
        </a:graphic>
      </p:graphicFrame>
      <p:sp>
        <p:nvSpPr>
          <p:cNvPr id="7" name="object 7"/>
          <p:cNvSpPr txBox="1"/>
          <p:nvPr/>
        </p:nvSpPr>
        <p:spPr>
          <a:xfrm>
            <a:off x="3882897" y="5997244"/>
            <a:ext cx="1677035" cy="194310"/>
          </a:xfrm>
          <a:prstGeom prst="rect">
            <a:avLst/>
          </a:prstGeom>
        </p:spPr>
        <p:txBody>
          <a:bodyPr vert="horz" wrap="square" lIns="0" tIns="0" rIns="0" bIns="0" rtlCol="0">
            <a:spAutoFit/>
          </a:bodyPr>
          <a:lstStyle/>
          <a:p>
            <a:pPr marL="12700">
              <a:lnSpc>
                <a:spcPct val="100000"/>
              </a:lnSpc>
            </a:pPr>
            <a:r>
              <a:rPr sz="1200" i="1" dirty="0">
                <a:latin typeface="Arial"/>
                <a:cs typeface="Arial"/>
              </a:rPr>
              <a:t>Introna et </a:t>
            </a:r>
            <a:r>
              <a:rPr sz="1200" i="1" spc="-5" dirty="0">
                <a:latin typeface="Arial"/>
                <a:cs typeface="Arial"/>
              </a:rPr>
              <a:t>al,</a:t>
            </a:r>
            <a:r>
              <a:rPr sz="1200" i="1" spc="-120" dirty="0">
                <a:latin typeface="Arial"/>
                <a:cs typeface="Arial"/>
              </a:rPr>
              <a:t> </a:t>
            </a:r>
            <a:r>
              <a:rPr sz="1200" i="1" dirty="0">
                <a:latin typeface="Arial"/>
                <a:cs typeface="Arial"/>
              </a:rPr>
              <a:t>BBMT2014</a:t>
            </a:r>
            <a:endParaRPr sz="1200">
              <a:latin typeface="Arial"/>
              <a:cs typeface="Arial"/>
            </a:endParaRPr>
          </a:p>
        </p:txBody>
      </p:sp>
      <p:graphicFrame>
        <p:nvGraphicFramePr>
          <p:cNvPr id="8" name="object 8"/>
          <p:cNvGraphicFramePr>
            <a:graphicFrameLocks noGrp="1"/>
          </p:cNvGraphicFramePr>
          <p:nvPr/>
        </p:nvGraphicFramePr>
        <p:xfrm>
          <a:off x="-6350" y="795401"/>
          <a:ext cx="5767450" cy="1108074"/>
        </p:xfrm>
        <a:graphic>
          <a:graphicData uri="http://schemas.openxmlformats.org/drawingml/2006/table">
            <a:tbl>
              <a:tblPr firstRow="1" bandRow="1">
                <a:tableStyleId>{2D5ABB26-0587-4C30-8999-92F81FD0307C}</a:tableStyleId>
              </a:tblPr>
              <a:tblGrid>
                <a:gridCol w="3698748"/>
                <a:gridCol w="2068702"/>
              </a:tblGrid>
              <a:tr h="365887">
                <a:tc>
                  <a:txBody>
                    <a:bodyPr/>
                    <a:lstStyle/>
                    <a:p>
                      <a:pPr marL="85090">
                        <a:lnSpc>
                          <a:spcPct val="100000"/>
                        </a:lnSpc>
                        <a:spcBef>
                          <a:spcPts val="260"/>
                        </a:spcBef>
                      </a:pPr>
                      <a:r>
                        <a:rPr sz="1800" b="1" spc="-5" dirty="0">
                          <a:solidFill>
                            <a:srgbClr val="1E4648"/>
                          </a:solidFill>
                          <a:latin typeface="Arial"/>
                          <a:cs typeface="Arial"/>
                        </a:rPr>
                        <a:t>Response</a:t>
                      </a:r>
                      <a:r>
                        <a:rPr sz="1800" b="1" spc="-65" dirty="0">
                          <a:solidFill>
                            <a:srgbClr val="1E4648"/>
                          </a:solidFill>
                          <a:latin typeface="Arial"/>
                          <a:cs typeface="Arial"/>
                        </a:rPr>
                        <a:t> </a:t>
                      </a:r>
                      <a:r>
                        <a:rPr sz="1800" b="1" spc="-5" dirty="0">
                          <a:solidFill>
                            <a:srgbClr val="1E4648"/>
                          </a:solidFill>
                          <a:latin typeface="Arial"/>
                          <a:cs typeface="Arial"/>
                        </a:rPr>
                        <a:t>rates</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c>
                  <a:txBody>
                    <a:bodyPr/>
                    <a:lstStyle/>
                    <a:p>
                      <a:pPr marL="2540" algn="ctr">
                        <a:lnSpc>
                          <a:spcPct val="100000"/>
                        </a:lnSpc>
                        <a:spcBef>
                          <a:spcPts val="260"/>
                        </a:spcBef>
                        <a:tabLst>
                          <a:tab pos="294640" algn="l"/>
                        </a:tabLst>
                      </a:pPr>
                      <a:r>
                        <a:rPr sz="1800" b="1" spc="-5" dirty="0">
                          <a:solidFill>
                            <a:srgbClr val="FFFFFF"/>
                          </a:solidFill>
                          <a:latin typeface="Arial"/>
                          <a:cs typeface="Arial"/>
                        </a:rPr>
                        <a:t>N	</a:t>
                      </a:r>
                      <a:r>
                        <a:rPr sz="1800" b="1" dirty="0">
                          <a:solidFill>
                            <a:srgbClr val="FFFFFF"/>
                          </a:solidFill>
                          <a:latin typeface="Arial"/>
                          <a:cs typeface="Arial"/>
                        </a:rPr>
                        <a:t>=</a:t>
                      </a:r>
                      <a:r>
                        <a:rPr sz="1800" b="1" spc="-100" dirty="0">
                          <a:solidFill>
                            <a:srgbClr val="FFFFFF"/>
                          </a:solidFill>
                          <a:latin typeface="Arial"/>
                          <a:cs typeface="Arial"/>
                        </a:rPr>
                        <a:t> </a:t>
                      </a:r>
                      <a:r>
                        <a:rPr sz="1800" b="1" spc="-5" dirty="0">
                          <a:solidFill>
                            <a:srgbClr val="FFFFFF"/>
                          </a:solidFill>
                          <a:latin typeface="Arial"/>
                          <a:cs typeface="Arial"/>
                        </a:rPr>
                        <a:t>55</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r>
              <a:tr h="371094">
                <a:tc>
                  <a:txBody>
                    <a:bodyPr/>
                    <a:lstStyle/>
                    <a:p>
                      <a:pPr marL="85090">
                        <a:lnSpc>
                          <a:spcPct val="100000"/>
                        </a:lnSpc>
                        <a:spcBef>
                          <a:spcPts val="165"/>
                        </a:spcBef>
                      </a:pPr>
                      <a:r>
                        <a:rPr sz="1800" spc="-5" dirty="0">
                          <a:latin typeface="Arial"/>
                          <a:cs typeface="Arial"/>
                        </a:rPr>
                        <a:t>Overall</a:t>
                      </a:r>
                      <a:r>
                        <a:rPr sz="1800" spc="-55" dirty="0">
                          <a:latin typeface="Arial"/>
                          <a:cs typeface="Arial"/>
                        </a:rPr>
                        <a:t> </a:t>
                      </a:r>
                      <a:r>
                        <a:rPr sz="1800" spc="-5" dirty="0">
                          <a:latin typeface="Arial"/>
                          <a:cs typeface="Arial"/>
                        </a:rPr>
                        <a:t>response</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c>
                  <a:txBody>
                    <a:bodyPr/>
                    <a:lstStyle/>
                    <a:p>
                      <a:pPr marL="1270" algn="ctr">
                        <a:lnSpc>
                          <a:spcPct val="100000"/>
                        </a:lnSpc>
                        <a:spcBef>
                          <a:spcPts val="165"/>
                        </a:spcBef>
                      </a:pPr>
                      <a:r>
                        <a:rPr sz="1800" spc="-10" dirty="0">
                          <a:latin typeface="Arial"/>
                          <a:cs typeface="Arial"/>
                        </a:rPr>
                        <a:t>71%</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r>
              <a:tr h="371093">
                <a:tc>
                  <a:txBody>
                    <a:bodyPr/>
                    <a:lstStyle/>
                    <a:p>
                      <a:pPr marL="85090">
                        <a:lnSpc>
                          <a:spcPct val="100000"/>
                        </a:lnSpc>
                        <a:spcBef>
                          <a:spcPts val="265"/>
                        </a:spcBef>
                      </a:pPr>
                      <a:r>
                        <a:rPr sz="1800" spc="-5" dirty="0">
                          <a:latin typeface="Arial"/>
                          <a:cs typeface="Arial"/>
                        </a:rPr>
                        <a:t>Complete</a:t>
                      </a:r>
                      <a:r>
                        <a:rPr sz="1800" spc="-60" dirty="0">
                          <a:latin typeface="Arial"/>
                          <a:cs typeface="Arial"/>
                        </a:rPr>
                        <a:t> </a:t>
                      </a:r>
                      <a:r>
                        <a:rPr sz="1800" spc="-5" dirty="0">
                          <a:latin typeface="Arial"/>
                          <a:cs typeface="Arial"/>
                        </a:rPr>
                        <a:t>response</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1270" algn="ctr">
                        <a:lnSpc>
                          <a:spcPct val="100000"/>
                        </a:lnSpc>
                        <a:spcBef>
                          <a:spcPts val="265"/>
                        </a:spcBef>
                      </a:pPr>
                      <a:r>
                        <a:rPr sz="1800" spc="-10" dirty="0">
                          <a:latin typeface="Arial"/>
                          <a:cs typeface="Arial"/>
                        </a:rPr>
                        <a:t>54%</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r>
            </a:tbl>
          </a:graphicData>
        </a:graphic>
      </p:graphicFrame>
      <p:graphicFrame>
        <p:nvGraphicFramePr>
          <p:cNvPr id="9" name="object 9"/>
          <p:cNvGraphicFramePr>
            <a:graphicFrameLocks noGrp="1"/>
          </p:cNvGraphicFramePr>
          <p:nvPr/>
        </p:nvGraphicFramePr>
        <p:xfrm>
          <a:off x="958850" y="2089150"/>
          <a:ext cx="5767450" cy="1108073"/>
        </p:xfrm>
        <a:graphic>
          <a:graphicData uri="http://schemas.openxmlformats.org/drawingml/2006/table">
            <a:tbl>
              <a:tblPr firstRow="1" bandRow="1">
                <a:tableStyleId>{2D5ABB26-0587-4C30-8999-92F81FD0307C}</a:tableStyleId>
              </a:tblPr>
              <a:tblGrid>
                <a:gridCol w="3698748"/>
                <a:gridCol w="2068702"/>
              </a:tblGrid>
              <a:tr h="366013">
                <a:tc>
                  <a:txBody>
                    <a:bodyPr/>
                    <a:lstStyle/>
                    <a:p>
                      <a:pPr marL="85090">
                        <a:lnSpc>
                          <a:spcPct val="100000"/>
                        </a:lnSpc>
                        <a:spcBef>
                          <a:spcPts val="265"/>
                        </a:spcBef>
                      </a:pPr>
                      <a:r>
                        <a:rPr sz="1800" b="1" spc="-5" dirty="0">
                          <a:solidFill>
                            <a:srgbClr val="1E4648"/>
                          </a:solidFill>
                          <a:latin typeface="Arial"/>
                          <a:cs typeface="Arial"/>
                        </a:rPr>
                        <a:t>Response</a:t>
                      </a:r>
                      <a:r>
                        <a:rPr sz="1800" b="1" spc="-65" dirty="0">
                          <a:solidFill>
                            <a:srgbClr val="1E4648"/>
                          </a:solidFill>
                          <a:latin typeface="Arial"/>
                          <a:cs typeface="Arial"/>
                        </a:rPr>
                        <a:t> </a:t>
                      </a:r>
                      <a:r>
                        <a:rPr sz="1800" b="1" spc="-5" dirty="0">
                          <a:solidFill>
                            <a:srgbClr val="1E4648"/>
                          </a:solidFill>
                          <a:latin typeface="Arial"/>
                          <a:cs typeface="Arial"/>
                        </a:rPr>
                        <a:t>rates</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c>
                  <a:txBody>
                    <a:bodyPr/>
                    <a:lstStyle/>
                    <a:p>
                      <a:pPr marL="2540" algn="ctr">
                        <a:lnSpc>
                          <a:spcPct val="100000"/>
                        </a:lnSpc>
                        <a:spcBef>
                          <a:spcPts val="265"/>
                        </a:spcBef>
                        <a:tabLst>
                          <a:tab pos="294640" algn="l"/>
                        </a:tabLst>
                      </a:pPr>
                      <a:r>
                        <a:rPr sz="1800" b="1" spc="-5" dirty="0">
                          <a:solidFill>
                            <a:srgbClr val="FFFFFF"/>
                          </a:solidFill>
                          <a:latin typeface="Arial"/>
                          <a:cs typeface="Arial"/>
                        </a:rPr>
                        <a:t>N	</a:t>
                      </a:r>
                      <a:r>
                        <a:rPr sz="1800" b="1" dirty="0">
                          <a:solidFill>
                            <a:srgbClr val="FFFFFF"/>
                          </a:solidFill>
                          <a:latin typeface="Arial"/>
                          <a:cs typeface="Arial"/>
                        </a:rPr>
                        <a:t>=</a:t>
                      </a:r>
                      <a:r>
                        <a:rPr sz="1800" b="1" spc="-100" dirty="0">
                          <a:solidFill>
                            <a:srgbClr val="FFFFFF"/>
                          </a:solidFill>
                          <a:latin typeface="Arial"/>
                          <a:cs typeface="Arial"/>
                        </a:rPr>
                        <a:t> </a:t>
                      </a:r>
                      <a:r>
                        <a:rPr sz="1800" b="1" spc="-5" dirty="0">
                          <a:solidFill>
                            <a:srgbClr val="FFFFFF"/>
                          </a:solidFill>
                          <a:latin typeface="Arial"/>
                          <a:cs typeface="Arial"/>
                        </a:rPr>
                        <a:t>50</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r>
              <a:tr h="370966">
                <a:tc>
                  <a:txBody>
                    <a:bodyPr/>
                    <a:lstStyle/>
                    <a:p>
                      <a:pPr marL="85090">
                        <a:lnSpc>
                          <a:spcPct val="100000"/>
                        </a:lnSpc>
                        <a:spcBef>
                          <a:spcPts val="165"/>
                        </a:spcBef>
                      </a:pPr>
                      <a:r>
                        <a:rPr sz="1800" spc="-5" dirty="0">
                          <a:latin typeface="Arial"/>
                          <a:cs typeface="Arial"/>
                        </a:rPr>
                        <a:t>Overall</a:t>
                      </a:r>
                      <a:r>
                        <a:rPr sz="1800" spc="-50" dirty="0">
                          <a:latin typeface="Arial"/>
                          <a:cs typeface="Arial"/>
                        </a:rPr>
                        <a:t> </a:t>
                      </a:r>
                      <a:r>
                        <a:rPr sz="1800" spc="-5" dirty="0">
                          <a:latin typeface="Arial"/>
                          <a:cs typeface="Arial"/>
                        </a:rPr>
                        <a:t>response</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c>
                  <a:txBody>
                    <a:bodyPr/>
                    <a:lstStyle/>
                    <a:p>
                      <a:pPr marL="1270" algn="ctr">
                        <a:lnSpc>
                          <a:spcPct val="100000"/>
                        </a:lnSpc>
                        <a:spcBef>
                          <a:spcPts val="165"/>
                        </a:spcBef>
                      </a:pPr>
                      <a:r>
                        <a:rPr sz="1800" spc="-10" dirty="0">
                          <a:latin typeface="Arial"/>
                          <a:cs typeface="Arial"/>
                        </a:rPr>
                        <a:t>66%</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r>
              <a:tr h="371094">
                <a:tc>
                  <a:txBody>
                    <a:bodyPr/>
                    <a:lstStyle/>
                    <a:p>
                      <a:pPr marL="85090">
                        <a:lnSpc>
                          <a:spcPct val="100000"/>
                        </a:lnSpc>
                        <a:spcBef>
                          <a:spcPts val="270"/>
                        </a:spcBef>
                      </a:pPr>
                      <a:r>
                        <a:rPr sz="1800" spc="-5" dirty="0">
                          <a:latin typeface="Arial"/>
                          <a:cs typeface="Arial"/>
                        </a:rPr>
                        <a:t>Complete</a:t>
                      </a:r>
                      <a:r>
                        <a:rPr sz="1800" spc="-75" dirty="0">
                          <a:latin typeface="Arial"/>
                          <a:cs typeface="Arial"/>
                        </a:rPr>
                        <a:t> </a:t>
                      </a:r>
                      <a:r>
                        <a:rPr sz="1800" spc="-5" dirty="0">
                          <a:latin typeface="Arial"/>
                          <a:cs typeface="Arial"/>
                        </a:rPr>
                        <a:t>response</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1905" algn="ctr">
                        <a:lnSpc>
                          <a:spcPct val="100000"/>
                        </a:lnSpc>
                        <a:spcBef>
                          <a:spcPts val="270"/>
                        </a:spcBef>
                      </a:pPr>
                      <a:r>
                        <a:rPr sz="1800" spc="-10" dirty="0">
                          <a:latin typeface="Arial"/>
                          <a:cs typeface="Arial"/>
                        </a:rPr>
                        <a:t>34%</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r>
            </a:tbl>
          </a:graphicData>
        </a:graphic>
      </p:graphicFrame>
      <p:sp>
        <p:nvSpPr>
          <p:cNvPr id="10" name="object 10"/>
          <p:cNvSpPr txBox="1"/>
          <p:nvPr/>
        </p:nvSpPr>
        <p:spPr>
          <a:xfrm>
            <a:off x="1086713" y="3247009"/>
            <a:ext cx="2447925" cy="194310"/>
          </a:xfrm>
          <a:prstGeom prst="rect">
            <a:avLst/>
          </a:prstGeom>
        </p:spPr>
        <p:txBody>
          <a:bodyPr vert="horz" wrap="square" lIns="0" tIns="0" rIns="0" bIns="0" rtlCol="0">
            <a:spAutoFit/>
          </a:bodyPr>
          <a:lstStyle/>
          <a:p>
            <a:pPr marL="12700">
              <a:lnSpc>
                <a:spcPct val="100000"/>
              </a:lnSpc>
            </a:pPr>
            <a:r>
              <a:rPr sz="1200" i="1" dirty="0">
                <a:latin typeface="Arial"/>
                <a:cs typeface="Arial"/>
              </a:rPr>
              <a:t>Resnick et </a:t>
            </a:r>
            <a:r>
              <a:rPr sz="1200" i="1" spc="-5" dirty="0">
                <a:latin typeface="Arial"/>
                <a:cs typeface="Arial"/>
              </a:rPr>
              <a:t>al </a:t>
            </a:r>
            <a:r>
              <a:rPr sz="1200" i="1" dirty="0">
                <a:latin typeface="Arial"/>
                <a:cs typeface="Arial"/>
              </a:rPr>
              <a:t>Am J Blood Res,</a:t>
            </a:r>
            <a:r>
              <a:rPr sz="1200" i="1" spc="-180" dirty="0">
                <a:latin typeface="Arial"/>
                <a:cs typeface="Arial"/>
              </a:rPr>
              <a:t> </a:t>
            </a:r>
            <a:r>
              <a:rPr sz="1200" i="1" spc="-5" dirty="0">
                <a:latin typeface="Arial"/>
                <a:cs typeface="Arial"/>
              </a:rPr>
              <a:t>2013</a:t>
            </a:r>
            <a:endParaRPr sz="1200">
              <a:latin typeface="Arial"/>
              <a:cs typeface="Arial"/>
            </a:endParaRPr>
          </a:p>
        </p:txBody>
      </p:sp>
      <p:graphicFrame>
        <p:nvGraphicFramePr>
          <p:cNvPr id="11" name="object 11"/>
          <p:cNvGraphicFramePr>
            <a:graphicFrameLocks noGrp="1"/>
          </p:cNvGraphicFramePr>
          <p:nvPr/>
        </p:nvGraphicFramePr>
        <p:xfrm>
          <a:off x="2455926" y="3552825"/>
          <a:ext cx="5767323" cy="1106676"/>
        </p:xfrm>
        <a:graphic>
          <a:graphicData uri="http://schemas.openxmlformats.org/drawingml/2006/table">
            <a:tbl>
              <a:tblPr firstRow="1" bandRow="1">
                <a:tableStyleId>{2D5ABB26-0587-4C30-8999-92F81FD0307C}</a:tableStyleId>
              </a:tblPr>
              <a:tblGrid>
                <a:gridCol w="3698621"/>
                <a:gridCol w="2068702"/>
              </a:tblGrid>
              <a:tr h="365632">
                <a:tc>
                  <a:txBody>
                    <a:bodyPr/>
                    <a:lstStyle/>
                    <a:p>
                      <a:pPr marL="85090">
                        <a:lnSpc>
                          <a:spcPct val="100000"/>
                        </a:lnSpc>
                        <a:spcBef>
                          <a:spcPts val="270"/>
                        </a:spcBef>
                      </a:pPr>
                      <a:r>
                        <a:rPr sz="1800" b="1" spc="-5" dirty="0">
                          <a:solidFill>
                            <a:srgbClr val="1E4648"/>
                          </a:solidFill>
                          <a:latin typeface="Arial"/>
                          <a:cs typeface="Arial"/>
                        </a:rPr>
                        <a:t>Response</a:t>
                      </a:r>
                      <a:r>
                        <a:rPr sz="1800" b="1" spc="-65" dirty="0">
                          <a:solidFill>
                            <a:srgbClr val="1E4648"/>
                          </a:solidFill>
                          <a:latin typeface="Arial"/>
                          <a:cs typeface="Arial"/>
                        </a:rPr>
                        <a:t> </a:t>
                      </a:r>
                      <a:r>
                        <a:rPr sz="1800" b="1" spc="-5" dirty="0">
                          <a:solidFill>
                            <a:srgbClr val="1E4648"/>
                          </a:solidFill>
                          <a:latin typeface="Arial"/>
                          <a:cs typeface="Arial"/>
                        </a:rPr>
                        <a:t>rates</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c>
                  <a:txBody>
                    <a:bodyPr/>
                    <a:lstStyle/>
                    <a:p>
                      <a:pPr marL="3175" algn="ctr">
                        <a:lnSpc>
                          <a:spcPct val="100000"/>
                        </a:lnSpc>
                        <a:spcBef>
                          <a:spcPts val="270"/>
                        </a:spcBef>
                        <a:tabLst>
                          <a:tab pos="295275" algn="l"/>
                        </a:tabLst>
                      </a:pPr>
                      <a:r>
                        <a:rPr sz="1800" b="1" spc="-5" dirty="0">
                          <a:solidFill>
                            <a:srgbClr val="FFFFFF"/>
                          </a:solidFill>
                          <a:latin typeface="Arial"/>
                          <a:cs typeface="Arial"/>
                        </a:rPr>
                        <a:t>N	</a:t>
                      </a:r>
                      <a:r>
                        <a:rPr sz="1800" b="1" dirty="0">
                          <a:solidFill>
                            <a:srgbClr val="FFFFFF"/>
                          </a:solidFill>
                          <a:latin typeface="Arial"/>
                          <a:cs typeface="Arial"/>
                        </a:rPr>
                        <a:t>=</a:t>
                      </a:r>
                      <a:r>
                        <a:rPr sz="1800" b="1" spc="-100" dirty="0">
                          <a:solidFill>
                            <a:srgbClr val="FFFFFF"/>
                          </a:solidFill>
                          <a:latin typeface="Arial"/>
                          <a:cs typeface="Arial"/>
                        </a:rPr>
                        <a:t> </a:t>
                      </a:r>
                      <a:r>
                        <a:rPr sz="1800" b="1" spc="-5" dirty="0">
                          <a:solidFill>
                            <a:srgbClr val="FFFFFF"/>
                          </a:solidFill>
                          <a:latin typeface="Arial"/>
                          <a:cs typeface="Arial"/>
                        </a:rPr>
                        <a:t>37</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r>
              <a:tr h="370586">
                <a:tc>
                  <a:txBody>
                    <a:bodyPr/>
                    <a:lstStyle/>
                    <a:p>
                      <a:pPr marL="85090">
                        <a:lnSpc>
                          <a:spcPct val="100000"/>
                        </a:lnSpc>
                        <a:spcBef>
                          <a:spcPts val="170"/>
                        </a:spcBef>
                      </a:pPr>
                      <a:r>
                        <a:rPr sz="1800" spc="-5" dirty="0">
                          <a:latin typeface="Arial"/>
                          <a:cs typeface="Arial"/>
                        </a:rPr>
                        <a:t>Overall</a:t>
                      </a:r>
                      <a:r>
                        <a:rPr sz="1800" spc="-55" dirty="0">
                          <a:latin typeface="Arial"/>
                          <a:cs typeface="Arial"/>
                        </a:rPr>
                        <a:t> </a:t>
                      </a:r>
                      <a:r>
                        <a:rPr sz="1800" spc="-5" dirty="0">
                          <a:latin typeface="Arial"/>
                          <a:cs typeface="Arial"/>
                        </a:rPr>
                        <a:t>response</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c>
                  <a:txBody>
                    <a:bodyPr/>
                    <a:lstStyle/>
                    <a:p>
                      <a:pPr marL="2540" algn="ctr">
                        <a:lnSpc>
                          <a:spcPct val="100000"/>
                        </a:lnSpc>
                        <a:spcBef>
                          <a:spcPts val="170"/>
                        </a:spcBef>
                      </a:pPr>
                      <a:r>
                        <a:rPr sz="1800" spc="-10" dirty="0">
                          <a:latin typeface="Arial"/>
                          <a:cs typeface="Arial"/>
                        </a:rPr>
                        <a:t>78%</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r>
              <a:tr h="370458">
                <a:tc>
                  <a:txBody>
                    <a:bodyPr/>
                    <a:lstStyle/>
                    <a:p>
                      <a:pPr marL="85090">
                        <a:lnSpc>
                          <a:spcPct val="100000"/>
                        </a:lnSpc>
                        <a:spcBef>
                          <a:spcPts val="270"/>
                        </a:spcBef>
                      </a:pPr>
                      <a:r>
                        <a:rPr sz="1800" spc="-5" dirty="0">
                          <a:latin typeface="Arial"/>
                          <a:cs typeface="Arial"/>
                        </a:rPr>
                        <a:t>Complete</a:t>
                      </a:r>
                      <a:r>
                        <a:rPr sz="1800" spc="-60" dirty="0">
                          <a:latin typeface="Arial"/>
                          <a:cs typeface="Arial"/>
                        </a:rPr>
                        <a:t> </a:t>
                      </a:r>
                      <a:r>
                        <a:rPr sz="1800" spc="-5" dirty="0">
                          <a:latin typeface="Arial"/>
                          <a:cs typeface="Arial"/>
                        </a:rPr>
                        <a:t>response</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2540" algn="ctr">
                        <a:lnSpc>
                          <a:spcPct val="100000"/>
                        </a:lnSpc>
                        <a:spcBef>
                          <a:spcPts val="270"/>
                        </a:spcBef>
                      </a:pPr>
                      <a:r>
                        <a:rPr sz="1800" spc="-10" dirty="0">
                          <a:latin typeface="Arial"/>
                          <a:cs typeface="Arial"/>
                        </a:rPr>
                        <a:t>65%</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r>
            </a:tbl>
          </a:graphicData>
        </a:graphic>
      </p:graphicFrame>
      <p:sp>
        <p:nvSpPr>
          <p:cNvPr id="12" name="object 12"/>
          <p:cNvSpPr txBox="1"/>
          <p:nvPr/>
        </p:nvSpPr>
        <p:spPr>
          <a:xfrm>
            <a:off x="2584195" y="4655566"/>
            <a:ext cx="1914525" cy="194310"/>
          </a:xfrm>
          <a:prstGeom prst="rect">
            <a:avLst/>
          </a:prstGeom>
        </p:spPr>
        <p:txBody>
          <a:bodyPr vert="horz" wrap="square" lIns="0" tIns="0" rIns="0" bIns="0" rtlCol="0">
            <a:spAutoFit/>
          </a:bodyPr>
          <a:lstStyle/>
          <a:p>
            <a:pPr marL="12700">
              <a:lnSpc>
                <a:spcPct val="100000"/>
              </a:lnSpc>
            </a:pPr>
            <a:r>
              <a:rPr sz="1200" i="1" spc="-5" dirty="0">
                <a:latin typeface="Arial"/>
                <a:cs typeface="Arial"/>
              </a:rPr>
              <a:t>Ball </a:t>
            </a:r>
            <a:r>
              <a:rPr sz="1200" i="1" dirty="0">
                <a:latin typeface="Arial"/>
                <a:cs typeface="Arial"/>
              </a:rPr>
              <a:t>et </a:t>
            </a:r>
            <a:r>
              <a:rPr sz="1200" i="1" spc="-5" dirty="0">
                <a:latin typeface="Arial"/>
                <a:cs typeface="Arial"/>
              </a:rPr>
              <a:t>al  Brit </a:t>
            </a:r>
            <a:r>
              <a:rPr sz="1200" i="1" dirty="0">
                <a:latin typeface="Arial"/>
                <a:cs typeface="Arial"/>
              </a:rPr>
              <a:t>J </a:t>
            </a:r>
            <a:r>
              <a:rPr sz="1200" i="1" spc="-5" dirty="0">
                <a:latin typeface="Arial"/>
                <a:cs typeface="Arial"/>
              </a:rPr>
              <a:t>Haem,</a:t>
            </a:r>
            <a:r>
              <a:rPr sz="1200" i="1" spc="-45" dirty="0">
                <a:latin typeface="Arial"/>
                <a:cs typeface="Arial"/>
              </a:rPr>
              <a:t> </a:t>
            </a:r>
            <a:r>
              <a:rPr sz="1200" i="1" spc="-5" dirty="0">
                <a:latin typeface="Arial"/>
                <a:cs typeface="Arial"/>
              </a:rPr>
              <a:t>2013</a:t>
            </a:r>
            <a:endParaRPr sz="1200">
              <a:latin typeface="Arial"/>
              <a:cs typeface="Arial"/>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3"/>
            <a:ext cx="9144000" cy="836930"/>
          </a:xfrm>
          <a:custGeom>
            <a:avLst/>
            <a:gdLst/>
            <a:ahLst/>
            <a:cxnLst/>
            <a:rect l="l" t="t" r="r" b="b"/>
            <a:pathLst>
              <a:path w="9144000" h="836930">
                <a:moveTo>
                  <a:pt x="0" y="836612"/>
                </a:moveTo>
                <a:lnTo>
                  <a:pt x="9144000" y="836612"/>
                </a:lnTo>
                <a:lnTo>
                  <a:pt x="9144000" y="0"/>
                </a:lnTo>
                <a:lnTo>
                  <a:pt x="0" y="0"/>
                </a:lnTo>
                <a:lnTo>
                  <a:pt x="0" y="836612"/>
                </a:lnTo>
                <a:close/>
              </a:path>
            </a:pathLst>
          </a:custGeom>
          <a:solidFill>
            <a:srgbClr val="F79546"/>
          </a:solidFill>
        </p:spPr>
        <p:txBody>
          <a:bodyPr wrap="square" lIns="0" tIns="0" rIns="0" bIns="0" rtlCol="0"/>
          <a:lstStyle/>
          <a:p>
            <a:endParaRPr/>
          </a:p>
        </p:txBody>
      </p:sp>
      <p:sp>
        <p:nvSpPr>
          <p:cNvPr id="3" name="object 3"/>
          <p:cNvSpPr/>
          <p:nvPr/>
        </p:nvSpPr>
        <p:spPr>
          <a:xfrm>
            <a:off x="0" y="63"/>
            <a:ext cx="9144000" cy="836930"/>
          </a:xfrm>
          <a:custGeom>
            <a:avLst/>
            <a:gdLst/>
            <a:ahLst/>
            <a:cxnLst/>
            <a:rect l="l" t="t" r="r" b="b"/>
            <a:pathLst>
              <a:path w="9144000" h="836930">
                <a:moveTo>
                  <a:pt x="0" y="836612"/>
                </a:moveTo>
                <a:lnTo>
                  <a:pt x="9144000" y="836612"/>
                </a:lnTo>
                <a:lnTo>
                  <a:pt x="9144000" y="0"/>
                </a:lnTo>
                <a:lnTo>
                  <a:pt x="0" y="0"/>
                </a:lnTo>
                <a:lnTo>
                  <a:pt x="0" y="836612"/>
                </a:lnTo>
                <a:close/>
              </a:path>
            </a:pathLst>
          </a:custGeom>
          <a:ln w="9525">
            <a:solidFill>
              <a:srgbClr val="F79546"/>
            </a:solidFill>
          </a:ln>
        </p:spPr>
        <p:txBody>
          <a:bodyPr wrap="square" lIns="0" tIns="0" rIns="0" bIns="0" rtlCol="0"/>
          <a:lstStyle/>
          <a:p>
            <a:endParaRPr/>
          </a:p>
        </p:txBody>
      </p:sp>
      <p:sp>
        <p:nvSpPr>
          <p:cNvPr id="4" name="object 4"/>
          <p:cNvSpPr txBox="1">
            <a:spLocks noGrp="1"/>
          </p:cNvSpPr>
          <p:nvPr>
            <p:ph type="title"/>
          </p:nvPr>
        </p:nvSpPr>
        <p:spPr>
          <a:xfrm>
            <a:off x="442061" y="181736"/>
            <a:ext cx="8258809" cy="457200"/>
          </a:xfrm>
          <a:prstGeom prst="rect">
            <a:avLst/>
          </a:prstGeom>
        </p:spPr>
        <p:txBody>
          <a:bodyPr vert="horz" wrap="square" lIns="0" tIns="0" rIns="0" bIns="0" rtlCol="0">
            <a:spAutoFit/>
          </a:bodyPr>
          <a:lstStyle/>
          <a:p>
            <a:pPr marL="12700">
              <a:lnSpc>
                <a:spcPct val="100000"/>
              </a:lnSpc>
              <a:tabLst>
                <a:tab pos="720725" algn="l"/>
              </a:tabLst>
            </a:pPr>
            <a:r>
              <a:rPr sz="2800" b="1" spc="-10" dirty="0">
                <a:solidFill>
                  <a:srgbClr val="FFFFFF"/>
                </a:solidFill>
                <a:latin typeface="Calibri"/>
                <a:cs typeface="Calibri"/>
              </a:rPr>
              <a:t>The	</a:t>
            </a:r>
            <a:r>
              <a:rPr sz="2800" b="1" spc="-35" dirty="0">
                <a:solidFill>
                  <a:srgbClr val="FFFFFF"/>
                </a:solidFill>
                <a:latin typeface="Calibri"/>
                <a:cs typeface="Calibri"/>
              </a:rPr>
              <a:t>Value </a:t>
            </a:r>
            <a:r>
              <a:rPr sz="2800" b="1" spc="-5" dirty="0">
                <a:solidFill>
                  <a:srgbClr val="FFFFFF"/>
                </a:solidFill>
                <a:latin typeface="Calibri"/>
                <a:cs typeface="Calibri"/>
              </a:rPr>
              <a:t>of </a:t>
            </a:r>
            <a:r>
              <a:rPr sz="2800" b="1" spc="-10" dirty="0">
                <a:solidFill>
                  <a:srgbClr val="FFFFFF"/>
                </a:solidFill>
                <a:latin typeface="Calibri"/>
                <a:cs typeface="Calibri"/>
              </a:rPr>
              <a:t>Global </a:t>
            </a:r>
            <a:r>
              <a:rPr sz="2800" b="1" spc="-15" dirty="0">
                <a:solidFill>
                  <a:srgbClr val="FFFFFF"/>
                </a:solidFill>
                <a:latin typeface="Calibri"/>
                <a:cs typeface="Calibri"/>
              </a:rPr>
              <a:t>Outcome Registries </a:t>
            </a:r>
            <a:r>
              <a:rPr sz="2800" b="1" spc="-5" dirty="0">
                <a:solidFill>
                  <a:srgbClr val="FFFFFF"/>
                </a:solidFill>
                <a:latin typeface="Calibri"/>
                <a:cs typeface="Calibri"/>
              </a:rPr>
              <a:t>: </a:t>
            </a:r>
            <a:r>
              <a:rPr sz="2800" b="1" spc="-15" dirty="0">
                <a:solidFill>
                  <a:srgbClr val="BEBEBE"/>
                </a:solidFill>
                <a:latin typeface="Calibri"/>
                <a:cs typeface="Calibri"/>
              </a:rPr>
              <a:t>Pros </a:t>
            </a:r>
            <a:r>
              <a:rPr sz="2800" b="1" spc="-5" dirty="0">
                <a:solidFill>
                  <a:srgbClr val="FFFFFF"/>
                </a:solidFill>
                <a:latin typeface="Calibri"/>
                <a:cs typeface="Calibri"/>
              </a:rPr>
              <a:t>and</a:t>
            </a:r>
            <a:r>
              <a:rPr sz="2800" b="1" spc="215" dirty="0">
                <a:solidFill>
                  <a:srgbClr val="FFFFFF"/>
                </a:solidFill>
                <a:latin typeface="Calibri"/>
                <a:cs typeface="Calibri"/>
              </a:rPr>
              <a:t> </a:t>
            </a:r>
            <a:r>
              <a:rPr sz="2800" b="1" spc="-10" dirty="0">
                <a:solidFill>
                  <a:srgbClr val="FFFFFF"/>
                </a:solidFill>
                <a:latin typeface="Calibri"/>
                <a:cs typeface="Calibri"/>
              </a:rPr>
              <a:t>Cons</a:t>
            </a:r>
            <a:endParaRPr sz="2800">
              <a:latin typeface="Calibri"/>
              <a:cs typeface="Calibri"/>
            </a:endParaRPr>
          </a:p>
        </p:txBody>
      </p:sp>
      <p:sp>
        <p:nvSpPr>
          <p:cNvPr id="5" name="object 5"/>
          <p:cNvSpPr txBox="1"/>
          <p:nvPr/>
        </p:nvSpPr>
        <p:spPr>
          <a:xfrm>
            <a:off x="402742" y="1162050"/>
            <a:ext cx="8295640" cy="2870200"/>
          </a:xfrm>
          <a:prstGeom prst="rect">
            <a:avLst/>
          </a:prstGeom>
        </p:spPr>
        <p:txBody>
          <a:bodyPr vert="horz" wrap="square" lIns="0" tIns="0" rIns="0" bIns="0" rtlCol="0">
            <a:spAutoFit/>
          </a:bodyPr>
          <a:lstStyle/>
          <a:p>
            <a:pPr marL="12700">
              <a:lnSpc>
                <a:spcPct val="100000"/>
              </a:lnSpc>
            </a:pPr>
            <a:r>
              <a:rPr sz="2800" b="1" spc="-5" dirty="0">
                <a:latin typeface="Arial"/>
                <a:cs typeface="Arial"/>
              </a:rPr>
              <a:t>Not so good at answering important</a:t>
            </a:r>
            <a:r>
              <a:rPr sz="2800" b="1" spc="85" dirty="0">
                <a:latin typeface="Arial"/>
                <a:cs typeface="Arial"/>
              </a:rPr>
              <a:t> </a:t>
            </a:r>
            <a:r>
              <a:rPr sz="2800" b="1" spc="-5" dirty="0">
                <a:latin typeface="Arial"/>
                <a:cs typeface="Arial"/>
              </a:rPr>
              <a:t>questions?</a:t>
            </a:r>
            <a:endParaRPr sz="2800">
              <a:latin typeface="Arial"/>
              <a:cs typeface="Arial"/>
            </a:endParaRPr>
          </a:p>
          <a:p>
            <a:pPr>
              <a:lnSpc>
                <a:spcPct val="100000"/>
              </a:lnSpc>
            </a:pPr>
            <a:endParaRPr sz="2800">
              <a:latin typeface="Times New Roman"/>
              <a:cs typeface="Times New Roman"/>
            </a:endParaRPr>
          </a:p>
          <a:p>
            <a:pPr>
              <a:lnSpc>
                <a:spcPct val="100000"/>
              </a:lnSpc>
              <a:spcBef>
                <a:spcPts val="45"/>
              </a:spcBef>
            </a:pPr>
            <a:endParaRPr sz="2800">
              <a:latin typeface="Times New Roman"/>
              <a:cs typeface="Times New Roman"/>
            </a:endParaRPr>
          </a:p>
          <a:p>
            <a:pPr marL="408940" indent="-396240">
              <a:lnSpc>
                <a:spcPct val="100000"/>
              </a:lnSpc>
              <a:buFont typeface="Arial"/>
              <a:buChar char="•"/>
              <a:tabLst>
                <a:tab pos="408305" algn="l"/>
                <a:tab pos="408940" algn="l"/>
              </a:tabLst>
            </a:pPr>
            <a:r>
              <a:rPr sz="2400" b="1" spc="-5" dirty="0">
                <a:solidFill>
                  <a:srgbClr val="1F487C"/>
                </a:solidFill>
                <a:latin typeface="Arial"/>
                <a:cs typeface="Arial"/>
              </a:rPr>
              <a:t>Alemtuzamab vs </a:t>
            </a:r>
            <a:r>
              <a:rPr sz="2400" b="1" spc="-30" dirty="0">
                <a:solidFill>
                  <a:srgbClr val="1F487C"/>
                </a:solidFill>
                <a:latin typeface="Arial"/>
                <a:cs typeface="Arial"/>
              </a:rPr>
              <a:t>ATG/ALG </a:t>
            </a:r>
            <a:r>
              <a:rPr sz="2400" b="1" spc="-5" dirty="0">
                <a:solidFill>
                  <a:srgbClr val="1F487C"/>
                </a:solidFill>
                <a:latin typeface="Arial"/>
                <a:cs typeface="Arial"/>
              </a:rPr>
              <a:t>vs</a:t>
            </a:r>
            <a:r>
              <a:rPr sz="2400" b="1" spc="-70" dirty="0">
                <a:solidFill>
                  <a:srgbClr val="1F487C"/>
                </a:solidFill>
                <a:latin typeface="Arial"/>
                <a:cs typeface="Arial"/>
              </a:rPr>
              <a:t> </a:t>
            </a:r>
            <a:r>
              <a:rPr sz="2400" b="1" spc="-15" dirty="0">
                <a:solidFill>
                  <a:srgbClr val="1F487C"/>
                </a:solidFill>
                <a:latin typeface="Arial"/>
                <a:cs typeface="Arial"/>
              </a:rPr>
              <a:t>T-replete</a:t>
            </a:r>
            <a:endParaRPr sz="2400">
              <a:latin typeface="Arial"/>
              <a:cs typeface="Arial"/>
            </a:endParaRPr>
          </a:p>
          <a:p>
            <a:pPr marL="408940" marR="5080" indent="-396240">
              <a:lnSpc>
                <a:spcPct val="170000"/>
              </a:lnSpc>
              <a:buFont typeface="Arial"/>
              <a:buChar char="•"/>
              <a:tabLst>
                <a:tab pos="408305" algn="l"/>
                <a:tab pos="408940" algn="l"/>
              </a:tabLst>
            </a:pPr>
            <a:r>
              <a:rPr sz="2400" b="1" spc="-5" dirty="0">
                <a:solidFill>
                  <a:srgbClr val="1F487C"/>
                </a:solidFill>
                <a:latin typeface="Arial"/>
                <a:cs typeface="Arial"/>
              </a:rPr>
              <a:t>Prevention </a:t>
            </a:r>
            <a:r>
              <a:rPr sz="2400" b="1" dirty="0">
                <a:solidFill>
                  <a:srgbClr val="1F487C"/>
                </a:solidFill>
                <a:latin typeface="Arial"/>
                <a:cs typeface="Arial"/>
              </a:rPr>
              <a:t>and </a:t>
            </a:r>
            <a:r>
              <a:rPr sz="2400" b="1" spc="-5" dirty="0">
                <a:solidFill>
                  <a:srgbClr val="1F487C"/>
                </a:solidFill>
                <a:latin typeface="Arial"/>
                <a:cs typeface="Arial"/>
              </a:rPr>
              <a:t>management </a:t>
            </a:r>
            <a:r>
              <a:rPr sz="2400" b="1" dirty="0">
                <a:solidFill>
                  <a:srgbClr val="1F487C"/>
                </a:solidFill>
                <a:latin typeface="Arial"/>
                <a:cs typeface="Arial"/>
              </a:rPr>
              <a:t>of </a:t>
            </a:r>
            <a:r>
              <a:rPr sz="2400" b="1" spc="-5" dirty="0">
                <a:solidFill>
                  <a:srgbClr val="1F487C"/>
                </a:solidFill>
                <a:latin typeface="Arial"/>
                <a:cs typeface="Arial"/>
              </a:rPr>
              <a:t>GvHD: 421 studies </a:t>
            </a:r>
            <a:r>
              <a:rPr sz="2400" b="1" dirty="0">
                <a:solidFill>
                  <a:srgbClr val="1F487C"/>
                </a:solidFill>
                <a:latin typeface="Arial"/>
                <a:cs typeface="Arial"/>
              </a:rPr>
              <a:t>on-  going and </a:t>
            </a:r>
            <a:r>
              <a:rPr sz="2400" b="1" spc="-5" dirty="0">
                <a:solidFill>
                  <a:srgbClr val="1F487C"/>
                </a:solidFill>
                <a:latin typeface="Arial"/>
                <a:cs typeface="Arial"/>
              </a:rPr>
              <a:t>registered at</a:t>
            </a:r>
            <a:r>
              <a:rPr sz="2400" b="1" spc="-75" dirty="0">
                <a:solidFill>
                  <a:srgbClr val="1F487C"/>
                </a:solidFill>
                <a:latin typeface="Arial"/>
                <a:cs typeface="Arial"/>
              </a:rPr>
              <a:t> </a:t>
            </a:r>
            <a:r>
              <a:rPr sz="2400" b="1" dirty="0">
                <a:solidFill>
                  <a:srgbClr val="1F487C"/>
                </a:solidFill>
                <a:latin typeface="Arial"/>
                <a:cs typeface="Arial"/>
              </a:rPr>
              <a:t>clinicaltrials.gov</a:t>
            </a:r>
            <a:endParaRPr sz="2400">
              <a:latin typeface="Arial"/>
              <a:cs typeface="Arial"/>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3"/>
            <a:ext cx="9144000" cy="836930"/>
          </a:xfrm>
          <a:custGeom>
            <a:avLst/>
            <a:gdLst/>
            <a:ahLst/>
            <a:cxnLst/>
            <a:rect l="l" t="t" r="r" b="b"/>
            <a:pathLst>
              <a:path w="9144000" h="836930">
                <a:moveTo>
                  <a:pt x="0" y="836612"/>
                </a:moveTo>
                <a:lnTo>
                  <a:pt x="9144000" y="836612"/>
                </a:lnTo>
                <a:lnTo>
                  <a:pt x="9144000" y="0"/>
                </a:lnTo>
                <a:lnTo>
                  <a:pt x="0" y="0"/>
                </a:lnTo>
                <a:lnTo>
                  <a:pt x="0" y="836612"/>
                </a:lnTo>
                <a:close/>
              </a:path>
            </a:pathLst>
          </a:custGeom>
          <a:solidFill>
            <a:srgbClr val="F79546"/>
          </a:solidFill>
        </p:spPr>
        <p:txBody>
          <a:bodyPr wrap="square" lIns="0" tIns="0" rIns="0" bIns="0" rtlCol="0"/>
          <a:lstStyle/>
          <a:p>
            <a:endParaRPr/>
          </a:p>
        </p:txBody>
      </p:sp>
      <p:sp>
        <p:nvSpPr>
          <p:cNvPr id="3" name="object 3"/>
          <p:cNvSpPr/>
          <p:nvPr/>
        </p:nvSpPr>
        <p:spPr>
          <a:xfrm>
            <a:off x="0" y="63"/>
            <a:ext cx="9144000" cy="836930"/>
          </a:xfrm>
          <a:custGeom>
            <a:avLst/>
            <a:gdLst/>
            <a:ahLst/>
            <a:cxnLst/>
            <a:rect l="l" t="t" r="r" b="b"/>
            <a:pathLst>
              <a:path w="9144000" h="836930">
                <a:moveTo>
                  <a:pt x="0" y="836612"/>
                </a:moveTo>
                <a:lnTo>
                  <a:pt x="9144000" y="836612"/>
                </a:lnTo>
                <a:lnTo>
                  <a:pt x="9144000" y="0"/>
                </a:lnTo>
                <a:lnTo>
                  <a:pt x="0" y="0"/>
                </a:lnTo>
                <a:lnTo>
                  <a:pt x="0" y="836612"/>
                </a:lnTo>
                <a:close/>
              </a:path>
            </a:pathLst>
          </a:custGeom>
          <a:ln w="9525">
            <a:solidFill>
              <a:srgbClr val="F79546"/>
            </a:solidFill>
          </a:ln>
        </p:spPr>
        <p:txBody>
          <a:bodyPr wrap="square" lIns="0" tIns="0" rIns="0" bIns="0" rtlCol="0"/>
          <a:lstStyle/>
          <a:p>
            <a:endParaRPr/>
          </a:p>
        </p:txBody>
      </p:sp>
      <p:sp>
        <p:nvSpPr>
          <p:cNvPr id="4" name="object 4"/>
          <p:cNvSpPr txBox="1">
            <a:spLocks noGrp="1"/>
          </p:cNvSpPr>
          <p:nvPr>
            <p:ph type="title"/>
          </p:nvPr>
        </p:nvSpPr>
        <p:spPr>
          <a:xfrm>
            <a:off x="442061" y="181736"/>
            <a:ext cx="8258809" cy="457200"/>
          </a:xfrm>
          <a:prstGeom prst="rect">
            <a:avLst/>
          </a:prstGeom>
        </p:spPr>
        <p:txBody>
          <a:bodyPr vert="horz" wrap="square" lIns="0" tIns="0" rIns="0" bIns="0" rtlCol="0">
            <a:spAutoFit/>
          </a:bodyPr>
          <a:lstStyle/>
          <a:p>
            <a:pPr marL="12700">
              <a:lnSpc>
                <a:spcPct val="100000"/>
              </a:lnSpc>
              <a:tabLst>
                <a:tab pos="720725" algn="l"/>
              </a:tabLst>
            </a:pPr>
            <a:r>
              <a:rPr sz="2800" b="1" spc="-10" dirty="0">
                <a:solidFill>
                  <a:srgbClr val="FFFFFF"/>
                </a:solidFill>
                <a:latin typeface="Calibri"/>
                <a:cs typeface="Calibri"/>
              </a:rPr>
              <a:t>The	</a:t>
            </a:r>
            <a:r>
              <a:rPr sz="2800" b="1" spc="-35" dirty="0">
                <a:solidFill>
                  <a:srgbClr val="FFFFFF"/>
                </a:solidFill>
                <a:latin typeface="Calibri"/>
                <a:cs typeface="Calibri"/>
              </a:rPr>
              <a:t>Value </a:t>
            </a:r>
            <a:r>
              <a:rPr sz="2800" b="1" spc="-5" dirty="0">
                <a:solidFill>
                  <a:srgbClr val="FFFFFF"/>
                </a:solidFill>
                <a:latin typeface="Calibri"/>
                <a:cs typeface="Calibri"/>
              </a:rPr>
              <a:t>of </a:t>
            </a:r>
            <a:r>
              <a:rPr sz="2800" b="1" spc="-10" dirty="0">
                <a:solidFill>
                  <a:srgbClr val="FFFFFF"/>
                </a:solidFill>
                <a:latin typeface="Calibri"/>
                <a:cs typeface="Calibri"/>
              </a:rPr>
              <a:t>Global </a:t>
            </a:r>
            <a:r>
              <a:rPr sz="2800" b="1" spc="-15" dirty="0">
                <a:solidFill>
                  <a:srgbClr val="FFFFFF"/>
                </a:solidFill>
                <a:latin typeface="Calibri"/>
                <a:cs typeface="Calibri"/>
              </a:rPr>
              <a:t>Outcome Registries </a:t>
            </a:r>
            <a:r>
              <a:rPr sz="2800" b="1" spc="-5" dirty="0">
                <a:solidFill>
                  <a:srgbClr val="FFFFFF"/>
                </a:solidFill>
                <a:latin typeface="Calibri"/>
                <a:cs typeface="Calibri"/>
              </a:rPr>
              <a:t>: </a:t>
            </a:r>
            <a:r>
              <a:rPr sz="2800" b="1" spc="-15" dirty="0">
                <a:solidFill>
                  <a:srgbClr val="BEBEBE"/>
                </a:solidFill>
                <a:latin typeface="Calibri"/>
                <a:cs typeface="Calibri"/>
              </a:rPr>
              <a:t>Pros </a:t>
            </a:r>
            <a:r>
              <a:rPr sz="2800" b="1" spc="-5" dirty="0">
                <a:solidFill>
                  <a:srgbClr val="FFFFFF"/>
                </a:solidFill>
                <a:latin typeface="Calibri"/>
                <a:cs typeface="Calibri"/>
              </a:rPr>
              <a:t>and</a:t>
            </a:r>
            <a:r>
              <a:rPr sz="2800" b="1" spc="215" dirty="0">
                <a:solidFill>
                  <a:srgbClr val="FFFFFF"/>
                </a:solidFill>
                <a:latin typeface="Calibri"/>
                <a:cs typeface="Calibri"/>
              </a:rPr>
              <a:t> </a:t>
            </a:r>
            <a:r>
              <a:rPr sz="2800" b="1" spc="-10" dirty="0">
                <a:solidFill>
                  <a:srgbClr val="FFFFFF"/>
                </a:solidFill>
                <a:latin typeface="Calibri"/>
                <a:cs typeface="Calibri"/>
              </a:rPr>
              <a:t>Cons</a:t>
            </a:r>
            <a:endParaRPr sz="2800">
              <a:latin typeface="Calibri"/>
              <a:cs typeface="Calibri"/>
            </a:endParaRPr>
          </a:p>
        </p:txBody>
      </p:sp>
      <p:graphicFrame>
        <p:nvGraphicFramePr>
          <p:cNvPr id="5" name="object 5"/>
          <p:cNvGraphicFramePr>
            <a:graphicFrameLocks noGrp="1"/>
          </p:cNvGraphicFramePr>
          <p:nvPr/>
        </p:nvGraphicFramePr>
        <p:xfrm>
          <a:off x="317500" y="1838325"/>
          <a:ext cx="8561322" cy="4465634"/>
        </p:xfrm>
        <a:graphic>
          <a:graphicData uri="http://schemas.openxmlformats.org/drawingml/2006/table">
            <a:tbl>
              <a:tblPr firstRow="1" bandRow="1">
                <a:tableStyleId>{2D5ABB26-0587-4C30-8999-92F81FD0307C}</a:tableStyleId>
              </a:tblPr>
              <a:tblGrid>
                <a:gridCol w="2160270"/>
                <a:gridCol w="1280287"/>
                <a:gridCol w="1280159"/>
                <a:gridCol w="1280287"/>
                <a:gridCol w="1280160"/>
                <a:gridCol w="1280159"/>
              </a:tblGrid>
              <a:tr h="627379">
                <a:tc>
                  <a:txBody>
                    <a:bodyPr/>
                    <a:lstStyle/>
                    <a:p>
                      <a:endParaRPr sz="2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48ED4"/>
                    </a:solidFill>
                  </a:tcPr>
                </a:tc>
                <a:tc gridSpan="3">
                  <a:txBody>
                    <a:bodyPr/>
                    <a:lstStyle/>
                    <a:p>
                      <a:pPr marL="652145">
                        <a:lnSpc>
                          <a:spcPct val="100000"/>
                        </a:lnSpc>
                        <a:spcBef>
                          <a:spcPts val="155"/>
                        </a:spcBef>
                      </a:pPr>
                      <a:r>
                        <a:rPr sz="2400" b="1" spc="-5" dirty="0">
                          <a:solidFill>
                            <a:srgbClr val="FFFFFF"/>
                          </a:solidFill>
                          <a:latin typeface="Calibri"/>
                          <a:cs typeface="Calibri"/>
                        </a:rPr>
                        <a:t>Numbers </a:t>
                      </a:r>
                      <a:r>
                        <a:rPr sz="2400" b="1" dirty="0">
                          <a:solidFill>
                            <a:srgbClr val="FFFFFF"/>
                          </a:solidFill>
                          <a:latin typeface="Calibri"/>
                          <a:cs typeface="Calibri"/>
                        </a:rPr>
                        <a:t>per</a:t>
                      </a:r>
                      <a:r>
                        <a:rPr sz="2400" b="1" spc="-80" dirty="0">
                          <a:solidFill>
                            <a:srgbClr val="FFFFFF"/>
                          </a:solidFill>
                          <a:latin typeface="Calibri"/>
                          <a:cs typeface="Calibri"/>
                        </a:rPr>
                        <a:t> </a:t>
                      </a:r>
                      <a:r>
                        <a:rPr sz="2400" b="1" spc="-15" dirty="0">
                          <a:solidFill>
                            <a:srgbClr val="FFFFFF"/>
                          </a:solidFill>
                          <a:latin typeface="Calibri"/>
                          <a:cs typeface="Calibri"/>
                        </a:rPr>
                        <a:t>centre</a:t>
                      </a:r>
                      <a:endParaRPr sz="24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48ED4"/>
                    </a:solidFill>
                  </a:tcPr>
                </a:tc>
                <a:tc hMerge="1">
                  <a:txBody>
                    <a:bodyPr/>
                    <a:lstStyle/>
                    <a:p>
                      <a:endParaRPr/>
                    </a:p>
                  </a:txBody>
                  <a:tcPr marL="0" marR="0" marT="0" marB="0"/>
                </a:tc>
                <a:tc hMerge="1">
                  <a:txBody>
                    <a:bodyPr/>
                    <a:lstStyle/>
                    <a:p>
                      <a:endParaRPr/>
                    </a:p>
                  </a:txBody>
                  <a:tcPr marL="0" marR="0" marT="0" marB="0"/>
                </a:tc>
                <a:tc rowSpan="2">
                  <a:txBody>
                    <a:bodyPr/>
                    <a:lstStyle/>
                    <a:p>
                      <a:pPr marL="102235" marR="106045" algn="ctr">
                        <a:lnSpc>
                          <a:spcPct val="100000"/>
                        </a:lnSpc>
                        <a:spcBef>
                          <a:spcPts val="155"/>
                        </a:spcBef>
                      </a:pPr>
                      <a:r>
                        <a:rPr sz="2400" b="1" dirty="0">
                          <a:solidFill>
                            <a:srgbClr val="FFFFFF"/>
                          </a:solidFill>
                          <a:latin typeface="Calibri"/>
                          <a:cs typeface="Calibri"/>
                        </a:rPr>
                        <a:t>Number  of   </a:t>
                      </a:r>
                      <a:r>
                        <a:rPr sz="2400" b="1" spc="-10" dirty="0">
                          <a:solidFill>
                            <a:srgbClr val="FFFFFF"/>
                          </a:solidFill>
                          <a:latin typeface="Calibri"/>
                          <a:cs typeface="Calibri"/>
                        </a:rPr>
                        <a:t>centres</a:t>
                      </a:r>
                      <a:endParaRPr sz="2400">
                        <a:latin typeface="Calibri"/>
                        <a:cs typeface="Calibri"/>
                      </a:endParaRPr>
                    </a:p>
                  </a:txBody>
                  <a:tcPr marL="0" marR="0" marT="0"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38100">
                      <a:solidFill>
                        <a:srgbClr val="FFFFFF"/>
                      </a:solidFill>
                      <a:prstDash val="solid"/>
                    </a:lnB>
                    <a:solidFill>
                      <a:srgbClr val="4F81BC"/>
                    </a:solidFill>
                  </a:tcPr>
                </a:tc>
                <a:tc rowSpan="2">
                  <a:txBody>
                    <a:bodyPr/>
                    <a:lstStyle/>
                    <a:p>
                      <a:pPr marL="114935" marR="105410" algn="ctr">
                        <a:lnSpc>
                          <a:spcPct val="100000"/>
                        </a:lnSpc>
                        <a:spcBef>
                          <a:spcPts val="155"/>
                        </a:spcBef>
                      </a:pPr>
                      <a:r>
                        <a:rPr sz="2400" b="1" dirty="0">
                          <a:solidFill>
                            <a:srgbClr val="FFFFFF"/>
                          </a:solidFill>
                          <a:latin typeface="Calibri"/>
                          <a:cs typeface="Calibri"/>
                        </a:rPr>
                        <a:t>Number  of</a:t>
                      </a:r>
                      <a:endParaRPr sz="2400">
                        <a:latin typeface="Calibri"/>
                        <a:cs typeface="Calibri"/>
                      </a:endParaRPr>
                    </a:p>
                    <a:p>
                      <a:pPr algn="ctr">
                        <a:lnSpc>
                          <a:spcPct val="100000"/>
                        </a:lnSpc>
                      </a:pPr>
                      <a:r>
                        <a:rPr sz="2400" b="1" spc="-5" dirty="0">
                          <a:solidFill>
                            <a:srgbClr val="FFFFFF"/>
                          </a:solidFill>
                          <a:latin typeface="Calibri"/>
                          <a:cs typeface="Calibri"/>
                        </a:rPr>
                        <a:t>cases</a:t>
                      </a:r>
                      <a:endParaRPr sz="24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F81BC"/>
                    </a:solidFill>
                  </a:tcPr>
                </a:tc>
              </a:tr>
              <a:tr h="627507">
                <a:tc>
                  <a:txBody>
                    <a:bodyPr/>
                    <a:lstStyle/>
                    <a:p>
                      <a:endParaRPr sz="2400">
                        <a:latin typeface="Calibri"/>
                        <a:cs typeface="Calibri"/>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548ED4"/>
                    </a:solidFill>
                  </a:tcPr>
                </a:tc>
                <a:tc>
                  <a:txBody>
                    <a:bodyPr/>
                    <a:lstStyle/>
                    <a:p>
                      <a:pPr algn="ctr">
                        <a:lnSpc>
                          <a:spcPct val="100000"/>
                        </a:lnSpc>
                        <a:spcBef>
                          <a:spcPts val="85"/>
                        </a:spcBef>
                      </a:pPr>
                      <a:r>
                        <a:rPr sz="2000" b="1" dirty="0">
                          <a:solidFill>
                            <a:srgbClr val="FFFFFF"/>
                          </a:solidFill>
                          <a:latin typeface="Calibri"/>
                          <a:cs typeface="Calibri"/>
                        </a:rPr>
                        <a:t>Min</a:t>
                      </a:r>
                      <a:endParaRPr sz="2000">
                        <a:latin typeface="Calibri"/>
                        <a:cs typeface="Calibri"/>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548ED4"/>
                    </a:solidFill>
                  </a:tcPr>
                </a:tc>
                <a:tc>
                  <a:txBody>
                    <a:bodyPr/>
                    <a:lstStyle/>
                    <a:p>
                      <a:pPr algn="ctr">
                        <a:lnSpc>
                          <a:spcPct val="100000"/>
                        </a:lnSpc>
                        <a:spcBef>
                          <a:spcPts val="85"/>
                        </a:spcBef>
                      </a:pPr>
                      <a:r>
                        <a:rPr sz="2000" b="1" spc="-10" dirty="0">
                          <a:solidFill>
                            <a:srgbClr val="FFFFFF"/>
                          </a:solidFill>
                          <a:latin typeface="Calibri"/>
                          <a:cs typeface="Calibri"/>
                        </a:rPr>
                        <a:t>Max</a:t>
                      </a:r>
                      <a:endParaRPr sz="2000">
                        <a:latin typeface="Calibri"/>
                        <a:cs typeface="Calibri"/>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548ED4"/>
                    </a:solidFill>
                  </a:tcPr>
                </a:tc>
                <a:tc>
                  <a:txBody>
                    <a:bodyPr/>
                    <a:lstStyle/>
                    <a:p>
                      <a:pPr marL="13970" algn="ctr">
                        <a:lnSpc>
                          <a:spcPct val="100000"/>
                        </a:lnSpc>
                        <a:spcBef>
                          <a:spcPts val="85"/>
                        </a:spcBef>
                      </a:pPr>
                      <a:r>
                        <a:rPr sz="2000" b="1" dirty="0">
                          <a:solidFill>
                            <a:srgbClr val="FFFFFF"/>
                          </a:solidFill>
                          <a:latin typeface="Calibri"/>
                          <a:cs typeface="Calibri"/>
                        </a:rPr>
                        <a:t>Med</a:t>
                      </a:r>
                      <a:endParaRPr sz="2000">
                        <a:latin typeface="Calibri"/>
                        <a:cs typeface="Calibri"/>
                      </a:endParaRPr>
                    </a:p>
                  </a:txBody>
                  <a:tcPr marL="0" marR="0" marT="0" marB="0">
                    <a:lnL w="12700">
                      <a:solidFill>
                        <a:srgbClr val="FFFFFF"/>
                      </a:solidFill>
                      <a:prstDash val="solid"/>
                    </a:lnL>
                    <a:lnR w="38100">
                      <a:solidFill>
                        <a:srgbClr val="FFFFFF"/>
                      </a:solidFill>
                      <a:prstDash val="solid"/>
                    </a:lnR>
                    <a:lnT w="38100">
                      <a:solidFill>
                        <a:srgbClr val="FFFFFF"/>
                      </a:solidFill>
                      <a:prstDash val="solid"/>
                    </a:lnT>
                    <a:lnB w="12700">
                      <a:solidFill>
                        <a:srgbClr val="FFFFFF"/>
                      </a:solidFill>
                      <a:prstDash val="solid"/>
                    </a:lnB>
                    <a:solidFill>
                      <a:srgbClr val="548ED4"/>
                    </a:solidFill>
                  </a:tcPr>
                </a:tc>
                <a:tc vMerge="1">
                  <a:txBody>
                    <a:bodyPr/>
                    <a:lstStyle/>
                    <a:p>
                      <a:endParaRPr/>
                    </a:p>
                  </a:txBody>
                  <a:tcPr marL="0" marR="0" marT="0" marB="0">
                    <a:lnL w="381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F81BC"/>
                    </a:solidFill>
                  </a:tcPr>
                </a:tc>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F81BC"/>
                    </a:solidFill>
                  </a:tcPr>
                </a:tc>
              </a:tr>
              <a:tr h="627380">
                <a:tc>
                  <a:txBody>
                    <a:bodyPr/>
                    <a:lstStyle/>
                    <a:p>
                      <a:pPr marL="85090">
                        <a:lnSpc>
                          <a:spcPct val="100000"/>
                        </a:lnSpc>
                        <a:spcBef>
                          <a:spcPts val="190"/>
                        </a:spcBef>
                      </a:pPr>
                      <a:r>
                        <a:rPr sz="2000" b="1" spc="-15" dirty="0">
                          <a:solidFill>
                            <a:srgbClr val="375F92"/>
                          </a:solidFill>
                          <a:latin typeface="Calibri"/>
                          <a:cs typeface="Calibri"/>
                        </a:rPr>
                        <a:t>Patient</a:t>
                      </a:r>
                      <a:r>
                        <a:rPr sz="2000" b="1" spc="-80" dirty="0">
                          <a:solidFill>
                            <a:srgbClr val="375F92"/>
                          </a:solidFill>
                          <a:latin typeface="Calibri"/>
                          <a:cs typeface="Calibri"/>
                        </a:rPr>
                        <a:t> </a:t>
                      </a:r>
                      <a:r>
                        <a:rPr sz="2000" b="1" spc="-5" dirty="0">
                          <a:solidFill>
                            <a:srgbClr val="375F92"/>
                          </a:solidFill>
                          <a:latin typeface="Calibri"/>
                          <a:cs typeface="Calibri"/>
                        </a:rPr>
                        <a:t>numbers</a:t>
                      </a:r>
                      <a:endParaRPr sz="20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1270" algn="ctr">
                        <a:lnSpc>
                          <a:spcPct val="100000"/>
                        </a:lnSpc>
                        <a:spcBef>
                          <a:spcPts val="130"/>
                        </a:spcBef>
                      </a:pPr>
                      <a:r>
                        <a:rPr sz="2800" b="1" dirty="0">
                          <a:solidFill>
                            <a:srgbClr val="375F92"/>
                          </a:solidFill>
                          <a:latin typeface="Calibri"/>
                          <a:cs typeface="Calibri"/>
                        </a:rPr>
                        <a:t>1</a:t>
                      </a:r>
                      <a:endParaRPr sz="2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1270" algn="ctr">
                        <a:lnSpc>
                          <a:spcPct val="100000"/>
                        </a:lnSpc>
                        <a:spcBef>
                          <a:spcPts val="130"/>
                        </a:spcBef>
                      </a:pPr>
                      <a:r>
                        <a:rPr sz="2800" b="1" spc="-10" dirty="0">
                          <a:solidFill>
                            <a:srgbClr val="375F92"/>
                          </a:solidFill>
                          <a:latin typeface="Calibri"/>
                          <a:cs typeface="Calibri"/>
                        </a:rPr>
                        <a:t>16</a:t>
                      </a:r>
                      <a:endParaRPr sz="2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1905" algn="ctr">
                        <a:lnSpc>
                          <a:spcPct val="100000"/>
                        </a:lnSpc>
                        <a:spcBef>
                          <a:spcPts val="130"/>
                        </a:spcBef>
                      </a:pPr>
                      <a:r>
                        <a:rPr sz="2800" b="1" dirty="0">
                          <a:solidFill>
                            <a:srgbClr val="375F92"/>
                          </a:solidFill>
                          <a:latin typeface="Calibri"/>
                          <a:cs typeface="Calibri"/>
                        </a:rPr>
                        <a:t>3</a:t>
                      </a:r>
                      <a:endParaRPr sz="2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1905" algn="ctr">
                        <a:lnSpc>
                          <a:spcPct val="100000"/>
                        </a:lnSpc>
                        <a:spcBef>
                          <a:spcPts val="30"/>
                        </a:spcBef>
                      </a:pPr>
                      <a:r>
                        <a:rPr sz="2800" b="1" spc="-10" dirty="0">
                          <a:solidFill>
                            <a:srgbClr val="375F92"/>
                          </a:solidFill>
                          <a:latin typeface="Calibri"/>
                          <a:cs typeface="Calibri"/>
                        </a:rPr>
                        <a:t>81</a:t>
                      </a:r>
                      <a:endParaRPr sz="2800">
                        <a:latin typeface="Calibri"/>
                        <a:cs typeface="Calibri"/>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9ECF4"/>
                    </a:solidFill>
                  </a:tcPr>
                </a:tc>
                <a:tc>
                  <a:txBody>
                    <a:bodyPr/>
                    <a:lstStyle/>
                    <a:p>
                      <a:pPr marL="2540" algn="ctr">
                        <a:lnSpc>
                          <a:spcPct val="100000"/>
                        </a:lnSpc>
                        <a:spcBef>
                          <a:spcPts val="30"/>
                        </a:spcBef>
                      </a:pPr>
                      <a:r>
                        <a:rPr sz="2800" b="1" spc="-10" dirty="0">
                          <a:solidFill>
                            <a:srgbClr val="375F92"/>
                          </a:solidFill>
                          <a:latin typeface="Calibri"/>
                          <a:cs typeface="Calibri"/>
                        </a:rPr>
                        <a:t>356</a:t>
                      </a:r>
                      <a:endParaRPr sz="2800">
                        <a:latin typeface="Calibri"/>
                        <a:cs typeface="Calibri"/>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9ECF4"/>
                    </a:solidFill>
                  </a:tcPr>
                </a:tc>
              </a:tr>
              <a:tr h="701039">
                <a:tc>
                  <a:txBody>
                    <a:bodyPr/>
                    <a:lstStyle/>
                    <a:p>
                      <a:pPr marL="85090" marR="344170">
                        <a:lnSpc>
                          <a:spcPct val="100000"/>
                        </a:lnSpc>
                        <a:spcBef>
                          <a:spcPts val="190"/>
                        </a:spcBef>
                      </a:pPr>
                      <a:r>
                        <a:rPr sz="2000" b="1" dirty="0">
                          <a:solidFill>
                            <a:srgbClr val="375F92"/>
                          </a:solidFill>
                          <a:latin typeface="Calibri"/>
                          <a:cs typeface="Calibri"/>
                        </a:rPr>
                        <a:t>No </a:t>
                      </a:r>
                      <a:r>
                        <a:rPr sz="2000" b="1" spc="-20" dirty="0">
                          <a:solidFill>
                            <a:srgbClr val="375F92"/>
                          </a:solidFill>
                          <a:latin typeface="Calibri"/>
                          <a:cs typeface="Calibri"/>
                        </a:rPr>
                        <a:t>ex </a:t>
                      </a:r>
                      <a:r>
                        <a:rPr sz="2000" b="1" spc="-10" dirty="0">
                          <a:solidFill>
                            <a:srgbClr val="375F92"/>
                          </a:solidFill>
                          <a:latin typeface="Calibri"/>
                          <a:cs typeface="Calibri"/>
                        </a:rPr>
                        <a:t>vivo </a:t>
                      </a:r>
                      <a:r>
                        <a:rPr sz="2000" b="1" dirty="0">
                          <a:solidFill>
                            <a:srgbClr val="375F92"/>
                          </a:solidFill>
                          <a:latin typeface="Calibri"/>
                          <a:cs typeface="Calibri"/>
                        </a:rPr>
                        <a:t>&amp; </a:t>
                      </a:r>
                      <a:r>
                        <a:rPr sz="2000" b="1" spc="-5" dirty="0">
                          <a:solidFill>
                            <a:srgbClr val="375F92"/>
                          </a:solidFill>
                          <a:latin typeface="Calibri"/>
                          <a:cs typeface="Calibri"/>
                        </a:rPr>
                        <a:t>in  </a:t>
                      </a:r>
                      <a:r>
                        <a:rPr sz="2000" b="1" spc="-10" dirty="0">
                          <a:solidFill>
                            <a:srgbClr val="375F92"/>
                          </a:solidFill>
                          <a:latin typeface="Calibri"/>
                          <a:cs typeface="Calibri"/>
                        </a:rPr>
                        <a:t>vivo</a:t>
                      </a:r>
                      <a:r>
                        <a:rPr sz="2000" b="1" spc="-75" dirty="0">
                          <a:solidFill>
                            <a:srgbClr val="375F92"/>
                          </a:solidFill>
                          <a:latin typeface="Calibri"/>
                          <a:cs typeface="Calibri"/>
                        </a:rPr>
                        <a:t> </a:t>
                      </a:r>
                      <a:r>
                        <a:rPr sz="2000" b="1" spc="-10" dirty="0">
                          <a:solidFill>
                            <a:srgbClr val="375F92"/>
                          </a:solidFill>
                          <a:latin typeface="Calibri"/>
                          <a:cs typeface="Calibri"/>
                        </a:rPr>
                        <a:t>prophylaxis</a:t>
                      </a:r>
                      <a:endParaRPr sz="20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1270" algn="ctr">
                        <a:lnSpc>
                          <a:spcPct val="100000"/>
                        </a:lnSpc>
                        <a:spcBef>
                          <a:spcPts val="135"/>
                        </a:spcBef>
                      </a:pPr>
                      <a:r>
                        <a:rPr sz="2800" b="1" dirty="0">
                          <a:solidFill>
                            <a:srgbClr val="375F92"/>
                          </a:solidFill>
                          <a:latin typeface="Calibri"/>
                          <a:cs typeface="Calibri"/>
                        </a:rPr>
                        <a:t>1</a:t>
                      </a:r>
                      <a:endParaRPr sz="2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1270" algn="ctr">
                        <a:lnSpc>
                          <a:spcPct val="100000"/>
                        </a:lnSpc>
                        <a:spcBef>
                          <a:spcPts val="135"/>
                        </a:spcBef>
                      </a:pPr>
                      <a:r>
                        <a:rPr sz="2800" b="1" spc="-10" dirty="0">
                          <a:solidFill>
                            <a:srgbClr val="375F92"/>
                          </a:solidFill>
                          <a:latin typeface="Calibri"/>
                          <a:cs typeface="Calibri"/>
                        </a:rPr>
                        <a:t>16</a:t>
                      </a:r>
                      <a:endParaRPr sz="2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1905" algn="ctr">
                        <a:lnSpc>
                          <a:spcPct val="100000"/>
                        </a:lnSpc>
                        <a:spcBef>
                          <a:spcPts val="135"/>
                        </a:spcBef>
                      </a:pPr>
                      <a:r>
                        <a:rPr sz="2800" b="1" dirty="0">
                          <a:solidFill>
                            <a:srgbClr val="375F92"/>
                          </a:solidFill>
                          <a:latin typeface="Calibri"/>
                          <a:cs typeface="Calibri"/>
                        </a:rPr>
                        <a:t>3</a:t>
                      </a:r>
                      <a:endParaRPr sz="2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1905" algn="ctr">
                        <a:lnSpc>
                          <a:spcPct val="100000"/>
                        </a:lnSpc>
                        <a:spcBef>
                          <a:spcPts val="135"/>
                        </a:spcBef>
                      </a:pPr>
                      <a:r>
                        <a:rPr sz="2800" b="1" spc="-10" dirty="0">
                          <a:solidFill>
                            <a:srgbClr val="375F92"/>
                          </a:solidFill>
                          <a:latin typeface="Calibri"/>
                          <a:cs typeface="Calibri"/>
                        </a:rPr>
                        <a:t>80</a:t>
                      </a:r>
                      <a:endParaRPr sz="2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2540" algn="ctr">
                        <a:lnSpc>
                          <a:spcPct val="100000"/>
                        </a:lnSpc>
                        <a:spcBef>
                          <a:spcPts val="135"/>
                        </a:spcBef>
                      </a:pPr>
                      <a:r>
                        <a:rPr sz="2800" b="1" spc="-10" dirty="0">
                          <a:solidFill>
                            <a:srgbClr val="375F92"/>
                          </a:solidFill>
                          <a:latin typeface="Calibri"/>
                          <a:cs typeface="Calibri"/>
                        </a:rPr>
                        <a:t>345</a:t>
                      </a:r>
                      <a:endParaRPr sz="2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r>
              <a:tr h="627507">
                <a:tc>
                  <a:txBody>
                    <a:bodyPr/>
                    <a:lstStyle/>
                    <a:p>
                      <a:pPr marL="85090">
                        <a:lnSpc>
                          <a:spcPct val="100000"/>
                        </a:lnSpc>
                        <a:spcBef>
                          <a:spcPts val="190"/>
                        </a:spcBef>
                      </a:pPr>
                      <a:r>
                        <a:rPr sz="2000" b="1" dirty="0">
                          <a:solidFill>
                            <a:srgbClr val="375F92"/>
                          </a:solidFill>
                          <a:latin typeface="Calibri"/>
                          <a:cs typeface="Calibri"/>
                        </a:rPr>
                        <a:t>No drugs</a:t>
                      </a:r>
                      <a:r>
                        <a:rPr sz="2000" b="1" spc="-105" dirty="0">
                          <a:solidFill>
                            <a:srgbClr val="375F92"/>
                          </a:solidFill>
                          <a:latin typeface="Calibri"/>
                          <a:cs typeface="Calibri"/>
                        </a:rPr>
                        <a:t> </a:t>
                      </a:r>
                      <a:r>
                        <a:rPr sz="2000" b="1" spc="-10" dirty="0">
                          <a:solidFill>
                            <a:srgbClr val="375F92"/>
                          </a:solidFill>
                          <a:latin typeface="Calibri"/>
                          <a:cs typeface="Calibri"/>
                        </a:rPr>
                        <a:t>reported</a:t>
                      </a:r>
                      <a:endParaRPr sz="20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1270" algn="ctr">
                        <a:lnSpc>
                          <a:spcPct val="100000"/>
                        </a:lnSpc>
                        <a:spcBef>
                          <a:spcPts val="135"/>
                        </a:spcBef>
                      </a:pPr>
                      <a:r>
                        <a:rPr sz="2800" b="1" dirty="0">
                          <a:solidFill>
                            <a:srgbClr val="375F92"/>
                          </a:solidFill>
                          <a:latin typeface="Calibri"/>
                          <a:cs typeface="Calibri"/>
                        </a:rPr>
                        <a:t>1</a:t>
                      </a:r>
                      <a:endParaRPr sz="2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1270" algn="ctr">
                        <a:lnSpc>
                          <a:spcPct val="100000"/>
                        </a:lnSpc>
                        <a:spcBef>
                          <a:spcPts val="135"/>
                        </a:spcBef>
                      </a:pPr>
                      <a:r>
                        <a:rPr sz="2800" b="1" spc="-10" dirty="0">
                          <a:solidFill>
                            <a:srgbClr val="375F92"/>
                          </a:solidFill>
                          <a:latin typeface="Calibri"/>
                          <a:cs typeface="Calibri"/>
                        </a:rPr>
                        <a:t>16</a:t>
                      </a:r>
                      <a:endParaRPr sz="2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1905" algn="ctr">
                        <a:lnSpc>
                          <a:spcPct val="100000"/>
                        </a:lnSpc>
                        <a:spcBef>
                          <a:spcPts val="135"/>
                        </a:spcBef>
                      </a:pPr>
                      <a:r>
                        <a:rPr sz="2800" b="1" dirty="0">
                          <a:solidFill>
                            <a:srgbClr val="375F92"/>
                          </a:solidFill>
                          <a:latin typeface="Calibri"/>
                          <a:cs typeface="Calibri"/>
                        </a:rPr>
                        <a:t>3</a:t>
                      </a:r>
                      <a:endParaRPr sz="2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1905" algn="ctr">
                        <a:lnSpc>
                          <a:spcPct val="100000"/>
                        </a:lnSpc>
                        <a:spcBef>
                          <a:spcPts val="135"/>
                        </a:spcBef>
                      </a:pPr>
                      <a:r>
                        <a:rPr sz="2800" b="1" spc="-10" dirty="0">
                          <a:solidFill>
                            <a:srgbClr val="375F92"/>
                          </a:solidFill>
                          <a:latin typeface="Calibri"/>
                          <a:cs typeface="Calibri"/>
                        </a:rPr>
                        <a:t>80</a:t>
                      </a:r>
                      <a:endParaRPr sz="2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2540" algn="ctr">
                        <a:lnSpc>
                          <a:spcPct val="100000"/>
                        </a:lnSpc>
                        <a:spcBef>
                          <a:spcPts val="135"/>
                        </a:spcBef>
                      </a:pPr>
                      <a:r>
                        <a:rPr sz="2800" b="1" spc="-10" dirty="0">
                          <a:solidFill>
                            <a:srgbClr val="375F92"/>
                          </a:solidFill>
                          <a:latin typeface="Calibri"/>
                          <a:cs typeface="Calibri"/>
                        </a:rPr>
                        <a:t>343</a:t>
                      </a:r>
                      <a:endParaRPr sz="2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627392">
                <a:tc>
                  <a:txBody>
                    <a:bodyPr/>
                    <a:lstStyle/>
                    <a:p>
                      <a:pPr marL="85090">
                        <a:lnSpc>
                          <a:spcPct val="100000"/>
                        </a:lnSpc>
                        <a:spcBef>
                          <a:spcPts val="190"/>
                        </a:spcBef>
                      </a:pPr>
                      <a:r>
                        <a:rPr sz="2000" b="1" spc="-50" dirty="0">
                          <a:solidFill>
                            <a:srgbClr val="375F92"/>
                          </a:solidFill>
                          <a:latin typeface="Calibri"/>
                          <a:cs typeface="Calibri"/>
                        </a:rPr>
                        <a:t>ATG/ALG</a:t>
                      </a:r>
                      <a:endParaRPr sz="20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1270" algn="ctr">
                        <a:lnSpc>
                          <a:spcPct val="100000"/>
                        </a:lnSpc>
                        <a:spcBef>
                          <a:spcPts val="135"/>
                        </a:spcBef>
                      </a:pPr>
                      <a:r>
                        <a:rPr sz="2800" b="1" dirty="0">
                          <a:solidFill>
                            <a:srgbClr val="375F92"/>
                          </a:solidFill>
                          <a:latin typeface="Calibri"/>
                          <a:cs typeface="Calibri"/>
                        </a:rPr>
                        <a:t>1</a:t>
                      </a:r>
                      <a:endParaRPr sz="2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1270" algn="ctr">
                        <a:lnSpc>
                          <a:spcPct val="100000"/>
                        </a:lnSpc>
                        <a:spcBef>
                          <a:spcPts val="135"/>
                        </a:spcBef>
                      </a:pPr>
                      <a:r>
                        <a:rPr sz="2800" b="1" dirty="0">
                          <a:solidFill>
                            <a:srgbClr val="375F92"/>
                          </a:solidFill>
                          <a:latin typeface="Calibri"/>
                          <a:cs typeface="Calibri"/>
                        </a:rPr>
                        <a:t>7</a:t>
                      </a:r>
                      <a:endParaRPr sz="2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1905" algn="ctr">
                        <a:lnSpc>
                          <a:spcPct val="100000"/>
                        </a:lnSpc>
                        <a:spcBef>
                          <a:spcPts val="135"/>
                        </a:spcBef>
                      </a:pPr>
                      <a:r>
                        <a:rPr sz="2800" b="1" dirty="0">
                          <a:solidFill>
                            <a:srgbClr val="375F92"/>
                          </a:solidFill>
                          <a:latin typeface="Calibri"/>
                          <a:cs typeface="Calibri"/>
                        </a:rPr>
                        <a:t>2</a:t>
                      </a:r>
                      <a:endParaRPr sz="2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1905" algn="ctr">
                        <a:lnSpc>
                          <a:spcPct val="100000"/>
                        </a:lnSpc>
                        <a:spcBef>
                          <a:spcPts val="135"/>
                        </a:spcBef>
                      </a:pPr>
                      <a:r>
                        <a:rPr sz="2800" b="1" spc="-10" dirty="0">
                          <a:solidFill>
                            <a:srgbClr val="375F92"/>
                          </a:solidFill>
                          <a:latin typeface="Calibri"/>
                          <a:cs typeface="Calibri"/>
                        </a:rPr>
                        <a:t>60</a:t>
                      </a:r>
                      <a:endParaRPr sz="2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2540" algn="ctr">
                        <a:lnSpc>
                          <a:spcPct val="100000"/>
                        </a:lnSpc>
                        <a:spcBef>
                          <a:spcPts val="135"/>
                        </a:spcBef>
                      </a:pPr>
                      <a:r>
                        <a:rPr sz="2800" b="1" spc="-10" dirty="0">
                          <a:solidFill>
                            <a:srgbClr val="375F92"/>
                          </a:solidFill>
                          <a:latin typeface="Calibri"/>
                          <a:cs typeface="Calibri"/>
                        </a:rPr>
                        <a:t>146</a:t>
                      </a:r>
                      <a:endParaRPr sz="2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r>
              <a:tr h="627430">
                <a:tc>
                  <a:txBody>
                    <a:bodyPr/>
                    <a:lstStyle/>
                    <a:p>
                      <a:pPr marL="85090">
                        <a:lnSpc>
                          <a:spcPct val="100000"/>
                        </a:lnSpc>
                        <a:spcBef>
                          <a:spcPts val="190"/>
                        </a:spcBef>
                      </a:pPr>
                      <a:r>
                        <a:rPr sz="2000" b="1" spc="-5" dirty="0">
                          <a:solidFill>
                            <a:srgbClr val="375F92"/>
                          </a:solidFill>
                          <a:latin typeface="Calibri"/>
                          <a:cs typeface="Calibri"/>
                        </a:rPr>
                        <a:t>Alemtuzamab</a:t>
                      </a:r>
                      <a:endParaRPr sz="20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1270" algn="ctr">
                        <a:lnSpc>
                          <a:spcPct val="100000"/>
                        </a:lnSpc>
                        <a:spcBef>
                          <a:spcPts val="135"/>
                        </a:spcBef>
                      </a:pPr>
                      <a:r>
                        <a:rPr sz="2800" b="1" dirty="0">
                          <a:solidFill>
                            <a:srgbClr val="375F92"/>
                          </a:solidFill>
                          <a:latin typeface="Calibri"/>
                          <a:cs typeface="Calibri"/>
                        </a:rPr>
                        <a:t>1</a:t>
                      </a:r>
                      <a:endParaRPr sz="2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1270" algn="ctr">
                        <a:lnSpc>
                          <a:spcPct val="100000"/>
                        </a:lnSpc>
                        <a:spcBef>
                          <a:spcPts val="135"/>
                        </a:spcBef>
                      </a:pPr>
                      <a:r>
                        <a:rPr sz="2800" b="1" dirty="0">
                          <a:solidFill>
                            <a:srgbClr val="375F92"/>
                          </a:solidFill>
                          <a:latin typeface="Calibri"/>
                          <a:cs typeface="Calibri"/>
                        </a:rPr>
                        <a:t>5</a:t>
                      </a:r>
                      <a:endParaRPr sz="2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1905" algn="ctr">
                        <a:lnSpc>
                          <a:spcPct val="100000"/>
                        </a:lnSpc>
                        <a:spcBef>
                          <a:spcPts val="135"/>
                        </a:spcBef>
                      </a:pPr>
                      <a:r>
                        <a:rPr sz="2800" b="1" dirty="0">
                          <a:solidFill>
                            <a:srgbClr val="375F92"/>
                          </a:solidFill>
                          <a:latin typeface="Calibri"/>
                          <a:cs typeface="Calibri"/>
                        </a:rPr>
                        <a:t>2</a:t>
                      </a:r>
                      <a:endParaRPr sz="2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1905" algn="ctr">
                        <a:lnSpc>
                          <a:spcPct val="100000"/>
                        </a:lnSpc>
                        <a:spcBef>
                          <a:spcPts val="135"/>
                        </a:spcBef>
                      </a:pPr>
                      <a:r>
                        <a:rPr sz="2800" b="1" spc="-10" dirty="0">
                          <a:solidFill>
                            <a:srgbClr val="375F92"/>
                          </a:solidFill>
                          <a:latin typeface="Calibri"/>
                          <a:cs typeface="Calibri"/>
                        </a:rPr>
                        <a:t>12</a:t>
                      </a:r>
                      <a:endParaRPr sz="2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2540" algn="ctr">
                        <a:lnSpc>
                          <a:spcPct val="100000"/>
                        </a:lnSpc>
                        <a:spcBef>
                          <a:spcPts val="135"/>
                        </a:spcBef>
                      </a:pPr>
                      <a:r>
                        <a:rPr sz="2800" b="1" spc="-10" dirty="0">
                          <a:solidFill>
                            <a:srgbClr val="375F92"/>
                          </a:solidFill>
                          <a:latin typeface="Calibri"/>
                          <a:cs typeface="Calibri"/>
                        </a:rPr>
                        <a:t>65</a:t>
                      </a:r>
                      <a:endParaRPr sz="28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bl>
          </a:graphicData>
        </a:graphic>
      </p:graphicFrame>
      <p:sp>
        <p:nvSpPr>
          <p:cNvPr id="6" name="object 6"/>
          <p:cNvSpPr txBox="1"/>
          <p:nvPr/>
        </p:nvSpPr>
        <p:spPr>
          <a:xfrm>
            <a:off x="891946" y="1073150"/>
            <a:ext cx="7361555" cy="521334"/>
          </a:xfrm>
          <a:prstGeom prst="rect">
            <a:avLst/>
          </a:prstGeom>
        </p:spPr>
        <p:txBody>
          <a:bodyPr vert="horz" wrap="square" lIns="0" tIns="0" rIns="0" bIns="0" rtlCol="0">
            <a:spAutoFit/>
          </a:bodyPr>
          <a:lstStyle/>
          <a:p>
            <a:pPr marL="12700">
              <a:lnSpc>
                <a:spcPct val="100000"/>
              </a:lnSpc>
            </a:pPr>
            <a:r>
              <a:rPr sz="3200" b="1" spc="-15" dirty="0">
                <a:latin typeface="Calibri"/>
                <a:cs typeface="Calibri"/>
              </a:rPr>
              <a:t>Role </a:t>
            </a:r>
            <a:r>
              <a:rPr sz="3200" b="1" dirty="0">
                <a:latin typeface="Calibri"/>
                <a:cs typeface="Calibri"/>
              </a:rPr>
              <a:t>of </a:t>
            </a:r>
            <a:r>
              <a:rPr sz="3200" b="1" spc="-5" dirty="0">
                <a:latin typeface="Calibri"/>
                <a:cs typeface="Calibri"/>
              </a:rPr>
              <a:t>T-cell depletion </a:t>
            </a:r>
            <a:r>
              <a:rPr sz="3200" b="1" dirty="0">
                <a:latin typeface="Calibri"/>
                <a:cs typeface="Calibri"/>
              </a:rPr>
              <a:t>in </a:t>
            </a:r>
            <a:r>
              <a:rPr sz="3200" b="1" spc="-5" dirty="0">
                <a:latin typeface="Calibri"/>
                <a:cs typeface="Calibri"/>
              </a:rPr>
              <a:t>VUD </a:t>
            </a:r>
            <a:r>
              <a:rPr sz="3200" b="1" spc="-20" dirty="0">
                <a:latin typeface="Calibri"/>
                <a:cs typeface="Calibri"/>
              </a:rPr>
              <a:t>for </a:t>
            </a:r>
            <a:r>
              <a:rPr sz="3200" b="1" dirty="0">
                <a:latin typeface="Calibri"/>
                <a:cs typeface="Calibri"/>
              </a:rPr>
              <a:t>AML</a:t>
            </a:r>
            <a:r>
              <a:rPr sz="3200" b="1" spc="-25" dirty="0">
                <a:latin typeface="Calibri"/>
                <a:cs typeface="Calibri"/>
              </a:rPr>
              <a:t> </a:t>
            </a:r>
            <a:r>
              <a:rPr sz="3200" b="1" spc="-5" dirty="0">
                <a:latin typeface="Calibri"/>
                <a:cs typeface="Calibri"/>
              </a:rPr>
              <a:t>CR2</a:t>
            </a:r>
            <a:endParaRPr sz="3200">
              <a:latin typeface="Calibri"/>
              <a:cs typeface="Calibri"/>
            </a:endParaRPr>
          </a:p>
        </p:txBody>
      </p:sp>
      <p:sp>
        <p:nvSpPr>
          <p:cNvPr id="7" name="object 7"/>
          <p:cNvSpPr txBox="1"/>
          <p:nvPr/>
        </p:nvSpPr>
        <p:spPr>
          <a:xfrm>
            <a:off x="5510910" y="6556552"/>
            <a:ext cx="3552825" cy="298450"/>
          </a:xfrm>
          <a:prstGeom prst="rect">
            <a:avLst/>
          </a:prstGeom>
        </p:spPr>
        <p:txBody>
          <a:bodyPr vert="horz" wrap="square" lIns="0" tIns="0" rIns="0" bIns="0" rtlCol="0">
            <a:spAutoFit/>
          </a:bodyPr>
          <a:lstStyle/>
          <a:p>
            <a:pPr marL="12700">
              <a:lnSpc>
                <a:spcPct val="100000"/>
              </a:lnSpc>
            </a:pPr>
            <a:r>
              <a:rPr sz="1800" i="1" spc="-15" dirty="0">
                <a:latin typeface="Calibri"/>
                <a:cs typeface="Calibri"/>
              </a:rPr>
              <a:t>Courtesy </a:t>
            </a:r>
            <a:r>
              <a:rPr sz="1800" i="1" spc="-5" dirty="0">
                <a:latin typeface="Calibri"/>
                <a:cs typeface="Calibri"/>
              </a:rPr>
              <a:t>of Carmen Ruiz, EBMT </a:t>
            </a:r>
            <a:r>
              <a:rPr sz="1800" i="1" dirty="0">
                <a:latin typeface="Calibri"/>
                <a:cs typeface="Calibri"/>
              </a:rPr>
              <a:t>,</a:t>
            </a:r>
            <a:r>
              <a:rPr sz="1800" i="1" spc="5" dirty="0">
                <a:latin typeface="Calibri"/>
                <a:cs typeface="Calibri"/>
              </a:rPr>
              <a:t> </a:t>
            </a:r>
            <a:r>
              <a:rPr sz="1800" i="1" dirty="0">
                <a:latin typeface="Calibri"/>
                <a:cs typeface="Calibri"/>
              </a:rPr>
              <a:t>2013</a:t>
            </a:r>
            <a:endParaRPr sz="1800">
              <a:latin typeface="Calibri"/>
              <a:cs typeface="Calibri"/>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solidFill>
            <a:srgbClr val="336699"/>
          </a:solidFill>
        </p:spPr>
        <p:txBody>
          <a:bodyPr wrap="square" lIns="0" tIns="0" rIns="0" bIns="0" rtlCol="0"/>
          <a:lstStyle/>
          <a:p>
            <a:endParaRPr/>
          </a:p>
        </p:txBody>
      </p:sp>
      <p:sp>
        <p:nvSpPr>
          <p:cNvPr id="3" name="object 3"/>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sp>
        <p:nvSpPr>
          <p:cNvPr id="4" name="object 4"/>
          <p:cNvSpPr/>
          <p:nvPr/>
        </p:nvSpPr>
        <p:spPr>
          <a:xfrm>
            <a:off x="0" y="333438"/>
            <a:ext cx="1403350" cy="788987"/>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615695" y="1952244"/>
            <a:ext cx="1226820" cy="941831"/>
          </a:xfrm>
          <a:prstGeom prst="rect">
            <a:avLst/>
          </a:prstGeom>
          <a:blipFill>
            <a:blip r:embed="rId3" cstate="print"/>
            <a:stretch>
              <a:fillRect/>
            </a:stretch>
          </a:blipFill>
        </p:spPr>
        <p:txBody>
          <a:bodyPr wrap="square" lIns="0" tIns="0" rIns="0" bIns="0" rtlCol="0"/>
          <a:lstStyle/>
          <a:p>
            <a:endParaRPr/>
          </a:p>
        </p:txBody>
      </p:sp>
      <p:sp>
        <p:nvSpPr>
          <p:cNvPr id="6" name="object 6"/>
          <p:cNvSpPr txBox="1"/>
          <p:nvPr/>
        </p:nvSpPr>
        <p:spPr>
          <a:xfrm>
            <a:off x="898956" y="2171446"/>
            <a:ext cx="589915" cy="348615"/>
          </a:xfrm>
          <a:prstGeom prst="rect">
            <a:avLst/>
          </a:prstGeom>
        </p:spPr>
        <p:txBody>
          <a:bodyPr vert="horz" wrap="square" lIns="0" tIns="0" rIns="0" bIns="0" rtlCol="0">
            <a:spAutoFit/>
          </a:bodyPr>
          <a:lstStyle/>
          <a:p>
            <a:pPr marL="12700">
              <a:lnSpc>
                <a:spcPct val="100000"/>
              </a:lnSpc>
            </a:pPr>
            <a:r>
              <a:rPr sz="2200" b="1" spc="0" dirty="0">
                <a:latin typeface="Arial"/>
                <a:cs typeface="Arial"/>
              </a:rPr>
              <a:t>25%</a:t>
            </a:r>
            <a:endParaRPr sz="2200">
              <a:latin typeface="Arial"/>
              <a:cs typeface="Arial"/>
            </a:endParaRPr>
          </a:p>
        </p:txBody>
      </p:sp>
      <p:sp>
        <p:nvSpPr>
          <p:cNvPr id="7" name="object 7"/>
          <p:cNvSpPr/>
          <p:nvPr/>
        </p:nvSpPr>
        <p:spPr>
          <a:xfrm>
            <a:off x="765937" y="2618358"/>
            <a:ext cx="95885" cy="362585"/>
          </a:xfrm>
          <a:custGeom>
            <a:avLst/>
            <a:gdLst/>
            <a:ahLst/>
            <a:cxnLst/>
            <a:rect l="l" t="t" r="r" b="b"/>
            <a:pathLst>
              <a:path w="95884" h="362585">
                <a:moveTo>
                  <a:pt x="0" y="0"/>
                </a:moveTo>
                <a:lnTo>
                  <a:pt x="0" y="362585"/>
                </a:lnTo>
                <a:lnTo>
                  <a:pt x="95288" y="362585"/>
                </a:lnTo>
              </a:path>
            </a:pathLst>
          </a:custGeom>
          <a:ln w="25400">
            <a:solidFill>
              <a:srgbClr val="FFFFFF"/>
            </a:solidFill>
          </a:ln>
        </p:spPr>
        <p:txBody>
          <a:bodyPr wrap="square" lIns="0" tIns="0" rIns="0" bIns="0" rtlCol="0"/>
          <a:lstStyle/>
          <a:p>
            <a:endParaRPr/>
          </a:p>
        </p:txBody>
      </p:sp>
      <p:sp>
        <p:nvSpPr>
          <p:cNvPr id="8" name="object 8"/>
          <p:cNvSpPr/>
          <p:nvPr/>
        </p:nvSpPr>
        <p:spPr>
          <a:xfrm>
            <a:off x="813816" y="2688335"/>
            <a:ext cx="950975" cy="630936"/>
          </a:xfrm>
          <a:prstGeom prst="rect">
            <a:avLst/>
          </a:prstGeom>
          <a:blipFill>
            <a:blip r:embed="rId4" cstate="print"/>
            <a:stretch>
              <a:fillRect/>
            </a:stretch>
          </a:blipFill>
        </p:spPr>
        <p:txBody>
          <a:bodyPr wrap="square" lIns="0" tIns="0" rIns="0" bIns="0" rtlCol="0"/>
          <a:lstStyle/>
          <a:p>
            <a:endParaRPr/>
          </a:p>
        </p:txBody>
      </p:sp>
      <p:sp>
        <p:nvSpPr>
          <p:cNvPr id="9" name="object 9"/>
          <p:cNvSpPr/>
          <p:nvPr/>
        </p:nvSpPr>
        <p:spPr>
          <a:xfrm>
            <a:off x="829055" y="2776727"/>
            <a:ext cx="976883" cy="490727"/>
          </a:xfrm>
          <a:prstGeom prst="rect">
            <a:avLst/>
          </a:prstGeom>
          <a:blipFill>
            <a:blip r:embed="rId5" cstate="print"/>
            <a:stretch>
              <a:fillRect/>
            </a:stretch>
          </a:blipFill>
        </p:spPr>
        <p:txBody>
          <a:bodyPr wrap="square" lIns="0" tIns="0" rIns="0" bIns="0" rtlCol="0"/>
          <a:lstStyle/>
          <a:p>
            <a:endParaRPr/>
          </a:p>
        </p:txBody>
      </p:sp>
      <p:sp>
        <p:nvSpPr>
          <p:cNvPr id="10" name="object 10"/>
          <p:cNvSpPr/>
          <p:nvPr/>
        </p:nvSpPr>
        <p:spPr>
          <a:xfrm>
            <a:off x="861225" y="2713227"/>
            <a:ext cx="857250" cy="535940"/>
          </a:xfrm>
          <a:custGeom>
            <a:avLst/>
            <a:gdLst/>
            <a:ahLst/>
            <a:cxnLst/>
            <a:rect l="l" t="t" r="r" b="b"/>
            <a:pathLst>
              <a:path w="857250" h="535939">
                <a:moveTo>
                  <a:pt x="803236" y="0"/>
                </a:moveTo>
                <a:lnTo>
                  <a:pt x="53555" y="0"/>
                </a:lnTo>
                <a:lnTo>
                  <a:pt x="32709" y="4210"/>
                </a:lnTo>
                <a:lnTo>
                  <a:pt x="15686" y="15684"/>
                </a:lnTo>
                <a:lnTo>
                  <a:pt x="4208" y="32682"/>
                </a:lnTo>
                <a:lnTo>
                  <a:pt x="0" y="53467"/>
                </a:lnTo>
                <a:lnTo>
                  <a:pt x="0" y="481838"/>
                </a:lnTo>
                <a:lnTo>
                  <a:pt x="4208" y="502695"/>
                </a:lnTo>
                <a:lnTo>
                  <a:pt x="15686" y="519731"/>
                </a:lnTo>
                <a:lnTo>
                  <a:pt x="32709" y="531219"/>
                </a:lnTo>
                <a:lnTo>
                  <a:pt x="53555" y="535432"/>
                </a:lnTo>
                <a:lnTo>
                  <a:pt x="803236" y="535432"/>
                </a:lnTo>
                <a:lnTo>
                  <a:pt x="824074" y="531219"/>
                </a:lnTo>
                <a:lnTo>
                  <a:pt x="841067" y="519731"/>
                </a:lnTo>
                <a:lnTo>
                  <a:pt x="852510" y="502695"/>
                </a:lnTo>
                <a:lnTo>
                  <a:pt x="856703" y="481838"/>
                </a:lnTo>
                <a:lnTo>
                  <a:pt x="856703" y="53467"/>
                </a:lnTo>
                <a:lnTo>
                  <a:pt x="852510" y="32682"/>
                </a:lnTo>
                <a:lnTo>
                  <a:pt x="841067" y="15684"/>
                </a:lnTo>
                <a:lnTo>
                  <a:pt x="824074" y="4210"/>
                </a:lnTo>
                <a:lnTo>
                  <a:pt x="803236" y="0"/>
                </a:lnTo>
                <a:close/>
              </a:path>
            </a:pathLst>
          </a:custGeom>
          <a:solidFill>
            <a:srgbClr val="FFFFFF">
              <a:alpha val="90194"/>
            </a:srgbClr>
          </a:solidFill>
        </p:spPr>
        <p:txBody>
          <a:bodyPr wrap="square" lIns="0" tIns="0" rIns="0" bIns="0" rtlCol="0"/>
          <a:lstStyle/>
          <a:p>
            <a:endParaRPr/>
          </a:p>
        </p:txBody>
      </p:sp>
      <p:sp>
        <p:nvSpPr>
          <p:cNvPr id="11" name="object 11"/>
          <p:cNvSpPr/>
          <p:nvPr/>
        </p:nvSpPr>
        <p:spPr>
          <a:xfrm>
            <a:off x="861225" y="2713227"/>
            <a:ext cx="857250" cy="535940"/>
          </a:xfrm>
          <a:custGeom>
            <a:avLst/>
            <a:gdLst/>
            <a:ahLst/>
            <a:cxnLst/>
            <a:rect l="l" t="t" r="r" b="b"/>
            <a:pathLst>
              <a:path w="857250" h="535939">
                <a:moveTo>
                  <a:pt x="0" y="53467"/>
                </a:moveTo>
                <a:lnTo>
                  <a:pt x="4208" y="32682"/>
                </a:lnTo>
                <a:lnTo>
                  <a:pt x="15686" y="15684"/>
                </a:lnTo>
                <a:lnTo>
                  <a:pt x="32709" y="4210"/>
                </a:lnTo>
                <a:lnTo>
                  <a:pt x="53555" y="0"/>
                </a:lnTo>
                <a:lnTo>
                  <a:pt x="803236" y="0"/>
                </a:lnTo>
                <a:lnTo>
                  <a:pt x="824074" y="4210"/>
                </a:lnTo>
                <a:lnTo>
                  <a:pt x="841067" y="15684"/>
                </a:lnTo>
                <a:lnTo>
                  <a:pt x="852510" y="32682"/>
                </a:lnTo>
                <a:lnTo>
                  <a:pt x="856703" y="53467"/>
                </a:lnTo>
                <a:lnTo>
                  <a:pt x="856703" y="481838"/>
                </a:lnTo>
                <a:lnTo>
                  <a:pt x="852510" y="502695"/>
                </a:lnTo>
                <a:lnTo>
                  <a:pt x="841067" y="519731"/>
                </a:lnTo>
                <a:lnTo>
                  <a:pt x="824074" y="531219"/>
                </a:lnTo>
                <a:lnTo>
                  <a:pt x="803236" y="535432"/>
                </a:lnTo>
                <a:lnTo>
                  <a:pt x="53555" y="535432"/>
                </a:lnTo>
                <a:lnTo>
                  <a:pt x="32709" y="531219"/>
                </a:lnTo>
                <a:lnTo>
                  <a:pt x="15686" y="519731"/>
                </a:lnTo>
                <a:lnTo>
                  <a:pt x="4208" y="502695"/>
                </a:lnTo>
                <a:lnTo>
                  <a:pt x="0" y="481838"/>
                </a:lnTo>
                <a:lnTo>
                  <a:pt x="0" y="53467"/>
                </a:lnTo>
                <a:close/>
              </a:path>
            </a:pathLst>
          </a:custGeom>
          <a:ln w="9525">
            <a:solidFill>
              <a:srgbClr val="333399"/>
            </a:solidFill>
          </a:ln>
        </p:spPr>
        <p:txBody>
          <a:bodyPr wrap="square" lIns="0" tIns="0" rIns="0" bIns="0" rtlCol="0"/>
          <a:lstStyle/>
          <a:p>
            <a:endParaRPr/>
          </a:p>
        </p:txBody>
      </p:sp>
      <p:sp>
        <p:nvSpPr>
          <p:cNvPr id="12" name="object 12"/>
          <p:cNvSpPr txBox="1"/>
          <p:nvPr/>
        </p:nvSpPr>
        <p:spPr>
          <a:xfrm>
            <a:off x="975461" y="2840863"/>
            <a:ext cx="628650" cy="254635"/>
          </a:xfrm>
          <a:prstGeom prst="rect">
            <a:avLst/>
          </a:prstGeom>
        </p:spPr>
        <p:txBody>
          <a:bodyPr vert="horz" wrap="square" lIns="0" tIns="0" rIns="0" bIns="0" rtlCol="0">
            <a:spAutoFit/>
          </a:bodyPr>
          <a:lstStyle/>
          <a:p>
            <a:pPr marL="12700">
              <a:lnSpc>
                <a:spcPct val="100000"/>
              </a:lnSpc>
            </a:pPr>
            <a:r>
              <a:rPr sz="1600" b="1" spc="-5" dirty="0">
                <a:latin typeface="Arial"/>
                <a:cs typeface="Arial"/>
              </a:rPr>
              <a:t>N =</a:t>
            </a:r>
            <a:r>
              <a:rPr sz="1600" b="1" spc="-100" dirty="0">
                <a:latin typeface="Arial"/>
                <a:cs typeface="Arial"/>
              </a:rPr>
              <a:t> </a:t>
            </a:r>
            <a:r>
              <a:rPr sz="1600" b="1" spc="-5" dirty="0">
                <a:latin typeface="Arial"/>
                <a:cs typeface="Arial"/>
              </a:rPr>
              <a:t>74</a:t>
            </a:r>
            <a:endParaRPr sz="1600">
              <a:latin typeface="Arial"/>
              <a:cs typeface="Arial"/>
            </a:endParaRPr>
          </a:p>
        </p:txBody>
      </p:sp>
      <p:sp>
        <p:nvSpPr>
          <p:cNvPr id="13" name="object 13"/>
          <p:cNvSpPr/>
          <p:nvPr/>
        </p:nvSpPr>
        <p:spPr>
          <a:xfrm>
            <a:off x="765937" y="2618358"/>
            <a:ext cx="100330" cy="380365"/>
          </a:xfrm>
          <a:custGeom>
            <a:avLst/>
            <a:gdLst/>
            <a:ahLst/>
            <a:cxnLst/>
            <a:rect l="l" t="t" r="r" b="b"/>
            <a:pathLst>
              <a:path w="100330" h="380364">
                <a:moveTo>
                  <a:pt x="0" y="0"/>
                </a:moveTo>
                <a:lnTo>
                  <a:pt x="0" y="380111"/>
                </a:lnTo>
                <a:lnTo>
                  <a:pt x="99898" y="380111"/>
                </a:lnTo>
              </a:path>
            </a:pathLst>
          </a:custGeom>
          <a:ln w="25400">
            <a:solidFill>
              <a:srgbClr val="B4AAB8"/>
            </a:solidFill>
          </a:ln>
        </p:spPr>
        <p:txBody>
          <a:bodyPr wrap="square" lIns="0" tIns="0" rIns="0" bIns="0" rtlCol="0"/>
          <a:lstStyle/>
          <a:p>
            <a:endParaRPr/>
          </a:p>
        </p:txBody>
      </p:sp>
      <p:sp>
        <p:nvSpPr>
          <p:cNvPr id="14" name="object 14"/>
          <p:cNvSpPr/>
          <p:nvPr/>
        </p:nvSpPr>
        <p:spPr>
          <a:xfrm>
            <a:off x="813816" y="3357371"/>
            <a:ext cx="950975" cy="630935"/>
          </a:xfrm>
          <a:prstGeom prst="rect">
            <a:avLst/>
          </a:prstGeom>
          <a:blipFill>
            <a:blip r:embed="rId6" cstate="print"/>
            <a:stretch>
              <a:fillRect/>
            </a:stretch>
          </a:blipFill>
        </p:spPr>
        <p:txBody>
          <a:bodyPr wrap="square" lIns="0" tIns="0" rIns="0" bIns="0" rtlCol="0"/>
          <a:lstStyle/>
          <a:p>
            <a:endParaRPr/>
          </a:p>
        </p:txBody>
      </p:sp>
      <p:sp>
        <p:nvSpPr>
          <p:cNvPr id="15" name="object 15"/>
          <p:cNvSpPr/>
          <p:nvPr/>
        </p:nvSpPr>
        <p:spPr>
          <a:xfrm>
            <a:off x="784859" y="3334511"/>
            <a:ext cx="1042416" cy="726948"/>
          </a:xfrm>
          <a:prstGeom prst="rect">
            <a:avLst/>
          </a:prstGeom>
          <a:blipFill>
            <a:blip r:embed="rId7" cstate="print"/>
            <a:stretch>
              <a:fillRect/>
            </a:stretch>
          </a:blipFill>
        </p:spPr>
        <p:txBody>
          <a:bodyPr wrap="square" lIns="0" tIns="0" rIns="0" bIns="0" rtlCol="0"/>
          <a:lstStyle/>
          <a:p>
            <a:endParaRPr/>
          </a:p>
        </p:txBody>
      </p:sp>
      <p:sp>
        <p:nvSpPr>
          <p:cNvPr id="16" name="object 16"/>
          <p:cNvSpPr/>
          <p:nvPr/>
        </p:nvSpPr>
        <p:spPr>
          <a:xfrm>
            <a:off x="861225" y="3382517"/>
            <a:ext cx="857250" cy="535940"/>
          </a:xfrm>
          <a:custGeom>
            <a:avLst/>
            <a:gdLst/>
            <a:ahLst/>
            <a:cxnLst/>
            <a:rect l="l" t="t" r="r" b="b"/>
            <a:pathLst>
              <a:path w="857250" h="535939">
                <a:moveTo>
                  <a:pt x="803236" y="0"/>
                </a:moveTo>
                <a:lnTo>
                  <a:pt x="53555" y="0"/>
                </a:lnTo>
                <a:lnTo>
                  <a:pt x="32709" y="4212"/>
                </a:lnTo>
                <a:lnTo>
                  <a:pt x="15686" y="15700"/>
                </a:lnTo>
                <a:lnTo>
                  <a:pt x="4208" y="32736"/>
                </a:lnTo>
                <a:lnTo>
                  <a:pt x="0" y="53594"/>
                </a:lnTo>
                <a:lnTo>
                  <a:pt x="0" y="481965"/>
                </a:lnTo>
                <a:lnTo>
                  <a:pt x="4208" y="502802"/>
                </a:lnTo>
                <a:lnTo>
                  <a:pt x="15686" y="519795"/>
                </a:lnTo>
                <a:lnTo>
                  <a:pt x="32709" y="531239"/>
                </a:lnTo>
                <a:lnTo>
                  <a:pt x="53555" y="535432"/>
                </a:lnTo>
                <a:lnTo>
                  <a:pt x="803236" y="535432"/>
                </a:lnTo>
                <a:lnTo>
                  <a:pt x="824074" y="531239"/>
                </a:lnTo>
                <a:lnTo>
                  <a:pt x="841067" y="519795"/>
                </a:lnTo>
                <a:lnTo>
                  <a:pt x="852510" y="502802"/>
                </a:lnTo>
                <a:lnTo>
                  <a:pt x="856703" y="481965"/>
                </a:lnTo>
                <a:lnTo>
                  <a:pt x="856703" y="53594"/>
                </a:lnTo>
                <a:lnTo>
                  <a:pt x="852510" y="32736"/>
                </a:lnTo>
                <a:lnTo>
                  <a:pt x="841067" y="15700"/>
                </a:lnTo>
                <a:lnTo>
                  <a:pt x="824074" y="4212"/>
                </a:lnTo>
                <a:lnTo>
                  <a:pt x="803236" y="0"/>
                </a:lnTo>
                <a:close/>
              </a:path>
            </a:pathLst>
          </a:custGeom>
          <a:solidFill>
            <a:srgbClr val="FFFFFF">
              <a:alpha val="90194"/>
            </a:srgbClr>
          </a:solidFill>
        </p:spPr>
        <p:txBody>
          <a:bodyPr wrap="square" lIns="0" tIns="0" rIns="0" bIns="0" rtlCol="0"/>
          <a:lstStyle/>
          <a:p>
            <a:endParaRPr/>
          </a:p>
        </p:txBody>
      </p:sp>
      <p:sp>
        <p:nvSpPr>
          <p:cNvPr id="17" name="object 17"/>
          <p:cNvSpPr/>
          <p:nvPr/>
        </p:nvSpPr>
        <p:spPr>
          <a:xfrm>
            <a:off x="861225" y="3382517"/>
            <a:ext cx="857250" cy="535940"/>
          </a:xfrm>
          <a:custGeom>
            <a:avLst/>
            <a:gdLst/>
            <a:ahLst/>
            <a:cxnLst/>
            <a:rect l="l" t="t" r="r" b="b"/>
            <a:pathLst>
              <a:path w="857250" h="535939">
                <a:moveTo>
                  <a:pt x="0" y="53594"/>
                </a:moveTo>
                <a:lnTo>
                  <a:pt x="4208" y="32736"/>
                </a:lnTo>
                <a:lnTo>
                  <a:pt x="15686" y="15700"/>
                </a:lnTo>
                <a:lnTo>
                  <a:pt x="32709" y="4212"/>
                </a:lnTo>
                <a:lnTo>
                  <a:pt x="53555" y="0"/>
                </a:lnTo>
                <a:lnTo>
                  <a:pt x="803236" y="0"/>
                </a:lnTo>
                <a:lnTo>
                  <a:pt x="824074" y="4212"/>
                </a:lnTo>
                <a:lnTo>
                  <a:pt x="841067" y="15700"/>
                </a:lnTo>
                <a:lnTo>
                  <a:pt x="852510" y="32736"/>
                </a:lnTo>
                <a:lnTo>
                  <a:pt x="856703" y="53594"/>
                </a:lnTo>
                <a:lnTo>
                  <a:pt x="856703" y="481965"/>
                </a:lnTo>
                <a:lnTo>
                  <a:pt x="852510" y="502802"/>
                </a:lnTo>
                <a:lnTo>
                  <a:pt x="841067" y="519795"/>
                </a:lnTo>
                <a:lnTo>
                  <a:pt x="824074" y="531239"/>
                </a:lnTo>
                <a:lnTo>
                  <a:pt x="803236" y="535432"/>
                </a:lnTo>
                <a:lnTo>
                  <a:pt x="53555" y="535432"/>
                </a:lnTo>
                <a:lnTo>
                  <a:pt x="32709" y="531239"/>
                </a:lnTo>
                <a:lnTo>
                  <a:pt x="15686" y="519795"/>
                </a:lnTo>
                <a:lnTo>
                  <a:pt x="4208" y="502802"/>
                </a:lnTo>
                <a:lnTo>
                  <a:pt x="0" y="481965"/>
                </a:lnTo>
                <a:lnTo>
                  <a:pt x="0" y="53594"/>
                </a:lnTo>
                <a:close/>
              </a:path>
            </a:pathLst>
          </a:custGeom>
          <a:ln w="9525">
            <a:solidFill>
              <a:srgbClr val="CC0000"/>
            </a:solidFill>
          </a:ln>
        </p:spPr>
        <p:txBody>
          <a:bodyPr wrap="square" lIns="0" tIns="0" rIns="0" bIns="0" rtlCol="0"/>
          <a:lstStyle/>
          <a:p>
            <a:endParaRPr/>
          </a:p>
        </p:txBody>
      </p:sp>
      <p:sp>
        <p:nvSpPr>
          <p:cNvPr id="18" name="object 18"/>
          <p:cNvSpPr txBox="1"/>
          <p:nvPr/>
        </p:nvSpPr>
        <p:spPr>
          <a:xfrm>
            <a:off x="935532" y="3399043"/>
            <a:ext cx="706120" cy="452120"/>
          </a:xfrm>
          <a:prstGeom prst="rect">
            <a:avLst/>
          </a:prstGeom>
        </p:spPr>
        <p:txBody>
          <a:bodyPr vert="horz" wrap="square" lIns="0" tIns="0" rIns="0" bIns="0" rtlCol="0">
            <a:spAutoFit/>
          </a:bodyPr>
          <a:lstStyle/>
          <a:p>
            <a:pPr marL="165100" marR="5080" indent="-152400">
              <a:lnSpc>
                <a:spcPct val="130900"/>
              </a:lnSpc>
            </a:pPr>
            <a:r>
              <a:rPr sz="1100" b="1" spc="-60" dirty="0">
                <a:latin typeface="Arial"/>
                <a:cs typeface="Arial"/>
              </a:rPr>
              <a:t>All</a:t>
            </a:r>
            <a:r>
              <a:rPr sz="1100" b="1" spc="-85" dirty="0">
                <a:latin typeface="Arial"/>
                <a:cs typeface="Arial"/>
              </a:rPr>
              <a:t> </a:t>
            </a:r>
            <a:r>
              <a:rPr sz="1100" b="1" spc="-35" dirty="0">
                <a:latin typeface="Arial"/>
                <a:cs typeface="Arial"/>
              </a:rPr>
              <a:t>disease  </a:t>
            </a:r>
            <a:r>
              <a:rPr sz="1100" b="1" spc="-50" dirty="0">
                <a:latin typeface="Arial"/>
                <a:cs typeface="Arial"/>
              </a:rPr>
              <a:t>status</a:t>
            </a:r>
            <a:endParaRPr sz="1100">
              <a:latin typeface="Arial"/>
              <a:cs typeface="Arial"/>
            </a:endParaRPr>
          </a:p>
        </p:txBody>
      </p:sp>
      <p:sp>
        <p:nvSpPr>
          <p:cNvPr id="19" name="object 19"/>
          <p:cNvSpPr/>
          <p:nvPr/>
        </p:nvSpPr>
        <p:spPr>
          <a:xfrm>
            <a:off x="765937" y="2618358"/>
            <a:ext cx="100330" cy="1082040"/>
          </a:xfrm>
          <a:custGeom>
            <a:avLst/>
            <a:gdLst/>
            <a:ahLst/>
            <a:cxnLst/>
            <a:rect l="l" t="t" r="r" b="b"/>
            <a:pathLst>
              <a:path w="100330" h="1082039">
                <a:moveTo>
                  <a:pt x="0" y="0"/>
                </a:moveTo>
                <a:lnTo>
                  <a:pt x="0" y="1081785"/>
                </a:lnTo>
                <a:lnTo>
                  <a:pt x="99898" y="1081785"/>
                </a:lnTo>
              </a:path>
            </a:pathLst>
          </a:custGeom>
          <a:ln w="25400">
            <a:solidFill>
              <a:srgbClr val="B4AAB8"/>
            </a:solidFill>
          </a:ln>
        </p:spPr>
        <p:txBody>
          <a:bodyPr wrap="square" lIns="0" tIns="0" rIns="0" bIns="0" rtlCol="0"/>
          <a:lstStyle/>
          <a:p>
            <a:endParaRPr/>
          </a:p>
        </p:txBody>
      </p:sp>
      <p:sp>
        <p:nvSpPr>
          <p:cNvPr id="20" name="object 20"/>
          <p:cNvSpPr/>
          <p:nvPr/>
        </p:nvSpPr>
        <p:spPr>
          <a:xfrm>
            <a:off x="813816" y="4027932"/>
            <a:ext cx="950975" cy="629412"/>
          </a:xfrm>
          <a:prstGeom prst="rect">
            <a:avLst/>
          </a:prstGeom>
          <a:blipFill>
            <a:blip r:embed="rId8" cstate="print"/>
            <a:stretch>
              <a:fillRect/>
            </a:stretch>
          </a:blipFill>
        </p:spPr>
        <p:txBody>
          <a:bodyPr wrap="square" lIns="0" tIns="0" rIns="0" bIns="0" rtlCol="0"/>
          <a:lstStyle/>
          <a:p>
            <a:endParaRPr/>
          </a:p>
        </p:txBody>
      </p:sp>
      <p:sp>
        <p:nvSpPr>
          <p:cNvPr id="21" name="object 21"/>
          <p:cNvSpPr/>
          <p:nvPr/>
        </p:nvSpPr>
        <p:spPr>
          <a:xfrm>
            <a:off x="774191" y="4113276"/>
            <a:ext cx="1072895" cy="507492"/>
          </a:xfrm>
          <a:prstGeom prst="rect">
            <a:avLst/>
          </a:prstGeom>
          <a:blipFill>
            <a:blip r:embed="rId9" cstate="print"/>
            <a:stretch>
              <a:fillRect/>
            </a:stretch>
          </a:blipFill>
        </p:spPr>
        <p:txBody>
          <a:bodyPr wrap="square" lIns="0" tIns="0" rIns="0" bIns="0" rtlCol="0"/>
          <a:lstStyle/>
          <a:p>
            <a:endParaRPr/>
          </a:p>
        </p:txBody>
      </p:sp>
      <p:sp>
        <p:nvSpPr>
          <p:cNvPr id="22" name="object 22"/>
          <p:cNvSpPr/>
          <p:nvPr/>
        </p:nvSpPr>
        <p:spPr>
          <a:xfrm>
            <a:off x="861225" y="4051808"/>
            <a:ext cx="857250" cy="535940"/>
          </a:xfrm>
          <a:custGeom>
            <a:avLst/>
            <a:gdLst/>
            <a:ahLst/>
            <a:cxnLst/>
            <a:rect l="l" t="t" r="r" b="b"/>
            <a:pathLst>
              <a:path w="857250" h="535939">
                <a:moveTo>
                  <a:pt x="803236" y="0"/>
                </a:moveTo>
                <a:lnTo>
                  <a:pt x="53555" y="0"/>
                </a:lnTo>
                <a:lnTo>
                  <a:pt x="32709" y="4212"/>
                </a:lnTo>
                <a:lnTo>
                  <a:pt x="15686" y="15700"/>
                </a:lnTo>
                <a:lnTo>
                  <a:pt x="4208" y="32736"/>
                </a:lnTo>
                <a:lnTo>
                  <a:pt x="0" y="53594"/>
                </a:lnTo>
                <a:lnTo>
                  <a:pt x="0" y="481965"/>
                </a:lnTo>
                <a:lnTo>
                  <a:pt x="4208" y="502822"/>
                </a:lnTo>
                <a:lnTo>
                  <a:pt x="15686" y="519858"/>
                </a:lnTo>
                <a:lnTo>
                  <a:pt x="32709" y="531346"/>
                </a:lnTo>
                <a:lnTo>
                  <a:pt x="53555" y="535559"/>
                </a:lnTo>
                <a:lnTo>
                  <a:pt x="803236" y="535559"/>
                </a:lnTo>
                <a:lnTo>
                  <a:pt x="824074" y="531346"/>
                </a:lnTo>
                <a:lnTo>
                  <a:pt x="841067" y="519858"/>
                </a:lnTo>
                <a:lnTo>
                  <a:pt x="852510" y="502822"/>
                </a:lnTo>
                <a:lnTo>
                  <a:pt x="856703" y="481965"/>
                </a:lnTo>
                <a:lnTo>
                  <a:pt x="856703" y="53594"/>
                </a:lnTo>
                <a:lnTo>
                  <a:pt x="852510" y="32736"/>
                </a:lnTo>
                <a:lnTo>
                  <a:pt x="841067" y="15700"/>
                </a:lnTo>
                <a:lnTo>
                  <a:pt x="824074" y="4212"/>
                </a:lnTo>
                <a:lnTo>
                  <a:pt x="803236" y="0"/>
                </a:lnTo>
                <a:close/>
              </a:path>
            </a:pathLst>
          </a:custGeom>
          <a:solidFill>
            <a:srgbClr val="FFFFFF">
              <a:alpha val="90194"/>
            </a:srgbClr>
          </a:solidFill>
        </p:spPr>
        <p:txBody>
          <a:bodyPr wrap="square" lIns="0" tIns="0" rIns="0" bIns="0" rtlCol="0"/>
          <a:lstStyle/>
          <a:p>
            <a:endParaRPr/>
          </a:p>
        </p:txBody>
      </p:sp>
      <p:sp>
        <p:nvSpPr>
          <p:cNvPr id="23" name="object 23"/>
          <p:cNvSpPr/>
          <p:nvPr/>
        </p:nvSpPr>
        <p:spPr>
          <a:xfrm>
            <a:off x="861225" y="4051808"/>
            <a:ext cx="857250" cy="535940"/>
          </a:xfrm>
          <a:custGeom>
            <a:avLst/>
            <a:gdLst/>
            <a:ahLst/>
            <a:cxnLst/>
            <a:rect l="l" t="t" r="r" b="b"/>
            <a:pathLst>
              <a:path w="857250" h="535939">
                <a:moveTo>
                  <a:pt x="0" y="53594"/>
                </a:moveTo>
                <a:lnTo>
                  <a:pt x="4208" y="32736"/>
                </a:lnTo>
                <a:lnTo>
                  <a:pt x="15686" y="15700"/>
                </a:lnTo>
                <a:lnTo>
                  <a:pt x="32709" y="4212"/>
                </a:lnTo>
                <a:lnTo>
                  <a:pt x="53555" y="0"/>
                </a:lnTo>
                <a:lnTo>
                  <a:pt x="803236" y="0"/>
                </a:lnTo>
                <a:lnTo>
                  <a:pt x="824074" y="4212"/>
                </a:lnTo>
                <a:lnTo>
                  <a:pt x="841067" y="15700"/>
                </a:lnTo>
                <a:lnTo>
                  <a:pt x="852510" y="32736"/>
                </a:lnTo>
                <a:lnTo>
                  <a:pt x="856703" y="53594"/>
                </a:lnTo>
                <a:lnTo>
                  <a:pt x="856703" y="481965"/>
                </a:lnTo>
                <a:lnTo>
                  <a:pt x="852510" y="502822"/>
                </a:lnTo>
                <a:lnTo>
                  <a:pt x="841067" y="519858"/>
                </a:lnTo>
                <a:lnTo>
                  <a:pt x="824074" y="531346"/>
                </a:lnTo>
                <a:lnTo>
                  <a:pt x="803236" y="535559"/>
                </a:lnTo>
                <a:lnTo>
                  <a:pt x="53555" y="535559"/>
                </a:lnTo>
                <a:lnTo>
                  <a:pt x="32709" y="531346"/>
                </a:lnTo>
                <a:lnTo>
                  <a:pt x="15686" y="519858"/>
                </a:lnTo>
                <a:lnTo>
                  <a:pt x="4208" y="502822"/>
                </a:lnTo>
                <a:lnTo>
                  <a:pt x="0" y="481965"/>
                </a:lnTo>
                <a:lnTo>
                  <a:pt x="0" y="53594"/>
                </a:lnTo>
                <a:close/>
              </a:path>
            </a:pathLst>
          </a:custGeom>
          <a:ln w="9525">
            <a:solidFill>
              <a:srgbClr val="CE2C04"/>
            </a:solidFill>
          </a:ln>
        </p:spPr>
        <p:txBody>
          <a:bodyPr wrap="square" lIns="0" tIns="0" rIns="0" bIns="0" rtlCol="0"/>
          <a:lstStyle/>
          <a:p>
            <a:endParaRPr/>
          </a:p>
        </p:txBody>
      </p:sp>
      <p:sp>
        <p:nvSpPr>
          <p:cNvPr id="24" name="object 24"/>
          <p:cNvSpPr txBox="1"/>
          <p:nvPr/>
        </p:nvSpPr>
        <p:spPr>
          <a:xfrm>
            <a:off x="924864" y="4229861"/>
            <a:ext cx="728345" cy="180975"/>
          </a:xfrm>
          <a:prstGeom prst="rect">
            <a:avLst/>
          </a:prstGeom>
        </p:spPr>
        <p:txBody>
          <a:bodyPr vert="horz" wrap="square" lIns="0" tIns="0" rIns="0" bIns="0" rtlCol="0">
            <a:spAutoFit/>
          </a:bodyPr>
          <a:lstStyle/>
          <a:p>
            <a:pPr marL="12700">
              <a:lnSpc>
                <a:spcPct val="100000"/>
              </a:lnSpc>
            </a:pPr>
            <a:r>
              <a:rPr sz="1100" b="1" spc="5" dirty="0">
                <a:latin typeface="Arial"/>
                <a:cs typeface="Arial"/>
              </a:rPr>
              <a:t>80%</a:t>
            </a:r>
            <a:r>
              <a:rPr sz="1100" b="1" spc="-125" dirty="0">
                <a:latin typeface="Arial"/>
                <a:cs typeface="Arial"/>
              </a:rPr>
              <a:t> </a:t>
            </a:r>
            <a:r>
              <a:rPr sz="1100" b="1" spc="-10" dirty="0">
                <a:latin typeface="Arial"/>
                <a:cs typeface="Arial"/>
              </a:rPr>
              <a:t>PBSC</a:t>
            </a:r>
            <a:endParaRPr sz="1100">
              <a:latin typeface="Arial"/>
              <a:cs typeface="Arial"/>
            </a:endParaRPr>
          </a:p>
        </p:txBody>
      </p:sp>
      <p:sp>
        <p:nvSpPr>
          <p:cNvPr id="25" name="object 25"/>
          <p:cNvSpPr/>
          <p:nvPr/>
        </p:nvSpPr>
        <p:spPr>
          <a:xfrm>
            <a:off x="765937" y="2618358"/>
            <a:ext cx="100330" cy="1783714"/>
          </a:xfrm>
          <a:custGeom>
            <a:avLst/>
            <a:gdLst/>
            <a:ahLst/>
            <a:cxnLst/>
            <a:rect l="l" t="t" r="r" b="b"/>
            <a:pathLst>
              <a:path w="100330" h="1783714">
                <a:moveTo>
                  <a:pt x="0" y="0"/>
                </a:moveTo>
                <a:lnTo>
                  <a:pt x="0" y="1783460"/>
                </a:lnTo>
                <a:lnTo>
                  <a:pt x="99898" y="1783460"/>
                </a:lnTo>
              </a:path>
            </a:pathLst>
          </a:custGeom>
          <a:ln w="25400">
            <a:solidFill>
              <a:srgbClr val="B4AAB8"/>
            </a:solidFill>
          </a:ln>
        </p:spPr>
        <p:txBody>
          <a:bodyPr wrap="square" lIns="0" tIns="0" rIns="0" bIns="0" rtlCol="0"/>
          <a:lstStyle/>
          <a:p>
            <a:endParaRPr/>
          </a:p>
        </p:txBody>
      </p:sp>
      <p:sp>
        <p:nvSpPr>
          <p:cNvPr id="26" name="object 26"/>
          <p:cNvSpPr/>
          <p:nvPr/>
        </p:nvSpPr>
        <p:spPr>
          <a:xfrm>
            <a:off x="813816" y="4696967"/>
            <a:ext cx="950975" cy="629412"/>
          </a:xfrm>
          <a:prstGeom prst="rect">
            <a:avLst/>
          </a:prstGeom>
          <a:blipFill>
            <a:blip r:embed="rId10" cstate="print"/>
            <a:stretch>
              <a:fillRect/>
            </a:stretch>
          </a:blipFill>
        </p:spPr>
        <p:txBody>
          <a:bodyPr wrap="square" lIns="0" tIns="0" rIns="0" bIns="0" rtlCol="0"/>
          <a:lstStyle/>
          <a:p>
            <a:endParaRPr/>
          </a:p>
        </p:txBody>
      </p:sp>
      <p:sp>
        <p:nvSpPr>
          <p:cNvPr id="27" name="object 27"/>
          <p:cNvSpPr/>
          <p:nvPr/>
        </p:nvSpPr>
        <p:spPr>
          <a:xfrm>
            <a:off x="1019555" y="4782311"/>
            <a:ext cx="582168" cy="507491"/>
          </a:xfrm>
          <a:prstGeom prst="rect">
            <a:avLst/>
          </a:prstGeom>
          <a:blipFill>
            <a:blip r:embed="rId11" cstate="print"/>
            <a:stretch>
              <a:fillRect/>
            </a:stretch>
          </a:blipFill>
        </p:spPr>
        <p:txBody>
          <a:bodyPr wrap="square" lIns="0" tIns="0" rIns="0" bIns="0" rtlCol="0"/>
          <a:lstStyle/>
          <a:p>
            <a:endParaRPr/>
          </a:p>
        </p:txBody>
      </p:sp>
      <p:sp>
        <p:nvSpPr>
          <p:cNvPr id="28" name="object 28"/>
          <p:cNvSpPr/>
          <p:nvPr/>
        </p:nvSpPr>
        <p:spPr>
          <a:xfrm>
            <a:off x="861225" y="4721225"/>
            <a:ext cx="857250" cy="535940"/>
          </a:xfrm>
          <a:custGeom>
            <a:avLst/>
            <a:gdLst/>
            <a:ahLst/>
            <a:cxnLst/>
            <a:rect l="l" t="t" r="r" b="b"/>
            <a:pathLst>
              <a:path w="857250" h="535939">
                <a:moveTo>
                  <a:pt x="803236" y="0"/>
                </a:moveTo>
                <a:lnTo>
                  <a:pt x="53555" y="0"/>
                </a:lnTo>
                <a:lnTo>
                  <a:pt x="32709" y="4192"/>
                </a:lnTo>
                <a:lnTo>
                  <a:pt x="15686" y="15636"/>
                </a:lnTo>
                <a:lnTo>
                  <a:pt x="4208" y="32629"/>
                </a:lnTo>
                <a:lnTo>
                  <a:pt x="0" y="53467"/>
                </a:lnTo>
                <a:lnTo>
                  <a:pt x="0" y="481838"/>
                </a:lnTo>
                <a:lnTo>
                  <a:pt x="4208" y="502695"/>
                </a:lnTo>
                <a:lnTo>
                  <a:pt x="15686" y="519731"/>
                </a:lnTo>
                <a:lnTo>
                  <a:pt x="32709" y="531219"/>
                </a:lnTo>
                <a:lnTo>
                  <a:pt x="53555" y="535432"/>
                </a:lnTo>
                <a:lnTo>
                  <a:pt x="803236" y="535432"/>
                </a:lnTo>
                <a:lnTo>
                  <a:pt x="824074" y="531219"/>
                </a:lnTo>
                <a:lnTo>
                  <a:pt x="841067" y="519731"/>
                </a:lnTo>
                <a:lnTo>
                  <a:pt x="852510" y="502695"/>
                </a:lnTo>
                <a:lnTo>
                  <a:pt x="856703" y="481838"/>
                </a:lnTo>
                <a:lnTo>
                  <a:pt x="856703" y="53467"/>
                </a:lnTo>
                <a:lnTo>
                  <a:pt x="852510" y="32629"/>
                </a:lnTo>
                <a:lnTo>
                  <a:pt x="841067" y="15636"/>
                </a:lnTo>
                <a:lnTo>
                  <a:pt x="824074" y="4192"/>
                </a:lnTo>
                <a:lnTo>
                  <a:pt x="803236" y="0"/>
                </a:lnTo>
                <a:close/>
              </a:path>
            </a:pathLst>
          </a:custGeom>
          <a:solidFill>
            <a:srgbClr val="FFFFFF">
              <a:alpha val="90194"/>
            </a:srgbClr>
          </a:solidFill>
        </p:spPr>
        <p:txBody>
          <a:bodyPr wrap="square" lIns="0" tIns="0" rIns="0" bIns="0" rtlCol="0"/>
          <a:lstStyle/>
          <a:p>
            <a:endParaRPr/>
          </a:p>
        </p:txBody>
      </p:sp>
      <p:sp>
        <p:nvSpPr>
          <p:cNvPr id="29" name="object 29"/>
          <p:cNvSpPr/>
          <p:nvPr/>
        </p:nvSpPr>
        <p:spPr>
          <a:xfrm>
            <a:off x="861225" y="4721225"/>
            <a:ext cx="857250" cy="535940"/>
          </a:xfrm>
          <a:custGeom>
            <a:avLst/>
            <a:gdLst/>
            <a:ahLst/>
            <a:cxnLst/>
            <a:rect l="l" t="t" r="r" b="b"/>
            <a:pathLst>
              <a:path w="857250" h="535939">
                <a:moveTo>
                  <a:pt x="0" y="53467"/>
                </a:moveTo>
                <a:lnTo>
                  <a:pt x="4208" y="32629"/>
                </a:lnTo>
                <a:lnTo>
                  <a:pt x="15686" y="15636"/>
                </a:lnTo>
                <a:lnTo>
                  <a:pt x="32709" y="4192"/>
                </a:lnTo>
                <a:lnTo>
                  <a:pt x="53555" y="0"/>
                </a:lnTo>
                <a:lnTo>
                  <a:pt x="803236" y="0"/>
                </a:lnTo>
                <a:lnTo>
                  <a:pt x="824074" y="4192"/>
                </a:lnTo>
                <a:lnTo>
                  <a:pt x="841067" y="15636"/>
                </a:lnTo>
                <a:lnTo>
                  <a:pt x="852510" y="32629"/>
                </a:lnTo>
                <a:lnTo>
                  <a:pt x="856703" y="53467"/>
                </a:lnTo>
                <a:lnTo>
                  <a:pt x="856703" y="481838"/>
                </a:lnTo>
                <a:lnTo>
                  <a:pt x="852510" y="502695"/>
                </a:lnTo>
                <a:lnTo>
                  <a:pt x="841067" y="519731"/>
                </a:lnTo>
                <a:lnTo>
                  <a:pt x="824074" y="531219"/>
                </a:lnTo>
                <a:lnTo>
                  <a:pt x="803236" y="535432"/>
                </a:lnTo>
                <a:lnTo>
                  <a:pt x="53555" y="535432"/>
                </a:lnTo>
                <a:lnTo>
                  <a:pt x="32709" y="531219"/>
                </a:lnTo>
                <a:lnTo>
                  <a:pt x="15686" y="519731"/>
                </a:lnTo>
                <a:lnTo>
                  <a:pt x="4208" y="502695"/>
                </a:lnTo>
                <a:lnTo>
                  <a:pt x="0" y="481838"/>
                </a:lnTo>
                <a:lnTo>
                  <a:pt x="0" y="53467"/>
                </a:lnTo>
                <a:close/>
              </a:path>
            </a:pathLst>
          </a:custGeom>
          <a:ln w="9525">
            <a:solidFill>
              <a:srgbClr val="D15A09"/>
            </a:solidFill>
          </a:ln>
        </p:spPr>
        <p:txBody>
          <a:bodyPr wrap="square" lIns="0" tIns="0" rIns="0" bIns="0" rtlCol="0"/>
          <a:lstStyle/>
          <a:p>
            <a:endParaRPr/>
          </a:p>
        </p:txBody>
      </p:sp>
      <p:sp>
        <p:nvSpPr>
          <p:cNvPr id="30" name="object 30"/>
          <p:cNvSpPr txBox="1"/>
          <p:nvPr/>
        </p:nvSpPr>
        <p:spPr>
          <a:xfrm>
            <a:off x="1170228" y="4899532"/>
            <a:ext cx="240029" cy="180975"/>
          </a:xfrm>
          <a:prstGeom prst="rect">
            <a:avLst/>
          </a:prstGeom>
        </p:spPr>
        <p:txBody>
          <a:bodyPr vert="horz" wrap="square" lIns="0" tIns="0" rIns="0" bIns="0" rtlCol="0">
            <a:spAutoFit/>
          </a:bodyPr>
          <a:lstStyle/>
          <a:p>
            <a:pPr marL="12700">
              <a:lnSpc>
                <a:spcPct val="100000"/>
              </a:lnSpc>
            </a:pPr>
            <a:r>
              <a:rPr sz="1100" b="1" spc="-20" dirty="0">
                <a:latin typeface="Arial"/>
                <a:cs typeface="Arial"/>
              </a:rPr>
              <a:t>MA</a:t>
            </a:r>
            <a:endParaRPr sz="1100">
              <a:latin typeface="Arial"/>
              <a:cs typeface="Arial"/>
            </a:endParaRPr>
          </a:p>
        </p:txBody>
      </p:sp>
      <p:sp>
        <p:nvSpPr>
          <p:cNvPr id="31" name="object 31"/>
          <p:cNvSpPr/>
          <p:nvPr/>
        </p:nvSpPr>
        <p:spPr>
          <a:xfrm>
            <a:off x="765937" y="2618358"/>
            <a:ext cx="100330" cy="2485390"/>
          </a:xfrm>
          <a:custGeom>
            <a:avLst/>
            <a:gdLst/>
            <a:ahLst/>
            <a:cxnLst/>
            <a:rect l="l" t="t" r="r" b="b"/>
            <a:pathLst>
              <a:path w="100330" h="2485390">
                <a:moveTo>
                  <a:pt x="0" y="0"/>
                </a:moveTo>
                <a:lnTo>
                  <a:pt x="0" y="2485135"/>
                </a:lnTo>
                <a:lnTo>
                  <a:pt x="99898" y="2485135"/>
                </a:lnTo>
              </a:path>
            </a:pathLst>
          </a:custGeom>
          <a:ln w="25399">
            <a:solidFill>
              <a:srgbClr val="B4AAB8"/>
            </a:solidFill>
          </a:ln>
        </p:spPr>
        <p:txBody>
          <a:bodyPr wrap="square" lIns="0" tIns="0" rIns="0" bIns="0" rtlCol="0"/>
          <a:lstStyle/>
          <a:p>
            <a:endParaRPr/>
          </a:p>
        </p:txBody>
      </p:sp>
      <p:sp>
        <p:nvSpPr>
          <p:cNvPr id="32" name="object 32"/>
          <p:cNvSpPr/>
          <p:nvPr/>
        </p:nvSpPr>
        <p:spPr>
          <a:xfrm>
            <a:off x="813816" y="5366003"/>
            <a:ext cx="950975" cy="630935"/>
          </a:xfrm>
          <a:prstGeom prst="rect">
            <a:avLst/>
          </a:prstGeom>
          <a:blipFill>
            <a:blip r:embed="rId12" cstate="print"/>
            <a:stretch>
              <a:fillRect/>
            </a:stretch>
          </a:blipFill>
        </p:spPr>
        <p:txBody>
          <a:bodyPr wrap="square" lIns="0" tIns="0" rIns="0" bIns="0" rtlCol="0"/>
          <a:lstStyle/>
          <a:p>
            <a:endParaRPr/>
          </a:p>
        </p:txBody>
      </p:sp>
      <p:sp>
        <p:nvSpPr>
          <p:cNvPr id="33" name="object 33"/>
          <p:cNvSpPr/>
          <p:nvPr/>
        </p:nvSpPr>
        <p:spPr>
          <a:xfrm>
            <a:off x="972311" y="5451347"/>
            <a:ext cx="675132" cy="507491"/>
          </a:xfrm>
          <a:prstGeom prst="rect">
            <a:avLst/>
          </a:prstGeom>
          <a:blipFill>
            <a:blip r:embed="rId13" cstate="print"/>
            <a:stretch>
              <a:fillRect/>
            </a:stretch>
          </a:blipFill>
        </p:spPr>
        <p:txBody>
          <a:bodyPr wrap="square" lIns="0" tIns="0" rIns="0" bIns="0" rtlCol="0"/>
          <a:lstStyle/>
          <a:p>
            <a:endParaRPr/>
          </a:p>
        </p:txBody>
      </p:sp>
      <p:sp>
        <p:nvSpPr>
          <p:cNvPr id="34" name="object 34"/>
          <p:cNvSpPr/>
          <p:nvPr/>
        </p:nvSpPr>
        <p:spPr>
          <a:xfrm>
            <a:off x="861225" y="5390515"/>
            <a:ext cx="857250" cy="535940"/>
          </a:xfrm>
          <a:custGeom>
            <a:avLst/>
            <a:gdLst/>
            <a:ahLst/>
            <a:cxnLst/>
            <a:rect l="l" t="t" r="r" b="b"/>
            <a:pathLst>
              <a:path w="857250" h="535939">
                <a:moveTo>
                  <a:pt x="803236" y="0"/>
                </a:moveTo>
                <a:lnTo>
                  <a:pt x="53555" y="0"/>
                </a:lnTo>
                <a:lnTo>
                  <a:pt x="32709" y="4212"/>
                </a:lnTo>
                <a:lnTo>
                  <a:pt x="15686" y="15700"/>
                </a:lnTo>
                <a:lnTo>
                  <a:pt x="4208" y="32736"/>
                </a:lnTo>
                <a:lnTo>
                  <a:pt x="0" y="53594"/>
                </a:lnTo>
                <a:lnTo>
                  <a:pt x="0" y="481926"/>
                </a:lnTo>
                <a:lnTo>
                  <a:pt x="4208" y="502766"/>
                </a:lnTo>
                <a:lnTo>
                  <a:pt x="15686" y="519785"/>
                </a:lnTo>
                <a:lnTo>
                  <a:pt x="32709" y="531261"/>
                </a:lnTo>
                <a:lnTo>
                  <a:pt x="53555" y="535470"/>
                </a:lnTo>
                <a:lnTo>
                  <a:pt x="803236" y="535470"/>
                </a:lnTo>
                <a:lnTo>
                  <a:pt x="824074" y="531261"/>
                </a:lnTo>
                <a:lnTo>
                  <a:pt x="841067" y="519785"/>
                </a:lnTo>
                <a:lnTo>
                  <a:pt x="852510" y="502766"/>
                </a:lnTo>
                <a:lnTo>
                  <a:pt x="856703" y="481926"/>
                </a:lnTo>
                <a:lnTo>
                  <a:pt x="856703" y="53594"/>
                </a:lnTo>
                <a:lnTo>
                  <a:pt x="852510" y="32736"/>
                </a:lnTo>
                <a:lnTo>
                  <a:pt x="841067" y="15700"/>
                </a:lnTo>
                <a:lnTo>
                  <a:pt x="824074" y="4212"/>
                </a:lnTo>
                <a:lnTo>
                  <a:pt x="803236" y="0"/>
                </a:lnTo>
                <a:close/>
              </a:path>
            </a:pathLst>
          </a:custGeom>
          <a:solidFill>
            <a:srgbClr val="FFFFFF">
              <a:alpha val="90194"/>
            </a:srgbClr>
          </a:solidFill>
        </p:spPr>
        <p:txBody>
          <a:bodyPr wrap="square" lIns="0" tIns="0" rIns="0" bIns="0" rtlCol="0"/>
          <a:lstStyle/>
          <a:p>
            <a:endParaRPr/>
          </a:p>
        </p:txBody>
      </p:sp>
      <p:sp>
        <p:nvSpPr>
          <p:cNvPr id="35" name="object 35"/>
          <p:cNvSpPr/>
          <p:nvPr/>
        </p:nvSpPr>
        <p:spPr>
          <a:xfrm>
            <a:off x="861225" y="5390515"/>
            <a:ext cx="857250" cy="535940"/>
          </a:xfrm>
          <a:custGeom>
            <a:avLst/>
            <a:gdLst/>
            <a:ahLst/>
            <a:cxnLst/>
            <a:rect l="l" t="t" r="r" b="b"/>
            <a:pathLst>
              <a:path w="857250" h="535939">
                <a:moveTo>
                  <a:pt x="0" y="53594"/>
                </a:moveTo>
                <a:lnTo>
                  <a:pt x="4208" y="32736"/>
                </a:lnTo>
                <a:lnTo>
                  <a:pt x="15686" y="15700"/>
                </a:lnTo>
                <a:lnTo>
                  <a:pt x="32709" y="4212"/>
                </a:lnTo>
                <a:lnTo>
                  <a:pt x="53555" y="0"/>
                </a:lnTo>
                <a:lnTo>
                  <a:pt x="803236" y="0"/>
                </a:lnTo>
                <a:lnTo>
                  <a:pt x="824074" y="4212"/>
                </a:lnTo>
                <a:lnTo>
                  <a:pt x="841067" y="15700"/>
                </a:lnTo>
                <a:lnTo>
                  <a:pt x="852510" y="32736"/>
                </a:lnTo>
                <a:lnTo>
                  <a:pt x="856703" y="53594"/>
                </a:lnTo>
                <a:lnTo>
                  <a:pt x="856703" y="481926"/>
                </a:lnTo>
                <a:lnTo>
                  <a:pt x="852510" y="502766"/>
                </a:lnTo>
                <a:lnTo>
                  <a:pt x="841067" y="519785"/>
                </a:lnTo>
                <a:lnTo>
                  <a:pt x="824074" y="531261"/>
                </a:lnTo>
                <a:lnTo>
                  <a:pt x="803236" y="535470"/>
                </a:lnTo>
                <a:lnTo>
                  <a:pt x="53555" y="535470"/>
                </a:lnTo>
                <a:lnTo>
                  <a:pt x="32709" y="531261"/>
                </a:lnTo>
                <a:lnTo>
                  <a:pt x="15686" y="519785"/>
                </a:lnTo>
                <a:lnTo>
                  <a:pt x="4208" y="502766"/>
                </a:lnTo>
                <a:lnTo>
                  <a:pt x="0" y="481926"/>
                </a:lnTo>
                <a:lnTo>
                  <a:pt x="0" y="53594"/>
                </a:lnTo>
                <a:close/>
              </a:path>
            </a:pathLst>
          </a:custGeom>
          <a:ln w="9525">
            <a:solidFill>
              <a:srgbClr val="D2850D"/>
            </a:solidFill>
          </a:ln>
        </p:spPr>
        <p:txBody>
          <a:bodyPr wrap="square" lIns="0" tIns="0" rIns="0" bIns="0" rtlCol="0"/>
          <a:lstStyle/>
          <a:p>
            <a:endParaRPr/>
          </a:p>
        </p:txBody>
      </p:sp>
      <p:sp>
        <p:nvSpPr>
          <p:cNvPr id="36" name="object 36"/>
          <p:cNvSpPr txBox="1"/>
          <p:nvPr/>
        </p:nvSpPr>
        <p:spPr>
          <a:xfrm>
            <a:off x="1122984" y="5568899"/>
            <a:ext cx="332105" cy="180975"/>
          </a:xfrm>
          <a:prstGeom prst="rect">
            <a:avLst/>
          </a:prstGeom>
        </p:spPr>
        <p:txBody>
          <a:bodyPr vert="horz" wrap="square" lIns="0" tIns="0" rIns="0" bIns="0" rtlCol="0">
            <a:spAutoFit/>
          </a:bodyPr>
          <a:lstStyle/>
          <a:p>
            <a:pPr marL="12700">
              <a:lnSpc>
                <a:spcPct val="100000"/>
              </a:lnSpc>
            </a:pPr>
            <a:r>
              <a:rPr sz="1100" b="1" spc="5" dirty="0">
                <a:latin typeface="Arial"/>
                <a:cs typeface="Arial"/>
              </a:rPr>
              <a:t>URD</a:t>
            </a:r>
            <a:endParaRPr sz="1100">
              <a:latin typeface="Arial"/>
              <a:cs typeface="Arial"/>
            </a:endParaRPr>
          </a:p>
        </p:txBody>
      </p:sp>
      <p:sp>
        <p:nvSpPr>
          <p:cNvPr id="37" name="object 37"/>
          <p:cNvSpPr/>
          <p:nvPr/>
        </p:nvSpPr>
        <p:spPr>
          <a:xfrm>
            <a:off x="1941576" y="1912620"/>
            <a:ext cx="1228344" cy="941831"/>
          </a:xfrm>
          <a:prstGeom prst="rect">
            <a:avLst/>
          </a:prstGeom>
          <a:blipFill>
            <a:blip r:embed="rId14" cstate="print"/>
            <a:stretch>
              <a:fillRect/>
            </a:stretch>
          </a:blipFill>
        </p:spPr>
        <p:txBody>
          <a:bodyPr wrap="square" lIns="0" tIns="0" rIns="0" bIns="0" rtlCol="0"/>
          <a:lstStyle/>
          <a:p>
            <a:endParaRPr/>
          </a:p>
        </p:txBody>
      </p:sp>
      <p:sp>
        <p:nvSpPr>
          <p:cNvPr id="38" name="object 38"/>
          <p:cNvSpPr/>
          <p:nvPr/>
        </p:nvSpPr>
        <p:spPr>
          <a:xfrm>
            <a:off x="2092832" y="2579370"/>
            <a:ext cx="107314" cy="401955"/>
          </a:xfrm>
          <a:custGeom>
            <a:avLst/>
            <a:gdLst/>
            <a:ahLst/>
            <a:cxnLst/>
            <a:rect l="l" t="t" r="r" b="b"/>
            <a:pathLst>
              <a:path w="107314" h="401955">
                <a:moveTo>
                  <a:pt x="0" y="0"/>
                </a:moveTo>
                <a:lnTo>
                  <a:pt x="0" y="401574"/>
                </a:lnTo>
                <a:lnTo>
                  <a:pt x="107061" y="401574"/>
                </a:lnTo>
              </a:path>
            </a:pathLst>
          </a:custGeom>
          <a:ln w="25399">
            <a:solidFill>
              <a:srgbClr val="FFFFFF"/>
            </a:solidFill>
          </a:ln>
        </p:spPr>
        <p:txBody>
          <a:bodyPr wrap="square" lIns="0" tIns="0" rIns="0" bIns="0" rtlCol="0"/>
          <a:lstStyle/>
          <a:p>
            <a:endParaRPr/>
          </a:p>
        </p:txBody>
      </p:sp>
      <p:sp>
        <p:nvSpPr>
          <p:cNvPr id="39" name="object 39"/>
          <p:cNvSpPr/>
          <p:nvPr/>
        </p:nvSpPr>
        <p:spPr>
          <a:xfrm>
            <a:off x="2151888" y="2688335"/>
            <a:ext cx="952500" cy="630936"/>
          </a:xfrm>
          <a:prstGeom prst="rect">
            <a:avLst/>
          </a:prstGeom>
          <a:blipFill>
            <a:blip r:embed="rId15" cstate="print"/>
            <a:stretch>
              <a:fillRect/>
            </a:stretch>
          </a:blipFill>
        </p:spPr>
        <p:txBody>
          <a:bodyPr wrap="square" lIns="0" tIns="0" rIns="0" bIns="0" rtlCol="0"/>
          <a:lstStyle/>
          <a:p>
            <a:endParaRPr/>
          </a:p>
        </p:txBody>
      </p:sp>
      <p:sp>
        <p:nvSpPr>
          <p:cNvPr id="40" name="object 40"/>
          <p:cNvSpPr/>
          <p:nvPr/>
        </p:nvSpPr>
        <p:spPr>
          <a:xfrm>
            <a:off x="2168651" y="2776727"/>
            <a:ext cx="976884" cy="490727"/>
          </a:xfrm>
          <a:prstGeom prst="rect">
            <a:avLst/>
          </a:prstGeom>
          <a:blipFill>
            <a:blip r:embed="rId16" cstate="print"/>
            <a:stretch>
              <a:fillRect/>
            </a:stretch>
          </a:blipFill>
        </p:spPr>
        <p:txBody>
          <a:bodyPr wrap="square" lIns="0" tIns="0" rIns="0" bIns="0" rtlCol="0"/>
          <a:lstStyle/>
          <a:p>
            <a:endParaRPr/>
          </a:p>
        </p:txBody>
      </p:sp>
      <p:sp>
        <p:nvSpPr>
          <p:cNvPr id="41" name="object 41"/>
          <p:cNvSpPr/>
          <p:nvPr/>
        </p:nvSpPr>
        <p:spPr>
          <a:xfrm>
            <a:off x="2199894" y="2713227"/>
            <a:ext cx="857250" cy="535940"/>
          </a:xfrm>
          <a:custGeom>
            <a:avLst/>
            <a:gdLst/>
            <a:ahLst/>
            <a:cxnLst/>
            <a:rect l="l" t="t" r="r" b="b"/>
            <a:pathLst>
              <a:path w="857250" h="535939">
                <a:moveTo>
                  <a:pt x="803148" y="0"/>
                </a:moveTo>
                <a:lnTo>
                  <a:pt x="53593" y="0"/>
                </a:lnTo>
                <a:lnTo>
                  <a:pt x="32736" y="4210"/>
                </a:lnTo>
                <a:lnTo>
                  <a:pt x="15700" y="15684"/>
                </a:lnTo>
                <a:lnTo>
                  <a:pt x="4212" y="32682"/>
                </a:lnTo>
                <a:lnTo>
                  <a:pt x="0" y="53467"/>
                </a:lnTo>
                <a:lnTo>
                  <a:pt x="0" y="481838"/>
                </a:lnTo>
                <a:lnTo>
                  <a:pt x="4212" y="502695"/>
                </a:lnTo>
                <a:lnTo>
                  <a:pt x="15700" y="519731"/>
                </a:lnTo>
                <a:lnTo>
                  <a:pt x="32736" y="531219"/>
                </a:lnTo>
                <a:lnTo>
                  <a:pt x="53593" y="535432"/>
                </a:lnTo>
                <a:lnTo>
                  <a:pt x="803148" y="535432"/>
                </a:lnTo>
                <a:lnTo>
                  <a:pt x="824005" y="531219"/>
                </a:lnTo>
                <a:lnTo>
                  <a:pt x="841041" y="519731"/>
                </a:lnTo>
                <a:lnTo>
                  <a:pt x="852529" y="502695"/>
                </a:lnTo>
                <a:lnTo>
                  <a:pt x="856742" y="481838"/>
                </a:lnTo>
                <a:lnTo>
                  <a:pt x="856742" y="53467"/>
                </a:lnTo>
                <a:lnTo>
                  <a:pt x="852529" y="32682"/>
                </a:lnTo>
                <a:lnTo>
                  <a:pt x="841041" y="15684"/>
                </a:lnTo>
                <a:lnTo>
                  <a:pt x="824005" y="4210"/>
                </a:lnTo>
                <a:lnTo>
                  <a:pt x="803148" y="0"/>
                </a:lnTo>
                <a:close/>
              </a:path>
            </a:pathLst>
          </a:custGeom>
          <a:solidFill>
            <a:srgbClr val="FFFFFF">
              <a:alpha val="90194"/>
            </a:srgbClr>
          </a:solidFill>
        </p:spPr>
        <p:txBody>
          <a:bodyPr wrap="square" lIns="0" tIns="0" rIns="0" bIns="0" rtlCol="0"/>
          <a:lstStyle/>
          <a:p>
            <a:endParaRPr/>
          </a:p>
        </p:txBody>
      </p:sp>
      <p:sp>
        <p:nvSpPr>
          <p:cNvPr id="42" name="object 42"/>
          <p:cNvSpPr/>
          <p:nvPr/>
        </p:nvSpPr>
        <p:spPr>
          <a:xfrm>
            <a:off x="2199894" y="2713227"/>
            <a:ext cx="857250" cy="535940"/>
          </a:xfrm>
          <a:custGeom>
            <a:avLst/>
            <a:gdLst/>
            <a:ahLst/>
            <a:cxnLst/>
            <a:rect l="l" t="t" r="r" b="b"/>
            <a:pathLst>
              <a:path w="857250" h="535939">
                <a:moveTo>
                  <a:pt x="0" y="53467"/>
                </a:moveTo>
                <a:lnTo>
                  <a:pt x="4212" y="32682"/>
                </a:lnTo>
                <a:lnTo>
                  <a:pt x="15700" y="15684"/>
                </a:lnTo>
                <a:lnTo>
                  <a:pt x="32736" y="4210"/>
                </a:lnTo>
                <a:lnTo>
                  <a:pt x="53593" y="0"/>
                </a:lnTo>
                <a:lnTo>
                  <a:pt x="803148" y="0"/>
                </a:lnTo>
                <a:lnTo>
                  <a:pt x="824005" y="4210"/>
                </a:lnTo>
                <a:lnTo>
                  <a:pt x="841041" y="15684"/>
                </a:lnTo>
                <a:lnTo>
                  <a:pt x="852529" y="32682"/>
                </a:lnTo>
                <a:lnTo>
                  <a:pt x="856742" y="53467"/>
                </a:lnTo>
                <a:lnTo>
                  <a:pt x="856742" y="481838"/>
                </a:lnTo>
                <a:lnTo>
                  <a:pt x="852529" y="502695"/>
                </a:lnTo>
                <a:lnTo>
                  <a:pt x="841041" y="519731"/>
                </a:lnTo>
                <a:lnTo>
                  <a:pt x="824005" y="531219"/>
                </a:lnTo>
                <a:lnTo>
                  <a:pt x="803148" y="535432"/>
                </a:lnTo>
                <a:lnTo>
                  <a:pt x="53593" y="535432"/>
                </a:lnTo>
                <a:lnTo>
                  <a:pt x="32736" y="531219"/>
                </a:lnTo>
                <a:lnTo>
                  <a:pt x="15700" y="519731"/>
                </a:lnTo>
                <a:lnTo>
                  <a:pt x="4212" y="502695"/>
                </a:lnTo>
                <a:lnTo>
                  <a:pt x="0" y="481838"/>
                </a:lnTo>
                <a:lnTo>
                  <a:pt x="0" y="53467"/>
                </a:lnTo>
                <a:close/>
              </a:path>
            </a:pathLst>
          </a:custGeom>
          <a:ln w="9525">
            <a:solidFill>
              <a:srgbClr val="4B93B5"/>
            </a:solidFill>
          </a:ln>
        </p:spPr>
        <p:txBody>
          <a:bodyPr wrap="square" lIns="0" tIns="0" rIns="0" bIns="0" rtlCol="0"/>
          <a:lstStyle/>
          <a:p>
            <a:endParaRPr/>
          </a:p>
        </p:txBody>
      </p:sp>
      <p:sp>
        <p:nvSpPr>
          <p:cNvPr id="43" name="object 43"/>
          <p:cNvSpPr txBox="1"/>
          <p:nvPr/>
        </p:nvSpPr>
        <p:spPr>
          <a:xfrm>
            <a:off x="2314448" y="2840863"/>
            <a:ext cx="628650" cy="254635"/>
          </a:xfrm>
          <a:prstGeom prst="rect">
            <a:avLst/>
          </a:prstGeom>
        </p:spPr>
        <p:txBody>
          <a:bodyPr vert="horz" wrap="square" lIns="0" tIns="0" rIns="0" bIns="0" rtlCol="0">
            <a:spAutoFit/>
          </a:bodyPr>
          <a:lstStyle/>
          <a:p>
            <a:pPr marL="12700">
              <a:lnSpc>
                <a:spcPct val="100000"/>
              </a:lnSpc>
            </a:pPr>
            <a:r>
              <a:rPr sz="1600" b="1" spc="-5" dirty="0">
                <a:latin typeface="Arial"/>
                <a:cs typeface="Arial"/>
              </a:rPr>
              <a:t>N =</a:t>
            </a:r>
            <a:r>
              <a:rPr sz="1600" b="1" spc="-100" dirty="0">
                <a:latin typeface="Arial"/>
                <a:cs typeface="Arial"/>
              </a:rPr>
              <a:t> </a:t>
            </a:r>
            <a:r>
              <a:rPr sz="1600" b="1" spc="-5" dirty="0">
                <a:latin typeface="Arial"/>
                <a:cs typeface="Arial"/>
              </a:rPr>
              <a:t>66</a:t>
            </a:r>
            <a:endParaRPr sz="1600">
              <a:latin typeface="Arial"/>
              <a:cs typeface="Arial"/>
            </a:endParaRPr>
          </a:p>
        </p:txBody>
      </p:sp>
      <p:sp>
        <p:nvSpPr>
          <p:cNvPr id="44" name="object 44"/>
          <p:cNvSpPr/>
          <p:nvPr/>
        </p:nvSpPr>
        <p:spPr>
          <a:xfrm>
            <a:off x="2092832" y="2579370"/>
            <a:ext cx="112395" cy="421005"/>
          </a:xfrm>
          <a:custGeom>
            <a:avLst/>
            <a:gdLst/>
            <a:ahLst/>
            <a:cxnLst/>
            <a:rect l="l" t="t" r="r" b="b"/>
            <a:pathLst>
              <a:path w="112394" h="421005">
                <a:moveTo>
                  <a:pt x="0" y="0"/>
                </a:moveTo>
                <a:lnTo>
                  <a:pt x="0" y="421004"/>
                </a:lnTo>
                <a:lnTo>
                  <a:pt x="112268" y="421004"/>
                </a:lnTo>
              </a:path>
            </a:pathLst>
          </a:custGeom>
          <a:ln w="25400">
            <a:solidFill>
              <a:srgbClr val="B4AAB8"/>
            </a:solidFill>
          </a:ln>
        </p:spPr>
        <p:txBody>
          <a:bodyPr wrap="square" lIns="0" tIns="0" rIns="0" bIns="0" rtlCol="0"/>
          <a:lstStyle/>
          <a:p>
            <a:endParaRPr/>
          </a:p>
        </p:txBody>
      </p:sp>
      <p:sp>
        <p:nvSpPr>
          <p:cNvPr id="45" name="object 45"/>
          <p:cNvSpPr/>
          <p:nvPr/>
        </p:nvSpPr>
        <p:spPr>
          <a:xfrm>
            <a:off x="2151888" y="3357371"/>
            <a:ext cx="952500" cy="630935"/>
          </a:xfrm>
          <a:prstGeom prst="rect">
            <a:avLst/>
          </a:prstGeom>
          <a:blipFill>
            <a:blip r:embed="rId17" cstate="print"/>
            <a:stretch>
              <a:fillRect/>
            </a:stretch>
          </a:blipFill>
        </p:spPr>
        <p:txBody>
          <a:bodyPr wrap="square" lIns="0" tIns="0" rIns="0" bIns="0" rtlCol="0"/>
          <a:lstStyle/>
          <a:p>
            <a:endParaRPr/>
          </a:p>
        </p:txBody>
      </p:sp>
      <p:sp>
        <p:nvSpPr>
          <p:cNvPr id="46" name="object 46"/>
          <p:cNvSpPr/>
          <p:nvPr/>
        </p:nvSpPr>
        <p:spPr>
          <a:xfrm>
            <a:off x="2385060" y="3442715"/>
            <a:ext cx="527304" cy="507492"/>
          </a:xfrm>
          <a:prstGeom prst="rect">
            <a:avLst/>
          </a:prstGeom>
          <a:blipFill>
            <a:blip r:embed="rId18" cstate="print"/>
            <a:stretch>
              <a:fillRect/>
            </a:stretch>
          </a:blipFill>
        </p:spPr>
        <p:txBody>
          <a:bodyPr wrap="square" lIns="0" tIns="0" rIns="0" bIns="0" rtlCol="0"/>
          <a:lstStyle/>
          <a:p>
            <a:endParaRPr/>
          </a:p>
        </p:txBody>
      </p:sp>
      <p:sp>
        <p:nvSpPr>
          <p:cNvPr id="47" name="object 47"/>
          <p:cNvSpPr/>
          <p:nvPr/>
        </p:nvSpPr>
        <p:spPr>
          <a:xfrm>
            <a:off x="2199894" y="3382517"/>
            <a:ext cx="857250" cy="535940"/>
          </a:xfrm>
          <a:custGeom>
            <a:avLst/>
            <a:gdLst/>
            <a:ahLst/>
            <a:cxnLst/>
            <a:rect l="l" t="t" r="r" b="b"/>
            <a:pathLst>
              <a:path w="857250" h="535939">
                <a:moveTo>
                  <a:pt x="803148" y="0"/>
                </a:moveTo>
                <a:lnTo>
                  <a:pt x="53593" y="0"/>
                </a:lnTo>
                <a:lnTo>
                  <a:pt x="32736" y="4212"/>
                </a:lnTo>
                <a:lnTo>
                  <a:pt x="15700" y="15700"/>
                </a:lnTo>
                <a:lnTo>
                  <a:pt x="4212" y="32736"/>
                </a:lnTo>
                <a:lnTo>
                  <a:pt x="0" y="53594"/>
                </a:lnTo>
                <a:lnTo>
                  <a:pt x="0" y="481965"/>
                </a:lnTo>
                <a:lnTo>
                  <a:pt x="4212" y="502802"/>
                </a:lnTo>
                <a:lnTo>
                  <a:pt x="15700" y="519795"/>
                </a:lnTo>
                <a:lnTo>
                  <a:pt x="32736" y="531239"/>
                </a:lnTo>
                <a:lnTo>
                  <a:pt x="53593" y="535432"/>
                </a:lnTo>
                <a:lnTo>
                  <a:pt x="803148" y="535432"/>
                </a:lnTo>
                <a:lnTo>
                  <a:pt x="824005" y="531239"/>
                </a:lnTo>
                <a:lnTo>
                  <a:pt x="841041" y="519795"/>
                </a:lnTo>
                <a:lnTo>
                  <a:pt x="852529" y="502802"/>
                </a:lnTo>
                <a:lnTo>
                  <a:pt x="856742" y="481965"/>
                </a:lnTo>
                <a:lnTo>
                  <a:pt x="856742" y="53594"/>
                </a:lnTo>
                <a:lnTo>
                  <a:pt x="852529" y="32736"/>
                </a:lnTo>
                <a:lnTo>
                  <a:pt x="841041" y="15700"/>
                </a:lnTo>
                <a:lnTo>
                  <a:pt x="824005" y="4212"/>
                </a:lnTo>
                <a:lnTo>
                  <a:pt x="803148" y="0"/>
                </a:lnTo>
                <a:close/>
              </a:path>
            </a:pathLst>
          </a:custGeom>
          <a:solidFill>
            <a:srgbClr val="FFFFFF">
              <a:alpha val="90194"/>
            </a:srgbClr>
          </a:solidFill>
        </p:spPr>
        <p:txBody>
          <a:bodyPr wrap="square" lIns="0" tIns="0" rIns="0" bIns="0" rtlCol="0"/>
          <a:lstStyle/>
          <a:p>
            <a:endParaRPr/>
          </a:p>
        </p:txBody>
      </p:sp>
      <p:sp>
        <p:nvSpPr>
          <p:cNvPr id="48" name="object 48"/>
          <p:cNvSpPr/>
          <p:nvPr/>
        </p:nvSpPr>
        <p:spPr>
          <a:xfrm>
            <a:off x="2199894" y="3382517"/>
            <a:ext cx="857250" cy="535940"/>
          </a:xfrm>
          <a:custGeom>
            <a:avLst/>
            <a:gdLst/>
            <a:ahLst/>
            <a:cxnLst/>
            <a:rect l="l" t="t" r="r" b="b"/>
            <a:pathLst>
              <a:path w="857250" h="535939">
                <a:moveTo>
                  <a:pt x="0" y="53594"/>
                </a:moveTo>
                <a:lnTo>
                  <a:pt x="4212" y="32736"/>
                </a:lnTo>
                <a:lnTo>
                  <a:pt x="15700" y="15700"/>
                </a:lnTo>
                <a:lnTo>
                  <a:pt x="32736" y="4212"/>
                </a:lnTo>
                <a:lnTo>
                  <a:pt x="53593" y="0"/>
                </a:lnTo>
                <a:lnTo>
                  <a:pt x="803148" y="0"/>
                </a:lnTo>
                <a:lnTo>
                  <a:pt x="824005" y="4212"/>
                </a:lnTo>
                <a:lnTo>
                  <a:pt x="841041" y="15700"/>
                </a:lnTo>
                <a:lnTo>
                  <a:pt x="852529" y="32736"/>
                </a:lnTo>
                <a:lnTo>
                  <a:pt x="856742" y="53594"/>
                </a:lnTo>
                <a:lnTo>
                  <a:pt x="856742" y="481965"/>
                </a:lnTo>
                <a:lnTo>
                  <a:pt x="852529" y="502802"/>
                </a:lnTo>
                <a:lnTo>
                  <a:pt x="841041" y="519795"/>
                </a:lnTo>
                <a:lnTo>
                  <a:pt x="824005" y="531239"/>
                </a:lnTo>
                <a:lnTo>
                  <a:pt x="803148" y="535432"/>
                </a:lnTo>
                <a:lnTo>
                  <a:pt x="53593" y="535432"/>
                </a:lnTo>
                <a:lnTo>
                  <a:pt x="32736" y="531239"/>
                </a:lnTo>
                <a:lnTo>
                  <a:pt x="15700" y="519795"/>
                </a:lnTo>
                <a:lnTo>
                  <a:pt x="4212" y="502802"/>
                </a:lnTo>
                <a:lnTo>
                  <a:pt x="0" y="481965"/>
                </a:lnTo>
                <a:lnTo>
                  <a:pt x="0" y="53594"/>
                </a:lnTo>
                <a:close/>
              </a:path>
            </a:pathLst>
          </a:custGeom>
          <a:ln w="9525">
            <a:solidFill>
              <a:srgbClr val="D3AF12"/>
            </a:solidFill>
          </a:ln>
        </p:spPr>
        <p:txBody>
          <a:bodyPr wrap="square" lIns="0" tIns="0" rIns="0" bIns="0" rtlCol="0"/>
          <a:lstStyle/>
          <a:p>
            <a:endParaRPr/>
          </a:p>
        </p:txBody>
      </p:sp>
      <p:sp>
        <p:nvSpPr>
          <p:cNvPr id="49" name="object 49"/>
          <p:cNvSpPr txBox="1"/>
          <p:nvPr/>
        </p:nvSpPr>
        <p:spPr>
          <a:xfrm>
            <a:off x="2536698" y="3560571"/>
            <a:ext cx="184150" cy="180975"/>
          </a:xfrm>
          <a:prstGeom prst="rect">
            <a:avLst/>
          </a:prstGeom>
        </p:spPr>
        <p:txBody>
          <a:bodyPr vert="horz" wrap="square" lIns="0" tIns="0" rIns="0" bIns="0" rtlCol="0">
            <a:spAutoFit/>
          </a:bodyPr>
          <a:lstStyle/>
          <a:p>
            <a:pPr marL="12700">
              <a:lnSpc>
                <a:spcPct val="100000"/>
              </a:lnSpc>
            </a:pPr>
            <a:r>
              <a:rPr sz="1100" b="1" spc="-55" dirty="0">
                <a:latin typeface="Arial"/>
                <a:cs typeface="Arial"/>
              </a:rPr>
              <a:t>All</a:t>
            </a:r>
            <a:endParaRPr sz="1100">
              <a:latin typeface="Arial"/>
              <a:cs typeface="Arial"/>
            </a:endParaRPr>
          </a:p>
        </p:txBody>
      </p:sp>
      <p:sp>
        <p:nvSpPr>
          <p:cNvPr id="50" name="object 50"/>
          <p:cNvSpPr/>
          <p:nvPr/>
        </p:nvSpPr>
        <p:spPr>
          <a:xfrm>
            <a:off x="2092832" y="2579370"/>
            <a:ext cx="112395" cy="1122680"/>
          </a:xfrm>
          <a:custGeom>
            <a:avLst/>
            <a:gdLst/>
            <a:ahLst/>
            <a:cxnLst/>
            <a:rect l="l" t="t" r="r" b="b"/>
            <a:pathLst>
              <a:path w="112394" h="1122679">
                <a:moveTo>
                  <a:pt x="0" y="0"/>
                </a:moveTo>
                <a:lnTo>
                  <a:pt x="0" y="1122679"/>
                </a:lnTo>
                <a:lnTo>
                  <a:pt x="112268" y="1122679"/>
                </a:lnTo>
              </a:path>
            </a:pathLst>
          </a:custGeom>
          <a:ln w="25400">
            <a:solidFill>
              <a:srgbClr val="B4AAB8"/>
            </a:solidFill>
          </a:ln>
        </p:spPr>
        <p:txBody>
          <a:bodyPr wrap="square" lIns="0" tIns="0" rIns="0" bIns="0" rtlCol="0"/>
          <a:lstStyle/>
          <a:p>
            <a:endParaRPr/>
          </a:p>
        </p:txBody>
      </p:sp>
      <p:sp>
        <p:nvSpPr>
          <p:cNvPr id="51" name="object 51"/>
          <p:cNvSpPr/>
          <p:nvPr/>
        </p:nvSpPr>
        <p:spPr>
          <a:xfrm>
            <a:off x="2151888" y="4027932"/>
            <a:ext cx="952500" cy="629412"/>
          </a:xfrm>
          <a:prstGeom prst="rect">
            <a:avLst/>
          </a:prstGeom>
          <a:blipFill>
            <a:blip r:embed="rId19" cstate="print"/>
            <a:stretch>
              <a:fillRect/>
            </a:stretch>
          </a:blipFill>
        </p:spPr>
        <p:txBody>
          <a:bodyPr wrap="square" lIns="0" tIns="0" rIns="0" bIns="0" rtlCol="0"/>
          <a:lstStyle/>
          <a:p>
            <a:endParaRPr/>
          </a:p>
        </p:txBody>
      </p:sp>
      <p:sp>
        <p:nvSpPr>
          <p:cNvPr id="52" name="object 52"/>
          <p:cNvSpPr/>
          <p:nvPr/>
        </p:nvSpPr>
        <p:spPr>
          <a:xfrm>
            <a:off x="2199132" y="4113276"/>
            <a:ext cx="900683" cy="507492"/>
          </a:xfrm>
          <a:prstGeom prst="rect">
            <a:avLst/>
          </a:prstGeom>
          <a:blipFill>
            <a:blip r:embed="rId20" cstate="print"/>
            <a:stretch>
              <a:fillRect/>
            </a:stretch>
          </a:blipFill>
        </p:spPr>
        <p:txBody>
          <a:bodyPr wrap="square" lIns="0" tIns="0" rIns="0" bIns="0" rtlCol="0"/>
          <a:lstStyle/>
          <a:p>
            <a:endParaRPr/>
          </a:p>
        </p:txBody>
      </p:sp>
      <p:sp>
        <p:nvSpPr>
          <p:cNvPr id="53" name="object 53"/>
          <p:cNvSpPr/>
          <p:nvPr/>
        </p:nvSpPr>
        <p:spPr>
          <a:xfrm>
            <a:off x="2199894" y="4051808"/>
            <a:ext cx="857250" cy="535940"/>
          </a:xfrm>
          <a:custGeom>
            <a:avLst/>
            <a:gdLst/>
            <a:ahLst/>
            <a:cxnLst/>
            <a:rect l="l" t="t" r="r" b="b"/>
            <a:pathLst>
              <a:path w="857250" h="535939">
                <a:moveTo>
                  <a:pt x="803148" y="0"/>
                </a:moveTo>
                <a:lnTo>
                  <a:pt x="53593" y="0"/>
                </a:lnTo>
                <a:lnTo>
                  <a:pt x="32736" y="4212"/>
                </a:lnTo>
                <a:lnTo>
                  <a:pt x="15700" y="15700"/>
                </a:lnTo>
                <a:lnTo>
                  <a:pt x="4212" y="32736"/>
                </a:lnTo>
                <a:lnTo>
                  <a:pt x="0" y="53594"/>
                </a:lnTo>
                <a:lnTo>
                  <a:pt x="0" y="481965"/>
                </a:lnTo>
                <a:lnTo>
                  <a:pt x="4212" y="502822"/>
                </a:lnTo>
                <a:lnTo>
                  <a:pt x="15700" y="519858"/>
                </a:lnTo>
                <a:lnTo>
                  <a:pt x="32736" y="531346"/>
                </a:lnTo>
                <a:lnTo>
                  <a:pt x="53593" y="535559"/>
                </a:lnTo>
                <a:lnTo>
                  <a:pt x="803148" y="535559"/>
                </a:lnTo>
                <a:lnTo>
                  <a:pt x="824005" y="531346"/>
                </a:lnTo>
                <a:lnTo>
                  <a:pt x="841041" y="519858"/>
                </a:lnTo>
                <a:lnTo>
                  <a:pt x="852529" y="502822"/>
                </a:lnTo>
                <a:lnTo>
                  <a:pt x="856742" y="481965"/>
                </a:lnTo>
                <a:lnTo>
                  <a:pt x="856742" y="53594"/>
                </a:lnTo>
                <a:lnTo>
                  <a:pt x="852529" y="32736"/>
                </a:lnTo>
                <a:lnTo>
                  <a:pt x="841041" y="15700"/>
                </a:lnTo>
                <a:lnTo>
                  <a:pt x="824005" y="4212"/>
                </a:lnTo>
                <a:lnTo>
                  <a:pt x="803148" y="0"/>
                </a:lnTo>
                <a:close/>
              </a:path>
            </a:pathLst>
          </a:custGeom>
          <a:solidFill>
            <a:srgbClr val="FFFFFF">
              <a:alpha val="90194"/>
            </a:srgbClr>
          </a:solidFill>
        </p:spPr>
        <p:txBody>
          <a:bodyPr wrap="square" lIns="0" tIns="0" rIns="0" bIns="0" rtlCol="0"/>
          <a:lstStyle/>
          <a:p>
            <a:endParaRPr/>
          </a:p>
        </p:txBody>
      </p:sp>
      <p:sp>
        <p:nvSpPr>
          <p:cNvPr id="54" name="object 54"/>
          <p:cNvSpPr/>
          <p:nvPr/>
        </p:nvSpPr>
        <p:spPr>
          <a:xfrm>
            <a:off x="2199894" y="4051808"/>
            <a:ext cx="857250" cy="535940"/>
          </a:xfrm>
          <a:custGeom>
            <a:avLst/>
            <a:gdLst/>
            <a:ahLst/>
            <a:cxnLst/>
            <a:rect l="l" t="t" r="r" b="b"/>
            <a:pathLst>
              <a:path w="857250" h="535939">
                <a:moveTo>
                  <a:pt x="0" y="53594"/>
                </a:moveTo>
                <a:lnTo>
                  <a:pt x="4212" y="32736"/>
                </a:lnTo>
                <a:lnTo>
                  <a:pt x="15700" y="15700"/>
                </a:lnTo>
                <a:lnTo>
                  <a:pt x="32736" y="4212"/>
                </a:lnTo>
                <a:lnTo>
                  <a:pt x="53593" y="0"/>
                </a:lnTo>
                <a:lnTo>
                  <a:pt x="803148" y="0"/>
                </a:lnTo>
                <a:lnTo>
                  <a:pt x="824005" y="4212"/>
                </a:lnTo>
                <a:lnTo>
                  <a:pt x="841041" y="15700"/>
                </a:lnTo>
                <a:lnTo>
                  <a:pt x="852529" y="32736"/>
                </a:lnTo>
                <a:lnTo>
                  <a:pt x="856742" y="53594"/>
                </a:lnTo>
                <a:lnTo>
                  <a:pt x="856742" y="481965"/>
                </a:lnTo>
                <a:lnTo>
                  <a:pt x="852529" y="502822"/>
                </a:lnTo>
                <a:lnTo>
                  <a:pt x="841041" y="519858"/>
                </a:lnTo>
                <a:lnTo>
                  <a:pt x="824005" y="531346"/>
                </a:lnTo>
                <a:lnTo>
                  <a:pt x="803148" y="535559"/>
                </a:lnTo>
                <a:lnTo>
                  <a:pt x="53593" y="535559"/>
                </a:lnTo>
                <a:lnTo>
                  <a:pt x="32736" y="531346"/>
                </a:lnTo>
                <a:lnTo>
                  <a:pt x="15700" y="519858"/>
                </a:lnTo>
                <a:lnTo>
                  <a:pt x="4212" y="502822"/>
                </a:lnTo>
                <a:lnTo>
                  <a:pt x="0" y="481965"/>
                </a:lnTo>
                <a:lnTo>
                  <a:pt x="0" y="53594"/>
                </a:lnTo>
                <a:close/>
              </a:path>
            </a:pathLst>
          </a:custGeom>
          <a:ln w="9525">
            <a:solidFill>
              <a:srgbClr val="D2D517"/>
            </a:solidFill>
          </a:ln>
        </p:spPr>
        <p:txBody>
          <a:bodyPr wrap="square" lIns="0" tIns="0" rIns="0" bIns="0" rtlCol="0"/>
          <a:lstStyle/>
          <a:p>
            <a:endParaRPr/>
          </a:p>
        </p:txBody>
      </p:sp>
      <p:sp>
        <p:nvSpPr>
          <p:cNvPr id="55" name="object 55"/>
          <p:cNvSpPr txBox="1"/>
          <p:nvPr/>
        </p:nvSpPr>
        <p:spPr>
          <a:xfrm>
            <a:off x="2349245" y="4229861"/>
            <a:ext cx="554990" cy="180975"/>
          </a:xfrm>
          <a:prstGeom prst="rect">
            <a:avLst/>
          </a:prstGeom>
        </p:spPr>
        <p:txBody>
          <a:bodyPr vert="horz" wrap="square" lIns="0" tIns="0" rIns="0" bIns="0" rtlCol="0">
            <a:spAutoFit/>
          </a:bodyPr>
          <a:lstStyle/>
          <a:p>
            <a:pPr marL="12700">
              <a:lnSpc>
                <a:spcPct val="100000"/>
              </a:lnSpc>
            </a:pPr>
            <a:r>
              <a:rPr sz="1100" b="1" spc="5" dirty="0">
                <a:latin typeface="Arial"/>
                <a:cs typeface="Arial"/>
              </a:rPr>
              <a:t>80%</a:t>
            </a:r>
            <a:r>
              <a:rPr sz="1100" b="1" spc="-130" dirty="0">
                <a:latin typeface="Arial"/>
                <a:cs typeface="Arial"/>
              </a:rPr>
              <a:t> </a:t>
            </a:r>
            <a:r>
              <a:rPr sz="1100" b="1" spc="-25" dirty="0">
                <a:latin typeface="Arial"/>
                <a:cs typeface="Arial"/>
              </a:rPr>
              <a:t>BM</a:t>
            </a:r>
            <a:endParaRPr sz="1100">
              <a:latin typeface="Arial"/>
              <a:cs typeface="Arial"/>
            </a:endParaRPr>
          </a:p>
        </p:txBody>
      </p:sp>
      <p:sp>
        <p:nvSpPr>
          <p:cNvPr id="56" name="object 56"/>
          <p:cNvSpPr/>
          <p:nvPr/>
        </p:nvSpPr>
        <p:spPr>
          <a:xfrm>
            <a:off x="2092832" y="2579370"/>
            <a:ext cx="112395" cy="1824355"/>
          </a:xfrm>
          <a:custGeom>
            <a:avLst/>
            <a:gdLst/>
            <a:ahLst/>
            <a:cxnLst/>
            <a:rect l="l" t="t" r="r" b="b"/>
            <a:pathLst>
              <a:path w="112394" h="1824354">
                <a:moveTo>
                  <a:pt x="0" y="0"/>
                </a:moveTo>
                <a:lnTo>
                  <a:pt x="0" y="1824354"/>
                </a:lnTo>
                <a:lnTo>
                  <a:pt x="112268" y="1824354"/>
                </a:lnTo>
              </a:path>
            </a:pathLst>
          </a:custGeom>
          <a:ln w="25400">
            <a:solidFill>
              <a:srgbClr val="B4AAB8"/>
            </a:solidFill>
          </a:ln>
        </p:spPr>
        <p:txBody>
          <a:bodyPr wrap="square" lIns="0" tIns="0" rIns="0" bIns="0" rtlCol="0"/>
          <a:lstStyle/>
          <a:p>
            <a:endParaRPr/>
          </a:p>
        </p:txBody>
      </p:sp>
      <p:sp>
        <p:nvSpPr>
          <p:cNvPr id="57" name="object 57"/>
          <p:cNvSpPr/>
          <p:nvPr/>
        </p:nvSpPr>
        <p:spPr>
          <a:xfrm>
            <a:off x="2151888" y="4696967"/>
            <a:ext cx="952500" cy="629412"/>
          </a:xfrm>
          <a:prstGeom prst="rect">
            <a:avLst/>
          </a:prstGeom>
          <a:blipFill>
            <a:blip r:embed="rId21" cstate="print"/>
            <a:stretch>
              <a:fillRect/>
            </a:stretch>
          </a:blipFill>
        </p:spPr>
        <p:txBody>
          <a:bodyPr wrap="square" lIns="0" tIns="0" rIns="0" bIns="0" rtlCol="0"/>
          <a:lstStyle/>
          <a:p>
            <a:endParaRPr/>
          </a:p>
        </p:txBody>
      </p:sp>
      <p:sp>
        <p:nvSpPr>
          <p:cNvPr id="58" name="object 58"/>
          <p:cNvSpPr/>
          <p:nvPr/>
        </p:nvSpPr>
        <p:spPr>
          <a:xfrm>
            <a:off x="2357627" y="4782311"/>
            <a:ext cx="582168" cy="507491"/>
          </a:xfrm>
          <a:prstGeom prst="rect">
            <a:avLst/>
          </a:prstGeom>
          <a:blipFill>
            <a:blip r:embed="rId22" cstate="print"/>
            <a:stretch>
              <a:fillRect/>
            </a:stretch>
          </a:blipFill>
        </p:spPr>
        <p:txBody>
          <a:bodyPr wrap="square" lIns="0" tIns="0" rIns="0" bIns="0" rtlCol="0"/>
          <a:lstStyle/>
          <a:p>
            <a:endParaRPr/>
          </a:p>
        </p:txBody>
      </p:sp>
      <p:sp>
        <p:nvSpPr>
          <p:cNvPr id="59" name="object 59"/>
          <p:cNvSpPr/>
          <p:nvPr/>
        </p:nvSpPr>
        <p:spPr>
          <a:xfrm>
            <a:off x="2199894" y="4721225"/>
            <a:ext cx="857250" cy="535940"/>
          </a:xfrm>
          <a:custGeom>
            <a:avLst/>
            <a:gdLst/>
            <a:ahLst/>
            <a:cxnLst/>
            <a:rect l="l" t="t" r="r" b="b"/>
            <a:pathLst>
              <a:path w="857250" h="535939">
                <a:moveTo>
                  <a:pt x="803148" y="0"/>
                </a:moveTo>
                <a:lnTo>
                  <a:pt x="53593" y="0"/>
                </a:lnTo>
                <a:lnTo>
                  <a:pt x="32736" y="4192"/>
                </a:lnTo>
                <a:lnTo>
                  <a:pt x="15700" y="15636"/>
                </a:lnTo>
                <a:lnTo>
                  <a:pt x="4212" y="32629"/>
                </a:lnTo>
                <a:lnTo>
                  <a:pt x="0" y="53467"/>
                </a:lnTo>
                <a:lnTo>
                  <a:pt x="0" y="481838"/>
                </a:lnTo>
                <a:lnTo>
                  <a:pt x="4212" y="502695"/>
                </a:lnTo>
                <a:lnTo>
                  <a:pt x="15700" y="519731"/>
                </a:lnTo>
                <a:lnTo>
                  <a:pt x="32736" y="531219"/>
                </a:lnTo>
                <a:lnTo>
                  <a:pt x="53593" y="535432"/>
                </a:lnTo>
                <a:lnTo>
                  <a:pt x="803148" y="535432"/>
                </a:lnTo>
                <a:lnTo>
                  <a:pt x="824005" y="531219"/>
                </a:lnTo>
                <a:lnTo>
                  <a:pt x="841041" y="519731"/>
                </a:lnTo>
                <a:lnTo>
                  <a:pt x="852529" y="502695"/>
                </a:lnTo>
                <a:lnTo>
                  <a:pt x="856742" y="481838"/>
                </a:lnTo>
                <a:lnTo>
                  <a:pt x="856742" y="53467"/>
                </a:lnTo>
                <a:lnTo>
                  <a:pt x="852529" y="32629"/>
                </a:lnTo>
                <a:lnTo>
                  <a:pt x="841041" y="15636"/>
                </a:lnTo>
                <a:lnTo>
                  <a:pt x="824005" y="4192"/>
                </a:lnTo>
                <a:lnTo>
                  <a:pt x="803148" y="0"/>
                </a:lnTo>
                <a:close/>
              </a:path>
            </a:pathLst>
          </a:custGeom>
          <a:solidFill>
            <a:srgbClr val="FFFFFF">
              <a:alpha val="90194"/>
            </a:srgbClr>
          </a:solidFill>
        </p:spPr>
        <p:txBody>
          <a:bodyPr wrap="square" lIns="0" tIns="0" rIns="0" bIns="0" rtlCol="0"/>
          <a:lstStyle/>
          <a:p>
            <a:endParaRPr/>
          </a:p>
        </p:txBody>
      </p:sp>
      <p:sp>
        <p:nvSpPr>
          <p:cNvPr id="60" name="object 60"/>
          <p:cNvSpPr/>
          <p:nvPr/>
        </p:nvSpPr>
        <p:spPr>
          <a:xfrm>
            <a:off x="2199894" y="4721225"/>
            <a:ext cx="857250" cy="535940"/>
          </a:xfrm>
          <a:custGeom>
            <a:avLst/>
            <a:gdLst/>
            <a:ahLst/>
            <a:cxnLst/>
            <a:rect l="l" t="t" r="r" b="b"/>
            <a:pathLst>
              <a:path w="857250" h="535939">
                <a:moveTo>
                  <a:pt x="0" y="53467"/>
                </a:moveTo>
                <a:lnTo>
                  <a:pt x="4212" y="32629"/>
                </a:lnTo>
                <a:lnTo>
                  <a:pt x="15700" y="15636"/>
                </a:lnTo>
                <a:lnTo>
                  <a:pt x="32736" y="4192"/>
                </a:lnTo>
                <a:lnTo>
                  <a:pt x="53593" y="0"/>
                </a:lnTo>
                <a:lnTo>
                  <a:pt x="803148" y="0"/>
                </a:lnTo>
                <a:lnTo>
                  <a:pt x="824005" y="4192"/>
                </a:lnTo>
                <a:lnTo>
                  <a:pt x="841041" y="15636"/>
                </a:lnTo>
                <a:lnTo>
                  <a:pt x="852529" y="32629"/>
                </a:lnTo>
                <a:lnTo>
                  <a:pt x="856742" y="53467"/>
                </a:lnTo>
                <a:lnTo>
                  <a:pt x="856742" y="481838"/>
                </a:lnTo>
                <a:lnTo>
                  <a:pt x="852529" y="502695"/>
                </a:lnTo>
                <a:lnTo>
                  <a:pt x="841041" y="519731"/>
                </a:lnTo>
                <a:lnTo>
                  <a:pt x="824005" y="531219"/>
                </a:lnTo>
                <a:lnTo>
                  <a:pt x="803148" y="535432"/>
                </a:lnTo>
                <a:lnTo>
                  <a:pt x="53593" y="535432"/>
                </a:lnTo>
                <a:lnTo>
                  <a:pt x="32736" y="531219"/>
                </a:lnTo>
                <a:lnTo>
                  <a:pt x="15700" y="519731"/>
                </a:lnTo>
                <a:lnTo>
                  <a:pt x="4212" y="502695"/>
                </a:lnTo>
                <a:lnTo>
                  <a:pt x="0" y="481838"/>
                </a:lnTo>
                <a:lnTo>
                  <a:pt x="0" y="53467"/>
                </a:lnTo>
                <a:close/>
              </a:path>
            </a:pathLst>
          </a:custGeom>
          <a:ln w="9525">
            <a:solidFill>
              <a:srgbClr val="ADD61D"/>
            </a:solidFill>
          </a:ln>
        </p:spPr>
        <p:txBody>
          <a:bodyPr wrap="square" lIns="0" tIns="0" rIns="0" bIns="0" rtlCol="0"/>
          <a:lstStyle/>
          <a:p>
            <a:endParaRPr/>
          </a:p>
        </p:txBody>
      </p:sp>
      <p:sp>
        <p:nvSpPr>
          <p:cNvPr id="61" name="object 61"/>
          <p:cNvSpPr txBox="1"/>
          <p:nvPr/>
        </p:nvSpPr>
        <p:spPr>
          <a:xfrm>
            <a:off x="2509266" y="4899532"/>
            <a:ext cx="240029" cy="180975"/>
          </a:xfrm>
          <a:prstGeom prst="rect">
            <a:avLst/>
          </a:prstGeom>
        </p:spPr>
        <p:txBody>
          <a:bodyPr vert="horz" wrap="square" lIns="0" tIns="0" rIns="0" bIns="0" rtlCol="0">
            <a:spAutoFit/>
          </a:bodyPr>
          <a:lstStyle/>
          <a:p>
            <a:pPr marL="12700">
              <a:lnSpc>
                <a:spcPct val="100000"/>
              </a:lnSpc>
            </a:pPr>
            <a:r>
              <a:rPr sz="1100" b="1" spc="-20" dirty="0">
                <a:latin typeface="Arial"/>
                <a:cs typeface="Arial"/>
              </a:rPr>
              <a:t>MA</a:t>
            </a:r>
            <a:endParaRPr sz="1100">
              <a:latin typeface="Arial"/>
              <a:cs typeface="Arial"/>
            </a:endParaRPr>
          </a:p>
        </p:txBody>
      </p:sp>
      <p:sp>
        <p:nvSpPr>
          <p:cNvPr id="62" name="object 62"/>
          <p:cNvSpPr/>
          <p:nvPr/>
        </p:nvSpPr>
        <p:spPr>
          <a:xfrm>
            <a:off x="2092832" y="2579370"/>
            <a:ext cx="112395" cy="2526030"/>
          </a:xfrm>
          <a:custGeom>
            <a:avLst/>
            <a:gdLst/>
            <a:ahLst/>
            <a:cxnLst/>
            <a:rect l="l" t="t" r="r" b="b"/>
            <a:pathLst>
              <a:path w="112394" h="2526029">
                <a:moveTo>
                  <a:pt x="0" y="0"/>
                </a:moveTo>
                <a:lnTo>
                  <a:pt x="0" y="2526029"/>
                </a:lnTo>
                <a:lnTo>
                  <a:pt x="112268" y="2526029"/>
                </a:lnTo>
              </a:path>
            </a:pathLst>
          </a:custGeom>
          <a:ln w="25399">
            <a:solidFill>
              <a:srgbClr val="B4AAB8"/>
            </a:solidFill>
          </a:ln>
        </p:spPr>
        <p:txBody>
          <a:bodyPr wrap="square" lIns="0" tIns="0" rIns="0" bIns="0" rtlCol="0"/>
          <a:lstStyle/>
          <a:p>
            <a:endParaRPr/>
          </a:p>
        </p:txBody>
      </p:sp>
      <p:sp>
        <p:nvSpPr>
          <p:cNvPr id="63" name="object 63"/>
          <p:cNvSpPr/>
          <p:nvPr/>
        </p:nvSpPr>
        <p:spPr>
          <a:xfrm>
            <a:off x="2151888" y="5366003"/>
            <a:ext cx="952500" cy="630935"/>
          </a:xfrm>
          <a:prstGeom prst="rect">
            <a:avLst/>
          </a:prstGeom>
          <a:blipFill>
            <a:blip r:embed="rId23" cstate="print"/>
            <a:stretch>
              <a:fillRect/>
            </a:stretch>
          </a:blipFill>
        </p:spPr>
        <p:txBody>
          <a:bodyPr wrap="square" lIns="0" tIns="0" rIns="0" bIns="0" rtlCol="0"/>
          <a:lstStyle/>
          <a:p>
            <a:endParaRPr/>
          </a:p>
        </p:txBody>
      </p:sp>
      <p:sp>
        <p:nvSpPr>
          <p:cNvPr id="64" name="object 64"/>
          <p:cNvSpPr/>
          <p:nvPr/>
        </p:nvSpPr>
        <p:spPr>
          <a:xfrm>
            <a:off x="2310383" y="5451347"/>
            <a:ext cx="675132" cy="507491"/>
          </a:xfrm>
          <a:prstGeom prst="rect">
            <a:avLst/>
          </a:prstGeom>
          <a:blipFill>
            <a:blip r:embed="rId24" cstate="print"/>
            <a:stretch>
              <a:fillRect/>
            </a:stretch>
          </a:blipFill>
        </p:spPr>
        <p:txBody>
          <a:bodyPr wrap="square" lIns="0" tIns="0" rIns="0" bIns="0" rtlCol="0"/>
          <a:lstStyle/>
          <a:p>
            <a:endParaRPr/>
          </a:p>
        </p:txBody>
      </p:sp>
      <p:sp>
        <p:nvSpPr>
          <p:cNvPr id="65" name="object 65"/>
          <p:cNvSpPr/>
          <p:nvPr/>
        </p:nvSpPr>
        <p:spPr>
          <a:xfrm>
            <a:off x="2199894" y="5390515"/>
            <a:ext cx="857250" cy="535940"/>
          </a:xfrm>
          <a:custGeom>
            <a:avLst/>
            <a:gdLst/>
            <a:ahLst/>
            <a:cxnLst/>
            <a:rect l="l" t="t" r="r" b="b"/>
            <a:pathLst>
              <a:path w="857250" h="535939">
                <a:moveTo>
                  <a:pt x="803148" y="0"/>
                </a:moveTo>
                <a:lnTo>
                  <a:pt x="53593" y="0"/>
                </a:lnTo>
                <a:lnTo>
                  <a:pt x="32736" y="4212"/>
                </a:lnTo>
                <a:lnTo>
                  <a:pt x="15700" y="15700"/>
                </a:lnTo>
                <a:lnTo>
                  <a:pt x="4212" y="32736"/>
                </a:lnTo>
                <a:lnTo>
                  <a:pt x="0" y="53594"/>
                </a:lnTo>
                <a:lnTo>
                  <a:pt x="0" y="481926"/>
                </a:lnTo>
                <a:lnTo>
                  <a:pt x="4212" y="502766"/>
                </a:lnTo>
                <a:lnTo>
                  <a:pt x="15700" y="519785"/>
                </a:lnTo>
                <a:lnTo>
                  <a:pt x="32736" y="531261"/>
                </a:lnTo>
                <a:lnTo>
                  <a:pt x="53593" y="535470"/>
                </a:lnTo>
                <a:lnTo>
                  <a:pt x="803148" y="535470"/>
                </a:lnTo>
                <a:lnTo>
                  <a:pt x="824005" y="531261"/>
                </a:lnTo>
                <a:lnTo>
                  <a:pt x="841041" y="519785"/>
                </a:lnTo>
                <a:lnTo>
                  <a:pt x="852529" y="502766"/>
                </a:lnTo>
                <a:lnTo>
                  <a:pt x="856742" y="481926"/>
                </a:lnTo>
                <a:lnTo>
                  <a:pt x="856742" y="53594"/>
                </a:lnTo>
                <a:lnTo>
                  <a:pt x="852529" y="32736"/>
                </a:lnTo>
                <a:lnTo>
                  <a:pt x="841041" y="15700"/>
                </a:lnTo>
                <a:lnTo>
                  <a:pt x="824005" y="4212"/>
                </a:lnTo>
                <a:lnTo>
                  <a:pt x="803148" y="0"/>
                </a:lnTo>
                <a:close/>
              </a:path>
            </a:pathLst>
          </a:custGeom>
          <a:solidFill>
            <a:srgbClr val="FFFFFF">
              <a:alpha val="90194"/>
            </a:srgbClr>
          </a:solidFill>
        </p:spPr>
        <p:txBody>
          <a:bodyPr wrap="square" lIns="0" tIns="0" rIns="0" bIns="0" rtlCol="0"/>
          <a:lstStyle/>
          <a:p>
            <a:endParaRPr/>
          </a:p>
        </p:txBody>
      </p:sp>
      <p:sp>
        <p:nvSpPr>
          <p:cNvPr id="66" name="object 66"/>
          <p:cNvSpPr/>
          <p:nvPr/>
        </p:nvSpPr>
        <p:spPr>
          <a:xfrm>
            <a:off x="2199894" y="5390515"/>
            <a:ext cx="857250" cy="535940"/>
          </a:xfrm>
          <a:custGeom>
            <a:avLst/>
            <a:gdLst/>
            <a:ahLst/>
            <a:cxnLst/>
            <a:rect l="l" t="t" r="r" b="b"/>
            <a:pathLst>
              <a:path w="857250" h="535939">
                <a:moveTo>
                  <a:pt x="0" y="53594"/>
                </a:moveTo>
                <a:lnTo>
                  <a:pt x="4212" y="32736"/>
                </a:lnTo>
                <a:lnTo>
                  <a:pt x="15700" y="15700"/>
                </a:lnTo>
                <a:lnTo>
                  <a:pt x="32736" y="4212"/>
                </a:lnTo>
                <a:lnTo>
                  <a:pt x="53593" y="0"/>
                </a:lnTo>
                <a:lnTo>
                  <a:pt x="803148" y="0"/>
                </a:lnTo>
                <a:lnTo>
                  <a:pt x="824005" y="4212"/>
                </a:lnTo>
                <a:lnTo>
                  <a:pt x="841041" y="15700"/>
                </a:lnTo>
                <a:lnTo>
                  <a:pt x="852529" y="32736"/>
                </a:lnTo>
                <a:lnTo>
                  <a:pt x="856742" y="53594"/>
                </a:lnTo>
                <a:lnTo>
                  <a:pt x="856742" y="481926"/>
                </a:lnTo>
                <a:lnTo>
                  <a:pt x="852529" y="502766"/>
                </a:lnTo>
                <a:lnTo>
                  <a:pt x="841041" y="519785"/>
                </a:lnTo>
                <a:lnTo>
                  <a:pt x="824005" y="531261"/>
                </a:lnTo>
                <a:lnTo>
                  <a:pt x="803148" y="535470"/>
                </a:lnTo>
                <a:lnTo>
                  <a:pt x="53593" y="535470"/>
                </a:lnTo>
                <a:lnTo>
                  <a:pt x="32736" y="531261"/>
                </a:lnTo>
                <a:lnTo>
                  <a:pt x="15700" y="519785"/>
                </a:lnTo>
                <a:lnTo>
                  <a:pt x="4212" y="502766"/>
                </a:lnTo>
                <a:lnTo>
                  <a:pt x="0" y="481926"/>
                </a:lnTo>
                <a:lnTo>
                  <a:pt x="0" y="53594"/>
                </a:lnTo>
                <a:close/>
              </a:path>
            </a:pathLst>
          </a:custGeom>
          <a:ln w="9525">
            <a:solidFill>
              <a:srgbClr val="8AD721"/>
            </a:solidFill>
          </a:ln>
        </p:spPr>
        <p:txBody>
          <a:bodyPr wrap="square" lIns="0" tIns="0" rIns="0" bIns="0" rtlCol="0"/>
          <a:lstStyle/>
          <a:p>
            <a:endParaRPr/>
          </a:p>
        </p:txBody>
      </p:sp>
      <p:sp>
        <p:nvSpPr>
          <p:cNvPr id="67" name="object 67"/>
          <p:cNvSpPr txBox="1"/>
          <p:nvPr/>
        </p:nvSpPr>
        <p:spPr>
          <a:xfrm>
            <a:off x="2462022" y="5568899"/>
            <a:ext cx="332105" cy="180975"/>
          </a:xfrm>
          <a:prstGeom prst="rect">
            <a:avLst/>
          </a:prstGeom>
        </p:spPr>
        <p:txBody>
          <a:bodyPr vert="horz" wrap="square" lIns="0" tIns="0" rIns="0" bIns="0" rtlCol="0">
            <a:spAutoFit/>
          </a:bodyPr>
          <a:lstStyle/>
          <a:p>
            <a:pPr marL="12700">
              <a:lnSpc>
                <a:spcPct val="100000"/>
              </a:lnSpc>
            </a:pPr>
            <a:r>
              <a:rPr sz="1100" b="1" spc="5" dirty="0">
                <a:latin typeface="Arial"/>
                <a:cs typeface="Arial"/>
              </a:rPr>
              <a:t>URD</a:t>
            </a:r>
            <a:endParaRPr sz="1100">
              <a:latin typeface="Arial"/>
              <a:cs typeface="Arial"/>
            </a:endParaRPr>
          </a:p>
        </p:txBody>
      </p:sp>
      <p:sp>
        <p:nvSpPr>
          <p:cNvPr id="68" name="object 68"/>
          <p:cNvSpPr/>
          <p:nvPr/>
        </p:nvSpPr>
        <p:spPr>
          <a:xfrm>
            <a:off x="3281171" y="1930907"/>
            <a:ext cx="1199388" cy="897636"/>
          </a:xfrm>
          <a:prstGeom prst="rect">
            <a:avLst/>
          </a:prstGeom>
          <a:blipFill>
            <a:blip r:embed="rId25" cstate="print"/>
            <a:stretch>
              <a:fillRect/>
            </a:stretch>
          </a:blipFill>
        </p:spPr>
        <p:txBody>
          <a:bodyPr wrap="square" lIns="0" tIns="0" rIns="0" bIns="0" rtlCol="0"/>
          <a:lstStyle/>
          <a:p>
            <a:endParaRPr/>
          </a:p>
        </p:txBody>
      </p:sp>
      <p:sp>
        <p:nvSpPr>
          <p:cNvPr id="69" name="object 69"/>
          <p:cNvSpPr/>
          <p:nvPr/>
        </p:nvSpPr>
        <p:spPr>
          <a:xfrm>
            <a:off x="3431413" y="2579370"/>
            <a:ext cx="107314" cy="401955"/>
          </a:xfrm>
          <a:custGeom>
            <a:avLst/>
            <a:gdLst/>
            <a:ahLst/>
            <a:cxnLst/>
            <a:rect l="l" t="t" r="r" b="b"/>
            <a:pathLst>
              <a:path w="107314" h="401955">
                <a:moveTo>
                  <a:pt x="0" y="0"/>
                </a:moveTo>
                <a:lnTo>
                  <a:pt x="0" y="401574"/>
                </a:lnTo>
                <a:lnTo>
                  <a:pt x="107187" y="401574"/>
                </a:lnTo>
              </a:path>
            </a:pathLst>
          </a:custGeom>
          <a:ln w="25400">
            <a:solidFill>
              <a:srgbClr val="FFFFFF"/>
            </a:solidFill>
          </a:ln>
        </p:spPr>
        <p:txBody>
          <a:bodyPr wrap="square" lIns="0" tIns="0" rIns="0" bIns="0" rtlCol="0"/>
          <a:lstStyle/>
          <a:p>
            <a:endParaRPr/>
          </a:p>
        </p:txBody>
      </p:sp>
      <p:sp>
        <p:nvSpPr>
          <p:cNvPr id="70" name="object 70"/>
          <p:cNvSpPr/>
          <p:nvPr/>
        </p:nvSpPr>
        <p:spPr>
          <a:xfrm>
            <a:off x="3491484" y="2688335"/>
            <a:ext cx="950976" cy="630936"/>
          </a:xfrm>
          <a:prstGeom prst="rect">
            <a:avLst/>
          </a:prstGeom>
          <a:blipFill>
            <a:blip r:embed="rId26" cstate="print"/>
            <a:stretch>
              <a:fillRect/>
            </a:stretch>
          </a:blipFill>
        </p:spPr>
        <p:txBody>
          <a:bodyPr wrap="square" lIns="0" tIns="0" rIns="0" bIns="0" rtlCol="0"/>
          <a:lstStyle/>
          <a:p>
            <a:endParaRPr/>
          </a:p>
        </p:txBody>
      </p:sp>
      <p:sp>
        <p:nvSpPr>
          <p:cNvPr id="71" name="object 71"/>
          <p:cNvSpPr/>
          <p:nvPr/>
        </p:nvSpPr>
        <p:spPr>
          <a:xfrm>
            <a:off x="3480815" y="2776727"/>
            <a:ext cx="1028700" cy="490727"/>
          </a:xfrm>
          <a:prstGeom prst="rect">
            <a:avLst/>
          </a:prstGeom>
          <a:blipFill>
            <a:blip r:embed="rId27" cstate="print"/>
            <a:stretch>
              <a:fillRect/>
            </a:stretch>
          </a:blipFill>
        </p:spPr>
        <p:txBody>
          <a:bodyPr wrap="square" lIns="0" tIns="0" rIns="0" bIns="0" rtlCol="0"/>
          <a:lstStyle/>
          <a:p>
            <a:endParaRPr/>
          </a:p>
        </p:txBody>
      </p:sp>
      <p:sp>
        <p:nvSpPr>
          <p:cNvPr id="72" name="object 72"/>
          <p:cNvSpPr/>
          <p:nvPr/>
        </p:nvSpPr>
        <p:spPr>
          <a:xfrm>
            <a:off x="3538601" y="2713227"/>
            <a:ext cx="857250" cy="535940"/>
          </a:xfrm>
          <a:custGeom>
            <a:avLst/>
            <a:gdLst/>
            <a:ahLst/>
            <a:cxnLst/>
            <a:rect l="l" t="t" r="r" b="b"/>
            <a:pathLst>
              <a:path w="857250" h="535939">
                <a:moveTo>
                  <a:pt x="803148" y="0"/>
                </a:moveTo>
                <a:lnTo>
                  <a:pt x="53466" y="0"/>
                </a:lnTo>
                <a:lnTo>
                  <a:pt x="32629" y="4210"/>
                </a:lnTo>
                <a:lnTo>
                  <a:pt x="15636" y="15684"/>
                </a:lnTo>
                <a:lnTo>
                  <a:pt x="4192" y="32682"/>
                </a:lnTo>
                <a:lnTo>
                  <a:pt x="0" y="53467"/>
                </a:lnTo>
                <a:lnTo>
                  <a:pt x="0" y="481838"/>
                </a:lnTo>
                <a:lnTo>
                  <a:pt x="4192" y="502695"/>
                </a:lnTo>
                <a:lnTo>
                  <a:pt x="15636" y="519731"/>
                </a:lnTo>
                <a:lnTo>
                  <a:pt x="32629" y="531219"/>
                </a:lnTo>
                <a:lnTo>
                  <a:pt x="53466" y="535432"/>
                </a:lnTo>
                <a:lnTo>
                  <a:pt x="803148" y="535432"/>
                </a:lnTo>
                <a:lnTo>
                  <a:pt x="824005" y="531219"/>
                </a:lnTo>
                <a:lnTo>
                  <a:pt x="841041" y="519731"/>
                </a:lnTo>
                <a:lnTo>
                  <a:pt x="852529" y="502695"/>
                </a:lnTo>
                <a:lnTo>
                  <a:pt x="856741" y="481838"/>
                </a:lnTo>
                <a:lnTo>
                  <a:pt x="856741" y="53467"/>
                </a:lnTo>
                <a:lnTo>
                  <a:pt x="852529" y="32682"/>
                </a:lnTo>
                <a:lnTo>
                  <a:pt x="841041" y="15684"/>
                </a:lnTo>
                <a:lnTo>
                  <a:pt x="824005" y="4210"/>
                </a:lnTo>
                <a:lnTo>
                  <a:pt x="803148" y="0"/>
                </a:lnTo>
                <a:close/>
              </a:path>
            </a:pathLst>
          </a:custGeom>
          <a:solidFill>
            <a:srgbClr val="FFFFFF">
              <a:alpha val="90194"/>
            </a:srgbClr>
          </a:solidFill>
        </p:spPr>
        <p:txBody>
          <a:bodyPr wrap="square" lIns="0" tIns="0" rIns="0" bIns="0" rtlCol="0"/>
          <a:lstStyle/>
          <a:p>
            <a:endParaRPr/>
          </a:p>
        </p:txBody>
      </p:sp>
      <p:sp>
        <p:nvSpPr>
          <p:cNvPr id="73" name="object 73"/>
          <p:cNvSpPr/>
          <p:nvPr/>
        </p:nvSpPr>
        <p:spPr>
          <a:xfrm>
            <a:off x="3538601" y="2713227"/>
            <a:ext cx="857250" cy="535940"/>
          </a:xfrm>
          <a:custGeom>
            <a:avLst/>
            <a:gdLst/>
            <a:ahLst/>
            <a:cxnLst/>
            <a:rect l="l" t="t" r="r" b="b"/>
            <a:pathLst>
              <a:path w="857250" h="535939">
                <a:moveTo>
                  <a:pt x="0" y="53467"/>
                </a:moveTo>
                <a:lnTo>
                  <a:pt x="4192" y="32682"/>
                </a:lnTo>
                <a:lnTo>
                  <a:pt x="15636" y="15684"/>
                </a:lnTo>
                <a:lnTo>
                  <a:pt x="32629" y="4210"/>
                </a:lnTo>
                <a:lnTo>
                  <a:pt x="53466" y="0"/>
                </a:lnTo>
                <a:lnTo>
                  <a:pt x="803148" y="0"/>
                </a:lnTo>
                <a:lnTo>
                  <a:pt x="824005" y="4210"/>
                </a:lnTo>
                <a:lnTo>
                  <a:pt x="841041" y="15684"/>
                </a:lnTo>
                <a:lnTo>
                  <a:pt x="852529" y="32682"/>
                </a:lnTo>
                <a:lnTo>
                  <a:pt x="856741" y="53467"/>
                </a:lnTo>
                <a:lnTo>
                  <a:pt x="856741" y="481838"/>
                </a:lnTo>
                <a:lnTo>
                  <a:pt x="852529" y="502695"/>
                </a:lnTo>
                <a:lnTo>
                  <a:pt x="841041" y="519731"/>
                </a:lnTo>
                <a:lnTo>
                  <a:pt x="824005" y="531219"/>
                </a:lnTo>
                <a:lnTo>
                  <a:pt x="803148" y="535432"/>
                </a:lnTo>
                <a:lnTo>
                  <a:pt x="53466" y="535432"/>
                </a:lnTo>
                <a:lnTo>
                  <a:pt x="32629" y="531219"/>
                </a:lnTo>
                <a:lnTo>
                  <a:pt x="15636" y="519731"/>
                </a:lnTo>
                <a:lnTo>
                  <a:pt x="4192" y="502695"/>
                </a:lnTo>
                <a:lnTo>
                  <a:pt x="0" y="481838"/>
                </a:lnTo>
                <a:lnTo>
                  <a:pt x="0" y="53467"/>
                </a:lnTo>
                <a:close/>
              </a:path>
            </a:pathLst>
          </a:custGeom>
          <a:ln w="9525">
            <a:solidFill>
              <a:srgbClr val="79BBA2"/>
            </a:solidFill>
          </a:ln>
        </p:spPr>
        <p:txBody>
          <a:bodyPr wrap="square" lIns="0" tIns="0" rIns="0" bIns="0" rtlCol="0"/>
          <a:lstStyle/>
          <a:p>
            <a:endParaRPr/>
          </a:p>
        </p:txBody>
      </p:sp>
      <p:sp>
        <p:nvSpPr>
          <p:cNvPr id="74" name="object 74"/>
          <p:cNvSpPr txBox="1"/>
          <p:nvPr/>
        </p:nvSpPr>
        <p:spPr>
          <a:xfrm>
            <a:off x="3627501" y="2840863"/>
            <a:ext cx="680720" cy="254635"/>
          </a:xfrm>
          <a:prstGeom prst="rect">
            <a:avLst/>
          </a:prstGeom>
        </p:spPr>
        <p:txBody>
          <a:bodyPr vert="horz" wrap="square" lIns="0" tIns="0" rIns="0" bIns="0" rtlCol="0">
            <a:spAutoFit/>
          </a:bodyPr>
          <a:lstStyle/>
          <a:p>
            <a:pPr marL="12700">
              <a:lnSpc>
                <a:spcPct val="100000"/>
              </a:lnSpc>
            </a:pPr>
            <a:r>
              <a:rPr sz="1600" b="1" spc="-5" dirty="0">
                <a:latin typeface="Arial"/>
                <a:cs typeface="Arial"/>
              </a:rPr>
              <a:t>N -</a:t>
            </a:r>
            <a:r>
              <a:rPr sz="1600" b="1" spc="-80" dirty="0">
                <a:latin typeface="Arial"/>
                <a:cs typeface="Arial"/>
              </a:rPr>
              <a:t> </a:t>
            </a:r>
            <a:r>
              <a:rPr sz="1600" b="1" spc="-35" dirty="0">
                <a:latin typeface="Arial"/>
                <a:cs typeface="Arial"/>
              </a:rPr>
              <a:t>117</a:t>
            </a:r>
            <a:endParaRPr sz="1600">
              <a:latin typeface="Arial"/>
              <a:cs typeface="Arial"/>
            </a:endParaRPr>
          </a:p>
        </p:txBody>
      </p:sp>
      <p:sp>
        <p:nvSpPr>
          <p:cNvPr id="75" name="object 75"/>
          <p:cNvSpPr/>
          <p:nvPr/>
        </p:nvSpPr>
        <p:spPr>
          <a:xfrm>
            <a:off x="3431413" y="2579370"/>
            <a:ext cx="112395" cy="421005"/>
          </a:xfrm>
          <a:custGeom>
            <a:avLst/>
            <a:gdLst/>
            <a:ahLst/>
            <a:cxnLst/>
            <a:rect l="l" t="t" r="r" b="b"/>
            <a:pathLst>
              <a:path w="112395" h="421005">
                <a:moveTo>
                  <a:pt x="0" y="0"/>
                </a:moveTo>
                <a:lnTo>
                  <a:pt x="0" y="421004"/>
                </a:lnTo>
                <a:lnTo>
                  <a:pt x="112267" y="421004"/>
                </a:lnTo>
              </a:path>
            </a:pathLst>
          </a:custGeom>
          <a:ln w="25400">
            <a:solidFill>
              <a:srgbClr val="B4AAB8"/>
            </a:solidFill>
          </a:ln>
        </p:spPr>
        <p:txBody>
          <a:bodyPr wrap="square" lIns="0" tIns="0" rIns="0" bIns="0" rtlCol="0"/>
          <a:lstStyle/>
          <a:p>
            <a:endParaRPr/>
          </a:p>
        </p:txBody>
      </p:sp>
      <p:sp>
        <p:nvSpPr>
          <p:cNvPr id="76" name="object 76"/>
          <p:cNvSpPr/>
          <p:nvPr/>
        </p:nvSpPr>
        <p:spPr>
          <a:xfrm>
            <a:off x="3491484" y="3357371"/>
            <a:ext cx="950976" cy="630935"/>
          </a:xfrm>
          <a:prstGeom prst="rect">
            <a:avLst/>
          </a:prstGeom>
          <a:blipFill>
            <a:blip r:embed="rId28" cstate="print"/>
            <a:stretch>
              <a:fillRect/>
            </a:stretch>
          </a:blipFill>
        </p:spPr>
        <p:txBody>
          <a:bodyPr wrap="square" lIns="0" tIns="0" rIns="0" bIns="0" rtlCol="0"/>
          <a:lstStyle/>
          <a:p>
            <a:endParaRPr/>
          </a:p>
        </p:txBody>
      </p:sp>
      <p:sp>
        <p:nvSpPr>
          <p:cNvPr id="77" name="object 77"/>
          <p:cNvSpPr/>
          <p:nvPr/>
        </p:nvSpPr>
        <p:spPr>
          <a:xfrm>
            <a:off x="3724655" y="3442715"/>
            <a:ext cx="527303" cy="507492"/>
          </a:xfrm>
          <a:prstGeom prst="rect">
            <a:avLst/>
          </a:prstGeom>
          <a:blipFill>
            <a:blip r:embed="rId29" cstate="print"/>
            <a:stretch>
              <a:fillRect/>
            </a:stretch>
          </a:blipFill>
        </p:spPr>
        <p:txBody>
          <a:bodyPr wrap="square" lIns="0" tIns="0" rIns="0" bIns="0" rtlCol="0"/>
          <a:lstStyle/>
          <a:p>
            <a:endParaRPr/>
          </a:p>
        </p:txBody>
      </p:sp>
      <p:sp>
        <p:nvSpPr>
          <p:cNvPr id="78" name="object 78"/>
          <p:cNvSpPr/>
          <p:nvPr/>
        </p:nvSpPr>
        <p:spPr>
          <a:xfrm>
            <a:off x="3538601" y="3382517"/>
            <a:ext cx="857250" cy="535940"/>
          </a:xfrm>
          <a:custGeom>
            <a:avLst/>
            <a:gdLst/>
            <a:ahLst/>
            <a:cxnLst/>
            <a:rect l="l" t="t" r="r" b="b"/>
            <a:pathLst>
              <a:path w="857250" h="535939">
                <a:moveTo>
                  <a:pt x="803148" y="0"/>
                </a:moveTo>
                <a:lnTo>
                  <a:pt x="53466" y="0"/>
                </a:lnTo>
                <a:lnTo>
                  <a:pt x="32629" y="4212"/>
                </a:lnTo>
                <a:lnTo>
                  <a:pt x="15636" y="15700"/>
                </a:lnTo>
                <a:lnTo>
                  <a:pt x="4192" y="32736"/>
                </a:lnTo>
                <a:lnTo>
                  <a:pt x="0" y="53594"/>
                </a:lnTo>
                <a:lnTo>
                  <a:pt x="0" y="481965"/>
                </a:lnTo>
                <a:lnTo>
                  <a:pt x="4192" y="502802"/>
                </a:lnTo>
                <a:lnTo>
                  <a:pt x="15636" y="519795"/>
                </a:lnTo>
                <a:lnTo>
                  <a:pt x="32629" y="531239"/>
                </a:lnTo>
                <a:lnTo>
                  <a:pt x="53466" y="535432"/>
                </a:lnTo>
                <a:lnTo>
                  <a:pt x="803148" y="535432"/>
                </a:lnTo>
                <a:lnTo>
                  <a:pt x="824005" y="531239"/>
                </a:lnTo>
                <a:lnTo>
                  <a:pt x="841041" y="519795"/>
                </a:lnTo>
                <a:lnTo>
                  <a:pt x="852529" y="502802"/>
                </a:lnTo>
                <a:lnTo>
                  <a:pt x="856741" y="481965"/>
                </a:lnTo>
                <a:lnTo>
                  <a:pt x="856741" y="53594"/>
                </a:lnTo>
                <a:lnTo>
                  <a:pt x="852529" y="32736"/>
                </a:lnTo>
                <a:lnTo>
                  <a:pt x="841041" y="15700"/>
                </a:lnTo>
                <a:lnTo>
                  <a:pt x="824005" y="4212"/>
                </a:lnTo>
                <a:lnTo>
                  <a:pt x="803148" y="0"/>
                </a:lnTo>
                <a:close/>
              </a:path>
            </a:pathLst>
          </a:custGeom>
          <a:solidFill>
            <a:srgbClr val="FFFFFF">
              <a:alpha val="90194"/>
            </a:srgbClr>
          </a:solidFill>
        </p:spPr>
        <p:txBody>
          <a:bodyPr wrap="square" lIns="0" tIns="0" rIns="0" bIns="0" rtlCol="0"/>
          <a:lstStyle/>
          <a:p>
            <a:endParaRPr/>
          </a:p>
        </p:txBody>
      </p:sp>
      <p:sp>
        <p:nvSpPr>
          <p:cNvPr id="79" name="object 79"/>
          <p:cNvSpPr/>
          <p:nvPr/>
        </p:nvSpPr>
        <p:spPr>
          <a:xfrm>
            <a:off x="3538601" y="3382517"/>
            <a:ext cx="857250" cy="535940"/>
          </a:xfrm>
          <a:custGeom>
            <a:avLst/>
            <a:gdLst/>
            <a:ahLst/>
            <a:cxnLst/>
            <a:rect l="l" t="t" r="r" b="b"/>
            <a:pathLst>
              <a:path w="857250" h="535939">
                <a:moveTo>
                  <a:pt x="0" y="53594"/>
                </a:moveTo>
                <a:lnTo>
                  <a:pt x="4192" y="32736"/>
                </a:lnTo>
                <a:lnTo>
                  <a:pt x="15636" y="15700"/>
                </a:lnTo>
                <a:lnTo>
                  <a:pt x="32629" y="4212"/>
                </a:lnTo>
                <a:lnTo>
                  <a:pt x="53466" y="0"/>
                </a:lnTo>
                <a:lnTo>
                  <a:pt x="803148" y="0"/>
                </a:lnTo>
                <a:lnTo>
                  <a:pt x="824005" y="4212"/>
                </a:lnTo>
                <a:lnTo>
                  <a:pt x="841041" y="15700"/>
                </a:lnTo>
                <a:lnTo>
                  <a:pt x="852529" y="32736"/>
                </a:lnTo>
                <a:lnTo>
                  <a:pt x="856741" y="53594"/>
                </a:lnTo>
                <a:lnTo>
                  <a:pt x="856741" y="481965"/>
                </a:lnTo>
                <a:lnTo>
                  <a:pt x="852529" y="502802"/>
                </a:lnTo>
                <a:lnTo>
                  <a:pt x="841041" y="519795"/>
                </a:lnTo>
                <a:lnTo>
                  <a:pt x="824005" y="531239"/>
                </a:lnTo>
                <a:lnTo>
                  <a:pt x="803148" y="535432"/>
                </a:lnTo>
                <a:lnTo>
                  <a:pt x="53466" y="535432"/>
                </a:lnTo>
                <a:lnTo>
                  <a:pt x="32629" y="531239"/>
                </a:lnTo>
                <a:lnTo>
                  <a:pt x="15636" y="519795"/>
                </a:lnTo>
                <a:lnTo>
                  <a:pt x="4192" y="502802"/>
                </a:lnTo>
                <a:lnTo>
                  <a:pt x="0" y="481965"/>
                </a:lnTo>
                <a:lnTo>
                  <a:pt x="0" y="53594"/>
                </a:lnTo>
                <a:close/>
              </a:path>
            </a:pathLst>
          </a:custGeom>
          <a:ln w="9525">
            <a:solidFill>
              <a:srgbClr val="6BD629"/>
            </a:solidFill>
          </a:ln>
        </p:spPr>
        <p:txBody>
          <a:bodyPr wrap="square" lIns="0" tIns="0" rIns="0" bIns="0" rtlCol="0"/>
          <a:lstStyle/>
          <a:p>
            <a:endParaRPr/>
          </a:p>
        </p:txBody>
      </p:sp>
      <p:sp>
        <p:nvSpPr>
          <p:cNvPr id="80" name="object 80"/>
          <p:cNvSpPr txBox="1"/>
          <p:nvPr/>
        </p:nvSpPr>
        <p:spPr>
          <a:xfrm>
            <a:off x="3875659" y="3560571"/>
            <a:ext cx="184150" cy="180975"/>
          </a:xfrm>
          <a:prstGeom prst="rect">
            <a:avLst/>
          </a:prstGeom>
        </p:spPr>
        <p:txBody>
          <a:bodyPr vert="horz" wrap="square" lIns="0" tIns="0" rIns="0" bIns="0" rtlCol="0">
            <a:spAutoFit/>
          </a:bodyPr>
          <a:lstStyle/>
          <a:p>
            <a:pPr marL="12700">
              <a:lnSpc>
                <a:spcPct val="100000"/>
              </a:lnSpc>
            </a:pPr>
            <a:r>
              <a:rPr sz="1100" b="1" spc="-55" dirty="0">
                <a:latin typeface="Arial"/>
                <a:cs typeface="Arial"/>
              </a:rPr>
              <a:t>All</a:t>
            </a:r>
            <a:endParaRPr sz="1100">
              <a:latin typeface="Arial"/>
              <a:cs typeface="Arial"/>
            </a:endParaRPr>
          </a:p>
        </p:txBody>
      </p:sp>
      <p:sp>
        <p:nvSpPr>
          <p:cNvPr id="81" name="object 81"/>
          <p:cNvSpPr/>
          <p:nvPr/>
        </p:nvSpPr>
        <p:spPr>
          <a:xfrm>
            <a:off x="3431413" y="2579370"/>
            <a:ext cx="112395" cy="1122680"/>
          </a:xfrm>
          <a:custGeom>
            <a:avLst/>
            <a:gdLst/>
            <a:ahLst/>
            <a:cxnLst/>
            <a:rect l="l" t="t" r="r" b="b"/>
            <a:pathLst>
              <a:path w="112395" h="1122679">
                <a:moveTo>
                  <a:pt x="0" y="0"/>
                </a:moveTo>
                <a:lnTo>
                  <a:pt x="0" y="1122679"/>
                </a:lnTo>
                <a:lnTo>
                  <a:pt x="112267" y="1122679"/>
                </a:lnTo>
              </a:path>
            </a:pathLst>
          </a:custGeom>
          <a:ln w="25399">
            <a:solidFill>
              <a:srgbClr val="B4AAB8"/>
            </a:solidFill>
          </a:ln>
        </p:spPr>
        <p:txBody>
          <a:bodyPr wrap="square" lIns="0" tIns="0" rIns="0" bIns="0" rtlCol="0"/>
          <a:lstStyle/>
          <a:p>
            <a:endParaRPr/>
          </a:p>
        </p:txBody>
      </p:sp>
      <p:sp>
        <p:nvSpPr>
          <p:cNvPr id="82" name="object 82"/>
          <p:cNvSpPr/>
          <p:nvPr/>
        </p:nvSpPr>
        <p:spPr>
          <a:xfrm>
            <a:off x="3491484" y="4027932"/>
            <a:ext cx="950976" cy="629412"/>
          </a:xfrm>
          <a:prstGeom prst="rect">
            <a:avLst/>
          </a:prstGeom>
          <a:blipFill>
            <a:blip r:embed="rId30" cstate="print"/>
            <a:stretch>
              <a:fillRect/>
            </a:stretch>
          </a:blipFill>
        </p:spPr>
        <p:txBody>
          <a:bodyPr wrap="square" lIns="0" tIns="0" rIns="0" bIns="0" rtlCol="0"/>
          <a:lstStyle/>
          <a:p>
            <a:endParaRPr/>
          </a:p>
        </p:txBody>
      </p:sp>
      <p:sp>
        <p:nvSpPr>
          <p:cNvPr id="83" name="object 83"/>
          <p:cNvSpPr/>
          <p:nvPr/>
        </p:nvSpPr>
        <p:spPr>
          <a:xfrm>
            <a:off x="3697223" y="4113276"/>
            <a:ext cx="582168" cy="507492"/>
          </a:xfrm>
          <a:prstGeom prst="rect">
            <a:avLst/>
          </a:prstGeom>
          <a:blipFill>
            <a:blip r:embed="rId31" cstate="print"/>
            <a:stretch>
              <a:fillRect/>
            </a:stretch>
          </a:blipFill>
        </p:spPr>
        <p:txBody>
          <a:bodyPr wrap="square" lIns="0" tIns="0" rIns="0" bIns="0" rtlCol="0"/>
          <a:lstStyle/>
          <a:p>
            <a:endParaRPr/>
          </a:p>
        </p:txBody>
      </p:sp>
      <p:sp>
        <p:nvSpPr>
          <p:cNvPr id="84" name="object 84"/>
          <p:cNvSpPr/>
          <p:nvPr/>
        </p:nvSpPr>
        <p:spPr>
          <a:xfrm>
            <a:off x="3538601" y="4051808"/>
            <a:ext cx="857250" cy="535940"/>
          </a:xfrm>
          <a:custGeom>
            <a:avLst/>
            <a:gdLst/>
            <a:ahLst/>
            <a:cxnLst/>
            <a:rect l="l" t="t" r="r" b="b"/>
            <a:pathLst>
              <a:path w="857250" h="535939">
                <a:moveTo>
                  <a:pt x="803148" y="0"/>
                </a:moveTo>
                <a:lnTo>
                  <a:pt x="53466" y="0"/>
                </a:lnTo>
                <a:lnTo>
                  <a:pt x="32629" y="4212"/>
                </a:lnTo>
                <a:lnTo>
                  <a:pt x="15636" y="15700"/>
                </a:lnTo>
                <a:lnTo>
                  <a:pt x="4192" y="32736"/>
                </a:lnTo>
                <a:lnTo>
                  <a:pt x="0" y="53594"/>
                </a:lnTo>
                <a:lnTo>
                  <a:pt x="0" y="481965"/>
                </a:lnTo>
                <a:lnTo>
                  <a:pt x="4192" y="502822"/>
                </a:lnTo>
                <a:lnTo>
                  <a:pt x="15636" y="519858"/>
                </a:lnTo>
                <a:lnTo>
                  <a:pt x="32629" y="531346"/>
                </a:lnTo>
                <a:lnTo>
                  <a:pt x="53466" y="535559"/>
                </a:lnTo>
                <a:lnTo>
                  <a:pt x="803148" y="535559"/>
                </a:lnTo>
                <a:lnTo>
                  <a:pt x="824005" y="531346"/>
                </a:lnTo>
                <a:lnTo>
                  <a:pt x="841041" y="519858"/>
                </a:lnTo>
                <a:lnTo>
                  <a:pt x="852529" y="502822"/>
                </a:lnTo>
                <a:lnTo>
                  <a:pt x="856741" y="481965"/>
                </a:lnTo>
                <a:lnTo>
                  <a:pt x="856741" y="53594"/>
                </a:lnTo>
                <a:lnTo>
                  <a:pt x="852529" y="32736"/>
                </a:lnTo>
                <a:lnTo>
                  <a:pt x="841041" y="15700"/>
                </a:lnTo>
                <a:lnTo>
                  <a:pt x="824005" y="4212"/>
                </a:lnTo>
                <a:lnTo>
                  <a:pt x="803148" y="0"/>
                </a:lnTo>
                <a:close/>
              </a:path>
            </a:pathLst>
          </a:custGeom>
          <a:solidFill>
            <a:srgbClr val="FFFFFF">
              <a:alpha val="90194"/>
            </a:srgbClr>
          </a:solidFill>
        </p:spPr>
        <p:txBody>
          <a:bodyPr wrap="square" lIns="0" tIns="0" rIns="0" bIns="0" rtlCol="0"/>
          <a:lstStyle/>
          <a:p>
            <a:endParaRPr/>
          </a:p>
        </p:txBody>
      </p:sp>
      <p:sp>
        <p:nvSpPr>
          <p:cNvPr id="85" name="object 85"/>
          <p:cNvSpPr/>
          <p:nvPr/>
        </p:nvSpPr>
        <p:spPr>
          <a:xfrm>
            <a:off x="3538601" y="4051808"/>
            <a:ext cx="857250" cy="535940"/>
          </a:xfrm>
          <a:custGeom>
            <a:avLst/>
            <a:gdLst/>
            <a:ahLst/>
            <a:cxnLst/>
            <a:rect l="l" t="t" r="r" b="b"/>
            <a:pathLst>
              <a:path w="857250" h="535939">
                <a:moveTo>
                  <a:pt x="0" y="53594"/>
                </a:moveTo>
                <a:lnTo>
                  <a:pt x="4192" y="32736"/>
                </a:lnTo>
                <a:lnTo>
                  <a:pt x="15636" y="15700"/>
                </a:lnTo>
                <a:lnTo>
                  <a:pt x="32629" y="4212"/>
                </a:lnTo>
                <a:lnTo>
                  <a:pt x="53466" y="0"/>
                </a:lnTo>
                <a:lnTo>
                  <a:pt x="803148" y="0"/>
                </a:lnTo>
                <a:lnTo>
                  <a:pt x="824005" y="4212"/>
                </a:lnTo>
                <a:lnTo>
                  <a:pt x="841041" y="15700"/>
                </a:lnTo>
                <a:lnTo>
                  <a:pt x="852529" y="32736"/>
                </a:lnTo>
                <a:lnTo>
                  <a:pt x="856741" y="53594"/>
                </a:lnTo>
                <a:lnTo>
                  <a:pt x="856741" y="481965"/>
                </a:lnTo>
                <a:lnTo>
                  <a:pt x="852529" y="502822"/>
                </a:lnTo>
                <a:lnTo>
                  <a:pt x="841041" y="519858"/>
                </a:lnTo>
                <a:lnTo>
                  <a:pt x="824005" y="531346"/>
                </a:lnTo>
                <a:lnTo>
                  <a:pt x="803148" y="535559"/>
                </a:lnTo>
                <a:lnTo>
                  <a:pt x="53466" y="535559"/>
                </a:lnTo>
                <a:lnTo>
                  <a:pt x="32629" y="531346"/>
                </a:lnTo>
                <a:lnTo>
                  <a:pt x="15636" y="519858"/>
                </a:lnTo>
                <a:lnTo>
                  <a:pt x="4192" y="502822"/>
                </a:lnTo>
                <a:lnTo>
                  <a:pt x="0" y="481965"/>
                </a:lnTo>
                <a:lnTo>
                  <a:pt x="0" y="53594"/>
                </a:lnTo>
                <a:close/>
              </a:path>
            </a:pathLst>
          </a:custGeom>
          <a:ln w="9525">
            <a:solidFill>
              <a:srgbClr val="4FD234"/>
            </a:solidFill>
          </a:ln>
        </p:spPr>
        <p:txBody>
          <a:bodyPr wrap="square" lIns="0" tIns="0" rIns="0" bIns="0" rtlCol="0"/>
          <a:lstStyle/>
          <a:p>
            <a:endParaRPr/>
          </a:p>
        </p:txBody>
      </p:sp>
      <p:sp>
        <p:nvSpPr>
          <p:cNvPr id="86" name="object 86"/>
          <p:cNvSpPr txBox="1"/>
          <p:nvPr/>
        </p:nvSpPr>
        <p:spPr>
          <a:xfrm>
            <a:off x="3848227" y="4229861"/>
            <a:ext cx="238125" cy="180975"/>
          </a:xfrm>
          <a:prstGeom prst="rect">
            <a:avLst/>
          </a:prstGeom>
        </p:spPr>
        <p:txBody>
          <a:bodyPr vert="horz" wrap="square" lIns="0" tIns="0" rIns="0" bIns="0" rtlCol="0">
            <a:spAutoFit/>
          </a:bodyPr>
          <a:lstStyle/>
          <a:p>
            <a:pPr marL="12700">
              <a:lnSpc>
                <a:spcPct val="100000"/>
              </a:lnSpc>
            </a:pPr>
            <a:r>
              <a:rPr sz="1100" b="1" spc="-25" dirty="0">
                <a:latin typeface="Arial"/>
                <a:cs typeface="Arial"/>
              </a:rPr>
              <a:t>BM</a:t>
            </a:r>
            <a:endParaRPr sz="1100">
              <a:latin typeface="Arial"/>
              <a:cs typeface="Arial"/>
            </a:endParaRPr>
          </a:p>
        </p:txBody>
      </p:sp>
      <p:sp>
        <p:nvSpPr>
          <p:cNvPr id="87" name="object 87"/>
          <p:cNvSpPr/>
          <p:nvPr/>
        </p:nvSpPr>
        <p:spPr>
          <a:xfrm>
            <a:off x="3431413" y="2579370"/>
            <a:ext cx="112395" cy="1824355"/>
          </a:xfrm>
          <a:custGeom>
            <a:avLst/>
            <a:gdLst/>
            <a:ahLst/>
            <a:cxnLst/>
            <a:rect l="l" t="t" r="r" b="b"/>
            <a:pathLst>
              <a:path w="112395" h="1824354">
                <a:moveTo>
                  <a:pt x="0" y="0"/>
                </a:moveTo>
                <a:lnTo>
                  <a:pt x="0" y="1824354"/>
                </a:lnTo>
                <a:lnTo>
                  <a:pt x="112267" y="1824354"/>
                </a:lnTo>
              </a:path>
            </a:pathLst>
          </a:custGeom>
          <a:ln w="25400">
            <a:solidFill>
              <a:srgbClr val="B4AAB8"/>
            </a:solidFill>
          </a:ln>
        </p:spPr>
        <p:txBody>
          <a:bodyPr wrap="square" lIns="0" tIns="0" rIns="0" bIns="0" rtlCol="0"/>
          <a:lstStyle/>
          <a:p>
            <a:endParaRPr/>
          </a:p>
        </p:txBody>
      </p:sp>
      <p:sp>
        <p:nvSpPr>
          <p:cNvPr id="88" name="object 88"/>
          <p:cNvSpPr/>
          <p:nvPr/>
        </p:nvSpPr>
        <p:spPr>
          <a:xfrm>
            <a:off x="3491484" y="4696967"/>
            <a:ext cx="950976" cy="629412"/>
          </a:xfrm>
          <a:prstGeom prst="rect">
            <a:avLst/>
          </a:prstGeom>
          <a:blipFill>
            <a:blip r:embed="rId32" cstate="print"/>
            <a:stretch>
              <a:fillRect/>
            </a:stretch>
          </a:blipFill>
        </p:spPr>
        <p:txBody>
          <a:bodyPr wrap="square" lIns="0" tIns="0" rIns="0" bIns="0" rtlCol="0"/>
          <a:lstStyle/>
          <a:p>
            <a:endParaRPr/>
          </a:p>
        </p:txBody>
      </p:sp>
      <p:sp>
        <p:nvSpPr>
          <p:cNvPr id="89" name="object 89"/>
          <p:cNvSpPr/>
          <p:nvPr/>
        </p:nvSpPr>
        <p:spPr>
          <a:xfrm>
            <a:off x="3697223" y="4782311"/>
            <a:ext cx="582168" cy="507491"/>
          </a:xfrm>
          <a:prstGeom prst="rect">
            <a:avLst/>
          </a:prstGeom>
          <a:blipFill>
            <a:blip r:embed="rId33" cstate="print"/>
            <a:stretch>
              <a:fillRect/>
            </a:stretch>
          </a:blipFill>
        </p:spPr>
        <p:txBody>
          <a:bodyPr wrap="square" lIns="0" tIns="0" rIns="0" bIns="0" rtlCol="0"/>
          <a:lstStyle/>
          <a:p>
            <a:endParaRPr/>
          </a:p>
        </p:txBody>
      </p:sp>
      <p:sp>
        <p:nvSpPr>
          <p:cNvPr id="90" name="object 90"/>
          <p:cNvSpPr/>
          <p:nvPr/>
        </p:nvSpPr>
        <p:spPr>
          <a:xfrm>
            <a:off x="3538601" y="4721225"/>
            <a:ext cx="857250" cy="535940"/>
          </a:xfrm>
          <a:custGeom>
            <a:avLst/>
            <a:gdLst/>
            <a:ahLst/>
            <a:cxnLst/>
            <a:rect l="l" t="t" r="r" b="b"/>
            <a:pathLst>
              <a:path w="857250" h="535939">
                <a:moveTo>
                  <a:pt x="803148" y="0"/>
                </a:moveTo>
                <a:lnTo>
                  <a:pt x="53466" y="0"/>
                </a:lnTo>
                <a:lnTo>
                  <a:pt x="32629" y="4192"/>
                </a:lnTo>
                <a:lnTo>
                  <a:pt x="15636" y="15636"/>
                </a:lnTo>
                <a:lnTo>
                  <a:pt x="4192" y="32629"/>
                </a:lnTo>
                <a:lnTo>
                  <a:pt x="0" y="53467"/>
                </a:lnTo>
                <a:lnTo>
                  <a:pt x="0" y="481838"/>
                </a:lnTo>
                <a:lnTo>
                  <a:pt x="4192" y="502695"/>
                </a:lnTo>
                <a:lnTo>
                  <a:pt x="15636" y="519731"/>
                </a:lnTo>
                <a:lnTo>
                  <a:pt x="32629" y="531219"/>
                </a:lnTo>
                <a:lnTo>
                  <a:pt x="53466" y="535432"/>
                </a:lnTo>
                <a:lnTo>
                  <a:pt x="803148" y="535432"/>
                </a:lnTo>
                <a:lnTo>
                  <a:pt x="824005" y="531219"/>
                </a:lnTo>
                <a:lnTo>
                  <a:pt x="841041" y="519731"/>
                </a:lnTo>
                <a:lnTo>
                  <a:pt x="852529" y="502695"/>
                </a:lnTo>
                <a:lnTo>
                  <a:pt x="856741" y="481838"/>
                </a:lnTo>
                <a:lnTo>
                  <a:pt x="856741" y="53467"/>
                </a:lnTo>
                <a:lnTo>
                  <a:pt x="852529" y="32629"/>
                </a:lnTo>
                <a:lnTo>
                  <a:pt x="841041" y="15636"/>
                </a:lnTo>
                <a:lnTo>
                  <a:pt x="824005" y="4192"/>
                </a:lnTo>
                <a:lnTo>
                  <a:pt x="803148" y="0"/>
                </a:lnTo>
                <a:close/>
              </a:path>
            </a:pathLst>
          </a:custGeom>
          <a:solidFill>
            <a:srgbClr val="FFFFFF">
              <a:alpha val="90194"/>
            </a:srgbClr>
          </a:solidFill>
        </p:spPr>
        <p:txBody>
          <a:bodyPr wrap="square" lIns="0" tIns="0" rIns="0" bIns="0" rtlCol="0"/>
          <a:lstStyle/>
          <a:p>
            <a:endParaRPr/>
          </a:p>
        </p:txBody>
      </p:sp>
      <p:sp>
        <p:nvSpPr>
          <p:cNvPr id="91" name="object 91"/>
          <p:cNvSpPr/>
          <p:nvPr/>
        </p:nvSpPr>
        <p:spPr>
          <a:xfrm>
            <a:off x="3538601" y="4721225"/>
            <a:ext cx="857250" cy="535940"/>
          </a:xfrm>
          <a:custGeom>
            <a:avLst/>
            <a:gdLst/>
            <a:ahLst/>
            <a:cxnLst/>
            <a:rect l="l" t="t" r="r" b="b"/>
            <a:pathLst>
              <a:path w="857250" h="535939">
                <a:moveTo>
                  <a:pt x="0" y="53467"/>
                </a:moveTo>
                <a:lnTo>
                  <a:pt x="4192" y="32629"/>
                </a:lnTo>
                <a:lnTo>
                  <a:pt x="15636" y="15636"/>
                </a:lnTo>
                <a:lnTo>
                  <a:pt x="32629" y="4192"/>
                </a:lnTo>
                <a:lnTo>
                  <a:pt x="53466" y="0"/>
                </a:lnTo>
                <a:lnTo>
                  <a:pt x="803148" y="0"/>
                </a:lnTo>
                <a:lnTo>
                  <a:pt x="824005" y="4192"/>
                </a:lnTo>
                <a:lnTo>
                  <a:pt x="841041" y="15636"/>
                </a:lnTo>
                <a:lnTo>
                  <a:pt x="852529" y="32629"/>
                </a:lnTo>
                <a:lnTo>
                  <a:pt x="856741" y="53467"/>
                </a:lnTo>
                <a:lnTo>
                  <a:pt x="856741" y="481838"/>
                </a:lnTo>
                <a:lnTo>
                  <a:pt x="852529" y="502695"/>
                </a:lnTo>
                <a:lnTo>
                  <a:pt x="841041" y="519731"/>
                </a:lnTo>
                <a:lnTo>
                  <a:pt x="824005" y="531219"/>
                </a:lnTo>
                <a:lnTo>
                  <a:pt x="803148" y="535432"/>
                </a:lnTo>
                <a:lnTo>
                  <a:pt x="53466" y="535432"/>
                </a:lnTo>
                <a:lnTo>
                  <a:pt x="32629" y="531219"/>
                </a:lnTo>
                <a:lnTo>
                  <a:pt x="15636" y="519731"/>
                </a:lnTo>
                <a:lnTo>
                  <a:pt x="4192" y="502695"/>
                </a:lnTo>
                <a:lnTo>
                  <a:pt x="0" y="481838"/>
                </a:lnTo>
                <a:lnTo>
                  <a:pt x="0" y="53467"/>
                </a:lnTo>
                <a:close/>
              </a:path>
            </a:pathLst>
          </a:custGeom>
          <a:ln w="9525">
            <a:solidFill>
              <a:srgbClr val="3DD042"/>
            </a:solidFill>
          </a:ln>
        </p:spPr>
        <p:txBody>
          <a:bodyPr wrap="square" lIns="0" tIns="0" rIns="0" bIns="0" rtlCol="0"/>
          <a:lstStyle/>
          <a:p>
            <a:endParaRPr/>
          </a:p>
        </p:txBody>
      </p:sp>
      <p:sp>
        <p:nvSpPr>
          <p:cNvPr id="92" name="object 92"/>
          <p:cNvSpPr txBox="1"/>
          <p:nvPr/>
        </p:nvSpPr>
        <p:spPr>
          <a:xfrm>
            <a:off x="3848227" y="4899532"/>
            <a:ext cx="240029" cy="180975"/>
          </a:xfrm>
          <a:prstGeom prst="rect">
            <a:avLst/>
          </a:prstGeom>
        </p:spPr>
        <p:txBody>
          <a:bodyPr vert="horz" wrap="square" lIns="0" tIns="0" rIns="0" bIns="0" rtlCol="0">
            <a:spAutoFit/>
          </a:bodyPr>
          <a:lstStyle/>
          <a:p>
            <a:pPr marL="12700">
              <a:lnSpc>
                <a:spcPct val="100000"/>
              </a:lnSpc>
            </a:pPr>
            <a:r>
              <a:rPr sz="1100" b="1" spc="-20" dirty="0">
                <a:latin typeface="Arial"/>
                <a:cs typeface="Arial"/>
              </a:rPr>
              <a:t>MA</a:t>
            </a:r>
            <a:endParaRPr sz="1100">
              <a:latin typeface="Arial"/>
              <a:cs typeface="Arial"/>
            </a:endParaRPr>
          </a:p>
        </p:txBody>
      </p:sp>
      <p:sp>
        <p:nvSpPr>
          <p:cNvPr id="93" name="object 93"/>
          <p:cNvSpPr/>
          <p:nvPr/>
        </p:nvSpPr>
        <p:spPr>
          <a:xfrm>
            <a:off x="3431413" y="2579370"/>
            <a:ext cx="112395" cy="2526030"/>
          </a:xfrm>
          <a:custGeom>
            <a:avLst/>
            <a:gdLst/>
            <a:ahLst/>
            <a:cxnLst/>
            <a:rect l="l" t="t" r="r" b="b"/>
            <a:pathLst>
              <a:path w="112395" h="2526029">
                <a:moveTo>
                  <a:pt x="0" y="0"/>
                </a:moveTo>
                <a:lnTo>
                  <a:pt x="0" y="2526029"/>
                </a:lnTo>
                <a:lnTo>
                  <a:pt x="112267" y="2526029"/>
                </a:lnTo>
              </a:path>
            </a:pathLst>
          </a:custGeom>
          <a:ln w="25400">
            <a:solidFill>
              <a:srgbClr val="B4AAB8"/>
            </a:solidFill>
          </a:ln>
        </p:spPr>
        <p:txBody>
          <a:bodyPr wrap="square" lIns="0" tIns="0" rIns="0" bIns="0" rtlCol="0"/>
          <a:lstStyle/>
          <a:p>
            <a:endParaRPr/>
          </a:p>
        </p:txBody>
      </p:sp>
      <p:sp>
        <p:nvSpPr>
          <p:cNvPr id="94" name="object 94"/>
          <p:cNvSpPr/>
          <p:nvPr/>
        </p:nvSpPr>
        <p:spPr>
          <a:xfrm>
            <a:off x="3491484" y="5366003"/>
            <a:ext cx="950976" cy="630935"/>
          </a:xfrm>
          <a:prstGeom prst="rect">
            <a:avLst/>
          </a:prstGeom>
          <a:blipFill>
            <a:blip r:embed="rId34" cstate="print"/>
            <a:stretch>
              <a:fillRect/>
            </a:stretch>
          </a:blipFill>
        </p:spPr>
        <p:txBody>
          <a:bodyPr wrap="square" lIns="0" tIns="0" rIns="0" bIns="0" rtlCol="0"/>
          <a:lstStyle/>
          <a:p>
            <a:endParaRPr/>
          </a:p>
        </p:txBody>
      </p:sp>
      <p:sp>
        <p:nvSpPr>
          <p:cNvPr id="95" name="object 95"/>
          <p:cNvSpPr/>
          <p:nvPr/>
        </p:nvSpPr>
        <p:spPr>
          <a:xfrm>
            <a:off x="3471671" y="5451347"/>
            <a:ext cx="1033272" cy="507491"/>
          </a:xfrm>
          <a:prstGeom prst="rect">
            <a:avLst/>
          </a:prstGeom>
          <a:blipFill>
            <a:blip r:embed="rId35" cstate="print"/>
            <a:stretch>
              <a:fillRect/>
            </a:stretch>
          </a:blipFill>
        </p:spPr>
        <p:txBody>
          <a:bodyPr wrap="square" lIns="0" tIns="0" rIns="0" bIns="0" rtlCol="0"/>
          <a:lstStyle/>
          <a:p>
            <a:endParaRPr/>
          </a:p>
        </p:txBody>
      </p:sp>
      <p:sp>
        <p:nvSpPr>
          <p:cNvPr id="96" name="object 96"/>
          <p:cNvSpPr/>
          <p:nvPr/>
        </p:nvSpPr>
        <p:spPr>
          <a:xfrm>
            <a:off x="3538601" y="5390515"/>
            <a:ext cx="857250" cy="535940"/>
          </a:xfrm>
          <a:custGeom>
            <a:avLst/>
            <a:gdLst/>
            <a:ahLst/>
            <a:cxnLst/>
            <a:rect l="l" t="t" r="r" b="b"/>
            <a:pathLst>
              <a:path w="857250" h="535939">
                <a:moveTo>
                  <a:pt x="803148" y="0"/>
                </a:moveTo>
                <a:lnTo>
                  <a:pt x="53466" y="0"/>
                </a:lnTo>
                <a:lnTo>
                  <a:pt x="32629" y="4212"/>
                </a:lnTo>
                <a:lnTo>
                  <a:pt x="15636" y="15700"/>
                </a:lnTo>
                <a:lnTo>
                  <a:pt x="4192" y="32736"/>
                </a:lnTo>
                <a:lnTo>
                  <a:pt x="0" y="53594"/>
                </a:lnTo>
                <a:lnTo>
                  <a:pt x="0" y="481926"/>
                </a:lnTo>
                <a:lnTo>
                  <a:pt x="4192" y="502766"/>
                </a:lnTo>
                <a:lnTo>
                  <a:pt x="15636" y="519785"/>
                </a:lnTo>
                <a:lnTo>
                  <a:pt x="32629" y="531261"/>
                </a:lnTo>
                <a:lnTo>
                  <a:pt x="53466" y="535470"/>
                </a:lnTo>
                <a:lnTo>
                  <a:pt x="803148" y="535470"/>
                </a:lnTo>
                <a:lnTo>
                  <a:pt x="824005" y="531261"/>
                </a:lnTo>
                <a:lnTo>
                  <a:pt x="841041" y="519785"/>
                </a:lnTo>
                <a:lnTo>
                  <a:pt x="852529" y="502766"/>
                </a:lnTo>
                <a:lnTo>
                  <a:pt x="856741" y="481926"/>
                </a:lnTo>
                <a:lnTo>
                  <a:pt x="856741" y="53594"/>
                </a:lnTo>
                <a:lnTo>
                  <a:pt x="852529" y="32736"/>
                </a:lnTo>
                <a:lnTo>
                  <a:pt x="841041" y="15700"/>
                </a:lnTo>
                <a:lnTo>
                  <a:pt x="824005" y="4212"/>
                </a:lnTo>
                <a:lnTo>
                  <a:pt x="803148" y="0"/>
                </a:lnTo>
                <a:close/>
              </a:path>
            </a:pathLst>
          </a:custGeom>
          <a:solidFill>
            <a:srgbClr val="FFFFFF">
              <a:alpha val="90194"/>
            </a:srgbClr>
          </a:solidFill>
        </p:spPr>
        <p:txBody>
          <a:bodyPr wrap="square" lIns="0" tIns="0" rIns="0" bIns="0" rtlCol="0"/>
          <a:lstStyle/>
          <a:p>
            <a:endParaRPr/>
          </a:p>
        </p:txBody>
      </p:sp>
      <p:sp>
        <p:nvSpPr>
          <p:cNvPr id="97" name="object 97"/>
          <p:cNvSpPr/>
          <p:nvPr/>
        </p:nvSpPr>
        <p:spPr>
          <a:xfrm>
            <a:off x="3538601" y="5390515"/>
            <a:ext cx="857250" cy="535940"/>
          </a:xfrm>
          <a:custGeom>
            <a:avLst/>
            <a:gdLst/>
            <a:ahLst/>
            <a:cxnLst/>
            <a:rect l="l" t="t" r="r" b="b"/>
            <a:pathLst>
              <a:path w="857250" h="535939">
                <a:moveTo>
                  <a:pt x="0" y="53594"/>
                </a:moveTo>
                <a:lnTo>
                  <a:pt x="4192" y="32736"/>
                </a:lnTo>
                <a:lnTo>
                  <a:pt x="15636" y="15700"/>
                </a:lnTo>
                <a:lnTo>
                  <a:pt x="32629" y="4212"/>
                </a:lnTo>
                <a:lnTo>
                  <a:pt x="53466" y="0"/>
                </a:lnTo>
                <a:lnTo>
                  <a:pt x="803148" y="0"/>
                </a:lnTo>
                <a:lnTo>
                  <a:pt x="824005" y="4212"/>
                </a:lnTo>
                <a:lnTo>
                  <a:pt x="841041" y="15700"/>
                </a:lnTo>
                <a:lnTo>
                  <a:pt x="852529" y="32736"/>
                </a:lnTo>
                <a:lnTo>
                  <a:pt x="856741" y="53594"/>
                </a:lnTo>
                <a:lnTo>
                  <a:pt x="856741" y="481926"/>
                </a:lnTo>
                <a:lnTo>
                  <a:pt x="852529" y="502766"/>
                </a:lnTo>
                <a:lnTo>
                  <a:pt x="841041" y="519785"/>
                </a:lnTo>
                <a:lnTo>
                  <a:pt x="824005" y="531261"/>
                </a:lnTo>
                <a:lnTo>
                  <a:pt x="803148" y="535470"/>
                </a:lnTo>
                <a:lnTo>
                  <a:pt x="53466" y="535470"/>
                </a:lnTo>
                <a:lnTo>
                  <a:pt x="32629" y="531261"/>
                </a:lnTo>
                <a:lnTo>
                  <a:pt x="15636" y="519785"/>
                </a:lnTo>
                <a:lnTo>
                  <a:pt x="4192" y="502766"/>
                </a:lnTo>
                <a:lnTo>
                  <a:pt x="0" y="481926"/>
                </a:lnTo>
                <a:lnTo>
                  <a:pt x="0" y="53594"/>
                </a:lnTo>
                <a:close/>
              </a:path>
            </a:pathLst>
          </a:custGeom>
          <a:ln w="9525">
            <a:solidFill>
              <a:srgbClr val="47CD67"/>
            </a:solidFill>
          </a:ln>
        </p:spPr>
        <p:txBody>
          <a:bodyPr wrap="square" lIns="0" tIns="0" rIns="0" bIns="0" rtlCol="0"/>
          <a:lstStyle/>
          <a:p>
            <a:endParaRPr/>
          </a:p>
        </p:txBody>
      </p:sp>
      <p:sp>
        <p:nvSpPr>
          <p:cNvPr id="98" name="object 98"/>
          <p:cNvSpPr txBox="1"/>
          <p:nvPr/>
        </p:nvSpPr>
        <p:spPr>
          <a:xfrm>
            <a:off x="3622294" y="5568899"/>
            <a:ext cx="690245" cy="180975"/>
          </a:xfrm>
          <a:prstGeom prst="rect">
            <a:avLst/>
          </a:prstGeom>
        </p:spPr>
        <p:txBody>
          <a:bodyPr vert="horz" wrap="square" lIns="0" tIns="0" rIns="0" bIns="0" rtlCol="0">
            <a:spAutoFit/>
          </a:bodyPr>
          <a:lstStyle/>
          <a:p>
            <a:pPr marL="12700">
              <a:lnSpc>
                <a:spcPct val="100000"/>
              </a:lnSpc>
            </a:pPr>
            <a:r>
              <a:rPr sz="1100" b="1" dirty="0">
                <a:latin typeface="Arial"/>
                <a:cs typeface="Arial"/>
              </a:rPr>
              <a:t>MRD/URD</a:t>
            </a:r>
            <a:endParaRPr sz="1100">
              <a:latin typeface="Arial"/>
              <a:cs typeface="Arial"/>
            </a:endParaRPr>
          </a:p>
        </p:txBody>
      </p:sp>
      <p:sp>
        <p:nvSpPr>
          <p:cNvPr id="99" name="object 99"/>
          <p:cNvSpPr/>
          <p:nvPr/>
        </p:nvSpPr>
        <p:spPr>
          <a:xfrm>
            <a:off x="4619244" y="1930907"/>
            <a:ext cx="1158239" cy="897636"/>
          </a:xfrm>
          <a:prstGeom prst="rect">
            <a:avLst/>
          </a:prstGeom>
          <a:blipFill>
            <a:blip r:embed="rId36" cstate="print"/>
            <a:stretch>
              <a:fillRect/>
            </a:stretch>
          </a:blipFill>
        </p:spPr>
        <p:txBody>
          <a:bodyPr wrap="square" lIns="0" tIns="0" rIns="0" bIns="0" rtlCol="0"/>
          <a:lstStyle/>
          <a:p>
            <a:endParaRPr/>
          </a:p>
        </p:txBody>
      </p:sp>
      <p:sp>
        <p:nvSpPr>
          <p:cNvPr id="100" name="object 100"/>
          <p:cNvSpPr/>
          <p:nvPr/>
        </p:nvSpPr>
        <p:spPr>
          <a:xfrm>
            <a:off x="4770120" y="2579370"/>
            <a:ext cx="107314" cy="401955"/>
          </a:xfrm>
          <a:custGeom>
            <a:avLst/>
            <a:gdLst/>
            <a:ahLst/>
            <a:cxnLst/>
            <a:rect l="l" t="t" r="r" b="b"/>
            <a:pathLst>
              <a:path w="107314" h="401955">
                <a:moveTo>
                  <a:pt x="0" y="0"/>
                </a:moveTo>
                <a:lnTo>
                  <a:pt x="0" y="401574"/>
                </a:lnTo>
                <a:lnTo>
                  <a:pt x="107060" y="401574"/>
                </a:lnTo>
              </a:path>
            </a:pathLst>
          </a:custGeom>
          <a:ln w="25400">
            <a:solidFill>
              <a:srgbClr val="FFFFFF"/>
            </a:solidFill>
          </a:ln>
        </p:spPr>
        <p:txBody>
          <a:bodyPr wrap="square" lIns="0" tIns="0" rIns="0" bIns="0" rtlCol="0"/>
          <a:lstStyle/>
          <a:p>
            <a:endParaRPr/>
          </a:p>
        </p:txBody>
      </p:sp>
      <p:sp>
        <p:nvSpPr>
          <p:cNvPr id="101" name="object 101"/>
          <p:cNvSpPr/>
          <p:nvPr/>
        </p:nvSpPr>
        <p:spPr>
          <a:xfrm>
            <a:off x="4829555" y="2688335"/>
            <a:ext cx="952500" cy="630936"/>
          </a:xfrm>
          <a:prstGeom prst="rect">
            <a:avLst/>
          </a:prstGeom>
          <a:blipFill>
            <a:blip r:embed="rId37" cstate="print"/>
            <a:stretch>
              <a:fillRect/>
            </a:stretch>
          </a:blipFill>
        </p:spPr>
        <p:txBody>
          <a:bodyPr wrap="square" lIns="0" tIns="0" rIns="0" bIns="0" rtlCol="0"/>
          <a:lstStyle/>
          <a:p>
            <a:endParaRPr/>
          </a:p>
        </p:txBody>
      </p:sp>
      <p:sp>
        <p:nvSpPr>
          <p:cNvPr id="102" name="object 102"/>
          <p:cNvSpPr/>
          <p:nvPr/>
        </p:nvSpPr>
        <p:spPr>
          <a:xfrm>
            <a:off x="4789932" y="2776727"/>
            <a:ext cx="1089660" cy="490727"/>
          </a:xfrm>
          <a:prstGeom prst="rect">
            <a:avLst/>
          </a:prstGeom>
          <a:blipFill>
            <a:blip r:embed="rId38" cstate="print"/>
            <a:stretch>
              <a:fillRect/>
            </a:stretch>
          </a:blipFill>
        </p:spPr>
        <p:txBody>
          <a:bodyPr wrap="square" lIns="0" tIns="0" rIns="0" bIns="0" rtlCol="0"/>
          <a:lstStyle/>
          <a:p>
            <a:endParaRPr/>
          </a:p>
        </p:txBody>
      </p:sp>
      <p:sp>
        <p:nvSpPr>
          <p:cNvPr id="103" name="object 103"/>
          <p:cNvSpPr/>
          <p:nvPr/>
        </p:nvSpPr>
        <p:spPr>
          <a:xfrm>
            <a:off x="4877180" y="2713227"/>
            <a:ext cx="857250" cy="535940"/>
          </a:xfrm>
          <a:custGeom>
            <a:avLst/>
            <a:gdLst/>
            <a:ahLst/>
            <a:cxnLst/>
            <a:rect l="l" t="t" r="r" b="b"/>
            <a:pathLst>
              <a:path w="857250" h="535939">
                <a:moveTo>
                  <a:pt x="803275" y="0"/>
                </a:moveTo>
                <a:lnTo>
                  <a:pt x="53594" y="0"/>
                </a:lnTo>
                <a:lnTo>
                  <a:pt x="32736" y="4210"/>
                </a:lnTo>
                <a:lnTo>
                  <a:pt x="15700" y="15684"/>
                </a:lnTo>
                <a:lnTo>
                  <a:pt x="4212" y="32682"/>
                </a:lnTo>
                <a:lnTo>
                  <a:pt x="0" y="53467"/>
                </a:lnTo>
                <a:lnTo>
                  <a:pt x="0" y="481838"/>
                </a:lnTo>
                <a:lnTo>
                  <a:pt x="4212" y="502695"/>
                </a:lnTo>
                <a:lnTo>
                  <a:pt x="15700" y="519731"/>
                </a:lnTo>
                <a:lnTo>
                  <a:pt x="32736" y="531219"/>
                </a:lnTo>
                <a:lnTo>
                  <a:pt x="53594" y="535432"/>
                </a:lnTo>
                <a:lnTo>
                  <a:pt x="803275" y="535432"/>
                </a:lnTo>
                <a:lnTo>
                  <a:pt x="824112" y="531219"/>
                </a:lnTo>
                <a:lnTo>
                  <a:pt x="841105" y="519731"/>
                </a:lnTo>
                <a:lnTo>
                  <a:pt x="852549" y="502695"/>
                </a:lnTo>
                <a:lnTo>
                  <a:pt x="856742" y="481838"/>
                </a:lnTo>
                <a:lnTo>
                  <a:pt x="856742" y="53467"/>
                </a:lnTo>
                <a:lnTo>
                  <a:pt x="852549" y="32682"/>
                </a:lnTo>
                <a:lnTo>
                  <a:pt x="841105" y="15684"/>
                </a:lnTo>
                <a:lnTo>
                  <a:pt x="824112" y="4210"/>
                </a:lnTo>
                <a:lnTo>
                  <a:pt x="803275" y="0"/>
                </a:lnTo>
                <a:close/>
              </a:path>
            </a:pathLst>
          </a:custGeom>
          <a:solidFill>
            <a:srgbClr val="FFFFFF">
              <a:alpha val="90194"/>
            </a:srgbClr>
          </a:solidFill>
        </p:spPr>
        <p:txBody>
          <a:bodyPr wrap="square" lIns="0" tIns="0" rIns="0" bIns="0" rtlCol="0"/>
          <a:lstStyle/>
          <a:p>
            <a:endParaRPr/>
          </a:p>
        </p:txBody>
      </p:sp>
      <p:sp>
        <p:nvSpPr>
          <p:cNvPr id="104" name="object 104"/>
          <p:cNvSpPr/>
          <p:nvPr/>
        </p:nvSpPr>
        <p:spPr>
          <a:xfrm>
            <a:off x="4877180" y="2713227"/>
            <a:ext cx="857250" cy="535940"/>
          </a:xfrm>
          <a:custGeom>
            <a:avLst/>
            <a:gdLst/>
            <a:ahLst/>
            <a:cxnLst/>
            <a:rect l="l" t="t" r="r" b="b"/>
            <a:pathLst>
              <a:path w="857250" h="535939">
                <a:moveTo>
                  <a:pt x="0" y="53467"/>
                </a:moveTo>
                <a:lnTo>
                  <a:pt x="4212" y="32682"/>
                </a:lnTo>
                <a:lnTo>
                  <a:pt x="15700" y="15684"/>
                </a:lnTo>
                <a:lnTo>
                  <a:pt x="32736" y="4210"/>
                </a:lnTo>
                <a:lnTo>
                  <a:pt x="53594" y="0"/>
                </a:lnTo>
                <a:lnTo>
                  <a:pt x="803275" y="0"/>
                </a:lnTo>
                <a:lnTo>
                  <a:pt x="824112" y="4210"/>
                </a:lnTo>
                <a:lnTo>
                  <a:pt x="841105" y="15684"/>
                </a:lnTo>
                <a:lnTo>
                  <a:pt x="852549" y="32682"/>
                </a:lnTo>
                <a:lnTo>
                  <a:pt x="856742" y="53467"/>
                </a:lnTo>
                <a:lnTo>
                  <a:pt x="856742" y="481838"/>
                </a:lnTo>
                <a:lnTo>
                  <a:pt x="852549" y="502695"/>
                </a:lnTo>
                <a:lnTo>
                  <a:pt x="841105" y="519731"/>
                </a:lnTo>
                <a:lnTo>
                  <a:pt x="824112" y="531219"/>
                </a:lnTo>
                <a:lnTo>
                  <a:pt x="803275" y="535432"/>
                </a:lnTo>
                <a:lnTo>
                  <a:pt x="53594" y="535432"/>
                </a:lnTo>
                <a:lnTo>
                  <a:pt x="32736" y="531219"/>
                </a:lnTo>
                <a:lnTo>
                  <a:pt x="15700" y="519731"/>
                </a:lnTo>
                <a:lnTo>
                  <a:pt x="4212" y="502695"/>
                </a:lnTo>
                <a:lnTo>
                  <a:pt x="0" y="481838"/>
                </a:lnTo>
                <a:lnTo>
                  <a:pt x="0" y="53467"/>
                </a:lnTo>
                <a:close/>
              </a:path>
            </a:pathLst>
          </a:custGeom>
          <a:ln w="9525">
            <a:solidFill>
              <a:srgbClr val="A6C6A2"/>
            </a:solidFill>
          </a:ln>
        </p:spPr>
        <p:txBody>
          <a:bodyPr wrap="square" lIns="0" tIns="0" rIns="0" bIns="0" rtlCol="0"/>
          <a:lstStyle/>
          <a:p>
            <a:endParaRPr/>
          </a:p>
        </p:txBody>
      </p:sp>
      <p:sp>
        <p:nvSpPr>
          <p:cNvPr id="105" name="object 105"/>
          <p:cNvSpPr txBox="1"/>
          <p:nvPr/>
        </p:nvSpPr>
        <p:spPr>
          <a:xfrm>
            <a:off x="4935728" y="2840863"/>
            <a:ext cx="741680" cy="254635"/>
          </a:xfrm>
          <a:prstGeom prst="rect">
            <a:avLst/>
          </a:prstGeom>
        </p:spPr>
        <p:txBody>
          <a:bodyPr vert="horz" wrap="square" lIns="0" tIns="0" rIns="0" bIns="0" rtlCol="0">
            <a:spAutoFit/>
          </a:bodyPr>
          <a:lstStyle/>
          <a:p>
            <a:pPr marL="12700">
              <a:lnSpc>
                <a:spcPct val="100000"/>
              </a:lnSpc>
            </a:pPr>
            <a:r>
              <a:rPr sz="1600" b="1" spc="-5" dirty="0">
                <a:latin typeface="Arial"/>
                <a:cs typeface="Arial"/>
              </a:rPr>
              <a:t>N =</a:t>
            </a:r>
            <a:r>
              <a:rPr sz="1600" b="1" spc="-95" dirty="0">
                <a:latin typeface="Arial"/>
                <a:cs typeface="Arial"/>
              </a:rPr>
              <a:t> </a:t>
            </a:r>
            <a:r>
              <a:rPr sz="1600" b="1" spc="-5" dirty="0">
                <a:latin typeface="Arial"/>
                <a:cs typeface="Arial"/>
              </a:rPr>
              <a:t>291</a:t>
            </a:r>
            <a:endParaRPr sz="1600">
              <a:latin typeface="Arial"/>
              <a:cs typeface="Arial"/>
            </a:endParaRPr>
          </a:p>
        </p:txBody>
      </p:sp>
      <p:sp>
        <p:nvSpPr>
          <p:cNvPr id="106" name="object 106"/>
          <p:cNvSpPr/>
          <p:nvPr/>
        </p:nvSpPr>
        <p:spPr>
          <a:xfrm>
            <a:off x="4770120" y="2579370"/>
            <a:ext cx="112395" cy="421005"/>
          </a:xfrm>
          <a:custGeom>
            <a:avLst/>
            <a:gdLst/>
            <a:ahLst/>
            <a:cxnLst/>
            <a:rect l="l" t="t" r="r" b="b"/>
            <a:pathLst>
              <a:path w="112395" h="421005">
                <a:moveTo>
                  <a:pt x="0" y="0"/>
                </a:moveTo>
                <a:lnTo>
                  <a:pt x="0" y="421004"/>
                </a:lnTo>
                <a:lnTo>
                  <a:pt x="112267" y="421004"/>
                </a:lnTo>
              </a:path>
            </a:pathLst>
          </a:custGeom>
          <a:ln w="25400">
            <a:solidFill>
              <a:srgbClr val="B4AAB8"/>
            </a:solidFill>
          </a:ln>
        </p:spPr>
        <p:txBody>
          <a:bodyPr wrap="square" lIns="0" tIns="0" rIns="0" bIns="0" rtlCol="0"/>
          <a:lstStyle/>
          <a:p>
            <a:endParaRPr/>
          </a:p>
        </p:txBody>
      </p:sp>
      <p:sp>
        <p:nvSpPr>
          <p:cNvPr id="107" name="object 107"/>
          <p:cNvSpPr/>
          <p:nvPr/>
        </p:nvSpPr>
        <p:spPr>
          <a:xfrm>
            <a:off x="4829555" y="3357371"/>
            <a:ext cx="952500" cy="630935"/>
          </a:xfrm>
          <a:prstGeom prst="rect">
            <a:avLst/>
          </a:prstGeom>
          <a:blipFill>
            <a:blip r:embed="rId39" cstate="print"/>
            <a:stretch>
              <a:fillRect/>
            </a:stretch>
          </a:blipFill>
        </p:spPr>
        <p:txBody>
          <a:bodyPr wrap="square" lIns="0" tIns="0" rIns="0" bIns="0" rtlCol="0"/>
          <a:lstStyle/>
          <a:p>
            <a:endParaRPr/>
          </a:p>
        </p:txBody>
      </p:sp>
      <p:sp>
        <p:nvSpPr>
          <p:cNvPr id="108" name="object 108"/>
          <p:cNvSpPr/>
          <p:nvPr/>
        </p:nvSpPr>
        <p:spPr>
          <a:xfrm>
            <a:off x="4980432" y="3442715"/>
            <a:ext cx="691896" cy="507492"/>
          </a:xfrm>
          <a:prstGeom prst="rect">
            <a:avLst/>
          </a:prstGeom>
          <a:blipFill>
            <a:blip r:embed="rId40" cstate="print"/>
            <a:stretch>
              <a:fillRect/>
            </a:stretch>
          </a:blipFill>
        </p:spPr>
        <p:txBody>
          <a:bodyPr wrap="square" lIns="0" tIns="0" rIns="0" bIns="0" rtlCol="0"/>
          <a:lstStyle/>
          <a:p>
            <a:endParaRPr/>
          </a:p>
        </p:txBody>
      </p:sp>
      <p:sp>
        <p:nvSpPr>
          <p:cNvPr id="109" name="object 109"/>
          <p:cNvSpPr/>
          <p:nvPr/>
        </p:nvSpPr>
        <p:spPr>
          <a:xfrm>
            <a:off x="4877180" y="3382517"/>
            <a:ext cx="857250" cy="535940"/>
          </a:xfrm>
          <a:custGeom>
            <a:avLst/>
            <a:gdLst/>
            <a:ahLst/>
            <a:cxnLst/>
            <a:rect l="l" t="t" r="r" b="b"/>
            <a:pathLst>
              <a:path w="857250" h="535939">
                <a:moveTo>
                  <a:pt x="803275" y="0"/>
                </a:moveTo>
                <a:lnTo>
                  <a:pt x="53594" y="0"/>
                </a:lnTo>
                <a:lnTo>
                  <a:pt x="32736" y="4212"/>
                </a:lnTo>
                <a:lnTo>
                  <a:pt x="15700" y="15700"/>
                </a:lnTo>
                <a:lnTo>
                  <a:pt x="4212" y="32736"/>
                </a:lnTo>
                <a:lnTo>
                  <a:pt x="0" y="53594"/>
                </a:lnTo>
                <a:lnTo>
                  <a:pt x="0" y="481965"/>
                </a:lnTo>
                <a:lnTo>
                  <a:pt x="4212" y="502802"/>
                </a:lnTo>
                <a:lnTo>
                  <a:pt x="15700" y="519795"/>
                </a:lnTo>
                <a:lnTo>
                  <a:pt x="32736" y="531239"/>
                </a:lnTo>
                <a:lnTo>
                  <a:pt x="53594" y="535432"/>
                </a:lnTo>
                <a:lnTo>
                  <a:pt x="803275" y="535432"/>
                </a:lnTo>
                <a:lnTo>
                  <a:pt x="824112" y="531239"/>
                </a:lnTo>
                <a:lnTo>
                  <a:pt x="841105" y="519795"/>
                </a:lnTo>
                <a:lnTo>
                  <a:pt x="852549" y="502802"/>
                </a:lnTo>
                <a:lnTo>
                  <a:pt x="856742" y="481965"/>
                </a:lnTo>
                <a:lnTo>
                  <a:pt x="856742" y="53594"/>
                </a:lnTo>
                <a:lnTo>
                  <a:pt x="852549" y="32736"/>
                </a:lnTo>
                <a:lnTo>
                  <a:pt x="841105" y="15700"/>
                </a:lnTo>
                <a:lnTo>
                  <a:pt x="824112" y="4212"/>
                </a:lnTo>
                <a:lnTo>
                  <a:pt x="803275" y="0"/>
                </a:lnTo>
                <a:close/>
              </a:path>
            </a:pathLst>
          </a:custGeom>
          <a:solidFill>
            <a:srgbClr val="FFFFFF">
              <a:alpha val="90194"/>
            </a:srgbClr>
          </a:solidFill>
        </p:spPr>
        <p:txBody>
          <a:bodyPr wrap="square" lIns="0" tIns="0" rIns="0" bIns="0" rtlCol="0"/>
          <a:lstStyle/>
          <a:p>
            <a:endParaRPr/>
          </a:p>
        </p:txBody>
      </p:sp>
      <p:sp>
        <p:nvSpPr>
          <p:cNvPr id="110" name="object 110"/>
          <p:cNvSpPr/>
          <p:nvPr/>
        </p:nvSpPr>
        <p:spPr>
          <a:xfrm>
            <a:off x="4877180" y="3382517"/>
            <a:ext cx="857250" cy="535940"/>
          </a:xfrm>
          <a:custGeom>
            <a:avLst/>
            <a:gdLst/>
            <a:ahLst/>
            <a:cxnLst/>
            <a:rect l="l" t="t" r="r" b="b"/>
            <a:pathLst>
              <a:path w="857250" h="535939">
                <a:moveTo>
                  <a:pt x="0" y="53594"/>
                </a:moveTo>
                <a:lnTo>
                  <a:pt x="4212" y="32736"/>
                </a:lnTo>
                <a:lnTo>
                  <a:pt x="15700" y="15700"/>
                </a:lnTo>
                <a:lnTo>
                  <a:pt x="32736" y="4212"/>
                </a:lnTo>
                <a:lnTo>
                  <a:pt x="53594" y="0"/>
                </a:lnTo>
                <a:lnTo>
                  <a:pt x="803275" y="0"/>
                </a:lnTo>
                <a:lnTo>
                  <a:pt x="824112" y="4212"/>
                </a:lnTo>
                <a:lnTo>
                  <a:pt x="841105" y="15700"/>
                </a:lnTo>
                <a:lnTo>
                  <a:pt x="852549" y="32736"/>
                </a:lnTo>
                <a:lnTo>
                  <a:pt x="856742" y="53594"/>
                </a:lnTo>
                <a:lnTo>
                  <a:pt x="856742" y="481965"/>
                </a:lnTo>
                <a:lnTo>
                  <a:pt x="852549" y="502802"/>
                </a:lnTo>
                <a:lnTo>
                  <a:pt x="841105" y="519795"/>
                </a:lnTo>
                <a:lnTo>
                  <a:pt x="824112" y="531239"/>
                </a:lnTo>
                <a:lnTo>
                  <a:pt x="803275" y="535432"/>
                </a:lnTo>
                <a:lnTo>
                  <a:pt x="53594" y="535432"/>
                </a:lnTo>
                <a:lnTo>
                  <a:pt x="32736" y="531239"/>
                </a:lnTo>
                <a:lnTo>
                  <a:pt x="15700" y="519795"/>
                </a:lnTo>
                <a:lnTo>
                  <a:pt x="4212" y="502802"/>
                </a:lnTo>
                <a:lnTo>
                  <a:pt x="0" y="481965"/>
                </a:lnTo>
                <a:lnTo>
                  <a:pt x="0" y="53594"/>
                </a:lnTo>
                <a:close/>
              </a:path>
            </a:pathLst>
          </a:custGeom>
          <a:ln w="9525">
            <a:solidFill>
              <a:srgbClr val="51C885"/>
            </a:solidFill>
          </a:ln>
        </p:spPr>
        <p:txBody>
          <a:bodyPr wrap="square" lIns="0" tIns="0" rIns="0" bIns="0" rtlCol="0"/>
          <a:lstStyle/>
          <a:p>
            <a:endParaRPr/>
          </a:p>
        </p:txBody>
      </p:sp>
      <p:sp>
        <p:nvSpPr>
          <p:cNvPr id="111" name="object 111"/>
          <p:cNvSpPr txBox="1"/>
          <p:nvPr/>
        </p:nvSpPr>
        <p:spPr>
          <a:xfrm>
            <a:off x="5132070" y="3560571"/>
            <a:ext cx="348615" cy="180975"/>
          </a:xfrm>
          <a:prstGeom prst="rect">
            <a:avLst/>
          </a:prstGeom>
        </p:spPr>
        <p:txBody>
          <a:bodyPr vert="horz" wrap="square" lIns="0" tIns="0" rIns="0" bIns="0" rtlCol="0">
            <a:spAutoFit/>
          </a:bodyPr>
          <a:lstStyle/>
          <a:p>
            <a:pPr marL="12700">
              <a:lnSpc>
                <a:spcPct val="100000"/>
              </a:lnSpc>
            </a:pPr>
            <a:r>
              <a:rPr sz="1100" b="1" spc="5" dirty="0">
                <a:latin typeface="Arial"/>
                <a:cs typeface="Arial"/>
              </a:rPr>
              <a:t>Ea</a:t>
            </a:r>
            <a:r>
              <a:rPr sz="1100" b="1" spc="-50" dirty="0">
                <a:latin typeface="Arial"/>
                <a:cs typeface="Arial"/>
              </a:rPr>
              <a:t>r</a:t>
            </a:r>
            <a:r>
              <a:rPr sz="1100" b="1" spc="-75" dirty="0">
                <a:latin typeface="Arial"/>
                <a:cs typeface="Arial"/>
              </a:rPr>
              <a:t>l</a:t>
            </a:r>
            <a:r>
              <a:rPr sz="1100" b="1" spc="-60" dirty="0">
                <a:latin typeface="Arial"/>
                <a:cs typeface="Arial"/>
              </a:rPr>
              <a:t>y</a:t>
            </a:r>
            <a:endParaRPr sz="1100">
              <a:latin typeface="Arial"/>
              <a:cs typeface="Arial"/>
            </a:endParaRPr>
          </a:p>
        </p:txBody>
      </p:sp>
      <p:sp>
        <p:nvSpPr>
          <p:cNvPr id="112" name="object 112"/>
          <p:cNvSpPr/>
          <p:nvPr/>
        </p:nvSpPr>
        <p:spPr>
          <a:xfrm>
            <a:off x="4770120" y="2579370"/>
            <a:ext cx="112395" cy="1122680"/>
          </a:xfrm>
          <a:custGeom>
            <a:avLst/>
            <a:gdLst/>
            <a:ahLst/>
            <a:cxnLst/>
            <a:rect l="l" t="t" r="r" b="b"/>
            <a:pathLst>
              <a:path w="112395" h="1122679">
                <a:moveTo>
                  <a:pt x="0" y="0"/>
                </a:moveTo>
                <a:lnTo>
                  <a:pt x="0" y="1122679"/>
                </a:lnTo>
                <a:lnTo>
                  <a:pt x="112267" y="1122679"/>
                </a:lnTo>
              </a:path>
            </a:pathLst>
          </a:custGeom>
          <a:ln w="25399">
            <a:solidFill>
              <a:srgbClr val="B4AAB8"/>
            </a:solidFill>
          </a:ln>
        </p:spPr>
        <p:txBody>
          <a:bodyPr wrap="square" lIns="0" tIns="0" rIns="0" bIns="0" rtlCol="0"/>
          <a:lstStyle/>
          <a:p>
            <a:endParaRPr/>
          </a:p>
        </p:txBody>
      </p:sp>
      <p:sp>
        <p:nvSpPr>
          <p:cNvPr id="113" name="object 113"/>
          <p:cNvSpPr/>
          <p:nvPr/>
        </p:nvSpPr>
        <p:spPr>
          <a:xfrm>
            <a:off x="4829555" y="4027932"/>
            <a:ext cx="952500" cy="629412"/>
          </a:xfrm>
          <a:prstGeom prst="rect">
            <a:avLst/>
          </a:prstGeom>
          <a:blipFill>
            <a:blip r:embed="rId41" cstate="print"/>
            <a:stretch>
              <a:fillRect/>
            </a:stretch>
          </a:blipFill>
        </p:spPr>
        <p:txBody>
          <a:bodyPr wrap="square" lIns="0" tIns="0" rIns="0" bIns="0" rtlCol="0"/>
          <a:lstStyle/>
          <a:p>
            <a:endParaRPr/>
          </a:p>
        </p:txBody>
      </p:sp>
      <p:sp>
        <p:nvSpPr>
          <p:cNvPr id="114" name="object 114"/>
          <p:cNvSpPr/>
          <p:nvPr/>
        </p:nvSpPr>
        <p:spPr>
          <a:xfrm>
            <a:off x="4948428" y="4113276"/>
            <a:ext cx="754379" cy="507492"/>
          </a:xfrm>
          <a:prstGeom prst="rect">
            <a:avLst/>
          </a:prstGeom>
          <a:blipFill>
            <a:blip r:embed="rId42" cstate="print"/>
            <a:stretch>
              <a:fillRect/>
            </a:stretch>
          </a:blipFill>
        </p:spPr>
        <p:txBody>
          <a:bodyPr wrap="square" lIns="0" tIns="0" rIns="0" bIns="0" rtlCol="0"/>
          <a:lstStyle/>
          <a:p>
            <a:endParaRPr/>
          </a:p>
        </p:txBody>
      </p:sp>
      <p:sp>
        <p:nvSpPr>
          <p:cNvPr id="115" name="object 115"/>
          <p:cNvSpPr/>
          <p:nvPr/>
        </p:nvSpPr>
        <p:spPr>
          <a:xfrm>
            <a:off x="4877180" y="4051808"/>
            <a:ext cx="857250" cy="535940"/>
          </a:xfrm>
          <a:custGeom>
            <a:avLst/>
            <a:gdLst/>
            <a:ahLst/>
            <a:cxnLst/>
            <a:rect l="l" t="t" r="r" b="b"/>
            <a:pathLst>
              <a:path w="857250" h="535939">
                <a:moveTo>
                  <a:pt x="803275" y="0"/>
                </a:moveTo>
                <a:lnTo>
                  <a:pt x="53594" y="0"/>
                </a:lnTo>
                <a:lnTo>
                  <a:pt x="32736" y="4212"/>
                </a:lnTo>
                <a:lnTo>
                  <a:pt x="15700" y="15700"/>
                </a:lnTo>
                <a:lnTo>
                  <a:pt x="4212" y="32736"/>
                </a:lnTo>
                <a:lnTo>
                  <a:pt x="0" y="53594"/>
                </a:lnTo>
                <a:lnTo>
                  <a:pt x="0" y="481965"/>
                </a:lnTo>
                <a:lnTo>
                  <a:pt x="4212" y="502822"/>
                </a:lnTo>
                <a:lnTo>
                  <a:pt x="15700" y="519858"/>
                </a:lnTo>
                <a:lnTo>
                  <a:pt x="32736" y="531346"/>
                </a:lnTo>
                <a:lnTo>
                  <a:pt x="53594" y="535559"/>
                </a:lnTo>
                <a:lnTo>
                  <a:pt x="803275" y="535559"/>
                </a:lnTo>
                <a:lnTo>
                  <a:pt x="824112" y="531346"/>
                </a:lnTo>
                <a:lnTo>
                  <a:pt x="841105" y="519858"/>
                </a:lnTo>
                <a:lnTo>
                  <a:pt x="852549" y="502822"/>
                </a:lnTo>
                <a:lnTo>
                  <a:pt x="856742" y="481965"/>
                </a:lnTo>
                <a:lnTo>
                  <a:pt x="856742" y="53594"/>
                </a:lnTo>
                <a:lnTo>
                  <a:pt x="852549" y="32736"/>
                </a:lnTo>
                <a:lnTo>
                  <a:pt x="841105" y="15700"/>
                </a:lnTo>
                <a:lnTo>
                  <a:pt x="824112" y="4212"/>
                </a:lnTo>
                <a:lnTo>
                  <a:pt x="803275" y="0"/>
                </a:lnTo>
                <a:close/>
              </a:path>
            </a:pathLst>
          </a:custGeom>
          <a:solidFill>
            <a:srgbClr val="FFFFFF">
              <a:alpha val="90194"/>
            </a:srgbClr>
          </a:solidFill>
        </p:spPr>
        <p:txBody>
          <a:bodyPr wrap="square" lIns="0" tIns="0" rIns="0" bIns="0" rtlCol="0"/>
          <a:lstStyle/>
          <a:p>
            <a:endParaRPr/>
          </a:p>
        </p:txBody>
      </p:sp>
      <p:sp>
        <p:nvSpPr>
          <p:cNvPr id="116" name="object 116"/>
          <p:cNvSpPr/>
          <p:nvPr/>
        </p:nvSpPr>
        <p:spPr>
          <a:xfrm>
            <a:off x="4877180" y="4051808"/>
            <a:ext cx="857250" cy="535940"/>
          </a:xfrm>
          <a:custGeom>
            <a:avLst/>
            <a:gdLst/>
            <a:ahLst/>
            <a:cxnLst/>
            <a:rect l="l" t="t" r="r" b="b"/>
            <a:pathLst>
              <a:path w="857250" h="535939">
                <a:moveTo>
                  <a:pt x="0" y="53594"/>
                </a:moveTo>
                <a:lnTo>
                  <a:pt x="4212" y="32736"/>
                </a:lnTo>
                <a:lnTo>
                  <a:pt x="15700" y="15700"/>
                </a:lnTo>
                <a:lnTo>
                  <a:pt x="32736" y="4212"/>
                </a:lnTo>
                <a:lnTo>
                  <a:pt x="53594" y="0"/>
                </a:lnTo>
                <a:lnTo>
                  <a:pt x="803275" y="0"/>
                </a:lnTo>
                <a:lnTo>
                  <a:pt x="824112" y="4212"/>
                </a:lnTo>
                <a:lnTo>
                  <a:pt x="841105" y="15700"/>
                </a:lnTo>
                <a:lnTo>
                  <a:pt x="852549" y="32736"/>
                </a:lnTo>
                <a:lnTo>
                  <a:pt x="856742" y="53594"/>
                </a:lnTo>
                <a:lnTo>
                  <a:pt x="856742" y="481965"/>
                </a:lnTo>
                <a:lnTo>
                  <a:pt x="852549" y="502822"/>
                </a:lnTo>
                <a:lnTo>
                  <a:pt x="841105" y="519858"/>
                </a:lnTo>
                <a:lnTo>
                  <a:pt x="824112" y="531346"/>
                </a:lnTo>
                <a:lnTo>
                  <a:pt x="803275" y="535559"/>
                </a:lnTo>
                <a:lnTo>
                  <a:pt x="53594" y="535559"/>
                </a:lnTo>
                <a:lnTo>
                  <a:pt x="32736" y="531346"/>
                </a:lnTo>
                <a:lnTo>
                  <a:pt x="15700" y="519858"/>
                </a:lnTo>
                <a:lnTo>
                  <a:pt x="4212" y="502822"/>
                </a:lnTo>
                <a:lnTo>
                  <a:pt x="0" y="481965"/>
                </a:lnTo>
                <a:lnTo>
                  <a:pt x="0" y="53594"/>
                </a:lnTo>
                <a:close/>
              </a:path>
            </a:pathLst>
          </a:custGeom>
          <a:ln w="9525">
            <a:solidFill>
              <a:srgbClr val="5BC69F"/>
            </a:solidFill>
          </a:ln>
        </p:spPr>
        <p:txBody>
          <a:bodyPr wrap="square" lIns="0" tIns="0" rIns="0" bIns="0" rtlCol="0"/>
          <a:lstStyle/>
          <a:p>
            <a:endParaRPr/>
          </a:p>
        </p:txBody>
      </p:sp>
      <p:sp>
        <p:nvSpPr>
          <p:cNvPr id="117" name="object 117"/>
          <p:cNvSpPr txBox="1"/>
          <p:nvPr/>
        </p:nvSpPr>
        <p:spPr>
          <a:xfrm>
            <a:off x="5100065" y="4229861"/>
            <a:ext cx="411480" cy="180975"/>
          </a:xfrm>
          <a:prstGeom prst="rect">
            <a:avLst/>
          </a:prstGeom>
        </p:spPr>
        <p:txBody>
          <a:bodyPr vert="horz" wrap="square" lIns="0" tIns="0" rIns="0" bIns="0" rtlCol="0">
            <a:spAutoFit/>
          </a:bodyPr>
          <a:lstStyle/>
          <a:p>
            <a:pPr marL="12700">
              <a:lnSpc>
                <a:spcPct val="100000"/>
              </a:lnSpc>
            </a:pPr>
            <a:r>
              <a:rPr sz="1100" b="1" spc="-10" dirty="0">
                <a:latin typeface="Arial"/>
                <a:cs typeface="Arial"/>
              </a:rPr>
              <a:t>PBSC</a:t>
            </a:r>
            <a:endParaRPr sz="1100">
              <a:latin typeface="Arial"/>
              <a:cs typeface="Arial"/>
            </a:endParaRPr>
          </a:p>
        </p:txBody>
      </p:sp>
      <p:sp>
        <p:nvSpPr>
          <p:cNvPr id="118" name="object 118"/>
          <p:cNvSpPr/>
          <p:nvPr/>
        </p:nvSpPr>
        <p:spPr>
          <a:xfrm>
            <a:off x="4770120" y="2579370"/>
            <a:ext cx="112395" cy="1824355"/>
          </a:xfrm>
          <a:custGeom>
            <a:avLst/>
            <a:gdLst/>
            <a:ahLst/>
            <a:cxnLst/>
            <a:rect l="l" t="t" r="r" b="b"/>
            <a:pathLst>
              <a:path w="112395" h="1824354">
                <a:moveTo>
                  <a:pt x="0" y="0"/>
                </a:moveTo>
                <a:lnTo>
                  <a:pt x="0" y="1824354"/>
                </a:lnTo>
                <a:lnTo>
                  <a:pt x="112267" y="1824354"/>
                </a:lnTo>
              </a:path>
            </a:pathLst>
          </a:custGeom>
          <a:ln w="25400">
            <a:solidFill>
              <a:srgbClr val="B4AAB8"/>
            </a:solidFill>
          </a:ln>
        </p:spPr>
        <p:txBody>
          <a:bodyPr wrap="square" lIns="0" tIns="0" rIns="0" bIns="0" rtlCol="0"/>
          <a:lstStyle/>
          <a:p>
            <a:endParaRPr/>
          </a:p>
        </p:txBody>
      </p:sp>
      <p:sp>
        <p:nvSpPr>
          <p:cNvPr id="119" name="object 119"/>
          <p:cNvSpPr/>
          <p:nvPr/>
        </p:nvSpPr>
        <p:spPr>
          <a:xfrm>
            <a:off x="4829555" y="4696967"/>
            <a:ext cx="952500" cy="629412"/>
          </a:xfrm>
          <a:prstGeom prst="rect">
            <a:avLst/>
          </a:prstGeom>
          <a:blipFill>
            <a:blip r:embed="rId43" cstate="print"/>
            <a:stretch>
              <a:fillRect/>
            </a:stretch>
          </a:blipFill>
        </p:spPr>
        <p:txBody>
          <a:bodyPr wrap="square" lIns="0" tIns="0" rIns="0" bIns="0" rtlCol="0"/>
          <a:lstStyle/>
          <a:p>
            <a:endParaRPr/>
          </a:p>
        </p:txBody>
      </p:sp>
      <p:sp>
        <p:nvSpPr>
          <p:cNvPr id="120" name="object 120"/>
          <p:cNvSpPr/>
          <p:nvPr/>
        </p:nvSpPr>
        <p:spPr>
          <a:xfrm>
            <a:off x="5035296" y="4782311"/>
            <a:ext cx="582168" cy="507491"/>
          </a:xfrm>
          <a:prstGeom prst="rect">
            <a:avLst/>
          </a:prstGeom>
          <a:blipFill>
            <a:blip r:embed="rId44" cstate="print"/>
            <a:stretch>
              <a:fillRect/>
            </a:stretch>
          </a:blipFill>
        </p:spPr>
        <p:txBody>
          <a:bodyPr wrap="square" lIns="0" tIns="0" rIns="0" bIns="0" rtlCol="0"/>
          <a:lstStyle/>
          <a:p>
            <a:endParaRPr/>
          </a:p>
        </p:txBody>
      </p:sp>
      <p:sp>
        <p:nvSpPr>
          <p:cNvPr id="121" name="object 121"/>
          <p:cNvSpPr/>
          <p:nvPr/>
        </p:nvSpPr>
        <p:spPr>
          <a:xfrm>
            <a:off x="4877180" y="4721225"/>
            <a:ext cx="857250" cy="535940"/>
          </a:xfrm>
          <a:custGeom>
            <a:avLst/>
            <a:gdLst/>
            <a:ahLst/>
            <a:cxnLst/>
            <a:rect l="l" t="t" r="r" b="b"/>
            <a:pathLst>
              <a:path w="857250" h="535939">
                <a:moveTo>
                  <a:pt x="803275" y="0"/>
                </a:moveTo>
                <a:lnTo>
                  <a:pt x="53594" y="0"/>
                </a:lnTo>
                <a:lnTo>
                  <a:pt x="32736" y="4192"/>
                </a:lnTo>
                <a:lnTo>
                  <a:pt x="15700" y="15636"/>
                </a:lnTo>
                <a:lnTo>
                  <a:pt x="4212" y="32629"/>
                </a:lnTo>
                <a:lnTo>
                  <a:pt x="0" y="53467"/>
                </a:lnTo>
                <a:lnTo>
                  <a:pt x="0" y="481838"/>
                </a:lnTo>
                <a:lnTo>
                  <a:pt x="4212" y="502695"/>
                </a:lnTo>
                <a:lnTo>
                  <a:pt x="15700" y="519731"/>
                </a:lnTo>
                <a:lnTo>
                  <a:pt x="32736" y="531219"/>
                </a:lnTo>
                <a:lnTo>
                  <a:pt x="53594" y="535432"/>
                </a:lnTo>
                <a:lnTo>
                  <a:pt x="803275" y="535432"/>
                </a:lnTo>
                <a:lnTo>
                  <a:pt x="824112" y="531219"/>
                </a:lnTo>
                <a:lnTo>
                  <a:pt x="841105" y="519731"/>
                </a:lnTo>
                <a:lnTo>
                  <a:pt x="852549" y="502695"/>
                </a:lnTo>
                <a:lnTo>
                  <a:pt x="856742" y="481838"/>
                </a:lnTo>
                <a:lnTo>
                  <a:pt x="856742" y="53467"/>
                </a:lnTo>
                <a:lnTo>
                  <a:pt x="852549" y="32629"/>
                </a:lnTo>
                <a:lnTo>
                  <a:pt x="841105" y="15636"/>
                </a:lnTo>
                <a:lnTo>
                  <a:pt x="824112" y="4192"/>
                </a:lnTo>
                <a:lnTo>
                  <a:pt x="803275" y="0"/>
                </a:lnTo>
                <a:close/>
              </a:path>
            </a:pathLst>
          </a:custGeom>
          <a:solidFill>
            <a:srgbClr val="FFFFFF">
              <a:alpha val="90194"/>
            </a:srgbClr>
          </a:solidFill>
        </p:spPr>
        <p:txBody>
          <a:bodyPr wrap="square" lIns="0" tIns="0" rIns="0" bIns="0" rtlCol="0"/>
          <a:lstStyle/>
          <a:p>
            <a:endParaRPr/>
          </a:p>
        </p:txBody>
      </p:sp>
      <p:sp>
        <p:nvSpPr>
          <p:cNvPr id="122" name="object 122"/>
          <p:cNvSpPr/>
          <p:nvPr/>
        </p:nvSpPr>
        <p:spPr>
          <a:xfrm>
            <a:off x="4877180" y="4721225"/>
            <a:ext cx="857250" cy="535940"/>
          </a:xfrm>
          <a:custGeom>
            <a:avLst/>
            <a:gdLst/>
            <a:ahLst/>
            <a:cxnLst/>
            <a:rect l="l" t="t" r="r" b="b"/>
            <a:pathLst>
              <a:path w="857250" h="535939">
                <a:moveTo>
                  <a:pt x="0" y="53467"/>
                </a:moveTo>
                <a:lnTo>
                  <a:pt x="4212" y="32629"/>
                </a:lnTo>
                <a:lnTo>
                  <a:pt x="15700" y="15636"/>
                </a:lnTo>
                <a:lnTo>
                  <a:pt x="32736" y="4192"/>
                </a:lnTo>
                <a:lnTo>
                  <a:pt x="53594" y="0"/>
                </a:lnTo>
                <a:lnTo>
                  <a:pt x="803275" y="0"/>
                </a:lnTo>
                <a:lnTo>
                  <a:pt x="824112" y="4192"/>
                </a:lnTo>
                <a:lnTo>
                  <a:pt x="841105" y="15636"/>
                </a:lnTo>
                <a:lnTo>
                  <a:pt x="852549" y="32629"/>
                </a:lnTo>
                <a:lnTo>
                  <a:pt x="856742" y="53467"/>
                </a:lnTo>
                <a:lnTo>
                  <a:pt x="856742" y="481838"/>
                </a:lnTo>
                <a:lnTo>
                  <a:pt x="852549" y="502695"/>
                </a:lnTo>
                <a:lnTo>
                  <a:pt x="841105" y="519731"/>
                </a:lnTo>
                <a:lnTo>
                  <a:pt x="824112" y="531219"/>
                </a:lnTo>
                <a:lnTo>
                  <a:pt x="803275" y="535432"/>
                </a:lnTo>
                <a:lnTo>
                  <a:pt x="53594" y="535432"/>
                </a:lnTo>
                <a:lnTo>
                  <a:pt x="32736" y="531219"/>
                </a:lnTo>
                <a:lnTo>
                  <a:pt x="15700" y="519731"/>
                </a:lnTo>
                <a:lnTo>
                  <a:pt x="4212" y="502695"/>
                </a:lnTo>
                <a:lnTo>
                  <a:pt x="0" y="481838"/>
                </a:lnTo>
                <a:lnTo>
                  <a:pt x="0" y="53467"/>
                </a:lnTo>
                <a:close/>
              </a:path>
            </a:pathLst>
          </a:custGeom>
          <a:ln w="9525">
            <a:solidFill>
              <a:srgbClr val="63C4B5"/>
            </a:solidFill>
          </a:ln>
        </p:spPr>
        <p:txBody>
          <a:bodyPr wrap="square" lIns="0" tIns="0" rIns="0" bIns="0" rtlCol="0"/>
          <a:lstStyle/>
          <a:p>
            <a:endParaRPr/>
          </a:p>
        </p:txBody>
      </p:sp>
      <p:sp>
        <p:nvSpPr>
          <p:cNvPr id="123" name="object 123"/>
          <p:cNvSpPr txBox="1"/>
          <p:nvPr/>
        </p:nvSpPr>
        <p:spPr>
          <a:xfrm>
            <a:off x="5186934" y="4899532"/>
            <a:ext cx="240029" cy="180975"/>
          </a:xfrm>
          <a:prstGeom prst="rect">
            <a:avLst/>
          </a:prstGeom>
        </p:spPr>
        <p:txBody>
          <a:bodyPr vert="horz" wrap="square" lIns="0" tIns="0" rIns="0" bIns="0" rtlCol="0">
            <a:spAutoFit/>
          </a:bodyPr>
          <a:lstStyle/>
          <a:p>
            <a:pPr marL="12700">
              <a:lnSpc>
                <a:spcPct val="100000"/>
              </a:lnSpc>
            </a:pPr>
            <a:r>
              <a:rPr sz="1100" b="1" spc="-20" dirty="0">
                <a:latin typeface="Arial"/>
                <a:cs typeface="Arial"/>
              </a:rPr>
              <a:t>MA</a:t>
            </a:r>
            <a:endParaRPr sz="1100">
              <a:latin typeface="Arial"/>
              <a:cs typeface="Arial"/>
            </a:endParaRPr>
          </a:p>
        </p:txBody>
      </p:sp>
      <p:sp>
        <p:nvSpPr>
          <p:cNvPr id="124" name="object 124"/>
          <p:cNvSpPr/>
          <p:nvPr/>
        </p:nvSpPr>
        <p:spPr>
          <a:xfrm>
            <a:off x="4770120" y="2579370"/>
            <a:ext cx="112395" cy="2526030"/>
          </a:xfrm>
          <a:custGeom>
            <a:avLst/>
            <a:gdLst/>
            <a:ahLst/>
            <a:cxnLst/>
            <a:rect l="l" t="t" r="r" b="b"/>
            <a:pathLst>
              <a:path w="112395" h="2526029">
                <a:moveTo>
                  <a:pt x="0" y="0"/>
                </a:moveTo>
                <a:lnTo>
                  <a:pt x="0" y="2526029"/>
                </a:lnTo>
                <a:lnTo>
                  <a:pt x="112267" y="2526029"/>
                </a:lnTo>
              </a:path>
            </a:pathLst>
          </a:custGeom>
          <a:ln w="25400">
            <a:solidFill>
              <a:srgbClr val="B4AAB8"/>
            </a:solidFill>
          </a:ln>
        </p:spPr>
        <p:txBody>
          <a:bodyPr wrap="square" lIns="0" tIns="0" rIns="0" bIns="0" rtlCol="0"/>
          <a:lstStyle/>
          <a:p>
            <a:endParaRPr/>
          </a:p>
        </p:txBody>
      </p:sp>
      <p:sp>
        <p:nvSpPr>
          <p:cNvPr id="125" name="object 125"/>
          <p:cNvSpPr/>
          <p:nvPr/>
        </p:nvSpPr>
        <p:spPr>
          <a:xfrm>
            <a:off x="4829555" y="5366003"/>
            <a:ext cx="952500" cy="630935"/>
          </a:xfrm>
          <a:prstGeom prst="rect">
            <a:avLst/>
          </a:prstGeom>
          <a:blipFill>
            <a:blip r:embed="rId45" cstate="print"/>
            <a:stretch>
              <a:fillRect/>
            </a:stretch>
          </a:blipFill>
        </p:spPr>
        <p:txBody>
          <a:bodyPr wrap="square" lIns="0" tIns="0" rIns="0" bIns="0" rtlCol="0"/>
          <a:lstStyle/>
          <a:p>
            <a:endParaRPr/>
          </a:p>
        </p:txBody>
      </p:sp>
      <p:sp>
        <p:nvSpPr>
          <p:cNvPr id="126" name="object 126"/>
          <p:cNvSpPr/>
          <p:nvPr/>
        </p:nvSpPr>
        <p:spPr>
          <a:xfrm>
            <a:off x="4809744" y="5451347"/>
            <a:ext cx="1033272" cy="507491"/>
          </a:xfrm>
          <a:prstGeom prst="rect">
            <a:avLst/>
          </a:prstGeom>
          <a:blipFill>
            <a:blip r:embed="rId46" cstate="print"/>
            <a:stretch>
              <a:fillRect/>
            </a:stretch>
          </a:blipFill>
        </p:spPr>
        <p:txBody>
          <a:bodyPr wrap="square" lIns="0" tIns="0" rIns="0" bIns="0" rtlCol="0"/>
          <a:lstStyle/>
          <a:p>
            <a:endParaRPr/>
          </a:p>
        </p:txBody>
      </p:sp>
      <p:sp>
        <p:nvSpPr>
          <p:cNvPr id="127" name="object 127"/>
          <p:cNvSpPr/>
          <p:nvPr/>
        </p:nvSpPr>
        <p:spPr>
          <a:xfrm>
            <a:off x="4877180" y="5390515"/>
            <a:ext cx="857250" cy="535940"/>
          </a:xfrm>
          <a:custGeom>
            <a:avLst/>
            <a:gdLst/>
            <a:ahLst/>
            <a:cxnLst/>
            <a:rect l="l" t="t" r="r" b="b"/>
            <a:pathLst>
              <a:path w="857250" h="535939">
                <a:moveTo>
                  <a:pt x="803275" y="0"/>
                </a:moveTo>
                <a:lnTo>
                  <a:pt x="53594" y="0"/>
                </a:lnTo>
                <a:lnTo>
                  <a:pt x="32736" y="4212"/>
                </a:lnTo>
                <a:lnTo>
                  <a:pt x="15700" y="15700"/>
                </a:lnTo>
                <a:lnTo>
                  <a:pt x="4212" y="32736"/>
                </a:lnTo>
                <a:lnTo>
                  <a:pt x="0" y="53594"/>
                </a:lnTo>
                <a:lnTo>
                  <a:pt x="0" y="481926"/>
                </a:lnTo>
                <a:lnTo>
                  <a:pt x="4212" y="502766"/>
                </a:lnTo>
                <a:lnTo>
                  <a:pt x="15700" y="519785"/>
                </a:lnTo>
                <a:lnTo>
                  <a:pt x="32736" y="531261"/>
                </a:lnTo>
                <a:lnTo>
                  <a:pt x="53594" y="535470"/>
                </a:lnTo>
                <a:lnTo>
                  <a:pt x="803275" y="535470"/>
                </a:lnTo>
                <a:lnTo>
                  <a:pt x="824112" y="531261"/>
                </a:lnTo>
                <a:lnTo>
                  <a:pt x="841105" y="519785"/>
                </a:lnTo>
                <a:lnTo>
                  <a:pt x="852549" y="502766"/>
                </a:lnTo>
                <a:lnTo>
                  <a:pt x="856742" y="481926"/>
                </a:lnTo>
                <a:lnTo>
                  <a:pt x="856742" y="53594"/>
                </a:lnTo>
                <a:lnTo>
                  <a:pt x="852549" y="32736"/>
                </a:lnTo>
                <a:lnTo>
                  <a:pt x="841105" y="15700"/>
                </a:lnTo>
                <a:lnTo>
                  <a:pt x="824112" y="4212"/>
                </a:lnTo>
                <a:lnTo>
                  <a:pt x="803275" y="0"/>
                </a:lnTo>
                <a:close/>
              </a:path>
            </a:pathLst>
          </a:custGeom>
          <a:solidFill>
            <a:srgbClr val="FFFFFF">
              <a:alpha val="90194"/>
            </a:srgbClr>
          </a:solidFill>
        </p:spPr>
        <p:txBody>
          <a:bodyPr wrap="square" lIns="0" tIns="0" rIns="0" bIns="0" rtlCol="0"/>
          <a:lstStyle/>
          <a:p>
            <a:endParaRPr/>
          </a:p>
        </p:txBody>
      </p:sp>
      <p:sp>
        <p:nvSpPr>
          <p:cNvPr id="128" name="object 128"/>
          <p:cNvSpPr/>
          <p:nvPr/>
        </p:nvSpPr>
        <p:spPr>
          <a:xfrm>
            <a:off x="4877180" y="5390515"/>
            <a:ext cx="857250" cy="535940"/>
          </a:xfrm>
          <a:custGeom>
            <a:avLst/>
            <a:gdLst/>
            <a:ahLst/>
            <a:cxnLst/>
            <a:rect l="l" t="t" r="r" b="b"/>
            <a:pathLst>
              <a:path w="857250" h="535939">
                <a:moveTo>
                  <a:pt x="0" y="53594"/>
                </a:moveTo>
                <a:lnTo>
                  <a:pt x="4212" y="32736"/>
                </a:lnTo>
                <a:lnTo>
                  <a:pt x="15700" y="15700"/>
                </a:lnTo>
                <a:lnTo>
                  <a:pt x="32736" y="4212"/>
                </a:lnTo>
                <a:lnTo>
                  <a:pt x="53594" y="0"/>
                </a:lnTo>
                <a:lnTo>
                  <a:pt x="803275" y="0"/>
                </a:lnTo>
                <a:lnTo>
                  <a:pt x="824112" y="4212"/>
                </a:lnTo>
                <a:lnTo>
                  <a:pt x="841105" y="15700"/>
                </a:lnTo>
                <a:lnTo>
                  <a:pt x="852549" y="32736"/>
                </a:lnTo>
                <a:lnTo>
                  <a:pt x="856742" y="53594"/>
                </a:lnTo>
                <a:lnTo>
                  <a:pt x="856742" y="481926"/>
                </a:lnTo>
                <a:lnTo>
                  <a:pt x="852549" y="502766"/>
                </a:lnTo>
                <a:lnTo>
                  <a:pt x="841105" y="519785"/>
                </a:lnTo>
                <a:lnTo>
                  <a:pt x="824112" y="531261"/>
                </a:lnTo>
                <a:lnTo>
                  <a:pt x="803275" y="535470"/>
                </a:lnTo>
                <a:lnTo>
                  <a:pt x="53594" y="535470"/>
                </a:lnTo>
                <a:lnTo>
                  <a:pt x="32736" y="531261"/>
                </a:lnTo>
                <a:lnTo>
                  <a:pt x="15700" y="519785"/>
                </a:lnTo>
                <a:lnTo>
                  <a:pt x="4212" y="502766"/>
                </a:lnTo>
                <a:lnTo>
                  <a:pt x="0" y="481926"/>
                </a:lnTo>
                <a:lnTo>
                  <a:pt x="0" y="53594"/>
                </a:lnTo>
                <a:close/>
              </a:path>
            </a:pathLst>
          </a:custGeom>
          <a:ln w="9525">
            <a:solidFill>
              <a:srgbClr val="6CBDC2"/>
            </a:solidFill>
          </a:ln>
        </p:spPr>
        <p:txBody>
          <a:bodyPr wrap="square" lIns="0" tIns="0" rIns="0" bIns="0" rtlCol="0"/>
          <a:lstStyle/>
          <a:p>
            <a:endParaRPr/>
          </a:p>
        </p:txBody>
      </p:sp>
      <p:sp>
        <p:nvSpPr>
          <p:cNvPr id="129" name="object 129"/>
          <p:cNvSpPr txBox="1"/>
          <p:nvPr/>
        </p:nvSpPr>
        <p:spPr>
          <a:xfrm>
            <a:off x="4961382" y="5568899"/>
            <a:ext cx="690245" cy="180975"/>
          </a:xfrm>
          <a:prstGeom prst="rect">
            <a:avLst/>
          </a:prstGeom>
        </p:spPr>
        <p:txBody>
          <a:bodyPr vert="horz" wrap="square" lIns="0" tIns="0" rIns="0" bIns="0" rtlCol="0">
            <a:spAutoFit/>
          </a:bodyPr>
          <a:lstStyle/>
          <a:p>
            <a:pPr marL="12700">
              <a:lnSpc>
                <a:spcPct val="100000"/>
              </a:lnSpc>
            </a:pPr>
            <a:r>
              <a:rPr sz="1100" b="1" dirty="0">
                <a:latin typeface="Arial"/>
                <a:cs typeface="Arial"/>
              </a:rPr>
              <a:t>MRD/URD</a:t>
            </a:r>
            <a:endParaRPr sz="1100">
              <a:latin typeface="Arial"/>
              <a:cs typeface="Arial"/>
            </a:endParaRPr>
          </a:p>
        </p:txBody>
      </p:sp>
      <p:sp>
        <p:nvSpPr>
          <p:cNvPr id="130" name="object 130"/>
          <p:cNvSpPr/>
          <p:nvPr/>
        </p:nvSpPr>
        <p:spPr>
          <a:xfrm>
            <a:off x="5957315" y="1930907"/>
            <a:ext cx="1199388" cy="897636"/>
          </a:xfrm>
          <a:prstGeom prst="rect">
            <a:avLst/>
          </a:prstGeom>
          <a:blipFill>
            <a:blip r:embed="rId47" cstate="print"/>
            <a:stretch>
              <a:fillRect/>
            </a:stretch>
          </a:blipFill>
        </p:spPr>
        <p:txBody>
          <a:bodyPr wrap="square" lIns="0" tIns="0" rIns="0" bIns="0" rtlCol="0"/>
          <a:lstStyle/>
          <a:p>
            <a:endParaRPr/>
          </a:p>
        </p:txBody>
      </p:sp>
      <p:sp>
        <p:nvSpPr>
          <p:cNvPr id="131" name="object 131"/>
          <p:cNvSpPr/>
          <p:nvPr/>
        </p:nvSpPr>
        <p:spPr>
          <a:xfrm>
            <a:off x="6108827" y="2579370"/>
            <a:ext cx="107314" cy="401955"/>
          </a:xfrm>
          <a:custGeom>
            <a:avLst/>
            <a:gdLst/>
            <a:ahLst/>
            <a:cxnLst/>
            <a:rect l="l" t="t" r="r" b="b"/>
            <a:pathLst>
              <a:path w="107314" h="401955">
                <a:moveTo>
                  <a:pt x="0" y="0"/>
                </a:moveTo>
                <a:lnTo>
                  <a:pt x="0" y="401574"/>
                </a:lnTo>
                <a:lnTo>
                  <a:pt x="107061" y="401574"/>
                </a:lnTo>
              </a:path>
            </a:pathLst>
          </a:custGeom>
          <a:ln w="25399">
            <a:solidFill>
              <a:srgbClr val="FFFFFF"/>
            </a:solidFill>
          </a:ln>
        </p:spPr>
        <p:txBody>
          <a:bodyPr wrap="square" lIns="0" tIns="0" rIns="0" bIns="0" rtlCol="0"/>
          <a:lstStyle/>
          <a:p>
            <a:endParaRPr/>
          </a:p>
        </p:txBody>
      </p:sp>
      <p:sp>
        <p:nvSpPr>
          <p:cNvPr id="132" name="object 132"/>
          <p:cNvSpPr/>
          <p:nvPr/>
        </p:nvSpPr>
        <p:spPr>
          <a:xfrm>
            <a:off x="6169152" y="2688335"/>
            <a:ext cx="950976" cy="630936"/>
          </a:xfrm>
          <a:prstGeom prst="rect">
            <a:avLst/>
          </a:prstGeom>
          <a:blipFill>
            <a:blip r:embed="rId48" cstate="print"/>
            <a:stretch>
              <a:fillRect/>
            </a:stretch>
          </a:blipFill>
        </p:spPr>
        <p:txBody>
          <a:bodyPr wrap="square" lIns="0" tIns="0" rIns="0" bIns="0" rtlCol="0"/>
          <a:lstStyle/>
          <a:p>
            <a:endParaRPr/>
          </a:p>
        </p:txBody>
      </p:sp>
      <p:sp>
        <p:nvSpPr>
          <p:cNvPr id="133" name="object 133"/>
          <p:cNvSpPr/>
          <p:nvPr/>
        </p:nvSpPr>
        <p:spPr>
          <a:xfrm>
            <a:off x="6208776" y="2776727"/>
            <a:ext cx="926592" cy="490727"/>
          </a:xfrm>
          <a:prstGeom prst="rect">
            <a:avLst/>
          </a:prstGeom>
          <a:blipFill>
            <a:blip r:embed="rId49" cstate="print"/>
            <a:stretch>
              <a:fillRect/>
            </a:stretch>
          </a:blipFill>
        </p:spPr>
        <p:txBody>
          <a:bodyPr wrap="square" lIns="0" tIns="0" rIns="0" bIns="0" rtlCol="0"/>
          <a:lstStyle/>
          <a:p>
            <a:endParaRPr/>
          </a:p>
        </p:txBody>
      </p:sp>
      <p:sp>
        <p:nvSpPr>
          <p:cNvPr id="134" name="object 134"/>
          <p:cNvSpPr/>
          <p:nvPr/>
        </p:nvSpPr>
        <p:spPr>
          <a:xfrm>
            <a:off x="6215888" y="2713227"/>
            <a:ext cx="857250" cy="535940"/>
          </a:xfrm>
          <a:custGeom>
            <a:avLst/>
            <a:gdLst/>
            <a:ahLst/>
            <a:cxnLst/>
            <a:rect l="l" t="t" r="r" b="b"/>
            <a:pathLst>
              <a:path w="857250" h="535939">
                <a:moveTo>
                  <a:pt x="803147" y="0"/>
                </a:moveTo>
                <a:lnTo>
                  <a:pt x="53594" y="0"/>
                </a:lnTo>
                <a:lnTo>
                  <a:pt x="32736" y="4210"/>
                </a:lnTo>
                <a:lnTo>
                  <a:pt x="15700" y="15684"/>
                </a:lnTo>
                <a:lnTo>
                  <a:pt x="4212" y="32682"/>
                </a:lnTo>
                <a:lnTo>
                  <a:pt x="0" y="53467"/>
                </a:lnTo>
                <a:lnTo>
                  <a:pt x="0" y="481838"/>
                </a:lnTo>
                <a:lnTo>
                  <a:pt x="4212" y="502695"/>
                </a:lnTo>
                <a:lnTo>
                  <a:pt x="15700" y="519731"/>
                </a:lnTo>
                <a:lnTo>
                  <a:pt x="32736" y="531219"/>
                </a:lnTo>
                <a:lnTo>
                  <a:pt x="53594" y="535432"/>
                </a:lnTo>
                <a:lnTo>
                  <a:pt x="803147" y="535432"/>
                </a:lnTo>
                <a:lnTo>
                  <a:pt x="824005" y="531219"/>
                </a:lnTo>
                <a:lnTo>
                  <a:pt x="841041" y="519731"/>
                </a:lnTo>
                <a:lnTo>
                  <a:pt x="852529" y="502695"/>
                </a:lnTo>
                <a:lnTo>
                  <a:pt x="856741" y="481838"/>
                </a:lnTo>
                <a:lnTo>
                  <a:pt x="856741" y="53467"/>
                </a:lnTo>
                <a:lnTo>
                  <a:pt x="852529" y="32682"/>
                </a:lnTo>
                <a:lnTo>
                  <a:pt x="841041" y="15684"/>
                </a:lnTo>
                <a:lnTo>
                  <a:pt x="824005" y="4210"/>
                </a:lnTo>
                <a:lnTo>
                  <a:pt x="803147" y="0"/>
                </a:lnTo>
                <a:close/>
              </a:path>
            </a:pathLst>
          </a:custGeom>
          <a:solidFill>
            <a:srgbClr val="FFFFFF">
              <a:alpha val="90194"/>
            </a:srgbClr>
          </a:solidFill>
        </p:spPr>
        <p:txBody>
          <a:bodyPr wrap="square" lIns="0" tIns="0" rIns="0" bIns="0" rtlCol="0"/>
          <a:lstStyle/>
          <a:p>
            <a:endParaRPr/>
          </a:p>
        </p:txBody>
      </p:sp>
      <p:sp>
        <p:nvSpPr>
          <p:cNvPr id="135" name="object 135"/>
          <p:cNvSpPr/>
          <p:nvPr/>
        </p:nvSpPr>
        <p:spPr>
          <a:xfrm>
            <a:off x="6215888" y="2713227"/>
            <a:ext cx="857250" cy="535940"/>
          </a:xfrm>
          <a:custGeom>
            <a:avLst/>
            <a:gdLst/>
            <a:ahLst/>
            <a:cxnLst/>
            <a:rect l="l" t="t" r="r" b="b"/>
            <a:pathLst>
              <a:path w="857250" h="535939">
                <a:moveTo>
                  <a:pt x="0" y="53467"/>
                </a:moveTo>
                <a:lnTo>
                  <a:pt x="4212" y="32682"/>
                </a:lnTo>
                <a:lnTo>
                  <a:pt x="15700" y="15684"/>
                </a:lnTo>
                <a:lnTo>
                  <a:pt x="32736" y="4210"/>
                </a:lnTo>
                <a:lnTo>
                  <a:pt x="53594" y="0"/>
                </a:lnTo>
                <a:lnTo>
                  <a:pt x="803147" y="0"/>
                </a:lnTo>
                <a:lnTo>
                  <a:pt x="824005" y="4210"/>
                </a:lnTo>
                <a:lnTo>
                  <a:pt x="841041" y="15684"/>
                </a:lnTo>
                <a:lnTo>
                  <a:pt x="852529" y="32682"/>
                </a:lnTo>
                <a:lnTo>
                  <a:pt x="856741" y="53467"/>
                </a:lnTo>
                <a:lnTo>
                  <a:pt x="856741" y="481838"/>
                </a:lnTo>
                <a:lnTo>
                  <a:pt x="852529" y="502695"/>
                </a:lnTo>
                <a:lnTo>
                  <a:pt x="841041" y="519731"/>
                </a:lnTo>
                <a:lnTo>
                  <a:pt x="824005" y="531219"/>
                </a:lnTo>
                <a:lnTo>
                  <a:pt x="803147" y="535432"/>
                </a:lnTo>
                <a:lnTo>
                  <a:pt x="53594" y="535432"/>
                </a:lnTo>
                <a:lnTo>
                  <a:pt x="32736" y="531219"/>
                </a:lnTo>
                <a:lnTo>
                  <a:pt x="15700" y="519731"/>
                </a:lnTo>
                <a:lnTo>
                  <a:pt x="4212" y="502695"/>
                </a:lnTo>
                <a:lnTo>
                  <a:pt x="0" y="481838"/>
                </a:lnTo>
                <a:lnTo>
                  <a:pt x="0" y="53467"/>
                </a:lnTo>
                <a:close/>
              </a:path>
            </a:pathLst>
          </a:custGeom>
          <a:ln w="9525">
            <a:solidFill>
              <a:srgbClr val="D2D6C7"/>
            </a:solidFill>
          </a:ln>
        </p:spPr>
        <p:txBody>
          <a:bodyPr wrap="square" lIns="0" tIns="0" rIns="0" bIns="0" rtlCol="0"/>
          <a:lstStyle/>
          <a:p>
            <a:endParaRPr/>
          </a:p>
        </p:txBody>
      </p:sp>
      <p:sp>
        <p:nvSpPr>
          <p:cNvPr id="136" name="object 136"/>
          <p:cNvSpPr txBox="1"/>
          <p:nvPr/>
        </p:nvSpPr>
        <p:spPr>
          <a:xfrm>
            <a:off x="6355460" y="2840863"/>
            <a:ext cx="579120" cy="254635"/>
          </a:xfrm>
          <a:prstGeom prst="rect">
            <a:avLst/>
          </a:prstGeom>
        </p:spPr>
        <p:txBody>
          <a:bodyPr vert="horz" wrap="square" lIns="0" tIns="0" rIns="0" bIns="0" rtlCol="0">
            <a:spAutoFit/>
          </a:bodyPr>
          <a:lstStyle/>
          <a:p>
            <a:pPr marL="12700">
              <a:lnSpc>
                <a:spcPct val="100000"/>
              </a:lnSpc>
            </a:pPr>
            <a:r>
              <a:rPr sz="1600" b="1" spc="-5" dirty="0">
                <a:latin typeface="Arial"/>
                <a:cs typeface="Arial"/>
              </a:rPr>
              <a:t>N -</a:t>
            </a:r>
            <a:r>
              <a:rPr sz="1600" b="1" spc="-85" dirty="0">
                <a:latin typeface="Arial"/>
                <a:cs typeface="Arial"/>
              </a:rPr>
              <a:t> </a:t>
            </a:r>
            <a:r>
              <a:rPr sz="1600" b="1" spc="-5" dirty="0">
                <a:latin typeface="Arial"/>
                <a:cs typeface="Arial"/>
              </a:rPr>
              <a:t>44</a:t>
            </a:r>
            <a:endParaRPr sz="1600">
              <a:latin typeface="Arial"/>
              <a:cs typeface="Arial"/>
            </a:endParaRPr>
          </a:p>
        </p:txBody>
      </p:sp>
      <p:sp>
        <p:nvSpPr>
          <p:cNvPr id="137" name="object 137"/>
          <p:cNvSpPr/>
          <p:nvPr/>
        </p:nvSpPr>
        <p:spPr>
          <a:xfrm>
            <a:off x="6108827" y="2579370"/>
            <a:ext cx="112395" cy="421005"/>
          </a:xfrm>
          <a:custGeom>
            <a:avLst/>
            <a:gdLst/>
            <a:ahLst/>
            <a:cxnLst/>
            <a:rect l="l" t="t" r="r" b="b"/>
            <a:pathLst>
              <a:path w="112395" h="421005">
                <a:moveTo>
                  <a:pt x="0" y="0"/>
                </a:moveTo>
                <a:lnTo>
                  <a:pt x="0" y="421004"/>
                </a:lnTo>
                <a:lnTo>
                  <a:pt x="112268" y="421004"/>
                </a:lnTo>
              </a:path>
            </a:pathLst>
          </a:custGeom>
          <a:ln w="25400">
            <a:solidFill>
              <a:srgbClr val="B4AAB8"/>
            </a:solidFill>
          </a:ln>
        </p:spPr>
        <p:txBody>
          <a:bodyPr wrap="square" lIns="0" tIns="0" rIns="0" bIns="0" rtlCol="0"/>
          <a:lstStyle/>
          <a:p>
            <a:endParaRPr/>
          </a:p>
        </p:txBody>
      </p:sp>
      <p:sp>
        <p:nvSpPr>
          <p:cNvPr id="138" name="object 138"/>
          <p:cNvSpPr/>
          <p:nvPr/>
        </p:nvSpPr>
        <p:spPr>
          <a:xfrm>
            <a:off x="6169152" y="3357371"/>
            <a:ext cx="950976" cy="630935"/>
          </a:xfrm>
          <a:prstGeom prst="rect">
            <a:avLst/>
          </a:prstGeom>
          <a:blipFill>
            <a:blip r:embed="rId50" cstate="print"/>
            <a:stretch>
              <a:fillRect/>
            </a:stretch>
          </a:blipFill>
        </p:spPr>
        <p:txBody>
          <a:bodyPr wrap="square" lIns="0" tIns="0" rIns="0" bIns="0" rtlCol="0"/>
          <a:lstStyle/>
          <a:p>
            <a:endParaRPr/>
          </a:p>
        </p:txBody>
      </p:sp>
      <p:sp>
        <p:nvSpPr>
          <p:cNvPr id="139" name="object 139"/>
          <p:cNvSpPr/>
          <p:nvPr/>
        </p:nvSpPr>
        <p:spPr>
          <a:xfrm>
            <a:off x="6320028" y="3442715"/>
            <a:ext cx="691896" cy="507492"/>
          </a:xfrm>
          <a:prstGeom prst="rect">
            <a:avLst/>
          </a:prstGeom>
          <a:blipFill>
            <a:blip r:embed="rId51" cstate="print"/>
            <a:stretch>
              <a:fillRect/>
            </a:stretch>
          </a:blipFill>
        </p:spPr>
        <p:txBody>
          <a:bodyPr wrap="square" lIns="0" tIns="0" rIns="0" bIns="0" rtlCol="0"/>
          <a:lstStyle/>
          <a:p>
            <a:endParaRPr/>
          </a:p>
        </p:txBody>
      </p:sp>
      <p:sp>
        <p:nvSpPr>
          <p:cNvPr id="140" name="object 140"/>
          <p:cNvSpPr/>
          <p:nvPr/>
        </p:nvSpPr>
        <p:spPr>
          <a:xfrm>
            <a:off x="6215888" y="3382517"/>
            <a:ext cx="857250" cy="535940"/>
          </a:xfrm>
          <a:custGeom>
            <a:avLst/>
            <a:gdLst/>
            <a:ahLst/>
            <a:cxnLst/>
            <a:rect l="l" t="t" r="r" b="b"/>
            <a:pathLst>
              <a:path w="857250" h="535939">
                <a:moveTo>
                  <a:pt x="803147" y="0"/>
                </a:moveTo>
                <a:lnTo>
                  <a:pt x="53594" y="0"/>
                </a:lnTo>
                <a:lnTo>
                  <a:pt x="32736" y="4212"/>
                </a:lnTo>
                <a:lnTo>
                  <a:pt x="15700" y="15700"/>
                </a:lnTo>
                <a:lnTo>
                  <a:pt x="4212" y="32736"/>
                </a:lnTo>
                <a:lnTo>
                  <a:pt x="0" y="53594"/>
                </a:lnTo>
                <a:lnTo>
                  <a:pt x="0" y="481965"/>
                </a:lnTo>
                <a:lnTo>
                  <a:pt x="4212" y="502802"/>
                </a:lnTo>
                <a:lnTo>
                  <a:pt x="15700" y="519795"/>
                </a:lnTo>
                <a:lnTo>
                  <a:pt x="32736" y="531239"/>
                </a:lnTo>
                <a:lnTo>
                  <a:pt x="53594" y="535432"/>
                </a:lnTo>
                <a:lnTo>
                  <a:pt x="803147" y="535432"/>
                </a:lnTo>
                <a:lnTo>
                  <a:pt x="824005" y="531239"/>
                </a:lnTo>
                <a:lnTo>
                  <a:pt x="841041" y="519795"/>
                </a:lnTo>
                <a:lnTo>
                  <a:pt x="852529" y="502802"/>
                </a:lnTo>
                <a:lnTo>
                  <a:pt x="856741" y="481965"/>
                </a:lnTo>
                <a:lnTo>
                  <a:pt x="856741" y="53594"/>
                </a:lnTo>
                <a:lnTo>
                  <a:pt x="852529" y="32736"/>
                </a:lnTo>
                <a:lnTo>
                  <a:pt x="841041" y="15700"/>
                </a:lnTo>
                <a:lnTo>
                  <a:pt x="824005" y="4212"/>
                </a:lnTo>
                <a:lnTo>
                  <a:pt x="803147" y="0"/>
                </a:lnTo>
                <a:close/>
              </a:path>
            </a:pathLst>
          </a:custGeom>
          <a:solidFill>
            <a:srgbClr val="FFFFFF">
              <a:alpha val="90194"/>
            </a:srgbClr>
          </a:solidFill>
        </p:spPr>
        <p:txBody>
          <a:bodyPr wrap="square" lIns="0" tIns="0" rIns="0" bIns="0" rtlCol="0"/>
          <a:lstStyle/>
          <a:p>
            <a:endParaRPr/>
          </a:p>
        </p:txBody>
      </p:sp>
      <p:sp>
        <p:nvSpPr>
          <p:cNvPr id="141" name="object 141"/>
          <p:cNvSpPr/>
          <p:nvPr/>
        </p:nvSpPr>
        <p:spPr>
          <a:xfrm>
            <a:off x="6215888" y="3382517"/>
            <a:ext cx="857250" cy="535940"/>
          </a:xfrm>
          <a:custGeom>
            <a:avLst/>
            <a:gdLst/>
            <a:ahLst/>
            <a:cxnLst/>
            <a:rect l="l" t="t" r="r" b="b"/>
            <a:pathLst>
              <a:path w="857250" h="535939">
                <a:moveTo>
                  <a:pt x="0" y="53594"/>
                </a:moveTo>
                <a:lnTo>
                  <a:pt x="4212" y="32736"/>
                </a:lnTo>
                <a:lnTo>
                  <a:pt x="15700" y="15700"/>
                </a:lnTo>
                <a:lnTo>
                  <a:pt x="32736" y="4212"/>
                </a:lnTo>
                <a:lnTo>
                  <a:pt x="53594" y="0"/>
                </a:lnTo>
                <a:lnTo>
                  <a:pt x="803147" y="0"/>
                </a:lnTo>
                <a:lnTo>
                  <a:pt x="824005" y="4212"/>
                </a:lnTo>
                <a:lnTo>
                  <a:pt x="841041" y="15700"/>
                </a:lnTo>
                <a:lnTo>
                  <a:pt x="852529" y="32736"/>
                </a:lnTo>
                <a:lnTo>
                  <a:pt x="856741" y="53594"/>
                </a:lnTo>
                <a:lnTo>
                  <a:pt x="856741" y="481965"/>
                </a:lnTo>
                <a:lnTo>
                  <a:pt x="852529" y="502802"/>
                </a:lnTo>
                <a:lnTo>
                  <a:pt x="841041" y="519795"/>
                </a:lnTo>
                <a:lnTo>
                  <a:pt x="824005" y="531239"/>
                </a:lnTo>
                <a:lnTo>
                  <a:pt x="803147" y="535432"/>
                </a:lnTo>
                <a:lnTo>
                  <a:pt x="53594" y="535432"/>
                </a:lnTo>
                <a:lnTo>
                  <a:pt x="32736" y="531239"/>
                </a:lnTo>
                <a:lnTo>
                  <a:pt x="15700" y="519795"/>
                </a:lnTo>
                <a:lnTo>
                  <a:pt x="4212" y="502802"/>
                </a:lnTo>
                <a:lnTo>
                  <a:pt x="0" y="481965"/>
                </a:lnTo>
                <a:lnTo>
                  <a:pt x="0" y="53594"/>
                </a:lnTo>
                <a:close/>
              </a:path>
            </a:pathLst>
          </a:custGeom>
          <a:ln w="9525">
            <a:solidFill>
              <a:srgbClr val="75ACC0"/>
            </a:solidFill>
          </a:ln>
        </p:spPr>
        <p:txBody>
          <a:bodyPr wrap="square" lIns="0" tIns="0" rIns="0" bIns="0" rtlCol="0"/>
          <a:lstStyle/>
          <a:p>
            <a:endParaRPr/>
          </a:p>
        </p:txBody>
      </p:sp>
      <p:sp>
        <p:nvSpPr>
          <p:cNvPr id="142" name="object 142"/>
          <p:cNvSpPr txBox="1"/>
          <p:nvPr/>
        </p:nvSpPr>
        <p:spPr>
          <a:xfrm>
            <a:off x="6471030" y="3560571"/>
            <a:ext cx="348615" cy="180975"/>
          </a:xfrm>
          <a:prstGeom prst="rect">
            <a:avLst/>
          </a:prstGeom>
        </p:spPr>
        <p:txBody>
          <a:bodyPr vert="horz" wrap="square" lIns="0" tIns="0" rIns="0" bIns="0" rtlCol="0">
            <a:spAutoFit/>
          </a:bodyPr>
          <a:lstStyle/>
          <a:p>
            <a:pPr marL="12700">
              <a:lnSpc>
                <a:spcPct val="100000"/>
              </a:lnSpc>
            </a:pPr>
            <a:r>
              <a:rPr sz="1100" b="1" spc="5" dirty="0">
                <a:latin typeface="Arial"/>
                <a:cs typeface="Arial"/>
              </a:rPr>
              <a:t>Ea</a:t>
            </a:r>
            <a:r>
              <a:rPr sz="1100" b="1" spc="-50" dirty="0">
                <a:latin typeface="Arial"/>
                <a:cs typeface="Arial"/>
              </a:rPr>
              <a:t>r</a:t>
            </a:r>
            <a:r>
              <a:rPr sz="1100" b="1" spc="-75" dirty="0">
                <a:latin typeface="Arial"/>
                <a:cs typeface="Arial"/>
              </a:rPr>
              <a:t>l</a:t>
            </a:r>
            <a:r>
              <a:rPr sz="1100" b="1" spc="-60" dirty="0">
                <a:latin typeface="Arial"/>
                <a:cs typeface="Arial"/>
              </a:rPr>
              <a:t>y</a:t>
            </a:r>
            <a:endParaRPr sz="1100">
              <a:latin typeface="Arial"/>
              <a:cs typeface="Arial"/>
            </a:endParaRPr>
          </a:p>
        </p:txBody>
      </p:sp>
      <p:sp>
        <p:nvSpPr>
          <p:cNvPr id="143" name="object 143"/>
          <p:cNvSpPr/>
          <p:nvPr/>
        </p:nvSpPr>
        <p:spPr>
          <a:xfrm>
            <a:off x="6108827" y="2579370"/>
            <a:ext cx="112395" cy="1122680"/>
          </a:xfrm>
          <a:custGeom>
            <a:avLst/>
            <a:gdLst/>
            <a:ahLst/>
            <a:cxnLst/>
            <a:rect l="l" t="t" r="r" b="b"/>
            <a:pathLst>
              <a:path w="112395" h="1122679">
                <a:moveTo>
                  <a:pt x="0" y="0"/>
                </a:moveTo>
                <a:lnTo>
                  <a:pt x="0" y="1122679"/>
                </a:lnTo>
                <a:lnTo>
                  <a:pt x="112268" y="1122679"/>
                </a:lnTo>
              </a:path>
            </a:pathLst>
          </a:custGeom>
          <a:ln w="25400">
            <a:solidFill>
              <a:srgbClr val="B4AAB8"/>
            </a:solidFill>
          </a:ln>
        </p:spPr>
        <p:txBody>
          <a:bodyPr wrap="square" lIns="0" tIns="0" rIns="0" bIns="0" rtlCol="0"/>
          <a:lstStyle/>
          <a:p>
            <a:endParaRPr/>
          </a:p>
        </p:txBody>
      </p:sp>
      <p:sp>
        <p:nvSpPr>
          <p:cNvPr id="144" name="object 144"/>
          <p:cNvSpPr/>
          <p:nvPr/>
        </p:nvSpPr>
        <p:spPr>
          <a:xfrm>
            <a:off x="6169152" y="4027932"/>
            <a:ext cx="950976" cy="629412"/>
          </a:xfrm>
          <a:prstGeom prst="rect">
            <a:avLst/>
          </a:prstGeom>
          <a:blipFill>
            <a:blip r:embed="rId52" cstate="print"/>
            <a:stretch>
              <a:fillRect/>
            </a:stretch>
          </a:blipFill>
        </p:spPr>
        <p:txBody>
          <a:bodyPr wrap="square" lIns="0" tIns="0" rIns="0" bIns="0" rtlCol="0"/>
          <a:lstStyle/>
          <a:p>
            <a:endParaRPr/>
          </a:p>
        </p:txBody>
      </p:sp>
      <p:sp>
        <p:nvSpPr>
          <p:cNvPr id="145" name="object 145"/>
          <p:cNvSpPr/>
          <p:nvPr/>
        </p:nvSpPr>
        <p:spPr>
          <a:xfrm>
            <a:off x="6288023" y="4113276"/>
            <a:ext cx="754379" cy="507492"/>
          </a:xfrm>
          <a:prstGeom prst="rect">
            <a:avLst/>
          </a:prstGeom>
          <a:blipFill>
            <a:blip r:embed="rId53" cstate="print"/>
            <a:stretch>
              <a:fillRect/>
            </a:stretch>
          </a:blipFill>
        </p:spPr>
        <p:txBody>
          <a:bodyPr wrap="square" lIns="0" tIns="0" rIns="0" bIns="0" rtlCol="0"/>
          <a:lstStyle/>
          <a:p>
            <a:endParaRPr/>
          </a:p>
        </p:txBody>
      </p:sp>
      <p:sp>
        <p:nvSpPr>
          <p:cNvPr id="146" name="object 146"/>
          <p:cNvSpPr/>
          <p:nvPr/>
        </p:nvSpPr>
        <p:spPr>
          <a:xfrm>
            <a:off x="6215888" y="4051808"/>
            <a:ext cx="857250" cy="535940"/>
          </a:xfrm>
          <a:custGeom>
            <a:avLst/>
            <a:gdLst/>
            <a:ahLst/>
            <a:cxnLst/>
            <a:rect l="l" t="t" r="r" b="b"/>
            <a:pathLst>
              <a:path w="857250" h="535939">
                <a:moveTo>
                  <a:pt x="803147" y="0"/>
                </a:moveTo>
                <a:lnTo>
                  <a:pt x="53594" y="0"/>
                </a:lnTo>
                <a:lnTo>
                  <a:pt x="32736" y="4212"/>
                </a:lnTo>
                <a:lnTo>
                  <a:pt x="15700" y="15700"/>
                </a:lnTo>
                <a:lnTo>
                  <a:pt x="4212" y="32736"/>
                </a:lnTo>
                <a:lnTo>
                  <a:pt x="0" y="53594"/>
                </a:lnTo>
                <a:lnTo>
                  <a:pt x="0" y="481965"/>
                </a:lnTo>
                <a:lnTo>
                  <a:pt x="4212" y="502822"/>
                </a:lnTo>
                <a:lnTo>
                  <a:pt x="15700" y="519858"/>
                </a:lnTo>
                <a:lnTo>
                  <a:pt x="32736" y="531346"/>
                </a:lnTo>
                <a:lnTo>
                  <a:pt x="53594" y="535559"/>
                </a:lnTo>
                <a:lnTo>
                  <a:pt x="803147" y="535559"/>
                </a:lnTo>
                <a:lnTo>
                  <a:pt x="824005" y="531346"/>
                </a:lnTo>
                <a:lnTo>
                  <a:pt x="841041" y="519858"/>
                </a:lnTo>
                <a:lnTo>
                  <a:pt x="852529" y="502822"/>
                </a:lnTo>
                <a:lnTo>
                  <a:pt x="856741" y="481965"/>
                </a:lnTo>
                <a:lnTo>
                  <a:pt x="856741" y="53594"/>
                </a:lnTo>
                <a:lnTo>
                  <a:pt x="852529" y="32736"/>
                </a:lnTo>
                <a:lnTo>
                  <a:pt x="841041" y="15700"/>
                </a:lnTo>
                <a:lnTo>
                  <a:pt x="824005" y="4212"/>
                </a:lnTo>
                <a:lnTo>
                  <a:pt x="803147" y="0"/>
                </a:lnTo>
                <a:close/>
              </a:path>
            </a:pathLst>
          </a:custGeom>
          <a:solidFill>
            <a:srgbClr val="FFFFFF">
              <a:alpha val="90194"/>
            </a:srgbClr>
          </a:solidFill>
        </p:spPr>
        <p:txBody>
          <a:bodyPr wrap="square" lIns="0" tIns="0" rIns="0" bIns="0" rtlCol="0"/>
          <a:lstStyle/>
          <a:p>
            <a:endParaRPr/>
          </a:p>
        </p:txBody>
      </p:sp>
      <p:sp>
        <p:nvSpPr>
          <p:cNvPr id="147" name="object 147"/>
          <p:cNvSpPr/>
          <p:nvPr/>
        </p:nvSpPr>
        <p:spPr>
          <a:xfrm>
            <a:off x="6215888" y="4051808"/>
            <a:ext cx="857250" cy="535940"/>
          </a:xfrm>
          <a:custGeom>
            <a:avLst/>
            <a:gdLst/>
            <a:ahLst/>
            <a:cxnLst/>
            <a:rect l="l" t="t" r="r" b="b"/>
            <a:pathLst>
              <a:path w="857250" h="535939">
                <a:moveTo>
                  <a:pt x="0" y="53594"/>
                </a:moveTo>
                <a:lnTo>
                  <a:pt x="4212" y="32736"/>
                </a:lnTo>
                <a:lnTo>
                  <a:pt x="15700" y="15700"/>
                </a:lnTo>
                <a:lnTo>
                  <a:pt x="32736" y="4212"/>
                </a:lnTo>
                <a:lnTo>
                  <a:pt x="53594" y="0"/>
                </a:lnTo>
                <a:lnTo>
                  <a:pt x="803147" y="0"/>
                </a:lnTo>
                <a:lnTo>
                  <a:pt x="824005" y="4212"/>
                </a:lnTo>
                <a:lnTo>
                  <a:pt x="841041" y="15700"/>
                </a:lnTo>
                <a:lnTo>
                  <a:pt x="852529" y="32736"/>
                </a:lnTo>
                <a:lnTo>
                  <a:pt x="856741" y="53594"/>
                </a:lnTo>
                <a:lnTo>
                  <a:pt x="856741" y="481965"/>
                </a:lnTo>
                <a:lnTo>
                  <a:pt x="852529" y="502822"/>
                </a:lnTo>
                <a:lnTo>
                  <a:pt x="841041" y="519858"/>
                </a:lnTo>
                <a:lnTo>
                  <a:pt x="824005" y="531346"/>
                </a:lnTo>
                <a:lnTo>
                  <a:pt x="803147" y="535559"/>
                </a:lnTo>
                <a:lnTo>
                  <a:pt x="53594" y="535559"/>
                </a:lnTo>
                <a:lnTo>
                  <a:pt x="32736" y="531346"/>
                </a:lnTo>
                <a:lnTo>
                  <a:pt x="15700" y="519858"/>
                </a:lnTo>
                <a:lnTo>
                  <a:pt x="4212" y="502822"/>
                </a:lnTo>
                <a:lnTo>
                  <a:pt x="0" y="481965"/>
                </a:lnTo>
                <a:lnTo>
                  <a:pt x="0" y="53594"/>
                </a:lnTo>
                <a:close/>
              </a:path>
            </a:pathLst>
          </a:custGeom>
          <a:ln w="9525">
            <a:solidFill>
              <a:srgbClr val="7CA0BD"/>
            </a:solidFill>
          </a:ln>
        </p:spPr>
        <p:txBody>
          <a:bodyPr wrap="square" lIns="0" tIns="0" rIns="0" bIns="0" rtlCol="0"/>
          <a:lstStyle/>
          <a:p>
            <a:endParaRPr/>
          </a:p>
        </p:txBody>
      </p:sp>
      <p:sp>
        <p:nvSpPr>
          <p:cNvPr id="148" name="object 148"/>
          <p:cNvSpPr txBox="1"/>
          <p:nvPr/>
        </p:nvSpPr>
        <p:spPr>
          <a:xfrm>
            <a:off x="6439027" y="4229861"/>
            <a:ext cx="411480" cy="180975"/>
          </a:xfrm>
          <a:prstGeom prst="rect">
            <a:avLst/>
          </a:prstGeom>
        </p:spPr>
        <p:txBody>
          <a:bodyPr vert="horz" wrap="square" lIns="0" tIns="0" rIns="0" bIns="0" rtlCol="0">
            <a:spAutoFit/>
          </a:bodyPr>
          <a:lstStyle/>
          <a:p>
            <a:pPr marL="12700">
              <a:lnSpc>
                <a:spcPct val="100000"/>
              </a:lnSpc>
            </a:pPr>
            <a:r>
              <a:rPr sz="1100" b="1" spc="-10" dirty="0">
                <a:latin typeface="Arial"/>
                <a:cs typeface="Arial"/>
              </a:rPr>
              <a:t>PBSC</a:t>
            </a:r>
            <a:endParaRPr sz="1100">
              <a:latin typeface="Arial"/>
              <a:cs typeface="Arial"/>
            </a:endParaRPr>
          </a:p>
        </p:txBody>
      </p:sp>
      <p:sp>
        <p:nvSpPr>
          <p:cNvPr id="149" name="object 149"/>
          <p:cNvSpPr/>
          <p:nvPr/>
        </p:nvSpPr>
        <p:spPr>
          <a:xfrm>
            <a:off x="6108827" y="2579370"/>
            <a:ext cx="112395" cy="1824355"/>
          </a:xfrm>
          <a:custGeom>
            <a:avLst/>
            <a:gdLst/>
            <a:ahLst/>
            <a:cxnLst/>
            <a:rect l="l" t="t" r="r" b="b"/>
            <a:pathLst>
              <a:path w="112395" h="1824354">
                <a:moveTo>
                  <a:pt x="0" y="0"/>
                </a:moveTo>
                <a:lnTo>
                  <a:pt x="0" y="1824354"/>
                </a:lnTo>
                <a:lnTo>
                  <a:pt x="112268" y="1824354"/>
                </a:lnTo>
              </a:path>
            </a:pathLst>
          </a:custGeom>
          <a:ln w="25400">
            <a:solidFill>
              <a:srgbClr val="B4AAB8"/>
            </a:solidFill>
          </a:ln>
        </p:spPr>
        <p:txBody>
          <a:bodyPr wrap="square" lIns="0" tIns="0" rIns="0" bIns="0" rtlCol="0"/>
          <a:lstStyle/>
          <a:p>
            <a:endParaRPr/>
          </a:p>
        </p:txBody>
      </p:sp>
      <p:sp>
        <p:nvSpPr>
          <p:cNvPr id="150" name="object 150"/>
          <p:cNvSpPr/>
          <p:nvPr/>
        </p:nvSpPr>
        <p:spPr>
          <a:xfrm>
            <a:off x="6169152" y="4696967"/>
            <a:ext cx="950976" cy="629412"/>
          </a:xfrm>
          <a:prstGeom prst="rect">
            <a:avLst/>
          </a:prstGeom>
          <a:blipFill>
            <a:blip r:embed="rId54" cstate="print"/>
            <a:stretch>
              <a:fillRect/>
            </a:stretch>
          </a:blipFill>
        </p:spPr>
        <p:txBody>
          <a:bodyPr wrap="square" lIns="0" tIns="0" rIns="0" bIns="0" rtlCol="0"/>
          <a:lstStyle/>
          <a:p>
            <a:endParaRPr/>
          </a:p>
        </p:txBody>
      </p:sp>
      <p:sp>
        <p:nvSpPr>
          <p:cNvPr id="151" name="object 151"/>
          <p:cNvSpPr/>
          <p:nvPr/>
        </p:nvSpPr>
        <p:spPr>
          <a:xfrm>
            <a:off x="6358128" y="4782311"/>
            <a:ext cx="614172" cy="507491"/>
          </a:xfrm>
          <a:prstGeom prst="rect">
            <a:avLst/>
          </a:prstGeom>
          <a:blipFill>
            <a:blip r:embed="rId55" cstate="print"/>
            <a:stretch>
              <a:fillRect/>
            </a:stretch>
          </a:blipFill>
        </p:spPr>
        <p:txBody>
          <a:bodyPr wrap="square" lIns="0" tIns="0" rIns="0" bIns="0" rtlCol="0"/>
          <a:lstStyle/>
          <a:p>
            <a:endParaRPr/>
          </a:p>
        </p:txBody>
      </p:sp>
      <p:sp>
        <p:nvSpPr>
          <p:cNvPr id="152" name="object 152"/>
          <p:cNvSpPr/>
          <p:nvPr/>
        </p:nvSpPr>
        <p:spPr>
          <a:xfrm>
            <a:off x="6215888" y="4721225"/>
            <a:ext cx="857250" cy="535940"/>
          </a:xfrm>
          <a:custGeom>
            <a:avLst/>
            <a:gdLst/>
            <a:ahLst/>
            <a:cxnLst/>
            <a:rect l="l" t="t" r="r" b="b"/>
            <a:pathLst>
              <a:path w="857250" h="535939">
                <a:moveTo>
                  <a:pt x="803147" y="0"/>
                </a:moveTo>
                <a:lnTo>
                  <a:pt x="53594" y="0"/>
                </a:lnTo>
                <a:lnTo>
                  <a:pt x="32736" y="4192"/>
                </a:lnTo>
                <a:lnTo>
                  <a:pt x="15700" y="15636"/>
                </a:lnTo>
                <a:lnTo>
                  <a:pt x="4212" y="32629"/>
                </a:lnTo>
                <a:lnTo>
                  <a:pt x="0" y="53467"/>
                </a:lnTo>
                <a:lnTo>
                  <a:pt x="0" y="481838"/>
                </a:lnTo>
                <a:lnTo>
                  <a:pt x="4212" y="502695"/>
                </a:lnTo>
                <a:lnTo>
                  <a:pt x="15700" y="519731"/>
                </a:lnTo>
                <a:lnTo>
                  <a:pt x="32736" y="531219"/>
                </a:lnTo>
                <a:lnTo>
                  <a:pt x="53594" y="535432"/>
                </a:lnTo>
                <a:lnTo>
                  <a:pt x="803147" y="535432"/>
                </a:lnTo>
                <a:lnTo>
                  <a:pt x="824005" y="531219"/>
                </a:lnTo>
                <a:lnTo>
                  <a:pt x="841041" y="519731"/>
                </a:lnTo>
                <a:lnTo>
                  <a:pt x="852529" y="502695"/>
                </a:lnTo>
                <a:lnTo>
                  <a:pt x="856741" y="481838"/>
                </a:lnTo>
                <a:lnTo>
                  <a:pt x="856741" y="53467"/>
                </a:lnTo>
                <a:lnTo>
                  <a:pt x="852529" y="32629"/>
                </a:lnTo>
                <a:lnTo>
                  <a:pt x="841041" y="15636"/>
                </a:lnTo>
                <a:lnTo>
                  <a:pt x="824005" y="4192"/>
                </a:lnTo>
                <a:lnTo>
                  <a:pt x="803147" y="0"/>
                </a:lnTo>
                <a:close/>
              </a:path>
            </a:pathLst>
          </a:custGeom>
          <a:solidFill>
            <a:srgbClr val="FFFFFF">
              <a:alpha val="90194"/>
            </a:srgbClr>
          </a:solidFill>
        </p:spPr>
        <p:txBody>
          <a:bodyPr wrap="square" lIns="0" tIns="0" rIns="0" bIns="0" rtlCol="0"/>
          <a:lstStyle/>
          <a:p>
            <a:endParaRPr/>
          </a:p>
        </p:txBody>
      </p:sp>
      <p:sp>
        <p:nvSpPr>
          <p:cNvPr id="153" name="object 153"/>
          <p:cNvSpPr/>
          <p:nvPr/>
        </p:nvSpPr>
        <p:spPr>
          <a:xfrm>
            <a:off x="6215888" y="4721225"/>
            <a:ext cx="857250" cy="535940"/>
          </a:xfrm>
          <a:custGeom>
            <a:avLst/>
            <a:gdLst/>
            <a:ahLst/>
            <a:cxnLst/>
            <a:rect l="l" t="t" r="r" b="b"/>
            <a:pathLst>
              <a:path w="857250" h="535939">
                <a:moveTo>
                  <a:pt x="0" y="53467"/>
                </a:moveTo>
                <a:lnTo>
                  <a:pt x="4212" y="32629"/>
                </a:lnTo>
                <a:lnTo>
                  <a:pt x="15700" y="15636"/>
                </a:lnTo>
                <a:lnTo>
                  <a:pt x="32736" y="4192"/>
                </a:lnTo>
                <a:lnTo>
                  <a:pt x="53594" y="0"/>
                </a:lnTo>
                <a:lnTo>
                  <a:pt x="803147" y="0"/>
                </a:lnTo>
                <a:lnTo>
                  <a:pt x="824005" y="4192"/>
                </a:lnTo>
                <a:lnTo>
                  <a:pt x="841041" y="15636"/>
                </a:lnTo>
                <a:lnTo>
                  <a:pt x="852529" y="32629"/>
                </a:lnTo>
                <a:lnTo>
                  <a:pt x="856741" y="53467"/>
                </a:lnTo>
                <a:lnTo>
                  <a:pt x="856741" y="481838"/>
                </a:lnTo>
                <a:lnTo>
                  <a:pt x="852529" y="502695"/>
                </a:lnTo>
                <a:lnTo>
                  <a:pt x="841041" y="519731"/>
                </a:lnTo>
                <a:lnTo>
                  <a:pt x="824005" y="531219"/>
                </a:lnTo>
                <a:lnTo>
                  <a:pt x="803147" y="535432"/>
                </a:lnTo>
                <a:lnTo>
                  <a:pt x="53594" y="535432"/>
                </a:lnTo>
                <a:lnTo>
                  <a:pt x="32736" y="531219"/>
                </a:lnTo>
                <a:lnTo>
                  <a:pt x="15700" y="519731"/>
                </a:lnTo>
                <a:lnTo>
                  <a:pt x="4212" y="502695"/>
                </a:lnTo>
                <a:lnTo>
                  <a:pt x="0" y="481838"/>
                </a:lnTo>
                <a:lnTo>
                  <a:pt x="0" y="53467"/>
                </a:lnTo>
                <a:close/>
              </a:path>
            </a:pathLst>
          </a:custGeom>
          <a:ln w="9525">
            <a:solidFill>
              <a:srgbClr val="8599BC"/>
            </a:solidFill>
          </a:ln>
        </p:spPr>
        <p:txBody>
          <a:bodyPr wrap="square" lIns="0" tIns="0" rIns="0" bIns="0" rtlCol="0"/>
          <a:lstStyle/>
          <a:p>
            <a:endParaRPr/>
          </a:p>
        </p:txBody>
      </p:sp>
      <p:sp>
        <p:nvSpPr>
          <p:cNvPr id="154" name="object 154"/>
          <p:cNvSpPr txBox="1"/>
          <p:nvPr/>
        </p:nvSpPr>
        <p:spPr>
          <a:xfrm>
            <a:off x="6509131" y="4899532"/>
            <a:ext cx="270510" cy="180975"/>
          </a:xfrm>
          <a:prstGeom prst="rect">
            <a:avLst/>
          </a:prstGeom>
        </p:spPr>
        <p:txBody>
          <a:bodyPr vert="horz" wrap="square" lIns="0" tIns="0" rIns="0" bIns="0" rtlCol="0">
            <a:spAutoFit/>
          </a:bodyPr>
          <a:lstStyle/>
          <a:p>
            <a:pPr marL="12700">
              <a:lnSpc>
                <a:spcPct val="100000"/>
              </a:lnSpc>
            </a:pPr>
            <a:r>
              <a:rPr sz="1100" b="1" dirty="0">
                <a:latin typeface="Arial"/>
                <a:cs typeface="Arial"/>
              </a:rPr>
              <a:t>R</a:t>
            </a:r>
            <a:r>
              <a:rPr sz="1100" b="1" spc="15" dirty="0">
                <a:latin typeface="Arial"/>
                <a:cs typeface="Arial"/>
              </a:rPr>
              <a:t>I</a:t>
            </a:r>
            <a:r>
              <a:rPr sz="1100" b="1" dirty="0">
                <a:latin typeface="Arial"/>
                <a:cs typeface="Arial"/>
              </a:rPr>
              <a:t>C</a:t>
            </a:r>
            <a:endParaRPr sz="1100">
              <a:latin typeface="Arial"/>
              <a:cs typeface="Arial"/>
            </a:endParaRPr>
          </a:p>
        </p:txBody>
      </p:sp>
      <p:sp>
        <p:nvSpPr>
          <p:cNvPr id="155" name="object 155"/>
          <p:cNvSpPr/>
          <p:nvPr/>
        </p:nvSpPr>
        <p:spPr>
          <a:xfrm>
            <a:off x="6108827" y="2579370"/>
            <a:ext cx="112395" cy="2526030"/>
          </a:xfrm>
          <a:custGeom>
            <a:avLst/>
            <a:gdLst/>
            <a:ahLst/>
            <a:cxnLst/>
            <a:rect l="l" t="t" r="r" b="b"/>
            <a:pathLst>
              <a:path w="112395" h="2526029">
                <a:moveTo>
                  <a:pt x="0" y="0"/>
                </a:moveTo>
                <a:lnTo>
                  <a:pt x="0" y="2526029"/>
                </a:lnTo>
                <a:lnTo>
                  <a:pt x="112268" y="2526029"/>
                </a:lnTo>
              </a:path>
            </a:pathLst>
          </a:custGeom>
          <a:ln w="25399">
            <a:solidFill>
              <a:srgbClr val="B4AAB8"/>
            </a:solidFill>
          </a:ln>
        </p:spPr>
        <p:txBody>
          <a:bodyPr wrap="square" lIns="0" tIns="0" rIns="0" bIns="0" rtlCol="0"/>
          <a:lstStyle/>
          <a:p>
            <a:endParaRPr/>
          </a:p>
        </p:txBody>
      </p:sp>
      <p:sp>
        <p:nvSpPr>
          <p:cNvPr id="156" name="object 156"/>
          <p:cNvSpPr/>
          <p:nvPr/>
        </p:nvSpPr>
        <p:spPr>
          <a:xfrm>
            <a:off x="6169152" y="5366003"/>
            <a:ext cx="950976" cy="630935"/>
          </a:xfrm>
          <a:prstGeom prst="rect">
            <a:avLst/>
          </a:prstGeom>
          <a:blipFill>
            <a:blip r:embed="rId56" cstate="print"/>
            <a:stretch>
              <a:fillRect/>
            </a:stretch>
          </a:blipFill>
        </p:spPr>
        <p:txBody>
          <a:bodyPr wrap="square" lIns="0" tIns="0" rIns="0" bIns="0" rtlCol="0"/>
          <a:lstStyle/>
          <a:p>
            <a:endParaRPr/>
          </a:p>
        </p:txBody>
      </p:sp>
      <p:sp>
        <p:nvSpPr>
          <p:cNvPr id="157" name="object 157"/>
          <p:cNvSpPr/>
          <p:nvPr/>
        </p:nvSpPr>
        <p:spPr>
          <a:xfrm>
            <a:off x="6327647" y="5451347"/>
            <a:ext cx="675131" cy="507491"/>
          </a:xfrm>
          <a:prstGeom prst="rect">
            <a:avLst/>
          </a:prstGeom>
          <a:blipFill>
            <a:blip r:embed="rId57" cstate="print"/>
            <a:stretch>
              <a:fillRect/>
            </a:stretch>
          </a:blipFill>
        </p:spPr>
        <p:txBody>
          <a:bodyPr wrap="square" lIns="0" tIns="0" rIns="0" bIns="0" rtlCol="0"/>
          <a:lstStyle/>
          <a:p>
            <a:endParaRPr/>
          </a:p>
        </p:txBody>
      </p:sp>
      <p:sp>
        <p:nvSpPr>
          <p:cNvPr id="158" name="object 158"/>
          <p:cNvSpPr/>
          <p:nvPr/>
        </p:nvSpPr>
        <p:spPr>
          <a:xfrm>
            <a:off x="6215888" y="5390515"/>
            <a:ext cx="857250" cy="535940"/>
          </a:xfrm>
          <a:custGeom>
            <a:avLst/>
            <a:gdLst/>
            <a:ahLst/>
            <a:cxnLst/>
            <a:rect l="l" t="t" r="r" b="b"/>
            <a:pathLst>
              <a:path w="857250" h="535939">
                <a:moveTo>
                  <a:pt x="803147" y="0"/>
                </a:moveTo>
                <a:lnTo>
                  <a:pt x="53594" y="0"/>
                </a:lnTo>
                <a:lnTo>
                  <a:pt x="32736" y="4212"/>
                </a:lnTo>
                <a:lnTo>
                  <a:pt x="15700" y="15700"/>
                </a:lnTo>
                <a:lnTo>
                  <a:pt x="4212" y="32736"/>
                </a:lnTo>
                <a:lnTo>
                  <a:pt x="0" y="53594"/>
                </a:lnTo>
                <a:lnTo>
                  <a:pt x="0" y="481926"/>
                </a:lnTo>
                <a:lnTo>
                  <a:pt x="4212" y="502766"/>
                </a:lnTo>
                <a:lnTo>
                  <a:pt x="15700" y="519785"/>
                </a:lnTo>
                <a:lnTo>
                  <a:pt x="32736" y="531261"/>
                </a:lnTo>
                <a:lnTo>
                  <a:pt x="53594" y="535470"/>
                </a:lnTo>
                <a:lnTo>
                  <a:pt x="803147" y="535470"/>
                </a:lnTo>
                <a:lnTo>
                  <a:pt x="824005" y="531261"/>
                </a:lnTo>
                <a:lnTo>
                  <a:pt x="841041" y="519785"/>
                </a:lnTo>
                <a:lnTo>
                  <a:pt x="852529" y="502766"/>
                </a:lnTo>
                <a:lnTo>
                  <a:pt x="856741" y="481926"/>
                </a:lnTo>
                <a:lnTo>
                  <a:pt x="856741" y="53594"/>
                </a:lnTo>
                <a:lnTo>
                  <a:pt x="852529" y="32736"/>
                </a:lnTo>
                <a:lnTo>
                  <a:pt x="841041" y="15700"/>
                </a:lnTo>
                <a:lnTo>
                  <a:pt x="824005" y="4212"/>
                </a:lnTo>
                <a:lnTo>
                  <a:pt x="803147" y="0"/>
                </a:lnTo>
                <a:close/>
              </a:path>
            </a:pathLst>
          </a:custGeom>
          <a:solidFill>
            <a:srgbClr val="FFFFFF">
              <a:alpha val="90194"/>
            </a:srgbClr>
          </a:solidFill>
        </p:spPr>
        <p:txBody>
          <a:bodyPr wrap="square" lIns="0" tIns="0" rIns="0" bIns="0" rtlCol="0"/>
          <a:lstStyle/>
          <a:p>
            <a:endParaRPr/>
          </a:p>
        </p:txBody>
      </p:sp>
      <p:sp>
        <p:nvSpPr>
          <p:cNvPr id="159" name="object 159"/>
          <p:cNvSpPr/>
          <p:nvPr/>
        </p:nvSpPr>
        <p:spPr>
          <a:xfrm>
            <a:off x="6215888" y="5390515"/>
            <a:ext cx="857250" cy="535940"/>
          </a:xfrm>
          <a:custGeom>
            <a:avLst/>
            <a:gdLst/>
            <a:ahLst/>
            <a:cxnLst/>
            <a:rect l="l" t="t" r="r" b="b"/>
            <a:pathLst>
              <a:path w="857250" h="535939">
                <a:moveTo>
                  <a:pt x="0" y="53594"/>
                </a:moveTo>
                <a:lnTo>
                  <a:pt x="4212" y="32736"/>
                </a:lnTo>
                <a:lnTo>
                  <a:pt x="15700" y="15700"/>
                </a:lnTo>
                <a:lnTo>
                  <a:pt x="32736" y="4212"/>
                </a:lnTo>
                <a:lnTo>
                  <a:pt x="53594" y="0"/>
                </a:lnTo>
                <a:lnTo>
                  <a:pt x="803147" y="0"/>
                </a:lnTo>
                <a:lnTo>
                  <a:pt x="824005" y="4212"/>
                </a:lnTo>
                <a:lnTo>
                  <a:pt x="841041" y="15700"/>
                </a:lnTo>
                <a:lnTo>
                  <a:pt x="852529" y="32736"/>
                </a:lnTo>
                <a:lnTo>
                  <a:pt x="856741" y="53594"/>
                </a:lnTo>
                <a:lnTo>
                  <a:pt x="856741" y="481926"/>
                </a:lnTo>
                <a:lnTo>
                  <a:pt x="852529" y="502766"/>
                </a:lnTo>
                <a:lnTo>
                  <a:pt x="841041" y="519785"/>
                </a:lnTo>
                <a:lnTo>
                  <a:pt x="824005" y="531261"/>
                </a:lnTo>
                <a:lnTo>
                  <a:pt x="803147" y="535470"/>
                </a:lnTo>
                <a:lnTo>
                  <a:pt x="53594" y="535470"/>
                </a:lnTo>
                <a:lnTo>
                  <a:pt x="32736" y="531261"/>
                </a:lnTo>
                <a:lnTo>
                  <a:pt x="15700" y="519785"/>
                </a:lnTo>
                <a:lnTo>
                  <a:pt x="4212" y="502766"/>
                </a:lnTo>
                <a:lnTo>
                  <a:pt x="0" y="481926"/>
                </a:lnTo>
                <a:lnTo>
                  <a:pt x="0" y="53594"/>
                </a:lnTo>
                <a:close/>
              </a:path>
            </a:pathLst>
          </a:custGeom>
          <a:ln w="9525">
            <a:solidFill>
              <a:srgbClr val="8D93BA"/>
            </a:solidFill>
          </a:ln>
        </p:spPr>
        <p:txBody>
          <a:bodyPr wrap="square" lIns="0" tIns="0" rIns="0" bIns="0" rtlCol="0"/>
          <a:lstStyle/>
          <a:p>
            <a:endParaRPr/>
          </a:p>
        </p:txBody>
      </p:sp>
      <p:sp>
        <p:nvSpPr>
          <p:cNvPr id="160" name="object 160"/>
          <p:cNvSpPr txBox="1"/>
          <p:nvPr/>
        </p:nvSpPr>
        <p:spPr>
          <a:xfrm>
            <a:off x="6478651" y="5568899"/>
            <a:ext cx="332105" cy="180975"/>
          </a:xfrm>
          <a:prstGeom prst="rect">
            <a:avLst/>
          </a:prstGeom>
        </p:spPr>
        <p:txBody>
          <a:bodyPr vert="horz" wrap="square" lIns="0" tIns="0" rIns="0" bIns="0" rtlCol="0">
            <a:spAutoFit/>
          </a:bodyPr>
          <a:lstStyle/>
          <a:p>
            <a:pPr marL="12700">
              <a:lnSpc>
                <a:spcPct val="100000"/>
              </a:lnSpc>
            </a:pPr>
            <a:r>
              <a:rPr sz="1100" b="1" spc="5" dirty="0">
                <a:latin typeface="Arial"/>
                <a:cs typeface="Arial"/>
              </a:rPr>
              <a:t>URD</a:t>
            </a:r>
            <a:endParaRPr sz="1100">
              <a:latin typeface="Arial"/>
              <a:cs typeface="Arial"/>
            </a:endParaRPr>
          </a:p>
        </p:txBody>
      </p:sp>
      <p:sp>
        <p:nvSpPr>
          <p:cNvPr id="161" name="object 161"/>
          <p:cNvSpPr/>
          <p:nvPr/>
        </p:nvSpPr>
        <p:spPr>
          <a:xfrm>
            <a:off x="7296911" y="1930907"/>
            <a:ext cx="1158240" cy="897636"/>
          </a:xfrm>
          <a:prstGeom prst="rect">
            <a:avLst/>
          </a:prstGeom>
          <a:blipFill>
            <a:blip r:embed="rId58" cstate="print"/>
            <a:stretch>
              <a:fillRect/>
            </a:stretch>
          </a:blipFill>
        </p:spPr>
        <p:txBody>
          <a:bodyPr wrap="square" lIns="0" tIns="0" rIns="0" bIns="0" rtlCol="0"/>
          <a:lstStyle/>
          <a:p>
            <a:endParaRPr/>
          </a:p>
        </p:txBody>
      </p:sp>
      <p:sp>
        <p:nvSpPr>
          <p:cNvPr id="162" name="object 162"/>
          <p:cNvSpPr txBox="1"/>
          <p:nvPr/>
        </p:nvSpPr>
        <p:spPr>
          <a:xfrm>
            <a:off x="2226055" y="2132203"/>
            <a:ext cx="5857875" cy="348615"/>
          </a:xfrm>
          <a:prstGeom prst="rect">
            <a:avLst/>
          </a:prstGeom>
        </p:spPr>
        <p:txBody>
          <a:bodyPr vert="horz" wrap="square" lIns="0" tIns="0" rIns="0" bIns="0" rtlCol="0">
            <a:spAutoFit/>
          </a:bodyPr>
          <a:lstStyle/>
          <a:p>
            <a:pPr marL="12700">
              <a:lnSpc>
                <a:spcPct val="100000"/>
              </a:lnSpc>
              <a:tabLst>
                <a:tab pos="1364615" algn="l"/>
                <a:tab pos="2778125" algn="l"/>
                <a:tab pos="4042410" algn="l"/>
                <a:tab pos="5455920" algn="l"/>
              </a:tabLst>
            </a:pPr>
            <a:r>
              <a:rPr sz="2200" b="1" spc="0" dirty="0">
                <a:latin typeface="Arial"/>
                <a:cs typeface="Arial"/>
              </a:rPr>
              <a:t>15</a:t>
            </a:r>
            <a:r>
              <a:rPr sz="2200" b="1" spc="-5" dirty="0">
                <a:latin typeface="Arial"/>
                <a:cs typeface="Arial"/>
              </a:rPr>
              <a:t>%</a:t>
            </a:r>
            <a:r>
              <a:rPr sz="2200" b="1" dirty="0">
                <a:latin typeface="Arial"/>
                <a:cs typeface="Arial"/>
              </a:rPr>
              <a:t>	</a:t>
            </a:r>
            <a:r>
              <a:rPr sz="3150" b="1" spc="15" baseline="1322" dirty="0">
                <a:latin typeface="Arial"/>
                <a:cs typeface="Arial"/>
              </a:rPr>
              <a:t>17</a:t>
            </a:r>
            <a:r>
              <a:rPr sz="3150" b="1" baseline="1322" dirty="0">
                <a:latin typeface="Arial"/>
                <a:cs typeface="Arial"/>
              </a:rPr>
              <a:t>%	</a:t>
            </a:r>
            <a:r>
              <a:rPr sz="3150" b="1" spc="7" baseline="1322" dirty="0">
                <a:latin typeface="Arial"/>
                <a:cs typeface="Arial"/>
              </a:rPr>
              <a:t>4</a:t>
            </a:r>
            <a:r>
              <a:rPr sz="3150" b="1" baseline="1322" dirty="0">
                <a:latin typeface="Arial"/>
                <a:cs typeface="Arial"/>
              </a:rPr>
              <a:t>%	</a:t>
            </a:r>
            <a:r>
              <a:rPr sz="3150" b="1" spc="7" baseline="1322" dirty="0">
                <a:latin typeface="Arial"/>
                <a:cs typeface="Arial"/>
              </a:rPr>
              <a:t>12</a:t>
            </a:r>
            <a:r>
              <a:rPr sz="3150" b="1" baseline="1322" dirty="0">
                <a:latin typeface="Arial"/>
                <a:cs typeface="Arial"/>
              </a:rPr>
              <a:t>%	</a:t>
            </a:r>
            <a:r>
              <a:rPr sz="3150" b="1" spc="15" baseline="1322" dirty="0">
                <a:latin typeface="Arial"/>
                <a:cs typeface="Arial"/>
              </a:rPr>
              <a:t>3%</a:t>
            </a:r>
            <a:endParaRPr sz="3150" baseline="1322">
              <a:latin typeface="Arial"/>
              <a:cs typeface="Arial"/>
            </a:endParaRPr>
          </a:p>
        </p:txBody>
      </p:sp>
      <p:sp>
        <p:nvSpPr>
          <p:cNvPr id="163" name="object 163"/>
          <p:cNvSpPr/>
          <p:nvPr/>
        </p:nvSpPr>
        <p:spPr>
          <a:xfrm>
            <a:off x="7447406" y="2579370"/>
            <a:ext cx="107314" cy="401955"/>
          </a:xfrm>
          <a:custGeom>
            <a:avLst/>
            <a:gdLst/>
            <a:ahLst/>
            <a:cxnLst/>
            <a:rect l="l" t="t" r="r" b="b"/>
            <a:pathLst>
              <a:path w="107315" h="401955">
                <a:moveTo>
                  <a:pt x="0" y="0"/>
                </a:moveTo>
                <a:lnTo>
                  <a:pt x="0" y="401574"/>
                </a:lnTo>
                <a:lnTo>
                  <a:pt x="107188" y="401574"/>
                </a:lnTo>
              </a:path>
            </a:pathLst>
          </a:custGeom>
          <a:ln w="25400">
            <a:solidFill>
              <a:srgbClr val="FFFFFF"/>
            </a:solidFill>
          </a:ln>
        </p:spPr>
        <p:txBody>
          <a:bodyPr wrap="square" lIns="0" tIns="0" rIns="0" bIns="0" rtlCol="0"/>
          <a:lstStyle/>
          <a:p>
            <a:endParaRPr/>
          </a:p>
        </p:txBody>
      </p:sp>
      <p:sp>
        <p:nvSpPr>
          <p:cNvPr id="164" name="object 164"/>
          <p:cNvSpPr/>
          <p:nvPr/>
        </p:nvSpPr>
        <p:spPr>
          <a:xfrm>
            <a:off x="7507223" y="2688335"/>
            <a:ext cx="950976" cy="630936"/>
          </a:xfrm>
          <a:prstGeom prst="rect">
            <a:avLst/>
          </a:prstGeom>
          <a:blipFill>
            <a:blip r:embed="rId59" cstate="print"/>
            <a:stretch>
              <a:fillRect/>
            </a:stretch>
          </a:blipFill>
        </p:spPr>
        <p:txBody>
          <a:bodyPr wrap="square" lIns="0" tIns="0" rIns="0" bIns="0" rtlCol="0"/>
          <a:lstStyle/>
          <a:p>
            <a:endParaRPr/>
          </a:p>
        </p:txBody>
      </p:sp>
      <p:sp>
        <p:nvSpPr>
          <p:cNvPr id="165" name="object 165"/>
          <p:cNvSpPr/>
          <p:nvPr/>
        </p:nvSpPr>
        <p:spPr>
          <a:xfrm>
            <a:off x="7522464" y="2776727"/>
            <a:ext cx="976883" cy="490727"/>
          </a:xfrm>
          <a:prstGeom prst="rect">
            <a:avLst/>
          </a:prstGeom>
          <a:blipFill>
            <a:blip r:embed="rId60" cstate="print"/>
            <a:stretch>
              <a:fillRect/>
            </a:stretch>
          </a:blipFill>
        </p:spPr>
        <p:txBody>
          <a:bodyPr wrap="square" lIns="0" tIns="0" rIns="0" bIns="0" rtlCol="0"/>
          <a:lstStyle/>
          <a:p>
            <a:endParaRPr/>
          </a:p>
        </p:txBody>
      </p:sp>
      <p:sp>
        <p:nvSpPr>
          <p:cNvPr id="166" name="object 166"/>
          <p:cNvSpPr/>
          <p:nvPr/>
        </p:nvSpPr>
        <p:spPr>
          <a:xfrm>
            <a:off x="7554594" y="2713227"/>
            <a:ext cx="857250" cy="535940"/>
          </a:xfrm>
          <a:custGeom>
            <a:avLst/>
            <a:gdLst/>
            <a:ahLst/>
            <a:cxnLst/>
            <a:rect l="l" t="t" r="r" b="b"/>
            <a:pathLst>
              <a:path w="857250" h="535939">
                <a:moveTo>
                  <a:pt x="803148" y="0"/>
                </a:moveTo>
                <a:lnTo>
                  <a:pt x="53466" y="0"/>
                </a:lnTo>
                <a:lnTo>
                  <a:pt x="32629" y="4210"/>
                </a:lnTo>
                <a:lnTo>
                  <a:pt x="15636" y="15684"/>
                </a:lnTo>
                <a:lnTo>
                  <a:pt x="4192" y="32682"/>
                </a:lnTo>
                <a:lnTo>
                  <a:pt x="0" y="53467"/>
                </a:lnTo>
                <a:lnTo>
                  <a:pt x="0" y="481838"/>
                </a:lnTo>
                <a:lnTo>
                  <a:pt x="4192" y="502695"/>
                </a:lnTo>
                <a:lnTo>
                  <a:pt x="15636" y="519731"/>
                </a:lnTo>
                <a:lnTo>
                  <a:pt x="32629" y="531219"/>
                </a:lnTo>
                <a:lnTo>
                  <a:pt x="53466" y="535432"/>
                </a:lnTo>
                <a:lnTo>
                  <a:pt x="803148" y="535432"/>
                </a:lnTo>
                <a:lnTo>
                  <a:pt x="824005" y="531219"/>
                </a:lnTo>
                <a:lnTo>
                  <a:pt x="841041" y="519731"/>
                </a:lnTo>
                <a:lnTo>
                  <a:pt x="852529" y="502695"/>
                </a:lnTo>
                <a:lnTo>
                  <a:pt x="856741" y="481838"/>
                </a:lnTo>
                <a:lnTo>
                  <a:pt x="856741" y="53467"/>
                </a:lnTo>
                <a:lnTo>
                  <a:pt x="852529" y="32682"/>
                </a:lnTo>
                <a:lnTo>
                  <a:pt x="841041" y="15684"/>
                </a:lnTo>
                <a:lnTo>
                  <a:pt x="824005" y="4210"/>
                </a:lnTo>
                <a:lnTo>
                  <a:pt x="803148" y="0"/>
                </a:lnTo>
                <a:close/>
              </a:path>
            </a:pathLst>
          </a:custGeom>
          <a:solidFill>
            <a:srgbClr val="FFFFFF">
              <a:alpha val="90194"/>
            </a:srgbClr>
          </a:solidFill>
        </p:spPr>
        <p:txBody>
          <a:bodyPr wrap="square" lIns="0" tIns="0" rIns="0" bIns="0" rtlCol="0"/>
          <a:lstStyle/>
          <a:p>
            <a:endParaRPr/>
          </a:p>
        </p:txBody>
      </p:sp>
      <p:sp>
        <p:nvSpPr>
          <p:cNvPr id="167" name="object 167"/>
          <p:cNvSpPr/>
          <p:nvPr/>
        </p:nvSpPr>
        <p:spPr>
          <a:xfrm>
            <a:off x="7554594" y="2713227"/>
            <a:ext cx="857250" cy="535940"/>
          </a:xfrm>
          <a:custGeom>
            <a:avLst/>
            <a:gdLst/>
            <a:ahLst/>
            <a:cxnLst/>
            <a:rect l="l" t="t" r="r" b="b"/>
            <a:pathLst>
              <a:path w="857250" h="535939">
                <a:moveTo>
                  <a:pt x="0" y="53467"/>
                </a:moveTo>
                <a:lnTo>
                  <a:pt x="4192" y="32682"/>
                </a:lnTo>
                <a:lnTo>
                  <a:pt x="15636" y="15684"/>
                </a:lnTo>
                <a:lnTo>
                  <a:pt x="32629" y="4210"/>
                </a:lnTo>
                <a:lnTo>
                  <a:pt x="53466" y="0"/>
                </a:lnTo>
                <a:lnTo>
                  <a:pt x="803148" y="0"/>
                </a:lnTo>
                <a:lnTo>
                  <a:pt x="824005" y="4210"/>
                </a:lnTo>
                <a:lnTo>
                  <a:pt x="841041" y="15684"/>
                </a:lnTo>
                <a:lnTo>
                  <a:pt x="852529" y="32682"/>
                </a:lnTo>
                <a:lnTo>
                  <a:pt x="856741" y="53467"/>
                </a:lnTo>
                <a:lnTo>
                  <a:pt x="856741" y="481838"/>
                </a:lnTo>
                <a:lnTo>
                  <a:pt x="852529" y="502695"/>
                </a:lnTo>
                <a:lnTo>
                  <a:pt x="841041" y="519731"/>
                </a:lnTo>
                <a:lnTo>
                  <a:pt x="824005" y="531219"/>
                </a:lnTo>
                <a:lnTo>
                  <a:pt x="803148" y="535432"/>
                </a:lnTo>
                <a:lnTo>
                  <a:pt x="53466" y="535432"/>
                </a:lnTo>
                <a:lnTo>
                  <a:pt x="32629" y="531219"/>
                </a:lnTo>
                <a:lnTo>
                  <a:pt x="15636" y="519731"/>
                </a:lnTo>
                <a:lnTo>
                  <a:pt x="4192" y="502695"/>
                </a:lnTo>
                <a:lnTo>
                  <a:pt x="0" y="481838"/>
                </a:lnTo>
                <a:lnTo>
                  <a:pt x="0" y="53467"/>
                </a:lnTo>
                <a:close/>
              </a:path>
            </a:pathLst>
          </a:custGeom>
          <a:ln w="9525">
            <a:solidFill>
              <a:srgbClr val="EBEAE8"/>
            </a:solidFill>
          </a:ln>
        </p:spPr>
        <p:txBody>
          <a:bodyPr wrap="square" lIns="0" tIns="0" rIns="0" bIns="0" rtlCol="0"/>
          <a:lstStyle/>
          <a:p>
            <a:endParaRPr/>
          </a:p>
        </p:txBody>
      </p:sp>
      <p:sp>
        <p:nvSpPr>
          <p:cNvPr id="168" name="object 168"/>
          <p:cNvSpPr txBox="1"/>
          <p:nvPr/>
        </p:nvSpPr>
        <p:spPr>
          <a:xfrm>
            <a:off x="7670038" y="2840863"/>
            <a:ext cx="628650" cy="254635"/>
          </a:xfrm>
          <a:prstGeom prst="rect">
            <a:avLst/>
          </a:prstGeom>
        </p:spPr>
        <p:txBody>
          <a:bodyPr vert="horz" wrap="square" lIns="0" tIns="0" rIns="0" bIns="0" rtlCol="0">
            <a:spAutoFit/>
          </a:bodyPr>
          <a:lstStyle/>
          <a:p>
            <a:pPr marL="12700">
              <a:lnSpc>
                <a:spcPct val="100000"/>
              </a:lnSpc>
            </a:pPr>
            <a:r>
              <a:rPr sz="1600" b="1" spc="-5" dirty="0">
                <a:latin typeface="Arial"/>
                <a:cs typeface="Arial"/>
              </a:rPr>
              <a:t>N =</a:t>
            </a:r>
            <a:r>
              <a:rPr sz="1600" b="1" spc="-100" dirty="0">
                <a:latin typeface="Arial"/>
                <a:cs typeface="Arial"/>
              </a:rPr>
              <a:t> </a:t>
            </a:r>
            <a:r>
              <a:rPr sz="1600" b="1" spc="-5" dirty="0">
                <a:latin typeface="Arial"/>
                <a:cs typeface="Arial"/>
              </a:rPr>
              <a:t>33</a:t>
            </a:r>
            <a:endParaRPr sz="1600">
              <a:latin typeface="Arial"/>
              <a:cs typeface="Arial"/>
            </a:endParaRPr>
          </a:p>
        </p:txBody>
      </p:sp>
      <p:sp>
        <p:nvSpPr>
          <p:cNvPr id="169" name="object 169"/>
          <p:cNvSpPr/>
          <p:nvPr/>
        </p:nvSpPr>
        <p:spPr>
          <a:xfrm>
            <a:off x="7447406" y="2579370"/>
            <a:ext cx="112395" cy="421005"/>
          </a:xfrm>
          <a:custGeom>
            <a:avLst/>
            <a:gdLst/>
            <a:ahLst/>
            <a:cxnLst/>
            <a:rect l="l" t="t" r="r" b="b"/>
            <a:pathLst>
              <a:path w="112395" h="421005">
                <a:moveTo>
                  <a:pt x="0" y="0"/>
                </a:moveTo>
                <a:lnTo>
                  <a:pt x="0" y="421004"/>
                </a:lnTo>
                <a:lnTo>
                  <a:pt x="112268" y="421004"/>
                </a:lnTo>
              </a:path>
            </a:pathLst>
          </a:custGeom>
          <a:ln w="25400">
            <a:solidFill>
              <a:srgbClr val="B4AAB8"/>
            </a:solidFill>
          </a:ln>
        </p:spPr>
        <p:txBody>
          <a:bodyPr wrap="square" lIns="0" tIns="0" rIns="0" bIns="0" rtlCol="0"/>
          <a:lstStyle/>
          <a:p>
            <a:endParaRPr/>
          </a:p>
        </p:txBody>
      </p:sp>
      <p:sp>
        <p:nvSpPr>
          <p:cNvPr id="170" name="object 170"/>
          <p:cNvSpPr/>
          <p:nvPr/>
        </p:nvSpPr>
        <p:spPr>
          <a:xfrm>
            <a:off x="7507223" y="3357371"/>
            <a:ext cx="950976" cy="630935"/>
          </a:xfrm>
          <a:prstGeom prst="rect">
            <a:avLst/>
          </a:prstGeom>
          <a:blipFill>
            <a:blip r:embed="rId61" cstate="print"/>
            <a:stretch>
              <a:fillRect/>
            </a:stretch>
          </a:blipFill>
        </p:spPr>
        <p:txBody>
          <a:bodyPr wrap="square" lIns="0" tIns="0" rIns="0" bIns="0" rtlCol="0"/>
          <a:lstStyle/>
          <a:p>
            <a:endParaRPr/>
          </a:p>
        </p:txBody>
      </p:sp>
      <p:sp>
        <p:nvSpPr>
          <p:cNvPr id="171" name="object 171"/>
          <p:cNvSpPr/>
          <p:nvPr/>
        </p:nvSpPr>
        <p:spPr>
          <a:xfrm>
            <a:off x="7740395" y="3442715"/>
            <a:ext cx="527303" cy="507492"/>
          </a:xfrm>
          <a:prstGeom prst="rect">
            <a:avLst/>
          </a:prstGeom>
          <a:blipFill>
            <a:blip r:embed="rId62" cstate="print"/>
            <a:stretch>
              <a:fillRect/>
            </a:stretch>
          </a:blipFill>
        </p:spPr>
        <p:txBody>
          <a:bodyPr wrap="square" lIns="0" tIns="0" rIns="0" bIns="0" rtlCol="0"/>
          <a:lstStyle/>
          <a:p>
            <a:endParaRPr/>
          </a:p>
        </p:txBody>
      </p:sp>
      <p:sp>
        <p:nvSpPr>
          <p:cNvPr id="172" name="object 172"/>
          <p:cNvSpPr/>
          <p:nvPr/>
        </p:nvSpPr>
        <p:spPr>
          <a:xfrm>
            <a:off x="7554594" y="3382517"/>
            <a:ext cx="857250" cy="535940"/>
          </a:xfrm>
          <a:custGeom>
            <a:avLst/>
            <a:gdLst/>
            <a:ahLst/>
            <a:cxnLst/>
            <a:rect l="l" t="t" r="r" b="b"/>
            <a:pathLst>
              <a:path w="857250" h="535939">
                <a:moveTo>
                  <a:pt x="803148" y="0"/>
                </a:moveTo>
                <a:lnTo>
                  <a:pt x="53466" y="0"/>
                </a:lnTo>
                <a:lnTo>
                  <a:pt x="32629" y="4212"/>
                </a:lnTo>
                <a:lnTo>
                  <a:pt x="15636" y="15700"/>
                </a:lnTo>
                <a:lnTo>
                  <a:pt x="4192" y="32736"/>
                </a:lnTo>
                <a:lnTo>
                  <a:pt x="0" y="53594"/>
                </a:lnTo>
                <a:lnTo>
                  <a:pt x="0" y="481965"/>
                </a:lnTo>
                <a:lnTo>
                  <a:pt x="4192" y="502802"/>
                </a:lnTo>
                <a:lnTo>
                  <a:pt x="15636" y="519795"/>
                </a:lnTo>
                <a:lnTo>
                  <a:pt x="32629" y="531239"/>
                </a:lnTo>
                <a:lnTo>
                  <a:pt x="53466" y="535432"/>
                </a:lnTo>
                <a:lnTo>
                  <a:pt x="803148" y="535432"/>
                </a:lnTo>
                <a:lnTo>
                  <a:pt x="824005" y="531239"/>
                </a:lnTo>
                <a:lnTo>
                  <a:pt x="841041" y="519795"/>
                </a:lnTo>
                <a:lnTo>
                  <a:pt x="852529" y="502802"/>
                </a:lnTo>
                <a:lnTo>
                  <a:pt x="856741" y="481965"/>
                </a:lnTo>
                <a:lnTo>
                  <a:pt x="856741" y="53594"/>
                </a:lnTo>
                <a:lnTo>
                  <a:pt x="852529" y="32736"/>
                </a:lnTo>
                <a:lnTo>
                  <a:pt x="841041" y="15700"/>
                </a:lnTo>
                <a:lnTo>
                  <a:pt x="824005" y="4212"/>
                </a:lnTo>
                <a:lnTo>
                  <a:pt x="803148" y="0"/>
                </a:lnTo>
                <a:close/>
              </a:path>
            </a:pathLst>
          </a:custGeom>
          <a:solidFill>
            <a:srgbClr val="FFFFFF">
              <a:alpha val="90194"/>
            </a:srgbClr>
          </a:solidFill>
        </p:spPr>
        <p:txBody>
          <a:bodyPr wrap="square" lIns="0" tIns="0" rIns="0" bIns="0" rtlCol="0"/>
          <a:lstStyle/>
          <a:p>
            <a:endParaRPr/>
          </a:p>
        </p:txBody>
      </p:sp>
      <p:sp>
        <p:nvSpPr>
          <p:cNvPr id="173" name="object 173"/>
          <p:cNvSpPr/>
          <p:nvPr/>
        </p:nvSpPr>
        <p:spPr>
          <a:xfrm>
            <a:off x="7554594" y="3382517"/>
            <a:ext cx="857250" cy="535940"/>
          </a:xfrm>
          <a:custGeom>
            <a:avLst/>
            <a:gdLst/>
            <a:ahLst/>
            <a:cxnLst/>
            <a:rect l="l" t="t" r="r" b="b"/>
            <a:pathLst>
              <a:path w="857250" h="535939">
                <a:moveTo>
                  <a:pt x="0" y="53594"/>
                </a:moveTo>
                <a:lnTo>
                  <a:pt x="4192" y="32736"/>
                </a:lnTo>
                <a:lnTo>
                  <a:pt x="15636" y="15700"/>
                </a:lnTo>
                <a:lnTo>
                  <a:pt x="32629" y="4212"/>
                </a:lnTo>
                <a:lnTo>
                  <a:pt x="53466" y="0"/>
                </a:lnTo>
                <a:lnTo>
                  <a:pt x="803148" y="0"/>
                </a:lnTo>
                <a:lnTo>
                  <a:pt x="824005" y="4212"/>
                </a:lnTo>
                <a:lnTo>
                  <a:pt x="841041" y="15700"/>
                </a:lnTo>
                <a:lnTo>
                  <a:pt x="852529" y="32736"/>
                </a:lnTo>
                <a:lnTo>
                  <a:pt x="856741" y="53594"/>
                </a:lnTo>
                <a:lnTo>
                  <a:pt x="856741" y="481965"/>
                </a:lnTo>
                <a:lnTo>
                  <a:pt x="852529" y="502802"/>
                </a:lnTo>
                <a:lnTo>
                  <a:pt x="841041" y="519795"/>
                </a:lnTo>
                <a:lnTo>
                  <a:pt x="824005" y="531239"/>
                </a:lnTo>
                <a:lnTo>
                  <a:pt x="803148" y="535432"/>
                </a:lnTo>
                <a:lnTo>
                  <a:pt x="53466" y="535432"/>
                </a:lnTo>
                <a:lnTo>
                  <a:pt x="32629" y="531239"/>
                </a:lnTo>
                <a:lnTo>
                  <a:pt x="15636" y="519795"/>
                </a:lnTo>
                <a:lnTo>
                  <a:pt x="4192" y="502802"/>
                </a:lnTo>
                <a:lnTo>
                  <a:pt x="0" y="481965"/>
                </a:lnTo>
                <a:lnTo>
                  <a:pt x="0" y="53594"/>
                </a:lnTo>
                <a:close/>
              </a:path>
            </a:pathLst>
          </a:custGeom>
          <a:ln w="9525">
            <a:solidFill>
              <a:srgbClr val="9694B9"/>
            </a:solidFill>
          </a:ln>
        </p:spPr>
        <p:txBody>
          <a:bodyPr wrap="square" lIns="0" tIns="0" rIns="0" bIns="0" rtlCol="0"/>
          <a:lstStyle/>
          <a:p>
            <a:endParaRPr/>
          </a:p>
        </p:txBody>
      </p:sp>
      <p:sp>
        <p:nvSpPr>
          <p:cNvPr id="174" name="object 174"/>
          <p:cNvSpPr txBox="1"/>
          <p:nvPr/>
        </p:nvSpPr>
        <p:spPr>
          <a:xfrm>
            <a:off x="7892033" y="3560571"/>
            <a:ext cx="184150" cy="180975"/>
          </a:xfrm>
          <a:prstGeom prst="rect">
            <a:avLst/>
          </a:prstGeom>
        </p:spPr>
        <p:txBody>
          <a:bodyPr vert="horz" wrap="square" lIns="0" tIns="0" rIns="0" bIns="0" rtlCol="0">
            <a:spAutoFit/>
          </a:bodyPr>
          <a:lstStyle/>
          <a:p>
            <a:pPr marL="12700">
              <a:lnSpc>
                <a:spcPct val="100000"/>
              </a:lnSpc>
            </a:pPr>
            <a:r>
              <a:rPr sz="1100" b="1" spc="-55" dirty="0">
                <a:latin typeface="Arial"/>
                <a:cs typeface="Arial"/>
              </a:rPr>
              <a:t>All</a:t>
            </a:r>
            <a:endParaRPr sz="1100">
              <a:latin typeface="Arial"/>
              <a:cs typeface="Arial"/>
            </a:endParaRPr>
          </a:p>
        </p:txBody>
      </p:sp>
      <p:sp>
        <p:nvSpPr>
          <p:cNvPr id="175" name="object 175"/>
          <p:cNvSpPr/>
          <p:nvPr/>
        </p:nvSpPr>
        <p:spPr>
          <a:xfrm>
            <a:off x="7447406" y="2579370"/>
            <a:ext cx="112395" cy="1122680"/>
          </a:xfrm>
          <a:custGeom>
            <a:avLst/>
            <a:gdLst/>
            <a:ahLst/>
            <a:cxnLst/>
            <a:rect l="l" t="t" r="r" b="b"/>
            <a:pathLst>
              <a:path w="112395" h="1122679">
                <a:moveTo>
                  <a:pt x="0" y="0"/>
                </a:moveTo>
                <a:lnTo>
                  <a:pt x="0" y="1122679"/>
                </a:lnTo>
                <a:lnTo>
                  <a:pt x="112268" y="1122679"/>
                </a:lnTo>
              </a:path>
            </a:pathLst>
          </a:custGeom>
          <a:ln w="25400">
            <a:solidFill>
              <a:srgbClr val="B4AAB8"/>
            </a:solidFill>
          </a:ln>
        </p:spPr>
        <p:txBody>
          <a:bodyPr wrap="square" lIns="0" tIns="0" rIns="0" bIns="0" rtlCol="0"/>
          <a:lstStyle/>
          <a:p>
            <a:endParaRPr/>
          </a:p>
        </p:txBody>
      </p:sp>
      <p:sp>
        <p:nvSpPr>
          <p:cNvPr id="176" name="object 176"/>
          <p:cNvSpPr/>
          <p:nvPr/>
        </p:nvSpPr>
        <p:spPr>
          <a:xfrm>
            <a:off x="7507223" y="4027932"/>
            <a:ext cx="950976" cy="629412"/>
          </a:xfrm>
          <a:prstGeom prst="rect">
            <a:avLst/>
          </a:prstGeom>
          <a:blipFill>
            <a:blip r:embed="rId63" cstate="print"/>
            <a:stretch>
              <a:fillRect/>
            </a:stretch>
          </a:blipFill>
        </p:spPr>
        <p:txBody>
          <a:bodyPr wrap="square" lIns="0" tIns="0" rIns="0" bIns="0" rtlCol="0"/>
          <a:lstStyle/>
          <a:p>
            <a:endParaRPr/>
          </a:p>
        </p:txBody>
      </p:sp>
      <p:sp>
        <p:nvSpPr>
          <p:cNvPr id="177" name="object 177"/>
          <p:cNvSpPr/>
          <p:nvPr/>
        </p:nvSpPr>
        <p:spPr>
          <a:xfrm>
            <a:off x="7626095" y="4113276"/>
            <a:ext cx="754379" cy="507492"/>
          </a:xfrm>
          <a:prstGeom prst="rect">
            <a:avLst/>
          </a:prstGeom>
          <a:blipFill>
            <a:blip r:embed="rId64" cstate="print"/>
            <a:stretch>
              <a:fillRect/>
            </a:stretch>
          </a:blipFill>
        </p:spPr>
        <p:txBody>
          <a:bodyPr wrap="square" lIns="0" tIns="0" rIns="0" bIns="0" rtlCol="0"/>
          <a:lstStyle/>
          <a:p>
            <a:endParaRPr/>
          </a:p>
        </p:txBody>
      </p:sp>
      <p:sp>
        <p:nvSpPr>
          <p:cNvPr id="178" name="object 178"/>
          <p:cNvSpPr/>
          <p:nvPr/>
        </p:nvSpPr>
        <p:spPr>
          <a:xfrm>
            <a:off x="7554594" y="4051808"/>
            <a:ext cx="857250" cy="535940"/>
          </a:xfrm>
          <a:custGeom>
            <a:avLst/>
            <a:gdLst/>
            <a:ahLst/>
            <a:cxnLst/>
            <a:rect l="l" t="t" r="r" b="b"/>
            <a:pathLst>
              <a:path w="857250" h="535939">
                <a:moveTo>
                  <a:pt x="803148" y="0"/>
                </a:moveTo>
                <a:lnTo>
                  <a:pt x="53466" y="0"/>
                </a:lnTo>
                <a:lnTo>
                  <a:pt x="32629" y="4212"/>
                </a:lnTo>
                <a:lnTo>
                  <a:pt x="15636" y="15700"/>
                </a:lnTo>
                <a:lnTo>
                  <a:pt x="4192" y="32736"/>
                </a:lnTo>
                <a:lnTo>
                  <a:pt x="0" y="53594"/>
                </a:lnTo>
                <a:lnTo>
                  <a:pt x="0" y="481965"/>
                </a:lnTo>
                <a:lnTo>
                  <a:pt x="4192" y="502822"/>
                </a:lnTo>
                <a:lnTo>
                  <a:pt x="15636" y="519858"/>
                </a:lnTo>
                <a:lnTo>
                  <a:pt x="32629" y="531346"/>
                </a:lnTo>
                <a:lnTo>
                  <a:pt x="53466" y="535559"/>
                </a:lnTo>
                <a:lnTo>
                  <a:pt x="803148" y="535559"/>
                </a:lnTo>
                <a:lnTo>
                  <a:pt x="824005" y="531346"/>
                </a:lnTo>
                <a:lnTo>
                  <a:pt x="841041" y="519858"/>
                </a:lnTo>
                <a:lnTo>
                  <a:pt x="852529" y="502822"/>
                </a:lnTo>
                <a:lnTo>
                  <a:pt x="856741" y="481965"/>
                </a:lnTo>
                <a:lnTo>
                  <a:pt x="856741" y="53594"/>
                </a:lnTo>
                <a:lnTo>
                  <a:pt x="852529" y="32736"/>
                </a:lnTo>
                <a:lnTo>
                  <a:pt x="841041" y="15700"/>
                </a:lnTo>
                <a:lnTo>
                  <a:pt x="824005" y="4212"/>
                </a:lnTo>
                <a:lnTo>
                  <a:pt x="803148" y="0"/>
                </a:lnTo>
                <a:close/>
              </a:path>
            </a:pathLst>
          </a:custGeom>
          <a:solidFill>
            <a:srgbClr val="FFFFFF">
              <a:alpha val="90194"/>
            </a:srgbClr>
          </a:solidFill>
        </p:spPr>
        <p:txBody>
          <a:bodyPr wrap="square" lIns="0" tIns="0" rIns="0" bIns="0" rtlCol="0"/>
          <a:lstStyle/>
          <a:p>
            <a:endParaRPr/>
          </a:p>
        </p:txBody>
      </p:sp>
      <p:sp>
        <p:nvSpPr>
          <p:cNvPr id="179" name="object 179"/>
          <p:cNvSpPr/>
          <p:nvPr/>
        </p:nvSpPr>
        <p:spPr>
          <a:xfrm>
            <a:off x="7554594" y="4051808"/>
            <a:ext cx="857250" cy="535940"/>
          </a:xfrm>
          <a:custGeom>
            <a:avLst/>
            <a:gdLst/>
            <a:ahLst/>
            <a:cxnLst/>
            <a:rect l="l" t="t" r="r" b="b"/>
            <a:pathLst>
              <a:path w="857250" h="535939">
                <a:moveTo>
                  <a:pt x="0" y="53594"/>
                </a:moveTo>
                <a:lnTo>
                  <a:pt x="4192" y="32736"/>
                </a:lnTo>
                <a:lnTo>
                  <a:pt x="15636" y="15700"/>
                </a:lnTo>
                <a:lnTo>
                  <a:pt x="32629" y="4212"/>
                </a:lnTo>
                <a:lnTo>
                  <a:pt x="53466" y="0"/>
                </a:lnTo>
                <a:lnTo>
                  <a:pt x="803148" y="0"/>
                </a:lnTo>
                <a:lnTo>
                  <a:pt x="824005" y="4212"/>
                </a:lnTo>
                <a:lnTo>
                  <a:pt x="841041" y="15700"/>
                </a:lnTo>
                <a:lnTo>
                  <a:pt x="852529" y="32736"/>
                </a:lnTo>
                <a:lnTo>
                  <a:pt x="856741" y="53594"/>
                </a:lnTo>
                <a:lnTo>
                  <a:pt x="856741" y="481965"/>
                </a:lnTo>
                <a:lnTo>
                  <a:pt x="852529" y="502822"/>
                </a:lnTo>
                <a:lnTo>
                  <a:pt x="841041" y="519858"/>
                </a:lnTo>
                <a:lnTo>
                  <a:pt x="824005" y="531346"/>
                </a:lnTo>
                <a:lnTo>
                  <a:pt x="803148" y="535559"/>
                </a:lnTo>
                <a:lnTo>
                  <a:pt x="53466" y="535559"/>
                </a:lnTo>
                <a:lnTo>
                  <a:pt x="32629" y="531346"/>
                </a:lnTo>
                <a:lnTo>
                  <a:pt x="15636" y="519858"/>
                </a:lnTo>
                <a:lnTo>
                  <a:pt x="4192" y="502822"/>
                </a:lnTo>
                <a:lnTo>
                  <a:pt x="0" y="481965"/>
                </a:lnTo>
                <a:lnTo>
                  <a:pt x="0" y="53594"/>
                </a:lnTo>
                <a:close/>
              </a:path>
            </a:pathLst>
          </a:custGeom>
          <a:ln w="9525">
            <a:solidFill>
              <a:srgbClr val="A39CB9"/>
            </a:solidFill>
          </a:ln>
        </p:spPr>
        <p:txBody>
          <a:bodyPr wrap="square" lIns="0" tIns="0" rIns="0" bIns="0" rtlCol="0"/>
          <a:lstStyle/>
          <a:p>
            <a:endParaRPr/>
          </a:p>
        </p:txBody>
      </p:sp>
      <p:sp>
        <p:nvSpPr>
          <p:cNvPr id="180" name="object 180"/>
          <p:cNvSpPr txBox="1"/>
          <p:nvPr/>
        </p:nvSpPr>
        <p:spPr>
          <a:xfrm>
            <a:off x="7777733" y="4229861"/>
            <a:ext cx="411480" cy="180975"/>
          </a:xfrm>
          <a:prstGeom prst="rect">
            <a:avLst/>
          </a:prstGeom>
        </p:spPr>
        <p:txBody>
          <a:bodyPr vert="horz" wrap="square" lIns="0" tIns="0" rIns="0" bIns="0" rtlCol="0">
            <a:spAutoFit/>
          </a:bodyPr>
          <a:lstStyle/>
          <a:p>
            <a:pPr marL="12700">
              <a:lnSpc>
                <a:spcPct val="100000"/>
              </a:lnSpc>
            </a:pPr>
            <a:r>
              <a:rPr sz="1100" b="1" spc="-10" dirty="0">
                <a:latin typeface="Arial"/>
                <a:cs typeface="Arial"/>
              </a:rPr>
              <a:t>PBSC</a:t>
            </a:r>
            <a:endParaRPr sz="1100">
              <a:latin typeface="Arial"/>
              <a:cs typeface="Arial"/>
            </a:endParaRPr>
          </a:p>
        </p:txBody>
      </p:sp>
      <p:sp>
        <p:nvSpPr>
          <p:cNvPr id="181" name="object 181"/>
          <p:cNvSpPr/>
          <p:nvPr/>
        </p:nvSpPr>
        <p:spPr>
          <a:xfrm>
            <a:off x="7447406" y="2579370"/>
            <a:ext cx="112395" cy="1824355"/>
          </a:xfrm>
          <a:custGeom>
            <a:avLst/>
            <a:gdLst/>
            <a:ahLst/>
            <a:cxnLst/>
            <a:rect l="l" t="t" r="r" b="b"/>
            <a:pathLst>
              <a:path w="112395" h="1824354">
                <a:moveTo>
                  <a:pt x="0" y="0"/>
                </a:moveTo>
                <a:lnTo>
                  <a:pt x="0" y="1824354"/>
                </a:lnTo>
                <a:lnTo>
                  <a:pt x="112268" y="1824354"/>
                </a:lnTo>
              </a:path>
            </a:pathLst>
          </a:custGeom>
          <a:ln w="25400">
            <a:solidFill>
              <a:srgbClr val="B4AAB8"/>
            </a:solidFill>
          </a:ln>
        </p:spPr>
        <p:txBody>
          <a:bodyPr wrap="square" lIns="0" tIns="0" rIns="0" bIns="0" rtlCol="0"/>
          <a:lstStyle/>
          <a:p>
            <a:endParaRPr/>
          </a:p>
        </p:txBody>
      </p:sp>
      <p:sp>
        <p:nvSpPr>
          <p:cNvPr id="182" name="object 182"/>
          <p:cNvSpPr/>
          <p:nvPr/>
        </p:nvSpPr>
        <p:spPr>
          <a:xfrm>
            <a:off x="7507223" y="4696967"/>
            <a:ext cx="950976" cy="629412"/>
          </a:xfrm>
          <a:prstGeom prst="rect">
            <a:avLst/>
          </a:prstGeom>
          <a:blipFill>
            <a:blip r:embed="rId65" cstate="print"/>
            <a:stretch>
              <a:fillRect/>
            </a:stretch>
          </a:blipFill>
        </p:spPr>
        <p:txBody>
          <a:bodyPr wrap="square" lIns="0" tIns="0" rIns="0" bIns="0" rtlCol="0"/>
          <a:lstStyle/>
          <a:p>
            <a:endParaRPr/>
          </a:p>
        </p:txBody>
      </p:sp>
      <p:sp>
        <p:nvSpPr>
          <p:cNvPr id="183" name="object 183"/>
          <p:cNvSpPr/>
          <p:nvPr/>
        </p:nvSpPr>
        <p:spPr>
          <a:xfrm>
            <a:off x="7696200" y="4782311"/>
            <a:ext cx="614172" cy="507491"/>
          </a:xfrm>
          <a:prstGeom prst="rect">
            <a:avLst/>
          </a:prstGeom>
          <a:blipFill>
            <a:blip r:embed="rId66" cstate="print"/>
            <a:stretch>
              <a:fillRect/>
            </a:stretch>
          </a:blipFill>
        </p:spPr>
        <p:txBody>
          <a:bodyPr wrap="square" lIns="0" tIns="0" rIns="0" bIns="0" rtlCol="0"/>
          <a:lstStyle/>
          <a:p>
            <a:endParaRPr/>
          </a:p>
        </p:txBody>
      </p:sp>
      <p:sp>
        <p:nvSpPr>
          <p:cNvPr id="184" name="object 184"/>
          <p:cNvSpPr/>
          <p:nvPr/>
        </p:nvSpPr>
        <p:spPr>
          <a:xfrm>
            <a:off x="7554594" y="4721225"/>
            <a:ext cx="857250" cy="535940"/>
          </a:xfrm>
          <a:custGeom>
            <a:avLst/>
            <a:gdLst/>
            <a:ahLst/>
            <a:cxnLst/>
            <a:rect l="l" t="t" r="r" b="b"/>
            <a:pathLst>
              <a:path w="857250" h="535939">
                <a:moveTo>
                  <a:pt x="803148" y="0"/>
                </a:moveTo>
                <a:lnTo>
                  <a:pt x="53466" y="0"/>
                </a:lnTo>
                <a:lnTo>
                  <a:pt x="32629" y="4192"/>
                </a:lnTo>
                <a:lnTo>
                  <a:pt x="15636" y="15636"/>
                </a:lnTo>
                <a:lnTo>
                  <a:pt x="4192" y="32629"/>
                </a:lnTo>
                <a:lnTo>
                  <a:pt x="0" y="53467"/>
                </a:lnTo>
                <a:lnTo>
                  <a:pt x="0" y="481838"/>
                </a:lnTo>
                <a:lnTo>
                  <a:pt x="4192" y="502695"/>
                </a:lnTo>
                <a:lnTo>
                  <a:pt x="15636" y="519731"/>
                </a:lnTo>
                <a:lnTo>
                  <a:pt x="32629" y="531219"/>
                </a:lnTo>
                <a:lnTo>
                  <a:pt x="53466" y="535432"/>
                </a:lnTo>
                <a:lnTo>
                  <a:pt x="803148" y="535432"/>
                </a:lnTo>
                <a:lnTo>
                  <a:pt x="824005" y="531219"/>
                </a:lnTo>
                <a:lnTo>
                  <a:pt x="841041" y="519731"/>
                </a:lnTo>
                <a:lnTo>
                  <a:pt x="852529" y="502695"/>
                </a:lnTo>
                <a:lnTo>
                  <a:pt x="856741" y="481838"/>
                </a:lnTo>
                <a:lnTo>
                  <a:pt x="856741" y="53467"/>
                </a:lnTo>
                <a:lnTo>
                  <a:pt x="852529" y="32629"/>
                </a:lnTo>
                <a:lnTo>
                  <a:pt x="841041" y="15636"/>
                </a:lnTo>
                <a:lnTo>
                  <a:pt x="824005" y="4192"/>
                </a:lnTo>
                <a:lnTo>
                  <a:pt x="803148" y="0"/>
                </a:lnTo>
                <a:close/>
              </a:path>
            </a:pathLst>
          </a:custGeom>
          <a:solidFill>
            <a:srgbClr val="FFFFFF">
              <a:alpha val="90194"/>
            </a:srgbClr>
          </a:solidFill>
        </p:spPr>
        <p:txBody>
          <a:bodyPr wrap="square" lIns="0" tIns="0" rIns="0" bIns="0" rtlCol="0"/>
          <a:lstStyle/>
          <a:p>
            <a:endParaRPr/>
          </a:p>
        </p:txBody>
      </p:sp>
      <p:sp>
        <p:nvSpPr>
          <p:cNvPr id="185" name="object 185"/>
          <p:cNvSpPr/>
          <p:nvPr/>
        </p:nvSpPr>
        <p:spPr>
          <a:xfrm>
            <a:off x="7554594" y="4721225"/>
            <a:ext cx="857250" cy="535940"/>
          </a:xfrm>
          <a:custGeom>
            <a:avLst/>
            <a:gdLst/>
            <a:ahLst/>
            <a:cxnLst/>
            <a:rect l="l" t="t" r="r" b="b"/>
            <a:pathLst>
              <a:path w="857250" h="535939">
                <a:moveTo>
                  <a:pt x="0" y="53467"/>
                </a:moveTo>
                <a:lnTo>
                  <a:pt x="4192" y="32629"/>
                </a:lnTo>
                <a:lnTo>
                  <a:pt x="15636" y="15636"/>
                </a:lnTo>
                <a:lnTo>
                  <a:pt x="32629" y="4192"/>
                </a:lnTo>
                <a:lnTo>
                  <a:pt x="53466" y="0"/>
                </a:lnTo>
                <a:lnTo>
                  <a:pt x="803148" y="0"/>
                </a:lnTo>
                <a:lnTo>
                  <a:pt x="824005" y="4192"/>
                </a:lnTo>
                <a:lnTo>
                  <a:pt x="841041" y="15636"/>
                </a:lnTo>
                <a:lnTo>
                  <a:pt x="852529" y="32629"/>
                </a:lnTo>
                <a:lnTo>
                  <a:pt x="856741" y="53467"/>
                </a:lnTo>
                <a:lnTo>
                  <a:pt x="856741" y="481838"/>
                </a:lnTo>
                <a:lnTo>
                  <a:pt x="852529" y="502695"/>
                </a:lnTo>
                <a:lnTo>
                  <a:pt x="841041" y="519731"/>
                </a:lnTo>
                <a:lnTo>
                  <a:pt x="824005" y="531219"/>
                </a:lnTo>
                <a:lnTo>
                  <a:pt x="803148" y="535432"/>
                </a:lnTo>
                <a:lnTo>
                  <a:pt x="53466" y="535432"/>
                </a:lnTo>
                <a:lnTo>
                  <a:pt x="32629" y="531219"/>
                </a:lnTo>
                <a:lnTo>
                  <a:pt x="15636" y="519731"/>
                </a:lnTo>
                <a:lnTo>
                  <a:pt x="4192" y="502695"/>
                </a:lnTo>
                <a:lnTo>
                  <a:pt x="0" y="481838"/>
                </a:lnTo>
                <a:lnTo>
                  <a:pt x="0" y="53467"/>
                </a:lnTo>
                <a:close/>
              </a:path>
            </a:pathLst>
          </a:custGeom>
          <a:ln w="9525">
            <a:solidFill>
              <a:srgbClr val="ACA2B8"/>
            </a:solidFill>
          </a:ln>
        </p:spPr>
        <p:txBody>
          <a:bodyPr wrap="square" lIns="0" tIns="0" rIns="0" bIns="0" rtlCol="0"/>
          <a:lstStyle/>
          <a:p>
            <a:endParaRPr/>
          </a:p>
        </p:txBody>
      </p:sp>
      <p:sp>
        <p:nvSpPr>
          <p:cNvPr id="186" name="object 186"/>
          <p:cNvSpPr txBox="1"/>
          <p:nvPr/>
        </p:nvSpPr>
        <p:spPr>
          <a:xfrm>
            <a:off x="7847838" y="4899532"/>
            <a:ext cx="270510" cy="180975"/>
          </a:xfrm>
          <a:prstGeom prst="rect">
            <a:avLst/>
          </a:prstGeom>
        </p:spPr>
        <p:txBody>
          <a:bodyPr vert="horz" wrap="square" lIns="0" tIns="0" rIns="0" bIns="0" rtlCol="0">
            <a:spAutoFit/>
          </a:bodyPr>
          <a:lstStyle/>
          <a:p>
            <a:pPr marL="12700">
              <a:lnSpc>
                <a:spcPct val="100000"/>
              </a:lnSpc>
            </a:pPr>
            <a:r>
              <a:rPr sz="1100" b="1" dirty="0">
                <a:latin typeface="Arial"/>
                <a:cs typeface="Arial"/>
              </a:rPr>
              <a:t>R</a:t>
            </a:r>
            <a:r>
              <a:rPr sz="1100" b="1" spc="15" dirty="0">
                <a:latin typeface="Arial"/>
                <a:cs typeface="Arial"/>
              </a:rPr>
              <a:t>I</a:t>
            </a:r>
            <a:r>
              <a:rPr sz="1100" b="1" dirty="0">
                <a:latin typeface="Arial"/>
                <a:cs typeface="Arial"/>
              </a:rPr>
              <a:t>C</a:t>
            </a:r>
            <a:endParaRPr sz="1100">
              <a:latin typeface="Arial"/>
              <a:cs typeface="Arial"/>
            </a:endParaRPr>
          </a:p>
        </p:txBody>
      </p:sp>
      <p:sp>
        <p:nvSpPr>
          <p:cNvPr id="187" name="object 187"/>
          <p:cNvSpPr/>
          <p:nvPr/>
        </p:nvSpPr>
        <p:spPr>
          <a:xfrm>
            <a:off x="7447406" y="2579370"/>
            <a:ext cx="112395" cy="2526030"/>
          </a:xfrm>
          <a:custGeom>
            <a:avLst/>
            <a:gdLst/>
            <a:ahLst/>
            <a:cxnLst/>
            <a:rect l="l" t="t" r="r" b="b"/>
            <a:pathLst>
              <a:path w="112395" h="2526029">
                <a:moveTo>
                  <a:pt x="0" y="0"/>
                </a:moveTo>
                <a:lnTo>
                  <a:pt x="0" y="2526029"/>
                </a:lnTo>
                <a:lnTo>
                  <a:pt x="112268" y="2526029"/>
                </a:lnTo>
              </a:path>
            </a:pathLst>
          </a:custGeom>
          <a:ln w="25399">
            <a:solidFill>
              <a:srgbClr val="B4AAB8"/>
            </a:solidFill>
          </a:ln>
        </p:spPr>
        <p:txBody>
          <a:bodyPr wrap="square" lIns="0" tIns="0" rIns="0" bIns="0" rtlCol="0"/>
          <a:lstStyle/>
          <a:p>
            <a:endParaRPr/>
          </a:p>
        </p:txBody>
      </p:sp>
      <p:sp>
        <p:nvSpPr>
          <p:cNvPr id="188" name="object 188"/>
          <p:cNvSpPr/>
          <p:nvPr/>
        </p:nvSpPr>
        <p:spPr>
          <a:xfrm>
            <a:off x="7507223" y="5366003"/>
            <a:ext cx="950976" cy="630935"/>
          </a:xfrm>
          <a:prstGeom prst="rect">
            <a:avLst/>
          </a:prstGeom>
          <a:blipFill>
            <a:blip r:embed="rId67" cstate="print"/>
            <a:stretch>
              <a:fillRect/>
            </a:stretch>
          </a:blipFill>
        </p:spPr>
        <p:txBody>
          <a:bodyPr wrap="square" lIns="0" tIns="0" rIns="0" bIns="0" rtlCol="0"/>
          <a:lstStyle/>
          <a:p>
            <a:endParaRPr/>
          </a:p>
        </p:txBody>
      </p:sp>
      <p:sp>
        <p:nvSpPr>
          <p:cNvPr id="189" name="object 189"/>
          <p:cNvSpPr/>
          <p:nvPr/>
        </p:nvSpPr>
        <p:spPr>
          <a:xfrm>
            <a:off x="7665719" y="5451347"/>
            <a:ext cx="675131" cy="507491"/>
          </a:xfrm>
          <a:prstGeom prst="rect">
            <a:avLst/>
          </a:prstGeom>
          <a:blipFill>
            <a:blip r:embed="rId68" cstate="print"/>
            <a:stretch>
              <a:fillRect/>
            </a:stretch>
          </a:blipFill>
        </p:spPr>
        <p:txBody>
          <a:bodyPr wrap="square" lIns="0" tIns="0" rIns="0" bIns="0" rtlCol="0"/>
          <a:lstStyle/>
          <a:p>
            <a:endParaRPr/>
          </a:p>
        </p:txBody>
      </p:sp>
      <p:sp>
        <p:nvSpPr>
          <p:cNvPr id="190" name="object 190"/>
          <p:cNvSpPr/>
          <p:nvPr/>
        </p:nvSpPr>
        <p:spPr>
          <a:xfrm>
            <a:off x="7554594" y="5390515"/>
            <a:ext cx="857250" cy="535940"/>
          </a:xfrm>
          <a:custGeom>
            <a:avLst/>
            <a:gdLst/>
            <a:ahLst/>
            <a:cxnLst/>
            <a:rect l="l" t="t" r="r" b="b"/>
            <a:pathLst>
              <a:path w="857250" h="535939">
                <a:moveTo>
                  <a:pt x="803148" y="0"/>
                </a:moveTo>
                <a:lnTo>
                  <a:pt x="53466" y="0"/>
                </a:lnTo>
                <a:lnTo>
                  <a:pt x="32629" y="4212"/>
                </a:lnTo>
                <a:lnTo>
                  <a:pt x="15636" y="15700"/>
                </a:lnTo>
                <a:lnTo>
                  <a:pt x="4192" y="32736"/>
                </a:lnTo>
                <a:lnTo>
                  <a:pt x="0" y="53594"/>
                </a:lnTo>
                <a:lnTo>
                  <a:pt x="0" y="481926"/>
                </a:lnTo>
                <a:lnTo>
                  <a:pt x="4192" y="502766"/>
                </a:lnTo>
                <a:lnTo>
                  <a:pt x="15636" y="519785"/>
                </a:lnTo>
                <a:lnTo>
                  <a:pt x="32629" y="531261"/>
                </a:lnTo>
                <a:lnTo>
                  <a:pt x="53466" y="535470"/>
                </a:lnTo>
                <a:lnTo>
                  <a:pt x="803148" y="535470"/>
                </a:lnTo>
                <a:lnTo>
                  <a:pt x="824005" y="531261"/>
                </a:lnTo>
                <a:lnTo>
                  <a:pt x="841041" y="519785"/>
                </a:lnTo>
                <a:lnTo>
                  <a:pt x="852529" y="502766"/>
                </a:lnTo>
                <a:lnTo>
                  <a:pt x="856741" y="481926"/>
                </a:lnTo>
                <a:lnTo>
                  <a:pt x="856741" y="53594"/>
                </a:lnTo>
                <a:lnTo>
                  <a:pt x="852529" y="32736"/>
                </a:lnTo>
                <a:lnTo>
                  <a:pt x="841041" y="15700"/>
                </a:lnTo>
                <a:lnTo>
                  <a:pt x="824005" y="4212"/>
                </a:lnTo>
                <a:lnTo>
                  <a:pt x="803148" y="0"/>
                </a:lnTo>
                <a:close/>
              </a:path>
            </a:pathLst>
          </a:custGeom>
          <a:solidFill>
            <a:srgbClr val="FFFFFF">
              <a:alpha val="90194"/>
            </a:srgbClr>
          </a:solidFill>
        </p:spPr>
        <p:txBody>
          <a:bodyPr wrap="square" lIns="0" tIns="0" rIns="0" bIns="0" rtlCol="0"/>
          <a:lstStyle/>
          <a:p>
            <a:endParaRPr/>
          </a:p>
        </p:txBody>
      </p:sp>
      <p:sp>
        <p:nvSpPr>
          <p:cNvPr id="191" name="object 191"/>
          <p:cNvSpPr/>
          <p:nvPr/>
        </p:nvSpPr>
        <p:spPr>
          <a:xfrm>
            <a:off x="7554594" y="5390515"/>
            <a:ext cx="857250" cy="535940"/>
          </a:xfrm>
          <a:custGeom>
            <a:avLst/>
            <a:gdLst/>
            <a:ahLst/>
            <a:cxnLst/>
            <a:rect l="l" t="t" r="r" b="b"/>
            <a:pathLst>
              <a:path w="857250" h="535939">
                <a:moveTo>
                  <a:pt x="0" y="53594"/>
                </a:moveTo>
                <a:lnTo>
                  <a:pt x="4192" y="32736"/>
                </a:lnTo>
                <a:lnTo>
                  <a:pt x="15636" y="15700"/>
                </a:lnTo>
                <a:lnTo>
                  <a:pt x="32629" y="4212"/>
                </a:lnTo>
                <a:lnTo>
                  <a:pt x="53466" y="0"/>
                </a:lnTo>
                <a:lnTo>
                  <a:pt x="803148" y="0"/>
                </a:lnTo>
                <a:lnTo>
                  <a:pt x="824005" y="4212"/>
                </a:lnTo>
                <a:lnTo>
                  <a:pt x="841041" y="15700"/>
                </a:lnTo>
                <a:lnTo>
                  <a:pt x="852529" y="32736"/>
                </a:lnTo>
                <a:lnTo>
                  <a:pt x="856741" y="53594"/>
                </a:lnTo>
                <a:lnTo>
                  <a:pt x="856741" y="481926"/>
                </a:lnTo>
                <a:lnTo>
                  <a:pt x="852529" y="502766"/>
                </a:lnTo>
                <a:lnTo>
                  <a:pt x="841041" y="519785"/>
                </a:lnTo>
                <a:lnTo>
                  <a:pt x="824005" y="531261"/>
                </a:lnTo>
                <a:lnTo>
                  <a:pt x="803148" y="535470"/>
                </a:lnTo>
                <a:lnTo>
                  <a:pt x="53466" y="535470"/>
                </a:lnTo>
                <a:lnTo>
                  <a:pt x="32629" y="531261"/>
                </a:lnTo>
                <a:lnTo>
                  <a:pt x="15636" y="519785"/>
                </a:lnTo>
                <a:lnTo>
                  <a:pt x="4192" y="502766"/>
                </a:lnTo>
                <a:lnTo>
                  <a:pt x="0" y="481926"/>
                </a:lnTo>
                <a:lnTo>
                  <a:pt x="0" y="53594"/>
                </a:lnTo>
                <a:close/>
              </a:path>
            </a:pathLst>
          </a:custGeom>
          <a:ln w="9525">
            <a:solidFill>
              <a:srgbClr val="B4AAB8"/>
            </a:solidFill>
          </a:ln>
        </p:spPr>
        <p:txBody>
          <a:bodyPr wrap="square" lIns="0" tIns="0" rIns="0" bIns="0" rtlCol="0"/>
          <a:lstStyle/>
          <a:p>
            <a:endParaRPr/>
          </a:p>
        </p:txBody>
      </p:sp>
      <p:sp>
        <p:nvSpPr>
          <p:cNvPr id="192" name="object 192"/>
          <p:cNvSpPr txBox="1"/>
          <p:nvPr/>
        </p:nvSpPr>
        <p:spPr>
          <a:xfrm>
            <a:off x="7817357" y="5568899"/>
            <a:ext cx="332105" cy="180975"/>
          </a:xfrm>
          <a:prstGeom prst="rect">
            <a:avLst/>
          </a:prstGeom>
        </p:spPr>
        <p:txBody>
          <a:bodyPr vert="horz" wrap="square" lIns="0" tIns="0" rIns="0" bIns="0" rtlCol="0">
            <a:spAutoFit/>
          </a:bodyPr>
          <a:lstStyle/>
          <a:p>
            <a:pPr marL="12700">
              <a:lnSpc>
                <a:spcPct val="100000"/>
              </a:lnSpc>
            </a:pPr>
            <a:r>
              <a:rPr sz="1100" b="1" spc="5" dirty="0">
                <a:latin typeface="Arial"/>
                <a:cs typeface="Arial"/>
              </a:rPr>
              <a:t>URD</a:t>
            </a:r>
            <a:endParaRPr sz="1100">
              <a:latin typeface="Arial"/>
              <a:cs typeface="Arial"/>
            </a:endParaRPr>
          </a:p>
        </p:txBody>
      </p:sp>
      <p:sp>
        <p:nvSpPr>
          <p:cNvPr id="195" name="object 195"/>
          <p:cNvSpPr txBox="1">
            <a:spLocks noGrp="1"/>
          </p:cNvSpPr>
          <p:nvPr>
            <p:ph type="ftr" sz="quarter" idx="4294967295"/>
          </p:nvPr>
        </p:nvSpPr>
        <p:spPr>
          <a:xfrm>
            <a:off x="1391792" y="6380331"/>
            <a:ext cx="7162165" cy="318134"/>
          </a:xfrm>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sp>
        <p:nvSpPr>
          <p:cNvPr id="193" name="object 193"/>
          <p:cNvSpPr txBox="1"/>
          <p:nvPr/>
        </p:nvSpPr>
        <p:spPr>
          <a:xfrm>
            <a:off x="510641" y="1144142"/>
            <a:ext cx="8320405" cy="914400"/>
          </a:xfrm>
          <a:prstGeom prst="rect">
            <a:avLst/>
          </a:prstGeom>
        </p:spPr>
        <p:txBody>
          <a:bodyPr vert="horz" wrap="square" lIns="0" tIns="0" rIns="0" bIns="0" rtlCol="0">
            <a:spAutoFit/>
          </a:bodyPr>
          <a:lstStyle/>
          <a:p>
            <a:pPr marL="355600" indent="-342900">
              <a:lnSpc>
                <a:spcPct val="100000"/>
              </a:lnSpc>
              <a:buChar char="•"/>
              <a:tabLst>
                <a:tab pos="354965" algn="l"/>
                <a:tab pos="355600" algn="l"/>
              </a:tabLst>
            </a:pPr>
            <a:r>
              <a:rPr sz="2000" spc="-5" dirty="0">
                <a:solidFill>
                  <a:srgbClr val="001F5F"/>
                </a:solidFill>
                <a:latin typeface="Arial"/>
                <a:cs typeface="Arial"/>
              </a:rPr>
              <a:t>Six </a:t>
            </a:r>
            <a:r>
              <a:rPr sz="2000" dirty="0">
                <a:solidFill>
                  <a:srgbClr val="001F5F"/>
                </a:solidFill>
                <a:latin typeface="Arial"/>
                <a:cs typeface="Arial"/>
              </a:rPr>
              <a:t>strategies in </a:t>
            </a:r>
            <a:r>
              <a:rPr sz="2000" spc="5" dirty="0">
                <a:solidFill>
                  <a:srgbClr val="001F5F"/>
                </a:solidFill>
                <a:latin typeface="Arial"/>
                <a:cs typeface="Arial"/>
              </a:rPr>
              <a:t>aGvHD </a:t>
            </a:r>
            <a:r>
              <a:rPr sz="2000" dirty="0">
                <a:solidFill>
                  <a:srgbClr val="001F5F"/>
                </a:solidFill>
                <a:latin typeface="Arial"/>
                <a:cs typeface="Arial"/>
              </a:rPr>
              <a:t>with “promising” results in single center</a:t>
            </a:r>
            <a:r>
              <a:rPr sz="2000" spc="-160" dirty="0">
                <a:solidFill>
                  <a:srgbClr val="001F5F"/>
                </a:solidFill>
                <a:latin typeface="Arial"/>
                <a:cs typeface="Arial"/>
              </a:rPr>
              <a:t> </a:t>
            </a:r>
            <a:r>
              <a:rPr sz="2000" dirty="0">
                <a:solidFill>
                  <a:srgbClr val="001F5F"/>
                </a:solidFill>
                <a:latin typeface="Arial"/>
                <a:cs typeface="Arial"/>
              </a:rPr>
              <a:t>trials</a:t>
            </a:r>
            <a:endParaRPr sz="2000">
              <a:latin typeface="Arial"/>
              <a:cs typeface="Arial"/>
            </a:endParaRPr>
          </a:p>
          <a:p>
            <a:pPr marL="355600" marR="5080" indent="-342900">
              <a:lnSpc>
                <a:spcPct val="100000"/>
              </a:lnSpc>
              <a:buChar char="•"/>
              <a:tabLst>
                <a:tab pos="354965" algn="l"/>
                <a:tab pos="355600" algn="l"/>
              </a:tabLst>
            </a:pPr>
            <a:r>
              <a:rPr sz="2000" dirty="0">
                <a:solidFill>
                  <a:srgbClr val="001F5F"/>
                </a:solidFill>
                <a:latin typeface="Arial"/>
                <a:cs typeface="Arial"/>
              </a:rPr>
              <a:t>Major </a:t>
            </a:r>
            <a:r>
              <a:rPr sz="2000" spc="-5" dirty="0">
                <a:solidFill>
                  <a:srgbClr val="001F5F"/>
                </a:solidFill>
                <a:latin typeface="Arial"/>
                <a:cs typeface="Arial"/>
              </a:rPr>
              <a:t>differences in disease </a:t>
            </a:r>
            <a:r>
              <a:rPr sz="2000" dirty="0">
                <a:solidFill>
                  <a:srgbClr val="001F5F"/>
                </a:solidFill>
                <a:latin typeface="Arial"/>
                <a:cs typeface="Arial"/>
              </a:rPr>
              <a:t>status, </a:t>
            </a:r>
            <a:r>
              <a:rPr sz="2000" spc="-5" dirty="0">
                <a:solidFill>
                  <a:srgbClr val="001F5F"/>
                </a:solidFill>
                <a:latin typeface="Arial"/>
                <a:cs typeface="Arial"/>
              </a:rPr>
              <a:t>graft </a:t>
            </a:r>
            <a:r>
              <a:rPr sz="2000" dirty="0">
                <a:solidFill>
                  <a:srgbClr val="001F5F"/>
                </a:solidFill>
                <a:latin typeface="Arial"/>
                <a:cs typeface="Arial"/>
              </a:rPr>
              <a:t>source, </a:t>
            </a:r>
            <a:r>
              <a:rPr sz="2000" spc="-5" dirty="0">
                <a:solidFill>
                  <a:srgbClr val="001F5F"/>
                </a:solidFill>
                <a:latin typeface="Arial"/>
                <a:cs typeface="Arial"/>
              </a:rPr>
              <a:t>conditioning intensity,  </a:t>
            </a:r>
            <a:r>
              <a:rPr sz="2000" dirty="0">
                <a:solidFill>
                  <a:srgbClr val="001F5F"/>
                </a:solidFill>
                <a:latin typeface="Arial"/>
                <a:cs typeface="Arial"/>
              </a:rPr>
              <a:t>donor</a:t>
            </a:r>
            <a:r>
              <a:rPr sz="2000" spc="-120" dirty="0">
                <a:solidFill>
                  <a:srgbClr val="001F5F"/>
                </a:solidFill>
                <a:latin typeface="Arial"/>
                <a:cs typeface="Arial"/>
              </a:rPr>
              <a:t> </a:t>
            </a:r>
            <a:r>
              <a:rPr sz="2000" dirty="0">
                <a:solidFill>
                  <a:srgbClr val="001F5F"/>
                </a:solidFill>
                <a:latin typeface="Arial"/>
                <a:cs typeface="Arial"/>
              </a:rPr>
              <a:t>type</a:t>
            </a:r>
            <a:endParaRPr sz="2000">
              <a:latin typeface="Arial"/>
              <a:cs typeface="Arial"/>
            </a:endParaRPr>
          </a:p>
        </p:txBody>
      </p:sp>
      <p:sp>
        <p:nvSpPr>
          <p:cNvPr id="194" name="object 194"/>
          <p:cNvSpPr txBox="1">
            <a:spLocks noGrp="1"/>
          </p:cNvSpPr>
          <p:nvPr>
            <p:ph type="title"/>
          </p:nvPr>
        </p:nvSpPr>
        <p:spPr>
          <a:xfrm>
            <a:off x="1555496" y="406653"/>
            <a:ext cx="7317105" cy="548640"/>
          </a:xfrm>
          <a:prstGeom prst="rect">
            <a:avLst/>
          </a:prstGeom>
        </p:spPr>
        <p:txBody>
          <a:bodyPr vert="horz" wrap="square" lIns="0" tIns="0" rIns="0" bIns="0" rtlCol="0">
            <a:spAutoFit/>
          </a:bodyPr>
          <a:lstStyle/>
          <a:p>
            <a:pPr marL="12700">
              <a:lnSpc>
                <a:spcPct val="100000"/>
              </a:lnSpc>
            </a:pPr>
            <a:r>
              <a:rPr sz="3600" spc="-5" dirty="0">
                <a:solidFill>
                  <a:srgbClr val="000000"/>
                </a:solidFill>
              </a:rPr>
              <a:t>BMT-CTN </a:t>
            </a:r>
            <a:r>
              <a:rPr sz="3600" dirty="0">
                <a:solidFill>
                  <a:srgbClr val="000000"/>
                </a:solidFill>
              </a:rPr>
              <a:t>approach to </a:t>
            </a:r>
            <a:r>
              <a:rPr sz="3600" spc="-5" dirty="0">
                <a:solidFill>
                  <a:srgbClr val="000000"/>
                </a:solidFill>
              </a:rPr>
              <a:t>study</a:t>
            </a:r>
            <a:r>
              <a:rPr sz="3600" spc="-70" dirty="0">
                <a:solidFill>
                  <a:srgbClr val="000000"/>
                </a:solidFill>
              </a:rPr>
              <a:t> </a:t>
            </a:r>
            <a:r>
              <a:rPr sz="3600" dirty="0">
                <a:solidFill>
                  <a:srgbClr val="000000"/>
                </a:solidFill>
              </a:rPr>
              <a:t>design</a:t>
            </a:r>
            <a:endParaRPr sz="360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solidFill>
            <a:srgbClr val="336699"/>
          </a:solidFill>
        </p:spPr>
        <p:txBody>
          <a:bodyPr wrap="square" lIns="0" tIns="0" rIns="0" bIns="0" rtlCol="0"/>
          <a:lstStyle/>
          <a:p>
            <a:endParaRPr/>
          </a:p>
        </p:txBody>
      </p:sp>
      <p:sp>
        <p:nvSpPr>
          <p:cNvPr id="3" name="object 3"/>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sp>
        <p:nvSpPr>
          <p:cNvPr id="4" name="object 4"/>
          <p:cNvSpPr/>
          <p:nvPr/>
        </p:nvSpPr>
        <p:spPr>
          <a:xfrm>
            <a:off x="0" y="333438"/>
            <a:ext cx="1403350" cy="788987"/>
          </a:xfrm>
          <a:prstGeom prst="rect">
            <a:avLst/>
          </a:prstGeom>
          <a:blipFill>
            <a:blip r:embed="rId2" cstate="print"/>
            <a:stretch>
              <a:fillRect/>
            </a:stretch>
          </a:blipFill>
        </p:spPr>
        <p:txBody>
          <a:bodyPr wrap="square" lIns="0" tIns="0" rIns="0" bIns="0" rtlCol="0"/>
          <a:lstStyle/>
          <a:p>
            <a:endParaRPr/>
          </a:p>
        </p:txBody>
      </p:sp>
      <p:graphicFrame>
        <p:nvGraphicFramePr>
          <p:cNvPr id="5" name="object 5"/>
          <p:cNvGraphicFramePr>
            <a:graphicFrameLocks noGrp="1"/>
          </p:cNvGraphicFramePr>
          <p:nvPr/>
        </p:nvGraphicFramePr>
        <p:xfrm>
          <a:off x="244475" y="1544700"/>
          <a:ext cx="8586722" cy="3813173"/>
        </p:xfrm>
        <a:graphic>
          <a:graphicData uri="http://schemas.openxmlformats.org/drawingml/2006/table">
            <a:tbl>
              <a:tblPr firstRow="1" bandRow="1">
                <a:tableStyleId>{2D5ABB26-0587-4C30-8999-92F81FD0307C}</a:tableStyleId>
              </a:tblPr>
              <a:tblGrid>
                <a:gridCol w="1156716"/>
                <a:gridCol w="989965"/>
                <a:gridCol w="1073404"/>
                <a:gridCol w="1073277"/>
                <a:gridCol w="1073403"/>
                <a:gridCol w="1073277"/>
                <a:gridCol w="1073403"/>
                <a:gridCol w="1073277"/>
              </a:tblGrid>
              <a:tr h="1003173">
                <a:tc>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c>
                  <a:txBody>
                    <a:bodyPr/>
                    <a:lstStyle/>
                    <a:p>
                      <a:pPr marL="635" algn="ctr">
                        <a:lnSpc>
                          <a:spcPct val="100000"/>
                        </a:lnSpc>
                        <a:spcBef>
                          <a:spcPts val="705"/>
                        </a:spcBef>
                      </a:pPr>
                      <a:r>
                        <a:rPr sz="1600" b="1" spc="-10" dirty="0">
                          <a:latin typeface="Verdana"/>
                          <a:cs typeface="Verdana"/>
                        </a:rPr>
                        <a:t>Control</a:t>
                      </a:r>
                      <a:endParaRPr sz="1600">
                        <a:latin typeface="Verdana"/>
                        <a:cs typeface="Verdana"/>
                      </a:endParaRPr>
                    </a:p>
                    <a:p>
                      <a:pPr algn="ctr">
                        <a:lnSpc>
                          <a:spcPct val="100000"/>
                        </a:lnSpc>
                      </a:pPr>
                      <a:r>
                        <a:rPr sz="1600" b="1" dirty="0">
                          <a:latin typeface="Verdana"/>
                          <a:cs typeface="Verdana"/>
                        </a:rPr>
                        <a:t>FK+</a:t>
                      </a:r>
                      <a:endParaRPr sz="1600">
                        <a:latin typeface="Verdana"/>
                        <a:cs typeface="Verdana"/>
                      </a:endParaRPr>
                    </a:p>
                    <a:p>
                      <a:pPr algn="ctr">
                        <a:lnSpc>
                          <a:spcPct val="100000"/>
                        </a:lnSpc>
                        <a:spcBef>
                          <a:spcPts val="600"/>
                        </a:spcBef>
                      </a:pPr>
                      <a:r>
                        <a:rPr sz="1600" b="1" spc="-5" dirty="0">
                          <a:latin typeface="Verdana"/>
                          <a:cs typeface="Verdana"/>
                        </a:rPr>
                        <a:t>MTX</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c>
                  <a:txBody>
                    <a:bodyPr/>
                    <a:lstStyle/>
                    <a:p>
                      <a:pPr>
                        <a:lnSpc>
                          <a:spcPct val="100000"/>
                        </a:lnSpc>
                      </a:pPr>
                      <a:endParaRPr sz="1600">
                        <a:latin typeface="Times New Roman"/>
                        <a:cs typeface="Times New Roman"/>
                      </a:endParaRPr>
                    </a:p>
                    <a:p>
                      <a:pPr algn="ctr">
                        <a:lnSpc>
                          <a:spcPct val="100000"/>
                        </a:lnSpc>
                        <a:spcBef>
                          <a:spcPts val="1085"/>
                        </a:spcBef>
                      </a:pPr>
                      <a:r>
                        <a:rPr sz="1600" b="1" dirty="0">
                          <a:latin typeface="Verdana"/>
                          <a:cs typeface="Verdana"/>
                        </a:rPr>
                        <a:t>A</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c>
                  <a:txBody>
                    <a:bodyPr/>
                    <a:lstStyle/>
                    <a:p>
                      <a:pPr>
                        <a:lnSpc>
                          <a:spcPct val="100000"/>
                        </a:lnSpc>
                      </a:pPr>
                      <a:endParaRPr sz="1600">
                        <a:latin typeface="Times New Roman"/>
                        <a:cs typeface="Times New Roman"/>
                      </a:endParaRPr>
                    </a:p>
                    <a:p>
                      <a:pPr algn="ctr">
                        <a:lnSpc>
                          <a:spcPct val="100000"/>
                        </a:lnSpc>
                        <a:spcBef>
                          <a:spcPts val="1085"/>
                        </a:spcBef>
                      </a:pPr>
                      <a:r>
                        <a:rPr sz="1600" b="1" dirty="0">
                          <a:latin typeface="Verdana"/>
                          <a:cs typeface="Verdana"/>
                        </a:rPr>
                        <a:t>B</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c>
                  <a:txBody>
                    <a:bodyPr/>
                    <a:lstStyle/>
                    <a:p>
                      <a:pPr>
                        <a:lnSpc>
                          <a:spcPct val="100000"/>
                        </a:lnSpc>
                      </a:pPr>
                      <a:endParaRPr sz="1600">
                        <a:latin typeface="Times New Roman"/>
                        <a:cs typeface="Times New Roman"/>
                      </a:endParaRPr>
                    </a:p>
                    <a:p>
                      <a:pPr marL="1270" algn="ctr">
                        <a:lnSpc>
                          <a:spcPct val="100000"/>
                        </a:lnSpc>
                        <a:spcBef>
                          <a:spcPts val="1085"/>
                        </a:spcBef>
                      </a:pPr>
                      <a:r>
                        <a:rPr sz="1600" b="1" dirty="0">
                          <a:latin typeface="Verdana"/>
                          <a:cs typeface="Verdana"/>
                        </a:rPr>
                        <a:t>C</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c>
                  <a:txBody>
                    <a:bodyPr/>
                    <a:lstStyle/>
                    <a:p>
                      <a:pPr>
                        <a:lnSpc>
                          <a:spcPct val="100000"/>
                        </a:lnSpc>
                      </a:pPr>
                      <a:endParaRPr sz="1600">
                        <a:latin typeface="Times New Roman"/>
                        <a:cs typeface="Times New Roman"/>
                      </a:endParaRPr>
                    </a:p>
                    <a:p>
                      <a:pPr marL="1905" algn="ctr">
                        <a:lnSpc>
                          <a:spcPct val="100000"/>
                        </a:lnSpc>
                        <a:spcBef>
                          <a:spcPts val="1085"/>
                        </a:spcBef>
                      </a:pPr>
                      <a:r>
                        <a:rPr sz="1600" b="1" dirty="0">
                          <a:latin typeface="Verdana"/>
                          <a:cs typeface="Verdana"/>
                        </a:rPr>
                        <a:t>D</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c>
                  <a:txBody>
                    <a:bodyPr/>
                    <a:lstStyle/>
                    <a:p>
                      <a:pPr>
                        <a:lnSpc>
                          <a:spcPct val="100000"/>
                        </a:lnSpc>
                      </a:pPr>
                      <a:endParaRPr sz="1600">
                        <a:latin typeface="Times New Roman"/>
                        <a:cs typeface="Times New Roman"/>
                      </a:endParaRPr>
                    </a:p>
                    <a:p>
                      <a:pPr algn="ctr">
                        <a:lnSpc>
                          <a:spcPct val="100000"/>
                        </a:lnSpc>
                        <a:spcBef>
                          <a:spcPts val="1085"/>
                        </a:spcBef>
                      </a:pPr>
                      <a:r>
                        <a:rPr sz="1600" b="1" dirty="0">
                          <a:latin typeface="Verdana"/>
                          <a:cs typeface="Verdana"/>
                        </a:rPr>
                        <a:t>E</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c>
                  <a:txBody>
                    <a:bodyPr/>
                    <a:lstStyle/>
                    <a:p>
                      <a:pPr>
                        <a:lnSpc>
                          <a:spcPct val="100000"/>
                        </a:lnSpc>
                      </a:pPr>
                      <a:endParaRPr sz="1600">
                        <a:latin typeface="Times New Roman"/>
                        <a:cs typeface="Times New Roman"/>
                      </a:endParaRPr>
                    </a:p>
                    <a:p>
                      <a:pPr algn="ctr">
                        <a:lnSpc>
                          <a:spcPct val="100000"/>
                        </a:lnSpc>
                        <a:spcBef>
                          <a:spcPts val="1085"/>
                        </a:spcBef>
                      </a:pPr>
                      <a:r>
                        <a:rPr sz="1600" b="1" dirty="0">
                          <a:latin typeface="Verdana"/>
                          <a:cs typeface="Verdana"/>
                        </a:rPr>
                        <a:t>F</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BADFE2"/>
                    </a:solidFill>
                  </a:tcPr>
                </a:tc>
              </a:tr>
              <a:tr h="649731">
                <a:tc>
                  <a:txBody>
                    <a:bodyPr/>
                    <a:lstStyle/>
                    <a:p>
                      <a:pPr marL="31750">
                        <a:lnSpc>
                          <a:spcPts val="1760"/>
                        </a:lnSpc>
                      </a:pPr>
                      <a:r>
                        <a:rPr sz="1600" b="1" spc="-10" dirty="0">
                          <a:latin typeface="Verdana"/>
                          <a:cs typeface="Verdana"/>
                        </a:rPr>
                        <a:t>AGVHD</a:t>
                      </a:r>
                      <a:endParaRPr sz="1600">
                        <a:latin typeface="Verdana"/>
                        <a:cs typeface="Verdana"/>
                      </a:endParaRPr>
                    </a:p>
                    <a:p>
                      <a:pPr marL="31750">
                        <a:lnSpc>
                          <a:spcPct val="100000"/>
                        </a:lnSpc>
                      </a:pPr>
                      <a:r>
                        <a:rPr sz="1600" b="1" spc="-5" dirty="0">
                          <a:latin typeface="Verdana"/>
                          <a:cs typeface="Verdana"/>
                        </a:rPr>
                        <a:t>3-4</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c>
                  <a:txBody>
                    <a:bodyPr/>
                    <a:lstStyle/>
                    <a:p>
                      <a:pPr marL="234950">
                        <a:lnSpc>
                          <a:spcPts val="1760"/>
                        </a:lnSpc>
                      </a:pPr>
                      <a:r>
                        <a:rPr sz="1600" b="1" spc="-5" dirty="0">
                          <a:latin typeface="Verdana"/>
                          <a:cs typeface="Verdana"/>
                        </a:rPr>
                        <a:t>1.00</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c>
                  <a:txBody>
                    <a:bodyPr/>
                    <a:lstStyle/>
                    <a:p>
                      <a:pPr algn="ctr">
                        <a:lnSpc>
                          <a:spcPts val="1760"/>
                        </a:lnSpc>
                      </a:pPr>
                      <a:r>
                        <a:rPr sz="1600" b="1" spc="-5" dirty="0">
                          <a:latin typeface="Verdana"/>
                          <a:cs typeface="Verdana"/>
                        </a:rPr>
                        <a:t>0.86</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c>
                  <a:txBody>
                    <a:bodyPr/>
                    <a:lstStyle/>
                    <a:p>
                      <a:pPr algn="ctr">
                        <a:lnSpc>
                          <a:spcPts val="1760"/>
                        </a:lnSpc>
                      </a:pPr>
                      <a:r>
                        <a:rPr sz="1600" b="1" spc="-5" dirty="0">
                          <a:latin typeface="Verdana"/>
                          <a:cs typeface="Verdana"/>
                        </a:rPr>
                        <a:t>0.50*</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c>
                  <a:txBody>
                    <a:bodyPr/>
                    <a:lstStyle/>
                    <a:p>
                      <a:pPr algn="ctr">
                        <a:lnSpc>
                          <a:spcPts val="1760"/>
                        </a:lnSpc>
                      </a:pPr>
                      <a:r>
                        <a:rPr sz="1600" b="1" spc="-5" dirty="0">
                          <a:latin typeface="Verdana"/>
                          <a:cs typeface="Verdana"/>
                        </a:rPr>
                        <a:t>0.90</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c>
                  <a:txBody>
                    <a:bodyPr/>
                    <a:lstStyle/>
                    <a:p>
                      <a:pPr algn="ctr">
                        <a:lnSpc>
                          <a:spcPts val="1760"/>
                        </a:lnSpc>
                      </a:pPr>
                      <a:r>
                        <a:rPr sz="1600" b="1" spc="-5" dirty="0">
                          <a:latin typeface="Verdana"/>
                          <a:cs typeface="Verdana"/>
                        </a:rPr>
                        <a:t>0.31*</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c>
                  <a:txBody>
                    <a:bodyPr/>
                    <a:lstStyle/>
                    <a:p>
                      <a:pPr algn="ctr">
                        <a:lnSpc>
                          <a:spcPts val="1760"/>
                        </a:lnSpc>
                      </a:pPr>
                      <a:r>
                        <a:rPr sz="1600" b="1" spc="-5" dirty="0">
                          <a:latin typeface="Verdana"/>
                          <a:cs typeface="Verdana"/>
                        </a:rPr>
                        <a:t>0.48</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c>
                  <a:txBody>
                    <a:bodyPr/>
                    <a:lstStyle/>
                    <a:p>
                      <a:pPr algn="ctr">
                        <a:lnSpc>
                          <a:spcPts val="1760"/>
                        </a:lnSpc>
                      </a:pPr>
                      <a:r>
                        <a:rPr sz="1600" b="1" spc="-5" dirty="0">
                          <a:latin typeface="Verdana"/>
                          <a:cs typeface="Verdana"/>
                        </a:rPr>
                        <a:t>0.91</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r>
              <a:tr h="532511">
                <a:tc>
                  <a:txBody>
                    <a:bodyPr/>
                    <a:lstStyle/>
                    <a:p>
                      <a:pPr marL="31750">
                        <a:lnSpc>
                          <a:spcPts val="1860"/>
                        </a:lnSpc>
                      </a:pPr>
                      <a:r>
                        <a:rPr sz="1600" b="1" spc="-5" dirty="0">
                          <a:latin typeface="Verdana"/>
                          <a:cs typeface="Verdana"/>
                        </a:rPr>
                        <a:t>CGVHD</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234950">
                        <a:lnSpc>
                          <a:spcPts val="1860"/>
                        </a:lnSpc>
                      </a:pPr>
                      <a:r>
                        <a:rPr sz="1600" b="1" spc="-5" dirty="0">
                          <a:latin typeface="Verdana"/>
                          <a:cs typeface="Verdana"/>
                        </a:rPr>
                        <a:t>1.00</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algn="ctr">
                        <a:lnSpc>
                          <a:spcPts val="1860"/>
                        </a:lnSpc>
                      </a:pPr>
                      <a:r>
                        <a:rPr sz="1600" b="1" spc="-5" dirty="0">
                          <a:latin typeface="Verdana"/>
                          <a:cs typeface="Verdana"/>
                        </a:rPr>
                        <a:t>1.50</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algn="ctr">
                        <a:lnSpc>
                          <a:spcPts val="1860"/>
                        </a:lnSpc>
                      </a:pPr>
                      <a:r>
                        <a:rPr sz="1600" b="1" spc="-5" dirty="0">
                          <a:latin typeface="Verdana"/>
                          <a:cs typeface="Verdana"/>
                        </a:rPr>
                        <a:t>0.60*</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algn="ctr">
                        <a:lnSpc>
                          <a:spcPts val="1860"/>
                        </a:lnSpc>
                      </a:pPr>
                      <a:r>
                        <a:rPr sz="1600" b="1" spc="-5" dirty="0">
                          <a:latin typeface="Verdana"/>
                          <a:cs typeface="Verdana"/>
                        </a:rPr>
                        <a:t>0.24*</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algn="ctr">
                        <a:lnSpc>
                          <a:spcPts val="1860"/>
                        </a:lnSpc>
                      </a:pPr>
                      <a:r>
                        <a:rPr sz="1600" b="1" spc="-5" dirty="0">
                          <a:latin typeface="Verdana"/>
                          <a:cs typeface="Verdana"/>
                        </a:rPr>
                        <a:t>0.10*</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algn="ctr">
                        <a:lnSpc>
                          <a:spcPts val="1860"/>
                        </a:lnSpc>
                      </a:pPr>
                      <a:r>
                        <a:rPr sz="1600" b="1" spc="-5" dirty="0">
                          <a:latin typeface="Verdana"/>
                          <a:cs typeface="Verdana"/>
                        </a:rPr>
                        <a:t>0.73</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635" algn="ctr">
                        <a:lnSpc>
                          <a:spcPts val="1860"/>
                        </a:lnSpc>
                      </a:pPr>
                      <a:r>
                        <a:rPr sz="1600" b="1" spc="-5" dirty="0">
                          <a:latin typeface="Verdana"/>
                          <a:cs typeface="Verdana"/>
                        </a:rPr>
                        <a:t>0.29*</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r>
              <a:tr h="532510">
                <a:tc>
                  <a:txBody>
                    <a:bodyPr/>
                    <a:lstStyle/>
                    <a:p>
                      <a:pPr marL="31750">
                        <a:lnSpc>
                          <a:spcPts val="1860"/>
                        </a:lnSpc>
                      </a:pPr>
                      <a:r>
                        <a:rPr sz="1600" b="1" spc="-10" dirty="0">
                          <a:latin typeface="Verdana"/>
                          <a:cs typeface="Verdana"/>
                        </a:rPr>
                        <a:t>Survival</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L="234950">
                        <a:lnSpc>
                          <a:spcPts val="1860"/>
                        </a:lnSpc>
                      </a:pPr>
                      <a:r>
                        <a:rPr sz="1600" b="1" spc="-5" dirty="0">
                          <a:latin typeface="Verdana"/>
                          <a:cs typeface="Verdana"/>
                        </a:rPr>
                        <a:t>1.00</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algn="ctr">
                        <a:lnSpc>
                          <a:spcPts val="1860"/>
                        </a:lnSpc>
                      </a:pPr>
                      <a:r>
                        <a:rPr sz="1600" b="1" spc="-5" dirty="0">
                          <a:latin typeface="Verdana"/>
                          <a:cs typeface="Verdana"/>
                        </a:rPr>
                        <a:t>0.85</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algn="ctr">
                        <a:lnSpc>
                          <a:spcPts val="1860"/>
                        </a:lnSpc>
                      </a:pPr>
                      <a:r>
                        <a:rPr sz="1600" b="1" spc="-5" dirty="0">
                          <a:latin typeface="Verdana"/>
                          <a:cs typeface="Verdana"/>
                        </a:rPr>
                        <a:t>0.69*</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algn="ctr">
                        <a:lnSpc>
                          <a:spcPts val="1860"/>
                        </a:lnSpc>
                      </a:pPr>
                      <a:r>
                        <a:rPr sz="1600" b="1" spc="-5" dirty="0">
                          <a:latin typeface="Verdana"/>
                          <a:cs typeface="Verdana"/>
                        </a:rPr>
                        <a:t>1.07</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algn="ctr">
                        <a:lnSpc>
                          <a:spcPts val="1860"/>
                        </a:lnSpc>
                      </a:pPr>
                      <a:r>
                        <a:rPr sz="1600" b="1" spc="-5" dirty="0">
                          <a:latin typeface="Verdana"/>
                          <a:cs typeface="Verdana"/>
                        </a:rPr>
                        <a:t>0.68*</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algn="ctr">
                        <a:lnSpc>
                          <a:spcPts val="1860"/>
                        </a:lnSpc>
                      </a:pPr>
                      <a:r>
                        <a:rPr sz="1600" b="1" spc="-5" dirty="0">
                          <a:latin typeface="Verdana"/>
                          <a:cs typeface="Verdana"/>
                        </a:rPr>
                        <a:t>0.53*</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algn="ctr">
                        <a:lnSpc>
                          <a:spcPts val="1860"/>
                        </a:lnSpc>
                      </a:pPr>
                      <a:r>
                        <a:rPr sz="1600" b="1" spc="-5" dirty="0">
                          <a:latin typeface="Verdana"/>
                          <a:cs typeface="Verdana"/>
                        </a:rPr>
                        <a:t>0.80</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r>
              <a:tr h="607568">
                <a:tc>
                  <a:txBody>
                    <a:bodyPr/>
                    <a:lstStyle/>
                    <a:p>
                      <a:pPr marL="31750">
                        <a:lnSpc>
                          <a:spcPts val="1860"/>
                        </a:lnSpc>
                      </a:pPr>
                      <a:r>
                        <a:rPr sz="1600" b="1" spc="-5" dirty="0">
                          <a:latin typeface="Verdana"/>
                          <a:cs typeface="Verdana"/>
                        </a:rPr>
                        <a:t>GVHD-</a:t>
                      </a:r>
                      <a:endParaRPr sz="1600">
                        <a:latin typeface="Verdana"/>
                        <a:cs typeface="Verdana"/>
                      </a:endParaRPr>
                    </a:p>
                    <a:p>
                      <a:pPr marL="31750">
                        <a:lnSpc>
                          <a:spcPct val="100000"/>
                        </a:lnSpc>
                      </a:pPr>
                      <a:r>
                        <a:rPr sz="1600" b="1" spc="-5" dirty="0">
                          <a:latin typeface="Verdana"/>
                          <a:cs typeface="Verdana"/>
                        </a:rPr>
                        <a:t>free</a:t>
                      </a:r>
                      <a:r>
                        <a:rPr sz="1600" b="1" spc="-65" dirty="0">
                          <a:latin typeface="Verdana"/>
                          <a:cs typeface="Verdana"/>
                        </a:rPr>
                        <a:t> </a:t>
                      </a:r>
                      <a:r>
                        <a:rPr sz="1600" b="1" spc="-10" dirty="0">
                          <a:latin typeface="Verdana"/>
                          <a:cs typeface="Verdana"/>
                        </a:rPr>
                        <a:t>surv</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234950">
                        <a:lnSpc>
                          <a:spcPts val="1860"/>
                        </a:lnSpc>
                      </a:pPr>
                      <a:r>
                        <a:rPr sz="1600" b="1" spc="-5" dirty="0">
                          <a:latin typeface="Verdana"/>
                          <a:cs typeface="Verdana"/>
                        </a:rPr>
                        <a:t>1.00</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algn="ctr">
                        <a:lnSpc>
                          <a:spcPts val="1860"/>
                        </a:lnSpc>
                      </a:pPr>
                      <a:r>
                        <a:rPr sz="1600" b="1" spc="-5" dirty="0">
                          <a:latin typeface="Verdana"/>
                          <a:cs typeface="Verdana"/>
                        </a:rPr>
                        <a:t>1.01</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algn="ctr">
                        <a:lnSpc>
                          <a:spcPts val="1860"/>
                        </a:lnSpc>
                      </a:pPr>
                      <a:r>
                        <a:rPr sz="1600" b="1" spc="-5" dirty="0">
                          <a:latin typeface="Verdana"/>
                          <a:cs typeface="Verdana"/>
                        </a:rPr>
                        <a:t>0.73*</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algn="ctr">
                        <a:lnSpc>
                          <a:spcPts val="1860"/>
                        </a:lnSpc>
                      </a:pPr>
                      <a:r>
                        <a:rPr sz="1600" b="1" spc="-5" dirty="0">
                          <a:latin typeface="Verdana"/>
                          <a:cs typeface="Verdana"/>
                        </a:rPr>
                        <a:t>1.07</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algn="ctr">
                        <a:lnSpc>
                          <a:spcPts val="1860"/>
                        </a:lnSpc>
                      </a:pPr>
                      <a:r>
                        <a:rPr sz="1600" b="1" spc="-5" dirty="0">
                          <a:latin typeface="Verdana"/>
                          <a:cs typeface="Verdana"/>
                        </a:rPr>
                        <a:t>0.29*</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algn="ctr">
                        <a:lnSpc>
                          <a:spcPts val="1860"/>
                        </a:lnSpc>
                      </a:pPr>
                      <a:r>
                        <a:rPr sz="1600" b="1" spc="-5" dirty="0">
                          <a:latin typeface="Verdana"/>
                          <a:cs typeface="Verdana"/>
                        </a:rPr>
                        <a:t>0.68*</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635" algn="ctr">
                        <a:lnSpc>
                          <a:spcPts val="1860"/>
                        </a:lnSpc>
                      </a:pPr>
                      <a:r>
                        <a:rPr sz="1600" b="1" spc="-5" dirty="0">
                          <a:latin typeface="Verdana"/>
                          <a:cs typeface="Verdana"/>
                        </a:rPr>
                        <a:t>0.65*</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r>
              <a:tr h="487680">
                <a:tc>
                  <a:txBody>
                    <a:bodyPr/>
                    <a:lstStyle/>
                    <a:p>
                      <a:pPr marL="31750">
                        <a:lnSpc>
                          <a:spcPts val="1864"/>
                        </a:lnSpc>
                      </a:pPr>
                      <a:r>
                        <a:rPr sz="1600" b="1" spc="-10" dirty="0">
                          <a:latin typeface="Verdana"/>
                          <a:cs typeface="Verdana"/>
                        </a:rPr>
                        <a:t>DFS</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L="234950">
                        <a:lnSpc>
                          <a:spcPts val="1864"/>
                        </a:lnSpc>
                      </a:pPr>
                      <a:r>
                        <a:rPr sz="1600" b="1" spc="-5" dirty="0">
                          <a:latin typeface="Verdana"/>
                          <a:cs typeface="Verdana"/>
                        </a:rPr>
                        <a:t>1.00</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algn="ctr">
                        <a:lnSpc>
                          <a:spcPts val="1864"/>
                        </a:lnSpc>
                      </a:pPr>
                      <a:r>
                        <a:rPr sz="1600" b="1" spc="-5" dirty="0">
                          <a:latin typeface="Verdana"/>
                          <a:cs typeface="Verdana"/>
                        </a:rPr>
                        <a:t>0.92</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algn="ctr">
                        <a:lnSpc>
                          <a:spcPts val="1864"/>
                        </a:lnSpc>
                      </a:pPr>
                      <a:r>
                        <a:rPr sz="1600" b="1" spc="-5" dirty="0">
                          <a:latin typeface="Verdana"/>
                          <a:cs typeface="Verdana"/>
                        </a:rPr>
                        <a:t>0.65*</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algn="ctr">
                        <a:lnSpc>
                          <a:spcPts val="1864"/>
                        </a:lnSpc>
                      </a:pPr>
                      <a:r>
                        <a:rPr sz="1600" b="1" spc="-5" dirty="0">
                          <a:latin typeface="Verdana"/>
                          <a:cs typeface="Verdana"/>
                        </a:rPr>
                        <a:t>1.21</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algn="ctr">
                        <a:lnSpc>
                          <a:spcPts val="1864"/>
                        </a:lnSpc>
                      </a:pPr>
                      <a:r>
                        <a:rPr sz="1600" b="1" spc="-5" dirty="0">
                          <a:latin typeface="Verdana"/>
                          <a:cs typeface="Verdana"/>
                        </a:rPr>
                        <a:t>0.66*</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algn="ctr">
                        <a:lnSpc>
                          <a:spcPts val="1864"/>
                        </a:lnSpc>
                      </a:pPr>
                      <a:r>
                        <a:rPr sz="1600" b="1" spc="-5" dirty="0">
                          <a:latin typeface="Verdana"/>
                          <a:cs typeface="Verdana"/>
                        </a:rPr>
                        <a:t>0.67</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algn="ctr">
                        <a:lnSpc>
                          <a:spcPts val="1864"/>
                        </a:lnSpc>
                      </a:pPr>
                      <a:r>
                        <a:rPr sz="1600" b="1" spc="-5" dirty="0">
                          <a:latin typeface="Verdana"/>
                          <a:cs typeface="Verdana"/>
                        </a:rPr>
                        <a:t>1.20</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r>
            </a:tbl>
          </a:graphicData>
        </a:graphic>
      </p:graphicFrame>
      <p:sp>
        <p:nvSpPr>
          <p:cNvPr id="8" name="object 8"/>
          <p:cNvSpPr txBox="1">
            <a:spLocks noGrp="1"/>
          </p:cNvSpPr>
          <p:nvPr>
            <p:ph type="ftr" sz="quarter" idx="4294967295"/>
          </p:nvPr>
        </p:nvSpPr>
        <p:spPr>
          <a:xfrm>
            <a:off x="1391792" y="6380331"/>
            <a:ext cx="7162165" cy="318134"/>
          </a:xfrm>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sp>
        <p:nvSpPr>
          <p:cNvPr id="6" name="object 6"/>
          <p:cNvSpPr txBox="1"/>
          <p:nvPr/>
        </p:nvSpPr>
        <p:spPr>
          <a:xfrm>
            <a:off x="4364228" y="5831535"/>
            <a:ext cx="4685030" cy="251460"/>
          </a:xfrm>
          <a:prstGeom prst="rect">
            <a:avLst/>
          </a:prstGeom>
        </p:spPr>
        <p:txBody>
          <a:bodyPr vert="horz" wrap="square" lIns="0" tIns="0" rIns="0" bIns="0" rtlCol="0">
            <a:spAutoFit/>
          </a:bodyPr>
          <a:lstStyle/>
          <a:p>
            <a:pPr marL="12700">
              <a:lnSpc>
                <a:spcPct val="100000"/>
              </a:lnSpc>
            </a:pPr>
            <a:r>
              <a:rPr sz="1600" b="1" i="1" spc="-10" dirty="0">
                <a:solidFill>
                  <a:srgbClr val="6C6F6F"/>
                </a:solidFill>
                <a:latin typeface="Verdana"/>
                <a:cs typeface="Verdana"/>
              </a:rPr>
              <a:t>Data courtesy </a:t>
            </a:r>
            <a:r>
              <a:rPr sz="1600" b="1" i="1" spc="-5" dirty="0">
                <a:solidFill>
                  <a:srgbClr val="6C6F6F"/>
                </a:solidFill>
                <a:latin typeface="Verdana"/>
                <a:cs typeface="Verdana"/>
              </a:rPr>
              <a:t>of Mary </a:t>
            </a:r>
            <a:r>
              <a:rPr sz="1600" b="1" i="1" spc="-10" dirty="0">
                <a:solidFill>
                  <a:srgbClr val="6C6F6F"/>
                </a:solidFill>
                <a:latin typeface="Verdana"/>
                <a:cs typeface="Verdana"/>
              </a:rPr>
              <a:t>Horowitz,</a:t>
            </a:r>
            <a:r>
              <a:rPr sz="1600" b="1" i="1" spc="105" dirty="0">
                <a:solidFill>
                  <a:srgbClr val="6C6F6F"/>
                </a:solidFill>
                <a:latin typeface="Verdana"/>
                <a:cs typeface="Verdana"/>
              </a:rPr>
              <a:t> </a:t>
            </a:r>
            <a:r>
              <a:rPr sz="1600" b="1" i="1" spc="-5" dirty="0">
                <a:solidFill>
                  <a:srgbClr val="6C6F6F"/>
                </a:solidFill>
                <a:latin typeface="Verdana"/>
                <a:cs typeface="Verdana"/>
              </a:rPr>
              <a:t>CIBMTR</a:t>
            </a:r>
            <a:endParaRPr sz="1600">
              <a:latin typeface="Verdana"/>
              <a:cs typeface="Verdana"/>
            </a:endParaRPr>
          </a:p>
        </p:txBody>
      </p:sp>
      <p:sp>
        <p:nvSpPr>
          <p:cNvPr id="7" name="object 7"/>
          <p:cNvSpPr txBox="1">
            <a:spLocks noGrp="1"/>
          </p:cNvSpPr>
          <p:nvPr>
            <p:ph type="title"/>
          </p:nvPr>
        </p:nvSpPr>
        <p:spPr>
          <a:xfrm>
            <a:off x="2021839" y="63627"/>
            <a:ext cx="6458585" cy="984250"/>
          </a:xfrm>
          <a:prstGeom prst="rect">
            <a:avLst/>
          </a:prstGeom>
        </p:spPr>
        <p:txBody>
          <a:bodyPr vert="horz" wrap="square" lIns="0" tIns="0" rIns="0" bIns="0" rtlCol="0">
            <a:spAutoFit/>
          </a:bodyPr>
          <a:lstStyle/>
          <a:p>
            <a:pPr algn="ctr">
              <a:lnSpc>
                <a:spcPct val="100000"/>
              </a:lnSpc>
            </a:pPr>
            <a:r>
              <a:rPr spc="-5" dirty="0">
                <a:solidFill>
                  <a:srgbClr val="000000"/>
                </a:solidFill>
              </a:rPr>
              <a:t>Benchmark </a:t>
            </a:r>
            <a:r>
              <a:rPr dirty="0">
                <a:solidFill>
                  <a:srgbClr val="000000"/>
                </a:solidFill>
              </a:rPr>
              <a:t>Analysis </a:t>
            </a:r>
            <a:r>
              <a:rPr spc="-5" dirty="0">
                <a:solidFill>
                  <a:srgbClr val="000000"/>
                </a:solidFill>
              </a:rPr>
              <a:t>using</a:t>
            </a:r>
            <a:r>
              <a:rPr spc="-90" dirty="0">
                <a:solidFill>
                  <a:srgbClr val="000000"/>
                </a:solidFill>
              </a:rPr>
              <a:t> </a:t>
            </a:r>
            <a:r>
              <a:rPr dirty="0">
                <a:solidFill>
                  <a:srgbClr val="000000"/>
                </a:solidFill>
              </a:rPr>
              <a:t>CIBMTR</a:t>
            </a:r>
          </a:p>
          <a:p>
            <a:pPr marL="635" algn="ctr">
              <a:lnSpc>
                <a:spcPct val="100000"/>
              </a:lnSpc>
            </a:pPr>
            <a:r>
              <a:rPr dirty="0">
                <a:solidFill>
                  <a:srgbClr val="000000"/>
                </a:solidFill>
              </a:rPr>
              <a:t>Tacrolimus+MTX Data as</a:t>
            </a:r>
            <a:r>
              <a:rPr spc="-155" dirty="0">
                <a:solidFill>
                  <a:srgbClr val="000000"/>
                </a:solidFill>
              </a:rPr>
              <a:t> </a:t>
            </a:r>
            <a:r>
              <a:rPr dirty="0">
                <a:solidFill>
                  <a:srgbClr val="000000"/>
                </a:solidFill>
              </a:rPr>
              <a:t>Control</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52197" rIns="0" bIns="0" rtlCol="0">
            <a:spAutoFit/>
          </a:bodyPr>
          <a:lstStyle/>
          <a:p>
            <a:pPr marL="123189">
              <a:lnSpc>
                <a:spcPct val="100000"/>
              </a:lnSpc>
            </a:pPr>
            <a:r>
              <a:rPr dirty="0"/>
              <a:t>Acute GvHD: what </a:t>
            </a:r>
            <a:r>
              <a:rPr spc="-5" dirty="0"/>
              <a:t>does </a:t>
            </a:r>
            <a:r>
              <a:rPr dirty="0"/>
              <a:t>the future</a:t>
            </a:r>
            <a:r>
              <a:rPr spc="-145" dirty="0"/>
              <a:t> </a:t>
            </a:r>
            <a:r>
              <a:rPr spc="-5" dirty="0"/>
              <a:t>hold?</a:t>
            </a:r>
          </a:p>
        </p:txBody>
      </p:sp>
      <p:sp>
        <p:nvSpPr>
          <p:cNvPr id="3" name="object 3"/>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solidFill>
            <a:srgbClr val="336699"/>
          </a:solidFill>
        </p:spPr>
        <p:txBody>
          <a:bodyPr wrap="square" lIns="0" tIns="0" rIns="0" bIns="0" rtlCol="0"/>
          <a:lstStyle/>
          <a:p>
            <a:endParaRPr/>
          </a:p>
        </p:txBody>
      </p:sp>
      <p:sp>
        <p:nvSpPr>
          <p:cNvPr id="4" name="object 4"/>
          <p:cNvSpPr/>
          <p:nvPr/>
        </p:nvSpPr>
        <p:spPr>
          <a:xfrm>
            <a:off x="0" y="6165850"/>
            <a:ext cx="9144000" cy="692150"/>
          </a:xfrm>
          <a:custGeom>
            <a:avLst/>
            <a:gdLst/>
            <a:ahLst/>
            <a:cxnLst/>
            <a:rect l="l" t="t" r="r" b="b"/>
            <a:pathLst>
              <a:path w="9144000" h="692150">
                <a:moveTo>
                  <a:pt x="0" y="692150"/>
                </a:moveTo>
                <a:lnTo>
                  <a:pt x="9144000" y="692150"/>
                </a:lnTo>
                <a:lnTo>
                  <a:pt x="9144000" y="0"/>
                </a:lnTo>
                <a:lnTo>
                  <a:pt x="0" y="0"/>
                </a:lnTo>
                <a:lnTo>
                  <a:pt x="0" y="692150"/>
                </a:lnTo>
                <a:close/>
              </a:path>
            </a:pathLst>
          </a:custGeom>
          <a:ln w="9525">
            <a:solidFill>
              <a:srgbClr val="336699"/>
            </a:solidFill>
          </a:ln>
        </p:spPr>
        <p:txBody>
          <a:bodyPr wrap="square" lIns="0" tIns="0" rIns="0" bIns="0" rtlCol="0"/>
          <a:lstStyle/>
          <a:p>
            <a:endParaRPr/>
          </a:p>
        </p:txBody>
      </p:sp>
      <p:sp>
        <p:nvSpPr>
          <p:cNvPr id="5" name="object 5"/>
          <p:cNvSpPr/>
          <p:nvPr/>
        </p:nvSpPr>
        <p:spPr>
          <a:xfrm>
            <a:off x="468312" y="1196911"/>
            <a:ext cx="8229600" cy="4885055"/>
          </a:xfrm>
          <a:custGeom>
            <a:avLst/>
            <a:gdLst/>
            <a:ahLst/>
            <a:cxnLst/>
            <a:rect l="l" t="t" r="r" b="b"/>
            <a:pathLst>
              <a:path w="8229600" h="4885055">
                <a:moveTo>
                  <a:pt x="0" y="4884801"/>
                </a:moveTo>
                <a:lnTo>
                  <a:pt x="8229600" y="4884801"/>
                </a:lnTo>
                <a:lnTo>
                  <a:pt x="8229600" y="0"/>
                </a:lnTo>
                <a:lnTo>
                  <a:pt x="0" y="0"/>
                </a:lnTo>
                <a:lnTo>
                  <a:pt x="0" y="4884801"/>
                </a:lnTo>
                <a:close/>
              </a:path>
            </a:pathLst>
          </a:custGeom>
          <a:solidFill>
            <a:srgbClr val="336699"/>
          </a:solidFill>
        </p:spPr>
        <p:txBody>
          <a:bodyPr wrap="square" lIns="0" tIns="0" rIns="0" bIns="0" rtlCol="0"/>
          <a:lstStyle/>
          <a:p>
            <a:endParaRPr/>
          </a:p>
        </p:txBody>
      </p:sp>
      <p:sp>
        <p:nvSpPr>
          <p:cNvPr id="6" name="object 6"/>
          <p:cNvSpPr/>
          <p:nvPr/>
        </p:nvSpPr>
        <p:spPr>
          <a:xfrm>
            <a:off x="468312" y="1196911"/>
            <a:ext cx="8229600" cy="4885055"/>
          </a:xfrm>
          <a:custGeom>
            <a:avLst/>
            <a:gdLst/>
            <a:ahLst/>
            <a:cxnLst/>
            <a:rect l="l" t="t" r="r" b="b"/>
            <a:pathLst>
              <a:path w="8229600" h="4885055">
                <a:moveTo>
                  <a:pt x="0" y="4884801"/>
                </a:moveTo>
                <a:lnTo>
                  <a:pt x="8229600" y="4884801"/>
                </a:lnTo>
                <a:lnTo>
                  <a:pt x="8229600" y="0"/>
                </a:lnTo>
                <a:lnTo>
                  <a:pt x="0" y="0"/>
                </a:lnTo>
                <a:lnTo>
                  <a:pt x="0" y="4884801"/>
                </a:lnTo>
                <a:close/>
              </a:path>
            </a:pathLst>
          </a:custGeom>
          <a:ln w="9525">
            <a:solidFill>
              <a:srgbClr val="336699"/>
            </a:solidFill>
          </a:ln>
        </p:spPr>
        <p:txBody>
          <a:bodyPr wrap="square" lIns="0" tIns="0" rIns="0" bIns="0" rtlCol="0"/>
          <a:lstStyle/>
          <a:p>
            <a:endParaRPr/>
          </a:p>
        </p:txBody>
      </p:sp>
      <p:sp>
        <p:nvSpPr>
          <p:cNvPr id="7" name="object 7"/>
          <p:cNvSpPr txBox="1"/>
          <p:nvPr/>
        </p:nvSpPr>
        <p:spPr>
          <a:xfrm>
            <a:off x="547217" y="1235328"/>
            <a:ext cx="5965190" cy="4766310"/>
          </a:xfrm>
          <a:prstGeom prst="rect">
            <a:avLst/>
          </a:prstGeom>
        </p:spPr>
        <p:txBody>
          <a:bodyPr vert="horz" wrap="square" lIns="0" tIns="0" rIns="0" bIns="0" rtlCol="0">
            <a:spAutoFit/>
          </a:bodyPr>
          <a:lstStyle/>
          <a:p>
            <a:pPr marL="355600" indent="-342900">
              <a:lnSpc>
                <a:spcPct val="100000"/>
              </a:lnSpc>
              <a:buChar char="•"/>
              <a:tabLst>
                <a:tab pos="354965" algn="l"/>
                <a:tab pos="355600" algn="l"/>
              </a:tabLst>
            </a:pPr>
            <a:r>
              <a:rPr sz="2400" spc="-5" dirty="0">
                <a:solidFill>
                  <a:srgbClr val="FFFFFF"/>
                </a:solidFill>
                <a:latin typeface="Arial"/>
                <a:cs typeface="Arial"/>
              </a:rPr>
              <a:t>Natural killer</a:t>
            </a:r>
            <a:r>
              <a:rPr sz="2400" spc="-10" dirty="0">
                <a:solidFill>
                  <a:srgbClr val="FFFFFF"/>
                </a:solidFill>
                <a:latin typeface="Arial"/>
                <a:cs typeface="Arial"/>
              </a:rPr>
              <a:t> </a:t>
            </a:r>
            <a:r>
              <a:rPr sz="2400" spc="-5" dirty="0">
                <a:solidFill>
                  <a:srgbClr val="FFFFFF"/>
                </a:solidFill>
                <a:latin typeface="Arial"/>
                <a:cs typeface="Arial"/>
              </a:rPr>
              <a:t>cells</a:t>
            </a:r>
            <a:endParaRPr sz="2400">
              <a:latin typeface="Arial"/>
              <a:cs typeface="Arial"/>
            </a:endParaRPr>
          </a:p>
          <a:p>
            <a:pPr>
              <a:lnSpc>
                <a:spcPct val="100000"/>
              </a:lnSpc>
              <a:spcBef>
                <a:spcPts val="10"/>
              </a:spcBef>
              <a:buClr>
                <a:srgbClr val="FFFFFF"/>
              </a:buClr>
              <a:buFont typeface="Arial"/>
              <a:buChar char="•"/>
            </a:pPr>
            <a:endParaRPr sz="3500">
              <a:latin typeface="Times New Roman"/>
              <a:cs typeface="Times New Roman"/>
            </a:endParaRPr>
          </a:p>
          <a:p>
            <a:pPr marL="355600" indent="-342900">
              <a:lnSpc>
                <a:spcPct val="100000"/>
              </a:lnSpc>
              <a:buChar char="•"/>
              <a:tabLst>
                <a:tab pos="354965" algn="l"/>
                <a:tab pos="355600" algn="l"/>
              </a:tabLst>
            </a:pPr>
            <a:r>
              <a:rPr sz="2400" spc="-5" dirty="0">
                <a:solidFill>
                  <a:srgbClr val="FFFFFF"/>
                </a:solidFill>
                <a:latin typeface="Arial"/>
                <a:cs typeface="Arial"/>
              </a:rPr>
              <a:t>Invariant </a:t>
            </a:r>
            <a:r>
              <a:rPr sz="2400" dirty="0">
                <a:solidFill>
                  <a:srgbClr val="FFFFFF"/>
                </a:solidFill>
                <a:latin typeface="Arial"/>
                <a:cs typeface="Arial"/>
              </a:rPr>
              <a:t>NKT</a:t>
            </a:r>
            <a:r>
              <a:rPr sz="2400" spc="-40" dirty="0">
                <a:solidFill>
                  <a:srgbClr val="FFFFFF"/>
                </a:solidFill>
                <a:latin typeface="Arial"/>
                <a:cs typeface="Arial"/>
              </a:rPr>
              <a:t> </a:t>
            </a:r>
            <a:r>
              <a:rPr sz="2400" spc="-5" dirty="0">
                <a:solidFill>
                  <a:srgbClr val="FFFFFF"/>
                </a:solidFill>
                <a:latin typeface="Arial"/>
                <a:cs typeface="Arial"/>
              </a:rPr>
              <a:t>cells</a:t>
            </a:r>
            <a:endParaRPr sz="2400">
              <a:latin typeface="Arial"/>
              <a:cs typeface="Arial"/>
            </a:endParaRPr>
          </a:p>
          <a:p>
            <a:pPr>
              <a:lnSpc>
                <a:spcPct val="100000"/>
              </a:lnSpc>
              <a:spcBef>
                <a:spcPts val="5"/>
              </a:spcBef>
              <a:buClr>
                <a:srgbClr val="FFFFFF"/>
              </a:buClr>
              <a:buFont typeface="Arial"/>
              <a:buChar char="•"/>
            </a:pPr>
            <a:endParaRPr sz="3500">
              <a:latin typeface="Times New Roman"/>
              <a:cs typeface="Times New Roman"/>
            </a:endParaRPr>
          </a:p>
          <a:p>
            <a:pPr marL="355600" indent="-342900">
              <a:lnSpc>
                <a:spcPct val="100000"/>
              </a:lnSpc>
              <a:spcBef>
                <a:spcPts val="5"/>
              </a:spcBef>
              <a:buChar char="•"/>
              <a:tabLst>
                <a:tab pos="354965" algn="l"/>
                <a:tab pos="355600" algn="l"/>
              </a:tabLst>
            </a:pPr>
            <a:r>
              <a:rPr sz="2400" dirty="0">
                <a:solidFill>
                  <a:srgbClr val="FFFFFF"/>
                </a:solidFill>
                <a:latin typeface="Arial"/>
                <a:cs typeface="Arial"/>
              </a:rPr>
              <a:t>Mesenchymal stromal</a:t>
            </a:r>
            <a:r>
              <a:rPr sz="2400" spc="-75" dirty="0">
                <a:solidFill>
                  <a:srgbClr val="FFFFFF"/>
                </a:solidFill>
                <a:latin typeface="Arial"/>
                <a:cs typeface="Arial"/>
              </a:rPr>
              <a:t> </a:t>
            </a:r>
            <a:r>
              <a:rPr sz="2400" spc="-5" dirty="0">
                <a:solidFill>
                  <a:srgbClr val="FFFFFF"/>
                </a:solidFill>
                <a:latin typeface="Arial"/>
                <a:cs typeface="Arial"/>
              </a:rPr>
              <a:t>cells</a:t>
            </a:r>
            <a:endParaRPr sz="2400">
              <a:latin typeface="Arial"/>
              <a:cs typeface="Arial"/>
            </a:endParaRPr>
          </a:p>
          <a:p>
            <a:pPr>
              <a:lnSpc>
                <a:spcPct val="100000"/>
              </a:lnSpc>
              <a:spcBef>
                <a:spcPts val="5"/>
              </a:spcBef>
              <a:buClr>
                <a:srgbClr val="FFFFFF"/>
              </a:buClr>
              <a:buFont typeface="Arial"/>
              <a:buChar char="•"/>
            </a:pPr>
            <a:endParaRPr sz="3500">
              <a:latin typeface="Times New Roman"/>
              <a:cs typeface="Times New Roman"/>
            </a:endParaRPr>
          </a:p>
          <a:p>
            <a:pPr marL="355600" indent="-342900">
              <a:lnSpc>
                <a:spcPct val="100000"/>
              </a:lnSpc>
              <a:buChar char="•"/>
              <a:tabLst>
                <a:tab pos="354965" algn="l"/>
                <a:tab pos="355600" algn="l"/>
              </a:tabLst>
            </a:pPr>
            <a:r>
              <a:rPr sz="2400" spc="-5" dirty="0">
                <a:solidFill>
                  <a:srgbClr val="FFFFFF"/>
                </a:solidFill>
                <a:latin typeface="Arial"/>
                <a:cs typeface="Arial"/>
              </a:rPr>
              <a:t>T-regulatory</a:t>
            </a:r>
            <a:r>
              <a:rPr sz="2400" spc="-40" dirty="0">
                <a:solidFill>
                  <a:srgbClr val="FFFFFF"/>
                </a:solidFill>
                <a:latin typeface="Arial"/>
                <a:cs typeface="Arial"/>
              </a:rPr>
              <a:t> </a:t>
            </a:r>
            <a:r>
              <a:rPr sz="2400" spc="-5" dirty="0">
                <a:solidFill>
                  <a:srgbClr val="FFFFFF"/>
                </a:solidFill>
                <a:latin typeface="Arial"/>
                <a:cs typeface="Arial"/>
              </a:rPr>
              <a:t>cells</a:t>
            </a:r>
            <a:endParaRPr sz="2400">
              <a:latin typeface="Arial"/>
              <a:cs typeface="Arial"/>
            </a:endParaRPr>
          </a:p>
          <a:p>
            <a:pPr>
              <a:lnSpc>
                <a:spcPct val="100000"/>
              </a:lnSpc>
              <a:spcBef>
                <a:spcPts val="5"/>
              </a:spcBef>
              <a:buClr>
                <a:srgbClr val="FFFFFF"/>
              </a:buClr>
              <a:buFont typeface="Arial"/>
              <a:buChar char="•"/>
            </a:pPr>
            <a:endParaRPr sz="3500">
              <a:latin typeface="Times New Roman"/>
              <a:cs typeface="Times New Roman"/>
            </a:endParaRPr>
          </a:p>
          <a:p>
            <a:pPr marL="355600" indent="-342900">
              <a:lnSpc>
                <a:spcPct val="100000"/>
              </a:lnSpc>
              <a:spcBef>
                <a:spcPts val="5"/>
              </a:spcBef>
              <a:buChar char="•"/>
              <a:tabLst>
                <a:tab pos="354965" algn="l"/>
                <a:tab pos="355600" algn="l"/>
              </a:tabLst>
            </a:pPr>
            <a:r>
              <a:rPr sz="2400" spc="-5" dirty="0">
                <a:solidFill>
                  <a:srgbClr val="FFFFFF"/>
                </a:solidFill>
                <a:latin typeface="Arial"/>
                <a:cs typeface="Arial"/>
              </a:rPr>
              <a:t>Dendritic</a:t>
            </a:r>
            <a:r>
              <a:rPr sz="2400" spc="-35" dirty="0">
                <a:solidFill>
                  <a:srgbClr val="FFFFFF"/>
                </a:solidFill>
                <a:latin typeface="Arial"/>
                <a:cs typeface="Arial"/>
              </a:rPr>
              <a:t> </a:t>
            </a:r>
            <a:r>
              <a:rPr sz="2400" spc="-5" dirty="0">
                <a:solidFill>
                  <a:srgbClr val="FFFFFF"/>
                </a:solidFill>
                <a:latin typeface="Arial"/>
                <a:cs typeface="Arial"/>
              </a:rPr>
              <a:t>cells</a:t>
            </a:r>
            <a:endParaRPr sz="2400">
              <a:latin typeface="Arial"/>
              <a:cs typeface="Arial"/>
            </a:endParaRPr>
          </a:p>
          <a:p>
            <a:pPr>
              <a:lnSpc>
                <a:spcPct val="100000"/>
              </a:lnSpc>
              <a:spcBef>
                <a:spcPts val="10"/>
              </a:spcBef>
              <a:buClr>
                <a:srgbClr val="FFFFFF"/>
              </a:buClr>
              <a:buFont typeface="Arial"/>
              <a:buChar char="•"/>
            </a:pPr>
            <a:endParaRPr sz="3500">
              <a:latin typeface="Times New Roman"/>
              <a:cs typeface="Times New Roman"/>
            </a:endParaRPr>
          </a:p>
          <a:p>
            <a:pPr marL="355600" indent="-342900">
              <a:lnSpc>
                <a:spcPct val="100000"/>
              </a:lnSpc>
              <a:buChar char="•"/>
              <a:tabLst>
                <a:tab pos="354965" algn="l"/>
                <a:tab pos="355600" algn="l"/>
              </a:tabLst>
            </a:pPr>
            <a:r>
              <a:rPr sz="2400" spc="-5" dirty="0">
                <a:solidFill>
                  <a:srgbClr val="FFFFFF"/>
                </a:solidFill>
                <a:latin typeface="Arial"/>
                <a:cs typeface="Arial"/>
              </a:rPr>
              <a:t>Engineering specific anti-leukemic</a:t>
            </a:r>
            <a:r>
              <a:rPr sz="2400" spc="120" dirty="0">
                <a:solidFill>
                  <a:srgbClr val="FFFFFF"/>
                </a:solidFill>
                <a:latin typeface="Arial"/>
                <a:cs typeface="Arial"/>
              </a:rPr>
              <a:t> </a:t>
            </a:r>
            <a:r>
              <a:rPr sz="2400" spc="-5" dirty="0">
                <a:solidFill>
                  <a:srgbClr val="FFFFFF"/>
                </a:solidFill>
                <a:latin typeface="Arial"/>
                <a:cs typeface="Arial"/>
              </a:rPr>
              <a:t>T-cells</a:t>
            </a:r>
            <a:endParaRPr sz="2400">
              <a:latin typeface="Arial"/>
              <a:cs typeface="Arial"/>
            </a:endParaRPr>
          </a:p>
        </p:txBody>
      </p:sp>
      <p:sp>
        <p:nvSpPr>
          <p:cNvPr id="8" name="object 8"/>
          <p:cNvSpPr txBox="1">
            <a:spLocks noGrp="1"/>
          </p:cNvSpPr>
          <p:nvPr>
            <p:ph type="ftr" sz="quarter" idx="4294967295"/>
          </p:nvPr>
        </p:nvSpPr>
        <p:spPr>
          <a:xfrm>
            <a:off x="1391792" y="6380331"/>
            <a:ext cx="7162165" cy="318134"/>
          </a:xfrm>
          <a:prstGeom prst="rect">
            <a:avLst/>
          </a:prstGeom>
        </p:spPr>
        <p:txBody>
          <a:bodyPr vert="horz" wrap="square" lIns="0" tIns="0" rIns="0" bIns="0" rtlCol="0">
            <a:spAutoFit/>
          </a:bodyPr>
          <a:lstStyle/>
          <a:p>
            <a:pPr marL="12700">
              <a:lnSpc>
                <a:spcPts val="2415"/>
              </a:lnSpc>
            </a:pPr>
            <a:r>
              <a:rPr dirty="0"/>
              <a:t>The </a:t>
            </a:r>
            <a:r>
              <a:rPr spc="-10" dirty="0"/>
              <a:t>European </a:t>
            </a:r>
            <a:r>
              <a:rPr spc="-15" dirty="0"/>
              <a:t>Group </a:t>
            </a:r>
            <a:r>
              <a:rPr dirty="0"/>
              <a:t>for Blood and </a:t>
            </a:r>
            <a:r>
              <a:rPr spc="-15" dirty="0"/>
              <a:t>Marrow</a:t>
            </a:r>
            <a:r>
              <a:rPr spc="-70" dirty="0"/>
              <a:t> </a:t>
            </a:r>
            <a:r>
              <a:rPr spc="-10" dirty="0"/>
              <a:t>Transplantation</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730875" y="63"/>
            <a:ext cx="3413124" cy="792162"/>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0" y="0"/>
            <a:ext cx="2621026" cy="936625"/>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0" y="854074"/>
            <a:ext cx="9143999" cy="6003921"/>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Şehir Hayatı">
  <a:themeElements>
    <a:clrScheme name="Şehir Hayatı">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Şehir Hayatı">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Şehir Hayatı">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6582</TotalTime>
  <Words>7027</Words>
  <Application>Microsoft Office PowerPoint</Application>
  <PresentationFormat>Ekran Gösterisi (4:3)</PresentationFormat>
  <Paragraphs>1818</Paragraphs>
  <Slides>134</Slides>
  <Notes>33</Notes>
  <HiddenSlides>0</HiddenSlides>
  <MMClips>0</MMClips>
  <ScaleCrop>false</ScaleCrop>
  <HeadingPairs>
    <vt:vector size="4" baseType="variant">
      <vt:variant>
        <vt:lpstr>Tema</vt:lpstr>
      </vt:variant>
      <vt:variant>
        <vt:i4>1</vt:i4>
      </vt:variant>
      <vt:variant>
        <vt:lpstr>Slayt Başlıkları</vt:lpstr>
      </vt:variant>
      <vt:variant>
        <vt:i4>134</vt:i4>
      </vt:variant>
    </vt:vector>
  </HeadingPairs>
  <TitlesOfParts>
    <vt:vector size="135" baseType="lpstr">
      <vt:lpstr>Şehir Hayatı</vt:lpstr>
      <vt:lpstr>Early complications of  high-dose therapy and stem cell transplantation</vt:lpstr>
      <vt:lpstr>Early complications of  high-dose therapy and stem cell transplantation</vt:lpstr>
      <vt:lpstr>Slayt 3</vt:lpstr>
      <vt:lpstr>Slayt 4</vt:lpstr>
      <vt:lpstr>Early complications of  high-dose therapy and stem cell transplantation</vt:lpstr>
      <vt:lpstr>Slayt 6</vt:lpstr>
      <vt:lpstr>Slayt 7</vt:lpstr>
      <vt:lpstr>Slayt 8</vt:lpstr>
      <vt:lpstr>Slayt 9</vt:lpstr>
      <vt:lpstr>Slayt 10</vt:lpstr>
      <vt:lpstr>Slayt 11</vt:lpstr>
      <vt:lpstr>Slayt 12</vt:lpstr>
      <vt:lpstr>Slayt 13</vt:lpstr>
      <vt:lpstr>Slayt 14</vt:lpstr>
      <vt:lpstr>Slayt 15</vt:lpstr>
      <vt:lpstr>Slayt 16</vt:lpstr>
      <vt:lpstr>Main sources of infection in neutropenic patients </vt:lpstr>
      <vt:lpstr>2540 episodes of bacteriemia in  neutropenic patients (&lt;500/mL) *</vt:lpstr>
      <vt:lpstr>To prevent Bacterial infections</vt:lpstr>
      <vt:lpstr>Profilaxis with non-absorbable antibiotics  (GVN) + isolation measures in 95  consecutive severe neutropenic patients</vt:lpstr>
      <vt:lpstr>GID with levofloxacin</vt:lpstr>
      <vt:lpstr>Slayt 22</vt:lpstr>
      <vt:lpstr>Slayt 23</vt:lpstr>
      <vt:lpstr>When should fluoroquinolone prophylaxis be  started and how long should it be continued?</vt:lpstr>
      <vt:lpstr>Slayt 25</vt:lpstr>
      <vt:lpstr>A,B,C of treatment of febrile neutropenia</vt:lpstr>
      <vt:lpstr>Slayt 27</vt:lpstr>
      <vt:lpstr>Slayt 28</vt:lpstr>
      <vt:lpstr>Slayt 29</vt:lpstr>
      <vt:lpstr>Slayt 30</vt:lpstr>
      <vt:lpstr>Studies </vt:lpstr>
      <vt:lpstr>Slayt 32</vt:lpstr>
      <vt:lpstr>Slayt 33</vt:lpstr>
      <vt:lpstr>Slayt 34</vt:lpstr>
      <vt:lpstr>Slayt 35</vt:lpstr>
      <vt:lpstr>Slayt 36</vt:lpstr>
      <vt:lpstr>Slayt 37</vt:lpstr>
      <vt:lpstr>Slayt 38</vt:lpstr>
      <vt:lpstr>Invasive fungal infections;</vt:lpstr>
      <vt:lpstr>Slayt 40</vt:lpstr>
      <vt:lpstr>Biopsy guided by CT</vt:lpstr>
      <vt:lpstr>Slayt 42</vt:lpstr>
      <vt:lpstr>A “positive” chest x-ray is enough to  establish the diagnosis.</vt:lpstr>
      <vt:lpstr>Slayt 44</vt:lpstr>
      <vt:lpstr>Slayt 45</vt:lpstr>
      <vt:lpstr>Slayt 46</vt:lpstr>
      <vt:lpstr>Slayt 47</vt:lpstr>
      <vt:lpstr>Slayt 48</vt:lpstr>
      <vt:lpstr>First GM+ and other events</vt:lpstr>
      <vt:lpstr>Galactomannan / false positive</vt:lpstr>
      <vt:lpstr>IFI in HSCT TRANSNET Study (2001-2006)</vt:lpstr>
      <vt:lpstr>Slayt 52</vt:lpstr>
      <vt:lpstr>Slayt 53</vt:lpstr>
      <vt:lpstr>HEPA and LAF isolation and survival after HSCT</vt:lpstr>
      <vt:lpstr>Slayt 55</vt:lpstr>
      <vt:lpstr>Slayt 56</vt:lpstr>
      <vt:lpstr>Slayt 57</vt:lpstr>
      <vt:lpstr>Slayt 58</vt:lpstr>
      <vt:lpstr>Antifungal prophylaxis for HCT recipients</vt:lpstr>
      <vt:lpstr>Slayt 60</vt:lpstr>
      <vt:lpstr>Slayt 61</vt:lpstr>
      <vt:lpstr>Slayt 62</vt:lpstr>
      <vt:lpstr>Slayt 63</vt:lpstr>
      <vt:lpstr>The duration of antifungal prophylaxis should be individualized based on the patient's clinical status and history of prior fungal infections.  The following general principles can be used to help determine the appropriate duration of prophylaxis </vt:lpstr>
      <vt:lpstr>Slayt 65</vt:lpstr>
      <vt:lpstr>General requirements</vt:lpstr>
      <vt:lpstr> Optimal management of antifungal therapy  involves early diagnosis and early initiation  </vt:lpstr>
      <vt:lpstr> Optimal management of antifungal therapy  involves early diagnosis and early initiation  </vt:lpstr>
      <vt:lpstr>Invasive aspergillosis: First-line</vt:lpstr>
      <vt:lpstr>Slayt 70</vt:lpstr>
      <vt:lpstr>Viral infections after allogeneic HSCT</vt:lpstr>
      <vt:lpstr>Community acquired respiratory infections (CARVs)</vt:lpstr>
      <vt:lpstr>Community acquired respiratory infections (CARVs)</vt:lpstr>
      <vt:lpstr>Diagnosis and treatment of CARVs</vt:lpstr>
      <vt:lpstr>DNA virus infection/reactivation after allo-SCT:  Clinical manifestations</vt:lpstr>
      <vt:lpstr>Broad molecular screening for DNA viruses in PB after allo-HSCT:  Relative frequency of virus detection</vt:lpstr>
      <vt:lpstr>Frequency of virus detection after allo-SCT</vt:lpstr>
      <vt:lpstr>Approaches to antiviral treatment in the HSCT setting</vt:lpstr>
      <vt:lpstr>Virus proliferation kinetics vs defined threshods of viral load  for preemptive antiviral therapy</vt:lpstr>
      <vt:lpstr>Antiviral (chemo)therapy</vt:lpstr>
      <vt:lpstr>HAdV infections in immunosuppressed patients</vt:lpstr>
      <vt:lpstr>Preemptive treatment based on RQ-PCR screening in PB</vt:lpstr>
      <vt:lpstr>Preemptive treatment based on RQ-PCR screening in PB</vt:lpstr>
      <vt:lpstr>Slayt 84</vt:lpstr>
      <vt:lpstr>Slayt 85</vt:lpstr>
      <vt:lpstr>Slayt 86</vt:lpstr>
      <vt:lpstr>Thank you very much for your attention</vt:lpstr>
      <vt:lpstr>Acute Graft versus Host Disease</vt:lpstr>
      <vt:lpstr>Acute GvHD</vt:lpstr>
      <vt:lpstr>Acute GvHD</vt:lpstr>
      <vt:lpstr>Acute GvHD: Skin</vt:lpstr>
      <vt:lpstr>Slayt 92</vt:lpstr>
      <vt:lpstr>Acute GvHD: GIT</vt:lpstr>
      <vt:lpstr>Acute GvHD: Liver</vt:lpstr>
      <vt:lpstr>Acute GvHD: Staging</vt:lpstr>
      <vt:lpstr>Acute GvHD: Grading</vt:lpstr>
      <vt:lpstr>Acute GvHD: Pathophysiology</vt:lpstr>
      <vt:lpstr>Acute GvHD: Pathophysiology</vt:lpstr>
      <vt:lpstr>Slayt 99</vt:lpstr>
      <vt:lpstr>Impact of aGvHD on survival</vt:lpstr>
      <vt:lpstr>Slayt 101</vt:lpstr>
      <vt:lpstr>Risk factors for aGvHD</vt:lpstr>
      <vt:lpstr>Future of predicting GvHD</vt:lpstr>
      <vt:lpstr>Acute GvHD: Prevention and treatment</vt:lpstr>
      <vt:lpstr>Acute GvHD: Prevention and treatment</vt:lpstr>
      <vt:lpstr>Acute GvHD: Prevention</vt:lpstr>
      <vt:lpstr>Acute GvHD: Prevention</vt:lpstr>
      <vt:lpstr>Acute GvHD: Prevention</vt:lpstr>
      <vt:lpstr>Sirolimus + Tacrolimus without MTX 2 prospective Phase II trials</vt:lpstr>
      <vt:lpstr>Sirolimus + Tacrolimus without MTX 2 prospective Phase II trials</vt:lpstr>
      <vt:lpstr>Sirolimus + Tacrolimus without MTX 2 prospective Phase II trials</vt:lpstr>
      <vt:lpstr>Thymoglobulin: Target Antigens</vt:lpstr>
      <vt:lpstr>Summary of Thymoglobuline®  Mechanisms of Action</vt:lpstr>
      <vt:lpstr>Acute GvHD: Prevention</vt:lpstr>
      <vt:lpstr>Acute GvHD: Prevention</vt:lpstr>
      <vt:lpstr>Acute GvHD: Prevention</vt:lpstr>
      <vt:lpstr>Acute GvHD: Prevention</vt:lpstr>
      <vt:lpstr>Acute GvHD: Unrelated transplants</vt:lpstr>
      <vt:lpstr>Slayt 119</vt:lpstr>
      <vt:lpstr>Overall survival</vt:lpstr>
      <vt:lpstr>LFS following BMT for CML with an IS donor :</vt:lpstr>
      <vt:lpstr>Acute GvHD: Prevention</vt:lpstr>
      <vt:lpstr>Acute GvHD: Treatment</vt:lpstr>
      <vt:lpstr>Acute GvHD: Treatment</vt:lpstr>
      <vt:lpstr>Acute GvHD: Treatment Etanercept &amp; MP as first line therapy</vt:lpstr>
      <vt:lpstr>Acute GvHD: 2nd line treatment</vt:lpstr>
      <vt:lpstr>Acute GvHD: 3nd line treatment - MSC</vt:lpstr>
      <vt:lpstr>Acute GvHD: 3nd line treatment - MSC</vt:lpstr>
      <vt:lpstr>The Value of Global Outcome Registries : Pros and Cons</vt:lpstr>
      <vt:lpstr>The Value of Global Outcome Registries : Pros and Cons</vt:lpstr>
      <vt:lpstr>BMT-CTN approach to study design</vt:lpstr>
      <vt:lpstr>Benchmark Analysis using CIBMTR Tacrolimus+MTX Data as Control</vt:lpstr>
      <vt:lpstr>Acute GvHD: what does the future hold?</vt:lpstr>
      <vt:lpstr>Slayt 134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Early complications</dc:title>
  <dc:creator>Enric Carreras</dc:creator>
  <cp:lastModifiedBy>hp</cp:lastModifiedBy>
  <cp:revision>610</cp:revision>
  <dcterms:created xsi:type="dcterms:W3CDTF">2016-12-24T08:43:49Z</dcterms:created>
  <dcterms:modified xsi:type="dcterms:W3CDTF">2017-01-14T13:16:51Z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2014-04-23T00:00:00Z</vt:filetime>
  </property>
  <property fmtid="{D5CDD505-2E9C-101B-9397-08002B2CF9AE}" pid="3" name="Creator">
    <vt:lpwstr>Microsoft® PowerPoint® 2010</vt:lpwstr>
  </property>
  <property fmtid="{D5CDD505-2E9C-101B-9397-08002B2CF9AE}" pid="4" name="LastSaved">
    <vt:filetime>2016-12-24T00:00:00Z</vt:filetime>
  </property>
</Properties>
</file>