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notesSlides/notesSlide38.xml" ContentType="application/vnd.openxmlformats-officedocument.presentationml.notesSlide+xml"/>
  <Override PartName="/ppt/diagrams/quickStyle2.xml" ContentType="application/vnd.openxmlformats-officedocument.drawingml.diagramStyl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docProps/custom.xml" ContentType="application/vnd.openxmlformats-officedocument.custom-properties+xml"/>
  <Override PartName="/ppt/ink/ink2.xml" ContentType="application/inkml+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tags/tag12.xml" ContentType="application/vnd.openxmlformats-officedocument.presentationml.tags+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tags/tag5.xml" ContentType="application/vnd.openxmlformats-officedocument.presentationml.tags+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tags/tag1.xml" ContentType="application/vnd.openxmlformats-officedocument.presentationml.tags+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gif" ContentType="image/gif"/>
  <Override PartName="/ppt/notesSlides/notesSlide20.xml" ContentType="application/vnd.openxmlformats-officedocument.presentationml.notesSlide+xml"/>
  <Override PartName="/ppt/notesSlides/notesSlide31.xml" ContentType="application/vnd.openxmlformats-officedocument.presentationml.notesSlide+xml"/>
  <Override PartName="/ppt/diagrams/layout2.xml" ContentType="application/vnd.openxmlformats-officedocument.drawingml.diagramLayout+xml"/>
  <Override PartName="/ppt/tags/tag13.xml" ContentType="application/vnd.openxmlformats-officedocument.presentationml.tags+xml"/>
  <Override PartName="/ppt/slides/slide4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ags/tag2.xml" ContentType="application/vnd.openxmlformats-officedocument.presentationml.tags+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tags/tag14.xml" ContentType="application/vnd.openxmlformats-officedocument.presentationml.tags+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ags/tag10.xml" ContentType="application/vnd.openxmlformats-officedocument.presentationml.tags+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Default Extension="jpeg" ContentType="image/jpeg"/>
  <Override PartName="/ppt/diagrams/quickStyle1.xml" ContentType="application/vnd.openxmlformats-officedocument.drawingml.diagramStyle+xml"/>
  <Override PartName="/ppt/tags/tag3.xml" ContentType="application/vnd.openxmlformats-officedocument.presentationml.tags+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tags/tag15.xml" ContentType="application/vnd.openxmlformats-officedocument.presentationml.tags+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diagrams/data1.xml" ContentType="application/vnd.openxmlformats-officedocument.drawingml.diagramData+xml"/>
  <Override PartName="/ppt/tags/tag11.xml" ContentType="application/vnd.openxmlformats-officedocument.presentationml.tag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9" r:id="rId1"/>
  </p:sldMasterIdLst>
  <p:notesMasterIdLst>
    <p:notesMasterId r:id="rId81"/>
  </p:notesMasterIdLst>
  <p:sldIdLst>
    <p:sldId id="256" r:id="rId2"/>
    <p:sldId id="357" r:id="rId3"/>
    <p:sldId id="340" r:id="rId4"/>
    <p:sldId id="356" r:id="rId5"/>
    <p:sldId id="432" r:id="rId6"/>
    <p:sldId id="313" r:id="rId7"/>
    <p:sldId id="421" r:id="rId8"/>
    <p:sldId id="420" r:id="rId9"/>
    <p:sldId id="312" r:id="rId10"/>
    <p:sldId id="315" r:id="rId11"/>
    <p:sldId id="316" r:id="rId12"/>
    <p:sldId id="418" r:id="rId13"/>
    <p:sldId id="317" r:id="rId14"/>
    <p:sldId id="422" r:id="rId15"/>
    <p:sldId id="318" r:id="rId16"/>
    <p:sldId id="409" r:id="rId17"/>
    <p:sldId id="406" r:id="rId18"/>
    <p:sldId id="413" r:id="rId19"/>
    <p:sldId id="415" r:id="rId20"/>
    <p:sldId id="411" r:id="rId21"/>
    <p:sldId id="399" r:id="rId22"/>
    <p:sldId id="347" r:id="rId23"/>
    <p:sldId id="348" r:id="rId24"/>
    <p:sldId id="416" r:id="rId25"/>
    <p:sldId id="269" r:id="rId26"/>
    <p:sldId id="355" r:id="rId27"/>
    <p:sldId id="353" r:id="rId28"/>
    <p:sldId id="354" r:id="rId29"/>
    <p:sldId id="352" r:id="rId30"/>
    <p:sldId id="431" r:id="rId31"/>
    <p:sldId id="329" r:id="rId32"/>
    <p:sldId id="361" r:id="rId33"/>
    <p:sldId id="330" r:id="rId34"/>
    <p:sldId id="331" r:id="rId35"/>
    <p:sldId id="332" r:id="rId36"/>
    <p:sldId id="350" r:id="rId37"/>
    <p:sldId id="351" r:id="rId38"/>
    <p:sldId id="426" r:id="rId39"/>
    <p:sldId id="423" r:id="rId40"/>
    <p:sldId id="427" r:id="rId41"/>
    <p:sldId id="349" r:id="rId42"/>
    <p:sldId id="369" r:id="rId43"/>
    <p:sldId id="373" r:id="rId44"/>
    <p:sldId id="286" r:id="rId45"/>
    <p:sldId id="287" r:id="rId46"/>
    <p:sldId id="294" r:id="rId47"/>
    <p:sldId id="380" r:id="rId48"/>
    <p:sldId id="365" r:id="rId49"/>
    <p:sldId id="437" r:id="rId50"/>
    <p:sldId id="298" r:id="rId51"/>
    <p:sldId id="440" r:id="rId52"/>
    <p:sldId id="441" r:id="rId53"/>
    <p:sldId id="442" r:id="rId54"/>
    <p:sldId id="433" r:id="rId55"/>
    <p:sldId id="443" r:id="rId56"/>
    <p:sldId id="444" r:id="rId57"/>
    <p:sldId id="446" r:id="rId58"/>
    <p:sldId id="447" r:id="rId59"/>
    <p:sldId id="448" r:id="rId60"/>
    <p:sldId id="449" r:id="rId61"/>
    <p:sldId id="299" r:id="rId62"/>
    <p:sldId id="300" r:id="rId63"/>
    <p:sldId id="429" r:id="rId64"/>
    <p:sldId id="302" r:id="rId65"/>
    <p:sldId id="304" r:id="rId66"/>
    <p:sldId id="381" r:id="rId67"/>
    <p:sldId id="383" r:id="rId68"/>
    <p:sldId id="430" r:id="rId69"/>
    <p:sldId id="434" r:id="rId70"/>
    <p:sldId id="439" r:id="rId71"/>
    <p:sldId id="335" r:id="rId72"/>
    <p:sldId id="387" r:id="rId73"/>
    <p:sldId id="388" r:id="rId74"/>
    <p:sldId id="389" r:id="rId75"/>
    <p:sldId id="390" r:id="rId76"/>
    <p:sldId id="386" r:id="rId77"/>
    <p:sldId id="336" r:id="rId78"/>
    <p:sldId id="337" r:id="rId79"/>
    <p:sldId id="338" r:id="rId80"/>
  </p:sldIdLst>
  <p:sldSz cx="9144000" cy="6858000" type="screen4x3"/>
  <p:notesSz cx="9144000" cy="6858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5C3AE"/>
    <a:srgbClr val="99CCFF"/>
    <a:srgbClr val="31C9C5"/>
  </p:clrMru>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CAF9ED-07DC-4A11-8D7F-57B35C25682E}" styleName="Orta Stil 1 - Vurgu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34" autoAdjust="0"/>
    <p:restoredTop sz="89964" autoAdjust="0"/>
  </p:normalViewPr>
  <p:slideViewPr>
    <p:cSldViewPr>
      <p:cViewPr>
        <p:scale>
          <a:sx n="66" d="100"/>
          <a:sy n="66" d="100"/>
        </p:scale>
        <p:origin x="-2334" y="-852"/>
      </p:cViewPr>
      <p:guideLst>
        <p:guide orient="horz" pos="2880"/>
        <p:guide pos="2160"/>
      </p:guideLst>
    </p:cSldViewPr>
  </p:slideViewPr>
  <p:notesTextViewPr>
    <p:cViewPr>
      <p:scale>
        <a:sx n="100" d="100"/>
        <a:sy n="100" d="100"/>
      </p:scale>
      <p:origin x="0" y="0"/>
    </p:cViewPr>
  </p:notesTextViewPr>
  <p:sorterViewPr>
    <p:cViewPr>
      <p:scale>
        <a:sx n="66" d="100"/>
        <a:sy n="66" d="100"/>
      </p:scale>
      <p:origin x="0" y="447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s>
</file>

<file path=ppt/diagrams/_rels/data2.xml.rels><?xml version="1.0" encoding="UTF-8" standalone="yes"?>
<Relationships xmlns="http://schemas.openxmlformats.org/package/2006/relationships"><Relationship Id="rId1" Type="http://schemas.openxmlformats.org/officeDocument/2006/relationships/image" Target="../media/image75.pn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D71F12-EF53-4530-98C7-E3589AC16D13}" type="doc">
      <dgm:prSet loTypeId="urn:microsoft.com/office/officeart/2005/8/layout/target3" loCatId="list" qsTypeId="urn:microsoft.com/office/officeart/2005/8/quickstyle/simple3" qsCatId="simple" csTypeId="urn:microsoft.com/office/officeart/2005/8/colors/accent2_2" csCatId="accent2" phldr="1"/>
      <dgm:spPr/>
      <dgm:t>
        <a:bodyPr/>
        <a:lstStyle/>
        <a:p>
          <a:endParaRPr lang="tr-TR"/>
        </a:p>
      </dgm:t>
    </dgm:pt>
    <dgm:pt modelId="{73AD4B44-6784-4384-8665-29C377CF894A}">
      <dgm:prSet phldrT="[Metin]"/>
      <dgm:spPr>
        <a:solidFill>
          <a:schemeClr val="accent6">
            <a:lumMod val="60000"/>
            <a:lumOff val="40000"/>
            <a:alpha val="90000"/>
          </a:schemeClr>
        </a:solidFill>
      </dgm:spPr>
      <dgm:t>
        <a:bodyPr/>
        <a:lstStyle/>
        <a:p>
          <a:r>
            <a:rPr lang="tr-TR" dirty="0" smtClean="0"/>
            <a:t>TMA</a:t>
          </a:r>
          <a:endParaRPr lang="tr-TR" dirty="0"/>
        </a:p>
      </dgm:t>
    </dgm:pt>
    <dgm:pt modelId="{286F43F2-2D97-46BE-9E59-6895BF720A55}" type="parTrans" cxnId="{05D0ADDD-3AC3-423F-A0A5-87D23CA24050}">
      <dgm:prSet/>
      <dgm:spPr/>
      <dgm:t>
        <a:bodyPr/>
        <a:lstStyle/>
        <a:p>
          <a:endParaRPr lang="tr-TR"/>
        </a:p>
      </dgm:t>
    </dgm:pt>
    <dgm:pt modelId="{EA64A91E-DED2-4E19-8F0B-83B847557120}" type="sibTrans" cxnId="{05D0ADDD-3AC3-423F-A0A5-87D23CA24050}">
      <dgm:prSet/>
      <dgm:spPr/>
      <dgm:t>
        <a:bodyPr/>
        <a:lstStyle/>
        <a:p>
          <a:endParaRPr lang="tr-TR"/>
        </a:p>
      </dgm:t>
    </dgm:pt>
    <dgm:pt modelId="{A925E303-0FD5-4650-B98A-70A631651907}">
      <dgm:prSet phldrT="[Metin]"/>
      <dgm:spPr>
        <a:solidFill>
          <a:schemeClr val="accent6">
            <a:lumMod val="20000"/>
            <a:lumOff val="80000"/>
          </a:schemeClr>
        </a:solidFill>
      </dgm:spPr>
      <dgm:t>
        <a:bodyPr/>
        <a:lstStyle/>
        <a:p>
          <a:r>
            <a:rPr lang="tr-TR" dirty="0" smtClean="0"/>
            <a:t>ES</a:t>
          </a:r>
          <a:endParaRPr lang="tr-TR" dirty="0"/>
        </a:p>
      </dgm:t>
    </dgm:pt>
    <dgm:pt modelId="{07291F24-7D59-455A-B2D6-35EBDAB680A8}" type="parTrans" cxnId="{06506EAB-431A-48F8-A43B-DD9489FD57F0}">
      <dgm:prSet/>
      <dgm:spPr/>
      <dgm:t>
        <a:bodyPr/>
        <a:lstStyle/>
        <a:p>
          <a:endParaRPr lang="tr-TR"/>
        </a:p>
      </dgm:t>
    </dgm:pt>
    <dgm:pt modelId="{CBCCC5DA-11F3-4B69-9924-A3005F43B133}" type="sibTrans" cxnId="{06506EAB-431A-48F8-A43B-DD9489FD57F0}">
      <dgm:prSet/>
      <dgm:spPr/>
      <dgm:t>
        <a:bodyPr/>
        <a:lstStyle/>
        <a:p>
          <a:endParaRPr lang="tr-TR"/>
        </a:p>
      </dgm:t>
    </dgm:pt>
    <dgm:pt modelId="{784367E1-AB9B-4306-8E3C-C9C963412A5F}">
      <dgm:prSet phldrT="[Metin]"/>
      <dgm:spPr/>
      <dgm:t>
        <a:bodyPr/>
        <a:lstStyle/>
        <a:p>
          <a:r>
            <a:rPr lang="tr-TR" dirty="0" smtClean="0"/>
            <a:t>DAH</a:t>
          </a:r>
          <a:endParaRPr lang="tr-TR" dirty="0"/>
        </a:p>
      </dgm:t>
    </dgm:pt>
    <dgm:pt modelId="{58777695-52FB-4AB4-999C-CEDDC15010EC}" type="parTrans" cxnId="{F3CC3D3A-2322-4486-97C9-FD2A2B226A74}">
      <dgm:prSet/>
      <dgm:spPr/>
      <dgm:t>
        <a:bodyPr/>
        <a:lstStyle/>
        <a:p>
          <a:endParaRPr lang="tr-TR"/>
        </a:p>
      </dgm:t>
    </dgm:pt>
    <dgm:pt modelId="{DA5794F8-7BB1-4BDA-B333-31B5606145F0}" type="sibTrans" cxnId="{F3CC3D3A-2322-4486-97C9-FD2A2B226A74}">
      <dgm:prSet/>
      <dgm:spPr/>
      <dgm:t>
        <a:bodyPr/>
        <a:lstStyle/>
        <a:p>
          <a:endParaRPr lang="tr-TR"/>
        </a:p>
      </dgm:t>
    </dgm:pt>
    <dgm:pt modelId="{B26DE340-B169-49E9-B774-C7D0DC1FDB64}">
      <dgm:prSet/>
      <dgm:spPr>
        <a:solidFill>
          <a:schemeClr val="accent6">
            <a:lumMod val="40000"/>
            <a:lumOff val="60000"/>
            <a:alpha val="90000"/>
          </a:schemeClr>
        </a:solidFill>
      </dgm:spPr>
      <dgm:t>
        <a:bodyPr/>
        <a:lstStyle/>
        <a:p>
          <a:r>
            <a:rPr lang="tr-TR" dirty="0" smtClean="0"/>
            <a:t>CLS</a:t>
          </a:r>
          <a:endParaRPr lang="tr-TR" dirty="0"/>
        </a:p>
      </dgm:t>
    </dgm:pt>
    <dgm:pt modelId="{B53EDABC-203A-4CA0-8A1B-A259024D779D}" type="parTrans" cxnId="{3386261E-9E45-43A1-ADF5-9EBB3DCBA95B}">
      <dgm:prSet/>
      <dgm:spPr/>
      <dgm:t>
        <a:bodyPr/>
        <a:lstStyle/>
        <a:p>
          <a:endParaRPr lang="tr-TR"/>
        </a:p>
      </dgm:t>
    </dgm:pt>
    <dgm:pt modelId="{267A3C76-C0F1-496C-A6A3-D9911E3F3868}" type="sibTrans" cxnId="{3386261E-9E45-43A1-ADF5-9EBB3DCBA95B}">
      <dgm:prSet/>
      <dgm:spPr/>
      <dgm:t>
        <a:bodyPr/>
        <a:lstStyle/>
        <a:p>
          <a:endParaRPr lang="tr-TR"/>
        </a:p>
      </dgm:t>
    </dgm:pt>
    <dgm:pt modelId="{43AF226B-B3BC-4E52-A5F0-B87B56962941}">
      <dgm:prSet/>
      <dgm:spPr/>
      <dgm:t>
        <a:bodyPr/>
        <a:lstStyle/>
        <a:p>
          <a:endParaRPr lang="tr-TR"/>
        </a:p>
      </dgm:t>
    </dgm:pt>
    <dgm:pt modelId="{58F97E3F-2543-4A18-AE2C-CD0682D614E6}" type="parTrans" cxnId="{CC083908-A298-4D70-9CA3-8DA0343BD127}">
      <dgm:prSet/>
      <dgm:spPr/>
      <dgm:t>
        <a:bodyPr/>
        <a:lstStyle/>
        <a:p>
          <a:endParaRPr lang="tr-TR"/>
        </a:p>
      </dgm:t>
    </dgm:pt>
    <dgm:pt modelId="{08F4FF17-50D6-42B8-93F4-0593EC3D21D7}" type="sibTrans" cxnId="{CC083908-A298-4D70-9CA3-8DA0343BD127}">
      <dgm:prSet/>
      <dgm:spPr/>
      <dgm:t>
        <a:bodyPr/>
        <a:lstStyle/>
        <a:p>
          <a:endParaRPr lang="tr-TR"/>
        </a:p>
      </dgm:t>
    </dgm:pt>
    <dgm:pt modelId="{2450CFD5-7AA1-4BAF-8375-BB32F6A69746}">
      <dgm:prSet/>
      <dgm:spPr/>
      <dgm:t>
        <a:bodyPr/>
        <a:lstStyle/>
        <a:p>
          <a:endParaRPr lang="tr-TR"/>
        </a:p>
      </dgm:t>
    </dgm:pt>
    <dgm:pt modelId="{5DA96EB7-005D-45E9-9A3F-36A9C44FE2EA}" type="parTrans" cxnId="{D6AA76EA-2B90-4295-A267-5647C632AA22}">
      <dgm:prSet/>
      <dgm:spPr/>
      <dgm:t>
        <a:bodyPr/>
        <a:lstStyle/>
        <a:p>
          <a:endParaRPr lang="tr-TR"/>
        </a:p>
      </dgm:t>
    </dgm:pt>
    <dgm:pt modelId="{233152E0-F830-4BC9-ACCA-DA0A019CD012}" type="sibTrans" cxnId="{D6AA76EA-2B90-4295-A267-5647C632AA22}">
      <dgm:prSet/>
      <dgm:spPr/>
      <dgm:t>
        <a:bodyPr/>
        <a:lstStyle/>
        <a:p>
          <a:endParaRPr lang="tr-TR"/>
        </a:p>
      </dgm:t>
    </dgm:pt>
    <dgm:pt modelId="{BCC03B6B-9A12-4AE7-9E79-7A7AAE4F21B0}">
      <dgm:prSet/>
      <dgm:spPr/>
      <dgm:t>
        <a:bodyPr/>
        <a:lstStyle/>
        <a:p>
          <a:endParaRPr lang="tr-TR"/>
        </a:p>
      </dgm:t>
    </dgm:pt>
    <dgm:pt modelId="{B5C40CC2-4965-49EA-914F-5C749276C2FA}" type="parTrans" cxnId="{1E2F5129-4ECE-4EE1-B279-BF744C750ECC}">
      <dgm:prSet/>
      <dgm:spPr/>
      <dgm:t>
        <a:bodyPr/>
        <a:lstStyle/>
        <a:p>
          <a:endParaRPr lang="tr-TR"/>
        </a:p>
      </dgm:t>
    </dgm:pt>
    <dgm:pt modelId="{AEE5C260-6D5D-4652-B3E0-F2C24FF83ACF}" type="sibTrans" cxnId="{1E2F5129-4ECE-4EE1-B279-BF744C750ECC}">
      <dgm:prSet/>
      <dgm:spPr/>
      <dgm:t>
        <a:bodyPr/>
        <a:lstStyle/>
        <a:p>
          <a:endParaRPr lang="tr-TR"/>
        </a:p>
      </dgm:t>
    </dgm:pt>
    <dgm:pt modelId="{638CE4F1-C4DB-41E8-BA78-22B3B15F75CE}">
      <dgm:prSet/>
      <dgm:spPr/>
      <dgm:t>
        <a:bodyPr/>
        <a:lstStyle/>
        <a:p>
          <a:endParaRPr lang="tr-TR"/>
        </a:p>
      </dgm:t>
    </dgm:pt>
    <dgm:pt modelId="{B4BC2D5B-A531-44BD-989A-E157E105729D}" type="parTrans" cxnId="{21C80E7E-FBD9-4DEE-BB6D-ED56D5FDD406}">
      <dgm:prSet/>
      <dgm:spPr/>
      <dgm:t>
        <a:bodyPr/>
        <a:lstStyle/>
        <a:p>
          <a:endParaRPr lang="tr-TR"/>
        </a:p>
      </dgm:t>
    </dgm:pt>
    <dgm:pt modelId="{9EF9CBE0-6115-48A4-B3AB-506BB50D12F2}" type="sibTrans" cxnId="{21C80E7E-FBD9-4DEE-BB6D-ED56D5FDD406}">
      <dgm:prSet/>
      <dgm:spPr/>
      <dgm:t>
        <a:bodyPr/>
        <a:lstStyle/>
        <a:p>
          <a:endParaRPr lang="tr-TR"/>
        </a:p>
      </dgm:t>
    </dgm:pt>
    <dgm:pt modelId="{D2FAA64B-09FF-409B-8D02-3889B7608677}">
      <dgm:prSet/>
      <dgm:spPr>
        <a:solidFill>
          <a:schemeClr val="accent6">
            <a:lumMod val="50000"/>
            <a:alpha val="90000"/>
          </a:schemeClr>
        </a:solidFill>
      </dgm:spPr>
      <dgm:t>
        <a:bodyPr/>
        <a:lstStyle/>
        <a:p>
          <a:r>
            <a:rPr lang="tr-TR" dirty="0" smtClean="0"/>
            <a:t>VOD</a:t>
          </a:r>
          <a:endParaRPr lang="tr-TR" dirty="0"/>
        </a:p>
      </dgm:t>
    </dgm:pt>
    <dgm:pt modelId="{3AFFA3A1-2E58-46A4-9E99-98F4FD5D6891}" type="parTrans" cxnId="{772FC58C-6445-4048-9DFF-EF99136697E8}">
      <dgm:prSet/>
      <dgm:spPr/>
      <dgm:t>
        <a:bodyPr/>
        <a:lstStyle/>
        <a:p>
          <a:endParaRPr lang="tr-TR"/>
        </a:p>
      </dgm:t>
    </dgm:pt>
    <dgm:pt modelId="{75317220-D4BC-4BB8-9065-D8D75F97A68A}" type="sibTrans" cxnId="{772FC58C-6445-4048-9DFF-EF99136697E8}">
      <dgm:prSet/>
      <dgm:spPr/>
      <dgm:t>
        <a:bodyPr/>
        <a:lstStyle/>
        <a:p>
          <a:endParaRPr lang="tr-TR"/>
        </a:p>
      </dgm:t>
    </dgm:pt>
    <dgm:pt modelId="{EC2D3192-9DC1-46B2-9388-87E07F03E559}" type="pres">
      <dgm:prSet presAssocID="{4AD71F12-EF53-4530-98C7-E3589AC16D13}" presName="Name0" presStyleCnt="0">
        <dgm:presLayoutVars>
          <dgm:chMax val="7"/>
          <dgm:dir/>
          <dgm:animLvl val="lvl"/>
          <dgm:resizeHandles val="exact"/>
        </dgm:presLayoutVars>
      </dgm:prSet>
      <dgm:spPr/>
      <dgm:t>
        <a:bodyPr/>
        <a:lstStyle/>
        <a:p>
          <a:endParaRPr lang="tr-TR"/>
        </a:p>
      </dgm:t>
    </dgm:pt>
    <dgm:pt modelId="{EA4595B1-385C-46E6-95C7-C9081E40A962}" type="pres">
      <dgm:prSet presAssocID="{D2FAA64B-09FF-409B-8D02-3889B7608677}" presName="circle1" presStyleLbl="node1" presStyleIdx="0" presStyleCnt="5"/>
      <dgm:spPr/>
    </dgm:pt>
    <dgm:pt modelId="{9F70AAA2-4AC5-4EB8-8C66-577D2C81EEBD}" type="pres">
      <dgm:prSet presAssocID="{D2FAA64B-09FF-409B-8D02-3889B7608677}" presName="space" presStyleCnt="0"/>
      <dgm:spPr/>
    </dgm:pt>
    <dgm:pt modelId="{C27887A5-0953-4731-80BD-BDF9BE64BD36}" type="pres">
      <dgm:prSet presAssocID="{D2FAA64B-09FF-409B-8D02-3889B7608677}" presName="rect1" presStyleLbl="alignAcc1" presStyleIdx="0" presStyleCnt="5"/>
      <dgm:spPr/>
      <dgm:t>
        <a:bodyPr/>
        <a:lstStyle/>
        <a:p>
          <a:endParaRPr lang="tr-TR"/>
        </a:p>
      </dgm:t>
    </dgm:pt>
    <dgm:pt modelId="{52BCCB51-5830-47DE-9EF3-D0A7E590A7F7}" type="pres">
      <dgm:prSet presAssocID="{73AD4B44-6784-4384-8665-29C377CF894A}" presName="vertSpace2" presStyleLbl="node1" presStyleIdx="0" presStyleCnt="5"/>
      <dgm:spPr/>
    </dgm:pt>
    <dgm:pt modelId="{D7BA1724-FCD5-439D-AAD4-98E21FEBF07F}" type="pres">
      <dgm:prSet presAssocID="{73AD4B44-6784-4384-8665-29C377CF894A}" presName="circle2" presStyleLbl="node1" presStyleIdx="1" presStyleCnt="5"/>
      <dgm:spPr/>
    </dgm:pt>
    <dgm:pt modelId="{E1A691B2-DBEF-4C94-A7F6-FF965F3F1D3D}" type="pres">
      <dgm:prSet presAssocID="{73AD4B44-6784-4384-8665-29C377CF894A}" presName="rect2" presStyleLbl="alignAcc1" presStyleIdx="1" presStyleCnt="5"/>
      <dgm:spPr/>
      <dgm:t>
        <a:bodyPr/>
        <a:lstStyle/>
        <a:p>
          <a:endParaRPr lang="tr-TR"/>
        </a:p>
      </dgm:t>
    </dgm:pt>
    <dgm:pt modelId="{47C51F93-D245-4023-8DFF-74E5DAAADE4C}" type="pres">
      <dgm:prSet presAssocID="{B26DE340-B169-49E9-B774-C7D0DC1FDB64}" presName="vertSpace3" presStyleLbl="node1" presStyleIdx="1" presStyleCnt="5"/>
      <dgm:spPr/>
    </dgm:pt>
    <dgm:pt modelId="{7601D6DB-43A1-4E6B-9623-ABB1814C2614}" type="pres">
      <dgm:prSet presAssocID="{B26DE340-B169-49E9-B774-C7D0DC1FDB64}" presName="circle3" presStyleLbl="node1" presStyleIdx="2" presStyleCnt="5"/>
      <dgm:spPr/>
    </dgm:pt>
    <dgm:pt modelId="{228956D8-912B-4E64-8E4F-EF04A0BE1A84}" type="pres">
      <dgm:prSet presAssocID="{B26DE340-B169-49E9-B774-C7D0DC1FDB64}" presName="rect3" presStyleLbl="alignAcc1" presStyleIdx="2" presStyleCnt="5"/>
      <dgm:spPr/>
      <dgm:t>
        <a:bodyPr/>
        <a:lstStyle/>
        <a:p>
          <a:endParaRPr lang="tr-TR"/>
        </a:p>
      </dgm:t>
    </dgm:pt>
    <dgm:pt modelId="{A120CCE4-CF64-42A5-A7A8-9135CDAC615A}" type="pres">
      <dgm:prSet presAssocID="{A925E303-0FD5-4650-B98A-70A631651907}" presName="vertSpace4" presStyleLbl="node1" presStyleIdx="2" presStyleCnt="5"/>
      <dgm:spPr/>
    </dgm:pt>
    <dgm:pt modelId="{F9D57D0E-84E8-4989-9B8E-0173FE15CE4F}" type="pres">
      <dgm:prSet presAssocID="{A925E303-0FD5-4650-B98A-70A631651907}" presName="circle4" presStyleLbl="node1" presStyleIdx="3" presStyleCnt="5"/>
      <dgm:spPr/>
    </dgm:pt>
    <dgm:pt modelId="{5CBB5DA7-D76D-4912-B7E7-410D570490C6}" type="pres">
      <dgm:prSet presAssocID="{A925E303-0FD5-4650-B98A-70A631651907}" presName="rect4" presStyleLbl="alignAcc1" presStyleIdx="3" presStyleCnt="5"/>
      <dgm:spPr/>
      <dgm:t>
        <a:bodyPr/>
        <a:lstStyle/>
        <a:p>
          <a:endParaRPr lang="tr-TR"/>
        </a:p>
      </dgm:t>
    </dgm:pt>
    <dgm:pt modelId="{A80C34B0-440B-4F90-9D89-D89CD277FB11}" type="pres">
      <dgm:prSet presAssocID="{784367E1-AB9B-4306-8E3C-C9C963412A5F}" presName="vertSpace5" presStyleLbl="node1" presStyleIdx="3" presStyleCnt="5"/>
      <dgm:spPr/>
    </dgm:pt>
    <dgm:pt modelId="{C9BDB336-7092-4000-A294-03CE78D7C81E}" type="pres">
      <dgm:prSet presAssocID="{784367E1-AB9B-4306-8E3C-C9C963412A5F}" presName="circle5" presStyleLbl="node1" presStyleIdx="4" presStyleCnt="5"/>
      <dgm:spPr/>
    </dgm:pt>
    <dgm:pt modelId="{C3467D77-21E3-41EA-8465-453FF5470BEC}" type="pres">
      <dgm:prSet presAssocID="{784367E1-AB9B-4306-8E3C-C9C963412A5F}" presName="rect5" presStyleLbl="alignAcc1" presStyleIdx="4" presStyleCnt="5"/>
      <dgm:spPr/>
      <dgm:t>
        <a:bodyPr/>
        <a:lstStyle/>
        <a:p>
          <a:endParaRPr lang="tr-TR"/>
        </a:p>
      </dgm:t>
    </dgm:pt>
    <dgm:pt modelId="{342A4D54-6BD4-4530-ABC0-E1DA93748844}" type="pres">
      <dgm:prSet presAssocID="{D2FAA64B-09FF-409B-8D02-3889B7608677}" presName="rect1ParTx" presStyleLbl="alignAcc1" presStyleIdx="4" presStyleCnt="5">
        <dgm:presLayoutVars>
          <dgm:chMax val="1"/>
          <dgm:bulletEnabled val="1"/>
        </dgm:presLayoutVars>
      </dgm:prSet>
      <dgm:spPr/>
      <dgm:t>
        <a:bodyPr/>
        <a:lstStyle/>
        <a:p>
          <a:endParaRPr lang="tr-TR"/>
        </a:p>
      </dgm:t>
    </dgm:pt>
    <dgm:pt modelId="{18C347AD-7863-4C68-B133-38B831508659}" type="pres">
      <dgm:prSet presAssocID="{D2FAA64B-09FF-409B-8D02-3889B7608677}" presName="rect1ChTx" presStyleLbl="alignAcc1" presStyleIdx="4" presStyleCnt="5">
        <dgm:presLayoutVars>
          <dgm:bulletEnabled val="1"/>
        </dgm:presLayoutVars>
      </dgm:prSet>
      <dgm:spPr/>
    </dgm:pt>
    <dgm:pt modelId="{BFB9E802-FDFF-4EB6-94E6-39E4451784EC}" type="pres">
      <dgm:prSet presAssocID="{73AD4B44-6784-4384-8665-29C377CF894A}" presName="rect2ParTx" presStyleLbl="alignAcc1" presStyleIdx="4" presStyleCnt="5">
        <dgm:presLayoutVars>
          <dgm:chMax val="1"/>
          <dgm:bulletEnabled val="1"/>
        </dgm:presLayoutVars>
      </dgm:prSet>
      <dgm:spPr/>
      <dgm:t>
        <a:bodyPr/>
        <a:lstStyle/>
        <a:p>
          <a:endParaRPr lang="tr-TR"/>
        </a:p>
      </dgm:t>
    </dgm:pt>
    <dgm:pt modelId="{6FA51DA5-4D77-48B0-99D5-86BC8C568743}" type="pres">
      <dgm:prSet presAssocID="{73AD4B44-6784-4384-8665-29C377CF894A}" presName="rect2ChTx" presStyleLbl="alignAcc1" presStyleIdx="4" presStyleCnt="5">
        <dgm:presLayoutVars>
          <dgm:bulletEnabled val="1"/>
        </dgm:presLayoutVars>
      </dgm:prSet>
      <dgm:spPr/>
      <dgm:t>
        <a:bodyPr/>
        <a:lstStyle/>
        <a:p>
          <a:endParaRPr lang="tr-TR"/>
        </a:p>
      </dgm:t>
    </dgm:pt>
    <dgm:pt modelId="{3FDD2494-ADD7-4397-8068-129E3E0F3EE0}" type="pres">
      <dgm:prSet presAssocID="{B26DE340-B169-49E9-B774-C7D0DC1FDB64}" presName="rect3ParTx" presStyleLbl="alignAcc1" presStyleIdx="4" presStyleCnt="5">
        <dgm:presLayoutVars>
          <dgm:chMax val="1"/>
          <dgm:bulletEnabled val="1"/>
        </dgm:presLayoutVars>
      </dgm:prSet>
      <dgm:spPr/>
      <dgm:t>
        <a:bodyPr/>
        <a:lstStyle/>
        <a:p>
          <a:endParaRPr lang="tr-TR"/>
        </a:p>
      </dgm:t>
    </dgm:pt>
    <dgm:pt modelId="{92B23B97-739A-48C8-998C-40D8AA67F514}" type="pres">
      <dgm:prSet presAssocID="{B26DE340-B169-49E9-B774-C7D0DC1FDB64}" presName="rect3ChTx" presStyleLbl="alignAcc1" presStyleIdx="4" presStyleCnt="5">
        <dgm:presLayoutVars>
          <dgm:bulletEnabled val="1"/>
        </dgm:presLayoutVars>
      </dgm:prSet>
      <dgm:spPr/>
      <dgm:t>
        <a:bodyPr/>
        <a:lstStyle/>
        <a:p>
          <a:endParaRPr lang="tr-TR"/>
        </a:p>
      </dgm:t>
    </dgm:pt>
    <dgm:pt modelId="{86BE45B4-5E38-4AED-87A5-25FD7638EEF4}" type="pres">
      <dgm:prSet presAssocID="{A925E303-0FD5-4650-B98A-70A631651907}" presName="rect4ParTx" presStyleLbl="alignAcc1" presStyleIdx="4" presStyleCnt="5">
        <dgm:presLayoutVars>
          <dgm:chMax val="1"/>
          <dgm:bulletEnabled val="1"/>
        </dgm:presLayoutVars>
      </dgm:prSet>
      <dgm:spPr/>
      <dgm:t>
        <a:bodyPr/>
        <a:lstStyle/>
        <a:p>
          <a:endParaRPr lang="tr-TR"/>
        </a:p>
      </dgm:t>
    </dgm:pt>
    <dgm:pt modelId="{FDC08205-120D-4B51-B91B-72AF1FAC1873}" type="pres">
      <dgm:prSet presAssocID="{A925E303-0FD5-4650-B98A-70A631651907}" presName="rect4ChTx" presStyleLbl="alignAcc1" presStyleIdx="4" presStyleCnt="5">
        <dgm:presLayoutVars>
          <dgm:bulletEnabled val="1"/>
        </dgm:presLayoutVars>
      </dgm:prSet>
      <dgm:spPr/>
      <dgm:t>
        <a:bodyPr/>
        <a:lstStyle/>
        <a:p>
          <a:endParaRPr lang="tr-TR"/>
        </a:p>
      </dgm:t>
    </dgm:pt>
    <dgm:pt modelId="{EB9ED0AC-BE0C-4BEF-8332-5B7DFDF810EA}" type="pres">
      <dgm:prSet presAssocID="{784367E1-AB9B-4306-8E3C-C9C963412A5F}" presName="rect5ParTx" presStyleLbl="alignAcc1" presStyleIdx="4" presStyleCnt="5">
        <dgm:presLayoutVars>
          <dgm:chMax val="1"/>
          <dgm:bulletEnabled val="1"/>
        </dgm:presLayoutVars>
      </dgm:prSet>
      <dgm:spPr/>
      <dgm:t>
        <a:bodyPr/>
        <a:lstStyle/>
        <a:p>
          <a:endParaRPr lang="tr-TR"/>
        </a:p>
      </dgm:t>
    </dgm:pt>
    <dgm:pt modelId="{A617B684-F8DE-4D8B-B3A0-EFBD155ABB8A}" type="pres">
      <dgm:prSet presAssocID="{784367E1-AB9B-4306-8E3C-C9C963412A5F}" presName="rect5ChTx" presStyleLbl="alignAcc1" presStyleIdx="4" presStyleCnt="5">
        <dgm:presLayoutVars>
          <dgm:bulletEnabled val="1"/>
        </dgm:presLayoutVars>
      </dgm:prSet>
      <dgm:spPr/>
      <dgm:t>
        <a:bodyPr/>
        <a:lstStyle/>
        <a:p>
          <a:endParaRPr lang="tr-TR"/>
        </a:p>
      </dgm:t>
    </dgm:pt>
  </dgm:ptLst>
  <dgm:cxnLst>
    <dgm:cxn modelId="{95FE9CB1-1AAB-41E1-B4F7-5A58841C53DB}" type="presOf" srcId="{784367E1-AB9B-4306-8E3C-C9C963412A5F}" destId="{C3467D77-21E3-41EA-8465-453FF5470BEC}" srcOrd="0" destOrd="0" presId="urn:microsoft.com/office/officeart/2005/8/layout/target3"/>
    <dgm:cxn modelId="{E29BD59F-C7D4-4D21-9414-8DB627B72F31}" type="presOf" srcId="{B26DE340-B169-49E9-B774-C7D0DC1FDB64}" destId="{228956D8-912B-4E64-8E4F-EF04A0BE1A84}" srcOrd="0" destOrd="0" presId="urn:microsoft.com/office/officeart/2005/8/layout/target3"/>
    <dgm:cxn modelId="{1E2F5129-4ECE-4EE1-B279-BF744C750ECC}" srcId="{73AD4B44-6784-4384-8665-29C377CF894A}" destId="{BCC03B6B-9A12-4AE7-9E79-7A7AAE4F21B0}" srcOrd="0" destOrd="0" parTransId="{B5C40CC2-4965-49EA-914F-5C749276C2FA}" sibTransId="{AEE5C260-6D5D-4652-B3E0-F2C24FF83ACF}"/>
    <dgm:cxn modelId="{7F6E47CD-B9B2-4A34-9484-9D717CB0ED66}" type="presOf" srcId="{73AD4B44-6784-4384-8665-29C377CF894A}" destId="{E1A691B2-DBEF-4C94-A7F6-FF965F3F1D3D}" srcOrd="0" destOrd="0" presId="urn:microsoft.com/office/officeart/2005/8/layout/target3"/>
    <dgm:cxn modelId="{21C80E7E-FBD9-4DEE-BB6D-ED56D5FDD406}" srcId="{A925E303-0FD5-4650-B98A-70A631651907}" destId="{638CE4F1-C4DB-41E8-BA78-22B3B15F75CE}" srcOrd="0" destOrd="0" parTransId="{B4BC2D5B-A531-44BD-989A-E157E105729D}" sibTransId="{9EF9CBE0-6115-48A4-B3AB-506BB50D12F2}"/>
    <dgm:cxn modelId="{CC083908-A298-4D70-9CA3-8DA0343BD127}" srcId="{784367E1-AB9B-4306-8E3C-C9C963412A5F}" destId="{43AF226B-B3BC-4E52-A5F0-B87B56962941}" srcOrd="0" destOrd="0" parTransId="{58F97E3F-2543-4A18-AE2C-CD0682D614E6}" sibTransId="{08F4FF17-50D6-42B8-93F4-0593EC3D21D7}"/>
    <dgm:cxn modelId="{B125094C-0D49-445B-B743-AAA302808F5F}" type="presOf" srcId="{A925E303-0FD5-4650-B98A-70A631651907}" destId="{5CBB5DA7-D76D-4912-B7E7-410D570490C6}" srcOrd="0" destOrd="0" presId="urn:microsoft.com/office/officeart/2005/8/layout/target3"/>
    <dgm:cxn modelId="{06506EAB-431A-48F8-A43B-DD9489FD57F0}" srcId="{4AD71F12-EF53-4530-98C7-E3589AC16D13}" destId="{A925E303-0FD5-4650-B98A-70A631651907}" srcOrd="3" destOrd="0" parTransId="{07291F24-7D59-455A-B2D6-35EBDAB680A8}" sibTransId="{CBCCC5DA-11F3-4B69-9924-A3005F43B133}"/>
    <dgm:cxn modelId="{83AFE7FD-8B4E-4331-B6BE-F5BA3D41A1B5}" type="presOf" srcId="{A925E303-0FD5-4650-B98A-70A631651907}" destId="{86BE45B4-5E38-4AED-87A5-25FD7638EEF4}" srcOrd="1" destOrd="0" presId="urn:microsoft.com/office/officeart/2005/8/layout/target3"/>
    <dgm:cxn modelId="{D7BE3986-974A-40D6-A9B3-1F351CCFAC53}" type="presOf" srcId="{B26DE340-B169-49E9-B774-C7D0DC1FDB64}" destId="{3FDD2494-ADD7-4397-8068-129E3E0F3EE0}" srcOrd="1" destOrd="0" presId="urn:microsoft.com/office/officeart/2005/8/layout/target3"/>
    <dgm:cxn modelId="{C91329EA-FF91-41B2-9145-34FB0ED7D09F}" type="presOf" srcId="{D2FAA64B-09FF-409B-8D02-3889B7608677}" destId="{C27887A5-0953-4731-80BD-BDF9BE64BD36}" srcOrd="0" destOrd="0" presId="urn:microsoft.com/office/officeart/2005/8/layout/target3"/>
    <dgm:cxn modelId="{772FC58C-6445-4048-9DFF-EF99136697E8}" srcId="{4AD71F12-EF53-4530-98C7-E3589AC16D13}" destId="{D2FAA64B-09FF-409B-8D02-3889B7608677}" srcOrd="0" destOrd="0" parTransId="{3AFFA3A1-2E58-46A4-9E99-98F4FD5D6891}" sibTransId="{75317220-D4BC-4BB8-9065-D8D75F97A68A}"/>
    <dgm:cxn modelId="{B012F7ED-F7AA-4A8D-98A2-B6B7FB51900E}" type="presOf" srcId="{784367E1-AB9B-4306-8E3C-C9C963412A5F}" destId="{EB9ED0AC-BE0C-4BEF-8332-5B7DFDF810EA}" srcOrd="1" destOrd="0" presId="urn:microsoft.com/office/officeart/2005/8/layout/target3"/>
    <dgm:cxn modelId="{D6AA76EA-2B90-4295-A267-5647C632AA22}" srcId="{B26DE340-B169-49E9-B774-C7D0DC1FDB64}" destId="{2450CFD5-7AA1-4BAF-8375-BB32F6A69746}" srcOrd="0" destOrd="0" parTransId="{5DA96EB7-005D-45E9-9A3F-36A9C44FE2EA}" sibTransId="{233152E0-F830-4BC9-ACCA-DA0A019CD012}"/>
    <dgm:cxn modelId="{F3CC3D3A-2322-4486-97C9-FD2A2B226A74}" srcId="{4AD71F12-EF53-4530-98C7-E3589AC16D13}" destId="{784367E1-AB9B-4306-8E3C-C9C963412A5F}" srcOrd="4" destOrd="0" parTransId="{58777695-52FB-4AB4-999C-CEDDC15010EC}" sibTransId="{DA5794F8-7BB1-4BDA-B333-31B5606145F0}"/>
    <dgm:cxn modelId="{6F679BB3-1DC6-4F98-B0F0-C7A0CD44E9BB}" type="presOf" srcId="{D2FAA64B-09FF-409B-8D02-3889B7608677}" destId="{342A4D54-6BD4-4530-ABC0-E1DA93748844}" srcOrd="1" destOrd="0" presId="urn:microsoft.com/office/officeart/2005/8/layout/target3"/>
    <dgm:cxn modelId="{3386261E-9E45-43A1-ADF5-9EBB3DCBA95B}" srcId="{4AD71F12-EF53-4530-98C7-E3589AC16D13}" destId="{B26DE340-B169-49E9-B774-C7D0DC1FDB64}" srcOrd="2" destOrd="0" parTransId="{B53EDABC-203A-4CA0-8A1B-A259024D779D}" sibTransId="{267A3C76-C0F1-496C-A6A3-D9911E3F3868}"/>
    <dgm:cxn modelId="{B9055F86-6133-49E2-A84A-44EDDBFB6EA1}" type="presOf" srcId="{73AD4B44-6784-4384-8665-29C377CF894A}" destId="{BFB9E802-FDFF-4EB6-94E6-39E4451784EC}" srcOrd="1" destOrd="0" presId="urn:microsoft.com/office/officeart/2005/8/layout/target3"/>
    <dgm:cxn modelId="{05D0ADDD-3AC3-423F-A0A5-87D23CA24050}" srcId="{4AD71F12-EF53-4530-98C7-E3589AC16D13}" destId="{73AD4B44-6784-4384-8665-29C377CF894A}" srcOrd="1" destOrd="0" parTransId="{286F43F2-2D97-46BE-9E59-6895BF720A55}" sibTransId="{EA64A91E-DED2-4E19-8F0B-83B847557120}"/>
    <dgm:cxn modelId="{63BE7490-FAAC-4A38-921B-773D4D33F3CD}" type="presOf" srcId="{638CE4F1-C4DB-41E8-BA78-22B3B15F75CE}" destId="{FDC08205-120D-4B51-B91B-72AF1FAC1873}" srcOrd="0" destOrd="0" presId="urn:microsoft.com/office/officeart/2005/8/layout/target3"/>
    <dgm:cxn modelId="{3A2D7297-F443-45C9-B709-BDD49D53CC51}" type="presOf" srcId="{2450CFD5-7AA1-4BAF-8375-BB32F6A69746}" destId="{92B23B97-739A-48C8-998C-40D8AA67F514}" srcOrd="0" destOrd="0" presId="urn:microsoft.com/office/officeart/2005/8/layout/target3"/>
    <dgm:cxn modelId="{2B69F228-E602-4CD8-9CB9-35AA68BC71CC}" type="presOf" srcId="{BCC03B6B-9A12-4AE7-9E79-7A7AAE4F21B0}" destId="{6FA51DA5-4D77-48B0-99D5-86BC8C568743}" srcOrd="0" destOrd="0" presId="urn:microsoft.com/office/officeart/2005/8/layout/target3"/>
    <dgm:cxn modelId="{33C7836D-1018-40CD-BC44-504A25377A78}" type="presOf" srcId="{4AD71F12-EF53-4530-98C7-E3589AC16D13}" destId="{EC2D3192-9DC1-46B2-9388-87E07F03E559}" srcOrd="0" destOrd="0" presId="urn:microsoft.com/office/officeart/2005/8/layout/target3"/>
    <dgm:cxn modelId="{72B34D02-E5E8-4078-8E59-9580DAF350AE}" type="presOf" srcId="{43AF226B-B3BC-4E52-A5F0-B87B56962941}" destId="{A617B684-F8DE-4D8B-B3A0-EFBD155ABB8A}" srcOrd="0" destOrd="0" presId="urn:microsoft.com/office/officeart/2005/8/layout/target3"/>
    <dgm:cxn modelId="{B826A9FF-4D0F-4A84-AA16-500AE2E54F1F}" type="presParOf" srcId="{EC2D3192-9DC1-46B2-9388-87E07F03E559}" destId="{EA4595B1-385C-46E6-95C7-C9081E40A962}" srcOrd="0" destOrd="0" presId="urn:microsoft.com/office/officeart/2005/8/layout/target3"/>
    <dgm:cxn modelId="{1F3F0CB0-AF61-42FC-93AB-A8923CB218A4}" type="presParOf" srcId="{EC2D3192-9DC1-46B2-9388-87E07F03E559}" destId="{9F70AAA2-4AC5-4EB8-8C66-577D2C81EEBD}" srcOrd="1" destOrd="0" presId="urn:microsoft.com/office/officeart/2005/8/layout/target3"/>
    <dgm:cxn modelId="{39803CB5-FD52-4446-9E11-474207C4DDFB}" type="presParOf" srcId="{EC2D3192-9DC1-46B2-9388-87E07F03E559}" destId="{C27887A5-0953-4731-80BD-BDF9BE64BD36}" srcOrd="2" destOrd="0" presId="urn:microsoft.com/office/officeart/2005/8/layout/target3"/>
    <dgm:cxn modelId="{07C9FF64-ABB3-43FB-8FF3-1F15B82D0C41}" type="presParOf" srcId="{EC2D3192-9DC1-46B2-9388-87E07F03E559}" destId="{52BCCB51-5830-47DE-9EF3-D0A7E590A7F7}" srcOrd="3" destOrd="0" presId="urn:microsoft.com/office/officeart/2005/8/layout/target3"/>
    <dgm:cxn modelId="{61BF063B-883C-4453-9BCF-595689462ABE}" type="presParOf" srcId="{EC2D3192-9DC1-46B2-9388-87E07F03E559}" destId="{D7BA1724-FCD5-439D-AAD4-98E21FEBF07F}" srcOrd="4" destOrd="0" presId="urn:microsoft.com/office/officeart/2005/8/layout/target3"/>
    <dgm:cxn modelId="{D44E8C76-F8B6-4B79-9FA8-41464D133607}" type="presParOf" srcId="{EC2D3192-9DC1-46B2-9388-87E07F03E559}" destId="{E1A691B2-DBEF-4C94-A7F6-FF965F3F1D3D}" srcOrd="5" destOrd="0" presId="urn:microsoft.com/office/officeart/2005/8/layout/target3"/>
    <dgm:cxn modelId="{7C45A902-FFFE-4FF1-9065-F54CE384B409}" type="presParOf" srcId="{EC2D3192-9DC1-46B2-9388-87E07F03E559}" destId="{47C51F93-D245-4023-8DFF-74E5DAAADE4C}" srcOrd="6" destOrd="0" presId="urn:microsoft.com/office/officeart/2005/8/layout/target3"/>
    <dgm:cxn modelId="{89DD85D6-6746-4859-9A31-1B9C6A49FDFD}" type="presParOf" srcId="{EC2D3192-9DC1-46B2-9388-87E07F03E559}" destId="{7601D6DB-43A1-4E6B-9623-ABB1814C2614}" srcOrd="7" destOrd="0" presId="urn:microsoft.com/office/officeart/2005/8/layout/target3"/>
    <dgm:cxn modelId="{4C253949-EEA9-4D88-A959-FD8044CC2987}" type="presParOf" srcId="{EC2D3192-9DC1-46B2-9388-87E07F03E559}" destId="{228956D8-912B-4E64-8E4F-EF04A0BE1A84}" srcOrd="8" destOrd="0" presId="urn:microsoft.com/office/officeart/2005/8/layout/target3"/>
    <dgm:cxn modelId="{ED7F0AE5-B6BE-4EB9-BAC8-F3CFCF852F31}" type="presParOf" srcId="{EC2D3192-9DC1-46B2-9388-87E07F03E559}" destId="{A120CCE4-CF64-42A5-A7A8-9135CDAC615A}" srcOrd="9" destOrd="0" presId="urn:microsoft.com/office/officeart/2005/8/layout/target3"/>
    <dgm:cxn modelId="{6A68779F-5112-4B5E-AB9D-57A4259264CE}" type="presParOf" srcId="{EC2D3192-9DC1-46B2-9388-87E07F03E559}" destId="{F9D57D0E-84E8-4989-9B8E-0173FE15CE4F}" srcOrd="10" destOrd="0" presId="urn:microsoft.com/office/officeart/2005/8/layout/target3"/>
    <dgm:cxn modelId="{ACA1CDB7-2A9E-4E72-9E5A-4231ACE98FD2}" type="presParOf" srcId="{EC2D3192-9DC1-46B2-9388-87E07F03E559}" destId="{5CBB5DA7-D76D-4912-B7E7-410D570490C6}" srcOrd="11" destOrd="0" presId="urn:microsoft.com/office/officeart/2005/8/layout/target3"/>
    <dgm:cxn modelId="{32741940-54E5-4062-8659-2173968DA7C6}" type="presParOf" srcId="{EC2D3192-9DC1-46B2-9388-87E07F03E559}" destId="{A80C34B0-440B-4F90-9D89-D89CD277FB11}" srcOrd="12" destOrd="0" presId="urn:microsoft.com/office/officeart/2005/8/layout/target3"/>
    <dgm:cxn modelId="{9C83A4B1-F052-497D-97A5-D9A453FFAD9A}" type="presParOf" srcId="{EC2D3192-9DC1-46B2-9388-87E07F03E559}" destId="{C9BDB336-7092-4000-A294-03CE78D7C81E}" srcOrd="13" destOrd="0" presId="urn:microsoft.com/office/officeart/2005/8/layout/target3"/>
    <dgm:cxn modelId="{1419ECCD-5504-455A-97CF-77B2B809C93F}" type="presParOf" srcId="{EC2D3192-9DC1-46B2-9388-87E07F03E559}" destId="{C3467D77-21E3-41EA-8465-453FF5470BEC}" srcOrd="14" destOrd="0" presId="urn:microsoft.com/office/officeart/2005/8/layout/target3"/>
    <dgm:cxn modelId="{9F697A62-15DC-46F2-83A4-CF586EF3FB31}" type="presParOf" srcId="{EC2D3192-9DC1-46B2-9388-87E07F03E559}" destId="{342A4D54-6BD4-4530-ABC0-E1DA93748844}" srcOrd="15" destOrd="0" presId="urn:microsoft.com/office/officeart/2005/8/layout/target3"/>
    <dgm:cxn modelId="{EF87185C-6178-4BDF-9DBD-AC60437F2C42}" type="presParOf" srcId="{EC2D3192-9DC1-46B2-9388-87E07F03E559}" destId="{18C347AD-7863-4C68-B133-38B831508659}" srcOrd="16" destOrd="0" presId="urn:microsoft.com/office/officeart/2005/8/layout/target3"/>
    <dgm:cxn modelId="{70BE23E8-E19A-42A2-AE0E-E22518BE584E}" type="presParOf" srcId="{EC2D3192-9DC1-46B2-9388-87E07F03E559}" destId="{BFB9E802-FDFF-4EB6-94E6-39E4451784EC}" srcOrd="17" destOrd="0" presId="urn:microsoft.com/office/officeart/2005/8/layout/target3"/>
    <dgm:cxn modelId="{A4CE51AD-736B-4B12-B273-4D01079CFC28}" type="presParOf" srcId="{EC2D3192-9DC1-46B2-9388-87E07F03E559}" destId="{6FA51DA5-4D77-48B0-99D5-86BC8C568743}" srcOrd="18" destOrd="0" presId="urn:microsoft.com/office/officeart/2005/8/layout/target3"/>
    <dgm:cxn modelId="{B3F90E3F-39E1-44BC-8B57-1A2658CC9DCD}" type="presParOf" srcId="{EC2D3192-9DC1-46B2-9388-87E07F03E559}" destId="{3FDD2494-ADD7-4397-8068-129E3E0F3EE0}" srcOrd="19" destOrd="0" presId="urn:microsoft.com/office/officeart/2005/8/layout/target3"/>
    <dgm:cxn modelId="{8C1D42C2-8683-4D22-9276-B450037D0205}" type="presParOf" srcId="{EC2D3192-9DC1-46B2-9388-87E07F03E559}" destId="{92B23B97-739A-48C8-998C-40D8AA67F514}" srcOrd="20" destOrd="0" presId="urn:microsoft.com/office/officeart/2005/8/layout/target3"/>
    <dgm:cxn modelId="{62D78919-F39A-4D64-B6C7-65D663D205BE}" type="presParOf" srcId="{EC2D3192-9DC1-46B2-9388-87E07F03E559}" destId="{86BE45B4-5E38-4AED-87A5-25FD7638EEF4}" srcOrd="21" destOrd="0" presId="urn:microsoft.com/office/officeart/2005/8/layout/target3"/>
    <dgm:cxn modelId="{BE534194-EAD6-4BDC-9856-1102CA9736FC}" type="presParOf" srcId="{EC2D3192-9DC1-46B2-9388-87E07F03E559}" destId="{FDC08205-120D-4B51-B91B-72AF1FAC1873}" srcOrd="22" destOrd="0" presId="urn:microsoft.com/office/officeart/2005/8/layout/target3"/>
    <dgm:cxn modelId="{2F1FE982-50FF-4850-9758-48A0C8373F6A}" type="presParOf" srcId="{EC2D3192-9DC1-46B2-9388-87E07F03E559}" destId="{EB9ED0AC-BE0C-4BEF-8332-5B7DFDF810EA}" srcOrd="23" destOrd="0" presId="urn:microsoft.com/office/officeart/2005/8/layout/target3"/>
    <dgm:cxn modelId="{4011D7F8-D698-4C06-A04B-E7C1D13666E5}" type="presParOf" srcId="{EC2D3192-9DC1-46B2-9388-87E07F03E559}" destId="{A617B684-F8DE-4D8B-B3A0-EFBD155ABB8A}" srcOrd="24" destOrd="0" presId="urn:microsoft.com/office/officeart/2005/8/layout/targe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AD71F12-EF53-4530-98C7-E3589AC16D13}" type="doc">
      <dgm:prSet loTypeId="urn:microsoft.com/office/officeart/2005/8/layout/target3" loCatId="list" qsTypeId="urn:microsoft.com/office/officeart/2005/8/quickstyle/simple3" qsCatId="simple" csTypeId="urn:microsoft.com/office/officeart/2005/8/colors/accent2_2" csCatId="accent2" phldr="1"/>
      <dgm:spPr/>
      <dgm:t>
        <a:bodyPr/>
        <a:lstStyle/>
        <a:p>
          <a:endParaRPr lang="tr-TR"/>
        </a:p>
      </dgm:t>
    </dgm:pt>
    <dgm:pt modelId="{73AD4B44-6784-4384-8665-29C377CF894A}">
      <dgm:prSet phldrT="[Metin]"/>
      <dgm:spPr>
        <a:solidFill>
          <a:schemeClr val="accent6">
            <a:lumMod val="60000"/>
            <a:lumOff val="40000"/>
            <a:alpha val="90000"/>
          </a:schemeClr>
        </a:solidFill>
      </dgm:spPr>
      <dgm:t>
        <a:bodyPr/>
        <a:lstStyle/>
        <a:p>
          <a:r>
            <a:rPr lang="tr-TR" dirty="0" smtClean="0"/>
            <a:t>TMA</a:t>
          </a:r>
          <a:endParaRPr lang="tr-TR" dirty="0"/>
        </a:p>
      </dgm:t>
    </dgm:pt>
    <dgm:pt modelId="{286F43F2-2D97-46BE-9E59-6895BF720A55}" type="parTrans" cxnId="{05D0ADDD-3AC3-423F-A0A5-87D23CA24050}">
      <dgm:prSet/>
      <dgm:spPr/>
      <dgm:t>
        <a:bodyPr/>
        <a:lstStyle/>
        <a:p>
          <a:endParaRPr lang="tr-TR"/>
        </a:p>
      </dgm:t>
    </dgm:pt>
    <dgm:pt modelId="{EA64A91E-DED2-4E19-8F0B-83B847557120}" type="sibTrans" cxnId="{05D0ADDD-3AC3-423F-A0A5-87D23CA24050}">
      <dgm:prSet/>
      <dgm:spPr/>
      <dgm:t>
        <a:bodyPr/>
        <a:lstStyle/>
        <a:p>
          <a:endParaRPr lang="tr-TR"/>
        </a:p>
      </dgm:t>
    </dgm:pt>
    <dgm:pt modelId="{A925E303-0FD5-4650-B98A-70A631651907}">
      <dgm:prSet phldrT="[Metin]"/>
      <dgm:spPr>
        <a:solidFill>
          <a:schemeClr val="accent6">
            <a:lumMod val="20000"/>
            <a:lumOff val="80000"/>
          </a:schemeClr>
        </a:solidFill>
      </dgm:spPr>
      <dgm:t>
        <a:bodyPr/>
        <a:lstStyle/>
        <a:p>
          <a:r>
            <a:rPr lang="tr-TR" dirty="0" smtClean="0"/>
            <a:t>ES</a:t>
          </a:r>
          <a:endParaRPr lang="tr-TR" dirty="0"/>
        </a:p>
      </dgm:t>
    </dgm:pt>
    <dgm:pt modelId="{07291F24-7D59-455A-B2D6-35EBDAB680A8}" type="parTrans" cxnId="{06506EAB-431A-48F8-A43B-DD9489FD57F0}">
      <dgm:prSet/>
      <dgm:spPr/>
      <dgm:t>
        <a:bodyPr/>
        <a:lstStyle/>
        <a:p>
          <a:endParaRPr lang="tr-TR"/>
        </a:p>
      </dgm:t>
    </dgm:pt>
    <dgm:pt modelId="{CBCCC5DA-11F3-4B69-9924-A3005F43B133}" type="sibTrans" cxnId="{06506EAB-431A-48F8-A43B-DD9489FD57F0}">
      <dgm:prSet/>
      <dgm:spPr/>
      <dgm:t>
        <a:bodyPr/>
        <a:lstStyle/>
        <a:p>
          <a:endParaRPr lang="tr-TR"/>
        </a:p>
      </dgm:t>
    </dgm:pt>
    <dgm:pt modelId="{784367E1-AB9B-4306-8E3C-C9C963412A5F}">
      <dgm:prSet phldrT="[Metin]"/>
      <dgm:spPr/>
      <dgm:t>
        <a:bodyPr/>
        <a:lstStyle/>
        <a:p>
          <a:r>
            <a:rPr lang="tr-TR" dirty="0" smtClean="0"/>
            <a:t>DAH</a:t>
          </a:r>
          <a:endParaRPr lang="tr-TR" dirty="0"/>
        </a:p>
      </dgm:t>
    </dgm:pt>
    <dgm:pt modelId="{58777695-52FB-4AB4-999C-CEDDC15010EC}" type="parTrans" cxnId="{F3CC3D3A-2322-4486-97C9-FD2A2B226A74}">
      <dgm:prSet/>
      <dgm:spPr/>
      <dgm:t>
        <a:bodyPr/>
        <a:lstStyle/>
        <a:p>
          <a:endParaRPr lang="tr-TR"/>
        </a:p>
      </dgm:t>
    </dgm:pt>
    <dgm:pt modelId="{DA5794F8-7BB1-4BDA-B333-31B5606145F0}" type="sibTrans" cxnId="{F3CC3D3A-2322-4486-97C9-FD2A2B226A74}">
      <dgm:prSet/>
      <dgm:spPr/>
      <dgm:t>
        <a:bodyPr/>
        <a:lstStyle/>
        <a:p>
          <a:endParaRPr lang="tr-TR"/>
        </a:p>
      </dgm:t>
    </dgm:pt>
    <dgm:pt modelId="{B26DE340-B169-49E9-B774-C7D0DC1FDB64}">
      <dgm:prSet/>
      <dgm:spPr>
        <a:solidFill>
          <a:schemeClr val="accent6">
            <a:lumMod val="40000"/>
            <a:lumOff val="60000"/>
            <a:alpha val="90000"/>
          </a:schemeClr>
        </a:solidFill>
      </dgm:spPr>
      <dgm:t>
        <a:bodyPr/>
        <a:lstStyle/>
        <a:p>
          <a:r>
            <a:rPr lang="tr-TR" dirty="0" smtClean="0"/>
            <a:t>CLS</a:t>
          </a:r>
          <a:endParaRPr lang="tr-TR" dirty="0"/>
        </a:p>
      </dgm:t>
    </dgm:pt>
    <dgm:pt modelId="{B53EDABC-203A-4CA0-8A1B-A259024D779D}" type="parTrans" cxnId="{3386261E-9E45-43A1-ADF5-9EBB3DCBA95B}">
      <dgm:prSet/>
      <dgm:spPr/>
      <dgm:t>
        <a:bodyPr/>
        <a:lstStyle/>
        <a:p>
          <a:endParaRPr lang="tr-TR"/>
        </a:p>
      </dgm:t>
    </dgm:pt>
    <dgm:pt modelId="{267A3C76-C0F1-496C-A6A3-D9911E3F3868}" type="sibTrans" cxnId="{3386261E-9E45-43A1-ADF5-9EBB3DCBA95B}">
      <dgm:prSet/>
      <dgm:spPr/>
      <dgm:t>
        <a:bodyPr/>
        <a:lstStyle/>
        <a:p>
          <a:endParaRPr lang="tr-TR"/>
        </a:p>
      </dgm:t>
    </dgm:pt>
    <dgm:pt modelId="{43AF226B-B3BC-4E52-A5F0-B87B56962941}">
      <dgm:prSet/>
      <dgm:spPr/>
      <dgm:t>
        <a:bodyPr/>
        <a:lstStyle/>
        <a:p>
          <a:endParaRPr lang="tr-TR" dirty="0"/>
        </a:p>
      </dgm:t>
    </dgm:pt>
    <dgm:pt modelId="{58F97E3F-2543-4A18-AE2C-CD0682D614E6}" type="parTrans" cxnId="{CC083908-A298-4D70-9CA3-8DA0343BD127}">
      <dgm:prSet/>
      <dgm:spPr/>
      <dgm:t>
        <a:bodyPr/>
        <a:lstStyle/>
        <a:p>
          <a:endParaRPr lang="tr-TR"/>
        </a:p>
      </dgm:t>
    </dgm:pt>
    <dgm:pt modelId="{08F4FF17-50D6-42B8-93F4-0593EC3D21D7}" type="sibTrans" cxnId="{CC083908-A298-4D70-9CA3-8DA0343BD127}">
      <dgm:prSet/>
      <dgm:spPr/>
      <dgm:t>
        <a:bodyPr/>
        <a:lstStyle/>
        <a:p>
          <a:endParaRPr lang="tr-TR"/>
        </a:p>
      </dgm:t>
    </dgm:pt>
    <dgm:pt modelId="{2450CFD5-7AA1-4BAF-8375-BB32F6A69746}">
      <dgm:prSet/>
      <dgm:spPr/>
      <dgm:t>
        <a:bodyPr/>
        <a:lstStyle/>
        <a:p>
          <a:endParaRPr lang="tr-TR" dirty="0"/>
        </a:p>
      </dgm:t>
    </dgm:pt>
    <dgm:pt modelId="{5DA96EB7-005D-45E9-9A3F-36A9C44FE2EA}" type="parTrans" cxnId="{D6AA76EA-2B90-4295-A267-5647C632AA22}">
      <dgm:prSet/>
      <dgm:spPr/>
      <dgm:t>
        <a:bodyPr/>
        <a:lstStyle/>
        <a:p>
          <a:endParaRPr lang="tr-TR"/>
        </a:p>
      </dgm:t>
    </dgm:pt>
    <dgm:pt modelId="{233152E0-F830-4BC9-ACCA-DA0A019CD012}" type="sibTrans" cxnId="{D6AA76EA-2B90-4295-A267-5647C632AA22}">
      <dgm:prSet/>
      <dgm:spPr/>
      <dgm:t>
        <a:bodyPr/>
        <a:lstStyle/>
        <a:p>
          <a:endParaRPr lang="tr-TR"/>
        </a:p>
      </dgm:t>
    </dgm:pt>
    <dgm:pt modelId="{BCC03B6B-9A12-4AE7-9E79-7A7AAE4F21B0}">
      <dgm:prSet/>
      <dgm:spPr/>
      <dgm:t>
        <a:bodyPr/>
        <a:lstStyle/>
        <a:p>
          <a:endParaRPr lang="tr-TR" dirty="0"/>
        </a:p>
      </dgm:t>
    </dgm:pt>
    <dgm:pt modelId="{B5C40CC2-4965-49EA-914F-5C749276C2FA}" type="parTrans" cxnId="{1E2F5129-4ECE-4EE1-B279-BF744C750ECC}">
      <dgm:prSet/>
      <dgm:spPr/>
      <dgm:t>
        <a:bodyPr/>
        <a:lstStyle/>
        <a:p>
          <a:endParaRPr lang="tr-TR"/>
        </a:p>
      </dgm:t>
    </dgm:pt>
    <dgm:pt modelId="{AEE5C260-6D5D-4652-B3E0-F2C24FF83ACF}" type="sibTrans" cxnId="{1E2F5129-4ECE-4EE1-B279-BF744C750ECC}">
      <dgm:prSet/>
      <dgm:spPr/>
      <dgm:t>
        <a:bodyPr/>
        <a:lstStyle/>
        <a:p>
          <a:endParaRPr lang="tr-TR"/>
        </a:p>
      </dgm:t>
    </dgm:pt>
    <dgm:pt modelId="{638CE4F1-C4DB-41E8-BA78-22B3B15F75CE}">
      <dgm:prSet/>
      <dgm:spPr/>
      <dgm:t>
        <a:bodyPr/>
        <a:lstStyle/>
        <a:p>
          <a:endParaRPr lang="tr-TR" dirty="0"/>
        </a:p>
      </dgm:t>
    </dgm:pt>
    <dgm:pt modelId="{B4BC2D5B-A531-44BD-989A-E157E105729D}" type="parTrans" cxnId="{21C80E7E-FBD9-4DEE-BB6D-ED56D5FDD406}">
      <dgm:prSet/>
      <dgm:spPr/>
      <dgm:t>
        <a:bodyPr/>
        <a:lstStyle/>
        <a:p>
          <a:endParaRPr lang="tr-TR"/>
        </a:p>
      </dgm:t>
    </dgm:pt>
    <dgm:pt modelId="{9EF9CBE0-6115-48A4-B3AB-506BB50D12F2}" type="sibTrans" cxnId="{21C80E7E-FBD9-4DEE-BB6D-ED56D5FDD406}">
      <dgm:prSet/>
      <dgm:spPr/>
      <dgm:t>
        <a:bodyPr/>
        <a:lstStyle/>
        <a:p>
          <a:endParaRPr lang="tr-TR"/>
        </a:p>
      </dgm:t>
    </dgm:pt>
    <dgm:pt modelId="{D2FAA64B-09FF-409B-8D02-3889B7608677}">
      <dgm:prSet/>
      <dgm:spPr>
        <a:solidFill>
          <a:schemeClr val="accent6">
            <a:lumMod val="50000"/>
            <a:alpha val="90000"/>
          </a:schemeClr>
        </a:solidFill>
      </dgm:spPr>
      <dgm:t>
        <a:bodyPr/>
        <a:lstStyle/>
        <a:p>
          <a:r>
            <a:rPr lang="tr-TR" dirty="0" smtClean="0"/>
            <a:t>VOD</a:t>
          </a:r>
          <a:endParaRPr lang="tr-TR" dirty="0"/>
        </a:p>
      </dgm:t>
    </dgm:pt>
    <dgm:pt modelId="{3AFFA3A1-2E58-46A4-9E99-98F4FD5D6891}" type="parTrans" cxnId="{772FC58C-6445-4048-9DFF-EF99136697E8}">
      <dgm:prSet/>
      <dgm:spPr/>
      <dgm:t>
        <a:bodyPr/>
        <a:lstStyle/>
        <a:p>
          <a:endParaRPr lang="tr-TR"/>
        </a:p>
      </dgm:t>
    </dgm:pt>
    <dgm:pt modelId="{75317220-D4BC-4BB8-9065-D8D75F97A68A}" type="sibTrans" cxnId="{772FC58C-6445-4048-9DFF-EF99136697E8}">
      <dgm:prSet/>
      <dgm:spPr/>
      <dgm:t>
        <a:bodyPr/>
        <a:lstStyle/>
        <a:p>
          <a:endParaRPr lang="tr-TR"/>
        </a:p>
      </dgm:t>
    </dgm:pt>
    <dgm:pt modelId="{655D2C1F-31C2-4E60-983C-8B668B192351}">
      <dgm:prSet/>
      <dgm:spPr/>
      <dgm:t>
        <a:bodyPr/>
        <a:lstStyle/>
        <a:p>
          <a:r>
            <a:rPr lang="tr-TR" b="1" smtClean="0">
              <a:solidFill>
                <a:schemeClr val="accent4"/>
              </a:solidFill>
              <a:latin typeface="+mj-lt"/>
            </a:rPr>
            <a:t>J</a:t>
          </a:r>
          <a:r>
            <a:rPr lang="en-US" b="1" smtClean="0">
              <a:solidFill>
                <a:schemeClr val="accent4"/>
              </a:solidFill>
              <a:latin typeface="+mj-lt"/>
            </a:rPr>
            <a:t>aundice, </a:t>
          </a:r>
          <a:endParaRPr lang="tr-TR" b="1" dirty="0" smtClean="0">
            <a:solidFill>
              <a:schemeClr val="accent4"/>
            </a:solidFill>
            <a:latin typeface="+mj-lt"/>
          </a:endParaRPr>
        </a:p>
      </dgm:t>
    </dgm:pt>
    <dgm:pt modelId="{6628011E-40AB-4726-937E-94A108569706}" type="parTrans" cxnId="{1D830304-3402-48C1-9081-6C451F1E0FE0}">
      <dgm:prSet/>
      <dgm:spPr/>
      <dgm:t>
        <a:bodyPr/>
        <a:lstStyle/>
        <a:p>
          <a:endParaRPr lang="tr-TR"/>
        </a:p>
      </dgm:t>
    </dgm:pt>
    <dgm:pt modelId="{9BDCB071-3CD9-4784-B38F-A74DAA316ECE}" type="sibTrans" cxnId="{1D830304-3402-48C1-9081-6C451F1E0FE0}">
      <dgm:prSet/>
      <dgm:spPr/>
      <dgm:t>
        <a:bodyPr/>
        <a:lstStyle/>
        <a:p>
          <a:endParaRPr lang="tr-TR"/>
        </a:p>
      </dgm:t>
    </dgm:pt>
    <dgm:pt modelId="{7EDDEE35-A276-4E06-9CD9-E3EB98B5753D}">
      <dgm:prSet/>
      <dgm:spPr/>
      <dgm:t>
        <a:bodyPr/>
        <a:lstStyle/>
        <a:p>
          <a:r>
            <a:rPr lang="tr-TR" b="1" dirty="0" smtClean="0">
              <a:solidFill>
                <a:schemeClr val="accent4"/>
              </a:solidFill>
              <a:latin typeface="+mj-lt"/>
            </a:rPr>
            <a:t>F</a:t>
          </a:r>
          <a:r>
            <a:rPr lang="en-US" b="1" dirty="0" err="1" smtClean="0">
              <a:solidFill>
                <a:schemeClr val="accent4"/>
              </a:solidFill>
              <a:latin typeface="+mj-lt"/>
            </a:rPr>
            <a:t>luid</a:t>
          </a:r>
          <a:r>
            <a:rPr lang="en-US" b="1" dirty="0" smtClean="0">
              <a:solidFill>
                <a:schemeClr val="accent4"/>
              </a:solidFill>
              <a:latin typeface="+mj-lt"/>
            </a:rPr>
            <a:t> retention </a:t>
          </a:r>
          <a:endParaRPr lang="tr-TR" b="1" dirty="0" smtClean="0">
            <a:solidFill>
              <a:schemeClr val="accent4"/>
            </a:solidFill>
            <a:latin typeface="+mj-lt"/>
          </a:endParaRPr>
        </a:p>
      </dgm:t>
    </dgm:pt>
    <dgm:pt modelId="{177CA77C-9D7E-4066-B95C-76FE2E8875B7}" type="parTrans" cxnId="{16804A22-E598-41D1-9E2A-8273F157E679}">
      <dgm:prSet/>
      <dgm:spPr/>
      <dgm:t>
        <a:bodyPr/>
        <a:lstStyle/>
        <a:p>
          <a:endParaRPr lang="tr-TR"/>
        </a:p>
      </dgm:t>
    </dgm:pt>
    <dgm:pt modelId="{EA1DB3F8-48B2-41C8-A126-6A348B6300C2}" type="sibTrans" cxnId="{16804A22-E598-41D1-9E2A-8273F157E679}">
      <dgm:prSet/>
      <dgm:spPr/>
      <dgm:t>
        <a:bodyPr/>
        <a:lstStyle/>
        <a:p>
          <a:endParaRPr lang="tr-TR"/>
        </a:p>
      </dgm:t>
    </dgm:pt>
    <dgm:pt modelId="{BCCE6AC9-BD21-4F57-AEFF-55A5CF37DE1B}">
      <dgm:prSet/>
      <dgm:spPr/>
      <dgm:t>
        <a:bodyPr/>
        <a:lstStyle/>
        <a:p>
          <a:endParaRPr lang="tr-TR"/>
        </a:p>
      </dgm:t>
    </dgm:pt>
    <dgm:pt modelId="{14B8FF2A-BF5D-4E23-B191-3C28B4A1D253}" type="parTrans" cxnId="{2E690BD2-5051-4F78-A003-9F818568EF4C}">
      <dgm:prSet/>
      <dgm:spPr/>
      <dgm:t>
        <a:bodyPr/>
        <a:lstStyle/>
        <a:p>
          <a:endParaRPr lang="tr-TR"/>
        </a:p>
      </dgm:t>
    </dgm:pt>
    <dgm:pt modelId="{EF76988F-2C56-4DAF-8EA5-F7D4D48138DC}" type="sibTrans" cxnId="{2E690BD2-5051-4F78-A003-9F818568EF4C}">
      <dgm:prSet/>
      <dgm:spPr/>
      <dgm:t>
        <a:bodyPr/>
        <a:lstStyle/>
        <a:p>
          <a:endParaRPr lang="tr-TR"/>
        </a:p>
      </dgm:t>
    </dgm:pt>
    <dgm:pt modelId="{EC2D3192-9DC1-46B2-9388-87E07F03E559}" type="pres">
      <dgm:prSet presAssocID="{4AD71F12-EF53-4530-98C7-E3589AC16D13}" presName="Name0" presStyleCnt="0">
        <dgm:presLayoutVars>
          <dgm:chMax val="7"/>
          <dgm:dir/>
          <dgm:animLvl val="lvl"/>
          <dgm:resizeHandles val="exact"/>
        </dgm:presLayoutVars>
      </dgm:prSet>
      <dgm:spPr/>
      <dgm:t>
        <a:bodyPr/>
        <a:lstStyle/>
        <a:p>
          <a:endParaRPr lang="tr-TR"/>
        </a:p>
      </dgm:t>
    </dgm:pt>
    <dgm:pt modelId="{EA4595B1-385C-46E6-95C7-C9081E40A962}" type="pres">
      <dgm:prSet presAssocID="{D2FAA64B-09FF-409B-8D02-3889B7608677}" presName="circle1" presStyleLbl="node1" presStyleIdx="0" presStyleCnt="7"/>
      <dgm:spPr/>
    </dgm:pt>
    <dgm:pt modelId="{9F70AAA2-4AC5-4EB8-8C66-577D2C81EEBD}" type="pres">
      <dgm:prSet presAssocID="{D2FAA64B-09FF-409B-8D02-3889B7608677}" presName="space" presStyleCnt="0"/>
      <dgm:spPr/>
    </dgm:pt>
    <dgm:pt modelId="{C27887A5-0953-4731-80BD-BDF9BE64BD36}" type="pres">
      <dgm:prSet presAssocID="{D2FAA64B-09FF-409B-8D02-3889B7608677}" presName="rect1" presStyleLbl="alignAcc1" presStyleIdx="0" presStyleCnt="7"/>
      <dgm:spPr/>
      <dgm:t>
        <a:bodyPr/>
        <a:lstStyle/>
        <a:p>
          <a:endParaRPr lang="tr-TR"/>
        </a:p>
      </dgm:t>
    </dgm:pt>
    <dgm:pt modelId="{52BCCB51-5830-47DE-9EF3-D0A7E590A7F7}" type="pres">
      <dgm:prSet presAssocID="{73AD4B44-6784-4384-8665-29C377CF894A}" presName="vertSpace2" presStyleLbl="node1" presStyleIdx="0" presStyleCnt="7"/>
      <dgm:spPr/>
    </dgm:pt>
    <dgm:pt modelId="{D7BA1724-FCD5-439D-AAD4-98E21FEBF07F}" type="pres">
      <dgm:prSet presAssocID="{73AD4B44-6784-4384-8665-29C377CF894A}" presName="circle2" presStyleLbl="node1" presStyleIdx="1" presStyleCnt="7"/>
      <dgm:spPr>
        <a:blipFill rotWithShape="0">
          <a:blip xmlns:r="http://schemas.openxmlformats.org/officeDocument/2006/relationships" r:embed="rId1"/>
          <a:stretch>
            <a:fillRect/>
          </a:stretch>
        </a:blipFill>
      </dgm:spPr>
    </dgm:pt>
    <dgm:pt modelId="{E1A691B2-DBEF-4C94-A7F6-FF965F3F1D3D}" type="pres">
      <dgm:prSet presAssocID="{73AD4B44-6784-4384-8665-29C377CF894A}" presName="rect2" presStyleLbl="alignAcc1" presStyleIdx="1" presStyleCnt="7"/>
      <dgm:spPr/>
      <dgm:t>
        <a:bodyPr/>
        <a:lstStyle/>
        <a:p>
          <a:endParaRPr lang="tr-TR"/>
        </a:p>
      </dgm:t>
    </dgm:pt>
    <dgm:pt modelId="{47C51F93-D245-4023-8DFF-74E5DAAADE4C}" type="pres">
      <dgm:prSet presAssocID="{B26DE340-B169-49E9-B774-C7D0DC1FDB64}" presName="vertSpace3" presStyleLbl="node1" presStyleIdx="1" presStyleCnt="7"/>
      <dgm:spPr/>
    </dgm:pt>
    <dgm:pt modelId="{7601D6DB-43A1-4E6B-9623-ABB1814C2614}" type="pres">
      <dgm:prSet presAssocID="{B26DE340-B169-49E9-B774-C7D0DC1FDB64}" presName="circle3" presStyleLbl="node1" presStyleIdx="2" presStyleCnt="7"/>
      <dgm:spPr/>
    </dgm:pt>
    <dgm:pt modelId="{228956D8-912B-4E64-8E4F-EF04A0BE1A84}" type="pres">
      <dgm:prSet presAssocID="{B26DE340-B169-49E9-B774-C7D0DC1FDB64}" presName="rect3" presStyleLbl="alignAcc1" presStyleIdx="2" presStyleCnt="7"/>
      <dgm:spPr/>
      <dgm:t>
        <a:bodyPr/>
        <a:lstStyle/>
        <a:p>
          <a:endParaRPr lang="tr-TR"/>
        </a:p>
      </dgm:t>
    </dgm:pt>
    <dgm:pt modelId="{A120CCE4-CF64-42A5-A7A8-9135CDAC615A}" type="pres">
      <dgm:prSet presAssocID="{A925E303-0FD5-4650-B98A-70A631651907}" presName="vertSpace4" presStyleLbl="node1" presStyleIdx="2" presStyleCnt="7"/>
      <dgm:spPr/>
    </dgm:pt>
    <dgm:pt modelId="{F9D57D0E-84E8-4989-9B8E-0173FE15CE4F}" type="pres">
      <dgm:prSet presAssocID="{A925E303-0FD5-4650-B98A-70A631651907}" presName="circle4" presStyleLbl="node1" presStyleIdx="3" presStyleCnt="7"/>
      <dgm:spPr/>
    </dgm:pt>
    <dgm:pt modelId="{5CBB5DA7-D76D-4912-B7E7-410D570490C6}" type="pres">
      <dgm:prSet presAssocID="{A925E303-0FD5-4650-B98A-70A631651907}" presName="rect4" presStyleLbl="alignAcc1" presStyleIdx="3" presStyleCnt="7"/>
      <dgm:spPr/>
      <dgm:t>
        <a:bodyPr/>
        <a:lstStyle/>
        <a:p>
          <a:endParaRPr lang="tr-TR"/>
        </a:p>
      </dgm:t>
    </dgm:pt>
    <dgm:pt modelId="{A80C34B0-440B-4F90-9D89-D89CD277FB11}" type="pres">
      <dgm:prSet presAssocID="{784367E1-AB9B-4306-8E3C-C9C963412A5F}" presName="vertSpace5" presStyleLbl="node1" presStyleIdx="3" presStyleCnt="7"/>
      <dgm:spPr/>
    </dgm:pt>
    <dgm:pt modelId="{C9BDB336-7092-4000-A294-03CE78D7C81E}" type="pres">
      <dgm:prSet presAssocID="{784367E1-AB9B-4306-8E3C-C9C963412A5F}" presName="circle5" presStyleLbl="node1" presStyleIdx="4" presStyleCnt="7"/>
      <dgm:spPr/>
    </dgm:pt>
    <dgm:pt modelId="{C3467D77-21E3-41EA-8465-453FF5470BEC}" type="pres">
      <dgm:prSet presAssocID="{784367E1-AB9B-4306-8E3C-C9C963412A5F}" presName="rect5" presStyleLbl="alignAcc1" presStyleIdx="4" presStyleCnt="7"/>
      <dgm:spPr/>
      <dgm:t>
        <a:bodyPr/>
        <a:lstStyle/>
        <a:p>
          <a:endParaRPr lang="tr-TR"/>
        </a:p>
      </dgm:t>
    </dgm:pt>
    <dgm:pt modelId="{C4EDD336-97D0-41A0-9CDB-42217FEBA0D8}" type="pres">
      <dgm:prSet presAssocID="{655D2C1F-31C2-4E60-983C-8B668B192351}" presName="vertSpace6" presStyleLbl="node1" presStyleIdx="4" presStyleCnt="7"/>
      <dgm:spPr/>
    </dgm:pt>
    <dgm:pt modelId="{E25D9906-1613-473A-99ED-BB41D84B2BF0}" type="pres">
      <dgm:prSet presAssocID="{655D2C1F-31C2-4E60-983C-8B668B192351}" presName="circle6" presStyleLbl="node1" presStyleIdx="5" presStyleCnt="7"/>
      <dgm:spPr/>
    </dgm:pt>
    <dgm:pt modelId="{02C0B784-6854-418B-9877-22CB65BA465A}" type="pres">
      <dgm:prSet presAssocID="{655D2C1F-31C2-4E60-983C-8B668B192351}" presName="rect6" presStyleLbl="alignAcc1" presStyleIdx="5" presStyleCnt="7"/>
      <dgm:spPr/>
      <dgm:t>
        <a:bodyPr/>
        <a:lstStyle/>
        <a:p>
          <a:endParaRPr lang="tr-TR"/>
        </a:p>
      </dgm:t>
    </dgm:pt>
    <dgm:pt modelId="{46CA6CD2-D0DB-4A06-90D9-25D0A251D707}" type="pres">
      <dgm:prSet presAssocID="{7EDDEE35-A276-4E06-9CD9-E3EB98B5753D}" presName="vertSpace7" presStyleLbl="node1" presStyleIdx="5" presStyleCnt="7"/>
      <dgm:spPr/>
    </dgm:pt>
    <dgm:pt modelId="{1FA19D9F-46B9-4A1B-BF76-E9604C5B7D06}" type="pres">
      <dgm:prSet presAssocID="{7EDDEE35-A276-4E06-9CD9-E3EB98B5753D}" presName="circle7" presStyleLbl="node1" presStyleIdx="6" presStyleCnt="7"/>
      <dgm:spPr/>
    </dgm:pt>
    <dgm:pt modelId="{FD2BB540-8558-4C3F-B570-FF0AB9335FDD}" type="pres">
      <dgm:prSet presAssocID="{7EDDEE35-A276-4E06-9CD9-E3EB98B5753D}" presName="rect7" presStyleLbl="alignAcc1" presStyleIdx="6" presStyleCnt="7"/>
      <dgm:spPr/>
      <dgm:t>
        <a:bodyPr/>
        <a:lstStyle/>
        <a:p>
          <a:endParaRPr lang="tr-TR"/>
        </a:p>
      </dgm:t>
    </dgm:pt>
    <dgm:pt modelId="{342A4D54-6BD4-4530-ABC0-E1DA93748844}" type="pres">
      <dgm:prSet presAssocID="{D2FAA64B-09FF-409B-8D02-3889B7608677}" presName="rect1ParTx" presStyleLbl="alignAcc1" presStyleIdx="6" presStyleCnt="7">
        <dgm:presLayoutVars>
          <dgm:chMax val="1"/>
          <dgm:bulletEnabled val="1"/>
        </dgm:presLayoutVars>
      </dgm:prSet>
      <dgm:spPr/>
      <dgm:t>
        <a:bodyPr/>
        <a:lstStyle/>
        <a:p>
          <a:endParaRPr lang="tr-TR"/>
        </a:p>
      </dgm:t>
    </dgm:pt>
    <dgm:pt modelId="{18C347AD-7863-4C68-B133-38B831508659}" type="pres">
      <dgm:prSet presAssocID="{D2FAA64B-09FF-409B-8D02-3889B7608677}" presName="rect1ChTx" presStyleLbl="alignAcc1" presStyleIdx="6" presStyleCnt="7">
        <dgm:presLayoutVars>
          <dgm:bulletEnabled val="1"/>
        </dgm:presLayoutVars>
      </dgm:prSet>
      <dgm:spPr/>
    </dgm:pt>
    <dgm:pt modelId="{BFB9E802-FDFF-4EB6-94E6-39E4451784EC}" type="pres">
      <dgm:prSet presAssocID="{73AD4B44-6784-4384-8665-29C377CF894A}" presName="rect2ParTx" presStyleLbl="alignAcc1" presStyleIdx="6" presStyleCnt="7">
        <dgm:presLayoutVars>
          <dgm:chMax val="1"/>
          <dgm:bulletEnabled val="1"/>
        </dgm:presLayoutVars>
      </dgm:prSet>
      <dgm:spPr/>
      <dgm:t>
        <a:bodyPr/>
        <a:lstStyle/>
        <a:p>
          <a:endParaRPr lang="tr-TR"/>
        </a:p>
      </dgm:t>
    </dgm:pt>
    <dgm:pt modelId="{6FA51DA5-4D77-48B0-99D5-86BC8C568743}" type="pres">
      <dgm:prSet presAssocID="{73AD4B44-6784-4384-8665-29C377CF894A}" presName="rect2ChTx" presStyleLbl="alignAcc1" presStyleIdx="6" presStyleCnt="7">
        <dgm:presLayoutVars>
          <dgm:bulletEnabled val="1"/>
        </dgm:presLayoutVars>
      </dgm:prSet>
      <dgm:spPr/>
      <dgm:t>
        <a:bodyPr/>
        <a:lstStyle/>
        <a:p>
          <a:endParaRPr lang="tr-TR"/>
        </a:p>
      </dgm:t>
    </dgm:pt>
    <dgm:pt modelId="{3FDD2494-ADD7-4397-8068-129E3E0F3EE0}" type="pres">
      <dgm:prSet presAssocID="{B26DE340-B169-49E9-B774-C7D0DC1FDB64}" presName="rect3ParTx" presStyleLbl="alignAcc1" presStyleIdx="6" presStyleCnt="7">
        <dgm:presLayoutVars>
          <dgm:chMax val="1"/>
          <dgm:bulletEnabled val="1"/>
        </dgm:presLayoutVars>
      </dgm:prSet>
      <dgm:spPr/>
      <dgm:t>
        <a:bodyPr/>
        <a:lstStyle/>
        <a:p>
          <a:endParaRPr lang="tr-TR"/>
        </a:p>
      </dgm:t>
    </dgm:pt>
    <dgm:pt modelId="{92B23B97-739A-48C8-998C-40D8AA67F514}" type="pres">
      <dgm:prSet presAssocID="{B26DE340-B169-49E9-B774-C7D0DC1FDB64}" presName="rect3ChTx" presStyleLbl="alignAcc1" presStyleIdx="6" presStyleCnt="7">
        <dgm:presLayoutVars>
          <dgm:bulletEnabled val="1"/>
        </dgm:presLayoutVars>
      </dgm:prSet>
      <dgm:spPr/>
      <dgm:t>
        <a:bodyPr/>
        <a:lstStyle/>
        <a:p>
          <a:endParaRPr lang="tr-TR"/>
        </a:p>
      </dgm:t>
    </dgm:pt>
    <dgm:pt modelId="{86BE45B4-5E38-4AED-87A5-25FD7638EEF4}" type="pres">
      <dgm:prSet presAssocID="{A925E303-0FD5-4650-B98A-70A631651907}" presName="rect4ParTx" presStyleLbl="alignAcc1" presStyleIdx="6" presStyleCnt="7">
        <dgm:presLayoutVars>
          <dgm:chMax val="1"/>
          <dgm:bulletEnabled val="1"/>
        </dgm:presLayoutVars>
      </dgm:prSet>
      <dgm:spPr/>
      <dgm:t>
        <a:bodyPr/>
        <a:lstStyle/>
        <a:p>
          <a:endParaRPr lang="tr-TR"/>
        </a:p>
      </dgm:t>
    </dgm:pt>
    <dgm:pt modelId="{FDC08205-120D-4B51-B91B-72AF1FAC1873}" type="pres">
      <dgm:prSet presAssocID="{A925E303-0FD5-4650-B98A-70A631651907}" presName="rect4ChTx" presStyleLbl="alignAcc1" presStyleIdx="6" presStyleCnt="7">
        <dgm:presLayoutVars>
          <dgm:bulletEnabled val="1"/>
        </dgm:presLayoutVars>
      </dgm:prSet>
      <dgm:spPr/>
      <dgm:t>
        <a:bodyPr/>
        <a:lstStyle/>
        <a:p>
          <a:endParaRPr lang="tr-TR"/>
        </a:p>
      </dgm:t>
    </dgm:pt>
    <dgm:pt modelId="{EB9ED0AC-BE0C-4BEF-8332-5B7DFDF810EA}" type="pres">
      <dgm:prSet presAssocID="{784367E1-AB9B-4306-8E3C-C9C963412A5F}" presName="rect5ParTx" presStyleLbl="alignAcc1" presStyleIdx="6" presStyleCnt="7">
        <dgm:presLayoutVars>
          <dgm:chMax val="1"/>
          <dgm:bulletEnabled val="1"/>
        </dgm:presLayoutVars>
      </dgm:prSet>
      <dgm:spPr/>
      <dgm:t>
        <a:bodyPr/>
        <a:lstStyle/>
        <a:p>
          <a:endParaRPr lang="tr-TR"/>
        </a:p>
      </dgm:t>
    </dgm:pt>
    <dgm:pt modelId="{A617B684-F8DE-4D8B-B3A0-EFBD155ABB8A}" type="pres">
      <dgm:prSet presAssocID="{784367E1-AB9B-4306-8E3C-C9C963412A5F}" presName="rect5ChTx" presStyleLbl="alignAcc1" presStyleIdx="6" presStyleCnt="7">
        <dgm:presLayoutVars>
          <dgm:bulletEnabled val="1"/>
        </dgm:presLayoutVars>
      </dgm:prSet>
      <dgm:spPr/>
      <dgm:t>
        <a:bodyPr/>
        <a:lstStyle/>
        <a:p>
          <a:endParaRPr lang="tr-TR"/>
        </a:p>
      </dgm:t>
    </dgm:pt>
    <dgm:pt modelId="{286B52D0-B65C-49FF-A33A-F3B35602ED63}" type="pres">
      <dgm:prSet presAssocID="{655D2C1F-31C2-4E60-983C-8B668B192351}" presName="rect6ParTx" presStyleLbl="alignAcc1" presStyleIdx="6" presStyleCnt="7">
        <dgm:presLayoutVars>
          <dgm:chMax val="1"/>
          <dgm:bulletEnabled val="1"/>
        </dgm:presLayoutVars>
      </dgm:prSet>
      <dgm:spPr/>
      <dgm:t>
        <a:bodyPr/>
        <a:lstStyle/>
        <a:p>
          <a:endParaRPr lang="tr-TR"/>
        </a:p>
      </dgm:t>
    </dgm:pt>
    <dgm:pt modelId="{8FB108A4-AD54-4C80-A422-F55C1EDC5367}" type="pres">
      <dgm:prSet presAssocID="{655D2C1F-31C2-4E60-983C-8B668B192351}" presName="rect6ChTx" presStyleLbl="alignAcc1" presStyleIdx="6" presStyleCnt="7">
        <dgm:presLayoutVars>
          <dgm:bulletEnabled val="1"/>
        </dgm:presLayoutVars>
      </dgm:prSet>
      <dgm:spPr/>
    </dgm:pt>
    <dgm:pt modelId="{F9A53E2F-535E-4E15-AC1C-A39BE43F55F6}" type="pres">
      <dgm:prSet presAssocID="{7EDDEE35-A276-4E06-9CD9-E3EB98B5753D}" presName="rect7ParTx" presStyleLbl="alignAcc1" presStyleIdx="6" presStyleCnt="7">
        <dgm:presLayoutVars>
          <dgm:chMax val="1"/>
          <dgm:bulletEnabled val="1"/>
        </dgm:presLayoutVars>
      </dgm:prSet>
      <dgm:spPr/>
      <dgm:t>
        <a:bodyPr/>
        <a:lstStyle/>
        <a:p>
          <a:endParaRPr lang="tr-TR"/>
        </a:p>
      </dgm:t>
    </dgm:pt>
    <dgm:pt modelId="{257EF4DD-F9CA-4FBC-BC1B-803DDDD02409}" type="pres">
      <dgm:prSet presAssocID="{7EDDEE35-A276-4E06-9CD9-E3EB98B5753D}" presName="rect7ChTx" presStyleLbl="alignAcc1" presStyleIdx="6" presStyleCnt="7">
        <dgm:presLayoutVars>
          <dgm:bulletEnabled val="1"/>
        </dgm:presLayoutVars>
      </dgm:prSet>
      <dgm:spPr/>
    </dgm:pt>
  </dgm:ptLst>
  <dgm:cxnLst>
    <dgm:cxn modelId="{9FE40C70-7233-4EBA-8F79-FEB329D06E38}" type="presOf" srcId="{2450CFD5-7AA1-4BAF-8375-BB32F6A69746}" destId="{92B23B97-739A-48C8-998C-40D8AA67F514}" srcOrd="0" destOrd="0" presId="urn:microsoft.com/office/officeart/2005/8/layout/target3"/>
    <dgm:cxn modelId="{14147904-FB3C-489B-AD0B-EA39C22FD628}" type="presOf" srcId="{638CE4F1-C4DB-41E8-BA78-22B3B15F75CE}" destId="{FDC08205-120D-4B51-B91B-72AF1FAC1873}" srcOrd="0" destOrd="0" presId="urn:microsoft.com/office/officeart/2005/8/layout/target3"/>
    <dgm:cxn modelId="{05D0ADDD-3AC3-423F-A0A5-87D23CA24050}" srcId="{4AD71F12-EF53-4530-98C7-E3589AC16D13}" destId="{73AD4B44-6784-4384-8665-29C377CF894A}" srcOrd="1" destOrd="0" parTransId="{286F43F2-2D97-46BE-9E59-6895BF720A55}" sibTransId="{EA64A91E-DED2-4E19-8F0B-83B847557120}"/>
    <dgm:cxn modelId="{2021E7B8-FA53-48E8-9E84-442142155ACE}" type="presOf" srcId="{655D2C1F-31C2-4E60-983C-8B668B192351}" destId="{286B52D0-B65C-49FF-A33A-F3B35602ED63}" srcOrd="1" destOrd="0" presId="urn:microsoft.com/office/officeart/2005/8/layout/target3"/>
    <dgm:cxn modelId="{89FBA4E3-4817-4844-BD55-4EB31357F693}" type="presOf" srcId="{784367E1-AB9B-4306-8E3C-C9C963412A5F}" destId="{C3467D77-21E3-41EA-8465-453FF5470BEC}" srcOrd="0" destOrd="0" presId="urn:microsoft.com/office/officeart/2005/8/layout/target3"/>
    <dgm:cxn modelId="{21C80E7E-FBD9-4DEE-BB6D-ED56D5FDD406}" srcId="{A925E303-0FD5-4650-B98A-70A631651907}" destId="{638CE4F1-C4DB-41E8-BA78-22B3B15F75CE}" srcOrd="0" destOrd="0" parTransId="{B4BC2D5B-A531-44BD-989A-E157E105729D}" sibTransId="{9EF9CBE0-6115-48A4-B3AB-506BB50D12F2}"/>
    <dgm:cxn modelId="{06506EAB-431A-48F8-A43B-DD9489FD57F0}" srcId="{4AD71F12-EF53-4530-98C7-E3589AC16D13}" destId="{A925E303-0FD5-4650-B98A-70A631651907}" srcOrd="3" destOrd="0" parTransId="{07291F24-7D59-455A-B2D6-35EBDAB680A8}" sibTransId="{CBCCC5DA-11F3-4B69-9924-A3005F43B133}"/>
    <dgm:cxn modelId="{719E0413-8B05-4AE5-82D4-B9ECE1CBE986}" type="presOf" srcId="{4AD71F12-EF53-4530-98C7-E3589AC16D13}" destId="{EC2D3192-9DC1-46B2-9388-87E07F03E559}" srcOrd="0" destOrd="0" presId="urn:microsoft.com/office/officeart/2005/8/layout/target3"/>
    <dgm:cxn modelId="{CC083908-A298-4D70-9CA3-8DA0343BD127}" srcId="{784367E1-AB9B-4306-8E3C-C9C963412A5F}" destId="{43AF226B-B3BC-4E52-A5F0-B87B56962941}" srcOrd="0" destOrd="0" parTransId="{58F97E3F-2543-4A18-AE2C-CD0682D614E6}" sibTransId="{08F4FF17-50D6-42B8-93F4-0593EC3D21D7}"/>
    <dgm:cxn modelId="{16804A22-E598-41D1-9E2A-8273F157E679}" srcId="{4AD71F12-EF53-4530-98C7-E3589AC16D13}" destId="{7EDDEE35-A276-4E06-9CD9-E3EB98B5753D}" srcOrd="6" destOrd="0" parTransId="{177CA77C-9D7E-4066-B95C-76FE2E8875B7}" sibTransId="{EA1DB3F8-48B2-41C8-A126-6A348B6300C2}"/>
    <dgm:cxn modelId="{BE3FAEFC-9E4F-4C7B-9E27-E2C694EE1A61}" type="presOf" srcId="{B26DE340-B169-49E9-B774-C7D0DC1FDB64}" destId="{3FDD2494-ADD7-4397-8068-129E3E0F3EE0}" srcOrd="1" destOrd="0" presId="urn:microsoft.com/office/officeart/2005/8/layout/target3"/>
    <dgm:cxn modelId="{D6AA76EA-2B90-4295-A267-5647C632AA22}" srcId="{B26DE340-B169-49E9-B774-C7D0DC1FDB64}" destId="{2450CFD5-7AA1-4BAF-8375-BB32F6A69746}" srcOrd="0" destOrd="0" parTransId="{5DA96EB7-005D-45E9-9A3F-36A9C44FE2EA}" sibTransId="{233152E0-F830-4BC9-ACCA-DA0A019CD012}"/>
    <dgm:cxn modelId="{1D830304-3402-48C1-9081-6C451F1E0FE0}" srcId="{4AD71F12-EF53-4530-98C7-E3589AC16D13}" destId="{655D2C1F-31C2-4E60-983C-8B668B192351}" srcOrd="5" destOrd="0" parTransId="{6628011E-40AB-4726-937E-94A108569706}" sibTransId="{9BDCB071-3CD9-4784-B38F-A74DAA316ECE}"/>
    <dgm:cxn modelId="{A39D4BD8-D5E5-4441-A125-BDB1D502B2C7}" type="presOf" srcId="{A925E303-0FD5-4650-B98A-70A631651907}" destId="{5CBB5DA7-D76D-4912-B7E7-410D570490C6}" srcOrd="0" destOrd="0" presId="urn:microsoft.com/office/officeart/2005/8/layout/target3"/>
    <dgm:cxn modelId="{A7A4A369-DF30-4E66-8AE2-524D57830F26}" type="presOf" srcId="{784367E1-AB9B-4306-8E3C-C9C963412A5F}" destId="{EB9ED0AC-BE0C-4BEF-8332-5B7DFDF810EA}" srcOrd="1" destOrd="0" presId="urn:microsoft.com/office/officeart/2005/8/layout/target3"/>
    <dgm:cxn modelId="{81DA3E5A-7648-45C1-AE80-06632C63C91E}" type="presOf" srcId="{BCC03B6B-9A12-4AE7-9E79-7A7AAE4F21B0}" destId="{6FA51DA5-4D77-48B0-99D5-86BC8C568743}" srcOrd="0" destOrd="0" presId="urn:microsoft.com/office/officeart/2005/8/layout/target3"/>
    <dgm:cxn modelId="{7548D005-AF35-441D-8C50-C228D631BD2A}" type="presOf" srcId="{D2FAA64B-09FF-409B-8D02-3889B7608677}" destId="{342A4D54-6BD4-4530-ABC0-E1DA93748844}" srcOrd="1" destOrd="0" presId="urn:microsoft.com/office/officeart/2005/8/layout/target3"/>
    <dgm:cxn modelId="{C3BC7CF4-3B6A-40C0-9061-F2A8DBF51492}" type="presOf" srcId="{43AF226B-B3BC-4E52-A5F0-B87B56962941}" destId="{A617B684-F8DE-4D8B-B3A0-EFBD155ABB8A}" srcOrd="0" destOrd="0" presId="urn:microsoft.com/office/officeart/2005/8/layout/target3"/>
    <dgm:cxn modelId="{1E2F5129-4ECE-4EE1-B279-BF744C750ECC}" srcId="{73AD4B44-6784-4384-8665-29C377CF894A}" destId="{BCC03B6B-9A12-4AE7-9E79-7A7AAE4F21B0}" srcOrd="0" destOrd="0" parTransId="{B5C40CC2-4965-49EA-914F-5C749276C2FA}" sibTransId="{AEE5C260-6D5D-4652-B3E0-F2C24FF83ACF}"/>
    <dgm:cxn modelId="{01392E5B-2F9F-4C10-AD59-9DCAA213D7AD}" type="presOf" srcId="{7EDDEE35-A276-4E06-9CD9-E3EB98B5753D}" destId="{FD2BB540-8558-4C3F-B570-FF0AB9335FDD}" srcOrd="0" destOrd="0" presId="urn:microsoft.com/office/officeart/2005/8/layout/target3"/>
    <dgm:cxn modelId="{F2D76532-18B3-4193-AF77-68B20A0775DC}" type="presOf" srcId="{655D2C1F-31C2-4E60-983C-8B668B192351}" destId="{02C0B784-6854-418B-9877-22CB65BA465A}" srcOrd="0" destOrd="0" presId="urn:microsoft.com/office/officeart/2005/8/layout/target3"/>
    <dgm:cxn modelId="{4AC9BB0C-4540-4525-8845-11E553A51846}" type="presOf" srcId="{7EDDEE35-A276-4E06-9CD9-E3EB98B5753D}" destId="{F9A53E2F-535E-4E15-AC1C-A39BE43F55F6}" srcOrd="1" destOrd="0" presId="urn:microsoft.com/office/officeart/2005/8/layout/target3"/>
    <dgm:cxn modelId="{F3CC3D3A-2322-4486-97C9-FD2A2B226A74}" srcId="{4AD71F12-EF53-4530-98C7-E3589AC16D13}" destId="{784367E1-AB9B-4306-8E3C-C9C963412A5F}" srcOrd="4" destOrd="0" parTransId="{58777695-52FB-4AB4-999C-CEDDC15010EC}" sibTransId="{DA5794F8-7BB1-4BDA-B333-31B5606145F0}"/>
    <dgm:cxn modelId="{07602C33-8B3E-484B-8DE1-5B1733941098}" type="presOf" srcId="{73AD4B44-6784-4384-8665-29C377CF894A}" destId="{E1A691B2-DBEF-4C94-A7F6-FF965F3F1D3D}" srcOrd="0" destOrd="0" presId="urn:microsoft.com/office/officeart/2005/8/layout/target3"/>
    <dgm:cxn modelId="{7012E653-08E7-4E58-BBF9-8DC63D83AF23}" type="presOf" srcId="{73AD4B44-6784-4384-8665-29C377CF894A}" destId="{BFB9E802-FDFF-4EB6-94E6-39E4451784EC}" srcOrd="1" destOrd="0" presId="urn:microsoft.com/office/officeart/2005/8/layout/target3"/>
    <dgm:cxn modelId="{3386261E-9E45-43A1-ADF5-9EBB3DCBA95B}" srcId="{4AD71F12-EF53-4530-98C7-E3589AC16D13}" destId="{B26DE340-B169-49E9-B774-C7D0DC1FDB64}" srcOrd="2" destOrd="0" parTransId="{B53EDABC-203A-4CA0-8A1B-A259024D779D}" sibTransId="{267A3C76-C0F1-496C-A6A3-D9911E3F3868}"/>
    <dgm:cxn modelId="{772FC58C-6445-4048-9DFF-EF99136697E8}" srcId="{4AD71F12-EF53-4530-98C7-E3589AC16D13}" destId="{D2FAA64B-09FF-409B-8D02-3889B7608677}" srcOrd="0" destOrd="0" parTransId="{3AFFA3A1-2E58-46A4-9E99-98F4FD5D6891}" sibTransId="{75317220-D4BC-4BB8-9065-D8D75F97A68A}"/>
    <dgm:cxn modelId="{07BB86B8-3458-4F8F-B2D6-3DAD07EEE170}" type="presOf" srcId="{D2FAA64B-09FF-409B-8D02-3889B7608677}" destId="{C27887A5-0953-4731-80BD-BDF9BE64BD36}" srcOrd="0" destOrd="0" presId="urn:microsoft.com/office/officeart/2005/8/layout/target3"/>
    <dgm:cxn modelId="{34822B38-2B83-4268-A112-B19324BBC51F}" type="presOf" srcId="{A925E303-0FD5-4650-B98A-70A631651907}" destId="{86BE45B4-5E38-4AED-87A5-25FD7638EEF4}" srcOrd="1" destOrd="0" presId="urn:microsoft.com/office/officeart/2005/8/layout/target3"/>
    <dgm:cxn modelId="{77769D03-4815-4C85-B16C-A00C5F294BEC}" type="presOf" srcId="{B26DE340-B169-49E9-B774-C7D0DC1FDB64}" destId="{228956D8-912B-4E64-8E4F-EF04A0BE1A84}" srcOrd="0" destOrd="0" presId="urn:microsoft.com/office/officeart/2005/8/layout/target3"/>
    <dgm:cxn modelId="{2E690BD2-5051-4F78-A003-9F818568EF4C}" srcId="{4AD71F12-EF53-4530-98C7-E3589AC16D13}" destId="{BCCE6AC9-BD21-4F57-AEFF-55A5CF37DE1B}" srcOrd="7" destOrd="0" parTransId="{14B8FF2A-BF5D-4E23-B191-3C28B4A1D253}" sibTransId="{EF76988F-2C56-4DAF-8EA5-F7D4D48138DC}"/>
    <dgm:cxn modelId="{C5369CC1-52F4-4559-B3A3-0FF1C249E921}" type="presParOf" srcId="{EC2D3192-9DC1-46B2-9388-87E07F03E559}" destId="{EA4595B1-385C-46E6-95C7-C9081E40A962}" srcOrd="0" destOrd="0" presId="urn:microsoft.com/office/officeart/2005/8/layout/target3"/>
    <dgm:cxn modelId="{DB169769-FDD9-422F-8E0A-0558A93D8C8D}" type="presParOf" srcId="{EC2D3192-9DC1-46B2-9388-87E07F03E559}" destId="{9F70AAA2-4AC5-4EB8-8C66-577D2C81EEBD}" srcOrd="1" destOrd="0" presId="urn:microsoft.com/office/officeart/2005/8/layout/target3"/>
    <dgm:cxn modelId="{8EAB1760-445C-4534-ADF2-93A96EBD0E2E}" type="presParOf" srcId="{EC2D3192-9DC1-46B2-9388-87E07F03E559}" destId="{C27887A5-0953-4731-80BD-BDF9BE64BD36}" srcOrd="2" destOrd="0" presId="urn:microsoft.com/office/officeart/2005/8/layout/target3"/>
    <dgm:cxn modelId="{19BCA0AA-9CD5-410D-B989-25421952DEDA}" type="presParOf" srcId="{EC2D3192-9DC1-46B2-9388-87E07F03E559}" destId="{52BCCB51-5830-47DE-9EF3-D0A7E590A7F7}" srcOrd="3" destOrd="0" presId="urn:microsoft.com/office/officeart/2005/8/layout/target3"/>
    <dgm:cxn modelId="{D458E374-63BA-425C-9CBB-8044F78C6315}" type="presParOf" srcId="{EC2D3192-9DC1-46B2-9388-87E07F03E559}" destId="{D7BA1724-FCD5-439D-AAD4-98E21FEBF07F}" srcOrd="4" destOrd="0" presId="urn:microsoft.com/office/officeart/2005/8/layout/target3"/>
    <dgm:cxn modelId="{DBCDB152-C102-4097-932A-326DFEDA03D1}" type="presParOf" srcId="{EC2D3192-9DC1-46B2-9388-87E07F03E559}" destId="{E1A691B2-DBEF-4C94-A7F6-FF965F3F1D3D}" srcOrd="5" destOrd="0" presId="urn:microsoft.com/office/officeart/2005/8/layout/target3"/>
    <dgm:cxn modelId="{F10A195C-1A3F-467A-B8A1-5907599016F6}" type="presParOf" srcId="{EC2D3192-9DC1-46B2-9388-87E07F03E559}" destId="{47C51F93-D245-4023-8DFF-74E5DAAADE4C}" srcOrd="6" destOrd="0" presId="urn:microsoft.com/office/officeart/2005/8/layout/target3"/>
    <dgm:cxn modelId="{6CD57F4F-42B0-43BD-9F42-1BAF9068C06C}" type="presParOf" srcId="{EC2D3192-9DC1-46B2-9388-87E07F03E559}" destId="{7601D6DB-43A1-4E6B-9623-ABB1814C2614}" srcOrd="7" destOrd="0" presId="urn:microsoft.com/office/officeart/2005/8/layout/target3"/>
    <dgm:cxn modelId="{67EC74F2-B179-42A6-9E0C-858A4722D057}" type="presParOf" srcId="{EC2D3192-9DC1-46B2-9388-87E07F03E559}" destId="{228956D8-912B-4E64-8E4F-EF04A0BE1A84}" srcOrd="8" destOrd="0" presId="urn:microsoft.com/office/officeart/2005/8/layout/target3"/>
    <dgm:cxn modelId="{DB55085F-B717-4703-8783-B8EDC1B6A099}" type="presParOf" srcId="{EC2D3192-9DC1-46B2-9388-87E07F03E559}" destId="{A120CCE4-CF64-42A5-A7A8-9135CDAC615A}" srcOrd="9" destOrd="0" presId="urn:microsoft.com/office/officeart/2005/8/layout/target3"/>
    <dgm:cxn modelId="{5252C97C-C933-4D19-A94C-76D5E1BF5C3C}" type="presParOf" srcId="{EC2D3192-9DC1-46B2-9388-87E07F03E559}" destId="{F9D57D0E-84E8-4989-9B8E-0173FE15CE4F}" srcOrd="10" destOrd="0" presId="urn:microsoft.com/office/officeart/2005/8/layout/target3"/>
    <dgm:cxn modelId="{556FEC08-F63F-4EF1-8C29-5DC8E6396CAD}" type="presParOf" srcId="{EC2D3192-9DC1-46B2-9388-87E07F03E559}" destId="{5CBB5DA7-D76D-4912-B7E7-410D570490C6}" srcOrd="11" destOrd="0" presId="urn:microsoft.com/office/officeart/2005/8/layout/target3"/>
    <dgm:cxn modelId="{3AC84DBE-A78A-414A-B0A2-A909848B428A}" type="presParOf" srcId="{EC2D3192-9DC1-46B2-9388-87E07F03E559}" destId="{A80C34B0-440B-4F90-9D89-D89CD277FB11}" srcOrd="12" destOrd="0" presId="urn:microsoft.com/office/officeart/2005/8/layout/target3"/>
    <dgm:cxn modelId="{3315FC5D-602E-4A3D-9546-121EC6530150}" type="presParOf" srcId="{EC2D3192-9DC1-46B2-9388-87E07F03E559}" destId="{C9BDB336-7092-4000-A294-03CE78D7C81E}" srcOrd="13" destOrd="0" presId="urn:microsoft.com/office/officeart/2005/8/layout/target3"/>
    <dgm:cxn modelId="{C6A1EEAE-76FC-4E7A-A6B3-6C361B320BFD}" type="presParOf" srcId="{EC2D3192-9DC1-46B2-9388-87E07F03E559}" destId="{C3467D77-21E3-41EA-8465-453FF5470BEC}" srcOrd="14" destOrd="0" presId="urn:microsoft.com/office/officeart/2005/8/layout/target3"/>
    <dgm:cxn modelId="{07AB6663-00A9-456E-AB42-51570110E66D}" type="presParOf" srcId="{EC2D3192-9DC1-46B2-9388-87E07F03E559}" destId="{C4EDD336-97D0-41A0-9CDB-42217FEBA0D8}" srcOrd="15" destOrd="0" presId="urn:microsoft.com/office/officeart/2005/8/layout/target3"/>
    <dgm:cxn modelId="{E76EB22F-A88F-42F0-87E2-21720A5BD3D2}" type="presParOf" srcId="{EC2D3192-9DC1-46B2-9388-87E07F03E559}" destId="{E25D9906-1613-473A-99ED-BB41D84B2BF0}" srcOrd="16" destOrd="0" presId="urn:microsoft.com/office/officeart/2005/8/layout/target3"/>
    <dgm:cxn modelId="{75798E15-19DE-4338-9E6E-BE364CB014F8}" type="presParOf" srcId="{EC2D3192-9DC1-46B2-9388-87E07F03E559}" destId="{02C0B784-6854-418B-9877-22CB65BA465A}" srcOrd="17" destOrd="0" presId="urn:microsoft.com/office/officeart/2005/8/layout/target3"/>
    <dgm:cxn modelId="{AF7421F5-AD4D-4639-8186-5C6208F6BF83}" type="presParOf" srcId="{EC2D3192-9DC1-46B2-9388-87E07F03E559}" destId="{46CA6CD2-D0DB-4A06-90D9-25D0A251D707}" srcOrd="18" destOrd="0" presId="urn:microsoft.com/office/officeart/2005/8/layout/target3"/>
    <dgm:cxn modelId="{9266446D-55F0-4821-B2B1-A2771A1B9569}" type="presParOf" srcId="{EC2D3192-9DC1-46B2-9388-87E07F03E559}" destId="{1FA19D9F-46B9-4A1B-BF76-E9604C5B7D06}" srcOrd="19" destOrd="0" presId="urn:microsoft.com/office/officeart/2005/8/layout/target3"/>
    <dgm:cxn modelId="{A25B218E-FD11-48B6-B939-45A4593FC004}" type="presParOf" srcId="{EC2D3192-9DC1-46B2-9388-87E07F03E559}" destId="{FD2BB540-8558-4C3F-B570-FF0AB9335FDD}" srcOrd="20" destOrd="0" presId="urn:microsoft.com/office/officeart/2005/8/layout/target3"/>
    <dgm:cxn modelId="{0C84FA3A-0E89-4D00-907E-622559A71C2D}" type="presParOf" srcId="{EC2D3192-9DC1-46B2-9388-87E07F03E559}" destId="{342A4D54-6BD4-4530-ABC0-E1DA93748844}" srcOrd="21" destOrd="0" presId="urn:microsoft.com/office/officeart/2005/8/layout/target3"/>
    <dgm:cxn modelId="{3FD4C5BE-C608-4A7B-94B4-0BAA2D1D06DE}" type="presParOf" srcId="{EC2D3192-9DC1-46B2-9388-87E07F03E559}" destId="{18C347AD-7863-4C68-B133-38B831508659}" srcOrd="22" destOrd="0" presId="urn:microsoft.com/office/officeart/2005/8/layout/target3"/>
    <dgm:cxn modelId="{1EACD48C-00B5-4FCB-8D13-A8CFFF555EC3}" type="presParOf" srcId="{EC2D3192-9DC1-46B2-9388-87E07F03E559}" destId="{BFB9E802-FDFF-4EB6-94E6-39E4451784EC}" srcOrd="23" destOrd="0" presId="urn:microsoft.com/office/officeart/2005/8/layout/target3"/>
    <dgm:cxn modelId="{2245B87A-5063-4E9A-BE66-41E5F2812B16}" type="presParOf" srcId="{EC2D3192-9DC1-46B2-9388-87E07F03E559}" destId="{6FA51DA5-4D77-48B0-99D5-86BC8C568743}" srcOrd="24" destOrd="0" presId="urn:microsoft.com/office/officeart/2005/8/layout/target3"/>
    <dgm:cxn modelId="{464123D1-8786-4BA4-97DE-446B0783C9ED}" type="presParOf" srcId="{EC2D3192-9DC1-46B2-9388-87E07F03E559}" destId="{3FDD2494-ADD7-4397-8068-129E3E0F3EE0}" srcOrd="25" destOrd="0" presId="urn:microsoft.com/office/officeart/2005/8/layout/target3"/>
    <dgm:cxn modelId="{88059CB3-64DF-421F-A9B0-C02035C75553}" type="presParOf" srcId="{EC2D3192-9DC1-46B2-9388-87E07F03E559}" destId="{92B23B97-739A-48C8-998C-40D8AA67F514}" srcOrd="26" destOrd="0" presId="urn:microsoft.com/office/officeart/2005/8/layout/target3"/>
    <dgm:cxn modelId="{C96BB3DA-43F3-48AC-95D9-23A1A98E8D9C}" type="presParOf" srcId="{EC2D3192-9DC1-46B2-9388-87E07F03E559}" destId="{86BE45B4-5E38-4AED-87A5-25FD7638EEF4}" srcOrd="27" destOrd="0" presId="urn:microsoft.com/office/officeart/2005/8/layout/target3"/>
    <dgm:cxn modelId="{F8884099-1EA2-4010-91DF-8E4044CFEB91}" type="presParOf" srcId="{EC2D3192-9DC1-46B2-9388-87E07F03E559}" destId="{FDC08205-120D-4B51-B91B-72AF1FAC1873}" srcOrd="28" destOrd="0" presId="urn:microsoft.com/office/officeart/2005/8/layout/target3"/>
    <dgm:cxn modelId="{A55829F0-7456-4926-8403-F98FB1BE9A25}" type="presParOf" srcId="{EC2D3192-9DC1-46B2-9388-87E07F03E559}" destId="{EB9ED0AC-BE0C-4BEF-8332-5B7DFDF810EA}" srcOrd="29" destOrd="0" presId="urn:microsoft.com/office/officeart/2005/8/layout/target3"/>
    <dgm:cxn modelId="{DBE759C0-7E68-4F60-B6C9-A5ABDCDF8EA7}" type="presParOf" srcId="{EC2D3192-9DC1-46B2-9388-87E07F03E559}" destId="{A617B684-F8DE-4D8B-B3A0-EFBD155ABB8A}" srcOrd="30" destOrd="0" presId="urn:microsoft.com/office/officeart/2005/8/layout/target3"/>
    <dgm:cxn modelId="{536EC46B-F288-42AF-9979-5AB1B0DA5EBA}" type="presParOf" srcId="{EC2D3192-9DC1-46B2-9388-87E07F03E559}" destId="{286B52D0-B65C-49FF-A33A-F3B35602ED63}" srcOrd="31" destOrd="0" presId="urn:microsoft.com/office/officeart/2005/8/layout/target3"/>
    <dgm:cxn modelId="{20D4CEC8-898B-479A-9BC8-F8D699A40929}" type="presParOf" srcId="{EC2D3192-9DC1-46B2-9388-87E07F03E559}" destId="{8FB108A4-AD54-4C80-A422-F55C1EDC5367}" srcOrd="32" destOrd="0" presId="urn:microsoft.com/office/officeart/2005/8/layout/target3"/>
    <dgm:cxn modelId="{BEA63C6A-B420-4577-8621-7D668E323313}" type="presParOf" srcId="{EC2D3192-9DC1-46B2-9388-87E07F03E559}" destId="{F9A53E2F-535E-4E15-AC1C-A39BE43F55F6}" srcOrd="33" destOrd="0" presId="urn:microsoft.com/office/officeart/2005/8/layout/target3"/>
    <dgm:cxn modelId="{02F0221B-F908-45FA-A78C-2CD7815E32F3}" type="presParOf" srcId="{EC2D3192-9DC1-46B2-9388-87E07F03E559}" destId="{257EF4DD-F9CA-4FBC-BC1B-803DDDD02409}" srcOrd="34" destOrd="0" presId="urn:microsoft.com/office/officeart/2005/8/layout/target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2.xml><?xml version="1.0" encoding="utf-8"?>
<inkml:ink xmlns:inkml="http://www.w3.org/2003/InkML">
  <inkml:definitions>
    <inkml:context xml:id="ctx0">
      <inkml:inkSource xml:id="inkSrc0">
        <inkml:traceFormat>
          <inkml:channel name="X" type="integer" max="2047" units="cm"/>
          <inkml:channel name="Y" type="integer" max="2047" units="cm"/>
          <inkml:channel name="T" type="integer" max="2.14748E9" units="dev"/>
        </inkml:traceFormat>
        <inkml:channelProperties>
          <inkml:channelProperty channel="X" name="resolution" value="79.96094" units="1/cm"/>
          <inkml:channelProperty channel="Y" name="resolution" value="142.15277" units="1/cm"/>
          <inkml:channelProperty channel="T" name="resolution" value="1" units="1/dev"/>
        </inkml:channelProperties>
      </inkml:inkSource>
      <inkml:timestamp xml:id="ts0" timeString="2014-04-29T06:19:20.634"/>
    </inkml:context>
    <inkml:brush xml:id="br0">
      <inkml:brushProperty name="width" value="0.05292" units="cm"/>
      <inkml:brushProperty name="height" value="0.05292" units="cm"/>
      <inkml:brushProperty name="color" value="#FF0000"/>
    </inkml:brush>
  </inkml:definitions>
  <inkml:trace contextRef="#ctx0" brushRef="#br0">11122 12252 0,'0'0'0,"0"0"0,0 0 0,445-294 0,-236 147 15,-26-15-15,-52-14 0,157-133 0,-79 147 0,0 15 0,-26-30 16,-26 16-16,-26-1 15,0 15-15,0 29 16,26 15-16,0 15 16,-53 0-16,1-15 15,-27 29-15,1-14 16,-27 0-16,-26 0 16,27 14-16,-27 15 15,0 15-15,-26 15 16,0 29-16,0-15 15,0 15-15,0 0 16,0 0-16,0 0 16,-79 0-1,53 0-15,-26 0 0,0 0 16,-27 0-16,1 0 16,-53 0-16,-26 0 15,26 29 1,0 1-16,79-1 15,0-29-15,26 15 16,26-15-16,0 0 16,0 0-16,0 0 0,0 0 15,0 0 1,0 0-16,78-29 16,27-1-16,26 15 15,25 1-15,-25-16 16,-26 16-16,-27 14 15,1-15-15,-27 0 16,0 0-16,1 15 16,-53 0-16,26 0 15,-26 0-15,0 0 16,0 0-16,0 0 16,0 0-16,0 0 15,0 30-15,0-1 16,0 15-16,0 30 15,-52 29-15,25 73 16,-51 60-16,0 43 16,-27 118-16,-78 103 15,52-44-15,131-456 32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568D27A2-FE7D-4853-BACE-CEC36F2B4634}" type="datetimeFigureOut">
              <a:rPr lang="tr-TR" smtClean="0"/>
              <a:pPr/>
              <a:t>06.01.2017</a:t>
            </a:fld>
            <a:endParaRPr lang="tr-TR"/>
          </a:p>
        </p:txBody>
      </p:sp>
      <p:sp>
        <p:nvSpPr>
          <p:cNvPr id="4" name="3 Slayt Görüntüsü Yer Tutucusu"/>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6F7CBE6A-102C-43EC-90A0-C6A2A9A0FAB9}"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ebmtonline.forumservice.net/media/11/n_45.html"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ebmtonline.forumservice.net/media/11/n_45.html"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ebmtonline.forumservice.net/media/11/n_45.html"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uptodate.com/contents/diagnosis-of-hepatic-sinusoidal-obstruction-syndrome-veno-occlusive-disease-following-hematopoietic-cell-transplantation/abstract/63" TargetMode="External"/><Relationship Id="rId2" Type="http://schemas.openxmlformats.org/officeDocument/2006/relationships/slide" Target="../slides/slide38.xml"/><Relationship Id="rId1" Type="http://schemas.openxmlformats.org/officeDocument/2006/relationships/notesMaster" Target="../notesMasters/notesMaster1.xml"/><Relationship Id="rId5" Type="http://schemas.openxmlformats.org/officeDocument/2006/relationships/hyperlink" Target="https://www.uptodate.com/contents/diagnosis-of-hepatic-sinusoidal-obstruction-syndrome-veno-occlusive-disease-following-hematopoietic-cell-transplantation/abstract/66" TargetMode="External"/><Relationship Id="rId4" Type="http://schemas.openxmlformats.org/officeDocument/2006/relationships/hyperlink" Target="https://www.uptodate.com/contents/diagnosis-of-hepatic-sinusoidal-obstruction-syndrome-veno-occlusive-disease-following-hematopoietic-cell-transplantation/abstract/64,65" TargetMode="Externa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ncbi.nlm.nih.gov/pmc/articles/PMC4935979/"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ncbi.nlm.nih.gov/pmc/articles/PMC4935979/"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ebmtonline.forumservice.net/media/11/n_45.html"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ebmtonline.forumservice.net/media/11/n_45.html" TargetMode="External"/><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ebmtonline.forumservice.net/media/11/n_45.html" TargetMode="External"/><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ebmtonline.forumservice.net/media/11/n_45.html" TargetMode="External"/><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err="1" smtClean="0"/>
              <a:t>Befor</a:t>
            </a:r>
            <a:r>
              <a:rPr lang="tr-TR" baseline="0" dirty="0" err="1" smtClean="0"/>
              <a:t>e</a:t>
            </a:r>
            <a:r>
              <a:rPr lang="tr-TR" baseline="0" dirty="0" smtClean="0"/>
              <a:t> </a:t>
            </a:r>
            <a:r>
              <a:rPr lang="tr-TR" baseline="0" dirty="0" err="1" smtClean="0"/>
              <a:t>infusion</a:t>
            </a:r>
            <a:r>
              <a:rPr lang="tr-TR" baseline="0" dirty="0" smtClean="0"/>
              <a:t> of </a:t>
            </a:r>
            <a:r>
              <a:rPr lang="tr-TR" baseline="0" dirty="0" err="1" smtClean="0"/>
              <a:t>hematopoetic</a:t>
            </a:r>
            <a:r>
              <a:rPr lang="tr-TR" baseline="0" dirty="0" smtClean="0"/>
              <a:t> </a:t>
            </a:r>
            <a:r>
              <a:rPr lang="tr-TR" baseline="0" dirty="0" err="1" smtClean="0"/>
              <a:t>stem</a:t>
            </a:r>
            <a:r>
              <a:rPr lang="tr-TR" baseline="0" dirty="0" smtClean="0"/>
              <a:t> </a:t>
            </a:r>
            <a:r>
              <a:rPr lang="tr-TR" baseline="0" dirty="0" err="1" smtClean="0"/>
              <a:t>cells</a:t>
            </a:r>
            <a:r>
              <a:rPr lang="tr-TR" baseline="0" dirty="0" smtClean="0"/>
              <a:t>, bone </a:t>
            </a:r>
            <a:r>
              <a:rPr lang="tr-TR" baseline="0" dirty="0" err="1" smtClean="0"/>
              <a:t>marrow</a:t>
            </a:r>
            <a:r>
              <a:rPr lang="tr-TR" baseline="0" dirty="0" smtClean="0"/>
              <a:t> is </a:t>
            </a:r>
            <a:r>
              <a:rPr lang="tr-TR" baseline="0" dirty="0" err="1" smtClean="0"/>
              <a:t>conditioned</a:t>
            </a:r>
            <a:r>
              <a:rPr lang="tr-TR" baseline="0" dirty="0" smtClean="0"/>
              <a:t> </a:t>
            </a:r>
            <a:r>
              <a:rPr lang="tr-TR" baseline="0" dirty="0" err="1" smtClean="0"/>
              <a:t>by</a:t>
            </a:r>
            <a:r>
              <a:rPr lang="tr-TR" baseline="0" dirty="0" smtClean="0"/>
              <a:t> </a:t>
            </a:r>
            <a:r>
              <a:rPr lang="tr-TR" baseline="0" dirty="0" err="1" smtClean="0"/>
              <a:t>chemotherapty</a:t>
            </a:r>
            <a:r>
              <a:rPr lang="tr-TR" baseline="0" dirty="0" smtClean="0"/>
              <a:t> </a:t>
            </a:r>
            <a:r>
              <a:rPr lang="tr-TR" baseline="0" dirty="0" err="1" smtClean="0"/>
              <a:t>with</a:t>
            </a:r>
            <a:r>
              <a:rPr lang="tr-TR" baseline="0" dirty="0" smtClean="0"/>
              <a:t> </a:t>
            </a:r>
            <a:r>
              <a:rPr lang="tr-TR" baseline="0" dirty="0" err="1" smtClean="0"/>
              <a:t>without</a:t>
            </a:r>
            <a:r>
              <a:rPr lang="tr-TR" baseline="0" dirty="0" smtClean="0"/>
              <a:t> TBI</a:t>
            </a:r>
          </a:p>
          <a:p>
            <a:r>
              <a:rPr lang="tr-TR" baseline="0" dirty="0" err="1" smtClean="0"/>
              <a:t>After</a:t>
            </a:r>
            <a:r>
              <a:rPr lang="tr-TR" baseline="0" dirty="0" smtClean="0"/>
              <a:t>  </a:t>
            </a:r>
            <a:r>
              <a:rPr lang="tr-TR" baseline="0" dirty="0" err="1" smtClean="0"/>
              <a:t>transplantation</a:t>
            </a:r>
            <a:r>
              <a:rPr lang="tr-TR" baseline="0" dirty="0" smtClean="0"/>
              <a:t> 3  </a:t>
            </a:r>
            <a:r>
              <a:rPr lang="tr-TR" baseline="0" dirty="0" err="1" smtClean="0"/>
              <a:t>important</a:t>
            </a:r>
            <a:r>
              <a:rPr lang="tr-TR" baseline="0" dirty="0" smtClean="0"/>
              <a:t> </a:t>
            </a:r>
            <a:r>
              <a:rPr lang="tr-TR" baseline="0" dirty="0" err="1" smtClean="0"/>
              <a:t>stages</a:t>
            </a:r>
            <a:r>
              <a:rPr lang="tr-TR" baseline="0" dirty="0" smtClean="0"/>
              <a:t> </a:t>
            </a:r>
            <a:r>
              <a:rPr lang="tr-TR" baseline="0" dirty="0" err="1" smtClean="0"/>
              <a:t>are</a:t>
            </a:r>
            <a:r>
              <a:rPr lang="tr-TR" baseline="0" dirty="0" smtClean="0"/>
              <a:t> </a:t>
            </a:r>
            <a:r>
              <a:rPr lang="tr-TR" baseline="0" dirty="0" err="1" smtClean="0"/>
              <a:t>defined</a:t>
            </a:r>
            <a:r>
              <a:rPr lang="tr-TR" baseline="0" dirty="0" smtClean="0"/>
              <a:t>  </a:t>
            </a:r>
            <a:r>
              <a:rPr lang="tr-TR" baseline="0" dirty="0" err="1" smtClean="0"/>
              <a:t>for</a:t>
            </a:r>
            <a:r>
              <a:rPr lang="tr-TR" baseline="0" dirty="0" smtClean="0"/>
              <a:t> </a:t>
            </a:r>
            <a:r>
              <a:rPr lang="tr-TR" baseline="0" dirty="0" err="1" smtClean="0"/>
              <a:t>trhe</a:t>
            </a:r>
            <a:r>
              <a:rPr lang="tr-TR" baseline="0" dirty="0" smtClean="0"/>
              <a:t> </a:t>
            </a:r>
            <a:r>
              <a:rPr lang="tr-TR" baseline="0" dirty="0" err="1" smtClean="0"/>
              <a:t>successful</a:t>
            </a:r>
            <a:r>
              <a:rPr lang="tr-TR" baseline="0" dirty="0" smtClean="0"/>
              <a:t> </a:t>
            </a:r>
            <a:r>
              <a:rPr lang="tr-TR" baseline="0" dirty="0" err="1" smtClean="0"/>
              <a:t>graft</a:t>
            </a:r>
            <a:endParaRPr lang="tr-TR" baseline="0" dirty="0" smtClean="0"/>
          </a:p>
          <a:p>
            <a:r>
              <a:rPr lang="tr-TR" baseline="0" dirty="0" err="1" smtClean="0"/>
              <a:t>First</a:t>
            </a:r>
            <a:r>
              <a:rPr lang="tr-TR" baseline="0" dirty="0" smtClean="0"/>
              <a:t> </a:t>
            </a:r>
            <a:r>
              <a:rPr lang="tr-TR" baseline="0" dirty="0" err="1" smtClean="0"/>
              <a:t>phase</a:t>
            </a:r>
            <a:r>
              <a:rPr lang="tr-TR" baseline="0" dirty="0" smtClean="0"/>
              <a:t>  </a:t>
            </a:r>
            <a:r>
              <a:rPr lang="tr-TR" baseline="0" dirty="0" err="1" smtClean="0"/>
              <a:t>named</a:t>
            </a:r>
            <a:r>
              <a:rPr lang="tr-TR" baseline="0" dirty="0" smtClean="0"/>
              <a:t> as </a:t>
            </a:r>
            <a:r>
              <a:rPr lang="tr-TR" baseline="0" dirty="0" err="1" smtClean="0"/>
              <a:t>homing</a:t>
            </a:r>
            <a:r>
              <a:rPr lang="tr-TR" baseline="0" dirty="0" smtClean="0"/>
              <a:t> </a:t>
            </a:r>
            <a:r>
              <a:rPr lang="tr-TR" baseline="0" dirty="0" err="1" smtClean="0"/>
              <a:t>and</a:t>
            </a:r>
            <a:r>
              <a:rPr lang="tr-TR" baseline="0" dirty="0" smtClean="0"/>
              <a:t> </a:t>
            </a:r>
            <a:r>
              <a:rPr lang="tr-TR" baseline="0" dirty="0" err="1" smtClean="0"/>
              <a:t>proliration</a:t>
            </a:r>
            <a:r>
              <a:rPr lang="tr-TR" baseline="0" dirty="0" smtClean="0"/>
              <a:t>  </a:t>
            </a:r>
            <a:r>
              <a:rPr lang="tr-TR" baseline="0" dirty="0" err="1" smtClean="0"/>
              <a:t>phase</a:t>
            </a:r>
            <a:r>
              <a:rPr lang="tr-TR" baseline="0" dirty="0" smtClean="0"/>
              <a:t>,  </a:t>
            </a:r>
            <a:r>
              <a:rPr lang="tr-TR" baseline="0" dirty="0" err="1" smtClean="0"/>
              <a:t>this</a:t>
            </a:r>
            <a:r>
              <a:rPr lang="tr-TR" baseline="0" dirty="0" smtClean="0"/>
              <a:t> </a:t>
            </a:r>
            <a:r>
              <a:rPr lang="tr-TR" baseline="0" dirty="0" err="1" smtClean="0"/>
              <a:t>period</a:t>
            </a:r>
            <a:r>
              <a:rPr lang="tr-TR" baseline="0" dirty="0" smtClean="0"/>
              <a:t> </a:t>
            </a:r>
            <a:r>
              <a:rPr lang="tr-TR" baseline="0" dirty="0" err="1" smtClean="0"/>
              <a:t>repprsent</a:t>
            </a:r>
            <a:r>
              <a:rPr lang="tr-TR" baseline="0" dirty="0" smtClean="0"/>
              <a:t>  </a:t>
            </a:r>
            <a:r>
              <a:rPr lang="tr-TR" baseline="0" dirty="0" err="1" smtClean="0"/>
              <a:t>neurtrophil</a:t>
            </a:r>
            <a:r>
              <a:rPr lang="tr-TR" baseline="0" dirty="0" smtClean="0"/>
              <a:t> </a:t>
            </a:r>
            <a:r>
              <a:rPr lang="tr-TR" baseline="0" dirty="0" err="1" smtClean="0"/>
              <a:t>and</a:t>
            </a:r>
            <a:r>
              <a:rPr lang="tr-TR" baseline="0" dirty="0" smtClean="0"/>
              <a:t> </a:t>
            </a:r>
            <a:r>
              <a:rPr lang="tr-TR" baseline="0" dirty="0" err="1" smtClean="0"/>
              <a:t>platelet</a:t>
            </a:r>
            <a:r>
              <a:rPr lang="tr-TR" baseline="0" dirty="0" smtClean="0"/>
              <a:t> </a:t>
            </a:r>
            <a:r>
              <a:rPr lang="tr-TR" baseline="0" dirty="0" err="1" smtClean="0"/>
              <a:t>recovery</a:t>
            </a:r>
            <a:endParaRPr lang="tr-TR" baseline="0" dirty="0" smtClean="0"/>
          </a:p>
          <a:p>
            <a:r>
              <a:rPr lang="tr-TR" baseline="0" dirty="0" err="1" smtClean="0"/>
              <a:t>Second</a:t>
            </a:r>
            <a:r>
              <a:rPr lang="tr-TR" baseline="0" dirty="0" smtClean="0"/>
              <a:t> </a:t>
            </a:r>
            <a:r>
              <a:rPr lang="tr-TR" baseline="0" dirty="0" err="1" smtClean="0"/>
              <a:t>phase</a:t>
            </a:r>
            <a:r>
              <a:rPr lang="tr-TR" baseline="0" dirty="0" smtClean="0"/>
              <a:t> </a:t>
            </a:r>
            <a:r>
              <a:rPr lang="tr-TR" baseline="0" dirty="0" err="1" smtClean="0"/>
              <a:t>still</a:t>
            </a:r>
            <a:r>
              <a:rPr lang="tr-TR" baseline="0" dirty="0" smtClean="0"/>
              <a:t>  </a:t>
            </a:r>
            <a:r>
              <a:rPr lang="tr-TR" baseline="0" dirty="0" err="1" smtClean="0"/>
              <a:t>remains</a:t>
            </a:r>
            <a:r>
              <a:rPr lang="tr-TR" baseline="0" dirty="0" smtClean="0"/>
              <a:t> </a:t>
            </a:r>
            <a:r>
              <a:rPr lang="tr-TR" baseline="0" dirty="0" err="1" smtClean="0"/>
              <a:t>with</a:t>
            </a:r>
            <a:r>
              <a:rPr lang="tr-TR" baseline="0" dirty="0" smtClean="0"/>
              <a:t>  </a:t>
            </a:r>
            <a:r>
              <a:rPr lang="tr-TR" baseline="0" dirty="0" err="1" smtClean="0"/>
              <a:t>immunulogical</a:t>
            </a:r>
            <a:r>
              <a:rPr lang="tr-TR" baseline="0" dirty="0" smtClean="0"/>
              <a:t> </a:t>
            </a:r>
            <a:r>
              <a:rPr lang="tr-TR" baseline="0" dirty="0" err="1" smtClean="0"/>
              <a:t>insuffciency</a:t>
            </a:r>
            <a:r>
              <a:rPr lang="tr-TR" baseline="0" dirty="0" smtClean="0"/>
              <a:t>. </a:t>
            </a:r>
            <a:r>
              <a:rPr lang="tr-TR" baseline="0" dirty="0" err="1" smtClean="0"/>
              <a:t>This</a:t>
            </a:r>
            <a:r>
              <a:rPr lang="tr-TR" baseline="0" dirty="0" smtClean="0"/>
              <a:t> </a:t>
            </a:r>
            <a:r>
              <a:rPr lang="tr-TR" baseline="0" dirty="0" err="1" smtClean="0"/>
              <a:t>two</a:t>
            </a:r>
            <a:r>
              <a:rPr lang="tr-TR" baseline="0" dirty="0" smtClean="0"/>
              <a:t> </a:t>
            </a:r>
            <a:r>
              <a:rPr lang="tr-TR" baseline="0" dirty="0" err="1" smtClean="0"/>
              <a:t>phase</a:t>
            </a:r>
            <a:r>
              <a:rPr lang="tr-TR" baseline="0" dirty="0" smtClean="0"/>
              <a:t> </a:t>
            </a:r>
            <a:r>
              <a:rPr lang="tr-TR" baseline="0" dirty="0" err="1" smtClean="0"/>
              <a:t>also</a:t>
            </a:r>
            <a:r>
              <a:rPr lang="tr-TR" baseline="0" dirty="0" smtClean="0"/>
              <a:t> </a:t>
            </a:r>
            <a:r>
              <a:rPr lang="tr-TR" baseline="0" dirty="0" err="1" smtClean="0"/>
              <a:t>known</a:t>
            </a:r>
            <a:r>
              <a:rPr lang="tr-TR" baseline="0" dirty="0" smtClean="0"/>
              <a:t> as </a:t>
            </a:r>
            <a:r>
              <a:rPr lang="tr-TR" baseline="0" dirty="0" err="1" smtClean="0"/>
              <a:t>early</a:t>
            </a:r>
            <a:r>
              <a:rPr lang="tr-TR" baseline="0" dirty="0" smtClean="0"/>
              <a:t> </a:t>
            </a:r>
            <a:r>
              <a:rPr lang="tr-TR" baseline="0" dirty="0" err="1" smtClean="0"/>
              <a:t>pahase</a:t>
            </a:r>
            <a:r>
              <a:rPr lang="tr-TR" baseline="0" dirty="0" smtClean="0"/>
              <a:t>, </a:t>
            </a:r>
            <a:r>
              <a:rPr lang="tr-TR" baseline="0" dirty="0" err="1" smtClean="0"/>
              <a:t>are</a:t>
            </a:r>
            <a:r>
              <a:rPr lang="tr-TR" baseline="0" dirty="0" smtClean="0"/>
              <a:t> </a:t>
            </a:r>
            <a:r>
              <a:rPr lang="tr-TR" baseline="0" dirty="0" err="1" smtClean="0"/>
              <a:t>very</a:t>
            </a:r>
            <a:r>
              <a:rPr lang="tr-TR" baseline="0" dirty="0" smtClean="0"/>
              <a:t> </a:t>
            </a:r>
            <a:r>
              <a:rPr lang="tr-TR" baseline="0" dirty="0" err="1" smtClean="0"/>
              <a:t>dangerous</a:t>
            </a:r>
            <a:r>
              <a:rPr lang="tr-TR" baseline="0" dirty="0" smtClean="0"/>
              <a:t> </a:t>
            </a:r>
            <a:r>
              <a:rPr lang="tr-TR" baseline="0" dirty="0" err="1" smtClean="0"/>
              <a:t>period</a:t>
            </a:r>
            <a:r>
              <a:rPr lang="tr-TR" baseline="0" dirty="0" smtClean="0"/>
              <a:t>  </a:t>
            </a:r>
            <a:r>
              <a:rPr lang="tr-TR" baseline="0" dirty="0" err="1" smtClean="0"/>
              <a:t>for</a:t>
            </a:r>
            <a:r>
              <a:rPr lang="tr-TR" baseline="0" dirty="0" smtClean="0"/>
              <a:t> </a:t>
            </a:r>
            <a:r>
              <a:rPr lang="tr-TR" baseline="0" dirty="0" err="1" smtClean="0"/>
              <a:t>transplantation</a:t>
            </a:r>
            <a:r>
              <a:rPr lang="tr-TR" baseline="0" dirty="0" smtClean="0"/>
              <a:t> </a:t>
            </a:r>
            <a:r>
              <a:rPr lang="tr-TR" baseline="0" dirty="0" err="1" smtClean="0"/>
              <a:t>recipients</a:t>
            </a:r>
            <a:r>
              <a:rPr lang="tr-TR" baseline="0" dirty="0" smtClean="0"/>
              <a:t>.  </a:t>
            </a:r>
            <a:r>
              <a:rPr lang="tr-TR" baseline="0" dirty="0" err="1" smtClean="0"/>
              <a:t>And</a:t>
            </a:r>
            <a:r>
              <a:rPr lang="tr-TR" baseline="0" dirty="0" smtClean="0"/>
              <a:t> </a:t>
            </a:r>
            <a:r>
              <a:rPr lang="tr-TR" baseline="0" dirty="0" err="1" smtClean="0"/>
              <a:t>the</a:t>
            </a:r>
            <a:r>
              <a:rPr lang="tr-TR" baseline="0" dirty="0" smtClean="0"/>
              <a:t> body is </a:t>
            </a:r>
            <a:r>
              <a:rPr lang="tr-TR" baseline="0" dirty="0" err="1" smtClean="0"/>
              <a:t>very</a:t>
            </a:r>
            <a:r>
              <a:rPr lang="tr-TR" baseline="0" dirty="0" smtClean="0"/>
              <a:t> </a:t>
            </a:r>
            <a:r>
              <a:rPr lang="tr-TR" baseline="0" dirty="0" err="1" smtClean="0"/>
              <a:t>vulnareable</a:t>
            </a:r>
            <a:r>
              <a:rPr lang="tr-TR" baseline="0" dirty="0" smtClean="0"/>
              <a:t> </a:t>
            </a:r>
            <a:r>
              <a:rPr lang="tr-TR" baseline="0" dirty="0" err="1" smtClean="0"/>
              <a:t>against</a:t>
            </a:r>
            <a:r>
              <a:rPr lang="tr-TR" baseline="0" dirty="0" smtClean="0"/>
              <a:t> </a:t>
            </a:r>
            <a:r>
              <a:rPr lang="tr-TR" baseline="0" dirty="0" err="1" smtClean="0"/>
              <a:t>immunlogic</a:t>
            </a:r>
            <a:r>
              <a:rPr lang="tr-TR" baseline="0" dirty="0" smtClean="0"/>
              <a:t> </a:t>
            </a:r>
            <a:r>
              <a:rPr lang="tr-TR" baseline="0" dirty="0" err="1" smtClean="0"/>
              <a:t>storms</a:t>
            </a:r>
            <a:r>
              <a:rPr lang="tr-TR" baseline="0" dirty="0" smtClean="0"/>
              <a:t> </a:t>
            </a:r>
            <a:r>
              <a:rPr lang="tr-TR" baseline="0" dirty="0" err="1" smtClean="0"/>
              <a:t>and</a:t>
            </a:r>
            <a:r>
              <a:rPr lang="tr-TR" baseline="0" dirty="0" smtClean="0"/>
              <a:t> </a:t>
            </a:r>
            <a:r>
              <a:rPr lang="tr-TR" baseline="0" dirty="0" err="1" smtClean="0"/>
              <a:t>pathogen</a:t>
            </a:r>
            <a:r>
              <a:rPr lang="tr-TR" baseline="0" dirty="0" smtClean="0"/>
              <a:t> </a:t>
            </a:r>
            <a:r>
              <a:rPr lang="tr-TR" baseline="0" dirty="0" err="1" smtClean="0"/>
              <a:t>attacks</a:t>
            </a:r>
            <a:endParaRPr lang="tr-TR" baseline="0" dirty="0" smtClean="0"/>
          </a:p>
          <a:p>
            <a:r>
              <a:rPr lang="tr-TR" baseline="0" dirty="0" smtClean="0"/>
              <a:t> </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3</a:t>
            </a:fld>
            <a:endParaRPr lang="tr-T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sz="1200" b="0" i="0" kern="1200" dirty="0" smtClean="0">
                <a:solidFill>
                  <a:schemeClr val="tx1"/>
                </a:solidFill>
                <a:latin typeface="+mn-lt"/>
                <a:ea typeface="+mn-ea"/>
                <a:cs typeface="+mn-cs"/>
              </a:rPr>
              <a:t>FRTUNATELY,</a:t>
            </a:r>
            <a:r>
              <a:rPr lang="tr-TR" sz="1200" b="0" i="0" kern="1200" baseline="0" dirty="0" smtClean="0">
                <a:solidFill>
                  <a:schemeClr val="tx1"/>
                </a:solidFill>
                <a:latin typeface="+mn-lt"/>
                <a:ea typeface="+mn-ea"/>
                <a:cs typeface="+mn-cs"/>
              </a:rPr>
              <a:t> THİS COMPLICATIONS ARE VERY RARE AND WITH THE CAREFULLY FOLLOW UP THE PATIENTS, MOST OF THEM  ARE MANGABELE AND EASLY SOLVED BY APPROPTRAITE TREATMANT </a:t>
            </a:r>
            <a:r>
              <a:rPr lang="tr-TR" sz="1200" b="0" i="0" kern="1200" dirty="0" smtClean="0">
                <a:solidFill>
                  <a:schemeClr val="tx1"/>
                </a:solidFill>
                <a:latin typeface="+mn-lt"/>
                <a:ea typeface="+mn-ea"/>
                <a:cs typeface="+mn-cs"/>
              </a:rPr>
              <a:t> ….</a:t>
            </a:r>
          </a:p>
          <a:p>
            <a:endParaRPr lang="tr-TR"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There are a number of complications where injury to the vascular endothelium seems to be the most important initial event. These have imprecise diagnostic criteria and overlapping clinical features and are observed within the first 30–60 days after HSCT.</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4</a:t>
            </a:fld>
            <a:endParaRPr lang="tr-T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6</a:t>
            </a:fld>
            <a:endParaRPr lang="tr-T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7</a:t>
            </a:fld>
            <a:endParaRPr lang="tr-T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In addition, there are several other factors that may further increase the risk of vomiting (consecutive day administration, prior </a:t>
            </a:r>
            <a:r>
              <a:rPr lang="en-US" sz="1200" dirty="0" err="1" smtClean="0"/>
              <a:t>cytotoxic</a:t>
            </a:r>
            <a:r>
              <a:rPr lang="en-US" sz="1200" dirty="0" smtClean="0"/>
              <a:t> treatment, and other medication, e.g. opiate analgesics).</a:t>
            </a:r>
            <a:endParaRPr lang="tr-TR" dirty="0" smtClean="0"/>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8</a:t>
            </a:fld>
            <a:endParaRPr lang="tr-T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The conditioning regimens used in HSCT are known to have a high </a:t>
            </a:r>
            <a:r>
              <a:rPr lang="en-US" sz="1200" b="0" i="0" kern="1200" dirty="0" err="1" smtClean="0">
                <a:solidFill>
                  <a:schemeClr val="tx1"/>
                </a:solidFill>
                <a:latin typeface="+mn-lt"/>
                <a:ea typeface="+mn-ea"/>
                <a:cs typeface="+mn-cs"/>
              </a:rPr>
              <a:t>emetogenic</a:t>
            </a:r>
            <a:r>
              <a:rPr lang="en-US" sz="1200" b="0" i="0" kern="1200" dirty="0" smtClean="0">
                <a:solidFill>
                  <a:schemeClr val="tx1"/>
                </a:solidFill>
                <a:latin typeface="+mn-lt"/>
                <a:ea typeface="+mn-ea"/>
                <a:cs typeface="+mn-cs"/>
              </a:rPr>
              <a:t> risk. A com-</a:t>
            </a:r>
            <a:r>
              <a:rPr lang="en-US" sz="1200" b="0" i="0" kern="1200" dirty="0" err="1" smtClean="0">
                <a:solidFill>
                  <a:schemeClr val="tx1"/>
                </a:solidFill>
                <a:latin typeface="+mn-lt"/>
                <a:ea typeface="+mn-ea"/>
                <a:cs typeface="+mn-cs"/>
              </a:rPr>
              <a:t>bination</a:t>
            </a:r>
            <a:r>
              <a:rPr lang="en-US" sz="1200" b="0" i="0" kern="1200" dirty="0" smtClean="0">
                <a:solidFill>
                  <a:schemeClr val="tx1"/>
                </a:solidFill>
                <a:latin typeface="+mn-lt"/>
                <a:ea typeface="+mn-ea"/>
                <a:cs typeface="+mn-cs"/>
              </a:rPr>
              <a:t> of a serotonin antagonist (</a:t>
            </a:r>
            <a:r>
              <a:rPr lang="en-US" sz="1200" b="0" i="0" kern="1200" dirty="0" err="1" smtClean="0">
                <a:solidFill>
                  <a:schemeClr val="tx1"/>
                </a:solidFill>
                <a:latin typeface="+mn-lt"/>
                <a:ea typeface="+mn-ea"/>
                <a:cs typeface="+mn-cs"/>
              </a:rPr>
              <a:t>setron</a:t>
            </a:r>
            <a:r>
              <a:rPr lang="en-US" sz="1200" b="0" i="0" kern="1200" dirty="0" smtClean="0">
                <a:solidFill>
                  <a:schemeClr val="tx1"/>
                </a:solidFill>
                <a:latin typeface="+mn-lt"/>
                <a:ea typeface="+mn-ea"/>
                <a:cs typeface="+mn-cs"/>
              </a:rPr>
              <a:t>) plus a neurokinin-1 antagonist (</a:t>
            </a:r>
            <a:r>
              <a:rPr lang="en-US" sz="1200" b="0" i="0" kern="1200" dirty="0" err="1" smtClean="0">
                <a:solidFill>
                  <a:schemeClr val="tx1"/>
                </a:solidFill>
                <a:latin typeface="+mn-lt"/>
                <a:ea typeface="+mn-ea"/>
                <a:cs typeface="+mn-cs"/>
              </a:rPr>
              <a:t>aprepitant</a:t>
            </a:r>
            <a:r>
              <a:rPr lang="en-US" sz="1200" b="0" i="0" kern="1200" dirty="0" smtClean="0">
                <a:solidFill>
                  <a:schemeClr val="tx1"/>
                </a:solidFill>
                <a:latin typeface="+mn-lt"/>
                <a:ea typeface="+mn-ea"/>
                <a:cs typeface="+mn-cs"/>
              </a:rPr>
              <a:t>) together with </a:t>
            </a:r>
            <a:r>
              <a:rPr lang="en-US" sz="1200" b="0" i="0" kern="1200" dirty="0" err="1" smtClean="0">
                <a:solidFill>
                  <a:schemeClr val="tx1"/>
                </a:solidFill>
                <a:latin typeface="+mn-lt"/>
                <a:ea typeface="+mn-ea"/>
                <a:cs typeface="+mn-cs"/>
              </a:rPr>
              <a:t>dexamethasone</a:t>
            </a:r>
            <a:r>
              <a:rPr lang="en-US" sz="1200" b="0" i="0" kern="1200" dirty="0" smtClean="0">
                <a:solidFill>
                  <a:schemeClr val="tx1"/>
                </a:solidFill>
                <a:latin typeface="+mn-lt"/>
                <a:ea typeface="+mn-ea"/>
                <a:cs typeface="+mn-cs"/>
              </a:rPr>
              <a:t> is considered to be the standard prophylaxis.</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9</a:t>
            </a:fld>
            <a:endParaRPr lang="tr-T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10</a:t>
            </a:fld>
            <a:endParaRPr lang="tr-T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12</a:t>
            </a:fld>
            <a:endParaRPr lang="tr-T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Topical agents are available with or without analgesics including </a:t>
            </a:r>
            <a:r>
              <a:rPr lang="en-US" sz="1200" dirty="0" err="1" smtClean="0"/>
              <a:t>diphenhydramine</a:t>
            </a:r>
            <a:r>
              <a:rPr lang="en-US" sz="1200" dirty="0" smtClean="0"/>
              <a:t>, corticosteroids, antacids, sodium </a:t>
            </a:r>
            <a:r>
              <a:rPr lang="en-US" sz="1200" dirty="0" err="1" smtClean="0"/>
              <a:t>hyaluronate</a:t>
            </a:r>
            <a:r>
              <a:rPr lang="en-US" sz="1200" dirty="0" smtClean="0"/>
              <a:t> gel, and </a:t>
            </a:r>
            <a:r>
              <a:rPr lang="en-US" sz="1200" dirty="0" err="1" smtClean="0"/>
              <a:t>mucoadhesive</a:t>
            </a:r>
            <a:r>
              <a:rPr lang="en-US" sz="1200" dirty="0" smtClean="0"/>
              <a:t> </a:t>
            </a:r>
            <a:r>
              <a:rPr lang="en-US" sz="1200" dirty="0" err="1" smtClean="0"/>
              <a:t>protectants</a:t>
            </a:r>
            <a:r>
              <a:rPr lang="en-US" sz="1200" dirty="0" smtClean="0"/>
              <a:t>. calcium phosphate .</a:t>
            </a:r>
            <a:endParaRPr lang="tr-TR" sz="1200" dirty="0" smtClean="0"/>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15</a:t>
            </a:fld>
            <a:endParaRPr lang="tr-T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err="1" smtClean="0"/>
              <a:t>Haemorrhagic</a:t>
            </a:r>
            <a:r>
              <a:rPr lang="tr-TR" dirty="0" smtClean="0"/>
              <a:t> </a:t>
            </a:r>
            <a:r>
              <a:rPr lang="tr-TR" dirty="0" err="1" smtClean="0"/>
              <a:t>cystitis</a:t>
            </a:r>
            <a:r>
              <a:rPr lang="tr-TR" dirty="0" smtClean="0"/>
              <a:t> (HC) can be a </a:t>
            </a:r>
            <a:r>
              <a:rPr lang="tr-TR" dirty="0" err="1" smtClean="0"/>
              <a:t>serious</a:t>
            </a:r>
            <a:r>
              <a:rPr lang="tr-TR" dirty="0" smtClean="0"/>
              <a:t> </a:t>
            </a:r>
            <a:r>
              <a:rPr lang="tr-TR" dirty="0" err="1" smtClean="0"/>
              <a:t>complication</a:t>
            </a:r>
            <a:r>
              <a:rPr lang="tr-TR" dirty="0" smtClean="0"/>
              <a:t> of HSCT and </a:t>
            </a:r>
            <a:r>
              <a:rPr lang="tr-TR" dirty="0" err="1" smtClean="0"/>
              <a:t>causes</a:t>
            </a:r>
            <a:r>
              <a:rPr lang="tr-TR" dirty="0" smtClean="0"/>
              <a:t> </a:t>
            </a:r>
            <a:r>
              <a:rPr lang="tr-TR" dirty="0" err="1" smtClean="0"/>
              <a:t>significant</a:t>
            </a:r>
            <a:r>
              <a:rPr lang="tr-TR" dirty="0" smtClean="0"/>
              <a:t> </a:t>
            </a:r>
            <a:r>
              <a:rPr lang="tr-TR" dirty="0" err="1" smtClean="0"/>
              <a:t>morbidity</a:t>
            </a:r>
            <a:r>
              <a:rPr lang="tr-TR" dirty="0" smtClean="0"/>
              <a:t>, </a:t>
            </a:r>
            <a:r>
              <a:rPr lang="tr-TR" dirty="0" err="1" smtClean="0"/>
              <a:t>prolongation</a:t>
            </a:r>
            <a:r>
              <a:rPr lang="tr-TR" dirty="0" smtClean="0"/>
              <a:t> of </a:t>
            </a:r>
            <a:r>
              <a:rPr lang="tr-TR" dirty="0" err="1" smtClean="0"/>
              <a:t>hospitalisation</a:t>
            </a:r>
            <a:r>
              <a:rPr lang="tr-TR" dirty="0" smtClean="0"/>
              <a:t>, and, </a:t>
            </a:r>
            <a:r>
              <a:rPr lang="tr-TR" dirty="0" err="1" smtClean="0"/>
              <a:t>occasionally</a:t>
            </a:r>
            <a:r>
              <a:rPr lang="tr-TR" dirty="0" smtClean="0"/>
              <a:t>, </a:t>
            </a:r>
            <a:r>
              <a:rPr lang="tr-TR" dirty="0" err="1" smtClean="0"/>
              <a:t>death</a:t>
            </a:r>
            <a:r>
              <a:rPr lang="tr-TR" dirty="0" smtClean="0"/>
              <a:t>. </a:t>
            </a:r>
            <a:r>
              <a:rPr lang="tr-TR" dirty="0" err="1" smtClean="0"/>
              <a:t>Various</a:t>
            </a:r>
            <a:r>
              <a:rPr lang="tr-TR" dirty="0" smtClean="0"/>
              <a:t> </a:t>
            </a:r>
            <a:r>
              <a:rPr lang="tr-TR" dirty="0" err="1" smtClean="0"/>
              <a:t>additional</a:t>
            </a:r>
            <a:r>
              <a:rPr lang="tr-TR" dirty="0" smtClean="0"/>
              <a:t> </a:t>
            </a:r>
            <a:r>
              <a:rPr lang="tr-TR" dirty="0" err="1" smtClean="0"/>
              <a:t>complications</a:t>
            </a:r>
            <a:r>
              <a:rPr lang="tr-TR" dirty="0" smtClean="0"/>
              <a:t> </a:t>
            </a:r>
            <a:r>
              <a:rPr lang="tr-TR" dirty="0" err="1" smtClean="0"/>
              <a:t>have</a:t>
            </a:r>
            <a:r>
              <a:rPr lang="tr-TR" dirty="0" smtClean="0"/>
              <a:t> been </a:t>
            </a:r>
            <a:r>
              <a:rPr lang="tr-TR" dirty="0" err="1" smtClean="0"/>
              <a:t>described</a:t>
            </a:r>
            <a:r>
              <a:rPr lang="tr-TR" dirty="0" smtClean="0"/>
              <a:t> in </a:t>
            </a:r>
            <a:r>
              <a:rPr lang="tr-TR" dirty="0" err="1" smtClean="0"/>
              <a:t>patients</a:t>
            </a:r>
            <a:r>
              <a:rPr lang="tr-TR" dirty="0" smtClean="0"/>
              <a:t> </a:t>
            </a:r>
            <a:r>
              <a:rPr lang="tr-TR" dirty="0" err="1" smtClean="0"/>
              <a:t>with</a:t>
            </a:r>
            <a:r>
              <a:rPr lang="tr-TR" dirty="0" smtClean="0"/>
              <a:t> HC: </a:t>
            </a:r>
            <a:r>
              <a:rPr lang="tr-TR" dirty="0" err="1" smtClean="0"/>
              <a:t>obstructive</a:t>
            </a:r>
            <a:r>
              <a:rPr lang="tr-TR" dirty="0" smtClean="0"/>
              <a:t> </a:t>
            </a:r>
            <a:r>
              <a:rPr lang="tr-TR" dirty="0" err="1" smtClean="0"/>
              <a:t>uropathy</a:t>
            </a:r>
            <a:r>
              <a:rPr lang="tr-TR" dirty="0" smtClean="0"/>
              <a:t>, </a:t>
            </a:r>
            <a:r>
              <a:rPr lang="tr-TR" dirty="0" err="1" smtClean="0"/>
              <a:t>hydronephrosis</a:t>
            </a:r>
            <a:r>
              <a:rPr lang="tr-TR" dirty="0" smtClean="0"/>
              <a:t>, </a:t>
            </a:r>
            <a:r>
              <a:rPr lang="tr-TR" dirty="0" err="1" smtClean="0"/>
              <a:t>tubulointerstitial</a:t>
            </a:r>
            <a:r>
              <a:rPr lang="tr-TR" dirty="0" smtClean="0"/>
              <a:t> </a:t>
            </a:r>
            <a:r>
              <a:rPr lang="tr-TR" dirty="0" err="1" smtClean="0"/>
              <a:t>nephritis</a:t>
            </a:r>
            <a:r>
              <a:rPr lang="tr-TR" dirty="0" smtClean="0"/>
              <a:t>, </a:t>
            </a:r>
            <a:r>
              <a:rPr lang="tr-TR" dirty="0" err="1" smtClean="0"/>
              <a:t>acute</a:t>
            </a:r>
            <a:r>
              <a:rPr lang="tr-TR" dirty="0" smtClean="0"/>
              <a:t> renal </a:t>
            </a:r>
            <a:r>
              <a:rPr lang="tr-TR" dirty="0" err="1" smtClean="0"/>
              <a:t>failure</a:t>
            </a:r>
            <a:r>
              <a:rPr lang="tr-TR" dirty="0" smtClean="0"/>
              <a:t> and </a:t>
            </a:r>
            <a:r>
              <a:rPr lang="tr-TR" dirty="0" err="1" smtClean="0"/>
              <a:t>bladder</a:t>
            </a:r>
            <a:r>
              <a:rPr lang="tr-TR" dirty="0" smtClean="0"/>
              <a:t> </a:t>
            </a:r>
            <a:r>
              <a:rPr lang="tr-TR" dirty="0" err="1" smtClean="0"/>
              <a:t>perforation</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16</a:t>
            </a:fld>
            <a:endParaRPr lang="tr-T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A</a:t>
            </a:r>
            <a:r>
              <a:rPr lang="en-US" dirty="0" err="1" smtClean="0"/>
              <a:t>nd</a:t>
            </a:r>
            <a:r>
              <a:rPr lang="en-US" dirty="0" smtClean="0"/>
              <a:t> up to 58% in patients receiving MAC-HSCT from </a:t>
            </a:r>
            <a:r>
              <a:rPr lang="en-US" dirty="0" err="1" smtClean="0"/>
              <a:t>haplo</a:t>
            </a:r>
            <a:r>
              <a:rPr lang="en-US" dirty="0" smtClean="0"/>
              <a:t> or cord blood HSCT who had positive BK </a:t>
            </a:r>
            <a:r>
              <a:rPr lang="en-US" dirty="0" err="1" smtClean="0"/>
              <a:t>viruria</a:t>
            </a:r>
            <a:endParaRPr lang="tr-TR" dirty="0" smtClean="0"/>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17</a:t>
            </a:fld>
            <a:endParaRPr lang="tr-T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19</a:t>
            </a:fld>
            <a:endParaRPr lang="tr-T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b="1" dirty="0" smtClean="0"/>
              <a:t>2.2 Pathogenesis</a:t>
            </a:r>
            <a:endParaRPr lang="en-US" dirty="0" smtClean="0"/>
          </a:p>
          <a:p>
            <a:pPr marL="342900" indent="-342900">
              <a:buFont typeface="+mj-lt"/>
              <a:buAutoNum type="arabicPeriod"/>
            </a:pPr>
            <a:r>
              <a:rPr lang="en-US" dirty="0" smtClean="0"/>
              <a:t>Early bleeding (up to 72 hrs after CT agents) occurs when using conditioning therapies</a:t>
            </a:r>
            <a:r>
              <a:rPr lang="tr-TR" dirty="0" smtClean="0"/>
              <a:t> </a:t>
            </a:r>
            <a:r>
              <a:rPr lang="en-US" dirty="0" smtClean="0"/>
              <a:t>including Cy, </a:t>
            </a:r>
            <a:r>
              <a:rPr lang="en-US" dirty="0" err="1" smtClean="0"/>
              <a:t>ifosfamide</a:t>
            </a:r>
            <a:r>
              <a:rPr lang="en-US" dirty="0" smtClean="0"/>
              <a:t>, Bu (especially if associated with Cy), VP16 or TBI</a:t>
            </a:r>
          </a:p>
          <a:p>
            <a:pPr marL="342900" indent="-342900">
              <a:buFont typeface="+mj-lt"/>
              <a:buAutoNum type="arabicPeriod"/>
            </a:pPr>
            <a:r>
              <a:rPr lang="en-US" dirty="0" smtClean="0"/>
              <a:t>Episodes of HC occurring late (usually more than 2 weeks after HSCT) are classically attributed to BK </a:t>
            </a:r>
            <a:r>
              <a:rPr lang="en-US" dirty="0" err="1" smtClean="0"/>
              <a:t>polyomavirus</a:t>
            </a:r>
            <a:r>
              <a:rPr lang="en-US" dirty="0" smtClean="0"/>
              <a:t> infection (and exceptionally to infections with other </a:t>
            </a:r>
            <a:r>
              <a:rPr lang="en-US" dirty="0" err="1" smtClean="0"/>
              <a:t>polyomaviruses</a:t>
            </a:r>
            <a:r>
              <a:rPr lang="en-US" dirty="0" smtClean="0"/>
              <a:t>, adenovirus or CMV). This fact, and the higher incidence of late-onset HC in </a:t>
            </a:r>
            <a:r>
              <a:rPr lang="en-US" dirty="0" err="1" smtClean="0"/>
              <a:t>allo</a:t>
            </a:r>
            <a:r>
              <a:rPr lang="en-US" dirty="0" smtClean="0"/>
              <a:t>-HSCT from alternative donors and in patients with advanced age, </a:t>
            </a:r>
            <a:r>
              <a:rPr lang="en-US" dirty="0" err="1" smtClean="0"/>
              <a:t>GvHD</a:t>
            </a:r>
            <a:r>
              <a:rPr lang="en-US" dirty="0" smtClean="0"/>
              <a:t> and thrombocytopenia, suggests that the pathogenesis of HC may be </a:t>
            </a:r>
            <a:r>
              <a:rPr lang="en-US" dirty="0" err="1" smtClean="0"/>
              <a:t>multifactorial</a:t>
            </a:r>
            <a:r>
              <a:rPr lang="en-US" dirty="0" smtClean="0"/>
              <a:t>. </a:t>
            </a:r>
            <a:endParaRPr lang="tr-TR" dirty="0" smtClean="0"/>
          </a:p>
          <a:p>
            <a:pPr marL="342900" marR="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smtClean="0"/>
              <a:t>Early bleeding (up to 72 hrs after CT agents) occurs almost exclusively when using conditioning therapies </a:t>
            </a:r>
            <a:r>
              <a:rPr lang="tr-TR" sz="1200" dirty="0" smtClean="0"/>
              <a:t> </a:t>
            </a:r>
            <a:r>
              <a:rPr lang="en-US" sz="1200" dirty="0" smtClean="0"/>
              <a:t>including Cy, whose metabolite </a:t>
            </a:r>
            <a:r>
              <a:rPr lang="en-US" sz="1200" dirty="0" err="1" smtClean="0"/>
              <a:t>acrolein</a:t>
            </a:r>
            <a:r>
              <a:rPr lang="en-US" sz="1200" dirty="0" smtClean="0"/>
              <a:t> produces direct toxicity to the </a:t>
            </a:r>
            <a:r>
              <a:rPr lang="en-US" sz="1200" dirty="0" err="1" smtClean="0"/>
              <a:t>urothelium</a:t>
            </a:r>
            <a:r>
              <a:rPr lang="en-US" sz="1200" dirty="0" smtClean="0"/>
              <a:t>. </a:t>
            </a:r>
            <a:r>
              <a:rPr lang="tr-TR" sz="1200" dirty="0" smtClean="0"/>
              <a:t> </a:t>
            </a:r>
            <a:r>
              <a:rPr lang="en-US" sz="1200" dirty="0" smtClean="0"/>
              <a:t>The risk of developing HC after Cy is dose dependent. Occasionally, other agents such as </a:t>
            </a:r>
            <a:r>
              <a:rPr lang="en-US" sz="1200" dirty="0" err="1" smtClean="0"/>
              <a:t>ifosfamide</a:t>
            </a:r>
            <a:r>
              <a:rPr lang="en-US" sz="1200" dirty="0" smtClean="0"/>
              <a:t>, </a:t>
            </a:r>
            <a:r>
              <a:rPr lang="tr-TR" sz="1200" dirty="0" smtClean="0"/>
              <a:t> </a:t>
            </a:r>
            <a:r>
              <a:rPr lang="en-US" sz="1200" dirty="0" smtClean="0"/>
              <a:t>Bu </a:t>
            </a:r>
            <a:r>
              <a:rPr lang="tr-TR" sz="1200" dirty="0" smtClean="0"/>
              <a:t> </a:t>
            </a:r>
            <a:r>
              <a:rPr lang="en-US" sz="1200" dirty="0" smtClean="0"/>
              <a:t>(especially if associated with Cy), VP16 or TBI have been implicated.</a:t>
            </a:r>
            <a:endParaRPr lang="tr-TR" sz="1200" b="1" dirty="0" smtClean="0">
              <a:solidFill>
                <a:srgbClr val="7030A0"/>
              </a:solidFill>
            </a:endParaRPr>
          </a:p>
          <a:p>
            <a:pPr marL="342900" indent="-342900">
              <a:buFont typeface="+mj-lt"/>
              <a:buAutoNum type="arabicPeriod"/>
            </a:pPr>
            <a:endParaRPr lang="tr-TR" dirty="0" smtClean="0"/>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20</a:t>
            </a:fld>
            <a:endParaRPr lang="tr-T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lnSpcReduction="10000"/>
          </a:bodyPr>
          <a:lstStyle/>
          <a:p>
            <a:pPr marL="342900" indent="-342900">
              <a:lnSpc>
                <a:spcPct val="150000"/>
              </a:lnSpc>
              <a:buAutoNum type="alphaLcPeriod"/>
            </a:pPr>
            <a:r>
              <a:rPr lang="en-US" sz="1200" kern="1200" dirty="0" smtClean="0">
                <a:solidFill>
                  <a:schemeClr val="tx1"/>
                </a:solidFill>
                <a:latin typeface="+mn-lt"/>
                <a:ea typeface="+mn-ea"/>
                <a:cs typeface="+mn-cs"/>
              </a:rPr>
              <a:t>Forced hydration plus intensive platelet support. The use of </a:t>
            </a:r>
            <a:r>
              <a:rPr lang="en-US" sz="1200" kern="1200" dirty="0" err="1" smtClean="0">
                <a:solidFill>
                  <a:schemeClr val="tx1"/>
                </a:solidFill>
                <a:latin typeface="+mn-lt"/>
                <a:ea typeface="+mn-ea"/>
                <a:cs typeface="+mn-cs"/>
              </a:rPr>
              <a:t>procoagulant</a:t>
            </a:r>
            <a:r>
              <a:rPr lang="en-US" sz="1200" kern="1200" dirty="0" smtClean="0">
                <a:solidFill>
                  <a:schemeClr val="tx1"/>
                </a:solidFill>
                <a:latin typeface="+mn-lt"/>
                <a:ea typeface="+mn-ea"/>
                <a:cs typeface="+mn-cs"/>
              </a:rPr>
              <a:t> agents such as </a:t>
            </a:r>
            <a:r>
              <a:rPr lang="en-US" sz="1200" kern="1200" dirty="0" err="1" smtClean="0">
                <a:solidFill>
                  <a:schemeClr val="tx1"/>
                </a:solidFill>
                <a:latin typeface="+mn-lt"/>
                <a:ea typeface="+mn-ea"/>
                <a:cs typeface="+mn-cs"/>
              </a:rPr>
              <a:t>aminocaproic</a:t>
            </a:r>
            <a:r>
              <a:rPr lang="en-US" sz="1200" kern="1200" dirty="0" smtClean="0">
                <a:solidFill>
                  <a:schemeClr val="tx1"/>
                </a:solidFill>
                <a:latin typeface="+mn-lt"/>
                <a:ea typeface="+mn-ea"/>
                <a:cs typeface="+mn-cs"/>
              </a:rPr>
              <a:t> acid is contraindicated as they </a:t>
            </a:r>
            <a:r>
              <a:rPr lang="en-US" sz="1200" kern="1200" dirty="0" err="1" smtClean="0">
                <a:solidFill>
                  <a:schemeClr val="tx1"/>
                </a:solidFill>
                <a:latin typeface="+mn-lt"/>
                <a:ea typeface="+mn-ea"/>
                <a:cs typeface="+mn-cs"/>
              </a:rPr>
              <a:t>favour</a:t>
            </a:r>
            <a:r>
              <a:rPr lang="en-US" sz="1200" kern="1200" dirty="0" smtClean="0">
                <a:solidFill>
                  <a:schemeClr val="tx1"/>
                </a:solidFill>
                <a:latin typeface="+mn-lt"/>
                <a:ea typeface="+mn-ea"/>
                <a:cs typeface="+mn-cs"/>
              </a:rPr>
              <a:t> clot formation in the bladder.</a:t>
            </a:r>
            <a:endParaRPr lang="tr-TR" sz="1200" kern="1200" dirty="0" smtClean="0">
              <a:solidFill>
                <a:schemeClr val="tx1"/>
              </a:solidFill>
              <a:latin typeface="+mn-lt"/>
              <a:ea typeface="+mn-ea"/>
              <a:cs typeface="+mn-cs"/>
            </a:endParaRPr>
          </a:p>
          <a:p>
            <a:pPr marL="342900" indent="-342900">
              <a:lnSpc>
                <a:spcPct val="150000"/>
              </a:lnSpc>
              <a:buAutoNum type="alphaLcPeriod"/>
            </a:pPr>
            <a:r>
              <a:rPr lang="en-US" sz="1200" kern="1200" dirty="0" smtClean="0">
                <a:solidFill>
                  <a:schemeClr val="tx1"/>
                </a:solidFill>
                <a:latin typeface="+mn-lt"/>
                <a:ea typeface="+mn-ea"/>
                <a:cs typeface="+mn-cs"/>
              </a:rPr>
              <a:t> Continuous bladder irrigation (via transurethral or </a:t>
            </a:r>
            <a:r>
              <a:rPr lang="en-US" sz="1200" kern="1200" dirty="0" err="1" smtClean="0">
                <a:solidFill>
                  <a:schemeClr val="tx1"/>
                </a:solidFill>
                <a:latin typeface="+mn-lt"/>
                <a:ea typeface="+mn-ea"/>
                <a:cs typeface="+mn-cs"/>
              </a:rPr>
              <a:t>suprapubic</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cystotomy</a:t>
            </a:r>
            <a:r>
              <a:rPr lang="en-US" sz="1200" kern="1200" dirty="0" smtClean="0">
                <a:solidFill>
                  <a:schemeClr val="tx1"/>
                </a:solidFill>
                <a:latin typeface="+mn-lt"/>
                <a:ea typeface="+mn-ea"/>
                <a:cs typeface="+mn-cs"/>
              </a:rPr>
              <a:t>) with saline. Some success has been reported with bladder instillation of formalin, alum, silver nitrate, sodium </a:t>
            </a:r>
            <a:r>
              <a:rPr lang="en-US" sz="1200" kern="1200" dirty="0" err="1" smtClean="0">
                <a:solidFill>
                  <a:schemeClr val="tx1"/>
                </a:solidFill>
                <a:latin typeface="+mn-lt"/>
                <a:ea typeface="+mn-ea"/>
                <a:cs typeface="+mn-cs"/>
              </a:rPr>
              <a:t>hyaluronate</a:t>
            </a:r>
            <a:r>
              <a:rPr lang="en-US" sz="1200" kern="1200" dirty="0" smtClean="0">
                <a:solidFill>
                  <a:schemeClr val="tx1"/>
                </a:solidFill>
                <a:latin typeface="+mn-lt"/>
                <a:ea typeface="+mn-ea"/>
                <a:cs typeface="+mn-cs"/>
              </a:rPr>
              <a:t>, prostaglandin E2, GM-CSF or fibrin glue as well as with the administration of </a:t>
            </a:r>
            <a:r>
              <a:rPr lang="en-US" sz="1200" kern="1200" dirty="0" err="1" smtClean="0">
                <a:solidFill>
                  <a:schemeClr val="tx1"/>
                </a:solidFill>
                <a:latin typeface="+mn-lt"/>
                <a:ea typeface="+mn-ea"/>
                <a:cs typeface="+mn-cs"/>
              </a:rPr>
              <a:t>palifermin</a:t>
            </a:r>
            <a:r>
              <a:rPr lang="en-US" sz="1200" kern="1200" dirty="0" smtClean="0">
                <a:solidFill>
                  <a:schemeClr val="tx1"/>
                </a:solidFill>
                <a:latin typeface="+mn-lt"/>
                <a:ea typeface="+mn-ea"/>
                <a:cs typeface="+mn-cs"/>
              </a:rPr>
              <a:t>, hyperbaric oxygen, </a:t>
            </a:r>
            <a:r>
              <a:rPr lang="en-US" sz="1200" kern="1200" dirty="0" err="1" smtClean="0">
                <a:solidFill>
                  <a:schemeClr val="tx1"/>
                </a:solidFill>
                <a:latin typeface="+mn-lt"/>
                <a:ea typeface="+mn-ea"/>
                <a:cs typeface="+mn-cs"/>
              </a:rPr>
              <a:t>oestrogens</a:t>
            </a:r>
            <a:r>
              <a:rPr lang="en-US" sz="1200" kern="1200" dirty="0" smtClean="0">
                <a:solidFill>
                  <a:schemeClr val="tx1"/>
                </a:solidFill>
                <a:latin typeface="+mn-lt"/>
                <a:ea typeface="+mn-ea"/>
                <a:cs typeface="+mn-cs"/>
              </a:rPr>
              <a:t>, or recombinant </a:t>
            </a:r>
            <a:r>
              <a:rPr lang="en-US" sz="1200" kern="1200" dirty="0" err="1" smtClean="0">
                <a:solidFill>
                  <a:schemeClr val="tx1"/>
                </a:solidFill>
                <a:latin typeface="+mn-lt"/>
                <a:ea typeface="+mn-ea"/>
                <a:cs typeface="+mn-cs"/>
              </a:rPr>
              <a:t>FVIIa</a:t>
            </a:r>
            <a:r>
              <a:rPr lang="en-US" sz="1200" kern="1200" dirty="0" smtClean="0">
                <a:solidFill>
                  <a:schemeClr val="tx1"/>
                </a:solidFill>
                <a:latin typeface="+mn-lt"/>
                <a:ea typeface="+mn-ea"/>
                <a:cs typeface="+mn-cs"/>
              </a:rPr>
              <a:t>. Similarly, systemic or </a:t>
            </a:r>
            <a:r>
              <a:rPr lang="en-US" sz="1200" kern="1200" dirty="0" err="1" smtClean="0">
                <a:solidFill>
                  <a:schemeClr val="tx1"/>
                </a:solidFill>
                <a:latin typeface="+mn-lt"/>
                <a:ea typeface="+mn-ea"/>
                <a:cs typeface="+mn-cs"/>
              </a:rPr>
              <a:t>intravesical</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cidofovir</a:t>
            </a:r>
            <a:r>
              <a:rPr lang="en-US" sz="1200" kern="1200" dirty="0" smtClean="0">
                <a:solidFill>
                  <a:schemeClr val="tx1"/>
                </a:solidFill>
                <a:latin typeface="+mn-lt"/>
                <a:ea typeface="+mn-ea"/>
                <a:cs typeface="+mn-cs"/>
              </a:rPr>
              <a:t>, ciprofloxacin (reduces BK replication) or </a:t>
            </a:r>
            <a:r>
              <a:rPr lang="en-US" sz="1200" kern="1200" dirty="0" err="1" smtClean="0">
                <a:solidFill>
                  <a:schemeClr val="tx1"/>
                </a:solidFill>
                <a:latin typeface="+mn-lt"/>
                <a:ea typeface="+mn-ea"/>
                <a:cs typeface="+mn-cs"/>
              </a:rPr>
              <a:t>ribavirin</a:t>
            </a:r>
            <a:r>
              <a:rPr lang="en-US" sz="1200" kern="1200" dirty="0" smtClean="0">
                <a:solidFill>
                  <a:schemeClr val="tx1"/>
                </a:solidFill>
                <a:latin typeface="+mn-lt"/>
                <a:ea typeface="+mn-ea"/>
                <a:cs typeface="+mn-cs"/>
              </a:rPr>
              <a:t> have been reported as effective for cases of HC attributable to BK or adenovirus.</a:t>
            </a:r>
            <a:endParaRPr lang="tr-TR" sz="1200" kern="1200" dirty="0" smtClean="0">
              <a:solidFill>
                <a:schemeClr val="tx1"/>
              </a:solidFill>
              <a:latin typeface="+mn-lt"/>
              <a:ea typeface="+mn-ea"/>
              <a:cs typeface="+mn-cs"/>
            </a:endParaRPr>
          </a:p>
          <a:p>
            <a:pPr marL="342900" indent="-342900">
              <a:lnSpc>
                <a:spcPct val="150000"/>
              </a:lnSpc>
              <a:buAutoNum type="alphaLcPeriod"/>
            </a:pPr>
            <a:r>
              <a:rPr lang="en-US" sz="1200" kern="1200" dirty="0" smtClean="0">
                <a:solidFill>
                  <a:schemeClr val="tx1"/>
                </a:solidFill>
                <a:latin typeface="+mn-lt"/>
                <a:ea typeface="+mn-ea"/>
                <a:cs typeface="+mn-cs"/>
              </a:rPr>
              <a:t>If the above measures do not alleviate HC, other salvage approaches can be considered: selective </a:t>
            </a:r>
            <a:r>
              <a:rPr lang="en-US" sz="1200" kern="1200" dirty="0" err="1" smtClean="0">
                <a:solidFill>
                  <a:schemeClr val="tx1"/>
                </a:solidFill>
                <a:latin typeface="+mn-lt"/>
                <a:ea typeface="+mn-ea"/>
                <a:cs typeface="+mn-cs"/>
              </a:rPr>
              <a:t>embolisation</a:t>
            </a:r>
            <a:r>
              <a:rPr lang="en-US" sz="1200" kern="1200" dirty="0" smtClean="0">
                <a:solidFill>
                  <a:schemeClr val="tx1"/>
                </a:solidFill>
                <a:latin typeface="+mn-lt"/>
                <a:ea typeface="+mn-ea"/>
                <a:cs typeface="+mn-cs"/>
              </a:rPr>
              <a:t> of bladder arteries (one of the simplest and most effective measures in the hands of an expert </a:t>
            </a:r>
            <a:r>
              <a:rPr lang="en-US" sz="1200" kern="1200" dirty="0" err="1" smtClean="0">
                <a:solidFill>
                  <a:schemeClr val="tx1"/>
                </a:solidFill>
                <a:latin typeface="+mn-lt"/>
                <a:ea typeface="+mn-ea"/>
                <a:cs typeface="+mn-cs"/>
              </a:rPr>
              <a:t>angioradiologist</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catheterisation</a:t>
            </a:r>
            <a:r>
              <a:rPr lang="en-US" sz="1200" kern="1200" dirty="0" smtClean="0">
                <a:solidFill>
                  <a:schemeClr val="tx1"/>
                </a:solidFill>
                <a:latin typeface="+mn-lt"/>
                <a:ea typeface="+mn-ea"/>
                <a:cs typeface="+mn-cs"/>
              </a:rPr>
              <a:t> of both </a:t>
            </a:r>
            <a:r>
              <a:rPr lang="en-US" sz="1200" kern="1200" dirty="0" err="1" smtClean="0">
                <a:solidFill>
                  <a:schemeClr val="tx1"/>
                </a:solidFill>
                <a:latin typeface="+mn-lt"/>
                <a:ea typeface="+mn-ea"/>
                <a:cs typeface="+mn-cs"/>
              </a:rPr>
              <a:t>ureters</a:t>
            </a:r>
            <a:r>
              <a:rPr lang="en-US" sz="1200" kern="1200" dirty="0" smtClean="0">
                <a:solidFill>
                  <a:schemeClr val="tx1"/>
                </a:solidFill>
                <a:latin typeface="+mn-lt"/>
                <a:ea typeface="+mn-ea"/>
                <a:cs typeface="+mn-cs"/>
              </a:rPr>
              <a:t> to rest the bladder; </a:t>
            </a:r>
            <a:r>
              <a:rPr lang="en-US" sz="1200" kern="1200" dirty="0" err="1" smtClean="0">
                <a:solidFill>
                  <a:schemeClr val="tx1"/>
                </a:solidFill>
                <a:latin typeface="+mn-lt"/>
                <a:ea typeface="+mn-ea"/>
                <a:cs typeface="+mn-cs"/>
              </a:rPr>
              <a:t>hypogastric</a:t>
            </a:r>
            <a:r>
              <a:rPr lang="en-US" sz="1200" kern="1200" dirty="0" smtClean="0">
                <a:solidFill>
                  <a:schemeClr val="tx1"/>
                </a:solidFill>
                <a:latin typeface="+mn-lt"/>
                <a:ea typeface="+mn-ea"/>
                <a:cs typeface="+mn-cs"/>
              </a:rPr>
              <a:t> bond (which can produce sexual impotence) or, as a last resort, </a:t>
            </a:r>
            <a:r>
              <a:rPr lang="en-US" sz="1200" kern="1200" dirty="0" err="1" smtClean="0">
                <a:solidFill>
                  <a:schemeClr val="tx1"/>
                </a:solidFill>
                <a:latin typeface="+mn-lt"/>
                <a:ea typeface="+mn-ea"/>
                <a:cs typeface="+mn-cs"/>
              </a:rPr>
              <a:t>cystectomy</a:t>
            </a:r>
            <a:r>
              <a:rPr lang="en-US" sz="1200" kern="1200" dirty="0" smtClean="0">
                <a:solidFill>
                  <a:schemeClr val="tx1"/>
                </a:solidFill>
                <a:latin typeface="+mn-lt"/>
                <a:ea typeface="+mn-ea"/>
                <a:cs typeface="+mn-cs"/>
              </a:rPr>
              <a:t>.</a:t>
            </a:r>
            <a:endParaRPr lang="en-US" sz="1200" kern="1200" dirty="0">
              <a:solidFill>
                <a:schemeClr val="tx1"/>
              </a:solidFill>
              <a:latin typeface="+mn-lt"/>
              <a:ea typeface="+mn-ea"/>
              <a:cs typeface="+mn-cs"/>
            </a:endParaRPr>
          </a:p>
        </p:txBody>
      </p:sp>
      <p:sp>
        <p:nvSpPr>
          <p:cNvPr id="4" name="3 Slayt Numarası Yer Tutucusu"/>
          <p:cNvSpPr>
            <a:spLocks noGrp="1"/>
          </p:cNvSpPr>
          <p:nvPr>
            <p:ph type="sldNum" sz="quarter" idx="10"/>
          </p:nvPr>
        </p:nvSpPr>
        <p:spPr/>
        <p:txBody>
          <a:bodyPr/>
          <a:lstStyle/>
          <a:p>
            <a:fld id="{6F7CBE6A-102C-43EC-90A0-C6A2A9A0FAB9}" type="slidenum">
              <a:rPr lang="tr-TR" smtClean="0"/>
              <a:pPr/>
              <a:t>23</a:t>
            </a:fld>
            <a:endParaRPr lang="tr-T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lnSpcReduction="10000"/>
          </a:bodyPr>
          <a:lstStyle/>
          <a:p>
            <a:pPr>
              <a:lnSpc>
                <a:spcPct val="150000"/>
              </a:lnSpc>
            </a:pPr>
            <a:r>
              <a:rPr lang="en-US" b="1" dirty="0" smtClean="0">
                <a:solidFill>
                  <a:srgbClr val="7030A0"/>
                </a:solidFill>
              </a:rPr>
              <a:t>2.4 Prophylaxis</a:t>
            </a:r>
            <a:r>
              <a:rPr lang="tr-TR" b="1" dirty="0" smtClean="0">
                <a:solidFill>
                  <a:srgbClr val="7030A0"/>
                </a:solidFill>
              </a:rPr>
              <a:t> for Cyclophosphamide</a:t>
            </a:r>
            <a:endParaRPr lang="en-US" dirty="0" smtClean="0">
              <a:solidFill>
                <a:srgbClr val="7030A0"/>
              </a:solidFill>
            </a:endParaRPr>
          </a:p>
          <a:p>
            <a:pPr>
              <a:lnSpc>
                <a:spcPct val="150000"/>
              </a:lnSpc>
            </a:pPr>
            <a:r>
              <a:rPr lang="en-US" dirty="0" smtClean="0"/>
              <a:t>Although most </a:t>
            </a:r>
            <a:r>
              <a:rPr lang="en-US" dirty="0" err="1" smtClean="0"/>
              <a:t>centres</a:t>
            </a:r>
            <a:r>
              <a:rPr lang="en-US" dirty="0" smtClean="0"/>
              <a:t> use </a:t>
            </a:r>
            <a:r>
              <a:rPr lang="en-US" dirty="0" err="1" smtClean="0"/>
              <a:t>Mesna</a:t>
            </a:r>
            <a:r>
              <a:rPr lang="en-US" dirty="0" smtClean="0"/>
              <a:t> as a prophylaxis for Cy-based regimens, several </a:t>
            </a:r>
            <a:r>
              <a:rPr lang="en-US" dirty="0" err="1" smtClean="0"/>
              <a:t>randomised</a:t>
            </a:r>
            <a:r>
              <a:rPr lang="en-US" dirty="0" smtClean="0"/>
              <a:t> studies have shown that this drug does not offer additional benefits if hydration and </a:t>
            </a:r>
            <a:r>
              <a:rPr lang="en-US" dirty="0" err="1" smtClean="0"/>
              <a:t>diuresis</a:t>
            </a:r>
            <a:r>
              <a:rPr lang="en-US" dirty="0" smtClean="0"/>
              <a:t> are adequate. </a:t>
            </a:r>
            <a:endParaRPr lang="tr-TR" dirty="0" smtClean="0"/>
          </a:p>
          <a:p>
            <a:pPr>
              <a:lnSpc>
                <a:spcPct val="150000"/>
              </a:lnSpc>
            </a:pPr>
            <a:r>
              <a:rPr lang="en-US" dirty="0" smtClean="0"/>
              <a:t>The recommended daily dose for hydration is 3 L/m</a:t>
            </a:r>
            <a:r>
              <a:rPr lang="en-US" baseline="30000" dirty="0" smtClean="0"/>
              <a:t>2</a:t>
            </a:r>
            <a:r>
              <a:rPr lang="en-US" dirty="0" smtClean="0"/>
              <a:t>. </a:t>
            </a:r>
            <a:endParaRPr lang="tr-TR" dirty="0" smtClean="0"/>
          </a:p>
          <a:p>
            <a:pPr>
              <a:lnSpc>
                <a:spcPct val="150000"/>
              </a:lnSpc>
            </a:pPr>
            <a:r>
              <a:rPr lang="en-US" dirty="0" smtClean="0"/>
              <a:t>If used, the daily dose of </a:t>
            </a:r>
            <a:r>
              <a:rPr lang="en-US" dirty="0" err="1" smtClean="0"/>
              <a:t>Mesna</a:t>
            </a:r>
            <a:r>
              <a:rPr lang="en-US" dirty="0" smtClean="0"/>
              <a:t> should be 1.0–1.5 × the daily dose of Cy, administered iv using one of the following schedules:</a:t>
            </a:r>
          </a:p>
          <a:p>
            <a:pPr>
              <a:lnSpc>
                <a:spcPct val="150000"/>
              </a:lnSpc>
            </a:pPr>
            <a:r>
              <a:rPr lang="en-US" dirty="0" smtClean="0"/>
              <a:t>a. As a continuous infusion in 1 L of 0.9% saline over 12–24 hrs, beginning 4 h prior to the 1</a:t>
            </a:r>
            <a:r>
              <a:rPr lang="en-US" baseline="30000" dirty="0" smtClean="0"/>
              <a:t>st</a:t>
            </a:r>
            <a:r>
              <a:rPr lang="en-US" dirty="0" smtClean="0"/>
              <a:t> dose of Cy;</a:t>
            </a:r>
          </a:p>
          <a:p>
            <a:pPr>
              <a:lnSpc>
                <a:spcPct val="150000"/>
              </a:lnSpc>
            </a:pPr>
            <a:r>
              <a:rPr lang="en-US" dirty="0" smtClean="0"/>
              <a:t>b. As bolus injections of 20% of the daily dose of Cy administered as a bolus ½–1 hr before Cy and the remaining daily dose divided into bolus injections q 2–3 hrs;</a:t>
            </a:r>
          </a:p>
          <a:p>
            <a:pPr>
              <a:lnSpc>
                <a:spcPct val="150000"/>
              </a:lnSpc>
            </a:pPr>
            <a:r>
              <a:rPr lang="en-US" dirty="0" smtClean="0"/>
              <a:t>c. By combining continuous infusion with intermittent bolus injections.</a:t>
            </a:r>
          </a:p>
          <a:p>
            <a:pPr>
              <a:lnSpc>
                <a:spcPct val="150000"/>
              </a:lnSpc>
            </a:pPr>
            <a:r>
              <a:rPr lang="en-US" dirty="0" smtClean="0"/>
              <a:t>Whichever regimen is used, the presence of </a:t>
            </a:r>
            <a:r>
              <a:rPr lang="en-US" dirty="0" err="1" smtClean="0"/>
              <a:t>acrolein</a:t>
            </a:r>
            <a:r>
              <a:rPr lang="en-US" dirty="0" smtClean="0"/>
              <a:t> in the bladder 24 hrs after Cy makes it advisable to prolong </a:t>
            </a:r>
            <a:r>
              <a:rPr lang="en-US" dirty="0" err="1" smtClean="0"/>
              <a:t>mesna</a:t>
            </a:r>
            <a:r>
              <a:rPr lang="en-US" dirty="0" smtClean="0"/>
              <a:t> administration for 24 hrs after the last Cy dose</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24</a:t>
            </a:fld>
            <a:endParaRPr lang="tr-T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27</a:t>
            </a:fld>
            <a:endParaRPr lang="tr-T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y the </a:t>
            </a:r>
            <a:r>
              <a:rPr lang="en-US" sz="1200" b="0" i="0" kern="1200" dirty="0" err="1" smtClean="0">
                <a:solidFill>
                  <a:schemeClr val="tx1"/>
                </a:solidFill>
                <a:latin typeface="+mn-lt"/>
                <a:ea typeface="+mn-ea"/>
                <a:cs typeface="+mn-cs"/>
              </a:rPr>
              <a:t>cytochrome</a:t>
            </a:r>
            <a:r>
              <a:rPr lang="en-US" sz="1200" b="0" i="0" kern="1200" dirty="0" smtClean="0">
                <a:solidFill>
                  <a:schemeClr val="tx1"/>
                </a:solidFill>
                <a:latin typeface="+mn-lt"/>
                <a:ea typeface="+mn-ea"/>
                <a:cs typeface="+mn-cs"/>
              </a:rPr>
              <a:t> P450 enzymatic system produces several toxic metabolites (e.g. </a:t>
            </a:r>
            <a:r>
              <a:rPr lang="en-US" sz="1200" b="0" i="0" kern="1200" dirty="0" err="1" smtClean="0">
                <a:solidFill>
                  <a:schemeClr val="tx1"/>
                </a:solidFill>
                <a:latin typeface="+mn-lt"/>
                <a:ea typeface="+mn-ea"/>
                <a:cs typeface="+mn-cs"/>
              </a:rPr>
              <a:t>acrolein</a:t>
            </a:r>
            <a:r>
              <a:rPr lang="en-US" sz="1200" b="0" i="0" kern="1200" dirty="0" smtClean="0">
                <a:solidFill>
                  <a:schemeClr val="tx1"/>
                </a:solidFill>
                <a:latin typeface="+mn-lt"/>
                <a:ea typeface="+mn-ea"/>
                <a:cs typeface="+mn-cs"/>
              </a:rPr>
              <a:t>). These toxic metabolites are converted into stable (non-toxic) metabolites by the glutathione (GSH) enzymatic system and eliminated. When this process occurs in patients with a reduced GSH activity caused by previous liver disease or by the action of agents such as Bu, BCNU or TBI, which consume GSH, toxic metabolites are not </a:t>
            </a:r>
            <a:r>
              <a:rPr lang="en-US" sz="1200" b="0" i="0" kern="1200" dirty="0" err="1" smtClean="0">
                <a:solidFill>
                  <a:schemeClr val="tx1"/>
                </a:solidFill>
                <a:latin typeface="+mn-lt"/>
                <a:ea typeface="+mn-ea"/>
                <a:cs typeface="+mn-cs"/>
              </a:rPr>
              <a:t>metabolised</a:t>
            </a:r>
            <a:r>
              <a:rPr lang="en-US" sz="1200" b="0" i="0" kern="1200" dirty="0" smtClean="0">
                <a:solidFill>
                  <a:schemeClr val="tx1"/>
                </a:solidFill>
                <a:latin typeface="+mn-lt"/>
                <a:ea typeface="+mn-ea"/>
                <a:cs typeface="+mn-cs"/>
              </a:rPr>
              <a:t>. Toxic metabolites are predominantly located in area 3 of the hepatic </a:t>
            </a:r>
            <a:r>
              <a:rPr lang="en-US" sz="1200" b="0" i="0" kern="1200" dirty="0" err="1" smtClean="0">
                <a:solidFill>
                  <a:schemeClr val="tx1"/>
                </a:solidFill>
                <a:latin typeface="+mn-lt"/>
                <a:ea typeface="+mn-ea"/>
                <a:cs typeface="+mn-cs"/>
              </a:rPr>
              <a:t>acinus</a:t>
            </a:r>
            <a:r>
              <a:rPr lang="en-US" sz="1200" b="0" i="0" kern="1200" dirty="0" smtClean="0">
                <a:solidFill>
                  <a:schemeClr val="tx1"/>
                </a:solidFill>
                <a:latin typeface="+mn-lt"/>
                <a:ea typeface="+mn-ea"/>
                <a:cs typeface="+mn-cs"/>
              </a:rPr>
              <a:t> (around the </a:t>
            </a:r>
            <a:r>
              <a:rPr lang="en-US" sz="1200" b="0" i="0" kern="1200" dirty="0" err="1" smtClean="0">
                <a:solidFill>
                  <a:schemeClr val="tx1"/>
                </a:solidFill>
                <a:latin typeface="+mn-lt"/>
                <a:ea typeface="+mn-ea"/>
                <a:cs typeface="+mn-cs"/>
              </a:rPr>
              <a:t>centrilobular</a:t>
            </a:r>
            <a:r>
              <a:rPr lang="en-US" sz="1200" b="0" i="0" kern="1200" dirty="0" smtClean="0">
                <a:solidFill>
                  <a:schemeClr val="tx1"/>
                </a:solidFill>
                <a:latin typeface="+mn-lt"/>
                <a:ea typeface="+mn-ea"/>
                <a:cs typeface="+mn-cs"/>
              </a:rPr>
              <a:t> veins) because this area is rich in P450 and poor in glutathione. Consequently, damage to </a:t>
            </a:r>
            <a:r>
              <a:rPr lang="en-US" sz="1200" b="0" i="0" kern="1200" dirty="0" err="1" smtClean="0">
                <a:solidFill>
                  <a:schemeClr val="tx1"/>
                </a:solidFill>
                <a:latin typeface="+mn-lt"/>
                <a:ea typeface="+mn-ea"/>
                <a:cs typeface="+mn-cs"/>
              </a:rPr>
              <a:t>hepatocytes</a:t>
            </a:r>
            <a:r>
              <a:rPr lang="en-US" sz="1200" b="0" i="0" kern="1200" dirty="0" smtClean="0">
                <a:solidFill>
                  <a:schemeClr val="tx1"/>
                </a:solidFill>
                <a:latin typeface="+mn-lt"/>
                <a:ea typeface="+mn-ea"/>
                <a:cs typeface="+mn-cs"/>
              </a:rPr>
              <a:t> and sinusoidal endothelium occurs predominantly in this zone. The remaining factors listed in </a:t>
            </a:r>
            <a:r>
              <a:rPr lang="en-US" sz="1200" b="1" i="0" u="none" strike="noStrike" kern="1200" dirty="0" smtClean="0">
                <a:solidFill>
                  <a:schemeClr val="tx1"/>
                </a:solidFill>
                <a:latin typeface="+mn-lt"/>
                <a:ea typeface="+mn-ea"/>
                <a:cs typeface="+mn-cs"/>
                <a:hlinkClick r:id="rId3" tooltip="Figure 1"/>
              </a:rPr>
              <a:t>Figure 1</a:t>
            </a:r>
            <a:r>
              <a:rPr lang="en-US" sz="1200" b="0" i="0" kern="1200" dirty="0" smtClean="0">
                <a:solidFill>
                  <a:schemeClr val="tx1"/>
                </a:solidFill>
                <a:latin typeface="+mn-lt"/>
                <a:ea typeface="+mn-ea"/>
                <a:cs typeface="+mn-cs"/>
              </a:rPr>
              <a:t> can also contribute to endothelial injury.</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28</a:t>
            </a:fld>
            <a:endParaRPr lang="tr-T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lnSpc>
                <a:spcPct val="130000"/>
              </a:lnSpc>
            </a:pPr>
            <a:r>
              <a:rPr lang="en-US" sz="1200" b="0" i="0" kern="1200" dirty="0" smtClean="0">
                <a:solidFill>
                  <a:schemeClr val="tx1"/>
                </a:solidFill>
                <a:latin typeface="+mn-lt"/>
                <a:ea typeface="+mn-ea"/>
                <a:cs typeface="+mn-cs"/>
              </a:rPr>
              <a:t>Experimental models show that the first events after endothelial injury caused by toxic metabolites are loss of </a:t>
            </a:r>
            <a:r>
              <a:rPr lang="en-US" sz="1200" b="0" i="1" kern="1200" dirty="0" err="1" smtClean="0">
                <a:solidFill>
                  <a:schemeClr val="tx1"/>
                </a:solidFill>
                <a:latin typeface="+mn-lt"/>
                <a:ea typeface="+mn-ea"/>
                <a:cs typeface="+mn-cs"/>
              </a:rPr>
              <a:t>fenestrae</a:t>
            </a:r>
            <a:r>
              <a:rPr lang="en-US" sz="1200" b="0" i="0" kern="1200" dirty="0" smtClean="0">
                <a:solidFill>
                  <a:schemeClr val="tx1"/>
                </a:solidFill>
                <a:latin typeface="+mn-lt"/>
                <a:ea typeface="+mn-ea"/>
                <a:cs typeface="+mn-cs"/>
              </a:rPr>
              <a:t> in sinusoidal endothelial cells (SEC), formation of gaps within and between SEC and rounding up or swelling of SEC. Consequently, red blood cells penetrate into the space of </a:t>
            </a:r>
            <a:r>
              <a:rPr lang="en-US" sz="1200" b="0" i="0" kern="1200" dirty="0" err="1" smtClean="0">
                <a:solidFill>
                  <a:schemeClr val="tx1"/>
                </a:solidFill>
                <a:latin typeface="+mn-lt"/>
                <a:ea typeface="+mn-ea"/>
                <a:cs typeface="+mn-cs"/>
              </a:rPr>
              <a:t>Disse</a:t>
            </a:r>
            <a:r>
              <a:rPr lang="en-US" sz="1200" b="0" i="0" kern="1200" dirty="0" smtClean="0">
                <a:solidFill>
                  <a:schemeClr val="tx1"/>
                </a:solidFill>
                <a:latin typeface="+mn-lt"/>
                <a:ea typeface="+mn-ea"/>
                <a:cs typeface="+mn-cs"/>
              </a:rPr>
              <a:t> and dissect off the sinusoidal lining cells, which </a:t>
            </a:r>
            <a:r>
              <a:rPr lang="en-US" sz="1200" b="0" i="0" kern="1200" dirty="0" err="1" smtClean="0">
                <a:solidFill>
                  <a:schemeClr val="tx1"/>
                </a:solidFill>
                <a:latin typeface="+mn-lt"/>
                <a:ea typeface="+mn-ea"/>
                <a:cs typeface="+mn-cs"/>
              </a:rPr>
              <a:t>embolise</a:t>
            </a:r>
            <a:r>
              <a:rPr lang="en-US" sz="1200" b="0" i="0" kern="1200" dirty="0" smtClean="0">
                <a:solidFill>
                  <a:schemeClr val="tx1"/>
                </a:solidFill>
                <a:latin typeface="+mn-lt"/>
                <a:ea typeface="+mn-ea"/>
                <a:cs typeface="+mn-cs"/>
              </a:rPr>
              <a:t> downstream and block the sinusoids, reducing the hepatic venous outflow and producing post-sinusoidal hypertension. Based on all these observations, some authors have proposed the term of sinusoidal obstruction syndrome for this complication (</a:t>
            </a:r>
            <a:r>
              <a:rPr lang="en-US" sz="1200" b="1" i="0" u="none" strike="noStrike" kern="1200" dirty="0" smtClean="0">
                <a:solidFill>
                  <a:schemeClr val="tx1"/>
                </a:solidFill>
                <a:latin typeface="+mn-lt"/>
                <a:ea typeface="+mn-ea"/>
                <a:cs typeface="+mn-cs"/>
                <a:hlinkClick r:id="rId3"/>
              </a:rPr>
              <a:t>8</a:t>
            </a:r>
            <a:r>
              <a:rPr lang="en-US" sz="1200" b="0" i="0" kern="1200" dirty="0" smtClean="0">
                <a:solidFill>
                  <a:schemeClr val="tx1"/>
                </a:solidFill>
                <a:latin typeface="+mn-lt"/>
                <a:ea typeface="+mn-ea"/>
                <a:cs typeface="+mn-cs"/>
              </a:rPr>
              <a:t>).</a:t>
            </a:r>
            <a:endParaRPr lang="en-GB" sz="1600" dirty="0" smtClean="0">
              <a:solidFill>
                <a:srgbClr val="C00000"/>
              </a:solidFill>
            </a:endParaRPr>
          </a:p>
        </p:txBody>
      </p:sp>
      <p:sp>
        <p:nvSpPr>
          <p:cNvPr id="4" name="Slide Number Placeholder 3"/>
          <p:cNvSpPr>
            <a:spLocks noGrp="1"/>
          </p:cNvSpPr>
          <p:nvPr>
            <p:ph type="sldNum" sz="quarter" idx="10"/>
          </p:nvPr>
        </p:nvSpPr>
        <p:spPr/>
        <p:txBody>
          <a:bodyPr/>
          <a:lstStyle/>
          <a:p>
            <a:fld id="{4B3C79CD-5E28-41F0-B4C1-54EB3A4EF265}" type="slidenum">
              <a:rPr lang="en-GB" smtClean="0"/>
              <a:pPr/>
              <a:t>31</a:t>
            </a:fld>
            <a:endParaRPr lang="en-GB"/>
          </a:p>
        </p:txBody>
      </p:sp>
    </p:spTree>
    <p:extLst>
      <p:ext uri="{BB962C8B-B14F-4D97-AF65-F5344CB8AC3E}">
        <p14:creationId xmlns:p14="http://schemas.microsoft.com/office/powerpoint/2010/main" xmlns="" val="569926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a:t>
            </a:r>
            <a:r>
              <a:rPr lang="en-GB" baseline="0" dirty="0" smtClean="0"/>
              <a:t> chemotherapy agents used as conditioning regimens for haematopoietic stem cell transplantation (HSCT) are metabolised in the liver. </a:t>
            </a:r>
          </a:p>
          <a:p>
            <a:r>
              <a:rPr lang="en-GB" baseline="0" dirty="0" smtClean="0"/>
              <a:t>Toxic metabolites are released by the hepatocytes, causing the damage and activation of the sinusoidal endothelial cells (SECs), which line the sinusoids.</a:t>
            </a:r>
          </a:p>
          <a:p>
            <a:r>
              <a:rPr lang="en-GB" baseline="0" dirty="0" smtClean="0"/>
              <a:t>These events can be triggered as soon as the conditioning regimen is administered.</a:t>
            </a:r>
          </a:p>
          <a:p>
            <a:pPr marL="171450" indent="-171450" eaLnBrk="1" hangingPunct="1">
              <a:spcBef>
                <a:spcPct val="0"/>
              </a:spcBef>
              <a:buFont typeface="Arial" pitchFamily="34" charset="0"/>
              <a:buChar char="•"/>
            </a:pPr>
            <a:r>
              <a:rPr lang="en-GB" dirty="0" smtClean="0"/>
              <a:t>The initial</a:t>
            </a:r>
            <a:r>
              <a:rPr lang="en-GB" baseline="0" dirty="0" smtClean="0"/>
              <a:t> trigger for VOD is the activation and damage of the sinusoidal endothelial cells due to toxic metabolites resulting from the HSCT conditioning regimen</a:t>
            </a:r>
            <a:r>
              <a:rPr lang="en-GB" baseline="30000" dirty="0" smtClean="0"/>
              <a:t>1</a:t>
            </a:r>
            <a:endParaRPr lang="en-GB" baseline="0" dirty="0" smtClean="0"/>
          </a:p>
          <a:p>
            <a:pPr marL="171450" indent="-171450" eaLnBrk="1" hangingPunct="1">
              <a:spcBef>
                <a:spcPct val="0"/>
              </a:spcBef>
              <a:buFont typeface="Arial" pitchFamily="34" charset="0"/>
              <a:buChar char="•"/>
            </a:pPr>
            <a:r>
              <a:rPr lang="en-GB" dirty="0" smtClean="0"/>
              <a:t>Inflammatory</a:t>
            </a:r>
            <a:r>
              <a:rPr lang="en-GB" baseline="0" dirty="0" smtClean="0"/>
              <a:t> mediators such as cytokines and </a:t>
            </a:r>
            <a:r>
              <a:rPr lang="en-GB" baseline="0" dirty="0" err="1" smtClean="0"/>
              <a:t>chemokines</a:t>
            </a:r>
            <a:r>
              <a:rPr lang="en-GB" baseline="0" dirty="0" smtClean="0"/>
              <a:t> are released along with the enzyme </a:t>
            </a:r>
            <a:r>
              <a:rPr lang="en-GB" baseline="0" dirty="0" err="1" smtClean="0"/>
              <a:t>heparanse</a:t>
            </a:r>
            <a:r>
              <a:rPr lang="en-GB" baseline="0" dirty="0" smtClean="0"/>
              <a:t>, which breaks down the extracellular matrix</a:t>
            </a:r>
            <a:r>
              <a:rPr lang="en-GB" baseline="30000" dirty="0" smtClean="0"/>
              <a:t>1</a:t>
            </a:r>
            <a:endParaRPr lang="en-GB" baseline="0" dirty="0" smtClean="0"/>
          </a:p>
          <a:p>
            <a:pPr marL="171450" indent="-171450" eaLnBrk="1" hangingPunct="1">
              <a:spcBef>
                <a:spcPct val="0"/>
              </a:spcBef>
              <a:buFont typeface="Arial" pitchFamily="34" charset="0"/>
              <a:buChar char="•"/>
            </a:pPr>
            <a:r>
              <a:rPr lang="en-GB" baseline="0" dirty="0" smtClean="0"/>
              <a:t>The rounding up of endothelial cells allows red blood cells, white blood cells and other debris accumulates in the space of </a:t>
            </a:r>
            <a:r>
              <a:rPr lang="en-GB" baseline="0" dirty="0" err="1" smtClean="0"/>
              <a:t>Disse</a:t>
            </a:r>
            <a:r>
              <a:rPr lang="en-GB" baseline="0" dirty="0" smtClean="0"/>
              <a:t>, leading to sinusoidal narrowing</a:t>
            </a:r>
          </a:p>
          <a:p>
            <a:pPr marL="171450" indent="-171450" eaLnBrk="1" hangingPunct="1">
              <a:spcBef>
                <a:spcPct val="0"/>
              </a:spcBef>
              <a:buFont typeface="Arial" pitchFamily="34" charset="0"/>
              <a:buChar char="•"/>
            </a:pPr>
            <a:r>
              <a:rPr lang="en-GB" baseline="0" dirty="0" smtClean="0"/>
              <a:t>Endothelial cells dissect off and </a:t>
            </a:r>
            <a:r>
              <a:rPr lang="en-GB" baseline="0" dirty="0" err="1" smtClean="0"/>
              <a:t>embolise</a:t>
            </a:r>
            <a:r>
              <a:rPr lang="en-GB" baseline="0" dirty="0" smtClean="0"/>
              <a:t> downstream, further contributing to this narrowing</a:t>
            </a:r>
            <a:r>
              <a:rPr lang="en-GB" baseline="30000" dirty="0" smtClean="0"/>
              <a:t>1</a:t>
            </a:r>
            <a:endParaRPr lang="en-GB" baseline="0" dirty="0" smtClean="0"/>
          </a:p>
          <a:p>
            <a:pPr marL="171450" indent="-171450" eaLnBrk="1" hangingPunct="1">
              <a:spcBef>
                <a:spcPct val="0"/>
              </a:spcBef>
              <a:buFont typeface="Arial" pitchFamily="34" charset="0"/>
              <a:buChar char="•"/>
            </a:pPr>
            <a:r>
              <a:rPr lang="en-GB" baseline="0" dirty="0" smtClean="0"/>
              <a:t>A </a:t>
            </a:r>
            <a:r>
              <a:rPr lang="en-GB" baseline="0" dirty="0" err="1" smtClean="0"/>
              <a:t>procoagulant</a:t>
            </a:r>
            <a:r>
              <a:rPr lang="en-GB" baseline="0" dirty="0" smtClean="0"/>
              <a:t> and </a:t>
            </a:r>
            <a:r>
              <a:rPr lang="en-GB" baseline="0" dirty="0" err="1" smtClean="0"/>
              <a:t>hypofibrinolytic</a:t>
            </a:r>
            <a:r>
              <a:rPr lang="en-GB" baseline="0" dirty="0" smtClean="0"/>
              <a:t> state is also characteristic of VOD</a:t>
            </a:r>
            <a:r>
              <a:rPr lang="en-GB" baseline="30000" dirty="0" smtClean="0"/>
              <a:t>1</a:t>
            </a:r>
            <a:endParaRPr lang="en-GB" baseline="0" dirty="0" smtClean="0"/>
          </a:p>
          <a:p>
            <a:pPr marL="171450" indent="-171450" eaLnBrk="1" hangingPunct="1">
              <a:spcBef>
                <a:spcPct val="0"/>
              </a:spcBef>
              <a:buFont typeface="Arial" pitchFamily="34" charset="0"/>
              <a:buChar char="•"/>
            </a:pPr>
            <a:r>
              <a:rPr lang="en-GB" baseline="0" dirty="0" smtClean="0"/>
              <a:t>This can lead to the complete obstruction of the hepatic sinusoids. In severe cases this can lead to multi-organ failure and death</a:t>
            </a:r>
            <a:r>
              <a:rPr lang="en-GB" baseline="30000" dirty="0" smtClean="0"/>
              <a:t>1-3</a:t>
            </a:r>
            <a:endParaRPr lang="en-GB" baseline="0" dirty="0" smtClean="0"/>
          </a:p>
          <a:p>
            <a:pPr eaLnBrk="1" hangingPunct="1">
              <a:spcBef>
                <a:spcPct val="0"/>
              </a:spcBef>
            </a:pPr>
            <a:endParaRPr lang="en-GB" baseline="0" dirty="0" smtClean="0"/>
          </a:p>
          <a:p>
            <a:pPr eaLnBrk="1" hangingPunct="1">
              <a:spcBef>
                <a:spcPct val="0"/>
              </a:spcBef>
            </a:pPr>
            <a:r>
              <a:rPr lang="en-GB" b="1" baseline="0" dirty="0" smtClean="0"/>
              <a:t>References</a:t>
            </a:r>
            <a:endParaRPr lang="en-GB" b="0" baseline="0" dirty="0" smtClean="0"/>
          </a:p>
          <a:p>
            <a:pPr marL="228600" marR="0" indent="-228600" algn="l" defTabSz="914400" rtl="0" eaLnBrk="1" fontAlgn="auto" latinLnBrk="0" hangingPunct="1">
              <a:lnSpc>
                <a:spcPct val="100000"/>
              </a:lnSpc>
              <a:spcBef>
                <a:spcPct val="0"/>
              </a:spcBef>
              <a:spcAft>
                <a:spcPts val="0"/>
              </a:spcAft>
              <a:buClrTx/>
              <a:buSzTx/>
              <a:buFontTx/>
              <a:buAutoNum type="arabicPeriod"/>
              <a:tabLst/>
              <a:defRPr/>
            </a:pPr>
            <a:r>
              <a:rPr lang="en-GB" dirty="0" smtClean="0"/>
              <a:t>Richardson PG et al. </a:t>
            </a:r>
            <a:r>
              <a:rPr lang="en-GB" i="1" dirty="0" smtClean="0"/>
              <a:t>Expert </a:t>
            </a:r>
            <a:r>
              <a:rPr lang="en-GB" i="1" dirty="0" err="1" smtClean="0"/>
              <a:t>Opin</a:t>
            </a:r>
            <a:r>
              <a:rPr lang="en-GB" i="1" dirty="0" smtClean="0"/>
              <a:t> Drug </a:t>
            </a:r>
            <a:r>
              <a:rPr lang="en-GB" i="1" dirty="0" err="1" smtClean="0"/>
              <a:t>Saf</a:t>
            </a:r>
            <a:r>
              <a:rPr lang="en-GB" i="1" dirty="0" smtClean="0"/>
              <a:t> </a:t>
            </a:r>
            <a:r>
              <a:rPr lang="en-GB" dirty="0" smtClean="0"/>
              <a:t>2013;12:123–136</a:t>
            </a:r>
          </a:p>
          <a:p>
            <a:pPr marL="228600" marR="0" indent="-228600" algn="l" defTabSz="914400" rtl="0" eaLnBrk="1" fontAlgn="auto" latinLnBrk="0" hangingPunct="1">
              <a:lnSpc>
                <a:spcPct val="100000"/>
              </a:lnSpc>
              <a:spcBef>
                <a:spcPct val="0"/>
              </a:spcBef>
              <a:spcAft>
                <a:spcPts val="0"/>
              </a:spcAft>
              <a:buClrTx/>
              <a:buSzTx/>
              <a:buFontTx/>
              <a:buAutoNum type="arabicPeriod"/>
              <a:tabLst/>
              <a:defRPr/>
            </a:pPr>
            <a:r>
              <a:rPr lang="en-GB" dirty="0" err="1" smtClean="0"/>
              <a:t>Bearman</a:t>
            </a:r>
            <a:r>
              <a:rPr lang="en-GB" dirty="0" smtClean="0"/>
              <a:t> SI. </a:t>
            </a:r>
            <a:r>
              <a:rPr lang="en-GB" i="1" dirty="0" smtClean="0"/>
              <a:t>Blood</a:t>
            </a:r>
            <a:r>
              <a:rPr lang="en-GB" dirty="0" smtClean="0"/>
              <a:t> 1995;85:3005–3020</a:t>
            </a:r>
          </a:p>
          <a:p>
            <a:pPr marL="228600" marR="0" indent="-228600" algn="l" defTabSz="914400" rtl="0" eaLnBrk="1" fontAlgn="auto" latinLnBrk="0" hangingPunct="1">
              <a:lnSpc>
                <a:spcPct val="100000"/>
              </a:lnSpc>
              <a:spcBef>
                <a:spcPct val="0"/>
              </a:spcBef>
              <a:spcAft>
                <a:spcPts val="0"/>
              </a:spcAft>
              <a:buClrTx/>
              <a:buSzTx/>
              <a:buFontTx/>
              <a:buAutoNum type="arabicPeriod"/>
              <a:tabLst/>
              <a:defRPr/>
            </a:pPr>
            <a:r>
              <a:rPr lang="en-GB" dirty="0" smtClean="0"/>
              <a:t>Coppell JA et al. </a:t>
            </a:r>
            <a:r>
              <a:rPr lang="en-GB" i="1" dirty="0" smtClean="0"/>
              <a:t>Blood Rev </a:t>
            </a:r>
            <a:r>
              <a:rPr lang="en-GB" dirty="0" smtClean="0"/>
              <a:t>2003;17:63–70</a:t>
            </a:r>
          </a:p>
          <a:p>
            <a:endParaRPr lang="en-GB" baseline="0" dirty="0" smtClean="0"/>
          </a:p>
          <a:p>
            <a:r>
              <a:rPr lang="en-GB" b="1" baseline="0" dirty="0" smtClean="0"/>
              <a:t>References</a:t>
            </a:r>
            <a:endParaRPr lang="en-GB"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Richardson PG et al. </a:t>
            </a:r>
            <a:r>
              <a:rPr lang="en-GB" i="1" dirty="0" smtClean="0"/>
              <a:t>Expert </a:t>
            </a:r>
            <a:r>
              <a:rPr lang="en-GB" i="1" dirty="0" err="1" smtClean="0"/>
              <a:t>Opin</a:t>
            </a:r>
            <a:r>
              <a:rPr lang="en-GB" i="1" dirty="0" smtClean="0"/>
              <a:t> Drug </a:t>
            </a:r>
            <a:r>
              <a:rPr lang="en-GB" i="1" dirty="0" err="1" smtClean="0"/>
              <a:t>Saf</a:t>
            </a:r>
            <a:r>
              <a:rPr lang="en-GB" i="1" dirty="0" smtClean="0"/>
              <a:t> </a:t>
            </a:r>
            <a:r>
              <a:rPr lang="en-GB" dirty="0" smtClean="0"/>
              <a:t>2013;12:123–136</a:t>
            </a:r>
            <a:endParaRPr lang="en-GB" b="1" dirty="0"/>
          </a:p>
        </p:txBody>
      </p:sp>
      <p:sp>
        <p:nvSpPr>
          <p:cNvPr id="4" name="Slide Number Placeholder 3"/>
          <p:cNvSpPr>
            <a:spLocks noGrp="1"/>
          </p:cNvSpPr>
          <p:nvPr>
            <p:ph type="sldNum" sz="quarter" idx="10"/>
          </p:nvPr>
        </p:nvSpPr>
        <p:spPr/>
        <p:txBody>
          <a:bodyPr/>
          <a:lstStyle/>
          <a:p>
            <a:fld id="{4B3C79CD-5E28-41F0-B4C1-54EB3A4EF265}" type="slidenum">
              <a:rPr lang="en-GB" smtClean="0"/>
              <a:pPr/>
              <a:t>33</a:t>
            </a:fld>
            <a:endParaRPr lang="en-GB"/>
          </a:p>
        </p:txBody>
      </p:sp>
    </p:spTree>
    <p:extLst>
      <p:ext uri="{BB962C8B-B14F-4D97-AF65-F5344CB8AC3E}">
        <p14:creationId xmlns:p14="http://schemas.microsoft.com/office/powerpoint/2010/main" xmlns="" val="8930095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The activated sinusoidal epithelial cells release inflammatory cytokines, adhesions molecules and </a:t>
            </a:r>
            <a:r>
              <a:rPr lang="en-GB" baseline="0" dirty="0" err="1" smtClean="0"/>
              <a:t>heparanase</a:t>
            </a:r>
            <a:r>
              <a:rPr lang="en-GB" baseline="0" dirty="0" smtClean="0"/>
              <a:t>. </a:t>
            </a:r>
            <a:r>
              <a:rPr lang="en-GB" baseline="0" dirty="0" err="1" smtClean="0"/>
              <a:t>Heparanese</a:t>
            </a:r>
            <a:r>
              <a:rPr lang="en-GB" baseline="0" dirty="0" smtClean="0"/>
              <a:t> digests the extracellular matrix that supports the structure of the sinusoids. The action of these factors causes the endothelial cells to round up, and gaps to form between the cells. Red blood cells, white blood cells and other cellular debris exits through these gaps into the space of </a:t>
            </a:r>
            <a:r>
              <a:rPr lang="en-GB" baseline="0" dirty="0" err="1" smtClean="0"/>
              <a:t>Disse</a:t>
            </a:r>
            <a:r>
              <a:rPr lang="en-GB" baseline="0" dirty="0" smtClean="0"/>
              <a:t>, the </a:t>
            </a:r>
            <a:r>
              <a:rPr lang="en-GB" baseline="0" dirty="0" err="1" smtClean="0"/>
              <a:t>perisinusoidal</a:t>
            </a:r>
            <a:r>
              <a:rPr lang="en-GB" baseline="0" dirty="0" smtClean="0"/>
              <a:t> space that is located between the endothelium and the hepatocytes. This accumulation of cells and debris in this space causes narrowing of the sinusoids. Endothelial cells can dissect off and </a:t>
            </a:r>
            <a:r>
              <a:rPr lang="en-GB" baseline="0" dirty="0" err="1" smtClean="0"/>
              <a:t>embolise</a:t>
            </a:r>
            <a:r>
              <a:rPr lang="en-GB" baseline="0" dirty="0" smtClean="0"/>
              <a:t> further downstream.</a:t>
            </a:r>
          </a:p>
          <a:p>
            <a:endParaRPr lang="en-GB" baseline="0" dirty="0" smtClean="0"/>
          </a:p>
          <a:p>
            <a:r>
              <a:rPr lang="en-GB" b="1" baseline="0" dirty="0" smtClean="0"/>
              <a:t>References</a:t>
            </a:r>
            <a:endParaRPr lang="en-GB" b="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Carreras E et al. </a:t>
            </a:r>
            <a:r>
              <a:rPr lang="en-GB" sz="1200" i="1" kern="1200" dirty="0" err="1" smtClean="0">
                <a:solidFill>
                  <a:schemeClr val="tx1"/>
                </a:solidFill>
                <a:effectLst/>
                <a:latin typeface="+mn-lt"/>
                <a:ea typeface="+mn-ea"/>
                <a:cs typeface="+mn-cs"/>
              </a:rPr>
              <a:t>Biol</a:t>
            </a:r>
            <a:r>
              <a:rPr lang="en-GB" sz="1200" i="1" kern="1200" dirty="0" smtClean="0">
                <a:solidFill>
                  <a:schemeClr val="tx1"/>
                </a:solidFill>
                <a:effectLst/>
                <a:latin typeface="+mn-lt"/>
                <a:ea typeface="+mn-ea"/>
                <a:cs typeface="+mn-cs"/>
              </a:rPr>
              <a:t> Blood Marrow Transplant</a:t>
            </a:r>
            <a:r>
              <a:rPr lang="en-GB" sz="1200" kern="1200" dirty="0" smtClean="0">
                <a:solidFill>
                  <a:schemeClr val="tx1"/>
                </a:solidFill>
                <a:effectLst/>
                <a:latin typeface="+mn-lt"/>
                <a:ea typeface="+mn-ea"/>
                <a:cs typeface="+mn-cs"/>
              </a:rPr>
              <a:t> 2011;17:1713–1720</a:t>
            </a:r>
            <a:endParaRPr lang="en-GB"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Richardson PG et al. </a:t>
            </a:r>
            <a:r>
              <a:rPr lang="en-GB" i="1" dirty="0" smtClean="0"/>
              <a:t>Expert </a:t>
            </a:r>
            <a:r>
              <a:rPr lang="en-GB" i="1" dirty="0" err="1" smtClean="0"/>
              <a:t>Opin</a:t>
            </a:r>
            <a:r>
              <a:rPr lang="en-GB" i="1" dirty="0" smtClean="0"/>
              <a:t> Drug </a:t>
            </a:r>
            <a:r>
              <a:rPr lang="en-GB" i="1" dirty="0" err="1" smtClean="0"/>
              <a:t>Saf</a:t>
            </a:r>
            <a:r>
              <a:rPr lang="en-GB" i="1" dirty="0" smtClean="0"/>
              <a:t> </a:t>
            </a:r>
            <a:r>
              <a:rPr lang="en-GB" dirty="0" smtClean="0"/>
              <a:t>2013;12:123–136</a:t>
            </a:r>
            <a:endParaRPr lang="en-GB" b="1" dirty="0"/>
          </a:p>
        </p:txBody>
      </p:sp>
      <p:sp>
        <p:nvSpPr>
          <p:cNvPr id="4" name="Slide Number Placeholder 3"/>
          <p:cNvSpPr>
            <a:spLocks noGrp="1"/>
          </p:cNvSpPr>
          <p:nvPr>
            <p:ph type="sldNum" sz="quarter" idx="10"/>
          </p:nvPr>
        </p:nvSpPr>
        <p:spPr/>
        <p:txBody>
          <a:bodyPr/>
          <a:lstStyle/>
          <a:p>
            <a:fld id="{4B3C79CD-5E28-41F0-B4C1-54EB3A4EF265}" type="slidenum">
              <a:rPr lang="en-GB" smtClean="0"/>
              <a:pPr/>
              <a:t>34</a:t>
            </a:fld>
            <a:endParaRPr lang="en-GB"/>
          </a:p>
        </p:txBody>
      </p:sp>
    </p:spTree>
    <p:extLst>
      <p:ext uri="{BB962C8B-B14F-4D97-AF65-F5344CB8AC3E}">
        <p14:creationId xmlns:p14="http://schemas.microsoft.com/office/powerpoint/2010/main" xmlns="" val="4207540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An increase in the expression of tissue factor (TF) and plasminogen activator inhibitor-1 (PAI-1) causes an increase in clot formation and a decrease in the breakdown on clots.</a:t>
            </a:r>
          </a:p>
          <a:p>
            <a:r>
              <a:rPr lang="en-GB" baseline="0" dirty="0" smtClean="0"/>
              <a:t>This contributes to the deposition of fibrin, clot formation, and the narrowing of the sinusoids. This may ultimately lead to obstruction of the sinusoids. </a:t>
            </a:r>
          </a:p>
          <a:p>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This</a:t>
            </a:r>
            <a:r>
              <a:rPr lang="en-GB" baseline="0" dirty="0" smtClean="0"/>
              <a:t> image shows the pathophysiology of VOD. The endothelial cells have rounded up, leading to gap formation, and some have dissected off into the bloodstream. The sinusoid has narrowed due to the accumulation of cells in the space of </a:t>
            </a:r>
            <a:r>
              <a:rPr lang="en-GB" baseline="0" dirty="0" err="1" smtClean="0"/>
              <a:t>Disse</a:t>
            </a:r>
            <a:r>
              <a:rPr lang="en-GB" baseline="0" dirty="0" smtClean="0"/>
              <a:t>. Clots forming at the sites of endothelial damage have caused the obstruction of the sinusoid. </a:t>
            </a:r>
          </a:p>
          <a:p>
            <a:endParaRPr lang="en-GB" baseline="0" dirty="0" smtClean="0"/>
          </a:p>
          <a:p>
            <a:r>
              <a:rPr lang="en-GB" b="1" baseline="0" dirty="0" smtClean="0"/>
              <a:t>References</a:t>
            </a:r>
            <a:endParaRPr lang="en-GB"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Richardson PG et al. </a:t>
            </a:r>
            <a:r>
              <a:rPr lang="en-GB" i="1" dirty="0" smtClean="0"/>
              <a:t>Expert </a:t>
            </a:r>
            <a:r>
              <a:rPr lang="en-GB" i="1" dirty="0" err="1" smtClean="0"/>
              <a:t>Opin</a:t>
            </a:r>
            <a:r>
              <a:rPr lang="en-GB" i="1" dirty="0" smtClean="0"/>
              <a:t> Drug </a:t>
            </a:r>
            <a:r>
              <a:rPr lang="en-GB" i="1" dirty="0" err="1" smtClean="0"/>
              <a:t>Saf</a:t>
            </a:r>
            <a:r>
              <a:rPr lang="en-GB" i="1" dirty="0" smtClean="0"/>
              <a:t> </a:t>
            </a:r>
            <a:r>
              <a:rPr lang="en-GB" dirty="0" smtClean="0"/>
              <a:t>2013;12:123–136</a:t>
            </a:r>
            <a:endParaRPr lang="en-GB" b="1" dirty="0" smtClean="0"/>
          </a:p>
        </p:txBody>
      </p:sp>
      <p:sp>
        <p:nvSpPr>
          <p:cNvPr id="4" name="Slide Number Placeholder 3"/>
          <p:cNvSpPr>
            <a:spLocks noGrp="1"/>
          </p:cNvSpPr>
          <p:nvPr>
            <p:ph type="sldNum" sz="quarter" idx="10"/>
          </p:nvPr>
        </p:nvSpPr>
        <p:spPr/>
        <p:txBody>
          <a:bodyPr/>
          <a:lstStyle/>
          <a:p>
            <a:fld id="{4B3C79CD-5E28-41F0-B4C1-54EB3A4EF265}" type="slidenum">
              <a:rPr lang="en-GB" smtClean="0"/>
              <a:pPr/>
              <a:t>35</a:t>
            </a:fld>
            <a:endParaRPr lang="en-GB"/>
          </a:p>
        </p:txBody>
      </p:sp>
    </p:spTree>
    <p:extLst>
      <p:ext uri="{BB962C8B-B14F-4D97-AF65-F5344CB8AC3E}">
        <p14:creationId xmlns:p14="http://schemas.microsoft.com/office/powerpoint/2010/main" xmlns="" val="34107765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In both diagnostic criteria, other possible causes of these clinical features should be excluded before accepting a diagnosis of VOD (see differential diagnosis). Additionally, it is necessary to remember that some cases of VOD can appear late after HSCT.</a:t>
            </a:r>
            <a:endParaRPr lang="tr-TR" sz="1200" b="0" i="0" kern="1200" dirty="0" smtClean="0">
              <a:solidFill>
                <a:schemeClr val="tx1"/>
              </a:solidFill>
              <a:latin typeface="+mn-lt"/>
              <a:ea typeface="+mn-ea"/>
              <a:cs typeface="+mn-cs"/>
            </a:endParaRPr>
          </a:p>
          <a:p>
            <a:r>
              <a:rPr lang="en-US" dirty="0" smtClean="0"/>
              <a:t/>
            </a:r>
            <a:br>
              <a:rPr lang="en-US" dirty="0" smtClean="0"/>
            </a:br>
            <a:r>
              <a:rPr lang="en-US" sz="1200" b="0" i="0" kern="1200" dirty="0" smtClean="0">
                <a:solidFill>
                  <a:schemeClr val="tx1"/>
                </a:solidFill>
                <a:latin typeface="+mn-lt"/>
                <a:ea typeface="+mn-ea"/>
                <a:cs typeface="+mn-cs"/>
              </a:rPr>
              <a:t>This has ranged from 3% to 54% in the largest series. This variability is a consequence of the presence or absence of the well-known risk factors for this complication (see below). In the only prospective multi-centre study published, the incidence of VOD was 8% in cases of </a:t>
            </a:r>
            <a:r>
              <a:rPr lang="en-US" sz="1200" b="0" i="0" kern="1200" dirty="0" err="1" smtClean="0">
                <a:solidFill>
                  <a:schemeClr val="tx1"/>
                </a:solidFill>
                <a:latin typeface="+mn-lt"/>
                <a:ea typeface="+mn-ea"/>
                <a:cs typeface="+mn-cs"/>
              </a:rPr>
              <a:t>allo</a:t>
            </a:r>
            <a:r>
              <a:rPr lang="en-US" sz="1200" b="0" i="0" kern="1200" dirty="0" smtClean="0">
                <a:solidFill>
                  <a:schemeClr val="tx1"/>
                </a:solidFill>
                <a:latin typeface="+mn-lt"/>
                <a:ea typeface="+mn-ea"/>
                <a:cs typeface="+mn-cs"/>
              </a:rPr>
              <a:t>-HSCT and 3% in cases of auto-HSCT (</a:t>
            </a:r>
            <a:r>
              <a:rPr lang="en-US" sz="1200" b="1" i="0" u="none" strike="noStrike" kern="1200" dirty="0" smtClean="0">
                <a:solidFill>
                  <a:schemeClr val="tx1"/>
                </a:solidFill>
                <a:latin typeface="+mn-lt"/>
                <a:ea typeface="+mn-ea"/>
                <a:cs typeface="+mn-cs"/>
                <a:hlinkClick r:id="rId3"/>
              </a:rPr>
              <a:t>5</a:t>
            </a:r>
            <a:r>
              <a:rPr lang="en-US" sz="1200" b="0" i="0" kern="1200" dirty="0" smtClean="0">
                <a:solidFill>
                  <a:schemeClr val="tx1"/>
                </a:solidFill>
                <a:latin typeface="+mn-lt"/>
                <a:ea typeface="+mn-ea"/>
                <a:cs typeface="+mn-cs"/>
              </a:rPr>
              <a:t>). In a large single-centre study, the cumulative incidences of VOD in cases of </a:t>
            </a:r>
            <a:r>
              <a:rPr lang="en-US" sz="1200" b="0" i="0" kern="1200" dirty="0" err="1" smtClean="0">
                <a:solidFill>
                  <a:schemeClr val="tx1"/>
                </a:solidFill>
                <a:latin typeface="+mn-lt"/>
                <a:ea typeface="+mn-ea"/>
                <a:cs typeface="+mn-cs"/>
              </a:rPr>
              <a:t>allo</a:t>
            </a:r>
            <a:r>
              <a:rPr lang="en-US" sz="1200" b="0" i="0" kern="1200" dirty="0" smtClean="0">
                <a:solidFill>
                  <a:schemeClr val="tx1"/>
                </a:solidFill>
                <a:latin typeface="+mn-lt"/>
                <a:ea typeface="+mn-ea"/>
                <a:cs typeface="+mn-cs"/>
              </a:rPr>
              <a:t>-HSCT in the last decade were 14% and 8% using Seattle or Baltimore criteria, respectively. The incidence in patients undergoing RIC-HSCT seems to be less than 2%</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36</a:t>
            </a:fld>
            <a:endParaRPr lang="tr-T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In both diagnostic criteria, other possible causes of these clinical features should be excluded before accepting a diagnosis of VOD (see differential diagnosis). Additionally, it is necessary to remember that some cases of VOD can appear late after HSCT.</a:t>
            </a:r>
            <a:endParaRPr lang="tr-TR" sz="1200" b="0" i="0" kern="1200" dirty="0" smtClean="0">
              <a:solidFill>
                <a:schemeClr val="tx1"/>
              </a:solidFill>
              <a:latin typeface="+mn-lt"/>
              <a:ea typeface="+mn-ea"/>
              <a:cs typeface="+mn-cs"/>
            </a:endParaRPr>
          </a:p>
          <a:p>
            <a:pPr marL="342900" indent="-342900">
              <a:buFont typeface="+mj-lt"/>
              <a:buAutoNum type="alphaUcPeriod"/>
            </a:pPr>
            <a:r>
              <a:rPr lang="en-US" sz="1400" b="1" kern="1200" dirty="0" smtClean="0">
                <a:solidFill>
                  <a:srgbClr val="C00000"/>
                </a:solidFill>
                <a:latin typeface="+mn-lt"/>
                <a:ea typeface="+mn-ea"/>
                <a:cs typeface="+mn-cs"/>
              </a:rPr>
              <a:t>An hepatic venous gradient pressure (HVGP)</a:t>
            </a:r>
            <a:r>
              <a:rPr lang="tr-TR" sz="1400" b="1" kern="1200" dirty="0" smtClean="0">
                <a:solidFill>
                  <a:srgbClr val="C00000"/>
                </a:solidFill>
                <a:latin typeface="+mn-lt"/>
                <a:ea typeface="+mn-ea"/>
                <a:cs typeface="+mn-cs"/>
              </a:rPr>
              <a:t>: </a:t>
            </a:r>
            <a:r>
              <a:rPr lang="en-US" sz="1400" b="1" kern="1200" dirty="0" smtClean="0">
                <a:solidFill>
                  <a:srgbClr val="C00000"/>
                </a:solidFill>
                <a:latin typeface="+mn-lt"/>
                <a:ea typeface="+mn-ea"/>
                <a:cs typeface="+mn-cs"/>
              </a:rPr>
              <a:t> </a:t>
            </a:r>
            <a:r>
              <a:rPr lang="en-US" sz="1400" kern="1200" dirty="0" smtClean="0">
                <a:solidFill>
                  <a:schemeClr val="tx1"/>
                </a:solidFill>
                <a:latin typeface="+mn-lt"/>
                <a:ea typeface="+mn-ea"/>
                <a:cs typeface="+mn-cs"/>
              </a:rPr>
              <a:t>of ≥10 mmHg in a patient without a previous liver disease allows a precise differential diagnosis with a high degree of specificity. However, a normal HVGP does not exclude this </a:t>
            </a:r>
            <a:r>
              <a:rPr lang="en-US" sz="1400" kern="1200" dirty="0" err="1" smtClean="0">
                <a:solidFill>
                  <a:schemeClr val="tx1"/>
                </a:solidFill>
                <a:latin typeface="+mn-lt"/>
                <a:ea typeface="+mn-ea"/>
                <a:cs typeface="+mn-cs"/>
              </a:rPr>
              <a:t>syndromic</a:t>
            </a:r>
            <a:r>
              <a:rPr lang="en-US" sz="1400" kern="1200" dirty="0" smtClean="0">
                <a:solidFill>
                  <a:schemeClr val="tx1"/>
                </a:solidFill>
                <a:latin typeface="+mn-lt"/>
                <a:ea typeface="+mn-ea"/>
                <a:cs typeface="+mn-cs"/>
              </a:rPr>
              <a:t> diagnosis.</a:t>
            </a:r>
            <a:endParaRPr lang="tr-TR" sz="1400" kern="1200" dirty="0" smtClean="0">
              <a:solidFill>
                <a:schemeClr val="tx1"/>
              </a:solidFill>
              <a:latin typeface="+mn-lt"/>
              <a:ea typeface="+mn-ea"/>
              <a:cs typeface="+mn-cs"/>
            </a:endParaRPr>
          </a:p>
          <a:p>
            <a:pPr marL="342900" indent="-342900">
              <a:buFont typeface="+mj-lt"/>
              <a:buAutoNum type="alphaUcPeriod"/>
            </a:pPr>
            <a:endParaRPr lang="tr-TR" sz="1400" kern="1200" dirty="0" smtClean="0">
              <a:solidFill>
                <a:schemeClr val="tx1"/>
              </a:solidFill>
              <a:latin typeface="+mn-lt"/>
              <a:ea typeface="+mn-ea"/>
              <a:cs typeface="+mn-cs"/>
            </a:endParaRPr>
          </a:p>
          <a:p>
            <a:pPr marL="342900" indent="-342900">
              <a:buFont typeface="+mj-lt"/>
              <a:buAutoNum type="alphaUcPeriod"/>
            </a:pPr>
            <a:r>
              <a:rPr lang="en-US" sz="1400" b="1" i="1" kern="1200" dirty="0" smtClean="0">
                <a:solidFill>
                  <a:srgbClr val="C00000"/>
                </a:solidFill>
                <a:latin typeface="+mn-lt"/>
                <a:ea typeface="+mn-ea"/>
                <a:cs typeface="+mn-cs"/>
              </a:rPr>
              <a:t>Liver biopsy</a:t>
            </a:r>
            <a:r>
              <a:rPr lang="en-US" sz="1400" b="1" kern="1200" dirty="0" smtClean="0">
                <a:solidFill>
                  <a:srgbClr val="C00000"/>
                </a:solidFill>
                <a:latin typeface="+mn-lt"/>
                <a:ea typeface="+mn-ea"/>
                <a:cs typeface="+mn-cs"/>
              </a:rPr>
              <a:t>. </a:t>
            </a:r>
            <a:r>
              <a:rPr lang="en-US" sz="1400" kern="1200" dirty="0" smtClean="0">
                <a:solidFill>
                  <a:schemeClr val="tx1"/>
                </a:solidFill>
                <a:latin typeface="+mn-lt"/>
                <a:ea typeface="+mn-ea"/>
                <a:cs typeface="+mn-cs"/>
              </a:rPr>
              <a:t>classical histological changes seen with VOD </a:t>
            </a:r>
            <a:endParaRPr lang="tr-TR" sz="1400" kern="1200" dirty="0" smtClean="0">
              <a:solidFill>
                <a:schemeClr val="tx1"/>
              </a:solidFill>
              <a:latin typeface="+mn-lt"/>
              <a:ea typeface="+mn-ea"/>
              <a:cs typeface="+mn-cs"/>
            </a:endParaRPr>
          </a:p>
          <a:p>
            <a:pPr marL="800100" lvl="1" indent="-342900">
              <a:buFont typeface="+mj-lt"/>
              <a:buAutoNum type="arabicPeriod"/>
            </a:pPr>
            <a:r>
              <a:rPr lang="en-US" sz="1400" kern="1200" dirty="0" smtClean="0">
                <a:solidFill>
                  <a:schemeClr val="accent6">
                    <a:lumMod val="75000"/>
                  </a:schemeClr>
                </a:solidFill>
                <a:latin typeface="+mn-lt"/>
                <a:ea typeface="+mn-ea"/>
                <a:cs typeface="+mn-cs"/>
              </a:rPr>
              <a:t>concentric non-thrombotic narrowing of the lumen of small intrahepatic veins,</a:t>
            </a:r>
            <a:r>
              <a:rPr lang="tr-TR" sz="1400" kern="1200" dirty="0" smtClean="0">
                <a:solidFill>
                  <a:schemeClr val="accent6">
                    <a:lumMod val="75000"/>
                  </a:schemeClr>
                </a:solidFill>
                <a:latin typeface="+mn-lt"/>
                <a:ea typeface="+mn-ea"/>
                <a:cs typeface="+mn-cs"/>
              </a:rPr>
              <a:t> (more</a:t>
            </a:r>
            <a:r>
              <a:rPr lang="en-US" sz="1400" kern="1200" dirty="0" smtClean="0">
                <a:solidFill>
                  <a:schemeClr val="accent6">
                    <a:lumMod val="75000"/>
                  </a:schemeClr>
                </a:solidFill>
                <a:latin typeface="+mn-lt"/>
                <a:ea typeface="+mn-ea"/>
                <a:cs typeface="+mn-cs"/>
              </a:rPr>
              <a:t> specific </a:t>
            </a:r>
            <a:r>
              <a:rPr lang="tr-TR" sz="1400" kern="1200" dirty="0" smtClean="0">
                <a:solidFill>
                  <a:schemeClr val="accent6">
                    <a:lumMod val="75000"/>
                  </a:schemeClr>
                </a:solidFill>
                <a:latin typeface="+mn-lt"/>
                <a:ea typeface="+mn-ea"/>
                <a:cs typeface="+mn-cs"/>
              </a:rPr>
              <a:t>)</a:t>
            </a:r>
          </a:p>
          <a:p>
            <a:pPr marL="800100" lvl="1" indent="-342900">
              <a:buFont typeface="+mj-lt"/>
              <a:buAutoNum type="arabicPeriod"/>
            </a:pPr>
            <a:r>
              <a:rPr lang="en-US" sz="1400" kern="1200" dirty="0" smtClean="0">
                <a:solidFill>
                  <a:schemeClr val="accent6">
                    <a:lumMod val="75000"/>
                  </a:schemeClr>
                </a:solidFill>
                <a:latin typeface="+mn-lt"/>
                <a:ea typeface="+mn-ea"/>
                <a:cs typeface="+mn-cs"/>
              </a:rPr>
              <a:t>eccentric narrowing of the </a:t>
            </a:r>
            <a:r>
              <a:rPr lang="en-US" sz="1400" kern="1200" dirty="0" err="1" smtClean="0">
                <a:solidFill>
                  <a:schemeClr val="accent6">
                    <a:lumMod val="75000"/>
                  </a:schemeClr>
                </a:solidFill>
                <a:latin typeface="+mn-lt"/>
                <a:ea typeface="+mn-ea"/>
                <a:cs typeface="+mn-cs"/>
              </a:rPr>
              <a:t>venular</a:t>
            </a:r>
            <a:r>
              <a:rPr lang="en-US" sz="1400" kern="1200" dirty="0" smtClean="0">
                <a:solidFill>
                  <a:schemeClr val="accent6">
                    <a:lumMod val="75000"/>
                  </a:schemeClr>
                </a:solidFill>
                <a:latin typeface="+mn-lt"/>
                <a:ea typeface="+mn-ea"/>
                <a:cs typeface="+mn-cs"/>
              </a:rPr>
              <a:t> lumen; </a:t>
            </a:r>
            <a:r>
              <a:rPr lang="en-US" sz="1400" kern="1200" dirty="0" err="1" smtClean="0">
                <a:solidFill>
                  <a:schemeClr val="accent6">
                    <a:lumMod val="75000"/>
                  </a:schemeClr>
                </a:solidFill>
                <a:latin typeface="+mn-lt"/>
                <a:ea typeface="+mn-ea"/>
                <a:cs typeface="+mn-cs"/>
              </a:rPr>
              <a:t>phlebosclerosis</a:t>
            </a:r>
            <a:r>
              <a:rPr lang="en-US" sz="1400" kern="1200" dirty="0" smtClean="0">
                <a:solidFill>
                  <a:schemeClr val="accent6">
                    <a:lumMod val="75000"/>
                  </a:schemeClr>
                </a:solidFill>
                <a:latin typeface="+mn-lt"/>
                <a:ea typeface="+mn-ea"/>
                <a:cs typeface="+mn-cs"/>
              </a:rPr>
              <a:t>; sinusoidal fibrosis or </a:t>
            </a:r>
            <a:r>
              <a:rPr lang="en-US" sz="1400" kern="1200" dirty="0" err="1" smtClean="0">
                <a:solidFill>
                  <a:schemeClr val="accent6">
                    <a:lumMod val="75000"/>
                  </a:schemeClr>
                </a:solidFill>
                <a:latin typeface="+mn-lt"/>
                <a:ea typeface="+mn-ea"/>
                <a:cs typeface="+mn-cs"/>
              </a:rPr>
              <a:t>hepatocyte</a:t>
            </a:r>
            <a:r>
              <a:rPr lang="en-US" sz="1400" kern="1200" dirty="0" smtClean="0">
                <a:solidFill>
                  <a:schemeClr val="accent6">
                    <a:lumMod val="75000"/>
                  </a:schemeClr>
                </a:solidFill>
                <a:latin typeface="+mn-lt"/>
                <a:ea typeface="+mn-ea"/>
                <a:cs typeface="+mn-cs"/>
              </a:rPr>
              <a:t> necrosis</a:t>
            </a:r>
            <a:r>
              <a:rPr lang="tr-TR" sz="1400" kern="1200" dirty="0" smtClean="0">
                <a:solidFill>
                  <a:schemeClr val="accent6">
                    <a:lumMod val="75000"/>
                  </a:schemeClr>
                </a:solidFill>
                <a:latin typeface="+mn-lt"/>
                <a:ea typeface="+mn-ea"/>
                <a:cs typeface="+mn-cs"/>
              </a:rPr>
              <a:t> (</a:t>
            </a:r>
            <a:r>
              <a:rPr lang="en-US" sz="1400" kern="1200" dirty="0" smtClean="0">
                <a:solidFill>
                  <a:schemeClr val="accent6">
                    <a:lumMod val="75000"/>
                  </a:schemeClr>
                </a:solidFill>
                <a:latin typeface="+mn-lt"/>
                <a:ea typeface="+mn-ea"/>
                <a:cs typeface="+mn-cs"/>
              </a:rPr>
              <a:t>less specific </a:t>
            </a:r>
            <a:r>
              <a:rPr lang="tr-TR" sz="1400" kern="1200" dirty="0" smtClean="0">
                <a:solidFill>
                  <a:schemeClr val="accent6">
                    <a:lumMod val="75000"/>
                  </a:schemeClr>
                </a:solidFill>
                <a:latin typeface="+mn-lt"/>
                <a:ea typeface="+mn-ea"/>
                <a:cs typeface="+mn-cs"/>
              </a:rPr>
              <a:t>)  </a:t>
            </a:r>
            <a:r>
              <a:rPr lang="en-US" sz="1400" kern="1200" dirty="0" smtClean="0">
                <a:solidFill>
                  <a:schemeClr val="accent6">
                    <a:lumMod val="75000"/>
                  </a:schemeClr>
                </a:solidFill>
                <a:latin typeface="+mn-lt"/>
                <a:ea typeface="+mn-ea"/>
                <a:cs typeface="+mn-cs"/>
              </a:rPr>
              <a:t>Because of the patchy nature of VOD, a normal biopsy does not exclude this </a:t>
            </a:r>
            <a:r>
              <a:rPr lang="en-US" sz="1400" kern="1200" dirty="0" err="1" smtClean="0">
                <a:solidFill>
                  <a:schemeClr val="accent6">
                    <a:lumMod val="75000"/>
                  </a:schemeClr>
                </a:solidFill>
                <a:latin typeface="+mn-lt"/>
                <a:ea typeface="+mn-ea"/>
                <a:cs typeface="+mn-cs"/>
              </a:rPr>
              <a:t>syndromic</a:t>
            </a:r>
            <a:r>
              <a:rPr lang="en-US" sz="1400" kern="1200" dirty="0" smtClean="0">
                <a:solidFill>
                  <a:schemeClr val="accent6">
                    <a:lumMod val="75000"/>
                  </a:schemeClr>
                </a:solidFill>
                <a:latin typeface="+mn-lt"/>
                <a:ea typeface="+mn-ea"/>
                <a:cs typeface="+mn-cs"/>
              </a:rPr>
              <a:t> diagnosis</a:t>
            </a:r>
            <a:endParaRPr lang="tr-TR" sz="1400" kern="1200" dirty="0" smtClean="0">
              <a:solidFill>
                <a:schemeClr val="accent6">
                  <a:lumMod val="75000"/>
                </a:schemeClr>
              </a:solidFill>
              <a:latin typeface="+mn-lt"/>
              <a:ea typeface="+mn-ea"/>
              <a:cs typeface="+mn-cs"/>
            </a:endParaRPr>
          </a:p>
          <a:p>
            <a:pPr marL="342900" indent="-342900">
              <a:buFont typeface="+mj-lt"/>
              <a:buAutoNum type="alphaUcPeriod"/>
            </a:pPr>
            <a:endParaRPr lang="tr-TR" sz="1400" kern="1200" dirty="0" smtClean="0">
              <a:solidFill>
                <a:schemeClr val="tx1"/>
              </a:solidFill>
              <a:latin typeface="+mn-lt"/>
              <a:ea typeface="+mn-ea"/>
              <a:cs typeface="+mn-cs"/>
            </a:endParaRPr>
          </a:p>
          <a:p>
            <a:pPr marL="342900" indent="-342900">
              <a:buFont typeface="+mj-lt"/>
              <a:buAutoNum type="alphaUcPeriod"/>
            </a:pPr>
            <a:r>
              <a:rPr lang="en-US" sz="1600" b="1" i="1" kern="1200" dirty="0" err="1" smtClean="0">
                <a:solidFill>
                  <a:srgbClr val="C00000"/>
                </a:solidFill>
                <a:latin typeface="+mn-lt"/>
                <a:ea typeface="+mn-ea"/>
                <a:cs typeface="+mn-cs"/>
              </a:rPr>
              <a:t>Ultrasonography</a:t>
            </a:r>
            <a:r>
              <a:rPr lang="en-US" sz="1600" kern="1200" dirty="0" smtClean="0">
                <a:solidFill>
                  <a:srgbClr val="C00000"/>
                </a:solidFill>
                <a:latin typeface="+mn-lt"/>
                <a:ea typeface="+mn-ea"/>
                <a:cs typeface="+mn-cs"/>
              </a:rPr>
              <a:t>. </a:t>
            </a:r>
            <a:r>
              <a:rPr lang="en-US" sz="1600" kern="1200" dirty="0" smtClean="0">
                <a:solidFill>
                  <a:schemeClr val="tx1"/>
                </a:solidFill>
                <a:latin typeface="+mn-lt"/>
                <a:ea typeface="+mn-ea"/>
                <a:cs typeface="+mn-cs"/>
              </a:rPr>
              <a:t>A variety of abnormalities can be observed, such as gallbladder wall thickening, </a:t>
            </a:r>
            <a:r>
              <a:rPr lang="en-US" sz="1600" kern="1200" dirty="0" err="1" smtClean="0">
                <a:solidFill>
                  <a:schemeClr val="tx1"/>
                </a:solidFill>
                <a:latin typeface="+mn-lt"/>
                <a:ea typeface="+mn-ea"/>
                <a:cs typeface="+mn-cs"/>
              </a:rPr>
              <a:t>ascites</a:t>
            </a:r>
            <a:r>
              <a:rPr lang="en-US" sz="1600" kern="1200" dirty="0" smtClean="0">
                <a:solidFill>
                  <a:schemeClr val="tx1"/>
                </a:solidFill>
                <a:latin typeface="+mn-lt"/>
                <a:ea typeface="+mn-ea"/>
                <a:cs typeface="+mn-cs"/>
              </a:rPr>
              <a:t>, </a:t>
            </a:r>
            <a:r>
              <a:rPr lang="en-US" sz="1600" kern="1200" dirty="0" err="1" smtClean="0">
                <a:solidFill>
                  <a:schemeClr val="tx1"/>
                </a:solidFill>
                <a:latin typeface="+mn-lt"/>
                <a:ea typeface="+mn-ea"/>
                <a:cs typeface="+mn-cs"/>
              </a:rPr>
              <a:t>hepatomegaly</a:t>
            </a:r>
            <a:r>
              <a:rPr lang="en-US" sz="1600" kern="1200" dirty="0" smtClean="0">
                <a:solidFill>
                  <a:schemeClr val="tx1"/>
                </a:solidFill>
                <a:latin typeface="+mn-lt"/>
                <a:ea typeface="+mn-ea"/>
                <a:cs typeface="+mn-cs"/>
              </a:rPr>
              <a:t> and attenuated or reversed portal flow, but they are all non-specific.</a:t>
            </a:r>
            <a:endParaRPr lang="tr-TR" sz="1600" kern="1200" dirty="0" smtClean="0">
              <a:solidFill>
                <a:schemeClr val="tx1"/>
              </a:solidFill>
              <a:latin typeface="+mn-lt"/>
              <a:ea typeface="+mn-ea"/>
              <a:cs typeface="+mn-cs"/>
            </a:endParaRPr>
          </a:p>
          <a:p>
            <a:pPr marL="342900" indent="-342900">
              <a:buFont typeface="+mj-lt"/>
              <a:buAutoNum type="alphaUcPeriod"/>
            </a:pPr>
            <a:endParaRPr lang="tr-TR" sz="1600" kern="1200" dirty="0" smtClean="0">
              <a:solidFill>
                <a:schemeClr val="tx1"/>
              </a:solidFill>
              <a:latin typeface="+mn-lt"/>
              <a:ea typeface="+mn-ea"/>
              <a:cs typeface="+mn-cs"/>
            </a:endParaRPr>
          </a:p>
          <a:p>
            <a:pPr marL="342900" indent="-342900">
              <a:buFont typeface="+mj-lt"/>
              <a:buAutoNum type="alphaUcPeriod"/>
            </a:pPr>
            <a:r>
              <a:rPr lang="en-US" sz="1600" b="1" i="1" kern="1200" dirty="0" smtClean="0">
                <a:solidFill>
                  <a:srgbClr val="C00000"/>
                </a:solidFill>
                <a:latin typeface="+mn-lt"/>
                <a:ea typeface="+mn-ea"/>
                <a:cs typeface="+mn-cs"/>
              </a:rPr>
              <a:t>Biological studies</a:t>
            </a:r>
            <a:r>
              <a:rPr lang="en-US" sz="1600" kern="1200" dirty="0" smtClean="0">
                <a:solidFill>
                  <a:srgbClr val="C00000"/>
                </a:solidFill>
                <a:latin typeface="+mn-lt"/>
                <a:ea typeface="+mn-ea"/>
                <a:cs typeface="+mn-cs"/>
              </a:rPr>
              <a:t>. </a:t>
            </a:r>
            <a:r>
              <a:rPr lang="en-US" sz="1600" kern="1200" dirty="0" smtClean="0">
                <a:solidFill>
                  <a:schemeClr val="tx1"/>
                </a:solidFill>
                <a:latin typeface="+mn-lt"/>
                <a:ea typeface="+mn-ea"/>
                <a:cs typeface="+mn-cs"/>
              </a:rPr>
              <a:t>Although the serum of patients with VOD shows an increase in levels of </a:t>
            </a:r>
            <a:r>
              <a:rPr lang="en-US" sz="1600" kern="1200" dirty="0" err="1" smtClean="0">
                <a:solidFill>
                  <a:schemeClr val="tx1"/>
                </a:solidFill>
                <a:latin typeface="+mn-lt"/>
                <a:ea typeface="+mn-ea"/>
                <a:cs typeface="+mn-cs"/>
              </a:rPr>
              <a:t>plasminogen</a:t>
            </a:r>
            <a:r>
              <a:rPr lang="en-US" sz="1600" kern="1200" dirty="0" smtClean="0">
                <a:solidFill>
                  <a:schemeClr val="tx1"/>
                </a:solidFill>
                <a:latin typeface="+mn-lt"/>
                <a:ea typeface="+mn-ea"/>
                <a:cs typeface="+mn-cs"/>
              </a:rPr>
              <a:t> activator inhibitor (PAI)-1 (marker with the highest specificity and sensitivity for VOD), </a:t>
            </a:r>
            <a:r>
              <a:rPr lang="en-US" sz="1600" kern="1200" dirty="0" err="1" smtClean="0">
                <a:solidFill>
                  <a:schemeClr val="tx1"/>
                </a:solidFill>
                <a:latin typeface="+mn-lt"/>
                <a:ea typeface="+mn-ea"/>
                <a:cs typeface="+mn-cs"/>
              </a:rPr>
              <a:t>vWF</a:t>
            </a:r>
            <a:r>
              <a:rPr lang="en-US" sz="1600" kern="1200" dirty="0" smtClean="0">
                <a:solidFill>
                  <a:schemeClr val="tx1"/>
                </a:solidFill>
                <a:latin typeface="+mn-lt"/>
                <a:ea typeface="+mn-ea"/>
                <a:cs typeface="+mn-cs"/>
              </a:rPr>
              <a:t>, </a:t>
            </a:r>
            <a:r>
              <a:rPr lang="en-US" sz="1600" kern="1200" dirty="0" err="1" smtClean="0">
                <a:solidFill>
                  <a:schemeClr val="tx1"/>
                </a:solidFill>
                <a:latin typeface="+mn-lt"/>
                <a:ea typeface="+mn-ea"/>
                <a:cs typeface="+mn-cs"/>
              </a:rPr>
              <a:t>thrombomodulin</a:t>
            </a:r>
            <a:r>
              <a:rPr lang="en-US" sz="1600" kern="1200" dirty="0" smtClean="0">
                <a:solidFill>
                  <a:schemeClr val="tx1"/>
                </a:solidFill>
                <a:latin typeface="+mn-lt"/>
                <a:ea typeface="+mn-ea"/>
                <a:cs typeface="+mn-cs"/>
              </a:rPr>
              <a:t>, E-</a:t>
            </a:r>
            <a:r>
              <a:rPr lang="en-US" sz="1600" kern="1200" dirty="0" err="1" smtClean="0">
                <a:solidFill>
                  <a:schemeClr val="tx1"/>
                </a:solidFill>
                <a:latin typeface="+mn-lt"/>
                <a:ea typeface="+mn-ea"/>
                <a:cs typeface="+mn-cs"/>
              </a:rPr>
              <a:t>selectin</a:t>
            </a:r>
            <a:r>
              <a:rPr lang="en-US" sz="1600" kern="1200" dirty="0" smtClean="0">
                <a:solidFill>
                  <a:schemeClr val="tx1"/>
                </a:solidFill>
                <a:latin typeface="+mn-lt"/>
                <a:ea typeface="+mn-ea"/>
                <a:cs typeface="+mn-cs"/>
              </a:rPr>
              <a:t>, </a:t>
            </a:r>
            <a:r>
              <a:rPr lang="en-US" sz="1600" kern="1200" dirty="0" err="1" smtClean="0">
                <a:solidFill>
                  <a:schemeClr val="tx1"/>
                </a:solidFill>
                <a:latin typeface="+mn-lt"/>
                <a:ea typeface="+mn-ea"/>
                <a:cs typeface="+mn-cs"/>
              </a:rPr>
              <a:t>sICAM</a:t>
            </a:r>
            <a:r>
              <a:rPr lang="en-US" sz="1600" kern="1200" dirty="0" smtClean="0">
                <a:solidFill>
                  <a:schemeClr val="tx1"/>
                </a:solidFill>
                <a:latin typeface="+mn-lt"/>
                <a:ea typeface="+mn-ea"/>
                <a:cs typeface="+mn-cs"/>
              </a:rPr>
              <a:t>, </a:t>
            </a:r>
            <a:r>
              <a:rPr lang="en-US" sz="1600" kern="1200" dirty="0" err="1" smtClean="0">
                <a:solidFill>
                  <a:schemeClr val="tx1"/>
                </a:solidFill>
                <a:latin typeface="+mn-lt"/>
                <a:ea typeface="+mn-ea"/>
                <a:cs typeface="+mn-cs"/>
              </a:rPr>
              <a:t>aminopropeptides</a:t>
            </a:r>
            <a:r>
              <a:rPr lang="en-US" sz="1600" kern="1200" dirty="0" smtClean="0">
                <a:solidFill>
                  <a:schemeClr val="tx1"/>
                </a:solidFill>
                <a:latin typeface="+mn-lt"/>
                <a:ea typeface="+mn-ea"/>
                <a:cs typeface="+mn-cs"/>
              </a:rPr>
              <a:t> of type III collagen and </a:t>
            </a:r>
            <a:r>
              <a:rPr lang="en-US" sz="1600" kern="1200" dirty="0" err="1" smtClean="0">
                <a:solidFill>
                  <a:schemeClr val="tx1"/>
                </a:solidFill>
                <a:latin typeface="+mn-lt"/>
                <a:ea typeface="+mn-ea"/>
                <a:cs typeface="+mn-cs"/>
              </a:rPr>
              <a:t>hyaluronic</a:t>
            </a:r>
            <a:r>
              <a:rPr lang="en-US" sz="1600" kern="1200" dirty="0" smtClean="0">
                <a:solidFill>
                  <a:schemeClr val="tx1"/>
                </a:solidFill>
                <a:latin typeface="+mn-lt"/>
                <a:ea typeface="+mn-ea"/>
                <a:cs typeface="+mn-cs"/>
              </a:rPr>
              <a:t> acid, they are all of little utility in daily clinical practice </a:t>
            </a:r>
            <a:endParaRPr lang="tr-TR" sz="1400" kern="1200" dirty="0" smtClean="0">
              <a:solidFill>
                <a:schemeClr val="tx1"/>
              </a:solidFill>
              <a:latin typeface="+mn-lt"/>
              <a:ea typeface="+mn-ea"/>
              <a:cs typeface="+mn-cs"/>
            </a:endParaRP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37</a:t>
            </a:fld>
            <a:endParaRPr lang="tr-T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0" i="0" kern="1200" dirty="0" err="1" smtClean="0">
                <a:solidFill>
                  <a:schemeClr val="tx1"/>
                </a:solidFill>
                <a:latin typeface="+mn-lt"/>
                <a:ea typeface="+mn-ea"/>
                <a:cs typeface="+mn-cs"/>
              </a:rPr>
              <a:t>ltrasonography</a:t>
            </a:r>
            <a:r>
              <a:rPr lang="en-US" sz="1200" b="0" i="0" kern="1200" dirty="0" smtClean="0">
                <a:solidFill>
                  <a:schemeClr val="tx1"/>
                </a:solidFill>
                <a:latin typeface="+mn-lt"/>
                <a:ea typeface="+mn-ea"/>
                <a:cs typeface="+mn-cs"/>
              </a:rPr>
              <a:t> may be abnormal in patients with hepatic sinusoidal obstruction syndrome (SOS), but is unlikely to be diagnostic for the disease. </a:t>
            </a:r>
            <a:r>
              <a:rPr lang="en-US" sz="1200" b="0" i="0" kern="1200" dirty="0" err="1" smtClean="0">
                <a:solidFill>
                  <a:schemeClr val="tx1"/>
                </a:solidFill>
                <a:latin typeface="+mn-lt"/>
                <a:ea typeface="+mn-ea"/>
                <a:cs typeface="+mn-cs"/>
              </a:rPr>
              <a:t>Ultrasonographic</a:t>
            </a:r>
            <a:r>
              <a:rPr lang="en-US" sz="1200" b="0" i="0" kern="1200" dirty="0" smtClean="0">
                <a:solidFill>
                  <a:schemeClr val="tx1"/>
                </a:solidFill>
                <a:latin typeface="+mn-lt"/>
                <a:ea typeface="+mn-ea"/>
                <a:cs typeface="+mn-cs"/>
              </a:rPr>
              <a:t> findings that are more common in SOS than other liver disorders occurring during hematopoietic cell transplantation (HCT) include the presence of </a:t>
            </a:r>
            <a:r>
              <a:rPr lang="en-US" sz="1200" b="0" i="0" kern="1200" dirty="0" err="1" smtClean="0">
                <a:solidFill>
                  <a:schemeClr val="tx1"/>
                </a:solidFill>
                <a:latin typeface="+mn-lt"/>
                <a:ea typeface="+mn-ea"/>
                <a:cs typeface="+mn-cs"/>
              </a:rPr>
              <a:t>ascites</a:t>
            </a:r>
            <a:r>
              <a:rPr lang="en-US" sz="1200" b="0" i="0" kern="1200" dirty="0" smtClean="0">
                <a:solidFill>
                  <a:schemeClr val="tx1"/>
                </a:solidFill>
                <a:latin typeface="+mn-lt"/>
                <a:ea typeface="+mn-ea"/>
                <a:cs typeface="+mn-cs"/>
              </a:rPr>
              <a:t>, an abnormal portal vein waveform, marked thickening of the gallbladder wall, and a hepatic artery resistance index greater than 0.75 [</a:t>
            </a:r>
            <a:r>
              <a:rPr lang="en-US" sz="1200" b="0" i="0" u="sng" kern="1200" dirty="0" smtClean="0">
                <a:solidFill>
                  <a:schemeClr val="tx1"/>
                </a:solidFill>
                <a:latin typeface="+mn-lt"/>
                <a:ea typeface="+mn-ea"/>
                <a:cs typeface="+mn-cs"/>
                <a:hlinkClick r:id="rId3"/>
              </a:rPr>
              <a:t>63</a:t>
            </a:r>
            <a:r>
              <a:rPr lang="en-US" sz="1200" b="0" i="0" kern="1200" dirty="0" smtClean="0">
                <a:solidFill>
                  <a:schemeClr val="tx1"/>
                </a:solidFill>
                <a:latin typeface="+mn-lt"/>
                <a:ea typeface="+mn-ea"/>
                <a:cs typeface="+mn-cs"/>
              </a:rPr>
              <a:t>]. Reversal of flow in the portal vein has been used to diagnose SOS, but the sensitivity is low [</a:t>
            </a:r>
            <a:r>
              <a:rPr lang="en-US" sz="1200" b="0" i="0" u="sng" kern="1200" dirty="0" smtClean="0">
                <a:solidFill>
                  <a:schemeClr val="tx1"/>
                </a:solidFill>
                <a:latin typeface="+mn-lt"/>
                <a:ea typeface="+mn-ea"/>
                <a:cs typeface="+mn-cs"/>
                <a:hlinkClick r:id="rId4"/>
              </a:rPr>
              <a:t>64,65</a:t>
            </a:r>
            <a:r>
              <a:rPr lang="en-US" sz="1200" b="0" i="0" kern="1200" dirty="0" smtClean="0">
                <a:solidFill>
                  <a:schemeClr val="tx1"/>
                </a:solidFill>
                <a:latin typeface="+mn-lt"/>
                <a:ea typeface="+mn-ea"/>
                <a:cs typeface="+mn-cs"/>
              </a:rPr>
              <a:t>].</a:t>
            </a:r>
          </a:p>
          <a:p>
            <a:r>
              <a:rPr lang="en-US" sz="1200" b="0" i="0" kern="1200" dirty="0" smtClean="0">
                <a:solidFill>
                  <a:schemeClr val="tx1"/>
                </a:solidFill>
                <a:latin typeface="+mn-lt"/>
                <a:ea typeface="+mn-ea"/>
                <a:cs typeface="+mn-cs"/>
              </a:rPr>
              <a:t>However, </a:t>
            </a:r>
            <a:r>
              <a:rPr lang="en-US" sz="1200" b="0" i="0" kern="1200" dirty="0" err="1" smtClean="0">
                <a:solidFill>
                  <a:schemeClr val="tx1"/>
                </a:solidFill>
                <a:latin typeface="+mn-lt"/>
                <a:ea typeface="+mn-ea"/>
                <a:cs typeface="+mn-cs"/>
              </a:rPr>
              <a:t>ultrasonography</a:t>
            </a:r>
            <a:r>
              <a:rPr lang="en-US" sz="1200" b="0" i="0" kern="1200" dirty="0" smtClean="0">
                <a:solidFill>
                  <a:schemeClr val="tx1"/>
                </a:solidFill>
                <a:latin typeface="+mn-lt"/>
                <a:ea typeface="+mn-ea"/>
                <a:cs typeface="+mn-cs"/>
              </a:rPr>
              <a:t> is often abnormal in patients undergoing HCT in the absence of SOS. As an example, one study prospectively determined the prevalence of </a:t>
            </a:r>
            <a:r>
              <a:rPr lang="en-US" sz="1200" b="0" i="0" kern="1200" dirty="0" err="1" smtClean="0">
                <a:solidFill>
                  <a:schemeClr val="tx1"/>
                </a:solidFill>
                <a:latin typeface="+mn-lt"/>
                <a:ea typeface="+mn-ea"/>
                <a:cs typeface="+mn-cs"/>
              </a:rPr>
              <a:t>sonographic</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hepatobiliary</a:t>
            </a:r>
            <a:r>
              <a:rPr lang="en-US" sz="1200" b="0" i="0" kern="1200" dirty="0" smtClean="0">
                <a:solidFill>
                  <a:schemeClr val="tx1"/>
                </a:solidFill>
                <a:latin typeface="+mn-lt"/>
                <a:ea typeface="+mn-ea"/>
                <a:cs typeface="+mn-cs"/>
              </a:rPr>
              <a:t> abnormalities in 21 patients undergoing HCT [</a:t>
            </a:r>
            <a:r>
              <a:rPr lang="en-US" sz="1200" b="0" i="0" u="sng" kern="1200" dirty="0" smtClean="0">
                <a:solidFill>
                  <a:schemeClr val="tx1"/>
                </a:solidFill>
                <a:latin typeface="+mn-lt"/>
                <a:ea typeface="+mn-ea"/>
                <a:cs typeface="+mn-cs"/>
                <a:hlinkClick r:id="rId5"/>
              </a:rPr>
              <a:t>66</a:t>
            </a:r>
            <a:r>
              <a:rPr lang="en-US" sz="1200" b="0" i="0" kern="1200" dirty="0" smtClean="0">
                <a:solidFill>
                  <a:schemeClr val="tx1"/>
                </a:solidFill>
                <a:latin typeface="+mn-lt"/>
                <a:ea typeface="+mn-ea"/>
                <a:cs typeface="+mn-cs"/>
              </a:rPr>
              <a:t>]. Baseline scans were abnormal in 62 percent. Findings on serial examinations could not discriminate patients with SOS from those without the syndrome.</a:t>
            </a:r>
            <a:endParaRPr lang="tr-TR" sz="1200" b="0" i="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However, US findings are nonspecific and similar findings can be seen in patients with absence of SOS. Studies have shown that no US finding is strongly associated with </a:t>
            </a:r>
            <a:r>
              <a:rPr lang="en-US" sz="1200" kern="1200" dirty="0" err="1" smtClean="0">
                <a:solidFill>
                  <a:schemeClr val="tx1"/>
                </a:solidFill>
                <a:latin typeface="+mn-lt"/>
                <a:ea typeface="+mn-ea"/>
                <a:cs typeface="+mn-cs"/>
              </a:rPr>
              <a:t>veno</a:t>
            </a:r>
            <a:r>
              <a:rPr lang="en-US" sz="1200" kern="1200" dirty="0" smtClean="0">
                <a:solidFill>
                  <a:schemeClr val="tx1"/>
                </a:solidFill>
                <a:latin typeface="+mn-lt"/>
                <a:ea typeface="+mn-ea"/>
                <a:cs typeface="+mn-cs"/>
              </a:rPr>
              <a:t>-occlusive disease (VOD)</a:t>
            </a:r>
            <a:endParaRPr lang="en-US" sz="1200" b="0" i="0" kern="1200" dirty="0" smtClean="0">
              <a:solidFill>
                <a:schemeClr val="tx1"/>
              </a:solidFill>
              <a:latin typeface="+mn-lt"/>
              <a:ea typeface="+mn-ea"/>
              <a:cs typeface="+mn-cs"/>
            </a:endParaRP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38</a:t>
            </a:fld>
            <a:endParaRPr lang="tr-T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0" i="0" kern="1200" dirty="0" err="1" smtClean="0">
                <a:solidFill>
                  <a:schemeClr val="tx1"/>
                </a:solidFill>
                <a:latin typeface="+mn-lt"/>
                <a:ea typeface="+mn-ea"/>
                <a:cs typeface="+mn-cs"/>
              </a:rPr>
              <a:t>maging</a:t>
            </a:r>
            <a:r>
              <a:rPr lang="en-US" sz="1200" b="0" i="0" kern="1200" dirty="0" smtClean="0">
                <a:solidFill>
                  <a:schemeClr val="tx1"/>
                </a:solidFill>
                <a:latin typeface="+mn-lt"/>
                <a:ea typeface="+mn-ea"/>
                <a:cs typeface="+mn-cs"/>
              </a:rPr>
              <a:t> techniques have experienced major progress since the 1980s and the initial definition of the criteria for diagnosis of SOS/VOD,</a:t>
            </a:r>
            <a:r>
              <a:rPr lang="en-US" sz="1200" b="0" i="0" kern="1200" baseline="30000" dirty="0" smtClean="0">
                <a:solidFill>
                  <a:schemeClr val="tx1"/>
                </a:solidFill>
                <a:latin typeface="+mn-lt"/>
                <a:ea typeface="+mn-ea"/>
                <a:cs typeface="+mn-cs"/>
                <a:hlinkClick r:id="rId3"/>
              </a:rPr>
              <a:t>3</a:t>
            </a:r>
            <a:r>
              <a:rPr lang="en-US" sz="1200" b="0" i="0" kern="1200" baseline="30000" dirty="0" smtClean="0">
                <a:solidFill>
                  <a:schemeClr val="tx1"/>
                </a:solidFill>
                <a:latin typeface="+mn-lt"/>
                <a:ea typeface="+mn-ea"/>
                <a:cs typeface="+mn-cs"/>
              </a:rPr>
              <a:t>, </a:t>
            </a:r>
            <a:r>
              <a:rPr lang="en-US" sz="1200" b="0" i="0" kern="1200" baseline="30000" dirty="0" smtClean="0">
                <a:solidFill>
                  <a:schemeClr val="tx1"/>
                </a:solidFill>
                <a:latin typeface="+mn-lt"/>
                <a:ea typeface="+mn-ea"/>
                <a:cs typeface="+mn-cs"/>
                <a:hlinkClick r:id="rId3"/>
              </a:rPr>
              <a:t>4</a:t>
            </a:r>
            <a:r>
              <a:rPr lang="en-US" sz="1200" b="0" i="0" kern="1200" dirty="0" smtClean="0">
                <a:solidFill>
                  <a:schemeClr val="tx1"/>
                </a:solidFill>
                <a:latin typeface="+mn-lt"/>
                <a:ea typeface="+mn-ea"/>
                <a:cs typeface="+mn-cs"/>
              </a:rPr>
              <a:t> raising the possibility that they may contribute to refining such diagnosis today. The role of ultrasound has been investigated in several studies, but most of them were published almost two decades ago, with conflicting results, as reviewed by </a:t>
            </a:r>
            <a:r>
              <a:rPr lang="en-US" sz="1200" b="0" i="0" kern="1200" dirty="0" err="1" smtClean="0">
                <a:solidFill>
                  <a:schemeClr val="tx1"/>
                </a:solidFill>
                <a:latin typeface="+mn-lt"/>
                <a:ea typeface="+mn-ea"/>
                <a:cs typeface="+mn-cs"/>
              </a:rPr>
              <a:t>Mahgerefteh</a:t>
            </a:r>
            <a:r>
              <a:rPr lang="en-US" sz="1200" b="0" i="0" kern="1200" dirty="0" smtClean="0">
                <a:solidFill>
                  <a:schemeClr val="tx1"/>
                </a:solidFill>
                <a:latin typeface="+mn-lt"/>
                <a:ea typeface="+mn-ea"/>
                <a:cs typeface="+mn-cs"/>
              </a:rPr>
              <a:t> </a:t>
            </a:r>
            <a:r>
              <a:rPr lang="en-US" sz="1200" b="0" i="1" kern="1200" dirty="0" smtClean="0">
                <a:solidFill>
                  <a:schemeClr val="tx1"/>
                </a:solidFill>
                <a:latin typeface="+mn-lt"/>
                <a:ea typeface="+mn-ea"/>
                <a:cs typeface="+mn-cs"/>
              </a:rPr>
              <a:t>et al.</a:t>
            </a:r>
            <a:r>
              <a:rPr lang="en-US" sz="1200" b="0" i="0" kern="1200" baseline="30000" dirty="0" smtClean="0">
                <a:solidFill>
                  <a:schemeClr val="tx1"/>
                </a:solidFill>
                <a:latin typeface="+mn-lt"/>
                <a:ea typeface="+mn-ea"/>
                <a:cs typeface="+mn-cs"/>
                <a:hlinkClick r:id="rId3"/>
              </a:rPr>
              <a:t>53</a:t>
            </a:r>
            <a:r>
              <a:rPr lang="en-US" sz="1200" b="0" i="0" kern="1200" dirty="0" smtClean="0">
                <a:solidFill>
                  <a:schemeClr val="tx1"/>
                </a:solidFill>
                <a:latin typeface="+mn-lt"/>
                <a:ea typeface="+mn-ea"/>
                <a:cs typeface="+mn-cs"/>
              </a:rPr>
              <a:t> The reported abnormalities in SOS/VOD are not specific, and included </a:t>
            </a:r>
            <a:r>
              <a:rPr lang="en-US" sz="1200" b="0" i="0" kern="1200" dirty="0" err="1" smtClean="0">
                <a:solidFill>
                  <a:schemeClr val="tx1"/>
                </a:solidFill>
                <a:latin typeface="+mn-lt"/>
                <a:ea typeface="+mn-ea"/>
                <a:cs typeface="+mn-cs"/>
              </a:rPr>
              <a:t>hepatomegaly</a:t>
            </a:r>
            <a:r>
              <a:rPr lang="en-US" sz="1200" b="0" i="0" kern="1200" dirty="0" smtClean="0">
                <a:solidFill>
                  <a:schemeClr val="tx1"/>
                </a:solidFill>
                <a:latin typeface="+mn-lt"/>
                <a:ea typeface="+mn-ea"/>
                <a:cs typeface="+mn-cs"/>
              </a:rPr>
              <a:t>, splenomegaly, gallbladder wall thickening, </a:t>
            </a:r>
            <a:r>
              <a:rPr lang="en-US" sz="1200" b="0" i="0" kern="1200" dirty="0" err="1" smtClean="0">
                <a:solidFill>
                  <a:schemeClr val="tx1"/>
                </a:solidFill>
                <a:latin typeface="+mn-lt"/>
                <a:ea typeface="+mn-ea"/>
                <a:cs typeface="+mn-cs"/>
              </a:rPr>
              <a:t>ascites</a:t>
            </a:r>
            <a:r>
              <a:rPr lang="en-US" sz="1200" b="0" i="0" kern="1200" dirty="0" smtClean="0">
                <a:solidFill>
                  <a:schemeClr val="tx1"/>
                </a:solidFill>
                <a:latin typeface="+mn-lt"/>
                <a:ea typeface="+mn-ea"/>
                <a:cs typeface="+mn-cs"/>
              </a:rPr>
              <a:t> and portal venous flow abnormalities.</a:t>
            </a:r>
            <a:r>
              <a:rPr lang="en-US" sz="1200" b="0" i="0" kern="1200" baseline="30000" dirty="0" smtClean="0">
                <a:solidFill>
                  <a:schemeClr val="tx1"/>
                </a:solidFill>
                <a:latin typeface="+mn-lt"/>
                <a:ea typeface="+mn-ea"/>
                <a:cs typeface="+mn-cs"/>
                <a:hlinkClick r:id="rId3"/>
              </a:rPr>
              <a:t>53</a:t>
            </a:r>
            <a:r>
              <a:rPr lang="en-US" sz="1200" b="0" i="0" kern="1200" baseline="30000" dirty="0" smtClean="0">
                <a:solidFill>
                  <a:schemeClr val="tx1"/>
                </a:solidFill>
                <a:latin typeface="+mn-lt"/>
                <a:ea typeface="+mn-ea"/>
                <a:cs typeface="+mn-cs"/>
              </a:rPr>
              <a:t>, </a:t>
            </a:r>
            <a:r>
              <a:rPr lang="en-US" sz="1200" b="0" i="0" kern="1200" baseline="30000" dirty="0" smtClean="0">
                <a:solidFill>
                  <a:schemeClr val="tx1"/>
                </a:solidFill>
                <a:latin typeface="+mn-lt"/>
                <a:ea typeface="+mn-ea"/>
                <a:cs typeface="+mn-cs"/>
                <a:hlinkClick r:id="rId3"/>
              </a:rPr>
              <a:t>54</a:t>
            </a:r>
            <a:r>
              <a:rPr lang="en-US" sz="1200" b="0" i="0" kern="1200" dirty="0" smtClean="0">
                <a:solidFill>
                  <a:schemeClr val="tx1"/>
                </a:solidFill>
                <a:latin typeface="+mn-lt"/>
                <a:ea typeface="+mn-ea"/>
                <a:cs typeface="+mn-cs"/>
              </a:rPr>
              <a:t> The latter—decrease in velocity or reversal of the portal venous flow—are considered more specific for SOS/VOD, but usually occur late in the disease,</a:t>
            </a:r>
            <a:r>
              <a:rPr lang="en-US" sz="1200" b="0" i="0" kern="1200" baseline="30000" dirty="0" smtClean="0">
                <a:solidFill>
                  <a:schemeClr val="tx1"/>
                </a:solidFill>
                <a:latin typeface="+mn-lt"/>
                <a:ea typeface="+mn-ea"/>
                <a:cs typeface="+mn-cs"/>
                <a:hlinkClick r:id="rId3"/>
              </a:rPr>
              <a:t>53</a:t>
            </a:r>
            <a:r>
              <a:rPr lang="en-US" sz="1200" b="0" i="0" kern="1200" baseline="30000" dirty="0" smtClean="0">
                <a:solidFill>
                  <a:schemeClr val="tx1"/>
                </a:solidFill>
                <a:latin typeface="+mn-lt"/>
                <a:ea typeface="+mn-ea"/>
                <a:cs typeface="+mn-cs"/>
              </a:rPr>
              <a:t>,</a:t>
            </a:r>
            <a:r>
              <a:rPr lang="en-US" sz="1200" b="0" i="0" kern="1200" baseline="30000" dirty="0" smtClean="0">
                <a:solidFill>
                  <a:schemeClr val="tx1"/>
                </a:solidFill>
                <a:latin typeface="+mn-lt"/>
                <a:ea typeface="+mn-ea"/>
                <a:cs typeface="+mn-cs"/>
                <a:hlinkClick r:id="rId3"/>
              </a:rPr>
              <a:t>54</a:t>
            </a:r>
            <a:r>
              <a:rPr lang="en-US" sz="1200" b="0" i="0" kern="1200" baseline="30000" dirty="0" smtClean="0">
                <a:solidFill>
                  <a:schemeClr val="tx1"/>
                </a:solidFill>
                <a:latin typeface="+mn-lt"/>
                <a:ea typeface="+mn-ea"/>
                <a:cs typeface="+mn-cs"/>
              </a:rPr>
              <a:t>, </a:t>
            </a:r>
            <a:r>
              <a:rPr lang="en-US" sz="1200" b="0" i="0" kern="1200" baseline="30000" dirty="0" smtClean="0">
                <a:solidFill>
                  <a:schemeClr val="tx1"/>
                </a:solidFill>
                <a:latin typeface="+mn-lt"/>
                <a:ea typeface="+mn-ea"/>
                <a:cs typeface="+mn-cs"/>
                <a:hlinkClick r:id="rId3"/>
              </a:rPr>
              <a:t>55</a:t>
            </a:r>
            <a:r>
              <a:rPr lang="en-US" sz="1200" b="0" i="0" kern="1200" dirty="0" smtClean="0">
                <a:solidFill>
                  <a:schemeClr val="tx1"/>
                </a:solidFill>
                <a:latin typeface="+mn-lt"/>
                <a:ea typeface="+mn-ea"/>
                <a:cs typeface="+mn-cs"/>
              </a:rPr>
              <a:t> and their interest for SOS/VOD early diagnosis is limited.</a:t>
            </a:r>
          </a:p>
          <a:p>
            <a:r>
              <a:rPr lang="en-US" sz="1200" b="0" i="0" kern="1200" dirty="0" smtClean="0">
                <a:solidFill>
                  <a:schemeClr val="tx1"/>
                </a:solidFill>
                <a:latin typeface="+mn-lt"/>
                <a:ea typeface="+mn-ea"/>
                <a:cs typeface="+mn-cs"/>
              </a:rPr>
              <a:t>Measurement of the hepatic venous gradient pressure through the jugular vein is the most accurate method to confirm the diagnosis of SOS/VOD.</a:t>
            </a:r>
            <a:r>
              <a:rPr lang="en-US" sz="1200" b="0" i="0" kern="1200" baseline="30000" dirty="0" smtClean="0">
                <a:solidFill>
                  <a:schemeClr val="tx1"/>
                </a:solidFill>
                <a:latin typeface="+mn-lt"/>
                <a:ea typeface="+mn-ea"/>
                <a:cs typeface="+mn-cs"/>
                <a:hlinkClick r:id="rId3"/>
              </a:rPr>
              <a:t>24</a:t>
            </a:r>
            <a:r>
              <a:rPr lang="en-US" sz="1200" b="0" i="0" kern="1200" baseline="30000" dirty="0" smtClean="0">
                <a:solidFill>
                  <a:schemeClr val="tx1"/>
                </a:solidFill>
                <a:latin typeface="+mn-lt"/>
                <a:ea typeface="+mn-ea"/>
                <a:cs typeface="+mn-cs"/>
              </a:rPr>
              <a:t>, </a:t>
            </a:r>
            <a:r>
              <a:rPr lang="en-US" sz="1200" b="0" i="0" kern="1200" baseline="30000" dirty="0" smtClean="0">
                <a:solidFill>
                  <a:schemeClr val="tx1"/>
                </a:solidFill>
                <a:latin typeface="+mn-lt"/>
                <a:ea typeface="+mn-ea"/>
                <a:cs typeface="+mn-cs"/>
                <a:hlinkClick r:id="rId3"/>
              </a:rPr>
              <a:t>56</a:t>
            </a:r>
            <a:r>
              <a:rPr lang="en-US" sz="1200" b="0" i="0" kern="1200" baseline="30000" dirty="0" smtClean="0">
                <a:solidFill>
                  <a:schemeClr val="tx1"/>
                </a:solidFill>
                <a:latin typeface="+mn-lt"/>
                <a:ea typeface="+mn-ea"/>
                <a:cs typeface="+mn-cs"/>
              </a:rPr>
              <a:t>, </a:t>
            </a:r>
            <a:r>
              <a:rPr lang="en-US" sz="1200" b="0" i="0" kern="1200" baseline="30000" dirty="0" smtClean="0">
                <a:solidFill>
                  <a:schemeClr val="tx1"/>
                </a:solidFill>
                <a:latin typeface="+mn-lt"/>
                <a:ea typeface="+mn-ea"/>
                <a:cs typeface="+mn-cs"/>
                <a:hlinkClick r:id="rId3"/>
              </a:rPr>
              <a:t>57</a:t>
            </a:r>
            <a:r>
              <a:rPr lang="en-US" sz="1200" b="0" i="0" kern="1200" dirty="0" smtClean="0">
                <a:solidFill>
                  <a:schemeClr val="tx1"/>
                </a:solidFill>
                <a:latin typeface="+mn-lt"/>
                <a:ea typeface="+mn-ea"/>
                <a:cs typeface="+mn-cs"/>
              </a:rPr>
              <a:t> However, this technique is invasive, requires an expert </a:t>
            </a:r>
            <a:r>
              <a:rPr lang="en-US" sz="1200" b="0" i="0" kern="1200" dirty="0" err="1" smtClean="0">
                <a:solidFill>
                  <a:schemeClr val="tx1"/>
                </a:solidFill>
                <a:latin typeface="+mn-lt"/>
                <a:ea typeface="+mn-ea"/>
                <a:cs typeface="+mn-cs"/>
              </a:rPr>
              <a:t>hemodynamist</a:t>
            </a:r>
            <a:r>
              <a:rPr lang="en-US" sz="1200" b="0" i="0" kern="1200" dirty="0" smtClean="0">
                <a:solidFill>
                  <a:schemeClr val="tx1"/>
                </a:solidFill>
                <a:latin typeface="+mn-lt"/>
                <a:ea typeface="+mn-ea"/>
                <a:cs typeface="+mn-cs"/>
              </a:rPr>
              <a:t>, and is not routinely available in most centers. Therefore, </a:t>
            </a:r>
            <a:r>
              <a:rPr lang="en-US" sz="1200" b="0" i="0" kern="1200" dirty="0" err="1" smtClean="0">
                <a:solidFill>
                  <a:schemeClr val="tx1"/>
                </a:solidFill>
                <a:latin typeface="+mn-lt"/>
                <a:ea typeface="+mn-ea"/>
                <a:cs typeface="+mn-cs"/>
              </a:rPr>
              <a:t>doppler</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ultrasonography</a:t>
            </a:r>
            <a:r>
              <a:rPr lang="en-US" sz="1200" b="0" i="0" kern="1200" dirty="0" smtClean="0">
                <a:solidFill>
                  <a:schemeClr val="tx1"/>
                </a:solidFill>
                <a:latin typeface="+mn-lt"/>
                <a:ea typeface="+mn-ea"/>
                <a:cs typeface="+mn-cs"/>
              </a:rPr>
              <a:t> has been investigated to evaluate changes in portal circulation. Although the correlation between hepatic arterial resistive indices and portal hypertension is controversial, the hepatic arterial early acceleration index correlated directly with Hepatic venous pressure gradient.</a:t>
            </a:r>
            <a:r>
              <a:rPr lang="en-US" sz="1200" b="0" i="0" kern="1200" baseline="30000" dirty="0" smtClean="0">
                <a:solidFill>
                  <a:schemeClr val="tx1"/>
                </a:solidFill>
                <a:latin typeface="+mn-lt"/>
                <a:ea typeface="+mn-ea"/>
                <a:cs typeface="+mn-cs"/>
                <a:hlinkClick r:id="rId3"/>
              </a:rPr>
              <a:t>58</a:t>
            </a:r>
            <a:r>
              <a:rPr lang="en-US" sz="1200" b="0" i="0" kern="1200" dirty="0" smtClean="0">
                <a:solidFill>
                  <a:schemeClr val="tx1"/>
                </a:solidFill>
                <a:latin typeface="+mn-lt"/>
                <a:ea typeface="+mn-ea"/>
                <a:cs typeface="+mn-cs"/>
              </a:rPr>
              <a:t> Nevertheless, although non-invasive, this technique requires expert </a:t>
            </a:r>
            <a:r>
              <a:rPr lang="en-US" sz="1200" b="0" i="0" kern="1200" dirty="0" err="1" smtClean="0">
                <a:solidFill>
                  <a:schemeClr val="tx1"/>
                </a:solidFill>
                <a:latin typeface="+mn-lt"/>
                <a:ea typeface="+mn-ea"/>
                <a:cs typeface="+mn-cs"/>
              </a:rPr>
              <a:t>echographers</a:t>
            </a:r>
            <a:r>
              <a:rPr lang="en-US" sz="1200" b="0" i="0" kern="1200" dirty="0" smtClean="0">
                <a:solidFill>
                  <a:schemeClr val="tx1"/>
                </a:solidFill>
                <a:latin typeface="+mn-lt"/>
                <a:ea typeface="+mn-ea"/>
                <a:cs typeface="+mn-cs"/>
              </a:rPr>
              <a:t>, and is not available in most centers.</a:t>
            </a:r>
          </a:p>
          <a:p>
            <a:r>
              <a:rPr lang="en-US" sz="1200" b="0" i="0" kern="1200" dirty="0" smtClean="0">
                <a:solidFill>
                  <a:schemeClr val="tx1"/>
                </a:solidFill>
                <a:latin typeface="+mn-lt"/>
                <a:ea typeface="+mn-ea"/>
                <a:cs typeface="+mn-cs"/>
              </a:rPr>
              <a:t>Few studies, mostly case reports, investigate the role of other imaging techniques.</a:t>
            </a:r>
            <a:r>
              <a:rPr lang="en-US" sz="1200" b="0" i="0" kern="1200" baseline="30000" dirty="0" smtClean="0">
                <a:solidFill>
                  <a:schemeClr val="tx1"/>
                </a:solidFill>
                <a:latin typeface="+mn-lt"/>
                <a:ea typeface="+mn-ea"/>
                <a:cs typeface="+mn-cs"/>
                <a:hlinkClick r:id="rId3"/>
              </a:rPr>
              <a:t>23</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Periportal</a:t>
            </a:r>
            <a:r>
              <a:rPr lang="en-US" sz="1200" b="0" i="0" kern="1200" dirty="0" smtClean="0">
                <a:solidFill>
                  <a:schemeClr val="tx1"/>
                </a:solidFill>
                <a:latin typeface="+mn-lt"/>
                <a:ea typeface="+mn-ea"/>
                <a:cs typeface="+mn-cs"/>
              </a:rPr>
              <a:t> edema, </a:t>
            </a:r>
            <a:r>
              <a:rPr lang="en-US" sz="1200" b="0" i="0" kern="1200" dirty="0" err="1" smtClean="0">
                <a:solidFill>
                  <a:schemeClr val="tx1"/>
                </a:solidFill>
                <a:latin typeface="+mn-lt"/>
                <a:ea typeface="+mn-ea"/>
                <a:cs typeface="+mn-cs"/>
              </a:rPr>
              <a:t>ascites</a:t>
            </a:r>
            <a:r>
              <a:rPr lang="en-US" sz="1200" b="0" i="0" kern="1200" dirty="0" smtClean="0">
                <a:solidFill>
                  <a:schemeClr val="tx1"/>
                </a:solidFill>
                <a:latin typeface="+mn-lt"/>
                <a:ea typeface="+mn-ea"/>
                <a:cs typeface="+mn-cs"/>
              </a:rPr>
              <a:t> and a narrow right hepatic vein on computerized tomography scans are suggestive of SOS/VOD.</a:t>
            </a:r>
            <a:r>
              <a:rPr lang="en-US" sz="1200" b="0" i="0" kern="1200" baseline="30000" dirty="0" smtClean="0">
                <a:solidFill>
                  <a:schemeClr val="tx1"/>
                </a:solidFill>
                <a:latin typeface="+mn-lt"/>
                <a:ea typeface="+mn-ea"/>
                <a:cs typeface="+mn-cs"/>
                <a:hlinkClick r:id="rId3"/>
              </a:rPr>
              <a:t>59</a:t>
            </a:r>
            <a:r>
              <a:rPr lang="en-US" sz="1200" b="0" i="0" kern="1200" baseline="30000" dirty="0" smtClean="0">
                <a:solidFill>
                  <a:schemeClr val="tx1"/>
                </a:solidFill>
                <a:latin typeface="+mn-lt"/>
                <a:ea typeface="+mn-ea"/>
                <a:cs typeface="+mn-cs"/>
              </a:rPr>
              <a:t>, </a:t>
            </a:r>
            <a:r>
              <a:rPr lang="en-US" sz="1200" b="0" i="0" kern="1200" baseline="30000" dirty="0" smtClean="0">
                <a:solidFill>
                  <a:schemeClr val="tx1"/>
                </a:solidFill>
                <a:latin typeface="+mn-lt"/>
                <a:ea typeface="+mn-ea"/>
                <a:cs typeface="+mn-cs"/>
                <a:hlinkClick r:id="rId3"/>
              </a:rPr>
              <a:t>60</a:t>
            </a:r>
            <a:r>
              <a:rPr lang="en-US" sz="1200" b="0" i="0" kern="1200" dirty="0" smtClean="0">
                <a:solidFill>
                  <a:schemeClr val="tx1"/>
                </a:solidFill>
                <a:latin typeface="+mn-lt"/>
                <a:ea typeface="+mn-ea"/>
                <a:cs typeface="+mn-cs"/>
              </a:rPr>
              <a:t>Similarly, magnetic resonance imaging scans of patients with SOS/VOD have detected </a:t>
            </a:r>
            <a:r>
              <a:rPr lang="en-US" sz="1200" b="0" i="0" kern="1200" dirty="0" err="1" smtClean="0">
                <a:solidFill>
                  <a:schemeClr val="tx1"/>
                </a:solidFill>
                <a:latin typeface="+mn-lt"/>
                <a:ea typeface="+mn-ea"/>
                <a:cs typeface="+mn-cs"/>
              </a:rPr>
              <a:t>hepatomegaly</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ascites</a:t>
            </a:r>
            <a:r>
              <a:rPr lang="en-US" sz="1200" b="0" i="0" kern="1200" dirty="0" smtClean="0">
                <a:solidFill>
                  <a:schemeClr val="tx1"/>
                </a:solidFill>
                <a:latin typeface="+mn-lt"/>
                <a:ea typeface="+mn-ea"/>
                <a:cs typeface="+mn-cs"/>
              </a:rPr>
              <a:t>, hepatic vein narrowing, gallbladder wall thickening, </a:t>
            </a:r>
            <a:r>
              <a:rPr lang="en-US" sz="1200" b="0" i="0" kern="1200" dirty="0" err="1" smtClean="0">
                <a:solidFill>
                  <a:schemeClr val="tx1"/>
                </a:solidFill>
                <a:latin typeface="+mn-lt"/>
                <a:ea typeface="+mn-ea"/>
                <a:cs typeface="+mn-cs"/>
              </a:rPr>
              <a:t>peri</a:t>
            </a:r>
            <a:r>
              <a:rPr lang="en-US" sz="1200" b="0" i="0" kern="1200" dirty="0" smtClean="0">
                <a:solidFill>
                  <a:schemeClr val="tx1"/>
                </a:solidFill>
                <a:latin typeface="+mn-lt"/>
                <a:ea typeface="+mn-ea"/>
                <a:cs typeface="+mn-cs"/>
              </a:rPr>
              <a:t>-portal cuffing or patchy signal enhancement of the liver.</a:t>
            </a:r>
            <a:r>
              <a:rPr lang="en-US" sz="1200" b="0" i="0" kern="1200" baseline="30000" dirty="0" smtClean="0">
                <a:solidFill>
                  <a:schemeClr val="tx1"/>
                </a:solidFill>
                <a:latin typeface="+mn-lt"/>
                <a:ea typeface="+mn-ea"/>
                <a:cs typeface="+mn-cs"/>
                <a:hlinkClick r:id="rId3"/>
              </a:rPr>
              <a:t>59</a:t>
            </a:r>
            <a:r>
              <a:rPr lang="en-US" sz="1200" b="0" i="0" kern="1200" baseline="30000" dirty="0" smtClean="0">
                <a:solidFill>
                  <a:schemeClr val="tx1"/>
                </a:solidFill>
                <a:latin typeface="+mn-lt"/>
                <a:ea typeface="+mn-ea"/>
                <a:cs typeface="+mn-cs"/>
              </a:rPr>
              <a:t>, </a:t>
            </a:r>
            <a:r>
              <a:rPr lang="en-US" sz="1200" b="0" i="0" kern="1200" baseline="30000" dirty="0" smtClean="0">
                <a:solidFill>
                  <a:schemeClr val="tx1"/>
                </a:solidFill>
                <a:latin typeface="+mn-lt"/>
                <a:ea typeface="+mn-ea"/>
                <a:cs typeface="+mn-cs"/>
                <a:hlinkClick r:id="rId3"/>
              </a:rPr>
              <a:t>61</a:t>
            </a:r>
            <a:r>
              <a:rPr lang="en-US" sz="1200" b="0" i="0" kern="1200" baseline="30000" dirty="0" smtClean="0">
                <a:solidFill>
                  <a:schemeClr val="tx1"/>
                </a:solidFill>
                <a:latin typeface="+mn-lt"/>
                <a:ea typeface="+mn-ea"/>
                <a:cs typeface="+mn-cs"/>
              </a:rPr>
              <a:t>, </a:t>
            </a:r>
            <a:r>
              <a:rPr lang="en-US" sz="1200" b="0" i="0" kern="1200" baseline="30000" dirty="0" smtClean="0">
                <a:solidFill>
                  <a:schemeClr val="tx1"/>
                </a:solidFill>
                <a:latin typeface="+mn-lt"/>
                <a:ea typeface="+mn-ea"/>
                <a:cs typeface="+mn-cs"/>
                <a:hlinkClick r:id="rId3"/>
              </a:rPr>
              <a:t>62</a:t>
            </a:r>
            <a:r>
              <a:rPr lang="en-US" sz="1200" b="0" i="0" kern="1200" baseline="30000" dirty="0" smtClean="0">
                <a:solidFill>
                  <a:schemeClr val="tx1"/>
                </a:solidFill>
                <a:latin typeface="+mn-lt"/>
                <a:ea typeface="+mn-ea"/>
                <a:cs typeface="+mn-cs"/>
              </a:rPr>
              <a:t>, </a:t>
            </a:r>
            <a:r>
              <a:rPr lang="en-US" sz="1200" b="0" i="0" kern="1200" baseline="30000" dirty="0" smtClean="0">
                <a:solidFill>
                  <a:schemeClr val="tx1"/>
                </a:solidFill>
                <a:latin typeface="+mn-lt"/>
                <a:ea typeface="+mn-ea"/>
                <a:cs typeface="+mn-cs"/>
                <a:hlinkClick r:id="rId3"/>
              </a:rPr>
              <a:t>63</a:t>
            </a:r>
            <a:r>
              <a:rPr lang="en-US" sz="1200" b="0" i="0" kern="1200" baseline="30000" dirty="0" smtClean="0">
                <a:solidFill>
                  <a:schemeClr val="tx1"/>
                </a:solidFill>
                <a:latin typeface="+mn-lt"/>
                <a:ea typeface="+mn-ea"/>
                <a:cs typeface="+mn-cs"/>
              </a:rPr>
              <a:t>, </a:t>
            </a:r>
            <a:r>
              <a:rPr lang="en-US" sz="1200" b="0" i="0" kern="1200" baseline="30000" dirty="0" smtClean="0">
                <a:solidFill>
                  <a:schemeClr val="tx1"/>
                </a:solidFill>
                <a:latin typeface="+mn-lt"/>
                <a:ea typeface="+mn-ea"/>
                <a:cs typeface="+mn-cs"/>
                <a:hlinkClick r:id="rId3"/>
              </a:rPr>
              <a:t>64</a:t>
            </a:r>
            <a:r>
              <a:rPr lang="en-US" sz="1200" b="0" i="0" kern="1200" dirty="0" smtClean="0">
                <a:solidFill>
                  <a:schemeClr val="tx1"/>
                </a:solidFill>
                <a:latin typeface="+mn-lt"/>
                <a:ea typeface="+mn-ea"/>
                <a:cs typeface="+mn-cs"/>
              </a:rPr>
              <a:t> Of note, a high specificity of </a:t>
            </a:r>
            <a:r>
              <a:rPr lang="en-US" sz="1200" b="0" i="0" kern="1200" dirty="0" err="1" smtClean="0">
                <a:solidFill>
                  <a:schemeClr val="tx1"/>
                </a:solidFill>
                <a:latin typeface="+mn-lt"/>
                <a:ea typeface="+mn-ea"/>
                <a:cs typeface="+mn-cs"/>
              </a:rPr>
              <a:t>supramagnetic</a:t>
            </a:r>
            <a:r>
              <a:rPr lang="en-US" sz="1200" b="0" i="0" kern="1200" dirty="0" smtClean="0">
                <a:solidFill>
                  <a:schemeClr val="tx1"/>
                </a:solidFill>
                <a:latin typeface="+mn-lt"/>
                <a:ea typeface="+mn-ea"/>
                <a:cs typeface="+mn-cs"/>
              </a:rPr>
              <a:t> iron oxide-enhanced magnetic resonance imaging and </a:t>
            </a:r>
            <a:r>
              <a:rPr lang="en-US" sz="1200" b="0" i="0" kern="1200" dirty="0" err="1" smtClean="0">
                <a:solidFill>
                  <a:schemeClr val="tx1"/>
                </a:solidFill>
                <a:latin typeface="+mn-lt"/>
                <a:ea typeface="+mn-ea"/>
                <a:cs typeface="+mn-cs"/>
              </a:rPr>
              <a:t>gadoteric</a:t>
            </a:r>
            <a:r>
              <a:rPr lang="en-US" sz="1200" b="0" i="0" kern="1200" dirty="0" smtClean="0">
                <a:solidFill>
                  <a:schemeClr val="tx1"/>
                </a:solidFill>
                <a:latin typeface="+mn-lt"/>
                <a:ea typeface="+mn-ea"/>
                <a:cs typeface="+mn-cs"/>
              </a:rPr>
              <a:t> acid-enhanced magnetic resonance imaging for SOS/VOD diagnosis in patients with chemotherapy-treated colorectal liver metastases has been reported,</a:t>
            </a:r>
            <a:r>
              <a:rPr lang="en-US" sz="1200" b="0" i="0" kern="1200" baseline="30000" dirty="0" smtClean="0">
                <a:solidFill>
                  <a:schemeClr val="tx1"/>
                </a:solidFill>
                <a:latin typeface="+mn-lt"/>
                <a:ea typeface="+mn-ea"/>
                <a:cs typeface="+mn-cs"/>
                <a:hlinkClick r:id="rId3"/>
              </a:rPr>
              <a:t>65</a:t>
            </a:r>
            <a:r>
              <a:rPr lang="en-US" sz="1200" b="0" i="0" kern="1200" baseline="30000" dirty="0" smtClean="0">
                <a:solidFill>
                  <a:schemeClr val="tx1"/>
                </a:solidFill>
                <a:latin typeface="+mn-lt"/>
                <a:ea typeface="+mn-ea"/>
                <a:cs typeface="+mn-cs"/>
              </a:rPr>
              <a:t>, </a:t>
            </a:r>
            <a:r>
              <a:rPr lang="en-US" sz="1200" b="0" i="0" kern="1200" baseline="30000" dirty="0" smtClean="0">
                <a:solidFill>
                  <a:schemeClr val="tx1"/>
                </a:solidFill>
                <a:latin typeface="+mn-lt"/>
                <a:ea typeface="+mn-ea"/>
                <a:cs typeface="+mn-cs"/>
                <a:hlinkClick r:id="rId3"/>
              </a:rPr>
              <a:t>66</a:t>
            </a:r>
            <a:r>
              <a:rPr lang="en-US" sz="1200" b="0" i="0" kern="1200" dirty="0" smtClean="0">
                <a:solidFill>
                  <a:schemeClr val="tx1"/>
                </a:solidFill>
                <a:latin typeface="+mn-lt"/>
                <a:ea typeface="+mn-ea"/>
                <a:cs typeface="+mn-cs"/>
              </a:rPr>
              <a:t> but these imaging modalities have not been evaluated in the setting of HCT.</a:t>
            </a:r>
          </a:p>
          <a:p>
            <a:r>
              <a:rPr lang="en-US" sz="1200" b="0" i="0" kern="1200" dirty="0" smtClean="0">
                <a:solidFill>
                  <a:schemeClr val="tx1"/>
                </a:solidFill>
                <a:latin typeface="+mn-lt"/>
                <a:ea typeface="+mn-ea"/>
                <a:cs typeface="+mn-cs"/>
              </a:rPr>
              <a:t>At present, the role of imaging in SOS/VOD remains limited to ultrasound to assist in the exclusion of differential diagnoses. In addition, ultrasound may be helpful to confirm clinical findings such as </a:t>
            </a:r>
            <a:r>
              <a:rPr lang="en-US" sz="1200" b="0" i="0" kern="1200" dirty="0" err="1" smtClean="0">
                <a:solidFill>
                  <a:schemeClr val="tx1"/>
                </a:solidFill>
                <a:latin typeface="+mn-lt"/>
                <a:ea typeface="+mn-ea"/>
                <a:cs typeface="+mn-cs"/>
              </a:rPr>
              <a:t>hepatomegaly</a:t>
            </a:r>
            <a:r>
              <a:rPr lang="en-US" sz="1200" b="0" i="0" kern="1200" dirty="0" smtClean="0">
                <a:solidFill>
                  <a:schemeClr val="tx1"/>
                </a:solidFill>
                <a:latin typeface="+mn-lt"/>
                <a:ea typeface="+mn-ea"/>
                <a:cs typeface="+mn-cs"/>
              </a:rPr>
              <a:t> and </a:t>
            </a:r>
            <a:r>
              <a:rPr lang="en-US" sz="1200" b="0" i="0" kern="1200" dirty="0" err="1" smtClean="0">
                <a:solidFill>
                  <a:schemeClr val="tx1"/>
                </a:solidFill>
                <a:latin typeface="+mn-lt"/>
                <a:ea typeface="+mn-ea"/>
                <a:cs typeface="+mn-cs"/>
              </a:rPr>
              <a:t>ascites</a:t>
            </a:r>
            <a:r>
              <a:rPr lang="en-US" sz="1200" b="0" i="0" kern="1200" dirty="0" smtClean="0">
                <a:solidFill>
                  <a:schemeClr val="tx1"/>
                </a:solidFill>
                <a:latin typeface="+mn-lt"/>
                <a:ea typeface="+mn-ea"/>
                <a:cs typeface="+mn-cs"/>
              </a:rPr>
              <a:t>, which can be difficult to assess in particular in overweight patients. Baseline and serial ultrasound measurements may be useful for early detection of signs suggestive of SOS/VOD, although daily clinical examination and weight monitoring remain the gold standards. Prospective evaluation of hepatic arterial early acceleration index and of </a:t>
            </a:r>
            <a:r>
              <a:rPr lang="en-US" sz="1200" b="0" i="0" kern="1200" dirty="0" err="1" smtClean="0">
                <a:solidFill>
                  <a:schemeClr val="tx1"/>
                </a:solidFill>
                <a:latin typeface="+mn-lt"/>
                <a:ea typeface="+mn-ea"/>
                <a:cs typeface="+mn-cs"/>
              </a:rPr>
              <a:t>supramagnetic</a:t>
            </a:r>
            <a:r>
              <a:rPr lang="en-US" sz="1200" b="0" i="0" kern="1200" dirty="0" smtClean="0">
                <a:solidFill>
                  <a:schemeClr val="tx1"/>
                </a:solidFill>
                <a:latin typeface="+mn-lt"/>
                <a:ea typeface="+mn-ea"/>
                <a:cs typeface="+mn-cs"/>
              </a:rPr>
              <a:t> iron oxide- or </a:t>
            </a:r>
            <a:r>
              <a:rPr lang="en-US" sz="1200" b="0" i="0" kern="1200" dirty="0" err="1" smtClean="0">
                <a:solidFill>
                  <a:schemeClr val="tx1"/>
                </a:solidFill>
                <a:latin typeface="+mn-lt"/>
                <a:ea typeface="+mn-ea"/>
                <a:cs typeface="+mn-cs"/>
              </a:rPr>
              <a:t>gadoteric</a:t>
            </a:r>
            <a:r>
              <a:rPr lang="en-US" sz="1200" b="0" i="0" kern="1200" dirty="0" smtClean="0">
                <a:solidFill>
                  <a:schemeClr val="tx1"/>
                </a:solidFill>
                <a:latin typeface="+mn-lt"/>
                <a:ea typeface="+mn-ea"/>
                <a:cs typeface="+mn-cs"/>
              </a:rPr>
              <a:t> acid-enhanced magnetic resonance imaging for SOS/VOD monitoring/diagnosis seems indispensable before recommending their use and integration into the SOS/VOD diagnostic criteria.</a:t>
            </a: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39</a:t>
            </a:fld>
            <a:endParaRPr lang="tr-T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0" i="0" kern="1200" dirty="0" err="1" smtClean="0">
                <a:solidFill>
                  <a:schemeClr val="tx1"/>
                </a:solidFill>
                <a:latin typeface="+mn-lt"/>
                <a:ea typeface="+mn-ea"/>
                <a:cs typeface="+mn-cs"/>
              </a:rPr>
              <a:t>maging</a:t>
            </a:r>
            <a:r>
              <a:rPr lang="en-US" sz="1200" b="0" i="0" kern="1200" dirty="0" smtClean="0">
                <a:solidFill>
                  <a:schemeClr val="tx1"/>
                </a:solidFill>
                <a:latin typeface="+mn-lt"/>
                <a:ea typeface="+mn-ea"/>
                <a:cs typeface="+mn-cs"/>
              </a:rPr>
              <a:t> techniques have experienced major progress since the 1980s and the initial definition of the criteria for diagnosis of SOS/VOD,</a:t>
            </a:r>
            <a:r>
              <a:rPr lang="en-US" sz="1200" b="0" i="0" kern="1200" baseline="30000" dirty="0" smtClean="0">
                <a:solidFill>
                  <a:schemeClr val="tx1"/>
                </a:solidFill>
                <a:latin typeface="+mn-lt"/>
                <a:ea typeface="+mn-ea"/>
                <a:cs typeface="+mn-cs"/>
                <a:hlinkClick r:id="rId3"/>
              </a:rPr>
              <a:t>3</a:t>
            </a:r>
            <a:r>
              <a:rPr lang="en-US" sz="1200" b="0" i="0" kern="1200" baseline="30000" dirty="0" smtClean="0">
                <a:solidFill>
                  <a:schemeClr val="tx1"/>
                </a:solidFill>
                <a:latin typeface="+mn-lt"/>
                <a:ea typeface="+mn-ea"/>
                <a:cs typeface="+mn-cs"/>
              </a:rPr>
              <a:t>, </a:t>
            </a:r>
            <a:r>
              <a:rPr lang="en-US" sz="1200" b="0" i="0" kern="1200" baseline="30000" dirty="0" smtClean="0">
                <a:solidFill>
                  <a:schemeClr val="tx1"/>
                </a:solidFill>
                <a:latin typeface="+mn-lt"/>
                <a:ea typeface="+mn-ea"/>
                <a:cs typeface="+mn-cs"/>
                <a:hlinkClick r:id="rId3"/>
              </a:rPr>
              <a:t>4</a:t>
            </a:r>
            <a:r>
              <a:rPr lang="en-US" sz="1200" b="0" i="0" kern="1200" dirty="0" smtClean="0">
                <a:solidFill>
                  <a:schemeClr val="tx1"/>
                </a:solidFill>
                <a:latin typeface="+mn-lt"/>
                <a:ea typeface="+mn-ea"/>
                <a:cs typeface="+mn-cs"/>
              </a:rPr>
              <a:t> raising the possibility that they may contribute to refining such diagnosis today. The role of ultrasound has been investigated in several studies, but most of them were published almost two decades ago, with conflicting results, as reviewed by </a:t>
            </a:r>
            <a:r>
              <a:rPr lang="en-US" sz="1200" b="0" i="0" kern="1200" dirty="0" err="1" smtClean="0">
                <a:solidFill>
                  <a:schemeClr val="tx1"/>
                </a:solidFill>
                <a:latin typeface="+mn-lt"/>
                <a:ea typeface="+mn-ea"/>
                <a:cs typeface="+mn-cs"/>
              </a:rPr>
              <a:t>Mahgerefteh</a:t>
            </a:r>
            <a:r>
              <a:rPr lang="en-US" sz="1200" b="0" i="0" kern="1200" dirty="0" smtClean="0">
                <a:solidFill>
                  <a:schemeClr val="tx1"/>
                </a:solidFill>
                <a:latin typeface="+mn-lt"/>
                <a:ea typeface="+mn-ea"/>
                <a:cs typeface="+mn-cs"/>
              </a:rPr>
              <a:t> </a:t>
            </a:r>
            <a:r>
              <a:rPr lang="en-US" sz="1200" b="0" i="1" kern="1200" dirty="0" smtClean="0">
                <a:solidFill>
                  <a:schemeClr val="tx1"/>
                </a:solidFill>
                <a:latin typeface="+mn-lt"/>
                <a:ea typeface="+mn-ea"/>
                <a:cs typeface="+mn-cs"/>
              </a:rPr>
              <a:t>et al.</a:t>
            </a:r>
            <a:r>
              <a:rPr lang="en-US" sz="1200" b="0" i="0" kern="1200" baseline="30000" dirty="0" smtClean="0">
                <a:solidFill>
                  <a:schemeClr val="tx1"/>
                </a:solidFill>
                <a:latin typeface="+mn-lt"/>
                <a:ea typeface="+mn-ea"/>
                <a:cs typeface="+mn-cs"/>
                <a:hlinkClick r:id="rId3"/>
              </a:rPr>
              <a:t>53</a:t>
            </a:r>
            <a:r>
              <a:rPr lang="en-US" sz="1200" b="0" i="0" kern="1200" dirty="0" smtClean="0">
                <a:solidFill>
                  <a:schemeClr val="tx1"/>
                </a:solidFill>
                <a:latin typeface="+mn-lt"/>
                <a:ea typeface="+mn-ea"/>
                <a:cs typeface="+mn-cs"/>
              </a:rPr>
              <a:t> The reported abnormalities in SOS/VOD are not specific, and included </a:t>
            </a:r>
            <a:r>
              <a:rPr lang="en-US" sz="1200" b="0" i="0" kern="1200" dirty="0" err="1" smtClean="0">
                <a:solidFill>
                  <a:schemeClr val="tx1"/>
                </a:solidFill>
                <a:latin typeface="+mn-lt"/>
                <a:ea typeface="+mn-ea"/>
                <a:cs typeface="+mn-cs"/>
              </a:rPr>
              <a:t>hepatomegaly</a:t>
            </a:r>
            <a:r>
              <a:rPr lang="en-US" sz="1200" b="0" i="0" kern="1200" dirty="0" smtClean="0">
                <a:solidFill>
                  <a:schemeClr val="tx1"/>
                </a:solidFill>
                <a:latin typeface="+mn-lt"/>
                <a:ea typeface="+mn-ea"/>
                <a:cs typeface="+mn-cs"/>
              </a:rPr>
              <a:t>, splenomegaly, gallbladder wall thickening, </a:t>
            </a:r>
            <a:r>
              <a:rPr lang="en-US" sz="1200" b="0" i="0" kern="1200" dirty="0" err="1" smtClean="0">
                <a:solidFill>
                  <a:schemeClr val="tx1"/>
                </a:solidFill>
                <a:latin typeface="+mn-lt"/>
                <a:ea typeface="+mn-ea"/>
                <a:cs typeface="+mn-cs"/>
              </a:rPr>
              <a:t>ascites</a:t>
            </a:r>
            <a:r>
              <a:rPr lang="en-US" sz="1200" b="0" i="0" kern="1200" dirty="0" smtClean="0">
                <a:solidFill>
                  <a:schemeClr val="tx1"/>
                </a:solidFill>
                <a:latin typeface="+mn-lt"/>
                <a:ea typeface="+mn-ea"/>
                <a:cs typeface="+mn-cs"/>
              </a:rPr>
              <a:t> and portal venous flow abnormalities.</a:t>
            </a:r>
            <a:r>
              <a:rPr lang="en-US" sz="1200" b="0" i="0" kern="1200" baseline="30000" dirty="0" smtClean="0">
                <a:solidFill>
                  <a:schemeClr val="tx1"/>
                </a:solidFill>
                <a:latin typeface="+mn-lt"/>
                <a:ea typeface="+mn-ea"/>
                <a:cs typeface="+mn-cs"/>
                <a:hlinkClick r:id="rId3"/>
              </a:rPr>
              <a:t>53</a:t>
            </a:r>
            <a:r>
              <a:rPr lang="en-US" sz="1200" b="0" i="0" kern="1200" baseline="30000" dirty="0" smtClean="0">
                <a:solidFill>
                  <a:schemeClr val="tx1"/>
                </a:solidFill>
                <a:latin typeface="+mn-lt"/>
                <a:ea typeface="+mn-ea"/>
                <a:cs typeface="+mn-cs"/>
              </a:rPr>
              <a:t>, </a:t>
            </a:r>
            <a:r>
              <a:rPr lang="en-US" sz="1200" b="0" i="0" kern="1200" baseline="30000" dirty="0" smtClean="0">
                <a:solidFill>
                  <a:schemeClr val="tx1"/>
                </a:solidFill>
                <a:latin typeface="+mn-lt"/>
                <a:ea typeface="+mn-ea"/>
                <a:cs typeface="+mn-cs"/>
                <a:hlinkClick r:id="rId3"/>
              </a:rPr>
              <a:t>54</a:t>
            </a:r>
            <a:r>
              <a:rPr lang="en-US" sz="1200" b="0" i="0" kern="1200" dirty="0" smtClean="0">
                <a:solidFill>
                  <a:schemeClr val="tx1"/>
                </a:solidFill>
                <a:latin typeface="+mn-lt"/>
                <a:ea typeface="+mn-ea"/>
                <a:cs typeface="+mn-cs"/>
              </a:rPr>
              <a:t> The latter—decrease in velocity or reversal of the portal venous flow—are considered more specific for SOS/VOD, but usually occur late in the disease,</a:t>
            </a:r>
            <a:r>
              <a:rPr lang="en-US" sz="1200" b="0" i="0" kern="1200" baseline="30000" dirty="0" smtClean="0">
                <a:solidFill>
                  <a:schemeClr val="tx1"/>
                </a:solidFill>
                <a:latin typeface="+mn-lt"/>
                <a:ea typeface="+mn-ea"/>
                <a:cs typeface="+mn-cs"/>
                <a:hlinkClick r:id="rId3"/>
              </a:rPr>
              <a:t>53</a:t>
            </a:r>
            <a:r>
              <a:rPr lang="en-US" sz="1200" b="0" i="0" kern="1200" baseline="30000" dirty="0" smtClean="0">
                <a:solidFill>
                  <a:schemeClr val="tx1"/>
                </a:solidFill>
                <a:latin typeface="+mn-lt"/>
                <a:ea typeface="+mn-ea"/>
                <a:cs typeface="+mn-cs"/>
              </a:rPr>
              <a:t>,</a:t>
            </a:r>
            <a:r>
              <a:rPr lang="en-US" sz="1200" b="0" i="0" kern="1200" baseline="30000" dirty="0" smtClean="0">
                <a:solidFill>
                  <a:schemeClr val="tx1"/>
                </a:solidFill>
                <a:latin typeface="+mn-lt"/>
                <a:ea typeface="+mn-ea"/>
                <a:cs typeface="+mn-cs"/>
                <a:hlinkClick r:id="rId3"/>
              </a:rPr>
              <a:t>54</a:t>
            </a:r>
            <a:r>
              <a:rPr lang="en-US" sz="1200" b="0" i="0" kern="1200" baseline="30000" dirty="0" smtClean="0">
                <a:solidFill>
                  <a:schemeClr val="tx1"/>
                </a:solidFill>
                <a:latin typeface="+mn-lt"/>
                <a:ea typeface="+mn-ea"/>
                <a:cs typeface="+mn-cs"/>
              </a:rPr>
              <a:t>, </a:t>
            </a:r>
            <a:r>
              <a:rPr lang="en-US" sz="1200" b="0" i="0" kern="1200" baseline="30000" dirty="0" smtClean="0">
                <a:solidFill>
                  <a:schemeClr val="tx1"/>
                </a:solidFill>
                <a:latin typeface="+mn-lt"/>
                <a:ea typeface="+mn-ea"/>
                <a:cs typeface="+mn-cs"/>
                <a:hlinkClick r:id="rId3"/>
              </a:rPr>
              <a:t>55</a:t>
            </a:r>
            <a:r>
              <a:rPr lang="en-US" sz="1200" b="0" i="0" kern="1200" dirty="0" smtClean="0">
                <a:solidFill>
                  <a:schemeClr val="tx1"/>
                </a:solidFill>
                <a:latin typeface="+mn-lt"/>
                <a:ea typeface="+mn-ea"/>
                <a:cs typeface="+mn-cs"/>
              </a:rPr>
              <a:t> and their interest for SOS/VOD early diagnosis is limited.</a:t>
            </a:r>
          </a:p>
          <a:p>
            <a:r>
              <a:rPr lang="en-US" sz="1200" b="0" i="0" kern="1200" dirty="0" smtClean="0">
                <a:solidFill>
                  <a:schemeClr val="tx1"/>
                </a:solidFill>
                <a:latin typeface="+mn-lt"/>
                <a:ea typeface="+mn-ea"/>
                <a:cs typeface="+mn-cs"/>
              </a:rPr>
              <a:t>Measurement of the hepatic venous gradient pressure through the jugular vein is the most accurate method to confirm the diagnosis of SOS/VOD.</a:t>
            </a:r>
            <a:r>
              <a:rPr lang="en-US" sz="1200" b="0" i="0" kern="1200" baseline="30000" dirty="0" smtClean="0">
                <a:solidFill>
                  <a:schemeClr val="tx1"/>
                </a:solidFill>
                <a:latin typeface="+mn-lt"/>
                <a:ea typeface="+mn-ea"/>
                <a:cs typeface="+mn-cs"/>
                <a:hlinkClick r:id="rId3"/>
              </a:rPr>
              <a:t>24</a:t>
            </a:r>
            <a:r>
              <a:rPr lang="en-US" sz="1200" b="0" i="0" kern="1200" baseline="30000" dirty="0" smtClean="0">
                <a:solidFill>
                  <a:schemeClr val="tx1"/>
                </a:solidFill>
                <a:latin typeface="+mn-lt"/>
                <a:ea typeface="+mn-ea"/>
                <a:cs typeface="+mn-cs"/>
              </a:rPr>
              <a:t>, </a:t>
            </a:r>
            <a:r>
              <a:rPr lang="en-US" sz="1200" b="0" i="0" kern="1200" baseline="30000" dirty="0" smtClean="0">
                <a:solidFill>
                  <a:schemeClr val="tx1"/>
                </a:solidFill>
                <a:latin typeface="+mn-lt"/>
                <a:ea typeface="+mn-ea"/>
                <a:cs typeface="+mn-cs"/>
                <a:hlinkClick r:id="rId3"/>
              </a:rPr>
              <a:t>56</a:t>
            </a:r>
            <a:r>
              <a:rPr lang="en-US" sz="1200" b="0" i="0" kern="1200" baseline="30000" dirty="0" smtClean="0">
                <a:solidFill>
                  <a:schemeClr val="tx1"/>
                </a:solidFill>
                <a:latin typeface="+mn-lt"/>
                <a:ea typeface="+mn-ea"/>
                <a:cs typeface="+mn-cs"/>
              </a:rPr>
              <a:t>, </a:t>
            </a:r>
            <a:r>
              <a:rPr lang="en-US" sz="1200" b="0" i="0" kern="1200" baseline="30000" dirty="0" smtClean="0">
                <a:solidFill>
                  <a:schemeClr val="tx1"/>
                </a:solidFill>
                <a:latin typeface="+mn-lt"/>
                <a:ea typeface="+mn-ea"/>
                <a:cs typeface="+mn-cs"/>
                <a:hlinkClick r:id="rId3"/>
              </a:rPr>
              <a:t>57</a:t>
            </a:r>
            <a:r>
              <a:rPr lang="en-US" sz="1200" b="0" i="0" kern="1200" dirty="0" smtClean="0">
                <a:solidFill>
                  <a:schemeClr val="tx1"/>
                </a:solidFill>
                <a:latin typeface="+mn-lt"/>
                <a:ea typeface="+mn-ea"/>
                <a:cs typeface="+mn-cs"/>
              </a:rPr>
              <a:t> However, this technique is invasive, requires an expert </a:t>
            </a:r>
            <a:r>
              <a:rPr lang="en-US" sz="1200" b="0" i="0" kern="1200" dirty="0" err="1" smtClean="0">
                <a:solidFill>
                  <a:schemeClr val="tx1"/>
                </a:solidFill>
                <a:latin typeface="+mn-lt"/>
                <a:ea typeface="+mn-ea"/>
                <a:cs typeface="+mn-cs"/>
              </a:rPr>
              <a:t>hemodynamist</a:t>
            </a:r>
            <a:r>
              <a:rPr lang="en-US" sz="1200" b="0" i="0" kern="1200" dirty="0" smtClean="0">
                <a:solidFill>
                  <a:schemeClr val="tx1"/>
                </a:solidFill>
                <a:latin typeface="+mn-lt"/>
                <a:ea typeface="+mn-ea"/>
                <a:cs typeface="+mn-cs"/>
              </a:rPr>
              <a:t>, and is not routinely available in most centers. Therefore, </a:t>
            </a:r>
            <a:r>
              <a:rPr lang="en-US" sz="1200" b="0" i="0" kern="1200" dirty="0" err="1" smtClean="0">
                <a:solidFill>
                  <a:schemeClr val="tx1"/>
                </a:solidFill>
                <a:latin typeface="+mn-lt"/>
                <a:ea typeface="+mn-ea"/>
                <a:cs typeface="+mn-cs"/>
              </a:rPr>
              <a:t>doppler</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ultrasonography</a:t>
            </a:r>
            <a:r>
              <a:rPr lang="en-US" sz="1200" b="0" i="0" kern="1200" dirty="0" smtClean="0">
                <a:solidFill>
                  <a:schemeClr val="tx1"/>
                </a:solidFill>
                <a:latin typeface="+mn-lt"/>
                <a:ea typeface="+mn-ea"/>
                <a:cs typeface="+mn-cs"/>
              </a:rPr>
              <a:t> has been investigated to evaluate changes in portal circulation. Although the correlation between hepatic arterial resistive indices and portal hypertension is controversial, the hepatic arterial early acceleration index correlated directly with Hepatic venous pressure gradient.</a:t>
            </a:r>
            <a:r>
              <a:rPr lang="en-US" sz="1200" b="0" i="0" kern="1200" baseline="30000" dirty="0" smtClean="0">
                <a:solidFill>
                  <a:schemeClr val="tx1"/>
                </a:solidFill>
                <a:latin typeface="+mn-lt"/>
                <a:ea typeface="+mn-ea"/>
                <a:cs typeface="+mn-cs"/>
                <a:hlinkClick r:id="rId3"/>
              </a:rPr>
              <a:t>58</a:t>
            </a:r>
            <a:r>
              <a:rPr lang="en-US" sz="1200" b="0" i="0" kern="1200" dirty="0" smtClean="0">
                <a:solidFill>
                  <a:schemeClr val="tx1"/>
                </a:solidFill>
                <a:latin typeface="+mn-lt"/>
                <a:ea typeface="+mn-ea"/>
                <a:cs typeface="+mn-cs"/>
              </a:rPr>
              <a:t> Nevertheless, although non-invasive, this technique requires expert </a:t>
            </a:r>
            <a:r>
              <a:rPr lang="en-US" sz="1200" b="0" i="0" kern="1200" dirty="0" err="1" smtClean="0">
                <a:solidFill>
                  <a:schemeClr val="tx1"/>
                </a:solidFill>
                <a:latin typeface="+mn-lt"/>
                <a:ea typeface="+mn-ea"/>
                <a:cs typeface="+mn-cs"/>
              </a:rPr>
              <a:t>echographers</a:t>
            </a:r>
            <a:r>
              <a:rPr lang="en-US" sz="1200" b="0" i="0" kern="1200" dirty="0" smtClean="0">
                <a:solidFill>
                  <a:schemeClr val="tx1"/>
                </a:solidFill>
                <a:latin typeface="+mn-lt"/>
                <a:ea typeface="+mn-ea"/>
                <a:cs typeface="+mn-cs"/>
              </a:rPr>
              <a:t>, and is not available in most centers.</a:t>
            </a:r>
          </a:p>
          <a:p>
            <a:r>
              <a:rPr lang="en-US" sz="1200" b="0" i="0" kern="1200" dirty="0" smtClean="0">
                <a:solidFill>
                  <a:schemeClr val="tx1"/>
                </a:solidFill>
                <a:latin typeface="+mn-lt"/>
                <a:ea typeface="+mn-ea"/>
                <a:cs typeface="+mn-cs"/>
              </a:rPr>
              <a:t>Few studies, mostly case reports, investigate the role of other imaging techniques.</a:t>
            </a:r>
            <a:r>
              <a:rPr lang="en-US" sz="1200" b="0" i="0" kern="1200" baseline="30000" dirty="0" smtClean="0">
                <a:solidFill>
                  <a:schemeClr val="tx1"/>
                </a:solidFill>
                <a:latin typeface="+mn-lt"/>
                <a:ea typeface="+mn-ea"/>
                <a:cs typeface="+mn-cs"/>
                <a:hlinkClick r:id="rId3"/>
              </a:rPr>
              <a:t>23</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Periportal</a:t>
            </a:r>
            <a:r>
              <a:rPr lang="en-US" sz="1200" b="0" i="0" kern="1200" dirty="0" smtClean="0">
                <a:solidFill>
                  <a:schemeClr val="tx1"/>
                </a:solidFill>
                <a:latin typeface="+mn-lt"/>
                <a:ea typeface="+mn-ea"/>
                <a:cs typeface="+mn-cs"/>
              </a:rPr>
              <a:t> edema, </a:t>
            </a:r>
            <a:r>
              <a:rPr lang="en-US" sz="1200" b="0" i="0" kern="1200" dirty="0" err="1" smtClean="0">
                <a:solidFill>
                  <a:schemeClr val="tx1"/>
                </a:solidFill>
                <a:latin typeface="+mn-lt"/>
                <a:ea typeface="+mn-ea"/>
                <a:cs typeface="+mn-cs"/>
              </a:rPr>
              <a:t>ascites</a:t>
            </a:r>
            <a:r>
              <a:rPr lang="en-US" sz="1200" b="0" i="0" kern="1200" dirty="0" smtClean="0">
                <a:solidFill>
                  <a:schemeClr val="tx1"/>
                </a:solidFill>
                <a:latin typeface="+mn-lt"/>
                <a:ea typeface="+mn-ea"/>
                <a:cs typeface="+mn-cs"/>
              </a:rPr>
              <a:t> and a narrow right hepatic vein on computerized tomography scans are suggestive of SOS/VOD.</a:t>
            </a:r>
            <a:r>
              <a:rPr lang="en-US" sz="1200" b="0" i="0" kern="1200" baseline="30000" dirty="0" smtClean="0">
                <a:solidFill>
                  <a:schemeClr val="tx1"/>
                </a:solidFill>
                <a:latin typeface="+mn-lt"/>
                <a:ea typeface="+mn-ea"/>
                <a:cs typeface="+mn-cs"/>
                <a:hlinkClick r:id="rId3"/>
              </a:rPr>
              <a:t>59</a:t>
            </a:r>
            <a:r>
              <a:rPr lang="en-US" sz="1200" b="0" i="0" kern="1200" baseline="30000" dirty="0" smtClean="0">
                <a:solidFill>
                  <a:schemeClr val="tx1"/>
                </a:solidFill>
                <a:latin typeface="+mn-lt"/>
                <a:ea typeface="+mn-ea"/>
                <a:cs typeface="+mn-cs"/>
              </a:rPr>
              <a:t>, </a:t>
            </a:r>
            <a:r>
              <a:rPr lang="en-US" sz="1200" b="0" i="0" kern="1200" baseline="30000" dirty="0" smtClean="0">
                <a:solidFill>
                  <a:schemeClr val="tx1"/>
                </a:solidFill>
                <a:latin typeface="+mn-lt"/>
                <a:ea typeface="+mn-ea"/>
                <a:cs typeface="+mn-cs"/>
                <a:hlinkClick r:id="rId3"/>
              </a:rPr>
              <a:t>60</a:t>
            </a:r>
            <a:r>
              <a:rPr lang="en-US" sz="1200" b="0" i="0" kern="1200" dirty="0" smtClean="0">
                <a:solidFill>
                  <a:schemeClr val="tx1"/>
                </a:solidFill>
                <a:latin typeface="+mn-lt"/>
                <a:ea typeface="+mn-ea"/>
                <a:cs typeface="+mn-cs"/>
              </a:rPr>
              <a:t>Similarly, magnetic resonance imaging scans of patients with SOS/VOD have detected </a:t>
            </a:r>
            <a:r>
              <a:rPr lang="en-US" sz="1200" b="0" i="0" kern="1200" dirty="0" err="1" smtClean="0">
                <a:solidFill>
                  <a:schemeClr val="tx1"/>
                </a:solidFill>
                <a:latin typeface="+mn-lt"/>
                <a:ea typeface="+mn-ea"/>
                <a:cs typeface="+mn-cs"/>
              </a:rPr>
              <a:t>hepatomegaly</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ascites</a:t>
            </a:r>
            <a:r>
              <a:rPr lang="en-US" sz="1200" b="0" i="0" kern="1200" dirty="0" smtClean="0">
                <a:solidFill>
                  <a:schemeClr val="tx1"/>
                </a:solidFill>
                <a:latin typeface="+mn-lt"/>
                <a:ea typeface="+mn-ea"/>
                <a:cs typeface="+mn-cs"/>
              </a:rPr>
              <a:t>, hepatic vein narrowing, gallbladder wall thickening, </a:t>
            </a:r>
            <a:r>
              <a:rPr lang="en-US" sz="1200" b="0" i="0" kern="1200" dirty="0" err="1" smtClean="0">
                <a:solidFill>
                  <a:schemeClr val="tx1"/>
                </a:solidFill>
                <a:latin typeface="+mn-lt"/>
                <a:ea typeface="+mn-ea"/>
                <a:cs typeface="+mn-cs"/>
              </a:rPr>
              <a:t>peri</a:t>
            </a:r>
            <a:r>
              <a:rPr lang="en-US" sz="1200" b="0" i="0" kern="1200" dirty="0" smtClean="0">
                <a:solidFill>
                  <a:schemeClr val="tx1"/>
                </a:solidFill>
                <a:latin typeface="+mn-lt"/>
                <a:ea typeface="+mn-ea"/>
                <a:cs typeface="+mn-cs"/>
              </a:rPr>
              <a:t>-portal cuffing or patchy signal enhancement of the liver.</a:t>
            </a:r>
            <a:r>
              <a:rPr lang="en-US" sz="1200" b="0" i="0" kern="1200" baseline="30000" dirty="0" smtClean="0">
                <a:solidFill>
                  <a:schemeClr val="tx1"/>
                </a:solidFill>
                <a:latin typeface="+mn-lt"/>
                <a:ea typeface="+mn-ea"/>
                <a:cs typeface="+mn-cs"/>
                <a:hlinkClick r:id="rId3"/>
              </a:rPr>
              <a:t>59</a:t>
            </a:r>
            <a:r>
              <a:rPr lang="en-US" sz="1200" b="0" i="0" kern="1200" baseline="30000" dirty="0" smtClean="0">
                <a:solidFill>
                  <a:schemeClr val="tx1"/>
                </a:solidFill>
                <a:latin typeface="+mn-lt"/>
                <a:ea typeface="+mn-ea"/>
                <a:cs typeface="+mn-cs"/>
              </a:rPr>
              <a:t>, </a:t>
            </a:r>
            <a:r>
              <a:rPr lang="en-US" sz="1200" b="0" i="0" kern="1200" baseline="30000" dirty="0" smtClean="0">
                <a:solidFill>
                  <a:schemeClr val="tx1"/>
                </a:solidFill>
                <a:latin typeface="+mn-lt"/>
                <a:ea typeface="+mn-ea"/>
                <a:cs typeface="+mn-cs"/>
                <a:hlinkClick r:id="rId3"/>
              </a:rPr>
              <a:t>61</a:t>
            </a:r>
            <a:r>
              <a:rPr lang="en-US" sz="1200" b="0" i="0" kern="1200" baseline="30000" dirty="0" smtClean="0">
                <a:solidFill>
                  <a:schemeClr val="tx1"/>
                </a:solidFill>
                <a:latin typeface="+mn-lt"/>
                <a:ea typeface="+mn-ea"/>
                <a:cs typeface="+mn-cs"/>
              </a:rPr>
              <a:t>, </a:t>
            </a:r>
            <a:r>
              <a:rPr lang="en-US" sz="1200" b="0" i="0" kern="1200" baseline="30000" dirty="0" smtClean="0">
                <a:solidFill>
                  <a:schemeClr val="tx1"/>
                </a:solidFill>
                <a:latin typeface="+mn-lt"/>
                <a:ea typeface="+mn-ea"/>
                <a:cs typeface="+mn-cs"/>
                <a:hlinkClick r:id="rId3"/>
              </a:rPr>
              <a:t>62</a:t>
            </a:r>
            <a:r>
              <a:rPr lang="en-US" sz="1200" b="0" i="0" kern="1200" baseline="30000" dirty="0" smtClean="0">
                <a:solidFill>
                  <a:schemeClr val="tx1"/>
                </a:solidFill>
                <a:latin typeface="+mn-lt"/>
                <a:ea typeface="+mn-ea"/>
                <a:cs typeface="+mn-cs"/>
              </a:rPr>
              <a:t>, </a:t>
            </a:r>
            <a:r>
              <a:rPr lang="en-US" sz="1200" b="0" i="0" kern="1200" baseline="30000" dirty="0" smtClean="0">
                <a:solidFill>
                  <a:schemeClr val="tx1"/>
                </a:solidFill>
                <a:latin typeface="+mn-lt"/>
                <a:ea typeface="+mn-ea"/>
                <a:cs typeface="+mn-cs"/>
                <a:hlinkClick r:id="rId3"/>
              </a:rPr>
              <a:t>63</a:t>
            </a:r>
            <a:r>
              <a:rPr lang="en-US" sz="1200" b="0" i="0" kern="1200" baseline="30000" dirty="0" smtClean="0">
                <a:solidFill>
                  <a:schemeClr val="tx1"/>
                </a:solidFill>
                <a:latin typeface="+mn-lt"/>
                <a:ea typeface="+mn-ea"/>
                <a:cs typeface="+mn-cs"/>
              </a:rPr>
              <a:t>, </a:t>
            </a:r>
            <a:r>
              <a:rPr lang="en-US" sz="1200" b="0" i="0" kern="1200" baseline="30000" dirty="0" smtClean="0">
                <a:solidFill>
                  <a:schemeClr val="tx1"/>
                </a:solidFill>
                <a:latin typeface="+mn-lt"/>
                <a:ea typeface="+mn-ea"/>
                <a:cs typeface="+mn-cs"/>
                <a:hlinkClick r:id="rId3"/>
              </a:rPr>
              <a:t>64</a:t>
            </a:r>
            <a:r>
              <a:rPr lang="en-US" sz="1200" b="0" i="0" kern="1200" dirty="0" smtClean="0">
                <a:solidFill>
                  <a:schemeClr val="tx1"/>
                </a:solidFill>
                <a:latin typeface="+mn-lt"/>
                <a:ea typeface="+mn-ea"/>
                <a:cs typeface="+mn-cs"/>
              </a:rPr>
              <a:t> Of note, a high specificity of </a:t>
            </a:r>
            <a:r>
              <a:rPr lang="en-US" sz="1200" b="0" i="0" kern="1200" dirty="0" err="1" smtClean="0">
                <a:solidFill>
                  <a:schemeClr val="tx1"/>
                </a:solidFill>
                <a:latin typeface="+mn-lt"/>
                <a:ea typeface="+mn-ea"/>
                <a:cs typeface="+mn-cs"/>
              </a:rPr>
              <a:t>supramagnetic</a:t>
            </a:r>
            <a:r>
              <a:rPr lang="en-US" sz="1200" b="0" i="0" kern="1200" dirty="0" smtClean="0">
                <a:solidFill>
                  <a:schemeClr val="tx1"/>
                </a:solidFill>
                <a:latin typeface="+mn-lt"/>
                <a:ea typeface="+mn-ea"/>
                <a:cs typeface="+mn-cs"/>
              </a:rPr>
              <a:t> iron oxide-enhanced magnetic resonance imaging and </a:t>
            </a:r>
            <a:r>
              <a:rPr lang="en-US" sz="1200" b="0" i="0" kern="1200" dirty="0" err="1" smtClean="0">
                <a:solidFill>
                  <a:schemeClr val="tx1"/>
                </a:solidFill>
                <a:latin typeface="+mn-lt"/>
                <a:ea typeface="+mn-ea"/>
                <a:cs typeface="+mn-cs"/>
              </a:rPr>
              <a:t>gadoteric</a:t>
            </a:r>
            <a:r>
              <a:rPr lang="en-US" sz="1200" b="0" i="0" kern="1200" dirty="0" smtClean="0">
                <a:solidFill>
                  <a:schemeClr val="tx1"/>
                </a:solidFill>
                <a:latin typeface="+mn-lt"/>
                <a:ea typeface="+mn-ea"/>
                <a:cs typeface="+mn-cs"/>
              </a:rPr>
              <a:t> acid-enhanced magnetic resonance imaging for SOS/VOD diagnosis in patients with chemotherapy-treated colorectal liver metastases has been reported,</a:t>
            </a:r>
            <a:r>
              <a:rPr lang="en-US" sz="1200" b="0" i="0" kern="1200" baseline="30000" dirty="0" smtClean="0">
                <a:solidFill>
                  <a:schemeClr val="tx1"/>
                </a:solidFill>
                <a:latin typeface="+mn-lt"/>
                <a:ea typeface="+mn-ea"/>
                <a:cs typeface="+mn-cs"/>
                <a:hlinkClick r:id="rId3"/>
              </a:rPr>
              <a:t>65</a:t>
            </a:r>
            <a:r>
              <a:rPr lang="en-US" sz="1200" b="0" i="0" kern="1200" baseline="30000" dirty="0" smtClean="0">
                <a:solidFill>
                  <a:schemeClr val="tx1"/>
                </a:solidFill>
                <a:latin typeface="+mn-lt"/>
                <a:ea typeface="+mn-ea"/>
                <a:cs typeface="+mn-cs"/>
              </a:rPr>
              <a:t>, </a:t>
            </a:r>
            <a:r>
              <a:rPr lang="en-US" sz="1200" b="0" i="0" kern="1200" baseline="30000" dirty="0" smtClean="0">
                <a:solidFill>
                  <a:schemeClr val="tx1"/>
                </a:solidFill>
                <a:latin typeface="+mn-lt"/>
                <a:ea typeface="+mn-ea"/>
                <a:cs typeface="+mn-cs"/>
                <a:hlinkClick r:id="rId3"/>
              </a:rPr>
              <a:t>66</a:t>
            </a:r>
            <a:r>
              <a:rPr lang="en-US" sz="1200" b="0" i="0" kern="1200" dirty="0" smtClean="0">
                <a:solidFill>
                  <a:schemeClr val="tx1"/>
                </a:solidFill>
                <a:latin typeface="+mn-lt"/>
                <a:ea typeface="+mn-ea"/>
                <a:cs typeface="+mn-cs"/>
              </a:rPr>
              <a:t> but these imaging modalities have not been evaluated in the setting of HCT.</a:t>
            </a:r>
          </a:p>
          <a:p>
            <a:r>
              <a:rPr lang="en-US" sz="1200" b="0" i="0" kern="1200" dirty="0" smtClean="0">
                <a:solidFill>
                  <a:schemeClr val="tx1"/>
                </a:solidFill>
                <a:latin typeface="+mn-lt"/>
                <a:ea typeface="+mn-ea"/>
                <a:cs typeface="+mn-cs"/>
              </a:rPr>
              <a:t>At present, the role of imaging in SOS/VOD remains limited to ultrasound to assist in the exclusion of differential diagnoses. In addition, ultrasound may be helpful to confirm clinical findings such as </a:t>
            </a:r>
            <a:r>
              <a:rPr lang="en-US" sz="1200" b="0" i="0" kern="1200" dirty="0" err="1" smtClean="0">
                <a:solidFill>
                  <a:schemeClr val="tx1"/>
                </a:solidFill>
                <a:latin typeface="+mn-lt"/>
                <a:ea typeface="+mn-ea"/>
                <a:cs typeface="+mn-cs"/>
              </a:rPr>
              <a:t>hepatomegaly</a:t>
            </a:r>
            <a:r>
              <a:rPr lang="en-US" sz="1200" b="0" i="0" kern="1200" dirty="0" smtClean="0">
                <a:solidFill>
                  <a:schemeClr val="tx1"/>
                </a:solidFill>
                <a:latin typeface="+mn-lt"/>
                <a:ea typeface="+mn-ea"/>
                <a:cs typeface="+mn-cs"/>
              </a:rPr>
              <a:t> and </a:t>
            </a:r>
            <a:r>
              <a:rPr lang="en-US" sz="1200" b="0" i="0" kern="1200" dirty="0" err="1" smtClean="0">
                <a:solidFill>
                  <a:schemeClr val="tx1"/>
                </a:solidFill>
                <a:latin typeface="+mn-lt"/>
                <a:ea typeface="+mn-ea"/>
                <a:cs typeface="+mn-cs"/>
              </a:rPr>
              <a:t>ascites</a:t>
            </a:r>
            <a:r>
              <a:rPr lang="en-US" sz="1200" b="0" i="0" kern="1200" dirty="0" smtClean="0">
                <a:solidFill>
                  <a:schemeClr val="tx1"/>
                </a:solidFill>
                <a:latin typeface="+mn-lt"/>
                <a:ea typeface="+mn-ea"/>
                <a:cs typeface="+mn-cs"/>
              </a:rPr>
              <a:t>, which can be difficult to assess in particular in overweight patients. Baseline and serial ultrasound measurements may be useful for early detection of signs suggestive of SOS/VOD, although daily clinical examination and weight monitoring remain the gold standards. Prospective evaluation of hepatic arterial early acceleration index and of </a:t>
            </a:r>
            <a:r>
              <a:rPr lang="en-US" sz="1200" b="0" i="0" kern="1200" dirty="0" err="1" smtClean="0">
                <a:solidFill>
                  <a:schemeClr val="tx1"/>
                </a:solidFill>
                <a:latin typeface="+mn-lt"/>
                <a:ea typeface="+mn-ea"/>
                <a:cs typeface="+mn-cs"/>
              </a:rPr>
              <a:t>supramagnetic</a:t>
            </a:r>
            <a:r>
              <a:rPr lang="en-US" sz="1200" b="0" i="0" kern="1200" dirty="0" smtClean="0">
                <a:solidFill>
                  <a:schemeClr val="tx1"/>
                </a:solidFill>
                <a:latin typeface="+mn-lt"/>
                <a:ea typeface="+mn-ea"/>
                <a:cs typeface="+mn-cs"/>
              </a:rPr>
              <a:t> iron oxide- or </a:t>
            </a:r>
            <a:r>
              <a:rPr lang="en-US" sz="1200" b="0" i="0" kern="1200" dirty="0" err="1" smtClean="0">
                <a:solidFill>
                  <a:schemeClr val="tx1"/>
                </a:solidFill>
                <a:latin typeface="+mn-lt"/>
                <a:ea typeface="+mn-ea"/>
                <a:cs typeface="+mn-cs"/>
              </a:rPr>
              <a:t>gadoteric</a:t>
            </a:r>
            <a:r>
              <a:rPr lang="en-US" sz="1200" b="0" i="0" kern="1200" dirty="0" smtClean="0">
                <a:solidFill>
                  <a:schemeClr val="tx1"/>
                </a:solidFill>
                <a:latin typeface="+mn-lt"/>
                <a:ea typeface="+mn-ea"/>
                <a:cs typeface="+mn-cs"/>
              </a:rPr>
              <a:t> acid-enhanced magnetic resonance imaging for SOS/VOD monitoring/diagnosis seems indispensable before recommending their use and integration into the SOS/VOD diagnostic criteria.</a:t>
            </a: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40</a:t>
            </a:fld>
            <a:endParaRPr lang="tr-T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0" i="1" kern="1200" dirty="0" smtClean="0">
                <a:solidFill>
                  <a:schemeClr val="tx1"/>
                </a:solidFill>
                <a:latin typeface="+mn-lt"/>
                <a:ea typeface="+mn-ea"/>
                <a:cs typeface="+mn-cs"/>
              </a:rPr>
              <a:t>3.1.3 </a:t>
            </a:r>
            <a:r>
              <a:rPr lang="en-US" sz="1200" b="0" i="0" kern="1200" dirty="0" smtClean="0">
                <a:solidFill>
                  <a:schemeClr val="tx1"/>
                </a:solidFill>
                <a:latin typeface="+mn-lt"/>
                <a:ea typeface="+mn-ea"/>
                <a:cs typeface="+mn-cs"/>
              </a:rPr>
              <a:t/>
            </a:r>
            <a:br>
              <a:rPr lang="en-US" sz="1200" b="0" i="0" kern="1200" dirty="0" smtClean="0">
                <a:solidFill>
                  <a:schemeClr val="tx1"/>
                </a:solidFill>
                <a:latin typeface="+mn-lt"/>
                <a:ea typeface="+mn-ea"/>
                <a:cs typeface="+mn-cs"/>
              </a:rPr>
            </a:br>
            <a:r>
              <a:rPr lang="en-US" sz="1200" b="0" i="1" kern="1200" dirty="0" smtClean="0">
                <a:solidFill>
                  <a:schemeClr val="tx1"/>
                </a:solidFill>
                <a:latin typeface="+mn-lt"/>
                <a:ea typeface="+mn-ea"/>
                <a:cs typeface="+mn-cs"/>
              </a:rPr>
              <a:t>Classical VOD</a:t>
            </a:r>
            <a:r>
              <a:rPr lang="en-US" sz="1200" b="0" i="0" kern="1200" dirty="0" smtClean="0">
                <a:solidFill>
                  <a:schemeClr val="tx1"/>
                </a:solidFill>
                <a:latin typeface="+mn-lt"/>
                <a:ea typeface="+mn-ea"/>
                <a:cs typeface="+mn-cs"/>
              </a:rPr>
              <a:t>. Several days after conditioning (from days –1 to +21) there is the presence of jaundice (in almost 100% of cases), </a:t>
            </a:r>
            <a:r>
              <a:rPr lang="en-US" sz="1200" b="0" i="0" kern="1200" dirty="0" err="1" smtClean="0">
                <a:solidFill>
                  <a:schemeClr val="tx1"/>
                </a:solidFill>
                <a:latin typeface="+mn-lt"/>
                <a:ea typeface="+mn-ea"/>
                <a:cs typeface="+mn-cs"/>
              </a:rPr>
              <a:t>hepatomegaly</a:t>
            </a:r>
            <a:r>
              <a:rPr lang="en-US" sz="1200" b="0" i="0" kern="1200" dirty="0" smtClean="0">
                <a:solidFill>
                  <a:schemeClr val="tx1"/>
                </a:solidFill>
                <a:latin typeface="+mn-lt"/>
                <a:ea typeface="+mn-ea"/>
                <a:cs typeface="+mn-cs"/>
              </a:rPr>
              <a:t> and/or right upper quadrant pain and weight gain (not attributable to an excessive fluid administration) together with </a:t>
            </a:r>
            <a:r>
              <a:rPr lang="en-US" sz="1200" b="0" i="0" kern="1200" dirty="0" err="1" smtClean="0">
                <a:solidFill>
                  <a:schemeClr val="tx1"/>
                </a:solidFill>
                <a:latin typeface="+mn-lt"/>
                <a:ea typeface="+mn-ea"/>
                <a:cs typeface="+mn-cs"/>
              </a:rPr>
              <a:t>oedema</a:t>
            </a:r>
            <a:r>
              <a:rPr lang="en-US" sz="1200" b="0" i="0" kern="1200" dirty="0" smtClean="0">
                <a:solidFill>
                  <a:schemeClr val="tx1"/>
                </a:solidFill>
                <a:latin typeface="+mn-lt"/>
                <a:ea typeface="+mn-ea"/>
                <a:cs typeface="+mn-cs"/>
              </a:rPr>
              <a:t> and </a:t>
            </a:r>
            <a:r>
              <a:rPr lang="en-US" sz="1200" b="0" i="0" kern="1200" dirty="0" err="1" smtClean="0">
                <a:solidFill>
                  <a:schemeClr val="tx1"/>
                </a:solidFill>
                <a:latin typeface="+mn-lt"/>
                <a:ea typeface="+mn-ea"/>
                <a:cs typeface="+mn-cs"/>
              </a:rPr>
              <a:t>ascites</a:t>
            </a:r>
            <a:r>
              <a:rPr lang="en-US" sz="1200" b="0" i="0" kern="1200" dirty="0" smtClean="0">
                <a:solidFill>
                  <a:schemeClr val="tx1"/>
                </a:solidFill>
                <a:latin typeface="+mn-lt"/>
                <a:ea typeface="+mn-ea"/>
                <a:cs typeface="+mn-cs"/>
              </a:rPr>
              <a:t> (</a:t>
            </a:r>
            <a:r>
              <a:rPr lang="en-US" sz="1200" b="1" i="0" u="none" strike="noStrike" kern="1200" dirty="0" smtClean="0">
                <a:solidFill>
                  <a:schemeClr val="tx1"/>
                </a:solidFill>
                <a:latin typeface="+mn-lt"/>
                <a:ea typeface="+mn-ea"/>
                <a:cs typeface="+mn-cs"/>
                <a:hlinkClick r:id="rId3"/>
              </a:rPr>
              <a:t>4</a:t>
            </a:r>
            <a:r>
              <a:rPr lang="en-US" sz="1200" b="0" i="0" kern="1200" dirty="0" smtClean="0">
                <a:solidFill>
                  <a:schemeClr val="tx1"/>
                </a:solidFill>
                <a:latin typeface="+mn-lt"/>
                <a:ea typeface="+mn-ea"/>
                <a:cs typeface="+mn-cs"/>
              </a:rPr>
              <a:t>).</a:t>
            </a:r>
          </a:p>
          <a:p>
            <a:r>
              <a:rPr lang="en-US" sz="1200" b="0" i="1" kern="1200" dirty="0" smtClean="0">
                <a:solidFill>
                  <a:schemeClr val="tx1"/>
                </a:solidFill>
                <a:latin typeface="+mn-lt"/>
                <a:ea typeface="+mn-ea"/>
                <a:cs typeface="+mn-cs"/>
              </a:rPr>
              <a:t>Late VOD</a:t>
            </a:r>
            <a:r>
              <a:rPr lang="en-US" sz="1200" b="0" i="0" kern="1200" dirty="0" smtClean="0">
                <a:solidFill>
                  <a:schemeClr val="tx1"/>
                </a:solidFill>
                <a:latin typeface="+mn-lt"/>
                <a:ea typeface="+mn-ea"/>
                <a:cs typeface="+mn-cs"/>
              </a:rPr>
              <a:t>. This shows the same clinical manifestations as classical VOD but develops late after HSCT (one-third of cases occur after patient discharge). It is mainly observed after conditioning including the use of one of several </a:t>
            </a:r>
            <a:r>
              <a:rPr lang="en-US" sz="1200" b="0" i="0" kern="1200" dirty="0" err="1" smtClean="0">
                <a:solidFill>
                  <a:schemeClr val="tx1"/>
                </a:solidFill>
                <a:latin typeface="+mn-lt"/>
                <a:ea typeface="+mn-ea"/>
                <a:cs typeface="+mn-cs"/>
              </a:rPr>
              <a:t>alkylating</a:t>
            </a:r>
            <a:r>
              <a:rPr lang="en-US" sz="1200" b="0" i="0" kern="1200" dirty="0" smtClean="0">
                <a:solidFill>
                  <a:schemeClr val="tx1"/>
                </a:solidFill>
                <a:latin typeface="+mn-lt"/>
                <a:ea typeface="+mn-ea"/>
                <a:cs typeface="+mn-cs"/>
              </a:rPr>
              <a:t> agents (e.g. busulfan, melphalan or </a:t>
            </a:r>
            <a:r>
              <a:rPr lang="en-US" sz="1200" b="0" i="0" kern="1200" dirty="0" err="1" smtClean="0">
                <a:solidFill>
                  <a:schemeClr val="tx1"/>
                </a:solidFill>
                <a:latin typeface="+mn-lt"/>
                <a:ea typeface="+mn-ea"/>
                <a:cs typeface="+mn-cs"/>
              </a:rPr>
              <a:t>thiotepa</a:t>
            </a:r>
            <a:r>
              <a:rPr lang="en-US" sz="1200" b="0" i="0" kern="1200" dirty="0" smtClean="0">
                <a:solidFill>
                  <a:schemeClr val="tx1"/>
                </a:solidFill>
                <a:latin typeface="+mn-lt"/>
                <a:ea typeface="+mn-ea"/>
                <a:cs typeface="+mn-cs"/>
              </a:rPr>
              <a:t>). One-third of cases show a biphasic course with an initial and transitory peak followed by a definitive late phase (</a:t>
            </a:r>
            <a:r>
              <a:rPr lang="en-US" sz="1200" b="1" i="0" u="none" strike="noStrike" kern="1200" dirty="0" smtClean="0">
                <a:solidFill>
                  <a:schemeClr val="tx1"/>
                </a:solidFill>
                <a:latin typeface="+mn-lt"/>
                <a:ea typeface="+mn-ea"/>
                <a:cs typeface="+mn-cs"/>
                <a:hlinkClick r:id="rId3"/>
              </a:rPr>
              <a:t>9</a:t>
            </a:r>
            <a:r>
              <a:rPr lang="en-US" sz="1200" b="0" i="0" kern="1200" dirty="0" smtClean="0">
                <a:solidFill>
                  <a:schemeClr val="tx1"/>
                </a:solidFill>
                <a:latin typeface="+mn-lt"/>
                <a:ea typeface="+mn-ea"/>
                <a:cs typeface="+mn-cs"/>
              </a:rPr>
              <a:t>).</a:t>
            </a:r>
          </a:p>
          <a:p>
            <a:r>
              <a:rPr lang="en-US" sz="1200" b="0" i="1" kern="1200" dirty="0" smtClean="0">
                <a:solidFill>
                  <a:schemeClr val="tx1"/>
                </a:solidFill>
                <a:latin typeface="+mn-lt"/>
                <a:ea typeface="+mn-ea"/>
                <a:cs typeface="+mn-cs"/>
              </a:rPr>
              <a:t>VOD with multi-organ failure</a:t>
            </a:r>
            <a:r>
              <a:rPr lang="en-US" sz="1200" b="0" i="0" kern="1200" dirty="0" smtClean="0">
                <a:solidFill>
                  <a:schemeClr val="tx1"/>
                </a:solidFill>
                <a:latin typeface="+mn-lt"/>
                <a:ea typeface="+mn-ea"/>
                <a:cs typeface="+mn-cs"/>
              </a:rPr>
              <a:t>. This shows the previously described clinical manifestations plus thrombocytopenia (refractoriness to platelet transfusions); pleural effusion, pulmonary infiltrates, progressive renal, cardiac and pulmonary failure, confusion, encephalopathy, and coma</a:t>
            </a:r>
            <a:endParaRPr lang="en-US" sz="1200" b="0" i="0" kern="1200" dirty="0">
              <a:solidFill>
                <a:schemeClr val="tx1"/>
              </a:solidFill>
              <a:latin typeface="+mn-lt"/>
              <a:ea typeface="+mn-ea"/>
              <a:cs typeface="+mn-cs"/>
            </a:endParaRPr>
          </a:p>
        </p:txBody>
      </p:sp>
      <p:sp>
        <p:nvSpPr>
          <p:cNvPr id="4" name="3 Slayt Numarası Yer Tutucusu"/>
          <p:cNvSpPr>
            <a:spLocks noGrp="1"/>
          </p:cNvSpPr>
          <p:nvPr>
            <p:ph type="sldNum" sz="quarter" idx="10"/>
          </p:nvPr>
        </p:nvSpPr>
        <p:spPr/>
        <p:txBody>
          <a:bodyPr/>
          <a:lstStyle/>
          <a:p>
            <a:fld id="{6F7CBE6A-102C-43EC-90A0-C6A2A9A0FAB9}" type="slidenum">
              <a:rPr lang="tr-TR" smtClean="0"/>
              <a:pPr/>
              <a:t>41</a:t>
            </a:fld>
            <a:endParaRPr lang="tr-T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0" i="1" kern="1200" dirty="0" smtClean="0">
                <a:solidFill>
                  <a:schemeClr val="tx1"/>
                </a:solidFill>
                <a:latin typeface="+mn-lt"/>
                <a:ea typeface="+mn-ea"/>
                <a:cs typeface="+mn-cs"/>
              </a:rPr>
              <a:t>3.1.3 </a:t>
            </a:r>
            <a:r>
              <a:rPr lang="en-US" sz="1200" b="0" i="0" kern="1200" dirty="0" smtClean="0">
                <a:solidFill>
                  <a:schemeClr val="tx1"/>
                </a:solidFill>
                <a:latin typeface="+mn-lt"/>
                <a:ea typeface="+mn-ea"/>
                <a:cs typeface="+mn-cs"/>
              </a:rPr>
              <a:t/>
            </a:r>
            <a:br>
              <a:rPr lang="en-US" sz="1200" b="0" i="0" kern="1200" dirty="0" smtClean="0">
                <a:solidFill>
                  <a:schemeClr val="tx1"/>
                </a:solidFill>
                <a:latin typeface="+mn-lt"/>
                <a:ea typeface="+mn-ea"/>
                <a:cs typeface="+mn-cs"/>
              </a:rPr>
            </a:br>
            <a:r>
              <a:rPr lang="en-US" sz="1200" b="0" i="1" kern="1200" dirty="0" smtClean="0">
                <a:solidFill>
                  <a:schemeClr val="tx1"/>
                </a:solidFill>
                <a:latin typeface="+mn-lt"/>
                <a:ea typeface="+mn-ea"/>
                <a:cs typeface="+mn-cs"/>
              </a:rPr>
              <a:t>Classical VOD</a:t>
            </a:r>
            <a:r>
              <a:rPr lang="en-US" sz="1200" b="0" i="0" kern="1200" dirty="0" smtClean="0">
                <a:solidFill>
                  <a:schemeClr val="tx1"/>
                </a:solidFill>
                <a:latin typeface="+mn-lt"/>
                <a:ea typeface="+mn-ea"/>
                <a:cs typeface="+mn-cs"/>
              </a:rPr>
              <a:t>. Several days after conditioning (from days –1 to +21) there is the presence of jaundice (in almost 100% of cases), </a:t>
            </a:r>
            <a:r>
              <a:rPr lang="en-US" sz="1200" b="0" i="0" kern="1200" dirty="0" err="1" smtClean="0">
                <a:solidFill>
                  <a:schemeClr val="tx1"/>
                </a:solidFill>
                <a:latin typeface="+mn-lt"/>
                <a:ea typeface="+mn-ea"/>
                <a:cs typeface="+mn-cs"/>
              </a:rPr>
              <a:t>hepatomegaly</a:t>
            </a:r>
            <a:r>
              <a:rPr lang="en-US" sz="1200" b="0" i="0" kern="1200" dirty="0" smtClean="0">
                <a:solidFill>
                  <a:schemeClr val="tx1"/>
                </a:solidFill>
                <a:latin typeface="+mn-lt"/>
                <a:ea typeface="+mn-ea"/>
                <a:cs typeface="+mn-cs"/>
              </a:rPr>
              <a:t> and/or right upper quadrant pain and weight gain (not attributable to an excessive fluid administration) together with </a:t>
            </a:r>
            <a:r>
              <a:rPr lang="en-US" sz="1200" b="0" i="0" kern="1200" dirty="0" err="1" smtClean="0">
                <a:solidFill>
                  <a:schemeClr val="tx1"/>
                </a:solidFill>
                <a:latin typeface="+mn-lt"/>
                <a:ea typeface="+mn-ea"/>
                <a:cs typeface="+mn-cs"/>
              </a:rPr>
              <a:t>oedema</a:t>
            </a:r>
            <a:r>
              <a:rPr lang="en-US" sz="1200" b="0" i="0" kern="1200" dirty="0" smtClean="0">
                <a:solidFill>
                  <a:schemeClr val="tx1"/>
                </a:solidFill>
                <a:latin typeface="+mn-lt"/>
                <a:ea typeface="+mn-ea"/>
                <a:cs typeface="+mn-cs"/>
              </a:rPr>
              <a:t> and </a:t>
            </a:r>
            <a:r>
              <a:rPr lang="en-US" sz="1200" b="0" i="0" kern="1200" dirty="0" err="1" smtClean="0">
                <a:solidFill>
                  <a:schemeClr val="tx1"/>
                </a:solidFill>
                <a:latin typeface="+mn-lt"/>
                <a:ea typeface="+mn-ea"/>
                <a:cs typeface="+mn-cs"/>
              </a:rPr>
              <a:t>ascites</a:t>
            </a:r>
            <a:r>
              <a:rPr lang="en-US" sz="1200" b="0" i="0" kern="1200" dirty="0" smtClean="0">
                <a:solidFill>
                  <a:schemeClr val="tx1"/>
                </a:solidFill>
                <a:latin typeface="+mn-lt"/>
                <a:ea typeface="+mn-ea"/>
                <a:cs typeface="+mn-cs"/>
              </a:rPr>
              <a:t> (</a:t>
            </a:r>
            <a:r>
              <a:rPr lang="en-US" sz="1200" b="1" i="0" u="none" strike="noStrike" kern="1200" dirty="0" smtClean="0">
                <a:solidFill>
                  <a:schemeClr val="tx1"/>
                </a:solidFill>
                <a:latin typeface="+mn-lt"/>
                <a:ea typeface="+mn-ea"/>
                <a:cs typeface="+mn-cs"/>
                <a:hlinkClick r:id="rId3"/>
              </a:rPr>
              <a:t>4</a:t>
            </a:r>
            <a:r>
              <a:rPr lang="en-US" sz="1200" b="0" i="0" kern="1200" dirty="0" smtClean="0">
                <a:solidFill>
                  <a:schemeClr val="tx1"/>
                </a:solidFill>
                <a:latin typeface="+mn-lt"/>
                <a:ea typeface="+mn-ea"/>
                <a:cs typeface="+mn-cs"/>
              </a:rPr>
              <a:t>).</a:t>
            </a:r>
          </a:p>
          <a:p>
            <a:r>
              <a:rPr lang="en-US" sz="1200" b="0" i="1" kern="1200" dirty="0" smtClean="0">
                <a:solidFill>
                  <a:schemeClr val="tx1"/>
                </a:solidFill>
                <a:latin typeface="+mn-lt"/>
                <a:ea typeface="+mn-ea"/>
                <a:cs typeface="+mn-cs"/>
              </a:rPr>
              <a:t>Late VOD</a:t>
            </a:r>
            <a:r>
              <a:rPr lang="en-US" sz="1200" b="0" i="0" kern="1200" dirty="0" smtClean="0">
                <a:solidFill>
                  <a:schemeClr val="tx1"/>
                </a:solidFill>
                <a:latin typeface="+mn-lt"/>
                <a:ea typeface="+mn-ea"/>
                <a:cs typeface="+mn-cs"/>
              </a:rPr>
              <a:t>. This shows the same clinical manifestations as classical VOD but develops late after HSCT (one-third of cases occur after patient discharge). It is mainly observed after conditioning including the use of one of several </a:t>
            </a:r>
            <a:r>
              <a:rPr lang="en-US" sz="1200" b="0" i="0" kern="1200" dirty="0" err="1" smtClean="0">
                <a:solidFill>
                  <a:schemeClr val="tx1"/>
                </a:solidFill>
                <a:latin typeface="+mn-lt"/>
                <a:ea typeface="+mn-ea"/>
                <a:cs typeface="+mn-cs"/>
              </a:rPr>
              <a:t>alkylating</a:t>
            </a:r>
            <a:r>
              <a:rPr lang="en-US" sz="1200" b="0" i="0" kern="1200" dirty="0" smtClean="0">
                <a:solidFill>
                  <a:schemeClr val="tx1"/>
                </a:solidFill>
                <a:latin typeface="+mn-lt"/>
                <a:ea typeface="+mn-ea"/>
                <a:cs typeface="+mn-cs"/>
              </a:rPr>
              <a:t> agents (e.g. busulfan, melphalan or </a:t>
            </a:r>
            <a:r>
              <a:rPr lang="en-US" sz="1200" b="0" i="0" kern="1200" dirty="0" err="1" smtClean="0">
                <a:solidFill>
                  <a:schemeClr val="tx1"/>
                </a:solidFill>
                <a:latin typeface="+mn-lt"/>
                <a:ea typeface="+mn-ea"/>
                <a:cs typeface="+mn-cs"/>
              </a:rPr>
              <a:t>thiotepa</a:t>
            </a:r>
            <a:r>
              <a:rPr lang="en-US" sz="1200" b="0" i="0" kern="1200" dirty="0" smtClean="0">
                <a:solidFill>
                  <a:schemeClr val="tx1"/>
                </a:solidFill>
                <a:latin typeface="+mn-lt"/>
                <a:ea typeface="+mn-ea"/>
                <a:cs typeface="+mn-cs"/>
              </a:rPr>
              <a:t>). One-third of cases show a biphasic course with an initial and transitory peak followed by a definitive late phase (</a:t>
            </a:r>
            <a:r>
              <a:rPr lang="en-US" sz="1200" b="1" i="0" u="none" strike="noStrike" kern="1200" dirty="0" smtClean="0">
                <a:solidFill>
                  <a:schemeClr val="tx1"/>
                </a:solidFill>
                <a:latin typeface="+mn-lt"/>
                <a:ea typeface="+mn-ea"/>
                <a:cs typeface="+mn-cs"/>
                <a:hlinkClick r:id="rId3"/>
              </a:rPr>
              <a:t>9</a:t>
            </a:r>
            <a:r>
              <a:rPr lang="en-US" sz="1200" b="0" i="0" kern="1200" dirty="0" smtClean="0">
                <a:solidFill>
                  <a:schemeClr val="tx1"/>
                </a:solidFill>
                <a:latin typeface="+mn-lt"/>
                <a:ea typeface="+mn-ea"/>
                <a:cs typeface="+mn-cs"/>
              </a:rPr>
              <a:t>).</a:t>
            </a:r>
          </a:p>
          <a:p>
            <a:r>
              <a:rPr lang="en-US" sz="1200" b="0" i="1" kern="1200" dirty="0" smtClean="0">
                <a:solidFill>
                  <a:schemeClr val="tx1"/>
                </a:solidFill>
                <a:latin typeface="+mn-lt"/>
                <a:ea typeface="+mn-ea"/>
                <a:cs typeface="+mn-cs"/>
              </a:rPr>
              <a:t>VOD with multi-organ failure</a:t>
            </a:r>
            <a:r>
              <a:rPr lang="en-US" sz="1200" b="0" i="0" kern="1200" dirty="0" smtClean="0">
                <a:solidFill>
                  <a:schemeClr val="tx1"/>
                </a:solidFill>
                <a:latin typeface="+mn-lt"/>
                <a:ea typeface="+mn-ea"/>
                <a:cs typeface="+mn-cs"/>
              </a:rPr>
              <a:t>. This shows the previously described clinical manifestations plus thrombocytopenia (refractoriness to platelet transfusions); pleural effusion, pulmonary infiltrates, progressive renal, cardiac and pulmonary failure, confusion, encephalopathy, and coma</a:t>
            </a:r>
            <a:endParaRPr lang="en-US" sz="1200" b="0" i="0" kern="1200" dirty="0">
              <a:solidFill>
                <a:schemeClr val="tx1"/>
              </a:solidFill>
              <a:latin typeface="+mn-lt"/>
              <a:ea typeface="+mn-ea"/>
              <a:cs typeface="+mn-cs"/>
            </a:endParaRPr>
          </a:p>
        </p:txBody>
      </p:sp>
      <p:sp>
        <p:nvSpPr>
          <p:cNvPr id="4" name="3 Slayt Numarası Yer Tutucusu"/>
          <p:cNvSpPr>
            <a:spLocks noGrp="1"/>
          </p:cNvSpPr>
          <p:nvPr>
            <p:ph type="sldNum" sz="quarter" idx="10"/>
          </p:nvPr>
        </p:nvSpPr>
        <p:spPr/>
        <p:txBody>
          <a:bodyPr/>
          <a:lstStyle/>
          <a:p>
            <a:fld id="{6F7CBE6A-102C-43EC-90A0-C6A2A9A0FAB9}" type="slidenum">
              <a:rPr lang="tr-TR" smtClean="0"/>
              <a:pPr/>
              <a:t>42</a:t>
            </a:fld>
            <a:endParaRPr lang="tr-T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dirty="0" smtClean="0">
                <a:solidFill>
                  <a:schemeClr val="tx1"/>
                </a:solidFill>
                <a:latin typeface="+mn-lt"/>
                <a:ea typeface="+mn-ea"/>
                <a:cs typeface="+mn-cs"/>
              </a:rPr>
              <a:t>This is less than 4% in cases of auto-HSCT but up to 15% in cases of </a:t>
            </a:r>
            <a:r>
              <a:rPr lang="en-US" sz="1000" kern="1200" dirty="0" err="1" smtClean="0">
                <a:solidFill>
                  <a:schemeClr val="tx1"/>
                </a:solidFill>
                <a:latin typeface="+mn-lt"/>
                <a:ea typeface="+mn-ea"/>
                <a:cs typeface="+mn-cs"/>
              </a:rPr>
              <a:t>allo</a:t>
            </a:r>
            <a:r>
              <a:rPr lang="en-US" sz="1000" kern="1200" dirty="0" smtClean="0">
                <a:solidFill>
                  <a:schemeClr val="tx1"/>
                </a:solidFill>
                <a:latin typeface="+mn-lt"/>
                <a:ea typeface="+mn-ea"/>
                <a:cs typeface="+mn-cs"/>
              </a:rPr>
              <a:t>-HSCT (7% in an EBMT survey). There is a similar incidence after RIC and MAC-HSCT</a:t>
            </a:r>
            <a:endParaRPr lang="tr-TR" sz="1000" kern="1200" dirty="0" smtClean="0">
              <a:solidFill>
                <a:schemeClr val="tx1"/>
              </a:solidFill>
              <a:latin typeface="+mn-lt"/>
              <a:ea typeface="+mn-ea"/>
              <a:cs typeface="+mn-cs"/>
            </a:endParaRP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47</a:t>
            </a:fld>
            <a:endParaRPr lang="tr-T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48</a:t>
            </a:fld>
            <a:endParaRPr lang="tr-T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fontScale="77500" lnSpcReduction="20000"/>
          </a:bodyPr>
          <a:lstStyle/>
          <a:p>
            <a:pPr marL="342900" indent="-342900">
              <a:lnSpc>
                <a:spcPct val="140000"/>
              </a:lnSpc>
              <a:buFont typeface="+mj-lt"/>
              <a:buAutoNum type="arabicPeriod"/>
            </a:pPr>
            <a:r>
              <a:rPr lang="tr-TR" sz="1200" b="0" i="0" kern="1200" dirty="0" err="1" smtClean="0">
                <a:solidFill>
                  <a:schemeClr val="tx1"/>
                </a:solidFill>
                <a:latin typeface="+mn-lt"/>
                <a:ea typeface="+mn-ea"/>
                <a:cs typeface="+mn-cs"/>
              </a:rPr>
              <a:t>Fig</a:t>
            </a:r>
            <a:r>
              <a:rPr lang="tr-TR" sz="1200" b="0" i="0" kern="1200" dirty="0" smtClean="0">
                <a:solidFill>
                  <a:schemeClr val="tx1"/>
                </a:solidFill>
                <a:latin typeface="+mn-lt"/>
                <a:ea typeface="+mn-ea"/>
                <a:cs typeface="+mn-cs"/>
              </a:rPr>
              <a:t>. 1. </a:t>
            </a:r>
            <a:r>
              <a:rPr lang="tr-TR" sz="1200" b="0" i="0" kern="1200" dirty="0" err="1" smtClean="0">
                <a:solidFill>
                  <a:schemeClr val="tx1"/>
                </a:solidFill>
                <a:latin typeface="+mn-lt"/>
                <a:ea typeface="+mn-ea"/>
                <a:cs typeface="+mn-cs"/>
              </a:rPr>
              <a:t>Histologic</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examples</a:t>
            </a:r>
            <a:r>
              <a:rPr lang="tr-TR" sz="1200" b="0" i="0" kern="1200" dirty="0" smtClean="0">
                <a:solidFill>
                  <a:schemeClr val="tx1"/>
                </a:solidFill>
                <a:latin typeface="+mn-lt"/>
                <a:ea typeface="+mn-ea"/>
                <a:cs typeface="+mn-cs"/>
              </a:rPr>
              <a:t> of TA-TMA </a:t>
            </a:r>
            <a:r>
              <a:rPr lang="tr-TR" sz="1200" b="0" i="0" kern="1200" dirty="0" err="1" smtClean="0">
                <a:solidFill>
                  <a:schemeClr val="tx1"/>
                </a:solidFill>
                <a:latin typeface="+mn-lt"/>
                <a:ea typeface="+mn-ea"/>
                <a:cs typeface="+mn-cs"/>
              </a:rPr>
              <a:t>affecting</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various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organs</a:t>
            </a:r>
            <a:r>
              <a:rPr lang="tr-TR" sz="1200" b="0" i="0" kern="1200" dirty="0" smtClean="0">
                <a:solidFill>
                  <a:schemeClr val="tx1"/>
                </a:solidFill>
                <a:latin typeface="+mn-lt"/>
                <a:ea typeface="+mn-ea"/>
                <a:cs typeface="+mn-cs"/>
              </a:rPr>
              <a:t>. (A) Renal </a:t>
            </a:r>
            <a:r>
              <a:rPr lang="tr-TR" sz="1200" b="0" i="0" kern="1200" dirty="0" err="1" smtClean="0">
                <a:solidFill>
                  <a:schemeClr val="tx1"/>
                </a:solidFill>
                <a:latin typeface="+mn-lt"/>
                <a:ea typeface="+mn-ea"/>
                <a:cs typeface="+mn-cs"/>
              </a:rPr>
              <a:t>cortex</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with</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glomeruli</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showing</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thickened</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capillary</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walls</a:t>
            </a:r>
            <a:r>
              <a:rPr lang="tr-TR" sz="1200" b="0" i="0" kern="1200" dirty="0" smtClean="0">
                <a:solidFill>
                  <a:schemeClr val="tx1"/>
                </a:solidFill>
                <a:latin typeface="+mn-lt"/>
                <a:ea typeface="+mn-ea"/>
                <a:cs typeface="+mn-cs"/>
              </a:rPr>
              <a:t> and </a:t>
            </a:r>
            <a:r>
              <a:rPr lang="tr-TR" sz="1200" b="0" i="0" kern="1200" dirty="0" err="1" smtClean="0">
                <a:solidFill>
                  <a:schemeClr val="tx1"/>
                </a:solidFill>
                <a:latin typeface="+mn-lt"/>
                <a:ea typeface="+mn-ea"/>
                <a:cs typeface="+mn-cs"/>
              </a:rPr>
              <a:t>occluded</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vessel</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lumens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Red</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blood</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cell</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fragments</a:t>
            </a:r>
            <a:r>
              <a:rPr lang="tr-TR" sz="1200" b="0" i="0" kern="1200" dirty="0" smtClean="0">
                <a:solidFill>
                  <a:schemeClr val="tx1"/>
                </a:solidFill>
                <a:latin typeface="+mn-lt"/>
                <a:ea typeface="+mn-ea"/>
                <a:cs typeface="+mn-cs"/>
              </a:rPr>
              <a:t> can be </a:t>
            </a:r>
            <a:r>
              <a:rPr lang="tr-TR" sz="1200" b="0" i="0" kern="1200" dirty="0" err="1" smtClean="0">
                <a:solidFill>
                  <a:schemeClr val="tx1"/>
                </a:solidFill>
                <a:latin typeface="+mn-lt"/>
                <a:ea typeface="+mn-ea"/>
                <a:cs typeface="+mn-cs"/>
              </a:rPr>
              <a:t>seen</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arrows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trapped</a:t>
            </a:r>
            <a:r>
              <a:rPr lang="tr-TR" sz="1200" b="0" i="0" kern="1200" dirty="0" smtClean="0">
                <a:solidFill>
                  <a:schemeClr val="tx1"/>
                </a:solidFill>
                <a:latin typeface="+mn-lt"/>
                <a:ea typeface="+mn-ea"/>
                <a:cs typeface="+mn-cs"/>
              </a:rPr>
              <a:t> in the </a:t>
            </a:r>
            <a:r>
              <a:rPr lang="tr-TR" sz="1200" b="0" i="0" kern="1200" dirty="0" err="1" smtClean="0">
                <a:solidFill>
                  <a:schemeClr val="tx1"/>
                </a:solidFill>
                <a:latin typeface="+mn-lt"/>
                <a:ea typeface="+mn-ea"/>
                <a:cs typeface="+mn-cs"/>
              </a:rPr>
              <a:t>mesangial</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matrix</a:t>
            </a:r>
            <a:r>
              <a:rPr lang="tr-TR" sz="1200" b="0" i="0" kern="1200" dirty="0" smtClean="0">
                <a:solidFill>
                  <a:schemeClr val="tx1"/>
                </a:solidFill>
                <a:latin typeface="+mn-lt"/>
                <a:ea typeface="+mn-ea"/>
                <a:cs typeface="+mn-cs"/>
              </a:rPr>
              <a:t> (H&amp;E </a:t>
            </a:r>
            <a:r>
              <a:rPr lang="tr-TR" sz="1200" b="0" i="0" kern="1200" dirty="0" err="1" smtClean="0">
                <a:solidFill>
                  <a:schemeClr val="tx1"/>
                </a:solidFill>
                <a:latin typeface="+mn-lt"/>
                <a:ea typeface="+mn-ea"/>
                <a:cs typeface="+mn-cs"/>
              </a:rPr>
              <a:t>stain</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magni</a:t>
            </a:r>
            <a:r>
              <a:rPr lang="tr-TR" sz="1200" b="0" i="0" kern="1200" dirty="0" smtClean="0">
                <a:solidFill>
                  <a:schemeClr val="tx1"/>
                </a:solidFill>
                <a:latin typeface="+mn-lt"/>
                <a:ea typeface="+mn-ea"/>
                <a:cs typeface="+mn-cs"/>
              </a:rPr>
              <a:t> fi </a:t>
            </a:r>
            <a:r>
              <a:rPr lang="tr-TR" sz="1200" b="0" i="0" kern="1200" dirty="0" err="1" smtClean="0">
                <a:solidFill>
                  <a:schemeClr val="tx1"/>
                </a:solidFill>
                <a:latin typeface="+mn-lt"/>
                <a:ea typeface="+mn-ea"/>
                <a:cs typeface="+mn-cs"/>
              </a:rPr>
              <a:t>cation</a:t>
            </a:r>
            <a:r>
              <a:rPr lang="tr-TR" sz="1200" b="0" i="0" kern="1200" dirty="0" smtClean="0">
                <a:solidFill>
                  <a:schemeClr val="tx1"/>
                </a:solidFill>
                <a:latin typeface="+mn-lt"/>
                <a:ea typeface="+mn-ea"/>
                <a:cs typeface="+mn-cs"/>
              </a:rPr>
              <a:t> ×200). Renal </a:t>
            </a:r>
            <a:r>
              <a:rPr lang="tr-TR" sz="1200" b="0" i="0" kern="1200" dirty="0" err="1" smtClean="0">
                <a:solidFill>
                  <a:schemeClr val="tx1"/>
                </a:solidFill>
                <a:latin typeface="+mn-lt"/>
                <a:ea typeface="+mn-ea"/>
                <a:cs typeface="+mn-cs"/>
              </a:rPr>
              <a:t>arteriole</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with</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separation</a:t>
            </a:r>
            <a:r>
              <a:rPr lang="tr-TR" sz="1200" b="0" i="0" kern="1200" dirty="0" smtClean="0">
                <a:solidFill>
                  <a:schemeClr val="tx1"/>
                </a:solidFill>
                <a:latin typeface="+mn-lt"/>
                <a:ea typeface="+mn-ea"/>
                <a:cs typeface="+mn-cs"/>
              </a:rPr>
              <a:t> of the </a:t>
            </a:r>
            <a:r>
              <a:rPr lang="tr-TR" sz="1200" b="0" i="0" kern="1200" dirty="0" err="1" smtClean="0">
                <a:solidFill>
                  <a:schemeClr val="tx1"/>
                </a:solidFill>
                <a:latin typeface="+mn-lt"/>
                <a:ea typeface="+mn-ea"/>
                <a:cs typeface="+mn-cs"/>
              </a:rPr>
              <a:t>endothelial</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cell</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layer</a:t>
            </a:r>
            <a:r>
              <a:rPr lang="tr-TR" sz="1200" b="0" i="0" kern="1200" dirty="0" smtClean="0">
                <a:solidFill>
                  <a:schemeClr val="tx1"/>
                </a:solidFill>
                <a:latin typeface="+mn-lt"/>
                <a:ea typeface="+mn-ea"/>
                <a:cs typeface="+mn-cs"/>
              </a:rPr>
              <a:t> and </a:t>
            </a:r>
            <a:r>
              <a:rPr lang="tr-TR" sz="1200" b="0" i="0" kern="1200" dirty="0" err="1" smtClean="0">
                <a:solidFill>
                  <a:schemeClr val="tx1"/>
                </a:solidFill>
                <a:latin typeface="+mn-lt"/>
                <a:ea typeface="+mn-ea"/>
                <a:cs typeface="+mn-cs"/>
              </a:rPr>
              <a:t>nearly</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occluded</a:t>
            </a:r>
            <a:r>
              <a:rPr lang="tr-TR" sz="1200" b="0" i="0" kern="1200" dirty="0" smtClean="0">
                <a:solidFill>
                  <a:schemeClr val="tx1"/>
                </a:solidFill>
                <a:latin typeface="+mn-lt"/>
                <a:ea typeface="+mn-ea"/>
                <a:cs typeface="+mn-cs"/>
              </a:rPr>
              <a:t> by </a:t>
            </a:r>
            <a:r>
              <a:rPr lang="tr-TR" sz="1200" b="0" i="0" kern="1200" dirty="0" err="1" smtClean="0">
                <a:solidFill>
                  <a:schemeClr val="tx1"/>
                </a:solidFill>
                <a:latin typeface="+mn-lt"/>
                <a:ea typeface="+mn-ea"/>
                <a:cs typeface="+mn-cs"/>
              </a:rPr>
              <a:t>endothelial</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debris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arrow</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heads</a:t>
            </a:r>
            <a:r>
              <a:rPr lang="tr-TR" sz="1200" b="0" i="0" kern="1200" dirty="0" smtClean="0">
                <a:solidFill>
                  <a:schemeClr val="tx1"/>
                </a:solidFill>
                <a:latin typeface="+mn-lt"/>
                <a:ea typeface="+mn-ea"/>
                <a:cs typeface="+mn-cs"/>
              </a:rPr>
              <a:t>) (H&amp;E </a:t>
            </a:r>
            <a:r>
              <a:rPr lang="tr-TR" sz="1200" b="0" i="0" kern="1200" dirty="0" err="1" smtClean="0">
                <a:solidFill>
                  <a:schemeClr val="tx1"/>
                </a:solidFill>
                <a:latin typeface="+mn-lt"/>
                <a:ea typeface="+mn-ea"/>
                <a:cs typeface="+mn-cs"/>
              </a:rPr>
              <a:t>stain</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magni</a:t>
            </a:r>
            <a:r>
              <a:rPr lang="tr-TR" sz="1200" b="0" i="0" kern="1200" dirty="0" smtClean="0">
                <a:solidFill>
                  <a:schemeClr val="tx1"/>
                </a:solidFill>
                <a:latin typeface="+mn-lt"/>
                <a:ea typeface="+mn-ea"/>
                <a:cs typeface="+mn-cs"/>
              </a:rPr>
              <a:t> fi </a:t>
            </a:r>
            <a:r>
              <a:rPr lang="tr-TR" sz="1200" b="0" i="0" kern="1200" dirty="0" err="1" smtClean="0">
                <a:solidFill>
                  <a:schemeClr val="tx1"/>
                </a:solidFill>
                <a:latin typeface="+mn-lt"/>
                <a:ea typeface="+mn-ea"/>
                <a:cs typeface="+mn-cs"/>
              </a:rPr>
              <a:t>cation</a:t>
            </a:r>
            <a:r>
              <a:rPr lang="tr-TR" sz="1200" b="0" i="0" kern="1200" dirty="0" smtClean="0">
                <a:solidFill>
                  <a:schemeClr val="tx1"/>
                </a:solidFill>
                <a:latin typeface="+mn-lt"/>
                <a:ea typeface="+mn-ea"/>
                <a:cs typeface="+mn-cs"/>
              </a:rPr>
              <a:t> ×200). (B) Lung </a:t>
            </a:r>
            <a:r>
              <a:rPr lang="tr-TR" sz="1200" b="0" i="0" kern="1200" dirty="0" err="1" smtClean="0">
                <a:solidFill>
                  <a:schemeClr val="tx1"/>
                </a:solidFill>
                <a:latin typeface="+mn-lt"/>
                <a:ea typeface="+mn-ea"/>
                <a:cs typeface="+mn-cs"/>
              </a:rPr>
              <a:t>arteriole</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showing</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denuded</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endothelial</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layer</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with</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large</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amount</a:t>
            </a:r>
            <a:r>
              <a:rPr lang="tr-TR" sz="1200" b="0" i="0" kern="1200" dirty="0" smtClean="0">
                <a:solidFill>
                  <a:schemeClr val="tx1"/>
                </a:solidFill>
                <a:latin typeface="+mn-lt"/>
                <a:ea typeface="+mn-ea"/>
                <a:cs typeface="+mn-cs"/>
              </a:rPr>
              <a:t> of </a:t>
            </a:r>
            <a:r>
              <a:rPr lang="tr-TR" sz="1200" b="0" i="0" kern="1200" dirty="0" err="1" smtClean="0">
                <a:solidFill>
                  <a:schemeClr val="tx1"/>
                </a:solidFill>
                <a:latin typeface="+mn-lt"/>
                <a:ea typeface="+mn-ea"/>
                <a:cs typeface="+mn-cs"/>
              </a:rPr>
              <a:t>debris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nearly</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occluding</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vascular</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lumen</a:t>
            </a:r>
            <a:r>
              <a:rPr lang="tr-TR" sz="1200" b="0" i="0" kern="1200" dirty="0" smtClean="0">
                <a:solidFill>
                  <a:schemeClr val="tx1"/>
                </a:solidFill>
                <a:latin typeface="+mn-lt"/>
                <a:ea typeface="+mn-ea"/>
                <a:cs typeface="+mn-cs"/>
              </a:rPr>
              <a:t> (star) </a:t>
            </a:r>
            <a:r>
              <a:rPr lang="tr-TR" sz="1200" b="0" i="0" kern="1200" dirty="0" err="1" smtClean="0">
                <a:solidFill>
                  <a:schemeClr val="tx1"/>
                </a:solidFill>
                <a:latin typeface="+mn-lt"/>
                <a:ea typeface="+mn-ea"/>
                <a:cs typeface="+mn-cs"/>
              </a:rPr>
              <a:t>Red</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blood</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cell</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fragments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extravagated</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into</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interstitial</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tissue</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arrow</a:t>
            </a:r>
            <a:r>
              <a:rPr lang="tr-TR" sz="1200" b="0" i="0" kern="1200" dirty="0" smtClean="0">
                <a:solidFill>
                  <a:schemeClr val="tx1"/>
                </a:solidFill>
                <a:latin typeface="+mn-lt"/>
                <a:ea typeface="+mn-ea"/>
                <a:cs typeface="+mn-cs"/>
              </a:rPr>
              <a:t>) (H&amp;E </a:t>
            </a:r>
            <a:r>
              <a:rPr lang="tr-TR" sz="1200" b="0" i="0" kern="1200" dirty="0" err="1" smtClean="0">
                <a:solidFill>
                  <a:schemeClr val="tx1"/>
                </a:solidFill>
                <a:latin typeface="+mn-lt"/>
                <a:ea typeface="+mn-ea"/>
                <a:cs typeface="+mn-cs"/>
              </a:rPr>
              <a:t>stain</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magni</a:t>
            </a:r>
            <a:r>
              <a:rPr lang="tr-TR" sz="1200" b="0" i="0" kern="1200" dirty="0" smtClean="0">
                <a:solidFill>
                  <a:schemeClr val="tx1"/>
                </a:solidFill>
                <a:latin typeface="+mn-lt"/>
                <a:ea typeface="+mn-ea"/>
                <a:cs typeface="+mn-cs"/>
              </a:rPr>
              <a:t> fi </a:t>
            </a:r>
            <a:r>
              <a:rPr lang="tr-TR" sz="1200" b="0" i="0" kern="1200" dirty="0" err="1" smtClean="0">
                <a:solidFill>
                  <a:schemeClr val="tx1"/>
                </a:solidFill>
                <a:latin typeface="+mn-lt"/>
                <a:ea typeface="+mn-ea"/>
                <a:cs typeface="+mn-cs"/>
              </a:rPr>
              <a:t>cation</a:t>
            </a:r>
            <a:r>
              <a:rPr lang="tr-TR" sz="1200" b="0" i="0" kern="1200" dirty="0" smtClean="0">
                <a:solidFill>
                  <a:schemeClr val="tx1"/>
                </a:solidFill>
                <a:latin typeface="+mn-lt"/>
                <a:ea typeface="+mn-ea"/>
                <a:cs typeface="+mn-cs"/>
              </a:rPr>
              <a:t> ×200). (C) </a:t>
            </a:r>
            <a:r>
              <a:rPr lang="tr-TR" sz="1200" b="0" i="0" kern="1200" dirty="0" err="1" smtClean="0">
                <a:solidFill>
                  <a:schemeClr val="tx1"/>
                </a:solidFill>
                <a:latin typeface="+mn-lt"/>
                <a:ea typeface="+mn-ea"/>
                <a:cs typeface="+mn-cs"/>
              </a:rPr>
              <a:t>Submucosal</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arterioles</a:t>
            </a:r>
            <a:r>
              <a:rPr lang="tr-TR" sz="1200" b="0" i="0" kern="1200" dirty="0" smtClean="0">
                <a:solidFill>
                  <a:schemeClr val="tx1"/>
                </a:solidFill>
                <a:latin typeface="+mn-lt"/>
                <a:ea typeface="+mn-ea"/>
                <a:cs typeface="+mn-cs"/>
              </a:rPr>
              <a:t> of the </a:t>
            </a:r>
            <a:r>
              <a:rPr lang="tr-TR" sz="1200" b="0" i="0" kern="1200" dirty="0" err="1" smtClean="0">
                <a:solidFill>
                  <a:schemeClr val="tx1"/>
                </a:solidFill>
                <a:latin typeface="+mn-lt"/>
                <a:ea typeface="+mn-ea"/>
                <a:cs typeface="+mn-cs"/>
              </a:rPr>
              <a:t>small</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bowel</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showing</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injured</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endothelial</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cells</a:t>
            </a:r>
            <a:r>
              <a:rPr lang="tr-TR" sz="1200" b="0" i="0" kern="1200" dirty="0" smtClean="0">
                <a:solidFill>
                  <a:schemeClr val="tx1"/>
                </a:solidFill>
                <a:latin typeface="+mn-lt"/>
                <a:ea typeface="+mn-ea"/>
                <a:cs typeface="+mn-cs"/>
              </a:rPr>
              <a:t> and </a:t>
            </a:r>
            <a:r>
              <a:rPr lang="tr-TR" sz="1200" b="0" i="0" kern="1200" dirty="0" err="1" smtClean="0">
                <a:solidFill>
                  <a:schemeClr val="tx1"/>
                </a:solidFill>
                <a:latin typeface="+mn-lt"/>
                <a:ea typeface="+mn-ea"/>
                <a:cs typeface="+mn-cs"/>
              </a:rPr>
              <a:t>red</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cell</a:t>
            </a:r>
            <a:r>
              <a:rPr lang="tr-TR" sz="1200" b="0" i="0" kern="1200" dirty="0" smtClean="0">
                <a:solidFill>
                  <a:schemeClr val="tx1"/>
                </a:solidFill>
                <a:latin typeface="+mn-lt"/>
                <a:ea typeface="+mn-ea"/>
                <a:cs typeface="+mn-cs"/>
              </a:rPr>
              <a:t> extravasation (</a:t>
            </a:r>
            <a:r>
              <a:rPr lang="tr-TR" sz="1200" b="0" i="0" kern="1200" dirty="0" err="1" smtClean="0">
                <a:solidFill>
                  <a:schemeClr val="tx1"/>
                </a:solidFill>
                <a:latin typeface="+mn-lt"/>
                <a:ea typeface="+mn-ea"/>
                <a:cs typeface="+mn-cs"/>
              </a:rPr>
              <a:t>arrows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Vessel</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lumen</a:t>
            </a:r>
            <a:r>
              <a:rPr lang="tr-TR" sz="1200" b="0" i="0" kern="1200" dirty="0" smtClean="0">
                <a:solidFill>
                  <a:schemeClr val="tx1"/>
                </a:solidFill>
                <a:latin typeface="+mn-lt"/>
                <a:ea typeface="+mn-ea"/>
                <a:cs typeface="+mn-cs"/>
              </a:rPr>
              <a:t> is </a:t>
            </a:r>
            <a:r>
              <a:rPr lang="tr-TR" sz="1200" b="0" i="0" kern="1200" dirty="0" err="1" smtClean="0">
                <a:solidFill>
                  <a:schemeClr val="tx1"/>
                </a:solidFill>
                <a:latin typeface="+mn-lt"/>
                <a:ea typeface="+mn-ea"/>
                <a:cs typeface="+mn-cs"/>
              </a:rPr>
              <a:t>occupied</a:t>
            </a:r>
            <a:r>
              <a:rPr lang="tr-TR" sz="1200" b="0" i="0" kern="1200" dirty="0" smtClean="0">
                <a:solidFill>
                  <a:schemeClr val="tx1"/>
                </a:solidFill>
                <a:latin typeface="+mn-lt"/>
                <a:ea typeface="+mn-ea"/>
                <a:cs typeface="+mn-cs"/>
              </a:rPr>
              <a:t> by </a:t>
            </a:r>
            <a:r>
              <a:rPr lang="tr-TR" sz="1200" b="0" i="0" kern="1200" dirty="0" err="1" smtClean="0">
                <a:solidFill>
                  <a:schemeClr val="tx1"/>
                </a:solidFill>
                <a:latin typeface="+mn-lt"/>
                <a:ea typeface="+mn-ea"/>
                <a:cs typeface="+mn-cs"/>
              </a:rPr>
              <a:t>schistocytes</a:t>
            </a:r>
            <a:r>
              <a:rPr lang="tr-TR" sz="1200" b="0" i="0" kern="1200" dirty="0" smtClean="0">
                <a:solidFill>
                  <a:schemeClr val="tx1"/>
                </a:solidFill>
                <a:latin typeface="+mn-lt"/>
                <a:ea typeface="+mn-ea"/>
                <a:cs typeface="+mn-cs"/>
              </a:rPr>
              <a:t> and fi </a:t>
            </a:r>
            <a:r>
              <a:rPr lang="tr-TR" sz="1200" b="0" i="0" kern="1200" dirty="0" err="1" smtClean="0">
                <a:solidFill>
                  <a:schemeClr val="tx1"/>
                </a:solidFill>
                <a:latin typeface="+mn-lt"/>
                <a:ea typeface="+mn-ea"/>
                <a:cs typeface="+mn-cs"/>
              </a:rPr>
              <a:t>brinoid</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debris</a:t>
            </a:r>
            <a:r>
              <a:rPr lang="tr-TR" sz="1200" b="0" i="0" kern="1200" dirty="0" smtClean="0">
                <a:solidFill>
                  <a:schemeClr val="tx1"/>
                </a:solidFill>
                <a:latin typeface="+mn-lt"/>
                <a:ea typeface="+mn-ea"/>
                <a:cs typeface="+mn-cs"/>
              </a:rPr>
              <a:t> (star) (H&amp;E </a:t>
            </a:r>
            <a:r>
              <a:rPr lang="tr-TR" sz="1200" b="0" i="0" kern="1200" dirty="0" err="1" smtClean="0">
                <a:solidFill>
                  <a:schemeClr val="tx1"/>
                </a:solidFill>
                <a:latin typeface="+mn-lt"/>
                <a:ea typeface="+mn-ea"/>
                <a:cs typeface="+mn-cs"/>
              </a:rPr>
              <a:t>stain</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magni</a:t>
            </a:r>
            <a:r>
              <a:rPr lang="tr-TR" sz="1200" b="0" i="0" kern="1200" dirty="0" smtClean="0">
                <a:solidFill>
                  <a:schemeClr val="tx1"/>
                </a:solidFill>
                <a:latin typeface="+mn-lt"/>
                <a:ea typeface="+mn-ea"/>
                <a:cs typeface="+mn-cs"/>
              </a:rPr>
              <a:t> fi </a:t>
            </a:r>
            <a:r>
              <a:rPr lang="tr-TR" sz="1200" b="0" i="0" kern="1200" dirty="0" err="1" smtClean="0">
                <a:solidFill>
                  <a:schemeClr val="tx1"/>
                </a:solidFill>
                <a:latin typeface="+mn-lt"/>
                <a:ea typeface="+mn-ea"/>
                <a:cs typeface="+mn-cs"/>
              </a:rPr>
              <a:t>cation</a:t>
            </a:r>
            <a:r>
              <a:rPr lang="tr-TR" sz="1200" b="0" i="0" kern="1200" dirty="0" smtClean="0">
                <a:solidFill>
                  <a:schemeClr val="tx1"/>
                </a:solidFill>
                <a:latin typeface="+mn-lt"/>
                <a:ea typeface="+mn-ea"/>
                <a:cs typeface="+mn-cs"/>
              </a:rPr>
              <a:t> ×200). (D) </a:t>
            </a:r>
            <a:r>
              <a:rPr lang="tr-TR" sz="1200" b="0" i="0" kern="1200" dirty="0" err="1" smtClean="0">
                <a:solidFill>
                  <a:schemeClr val="tx1"/>
                </a:solidFill>
                <a:latin typeface="+mn-lt"/>
                <a:ea typeface="+mn-ea"/>
                <a:cs typeface="+mn-cs"/>
              </a:rPr>
              <a:t>Brain</a:t>
            </a:r>
            <a:r>
              <a:rPr lang="tr-TR" sz="1200" b="0" i="0" kern="1200" dirty="0" smtClean="0">
                <a:solidFill>
                  <a:schemeClr val="tx1"/>
                </a:solidFill>
                <a:latin typeface="+mn-lt"/>
                <a:ea typeface="+mn-ea"/>
                <a:cs typeface="+mn-cs"/>
              </a:rPr>
              <a:t> MRI: </a:t>
            </a:r>
            <a:r>
              <a:rPr lang="tr-TR" sz="1200" b="0" i="0" kern="1200" dirty="0" err="1" smtClean="0">
                <a:solidFill>
                  <a:schemeClr val="tx1"/>
                </a:solidFill>
                <a:latin typeface="+mn-lt"/>
                <a:ea typeface="+mn-ea"/>
                <a:cs typeface="+mn-cs"/>
              </a:rPr>
              <a:t>hyperintense</a:t>
            </a:r>
            <a:r>
              <a:rPr lang="tr-TR" sz="1200" b="0" i="0" kern="1200" dirty="0" smtClean="0">
                <a:solidFill>
                  <a:schemeClr val="tx1"/>
                </a:solidFill>
                <a:latin typeface="+mn-lt"/>
                <a:ea typeface="+mn-ea"/>
                <a:cs typeface="+mn-cs"/>
              </a:rPr>
              <a:t> FLAIR </a:t>
            </a:r>
            <a:r>
              <a:rPr lang="tr-TR" sz="1200" b="0" i="0" kern="1200" dirty="0" err="1" smtClean="0">
                <a:solidFill>
                  <a:schemeClr val="tx1"/>
                </a:solidFill>
                <a:latin typeface="+mn-lt"/>
                <a:ea typeface="+mn-ea"/>
                <a:cs typeface="+mn-cs"/>
              </a:rPr>
              <a:t>signal</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involving</a:t>
            </a:r>
            <a:r>
              <a:rPr lang="tr-TR" sz="1200" b="0" i="0" kern="1200" dirty="0" smtClean="0">
                <a:solidFill>
                  <a:schemeClr val="tx1"/>
                </a:solidFill>
                <a:latin typeface="+mn-lt"/>
                <a:ea typeface="+mn-ea"/>
                <a:cs typeface="+mn-cs"/>
              </a:rPr>
              <a:t> the </a:t>
            </a:r>
            <a:r>
              <a:rPr lang="tr-TR" sz="1200" b="0" i="0" kern="1200" dirty="0" err="1" smtClean="0">
                <a:solidFill>
                  <a:schemeClr val="tx1"/>
                </a:solidFill>
                <a:latin typeface="+mn-lt"/>
                <a:ea typeface="+mn-ea"/>
                <a:cs typeface="+mn-cs"/>
              </a:rPr>
              <a:t>bilateral</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left</a:t>
            </a:r>
            <a:r>
              <a:rPr lang="tr-TR" sz="1200" b="0" i="0" kern="1200" dirty="0" smtClean="0">
                <a:solidFill>
                  <a:schemeClr val="tx1"/>
                </a:solidFill>
                <a:latin typeface="+mn-lt"/>
                <a:ea typeface="+mn-ea"/>
                <a:cs typeface="+mn-cs"/>
              </a:rPr>
              <a:t> N </a:t>
            </a:r>
            <a:r>
              <a:rPr lang="tr-TR" sz="1200" b="0" i="0" kern="1200" dirty="0" err="1" smtClean="0">
                <a:solidFill>
                  <a:schemeClr val="tx1"/>
                </a:solidFill>
                <a:latin typeface="+mn-lt"/>
                <a:ea typeface="+mn-ea"/>
                <a:cs typeface="+mn-cs"/>
              </a:rPr>
              <a:t>right</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cortex</a:t>
            </a:r>
            <a:r>
              <a:rPr lang="tr-TR" sz="1200" b="0" i="0" kern="1200" dirty="0" smtClean="0">
                <a:solidFill>
                  <a:schemeClr val="tx1"/>
                </a:solidFill>
                <a:latin typeface="+mn-lt"/>
                <a:ea typeface="+mn-ea"/>
                <a:cs typeface="+mn-cs"/>
              </a:rPr>
              <a:t> and </a:t>
            </a:r>
            <a:r>
              <a:rPr lang="tr-TR" sz="1200" b="0" i="0" kern="1200" dirty="0" err="1" smtClean="0">
                <a:solidFill>
                  <a:schemeClr val="tx1"/>
                </a:solidFill>
                <a:latin typeface="+mn-lt"/>
                <a:ea typeface="+mn-ea"/>
                <a:cs typeface="+mn-cs"/>
              </a:rPr>
              <a:t>subcortical</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white</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matter</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Effacement</a:t>
            </a:r>
            <a:r>
              <a:rPr lang="tr-TR" sz="1200" b="0" i="0" kern="1200" dirty="0" smtClean="0">
                <a:solidFill>
                  <a:schemeClr val="tx1"/>
                </a:solidFill>
                <a:latin typeface="+mn-lt"/>
                <a:ea typeface="+mn-ea"/>
                <a:cs typeface="+mn-cs"/>
              </a:rPr>
              <a:t> of </a:t>
            </a:r>
            <a:r>
              <a:rPr lang="tr-TR" sz="1200" b="0" i="0" kern="1200" dirty="0" err="1" smtClean="0">
                <a:solidFill>
                  <a:schemeClr val="tx1"/>
                </a:solidFill>
                <a:latin typeface="+mn-lt"/>
                <a:ea typeface="+mn-ea"/>
                <a:cs typeface="+mn-cs"/>
              </a:rPr>
              <a:t>sulci</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suggests</a:t>
            </a:r>
            <a:r>
              <a:rPr lang="tr-TR" sz="1200" b="0" i="0" kern="1200" dirty="0" smtClean="0">
                <a:solidFill>
                  <a:schemeClr val="tx1"/>
                </a:solidFill>
                <a:latin typeface="+mn-lt"/>
                <a:ea typeface="+mn-ea"/>
                <a:cs typeface="+mn-cs"/>
              </a:rPr>
              <a:t> associated </a:t>
            </a:r>
            <a:r>
              <a:rPr lang="tr-TR" sz="1200" b="0" i="0" kern="1200" dirty="0" err="1" smtClean="0">
                <a:solidFill>
                  <a:schemeClr val="tx1"/>
                </a:solidFill>
                <a:latin typeface="+mn-lt"/>
                <a:ea typeface="+mn-ea"/>
                <a:cs typeface="+mn-cs"/>
              </a:rPr>
              <a:t>swelling</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Findings</a:t>
            </a:r>
            <a:r>
              <a:rPr lang="tr-TR" sz="1200" b="0" i="0" kern="1200" dirty="0" smtClean="0">
                <a:solidFill>
                  <a:schemeClr val="tx1"/>
                </a:solidFill>
                <a:latin typeface="+mn-lt"/>
                <a:ea typeface="+mn-ea"/>
                <a:cs typeface="+mn-cs"/>
              </a:rPr>
              <a:t> are </a:t>
            </a:r>
            <a:r>
              <a:rPr lang="tr-TR" sz="1200" b="0" i="0" kern="1200" dirty="0" err="1" smtClean="0">
                <a:solidFill>
                  <a:schemeClr val="tx1"/>
                </a:solidFill>
                <a:latin typeface="+mn-lt"/>
                <a:ea typeface="+mn-ea"/>
                <a:cs typeface="+mn-cs"/>
              </a:rPr>
              <a:t>suggestive</a:t>
            </a:r>
            <a:r>
              <a:rPr lang="tr-TR" sz="1200" b="0" i="0" kern="1200" dirty="0" smtClean="0">
                <a:solidFill>
                  <a:schemeClr val="tx1"/>
                </a:solidFill>
                <a:latin typeface="+mn-lt"/>
                <a:ea typeface="+mn-ea"/>
                <a:cs typeface="+mn-cs"/>
              </a:rPr>
              <a:t> of </a:t>
            </a:r>
            <a:r>
              <a:rPr lang="tr-TR" sz="1200" b="0" i="0" kern="1200" dirty="0" err="1" smtClean="0">
                <a:solidFill>
                  <a:schemeClr val="tx1"/>
                </a:solidFill>
                <a:latin typeface="+mn-lt"/>
                <a:ea typeface="+mn-ea"/>
                <a:cs typeface="+mn-cs"/>
              </a:rPr>
              <a:t>posterior</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reversible</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encephalopathy</a:t>
            </a:r>
            <a:r>
              <a:rPr lang="tr-TR" sz="1200" b="0" i="0" kern="1200" dirty="0" smtClean="0">
                <a:solidFill>
                  <a:schemeClr val="tx1"/>
                </a:solidFill>
                <a:latin typeface="+mn-lt"/>
                <a:ea typeface="+mn-ea"/>
                <a:cs typeface="+mn-cs"/>
              </a:rPr>
              <a:t> (PRES)</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49</a:t>
            </a:fld>
            <a:endParaRPr lang="tr-T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0" i="1" kern="1200" dirty="0" smtClean="0">
                <a:solidFill>
                  <a:schemeClr val="tx1"/>
                </a:solidFill>
                <a:latin typeface="+mn-lt"/>
                <a:ea typeface="+mn-ea"/>
                <a:cs typeface="+mn-cs"/>
              </a:rPr>
              <a:t>3.5.7 Prevention</a:t>
            </a:r>
            <a:r>
              <a:rPr lang="en-US" sz="1200" b="0" i="0" kern="1200" dirty="0" smtClean="0">
                <a:solidFill>
                  <a:schemeClr val="tx1"/>
                </a:solidFill>
                <a:latin typeface="+mn-lt"/>
                <a:ea typeface="+mn-ea"/>
                <a:cs typeface="+mn-cs"/>
              </a:rPr>
              <a:t/>
            </a:r>
            <a:br>
              <a:rPr lang="en-US" sz="1200" b="0" i="0" kern="1200" dirty="0" smtClean="0">
                <a:solidFill>
                  <a:schemeClr val="tx1"/>
                </a:solidFill>
                <a:latin typeface="+mn-lt"/>
                <a:ea typeface="+mn-ea"/>
                <a:cs typeface="+mn-cs"/>
              </a:rPr>
            </a:br>
            <a:r>
              <a:rPr lang="en-US" sz="1200" b="0" i="0" kern="1200" dirty="0" smtClean="0">
                <a:solidFill>
                  <a:schemeClr val="tx1"/>
                </a:solidFill>
                <a:latin typeface="+mn-lt"/>
                <a:ea typeface="+mn-ea"/>
                <a:cs typeface="+mn-cs"/>
              </a:rPr>
              <a:t>The only reasonable measure is to keep close observation (2–3 times per week) of the CNI, LDH and creatinine levels. If any of these markers increase, peripheral blood smears, </a:t>
            </a:r>
            <a:r>
              <a:rPr lang="en-US" sz="1200" b="0" i="0" kern="1200" dirty="0" err="1" smtClean="0">
                <a:solidFill>
                  <a:schemeClr val="tx1"/>
                </a:solidFill>
                <a:latin typeface="+mn-lt"/>
                <a:ea typeface="+mn-ea"/>
                <a:cs typeface="+mn-cs"/>
              </a:rPr>
              <a:t>haptoglobin</a:t>
            </a:r>
            <a:r>
              <a:rPr lang="en-US" sz="1200" b="0" i="0" kern="1200" dirty="0" smtClean="0">
                <a:solidFill>
                  <a:schemeClr val="tx1"/>
                </a:solidFill>
                <a:latin typeface="+mn-lt"/>
                <a:ea typeface="+mn-ea"/>
                <a:cs typeface="+mn-cs"/>
              </a:rPr>
              <a:t> levels and Coombs tests (direct and indirect </a:t>
            </a:r>
            <a:r>
              <a:rPr lang="en-US" sz="1200" b="0" i="0" kern="1200" dirty="0" err="1" smtClean="0">
                <a:solidFill>
                  <a:schemeClr val="tx1"/>
                </a:solidFill>
                <a:latin typeface="+mn-lt"/>
                <a:ea typeface="+mn-ea"/>
                <a:cs typeface="+mn-cs"/>
              </a:rPr>
              <a:t>antiglobulin</a:t>
            </a:r>
            <a:r>
              <a:rPr lang="en-US" sz="1200" b="0" i="0" kern="1200" dirty="0" smtClean="0">
                <a:solidFill>
                  <a:schemeClr val="tx1"/>
                </a:solidFill>
                <a:latin typeface="+mn-lt"/>
                <a:ea typeface="+mn-ea"/>
                <a:cs typeface="+mn-cs"/>
              </a:rPr>
              <a:t> tests) should be evaluated.</a:t>
            </a:r>
          </a:p>
          <a:p>
            <a:r>
              <a:rPr lang="en-US" sz="1200" b="0" i="1" kern="1200" dirty="0" smtClean="0">
                <a:solidFill>
                  <a:schemeClr val="tx1"/>
                </a:solidFill>
                <a:latin typeface="+mn-lt"/>
                <a:ea typeface="+mn-ea"/>
                <a:cs typeface="+mn-cs"/>
              </a:rPr>
              <a:t>3.5.8 Treatment</a:t>
            </a:r>
            <a:r>
              <a:rPr lang="en-US" sz="1200" b="0" i="0" kern="1200" dirty="0" smtClean="0">
                <a:solidFill>
                  <a:schemeClr val="tx1"/>
                </a:solidFill>
                <a:latin typeface="+mn-lt"/>
                <a:ea typeface="+mn-ea"/>
                <a:cs typeface="+mn-cs"/>
              </a:rPr>
              <a:t/>
            </a:r>
            <a:br>
              <a:rPr lang="en-US" sz="1200" b="0" i="0" kern="1200" dirty="0" smtClean="0">
                <a:solidFill>
                  <a:schemeClr val="tx1"/>
                </a:solidFill>
                <a:latin typeface="+mn-lt"/>
                <a:ea typeface="+mn-ea"/>
                <a:cs typeface="+mn-cs"/>
              </a:rPr>
            </a:br>
            <a:r>
              <a:rPr lang="en-US" sz="1200" b="0" i="0" kern="1200" dirty="0" smtClean="0">
                <a:solidFill>
                  <a:schemeClr val="tx1"/>
                </a:solidFill>
                <a:latin typeface="+mn-lt"/>
                <a:ea typeface="+mn-ea"/>
                <a:cs typeface="+mn-cs"/>
              </a:rPr>
              <a:t>The most effective measure is to stop CNI immediately (no dose reduction) by changing </a:t>
            </a:r>
            <a:r>
              <a:rPr lang="en-US" sz="1200" b="0" i="0" kern="1200" dirty="0" err="1" smtClean="0">
                <a:solidFill>
                  <a:schemeClr val="tx1"/>
                </a:solidFill>
                <a:latin typeface="+mn-lt"/>
                <a:ea typeface="+mn-ea"/>
                <a:cs typeface="+mn-cs"/>
              </a:rPr>
              <a:t>GvHD</a:t>
            </a:r>
            <a:r>
              <a:rPr lang="en-US" sz="1200" b="0" i="0" kern="1200" dirty="0" smtClean="0">
                <a:solidFill>
                  <a:schemeClr val="tx1"/>
                </a:solidFill>
                <a:latin typeface="+mn-lt"/>
                <a:ea typeface="+mn-ea"/>
                <a:cs typeface="+mn-cs"/>
              </a:rPr>
              <a:t> prophylaxis/treatment to another drug (corticosteroids, mycophenolate). Plasma exchange usually offers a poor response (median 35%; range 20–80%) probably because TMA is not associated with an absence or severe reduction of plasma ADAMTS13 activity and has a high associated mortality (80%). Some authors have reported successful results with </a:t>
            </a:r>
            <a:r>
              <a:rPr lang="en-US" sz="1200" b="0" i="0" kern="1200" dirty="0" err="1" smtClean="0">
                <a:solidFill>
                  <a:schemeClr val="tx1"/>
                </a:solidFill>
                <a:latin typeface="+mn-lt"/>
                <a:ea typeface="+mn-ea"/>
                <a:cs typeface="+mn-cs"/>
              </a:rPr>
              <a:t>defibrotide</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rituximab</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daclizumab</a:t>
            </a:r>
            <a:r>
              <a:rPr lang="en-US" sz="1200" b="0" i="0" kern="1200" dirty="0" smtClean="0">
                <a:solidFill>
                  <a:schemeClr val="tx1"/>
                </a:solidFill>
                <a:latin typeface="+mn-lt"/>
                <a:ea typeface="+mn-ea"/>
                <a:cs typeface="+mn-cs"/>
              </a:rPr>
              <a:t> and </a:t>
            </a:r>
            <a:r>
              <a:rPr lang="en-US" sz="1200" b="0" i="0" kern="1200" dirty="0" err="1" smtClean="0">
                <a:solidFill>
                  <a:schemeClr val="tx1"/>
                </a:solidFill>
                <a:latin typeface="+mn-lt"/>
                <a:ea typeface="+mn-ea"/>
                <a:cs typeface="+mn-cs"/>
              </a:rPr>
              <a:t>basiliximab</a:t>
            </a:r>
            <a:r>
              <a:rPr lang="en-US" sz="1200" b="0" i="0" kern="1200" dirty="0" smtClean="0">
                <a:solidFill>
                  <a:schemeClr val="tx1"/>
                </a:solidFill>
                <a:latin typeface="+mn-lt"/>
                <a:ea typeface="+mn-ea"/>
                <a:cs typeface="+mn-cs"/>
              </a:rPr>
              <a:t> therapies.</a:t>
            </a: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50</a:t>
            </a:fld>
            <a:endParaRPr lang="tr-T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000" b="1" kern="1200" dirty="0" smtClean="0">
                <a:solidFill>
                  <a:schemeClr val="tx1"/>
                </a:solidFill>
                <a:latin typeface="+mn-lt"/>
                <a:ea typeface="+mn-ea"/>
                <a:cs typeface="+mn-cs"/>
              </a:rPr>
              <a:t>Risk factors</a:t>
            </a:r>
            <a:r>
              <a:rPr lang="en-US" sz="1000" kern="1200" dirty="0" smtClean="0">
                <a:solidFill>
                  <a:schemeClr val="tx1"/>
                </a:solidFill>
                <a:latin typeface="+mn-lt"/>
                <a:ea typeface="+mn-ea"/>
                <a:cs typeface="+mn-cs"/>
              </a:rPr>
              <a:t/>
            </a:r>
            <a:br>
              <a:rPr lang="en-US" sz="1000" kern="1200" dirty="0" smtClean="0">
                <a:solidFill>
                  <a:schemeClr val="tx1"/>
                </a:solidFill>
                <a:latin typeface="+mn-lt"/>
                <a:ea typeface="+mn-ea"/>
                <a:cs typeface="+mn-cs"/>
              </a:rPr>
            </a:br>
            <a:r>
              <a:rPr lang="en-US" sz="1000" kern="1200" dirty="0" smtClean="0">
                <a:solidFill>
                  <a:srgbClr val="FF0000"/>
                </a:solidFill>
                <a:latin typeface="+mn-lt"/>
                <a:ea typeface="+mn-ea"/>
                <a:cs typeface="+mn-cs"/>
              </a:rPr>
              <a:t>The use of G-CSG, GM-CSF or K-CSF; high cumulative doses of CT in the pre-HSCT phase; unrelated or HLA-mismatched donor grafts</a:t>
            </a:r>
            <a:r>
              <a:rPr lang="en-US" sz="1000" kern="1200" dirty="0" smtClean="0">
                <a:solidFill>
                  <a:schemeClr val="tx1"/>
                </a:solidFill>
                <a:latin typeface="+mn-lt"/>
                <a:ea typeface="+mn-ea"/>
                <a:cs typeface="+mn-cs"/>
              </a:rPr>
              <a:t>.</a:t>
            </a:r>
            <a:endParaRPr lang="tr-TR" sz="1000" kern="1200" dirty="0" smtClean="0">
              <a:solidFill>
                <a:schemeClr val="tx1"/>
              </a:solidFill>
              <a:latin typeface="+mn-lt"/>
              <a:ea typeface="+mn-ea"/>
              <a:cs typeface="+mn-cs"/>
            </a:endParaRPr>
          </a:p>
          <a:p>
            <a:endParaRPr lang="tr-TR" sz="1000" kern="1200" dirty="0" smtClean="0">
              <a:solidFill>
                <a:schemeClr val="tx1"/>
              </a:solidFill>
              <a:latin typeface="+mn-lt"/>
              <a:ea typeface="+mn-ea"/>
              <a:cs typeface="+mn-cs"/>
            </a:endParaRPr>
          </a:p>
          <a:p>
            <a:pPr>
              <a:lnSpc>
                <a:spcPct val="150000"/>
              </a:lnSpc>
            </a:pPr>
            <a:r>
              <a:rPr lang="en-US" sz="1200" b="1" kern="1200" dirty="0" smtClean="0">
                <a:solidFill>
                  <a:schemeClr val="tx1"/>
                </a:solidFill>
                <a:latin typeface="+mn-lt"/>
                <a:ea typeface="+mn-ea"/>
                <a:cs typeface="+mn-cs"/>
              </a:rPr>
              <a:t>Differential diagnosis</a:t>
            </a:r>
            <a:r>
              <a:rPr lang="tr-TR" sz="1200" b="1" kern="1200" dirty="0" smtClean="0">
                <a:solidFill>
                  <a:schemeClr val="tx1"/>
                </a:solidFill>
                <a:latin typeface="+mn-lt"/>
                <a:ea typeface="+mn-ea"/>
                <a:cs typeface="+mn-cs"/>
              </a:rPr>
              <a:t>;</a:t>
            </a:r>
          </a:p>
          <a:p>
            <a:pPr>
              <a:lnSpc>
                <a:spcPct val="150000"/>
              </a:lnSpc>
            </a:pPr>
            <a:r>
              <a:rPr lang="en-US" sz="1200" b="1" kern="1200" dirty="0" smtClean="0">
                <a:solidFill>
                  <a:srgbClr val="FF0000"/>
                </a:solidFill>
                <a:latin typeface="+mn-lt"/>
                <a:ea typeface="+mn-ea"/>
                <a:cs typeface="+mn-cs"/>
              </a:rPr>
              <a:t>From ES</a:t>
            </a:r>
            <a:r>
              <a:rPr lang="en-US" sz="1200" kern="1200" dirty="0" smtClean="0">
                <a:solidFill>
                  <a:srgbClr val="FF0000"/>
                </a:solidFill>
                <a:latin typeface="+mn-lt"/>
                <a:ea typeface="+mn-ea"/>
                <a:cs typeface="+mn-cs"/>
              </a:rPr>
              <a:t>: </a:t>
            </a:r>
            <a:r>
              <a:rPr lang="en-US" sz="1200" kern="1200" dirty="0" smtClean="0">
                <a:solidFill>
                  <a:schemeClr val="tx1"/>
                </a:solidFill>
                <a:latin typeface="+mn-lt"/>
                <a:ea typeface="+mn-ea"/>
                <a:cs typeface="+mn-cs"/>
              </a:rPr>
              <a:t>its earlier development, the absence of skin rash and the poor response to corticosteroids. </a:t>
            </a:r>
            <a:endParaRPr lang="tr-TR" sz="1200" kern="1200" dirty="0" smtClean="0">
              <a:solidFill>
                <a:schemeClr val="tx1"/>
              </a:solidFill>
              <a:latin typeface="+mn-lt"/>
              <a:ea typeface="+mn-ea"/>
              <a:cs typeface="+mn-cs"/>
            </a:endParaRPr>
          </a:p>
          <a:p>
            <a:pPr>
              <a:lnSpc>
                <a:spcPct val="150000"/>
              </a:lnSpc>
            </a:pPr>
            <a:r>
              <a:rPr lang="en-US" sz="1200" b="1" kern="1200" dirty="0" smtClean="0">
                <a:solidFill>
                  <a:srgbClr val="FF0000"/>
                </a:solidFill>
                <a:latin typeface="+mn-lt"/>
                <a:ea typeface="+mn-ea"/>
                <a:cs typeface="+mn-cs"/>
              </a:rPr>
              <a:t>From VOD</a:t>
            </a:r>
            <a:r>
              <a:rPr lang="tr-TR" sz="1200" b="1" kern="1200" dirty="0" smtClean="0">
                <a:solidFill>
                  <a:srgbClr val="FF0000"/>
                </a:solidFill>
                <a:latin typeface="+mn-lt"/>
                <a:ea typeface="+mn-ea"/>
                <a:cs typeface="+mn-cs"/>
              </a:rPr>
              <a:t> </a:t>
            </a:r>
            <a:r>
              <a:rPr lang="en-US" sz="1200" kern="1200" dirty="0" smtClean="0">
                <a:solidFill>
                  <a:schemeClr val="tx1"/>
                </a:solidFill>
                <a:latin typeface="+mn-lt"/>
                <a:ea typeface="+mn-ea"/>
                <a:cs typeface="+mn-cs"/>
              </a:rPr>
              <a:t>: the absence of jaundice and painful </a:t>
            </a:r>
            <a:r>
              <a:rPr lang="en-US" sz="1200" kern="1200" dirty="0" err="1" smtClean="0">
                <a:solidFill>
                  <a:schemeClr val="tx1"/>
                </a:solidFill>
                <a:latin typeface="+mn-lt"/>
                <a:ea typeface="+mn-ea"/>
                <a:cs typeface="+mn-cs"/>
              </a:rPr>
              <a:t>hepatomegaly</a:t>
            </a:r>
            <a:r>
              <a:rPr lang="en-US" sz="1200" kern="1200" dirty="0" smtClean="0">
                <a:solidFill>
                  <a:schemeClr val="tx1"/>
                </a:solidFill>
                <a:latin typeface="+mn-lt"/>
                <a:ea typeface="+mn-ea"/>
                <a:cs typeface="+mn-cs"/>
              </a:rPr>
              <a:t> and the poor response to </a:t>
            </a:r>
            <a:r>
              <a:rPr lang="en-US" sz="1200" kern="1200" dirty="0" err="1" smtClean="0">
                <a:solidFill>
                  <a:schemeClr val="tx1"/>
                </a:solidFill>
                <a:latin typeface="+mn-lt"/>
                <a:ea typeface="+mn-ea"/>
                <a:cs typeface="+mn-cs"/>
              </a:rPr>
              <a:t>furosemide</a:t>
            </a:r>
            <a:r>
              <a:rPr lang="en-US" sz="1200" kern="1200" dirty="0" smtClean="0">
                <a:solidFill>
                  <a:schemeClr val="tx1"/>
                </a:solidFill>
                <a:latin typeface="+mn-lt"/>
                <a:ea typeface="+mn-ea"/>
                <a:cs typeface="+mn-cs"/>
              </a:rPr>
              <a:t>. </a:t>
            </a:r>
            <a:endParaRPr lang="tr-TR" sz="1200" kern="1200" dirty="0" smtClean="0">
              <a:solidFill>
                <a:schemeClr val="tx1"/>
              </a:solidFill>
              <a:latin typeface="+mn-lt"/>
              <a:ea typeface="+mn-ea"/>
              <a:cs typeface="+mn-cs"/>
            </a:endParaRPr>
          </a:p>
          <a:p>
            <a:pPr>
              <a:lnSpc>
                <a:spcPct val="150000"/>
              </a:lnSpc>
            </a:pPr>
            <a:r>
              <a:rPr lang="en-US" sz="1200" b="1" kern="1200" dirty="0" smtClean="0">
                <a:solidFill>
                  <a:srgbClr val="FF0000"/>
                </a:solidFill>
                <a:latin typeface="+mn-lt"/>
                <a:ea typeface="+mn-ea"/>
                <a:cs typeface="+mn-cs"/>
              </a:rPr>
              <a:t>From DAH</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generalised</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oedema</a:t>
            </a:r>
            <a:r>
              <a:rPr lang="en-US" sz="1200" kern="1200" dirty="0" smtClean="0">
                <a:solidFill>
                  <a:schemeClr val="tx1"/>
                </a:solidFill>
                <a:latin typeface="+mn-lt"/>
                <a:ea typeface="+mn-ea"/>
                <a:cs typeface="+mn-cs"/>
              </a:rPr>
              <a:t>.</a:t>
            </a: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52</a:t>
            </a:fld>
            <a:endParaRPr lang="tr-T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53</a:t>
            </a:fld>
            <a:endParaRPr lang="tr-T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54</a:t>
            </a:fld>
            <a:endParaRPr lang="tr-T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kern="1200" dirty="0" smtClean="0">
                <a:solidFill>
                  <a:schemeClr val="tx1"/>
                </a:solidFill>
                <a:latin typeface="+mn-lt"/>
                <a:ea typeface="+mn-ea"/>
                <a:cs typeface="+mn-cs"/>
              </a:rPr>
              <a:t>This involves a massive release of pro-inflammatory cytokines (e.g. </a:t>
            </a:r>
            <a:r>
              <a:rPr lang="en-US" sz="800" kern="1200" dirty="0" smtClean="0">
                <a:solidFill>
                  <a:srgbClr val="FF0000"/>
                </a:solidFill>
                <a:latin typeface="+mn-lt"/>
                <a:ea typeface="+mn-ea"/>
                <a:cs typeface="+mn-cs"/>
              </a:rPr>
              <a:t>IL-2, TNF-α, IFN-γ and IL-6), M-GSF, EPO</a:t>
            </a:r>
            <a:r>
              <a:rPr lang="en-US" sz="800" kern="1200" dirty="0" smtClean="0">
                <a:solidFill>
                  <a:schemeClr val="tx1"/>
                </a:solidFill>
                <a:latin typeface="+mn-lt"/>
                <a:ea typeface="+mn-ea"/>
                <a:cs typeface="+mn-cs"/>
              </a:rPr>
              <a:t>, products of </a:t>
            </a:r>
            <a:r>
              <a:rPr lang="en-US" sz="800" kern="1200" dirty="0" err="1" smtClean="0">
                <a:solidFill>
                  <a:schemeClr val="tx1"/>
                </a:solidFill>
                <a:latin typeface="+mn-lt"/>
                <a:ea typeface="+mn-ea"/>
                <a:cs typeface="+mn-cs"/>
              </a:rPr>
              <a:t>degranulation</a:t>
            </a:r>
            <a:r>
              <a:rPr lang="en-US" sz="800" kern="1200" dirty="0" smtClean="0">
                <a:solidFill>
                  <a:schemeClr val="tx1"/>
                </a:solidFill>
                <a:latin typeface="+mn-lt"/>
                <a:ea typeface="+mn-ea"/>
                <a:cs typeface="+mn-cs"/>
              </a:rPr>
              <a:t> and oxidative metabolism of </a:t>
            </a:r>
            <a:r>
              <a:rPr lang="en-US" sz="800" kern="1200" dirty="0" err="1" smtClean="0">
                <a:solidFill>
                  <a:schemeClr val="tx1"/>
                </a:solidFill>
                <a:latin typeface="+mn-lt"/>
                <a:ea typeface="+mn-ea"/>
                <a:cs typeface="+mn-cs"/>
              </a:rPr>
              <a:t>neutrophils</a:t>
            </a:r>
            <a:r>
              <a:rPr lang="en-US" sz="800" kern="1200" dirty="0" smtClean="0">
                <a:solidFill>
                  <a:schemeClr val="tx1"/>
                </a:solidFill>
                <a:latin typeface="+mn-lt"/>
                <a:ea typeface="+mn-ea"/>
                <a:cs typeface="+mn-cs"/>
              </a:rPr>
              <a:t> and systemic endothelial damage.</a:t>
            </a:r>
          </a:p>
          <a:p>
            <a:endParaRPr lang="tr-TR" sz="1000" kern="1200" dirty="0" smtClean="0">
              <a:solidFill>
                <a:schemeClr val="tx1"/>
              </a:solidFill>
              <a:latin typeface="+mn-lt"/>
              <a:ea typeface="+mn-ea"/>
              <a:cs typeface="+mn-cs"/>
            </a:endParaRPr>
          </a:p>
          <a:p>
            <a:endParaRPr lang="tr-TR" sz="1000" kern="1200" dirty="0" smtClean="0">
              <a:solidFill>
                <a:schemeClr val="tx1"/>
              </a:solidFill>
              <a:latin typeface="+mn-lt"/>
              <a:ea typeface="+mn-ea"/>
              <a:cs typeface="+mn-cs"/>
            </a:endParaRPr>
          </a:p>
          <a:p>
            <a:r>
              <a:rPr lang="en-US" sz="1000" kern="1200" dirty="0" smtClean="0">
                <a:solidFill>
                  <a:schemeClr val="tx1"/>
                </a:solidFill>
                <a:latin typeface="+mn-lt"/>
                <a:ea typeface="+mn-ea"/>
                <a:cs typeface="+mn-cs"/>
              </a:rPr>
              <a:t>ES is </a:t>
            </a:r>
            <a:r>
              <a:rPr lang="en-US" sz="1000" u="sng" kern="1200" dirty="0" smtClean="0">
                <a:solidFill>
                  <a:schemeClr val="tx1"/>
                </a:solidFill>
                <a:latin typeface="+mn-lt"/>
                <a:ea typeface="+mn-ea"/>
                <a:cs typeface="+mn-cs"/>
              </a:rPr>
              <a:t>almost exclusively diagnosed after auto-HSCT</a:t>
            </a:r>
            <a:r>
              <a:rPr lang="en-US" sz="1000" kern="1200" dirty="0" smtClean="0">
                <a:solidFill>
                  <a:schemeClr val="tx1"/>
                </a:solidFill>
                <a:latin typeface="+mn-lt"/>
                <a:ea typeface="+mn-ea"/>
                <a:cs typeface="+mn-cs"/>
              </a:rPr>
              <a:t>. In this setting, the incidence ranges from 5% to 25% (13% in the largest series). It is rarely seen after conventional </a:t>
            </a:r>
            <a:r>
              <a:rPr lang="en-US" sz="1000" kern="1200" dirty="0" err="1" smtClean="0">
                <a:solidFill>
                  <a:schemeClr val="tx1"/>
                </a:solidFill>
                <a:latin typeface="+mn-lt"/>
                <a:ea typeface="+mn-ea"/>
                <a:cs typeface="+mn-cs"/>
              </a:rPr>
              <a:t>allo</a:t>
            </a:r>
            <a:r>
              <a:rPr lang="en-US" sz="1000" kern="1200" dirty="0" smtClean="0">
                <a:solidFill>
                  <a:schemeClr val="tx1"/>
                </a:solidFill>
                <a:latin typeface="+mn-lt"/>
                <a:ea typeface="+mn-ea"/>
                <a:cs typeface="+mn-cs"/>
              </a:rPr>
              <a:t>-HSCT, but is occasionally described after RIC </a:t>
            </a:r>
            <a:r>
              <a:rPr lang="en-US" sz="1000" kern="1200" dirty="0" err="1" smtClean="0">
                <a:solidFill>
                  <a:schemeClr val="tx1"/>
                </a:solidFill>
                <a:latin typeface="+mn-lt"/>
                <a:ea typeface="+mn-ea"/>
                <a:cs typeface="+mn-cs"/>
              </a:rPr>
              <a:t>allo</a:t>
            </a:r>
            <a:r>
              <a:rPr lang="en-US" sz="1000" kern="1200" dirty="0" smtClean="0">
                <a:solidFill>
                  <a:schemeClr val="tx1"/>
                </a:solidFill>
                <a:latin typeface="+mn-lt"/>
                <a:ea typeface="+mn-ea"/>
                <a:cs typeface="+mn-cs"/>
              </a:rPr>
              <a:t>-HSCT and CB-HSCT</a:t>
            </a:r>
            <a:r>
              <a:rPr lang="tr-TR" sz="1000" kern="1200" dirty="0" smtClean="0">
                <a:solidFill>
                  <a:schemeClr val="tx1"/>
                </a:solidFill>
                <a:latin typeface="+mn-lt"/>
                <a:ea typeface="+mn-ea"/>
                <a:cs typeface="+mn-cs"/>
              </a:rPr>
              <a:t>.</a:t>
            </a: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55</a:t>
            </a:fld>
            <a:endParaRPr lang="tr-T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0" i="1" kern="1200" dirty="0" smtClean="0">
                <a:solidFill>
                  <a:schemeClr val="tx1"/>
                </a:solidFill>
                <a:latin typeface="+mn-lt"/>
                <a:ea typeface="+mn-ea"/>
                <a:cs typeface="+mn-cs"/>
              </a:rPr>
              <a:t>3.3.3 Clinical features and diagnostic criteria</a:t>
            </a:r>
            <a:r>
              <a:rPr lang="en-US" dirty="0" smtClean="0"/>
              <a:t/>
            </a:r>
            <a:br>
              <a:rPr lang="en-US" dirty="0" smtClean="0"/>
            </a:br>
            <a:r>
              <a:rPr lang="en-US" sz="1200" b="0" i="0" kern="1200" dirty="0" smtClean="0">
                <a:solidFill>
                  <a:schemeClr val="tx1"/>
                </a:solidFill>
                <a:latin typeface="+mn-lt"/>
                <a:ea typeface="+mn-ea"/>
                <a:cs typeface="+mn-cs"/>
              </a:rPr>
              <a:t>The clinical manifestations and the Spitzer and </a:t>
            </a:r>
            <a:r>
              <a:rPr lang="en-US" sz="1200" b="0" i="0" kern="1200" dirty="0" err="1" smtClean="0">
                <a:solidFill>
                  <a:schemeClr val="tx1"/>
                </a:solidFill>
                <a:latin typeface="+mn-lt"/>
                <a:ea typeface="+mn-ea"/>
                <a:cs typeface="+mn-cs"/>
              </a:rPr>
              <a:t>Maiolino</a:t>
            </a:r>
            <a:r>
              <a:rPr lang="en-US" sz="1200" b="0" i="0" kern="1200" dirty="0" smtClean="0">
                <a:solidFill>
                  <a:schemeClr val="tx1"/>
                </a:solidFill>
                <a:latin typeface="+mn-lt"/>
                <a:ea typeface="+mn-ea"/>
                <a:cs typeface="+mn-cs"/>
              </a:rPr>
              <a:t> diagnostic criteria are listed in </a:t>
            </a:r>
            <a:r>
              <a:rPr lang="en-US" sz="1200" b="1" i="0" u="none" strike="noStrike" kern="1200" dirty="0" smtClean="0">
                <a:solidFill>
                  <a:schemeClr val="tx1"/>
                </a:solidFill>
                <a:latin typeface="+mn-lt"/>
                <a:ea typeface="+mn-ea"/>
                <a:cs typeface="+mn-cs"/>
                <a:hlinkClick r:id="rId3" tooltip="Table 5"/>
              </a:rPr>
              <a:t>Table 5</a:t>
            </a:r>
            <a:r>
              <a:rPr lang="en-US" sz="1200" b="0" i="0" kern="1200" dirty="0" smtClean="0">
                <a:solidFill>
                  <a:schemeClr val="tx1"/>
                </a:solidFill>
                <a:latin typeface="+mn-lt"/>
                <a:ea typeface="+mn-ea"/>
                <a:cs typeface="+mn-cs"/>
              </a:rPr>
              <a:t> (</a:t>
            </a:r>
            <a:r>
              <a:rPr lang="en-US" sz="1200" b="1" i="0" u="none" strike="noStrike" kern="1200" dirty="0" smtClean="0">
                <a:solidFill>
                  <a:schemeClr val="tx1"/>
                </a:solidFill>
                <a:latin typeface="+mn-lt"/>
                <a:ea typeface="+mn-ea"/>
                <a:cs typeface="+mn-cs"/>
                <a:hlinkClick r:id="rId3"/>
              </a:rPr>
              <a:t>13</a:t>
            </a:r>
            <a:r>
              <a:rPr lang="en-US" sz="1200" b="0" i="0" kern="1200" dirty="0" smtClean="0">
                <a:solidFill>
                  <a:schemeClr val="tx1"/>
                </a:solidFill>
                <a:latin typeface="+mn-lt"/>
                <a:ea typeface="+mn-ea"/>
                <a:cs typeface="+mn-cs"/>
              </a:rPr>
              <a:t>, </a:t>
            </a:r>
            <a:r>
              <a:rPr lang="en-US" sz="1200" b="1" i="0" u="none" strike="noStrike" kern="1200" dirty="0" smtClean="0">
                <a:solidFill>
                  <a:schemeClr val="tx1"/>
                </a:solidFill>
                <a:latin typeface="+mn-lt"/>
                <a:ea typeface="+mn-ea"/>
                <a:cs typeface="+mn-cs"/>
                <a:hlinkClick r:id="rId3"/>
              </a:rPr>
              <a:t>16</a:t>
            </a:r>
            <a:r>
              <a:rPr lang="en-US" sz="1200" b="0" i="0" kern="1200" dirty="0" smtClean="0">
                <a:solidFill>
                  <a:schemeClr val="tx1"/>
                </a:solidFill>
                <a:latin typeface="+mn-lt"/>
                <a:ea typeface="+mn-ea"/>
                <a:cs typeface="+mn-cs"/>
              </a:rPr>
              <a:t>). A recent study showed that the </a:t>
            </a:r>
            <a:r>
              <a:rPr lang="en-US" sz="1200" b="0" i="0" kern="1200" dirty="0" err="1" smtClean="0">
                <a:solidFill>
                  <a:schemeClr val="tx1"/>
                </a:solidFill>
                <a:latin typeface="+mn-lt"/>
                <a:ea typeface="+mn-ea"/>
                <a:cs typeface="+mn-cs"/>
              </a:rPr>
              <a:t>Maiolino</a:t>
            </a:r>
            <a:r>
              <a:rPr lang="en-US" sz="1200" b="0" i="0" kern="1200" dirty="0" smtClean="0">
                <a:solidFill>
                  <a:schemeClr val="tx1"/>
                </a:solidFill>
                <a:latin typeface="+mn-lt"/>
                <a:ea typeface="+mn-ea"/>
                <a:cs typeface="+mn-cs"/>
              </a:rPr>
              <a:t> criteria - when correctly applied - are the best tool to establish an early diagnosis, despite being less specific than the Spitzer criteria. A sudden and significant increase in the level of C-reactive protein can help to establish the </a:t>
            </a:r>
            <a:r>
              <a:rPr lang="en-US" sz="1200" b="0" i="0" kern="1200" dirty="0" err="1" smtClean="0">
                <a:solidFill>
                  <a:schemeClr val="tx1"/>
                </a:solidFill>
                <a:latin typeface="+mn-lt"/>
                <a:ea typeface="+mn-ea"/>
                <a:cs typeface="+mn-cs"/>
              </a:rPr>
              <a:t>diagnosi</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56</a:t>
            </a:fld>
            <a:endParaRPr lang="tr-T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0" i="1" kern="1200" dirty="0" smtClean="0">
                <a:solidFill>
                  <a:schemeClr val="tx1"/>
                </a:solidFill>
                <a:latin typeface="+mn-lt"/>
                <a:ea typeface="+mn-ea"/>
                <a:cs typeface="+mn-cs"/>
              </a:rPr>
              <a:t>3.3.3 Clinical features and diagnostic criteria</a:t>
            </a:r>
            <a:r>
              <a:rPr lang="en-US" dirty="0" smtClean="0"/>
              <a:t/>
            </a:r>
            <a:br>
              <a:rPr lang="en-US" dirty="0" smtClean="0"/>
            </a:br>
            <a:r>
              <a:rPr lang="en-US" sz="1200" b="0" i="0" kern="1200" dirty="0" smtClean="0">
                <a:solidFill>
                  <a:schemeClr val="tx1"/>
                </a:solidFill>
                <a:latin typeface="+mn-lt"/>
                <a:ea typeface="+mn-ea"/>
                <a:cs typeface="+mn-cs"/>
              </a:rPr>
              <a:t>The clinical manifestations and the Spitzer and </a:t>
            </a:r>
            <a:r>
              <a:rPr lang="en-US" sz="1200" b="0" i="0" kern="1200" dirty="0" err="1" smtClean="0">
                <a:solidFill>
                  <a:schemeClr val="tx1"/>
                </a:solidFill>
                <a:latin typeface="+mn-lt"/>
                <a:ea typeface="+mn-ea"/>
                <a:cs typeface="+mn-cs"/>
              </a:rPr>
              <a:t>Maiolino</a:t>
            </a:r>
            <a:r>
              <a:rPr lang="en-US" sz="1200" b="0" i="0" kern="1200" dirty="0" smtClean="0">
                <a:solidFill>
                  <a:schemeClr val="tx1"/>
                </a:solidFill>
                <a:latin typeface="+mn-lt"/>
                <a:ea typeface="+mn-ea"/>
                <a:cs typeface="+mn-cs"/>
              </a:rPr>
              <a:t> diagnostic criteria are listed in </a:t>
            </a:r>
            <a:r>
              <a:rPr lang="en-US" sz="1200" b="1" i="0" u="none" strike="noStrike" kern="1200" dirty="0" smtClean="0">
                <a:solidFill>
                  <a:schemeClr val="tx1"/>
                </a:solidFill>
                <a:latin typeface="+mn-lt"/>
                <a:ea typeface="+mn-ea"/>
                <a:cs typeface="+mn-cs"/>
                <a:hlinkClick r:id="rId3" tooltip="Table 5"/>
              </a:rPr>
              <a:t>Table 5</a:t>
            </a:r>
            <a:r>
              <a:rPr lang="en-US" sz="1200" b="0" i="0" kern="1200" dirty="0" smtClean="0">
                <a:solidFill>
                  <a:schemeClr val="tx1"/>
                </a:solidFill>
                <a:latin typeface="+mn-lt"/>
                <a:ea typeface="+mn-ea"/>
                <a:cs typeface="+mn-cs"/>
              </a:rPr>
              <a:t> (</a:t>
            </a:r>
            <a:r>
              <a:rPr lang="en-US" sz="1200" b="1" i="0" u="none" strike="noStrike" kern="1200" dirty="0" smtClean="0">
                <a:solidFill>
                  <a:schemeClr val="tx1"/>
                </a:solidFill>
                <a:latin typeface="+mn-lt"/>
                <a:ea typeface="+mn-ea"/>
                <a:cs typeface="+mn-cs"/>
                <a:hlinkClick r:id="rId3"/>
              </a:rPr>
              <a:t>13</a:t>
            </a:r>
            <a:r>
              <a:rPr lang="en-US" sz="1200" b="0" i="0" kern="1200" dirty="0" smtClean="0">
                <a:solidFill>
                  <a:schemeClr val="tx1"/>
                </a:solidFill>
                <a:latin typeface="+mn-lt"/>
                <a:ea typeface="+mn-ea"/>
                <a:cs typeface="+mn-cs"/>
              </a:rPr>
              <a:t>, </a:t>
            </a:r>
            <a:r>
              <a:rPr lang="en-US" sz="1200" b="1" i="0" u="none" strike="noStrike" kern="1200" dirty="0" smtClean="0">
                <a:solidFill>
                  <a:schemeClr val="tx1"/>
                </a:solidFill>
                <a:latin typeface="+mn-lt"/>
                <a:ea typeface="+mn-ea"/>
                <a:cs typeface="+mn-cs"/>
                <a:hlinkClick r:id="rId3"/>
              </a:rPr>
              <a:t>16</a:t>
            </a:r>
            <a:r>
              <a:rPr lang="en-US" sz="1200" b="0" i="0" kern="1200" dirty="0" smtClean="0">
                <a:solidFill>
                  <a:schemeClr val="tx1"/>
                </a:solidFill>
                <a:latin typeface="+mn-lt"/>
                <a:ea typeface="+mn-ea"/>
                <a:cs typeface="+mn-cs"/>
              </a:rPr>
              <a:t>). A recent study showed that the </a:t>
            </a:r>
            <a:r>
              <a:rPr lang="en-US" sz="1200" b="0" i="0" kern="1200" dirty="0" err="1" smtClean="0">
                <a:solidFill>
                  <a:schemeClr val="tx1"/>
                </a:solidFill>
                <a:latin typeface="+mn-lt"/>
                <a:ea typeface="+mn-ea"/>
                <a:cs typeface="+mn-cs"/>
              </a:rPr>
              <a:t>Maiolino</a:t>
            </a:r>
            <a:r>
              <a:rPr lang="en-US" sz="1200" b="0" i="0" kern="1200" dirty="0" smtClean="0">
                <a:solidFill>
                  <a:schemeClr val="tx1"/>
                </a:solidFill>
                <a:latin typeface="+mn-lt"/>
                <a:ea typeface="+mn-ea"/>
                <a:cs typeface="+mn-cs"/>
              </a:rPr>
              <a:t> criteria - when correctly applied - are the best tool to establish an early diagnosis, despite being less specific than the Spitzer criteria. A sudden and significant increase in the level of C-reactive protein can help to establish the </a:t>
            </a:r>
            <a:r>
              <a:rPr lang="en-US" sz="1200" b="0" i="0" kern="1200" dirty="0" err="1" smtClean="0">
                <a:solidFill>
                  <a:schemeClr val="tx1"/>
                </a:solidFill>
                <a:latin typeface="+mn-lt"/>
                <a:ea typeface="+mn-ea"/>
                <a:cs typeface="+mn-cs"/>
              </a:rPr>
              <a:t>diagnosi</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57</a:t>
            </a:fld>
            <a:endParaRPr lang="tr-T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Most cases of ES were described following the introduction of growth factors and PBSCT. Nowadays, ES is mainly observed in patients who have not received intensive chemotherapy before undergoing auto-HSCT or in those receiving less intensive conditioning, as occurs in cases of breast cancer, amyloidosis, myeloma, POEMS or autoimmune diseases </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59</a:t>
            </a:fld>
            <a:endParaRPr lang="tr-T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0" i="1" kern="1200" dirty="0" smtClean="0">
                <a:solidFill>
                  <a:schemeClr val="tx1"/>
                </a:solidFill>
                <a:latin typeface="+mn-lt"/>
                <a:ea typeface="+mn-ea"/>
                <a:cs typeface="+mn-cs"/>
              </a:rPr>
              <a:t>3.3.5. Treatment</a:t>
            </a:r>
            <a:r>
              <a:rPr lang="en-US" sz="1200" b="0" i="0" kern="1200" dirty="0" smtClean="0">
                <a:solidFill>
                  <a:schemeClr val="tx1"/>
                </a:solidFill>
                <a:latin typeface="+mn-lt"/>
                <a:ea typeface="+mn-ea"/>
                <a:cs typeface="+mn-cs"/>
              </a:rPr>
              <a:t/>
            </a:r>
            <a:br>
              <a:rPr lang="en-US" sz="1200" b="0" i="0" kern="1200" dirty="0" smtClean="0">
                <a:solidFill>
                  <a:schemeClr val="tx1"/>
                </a:solidFill>
                <a:latin typeface="+mn-lt"/>
                <a:ea typeface="+mn-ea"/>
                <a:cs typeface="+mn-cs"/>
              </a:rPr>
            </a:br>
            <a:r>
              <a:rPr lang="en-US" sz="1200" b="0" i="0" kern="1200" dirty="0" smtClean="0">
                <a:solidFill>
                  <a:schemeClr val="tx1"/>
                </a:solidFill>
                <a:latin typeface="+mn-lt"/>
                <a:ea typeface="+mn-ea"/>
                <a:cs typeface="+mn-cs"/>
              </a:rPr>
              <a:t>Methyl-PDN 1 mg/kg q 12 hrs (for 3 days) with progressive tapering off over 1 week. Because of the difficulty of excluding an infectious origin of the fever, this treatment should not be started until it has been confirmed that the fever does not respond to empirical antibiotic therapy and that cultures are negative.</a:t>
            </a:r>
          </a:p>
          <a:p>
            <a:r>
              <a:rPr lang="en-US" sz="1200" b="0" i="1" kern="1200" dirty="0" smtClean="0">
                <a:solidFill>
                  <a:schemeClr val="tx1"/>
                </a:solidFill>
                <a:latin typeface="+mn-lt"/>
                <a:ea typeface="+mn-ea"/>
                <a:cs typeface="+mn-cs"/>
              </a:rPr>
              <a:t>3.3.6 Evolution</a:t>
            </a:r>
            <a:r>
              <a:rPr lang="en-US" sz="1200" b="0" i="0" kern="1200" dirty="0" smtClean="0">
                <a:solidFill>
                  <a:schemeClr val="tx1"/>
                </a:solidFill>
                <a:latin typeface="+mn-lt"/>
                <a:ea typeface="+mn-ea"/>
                <a:cs typeface="+mn-cs"/>
              </a:rPr>
              <a:t/>
            </a:r>
            <a:br>
              <a:rPr lang="en-US" sz="1200" b="0" i="0" kern="1200" dirty="0" smtClean="0">
                <a:solidFill>
                  <a:schemeClr val="tx1"/>
                </a:solidFill>
                <a:latin typeface="+mn-lt"/>
                <a:ea typeface="+mn-ea"/>
                <a:cs typeface="+mn-cs"/>
              </a:rPr>
            </a:br>
            <a:r>
              <a:rPr lang="en-US" sz="1200" b="0" i="0" kern="1200" dirty="0" smtClean="0">
                <a:solidFill>
                  <a:schemeClr val="tx1"/>
                </a:solidFill>
                <a:latin typeface="+mn-lt"/>
                <a:ea typeface="+mn-ea"/>
                <a:cs typeface="+mn-cs"/>
              </a:rPr>
              <a:t>There is complete resolution in 1–5 days in &gt;80% of the cases if steroids are introduced early. In some cases the symptoms reappear after stopping steroid therapy.</a:t>
            </a: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60</a:t>
            </a:fld>
            <a:endParaRPr lang="tr-T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62</a:t>
            </a:fld>
            <a:endParaRPr lang="tr-T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a:lnSpc>
                <a:spcPct val="150000"/>
              </a:lnSpc>
            </a:pPr>
            <a:r>
              <a:rPr lang="en-US" sz="1000" kern="1200" dirty="0" smtClean="0">
                <a:solidFill>
                  <a:schemeClr val="tx1"/>
                </a:solidFill>
                <a:latin typeface="+mn-lt"/>
                <a:ea typeface="+mn-ea"/>
                <a:cs typeface="+mn-cs"/>
              </a:rPr>
              <a:t>Successive aliquots of 20 </a:t>
            </a:r>
            <a:r>
              <a:rPr lang="en-US" sz="1000" kern="1200" dirty="0" err="1" smtClean="0">
                <a:solidFill>
                  <a:schemeClr val="tx1"/>
                </a:solidFill>
                <a:latin typeface="+mn-lt"/>
                <a:ea typeface="+mn-ea"/>
                <a:cs typeface="+mn-cs"/>
              </a:rPr>
              <a:t>mL</a:t>
            </a:r>
            <a:r>
              <a:rPr lang="en-US" sz="1000" kern="1200" dirty="0" smtClean="0">
                <a:solidFill>
                  <a:schemeClr val="tx1"/>
                </a:solidFill>
                <a:latin typeface="+mn-lt"/>
                <a:ea typeface="+mn-ea"/>
                <a:cs typeface="+mn-cs"/>
              </a:rPr>
              <a:t>, in at least three </a:t>
            </a:r>
            <a:r>
              <a:rPr lang="en-US" sz="1000" kern="1200" dirty="0" err="1" smtClean="0">
                <a:solidFill>
                  <a:schemeClr val="tx1"/>
                </a:solidFill>
                <a:latin typeface="+mn-lt"/>
                <a:ea typeface="+mn-ea"/>
                <a:cs typeface="+mn-cs"/>
              </a:rPr>
              <a:t>segmentary</a:t>
            </a:r>
            <a:r>
              <a:rPr lang="en-US" sz="1000" kern="1200" dirty="0" smtClean="0">
                <a:solidFill>
                  <a:schemeClr val="tx1"/>
                </a:solidFill>
                <a:latin typeface="+mn-lt"/>
                <a:ea typeface="+mn-ea"/>
                <a:cs typeface="+mn-cs"/>
              </a:rPr>
              <a:t> bronchi, become progressively more blood stained (indicating blood in the alveoli). </a:t>
            </a:r>
            <a:endParaRPr lang="tr-TR" sz="1000" kern="1200" dirty="0" smtClean="0">
              <a:solidFill>
                <a:schemeClr val="tx1"/>
              </a:solidFill>
              <a:latin typeface="+mn-lt"/>
              <a:ea typeface="+mn-ea"/>
              <a:cs typeface="+mn-cs"/>
            </a:endParaRPr>
          </a:p>
        </p:txBody>
      </p:sp>
      <p:sp>
        <p:nvSpPr>
          <p:cNvPr id="4" name="3 Slayt Numarası Yer Tutucusu"/>
          <p:cNvSpPr>
            <a:spLocks noGrp="1"/>
          </p:cNvSpPr>
          <p:nvPr>
            <p:ph type="sldNum" sz="quarter" idx="10"/>
          </p:nvPr>
        </p:nvSpPr>
        <p:spPr/>
        <p:txBody>
          <a:bodyPr/>
          <a:lstStyle/>
          <a:p>
            <a:fld id="{6F7CBE6A-102C-43EC-90A0-C6A2A9A0FAB9}" type="slidenum">
              <a:rPr lang="tr-TR" smtClean="0"/>
              <a:pPr/>
              <a:t>63</a:t>
            </a:fld>
            <a:endParaRPr lang="tr-T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64</a:t>
            </a:fld>
            <a:endParaRPr lang="tr-T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overall mortality rate ranges from 60% to 100% (80–100% if patients require mechanical ventilation). With steroid therapy, many patients do not develop respiratory failure (85%) but most of them die from multi-organ dysfunction syndrome or sepsis. </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65</a:t>
            </a:fld>
            <a:endParaRPr lang="tr-T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algn="ctr">
              <a:buFont typeface="Wingdings" pitchFamily="2" charset="2"/>
              <a:buChar char="§"/>
            </a:pPr>
            <a:r>
              <a:rPr lang="en-US" sz="1000" kern="1200" dirty="0" smtClean="0">
                <a:solidFill>
                  <a:schemeClr val="tx1"/>
                </a:solidFill>
                <a:latin typeface="+mn-lt"/>
                <a:ea typeface="+mn-ea"/>
                <a:cs typeface="+mn-cs"/>
              </a:rPr>
              <a:t>IPS is the consequence of </a:t>
            </a:r>
            <a:r>
              <a:rPr lang="en-US" sz="1000" u="sng" kern="1200" dirty="0" smtClean="0">
                <a:solidFill>
                  <a:schemeClr val="tx1"/>
                </a:solidFill>
                <a:latin typeface="+mn-lt"/>
                <a:ea typeface="+mn-ea"/>
                <a:cs typeface="+mn-cs"/>
              </a:rPr>
              <a:t>non-infectious lung injury after HSCT </a:t>
            </a:r>
            <a:r>
              <a:rPr lang="en-US" sz="1000" kern="1200" dirty="0" smtClean="0">
                <a:solidFill>
                  <a:schemeClr val="tx1"/>
                </a:solidFill>
                <a:latin typeface="+mn-lt"/>
                <a:ea typeface="+mn-ea"/>
                <a:cs typeface="+mn-cs"/>
              </a:rPr>
              <a:t>caused by the toxic effects of conditioning, immunological cell-mediated injury, inflammatory cytokines, flora-derived LPS and - probably - occult pulmonary infection</a:t>
            </a:r>
            <a:endParaRPr lang="tr-TR" sz="1000" kern="1200" dirty="0" smtClean="0">
              <a:solidFill>
                <a:schemeClr val="tx1"/>
              </a:solidFill>
              <a:latin typeface="+mn-lt"/>
              <a:ea typeface="+mn-ea"/>
              <a:cs typeface="+mn-cs"/>
            </a:endParaRPr>
          </a:p>
        </p:txBody>
      </p:sp>
      <p:sp>
        <p:nvSpPr>
          <p:cNvPr id="4" name="3 Slayt Numarası Yer Tutucusu"/>
          <p:cNvSpPr>
            <a:spLocks noGrp="1"/>
          </p:cNvSpPr>
          <p:nvPr>
            <p:ph type="sldNum" sz="quarter" idx="10"/>
          </p:nvPr>
        </p:nvSpPr>
        <p:spPr/>
        <p:txBody>
          <a:bodyPr/>
          <a:lstStyle/>
          <a:p>
            <a:fld id="{6F7CBE6A-102C-43EC-90A0-C6A2A9A0FAB9}" type="slidenum">
              <a:rPr lang="tr-TR" smtClean="0"/>
              <a:pPr/>
              <a:t>66</a:t>
            </a:fld>
            <a:endParaRPr lang="tr-T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70</a:t>
            </a:fld>
            <a:endParaRPr lang="tr-T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GB" dirty="0" smtClean="0"/>
              <a:t>VOD affects the liver</a:t>
            </a:r>
          </a:p>
        </p:txBody>
      </p:sp>
      <p:sp>
        <p:nvSpPr>
          <p:cNvPr id="4" name="Slide Number Placeholder 3"/>
          <p:cNvSpPr>
            <a:spLocks noGrp="1"/>
          </p:cNvSpPr>
          <p:nvPr>
            <p:ph type="sldNum" sz="quarter" idx="10"/>
          </p:nvPr>
        </p:nvSpPr>
        <p:spPr/>
        <p:txBody>
          <a:bodyPr/>
          <a:lstStyle/>
          <a:p>
            <a:fld id="{4B3C79CD-5E28-41F0-B4C1-54EB3A4EF265}" type="slidenum">
              <a:rPr lang="en-GB" smtClean="0"/>
              <a:pPr/>
              <a:t>71</a:t>
            </a:fld>
            <a:endParaRPr lang="en-GB"/>
          </a:p>
        </p:txBody>
      </p:sp>
    </p:spTree>
    <p:extLst>
      <p:ext uri="{BB962C8B-B14F-4D97-AF65-F5344CB8AC3E}">
        <p14:creationId xmlns:p14="http://schemas.microsoft.com/office/powerpoint/2010/main" xmlns="" val="3000248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GB" dirty="0" smtClean="0"/>
              <a:t>VOD affects the liver</a:t>
            </a:r>
          </a:p>
        </p:txBody>
      </p:sp>
      <p:sp>
        <p:nvSpPr>
          <p:cNvPr id="4" name="Slide Number Placeholder 3"/>
          <p:cNvSpPr>
            <a:spLocks noGrp="1"/>
          </p:cNvSpPr>
          <p:nvPr>
            <p:ph type="sldNum" sz="quarter" idx="10"/>
          </p:nvPr>
        </p:nvSpPr>
        <p:spPr/>
        <p:txBody>
          <a:bodyPr/>
          <a:lstStyle/>
          <a:p>
            <a:fld id="{4B3C79CD-5E28-41F0-B4C1-54EB3A4EF265}" type="slidenum">
              <a:rPr lang="en-GB" smtClean="0"/>
              <a:pPr/>
              <a:t>72</a:t>
            </a:fld>
            <a:endParaRPr lang="en-GB"/>
          </a:p>
        </p:txBody>
      </p:sp>
    </p:spTree>
    <p:extLst>
      <p:ext uri="{BB962C8B-B14F-4D97-AF65-F5344CB8AC3E}">
        <p14:creationId xmlns:p14="http://schemas.microsoft.com/office/powerpoint/2010/main" xmlns="" val="300024849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GB" dirty="0" smtClean="0"/>
              <a:t>VOD affects the liver</a:t>
            </a:r>
          </a:p>
        </p:txBody>
      </p:sp>
      <p:sp>
        <p:nvSpPr>
          <p:cNvPr id="4" name="Slide Number Placeholder 3"/>
          <p:cNvSpPr>
            <a:spLocks noGrp="1"/>
          </p:cNvSpPr>
          <p:nvPr>
            <p:ph type="sldNum" sz="quarter" idx="10"/>
          </p:nvPr>
        </p:nvSpPr>
        <p:spPr/>
        <p:txBody>
          <a:bodyPr/>
          <a:lstStyle/>
          <a:p>
            <a:fld id="{4B3C79CD-5E28-41F0-B4C1-54EB3A4EF265}" type="slidenum">
              <a:rPr lang="en-GB" smtClean="0"/>
              <a:pPr/>
              <a:t>73</a:t>
            </a:fld>
            <a:endParaRPr lang="en-GB"/>
          </a:p>
        </p:txBody>
      </p:sp>
    </p:spTree>
    <p:extLst>
      <p:ext uri="{BB962C8B-B14F-4D97-AF65-F5344CB8AC3E}">
        <p14:creationId xmlns:p14="http://schemas.microsoft.com/office/powerpoint/2010/main" xmlns="" val="300024849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GB" dirty="0" smtClean="0"/>
              <a:t>VOD affects the liver</a:t>
            </a:r>
          </a:p>
        </p:txBody>
      </p:sp>
      <p:sp>
        <p:nvSpPr>
          <p:cNvPr id="4" name="Slide Number Placeholder 3"/>
          <p:cNvSpPr>
            <a:spLocks noGrp="1"/>
          </p:cNvSpPr>
          <p:nvPr>
            <p:ph type="sldNum" sz="quarter" idx="10"/>
          </p:nvPr>
        </p:nvSpPr>
        <p:spPr/>
        <p:txBody>
          <a:bodyPr/>
          <a:lstStyle/>
          <a:p>
            <a:fld id="{4B3C79CD-5E28-41F0-B4C1-54EB3A4EF265}" type="slidenum">
              <a:rPr lang="en-GB" smtClean="0"/>
              <a:pPr/>
              <a:t>74</a:t>
            </a:fld>
            <a:endParaRPr lang="en-GB"/>
          </a:p>
        </p:txBody>
      </p:sp>
    </p:spTree>
    <p:extLst>
      <p:ext uri="{BB962C8B-B14F-4D97-AF65-F5344CB8AC3E}">
        <p14:creationId xmlns:p14="http://schemas.microsoft.com/office/powerpoint/2010/main" xmlns="" val="300024849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GB" dirty="0" smtClean="0"/>
              <a:t>VOD affects the liver</a:t>
            </a:r>
          </a:p>
        </p:txBody>
      </p:sp>
      <p:sp>
        <p:nvSpPr>
          <p:cNvPr id="4" name="Slide Number Placeholder 3"/>
          <p:cNvSpPr>
            <a:spLocks noGrp="1"/>
          </p:cNvSpPr>
          <p:nvPr>
            <p:ph type="sldNum" sz="quarter" idx="10"/>
          </p:nvPr>
        </p:nvSpPr>
        <p:spPr/>
        <p:txBody>
          <a:bodyPr/>
          <a:lstStyle/>
          <a:p>
            <a:fld id="{4B3C79CD-5E28-41F0-B4C1-54EB3A4EF265}" type="slidenum">
              <a:rPr lang="en-GB" smtClean="0"/>
              <a:pPr/>
              <a:t>75</a:t>
            </a:fld>
            <a:endParaRPr lang="en-GB"/>
          </a:p>
        </p:txBody>
      </p:sp>
    </p:spTree>
    <p:extLst>
      <p:ext uri="{BB962C8B-B14F-4D97-AF65-F5344CB8AC3E}">
        <p14:creationId xmlns:p14="http://schemas.microsoft.com/office/powerpoint/2010/main" xmlns="" val="300024849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GB" dirty="0" smtClean="0"/>
              <a:t>VOD affects the liver</a:t>
            </a:r>
          </a:p>
        </p:txBody>
      </p:sp>
      <p:sp>
        <p:nvSpPr>
          <p:cNvPr id="4" name="Slide Number Placeholder 3"/>
          <p:cNvSpPr>
            <a:spLocks noGrp="1"/>
          </p:cNvSpPr>
          <p:nvPr>
            <p:ph type="sldNum" sz="quarter" idx="10"/>
          </p:nvPr>
        </p:nvSpPr>
        <p:spPr/>
        <p:txBody>
          <a:bodyPr/>
          <a:lstStyle/>
          <a:p>
            <a:fld id="{4B3C79CD-5E28-41F0-B4C1-54EB3A4EF265}" type="slidenum">
              <a:rPr lang="en-GB" smtClean="0"/>
              <a:pPr/>
              <a:t>76</a:t>
            </a:fld>
            <a:endParaRPr lang="en-GB"/>
          </a:p>
        </p:txBody>
      </p:sp>
    </p:spTree>
    <p:extLst>
      <p:ext uri="{BB962C8B-B14F-4D97-AF65-F5344CB8AC3E}">
        <p14:creationId xmlns:p14="http://schemas.microsoft.com/office/powerpoint/2010/main" xmlns="" val="300024849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startAt="2"/>
            </a:pPr>
            <a:r>
              <a:rPr lang="en-GB" dirty="0" smtClean="0"/>
              <a:t>Toxic metabolites resulting from HSCT conditioning</a:t>
            </a:r>
            <a:r>
              <a:rPr lang="en-GB" baseline="0" dirty="0" smtClean="0"/>
              <a:t> regimens damage the sinusoidal endothelium and hepatocytes</a:t>
            </a:r>
          </a:p>
        </p:txBody>
      </p:sp>
      <p:sp>
        <p:nvSpPr>
          <p:cNvPr id="4" name="Slide Number Placeholder 3"/>
          <p:cNvSpPr>
            <a:spLocks noGrp="1"/>
          </p:cNvSpPr>
          <p:nvPr>
            <p:ph type="sldNum" sz="quarter" idx="10"/>
          </p:nvPr>
        </p:nvSpPr>
        <p:spPr/>
        <p:txBody>
          <a:bodyPr/>
          <a:lstStyle/>
          <a:p>
            <a:fld id="{4B3C79CD-5E28-41F0-B4C1-54EB3A4EF265}" type="slidenum">
              <a:rPr lang="en-GB" smtClean="0"/>
              <a:pPr/>
              <a:t>77</a:t>
            </a:fld>
            <a:endParaRPr lang="en-GB"/>
          </a:p>
        </p:txBody>
      </p:sp>
    </p:spTree>
    <p:extLst>
      <p:ext uri="{BB962C8B-B14F-4D97-AF65-F5344CB8AC3E}">
        <p14:creationId xmlns:p14="http://schemas.microsoft.com/office/powerpoint/2010/main" xmlns="" val="30002484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startAt="3"/>
            </a:pPr>
            <a:r>
              <a:rPr lang="en-GB" baseline="0" dirty="0" smtClean="0"/>
              <a:t>Expansion of the sinusoids is not a characteristic of VOD; the sinusoids narrow in VOD</a:t>
            </a:r>
          </a:p>
        </p:txBody>
      </p:sp>
      <p:sp>
        <p:nvSpPr>
          <p:cNvPr id="4" name="Slide Number Placeholder 3"/>
          <p:cNvSpPr>
            <a:spLocks noGrp="1"/>
          </p:cNvSpPr>
          <p:nvPr>
            <p:ph type="sldNum" sz="quarter" idx="10"/>
          </p:nvPr>
        </p:nvSpPr>
        <p:spPr/>
        <p:txBody>
          <a:bodyPr/>
          <a:lstStyle/>
          <a:p>
            <a:fld id="{4B3C79CD-5E28-41F0-B4C1-54EB3A4EF265}" type="slidenum">
              <a:rPr lang="en-GB" smtClean="0"/>
              <a:pPr/>
              <a:t>78</a:t>
            </a:fld>
            <a:endParaRPr lang="en-GB"/>
          </a:p>
        </p:txBody>
      </p:sp>
    </p:spTree>
    <p:extLst>
      <p:ext uri="{BB962C8B-B14F-4D97-AF65-F5344CB8AC3E}">
        <p14:creationId xmlns:p14="http://schemas.microsoft.com/office/powerpoint/2010/main" xmlns="" val="300024849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startAt="4"/>
            </a:pPr>
            <a:r>
              <a:rPr lang="en-GB" baseline="0" dirty="0" smtClean="0"/>
              <a:t>The narrowing of the sinusoids combined with clots and </a:t>
            </a:r>
            <a:r>
              <a:rPr lang="en-GB" baseline="0" dirty="0" err="1" smtClean="0"/>
              <a:t>embolised</a:t>
            </a:r>
            <a:r>
              <a:rPr lang="en-GB" baseline="0" dirty="0" smtClean="0"/>
              <a:t> endothelial cells obstruct the sinusoids</a:t>
            </a:r>
            <a:endParaRPr lang="en-GB" dirty="0"/>
          </a:p>
        </p:txBody>
      </p:sp>
      <p:sp>
        <p:nvSpPr>
          <p:cNvPr id="4" name="Slide Number Placeholder 3"/>
          <p:cNvSpPr>
            <a:spLocks noGrp="1"/>
          </p:cNvSpPr>
          <p:nvPr>
            <p:ph type="sldNum" sz="quarter" idx="10"/>
          </p:nvPr>
        </p:nvSpPr>
        <p:spPr/>
        <p:txBody>
          <a:bodyPr/>
          <a:lstStyle/>
          <a:p>
            <a:fld id="{4B3C79CD-5E28-41F0-B4C1-54EB3A4EF265}" type="slidenum">
              <a:rPr lang="en-GB" smtClean="0"/>
              <a:pPr/>
              <a:t>79</a:t>
            </a:fld>
            <a:endParaRPr lang="en-GB"/>
          </a:p>
        </p:txBody>
      </p:sp>
    </p:spTree>
    <p:extLst>
      <p:ext uri="{BB962C8B-B14F-4D97-AF65-F5344CB8AC3E}">
        <p14:creationId xmlns:p14="http://schemas.microsoft.com/office/powerpoint/2010/main" xmlns="" val="30002484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23" name="22 Dikdörtgen"/>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23 Dikdörtgen"/>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24 Dikdörtgen"/>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25 Dikdörtgen"/>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26 Dikdörtgen"/>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29 Yuvarlatılmış Dikdörtgen"/>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30 Yuvarlatılmış Dikdörtgen"/>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6 Dikdörtgen"/>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Dikdörtgen"/>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Dikdörtgen"/>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Dikdörtgen"/>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Başlık"/>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tr-TR" smtClean="0"/>
              <a:t>Asıl başlık stili için tıklatın</a:t>
            </a:r>
            <a:endParaRPr kumimoji="0" lang="en-US"/>
          </a:p>
        </p:txBody>
      </p:sp>
      <p:sp>
        <p:nvSpPr>
          <p:cNvPr id="9" name="8 Alt Başlık"/>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27 Veri Yer Tutucusu"/>
          <p:cNvSpPr>
            <a:spLocks noGrp="1"/>
          </p:cNvSpPr>
          <p:nvPr>
            <p:ph type="dt" sz="half" idx="10"/>
          </p:nvPr>
        </p:nvSpPr>
        <p:spPr>
          <a:xfrm>
            <a:off x="6705600" y="4206240"/>
            <a:ext cx="960120" cy="457200"/>
          </a:xfrm>
        </p:spPr>
        <p:txBody>
          <a:bodyPr/>
          <a:lstStyle/>
          <a:p>
            <a:fld id="{1D8BD707-D9CF-40AE-B4C6-C98DA3205C09}" type="datetimeFigureOut">
              <a:rPr lang="en-US" smtClean="0"/>
              <a:pPr/>
              <a:t>1/6/2017</a:t>
            </a:fld>
            <a:endParaRPr lang="en-US"/>
          </a:p>
        </p:txBody>
      </p:sp>
      <p:sp>
        <p:nvSpPr>
          <p:cNvPr id="17" name="16 Altbilgi Yer Tutucusu"/>
          <p:cNvSpPr>
            <a:spLocks noGrp="1"/>
          </p:cNvSpPr>
          <p:nvPr>
            <p:ph type="ftr" sz="quarter" idx="11"/>
          </p:nvPr>
        </p:nvSpPr>
        <p:spPr>
          <a:xfrm>
            <a:off x="5410200" y="4205288"/>
            <a:ext cx="1295400" cy="457200"/>
          </a:xfrm>
        </p:spPr>
        <p:txBody>
          <a:bodyPr/>
          <a:lstStyle/>
          <a:p>
            <a:endParaRPr lang="tr-TR" dirty="0"/>
          </a:p>
        </p:txBody>
      </p:sp>
      <p:sp>
        <p:nvSpPr>
          <p:cNvPr id="29" name="28 Slayt Numarası Yer Tutucusu"/>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B6F15528-21DE-4FAA-801E-634DDDAF4B2B}"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dirty="0" smtClean="0"/>
              <a:t>Asıl başlık stili için tıklatın</a:t>
            </a:r>
            <a:endParaRPr kumimoji="0" lang="en-US" dirty="0"/>
          </a:p>
        </p:txBody>
      </p:sp>
      <p:sp>
        <p:nvSpPr>
          <p:cNvPr id="3" name="2 İçerik Yer Tutucusu"/>
          <p:cNvSpPr>
            <a:spLocks noGrp="1"/>
          </p:cNvSpPr>
          <p:nvPr>
            <p:ph idx="1"/>
          </p:nvPr>
        </p:nvSpPr>
        <p:spPr/>
        <p:txBody>
          <a:bodyPr/>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eaLnBrk="1" latinLnBrk="0" hangingPunct="1"/>
            <a:r>
              <a:rPr lang="tr-TR" dirty="0" smtClean="0"/>
              <a:t>Asıl metin stillerini düzenlemek için tıklatın</a:t>
            </a:r>
          </a:p>
          <a:p>
            <a:pPr lvl="1" eaLnBrk="1" latinLnBrk="0" hangingPunct="1"/>
            <a:r>
              <a:rPr lang="tr-TR" dirty="0" smtClean="0"/>
              <a:t>İkinci düzey</a:t>
            </a:r>
          </a:p>
          <a:p>
            <a:pPr lvl="2" eaLnBrk="1" latinLnBrk="0" hangingPunct="1"/>
            <a:r>
              <a:rPr lang="tr-TR" dirty="0" smtClean="0"/>
              <a:t>Üçüncü düzey</a:t>
            </a:r>
          </a:p>
          <a:p>
            <a:pPr lvl="3" eaLnBrk="1" latinLnBrk="0" hangingPunct="1"/>
            <a:r>
              <a:rPr lang="tr-TR" dirty="0" smtClean="0"/>
              <a:t>Dördüncü düzey</a:t>
            </a:r>
          </a:p>
          <a:p>
            <a:pPr lvl="4" eaLnBrk="1" latinLnBrk="0" hangingPunct="1"/>
            <a:r>
              <a:rPr lang="tr-TR" dirty="0" smtClean="0"/>
              <a:t>Beşinci düzey</a:t>
            </a:r>
            <a:endParaRPr kumimoji="0" lang="en-US" dirty="0"/>
          </a:p>
        </p:txBody>
      </p:sp>
      <p:sp>
        <p:nvSpPr>
          <p:cNvPr id="4" name="3 Veri Yer Tutucusu"/>
          <p:cNvSpPr>
            <a:spLocks noGrp="1"/>
          </p:cNvSpPr>
          <p:nvPr>
            <p:ph type="dt" sz="half" idx="10"/>
          </p:nvPr>
        </p:nvSpPr>
        <p:spPr/>
        <p:txBody>
          <a:bodyPr/>
          <a:lstStyle/>
          <a:p>
            <a:fld id="{1D8BD707-D9CF-40AE-B4C6-C98DA3205C09}" type="datetimeFigureOut">
              <a:rPr lang="en-US" smtClean="0"/>
              <a:pPr/>
              <a:t>1/6/2017</a:t>
            </a:fld>
            <a:endParaRPr lang="en-US"/>
          </a:p>
        </p:txBody>
      </p:sp>
      <p:sp>
        <p:nvSpPr>
          <p:cNvPr id="5" name="4 Altbilgi Yer Tutucusu"/>
          <p:cNvSpPr>
            <a:spLocks noGrp="1"/>
          </p:cNvSpPr>
          <p:nvPr>
            <p:ph type="ftr" sz="quarter" idx="11"/>
          </p:nvPr>
        </p:nvSpPr>
        <p:spPr>
          <a:xfrm>
            <a:off x="5181600" y="762000"/>
            <a:ext cx="2209800" cy="457200"/>
          </a:xfrm>
        </p:spPr>
        <p:txBody>
          <a:bodyPr/>
          <a:lstStyle/>
          <a:p>
            <a:endParaRPr lang="tr-TR" dirty="0"/>
          </a:p>
        </p:txBody>
      </p:sp>
      <p:sp>
        <p:nvSpPr>
          <p:cNvPr id="6" name="5 Slayt Numarası Yer Tutucusu"/>
          <p:cNvSpPr>
            <a:spLocks noGrp="1"/>
          </p:cNvSpPr>
          <p:nvPr>
            <p:ph type="sldNum" sz="quarter" idx="12"/>
          </p:nvPr>
        </p:nvSpPr>
        <p:spPr/>
        <p:txBody>
          <a:bodyPr/>
          <a:lstStyle/>
          <a:p>
            <a:fld id="{B6F15528-21DE-4FAA-801E-634DDDAF4B2B}" type="slidenum">
              <a:rPr lang="tr-TR" smtClean="0"/>
              <a:pPr/>
              <a:t>‹#›</a:t>
            </a:fld>
            <a:endParaRPr lang="tr-T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tr-TR" dirty="0" smtClean="0"/>
              <a:t>Asıl başlık stili için tıklatın</a:t>
            </a:r>
            <a:endParaRPr kumimoji="0" lang="en-US" dirty="0"/>
          </a:p>
        </p:txBody>
      </p:sp>
      <p:sp>
        <p:nvSpPr>
          <p:cNvPr id="3" name="2 Metin Yer Tutucusu"/>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fld id="{1D8BD707-D9CF-40AE-B4C6-C98DA3205C09}" type="datetimeFigureOut">
              <a:rPr lang="en-US" smtClean="0"/>
              <a:pPr/>
              <a:t>1/6/2017</a:t>
            </a:fld>
            <a:endParaRPr lang="en-US"/>
          </a:p>
        </p:txBody>
      </p:sp>
      <p:sp>
        <p:nvSpPr>
          <p:cNvPr id="5" name="4 Altbilgi Yer Tutucusu"/>
          <p:cNvSpPr>
            <a:spLocks noGrp="1"/>
          </p:cNvSpPr>
          <p:nvPr>
            <p:ph type="ftr" sz="quarter" idx="11"/>
          </p:nvPr>
        </p:nvSpPr>
        <p:spPr/>
        <p:txBody>
          <a:bodyPr/>
          <a:lstStyle/>
          <a:p>
            <a:endParaRPr lang="tr-TR" dirty="0"/>
          </a:p>
        </p:txBody>
      </p:sp>
      <p:sp>
        <p:nvSpPr>
          <p:cNvPr id="6" name="5 Slayt Numarası Yer Tutucusu"/>
          <p:cNvSpPr>
            <a:spLocks noGrp="1"/>
          </p:cNvSpPr>
          <p:nvPr>
            <p:ph type="sldNum" sz="quarter" idx="12"/>
          </p:nvPr>
        </p:nvSpPr>
        <p:spPr/>
        <p:txBody>
          <a:bodyPr/>
          <a:lstStyle/>
          <a:p>
            <a:fld id="{B6F15528-21DE-4FAA-801E-634DDDAF4B2B}"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1D8BD707-D9CF-40AE-B4C6-C98DA3205C09}" type="datetimeFigureOut">
              <a:rPr lang="en-US" smtClean="0"/>
              <a:pPr/>
              <a:t>1/6/2017</a:t>
            </a:fld>
            <a:endParaRPr lang="en-US"/>
          </a:p>
        </p:txBody>
      </p:sp>
      <p:sp>
        <p:nvSpPr>
          <p:cNvPr id="6" name="5 Altbilgi Yer Tutucusu"/>
          <p:cNvSpPr>
            <a:spLocks noGrp="1"/>
          </p:cNvSpPr>
          <p:nvPr>
            <p:ph type="ftr" sz="quarter" idx="11"/>
          </p:nvPr>
        </p:nvSpPr>
        <p:spPr/>
        <p:txBody>
          <a:bodyPr/>
          <a:lstStyle/>
          <a:p>
            <a:endParaRPr lang="tr-TR" dirty="0"/>
          </a:p>
        </p:txBody>
      </p:sp>
      <p:sp>
        <p:nvSpPr>
          <p:cNvPr id="7" name="6 Slayt Numarası Yer Tutucusu"/>
          <p:cNvSpPr>
            <a:spLocks noGrp="1"/>
          </p:cNvSpPr>
          <p:nvPr>
            <p:ph type="sldNum" sz="quarter" idx="12"/>
          </p:nvPr>
        </p:nvSpPr>
        <p:spPr/>
        <p:txBody>
          <a:bodyPr/>
          <a:lstStyle/>
          <a:p>
            <a:fld id="{B6F15528-21DE-4FAA-801E-634DDDAF4B2B}"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381000" y="1143000"/>
            <a:ext cx="8382000" cy="1069848"/>
          </a:xfrm>
        </p:spPr>
        <p:txBody>
          <a:bodyPr anchor="ctr"/>
          <a:lstStyle>
            <a:lvl1pPr>
              <a:defRPr sz="4000" b="0" i="0" cap="none" baseline="0"/>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6" name="25 Veri Yer Tutucusu"/>
          <p:cNvSpPr>
            <a:spLocks noGrp="1"/>
          </p:cNvSpPr>
          <p:nvPr>
            <p:ph type="dt" sz="half" idx="10"/>
          </p:nvPr>
        </p:nvSpPr>
        <p:spPr/>
        <p:txBody>
          <a:bodyPr rtlCol="0"/>
          <a:lstStyle/>
          <a:p>
            <a:fld id="{1D8BD707-D9CF-40AE-B4C6-C98DA3205C09}" type="datetimeFigureOut">
              <a:rPr lang="en-US" smtClean="0"/>
              <a:pPr/>
              <a:t>1/6/2017</a:t>
            </a:fld>
            <a:endParaRPr lang="en-US"/>
          </a:p>
        </p:txBody>
      </p:sp>
      <p:sp>
        <p:nvSpPr>
          <p:cNvPr id="27" name="26 Slayt Numarası Yer Tutucusu"/>
          <p:cNvSpPr>
            <a:spLocks noGrp="1"/>
          </p:cNvSpPr>
          <p:nvPr>
            <p:ph type="sldNum" sz="quarter" idx="11"/>
          </p:nvPr>
        </p:nvSpPr>
        <p:spPr/>
        <p:txBody>
          <a:bodyPr rtlCol="0"/>
          <a:lstStyle/>
          <a:p>
            <a:fld id="{B6F15528-21DE-4FAA-801E-634DDDAF4B2B}" type="slidenum">
              <a:rPr lang="tr-TR" smtClean="0"/>
              <a:pPr/>
              <a:t>‹#›</a:t>
            </a:fld>
            <a:endParaRPr lang="tr-TR"/>
          </a:p>
        </p:txBody>
      </p:sp>
      <p:sp>
        <p:nvSpPr>
          <p:cNvPr id="28" name="27 Altbilgi Yer Tutucusu"/>
          <p:cNvSpPr>
            <a:spLocks noGrp="1"/>
          </p:cNvSpPr>
          <p:nvPr>
            <p:ph type="ftr" sz="quarter" idx="12"/>
          </p:nvPr>
        </p:nvSpPr>
        <p:spPr/>
        <p:txBody>
          <a:bodyPr rtlCol="0"/>
          <a:lstStyle/>
          <a:p>
            <a:endParaRPr lang="tr-T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a:xfrm>
            <a:off x="6583680" y="612648"/>
            <a:ext cx="957264" cy="457200"/>
          </a:xfrm>
        </p:spPr>
        <p:txBody>
          <a:bodyPr/>
          <a:lstStyle/>
          <a:p>
            <a:fld id="{1D8BD707-D9CF-40AE-B4C6-C98DA3205C09}" type="datetimeFigureOut">
              <a:rPr lang="en-US" smtClean="0"/>
              <a:pPr/>
              <a:t>1/6/2017</a:t>
            </a:fld>
            <a:endParaRPr lang="en-US"/>
          </a:p>
        </p:txBody>
      </p:sp>
      <p:sp>
        <p:nvSpPr>
          <p:cNvPr id="4" name="3 Altbilgi Yer Tutucusu"/>
          <p:cNvSpPr>
            <a:spLocks noGrp="1"/>
          </p:cNvSpPr>
          <p:nvPr>
            <p:ph type="ftr" sz="quarter" idx="11"/>
          </p:nvPr>
        </p:nvSpPr>
        <p:spPr>
          <a:xfrm>
            <a:off x="5257800" y="612648"/>
            <a:ext cx="1325880" cy="457200"/>
          </a:xfrm>
        </p:spPr>
        <p:txBody>
          <a:bodyPr/>
          <a:lstStyle/>
          <a:p>
            <a:endParaRPr lang="tr-TR" dirty="0"/>
          </a:p>
        </p:txBody>
      </p:sp>
      <p:sp>
        <p:nvSpPr>
          <p:cNvPr id="5" name="4 Slayt Numarası Yer Tutucusu"/>
          <p:cNvSpPr>
            <a:spLocks noGrp="1"/>
          </p:cNvSpPr>
          <p:nvPr>
            <p:ph type="sldNum" sz="quarter" idx="12"/>
          </p:nvPr>
        </p:nvSpPr>
        <p:spPr>
          <a:xfrm>
            <a:off x="8174736" y="2272"/>
            <a:ext cx="762000" cy="365760"/>
          </a:xfrm>
        </p:spPr>
        <p:txBody>
          <a:bodyPr/>
          <a:lstStyle/>
          <a:p>
            <a:fld id="{B6F15528-21DE-4FAA-801E-634DDDAF4B2B}"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1D8BD707-D9CF-40AE-B4C6-C98DA3205C09}" type="datetimeFigureOut">
              <a:rPr lang="en-US" smtClean="0"/>
              <a:pPr/>
              <a:t>1/6/2017</a:t>
            </a:fld>
            <a:endParaRPr lang="en-US"/>
          </a:p>
        </p:txBody>
      </p:sp>
      <p:sp>
        <p:nvSpPr>
          <p:cNvPr id="3" name="2 Altbilgi Yer Tutucusu"/>
          <p:cNvSpPr>
            <a:spLocks noGrp="1"/>
          </p:cNvSpPr>
          <p:nvPr>
            <p:ph type="ftr" sz="quarter" idx="11"/>
          </p:nvPr>
        </p:nvSpPr>
        <p:spPr/>
        <p:txBody>
          <a:bodyPr/>
          <a:lstStyle/>
          <a:p>
            <a:endParaRPr lang="tr-TR" dirty="0"/>
          </a:p>
        </p:txBody>
      </p:sp>
      <p:sp>
        <p:nvSpPr>
          <p:cNvPr id="4" name="3 Slayt Numarası Yer Tutucusu"/>
          <p:cNvSpPr>
            <a:spLocks noGrp="1"/>
          </p:cNvSpPr>
          <p:nvPr>
            <p:ph type="sldNum" sz="quarter" idx="12"/>
          </p:nvPr>
        </p:nvSpPr>
        <p:spPr/>
        <p:txBody>
          <a:bodyPr/>
          <a:lstStyle/>
          <a:p>
            <a:fld id="{B6F15528-21DE-4FAA-801E-634DDDAF4B2B}"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5353496" y="1101970"/>
            <a:ext cx="3383280" cy="877824"/>
          </a:xfrm>
        </p:spPr>
        <p:txBody>
          <a:bodyPr anchor="b"/>
          <a:lstStyle>
            <a:lvl1pPr algn="l">
              <a:buNone/>
              <a:defRPr sz="1800" b="1"/>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1D8BD707-D9CF-40AE-B4C6-C98DA3205C09}" type="datetimeFigureOut">
              <a:rPr lang="en-US" smtClean="0"/>
              <a:pPr/>
              <a:t>1/6/2017</a:t>
            </a:fld>
            <a:endParaRPr lang="en-US"/>
          </a:p>
        </p:txBody>
      </p:sp>
      <p:sp>
        <p:nvSpPr>
          <p:cNvPr id="6" name="5 Altbilgi Yer Tutucusu"/>
          <p:cNvSpPr>
            <a:spLocks noGrp="1"/>
          </p:cNvSpPr>
          <p:nvPr>
            <p:ph type="ftr" sz="quarter" idx="11"/>
          </p:nvPr>
        </p:nvSpPr>
        <p:spPr/>
        <p:txBody>
          <a:bodyPr/>
          <a:lstStyle/>
          <a:p>
            <a:endParaRPr lang="tr-TR" dirty="0"/>
          </a:p>
        </p:txBody>
      </p:sp>
      <p:sp>
        <p:nvSpPr>
          <p:cNvPr id="7" name="6 Slayt Numarası Yer Tutucusu"/>
          <p:cNvSpPr>
            <a:spLocks noGrp="1"/>
          </p:cNvSpPr>
          <p:nvPr>
            <p:ph type="sldNum" sz="quarter" idx="12"/>
          </p:nvPr>
        </p:nvSpPr>
        <p:spPr/>
        <p:txBody>
          <a:bodyPr/>
          <a:lstStyle/>
          <a:p>
            <a:fld id="{B6F15528-21DE-4FAA-801E-634DDDAF4B2B}"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tr-TR" smtClean="0"/>
              <a:t>Asıl başlık stili için tıklatın</a:t>
            </a:r>
            <a:endParaRPr kumimoji="0" lang="en-US"/>
          </a:p>
        </p:txBody>
      </p:sp>
      <p:sp>
        <p:nvSpPr>
          <p:cNvPr id="3" name="2 Resim Yer Tutucusu"/>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tr-TR" smtClean="0"/>
              <a:t>Resim eklemek için simgeyi tıklatın</a:t>
            </a:r>
            <a:endParaRPr kumimoji="0" lang="en-US" dirty="0"/>
          </a:p>
        </p:txBody>
      </p:sp>
      <p:sp>
        <p:nvSpPr>
          <p:cNvPr id="4" name="3 Metin Yer Tutucusu"/>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1D8BD707-D9CF-40AE-B4C6-C98DA3205C09}" type="datetimeFigureOut">
              <a:rPr lang="en-US" smtClean="0"/>
              <a:pPr/>
              <a:t>1/6/2017</a:t>
            </a:fld>
            <a:endParaRPr lang="en-US"/>
          </a:p>
        </p:txBody>
      </p:sp>
      <p:sp>
        <p:nvSpPr>
          <p:cNvPr id="6" name="5 Altbilgi Yer Tutucusu"/>
          <p:cNvSpPr>
            <a:spLocks noGrp="1"/>
          </p:cNvSpPr>
          <p:nvPr>
            <p:ph type="ftr" sz="quarter" idx="11"/>
          </p:nvPr>
        </p:nvSpPr>
        <p:spPr/>
        <p:txBody>
          <a:bodyPr/>
          <a:lstStyle/>
          <a:p>
            <a:endParaRPr lang="tr-TR" dirty="0"/>
          </a:p>
        </p:txBody>
      </p:sp>
      <p:sp>
        <p:nvSpPr>
          <p:cNvPr id="7" name="6 Slayt Numarası Yer Tutucusu"/>
          <p:cNvSpPr>
            <a:spLocks noGrp="1"/>
          </p:cNvSpPr>
          <p:nvPr>
            <p:ph type="sldNum" sz="quarter" idx="12"/>
          </p:nvPr>
        </p:nvSpPr>
        <p:spPr/>
        <p:txBody>
          <a:bodyPr/>
          <a:lstStyle/>
          <a:p>
            <a:fld id="{B6F15528-21DE-4FAA-801E-634DDDAF4B2B}"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1D8BD707-D9CF-40AE-B4C6-C98DA3205C09}" type="datetimeFigureOut">
              <a:rPr lang="en-US" smtClean="0"/>
              <a:pPr/>
              <a:t>1/6/2017</a:t>
            </a:fld>
            <a:endParaRPr lang="en-US"/>
          </a:p>
        </p:txBody>
      </p:sp>
      <p:sp>
        <p:nvSpPr>
          <p:cNvPr id="5" name="4 Altbilgi Yer Tutucusu"/>
          <p:cNvSpPr>
            <a:spLocks noGrp="1"/>
          </p:cNvSpPr>
          <p:nvPr>
            <p:ph type="ftr" sz="quarter" idx="11"/>
          </p:nvPr>
        </p:nvSpPr>
        <p:spPr/>
        <p:txBody>
          <a:bodyPr/>
          <a:lstStyle/>
          <a:p>
            <a:endParaRPr lang="tr-TR" dirty="0"/>
          </a:p>
        </p:txBody>
      </p:sp>
      <p:sp>
        <p:nvSpPr>
          <p:cNvPr id="6" name="5 Slayt Numarası Yer Tutucusu"/>
          <p:cNvSpPr>
            <a:spLocks noGrp="1"/>
          </p:cNvSpPr>
          <p:nvPr>
            <p:ph type="sldNum" sz="quarter" idx="12"/>
          </p:nvPr>
        </p:nvSpPr>
        <p:spPr/>
        <p:txBody>
          <a:bodyPr/>
          <a:lstStyle/>
          <a:p>
            <a:fld id="{B6F15528-21DE-4FAA-801E-634DDDAF4B2B}"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781800" y="1143000"/>
            <a:ext cx="1905000" cy="5486400"/>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1143000"/>
            <a:ext cx="6248400" cy="5486400"/>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1D8BD707-D9CF-40AE-B4C6-C98DA3205C09}" type="datetimeFigureOut">
              <a:rPr lang="en-US" smtClean="0"/>
              <a:pPr/>
              <a:t>1/6/2017</a:t>
            </a:fld>
            <a:endParaRPr lang="en-US"/>
          </a:p>
        </p:txBody>
      </p:sp>
      <p:sp>
        <p:nvSpPr>
          <p:cNvPr id="5" name="4 Altbilgi Yer Tutucusu"/>
          <p:cNvSpPr>
            <a:spLocks noGrp="1"/>
          </p:cNvSpPr>
          <p:nvPr>
            <p:ph type="ftr" sz="quarter" idx="11"/>
          </p:nvPr>
        </p:nvSpPr>
        <p:spPr/>
        <p:txBody>
          <a:bodyPr/>
          <a:lstStyle/>
          <a:p>
            <a:endParaRPr lang="tr-TR" dirty="0"/>
          </a:p>
        </p:txBody>
      </p:sp>
      <p:sp>
        <p:nvSpPr>
          <p:cNvPr id="6" name="5 Slayt Numarası Yer Tutucusu"/>
          <p:cNvSpPr>
            <a:spLocks noGrp="1"/>
          </p:cNvSpPr>
          <p:nvPr>
            <p:ph type="sldNum" sz="quarter" idx="12"/>
          </p:nvPr>
        </p:nvSpPr>
        <p:spPr/>
        <p:txBody>
          <a:bodyPr/>
          <a:lstStyle/>
          <a:p>
            <a:fld id="{B6F15528-21DE-4FAA-801E-634DDDAF4B2B}" type="slidenum">
              <a:rPr lang="tr-TR" smtClean="0"/>
              <a:pPr/>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1/6/2017</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500" b="1" i="0">
                <a:solidFill>
                  <a:schemeClr val="bg1"/>
                </a:solidFill>
                <a:latin typeface="Arial"/>
                <a:cs typeface="Arial"/>
              </a:defRPr>
            </a:lvl1pPr>
          </a:lstStyle>
          <a:p>
            <a:endParaRPr/>
          </a:p>
        </p:txBody>
      </p:sp>
      <p:sp>
        <p:nvSpPr>
          <p:cNvPr id="3" name="Holder 3"/>
          <p:cNvSpPr>
            <a:spLocks noGrp="1"/>
          </p:cNvSpPr>
          <p:nvPr>
            <p:ph sz="half" idx="2"/>
          </p:nvPr>
        </p:nvSpPr>
        <p:spPr>
          <a:xfrm>
            <a:off x="1462171" y="1703387"/>
            <a:ext cx="1998757" cy="246221"/>
          </a:xfrm>
          <a:prstGeom prst="rect">
            <a:avLst/>
          </a:prstGeom>
        </p:spPr>
        <p:txBody>
          <a:bodyPr wrap="square" lIns="0" tIns="0" rIns="0" bIns="0">
            <a:spAutoFit/>
          </a:bodyPr>
          <a:lstStyle>
            <a:lvl1pPr>
              <a:defRPr sz="1600" b="0" i="0">
                <a:solidFill>
                  <a:schemeClr val="tx1"/>
                </a:solidFill>
                <a:latin typeface="Arial"/>
                <a:cs typeface="Arial"/>
              </a:defRPr>
            </a:lvl1pPr>
          </a:lstStyle>
          <a:p>
            <a:endParaRPr/>
          </a:p>
        </p:txBody>
      </p:sp>
      <p:sp>
        <p:nvSpPr>
          <p:cNvPr id="4" name="Holder 4"/>
          <p:cNvSpPr>
            <a:spLocks noGrp="1"/>
          </p:cNvSpPr>
          <p:nvPr>
            <p:ph sz="half" idx="3"/>
          </p:nvPr>
        </p:nvSpPr>
        <p:spPr>
          <a:xfrm>
            <a:off x="4901705" y="1719280"/>
            <a:ext cx="3257414" cy="323165"/>
          </a:xfrm>
          <a:prstGeom prst="rect">
            <a:avLst/>
          </a:prstGeom>
        </p:spPr>
        <p:txBody>
          <a:bodyPr wrap="square" lIns="0" tIns="0" rIns="0" bIns="0">
            <a:spAutoFit/>
          </a:bodyPr>
          <a:lstStyle>
            <a:lvl1pPr>
              <a:defRPr sz="2100" b="0" i="0">
                <a:solidFill>
                  <a:schemeClr val="tx1"/>
                </a:solidFill>
                <a:latin typeface="Arial"/>
                <a:cs typeface="Arial"/>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1/6/2017</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27 Dikdörtgen"/>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28 Dikdörtgen"/>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29 Dikdörtgen"/>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30 Dikdörtgen"/>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31 Dikdörtgen"/>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32 Yuvarlatılmış Dikdörtgen"/>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33 Yuvarlatılmış Dikdörtgen"/>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34 Dikdörtgen"/>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35 Dikdörtgen"/>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36 Dikdörtgen"/>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37 Dikdörtgen"/>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38 Dikdörtgen"/>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39 Dikdörtgen"/>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Başlık Yer Tutucusu"/>
          <p:cNvSpPr>
            <a:spLocks noGrp="1"/>
          </p:cNvSpPr>
          <p:nvPr>
            <p:ph type="title"/>
          </p:nvPr>
        </p:nvSpPr>
        <p:spPr>
          <a:xfrm>
            <a:off x="457200" y="1143000"/>
            <a:ext cx="8229600" cy="1066800"/>
          </a:xfrm>
          <a:prstGeom prst="rect">
            <a:avLst/>
          </a:prstGeom>
        </p:spPr>
        <p:txBody>
          <a:bodyPr vert="horz" anchor="ctr">
            <a:normAutofit/>
          </a:bodyPr>
          <a:lstStyle/>
          <a:p>
            <a:r>
              <a:rPr kumimoji="0" lang="tr-TR" smtClean="0"/>
              <a:t>Asıl başlık stili için tıklatın</a:t>
            </a:r>
            <a:endParaRPr kumimoji="0" lang="en-US"/>
          </a:p>
        </p:txBody>
      </p:sp>
      <p:sp>
        <p:nvSpPr>
          <p:cNvPr id="13" name="12 Metin Yer Tutucusu"/>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13 Veri Yer Tutucusu"/>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1D8BD707-D9CF-40AE-B4C6-C98DA3205C09}" type="datetimeFigureOut">
              <a:rPr lang="en-US" smtClean="0"/>
              <a:pPr/>
              <a:t>1/6/2017</a:t>
            </a:fld>
            <a:endParaRPr lang="en-US"/>
          </a:p>
        </p:txBody>
      </p:sp>
      <p:sp>
        <p:nvSpPr>
          <p:cNvPr id="3" name="2 Altbilgi Yer Tutucusu"/>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tr-TR" dirty="0"/>
          </a:p>
        </p:txBody>
      </p:sp>
      <p:sp>
        <p:nvSpPr>
          <p:cNvPr id="23" name="22 Slayt Numarası Yer Tutucusu"/>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B6F15528-21DE-4FAA-801E-634DDDAF4B2B}"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 id="2147483822" r:id="rId13"/>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emf"/><Relationship Id="rId4" Type="http://schemas.openxmlformats.org/officeDocument/2006/relationships/customXml" Target="../ink/ink2.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9.png"/><Relationship Id="rId1" Type="http://schemas.openxmlformats.org/officeDocument/2006/relationships/slideLayout" Target="../slideLayouts/slideLayout12.xml"/><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30.jpeg"/></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33.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34.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35.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www.ijri.org/viewimage.asp?img=IndianJRadiolImaging_2014_24_4_327_143895_f10.JPG"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jpeg"/><Relationship Id="rId7" Type="http://schemas.openxmlformats.org/officeDocument/2006/relationships/image" Target="../media/image51.png"/><Relationship Id="rId2" Type="http://schemas.openxmlformats.org/officeDocument/2006/relationships/notesSlide" Target="../notesSlides/notesSlide31.xml"/><Relationship Id="rId1" Type="http://schemas.openxmlformats.org/officeDocument/2006/relationships/slideLayout" Target="../slideLayouts/slideLayout12.xml"/><Relationship Id="rId6" Type="http://schemas.openxmlformats.org/officeDocument/2006/relationships/image" Target="../media/image50.png"/><Relationship Id="rId5" Type="http://schemas.openxmlformats.org/officeDocument/2006/relationships/image" Target="../media/image49.jpeg"/><Relationship Id="rId4" Type="http://schemas.openxmlformats.org/officeDocument/2006/relationships/image" Target="../media/image48.jpeg"/><Relationship Id="rId9" Type="http://schemas.openxmlformats.org/officeDocument/2006/relationships/image" Target="../media/image53.png"/></Relationships>
</file>

<file path=ppt/slides/_rels/slide5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3.xml"/><Relationship Id="rId1" Type="http://schemas.openxmlformats.org/officeDocument/2006/relationships/slideLayout" Target="../slideLayouts/slideLayout12.xml"/><Relationship Id="rId4" Type="http://schemas.openxmlformats.org/officeDocument/2006/relationships/image" Target="../media/image56.png"/></Relationships>
</file>

<file path=ppt/slides/_rels/slide5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4.xml"/><Relationship Id="rId1" Type="http://schemas.openxmlformats.org/officeDocument/2006/relationships/slideLayout" Target="../slideLayouts/slideLayout12.xml"/><Relationship Id="rId5" Type="http://schemas.openxmlformats.org/officeDocument/2006/relationships/image" Target="../media/image58.png"/><Relationship Id="rId4" Type="http://schemas.openxmlformats.org/officeDocument/2006/relationships/image" Target="../media/image57.png"/></Relationships>
</file>

<file path=ppt/slides/_rels/slide5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5.xml"/><Relationship Id="rId1" Type="http://schemas.openxmlformats.org/officeDocument/2006/relationships/slideLayout" Target="../slideLayouts/slideLayout12.xml"/><Relationship Id="rId5" Type="http://schemas.openxmlformats.org/officeDocument/2006/relationships/image" Target="../media/image27.png"/><Relationship Id="rId4" Type="http://schemas.openxmlformats.org/officeDocument/2006/relationships/image" Target="../media/image26.png"/></Relationships>
</file>

<file path=ppt/slides/_rels/slide5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image" Target="../media/image61.jpeg"/><Relationship Id="rId7" Type="http://schemas.openxmlformats.org/officeDocument/2006/relationships/image" Target="../media/image65.png"/><Relationship Id="rId2" Type="http://schemas.openxmlformats.org/officeDocument/2006/relationships/notesSlide" Target="../notesSlides/notesSlide38.xml"/><Relationship Id="rId1" Type="http://schemas.openxmlformats.org/officeDocument/2006/relationships/slideLayout" Target="../slideLayouts/slideLayout12.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5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2.xml"/><Relationship Id="rId1" Type="http://schemas.openxmlformats.org/officeDocument/2006/relationships/slideLayout" Target="../slideLayouts/slideLayout12.xml"/><Relationship Id="rId4" Type="http://schemas.openxmlformats.org/officeDocument/2006/relationships/image" Target="../media/image71.jpe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76.gif"/></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76.gif"/></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2.xml"/><Relationship Id="rId1" Type="http://schemas.openxmlformats.org/officeDocument/2006/relationships/tags" Target="../tags/tag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ctrTitle"/>
          </p:nvPr>
        </p:nvSpPr>
        <p:spPr>
          <a:xfrm>
            <a:off x="381000" y="1219200"/>
            <a:ext cx="8458200" cy="1470025"/>
          </a:xfrm>
        </p:spPr>
        <p:txBody>
          <a:bodyPr>
            <a:normAutofit/>
          </a:bodyPr>
          <a:lstStyle/>
          <a:p>
            <a:r>
              <a:rPr lang="en-US" sz="4000" b="1" dirty="0" smtClean="0"/>
              <a:t>Early complications of</a:t>
            </a:r>
            <a:r>
              <a:rPr lang="tr-TR" sz="4000" b="1" dirty="0" smtClean="0"/>
              <a:t> </a:t>
            </a:r>
            <a:br>
              <a:rPr lang="tr-TR" sz="4000" b="1" dirty="0" smtClean="0"/>
            </a:br>
            <a:r>
              <a:rPr lang="en-US" sz="2800" b="1" dirty="0" smtClean="0"/>
              <a:t>high-dose therapy and stem cell transplantation</a:t>
            </a:r>
            <a:endParaRPr lang="tr-TR" sz="2800" dirty="0"/>
          </a:p>
        </p:txBody>
      </p:sp>
      <p:sp>
        <p:nvSpPr>
          <p:cNvPr id="4" name="3 Alt Başlık"/>
          <p:cNvSpPr>
            <a:spLocks noGrp="1"/>
          </p:cNvSpPr>
          <p:nvPr>
            <p:ph type="subTitle" idx="1"/>
          </p:nvPr>
        </p:nvSpPr>
        <p:spPr/>
        <p:txBody>
          <a:bodyPr>
            <a:normAutofit/>
          </a:bodyPr>
          <a:lstStyle/>
          <a:p>
            <a:pPr algn="r"/>
            <a:r>
              <a:rPr lang="tr-TR" dirty="0" smtClean="0">
                <a:latin typeface="Calibri" pitchFamily="34" charset="0"/>
              </a:rPr>
              <a:t>Mustafa CETIN</a:t>
            </a:r>
          </a:p>
          <a:p>
            <a:pPr algn="r"/>
            <a:endParaRPr lang="tr-TR" dirty="0" smtClean="0">
              <a:latin typeface="Calibri" pitchFamily="34" charset="0"/>
            </a:endParaRPr>
          </a:p>
          <a:p>
            <a:pPr algn="r"/>
            <a:endParaRPr lang="tr-TR" dirty="0" smtClean="0">
              <a:latin typeface="Calibri" pitchFamily="34" charset="0"/>
            </a:endParaRPr>
          </a:p>
        </p:txBody>
      </p:sp>
      <p:sp>
        <p:nvSpPr>
          <p:cNvPr id="5" name="4 Dikdörtgen"/>
          <p:cNvSpPr/>
          <p:nvPr/>
        </p:nvSpPr>
        <p:spPr>
          <a:xfrm>
            <a:off x="6919815" y="6336268"/>
            <a:ext cx="2071785" cy="369332"/>
          </a:xfrm>
          <a:prstGeom prst="rect">
            <a:avLst/>
          </a:prstGeom>
        </p:spPr>
        <p:txBody>
          <a:bodyPr wrap="none">
            <a:spAutoFit/>
          </a:bodyPr>
          <a:lstStyle/>
          <a:p>
            <a:pPr algn="r"/>
            <a:r>
              <a:rPr lang="tr-TR" dirty="0" smtClean="0">
                <a:latin typeface="Calibri" pitchFamily="34" charset="0"/>
              </a:rPr>
              <a:t>6 Jan 2017 /KAYSERI</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p:cNvPicPr>
            <a:picLocks noChangeAspect="1" noChangeArrowheads="1"/>
          </p:cNvPicPr>
          <p:nvPr/>
        </p:nvPicPr>
        <p:blipFill>
          <a:blip r:embed="rId2" cstate="print"/>
          <a:srcRect/>
          <a:stretch>
            <a:fillRect/>
          </a:stretch>
        </p:blipFill>
        <p:spPr bwMode="auto">
          <a:xfrm>
            <a:off x="4800600" y="4114800"/>
            <a:ext cx="4124325" cy="1524000"/>
          </a:xfrm>
          <a:prstGeom prst="rect">
            <a:avLst/>
          </a:prstGeom>
          <a:noFill/>
          <a:ln w="9525">
            <a:solidFill>
              <a:schemeClr val="accent2">
                <a:lumMod val="75000"/>
              </a:schemeClr>
            </a:solidFill>
            <a:miter lim="800000"/>
            <a:headEnd/>
            <a:tailEnd/>
          </a:ln>
        </p:spPr>
      </p:pic>
      <p:pic>
        <p:nvPicPr>
          <p:cNvPr id="144387" name="Picture 3"/>
          <p:cNvPicPr>
            <a:picLocks noChangeAspect="1" noChangeArrowheads="1"/>
          </p:cNvPicPr>
          <p:nvPr/>
        </p:nvPicPr>
        <p:blipFill>
          <a:blip r:embed="rId3" cstate="print"/>
          <a:srcRect/>
          <a:stretch>
            <a:fillRect/>
          </a:stretch>
        </p:blipFill>
        <p:spPr bwMode="auto">
          <a:xfrm>
            <a:off x="914400" y="4572000"/>
            <a:ext cx="4048125" cy="1600200"/>
          </a:xfrm>
          <a:prstGeom prst="rect">
            <a:avLst/>
          </a:prstGeom>
          <a:noFill/>
          <a:ln w="9525">
            <a:solidFill>
              <a:schemeClr val="accent2">
                <a:lumMod val="75000"/>
              </a:schemeClr>
            </a:solidFill>
            <a:miter lim="800000"/>
            <a:headEnd/>
            <a:tailEnd/>
          </a:ln>
        </p:spPr>
      </p:pic>
      <p:pic>
        <p:nvPicPr>
          <p:cNvPr id="3079" name="Picture 7"/>
          <p:cNvPicPr>
            <a:picLocks noChangeAspect="1" noChangeArrowheads="1"/>
          </p:cNvPicPr>
          <p:nvPr/>
        </p:nvPicPr>
        <p:blipFill>
          <a:blip r:embed="rId4" cstate="print"/>
          <a:srcRect/>
          <a:stretch>
            <a:fillRect/>
          </a:stretch>
        </p:blipFill>
        <p:spPr bwMode="auto">
          <a:xfrm>
            <a:off x="4572000" y="2438400"/>
            <a:ext cx="3876675" cy="1676400"/>
          </a:xfrm>
          <a:prstGeom prst="rect">
            <a:avLst/>
          </a:prstGeom>
          <a:noFill/>
          <a:ln w="9525">
            <a:solidFill>
              <a:schemeClr val="accent2">
                <a:lumMod val="75000"/>
              </a:schemeClr>
            </a:solidFill>
            <a:miter lim="800000"/>
            <a:headEnd/>
            <a:tailEnd/>
          </a:ln>
        </p:spPr>
      </p:pic>
      <p:pic>
        <p:nvPicPr>
          <p:cNvPr id="144388" name="Picture 4"/>
          <p:cNvPicPr>
            <a:picLocks noChangeAspect="1" noChangeArrowheads="1"/>
          </p:cNvPicPr>
          <p:nvPr/>
        </p:nvPicPr>
        <p:blipFill>
          <a:blip r:embed="rId5" cstate="print"/>
          <a:srcRect/>
          <a:stretch>
            <a:fillRect/>
          </a:stretch>
        </p:blipFill>
        <p:spPr bwMode="auto">
          <a:xfrm>
            <a:off x="685800" y="3048000"/>
            <a:ext cx="4114800" cy="1628775"/>
          </a:xfrm>
          <a:prstGeom prst="rect">
            <a:avLst/>
          </a:prstGeom>
          <a:noFill/>
          <a:ln w="9525">
            <a:solidFill>
              <a:schemeClr val="accent2">
                <a:lumMod val="75000"/>
              </a:schemeClr>
            </a:solidFill>
            <a:miter lim="800000"/>
            <a:headEnd/>
            <a:tailEnd/>
          </a:ln>
        </p:spPr>
      </p:pic>
      <p:sp>
        <p:nvSpPr>
          <p:cNvPr id="2" name="1 Başlık"/>
          <p:cNvSpPr txBox="1">
            <a:spLocks/>
          </p:cNvSpPr>
          <p:nvPr/>
        </p:nvSpPr>
        <p:spPr>
          <a:xfrm>
            <a:off x="457200" y="274320"/>
            <a:ext cx="8229600" cy="276999"/>
          </a:xfrm>
          <a:prstGeom prst="rect">
            <a:avLst/>
          </a:prstGeom>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ysClr val="windowText" lastClr="000000"/>
              </a:solidFill>
              <a:effectLst/>
              <a:uLnTx/>
              <a:uFillTx/>
              <a:latin typeface="+mj-lt"/>
              <a:ea typeface="+mj-ea"/>
              <a:cs typeface="+mj-cs"/>
            </a:endParaRPr>
          </a:p>
        </p:txBody>
      </p:sp>
      <p:sp>
        <p:nvSpPr>
          <p:cNvPr id="3" name="2 Başlık"/>
          <p:cNvSpPr>
            <a:spLocks noGrp="1"/>
          </p:cNvSpPr>
          <p:nvPr>
            <p:ph type="title"/>
          </p:nvPr>
        </p:nvSpPr>
        <p:spPr>
          <a:xfrm>
            <a:off x="533400" y="533400"/>
            <a:ext cx="8229600" cy="984885"/>
          </a:xfrm>
        </p:spPr>
        <p:txBody>
          <a:bodyPr>
            <a:normAutofit fontScale="90000"/>
          </a:bodyPr>
          <a:lstStyle/>
          <a:p>
            <a:r>
              <a:rPr lang="en-US" sz="3600" b="1" dirty="0" smtClean="0">
                <a:solidFill>
                  <a:schemeClr val="tx1"/>
                </a:solidFill>
              </a:rPr>
              <a:t>Early complications of</a:t>
            </a:r>
            <a:r>
              <a:rPr lang="tr-TR" sz="3600" b="1" dirty="0" smtClean="0">
                <a:solidFill>
                  <a:schemeClr val="tx1"/>
                </a:solidFill>
              </a:rPr>
              <a:t> </a:t>
            </a:r>
            <a:br>
              <a:rPr lang="tr-TR" sz="3600" b="1" dirty="0" smtClean="0">
                <a:solidFill>
                  <a:schemeClr val="tx1"/>
                </a:solidFill>
              </a:rPr>
            </a:br>
            <a:r>
              <a:rPr lang="en-US" sz="2800" b="1" dirty="0" smtClean="0">
                <a:solidFill>
                  <a:schemeClr val="accent4"/>
                </a:solidFill>
              </a:rPr>
              <a:t>high-dose therapy and stem cell transplantation</a:t>
            </a:r>
            <a:endParaRPr lang="tr-TR" sz="2800" dirty="0">
              <a:solidFill>
                <a:schemeClr val="accent4"/>
              </a:solidFill>
            </a:endParaRPr>
          </a:p>
        </p:txBody>
      </p:sp>
      <p:pic>
        <p:nvPicPr>
          <p:cNvPr id="3074" name="Picture 2"/>
          <p:cNvPicPr>
            <a:picLocks noChangeAspect="1" noChangeArrowheads="1"/>
          </p:cNvPicPr>
          <p:nvPr/>
        </p:nvPicPr>
        <p:blipFill>
          <a:blip r:embed="rId6" cstate="print"/>
          <a:srcRect/>
          <a:stretch>
            <a:fillRect/>
          </a:stretch>
        </p:blipFill>
        <p:spPr bwMode="auto">
          <a:xfrm>
            <a:off x="457200" y="1600200"/>
            <a:ext cx="4114800" cy="1447800"/>
          </a:xfrm>
          <a:prstGeom prst="rect">
            <a:avLst/>
          </a:prstGeom>
          <a:noFill/>
          <a:ln w="9525">
            <a:solidFill>
              <a:schemeClr val="accent2">
                <a:lumMod val="75000"/>
              </a:schemeClr>
            </a:solidFill>
            <a:miter lim="800000"/>
            <a:headEnd/>
            <a:tailEnd/>
          </a:ln>
        </p:spPr>
      </p:pic>
      <p:cxnSp>
        <p:nvCxnSpPr>
          <p:cNvPr id="10" name="9 Dirsek Bağlayıcısı"/>
          <p:cNvCxnSpPr/>
          <p:nvPr/>
        </p:nvCxnSpPr>
        <p:spPr>
          <a:xfrm>
            <a:off x="5257800" y="6096000"/>
            <a:ext cx="685800" cy="45720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10 Metin kutusu"/>
          <p:cNvSpPr txBox="1"/>
          <p:nvPr/>
        </p:nvSpPr>
        <p:spPr>
          <a:xfrm>
            <a:off x="6019800" y="6260068"/>
            <a:ext cx="2895600" cy="461665"/>
          </a:xfrm>
          <a:prstGeom prst="rect">
            <a:avLst/>
          </a:prstGeom>
          <a:noFill/>
        </p:spPr>
        <p:txBody>
          <a:bodyPr wrap="square" rtlCol="0">
            <a:spAutoFit/>
          </a:bodyPr>
          <a:lstStyle/>
          <a:p>
            <a:r>
              <a:rPr lang="tr-TR" sz="2400" b="1" dirty="0" smtClean="0">
                <a:solidFill>
                  <a:srgbClr val="C00000"/>
                </a:solidFill>
                <a:latin typeface="+mj-lt"/>
              </a:rPr>
              <a:t>LATE EFFECTS  …..</a:t>
            </a:r>
            <a:endParaRPr lang="tr-TR" sz="2400" b="1" dirty="0">
              <a:solidFill>
                <a:srgbClr val="C00000"/>
              </a:solidFill>
              <a:latin typeface="+mj-l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Başlık"/>
          <p:cNvSpPr>
            <a:spLocks noGrp="1"/>
          </p:cNvSpPr>
          <p:nvPr>
            <p:ph type="title"/>
          </p:nvPr>
        </p:nvSpPr>
        <p:spPr>
          <a:xfrm>
            <a:off x="609600" y="533400"/>
            <a:ext cx="8229600" cy="984885"/>
          </a:xfrm>
        </p:spPr>
        <p:txBody>
          <a:bodyPr>
            <a:normAutofit fontScale="90000"/>
          </a:bodyPr>
          <a:lstStyle/>
          <a:p>
            <a:r>
              <a:rPr lang="en-US" sz="3600" b="1" dirty="0" smtClean="0">
                <a:solidFill>
                  <a:schemeClr val="tx1"/>
                </a:solidFill>
              </a:rPr>
              <a:t>Early complications of</a:t>
            </a:r>
            <a:r>
              <a:rPr lang="tr-TR" sz="3600" b="1" dirty="0" smtClean="0">
                <a:solidFill>
                  <a:schemeClr val="tx1"/>
                </a:solidFill>
              </a:rPr>
              <a:t> </a:t>
            </a:r>
            <a:br>
              <a:rPr lang="tr-TR" sz="3600" b="1" dirty="0" smtClean="0">
                <a:solidFill>
                  <a:schemeClr val="tx1"/>
                </a:solidFill>
              </a:rPr>
            </a:br>
            <a:r>
              <a:rPr lang="en-US" sz="2800" b="1" dirty="0" smtClean="0">
                <a:solidFill>
                  <a:schemeClr val="tx1"/>
                </a:solidFill>
              </a:rPr>
              <a:t>high-dose therapy and stem cell transplantation</a:t>
            </a:r>
            <a:endParaRPr lang="tr-TR" sz="2800" dirty="0">
              <a:solidFill>
                <a:schemeClr val="tx1"/>
              </a:solidFill>
            </a:endParaRPr>
          </a:p>
        </p:txBody>
      </p:sp>
      <p:sp>
        <p:nvSpPr>
          <p:cNvPr id="8" name="7 Dikdörtgen"/>
          <p:cNvSpPr/>
          <p:nvPr/>
        </p:nvSpPr>
        <p:spPr>
          <a:xfrm>
            <a:off x="0" y="3829050"/>
            <a:ext cx="45719"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028" name="Picture 4"/>
          <p:cNvPicPr>
            <a:picLocks noChangeAspect="1" noChangeArrowheads="1"/>
          </p:cNvPicPr>
          <p:nvPr/>
        </p:nvPicPr>
        <p:blipFill>
          <a:blip r:embed="rId3" cstate="print"/>
          <a:srcRect/>
          <a:stretch>
            <a:fillRect/>
          </a:stretch>
        </p:blipFill>
        <p:spPr bwMode="auto">
          <a:xfrm>
            <a:off x="914400" y="2305050"/>
            <a:ext cx="7467600" cy="3790950"/>
          </a:xfrm>
          <a:prstGeom prst="rect">
            <a:avLst/>
          </a:prstGeom>
          <a:noFill/>
          <a:ln w="9525">
            <a:noFill/>
            <a:miter lim="800000"/>
            <a:headEnd/>
            <a:tailEnd/>
          </a:ln>
        </p:spPr>
      </p:pic>
      <p:cxnSp>
        <p:nvCxnSpPr>
          <p:cNvPr id="7" name="6 Düz Ok Bağlayıcısı"/>
          <p:cNvCxnSpPr/>
          <p:nvPr/>
        </p:nvCxnSpPr>
        <p:spPr>
          <a:xfrm>
            <a:off x="5867400" y="1981200"/>
            <a:ext cx="0" cy="990600"/>
          </a:xfrm>
          <a:prstGeom prst="straightConnector1">
            <a:avLst/>
          </a:prstGeom>
          <a:ln w="38100">
            <a:solidFill>
              <a:schemeClr val="bg1">
                <a:lumMod val="75000"/>
              </a:schemeClr>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15" name="14 Çift Dalga"/>
          <p:cNvSpPr/>
          <p:nvPr/>
        </p:nvSpPr>
        <p:spPr>
          <a:xfrm>
            <a:off x="6248400" y="1905000"/>
            <a:ext cx="1066800" cy="285750"/>
          </a:xfrm>
          <a:prstGeom prst="doubleWave">
            <a:avLst/>
          </a:prstGeom>
          <a:solidFill>
            <a:schemeClr val="accent2">
              <a:lumMod val="75000"/>
              <a:alpha val="36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schemeClr val="tx1"/>
                </a:solidFill>
                <a:latin typeface="+mj-lt"/>
              </a:rPr>
              <a:t>LATE</a:t>
            </a:r>
            <a:endParaRPr lang="tr-TR" b="1" dirty="0">
              <a:solidFill>
                <a:schemeClr val="tx1"/>
              </a:solidFill>
              <a:latin typeface="+mj-lt"/>
            </a:endParaRPr>
          </a:p>
        </p:txBody>
      </p:sp>
      <p:sp>
        <p:nvSpPr>
          <p:cNvPr id="16" name="15 Çift Dalga"/>
          <p:cNvSpPr/>
          <p:nvPr/>
        </p:nvSpPr>
        <p:spPr>
          <a:xfrm>
            <a:off x="2895600" y="1905000"/>
            <a:ext cx="1219200" cy="304800"/>
          </a:xfrm>
          <a:prstGeom prst="doubleWave">
            <a:avLst/>
          </a:prstGeom>
          <a:solidFill>
            <a:schemeClr val="accent2">
              <a:lumMod val="75000"/>
              <a:alpha val="34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schemeClr val="tx1"/>
                </a:solidFill>
                <a:latin typeface="+mj-lt"/>
              </a:rPr>
              <a:t>EARLY</a:t>
            </a:r>
            <a:endParaRPr lang="tr-TR" b="1" dirty="0">
              <a:solidFill>
                <a:schemeClr val="tx1"/>
              </a:solidFill>
              <a:latin typeface="+mj-lt"/>
            </a:endParaRPr>
          </a:p>
        </p:txBody>
      </p:sp>
    </p:spTree>
    <p:extLst>
      <p:ext uri="{BB962C8B-B14F-4D97-AF65-F5344CB8AC3E}">
        <p14:creationId xmlns:p14="http://schemas.microsoft.com/office/powerpoint/2010/main" xmlns="" val="25141777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cstate="print"/>
          <a:srcRect/>
          <a:stretch>
            <a:fillRect/>
          </a:stretch>
        </p:blipFill>
        <p:spPr bwMode="auto">
          <a:xfrm>
            <a:off x="838200" y="1600200"/>
            <a:ext cx="7381875" cy="4876800"/>
          </a:xfrm>
          <a:prstGeom prst="rect">
            <a:avLst/>
          </a:prstGeom>
          <a:noFill/>
          <a:ln w="9525">
            <a:noFill/>
            <a:miter lim="800000"/>
            <a:headEnd/>
            <a:tailEnd/>
          </a:ln>
        </p:spPr>
      </p:pic>
      <p:sp>
        <p:nvSpPr>
          <p:cNvPr id="5" name="2 Başlık"/>
          <p:cNvSpPr>
            <a:spLocks noGrp="1"/>
          </p:cNvSpPr>
          <p:nvPr>
            <p:ph type="title"/>
          </p:nvPr>
        </p:nvSpPr>
        <p:spPr>
          <a:xfrm>
            <a:off x="609600" y="533400"/>
            <a:ext cx="8229600" cy="984885"/>
          </a:xfrm>
        </p:spPr>
        <p:txBody>
          <a:bodyPr>
            <a:normAutofit fontScale="90000"/>
          </a:bodyPr>
          <a:lstStyle/>
          <a:p>
            <a:r>
              <a:rPr lang="en-US" sz="3600" b="1" dirty="0" smtClean="0">
                <a:solidFill>
                  <a:schemeClr val="tx1"/>
                </a:solidFill>
              </a:rPr>
              <a:t>Early complications of</a:t>
            </a:r>
            <a:r>
              <a:rPr lang="tr-TR" sz="3600" b="1" dirty="0" smtClean="0">
                <a:solidFill>
                  <a:schemeClr val="tx1"/>
                </a:solidFill>
              </a:rPr>
              <a:t> </a:t>
            </a:r>
            <a:br>
              <a:rPr lang="tr-TR" sz="3600" b="1" dirty="0" smtClean="0">
                <a:solidFill>
                  <a:schemeClr val="tx1"/>
                </a:solidFill>
              </a:rPr>
            </a:br>
            <a:r>
              <a:rPr lang="en-US" sz="2800" b="1" dirty="0" smtClean="0">
                <a:solidFill>
                  <a:schemeClr val="tx1"/>
                </a:solidFill>
              </a:rPr>
              <a:t>high-dose therapy and stem cell transplantation</a:t>
            </a:r>
            <a:endParaRPr lang="tr-TR" sz="2800" dirty="0">
              <a:solidFill>
                <a:schemeClr val="tx1"/>
              </a:solidFill>
            </a:endParaRPr>
          </a:p>
        </p:txBody>
      </p:sp>
      <p:sp>
        <p:nvSpPr>
          <p:cNvPr id="8" name="7 Dikdörtgen"/>
          <p:cNvSpPr/>
          <p:nvPr/>
        </p:nvSpPr>
        <p:spPr>
          <a:xfrm>
            <a:off x="0" y="6504801"/>
            <a:ext cx="9144000" cy="276999"/>
          </a:xfrm>
          <a:prstGeom prst="rect">
            <a:avLst/>
          </a:prstGeom>
        </p:spPr>
        <p:txBody>
          <a:bodyPr wrap="square">
            <a:spAutoFit/>
          </a:bodyPr>
          <a:lstStyle/>
          <a:p>
            <a:r>
              <a:rPr lang="en-US" sz="1200" dirty="0" smtClean="0">
                <a:latin typeface="+mj-lt"/>
              </a:rPr>
              <a:t>These have imprecise diagnostic criteria and overlapping clinical features and are observed within the first 30–60 days after HSCT.</a:t>
            </a:r>
            <a:endParaRPr lang="tr-TR" sz="1200" dirty="0">
              <a:latin typeface="+mj-lt"/>
            </a:endParaRPr>
          </a:p>
        </p:txBody>
      </p:sp>
      <p:sp>
        <p:nvSpPr>
          <p:cNvPr id="29" name="28 Dikdörtgen"/>
          <p:cNvSpPr/>
          <p:nvPr/>
        </p:nvSpPr>
        <p:spPr>
          <a:xfrm>
            <a:off x="838200" y="1524000"/>
            <a:ext cx="7696200" cy="4953000"/>
          </a:xfrm>
          <a:prstGeom prst="rect">
            <a:avLst/>
          </a:prstGeom>
          <a:solidFill>
            <a:schemeClr val="accent2">
              <a:lumMod val="40000"/>
              <a:lumOff val="60000"/>
              <a:alpha val="1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6" name="5 Düz Ok Bağlayıcısı"/>
          <p:cNvCxnSpPr/>
          <p:nvPr/>
        </p:nvCxnSpPr>
        <p:spPr>
          <a:xfrm>
            <a:off x="5867400" y="3505200"/>
            <a:ext cx="0" cy="533400"/>
          </a:xfrm>
          <a:prstGeom prst="straightConnector1">
            <a:avLst/>
          </a:prstGeom>
          <a:ln w="38100">
            <a:solidFill>
              <a:schemeClr val="bg1">
                <a:lumMod val="75000"/>
              </a:schemeClr>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10" name="9 Çift Dalga"/>
          <p:cNvSpPr/>
          <p:nvPr/>
        </p:nvSpPr>
        <p:spPr>
          <a:xfrm>
            <a:off x="6400800" y="2209800"/>
            <a:ext cx="1066800" cy="285750"/>
          </a:xfrm>
          <a:prstGeom prst="doubleWave">
            <a:avLst/>
          </a:prstGeom>
          <a:solidFill>
            <a:schemeClr val="accent2">
              <a:lumMod val="75000"/>
              <a:alpha val="3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schemeClr val="tx1"/>
                </a:solidFill>
                <a:latin typeface="+mj-lt"/>
              </a:rPr>
              <a:t>LATE</a:t>
            </a:r>
            <a:endParaRPr lang="tr-TR" b="1" dirty="0">
              <a:solidFill>
                <a:schemeClr val="tx1"/>
              </a:solidFill>
              <a:latin typeface="+mj-lt"/>
            </a:endParaRPr>
          </a:p>
        </p:txBody>
      </p:sp>
    </p:spTree>
    <p:extLst>
      <p:ext uri="{BB962C8B-B14F-4D97-AF65-F5344CB8AC3E}">
        <p14:creationId xmlns:p14="http://schemas.microsoft.com/office/powerpoint/2010/main" xmlns="" val="25141777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srcRect/>
          <a:stretch>
            <a:fillRect/>
          </a:stretch>
        </p:blipFill>
        <p:spPr bwMode="auto">
          <a:xfrm>
            <a:off x="1066800" y="990600"/>
            <a:ext cx="7162800" cy="5334000"/>
          </a:xfrm>
          <a:prstGeom prst="rect">
            <a:avLst/>
          </a:prstGeom>
          <a:noFill/>
          <a:ln w="9525">
            <a:noFill/>
            <a:miter lim="800000"/>
            <a:headEnd/>
            <a:tailEnd/>
          </a:ln>
        </p:spPr>
      </p:pic>
      <p:sp>
        <p:nvSpPr>
          <p:cNvPr id="26" name="25 Dikdörtgen"/>
          <p:cNvSpPr/>
          <p:nvPr/>
        </p:nvSpPr>
        <p:spPr>
          <a:xfrm>
            <a:off x="304800" y="762000"/>
            <a:ext cx="5715000" cy="1138773"/>
          </a:xfrm>
          <a:prstGeom prst="rect">
            <a:avLst/>
          </a:prstGeom>
        </p:spPr>
        <p:txBody>
          <a:bodyPr wrap="square">
            <a:spAutoFit/>
          </a:bodyPr>
          <a:lstStyle/>
          <a:p>
            <a:pPr marL="342900" indent="-342900">
              <a:buAutoNum type="arabicPeriod"/>
            </a:pPr>
            <a:r>
              <a:rPr lang="en-US" sz="3200" b="1" dirty="0" smtClean="0">
                <a:solidFill>
                  <a:schemeClr val="accent6">
                    <a:lumMod val="75000"/>
                  </a:schemeClr>
                </a:solidFill>
                <a:latin typeface="+mj-lt"/>
              </a:rPr>
              <a:t>EARLY COMPL</a:t>
            </a:r>
            <a:r>
              <a:rPr lang="tr-TR" sz="3200" b="1" dirty="0" smtClean="0">
                <a:solidFill>
                  <a:schemeClr val="accent6">
                    <a:lumMod val="75000"/>
                  </a:schemeClr>
                </a:solidFill>
                <a:latin typeface="+mj-lt"/>
              </a:rPr>
              <a:t>I</a:t>
            </a:r>
            <a:r>
              <a:rPr lang="en-US" sz="3200" b="1" dirty="0" smtClean="0">
                <a:solidFill>
                  <a:schemeClr val="accent6">
                    <a:lumMod val="75000"/>
                  </a:schemeClr>
                </a:solidFill>
                <a:latin typeface="+mj-lt"/>
              </a:rPr>
              <a:t>CAT</a:t>
            </a:r>
            <a:r>
              <a:rPr lang="tr-TR" sz="3200" b="1" dirty="0" smtClean="0">
                <a:solidFill>
                  <a:schemeClr val="accent6">
                    <a:lumMod val="75000"/>
                  </a:schemeClr>
                </a:solidFill>
                <a:latin typeface="+mj-lt"/>
              </a:rPr>
              <a:t>I</a:t>
            </a:r>
            <a:r>
              <a:rPr lang="en-US" sz="3200" b="1" dirty="0" smtClean="0">
                <a:solidFill>
                  <a:schemeClr val="accent6">
                    <a:lumMod val="75000"/>
                  </a:schemeClr>
                </a:solidFill>
                <a:latin typeface="+mj-lt"/>
              </a:rPr>
              <a:t>ONS OF </a:t>
            </a:r>
            <a:r>
              <a:rPr lang="tr-TR" sz="3600" b="1" dirty="0" smtClean="0">
                <a:solidFill>
                  <a:srgbClr val="C00000"/>
                </a:solidFill>
                <a:latin typeface="+mj-lt"/>
              </a:rPr>
              <a:t>MUCOSAL</a:t>
            </a:r>
            <a:r>
              <a:rPr lang="tr-TR" sz="3600" b="1" dirty="0" smtClean="0">
                <a:solidFill>
                  <a:schemeClr val="accent6">
                    <a:lumMod val="75000"/>
                  </a:schemeClr>
                </a:solidFill>
                <a:latin typeface="+mj-lt"/>
              </a:rPr>
              <a:t> ORIGIN</a:t>
            </a:r>
          </a:p>
        </p:txBody>
      </p:sp>
      <p:sp>
        <p:nvSpPr>
          <p:cNvPr id="8" name="7 Dikdörtgen"/>
          <p:cNvSpPr/>
          <p:nvPr/>
        </p:nvSpPr>
        <p:spPr>
          <a:xfrm>
            <a:off x="990600" y="3352800"/>
            <a:ext cx="7086600" cy="7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6" name="5 Düz Ok Bağlayıcısı"/>
          <p:cNvCxnSpPr/>
          <p:nvPr/>
        </p:nvCxnSpPr>
        <p:spPr>
          <a:xfrm>
            <a:off x="5943600" y="3352800"/>
            <a:ext cx="0" cy="685800"/>
          </a:xfrm>
          <a:prstGeom prst="straightConnector1">
            <a:avLst/>
          </a:prstGeom>
          <a:ln w="38100">
            <a:solidFill>
              <a:schemeClr val="bg1">
                <a:lumMod val="75000"/>
              </a:schemeClr>
            </a:solidFill>
            <a:prstDash val="sysDash"/>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81000" y="762000"/>
            <a:ext cx="8229600" cy="685799"/>
          </a:xfrm>
        </p:spPr>
        <p:txBody>
          <a:bodyPr>
            <a:normAutofit/>
          </a:bodyPr>
          <a:lstStyle/>
          <a:p>
            <a:r>
              <a:rPr lang="tr-TR" sz="2400" b="1" dirty="0" smtClean="0">
                <a:solidFill>
                  <a:schemeClr val="accent4"/>
                </a:solidFill>
              </a:rPr>
              <a:t>NASUAE &amp; VOMITING occuring after HSCT </a:t>
            </a:r>
            <a:endParaRPr lang="tr-TR" sz="2400" dirty="0">
              <a:solidFill>
                <a:schemeClr val="accent4"/>
              </a:solidFill>
            </a:endParaRPr>
          </a:p>
        </p:txBody>
      </p:sp>
      <p:sp>
        <p:nvSpPr>
          <p:cNvPr id="21" name="20 Dikdörtgen"/>
          <p:cNvSpPr/>
          <p:nvPr/>
        </p:nvSpPr>
        <p:spPr>
          <a:xfrm>
            <a:off x="228600" y="468868"/>
            <a:ext cx="4953000" cy="369332"/>
          </a:xfrm>
          <a:prstGeom prst="rect">
            <a:avLst/>
          </a:prstGeom>
        </p:spPr>
        <p:txBody>
          <a:bodyPr wrap="square">
            <a:spAutoFit/>
          </a:bodyPr>
          <a:lstStyle/>
          <a:p>
            <a:pPr marL="342900" indent="-342900">
              <a:buAutoNum type="arabicPeriod"/>
            </a:pP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Mucosal Origin</a:t>
            </a:r>
          </a:p>
        </p:txBody>
      </p:sp>
      <p:sp>
        <p:nvSpPr>
          <p:cNvPr id="12" name="2 Metin Yer Tutucusu"/>
          <p:cNvSpPr>
            <a:spLocks noGrp="1"/>
          </p:cNvSpPr>
          <p:nvPr>
            <p:ph idx="1"/>
          </p:nvPr>
        </p:nvSpPr>
        <p:spPr>
          <a:xfrm>
            <a:off x="762000" y="4800600"/>
            <a:ext cx="7239000" cy="554736"/>
          </a:xfrm>
        </p:spPr>
        <p:txBody>
          <a:bodyPr>
            <a:noAutofit/>
          </a:bodyPr>
          <a:lstStyle/>
          <a:p>
            <a:pPr algn="ctr">
              <a:lnSpc>
                <a:spcPct val="150000"/>
              </a:lnSpc>
              <a:buNone/>
            </a:pPr>
            <a:r>
              <a:rPr lang="tr-TR" sz="1800" dirty="0" smtClean="0"/>
              <a:t>        </a:t>
            </a:r>
            <a:r>
              <a:rPr lang="en-US" sz="1800" dirty="0" smtClean="0"/>
              <a:t>The high dose chemo/radiotherapy used in standard conditioning </a:t>
            </a:r>
            <a:endParaRPr lang="tr-TR" sz="1800" dirty="0" smtClean="0"/>
          </a:p>
          <a:p>
            <a:pPr algn="ctr">
              <a:lnSpc>
                <a:spcPct val="150000"/>
              </a:lnSpc>
              <a:buNone/>
            </a:pPr>
            <a:r>
              <a:rPr lang="en-US" sz="1800" dirty="0" smtClean="0"/>
              <a:t>regimens has high emetic potential. </a:t>
            </a:r>
            <a:endParaRPr lang="tr-TR" sz="1800" dirty="0" smtClean="0"/>
          </a:p>
        </p:txBody>
      </p:sp>
      <p:pic>
        <p:nvPicPr>
          <p:cNvPr id="122885" name="Picture 5"/>
          <p:cNvPicPr>
            <a:picLocks noChangeAspect="1" noChangeArrowheads="1"/>
          </p:cNvPicPr>
          <p:nvPr/>
        </p:nvPicPr>
        <p:blipFill>
          <a:blip r:embed="rId3" cstate="print"/>
          <a:srcRect/>
          <a:stretch>
            <a:fillRect/>
          </a:stretch>
        </p:blipFill>
        <p:spPr bwMode="auto">
          <a:xfrm>
            <a:off x="2438400" y="1676400"/>
            <a:ext cx="2705100" cy="2628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81000" y="762000"/>
            <a:ext cx="8229600" cy="685799"/>
          </a:xfrm>
        </p:spPr>
        <p:txBody>
          <a:bodyPr>
            <a:normAutofit/>
          </a:bodyPr>
          <a:lstStyle/>
          <a:p>
            <a:r>
              <a:rPr lang="tr-TR" sz="2400" b="1" dirty="0" smtClean="0">
                <a:solidFill>
                  <a:srgbClr val="C00000"/>
                </a:solidFill>
              </a:rPr>
              <a:t>NASUAE &amp; VOMITING occuring after HSCT </a:t>
            </a:r>
            <a:endParaRPr lang="tr-TR" sz="2400" dirty="0">
              <a:solidFill>
                <a:srgbClr val="C00000"/>
              </a:solidFill>
            </a:endParaRPr>
          </a:p>
        </p:txBody>
      </p:sp>
      <p:sp>
        <p:nvSpPr>
          <p:cNvPr id="21" name="20 Dikdörtgen"/>
          <p:cNvSpPr/>
          <p:nvPr/>
        </p:nvSpPr>
        <p:spPr>
          <a:xfrm>
            <a:off x="228600" y="468868"/>
            <a:ext cx="4953000" cy="369332"/>
          </a:xfrm>
          <a:prstGeom prst="rect">
            <a:avLst/>
          </a:prstGeom>
        </p:spPr>
        <p:txBody>
          <a:bodyPr wrap="square">
            <a:spAutoFit/>
          </a:bodyPr>
          <a:lstStyle/>
          <a:p>
            <a:pPr marL="342900" indent="-342900">
              <a:buAutoNum type="arabicPeriod"/>
            </a:pP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Mucosal Origin</a:t>
            </a:r>
          </a:p>
        </p:txBody>
      </p:sp>
      <p:pic>
        <p:nvPicPr>
          <p:cNvPr id="7" name="Picture 2"/>
          <p:cNvPicPr>
            <a:picLocks noChangeAspect="1" noChangeArrowheads="1"/>
          </p:cNvPicPr>
          <p:nvPr/>
        </p:nvPicPr>
        <p:blipFill>
          <a:blip r:embed="rId3" cstate="print"/>
          <a:srcRect/>
          <a:stretch>
            <a:fillRect/>
          </a:stretch>
        </p:blipFill>
        <p:spPr bwMode="auto">
          <a:xfrm>
            <a:off x="685800" y="1905000"/>
            <a:ext cx="6400800" cy="1655056"/>
          </a:xfrm>
          <a:prstGeom prst="rect">
            <a:avLst/>
          </a:prstGeom>
          <a:noFill/>
          <a:ln w="9525">
            <a:noFill/>
            <a:miter lim="800000"/>
            <a:headEnd/>
            <a:tailEnd/>
          </a:ln>
        </p:spPr>
      </p:pic>
      <p:sp>
        <p:nvSpPr>
          <p:cNvPr id="6" name="2 Metin Yer Tutucusu"/>
          <p:cNvSpPr>
            <a:spLocks noGrp="1"/>
          </p:cNvSpPr>
          <p:nvPr>
            <p:ph idx="1"/>
          </p:nvPr>
        </p:nvSpPr>
        <p:spPr>
          <a:xfrm>
            <a:off x="457200" y="3886200"/>
            <a:ext cx="8229600" cy="2260619"/>
          </a:xfrm>
          <a:solidFill>
            <a:schemeClr val="bg1"/>
          </a:solidFill>
        </p:spPr>
        <p:txBody>
          <a:bodyPr>
            <a:noAutofit/>
          </a:bodyPr>
          <a:lstStyle/>
          <a:p>
            <a:pPr>
              <a:lnSpc>
                <a:spcPct val="150000"/>
              </a:lnSpc>
              <a:buNone/>
            </a:pPr>
            <a:r>
              <a:rPr lang="tr-TR" sz="1800" b="1" dirty="0" smtClean="0">
                <a:solidFill>
                  <a:schemeClr val="tx1"/>
                </a:solidFill>
              </a:rPr>
              <a:t>     </a:t>
            </a:r>
            <a:r>
              <a:rPr lang="en-US" sz="1800" b="1" dirty="0" smtClean="0">
                <a:solidFill>
                  <a:schemeClr val="tx1"/>
                </a:solidFill>
              </a:rPr>
              <a:t>The main principles of </a:t>
            </a:r>
            <a:r>
              <a:rPr lang="tr-TR" sz="1800" b="1" dirty="0" smtClean="0">
                <a:solidFill>
                  <a:schemeClr val="tx1"/>
                </a:solidFill>
              </a:rPr>
              <a:t>e</a:t>
            </a:r>
            <a:r>
              <a:rPr lang="en-US" sz="1800" b="1" dirty="0" err="1" smtClean="0">
                <a:solidFill>
                  <a:schemeClr val="tx1"/>
                </a:solidFill>
              </a:rPr>
              <a:t>mesis</a:t>
            </a:r>
            <a:r>
              <a:rPr lang="en-US" sz="1800" b="1" dirty="0" smtClean="0">
                <a:solidFill>
                  <a:schemeClr val="tx1"/>
                </a:solidFill>
              </a:rPr>
              <a:t> control are:</a:t>
            </a:r>
          </a:p>
          <a:p>
            <a:pPr>
              <a:lnSpc>
                <a:spcPct val="150000"/>
              </a:lnSpc>
              <a:buNone/>
            </a:pPr>
            <a:r>
              <a:rPr lang="tr-TR" sz="1800" dirty="0" smtClean="0">
                <a:solidFill>
                  <a:schemeClr val="tx1"/>
                </a:solidFill>
              </a:rPr>
              <a:t>	</a:t>
            </a:r>
            <a:r>
              <a:rPr lang="en-US" sz="1800" dirty="0" smtClean="0">
                <a:solidFill>
                  <a:schemeClr val="tx1"/>
                </a:solidFill>
              </a:rPr>
              <a:t>- </a:t>
            </a:r>
            <a:r>
              <a:rPr lang="en-US" sz="1800" dirty="0" smtClean="0">
                <a:solidFill>
                  <a:srgbClr val="FF0000"/>
                </a:solidFill>
              </a:rPr>
              <a:t>Nausea and vomiting are far easier to prevent than to treat</a:t>
            </a:r>
            <a:r>
              <a:rPr lang="en-US" sz="1800" dirty="0" smtClean="0">
                <a:solidFill>
                  <a:schemeClr val="tx1"/>
                </a:solidFill>
              </a:rPr>
              <a:t/>
            </a:r>
            <a:br>
              <a:rPr lang="en-US" sz="1800" dirty="0" smtClean="0">
                <a:solidFill>
                  <a:schemeClr val="tx1"/>
                </a:solidFill>
              </a:rPr>
            </a:br>
            <a:r>
              <a:rPr lang="en-US" sz="1800" dirty="0" smtClean="0">
                <a:solidFill>
                  <a:schemeClr val="tx1"/>
                </a:solidFill>
              </a:rPr>
              <a:t>- Antiemetic therapy should be </a:t>
            </a:r>
            <a:r>
              <a:rPr lang="en-US" sz="1800" u="sng" dirty="0" smtClean="0">
                <a:solidFill>
                  <a:schemeClr val="tx1"/>
                </a:solidFill>
              </a:rPr>
              <a:t>adjusted for the drug with the highest emetic risk</a:t>
            </a:r>
            <a:r>
              <a:rPr lang="en-US" sz="1800" dirty="0" smtClean="0">
                <a:solidFill>
                  <a:schemeClr val="tx1"/>
                </a:solidFill>
              </a:rPr>
              <a:t/>
            </a:r>
            <a:br>
              <a:rPr lang="en-US" sz="1800" dirty="0" smtClean="0">
                <a:solidFill>
                  <a:schemeClr val="tx1"/>
                </a:solidFill>
              </a:rPr>
            </a:br>
            <a:r>
              <a:rPr lang="en-US" sz="1800" dirty="0" smtClean="0">
                <a:solidFill>
                  <a:schemeClr val="tx1"/>
                </a:solidFill>
              </a:rPr>
              <a:t>- The risk for emesis following highly </a:t>
            </a:r>
            <a:r>
              <a:rPr lang="en-US" sz="1800" dirty="0" err="1" smtClean="0">
                <a:solidFill>
                  <a:schemeClr val="tx1"/>
                </a:solidFill>
              </a:rPr>
              <a:t>emetogenic</a:t>
            </a:r>
            <a:r>
              <a:rPr lang="en-US" sz="1800" dirty="0" smtClean="0">
                <a:solidFill>
                  <a:schemeClr val="tx1"/>
                </a:solidFill>
              </a:rPr>
              <a:t> </a:t>
            </a:r>
            <a:r>
              <a:rPr lang="tr-TR" sz="1800" dirty="0" smtClean="0">
                <a:solidFill>
                  <a:schemeClr val="tx1"/>
                </a:solidFill>
              </a:rPr>
              <a:t>CT</a:t>
            </a:r>
            <a:r>
              <a:rPr lang="en-US" sz="1800" dirty="0" smtClean="0">
                <a:solidFill>
                  <a:schemeClr val="tx1"/>
                </a:solidFill>
              </a:rPr>
              <a:t> lasts approximately 4 days</a:t>
            </a:r>
            <a:br>
              <a:rPr lang="en-US" sz="1800" dirty="0" smtClean="0">
                <a:solidFill>
                  <a:schemeClr val="tx1"/>
                </a:solidFill>
              </a:rPr>
            </a:br>
            <a:endParaRPr lang="en-US" sz="1800" dirty="0">
              <a:solidFill>
                <a:schemeClr val="tx1"/>
              </a:solidFill>
            </a:endParaRPr>
          </a:p>
        </p:txBody>
      </p:sp>
      <p:sp>
        <p:nvSpPr>
          <p:cNvPr id="8" name="7 Dikey Kaydırma"/>
          <p:cNvSpPr/>
          <p:nvPr/>
        </p:nvSpPr>
        <p:spPr>
          <a:xfrm>
            <a:off x="533400" y="4038600"/>
            <a:ext cx="304800" cy="381000"/>
          </a:xfrm>
          <a:prstGeom prst="verticalScroll">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Oval"/>
          <p:cNvSpPr/>
          <p:nvPr/>
        </p:nvSpPr>
        <p:spPr>
          <a:xfrm>
            <a:off x="609600" y="4191000"/>
            <a:ext cx="152400" cy="1524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Dikdörtgen"/>
          <p:cNvSpPr/>
          <p:nvPr/>
        </p:nvSpPr>
        <p:spPr>
          <a:xfrm>
            <a:off x="228600" y="468868"/>
            <a:ext cx="4953000" cy="369332"/>
          </a:xfrm>
          <a:prstGeom prst="rect">
            <a:avLst/>
          </a:prstGeom>
        </p:spPr>
        <p:txBody>
          <a:bodyPr wrap="square">
            <a:spAutoFit/>
          </a:bodyPr>
          <a:lstStyle/>
          <a:p>
            <a:pPr marL="342900" indent="-342900">
              <a:buAutoNum type="arabicPeriod"/>
            </a:pP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Mucosal Origin</a:t>
            </a:r>
          </a:p>
        </p:txBody>
      </p:sp>
      <p:sp>
        <p:nvSpPr>
          <p:cNvPr id="20" name="1 Başlık"/>
          <p:cNvSpPr>
            <a:spLocks noGrp="1"/>
          </p:cNvSpPr>
          <p:nvPr>
            <p:ph type="title"/>
          </p:nvPr>
        </p:nvSpPr>
        <p:spPr>
          <a:xfrm>
            <a:off x="381000" y="762000"/>
            <a:ext cx="8229600" cy="685799"/>
          </a:xfrm>
        </p:spPr>
        <p:txBody>
          <a:bodyPr>
            <a:normAutofit/>
          </a:bodyPr>
          <a:lstStyle/>
          <a:p>
            <a:r>
              <a:rPr lang="tr-TR" sz="2400" b="1" dirty="0" smtClean="0">
                <a:solidFill>
                  <a:srgbClr val="C00000"/>
                </a:solidFill>
              </a:rPr>
              <a:t>NASUAE &amp; VOMITING occuring after HSCT </a:t>
            </a:r>
            <a:endParaRPr lang="tr-TR" sz="2400" dirty="0">
              <a:solidFill>
                <a:srgbClr val="C00000"/>
              </a:solidFill>
            </a:endParaRPr>
          </a:p>
        </p:txBody>
      </p:sp>
      <p:pic>
        <p:nvPicPr>
          <p:cNvPr id="5" name="Picture 1"/>
          <p:cNvPicPr>
            <a:picLocks noChangeAspect="1" noChangeArrowheads="1"/>
          </p:cNvPicPr>
          <p:nvPr/>
        </p:nvPicPr>
        <p:blipFill>
          <a:blip r:embed="rId3" cstate="print"/>
          <a:srcRect/>
          <a:stretch>
            <a:fillRect/>
          </a:stretch>
        </p:blipFill>
        <p:spPr bwMode="auto">
          <a:xfrm>
            <a:off x="609600" y="2971800"/>
            <a:ext cx="7848600" cy="3352078"/>
          </a:xfrm>
          <a:prstGeom prst="rect">
            <a:avLst/>
          </a:prstGeom>
          <a:noFill/>
          <a:ln w="9525">
            <a:noFill/>
            <a:miter lim="800000"/>
            <a:headEnd/>
            <a:tailEnd/>
          </a:ln>
        </p:spPr>
      </p:pic>
      <p:sp>
        <p:nvSpPr>
          <p:cNvPr id="7" name="2 Metin Yer Tutucusu"/>
          <p:cNvSpPr>
            <a:spLocks noGrp="1"/>
          </p:cNvSpPr>
          <p:nvPr>
            <p:ph idx="1"/>
          </p:nvPr>
        </p:nvSpPr>
        <p:spPr>
          <a:xfrm>
            <a:off x="533400" y="1905000"/>
            <a:ext cx="7239000" cy="554736"/>
          </a:xfrm>
        </p:spPr>
        <p:txBody>
          <a:bodyPr>
            <a:noAutofit/>
          </a:bodyPr>
          <a:lstStyle/>
          <a:p>
            <a:pPr>
              <a:lnSpc>
                <a:spcPct val="150000"/>
              </a:lnSpc>
              <a:buNone/>
            </a:pPr>
            <a:r>
              <a:rPr lang="tr-TR" sz="1800" dirty="0" smtClean="0"/>
              <a:t>        </a:t>
            </a:r>
            <a:r>
              <a:rPr lang="en-US" sz="1800" dirty="0" smtClean="0"/>
              <a:t>The high dose chemo/radiotherapy used in standard conditioning </a:t>
            </a:r>
            <a:endParaRPr lang="tr-TR" sz="1800" dirty="0" smtClean="0"/>
          </a:p>
          <a:p>
            <a:pPr>
              <a:lnSpc>
                <a:spcPct val="150000"/>
              </a:lnSpc>
              <a:buNone/>
            </a:pPr>
            <a:r>
              <a:rPr lang="en-US" sz="1800" dirty="0" smtClean="0"/>
              <a:t>regimens has high emetic potential. </a:t>
            </a:r>
            <a:endParaRPr lang="tr-TR" sz="1800" dirty="0" smtClean="0"/>
          </a:p>
        </p:txBody>
      </p:sp>
      <p:sp>
        <p:nvSpPr>
          <p:cNvPr id="12" name="11 Dikey Kaydırma"/>
          <p:cNvSpPr/>
          <p:nvPr/>
        </p:nvSpPr>
        <p:spPr>
          <a:xfrm>
            <a:off x="609600" y="1981200"/>
            <a:ext cx="381000" cy="457200"/>
          </a:xfrm>
          <a:prstGeom prst="verticalScroll">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dirty="0"/>
          </a:p>
        </p:txBody>
      </p:sp>
      <p:sp>
        <p:nvSpPr>
          <p:cNvPr id="13" name="12 Metin kutusu"/>
          <p:cNvSpPr txBox="1"/>
          <p:nvPr/>
        </p:nvSpPr>
        <p:spPr>
          <a:xfrm flipH="1">
            <a:off x="609600" y="2057400"/>
            <a:ext cx="381000" cy="381000"/>
          </a:xfrm>
          <a:prstGeom prst="rect">
            <a:avLst/>
          </a:prstGeom>
          <a:noFill/>
        </p:spPr>
        <p:txBody>
          <a:bodyPr wrap="square" rtlCol="0">
            <a:spAutoFit/>
          </a:bodyPr>
          <a:lstStyle/>
          <a:p>
            <a:r>
              <a:rPr lang="en-US" dirty="0" smtClean="0">
                <a:solidFill>
                  <a:srgbClr val="FF0000"/>
                </a:solidFill>
                <a:sym typeface="Wingdings"/>
              </a:rPr>
              <a:t></a:t>
            </a:r>
            <a:endParaRPr lang="tr-TR" b="1" dirty="0">
              <a:solidFill>
                <a:srgbClr val="FF00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Dikdörtgen"/>
          <p:cNvSpPr/>
          <p:nvPr/>
        </p:nvSpPr>
        <p:spPr>
          <a:xfrm>
            <a:off x="228600" y="468868"/>
            <a:ext cx="4953000" cy="369332"/>
          </a:xfrm>
          <a:prstGeom prst="rect">
            <a:avLst/>
          </a:prstGeom>
        </p:spPr>
        <p:txBody>
          <a:bodyPr wrap="square">
            <a:spAutoFit/>
          </a:bodyPr>
          <a:lstStyle/>
          <a:p>
            <a:pPr marL="342900" indent="-342900">
              <a:buAutoNum type="arabicPeriod"/>
            </a:pP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Mucosal Origin</a:t>
            </a:r>
          </a:p>
        </p:txBody>
      </p:sp>
      <p:sp>
        <p:nvSpPr>
          <p:cNvPr id="18" name="1 Başlık"/>
          <p:cNvSpPr>
            <a:spLocks noGrp="1"/>
          </p:cNvSpPr>
          <p:nvPr>
            <p:ph type="title"/>
          </p:nvPr>
        </p:nvSpPr>
        <p:spPr>
          <a:xfrm>
            <a:off x="381000" y="762000"/>
            <a:ext cx="8229600" cy="685799"/>
          </a:xfrm>
        </p:spPr>
        <p:txBody>
          <a:bodyPr>
            <a:normAutofit/>
          </a:bodyPr>
          <a:lstStyle/>
          <a:p>
            <a:r>
              <a:rPr lang="tr-TR" sz="2400" b="1" dirty="0" smtClean="0">
                <a:solidFill>
                  <a:srgbClr val="C00000"/>
                </a:solidFill>
              </a:rPr>
              <a:t>NASUAE &amp; VOMITING occuring after HSCT </a:t>
            </a:r>
            <a:endParaRPr lang="tr-TR" sz="2400" dirty="0">
              <a:solidFill>
                <a:srgbClr val="C00000"/>
              </a:solidFill>
            </a:endParaRPr>
          </a:p>
        </p:txBody>
      </p:sp>
      <p:pic>
        <p:nvPicPr>
          <p:cNvPr id="5122" name="Picture 2"/>
          <p:cNvPicPr>
            <a:picLocks noChangeAspect="1" noChangeArrowheads="1"/>
          </p:cNvPicPr>
          <p:nvPr/>
        </p:nvPicPr>
        <p:blipFill>
          <a:blip r:embed="rId3" cstate="print"/>
          <a:srcRect/>
          <a:stretch>
            <a:fillRect/>
          </a:stretch>
        </p:blipFill>
        <p:spPr bwMode="auto">
          <a:xfrm>
            <a:off x="533400" y="1676400"/>
            <a:ext cx="7467600" cy="3276600"/>
          </a:xfrm>
          <a:prstGeom prst="rect">
            <a:avLst/>
          </a:prstGeom>
          <a:noFill/>
          <a:ln w="9525">
            <a:noFill/>
            <a:miter lim="800000"/>
            <a:headEnd/>
            <a:tailEnd/>
          </a:ln>
        </p:spPr>
      </p:pic>
      <p:sp>
        <p:nvSpPr>
          <p:cNvPr id="6" name="5 Dikdörtgen"/>
          <p:cNvSpPr/>
          <p:nvPr/>
        </p:nvSpPr>
        <p:spPr>
          <a:xfrm>
            <a:off x="457200" y="5486400"/>
            <a:ext cx="8001000" cy="923330"/>
          </a:xfrm>
          <a:prstGeom prst="rect">
            <a:avLst/>
          </a:prstGeom>
        </p:spPr>
        <p:txBody>
          <a:bodyPr wrap="square">
            <a:spAutoFit/>
          </a:bodyPr>
          <a:lstStyle/>
          <a:p>
            <a:r>
              <a:rPr lang="tr-TR" dirty="0" smtClean="0">
                <a:solidFill>
                  <a:schemeClr val="accent4">
                    <a:lumMod val="50000"/>
                  </a:schemeClr>
                </a:solidFill>
                <a:latin typeface="+mj-lt"/>
              </a:rPr>
              <a:t>       </a:t>
            </a:r>
            <a:r>
              <a:rPr lang="en-US" dirty="0" smtClean="0">
                <a:solidFill>
                  <a:schemeClr val="accent4">
                    <a:lumMod val="50000"/>
                  </a:schemeClr>
                </a:solidFill>
                <a:latin typeface="+mj-lt"/>
              </a:rPr>
              <a:t>A combination of a </a:t>
            </a:r>
            <a:r>
              <a:rPr lang="en-US" dirty="0" smtClean="0">
                <a:solidFill>
                  <a:srgbClr val="FF0000"/>
                </a:solidFill>
                <a:latin typeface="+mj-lt"/>
              </a:rPr>
              <a:t>serotonin antagonist</a:t>
            </a:r>
            <a:r>
              <a:rPr lang="en-US" dirty="0" smtClean="0">
                <a:solidFill>
                  <a:schemeClr val="accent4">
                    <a:lumMod val="50000"/>
                  </a:schemeClr>
                </a:solidFill>
                <a:latin typeface="+mj-lt"/>
              </a:rPr>
              <a:t> (</a:t>
            </a:r>
            <a:r>
              <a:rPr lang="en-US" dirty="0" err="1" smtClean="0">
                <a:solidFill>
                  <a:schemeClr val="accent4">
                    <a:lumMod val="50000"/>
                  </a:schemeClr>
                </a:solidFill>
                <a:latin typeface="+mj-lt"/>
              </a:rPr>
              <a:t>setron</a:t>
            </a:r>
            <a:r>
              <a:rPr lang="en-US" dirty="0" smtClean="0">
                <a:solidFill>
                  <a:schemeClr val="accent4">
                    <a:lumMod val="50000"/>
                  </a:schemeClr>
                </a:solidFill>
                <a:latin typeface="+mj-lt"/>
              </a:rPr>
              <a:t>) plus a </a:t>
            </a:r>
            <a:r>
              <a:rPr lang="en-US" dirty="0" smtClean="0">
                <a:solidFill>
                  <a:srgbClr val="FF0000"/>
                </a:solidFill>
                <a:latin typeface="+mj-lt"/>
              </a:rPr>
              <a:t>neurokinin-1 antagonist </a:t>
            </a:r>
            <a:r>
              <a:rPr lang="en-US" dirty="0" smtClean="0">
                <a:solidFill>
                  <a:schemeClr val="accent4">
                    <a:lumMod val="50000"/>
                  </a:schemeClr>
                </a:solidFill>
                <a:latin typeface="+mj-lt"/>
              </a:rPr>
              <a:t>(</a:t>
            </a:r>
            <a:r>
              <a:rPr lang="en-US" dirty="0" err="1" smtClean="0">
                <a:solidFill>
                  <a:schemeClr val="accent4">
                    <a:lumMod val="50000"/>
                  </a:schemeClr>
                </a:solidFill>
                <a:latin typeface="+mj-lt"/>
              </a:rPr>
              <a:t>aprepitant</a:t>
            </a:r>
            <a:r>
              <a:rPr lang="en-US" dirty="0" smtClean="0">
                <a:solidFill>
                  <a:schemeClr val="accent4">
                    <a:lumMod val="50000"/>
                  </a:schemeClr>
                </a:solidFill>
                <a:latin typeface="+mj-lt"/>
              </a:rPr>
              <a:t>) together with </a:t>
            </a:r>
            <a:r>
              <a:rPr lang="en-US" dirty="0" err="1" smtClean="0">
                <a:solidFill>
                  <a:srgbClr val="FF0000"/>
                </a:solidFill>
                <a:latin typeface="+mj-lt"/>
              </a:rPr>
              <a:t>dexamethasone</a:t>
            </a:r>
            <a:r>
              <a:rPr lang="en-US" dirty="0" smtClean="0">
                <a:solidFill>
                  <a:srgbClr val="FF0000"/>
                </a:solidFill>
                <a:latin typeface="+mj-lt"/>
              </a:rPr>
              <a:t> </a:t>
            </a:r>
            <a:r>
              <a:rPr lang="en-US" dirty="0" smtClean="0">
                <a:solidFill>
                  <a:schemeClr val="accent4">
                    <a:lumMod val="50000"/>
                  </a:schemeClr>
                </a:solidFill>
                <a:latin typeface="+mj-lt"/>
              </a:rPr>
              <a:t>is considered to be the standard prophylaxis</a:t>
            </a:r>
            <a:endParaRPr lang="tr-TR" dirty="0">
              <a:solidFill>
                <a:schemeClr val="accent4">
                  <a:lumMod val="50000"/>
                </a:schemeClr>
              </a:solidFill>
              <a:latin typeface="+mj-lt"/>
            </a:endParaRPr>
          </a:p>
        </p:txBody>
      </p:sp>
      <p:sp>
        <p:nvSpPr>
          <p:cNvPr id="8" name="7 Dikey Kaydırma"/>
          <p:cNvSpPr/>
          <p:nvPr/>
        </p:nvSpPr>
        <p:spPr>
          <a:xfrm>
            <a:off x="533400" y="5334000"/>
            <a:ext cx="381000" cy="457200"/>
          </a:xfrm>
          <a:prstGeom prst="verticalScroll">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dirty="0"/>
          </a:p>
        </p:txBody>
      </p:sp>
      <p:sp>
        <p:nvSpPr>
          <p:cNvPr id="9" name="8 Metin kutusu"/>
          <p:cNvSpPr txBox="1"/>
          <p:nvPr/>
        </p:nvSpPr>
        <p:spPr>
          <a:xfrm flipH="1">
            <a:off x="533400" y="5410200"/>
            <a:ext cx="381000" cy="381000"/>
          </a:xfrm>
          <a:prstGeom prst="rect">
            <a:avLst/>
          </a:prstGeom>
          <a:noFill/>
        </p:spPr>
        <p:txBody>
          <a:bodyPr wrap="square" rtlCol="0">
            <a:spAutoFit/>
          </a:bodyPr>
          <a:lstStyle/>
          <a:p>
            <a:r>
              <a:rPr lang="en-US" dirty="0" smtClean="0">
                <a:solidFill>
                  <a:srgbClr val="FF0000"/>
                </a:solidFill>
                <a:sym typeface="Wingdings"/>
              </a:rPr>
              <a:t></a:t>
            </a:r>
            <a:endParaRPr lang="tr-TR" b="1" dirty="0">
              <a:solidFill>
                <a:srgbClr val="FF0000"/>
              </a:solidFill>
            </a:endParaRPr>
          </a:p>
        </p:txBody>
      </p:sp>
      <p:cxnSp>
        <p:nvCxnSpPr>
          <p:cNvPr id="13" name="12 Düz Ok Bağlayıcısı"/>
          <p:cNvCxnSpPr/>
          <p:nvPr/>
        </p:nvCxnSpPr>
        <p:spPr>
          <a:xfrm flipH="1">
            <a:off x="1676400" y="2743200"/>
            <a:ext cx="533400" cy="1524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amond(in)">
                                      <p:cBhvr>
                                        <p:cTn id="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idx="1"/>
          </p:nvPr>
        </p:nvSpPr>
        <p:spPr>
          <a:xfrm>
            <a:off x="304800" y="5029200"/>
            <a:ext cx="8458200" cy="381000"/>
          </a:xfrm>
        </p:spPr>
        <p:txBody>
          <a:bodyPr>
            <a:normAutofit lnSpcReduction="10000"/>
          </a:bodyPr>
          <a:lstStyle/>
          <a:p>
            <a:pPr>
              <a:lnSpc>
                <a:spcPct val="110000"/>
              </a:lnSpc>
              <a:buNone/>
            </a:pPr>
            <a:r>
              <a:rPr lang="en-US" sz="1800" b="1" u="sng" dirty="0" smtClean="0">
                <a:solidFill>
                  <a:schemeClr val="accent4"/>
                </a:solidFill>
              </a:rPr>
              <a:t>In case of failure of the prophylaxis </a:t>
            </a:r>
            <a:r>
              <a:rPr lang="en-US" sz="1800" b="1" dirty="0" smtClean="0">
                <a:solidFill>
                  <a:schemeClr val="accent4"/>
                </a:solidFill>
              </a:rPr>
              <a:t>:</a:t>
            </a:r>
          </a:p>
        </p:txBody>
      </p:sp>
      <p:sp>
        <p:nvSpPr>
          <p:cNvPr id="13" name="12 Dikdörtgen"/>
          <p:cNvSpPr/>
          <p:nvPr/>
        </p:nvSpPr>
        <p:spPr>
          <a:xfrm>
            <a:off x="228600" y="468868"/>
            <a:ext cx="4953000" cy="369332"/>
          </a:xfrm>
          <a:prstGeom prst="rect">
            <a:avLst/>
          </a:prstGeom>
        </p:spPr>
        <p:txBody>
          <a:bodyPr wrap="square">
            <a:spAutoFit/>
          </a:bodyPr>
          <a:lstStyle/>
          <a:p>
            <a:pPr marL="342900" indent="-342900">
              <a:buAutoNum type="arabicPeriod"/>
            </a:pP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Mucosal Origin</a:t>
            </a:r>
          </a:p>
        </p:txBody>
      </p:sp>
      <p:sp>
        <p:nvSpPr>
          <p:cNvPr id="14" name="1 Başlık"/>
          <p:cNvSpPr>
            <a:spLocks noGrp="1"/>
          </p:cNvSpPr>
          <p:nvPr>
            <p:ph type="title"/>
          </p:nvPr>
        </p:nvSpPr>
        <p:spPr>
          <a:xfrm>
            <a:off x="381000" y="762000"/>
            <a:ext cx="8229600" cy="685799"/>
          </a:xfrm>
        </p:spPr>
        <p:txBody>
          <a:bodyPr>
            <a:normAutofit/>
          </a:bodyPr>
          <a:lstStyle/>
          <a:p>
            <a:r>
              <a:rPr lang="tr-TR" sz="2400" b="1" dirty="0" smtClean="0">
                <a:solidFill>
                  <a:srgbClr val="C00000"/>
                </a:solidFill>
              </a:rPr>
              <a:t>NASUAE &amp; VOMITING occuring after HSCT </a:t>
            </a:r>
            <a:endParaRPr lang="tr-TR" sz="2400" dirty="0">
              <a:solidFill>
                <a:srgbClr val="C00000"/>
              </a:solidFill>
            </a:endParaRPr>
          </a:p>
        </p:txBody>
      </p:sp>
      <p:pic>
        <p:nvPicPr>
          <p:cNvPr id="6146" name="Picture 2"/>
          <p:cNvPicPr>
            <a:picLocks noChangeAspect="1" noChangeArrowheads="1"/>
          </p:cNvPicPr>
          <p:nvPr/>
        </p:nvPicPr>
        <p:blipFill>
          <a:blip r:embed="rId3" cstate="print"/>
          <a:srcRect/>
          <a:stretch>
            <a:fillRect/>
          </a:stretch>
        </p:blipFill>
        <p:spPr bwMode="auto">
          <a:xfrm>
            <a:off x="533400" y="1676400"/>
            <a:ext cx="5943600" cy="3200400"/>
          </a:xfrm>
          <a:prstGeom prst="rect">
            <a:avLst/>
          </a:prstGeom>
          <a:noFill/>
          <a:ln w="9525">
            <a:noFill/>
            <a:miter lim="800000"/>
            <a:headEnd/>
            <a:tailEnd/>
          </a:ln>
        </p:spPr>
      </p:pic>
      <p:sp>
        <p:nvSpPr>
          <p:cNvPr id="6" name="5 Dikdörtgen"/>
          <p:cNvSpPr/>
          <p:nvPr/>
        </p:nvSpPr>
        <p:spPr>
          <a:xfrm>
            <a:off x="457200" y="5382161"/>
            <a:ext cx="8686800" cy="1372683"/>
          </a:xfrm>
          <a:prstGeom prst="rect">
            <a:avLst/>
          </a:prstGeom>
        </p:spPr>
        <p:txBody>
          <a:bodyPr wrap="square">
            <a:spAutoFit/>
          </a:bodyPr>
          <a:lstStyle/>
          <a:p>
            <a:pPr>
              <a:lnSpc>
                <a:spcPct val="130000"/>
              </a:lnSpc>
            </a:pPr>
            <a:r>
              <a:rPr lang="en-US" sz="1600" dirty="0" smtClean="0">
                <a:latin typeface="+mj-lt"/>
              </a:rPr>
              <a:t>the addition of further </a:t>
            </a:r>
            <a:r>
              <a:rPr lang="en-US" sz="1600" b="1" dirty="0" err="1" smtClean="0">
                <a:solidFill>
                  <a:srgbClr val="FF0000"/>
                </a:solidFill>
                <a:latin typeface="+mj-lt"/>
              </a:rPr>
              <a:t>dexamethasone</a:t>
            </a:r>
            <a:r>
              <a:rPr lang="en-US" sz="1600" b="1" dirty="0" smtClean="0">
                <a:latin typeface="+mj-lt"/>
              </a:rPr>
              <a:t> </a:t>
            </a:r>
            <a:r>
              <a:rPr lang="en-US" sz="1600" dirty="0" smtClean="0">
                <a:latin typeface="+mj-lt"/>
              </a:rPr>
              <a:t>(max 20 mg/day) and/or </a:t>
            </a:r>
            <a:r>
              <a:rPr lang="en-US" sz="1600" dirty="0" smtClean="0">
                <a:solidFill>
                  <a:srgbClr val="FF0000"/>
                </a:solidFill>
                <a:latin typeface="+mj-lt"/>
              </a:rPr>
              <a:t>a </a:t>
            </a:r>
            <a:r>
              <a:rPr lang="en-US" sz="1600" b="1" dirty="0" smtClean="0">
                <a:solidFill>
                  <a:srgbClr val="FF0000"/>
                </a:solidFill>
                <a:latin typeface="+mj-lt"/>
              </a:rPr>
              <a:t>benzodiazepine </a:t>
            </a:r>
            <a:r>
              <a:rPr lang="en-US" sz="1600" b="1" dirty="0" smtClean="0">
                <a:latin typeface="+mj-lt"/>
              </a:rPr>
              <a:t>(</a:t>
            </a:r>
            <a:r>
              <a:rPr lang="en-US" sz="1600" dirty="0" smtClean="0">
                <a:latin typeface="+mj-lt"/>
              </a:rPr>
              <a:t>e.g. </a:t>
            </a:r>
            <a:r>
              <a:rPr lang="en-US" sz="1600" dirty="0" err="1" smtClean="0">
                <a:latin typeface="+mj-lt"/>
              </a:rPr>
              <a:t>lorazepam</a:t>
            </a:r>
            <a:r>
              <a:rPr lang="en-US" sz="1600" dirty="0" smtClean="0">
                <a:latin typeface="+mj-lt"/>
              </a:rPr>
              <a:t> max 4 mg iv) may help to counter increased patient anxiety and possible anticipatory emesis</a:t>
            </a:r>
            <a:r>
              <a:rPr lang="tr-TR" sz="1600" dirty="0" smtClean="0">
                <a:latin typeface="+mj-lt"/>
              </a:rPr>
              <a:t>. </a:t>
            </a:r>
            <a:r>
              <a:rPr lang="en-US" sz="1600" dirty="0" smtClean="0">
                <a:latin typeface="+mj-lt"/>
              </a:rPr>
              <a:t>. An alternative is to </a:t>
            </a:r>
            <a:r>
              <a:rPr lang="en-US" sz="1600" b="1" dirty="0" smtClean="0">
                <a:solidFill>
                  <a:srgbClr val="FF0000"/>
                </a:solidFill>
                <a:latin typeface="+mj-lt"/>
              </a:rPr>
              <a:t>switch to a different serotonin antagonist</a:t>
            </a:r>
            <a:r>
              <a:rPr lang="en-US" sz="1600" dirty="0" smtClean="0">
                <a:latin typeface="+mj-lt"/>
              </a:rPr>
              <a:t>, since there is an incomplete cross-resistance between agents</a:t>
            </a:r>
            <a:endParaRPr lang="tr-TR" sz="1600" dirty="0" smtClean="0">
              <a:latin typeface="+mj-l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62000"/>
            <a:ext cx="8229600" cy="984885"/>
          </a:xfrm>
        </p:spPr>
        <p:txBody>
          <a:bodyPr>
            <a:normAutofit/>
          </a:bodyPr>
          <a:lstStyle/>
          <a:p>
            <a:r>
              <a:rPr lang="en-US" sz="2400" b="1" dirty="0" smtClean="0">
                <a:solidFill>
                  <a:srgbClr val="C00000"/>
                </a:solidFill>
              </a:rPr>
              <a:t>ORAL </a:t>
            </a:r>
            <a:r>
              <a:rPr lang="tr-TR" sz="2400" b="1" dirty="0" smtClean="0">
                <a:solidFill>
                  <a:srgbClr val="C00000"/>
                </a:solidFill>
              </a:rPr>
              <a:t>M</a:t>
            </a:r>
            <a:r>
              <a:rPr lang="en-US" sz="2400" b="1" dirty="0" smtClean="0">
                <a:solidFill>
                  <a:srgbClr val="C00000"/>
                </a:solidFill>
              </a:rPr>
              <a:t>UCOS</a:t>
            </a:r>
            <a:r>
              <a:rPr lang="tr-TR" sz="2400" b="1" dirty="0" smtClean="0">
                <a:solidFill>
                  <a:srgbClr val="C00000"/>
                </a:solidFill>
              </a:rPr>
              <a:t>I</a:t>
            </a:r>
            <a:r>
              <a:rPr lang="en-US" sz="2400" b="1" dirty="0" smtClean="0">
                <a:solidFill>
                  <a:srgbClr val="C00000"/>
                </a:solidFill>
              </a:rPr>
              <a:t>T</a:t>
            </a:r>
            <a:r>
              <a:rPr lang="tr-TR" sz="2400" b="1" dirty="0" smtClean="0">
                <a:solidFill>
                  <a:srgbClr val="C00000"/>
                </a:solidFill>
              </a:rPr>
              <a:t>I</a:t>
            </a:r>
            <a:r>
              <a:rPr lang="en-US" sz="2400" b="1" dirty="0" smtClean="0">
                <a:solidFill>
                  <a:srgbClr val="C00000"/>
                </a:solidFill>
              </a:rPr>
              <a:t>S</a:t>
            </a:r>
            <a:r>
              <a:rPr lang="tr-TR" sz="2400" b="1" dirty="0" smtClean="0">
                <a:solidFill>
                  <a:srgbClr val="C00000"/>
                </a:solidFill>
              </a:rPr>
              <a:t> occuring after HSCT</a:t>
            </a:r>
            <a:br>
              <a:rPr lang="tr-TR" sz="2400" b="1" dirty="0" smtClean="0">
                <a:solidFill>
                  <a:srgbClr val="C00000"/>
                </a:solidFill>
              </a:rPr>
            </a:br>
            <a:endParaRPr lang="tr-TR" sz="2400" b="1" dirty="0">
              <a:solidFill>
                <a:srgbClr val="C00000"/>
              </a:solidFill>
            </a:endParaRPr>
          </a:p>
        </p:txBody>
      </p:sp>
      <p:sp>
        <p:nvSpPr>
          <p:cNvPr id="3" name="2 Metin Yer Tutucusu"/>
          <p:cNvSpPr>
            <a:spLocks noGrp="1"/>
          </p:cNvSpPr>
          <p:nvPr>
            <p:ph idx="1"/>
          </p:nvPr>
        </p:nvSpPr>
        <p:spPr>
          <a:xfrm>
            <a:off x="0" y="4267200"/>
            <a:ext cx="8915400" cy="2286000"/>
          </a:xfrm>
        </p:spPr>
        <p:txBody>
          <a:bodyPr>
            <a:noAutofit/>
          </a:bodyPr>
          <a:lstStyle/>
          <a:p>
            <a:pPr marL="342900" indent="-342900" algn="ctr">
              <a:lnSpc>
                <a:spcPct val="170000"/>
              </a:lnSpc>
              <a:buNone/>
            </a:pPr>
            <a:r>
              <a:rPr lang="en-US" sz="1700" dirty="0" smtClean="0">
                <a:latin typeface="+mj-lt"/>
              </a:rPr>
              <a:t>It is characterized by mucosal damage ranging from </a:t>
            </a:r>
            <a:r>
              <a:rPr lang="en-US" sz="1700" dirty="0" smtClean="0">
                <a:solidFill>
                  <a:srgbClr val="FF0000"/>
                </a:solidFill>
                <a:latin typeface="+mj-lt"/>
              </a:rPr>
              <a:t>mild inflammation to extensive ulceration, </a:t>
            </a:r>
            <a:r>
              <a:rPr lang="en-US" sz="1700" dirty="0" smtClean="0">
                <a:latin typeface="+mj-lt"/>
              </a:rPr>
              <a:t>which may affect the oral cavity and other parts of the alimentary tract.</a:t>
            </a:r>
            <a:endParaRPr lang="tr-TR" sz="1700" dirty="0" smtClean="0">
              <a:latin typeface="+mj-lt"/>
            </a:endParaRPr>
          </a:p>
          <a:p>
            <a:pPr marL="342900" indent="-342900" algn="ctr">
              <a:lnSpc>
                <a:spcPct val="170000"/>
              </a:lnSpc>
              <a:buNone/>
            </a:pPr>
            <a:r>
              <a:rPr lang="en-US" sz="1700" b="1" dirty="0" smtClean="0">
                <a:solidFill>
                  <a:schemeClr val="accent2">
                    <a:lumMod val="75000"/>
                  </a:schemeClr>
                </a:solidFill>
              </a:rPr>
              <a:t>It has been associated with an increased need for </a:t>
            </a:r>
            <a:r>
              <a:rPr lang="en-US" sz="1700" b="1" dirty="0" smtClean="0">
                <a:solidFill>
                  <a:srgbClr val="C00000"/>
                </a:solidFill>
              </a:rPr>
              <a:t>total parenteral nutrition </a:t>
            </a:r>
            <a:r>
              <a:rPr lang="en-US" sz="1700" b="1" dirty="0" smtClean="0">
                <a:solidFill>
                  <a:schemeClr val="accent2">
                    <a:lumMod val="75000"/>
                  </a:schemeClr>
                </a:solidFill>
              </a:rPr>
              <a:t>and </a:t>
            </a:r>
            <a:endParaRPr lang="tr-TR" sz="1700" b="1" dirty="0" smtClean="0">
              <a:solidFill>
                <a:schemeClr val="accent2">
                  <a:lumMod val="75000"/>
                </a:schemeClr>
              </a:solidFill>
            </a:endParaRPr>
          </a:p>
          <a:p>
            <a:pPr marL="342900" indent="-342900" algn="ctr">
              <a:lnSpc>
                <a:spcPct val="170000"/>
              </a:lnSpc>
              <a:buNone/>
            </a:pPr>
            <a:r>
              <a:rPr lang="en-US" sz="1700" b="1" dirty="0" err="1" smtClean="0">
                <a:solidFill>
                  <a:srgbClr val="C00000"/>
                </a:solidFill>
              </a:rPr>
              <a:t>opioid</a:t>
            </a:r>
            <a:r>
              <a:rPr lang="en-US" sz="1700" b="1" dirty="0" smtClean="0">
                <a:solidFill>
                  <a:srgbClr val="C00000"/>
                </a:solidFill>
              </a:rPr>
              <a:t> analgesics, prolonged hospitalization</a:t>
            </a:r>
            <a:r>
              <a:rPr lang="en-US" sz="1700" b="1" dirty="0" smtClean="0">
                <a:solidFill>
                  <a:schemeClr val="accent2">
                    <a:lumMod val="75000"/>
                  </a:schemeClr>
                </a:solidFill>
              </a:rPr>
              <a:t>, and increased </a:t>
            </a:r>
            <a:r>
              <a:rPr lang="en-US" sz="1700" b="1" dirty="0" smtClean="0">
                <a:solidFill>
                  <a:srgbClr val="C00000"/>
                </a:solidFill>
              </a:rPr>
              <a:t>risk of infection</a:t>
            </a:r>
            <a:r>
              <a:rPr lang="en-US" sz="1700" b="1" dirty="0" smtClean="0"/>
              <a:t>.</a:t>
            </a:r>
            <a:r>
              <a:rPr lang="tr-TR" sz="1700" b="1" dirty="0" smtClean="0"/>
              <a:t> </a:t>
            </a:r>
          </a:p>
          <a:p>
            <a:pPr marL="342900" indent="-342900" algn="ctr">
              <a:lnSpc>
                <a:spcPct val="170000"/>
              </a:lnSpc>
              <a:buNone/>
            </a:pPr>
            <a:endParaRPr lang="tr-TR" sz="1700" dirty="0" smtClean="0">
              <a:latin typeface="+mj-lt"/>
            </a:endParaRPr>
          </a:p>
          <a:p>
            <a:pPr algn="ctr">
              <a:lnSpc>
                <a:spcPct val="170000"/>
              </a:lnSpc>
            </a:pPr>
            <a:endParaRPr lang="tr-TR" sz="1700" dirty="0">
              <a:latin typeface="+mj-lt"/>
            </a:endParaRPr>
          </a:p>
        </p:txBody>
      </p:sp>
      <p:sp>
        <p:nvSpPr>
          <p:cNvPr id="4" name="3 Dikdörtgen"/>
          <p:cNvSpPr/>
          <p:nvPr/>
        </p:nvSpPr>
        <p:spPr>
          <a:xfrm>
            <a:off x="228600" y="468868"/>
            <a:ext cx="4953000" cy="369332"/>
          </a:xfrm>
          <a:prstGeom prst="rect">
            <a:avLst/>
          </a:prstGeom>
        </p:spPr>
        <p:txBody>
          <a:bodyPr wrap="square">
            <a:spAutoFit/>
          </a:bodyPr>
          <a:lstStyle/>
          <a:p>
            <a:pPr marL="342900" indent="-342900">
              <a:buAutoNum type="arabicPeriod"/>
            </a:pP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Mucosal Origin</a:t>
            </a:r>
          </a:p>
        </p:txBody>
      </p:sp>
      <p:pic>
        <p:nvPicPr>
          <p:cNvPr id="117770" name="Picture 10"/>
          <p:cNvPicPr>
            <a:picLocks noChangeAspect="1" noChangeArrowheads="1"/>
          </p:cNvPicPr>
          <p:nvPr/>
        </p:nvPicPr>
        <p:blipFill>
          <a:blip r:embed="rId2" cstate="print"/>
          <a:srcRect/>
          <a:stretch>
            <a:fillRect/>
          </a:stretch>
        </p:blipFill>
        <p:spPr bwMode="auto">
          <a:xfrm>
            <a:off x="2590800" y="1752600"/>
            <a:ext cx="2590800" cy="2552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62000"/>
            <a:ext cx="8229600" cy="984885"/>
          </a:xfrm>
        </p:spPr>
        <p:txBody>
          <a:bodyPr>
            <a:normAutofit/>
          </a:bodyPr>
          <a:lstStyle/>
          <a:p>
            <a:r>
              <a:rPr lang="en-US" sz="2400" b="1" dirty="0" smtClean="0">
                <a:solidFill>
                  <a:srgbClr val="C00000"/>
                </a:solidFill>
              </a:rPr>
              <a:t>ORAL </a:t>
            </a:r>
            <a:r>
              <a:rPr lang="tr-TR" sz="2400" b="1" dirty="0" smtClean="0">
                <a:solidFill>
                  <a:srgbClr val="C00000"/>
                </a:solidFill>
              </a:rPr>
              <a:t>M</a:t>
            </a:r>
            <a:r>
              <a:rPr lang="en-US" sz="2400" b="1" dirty="0" smtClean="0">
                <a:solidFill>
                  <a:srgbClr val="C00000"/>
                </a:solidFill>
              </a:rPr>
              <a:t>UCOS</a:t>
            </a:r>
            <a:r>
              <a:rPr lang="tr-TR" sz="2400" b="1" dirty="0" smtClean="0">
                <a:solidFill>
                  <a:srgbClr val="C00000"/>
                </a:solidFill>
              </a:rPr>
              <a:t>I</a:t>
            </a:r>
            <a:r>
              <a:rPr lang="en-US" sz="2400" b="1" dirty="0" smtClean="0">
                <a:solidFill>
                  <a:srgbClr val="C00000"/>
                </a:solidFill>
              </a:rPr>
              <a:t>T</a:t>
            </a:r>
            <a:r>
              <a:rPr lang="tr-TR" sz="2400" b="1" dirty="0" smtClean="0">
                <a:solidFill>
                  <a:srgbClr val="C00000"/>
                </a:solidFill>
              </a:rPr>
              <a:t>I</a:t>
            </a:r>
            <a:r>
              <a:rPr lang="en-US" sz="2400" b="1" dirty="0" smtClean="0">
                <a:solidFill>
                  <a:srgbClr val="C00000"/>
                </a:solidFill>
              </a:rPr>
              <a:t>S</a:t>
            </a:r>
            <a:r>
              <a:rPr lang="tr-TR" sz="2400" b="1" dirty="0" smtClean="0">
                <a:solidFill>
                  <a:srgbClr val="C00000"/>
                </a:solidFill>
              </a:rPr>
              <a:t> occuring after HSCT</a:t>
            </a:r>
            <a:br>
              <a:rPr lang="tr-TR" sz="2400" b="1" dirty="0" smtClean="0">
                <a:solidFill>
                  <a:srgbClr val="C00000"/>
                </a:solidFill>
              </a:rPr>
            </a:br>
            <a:endParaRPr lang="tr-TR" sz="2400" b="1" dirty="0">
              <a:solidFill>
                <a:srgbClr val="C00000"/>
              </a:solidFill>
            </a:endParaRPr>
          </a:p>
        </p:txBody>
      </p:sp>
      <p:sp>
        <p:nvSpPr>
          <p:cNvPr id="3" name="2 Metin Yer Tutucusu"/>
          <p:cNvSpPr>
            <a:spLocks noGrp="1"/>
          </p:cNvSpPr>
          <p:nvPr>
            <p:ph idx="1"/>
          </p:nvPr>
        </p:nvSpPr>
        <p:spPr>
          <a:xfrm>
            <a:off x="152400" y="2743200"/>
            <a:ext cx="8991600" cy="4114800"/>
          </a:xfrm>
        </p:spPr>
        <p:txBody>
          <a:bodyPr>
            <a:normAutofit fontScale="70000" lnSpcReduction="20000"/>
          </a:bodyPr>
          <a:lstStyle/>
          <a:p>
            <a:pPr marL="342900" indent="-342900">
              <a:lnSpc>
                <a:spcPct val="200000"/>
              </a:lnSpc>
              <a:buNone/>
            </a:pPr>
            <a:endParaRPr lang="tr-TR" dirty="0" smtClean="0"/>
          </a:p>
          <a:p>
            <a:pPr marL="342900" indent="-342900">
              <a:lnSpc>
                <a:spcPct val="200000"/>
              </a:lnSpc>
              <a:buFont typeface="+mj-lt"/>
              <a:buAutoNum type="arabicPeriod"/>
            </a:pPr>
            <a:r>
              <a:rPr lang="en-US" dirty="0" smtClean="0"/>
              <a:t>Mucositis is associated with an increased risk of systemic infection resulting from </a:t>
            </a:r>
            <a:r>
              <a:rPr lang="en-US" dirty="0" err="1" smtClean="0"/>
              <a:t>bacteraemia</a:t>
            </a:r>
            <a:r>
              <a:rPr lang="en-US" dirty="0" smtClean="0"/>
              <a:t> associated with the breakdown of mucosal barriers. </a:t>
            </a:r>
            <a:endParaRPr lang="tr-TR" dirty="0" smtClean="0"/>
          </a:p>
          <a:p>
            <a:pPr marL="342900" indent="-342900">
              <a:lnSpc>
                <a:spcPct val="200000"/>
              </a:lnSpc>
              <a:buFont typeface="+mj-lt"/>
              <a:buAutoNum type="arabicPeriod"/>
            </a:pPr>
            <a:r>
              <a:rPr lang="en-US" dirty="0" smtClean="0">
                <a:solidFill>
                  <a:schemeClr val="accent3"/>
                </a:solidFill>
              </a:rPr>
              <a:t>Mucositis-associated pain and infection cause significant morbidity and mortality</a:t>
            </a:r>
            <a:r>
              <a:rPr lang="en-US" dirty="0" smtClean="0"/>
              <a:t>. </a:t>
            </a:r>
            <a:endParaRPr lang="tr-TR" dirty="0" smtClean="0"/>
          </a:p>
          <a:p>
            <a:pPr marL="342900" indent="-342900">
              <a:lnSpc>
                <a:spcPct val="200000"/>
              </a:lnSpc>
              <a:buFont typeface="+mj-lt"/>
              <a:buAutoNum type="arabicPeriod"/>
            </a:pPr>
            <a:r>
              <a:rPr lang="en-US" dirty="0" smtClean="0">
                <a:solidFill>
                  <a:schemeClr val="accent4"/>
                </a:solidFill>
              </a:rPr>
              <a:t>Both the severity and the duration of oral mucositis are decreased RIC regimens compared to myeloablative HSCT</a:t>
            </a:r>
            <a:r>
              <a:rPr lang="tr-TR" dirty="0" smtClean="0">
                <a:solidFill>
                  <a:schemeClr val="accent4"/>
                </a:solidFill>
              </a:rPr>
              <a:t>..</a:t>
            </a:r>
            <a:r>
              <a:rPr lang="en-US" dirty="0" smtClean="0">
                <a:solidFill>
                  <a:schemeClr val="accent4"/>
                </a:solidFill>
              </a:rPr>
              <a:t> </a:t>
            </a:r>
          </a:p>
          <a:p>
            <a:pPr>
              <a:lnSpc>
                <a:spcPct val="200000"/>
              </a:lnSpc>
            </a:pPr>
            <a:endParaRPr lang="tr-TR" dirty="0"/>
          </a:p>
        </p:txBody>
      </p:sp>
      <p:sp>
        <p:nvSpPr>
          <p:cNvPr id="4" name="3 Dikdörtgen"/>
          <p:cNvSpPr/>
          <p:nvPr/>
        </p:nvSpPr>
        <p:spPr>
          <a:xfrm>
            <a:off x="228600" y="468868"/>
            <a:ext cx="4953000" cy="369332"/>
          </a:xfrm>
          <a:prstGeom prst="rect">
            <a:avLst/>
          </a:prstGeom>
        </p:spPr>
        <p:txBody>
          <a:bodyPr wrap="square">
            <a:spAutoFit/>
          </a:bodyPr>
          <a:lstStyle/>
          <a:p>
            <a:pPr marL="342900" indent="-342900">
              <a:buAutoNum type="arabicPeriod"/>
            </a:pP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Mucosal Origin</a:t>
            </a:r>
          </a:p>
        </p:txBody>
      </p:sp>
      <p:pic>
        <p:nvPicPr>
          <p:cNvPr id="5" name="Picture 5"/>
          <p:cNvPicPr>
            <a:picLocks noChangeAspect="1" noChangeArrowheads="1"/>
          </p:cNvPicPr>
          <p:nvPr/>
        </p:nvPicPr>
        <p:blipFill>
          <a:blip r:embed="rId3" cstate="print"/>
          <a:srcRect/>
          <a:stretch>
            <a:fillRect/>
          </a:stretch>
        </p:blipFill>
        <p:spPr bwMode="auto">
          <a:xfrm>
            <a:off x="6400800" y="1640247"/>
            <a:ext cx="2209800" cy="1483953"/>
          </a:xfrm>
          <a:prstGeom prst="rect">
            <a:avLst/>
          </a:prstGeom>
          <a:noFill/>
          <a:ln w="9525">
            <a:noFill/>
            <a:miter lim="800000"/>
            <a:headEnd/>
            <a:tailEnd/>
          </a:ln>
        </p:spPr>
      </p:pic>
      <p:sp>
        <p:nvSpPr>
          <p:cNvPr id="7" name="6 Dikdörtgen"/>
          <p:cNvSpPr/>
          <p:nvPr/>
        </p:nvSpPr>
        <p:spPr>
          <a:xfrm>
            <a:off x="533400" y="2013871"/>
            <a:ext cx="5867400" cy="969433"/>
          </a:xfrm>
          <a:prstGeom prst="rect">
            <a:avLst/>
          </a:prstGeom>
        </p:spPr>
        <p:txBody>
          <a:bodyPr wrap="square">
            <a:spAutoFit/>
          </a:bodyPr>
          <a:lstStyle/>
          <a:p>
            <a:pPr marL="342900" indent="-342900">
              <a:lnSpc>
                <a:spcPct val="170000"/>
              </a:lnSpc>
            </a:pPr>
            <a:r>
              <a:rPr lang="tr-TR" b="1" dirty="0" smtClean="0">
                <a:solidFill>
                  <a:srgbClr val="FF0000"/>
                </a:solidFill>
                <a:latin typeface="+mj-lt"/>
              </a:rPr>
              <a:t>      </a:t>
            </a:r>
            <a:r>
              <a:rPr lang="en-US" b="1" dirty="0" smtClean="0">
                <a:solidFill>
                  <a:srgbClr val="FF0000"/>
                </a:solidFill>
                <a:latin typeface="+mj-lt"/>
              </a:rPr>
              <a:t>Typically, oral mucositis peaks between</a:t>
            </a:r>
            <a:r>
              <a:rPr lang="tr-TR" b="1" dirty="0" smtClean="0">
                <a:solidFill>
                  <a:srgbClr val="FF0000"/>
                </a:solidFill>
                <a:latin typeface="+mj-lt"/>
              </a:rPr>
              <a:t> </a:t>
            </a:r>
            <a:r>
              <a:rPr lang="en-US" b="1" dirty="0" smtClean="0">
                <a:solidFill>
                  <a:srgbClr val="FF0000"/>
                </a:solidFill>
                <a:latin typeface="+mj-lt"/>
              </a:rPr>
              <a:t>day 6 </a:t>
            </a:r>
            <a:r>
              <a:rPr lang="tr-TR" b="1" dirty="0" smtClean="0">
                <a:solidFill>
                  <a:srgbClr val="FF0000"/>
                </a:solidFill>
                <a:latin typeface="+mj-lt"/>
              </a:rPr>
              <a:t> </a:t>
            </a:r>
          </a:p>
          <a:p>
            <a:pPr marL="342900" indent="-342900">
              <a:lnSpc>
                <a:spcPct val="170000"/>
              </a:lnSpc>
            </a:pPr>
            <a:r>
              <a:rPr lang="en-US" b="1" dirty="0" smtClean="0">
                <a:solidFill>
                  <a:srgbClr val="FF0000"/>
                </a:solidFill>
                <a:latin typeface="+mj-lt"/>
              </a:rPr>
              <a:t>and 12, and resolution coincides </a:t>
            </a:r>
            <a:r>
              <a:rPr lang="tr-TR" b="1" dirty="0" smtClean="0">
                <a:solidFill>
                  <a:srgbClr val="FF0000"/>
                </a:solidFill>
                <a:latin typeface="+mj-lt"/>
              </a:rPr>
              <a:t> </a:t>
            </a:r>
            <a:r>
              <a:rPr lang="en-US" b="1" dirty="0" smtClean="0">
                <a:solidFill>
                  <a:srgbClr val="FF0000"/>
                </a:solidFill>
                <a:latin typeface="+mj-lt"/>
              </a:rPr>
              <a:t>with</a:t>
            </a:r>
            <a:r>
              <a:rPr lang="tr-TR" b="1" dirty="0" smtClean="0">
                <a:solidFill>
                  <a:srgbClr val="FF0000"/>
                </a:solidFill>
                <a:latin typeface="+mj-lt"/>
              </a:rPr>
              <a:t> </a:t>
            </a:r>
            <a:r>
              <a:rPr lang="en-US" b="1" dirty="0" smtClean="0">
                <a:solidFill>
                  <a:srgbClr val="FF0000"/>
                </a:solidFill>
                <a:latin typeface="+mj-lt"/>
              </a:rPr>
              <a:t>engraftment. </a:t>
            </a:r>
            <a:endParaRPr lang="tr-TR" b="1" dirty="0" smtClean="0">
              <a:solidFill>
                <a:srgbClr val="FF0000"/>
              </a:solidFill>
              <a:latin typeface="+mj-lt"/>
            </a:endParaRPr>
          </a:p>
        </p:txBody>
      </p:sp>
      <p:sp>
        <p:nvSpPr>
          <p:cNvPr id="8" name="7 Dikey Kaydırma"/>
          <p:cNvSpPr/>
          <p:nvPr/>
        </p:nvSpPr>
        <p:spPr>
          <a:xfrm>
            <a:off x="533400" y="2013871"/>
            <a:ext cx="381000" cy="457200"/>
          </a:xfrm>
          <a:prstGeom prst="verticalScroll">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dirty="0"/>
          </a:p>
        </p:txBody>
      </p:sp>
      <p:sp>
        <p:nvSpPr>
          <p:cNvPr id="9" name="8 Metin kutusu"/>
          <p:cNvSpPr txBox="1"/>
          <p:nvPr/>
        </p:nvSpPr>
        <p:spPr>
          <a:xfrm flipH="1">
            <a:off x="533400" y="2090071"/>
            <a:ext cx="381000" cy="381000"/>
          </a:xfrm>
          <a:prstGeom prst="rect">
            <a:avLst/>
          </a:prstGeom>
          <a:noFill/>
        </p:spPr>
        <p:txBody>
          <a:bodyPr wrap="square" rtlCol="0">
            <a:spAutoFit/>
          </a:bodyPr>
          <a:lstStyle/>
          <a:p>
            <a:r>
              <a:rPr lang="en-US" dirty="0" smtClean="0">
                <a:solidFill>
                  <a:srgbClr val="FF0000"/>
                </a:solidFill>
                <a:sym typeface="Wingdings"/>
              </a:rPr>
              <a:t></a:t>
            </a:r>
            <a:endParaRPr lang="tr-TR"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20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20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2000"/>
                                        <p:tgtEl>
                                          <p:spTgt spid="3">
                                            <p:txEl>
                                              <p:pRg st="1" end="1"/>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2000"/>
                                        <p:tgtEl>
                                          <p:spTgt spid="3">
                                            <p:txEl>
                                              <p:pRg st="2" end="2"/>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idx="1"/>
          </p:nvPr>
        </p:nvSpPr>
        <p:spPr>
          <a:xfrm>
            <a:off x="381000" y="2426732"/>
            <a:ext cx="7696200" cy="3429000"/>
          </a:xfrm>
        </p:spPr>
        <p:txBody>
          <a:bodyPr>
            <a:noAutofit/>
          </a:bodyPr>
          <a:lstStyle/>
          <a:p>
            <a:pPr marL="342900" indent="-342900">
              <a:lnSpc>
                <a:spcPct val="170000"/>
              </a:lnSpc>
              <a:buFont typeface="+mj-lt"/>
              <a:buAutoNum type="arabicPeriod"/>
            </a:pPr>
            <a:r>
              <a:rPr lang="en-US" sz="2000" dirty="0" smtClean="0">
                <a:latin typeface="Calibri" pitchFamily="34" charset="0"/>
              </a:rPr>
              <a:t>Management of oral mucositis requires a multidisciplinary approach. </a:t>
            </a:r>
            <a:endParaRPr lang="tr-TR" sz="2000" dirty="0" smtClean="0">
              <a:latin typeface="Calibri" pitchFamily="34" charset="0"/>
            </a:endParaRPr>
          </a:p>
          <a:p>
            <a:pPr marL="342900" indent="-342900">
              <a:lnSpc>
                <a:spcPct val="170000"/>
              </a:lnSpc>
              <a:buFont typeface="+mj-lt"/>
              <a:buAutoNum type="arabicPeriod"/>
            </a:pPr>
            <a:r>
              <a:rPr lang="en-US" sz="2000" dirty="0" smtClean="0">
                <a:latin typeface="Calibri" pitchFamily="34" charset="0"/>
              </a:rPr>
              <a:t>Basic oral care consists of a pre-transplant oral/dental examination</a:t>
            </a:r>
            <a:endParaRPr lang="tr-TR" sz="2000" dirty="0" smtClean="0">
              <a:latin typeface="Calibri" pitchFamily="34" charset="0"/>
            </a:endParaRPr>
          </a:p>
          <a:p>
            <a:pPr marL="635508" lvl="1" indent="-342900">
              <a:lnSpc>
                <a:spcPct val="170000"/>
              </a:lnSpc>
              <a:buFont typeface="+mj-lt"/>
              <a:buAutoNum type="arabicPeriod"/>
            </a:pPr>
            <a:r>
              <a:rPr lang="en-US" sz="2000" dirty="0" smtClean="0">
                <a:latin typeface="Calibri" pitchFamily="34" charset="0"/>
              </a:rPr>
              <a:t> aimed at decreasing the oral infectious and inflammatory burden. </a:t>
            </a:r>
            <a:endParaRPr lang="tr-TR" sz="2000" dirty="0" smtClean="0"/>
          </a:p>
          <a:p>
            <a:pPr marL="635508" lvl="1" indent="-342900">
              <a:lnSpc>
                <a:spcPct val="170000"/>
              </a:lnSpc>
              <a:buFont typeface="+mj-lt"/>
              <a:buAutoNum type="arabicPeriod"/>
            </a:pPr>
            <a:r>
              <a:rPr lang="en-US" sz="2000" dirty="0" smtClean="0">
                <a:latin typeface="Calibri" pitchFamily="34" charset="0"/>
              </a:rPr>
              <a:t>It also </a:t>
            </a:r>
            <a:r>
              <a:rPr lang="en-US" sz="2000" dirty="0" err="1" smtClean="0">
                <a:latin typeface="Calibri" pitchFamily="34" charset="0"/>
              </a:rPr>
              <a:t>minimis</a:t>
            </a:r>
            <a:r>
              <a:rPr lang="tr-TR" sz="2000" dirty="0" smtClean="0">
                <a:latin typeface="Calibri" pitchFamily="34" charset="0"/>
              </a:rPr>
              <a:t>e </a:t>
            </a:r>
            <a:r>
              <a:rPr lang="en-US" sz="2000" dirty="0" smtClean="0">
                <a:latin typeface="Calibri" pitchFamily="34" charset="0"/>
              </a:rPr>
              <a:t> the need for invasive dental procedures in the immune reconstitution phase. </a:t>
            </a:r>
            <a:endParaRPr lang="tr-TR" sz="2000" dirty="0" smtClean="0">
              <a:latin typeface="Calibri" pitchFamily="34" charset="0"/>
            </a:endParaRPr>
          </a:p>
          <a:p>
            <a:pPr>
              <a:lnSpc>
                <a:spcPct val="170000"/>
              </a:lnSpc>
            </a:pPr>
            <a:endParaRPr lang="tr-TR" sz="1800" dirty="0">
              <a:latin typeface="Calibri" pitchFamily="34" charset="0"/>
            </a:endParaRPr>
          </a:p>
        </p:txBody>
      </p:sp>
      <p:sp>
        <p:nvSpPr>
          <p:cNvPr id="4" name="3 Dikdörtgen"/>
          <p:cNvSpPr/>
          <p:nvPr/>
        </p:nvSpPr>
        <p:spPr>
          <a:xfrm>
            <a:off x="381000" y="1981200"/>
            <a:ext cx="5056192" cy="369332"/>
          </a:xfrm>
          <a:prstGeom prst="rect">
            <a:avLst/>
          </a:prstGeom>
        </p:spPr>
        <p:txBody>
          <a:bodyPr wrap="none">
            <a:spAutoFit/>
          </a:bodyPr>
          <a:lstStyle/>
          <a:p>
            <a:r>
              <a:rPr lang="en-US" b="1" dirty="0" smtClean="0">
                <a:solidFill>
                  <a:schemeClr val="accent3">
                    <a:lumMod val="75000"/>
                  </a:schemeClr>
                </a:solidFill>
                <a:latin typeface="+mj-lt"/>
              </a:rPr>
              <a:t>Interventions for the prevention of mucositis</a:t>
            </a:r>
            <a:endParaRPr lang="tr-TR" dirty="0">
              <a:solidFill>
                <a:schemeClr val="accent3">
                  <a:lumMod val="75000"/>
                </a:schemeClr>
              </a:solidFill>
              <a:latin typeface="+mj-lt"/>
            </a:endParaRPr>
          </a:p>
        </p:txBody>
      </p:sp>
      <p:sp>
        <p:nvSpPr>
          <p:cNvPr id="8" name="1 Başlık"/>
          <p:cNvSpPr>
            <a:spLocks noGrp="1"/>
          </p:cNvSpPr>
          <p:nvPr>
            <p:ph type="title"/>
          </p:nvPr>
        </p:nvSpPr>
        <p:spPr>
          <a:xfrm>
            <a:off x="457200" y="762000"/>
            <a:ext cx="8229600" cy="984885"/>
          </a:xfrm>
        </p:spPr>
        <p:txBody>
          <a:bodyPr>
            <a:normAutofit/>
          </a:bodyPr>
          <a:lstStyle/>
          <a:p>
            <a:r>
              <a:rPr lang="en-US" sz="2400" b="1" dirty="0" smtClean="0">
                <a:solidFill>
                  <a:srgbClr val="C00000"/>
                </a:solidFill>
              </a:rPr>
              <a:t>ORAL </a:t>
            </a:r>
            <a:r>
              <a:rPr lang="tr-TR" sz="2400" b="1" dirty="0" smtClean="0">
                <a:solidFill>
                  <a:srgbClr val="C00000"/>
                </a:solidFill>
              </a:rPr>
              <a:t>M</a:t>
            </a:r>
            <a:r>
              <a:rPr lang="en-US" sz="2400" b="1" dirty="0" smtClean="0">
                <a:solidFill>
                  <a:srgbClr val="C00000"/>
                </a:solidFill>
              </a:rPr>
              <a:t>UCOS</a:t>
            </a:r>
            <a:r>
              <a:rPr lang="tr-TR" sz="2400" b="1" dirty="0" smtClean="0">
                <a:solidFill>
                  <a:srgbClr val="C00000"/>
                </a:solidFill>
              </a:rPr>
              <a:t>I</a:t>
            </a:r>
            <a:r>
              <a:rPr lang="en-US" sz="2400" b="1" dirty="0" smtClean="0">
                <a:solidFill>
                  <a:srgbClr val="C00000"/>
                </a:solidFill>
              </a:rPr>
              <a:t>T</a:t>
            </a:r>
            <a:r>
              <a:rPr lang="tr-TR" sz="2400" b="1" dirty="0" smtClean="0">
                <a:solidFill>
                  <a:srgbClr val="C00000"/>
                </a:solidFill>
              </a:rPr>
              <a:t>I</a:t>
            </a:r>
            <a:r>
              <a:rPr lang="en-US" sz="2400" b="1" dirty="0" smtClean="0">
                <a:solidFill>
                  <a:srgbClr val="C00000"/>
                </a:solidFill>
              </a:rPr>
              <a:t>S</a:t>
            </a:r>
            <a:r>
              <a:rPr lang="tr-TR" sz="2400" b="1" dirty="0" smtClean="0">
                <a:solidFill>
                  <a:srgbClr val="C00000"/>
                </a:solidFill>
              </a:rPr>
              <a:t> occuring after HSCT</a:t>
            </a:r>
            <a:br>
              <a:rPr lang="tr-TR" sz="2400" b="1" dirty="0" smtClean="0">
                <a:solidFill>
                  <a:srgbClr val="C00000"/>
                </a:solidFill>
              </a:rPr>
            </a:br>
            <a:endParaRPr lang="tr-TR" sz="2400" b="1" dirty="0">
              <a:solidFill>
                <a:srgbClr val="C00000"/>
              </a:solidFill>
            </a:endParaRPr>
          </a:p>
        </p:txBody>
      </p:sp>
      <p:sp>
        <p:nvSpPr>
          <p:cNvPr id="10" name="9 Dikdörtgen"/>
          <p:cNvSpPr/>
          <p:nvPr/>
        </p:nvSpPr>
        <p:spPr>
          <a:xfrm>
            <a:off x="228600" y="468868"/>
            <a:ext cx="4953000" cy="369332"/>
          </a:xfrm>
          <a:prstGeom prst="rect">
            <a:avLst/>
          </a:prstGeom>
        </p:spPr>
        <p:txBody>
          <a:bodyPr wrap="square">
            <a:spAutoFit/>
          </a:bodyPr>
          <a:lstStyle/>
          <a:p>
            <a:pPr marL="342900" indent="-342900">
              <a:buAutoNum type="arabicPeriod"/>
            </a:pP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Mucosal Origin</a:t>
            </a:r>
          </a:p>
        </p:txBody>
      </p:sp>
      <p:pic>
        <p:nvPicPr>
          <p:cNvPr id="7" name="Picture 2" descr="İlgili resim"/>
          <p:cNvPicPr>
            <a:picLocks noChangeAspect="1" noChangeArrowheads="1"/>
          </p:cNvPicPr>
          <p:nvPr/>
        </p:nvPicPr>
        <p:blipFill>
          <a:blip r:embed="rId2" cstate="print"/>
          <a:srcRect/>
          <a:stretch>
            <a:fillRect/>
          </a:stretch>
        </p:blipFill>
        <p:spPr bwMode="auto">
          <a:xfrm>
            <a:off x="5410200" y="4876800"/>
            <a:ext cx="2895600" cy="14478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idx="1"/>
          </p:nvPr>
        </p:nvSpPr>
        <p:spPr>
          <a:xfrm>
            <a:off x="457200" y="2057400"/>
            <a:ext cx="7848600" cy="4419600"/>
          </a:xfrm>
        </p:spPr>
        <p:txBody>
          <a:bodyPr>
            <a:noAutofit/>
          </a:bodyPr>
          <a:lstStyle/>
          <a:p>
            <a:pPr marL="342900" indent="-342900">
              <a:lnSpc>
                <a:spcPct val="150000"/>
              </a:lnSpc>
              <a:buFont typeface="+mj-lt"/>
              <a:buAutoNum type="arabicPeriod"/>
            </a:pPr>
            <a:r>
              <a:rPr lang="en-US" sz="2000" u="sng" dirty="0" smtClean="0">
                <a:solidFill>
                  <a:srgbClr val="FF0000"/>
                </a:solidFill>
                <a:latin typeface="Calibri" pitchFamily="34" charset="0"/>
              </a:rPr>
              <a:t>Routine mouth care </a:t>
            </a:r>
            <a:r>
              <a:rPr lang="en-US" sz="2000" dirty="0" smtClean="0">
                <a:latin typeface="Calibri" pitchFamily="34" charset="0"/>
              </a:rPr>
              <a:t>typically consists of daily assessments by trained nurses using standardized tools to evaluate oral mucositis, pain and other oral complaints. </a:t>
            </a:r>
            <a:endParaRPr lang="tr-TR" sz="2000" dirty="0" smtClean="0">
              <a:latin typeface="Calibri" pitchFamily="34" charset="0"/>
            </a:endParaRPr>
          </a:p>
          <a:p>
            <a:pPr marL="342900" indent="-342900">
              <a:lnSpc>
                <a:spcPct val="150000"/>
              </a:lnSpc>
              <a:buFont typeface="+mj-lt"/>
              <a:buAutoNum type="arabicPeriod"/>
            </a:pPr>
            <a:r>
              <a:rPr lang="en-US" sz="2000" dirty="0" smtClean="0">
                <a:latin typeface="Calibri" pitchFamily="34" charset="0"/>
              </a:rPr>
              <a:t>Bland rinses (e.g. </a:t>
            </a:r>
            <a:r>
              <a:rPr lang="en-US" sz="2000" u="sng" dirty="0" smtClean="0">
                <a:solidFill>
                  <a:srgbClr val="FF0000"/>
                </a:solidFill>
                <a:latin typeface="Calibri" pitchFamily="34" charset="0"/>
              </a:rPr>
              <a:t>water, saline, sodium bicarbonate</a:t>
            </a:r>
            <a:r>
              <a:rPr lang="en-US" sz="2000" dirty="0" smtClean="0">
                <a:latin typeface="Calibri" pitchFamily="34" charset="0"/>
              </a:rPr>
              <a:t>) are used routinely to remove debris and keep the oral tissues moist. </a:t>
            </a:r>
            <a:endParaRPr lang="tr-TR" sz="2000" dirty="0" smtClean="0">
              <a:latin typeface="Calibri" pitchFamily="34" charset="0"/>
            </a:endParaRPr>
          </a:p>
          <a:p>
            <a:pPr marL="342900" indent="-342900">
              <a:lnSpc>
                <a:spcPct val="150000"/>
              </a:lnSpc>
              <a:buFont typeface="+mj-lt"/>
              <a:buAutoNum type="arabicPeriod"/>
            </a:pPr>
            <a:r>
              <a:rPr lang="en-US" sz="2000" dirty="0" smtClean="0">
                <a:latin typeface="Calibri" pitchFamily="34" charset="0"/>
              </a:rPr>
              <a:t>Patients should use a </a:t>
            </a:r>
            <a:r>
              <a:rPr lang="en-US" sz="2000" dirty="0" smtClean="0">
                <a:solidFill>
                  <a:srgbClr val="FF0000"/>
                </a:solidFill>
                <a:latin typeface="Calibri" pitchFamily="34" charset="0"/>
              </a:rPr>
              <a:t>soft toothbrush </a:t>
            </a:r>
            <a:r>
              <a:rPr lang="en-US" sz="2000" dirty="0" smtClean="0">
                <a:latin typeface="Calibri" pitchFamily="34" charset="0"/>
              </a:rPr>
              <a:t>or dental plaque </a:t>
            </a:r>
            <a:r>
              <a:rPr lang="en-US" sz="2000" dirty="0" err="1" smtClean="0">
                <a:latin typeface="Calibri" pitchFamily="34" charset="0"/>
              </a:rPr>
              <a:t>accumulatio</a:t>
            </a:r>
            <a:r>
              <a:rPr lang="tr-TR" sz="2000" dirty="0" smtClean="0">
                <a:latin typeface="Calibri" pitchFamily="34" charset="0"/>
              </a:rPr>
              <a:t>N</a:t>
            </a:r>
            <a:endParaRPr lang="en-US" sz="2000" dirty="0" smtClean="0">
              <a:latin typeface="Calibri" pitchFamily="34" charset="0"/>
            </a:endParaRPr>
          </a:p>
          <a:p>
            <a:pPr>
              <a:lnSpc>
                <a:spcPct val="150000"/>
              </a:lnSpc>
            </a:pPr>
            <a:endParaRPr lang="tr-TR" sz="2000" dirty="0">
              <a:latin typeface="Calibri" pitchFamily="34" charset="0"/>
            </a:endParaRPr>
          </a:p>
        </p:txBody>
      </p:sp>
      <p:sp>
        <p:nvSpPr>
          <p:cNvPr id="8" name="1 Başlık"/>
          <p:cNvSpPr>
            <a:spLocks noGrp="1"/>
          </p:cNvSpPr>
          <p:nvPr>
            <p:ph type="title"/>
          </p:nvPr>
        </p:nvSpPr>
        <p:spPr>
          <a:xfrm>
            <a:off x="457200" y="762000"/>
            <a:ext cx="8229600" cy="984885"/>
          </a:xfrm>
        </p:spPr>
        <p:txBody>
          <a:bodyPr>
            <a:normAutofit/>
          </a:bodyPr>
          <a:lstStyle/>
          <a:p>
            <a:r>
              <a:rPr lang="en-US" sz="2400" b="1" dirty="0" smtClean="0">
                <a:solidFill>
                  <a:srgbClr val="C00000"/>
                </a:solidFill>
              </a:rPr>
              <a:t>ORAL </a:t>
            </a:r>
            <a:r>
              <a:rPr lang="tr-TR" sz="2400" b="1" dirty="0" smtClean="0">
                <a:solidFill>
                  <a:srgbClr val="C00000"/>
                </a:solidFill>
              </a:rPr>
              <a:t>M</a:t>
            </a:r>
            <a:r>
              <a:rPr lang="en-US" sz="2400" b="1" dirty="0" smtClean="0">
                <a:solidFill>
                  <a:srgbClr val="C00000"/>
                </a:solidFill>
              </a:rPr>
              <a:t>UCOS</a:t>
            </a:r>
            <a:r>
              <a:rPr lang="tr-TR" sz="2400" b="1" dirty="0" smtClean="0">
                <a:solidFill>
                  <a:srgbClr val="C00000"/>
                </a:solidFill>
              </a:rPr>
              <a:t>I</a:t>
            </a:r>
            <a:r>
              <a:rPr lang="en-US" sz="2400" b="1" dirty="0" smtClean="0">
                <a:solidFill>
                  <a:srgbClr val="C00000"/>
                </a:solidFill>
              </a:rPr>
              <a:t>T</a:t>
            </a:r>
            <a:r>
              <a:rPr lang="tr-TR" sz="2400" b="1" dirty="0" smtClean="0">
                <a:solidFill>
                  <a:srgbClr val="C00000"/>
                </a:solidFill>
              </a:rPr>
              <a:t>I</a:t>
            </a:r>
            <a:r>
              <a:rPr lang="en-US" sz="2400" b="1" dirty="0" smtClean="0">
                <a:solidFill>
                  <a:srgbClr val="C00000"/>
                </a:solidFill>
              </a:rPr>
              <a:t>S</a:t>
            </a:r>
            <a:r>
              <a:rPr lang="tr-TR" sz="2400" b="1" dirty="0" smtClean="0">
                <a:solidFill>
                  <a:srgbClr val="C00000"/>
                </a:solidFill>
              </a:rPr>
              <a:t> occuring after HSCT</a:t>
            </a:r>
            <a:br>
              <a:rPr lang="tr-TR" sz="2400" b="1" dirty="0" smtClean="0">
                <a:solidFill>
                  <a:srgbClr val="C00000"/>
                </a:solidFill>
              </a:rPr>
            </a:br>
            <a:endParaRPr lang="tr-TR" sz="2400" b="1" dirty="0">
              <a:solidFill>
                <a:srgbClr val="C00000"/>
              </a:solidFill>
            </a:endParaRPr>
          </a:p>
        </p:txBody>
      </p:sp>
      <p:sp>
        <p:nvSpPr>
          <p:cNvPr id="10" name="9 Dikdörtgen"/>
          <p:cNvSpPr/>
          <p:nvPr/>
        </p:nvSpPr>
        <p:spPr>
          <a:xfrm>
            <a:off x="228600" y="468868"/>
            <a:ext cx="4953000" cy="369332"/>
          </a:xfrm>
          <a:prstGeom prst="rect">
            <a:avLst/>
          </a:prstGeom>
        </p:spPr>
        <p:txBody>
          <a:bodyPr wrap="square">
            <a:spAutoFit/>
          </a:bodyPr>
          <a:lstStyle/>
          <a:p>
            <a:pPr marL="342900" indent="-342900">
              <a:buAutoNum type="arabicPeriod"/>
            </a:pP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Mucosal Origin</a:t>
            </a:r>
          </a:p>
        </p:txBody>
      </p:sp>
      <p:sp>
        <p:nvSpPr>
          <p:cNvPr id="7" name="6 Dikdörtgen"/>
          <p:cNvSpPr/>
          <p:nvPr/>
        </p:nvSpPr>
        <p:spPr>
          <a:xfrm>
            <a:off x="533400" y="1688068"/>
            <a:ext cx="7162800" cy="369332"/>
          </a:xfrm>
          <a:prstGeom prst="rect">
            <a:avLst/>
          </a:prstGeom>
        </p:spPr>
        <p:txBody>
          <a:bodyPr wrap="square">
            <a:spAutoFit/>
          </a:bodyPr>
          <a:lstStyle/>
          <a:p>
            <a:r>
              <a:rPr lang="en-US" b="1" u="sng" dirty="0" smtClean="0">
                <a:solidFill>
                  <a:schemeClr val="accent3">
                    <a:lumMod val="75000"/>
                  </a:schemeClr>
                </a:solidFill>
                <a:latin typeface="+mj-lt"/>
              </a:rPr>
              <a:t>Interventions for the prevention of mucositis</a:t>
            </a:r>
            <a:r>
              <a:rPr lang="tr-TR" b="1" u="sng" dirty="0" smtClean="0">
                <a:solidFill>
                  <a:schemeClr val="accent3">
                    <a:lumMod val="75000"/>
                  </a:schemeClr>
                </a:solidFill>
                <a:latin typeface="+mj-lt"/>
              </a:rPr>
              <a:t> </a:t>
            </a:r>
            <a:r>
              <a:rPr lang="tr-TR" u="sng" dirty="0" smtClean="0">
                <a:solidFill>
                  <a:schemeClr val="accent4"/>
                </a:solidFill>
                <a:latin typeface="+mj-lt"/>
              </a:rPr>
              <a:t>; </a:t>
            </a:r>
            <a:r>
              <a:rPr lang="en-US" u="sng" dirty="0" smtClean="0">
                <a:solidFill>
                  <a:schemeClr val="accent4"/>
                </a:solidFill>
                <a:latin typeface="+mj-lt"/>
              </a:rPr>
              <a:t>Routine</a:t>
            </a:r>
            <a:r>
              <a:rPr lang="tr-TR" u="sng" dirty="0" smtClean="0">
                <a:solidFill>
                  <a:schemeClr val="accent4"/>
                </a:solidFill>
                <a:latin typeface="+mj-lt"/>
              </a:rPr>
              <a:t> Care</a:t>
            </a:r>
            <a:r>
              <a:rPr lang="en-US" u="sng" dirty="0" smtClean="0">
                <a:solidFill>
                  <a:schemeClr val="accent4"/>
                </a:solidFill>
                <a:latin typeface="+mj-lt"/>
              </a:rPr>
              <a:t> </a:t>
            </a:r>
            <a:endParaRPr lang="tr-TR" u="sng" dirty="0">
              <a:solidFill>
                <a:schemeClr val="accent4"/>
              </a:solidFill>
              <a:latin typeface="+mj-lt"/>
            </a:endParaRPr>
          </a:p>
        </p:txBody>
      </p:sp>
      <p:pic>
        <p:nvPicPr>
          <p:cNvPr id="11" name="Picture 2" descr="mucositis patient care ile ilgili görsel sonucu"/>
          <p:cNvPicPr>
            <a:picLocks noChangeAspect="1" noChangeArrowheads="1"/>
          </p:cNvPicPr>
          <p:nvPr/>
        </p:nvPicPr>
        <p:blipFill>
          <a:blip r:embed="rId2" cstate="print"/>
          <a:srcRect/>
          <a:stretch>
            <a:fillRect/>
          </a:stretch>
        </p:blipFill>
        <p:spPr bwMode="auto">
          <a:xfrm>
            <a:off x="762000" y="5029200"/>
            <a:ext cx="7239000" cy="16764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idx="1"/>
          </p:nvPr>
        </p:nvSpPr>
        <p:spPr>
          <a:xfrm>
            <a:off x="0" y="2362200"/>
            <a:ext cx="9144000" cy="4292072"/>
          </a:xfrm>
        </p:spPr>
        <p:txBody>
          <a:bodyPr>
            <a:noAutofit/>
          </a:bodyPr>
          <a:lstStyle/>
          <a:p>
            <a:pPr marL="342900" indent="-342900">
              <a:lnSpc>
                <a:spcPct val="150000"/>
              </a:lnSpc>
              <a:buFont typeface="+mj-lt"/>
              <a:buAutoNum type="arabicPeriod"/>
            </a:pPr>
            <a:r>
              <a:rPr lang="en-US" sz="2000" dirty="0" smtClean="0"/>
              <a:t>Many patients require narcotics . </a:t>
            </a:r>
            <a:r>
              <a:rPr lang="tr-TR" sz="2000" b="1" dirty="0" err="1" smtClean="0">
                <a:solidFill>
                  <a:srgbClr val="FF0000"/>
                </a:solidFill>
              </a:rPr>
              <a:t>Fentanyl</a:t>
            </a:r>
            <a:r>
              <a:rPr lang="en-US" sz="2000" dirty="0" smtClean="0">
                <a:solidFill>
                  <a:srgbClr val="FF0000"/>
                </a:solidFill>
              </a:rPr>
              <a:t> </a:t>
            </a:r>
            <a:r>
              <a:rPr lang="en-US" sz="2000" dirty="0" smtClean="0"/>
              <a:t>is recommended as the </a:t>
            </a:r>
            <a:r>
              <a:rPr lang="en-US" sz="2000" dirty="0" err="1" smtClean="0"/>
              <a:t>opioid</a:t>
            </a:r>
            <a:r>
              <a:rPr lang="en-US" sz="2000" dirty="0" smtClean="0"/>
              <a:t> of choice.</a:t>
            </a:r>
            <a:endParaRPr lang="tr-TR" sz="2000" dirty="0" smtClean="0"/>
          </a:p>
          <a:p>
            <a:pPr marL="342900" indent="-342900">
              <a:lnSpc>
                <a:spcPct val="150000"/>
              </a:lnSpc>
              <a:buFont typeface="+mj-lt"/>
              <a:buAutoNum type="arabicPeriod"/>
            </a:pPr>
            <a:r>
              <a:rPr lang="en-US" sz="2000" dirty="0" err="1" smtClean="0"/>
              <a:t>Amifostine</a:t>
            </a:r>
            <a:r>
              <a:rPr lang="en-US" sz="2000" dirty="0" smtClean="0"/>
              <a:t> is a </a:t>
            </a:r>
            <a:r>
              <a:rPr lang="en-US" sz="2000" dirty="0" err="1" smtClean="0"/>
              <a:t>phosphorylated</a:t>
            </a:r>
            <a:r>
              <a:rPr lang="en-US" sz="2000" b="1" dirty="0" smtClean="0"/>
              <a:t> </a:t>
            </a:r>
            <a:r>
              <a:rPr lang="en-US" sz="2000" b="1" dirty="0" err="1" smtClean="0">
                <a:solidFill>
                  <a:srgbClr val="FF0000"/>
                </a:solidFill>
              </a:rPr>
              <a:t>aminothiol</a:t>
            </a:r>
            <a:r>
              <a:rPr lang="en-US" sz="2000" dirty="0" smtClean="0">
                <a:solidFill>
                  <a:schemeClr val="accent4"/>
                </a:solidFill>
              </a:rPr>
              <a:t>, </a:t>
            </a:r>
            <a:r>
              <a:rPr lang="en-US" sz="2000" dirty="0" smtClean="0"/>
              <a:t>which has a protective effect on normal tissues against radiation and </a:t>
            </a:r>
            <a:r>
              <a:rPr lang="en-US" sz="2000" dirty="0" err="1" smtClean="0"/>
              <a:t>alkylating</a:t>
            </a:r>
            <a:r>
              <a:rPr lang="en-US" sz="2000" dirty="0" smtClean="0"/>
              <a:t> agent toxicity</a:t>
            </a:r>
            <a:r>
              <a:rPr lang="en-US" sz="2000" dirty="0" smtClean="0">
                <a:solidFill>
                  <a:schemeClr val="accent4"/>
                </a:solidFill>
              </a:rPr>
              <a:t>. </a:t>
            </a:r>
            <a:endParaRPr lang="tr-TR" sz="2000" dirty="0" smtClean="0">
              <a:solidFill>
                <a:schemeClr val="accent4"/>
              </a:solidFill>
            </a:endParaRPr>
          </a:p>
          <a:p>
            <a:pPr marL="342900" indent="-342900">
              <a:lnSpc>
                <a:spcPct val="150000"/>
              </a:lnSpc>
              <a:buFont typeface="+mj-lt"/>
              <a:buAutoNum type="arabicPeriod"/>
            </a:pPr>
            <a:r>
              <a:rPr lang="en-US" sz="2000" dirty="0" smtClean="0"/>
              <a:t>There is increasing evidence for the use </a:t>
            </a:r>
            <a:r>
              <a:rPr lang="en-US" sz="2000" b="1" dirty="0" err="1" smtClean="0">
                <a:solidFill>
                  <a:srgbClr val="FF0000"/>
                </a:solidFill>
              </a:rPr>
              <a:t>cryotherapy</a:t>
            </a:r>
            <a:r>
              <a:rPr lang="en-US" sz="2000" b="1" dirty="0" smtClean="0"/>
              <a:t> (e.g. ice cubes)</a:t>
            </a:r>
            <a:endParaRPr lang="tr-TR" sz="2000" b="1" dirty="0" smtClean="0"/>
          </a:p>
          <a:p>
            <a:pPr marL="342900" indent="-342900">
              <a:lnSpc>
                <a:spcPct val="150000"/>
              </a:lnSpc>
              <a:buFont typeface="+mj-lt"/>
              <a:buAutoNum type="arabicPeriod"/>
            </a:pPr>
            <a:r>
              <a:rPr lang="en-US" sz="2000" dirty="0" smtClean="0"/>
              <a:t>A biological approach aimed to prevent mucositis is the use of recombinant </a:t>
            </a:r>
            <a:r>
              <a:rPr lang="en-US" sz="2000" b="1" dirty="0" err="1" smtClean="0">
                <a:solidFill>
                  <a:srgbClr val="FF0000"/>
                </a:solidFill>
              </a:rPr>
              <a:t>keratinocyte</a:t>
            </a:r>
            <a:r>
              <a:rPr lang="en-US" sz="2000" b="1" dirty="0" smtClean="0">
                <a:solidFill>
                  <a:srgbClr val="FF0000"/>
                </a:solidFill>
              </a:rPr>
              <a:t> growth factor </a:t>
            </a:r>
            <a:r>
              <a:rPr lang="en-US" sz="2000" dirty="0" smtClean="0"/>
              <a:t>(KGF, </a:t>
            </a:r>
            <a:r>
              <a:rPr lang="en-US" sz="2000" dirty="0" err="1" smtClean="0"/>
              <a:t>palifermin</a:t>
            </a:r>
            <a:r>
              <a:rPr lang="en-US" sz="2000" dirty="0" smtClean="0"/>
              <a:t>, </a:t>
            </a:r>
            <a:r>
              <a:rPr lang="en-US" sz="2000" dirty="0" err="1" smtClean="0"/>
              <a:t>Kepivance</a:t>
            </a:r>
            <a:r>
              <a:rPr lang="en-US" sz="2000" dirty="0" smtClean="0"/>
              <a:t>®). </a:t>
            </a:r>
            <a:r>
              <a:rPr lang="tr-TR" sz="2000" dirty="0" err="1" smtClean="0"/>
              <a:t>Its</a:t>
            </a:r>
            <a:r>
              <a:rPr lang="tr-TR" sz="2000" dirty="0" smtClean="0"/>
              <a:t> </a:t>
            </a:r>
            <a:r>
              <a:rPr lang="en-US" sz="2000" dirty="0" smtClean="0"/>
              <a:t>benefits were associated with significantly less use of </a:t>
            </a:r>
            <a:r>
              <a:rPr lang="en-US" sz="2000" dirty="0" err="1" smtClean="0"/>
              <a:t>opioid</a:t>
            </a:r>
            <a:r>
              <a:rPr lang="en-US" sz="2000" dirty="0" smtClean="0"/>
              <a:t> analgesics and less frequent requirement for TPN support. </a:t>
            </a:r>
          </a:p>
          <a:p>
            <a:pPr>
              <a:lnSpc>
                <a:spcPct val="150000"/>
              </a:lnSpc>
            </a:pPr>
            <a:endParaRPr lang="tr-TR" sz="2000" dirty="0"/>
          </a:p>
        </p:txBody>
      </p:sp>
      <p:sp>
        <p:nvSpPr>
          <p:cNvPr id="4" name="3 Dikdörtgen"/>
          <p:cNvSpPr/>
          <p:nvPr/>
        </p:nvSpPr>
        <p:spPr>
          <a:xfrm>
            <a:off x="0" y="1905000"/>
            <a:ext cx="6877204" cy="369332"/>
          </a:xfrm>
          <a:prstGeom prst="rect">
            <a:avLst/>
          </a:prstGeom>
        </p:spPr>
        <p:txBody>
          <a:bodyPr wrap="none">
            <a:spAutoFit/>
          </a:bodyPr>
          <a:lstStyle/>
          <a:p>
            <a:r>
              <a:rPr lang="en-US" b="1" u="sng" dirty="0" smtClean="0">
                <a:solidFill>
                  <a:schemeClr val="accent3">
                    <a:lumMod val="75000"/>
                  </a:schemeClr>
                </a:solidFill>
                <a:latin typeface="+mj-lt"/>
              </a:rPr>
              <a:t>Intervention for the treatment of mucositis</a:t>
            </a:r>
            <a:r>
              <a:rPr lang="tr-TR" b="1" u="sng" dirty="0" smtClean="0">
                <a:solidFill>
                  <a:schemeClr val="accent4"/>
                </a:solidFill>
                <a:latin typeface="+mj-lt"/>
              </a:rPr>
              <a:t>:</a:t>
            </a:r>
            <a:r>
              <a:rPr lang="en-US" i="1" u="sng" dirty="0" smtClean="0">
                <a:solidFill>
                  <a:schemeClr val="accent4"/>
                </a:solidFill>
                <a:latin typeface="+mj-lt"/>
              </a:rPr>
              <a:t> Pain management</a:t>
            </a:r>
            <a:endParaRPr lang="tr-TR" b="1" u="sng" dirty="0" smtClean="0">
              <a:solidFill>
                <a:schemeClr val="accent4"/>
              </a:solidFill>
              <a:latin typeface="+mj-lt"/>
            </a:endParaRPr>
          </a:p>
        </p:txBody>
      </p:sp>
      <p:sp>
        <p:nvSpPr>
          <p:cNvPr id="12" name="1 Başlık"/>
          <p:cNvSpPr>
            <a:spLocks noGrp="1"/>
          </p:cNvSpPr>
          <p:nvPr>
            <p:ph type="title"/>
          </p:nvPr>
        </p:nvSpPr>
        <p:spPr>
          <a:xfrm>
            <a:off x="457200" y="762000"/>
            <a:ext cx="8229600" cy="984885"/>
          </a:xfrm>
        </p:spPr>
        <p:txBody>
          <a:bodyPr>
            <a:normAutofit/>
          </a:bodyPr>
          <a:lstStyle/>
          <a:p>
            <a:r>
              <a:rPr lang="en-US" sz="2400" b="1" dirty="0" smtClean="0">
                <a:solidFill>
                  <a:srgbClr val="C00000"/>
                </a:solidFill>
              </a:rPr>
              <a:t>ORAL </a:t>
            </a:r>
            <a:r>
              <a:rPr lang="tr-TR" sz="2400" b="1" dirty="0" smtClean="0">
                <a:solidFill>
                  <a:srgbClr val="C00000"/>
                </a:solidFill>
              </a:rPr>
              <a:t>M</a:t>
            </a:r>
            <a:r>
              <a:rPr lang="en-US" sz="2400" b="1" dirty="0" smtClean="0">
                <a:solidFill>
                  <a:srgbClr val="C00000"/>
                </a:solidFill>
              </a:rPr>
              <a:t>UCOS</a:t>
            </a:r>
            <a:r>
              <a:rPr lang="tr-TR" sz="2400" b="1" dirty="0" smtClean="0">
                <a:solidFill>
                  <a:srgbClr val="C00000"/>
                </a:solidFill>
              </a:rPr>
              <a:t>I</a:t>
            </a:r>
            <a:r>
              <a:rPr lang="en-US" sz="2400" b="1" dirty="0" smtClean="0">
                <a:solidFill>
                  <a:srgbClr val="C00000"/>
                </a:solidFill>
              </a:rPr>
              <a:t>T</a:t>
            </a:r>
            <a:r>
              <a:rPr lang="tr-TR" sz="2400" b="1" dirty="0" smtClean="0">
                <a:solidFill>
                  <a:srgbClr val="C00000"/>
                </a:solidFill>
              </a:rPr>
              <a:t>I</a:t>
            </a:r>
            <a:r>
              <a:rPr lang="en-US" sz="2400" b="1" dirty="0" smtClean="0">
                <a:solidFill>
                  <a:srgbClr val="C00000"/>
                </a:solidFill>
              </a:rPr>
              <a:t>S</a:t>
            </a:r>
            <a:r>
              <a:rPr lang="tr-TR" sz="2400" b="1" dirty="0" smtClean="0">
                <a:solidFill>
                  <a:srgbClr val="C00000"/>
                </a:solidFill>
              </a:rPr>
              <a:t> occuring after HSCT</a:t>
            </a:r>
            <a:br>
              <a:rPr lang="tr-TR" sz="2400" b="1" dirty="0" smtClean="0">
                <a:solidFill>
                  <a:srgbClr val="C00000"/>
                </a:solidFill>
              </a:rPr>
            </a:br>
            <a:endParaRPr lang="tr-TR" sz="2400" b="1" dirty="0">
              <a:solidFill>
                <a:srgbClr val="C00000"/>
              </a:solidFill>
            </a:endParaRPr>
          </a:p>
        </p:txBody>
      </p:sp>
      <p:sp>
        <p:nvSpPr>
          <p:cNvPr id="13" name="12 Dikdörtgen"/>
          <p:cNvSpPr/>
          <p:nvPr/>
        </p:nvSpPr>
        <p:spPr>
          <a:xfrm>
            <a:off x="228600" y="468868"/>
            <a:ext cx="4953000" cy="369332"/>
          </a:xfrm>
          <a:prstGeom prst="rect">
            <a:avLst/>
          </a:prstGeom>
        </p:spPr>
        <p:txBody>
          <a:bodyPr wrap="square">
            <a:spAutoFit/>
          </a:bodyPr>
          <a:lstStyle/>
          <a:p>
            <a:pPr marL="342900" indent="-342900">
              <a:buAutoNum type="arabicPeriod"/>
            </a:pP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Mucosal Origin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320"/>
            <a:ext cx="8229600" cy="553998"/>
          </a:xfrm>
        </p:spPr>
        <p:txBody>
          <a:bodyPr>
            <a:normAutofit fontScale="90000"/>
          </a:bodyPr>
          <a:lstStyle/>
          <a:p>
            <a:r>
              <a:rPr lang="tr-TR" b="1" dirty="0" smtClean="0"/>
              <a:t/>
            </a:r>
            <a:br>
              <a:rPr lang="tr-TR" b="1" dirty="0" smtClean="0"/>
            </a:br>
            <a:endParaRPr lang="tr-TR" dirty="0"/>
          </a:p>
        </p:txBody>
      </p:sp>
      <p:sp>
        <p:nvSpPr>
          <p:cNvPr id="3" name="2 Metin Yer Tutucusu"/>
          <p:cNvSpPr>
            <a:spLocks noGrp="1"/>
          </p:cNvSpPr>
          <p:nvPr>
            <p:ph idx="1"/>
          </p:nvPr>
        </p:nvSpPr>
        <p:spPr>
          <a:xfrm>
            <a:off x="304800" y="3962400"/>
            <a:ext cx="7924800" cy="2743200"/>
          </a:xfrm>
        </p:spPr>
        <p:txBody>
          <a:bodyPr>
            <a:noAutofit/>
          </a:bodyPr>
          <a:lstStyle/>
          <a:p>
            <a:pPr algn="ctr">
              <a:lnSpc>
                <a:spcPct val="150000"/>
              </a:lnSpc>
              <a:buNone/>
            </a:pPr>
            <a:r>
              <a:rPr lang="en-US" sz="2000" dirty="0" err="1" smtClean="0"/>
              <a:t>Haemorrhagic</a:t>
            </a:r>
            <a:r>
              <a:rPr lang="en-US" sz="2000" dirty="0" smtClean="0"/>
              <a:t> cystitis (HC) can be a serious complication of HSCT and causes significant morbidity, prolongation of </a:t>
            </a:r>
            <a:r>
              <a:rPr lang="en-US" sz="2000" dirty="0" err="1" smtClean="0"/>
              <a:t>hospitalisation</a:t>
            </a:r>
            <a:r>
              <a:rPr lang="en-US" sz="2000" dirty="0" smtClean="0"/>
              <a:t>, and, occasionally, death.</a:t>
            </a:r>
            <a:r>
              <a:rPr lang="tr-TR" sz="2000" dirty="0" smtClean="0"/>
              <a:t> </a:t>
            </a:r>
            <a:r>
              <a:rPr lang="tr-TR" sz="2000" dirty="0" err="1" smtClean="0"/>
              <a:t>Various</a:t>
            </a:r>
            <a:r>
              <a:rPr lang="tr-TR" sz="2000" dirty="0" smtClean="0"/>
              <a:t> </a:t>
            </a:r>
            <a:r>
              <a:rPr lang="tr-TR" sz="2000" dirty="0" err="1" smtClean="0"/>
              <a:t>additional</a:t>
            </a:r>
            <a:r>
              <a:rPr lang="tr-TR" sz="2000" dirty="0" smtClean="0"/>
              <a:t> </a:t>
            </a:r>
            <a:r>
              <a:rPr lang="tr-TR" sz="2000" dirty="0" err="1" smtClean="0"/>
              <a:t>complications</a:t>
            </a:r>
            <a:r>
              <a:rPr lang="tr-TR" sz="2000" dirty="0" smtClean="0"/>
              <a:t> </a:t>
            </a:r>
            <a:r>
              <a:rPr lang="tr-TR" sz="2000" dirty="0" err="1" smtClean="0"/>
              <a:t>have</a:t>
            </a:r>
            <a:r>
              <a:rPr lang="tr-TR" sz="2000" dirty="0" smtClean="0"/>
              <a:t> been </a:t>
            </a:r>
            <a:r>
              <a:rPr lang="tr-TR" sz="2000" dirty="0" err="1" smtClean="0"/>
              <a:t>described</a:t>
            </a:r>
            <a:r>
              <a:rPr lang="tr-TR" sz="2000" dirty="0" smtClean="0"/>
              <a:t> in </a:t>
            </a:r>
            <a:r>
              <a:rPr lang="tr-TR" sz="2000" dirty="0" err="1" smtClean="0"/>
              <a:t>patients</a:t>
            </a:r>
            <a:r>
              <a:rPr lang="tr-TR" sz="2000" dirty="0" smtClean="0"/>
              <a:t> </a:t>
            </a:r>
            <a:r>
              <a:rPr lang="tr-TR" sz="2000" dirty="0" err="1" smtClean="0"/>
              <a:t>with</a:t>
            </a:r>
            <a:r>
              <a:rPr lang="tr-TR" sz="2000" dirty="0" smtClean="0"/>
              <a:t> HC: </a:t>
            </a:r>
            <a:r>
              <a:rPr lang="tr-TR" sz="2000" u="sng" dirty="0" err="1" smtClean="0">
                <a:solidFill>
                  <a:srgbClr val="FF0000"/>
                </a:solidFill>
              </a:rPr>
              <a:t>obstructive</a:t>
            </a:r>
            <a:r>
              <a:rPr lang="tr-TR" sz="2000" u="sng" dirty="0" smtClean="0">
                <a:solidFill>
                  <a:srgbClr val="FF0000"/>
                </a:solidFill>
              </a:rPr>
              <a:t> </a:t>
            </a:r>
            <a:r>
              <a:rPr lang="tr-TR" sz="2000" u="sng" dirty="0" err="1" smtClean="0">
                <a:solidFill>
                  <a:srgbClr val="FF0000"/>
                </a:solidFill>
              </a:rPr>
              <a:t>uropathy</a:t>
            </a:r>
            <a:r>
              <a:rPr lang="tr-TR" sz="2000" u="sng" dirty="0" smtClean="0">
                <a:solidFill>
                  <a:srgbClr val="FF0000"/>
                </a:solidFill>
              </a:rPr>
              <a:t>, </a:t>
            </a:r>
            <a:r>
              <a:rPr lang="tr-TR" sz="2000" u="sng" dirty="0" err="1" smtClean="0">
                <a:solidFill>
                  <a:srgbClr val="FF0000"/>
                </a:solidFill>
              </a:rPr>
              <a:t>hydronephrosis</a:t>
            </a:r>
            <a:r>
              <a:rPr lang="tr-TR" sz="2000" u="sng" dirty="0" smtClean="0">
                <a:solidFill>
                  <a:srgbClr val="FF0000"/>
                </a:solidFill>
              </a:rPr>
              <a:t>, </a:t>
            </a:r>
            <a:r>
              <a:rPr lang="tr-TR" sz="2000" u="sng" dirty="0" err="1" smtClean="0">
                <a:solidFill>
                  <a:srgbClr val="FF0000"/>
                </a:solidFill>
              </a:rPr>
              <a:t>tubulointerstitial</a:t>
            </a:r>
            <a:r>
              <a:rPr lang="tr-TR" sz="2000" u="sng" dirty="0" smtClean="0">
                <a:solidFill>
                  <a:srgbClr val="FF0000"/>
                </a:solidFill>
              </a:rPr>
              <a:t> </a:t>
            </a:r>
            <a:r>
              <a:rPr lang="tr-TR" sz="2000" u="sng" dirty="0" err="1" smtClean="0">
                <a:solidFill>
                  <a:srgbClr val="FF0000"/>
                </a:solidFill>
              </a:rPr>
              <a:t>nephritis</a:t>
            </a:r>
            <a:r>
              <a:rPr lang="tr-TR" sz="2000" u="sng" dirty="0" smtClean="0">
                <a:solidFill>
                  <a:srgbClr val="FF0000"/>
                </a:solidFill>
              </a:rPr>
              <a:t>, </a:t>
            </a:r>
            <a:r>
              <a:rPr lang="tr-TR" sz="2000" u="sng" dirty="0" err="1" smtClean="0">
                <a:solidFill>
                  <a:srgbClr val="FF0000"/>
                </a:solidFill>
              </a:rPr>
              <a:t>acute</a:t>
            </a:r>
            <a:r>
              <a:rPr lang="tr-TR" sz="2000" u="sng" dirty="0" smtClean="0">
                <a:solidFill>
                  <a:srgbClr val="FF0000"/>
                </a:solidFill>
              </a:rPr>
              <a:t> renal </a:t>
            </a:r>
            <a:r>
              <a:rPr lang="tr-TR" sz="2000" u="sng" dirty="0" err="1" smtClean="0">
                <a:solidFill>
                  <a:srgbClr val="FF0000"/>
                </a:solidFill>
              </a:rPr>
              <a:t>failure</a:t>
            </a:r>
            <a:r>
              <a:rPr lang="tr-TR" sz="2000" u="sng" dirty="0" smtClean="0">
                <a:solidFill>
                  <a:srgbClr val="FF0000"/>
                </a:solidFill>
              </a:rPr>
              <a:t> and </a:t>
            </a:r>
            <a:r>
              <a:rPr lang="tr-TR" sz="2000" u="sng" dirty="0" err="1" smtClean="0">
                <a:solidFill>
                  <a:srgbClr val="FF0000"/>
                </a:solidFill>
              </a:rPr>
              <a:t>bladder</a:t>
            </a:r>
            <a:r>
              <a:rPr lang="tr-TR" sz="2000" u="sng" dirty="0" smtClean="0">
                <a:solidFill>
                  <a:srgbClr val="FF0000"/>
                </a:solidFill>
              </a:rPr>
              <a:t> </a:t>
            </a:r>
            <a:r>
              <a:rPr lang="tr-TR" sz="2000" u="sng" dirty="0" err="1" smtClean="0">
                <a:solidFill>
                  <a:srgbClr val="FF0000"/>
                </a:solidFill>
              </a:rPr>
              <a:t>perforatio</a:t>
            </a:r>
            <a:r>
              <a:rPr lang="tr-TR" sz="2000" dirty="0" err="1" smtClean="0">
                <a:solidFill>
                  <a:srgbClr val="FF0000"/>
                </a:solidFill>
              </a:rPr>
              <a:t>n</a:t>
            </a:r>
            <a:endParaRPr lang="tr-TR" sz="2000" dirty="0" smtClean="0">
              <a:solidFill>
                <a:srgbClr val="FF0000"/>
              </a:solidFill>
            </a:endParaRPr>
          </a:p>
          <a:p>
            <a:pPr algn="ctr">
              <a:lnSpc>
                <a:spcPct val="150000"/>
              </a:lnSpc>
              <a:buNone/>
            </a:pPr>
            <a:endParaRPr lang="en-US" sz="2000" dirty="0" smtClean="0"/>
          </a:p>
          <a:p>
            <a:pPr algn="ctr">
              <a:lnSpc>
                <a:spcPct val="150000"/>
              </a:lnSpc>
              <a:buNone/>
            </a:pPr>
            <a:endParaRPr lang="en-US" sz="2000" dirty="0" smtClean="0"/>
          </a:p>
          <a:p>
            <a:pPr algn="ctr">
              <a:lnSpc>
                <a:spcPct val="150000"/>
              </a:lnSpc>
              <a:buNone/>
            </a:pPr>
            <a:r>
              <a:rPr lang="en-US" sz="2000" dirty="0" smtClean="0"/>
              <a:t> </a:t>
            </a:r>
          </a:p>
        </p:txBody>
      </p:sp>
      <p:sp>
        <p:nvSpPr>
          <p:cNvPr id="4" name="3 Dikdörtgen"/>
          <p:cNvSpPr/>
          <p:nvPr/>
        </p:nvSpPr>
        <p:spPr>
          <a:xfrm>
            <a:off x="228600" y="468868"/>
            <a:ext cx="4953000" cy="369332"/>
          </a:xfrm>
          <a:prstGeom prst="rect">
            <a:avLst/>
          </a:prstGeom>
        </p:spPr>
        <p:txBody>
          <a:bodyPr wrap="square">
            <a:spAutoFit/>
          </a:bodyPr>
          <a:lstStyle/>
          <a:p>
            <a:pPr marL="342900" indent="-342900">
              <a:buAutoNum type="arabicPeriod"/>
            </a:pP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Mucosal Origin</a:t>
            </a:r>
          </a:p>
        </p:txBody>
      </p:sp>
      <p:sp>
        <p:nvSpPr>
          <p:cNvPr id="5" name="1 Başlık"/>
          <p:cNvSpPr txBox="1">
            <a:spLocks/>
          </p:cNvSpPr>
          <p:nvPr/>
        </p:nvSpPr>
        <p:spPr>
          <a:xfrm>
            <a:off x="381000" y="838200"/>
            <a:ext cx="8229600" cy="685800"/>
          </a:xfrm>
          <a:prstGeom prst="rect">
            <a:avLst/>
          </a:prstGeom>
        </p:spPr>
        <p:txBody>
          <a:bodyPr vert="horz"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C00000"/>
                </a:solidFill>
                <a:effectLst/>
                <a:uLnTx/>
                <a:uFillTx/>
                <a:latin typeface="+mj-lt"/>
                <a:ea typeface="+mj-ea"/>
                <a:cs typeface="+mj-cs"/>
              </a:rPr>
              <a:t>HEMORRHAGIC</a:t>
            </a:r>
            <a:r>
              <a:rPr kumimoji="0" lang="tr-TR" sz="2400" b="1" i="0" u="none" strike="noStrike" kern="1200" cap="none" spc="0" normalizeH="0" noProof="0" dirty="0" smtClean="0">
                <a:ln>
                  <a:noFill/>
                </a:ln>
                <a:solidFill>
                  <a:srgbClr val="C00000"/>
                </a:solidFill>
                <a:effectLst/>
                <a:uLnTx/>
                <a:uFillTx/>
                <a:latin typeface="+mj-lt"/>
                <a:ea typeface="+mj-ea"/>
                <a:cs typeface="+mj-cs"/>
              </a:rPr>
              <a:t> CYSTITIS </a:t>
            </a:r>
            <a:r>
              <a:rPr kumimoji="0" lang="tr-TR" sz="2400" b="1" i="0" u="none" strike="noStrike" kern="1200" cap="none" spc="0" normalizeH="0" baseline="0" noProof="0" dirty="0" smtClean="0">
                <a:ln>
                  <a:noFill/>
                </a:ln>
                <a:solidFill>
                  <a:srgbClr val="C00000"/>
                </a:solidFill>
                <a:effectLst/>
                <a:uLnTx/>
                <a:uFillTx/>
                <a:latin typeface="+mj-lt"/>
                <a:ea typeface="+mj-ea"/>
                <a:cs typeface="+mj-cs"/>
              </a:rPr>
              <a:t>occuring after HSCT</a:t>
            </a:r>
            <a:br>
              <a:rPr kumimoji="0" lang="tr-TR" sz="2400" b="1" i="0" u="none" strike="noStrike" kern="1200" cap="none" spc="0" normalizeH="0" baseline="0" noProof="0" dirty="0" smtClean="0">
                <a:ln>
                  <a:noFill/>
                </a:ln>
                <a:solidFill>
                  <a:srgbClr val="C00000"/>
                </a:solidFill>
                <a:effectLst/>
                <a:uLnTx/>
                <a:uFillTx/>
                <a:latin typeface="+mj-lt"/>
                <a:ea typeface="+mj-ea"/>
                <a:cs typeface="+mj-cs"/>
              </a:rPr>
            </a:br>
            <a:endParaRPr kumimoji="0" lang="tr-TR" sz="2400" b="1" i="0" u="none" strike="noStrike" kern="1200" cap="none" spc="0" normalizeH="0" baseline="0" noProof="0" dirty="0">
              <a:ln>
                <a:noFill/>
              </a:ln>
              <a:solidFill>
                <a:srgbClr val="C00000"/>
              </a:solidFill>
              <a:effectLst/>
              <a:uLnTx/>
              <a:uFillTx/>
              <a:latin typeface="+mj-lt"/>
              <a:ea typeface="+mj-ea"/>
              <a:cs typeface="+mj-cs"/>
            </a:endParaRPr>
          </a:p>
        </p:txBody>
      </p:sp>
      <p:pic>
        <p:nvPicPr>
          <p:cNvPr id="111622" name="Picture 6"/>
          <p:cNvPicPr>
            <a:picLocks noChangeAspect="1" noChangeArrowheads="1"/>
          </p:cNvPicPr>
          <p:nvPr/>
        </p:nvPicPr>
        <p:blipFill>
          <a:blip r:embed="rId3" cstate="print"/>
          <a:srcRect/>
          <a:stretch>
            <a:fillRect/>
          </a:stretch>
        </p:blipFill>
        <p:spPr bwMode="auto">
          <a:xfrm>
            <a:off x="2667000" y="1600200"/>
            <a:ext cx="2486025" cy="2228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Dikdörtgen"/>
          <p:cNvSpPr/>
          <p:nvPr/>
        </p:nvSpPr>
        <p:spPr>
          <a:xfrm>
            <a:off x="4267200" y="3886200"/>
            <a:ext cx="4343400" cy="3170099"/>
          </a:xfrm>
          <a:prstGeom prst="rect">
            <a:avLst/>
          </a:prstGeom>
        </p:spPr>
        <p:txBody>
          <a:bodyPr wrap="square">
            <a:spAutoFit/>
          </a:bodyPr>
          <a:lstStyle/>
          <a:p>
            <a:pPr>
              <a:lnSpc>
                <a:spcPct val="150000"/>
              </a:lnSpc>
            </a:pPr>
            <a:r>
              <a:rPr lang="en-US" sz="2000" dirty="0" err="1" smtClean="0">
                <a:latin typeface="+mj-lt"/>
              </a:rPr>
              <a:t>Haematuria</a:t>
            </a:r>
            <a:r>
              <a:rPr lang="en-US" sz="2000" dirty="0" smtClean="0">
                <a:latin typeface="+mj-lt"/>
              </a:rPr>
              <a:t>, symptomatic or asymptomatic, is graded as follows: </a:t>
            </a:r>
            <a:r>
              <a:rPr lang="tr-TR" sz="2000" dirty="0" smtClean="0">
                <a:latin typeface="+mj-lt"/>
              </a:rPr>
              <a:t> </a:t>
            </a:r>
          </a:p>
          <a:p>
            <a:pPr lvl="1">
              <a:lnSpc>
                <a:spcPct val="150000"/>
              </a:lnSpc>
              <a:buFont typeface="Arial" pitchFamily="34" charset="0"/>
              <a:buChar char="•"/>
            </a:pPr>
            <a:r>
              <a:rPr lang="en-US" sz="2000" dirty="0" smtClean="0">
                <a:latin typeface="+mj-lt"/>
              </a:rPr>
              <a:t>grade I, microscopic; </a:t>
            </a:r>
            <a:endParaRPr lang="tr-TR" sz="2000" dirty="0" smtClean="0">
              <a:latin typeface="+mj-lt"/>
            </a:endParaRPr>
          </a:p>
          <a:p>
            <a:pPr lvl="1">
              <a:lnSpc>
                <a:spcPct val="150000"/>
              </a:lnSpc>
              <a:buFont typeface="Arial" pitchFamily="34" charset="0"/>
              <a:buChar char="•"/>
            </a:pPr>
            <a:r>
              <a:rPr lang="en-US" sz="2000" dirty="0" smtClean="0">
                <a:latin typeface="+mj-lt"/>
              </a:rPr>
              <a:t>grade II, macroscopic; </a:t>
            </a:r>
            <a:r>
              <a:rPr lang="tr-TR" sz="2000" dirty="0" smtClean="0">
                <a:latin typeface="+mj-lt"/>
              </a:rPr>
              <a:t> </a:t>
            </a:r>
          </a:p>
          <a:p>
            <a:pPr lvl="1">
              <a:lnSpc>
                <a:spcPct val="150000"/>
              </a:lnSpc>
              <a:buFont typeface="Arial" pitchFamily="34" charset="0"/>
              <a:buChar char="•"/>
            </a:pPr>
            <a:r>
              <a:rPr lang="en-US" sz="2000" dirty="0" smtClean="0">
                <a:latin typeface="+mj-lt"/>
              </a:rPr>
              <a:t>grade III, with clots; </a:t>
            </a:r>
            <a:endParaRPr lang="tr-TR" sz="2000" dirty="0" smtClean="0">
              <a:latin typeface="+mj-lt"/>
            </a:endParaRPr>
          </a:p>
          <a:p>
            <a:pPr lvl="1">
              <a:lnSpc>
                <a:spcPct val="150000"/>
              </a:lnSpc>
              <a:buFont typeface="Arial" pitchFamily="34" charset="0"/>
              <a:buChar char="•"/>
            </a:pPr>
            <a:r>
              <a:rPr lang="en-US" sz="2000" dirty="0" smtClean="0">
                <a:latin typeface="+mj-lt"/>
              </a:rPr>
              <a:t>grade IV, urinary retention</a:t>
            </a:r>
            <a:endParaRPr lang="tr-TR" sz="2000" dirty="0" smtClean="0">
              <a:latin typeface="+mj-lt"/>
            </a:endParaRPr>
          </a:p>
          <a:p>
            <a:endParaRPr lang="tr-TR" sz="2000" dirty="0" smtClean="0">
              <a:latin typeface="+mj-lt"/>
            </a:endParaRPr>
          </a:p>
        </p:txBody>
      </p:sp>
      <p:sp>
        <p:nvSpPr>
          <p:cNvPr id="10" name="9 Dikdörtgen"/>
          <p:cNvSpPr/>
          <p:nvPr/>
        </p:nvSpPr>
        <p:spPr>
          <a:xfrm>
            <a:off x="4267200" y="3505200"/>
            <a:ext cx="1946367" cy="369332"/>
          </a:xfrm>
          <a:prstGeom prst="rect">
            <a:avLst/>
          </a:prstGeom>
        </p:spPr>
        <p:txBody>
          <a:bodyPr wrap="none">
            <a:spAutoFit/>
          </a:bodyPr>
          <a:lstStyle/>
          <a:p>
            <a:pPr lvl="0"/>
            <a:r>
              <a:rPr lang="en-US" b="1" dirty="0" smtClean="0">
                <a:solidFill>
                  <a:srgbClr val="7030A0"/>
                </a:solidFill>
                <a:latin typeface="+mj-lt"/>
              </a:rPr>
              <a:t>Clinical features</a:t>
            </a:r>
            <a:endParaRPr lang="en-US" dirty="0" smtClean="0">
              <a:solidFill>
                <a:srgbClr val="7030A0"/>
              </a:solidFill>
              <a:latin typeface="+mj-lt"/>
            </a:endParaRPr>
          </a:p>
        </p:txBody>
      </p:sp>
      <p:sp>
        <p:nvSpPr>
          <p:cNvPr id="11" name="1 Başlık"/>
          <p:cNvSpPr>
            <a:spLocks noGrp="1"/>
          </p:cNvSpPr>
          <p:nvPr>
            <p:ph type="title"/>
          </p:nvPr>
        </p:nvSpPr>
        <p:spPr>
          <a:xfrm>
            <a:off x="457200" y="274320"/>
            <a:ext cx="8229600" cy="553998"/>
          </a:xfrm>
        </p:spPr>
        <p:txBody>
          <a:bodyPr>
            <a:normAutofit fontScale="90000"/>
          </a:bodyPr>
          <a:lstStyle/>
          <a:p>
            <a:r>
              <a:rPr lang="tr-TR" b="1" dirty="0" smtClean="0"/>
              <a:t/>
            </a:r>
            <a:br>
              <a:rPr lang="tr-TR" b="1" dirty="0" smtClean="0"/>
            </a:br>
            <a:endParaRPr lang="tr-TR" dirty="0"/>
          </a:p>
        </p:txBody>
      </p:sp>
      <p:sp>
        <p:nvSpPr>
          <p:cNvPr id="12" name="11 Dikdörtgen"/>
          <p:cNvSpPr/>
          <p:nvPr/>
        </p:nvSpPr>
        <p:spPr>
          <a:xfrm>
            <a:off x="228600" y="468868"/>
            <a:ext cx="4953000" cy="369332"/>
          </a:xfrm>
          <a:prstGeom prst="rect">
            <a:avLst/>
          </a:prstGeom>
        </p:spPr>
        <p:txBody>
          <a:bodyPr wrap="square">
            <a:spAutoFit/>
          </a:bodyPr>
          <a:lstStyle/>
          <a:p>
            <a:pPr marL="342900" indent="-342900">
              <a:buAutoNum type="arabicPeriod"/>
            </a:pP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Mucosal Origin</a:t>
            </a:r>
          </a:p>
        </p:txBody>
      </p:sp>
      <p:sp>
        <p:nvSpPr>
          <p:cNvPr id="13" name="1 Başlık"/>
          <p:cNvSpPr txBox="1">
            <a:spLocks/>
          </p:cNvSpPr>
          <p:nvPr/>
        </p:nvSpPr>
        <p:spPr>
          <a:xfrm>
            <a:off x="381000" y="838200"/>
            <a:ext cx="8229600" cy="685800"/>
          </a:xfrm>
          <a:prstGeom prst="rect">
            <a:avLst/>
          </a:prstGeom>
        </p:spPr>
        <p:txBody>
          <a:bodyPr vert="horz"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C00000"/>
                </a:solidFill>
                <a:effectLst/>
                <a:uLnTx/>
                <a:uFillTx/>
                <a:latin typeface="+mj-lt"/>
                <a:ea typeface="+mj-ea"/>
                <a:cs typeface="+mj-cs"/>
              </a:rPr>
              <a:t>HEMORRHAGIC</a:t>
            </a:r>
            <a:r>
              <a:rPr kumimoji="0" lang="tr-TR" sz="2400" b="1" i="0" u="none" strike="noStrike" kern="1200" cap="none" spc="0" normalizeH="0" noProof="0" dirty="0" smtClean="0">
                <a:ln>
                  <a:noFill/>
                </a:ln>
                <a:solidFill>
                  <a:srgbClr val="C00000"/>
                </a:solidFill>
                <a:effectLst/>
                <a:uLnTx/>
                <a:uFillTx/>
                <a:latin typeface="+mj-lt"/>
                <a:ea typeface="+mj-ea"/>
                <a:cs typeface="+mj-cs"/>
              </a:rPr>
              <a:t> CYSTITIS </a:t>
            </a:r>
            <a:r>
              <a:rPr kumimoji="0" lang="tr-TR" sz="2400" b="1" i="0" u="none" strike="noStrike" kern="1200" cap="none" spc="0" normalizeH="0" baseline="0" noProof="0" dirty="0" smtClean="0">
                <a:ln>
                  <a:noFill/>
                </a:ln>
                <a:solidFill>
                  <a:srgbClr val="C00000"/>
                </a:solidFill>
                <a:effectLst/>
                <a:uLnTx/>
                <a:uFillTx/>
                <a:latin typeface="+mj-lt"/>
                <a:ea typeface="+mj-ea"/>
                <a:cs typeface="+mj-cs"/>
              </a:rPr>
              <a:t>occuring after HSCT</a:t>
            </a:r>
            <a:br>
              <a:rPr kumimoji="0" lang="tr-TR" sz="2400" b="1" i="0" u="none" strike="noStrike" kern="1200" cap="none" spc="0" normalizeH="0" baseline="0" noProof="0" dirty="0" smtClean="0">
                <a:ln>
                  <a:noFill/>
                </a:ln>
                <a:solidFill>
                  <a:srgbClr val="C00000"/>
                </a:solidFill>
                <a:effectLst/>
                <a:uLnTx/>
                <a:uFillTx/>
                <a:latin typeface="+mj-lt"/>
                <a:ea typeface="+mj-ea"/>
                <a:cs typeface="+mj-cs"/>
              </a:rPr>
            </a:br>
            <a:endParaRPr kumimoji="0" lang="tr-TR" sz="2400" b="1" i="0" u="none" strike="noStrike" kern="1200" cap="none" spc="0" normalizeH="0" baseline="0" noProof="0" dirty="0">
              <a:ln>
                <a:noFill/>
              </a:ln>
              <a:solidFill>
                <a:srgbClr val="C00000"/>
              </a:solidFill>
              <a:effectLst/>
              <a:uLnTx/>
              <a:uFillTx/>
              <a:latin typeface="+mj-lt"/>
              <a:ea typeface="+mj-ea"/>
              <a:cs typeface="+mj-cs"/>
            </a:endParaRPr>
          </a:p>
        </p:txBody>
      </p:sp>
      <p:sp>
        <p:nvSpPr>
          <p:cNvPr id="15" name="14 Dikdörtgen"/>
          <p:cNvSpPr/>
          <p:nvPr/>
        </p:nvSpPr>
        <p:spPr>
          <a:xfrm>
            <a:off x="457200" y="1600200"/>
            <a:ext cx="7620000" cy="1754326"/>
          </a:xfrm>
          <a:prstGeom prst="rect">
            <a:avLst/>
          </a:prstGeom>
        </p:spPr>
        <p:txBody>
          <a:bodyPr wrap="square">
            <a:spAutoFit/>
          </a:bodyPr>
          <a:lstStyle/>
          <a:p>
            <a:pPr>
              <a:lnSpc>
                <a:spcPct val="150000"/>
              </a:lnSpc>
              <a:buNone/>
            </a:pPr>
            <a:r>
              <a:rPr lang="en-US" b="1" dirty="0" smtClean="0">
                <a:solidFill>
                  <a:schemeClr val="accent4"/>
                </a:solidFill>
                <a:latin typeface="+mj-lt"/>
              </a:rPr>
              <a:t>Incidence</a:t>
            </a:r>
            <a:endParaRPr lang="en-US" dirty="0" smtClean="0">
              <a:solidFill>
                <a:schemeClr val="accent4"/>
              </a:solidFill>
              <a:latin typeface="+mj-lt"/>
            </a:endParaRPr>
          </a:p>
          <a:p>
            <a:pPr>
              <a:lnSpc>
                <a:spcPct val="150000"/>
              </a:lnSpc>
              <a:buFont typeface="Arial" pitchFamily="34" charset="0"/>
              <a:buChar char="•"/>
            </a:pPr>
            <a:r>
              <a:rPr lang="tr-TR" dirty="0" smtClean="0">
                <a:latin typeface="+mj-lt"/>
              </a:rPr>
              <a:t>  </a:t>
            </a:r>
            <a:r>
              <a:rPr lang="en-US" dirty="0" smtClean="0">
                <a:latin typeface="+mj-lt"/>
              </a:rPr>
              <a:t>HC secondary to Cy is seen in 5–25</a:t>
            </a:r>
            <a:r>
              <a:rPr lang="tr-TR" dirty="0" smtClean="0">
                <a:latin typeface="+mj-lt"/>
              </a:rPr>
              <a:t> </a:t>
            </a:r>
            <a:r>
              <a:rPr lang="en-US" dirty="0" smtClean="0">
                <a:latin typeface="+mj-lt"/>
              </a:rPr>
              <a:t>% of cases,</a:t>
            </a:r>
            <a:r>
              <a:rPr lang="tr-TR" dirty="0" smtClean="0">
                <a:latin typeface="+mj-lt"/>
              </a:rPr>
              <a:t> </a:t>
            </a:r>
          </a:p>
          <a:p>
            <a:pPr>
              <a:lnSpc>
                <a:spcPct val="150000"/>
              </a:lnSpc>
              <a:buFont typeface="Arial" pitchFamily="34" charset="0"/>
              <a:buChar char="•"/>
            </a:pPr>
            <a:r>
              <a:rPr lang="tr-TR" dirty="0" smtClean="0">
                <a:latin typeface="+mj-lt"/>
              </a:rPr>
              <a:t>  </a:t>
            </a:r>
            <a:r>
              <a:rPr lang="en-US" dirty="0" smtClean="0">
                <a:latin typeface="+mj-lt"/>
              </a:rPr>
              <a:t>Late HC was reported in a recent series as occurring in 7% of</a:t>
            </a:r>
            <a:r>
              <a:rPr lang="tr-TR" dirty="0" smtClean="0">
                <a:latin typeface="+mj-lt"/>
              </a:rPr>
              <a:t> </a:t>
            </a:r>
            <a:r>
              <a:rPr lang="en-US" dirty="0" smtClean="0">
                <a:latin typeface="+mj-lt"/>
              </a:rPr>
              <a:t>patients with RIC </a:t>
            </a:r>
            <a:r>
              <a:rPr lang="en-US" dirty="0" err="1" smtClean="0">
                <a:latin typeface="+mj-lt"/>
              </a:rPr>
              <a:t>vs</a:t>
            </a:r>
            <a:r>
              <a:rPr lang="en-US" dirty="0" smtClean="0">
                <a:latin typeface="+mj-lt"/>
              </a:rPr>
              <a:t> 17% of those undergoing MAC-HSCT </a:t>
            </a:r>
            <a:endParaRPr lang="tr-TR" dirty="0" smtClean="0">
              <a:latin typeface="+mj-lt"/>
            </a:endParaRPr>
          </a:p>
        </p:txBody>
      </p:sp>
      <p:pic>
        <p:nvPicPr>
          <p:cNvPr id="104450" name="Picture 2" descr="hemorrhagic cystitis grades ile ilgili görsel sonucu"/>
          <p:cNvPicPr>
            <a:picLocks noChangeAspect="1" noChangeArrowheads="1"/>
          </p:cNvPicPr>
          <p:nvPr/>
        </p:nvPicPr>
        <p:blipFill>
          <a:blip r:embed="rId3" cstate="print"/>
          <a:srcRect/>
          <a:stretch>
            <a:fillRect/>
          </a:stretch>
        </p:blipFill>
        <p:spPr bwMode="auto">
          <a:xfrm>
            <a:off x="609600" y="3810000"/>
            <a:ext cx="2971800" cy="2705903"/>
          </a:xfrm>
          <a:prstGeom prst="rect">
            <a:avLst/>
          </a:prstGeom>
          <a:noFill/>
        </p:spPr>
      </p:pic>
    </p:spTree>
    <p:extLst>
      <p:ext uri="{BB962C8B-B14F-4D97-AF65-F5344CB8AC3E}">
        <p14:creationId xmlns:p14="http://schemas.microsoft.com/office/powerpoint/2010/main" xmlns="" val="33966820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685800" y="2133600"/>
          <a:ext cx="7543800" cy="2438400"/>
        </p:xfrm>
        <a:graphic>
          <a:graphicData uri="http://schemas.openxmlformats.org/drawingml/2006/table">
            <a:tbl>
              <a:tblPr/>
              <a:tblGrid>
                <a:gridCol w="3435790"/>
                <a:gridCol w="4108010"/>
              </a:tblGrid>
              <a:tr h="412947">
                <a:tc>
                  <a:txBody>
                    <a:bodyPr/>
                    <a:lstStyle/>
                    <a:p>
                      <a:pPr algn="l" fontAlgn="t"/>
                      <a:r>
                        <a:rPr lang="en-US" sz="1600" b="1" dirty="0">
                          <a:solidFill>
                            <a:schemeClr val="bg1"/>
                          </a:solidFill>
                          <a:latin typeface="+mj-lt"/>
                        </a:rPr>
                        <a:t>Pre-engraftment</a:t>
                      </a:r>
                    </a:p>
                  </a:txBody>
                  <a:tcPr>
                    <a:lnL>
                      <a:noFill/>
                    </a:lnL>
                    <a:lnR>
                      <a:noFill/>
                    </a:lnR>
                    <a:lnT>
                      <a:noFill/>
                    </a:lnT>
                    <a:lnB>
                      <a:noFill/>
                    </a:lnB>
                    <a:solidFill>
                      <a:schemeClr val="accent2"/>
                    </a:solidFill>
                  </a:tcPr>
                </a:tc>
                <a:tc>
                  <a:txBody>
                    <a:bodyPr/>
                    <a:lstStyle/>
                    <a:p>
                      <a:pPr algn="l" fontAlgn="t"/>
                      <a:r>
                        <a:rPr lang="en-US" sz="1600" b="1" dirty="0">
                          <a:solidFill>
                            <a:schemeClr val="bg1"/>
                          </a:solidFill>
                          <a:latin typeface="+mj-lt"/>
                        </a:rPr>
                        <a:t>Post-engraftment</a:t>
                      </a:r>
                    </a:p>
                  </a:txBody>
                  <a:tcPr>
                    <a:lnL>
                      <a:noFill/>
                    </a:lnL>
                    <a:lnR>
                      <a:noFill/>
                    </a:lnR>
                    <a:lnT>
                      <a:noFill/>
                    </a:lnT>
                    <a:lnB>
                      <a:noFill/>
                    </a:lnB>
                    <a:solidFill>
                      <a:schemeClr val="accent2"/>
                    </a:solidFill>
                  </a:tcPr>
                </a:tc>
              </a:tr>
              <a:tr h="2025453">
                <a:tc>
                  <a:txBody>
                    <a:bodyPr/>
                    <a:lstStyle/>
                    <a:p>
                      <a:pPr algn="l" fontAlgn="t">
                        <a:buFont typeface="Arial"/>
                        <a:buChar char="•"/>
                      </a:pPr>
                      <a:r>
                        <a:rPr lang="en-US" sz="1600" dirty="0">
                          <a:solidFill>
                            <a:srgbClr val="FF0000"/>
                          </a:solidFill>
                          <a:latin typeface="+mj-lt"/>
                        </a:rPr>
                        <a:t>Chemotherapeutic </a:t>
                      </a:r>
                      <a:r>
                        <a:rPr lang="en-US" sz="1600" dirty="0" smtClean="0">
                          <a:solidFill>
                            <a:srgbClr val="FF0000"/>
                          </a:solidFill>
                          <a:latin typeface="+mj-lt"/>
                        </a:rPr>
                        <a:t>agents</a:t>
                      </a:r>
                      <a:endParaRPr lang="en-US" sz="1600" dirty="0">
                        <a:solidFill>
                          <a:srgbClr val="FF0000"/>
                        </a:solidFill>
                        <a:latin typeface="+mj-lt"/>
                      </a:endParaRPr>
                    </a:p>
                    <a:p>
                      <a:pPr algn="l" fontAlgn="t">
                        <a:buFont typeface="Arial"/>
                        <a:buChar char="•"/>
                      </a:pPr>
                      <a:r>
                        <a:rPr lang="en-US" sz="1600" dirty="0" smtClean="0">
                          <a:latin typeface="+mj-lt"/>
                        </a:rPr>
                        <a:t>Other</a:t>
                      </a:r>
                      <a:endParaRPr lang="en-US" sz="1600" dirty="0">
                        <a:latin typeface="+mj-lt"/>
                      </a:endParaRPr>
                    </a:p>
                    <a:p>
                      <a:pPr marL="742950" lvl="1" indent="-285750" algn="l" fontAlgn="t">
                        <a:buFont typeface="Arial"/>
                        <a:buChar char="•"/>
                      </a:pPr>
                      <a:r>
                        <a:rPr lang="en-US" sz="1600" dirty="0">
                          <a:latin typeface="+mj-lt"/>
                        </a:rPr>
                        <a:t>Pelvic irradiation</a:t>
                      </a:r>
                    </a:p>
                    <a:p>
                      <a:pPr marL="742950" lvl="1" indent="-285750" algn="l" fontAlgn="t">
                        <a:buFont typeface="Arial"/>
                        <a:buChar char="•"/>
                      </a:pPr>
                      <a:r>
                        <a:rPr lang="en-US" sz="1600" dirty="0">
                          <a:latin typeface="+mj-lt"/>
                        </a:rPr>
                        <a:t>Severe thrombocytopenia</a:t>
                      </a:r>
                    </a:p>
                    <a:p>
                      <a:pPr marL="742950" lvl="1" indent="-285750" algn="l" fontAlgn="t">
                        <a:buFont typeface="Arial"/>
                        <a:buChar char="•"/>
                      </a:pPr>
                      <a:r>
                        <a:rPr lang="en-US" sz="1600" dirty="0" err="1">
                          <a:latin typeface="+mj-lt"/>
                        </a:rPr>
                        <a:t>Coagulopathy</a:t>
                      </a:r>
                      <a:endParaRPr lang="en-US" sz="1600" dirty="0">
                        <a:latin typeface="+mj-lt"/>
                      </a:endParaRPr>
                    </a:p>
                  </a:txBody>
                  <a:tcPr>
                    <a:lnL>
                      <a:noFill/>
                    </a:lnL>
                    <a:lnR>
                      <a:noFill/>
                    </a:lnR>
                    <a:lnT>
                      <a:noFill/>
                    </a:lnT>
                    <a:lnB>
                      <a:noFill/>
                    </a:lnB>
                    <a:solidFill>
                      <a:schemeClr val="accent2">
                        <a:lumMod val="40000"/>
                        <a:lumOff val="60000"/>
                      </a:schemeClr>
                    </a:solidFill>
                  </a:tcPr>
                </a:tc>
                <a:tc>
                  <a:txBody>
                    <a:bodyPr/>
                    <a:lstStyle/>
                    <a:p>
                      <a:pPr algn="l" fontAlgn="t">
                        <a:buFont typeface="Arial"/>
                        <a:buChar char="•"/>
                      </a:pPr>
                      <a:r>
                        <a:rPr lang="en-US" sz="1600" dirty="0">
                          <a:latin typeface="+mj-lt"/>
                        </a:rPr>
                        <a:t>Infections</a:t>
                      </a:r>
                    </a:p>
                    <a:p>
                      <a:pPr marL="742950" lvl="1" indent="-285750" algn="l" fontAlgn="t">
                        <a:buFont typeface="Arial"/>
                        <a:buChar char="•"/>
                      </a:pPr>
                      <a:r>
                        <a:rPr lang="en-US" sz="1600" dirty="0" err="1">
                          <a:solidFill>
                            <a:srgbClr val="FF0000"/>
                          </a:solidFill>
                          <a:latin typeface="+mj-lt"/>
                        </a:rPr>
                        <a:t>Polyomavirus</a:t>
                      </a:r>
                      <a:r>
                        <a:rPr lang="en-US" sz="1600" dirty="0">
                          <a:solidFill>
                            <a:srgbClr val="FF0000"/>
                          </a:solidFill>
                          <a:latin typeface="+mj-lt"/>
                        </a:rPr>
                        <a:t> </a:t>
                      </a:r>
                      <a:r>
                        <a:rPr lang="en-US" sz="1600" dirty="0">
                          <a:latin typeface="+mj-lt"/>
                        </a:rPr>
                        <a:t>(BK)</a:t>
                      </a:r>
                    </a:p>
                    <a:p>
                      <a:pPr marL="742950" lvl="1" indent="-285750" algn="l" fontAlgn="t">
                        <a:buFont typeface="Arial"/>
                        <a:buChar char="•"/>
                      </a:pPr>
                      <a:r>
                        <a:rPr lang="en-US" sz="1600" dirty="0">
                          <a:latin typeface="+mj-lt"/>
                        </a:rPr>
                        <a:t>Cytomegalovirus</a:t>
                      </a:r>
                    </a:p>
                    <a:p>
                      <a:pPr marL="742950" lvl="1" indent="-285750" algn="l" fontAlgn="t">
                        <a:buFont typeface="Arial"/>
                        <a:buChar char="•"/>
                      </a:pPr>
                      <a:r>
                        <a:rPr lang="en-US" sz="1600" dirty="0">
                          <a:latin typeface="+mj-lt"/>
                        </a:rPr>
                        <a:t>Adenovirus</a:t>
                      </a:r>
                    </a:p>
                    <a:p>
                      <a:pPr algn="l" fontAlgn="t">
                        <a:buFont typeface="Arial"/>
                        <a:buChar char="•"/>
                      </a:pPr>
                      <a:r>
                        <a:rPr lang="en-US" sz="1600" dirty="0">
                          <a:latin typeface="+mj-lt"/>
                        </a:rPr>
                        <a:t>Other</a:t>
                      </a:r>
                    </a:p>
                    <a:p>
                      <a:pPr marL="742950" lvl="1" indent="-285750" algn="l" fontAlgn="t">
                        <a:buFont typeface="Arial"/>
                        <a:buChar char="•"/>
                      </a:pPr>
                      <a:r>
                        <a:rPr lang="en-US" sz="1600" dirty="0">
                          <a:latin typeface="+mj-lt"/>
                        </a:rPr>
                        <a:t>Severe thrombocytopenia</a:t>
                      </a:r>
                    </a:p>
                    <a:p>
                      <a:pPr marL="742950" lvl="1" indent="-285750" algn="l" fontAlgn="t">
                        <a:buFont typeface="Arial"/>
                        <a:buChar char="•"/>
                      </a:pPr>
                      <a:r>
                        <a:rPr lang="en-US" sz="1600" dirty="0" err="1">
                          <a:latin typeface="+mj-lt"/>
                        </a:rPr>
                        <a:t>Coagulopathy</a:t>
                      </a:r>
                      <a:endParaRPr lang="en-US" sz="1600" dirty="0">
                        <a:latin typeface="+mj-lt"/>
                      </a:endParaRPr>
                    </a:p>
                  </a:txBody>
                  <a:tcPr>
                    <a:lnL>
                      <a:noFill/>
                    </a:lnL>
                    <a:lnR>
                      <a:noFill/>
                    </a:lnR>
                    <a:lnT>
                      <a:noFill/>
                    </a:lnT>
                    <a:lnB>
                      <a:noFill/>
                    </a:lnB>
                    <a:solidFill>
                      <a:schemeClr val="accent2">
                        <a:lumMod val="40000"/>
                        <a:lumOff val="60000"/>
                      </a:schemeClr>
                    </a:solidFill>
                  </a:tcPr>
                </a:tc>
              </a:tr>
            </a:tbl>
          </a:graphicData>
        </a:graphic>
      </p:graphicFrame>
      <p:sp>
        <p:nvSpPr>
          <p:cNvPr id="6" name="Rectangle 5"/>
          <p:cNvSpPr/>
          <p:nvPr/>
        </p:nvSpPr>
        <p:spPr>
          <a:xfrm>
            <a:off x="685800" y="1676400"/>
            <a:ext cx="7772400" cy="400110"/>
          </a:xfrm>
          <a:prstGeom prst="rect">
            <a:avLst/>
          </a:prstGeom>
        </p:spPr>
        <p:txBody>
          <a:bodyPr wrap="square">
            <a:spAutoFit/>
          </a:bodyPr>
          <a:lstStyle/>
          <a:p>
            <a:r>
              <a:rPr lang="en-US" sz="2000" dirty="0" smtClean="0">
                <a:solidFill>
                  <a:srgbClr val="7030A0"/>
                </a:solidFill>
                <a:latin typeface="+mj-lt"/>
              </a:rPr>
              <a:t>Causes of hemorrhagic cystitis in BMT recipients</a:t>
            </a:r>
            <a:endParaRPr lang="en-US" sz="2000" dirty="0">
              <a:solidFill>
                <a:srgbClr val="7030A0"/>
              </a:solidFill>
              <a:latin typeface="+mj-lt"/>
            </a:endParaRPr>
          </a:p>
        </p:txBody>
      </p:sp>
      <p:graphicFrame>
        <p:nvGraphicFramePr>
          <p:cNvPr id="7" name="Table 6"/>
          <p:cNvGraphicFramePr>
            <a:graphicFrameLocks noGrp="1"/>
          </p:cNvGraphicFramePr>
          <p:nvPr/>
        </p:nvGraphicFramePr>
        <p:xfrm>
          <a:off x="685800" y="4724400"/>
          <a:ext cx="7543800" cy="1833424"/>
        </p:xfrm>
        <a:graphic>
          <a:graphicData uri="http://schemas.openxmlformats.org/drawingml/2006/table">
            <a:tbl>
              <a:tblPr>
                <a:tableStyleId>{E929F9F4-4A8F-4326-A1B4-22849713DDAB}</a:tableStyleId>
              </a:tblPr>
              <a:tblGrid>
                <a:gridCol w="2321169"/>
                <a:gridCol w="5222631"/>
              </a:tblGrid>
              <a:tr h="206159">
                <a:tc>
                  <a:txBody>
                    <a:bodyPr/>
                    <a:lstStyle/>
                    <a:p>
                      <a:pPr fontAlgn="t"/>
                      <a:r>
                        <a:rPr lang="en-US" sz="1200" dirty="0">
                          <a:solidFill>
                            <a:schemeClr val="tx1"/>
                          </a:solidFill>
                          <a:latin typeface="+mj-lt"/>
                        </a:rPr>
                        <a:t>Cyclophosphamide, </a:t>
                      </a:r>
                      <a:r>
                        <a:rPr lang="en-US" sz="1200" dirty="0" err="1">
                          <a:solidFill>
                            <a:schemeClr val="tx1"/>
                          </a:solidFill>
                          <a:latin typeface="+mj-lt"/>
                        </a:rPr>
                        <a:t>Ifosfamide</a:t>
                      </a:r>
                      <a:endParaRPr lang="en-US" sz="1200" dirty="0">
                        <a:solidFill>
                          <a:schemeClr val="tx1"/>
                        </a:solidFill>
                        <a:latin typeface="+mj-lt"/>
                      </a:endParaRPr>
                    </a:p>
                  </a:txBody>
                  <a:tcPr marL="46299" marR="46299" marT="23149" marB="23149" anchor="ctr">
                    <a:solidFill>
                      <a:schemeClr val="accent2">
                        <a:lumMod val="40000"/>
                        <a:lumOff val="60000"/>
                      </a:schemeClr>
                    </a:solidFill>
                  </a:tcPr>
                </a:tc>
                <a:tc>
                  <a:txBody>
                    <a:bodyPr/>
                    <a:lstStyle/>
                    <a:p>
                      <a:pPr fontAlgn="t"/>
                      <a:r>
                        <a:rPr lang="en-US" sz="1200" dirty="0">
                          <a:solidFill>
                            <a:schemeClr val="tx1"/>
                          </a:solidFill>
                          <a:latin typeface="+mj-lt"/>
                        </a:rPr>
                        <a:t>Hemorrhagic cystitis</a:t>
                      </a:r>
                    </a:p>
                  </a:txBody>
                  <a:tcPr marL="46299" marR="46299" marT="23149" marB="23149" anchor="ctr">
                    <a:solidFill>
                      <a:schemeClr val="accent2">
                        <a:lumMod val="40000"/>
                        <a:lumOff val="60000"/>
                      </a:schemeClr>
                    </a:solidFill>
                  </a:tcPr>
                </a:tc>
              </a:tr>
              <a:tr h="206159">
                <a:tc>
                  <a:txBody>
                    <a:bodyPr/>
                    <a:lstStyle/>
                    <a:p>
                      <a:pPr fontAlgn="t"/>
                      <a:r>
                        <a:rPr lang="en-US" sz="1200">
                          <a:solidFill>
                            <a:schemeClr val="tx1"/>
                          </a:solidFill>
                          <a:latin typeface="+mj-lt"/>
                        </a:rPr>
                        <a:t>Busulfan</a:t>
                      </a:r>
                    </a:p>
                  </a:txBody>
                  <a:tcPr marL="46299" marR="46299" marT="23149" marB="23149" anchor="ctr">
                    <a:solidFill>
                      <a:schemeClr val="accent2">
                        <a:lumMod val="40000"/>
                        <a:lumOff val="60000"/>
                      </a:schemeClr>
                    </a:solidFill>
                  </a:tcPr>
                </a:tc>
                <a:tc>
                  <a:txBody>
                    <a:bodyPr/>
                    <a:lstStyle/>
                    <a:p>
                      <a:pPr fontAlgn="t"/>
                      <a:r>
                        <a:rPr lang="en-US" sz="1200" dirty="0">
                          <a:solidFill>
                            <a:schemeClr val="tx1"/>
                          </a:solidFill>
                          <a:latin typeface="+mj-lt"/>
                        </a:rPr>
                        <a:t>Hemorrhagic cystitis</a:t>
                      </a:r>
                    </a:p>
                  </a:txBody>
                  <a:tcPr marL="46299" marR="46299" marT="23149" marB="23149" anchor="ctr">
                    <a:solidFill>
                      <a:schemeClr val="accent2">
                        <a:lumMod val="40000"/>
                        <a:lumOff val="60000"/>
                      </a:schemeClr>
                    </a:solidFill>
                  </a:tcPr>
                </a:tc>
              </a:tr>
              <a:tr h="202996">
                <a:tc>
                  <a:txBody>
                    <a:bodyPr/>
                    <a:lstStyle/>
                    <a:p>
                      <a:pPr fontAlgn="t"/>
                      <a:r>
                        <a:rPr lang="en-US" sz="1200">
                          <a:solidFill>
                            <a:schemeClr val="tx1"/>
                          </a:solidFill>
                          <a:latin typeface="+mj-lt"/>
                        </a:rPr>
                        <a:t>Thiotepa</a:t>
                      </a:r>
                    </a:p>
                  </a:txBody>
                  <a:tcPr marL="46299" marR="46299" marT="23149" marB="23149" anchor="ctr">
                    <a:solidFill>
                      <a:schemeClr val="accent2">
                        <a:lumMod val="40000"/>
                        <a:lumOff val="60000"/>
                      </a:schemeClr>
                    </a:solidFill>
                  </a:tcPr>
                </a:tc>
                <a:tc>
                  <a:txBody>
                    <a:bodyPr/>
                    <a:lstStyle/>
                    <a:p>
                      <a:pPr fontAlgn="t"/>
                      <a:r>
                        <a:rPr lang="en-US" sz="1200" dirty="0">
                          <a:solidFill>
                            <a:schemeClr val="tx1"/>
                          </a:solidFill>
                          <a:latin typeface="+mj-lt"/>
                        </a:rPr>
                        <a:t>Irritation and rarely hemorrhagic cystitis</a:t>
                      </a:r>
                    </a:p>
                  </a:txBody>
                  <a:tcPr marL="46299" marR="46299" marT="23149" marB="23149" anchor="ctr">
                    <a:solidFill>
                      <a:schemeClr val="accent2">
                        <a:lumMod val="40000"/>
                        <a:lumOff val="60000"/>
                      </a:schemeClr>
                    </a:solidFill>
                  </a:tcPr>
                </a:tc>
              </a:tr>
              <a:tr h="218487">
                <a:tc>
                  <a:txBody>
                    <a:bodyPr/>
                    <a:lstStyle/>
                    <a:p>
                      <a:pPr fontAlgn="t"/>
                      <a:r>
                        <a:rPr lang="en-US" sz="1200">
                          <a:solidFill>
                            <a:schemeClr val="tx1"/>
                          </a:solidFill>
                          <a:latin typeface="+mj-lt"/>
                        </a:rPr>
                        <a:t>Doxorubicin</a:t>
                      </a:r>
                    </a:p>
                  </a:txBody>
                  <a:tcPr marL="46299" marR="46299" marT="23149" marB="23149" anchor="ctr">
                    <a:solidFill>
                      <a:schemeClr val="accent2">
                        <a:lumMod val="40000"/>
                        <a:lumOff val="60000"/>
                      </a:schemeClr>
                    </a:solidFill>
                  </a:tcPr>
                </a:tc>
                <a:tc>
                  <a:txBody>
                    <a:bodyPr/>
                    <a:lstStyle/>
                    <a:p>
                      <a:pPr fontAlgn="t"/>
                      <a:r>
                        <a:rPr lang="en-US" sz="1200" dirty="0">
                          <a:solidFill>
                            <a:schemeClr val="tx1"/>
                          </a:solidFill>
                          <a:latin typeface="+mj-lt"/>
                        </a:rPr>
                        <a:t>Reversible hemorrhagic cystitis in 20 to 30 percent</a:t>
                      </a:r>
                    </a:p>
                  </a:txBody>
                  <a:tcPr marL="46299" marR="46299" marT="23149" marB="23149" anchor="ctr">
                    <a:solidFill>
                      <a:schemeClr val="accent2">
                        <a:lumMod val="40000"/>
                        <a:lumOff val="60000"/>
                      </a:schemeClr>
                    </a:solidFill>
                  </a:tcPr>
                </a:tc>
              </a:tr>
              <a:tr h="202996">
                <a:tc>
                  <a:txBody>
                    <a:bodyPr/>
                    <a:lstStyle/>
                    <a:p>
                      <a:pPr fontAlgn="t"/>
                      <a:r>
                        <a:rPr lang="en-US" sz="1200" dirty="0" err="1">
                          <a:solidFill>
                            <a:schemeClr val="tx1"/>
                          </a:solidFill>
                          <a:latin typeface="+mj-lt"/>
                        </a:rPr>
                        <a:t>Mitomycin</a:t>
                      </a:r>
                      <a:endParaRPr lang="en-US" sz="1200" dirty="0">
                        <a:solidFill>
                          <a:schemeClr val="tx1"/>
                        </a:solidFill>
                        <a:latin typeface="+mj-lt"/>
                      </a:endParaRPr>
                    </a:p>
                  </a:txBody>
                  <a:tcPr marL="46299" marR="46299" marT="23149" marB="23149" anchor="ctr">
                    <a:solidFill>
                      <a:schemeClr val="accent2">
                        <a:lumMod val="40000"/>
                        <a:lumOff val="60000"/>
                      </a:schemeClr>
                    </a:solidFill>
                  </a:tcPr>
                </a:tc>
                <a:tc>
                  <a:txBody>
                    <a:bodyPr/>
                    <a:lstStyle/>
                    <a:p>
                      <a:pPr fontAlgn="t"/>
                      <a:r>
                        <a:rPr lang="en-US" sz="1200" dirty="0">
                          <a:solidFill>
                            <a:schemeClr val="tx1"/>
                          </a:solidFill>
                          <a:latin typeface="+mj-lt"/>
                        </a:rPr>
                        <a:t>Cystitis in 15 percent</a:t>
                      </a:r>
                    </a:p>
                  </a:txBody>
                  <a:tcPr marL="46299" marR="46299" marT="23149" marB="23149" anchor="ctr">
                    <a:solidFill>
                      <a:schemeClr val="accent2">
                        <a:lumMod val="40000"/>
                        <a:lumOff val="60000"/>
                      </a:schemeClr>
                    </a:solidFill>
                  </a:tcPr>
                </a:tc>
              </a:tr>
              <a:tr h="202996">
                <a:tc>
                  <a:txBody>
                    <a:bodyPr/>
                    <a:lstStyle/>
                    <a:p>
                      <a:pPr fontAlgn="t"/>
                      <a:r>
                        <a:rPr lang="en-US" sz="1200">
                          <a:solidFill>
                            <a:schemeClr val="tx1"/>
                          </a:solidFill>
                          <a:latin typeface="+mj-lt"/>
                        </a:rPr>
                        <a:t>Fludarabine</a:t>
                      </a:r>
                    </a:p>
                  </a:txBody>
                  <a:tcPr marL="46299" marR="46299" marT="23149" marB="23149" anchor="ctr">
                    <a:solidFill>
                      <a:schemeClr val="accent2">
                        <a:lumMod val="40000"/>
                        <a:lumOff val="60000"/>
                      </a:schemeClr>
                    </a:solidFill>
                  </a:tcPr>
                </a:tc>
                <a:tc>
                  <a:txBody>
                    <a:bodyPr/>
                    <a:lstStyle/>
                    <a:p>
                      <a:pPr fontAlgn="t"/>
                      <a:r>
                        <a:rPr lang="en-US" sz="1200" dirty="0">
                          <a:solidFill>
                            <a:schemeClr val="tx1"/>
                          </a:solidFill>
                          <a:latin typeface="+mj-lt"/>
                        </a:rPr>
                        <a:t>Rare hemorrhagic cystitis</a:t>
                      </a:r>
                    </a:p>
                  </a:txBody>
                  <a:tcPr marL="46299" marR="46299" marT="23149" marB="23149" anchor="ctr">
                    <a:solidFill>
                      <a:schemeClr val="accent2">
                        <a:lumMod val="40000"/>
                        <a:lumOff val="60000"/>
                      </a:schemeClr>
                    </a:solidFill>
                  </a:tcPr>
                </a:tc>
              </a:tr>
              <a:tr h="202996">
                <a:tc>
                  <a:txBody>
                    <a:bodyPr/>
                    <a:lstStyle/>
                    <a:p>
                      <a:pPr fontAlgn="t"/>
                      <a:r>
                        <a:rPr lang="en-US" sz="1200">
                          <a:solidFill>
                            <a:schemeClr val="tx1"/>
                          </a:solidFill>
                          <a:latin typeface="+mj-lt"/>
                        </a:rPr>
                        <a:t>Chlorambucil</a:t>
                      </a:r>
                    </a:p>
                  </a:txBody>
                  <a:tcPr marL="46299" marR="46299" marT="23149" marB="23149" anchor="ctr">
                    <a:solidFill>
                      <a:schemeClr val="accent2">
                        <a:lumMod val="40000"/>
                        <a:lumOff val="60000"/>
                      </a:schemeClr>
                    </a:solidFill>
                  </a:tcPr>
                </a:tc>
                <a:tc>
                  <a:txBody>
                    <a:bodyPr/>
                    <a:lstStyle/>
                    <a:p>
                      <a:pPr fontAlgn="t"/>
                      <a:r>
                        <a:rPr lang="en-US" sz="1200" dirty="0">
                          <a:solidFill>
                            <a:schemeClr val="tx1"/>
                          </a:solidFill>
                          <a:latin typeface="+mj-lt"/>
                        </a:rPr>
                        <a:t>Rare cases of sterile cystitis</a:t>
                      </a:r>
                    </a:p>
                  </a:txBody>
                  <a:tcPr marL="46299" marR="46299" marT="23149" marB="23149" anchor="ctr">
                    <a:solidFill>
                      <a:schemeClr val="accent2">
                        <a:lumMod val="40000"/>
                        <a:lumOff val="60000"/>
                      </a:schemeClr>
                    </a:solidFill>
                  </a:tcPr>
                </a:tc>
              </a:tr>
              <a:tr h="218487">
                <a:tc>
                  <a:txBody>
                    <a:bodyPr/>
                    <a:lstStyle/>
                    <a:p>
                      <a:pPr fontAlgn="t"/>
                      <a:r>
                        <a:rPr lang="en-US" sz="1200">
                          <a:solidFill>
                            <a:schemeClr val="tx1"/>
                          </a:solidFill>
                          <a:latin typeface="+mj-lt"/>
                        </a:rPr>
                        <a:t>Cabazitaxel</a:t>
                      </a:r>
                    </a:p>
                  </a:txBody>
                  <a:tcPr marL="46299" marR="46299" marT="23149" marB="23149" anchor="ctr">
                    <a:solidFill>
                      <a:schemeClr val="accent2">
                        <a:lumMod val="40000"/>
                        <a:lumOff val="60000"/>
                      </a:schemeClr>
                    </a:solidFill>
                  </a:tcPr>
                </a:tc>
                <a:tc>
                  <a:txBody>
                    <a:bodyPr/>
                    <a:lstStyle/>
                    <a:p>
                      <a:pPr fontAlgn="t"/>
                      <a:r>
                        <a:rPr lang="en-US" sz="1200" dirty="0">
                          <a:solidFill>
                            <a:schemeClr val="tx1"/>
                          </a:solidFill>
                          <a:latin typeface="+mj-lt"/>
                        </a:rPr>
                        <a:t>Hemorrhagic cystitis in 17 percent; severe (grade 3 or 4) in 2 to 3 percent</a:t>
                      </a:r>
                    </a:p>
                  </a:txBody>
                  <a:tcPr marL="46299" marR="46299" marT="23149" marB="23149" anchor="ctr">
                    <a:solidFill>
                      <a:schemeClr val="accent2">
                        <a:lumMod val="40000"/>
                        <a:lumOff val="60000"/>
                      </a:schemeClr>
                    </a:solidFill>
                  </a:tcPr>
                </a:tc>
              </a:tr>
            </a:tbl>
          </a:graphicData>
        </a:graphic>
      </p:graphicFrame>
      <p:sp>
        <p:nvSpPr>
          <p:cNvPr id="10" name="1 Başlık"/>
          <p:cNvSpPr>
            <a:spLocks noGrp="1"/>
          </p:cNvSpPr>
          <p:nvPr>
            <p:ph type="title"/>
          </p:nvPr>
        </p:nvSpPr>
        <p:spPr>
          <a:xfrm>
            <a:off x="457200" y="274320"/>
            <a:ext cx="8229600" cy="553998"/>
          </a:xfrm>
        </p:spPr>
        <p:txBody>
          <a:bodyPr>
            <a:normAutofit fontScale="90000"/>
          </a:bodyPr>
          <a:lstStyle/>
          <a:p>
            <a:r>
              <a:rPr lang="tr-TR" b="1" dirty="0" smtClean="0"/>
              <a:t/>
            </a:r>
            <a:br>
              <a:rPr lang="tr-TR" b="1" dirty="0" smtClean="0"/>
            </a:br>
            <a:endParaRPr lang="tr-TR" dirty="0"/>
          </a:p>
        </p:txBody>
      </p:sp>
      <p:sp>
        <p:nvSpPr>
          <p:cNvPr id="11" name="10 Dikdörtgen"/>
          <p:cNvSpPr/>
          <p:nvPr/>
        </p:nvSpPr>
        <p:spPr>
          <a:xfrm>
            <a:off x="228600" y="468868"/>
            <a:ext cx="4953000" cy="369332"/>
          </a:xfrm>
          <a:prstGeom prst="rect">
            <a:avLst/>
          </a:prstGeom>
        </p:spPr>
        <p:txBody>
          <a:bodyPr wrap="square">
            <a:spAutoFit/>
          </a:bodyPr>
          <a:lstStyle/>
          <a:p>
            <a:pPr marL="342900" indent="-342900">
              <a:buAutoNum type="arabicPeriod"/>
            </a:pP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Mucosal Origin</a:t>
            </a:r>
          </a:p>
        </p:txBody>
      </p:sp>
      <p:sp>
        <p:nvSpPr>
          <p:cNvPr id="12" name="1 Başlık"/>
          <p:cNvSpPr txBox="1">
            <a:spLocks/>
          </p:cNvSpPr>
          <p:nvPr/>
        </p:nvSpPr>
        <p:spPr>
          <a:xfrm>
            <a:off x="381000" y="838200"/>
            <a:ext cx="8229600" cy="685800"/>
          </a:xfrm>
          <a:prstGeom prst="rect">
            <a:avLst/>
          </a:prstGeom>
        </p:spPr>
        <p:txBody>
          <a:bodyPr vert="horz"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C00000"/>
                </a:solidFill>
                <a:effectLst/>
                <a:uLnTx/>
                <a:uFillTx/>
                <a:latin typeface="+mj-lt"/>
                <a:ea typeface="+mj-ea"/>
                <a:cs typeface="+mj-cs"/>
              </a:rPr>
              <a:t>HEMORRHAGIC</a:t>
            </a:r>
            <a:r>
              <a:rPr kumimoji="0" lang="tr-TR" sz="2400" b="1" i="0" u="none" strike="noStrike" kern="1200" cap="none" spc="0" normalizeH="0" noProof="0" dirty="0" smtClean="0">
                <a:ln>
                  <a:noFill/>
                </a:ln>
                <a:solidFill>
                  <a:srgbClr val="C00000"/>
                </a:solidFill>
                <a:effectLst/>
                <a:uLnTx/>
                <a:uFillTx/>
                <a:latin typeface="+mj-lt"/>
                <a:ea typeface="+mj-ea"/>
                <a:cs typeface="+mj-cs"/>
              </a:rPr>
              <a:t> CYSTITIS </a:t>
            </a:r>
            <a:r>
              <a:rPr kumimoji="0" lang="tr-TR" sz="2400" b="1" i="0" u="none" strike="noStrike" kern="1200" cap="none" spc="0" normalizeH="0" baseline="0" noProof="0" dirty="0" smtClean="0">
                <a:ln>
                  <a:noFill/>
                </a:ln>
                <a:solidFill>
                  <a:srgbClr val="C00000"/>
                </a:solidFill>
                <a:effectLst/>
                <a:uLnTx/>
                <a:uFillTx/>
                <a:latin typeface="+mj-lt"/>
                <a:ea typeface="+mj-ea"/>
                <a:cs typeface="+mj-cs"/>
              </a:rPr>
              <a:t>occuring after HSCT</a:t>
            </a:r>
            <a:br>
              <a:rPr kumimoji="0" lang="tr-TR" sz="2400" b="1" i="0" u="none" strike="noStrike" kern="1200" cap="none" spc="0" normalizeH="0" baseline="0" noProof="0" dirty="0" smtClean="0">
                <a:ln>
                  <a:noFill/>
                </a:ln>
                <a:solidFill>
                  <a:srgbClr val="C00000"/>
                </a:solidFill>
                <a:effectLst/>
                <a:uLnTx/>
                <a:uFillTx/>
                <a:latin typeface="+mj-lt"/>
                <a:ea typeface="+mj-ea"/>
                <a:cs typeface="+mj-cs"/>
              </a:rPr>
            </a:br>
            <a:endParaRPr kumimoji="0" lang="tr-TR" sz="2400" b="1" i="0" u="none" strike="noStrike" kern="1200" cap="none" spc="0" normalizeH="0" baseline="0" noProof="0" dirty="0">
              <a:ln>
                <a:noFill/>
              </a:ln>
              <a:solidFill>
                <a:srgbClr val="C00000"/>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amond(in)">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1629915"/>
            <a:ext cx="10058400" cy="427485"/>
          </a:xfrm>
          <a:prstGeom prst="rect">
            <a:avLst/>
          </a:prstGeom>
          <a:noFill/>
        </p:spPr>
        <p:txBody>
          <a:bodyPr vert="horz" wrap="square" lIns="0" tIns="118551" rIns="0" bIns="0" rtlCol="0">
            <a:spAutoFit/>
          </a:bodyPr>
          <a:lstStyle/>
          <a:p>
            <a:pPr marL="2562483" marR="2145050" indent="-410198">
              <a:spcBef>
                <a:spcPts val="933"/>
              </a:spcBef>
            </a:pPr>
            <a:r>
              <a:rPr sz="2000" spc="-4" dirty="0" smtClean="0">
                <a:solidFill>
                  <a:schemeClr val="tx1"/>
                </a:solidFill>
              </a:rPr>
              <a:t>Histological Changes</a:t>
            </a:r>
            <a:r>
              <a:rPr lang="tr-TR" sz="2000" spc="-4" dirty="0" smtClean="0">
                <a:solidFill>
                  <a:schemeClr val="tx1"/>
                </a:solidFill>
              </a:rPr>
              <a:t> </a:t>
            </a:r>
            <a:r>
              <a:rPr lang="tr-TR" sz="2000" spc="-4" dirty="0" err="1" smtClean="0">
                <a:solidFill>
                  <a:schemeClr val="tx1"/>
                </a:solidFill>
              </a:rPr>
              <a:t>after</a:t>
            </a:r>
            <a:r>
              <a:rPr lang="tr-TR" sz="2000" spc="-4" dirty="0" smtClean="0">
                <a:solidFill>
                  <a:schemeClr val="tx1"/>
                </a:solidFill>
              </a:rPr>
              <a:t> </a:t>
            </a:r>
            <a:r>
              <a:rPr lang="tr-TR" sz="2000" spc="-4" dirty="0" err="1" smtClean="0">
                <a:solidFill>
                  <a:schemeClr val="tx1"/>
                </a:solidFill>
              </a:rPr>
              <a:t>Cy</a:t>
            </a:r>
            <a:r>
              <a:rPr sz="2000" spc="-4" dirty="0" smtClean="0">
                <a:solidFill>
                  <a:schemeClr val="tx1"/>
                </a:solidFill>
              </a:rPr>
              <a:t> </a:t>
            </a:r>
            <a:r>
              <a:rPr sz="2000" dirty="0" smtClean="0">
                <a:solidFill>
                  <a:schemeClr val="tx1"/>
                </a:solidFill>
              </a:rPr>
              <a:t>+</a:t>
            </a:r>
            <a:r>
              <a:rPr lang="tr-TR" sz="2000" spc="-44" dirty="0" smtClean="0">
                <a:solidFill>
                  <a:schemeClr val="tx1"/>
                </a:solidFill>
              </a:rPr>
              <a:t> </a:t>
            </a:r>
            <a:r>
              <a:rPr sz="2000" dirty="0" err="1" smtClean="0">
                <a:solidFill>
                  <a:schemeClr val="tx1"/>
                </a:solidFill>
              </a:rPr>
              <a:t>Mesna</a:t>
            </a:r>
            <a:endParaRPr sz="2000" dirty="0">
              <a:solidFill>
                <a:schemeClr val="tx1"/>
              </a:solidFill>
            </a:endParaRPr>
          </a:p>
        </p:txBody>
      </p:sp>
      <p:sp>
        <p:nvSpPr>
          <p:cNvPr id="3" name="object 3"/>
          <p:cNvSpPr/>
          <p:nvPr/>
        </p:nvSpPr>
        <p:spPr>
          <a:xfrm>
            <a:off x="2209801" y="2133601"/>
            <a:ext cx="4419600" cy="2667000"/>
          </a:xfrm>
          <a:prstGeom prst="rect">
            <a:avLst/>
          </a:prstGeom>
          <a:blipFill>
            <a:blip r:embed="rId3" cstate="print"/>
            <a:stretch>
              <a:fillRect/>
            </a:stretch>
          </a:blipFill>
        </p:spPr>
        <p:txBody>
          <a:bodyPr wrap="square" lIns="0" tIns="0" rIns="0" bIns="0" rtlCol="0"/>
          <a:lstStyle/>
          <a:p>
            <a:endParaRPr>
              <a:latin typeface="+mj-lt"/>
            </a:endParaRPr>
          </a:p>
        </p:txBody>
      </p:sp>
      <p:sp>
        <p:nvSpPr>
          <p:cNvPr id="4" name="object 4"/>
          <p:cNvSpPr txBox="1"/>
          <p:nvPr/>
        </p:nvSpPr>
        <p:spPr>
          <a:xfrm>
            <a:off x="914400" y="2667000"/>
            <a:ext cx="1330586" cy="677108"/>
          </a:xfrm>
          <a:prstGeom prst="rect">
            <a:avLst/>
          </a:prstGeom>
        </p:spPr>
        <p:txBody>
          <a:bodyPr vert="horz" wrap="square" lIns="0" tIns="0" rIns="0" bIns="0" rtlCol="0">
            <a:spAutoFit/>
          </a:bodyPr>
          <a:lstStyle/>
          <a:p>
            <a:pPr marL="11132"/>
            <a:r>
              <a:rPr sz="1400" b="1" spc="-4" dirty="0">
                <a:latin typeface="+mj-lt"/>
                <a:cs typeface="Arial"/>
              </a:rPr>
              <a:t>A</a:t>
            </a:r>
            <a:r>
              <a:rPr sz="1400" b="1" spc="-70" dirty="0">
                <a:latin typeface="+mj-lt"/>
                <a:cs typeface="Arial"/>
              </a:rPr>
              <a:t> </a:t>
            </a:r>
            <a:endParaRPr lang="tr-TR" sz="1400" b="1" spc="-70" dirty="0" smtClean="0">
              <a:latin typeface="+mj-lt"/>
              <a:cs typeface="Arial"/>
            </a:endParaRPr>
          </a:p>
          <a:p>
            <a:pPr marL="11132"/>
            <a:r>
              <a:rPr sz="1600" b="1" spc="-4" dirty="0" smtClean="0">
                <a:solidFill>
                  <a:srgbClr val="0070C0"/>
                </a:solidFill>
                <a:latin typeface="+mj-lt"/>
                <a:cs typeface="Arial"/>
              </a:rPr>
              <a:t>Normal</a:t>
            </a:r>
            <a:endParaRPr sz="1600" b="1" dirty="0">
              <a:solidFill>
                <a:srgbClr val="0070C0"/>
              </a:solidFill>
              <a:latin typeface="+mj-lt"/>
              <a:cs typeface="Arial"/>
            </a:endParaRPr>
          </a:p>
          <a:p>
            <a:pPr marL="11132"/>
            <a:r>
              <a:rPr lang="tr-TR" sz="1400" b="1" spc="-4" dirty="0" smtClean="0">
                <a:latin typeface="+mj-lt"/>
                <a:cs typeface="Arial"/>
              </a:rPr>
              <a:t>B</a:t>
            </a:r>
            <a:r>
              <a:rPr sz="1400" b="1" spc="-4" dirty="0" err="1" smtClean="0">
                <a:latin typeface="+mj-lt"/>
                <a:cs typeface="Arial"/>
              </a:rPr>
              <a:t>efore</a:t>
            </a:r>
            <a:r>
              <a:rPr sz="1400" b="1" spc="-18" dirty="0" smtClean="0">
                <a:latin typeface="+mj-lt"/>
                <a:cs typeface="Arial"/>
              </a:rPr>
              <a:t> </a:t>
            </a:r>
            <a:r>
              <a:rPr lang="tr-TR" sz="1400" b="1" dirty="0" smtClean="0">
                <a:latin typeface="+mj-lt"/>
                <a:cs typeface="Arial"/>
              </a:rPr>
              <a:t> CY</a:t>
            </a:r>
            <a:endParaRPr lang="tr-TR" sz="1400" b="1" spc="-18" dirty="0" smtClean="0">
              <a:latin typeface="+mj-lt"/>
              <a:cs typeface="Arial"/>
            </a:endParaRPr>
          </a:p>
        </p:txBody>
      </p:sp>
      <p:sp>
        <p:nvSpPr>
          <p:cNvPr id="8" name="object 8"/>
          <p:cNvSpPr txBox="1"/>
          <p:nvPr/>
        </p:nvSpPr>
        <p:spPr>
          <a:xfrm>
            <a:off x="4876800" y="1295400"/>
            <a:ext cx="4001097" cy="141064"/>
          </a:xfrm>
          <a:prstGeom prst="rect">
            <a:avLst/>
          </a:prstGeom>
        </p:spPr>
        <p:txBody>
          <a:bodyPr vert="horz" wrap="square" lIns="0" tIns="0" rIns="0" bIns="0" rtlCol="0">
            <a:spAutoFit/>
          </a:bodyPr>
          <a:lstStyle/>
          <a:p>
            <a:pPr marL="11132" algn="r">
              <a:lnSpc>
                <a:spcPts val="1148"/>
              </a:lnSpc>
            </a:pPr>
            <a:r>
              <a:rPr sz="1100" i="1" spc="-4" dirty="0">
                <a:latin typeface="Arial"/>
                <a:cs typeface="Arial"/>
              </a:rPr>
              <a:t>Lima et al.  2007, Canc Chem Pharm 59:</a:t>
            </a:r>
            <a:r>
              <a:rPr sz="1100" i="1" spc="26" dirty="0">
                <a:latin typeface="Arial"/>
                <a:cs typeface="Arial"/>
              </a:rPr>
              <a:t> </a:t>
            </a:r>
            <a:r>
              <a:rPr sz="1100" i="1" spc="-4" dirty="0">
                <a:latin typeface="Arial"/>
                <a:cs typeface="Arial"/>
              </a:rPr>
              <a:t>643</a:t>
            </a:r>
            <a:endParaRPr sz="1100" dirty="0">
              <a:latin typeface="Arial"/>
              <a:cs typeface="Arial"/>
            </a:endParaRPr>
          </a:p>
        </p:txBody>
      </p:sp>
      <p:sp>
        <p:nvSpPr>
          <p:cNvPr id="5" name="object 5"/>
          <p:cNvSpPr txBox="1"/>
          <p:nvPr/>
        </p:nvSpPr>
        <p:spPr>
          <a:xfrm>
            <a:off x="7011122" y="2633390"/>
            <a:ext cx="1599478" cy="889987"/>
          </a:xfrm>
          <a:prstGeom prst="rect">
            <a:avLst/>
          </a:prstGeom>
        </p:spPr>
        <p:txBody>
          <a:bodyPr vert="horz" wrap="square" lIns="0" tIns="0" rIns="0" bIns="0" rtlCol="0">
            <a:spAutoFit/>
          </a:bodyPr>
          <a:lstStyle/>
          <a:p>
            <a:pPr marL="11132"/>
            <a:r>
              <a:rPr sz="1400" b="1" spc="-4" dirty="0">
                <a:latin typeface="+mj-lt"/>
                <a:cs typeface="Arial"/>
              </a:rPr>
              <a:t>B</a:t>
            </a:r>
            <a:r>
              <a:rPr sz="1100" b="1" spc="-83" dirty="0">
                <a:latin typeface="+mj-lt"/>
                <a:cs typeface="Arial"/>
              </a:rPr>
              <a:t> </a:t>
            </a:r>
            <a:endParaRPr lang="tr-TR" sz="1100" b="1" spc="-83" dirty="0" smtClean="0">
              <a:latin typeface="+mj-lt"/>
              <a:cs typeface="Arial"/>
            </a:endParaRPr>
          </a:p>
          <a:p>
            <a:pPr marL="11132"/>
            <a:r>
              <a:rPr sz="1400" b="1" spc="-4" dirty="0" smtClean="0">
                <a:latin typeface="+mj-lt"/>
                <a:cs typeface="Arial"/>
              </a:rPr>
              <a:t>Day+1</a:t>
            </a:r>
            <a:r>
              <a:rPr lang="tr-TR" sz="1400" dirty="0" smtClean="0">
                <a:latin typeface="+mj-lt"/>
                <a:cs typeface="Arial"/>
              </a:rPr>
              <a:t>, </a:t>
            </a:r>
            <a:r>
              <a:rPr sz="1400" b="1" spc="-4" dirty="0" smtClean="0">
                <a:latin typeface="+mj-lt"/>
                <a:cs typeface="Arial"/>
              </a:rPr>
              <a:t>after</a:t>
            </a:r>
            <a:endParaRPr lang="tr-TR" sz="1400" b="1" spc="-4" dirty="0" smtClean="0">
              <a:latin typeface="+mj-lt"/>
              <a:cs typeface="Arial"/>
            </a:endParaRPr>
          </a:p>
          <a:p>
            <a:pPr marL="11132"/>
            <a:r>
              <a:rPr lang="tr-TR" sz="1400" b="1" spc="-31" dirty="0" smtClean="0">
                <a:latin typeface="+mj-lt"/>
                <a:cs typeface="Arial"/>
              </a:rPr>
              <a:t> </a:t>
            </a:r>
            <a:r>
              <a:rPr lang="tr-TR" sz="1400" b="1" spc="-31" dirty="0" err="1" smtClean="0">
                <a:latin typeface="+mj-lt"/>
                <a:cs typeface="Arial"/>
              </a:rPr>
              <a:t>Cy</a:t>
            </a:r>
            <a:r>
              <a:rPr sz="1400" b="1" spc="-4" dirty="0" smtClean="0">
                <a:latin typeface="+mj-lt"/>
                <a:cs typeface="Arial"/>
              </a:rPr>
              <a:t>  </a:t>
            </a:r>
            <a:r>
              <a:rPr sz="1400" b="1" dirty="0">
                <a:latin typeface="+mj-lt"/>
                <a:cs typeface="Arial"/>
              </a:rPr>
              <a:t>plus 3x</a:t>
            </a:r>
            <a:r>
              <a:rPr sz="1400" b="1" spc="-70" dirty="0">
                <a:latin typeface="+mj-lt"/>
                <a:cs typeface="Arial"/>
              </a:rPr>
              <a:t> </a:t>
            </a:r>
            <a:r>
              <a:rPr sz="1400" b="1" spc="-4" dirty="0">
                <a:latin typeface="+mj-lt"/>
                <a:cs typeface="Arial"/>
              </a:rPr>
              <a:t>mesna</a:t>
            </a:r>
            <a:endParaRPr sz="1400" dirty="0">
              <a:latin typeface="+mj-lt"/>
              <a:cs typeface="Arial"/>
            </a:endParaRPr>
          </a:p>
          <a:p>
            <a:pPr marL="11132">
              <a:lnSpc>
                <a:spcPts val="1871"/>
              </a:lnSpc>
            </a:pPr>
            <a:r>
              <a:rPr sz="1600" b="1" spc="-4" dirty="0">
                <a:solidFill>
                  <a:srgbClr val="003399"/>
                </a:solidFill>
                <a:latin typeface="+mj-lt"/>
                <a:cs typeface="Arial"/>
              </a:rPr>
              <a:t>Erosion</a:t>
            </a:r>
            <a:endParaRPr sz="1600" dirty="0">
              <a:latin typeface="+mj-lt"/>
              <a:cs typeface="Arial"/>
            </a:endParaRPr>
          </a:p>
        </p:txBody>
      </p:sp>
      <p:sp>
        <p:nvSpPr>
          <p:cNvPr id="6" name="object 6"/>
          <p:cNvSpPr txBox="1"/>
          <p:nvPr/>
        </p:nvSpPr>
        <p:spPr>
          <a:xfrm>
            <a:off x="838200" y="4191000"/>
            <a:ext cx="1227707" cy="492443"/>
          </a:xfrm>
          <a:prstGeom prst="rect">
            <a:avLst/>
          </a:prstGeom>
        </p:spPr>
        <p:txBody>
          <a:bodyPr vert="horz" wrap="square" lIns="0" tIns="0" rIns="0" bIns="0" rtlCol="0">
            <a:spAutoFit/>
          </a:bodyPr>
          <a:lstStyle/>
          <a:p>
            <a:pPr marL="11132"/>
            <a:r>
              <a:rPr sz="1400" b="1" dirty="0" smtClean="0">
                <a:latin typeface="+mj-lt"/>
                <a:cs typeface="Arial"/>
              </a:rPr>
              <a:t>C</a:t>
            </a:r>
            <a:endParaRPr lang="tr-TR" sz="1400" b="1" dirty="0" smtClean="0">
              <a:latin typeface="+mj-lt"/>
              <a:cs typeface="Arial"/>
            </a:endParaRPr>
          </a:p>
          <a:p>
            <a:pPr marL="11132"/>
            <a:r>
              <a:rPr b="1" spc="-162" dirty="0" smtClean="0">
                <a:latin typeface="+mj-lt"/>
                <a:cs typeface="Arial"/>
              </a:rPr>
              <a:t> </a:t>
            </a:r>
            <a:r>
              <a:rPr b="1" spc="-4" dirty="0">
                <a:solidFill>
                  <a:srgbClr val="003399"/>
                </a:solidFill>
                <a:latin typeface="+mj-lt"/>
                <a:cs typeface="Arial"/>
              </a:rPr>
              <a:t>Congestion</a:t>
            </a:r>
            <a:endParaRPr b="1" dirty="0">
              <a:latin typeface="+mj-lt"/>
              <a:cs typeface="Arial"/>
            </a:endParaRPr>
          </a:p>
        </p:txBody>
      </p:sp>
      <p:sp>
        <p:nvSpPr>
          <p:cNvPr id="7" name="object 7"/>
          <p:cNvSpPr txBox="1"/>
          <p:nvPr/>
        </p:nvSpPr>
        <p:spPr>
          <a:xfrm>
            <a:off x="7022201" y="4267200"/>
            <a:ext cx="843268" cy="492443"/>
          </a:xfrm>
          <a:prstGeom prst="rect">
            <a:avLst/>
          </a:prstGeom>
        </p:spPr>
        <p:txBody>
          <a:bodyPr vert="horz" wrap="square" lIns="0" tIns="0" rIns="0" bIns="0" rtlCol="0">
            <a:spAutoFit/>
          </a:bodyPr>
          <a:lstStyle/>
          <a:p>
            <a:pPr marL="11132"/>
            <a:r>
              <a:rPr sz="1400" b="1" dirty="0">
                <a:latin typeface="+mj-lt"/>
                <a:cs typeface="Arial"/>
              </a:rPr>
              <a:t>D</a:t>
            </a:r>
            <a:r>
              <a:rPr sz="1400" b="1" spc="-201" dirty="0">
                <a:latin typeface="+mj-lt"/>
                <a:cs typeface="Arial"/>
              </a:rPr>
              <a:t> </a:t>
            </a:r>
            <a:r>
              <a:rPr b="1" spc="-4" dirty="0">
                <a:solidFill>
                  <a:srgbClr val="003399"/>
                </a:solidFill>
                <a:latin typeface="+mj-lt"/>
                <a:cs typeface="Arial"/>
              </a:rPr>
              <a:t>Edema</a:t>
            </a:r>
            <a:endParaRPr dirty="0">
              <a:latin typeface="+mj-lt"/>
              <a:cs typeface="Arial"/>
            </a:endParaRPr>
          </a:p>
        </p:txBody>
      </p:sp>
      <p:sp>
        <p:nvSpPr>
          <p:cNvPr id="9" name="8 Dikdörtgen"/>
          <p:cNvSpPr/>
          <p:nvPr/>
        </p:nvSpPr>
        <p:spPr>
          <a:xfrm>
            <a:off x="228600" y="468868"/>
            <a:ext cx="4953000" cy="369332"/>
          </a:xfrm>
          <a:prstGeom prst="rect">
            <a:avLst/>
          </a:prstGeom>
        </p:spPr>
        <p:txBody>
          <a:bodyPr wrap="square">
            <a:spAutoFit/>
          </a:bodyPr>
          <a:lstStyle/>
          <a:p>
            <a:pPr marL="342900" indent="-342900">
              <a:buAutoNum type="arabicPeriod"/>
            </a:pP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Mucosal Origin</a:t>
            </a:r>
          </a:p>
        </p:txBody>
      </p:sp>
      <p:sp>
        <p:nvSpPr>
          <p:cNvPr id="10" name="1 Başlık"/>
          <p:cNvSpPr txBox="1">
            <a:spLocks/>
          </p:cNvSpPr>
          <p:nvPr/>
        </p:nvSpPr>
        <p:spPr>
          <a:xfrm>
            <a:off x="381000" y="838200"/>
            <a:ext cx="8229600" cy="685800"/>
          </a:xfrm>
          <a:prstGeom prst="rect">
            <a:avLst/>
          </a:prstGeom>
        </p:spPr>
        <p:txBody>
          <a:bodyPr vert="horz"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C00000"/>
                </a:solidFill>
                <a:effectLst/>
                <a:uLnTx/>
                <a:uFillTx/>
                <a:latin typeface="+mj-lt"/>
                <a:ea typeface="+mj-ea"/>
                <a:cs typeface="+mj-cs"/>
              </a:rPr>
              <a:t>HEMORRHAGIC</a:t>
            </a:r>
            <a:r>
              <a:rPr kumimoji="0" lang="tr-TR" sz="2400" b="1" i="0" u="none" strike="noStrike" kern="1200" cap="none" spc="0" normalizeH="0" noProof="0" dirty="0" smtClean="0">
                <a:ln>
                  <a:noFill/>
                </a:ln>
                <a:solidFill>
                  <a:srgbClr val="C00000"/>
                </a:solidFill>
                <a:effectLst/>
                <a:uLnTx/>
                <a:uFillTx/>
                <a:latin typeface="+mj-lt"/>
                <a:ea typeface="+mj-ea"/>
                <a:cs typeface="+mj-cs"/>
              </a:rPr>
              <a:t> CYSTITIS </a:t>
            </a:r>
            <a:r>
              <a:rPr kumimoji="0" lang="tr-TR" sz="2400" b="1" i="0" u="none" strike="noStrike" kern="1200" cap="none" spc="0" normalizeH="0" baseline="0" noProof="0" dirty="0" smtClean="0">
                <a:ln>
                  <a:noFill/>
                </a:ln>
                <a:solidFill>
                  <a:srgbClr val="C00000"/>
                </a:solidFill>
                <a:effectLst/>
                <a:uLnTx/>
                <a:uFillTx/>
                <a:latin typeface="+mj-lt"/>
                <a:ea typeface="+mj-ea"/>
                <a:cs typeface="+mj-cs"/>
              </a:rPr>
              <a:t>occuring after HSCT</a:t>
            </a:r>
            <a:br>
              <a:rPr kumimoji="0" lang="tr-TR" sz="2400" b="1" i="0" u="none" strike="noStrike" kern="1200" cap="none" spc="0" normalizeH="0" baseline="0" noProof="0" dirty="0" smtClean="0">
                <a:ln>
                  <a:noFill/>
                </a:ln>
                <a:solidFill>
                  <a:srgbClr val="C00000"/>
                </a:solidFill>
                <a:effectLst/>
                <a:uLnTx/>
                <a:uFillTx/>
                <a:latin typeface="+mj-lt"/>
                <a:ea typeface="+mj-ea"/>
                <a:cs typeface="+mj-cs"/>
              </a:rPr>
            </a:br>
            <a:endParaRPr kumimoji="0" lang="tr-TR" sz="2400" b="1" i="0" u="none" strike="noStrike" kern="1200" cap="none" spc="0" normalizeH="0" baseline="0" noProof="0" dirty="0">
              <a:ln>
                <a:noFill/>
              </a:ln>
              <a:solidFill>
                <a:srgbClr val="C00000"/>
              </a:solidFill>
              <a:effectLst/>
              <a:uLnTx/>
              <a:uFillTx/>
              <a:latin typeface="+mj-lt"/>
              <a:ea typeface="+mj-ea"/>
              <a:cs typeface="+mj-cs"/>
            </a:endParaRPr>
          </a:p>
        </p:txBody>
      </p:sp>
      <p:sp>
        <p:nvSpPr>
          <p:cNvPr id="12" name="11 Dikdörtgen"/>
          <p:cNvSpPr/>
          <p:nvPr/>
        </p:nvSpPr>
        <p:spPr>
          <a:xfrm>
            <a:off x="76200" y="5258306"/>
            <a:ext cx="8915400" cy="1523494"/>
          </a:xfrm>
          <a:prstGeom prst="rect">
            <a:avLst/>
          </a:prstGeom>
        </p:spPr>
        <p:txBody>
          <a:bodyPr wrap="square">
            <a:spAutoFit/>
          </a:bodyPr>
          <a:lstStyle/>
          <a:p>
            <a:pPr marL="342900" indent="-342900">
              <a:lnSpc>
                <a:spcPct val="150000"/>
              </a:lnSpc>
              <a:buFont typeface="Arial" pitchFamily="34" charset="0"/>
              <a:buChar char="•"/>
            </a:pPr>
            <a:r>
              <a:rPr lang="en-US" sz="1500" dirty="0" smtClean="0">
                <a:latin typeface="+mj-lt"/>
              </a:rPr>
              <a:t>Early bleeding (up to 72 hrs after CT agents) occurs almost exclusively when using</a:t>
            </a:r>
            <a:r>
              <a:rPr lang="tr-TR" sz="1500" dirty="0" smtClean="0">
                <a:latin typeface="+mj-lt"/>
              </a:rPr>
              <a:t>  </a:t>
            </a:r>
            <a:r>
              <a:rPr lang="en-US" sz="1500" dirty="0" smtClean="0">
                <a:latin typeface="+mj-lt"/>
              </a:rPr>
              <a:t>conditioning therapies </a:t>
            </a:r>
            <a:r>
              <a:rPr lang="tr-TR" sz="1500" dirty="0" smtClean="0">
                <a:latin typeface="+mj-lt"/>
              </a:rPr>
              <a:t> </a:t>
            </a:r>
            <a:r>
              <a:rPr lang="en-US" sz="1500" dirty="0" smtClean="0">
                <a:latin typeface="+mj-lt"/>
              </a:rPr>
              <a:t>including Cy, whose metabolite </a:t>
            </a:r>
            <a:r>
              <a:rPr lang="en-US" sz="1500" b="1" dirty="0" err="1" smtClean="0">
                <a:solidFill>
                  <a:srgbClr val="FF0000"/>
                </a:solidFill>
                <a:latin typeface="+mj-lt"/>
              </a:rPr>
              <a:t>acrolein</a:t>
            </a:r>
            <a:r>
              <a:rPr lang="en-US" sz="1500" b="1" dirty="0" smtClean="0">
                <a:solidFill>
                  <a:srgbClr val="FF0000"/>
                </a:solidFill>
                <a:latin typeface="+mj-lt"/>
              </a:rPr>
              <a:t> </a:t>
            </a:r>
            <a:r>
              <a:rPr lang="en-US" sz="1500" dirty="0" smtClean="0">
                <a:latin typeface="+mj-lt"/>
              </a:rPr>
              <a:t>produces direct toxicity</a:t>
            </a:r>
            <a:r>
              <a:rPr lang="tr-TR" sz="1500" dirty="0" smtClean="0">
                <a:latin typeface="+mj-lt"/>
              </a:rPr>
              <a:t> </a:t>
            </a:r>
            <a:r>
              <a:rPr lang="en-US" sz="1500" dirty="0" smtClean="0">
                <a:latin typeface="+mj-lt"/>
              </a:rPr>
              <a:t>to the </a:t>
            </a:r>
            <a:r>
              <a:rPr lang="tr-TR" sz="1500" dirty="0" smtClean="0">
                <a:latin typeface="+mj-lt"/>
              </a:rPr>
              <a:t> </a:t>
            </a:r>
            <a:r>
              <a:rPr lang="en-US" sz="1500" dirty="0" err="1" smtClean="0">
                <a:latin typeface="+mj-lt"/>
              </a:rPr>
              <a:t>urothelium</a:t>
            </a:r>
            <a:r>
              <a:rPr lang="en-US" sz="1500" dirty="0" smtClean="0">
                <a:latin typeface="+mj-lt"/>
              </a:rPr>
              <a:t>. </a:t>
            </a:r>
            <a:endParaRPr lang="tr-TR" sz="1500" dirty="0" smtClean="0">
              <a:latin typeface="+mj-lt"/>
            </a:endParaRPr>
          </a:p>
          <a:p>
            <a:pPr marL="342900" indent="-342900">
              <a:lnSpc>
                <a:spcPct val="150000"/>
              </a:lnSpc>
              <a:buFont typeface="Arial" pitchFamily="34" charset="0"/>
              <a:buChar char="•"/>
            </a:pPr>
            <a:r>
              <a:rPr lang="en-US" sz="1600" b="1" dirty="0" smtClean="0">
                <a:solidFill>
                  <a:srgbClr val="FF0000"/>
                </a:solidFill>
                <a:latin typeface="+mj-lt"/>
              </a:rPr>
              <a:t>The </a:t>
            </a:r>
            <a:r>
              <a:rPr lang="tr-TR" sz="1600" b="1" dirty="0" smtClean="0">
                <a:solidFill>
                  <a:srgbClr val="FF0000"/>
                </a:solidFill>
                <a:latin typeface="+mj-lt"/>
              </a:rPr>
              <a:t> </a:t>
            </a:r>
            <a:r>
              <a:rPr lang="en-US" sz="1600" b="1" dirty="0" smtClean="0">
                <a:solidFill>
                  <a:srgbClr val="FF0000"/>
                </a:solidFill>
                <a:latin typeface="+mj-lt"/>
              </a:rPr>
              <a:t>risk </a:t>
            </a:r>
            <a:r>
              <a:rPr lang="tr-TR" sz="1600" b="1" dirty="0" smtClean="0">
                <a:solidFill>
                  <a:srgbClr val="FF0000"/>
                </a:solidFill>
                <a:latin typeface="+mj-lt"/>
              </a:rPr>
              <a:t> </a:t>
            </a:r>
            <a:r>
              <a:rPr lang="en-US" sz="1600" b="1" dirty="0" smtClean="0">
                <a:solidFill>
                  <a:srgbClr val="FF0000"/>
                </a:solidFill>
                <a:latin typeface="+mj-lt"/>
              </a:rPr>
              <a:t>of developing HC after Cy is dose dependent</a:t>
            </a:r>
            <a:r>
              <a:rPr lang="en-US" sz="1600" dirty="0" smtClean="0">
                <a:latin typeface="+mj-lt"/>
              </a:rPr>
              <a:t>. Occasionally,</a:t>
            </a:r>
            <a:r>
              <a:rPr lang="tr-TR" sz="1600" dirty="0" smtClean="0">
                <a:latin typeface="+mj-lt"/>
              </a:rPr>
              <a:t> </a:t>
            </a:r>
            <a:r>
              <a:rPr lang="en-US" sz="1600" dirty="0" smtClean="0">
                <a:latin typeface="+mj-lt"/>
              </a:rPr>
              <a:t>other agents such as</a:t>
            </a:r>
            <a:r>
              <a:rPr lang="tr-TR" sz="1600" dirty="0" smtClean="0">
                <a:latin typeface="+mj-lt"/>
              </a:rPr>
              <a:t> </a:t>
            </a:r>
            <a:r>
              <a:rPr lang="en-US" sz="1600" dirty="0" err="1" smtClean="0">
                <a:latin typeface="+mj-lt"/>
              </a:rPr>
              <a:t>ifosfamide</a:t>
            </a:r>
            <a:r>
              <a:rPr lang="en-US" sz="1600" dirty="0" smtClean="0">
                <a:latin typeface="+mj-lt"/>
              </a:rPr>
              <a:t>, </a:t>
            </a:r>
            <a:r>
              <a:rPr lang="tr-TR" sz="1600" dirty="0" smtClean="0">
                <a:latin typeface="+mj-lt"/>
              </a:rPr>
              <a:t> </a:t>
            </a:r>
            <a:r>
              <a:rPr lang="en-US" sz="1600" dirty="0" smtClean="0">
                <a:latin typeface="+mj-lt"/>
              </a:rPr>
              <a:t>Bu </a:t>
            </a:r>
            <a:r>
              <a:rPr lang="tr-TR" sz="1600" dirty="0" smtClean="0">
                <a:latin typeface="+mj-lt"/>
              </a:rPr>
              <a:t>  </a:t>
            </a:r>
            <a:r>
              <a:rPr lang="en-US" sz="1600" dirty="0" smtClean="0">
                <a:solidFill>
                  <a:srgbClr val="FF0000"/>
                </a:solidFill>
                <a:latin typeface="+mj-lt"/>
              </a:rPr>
              <a:t>(especially if associated with Cy</a:t>
            </a:r>
            <a:r>
              <a:rPr lang="en-US" sz="1600" dirty="0" smtClean="0">
                <a:latin typeface="+mj-lt"/>
              </a:rPr>
              <a:t>), VP16 or TBI have been implicated</a:t>
            </a:r>
            <a:r>
              <a:rPr lang="tr-TR" sz="1600" dirty="0" smtClean="0">
                <a:latin typeface="+mj-lt"/>
              </a:rPr>
              <a:t>. </a:t>
            </a:r>
          </a:p>
        </p:txBody>
      </p:sp>
      <p:sp>
        <p:nvSpPr>
          <p:cNvPr id="13" name="12 Dikdörtgen"/>
          <p:cNvSpPr/>
          <p:nvPr/>
        </p:nvSpPr>
        <p:spPr>
          <a:xfrm>
            <a:off x="-76200" y="4964668"/>
            <a:ext cx="3581400" cy="369332"/>
          </a:xfrm>
          <a:prstGeom prst="rect">
            <a:avLst/>
          </a:prstGeom>
          <a:noFill/>
        </p:spPr>
        <p:txBody>
          <a:bodyPr wrap="square">
            <a:spAutoFit/>
          </a:bodyPr>
          <a:lstStyle/>
          <a:p>
            <a:pPr algn="ctr"/>
            <a:r>
              <a:rPr lang="en-US" b="1" u="sng" dirty="0" smtClean="0">
                <a:solidFill>
                  <a:srgbClr val="FF0000"/>
                </a:solidFill>
                <a:latin typeface="+mj-lt"/>
              </a:rPr>
              <a:t>Pathogenesis</a:t>
            </a:r>
            <a:r>
              <a:rPr lang="tr-TR" b="1" u="sng" dirty="0" smtClean="0">
                <a:solidFill>
                  <a:srgbClr val="FF0000"/>
                </a:solidFill>
                <a:latin typeface="+mj-lt"/>
              </a:rPr>
              <a:t> of </a:t>
            </a:r>
            <a:r>
              <a:rPr lang="tr-TR" b="1" u="sng" dirty="0" err="1" smtClean="0">
                <a:solidFill>
                  <a:srgbClr val="FF0000"/>
                </a:solidFill>
                <a:latin typeface="+mj-lt"/>
              </a:rPr>
              <a:t>early</a:t>
            </a:r>
            <a:r>
              <a:rPr lang="tr-TR" b="1" u="sng" dirty="0" smtClean="0">
                <a:solidFill>
                  <a:srgbClr val="FF0000"/>
                </a:solidFill>
                <a:latin typeface="+mj-lt"/>
              </a:rPr>
              <a:t>  HC</a:t>
            </a:r>
            <a:endParaRPr lang="tr-TR" b="1" u="sng" dirty="0" smtClean="0">
              <a:latin typeface="+mj-lt"/>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371600"/>
            <a:ext cx="8229600" cy="685800"/>
          </a:xfrm>
        </p:spPr>
        <p:txBody>
          <a:bodyPr>
            <a:normAutofit/>
          </a:bodyPr>
          <a:lstStyle/>
          <a:p>
            <a:r>
              <a:rPr lang="en-US" sz="1800" dirty="0" smtClean="0">
                <a:solidFill>
                  <a:srgbClr val="7030A0"/>
                </a:solidFill>
              </a:rPr>
              <a:t>Proposed steps in the pathogenesis of BK virus-associated hemorrhagic cystitis</a:t>
            </a:r>
            <a:br>
              <a:rPr lang="en-US" sz="1800" dirty="0" smtClean="0">
                <a:solidFill>
                  <a:srgbClr val="7030A0"/>
                </a:solidFill>
              </a:rPr>
            </a:br>
            <a:endParaRPr lang="en-US" sz="1800" dirty="0">
              <a:solidFill>
                <a:srgbClr val="7030A0"/>
              </a:solidFill>
            </a:endParaRPr>
          </a:p>
        </p:txBody>
      </p:sp>
      <p:pic>
        <p:nvPicPr>
          <p:cNvPr id="1026" name="Picture 2" descr="http://www.nature.com/bmt/journal/v36/n11/images/1705139f4.gi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62000" y="1752600"/>
            <a:ext cx="6172200" cy="3886200"/>
          </a:xfrm>
          <a:prstGeom prst="rect">
            <a:avLst/>
          </a:prstGeom>
          <a:noFill/>
          <a:extLst>
            <a:ext uri="{909E8E84-426E-40DD-AFC4-6F175D3DCCD1}">
              <a14:hiddenFill xmlns:a14="http://schemas.microsoft.com/office/drawing/2010/main" xmlns="">
                <a:solidFill>
                  <a:srgbClr val="FFFFFF"/>
                </a:solidFill>
              </a14:hiddenFill>
            </a:ext>
          </a:extLst>
        </p:spPr>
      </p:pic>
      <mc:AlternateContent xmlns:mc="http://schemas.openxmlformats.org/markup-compatibility/2006">
        <mc:Choice xmlns:p14="http://schemas.microsoft.com/office/powerpoint/2010/main" xmlns="" Requires="p14">
          <p:contentPart p14:bwMode="auto" r:id="rId4">
            <p14:nvContentPartPr>
              <p14:cNvPr id="3" name="Ink 2"/>
              <p14:cNvContentPartPr/>
              <p14:nvPr/>
            </p14:nvContentPartPr>
            <p14:xfrm>
              <a:off x="4003920" y="3267000"/>
              <a:ext cx="1177560" cy="1144080"/>
            </p14:xfrm>
          </p:contentPart>
        </mc:Choice>
        <mc:Fallback>
          <p:pic>
            <p:nvPicPr>
              <p:cNvPr id="3" name="Ink 2"/>
              <p:cNvPicPr/>
              <p:nvPr/>
            </p:nvPicPr>
            <p:blipFill>
              <a:blip r:embed="rId5" cstate="print"/>
              <a:stretch>
                <a:fillRect/>
              </a:stretch>
            </p:blipFill>
            <p:spPr>
              <a:xfrm>
                <a:off x="3994560" y="3257640"/>
                <a:ext cx="1196280" cy="1162800"/>
              </a:xfrm>
              <a:prstGeom prst="rect">
                <a:avLst/>
              </a:prstGeom>
            </p:spPr>
          </p:pic>
        </mc:Fallback>
      </mc:AlternateContent>
      <p:sp>
        <p:nvSpPr>
          <p:cNvPr id="7" name="6 Dikdörtgen"/>
          <p:cNvSpPr/>
          <p:nvPr/>
        </p:nvSpPr>
        <p:spPr>
          <a:xfrm>
            <a:off x="152400" y="5627638"/>
            <a:ext cx="8991600" cy="1154162"/>
          </a:xfrm>
          <a:prstGeom prst="rect">
            <a:avLst/>
          </a:prstGeom>
        </p:spPr>
        <p:txBody>
          <a:bodyPr wrap="square">
            <a:spAutoFit/>
          </a:bodyPr>
          <a:lstStyle/>
          <a:p>
            <a:pPr>
              <a:lnSpc>
                <a:spcPct val="150000"/>
              </a:lnSpc>
            </a:pPr>
            <a:r>
              <a:rPr lang="en-US" b="1" u="sng" dirty="0" smtClean="0">
                <a:solidFill>
                  <a:srgbClr val="FF0000"/>
                </a:solidFill>
                <a:latin typeface="+mj-lt"/>
              </a:rPr>
              <a:t>Pathogenesis</a:t>
            </a:r>
            <a:r>
              <a:rPr lang="tr-TR" b="1" u="sng" dirty="0" smtClean="0">
                <a:solidFill>
                  <a:srgbClr val="FF0000"/>
                </a:solidFill>
                <a:latin typeface="+mj-lt"/>
              </a:rPr>
              <a:t> of </a:t>
            </a:r>
            <a:r>
              <a:rPr lang="tr-TR" b="1" u="sng" dirty="0" err="1" smtClean="0">
                <a:solidFill>
                  <a:srgbClr val="FF0000"/>
                </a:solidFill>
                <a:latin typeface="+mj-lt"/>
              </a:rPr>
              <a:t>late</a:t>
            </a:r>
            <a:r>
              <a:rPr lang="tr-TR" b="1" u="sng" dirty="0" smtClean="0">
                <a:solidFill>
                  <a:srgbClr val="FF0000"/>
                </a:solidFill>
                <a:latin typeface="+mj-lt"/>
              </a:rPr>
              <a:t> HC</a:t>
            </a:r>
            <a:endParaRPr lang="en-US" b="1" u="sng" dirty="0" smtClean="0">
              <a:solidFill>
                <a:srgbClr val="FF0000"/>
              </a:solidFill>
              <a:latin typeface="+mj-lt"/>
            </a:endParaRPr>
          </a:p>
          <a:p>
            <a:pPr marL="342900" indent="-342900">
              <a:lnSpc>
                <a:spcPct val="150000"/>
              </a:lnSpc>
            </a:pPr>
            <a:r>
              <a:rPr lang="tr-TR" sz="1400" dirty="0" smtClean="0">
                <a:latin typeface="+mj-lt"/>
              </a:rPr>
              <a:t>The </a:t>
            </a:r>
            <a:r>
              <a:rPr lang="en-US" sz="1400" dirty="0" smtClean="0">
                <a:latin typeface="+mj-lt"/>
              </a:rPr>
              <a:t>HC occurring late (</a:t>
            </a:r>
            <a:r>
              <a:rPr lang="en-US" sz="1400" b="1" dirty="0" smtClean="0">
                <a:solidFill>
                  <a:srgbClr val="FF0000"/>
                </a:solidFill>
                <a:latin typeface="+mj-lt"/>
              </a:rPr>
              <a:t>usually more than 2 weeks after HSCT</a:t>
            </a:r>
            <a:r>
              <a:rPr lang="en-US" sz="1400" dirty="0" smtClean="0">
                <a:latin typeface="+mj-lt"/>
              </a:rPr>
              <a:t>) are classically attributed to BK</a:t>
            </a:r>
            <a:r>
              <a:rPr lang="tr-TR" sz="1400" dirty="0" smtClean="0">
                <a:latin typeface="+mj-lt"/>
              </a:rPr>
              <a:t> </a:t>
            </a:r>
            <a:r>
              <a:rPr lang="en-US" sz="1400" dirty="0" err="1" smtClean="0">
                <a:latin typeface="+mj-lt"/>
              </a:rPr>
              <a:t>polyomavirus</a:t>
            </a:r>
            <a:r>
              <a:rPr lang="en-US" sz="1400" dirty="0" smtClean="0">
                <a:latin typeface="+mj-lt"/>
              </a:rPr>
              <a:t> </a:t>
            </a:r>
            <a:endParaRPr lang="tr-TR" sz="1400" dirty="0" smtClean="0">
              <a:latin typeface="+mj-lt"/>
            </a:endParaRPr>
          </a:p>
          <a:p>
            <a:pPr marL="342900" indent="-342900">
              <a:lnSpc>
                <a:spcPct val="150000"/>
              </a:lnSpc>
            </a:pPr>
            <a:r>
              <a:rPr lang="en-US" sz="1400" dirty="0" smtClean="0">
                <a:latin typeface="+mj-lt"/>
              </a:rPr>
              <a:t>infection (and </a:t>
            </a:r>
            <a:r>
              <a:rPr lang="en-US" sz="1400" b="1" dirty="0" smtClean="0">
                <a:solidFill>
                  <a:srgbClr val="FF0000"/>
                </a:solidFill>
                <a:latin typeface="+mj-lt"/>
              </a:rPr>
              <a:t>exceptionally to infections with other </a:t>
            </a:r>
            <a:r>
              <a:rPr lang="en-US" sz="1400" b="1" dirty="0" err="1" smtClean="0">
                <a:solidFill>
                  <a:srgbClr val="FF0000"/>
                </a:solidFill>
                <a:latin typeface="+mj-lt"/>
              </a:rPr>
              <a:t>polyomaviruses</a:t>
            </a:r>
            <a:r>
              <a:rPr lang="en-US" sz="1400" b="1" dirty="0" smtClean="0">
                <a:solidFill>
                  <a:srgbClr val="FF0000"/>
                </a:solidFill>
                <a:latin typeface="+mj-lt"/>
              </a:rPr>
              <a:t>, adenovirus or CMV</a:t>
            </a:r>
            <a:r>
              <a:rPr lang="en-US" sz="1400" dirty="0" smtClean="0">
                <a:latin typeface="+mj-lt"/>
              </a:rPr>
              <a:t>). </a:t>
            </a:r>
            <a:endParaRPr lang="tr-TR" sz="1400" dirty="0" smtClean="0">
              <a:latin typeface="+mj-lt"/>
            </a:endParaRPr>
          </a:p>
        </p:txBody>
      </p:sp>
      <p:sp>
        <p:nvSpPr>
          <p:cNvPr id="8" name="1 Başlık"/>
          <p:cNvSpPr txBox="1">
            <a:spLocks/>
          </p:cNvSpPr>
          <p:nvPr/>
        </p:nvSpPr>
        <p:spPr>
          <a:xfrm>
            <a:off x="457200" y="274320"/>
            <a:ext cx="8229600" cy="553998"/>
          </a:xfrm>
          <a:prstGeom prst="rect">
            <a:avLst/>
          </a:prstGeom>
        </p:spPr>
        <p:txBody>
          <a:bodyPr vert="horz" anchor="ctr">
            <a:normAutofit fontScale="45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4000" b="1" i="0" u="none" strike="noStrike" kern="1200" cap="none" spc="0" normalizeH="0" baseline="0" noProof="0" smtClean="0">
                <a:ln>
                  <a:noFill/>
                </a:ln>
                <a:solidFill>
                  <a:schemeClr val="tx2"/>
                </a:solidFill>
                <a:effectLst/>
                <a:uLnTx/>
                <a:uFillTx/>
                <a:latin typeface="+mj-lt"/>
                <a:ea typeface="+mj-ea"/>
                <a:cs typeface="+mj-cs"/>
              </a:rPr>
              <a:t/>
            </a:r>
            <a:br>
              <a:rPr kumimoji="0" lang="tr-TR" sz="4000" b="1" i="0" u="none" strike="noStrike" kern="1200" cap="none" spc="0" normalizeH="0" baseline="0" noProof="0" smtClean="0">
                <a:ln>
                  <a:noFill/>
                </a:ln>
                <a:solidFill>
                  <a:schemeClr val="tx2"/>
                </a:solidFill>
                <a:effectLst/>
                <a:uLnTx/>
                <a:uFillTx/>
                <a:latin typeface="+mj-lt"/>
                <a:ea typeface="+mj-ea"/>
                <a:cs typeface="+mj-cs"/>
              </a:rPr>
            </a:br>
            <a:endParaRPr kumimoji="0" lang="tr-TR" sz="4000" b="0" i="0" u="none" strike="noStrike" kern="1200" cap="none" spc="0" normalizeH="0" baseline="0" noProof="0" dirty="0">
              <a:ln>
                <a:noFill/>
              </a:ln>
              <a:solidFill>
                <a:schemeClr val="tx2"/>
              </a:solidFill>
              <a:effectLst/>
              <a:uLnTx/>
              <a:uFillTx/>
              <a:latin typeface="+mj-lt"/>
              <a:ea typeface="+mj-ea"/>
              <a:cs typeface="+mj-cs"/>
            </a:endParaRPr>
          </a:p>
        </p:txBody>
      </p:sp>
      <p:sp>
        <p:nvSpPr>
          <p:cNvPr id="9" name="8 Dikdörtgen"/>
          <p:cNvSpPr/>
          <p:nvPr/>
        </p:nvSpPr>
        <p:spPr>
          <a:xfrm>
            <a:off x="228600" y="468868"/>
            <a:ext cx="4953000" cy="369332"/>
          </a:xfrm>
          <a:prstGeom prst="rect">
            <a:avLst/>
          </a:prstGeom>
        </p:spPr>
        <p:txBody>
          <a:bodyPr wrap="square">
            <a:spAutoFit/>
          </a:bodyPr>
          <a:lstStyle/>
          <a:p>
            <a:pPr marL="342900" indent="-342900">
              <a:buAutoNum type="arabicPeriod"/>
            </a:pP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Mucosal Origin</a:t>
            </a:r>
          </a:p>
        </p:txBody>
      </p:sp>
      <p:sp>
        <p:nvSpPr>
          <p:cNvPr id="10" name="1 Başlık"/>
          <p:cNvSpPr txBox="1">
            <a:spLocks/>
          </p:cNvSpPr>
          <p:nvPr/>
        </p:nvSpPr>
        <p:spPr>
          <a:xfrm>
            <a:off x="381000" y="838200"/>
            <a:ext cx="8229600" cy="685800"/>
          </a:xfrm>
          <a:prstGeom prst="rect">
            <a:avLst/>
          </a:prstGeom>
        </p:spPr>
        <p:txBody>
          <a:bodyPr vert="horz"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C00000"/>
                </a:solidFill>
                <a:effectLst/>
                <a:uLnTx/>
                <a:uFillTx/>
                <a:latin typeface="+mj-lt"/>
                <a:ea typeface="+mj-ea"/>
                <a:cs typeface="+mj-cs"/>
              </a:rPr>
              <a:t>HEMORRHAGIC</a:t>
            </a:r>
            <a:r>
              <a:rPr kumimoji="0" lang="tr-TR" sz="2400" b="1" i="0" u="none" strike="noStrike" kern="1200" cap="none" spc="0" normalizeH="0" noProof="0" dirty="0" smtClean="0">
                <a:ln>
                  <a:noFill/>
                </a:ln>
                <a:solidFill>
                  <a:srgbClr val="C00000"/>
                </a:solidFill>
                <a:effectLst/>
                <a:uLnTx/>
                <a:uFillTx/>
                <a:latin typeface="+mj-lt"/>
                <a:ea typeface="+mj-ea"/>
                <a:cs typeface="+mj-cs"/>
              </a:rPr>
              <a:t> CYSTITIS </a:t>
            </a:r>
            <a:r>
              <a:rPr kumimoji="0" lang="tr-TR" sz="2400" b="1" i="0" u="none" strike="noStrike" kern="1200" cap="none" spc="0" normalizeH="0" baseline="0" noProof="0" dirty="0" smtClean="0">
                <a:ln>
                  <a:noFill/>
                </a:ln>
                <a:solidFill>
                  <a:srgbClr val="C00000"/>
                </a:solidFill>
                <a:effectLst/>
                <a:uLnTx/>
                <a:uFillTx/>
                <a:latin typeface="+mj-lt"/>
                <a:ea typeface="+mj-ea"/>
                <a:cs typeface="+mj-cs"/>
              </a:rPr>
              <a:t>occuring after HSCT</a:t>
            </a:r>
            <a:br>
              <a:rPr kumimoji="0" lang="tr-TR" sz="2400" b="1" i="0" u="none" strike="noStrike" kern="1200" cap="none" spc="0" normalizeH="0" baseline="0" noProof="0" dirty="0" smtClean="0">
                <a:ln>
                  <a:noFill/>
                </a:ln>
                <a:solidFill>
                  <a:srgbClr val="C00000"/>
                </a:solidFill>
                <a:effectLst/>
                <a:uLnTx/>
                <a:uFillTx/>
                <a:latin typeface="+mj-lt"/>
                <a:ea typeface="+mj-ea"/>
                <a:cs typeface="+mj-cs"/>
              </a:rPr>
            </a:br>
            <a:endParaRPr kumimoji="0" lang="tr-TR" sz="2400" b="1" i="0" u="none" strike="noStrike" kern="1200" cap="none" spc="0" normalizeH="0" baseline="0" noProof="0" dirty="0">
              <a:ln>
                <a:noFill/>
              </a:ln>
              <a:solidFill>
                <a:srgbClr val="C00000"/>
              </a:solidFill>
              <a:effectLst/>
              <a:uLnTx/>
              <a:uFillTx/>
              <a:latin typeface="+mj-lt"/>
              <a:ea typeface="+mj-ea"/>
              <a:cs typeface="+mj-cs"/>
            </a:endParaRPr>
          </a:p>
        </p:txBody>
      </p:sp>
      <p:sp>
        <p:nvSpPr>
          <p:cNvPr id="11" name="object 3"/>
          <p:cNvSpPr/>
          <p:nvPr/>
        </p:nvSpPr>
        <p:spPr>
          <a:xfrm>
            <a:off x="6400800" y="2209800"/>
            <a:ext cx="1905000" cy="1252283"/>
          </a:xfrm>
          <a:prstGeom prst="rect">
            <a:avLst/>
          </a:prstGeom>
          <a:blipFill>
            <a:blip r:embed="rId6" cstate="print"/>
            <a:stretch>
              <a:fillRect/>
            </a:stretch>
          </a:blipFill>
        </p:spPr>
        <p:txBody>
          <a:bodyPr wrap="square" lIns="0" tIns="0" rIns="0" bIns="0" rtlCol="0"/>
          <a:lstStyle/>
          <a:p>
            <a:endParaRPr/>
          </a:p>
        </p:txBody>
      </p:sp>
      <p:sp>
        <p:nvSpPr>
          <p:cNvPr id="12" name="TextBox 4"/>
          <p:cNvSpPr txBox="1"/>
          <p:nvPr/>
        </p:nvSpPr>
        <p:spPr>
          <a:xfrm>
            <a:off x="6705600" y="3429000"/>
            <a:ext cx="2133600" cy="600164"/>
          </a:xfrm>
          <a:prstGeom prst="rect">
            <a:avLst/>
          </a:prstGeom>
          <a:noFill/>
        </p:spPr>
        <p:txBody>
          <a:bodyPr wrap="square" rtlCol="0">
            <a:spAutoFit/>
          </a:bodyPr>
          <a:lstStyle/>
          <a:p>
            <a:r>
              <a:rPr lang="en-US" sz="1100" dirty="0" smtClean="0">
                <a:latin typeface="+mj-lt"/>
              </a:rPr>
              <a:t>Decoy cells in urine </a:t>
            </a:r>
          </a:p>
          <a:p>
            <a:r>
              <a:rPr lang="en-US" sz="1100" dirty="0" smtClean="0">
                <a:latin typeface="+mj-lt"/>
              </a:rPr>
              <a:t>Sensitivity: 100%</a:t>
            </a:r>
          </a:p>
          <a:p>
            <a:r>
              <a:rPr lang="en-US" sz="1100" dirty="0" smtClean="0">
                <a:latin typeface="+mj-lt"/>
              </a:rPr>
              <a:t>Specificity :71%</a:t>
            </a:r>
            <a:endParaRPr lang="en-IN" sz="1100" dirty="0">
              <a:latin typeface="+mj-lt"/>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2"/>
          <p:cNvSpPr/>
          <p:nvPr/>
        </p:nvSpPr>
        <p:spPr>
          <a:xfrm>
            <a:off x="666361" y="325568"/>
            <a:ext cx="7818554" cy="1035898"/>
          </a:xfrm>
          <a:custGeom>
            <a:avLst/>
            <a:gdLst/>
            <a:ahLst/>
            <a:cxnLst/>
            <a:rect l="l" t="t" r="r" b="b"/>
            <a:pathLst>
              <a:path w="9143365" h="1142365">
                <a:moveTo>
                  <a:pt x="0" y="0"/>
                </a:moveTo>
                <a:lnTo>
                  <a:pt x="9143237" y="0"/>
                </a:lnTo>
                <a:lnTo>
                  <a:pt x="9143237" y="1142237"/>
                </a:lnTo>
                <a:lnTo>
                  <a:pt x="0" y="1142237"/>
                </a:lnTo>
                <a:lnTo>
                  <a:pt x="0" y="0"/>
                </a:lnTo>
                <a:close/>
              </a:path>
            </a:pathLst>
          </a:custGeom>
          <a:noFill/>
        </p:spPr>
        <p:txBody>
          <a:bodyPr wrap="square" lIns="0" tIns="0" rIns="0" bIns="0" rtlCol="0"/>
          <a:lstStyle/>
          <a:p>
            <a:endParaRPr dirty="0"/>
          </a:p>
        </p:txBody>
      </p:sp>
      <p:sp>
        <p:nvSpPr>
          <p:cNvPr id="12" name="11 Dikdörtgen"/>
          <p:cNvSpPr/>
          <p:nvPr/>
        </p:nvSpPr>
        <p:spPr>
          <a:xfrm>
            <a:off x="228600" y="468868"/>
            <a:ext cx="4953000" cy="369332"/>
          </a:xfrm>
          <a:prstGeom prst="rect">
            <a:avLst/>
          </a:prstGeom>
        </p:spPr>
        <p:txBody>
          <a:bodyPr wrap="square">
            <a:spAutoFit/>
          </a:bodyPr>
          <a:lstStyle/>
          <a:p>
            <a:pPr marL="342900" indent="-342900">
              <a:buAutoNum type="arabicPeriod"/>
            </a:pP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Mucosal Origin</a:t>
            </a:r>
          </a:p>
        </p:txBody>
      </p:sp>
      <p:sp>
        <p:nvSpPr>
          <p:cNvPr id="13" name="1 Başlık"/>
          <p:cNvSpPr txBox="1">
            <a:spLocks/>
          </p:cNvSpPr>
          <p:nvPr/>
        </p:nvSpPr>
        <p:spPr>
          <a:xfrm>
            <a:off x="381000" y="838200"/>
            <a:ext cx="8229600" cy="685800"/>
          </a:xfrm>
          <a:prstGeom prst="rect">
            <a:avLst/>
          </a:prstGeom>
        </p:spPr>
        <p:txBody>
          <a:bodyPr vert="horz"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C00000"/>
                </a:solidFill>
                <a:effectLst/>
                <a:uLnTx/>
                <a:uFillTx/>
                <a:latin typeface="+mj-lt"/>
                <a:ea typeface="+mj-ea"/>
                <a:cs typeface="+mj-cs"/>
              </a:rPr>
              <a:t>HEMORRHAGIC</a:t>
            </a:r>
            <a:r>
              <a:rPr kumimoji="0" lang="tr-TR" sz="2400" b="1" i="0" u="none" strike="noStrike" kern="1200" cap="none" spc="0" normalizeH="0" noProof="0" dirty="0" smtClean="0">
                <a:ln>
                  <a:noFill/>
                </a:ln>
                <a:solidFill>
                  <a:srgbClr val="C00000"/>
                </a:solidFill>
                <a:effectLst/>
                <a:uLnTx/>
                <a:uFillTx/>
                <a:latin typeface="+mj-lt"/>
                <a:ea typeface="+mj-ea"/>
                <a:cs typeface="+mj-cs"/>
              </a:rPr>
              <a:t> CYSTITIS </a:t>
            </a:r>
            <a:r>
              <a:rPr kumimoji="0" lang="tr-TR" sz="2400" b="1" i="0" u="none" strike="noStrike" kern="1200" cap="none" spc="0" normalizeH="0" baseline="0" noProof="0" dirty="0" smtClean="0">
                <a:ln>
                  <a:noFill/>
                </a:ln>
                <a:solidFill>
                  <a:srgbClr val="C00000"/>
                </a:solidFill>
                <a:effectLst/>
                <a:uLnTx/>
                <a:uFillTx/>
                <a:latin typeface="+mj-lt"/>
                <a:ea typeface="+mj-ea"/>
                <a:cs typeface="+mj-cs"/>
              </a:rPr>
              <a:t>occuring after HSCT</a:t>
            </a:r>
            <a:br>
              <a:rPr kumimoji="0" lang="tr-TR" sz="2400" b="1" i="0" u="none" strike="noStrike" kern="1200" cap="none" spc="0" normalizeH="0" baseline="0" noProof="0" dirty="0" smtClean="0">
                <a:ln>
                  <a:noFill/>
                </a:ln>
                <a:solidFill>
                  <a:srgbClr val="C00000"/>
                </a:solidFill>
                <a:effectLst/>
                <a:uLnTx/>
                <a:uFillTx/>
                <a:latin typeface="+mj-lt"/>
                <a:ea typeface="+mj-ea"/>
                <a:cs typeface="+mj-cs"/>
              </a:rPr>
            </a:br>
            <a:endParaRPr kumimoji="0" lang="tr-TR" sz="2400" b="1" i="0" u="none" strike="noStrike" kern="1200" cap="none" spc="0" normalizeH="0" baseline="0" noProof="0" dirty="0">
              <a:ln>
                <a:noFill/>
              </a:ln>
              <a:solidFill>
                <a:srgbClr val="C00000"/>
              </a:solidFill>
              <a:effectLst/>
              <a:uLnTx/>
              <a:uFillTx/>
              <a:latin typeface="+mj-lt"/>
              <a:ea typeface="+mj-ea"/>
              <a:cs typeface="+mj-cs"/>
            </a:endParaRPr>
          </a:p>
        </p:txBody>
      </p:sp>
      <p:pic>
        <p:nvPicPr>
          <p:cNvPr id="3074" name="Picture 2"/>
          <p:cNvPicPr>
            <a:picLocks noChangeAspect="1" noChangeArrowheads="1"/>
          </p:cNvPicPr>
          <p:nvPr/>
        </p:nvPicPr>
        <p:blipFill>
          <a:blip r:embed="rId2" cstate="print"/>
          <a:srcRect/>
          <a:stretch>
            <a:fillRect/>
          </a:stretch>
        </p:blipFill>
        <p:spPr bwMode="auto">
          <a:xfrm>
            <a:off x="304800" y="2209800"/>
            <a:ext cx="3251041" cy="3157538"/>
          </a:xfrm>
          <a:prstGeom prst="rect">
            <a:avLst/>
          </a:prstGeom>
          <a:noFill/>
          <a:ln w="9525">
            <a:noFill/>
            <a:miter lim="800000"/>
            <a:headEnd/>
            <a:tailEnd/>
          </a:ln>
        </p:spPr>
      </p:pic>
      <p:sp>
        <p:nvSpPr>
          <p:cNvPr id="16" name="Rectangle 3"/>
          <p:cNvSpPr/>
          <p:nvPr/>
        </p:nvSpPr>
        <p:spPr>
          <a:xfrm>
            <a:off x="5105400" y="6324600"/>
            <a:ext cx="4038600" cy="276999"/>
          </a:xfrm>
          <a:prstGeom prst="rect">
            <a:avLst/>
          </a:prstGeom>
        </p:spPr>
        <p:txBody>
          <a:bodyPr wrap="square">
            <a:spAutoFit/>
          </a:bodyPr>
          <a:lstStyle/>
          <a:p>
            <a:r>
              <a:rPr lang="en-US" sz="1200" dirty="0" smtClean="0">
                <a:solidFill>
                  <a:schemeClr val="bg2">
                    <a:lumMod val="10000"/>
                  </a:schemeClr>
                </a:solidFill>
              </a:rPr>
              <a:t>Bone Marrow Transplant. Jan 2008; 41(1): 11–18</a:t>
            </a:r>
            <a:endParaRPr lang="en-US" sz="1200" dirty="0">
              <a:solidFill>
                <a:schemeClr val="bg2">
                  <a:lumMod val="10000"/>
                </a:schemeClr>
              </a:solidFill>
            </a:endParaRPr>
          </a:p>
        </p:txBody>
      </p:sp>
      <p:sp>
        <p:nvSpPr>
          <p:cNvPr id="17" name="Content Placeholder 2"/>
          <p:cNvSpPr>
            <a:spLocks noGrp="1"/>
          </p:cNvSpPr>
          <p:nvPr>
            <p:ph idx="4294967295"/>
          </p:nvPr>
        </p:nvSpPr>
        <p:spPr>
          <a:xfrm>
            <a:off x="3657600" y="1981200"/>
            <a:ext cx="5334000" cy="3429000"/>
          </a:xfrm>
          <a:prstGeom prst="rect">
            <a:avLst/>
          </a:prstGeom>
        </p:spPr>
        <p:txBody>
          <a:bodyPr>
            <a:normAutofit/>
          </a:bodyPr>
          <a:lstStyle/>
          <a:p>
            <a:pPr>
              <a:lnSpc>
                <a:spcPct val="170000"/>
              </a:lnSpc>
              <a:buNone/>
            </a:pPr>
            <a:r>
              <a:rPr lang="en-US" sz="2400" b="1" dirty="0" smtClean="0">
                <a:solidFill>
                  <a:schemeClr val="accent3"/>
                </a:solidFill>
                <a:latin typeface="+mj-lt"/>
              </a:rPr>
              <a:t>Diagnosis</a:t>
            </a:r>
            <a:endParaRPr lang="tr-TR" sz="2400" b="1" dirty="0" smtClean="0">
              <a:solidFill>
                <a:schemeClr val="accent3"/>
              </a:solidFill>
              <a:latin typeface="+mj-lt"/>
            </a:endParaRPr>
          </a:p>
          <a:p>
            <a:pPr>
              <a:lnSpc>
                <a:spcPct val="170000"/>
              </a:lnSpc>
            </a:pPr>
            <a:r>
              <a:rPr lang="tr-TR" sz="1800" dirty="0" smtClean="0">
                <a:latin typeface="+mj-lt"/>
              </a:rPr>
              <a:t>H</a:t>
            </a:r>
            <a:r>
              <a:rPr lang="en-US" sz="1800" dirty="0" err="1" smtClean="0">
                <a:latin typeface="+mj-lt"/>
              </a:rPr>
              <a:t>igh</a:t>
            </a:r>
            <a:r>
              <a:rPr lang="en-US" sz="1800" dirty="0" smtClean="0">
                <a:latin typeface="+mj-lt"/>
              </a:rPr>
              <a:t>, peaking urine viral loads from baseline</a:t>
            </a:r>
            <a:endParaRPr lang="tr-TR" sz="1800" dirty="0" smtClean="0">
              <a:latin typeface="+mj-lt"/>
            </a:endParaRPr>
          </a:p>
          <a:p>
            <a:pPr>
              <a:lnSpc>
                <a:spcPct val="170000"/>
              </a:lnSpc>
              <a:buNone/>
            </a:pPr>
            <a:r>
              <a:rPr lang="tr-TR" sz="1500" dirty="0" smtClean="0">
                <a:latin typeface="+mj-lt"/>
              </a:rPr>
              <a:t>     </a:t>
            </a:r>
            <a:r>
              <a:rPr lang="en-US" sz="1600" dirty="0" smtClean="0">
                <a:latin typeface="+mj-lt"/>
              </a:rPr>
              <a:t>(</a:t>
            </a:r>
            <a:r>
              <a:rPr lang="en-US" sz="1600" b="1" dirty="0" smtClean="0">
                <a:solidFill>
                  <a:srgbClr val="FF0000"/>
                </a:solidFill>
                <a:latin typeface="+mj-lt"/>
              </a:rPr>
              <a:t>10</a:t>
            </a:r>
            <a:r>
              <a:rPr lang="en-US" sz="1600" b="1" baseline="30000" dirty="0" smtClean="0">
                <a:solidFill>
                  <a:srgbClr val="FF0000"/>
                </a:solidFill>
                <a:latin typeface="+mj-lt"/>
              </a:rPr>
              <a:t>9</a:t>
            </a:r>
            <a:r>
              <a:rPr lang="en-US" sz="1600" b="1" dirty="0" smtClean="0">
                <a:solidFill>
                  <a:srgbClr val="FF0000"/>
                </a:solidFill>
                <a:latin typeface="+mj-lt"/>
              </a:rPr>
              <a:t>–10</a:t>
            </a:r>
            <a:r>
              <a:rPr lang="en-US" sz="1600" b="1" baseline="30000" dirty="0" smtClean="0">
                <a:solidFill>
                  <a:srgbClr val="FF0000"/>
                </a:solidFill>
                <a:latin typeface="+mj-lt"/>
              </a:rPr>
              <a:t>10</a:t>
            </a:r>
            <a:r>
              <a:rPr lang="tr-TR" sz="1600" b="1" baseline="30000" dirty="0" smtClean="0">
                <a:solidFill>
                  <a:srgbClr val="FF0000"/>
                </a:solidFill>
                <a:latin typeface="+mj-lt"/>
              </a:rPr>
              <a:t> </a:t>
            </a:r>
            <a:r>
              <a:rPr lang="en-US" sz="1600" b="1" dirty="0" smtClean="0">
                <a:solidFill>
                  <a:srgbClr val="FF0000"/>
                </a:solidFill>
                <a:latin typeface="+mj-lt"/>
              </a:rPr>
              <a:t>copies/ml or greater or ≥ 3 log increase</a:t>
            </a:r>
            <a:r>
              <a:rPr lang="tr-TR" sz="1600" dirty="0" smtClean="0">
                <a:latin typeface="+mj-lt"/>
              </a:rPr>
              <a:t>)</a:t>
            </a:r>
            <a:endParaRPr lang="en-US" sz="1600" dirty="0" smtClean="0">
              <a:latin typeface="+mj-lt"/>
            </a:endParaRPr>
          </a:p>
          <a:p>
            <a:pPr>
              <a:lnSpc>
                <a:spcPct val="170000"/>
              </a:lnSpc>
            </a:pPr>
            <a:r>
              <a:rPr lang="tr-TR" sz="1800" dirty="0" err="1" smtClean="0">
                <a:latin typeface="+mj-lt"/>
              </a:rPr>
              <a:t>High</a:t>
            </a:r>
            <a:r>
              <a:rPr lang="tr-TR" sz="1800" dirty="0" smtClean="0">
                <a:latin typeface="+mj-lt"/>
              </a:rPr>
              <a:t>, </a:t>
            </a:r>
            <a:r>
              <a:rPr lang="en-US" sz="1800" dirty="0" smtClean="0">
                <a:latin typeface="+mj-lt"/>
              </a:rPr>
              <a:t>plasma viremia</a:t>
            </a:r>
            <a:r>
              <a:rPr lang="tr-TR" sz="1800" dirty="0" smtClean="0">
                <a:latin typeface="+mj-lt"/>
              </a:rPr>
              <a:t> (</a:t>
            </a:r>
            <a:r>
              <a:rPr lang="en-US" sz="1800" dirty="0" smtClean="0">
                <a:latin typeface="+mj-lt"/>
              </a:rPr>
              <a:t> </a:t>
            </a:r>
            <a:r>
              <a:rPr lang="en-US" sz="1800" dirty="0" smtClean="0">
                <a:solidFill>
                  <a:srgbClr val="FF0000"/>
                </a:solidFill>
                <a:latin typeface="+mj-lt"/>
              </a:rPr>
              <a:t>&gt; 10</a:t>
            </a:r>
            <a:r>
              <a:rPr lang="en-US" sz="1800" baseline="30000" dirty="0" smtClean="0">
                <a:solidFill>
                  <a:srgbClr val="FF0000"/>
                </a:solidFill>
                <a:latin typeface="+mj-lt"/>
              </a:rPr>
              <a:t>4</a:t>
            </a:r>
            <a:r>
              <a:rPr lang="en-US" sz="1800" dirty="0" smtClean="0">
                <a:solidFill>
                  <a:srgbClr val="FF0000"/>
                </a:solidFill>
                <a:latin typeface="+mj-lt"/>
              </a:rPr>
              <a:t> copies/ml</a:t>
            </a:r>
            <a:r>
              <a:rPr lang="tr-TR" sz="1800" dirty="0" smtClean="0">
                <a:latin typeface="+mj-lt"/>
              </a:rPr>
              <a:t>)</a:t>
            </a:r>
            <a:endParaRPr lang="en-US" sz="1800" dirty="0" smtClean="0">
              <a:latin typeface="+mj-lt"/>
            </a:endParaRPr>
          </a:p>
          <a:p>
            <a:pPr>
              <a:lnSpc>
                <a:spcPct val="170000"/>
              </a:lnSpc>
            </a:pPr>
            <a:r>
              <a:rPr lang="en-US" sz="1800" baseline="30000" dirty="0" smtClean="0">
                <a:latin typeface="+mj-lt"/>
              </a:rPr>
              <a:t> </a:t>
            </a:r>
            <a:r>
              <a:rPr lang="en-US" sz="1800" dirty="0" smtClean="0">
                <a:latin typeface="+mj-lt"/>
              </a:rPr>
              <a:t>Biopsy</a:t>
            </a:r>
            <a:r>
              <a:rPr lang="tr-TR" sz="1800" dirty="0" smtClean="0">
                <a:latin typeface="+mj-lt"/>
              </a:rPr>
              <a:t>, (</a:t>
            </a:r>
            <a:r>
              <a:rPr lang="en-US" sz="1800" dirty="0" smtClean="0">
                <a:solidFill>
                  <a:srgbClr val="FF0000"/>
                </a:solidFill>
                <a:latin typeface="+mj-lt"/>
              </a:rPr>
              <a:t>bladder epithelium and </a:t>
            </a:r>
            <a:r>
              <a:rPr lang="tr-TR" sz="1800" i="1" dirty="0" smtClean="0">
                <a:solidFill>
                  <a:srgbClr val="FF0000"/>
                </a:solidFill>
                <a:latin typeface="+mj-lt"/>
              </a:rPr>
              <a:t>FISH</a:t>
            </a:r>
            <a:r>
              <a:rPr lang="tr-TR" sz="1800" i="1" dirty="0" smtClean="0">
                <a:latin typeface="+mj-lt"/>
              </a:rPr>
              <a:t>)</a:t>
            </a:r>
            <a:endParaRPr lang="en-US" sz="1800" dirty="0">
              <a:latin typeface="+mj-lt"/>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905000"/>
            <a:ext cx="8229600" cy="1066800"/>
          </a:xfrm>
        </p:spPr>
        <p:txBody>
          <a:bodyPr>
            <a:normAutofit/>
          </a:bodyPr>
          <a:lstStyle/>
          <a:p>
            <a:r>
              <a:rPr lang="en-US" sz="2000" b="1" u="sng" dirty="0" smtClean="0">
                <a:solidFill>
                  <a:srgbClr val="7030A0"/>
                </a:solidFill>
              </a:rPr>
              <a:t>Potential risk factors for BK virus-associated hemorrhagic cystitis</a:t>
            </a:r>
            <a:br>
              <a:rPr lang="en-US" sz="2000" b="1" u="sng" dirty="0" smtClean="0">
                <a:solidFill>
                  <a:srgbClr val="7030A0"/>
                </a:solidFill>
              </a:rPr>
            </a:br>
            <a:endParaRPr lang="en-US" sz="2000" b="1" u="sng" dirty="0">
              <a:solidFill>
                <a:srgbClr val="7030A0"/>
              </a:solidFill>
            </a:endParaRPr>
          </a:p>
        </p:txBody>
      </p:sp>
      <p:sp>
        <p:nvSpPr>
          <p:cNvPr id="3" name="Content Placeholder 2"/>
          <p:cNvSpPr>
            <a:spLocks noGrp="1"/>
          </p:cNvSpPr>
          <p:nvPr>
            <p:ph idx="1"/>
          </p:nvPr>
        </p:nvSpPr>
        <p:spPr>
          <a:xfrm>
            <a:off x="228600" y="2667000"/>
            <a:ext cx="8763000" cy="3907536"/>
          </a:xfrm>
        </p:spPr>
        <p:txBody>
          <a:bodyPr>
            <a:normAutofit/>
          </a:bodyPr>
          <a:lstStyle/>
          <a:p>
            <a:pPr fontAlgn="t">
              <a:lnSpc>
                <a:spcPct val="200000"/>
              </a:lnSpc>
            </a:pPr>
            <a:r>
              <a:rPr lang="en-US" sz="2000" dirty="0" smtClean="0">
                <a:latin typeface="+mj-lt"/>
              </a:rPr>
              <a:t>Presence of </a:t>
            </a:r>
            <a:r>
              <a:rPr lang="en-US" sz="2000" dirty="0" err="1" smtClean="0">
                <a:latin typeface="+mj-lt"/>
              </a:rPr>
              <a:t>pretransplant</a:t>
            </a:r>
            <a:r>
              <a:rPr lang="en-US" sz="2000" dirty="0" smtClean="0">
                <a:latin typeface="+mj-lt"/>
              </a:rPr>
              <a:t> BK virus IgG antibody titer</a:t>
            </a:r>
          </a:p>
          <a:p>
            <a:pPr fontAlgn="t">
              <a:lnSpc>
                <a:spcPct val="200000"/>
              </a:lnSpc>
            </a:pPr>
            <a:r>
              <a:rPr lang="en-US" sz="2000" dirty="0" smtClean="0">
                <a:latin typeface="+mj-lt"/>
              </a:rPr>
              <a:t>High peak BK urine viral load or greater than 3 log increase in viral load</a:t>
            </a:r>
          </a:p>
          <a:p>
            <a:pPr fontAlgn="t">
              <a:lnSpc>
                <a:spcPct val="200000"/>
              </a:lnSpc>
            </a:pPr>
            <a:r>
              <a:rPr lang="en-US" sz="2000" dirty="0" smtClean="0">
                <a:latin typeface="+mj-lt"/>
              </a:rPr>
              <a:t>Type of conditioning regimen (full intensity </a:t>
            </a:r>
            <a:r>
              <a:rPr lang="tr-TR" sz="2000" dirty="0" smtClean="0">
                <a:latin typeface="+mj-lt"/>
              </a:rPr>
              <a:t>&gt;&gt;</a:t>
            </a:r>
            <a:r>
              <a:rPr lang="en-US" sz="2000" dirty="0" smtClean="0">
                <a:latin typeface="+mj-lt"/>
              </a:rPr>
              <a:t> reduced intensity)</a:t>
            </a:r>
          </a:p>
          <a:p>
            <a:pPr fontAlgn="t">
              <a:lnSpc>
                <a:spcPct val="200000"/>
              </a:lnSpc>
            </a:pPr>
            <a:r>
              <a:rPr lang="en-US" sz="2000" dirty="0" smtClean="0">
                <a:latin typeface="+mj-lt"/>
              </a:rPr>
              <a:t>Type of donor (unrelated </a:t>
            </a:r>
            <a:r>
              <a:rPr lang="tr-TR" sz="2000" dirty="0" smtClean="0">
                <a:latin typeface="+mj-lt"/>
              </a:rPr>
              <a:t>&gt;&gt;</a:t>
            </a:r>
            <a:r>
              <a:rPr lang="en-US" sz="2000" dirty="0" smtClean="0">
                <a:latin typeface="+mj-lt"/>
              </a:rPr>
              <a:t> related)</a:t>
            </a:r>
          </a:p>
          <a:p>
            <a:pPr fontAlgn="t">
              <a:lnSpc>
                <a:spcPct val="200000"/>
              </a:lnSpc>
            </a:pPr>
            <a:r>
              <a:rPr lang="en-US" sz="2000" dirty="0" err="1" smtClean="0">
                <a:latin typeface="+mj-lt"/>
              </a:rPr>
              <a:t>Allogeneic</a:t>
            </a:r>
            <a:r>
              <a:rPr lang="en-US" sz="2000" dirty="0" smtClean="0">
                <a:latin typeface="+mj-lt"/>
              </a:rPr>
              <a:t> transplant</a:t>
            </a:r>
            <a:r>
              <a:rPr lang="tr-TR" sz="2000" dirty="0" smtClean="0">
                <a:latin typeface="+mj-lt"/>
              </a:rPr>
              <a:t> </a:t>
            </a:r>
            <a:r>
              <a:rPr lang="tr-TR" sz="2000" dirty="0" err="1" smtClean="0">
                <a:latin typeface="+mj-lt"/>
              </a:rPr>
              <a:t>and</a:t>
            </a:r>
            <a:r>
              <a:rPr lang="tr-TR" sz="2000" dirty="0" smtClean="0">
                <a:latin typeface="+mj-lt"/>
              </a:rPr>
              <a:t> </a:t>
            </a:r>
            <a:r>
              <a:rPr lang="en-US" sz="2000" dirty="0" smtClean="0">
                <a:latin typeface="+mj-lt"/>
              </a:rPr>
              <a:t>Acute GVHD</a:t>
            </a:r>
          </a:p>
          <a:p>
            <a:pPr>
              <a:lnSpc>
                <a:spcPct val="200000"/>
              </a:lnSpc>
            </a:pPr>
            <a:endParaRPr lang="en-US" sz="2000" dirty="0">
              <a:latin typeface="+mj-lt"/>
            </a:endParaRPr>
          </a:p>
        </p:txBody>
      </p:sp>
      <p:sp>
        <p:nvSpPr>
          <p:cNvPr id="4" name="Rectangle 3"/>
          <p:cNvSpPr/>
          <p:nvPr/>
        </p:nvSpPr>
        <p:spPr>
          <a:xfrm>
            <a:off x="2971800" y="6248400"/>
            <a:ext cx="4107215" cy="276999"/>
          </a:xfrm>
          <a:prstGeom prst="rect">
            <a:avLst/>
          </a:prstGeom>
        </p:spPr>
        <p:txBody>
          <a:bodyPr wrap="none">
            <a:spAutoFit/>
          </a:bodyPr>
          <a:lstStyle/>
          <a:p>
            <a:r>
              <a:rPr lang="en-US" sz="1200" dirty="0" err="1" smtClean="0"/>
              <a:t>Leuhng</a:t>
            </a:r>
            <a:r>
              <a:rPr lang="en-US" sz="1200" dirty="0" smtClean="0"/>
              <a:t> et al  Bone Marrow Transplant. 2002;29:509–513</a:t>
            </a:r>
            <a:endParaRPr lang="en-US" sz="1200" dirty="0"/>
          </a:p>
        </p:txBody>
      </p:sp>
      <p:sp>
        <p:nvSpPr>
          <p:cNvPr id="7" name="1 Başlık"/>
          <p:cNvSpPr txBox="1">
            <a:spLocks/>
          </p:cNvSpPr>
          <p:nvPr/>
        </p:nvSpPr>
        <p:spPr>
          <a:xfrm>
            <a:off x="457200" y="274320"/>
            <a:ext cx="8229600" cy="553998"/>
          </a:xfrm>
          <a:prstGeom prst="rect">
            <a:avLst/>
          </a:prstGeom>
        </p:spPr>
        <p:txBody>
          <a:bodyPr vert="horz" anchor="ctr">
            <a:normAutofit fontScale="45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4000" b="1" i="0" u="none" strike="noStrike" kern="1200" cap="none" spc="0" normalizeH="0" baseline="0" noProof="0" smtClean="0">
                <a:ln>
                  <a:noFill/>
                </a:ln>
                <a:solidFill>
                  <a:schemeClr val="tx2"/>
                </a:solidFill>
                <a:effectLst/>
                <a:uLnTx/>
                <a:uFillTx/>
                <a:latin typeface="+mj-lt"/>
                <a:ea typeface="+mj-ea"/>
                <a:cs typeface="+mj-cs"/>
              </a:rPr>
              <a:t/>
            </a:r>
            <a:br>
              <a:rPr kumimoji="0" lang="tr-TR" sz="4000" b="1" i="0" u="none" strike="noStrike" kern="1200" cap="none" spc="0" normalizeH="0" baseline="0" noProof="0" smtClean="0">
                <a:ln>
                  <a:noFill/>
                </a:ln>
                <a:solidFill>
                  <a:schemeClr val="tx2"/>
                </a:solidFill>
                <a:effectLst/>
                <a:uLnTx/>
                <a:uFillTx/>
                <a:latin typeface="+mj-lt"/>
                <a:ea typeface="+mj-ea"/>
                <a:cs typeface="+mj-cs"/>
              </a:rPr>
            </a:br>
            <a:endParaRPr kumimoji="0" lang="tr-TR" sz="4000" b="0" i="0" u="none" strike="noStrike" kern="1200" cap="none" spc="0" normalizeH="0" baseline="0" noProof="0" dirty="0">
              <a:ln>
                <a:noFill/>
              </a:ln>
              <a:solidFill>
                <a:schemeClr val="tx2"/>
              </a:solidFill>
              <a:effectLst/>
              <a:uLnTx/>
              <a:uFillTx/>
              <a:latin typeface="+mj-lt"/>
              <a:ea typeface="+mj-ea"/>
              <a:cs typeface="+mj-cs"/>
            </a:endParaRPr>
          </a:p>
        </p:txBody>
      </p:sp>
      <p:sp>
        <p:nvSpPr>
          <p:cNvPr id="8" name="7 Dikdörtgen"/>
          <p:cNvSpPr/>
          <p:nvPr/>
        </p:nvSpPr>
        <p:spPr>
          <a:xfrm>
            <a:off x="228600" y="468868"/>
            <a:ext cx="4953000" cy="369332"/>
          </a:xfrm>
          <a:prstGeom prst="rect">
            <a:avLst/>
          </a:prstGeom>
        </p:spPr>
        <p:txBody>
          <a:bodyPr wrap="square">
            <a:spAutoFit/>
          </a:bodyPr>
          <a:lstStyle/>
          <a:p>
            <a:pPr marL="342900" indent="-342900">
              <a:buAutoNum type="arabicPeriod"/>
            </a:pP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Mucosal Origin</a:t>
            </a:r>
          </a:p>
        </p:txBody>
      </p:sp>
      <p:sp>
        <p:nvSpPr>
          <p:cNvPr id="9" name="1 Başlık"/>
          <p:cNvSpPr txBox="1">
            <a:spLocks/>
          </p:cNvSpPr>
          <p:nvPr/>
        </p:nvSpPr>
        <p:spPr>
          <a:xfrm>
            <a:off x="381000" y="838200"/>
            <a:ext cx="8229600" cy="685800"/>
          </a:xfrm>
          <a:prstGeom prst="rect">
            <a:avLst/>
          </a:prstGeom>
        </p:spPr>
        <p:txBody>
          <a:bodyPr vert="horz"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C00000"/>
                </a:solidFill>
                <a:effectLst/>
                <a:uLnTx/>
                <a:uFillTx/>
                <a:latin typeface="+mj-lt"/>
                <a:ea typeface="+mj-ea"/>
                <a:cs typeface="+mj-cs"/>
              </a:rPr>
              <a:t>HEMORRHAGIC</a:t>
            </a:r>
            <a:r>
              <a:rPr kumimoji="0" lang="tr-TR" sz="2400" b="1" i="0" u="none" strike="noStrike" kern="1200" cap="none" spc="0" normalizeH="0" noProof="0" dirty="0" smtClean="0">
                <a:ln>
                  <a:noFill/>
                </a:ln>
                <a:solidFill>
                  <a:srgbClr val="C00000"/>
                </a:solidFill>
                <a:effectLst/>
                <a:uLnTx/>
                <a:uFillTx/>
                <a:latin typeface="+mj-lt"/>
                <a:ea typeface="+mj-ea"/>
                <a:cs typeface="+mj-cs"/>
              </a:rPr>
              <a:t> CYSTITIS </a:t>
            </a:r>
            <a:r>
              <a:rPr kumimoji="0" lang="tr-TR" sz="2400" b="1" i="0" u="none" strike="noStrike" kern="1200" cap="none" spc="0" normalizeH="0" baseline="0" noProof="0" dirty="0" smtClean="0">
                <a:ln>
                  <a:noFill/>
                </a:ln>
                <a:solidFill>
                  <a:srgbClr val="C00000"/>
                </a:solidFill>
                <a:effectLst/>
                <a:uLnTx/>
                <a:uFillTx/>
                <a:latin typeface="+mj-lt"/>
                <a:ea typeface="+mj-ea"/>
                <a:cs typeface="+mj-cs"/>
              </a:rPr>
              <a:t>occuring after HSCT</a:t>
            </a:r>
            <a:br>
              <a:rPr kumimoji="0" lang="tr-TR" sz="2400" b="1" i="0" u="none" strike="noStrike" kern="1200" cap="none" spc="0" normalizeH="0" baseline="0" noProof="0" dirty="0" smtClean="0">
                <a:ln>
                  <a:noFill/>
                </a:ln>
                <a:solidFill>
                  <a:srgbClr val="C00000"/>
                </a:solidFill>
                <a:effectLst/>
                <a:uLnTx/>
                <a:uFillTx/>
                <a:latin typeface="+mj-lt"/>
                <a:ea typeface="+mj-ea"/>
                <a:cs typeface="+mj-cs"/>
              </a:rPr>
            </a:br>
            <a:endParaRPr kumimoji="0" lang="tr-TR" sz="2400" b="1" i="0" u="none" strike="noStrike" kern="1200" cap="none" spc="0" normalizeH="0" baseline="0" noProof="0" dirty="0">
              <a:ln>
                <a:noFill/>
              </a:ln>
              <a:solidFill>
                <a:srgbClr val="C00000"/>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066800"/>
            <a:ext cx="4419600" cy="1066800"/>
          </a:xfrm>
        </p:spPr>
        <p:txBody>
          <a:bodyPr>
            <a:normAutofit/>
          </a:bodyPr>
          <a:lstStyle/>
          <a:p>
            <a:r>
              <a:rPr lang="en-US" sz="1800" dirty="0" smtClean="0">
                <a:solidFill>
                  <a:srgbClr val="7030A0"/>
                </a:solidFill>
              </a:rPr>
              <a:t>Treatment of hemorrhagic cystitis</a:t>
            </a:r>
            <a:endParaRPr lang="en-US" sz="1800" dirty="0">
              <a:solidFill>
                <a:srgbClr val="7030A0"/>
              </a:solidFill>
            </a:endParaRPr>
          </a:p>
        </p:txBody>
      </p:sp>
      <p:sp>
        <p:nvSpPr>
          <p:cNvPr id="8" name="7 Dikdörtgen"/>
          <p:cNvSpPr/>
          <p:nvPr/>
        </p:nvSpPr>
        <p:spPr>
          <a:xfrm>
            <a:off x="228600" y="2057400"/>
            <a:ext cx="8763000" cy="4278094"/>
          </a:xfrm>
          <a:prstGeom prst="rect">
            <a:avLst/>
          </a:prstGeom>
        </p:spPr>
        <p:txBody>
          <a:bodyPr wrap="square">
            <a:spAutoFit/>
          </a:bodyPr>
          <a:lstStyle/>
          <a:p>
            <a:pPr marL="342900" indent="-342900">
              <a:lnSpc>
                <a:spcPct val="150000"/>
              </a:lnSpc>
              <a:buAutoNum type="alphaLcPeriod"/>
            </a:pPr>
            <a:r>
              <a:rPr lang="en-US" sz="1600" b="1" u="sng" dirty="0" smtClean="0">
                <a:latin typeface="+mj-lt"/>
              </a:rPr>
              <a:t>Forced</a:t>
            </a:r>
            <a:r>
              <a:rPr lang="en-US" sz="1600" b="1" u="sng" dirty="0" smtClean="0">
                <a:solidFill>
                  <a:srgbClr val="FF0000"/>
                </a:solidFill>
                <a:latin typeface="+mj-lt"/>
              </a:rPr>
              <a:t> hydration </a:t>
            </a:r>
            <a:r>
              <a:rPr lang="en-US" sz="1600" b="1" u="sng" dirty="0" smtClean="0">
                <a:latin typeface="+mj-lt"/>
              </a:rPr>
              <a:t>plus intensive platelet support</a:t>
            </a:r>
            <a:r>
              <a:rPr lang="en-US" sz="1600" b="1" dirty="0" smtClean="0">
                <a:latin typeface="+mj-lt"/>
              </a:rPr>
              <a:t>. </a:t>
            </a:r>
            <a:endParaRPr lang="tr-TR" sz="1600" b="1" dirty="0" smtClean="0">
              <a:latin typeface="+mj-lt"/>
            </a:endParaRPr>
          </a:p>
          <a:p>
            <a:pPr marL="800100" lvl="1" indent="-342900">
              <a:lnSpc>
                <a:spcPct val="150000"/>
              </a:lnSpc>
            </a:pPr>
            <a:r>
              <a:rPr lang="en-US" sz="1600" b="1" dirty="0" smtClean="0">
                <a:solidFill>
                  <a:srgbClr val="FF0000"/>
                </a:solidFill>
                <a:latin typeface="+mj-lt"/>
              </a:rPr>
              <a:t>bladder irrigation </a:t>
            </a:r>
            <a:r>
              <a:rPr lang="en-US" sz="1600" dirty="0" smtClean="0">
                <a:latin typeface="+mj-lt"/>
              </a:rPr>
              <a:t>with saline</a:t>
            </a:r>
            <a:r>
              <a:rPr lang="tr-TR" sz="1600" dirty="0" smtClean="0">
                <a:latin typeface="+mj-lt"/>
              </a:rPr>
              <a:t>,</a:t>
            </a:r>
            <a:r>
              <a:rPr lang="en-US" sz="1600" dirty="0" smtClean="0">
                <a:latin typeface="+mj-lt"/>
              </a:rPr>
              <a:t> bladder instillation of formalin, alum, silver nitrate,</a:t>
            </a:r>
            <a:endParaRPr lang="tr-TR" sz="1600" dirty="0" smtClean="0">
              <a:latin typeface="+mj-lt"/>
            </a:endParaRPr>
          </a:p>
          <a:p>
            <a:pPr marL="800100" lvl="1" indent="-342900">
              <a:lnSpc>
                <a:spcPct val="150000"/>
              </a:lnSpc>
            </a:pPr>
            <a:r>
              <a:rPr lang="en-US" sz="1600" dirty="0" smtClean="0">
                <a:latin typeface="+mj-lt"/>
              </a:rPr>
              <a:t>sodium </a:t>
            </a:r>
            <a:r>
              <a:rPr lang="en-US" sz="1600" dirty="0" err="1" smtClean="0">
                <a:latin typeface="+mj-lt"/>
              </a:rPr>
              <a:t>hyaluronate</a:t>
            </a:r>
            <a:r>
              <a:rPr lang="en-US" sz="1600" dirty="0" smtClean="0">
                <a:latin typeface="+mj-lt"/>
              </a:rPr>
              <a:t>, </a:t>
            </a:r>
            <a:r>
              <a:rPr lang="tr-TR" sz="1600" dirty="0" smtClean="0">
                <a:latin typeface="+mj-lt"/>
              </a:rPr>
              <a:t>PG-</a:t>
            </a:r>
            <a:r>
              <a:rPr lang="en-US" sz="1600" dirty="0" smtClean="0">
                <a:latin typeface="+mj-lt"/>
              </a:rPr>
              <a:t>E2, GM-CSF or fibrin glue as well as with the administration of</a:t>
            </a:r>
            <a:endParaRPr lang="tr-TR" sz="1600" dirty="0" smtClean="0">
              <a:latin typeface="+mj-lt"/>
            </a:endParaRPr>
          </a:p>
          <a:p>
            <a:pPr marL="800100" lvl="1" indent="-342900">
              <a:lnSpc>
                <a:spcPct val="150000"/>
              </a:lnSpc>
            </a:pPr>
            <a:r>
              <a:rPr lang="en-US" sz="1600" dirty="0" err="1" smtClean="0">
                <a:latin typeface="+mj-lt"/>
              </a:rPr>
              <a:t>palifermin</a:t>
            </a:r>
            <a:r>
              <a:rPr lang="en-US" sz="1600" dirty="0" smtClean="0">
                <a:latin typeface="+mj-lt"/>
              </a:rPr>
              <a:t>, hyperbaric oxygen, </a:t>
            </a:r>
            <a:r>
              <a:rPr lang="en-US" sz="1600" dirty="0" err="1" smtClean="0">
                <a:latin typeface="+mj-lt"/>
              </a:rPr>
              <a:t>oestrogens</a:t>
            </a:r>
            <a:r>
              <a:rPr lang="en-US" sz="1600" dirty="0" smtClean="0">
                <a:latin typeface="+mj-lt"/>
              </a:rPr>
              <a:t>, or recombinant </a:t>
            </a:r>
            <a:r>
              <a:rPr lang="en-US" sz="1600" dirty="0" err="1" smtClean="0">
                <a:latin typeface="+mj-lt"/>
              </a:rPr>
              <a:t>FVIIa</a:t>
            </a:r>
            <a:r>
              <a:rPr lang="en-US" sz="1600" dirty="0" smtClean="0">
                <a:latin typeface="+mj-lt"/>
              </a:rPr>
              <a:t>.</a:t>
            </a:r>
            <a:endParaRPr lang="tr-TR" sz="1600" dirty="0" smtClean="0">
              <a:latin typeface="+mj-lt"/>
            </a:endParaRPr>
          </a:p>
          <a:p>
            <a:pPr marL="342900" indent="-342900"/>
            <a:r>
              <a:rPr lang="en-US" sz="1600" dirty="0" smtClean="0">
                <a:latin typeface="+mj-lt"/>
              </a:rPr>
              <a:t> </a:t>
            </a:r>
            <a:endParaRPr lang="tr-TR" sz="1600" dirty="0" smtClean="0">
              <a:latin typeface="+mj-lt"/>
            </a:endParaRPr>
          </a:p>
          <a:p>
            <a:pPr marL="342900" indent="-342900">
              <a:lnSpc>
                <a:spcPct val="150000"/>
              </a:lnSpc>
            </a:pPr>
            <a:r>
              <a:rPr lang="tr-TR" sz="1600" dirty="0" smtClean="0">
                <a:latin typeface="+mj-lt"/>
              </a:rPr>
              <a:t>b.   </a:t>
            </a:r>
            <a:r>
              <a:rPr lang="tr-TR" sz="1600" b="1" u="sng" dirty="0" err="1" smtClean="0">
                <a:solidFill>
                  <a:srgbClr val="FF0000"/>
                </a:solidFill>
                <a:latin typeface="+mj-lt"/>
              </a:rPr>
              <a:t>I</a:t>
            </a:r>
            <a:r>
              <a:rPr lang="en-US" sz="1600" b="1" u="sng" dirty="0" err="1" smtClean="0">
                <a:solidFill>
                  <a:srgbClr val="FF0000"/>
                </a:solidFill>
                <a:latin typeface="+mj-lt"/>
              </a:rPr>
              <a:t>ntravesical</a:t>
            </a:r>
            <a:r>
              <a:rPr lang="en-US" sz="1600" b="1" u="sng" dirty="0" smtClean="0">
                <a:solidFill>
                  <a:srgbClr val="FF0000"/>
                </a:solidFill>
                <a:latin typeface="+mj-lt"/>
              </a:rPr>
              <a:t> or</a:t>
            </a:r>
            <a:r>
              <a:rPr lang="tr-TR" sz="1600" b="1" u="sng" dirty="0" smtClean="0">
                <a:latin typeface="+mj-lt"/>
              </a:rPr>
              <a:t> </a:t>
            </a:r>
            <a:r>
              <a:rPr lang="en-US" sz="1600" b="1" u="sng" dirty="0" err="1" smtClean="0">
                <a:solidFill>
                  <a:srgbClr val="FF0000"/>
                </a:solidFill>
                <a:latin typeface="+mj-lt"/>
              </a:rPr>
              <a:t>systemi</a:t>
            </a:r>
            <a:r>
              <a:rPr lang="tr-TR" sz="1600" b="1" u="sng" dirty="0" smtClean="0">
                <a:solidFill>
                  <a:srgbClr val="FF0000"/>
                </a:solidFill>
                <a:latin typeface="+mj-lt"/>
              </a:rPr>
              <a:t>c </a:t>
            </a:r>
            <a:r>
              <a:rPr lang="en-US" sz="1600" b="1" u="sng" dirty="0" err="1" smtClean="0">
                <a:solidFill>
                  <a:srgbClr val="FF0000"/>
                </a:solidFill>
                <a:latin typeface="+mj-lt"/>
              </a:rPr>
              <a:t>cidofovir</a:t>
            </a:r>
            <a:r>
              <a:rPr lang="tr-TR" sz="1600" b="1" u="sng" dirty="0" smtClean="0">
                <a:solidFill>
                  <a:srgbClr val="FF0000"/>
                </a:solidFill>
                <a:latin typeface="+mj-lt"/>
              </a:rPr>
              <a:t>,</a:t>
            </a:r>
            <a:r>
              <a:rPr lang="en-US" sz="1600" b="1" u="sng" dirty="0" smtClean="0">
                <a:solidFill>
                  <a:srgbClr val="FF0000"/>
                </a:solidFill>
                <a:latin typeface="+mj-lt"/>
              </a:rPr>
              <a:t> </a:t>
            </a:r>
            <a:r>
              <a:rPr lang="en-US" sz="1600" b="1" u="sng" dirty="0" smtClean="0">
                <a:latin typeface="+mj-lt"/>
              </a:rPr>
              <a:t>or </a:t>
            </a:r>
            <a:r>
              <a:rPr lang="en-US" sz="1600" b="1" u="sng" dirty="0" err="1" smtClean="0">
                <a:solidFill>
                  <a:srgbClr val="FF0000"/>
                </a:solidFill>
                <a:latin typeface="+mj-lt"/>
              </a:rPr>
              <a:t>ribavirin</a:t>
            </a:r>
            <a:r>
              <a:rPr lang="en-US" sz="1600" b="1" u="sng" dirty="0" smtClean="0">
                <a:solidFill>
                  <a:srgbClr val="FF0000"/>
                </a:solidFill>
                <a:latin typeface="+mj-lt"/>
              </a:rPr>
              <a:t> </a:t>
            </a:r>
            <a:r>
              <a:rPr lang="tr-TR" sz="1600" b="1" u="sng" dirty="0" smtClean="0">
                <a:solidFill>
                  <a:srgbClr val="FF0000"/>
                </a:solidFill>
                <a:latin typeface="+mj-lt"/>
              </a:rPr>
              <a:t>,</a:t>
            </a:r>
            <a:r>
              <a:rPr lang="tr-TR" sz="1600" b="1" u="sng" dirty="0" smtClean="0">
                <a:latin typeface="+mj-lt"/>
              </a:rPr>
              <a:t> </a:t>
            </a:r>
            <a:r>
              <a:rPr lang="tr-TR" sz="1600" b="1" u="sng" dirty="0" err="1" smtClean="0">
                <a:latin typeface="+mj-lt"/>
              </a:rPr>
              <a:t>plus</a:t>
            </a:r>
            <a:r>
              <a:rPr lang="tr-TR" sz="1600" b="1" u="sng" dirty="0" smtClean="0">
                <a:latin typeface="+mj-lt"/>
              </a:rPr>
              <a:t> </a:t>
            </a:r>
            <a:r>
              <a:rPr lang="en-US" sz="1600" b="1" u="sng" dirty="0" smtClean="0">
                <a:solidFill>
                  <a:srgbClr val="FF0000"/>
                </a:solidFill>
                <a:latin typeface="+mj-lt"/>
              </a:rPr>
              <a:t>ciprofloxacin</a:t>
            </a:r>
            <a:r>
              <a:rPr lang="en-US" sz="1600" b="1" dirty="0" smtClean="0">
                <a:solidFill>
                  <a:srgbClr val="FF0000"/>
                </a:solidFill>
                <a:latin typeface="+mj-lt"/>
              </a:rPr>
              <a:t> </a:t>
            </a:r>
            <a:r>
              <a:rPr lang="en-US" sz="1600" dirty="0" smtClean="0">
                <a:latin typeface="+mj-lt"/>
              </a:rPr>
              <a:t>(reduces BK replication) have been reported as effective for cases of HC attributable to BK or adenovirus.</a:t>
            </a:r>
            <a:endParaRPr lang="tr-TR" sz="1600" dirty="0" smtClean="0">
              <a:latin typeface="+mj-lt"/>
            </a:endParaRPr>
          </a:p>
          <a:p>
            <a:pPr marL="342900" indent="-342900"/>
            <a:endParaRPr lang="tr-TR" sz="1600" dirty="0" smtClean="0">
              <a:latin typeface="+mj-lt"/>
            </a:endParaRPr>
          </a:p>
          <a:p>
            <a:pPr marL="342900" indent="-342900">
              <a:lnSpc>
                <a:spcPct val="150000"/>
              </a:lnSpc>
            </a:pPr>
            <a:r>
              <a:rPr lang="tr-TR" sz="1600" dirty="0" smtClean="0">
                <a:latin typeface="+mj-lt"/>
              </a:rPr>
              <a:t>c</a:t>
            </a:r>
            <a:r>
              <a:rPr lang="tr-TR" sz="1600" b="1" dirty="0" smtClean="0">
                <a:latin typeface="+mj-lt"/>
              </a:rPr>
              <a:t>.  </a:t>
            </a:r>
            <a:r>
              <a:rPr lang="en-US" sz="1600" b="1" u="sng" dirty="0" smtClean="0">
                <a:latin typeface="+mj-lt"/>
              </a:rPr>
              <a:t>If the above measures do not alleviate HC, </a:t>
            </a:r>
            <a:r>
              <a:rPr lang="en-US" sz="1600" b="1" u="sng" dirty="0" smtClean="0">
                <a:solidFill>
                  <a:srgbClr val="FF0000"/>
                </a:solidFill>
                <a:latin typeface="+mj-lt"/>
              </a:rPr>
              <a:t>other salvage approaches </a:t>
            </a:r>
            <a:r>
              <a:rPr lang="en-US" sz="1600" dirty="0" smtClean="0">
                <a:latin typeface="+mj-lt"/>
              </a:rPr>
              <a:t>can be</a:t>
            </a:r>
            <a:r>
              <a:rPr lang="tr-TR" sz="1600" dirty="0" smtClean="0">
                <a:latin typeface="+mj-lt"/>
              </a:rPr>
              <a:t> </a:t>
            </a:r>
            <a:r>
              <a:rPr lang="en-US" sz="1600" dirty="0" smtClean="0">
                <a:latin typeface="+mj-lt"/>
              </a:rPr>
              <a:t>considered: </a:t>
            </a:r>
            <a:r>
              <a:rPr lang="en-US" sz="1600" b="1" dirty="0" smtClean="0">
                <a:solidFill>
                  <a:srgbClr val="FF0000"/>
                </a:solidFill>
                <a:latin typeface="+mj-lt"/>
              </a:rPr>
              <a:t>selective </a:t>
            </a:r>
            <a:r>
              <a:rPr lang="en-US" sz="1600" b="1" dirty="0" err="1" smtClean="0">
                <a:solidFill>
                  <a:srgbClr val="FF0000"/>
                </a:solidFill>
                <a:latin typeface="+mj-lt"/>
              </a:rPr>
              <a:t>embolisation</a:t>
            </a:r>
            <a:r>
              <a:rPr lang="en-US" sz="1600" dirty="0" smtClean="0">
                <a:latin typeface="+mj-lt"/>
              </a:rPr>
              <a:t> of bladder arteries; </a:t>
            </a:r>
            <a:r>
              <a:rPr lang="en-US" sz="1600" dirty="0" err="1" smtClean="0">
                <a:latin typeface="+mj-lt"/>
              </a:rPr>
              <a:t>catheterisation</a:t>
            </a:r>
            <a:r>
              <a:rPr lang="en-US" sz="1600" dirty="0" smtClean="0">
                <a:latin typeface="+mj-lt"/>
              </a:rPr>
              <a:t> of both </a:t>
            </a:r>
            <a:r>
              <a:rPr lang="en-US" sz="1600" dirty="0" err="1" smtClean="0">
                <a:latin typeface="+mj-lt"/>
              </a:rPr>
              <a:t>ureters</a:t>
            </a:r>
            <a:r>
              <a:rPr lang="en-US" sz="1600" dirty="0" smtClean="0">
                <a:latin typeface="+mj-lt"/>
              </a:rPr>
              <a:t> to rest the bladder</a:t>
            </a:r>
            <a:r>
              <a:rPr lang="tr-TR" sz="1600" dirty="0" smtClean="0">
                <a:latin typeface="+mj-lt"/>
              </a:rPr>
              <a:t> </a:t>
            </a:r>
            <a:r>
              <a:rPr lang="en-US" sz="1600" dirty="0" smtClean="0">
                <a:latin typeface="+mj-lt"/>
              </a:rPr>
              <a:t>or</a:t>
            </a:r>
            <a:r>
              <a:rPr lang="en-US" sz="1600" b="1" dirty="0" smtClean="0">
                <a:solidFill>
                  <a:srgbClr val="FF0000"/>
                </a:solidFill>
                <a:latin typeface="+mj-lt"/>
              </a:rPr>
              <a:t>;, as a last resort, </a:t>
            </a:r>
            <a:r>
              <a:rPr lang="en-US" sz="1600" b="1" dirty="0" err="1" smtClean="0">
                <a:solidFill>
                  <a:srgbClr val="FF0000"/>
                </a:solidFill>
                <a:latin typeface="+mj-lt"/>
              </a:rPr>
              <a:t>cystectomy</a:t>
            </a:r>
            <a:r>
              <a:rPr lang="en-US" sz="1600" b="1" dirty="0" smtClean="0">
                <a:solidFill>
                  <a:srgbClr val="FF0000"/>
                </a:solidFill>
                <a:latin typeface="+mj-lt"/>
              </a:rPr>
              <a:t>.</a:t>
            </a:r>
            <a:endParaRPr lang="en-US" sz="1600" b="1" dirty="0">
              <a:solidFill>
                <a:srgbClr val="FF0000"/>
              </a:solidFill>
              <a:latin typeface="+mj-lt"/>
            </a:endParaRPr>
          </a:p>
        </p:txBody>
      </p:sp>
      <p:sp>
        <p:nvSpPr>
          <p:cNvPr id="9" name="8 Dikdörtgen"/>
          <p:cNvSpPr/>
          <p:nvPr/>
        </p:nvSpPr>
        <p:spPr>
          <a:xfrm>
            <a:off x="304800" y="1752600"/>
            <a:ext cx="6553200" cy="338554"/>
          </a:xfrm>
          <a:prstGeom prst="rect">
            <a:avLst/>
          </a:prstGeom>
        </p:spPr>
        <p:txBody>
          <a:bodyPr wrap="square">
            <a:spAutoFit/>
          </a:bodyPr>
          <a:lstStyle/>
          <a:p>
            <a:r>
              <a:rPr lang="en-US" sz="1600" dirty="0" smtClean="0">
                <a:solidFill>
                  <a:srgbClr val="7030A0"/>
                </a:solidFill>
                <a:latin typeface="+mj-lt"/>
              </a:rPr>
              <a:t>Treatment should be based on a three-step approach as follows:</a:t>
            </a:r>
          </a:p>
        </p:txBody>
      </p:sp>
      <p:sp>
        <p:nvSpPr>
          <p:cNvPr id="10" name="1 Başlık"/>
          <p:cNvSpPr txBox="1">
            <a:spLocks/>
          </p:cNvSpPr>
          <p:nvPr/>
        </p:nvSpPr>
        <p:spPr>
          <a:xfrm>
            <a:off x="457200" y="274320"/>
            <a:ext cx="8229600" cy="553998"/>
          </a:xfrm>
          <a:prstGeom prst="rect">
            <a:avLst/>
          </a:prstGeom>
        </p:spPr>
        <p:txBody>
          <a:bodyPr vert="horz" anchor="ctr">
            <a:normAutofit fontScale="45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4000" b="1" i="0" u="none" strike="noStrike" kern="1200" cap="none" spc="0" normalizeH="0" baseline="0" noProof="0" smtClean="0">
                <a:ln>
                  <a:noFill/>
                </a:ln>
                <a:solidFill>
                  <a:schemeClr val="tx2"/>
                </a:solidFill>
                <a:effectLst/>
                <a:uLnTx/>
                <a:uFillTx/>
                <a:latin typeface="+mj-lt"/>
                <a:ea typeface="+mj-ea"/>
                <a:cs typeface="+mj-cs"/>
              </a:rPr>
              <a:t/>
            </a:r>
            <a:br>
              <a:rPr kumimoji="0" lang="tr-TR" sz="4000" b="1" i="0" u="none" strike="noStrike" kern="1200" cap="none" spc="0" normalizeH="0" baseline="0" noProof="0" smtClean="0">
                <a:ln>
                  <a:noFill/>
                </a:ln>
                <a:solidFill>
                  <a:schemeClr val="tx2"/>
                </a:solidFill>
                <a:effectLst/>
                <a:uLnTx/>
                <a:uFillTx/>
                <a:latin typeface="+mj-lt"/>
                <a:ea typeface="+mj-ea"/>
                <a:cs typeface="+mj-cs"/>
              </a:rPr>
            </a:br>
            <a:endParaRPr kumimoji="0" lang="tr-TR" sz="4000" b="0" i="0" u="none" strike="noStrike" kern="1200" cap="none" spc="0" normalizeH="0" baseline="0" noProof="0" dirty="0">
              <a:ln>
                <a:noFill/>
              </a:ln>
              <a:solidFill>
                <a:schemeClr val="tx2"/>
              </a:solidFill>
              <a:effectLst/>
              <a:uLnTx/>
              <a:uFillTx/>
              <a:latin typeface="+mj-lt"/>
              <a:ea typeface="+mj-ea"/>
              <a:cs typeface="+mj-cs"/>
            </a:endParaRPr>
          </a:p>
        </p:txBody>
      </p:sp>
      <p:sp>
        <p:nvSpPr>
          <p:cNvPr id="11" name="10 Dikdörtgen"/>
          <p:cNvSpPr/>
          <p:nvPr/>
        </p:nvSpPr>
        <p:spPr>
          <a:xfrm>
            <a:off x="228600" y="468868"/>
            <a:ext cx="4953000" cy="369332"/>
          </a:xfrm>
          <a:prstGeom prst="rect">
            <a:avLst/>
          </a:prstGeom>
        </p:spPr>
        <p:txBody>
          <a:bodyPr wrap="square">
            <a:spAutoFit/>
          </a:bodyPr>
          <a:lstStyle/>
          <a:p>
            <a:pPr marL="342900" indent="-342900">
              <a:buAutoNum type="arabicPeriod"/>
            </a:pP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Mucosal Origin</a:t>
            </a:r>
          </a:p>
        </p:txBody>
      </p:sp>
      <p:sp>
        <p:nvSpPr>
          <p:cNvPr id="12" name="1 Başlık"/>
          <p:cNvSpPr txBox="1">
            <a:spLocks/>
          </p:cNvSpPr>
          <p:nvPr/>
        </p:nvSpPr>
        <p:spPr>
          <a:xfrm>
            <a:off x="381000" y="838200"/>
            <a:ext cx="8229600" cy="685800"/>
          </a:xfrm>
          <a:prstGeom prst="rect">
            <a:avLst/>
          </a:prstGeom>
        </p:spPr>
        <p:txBody>
          <a:bodyPr vert="horz"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C00000"/>
                </a:solidFill>
                <a:effectLst/>
                <a:uLnTx/>
                <a:uFillTx/>
                <a:latin typeface="+mj-lt"/>
                <a:ea typeface="+mj-ea"/>
                <a:cs typeface="+mj-cs"/>
              </a:rPr>
              <a:t>HEMORRHAGIC</a:t>
            </a:r>
            <a:r>
              <a:rPr kumimoji="0" lang="tr-TR" sz="2400" b="1" i="0" u="none" strike="noStrike" kern="1200" cap="none" spc="0" normalizeH="0" noProof="0" dirty="0" smtClean="0">
                <a:ln>
                  <a:noFill/>
                </a:ln>
                <a:solidFill>
                  <a:srgbClr val="C00000"/>
                </a:solidFill>
                <a:effectLst/>
                <a:uLnTx/>
                <a:uFillTx/>
                <a:latin typeface="+mj-lt"/>
                <a:ea typeface="+mj-ea"/>
                <a:cs typeface="+mj-cs"/>
              </a:rPr>
              <a:t> CYSTITIS </a:t>
            </a:r>
            <a:r>
              <a:rPr kumimoji="0" lang="tr-TR" sz="2400" b="1" i="0" u="none" strike="noStrike" kern="1200" cap="none" spc="0" normalizeH="0" baseline="0" noProof="0" dirty="0" smtClean="0">
                <a:ln>
                  <a:noFill/>
                </a:ln>
                <a:solidFill>
                  <a:srgbClr val="C00000"/>
                </a:solidFill>
                <a:effectLst/>
                <a:uLnTx/>
                <a:uFillTx/>
                <a:latin typeface="+mj-lt"/>
                <a:ea typeface="+mj-ea"/>
                <a:cs typeface="+mj-cs"/>
              </a:rPr>
              <a:t>occuring after HSCT</a:t>
            </a:r>
            <a:br>
              <a:rPr kumimoji="0" lang="tr-TR" sz="2400" b="1" i="0" u="none" strike="noStrike" kern="1200" cap="none" spc="0" normalizeH="0" baseline="0" noProof="0" dirty="0" smtClean="0">
                <a:ln>
                  <a:noFill/>
                </a:ln>
                <a:solidFill>
                  <a:srgbClr val="C00000"/>
                </a:solidFill>
                <a:effectLst/>
                <a:uLnTx/>
                <a:uFillTx/>
                <a:latin typeface="+mj-lt"/>
                <a:ea typeface="+mj-ea"/>
                <a:cs typeface="+mj-cs"/>
              </a:rPr>
            </a:br>
            <a:endParaRPr kumimoji="0" lang="tr-TR" sz="2400" b="1" i="0" u="none" strike="noStrike" kern="1200" cap="none" spc="0" normalizeH="0" baseline="0" noProof="0" dirty="0">
              <a:ln>
                <a:noFill/>
              </a:ln>
              <a:solidFill>
                <a:srgbClr val="C00000"/>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20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20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20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20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animEffect transition="in" filter="fade">
                                      <p:cBhvr>
                                        <p:cTn id="27" dur="2000"/>
                                        <p:tgtEl>
                                          <p:spTgt spid="8">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
                                            <p:txEl>
                                              <p:pRg st="7" end="7"/>
                                            </p:txEl>
                                          </p:spTgt>
                                        </p:tgtEl>
                                        <p:attrNameLst>
                                          <p:attrName>style.visibility</p:attrName>
                                        </p:attrNameLst>
                                      </p:cBhvr>
                                      <p:to>
                                        <p:strVal val="visible"/>
                                      </p:to>
                                    </p:set>
                                    <p:animEffect transition="in" filter="fade">
                                      <p:cBhvr>
                                        <p:cTn id="32" dur="20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143000"/>
            <a:ext cx="8229600" cy="1143000"/>
          </a:xfrm>
        </p:spPr>
        <p:txBody>
          <a:bodyPr>
            <a:normAutofit/>
          </a:bodyPr>
          <a:lstStyle/>
          <a:p>
            <a:r>
              <a:rPr lang="tr-TR" sz="2000" b="1" dirty="0" err="1" smtClean="0">
                <a:solidFill>
                  <a:srgbClr val="7030A0"/>
                </a:solidFill>
              </a:rPr>
              <a:t>Prophylaxis</a:t>
            </a:r>
            <a:r>
              <a:rPr lang="tr-TR" sz="2000" b="1" dirty="0" smtClean="0">
                <a:solidFill>
                  <a:srgbClr val="7030A0"/>
                </a:solidFill>
              </a:rPr>
              <a:t> &amp; </a:t>
            </a:r>
            <a:r>
              <a:rPr lang="en-US" sz="2000" b="1" dirty="0" smtClean="0">
                <a:solidFill>
                  <a:srgbClr val="7030A0"/>
                </a:solidFill>
              </a:rPr>
              <a:t>Treatment of hemorrhagic cystitis</a:t>
            </a:r>
            <a:br>
              <a:rPr lang="en-US" sz="2000" b="1" dirty="0" smtClean="0">
                <a:solidFill>
                  <a:srgbClr val="7030A0"/>
                </a:solidFill>
              </a:rPr>
            </a:br>
            <a:endParaRPr lang="en-US" sz="2000" b="1" dirty="0">
              <a:solidFill>
                <a:srgbClr val="7030A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1912274484"/>
              </p:ext>
            </p:extLst>
          </p:nvPr>
        </p:nvGraphicFramePr>
        <p:xfrm>
          <a:off x="381000" y="2133601"/>
          <a:ext cx="8382001" cy="4207405"/>
        </p:xfrm>
        <a:graphic>
          <a:graphicData uri="http://schemas.openxmlformats.org/drawingml/2006/table">
            <a:tbl>
              <a:tblPr>
                <a:tableStyleId>{9DCAF9ED-07DC-4A11-8D7F-57B35C25682E}</a:tableStyleId>
              </a:tblPr>
              <a:tblGrid>
                <a:gridCol w="1803722"/>
                <a:gridCol w="4597078"/>
                <a:gridCol w="1981201"/>
              </a:tblGrid>
              <a:tr h="544070">
                <a:tc>
                  <a:txBody>
                    <a:bodyPr/>
                    <a:lstStyle/>
                    <a:p>
                      <a:pPr algn="l" fontAlgn="t"/>
                      <a:r>
                        <a:rPr lang="en-US" sz="1800" b="1" noProof="0" dirty="0" smtClean="0">
                          <a:solidFill>
                            <a:schemeClr val="bg1"/>
                          </a:solidFill>
                          <a:latin typeface="+mj-lt"/>
                        </a:rPr>
                        <a:t>Antiviral </a:t>
                      </a:r>
                      <a:endParaRPr lang="tr-TR" sz="1800" b="1" noProof="0" dirty="0" smtClean="0">
                        <a:solidFill>
                          <a:schemeClr val="bg1"/>
                        </a:solidFill>
                        <a:latin typeface="+mj-lt"/>
                      </a:endParaRPr>
                    </a:p>
                    <a:p>
                      <a:pPr algn="l" fontAlgn="t"/>
                      <a:endParaRPr lang="en-US" sz="1800" b="1" noProof="0" dirty="0">
                        <a:solidFill>
                          <a:schemeClr val="bg1"/>
                        </a:solidFill>
                        <a:latin typeface="+mj-lt"/>
                      </a:endParaRPr>
                    </a:p>
                  </a:txBody>
                  <a:tcPr marL="20857" marR="20857" marT="10428" marB="10428">
                    <a:solidFill>
                      <a:schemeClr val="accent2"/>
                    </a:solidFill>
                  </a:tcPr>
                </a:tc>
                <a:tc>
                  <a:txBody>
                    <a:bodyPr/>
                    <a:lstStyle/>
                    <a:p>
                      <a:pPr algn="l" fontAlgn="t"/>
                      <a:r>
                        <a:rPr lang="tr-TR" sz="1800" b="1" noProof="0" dirty="0" smtClean="0">
                          <a:solidFill>
                            <a:schemeClr val="bg1"/>
                          </a:solidFill>
                          <a:latin typeface="+mj-lt"/>
                        </a:rPr>
                        <a:t>Recommended </a:t>
                      </a:r>
                      <a:r>
                        <a:rPr lang="en-US" sz="1800" b="1" noProof="0" dirty="0" smtClean="0">
                          <a:solidFill>
                            <a:schemeClr val="bg1"/>
                          </a:solidFill>
                          <a:latin typeface="+mj-lt"/>
                        </a:rPr>
                        <a:t>Dose</a:t>
                      </a:r>
                      <a:endParaRPr lang="en-US" sz="1800" b="1" noProof="0" dirty="0">
                        <a:solidFill>
                          <a:schemeClr val="bg1"/>
                        </a:solidFill>
                        <a:latin typeface="+mj-lt"/>
                      </a:endParaRPr>
                    </a:p>
                  </a:txBody>
                  <a:tcPr marL="20857" marR="20857" marT="10428" marB="10428">
                    <a:solidFill>
                      <a:schemeClr val="accent2"/>
                    </a:solidFill>
                  </a:tcPr>
                </a:tc>
                <a:tc>
                  <a:txBody>
                    <a:bodyPr/>
                    <a:lstStyle/>
                    <a:p>
                      <a:pPr algn="l" fontAlgn="t"/>
                      <a:r>
                        <a:rPr lang="en-US" sz="800" b="1" noProof="0" dirty="0" smtClean="0">
                          <a:solidFill>
                            <a:schemeClr val="bg1"/>
                          </a:solidFill>
                          <a:latin typeface="+mj-lt"/>
                        </a:rPr>
                        <a:t>Clinical experience</a:t>
                      </a:r>
                      <a:endParaRPr lang="en-US" sz="800" b="1" noProof="0" dirty="0">
                        <a:solidFill>
                          <a:schemeClr val="bg1"/>
                        </a:solidFill>
                        <a:latin typeface="+mj-lt"/>
                      </a:endParaRPr>
                    </a:p>
                  </a:txBody>
                  <a:tcPr marL="20857" marR="20857" marT="10428" marB="10428">
                    <a:solidFill>
                      <a:schemeClr val="accent2"/>
                    </a:solidFill>
                  </a:tcPr>
                </a:tc>
              </a:tr>
              <a:tr h="544070">
                <a:tc>
                  <a:txBody>
                    <a:bodyPr/>
                    <a:lstStyle/>
                    <a:p>
                      <a:pPr algn="l" fontAlgn="t"/>
                      <a:r>
                        <a:rPr lang="en-US" sz="1400" b="1" noProof="0" smtClean="0">
                          <a:latin typeface="+mj-lt"/>
                        </a:rPr>
                        <a:t> Hydration </a:t>
                      </a:r>
                      <a:endParaRPr lang="en-US" sz="1400" b="1" noProof="0">
                        <a:latin typeface="+mj-lt"/>
                      </a:endParaRPr>
                    </a:p>
                  </a:txBody>
                  <a:tcPr marL="20857" marR="20857" marT="10428" marB="10428" anchor="ctr">
                    <a:solidFill>
                      <a:schemeClr val="accent2">
                        <a:lumMod val="20000"/>
                        <a:lumOff val="80000"/>
                      </a:schemeClr>
                    </a:solidFill>
                  </a:tcPr>
                </a:tc>
                <a:tc>
                  <a:txBody>
                    <a:bodyPr/>
                    <a:lstStyle/>
                    <a:p>
                      <a:pPr marL="0" marR="0" indent="0" algn="l" defTabSz="914400" rtl="0" eaLnBrk="1" fontAlgn="t" latinLnBrk="0" hangingPunct="1">
                        <a:lnSpc>
                          <a:spcPct val="100000"/>
                        </a:lnSpc>
                        <a:spcBef>
                          <a:spcPts val="0"/>
                        </a:spcBef>
                        <a:spcAft>
                          <a:spcPts val="0"/>
                        </a:spcAft>
                        <a:buClrTx/>
                        <a:buSzTx/>
                        <a:buFontTx/>
                        <a:buNone/>
                        <a:tabLst/>
                        <a:defRPr/>
                      </a:pPr>
                      <a:endParaRPr lang="tr-TR" sz="1200" b="1" noProof="0" dirty="0" smtClean="0">
                        <a:latin typeface="+mj-lt"/>
                      </a:endParaRPr>
                    </a:p>
                    <a:p>
                      <a:pPr marL="0" marR="0" indent="0" algn="l" defTabSz="914400" rtl="0" eaLnBrk="1" fontAlgn="t" latinLnBrk="0" hangingPunct="1">
                        <a:lnSpc>
                          <a:spcPct val="100000"/>
                        </a:lnSpc>
                        <a:spcBef>
                          <a:spcPts val="0"/>
                        </a:spcBef>
                        <a:spcAft>
                          <a:spcPts val="0"/>
                        </a:spcAft>
                        <a:buClrTx/>
                        <a:buSzTx/>
                        <a:buFontTx/>
                        <a:buNone/>
                        <a:tabLst/>
                        <a:defRPr/>
                      </a:pPr>
                      <a:r>
                        <a:rPr lang="en-US" sz="1200" b="1" noProof="0" dirty="0" smtClean="0">
                          <a:latin typeface="+mj-lt"/>
                        </a:rPr>
                        <a:t>The recommended daily dose for hydration is </a:t>
                      </a:r>
                      <a:r>
                        <a:rPr lang="en-US" sz="1200" b="1" noProof="0" dirty="0" smtClean="0">
                          <a:solidFill>
                            <a:srgbClr val="FF0000"/>
                          </a:solidFill>
                          <a:latin typeface="+mj-lt"/>
                        </a:rPr>
                        <a:t>3 L/m</a:t>
                      </a:r>
                      <a:r>
                        <a:rPr lang="en-US" sz="1200" b="1" baseline="30000" noProof="0" dirty="0" smtClean="0">
                          <a:solidFill>
                            <a:srgbClr val="FF0000"/>
                          </a:solidFill>
                          <a:latin typeface="+mj-lt"/>
                        </a:rPr>
                        <a:t>2</a:t>
                      </a:r>
                      <a:r>
                        <a:rPr lang="en-US" sz="1200" b="1" noProof="0" dirty="0" smtClean="0">
                          <a:solidFill>
                            <a:srgbClr val="FF0000"/>
                          </a:solidFill>
                          <a:latin typeface="+mj-lt"/>
                        </a:rPr>
                        <a:t>. </a:t>
                      </a:r>
                    </a:p>
                    <a:p>
                      <a:pPr algn="l" fontAlgn="t"/>
                      <a:endParaRPr lang="en-US" sz="1200" noProof="0" dirty="0">
                        <a:latin typeface="+mj-lt"/>
                      </a:endParaRPr>
                    </a:p>
                  </a:txBody>
                  <a:tcPr marL="20857" marR="20857" marT="10428" marB="10428">
                    <a:solidFill>
                      <a:schemeClr val="accent2">
                        <a:lumMod val="20000"/>
                        <a:lumOff val="80000"/>
                      </a:schemeClr>
                    </a:solidFill>
                  </a:tcPr>
                </a:tc>
                <a:tc>
                  <a:txBody>
                    <a:bodyPr/>
                    <a:lstStyle/>
                    <a:p>
                      <a:pPr algn="l" fontAlgn="t"/>
                      <a:r>
                        <a:rPr lang="en-US" sz="800" noProof="0" dirty="0" smtClean="0">
                          <a:latin typeface="+mj-lt"/>
                        </a:rPr>
                        <a:t>several </a:t>
                      </a:r>
                      <a:r>
                        <a:rPr lang="en-US" sz="800" noProof="0" dirty="0" err="1" smtClean="0">
                          <a:latin typeface="+mj-lt"/>
                        </a:rPr>
                        <a:t>randomised</a:t>
                      </a:r>
                      <a:r>
                        <a:rPr lang="en-US" sz="800" noProof="0" dirty="0" smtClean="0">
                          <a:latin typeface="+mj-lt"/>
                        </a:rPr>
                        <a:t> studies have shown that Mesa does not offer additional benefits if hydration and </a:t>
                      </a:r>
                      <a:r>
                        <a:rPr lang="en-US" sz="800" noProof="0" dirty="0" err="1" smtClean="0">
                          <a:latin typeface="+mj-lt"/>
                        </a:rPr>
                        <a:t>diuresis</a:t>
                      </a:r>
                      <a:r>
                        <a:rPr lang="en-US" sz="800" noProof="0" dirty="0" smtClean="0">
                          <a:latin typeface="+mj-lt"/>
                        </a:rPr>
                        <a:t> are adequate. </a:t>
                      </a:r>
                      <a:endParaRPr lang="en-US" sz="800" noProof="0" dirty="0">
                        <a:latin typeface="+mj-lt"/>
                      </a:endParaRPr>
                    </a:p>
                  </a:txBody>
                  <a:tcPr marL="20857" marR="20857" marT="10428" marB="10428" anchor="ctr">
                    <a:solidFill>
                      <a:schemeClr val="accent2">
                        <a:lumMod val="20000"/>
                        <a:lumOff val="80000"/>
                      </a:schemeClr>
                    </a:solidFill>
                  </a:tcPr>
                </a:tc>
              </a:tr>
              <a:tr h="893501">
                <a:tc>
                  <a:txBody>
                    <a:bodyPr/>
                    <a:lstStyle/>
                    <a:p>
                      <a:pPr algn="l" fontAlgn="t"/>
                      <a:r>
                        <a:rPr lang="en-US" sz="1400" b="1" noProof="0" smtClean="0">
                          <a:latin typeface="+mj-lt"/>
                        </a:rPr>
                        <a:t> Mesna for Cy</a:t>
                      </a:r>
                    </a:p>
                    <a:p>
                      <a:pPr algn="l" fontAlgn="t"/>
                      <a:r>
                        <a:rPr lang="en-US" sz="1400" b="1" noProof="0" smtClean="0">
                          <a:latin typeface="+mj-lt"/>
                        </a:rPr>
                        <a:t>  (If used)</a:t>
                      </a:r>
                      <a:endParaRPr lang="en-US" sz="1400" b="1" noProof="0">
                        <a:latin typeface="+mj-lt"/>
                      </a:endParaRPr>
                    </a:p>
                  </a:txBody>
                  <a:tcPr marL="20857" marR="20857" marT="10428" marB="10428" anchor="ctr">
                    <a:solidFill>
                      <a:schemeClr val="accent4">
                        <a:lumMod val="20000"/>
                        <a:lumOff val="80000"/>
                      </a:schemeClr>
                    </a:solidFill>
                  </a:tcPr>
                </a:tc>
                <a:tc>
                  <a:txBody>
                    <a:bodyPr/>
                    <a:lstStyle/>
                    <a:p>
                      <a:pPr>
                        <a:lnSpc>
                          <a:spcPct val="100000"/>
                        </a:lnSpc>
                      </a:pPr>
                      <a:endParaRPr lang="tr-TR" sz="1200" b="1" noProof="0" dirty="0" smtClean="0">
                        <a:latin typeface="+mj-lt"/>
                      </a:endParaRPr>
                    </a:p>
                    <a:p>
                      <a:pPr>
                        <a:lnSpc>
                          <a:spcPct val="100000"/>
                        </a:lnSpc>
                      </a:pPr>
                      <a:r>
                        <a:rPr lang="en-US" sz="1200" b="1" noProof="0" dirty="0" smtClean="0">
                          <a:latin typeface="+mj-lt"/>
                        </a:rPr>
                        <a:t>As a continuous infusion</a:t>
                      </a:r>
                      <a:r>
                        <a:rPr lang="tr-TR" sz="1200" b="1" noProof="0" dirty="0" smtClean="0">
                          <a:latin typeface="+mj-lt"/>
                        </a:rPr>
                        <a:t> (</a:t>
                      </a:r>
                      <a:r>
                        <a:rPr lang="en-US" sz="1200" b="1" noProof="0" dirty="0" smtClean="0">
                          <a:latin typeface="+mj-lt"/>
                        </a:rPr>
                        <a:t>in 1 L of 0.9</a:t>
                      </a:r>
                      <a:r>
                        <a:rPr lang="tr-TR" sz="1200" b="1" noProof="0" dirty="0" smtClean="0">
                          <a:latin typeface="+mj-lt"/>
                        </a:rPr>
                        <a:t> </a:t>
                      </a:r>
                      <a:r>
                        <a:rPr lang="en-US" sz="1200" b="1" noProof="0" dirty="0" smtClean="0">
                          <a:latin typeface="+mj-lt"/>
                        </a:rPr>
                        <a:t>% saline </a:t>
                      </a:r>
                      <a:r>
                        <a:rPr lang="tr-TR" sz="1200" b="1" noProof="0" dirty="0" smtClean="0">
                          <a:latin typeface="+mj-lt"/>
                        </a:rPr>
                        <a:t> )</a:t>
                      </a:r>
                      <a:r>
                        <a:rPr lang="en-US" sz="1200" b="1" noProof="0" dirty="0" smtClean="0">
                          <a:latin typeface="+mj-lt"/>
                        </a:rPr>
                        <a:t> </a:t>
                      </a:r>
                      <a:r>
                        <a:rPr lang="en-US" sz="1200" b="1" noProof="0" dirty="0" err="1" smtClean="0">
                          <a:solidFill>
                            <a:srgbClr val="FF0000"/>
                          </a:solidFill>
                          <a:latin typeface="+mj-lt"/>
                        </a:rPr>
                        <a:t>Mesna</a:t>
                      </a:r>
                      <a:r>
                        <a:rPr lang="en-US" sz="1200" b="1" noProof="0" dirty="0" smtClean="0">
                          <a:solidFill>
                            <a:srgbClr val="FF0000"/>
                          </a:solidFill>
                          <a:latin typeface="+mj-lt"/>
                        </a:rPr>
                        <a:t> should be 1.0–1.5 × the daily dose of </a:t>
                      </a:r>
                      <a:r>
                        <a:rPr lang="en-US" sz="1200" b="1" noProof="0" dirty="0" err="1" smtClean="0">
                          <a:solidFill>
                            <a:srgbClr val="FF0000"/>
                          </a:solidFill>
                          <a:latin typeface="+mj-lt"/>
                        </a:rPr>
                        <a:t>Cy,,over</a:t>
                      </a:r>
                      <a:r>
                        <a:rPr lang="en-US" sz="1200" b="1" noProof="0" dirty="0" smtClean="0">
                          <a:solidFill>
                            <a:srgbClr val="FF0000"/>
                          </a:solidFill>
                          <a:latin typeface="+mj-lt"/>
                        </a:rPr>
                        <a:t> 12–24 hrs</a:t>
                      </a:r>
                      <a:r>
                        <a:rPr lang="en-US" sz="1200" b="1" noProof="0" dirty="0" smtClean="0">
                          <a:latin typeface="+mj-lt"/>
                        </a:rPr>
                        <a:t>, beginning 4 h prior to the 1</a:t>
                      </a:r>
                      <a:r>
                        <a:rPr lang="en-US" sz="1200" b="1" baseline="30000" noProof="0" dirty="0" smtClean="0">
                          <a:latin typeface="+mj-lt"/>
                        </a:rPr>
                        <a:t>st</a:t>
                      </a:r>
                      <a:r>
                        <a:rPr lang="en-US" sz="1200" b="1" noProof="0" dirty="0" smtClean="0">
                          <a:latin typeface="+mj-lt"/>
                        </a:rPr>
                        <a:t> dose of Cy;</a:t>
                      </a:r>
                    </a:p>
                    <a:p>
                      <a:pPr algn="l" fontAlgn="t"/>
                      <a:endParaRPr lang="en-US" sz="1200" noProof="0" dirty="0">
                        <a:latin typeface="+mj-lt"/>
                      </a:endParaRPr>
                    </a:p>
                  </a:txBody>
                  <a:tcPr marL="20857" marR="20857" marT="10428" marB="10428">
                    <a:solidFill>
                      <a:schemeClr val="accent4">
                        <a:lumMod val="20000"/>
                        <a:lumOff val="80000"/>
                      </a:schemeClr>
                    </a:solidFill>
                  </a:tcPr>
                </a:tc>
                <a:tc>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en-US" sz="800" noProof="0" dirty="0" smtClean="0">
                          <a:latin typeface="+mj-lt"/>
                        </a:rPr>
                        <a:t>several </a:t>
                      </a:r>
                      <a:r>
                        <a:rPr lang="en-US" sz="800" noProof="0" dirty="0" err="1" smtClean="0">
                          <a:latin typeface="+mj-lt"/>
                        </a:rPr>
                        <a:t>randomised</a:t>
                      </a:r>
                      <a:r>
                        <a:rPr lang="en-US" sz="800" noProof="0" dirty="0" smtClean="0">
                          <a:latin typeface="+mj-lt"/>
                        </a:rPr>
                        <a:t> studies have shown that </a:t>
                      </a:r>
                      <a:r>
                        <a:rPr lang="en-US" sz="800" noProof="0" dirty="0" err="1" smtClean="0">
                          <a:latin typeface="+mj-lt"/>
                        </a:rPr>
                        <a:t>Mesna</a:t>
                      </a:r>
                      <a:r>
                        <a:rPr lang="en-US" sz="800" noProof="0" dirty="0" smtClean="0">
                          <a:latin typeface="+mj-lt"/>
                        </a:rPr>
                        <a:t> does not offer additional benefits if hydration and </a:t>
                      </a:r>
                      <a:r>
                        <a:rPr lang="en-US" sz="800" noProof="0" dirty="0" err="1" smtClean="0">
                          <a:latin typeface="+mj-lt"/>
                        </a:rPr>
                        <a:t>diuresis</a:t>
                      </a:r>
                      <a:r>
                        <a:rPr lang="en-US" sz="800" noProof="0" dirty="0" smtClean="0">
                          <a:latin typeface="+mj-lt"/>
                        </a:rPr>
                        <a:t> are adequate. </a:t>
                      </a:r>
                      <a:endParaRPr kumimoji="0" lang="en-US" sz="800" kern="1200" noProof="0" dirty="0" smtClean="0">
                        <a:latin typeface="+mj-lt"/>
                      </a:endParaRPr>
                    </a:p>
                    <a:p>
                      <a:pPr algn="l" fontAlgn="t"/>
                      <a:endParaRPr lang="en-US" sz="800" noProof="0" dirty="0">
                        <a:latin typeface="+mj-lt"/>
                      </a:endParaRPr>
                    </a:p>
                  </a:txBody>
                  <a:tcPr marL="20857" marR="20857" marT="10428" marB="10428" anchor="ctr">
                    <a:solidFill>
                      <a:schemeClr val="accent4">
                        <a:lumMod val="20000"/>
                        <a:lumOff val="80000"/>
                      </a:schemeClr>
                    </a:solidFill>
                  </a:tcPr>
                </a:tc>
              </a:tr>
              <a:tr h="855266">
                <a:tc>
                  <a:txBody>
                    <a:bodyPr/>
                    <a:lstStyle/>
                    <a:p>
                      <a:pPr algn="l" fontAlgn="t"/>
                      <a:r>
                        <a:rPr lang="en-US" sz="1400" b="1" noProof="0" dirty="0" smtClean="0">
                          <a:latin typeface="+mj-lt"/>
                        </a:rPr>
                        <a:t> </a:t>
                      </a:r>
                      <a:r>
                        <a:rPr lang="en-US" sz="1400" b="1" noProof="0" dirty="0" err="1" smtClean="0">
                          <a:latin typeface="+mj-lt"/>
                        </a:rPr>
                        <a:t>Fluoroquinolones</a:t>
                      </a:r>
                      <a:endParaRPr lang="en-US" sz="1400" b="1" noProof="0" dirty="0" smtClean="0">
                        <a:latin typeface="+mj-lt"/>
                      </a:endParaRPr>
                    </a:p>
                    <a:p>
                      <a:pPr algn="l" fontAlgn="t"/>
                      <a:r>
                        <a:rPr lang="en-US" sz="1400" b="1" noProof="0" dirty="0" smtClean="0">
                          <a:latin typeface="+mj-lt"/>
                        </a:rPr>
                        <a:t> for BK virus</a:t>
                      </a:r>
                      <a:endParaRPr lang="en-US" sz="1400" b="1" noProof="0" dirty="0">
                        <a:latin typeface="+mj-lt"/>
                      </a:endParaRPr>
                    </a:p>
                  </a:txBody>
                  <a:tcPr marL="20857" marR="20857" marT="10428" marB="10428" anchor="ctr">
                    <a:solidFill>
                      <a:schemeClr val="accent4">
                        <a:lumMod val="20000"/>
                        <a:lumOff val="80000"/>
                      </a:schemeClr>
                    </a:solidFill>
                  </a:tcPr>
                </a:tc>
                <a:tc>
                  <a:txBody>
                    <a:bodyPr/>
                    <a:lstStyle/>
                    <a:p>
                      <a:pPr algn="l" fontAlgn="t"/>
                      <a:endParaRPr lang="tr-TR" sz="1200" b="1" noProof="0" dirty="0" smtClean="0">
                        <a:solidFill>
                          <a:srgbClr val="FF0000"/>
                        </a:solidFill>
                        <a:latin typeface="+mj-lt"/>
                      </a:endParaRPr>
                    </a:p>
                    <a:p>
                      <a:pPr algn="l" fontAlgn="t"/>
                      <a:r>
                        <a:rPr lang="en-US" sz="1200" b="1" noProof="0" dirty="0" smtClean="0">
                          <a:solidFill>
                            <a:srgbClr val="FF0000"/>
                          </a:solidFill>
                          <a:latin typeface="+mj-lt"/>
                        </a:rPr>
                        <a:t>Ciprofloxacin </a:t>
                      </a:r>
                      <a:r>
                        <a:rPr lang="en-US" sz="1200" b="1" noProof="0" dirty="0">
                          <a:solidFill>
                            <a:srgbClr val="FF0000"/>
                          </a:solidFill>
                          <a:latin typeface="+mj-lt"/>
                        </a:rPr>
                        <a:t>500 mg </a:t>
                      </a:r>
                      <a:r>
                        <a:rPr lang="en-US" sz="1200" b="1" noProof="0" dirty="0" err="1">
                          <a:solidFill>
                            <a:srgbClr val="FF0000"/>
                          </a:solidFill>
                          <a:latin typeface="+mj-lt"/>
                        </a:rPr>
                        <a:t>p.o</a:t>
                      </a:r>
                      <a:r>
                        <a:rPr lang="en-US" sz="1200" b="1" noProof="0" dirty="0">
                          <a:solidFill>
                            <a:srgbClr val="FF0000"/>
                          </a:solidFill>
                          <a:latin typeface="+mj-lt"/>
                        </a:rPr>
                        <a:t>.</a:t>
                      </a:r>
                      <a:r>
                        <a:rPr lang="en-US" sz="1200" b="1" noProof="0" dirty="0">
                          <a:latin typeface="+mj-lt"/>
                        </a:rPr>
                        <a:t/>
                      </a:r>
                      <a:br>
                        <a:rPr lang="en-US" sz="1200" b="1" noProof="0" dirty="0">
                          <a:latin typeface="+mj-lt"/>
                        </a:rPr>
                      </a:br>
                      <a:r>
                        <a:rPr lang="en-US" sz="1200" b="1" noProof="0" dirty="0">
                          <a:latin typeface="+mj-lt"/>
                        </a:rPr>
                        <a:t>twice daily or 200 mg </a:t>
                      </a:r>
                      <a:r>
                        <a:rPr lang="en-US" sz="1200" b="1" noProof="0" dirty="0" err="1" smtClean="0">
                          <a:latin typeface="+mj-lt"/>
                        </a:rPr>
                        <a:t>i.v</a:t>
                      </a:r>
                      <a:r>
                        <a:rPr lang="en-US" sz="1200" b="1" noProof="0" dirty="0" smtClean="0">
                          <a:latin typeface="+mj-lt"/>
                        </a:rPr>
                        <a:t>.</a:t>
                      </a:r>
                      <a:r>
                        <a:rPr lang="tr-TR" sz="1200" b="1" baseline="0" noProof="0" dirty="0" smtClean="0">
                          <a:latin typeface="+mj-lt"/>
                        </a:rPr>
                        <a:t> </a:t>
                      </a:r>
                      <a:r>
                        <a:rPr lang="en-US" sz="1200" b="1" noProof="0" dirty="0" smtClean="0">
                          <a:latin typeface="+mj-lt"/>
                        </a:rPr>
                        <a:t>twice </a:t>
                      </a:r>
                      <a:r>
                        <a:rPr lang="en-US" sz="1200" b="1" noProof="0" dirty="0">
                          <a:latin typeface="+mj-lt"/>
                        </a:rPr>
                        <a:t>daily</a:t>
                      </a:r>
                    </a:p>
                  </a:txBody>
                  <a:tcPr marL="20857" marR="20857" marT="10428" marB="10428">
                    <a:solidFill>
                      <a:schemeClr val="accent4">
                        <a:lumMod val="20000"/>
                        <a:lumOff val="80000"/>
                      </a:schemeClr>
                    </a:solidFill>
                  </a:tcPr>
                </a:tc>
                <a:tc>
                  <a:txBody>
                    <a:bodyPr/>
                    <a:lstStyle/>
                    <a:p>
                      <a:pPr algn="l" fontAlgn="t"/>
                      <a:r>
                        <a:rPr lang="en-US" sz="800" noProof="0" dirty="0">
                          <a:latin typeface="+mj-lt"/>
                        </a:rPr>
                        <a:t>BMT recipients had significantly</a:t>
                      </a:r>
                      <a:br>
                        <a:rPr lang="en-US" sz="800" noProof="0" dirty="0">
                          <a:latin typeface="+mj-lt"/>
                        </a:rPr>
                      </a:br>
                      <a:r>
                        <a:rPr lang="en-US" sz="800" noProof="0" dirty="0">
                          <a:latin typeface="+mj-lt"/>
                        </a:rPr>
                        <a:t>lower peak urinary viral </a:t>
                      </a:r>
                      <a:r>
                        <a:rPr lang="en-US" sz="800" noProof="0" dirty="0" smtClean="0">
                          <a:latin typeface="+mj-lt"/>
                        </a:rPr>
                        <a:t>loads,</a:t>
                      </a:r>
                      <a:r>
                        <a:rPr lang="en-US" sz="800" noProof="0" dirty="0">
                          <a:latin typeface="+mj-lt"/>
                        </a:rPr>
                        <a:t/>
                      </a:r>
                      <a:br>
                        <a:rPr lang="en-US" sz="800" noProof="0" dirty="0">
                          <a:latin typeface="+mj-lt"/>
                        </a:rPr>
                      </a:br>
                      <a:r>
                        <a:rPr lang="en-US" sz="800" noProof="0" dirty="0">
                          <a:latin typeface="+mj-lt"/>
                        </a:rPr>
                        <a:t>likely more effective as</a:t>
                      </a:r>
                      <a:br>
                        <a:rPr lang="en-US" sz="800" noProof="0" dirty="0">
                          <a:latin typeface="+mj-lt"/>
                        </a:rPr>
                      </a:br>
                      <a:r>
                        <a:rPr lang="en-US" sz="800" noProof="0" dirty="0">
                          <a:latin typeface="+mj-lt"/>
                        </a:rPr>
                        <a:t>prophylactic agent</a:t>
                      </a:r>
                    </a:p>
                  </a:txBody>
                  <a:tcPr marL="20857" marR="20857" marT="10428" marB="10428" anchor="ctr">
                    <a:solidFill>
                      <a:schemeClr val="accent4">
                        <a:lumMod val="20000"/>
                        <a:lumOff val="80000"/>
                      </a:schemeClr>
                    </a:solidFill>
                  </a:tcPr>
                </a:tc>
              </a:tr>
              <a:tr h="1277891">
                <a:tc>
                  <a:txBody>
                    <a:bodyPr/>
                    <a:lstStyle/>
                    <a:p>
                      <a:pPr algn="l" fontAlgn="t">
                        <a:lnSpc>
                          <a:spcPct val="150000"/>
                        </a:lnSpc>
                      </a:pPr>
                      <a:r>
                        <a:rPr lang="en-US" sz="1400" b="1" noProof="0" dirty="0" smtClean="0">
                          <a:latin typeface="+mj-lt"/>
                        </a:rPr>
                        <a:t> </a:t>
                      </a:r>
                      <a:r>
                        <a:rPr lang="en-US" sz="1400" b="1" noProof="0" dirty="0" err="1" smtClean="0">
                          <a:latin typeface="+mj-lt"/>
                        </a:rPr>
                        <a:t>Cidofovir</a:t>
                      </a:r>
                      <a:endParaRPr lang="en-US" sz="1400" b="1" noProof="0" dirty="0" smtClean="0">
                        <a:latin typeface="+mj-lt"/>
                      </a:endParaRPr>
                    </a:p>
                  </a:txBody>
                  <a:tcPr marL="20857" marR="20857" marT="10428" marB="10428" anchor="ctr">
                    <a:solidFill>
                      <a:schemeClr val="bg2">
                        <a:lumMod val="90000"/>
                      </a:schemeClr>
                    </a:solidFill>
                  </a:tcPr>
                </a:tc>
                <a:tc>
                  <a:txBody>
                    <a:bodyPr/>
                    <a:lstStyle/>
                    <a:p>
                      <a:pPr algn="l" fontAlgn="t">
                        <a:lnSpc>
                          <a:spcPct val="100000"/>
                        </a:lnSpc>
                      </a:pPr>
                      <a:endParaRPr lang="tr-TR" sz="1200" b="1" noProof="0" dirty="0" smtClean="0">
                        <a:latin typeface="+mj-lt"/>
                      </a:endParaRPr>
                    </a:p>
                    <a:p>
                      <a:pPr algn="l" fontAlgn="t">
                        <a:lnSpc>
                          <a:spcPct val="100000"/>
                        </a:lnSpc>
                      </a:pPr>
                      <a:r>
                        <a:rPr lang="en-US" sz="1200" b="1" noProof="0" dirty="0" smtClean="0">
                          <a:solidFill>
                            <a:srgbClr val="FF0000"/>
                          </a:solidFill>
                          <a:latin typeface="+mj-lt"/>
                        </a:rPr>
                        <a:t>Standard dosing regimen:</a:t>
                      </a:r>
                      <a:r>
                        <a:rPr lang="en-US" sz="1200" b="1" baseline="0" noProof="0" dirty="0" smtClean="0">
                          <a:solidFill>
                            <a:srgbClr val="FF0000"/>
                          </a:solidFill>
                          <a:latin typeface="+mj-lt"/>
                        </a:rPr>
                        <a:t>  </a:t>
                      </a:r>
                      <a:r>
                        <a:rPr lang="en-US" sz="1200" b="1" noProof="0" dirty="0" smtClean="0">
                          <a:solidFill>
                            <a:schemeClr val="tx1"/>
                          </a:solidFill>
                          <a:latin typeface="+mj-lt"/>
                        </a:rPr>
                        <a:t>5 mg/kg </a:t>
                      </a:r>
                      <a:r>
                        <a:rPr lang="en-US" sz="1200" b="1" noProof="0" dirty="0" err="1" smtClean="0">
                          <a:solidFill>
                            <a:schemeClr val="tx1"/>
                          </a:solidFill>
                          <a:latin typeface="+mj-lt"/>
                        </a:rPr>
                        <a:t>i.v</a:t>
                      </a:r>
                      <a:r>
                        <a:rPr lang="en-US" sz="1200" b="1" noProof="0" dirty="0" smtClean="0">
                          <a:solidFill>
                            <a:schemeClr val="tx1"/>
                          </a:solidFill>
                          <a:latin typeface="+mj-lt"/>
                        </a:rPr>
                        <a:t>. weekly for 2weeks, </a:t>
                      </a:r>
                      <a:r>
                        <a:rPr lang="tr-TR" sz="1200" b="1" noProof="0" dirty="0" smtClean="0">
                          <a:solidFill>
                            <a:schemeClr val="tx1"/>
                          </a:solidFill>
                          <a:latin typeface="+mj-lt"/>
                        </a:rPr>
                        <a:t> </a:t>
                      </a:r>
                      <a:r>
                        <a:rPr lang="en-US" sz="1200" b="1" noProof="0" dirty="0" smtClean="0">
                          <a:solidFill>
                            <a:schemeClr val="tx1"/>
                          </a:solidFill>
                          <a:latin typeface="+mj-lt"/>
                        </a:rPr>
                        <a:t>then 5 mg/kg with</a:t>
                      </a:r>
                      <a:r>
                        <a:rPr lang="tr-TR" sz="1200" b="1" baseline="0" noProof="0" dirty="0" smtClean="0">
                          <a:solidFill>
                            <a:schemeClr val="tx1"/>
                          </a:solidFill>
                          <a:latin typeface="+mj-lt"/>
                        </a:rPr>
                        <a:t> </a:t>
                      </a:r>
                      <a:r>
                        <a:rPr lang="en-US" sz="1200" b="1" noProof="0" dirty="0" err="1" smtClean="0">
                          <a:solidFill>
                            <a:schemeClr val="tx1"/>
                          </a:solidFill>
                          <a:latin typeface="+mj-lt"/>
                        </a:rPr>
                        <a:t>probenecid</a:t>
                      </a:r>
                      <a:r>
                        <a:rPr lang="en-US" sz="1200" b="1" noProof="0" dirty="0" smtClean="0">
                          <a:solidFill>
                            <a:schemeClr val="tx1"/>
                          </a:solidFill>
                          <a:latin typeface="+mj-lt"/>
                        </a:rPr>
                        <a:t> every </a:t>
                      </a:r>
                      <a:r>
                        <a:rPr lang="en-US" sz="1200" b="1" noProof="0" dirty="0" err="1" smtClean="0">
                          <a:latin typeface="+mj-lt"/>
                        </a:rPr>
                        <a:t>otherweek</a:t>
                      </a:r>
                      <a:r>
                        <a:rPr lang="en-US" sz="1200" b="1" noProof="0" dirty="0" smtClean="0">
                          <a:latin typeface="+mj-lt"/>
                        </a:rPr>
                        <a:t/>
                      </a:r>
                      <a:br>
                        <a:rPr lang="en-US" sz="1200" b="1" noProof="0" dirty="0" smtClean="0">
                          <a:latin typeface="+mj-lt"/>
                        </a:rPr>
                      </a:br>
                      <a:r>
                        <a:rPr lang="en-US" sz="1200" b="1" noProof="0" dirty="0" smtClean="0">
                          <a:solidFill>
                            <a:srgbClr val="FF0000"/>
                          </a:solidFill>
                          <a:latin typeface="+mj-lt"/>
                        </a:rPr>
                        <a:t>Low-dose </a:t>
                      </a:r>
                      <a:r>
                        <a:rPr lang="en-US" sz="1200" b="1" noProof="0" dirty="0" err="1" smtClean="0">
                          <a:solidFill>
                            <a:srgbClr val="FF0000"/>
                          </a:solidFill>
                          <a:latin typeface="+mj-lt"/>
                        </a:rPr>
                        <a:t>cidofovir</a:t>
                      </a:r>
                      <a:r>
                        <a:rPr lang="en-US" sz="1200" b="1" noProof="0" dirty="0" smtClean="0">
                          <a:latin typeface="+mj-lt"/>
                        </a:rPr>
                        <a:t>: 1 mg/kg</a:t>
                      </a:r>
                      <a:r>
                        <a:rPr lang="en-US" sz="1200" b="1" baseline="0" noProof="0" dirty="0" smtClean="0">
                          <a:latin typeface="+mj-lt"/>
                        </a:rPr>
                        <a:t> </a:t>
                      </a:r>
                      <a:r>
                        <a:rPr lang="en-US" sz="1200" b="1" noProof="0" dirty="0" err="1" smtClean="0">
                          <a:latin typeface="+mj-lt"/>
                        </a:rPr>
                        <a:t>i.v</a:t>
                      </a:r>
                      <a:r>
                        <a:rPr lang="en-US" sz="1200" b="1" noProof="0" dirty="0" smtClean="0">
                          <a:latin typeface="+mj-lt"/>
                        </a:rPr>
                        <a:t>. weekly without</a:t>
                      </a:r>
                      <a:r>
                        <a:rPr lang="tr-TR" sz="1200" b="1" baseline="0" noProof="0" dirty="0" smtClean="0">
                          <a:latin typeface="+mj-lt"/>
                        </a:rPr>
                        <a:t> </a:t>
                      </a:r>
                      <a:r>
                        <a:rPr lang="en-US" sz="1200" b="1" noProof="0" dirty="0" err="1" smtClean="0">
                          <a:latin typeface="+mj-lt"/>
                        </a:rPr>
                        <a:t>probenecid</a:t>
                      </a:r>
                      <a:endParaRPr lang="en-US" sz="1200" b="1" noProof="0" dirty="0" smtClean="0">
                        <a:latin typeface="+mj-lt"/>
                      </a:endParaRPr>
                    </a:p>
                  </a:txBody>
                  <a:tcPr marL="20857" marR="20857" marT="10428" marB="10428">
                    <a:solidFill>
                      <a:schemeClr val="bg2">
                        <a:lumMod val="90000"/>
                      </a:schemeClr>
                    </a:solidFill>
                  </a:tcPr>
                </a:tc>
                <a:tc>
                  <a:txBody>
                    <a:bodyPr/>
                    <a:lstStyle/>
                    <a:p>
                      <a:pPr algn="l" fontAlgn="t">
                        <a:lnSpc>
                          <a:spcPct val="100000"/>
                        </a:lnSpc>
                      </a:pPr>
                      <a:r>
                        <a:rPr lang="en-US" sz="800" noProof="0" dirty="0" smtClean="0">
                          <a:latin typeface="+mj-lt"/>
                        </a:rPr>
                        <a:t>≥2: 80% with clinical response;</a:t>
                      </a:r>
                      <a:br>
                        <a:rPr lang="en-US" sz="800" noProof="0" dirty="0" smtClean="0">
                          <a:latin typeface="+mj-lt"/>
                        </a:rPr>
                      </a:br>
                      <a:r>
                        <a:rPr lang="en-US" sz="800" noProof="0" dirty="0" smtClean="0">
                          <a:latin typeface="+mj-lt"/>
                        </a:rPr>
                        <a:t>32% with resolution of </a:t>
                      </a:r>
                      <a:r>
                        <a:rPr lang="en-US" sz="800" noProof="0" dirty="0" err="1" smtClean="0">
                          <a:latin typeface="+mj-lt"/>
                        </a:rPr>
                        <a:t>viruria</a:t>
                      </a:r>
                      <a:r>
                        <a:rPr lang="en-US" sz="800" noProof="0" dirty="0" smtClean="0">
                          <a:latin typeface="+mj-lt"/>
                        </a:rPr>
                        <a:t/>
                      </a:r>
                      <a:br>
                        <a:rPr lang="en-US" sz="800" noProof="0" dirty="0" smtClean="0">
                          <a:latin typeface="+mj-lt"/>
                        </a:rPr>
                      </a:br>
                      <a:r>
                        <a:rPr lang="en-US" sz="800" noProof="0" dirty="0" smtClean="0">
                          <a:latin typeface="+mj-lt"/>
                        </a:rPr>
                        <a:t>(qualitative PCR)</a:t>
                      </a:r>
                      <a:br>
                        <a:rPr lang="en-US" sz="800" noProof="0" dirty="0" smtClean="0">
                          <a:latin typeface="+mj-lt"/>
                        </a:rPr>
                      </a:br>
                      <a:r>
                        <a:rPr lang="en-US" sz="800" noProof="0" dirty="0" smtClean="0">
                          <a:latin typeface="+mj-lt"/>
                        </a:rPr>
                        <a:t>clinical response 84%;</a:t>
                      </a:r>
                      <a:br>
                        <a:rPr lang="en-US" sz="800" noProof="0" dirty="0" smtClean="0">
                          <a:latin typeface="+mj-lt"/>
                        </a:rPr>
                      </a:br>
                      <a:r>
                        <a:rPr lang="en-US" sz="800" noProof="0" dirty="0" err="1" smtClean="0">
                          <a:latin typeface="+mj-lt"/>
                        </a:rPr>
                        <a:t>virologic</a:t>
                      </a:r>
                      <a:r>
                        <a:rPr lang="en-US" sz="800" noProof="0" dirty="0" smtClean="0">
                          <a:latin typeface="+mj-lt"/>
                        </a:rPr>
                        <a:t> response 47% (at least</a:t>
                      </a:r>
                      <a:br>
                        <a:rPr lang="en-US" sz="800" noProof="0" dirty="0" smtClean="0">
                          <a:latin typeface="+mj-lt"/>
                        </a:rPr>
                      </a:br>
                      <a:r>
                        <a:rPr lang="en-US" sz="800" noProof="0" dirty="0" smtClean="0">
                          <a:latin typeface="+mj-lt"/>
                        </a:rPr>
                        <a:t>1 log decrease in urinary viral</a:t>
                      </a:r>
                      <a:br>
                        <a:rPr lang="en-US" sz="800" noProof="0" dirty="0" smtClean="0">
                          <a:latin typeface="+mj-lt"/>
                        </a:rPr>
                      </a:br>
                      <a:r>
                        <a:rPr lang="en-US" sz="800" noProof="0" dirty="0" smtClean="0">
                          <a:latin typeface="+mj-lt"/>
                        </a:rPr>
                        <a:t>load)</a:t>
                      </a:r>
                      <a:endParaRPr lang="tr-TR" sz="800" noProof="0" dirty="0" smtClean="0">
                        <a:latin typeface="+mj-lt"/>
                      </a:endParaRPr>
                    </a:p>
                    <a:p>
                      <a:pPr algn="l" fontAlgn="t">
                        <a:lnSpc>
                          <a:spcPct val="100000"/>
                        </a:lnSpc>
                      </a:pPr>
                      <a:endParaRPr lang="tr-TR" sz="800" noProof="0" dirty="0" smtClean="0">
                        <a:latin typeface="+mj-lt"/>
                      </a:endParaRPr>
                    </a:p>
                  </a:txBody>
                  <a:tcPr marL="20857" marR="20857" marT="10428" marB="10428" anchor="ctr">
                    <a:solidFill>
                      <a:schemeClr val="bg2">
                        <a:lumMod val="90000"/>
                      </a:schemeClr>
                    </a:solidFill>
                  </a:tcPr>
                </a:tc>
              </a:tr>
            </a:tbl>
          </a:graphicData>
        </a:graphic>
      </p:graphicFrame>
      <p:sp>
        <p:nvSpPr>
          <p:cNvPr id="8" name="1 Başlık"/>
          <p:cNvSpPr txBox="1">
            <a:spLocks/>
          </p:cNvSpPr>
          <p:nvPr/>
        </p:nvSpPr>
        <p:spPr>
          <a:xfrm>
            <a:off x="457200" y="274320"/>
            <a:ext cx="8229600" cy="553998"/>
          </a:xfrm>
          <a:prstGeom prst="rect">
            <a:avLst/>
          </a:prstGeom>
        </p:spPr>
        <p:txBody>
          <a:bodyPr vert="horz" anchor="ctr">
            <a:normAutofit fontScale="45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4000" b="1" i="0" u="none" strike="noStrike" kern="1200" cap="none" spc="0" normalizeH="0" baseline="0" noProof="0" smtClean="0">
                <a:ln>
                  <a:noFill/>
                </a:ln>
                <a:solidFill>
                  <a:schemeClr val="tx2"/>
                </a:solidFill>
                <a:effectLst/>
                <a:uLnTx/>
                <a:uFillTx/>
                <a:latin typeface="+mj-lt"/>
                <a:ea typeface="+mj-ea"/>
                <a:cs typeface="+mj-cs"/>
              </a:rPr>
              <a:t/>
            </a:r>
            <a:br>
              <a:rPr kumimoji="0" lang="tr-TR" sz="4000" b="1" i="0" u="none" strike="noStrike" kern="1200" cap="none" spc="0" normalizeH="0" baseline="0" noProof="0" smtClean="0">
                <a:ln>
                  <a:noFill/>
                </a:ln>
                <a:solidFill>
                  <a:schemeClr val="tx2"/>
                </a:solidFill>
                <a:effectLst/>
                <a:uLnTx/>
                <a:uFillTx/>
                <a:latin typeface="+mj-lt"/>
                <a:ea typeface="+mj-ea"/>
                <a:cs typeface="+mj-cs"/>
              </a:rPr>
            </a:br>
            <a:endParaRPr kumimoji="0" lang="tr-TR" sz="4000" b="0" i="0" u="none" strike="noStrike" kern="1200" cap="none" spc="0" normalizeH="0" baseline="0" noProof="0" dirty="0">
              <a:ln>
                <a:noFill/>
              </a:ln>
              <a:solidFill>
                <a:schemeClr val="tx2"/>
              </a:solidFill>
              <a:effectLst/>
              <a:uLnTx/>
              <a:uFillTx/>
              <a:latin typeface="+mj-lt"/>
              <a:ea typeface="+mj-ea"/>
              <a:cs typeface="+mj-cs"/>
            </a:endParaRPr>
          </a:p>
        </p:txBody>
      </p:sp>
      <p:sp>
        <p:nvSpPr>
          <p:cNvPr id="9" name="8 Dikdörtgen"/>
          <p:cNvSpPr/>
          <p:nvPr/>
        </p:nvSpPr>
        <p:spPr>
          <a:xfrm>
            <a:off x="228600" y="468868"/>
            <a:ext cx="4953000" cy="369332"/>
          </a:xfrm>
          <a:prstGeom prst="rect">
            <a:avLst/>
          </a:prstGeom>
        </p:spPr>
        <p:txBody>
          <a:bodyPr wrap="square">
            <a:spAutoFit/>
          </a:bodyPr>
          <a:lstStyle/>
          <a:p>
            <a:pPr marL="342900" indent="-342900">
              <a:buAutoNum type="arabicPeriod"/>
            </a:pP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Mucosal Origin</a:t>
            </a:r>
          </a:p>
        </p:txBody>
      </p:sp>
      <p:sp>
        <p:nvSpPr>
          <p:cNvPr id="10" name="1 Başlık"/>
          <p:cNvSpPr txBox="1">
            <a:spLocks/>
          </p:cNvSpPr>
          <p:nvPr/>
        </p:nvSpPr>
        <p:spPr>
          <a:xfrm>
            <a:off x="381000" y="838200"/>
            <a:ext cx="8229600" cy="685800"/>
          </a:xfrm>
          <a:prstGeom prst="rect">
            <a:avLst/>
          </a:prstGeom>
        </p:spPr>
        <p:txBody>
          <a:bodyPr vert="horz"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C00000"/>
                </a:solidFill>
                <a:effectLst/>
                <a:uLnTx/>
                <a:uFillTx/>
                <a:latin typeface="+mj-lt"/>
                <a:ea typeface="+mj-ea"/>
                <a:cs typeface="+mj-cs"/>
              </a:rPr>
              <a:t>HEMORRHAGIC</a:t>
            </a:r>
            <a:r>
              <a:rPr kumimoji="0" lang="tr-TR" sz="2400" b="1" i="0" u="none" strike="noStrike" kern="1200" cap="none" spc="0" normalizeH="0" noProof="0" dirty="0" smtClean="0">
                <a:ln>
                  <a:noFill/>
                </a:ln>
                <a:solidFill>
                  <a:srgbClr val="C00000"/>
                </a:solidFill>
                <a:effectLst/>
                <a:uLnTx/>
                <a:uFillTx/>
                <a:latin typeface="+mj-lt"/>
                <a:ea typeface="+mj-ea"/>
                <a:cs typeface="+mj-cs"/>
              </a:rPr>
              <a:t> CYSTITIS </a:t>
            </a:r>
            <a:r>
              <a:rPr kumimoji="0" lang="tr-TR" sz="2400" b="1" i="0" u="none" strike="noStrike" kern="1200" cap="none" spc="0" normalizeH="0" baseline="0" noProof="0" dirty="0" smtClean="0">
                <a:ln>
                  <a:noFill/>
                </a:ln>
                <a:solidFill>
                  <a:srgbClr val="C00000"/>
                </a:solidFill>
                <a:effectLst/>
                <a:uLnTx/>
                <a:uFillTx/>
                <a:latin typeface="+mj-lt"/>
                <a:ea typeface="+mj-ea"/>
                <a:cs typeface="+mj-cs"/>
              </a:rPr>
              <a:t>occuring after HSCT</a:t>
            </a:r>
            <a:br>
              <a:rPr kumimoji="0" lang="tr-TR" sz="2400" b="1" i="0" u="none" strike="noStrike" kern="1200" cap="none" spc="0" normalizeH="0" baseline="0" noProof="0" dirty="0" smtClean="0">
                <a:ln>
                  <a:noFill/>
                </a:ln>
                <a:solidFill>
                  <a:srgbClr val="C00000"/>
                </a:solidFill>
                <a:effectLst/>
                <a:uLnTx/>
                <a:uFillTx/>
                <a:latin typeface="+mj-lt"/>
                <a:ea typeface="+mj-ea"/>
                <a:cs typeface="+mj-cs"/>
              </a:rPr>
            </a:br>
            <a:endParaRPr kumimoji="0" lang="tr-TR" sz="2400" b="1" i="0" u="none" strike="noStrike" kern="1200" cap="none" spc="0" normalizeH="0" baseline="0" noProof="0" dirty="0">
              <a:ln>
                <a:noFill/>
              </a:ln>
              <a:solidFill>
                <a:srgbClr val="C00000"/>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Dikdörtgen"/>
          <p:cNvSpPr/>
          <p:nvPr/>
        </p:nvSpPr>
        <p:spPr>
          <a:xfrm>
            <a:off x="152400" y="533400"/>
            <a:ext cx="8382000" cy="954107"/>
          </a:xfrm>
          <a:prstGeom prst="rect">
            <a:avLst/>
          </a:prstGeom>
        </p:spPr>
        <p:txBody>
          <a:bodyPr wrap="square">
            <a:spAutoFit/>
          </a:bodyPr>
          <a:lstStyle/>
          <a:p>
            <a:pPr marL="342900" indent="-342900"/>
            <a:r>
              <a:rPr lang="tr-TR" sz="2400" b="1" dirty="0" smtClean="0">
                <a:solidFill>
                  <a:schemeClr val="accent6">
                    <a:lumMod val="75000"/>
                  </a:schemeClr>
                </a:solidFill>
                <a:latin typeface="+mj-lt"/>
              </a:rPr>
              <a:t>2. </a:t>
            </a:r>
            <a:r>
              <a:rPr lang="en-US" sz="2400" b="1" dirty="0" smtClean="0">
                <a:solidFill>
                  <a:schemeClr val="accent6">
                    <a:lumMod val="75000"/>
                  </a:schemeClr>
                </a:solidFill>
                <a:latin typeface="+mj-lt"/>
              </a:rPr>
              <a:t>EARLY COMPLİCATİONS OF</a:t>
            </a:r>
            <a:endParaRPr lang="tr-TR" sz="2400" b="1" dirty="0" smtClean="0">
              <a:solidFill>
                <a:schemeClr val="accent6">
                  <a:lumMod val="75000"/>
                </a:schemeClr>
              </a:solidFill>
              <a:latin typeface="+mj-lt"/>
            </a:endParaRPr>
          </a:p>
          <a:p>
            <a:pPr marL="342900" indent="-342900"/>
            <a:r>
              <a:rPr lang="en-US" sz="3200" b="1" dirty="0" smtClean="0">
                <a:solidFill>
                  <a:schemeClr val="accent6">
                    <a:lumMod val="75000"/>
                  </a:schemeClr>
                </a:solidFill>
                <a:latin typeface="+mj-lt"/>
              </a:rPr>
              <a:t> </a:t>
            </a:r>
            <a:r>
              <a:rPr lang="tr-TR" sz="3200" b="1" dirty="0" smtClean="0">
                <a:solidFill>
                  <a:srgbClr val="C00000"/>
                </a:solidFill>
                <a:latin typeface="Calibri" pitchFamily="34" charset="0"/>
              </a:rPr>
              <a:t>VASCULAR (</a:t>
            </a:r>
            <a:r>
              <a:rPr lang="tr-TR" sz="3200" b="1" dirty="0" err="1" smtClean="0">
                <a:solidFill>
                  <a:srgbClr val="C00000"/>
                </a:solidFill>
                <a:latin typeface="Calibri" pitchFamily="34" charset="0"/>
              </a:rPr>
              <a:t>endothelial</a:t>
            </a:r>
            <a:r>
              <a:rPr lang="tr-TR" sz="3200" b="1" dirty="0" smtClean="0">
                <a:solidFill>
                  <a:srgbClr val="C00000"/>
                </a:solidFill>
                <a:latin typeface="Calibri" pitchFamily="34" charset="0"/>
              </a:rPr>
              <a:t> &amp; </a:t>
            </a:r>
            <a:r>
              <a:rPr lang="tr-TR" sz="3200" b="1" dirty="0" err="1" smtClean="0">
                <a:solidFill>
                  <a:srgbClr val="C00000"/>
                </a:solidFill>
                <a:latin typeface="Calibri" pitchFamily="34" charset="0"/>
              </a:rPr>
              <a:t>pulmonary</a:t>
            </a:r>
            <a:r>
              <a:rPr lang="tr-TR" sz="3200" b="1" dirty="0" smtClean="0">
                <a:solidFill>
                  <a:srgbClr val="C00000"/>
                </a:solidFill>
                <a:latin typeface="Calibri" pitchFamily="34" charset="0"/>
              </a:rPr>
              <a:t>) </a:t>
            </a:r>
            <a:r>
              <a:rPr lang="tr-TR" sz="3200" b="1" dirty="0" smtClean="0">
                <a:solidFill>
                  <a:schemeClr val="accent6">
                    <a:lumMod val="75000"/>
                  </a:schemeClr>
                </a:solidFill>
                <a:latin typeface="+mj-lt"/>
              </a:rPr>
              <a:t> ORİGİN</a:t>
            </a:r>
          </a:p>
        </p:txBody>
      </p:sp>
      <p:pic>
        <p:nvPicPr>
          <p:cNvPr id="21" name="Picture 3"/>
          <p:cNvPicPr>
            <a:picLocks noChangeAspect="1" noChangeArrowheads="1"/>
          </p:cNvPicPr>
          <p:nvPr/>
        </p:nvPicPr>
        <p:blipFill>
          <a:blip r:embed="rId2" cstate="print"/>
          <a:srcRect/>
          <a:stretch>
            <a:fillRect/>
          </a:stretch>
        </p:blipFill>
        <p:spPr bwMode="auto">
          <a:xfrm>
            <a:off x="685800" y="2009775"/>
            <a:ext cx="7381875" cy="4848225"/>
          </a:xfrm>
          <a:prstGeom prst="rect">
            <a:avLst/>
          </a:prstGeom>
          <a:noFill/>
          <a:ln w="9525">
            <a:noFill/>
            <a:miter lim="800000"/>
            <a:headEnd/>
            <a:tailEnd/>
          </a:ln>
        </p:spPr>
      </p:pic>
      <p:sp>
        <p:nvSpPr>
          <p:cNvPr id="28" name="27 Dikdörtgen"/>
          <p:cNvSpPr/>
          <p:nvPr/>
        </p:nvSpPr>
        <p:spPr>
          <a:xfrm>
            <a:off x="990600" y="3990975"/>
            <a:ext cx="7086600" cy="7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7" name="36 Dikdörtgen"/>
          <p:cNvSpPr/>
          <p:nvPr/>
        </p:nvSpPr>
        <p:spPr>
          <a:xfrm>
            <a:off x="990600" y="3990975"/>
            <a:ext cx="7086600"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6" name="Picture 2"/>
          <p:cNvPicPr>
            <a:picLocks noChangeAspect="1" noChangeArrowheads="1"/>
          </p:cNvPicPr>
          <p:nvPr/>
        </p:nvPicPr>
        <p:blipFill>
          <a:blip r:embed="rId3" cstate="print"/>
          <a:srcRect/>
          <a:stretch>
            <a:fillRect/>
          </a:stretch>
        </p:blipFill>
        <p:spPr bwMode="auto">
          <a:xfrm>
            <a:off x="990600" y="3076575"/>
            <a:ext cx="2971800" cy="914400"/>
          </a:xfrm>
          <a:prstGeom prst="rect">
            <a:avLst/>
          </a:prstGeom>
          <a:noFill/>
          <a:ln w="9525">
            <a:noFill/>
            <a:miter lim="800000"/>
            <a:headEnd/>
            <a:tailEnd/>
          </a:ln>
        </p:spPr>
      </p:pic>
      <p:pic>
        <p:nvPicPr>
          <p:cNvPr id="17" name="Picture 3"/>
          <p:cNvPicPr>
            <a:picLocks noChangeAspect="1" noChangeArrowheads="1"/>
          </p:cNvPicPr>
          <p:nvPr/>
        </p:nvPicPr>
        <p:blipFill>
          <a:blip r:embed="rId4" cstate="print"/>
          <a:srcRect/>
          <a:stretch>
            <a:fillRect/>
          </a:stretch>
        </p:blipFill>
        <p:spPr bwMode="auto">
          <a:xfrm>
            <a:off x="914400" y="2162175"/>
            <a:ext cx="2971800" cy="955500"/>
          </a:xfrm>
          <a:prstGeom prst="rect">
            <a:avLst/>
          </a:prstGeom>
          <a:noFill/>
          <a:ln w="9525">
            <a:noFill/>
            <a:miter lim="800000"/>
            <a:headEnd/>
            <a:tailEnd/>
          </a:ln>
        </p:spPr>
      </p:pic>
      <p:sp>
        <p:nvSpPr>
          <p:cNvPr id="18" name="17 Dikdörtgen"/>
          <p:cNvSpPr/>
          <p:nvPr/>
        </p:nvSpPr>
        <p:spPr>
          <a:xfrm>
            <a:off x="914400" y="2162175"/>
            <a:ext cx="3048000" cy="187642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0" name="19 Dikdörtgen"/>
          <p:cNvSpPr/>
          <p:nvPr/>
        </p:nvSpPr>
        <p:spPr>
          <a:xfrm>
            <a:off x="0" y="6428601"/>
            <a:ext cx="9144000" cy="276999"/>
          </a:xfrm>
          <a:prstGeom prst="rect">
            <a:avLst/>
          </a:prstGeom>
        </p:spPr>
        <p:txBody>
          <a:bodyPr wrap="square">
            <a:spAutoFit/>
          </a:bodyPr>
          <a:lstStyle/>
          <a:p>
            <a:r>
              <a:rPr lang="en-US" sz="1200" dirty="0" smtClean="0">
                <a:latin typeface="+mj-lt"/>
              </a:rPr>
              <a:t>These have imprecise diagnostic criteria and overlapping clinical features and are observed within the first 30–60 days after HSCT.</a:t>
            </a:r>
            <a:endParaRPr lang="tr-TR" sz="1200" dirty="0">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amond(in)">
                                      <p:cBhvr>
                                        <p:cTn id="7"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idx="1"/>
          </p:nvPr>
        </p:nvSpPr>
        <p:spPr>
          <a:xfrm>
            <a:off x="457200" y="1371600"/>
            <a:ext cx="8686800" cy="5486400"/>
          </a:xfrm>
          <a:solidFill>
            <a:schemeClr val="bg1"/>
          </a:solidFill>
        </p:spPr>
        <p:txBody>
          <a:bodyPr>
            <a:normAutofit fontScale="92500" lnSpcReduction="10000"/>
          </a:bodyPr>
          <a:lstStyle/>
          <a:p>
            <a:pPr>
              <a:lnSpc>
                <a:spcPct val="170000"/>
              </a:lnSpc>
            </a:pPr>
            <a:r>
              <a:rPr lang="en-US" sz="1800" dirty="0" smtClean="0"/>
              <a:t>There are a number of complications where injury to the vascular endothelium seems to be the most important initial event. These have imprecise diagnostic criteria and overlapping clinical features and are observed within the first 30–60 days after HSCT.</a:t>
            </a:r>
            <a:endParaRPr lang="tr-TR" sz="1800" dirty="0" smtClean="0"/>
          </a:p>
          <a:p>
            <a:pPr>
              <a:lnSpc>
                <a:spcPct val="170000"/>
              </a:lnSpc>
            </a:pPr>
            <a:endParaRPr lang="tr-TR" sz="1800" dirty="0" smtClean="0"/>
          </a:p>
          <a:p>
            <a:pPr>
              <a:lnSpc>
                <a:spcPct val="170000"/>
              </a:lnSpc>
            </a:pPr>
            <a:endParaRPr lang="tr-TR" sz="1800" dirty="0" smtClean="0"/>
          </a:p>
          <a:p>
            <a:pPr>
              <a:lnSpc>
                <a:spcPct val="170000"/>
              </a:lnSpc>
            </a:pPr>
            <a:endParaRPr lang="tr-TR" sz="1800" dirty="0" smtClean="0"/>
          </a:p>
          <a:p>
            <a:pPr>
              <a:lnSpc>
                <a:spcPct val="170000"/>
              </a:lnSpc>
            </a:pPr>
            <a:endParaRPr lang="tr-TR" sz="1800" dirty="0" smtClean="0"/>
          </a:p>
          <a:p>
            <a:pPr>
              <a:lnSpc>
                <a:spcPct val="170000"/>
              </a:lnSpc>
            </a:pPr>
            <a:endParaRPr lang="tr-TR" sz="1800" dirty="0" smtClean="0"/>
          </a:p>
          <a:p>
            <a:pPr>
              <a:lnSpc>
                <a:spcPct val="170000"/>
              </a:lnSpc>
            </a:pPr>
            <a:endParaRPr lang="tr-TR" sz="1800" dirty="0" smtClean="0"/>
          </a:p>
          <a:p>
            <a:pPr>
              <a:lnSpc>
                <a:spcPct val="170000"/>
              </a:lnSpc>
            </a:pPr>
            <a:endParaRPr lang="en-US" sz="1800" dirty="0" smtClean="0"/>
          </a:p>
          <a:p>
            <a:pPr>
              <a:lnSpc>
                <a:spcPct val="170000"/>
              </a:lnSpc>
            </a:pPr>
            <a:r>
              <a:rPr lang="en-US" sz="1800" dirty="0" smtClean="0"/>
              <a:t>The best-defined syndromes resulting from this endothelial injury are:</a:t>
            </a:r>
            <a:endParaRPr lang="tr-TR" sz="1800" dirty="0" smtClean="0"/>
          </a:p>
          <a:p>
            <a:pPr>
              <a:lnSpc>
                <a:spcPct val="170000"/>
              </a:lnSpc>
            </a:pPr>
            <a:r>
              <a:rPr lang="en-US" sz="1800" dirty="0" smtClean="0"/>
              <a:t>This endothelial injury seems also to have a relevant role in the pathogenesis of </a:t>
            </a:r>
            <a:r>
              <a:rPr lang="en-US" sz="1800" dirty="0" err="1" smtClean="0"/>
              <a:t>GvHD</a:t>
            </a:r>
            <a:r>
              <a:rPr lang="en-US" sz="1800" dirty="0" smtClean="0"/>
              <a:t> .</a:t>
            </a:r>
          </a:p>
          <a:p>
            <a:pPr>
              <a:lnSpc>
                <a:spcPct val="170000"/>
              </a:lnSpc>
            </a:pPr>
            <a:endParaRPr lang="tr-TR" sz="1800" dirty="0"/>
          </a:p>
        </p:txBody>
      </p:sp>
      <p:sp>
        <p:nvSpPr>
          <p:cNvPr id="4" name="3 Dikdörtgen"/>
          <p:cNvSpPr/>
          <p:nvPr/>
        </p:nvSpPr>
        <p:spPr>
          <a:xfrm>
            <a:off x="457200" y="838200"/>
            <a:ext cx="6771790" cy="461665"/>
          </a:xfrm>
          <a:prstGeom prst="rect">
            <a:avLst/>
          </a:prstGeom>
        </p:spPr>
        <p:txBody>
          <a:bodyPr wrap="none">
            <a:spAutoFit/>
          </a:bodyPr>
          <a:lstStyle/>
          <a:p>
            <a:r>
              <a:rPr lang="tr-TR" sz="2400" b="1" dirty="0" smtClean="0">
                <a:solidFill>
                  <a:srgbClr val="C00000"/>
                </a:solidFill>
                <a:latin typeface="Calibri" pitchFamily="34" charset="0"/>
              </a:rPr>
              <a:t>V</a:t>
            </a:r>
            <a:r>
              <a:rPr lang="en-GB" sz="2400" b="1" dirty="0" smtClean="0">
                <a:solidFill>
                  <a:srgbClr val="C00000"/>
                </a:solidFill>
                <a:latin typeface="Calibri" pitchFamily="34" charset="0"/>
              </a:rPr>
              <a:t>ASCULAR </a:t>
            </a:r>
            <a:r>
              <a:rPr lang="tr-TR" sz="2400" b="1" dirty="0" smtClean="0">
                <a:solidFill>
                  <a:srgbClr val="C00000"/>
                </a:solidFill>
                <a:latin typeface="Calibri" pitchFamily="34" charset="0"/>
              </a:rPr>
              <a:t> (</a:t>
            </a:r>
            <a:r>
              <a:rPr lang="tr-TR" sz="2400" b="1" dirty="0" err="1" smtClean="0">
                <a:solidFill>
                  <a:srgbClr val="C00000"/>
                </a:solidFill>
                <a:latin typeface="Calibri" pitchFamily="34" charset="0"/>
              </a:rPr>
              <a:t>Endothelial</a:t>
            </a:r>
            <a:r>
              <a:rPr lang="tr-TR" sz="2400" b="1" dirty="0" smtClean="0">
                <a:solidFill>
                  <a:srgbClr val="C00000"/>
                </a:solidFill>
                <a:latin typeface="Calibri" pitchFamily="34" charset="0"/>
              </a:rPr>
              <a:t> &amp; </a:t>
            </a:r>
            <a:r>
              <a:rPr lang="tr-TR" sz="2400" b="1" dirty="0" err="1" smtClean="0">
                <a:solidFill>
                  <a:srgbClr val="C00000"/>
                </a:solidFill>
                <a:latin typeface="Calibri" pitchFamily="34" charset="0"/>
              </a:rPr>
              <a:t>Pulmonary</a:t>
            </a:r>
            <a:r>
              <a:rPr lang="tr-TR" sz="2400" b="1" dirty="0" smtClean="0">
                <a:solidFill>
                  <a:srgbClr val="C00000"/>
                </a:solidFill>
                <a:latin typeface="Calibri" pitchFamily="34" charset="0"/>
              </a:rPr>
              <a:t>)</a:t>
            </a:r>
            <a:r>
              <a:rPr lang="en-GB" sz="2400" b="1" dirty="0" smtClean="0">
                <a:solidFill>
                  <a:srgbClr val="C00000"/>
                </a:solidFill>
                <a:latin typeface="Calibri" pitchFamily="34" charset="0"/>
              </a:rPr>
              <a:t> SYNDROMES</a:t>
            </a:r>
            <a:endParaRPr lang="tr-TR" sz="2400" b="1" dirty="0">
              <a:solidFill>
                <a:srgbClr val="C00000"/>
              </a:solidFill>
              <a:latin typeface="Calibri" pitchFamily="34" charset="0"/>
            </a:endParaRPr>
          </a:p>
        </p:txBody>
      </p:sp>
      <p:sp>
        <p:nvSpPr>
          <p:cNvPr id="5" name="4 Dikdörtgen"/>
          <p:cNvSpPr/>
          <p:nvPr/>
        </p:nvSpPr>
        <p:spPr>
          <a:xfrm>
            <a:off x="228600" y="468868"/>
            <a:ext cx="4953000" cy="369332"/>
          </a:xfrm>
          <a:prstGeom prst="rect">
            <a:avLst/>
          </a:prstGeom>
        </p:spPr>
        <p:txBody>
          <a:bodyPr wrap="square">
            <a:spAutoFit/>
          </a:bodyPr>
          <a:lstStyle/>
          <a:p>
            <a:pPr marL="342900" indent="-342900"/>
            <a:r>
              <a:rPr lang="tr-TR" b="1" dirty="0" smtClean="0">
                <a:solidFill>
                  <a:schemeClr val="accent6">
                    <a:lumMod val="75000"/>
                  </a:schemeClr>
                </a:solidFill>
                <a:latin typeface="+mj-lt"/>
              </a:rPr>
              <a:t>2. </a:t>
            </a: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Vascular  Origin</a:t>
            </a:r>
          </a:p>
        </p:txBody>
      </p:sp>
      <p:graphicFrame>
        <p:nvGraphicFramePr>
          <p:cNvPr id="7" name="6 Diyagram"/>
          <p:cNvGraphicFramePr/>
          <p:nvPr/>
        </p:nvGraphicFramePr>
        <p:xfrm>
          <a:off x="1066800" y="1676400"/>
          <a:ext cx="46482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7 Metin kutusu"/>
          <p:cNvSpPr txBox="1"/>
          <p:nvPr/>
        </p:nvSpPr>
        <p:spPr>
          <a:xfrm>
            <a:off x="2209800" y="4724400"/>
            <a:ext cx="304800" cy="381000"/>
          </a:xfrm>
          <a:prstGeom prst="rect">
            <a:avLst/>
          </a:prstGeom>
          <a:noFill/>
        </p:spPr>
        <p:txBody>
          <a:bodyPr wrap="square" rtlCol="0">
            <a:spAutoFit/>
          </a:bodyPr>
          <a:lstStyle/>
          <a:p>
            <a:r>
              <a:rPr lang="tr-TR" dirty="0" smtClean="0"/>
              <a:t>?</a:t>
            </a:r>
            <a:endParaRPr lang="tr-TR" dirty="0"/>
          </a:p>
        </p:txBody>
      </p:sp>
      <p:sp>
        <p:nvSpPr>
          <p:cNvPr id="9" name="8 Metin kutusu"/>
          <p:cNvSpPr txBox="1"/>
          <p:nvPr/>
        </p:nvSpPr>
        <p:spPr>
          <a:xfrm>
            <a:off x="2438400" y="2971800"/>
            <a:ext cx="3429000" cy="2677656"/>
          </a:xfrm>
          <a:prstGeom prst="rect">
            <a:avLst/>
          </a:prstGeom>
          <a:solidFill>
            <a:schemeClr val="bg1"/>
          </a:solidFill>
        </p:spPr>
        <p:txBody>
          <a:bodyPr wrap="square" rtlCol="0">
            <a:spAutoFit/>
          </a:bodyPr>
          <a:lstStyle/>
          <a:p>
            <a:pPr marL="72000" lvl="1">
              <a:lnSpc>
                <a:spcPct val="200000"/>
              </a:lnSpc>
            </a:pPr>
            <a:r>
              <a:rPr lang="en-US" sz="1400" b="1" dirty="0" smtClean="0">
                <a:solidFill>
                  <a:srgbClr val="C00000"/>
                </a:solidFill>
                <a:latin typeface="+mj-lt"/>
              </a:rPr>
              <a:t>1. Venoocclusive disease of the liver; </a:t>
            </a:r>
          </a:p>
          <a:p>
            <a:pPr marL="72000" lvl="1">
              <a:lnSpc>
                <a:spcPct val="200000"/>
              </a:lnSpc>
            </a:pPr>
            <a:r>
              <a:rPr lang="en-US" sz="1400" b="1" dirty="0" smtClean="0">
                <a:solidFill>
                  <a:srgbClr val="C00000"/>
                </a:solidFill>
                <a:latin typeface="+mj-lt"/>
              </a:rPr>
              <a:t>2. Capillary leakage syndrome; </a:t>
            </a:r>
          </a:p>
          <a:p>
            <a:pPr marL="72000" lvl="1">
              <a:lnSpc>
                <a:spcPct val="200000"/>
              </a:lnSpc>
            </a:pPr>
            <a:r>
              <a:rPr lang="en-US" sz="1400" b="1" dirty="0" smtClean="0">
                <a:solidFill>
                  <a:srgbClr val="C00000"/>
                </a:solidFill>
                <a:latin typeface="+mj-lt"/>
              </a:rPr>
              <a:t>3. Engraftment syndrome; </a:t>
            </a:r>
          </a:p>
          <a:p>
            <a:pPr marL="72000" lvl="1">
              <a:lnSpc>
                <a:spcPct val="200000"/>
              </a:lnSpc>
            </a:pPr>
            <a:r>
              <a:rPr lang="en-US" sz="1400" b="1" dirty="0" smtClean="0">
                <a:solidFill>
                  <a:srgbClr val="C00000"/>
                </a:solidFill>
                <a:latin typeface="+mj-lt"/>
              </a:rPr>
              <a:t>4. Diffuse alveolar </a:t>
            </a:r>
            <a:r>
              <a:rPr lang="en-US" sz="1400" b="1" dirty="0" err="1" smtClean="0">
                <a:solidFill>
                  <a:srgbClr val="C00000"/>
                </a:solidFill>
                <a:latin typeface="+mj-lt"/>
              </a:rPr>
              <a:t>haemorrhage</a:t>
            </a:r>
            <a:r>
              <a:rPr lang="en-US" sz="1400" b="1" dirty="0" smtClean="0">
                <a:solidFill>
                  <a:srgbClr val="C00000"/>
                </a:solidFill>
                <a:latin typeface="+mj-lt"/>
              </a:rPr>
              <a:t>; </a:t>
            </a:r>
          </a:p>
          <a:p>
            <a:pPr marL="72000" lvl="1">
              <a:lnSpc>
                <a:spcPct val="200000"/>
              </a:lnSpc>
            </a:pPr>
            <a:r>
              <a:rPr lang="en-US" sz="1400" b="1" dirty="0" smtClean="0">
                <a:solidFill>
                  <a:srgbClr val="C00000"/>
                </a:solidFill>
                <a:latin typeface="+mj-lt"/>
              </a:rPr>
              <a:t>5. Thrombotic </a:t>
            </a:r>
            <a:r>
              <a:rPr lang="en-US" sz="1400" b="1" dirty="0" err="1" smtClean="0">
                <a:solidFill>
                  <a:srgbClr val="C00000"/>
                </a:solidFill>
                <a:latin typeface="+mj-lt"/>
              </a:rPr>
              <a:t>microangiopathy</a:t>
            </a:r>
            <a:r>
              <a:rPr lang="en-US" sz="1400" b="1" dirty="0" smtClean="0">
                <a:solidFill>
                  <a:srgbClr val="C00000"/>
                </a:solidFill>
                <a:latin typeface="+mj-lt"/>
              </a:rPr>
              <a:t> </a:t>
            </a:r>
            <a:endParaRPr lang="tr-TR" sz="1400" b="1" dirty="0" smtClean="0">
              <a:solidFill>
                <a:srgbClr val="C00000"/>
              </a:solidFill>
              <a:latin typeface="+mj-lt"/>
            </a:endParaRPr>
          </a:p>
          <a:p>
            <a:pPr marL="72000" lvl="1">
              <a:lnSpc>
                <a:spcPct val="200000"/>
              </a:lnSpc>
            </a:pPr>
            <a:r>
              <a:rPr lang="tr-TR" sz="1400" b="1" dirty="0" smtClean="0">
                <a:solidFill>
                  <a:srgbClr val="C00000"/>
                </a:solidFill>
                <a:latin typeface="+mj-lt"/>
              </a:rPr>
              <a:t>6. </a:t>
            </a:r>
            <a:r>
              <a:rPr lang="tr-TR" sz="1400" b="1" dirty="0" err="1" smtClean="0">
                <a:solidFill>
                  <a:srgbClr val="C00000"/>
                </a:solidFill>
                <a:latin typeface="+mj-lt"/>
              </a:rPr>
              <a:t>Idiopathic</a:t>
            </a:r>
            <a:r>
              <a:rPr lang="tr-TR" sz="1400" b="1" dirty="0" smtClean="0">
                <a:solidFill>
                  <a:srgbClr val="C00000"/>
                </a:solidFill>
                <a:latin typeface="+mj-lt"/>
              </a:rPr>
              <a:t>  </a:t>
            </a:r>
            <a:r>
              <a:rPr lang="tr-TR" sz="1400" b="1" dirty="0" err="1" smtClean="0">
                <a:solidFill>
                  <a:srgbClr val="C00000"/>
                </a:solidFill>
                <a:latin typeface="+mj-lt"/>
              </a:rPr>
              <a:t>Pemnemonia</a:t>
            </a:r>
            <a:r>
              <a:rPr lang="tr-TR" sz="1400" b="1" dirty="0" smtClean="0">
                <a:solidFill>
                  <a:srgbClr val="C00000"/>
                </a:solidFill>
                <a:latin typeface="+mj-lt"/>
              </a:rPr>
              <a:t> </a:t>
            </a:r>
            <a:r>
              <a:rPr lang="tr-TR" sz="1400" b="1" dirty="0" err="1" smtClean="0">
                <a:solidFill>
                  <a:srgbClr val="C00000"/>
                </a:solidFill>
                <a:latin typeface="+mj-lt"/>
              </a:rPr>
              <a:t>Syndrome</a:t>
            </a:r>
            <a:endParaRPr lang="en-US" sz="1400" dirty="0">
              <a:solidFill>
                <a:srgbClr val="C00000"/>
              </a:solidFill>
              <a:latin typeface="+mj-lt"/>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79512" y="1628775"/>
            <a:ext cx="8964488" cy="4525963"/>
          </a:xfrm>
        </p:spPr>
        <p:txBody>
          <a:bodyPr>
            <a:noAutofit/>
          </a:bodyPr>
          <a:lstStyle/>
          <a:p>
            <a:r>
              <a:rPr lang="en-GB" sz="2000" dirty="0" smtClean="0"/>
              <a:t>It is proposed that during HSCT, endothelial </a:t>
            </a:r>
            <a:r>
              <a:rPr lang="tr-TR" sz="2000" dirty="0" smtClean="0"/>
              <a:t> </a:t>
            </a:r>
            <a:r>
              <a:rPr lang="tr-TR" sz="2000" dirty="0" err="1" smtClean="0"/>
              <a:t>and</a:t>
            </a:r>
            <a:r>
              <a:rPr lang="tr-TR" sz="2000" dirty="0" smtClean="0"/>
              <a:t> </a:t>
            </a:r>
            <a:r>
              <a:rPr lang="tr-TR" sz="2000" dirty="0" err="1" smtClean="0"/>
              <a:t>pulmonay</a:t>
            </a:r>
            <a:r>
              <a:rPr lang="tr-TR" sz="2000" dirty="0" smtClean="0"/>
              <a:t> </a:t>
            </a:r>
            <a:r>
              <a:rPr lang="en-GB" sz="2000" dirty="0" smtClean="0"/>
              <a:t>cells are activated by:</a:t>
            </a:r>
          </a:p>
          <a:p>
            <a:pPr lvl="1">
              <a:lnSpc>
                <a:spcPct val="150000"/>
              </a:lnSpc>
            </a:pPr>
            <a:r>
              <a:rPr lang="en-GB" sz="2000" b="1" dirty="0" smtClean="0">
                <a:solidFill>
                  <a:srgbClr val="FF0000"/>
                </a:solidFill>
              </a:rPr>
              <a:t>The conditioning regimen</a:t>
            </a:r>
            <a:r>
              <a:rPr lang="tr-TR" sz="2000" b="1" dirty="0" smtClean="0">
                <a:solidFill>
                  <a:srgbClr val="FF0000"/>
                </a:solidFill>
              </a:rPr>
              <a:t>s</a:t>
            </a:r>
            <a:endParaRPr lang="en-GB" sz="2000" b="1" dirty="0" smtClean="0">
              <a:solidFill>
                <a:srgbClr val="FF0000"/>
              </a:solidFill>
            </a:endParaRPr>
          </a:p>
          <a:p>
            <a:pPr lvl="1">
              <a:lnSpc>
                <a:spcPct val="150000"/>
              </a:lnSpc>
            </a:pPr>
            <a:r>
              <a:rPr lang="en-GB" sz="2000" b="1" dirty="0" smtClean="0">
                <a:solidFill>
                  <a:srgbClr val="FF0000"/>
                </a:solidFill>
              </a:rPr>
              <a:t>Cytokines produced by injured tissues</a:t>
            </a:r>
          </a:p>
          <a:p>
            <a:pPr lvl="1">
              <a:lnSpc>
                <a:spcPct val="150000"/>
              </a:lnSpc>
            </a:pPr>
            <a:r>
              <a:rPr lang="en-GB" sz="2000" b="1" dirty="0" smtClean="0">
                <a:solidFill>
                  <a:srgbClr val="FF0000"/>
                </a:solidFill>
              </a:rPr>
              <a:t>Microbial products </a:t>
            </a:r>
            <a:r>
              <a:rPr lang="en-GB" sz="2000" b="1" dirty="0" err="1" smtClean="0">
                <a:solidFill>
                  <a:srgbClr val="FF0000"/>
                </a:solidFill>
              </a:rPr>
              <a:t>translocated</a:t>
            </a:r>
            <a:r>
              <a:rPr lang="en-GB" sz="2000" b="1" dirty="0" smtClean="0">
                <a:solidFill>
                  <a:srgbClr val="FF0000"/>
                </a:solidFill>
              </a:rPr>
              <a:t> through mucosal barriers</a:t>
            </a:r>
          </a:p>
          <a:p>
            <a:pPr lvl="1">
              <a:lnSpc>
                <a:spcPct val="150000"/>
              </a:lnSpc>
            </a:pPr>
            <a:r>
              <a:rPr lang="en-GB" sz="2000" b="1" dirty="0" smtClean="0">
                <a:solidFill>
                  <a:srgbClr val="FF0000"/>
                </a:solidFill>
              </a:rPr>
              <a:t>The process of engraftment</a:t>
            </a:r>
            <a:endParaRPr lang="tr-TR" sz="2000" b="1" dirty="0" smtClean="0">
              <a:solidFill>
                <a:srgbClr val="FF0000"/>
              </a:solidFill>
            </a:endParaRPr>
          </a:p>
          <a:p>
            <a:pPr lvl="1">
              <a:lnSpc>
                <a:spcPct val="150000"/>
              </a:lnSpc>
            </a:pPr>
            <a:r>
              <a:rPr lang="tr-TR" sz="2000" b="1" dirty="0" err="1" smtClean="0">
                <a:solidFill>
                  <a:srgbClr val="FF0000"/>
                </a:solidFill>
              </a:rPr>
              <a:t>Immunologic</a:t>
            </a:r>
            <a:r>
              <a:rPr lang="tr-TR" sz="2000" b="1" dirty="0" smtClean="0">
                <a:solidFill>
                  <a:srgbClr val="FF0000"/>
                </a:solidFill>
              </a:rPr>
              <a:t> </a:t>
            </a:r>
            <a:r>
              <a:rPr lang="tr-TR" sz="2000" b="1" dirty="0" err="1" smtClean="0">
                <a:solidFill>
                  <a:srgbClr val="FF0000"/>
                </a:solidFill>
              </a:rPr>
              <a:t>mediators</a:t>
            </a:r>
            <a:endParaRPr lang="en-GB" sz="2000" b="1" dirty="0" smtClean="0">
              <a:solidFill>
                <a:srgbClr val="FF0000"/>
              </a:solidFill>
            </a:endParaRPr>
          </a:p>
          <a:p>
            <a:r>
              <a:rPr lang="en-GB" sz="2000" dirty="0" smtClean="0"/>
              <a:t>Intense and sustained activation of </a:t>
            </a:r>
            <a:r>
              <a:rPr lang="tr-TR" sz="2000" dirty="0" smtClean="0"/>
              <a:t> </a:t>
            </a:r>
            <a:r>
              <a:rPr lang="tr-TR" sz="2000" dirty="0" err="1" smtClean="0"/>
              <a:t>these</a:t>
            </a:r>
            <a:r>
              <a:rPr lang="tr-TR" sz="2000" dirty="0" smtClean="0"/>
              <a:t> </a:t>
            </a:r>
            <a:r>
              <a:rPr lang="en-GB" sz="2000" dirty="0" smtClean="0"/>
              <a:t>cells leads to cellular damage</a:t>
            </a:r>
            <a:endParaRPr lang="tr-TR" sz="2000" dirty="0" smtClean="0"/>
          </a:p>
          <a:p>
            <a:endParaRPr lang="en-GB" sz="2000" dirty="0" smtClean="0"/>
          </a:p>
          <a:p>
            <a:r>
              <a:rPr lang="en-GB" sz="1800" dirty="0" smtClean="0"/>
              <a:t>Alloreactivity</a:t>
            </a:r>
            <a:r>
              <a:rPr lang="tr-TR" sz="1800" dirty="0" smtClean="0"/>
              <a:t> </a:t>
            </a:r>
            <a:r>
              <a:rPr lang="tr-TR" sz="1800" dirty="0" err="1" smtClean="0"/>
              <a:t>also</a:t>
            </a:r>
            <a:r>
              <a:rPr lang="en-GB" sz="1800" dirty="0" smtClean="0"/>
              <a:t> has been postulated to play a role in this damage and activation</a:t>
            </a:r>
          </a:p>
          <a:p>
            <a:pPr lvl="1"/>
            <a:r>
              <a:rPr lang="en-GB" sz="2000" dirty="0" smtClean="0">
                <a:solidFill>
                  <a:srgbClr val="0070C0"/>
                </a:solidFill>
              </a:rPr>
              <a:t>This explains the greater incidence of these complications after allogeneic transplantation</a:t>
            </a:r>
            <a:endParaRPr lang="en-GB" sz="2000" dirty="0">
              <a:solidFill>
                <a:srgbClr val="0070C0"/>
              </a:solidFill>
            </a:endParaRPr>
          </a:p>
        </p:txBody>
      </p:sp>
      <p:sp>
        <p:nvSpPr>
          <p:cNvPr id="4" name="Text Placeholder 3"/>
          <p:cNvSpPr txBox="1">
            <a:spLocks/>
          </p:cNvSpPr>
          <p:nvPr/>
        </p:nvSpPr>
        <p:spPr>
          <a:xfrm>
            <a:off x="0" y="6611779"/>
            <a:ext cx="8675688" cy="246221"/>
          </a:xfrm>
          <a:prstGeom prst="rect">
            <a:avLst/>
          </a:prstGeom>
        </p:spPr>
        <p:txBody>
          <a:bodyPr vert="horz" wrap="square" lIns="91440" tIns="45720" rIns="91440" bIns="45720" rtlCol="0" anchor="b" anchorCtr="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GB" sz="1000" dirty="0" smtClean="0">
                <a:solidFill>
                  <a:schemeClr val="bg1">
                    <a:lumMod val="50000"/>
                  </a:schemeClr>
                </a:solidFill>
                <a:latin typeface="Arial" pitchFamily="34" charset="0"/>
                <a:cs typeface="Arial" pitchFamily="34" charset="0"/>
              </a:rPr>
              <a:t>Carreras E &amp; Diaz-</a:t>
            </a:r>
            <a:r>
              <a:rPr lang="en-GB" sz="1000" dirty="0" err="1" smtClean="0">
                <a:solidFill>
                  <a:schemeClr val="bg1">
                    <a:lumMod val="50000"/>
                  </a:schemeClr>
                </a:solidFill>
                <a:latin typeface="Arial" pitchFamily="34" charset="0"/>
                <a:cs typeface="Arial" pitchFamily="34" charset="0"/>
              </a:rPr>
              <a:t>Ricart</a:t>
            </a:r>
            <a:r>
              <a:rPr lang="en-GB" sz="1000" dirty="0" smtClean="0">
                <a:solidFill>
                  <a:schemeClr val="bg1">
                    <a:lumMod val="50000"/>
                  </a:schemeClr>
                </a:solidFill>
                <a:latin typeface="Arial" pitchFamily="34" charset="0"/>
                <a:cs typeface="Arial" pitchFamily="34" charset="0"/>
              </a:rPr>
              <a:t> M. </a:t>
            </a:r>
            <a:r>
              <a:rPr lang="en-GB" sz="1000" i="1" dirty="0" smtClean="0">
                <a:solidFill>
                  <a:schemeClr val="bg1">
                    <a:lumMod val="50000"/>
                  </a:schemeClr>
                </a:solidFill>
                <a:latin typeface="Arial" pitchFamily="34" charset="0"/>
                <a:cs typeface="Arial" pitchFamily="34" charset="0"/>
              </a:rPr>
              <a:t>Bone Marrow Transplant</a:t>
            </a:r>
            <a:r>
              <a:rPr lang="en-GB" sz="1000" dirty="0" smtClean="0">
                <a:solidFill>
                  <a:schemeClr val="bg1">
                    <a:lumMod val="50000"/>
                  </a:schemeClr>
                </a:solidFill>
                <a:latin typeface="Arial" pitchFamily="34" charset="0"/>
                <a:cs typeface="Arial" pitchFamily="34" charset="0"/>
              </a:rPr>
              <a:t> 2011;46:1495–1502</a:t>
            </a:r>
            <a:endParaRPr lang="en-GB" sz="1000" dirty="0">
              <a:solidFill>
                <a:schemeClr val="bg1">
                  <a:lumMod val="50000"/>
                </a:schemeClr>
              </a:solidFill>
              <a:latin typeface="Arial" pitchFamily="34" charset="0"/>
              <a:cs typeface="Arial" pitchFamily="34" charset="0"/>
            </a:endParaRPr>
          </a:p>
        </p:txBody>
      </p:sp>
      <p:sp>
        <p:nvSpPr>
          <p:cNvPr id="7" name="6 Dikdörtgen"/>
          <p:cNvSpPr/>
          <p:nvPr/>
        </p:nvSpPr>
        <p:spPr>
          <a:xfrm>
            <a:off x="457200" y="838200"/>
            <a:ext cx="5083764" cy="461665"/>
          </a:xfrm>
          <a:prstGeom prst="rect">
            <a:avLst/>
          </a:prstGeom>
        </p:spPr>
        <p:txBody>
          <a:bodyPr wrap="none">
            <a:spAutoFit/>
          </a:bodyPr>
          <a:lstStyle/>
          <a:p>
            <a:r>
              <a:rPr lang="tr-TR" sz="2400" b="1" dirty="0" smtClean="0">
                <a:solidFill>
                  <a:srgbClr val="C00000"/>
                </a:solidFill>
                <a:latin typeface="Calibri" pitchFamily="34" charset="0"/>
              </a:rPr>
              <a:t>V</a:t>
            </a:r>
            <a:r>
              <a:rPr lang="en-GB" sz="2400" b="1" dirty="0" smtClean="0">
                <a:solidFill>
                  <a:srgbClr val="C00000"/>
                </a:solidFill>
                <a:latin typeface="Calibri" pitchFamily="34" charset="0"/>
              </a:rPr>
              <a:t>ASCULAR ENDOTHEL</a:t>
            </a:r>
            <a:r>
              <a:rPr lang="tr-TR" sz="2400" b="1" dirty="0" smtClean="0">
                <a:solidFill>
                  <a:srgbClr val="C00000"/>
                </a:solidFill>
                <a:latin typeface="Calibri" pitchFamily="34" charset="0"/>
              </a:rPr>
              <a:t>I</a:t>
            </a:r>
            <a:r>
              <a:rPr lang="en-GB" sz="2400" b="1" dirty="0" smtClean="0">
                <a:solidFill>
                  <a:srgbClr val="C00000"/>
                </a:solidFill>
                <a:latin typeface="Calibri" pitchFamily="34" charset="0"/>
              </a:rPr>
              <a:t>AL SYNDROMES</a:t>
            </a:r>
            <a:endParaRPr lang="tr-TR" sz="2400" b="1" dirty="0">
              <a:solidFill>
                <a:srgbClr val="C00000"/>
              </a:solidFill>
              <a:latin typeface="Calibri" pitchFamily="34" charset="0"/>
            </a:endParaRPr>
          </a:p>
        </p:txBody>
      </p:sp>
      <p:sp>
        <p:nvSpPr>
          <p:cNvPr id="10" name="9 Dikdörtgen"/>
          <p:cNvSpPr/>
          <p:nvPr/>
        </p:nvSpPr>
        <p:spPr>
          <a:xfrm>
            <a:off x="228600" y="468868"/>
            <a:ext cx="4953000" cy="369332"/>
          </a:xfrm>
          <a:prstGeom prst="rect">
            <a:avLst/>
          </a:prstGeom>
        </p:spPr>
        <p:txBody>
          <a:bodyPr wrap="square">
            <a:spAutoFit/>
          </a:bodyPr>
          <a:lstStyle/>
          <a:p>
            <a:pPr marL="342900" indent="-342900"/>
            <a:r>
              <a:rPr lang="tr-TR" b="1" dirty="0" smtClean="0">
                <a:solidFill>
                  <a:schemeClr val="accent6">
                    <a:lumMod val="75000"/>
                  </a:schemeClr>
                </a:solidFill>
                <a:latin typeface="+mj-lt"/>
              </a:rPr>
              <a:t>2. </a:t>
            </a: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Vascular  Origin</a:t>
            </a:r>
          </a:p>
        </p:txBody>
      </p:sp>
    </p:spTree>
    <p:custDataLst>
      <p:tags r:id="rId1"/>
    </p:custDataLst>
    <p:extLst>
      <p:ext uri="{BB962C8B-B14F-4D97-AF65-F5344CB8AC3E}">
        <p14:creationId xmlns:p14="http://schemas.microsoft.com/office/powerpoint/2010/main" xmlns="" val="403055060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Metin kutusu"/>
          <p:cNvSpPr txBox="1"/>
          <p:nvPr/>
        </p:nvSpPr>
        <p:spPr>
          <a:xfrm>
            <a:off x="762000" y="1600200"/>
            <a:ext cx="7696200" cy="338554"/>
          </a:xfrm>
          <a:prstGeom prst="rect">
            <a:avLst/>
          </a:prstGeom>
          <a:noFill/>
        </p:spPr>
        <p:txBody>
          <a:bodyPr wrap="square" rtlCol="0">
            <a:spAutoFit/>
          </a:bodyPr>
          <a:lstStyle/>
          <a:p>
            <a:r>
              <a:rPr lang="en-US" sz="1600" b="1" dirty="0" smtClean="0">
                <a:solidFill>
                  <a:schemeClr val="accent6">
                    <a:lumMod val="75000"/>
                  </a:schemeClr>
                </a:solidFill>
                <a:latin typeface="+mj-lt"/>
              </a:rPr>
              <a:t>Common pathogenesis of early complications of vascular origin after HSCT </a:t>
            </a:r>
            <a:endParaRPr lang="en-US" sz="1600" b="1" dirty="0">
              <a:solidFill>
                <a:schemeClr val="accent6">
                  <a:lumMod val="75000"/>
                </a:schemeClr>
              </a:solidFill>
              <a:latin typeface="+mj-lt"/>
            </a:endParaRPr>
          </a:p>
        </p:txBody>
      </p:sp>
      <p:sp>
        <p:nvSpPr>
          <p:cNvPr id="6" name="5 Dikdörtgen"/>
          <p:cNvSpPr/>
          <p:nvPr/>
        </p:nvSpPr>
        <p:spPr>
          <a:xfrm>
            <a:off x="457200" y="838200"/>
            <a:ext cx="5083764" cy="461665"/>
          </a:xfrm>
          <a:prstGeom prst="rect">
            <a:avLst/>
          </a:prstGeom>
        </p:spPr>
        <p:txBody>
          <a:bodyPr wrap="none">
            <a:spAutoFit/>
          </a:bodyPr>
          <a:lstStyle/>
          <a:p>
            <a:r>
              <a:rPr lang="tr-TR" sz="2400" b="1" dirty="0" smtClean="0">
                <a:solidFill>
                  <a:srgbClr val="C00000"/>
                </a:solidFill>
                <a:latin typeface="Calibri" pitchFamily="34" charset="0"/>
              </a:rPr>
              <a:t>V</a:t>
            </a:r>
            <a:r>
              <a:rPr lang="en-GB" sz="2400" b="1" dirty="0" smtClean="0">
                <a:solidFill>
                  <a:srgbClr val="C00000"/>
                </a:solidFill>
                <a:latin typeface="Calibri" pitchFamily="34" charset="0"/>
              </a:rPr>
              <a:t>ASCULAR ENDOTHEL</a:t>
            </a:r>
            <a:r>
              <a:rPr lang="tr-TR" sz="2400" b="1" dirty="0" smtClean="0">
                <a:solidFill>
                  <a:srgbClr val="C00000"/>
                </a:solidFill>
                <a:latin typeface="Calibri" pitchFamily="34" charset="0"/>
              </a:rPr>
              <a:t>I</a:t>
            </a:r>
            <a:r>
              <a:rPr lang="en-GB" sz="2400" b="1" dirty="0" smtClean="0">
                <a:solidFill>
                  <a:srgbClr val="C00000"/>
                </a:solidFill>
                <a:latin typeface="Calibri" pitchFamily="34" charset="0"/>
              </a:rPr>
              <a:t>AL SYNDROMES</a:t>
            </a:r>
            <a:endParaRPr lang="tr-TR" sz="2400" b="1" dirty="0">
              <a:solidFill>
                <a:srgbClr val="C00000"/>
              </a:solidFill>
              <a:latin typeface="Calibri" pitchFamily="34" charset="0"/>
            </a:endParaRPr>
          </a:p>
        </p:txBody>
      </p:sp>
      <p:sp>
        <p:nvSpPr>
          <p:cNvPr id="7" name="6 Dikdörtgen"/>
          <p:cNvSpPr/>
          <p:nvPr/>
        </p:nvSpPr>
        <p:spPr>
          <a:xfrm>
            <a:off x="228600" y="468868"/>
            <a:ext cx="4953000" cy="369332"/>
          </a:xfrm>
          <a:prstGeom prst="rect">
            <a:avLst/>
          </a:prstGeom>
        </p:spPr>
        <p:txBody>
          <a:bodyPr wrap="square">
            <a:spAutoFit/>
          </a:bodyPr>
          <a:lstStyle/>
          <a:p>
            <a:pPr marL="342900" indent="-342900"/>
            <a:r>
              <a:rPr lang="tr-TR" b="1" dirty="0" smtClean="0">
                <a:solidFill>
                  <a:schemeClr val="accent6">
                    <a:lumMod val="75000"/>
                  </a:schemeClr>
                </a:solidFill>
                <a:latin typeface="+mj-lt"/>
              </a:rPr>
              <a:t>2. </a:t>
            </a: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Vascular  Origin</a:t>
            </a:r>
          </a:p>
        </p:txBody>
      </p:sp>
      <p:pic>
        <p:nvPicPr>
          <p:cNvPr id="93185" name="Picture 1"/>
          <p:cNvPicPr>
            <a:picLocks noChangeAspect="1" noChangeArrowheads="1"/>
          </p:cNvPicPr>
          <p:nvPr/>
        </p:nvPicPr>
        <p:blipFill>
          <a:blip r:embed="rId3" cstate="print"/>
          <a:srcRect/>
          <a:stretch>
            <a:fillRect/>
          </a:stretch>
        </p:blipFill>
        <p:spPr bwMode="auto">
          <a:xfrm>
            <a:off x="609600" y="1905000"/>
            <a:ext cx="7286625" cy="4629150"/>
          </a:xfrm>
          <a:prstGeom prst="rect">
            <a:avLst/>
          </a:prstGeom>
          <a:noFill/>
          <a:ln w="9525">
            <a:noFill/>
            <a:miter lim="800000"/>
            <a:headEnd/>
            <a:tailEnd/>
          </a:ln>
        </p:spPr>
      </p:pic>
      <p:sp>
        <p:nvSpPr>
          <p:cNvPr id="8" name="7 Oval"/>
          <p:cNvSpPr/>
          <p:nvPr/>
        </p:nvSpPr>
        <p:spPr>
          <a:xfrm>
            <a:off x="1676400" y="2133600"/>
            <a:ext cx="1295400" cy="762000"/>
          </a:xfrm>
          <a:prstGeom prst="ellipse">
            <a:avLst/>
          </a:prstGeom>
          <a:solidFill>
            <a:srgbClr val="55C3AE">
              <a:alpha val="2000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Oval"/>
          <p:cNvSpPr/>
          <p:nvPr/>
        </p:nvSpPr>
        <p:spPr>
          <a:xfrm>
            <a:off x="2895600" y="2133600"/>
            <a:ext cx="1371600" cy="609600"/>
          </a:xfrm>
          <a:prstGeom prst="ellipse">
            <a:avLst/>
          </a:prstGeom>
          <a:solidFill>
            <a:srgbClr val="55C3AE">
              <a:alpha val="2900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Oval"/>
          <p:cNvSpPr/>
          <p:nvPr/>
        </p:nvSpPr>
        <p:spPr>
          <a:xfrm>
            <a:off x="4191000" y="2133600"/>
            <a:ext cx="1219200" cy="533400"/>
          </a:xfrm>
          <a:prstGeom prst="ellipse">
            <a:avLst/>
          </a:prstGeom>
          <a:solidFill>
            <a:srgbClr val="55C3AE">
              <a:alpha val="2900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11 Oval"/>
          <p:cNvSpPr/>
          <p:nvPr/>
        </p:nvSpPr>
        <p:spPr>
          <a:xfrm>
            <a:off x="5181600" y="2209800"/>
            <a:ext cx="1295400" cy="457200"/>
          </a:xfrm>
          <a:prstGeom prst="ellipse">
            <a:avLst/>
          </a:prstGeom>
          <a:solidFill>
            <a:srgbClr val="55C3AE">
              <a:alpha val="2900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12 Oval"/>
          <p:cNvSpPr/>
          <p:nvPr/>
        </p:nvSpPr>
        <p:spPr>
          <a:xfrm>
            <a:off x="6248400" y="2209800"/>
            <a:ext cx="1143000" cy="457200"/>
          </a:xfrm>
          <a:prstGeom prst="ellipse">
            <a:avLst/>
          </a:prstGeom>
          <a:solidFill>
            <a:srgbClr val="55C3AE">
              <a:alpha val="2900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2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20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20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P spid="12" grpId="0" animBg="1"/>
      <p:bldP spid="1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idx="1"/>
          </p:nvPr>
        </p:nvSpPr>
        <p:spPr>
          <a:xfrm>
            <a:off x="0" y="6550223"/>
            <a:ext cx="9144000" cy="307777"/>
          </a:xfrm>
        </p:spPr>
        <p:txBody>
          <a:bodyPr wrap="square" anchor="b" anchorCtr="0">
            <a:spAutoFit/>
          </a:bodyPr>
          <a:lstStyle/>
          <a:p>
            <a:pPr marL="0" indent="0">
              <a:buNone/>
            </a:pPr>
            <a:r>
              <a:rPr lang="en-GB" sz="700" dirty="0" smtClean="0">
                <a:latin typeface="Arial" pitchFamily="34" charset="0"/>
                <a:cs typeface="Arial" pitchFamily="34" charset="0"/>
              </a:rPr>
              <a:t>CNI, </a:t>
            </a:r>
            <a:r>
              <a:rPr lang="en-GB" sz="700" dirty="0" err="1" smtClean="0">
                <a:latin typeface="Arial" pitchFamily="34" charset="0"/>
                <a:cs typeface="Arial" pitchFamily="34" charset="0"/>
              </a:rPr>
              <a:t>calcineurin</a:t>
            </a:r>
            <a:r>
              <a:rPr lang="en-GB" sz="700" dirty="0" smtClean="0">
                <a:latin typeface="Arial" pitchFamily="34" charset="0"/>
                <a:cs typeface="Arial" pitchFamily="34" charset="0"/>
              </a:rPr>
              <a:t> inhibitors; </a:t>
            </a:r>
            <a:r>
              <a:rPr lang="en-GB" sz="700" dirty="0">
                <a:latin typeface="Arial" pitchFamily="34" charset="0"/>
                <a:cs typeface="Arial" pitchFamily="34" charset="0"/>
              </a:rPr>
              <a:t>CLS, capillary leak syndrome; DAH</a:t>
            </a:r>
            <a:r>
              <a:rPr lang="en-GB" sz="700" dirty="0" smtClean="0">
                <a:latin typeface="Arial" pitchFamily="34" charset="0"/>
                <a:cs typeface="Arial" pitchFamily="34" charset="0"/>
              </a:rPr>
              <a:t>, diffuse alveolar haemorrhage; ES, engraftment syndrome; GCSF, granulocyte-colony stimulating factor; HSCT;</a:t>
            </a:r>
            <a:r>
              <a:rPr lang="tr-TR" sz="700" dirty="0" smtClean="0">
                <a:latin typeface="Arial" pitchFamily="34" charset="0"/>
                <a:cs typeface="Arial" pitchFamily="34" charset="0"/>
              </a:rPr>
              <a:t> </a:t>
            </a:r>
            <a:r>
              <a:rPr lang="en-GB" sz="700" dirty="0" smtClean="0">
                <a:latin typeface="Arial" pitchFamily="34" charset="0"/>
                <a:cs typeface="Arial" pitchFamily="34" charset="0"/>
              </a:rPr>
              <a:t>haematopoietic stem cell transplantation; IPS, idiopathic pneumonia syndrome; LPS, lipopolysaccharide; TAM, transplant-associated </a:t>
            </a:r>
            <a:r>
              <a:rPr lang="en-GB" sz="700" dirty="0" err="1" smtClean="0">
                <a:latin typeface="Arial" pitchFamily="34" charset="0"/>
                <a:cs typeface="Arial" pitchFamily="34" charset="0"/>
              </a:rPr>
              <a:t>microangiopathy</a:t>
            </a:r>
            <a:r>
              <a:rPr lang="en-GB" sz="700" dirty="0" smtClean="0">
                <a:latin typeface="Arial" pitchFamily="34" charset="0"/>
                <a:cs typeface="Arial" pitchFamily="34" charset="0"/>
              </a:rPr>
              <a:t>; VOD, </a:t>
            </a:r>
            <a:r>
              <a:rPr lang="en-GB" sz="700" dirty="0" err="1" smtClean="0">
                <a:latin typeface="Arial" pitchFamily="34" charset="0"/>
                <a:cs typeface="Arial" pitchFamily="34" charset="0"/>
              </a:rPr>
              <a:t>veno</a:t>
            </a:r>
            <a:r>
              <a:rPr lang="en-GB" sz="700" dirty="0" smtClean="0">
                <a:latin typeface="Arial" pitchFamily="34" charset="0"/>
                <a:cs typeface="Arial" pitchFamily="34" charset="0"/>
              </a:rPr>
              <a:t>-occlusive disease</a:t>
            </a:r>
            <a:r>
              <a:rPr lang="tr-TR" sz="700" dirty="0" smtClean="0">
                <a:latin typeface="Arial" pitchFamily="34" charset="0"/>
                <a:cs typeface="Arial" pitchFamily="34" charset="0"/>
              </a:rPr>
              <a:t> </a:t>
            </a:r>
            <a:r>
              <a:rPr lang="en-GB" sz="700" dirty="0" smtClean="0">
                <a:latin typeface="Arial" pitchFamily="34" charset="0"/>
                <a:cs typeface="Arial" pitchFamily="34" charset="0"/>
              </a:rPr>
              <a:t>Carreras E &amp; Diaz-</a:t>
            </a:r>
            <a:r>
              <a:rPr lang="en-GB" sz="700" dirty="0" err="1" smtClean="0">
                <a:latin typeface="Arial" pitchFamily="34" charset="0"/>
                <a:cs typeface="Arial" pitchFamily="34" charset="0"/>
              </a:rPr>
              <a:t>Ricart</a:t>
            </a:r>
            <a:r>
              <a:rPr lang="en-GB" sz="700" dirty="0" smtClean="0">
                <a:latin typeface="Arial" pitchFamily="34" charset="0"/>
                <a:cs typeface="Arial" pitchFamily="34" charset="0"/>
              </a:rPr>
              <a:t> M. </a:t>
            </a:r>
            <a:r>
              <a:rPr lang="en-GB" sz="700" i="1" dirty="0" smtClean="0">
                <a:latin typeface="Arial" pitchFamily="34" charset="0"/>
                <a:cs typeface="Arial" pitchFamily="34" charset="0"/>
              </a:rPr>
              <a:t>Bone Marrow Transplant</a:t>
            </a:r>
            <a:r>
              <a:rPr lang="en-GB" sz="700" dirty="0" smtClean="0">
                <a:latin typeface="Arial" pitchFamily="34" charset="0"/>
                <a:cs typeface="Arial" pitchFamily="34" charset="0"/>
              </a:rPr>
              <a:t> 2011;46:1495–1502</a:t>
            </a:r>
            <a:endParaRPr lang="en-GB" sz="700" dirty="0">
              <a:latin typeface="Arial" pitchFamily="34" charset="0"/>
              <a:cs typeface="Arial" pitchFamily="34" charset="0"/>
            </a:endParaRPr>
          </a:p>
        </p:txBody>
      </p:sp>
      <p:sp>
        <p:nvSpPr>
          <p:cNvPr id="7" name="Rounded Rectangle 6"/>
          <p:cNvSpPr/>
          <p:nvPr/>
        </p:nvSpPr>
        <p:spPr>
          <a:xfrm>
            <a:off x="2747290" y="1757733"/>
            <a:ext cx="4948910" cy="223467"/>
          </a:xfrm>
          <a:prstGeom prst="round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eaLnBrk="0" hangingPunct="0">
              <a:spcBef>
                <a:spcPct val="20000"/>
              </a:spcBef>
              <a:defRPr/>
            </a:pPr>
            <a:r>
              <a:rPr lang="en-GB" sz="1200" b="1" dirty="0" smtClean="0">
                <a:solidFill>
                  <a:srgbClr val="FF0000"/>
                </a:solidFill>
                <a:latin typeface="Arial" pitchFamily="34" charset="0"/>
                <a:cs typeface="Arial" pitchFamily="34" charset="0"/>
              </a:rPr>
              <a:t>Multi-organ dysfunction syndrome</a:t>
            </a:r>
            <a:endParaRPr lang="en-GB" sz="1200" b="1" dirty="0">
              <a:solidFill>
                <a:srgbClr val="FF0000"/>
              </a:solidFill>
              <a:latin typeface="Arial" pitchFamily="34" charset="0"/>
              <a:cs typeface="Arial" pitchFamily="34" charset="0"/>
            </a:endParaRPr>
          </a:p>
        </p:txBody>
      </p:sp>
      <p:sp>
        <p:nvSpPr>
          <p:cNvPr id="9" name="Rounded Rectangle 8"/>
          <p:cNvSpPr/>
          <p:nvPr/>
        </p:nvSpPr>
        <p:spPr>
          <a:xfrm>
            <a:off x="2667000" y="3693687"/>
            <a:ext cx="5105400" cy="580716"/>
          </a:xfrm>
          <a:prstGeom prst="roundRect">
            <a:avLst/>
          </a:prstGeom>
          <a:solidFill>
            <a:schemeClr val="accent4"/>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eaLnBrk="0" hangingPunct="0">
              <a:defRPr/>
            </a:pPr>
            <a:r>
              <a:rPr lang="en-GB" sz="1100" b="1" dirty="0" smtClean="0">
                <a:latin typeface="Arial" pitchFamily="34" charset="0"/>
                <a:cs typeface="Arial" pitchFamily="34" charset="0"/>
              </a:rPr>
              <a:t>Endothelial phenotype represents a net liability to the host</a:t>
            </a:r>
          </a:p>
          <a:p>
            <a:pPr algn="ctr" eaLnBrk="0" hangingPunct="0">
              <a:defRPr/>
            </a:pPr>
            <a:r>
              <a:rPr lang="en-GB" sz="1100" b="1" dirty="0" smtClean="0">
                <a:latin typeface="Arial" pitchFamily="34" charset="0"/>
                <a:cs typeface="Arial" pitchFamily="34" charset="0"/>
              </a:rPr>
              <a:t>(capillary flow obstruction, fibrin-related aggregates, </a:t>
            </a:r>
            <a:br>
              <a:rPr lang="en-GB" sz="1100" b="1" dirty="0" smtClean="0">
                <a:latin typeface="Arial" pitchFamily="34" charset="0"/>
                <a:cs typeface="Arial" pitchFamily="34" charset="0"/>
              </a:rPr>
            </a:br>
            <a:r>
              <a:rPr lang="en-GB" sz="1100" b="1" dirty="0" smtClean="0">
                <a:latin typeface="Arial" pitchFamily="34" charset="0"/>
                <a:cs typeface="Arial" pitchFamily="34" charset="0"/>
              </a:rPr>
              <a:t>platelet and leukocyte adhesion, endothelial apoptosis)</a:t>
            </a:r>
            <a:endParaRPr lang="en-GB" sz="1100" b="1" dirty="0">
              <a:latin typeface="Arial" pitchFamily="34" charset="0"/>
              <a:cs typeface="Arial" pitchFamily="34" charset="0"/>
            </a:endParaRPr>
          </a:p>
        </p:txBody>
      </p:sp>
      <p:sp>
        <p:nvSpPr>
          <p:cNvPr id="10" name="Rounded Rectangle 9"/>
          <p:cNvSpPr/>
          <p:nvPr/>
        </p:nvSpPr>
        <p:spPr>
          <a:xfrm>
            <a:off x="1357374" y="2949090"/>
            <a:ext cx="1134641" cy="630356"/>
          </a:xfrm>
          <a:prstGeom prst="roundRect">
            <a:avLst/>
          </a:prstGeom>
          <a:solidFill>
            <a:schemeClr val="accent2">
              <a:lumMod val="50000"/>
            </a:schemeClr>
          </a:solidFill>
          <a:ln>
            <a:solidFill>
              <a:schemeClr val="accent1">
                <a:lumMod val="75000"/>
              </a:schemeClr>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eaLnBrk="0" hangingPunct="0">
              <a:lnSpc>
                <a:spcPts val="800"/>
              </a:lnSpc>
              <a:spcBef>
                <a:spcPct val="20000"/>
              </a:spcBef>
              <a:defRPr/>
            </a:pPr>
            <a:r>
              <a:rPr lang="en-GB" sz="1100" b="1" dirty="0" smtClean="0">
                <a:latin typeface="Arial" pitchFamily="34" charset="0"/>
                <a:cs typeface="Arial" pitchFamily="34" charset="0"/>
              </a:rPr>
              <a:t>Organ</a:t>
            </a:r>
          </a:p>
          <a:p>
            <a:pPr algn="ctr" eaLnBrk="0" hangingPunct="0">
              <a:lnSpc>
                <a:spcPts val="800"/>
              </a:lnSpc>
              <a:spcBef>
                <a:spcPct val="20000"/>
              </a:spcBef>
              <a:defRPr/>
            </a:pPr>
            <a:r>
              <a:rPr lang="en-GB" sz="1100" b="1" dirty="0" smtClean="0">
                <a:latin typeface="Arial" pitchFamily="34" charset="0"/>
                <a:cs typeface="Arial" pitchFamily="34" charset="0"/>
              </a:rPr>
              <a:t>dysfunction</a:t>
            </a:r>
            <a:endParaRPr lang="en-GB" sz="1100" b="1" dirty="0">
              <a:latin typeface="Arial" pitchFamily="34" charset="0"/>
              <a:cs typeface="Arial" pitchFamily="34" charset="0"/>
            </a:endParaRPr>
          </a:p>
        </p:txBody>
      </p:sp>
      <p:sp>
        <p:nvSpPr>
          <p:cNvPr id="11" name="Rounded Rectangle 10"/>
          <p:cNvSpPr/>
          <p:nvPr/>
        </p:nvSpPr>
        <p:spPr>
          <a:xfrm>
            <a:off x="1357374" y="3659010"/>
            <a:ext cx="1134641" cy="630356"/>
          </a:xfrm>
          <a:prstGeom prst="roundRect">
            <a:avLst/>
          </a:prstGeom>
          <a:solidFill>
            <a:schemeClr val="accent4"/>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eaLnBrk="0" hangingPunct="0">
              <a:lnSpc>
                <a:spcPts val="800"/>
              </a:lnSpc>
              <a:spcBef>
                <a:spcPct val="20000"/>
              </a:spcBef>
              <a:defRPr/>
            </a:pPr>
            <a:r>
              <a:rPr lang="en-GB" sz="1100" b="1" dirty="0" smtClean="0">
                <a:latin typeface="Arial" pitchFamily="34" charset="0"/>
                <a:cs typeface="Arial" pitchFamily="34" charset="0"/>
              </a:rPr>
              <a:t>Endothelial</a:t>
            </a:r>
          </a:p>
          <a:p>
            <a:pPr algn="ctr" eaLnBrk="0" hangingPunct="0">
              <a:lnSpc>
                <a:spcPts val="800"/>
              </a:lnSpc>
              <a:spcBef>
                <a:spcPct val="20000"/>
              </a:spcBef>
              <a:defRPr/>
            </a:pPr>
            <a:r>
              <a:rPr lang="en-GB" sz="1100" b="1" dirty="0" smtClean="0">
                <a:latin typeface="Arial" pitchFamily="34" charset="0"/>
                <a:cs typeface="Arial" pitchFamily="34" charset="0"/>
              </a:rPr>
              <a:t>dysfunction</a:t>
            </a:r>
          </a:p>
          <a:p>
            <a:pPr algn="ctr" eaLnBrk="0" hangingPunct="0">
              <a:lnSpc>
                <a:spcPts val="800"/>
              </a:lnSpc>
              <a:spcBef>
                <a:spcPct val="20000"/>
              </a:spcBef>
              <a:defRPr/>
            </a:pPr>
            <a:r>
              <a:rPr lang="en-GB" sz="1100" b="1" dirty="0" smtClean="0">
                <a:latin typeface="Arial" pitchFamily="34" charset="0"/>
                <a:cs typeface="Arial" pitchFamily="34" charset="0"/>
              </a:rPr>
              <a:t>(pathologic)</a:t>
            </a:r>
            <a:endParaRPr lang="en-GB" sz="1100" b="1" dirty="0">
              <a:latin typeface="Arial" pitchFamily="34" charset="0"/>
              <a:cs typeface="Arial" pitchFamily="34" charset="0"/>
            </a:endParaRPr>
          </a:p>
        </p:txBody>
      </p:sp>
      <p:sp>
        <p:nvSpPr>
          <p:cNvPr id="13" name="Rounded Rectangle 12"/>
          <p:cNvSpPr/>
          <p:nvPr/>
        </p:nvSpPr>
        <p:spPr>
          <a:xfrm>
            <a:off x="1357374" y="4339006"/>
            <a:ext cx="1134641" cy="630356"/>
          </a:xfrm>
          <a:prstGeom prst="roundRect">
            <a:avLst/>
          </a:prstGeom>
          <a:solidFill>
            <a:schemeClr val="accent3"/>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eaLnBrk="0" hangingPunct="0">
              <a:lnSpc>
                <a:spcPts val="800"/>
              </a:lnSpc>
              <a:spcBef>
                <a:spcPct val="20000"/>
              </a:spcBef>
              <a:defRPr/>
            </a:pPr>
            <a:r>
              <a:rPr lang="en-GB" sz="1100" b="1" dirty="0" smtClean="0">
                <a:latin typeface="Arial" pitchFamily="34" charset="0"/>
                <a:cs typeface="Arial" pitchFamily="34" charset="0"/>
              </a:rPr>
              <a:t>Endothelial</a:t>
            </a:r>
          </a:p>
          <a:p>
            <a:pPr algn="ctr" eaLnBrk="0" hangingPunct="0">
              <a:lnSpc>
                <a:spcPts val="800"/>
              </a:lnSpc>
              <a:spcBef>
                <a:spcPct val="20000"/>
              </a:spcBef>
              <a:defRPr/>
            </a:pPr>
            <a:r>
              <a:rPr lang="en-GB" sz="1100" b="1" dirty="0" smtClean="0">
                <a:latin typeface="Arial" pitchFamily="34" charset="0"/>
                <a:cs typeface="Arial" pitchFamily="34" charset="0"/>
              </a:rPr>
              <a:t>activation</a:t>
            </a:r>
          </a:p>
          <a:p>
            <a:pPr algn="ctr" eaLnBrk="0" hangingPunct="0">
              <a:lnSpc>
                <a:spcPts val="800"/>
              </a:lnSpc>
              <a:spcBef>
                <a:spcPct val="20000"/>
              </a:spcBef>
              <a:defRPr/>
            </a:pPr>
            <a:r>
              <a:rPr lang="en-GB" sz="1100" b="1" dirty="0" smtClean="0">
                <a:latin typeface="Arial" pitchFamily="34" charset="0"/>
                <a:cs typeface="Arial" pitchFamily="34" charset="0"/>
              </a:rPr>
              <a:t>(physiologic)</a:t>
            </a:r>
            <a:endParaRPr lang="en-GB" sz="1100" b="1" dirty="0">
              <a:latin typeface="Arial" pitchFamily="34" charset="0"/>
              <a:cs typeface="Arial" pitchFamily="34" charset="0"/>
            </a:endParaRPr>
          </a:p>
        </p:txBody>
      </p:sp>
      <p:sp>
        <p:nvSpPr>
          <p:cNvPr id="15" name="Rounded Rectangle 14"/>
          <p:cNvSpPr/>
          <p:nvPr/>
        </p:nvSpPr>
        <p:spPr>
          <a:xfrm>
            <a:off x="1403258" y="6202241"/>
            <a:ext cx="5943599" cy="198559"/>
          </a:xfrm>
          <a:prstGeom prst="round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eaLnBrk="0" hangingPunct="0">
              <a:spcBef>
                <a:spcPct val="20000"/>
              </a:spcBef>
              <a:defRPr/>
            </a:pPr>
            <a:r>
              <a:rPr lang="en-GB" sz="1200" b="1" dirty="0" smtClean="0">
                <a:solidFill>
                  <a:schemeClr val="tx1"/>
                </a:solidFill>
                <a:latin typeface="Arial" pitchFamily="34" charset="0"/>
                <a:cs typeface="Arial" pitchFamily="34" charset="0"/>
              </a:rPr>
              <a:t>Haematopoietic stem cell transplantation</a:t>
            </a:r>
            <a:endParaRPr lang="en-GB" sz="1200" b="1" dirty="0">
              <a:solidFill>
                <a:schemeClr val="tx1"/>
              </a:solidFill>
              <a:latin typeface="Arial" pitchFamily="34" charset="0"/>
              <a:cs typeface="Arial" pitchFamily="34" charset="0"/>
            </a:endParaRPr>
          </a:p>
        </p:txBody>
      </p:sp>
      <p:sp>
        <p:nvSpPr>
          <p:cNvPr id="16" name="Rounded Rectangle 15"/>
          <p:cNvSpPr/>
          <p:nvPr/>
        </p:nvSpPr>
        <p:spPr>
          <a:xfrm>
            <a:off x="2667000" y="4487925"/>
            <a:ext cx="1092077" cy="397119"/>
          </a:xfrm>
          <a:prstGeom prst="roundRect">
            <a:avLst/>
          </a:prstGeom>
          <a:solidFill>
            <a:schemeClr val="accent3"/>
          </a:solidFill>
          <a:ln>
            <a:noFill/>
          </a:ln>
        </p:spPr>
        <p:style>
          <a:lnRef idx="2">
            <a:schemeClr val="dk1">
              <a:shade val="50000"/>
            </a:schemeClr>
          </a:lnRef>
          <a:fillRef idx="1">
            <a:schemeClr val="dk1"/>
          </a:fillRef>
          <a:effectRef idx="0">
            <a:schemeClr val="dk1"/>
          </a:effectRef>
          <a:fontRef idx="minor">
            <a:schemeClr val="lt1"/>
          </a:fontRef>
        </p:style>
        <p:txBody>
          <a:bodyPr lIns="0" tIns="0" rIns="0" bIns="0" anchor="ctr"/>
          <a:lstStyle/>
          <a:p>
            <a:pPr algn="ctr" eaLnBrk="0" hangingPunct="0">
              <a:lnSpc>
                <a:spcPts val="800"/>
              </a:lnSpc>
              <a:spcBef>
                <a:spcPct val="20000"/>
              </a:spcBef>
              <a:defRPr/>
            </a:pPr>
            <a:r>
              <a:rPr lang="en-GB" sz="1050" b="1" dirty="0" smtClean="0">
                <a:latin typeface="Arial" pitchFamily="34" charset="0"/>
                <a:cs typeface="Arial" pitchFamily="34" charset="0"/>
              </a:rPr>
              <a:t>Pro-coagulant</a:t>
            </a:r>
          </a:p>
          <a:p>
            <a:pPr algn="ctr" eaLnBrk="0" hangingPunct="0">
              <a:lnSpc>
                <a:spcPts val="800"/>
              </a:lnSpc>
              <a:spcBef>
                <a:spcPct val="20000"/>
              </a:spcBef>
              <a:defRPr/>
            </a:pPr>
            <a:r>
              <a:rPr lang="en-GB" sz="1050" b="1" dirty="0" smtClean="0">
                <a:latin typeface="Arial" pitchFamily="34" charset="0"/>
                <a:cs typeface="Arial" pitchFamily="34" charset="0"/>
              </a:rPr>
              <a:t>status</a:t>
            </a:r>
            <a:endParaRPr lang="en-GB" sz="1050" b="1" dirty="0">
              <a:latin typeface="Arial" pitchFamily="34" charset="0"/>
              <a:cs typeface="Arial" pitchFamily="34" charset="0"/>
            </a:endParaRPr>
          </a:p>
        </p:txBody>
      </p:sp>
      <p:sp>
        <p:nvSpPr>
          <p:cNvPr id="18" name="Rounded Rectangle 17"/>
          <p:cNvSpPr/>
          <p:nvPr/>
        </p:nvSpPr>
        <p:spPr>
          <a:xfrm>
            <a:off x="3937123" y="4487925"/>
            <a:ext cx="1092077" cy="397119"/>
          </a:xfrm>
          <a:prstGeom prst="roundRect">
            <a:avLst/>
          </a:prstGeom>
          <a:solidFill>
            <a:schemeClr val="accent3"/>
          </a:solidFill>
          <a:ln>
            <a:noFill/>
          </a:ln>
        </p:spPr>
        <p:style>
          <a:lnRef idx="2">
            <a:schemeClr val="dk1">
              <a:shade val="50000"/>
            </a:schemeClr>
          </a:lnRef>
          <a:fillRef idx="1">
            <a:schemeClr val="dk1"/>
          </a:fillRef>
          <a:effectRef idx="0">
            <a:schemeClr val="dk1"/>
          </a:effectRef>
          <a:fontRef idx="minor">
            <a:schemeClr val="lt1"/>
          </a:fontRef>
        </p:style>
        <p:txBody>
          <a:bodyPr lIns="0" tIns="0" rIns="0" bIns="0" anchor="ctr"/>
          <a:lstStyle/>
          <a:p>
            <a:pPr algn="ctr" eaLnBrk="0" hangingPunct="0">
              <a:lnSpc>
                <a:spcPts val="800"/>
              </a:lnSpc>
              <a:spcBef>
                <a:spcPct val="20000"/>
              </a:spcBef>
              <a:defRPr/>
            </a:pPr>
            <a:r>
              <a:rPr lang="en-GB" sz="1050" b="1" dirty="0" smtClean="0">
                <a:latin typeface="Arial" pitchFamily="34" charset="0"/>
                <a:cs typeface="Arial" pitchFamily="34" charset="0"/>
              </a:rPr>
              <a:t>Inflammatory</a:t>
            </a:r>
          </a:p>
          <a:p>
            <a:pPr algn="ctr" eaLnBrk="0" hangingPunct="0">
              <a:lnSpc>
                <a:spcPts val="800"/>
              </a:lnSpc>
              <a:spcBef>
                <a:spcPct val="20000"/>
              </a:spcBef>
              <a:defRPr/>
            </a:pPr>
            <a:r>
              <a:rPr lang="en-GB" sz="1050" b="1" dirty="0" smtClean="0">
                <a:latin typeface="Arial" pitchFamily="34" charset="0"/>
                <a:cs typeface="Arial" pitchFamily="34" charset="0"/>
              </a:rPr>
              <a:t>response</a:t>
            </a:r>
            <a:endParaRPr lang="en-GB" sz="1050" b="1" dirty="0">
              <a:latin typeface="Arial" pitchFamily="34" charset="0"/>
              <a:cs typeface="Arial" pitchFamily="34" charset="0"/>
            </a:endParaRPr>
          </a:p>
        </p:txBody>
      </p:sp>
      <p:sp>
        <p:nvSpPr>
          <p:cNvPr id="19" name="Rounded Rectangle 18"/>
          <p:cNvSpPr/>
          <p:nvPr/>
        </p:nvSpPr>
        <p:spPr>
          <a:xfrm>
            <a:off x="5252796" y="4475128"/>
            <a:ext cx="1092077" cy="397119"/>
          </a:xfrm>
          <a:prstGeom prst="roundRect">
            <a:avLst/>
          </a:prstGeom>
          <a:solidFill>
            <a:schemeClr val="accent3"/>
          </a:solidFill>
          <a:ln>
            <a:noFill/>
          </a:ln>
        </p:spPr>
        <p:style>
          <a:lnRef idx="2">
            <a:schemeClr val="dk1">
              <a:shade val="50000"/>
            </a:schemeClr>
          </a:lnRef>
          <a:fillRef idx="1">
            <a:schemeClr val="dk1"/>
          </a:fillRef>
          <a:effectRef idx="0">
            <a:schemeClr val="dk1"/>
          </a:effectRef>
          <a:fontRef idx="minor">
            <a:schemeClr val="lt1"/>
          </a:fontRef>
        </p:style>
        <p:txBody>
          <a:bodyPr lIns="0" tIns="0" rIns="0" bIns="0" anchor="ctr"/>
          <a:lstStyle/>
          <a:p>
            <a:pPr algn="ctr" eaLnBrk="0" hangingPunct="0">
              <a:lnSpc>
                <a:spcPts val="800"/>
              </a:lnSpc>
              <a:spcBef>
                <a:spcPct val="20000"/>
              </a:spcBef>
              <a:defRPr/>
            </a:pPr>
            <a:r>
              <a:rPr lang="en-GB" sz="1050" b="1" dirty="0" smtClean="0">
                <a:latin typeface="Arial" pitchFamily="34" charset="0"/>
                <a:cs typeface="Arial" pitchFamily="34" charset="0"/>
              </a:rPr>
              <a:t>Increased</a:t>
            </a:r>
            <a:br>
              <a:rPr lang="en-GB" sz="1050" b="1" dirty="0" smtClean="0">
                <a:latin typeface="Arial" pitchFamily="34" charset="0"/>
                <a:cs typeface="Arial" pitchFamily="34" charset="0"/>
              </a:rPr>
            </a:br>
            <a:r>
              <a:rPr lang="en-GB" sz="1050" b="1" dirty="0" smtClean="0">
                <a:latin typeface="Arial" pitchFamily="34" charset="0"/>
                <a:cs typeface="Arial" pitchFamily="34" charset="0"/>
              </a:rPr>
              <a:t>permeability</a:t>
            </a:r>
            <a:endParaRPr lang="en-GB" sz="1050" b="1" dirty="0">
              <a:latin typeface="Arial" pitchFamily="34" charset="0"/>
              <a:cs typeface="Arial" pitchFamily="34" charset="0"/>
            </a:endParaRPr>
          </a:p>
        </p:txBody>
      </p:sp>
      <p:sp>
        <p:nvSpPr>
          <p:cNvPr id="20" name="Rounded Rectangle 19"/>
          <p:cNvSpPr/>
          <p:nvPr/>
        </p:nvSpPr>
        <p:spPr>
          <a:xfrm>
            <a:off x="6521783" y="4487925"/>
            <a:ext cx="1174417" cy="397119"/>
          </a:xfrm>
          <a:prstGeom prst="roundRect">
            <a:avLst/>
          </a:prstGeom>
          <a:solidFill>
            <a:schemeClr val="accent3"/>
          </a:solidFill>
          <a:ln>
            <a:noFill/>
          </a:ln>
        </p:spPr>
        <p:style>
          <a:lnRef idx="2">
            <a:schemeClr val="dk1">
              <a:shade val="50000"/>
            </a:schemeClr>
          </a:lnRef>
          <a:fillRef idx="1">
            <a:schemeClr val="dk1"/>
          </a:fillRef>
          <a:effectRef idx="0">
            <a:schemeClr val="dk1"/>
          </a:effectRef>
          <a:fontRef idx="minor">
            <a:schemeClr val="lt1"/>
          </a:fontRef>
        </p:style>
        <p:txBody>
          <a:bodyPr lIns="0" tIns="0" rIns="0" bIns="0" anchor="ctr"/>
          <a:lstStyle/>
          <a:p>
            <a:pPr algn="ctr" eaLnBrk="0" hangingPunct="0">
              <a:lnSpc>
                <a:spcPts val="800"/>
              </a:lnSpc>
              <a:spcBef>
                <a:spcPct val="20000"/>
              </a:spcBef>
              <a:defRPr/>
            </a:pPr>
            <a:r>
              <a:rPr lang="en-GB" sz="1050" b="1" dirty="0" smtClean="0">
                <a:latin typeface="Arial" pitchFamily="34" charset="0"/>
                <a:cs typeface="Arial" pitchFamily="34" charset="0"/>
              </a:rPr>
              <a:t>Vasoconstriction</a:t>
            </a:r>
            <a:endParaRPr lang="en-GB" sz="1050" b="1" dirty="0">
              <a:latin typeface="Arial" pitchFamily="34" charset="0"/>
              <a:cs typeface="Arial" pitchFamily="34" charset="0"/>
            </a:endParaRPr>
          </a:p>
        </p:txBody>
      </p:sp>
      <p:sp>
        <p:nvSpPr>
          <p:cNvPr id="21" name="Rounded Rectangle 20"/>
          <p:cNvSpPr/>
          <p:nvPr/>
        </p:nvSpPr>
        <p:spPr>
          <a:xfrm>
            <a:off x="2743200" y="2452691"/>
            <a:ext cx="645318" cy="297839"/>
          </a:xfrm>
          <a:prstGeom prst="round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lIns="0" tIns="0" rIns="0" bIns="0" anchor="ctr"/>
          <a:lstStyle/>
          <a:p>
            <a:pPr algn="ctr" eaLnBrk="0" hangingPunct="0">
              <a:lnSpc>
                <a:spcPts val="800"/>
              </a:lnSpc>
              <a:spcBef>
                <a:spcPct val="20000"/>
              </a:spcBef>
              <a:defRPr/>
            </a:pPr>
            <a:r>
              <a:rPr lang="en-GB" sz="1100" b="1" dirty="0" smtClean="0">
                <a:solidFill>
                  <a:schemeClr val="bg1"/>
                </a:solidFill>
                <a:latin typeface="Arial" pitchFamily="34" charset="0"/>
                <a:cs typeface="Arial" pitchFamily="34" charset="0"/>
              </a:rPr>
              <a:t>VOD</a:t>
            </a:r>
            <a:endParaRPr lang="en-GB" sz="1100" b="1" dirty="0">
              <a:solidFill>
                <a:schemeClr val="bg1"/>
              </a:solidFill>
              <a:latin typeface="Arial" pitchFamily="34" charset="0"/>
              <a:cs typeface="Arial" pitchFamily="34" charset="0"/>
            </a:endParaRPr>
          </a:p>
        </p:txBody>
      </p:sp>
      <p:sp>
        <p:nvSpPr>
          <p:cNvPr id="22" name="Rounded Rectangle 21"/>
          <p:cNvSpPr/>
          <p:nvPr/>
        </p:nvSpPr>
        <p:spPr>
          <a:xfrm>
            <a:off x="3733800" y="2154852"/>
            <a:ext cx="645318" cy="595678"/>
          </a:xfrm>
          <a:prstGeom prst="round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lIns="0" tIns="0" rIns="0" bIns="0" anchor="ctr"/>
          <a:lstStyle/>
          <a:p>
            <a:pPr algn="ctr" eaLnBrk="0" hangingPunct="0">
              <a:defRPr/>
            </a:pPr>
            <a:r>
              <a:rPr lang="en-GB" sz="1100" b="1" dirty="0" smtClean="0">
                <a:solidFill>
                  <a:schemeClr val="bg1"/>
                </a:solidFill>
                <a:latin typeface="Arial" pitchFamily="34" charset="0"/>
                <a:cs typeface="Arial" pitchFamily="34" charset="0"/>
              </a:rPr>
              <a:t>DAH</a:t>
            </a:r>
            <a:br>
              <a:rPr lang="en-GB" sz="1100" b="1" dirty="0" smtClean="0">
                <a:solidFill>
                  <a:schemeClr val="bg1"/>
                </a:solidFill>
                <a:latin typeface="Arial" pitchFamily="34" charset="0"/>
                <a:cs typeface="Arial" pitchFamily="34" charset="0"/>
              </a:rPr>
            </a:br>
            <a:r>
              <a:rPr lang="en-GB" sz="1100" b="1" dirty="0" smtClean="0">
                <a:solidFill>
                  <a:schemeClr val="bg1"/>
                </a:solidFill>
                <a:latin typeface="Arial" pitchFamily="34" charset="0"/>
                <a:cs typeface="Arial" pitchFamily="34" charset="0"/>
              </a:rPr>
              <a:t>ES</a:t>
            </a:r>
          </a:p>
          <a:p>
            <a:pPr algn="ctr" eaLnBrk="0" hangingPunct="0">
              <a:defRPr/>
            </a:pPr>
            <a:r>
              <a:rPr lang="en-GB" sz="1100" b="1" dirty="0" smtClean="0">
                <a:solidFill>
                  <a:schemeClr val="bg1"/>
                </a:solidFill>
                <a:latin typeface="Arial" pitchFamily="34" charset="0"/>
                <a:cs typeface="Arial" pitchFamily="34" charset="0"/>
              </a:rPr>
              <a:t>IPS</a:t>
            </a:r>
            <a:endParaRPr lang="en-GB" sz="1100" b="1" dirty="0">
              <a:solidFill>
                <a:schemeClr val="bg1"/>
              </a:solidFill>
              <a:latin typeface="Arial" pitchFamily="34" charset="0"/>
              <a:cs typeface="Arial" pitchFamily="34" charset="0"/>
            </a:endParaRPr>
          </a:p>
        </p:txBody>
      </p:sp>
      <p:sp>
        <p:nvSpPr>
          <p:cNvPr id="24" name="Rounded Rectangle 23"/>
          <p:cNvSpPr/>
          <p:nvPr/>
        </p:nvSpPr>
        <p:spPr>
          <a:xfrm>
            <a:off x="4732885" y="2452691"/>
            <a:ext cx="645318" cy="297839"/>
          </a:xfrm>
          <a:prstGeom prst="round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lIns="0" tIns="0" rIns="0" bIns="0" anchor="ctr"/>
          <a:lstStyle/>
          <a:p>
            <a:pPr algn="ctr" eaLnBrk="0" hangingPunct="0">
              <a:lnSpc>
                <a:spcPts val="800"/>
              </a:lnSpc>
              <a:spcBef>
                <a:spcPct val="20000"/>
              </a:spcBef>
              <a:defRPr/>
            </a:pPr>
            <a:r>
              <a:rPr lang="tr-TR" sz="1100" b="1" dirty="0" smtClean="0">
                <a:solidFill>
                  <a:schemeClr val="bg1"/>
                </a:solidFill>
                <a:latin typeface="Arial" pitchFamily="34" charset="0"/>
                <a:cs typeface="Arial" pitchFamily="34" charset="0"/>
              </a:rPr>
              <a:t>TMA</a:t>
            </a:r>
            <a:endParaRPr lang="en-GB" sz="1100" b="1" dirty="0">
              <a:solidFill>
                <a:schemeClr val="bg1"/>
              </a:solidFill>
              <a:latin typeface="Arial" pitchFamily="34" charset="0"/>
              <a:cs typeface="Arial" pitchFamily="34" charset="0"/>
            </a:endParaRPr>
          </a:p>
        </p:txBody>
      </p:sp>
      <p:sp>
        <p:nvSpPr>
          <p:cNvPr id="25" name="Rounded Rectangle 24"/>
          <p:cNvSpPr/>
          <p:nvPr/>
        </p:nvSpPr>
        <p:spPr>
          <a:xfrm>
            <a:off x="5755482" y="2452691"/>
            <a:ext cx="645318" cy="297839"/>
          </a:xfrm>
          <a:prstGeom prst="round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lIns="0" tIns="0" rIns="0" bIns="0" anchor="ctr"/>
          <a:lstStyle/>
          <a:p>
            <a:pPr algn="ctr" eaLnBrk="0" hangingPunct="0">
              <a:lnSpc>
                <a:spcPts val="800"/>
              </a:lnSpc>
              <a:spcBef>
                <a:spcPct val="20000"/>
              </a:spcBef>
              <a:defRPr/>
            </a:pPr>
            <a:r>
              <a:rPr lang="tr-TR" sz="1100" b="1" dirty="0" smtClean="0">
                <a:solidFill>
                  <a:schemeClr val="bg1"/>
                </a:solidFill>
                <a:latin typeface="Arial" pitchFamily="34" charset="0"/>
                <a:cs typeface="Arial" pitchFamily="34" charset="0"/>
              </a:rPr>
              <a:t>TMA</a:t>
            </a:r>
            <a:endParaRPr lang="en-GB" sz="1100" b="1" dirty="0">
              <a:solidFill>
                <a:schemeClr val="bg1"/>
              </a:solidFill>
              <a:latin typeface="Arial" pitchFamily="34" charset="0"/>
              <a:cs typeface="Arial" pitchFamily="34" charset="0"/>
            </a:endParaRPr>
          </a:p>
        </p:txBody>
      </p:sp>
      <p:sp>
        <p:nvSpPr>
          <p:cNvPr id="26" name="Rounded Rectangle 25"/>
          <p:cNvSpPr/>
          <p:nvPr/>
        </p:nvSpPr>
        <p:spPr>
          <a:xfrm>
            <a:off x="6705600" y="2154852"/>
            <a:ext cx="762000" cy="595678"/>
          </a:xfrm>
          <a:prstGeom prst="round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lIns="0" tIns="0" rIns="0" bIns="0" anchor="ctr"/>
          <a:lstStyle/>
          <a:p>
            <a:pPr algn="ctr" eaLnBrk="0" hangingPunct="0"/>
            <a:r>
              <a:rPr lang="en-GB" sz="1100" b="1" dirty="0">
                <a:solidFill>
                  <a:schemeClr val="bg1"/>
                </a:solidFill>
                <a:latin typeface="Arial" pitchFamily="34" charset="0"/>
                <a:cs typeface="Arial" pitchFamily="34" charset="0"/>
              </a:rPr>
              <a:t>CLS</a:t>
            </a:r>
            <a:br>
              <a:rPr lang="en-GB" sz="1100" b="1" dirty="0">
                <a:solidFill>
                  <a:schemeClr val="bg1"/>
                </a:solidFill>
                <a:latin typeface="Arial" pitchFamily="34" charset="0"/>
                <a:cs typeface="Arial" pitchFamily="34" charset="0"/>
              </a:rPr>
            </a:br>
            <a:r>
              <a:rPr lang="en-GB" sz="1100" b="1" dirty="0">
                <a:solidFill>
                  <a:schemeClr val="bg1"/>
                </a:solidFill>
                <a:latin typeface="Arial" pitchFamily="34" charset="0"/>
                <a:cs typeface="Arial" pitchFamily="34" charset="0"/>
              </a:rPr>
              <a:t>ES</a:t>
            </a:r>
            <a:br>
              <a:rPr lang="en-GB" sz="1100" b="1" dirty="0">
                <a:solidFill>
                  <a:schemeClr val="bg1"/>
                </a:solidFill>
                <a:latin typeface="Arial" pitchFamily="34" charset="0"/>
                <a:cs typeface="Arial" pitchFamily="34" charset="0"/>
              </a:rPr>
            </a:br>
            <a:r>
              <a:rPr lang="tr-TR" sz="1100" b="1" dirty="0" smtClean="0">
                <a:solidFill>
                  <a:schemeClr val="bg1"/>
                </a:solidFill>
                <a:latin typeface="Arial" pitchFamily="34" charset="0"/>
                <a:cs typeface="Arial" pitchFamily="34" charset="0"/>
              </a:rPr>
              <a:t>TMA</a:t>
            </a:r>
            <a:endParaRPr lang="en-GB" sz="1100" b="1" dirty="0">
              <a:solidFill>
                <a:schemeClr val="bg1"/>
              </a:solidFill>
              <a:latin typeface="Arial" pitchFamily="34" charset="0"/>
              <a:cs typeface="Arial" pitchFamily="34" charset="0"/>
            </a:endParaRPr>
          </a:p>
        </p:txBody>
      </p:sp>
      <p:sp>
        <p:nvSpPr>
          <p:cNvPr id="3" name="Rectangle 2"/>
          <p:cNvSpPr/>
          <p:nvPr/>
        </p:nvSpPr>
        <p:spPr>
          <a:xfrm>
            <a:off x="1555933" y="5705842"/>
            <a:ext cx="943157" cy="248199"/>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eaLnBrk="0" hangingPunct="0">
              <a:lnSpc>
                <a:spcPts val="800"/>
              </a:lnSpc>
              <a:spcBef>
                <a:spcPct val="20000"/>
              </a:spcBef>
              <a:defRPr/>
            </a:pPr>
            <a:r>
              <a:rPr lang="en-GB" sz="1100" b="1" smtClean="0">
                <a:latin typeface="Arial" pitchFamily="34" charset="0"/>
                <a:cs typeface="Arial" pitchFamily="34" charset="0"/>
              </a:rPr>
              <a:t>Conditioning</a:t>
            </a:r>
            <a:endParaRPr lang="en-GB" sz="1100" b="1">
              <a:latin typeface="Arial" pitchFamily="34" charset="0"/>
              <a:cs typeface="Arial" pitchFamily="34" charset="0"/>
            </a:endParaRPr>
          </a:p>
        </p:txBody>
      </p:sp>
      <p:sp>
        <p:nvSpPr>
          <p:cNvPr id="28" name="Rectangle 27"/>
          <p:cNvSpPr/>
          <p:nvPr/>
        </p:nvSpPr>
        <p:spPr>
          <a:xfrm>
            <a:off x="2568587" y="5705842"/>
            <a:ext cx="645318" cy="248199"/>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eaLnBrk="0" hangingPunct="0">
              <a:lnSpc>
                <a:spcPts val="800"/>
              </a:lnSpc>
              <a:spcBef>
                <a:spcPct val="20000"/>
              </a:spcBef>
              <a:defRPr/>
            </a:pPr>
            <a:r>
              <a:rPr lang="en-GB" sz="1100" b="1" smtClean="0">
                <a:latin typeface="Arial" pitchFamily="34" charset="0"/>
                <a:cs typeface="Arial" pitchFamily="34" charset="0"/>
              </a:rPr>
              <a:t>G-CSF</a:t>
            </a:r>
            <a:endParaRPr lang="en-GB" sz="1100" b="1">
              <a:latin typeface="Arial" pitchFamily="34" charset="0"/>
              <a:cs typeface="Arial" pitchFamily="34" charset="0"/>
            </a:endParaRPr>
          </a:p>
        </p:txBody>
      </p:sp>
      <p:sp>
        <p:nvSpPr>
          <p:cNvPr id="29" name="Rectangle 28"/>
          <p:cNvSpPr/>
          <p:nvPr/>
        </p:nvSpPr>
        <p:spPr>
          <a:xfrm>
            <a:off x="3283402" y="5705842"/>
            <a:ext cx="645318" cy="248199"/>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eaLnBrk="0" hangingPunct="0">
              <a:lnSpc>
                <a:spcPts val="800"/>
              </a:lnSpc>
              <a:spcBef>
                <a:spcPct val="20000"/>
              </a:spcBef>
              <a:defRPr/>
            </a:pPr>
            <a:r>
              <a:rPr lang="en-GB" sz="1100" b="1" smtClean="0">
                <a:latin typeface="Arial" pitchFamily="34" charset="0"/>
                <a:cs typeface="Arial" pitchFamily="34" charset="0"/>
              </a:rPr>
              <a:t>CNI</a:t>
            </a:r>
            <a:endParaRPr lang="en-GB" sz="1100" b="1">
              <a:latin typeface="Arial" pitchFamily="34" charset="0"/>
              <a:cs typeface="Arial" pitchFamily="34" charset="0"/>
            </a:endParaRPr>
          </a:p>
        </p:txBody>
      </p:sp>
      <p:sp>
        <p:nvSpPr>
          <p:cNvPr id="30" name="Rectangle 29"/>
          <p:cNvSpPr/>
          <p:nvPr/>
        </p:nvSpPr>
        <p:spPr>
          <a:xfrm>
            <a:off x="3998216" y="5705842"/>
            <a:ext cx="1141717" cy="248199"/>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eaLnBrk="0" hangingPunct="0">
              <a:lnSpc>
                <a:spcPts val="800"/>
              </a:lnSpc>
              <a:spcBef>
                <a:spcPct val="20000"/>
              </a:spcBef>
              <a:defRPr/>
            </a:pPr>
            <a:r>
              <a:rPr lang="en-GB" sz="1100" b="1" smtClean="0">
                <a:latin typeface="Arial" pitchFamily="34" charset="0"/>
                <a:cs typeface="Arial" pitchFamily="34" charset="0"/>
              </a:rPr>
              <a:t>LPS/infections</a:t>
            </a:r>
            <a:endParaRPr lang="en-GB" sz="1100" b="1">
              <a:latin typeface="Arial" pitchFamily="34" charset="0"/>
              <a:cs typeface="Arial" pitchFamily="34" charset="0"/>
            </a:endParaRPr>
          </a:p>
        </p:txBody>
      </p:sp>
      <p:sp>
        <p:nvSpPr>
          <p:cNvPr id="31" name="Rectangle 30"/>
          <p:cNvSpPr/>
          <p:nvPr/>
        </p:nvSpPr>
        <p:spPr>
          <a:xfrm>
            <a:off x="5209430" y="5705842"/>
            <a:ext cx="992797" cy="248199"/>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eaLnBrk="0" hangingPunct="0">
              <a:lnSpc>
                <a:spcPts val="800"/>
              </a:lnSpc>
              <a:spcBef>
                <a:spcPct val="20000"/>
              </a:spcBef>
              <a:defRPr/>
            </a:pPr>
            <a:r>
              <a:rPr lang="en-GB" sz="1100" b="1" smtClean="0">
                <a:latin typeface="Arial" pitchFamily="34" charset="0"/>
                <a:cs typeface="Arial" pitchFamily="34" charset="0"/>
              </a:rPr>
              <a:t>Engraftment</a:t>
            </a:r>
            <a:endParaRPr lang="en-GB" sz="1100" b="1">
              <a:latin typeface="Arial" pitchFamily="34" charset="0"/>
              <a:cs typeface="Arial" pitchFamily="34" charset="0"/>
            </a:endParaRPr>
          </a:p>
        </p:txBody>
      </p:sp>
      <p:sp>
        <p:nvSpPr>
          <p:cNvPr id="32" name="Rectangle 31"/>
          <p:cNvSpPr/>
          <p:nvPr/>
        </p:nvSpPr>
        <p:spPr>
          <a:xfrm>
            <a:off x="6271720" y="5705842"/>
            <a:ext cx="1092077" cy="248199"/>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eaLnBrk="0" hangingPunct="0">
              <a:lnSpc>
                <a:spcPts val="800"/>
              </a:lnSpc>
              <a:spcBef>
                <a:spcPct val="20000"/>
              </a:spcBef>
              <a:defRPr/>
            </a:pPr>
            <a:r>
              <a:rPr lang="en-GB" sz="1100" b="1" dirty="0" smtClean="0">
                <a:latin typeface="Arial" pitchFamily="34" charset="0"/>
                <a:cs typeface="Arial" pitchFamily="34" charset="0"/>
              </a:rPr>
              <a:t>Alloreactivity</a:t>
            </a:r>
            <a:endParaRPr lang="en-GB" sz="1100" b="1" dirty="0">
              <a:latin typeface="Arial" pitchFamily="34" charset="0"/>
              <a:cs typeface="Arial" pitchFamily="34" charset="0"/>
            </a:endParaRPr>
          </a:p>
        </p:txBody>
      </p:sp>
      <p:pic>
        <p:nvPicPr>
          <p:cNvPr id="6" name="Picture 5"/>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xmlns="" val="0"/>
              </a:ext>
            </a:extLst>
          </a:blip>
          <a:stretch>
            <a:fillRect/>
          </a:stretch>
        </p:blipFill>
        <p:spPr>
          <a:xfrm>
            <a:off x="2697650" y="2814568"/>
            <a:ext cx="4998550" cy="827811"/>
          </a:xfrm>
          <a:prstGeom prst="rect">
            <a:avLst/>
          </a:prstGeom>
          <a:solidFill>
            <a:schemeClr val="accent2">
              <a:lumMod val="50000"/>
            </a:schemeClr>
          </a:solidFill>
          <a:ln>
            <a:solidFill>
              <a:schemeClr val="accent1">
                <a:lumMod val="75000"/>
              </a:schemeClr>
            </a:solidFill>
          </a:ln>
        </p:spPr>
      </p:pic>
      <p:pic>
        <p:nvPicPr>
          <p:cNvPr id="33" name="Picture 32"/>
          <p:cNvPicPr>
            <a:picLocks noChangeAspect="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xmlns="" val="0"/>
              </a:ext>
            </a:extLst>
          </a:blip>
          <a:stretch>
            <a:fillRect/>
          </a:stretch>
        </p:blipFill>
        <p:spPr>
          <a:xfrm>
            <a:off x="1295400" y="5123618"/>
            <a:ext cx="6477000" cy="289301"/>
          </a:xfrm>
          <a:prstGeom prst="rect">
            <a:avLst/>
          </a:prstGeom>
          <a:solidFill>
            <a:schemeClr val="accent2">
              <a:lumMod val="50000"/>
            </a:schemeClr>
          </a:solidFill>
          <a:ln>
            <a:solidFill>
              <a:schemeClr val="accent1">
                <a:lumMod val="75000"/>
              </a:schemeClr>
            </a:solidFill>
          </a:ln>
        </p:spPr>
      </p:pic>
      <p:sp>
        <p:nvSpPr>
          <p:cNvPr id="34" name="Isosceles Triangle 33"/>
          <p:cNvSpPr/>
          <p:nvPr/>
        </p:nvSpPr>
        <p:spPr>
          <a:xfrm>
            <a:off x="2977975" y="2279051"/>
            <a:ext cx="170050" cy="146595"/>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chemeClr val="bg1"/>
              </a:solidFill>
            </a:endParaRPr>
          </a:p>
        </p:txBody>
      </p:sp>
      <p:sp>
        <p:nvSpPr>
          <p:cNvPr id="35" name="Isosceles Triangle 34"/>
          <p:cNvSpPr/>
          <p:nvPr/>
        </p:nvSpPr>
        <p:spPr>
          <a:xfrm>
            <a:off x="3983153" y="1980127"/>
            <a:ext cx="170050" cy="146595"/>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chemeClr val="bg1"/>
              </a:solidFill>
            </a:endParaRPr>
          </a:p>
        </p:txBody>
      </p:sp>
      <p:sp>
        <p:nvSpPr>
          <p:cNvPr id="36" name="Isosceles Triangle 35"/>
          <p:cNvSpPr/>
          <p:nvPr/>
        </p:nvSpPr>
        <p:spPr>
          <a:xfrm>
            <a:off x="4969569" y="2284556"/>
            <a:ext cx="170050" cy="146595"/>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chemeClr val="bg1"/>
              </a:solidFill>
            </a:endParaRPr>
          </a:p>
        </p:txBody>
      </p:sp>
      <p:sp>
        <p:nvSpPr>
          <p:cNvPr id="37" name="Isosceles Triangle 36"/>
          <p:cNvSpPr/>
          <p:nvPr/>
        </p:nvSpPr>
        <p:spPr>
          <a:xfrm>
            <a:off x="5957567" y="2284556"/>
            <a:ext cx="170050" cy="146595"/>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chemeClr val="bg1"/>
              </a:solidFill>
            </a:endParaRPr>
          </a:p>
        </p:txBody>
      </p:sp>
      <p:sp>
        <p:nvSpPr>
          <p:cNvPr id="38" name="Isosceles Triangle 37"/>
          <p:cNvSpPr/>
          <p:nvPr/>
        </p:nvSpPr>
        <p:spPr>
          <a:xfrm>
            <a:off x="7010400" y="1981200"/>
            <a:ext cx="170050" cy="146595"/>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chemeClr val="bg1"/>
              </a:solidFill>
            </a:endParaRPr>
          </a:p>
        </p:txBody>
      </p:sp>
      <p:sp>
        <p:nvSpPr>
          <p:cNvPr id="39" name="Isosceles Triangle 38"/>
          <p:cNvSpPr/>
          <p:nvPr/>
        </p:nvSpPr>
        <p:spPr>
          <a:xfrm>
            <a:off x="3192864" y="4279997"/>
            <a:ext cx="170050" cy="146595"/>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40" name="Isosceles Triangle 39"/>
          <p:cNvSpPr/>
          <p:nvPr/>
        </p:nvSpPr>
        <p:spPr>
          <a:xfrm>
            <a:off x="4381984" y="4279997"/>
            <a:ext cx="170050" cy="146595"/>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41" name="Isosceles Triangle 40"/>
          <p:cNvSpPr/>
          <p:nvPr/>
        </p:nvSpPr>
        <p:spPr>
          <a:xfrm>
            <a:off x="4364634" y="4904571"/>
            <a:ext cx="170050" cy="146595"/>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42" name="Isosceles Triangle 41"/>
          <p:cNvSpPr/>
          <p:nvPr/>
        </p:nvSpPr>
        <p:spPr>
          <a:xfrm>
            <a:off x="3169731" y="4904571"/>
            <a:ext cx="170050" cy="146595"/>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43" name="Isosceles Triangle 42"/>
          <p:cNvSpPr/>
          <p:nvPr/>
        </p:nvSpPr>
        <p:spPr>
          <a:xfrm>
            <a:off x="5738097" y="4267200"/>
            <a:ext cx="170050" cy="146595"/>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44" name="Isosceles Triangle 43"/>
          <p:cNvSpPr/>
          <p:nvPr/>
        </p:nvSpPr>
        <p:spPr>
          <a:xfrm>
            <a:off x="7041741" y="4279997"/>
            <a:ext cx="170050" cy="146595"/>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45" name="Isosceles Triangle 44"/>
          <p:cNvSpPr/>
          <p:nvPr/>
        </p:nvSpPr>
        <p:spPr>
          <a:xfrm>
            <a:off x="7024392" y="4904571"/>
            <a:ext cx="170050" cy="146595"/>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46" name="Isosceles Triangle 45"/>
          <p:cNvSpPr/>
          <p:nvPr/>
        </p:nvSpPr>
        <p:spPr>
          <a:xfrm>
            <a:off x="5703400" y="4891774"/>
            <a:ext cx="170050" cy="146595"/>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47" name="Isosceles Triangle 46"/>
          <p:cNvSpPr/>
          <p:nvPr/>
        </p:nvSpPr>
        <p:spPr>
          <a:xfrm>
            <a:off x="4284094" y="6012264"/>
            <a:ext cx="170050" cy="146595"/>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9" name="Straight Arrow Connector 48"/>
          <p:cNvCxnSpPr/>
          <p:nvPr/>
        </p:nvCxnSpPr>
        <p:spPr>
          <a:xfrm rot="10800000">
            <a:off x="4548392" y="5465846"/>
            <a:ext cx="0" cy="235133"/>
          </a:xfrm>
          <a:prstGeom prst="straightConnector1">
            <a:avLst/>
          </a:prstGeom>
          <a:ln w="38100">
            <a:solidFill>
              <a:schemeClr val="accent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rot="10800000">
            <a:off x="5699042" y="5465846"/>
            <a:ext cx="0" cy="235133"/>
          </a:xfrm>
          <a:prstGeom prst="straightConnector1">
            <a:avLst/>
          </a:prstGeom>
          <a:ln w="38100">
            <a:solidFill>
              <a:schemeClr val="accent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rot="10800000">
            <a:off x="3577842" y="5465846"/>
            <a:ext cx="0" cy="235133"/>
          </a:xfrm>
          <a:prstGeom prst="straightConnector1">
            <a:avLst/>
          </a:prstGeom>
          <a:ln w="38100">
            <a:solidFill>
              <a:schemeClr val="accent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rot="10800000">
            <a:off x="2877447" y="5465846"/>
            <a:ext cx="0" cy="235133"/>
          </a:xfrm>
          <a:prstGeom prst="straightConnector1">
            <a:avLst/>
          </a:prstGeom>
          <a:ln w="38100">
            <a:solidFill>
              <a:schemeClr val="accent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rot="10800000">
            <a:off x="2022226" y="5465846"/>
            <a:ext cx="0" cy="235133"/>
          </a:xfrm>
          <a:prstGeom prst="straightConnector1">
            <a:avLst/>
          </a:prstGeom>
          <a:ln w="38100">
            <a:solidFill>
              <a:schemeClr val="accent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rot="10800000">
            <a:off x="6812303" y="5465846"/>
            <a:ext cx="0" cy="235133"/>
          </a:xfrm>
          <a:prstGeom prst="straightConnector1">
            <a:avLst/>
          </a:prstGeom>
          <a:ln w="38100">
            <a:solidFill>
              <a:schemeClr val="accent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8" name="97 Dikdörtgen"/>
          <p:cNvSpPr/>
          <p:nvPr/>
        </p:nvSpPr>
        <p:spPr>
          <a:xfrm>
            <a:off x="457200" y="838200"/>
            <a:ext cx="5083764" cy="461665"/>
          </a:xfrm>
          <a:prstGeom prst="rect">
            <a:avLst/>
          </a:prstGeom>
        </p:spPr>
        <p:txBody>
          <a:bodyPr wrap="none">
            <a:spAutoFit/>
          </a:bodyPr>
          <a:lstStyle/>
          <a:p>
            <a:r>
              <a:rPr lang="tr-TR" sz="2400" b="1" dirty="0" smtClean="0">
                <a:solidFill>
                  <a:schemeClr val="accent4"/>
                </a:solidFill>
                <a:latin typeface="Calibri" pitchFamily="34" charset="0"/>
              </a:rPr>
              <a:t>V</a:t>
            </a:r>
            <a:r>
              <a:rPr lang="en-GB" sz="2400" b="1" dirty="0" smtClean="0">
                <a:solidFill>
                  <a:schemeClr val="accent4"/>
                </a:solidFill>
                <a:latin typeface="Calibri" pitchFamily="34" charset="0"/>
              </a:rPr>
              <a:t>ASCULAR ENDOTHEL</a:t>
            </a:r>
            <a:r>
              <a:rPr lang="tr-TR" sz="2400" b="1" dirty="0" smtClean="0">
                <a:solidFill>
                  <a:schemeClr val="accent4"/>
                </a:solidFill>
                <a:latin typeface="Calibri" pitchFamily="34" charset="0"/>
              </a:rPr>
              <a:t>I</a:t>
            </a:r>
            <a:r>
              <a:rPr lang="en-GB" sz="2400" b="1" dirty="0" smtClean="0">
                <a:solidFill>
                  <a:schemeClr val="accent4"/>
                </a:solidFill>
                <a:latin typeface="Calibri" pitchFamily="34" charset="0"/>
              </a:rPr>
              <a:t>AL SYNDROMES</a:t>
            </a:r>
            <a:endParaRPr lang="tr-TR" sz="2400" b="1" dirty="0">
              <a:solidFill>
                <a:schemeClr val="accent4"/>
              </a:solidFill>
              <a:latin typeface="Calibri" pitchFamily="34" charset="0"/>
            </a:endParaRPr>
          </a:p>
        </p:txBody>
      </p:sp>
      <p:sp>
        <p:nvSpPr>
          <p:cNvPr id="48" name="47 Dikdörtgen"/>
          <p:cNvSpPr/>
          <p:nvPr/>
        </p:nvSpPr>
        <p:spPr>
          <a:xfrm>
            <a:off x="228600" y="468868"/>
            <a:ext cx="4953000" cy="369332"/>
          </a:xfrm>
          <a:prstGeom prst="rect">
            <a:avLst/>
          </a:prstGeom>
        </p:spPr>
        <p:txBody>
          <a:bodyPr wrap="square">
            <a:spAutoFit/>
          </a:bodyPr>
          <a:lstStyle/>
          <a:p>
            <a:pPr marL="342900" indent="-342900"/>
            <a:r>
              <a:rPr lang="tr-TR" b="1" dirty="0" smtClean="0">
                <a:solidFill>
                  <a:schemeClr val="accent2"/>
                </a:solidFill>
                <a:latin typeface="+mj-lt"/>
              </a:rPr>
              <a:t>2. </a:t>
            </a:r>
            <a:r>
              <a:rPr lang="en-US" b="1" dirty="0" smtClean="0">
                <a:solidFill>
                  <a:schemeClr val="accent2"/>
                </a:solidFill>
                <a:latin typeface="+mj-lt"/>
              </a:rPr>
              <a:t>Early complications of </a:t>
            </a:r>
            <a:r>
              <a:rPr lang="tr-TR" b="1" dirty="0" smtClean="0">
                <a:solidFill>
                  <a:schemeClr val="accent2"/>
                </a:solidFill>
                <a:latin typeface="+mj-lt"/>
              </a:rPr>
              <a:t>Vascular  Origin</a:t>
            </a:r>
          </a:p>
        </p:txBody>
      </p:sp>
    </p:spTree>
    <p:custDataLst>
      <p:tags r:id="rId1"/>
    </p:custDataLst>
    <p:extLst>
      <p:ext uri="{BB962C8B-B14F-4D97-AF65-F5344CB8AC3E}">
        <p14:creationId xmlns:p14="http://schemas.microsoft.com/office/powerpoint/2010/main" xmlns="" val="78713287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838200" y="3733800"/>
            <a:ext cx="6400800" cy="2862322"/>
          </a:xfrm>
          <a:prstGeom prst="rect">
            <a:avLst/>
          </a:prstGeom>
        </p:spPr>
        <p:txBody>
          <a:bodyPr wrap="square">
            <a:spAutoFit/>
          </a:bodyPr>
          <a:lstStyle/>
          <a:p>
            <a:pPr algn="ctr">
              <a:lnSpc>
                <a:spcPct val="150000"/>
              </a:lnSpc>
            </a:pPr>
            <a:r>
              <a:rPr lang="en-US" sz="2400" dirty="0" smtClean="0">
                <a:latin typeface="+mj-lt"/>
              </a:rPr>
              <a:t>Hepatic </a:t>
            </a:r>
            <a:r>
              <a:rPr lang="en-US" sz="2400" b="1" dirty="0" err="1" smtClean="0">
                <a:solidFill>
                  <a:srgbClr val="FF0000"/>
                </a:solidFill>
                <a:latin typeface="+mj-lt"/>
              </a:rPr>
              <a:t>veno</a:t>
            </a:r>
            <a:r>
              <a:rPr lang="en-US" sz="2400" b="1" dirty="0" smtClean="0">
                <a:solidFill>
                  <a:srgbClr val="FF0000"/>
                </a:solidFill>
                <a:latin typeface="+mj-lt"/>
              </a:rPr>
              <a:t>-occlusive disease </a:t>
            </a:r>
            <a:r>
              <a:rPr lang="en-US" sz="2400" dirty="0" smtClean="0">
                <a:solidFill>
                  <a:srgbClr val="FF0000"/>
                </a:solidFill>
                <a:latin typeface="+mj-lt"/>
              </a:rPr>
              <a:t>(</a:t>
            </a:r>
            <a:r>
              <a:rPr lang="en-US" sz="2400" b="1" dirty="0" smtClean="0">
                <a:solidFill>
                  <a:srgbClr val="FF0000"/>
                </a:solidFill>
                <a:latin typeface="+mj-lt"/>
              </a:rPr>
              <a:t>VOD</a:t>
            </a:r>
            <a:r>
              <a:rPr lang="en-US" sz="2400" dirty="0" smtClean="0">
                <a:solidFill>
                  <a:srgbClr val="FF0000"/>
                </a:solidFill>
                <a:latin typeface="+mj-lt"/>
              </a:rPr>
              <a:t>) </a:t>
            </a:r>
            <a:r>
              <a:rPr lang="en-US" sz="2400" dirty="0" smtClean="0">
                <a:latin typeface="+mj-lt"/>
              </a:rPr>
              <a:t>is the term used to designate the symptoms and signs that appear early after HSCT as a consequence of </a:t>
            </a:r>
            <a:r>
              <a:rPr lang="en-US" sz="2400" u="sng" dirty="0" smtClean="0">
                <a:solidFill>
                  <a:srgbClr val="0070C0"/>
                </a:solidFill>
                <a:latin typeface="+mj-lt"/>
              </a:rPr>
              <a:t>conditioning regimen</a:t>
            </a:r>
            <a:r>
              <a:rPr lang="tr-TR" sz="2400" u="sng" dirty="0" smtClean="0">
                <a:solidFill>
                  <a:srgbClr val="0070C0"/>
                </a:solidFill>
                <a:latin typeface="+mj-lt"/>
              </a:rPr>
              <a:t> </a:t>
            </a:r>
            <a:r>
              <a:rPr lang="en-US" sz="2400" u="sng" dirty="0" smtClean="0">
                <a:solidFill>
                  <a:srgbClr val="0070C0"/>
                </a:solidFill>
                <a:latin typeface="+mj-lt"/>
              </a:rPr>
              <a:t>related </a:t>
            </a:r>
            <a:r>
              <a:rPr lang="en-US" sz="2400" dirty="0" smtClean="0">
                <a:latin typeface="+mj-lt"/>
              </a:rPr>
              <a:t>hepatic toxicity. </a:t>
            </a:r>
            <a:endParaRPr lang="tr-TR" sz="2400" dirty="0">
              <a:latin typeface="+mj-lt"/>
            </a:endParaRPr>
          </a:p>
        </p:txBody>
      </p:sp>
      <p:sp>
        <p:nvSpPr>
          <p:cNvPr id="5" name="4 Dikdörtgen"/>
          <p:cNvSpPr/>
          <p:nvPr/>
        </p:nvSpPr>
        <p:spPr>
          <a:xfrm>
            <a:off x="457200" y="838200"/>
            <a:ext cx="5083764" cy="461665"/>
          </a:xfrm>
          <a:prstGeom prst="rect">
            <a:avLst/>
          </a:prstGeom>
        </p:spPr>
        <p:txBody>
          <a:bodyPr wrap="none">
            <a:spAutoFit/>
          </a:bodyPr>
          <a:lstStyle/>
          <a:p>
            <a:r>
              <a:rPr lang="tr-TR" sz="2400" b="1" dirty="0" smtClean="0">
                <a:solidFill>
                  <a:srgbClr val="C00000"/>
                </a:solidFill>
                <a:latin typeface="Calibri" pitchFamily="34" charset="0"/>
              </a:rPr>
              <a:t>V</a:t>
            </a:r>
            <a:r>
              <a:rPr lang="en-GB" sz="2400" b="1" dirty="0" smtClean="0">
                <a:solidFill>
                  <a:srgbClr val="C00000"/>
                </a:solidFill>
                <a:latin typeface="Calibri" pitchFamily="34" charset="0"/>
              </a:rPr>
              <a:t>ASCULAR ENDOTHEL</a:t>
            </a:r>
            <a:r>
              <a:rPr lang="tr-TR" sz="2400" b="1" dirty="0" smtClean="0">
                <a:solidFill>
                  <a:srgbClr val="C00000"/>
                </a:solidFill>
                <a:latin typeface="Calibri" pitchFamily="34" charset="0"/>
              </a:rPr>
              <a:t>I</a:t>
            </a:r>
            <a:r>
              <a:rPr lang="en-GB" sz="2400" b="1" dirty="0" smtClean="0">
                <a:solidFill>
                  <a:srgbClr val="C00000"/>
                </a:solidFill>
                <a:latin typeface="Calibri" pitchFamily="34" charset="0"/>
              </a:rPr>
              <a:t>AL SYNDROMES</a:t>
            </a:r>
            <a:endParaRPr lang="tr-TR" sz="2400" b="1" dirty="0">
              <a:solidFill>
                <a:srgbClr val="C00000"/>
              </a:solidFill>
              <a:latin typeface="Calibri" pitchFamily="34" charset="0"/>
            </a:endParaRPr>
          </a:p>
        </p:txBody>
      </p:sp>
      <p:sp>
        <p:nvSpPr>
          <p:cNvPr id="6" name="5 Dikdörtgen"/>
          <p:cNvSpPr/>
          <p:nvPr/>
        </p:nvSpPr>
        <p:spPr>
          <a:xfrm>
            <a:off x="228600" y="468868"/>
            <a:ext cx="4953000" cy="369332"/>
          </a:xfrm>
          <a:prstGeom prst="rect">
            <a:avLst/>
          </a:prstGeom>
        </p:spPr>
        <p:txBody>
          <a:bodyPr wrap="square">
            <a:spAutoFit/>
          </a:bodyPr>
          <a:lstStyle/>
          <a:p>
            <a:pPr marL="342900" indent="-342900"/>
            <a:r>
              <a:rPr lang="tr-TR" b="1" dirty="0" smtClean="0">
                <a:solidFill>
                  <a:schemeClr val="accent6">
                    <a:lumMod val="75000"/>
                  </a:schemeClr>
                </a:solidFill>
                <a:latin typeface="+mj-lt"/>
              </a:rPr>
              <a:t>2. </a:t>
            </a: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Vascular  Origin</a:t>
            </a:r>
          </a:p>
        </p:txBody>
      </p:sp>
      <p:pic>
        <p:nvPicPr>
          <p:cNvPr id="90115" name="Picture 3"/>
          <p:cNvPicPr>
            <a:picLocks noChangeAspect="1" noChangeArrowheads="1"/>
          </p:cNvPicPr>
          <p:nvPr/>
        </p:nvPicPr>
        <p:blipFill>
          <a:blip r:embed="rId2" cstate="print"/>
          <a:srcRect/>
          <a:stretch>
            <a:fillRect/>
          </a:stretch>
        </p:blipFill>
        <p:spPr bwMode="auto">
          <a:xfrm>
            <a:off x="2743200" y="1600200"/>
            <a:ext cx="2209800" cy="199934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p:cNvSpPr>
            <a:spLocks noGrp="1"/>
          </p:cNvSpPr>
          <p:nvPr>
            <p:ph type="body" idx="4294967295"/>
          </p:nvPr>
        </p:nvSpPr>
        <p:spPr>
          <a:xfrm>
            <a:off x="903287" y="6419418"/>
            <a:ext cx="8240713" cy="438582"/>
          </a:xfrm>
        </p:spPr>
        <p:txBody>
          <a:bodyPr wrap="square" anchor="b" anchorCtr="0">
            <a:spAutoFit/>
          </a:bodyPr>
          <a:lstStyle/>
          <a:p>
            <a:pPr marL="0" lvl="1" indent="0" algn="r">
              <a:buClr>
                <a:schemeClr val="accent3"/>
              </a:buClr>
              <a:buNone/>
            </a:pPr>
            <a:r>
              <a:rPr lang="en-GB" sz="1000" dirty="0">
                <a:solidFill>
                  <a:schemeClr val="bg1">
                    <a:lumMod val="50000"/>
                  </a:schemeClr>
                </a:solidFill>
                <a:latin typeface="Arial" pitchFamily="34" charset="0"/>
                <a:cs typeface="Arial" pitchFamily="34" charset="0"/>
              </a:rPr>
              <a:t>Richardson PG et al. </a:t>
            </a:r>
            <a:r>
              <a:rPr lang="en-GB" sz="1000" i="1" dirty="0">
                <a:solidFill>
                  <a:schemeClr val="bg1">
                    <a:lumMod val="50000"/>
                  </a:schemeClr>
                </a:solidFill>
                <a:latin typeface="Arial" pitchFamily="34" charset="0"/>
                <a:cs typeface="Arial" pitchFamily="34" charset="0"/>
              </a:rPr>
              <a:t>Expert </a:t>
            </a:r>
            <a:r>
              <a:rPr lang="en-GB" sz="1000" i="1" dirty="0" err="1">
                <a:solidFill>
                  <a:schemeClr val="bg1">
                    <a:lumMod val="50000"/>
                  </a:schemeClr>
                </a:solidFill>
                <a:latin typeface="Arial" pitchFamily="34" charset="0"/>
                <a:cs typeface="Arial" pitchFamily="34" charset="0"/>
              </a:rPr>
              <a:t>Opin</a:t>
            </a:r>
            <a:r>
              <a:rPr lang="en-GB" sz="1000" i="1" dirty="0">
                <a:solidFill>
                  <a:schemeClr val="bg1">
                    <a:lumMod val="50000"/>
                  </a:schemeClr>
                </a:solidFill>
                <a:latin typeface="Arial" pitchFamily="34" charset="0"/>
                <a:cs typeface="Arial" pitchFamily="34" charset="0"/>
              </a:rPr>
              <a:t> Drug </a:t>
            </a:r>
            <a:r>
              <a:rPr lang="en-GB" sz="1000" i="1" dirty="0" err="1">
                <a:solidFill>
                  <a:schemeClr val="bg1">
                    <a:lumMod val="50000"/>
                  </a:schemeClr>
                </a:solidFill>
                <a:latin typeface="Arial" pitchFamily="34" charset="0"/>
                <a:cs typeface="Arial" pitchFamily="34" charset="0"/>
              </a:rPr>
              <a:t>Saf</a:t>
            </a:r>
            <a:r>
              <a:rPr lang="en-GB" sz="1000" dirty="0">
                <a:solidFill>
                  <a:schemeClr val="bg1">
                    <a:lumMod val="50000"/>
                  </a:schemeClr>
                </a:solidFill>
                <a:latin typeface="Arial" pitchFamily="34" charset="0"/>
                <a:cs typeface="Arial" pitchFamily="34" charset="0"/>
              </a:rPr>
              <a:t> </a:t>
            </a:r>
            <a:r>
              <a:rPr lang="en-GB" sz="1000" dirty="0" smtClean="0">
                <a:solidFill>
                  <a:schemeClr val="bg1">
                    <a:lumMod val="50000"/>
                  </a:schemeClr>
                </a:solidFill>
                <a:latin typeface="Arial" pitchFamily="34" charset="0"/>
                <a:cs typeface="Arial" pitchFamily="34" charset="0"/>
              </a:rPr>
              <a:t>2013;12:123–136</a:t>
            </a:r>
            <a:endParaRPr lang="en-GB" sz="1600" dirty="0" smtClean="0">
              <a:solidFill>
                <a:srgbClr val="C00000"/>
              </a:solidFill>
            </a:endParaRPr>
          </a:p>
          <a:p>
            <a:pPr marL="0" indent="0" algn="r">
              <a:buNone/>
            </a:pPr>
            <a:endParaRPr lang="en-GB" sz="1000" dirty="0">
              <a:solidFill>
                <a:schemeClr val="bg1">
                  <a:lumMod val="50000"/>
                </a:schemeClr>
              </a:solidFill>
              <a:latin typeface="Arial" pitchFamily="34" charset="0"/>
              <a:cs typeface="Arial" pitchFamily="34" charset="0"/>
            </a:endParaRPr>
          </a:p>
        </p:txBody>
      </p:sp>
      <p:sp>
        <p:nvSpPr>
          <p:cNvPr id="8" name="1 Başlık"/>
          <p:cNvSpPr txBox="1">
            <a:spLocks/>
          </p:cNvSpPr>
          <p:nvPr/>
        </p:nvSpPr>
        <p:spPr>
          <a:xfrm>
            <a:off x="457200" y="914400"/>
            <a:ext cx="8229600" cy="685800"/>
          </a:xfrm>
          <a:prstGeom prst="rect">
            <a:avLst/>
          </a:prstGeom>
        </p:spPr>
        <p:txBody>
          <a:bodyPr vert="horz" anchor="ctr">
            <a:noAutofit/>
          </a:bodyPr>
          <a:lstStyle/>
          <a:p>
            <a:pPr lvl="0">
              <a:spcBef>
                <a:spcPct val="0"/>
              </a:spcBef>
            </a:pPr>
            <a:r>
              <a:rPr lang="en-US" sz="2400" b="1" dirty="0" smtClean="0">
                <a:solidFill>
                  <a:srgbClr val="C00000"/>
                </a:solidFill>
                <a:latin typeface="+mj-lt"/>
              </a:rPr>
              <a:t>VENOOCCLUSİVE DİSEASE </a:t>
            </a:r>
            <a:r>
              <a:rPr kumimoji="0" lang="tr-TR" sz="2400" b="1" i="0" u="none" strike="noStrike" kern="1200" cap="none" spc="0" normalizeH="0" baseline="0" noProof="0" dirty="0" smtClean="0">
                <a:ln>
                  <a:noFill/>
                </a:ln>
                <a:solidFill>
                  <a:srgbClr val="C00000"/>
                </a:solidFill>
                <a:effectLst/>
                <a:uLnTx/>
                <a:uFillTx/>
                <a:latin typeface="+mj-lt"/>
                <a:ea typeface="+mj-ea"/>
                <a:cs typeface="+mj-cs"/>
              </a:rPr>
              <a:t>occuring after HSCT</a:t>
            </a:r>
            <a:br>
              <a:rPr kumimoji="0" lang="tr-TR" sz="2400" b="1" i="0" u="none" strike="noStrike" kern="1200" cap="none" spc="0" normalizeH="0" baseline="0" noProof="0" dirty="0" smtClean="0">
                <a:ln>
                  <a:noFill/>
                </a:ln>
                <a:solidFill>
                  <a:srgbClr val="C00000"/>
                </a:solidFill>
                <a:effectLst/>
                <a:uLnTx/>
                <a:uFillTx/>
                <a:latin typeface="+mj-lt"/>
                <a:ea typeface="+mj-ea"/>
                <a:cs typeface="+mj-cs"/>
              </a:rPr>
            </a:br>
            <a:endParaRPr kumimoji="0" lang="tr-TR" sz="2400" b="1" i="0" u="none" strike="noStrike" kern="1200" cap="none" spc="0" normalizeH="0" baseline="0" noProof="0" dirty="0">
              <a:ln>
                <a:noFill/>
              </a:ln>
              <a:solidFill>
                <a:srgbClr val="C00000"/>
              </a:solidFill>
              <a:effectLst/>
              <a:uLnTx/>
              <a:uFillTx/>
              <a:latin typeface="+mj-lt"/>
              <a:ea typeface="+mj-ea"/>
              <a:cs typeface="+mj-cs"/>
            </a:endParaRPr>
          </a:p>
        </p:txBody>
      </p:sp>
      <p:sp>
        <p:nvSpPr>
          <p:cNvPr id="9" name="8 Dikdörtgen"/>
          <p:cNvSpPr/>
          <p:nvPr/>
        </p:nvSpPr>
        <p:spPr>
          <a:xfrm>
            <a:off x="228600" y="468868"/>
            <a:ext cx="4953000" cy="369332"/>
          </a:xfrm>
          <a:prstGeom prst="rect">
            <a:avLst/>
          </a:prstGeom>
        </p:spPr>
        <p:txBody>
          <a:bodyPr wrap="square">
            <a:spAutoFit/>
          </a:bodyPr>
          <a:lstStyle/>
          <a:p>
            <a:pPr marL="342900" indent="-342900"/>
            <a:r>
              <a:rPr lang="tr-TR" b="1" dirty="0" smtClean="0">
                <a:solidFill>
                  <a:schemeClr val="accent6">
                    <a:lumMod val="75000"/>
                  </a:schemeClr>
                </a:solidFill>
                <a:latin typeface="+mj-lt"/>
              </a:rPr>
              <a:t>2. </a:t>
            </a: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Vascular  Origin</a:t>
            </a:r>
          </a:p>
        </p:txBody>
      </p:sp>
      <p:sp>
        <p:nvSpPr>
          <p:cNvPr id="14" name="13 Dikdörtgen"/>
          <p:cNvSpPr/>
          <p:nvPr/>
        </p:nvSpPr>
        <p:spPr>
          <a:xfrm>
            <a:off x="762000" y="1447800"/>
            <a:ext cx="5715000" cy="2169825"/>
          </a:xfrm>
          <a:prstGeom prst="rect">
            <a:avLst/>
          </a:prstGeom>
          <a:solidFill>
            <a:srgbClr val="55C3AE">
              <a:alpha val="14000"/>
            </a:srgbClr>
          </a:solidFill>
        </p:spPr>
        <p:txBody>
          <a:bodyPr wrap="square">
            <a:spAutoFit/>
          </a:bodyPr>
          <a:lstStyle/>
          <a:p>
            <a:pPr>
              <a:lnSpc>
                <a:spcPct val="150000"/>
              </a:lnSpc>
            </a:pPr>
            <a:r>
              <a:rPr lang="en-US" dirty="0" smtClean="0">
                <a:latin typeface="+mj-lt"/>
              </a:rPr>
              <a:t>This syndrome is </a:t>
            </a:r>
            <a:r>
              <a:rPr lang="en-US" dirty="0" err="1" smtClean="0">
                <a:latin typeface="+mj-lt"/>
              </a:rPr>
              <a:t>characterised</a:t>
            </a:r>
            <a:r>
              <a:rPr lang="en-US" dirty="0" smtClean="0">
                <a:latin typeface="+mj-lt"/>
              </a:rPr>
              <a:t> by </a:t>
            </a:r>
            <a:endParaRPr lang="tr-TR" dirty="0" smtClean="0">
              <a:latin typeface="+mj-lt"/>
            </a:endParaRPr>
          </a:p>
          <a:p>
            <a:pPr marL="800100" lvl="1" indent="-342900">
              <a:lnSpc>
                <a:spcPct val="150000"/>
              </a:lnSpc>
              <a:buFont typeface="+mj-lt"/>
              <a:buAutoNum type="arabicPeriod"/>
            </a:pPr>
            <a:r>
              <a:rPr lang="tr-TR" b="1" dirty="0" smtClean="0">
                <a:solidFill>
                  <a:schemeClr val="accent4"/>
                </a:solidFill>
                <a:latin typeface="+mj-lt"/>
              </a:rPr>
              <a:t>J</a:t>
            </a:r>
            <a:r>
              <a:rPr lang="en-US" b="1" dirty="0" err="1" smtClean="0">
                <a:solidFill>
                  <a:schemeClr val="accent4"/>
                </a:solidFill>
                <a:latin typeface="+mj-lt"/>
              </a:rPr>
              <a:t>aundice</a:t>
            </a:r>
            <a:r>
              <a:rPr lang="en-US" b="1" dirty="0" smtClean="0">
                <a:solidFill>
                  <a:schemeClr val="accent4"/>
                </a:solidFill>
                <a:latin typeface="+mj-lt"/>
              </a:rPr>
              <a:t>, </a:t>
            </a:r>
            <a:endParaRPr lang="tr-TR" b="1" dirty="0" smtClean="0">
              <a:solidFill>
                <a:schemeClr val="accent4"/>
              </a:solidFill>
              <a:latin typeface="+mj-lt"/>
            </a:endParaRPr>
          </a:p>
          <a:p>
            <a:pPr marL="800100" lvl="1" indent="-342900">
              <a:lnSpc>
                <a:spcPct val="150000"/>
              </a:lnSpc>
              <a:buFont typeface="+mj-lt"/>
              <a:buAutoNum type="arabicPeriod"/>
            </a:pPr>
            <a:r>
              <a:rPr lang="tr-TR" b="1" dirty="0" smtClean="0">
                <a:solidFill>
                  <a:schemeClr val="accent4"/>
                </a:solidFill>
                <a:latin typeface="+mj-lt"/>
              </a:rPr>
              <a:t>F</a:t>
            </a:r>
            <a:r>
              <a:rPr lang="en-US" b="1" dirty="0" err="1" smtClean="0">
                <a:solidFill>
                  <a:schemeClr val="accent4"/>
                </a:solidFill>
                <a:latin typeface="+mj-lt"/>
              </a:rPr>
              <a:t>luid</a:t>
            </a:r>
            <a:r>
              <a:rPr lang="en-US" b="1" dirty="0" smtClean="0">
                <a:solidFill>
                  <a:schemeClr val="accent4"/>
                </a:solidFill>
                <a:latin typeface="+mj-lt"/>
              </a:rPr>
              <a:t> retention </a:t>
            </a:r>
            <a:endParaRPr lang="tr-TR" b="1" dirty="0" smtClean="0">
              <a:solidFill>
                <a:schemeClr val="accent4"/>
              </a:solidFill>
              <a:latin typeface="+mj-lt"/>
            </a:endParaRPr>
          </a:p>
          <a:p>
            <a:pPr marL="800100" lvl="1" indent="-342900">
              <a:lnSpc>
                <a:spcPct val="150000"/>
              </a:lnSpc>
              <a:buFont typeface="+mj-lt"/>
              <a:buAutoNum type="arabicPeriod"/>
            </a:pPr>
            <a:r>
              <a:rPr lang="tr-TR" b="1" dirty="0" smtClean="0">
                <a:solidFill>
                  <a:schemeClr val="accent4"/>
                </a:solidFill>
                <a:latin typeface="+mj-lt"/>
              </a:rPr>
              <a:t>T</a:t>
            </a:r>
            <a:r>
              <a:rPr lang="en-US" b="1" dirty="0" smtClean="0">
                <a:solidFill>
                  <a:schemeClr val="accent4"/>
                </a:solidFill>
                <a:latin typeface="+mj-lt"/>
              </a:rPr>
              <a:t>ender </a:t>
            </a:r>
            <a:r>
              <a:rPr lang="en-US" b="1" dirty="0" err="1" smtClean="0">
                <a:solidFill>
                  <a:schemeClr val="accent4"/>
                </a:solidFill>
                <a:latin typeface="+mj-lt"/>
              </a:rPr>
              <a:t>hepatomegaly</a:t>
            </a:r>
            <a:r>
              <a:rPr lang="en-US" b="1" dirty="0" smtClean="0">
                <a:solidFill>
                  <a:schemeClr val="accent4"/>
                </a:solidFill>
                <a:latin typeface="+mj-lt"/>
              </a:rPr>
              <a:t> </a:t>
            </a:r>
            <a:endParaRPr lang="tr-TR" b="1" dirty="0" smtClean="0">
              <a:solidFill>
                <a:schemeClr val="accent4"/>
              </a:solidFill>
              <a:latin typeface="+mj-lt"/>
            </a:endParaRPr>
          </a:p>
          <a:p>
            <a:pPr>
              <a:lnSpc>
                <a:spcPct val="150000"/>
              </a:lnSpc>
            </a:pPr>
            <a:r>
              <a:rPr lang="en-US" dirty="0" smtClean="0">
                <a:latin typeface="+mj-lt"/>
              </a:rPr>
              <a:t>appearing in the first 35–40 days after HSCT </a:t>
            </a:r>
            <a:endParaRPr lang="tr-TR" dirty="0">
              <a:latin typeface="+mj-lt"/>
            </a:endParaRPr>
          </a:p>
        </p:txBody>
      </p:sp>
      <p:sp>
        <p:nvSpPr>
          <p:cNvPr id="18" name="17 Dikdörtgen"/>
          <p:cNvSpPr/>
          <p:nvPr/>
        </p:nvSpPr>
        <p:spPr>
          <a:xfrm>
            <a:off x="533400" y="3733800"/>
            <a:ext cx="8153400" cy="3194721"/>
          </a:xfrm>
          <a:prstGeom prst="rect">
            <a:avLst/>
          </a:prstGeom>
        </p:spPr>
        <p:txBody>
          <a:bodyPr wrap="square">
            <a:spAutoFit/>
          </a:bodyPr>
          <a:lstStyle/>
          <a:p>
            <a:pPr>
              <a:lnSpc>
                <a:spcPct val="150000"/>
              </a:lnSpc>
            </a:pPr>
            <a:r>
              <a:rPr lang="en-GB" dirty="0" smtClean="0">
                <a:latin typeface="+mj-lt"/>
              </a:rPr>
              <a:t>VOD, also known as </a:t>
            </a:r>
            <a:r>
              <a:rPr lang="en-GB" dirty="0" smtClean="0">
                <a:solidFill>
                  <a:srgbClr val="FF0000"/>
                </a:solidFill>
                <a:latin typeface="+mj-lt"/>
              </a:rPr>
              <a:t>sinusoidal obstruction syndrome</a:t>
            </a:r>
            <a:r>
              <a:rPr lang="tr-TR" dirty="0" smtClean="0">
                <a:latin typeface="+mj-lt"/>
              </a:rPr>
              <a:t>;</a:t>
            </a:r>
            <a:r>
              <a:rPr lang="en-GB" dirty="0" smtClean="0">
                <a:latin typeface="+mj-lt"/>
              </a:rPr>
              <a:t> </a:t>
            </a:r>
            <a:endParaRPr lang="tr-TR" dirty="0" smtClean="0">
              <a:latin typeface="+mj-lt"/>
            </a:endParaRPr>
          </a:p>
          <a:p>
            <a:pPr>
              <a:lnSpc>
                <a:spcPct val="150000"/>
              </a:lnSpc>
            </a:pPr>
            <a:r>
              <a:rPr lang="en-GB" dirty="0" smtClean="0">
                <a:latin typeface="+mj-lt"/>
              </a:rPr>
              <a:t>is a potentially life-threatening complication of HSCT</a:t>
            </a:r>
            <a:endParaRPr lang="tr-TR" dirty="0" smtClean="0">
              <a:latin typeface="+mj-lt"/>
            </a:endParaRPr>
          </a:p>
          <a:p>
            <a:pPr>
              <a:lnSpc>
                <a:spcPct val="150000"/>
              </a:lnSpc>
            </a:pPr>
            <a:endParaRPr lang="tr-TR" dirty="0" smtClean="0">
              <a:latin typeface="+mj-lt"/>
            </a:endParaRPr>
          </a:p>
          <a:p>
            <a:pPr>
              <a:lnSpc>
                <a:spcPct val="130000"/>
              </a:lnSpc>
              <a:buFont typeface="Arial" pitchFamily="34" charset="0"/>
              <a:buChar char="•"/>
            </a:pPr>
            <a:r>
              <a:rPr lang="tr-TR" dirty="0" smtClean="0">
                <a:solidFill>
                  <a:srgbClr val="0070C0"/>
                </a:solidFill>
                <a:latin typeface="+mj-lt"/>
              </a:rPr>
              <a:t> </a:t>
            </a:r>
            <a:r>
              <a:rPr lang="en-GB" dirty="0" smtClean="0">
                <a:solidFill>
                  <a:srgbClr val="0070C0"/>
                </a:solidFill>
                <a:latin typeface="+mj-lt"/>
              </a:rPr>
              <a:t>The conditioning regimens given before HSCT result in the production of </a:t>
            </a:r>
            <a:r>
              <a:rPr lang="tr-TR" dirty="0" smtClean="0">
                <a:solidFill>
                  <a:srgbClr val="0070C0"/>
                </a:solidFill>
                <a:latin typeface="+mj-lt"/>
              </a:rPr>
              <a:t> </a:t>
            </a:r>
            <a:r>
              <a:rPr lang="en-GB" dirty="0" smtClean="0">
                <a:solidFill>
                  <a:srgbClr val="0070C0"/>
                </a:solidFill>
                <a:latin typeface="+mj-lt"/>
              </a:rPr>
              <a:t>toxic metabolites by the </a:t>
            </a:r>
            <a:r>
              <a:rPr lang="en-GB" dirty="0" err="1" smtClean="0">
                <a:solidFill>
                  <a:srgbClr val="0070C0"/>
                </a:solidFill>
                <a:latin typeface="+mj-lt"/>
              </a:rPr>
              <a:t>hepatocytes</a:t>
            </a:r>
            <a:r>
              <a:rPr lang="en-GB" dirty="0" smtClean="0">
                <a:solidFill>
                  <a:srgbClr val="0070C0"/>
                </a:solidFill>
                <a:latin typeface="+mj-lt"/>
              </a:rPr>
              <a:t> in the liver</a:t>
            </a:r>
            <a:r>
              <a:rPr lang="tr-TR" dirty="0" smtClean="0">
                <a:solidFill>
                  <a:srgbClr val="0070C0"/>
                </a:solidFill>
                <a:latin typeface="+mj-lt"/>
              </a:rPr>
              <a:t>.  </a:t>
            </a:r>
            <a:r>
              <a:rPr lang="en-GB" dirty="0" smtClean="0">
                <a:solidFill>
                  <a:srgbClr val="0070C0"/>
                </a:solidFill>
                <a:latin typeface="+mj-lt"/>
              </a:rPr>
              <a:t>These metabolites trigger the activation, damage and inflammation of the endothelial cells that line the sinusoids</a:t>
            </a:r>
            <a:r>
              <a:rPr lang="tr-TR" dirty="0" smtClean="0">
                <a:latin typeface="+mj-lt"/>
              </a:rPr>
              <a:t>*</a:t>
            </a:r>
            <a:endParaRPr lang="en-GB" dirty="0" smtClean="0">
              <a:latin typeface="+mj-lt"/>
            </a:endParaRPr>
          </a:p>
          <a:p>
            <a:pPr>
              <a:lnSpc>
                <a:spcPct val="150000"/>
              </a:lnSpc>
            </a:pPr>
            <a:endParaRPr lang="en-GB" dirty="0" smtClean="0">
              <a:latin typeface="+mj-lt"/>
            </a:endParaRPr>
          </a:p>
        </p:txBody>
      </p:sp>
    </p:spTree>
    <p:custDataLst>
      <p:tags r:id="rId1"/>
    </p:custDataLst>
    <p:extLst>
      <p:ext uri="{BB962C8B-B14F-4D97-AF65-F5344CB8AC3E}">
        <p14:creationId xmlns:p14="http://schemas.microsoft.com/office/powerpoint/2010/main" xmlns="" val="76607901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838201" y="1371600"/>
            <a:ext cx="6400800" cy="5486400"/>
          </a:xfrm>
          <a:prstGeom prst="rect">
            <a:avLst/>
          </a:prstGeom>
          <a:noFill/>
          <a:ln w="9525">
            <a:noFill/>
            <a:miter lim="800000"/>
            <a:headEnd/>
            <a:tailEnd/>
          </a:ln>
        </p:spPr>
      </p:pic>
      <p:sp>
        <p:nvSpPr>
          <p:cNvPr id="4" name="1 Başlık"/>
          <p:cNvSpPr txBox="1">
            <a:spLocks/>
          </p:cNvSpPr>
          <p:nvPr/>
        </p:nvSpPr>
        <p:spPr>
          <a:xfrm>
            <a:off x="457200" y="914400"/>
            <a:ext cx="8229600" cy="685800"/>
          </a:xfrm>
          <a:prstGeom prst="rect">
            <a:avLst/>
          </a:prstGeom>
        </p:spPr>
        <p:txBody>
          <a:bodyPr vert="horz" anchor="ctr">
            <a:noAutofit/>
          </a:bodyPr>
          <a:lstStyle/>
          <a:p>
            <a:pPr lvl="0">
              <a:spcBef>
                <a:spcPct val="0"/>
              </a:spcBef>
            </a:pPr>
            <a:r>
              <a:rPr lang="en-US" sz="2400" b="1" dirty="0" smtClean="0">
                <a:solidFill>
                  <a:srgbClr val="C00000"/>
                </a:solidFill>
                <a:latin typeface="+mj-lt"/>
              </a:rPr>
              <a:t>VENOOCCLUSİVE DİSEASE </a:t>
            </a:r>
            <a:r>
              <a:rPr kumimoji="0" lang="tr-TR" sz="2400" b="1" i="0" u="none" strike="noStrike" kern="1200" cap="none" spc="0" normalizeH="0" baseline="0" noProof="0" dirty="0" smtClean="0">
                <a:ln>
                  <a:noFill/>
                </a:ln>
                <a:solidFill>
                  <a:srgbClr val="C00000"/>
                </a:solidFill>
                <a:effectLst/>
                <a:uLnTx/>
                <a:uFillTx/>
                <a:latin typeface="+mj-lt"/>
                <a:ea typeface="+mj-ea"/>
                <a:cs typeface="+mj-cs"/>
              </a:rPr>
              <a:t>occuring after HSCT</a:t>
            </a:r>
            <a:br>
              <a:rPr kumimoji="0" lang="tr-TR" sz="2400" b="1" i="0" u="none" strike="noStrike" kern="1200" cap="none" spc="0" normalizeH="0" baseline="0" noProof="0" dirty="0" smtClean="0">
                <a:ln>
                  <a:noFill/>
                </a:ln>
                <a:solidFill>
                  <a:srgbClr val="C00000"/>
                </a:solidFill>
                <a:effectLst/>
                <a:uLnTx/>
                <a:uFillTx/>
                <a:latin typeface="+mj-lt"/>
                <a:ea typeface="+mj-ea"/>
                <a:cs typeface="+mj-cs"/>
              </a:rPr>
            </a:br>
            <a:endParaRPr kumimoji="0" lang="tr-TR" sz="2400" b="1" i="0" u="none" strike="noStrike" kern="1200" cap="none" spc="0" normalizeH="0" baseline="0" noProof="0" dirty="0">
              <a:ln>
                <a:noFill/>
              </a:ln>
              <a:solidFill>
                <a:srgbClr val="C00000"/>
              </a:solidFill>
              <a:effectLst/>
              <a:uLnTx/>
              <a:uFillTx/>
              <a:latin typeface="+mj-lt"/>
              <a:ea typeface="+mj-ea"/>
              <a:cs typeface="+mj-cs"/>
            </a:endParaRPr>
          </a:p>
        </p:txBody>
      </p:sp>
      <p:sp>
        <p:nvSpPr>
          <p:cNvPr id="5" name="4 Dikdörtgen"/>
          <p:cNvSpPr/>
          <p:nvPr/>
        </p:nvSpPr>
        <p:spPr>
          <a:xfrm>
            <a:off x="228600" y="468868"/>
            <a:ext cx="4953000" cy="369332"/>
          </a:xfrm>
          <a:prstGeom prst="rect">
            <a:avLst/>
          </a:prstGeom>
        </p:spPr>
        <p:txBody>
          <a:bodyPr wrap="square">
            <a:spAutoFit/>
          </a:bodyPr>
          <a:lstStyle/>
          <a:p>
            <a:pPr marL="342900" indent="-342900"/>
            <a:r>
              <a:rPr lang="tr-TR" b="1" dirty="0" smtClean="0">
                <a:solidFill>
                  <a:schemeClr val="accent6">
                    <a:lumMod val="75000"/>
                  </a:schemeClr>
                </a:solidFill>
                <a:latin typeface="+mj-lt"/>
              </a:rPr>
              <a:t>2. </a:t>
            </a: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Vascular  Origin</a:t>
            </a:r>
          </a:p>
        </p:txBody>
      </p:sp>
      <p:cxnSp>
        <p:nvCxnSpPr>
          <p:cNvPr id="15" name="14 Düz Ok Bağlayıcısı"/>
          <p:cNvCxnSpPr/>
          <p:nvPr/>
        </p:nvCxnSpPr>
        <p:spPr>
          <a:xfrm>
            <a:off x="1981200" y="3733800"/>
            <a:ext cx="1371600" cy="0"/>
          </a:xfrm>
          <a:prstGeom prst="straightConnector1">
            <a:avLst/>
          </a:prstGeom>
          <a:ln w="28575">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20" name="19 Düz Ok Bağlayıcısı"/>
          <p:cNvCxnSpPr/>
          <p:nvPr/>
        </p:nvCxnSpPr>
        <p:spPr>
          <a:xfrm>
            <a:off x="2133600" y="2286000"/>
            <a:ext cx="1143000" cy="0"/>
          </a:xfrm>
          <a:prstGeom prst="straightConnector1">
            <a:avLst/>
          </a:prstGeom>
          <a:ln w="28575">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34" name="33 Düz Ok Bağlayıcısı"/>
          <p:cNvCxnSpPr/>
          <p:nvPr/>
        </p:nvCxnSpPr>
        <p:spPr>
          <a:xfrm>
            <a:off x="2286000" y="5943600"/>
            <a:ext cx="990600" cy="0"/>
          </a:xfrm>
          <a:prstGeom prst="straightConnector1">
            <a:avLst/>
          </a:prstGeom>
          <a:ln w="28575">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36" name="35 Düz Ok Bağlayıcısı"/>
          <p:cNvCxnSpPr/>
          <p:nvPr/>
        </p:nvCxnSpPr>
        <p:spPr>
          <a:xfrm>
            <a:off x="2590800" y="5715000"/>
            <a:ext cx="685800" cy="0"/>
          </a:xfrm>
          <a:prstGeom prst="straightConnector1">
            <a:avLst/>
          </a:prstGeom>
          <a:ln w="28575">
            <a:solidFill>
              <a:schemeClr val="accent2"/>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4" cstate="print"/>
          <a:srcRect/>
          <a:stretch>
            <a:fillRect/>
          </a:stretch>
        </p:blipFill>
        <p:spPr bwMode="auto">
          <a:xfrm>
            <a:off x="838200" y="2438400"/>
            <a:ext cx="7467600" cy="3314700"/>
          </a:xfrm>
          <a:prstGeom prst="rect">
            <a:avLst/>
          </a:prstGeom>
          <a:noFill/>
          <a:ln w="9525">
            <a:noFill/>
            <a:miter lim="800000"/>
            <a:headEnd/>
            <a:tailEnd/>
          </a:ln>
        </p:spPr>
      </p:pic>
      <p:sp>
        <p:nvSpPr>
          <p:cNvPr id="2" name="Title 1"/>
          <p:cNvSpPr>
            <a:spLocks noGrp="1"/>
          </p:cNvSpPr>
          <p:nvPr>
            <p:ph type="title"/>
          </p:nvPr>
        </p:nvSpPr>
        <p:spPr>
          <a:xfrm>
            <a:off x="228600" y="1295400"/>
            <a:ext cx="8686800" cy="1066800"/>
          </a:xfrm>
        </p:spPr>
        <p:txBody>
          <a:bodyPr>
            <a:noAutofit/>
          </a:bodyPr>
          <a:lstStyle/>
          <a:p>
            <a:r>
              <a:rPr lang="en-GB" sz="1800" dirty="0" smtClean="0"/>
              <a:t>Cell toxicity resulting from chemotherapy damages the lining of the liver sinusoids</a:t>
            </a:r>
            <a:endParaRPr lang="en-GB" sz="1800" dirty="0"/>
          </a:p>
        </p:txBody>
      </p:sp>
      <p:sp>
        <p:nvSpPr>
          <p:cNvPr id="7" name="TextBox 6"/>
          <p:cNvSpPr txBox="1"/>
          <p:nvPr/>
        </p:nvSpPr>
        <p:spPr>
          <a:xfrm>
            <a:off x="228600" y="5848191"/>
            <a:ext cx="8686799" cy="738664"/>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285750" indent="-285750">
              <a:buFont typeface="Arial" pitchFamily="34" charset="0"/>
              <a:buChar char="•"/>
            </a:pPr>
            <a:r>
              <a:rPr lang="en-GB" sz="1400" dirty="0" smtClean="0">
                <a:solidFill>
                  <a:schemeClr val="bg1">
                    <a:lumMod val="50000"/>
                  </a:schemeClr>
                </a:solidFill>
                <a:latin typeface="Arial" pitchFamily="34" charset="0"/>
                <a:cs typeface="Arial" pitchFamily="34" charset="0"/>
              </a:rPr>
              <a:t>Toxic metabolites resulting from the HSCT conditioning regimen damage and activate the sinusoidal endothelial cells</a:t>
            </a:r>
            <a:r>
              <a:rPr lang="tr-TR" sz="1400" dirty="0" smtClean="0">
                <a:solidFill>
                  <a:schemeClr val="bg1">
                    <a:lumMod val="50000"/>
                  </a:schemeClr>
                </a:solidFill>
                <a:latin typeface="Arial" pitchFamily="34" charset="0"/>
                <a:cs typeface="Arial" pitchFamily="34" charset="0"/>
              </a:rPr>
              <a:t>, </a:t>
            </a:r>
            <a:r>
              <a:rPr lang="en-GB" sz="1400" dirty="0" smtClean="0">
                <a:solidFill>
                  <a:schemeClr val="bg1">
                    <a:lumMod val="50000"/>
                  </a:schemeClr>
                </a:solidFill>
                <a:latin typeface="Arial" pitchFamily="34" charset="0"/>
                <a:cs typeface="Arial" pitchFamily="34" charset="0"/>
              </a:rPr>
              <a:t>Activation and damage due to conditioning regimen-mediated injury. Damage is both directed and mediated by cytokines such as: </a:t>
            </a:r>
            <a:r>
              <a:rPr lang="tr-TR" sz="1400" dirty="0" smtClean="0">
                <a:solidFill>
                  <a:schemeClr val="bg1">
                    <a:lumMod val="50000"/>
                  </a:schemeClr>
                </a:solidFill>
                <a:latin typeface="Arial" pitchFamily="34" charset="0"/>
                <a:cs typeface="Arial" pitchFamily="34" charset="0"/>
              </a:rPr>
              <a:t> </a:t>
            </a:r>
            <a:r>
              <a:rPr lang="en-GB" sz="1400" dirty="0" smtClean="0">
                <a:solidFill>
                  <a:schemeClr val="bg1">
                    <a:lumMod val="50000"/>
                  </a:schemeClr>
                </a:solidFill>
                <a:latin typeface="Arial" pitchFamily="34" charset="0"/>
                <a:cs typeface="Arial" pitchFamily="34" charset="0"/>
              </a:rPr>
              <a:t>TNF-</a:t>
            </a:r>
            <a:r>
              <a:rPr lang="el-GR" sz="1400" dirty="0" smtClean="0">
                <a:solidFill>
                  <a:schemeClr val="bg1">
                    <a:lumMod val="50000"/>
                  </a:schemeClr>
                </a:solidFill>
                <a:latin typeface="Arial"/>
                <a:cs typeface="Arial"/>
              </a:rPr>
              <a:t>α</a:t>
            </a:r>
            <a:r>
              <a:rPr lang="en-GB" sz="1400" dirty="0" smtClean="0">
                <a:solidFill>
                  <a:schemeClr val="bg1">
                    <a:lumMod val="50000"/>
                  </a:schemeClr>
                </a:solidFill>
                <a:latin typeface="Arial"/>
                <a:cs typeface="Arial"/>
              </a:rPr>
              <a:t>, IL-1b, IL-6</a:t>
            </a:r>
            <a:endParaRPr lang="en-GB" sz="1400" dirty="0" smtClean="0">
              <a:latin typeface="Arial" pitchFamily="34" charset="0"/>
              <a:cs typeface="Arial" pitchFamily="34" charset="0"/>
            </a:endParaRPr>
          </a:p>
        </p:txBody>
      </p:sp>
      <p:sp>
        <p:nvSpPr>
          <p:cNvPr id="16" name="1 Başlık"/>
          <p:cNvSpPr txBox="1">
            <a:spLocks/>
          </p:cNvSpPr>
          <p:nvPr/>
        </p:nvSpPr>
        <p:spPr>
          <a:xfrm>
            <a:off x="457200" y="914400"/>
            <a:ext cx="8229600" cy="685800"/>
          </a:xfrm>
          <a:prstGeom prst="rect">
            <a:avLst/>
          </a:prstGeom>
        </p:spPr>
        <p:txBody>
          <a:bodyPr vert="horz" anchor="ctr">
            <a:noAutofit/>
          </a:bodyPr>
          <a:lstStyle/>
          <a:p>
            <a:pPr lvl="0">
              <a:spcBef>
                <a:spcPct val="0"/>
              </a:spcBef>
            </a:pPr>
            <a:r>
              <a:rPr lang="en-US" sz="2400" b="1" dirty="0" smtClean="0">
                <a:solidFill>
                  <a:srgbClr val="C00000"/>
                </a:solidFill>
                <a:latin typeface="+mj-lt"/>
              </a:rPr>
              <a:t>VENOOCCLUSİVE DİSEASE </a:t>
            </a:r>
            <a:r>
              <a:rPr kumimoji="0" lang="tr-TR" sz="2400" b="1" i="0" u="none" strike="noStrike" kern="1200" cap="none" spc="0" normalizeH="0" baseline="0" noProof="0" dirty="0" smtClean="0">
                <a:ln>
                  <a:noFill/>
                </a:ln>
                <a:solidFill>
                  <a:srgbClr val="C00000"/>
                </a:solidFill>
                <a:effectLst/>
                <a:uLnTx/>
                <a:uFillTx/>
                <a:latin typeface="+mj-lt"/>
                <a:ea typeface="+mj-ea"/>
                <a:cs typeface="+mj-cs"/>
              </a:rPr>
              <a:t>occuring after HSCT</a:t>
            </a:r>
            <a:br>
              <a:rPr kumimoji="0" lang="tr-TR" sz="2400" b="1" i="0" u="none" strike="noStrike" kern="1200" cap="none" spc="0" normalizeH="0" baseline="0" noProof="0" dirty="0" smtClean="0">
                <a:ln>
                  <a:noFill/>
                </a:ln>
                <a:solidFill>
                  <a:srgbClr val="C00000"/>
                </a:solidFill>
                <a:effectLst/>
                <a:uLnTx/>
                <a:uFillTx/>
                <a:latin typeface="+mj-lt"/>
                <a:ea typeface="+mj-ea"/>
                <a:cs typeface="+mj-cs"/>
              </a:rPr>
            </a:br>
            <a:endParaRPr kumimoji="0" lang="tr-TR" sz="2400" b="1" i="0" u="none" strike="noStrike" kern="1200" cap="none" spc="0" normalizeH="0" baseline="0" noProof="0" dirty="0">
              <a:ln>
                <a:noFill/>
              </a:ln>
              <a:solidFill>
                <a:srgbClr val="C00000"/>
              </a:solidFill>
              <a:effectLst/>
              <a:uLnTx/>
              <a:uFillTx/>
              <a:latin typeface="+mj-lt"/>
              <a:ea typeface="+mj-ea"/>
              <a:cs typeface="+mj-cs"/>
            </a:endParaRPr>
          </a:p>
        </p:txBody>
      </p:sp>
      <p:sp>
        <p:nvSpPr>
          <p:cNvPr id="18" name="17 Dikdörtgen"/>
          <p:cNvSpPr/>
          <p:nvPr/>
        </p:nvSpPr>
        <p:spPr>
          <a:xfrm>
            <a:off x="228600" y="468868"/>
            <a:ext cx="4953000" cy="369332"/>
          </a:xfrm>
          <a:prstGeom prst="rect">
            <a:avLst/>
          </a:prstGeom>
        </p:spPr>
        <p:txBody>
          <a:bodyPr wrap="square">
            <a:spAutoFit/>
          </a:bodyPr>
          <a:lstStyle/>
          <a:p>
            <a:pPr marL="342900" indent="-342900"/>
            <a:r>
              <a:rPr lang="tr-TR" b="1" dirty="0" smtClean="0">
                <a:solidFill>
                  <a:schemeClr val="accent6">
                    <a:lumMod val="75000"/>
                  </a:schemeClr>
                </a:solidFill>
                <a:latin typeface="+mj-lt"/>
              </a:rPr>
              <a:t>2. </a:t>
            </a: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Vascular  Origin</a:t>
            </a:r>
          </a:p>
        </p:txBody>
      </p:sp>
      <p:sp>
        <p:nvSpPr>
          <p:cNvPr id="21" name="Text Placeholder 4"/>
          <p:cNvSpPr>
            <a:spLocks noGrp="1"/>
          </p:cNvSpPr>
          <p:nvPr>
            <p:ph idx="1"/>
          </p:nvPr>
        </p:nvSpPr>
        <p:spPr>
          <a:xfrm>
            <a:off x="0" y="6611779"/>
            <a:ext cx="8229600" cy="246221"/>
          </a:xfrm>
        </p:spPr>
        <p:txBody>
          <a:bodyPr anchor="b" anchorCtr="0">
            <a:spAutoFit/>
          </a:bodyPr>
          <a:lstStyle/>
          <a:p>
            <a:pPr marL="0" indent="0" algn="r">
              <a:spcBef>
                <a:spcPts val="0"/>
              </a:spcBef>
              <a:buNone/>
            </a:pPr>
            <a:r>
              <a:rPr lang="en-GB" sz="1000" dirty="0"/>
              <a:t>PAI-1,plasminogen </a:t>
            </a:r>
            <a:r>
              <a:rPr lang="en-GB" sz="1000" dirty="0" smtClean="0"/>
              <a:t>activator inhibitor-1</a:t>
            </a:r>
            <a:r>
              <a:rPr lang="en-GB" sz="1000" dirty="0"/>
              <a:t>; TF, tissue </a:t>
            </a:r>
            <a:r>
              <a:rPr lang="en-GB" sz="1000" dirty="0" smtClean="0"/>
              <a:t>factor</a:t>
            </a:r>
            <a:r>
              <a:rPr lang="tr-TR" sz="1000" dirty="0" smtClean="0"/>
              <a:t> </a:t>
            </a:r>
            <a:r>
              <a:rPr lang="en-GB" sz="1000" dirty="0" smtClean="0"/>
              <a:t>Richardson PG et al. </a:t>
            </a:r>
            <a:r>
              <a:rPr lang="en-GB" sz="1000" i="1" dirty="0" smtClean="0"/>
              <a:t>Expert </a:t>
            </a:r>
            <a:r>
              <a:rPr lang="en-GB" sz="1000" i="1" dirty="0" err="1" smtClean="0"/>
              <a:t>Opin</a:t>
            </a:r>
            <a:r>
              <a:rPr lang="en-GB" sz="1000" i="1" dirty="0" smtClean="0"/>
              <a:t> Drug </a:t>
            </a:r>
            <a:r>
              <a:rPr lang="en-GB" sz="1000" i="1" dirty="0" err="1" smtClean="0"/>
              <a:t>Saf</a:t>
            </a:r>
            <a:r>
              <a:rPr lang="en-GB" sz="1000" i="1" dirty="0" smtClean="0"/>
              <a:t> </a:t>
            </a:r>
            <a:r>
              <a:rPr lang="en-GB" sz="1000" dirty="0" smtClean="0"/>
              <a:t>2013;12:123–136</a:t>
            </a:r>
            <a:r>
              <a:rPr lang="tr-TR" sz="1000" dirty="0" smtClean="0"/>
              <a:t> </a:t>
            </a:r>
            <a:endParaRPr lang="en-GB" sz="1000" dirty="0"/>
          </a:p>
        </p:txBody>
      </p:sp>
      <p:sp>
        <p:nvSpPr>
          <p:cNvPr id="17" name="Rounded Rectangle 8"/>
          <p:cNvSpPr/>
          <p:nvPr/>
        </p:nvSpPr>
        <p:spPr>
          <a:xfrm>
            <a:off x="762000" y="2133600"/>
            <a:ext cx="3200400" cy="304800"/>
          </a:xfrm>
          <a:prstGeom prst="roundRect">
            <a:avLst/>
          </a:prstGeom>
          <a:solidFill>
            <a:schemeClr val="accent4"/>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eaLnBrk="0" hangingPunct="0">
              <a:spcBef>
                <a:spcPct val="20000"/>
              </a:spcBef>
              <a:defRPr/>
            </a:pPr>
            <a:r>
              <a:rPr lang="en-GB" sz="1200" b="1" dirty="0">
                <a:latin typeface="Arial" pitchFamily="34" charset="0"/>
                <a:cs typeface="Arial" pitchFamily="34" charset="0"/>
              </a:rPr>
              <a:t>Endothelial </a:t>
            </a:r>
            <a:r>
              <a:rPr lang="en-GB" sz="1200" b="1" dirty="0" smtClean="0">
                <a:latin typeface="Arial" pitchFamily="34" charset="0"/>
                <a:cs typeface="Arial" pitchFamily="34" charset="0"/>
              </a:rPr>
              <a:t>cell and hepatocyte damage</a:t>
            </a:r>
            <a:endParaRPr lang="en-GB" sz="1200" b="1" dirty="0">
              <a:latin typeface="Arial" pitchFamily="34" charset="0"/>
              <a:cs typeface="Arial" pitchFamily="34" charset="0"/>
            </a:endParaRPr>
          </a:p>
        </p:txBody>
      </p:sp>
    </p:spTree>
    <p:custDataLst>
      <p:tags r:id="rId1"/>
    </p:custDataLst>
    <p:extLst>
      <p:ext uri="{BB962C8B-B14F-4D97-AF65-F5344CB8AC3E}">
        <p14:creationId xmlns:p14="http://schemas.microsoft.com/office/powerpoint/2010/main" xmlns="" val="132025437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4" cstate="print"/>
          <a:srcRect/>
          <a:stretch>
            <a:fillRect/>
          </a:stretch>
        </p:blipFill>
        <p:spPr bwMode="auto">
          <a:xfrm>
            <a:off x="762000" y="2362200"/>
            <a:ext cx="7543800" cy="3429000"/>
          </a:xfrm>
          <a:prstGeom prst="rect">
            <a:avLst/>
          </a:prstGeom>
          <a:noFill/>
          <a:ln w="9525">
            <a:noFill/>
            <a:miter lim="800000"/>
            <a:headEnd/>
            <a:tailEnd/>
          </a:ln>
        </p:spPr>
      </p:pic>
      <p:sp>
        <p:nvSpPr>
          <p:cNvPr id="2" name="Title 1"/>
          <p:cNvSpPr>
            <a:spLocks noGrp="1"/>
          </p:cNvSpPr>
          <p:nvPr>
            <p:ph type="title"/>
          </p:nvPr>
        </p:nvSpPr>
        <p:spPr/>
        <p:txBody>
          <a:bodyPr>
            <a:noAutofit/>
          </a:bodyPr>
          <a:lstStyle/>
          <a:p>
            <a:r>
              <a:rPr lang="en-GB" sz="1800" dirty="0" smtClean="0"/>
              <a:t>Activation of sinusoidal endothelial cells can trigger multiple pathways, resulting in inflammation and narrowing of the sinusoids</a:t>
            </a:r>
            <a:endParaRPr lang="en-GB" sz="1800" dirty="0"/>
          </a:p>
        </p:txBody>
      </p:sp>
      <p:sp>
        <p:nvSpPr>
          <p:cNvPr id="8" name="TextBox 7"/>
          <p:cNvSpPr txBox="1"/>
          <p:nvPr/>
        </p:nvSpPr>
        <p:spPr>
          <a:xfrm>
            <a:off x="457200" y="6019800"/>
            <a:ext cx="8208912" cy="584775"/>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600" dirty="0" smtClean="0">
                <a:solidFill>
                  <a:schemeClr val="bg1">
                    <a:lumMod val="50000"/>
                  </a:schemeClr>
                </a:solidFill>
                <a:latin typeface="Arial" pitchFamily="34" charset="0"/>
                <a:cs typeface="Arial" pitchFamily="34" charset="0"/>
              </a:rPr>
              <a:t>The accumulation of cells and debris in the space of </a:t>
            </a:r>
            <a:r>
              <a:rPr lang="en-GB" sz="1600" dirty="0" err="1" smtClean="0">
                <a:solidFill>
                  <a:schemeClr val="bg1">
                    <a:lumMod val="50000"/>
                  </a:schemeClr>
                </a:solidFill>
                <a:latin typeface="Arial" pitchFamily="34" charset="0"/>
                <a:cs typeface="Arial" pitchFamily="34" charset="0"/>
              </a:rPr>
              <a:t>Disse</a:t>
            </a:r>
            <a:r>
              <a:rPr lang="en-GB" sz="1600" dirty="0" smtClean="0">
                <a:solidFill>
                  <a:schemeClr val="bg1">
                    <a:lumMod val="50000"/>
                  </a:schemeClr>
                </a:solidFill>
                <a:latin typeface="Arial" pitchFamily="34" charset="0"/>
                <a:cs typeface="Arial" pitchFamily="34" charset="0"/>
              </a:rPr>
              <a:t>, the </a:t>
            </a:r>
            <a:r>
              <a:rPr lang="en-GB" sz="1600" dirty="0" err="1" smtClean="0">
                <a:solidFill>
                  <a:schemeClr val="bg1">
                    <a:lumMod val="50000"/>
                  </a:schemeClr>
                </a:solidFill>
                <a:latin typeface="Arial" pitchFamily="34" charset="0"/>
                <a:cs typeface="Arial" pitchFamily="34" charset="0"/>
              </a:rPr>
              <a:t>perisinusoidal</a:t>
            </a:r>
            <a:r>
              <a:rPr lang="en-GB" sz="1600" dirty="0" smtClean="0">
                <a:solidFill>
                  <a:schemeClr val="bg1">
                    <a:lumMod val="50000"/>
                  </a:schemeClr>
                </a:solidFill>
                <a:latin typeface="Arial" pitchFamily="34" charset="0"/>
                <a:cs typeface="Arial" pitchFamily="34" charset="0"/>
              </a:rPr>
              <a:t> space located between the endothelium and the hepatocyte, lead to narrowing of the sinusoids</a:t>
            </a:r>
          </a:p>
        </p:txBody>
      </p:sp>
      <p:sp>
        <p:nvSpPr>
          <p:cNvPr id="20" name="1 Başlık"/>
          <p:cNvSpPr txBox="1">
            <a:spLocks/>
          </p:cNvSpPr>
          <p:nvPr/>
        </p:nvSpPr>
        <p:spPr>
          <a:xfrm>
            <a:off x="457200" y="914400"/>
            <a:ext cx="8229600" cy="685800"/>
          </a:xfrm>
          <a:prstGeom prst="rect">
            <a:avLst/>
          </a:prstGeom>
        </p:spPr>
        <p:txBody>
          <a:bodyPr vert="horz" anchor="ctr">
            <a:noAutofit/>
          </a:bodyPr>
          <a:lstStyle/>
          <a:p>
            <a:pPr lvl="0">
              <a:spcBef>
                <a:spcPct val="0"/>
              </a:spcBef>
            </a:pPr>
            <a:r>
              <a:rPr lang="en-US" sz="2400" b="1" dirty="0" smtClean="0">
                <a:solidFill>
                  <a:srgbClr val="C00000"/>
                </a:solidFill>
                <a:latin typeface="+mj-lt"/>
              </a:rPr>
              <a:t>VENOOCCLUSİVE DİSEASE </a:t>
            </a:r>
            <a:r>
              <a:rPr kumimoji="0" lang="tr-TR" sz="2400" b="1" i="0" u="none" strike="noStrike" kern="1200" cap="none" spc="0" normalizeH="0" baseline="0" noProof="0" dirty="0" smtClean="0">
                <a:ln>
                  <a:noFill/>
                </a:ln>
                <a:solidFill>
                  <a:srgbClr val="C00000"/>
                </a:solidFill>
                <a:effectLst/>
                <a:uLnTx/>
                <a:uFillTx/>
                <a:latin typeface="+mj-lt"/>
                <a:ea typeface="+mj-ea"/>
                <a:cs typeface="+mj-cs"/>
              </a:rPr>
              <a:t>occuring after HSCT</a:t>
            </a:r>
            <a:br>
              <a:rPr kumimoji="0" lang="tr-TR" sz="2400" b="1" i="0" u="none" strike="noStrike" kern="1200" cap="none" spc="0" normalizeH="0" baseline="0" noProof="0" dirty="0" smtClean="0">
                <a:ln>
                  <a:noFill/>
                </a:ln>
                <a:solidFill>
                  <a:srgbClr val="C00000"/>
                </a:solidFill>
                <a:effectLst/>
                <a:uLnTx/>
                <a:uFillTx/>
                <a:latin typeface="+mj-lt"/>
                <a:ea typeface="+mj-ea"/>
                <a:cs typeface="+mj-cs"/>
              </a:rPr>
            </a:br>
            <a:endParaRPr kumimoji="0" lang="tr-TR" sz="2400" b="1" i="0" u="none" strike="noStrike" kern="1200" cap="none" spc="0" normalizeH="0" baseline="0" noProof="0" dirty="0">
              <a:ln>
                <a:noFill/>
              </a:ln>
              <a:solidFill>
                <a:srgbClr val="C00000"/>
              </a:solidFill>
              <a:effectLst/>
              <a:uLnTx/>
              <a:uFillTx/>
              <a:latin typeface="+mj-lt"/>
              <a:ea typeface="+mj-ea"/>
              <a:cs typeface="+mj-cs"/>
            </a:endParaRPr>
          </a:p>
        </p:txBody>
      </p:sp>
      <p:sp>
        <p:nvSpPr>
          <p:cNvPr id="21" name="20 Dikdörtgen"/>
          <p:cNvSpPr/>
          <p:nvPr/>
        </p:nvSpPr>
        <p:spPr>
          <a:xfrm>
            <a:off x="228600" y="468868"/>
            <a:ext cx="4953000" cy="369332"/>
          </a:xfrm>
          <a:prstGeom prst="rect">
            <a:avLst/>
          </a:prstGeom>
        </p:spPr>
        <p:txBody>
          <a:bodyPr wrap="square">
            <a:spAutoFit/>
          </a:bodyPr>
          <a:lstStyle/>
          <a:p>
            <a:pPr marL="342900" indent="-342900"/>
            <a:r>
              <a:rPr lang="tr-TR" b="1" dirty="0" smtClean="0">
                <a:solidFill>
                  <a:schemeClr val="accent6">
                    <a:lumMod val="75000"/>
                  </a:schemeClr>
                </a:solidFill>
                <a:latin typeface="+mj-lt"/>
              </a:rPr>
              <a:t>2. </a:t>
            </a: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Vascular  Origin</a:t>
            </a:r>
          </a:p>
        </p:txBody>
      </p:sp>
      <p:sp>
        <p:nvSpPr>
          <p:cNvPr id="24" name="Text Placeholder 4"/>
          <p:cNvSpPr>
            <a:spLocks noGrp="1"/>
          </p:cNvSpPr>
          <p:nvPr>
            <p:ph idx="1"/>
          </p:nvPr>
        </p:nvSpPr>
        <p:spPr>
          <a:xfrm>
            <a:off x="381000" y="6611779"/>
            <a:ext cx="8229600" cy="246221"/>
          </a:xfrm>
        </p:spPr>
        <p:txBody>
          <a:bodyPr anchor="b" anchorCtr="0">
            <a:spAutoFit/>
          </a:bodyPr>
          <a:lstStyle/>
          <a:p>
            <a:pPr marL="0" indent="0" algn="r">
              <a:spcBef>
                <a:spcPts val="0"/>
              </a:spcBef>
              <a:buNone/>
            </a:pPr>
            <a:r>
              <a:rPr lang="en-GB" sz="1000" dirty="0"/>
              <a:t>PAI-1,plasminogen activator inhibitor-1; TF, tissue </a:t>
            </a:r>
            <a:r>
              <a:rPr lang="en-GB" sz="1000" dirty="0" smtClean="0"/>
              <a:t>factor</a:t>
            </a:r>
            <a:r>
              <a:rPr lang="tr-TR" sz="1000" dirty="0" smtClean="0"/>
              <a:t> </a:t>
            </a:r>
            <a:r>
              <a:rPr lang="en-GB" sz="1000" dirty="0" smtClean="0"/>
              <a:t>Richardson PG et al. </a:t>
            </a:r>
            <a:r>
              <a:rPr lang="en-GB" sz="1000" i="1" dirty="0" smtClean="0"/>
              <a:t>Expert </a:t>
            </a:r>
            <a:r>
              <a:rPr lang="en-GB" sz="1000" i="1" dirty="0" err="1" smtClean="0"/>
              <a:t>Opin</a:t>
            </a:r>
            <a:r>
              <a:rPr lang="en-GB" sz="1000" i="1" dirty="0" smtClean="0"/>
              <a:t> Drug </a:t>
            </a:r>
            <a:r>
              <a:rPr lang="en-GB" sz="1000" i="1" dirty="0" err="1" smtClean="0"/>
              <a:t>Saf</a:t>
            </a:r>
            <a:r>
              <a:rPr lang="en-GB" sz="1000" i="1" dirty="0" smtClean="0"/>
              <a:t> </a:t>
            </a:r>
            <a:r>
              <a:rPr lang="en-GB" sz="1000" dirty="0" smtClean="0"/>
              <a:t>2013;12:123–136</a:t>
            </a:r>
            <a:r>
              <a:rPr lang="tr-TR" sz="1000" dirty="0" smtClean="0"/>
              <a:t> </a:t>
            </a:r>
            <a:endParaRPr lang="en-GB" sz="1000" dirty="0"/>
          </a:p>
        </p:txBody>
      </p:sp>
      <p:sp>
        <p:nvSpPr>
          <p:cNvPr id="25" name="Rounded Rectangle 8"/>
          <p:cNvSpPr/>
          <p:nvPr/>
        </p:nvSpPr>
        <p:spPr>
          <a:xfrm>
            <a:off x="762000" y="2133600"/>
            <a:ext cx="3200400" cy="304800"/>
          </a:xfrm>
          <a:prstGeom prst="roundRect">
            <a:avLst/>
          </a:prstGeom>
          <a:solidFill>
            <a:schemeClr val="accent4"/>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eaLnBrk="0" hangingPunct="0">
              <a:spcBef>
                <a:spcPct val="20000"/>
              </a:spcBef>
              <a:defRPr/>
            </a:pPr>
            <a:r>
              <a:rPr lang="en-US" sz="1200" b="1" dirty="0" smtClean="0">
                <a:solidFill>
                  <a:schemeClr val="bg1"/>
                </a:solidFill>
                <a:latin typeface="Arial" pitchFamily="34" charset="0"/>
                <a:ea typeface="ＭＳ Ｐゴシック"/>
                <a:cs typeface="Arial" pitchFamily="34" charset="0"/>
              </a:rPr>
              <a:t>Sinusoidal narrowing</a:t>
            </a:r>
          </a:p>
        </p:txBody>
      </p:sp>
    </p:spTree>
    <p:custDataLst>
      <p:tags r:id="rId1"/>
    </p:custDataLst>
    <p:extLst>
      <p:ext uri="{BB962C8B-B14F-4D97-AF65-F5344CB8AC3E}">
        <p14:creationId xmlns:p14="http://schemas.microsoft.com/office/powerpoint/2010/main" xmlns="" val="307617166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219200"/>
            <a:ext cx="8534400" cy="1066800"/>
          </a:xfrm>
        </p:spPr>
        <p:txBody>
          <a:bodyPr>
            <a:noAutofit/>
          </a:bodyPr>
          <a:lstStyle/>
          <a:p>
            <a:r>
              <a:rPr lang="en-GB" sz="1800" dirty="0" smtClean="0"/>
              <a:t>VOD is characterised by increased clot formation and reduced clot breakdown</a:t>
            </a:r>
            <a:endParaRPr lang="en-GB" sz="1800" dirty="0"/>
          </a:p>
        </p:txBody>
      </p:sp>
      <p:sp>
        <p:nvSpPr>
          <p:cNvPr id="7" name="TextBox 6"/>
          <p:cNvSpPr txBox="1"/>
          <p:nvPr/>
        </p:nvSpPr>
        <p:spPr>
          <a:xfrm>
            <a:off x="755576" y="5838666"/>
            <a:ext cx="7931224" cy="954107"/>
          </a:xfrm>
          <a:prstGeom prst="rect">
            <a:avLst/>
          </a:prstGeom>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pPr marL="285750" indent="-285750">
              <a:buFont typeface="Arial" pitchFamily="34" charset="0"/>
              <a:buChar char="•"/>
            </a:pPr>
            <a:r>
              <a:rPr lang="en-GB" sz="1400" dirty="0" smtClean="0">
                <a:solidFill>
                  <a:schemeClr val="bg1">
                    <a:lumMod val="50000"/>
                  </a:schemeClr>
                </a:solidFill>
                <a:latin typeface="Arial" pitchFamily="34" charset="0"/>
                <a:cs typeface="Arial" pitchFamily="34" charset="0"/>
              </a:rPr>
              <a:t>The narrowing of the sinusoids, </a:t>
            </a:r>
            <a:r>
              <a:rPr lang="en-GB" sz="1400" dirty="0" err="1" smtClean="0">
                <a:solidFill>
                  <a:schemeClr val="bg1">
                    <a:lumMod val="50000"/>
                  </a:schemeClr>
                </a:solidFill>
                <a:latin typeface="Arial" pitchFamily="34" charset="0"/>
                <a:cs typeface="Arial" pitchFamily="34" charset="0"/>
              </a:rPr>
              <a:t>embolised</a:t>
            </a:r>
            <a:r>
              <a:rPr lang="en-GB" sz="1400" dirty="0" smtClean="0">
                <a:solidFill>
                  <a:schemeClr val="bg1">
                    <a:lumMod val="50000"/>
                  </a:schemeClr>
                </a:solidFill>
                <a:latin typeface="Arial" pitchFamily="34" charset="0"/>
                <a:cs typeface="Arial" pitchFamily="34" charset="0"/>
              </a:rPr>
              <a:t> endothelial cells  and increased clot formation lead to the endpoint of VOD, namely obstruction of the sinusoids</a:t>
            </a:r>
            <a:r>
              <a:rPr lang="tr-TR" sz="1400" dirty="0" smtClean="0">
                <a:solidFill>
                  <a:schemeClr val="bg1">
                    <a:lumMod val="50000"/>
                  </a:schemeClr>
                </a:solidFill>
                <a:latin typeface="Arial" pitchFamily="34" charset="0"/>
                <a:cs typeface="Arial" pitchFamily="34" charset="0"/>
              </a:rPr>
              <a:t>, </a:t>
            </a:r>
            <a:r>
              <a:rPr lang="en-GB" sz="1400" dirty="0" smtClean="0">
                <a:solidFill>
                  <a:schemeClr val="bg1">
                    <a:lumMod val="50000"/>
                  </a:schemeClr>
                </a:solidFill>
                <a:latin typeface="Arial" pitchFamily="34" charset="0"/>
                <a:cs typeface="Arial" pitchFamily="34" charset="0"/>
              </a:rPr>
              <a:t>Portal vein hypotension</a:t>
            </a:r>
            <a:r>
              <a:rPr lang="tr-TR" sz="1400" dirty="0" smtClean="0">
                <a:solidFill>
                  <a:schemeClr val="bg1">
                    <a:lumMod val="50000"/>
                  </a:schemeClr>
                </a:solidFill>
                <a:latin typeface="Arial" pitchFamily="34" charset="0"/>
                <a:cs typeface="Arial" pitchFamily="34" charset="0"/>
              </a:rPr>
              <a:t>, </a:t>
            </a:r>
            <a:r>
              <a:rPr lang="en-GB" sz="1400" dirty="0" smtClean="0">
                <a:solidFill>
                  <a:schemeClr val="bg1">
                    <a:lumMod val="50000"/>
                  </a:schemeClr>
                </a:solidFill>
                <a:latin typeface="Arial" pitchFamily="34" charset="0"/>
                <a:cs typeface="Arial" pitchFamily="34" charset="0"/>
              </a:rPr>
              <a:t>Hepatic venous outflow obstruction</a:t>
            </a:r>
          </a:p>
          <a:p>
            <a:pPr algn="ctr"/>
            <a:r>
              <a:rPr lang="en-GB" sz="1400" dirty="0" smtClean="0">
                <a:solidFill>
                  <a:schemeClr val="bg1">
                    <a:lumMod val="50000"/>
                  </a:schemeClr>
                </a:solidFill>
                <a:latin typeface="Arial" pitchFamily="34" charset="0"/>
                <a:cs typeface="Arial" pitchFamily="34" charset="0"/>
              </a:rPr>
              <a:t> </a:t>
            </a:r>
          </a:p>
        </p:txBody>
      </p:sp>
      <p:sp>
        <p:nvSpPr>
          <p:cNvPr id="22" name="1 Başlık"/>
          <p:cNvSpPr txBox="1">
            <a:spLocks/>
          </p:cNvSpPr>
          <p:nvPr/>
        </p:nvSpPr>
        <p:spPr>
          <a:xfrm>
            <a:off x="457200" y="914400"/>
            <a:ext cx="8229600" cy="685800"/>
          </a:xfrm>
          <a:prstGeom prst="rect">
            <a:avLst/>
          </a:prstGeom>
        </p:spPr>
        <p:txBody>
          <a:bodyPr vert="horz" anchor="ctr">
            <a:noAutofit/>
          </a:bodyPr>
          <a:lstStyle/>
          <a:p>
            <a:pPr lvl="0">
              <a:spcBef>
                <a:spcPct val="0"/>
              </a:spcBef>
            </a:pPr>
            <a:r>
              <a:rPr lang="en-US" sz="2400" b="1" dirty="0" smtClean="0">
                <a:solidFill>
                  <a:srgbClr val="C00000"/>
                </a:solidFill>
                <a:latin typeface="+mj-lt"/>
              </a:rPr>
              <a:t>VENOOCCLUSİVE DİSEASE </a:t>
            </a:r>
            <a:r>
              <a:rPr kumimoji="0" lang="tr-TR" sz="2400" b="1" i="0" u="none" strike="noStrike" kern="1200" cap="none" spc="0" normalizeH="0" baseline="0" noProof="0" dirty="0" smtClean="0">
                <a:ln>
                  <a:noFill/>
                </a:ln>
                <a:solidFill>
                  <a:srgbClr val="C00000"/>
                </a:solidFill>
                <a:effectLst/>
                <a:uLnTx/>
                <a:uFillTx/>
                <a:latin typeface="+mj-lt"/>
                <a:ea typeface="+mj-ea"/>
                <a:cs typeface="+mj-cs"/>
              </a:rPr>
              <a:t>occuring after HSCT</a:t>
            </a:r>
            <a:br>
              <a:rPr kumimoji="0" lang="tr-TR" sz="2400" b="1" i="0" u="none" strike="noStrike" kern="1200" cap="none" spc="0" normalizeH="0" baseline="0" noProof="0" dirty="0" smtClean="0">
                <a:ln>
                  <a:noFill/>
                </a:ln>
                <a:solidFill>
                  <a:srgbClr val="C00000"/>
                </a:solidFill>
                <a:effectLst/>
                <a:uLnTx/>
                <a:uFillTx/>
                <a:latin typeface="+mj-lt"/>
                <a:ea typeface="+mj-ea"/>
                <a:cs typeface="+mj-cs"/>
              </a:rPr>
            </a:br>
            <a:endParaRPr kumimoji="0" lang="tr-TR" sz="2400" b="1" i="0" u="none" strike="noStrike" kern="1200" cap="none" spc="0" normalizeH="0" baseline="0" noProof="0" dirty="0">
              <a:ln>
                <a:noFill/>
              </a:ln>
              <a:solidFill>
                <a:srgbClr val="C00000"/>
              </a:solidFill>
              <a:effectLst/>
              <a:uLnTx/>
              <a:uFillTx/>
              <a:latin typeface="+mj-lt"/>
              <a:ea typeface="+mj-ea"/>
              <a:cs typeface="+mj-cs"/>
            </a:endParaRPr>
          </a:p>
        </p:txBody>
      </p:sp>
      <p:sp>
        <p:nvSpPr>
          <p:cNvPr id="23" name="22 Dikdörtgen"/>
          <p:cNvSpPr/>
          <p:nvPr/>
        </p:nvSpPr>
        <p:spPr>
          <a:xfrm>
            <a:off x="228600" y="468868"/>
            <a:ext cx="4953000" cy="369332"/>
          </a:xfrm>
          <a:prstGeom prst="rect">
            <a:avLst/>
          </a:prstGeom>
        </p:spPr>
        <p:txBody>
          <a:bodyPr wrap="square">
            <a:spAutoFit/>
          </a:bodyPr>
          <a:lstStyle/>
          <a:p>
            <a:pPr marL="342900" indent="-342900"/>
            <a:r>
              <a:rPr lang="tr-TR" b="1" dirty="0" smtClean="0">
                <a:solidFill>
                  <a:schemeClr val="accent6">
                    <a:lumMod val="75000"/>
                  </a:schemeClr>
                </a:solidFill>
                <a:latin typeface="+mj-lt"/>
              </a:rPr>
              <a:t>2. </a:t>
            </a: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Vascular  Origin</a:t>
            </a:r>
          </a:p>
        </p:txBody>
      </p:sp>
      <p:sp>
        <p:nvSpPr>
          <p:cNvPr id="5" name="Text Placeholder 4"/>
          <p:cNvSpPr>
            <a:spLocks noGrp="1"/>
          </p:cNvSpPr>
          <p:nvPr>
            <p:ph idx="1"/>
          </p:nvPr>
        </p:nvSpPr>
        <p:spPr>
          <a:xfrm>
            <a:off x="381000" y="6611779"/>
            <a:ext cx="8229600" cy="246221"/>
          </a:xfrm>
        </p:spPr>
        <p:txBody>
          <a:bodyPr anchor="b" anchorCtr="0">
            <a:spAutoFit/>
          </a:bodyPr>
          <a:lstStyle/>
          <a:p>
            <a:pPr marL="0" indent="0" algn="r">
              <a:spcBef>
                <a:spcPts val="0"/>
              </a:spcBef>
              <a:buNone/>
            </a:pPr>
            <a:r>
              <a:rPr lang="en-GB" sz="1000" dirty="0"/>
              <a:t>PAI-1,plasminogen activator inhibitor-1; TF, tissue </a:t>
            </a:r>
            <a:r>
              <a:rPr lang="en-GB" sz="1000" dirty="0" smtClean="0"/>
              <a:t>factor</a:t>
            </a:r>
            <a:r>
              <a:rPr lang="tr-TR" sz="1000" dirty="0" smtClean="0"/>
              <a:t> </a:t>
            </a:r>
            <a:r>
              <a:rPr lang="en-GB" sz="1000" dirty="0" smtClean="0"/>
              <a:t>Richardson PG et al. </a:t>
            </a:r>
            <a:r>
              <a:rPr lang="en-GB" sz="1000" i="1" dirty="0" smtClean="0"/>
              <a:t>Expert </a:t>
            </a:r>
            <a:r>
              <a:rPr lang="en-GB" sz="1000" i="1" dirty="0" err="1" smtClean="0"/>
              <a:t>Opin</a:t>
            </a:r>
            <a:r>
              <a:rPr lang="en-GB" sz="1000" i="1" dirty="0" smtClean="0"/>
              <a:t> Drug </a:t>
            </a:r>
            <a:r>
              <a:rPr lang="en-GB" sz="1000" i="1" dirty="0" err="1" smtClean="0"/>
              <a:t>Saf</a:t>
            </a:r>
            <a:r>
              <a:rPr lang="en-GB" sz="1000" i="1" dirty="0" smtClean="0"/>
              <a:t> </a:t>
            </a:r>
            <a:r>
              <a:rPr lang="en-GB" sz="1000" dirty="0" smtClean="0"/>
              <a:t>2013;12:123–136</a:t>
            </a:r>
            <a:r>
              <a:rPr lang="tr-TR" sz="1000" dirty="0" smtClean="0"/>
              <a:t> </a:t>
            </a:r>
            <a:endParaRPr lang="en-GB" sz="1000" dirty="0"/>
          </a:p>
        </p:txBody>
      </p:sp>
      <p:pic>
        <p:nvPicPr>
          <p:cNvPr id="4098" name="Picture 2"/>
          <p:cNvPicPr>
            <a:picLocks noChangeAspect="1" noChangeArrowheads="1"/>
          </p:cNvPicPr>
          <p:nvPr/>
        </p:nvPicPr>
        <p:blipFill>
          <a:blip r:embed="rId4" cstate="print"/>
          <a:srcRect/>
          <a:stretch>
            <a:fillRect/>
          </a:stretch>
        </p:blipFill>
        <p:spPr bwMode="auto">
          <a:xfrm>
            <a:off x="838200" y="2362200"/>
            <a:ext cx="7391400" cy="3429000"/>
          </a:xfrm>
          <a:prstGeom prst="rect">
            <a:avLst/>
          </a:prstGeom>
          <a:noFill/>
          <a:ln w="9525">
            <a:noFill/>
            <a:miter lim="800000"/>
            <a:headEnd/>
            <a:tailEnd/>
          </a:ln>
        </p:spPr>
      </p:pic>
      <p:sp>
        <p:nvSpPr>
          <p:cNvPr id="27" name="Rounded Rectangle 8"/>
          <p:cNvSpPr/>
          <p:nvPr/>
        </p:nvSpPr>
        <p:spPr>
          <a:xfrm>
            <a:off x="762000" y="2133600"/>
            <a:ext cx="3200400" cy="304800"/>
          </a:xfrm>
          <a:prstGeom prst="roundRect">
            <a:avLst/>
          </a:prstGeom>
          <a:solidFill>
            <a:schemeClr val="accent4"/>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eaLnBrk="0" hangingPunct="0">
              <a:spcBef>
                <a:spcPct val="20000"/>
              </a:spcBef>
              <a:defRPr/>
            </a:pPr>
            <a:r>
              <a:rPr lang="en-US" sz="1200" b="1" dirty="0" smtClean="0">
                <a:solidFill>
                  <a:schemeClr val="bg1"/>
                </a:solidFill>
                <a:latin typeface="Arial" pitchFamily="34" charset="0"/>
                <a:ea typeface="ＭＳ Ｐゴシック"/>
                <a:cs typeface="Arial" pitchFamily="34" charset="0"/>
              </a:rPr>
              <a:t>Sinusoidal</a:t>
            </a:r>
            <a:r>
              <a:rPr lang="tr-TR" sz="1200" b="1" dirty="0" smtClean="0">
                <a:solidFill>
                  <a:schemeClr val="bg1"/>
                </a:solidFill>
                <a:latin typeface="Arial" pitchFamily="34" charset="0"/>
                <a:ea typeface="ＭＳ Ｐゴシック"/>
                <a:cs typeface="Arial" pitchFamily="34" charset="0"/>
              </a:rPr>
              <a:t> </a:t>
            </a:r>
            <a:r>
              <a:rPr lang="tr-TR" sz="1200" b="1" dirty="0" err="1" smtClean="0">
                <a:solidFill>
                  <a:schemeClr val="bg1"/>
                </a:solidFill>
                <a:latin typeface="Arial" pitchFamily="34" charset="0"/>
                <a:ea typeface="ＭＳ Ｐゴシック"/>
                <a:cs typeface="Arial" pitchFamily="34" charset="0"/>
              </a:rPr>
              <a:t>Obstruction</a:t>
            </a:r>
            <a:r>
              <a:rPr lang="tr-TR" sz="1200" b="1" dirty="0" smtClean="0">
                <a:solidFill>
                  <a:schemeClr val="bg1"/>
                </a:solidFill>
                <a:latin typeface="Arial" pitchFamily="34" charset="0"/>
                <a:ea typeface="ＭＳ Ｐゴシック"/>
                <a:cs typeface="Arial" pitchFamily="34" charset="0"/>
              </a:rPr>
              <a:t> </a:t>
            </a:r>
            <a:r>
              <a:rPr lang="tr-TR" sz="1200" b="1" dirty="0" err="1" smtClean="0">
                <a:solidFill>
                  <a:schemeClr val="bg1"/>
                </a:solidFill>
                <a:latin typeface="Arial" pitchFamily="34" charset="0"/>
                <a:ea typeface="ＭＳ Ｐゴシック"/>
                <a:cs typeface="Arial" pitchFamily="34" charset="0"/>
              </a:rPr>
              <a:t>Syndrome</a:t>
            </a:r>
            <a:endParaRPr lang="en-US" sz="1200" b="1" dirty="0" smtClean="0">
              <a:solidFill>
                <a:schemeClr val="bg1"/>
              </a:solidFill>
              <a:latin typeface="Arial" pitchFamily="34" charset="0"/>
              <a:ea typeface="ＭＳ Ｐゴシック"/>
              <a:cs typeface="Arial" pitchFamily="34" charset="0"/>
            </a:endParaRPr>
          </a:p>
        </p:txBody>
      </p:sp>
    </p:spTree>
    <p:custDataLst>
      <p:tags r:id="rId1"/>
    </p:custDataLst>
    <p:extLst>
      <p:ext uri="{BB962C8B-B14F-4D97-AF65-F5344CB8AC3E}">
        <p14:creationId xmlns:p14="http://schemas.microsoft.com/office/powerpoint/2010/main" xmlns="" val="394052771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85800" y="1371600"/>
            <a:ext cx="2133600" cy="685800"/>
          </a:xfrm>
        </p:spPr>
        <p:txBody>
          <a:bodyPr>
            <a:normAutofit/>
          </a:bodyPr>
          <a:lstStyle/>
          <a:p>
            <a:r>
              <a:rPr lang="en-US" sz="2400" b="1" dirty="0" smtClean="0">
                <a:solidFill>
                  <a:schemeClr val="accent3"/>
                </a:solidFill>
              </a:rPr>
              <a:t>Diagnosis</a:t>
            </a:r>
            <a:endParaRPr lang="tr-TR" sz="2400" b="1" dirty="0">
              <a:solidFill>
                <a:schemeClr val="accent3"/>
              </a:solidFill>
            </a:endParaRPr>
          </a:p>
        </p:txBody>
      </p:sp>
      <p:sp>
        <p:nvSpPr>
          <p:cNvPr id="3" name="2 Metin Yer Tutucusu"/>
          <p:cNvSpPr>
            <a:spLocks noGrp="1"/>
          </p:cNvSpPr>
          <p:nvPr>
            <p:ph idx="1"/>
          </p:nvPr>
        </p:nvSpPr>
        <p:spPr>
          <a:xfrm>
            <a:off x="381000" y="2362200"/>
            <a:ext cx="8610600" cy="4251781"/>
          </a:xfrm>
        </p:spPr>
        <p:txBody>
          <a:bodyPr>
            <a:normAutofit fontScale="47500" lnSpcReduction="20000"/>
          </a:bodyPr>
          <a:lstStyle/>
          <a:p>
            <a:pPr>
              <a:buNone/>
            </a:pPr>
            <a:r>
              <a:rPr lang="tr-TR" dirty="0" smtClean="0"/>
              <a:t>	</a:t>
            </a:r>
          </a:p>
          <a:p>
            <a:pPr>
              <a:buNone/>
            </a:pPr>
            <a:endParaRPr lang="tr-TR" dirty="0" smtClean="0"/>
          </a:p>
          <a:p>
            <a:pPr marL="342900" indent="-342900">
              <a:buNone/>
            </a:pPr>
            <a:r>
              <a:rPr lang="tr-TR" b="1" i="1" dirty="0" smtClean="0"/>
              <a:t>	</a:t>
            </a:r>
            <a:r>
              <a:rPr lang="en-US" sz="3300" b="1" dirty="0" smtClean="0">
                <a:solidFill>
                  <a:srgbClr val="C00000"/>
                </a:solidFill>
              </a:rPr>
              <a:t>Seattle criteria. </a:t>
            </a:r>
            <a:endParaRPr lang="tr-TR" sz="3300" b="1" dirty="0" smtClean="0">
              <a:solidFill>
                <a:srgbClr val="C00000"/>
              </a:solidFill>
            </a:endParaRPr>
          </a:p>
          <a:p>
            <a:pPr marL="342900" indent="-342900">
              <a:lnSpc>
                <a:spcPct val="150000"/>
              </a:lnSpc>
              <a:buNone/>
            </a:pPr>
            <a:r>
              <a:rPr lang="tr-TR" sz="3300" dirty="0" smtClean="0"/>
              <a:t>	</a:t>
            </a:r>
            <a:r>
              <a:rPr lang="en-US" sz="3300" dirty="0" smtClean="0"/>
              <a:t>In the first 20 days after HSCT, the presence of two or more of the</a:t>
            </a:r>
            <a:r>
              <a:rPr lang="tr-TR" sz="3300" dirty="0" smtClean="0"/>
              <a:t> </a:t>
            </a:r>
            <a:r>
              <a:rPr lang="en-US" sz="3300" dirty="0" smtClean="0"/>
              <a:t>following: </a:t>
            </a:r>
            <a:endParaRPr lang="tr-TR" sz="3300" dirty="0" smtClean="0"/>
          </a:p>
          <a:p>
            <a:pPr marL="900684" lvl="2" indent="-342900">
              <a:lnSpc>
                <a:spcPct val="150000"/>
              </a:lnSpc>
              <a:buFont typeface="+mj-lt"/>
              <a:buAutoNum type="arabicPeriod"/>
            </a:pPr>
            <a:r>
              <a:rPr lang="tr-TR" sz="3300" dirty="0" smtClean="0">
                <a:solidFill>
                  <a:schemeClr val="accent4"/>
                </a:solidFill>
              </a:rPr>
              <a:t>B</a:t>
            </a:r>
            <a:r>
              <a:rPr lang="en-US" sz="3300" dirty="0" err="1" smtClean="0">
                <a:solidFill>
                  <a:schemeClr val="accent4"/>
                </a:solidFill>
              </a:rPr>
              <a:t>ilirubin</a:t>
            </a:r>
            <a:r>
              <a:rPr lang="en-US" sz="3300" dirty="0" smtClean="0">
                <a:solidFill>
                  <a:schemeClr val="accent4"/>
                </a:solidFill>
              </a:rPr>
              <a:t> &gt;2 mg/</a:t>
            </a:r>
            <a:r>
              <a:rPr lang="en-US" sz="3300" dirty="0" err="1" smtClean="0">
                <a:solidFill>
                  <a:schemeClr val="accent4"/>
                </a:solidFill>
              </a:rPr>
              <a:t>dL</a:t>
            </a:r>
            <a:r>
              <a:rPr lang="en-US" sz="3300" dirty="0" smtClean="0">
                <a:solidFill>
                  <a:schemeClr val="accent4"/>
                </a:solidFill>
              </a:rPr>
              <a:t> (&gt;34 </a:t>
            </a:r>
            <a:r>
              <a:rPr lang="en-US" sz="3300" dirty="0" err="1" smtClean="0">
                <a:solidFill>
                  <a:schemeClr val="accent4"/>
                </a:solidFill>
              </a:rPr>
              <a:t>mmol</a:t>
            </a:r>
            <a:r>
              <a:rPr lang="en-US" sz="3300" dirty="0" smtClean="0">
                <a:solidFill>
                  <a:schemeClr val="accent4"/>
                </a:solidFill>
              </a:rPr>
              <a:t>/L); </a:t>
            </a:r>
            <a:endParaRPr lang="tr-TR" sz="3300" dirty="0" smtClean="0">
              <a:solidFill>
                <a:schemeClr val="accent4"/>
              </a:solidFill>
            </a:endParaRPr>
          </a:p>
          <a:p>
            <a:pPr marL="900684" lvl="2" indent="-342900">
              <a:lnSpc>
                <a:spcPct val="150000"/>
              </a:lnSpc>
              <a:buFont typeface="+mj-lt"/>
              <a:buAutoNum type="arabicPeriod"/>
            </a:pPr>
            <a:r>
              <a:rPr lang="en-US" sz="3300" dirty="0" err="1" smtClean="0">
                <a:solidFill>
                  <a:schemeClr val="accent4"/>
                </a:solidFill>
              </a:rPr>
              <a:t>hepatomegaly</a:t>
            </a:r>
            <a:r>
              <a:rPr lang="en-US" sz="3300" dirty="0" smtClean="0">
                <a:solidFill>
                  <a:schemeClr val="accent4"/>
                </a:solidFill>
              </a:rPr>
              <a:t> or pain in the right upper quadrant; </a:t>
            </a:r>
            <a:endParaRPr lang="tr-TR" sz="3300" dirty="0" smtClean="0">
              <a:solidFill>
                <a:schemeClr val="accent4"/>
              </a:solidFill>
            </a:endParaRPr>
          </a:p>
          <a:p>
            <a:pPr marL="900684" lvl="2" indent="-342900">
              <a:lnSpc>
                <a:spcPct val="150000"/>
              </a:lnSpc>
              <a:buFont typeface="+mj-lt"/>
              <a:buAutoNum type="arabicPeriod"/>
            </a:pPr>
            <a:r>
              <a:rPr lang="en-US" sz="3300" dirty="0" smtClean="0">
                <a:solidFill>
                  <a:schemeClr val="accent4"/>
                </a:solidFill>
              </a:rPr>
              <a:t>weight gain (&gt;2% basal weight).</a:t>
            </a:r>
            <a:endParaRPr lang="tr-TR" sz="3300" dirty="0" smtClean="0"/>
          </a:p>
          <a:p>
            <a:pPr>
              <a:lnSpc>
                <a:spcPct val="150000"/>
              </a:lnSpc>
              <a:buNone/>
            </a:pPr>
            <a:r>
              <a:rPr lang="tr-TR" sz="3300" b="1" i="1" dirty="0" smtClean="0"/>
              <a:t>	</a:t>
            </a:r>
          </a:p>
          <a:p>
            <a:pPr>
              <a:lnSpc>
                <a:spcPct val="150000"/>
              </a:lnSpc>
              <a:buNone/>
            </a:pPr>
            <a:r>
              <a:rPr lang="en-US" sz="3300" b="1" dirty="0" smtClean="0">
                <a:solidFill>
                  <a:srgbClr val="C00000"/>
                </a:solidFill>
              </a:rPr>
              <a:t>Baltimore criteria. </a:t>
            </a:r>
            <a:endParaRPr lang="tr-TR" sz="3300" b="1" dirty="0" smtClean="0">
              <a:solidFill>
                <a:srgbClr val="C00000"/>
              </a:solidFill>
            </a:endParaRPr>
          </a:p>
          <a:p>
            <a:pPr marL="342900" indent="-342900">
              <a:lnSpc>
                <a:spcPct val="150000"/>
              </a:lnSpc>
              <a:buNone/>
            </a:pPr>
            <a:r>
              <a:rPr lang="tr-TR" sz="3300" dirty="0" smtClean="0"/>
              <a:t>	</a:t>
            </a:r>
            <a:r>
              <a:rPr lang="en-US" sz="3300" dirty="0" smtClean="0"/>
              <a:t>In the first 21 days after HSCT, the presence of </a:t>
            </a:r>
            <a:endParaRPr lang="tr-TR" sz="3300" dirty="0" smtClean="0">
              <a:solidFill>
                <a:schemeClr val="accent4"/>
              </a:solidFill>
            </a:endParaRPr>
          </a:p>
          <a:p>
            <a:pPr marL="900684" lvl="2" indent="-342900">
              <a:lnSpc>
                <a:spcPct val="150000"/>
              </a:lnSpc>
              <a:buFont typeface="+mj-lt"/>
              <a:buAutoNum type="arabicPeriod"/>
            </a:pPr>
            <a:r>
              <a:rPr lang="tr-TR" sz="3300" dirty="0" smtClean="0">
                <a:solidFill>
                  <a:schemeClr val="accent4"/>
                </a:solidFill>
              </a:rPr>
              <a:t>B</a:t>
            </a:r>
            <a:r>
              <a:rPr lang="en-US" sz="3300" dirty="0" err="1" smtClean="0">
                <a:solidFill>
                  <a:schemeClr val="accent4"/>
                </a:solidFill>
              </a:rPr>
              <a:t>ilirubin</a:t>
            </a:r>
            <a:r>
              <a:rPr lang="en-US" sz="3300" dirty="0" smtClean="0">
                <a:solidFill>
                  <a:schemeClr val="accent4"/>
                </a:solidFill>
              </a:rPr>
              <a:t> at &gt;2 mg/</a:t>
            </a:r>
            <a:r>
              <a:rPr lang="en-US" sz="3300" dirty="0" err="1" smtClean="0">
                <a:solidFill>
                  <a:schemeClr val="accent4"/>
                </a:solidFill>
              </a:rPr>
              <a:t>dL</a:t>
            </a:r>
            <a:r>
              <a:rPr lang="en-US" sz="3300" dirty="0" smtClean="0">
                <a:solidFill>
                  <a:schemeClr val="accent4"/>
                </a:solidFill>
              </a:rPr>
              <a:t> (&gt;34 </a:t>
            </a:r>
            <a:r>
              <a:rPr lang="en-US" sz="3300" dirty="0" err="1" smtClean="0">
                <a:solidFill>
                  <a:schemeClr val="accent4"/>
                </a:solidFill>
              </a:rPr>
              <a:t>mmol</a:t>
            </a:r>
            <a:r>
              <a:rPr lang="en-US" sz="3300" dirty="0" smtClean="0">
                <a:solidFill>
                  <a:schemeClr val="accent4"/>
                </a:solidFill>
              </a:rPr>
              <a:t>/L) </a:t>
            </a:r>
            <a:endParaRPr lang="tr-TR" sz="3300" dirty="0" smtClean="0">
              <a:solidFill>
                <a:schemeClr val="accent4"/>
              </a:solidFill>
            </a:endParaRPr>
          </a:p>
          <a:p>
            <a:pPr marL="900684" lvl="2" indent="-342900">
              <a:lnSpc>
                <a:spcPct val="150000"/>
              </a:lnSpc>
              <a:buFont typeface="+mj-lt"/>
              <a:buAutoNum type="arabicPeriod"/>
            </a:pPr>
            <a:r>
              <a:rPr lang="tr-TR" sz="3300" dirty="0" smtClean="0">
                <a:solidFill>
                  <a:schemeClr val="accent4"/>
                </a:solidFill>
              </a:rPr>
              <a:t>P</a:t>
            </a:r>
            <a:r>
              <a:rPr lang="en-US" sz="3300" dirty="0" err="1" smtClean="0">
                <a:solidFill>
                  <a:schemeClr val="accent4"/>
                </a:solidFill>
              </a:rPr>
              <a:t>lus</a:t>
            </a:r>
            <a:r>
              <a:rPr lang="en-US" sz="3300" dirty="0" smtClean="0">
                <a:solidFill>
                  <a:schemeClr val="accent4"/>
                </a:solidFill>
              </a:rPr>
              <a:t> two or more of the following: </a:t>
            </a:r>
            <a:r>
              <a:rPr lang="tr-TR" sz="3300" dirty="0" smtClean="0">
                <a:solidFill>
                  <a:schemeClr val="accent4"/>
                </a:solidFill>
              </a:rPr>
              <a:t> a) </a:t>
            </a:r>
            <a:r>
              <a:rPr lang="en-US" sz="3300" dirty="0" smtClean="0">
                <a:solidFill>
                  <a:schemeClr val="accent4"/>
                </a:solidFill>
              </a:rPr>
              <a:t>painful </a:t>
            </a:r>
            <a:r>
              <a:rPr lang="en-US" sz="3300" dirty="0" err="1" smtClean="0">
                <a:solidFill>
                  <a:schemeClr val="accent4"/>
                </a:solidFill>
              </a:rPr>
              <a:t>hepatomegaly</a:t>
            </a:r>
            <a:r>
              <a:rPr lang="en-US" sz="3300" dirty="0" smtClean="0">
                <a:solidFill>
                  <a:schemeClr val="accent4"/>
                </a:solidFill>
              </a:rPr>
              <a:t>, </a:t>
            </a:r>
            <a:r>
              <a:rPr lang="tr-TR" sz="3300" dirty="0" smtClean="0">
                <a:solidFill>
                  <a:schemeClr val="accent4"/>
                </a:solidFill>
              </a:rPr>
              <a:t> b) </a:t>
            </a:r>
            <a:r>
              <a:rPr lang="en-US" sz="3300" dirty="0" err="1" smtClean="0">
                <a:solidFill>
                  <a:schemeClr val="accent4"/>
                </a:solidFill>
              </a:rPr>
              <a:t>Ascites</a:t>
            </a:r>
            <a:r>
              <a:rPr lang="tr-TR" sz="3300" dirty="0" smtClean="0">
                <a:solidFill>
                  <a:schemeClr val="accent4"/>
                </a:solidFill>
              </a:rPr>
              <a:t>,</a:t>
            </a:r>
            <a:r>
              <a:rPr lang="en-US" sz="3300" dirty="0" smtClean="0">
                <a:solidFill>
                  <a:schemeClr val="accent4"/>
                </a:solidFill>
              </a:rPr>
              <a:t> or</a:t>
            </a:r>
            <a:r>
              <a:rPr lang="tr-TR" sz="3300" dirty="0" smtClean="0">
                <a:solidFill>
                  <a:schemeClr val="accent4"/>
                </a:solidFill>
              </a:rPr>
              <a:t> c)</a:t>
            </a:r>
            <a:r>
              <a:rPr lang="en-US" sz="3300" dirty="0" smtClean="0">
                <a:solidFill>
                  <a:schemeClr val="accent4"/>
                </a:solidFill>
              </a:rPr>
              <a:t>weight gain (&gt;5% basal weight).</a:t>
            </a:r>
          </a:p>
          <a:p>
            <a:endParaRPr lang="tr-TR" dirty="0"/>
          </a:p>
        </p:txBody>
      </p:sp>
      <p:sp>
        <p:nvSpPr>
          <p:cNvPr id="4" name="1 Başlık"/>
          <p:cNvSpPr txBox="1">
            <a:spLocks/>
          </p:cNvSpPr>
          <p:nvPr/>
        </p:nvSpPr>
        <p:spPr>
          <a:xfrm>
            <a:off x="457200" y="914400"/>
            <a:ext cx="8229600" cy="685800"/>
          </a:xfrm>
          <a:prstGeom prst="rect">
            <a:avLst/>
          </a:prstGeom>
        </p:spPr>
        <p:txBody>
          <a:bodyPr vert="horz" anchor="ctr">
            <a:noAutofit/>
          </a:bodyPr>
          <a:lstStyle/>
          <a:p>
            <a:pPr lvl="0">
              <a:spcBef>
                <a:spcPct val="0"/>
              </a:spcBef>
            </a:pPr>
            <a:r>
              <a:rPr lang="en-US" sz="2400" b="1" dirty="0" smtClean="0">
                <a:solidFill>
                  <a:srgbClr val="C00000"/>
                </a:solidFill>
                <a:latin typeface="+mj-lt"/>
              </a:rPr>
              <a:t>VENOOCCLUSİVE DİSEASE </a:t>
            </a:r>
            <a:r>
              <a:rPr kumimoji="0" lang="tr-TR" sz="2400" b="1" i="0" u="none" strike="noStrike" kern="1200" cap="none" spc="0" normalizeH="0" baseline="0" noProof="0" dirty="0" smtClean="0">
                <a:ln>
                  <a:noFill/>
                </a:ln>
                <a:solidFill>
                  <a:srgbClr val="C00000"/>
                </a:solidFill>
                <a:effectLst/>
                <a:uLnTx/>
                <a:uFillTx/>
                <a:latin typeface="+mj-lt"/>
                <a:ea typeface="+mj-ea"/>
                <a:cs typeface="+mj-cs"/>
              </a:rPr>
              <a:t>occuring after HSCT</a:t>
            </a:r>
            <a:br>
              <a:rPr kumimoji="0" lang="tr-TR" sz="2400" b="1" i="0" u="none" strike="noStrike" kern="1200" cap="none" spc="0" normalizeH="0" baseline="0" noProof="0" dirty="0" smtClean="0">
                <a:ln>
                  <a:noFill/>
                </a:ln>
                <a:solidFill>
                  <a:srgbClr val="C00000"/>
                </a:solidFill>
                <a:effectLst/>
                <a:uLnTx/>
                <a:uFillTx/>
                <a:latin typeface="+mj-lt"/>
                <a:ea typeface="+mj-ea"/>
                <a:cs typeface="+mj-cs"/>
              </a:rPr>
            </a:br>
            <a:endParaRPr kumimoji="0" lang="tr-TR" sz="2400" b="1" i="0" u="none" strike="noStrike" kern="1200" cap="none" spc="0" normalizeH="0" baseline="0" noProof="0" dirty="0">
              <a:ln>
                <a:noFill/>
              </a:ln>
              <a:solidFill>
                <a:srgbClr val="C00000"/>
              </a:solidFill>
              <a:effectLst/>
              <a:uLnTx/>
              <a:uFillTx/>
              <a:latin typeface="+mj-lt"/>
              <a:ea typeface="+mj-ea"/>
              <a:cs typeface="+mj-cs"/>
            </a:endParaRPr>
          </a:p>
        </p:txBody>
      </p:sp>
      <p:sp>
        <p:nvSpPr>
          <p:cNvPr id="5" name="4 Dikdörtgen"/>
          <p:cNvSpPr/>
          <p:nvPr/>
        </p:nvSpPr>
        <p:spPr>
          <a:xfrm>
            <a:off x="228600" y="468868"/>
            <a:ext cx="4953000" cy="369332"/>
          </a:xfrm>
          <a:prstGeom prst="rect">
            <a:avLst/>
          </a:prstGeom>
        </p:spPr>
        <p:txBody>
          <a:bodyPr wrap="square">
            <a:spAutoFit/>
          </a:bodyPr>
          <a:lstStyle/>
          <a:p>
            <a:pPr marL="342900" indent="-342900"/>
            <a:r>
              <a:rPr lang="tr-TR" b="1" dirty="0" smtClean="0">
                <a:solidFill>
                  <a:schemeClr val="accent6">
                    <a:lumMod val="75000"/>
                  </a:schemeClr>
                </a:solidFill>
                <a:latin typeface="+mj-lt"/>
              </a:rPr>
              <a:t>2. </a:t>
            </a: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Vascular  Origin</a:t>
            </a:r>
          </a:p>
        </p:txBody>
      </p:sp>
      <p:sp>
        <p:nvSpPr>
          <p:cNvPr id="6" name="5 Dikdörtgen"/>
          <p:cNvSpPr/>
          <p:nvPr/>
        </p:nvSpPr>
        <p:spPr>
          <a:xfrm>
            <a:off x="685800" y="1905000"/>
            <a:ext cx="7696200" cy="584775"/>
          </a:xfrm>
          <a:prstGeom prst="rect">
            <a:avLst/>
          </a:prstGeom>
        </p:spPr>
        <p:txBody>
          <a:bodyPr wrap="square">
            <a:spAutoFit/>
          </a:bodyPr>
          <a:lstStyle/>
          <a:p>
            <a:r>
              <a:rPr lang="en-US" sz="1600" dirty="0" smtClean="0">
                <a:latin typeface="+mj-lt"/>
              </a:rPr>
              <a:t>As for any syndrome, the diagnosis of VOD must be established clinically. All teams employing HSCT use one of the following two sets of clinical criteria</a:t>
            </a:r>
            <a:r>
              <a:rPr lang="tr-TR" sz="1600" dirty="0" smtClean="0">
                <a:latin typeface="+mj-lt"/>
              </a:rPr>
              <a:t>;</a:t>
            </a:r>
            <a:endParaRPr lang="tr-TR" sz="1600" dirty="0">
              <a:latin typeface="+mj-lt"/>
            </a:endParaRPr>
          </a:p>
        </p:txBody>
      </p:sp>
      <p:sp>
        <p:nvSpPr>
          <p:cNvPr id="8" name="7 Dikdörtgen"/>
          <p:cNvSpPr/>
          <p:nvPr/>
        </p:nvSpPr>
        <p:spPr>
          <a:xfrm>
            <a:off x="533400" y="2743200"/>
            <a:ext cx="8229600" cy="1752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Dikdörtgen"/>
          <p:cNvSpPr/>
          <p:nvPr/>
        </p:nvSpPr>
        <p:spPr>
          <a:xfrm>
            <a:off x="533400" y="4724400"/>
            <a:ext cx="8229600" cy="1828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28600" y="1295400"/>
            <a:ext cx="8763000" cy="927795"/>
          </a:xfrm>
        </p:spPr>
        <p:txBody>
          <a:bodyPr>
            <a:normAutofit/>
          </a:bodyPr>
          <a:lstStyle/>
          <a:p>
            <a:r>
              <a:rPr lang="en-US" sz="2400" b="1" dirty="0" smtClean="0">
                <a:solidFill>
                  <a:schemeClr val="accent3"/>
                </a:solidFill>
              </a:rPr>
              <a:t>Diagnosis</a:t>
            </a:r>
            <a:r>
              <a:rPr lang="tr-TR" sz="2400" b="1" i="1" dirty="0" smtClean="0">
                <a:solidFill>
                  <a:schemeClr val="accent3"/>
                </a:solidFill>
              </a:rPr>
              <a:t>: </a:t>
            </a:r>
            <a:r>
              <a:rPr lang="en-US" sz="1800" dirty="0" smtClean="0">
                <a:solidFill>
                  <a:schemeClr val="tx1"/>
                </a:solidFill>
              </a:rPr>
              <a:t>Other studies that can complement the diagnosis are as follows.</a:t>
            </a:r>
            <a:endParaRPr lang="tr-TR" sz="1800" b="1" dirty="0">
              <a:solidFill>
                <a:schemeClr val="tx1"/>
              </a:solidFill>
            </a:endParaRPr>
          </a:p>
        </p:txBody>
      </p:sp>
      <p:sp>
        <p:nvSpPr>
          <p:cNvPr id="3" name="2 Metin Yer Tutucusu"/>
          <p:cNvSpPr>
            <a:spLocks noGrp="1"/>
          </p:cNvSpPr>
          <p:nvPr>
            <p:ph idx="1"/>
          </p:nvPr>
        </p:nvSpPr>
        <p:spPr>
          <a:xfrm>
            <a:off x="381000" y="2057400"/>
            <a:ext cx="8686800" cy="4191000"/>
          </a:xfrm>
        </p:spPr>
        <p:txBody>
          <a:bodyPr>
            <a:noAutofit/>
          </a:bodyPr>
          <a:lstStyle/>
          <a:p>
            <a:pPr marL="342900" indent="-342900">
              <a:buFont typeface="+mj-lt"/>
              <a:buAutoNum type="alphaUcPeriod"/>
            </a:pPr>
            <a:r>
              <a:rPr lang="tr-TR" sz="1600" b="1" dirty="0" smtClean="0">
                <a:solidFill>
                  <a:srgbClr val="C00000"/>
                </a:solidFill>
                <a:latin typeface="+mj-lt"/>
              </a:rPr>
              <a:t>HEMODYNAMIC STUDY: a</a:t>
            </a:r>
            <a:r>
              <a:rPr lang="en-US" sz="1600" b="1" dirty="0" smtClean="0">
                <a:solidFill>
                  <a:srgbClr val="C00000"/>
                </a:solidFill>
                <a:latin typeface="+mj-lt"/>
              </a:rPr>
              <a:t> hepatic venous gradient pressure (HVGP)</a:t>
            </a:r>
            <a:r>
              <a:rPr lang="tr-TR" sz="1600" b="1" dirty="0" smtClean="0">
                <a:solidFill>
                  <a:srgbClr val="C00000"/>
                </a:solidFill>
                <a:latin typeface="+mj-lt"/>
              </a:rPr>
              <a:t>: </a:t>
            </a:r>
            <a:r>
              <a:rPr lang="en-US" sz="1600" b="1" dirty="0" smtClean="0">
                <a:solidFill>
                  <a:srgbClr val="C00000"/>
                </a:solidFill>
                <a:latin typeface="+mj-lt"/>
              </a:rPr>
              <a:t> </a:t>
            </a:r>
            <a:r>
              <a:rPr lang="en-US" sz="1600" dirty="0" smtClean="0">
                <a:latin typeface="+mj-lt"/>
              </a:rPr>
              <a:t>of ≥10 mmHg</a:t>
            </a:r>
            <a:r>
              <a:rPr lang="tr-TR" sz="1600" dirty="0" smtClean="0">
                <a:latin typeface="+mj-lt"/>
              </a:rPr>
              <a:t>,</a:t>
            </a:r>
            <a:r>
              <a:rPr lang="en-US" sz="1600" dirty="0" smtClean="0">
                <a:latin typeface="+mj-lt"/>
              </a:rPr>
              <a:t> However, a normal HVGP does not exclude this </a:t>
            </a:r>
            <a:r>
              <a:rPr lang="en-US" sz="1600" dirty="0" err="1" smtClean="0">
                <a:latin typeface="+mj-lt"/>
              </a:rPr>
              <a:t>syndromic</a:t>
            </a:r>
            <a:r>
              <a:rPr lang="en-US" sz="1600" dirty="0" smtClean="0">
                <a:latin typeface="+mj-lt"/>
              </a:rPr>
              <a:t> diagnosis</a:t>
            </a:r>
            <a:r>
              <a:rPr lang="tr-TR" sz="1600" dirty="0" smtClean="0">
                <a:latin typeface="+mj-lt"/>
              </a:rPr>
              <a:t>, (</a:t>
            </a:r>
            <a:r>
              <a:rPr lang="tr-TR" sz="1600" dirty="0" err="1" smtClean="0">
                <a:latin typeface="+mj-lt"/>
              </a:rPr>
              <a:t>Prognostic</a:t>
            </a:r>
            <a:r>
              <a:rPr lang="tr-TR" sz="1600" dirty="0" smtClean="0">
                <a:latin typeface="+mj-lt"/>
              </a:rPr>
              <a:t> </a:t>
            </a:r>
            <a:r>
              <a:rPr lang="tr-TR" sz="1600" dirty="0" err="1" smtClean="0">
                <a:latin typeface="+mj-lt"/>
              </a:rPr>
              <a:t>Value</a:t>
            </a:r>
            <a:r>
              <a:rPr lang="tr-TR" sz="1600" dirty="0" smtClean="0">
                <a:latin typeface="+mj-lt"/>
              </a:rPr>
              <a:t> !)</a:t>
            </a:r>
            <a:r>
              <a:rPr lang="en-US" sz="1600" dirty="0" smtClean="0">
                <a:latin typeface="+mj-lt"/>
              </a:rPr>
              <a:t>.</a:t>
            </a:r>
            <a:endParaRPr lang="tr-TR" sz="1600" dirty="0" smtClean="0">
              <a:latin typeface="+mj-lt"/>
            </a:endParaRPr>
          </a:p>
          <a:p>
            <a:pPr marL="342900" indent="-342900">
              <a:buFont typeface="+mj-lt"/>
              <a:buAutoNum type="alphaUcPeriod"/>
            </a:pPr>
            <a:endParaRPr lang="tr-TR" sz="1600" dirty="0" smtClean="0">
              <a:latin typeface="+mj-lt"/>
            </a:endParaRPr>
          </a:p>
          <a:p>
            <a:pPr marL="342900" indent="-342900">
              <a:buFont typeface="+mj-lt"/>
              <a:buAutoNum type="alphaUcPeriod"/>
            </a:pPr>
            <a:r>
              <a:rPr lang="en-US" sz="1600" b="1" dirty="0" smtClean="0">
                <a:solidFill>
                  <a:srgbClr val="C00000"/>
                </a:solidFill>
                <a:latin typeface="+mj-lt"/>
              </a:rPr>
              <a:t>Liver biopsy. </a:t>
            </a:r>
            <a:r>
              <a:rPr lang="en-US" sz="1600" dirty="0" smtClean="0">
                <a:latin typeface="+mj-lt"/>
              </a:rPr>
              <a:t>classical histological changes seen with VOD </a:t>
            </a:r>
            <a:endParaRPr lang="tr-TR" sz="1600" dirty="0" smtClean="0">
              <a:latin typeface="+mj-lt"/>
            </a:endParaRPr>
          </a:p>
          <a:p>
            <a:pPr marL="800100" lvl="1" indent="-342900">
              <a:buFont typeface="+mj-lt"/>
              <a:buAutoNum type="arabicPeriod"/>
            </a:pPr>
            <a:r>
              <a:rPr lang="en-US" sz="1600" dirty="0" smtClean="0">
                <a:solidFill>
                  <a:schemeClr val="accent6">
                    <a:lumMod val="75000"/>
                  </a:schemeClr>
                </a:solidFill>
                <a:latin typeface="+mj-lt"/>
              </a:rPr>
              <a:t>concentric narrowing of the lumen of small </a:t>
            </a:r>
            <a:r>
              <a:rPr lang="en-US" sz="1600" dirty="0" err="1" smtClean="0">
                <a:solidFill>
                  <a:schemeClr val="accent6">
                    <a:lumMod val="75000"/>
                  </a:schemeClr>
                </a:solidFill>
                <a:latin typeface="+mj-lt"/>
              </a:rPr>
              <a:t>intrahepatic</a:t>
            </a:r>
            <a:r>
              <a:rPr lang="en-US" sz="1600" dirty="0" smtClean="0">
                <a:solidFill>
                  <a:schemeClr val="accent6">
                    <a:lumMod val="75000"/>
                  </a:schemeClr>
                </a:solidFill>
                <a:latin typeface="+mj-lt"/>
              </a:rPr>
              <a:t> veins,</a:t>
            </a:r>
            <a:r>
              <a:rPr lang="tr-TR" sz="1600" dirty="0" smtClean="0">
                <a:solidFill>
                  <a:schemeClr val="accent6">
                    <a:lumMod val="75000"/>
                  </a:schemeClr>
                </a:solidFill>
                <a:latin typeface="+mj-lt"/>
              </a:rPr>
              <a:t> (more</a:t>
            </a:r>
            <a:r>
              <a:rPr lang="en-US" sz="1600" dirty="0" smtClean="0">
                <a:solidFill>
                  <a:schemeClr val="accent6">
                    <a:lumMod val="75000"/>
                  </a:schemeClr>
                </a:solidFill>
                <a:latin typeface="+mj-lt"/>
              </a:rPr>
              <a:t> specific </a:t>
            </a:r>
            <a:r>
              <a:rPr lang="tr-TR" sz="1600" dirty="0" smtClean="0">
                <a:solidFill>
                  <a:schemeClr val="accent6">
                    <a:lumMod val="75000"/>
                  </a:schemeClr>
                </a:solidFill>
                <a:latin typeface="+mj-lt"/>
              </a:rPr>
              <a:t>)</a:t>
            </a:r>
          </a:p>
          <a:p>
            <a:pPr marL="800100" lvl="1" indent="-342900">
              <a:buFont typeface="+mj-lt"/>
              <a:buAutoNum type="arabicPeriod"/>
            </a:pPr>
            <a:r>
              <a:rPr lang="en-US" sz="1600" dirty="0" smtClean="0">
                <a:solidFill>
                  <a:schemeClr val="accent6">
                    <a:lumMod val="75000"/>
                  </a:schemeClr>
                </a:solidFill>
                <a:latin typeface="+mj-lt"/>
              </a:rPr>
              <a:t>Because of the patchy nature of VOD, a normal biopsy does not exclude this </a:t>
            </a:r>
            <a:r>
              <a:rPr lang="en-US" sz="1600" dirty="0" err="1" smtClean="0">
                <a:solidFill>
                  <a:schemeClr val="accent6">
                    <a:lumMod val="75000"/>
                  </a:schemeClr>
                </a:solidFill>
                <a:latin typeface="+mj-lt"/>
              </a:rPr>
              <a:t>syndromic</a:t>
            </a:r>
            <a:r>
              <a:rPr lang="en-US" sz="1600" dirty="0" smtClean="0">
                <a:solidFill>
                  <a:schemeClr val="accent6">
                    <a:lumMod val="75000"/>
                  </a:schemeClr>
                </a:solidFill>
                <a:latin typeface="+mj-lt"/>
              </a:rPr>
              <a:t> diagnosis</a:t>
            </a:r>
            <a:endParaRPr lang="tr-TR" sz="1600" dirty="0" smtClean="0">
              <a:solidFill>
                <a:schemeClr val="accent6">
                  <a:lumMod val="75000"/>
                </a:schemeClr>
              </a:solidFill>
              <a:latin typeface="+mj-lt"/>
            </a:endParaRPr>
          </a:p>
          <a:p>
            <a:pPr marL="800100" lvl="1" indent="-342900">
              <a:buFont typeface="+mj-lt"/>
              <a:buAutoNum type="arabicPeriod"/>
            </a:pPr>
            <a:endParaRPr lang="tr-TR" sz="1600" dirty="0" smtClean="0">
              <a:solidFill>
                <a:schemeClr val="accent6">
                  <a:lumMod val="75000"/>
                </a:schemeClr>
              </a:solidFill>
              <a:latin typeface="+mj-lt"/>
            </a:endParaRPr>
          </a:p>
          <a:p>
            <a:pPr marL="800100" lvl="1" indent="-342900">
              <a:buFont typeface="+mj-lt"/>
              <a:buAutoNum type="arabicPeriod"/>
            </a:pPr>
            <a:endParaRPr lang="tr-TR" sz="1600" dirty="0" smtClean="0">
              <a:solidFill>
                <a:schemeClr val="accent6">
                  <a:lumMod val="75000"/>
                </a:schemeClr>
              </a:solidFill>
              <a:latin typeface="+mj-lt"/>
            </a:endParaRPr>
          </a:p>
          <a:p>
            <a:pPr marL="800100" lvl="1" indent="-342900">
              <a:buFont typeface="+mj-lt"/>
              <a:buAutoNum type="arabicPeriod"/>
            </a:pPr>
            <a:endParaRPr lang="tr-TR" sz="1600" dirty="0" smtClean="0">
              <a:solidFill>
                <a:schemeClr val="accent6">
                  <a:lumMod val="75000"/>
                </a:schemeClr>
              </a:solidFill>
              <a:latin typeface="+mj-lt"/>
            </a:endParaRPr>
          </a:p>
          <a:p>
            <a:pPr marL="800100" lvl="1" indent="-342900">
              <a:buFont typeface="+mj-lt"/>
              <a:buAutoNum type="arabicPeriod"/>
            </a:pPr>
            <a:endParaRPr lang="tr-TR" sz="1600" dirty="0" smtClean="0">
              <a:solidFill>
                <a:schemeClr val="accent6">
                  <a:lumMod val="75000"/>
                </a:schemeClr>
              </a:solidFill>
              <a:latin typeface="+mj-lt"/>
            </a:endParaRPr>
          </a:p>
          <a:p>
            <a:pPr marL="800100" lvl="1" indent="-342900">
              <a:buFont typeface="+mj-lt"/>
              <a:buAutoNum type="arabicPeriod"/>
            </a:pPr>
            <a:endParaRPr lang="tr-TR" sz="1600" dirty="0" smtClean="0">
              <a:solidFill>
                <a:schemeClr val="accent6">
                  <a:lumMod val="75000"/>
                </a:schemeClr>
              </a:solidFill>
              <a:latin typeface="+mj-lt"/>
            </a:endParaRPr>
          </a:p>
          <a:p>
            <a:pPr marL="800100" lvl="1" indent="-342900">
              <a:buNone/>
            </a:pPr>
            <a:endParaRPr lang="tr-TR" sz="1600" dirty="0" smtClean="0">
              <a:solidFill>
                <a:schemeClr val="accent6">
                  <a:lumMod val="75000"/>
                </a:schemeClr>
              </a:solidFill>
              <a:latin typeface="+mj-lt"/>
            </a:endParaRPr>
          </a:p>
          <a:p>
            <a:pPr marL="800100" lvl="1" indent="-342900">
              <a:buNone/>
            </a:pPr>
            <a:endParaRPr lang="tr-TR" sz="1600" dirty="0" smtClean="0">
              <a:solidFill>
                <a:schemeClr val="accent6">
                  <a:lumMod val="75000"/>
                </a:schemeClr>
              </a:solidFill>
              <a:latin typeface="+mj-lt"/>
            </a:endParaRPr>
          </a:p>
          <a:p>
            <a:pPr marL="342900" indent="-342900">
              <a:buFont typeface="+mj-lt"/>
              <a:buAutoNum type="alphaUcPeriod"/>
            </a:pPr>
            <a:r>
              <a:rPr lang="en-US" sz="1600" b="1" dirty="0" smtClean="0">
                <a:solidFill>
                  <a:srgbClr val="C00000"/>
                </a:solidFill>
              </a:rPr>
              <a:t>Biological studies</a:t>
            </a:r>
            <a:r>
              <a:rPr lang="en-US" sz="1600" dirty="0" smtClean="0">
                <a:solidFill>
                  <a:srgbClr val="C00000"/>
                </a:solidFill>
              </a:rPr>
              <a:t>. </a:t>
            </a:r>
            <a:r>
              <a:rPr lang="en-US" sz="1600" dirty="0" err="1" smtClean="0"/>
              <a:t>plasminogen</a:t>
            </a:r>
            <a:r>
              <a:rPr lang="en-US" sz="1600" dirty="0" smtClean="0"/>
              <a:t> activator inhibitor </a:t>
            </a:r>
            <a:r>
              <a:rPr lang="en-US" sz="1600" b="1" dirty="0" smtClean="0"/>
              <a:t>(PAI)-1 </a:t>
            </a:r>
            <a:r>
              <a:rPr lang="en-US" sz="1600" dirty="0" smtClean="0"/>
              <a:t>(marker with the highest specificity and sensitivity for VOD), </a:t>
            </a:r>
            <a:r>
              <a:rPr lang="en-US" sz="1600" b="1" dirty="0" err="1" smtClean="0"/>
              <a:t>vWF</a:t>
            </a:r>
            <a:r>
              <a:rPr lang="en-US" sz="1600" b="1" dirty="0" smtClean="0"/>
              <a:t>, </a:t>
            </a:r>
            <a:r>
              <a:rPr lang="en-US" sz="1600" b="1" dirty="0" err="1" smtClean="0"/>
              <a:t>thrombomodulin</a:t>
            </a:r>
            <a:r>
              <a:rPr lang="en-US" sz="1600" dirty="0" smtClean="0"/>
              <a:t>, </a:t>
            </a:r>
            <a:r>
              <a:rPr lang="tr-TR" sz="1600" dirty="0" smtClean="0"/>
              <a:t>e.g.</a:t>
            </a:r>
          </a:p>
          <a:p>
            <a:pPr marL="342900" indent="-342900">
              <a:buNone/>
            </a:pPr>
            <a:endParaRPr lang="tr-TR" sz="1600" dirty="0" smtClean="0">
              <a:latin typeface="+mj-lt"/>
            </a:endParaRPr>
          </a:p>
        </p:txBody>
      </p:sp>
      <p:sp>
        <p:nvSpPr>
          <p:cNvPr id="4" name="1 Başlık"/>
          <p:cNvSpPr txBox="1">
            <a:spLocks/>
          </p:cNvSpPr>
          <p:nvPr/>
        </p:nvSpPr>
        <p:spPr>
          <a:xfrm>
            <a:off x="457200" y="914400"/>
            <a:ext cx="8229600" cy="685800"/>
          </a:xfrm>
          <a:prstGeom prst="rect">
            <a:avLst/>
          </a:prstGeom>
        </p:spPr>
        <p:txBody>
          <a:bodyPr vert="horz" anchor="ctr">
            <a:noAutofit/>
          </a:bodyPr>
          <a:lstStyle/>
          <a:p>
            <a:pPr lvl="0">
              <a:spcBef>
                <a:spcPct val="0"/>
              </a:spcBef>
            </a:pPr>
            <a:r>
              <a:rPr lang="en-US" sz="2400" b="1" dirty="0" smtClean="0">
                <a:solidFill>
                  <a:srgbClr val="C00000"/>
                </a:solidFill>
                <a:latin typeface="+mj-lt"/>
              </a:rPr>
              <a:t>VENOOCCLUSİVE DİSEASE </a:t>
            </a:r>
            <a:r>
              <a:rPr kumimoji="0" lang="tr-TR" sz="2400" b="1" i="0" u="none" strike="noStrike" kern="1200" cap="none" spc="0" normalizeH="0" baseline="0" noProof="0" dirty="0" smtClean="0">
                <a:ln>
                  <a:noFill/>
                </a:ln>
                <a:solidFill>
                  <a:srgbClr val="C00000"/>
                </a:solidFill>
                <a:effectLst/>
                <a:uLnTx/>
                <a:uFillTx/>
                <a:latin typeface="+mj-lt"/>
                <a:ea typeface="+mj-ea"/>
                <a:cs typeface="+mj-cs"/>
              </a:rPr>
              <a:t>occuring after HSCT</a:t>
            </a:r>
            <a:br>
              <a:rPr kumimoji="0" lang="tr-TR" sz="2400" b="1" i="0" u="none" strike="noStrike" kern="1200" cap="none" spc="0" normalizeH="0" baseline="0" noProof="0" dirty="0" smtClean="0">
                <a:ln>
                  <a:noFill/>
                </a:ln>
                <a:solidFill>
                  <a:srgbClr val="C00000"/>
                </a:solidFill>
                <a:effectLst/>
                <a:uLnTx/>
                <a:uFillTx/>
                <a:latin typeface="+mj-lt"/>
                <a:ea typeface="+mj-ea"/>
                <a:cs typeface="+mj-cs"/>
              </a:rPr>
            </a:br>
            <a:endParaRPr kumimoji="0" lang="tr-TR" sz="2400" b="1" i="0" u="none" strike="noStrike" kern="1200" cap="none" spc="0" normalizeH="0" baseline="0" noProof="0" dirty="0">
              <a:ln>
                <a:noFill/>
              </a:ln>
              <a:solidFill>
                <a:srgbClr val="C00000"/>
              </a:solidFill>
              <a:effectLst/>
              <a:uLnTx/>
              <a:uFillTx/>
              <a:latin typeface="+mj-lt"/>
              <a:ea typeface="+mj-ea"/>
              <a:cs typeface="+mj-cs"/>
            </a:endParaRPr>
          </a:p>
        </p:txBody>
      </p:sp>
      <p:sp>
        <p:nvSpPr>
          <p:cNvPr id="5" name="4 Dikdörtgen"/>
          <p:cNvSpPr/>
          <p:nvPr/>
        </p:nvSpPr>
        <p:spPr>
          <a:xfrm>
            <a:off x="228600" y="468868"/>
            <a:ext cx="4953000" cy="369332"/>
          </a:xfrm>
          <a:prstGeom prst="rect">
            <a:avLst/>
          </a:prstGeom>
        </p:spPr>
        <p:txBody>
          <a:bodyPr wrap="square">
            <a:spAutoFit/>
          </a:bodyPr>
          <a:lstStyle/>
          <a:p>
            <a:pPr marL="342900" indent="-342900"/>
            <a:r>
              <a:rPr lang="tr-TR" b="1" dirty="0" smtClean="0">
                <a:solidFill>
                  <a:schemeClr val="accent6">
                    <a:lumMod val="75000"/>
                  </a:schemeClr>
                </a:solidFill>
                <a:latin typeface="+mj-lt"/>
              </a:rPr>
              <a:t>2. </a:t>
            </a: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Vascular  Origin</a:t>
            </a:r>
          </a:p>
        </p:txBody>
      </p:sp>
      <p:pic>
        <p:nvPicPr>
          <p:cNvPr id="72710" name="Picture 6" descr="figure"/>
          <p:cNvPicPr>
            <a:picLocks noChangeAspect="1" noChangeArrowheads="1"/>
          </p:cNvPicPr>
          <p:nvPr/>
        </p:nvPicPr>
        <p:blipFill>
          <a:blip r:embed="rId3" cstate="print"/>
          <a:srcRect/>
          <a:stretch>
            <a:fillRect/>
          </a:stretch>
        </p:blipFill>
        <p:spPr bwMode="auto">
          <a:xfrm>
            <a:off x="3733800" y="4267200"/>
            <a:ext cx="2024041" cy="1488871"/>
          </a:xfrm>
          <a:prstGeom prst="rect">
            <a:avLst/>
          </a:prstGeom>
          <a:noFill/>
        </p:spPr>
      </p:pic>
      <p:pic>
        <p:nvPicPr>
          <p:cNvPr id="11" name="Picture 7"/>
          <p:cNvPicPr>
            <a:picLocks noChangeAspect="1" noChangeArrowheads="1"/>
          </p:cNvPicPr>
          <p:nvPr/>
        </p:nvPicPr>
        <p:blipFill>
          <a:blip r:embed="rId4" cstate="print"/>
          <a:srcRect/>
          <a:stretch>
            <a:fillRect/>
          </a:stretch>
        </p:blipFill>
        <p:spPr bwMode="auto">
          <a:xfrm>
            <a:off x="1219200" y="4191000"/>
            <a:ext cx="2023449" cy="1600200"/>
          </a:xfrm>
          <a:prstGeom prst="rect">
            <a:avLst/>
          </a:prstGeom>
          <a:noFill/>
          <a:ln w="9525">
            <a:noFill/>
            <a:miter lim="800000"/>
            <a:headEnd/>
            <a:tailEnd/>
          </a:ln>
        </p:spPr>
      </p:pic>
      <p:pic>
        <p:nvPicPr>
          <p:cNvPr id="17" name="Picture 9"/>
          <p:cNvPicPr>
            <a:picLocks noChangeAspect="1" noChangeArrowheads="1"/>
          </p:cNvPicPr>
          <p:nvPr/>
        </p:nvPicPr>
        <p:blipFill>
          <a:blip r:embed="rId5" cstate="print"/>
          <a:srcRect/>
          <a:stretch>
            <a:fillRect/>
          </a:stretch>
        </p:blipFill>
        <p:spPr bwMode="auto">
          <a:xfrm>
            <a:off x="5943600" y="4191000"/>
            <a:ext cx="2247220" cy="1543050"/>
          </a:xfrm>
          <a:prstGeom prst="rect">
            <a:avLst/>
          </a:prstGeom>
          <a:noFill/>
          <a:ln w="9525">
            <a:noFill/>
            <a:miter lim="800000"/>
            <a:headEnd/>
            <a:tailEnd/>
          </a:ln>
        </p:spPr>
      </p:pic>
      <p:sp>
        <p:nvSpPr>
          <p:cNvPr id="18" name="17 Dikdörtgen"/>
          <p:cNvSpPr/>
          <p:nvPr/>
        </p:nvSpPr>
        <p:spPr>
          <a:xfrm>
            <a:off x="304800" y="6566356"/>
            <a:ext cx="8305800" cy="215444"/>
          </a:xfrm>
          <a:prstGeom prst="rect">
            <a:avLst/>
          </a:prstGeom>
        </p:spPr>
        <p:txBody>
          <a:bodyPr wrap="square">
            <a:spAutoFit/>
          </a:bodyPr>
          <a:lstStyle/>
          <a:p>
            <a:r>
              <a:rPr lang="tr-TR" sz="800" dirty="0" err="1" smtClean="0"/>
              <a:t>Light</a:t>
            </a:r>
            <a:r>
              <a:rPr lang="tr-TR" sz="800" dirty="0" smtClean="0"/>
              <a:t> </a:t>
            </a:r>
            <a:r>
              <a:rPr lang="tr-TR" sz="800" dirty="0" err="1" smtClean="0"/>
              <a:t>micrograph</a:t>
            </a:r>
            <a:r>
              <a:rPr lang="tr-TR" sz="800" dirty="0" smtClean="0"/>
              <a:t> of </a:t>
            </a:r>
            <a:r>
              <a:rPr lang="tr-TR" sz="800" dirty="0" err="1" smtClean="0"/>
              <a:t>sinusoidal</a:t>
            </a:r>
            <a:r>
              <a:rPr lang="tr-TR" sz="800" dirty="0" smtClean="0"/>
              <a:t> </a:t>
            </a:r>
            <a:r>
              <a:rPr lang="tr-TR" sz="800" dirty="0" err="1" smtClean="0"/>
              <a:t>obstruction</a:t>
            </a:r>
            <a:r>
              <a:rPr lang="tr-TR" sz="800" dirty="0" smtClean="0"/>
              <a:t> </a:t>
            </a:r>
            <a:r>
              <a:rPr lang="tr-TR" sz="800" dirty="0" err="1" smtClean="0"/>
              <a:t>syndrome</a:t>
            </a:r>
            <a:r>
              <a:rPr lang="tr-TR" sz="800" dirty="0" smtClean="0"/>
              <a:t> in </a:t>
            </a:r>
            <a:r>
              <a:rPr lang="tr-TR" sz="800" dirty="0" err="1" smtClean="0"/>
              <a:t>which</a:t>
            </a:r>
            <a:r>
              <a:rPr lang="tr-TR" sz="800" dirty="0" smtClean="0"/>
              <a:t> </a:t>
            </a:r>
            <a:r>
              <a:rPr lang="tr-TR" sz="800" dirty="0" err="1" smtClean="0"/>
              <a:t>venular</a:t>
            </a:r>
            <a:r>
              <a:rPr lang="tr-TR" sz="800" dirty="0" smtClean="0"/>
              <a:t> </a:t>
            </a:r>
            <a:r>
              <a:rPr lang="tr-TR" sz="800" dirty="0" err="1" smtClean="0"/>
              <a:t>occlusion</a:t>
            </a:r>
            <a:r>
              <a:rPr lang="tr-TR" sz="800" dirty="0" smtClean="0"/>
              <a:t> has </a:t>
            </a:r>
            <a:r>
              <a:rPr lang="tr-TR" sz="800" dirty="0" err="1" smtClean="0"/>
              <a:t>led</a:t>
            </a:r>
            <a:r>
              <a:rPr lang="tr-TR" sz="800" dirty="0" smtClean="0"/>
              <a:t> to </a:t>
            </a:r>
            <a:r>
              <a:rPr lang="tr-TR" sz="800" dirty="0" err="1" smtClean="0"/>
              <a:t>widespread</a:t>
            </a:r>
            <a:r>
              <a:rPr lang="tr-TR" sz="800" dirty="0" smtClean="0"/>
              <a:t> </a:t>
            </a:r>
            <a:r>
              <a:rPr lang="tr-TR" sz="800" dirty="0" err="1" smtClean="0"/>
              <a:t>zonal</a:t>
            </a:r>
            <a:r>
              <a:rPr lang="tr-TR" sz="800" dirty="0" smtClean="0"/>
              <a:t> </a:t>
            </a:r>
            <a:r>
              <a:rPr lang="tr-TR" sz="800" dirty="0" err="1" smtClean="0"/>
              <a:t>liver</a:t>
            </a:r>
            <a:r>
              <a:rPr lang="tr-TR" sz="800" dirty="0" smtClean="0"/>
              <a:t> </a:t>
            </a:r>
            <a:r>
              <a:rPr lang="tr-TR" sz="800" dirty="0" err="1" smtClean="0"/>
              <a:t>disruption</a:t>
            </a:r>
            <a:r>
              <a:rPr lang="tr-TR" sz="800" dirty="0" smtClean="0"/>
              <a:t> and </a:t>
            </a:r>
            <a:r>
              <a:rPr lang="tr-TR" sz="800" dirty="0" err="1" smtClean="0"/>
              <a:t>centrilobular</a:t>
            </a:r>
            <a:r>
              <a:rPr lang="tr-TR" sz="800" dirty="0" smtClean="0"/>
              <a:t> </a:t>
            </a:r>
            <a:r>
              <a:rPr lang="tr-TR" sz="800" dirty="0" err="1" smtClean="0"/>
              <a:t>hemorrhagic</a:t>
            </a:r>
            <a:r>
              <a:rPr lang="tr-TR" sz="800" dirty="0" smtClean="0"/>
              <a:t> </a:t>
            </a:r>
            <a:r>
              <a:rPr lang="tr-TR" sz="800" dirty="0" err="1" smtClean="0"/>
              <a:t>necrosis</a:t>
            </a:r>
            <a:endParaRPr lang="tr-TR" sz="8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28600" y="1295400"/>
            <a:ext cx="8763000" cy="927795"/>
          </a:xfrm>
        </p:spPr>
        <p:txBody>
          <a:bodyPr>
            <a:normAutofit/>
          </a:bodyPr>
          <a:lstStyle/>
          <a:p>
            <a:r>
              <a:rPr lang="en-US" sz="2400" b="1" dirty="0" smtClean="0">
                <a:solidFill>
                  <a:schemeClr val="accent3"/>
                </a:solidFill>
              </a:rPr>
              <a:t>Diagnosis</a:t>
            </a:r>
            <a:r>
              <a:rPr lang="tr-TR" sz="2400" b="1" i="1" dirty="0" smtClean="0">
                <a:solidFill>
                  <a:schemeClr val="accent3"/>
                </a:solidFill>
              </a:rPr>
              <a:t>: </a:t>
            </a:r>
            <a:r>
              <a:rPr lang="tr-TR" sz="1800" dirty="0" smtClean="0">
                <a:solidFill>
                  <a:srgbClr val="C00000"/>
                </a:solidFill>
              </a:rPr>
              <a:t>IMAGING STUDIES : (</a:t>
            </a:r>
            <a:r>
              <a:rPr lang="en-US" sz="1800" dirty="0" err="1" smtClean="0">
                <a:solidFill>
                  <a:srgbClr val="C00000"/>
                </a:solidFill>
              </a:rPr>
              <a:t>Ultrasonography</a:t>
            </a:r>
            <a:r>
              <a:rPr lang="tr-TR" sz="1800" dirty="0" smtClean="0">
                <a:solidFill>
                  <a:srgbClr val="C00000"/>
                </a:solidFill>
              </a:rPr>
              <a:t>,)</a:t>
            </a:r>
            <a:r>
              <a:rPr lang="en-US" sz="1800" dirty="0" smtClean="0">
                <a:solidFill>
                  <a:srgbClr val="C00000"/>
                </a:solidFill>
              </a:rPr>
              <a:t>. </a:t>
            </a:r>
            <a:endParaRPr lang="tr-TR" sz="1800" b="1" dirty="0">
              <a:solidFill>
                <a:schemeClr val="tx1"/>
              </a:solidFill>
            </a:endParaRPr>
          </a:p>
        </p:txBody>
      </p:sp>
      <p:sp>
        <p:nvSpPr>
          <p:cNvPr id="3" name="2 Metin Yer Tutucusu"/>
          <p:cNvSpPr>
            <a:spLocks noGrp="1"/>
          </p:cNvSpPr>
          <p:nvPr>
            <p:ph idx="1"/>
          </p:nvPr>
        </p:nvSpPr>
        <p:spPr>
          <a:xfrm>
            <a:off x="228600" y="2133600"/>
            <a:ext cx="4343400" cy="4114800"/>
          </a:xfrm>
        </p:spPr>
        <p:txBody>
          <a:bodyPr>
            <a:noAutofit/>
          </a:bodyPr>
          <a:lstStyle/>
          <a:p>
            <a:pPr marL="342900" indent="-342900">
              <a:lnSpc>
                <a:spcPct val="150000"/>
              </a:lnSpc>
              <a:buNone/>
            </a:pPr>
            <a:r>
              <a:rPr lang="en-US" sz="1600" dirty="0" smtClean="0">
                <a:latin typeface="+mj-lt"/>
              </a:rPr>
              <a:t>US imaging is sensitive in detecting </a:t>
            </a:r>
            <a:endParaRPr lang="tr-TR" sz="1600" dirty="0" smtClean="0">
              <a:latin typeface="+mj-lt"/>
            </a:endParaRPr>
          </a:p>
          <a:p>
            <a:pPr marL="342900" indent="-342900">
              <a:lnSpc>
                <a:spcPct val="150000"/>
              </a:lnSpc>
              <a:buFont typeface="+mj-lt"/>
              <a:buAutoNum type="arabicPeriod"/>
            </a:pPr>
            <a:r>
              <a:rPr lang="tr-TR" sz="1600" dirty="0" smtClean="0">
                <a:solidFill>
                  <a:srgbClr val="FF0000"/>
                </a:solidFill>
                <a:latin typeface="+mj-lt"/>
              </a:rPr>
              <a:t>A</a:t>
            </a:r>
            <a:r>
              <a:rPr lang="en-US" sz="1600" dirty="0" err="1" smtClean="0">
                <a:solidFill>
                  <a:srgbClr val="FF0000"/>
                </a:solidFill>
                <a:latin typeface="+mj-lt"/>
              </a:rPr>
              <a:t>scites</a:t>
            </a:r>
            <a:r>
              <a:rPr lang="en-US" sz="1600" dirty="0" smtClean="0">
                <a:solidFill>
                  <a:srgbClr val="FF0000"/>
                </a:solidFill>
                <a:latin typeface="+mj-lt"/>
              </a:rPr>
              <a:t>, </a:t>
            </a:r>
            <a:endParaRPr lang="tr-TR" sz="1600" dirty="0" smtClean="0">
              <a:solidFill>
                <a:srgbClr val="FF0000"/>
              </a:solidFill>
              <a:latin typeface="+mj-lt"/>
            </a:endParaRPr>
          </a:p>
          <a:p>
            <a:pPr marL="342900" indent="-342900">
              <a:lnSpc>
                <a:spcPct val="150000"/>
              </a:lnSpc>
              <a:buFont typeface="+mj-lt"/>
              <a:buAutoNum type="arabicPeriod"/>
            </a:pPr>
            <a:r>
              <a:rPr lang="tr-TR" sz="1600" dirty="0" smtClean="0">
                <a:solidFill>
                  <a:srgbClr val="FF0000"/>
                </a:solidFill>
                <a:latin typeface="+mj-lt"/>
              </a:rPr>
              <a:t>H</a:t>
            </a:r>
            <a:r>
              <a:rPr lang="en-US" sz="1600" dirty="0" err="1" smtClean="0">
                <a:solidFill>
                  <a:srgbClr val="FF0000"/>
                </a:solidFill>
                <a:latin typeface="+mj-lt"/>
              </a:rPr>
              <a:t>epatosplenomegaly</a:t>
            </a:r>
            <a:r>
              <a:rPr lang="en-US" sz="1600" dirty="0" smtClean="0">
                <a:solidFill>
                  <a:srgbClr val="FF0000"/>
                </a:solidFill>
                <a:latin typeface="+mj-lt"/>
              </a:rPr>
              <a:t>, </a:t>
            </a:r>
            <a:endParaRPr lang="tr-TR" sz="1600" dirty="0" smtClean="0">
              <a:solidFill>
                <a:srgbClr val="FF0000"/>
              </a:solidFill>
              <a:latin typeface="+mj-lt"/>
            </a:endParaRPr>
          </a:p>
          <a:p>
            <a:pPr marL="342900" indent="-342900">
              <a:lnSpc>
                <a:spcPct val="150000"/>
              </a:lnSpc>
              <a:buFont typeface="+mj-lt"/>
              <a:buAutoNum type="arabicPeriod"/>
            </a:pPr>
            <a:r>
              <a:rPr lang="tr-TR" sz="1600" dirty="0" smtClean="0">
                <a:solidFill>
                  <a:srgbClr val="FF0000"/>
                </a:solidFill>
                <a:latin typeface="+mj-lt"/>
              </a:rPr>
              <a:t>P</a:t>
            </a:r>
            <a:r>
              <a:rPr lang="en-US" sz="1600" dirty="0" err="1" smtClean="0">
                <a:solidFill>
                  <a:srgbClr val="FF0000"/>
                </a:solidFill>
                <a:latin typeface="+mj-lt"/>
              </a:rPr>
              <a:t>ortal</a:t>
            </a:r>
            <a:r>
              <a:rPr lang="en-US" sz="1600" dirty="0" smtClean="0">
                <a:solidFill>
                  <a:srgbClr val="FF0000"/>
                </a:solidFill>
                <a:latin typeface="+mj-lt"/>
              </a:rPr>
              <a:t> vein enlargement, </a:t>
            </a:r>
            <a:endParaRPr lang="tr-TR" sz="1600" dirty="0" smtClean="0">
              <a:solidFill>
                <a:srgbClr val="FF0000"/>
              </a:solidFill>
              <a:latin typeface="+mj-lt"/>
            </a:endParaRPr>
          </a:p>
          <a:p>
            <a:pPr marL="342900" indent="-342900">
              <a:lnSpc>
                <a:spcPct val="150000"/>
              </a:lnSpc>
              <a:buFont typeface="+mj-lt"/>
              <a:buAutoNum type="arabicPeriod"/>
            </a:pPr>
            <a:r>
              <a:rPr lang="tr-TR" sz="1600" dirty="0" smtClean="0">
                <a:solidFill>
                  <a:srgbClr val="FF0000"/>
                </a:solidFill>
                <a:latin typeface="+mj-lt"/>
              </a:rPr>
              <a:t>M</a:t>
            </a:r>
            <a:r>
              <a:rPr lang="en-US" sz="1600" dirty="0" err="1" smtClean="0">
                <a:solidFill>
                  <a:srgbClr val="FF0000"/>
                </a:solidFill>
                <a:latin typeface="+mj-lt"/>
              </a:rPr>
              <a:t>arked</a:t>
            </a:r>
            <a:r>
              <a:rPr lang="en-US" sz="1600" dirty="0" smtClean="0">
                <a:solidFill>
                  <a:srgbClr val="FF0000"/>
                </a:solidFill>
                <a:latin typeface="+mj-lt"/>
              </a:rPr>
              <a:t> gallbladder wall edema</a:t>
            </a:r>
            <a:r>
              <a:rPr lang="tr-TR" sz="1600" dirty="0" smtClean="0">
                <a:solidFill>
                  <a:srgbClr val="FF0000"/>
                </a:solidFill>
                <a:latin typeface="+mj-lt"/>
              </a:rPr>
              <a:t>           (</a:t>
            </a:r>
            <a:r>
              <a:rPr lang="tr-TR" sz="1600" dirty="0" err="1" smtClean="0">
                <a:solidFill>
                  <a:srgbClr val="FF0000"/>
                </a:solidFill>
                <a:latin typeface="+mj-lt"/>
              </a:rPr>
              <a:t>wall</a:t>
            </a:r>
            <a:r>
              <a:rPr lang="tr-TR" sz="1600" dirty="0" smtClean="0">
                <a:solidFill>
                  <a:srgbClr val="FF0000"/>
                </a:solidFill>
                <a:latin typeface="+mj-lt"/>
              </a:rPr>
              <a:t> </a:t>
            </a:r>
            <a:r>
              <a:rPr lang="tr-TR" sz="1600" dirty="0" err="1" smtClean="0">
                <a:solidFill>
                  <a:srgbClr val="FF0000"/>
                </a:solidFill>
                <a:latin typeface="+mj-lt"/>
              </a:rPr>
              <a:t>thickening</a:t>
            </a:r>
            <a:r>
              <a:rPr lang="tr-TR" sz="1600" dirty="0" smtClean="0">
                <a:solidFill>
                  <a:srgbClr val="FF0000"/>
                </a:solidFill>
                <a:latin typeface="+mj-lt"/>
              </a:rPr>
              <a:t> &gt; 6-8 mm)</a:t>
            </a:r>
            <a:r>
              <a:rPr lang="en-US" sz="1600" dirty="0" smtClean="0">
                <a:solidFill>
                  <a:srgbClr val="FF0000"/>
                </a:solidFill>
                <a:latin typeface="+mj-lt"/>
              </a:rPr>
              <a:t>,</a:t>
            </a:r>
            <a:endParaRPr lang="tr-TR" sz="1600" dirty="0" smtClean="0">
              <a:solidFill>
                <a:srgbClr val="FF0000"/>
              </a:solidFill>
              <a:latin typeface="+mj-lt"/>
            </a:endParaRPr>
          </a:p>
          <a:p>
            <a:pPr marL="342900" indent="-342900">
              <a:lnSpc>
                <a:spcPct val="150000"/>
              </a:lnSpc>
              <a:buFont typeface="+mj-lt"/>
              <a:buAutoNum type="arabicPeriod"/>
            </a:pPr>
            <a:r>
              <a:rPr lang="tr-TR" sz="1600" dirty="0" smtClean="0">
                <a:solidFill>
                  <a:srgbClr val="FF0000"/>
                </a:solidFill>
                <a:latin typeface="+mj-lt"/>
              </a:rPr>
              <a:t>A</a:t>
            </a:r>
            <a:r>
              <a:rPr lang="en-US" sz="1600" dirty="0" err="1" smtClean="0">
                <a:solidFill>
                  <a:srgbClr val="FF0000"/>
                </a:solidFill>
                <a:latin typeface="+mj-lt"/>
              </a:rPr>
              <a:t>bnormal</a:t>
            </a:r>
            <a:r>
              <a:rPr lang="en-US" sz="1600" dirty="0" smtClean="0">
                <a:solidFill>
                  <a:srgbClr val="FF0000"/>
                </a:solidFill>
                <a:latin typeface="+mj-lt"/>
              </a:rPr>
              <a:t> Doppler parameters </a:t>
            </a:r>
            <a:endParaRPr lang="tr-TR" sz="1600" dirty="0" smtClean="0">
              <a:solidFill>
                <a:srgbClr val="FF0000"/>
              </a:solidFill>
              <a:latin typeface="+mj-lt"/>
            </a:endParaRPr>
          </a:p>
          <a:p>
            <a:pPr marL="342900" indent="-342900">
              <a:buNone/>
            </a:pPr>
            <a:endParaRPr lang="tr-TR" sz="1200" dirty="0" smtClean="0">
              <a:latin typeface="+mj-lt"/>
            </a:endParaRPr>
          </a:p>
          <a:p>
            <a:pPr marL="342900" indent="-342900">
              <a:buNone/>
            </a:pPr>
            <a:r>
              <a:rPr lang="en-US" sz="1200" dirty="0" smtClean="0">
                <a:latin typeface="+mj-lt"/>
              </a:rPr>
              <a:t>(portal venous </a:t>
            </a:r>
            <a:r>
              <a:rPr lang="en-US" sz="1200" dirty="0" err="1" smtClean="0">
                <a:latin typeface="+mj-lt"/>
              </a:rPr>
              <a:t>pulsatility</a:t>
            </a:r>
            <a:r>
              <a:rPr lang="en-US" sz="1200" dirty="0" smtClean="0">
                <a:latin typeface="+mj-lt"/>
              </a:rPr>
              <a:t>, </a:t>
            </a:r>
            <a:r>
              <a:rPr lang="en-US" sz="1200" dirty="0" err="1" smtClean="0">
                <a:latin typeface="+mj-lt"/>
              </a:rPr>
              <a:t>hepatofugal</a:t>
            </a:r>
            <a:r>
              <a:rPr lang="en-US" sz="1200" dirty="0" smtClean="0">
                <a:latin typeface="+mj-lt"/>
              </a:rPr>
              <a:t> portal venous</a:t>
            </a:r>
            <a:r>
              <a:rPr lang="tr-TR" sz="1200" dirty="0" smtClean="0">
                <a:latin typeface="+mj-lt"/>
              </a:rPr>
              <a:t> </a:t>
            </a:r>
          </a:p>
          <a:p>
            <a:pPr marL="342900" indent="-342900">
              <a:buNone/>
            </a:pPr>
            <a:r>
              <a:rPr lang="en-US" sz="1200" dirty="0" smtClean="0">
                <a:latin typeface="+mj-lt"/>
              </a:rPr>
              <a:t>flow,</a:t>
            </a:r>
            <a:r>
              <a:rPr lang="tr-TR" sz="1200" dirty="0" smtClean="0">
                <a:latin typeface="+mj-lt"/>
              </a:rPr>
              <a:t> </a:t>
            </a:r>
            <a:r>
              <a:rPr lang="en-US" sz="1200" dirty="0" smtClean="0">
                <a:latin typeface="+mj-lt"/>
              </a:rPr>
              <a:t>increased hepatic artery resistive index &gt;0.8, and </a:t>
            </a:r>
            <a:endParaRPr lang="tr-TR" sz="1200" dirty="0" smtClean="0">
              <a:latin typeface="+mj-lt"/>
            </a:endParaRPr>
          </a:p>
          <a:p>
            <a:pPr marL="342900" indent="-342900">
              <a:buNone/>
            </a:pPr>
            <a:r>
              <a:rPr lang="en-US" sz="1200" dirty="0" smtClean="0">
                <a:latin typeface="+mj-lt"/>
              </a:rPr>
              <a:t>loss of</a:t>
            </a:r>
            <a:r>
              <a:rPr lang="tr-TR" sz="1200" dirty="0" smtClean="0">
                <a:latin typeface="+mj-lt"/>
              </a:rPr>
              <a:t>  </a:t>
            </a:r>
            <a:r>
              <a:rPr lang="en-US" sz="1200" dirty="0" err="1" smtClean="0">
                <a:latin typeface="+mj-lt"/>
              </a:rPr>
              <a:t>triphasic</a:t>
            </a:r>
            <a:r>
              <a:rPr lang="en-US" sz="1200" dirty="0" smtClean="0">
                <a:latin typeface="+mj-lt"/>
              </a:rPr>
              <a:t> flow pattern in the hepatic</a:t>
            </a:r>
            <a:r>
              <a:rPr lang="tr-TR" sz="1200" dirty="0" smtClean="0">
                <a:latin typeface="+mj-lt"/>
              </a:rPr>
              <a:t> </a:t>
            </a:r>
            <a:r>
              <a:rPr lang="en-US" sz="1200" dirty="0" smtClean="0">
                <a:latin typeface="+mj-lt"/>
              </a:rPr>
              <a:t>veins). </a:t>
            </a:r>
            <a:endParaRPr lang="tr-TR" sz="1200" dirty="0" smtClean="0">
              <a:latin typeface="+mj-lt"/>
            </a:endParaRPr>
          </a:p>
          <a:p>
            <a:pPr marL="342900" indent="-342900">
              <a:lnSpc>
                <a:spcPct val="150000"/>
              </a:lnSpc>
              <a:buFont typeface="+mj-lt"/>
              <a:buAutoNum type="alphaUcPeriod"/>
            </a:pPr>
            <a:endParaRPr lang="tr-TR" sz="1600" dirty="0" smtClean="0">
              <a:latin typeface="+mj-lt"/>
            </a:endParaRPr>
          </a:p>
          <a:p>
            <a:pPr marL="342900" indent="-342900">
              <a:lnSpc>
                <a:spcPct val="150000"/>
              </a:lnSpc>
              <a:buNone/>
            </a:pPr>
            <a:endParaRPr lang="tr-TR" sz="1600" dirty="0" smtClean="0">
              <a:latin typeface="+mj-lt"/>
            </a:endParaRPr>
          </a:p>
        </p:txBody>
      </p:sp>
      <p:sp>
        <p:nvSpPr>
          <p:cNvPr id="4" name="1 Başlık"/>
          <p:cNvSpPr txBox="1">
            <a:spLocks/>
          </p:cNvSpPr>
          <p:nvPr/>
        </p:nvSpPr>
        <p:spPr>
          <a:xfrm>
            <a:off x="457200" y="914400"/>
            <a:ext cx="8229600" cy="685800"/>
          </a:xfrm>
          <a:prstGeom prst="rect">
            <a:avLst/>
          </a:prstGeom>
        </p:spPr>
        <p:txBody>
          <a:bodyPr vert="horz" anchor="ctr">
            <a:noAutofit/>
          </a:bodyPr>
          <a:lstStyle/>
          <a:p>
            <a:pPr lvl="0">
              <a:spcBef>
                <a:spcPct val="0"/>
              </a:spcBef>
            </a:pPr>
            <a:r>
              <a:rPr lang="en-US" sz="2400" b="1" dirty="0" smtClean="0">
                <a:solidFill>
                  <a:srgbClr val="C00000"/>
                </a:solidFill>
                <a:latin typeface="+mj-lt"/>
              </a:rPr>
              <a:t>VENOOCCLUSİVE DİSEASE </a:t>
            </a:r>
            <a:r>
              <a:rPr kumimoji="0" lang="tr-TR" sz="2400" b="1" i="0" u="none" strike="noStrike" kern="1200" cap="none" spc="0" normalizeH="0" baseline="0" noProof="0" dirty="0" smtClean="0">
                <a:ln>
                  <a:noFill/>
                </a:ln>
                <a:solidFill>
                  <a:srgbClr val="C00000"/>
                </a:solidFill>
                <a:effectLst/>
                <a:uLnTx/>
                <a:uFillTx/>
                <a:latin typeface="+mj-lt"/>
                <a:ea typeface="+mj-ea"/>
                <a:cs typeface="+mj-cs"/>
              </a:rPr>
              <a:t>occuring after HSCT</a:t>
            </a:r>
            <a:br>
              <a:rPr kumimoji="0" lang="tr-TR" sz="2400" b="1" i="0" u="none" strike="noStrike" kern="1200" cap="none" spc="0" normalizeH="0" baseline="0" noProof="0" dirty="0" smtClean="0">
                <a:ln>
                  <a:noFill/>
                </a:ln>
                <a:solidFill>
                  <a:srgbClr val="C00000"/>
                </a:solidFill>
                <a:effectLst/>
                <a:uLnTx/>
                <a:uFillTx/>
                <a:latin typeface="+mj-lt"/>
                <a:ea typeface="+mj-ea"/>
                <a:cs typeface="+mj-cs"/>
              </a:rPr>
            </a:br>
            <a:endParaRPr kumimoji="0" lang="tr-TR" sz="2400" b="1" i="0" u="none" strike="noStrike" kern="1200" cap="none" spc="0" normalizeH="0" baseline="0" noProof="0" dirty="0">
              <a:ln>
                <a:noFill/>
              </a:ln>
              <a:solidFill>
                <a:srgbClr val="C00000"/>
              </a:solidFill>
              <a:effectLst/>
              <a:uLnTx/>
              <a:uFillTx/>
              <a:latin typeface="+mj-lt"/>
              <a:ea typeface="+mj-ea"/>
              <a:cs typeface="+mj-cs"/>
            </a:endParaRPr>
          </a:p>
        </p:txBody>
      </p:sp>
      <p:sp>
        <p:nvSpPr>
          <p:cNvPr id="5" name="4 Dikdörtgen"/>
          <p:cNvSpPr/>
          <p:nvPr/>
        </p:nvSpPr>
        <p:spPr>
          <a:xfrm>
            <a:off x="228600" y="468868"/>
            <a:ext cx="4953000" cy="369332"/>
          </a:xfrm>
          <a:prstGeom prst="rect">
            <a:avLst/>
          </a:prstGeom>
        </p:spPr>
        <p:txBody>
          <a:bodyPr wrap="square">
            <a:spAutoFit/>
          </a:bodyPr>
          <a:lstStyle/>
          <a:p>
            <a:pPr marL="342900" indent="-342900"/>
            <a:r>
              <a:rPr lang="tr-TR" b="1" dirty="0" smtClean="0">
                <a:solidFill>
                  <a:schemeClr val="accent6">
                    <a:lumMod val="75000"/>
                  </a:schemeClr>
                </a:solidFill>
                <a:latin typeface="+mj-lt"/>
              </a:rPr>
              <a:t>2. </a:t>
            </a: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Vascular  Origin</a:t>
            </a:r>
          </a:p>
        </p:txBody>
      </p:sp>
      <p:pic>
        <p:nvPicPr>
          <p:cNvPr id="163843" name="Picture 3"/>
          <p:cNvPicPr>
            <a:picLocks noChangeAspect="1" noChangeArrowheads="1"/>
          </p:cNvPicPr>
          <p:nvPr/>
        </p:nvPicPr>
        <p:blipFill>
          <a:blip r:embed="rId3" cstate="print"/>
          <a:srcRect/>
          <a:stretch>
            <a:fillRect/>
          </a:stretch>
        </p:blipFill>
        <p:spPr bwMode="auto">
          <a:xfrm>
            <a:off x="4419600" y="2133600"/>
            <a:ext cx="4019398" cy="3581400"/>
          </a:xfrm>
          <a:prstGeom prst="rect">
            <a:avLst/>
          </a:prstGeom>
          <a:noFill/>
          <a:ln w="9525">
            <a:noFill/>
            <a:miter lim="800000"/>
            <a:headEnd/>
            <a:tailEnd/>
          </a:ln>
        </p:spPr>
      </p:pic>
      <p:sp>
        <p:nvSpPr>
          <p:cNvPr id="12" name="11 Dikdörtgen"/>
          <p:cNvSpPr/>
          <p:nvPr/>
        </p:nvSpPr>
        <p:spPr>
          <a:xfrm>
            <a:off x="381000" y="6043136"/>
            <a:ext cx="8077200" cy="738664"/>
          </a:xfrm>
          <a:prstGeom prst="rect">
            <a:avLst/>
          </a:prstGeom>
        </p:spPr>
        <p:txBody>
          <a:bodyPr wrap="square">
            <a:spAutoFit/>
          </a:bodyPr>
          <a:lstStyle/>
          <a:p>
            <a:r>
              <a:rPr lang="en-US" sz="1400" b="1" dirty="0" smtClean="0">
                <a:solidFill>
                  <a:schemeClr val="accent2"/>
                </a:solidFill>
                <a:latin typeface="+mj-lt"/>
              </a:rPr>
              <a:t> </a:t>
            </a:r>
            <a:r>
              <a:rPr lang="en-US" sz="1400" b="1" u="sng" dirty="0" smtClean="0">
                <a:solidFill>
                  <a:schemeClr val="accent2"/>
                </a:solidFill>
                <a:latin typeface="+mj-lt"/>
                <a:hlinkClick r:id="rId4"/>
              </a:rPr>
              <a:t> Figure </a:t>
            </a:r>
            <a:r>
              <a:rPr lang="en-US" sz="1400" b="1" u="sng" dirty="0" smtClean="0">
                <a:solidFill>
                  <a:schemeClr val="accent2"/>
                </a:solidFill>
                <a:latin typeface="+mj-lt"/>
              </a:rPr>
              <a:t>; </a:t>
            </a:r>
            <a:r>
              <a:rPr lang="en-US" sz="1400" dirty="0" smtClean="0">
                <a:solidFill>
                  <a:schemeClr val="accent2"/>
                </a:solidFill>
                <a:latin typeface="+mj-lt"/>
              </a:rPr>
              <a:t>Classic findings of hepatic </a:t>
            </a:r>
            <a:r>
              <a:rPr lang="en-US" sz="1400" dirty="0" err="1" smtClean="0">
                <a:solidFill>
                  <a:schemeClr val="accent2"/>
                </a:solidFill>
                <a:latin typeface="+mj-lt"/>
              </a:rPr>
              <a:t>veno</a:t>
            </a:r>
            <a:r>
              <a:rPr lang="en-US" sz="1400" dirty="0" smtClean="0">
                <a:solidFill>
                  <a:schemeClr val="accent2"/>
                </a:solidFill>
                <a:latin typeface="+mj-lt"/>
              </a:rPr>
              <a:t>-occlusive disease, day 18 post stem cell transplant: (A) </a:t>
            </a:r>
            <a:r>
              <a:rPr lang="en-US" sz="1400" dirty="0" err="1" smtClean="0">
                <a:solidFill>
                  <a:schemeClr val="accent2"/>
                </a:solidFill>
                <a:latin typeface="+mj-lt"/>
              </a:rPr>
              <a:t>perihepatic</a:t>
            </a:r>
            <a:r>
              <a:rPr lang="en-US" sz="1400" dirty="0" smtClean="0">
                <a:solidFill>
                  <a:schemeClr val="accent2"/>
                </a:solidFill>
                <a:latin typeface="+mj-lt"/>
              </a:rPr>
              <a:t> </a:t>
            </a:r>
            <a:r>
              <a:rPr lang="en-US" sz="1400" dirty="0" err="1" smtClean="0">
                <a:solidFill>
                  <a:schemeClr val="accent2"/>
                </a:solidFill>
                <a:latin typeface="+mj-lt"/>
              </a:rPr>
              <a:t>ascites</a:t>
            </a:r>
            <a:r>
              <a:rPr lang="en-US" sz="1400" dirty="0" smtClean="0">
                <a:solidFill>
                  <a:schemeClr val="accent2"/>
                </a:solidFill>
                <a:latin typeface="+mj-lt"/>
              </a:rPr>
              <a:t> (B) gallbladder wall thickening (arrow) (C) </a:t>
            </a:r>
            <a:r>
              <a:rPr lang="en-US" sz="1400" dirty="0" err="1" smtClean="0">
                <a:solidFill>
                  <a:schemeClr val="accent2"/>
                </a:solidFill>
                <a:latin typeface="+mj-lt"/>
              </a:rPr>
              <a:t>hepatomegaly</a:t>
            </a:r>
            <a:r>
              <a:rPr lang="en-US" sz="1400" dirty="0" smtClean="0">
                <a:solidFill>
                  <a:schemeClr val="accent2"/>
                </a:solidFill>
                <a:latin typeface="+mj-lt"/>
              </a:rPr>
              <a:t> (D) hepatic artery with increased resistive index (RI = 0.86) (arrow) (E) </a:t>
            </a:r>
            <a:r>
              <a:rPr lang="en-US" sz="1400" dirty="0" err="1" smtClean="0">
                <a:solidFill>
                  <a:schemeClr val="accent2"/>
                </a:solidFill>
                <a:latin typeface="+mj-lt"/>
              </a:rPr>
              <a:t>pulsatile</a:t>
            </a:r>
            <a:r>
              <a:rPr lang="en-US" sz="1400" dirty="0" smtClean="0">
                <a:solidFill>
                  <a:schemeClr val="accent2"/>
                </a:solidFill>
                <a:latin typeface="+mj-lt"/>
              </a:rPr>
              <a:t> and bidirectional portal vein </a:t>
            </a:r>
            <a:endParaRPr lang="en-US" sz="1400" dirty="0">
              <a:solidFill>
                <a:schemeClr val="accent2"/>
              </a:solidFill>
              <a:latin typeface="+mj-lt"/>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28600" y="1295400"/>
            <a:ext cx="8763000" cy="927795"/>
          </a:xfrm>
        </p:spPr>
        <p:txBody>
          <a:bodyPr>
            <a:normAutofit/>
          </a:bodyPr>
          <a:lstStyle/>
          <a:p>
            <a:pPr marL="342900" indent="-342900"/>
            <a:r>
              <a:rPr lang="en-US" sz="2400" b="1" dirty="0" smtClean="0">
                <a:solidFill>
                  <a:schemeClr val="accent3"/>
                </a:solidFill>
              </a:rPr>
              <a:t>Diagnosis</a:t>
            </a:r>
            <a:r>
              <a:rPr lang="tr-TR" sz="2400" b="1" i="1" dirty="0" smtClean="0">
                <a:solidFill>
                  <a:schemeClr val="accent3"/>
                </a:solidFill>
              </a:rPr>
              <a:t>: </a:t>
            </a:r>
            <a:r>
              <a:rPr lang="tr-TR" sz="1800" b="1" dirty="0" smtClean="0">
                <a:solidFill>
                  <a:srgbClr val="FF0000"/>
                </a:solidFill>
              </a:rPr>
              <a:t>IMAGING STUDIES : (MRI)</a:t>
            </a:r>
            <a:r>
              <a:rPr lang="en-US" sz="1800" dirty="0" smtClean="0">
                <a:solidFill>
                  <a:schemeClr val="accent3"/>
                </a:solidFill>
              </a:rPr>
              <a:t>.</a:t>
            </a:r>
            <a:endParaRPr lang="tr-TR" sz="1800" dirty="0" smtClean="0">
              <a:solidFill>
                <a:schemeClr val="accent3"/>
              </a:solidFill>
            </a:endParaRPr>
          </a:p>
        </p:txBody>
      </p:sp>
      <p:sp>
        <p:nvSpPr>
          <p:cNvPr id="4" name="1 Başlık"/>
          <p:cNvSpPr txBox="1">
            <a:spLocks/>
          </p:cNvSpPr>
          <p:nvPr/>
        </p:nvSpPr>
        <p:spPr>
          <a:xfrm>
            <a:off x="457200" y="914400"/>
            <a:ext cx="8229600" cy="685800"/>
          </a:xfrm>
          <a:prstGeom prst="rect">
            <a:avLst/>
          </a:prstGeom>
        </p:spPr>
        <p:txBody>
          <a:bodyPr vert="horz" anchor="ctr">
            <a:noAutofit/>
          </a:bodyPr>
          <a:lstStyle/>
          <a:p>
            <a:pPr lvl="0">
              <a:spcBef>
                <a:spcPct val="0"/>
              </a:spcBef>
            </a:pPr>
            <a:r>
              <a:rPr lang="en-US" sz="2400" b="1" dirty="0" smtClean="0">
                <a:solidFill>
                  <a:srgbClr val="C00000"/>
                </a:solidFill>
                <a:latin typeface="+mj-lt"/>
              </a:rPr>
              <a:t>VENOOCCLUSİVE DİSEASE </a:t>
            </a:r>
            <a:r>
              <a:rPr kumimoji="0" lang="tr-TR" sz="2400" b="1" i="0" u="none" strike="noStrike" kern="1200" cap="none" spc="0" normalizeH="0" baseline="0" noProof="0" dirty="0" smtClean="0">
                <a:ln>
                  <a:noFill/>
                </a:ln>
                <a:solidFill>
                  <a:srgbClr val="C00000"/>
                </a:solidFill>
                <a:effectLst/>
                <a:uLnTx/>
                <a:uFillTx/>
                <a:latin typeface="+mj-lt"/>
                <a:ea typeface="+mj-ea"/>
                <a:cs typeface="+mj-cs"/>
              </a:rPr>
              <a:t>occuring after HSCT</a:t>
            </a:r>
            <a:br>
              <a:rPr kumimoji="0" lang="tr-TR" sz="2400" b="1" i="0" u="none" strike="noStrike" kern="1200" cap="none" spc="0" normalizeH="0" baseline="0" noProof="0" dirty="0" smtClean="0">
                <a:ln>
                  <a:noFill/>
                </a:ln>
                <a:solidFill>
                  <a:srgbClr val="C00000"/>
                </a:solidFill>
                <a:effectLst/>
                <a:uLnTx/>
                <a:uFillTx/>
                <a:latin typeface="+mj-lt"/>
                <a:ea typeface="+mj-ea"/>
                <a:cs typeface="+mj-cs"/>
              </a:rPr>
            </a:br>
            <a:endParaRPr kumimoji="0" lang="tr-TR" sz="2400" b="1" i="0" u="none" strike="noStrike" kern="1200" cap="none" spc="0" normalizeH="0" baseline="0" noProof="0" dirty="0">
              <a:ln>
                <a:noFill/>
              </a:ln>
              <a:solidFill>
                <a:srgbClr val="C00000"/>
              </a:solidFill>
              <a:effectLst/>
              <a:uLnTx/>
              <a:uFillTx/>
              <a:latin typeface="+mj-lt"/>
              <a:ea typeface="+mj-ea"/>
              <a:cs typeface="+mj-cs"/>
            </a:endParaRPr>
          </a:p>
        </p:txBody>
      </p:sp>
      <p:sp>
        <p:nvSpPr>
          <p:cNvPr id="5" name="4 Dikdörtgen"/>
          <p:cNvSpPr/>
          <p:nvPr/>
        </p:nvSpPr>
        <p:spPr>
          <a:xfrm>
            <a:off x="228600" y="468868"/>
            <a:ext cx="4953000" cy="369332"/>
          </a:xfrm>
          <a:prstGeom prst="rect">
            <a:avLst/>
          </a:prstGeom>
        </p:spPr>
        <p:txBody>
          <a:bodyPr wrap="square">
            <a:spAutoFit/>
          </a:bodyPr>
          <a:lstStyle/>
          <a:p>
            <a:pPr marL="342900" indent="-342900"/>
            <a:r>
              <a:rPr lang="tr-TR" b="1" dirty="0" smtClean="0">
                <a:solidFill>
                  <a:schemeClr val="accent6">
                    <a:lumMod val="75000"/>
                  </a:schemeClr>
                </a:solidFill>
                <a:latin typeface="+mj-lt"/>
              </a:rPr>
              <a:t>2. </a:t>
            </a: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Vascular  Origin</a:t>
            </a:r>
          </a:p>
        </p:txBody>
      </p:sp>
      <p:pic>
        <p:nvPicPr>
          <p:cNvPr id="157702" name="Picture 6" descr="Post contrast-enhanced MR images show severity of patchy liver enhancement in hepatic sinusoidal obstruction syndrome.A. Grade 1. Arrow denotes mild patchy enhancement. B. Grade 2. Arrows denote moderate confluent patchy enhancement. C. Grade 3. Severe case with diffuse confluent patchy enhancement. Note all three cases demonstrate ascites."/>
          <p:cNvPicPr>
            <a:picLocks noChangeAspect="1" noChangeArrowheads="1"/>
          </p:cNvPicPr>
          <p:nvPr/>
        </p:nvPicPr>
        <p:blipFill>
          <a:blip r:embed="rId3" cstate="print"/>
          <a:srcRect/>
          <a:stretch>
            <a:fillRect/>
          </a:stretch>
        </p:blipFill>
        <p:spPr bwMode="auto">
          <a:xfrm>
            <a:off x="609600" y="3048000"/>
            <a:ext cx="7467600" cy="2362200"/>
          </a:xfrm>
          <a:prstGeom prst="rect">
            <a:avLst/>
          </a:prstGeom>
          <a:noFill/>
        </p:spPr>
      </p:pic>
      <p:sp>
        <p:nvSpPr>
          <p:cNvPr id="14" name="13 Dikdörtgen"/>
          <p:cNvSpPr/>
          <p:nvPr/>
        </p:nvSpPr>
        <p:spPr>
          <a:xfrm>
            <a:off x="457200" y="5334000"/>
            <a:ext cx="8458200" cy="1384995"/>
          </a:xfrm>
          <a:prstGeom prst="rect">
            <a:avLst/>
          </a:prstGeom>
        </p:spPr>
        <p:txBody>
          <a:bodyPr wrap="square">
            <a:spAutoFit/>
          </a:bodyPr>
          <a:lstStyle/>
          <a:p>
            <a:pPr>
              <a:lnSpc>
                <a:spcPct val="150000"/>
              </a:lnSpc>
            </a:pPr>
            <a:r>
              <a:rPr lang="tr-TR" sz="1400" dirty="0" smtClean="0">
                <a:solidFill>
                  <a:schemeClr val="accent2"/>
                </a:solidFill>
                <a:latin typeface="+mj-lt"/>
              </a:rPr>
              <a:t>Post </a:t>
            </a:r>
            <a:r>
              <a:rPr lang="tr-TR" sz="1400" dirty="0" err="1" smtClean="0">
                <a:solidFill>
                  <a:schemeClr val="accent2"/>
                </a:solidFill>
                <a:latin typeface="+mj-lt"/>
              </a:rPr>
              <a:t>contrast</a:t>
            </a:r>
            <a:r>
              <a:rPr lang="tr-TR" sz="1400" dirty="0" smtClean="0">
                <a:solidFill>
                  <a:schemeClr val="accent2"/>
                </a:solidFill>
                <a:latin typeface="+mj-lt"/>
              </a:rPr>
              <a:t>-</a:t>
            </a:r>
            <a:r>
              <a:rPr lang="tr-TR" sz="1400" dirty="0" err="1" smtClean="0">
                <a:solidFill>
                  <a:schemeClr val="accent2"/>
                </a:solidFill>
                <a:latin typeface="+mj-lt"/>
              </a:rPr>
              <a:t>enhanced</a:t>
            </a:r>
            <a:r>
              <a:rPr lang="tr-TR" sz="1400" dirty="0" smtClean="0">
                <a:solidFill>
                  <a:schemeClr val="accent2"/>
                </a:solidFill>
                <a:latin typeface="+mj-lt"/>
              </a:rPr>
              <a:t> MR </a:t>
            </a:r>
            <a:r>
              <a:rPr lang="tr-TR" sz="1400" dirty="0" err="1" smtClean="0">
                <a:solidFill>
                  <a:schemeClr val="accent2"/>
                </a:solidFill>
                <a:latin typeface="+mj-lt"/>
              </a:rPr>
              <a:t>images</a:t>
            </a:r>
            <a:r>
              <a:rPr lang="tr-TR" sz="1400" dirty="0" smtClean="0">
                <a:solidFill>
                  <a:schemeClr val="accent2"/>
                </a:solidFill>
                <a:latin typeface="+mj-lt"/>
              </a:rPr>
              <a:t> </a:t>
            </a:r>
            <a:r>
              <a:rPr lang="tr-TR" sz="1400" dirty="0" err="1" smtClean="0">
                <a:solidFill>
                  <a:schemeClr val="accent2"/>
                </a:solidFill>
                <a:latin typeface="+mj-lt"/>
              </a:rPr>
              <a:t>show</a:t>
            </a:r>
            <a:r>
              <a:rPr lang="tr-TR" sz="1400" dirty="0" smtClean="0">
                <a:solidFill>
                  <a:schemeClr val="accent2"/>
                </a:solidFill>
                <a:latin typeface="+mj-lt"/>
              </a:rPr>
              <a:t> </a:t>
            </a:r>
            <a:r>
              <a:rPr lang="tr-TR" sz="1400" dirty="0" err="1" smtClean="0">
                <a:solidFill>
                  <a:schemeClr val="accent2"/>
                </a:solidFill>
                <a:latin typeface="+mj-lt"/>
              </a:rPr>
              <a:t>severity</a:t>
            </a:r>
            <a:r>
              <a:rPr lang="tr-TR" sz="1400" dirty="0" smtClean="0">
                <a:solidFill>
                  <a:schemeClr val="accent2"/>
                </a:solidFill>
                <a:latin typeface="+mj-lt"/>
              </a:rPr>
              <a:t> of </a:t>
            </a:r>
            <a:r>
              <a:rPr lang="tr-TR" sz="1400" dirty="0" err="1" smtClean="0">
                <a:solidFill>
                  <a:schemeClr val="accent2"/>
                </a:solidFill>
                <a:latin typeface="+mj-lt"/>
              </a:rPr>
              <a:t>patchy</a:t>
            </a:r>
            <a:r>
              <a:rPr lang="tr-TR" sz="1400" dirty="0" smtClean="0">
                <a:solidFill>
                  <a:schemeClr val="accent2"/>
                </a:solidFill>
                <a:latin typeface="+mj-lt"/>
              </a:rPr>
              <a:t> </a:t>
            </a:r>
            <a:r>
              <a:rPr lang="tr-TR" sz="1400" dirty="0" err="1" smtClean="0">
                <a:solidFill>
                  <a:schemeClr val="accent2"/>
                </a:solidFill>
                <a:latin typeface="+mj-lt"/>
              </a:rPr>
              <a:t>liver</a:t>
            </a:r>
            <a:r>
              <a:rPr lang="tr-TR" sz="1400" dirty="0" smtClean="0">
                <a:solidFill>
                  <a:schemeClr val="accent2"/>
                </a:solidFill>
                <a:latin typeface="+mj-lt"/>
              </a:rPr>
              <a:t> </a:t>
            </a:r>
            <a:r>
              <a:rPr lang="tr-TR" sz="1400" dirty="0" err="1" smtClean="0">
                <a:solidFill>
                  <a:schemeClr val="accent2"/>
                </a:solidFill>
                <a:latin typeface="+mj-lt"/>
              </a:rPr>
              <a:t>enhancement</a:t>
            </a:r>
            <a:r>
              <a:rPr lang="tr-TR" sz="1400" dirty="0" smtClean="0">
                <a:solidFill>
                  <a:schemeClr val="accent2"/>
                </a:solidFill>
                <a:latin typeface="+mj-lt"/>
              </a:rPr>
              <a:t> in </a:t>
            </a:r>
            <a:r>
              <a:rPr lang="tr-TR" sz="1400" dirty="0" err="1" smtClean="0">
                <a:solidFill>
                  <a:schemeClr val="accent2"/>
                </a:solidFill>
                <a:latin typeface="+mj-lt"/>
              </a:rPr>
              <a:t>hepatic</a:t>
            </a:r>
            <a:r>
              <a:rPr lang="tr-TR" sz="1400" dirty="0" smtClean="0">
                <a:solidFill>
                  <a:schemeClr val="accent2"/>
                </a:solidFill>
                <a:latin typeface="+mj-lt"/>
              </a:rPr>
              <a:t> </a:t>
            </a:r>
            <a:r>
              <a:rPr lang="tr-TR" sz="1400" dirty="0" err="1" smtClean="0">
                <a:solidFill>
                  <a:schemeClr val="accent2"/>
                </a:solidFill>
                <a:latin typeface="+mj-lt"/>
              </a:rPr>
              <a:t>sinusoidal</a:t>
            </a:r>
            <a:r>
              <a:rPr lang="tr-TR" sz="1400" dirty="0" smtClean="0">
                <a:solidFill>
                  <a:schemeClr val="accent2"/>
                </a:solidFill>
                <a:latin typeface="+mj-lt"/>
              </a:rPr>
              <a:t> </a:t>
            </a:r>
            <a:r>
              <a:rPr lang="tr-TR" sz="1400" dirty="0" err="1" smtClean="0">
                <a:solidFill>
                  <a:schemeClr val="accent2"/>
                </a:solidFill>
                <a:latin typeface="+mj-lt"/>
              </a:rPr>
              <a:t>obstruction</a:t>
            </a:r>
            <a:r>
              <a:rPr lang="tr-TR" sz="1400" dirty="0" smtClean="0">
                <a:solidFill>
                  <a:schemeClr val="accent2"/>
                </a:solidFill>
                <a:latin typeface="+mj-lt"/>
              </a:rPr>
              <a:t> </a:t>
            </a:r>
            <a:r>
              <a:rPr lang="tr-TR" sz="1400" dirty="0" err="1" smtClean="0">
                <a:solidFill>
                  <a:schemeClr val="accent2"/>
                </a:solidFill>
                <a:latin typeface="+mj-lt"/>
              </a:rPr>
              <a:t>syndrome</a:t>
            </a:r>
            <a:r>
              <a:rPr lang="tr-TR" sz="1400" dirty="0" smtClean="0">
                <a:solidFill>
                  <a:schemeClr val="accent2"/>
                </a:solidFill>
                <a:latin typeface="+mj-lt"/>
              </a:rPr>
              <a:t>.A. </a:t>
            </a:r>
            <a:r>
              <a:rPr lang="tr-TR" sz="1400" dirty="0" err="1" smtClean="0">
                <a:solidFill>
                  <a:schemeClr val="accent2"/>
                </a:solidFill>
                <a:latin typeface="+mj-lt"/>
              </a:rPr>
              <a:t>Grade</a:t>
            </a:r>
            <a:r>
              <a:rPr lang="tr-TR" sz="1400" dirty="0" smtClean="0">
                <a:solidFill>
                  <a:schemeClr val="accent2"/>
                </a:solidFill>
                <a:latin typeface="+mj-lt"/>
              </a:rPr>
              <a:t> 1. </a:t>
            </a:r>
            <a:r>
              <a:rPr lang="tr-TR" sz="1400" dirty="0" err="1" smtClean="0">
                <a:solidFill>
                  <a:schemeClr val="accent2"/>
                </a:solidFill>
                <a:latin typeface="+mj-lt"/>
              </a:rPr>
              <a:t>Arrow</a:t>
            </a:r>
            <a:r>
              <a:rPr lang="tr-TR" sz="1400" dirty="0" smtClean="0">
                <a:solidFill>
                  <a:schemeClr val="accent2"/>
                </a:solidFill>
                <a:latin typeface="+mj-lt"/>
              </a:rPr>
              <a:t> </a:t>
            </a:r>
            <a:r>
              <a:rPr lang="tr-TR" sz="1400" dirty="0" err="1" smtClean="0">
                <a:solidFill>
                  <a:schemeClr val="accent2"/>
                </a:solidFill>
                <a:latin typeface="+mj-lt"/>
              </a:rPr>
              <a:t>denotes</a:t>
            </a:r>
            <a:r>
              <a:rPr lang="tr-TR" sz="1400" dirty="0" smtClean="0">
                <a:solidFill>
                  <a:schemeClr val="accent2"/>
                </a:solidFill>
                <a:latin typeface="+mj-lt"/>
              </a:rPr>
              <a:t> </a:t>
            </a:r>
            <a:r>
              <a:rPr lang="tr-TR" sz="1400" dirty="0" err="1" smtClean="0">
                <a:solidFill>
                  <a:schemeClr val="accent2"/>
                </a:solidFill>
                <a:latin typeface="+mj-lt"/>
              </a:rPr>
              <a:t>mild</a:t>
            </a:r>
            <a:r>
              <a:rPr lang="tr-TR" sz="1400" dirty="0" smtClean="0">
                <a:solidFill>
                  <a:schemeClr val="accent2"/>
                </a:solidFill>
                <a:latin typeface="+mj-lt"/>
              </a:rPr>
              <a:t> </a:t>
            </a:r>
            <a:r>
              <a:rPr lang="tr-TR" sz="1400" dirty="0" err="1" smtClean="0">
                <a:solidFill>
                  <a:schemeClr val="accent2"/>
                </a:solidFill>
                <a:latin typeface="+mj-lt"/>
              </a:rPr>
              <a:t>patchy</a:t>
            </a:r>
            <a:r>
              <a:rPr lang="tr-TR" sz="1400" dirty="0" smtClean="0">
                <a:solidFill>
                  <a:schemeClr val="accent2"/>
                </a:solidFill>
                <a:latin typeface="+mj-lt"/>
              </a:rPr>
              <a:t> </a:t>
            </a:r>
            <a:r>
              <a:rPr lang="tr-TR" sz="1400" dirty="0" err="1" smtClean="0">
                <a:solidFill>
                  <a:schemeClr val="accent2"/>
                </a:solidFill>
                <a:latin typeface="+mj-lt"/>
              </a:rPr>
              <a:t>enhancement</a:t>
            </a:r>
            <a:r>
              <a:rPr lang="tr-TR" sz="1400" dirty="0" smtClean="0">
                <a:solidFill>
                  <a:schemeClr val="accent2"/>
                </a:solidFill>
                <a:latin typeface="+mj-lt"/>
              </a:rPr>
              <a:t>. B. </a:t>
            </a:r>
            <a:r>
              <a:rPr lang="tr-TR" sz="1400" dirty="0" err="1" smtClean="0">
                <a:solidFill>
                  <a:schemeClr val="accent2"/>
                </a:solidFill>
                <a:latin typeface="+mj-lt"/>
              </a:rPr>
              <a:t>Grade</a:t>
            </a:r>
            <a:r>
              <a:rPr lang="tr-TR" sz="1400" dirty="0" smtClean="0">
                <a:solidFill>
                  <a:schemeClr val="accent2"/>
                </a:solidFill>
                <a:latin typeface="+mj-lt"/>
              </a:rPr>
              <a:t> 2. </a:t>
            </a:r>
            <a:r>
              <a:rPr lang="tr-TR" sz="1400" dirty="0" err="1" smtClean="0">
                <a:solidFill>
                  <a:schemeClr val="accent2"/>
                </a:solidFill>
                <a:latin typeface="+mj-lt"/>
              </a:rPr>
              <a:t>Arrows</a:t>
            </a:r>
            <a:r>
              <a:rPr lang="tr-TR" sz="1400" dirty="0" smtClean="0">
                <a:solidFill>
                  <a:schemeClr val="accent2"/>
                </a:solidFill>
                <a:latin typeface="+mj-lt"/>
              </a:rPr>
              <a:t> </a:t>
            </a:r>
            <a:r>
              <a:rPr lang="tr-TR" sz="1400" dirty="0" err="1" smtClean="0">
                <a:solidFill>
                  <a:schemeClr val="accent2"/>
                </a:solidFill>
                <a:latin typeface="+mj-lt"/>
              </a:rPr>
              <a:t>denote</a:t>
            </a:r>
            <a:r>
              <a:rPr lang="tr-TR" sz="1400" dirty="0" smtClean="0">
                <a:solidFill>
                  <a:schemeClr val="accent2"/>
                </a:solidFill>
                <a:latin typeface="+mj-lt"/>
              </a:rPr>
              <a:t> </a:t>
            </a:r>
            <a:r>
              <a:rPr lang="tr-TR" sz="1400" dirty="0" err="1" smtClean="0">
                <a:solidFill>
                  <a:schemeClr val="accent2"/>
                </a:solidFill>
                <a:latin typeface="+mj-lt"/>
              </a:rPr>
              <a:t>moderate</a:t>
            </a:r>
            <a:r>
              <a:rPr lang="tr-TR" sz="1400" dirty="0" smtClean="0">
                <a:solidFill>
                  <a:schemeClr val="accent2"/>
                </a:solidFill>
                <a:latin typeface="+mj-lt"/>
              </a:rPr>
              <a:t> </a:t>
            </a:r>
            <a:r>
              <a:rPr lang="tr-TR" sz="1400" dirty="0" err="1" smtClean="0">
                <a:solidFill>
                  <a:schemeClr val="accent2"/>
                </a:solidFill>
                <a:latin typeface="+mj-lt"/>
              </a:rPr>
              <a:t>confluent</a:t>
            </a:r>
            <a:r>
              <a:rPr lang="tr-TR" sz="1400" dirty="0" smtClean="0">
                <a:solidFill>
                  <a:schemeClr val="accent2"/>
                </a:solidFill>
                <a:latin typeface="+mj-lt"/>
              </a:rPr>
              <a:t> </a:t>
            </a:r>
            <a:r>
              <a:rPr lang="tr-TR" sz="1400" dirty="0" err="1" smtClean="0">
                <a:solidFill>
                  <a:schemeClr val="accent2"/>
                </a:solidFill>
                <a:latin typeface="+mj-lt"/>
              </a:rPr>
              <a:t>patchy</a:t>
            </a:r>
            <a:r>
              <a:rPr lang="tr-TR" sz="1400" dirty="0" smtClean="0">
                <a:solidFill>
                  <a:schemeClr val="accent2"/>
                </a:solidFill>
                <a:latin typeface="+mj-lt"/>
              </a:rPr>
              <a:t> </a:t>
            </a:r>
            <a:r>
              <a:rPr lang="tr-TR" sz="1400" dirty="0" err="1" smtClean="0">
                <a:solidFill>
                  <a:schemeClr val="accent2"/>
                </a:solidFill>
                <a:latin typeface="+mj-lt"/>
              </a:rPr>
              <a:t>enhancement</a:t>
            </a:r>
            <a:r>
              <a:rPr lang="tr-TR" sz="1400" dirty="0" smtClean="0">
                <a:solidFill>
                  <a:schemeClr val="accent2"/>
                </a:solidFill>
                <a:latin typeface="+mj-lt"/>
              </a:rPr>
              <a:t>. C. </a:t>
            </a:r>
            <a:r>
              <a:rPr lang="tr-TR" sz="1400" dirty="0" err="1" smtClean="0">
                <a:solidFill>
                  <a:schemeClr val="accent2"/>
                </a:solidFill>
                <a:latin typeface="+mj-lt"/>
              </a:rPr>
              <a:t>Grade</a:t>
            </a:r>
            <a:r>
              <a:rPr lang="tr-TR" sz="1400" dirty="0" smtClean="0">
                <a:solidFill>
                  <a:schemeClr val="accent2"/>
                </a:solidFill>
                <a:latin typeface="+mj-lt"/>
              </a:rPr>
              <a:t> 3. Severe </a:t>
            </a:r>
            <a:r>
              <a:rPr lang="tr-TR" sz="1400" dirty="0" err="1" smtClean="0">
                <a:solidFill>
                  <a:schemeClr val="accent2"/>
                </a:solidFill>
                <a:latin typeface="+mj-lt"/>
              </a:rPr>
              <a:t>case</a:t>
            </a:r>
            <a:r>
              <a:rPr lang="tr-TR" sz="1400" dirty="0" smtClean="0">
                <a:solidFill>
                  <a:schemeClr val="accent2"/>
                </a:solidFill>
                <a:latin typeface="+mj-lt"/>
              </a:rPr>
              <a:t> </a:t>
            </a:r>
            <a:r>
              <a:rPr lang="tr-TR" sz="1400" dirty="0" err="1" smtClean="0">
                <a:solidFill>
                  <a:schemeClr val="accent2"/>
                </a:solidFill>
                <a:latin typeface="+mj-lt"/>
              </a:rPr>
              <a:t>with</a:t>
            </a:r>
            <a:r>
              <a:rPr lang="tr-TR" sz="1400" dirty="0" smtClean="0">
                <a:solidFill>
                  <a:schemeClr val="accent2"/>
                </a:solidFill>
                <a:latin typeface="+mj-lt"/>
              </a:rPr>
              <a:t> </a:t>
            </a:r>
            <a:r>
              <a:rPr lang="tr-TR" sz="1400" dirty="0" err="1" smtClean="0">
                <a:solidFill>
                  <a:schemeClr val="accent2"/>
                </a:solidFill>
                <a:latin typeface="+mj-lt"/>
              </a:rPr>
              <a:t>diffuse</a:t>
            </a:r>
            <a:r>
              <a:rPr lang="tr-TR" sz="1400" dirty="0" smtClean="0">
                <a:solidFill>
                  <a:schemeClr val="accent2"/>
                </a:solidFill>
                <a:latin typeface="+mj-lt"/>
              </a:rPr>
              <a:t> </a:t>
            </a:r>
            <a:r>
              <a:rPr lang="tr-TR" sz="1400" dirty="0" err="1" smtClean="0">
                <a:solidFill>
                  <a:schemeClr val="accent2"/>
                </a:solidFill>
                <a:latin typeface="+mj-lt"/>
              </a:rPr>
              <a:t>confluent</a:t>
            </a:r>
            <a:r>
              <a:rPr lang="tr-TR" sz="1400" dirty="0" smtClean="0">
                <a:solidFill>
                  <a:schemeClr val="accent2"/>
                </a:solidFill>
                <a:latin typeface="+mj-lt"/>
              </a:rPr>
              <a:t> </a:t>
            </a:r>
            <a:r>
              <a:rPr lang="tr-TR" sz="1400" dirty="0" err="1" smtClean="0">
                <a:solidFill>
                  <a:schemeClr val="accent2"/>
                </a:solidFill>
                <a:latin typeface="+mj-lt"/>
              </a:rPr>
              <a:t>patchy</a:t>
            </a:r>
            <a:r>
              <a:rPr lang="tr-TR" sz="1400" dirty="0" smtClean="0">
                <a:solidFill>
                  <a:schemeClr val="accent2"/>
                </a:solidFill>
                <a:latin typeface="+mj-lt"/>
              </a:rPr>
              <a:t> </a:t>
            </a:r>
            <a:r>
              <a:rPr lang="tr-TR" sz="1400" dirty="0" err="1" smtClean="0">
                <a:solidFill>
                  <a:schemeClr val="accent2"/>
                </a:solidFill>
                <a:latin typeface="+mj-lt"/>
              </a:rPr>
              <a:t>enhancement</a:t>
            </a:r>
            <a:r>
              <a:rPr lang="tr-TR" sz="1400" dirty="0" smtClean="0">
                <a:solidFill>
                  <a:schemeClr val="accent2"/>
                </a:solidFill>
                <a:latin typeface="+mj-lt"/>
              </a:rPr>
              <a:t>. </a:t>
            </a:r>
            <a:r>
              <a:rPr lang="tr-TR" sz="1400" dirty="0" err="1" smtClean="0">
                <a:solidFill>
                  <a:schemeClr val="accent2"/>
                </a:solidFill>
                <a:latin typeface="+mj-lt"/>
              </a:rPr>
              <a:t>Note</a:t>
            </a:r>
            <a:r>
              <a:rPr lang="tr-TR" sz="1400" dirty="0" smtClean="0">
                <a:solidFill>
                  <a:schemeClr val="accent2"/>
                </a:solidFill>
                <a:latin typeface="+mj-lt"/>
              </a:rPr>
              <a:t> </a:t>
            </a:r>
            <a:r>
              <a:rPr lang="tr-TR" sz="1400" dirty="0" err="1" smtClean="0">
                <a:solidFill>
                  <a:schemeClr val="accent2"/>
                </a:solidFill>
                <a:latin typeface="+mj-lt"/>
              </a:rPr>
              <a:t>all</a:t>
            </a:r>
            <a:r>
              <a:rPr lang="tr-TR" sz="1400" dirty="0" smtClean="0">
                <a:solidFill>
                  <a:schemeClr val="accent2"/>
                </a:solidFill>
                <a:latin typeface="+mj-lt"/>
              </a:rPr>
              <a:t> </a:t>
            </a:r>
            <a:r>
              <a:rPr lang="tr-TR" sz="1400" dirty="0" err="1" smtClean="0">
                <a:solidFill>
                  <a:schemeClr val="accent2"/>
                </a:solidFill>
                <a:latin typeface="+mj-lt"/>
              </a:rPr>
              <a:t>three</a:t>
            </a:r>
            <a:r>
              <a:rPr lang="tr-TR" sz="1400" dirty="0" smtClean="0">
                <a:solidFill>
                  <a:schemeClr val="accent2"/>
                </a:solidFill>
                <a:latin typeface="+mj-lt"/>
              </a:rPr>
              <a:t> </a:t>
            </a:r>
            <a:r>
              <a:rPr lang="tr-TR" sz="1400" dirty="0" err="1" smtClean="0">
                <a:solidFill>
                  <a:schemeClr val="accent2"/>
                </a:solidFill>
                <a:latin typeface="+mj-lt"/>
              </a:rPr>
              <a:t>cases</a:t>
            </a:r>
            <a:r>
              <a:rPr lang="tr-TR" sz="1400" dirty="0" smtClean="0">
                <a:solidFill>
                  <a:schemeClr val="accent2"/>
                </a:solidFill>
                <a:latin typeface="+mj-lt"/>
              </a:rPr>
              <a:t> </a:t>
            </a:r>
            <a:r>
              <a:rPr lang="tr-TR" sz="1400" dirty="0" err="1" smtClean="0">
                <a:solidFill>
                  <a:schemeClr val="accent2"/>
                </a:solidFill>
                <a:latin typeface="+mj-lt"/>
              </a:rPr>
              <a:t>demonstrate</a:t>
            </a:r>
            <a:r>
              <a:rPr lang="tr-TR" sz="1400" dirty="0" smtClean="0">
                <a:solidFill>
                  <a:schemeClr val="accent2"/>
                </a:solidFill>
                <a:latin typeface="+mj-lt"/>
              </a:rPr>
              <a:t> </a:t>
            </a:r>
            <a:r>
              <a:rPr lang="tr-TR" sz="1400" dirty="0" err="1" smtClean="0">
                <a:solidFill>
                  <a:schemeClr val="accent2"/>
                </a:solidFill>
                <a:latin typeface="+mj-lt"/>
              </a:rPr>
              <a:t>ascites</a:t>
            </a:r>
            <a:r>
              <a:rPr lang="tr-TR" sz="1400" dirty="0" smtClean="0">
                <a:solidFill>
                  <a:schemeClr val="accent2"/>
                </a:solidFill>
                <a:latin typeface="+mj-lt"/>
              </a:rPr>
              <a:t>.</a:t>
            </a:r>
            <a:endParaRPr lang="tr-TR" sz="1400" dirty="0">
              <a:solidFill>
                <a:schemeClr val="accent2"/>
              </a:solidFill>
              <a:latin typeface="+mj-lt"/>
            </a:endParaRPr>
          </a:p>
        </p:txBody>
      </p:sp>
      <p:sp>
        <p:nvSpPr>
          <p:cNvPr id="18" name="2 Metin Yer Tutucusu"/>
          <p:cNvSpPr>
            <a:spLocks noGrp="1"/>
          </p:cNvSpPr>
          <p:nvPr>
            <p:ph idx="1"/>
          </p:nvPr>
        </p:nvSpPr>
        <p:spPr>
          <a:xfrm>
            <a:off x="228600" y="2057400"/>
            <a:ext cx="7620000" cy="1752600"/>
          </a:xfrm>
        </p:spPr>
        <p:txBody>
          <a:bodyPr>
            <a:noAutofit/>
          </a:bodyPr>
          <a:lstStyle/>
          <a:p>
            <a:pPr marL="342900" indent="-342900">
              <a:buNone/>
            </a:pPr>
            <a:r>
              <a:rPr lang="tr-TR" sz="1400" dirty="0" smtClean="0">
                <a:latin typeface="+mj-lt"/>
              </a:rPr>
              <a:t>	</a:t>
            </a:r>
            <a:r>
              <a:rPr lang="en-US" sz="1400" dirty="0" smtClean="0">
                <a:latin typeface="+mj-lt"/>
              </a:rPr>
              <a:t>A </a:t>
            </a:r>
            <a:r>
              <a:rPr lang="en-US" sz="1600" dirty="0" smtClean="0">
                <a:latin typeface="+mj-lt"/>
              </a:rPr>
              <a:t>variety of abnormalities can be observed, such as gallbladder wall thickening, </a:t>
            </a:r>
            <a:r>
              <a:rPr lang="en-US" sz="1600" dirty="0" err="1" smtClean="0">
                <a:latin typeface="+mj-lt"/>
              </a:rPr>
              <a:t>ascites</a:t>
            </a:r>
            <a:r>
              <a:rPr lang="en-US" sz="1600" dirty="0" smtClean="0">
                <a:latin typeface="+mj-lt"/>
              </a:rPr>
              <a:t>, </a:t>
            </a:r>
            <a:r>
              <a:rPr lang="en-US" sz="1600" dirty="0" err="1" smtClean="0"/>
              <a:t>periportal</a:t>
            </a:r>
            <a:r>
              <a:rPr lang="en-US" sz="1600" dirty="0" smtClean="0"/>
              <a:t> edema</a:t>
            </a:r>
            <a:r>
              <a:rPr lang="tr-TR" sz="1600" dirty="0" smtClean="0"/>
              <a:t>, </a:t>
            </a:r>
            <a:r>
              <a:rPr lang="en-US" sz="1600" dirty="0" smtClean="0"/>
              <a:t>narrowed right hepatic vein </a:t>
            </a:r>
            <a:r>
              <a:rPr lang="tr-TR" sz="1600" dirty="0" smtClean="0"/>
              <a:t>, </a:t>
            </a:r>
            <a:r>
              <a:rPr lang="en-US" sz="1600" dirty="0" err="1" smtClean="0">
                <a:latin typeface="+mj-lt"/>
              </a:rPr>
              <a:t>hepatomegaly</a:t>
            </a:r>
            <a:r>
              <a:rPr lang="en-US" sz="1600" dirty="0" smtClean="0">
                <a:latin typeface="+mj-lt"/>
              </a:rPr>
              <a:t> and attenuated or reversed portal flow, but they are all non-specific.</a:t>
            </a:r>
            <a:r>
              <a:rPr lang="tr-TR" sz="1600" dirty="0" smtClean="0">
                <a:latin typeface="+mj-lt"/>
              </a:rPr>
              <a:t> </a:t>
            </a:r>
          </a:p>
          <a:p>
            <a:pPr marL="342900" indent="-342900">
              <a:buFont typeface="+mj-lt"/>
              <a:buAutoNum type="alphaUcPeriod"/>
            </a:pPr>
            <a:endParaRPr lang="tr-TR" sz="1400" dirty="0" smtClean="0">
              <a:latin typeface="+mj-lt"/>
            </a:endParaRPr>
          </a:p>
          <a:p>
            <a:pPr marL="342900" indent="-342900">
              <a:buNone/>
            </a:pPr>
            <a:endParaRPr lang="tr-TR" sz="1400" dirty="0" smtClean="0">
              <a:latin typeface="+mj-lt"/>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28600" y="1295400"/>
            <a:ext cx="8763000" cy="927795"/>
          </a:xfrm>
        </p:spPr>
        <p:txBody>
          <a:bodyPr>
            <a:normAutofit/>
          </a:bodyPr>
          <a:lstStyle/>
          <a:p>
            <a:r>
              <a:rPr lang="en-US" sz="2400" b="1" dirty="0" smtClean="0">
                <a:solidFill>
                  <a:schemeClr val="accent3"/>
                </a:solidFill>
              </a:rPr>
              <a:t>Diagnosis</a:t>
            </a:r>
            <a:r>
              <a:rPr lang="tr-TR" sz="2400" b="1" i="1" dirty="0" smtClean="0">
                <a:solidFill>
                  <a:schemeClr val="accent3"/>
                </a:solidFill>
              </a:rPr>
              <a:t>: </a:t>
            </a:r>
            <a:r>
              <a:rPr lang="tr-TR" sz="1800" b="1" dirty="0" smtClean="0">
                <a:solidFill>
                  <a:srgbClr val="FF0000"/>
                </a:solidFill>
              </a:rPr>
              <a:t>IMAGING STUDIES : (C. </a:t>
            </a:r>
            <a:r>
              <a:rPr lang="tr-TR" sz="1800" b="1" dirty="0" err="1" smtClean="0">
                <a:solidFill>
                  <a:srgbClr val="FF0000"/>
                </a:solidFill>
              </a:rPr>
              <a:t>Tomograhy</a:t>
            </a:r>
            <a:r>
              <a:rPr lang="tr-TR" sz="1800" b="1" dirty="0" smtClean="0">
                <a:solidFill>
                  <a:srgbClr val="FF0000"/>
                </a:solidFill>
              </a:rPr>
              <a:t>)</a:t>
            </a:r>
            <a:r>
              <a:rPr lang="en-US" sz="1800" dirty="0" smtClean="0">
                <a:solidFill>
                  <a:srgbClr val="FF0000"/>
                </a:solidFill>
              </a:rPr>
              <a:t>. </a:t>
            </a:r>
            <a:endParaRPr lang="tr-TR" sz="1800" b="1" dirty="0">
              <a:solidFill>
                <a:srgbClr val="FF0000"/>
              </a:solidFill>
            </a:endParaRPr>
          </a:p>
        </p:txBody>
      </p:sp>
      <p:sp>
        <p:nvSpPr>
          <p:cNvPr id="4" name="1 Başlık"/>
          <p:cNvSpPr txBox="1">
            <a:spLocks/>
          </p:cNvSpPr>
          <p:nvPr/>
        </p:nvSpPr>
        <p:spPr>
          <a:xfrm>
            <a:off x="457200" y="914400"/>
            <a:ext cx="8229600" cy="685800"/>
          </a:xfrm>
          <a:prstGeom prst="rect">
            <a:avLst/>
          </a:prstGeom>
        </p:spPr>
        <p:txBody>
          <a:bodyPr vert="horz" anchor="ctr">
            <a:noAutofit/>
          </a:bodyPr>
          <a:lstStyle/>
          <a:p>
            <a:pPr lvl="0">
              <a:spcBef>
                <a:spcPct val="0"/>
              </a:spcBef>
            </a:pPr>
            <a:r>
              <a:rPr lang="en-US" sz="2400" b="1" dirty="0" smtClean="0">
                <a:solidFill>
                  <a:srgbClr val="C00000"/>
                </a:solidFill>
                <a:latin typeface="+mj-lt"/>
              </a:rPr>
              <a:t>VENOOCCLUSİVE DİSEASE </a:t>
            </a:r>
            <a:r>
              <a:rPr kumimoji="0" lang="tr-TR" sz="2400" b="1" i="0" u="none" strike="noStrike" kern="1200" cap="none" spc="0" normalizeH="0" baseline="0" noProof="0" dirty="0" smtClean="0">
                <a:ln>
                  <a:noFill/>
                </a:ln>
                <a:solidFill>
                  <a:srgbClr val="C00000"/>
                </a:solidFill>
                <a:effectLst/>
                <a:uLnTx/>
                <a:uFillTx/>
                <a:latin typeface="+mj-lt"/>
                <a:ea typeface="+mj-ea"/>
                <a:cs typeface="+mj-cs"/>
              </a:rPr>
              <a:t>occuring after HSCT</a:t>
            </a:r>
            <a:br>
              <a:rPr kumimoji="0" lang="tr-TR" sz="2400" b="1" i="0" u="none" strike="noStrike" kern="1200" cap="none" spc="0" normalizeH="0" baseline="0" noProof="0" dirty="0" smtClean="0">
                <a:ln>
                  <a:noFill/>
                </a:ln>
                <a:solidFill>
                  <a:srgbClr val="C00000"/>
                </a:solidFill>
                <a:effectLst/>
                <a:uLnTx/>
                <a:uFillTx/>
                <a:latin typeface="+mj-lt"/>
                <a:ea typeface="+mj-ea"/>
                <a:cs typeface="+mj-cs"/>
              </a:rPr>
            </a:br>
            <a:endParaRPr kumimoji="0" lang="tr-TR" sz="2400" b="1" i="0" u="none" strike="noStrike" kern="1200" cap="none" spc="0" normalizeH="0" baseline="0" noProof="0" dirty="0">
              <a:ln>
                <a:noFill/>
              </a:ln>
              <a:solidFill>
                <a:srgbClr val="C00000"/>
              </a:solidFill>
              <a:effectLst/>
              <a:uLnTx/>
              <a:uFillTx/>
              <a:latin typeface="+mj-lt"/>
              <a:ea typeface="+mj-ea"/>
              <a:cs typeface="+mj-cs"/>
            </a:endParaRPr>
          </a:p>
        </p:txBody>
      </p:sp>
      <p:sp>
        <p:nvSpPr>
          <p:cNvPr id="5" name="4 Dikdörtgen"/>
          <p:cNvSpPr/>
          <p:nvPr/>
        </p:nvSpPr>
        <p:spPr>
          <a:xfrm>
            <a:off x="228600" y="468868"/>
            <a:ext cx="4953000" cy="369332"/>
          </a:xfrm>
          <a:prstGeom prst="rect">
            <a:avLst/>
          </a:prstGeom>
        </p:spPr>
        <p:txBody>
          <a:bodyPr wrap="square">
            <a:spAutoFit/>
          </a:bodyPr>
          <a:lstStyle/>
          <a:p>
            <a:pPr marL="342900" indent="-342900"/>
            <a:r>
              <a:rPr lang="tr-TR" b="1" dirty="0" smtClean="0">
                <a:solidFill>
                  <a:schemeClr val="accent6">
                    <a:lumMod val="75000"/>
                  </a:schemeClr>
                </a:solidFill>
                <a:latin typeface="+mj-lt"/>
              </a:rPr>
              <a:t>2. </a:t>
            </a: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Vascular  Origin</a:t>
            </a:r>
          </a:p>
        </p:txBody>
      </p:sp>
      <p:pic>
        <p:nvPicPr>
          <p:cNvPr id="163842" name="Picture 2" descr="49-year-old man diagnosed with hepatic sinusoidal obstruction syndrome two months after ingestion of Gynura segetum.A-C. Arterial, portal and hepatic venous phase CT scans demonstrate patchy liver enhancement. D. Clover-like enhancement surrounding hepatic veins is well demonstrated at hepatic venous phase on slice through hepatic vein level (arrows). E. Multiple planar reconstruction CT angiogram shows that inferior vena cava is slightly compressed by swelling liver while still remain patent. F. Pathologic hematoxylin and eosin staining (×100) from liver transplantation demonstrates sinusoidal congestion, centrilobular hepatocytes necrosis and slight fibrous hyperplasia in portal area."/>
          <p:cNvPicPr>
            <a:picLocks noChangeAspect="1" noChangeArrowheads="1"/>
          </p:cNvPicPr>
          <p:nvPr/>
        </p:nvPicPr>
        <p:blipFill>
          <a:blip r:embed="rId3" cstate="print"/>
          <a:srcRect/>
          <a:stretch>
            <a:fillRect/>
          </a:stretch>
        </p:blipFill>
        <p:spPr bwMode="auto">
          <a:xfrm>
            <a:off x="1066800" y="2362200"/>
            <a:ext cx="6319024" cy="3124200"/>
          </a:xfrm>
          <a:prstGeom prst="rect">
            <a:avLst/>
          </a:prstGeom>
          <a:noFill/>
        </p:spPr>
      </p:pic>
      <p:sp>
        <p:nvSpPr>
          <p:cNvPr id="9" name="8 Metin kutusu"/>
          <p:cNvSpPr txBox="1"/>
          <p:nvPr/>
        </p:nvSpPr>
        <p:spPr>
          <a:xfrm>
            <a:off x="457200" y="5105400"/>
            <a:ext cx="8382000" cy="1708160"/>
          </a:xfrm>
          <a:prstGeom prst="rect">
            <a:avLst/>
          </a:prstGeom>
          <a:noFill/>
        </p:spPr>
        <p:txBody>
          <a:bodyPr wrap="square" rtlCol="0">
            <a:spAutoFit/>
          </a:bodyPr>
          <a:lstStyle/>
          <a:p>
            <a:pPr>
              <a:lnSpc>
                <a:spcPct val="150000"/>
              </a:lnSpc>
            </a:pPr>
            <a:r>
              <a:rPr lang="tr-TR" sz="1400" b="1" dirty="0" smtClean="0">
                <a:solidFill>
                  <a:schemeClr val="accent2"/>
                </a:solidFill>
                <a:latin typeface="+mj-lt"/>
              </a:rPr>
              <a:t> </a:t>
            </a:r>
            <a:endParaRPr lang="tr-TR" sz="1400" dirty="0" smtClean="0">
              <a:solidFill>
                <a:schemeClr val="accent2"/>
              </a:solidFill>
              <a:latin typeface="+mj-lt"/>
            </a:endParaRPr>
          </a:p>
          <a:p>
            <a:pPr>
              <a:lnSpc>
                <a:spcPct val="150000"/>
              </a:lnSpc>
            </a:pPr>
            <a:r>
              <a:rPr lang="tr-TR" sz="1400" dirty="0" smtClean="0">
                <a:solidFill>
                  <a:schemeClr val="accent2"/>
                </a:solidFill>
                <a:latin typeface="+mj-lt"/>
              </a:rPr>
              <a:t>A-C. </a:t>
            </a:r>
            <a:r>
              <a:rPr lang="tr-TR" sz="1400" dirty="0" err="1" smtClean="0">
                <a:solidFill>
                  <a:schemeClr val="accent2"/>
                </a:solidFill>
                <a:latin typeface="+mj-lt"/>
              </a:rPr>
              <a:t>Arterial</a:t>
            </a:r>
            <a:r>
              <a:rPr lang="tr-TR" sz="1400" dirty="0" smtClean="0">
                <a:solidFill>
                  <a:schemeClr val="accent2"/>
                </a:solidFill>
                <a:latin typeface="+mj-lt"/>
              </a:rPr>
              <a:t>, </a:t>
            </a:r>
            <a:r>
              <a:rPr lang="tr-TR" sz="1400" dirty="0" err="1" smtClean="0">
                <a:solidFill>
                  <a:schemeClr val="accent2"/>
                </a:solidFill>
                <a:latin typeface="+mj-lt"/>
              </a:rPr>
              <a:t>portal</a:t>
            </a:r>
            <a:r>
              <a:rPr lang="tr-TR" sz="1400" dirty="0" smtClean="0">
                <a:solidFill>
                  <a:schemeClr val="accent2"/>
                </a:solidFill>
                <a:latin typeface="+mj-lt"/>
              </a:rPr>
              <a:t> and </a:t>
            </a:r>
            <a:r>
              <a:rPr lang="tr-TR" sz="1400" dirty="0" err="1" smtClean="0">
                <a:solidFill>
                  <a:schemeClr val="accent2"/>
                </a:solidFill>
                <a:latin typeface="+mj-lt"/>
              </a:rPr>
              <a:t>hepatic</a:t>
            </a:r>
            <a:r>
              <a:rPr lang="tr-TR" sz="1400" dirty="0" smtClean="0">
                <a:solidFill>
                  <a:schemeClr val="accent2"/>
                </a:solidFill>
                <a:latin typeface="+mj-lt"/>
              </a:rPr>
              <a:t> </a:t>
            </a:r>
            <a:r>
              <a:rPr lang="tr-TR" sz="1400" dirty="0" err="1" smtClean="0">
                <a:solidFill>
                  <a:schemeClr val="accent2"/>
                </a:solidFill>
                <a:latin typeface="+mj-lt"/>
              </a:rPr>
              <a:t>venous</a:t>
            </a:r>
            <a:r>
              <a:rPr lang="tr-TR" sz="1400" dirty="0" smtClean="0">
                <a:solidFill>
                  <a:schemeClr val="accent2"/>
                </a:solidFill>
                <a:latin typeface="+mj-lt"/>
              </a:rPr>
              <a:t> </a:t>
            </a:r>
            <a:r>
              <a:rPr lang="tr-TR" sz="1400" dirty="0" err="1" smtClean="0">
                <a:solidFill>
                  <a:schemeClr val="accent2"/>
                </a:solidFill>
                <a:latin typeface="+mj-lt"/>
              </a:rPr>
              <a:t>phase</a:t>
            </a:r>
            <a:r>
              <a:rPr lang="tr-TR" sz="1400" dirty="0" smtClean="0">
                <a:solidFill>
                  <a:schemeClr val="accent2"/>
                </a:solidFill>
                <a:latin typeface="+mj-lt"/>
              </a:rPr>
              <a:t> CT </a:t>
            </a:r>
            <a:r>
              <a:rPr lang="tr-TR" sz="1400" dirty="0" err="1" smtClean="0">
                <a:solidFill>
                  <a:schemeClr val="accent2"/>
                </a:solidFill>
                <a:latin typeface="+mj-lt"/>
              </a:rPr>
              <a:t>scans</a:t>
            </a:r>
            <a:r>
              <a:rPr lang="tr-TR" sz="1400" dirty="0" smtClean="0">
                <a:solidFill>
                  <a:schemeClr val="accent2"/>
                </a:solidFill>
                <a:latin typeface="+mj-lt"/>
              </a:rPr>
              <a:t> </a:t>
            </a:r>
            <a:r>
              <a:rPr lang="tr-TR" sz="1400" dirty="0" err="1" smtClean="0">
                <a:solidFill>
                  <a:schemeClr val="accent2"/>
                </a:solidFill>
                <a:latin typeface="+mj-lt"/>
              </a:rPr>
              <a:t>demonstrate</a:t>
            </a:r>
            <a:r>
              <a:rPr lang="tr-TR" sz="1400" dirty="0" smtClean="0">
                <a:solidFill>
                  <a:schemeClr val="accent2"/>
                </a:solidFill>
                <a:latin typeface="+mj-lt"/>
              </a:rPr>
              <a:t> </a:t>
            </a:r>
            <a:r>
              <a:rPr lang="tr-TR" sz="1400" dirty="0" err="1" smtClean="0">
                <a:solidFill>
                  <a:schemeClr val="accent2"/>
                </a:solidFill>
                <a:latin typeface="+mj-lt"/>
              </a:rPr>
              <a:t>patchy</a:t>
            </a:r>
            <a:r>
              <a:rPr lang="tr-TR" sz="1400" dirty="0" smtClean="0">
                <a:solidFill>
                  <a:schemeClr val="accent2"/>
                </a:solidFill>
                <a:latin typeface="+mj-lt"/>
              </a:rPr>
              <a:t> </a:t>
            </a:r>
            <a:r>
              <a:rPr lang="tr-TR" sz="1400" dirty="0" err="1" smtClean="0">
                <a:solidFill>
                  <a:schemeClr val="accent2"/>
                </a:solidFill>
                <a:latin typeface="+mj-lt"/>
              </a:rPr>
              <a:t>liver</a:t>
            </a:r>
            <a:r>
              <a:rPr lang="tr-TR" sz="1400" dirty="0" smtClean="0">
                <a:solidFill>
                  <a:schemeClr val="accent2"/>
                </a:solidFill>
                <a:latin typeface="+mj-lt"/>
              </a:rPr>
              <a:t> </a:t>
            </a:r>
            <a:r>
              <a:rPr lang="tr-TR" sz="1400" dirty="0" err="1" smtClean="0">
                <a:solidFill>
                  <a:schemeClr val="accent2"/>
                </a:solidFill>
                <a:latin typeface="+mj-lt"/>
              </a:rPr>
              <a:t>enhancement</a:t>
            </a:r>
            <a:r>
              <a:rPr lang="tr-TR" sz="1400" dirty="0" smtClean="0">
                <a:solidFill>
                  <a:schemeClr val="accent2"/>
                </a:solidFill>
                <a:latin typeface="+mj-lt"/>
              </a:rPr>
              <a:t>. D. </a:t>
            </a:r>
            <a:r>
              <a:rPr lang="tr-TR" sz="1400" dirty="0" err="1" smtClean="0">
                <a:solidFill>
                  <a:schemeClr val="accent2"/>
                </a:solidFill>
                <a:latin typeface="+mj-lt"/>
              </a:rPr>
              <a:t>Clover</a:t>
            </a:r>
            <a:r>
              <a:rPr lang="tr-TR" sz="1400" dirty="0" smtClean="0">
                <a:solidFill>
                  <a:schemeClr val="accent2"/>
                </a:solidFill>
                <a:latin typeface="+mj-lt"/>
              </a:rPr>
              <a:t>-</a:t>
            </a:r>
            <a:r>
              <a:rPr lang="tr-TR" sz="1400" dirty="0" err="1" smtClean="0">
                <a:solidFill>
                  <a:schemeClr val="accent2"/>
                </a:solidFill>
                <a:latin typeface="+mj-lt"/>
              </a:rPr>
              <a:t>like</a:t>
            </a:r>
            <a:r>
              <a:rPr lang="tr-TR" sz="1400" dirty="0" smtClean="0">
                <a:solidFill>
                  <a:schemeClr val="accent2"/>
                </a:solidFill>
                <a:latin typeface="+mj-lt"/>
              </a:rPr>
              <a:t> </a:t>
            </a:r>
            <a:r>
              <a:rPr lang="tr-TR" sz="1400" dirty="0" err="1" smtClean="0">
                <a:solidFill>
                  <a:schemeClr val="accent2"/>
                </a:solidFill>
                <a:latin typeface="+mj-lt"/>
              </a:rPr>
              <a:t>enhancement</a:t>
            </a:r>
            <a:r>
              <a:rPr lang="tr-TR" sz="1400" dirty="0" smtClean="0">
                <a:solidFill>
                  <a:schemeClr val="accent2"/>
                </a:solidFill>
                <a:latin typeface="+mj-lt"/>
              </a:rPr>
              <a:t> </a:t>
            </a:r>
            <a:r>
              <a:rPr lang="tr-TR" sz="1400" dirty="0" err="1" smtClean="0">
                <a:solidFill>
                  <a:schemeClr val="accent2"/>
                </a:solidFill>
                <a:latin typeface="+mj-lt"/>
              </a:rPr>
              <a:t>surrounding</a:t>
            </a:r>
            <a:r>
              <a:rPr lang="tr-TR" sz="1400" dirty="0" smtClean="0">
                <a:solidFill>
                  <a:schemeClr val="accent2"/>
                </a:solidFill>
                <a:latin typeface="+mj-lt"/>
              </a:rPr>
              <a:t> </a:t>
            </a:r>
            <a:r>
              <a:rPr lang="tr-TR" sz="1400" dirty="0" err="1" smtClean="0">
                <a:solidFill>
                  <a:schemeClr val="accent2"/>
                </a:solidFill>
                <a:latin typeface="+mj-lt"/>
              </a:rPr>
              <a:t>hepatic</a:t>
            </a:r>
            <a:r>
              <a:rPr lang="tr-TR" sz="1400" dirty="0" smtClean="0">
                <a:solidFill>
                  <a:schemeClr val="accent2"/>
                </a:solidFill>
                <a:latin typeface="+mj-lt"/>
              </a:rPr>
              <a:t> </a:t>
            </a:r>
            <a:r>
              <a:rPr lang="tr-TR" sz="1400" dirty="0" err="1" smtClean="0">
                <a:solidFill>
                  <a:schemeClr val="accent2"/>
                </a:solidFill>
                <a:latin typeface="+mj-lt"/>
              </a:rPr>
              <a:t>veins</a:t>
            </a:r>
            <a:r>
              <a:rPr lang="tr-TR" sz="1400" dirty="0" smtClean="0">
                <a:solidFill>
                  <a:schemeClr val="accent2"/>
                </a:solidFill>
                <a:latin typeface="+mj-lt"/>
              </a:rPr>
              <a:t> is </a:t>
            </a:r>
            <a:r>
              <a:rPr lang="tr-TR" sz="1400" dirty="0" err="1" smtClean="0">
                <a:solidFill>
                  <a:schemeClr val="accent2"/>
                </a:solidFill>
                <a:latin typeface="+mj-lt"/>
              </a:rPr>
              <a:t>well</a:t>
            </a:r>
            <a:r>
              <a:rPr lang="tr-TR" sz="1400" dirty="0" smtClean="0">
                <a:solidFill>
                  <a:schemeClr val="accent2"/>
                </a:solidFill>
                <a:latin typeface="+mj-lt"/>
              </a:rPr>
              <a:t> </a:t>
            </a:r>
            <a:r>
              <a:rPr lang="tr-TR" sz="1400" dirty="0" err="1" smtClean="0">
                <a:solidFill>
                  <a:schemeClr val="accent2"/>
                </a:solidFill>
                <a:latin typeface="+mj-lt"/>
              </a:rPr>
              <a:t>demonstrated</a:t>
            </a:r>
            <a:r>
              <a:rPr lang="tr-TR" sz="1400" dirty="0" smtClean="0">
                <a:solidFill>
                  <a:schemeClr val="accent2"/>
                </a:solidFill>
                <a:latin typeface="+mj-lt"/>
              </a:rPr>
              <a:t> at </a:t>
            </a:r>
            <a:r>
              <a:rPr lang="tr-TR" sz="1400" dirty="0" err="1" smtClean="0">
                <a:solidFill>
                  <a:schemeClr val="accent2"/>
                </a:solidFill>
                <a:latin typeface="+mj-lt"/>
              </a:rPr>
              <a:t>hepatic</a:t>
            </a:r>
            <a:r>
              <a:rPr lang="tr-TR" sz="1400" dirty="0" smtClean="0">
                <a:solidFill>
                  <a:schemeClr val="accent2"/>
                </a:solidFill>
                <a:latin typeface="+mj-lt"/>
              </a:rPr>
              <a:t> </a:t>
            </a:r>
            <a:r>
              <a:rPr lang="tr-TR" sz="1400" dirty="0" err="1" smtClean="0">
                <a:solidFill>
                  <a:schemeClr val="accent2"/>
                </a:solidFill>
                <a:latin typeface="+mj-lt"/>
              </a:rPr>
              <a:t>venous</a:t>
            </a:r>
            <a:r>
              <a:rPr lang="tr-TR" sz="1400" dirty="0" smtClean="0">
                <a:solidFill>
                  <a:schemeClr val="accent2"/>
                </a:solidFill>
                <a:latin typeface="+mj-lt"/>
              </a:rPr>
              <a:t> </a:t>
            </a:r>
            <a:r>
              <a:rPr lang="tr-TR" sz="1400" dirty="0" err="1" smtClean="0">
                <a:solidFill>
                  <a:schemeClr val="accent2"/>
                </a:solidFill>
                <a:latin typeface="+mj-lt"/>
              </a:rPr>
              <a:t>phase</a:t>
            </a:r>
            <a:r>
              <a:rPr lang="tr-TR" sz="1400" dirty="0" smtClean="0">
                <a:solidFill>
                  <a:schemeClr val="accent2"/>
                </a:solidFill>
                <a:latin typeface="+mj-lt"/>
              </a:rPr>
              <a:t> on </a:t>
            </a:r>
            <a:r>
              <a:rPr lang="tr-TR" sz="1400" dirty="0" err="1" smtClean="0">
                <a:solidFill>
                  <a:schemeClr val="accent2"/>
                </a:solidFill>
                <a:latin typeface="+mj-lt"/>
              </a:rPr>
              <a:t>slice</a:t>
            </a:r>
            <a:r>
              <a:rPr lang="tr-TR" sz="1400" dirty="0" smtClean="0">
                <a:solidFill>
                  <a:schemeClr val="accent2"/>
                </a:solidFill>
                <a:latin typeface="+mj-lt"/>
              </a:rPr>
              <a:t> </a:t>
            </a:r>
            <a:r>
              <a:rPr lang="tr-TR" sz="1400" dirty="0" err="1" smtClean="0">
                <a:solidFill>
                  <a:schemeClr val="accent2"/>
                </a:solidFill>
                <a:latin typeface="+mj-lt"/>
              </a:rPr>
              <a:t>through</a:t>
            </a:r>
            <a:r>
              <a:rPr lang="tr-TR" sz="1400" dirty="0" smtClean="0">
                <a:solidFill>
                  <a:schemeClr val="accent2"/>
                </a:solidFill>
                <a:latin typeface="+mj-lt"/>
              </a:rPr>
              <a:t> </a:t>
            </a:r>
            <a:r>
              <a:rPr lang="tr-TR" sz="1400" dirty="0" err="1" smtClean="0">
                <a:solidFill>
                  <a:schemeClr val="accent2"/>
                </a:solidFill>
                <a:latin typeface="+mj-lt"/>
              </a:rPr>
              <a:t>hepatic</a:t>
            </a:r>
            <a:r>
              <a:rPr lang="tr-TR" sz="1400" dirty="0" smtClean="0">
                <a:solidFill>
                  <a:schemeClr val="accent2"/>
                </a:solidFill>
                <a:latin typeface="+mj-lt"/>
              </a:rPr>
              <a:t> </a:t>
            </a:r>
            <a:r>
              <a:rPr lang="tr-TR" sz="1400" dirty="0" err="1" smtClean="0">
                <a:solidFill>
                  <a:schemeClr val="accent2"/>
                </a:solidFill>
                <a:latin typeface="+mj-lt"/>
              </a:rPr>
              <a:t>vein</a:t>
            </a:r>
            <a:r>
              <a:rPr lang="tr-TR" sz="1400" dirty="0" smtClean="0">
                <a:solidFill>
                  <a:schemeClr val="accent2"/>
                </a:solidFill>
                <a:latin typeface="+mj-lt"/>
              </a:rPr>
              <a:t> </a:t>
            </a:r>
            <a:r>
              <a:rPr lang="tr-TR" sz="1400" dirty="0" err="1" smtClean="0">
                <a:solidFill>
                  <a:schemeClr val="accent2"/>
                </a:solidFill>
                <a:latin typeface="+mj-lt"/>
              </a:rPr>
              <a:t>level</a:t>
            </a:r>
            <a:r>
              <a:rPr lang="tr-TR" sz="1400" dirty="0" smtClean="0">
                <a:solidFill>
                  <a:schemeClr val="accent2"/>
                </a:solidFill>
                <a:latin typeface="+mj-lt"/>
              </a:rPr>
              <a:t> (</a:t>
            </a:r>
            <a:r>
              <a:rPr lang="tr-TR" sz="1400" dirty="0" err="1" smtClean="0">
                <a:solidFill>
                  <a:schemeClr val="accent2"/>
                </a:solidFill>
                <a:latin typeface="+mj-lt"/>
              </a:rPr>
              <a:t>arrows</a:t>
            </a:r>
            <a:r>
              <a:rPr lang="tr-TR" sz="1400" dirty="0" smtClean="0">
                <a:solidFill>
                  <a:schemeClr val="accent2"/>
                </a:solidFill>
                <a:latin typeface="+mj-lt"/>
              </a:rPr>
              <a:t>). E. Multiple </a:t>
            </a:r>
            <a:r>
              <a:rPr lang="tr-TR" sz="1400" dirty="0" err="1" smtClean="0">
                <a:solidFill>
                  <a:schemeClr val="accent2"/>
                </a:solidFill>
                <a:latin typeface="+mj-lt"/>
              </a:rPr>
              <a:t>planar</a:t>
            </a:r>
            <a:r>
              <a:rPr lang="tr-TR" sz="1400" dirty="0" smtClean="0">
                <a:solidFill>
                  <a:schemeClr val="accent2"/>
                </a:solidFill>
                <a:latin typeface="+mj-lt"/>
              </a:rPr>
              <a:t> </a:t>
            </a:r>
            <a:r>
              <a:rPr lang="tr-TR" sz="1400" dirty="0" err="1" smtClean="0">
                <a:solidFill>
                  <a:schemeClr val="accent2"/>
                </a:solidFill>
                <a:latin typeface="+mj-lt"/>
              </a:rPr>
              <a:t>reconstruction</a:t>
            </a:r>
            <a:r>
              <a:rPr lang="tr-TR" sz="1400" dirty="0" smtClean="0">
                <a:solidFill>
                  <a:schemeClr val="accent2"/>
                </a:solidFill>
                <a:latin typeface="+mj-lt"/>
              </a:rPr>
              <a:t> CT </a:t>
            </a:r>
            <a:r>
              <a:rPr lang="tr-TR" sz="1400" dirty="0" err="1" smtClean="0">
                <a:solidFill>
                  <a:schemeClr val="accent2"/>
                </a:solidFill>
                <a:latin typeface="+mj-lt"/>
              </a:rPr>
              <a:t>angiogram</a:t>
            </a:r>
            <a:r>
              <a:rPr lang="tr-TR" sz="1400" dirty="0" smtClean="0">
                <a:solidFill>
                  <a:schemeClr val="accent2"/>
                </a:solidFill>
                <a:latin typeface="+mj-lt"/>
              </a:rPr>
              <a:t> F. </a:t>
            </a:r>
            <a:r>
              <a:rPr lang="tr-TR" sz="1400" dirty="0" err="1" smtClean="0">
                <a:solidFill>
                  <a:schemeClr val="accent2"/>
                </a:solidFill>
                <a:latin typeface="+mj-lt"/>
              </a:rPr>
              <a:t>sinusoidal</a:t>
            </a:r>
            <a:r>
              <a:rPr lang="tr-TR" sz="1400" dirty="0" smtClean="0">
                <a:solidFill>
                  <a:schemeClr val="accent2"/>
                </a:solidFill>
                <a:latin typeface="+mj-lt"/>
              </a:rPr>
              <a:t> </a:t>
            </a:r>
            <a:r>
              <a:rPr lang="tr-TR" sz="1400" dirty="0" err="1" smtClean="0">
                <a:solidFill>
                  <a:schemeClr val="accent2"/>
                </a:solidFill>
                <a:latin typeface="+mj-lt"/>
              </a:rPr>
              <a:t>congestion</a:t>
            </a:r>
            <a:r>
              <a:rPr lang="tr-TR" sz="1400" dirty="0" smtClean="0">
                <a:solidFill>
                  <a:schemeClr val="accent2"/>
                </a:solidFill>
                <a:latin typeface="+mj-lt"/>
              </a:rPr>
              <a:t>, </a:t>
            </a:r>
            <a:r>
              <a:rPr lang="tr-TR" sz="1400" dirty="0" err="1" smtClean="0">
                <a:solidFill>
                  <a:schemeClr val="accent2"/>
                </a:solidFill>
                <a:latin typeface="+mj-lt"/>
              </a:rPr>
              <a:t>centrilobular</a:t>
            </a:r>
            <a:r>
              <a:rPr lang="tr-TR" sz="1400" dirty="0" smtClean="0">
                <a:solidFill>
                  <a:schemeClr val="accent2"/>
                </a:solidFill>
                <a:latin typeface="+mj-lt"/>
              </a:rPr>
              <a:t> </a:t>
            </a:r>
            <a:r>
              <a:rPr lang="tr-TR" sz="1400" dirty="0" err="1" smtClean="0">
                <a:solidFill>
                  <a:schemeClr val="accent2"/>
                </a:solidFill>
                <a:latin typeface="+mj-lt"/>
              </a:rPr>
              <a:t>hepatocytes</a:t>
            </a:r>
            <a:r>
              <a:rPr lang="tr-TR" sz="1400" dirty="0" smtClean="0">
                <a:solidFill>
                  <a:schemeClr val="accent2"/>
                </a:solidFill>
                <a:latin typeface="+mj-lt"/>
              </a:rPr>
              <a:t> </a:t>
            </a:r>
            <a:r>
              <a:rPr lang="tr-TR" sz="1400" dirty="0" err="1" smtClean="0">
                <a:solidFill>
                  <a:schemeClr val="accent2"/>
                </a:solidFill>
                <a:latin typeface="+mj-lt"/>
              </a:rPr>
              <a:t>necrosis</a:t>
            </a:r>
            <a:r>
              <a:rPr lang="tr-TR" sz="1400" dirty="0" smtClean="0">
                <a:solidFill>
                  <a:schemeClr val="accent2"/>
                </a:solidFill>
                <a:latin typeface="+mj-lt"/>
              </a:rPr>
              <a:t> and </a:t>
            </a:r>
            <a:r>
              <a:rPr lang="tr-TR" sz="1400" dirty="0" err="1" smtClean="0">
                <a:solidFill>
                  <a:schemeClr val="accent2"/>
                </a:solidFill>
                <a:latin typeface="+mj-lt"/>
              </a:rPr>
              <a:t>slight</a:t>
            </a:r>
            <a:r>
              <a:rPr lang="tr-TR" sz="1400" dirty="0" smtClean="0">
                <a:solidFill>
                  <a:schemeClr val="accent2"/>
                </a:solidFill>
                <a:latin typeface="+mj-lt"/>
              </a:rPr>
              <a:t> </a:t>
            </a:r>
            <a:r>
              <a:rPr lang="tr-TR" sz="1400" dirty="0" err="1" smtClean="0">
                <a:solidFill>
                  <a:schemeClr val="accent2"/>
                </a:solidFill>
                <a:latin typeface="+mj-lt"/>
              </a:rPr>
              <a:t>fibrous</a:t>
            </a:r>
            <a:r>
              <a:rPr lang="tr-TR" sz="1400" dirty="0" smtClean="0">
                <a:solidFill>
                  <a:schemeClr val="accent2"/>
                </a:solidFill>
                <a:latin typeface="+mj-lt"/>
              </a:rPr>
              <a:t> </a:t>
            </a:r>
            <a:r>
              <a:rPr lang="tr-TR" sz="1400" dirty="0" err="1" smtClean="0">
                <a:solidFill>
                  <a:schemeClr val="accent2"/>
                </a:solidFill>
                <a:latin typeface="+mj-lt"/>
              </a:rPr>
              <a:t>hyperplasia</a:t>
            </a:r>
            <a:r>
              <a:rPr lang="tr-TR" sz="1400" dirty="0" smtClean="0">
                <a:solidFill>
                  <a:schemeClr val="accent2"/>
                </a:solidFill>
                <a:latin typeface="+mj-lt"/>
              </a:rPr>
              <a:t> in </a:t>
            </a:r>
            <a:r>
              <a:rPr lang="tr-TR" sz="1400" dirty="0" err="1" smtClean="0">
                <a:solidFill>
                  <a:schemeClr val="accent2"/>
                </a:solidFill>
                <a:latin typeface="+mj-lt"/>
              </a:rPr>
              <a:t>portal</a:t>
            </a:r>
            <a:r>
              <a:rPr lang="tr-TR" sz="1400" dirty="0" smtClean="0">
                <a:solidFill>
                  <a:schemeClr val="accent2"/>
                </a:solidFill>
                <a:latin typeface="+mj-lt"/>
              </a:rPr>
              <a:t> </a:t>
            </a:r>
            <a:r>
              <a:rPr lang="tr-TR" sz="1400" dirty="0" err="1" smtClean="0">
                <a:solidFill>
                  <a:schemeClr val="accent2"/>
                </a:solidFill>
                <a:latin typeface="+mj-lt"/>
              </a:rPr>
              <a:t>area</a:t>
            </a:r>
            <a:r>
              <a:rPr lang="tr-TR" sz="1400" dirty="0" smtClean="0">
                <a:solidFill>
                  <a:schemeClr val="accent2"/>
                </a:solidFill>
                <a:latin typeface="+mj-lt"/>
              </a:rPr>
              <a:t>.</a:t>
            </a:r>
            <a:endParaRPr lang="tr-TR" sz="1400" dirty="0">
              <a:solidFill>
                <a:schemeClr val="accent2"/>
              </a:solidFill>
              <a:latin typeface="+mj-lt"/>
            </a:endParaRPr>
          </a:p>
        </p:txBody>
      </p:sp>
      <p:sp>
        <p:nvSpPr>
          <p:cNvPr id="10" name="9 Dikdörtgen"/>
          <p:cNvSpPr/>
          <p:nvPr/>
        </p:nvSpPr>
        <p:spPr>
          <a:xfrm>
            <a:off x="685800" y="1981200"/>
            <a:ext cx="8001000" cy="338554"/>
          </a:xfrm>
          <a:prstGeom prst="rect">
            <a:avLst/>
          </a:prstGeom>
        </p:spPr>
        <p:txBody>
          <a:bodyPr wrap="square">
            <a:spAutoFit/>
          </a:bodyPr>
          <a:lstStyle/>
          <a:p>
            <a:r>
              <a:rPr lang="tr-TR" sz="1600" dirty="0" smtClean="0">
                <a:solidFill>
                  <a:srgbClr val="C00000"/>
                </a:solidFill>
                <a:latin typeface="+mj-lt"/>
              </a:rPr>
              <a:t>49-year-</a:t>
            </a:r>
            <a:r>
              <a:rPr lang="tr-TR" sz="1600" dirty="0" err="1" smtClean="0">
                <a:solidFill>
                  <a:srgbClr val="C00000"/>
                </a:solidFill>
                <a:latin typeface="+mj-lt"/>
              </a:rPr>
              <a:t>old</a:t>
            </a:r>
            <a:r>
              <a:rPr lang="tr-TR" sz="1600" dirty="0" smtClean="0">
                <a:solidFill>
                  <a:srgbClr val="C00000"/>
                </a:solidFill>
                <a:latin typeface="+mj-lt"/>
              </a:rPr>
              <a:t> </a:t>
            </a:r>
            <a:r>
              <a:rPr lang="tr-TR" sz="1600" dirty="0" err="1" smtClean="0">
                <a:solidFill>
                  <a:srgbClr val="C00000"/>
                </a:solidFill>
                <a:latin typeface="+mj-lt"/>
              </a:rPr>
              <a:t>man</a:t>
            </a:r>
            <a:r>
              <a:rPr lang="tr-TR" sz="1600" dirty="0" smtClean="0">
                <a:solidFill>
                  <a:srgbClr val="C00000"/>
                </a:solidFill>
                <a:latin typeface="+mj-lt"/>
              </a:rPr>
              <a:t> </a:t>
            </a:r>
            <a:r>
              <a:rPr lang="tr-TR" sz="1600" dirty="0" err="1" smtClean="0">
                <a:solidFill>
                  <a:srgbClr val="C00000"/>
                </a:solidFill>
                <a:latin typeface="+mj-lt"/>
              </a:rPr>
              <a:t>diagnosed</a:t>
            </a:r>
            <a:r>
              <a:rPr lang="tr-TR" sz="1600" dirty="0" smtClean="0">
                <a:solidFill>
                  <a:srgbClr val="C00000"/>
                </a:solidFill>
                <a:latin typeface="+mj-lt"/>
              </a:rPr>
              <a:t> </a:t>
            </a:r>
            <a:r>
              <a:rPr lang="tr-TR" sz="1600" dirty="0" err="1" smtClean="0">
                <a:solidFill>
                  <a:srgbClr val="C00000"/>
                </a:solidFill>
                <a:latin typeface="+mj-lt"/>
              </a:rPr>
              <a:t>with</a:t>
            </a:r>
            <a:r>
              <a:rPr lang="tr-TR" sz="1600" dirty="0" smtClean="0">
                <a:solidFill>
                  <a:srgbClr val="C00000"/>
                </a:solidFill>
                <a:latin typeface="+mj-lt"/>
              </a:rPr>
              <a:t> </a:t>
            </a:r>
            <a:r>
              <a:rPr lang="tr-TR" sz="1600" dirty="0" err="1" smtClean="0">
                <a:solidFill>
                  <a:srgbClr val="C00000"/>
                </a:solidFill>
                <a:latin typeface="+mj-lt"/>
              </a:rPr>
              <a:t>hepatic</a:t>
            </a:r>
            <a:r>
              <a:rPr lang="tr-TR" sz="1600" dirty="0" smtClean="0">
                <a:solidFill>
                  <a:srgbClr val="C00000"/>
                </a:solidFill>
                <a:latin typeface="+mj-lt"/>
              </a:rPr>
              <a:t> </a:t>
            </a:r>
            <a:r>
              <a:rPr lang="tr-TR" sz="1600" dirty="0" err="1" smtClean="0">
                <a:solidFill>
                  <a:srgbClr val="C00000"/>
                </a:solidFill>
                <a:latin typeface="+mj-lt"/>
              </a:rPr>
              <a:t>sinusoidal</a:t>
            </a:r>
            <a:r>
              <a:rPr lang="tr-TR" sz="1600" dirty="0" smtClean="0">
                <a:solidFill>
                  <a:srgbClr val="C00000"/>
                </a:solidFill>
                <a:latin typeface="+mj-lt"/>
              </a:rPr>
              <a:t> </a:t>
            </a:r>
            <a:r>
              <a:rPr lang="tr-TR" sz="1600" dirty="0" err="1" smtClean="0">
                <a:solidFill>
                  <a:srgbClr val="C00000"/>
                </a:solidFill>
                <a:latin typeface="+mj-lt"/>
              </a:rPr>
              <a:t>obstruction</a:t>
            </a:r>
            <a:r>
              <a:rPr lang="tr-TR" sz="1600" dirty="0" smtClean="0">
                <a:solidFill>
                  <a:srgbClr val="C00000"/>
                </a:solidFill>
                <a:latin typeface="+mj-lt"/>
              </a:rPr>
              <a:t> </a:t>
            </a:r>
            <a:r>
              <a:rPr lang="tr-TR" sz="1600" dirty="0" err="1" smtClean="0">
                <a:solidFill>
                  <a:srgbClr val="C00000"/>
                </a:solidFill>
                <a:latin typeface="+mj-lt"/>
              </a:rPr>
              <a:t>syndrome</a:t>
            </a:r>
            <a:r>
              <a:rPr lang="tr-TR" sz="1600" dirty="0" smtClean="0">
                <a:solidFill>
                  <a:srgbClr val="C00000"/>
                </a:solidFill>
                <a:latin typeface="+mj-lt"/>
              </a:rPr>
              <a:t> </a:t>
            </a:r>
            <a:endParaRPr lang="tr-TR" sz="1600" dirty="0">
              <a:solidFill>
                <a:srgbClr val="C00000"/>
              </a:solidFill>
              <a:latin typeface="+mj-lt"/>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Başlık"/>
          <p:cNvSpPr txBox="1">
            <a:spLocks/>
          </p:cNvSpPr>
          <p:nvPr/>
        </p:nvSpPr>
        <p:spPr>
          <a:xfrm>
            <a:off x="457200" y="914400"/>
            <a:ext cx="8229600" cy="685800"/>
          </a:xfrm>
          <a:prstGeom prst="rect">
            <a:avLst/>
          </a:prstGeom>
        </p:spPr>
        <p:txBody>
          <a:bodyPr vert="horz" anchor="ctr">
            <a:noAutofit/>
          </a:bodyPr>
          <a:lstStyle/>
          <a:p>
            <a:pPr lvl="0">
              <a:spcBef>
                <a:spcPct val="0"/>
              </a:spcBef>
            </a:pPr>
            <a:r>
              <a:rPr lang="en-US" sz="2400" b="1" dirty="0" smtClean="0">
                <a:solidFill>
                  <a:srgbClr val="C00000"/>
                </a:solidFill>
                <a:latin typeface="+mj-lt"/>
              </a:rPr>
              <a:t>VENOOCCLUSİVE DİSEASE </a:t>
            </a:r>
            <a:r>
              <a:rPr kumimoji="0" lang="tr-TR" sz="2400" b="1" i="0" u="none" strike="noStrike" kern="1200" cap="none" spc="0" normalizeH="0" baseline="0" noProof="0" dirty="0" smtClean="0">
                <a:ln>
                  <a:noFill/>
                </a:ln>
                <a:solidFill>
                  <a:srgbClr val="C00000"/>
                </a:solidFill>
                <a:effectLst/>
                <a:uLnTx/>
                <a:uFillTx/>
                <a:latin typeface="+mj-lt"/>
                <a:ea typeface="+mj-ea"/>
                <a:cs typeface="+mj-cs"/>
              </a:rPr>
              <a:t>occuring after HSCT</a:t>
            </a:r>
            <a:br>
              <a:rPr kumimoji="0" lang="tr-TR" sz="2400" b="1" i="0" u="none" strike="noStrike" kern="1200" cap="none" spc="0" normalizeH="0" baseline="0" noProof="0" dirty="0" smtClean="0">
                <a:ln>
                  <a:noFill/>
                </a:ln>
                <a:solidFill>
                  <a:srgbClr val="C00000"/>
                </a:solidFill>
                <a:effectLst/>
                <a:uLnTx/>
                <a:uFillTx/>
                <a:latin typeface="+mj-lt"/>
                <a:ea typeface="+mj-ea"/>
                <a:cs typeface="+mj-cs"/>
              </a:rPr>
            </a:br>
            <a:endParaRPr kumimoji="0" lang="tr-TR" sz="2400" b="1" i="0" u="none" strike="noStrike" kern="1200" cap="none" spc="0" normalizeH="0" baseline="0" noProof="0" dirty="0">
              <a:ln>
                <a:noFill/>
              </a:ln>
              <a:solidFill>
                <a:srgbClr val="C00000"/>
              </a:solidFill>
              <a:effectLst/>
              <a:uLnTx/>
              <a:uFillTx/>
              <a:latin typeface="+mj-lt"/>
              <a:ea typeface="+mj-ea"/>
              <a:cs typeface="+mj-cs"/>
            </a:endParaRPr>
          </a:p>
        </p:txBody>
      </p:sp>
      <p:sp>
        <p:nvSpPr>
          <p:cNvPr id="6" name="5 Dikdörtgen"/>
          <p:cNvSpPr/>
          <p:nvPr/>
        </p:nvSpPr>
        <p:spPr>
          <a:xfrm>
            <a:off x="228600" y="468868"/>
            <a:ext cx="4953000" cy="369332"/>
          </a:xfrm>
          <a:prstGeom prst="rect">
            <a:avLst/>
          </a:prstGeom>
        </p:spPr>
        <p:txBody>
          <a:bodyPr wrap="square">
            <a:spAutoFit/>
          </a:bodyPr>
          <a:lstStyle/>
          <a:p>
            <a:pPr marL="342900" indent="-342900"/>
            <a:r>
              <a:rPr lang="tr-TR" b="1" dirty="0" smtClean="0">
                <a:solidFill>
                  <a:schemeClr val="accent6">
                    <a:lumMod val="75000"/>
                  </a:schemeClr>
                </a:solidFill>
                <a:latin typeface="+mj-lt"/>
              </a:rPr>
              <a:t>2. </a:t>
            </a: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Vascular  Origin</a:t>
            </a:r>
          </a:p>
        </p:txBody>
      </p:sp>
      <p:sp>
        <p:nvSpPr>
          <p:cNvPr id="7" name="6 Dikdörtgen"/>
          <p:cNvSpPr/>
          <p:nvPr/>
        </p:nvSpPr>
        <p:spPr>
          <a:xfrm>
            <a:off x="609600" y="2381071"/>
            <a:ext cx="7543800" cy="1477328"/>
          </a:xfrm>
          <a:prstGeom prst="rect">
            <a:avLst/>
          </a:prstGeom>
        </p:spPr>
        <p:txBody>
          <a:bodyPr wrap="square">
            <a:spAutoFit/>
          </a:bodyPr>
          <a:lstStyle/>
          <a:p>
            <a:r>
              <a:rPr lang="en-US" b="1" i="1" dirty="0" smtClean="0">
                <a:solidFill>
                  <a:srgbClr val="FF0000"/>
                </a:solidFill>
                <a:latin typeface="+mj-lt"/>
              </a:rPr>
              <a:t>Classical VOD</a:t>
            </a:r>
            <a:r>
              <a:rPr lang="en-US" b="1" dirty="0" smtClean="0">
                <a:solidFill>
                  <a:srgbClr val="FF0000"/>
                </a:solidFill>
                <a:latin typeface="+mj-lt"/>
              </a:rPr>
              <a:t>. </a:t>
            </a:r>
            <a:endParaRPr lang="tr-TR" b="1" dirty="0" smtClean="0">
              <a:solidFill>
                <a:srgbClr val="FF0000"/>
              </a:solidFill>
              <a:latin typeface="+mj-lt"/>
            </a:endParaRPr>
          </a:p>
          <a:p>
            <a:pPr marL="800100" lvl="1" indent="-342900">
              <a:buFont typeface="Wingdings" pitchFamily="2" charset="2"/>
              <a:buChar char="§"/>
            </a:pPr>
            <a:r>
              <a:rPr lang="en-US" dirty="0" smtClean="0">
                <a:latin typeface="+mj-lt"/>
              </a:rPr>
              <a:t>Several days after conditioning (from days –1 to +21) </a:t>
            </a:r>
            <a:endParaRPr lang="tr-TR" dirty="0" smtClean="0">
              <a:latin typeface="+mj-lt"/>
            </a:endParaRPr>
          </a:p>
          <a:p>
            <a:pPr marL="800100" lvl="1" indent="-342900">
              <a:buFont typeface="Wingdings" pitchFamily="2" charset="2"/>
              <a:buChar char="§"/>
            </a:pPr>
            <a:r>
              <a:rPr lang="en-US" dirty="0" smtClean="0">
                <a:latin typeface="+mj-lt"/>
              </a:rPr>
              <a:t>jaundice (in almost 100% of cases), </a:t>
            </a:r>
            <a:endParaRPr lang="tr-TR" dirty="0" smtClean="0">
              <a:latin typeface="+mj-lt"/>
            </a:endParaRPr>
          </a:p>
          <a:p>
            <a:pPr marL="800100" lvl="1" indent="-342900">
              <a:buFont typeface="Wingdings" pitchFamily="2" charset="2"/>
              <a:buChar char="§"/>
            </a:pPr>
            <a:r>
              <a:rPr lang="tr-TR" dirty="0" smtClean="0">
                <a:latin typeface="+mj-lt"/>
              </a:rPr>
              <a:t>H</a:t>
            </a:r>
            <a:r>
              <a:rPr lang="en-US" dirty="0" err="1" smtClean="0">
                <a:latin typeface="+mj-lt"/>
              </a:rPr>
              <a:t>epatomegaly</a:t>
            </a:r>
            <a:r>
              <a:rPr lang="en-US" dirty="0" smtClean="0">
                <a:latin typeface="+mj-lt"/>
              </a:rPr>
              <a:t> and/or right upper quadrant pain and weight gain together with </a:t>
            </a:r>
            <a:r>
              <a:rPr lang="en-US" dirty="0" err="1" smtClean="0">
                <a:latin typeface="+mj-lt"/>
              </a:rPr>
              <a:t>oedema</a:t>
            </a:r>
            <a:r>
              <a:rPr lang="en-US" dirty="0" smtClean="0">
                <a:latin typeface="+mj-lt"/>
              </a:rPr>
              <a:t> and </a:t>
            </a:r>
            <a:r>
              <a:rPr lang="en-US" dirty="0" err="1" smtClean="0">
                <a:latin typeface="+mj-lt"/>
              </a:rPr>
              <a:t>ascites</a:t>
            </a:r>
            <a:endParaRPr lang="tr-TR" dirty="0">
              <a:latin typeface="+mj-lt"/>
            </a:endParaRPr>
          </a:p>
        </p:txBody>
      </p:sp>
      <p:sp>
        <p:nvSpPr>
          <p:cNvPr id="8" name="7 Dikdörtgen"/>
          <p:cNvSpPr/>
          <p:nvPr/>
        </p:nvSpPr>
        <p:spPr>
          <a:xfrm>
            <a:off x="685800" y="3945552"/>
            <a:ext cx="7924800" cy="1477328"/>
          </a:xfrm>
          <a:prstGeom prst="rect">
            <a:avLst/>
          </a:prstGeom>
        </p:spPr>
        <p:txBody>
          <a:bodyPr wrap="square">
            <a:spAutoFit/>
          </a:bodyPr>
          <a:lstStyle/>
          <a:p>
            <a:r>
              <a:rPr lang="en-US" b="1" i="1" dirty="0" smtClean="0">
                <a:solidFill>
                  <a:srgbClr val="FF0000"/>
                </a:solidFill>
                <a:latin typeface="+mj-lt"/>
              </a:rPr>
              <a:t>Late VOD</a:t>
            </a:r>
            <a:r>
              <a:rPr lang="en-US" b="1" dirty="0" smtClean="0">
                <a:solidFill>
                  <a:schemeClr val="accent3"/>
                </a:solidFill>
                <a:latin typeface="+mj-lt"/>
              </a:rPr>
              <a:t>. </a:t>
            </a:r>
            <a:endParaRPr lang="tr-TR" b="1" dirty="0" smtClean="0">
              <a:solidFill>
                <a:schemeClr val="accent3"/>
              </a:solidFill>
              <a:latin typeface="+mj-lt"/>
            </a:endParaRPr>
          </a:p>
          <a:p>
            <a:pPr lvl="1">
              <a:buFont typeface="Wingdings" pitchFamily="2" charset="2"/>
              <a:buChar char="§"/>
            </a:pPr>
            <a:r>
              <a:rPr lang="tr-TR" dirty="0" smtClean="0">
                <a:latin typeface="+mj-lt"/>
              </a:rPr>
              <a:t> T</a:t>
            </a:r>
            <a:r>
              <a:rPr lang="en-US" dirty="0" smtClean="0">
                <a:latin typeface="+mj-lt"/>
              </a:rPr>
              <a:t>he same clinical manifestations as classical VOD but develops late </a:t>
            </a:r>
            <a:endParaRPr lang="tr-TR" dirty="0" smtClean="0">
              <a:latin typeface="+mj-lt"/>
            </a:endParaRPr>
          </a:p>
          <a:p>
            <a:pPr lvl="1">
              <a:buFont typeface="Wingdings" pitchFamily="2" charset="2"/>
              <a:buChar char="§"/>
            </a:pPr>
            <a:r>
              <a:rPr lang="tr-TR" dirty="0" smtClean="0">
                <a:latin typeface="+mj-lt"/>
              </a:rPr>
              <a:t> M</a:t>
            </a:r>
            <a:r>
              <a:rPr lang="en-US" dirty="0" err="1" smtClean="0">
                <a:latin typeface="+mj-lt"/>
              </a:rPr>
              <a:t>ainly</a:t>
            </a:r>
            <a:r>
              <a:rPr lang="en-US" dirty="0" smtClean="0">
                <a:latin typeface="+mj-lt"/>
              </a:rPr>
              <a:t> observed after conditioning including several </a:t>
            </a:r>
            <a:r>
              <a:rPr lang="en-US" dirty="0" err="1" smtClean="0">
                <a:latin typeface="+mj-lt"/>
              </a:rPr>
              <a:t>alkylating</a:t>
            </a:r>
            <a:r>
              <a:rPr lang="en-US" dirty="0" smtClean="0">
                <a:latin typeface="+mj-lt"/>
              </a:rPr>
              <a:t> agents </a:t>
            </a:r>
            <a:r>
              <a:rPr lang="tr-TR" dirty="0" smtClean="0">
                <a:latin typeface="+mj-lt"/>
              </a:rPr>
              <a:t>  </a:t>
            </a:r>
            <a:r>
              <a:rPr lang="en-US" dirty="0" smtClean="0">
                <a:latin typeface="+mj-lt"/>
              </a:rPr>
              <a:t>(e.g. busulfan, melphalan or </a:t>
            </a:r>
            <a:r>
              <a:rPr lang="en-US" dirty="0" err="1" smtClean="0">
                <a:latin typeface="+mj-lt"/>
              </a:rPr>
              <a:t>thiotepa</a:t>
            </a:r>
            <a:r>
              <a:rPr lang="en-US" dirty="0" smtClean="0">
                <a:latin typeface="+mj-lt"/>
              </a:rPr>
              <a:t>). </a:t>
            </a:r>
            <a:endParaRPr lang="tr-TR" dirty="0" smtClean="0">
              <a:latin typeface="+mj-lt"/>
            </a:endParaRPr>
          </a:p>
          <a:p>
            <a:endParaRPr lang="en-US" dirty="0" smtClean="0">
              <a:latin typeface="+mj-lt"/>
            </a:endParaRPr>
          </a:p>
        </p:txBody>
      </p:sp>
      <p:sp>
        <p:nvSpPr>
          <p:cNvPr id="9" name="8 Dikdörtgen"/>
          <p:cNvSpPr/>
          <p:nvPr/>
        </p:nvSpPr>
        <p:spPr>
          <a:xfrm>
            <a:off x="685800" y="5352871"/>
            <a:ext cx="7696200" cy="1200329"/>
          </a:xfrm>
          <a:prstGeom prst="rect">
            <a:avLst/>
          </a:prstGeom>
        </p:spPr>
        <p:txBody>
          <a:bodyPr wrap="square">
            <a:spAutoFit/>
          </a:bodyPr>
          <a:lstStyle/>
          <a:p>
            <a:r>
              <a:rPr lang="en-US" b="1" i="1" dirty="0" smtClean="0">
                <a:solidFill>
                  <a:srgbClr val="FF0000"/>
                </a:solidFill>
                <a:latin typeface="+mj-lt"/>
              </a:rPr>
              <a:t>VOD with multi-organ failure</a:t>
            </a:r>
            <a:r>
              <a:rPr lang="en-US" b="1" dirty="0" smtClean="0">
                <a:latin typeface="+mj-lt"/>
              </a:rPr>
              <a:t>. </a:t>
            </a:r>
            <a:endParaRPr lang="tr-TR" b="1" dirty="0" smtClean="0">
              <a:latin typeface="+mj-lt"/>
            </a:endParaRPr>
          </a:p>
          <a:p>
            <a:pPr lvl="1">
              <a:buFont typeface="Wingdings" pitchFamily="2" charset="2"/>
              <a:buChar char="§"/>
            </a:pPr>
            <a:r>
              <a:rPr lang="tr-TR" dirty="0" smtClean="0">
                <a:latin typeface="+mj-lt"/>
              </a:rPr>
              <a:t>C</a:t>
            </a:r>
            <a:r>
              <a:rPr lang="en-US" dirty="0" err="1" smtClean="0">
                <a:latin typeface="+mj-lt"/>
              </a:rPr>
              <a:t>linical</a:t>
            </a:r>
            <a:r>
              <a:rPr lang="en-US" dirty="0" smtClean="0">
                <a:latin typeface="+mj-lt"/>
              </a:rPr>
              <a:t> manifestations plus thrombocytopenia </a:t>
            </a:r>
            <a:endParaRPr lang="tr-TR" dirty="0" smtClean="0">
              <a:latin typeface="+mj-lt"/>
            </a:endParaRPr>
          </a:p>
          <a:p>
            <a:pPr lvl="1">
              <a:buFont typeface="Wingdings" pitchFamily="2" charset="2"/>
              <a:buChar char="§"/>
            </a:pPr>
            <a:r>
              <a:rPr lang="en-US" dirty="0" smtClean="0">
                <a:latin typeface="+mj-lt"/>
              </a:rPr>
              <a:t>pleural effusion, pulmonary infiltrates, progressive renal, cardiac and pulmonary failure, confusion, encephalopathy, and coma </a:t>
            </a:r>
            <a:endParaRPr lang="en-US" dirty="0">
              <a:latin typeface="+mj-lt"/>
            </a:endParaRPr>
          </a:p>
        </p:txBody>
      </p:sp>
      <p:sp>
        <p:nvSpPr>
          <p:cNvPr id="10" name="9 Dikdörtgen"/>
          <p:cNvSpPr/>
          <p:nvPr/>
        </p:nvSpPr>
        <p:spPr>
          <a:xfrm>
            <a:off x="609600" y="1600200"/>
            <a:ext cx="3009157" cy="523220"/>
          </a:xfrm>
          <a:prstGeom prst="rect">
            <a:avLst/>
          </a:prstGeom>
        </p:spPr>
        <p:txBody>
          <a:bodyPr wrap="none">
            <a:spAutoFit/>
          </a:bodyPr>
          <a:lstStyle/>
          <a:p>
            <a:r>
              <a:rPr lang="en-US" sz="2800" b="1" dirty="0" smtClean="0">
                <a:solidFill>
                  <a:schemeClr val="accent3"/>
                </a:solidFill>
                <a:latin typeface="+mj-lt"/>
              </a:rPr>
              <a:t>Clinical</a:t>
            </a:r>
            <a:r>
              <a:rPr lang="en-US" sz="2800" b="1" i="1" dirty="0" smtClean="0">
                <a:solidFill>
                  <a:schemeClr val="accent3"/>
                </a:solidFill>
                <a:latin typeface="+mj-lt"/>
              </a:rPr>
              <a:t> </a:t>
            </a:r>
            <a:r>
              <a:rPr lang="en-US" sz="2800" b="1" dirty="0" smtClean="0">
                <a:solidFill>
                  <a:schemeClr val="accent3"/>
                </a:solidFill>
                <a:latin typeface="+mj-lt"/>
              </a:rPr>
              <a:t>features</a:t>
            </a:r>
            <a:endParaRPr lang="tr-TR" sz="2800" b="1" dirty="0">
              <a:solidFill>
                <a:schemeClr val="accent3"/>
              </a:solidFill>
              <a:latin typeface="+mj-lt"/>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Başlık"/>
          <p:cNvSpPr txBox="1">
            <a:spLocks/>
          </p:cNvSpPr>
          <p:nvPr/>
        </p:nvSpPr>
        <p:spPr>
          <a:xfrm>
            <a:off x="457200" y="914400"/>
            <a:ext cx="8229600" cy="685800"/>
          </a:xfrm>
          <a:prstGeom prst="rect">
            <a:avLst/>
          </a:prstGeom>
        </p:spPr>
        <p:txBody>
          <a:bodyPr vert="horz" anchor="ctr">
            <a:noAutofit/>
          </a:bodyPr>
          <a:lstStyle/>
          <a:p>
            <a:pPr lvl="0">
              <a:spcBef>
                <a:spcPct val="0"/>
              </a:spcBef>
            </a:pPr>
            <a:r>
              <a:rPr lang="en-US" sz="2400" b="1" dirty="0" smtClean="0">
                <a:solidFill>
                  <a:srgbClr val="C00000"/>
                </a:solidFill>
                <a:latin typeface="+mj-lt"/>
              </a:rPr>
              <a:t>VENOOCCLUSİVE DİSEASE </a:t>
            </a:r>
            <a:r>
              <a:rPr kumimoji="0" lang="tr-TR" sz="2400" b="1" i="0" u="none" strike="noStrike" kern="1200" cap="none" spc="0" normalizeH="0" baseline="0" noProof="0" dirty="0" smtClean="0">
                <a:ln>
                  <a:noFill/>
                </a:ln>
                <a:solidFill>
                  <a:srgbClr val="C00000"/>
                </a:solidFill>
                <a:effectLst/>
                <a:uLnTx/>
                <a:uFillTx/>
                <a:latin typeface="+mj-lt"/>
                <a:ea typeface="+mj-ea"/>
                <a:cs typeface="+mj-cs"/>
              </a:rPr>
              <a:t>occuring after HSCT</a:t>
            </a:r>
            <a:br>
              <a:rPr kumimoji="0" lang="tr-TR" sz="2400" b="1" i="0" u="none" strike="noStrike" kern="1200" cap="none" spc="0" normalizeH="0" baseline="0" noProof="0" dirty="0" smtClean="0">
                <a:ln>
                  <a:noFill/>
                </a:ln>
                <a:solidFill>
                  <a:srgbClr val="C00000"/>
                </a:solidFill>
                <a:effectLst/>
                <a:uLnTx/>
                <a:uFillTx/>
                <a:latin typeface="+mj-lt"/>
                <a:ea typeface="+mj-ea"/>
                <a:cs typeface="+mj-cs"/>
              </a:rPr>
            </a:br>
            <a:endParaRPr kumimoji="0" lang="tr-TR" sz="2400" b="1" i="0" u="none" strike="noStrike" kern="1200" cap="none" spc="0" normalizeH="0" baseline="0" noProof="0" dirty="0">
              <a:ln>
                <a:noFill/>
              </a:ln>
              <a:solidFill>
                <a:srgbClr val="C00000"/>
              </a:solidFill>
              <a:effectLst/>
              <a:uLnTx/>
              <a:uFillTx/>
              <a:latin typeface="+mj-lt"/>
              <a:ea typeface="+mj-ea"/>
              <a:cs typeface="+mj-cs"/>
            </a:endParaRPr>
          </a:p>
        </p:txBody>
      </p:sp>
      <p:sp>
        <p:nvSpPr>
          <p:cNvPr id="6" name="5 Dikdörtgen"/>
          <p:cNvSpPr/>
          <p:nvPr/>
        </p:nvSpPr>
        <p:spPr>
          <a:xfrm>
            <a:off x="228600" y="468868"/>
            <a:ext cx="4953000" cy="369332"/>
          </a:xfrm>
          <a:prstGeom prst="rect">
            <a:avLst/>
          </a:prstGeom>
        </p:spPr>
        <p:txBody>
          <a:bodyPr wrap="square">
            <a:spAutoFit/>
          </a:bodyPr>
          <a:lstStyle/>
          <a:p>
            <a:pPr marL="342900" indent="-342900"/>
            <a:r>
              <a:rPr lang="tr-TR" b="1" dirty="0" smtClean="0">
                <a:solidFill>
                  <a:schemeClr val="accent6">
                    <a:lumMod val="75000"/>
                  </a:schemeClr>
                </a:solidFill>
                <a:latin typeface="+mj-lt"/>
              </a:rPr>
              <a:t>2. </a:t>
            </a: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Vascular  Origin</a:t>
            </a:r>
          </a:p>
        </p:txBody>
      </p:sp>
      <p:sp>
        <p:nvSpPr>
          <p:cNvPr id="7" name="6 Dikdörtgen"/>
          <p:cNvSpPr/>
          <p:nvPr/>
        </p:nvSpPr>
        <p:spPr>
          <a:xfrm>
            <a:off x="457200" y="2792826"/>
            <a:ext cx="8229600" cy="3277820"/>
          </a:xfrm>
          <a:prstGeom prst="rect">
            <a:avLst/>
          </a:prstGeom>
        </p:spPr>
        <p:txBody>
          <a:bodyPr wrap="square">
            <a:spAutoFit/>
          </a:bodyPr>
          <a:lstStyle/>
          <a:p>
            <a:pPr>
              <a:lnSpc>
                <a:spcPct val="150000"/>
              </a:lnSpc>
            </a:pPr>
            <a:r>
              <a:rPr lang="en-US" dirty="0" smtClean="0">
                <a:latin typeface="+mj-lt"/>
              </a:rPr>
              <a:t/>
            </a:r>
            <a:br>
              <a:rPr lang="en-US" dirty="0" smtClean="0">
                <a:latin typeface="+mj-lt"/>
              </a:rPr>
            </a:br>
            <a:endParaRPr lang="en-US" dirty="0" smtClean="0">
              <a:latin typeface="+mj-lt"/>
            </a:endParaRPr>
          </a:p>
          <a:p>
            <a:pPr marL="342900" indent="-342900">
              <a:lnSpc>
                <a:spcPct val="150000"/>
              </a:lnSpc>
              <a:buFont typeface="+mj-lt"/>
              <a:buAutoNum type="arabicPeriod"/>
            </a:pPr>
            <a:r>
              <a:rPr lang="en-US" i="1" dirty="0" smtClean="0">
                <a:solidFill>
                  <a:srgbClr val="FF0000"/>
                </a:solidFill>
                <a:latin typeface="+mj-lt"/>
              </a:rPr>
              <a:t>Infections</a:t>
            </a:r>
            <a:r>
              <a:rPr lang="en-US" dirty="0" smtClean="0">
                <a:solidFill>
                  <a:srgbClr val="FF0000"/>
                </a:solidFill>
                <a:latin typeface="+mj-lt"/>
              </a:rPr>
              <a:t>. </a:t>
            </a:r>
            <a:r>
              <a:rPr lang="en-US" sz="1200" dirty="0" smtClean="0">
                <a:latin typeface="+mj-lt"/>
              </a:rPr>
              <a:t>These include </a:t>
            </a:r>
            <a:r>
              <a:rPr lang="en-US" sz="1200" i="1" dirty="0" err="1" smtClean="0">
                <a:latin typeface="+mj-lt"/>
              </a:rPr>
              <a:t>Cholangitis</a:t>
            </a:r>
            <a:r>
              <a:rPr lang="en-US" sz="1200" i="1" dirty="0" smtClean="0">
                <a:latin typeface="+mj-lt"/>
              </a:rPr>
              <a:t> </a:t>
            </a:r>
            <a:r>
              <a:rPr lang="en-US" sz="1200" i="1" dirty="0" err="1" smtClean="0">
                <a:latin typeface="+mj-lt"/>
              </a:rPr>
              <a:t>lenta</a:t>
            </a:r>
            <a:r>
              <a:rPr lang="en-US" sz="1200" dirty="0" smtClean="0">
                <a:latin typeface="+mj-lt"/>
              </a:rPr>
              <a:t> (sepsis of the liver), fungal infections and viral hepatitis.</a:t>
            </a:r>
          </a:p>
          <a:p>
            <a:pPr marL="342900" indent="-342900">
              <a:lnSpc>
                <a:spcPct val="150000"/>
              </a:lnSpc>
              <a:buFont typeface="+mj-lt"/>
              <a:buAutoNum type="arabicPeriod"/>
            </a:pPr>
            <a:r>
              <a:rPr lang="en-US" i="1" dirty="0" smtClean="0">
                <a:solidFill>
                  <a:srgbClr val="FF0000"/>
                </a:solidFill>
                <a:latin typeface="+mj-lt"/>
              </a:rPr>
              <a:t>Immune dysfunction</a:t>
            </a:r>
            <a:r>
              <a:rPr lang="en-US" dirty="0" smtClean="0">
                <a:latin typeface="+mj-lt"/>
              </a:rPr>
              <a:t>. </a:t>
            </a:r>
            <a:r>
              <a:rPr lang="en-US" sz="1200" dirty="0" smtClean="0">
                <a:latin typeface="+mj-lt"/>
              </a:rPr>
              <a:t>This can lead to hepatic </a:t>
            </a:r>
            <a:r>
              <a:rPr lang="en-US" sz="1200" dirty="0" err="1" smtClean="0">
                <a:latin typeface="+mj-lt"/>
              </a:rPr>
              <a:t>GvHD</a:t>
            </a:r>
            <a:r>
              <a:rPr lang="en-US" sz="1200" dirty="0" smtClean="0">
                <a:latin typeface="+mj-lt"/>
              </a:rPr>
              <a:t> or autoimmune hepatitis.</a:t>
            </a:r>
          </a:p>
          <a:p>
            <a:pPr marL="342900" indent="-342900">
              <a:lnSpc>
                <a:spcPct val="150000"/>
              </a:lnSpc>
              <a:buFont typeface="+mj-lt"/>
              <a:buAutoNum type="arabicPeriod"/>
            </a:pPr>
            <a:r>
              <a:rPr lang="en-US" i="1" dirty="0" smtClean="0">
                <a:solidFill>
                  <a:srgbClr val="FF0000"/>
                </a:solidFill>
                <a:latin typeface="+mj-lt"/>
              </a:rPr>
              <a:t>Drug toxicity</a:t>
            </a:r>
            <a:r>
              <a:rPr lang="en-US" dirty="0" smtClean="0">
                <a:latin typeface="+mj-lt"/>
              </a:rPr>
              <a:t>. </a:t>
            </a:r>
            <a:r>
              <a:rPr lang="tr-TR" dirty="0" smtClean="0">
                <a:latin typeface="+mj-lt"/>
              </a:rPr>
              <a:t> </a:t>
            </a:r>
            <a:r>
              <a:rPr lang="en-US" sz="1200" dirty="0" smtClean="0">
                <a:latin typeface="+mj-lt"/>
              </a:rPr>
              <a:t>CsA, azoles, MTX, </a:t>
            </a:r>
            <a:r>
              <a:rPr lang="en-US" sz="1200" dirty="0" err="1" smtClean="0">
                <a:latin typeface="+mj-lt"/>
              </a:rPr>
              <a:t>progestogens</a:t>
            </a:r>
            <a:r>
              <a:rPr lang="en-US" sz="1200" dirty="0" smtClean="0">
                <a:latin typeface="+mj-lt"/>
              </a:rPr>
              <a:t>, </a:t>
            </a:r>
            <a:r>
              <a:rPr lang="en-US" sz="1200" dirty="0" err="1" smtClean="0">
                <a:latin typeface="+mj-lt"/>
              </a:rPr>
              <a:t>trimethoprimsulfamethoxazole</a:t>
            </a:r>
            <a:r>
              <a:rPr lang="en-US" sz="1200" dirty="0" smtClean="0">
                <a:latin typeface="+mj-lt"/>
              </a:rPr>
              <a:t> and TPN, among others</a:t>
            </a:r>
            <a:r>
              <a:rPr lang="en-US" dirty="0" smtClean="0">
                <a:latin typeface="+mj-lt"/>
              </a:rPr>
              <a:t>.</a:t>
            </a:r>
          </a:p>
          <a:p>
            <a:pPr marL="342900" indent="-342900">
              <a:lnSpc>
                <a:spcPct val="150000"/>
              </a:lnSpc>
              <a:buFont typeface="+mj-lt"/>
              <a:buAutoNum type="arabicPeriod"/>
            </a:pPr>
            <a:r>
              <a:rPr lang="en-US" i="1" dirty="0" smtClean="0">
                <a:solidFill>
                  <a:srgbClr val="FF0000"/>
                </a:solidFill>
                <a:latin typeface="+mj-lt"/>
              </a:rPr>
              <a:t>Reduction of venous outflow</a:t>
            </a:r>
            <a:r>
              <a:rPr lang="en-US" dirty="0" smtClean="0">
                <a:solidFill>
                  <a:srgbClr val="FF0000"/>
                </a:solidFill>
                <a:latin typeface="+mj-lt"/>
              </a:rPr>
              <a:t>. </a:t>
            </a:r>
            <a:r>
              <a:rPr lang="en-US" sz="1200" dirty="0" smtClean="0">
                <a:latin typeface="+mj-lt"/>
              </a:rPr>
              <a:t>This can lead to increased volume, constrictive </a:t>
            </a:r>
            <a:r>
              <a:rPr lang="en-US" sz="1200" dirty="0" err="1" smtClean="0">
                <a:latin typeface="+mj-lt"/>
              </a:rPr>
              <a:t>pericarditis</a:t>
            </a:r>
            <a:r>
              <a:rPr lang="en-US" sz="1200" dirty="0" smtClean="0">
                <a:latin typeface="+mj-lt"/>
              </a:rPr>
              <a:t>, congestive heart failure, fluid overload or renal failure.</a:t>
            </a:r>
          </a:p>
          <a:p>
            <a:pPr marL="342900" indent="-342900">
              <a:lnSpc>
                <a:spcPct val="150000"/>
              </a:lnSpc>
              <a:buFont typeface="+mj-lt"/>
              <a:buAutoNum type="arabicPeriod"/>
            </a:pPr>
            <a:r>
              <a:rPr lang="en-US" i="1" dirty="0" smtClean="0">
                <a:solidFill>
                  <a:srgbClr val="FF0000"/>
                </a:solidFill>
                <a:latin typeface="+mj-lt"/>
              </a:rPr>
              <a:t>Other causes</a:t>
            </a:r>
            <a:r>
              <a:rPr lang="en-US" dirty="0" smtClean="0">
                <a:latin typeface="+mj-lt"/>
              </a:rPr>
              <a:t>. </a:t>
            </a:r>
            <a:r>
              <a:rPr lang="en-US" sz="1200" dirty="0" smtClean="0">
                <a:latin typeface="+mj-lt"/>
              </a:rPr>
              <a:t>These include pancreatic </a:t>
            </a:r>
            <a:r>
              <a:rPr lang="en-US" sz="1200" dirty="0" err="1" smtClean="0">
                <a:latin typeface="+mj-lt"/>
              </a:rPr>
              <a:t>ascites</a:t>
            </a:r>
            <a:r>
              <a:rPr lang="en-US" sz="1200" dirty="0" smtClean="0">
                <a:latin typeface="+mj-lt"/>
              </a:rPr>
              <a:t>, </a:t>
            </a:r>
            <a:r>
              <a:rPr lang="en-US" sz="1200" dirty="0" err="1" smtClean="0">
                <a:latin typeface="+mj-lt"/>
              </a:rPr>
              <a:t>chylous</a:t>
            </a:r>
            <a:r>
              <a:rPr lang="en-US" sz="1200" dirty="0" smtClean="0">
                <a:latin typeface="+mj-lt"/>
              </a:rPr>
              <a:t> </a:t>
            </a:r>
            <a:r>
              <a:rPr lang="en-US" sz="1200" dirty="0" err="1" smtClean="0">
                <a:latin typeface="+mj-lt"/>
              </a:rPr>
              <a:t>ascites</a:t>
            </a:r>
            <a:r>
              <a:rPr lang="en-US" sz="1200" dirty="0" smtClean="0">
                <a:latin typeface="+mj-lt"/>
              </a:rPr>
              <a:t> or infiltration of the liver.</a:t>
            </a:r>
            <a:endParaRPr lang="en-US" sz="1200" dirty="0">
              <a:latin typeface="+mj-lt"/>
            </a:endParaRPr>
          </a:p>
        </p:txBody>
      </p:sp>
      <p:sp>
        <p:nvSpPr>
          <p:cNvPr id="10" name="9 Dikdörtgen"/>
          <p:cNvSpPr/>
          <p:nvPr/>
        </p:nvSpPr>
        <p:spPr>
          <a:xfrm>
            <a:off x="457200" y="2362200"/>
            <a:ext cx="3688830" cy="523220"/>
          </a:xfrm>
          <a:prstGeom prst="rect">
            <a:avLst/>
          </a:prstGeom>
        </p:spPr>
        <p:txBody>
          <a:bodyPr wrap="none">
            <a:spAutoFit/>
          </a:bodyPr>
          <a:lstStyle/>
          <a:p>
            <a:r>
              <a:rPr lang="en-US" sz="2800" u="sng" dirty="0" smtClean="0">
                <a:solidFill>
                  <a:schemeClr val="accent3"/>
                </a:solidFill>
                <a:latin typeface="+mj-lt"/>
              </a:rPr>
              <a:t>Differential diagnosis</a:t>
            </a:r>
            <a:endParaRPr lang="tr-TR" sz="2800" b="1" u="sng" dirty="0">
              <a:solidFill>
                <a:schemeClr val="accent3"/>
              </a:solidFill>
              <a:latin typeface="+mj-lt"/>
            </a:endParaRPr>
          </a:p>
        </p:txBody>
      </p:sp>
      <p:sp>
        <p:nvSpPr>
          <p:cNvPr id="11" name="10 Dikdörtgen"/>
          <p:cNvSpPr/>
          <p:nvPr/>
        </p:nvSpPr>
        <p:spPr>
          <a:xfrm>
            <a:off x="457200" y="2869026"/>
            <a:ext cx="8001000" cy="646331"/>
          </a:xfrm>
          <a:prstGeom prst="rect">
            <a:avLst/>
          </a:prstGeom>
        </p:spPr>
        <p:txBody>
          <a:bodyPr wrap="square">
            <a:spAutoFit/>
          </a:bodyPr>
          <a:lstStyle/>
          <a:p>
            <a:r>
              <a:rPr lang="en-US" dirty="0" smtClean="0">
                <a:latin typeface="+mj-lt"/>
              </a:rPr>
              <a:t>To accept a diagnosis of VOD, all of the following possible causes of similar clinical features should be excluded as far as possible.</a:t>
            </a:r>
            <a:endParaRPr lang="tr-TR" dirty="0">
              <a:latin typeface="+mj-lt"/>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Başlık"/>
          <p:cNvSpPr txBox="1">
            <a:spLocks/>
          </p:cNvSpPr>
          <p:nvPr/>
        </p:nvSpPr>
        <p:spPr>
          <a:xfrm>
            <a:off x="457200" y="914400"/>
            <a:ext cx="8229600" cy="685800"/>
          </a:xfrm>
          <a:prstGeom prst="rect">
            <a:avLst/>
          </a:prstGeom>
        </p:spPr>
        <p:txBody>
          <a:bodyPr vert="horz" anchor="ctr">
            <a:noAutofit/>
          </a:bodyPr>
          <a:lstStyle/>
          <a:p>
            <a:pPr lvl="0">
              <a:spcBef>
                <a:spcPct val="0"/>
              </a:spcBef>
            </a:pPr>
            <a:r>
              <a:rPr lang="en-US" sz="2400" b="1" dirty="0" smtClean="0">
                <a:solidFill>
                  <a:srgbClr val="C00000"/>
                </a:solidFill>
                <a:latin typeface="+mj-lt"/>
              </a:rPr>
              <a:t>VENOOCCLUSİVE DİSEASE </a:t>
            </a:r>
            <a:r>
              <a:rPr kumimoji="0" lang="tr-TR" sz="2400" b="1" i="0" u="none" strike="noStrike" kern="1200" cap="none" spc="0" normalizeH="0" baseline="0" noProof="0" dirty="0" smtClean="0">
                <a:ln>
                  <a:noFill/>
                </a:ln>
                <a:solidFill>
                  <a:srgbClr val="C00000"/>
                </a:solidFill>
                <a:effectLst/>
                <a:uLnTx/>
                <a:uFillTx/>
                <a:latin typeface="+mj-lt"/>
                <a:ea typeface="+mj-ea"/>
                <a:cs typeface="+mj-cs"/>
              </a:rPr>
              <a:t>occuring after HSCT</a:t>
            </a:r>
            <a:br>
              <a:rPr kumimoji="0" lang="tr-TR" sz="2400" b="1" i="0" u="none" strike="noStrike" kern="1200" cap="none" spc="0" normalizeH="0" baseline="0" noProof="0" dirty="0" smtClean="0">
                <a:ln>
                  <a:noFill/>
                </a:ln>
                <a:solidFill>
                  <a:srgbClr val="C00000"/>
                </a:solidFill>
                <a:effectLst/>
                <a:uLnTx/>
                <a:uFillTx/>
                <a:latin typeface="+mj-lt"/>
                <a:ea typeface="+mj-ea"/>
                <a:cs typeface="+mj-cs"/>
              </a:rPr>
            </a:br>
            <a:endParaRPr kumimoji="0" lang="tr-TR" sz="2400" b="1" i="0" u="none" strike="noStrike" kern="1200" cap="none" spc="0" normalizeH="0" baseline="0" noProof="0" dirty="0">
              <a:ln>
                <a:noFill/>
              </a:ln>
              <a:solidFill>
                <a:srgbClr val="C00000"/>
              </a:solidFill>
              <a:effectLst/>
              <a:uLnTx/>
              <a:uFillTx/>
              <a:latin typeface="+mj-lt"/>
              <a:ea typeface="+mj-ea"/>
              <a:cs typeface="+mj-cs"/>
            </a:endParaRPr>
          </a:p>
        </p:txBody>
      </p:sp>
      <p:sp>
        <p:nvSpPr>
          <p:cNvPr id="6" name="5 Dikdörtgen"/>
          <p:cNvSpPr/>
          <p:nvPr/>
        </p:nvSpPr>
        <p:spPr>
          <a:xfrm>
            <a:off x="228600" y="468868"/>
            <a:ext cx="4953000" cy="369332"/>
          </a:xfrm>
          <a:prstGeom prst="rect">
            <a:avLst/>
          </a:prstGeom>
        </p:spPr>
        <p:txBody>
          <a:bodyPr wrap="square">
            <a:spAutoFit/>
          </a:bodyPr>
          <a:lstStyle/>
          <a:p>
            <a:pPr marL="342900" indent="-342900"/>
            <a:r>
              <a:rPr lang="tr-TR" b="1" dirty="0" smtClean="0">
                <a:solidFill>
                  <a:schemeClr val="accent6">
                    <a:lumMod val="75000"/>
                  </a:schemeClr>
                </a:solidFill>
                <a:latin typeface="+mj-lt"/>
              </a:rPr>
              <a:t>2. </a:t>
            </a: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Vascular  Origin</a:t>
            </a:r>
          </a:p>
        </p:txBody>
      </p:sp>
      <p:pic>
        <p:nvPicPr>
          <p:cNvPr id="7" name="Picture 1"/>
          <p:cNvPicPr>
            <a:picLocks noChangeAspect="1" noChangeArrowheads="1"/>
          </p:cNvPicPr>
          <p:nvPr/>
        </p:nvPicPr>
        <p:blipFill>
          <a:blip r:embed="rId2" cstate="print"/>
          <a:srcRect/>
          <a:stretch>
            <a:fillRect/>
          </a:stretch>
        </p:blipFill>
        <p:spPr bwMode="auto">
          <a:xfrm>
            <a:off x="533400" y="1447800"/>
            <a:ext cx="6781800" cy="1247775"/>
          </a:xfrm>
          <a:prstGeom prst="rect">
            <a:avLst/>
          </a:prstGeom>
          <a:noFill/>
          <a:ln w="9525">
            <a:noFill/>
            <a:miter lim="800000"/>
            <a:headEnd/>
            <a:tailEnd/>
          </a:ln>
        </p:spPr>
      </p:pic>
      <p:pic>
        <p:nvPicPr>
          <p:cNvPr id="1026" name="Picture 2"/>
          <p:cNvPicPr>
            <a:picLocks noChangeAspect="1" noChangeArrowheads="1"/>
          </p:cNvPicPr>
          <p:nvPr/>
        </p:nvPicPr>
        <p:blipFill>
          <a:blip r:embed="rId3" cstate="print"/>
          <a:srcRect/>
          <a:stretch>
            <a:fillRect/>
          </a:stretch>
        </p:blipFill>
        <p:spPr bwMode="auto">
          <a:xfrm>
            <a:off x="1028700" y="2838450"/>
            <a:ext cx="6896100" cy="3790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p:cNvPicPr>
            <a:picLocks noChangeAspect="1" noChangeArrowheads="1"/>
          </p:cNvPicPr>
          <p:nvPr/>
        </p:nvPicPr>
        <p:blipFill>
          <a:blip r:embed="rId2" cstate="print"/>
          <a:srcRect/>
          <a:stretch>
            <a:fillRect/>
          </a:stretch>
        </p:blipFill>
        <p:spPr bwMode="auto">
          <a:xfrm>
            <a:off x="609600" y="1638300"/>
            <a:ext cx="7010400" cy="5067300"/>
          </a:xfrm>
          <a:prstGeom prst="rect">
            <a:avLst/>
          </a:prstGeom>
          <a:noFill/>
          <a:ln w="9525">
            <a:noFill/>
            <a:miter lim="800000"/>
            <a:headEnd/>
            <a:tailEnd/>
          </a:ln>
        </p:spPr>
      </p:pic>
      <p:sp>
        <p:nvSpPr>
          <p:cNvPr id="4" name="1 Başlık"/>
          <p:cNvSpPr txBox="1">
            <a:spLocks/>
          </p:cNvSpPr>
          <p:nvPr/>
        </p:nvSpPr>
        <p:spPr>
          <a:xfrm>
            <a:off x="457200" y="914400"/>
            <a:ext cx="8229600" cy="685800"/>
          </a:xfrm>
          <a:prstGeom prst="rect">
            <a:avLst/>
          </a:prstGeom>
        </p:spPr>
        <p:txBody>
          <a:bodyPr vert="horz" anchor="ctr">
            <a:noAutofit/>
          </a:bodyPr>
          <a:lstStyle/>
          <a:p>
            <a:pPr lvl="0">
              <a:spcBef>
                <a:spcPct val="0"/>
              </a:spcBef>
            </a:pPr>
            <a:r>
              <a:rPr lang="en-US" sz="2400" b="1" dirty="0" smtClean="0">
                <a:solidFill>
                  <a:srgbClr val="C00000"/>
                </a:solidFill>
                <a:latin typeface="+mj-lt"/>
              </a:rPr>
              <a:t>VENOOCCLUSİVE DİSEASE </a:t>
            </a:r>
            <a:r>
              <a:rPr kumimoji="0" lang="tr-TR" sz="2400" b="1" i="0" u="none" strike="noStrike" kern="1200" cap="none" spc="0" normalizeH="0" baseline="0" noProof="0" dirty="0" smtClean="0">
                <a:ln>
                  <a:noFill/>
                </a:ln>
                <a:solidFill>
                  <a:srgbClr val="C00000"/>
                </a:solidFill>
                <a:effectLst/>
                <a:uLnTx/>
                <a:uFillTx/>
                <a:latin typeface="+mj-lt"/>
                <a:ea typeface="+mj-ea"/>
                <a:cs typeface="+mj-cs"/>
              </a:rPr>
              <a:t>occuring after HSCT</a:t>
            </a:r>
            <a:br>
              <a:rPr kumimoji="0" lang="tr-TR" sz="2400" b="1" i="0" u="none" strike="noStrike" kern="1200" cap="none" spc="0" normalizeH="0" baseline="0" noProof="0" dirty="0" smtClean="0">
                <a:ln>
                  <a:noFill/>
                </a:ln>
                <a:solidFill>
                  <a:srgbClr val="C00000"/>
                </a:solidFill>
                <a:effectLst/>
                <a:uLnTx/>
                <a:uFillTx/>
                <a:latin typeface="+mj-lt"/>
                <a:ea typeface="+mj-ea"/>
                <a:cs typeface="+mj-cs"/>
              </a:rPr>
            </a:br>
            <a:endParaRPr kumimoji="0" lang="tr-TR" sz="2400" b="1" i="0" u="none" strike="noStrike" kern="1200" cap="none" spc="0" normalizeH="0" baseline="0" noProof="0" dirty="0">
              <a:ln>
                <a:noFill/>
              </a:ln>
              <a:solidFill>
                <a:srgbClr val="C00000"/>
              </a:solidFill>
              <a:effectLst/>
              <a:uLnTx/>
              <a:uFillTx/>
              <a:latin typeface="+mj-lt"/>
              <a:ea typeface="+mj-ea"/>
              <a:cs typeface="+mj-cs"/>
            </a:endParaRPr>
          </a:p>
        </p:txBody>
      </p:sp>
      <p:sp>
        <p:nvSpPr>
          <p:cNvPr id="5" name="4 Dikdörtgen"/>
          <p:cNvSpPr/>
          <p:nvPr/>
        </p:nvSpPr>
        <p:spPr>
          <a:xfrm>
            <a:off x="228600" y="468868"/>
            <a:ext cx="4953000" cy="369332"/>
          </a:xfrm>
          <a:prstGeom prst="rect">
            <a:avLst/>
          </a:prstGeom>
        </p:spPr>
        <p:txBody>
          <a:bodyPr wrap="square">
            <a:spAutoFit/>
          </a:bodyPr>
          <a:lstStyle/>
          <a:p>
            <a:pPr marL="342900" indent="-342900"/>
            <a:r>
              <a:rPr lang="tr-TR" b="1" dirty="0" smtClean="0">
                <a:solidFill>
                  <a:schemeClr val="accent6">
                    <a:lumMod val="75000"/>
                  </a:schemeClr>
                </a:solidFill>
                <a:latin typeface="+mj-lt"/>
              </a:rPr>
              <a:t>2. </a:t>
            </a: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Vascular  Origin</a:t>
            </a:r>
          </a:p>
        </p:txBody>
      </p:sp>
      <p:sp>
        <p:nvSpPr>
          <p:cNvPr id="6" name="1 Başlık"/>
          <p:cNvSpPr txBox="1">
            <a:spLocks/>
          </p:cNvSpPr>
          <p:nvPr/>
        </p:nvSpPr>
        <p:spPr>
          <a:xfrm>
            <a:off x="762000" y="5105400"/>
            <a:ext cx="2133600" cy="685800"/>
          </a:xfrm>
          <a:prstGeom prst="rect">
            <a:avLst/>
          </a:prstGeom>
        </p:spPr>
        <p:txBody>
          <a:bodyPr>
            <a:normAutofit fontScale="925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1" u="none" strike="noStrike" kern="1200" cap="none" spc="0" normalizeH="0" baseline="0" noProof="0" dirty="0" smtClean="0">
                <a:ln>
                  <a:noFill/>
                </a:ln>
                <a:solidFill>
                  <a:srgbClr val="FF0000"/>
                </a:solidFill>
                <a:effectLst/>
                <a:uLnTx/>
                <a:uFillTx/>
                <a:latin typeface="+mj-lt"/>
                <a:ea typeface="+mj-ea"/>
                <a:cs typeface="+mj-cs"/>
              </a:rPr>
              <a:t>Treatment</a:t>
            </a:r>
          </a:p>
          <a:p>
            <a:pPr marL="0" marR="0" lvl="0" indent="0" algn="l" defTabSz="914400" rtl="0" eaLnBrk="1" fontAlgn="auto" latinLnBrk="0" hangingPunct="1">
              <a:lnSpc>
                <a:spcPct val="100000"/>
              </a:lnSpc>
              <a:spcBef>
                <a:spcPct val="0"/>
              </a:spcBef>
              <a:spcAft>
                <a:spcPts val="0"/>
              </a:spcAft>
              <a:buClrTx/>
              <a:buSzTx/>
              <a:buFontTx/>
              <a:buNone/>
              <a:tabLst/>
              <a:defRPr/>
            </a:pPr>
            <a:r>
              <a:rPr lang="tr-TR" sz="2400" b="1" i="1" dirty="0" err="1" smtClean="0">
                <a:solidFill>
                  <a:srgbClr val="FF0000"/>
                </a:solidFill>
                <a:latin typeface="+mj-lt"/>
                <a:ea typeface="+mj-ea"/>
                <a:cs typeface="+mj-cs"/>
              </a:rPr>
              <a:t>Guidelines</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Başlık"/>
          <p:cNvSpPr txBox="1">
            <a:spLocks/>
          </p:cNvSpPr>
          <p:nvPr/>
        </p:nvSpPr>
        <p:spPr>
          <a:xfrm>
            <a:off x="457200" y="914400"/>
            <a:ext cx="8229600" cy="685800"/>
          </a:xfrm>
          <a:prstGeom prst="rect">
            <a:avLst/>
          </a:prstGeom>
        </p:spPr>
        <p:txBody>
          <a:bodyPr vert="horz" anchor="ctr">
            <a:noAutofit/>
          </a:bodyPr>
          <a:lstStyle/>
          <a:p>
            <a:pPr lvl="0">
              <a:spcBef>
                <a:spcPct val="0"/>
              </a:spcBef>
            </a:pPr>
            <a:r>
              <a:rPr lang="en-US" sz="2400" b="1" dirty="0" smtClean="0">
                <a:solidFill>
                  <a:srgbClr val="C00000"/>
                </a:solidFill>
                <a:latin typeface="+mj-lt"/>
              </a:rPr>
              <a:t>VENOOCCLUSİVE DİSEASE </a:t>
            </a:r>
            <a:r>
              <a:rPr kumimoji="0" lang="tr-TR" sz="2400" b="1" i="0" u="none" strike="noStrike" kern="1200" cap="none" spc="0" normalizeH="0" baseline="0" noProof="0" dirty="0" smtClean="0">
                <a:ln>
                  <a:noFill/>
                </a:ln>
                <a:solidFill>
                  <a:srgbClr val="C00000"/>
                </a:solidFill>
                <a:effectLst/>
                <a:uLnTx/>
                <a:uFillTx/>
                <a:latin typeface="+mj-lt"/>
                <a:ea typeface="+mj-ea"/>
                <a:cs typeface="+mj-cs"/>
              </a:rPr>
              <a:t>occuring after HSCT</a:t>
            </a:r>
            <a:br>
              <a:rPr kumimoji="0" lang="tr-TR" sz="2400" b="1" i="0" u="none" strike="noStrike" kern="1200" cap="none" spc="0" normalizeH="0" baseline="0" noProof="0" dirty="0" smtClean="0">
                <a:ln>
                  <a:noFill/>
                </a:ln>
                <a:solidFill>
                  <a:srgbClr val="C00000"/>
                </a:solidFill>
                <a:effectLst/>
                <a:uLnTx/>
                <a:uFillTx/>
                <a:latin typeface="+mj-lt"/>
                <a:ea typeface="+mj-ea"/>
                <a:cs typeface="+mj-cs"/>
              </a:rPr>
            </a:br>
            <a:endParaRPr kumimoji="0" lang="tr-TR" sz="2400" b="1" i="0" u="none" strike="noStrike" kern="1200" cap="none" spc="0" normalizeH="0" baseline="0" noProof="0" dirty="0">
              <a:ln>
                <a:noFill/>
              </a:ln>
              <a:solidFill>
                <a:srgbClr val="C00000"/>
              </a:solidFill>
              <a:effectLst/>
              <a:uLnTx/>
              <a:uFillTx/>
              <a:latin typeface="+mj-lt"/>
              <a:ea typeface="+mj-ea"/>
              <a:cs typeface="+mj-cs"/>
            </a:endParaRPr>
          </a:p>
        </p:txBody>
      </p:sp>
      <p:sp>
        <p:nvSpPr>
          <p:cNvPr id="4" name="3 Dikdörtgen"/>
          <p:cNvSpPr/>
          <p:nvPr/>
        </p:nvSpPr>
        <p:spPr>
          <a:xfrm>
            <a:off x="228600" y="468868"/>
            <a:ext cx="4953000" cy="369332"/>
          </a:xfrm>
          <a:prstGeom prst="rect">
            <a:avLst/>
          </a:prstGeom>
        </p:spPr>
        <p:txBody>
          <a:bodyPr wrap="square">
            <a:spAutoFit/>
          </a:bodyPr>
          <a:lstStyle/>
          <a:p>
            <a:pPr marL="342900" indent="-342900"/>
            <a:r>
              <a:rPr lang="tr-TR" b="1" dirty="0" smtClean="0">
                <a:solidFill>
                  <a:schemeClr val="accent6">
                    <a:lumMod val="75000"/>
                  </a:schemeClr>
                </a:solidFill>
                <a:latin typeface="+mj-lt"/>
              </a:rPr>
              <a:t>2. </a:t>
            </a: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Vascular  Origin</a:t>
            </a:r>
          </a:p>
        </p:txBody>
      </p:sp>
      <p:pic>
        <p:nvPicPr>
          <p:cNvPr id="9218" name="Picture 2"/>
          <p:cNvPicPr>
            <a:picLocks noChangeAspect="1" noChangeArrowheads="1"/>
          </p:cNvPicPr>
          <p:nvPr/>
        </p:nvPicPr>
        <p:blipFill>
          <a:blip r:embed="rId2" cstate="print"/>
          <a:srcRect/>
          <a:stretch>
            <a:fillRect/>
          </a:stretch>
        </p:blipFill>
        <p:spPr bwMode="auto">
          <a:xfrm>
            <a:off x="457200" y="1600200"/>
            <a:ext cx="7162800" cy="4953000"/>
          </a:xfrm>
          <a:prstGeom prst="rect">
            <a:avLst/>
          </a:prstGeom>
          <a:noFill/>
          <a:ln w="9525">
            <a:noFill/>
            <a:miter lim="800000"/>
            <a:headEnd/>
            <a:tailEnd/>
          </a:ln>
        </p:spPr>
      </p:pic>
      <p:sp>
        <p:nvSpPr>
          <p:cNvPr id="7" name="1 Başlık"/>
          <p:cNvSpPr txBox="1">
            <a:spLocks/>
          </p:cNvSpPr>
          <p:nvPr/>
        </p:nvSpPr>
        <p:spPr>
          <a:xfrm>
            <a:off x="762000" y="5105400"/>
            <a:ext cx="2133600" cy="685800"/>
          </a:xfrm>
          <a:prstGeom prst="rect">
            <a:avLst/>
          </a:prstGeom>
        </p:spPr>
        <p:txBody>
          <a:bodyPr>
            <a:normAutofit fontScale="925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1" u="none" strike="noStrike" kern="1200" cap="none" spc="0" normalizeH="0" baseline="0" noProof="0" dirty="0" smtClean="0">
                <a:ln>
                  <a:noFill/>
                </a:ln>
                <a:solidFill>
                  <a:srgbClr val="FF0000"/>
                </a:solidFill>
                <a:effectLst/>
                <a:uLnTx/>
                <a:uFillTx/>
                <a:latin typeface="+mj-lt"/>
                <a:ea typeface="+mj-ea"/>
                <a:cs typeface="+mj-cs"/>
              </a:rPr>
              <a:t>Treatment</a:t>
            </a:r>
          </a:p>
          <a:p>
            <a:pPr marL="0" marR="0" lvl="0" indent="0" algn="l" defTabSz="914400" rtl="0" eaLnBrk="1" fontAlgn="auto" latinLnBrk="0" hangingPunct="1">
              <a:lnSpc>
                <a:spcPct val="100000"/>
              </a:lnSpc>
              <a:spcBef>
                <a:spcPct val="0"/>
              </a:spcBef>
              <a:spcAft>
                <a:spcPts val="0"/>
              </a:spcAft>
              <a:buClrTx/>
              <a:buSzTx/>
              <a:buFontTx/>
              <a:buNone/>
              <a:tabLst/>
              <a:defRPr/>
            </a:pPr>
            <a:r>
              <a:rPr lang="tr-TR" sz="2400" b="1" i="1" dirty="0" err="1" smtClean="0">
                <a:solidFill>
                  <a:srgbClr val="FF0000"/>
                </a:solidFill>
                <a:latin typeface="+mj-lt"/>
                <a:ea typeface="+mj-ea"/>
                <a:cs typeface="+mj-cs"/>
              </a:rPr>
              <a:t>Guidelines</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txBox="1">
            <a:spLocks/>
          </p:cNvSpPr>
          <p:nvPr/>
        </p:nvSpPr>
        <p:spPr>
          <a:xfrm>
            <a:off x="457200" y="914400"/>
            <a:ext cx="8229600" cy="685800"/>
          </a:xfrm>
          <a:prstGeom prst="rect">
            <a:avLst/>
          </a:prstGeom>
        </p:spPr>
        <p:txBody>
          <a:bodyPr vert="horz" anchor="ctr">
            <a:noAutofit/>
          </a:bodyPr>
          <a:lstStyle/>
          <a:p>
            <a:pPr lvl="0">
              <a:spcBef>
                <a:spcPct val="0"/>
              </a:spcBef>
            </a:pPr>
            <a:r>
              <a:rPr lang="tr-TR" sz="2400" b="1" dirty="0" smtClean="0">
                <a:solidFill>
                  <a:srgbClr val="C00000"/>
                </a:solidFill>
                <a:latin typeface="+mj-lt"/>
              </a:rPr>
              <a:t>THROMBOTHIC MICROANGIOPATHY </a:t>
            </a:r>
            <a:r>
              <a:rPr kumimoji="0" lang="tr-TR" sz="2400" b="1" i="0" u="none" strike="noStrike" kern="1200" cap="none" spc="0" normalizeH="0" baseline="0" noProof="0" dirty="0" smtClean="0">
                <a:ln>
                  <a:noFill/>
                </a:ln>
                <a:solidFill>
                  <a:srgbClr val="C00000"/>
                </a:solidFill>
                <a:effectLst/>
                <a:uLnTx/>
                <a:uFillTx/>
                <a:latin typeface="+mj-lt"/>
                <a:ea typeface="+mj-ea"/>
                <a:cs typeface="+mj-cs"/>
              </a:rPr>
              <a:t>occuring after HSCT</a:t>
            </a:r>
            <a:br>
              <a:rPr kumimoji="0" lang="tr-TR" sz="2400" b="1" i="0" u="none" strike="noStrike" kern="1200" cap="none" spc="0" normalizeH="0" baseline="0" noProof="0" dirty="0" smtClean="0">
                <a:ln>
                  <a:noFill/>
                </a:ln>
                <a:solidFill>
                  <a:srgbClr val="C00000"/>
                </a:solidFill>
                <a:effectLst/>
                <a:uLnTx/>
                <a:uFillTx/>
                <a:latin typeface="+mj-lt"/>
                <a:ea typeface="+mj-ea"/>
                <a:cs typeface="+mj-cs"/>
              </a:rPr>
            </a:br>
            <a:endParaRPr kumimoji="0" lang="tr-TR" sz="2400" b="1" i="0" u="none" strike="noStrike" kern="1200" cap="none" spc="0" normalizeH="0" baseline="0" noProof="0" dirty="0">
              <a:ln>
                <a:noFill/>
              </a:ln>
              <a:solidFill>
                <a:srgbClr val="C00000"/>
              </a:solidFill>
              <a:effectLst/>
              <a:uLnTx/>
              <a:uFillTx/>
              <a:latin typeface="+mj-lt"/>
              <a:ea typeface="+mj-ea"/>
              <a:cs typeface="+mj-cs"/>
            </a:endParaRPr>
          </a:p>
        </p:txBody>
      </p:sp>
      <p:sp>
        <p:nvSpPr>
          <p:cNvPr id="5" name="4 Dikdörtgen"/>
          <p:cNvSpPr/>
          <p:nvPr/>
        </p:nvSpPr>
        <p:spPr>
          <a:xfrm>
            <a:off x="228600" y="468868"/>
            <a:ext cx="4953000" cy="369332"/>
          </a:xfrm>
          <a:prstGeom prst="rect">
            <a:avLst/>
          </a:prstGeom>
        </p:spPr>
        <p:txBody>
          <a:bodyPr wrap="square">
            <a:spAutoFit/>
          </a:bodyPr>
          <a:lstStyle/>
          <a:p>
            <a:pPr marL="342900" indent="-342900"/>
            <a:r>
              <a:rPr lang="tr-TR" b="1" dirty="0" smtClean="0">
                <a:solidFill>
                  <a:schemeClr val="accent6">
                    <a:lumMod val="75000"/>
                  </a:schemeClr>
                </a:solidFill>
                <a:latin typeface="+mj-lt"/>
              </a:rPr>
              <a:t>2. </a:t>
            </a: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Vascular  Origin</a:t>
            </a:r>
          </a:p>
        </p:txBody>
      </p:sp>
      <p:sp>
        <p:nvSpPr>
          <p:cNvPr id="6" name="5 Dikdörtgen"/>
          <p:cNvSpPr/>
          <p:nvPr/>
        </p:nvSpPr>
        <p:spPr>
          <a:xfrm>
            <a:off x="609600" y="3657600"/>
            <a:ext cx="7620000" cy="2973122"/>
          </a:xfrm>
          <a:prstGeom prst="rect">
            <a:avLst/>
          </a:prstGeom>
        </p:spPr>
        <p:txBody>
          <a:bodyPr wrap="square">
            <a:spAutoFit/>
          </a:bodyPr>
          <a:lstStyle/>
          <a:p>
            <a:pPr algn="ctr">
              <a:lnSpc>
                <a:spcPct val="130000"/>
              </a:lnSpc>
            </a:pPr>
            <a:r>
              <a:rPr lang="en-US" sz="2400" dirty="0" smtClean="0">
                <a:latin typeface="+mj-lt"/>
              </a:rPr>
              <a:t/>
            </a:r>
            <a:br>
              <a:rPr lang="en-US" sz="2400" dirty="0" smtClean="0">
                <a:latin typeface="+mj-lt"/>
              </a:rPr>
            </a:br>
            <a:r>
              <a:rPr lang="tr-TR" sz="2400" dirty="0" err="1" smtClean="0">
                <a:latin typeface="+mj-lt"/>
              </a:rPr>
              <a:t>Especially</a:t>
            </a:r>
            <a:r>
              <a:rPr lang="tr-TR" sz="2400" dirty="0" smtClean="0">
                <a:latin typeface="+mj-lt"/>
              </a:rPr>
              <a:t>, c</a:t>
            </a:r>
            <a:r>
              <a:rPr lang="en-US" sz="2400" dirty="0" err="1" smtClean="0">
                <a:latin typeface="+mj-lt"/>
              </a:rPr>
              <a:t>onditioning</a:t>
            </a:r>
            <a:r>
              <a:rPr lang="en-US" sz="2400" dirty="0" smtClean="0">
                <a:latin typeface="+mj-lt"/>
              </a:rPr>
              <a:t> regimens produce a </a:t>
            </a:r>
            <a:r>
              <a:rPr lang="en-US" sz="2400" dirty="0" err="1" smtClean="0">
                <a:latin typeface="+mj-lt"/>
              </a:rPr>
              <a:t>generalised</a:t>
            </a:r>
            <a:r>
              <a:rPr lang="en-US" sz="2400" dirty="0" smtClean="0">
                <a:latin typeface="+mj-lt"/>
              </a:rPr>
              <a:t> endothelial dysfunction causing </a:t>
            </a:r>
            <a:r>
              <a:rPr lang="en-US" sz="2400" dirty="0" err="1" smtClean="0">
                <a:solidFill>
                  <a:srgbClr val="FF0000"/>
                </a:solidFill>
                <a:latin typeface="+mj-lt"/>
              </a:rPr>
              <a:t>microangiopathic</a:t>
            </a:r>
            <a:r>
              <a:rPr lang="en-US" sz="2400" dirty="0" smtClean="0">
                <a:solidFill>
                  <a:srgbClr val="FF0000"/>
                </a:solidFill>
                <a:latin typeface="+mj-lt"/>
              </a:rPr>
              <a:t> </a:t>
            </a:r>
            <a:r>
              <a:rPr lang="en-US" sz="2400" dirty="0" err="1" smtClean="0">
                <a:solidFill>
                  <a:srgbClr val="FF0000"/>
                </a:solidFill>
                <a:latin typeface="+mj-lt"/>
              </a:rPr>
              <a:t>haemolytic</a:t>
            </a:r>
            <a:r>
              <a:rPr lang="en-US" sz="2400" dirty="0" smtClean="0">
                <a:solidFill>
                  <a:srgbClr val="FF0000"/>
                </a:solidFill>
                <a:latin typeface="+mj-lt"/>
              </a:rPr>
              <a:t> </a:t>
            </a:r>
            <a:r>
              <a:rPr lang="en-US" sz="2400" dirty="0" err="1" smtClean="0">
                <a:solidFill>
                  <a:srgbClr val="FF0000"/>
                </a:solidFill>
                <a:latin typeface="+mj-lt"/>
              </a:rPr>
              <a:t>anaemia</a:t>
            </a:r>
            <a:r>
              <a:rPr lang="en-US" sz="2400" dirty="0" smtClean="0">
                <a:solidFill>
                  <a:srgbClr val="FF0000"/>
                </a:solidFill>
                <a:latin typeface="+mj-lt"/>
              </a:rPr>
              <a:t> and </a:t>
            </a:r>
            <a:r>
              <a:rPr lang="en-US" sz="2400" dirty="0" err="1" smtClean="0">
                <a:solidFill>
                  <a:srgbClr val="FF0000"/>
                </a:solidFill>
                <a:latin typeface="+mj-lt"/>
              </a:rPr>
              <a:t>plt</a:t>
            </a:r>
            <a:r>
              <a:rPr lang="en-US" sz="2400" dirty="0" smtClean="0">
                <a:solidFill>
                  <a:srgbClr val="FF0000"/>
                </a:solidFill>
                <a:latin typeface="+mj-lt"/>
              </a:rPr>
              <a:t> consumption, resulting in thrombosis and fibrin deposition</a:t>
            </a:r>
            <a:r>
              <a:rPr lang="en-US" sz="2400" dirty="0" smtClean="0">
                <a:latin typeface="+mj-lt"/>
              </a:rPr>
              <a:t> </a:t>
            </a:r>
            <a:r>
              <a:rPr lang="en-US" sz="2400" dirty="0" smtClean="0">
                <a:solidFill>
                  <a:srgbClr val="FF0000"/>
                </a:solidFill>
                <a:latin typeface="+mj-lt"/>
              </a:rPr>
              <a:t>in the microcirculation</a:t>
            </a:r>
            <a:r>
              <a:rPr lang="en-US" sz="2400" dirty="0" smtClean="0">
                <a:latin typeface="+mj-lt"/>
              </a:rPr>
              <a:t>. </a:t>
            </a:r>
            <a:endParaRPr lang="tr-TR" sz="2400" dirty="0" smtClean="0">
              <a:latin typeface="+mj-lt"/>
            </a:endParaRPr>
          </a:p>
        </p:txBody>
      </p:sp>
      <p:sp>
        <p:nvSpPr>
          <p:cNvPr id="7" name="6 Dikdörtgen"/>
          <p:cNvSpPr/>
          <p:nvPr/>
        </p:nvSpPr>
        <p:spPr>
          <a:xfrm>
            <a:off x="228600" y="6488668"/>
            <a:ext cx="8915400" cy="369332"/>
          </a:xfrm>
          <a:prstGeom prst="rect">
            <a:avLst/>
          </a:prstGeom>
        </p:spPr>
        <p:txBody>
          <a:bodyPr wrap="square">
            <a:spAutoFit/>
          </a:bodyPr>
          <a:lstStyle/>
          <a:p>
            <a:pPr lvl="0" algn="ctr">
              <a:lnSpc>
                <a:spcPct val="150000"/>
              </a:lnSpc>
            </a:pPr>
            <a:r>
              <a:rPr lang="en-US" sz="1200" dirty="0" smtClean="0">
                <a:solidFill>
                  <a:prstClr val="black"/>
                </a:solidFill>
                <a:latin typeface="Trebuchet MS"/>
              </a:rPr>
              <a:t>Unlike that seen in patients with classical TTP, ADAMTS13 activity in patients with TMA rarely decreases to below 10% of normal</a:t>
            </a:r>
            <a:endParaRPr lang="tr-TR" sz="1200" dirty="0">
              <a:solidFill>
                <a:prstClr val="black"/>
              </a:solidFill>
              <a:latin typeface="Trebuchet MS"/>
            </a:endParaRPr>
          </a:p>
        </p:txBody>
      </p:sp>
      <p:pic>
        <p:nvPicPr>
          <p:cNvPr id="39941" name="Picture 5"/>
          <p:cNvPicPr>
            <a:picLocks noChangeAspect="1" noChangeArrowheads="1"/>
          </p:cNvPicPr>
          <p:nvPr/>
        </p:nvPicPr>
        <p:blipFill>
          <a:blip r:embed="rId2" cstate="print"/>
          <a:srcRect/>
          <a:stretch>
            <a:fillRect/>
          </a:stretch>
        </p:blipFill>
        <p:spPr bwMode="auto">
          <a:xfrm>
            <a:off x="2590800" y="1524000"/>
            <a:ext cx="2743200" cy="2514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txBox="1">
            <a:spLocks/>
          </p:cNvSpPr>
          <p:nvPr/>
        </p:nvSpPr>
        <p:spPr>
          <a:xfrm>
            <a:off x="457200" y="914400"/>
            <a:ext cx="8229600" cy="685800"/>
          </a:xfrm>
          <a:prstGeom prst="rect">
            <a:avLst/>
          </a:prstGeom>
        </p:spPr>
        <p:txBody>
          <a:bodyPr vert="horz" anchor="ctr">
            <a:noAutofit/>
          </a:bodyPr>
          <a:lstStyle/>
          <a:p>
            <a:pPr lvl="0">
              <a:spcBef>
                <a:spcPct val="0"/>
              </a:spcBef>
            </a:pPr>
            <a:r>
              <a:rPr lang="tr-TR" sz="2400" b="1" dirty="0" smtClean="0">
                <a:solidFill>
                  <a:srgbClr val="C00000"/>
                </a:solidFill>
                <a:latin typeface="+mj-lt"/>
              </a:rPr>
              <a:t>THROMBOTHIC MICROANGIOPATHY </a:t>
            </a:r>
            <a:r>
              <a:rPr kumimoji="0" lang="tr-TR" sz="2400" b="1" i="0" u="none" strike="noStrike" kern="1200" cap="none" spc="0" normalizeH="0" baseline="0" noProof="0" dirty="0" smtClean="0">
                <a:ln>
                  <a:noFill/>
                </a:ln>
                <a:solidFill>
                  <a:srgbClr val="C00000"/>
                </a:solidFill>
                <a:effectLst/>
                <a:uLnTx/>
                <a:uFillTx/>
                <a:latin typeface="+mj-lt"/>
                <a:ea typeface="+mj-ea"/>
                <a:cs typeface="+mj-cs"/>
              </a:rPr>
              <a:t>occuring after HSCT</a:t>
            </a:r>
            <a:br>
              <a:rPr kumimoji="0" lang="tr-TR" sz="2400" b="1" i="0" u="none" strike="noStrike" kern="1200" cap="none" spc="0" normalizeH="0" baseline="0" noProof="0" dirty="0" smtClean="0">
                <a:ln>
                  <a:noFill/>
                </a:ln>
                <a:solidFill>
                  <a:srgbClr val="C00000"/>
                </a:solidFill>
                <a:effectLst/>
                <a:uLnTx/>
                <a:uFillTx/>
                <a:latin typeface="+mj-lt"/>
                <a:ea typeface="+mj-ea"/>
                <a:cs typeface="+mj-cs"/>
              </a:rPr>
            </a:br>
            <a:endParaRPr kumimoji="0" lang="tr-TR" sz="2400" b="1" i="0" u="none" strike="noStrike" kern="1200" cap="none" spc="0" normalizeH="0" baseline="0" noProof="0" dirty="0">
              <a:ln>
                <a:noFill/>
              </a:ln>
              <a:solidFill>
                <a:srgbClr val="C00000"/>
              </a:solidFill>
              <a:effectLst/>
              <a:uLnTx/>
              <a:uFillTx/>
              <a:latin typeface="+mj-lt"/>
              <a:ea typeface="+mj-ea"/>
              <a:cs typeface="+mj-cs"/>
            </a:endParaRPr>
          </a:p>
        </p:txBody>
      </p:sp>
      <p:sp>
        <p:nvSpPr>
          <p:cNvPr id="5" name="4 Dikdörtgen"/>
          <p:cNvSpPr/>
          <p:nvPr/>
        </p:nvSpPr>
        <p:spPr>
          <a:xfrm>
            <a:off x="228600" y="468868"/>
            <a:ext cx="4953000" cy="369332"/>
          </a:xfrm>
          <a:prstGeom prst="rect">
            <a:avLst/>
          </a:prstGeom>
        </p:spPr>
        <p:txBody>
          <a:bodyPr wrap="square">
            <a:spAutoFit/>
          </a:bodyPr>
          <a:lstStyle/>
          <a:p>
            <a:pPr marL="342900" indent="-342900"/>
            <a:r>
              <a:rPr lang="tr-TR" b="1" dirty="0" smtClean="0">
                <a:solidFill>
                  <a:schemeClr val="accent6">
                    <a:lumMod val="75000"/>
                  </a:schemeClr>
                </a:solidFill>
                <a:latin typeface="+mj-lt"/>
              </a:rPr>
              <a:t>2. </a:t>
            </a: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Vascular  Origin</a:t>
            </a:r>
          </a:p>
        </p:txBody>
      </p:sp>
      <p:sp>
        <p:nvSpPr>
          <p:cNvPr id="9" name="8 Dikdörtgen"/>
          <p:cNvSpPr/>
          <p:nvPr/>
        </p:nvSpPr>
        <p:spPr>
          <a:xfrm>
            <a:off x="457200" y="3657600"/>
            <a:ext cx="8153400" cy="1754326"/>
          </a:xfrm>
          <a:prstGeom prst="rect">
            <a:avLst/>
          </a:prstGeom>
          <a:solidFill>
            <a:schemeClr val="accent4">
              <a:alpha val="18000"/>
            </a:schemeClr>
          </a:solidFill>
        </p:spPr>
        <p:txBody>
          <a:bodyPr wrap="square">
            <a:spAutoFit/>
          </a:bodyPr>
          <a:lstStyle/>
          <a:p>
            <a:pPr>
              <a:lnSpc>
                <a:spcPct val="150000"/>
              </a:lnSpc>
            </a:pPr>
            <a:r>
              <a:rPr lang="en-US" dirty="0" smtClean="0">
                <a:latin typeface="+mj-lt"/>
              </a:rPr>
              <a:t>A higher incidence has been observed in patients receiving TBI, </a:t>
            </a:r>
            <a:r>
              <a:rPr lang="en-US" dirty="0" err="1" smtClean="0">
                <a:latin typeface="+mj-lt"/>
              </a:rPr>
              <a:t>calcineurin</a:t>
            </a:r>
            <a:r>
              <a:rPr lang="en-US" dirty="0" smtClean="0">
                <a:latin typeface="+mj-lt"/>
              </a:rPr>
              <a:t> inhibitors (CNI), </a:t>
            </a:r>
            <a:r>
              <a:rPr lang="en-US" dirty="0" err="1" smtClean="0">
                <a:latin typeface="+mj-lt"/>
              </a:rPr>
              <a:t>sirolimus</a:t>
            </a:r>
            <a:r>
              <a:rPr lang="en-US" dirty="0" smtClean="0">
                <a:latin typeface="+mj-lt"/>
              </a:rPr>
              <a:t>, unrelated or HLA-mismatched donor grafts, or developing </a:t>
            </a:r>
            <a:r>
              <a:rPr lang="en-US" dirty="0" err="1" smtClean="0">
                <a:latin typeface="+mj-lt"/>
              </a:rPr>
              <a:t>GvHD</a:t>
            </a:r>
            <a:r>
              <a:rPr lang="en-US" dirty="0" smtClean="0">
                <a:latin typeface="+mj-lt"/>
              </a:rPr>
              <a:t> or </a:t>
            </a:r>
            <a:r>
              <a:rPr lang="en-US" dirty="0" err="1" smtClean="0">
                <a:latin typeface="+mj-lt"/>
              </a:rPr>
              <a:t>aspergillus</a:t>
            </a:r>
            <a:r>
              <a:rPr lang="en-US" dirty="0" smtClean="0">
                <a:latin typeface="+mj-lt"/>
              </a:rPr>
              <a:t>, CMV or adenovirus infections. The intensity of conditioning does not seem to play a role in the development of TMA.</a:t>
            </a:r>
            <a:endParaRPr lang="tr-TR" dirty="0">
              <a:latin typeface="+mj-lt"/>
            </a:endParaRPr>
          </a:p>
        </p:txBody>
      </p:sp>
      <p:sp>
        <p:nvSpPr>
          <p:cNvPr id="6" name="5 Dikdörtgen"/>
          <p:cNvSpPr/>
          <p:nvPr/>
        </p:nvSpPr>
        <p:spPr>
          <a:xfrm>
            <a:off x="533400" y="2209800"/>
            <a:ext cx="7086600" cy="646331"/>
          </a:xfrm>
          <a:prstGeom prst="rect">
            <a:avLst/>
          </a:prstGeom>
          <a:solidFill>
            <a:schemeClr val="bg2"/>
          </a:solidFill>
        </p:spPr>
        <p:txBody>
          <a:bodyPr wrap="square">
            <a:spAutoFit/>
          </a:bodyPr>
          <a:lstStyle/>
          <a:p>
            <a:r>
              <a:rPr lang="en-US" dirty="0" smtClean="0">
                <a:solidFill>
                  <a:schemeClr val="accent3">
                    <a:lumMod val="75000"/>
                  </a:schemeClr>
                </a:solidFill>
                <a:latin typeface="+mj-lt"/>
              </a:rPr>
              <a:t>TMA usually develops around day +60, but early (day +4) and late </a:t>
            </a:r>
            <a:endParaRPr lang="tr-TR" dirty="0" smtClean="0">
              <a:solidFill>
                <a:schemeClr val="accent3">
                  <a:lumMod val="75000"/>
                </a:schemeClr>
              </a:solidFill>
              <a:latin typeface="+mj-lt"/>
            </a:endParaRPr>
          </a:p>
          <a:p>
            <a:r>
              <a:rPr lang="en-US" dirty="0" smtClean="0">
                <a:solidFill>
                  <a:schemeClr val="accent3">
                    <a:lumMod val="75000"/>
                  </a:schemeClr>
                </a:solidFill>
                <a:latin typeface="+mj-lt"/>
              </a:rPr>
              <a:t>(2 years) episodes have been described. </a:t>
            </a:r>
            <a:endParaRPr lang="tr-TR" dirty="0">
              <a:solidFill>
                <a:schemeClr val="accent3">
                  <a:lumMod val="75000"/>
                </a:schemeClr>
              </a:solidFill>
              <a:latin typeface="+mj-lt"/>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Dikdörtgen"/>
          <p:cNvSpPr/>
          <p:nvPr/>
        </p:nvSpPr>
        <p:spPr>
          <a:xfrm>
            <a:off x="381000" y="2286000"/>
            <a:ext cx="8534400" cy="27432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4 Metin kutusu"/>
          <p:cNvSpPr txBox="1"/>
          <p:nvPr/>
        </p:nvSpPr>
        <p:spPr>
          <a:xfrm>
            <a:off x="381000" y="1563469"/>
            <a:ext cx="7391400" cy="646331"/>
          </a:xfrm>
          <a:prstGeom prst="rect">
            <a:avLst/>
          </a:prstGeom>
          <a:noFill/>
        </p:spPr>
        <p:txBody>
          <a:bodyPr wrap="square" rtlCol="0">
            <a:spAutoFit/>
          </a:bodyPr>
          <a:lstStyle/>
          <a:p>
            <a:r>
              <a:rPr lang="tr-TR" b="1" i="1" dirty="0" smtClean="0">
                <a:solidFill>
                  <a:schemeClr val="accent3"/>
                </a:solidFill>
                <a:latin typeface="+mj-lt"/>
              </a:rPr>
              <a:t> Diagnostic  </a:t>
            </a:r>
            <a:r>
              <a:rPr lang="tr-TR" b="1" i="1" dirty="0" err="1" smtClean="0">
                <a:solidFill>
                  <a:schemeClr val="accent3"/>
                </a:solidFill>
                <a:latin typeface="+mj-lt"/>
              </a:rPr>
              <a:t>Criteria</a:t>
            </a:r>
            <a:r>
              <a:rPr lang="tr-TR" b="1" i="1" dirty="0" smtClean="0">
                <a:solidFill>
                  <a:schemeClr val="accent3"/>
                </a:solidFill>
                <a:latin typeface="+mj-lt"/>
              </a:rPr>
              <a:t> </a:t>
            </a:r>
          </a:p>
          <a:p>
            <a:r>
              <a:rPr lang="en-US" b="1" i="1" dirty="0" smtClean="0">
                <a:solidFill>
                  <a:schemeClr val="tx2"/>
                </a:solidFill>
                <a:latin typeface="+mj-lt"/>
              </a:rPr>
              <a:t>Clinical features </a:t>
            </a:r>
            <a:r>
              <a:rPr lang="tr-TR" b="1" i="1" dirty="0" smtClean="0">
                <a:solidFill>
                  <a:schemeClr val="tx2"/>
                </a:solidFill>
                <a:latin typeface="+mj-lt"/>
              </a:rPr>
              <a:t> for HSCT associated TMA</a:t>
            </a:r>
            <a:endParaRPr lang="en-US" b="1" i="1" dirty="0">
              <a:solidFill>
                <a:schemeClr val="tx2"/>
              </a:solidFill>
              <a:latin typeface="+mj-lt"/>
            </a:endParaRPr>
          </a:p>
        </p:txBody>
      </p:sp>
      <p:sp>
        <p:nvSpPr>
          <p:cNvPr id="6" name="1 Başlık"/>
          <p:cNvSpPr txBox="1">
            <a:spLocks/>
          </p:cNvSpPr>
          <p:nvPr/>
        </p:nvSpPr>
        <p:spPr>
          <a:xfrm>
            <a:off x="457200" y="914400"/>
            <a:ext cx="8229600" cy="685800"/>
          </a:xfrm>
          <a:prstGeom prst="rect">
            <a:avLst/>
          </a:prstGeom>
        </p:spPr>
        <p:txBody>
          <a:bodyPr vert="horz" anchor="ctr">
            <a:noAutofit/>
          </a:bodyPr>
          <a:lstStyle/>
          <a:p>
            <a:pPr lvl="0">
              <a:spcBef>
                <a:spcPct val="0"/>
              </a:spcBef>
            </a:pPr>
            <a:r>
              <a:rPr lang="tr-TR" sz="2400" b="1" dirty="0" smtClean="0">
                <a:solidFill>
                  <a:srgbClr val="C00000"/>
                </a:solidFill>
                <a:latin typeface="+mj-lt"/>
              </a:rPr>
              <a:t>THROMBOTHIC MICROANGIOPATHY </a:t>
            </a:r>
            <a:r>
              <a:rPr kumimoji="0" lang="tr-TR" sz="2400" b="1" i="0" u="none" strike="noStrike" kern="1200" cap="none" spc="0" normalizeH="0" baseline="0" noProof="0" dirty="0" smtClean="0">
                <a:ln>
                  <a:noFill/>
                </a:ln>
                <a:solidFill>
                  <a:srgbClr val="C00000"/>
                </a:solidFill>
                <a:effectLst/>
                <a:uLnTx/>
                <a:uFillTx/>
                <a:latin typeface="+mj-lt"/>
                <a:ea typeface="+mj-ea"/>
                <a:cs typeface="+mj-cs"/>
              </a:rPr>
              <a:t>occuring after HSCT</a:t>
            </a:r>
            <a:br>
              <a:rPr kumimoji="0" lang="tr-TR" sz="2400" b="1" i="0" u="none" strike="noStrike" kern="1200" cap="none" spc="0" normalizeH="0" baseline="0" noProof="0" dirty="0" smtClean="0">
                <a:ln>
                  <a:noFill/>
                </a:ln>
                <a:solidFill>
                  <a:srgbClr val="C00000"/>
                </a:solidFill>
                <a:effectLst/>
                <a:uLnTx/>
                <a:uFillTx/>
                <a:latin typeface="+mj-lt"/>
                <a:ea typeface="+mj-ea"/>
                <a:cs typeface="+mj-cs"/>
              </a:rPr>
            </a:br>
            <a:endParaRPr kumimoji="0" lang="tr-TR" sz="2400" b="1" i="0" u="none" strike="noStrike" kern="1200" cap="none" spc="0" normalizeH="0" baseline="0" noProof="0" dirty="0">
              <a:ln>
                <a:noFill/>
              </a:ln>
              <a:solidFill>
                <a:srgbClr val="C00000"/>
              </a:solidFill>
              <a:effectLst/>
              <a:uLnTx/>
              <a:uFillTx/>
              <a:latin typeface="+mj-lt"/>
              <a:ea typeface="+mj-ea"/>
              <a:cs typeface="+mj-cs"/>
            </a:endParaRPr>
          </a:p>
        </p:txBody>
      </p:sp>
      <p:sp>
        <p:nvSpPr>
          <p:cNvPr id="7" name="6 Dikdörtgen"/>
          <p:cNvSpPr/>
          <p:nvPr/>
        </p:nvSpPr>
        <p:spPr>
          <a:xfrm>
            <a:off x="228600" y="468868"/>
            <a:ext cx="4953000" cy="369332"/>
          </a:xfrm>
          <a:prstGeom prst="rect">
            <a:avLst/>
          </a:prstGeom>
        </p:spPr>
        <p:txBody>
          <a:bodyPr wrap="square">
            <a:spAutoFit/>
          </a:bodyPr>
          <a:lstStyle/>
          <a:p>
            <a:pPr marL="342900" indent="-342900"/>
            <a:r>
              <a:rPr lang="tr-TR" b="1" dirty="0" smtClean="0">
                <a:solidFill>
                  <a:schemeClr val="accent6">
                    <a:lumMod val="75000"/>
                  </a:schemeClr>
                </a:solidFill>
                <a:latin typeface="+mj-lt"/>
              </a:rPr>
              <a:t>2. </a:t>
            </a: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Vascular  Origin</a:t>
            </a:r>
          </a:p>
        </p:txBody>
      </p:sp>
      <p:sp>
        <p:nvSpPr>
          <p:cNvPr id="16" name="15 Dikdörtgen"/>
          <p:cNvSpPr/>
          <p:nvPr/>
        </p:nvSpPr>
        <p:spPr>
          <a:xfrm>
            <a:off x="304800" y="1905000"/>
            <a:ext cx="8610600" cy="4339650"/>
          </a:xfrm>
          <a:prstGeom prst="rect">
            <a:avLst/>
          </a:prstGeom>
        </p:spPr>
        <p:txBody>
          <a:bodyPr wrap="square">
            <a:spAutoFit/>
          </a:bodyPr>
          <a:lstStyle/>
          <a:p>
            <a:r>
              <a:rPr lang="en-US" dirty="0" smtClean="0">
                <a:latin typeface="+mj-lt"/>
              </a:rPr>
              <a:t/>
            </a:r>
            <a:br>
              <a:rPr lang="en-US" dirty="0" smtClean="0">
                <a:latin typeface="+mj-lt"/>
              </a:rPr>
            </a:br>
            <a:endParaRPr lang="tr-TR" dirty="0" smtClean="0">
              <a:latin typeface="+mj-lt"/>
            </a:endParaRPr>
          </a:p>
          <a:p>
            <a:endParaRPr lang="en-US" dirty="0" smtClean="0">
              <a:latin typeface="+mj-lt"/>
            </a:endParaRPr>
          </a:p>
          <a:p>
            <a:pPr marL="342900" indent="-342900">
              <a:lnSpc>
                <a:spcPct val="150000"/>
              </a:lnSpc>
              <a:buFont typeface="+mj-lt"/>
              <a:buAutoNum type="arabicPeriod"/>
            </a:pPr>
            <a:r>
              <a:rPr lang="en-US" dirty="0" smtClean="0">
                <a:solidFill>
                  <a:schemeClr val="accent3"/>
                </a:solidFill>
                <a:latin typeface="+mj-lt"/>
              </a:rPr>
              <a:t> </a:t>
            </a:r>
            <a:r>
              <a:rPr lang="en-US" b="1" dirty="0" err="1" smtClean="0">
                <a:solidFill>
                  <a:srgbClr val="FF0000"/>
                </a:solidFill>
                <a:latin typeface="+mj-lt"/>
              </a:rPr>
              <a:t>Microangiopathic</a:t>
            </a:r>
            <a:r>
              <a:rPr lang="en-US" b="1" dirty="0" smtClean="0">
                <a:solidFill>
                  <a:srgbClr val="FF0000"/>
                </a:solidFill>
                <a:latin typeface="+mj-lt"/>
              </a:rPr>
              <a:t> </a:t>
            </a:r>
            <a:r>
              <a:rPr lang="en-US" b="1" dirty="0" err="1" smtClean="0">
                <a:solidFill>
                  <a:srgbClr val="FF0000"/>
                </a:solidFill>
                <a:latin typeface="+mj-lt"/>
              </a:rPr>
              <a:t>haemolytic</a:t>
            </a:r>
            <a:r>
              <a:rPr lang="en-US" b="1" dirty="0" smtClean="0">
                <a:solidFill>
                  <a:srgbClr val="FF0000"/>
                </a:solidFill>
                <a:latin typeface="+mj-lt"/>
              </a:rPr>
              <a:t> </a:t>
            </a:r>
            <a:r>
              <a:rPr lang="en-US" b="1" dirty="0" err="1" smtClean="0">
                <a:solidFill>
                  <a:srgbClr val="FF0000"/>
                </a:solidFill>
                <a:latin typeface="+mj-lt"/>
              </a:rPr>
              <a:t>anaemia</a:t>
            </a:r>
            <a:r>
              <a:rPr lang="en-US" b="1" dirty="0" smtClean="0">
                <a:solidFill>
                  <a:srgbClr val="FF0000"/>
                </a:solidFill>
                <a:latin typeface="+mj-lt"/>
              </a:rPr>
              <a:t> </a:t>
            </a:r>
            <a:r>
              <a:rPr lang="en-US" dirty="0" smtClean="0">
                <a:solidFill>
                  <a:schemeClr val="accent4"/>
                </a:solidFill>
                <a:latin typeface="+mj-lt"/>
              </a:rPr>
              <a:t>, </a:t>
            </a:r>
            <a:endParaRPr lang="tr-TR" dirty="0" smtClean="0">
              <a:solidFill>
                <a:schemeClr val="accent4"/>
              </a:solidFill>
              <a:latin typeface="+mj-lt"/>
            </a:endParaRPr>
          </a:p>
          <a:p>
            <a:pPr marL="342900" indent="-342900">
              <a:lnSpc>
                <a:spcPct val="150000"/>
              </a:lnSpc>
            </a:pPr>
            <a:r>
              <a:rPr lang="tr-TR" sz="1400" dirty="0" smtClean="0">
                <a:solidFill>
                  <a:schemeClr val="accent4"/>
                </a:solidFill>
                <a:latin typeface="+mj-lt"/>
              </a:rPr>
              <a:t>      </a:t>
            </a:r>
            <a:r>
              <a:rPr lang="tr-TR" sz="1600" dirty="0" smtClean="0">
                <a:solidFill>
                  <a:schemeClr val="accent4"/>
                </a:solidFill>
                <a:latin typeface="+mj-lt"/>
              </a:rPr>
              <a:t>(D</a:t>
            </a:r>
            <a:r>
              <a:rPr lang="en-US" sz="1600" dirty="0" err="1" smtClean="0">
                <a:solidFill>
                  <a:schemeClr val="accent4"/>
                </a:solidFill>
                <a:latin typeface="+mj-lt"/>
              </a:rPr>
              <a:t>efined</a:t>
            </a:r>
            <a:r>
              <a:rPr lang="en-US" sz="1600" dirty="0" smtClean="0">
                <a:solidFill>
                  <a:schemeClr val="accent4"/>
                </a:solidFill>
                <a:latin typeface="+mj-lt"/>
              </a:rPr>
              <a:t> as </a:t>
            </a:r>
            <a:r>
              <a:rPr lang="en-US" sz="1600" dirty="0" err="1" smtClean="0">
                <a:solidFill>
                  <a:schemeClr val="accent4"/>
                </a:solidFill>
                <a:latin typeface="+mj-lt"/>
              </a:rPr>
              <a:t>anaemia</a:t>
            </a:r>
            <a:r>
              <a:rPr lang="en-US" sz="1600" dirty="0" smtClean="0">
                <a:solidFill>
                  <a:schemeClr val="accent4"/>
                </a:solidFill>
                <a:latin typeface="+mj-lt"/>
              </a:rPr>
              <a:t> with &gt;2–4% </a:t>
            </a:r>
            <a:r>
              <a:rPr lang="en-US" sz="1600" dirty="0" err="1" smtClean="0">
                <a:solidFill>
                  <a:schemeClr val="accent4"/>
                </a:solidFill>
                <a:latin typeface="+mj-lt"/>
              </a:rPr>
              <a:t>schistocytes</a:t>
            </a:r>
            <a:r>
              <a:rPr lang="en-US" sz="1600" dirty="0" smtClean="0">
                <a:solidFill>
                  <a:schemeClr val="accent4"/>
                </a:solidFill>
                <a:latin typeface="+mj-lt"/>
              </a:rPr>
              <a:t>, together with raised LDH</a:t>
            </a:r>
            <a:r>
              <a:rPr lang="tr-TR" sz="1600" dirty="0" smtClean="0">
                <a:solidFill>
                  <a:schemeClr val="accent4"/>
                </a:solidFill>
                <a:latin typeface="+mj-lt"/>
              </a:rPr>
              <a:t>)</a:t>
            </a:r>
            <a:endParaRPr lang="en-US" sz="1600" dirty="0" smtClean="0">
              <a:solidFill>
                <a:schemeClr val="accent4"/>
              </a:solidFill>
              <a:latin typeface="+mj-lt"/>
            </a:endParaRPr>
          </a:p>
          <a:p>
            <a:pPr marL="342900" indent="-342900">
              <a:lnSpc>
                <a:spcPct val="150000"/>
              </a:lnSpc>
              <a:buFont typeface="+mj-lt"/>
              <a:buAutoNum type="arabicPeriod"/>
            </a:pPr>
            <a:r>
              <a:rPr lang="en-US" b="1" dirty="0" smtClean="0">
                <a:solidFill>
                  <a:srgbClr val="FF0000"/>
                </a:solidFill>
                <a:latin typeface="+mj-lt"/>
              </a:rPr>
              <a:t>Thrombocytopenia </a:t>
            </a:r>
            <a:r>
              <a:rPr lang="en-US" dirty="0" smtClean="0">
                <a:solidFill>
                  <a:schemeClr val="accent4"/>
                </a:solidFill>
                <a:latin typeface="+mj-lt"/>
              </a:rPr>
              <a:t>or increased requirement for platelet transfusions.</a:t>
            </a:r>
          </a:p>
          <a:p>
            <a:pPr marL="342900" indent="-342900">
              <a:lnSpc>
                <a:spcPct val="150000"/>
              </a:lnSpc>
              <a:buFont typeface="+mj-lt"/>
              <a:buAutoNum type="arabicPeriod"/>
            </a:pPr>
            <a:r>
              <a:rPr lang="en-US" b="1" dirty="0" smtClean="0">
                <a:solidFill>
                  <a:srgbClr val="FF0000"/>
                </a:solidFill>
                <a:latin typeface="+mj-lt"/>
              </a:rPr>
              <a:t>Renal dysfunction and/or neurological abnormalities </a:t>
            </a:r>
            <a:endParaRPr lang="tr-TR" b="1" dirty="0" smtClean="0">
              <a:solidFill>
                <a:srgbClr val="FF0000"/>
              </a:solidFill>
              <a:latin typeface="+mj-lt"/>
            </a:endParaRPr>
          </a:p>
          <a:p>
            <a:pPr marL="342900" indent="-342900">
              <a:lnSpc>
                <a:spcPct val="150000"/>
              </a:lnSpc>
            </a:pPr>
            <a:r>
              <a:rPr lang="tr-TR" b="1" dirty="0" smtClean="0">
                <a:solidFill>
                  <a:schemeClr val="accent4"/>
                </a:solidFill>
                <a:latin typeface="+mj-lt"/>
              </a:rPr>
              <a:t>     </a:t>
            </a:r>
            <a:r>
              <a:rPr lang="tr-TR" sz="1600" b="1" dirty="0" smtClean="0">
                <a:solidFill>
                  <a:schemeClr val="accent4"/>
                </a:solidFill>
                <a:latin typeface="+mj-lt"/>
              </a:rPr>
              <a:t>(</a:t>
            </a:r>
            <a:r>
              <a:rPr lang="en-US" sz="1600" dirty="0" smtClean="0">
                <a:solidFill>
                  <a:schemeClr val="accent4"/>
                </a:solidFill>
                <a:latin typeface="+mj-lt"/>
              </a:rPr>
              <a:t>such as cortical blindness, seizures and typical images in CT scans of the CNS.</a:t>
            </a:r>
            <a:r>
              <a:rPr lang="tr-TR" sz="1600" dirty="0" smtClean="0">
                <a:solidFill>
                  <a:schemeClr val="accent4"/>
                </a:solidFill>
                <a:latin typeface="+mj-lt"/>
              </a:rPr>
              <a:t>)</a:t>
            </a:r>
          </a:p>
          <a:p>
            <a:pPr marL="342900" indent="-342900"/>
            <a:endParaRPr lang="en-US" dirty="0" smtClean="0">
              <a:latin typeface="+mj-lt"/>
            </a:endParaRPr>
          </a:p>
          <a:p>
            <a:pPr>
              <a:lnSpc>
                <a:spcPct val="150000"/>
              </a:lnSpc>
            </a:pPr>
            <a:r>
              <a:rPr lang="en-US" sz="1600" dirty="0" smtClean="0">
                <a:latin typeface="+mj-lt"/>
              </a:rPr>
              <a:t>In addition to these classical findings, experts insist on the relevance and high frequency of </a:t>
            </a:r>
            <a:r>
              <a:rPr lang="en-US" sz="1600" dirty="0" smtClean="0">
                <a:solidFill>
                  <a:srgbClr val="FF0000"/>
                </a:solidFill>
                <a:latin typeface="+mj-lt"/>
              </a:rPr>
              <a:t>elevated blood pressure, diarrhea </a:t>
            </a:r>
            <a:r>
              <a:rPr lang="en-US" sz="1600" dirty="0" smtClean="0">
                <a:latin typeface="+mj-lt"/>
              </a:rPr>
              <a:t>secondary to intestinal TMA and </a:t>
            </a:r>
            <a:r>
              <a:rPr lang="en-US" sz="1600" dirty="0" err="1" smtClean="0">
                <a:solidFill>
                  <a:srgbClr val="FF0000"/>
                </a:solidFill>
                <a:latin typeface="+mj-lt"/>
              </a:rPr>
              <a:t>proteinuria</a:t>
            </a:r>
            <a:r>
              <a:rPr lang="en-US" sz="1600" dirty="0" smtClean="0">
                <a:latin typeface="+mj-lt"/>
              </a:rPr>
              <a:t>, as well as </a:t>
            </a:r>
            <a:r>
              <a:rPr lang="en-US" sz="1600" u="sng" dirty="0" smtClean="0">
                <a:latin typeface="+mj-lt"/>
              </a:rPr>
              <a:t>in the possible absence of renal and neurological symptoms</a:t>
            </a:r>
            <a:endParaRPr lang="en-US" sz="1600" u="sng" dirty="0">
              <a:latin typeface="+mj-lt"/>
            </a:endParaRPr>
          </a:p>
        </p:txBody>
      </p:sp>
      <p:sp>
        <p:nvSpPr>
          <p:cNvPr id="9" name="8 Dikdörtgen"/>
          <p:cNvSpPr/>
          <p:nvPr/>
        </p:nvSpPr>
        <p:spPr>
          <a:xfrm>
            <a:off x="457200" y="2286000"/>
            <a:ext cx="3214341" cy="369332"/>
          </a:xfrm>
          <a:prstGeom prst="rect">
            <a:avLst/>
          </a:prstGeom>
        </p:spPr>
        <p:txBody>
          <a:bodyPr wrap="none">
            <a:spAutoFit/>
          </a:bodyPr>
          <a:lstStyle/>
          <a:p>
            <a:r>
              <a:rPr lang="en-US" dirty="0" smtClean="0">
                <a:latin typeface="+mj-lt"/>
              </a:rPr>
              <a:t>It is </a:t>
            </a:r>
            <a:r>
              <a:rPr lang="en-US" dirty="0" err="1" smtClean="0">
                <a:latin typeface="+mj-lt"/>
              </a:rPr>
              <a:t>characterised</a:t>
            </a:r>
            <a:r>
              <a:rPr lang="en-US" dirty="0" smtClean="0">
                <a:latin typeface="+mj-lt"/>
              </a:rPr>
              <a:t> as follows.</a:t>
            </a:r>
            <a:endParaRPr lang="tr-TR" dirty="0">
              <a:latin typeface="+mj-lt"/>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Başlık"/>
          <p:cNvSpPr txBox="1">
            <a:spLocks/>
          </p:cNvSpPr>
          <p:nvPr/>
        </p:nvSpPr>
        <p:spPr>
          <a:xfrm>
            <a:off x="457200" y="914400"/>
            <a:ext cx="8229600" cy="685800"/>
          </a:xfrm>
          <a:prstGeom prst="rect">
            <a:avLst/>
          </a:prstGeom>
        </p:spPr>
        <p:txBody>
          <a:bodyPr vert="horz" anchor="ctr">
            <a:noAutofit/>
          </a:bodyPr>
          <a:lstStyle/>
          <a:p>
            <a:pPr lvl="0">
              <a:spcBef>
                <a:spcPct val="0"/>
              </a:spcBef>
            </a:pPr>
            <a:r>
              <a:rPr lang="tr-TR" sz="2400" b="1" dirty="0" smtClean="0">
                <a:solidFill>
                  <a:srgbClr val="C00000"/>
                </a:solidFill>
                <a:latin typeface="+mj-lt"/>
              </a:rPr>
              <a:t>THROMBOTHIC MICROANGIOPATHY </a:t>
            </a:r>
            <a:r>
              <a:rPr kumimoji="0" lang="tr-TR" sz="2400" b="1" i="0" u="none" strike="noStrike" kern="1200" cap="none" spc="0" normalizeH="0" baseline="0" noProof="0" dirty="0" smtClean="0">
                <a:ln>
                  <a:noFill/>
                </a:ln>
                <a:solidFill>
                  <a:srgbClr val="C00000"/>
                </a:solidFill>
                <a:effectLst/>
                <a:uLnTx/>
                <a:uFillTx/>
                <a:latin typeface="+mj-lt"/>
                <a:ea typeface="+mj-ea"/>
                <a:cs typeface="+mj-cs"/>
              </a:rPr>
              <a:t>occuring after HSCT</a:t>
            </a:r>
            <a:br>
              <a:rPr kumimoji="0" lang="tr-TR" sz="2400" b="1" i="0" u="none" strike="noStrike" kern="1200" cap="none" spc="0" normalizeH="0" baseline="0" noProof="0" dirty="0" smtClean="0">
                <a:ln>
                  <a:noFill/>
                </a:ln>
                <a:solidFill>
                  <a:srgbClr val="C00000"/>
                </a:solidFill>
                <a:effectLst/>
                <a:uLnTx/>
                <a:uFillTx/>
                <a:latin typeface="+mj-lt"/>
                <a:ea typeface="+mj-ea"/>
                <a:cs typeface="+mj-cs"/>
              </a:rPr>
            </a:br>
            <a:endParaRPr kumimoji="0" lang="tr-TR" sz="2400" b="1" i="0" u="none" strike="noStrike" kern="1200" cap="none" spc="0" normalizeH="0" baseline="0" noProof="0" dirty="0">
              <a:ln>
                <a:noFill/>
              </a:ln>
              <a:solidFill>
                <a:srgbClr val="C00000"/>
              </a:solidFill>
              <a:effectLst/>
              <a:uLnTx/>
              <a:uFillTx/>
              <a:latin typeface="+mj-lt"/>
              <a:ea typeface="+mj-ea"/>
              <a:cs typeface="+mj-cs"/>
            </a:endParaRPr>
          </a:p>
        </p:txBody>
      </p:sp>
      <p:sp>
        <p:nvSpPr>
          <p:cNvPr id="4" name="3 Dikdörtgen"/>
          <p:cNvSpPr/>
          <p:nvPr/>
        </p:nvSpPr>
        <p:spPr>
          <a:xfrm>
            <a:off x="228600" y="468868"/>
            <a:ext cx="4953000" cy="369332"/>
          </a:xfrm>
          <a:prstGeom prst="rect">
            <a:avLst/>
          </a:prstGeom>
        </p:spPr>
        <p:txBody>
          <a:bodyPr wrap="square">
            <a:spAutoFit/>
          </a:bodyPr>
          <a:lstStyle/>
          <a:p>
            <a:pPr marL="342900" indent="-342900"/>
            <a:r>
              <a:rPr lang="tr-TR" b="1" dirty="0" smtClean="0">
                <a:solidFill>
                  <a:schemeClr val="accent6">
                    <a:lumMod val="75000"/>
                  </a:schemeClr>
                </a:solidFill>
                <a:latin typeface="+mj-lt"/>
              </a:rPr>
              <a:t>2. </a:t>
            </a: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Vascular  Origin</a:t>
            </a:r>
          </a:p>
        </p:txBody>
      </p:sp>
      <p:pic>
        <p:nvPicPr>
          <p:cNvPr id="167938" name="Picture 2" descr="https://www.researchgate.net/profile/Christopher_Dandoy/publication/269282866/figure/fig1/AS:295264213585922@1447407882469/Fig-1-Histologic-examples-of-TA-TMA-affecting-various-organs-A-Renal-cortex-with.png"/>
          <p:cNvPicPr>
            <a:picLocks noChangeAspect="1" noChangeArrowheads="1"/>
          </p:cNvPicPr>
          <p:nvPr/>
        </p:nvPicPr>
        <p:blipFill>
          <a:blip r:embed="rId3" cstate="print"/>
          <a:srcRect/>
          <a:stretch>
            <a:fillRect/>
          </a:stretch>
        </p:blipFill>
        <p:spPr bwMode="auto">
          <a:xfrm>
            <a:off x="2667000" y="1524000"/>
            <a:ext cx="5791200" cy="4038600"/>
          </a:xfrm>
          <a:prstGeom prst="rect">
            <a:avLst/>
          </a:prstGeom>
          <a:noFill/>
        </p:spPr>
      </p:pic>
      <p:sp>
        <p:nvSpPr>
          <p:cNvPr id="6" name="5 Dikdörtgen"/>
          <p:cNvSpPr/>
          <p:nvPr/>
        </p:nvSpPr>
        <p:spPr>
          <a:xfrm>
            <a:off x="152400" y="5486400"/>
            <a:ext cx="8534400" cy="1200329"/>
          </a:xfrm>
          <a:prstGeom prst="rect">
            <a:avLst/>
          </a:prstGeom>
        </p:spPr>
        <p:txBody>
          <a:bodyPr wrap="square">
            <a:spAutoFit/>
          </a:bodyPr>
          <a:lstStyle/>
          <a:p>
            <a:r>
              <a:rPr lang="tr-TR" sz="1200" dirty="0" smtClean="0">
                <a:latin typeface="+mj-lt"/>
              </a:rPr>
              <a:t>.</a:t>
            </a:r>
            <a:r>
              <a:rPr lang="tr-TR" sz="1200" dirty="0" err="1" smtClean="0">
                <a:latin typeface="+mj-lt"/>
              </a:rPr>
              <a:t>Histologic</a:t>
            </a:r>
            <a:r>
              <a:rPr lang="tr-TR" sz="1200" dirty="0" smtClean="0">
                <a:latin typeface="+mj-lt"/>
              </a:rPr>
              <a:t> </a:t>
            </a:r>
            <a:r>
              <a:rPr lang="tr-TR" sz="1200" dirty="0" err="1" smtClean="0">
                <a:latin typeface="+mj-lt"/>
              </a:rPr>
              <a:t>examples</a:t>
            </a:r>
            <a:r>
              <a:rPr lang="tr-TR" sz="1200" dirty="0" smtClean="0">
                <a:latin typeface="+mj-lt"/>
              </a:rPr>
              <a:t> of TA-TMA </a:t>
            </a:r>
            <a:r>
              <a:rPr lang="tr-TR" sz="1200" dirty="0" err="1" smtClean="0">
                <a:latin typeface="+mj-lt"/>
              </a:rPr>
              <a:t>affecting</a:t>
            </a:r>
            <a:r>
              <a:rPr lang="tr-TR" sz="1200" dirty="0" smtClean="0">
                <a:latin typeface="+mj-lt"/>
              </a:rPr>
              <a:t> </a:t>
            </a:r>
            <a:r>
              <a:rPr lang="tr-TR" sz="1200" dirty="0" err="1" smtClean="0">
                <a:latin typeface="+mj-lt"/>
              </a:rPr>
              <a:t>various</a:t>
            </a:r>
            <a:r>
              <a:rPr lang="tr-TR" sz="1200" dirty="0" smtClean="0">
                <a:latin typeface="+mj-lt"/>
              </a:rPr>
              <a:t> </a:t>
            </a:r>
            <a:r>
              <a:rPr lang="tr-TR" sz="1200" dirty="0" err="1" smtClean="0">
                <a:latin typeface="+mj-lt"/>
              </a:rPr>
              <a:t>organs</a:t>
            </a:r>
            <a:r>
              <a:rPr lang="tr-TR" sz="1200" dirty="0" smtClean="0">
                <a:latin typeface="+mj-lt"/>
              </a:rPr>
              <a:t>. (A) Renal </a:t>
            </a:r>
            <a:r>
              <a:rPr lang="tr-TR" sz="1200" dirty="0" err="1" smtClean="0">
                <a:latin typeface="+mj-lt"/>
              </a:rPr>
              <a:t>cortex</a:t>
            </a:r>
            <a:r>
              <a:rPr lang="tr-TR" sz="1200" dirty="0" smtClean="0">
                <a:latin typeface="+mj-lt"/>
              </a:rPr>
              <a:t> </a:t>
            </a:r>
            <a:r>
              <a:rPr lang="tr-TR" sz="1200" dirty="0" err="1" smtClean="0">
                <a:latin typeface="+mj-lt"/>
              </a:rPr>
              <a:t>with</a:t>
            </a:r>
            <a:r>
              <a:rPr lang="tr-TR" sz="1200" dirty="0" smtClean="0">
                <a:latin typeface="+mj-lt"/>
              </a:rPr>
              <a:t> </a:t>
            </a:r>
            <a:r>
              <a:rPr lang="tr-TR" sz="1200" dirty="0" err="1" smtClean="0">
                <a:latin typeface="+mj-lt"/>
              </a:rPr>
              <a:t>glomeruli</a:t>
            </a:r>
            <a:r>
              <a:rPr lang="tr-TR" sz="1200" dirty="0" smtClean="0">
                <a:latin typeface="+mj-lt"/>
              </a:rPr>
              <a:t> </a:t>
            </a:r>
            <a:r>
              <a:rPr lang="tr-TR" sz="1200" dirty="0" err="1" smtClean="0">
                <a:latin typeface="+mj-lt"/>
              </a:rPr>
              <a:t>showing</a:t>
            </a:r>
            <a:r>
              <a:rPr lang="tr-TR" sz="1200" dirty="0" smtClean="0">
                <a:latin typeface="+mj-lt"/>
              </a:rPr>
              <a:t> </a:t>
            </a:r>
            <a:r>
              <a:rPr lang="tr-TR" sz="1200" dirty="0" err="1" smtClean="0">
                <a:latin typeface="+mj-lt"/>
              </a:rPr>
              <a:t>red</a:t>
            </a:r>
            <a:r>
              <a:rPr lang="tr-TR" sz="1200" dirty="0" smtClean="0">
                <a:latin typeface="+mj-lt"/>
              </a:rPr>
              <a:t> </a:t>
            </a:r>
            <a:r>
              <a:rPr lang="tr-TR" sz="1200" dirty="0" err="1" smtClean="0">
                <a:latin typeface="+mj-lt"/>
              </a:rPr>
              <a:t>blood</a:t>
            </a:r>
            <a:r>
              <a:rPr lang="tr-TR" sz="1200" dirty="0" smtClean="0">
                <a:latin typeface="+mj-lt"/>
              </a:rPr>
              <a:t> </a:t>
            </a:r>
            <a:r>
              <a:rPr lang="tr-TR" sz="1200" dirty="0" err="1" smtClean="0">
                <a:latin typeface="+mj-lt"/>
              </a:rPr>
              <a:t>cell</a:t>
            </a:r>
            <a:r>
              <a:rPr lang="tr-TR" sz="1200" dirty="0" smtClean="0">
                <a:latin typeface="+mj-lt"/>
              </a:rPr>
              <a:t> </a:t>
            </a:r>
            <a:r>
              <a:rPr lang="tr-TR" sz="1200" dirty="0" err="1" smtClean="0">
                <a:latin typeface="+mj-lt"/>
              </a:rPr>
              <a:t>fragments</a:t>
            </a:r>
            <a:r>
              <a:rPr lang="tr-TR" sz="1200" dirty="0" smtClean="0">
                <a:latin typeface="+mj-lt"/>
              </a:rPr>
              <a:t> can be </a:t>
            </a:r>
            <a:r>
              <a:rPr lang="tr-TR" sz="1200" dirty="0" err="1" smtClean="0">
                <a:latin typeface="+mj-lt"/>
              </a:rPr>
              <a:t>seen</a:t>
            </a:r>
            <a:r>
              <a:rPr lang="tr-TR" sz="1200" dirty="0" smtClean="0">
                <a:latin typeface="+mj-lt"/>
              </a:rPr>
              <a:t> (</a:t>
            </a:r>
            <a:r>
              <a:rPr lang="tr-TR" sz="1200" dirty="0" err="1" smtClean="0">
                <a:latin typeface="+mj-lt"/>
              </a:rPr>
              <a:t>arrows</a:t>
            </a:r>
            <a:r>
              <a:rPr lang="tr-TR" sz="1200" dirty="0" smtClean="0">
                <a:latin typeface="+mj-lt"/>
              </a:rPr>
              <a:t>) (B) Lung </a:t>
            </a:r>
            <a:r>
              <a:rPr lang="tr-TR" sz="1200" dirty="0" err="1" smtClean="0">
                <a:latin typeface="+mj-lt"/>
              </a:rPr>
              <a:t>arteriole</a:t>
            </a:r>
            <a:r>
              <a:rPr lang="tr-TR" sz="1200" dirty="0" smtClean="0">
                <a:latin typeface="+mj-lt"/>
              </a:rPr>
              <a:t> </a:t>
            </a:r>
            <a:r>
              <a:rPr lang="tr-TR" sz="1200" dirty="0" err="1" smtClean="0">
                <a:latin typeface="+mj-lt"/>
              </a:rPr>
              <a:t>showing</a:t>
            </a:r>
            <a:r>
              <a:rPr lang="tr-TR" sz="1200" dirty="0" smtClean="0">
                <a:latin typeface="+mj-lt"/>
              </a:rPr>
              <a:t> </a:t>
            </a:r>
            <a:r>
              <a:rPr lang="tr-TR" sz="1200" dirty="0" err="1" smtClean="0">
                <a:latin typeface="+mj-lt"/>
              </a:rPr>
              <a:t>debris</a:t>
            </a:r>
            <a:r>
              <a:rPr lang="tr-TR" sz="1200" dirty="0" smtClean="0">
                <a:latin typeface="+mj-lt"/>
              </a:rPr>
              <a:t> </a:t>
            </a:r>
            <a:r>
              <a:rPr lang="tr-TR" sz="1200" dirty="0" err="1" smtClean="0">
                <a:latin typeface="+mj-lt"/>
              </a:rPr>
              <a:t>nearly</a:t>
            </a:r>
            <a:r>
              <a:rPr lang="tr-TR" sz="1200" dirty="0" smtClean="0">
                <a:latin typeface="+mj-lt"/>
              </a:rPr>
              <a:t> </a:t>
            </a:r>
            <a:r>
              <a:rPr lang="tr-TR" sz="1200" dirty="0" err="1" smtClean="0">
                <a:latin typeface="+mj-lt"/>
              </a:rPr>
              <a:t>occluding</a:t>
            </a:r>
            <a:r>
              <a:rPr lang="tr-TR" sz="1200" dirty="0" smtClean="0">
                <a:latin typeface="+mj-lt"/>
              </a:rPr>
              <a:t> </a:t>
            </a:r>
            <a:r>
              <a:rPr lang="tr-TR" sz="1200" dirty="0" err="1" smtClean="0">
                <a:latin typeface="+mj-lt"/>
              </a:rPr>
              <a:t>vascular</a:t>
            </a:r>
            <a:r>
              <a:rPr lang="tr-TR" sz="1200" dirty="0" smtClean="0">
                <a:latin typeface="+mj-lt"/>
              </a:rPr>
              <a:t> </a:t>
            </a:r>
            <a:r>
              <a:rPr lang="tr-TR" sz="1200" dirty="0" err="1" smtClean="0">
                <a:latin typeface="+mj-lt"/>
              </a:rPr>
              <a:t>lumen</a:t>
            </a:r>
            <a:r>
              <a:rPr lang="tr-TR" sz="1200" dirty="0" smtClean="0">
                <a:latin typeface="+mj-lt"/>
              </a:rPr>
              <a:t> (star) </a:t>
            </a:r>
            <a:r>
              <a:rPr lang="tr-TR" sz="1200" dirty="0" err="1" smtClean="0">
                <a:latin typeface="+mj-lt"/>
              </a:rPr>
              <a:t>Red</a:t>
            </a:r>
            <a:r>
              <a:rPr lang="tr-TR" sz="1200" dirty="0" smtClean="0">
                <a:latin typeface="+mj-lt"/>
              </a:rPr>
              <a:t> </a:t>
            </a:r>
            <a:r>
              <a:rPr lang="tr-TR" sz="1200" dirty="0" err="1" smtClean="0">
                <a:latin typeface="+mj-lt"/>
              </a:rPr>
              <a:t>blood</a:t>
            </a:r>
            <a:r>
              <a:rPr lang="tr-TR" sz="1200" dirty="0" smtClean="0">
                <a:latin typeface="+mj-lt"/>
              </a:rPr>
              <a:t> </a:t>
            </a:r>
            <a:r>
              <a:rPr lang="tr-TR" sz="1200" dirty="0" err="1" smtClean="0">
                <a:latin typeface="+mj-lt"/>
              </a:rPr>
              <a:t>cell</a:t>
            </a:r>
            <a:r>
              <a:rPr lang="tr-TR" sz="1200" dirty="0" smtClean="0">
                <a:latin typeface="+mj-lt"/>
              </a:rPr>
              <a:t> </a:t>
            </a:r>
            <a:r>
              <a:rPr lang="tr-TR" sz="1200" dirty="0" err="1" smtClean="0">
                <a:latin typeface="+mj-lt"/>
              </a:rPr>
              <a:t>fragments</a:t>
            </a:r>
            <a:r>
              <a:rPr lang="tr-TR" sz="1200" dirty="0" smtClean="0">
                <a:latin typeface="+mj-lt"/>
              </a:rPr>
              <a:t> </a:t>
            </a:r>
            <a:r>
              <a:rPr lang="tr-TR" sz="1200" dirty="0" err="1" smtClean="0">
                <a:latin typeface="+mj-lt"/>
              </a:rPr>
              <a:t>extravagated</a:t>
            </a:r>
            <a:r>
              <a:rPr lang="tr-TR" sz="1200" dirty="0" smtClean="0">
                <a:latin typeface="+mj-lt"/>
              </a:rPr>
              <a:t> </a:t>
            </a:r>
            <a:r>
              <a:rPr lang="tr-TR" sz="1200" dirty="0" err="1" smtClean="0">
                <a:latin typeface="+mj-lt"/>
              </a:rPr>
              <a:t>into</a:t>
            </a:r>
            <a:r>
              <a:rPr lang="tr-TR" sz="1200" dirty="0" smtClean="0">
                <a:latin typeface="+mj-lt"/>
              </a:rPr>
              <a:t> </a:t>
            </a:r>
            <a:r>
              <a:rPr lang="tr-TR" sz="1200" dirty="0" err="1" smtClean="0">
                <a:latin typeface="+mj-lt"/>
              </a:rPr>
              <a:t>interstitial</a:t>
            </a:r>
            <a:r>
              <a:rPr lang="tr-TR" sz="1200" dirty="0" smtClean="0">
                <a:latin typeface="+mj-lt"/>
              </a:rPr>
              <a:t> </a:t>
            </a:r>
            <a:r>
              <a:rPr lang="tr-TR" sz="1200" dirty="0" err="1" smtClean="0">
                <a:latin typeface="+mj-lt"/>
              </a:rPr>
              <a:t>tissue</a:t>
            </a:r>
            <a:r>
              <a:rPr lang="tr-TR" sz="1200" dirty="0" smtClean="0">
                <a:latin typeface="+mj-lt"/>
              </a:rPr>
              <a:t> (</a:t>
            </a:r>
            <a:r>
              <a:rPr lang="tr-TR" sz="1200" dirty="0" err="1" smtClean="0">
                <a:latin typeface="+mj-lt"/>
              </a:rPr>
              <a:t>arrow</a:t>
            </a:r>
            <a:r>
              <a:rPr lang="tr-TR" sz="1200" dirty="0" smtClean="0">
                <a:latin typeface="+mj-lt"/>
              </a:rPr>
              <a:t>) (C) </a:t>
            </a:r>
            <a:r>
              <a:rPr lang="tr-TR" sz="1200" dirty="0" err="1" smtClean="0">
                <a:latin typeface="+mj-lt"/>
              </a:rPr>
              <a:t>Submucosal</a:t>
            </a:r>
            <a:r>
              <a:rPr lang="tr-TR" sz="1200" dirty="0" smtClean="0">
                <a:latin typeface="+mj-lt"/>
              </a:rPr>
              <a:t> </a:t>
            </a:r>
            <a:r>
              <a:rPr lang="tr-TR" sz="1200" dirty="0" err="1" smtClean="0">
                <a:latin typeface="+mj-lt"/>
              </a:rPr>
              <a:t>arterioles</a:t>
            </a:r>
            <a:r>
              <a:rPr lang="tr-TR" sz="1200" dirty="0" smtClean="0">
                <a:latin typeface="+mj-lt"/>
              </a:rPr>
              <a:t> of the </a:t>
            </a:r>
            <a:r>
              <a:rPr lang="tr-TR" sz="1200" dirty="0" err="1" smtClean="0">
                <a:latin typeface="+mj-lt"/>
              </a:rPr>
              <a:t>small</a:t>
            </a:r>
            <a:r>
              <a:rPr lang="tr-TR" sz="1200" dirty="0" smtClean="0">
                <a:latin typeface="+mj-lt"/>
              </a:rPr>
              <a:t> </a:t>
            </a:r>
            <a:r>
              <a:rPr lang="tr-TR" sz="1200" dirty="0" err="1" smtClean="0">
                <a:latin typeface="+mj-lt"/>
              </a:rPr>
              <a:t>bowel</a:t>
            </a:r>
            <a:r>
              <a:rPr lang="tr-TR" sz="1200" dirty="0" smtClean="0">
                <a:latin typeface="+mj-lt"/>
              </a:rPr>
              <a:t> </a:t>
            </a:r>
            <a:r>
              <a:rPr lang="tr-TR" sz="1200" dirty="0" err="1" smtClean="0">
                <a:latin typeface="+mj-lt"/>
              </a:rPr>
              <a:t>showing</a:t>
            </a:r>
            <a:r>
              <a:rPr lang="tr-TR" sz="1200" dirty="0" smtClean="0">
                <a:latin typeface="+mj-lt"/>
              </a:rPr>
              <a:t> </a:t>
            </a:r>
            <a:r>
              <a:rPr lang="tr-TR" sz="1200" dirty="0" err="1" smtClean="0">
                <a:latin typeface="+mj-lt"/>
              </a:rPr>
              <a:t>injured</a:t>
            </a:r>
            <a:r>
              <a:rPr lang="tr-TR" sz="1200" dirty="0" smtClean="0">
                <a:latin typeface="+mj-lt"/>
              </a:rPr>
              <a:t> </a:t>
            </a:r>
            <a:r>
              <a:rPr lang="tr-TR" sz="1200" dirty="0" err="1" smtClean="0">
                <a:latin typeface="+mj-lt"/>
              </a:rPr>
              <a:t>endothelial</a:t>
            </a:r>
            <a:r>
              <a:rPr lang="tr-TR" sz="1200" dirty="0" smtClean="0">
                <a:latin typeface="+mj-lt"/>
              </a:rPr>
              <a:t> </a:t>
            </a:r>
            <a:r>
              <a:rPr lang="tr-TR" sz="1200" dirty="0" err="1" smtClean="0">
                <a:latin typeface="+mj-lt"/>
              </a:rPr>
              <a:t>cells</a:t>
            </a:r>
            <a:r>
              <a:rPr lang="tr-TR" sz="1200" dirty="0" smtClean="0">
                <a:latin typeface="+mj-lt"/>
              </a:rPr>
              <a:t> and </a:t>
            </a:r>
            <a:r>
              <a:rPr lang="tr-TR" sz="1200" dirty="0" err="1" smtClean="0">
                <a:latin typeface="+mj-lt"/>
              </a:rPr>
              <a:t>red</a:t>
            </a:r>
            <a:r>
              <a:rPr lang="tr-TR" sz="1200" dirty="0" smtClean="0">
                <a:latin typeface="+mj-lt"/>
              </a:rPr>
              <a:t> </a:t>
            </a:r>
            <a:r>
              <a:rPr lang="tr-TR" sz="1200" dirty="0" err="1" smtClean="0">
                <a:latin typeface="+mj-lt"/>
              </a:rPr>
              <a:t>cell</a:t>
            </a:r>
            <a:r>
              <a:rPr lang="tr-TR" sz="1200" dirty="0" smtClean="0">
                <a:latin typeface="+mj-lt"/>
              </a:rPr>
              <a:t> extravasation (</a:t>
            </a:r>
            <a:r>
              <a:rPr lang="tr-TR" sz="1200" dirty="0" err="1" smtClean="0">
                <a:latin typeface="+mj-lt"/>
              </a:rPr>
              <a:t>arrows</a:t>
            </a:r>
            <a:r>
              <a:rPr lang="tr-TR" sz="1200" dirty="0" smtClean="0">
                <a:latin typeface="+mj-lt"/>
              </a:rPr>
              <a:t>). </a:t>
            </a:r>
            <a:r>
              <a:rPr lang="tr-TR" sz="1200" dirty="0" err="1" smtClean="0">
                <a:latin typeface="+mj-lt"/>
              </a:rPr>
              <a:t>Vessel</a:t>
            </a:r>
            <a:r>
              <a:rPr lang="tr-TR" sz="1200" dirty="0" smtClean="0">
                <a:latin typeface="+mj-lt"/>
              </a:rPr>
              <a:t> </a:t>
            </a:r>
            <a:r>
              <a:rPr lang="tr-TR" sz="1200" dirty="0" err="1" smtClean="0">
                <a:latin typeface="+mj-lt"/>
              </a:rPr>
              <a:t>lumen</a:t>
            </a:r>
            <a:r>
              <a:rPr lang="tr-TR" sz="1200" dirty="0" smtClean="0">
                <a:latin typeface="+mj-lt"/>
              </a:rPr>
              <a:t> is </a:t>
            </a:r>
            <a:r>
              <a:rPr lang="tr-TR" sz="1200" dirty="0" err="1" smtClean="0">
                <a:latin typeface="+mj-lt"/>
              </a:rPr>
              <a:t>occupied</a:t>
            </a:r>
            <a:r>
              <a:rPr lang="tr-TR" sz="1200" dirty="0" smtClean="0">
                <a:latin typeface="+mj-lt"/>
              </a:rPr>
              <a:t> by </a:t>
            </a:r>
            <a:r>
              <a:rPr lang="tr-TR" sz="1200" dirty="0" err="1" smtClean="0">
                <a:latin typeface="+mj-lt"/>
              </a:rPr>
              <a:t>schistocytes</a:t>
            </a:r>
            <a:r>
              <a:rPr lang="tr-TR" sz="1200" dirty="0" smtClean="0">
                <a:latin typeface="+mj-lt"/>
              </a:rPr>
              <a:t> and fi </a:t>
            </a:r>
            <a:r>
              <a:rPr lang="tr-TR" sz="1200" dirty="0" err="1" smtClean="0">
                <a:latin typeface="+mj-lt"/>
              </a:rPr>
              <a:t>brinoid</a:t>
            </a:r>
            <a:r>
              <a:rPr lang="tr-TR" sz="1200" dirty="0" smtClean="0">
                <a:latin typeface="+mj-lt"/>
              </a:rPr>
              <a:t> </a:t>
            </a:r>
            <a:r>
              <a:rPr lang="tr-TR" sz="1200" dirty="0" err="1" smtClean="0">
                <a:latin typeface="+mj-lt"/>
              </a:rPr>
              <a:t>debris</a:t>
            </a:r>
            <a:r>
              <a:rPr lang="tr-TR" sz="1200" dirty="0" smtClean="0">
                <a:latin typeface="+mj-lt"/>
              </a:rPr>
              <a:t> (star) (D) </a:t>
            </a:r>
            <a:r>
              <a:rPr lang="tr-TR" sz="1200" dirty="0" err="1" smtClean="0">
                <a:latin typeface="+mj-lt"/>
              </a:rPr>
              <a:t>Brain</a:t>
            </a:r>
            <a:r>
              <a:rPr lang="tr-TR" sz="1200" dirty="0" smtClean="0">
                <a:latin typeface="+mj-lt"/>
              </a:rPr>
              <a:t> MRI: </a:t>
            </a:r>
            <a:r>
              <a:rPr lang="tr-TR" sz="1200" dirty="0" err="1" smtClean="0">
                <a:latin typeface="+mj-lt"/>
              </a:rPr>
              <a:t>hyperintense</a:t>
            </a:r>
            <a:r>
              <a:rPr lang="tr-TR" sz="1200" dirty="0" smtClean="0">
                <a:latin typeface="+mj-lt"/>
              </a:rPr>
              <a:t> FLAIR </a:t>
            </a:r>
            <a:r>
              <a:rPr lang="tr-TR" sz="1200" dirty="0" err="1" smtClean="0">
                <a:latin typeface="+mj-lt"/>
              </a:rPr>
              <a:t>signal</a:t>
            </a:r>
            <a:r>
              <a:rPr lang="tr-TR" sz="1200" dirty="0" smtClean="0">
                <a:latin typeface="+mj-lt"/>
              </a:rPr>
              <a:t> </a:t>
            </a:r>
            <a:r>
              <a:rPr lang="tr-TR" sz="1200" dirty="0" err="1" smtClean="0">
                <a:latin typeface="+mj-lt"/>
              </a:rPr>
              <a:t>involving</a:t>
            </a:r>
            <a:r>
              <a:rPr lang="tr-TR" sz="1200" dirty="0" smtClean="0">
                <a:latin typeface="+mj-lt"/>
              </a:rPr>
              <a:t> the </a:t>
            </a:r>
            <a:r>
              <a:rPr lang="tr-TR" sz="1200" dirty="0" err="1" smtClean="0">
                <a:latin typeface="+mj-lt"/>
              </a:rPr>
              <a:t>bilateral</a:t>
            </a:r>
            <a:r>
              <a:rPr lang="tr-TR" sz="1200" dirty="0" smtClean="0">
                <a:latin typeface="+mj-lt"/>
              </a:rPr>
              <a:t> (</a:t>
            </a:r>
            <a:r>
              <a:rPr lang="tr-TR" sz="1200" dirty="0" err="1" smtClean="0">
                <a:latin typeface="+mj-lt"/>
              </a:rPr>
              <a:t>left</a:t>
            </a:r>
            <a:r>
              <a:rPr lang="tr-TR" sz="1200" dirty="0" smtClean="0">
                <a:latin typeface="+mj-lt"/>
              </a:rPr>
              <a:t> N </a:t>
            </a:r>
            <a:r>
              <a:rPr lang="tr-TR" sz="1200" dirty="0" err="1" smtClean="0">
                <a:latin typeface="+mj-lt"/>
              </a:rPr>
              <a:t>right</a:t>
            </a:r>
            <a:r>
              <a:rPr lang="tr-TR" sz="1200" dirty="0" smtClean="0">
                <a:latin typeface="+mj-lt"/>
              </a:rPr>
              <a:t>) </a:t>
            </a:r>
            <a:r>
              <a:rPr lang="tr-TR" sz="1200" dirty="0" err="1" smtClean="0">
                <a:latin typeface="+mj-lt"/>
              </a:rPr>
              <a:t>cortex</a:t>
            </a:r>
            <a:r>
              <a:rPr lang="tr-TR" sz="1200" dirty="0" smtClean="0">
                <a:latin typeface="+mj-lt"/>
              </a:rPr>
              <a:t> and </a:t>
            </a:r>
            <a:r>
              <a:rPr lang="tr-TR" sz="1200" dirty="0" err="1" smtClean="0">
                <a:latin typeface="+mj-lt"/>
              </a:rPr>
              <a:t>subcortical</a:t>
            </a:r>
            <a:r>
              <a:rPr lang="tr-TR" sz="1200" dirty="0" smtClean="0">
                <a:latin typeface="+mj-lt"/>
              </a:rPr>
              <a:t> </a:t>
            </a:r>
            <a:r>
              <a:rPr lang="tr-TR" sz="1200" dirty="0" err="1" smtClean="0">
                <a:latin typeface="+mj-lt"/>
              </a:rPr>
              <a:t>white</a:t>
            </a:r>
            <a:r>
              <a:rPr lang="tr-TR" sz="1200" dirty="0" smtClean="0">
                <a:latin typeface="+mj-lt"/>
              </a:rPr>
              <a:t> </a:t>
            </a:r>
            <a:r>
              <a:rPr lang="tr-TR" sz="1200" dirty="0" err="1" smtClean="0">
                <a:latin typeface="+mj-lt"/>
              </a:rPr>
              <a:t>matter</a:t>
            </a:r>
            <a:r>
              <a:rPr lang="tr-TR" sz="1200" dirty="0" smtClean="0">
                <a:latin typeface="+mj-lt"/>
              </a:rPr>
              <a:t>. </a:t>
            </a:r>
            <a:r>
              <a:rPr lang="tr-TR" sz="1200" dirty="0" err="1" smtClean="0">
                <a:latin typeface="+mj-lt"/>
              </a:rPr>
              <a:t>Effacement</a:t>
            </a:r>
            <a:r>
              <a:rPr lang="tr-TR" sz="1200" dirty="0" smtClean="0">
                <a:latin typeface="+mj-lt"/>
              </a:rPr>
              <a:t> of </a:t>
            </a:r>
            <a:r>
              <a:rPr lang="tr-TR" sz="1200" dirty="0" err="1" smtClean="0">
                <a:latin typeface="+mj-lt"/>
              </a:rPr>
              <a:t>sulci</a:t>
            </a:r>
            <a:r>
              <a:rPr lang="tr-TR" sz="1200" dirty="0" smtClean="0">
                <a:latin typeface="+mj-lt"/>
              </a:rPr>
              <a:t> </a:t>
            </a:r>
            <a:r>
              <a:rPr lang="tr-TR" sz="1200" dirty="0" err="1" smtClean="0">
                <a:latin typeface="+mj-lt"/>
              </a:rPr>
              <a:t>suggests</a:t>
            </a:r>
            <a:r>
              <a:rPr lang="tr-TR" sz="1200" dirty="0" smtClean="0">
                <a:latin typeface="+mj-lt"/>
              </a:rPr>
              <a:t> associated </a:t>
            </a:r>
            <a:r>
              <a:rPr lang="tr-TR" sz="1200" dirty="0" err="1" smtClean="0">
                <a:latin typeface="+mj-lt"/>
              </a:rPr>
              <a:t>swelling</a:t>
            </a:r>
            <a:r>
              <a:rPr lang="tr-TR" sz="1200" dirty="0" smtClean="0">
                <a:latin typeface="+mj-lt"/>
              </a:rPr>
              <a:t>. </a:t>
            </a:r>
            <a:r>
              <a:rPr lang="tr-TR" sz="1200" dirty="0" err="1" smtClean="0">
                <a:latin typeface="+mj-lt"/>
              </a:rPr>
              <a:t>Findings</a:t>
            </a:r>
            <a:r>
              <a:rPr lang="tr-TR" sz="1200" dirty="0" smtClean="0">
                <a:latin typeface="+mj-lt"/>
              </a:rPr>
              <a:t> are </a:t>
            </a:r>
            <a:r>
              <a:rPr lang="tr-TR" sz="1200" dirty="0" err="1" smtClean="0">
                <a:latin typeface="+mj-lt"/>
              </a:rPr>
              <a:t>suggestive</a:t>
            </a:r>
            <a:r>
              <a:rPr lang="tr-TR" sz="1200" dirty="0" smtClean="0">
                <a:latin typeface="+mj-lt"/>
              </a:rPr>
              <a:t> of </a:t>
            </a:r>
            <a:r>
              <a:rPr lang="tr-TR" sz="1200" dirty="0" err="1" smtClean="0">
                <a:latin typeface="+mj-lt"/>
              </a:rPr>
              <a:t>posterior</a:t>
            </a:r>
            <a:r>
              <a:rPr lang="tr-TR" sz="1200" dirty="0" smtClean="0">
                <a:latin typeface="+mj-lt"/>
              </a:rPr>
              <a:t> </a:t>
            </a:r>
            <a:r>
              <a:rPr lang="tr-TR" sz="1200" dirty="0" err="1" smtClean="0">
                <a:latin typeface="+mj-lt"/>
              </a:rPr>
              <a:t>reversible</a:t>
            </a:r>
            <a:r>
              <a:rPr lang="tr-TR" sz="1200" dirty="0" smtClean="0">
                <a:latin typeface="+mj-lt"/>
              </a:rPr>
              <a:t> </a:t>
            </a:r>
            <a:r>
              <a:rPr lang="tr-TR" sz="1200" dirty="0" err="1" smtClean="0">
                <a:latin typeface="+mj-lt"/>
              </a:rPr>
              <a:t>encephalopathy</a:t>
            </a:r>
            <a:r>
              <a:rPr lang="tr-TR" sz="1200" dirty="0" smtClean="0">
                <a:latin typeface="+mj-lt"/>
              </a:rPr>
              <a:t> (PRES)</a:t>
            </a:r>
            <a:endParaRPr lang="tr-TR" sz="1200" dirty="0">
              <a:latin typeface="+mj-lt"/>
            </a:endParaRPr>
          </a:p>
        </p:txBody>
      </p:sp>
      <p:pic>
        <p:nvPicPr>
          <p:cNvPr id="167940" name="Picture 4" descr="THROMBOTIC MICROANGIOPATHY peripheral blood smear ile ilgili görsel sonucu"/>
          <p:cNvPicPr>
            <a:picLocks noChangeAspect="1" noChangeArrowheads="1"/>
          </p:cNvPicPr>
          <p:nvPr/>
        </p:nvPicPr>
        <p:blipFill>
          <a:blip r:embed="rId4" cstate="print"/>
          <a:srcRect/>
          <a:stretch>
            <a:fillRect/>
          </a:stretch>
        </p:blipFill>
        <p:spPr bwMode="auto">
          <a:xfrm>
            <a:off x="228600" y="1600200"/>
            <a:ext cx="2285999" cy="1971675"/>
          </a:xfrm>
          <a:prstGeom prst="rect">
            <a:avLst/>
          </a:prstGeom>
          <a:noFill/>
        </p:spPr>
      </p:pic>
      <p:pic>
        <p:nvPicPr>
          <p:cNvPr id="167942" name="Picture 6" descr="THROMBOTIC MICROANGIOPATHY peripheral blood smear ile ilgili görsel sonucu"/>
          <p:cNvPicPr>
            <a:picLocks noChangeAspect="1" noChangeArrowheads="1"/>
          </p:cNvPicPr>
          <p:nvPr/>
        </p:nvPicPr>
        <p:blipFill>
          <a:blip r:embed="rId5" cstate="print"/>
          <a:srcRect/>
          <a:stretch>
            <a:fillRect/>
          </a:stretch>
        </p:blipFill>
        <p:spPr bwMode="auto">
          <a:xfrm>
            <a:off x="228600" y="3657600"/>
            <a:ext cx="2209800" cy="1676400"/>
          </a:xfrm>
          <a:prstGeom prst="rect">
            <a:avLst/>
          </a:prstGeom>
          <a:noFill/>
        </p:spPr>
      </p:pic>
      <p:pic>
        <p:nvPicPr>
          <p:cNvPr id="167943" name="Picture 7"/>
          <p:cNvPicPr>
            <a:picLocks noChangeAspect="1" noChangeArrowheads="1"/>
          </p:cNvPicPr>
          <p:nvPr/>
        </p:nvPicPr>
        <p:blipFill>
          <a:blip r:embed="rId6" cstate="print"/>
          <a:srcRect/>
          <a:stretch>
            <a:fillRect/>
          </a:stretch>
        </p:blipFill>
        <p:spPr bwMode="auto">
          <a:xfrm>
            <a:off x="2743200" y="3676650"/>
            <a:ext cx="404446" cy="438150"/>
          </a:xfrm>
          <a:prstGeom prst="rect">
            <a:avLst/>
          </a:prstGeom>
          <a:noFill/>
          <a:ln w="9525">
            <a:noFill/>
            <a:miter lim="800000"/>
            <a:headEnd/>
            <a:tailEnd/>
          </a:ln>
        </p:spPr>
      </p:pic>
      <p:pic>
        <p:nvPicPr>
          <p:cNvPr id="167944" name="Picture 8"/>
          <p:cNvPicPr>
            <a:picLocks noChangeAspect="1" noChangeArrowheads="1"/>
          </p:cNvPicPr>
          <p:nvPr/>
        </p:nvPicPr>
        <p:blipFill>
          <a:blip r:embed="rId7" cstate="print"/>
          <a:srcRect/>
          <a:stretch>
            <a:fillRect/>
          </a:stretch>
        </p:blipFill>
        <p:spPr bwMode="auto">
          <a:xfrm>
            <a:off x="2763982" y="1600200"/>
            <a:ext cx="436418" cy="533400"/>
          </a:xfrm>
          <a:prstGeom prst="rect">
            <a:avLst/>
          </a:prstGeom>
          <a:noFill/>
          <a:ln w="9525">
            <a:noFill/>
            <a:miter lim="800000"/>
            <a:headEnd/>
            <a:tailEnd/>
          </a:ln>
        </p:spPr>
      </p:pic>
      <p:pic>
        <p:nvPicPr>
          <p:cNvPr id="167945" name="Picture 9"/>
          <p:cNvPicPr>
            <a:picLocks noChangeAspect="1" noChangeArrowheads="1"/>
          </p:cNvPicPr>
          <p:nvPr/>
        </p:nvPicPr>
        <p:blipFill>
          <a:blip r:embed="rId8" cstate="print"/>
          <a:srcRect/>
          <a:stretch>
            <a:fillRect/>
          </a:stretch>
        </p:blipFill>
        <p:spPr bwMode="auto">
          <a:xfrm>
            <a:off x="5638800" y="1600200"/>
            <a:ext cx="457200" cy="568036"/>
          </a:xfrm>
          <a:prstGeom prst="rect">
            <a:avLst/>
          </a:prstGeom>
          <a:noFill/>
          <a:ln w="9525">
            <a:noFill/>
            <a:miter lim="800000"/>
            <a:headEnd/>
            <a:tailEnd/>
          </a:ln>
        </p:spPr>
      </p:pic>
      <p:pic>
        <p:nvPicPr>
          <p:cNvPr id="167946" name="Picture 10"/>
          <p:cNvPicPr>
            <a:picLocks noChangeAspect="1" noChangeArrowheads="1"/>
          </p:cNvPicPr>
          <p:nvPr/>
        </p:nvPicPr>
        <p:blipFill>
          <a:blip r:embed="rId9" cstate="print"/>
          <a:srcRect/>
          <a:stretch>
            <a:fillRect/>
          </a:stretch>
        </p:blipFill>
        <p:spPr bwMode="auto">
          <a:xfrm>
            <a:off x="5715000" y="3733800"/>
            <a:ext cx="520065" cy="45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Başlık"/>
          <p:cNvSpPr txBox="1">
            <a:spLocks/>
          </p:cNvSpPr>
          <p:nvPr/>
        </p:nvSpPr>
        <p:spPr>
          <a:xfrm>
            <a:off x="457200" y="914400"/>
            <a:ext cx="8229600" cy="685800"/>
          </a:xfrm>
          <a:prstGeom prst="rect">
            <a:avLst/>
          </a:prstGeom>
        </p:spPr>
        <p:txBody>
          <a:bodyPr vert="horz" anchor="ctr">
            <a:noAutofit/>
          </a:bodyPr>
          <a:lstStyle/>
          <a:p>
            <a:pPr lvl="0">
              <a:spcBef>
                <a:spcPct val="0"/>
              </a:spcBef>
            </a:pPr>
            <a:r>
              <a:rPr lang="tr-TR" sz="2400" b="1" dirty="0" smtClean="0">
                <a:solidFill>
                  <a:srgbClr val="C00000"/>
                </a:solidFill>
                <a:latin typeface="+mj-lt"/>
              </a:rPr>
              <a:t>THROMBOTHIC MICROANGIOPATHY </a:t>
            </a:r>
            <a:r>
              <a:rPr kumimoji="0" lang="tr-TR" sz="2400" b="1" i="0" u="none" strike="noStrike" kern="1200" cap="none" spc="0" normalizeH="0" baseline="0" noProof="0" dirty="0" smtClean="0">
                <a:ln>
                  <a:noFill/>
                </a:ln>
                <a:solidFill>
                  <a:srgbClr val="C00000"/>
                </a:solidFill>
                <a:effectLst/>
                <a:uLnTx/>
                <a:uFillTx/>
                <a:latin typeface="+mj-lt"/>
                <a:ea typeface="+mj-ea"/>
                <a:cs typeface="+mj-cs"/>
              </a:rPr>
              <a:t>occuring after HSCT</a:t>
            </a:r>
            <a:br>
              <a:rPr kumimoji="0" lang="tr-TR" sz="2400" b="1" i="0" u="none" strike="noStrike" kern="1200" cap="none" spc="0" normalizeH="0" baseline="0" noProof="0" dirty="0" smtClean="0">
                <a:ln>
                  <a:noFill/>
                </a:ln>
                <a:solidFill>
                  <a:srgbClr val="C00000"/>
                </a:solidFill>
                <a:effectLst/>
                <a:uLnTx/>
                <a:uFillTx/>
                <a:latin typeface="+mj-lt"/>
                <a:ea typeface="+mj-ea"/>
                <a:cs typeface="+mj-cs"/>
              </a:rPr>
            </a:br>
            <a:endParaRPr kumimoji="0" lang="tr-TR" sz="2400" b="1" i="0" u="none" strike="noStrike" kern="1200" cap="none" spc="0" normalizeH="0" baseline="0" noProof="0" dirty="0">
              <a:ln>
                <a:noFill/>
              </a:ln>
              <a:solidFill>
                <a:srgbClr val="C00000"/>
              </a:solidFill>
              <a:effectLst/>
              <a:uLnTx/>
              <a:uFillTx/>
              <a:latin typeface="+mj-lt"/>
              <a:ea typeface="+mj-ea"/>
              <a:cs typeface="+mj-cs"/>
            </a:endParaRPr>
          </a:p>
        </p:txBody>
      </p:sp>
      <p:sp>
        <p:nvSpPr>
          <p:cNvPr id="4" name="3 Dikdörtgen"/>
          <p:cNvSpPr/>
          <p:nvPr/>
        </p:nvSpPr>
        <p:spPr>
          <a:xfrm>
            <a:off x="228600" y="468868"/>
            <a:ext cx="4953000" cy="369332"/>
          </a:xfrm>
          <a:prstGeom prst="rect">
            <a:avLst/>
          </a:prstGeom>
        </p:spPr>
        <p:txBody>
          <a:bodyPr wrap="square">
            <a:spAutoFit/>
          </a:bodyPr>
          <a:lstStyle/>
          <a:p>
            <a:pPr marL="342900" indent="-342900"/>
            <a:r>
              <a:rPr lang="tr-TR" b="1" dirty="0" smtClean="0">
                <a:solidFill>
                  <a:schemeClr val="accent6">
                    <a:lumMod val="75000"/>
                  </a:schemeClr>
                </a:solidFill>
                <a:latin typeface="+mj-lt"/>
              </a:rPr>
              <a:t>2. </a:t>
            </a: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Vascular  Origin</a:t>
            </a:r>
          </a:p>
        </p:txBody>
      </p:sp>
      <p:pic>
        <p:nvPicPr>
          <p:cNvPr id="2051" name="Picture 3"/>
          <p:cNvPicPr>
            <a:picLocks noChangeAspect="1" noChangeArrowheads="1"/>
          </p:cNvPicPr>
          <p:nvPr/>
        </p:nvPicPr>
        <p:blipFill>
          <a:blip r:embed="rId3" cstate="print"/>
          <a:srcRect/>
          <a:stretch>
            <a:fillRect/>
          </a:stretch>
        </p:blipFill>
        <p:spPr bwMode="auto">
          <a:xfrm>
            <a:off x="381000" y="1514475"/>
            <a:ext cx="8077200" cy="5191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Başlık"/>
          <p:cNvSpPr txBox="1">
            <a:spLocks/>
          </p:cNvSpPr>
          <p:nvPr/>
        </p:nvSpPr>
        <p:spPr>
          <a:xfrm>
            <a:off x="457200" y="914400"/>
            <a:ext cx="8229600" cy="685800"/>
          </a:xfrm>
          <a:prstGeom prst="rect">
            <a:avLst/>
          </a:prstGeom>
        </p:spPr>
        <p:txBody>
          <a:bodyPr vert="horz" anchor="ctr">
            <a:noAutofit/>
          </a:bodyPr>
          <a:lstStyle/>
          <a:p>
            <a:pPr lvl="0">
              <a:spcBef>
                <a:spcPct val="0"/>
              </a:spcBef>
            </a:pPr>
            <a:r>
              <a:rPr lang="tr-TR" sz="2400" b="1" dirty="0" smtClean="0">
                <a:solidFill>
                  <a:srgbClr val="C00000"/>
                </a:solidFill>
                <a:latin typeface="+mj-lt"/>
              </a:rPr>
              <a:t>CAPİLLARY LEAK SYNDROME (CLS) </a:t>
            </a:r>
            <a:r>
              <a:rPr kumimoji="0" lang="tr-TR" sz="2400" i="0" u="none" strike="noStrike" kern="1200" cap="none" spc="0" normalizeH="0" baseline="0" noProof="0" dirty="0" smtClean="0">
                <a:ln>
                  <a:noFill/>
                </a:ln>
                <a:solidFill>
                  <a:srgbClr val="C00000"/>
                </a:solidFill>
                <a:effectLst/>
                <a:uLnTx/>
                <a:uFillTx/>
                <a:latin typeface="+mj-lt"/>
                <a:ea typeface="+mj-ea"/>
                <a:cs typeface="+mj-cs"/>
              </a:rPr>
              <a:t>occuring after HSCT</a:t>
            </a:r>
            <a:r>
              <a:rPr kumimoji="0" lang="tr-TR" sz="2400" b="1" i="0" u="none" strike="noStrike" kern="1200" cap="none" spc="0" normalizeH="0" baseline="0" noProof="0" dirty="0" smtClean="0">
                <a:ln>
                  <a:noFill/>
                </a:ln>
                <a:solidFill>
                  <a:srgbClr val="C00000"/>
                </a:solidFill>
                <a:effectLst/>
                <a:uLnTx/>
                <a:uFillTx/>
                <a:latin typeface="+mj-lt"/>
                <a:ea typeface="+mj-ea"/>
                <a:cs typeface="+mj-cs"/>
              </a:rPr>
              <a:t/>
            </a:r>
            <a:br>
              <a:rPr kumimoji="0" lang="tr-TR" sz="2400" b="1" i="0" u="none" strike="noStrike" kern="1200" cap="none" spc="0" normalizeH="0" baseline="0" noProof="0" dirty="0" smtClean="0">
                <a:ln>
                  <a:noFill/>
                </a:ln>
                <a:solidFill>
                  <a:srgbClr val="C00000"/>
                </a:solidFill>
                <a:effectLst/>
                <a:uLnTx/>
                <a:uFillTx/>
                <a:latin typeface="+mj-lt"/>
                <a:ea typeface="+mj-ea"/>
                <a:cs typeface="+mj-cs"/>
              </a:rPr>
            </a:br>
            <a:endParaRPr kumimoji="0" lang="tr-TR" sz="2400" b="1" i="0" u="none" strike="noStrike" kern="1200" cap="none" spc="0" normalizeH="0" baseline="0" noProof="0" dirty="0">
              <a:ln>
                <a:noFill/>
              </a:ln>
              <a:solidFill>
                <a:srgbClr val="C00000"/>
              </a:solidFill>
              <a:effectLst/>
              <a:uLnTx/>
              <a:uFillTx/>
              <a:latin typeface="+mj-lt"/>
              <a:ea typeface="+mj-ea"/>
              <a:cs typeface="+mj-cs"/>
            </a:endParaRPr>
          </a:p>
        </p:txBody>
      </p:sp>
      <p:sp>
        <p:nvSpPr>
          <p:cNvPr id="4" name="3 Dikdörtgen"/>
          <p:cNvSpPr/>
          <p:nvPr/>
        </p:nvSpPr>
        <p:spPr>
          <a:xfrm>
            <a:off x="228600" y="468868"/>
            <a:ext cx="4953000" cy="369332"/>
          </a:xfrm>
          <a:prstGeom prst="rect">
            <a:avLst/>
          </a:prstGeom>
        </p:spPr>
        <p:txBody>
          <a:bodyPr wrap="square">
            <a:spAutoFit/>
          </a:bodyPr>
          <a:lstStyle/>
          <a:p>
            <a:pPr marL="342900" indent="-342900"/>
            <a:r>
              <a:rPr lang="tr-TR" b="1" dirty="0" smtClean="0">
                <a:solidFill>
                  <a:schemeClr val="accent6">
                    <a:lumMod val="75000"/>
                  </a:schemeClr>
                </a:solidFill>
                <a:latin typeface="+mj-lt"/>
              </a:rPr>
              <a:t>2. </a:t>
            </a: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Vascular  Origin</a:t>
            </a:r>
          </a:p>
        </p:txBody>
      </p:sp>
      <p:sp>
        <p:nvSpPr>
          <p:cNvPr id="5" name="4 Dikdörtgen"/>
          <p:cNvSpPr/>
          <p:nvPr/>
        </p:nvSpPr>
        <p:spPr>
          <a:xfrm>
            <a:off x="838200" y="3962400"/>
            <a:ext cx="7620000" cy="2246769"/>
          </a:xfrm>
          <a:prstGeom prst="rect">
            <a:avLst/>
          </a:prstGeom>
        </p:spPr>
        <p:txBody>
          <a:bodyPr wrap="square">
            <a:spAutoFit/>
          </a:bodyPr>
          <a:lstStyle/>
          <a:p>
            <a:pPr algn="ctr"/>
            <a:r>
              <a:rPr lang="en-US" sz="2800" dirty="0" smtClean="0">
                <a:latin typeface="+mj-lt"/>
              </a:rPr>
              <a:t>Injury to the capillary endothelium </a:t>
            </a:r>
            <a:r>
              <a:rPr lang="en-US" sz="2800" dirty="0" smtClean="0">
                <a:solidFill>
                  <a:srgbClr val="FF0000"/>
                </a:solidFill>
                <a:latin typeface="+mj-lt"/>
              </a:rPr>
              <a:t>(probably caused by </a:t>
            </a:r>
            <a:r>
              <a:rPr lang="tr-TR" sz="2800" b="1" dirty="0" smtClean="0">
                <a:solidFill>
                  <a:srgbClr val="FF0000"/>
                </a:solidFill>
                <a:latin typeface="+mj-lt"/>
              </a:rPr>
              <a:t>C</a:t>
            </a:r>
            <a:r>
              <a:rPr lang="en-US" sz="2800" b="1" dirty="0" err="1" smtClean="0">
                <a:solidFill>
                  <a:srgbClr val="FF0000"/>
                </a:solidFill>
                <a:latin typeface="+mj-lt"/>
              </a:rPr>
              <a:t>ytokines</a:t>
            </a:r>
            <a:r>
              <a:rPr lang="en-US" sz="2800" b="1" dirty="0" smtClean="0">
                <a:solidFill>
                  <a:srgbClr val="FF0000"/>
                </a:solidFill>
                <a:latin typeface="+mj-lt"/>
              </a:rPr>
              <a:t> </a:t>
            </a:r>
            <a:r>
              <a:rPr lang="en-US" sz="2800" dirty="0" smtClean="0">
                <a:solidFill>
                  <a:srgbClr val="FF0000"/>
                </a:solidFill>
                <a:latin typeface="+mj-lt"/>
              </a:rPr>
              <a:t>and </a:t>
            </a:r>
            <a:r>
              <a:rPr lang="en-US" sz="2800" b="1" dirty="0" smtClean="0">
                <a:solidFill>
                  <a:srgbClr val="FF0000"/>
                </a:solidFill>
                <a:latin typeface="+mj-lt"/>
              </a:rPr>
              <a:t>VEGF</a:t>
            </a:r>
            <a:r>
              <a:rPr lang="en-US" sz="2800" dirty="0" smtClean="0">
                <a:solidFill>
                  <a:srgbClr val="FF0000"/>
                </a:solidFill>
                <a:latin typeface="+mj-lt"/>
              </a:rPr>
              <a:t>) </a:t>
            </a:r>
            <a:r>
              <a:rPr lang="en-US" sz="2800" dirty="0" smtClean="0">
                <a:latin typeface="+mj-lt"/>
              </a:rPr>
              <a:t>produces a loss of intravascular fluids to the interstitial space, which leads to the clinical manifestations of CLS</a:t>
            </a:r>
            <a:endParaRPr lang="tr-TR" sz="2800" dirty="0">
              <a:latin typeface="+mj-lt"/>
            </a:endParaRPr>
          </a:p>
        </p:txBody>
      </p:sp>
      <p:sp>
        <p:nvSpPr>
          <p:cNvPr id="9" name="8 Oval"/>
          <p:cNvSpPr/>
          <p:nvPr/>
        </p:nvSpPr>
        <p:spPr>
          <a:xfrm>
            <a:off x="2590800" y="1600200"/>
            <a:ext cx="2667000" cy="2286000"/>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tr-TR" b="1" dirty="0" smtClean="0">
                <a:solidFill>
                  <a:schemeClr val="tx1"/>
                </a:solidFill>
                <a:latin typeface="Arial Black" pitchFamily="34" charset="0"/>
              </a:rPr>
              <a:t>CAPİLLARY LEAK SYNDROME (CLS)</a:t>
            </a:r>
            <a:endParaRPr lang="tr-TR" dirty="0">
              <a:solidFill>
                <a:schemeClr val="tx1"/>
              </a:solidFill>
              <a:latin typeface="Arial Black" pitchFamily="34"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Dikdörtgen"/>
          <p:cNvSpPr/>
          <p:nvPr/>
        </p:nvSpPr>
        <p:spPr>
          <a:xfrm>
            <a:off x="381000" y="3810000"/>
            <a:ext cx="6553200" cy="23622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chemeClr val="accent3"/>
              </a:solidFill>
            </a:endParaRPr>
          </a:p>
        </p:txBody>
      </p:sp>
      <p:sp>
        <p:nvSpPr>
          <p:cNvPr id="3" name="1 Başlık"/>
          <p:cNvSpPr txBox="1">
            <a:spLocks/>
          </p:cNvSpPr>
          <p:nvPr/>
        </p:nvSpPr>
        <p:spPr>
          <a:xfrm>
            <a:off x="457200" y="914400"/>
            <a:ext cx="8229600" cy="685800"/>
          </a:xfrm>
          <a:prstGeom prst="rect">
            <a:avLst/>
          </a:prstGeom>
        </p:spPr>
        <p:txBody>
          <a:bodyPr vert="horz" anchor="ctr">
            <a:noAutofit/>
          </a:bodyPr>
          <a:lstStyle/>
          <a:p>
            <a:pPr lvl="0">
              <a:spcBef>
                <a:spcPct val="0"/>
              </a:spcBef>
            </a:pPr>
            <a:r>
              <a:rPr lang="tr-TR" sz="2400" b="1" dirty="0" smtClean="0">
                <a:solidFill>
                  <a:srgbClr val="C00000"/>
                </a:solidFill>
                <a:latin typeface="+mj-lt"/>
              </a:rPr>
              <a:t>CAPİLLARY LEAK SYNDROME (CLS) </a:t>
            </a:r>
            <a:r>
              <a:rPr kumimoji="0" lang="tr-TR" sz="2400" i="0" u="none" strike="noStrike" kern="1200" cap="none" spc="0" normalizeH="0" baseline="0" noProof="0" dirty="0" smtClean="0">
                <a:ln>
                  <a:noFill/>
                </a:ln>
                <a:solidFill>
                  <a:srgbClr val="C00000"/>
                </a:solidFill>
                <a:effectLst/>
                <a:uLnTx/>
                <a:uFillTx/>
                <a:latin typeface="+mj-lt"/>
                <a:ea typeface="+mj-ea"/>
                <a:cs typeface="+mj-cs"/>
              </a:rPr>
              <a:t>occuring after HSCT</a:t>
            </a:r>
            <a:r>
              <a:rPr kumimoji="0" lang="tr-TR" sz="2400" b="1" i="0" u="none" strike="noStrike" kern="1200" cap="none" spc="0" normalizeH="0" baseline="0" noProof="0" dirty="0" smtClean="0">
                <a:ln>
                  <a:noFill/>
                </a:ln>
                <a:solidFill>
                  <a:srgbClr val="C00000"/>
                </a:solidFill>
                <a:effectLst/>
                <a:uLnTx/>
                <a:uFillTx/>
                <a:latin typeface="+mj-lt"/>
                <a:ea typeface="+mj-ea"/>
                <a:cs typeface="+mj-cs"/>
              </a:rPr>
              <a:t/>
            </a:r>
            <a:br>
              <a:rPr kumimoji="0" lang="tr-TR" sz="2400" b="1" i="0" u="none" strike="noStrike" kern="1200" cap="none" spc="0" normalizeH="0" baseline="0" noProof="0" dirty="0" smtClean="0">
                <a:ln>
                  <a:noFill/>
                </a:ln>
                <a:solidFill>
                  <a:srgbClr val="C00000"/>
                </a:solidFill>
                <a:effectLst/>
                <a:uLnTx/>
                <a:uFillTx/>
                <a:latin typeface="+mj-lt"/>
                <a:ea typeface="+mj-ea"/>
                <a:cs typeface="+mj-cs"/>
              </a:rPr>
            </a:br>
            <a:endParaRPr kumimoji="0" lang="tr-TR" sz="2400" b="1" i="0" u="none" strike="noStrike" kern="1200" cap="none" spc="0" normalizeH="0" baseline="0" noProof="0" dirty="0">
              <a:ln>
                <a:noFill/>
              </a:ln>
              <a:solidFill>
                <a:srgbClr val="C00000"/>
              </a:solidFill>
              <a:effectLst/>
              <a:uLnTx/>
              <a:uFillTx/>
              <a:latin typeface="+mj-lt"/>
              <a:ea typeface="+mj-ea"/>
              <a:cs typeface="+mj-cs"/>
            </a:endParaRPr>
          </a:p>
        </p:txBody>
      </p:sp>
      <p:sp>
        <p:nvSpPr>
          <p:cNvPr id="4" name="3 Dikdörtgen"/>
          <p:cNvSpPr/>
          <p:nvPr/>
        </p:nvSpPr>
        <p:spPr>
          <a:xfrm>
            <a:off x="228600" y="468868"/>
            <a:ext cx="4953000" cy="369332"/>
          </a:xfrm>
          <a:prstGeom prst="rect">
            <a:avLst/>
          </a:prstGeom>
        </p:spPr>
        <p:txBody>
          <a:bodyPr wrap="square">
            <a:spAutoFit/>
          </a:bodyPr>
          <a:lstStyle/>
          <a:p>
            <a:pPr marL="342900" indent="-342900"/>
            <a:r>
              <a:rPr lang="tr-TR" b="1" dirty="0" smtClean="0">
                <a:solidFill>
                  <a:schemeClr val="accent6">
                    <a:lumMod val="75000"/>
                  </a:schemeClr>
                </a:solidFill>
                <a:latin typeface="+mj-lt"/>
              </a:rPr>
              <a:t>2. </a:t>
            </a: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Vascular  Origin</a:t>
            </a:r>
          </a:p>
        </p:txBody>
      </p:sp>
      <p:sp>
        <p:nvSpPr>
          <p:cNvPr id="6" name="5 Dikdörtgen"/>
          <p:cNvSpPr/>
          <p:nvPr/>
        </p:nvSpPr>
        <p:spPr>
          <a:xfrm>
            <a:off x="457200" y="1988403"/>
            <a:ext cx="2529860" cy="461665"/>
          </a:xfrm>
          <a:prstGeom prst="rect">
            <a:avLst/>
          </a:prstGeom>
        </p:spPr>
        <p:txBody>
          <a:bodyPr wrap="none">
            <a:spAutoFit/>
          </a:bodyPr>
          <a:lstStyle/>
          <a:p>
            <a:r>
              <a:rPr lang="en-US" sz="2400" b="1" u="sng" dirty="0" smtClean="0">
                <a:solidFill>
                  <a:schemeClr val="accent3"/>
                </a:solidFill>
                <a:latin typeface="+mj-lt"/>
              </a:rPr>
              <a:t>Clinical features</a:t>
            </a:r>
            <a:endParaRPr lang="tr-TR" sz="2400" b="1" u="sng" dirty="0">
              <a:solidFill>
                <a:schemeClr val="accent3"/>
              </a:solidFill>
              <a:latin typeface="+mj-lt"/>
            </a:endParaRPr>
          </a:p>
        </p:txBody>
      </p:sp>
      <p:sp>
        <p:nvSpPr>
          <p:cNvPr id="9" name="8 Dikdörtgen"/>
          <p:cNvSpPr/>
          <p:nvPr/>
        </p:nvSpPr>
        <p:spPr>
          <a:xfrm>
            <a:off x="0" y="3352800"/>
            <a:ext cx="8001000" cy="338554"/>
          </a:xfrm>
          <a:prstGeom prst="rect">
            <a:avLst/>
          </a:prstGeom>
        </p:spPr>
        <p:txBody>
          <a:bodyPr wrap="square">
            <a:spAutoFit/>
          </a:bodyPr>
          <a:lstStyle/>
          <a:p>
            <a:r>
              <a:rPr lang="en-US" sz="1600" dirty="0" smtClean="0">
                <a:solidFill>
                  <a:srgbClr val="FF0000"/>
                </a:solidFill>
                <a:latin typeface="+mj-lt"/>
              </a:rPr>
              <a:t>This is </a:t>
            </a:r>
            <a:r>
              <a:rPr lang="en-US" sz="1600" dirty="0" err="1" smtClean="0">
                <a:solidFill>
                  <a:srgbClr val="FF0000"/>
                </a:solidFill>
                <a:latin typeface="+mj-lt"/>
              </a:rPr>
              <a:t>characterised</a:t>
            </a:r>
            <a:r>
              <a:rPr lang="en-US" sz="1600" dirty="0" smtClean="0">
                <a:solidFill>
                  <a:srgbClr val="FF0000"/>
                </a:solidFill>
                <a:latin typeface="+mj-lt"/>
              </a:rPr>
              <a:t> by the development in the first 15 days after HSCT of</a:t>
            </a:r>
            <a:r>
              <a:rPr lang="tr-TR" sz="1600" dirty="0" smtClean="0">
                <a:solidFill>
                  <a:srgbClr val="FF0000"/>
                </a:solidFill>
                <a:latin typeface="+mj-lt"/>
              </a:rPr>
              <a:t>;</a:t>
            </a:r>
            <a:endParaRPr lang="tr-TR" sz="1600" dirty="0">
              <a:solidFill>
                <a:srgbClr val="FF0000"/>
              </a:solidFill>
              <a:latin typeface="+mj-lt"/>
            </a:endParaRPr>
          </a:p>
        </p:txBody>
      </p:sp>
      <p:sp>
        <p:nvSpPr>
          <p:cNvPr id="7" name="6 Dikdörtgen"/>
          <p:cNvSpPr/>
          <p:nvPr/>
        </p:nvSpPr>
        <p:spPr>
          <a:xfrm>
            <a:off x="533400" y="2369403"/>
            <a:ext cx="7696200" cy="830997"/>
          </a:xfrm>
          <a:prstGeom prst="rect">
            <a:avLst/>
          </a:prstGeom>
        </p:spPr>
        <p:txBody>
          <a:bodyPr wrap="square">
            <a:spAutoFit/>
          </a:bodyPr>
          <a:lstStyle/>
          <a:p>
            <a:pPr>
              <a:lnSpc>
                <a:spcPct val="150000"/>
              </a:lnSpc>
            </a:pPr>
            <a:r>
              <a:rPr lang="en-US" sz="1600" dirty="0" smtClean="0">
                <a:latin typeface="+mj-lt"/>
              </a:rPr>
              <a:t>The absence of well-established clinical criteria for the diagnosis of CLS precludes an adequate estimation of its incidence. </a:t>
            </a:r>
            <a:endParaRPr lang="tr-TR" sz="1600" dirty="0">
              <a:latin typeface="+mj-lt"/>
            </a:endParaRPr>
          </a:p>
        </p:txBody>
      </p:sp>
      <p:pic>
        <p:nvPicPr>
          <p:cNvPr id="10" name="9 Resim" descr="Systemic capillary leak syndrome"/>
          <p:cNvPicPr/>
          <p:nvPr/>
        </p:nvPicPr>
        <p:blipFill>
          <a:blip r:embed="rId3" cstate="print"/>
          <a:srcRect/>
          <a:stretch>
            <a:fillRect/>
          </a:stretch>
        </p:blipFill>
        <p:spPr bwMode="auto">
          <a:xfrm>
            <a:off x="7086600" y="4267200"/>
            <a:ext cx="1828800" cy="1828800"/>
          </a:xfrm>
          <a:prstGeom prst="rect">
            <a:avLst/>
          </a:prstGeom>
          <a:noFill/>
          <a:ln w="28575">
            <a:solidFill>
              <a:schemeClr val="accent2">
                <a:lumMod val="40000"/>
                <a:lumOff val="60000"/>
              </a:schemeClr>
            </a:solidFill>
          </a:ln>
        </p:spPr>
      </p:pic>
      <p:sp>
        <p:nvSpPr>
          <p:cNvPr id="5" name="4 Dikdörtgen"/>
          <p:cNvSpPr/>
          <p:nvPr/>
        </p:nvSpPr>
        <p:spPr>
          <a:xfrm>
            <a:off x="381000" y="2743200"/>
            <a:ext cx="8305800" cy="3388620"/>
          </a:xfrm>
          <a:prstGeom prst="rect">
            <a:avLst/>
          </a:prstGeom>
        </p:spPr>
        <p:txBody>
          <a:bodyPr wrap="square">
            <a:spAutoFit/>
          </a:bodyPr>
          <a:lstStyle/>
          <a:p>
            <a:pPr>
              <a:lnSpc>
                <a:spcPct val="130000"/>
              </a:lnSpc>
            </a:pPr>
            <a:r>
              <a:rPr lang="en-US" dirty="0" smtClean="0">
                <a:latin typeface="+mj-lt"/>
              </a:rPr>
              <a:t/>
            </a:r>
            <a:br>
              <a:rPr lang="en-US" dirty="0" smtClean="0">
                <a:latin typeface="+mj-lt"/>
              </a:rPr>
            </a:br>
            <a:endParaRPr lang="tr-TR" dirty="0" smtClean="0">
              <a:latin typeface="+mj-lt"/>
            </a:endParaRPr>
          </a:p>
          <a:p>
            <a:pPr>
              <a:lnSpc>
                <a:spcPct val="130000"/>
              </a:lnSpc>
            </a:pPr>
            <a:endParaRPr lang="tr-TR" dirty="0" smtClean="0">
              <a:solidFill>
                <a:srgbClr val="FF0000"/>
              </a:solidFill>
              <a:latin typeface="+mj-lt"/>
            </a:endParaRPr>
          </a:p>
          <a:p>
            <a:pPr marL="342900" indent="-342900">
              <a:lnSpc>
                <a:spcPct val="150000"/>
              </a:lnSpc>
              <a:buFont typeface="+mj-lt"/>
              <a:buAutoNum type="arabicPeriod"/>
            </a:pPr>
            <a:r>
              <a:rPr lang="tr-TR" sz="1600" u="sng" dirty="0" smtClean="0">
                <a:solidFill>
                  <a:srgbClr val="FF0000"/>
                </a:solidFill>
                <a:latin typeface="+mj-lt"/>
              </a:rPr>
              <a:t>W</a:t>
            </a:r>
            <a:r>
              <a:rPr lang="en-US" sz="1600" u="sng" dirty="0" smtClean="0">
                <a:solidFill>
                  <a:srgbClr val="FF0000"/>
                </a:solidFill>
                <a:latin typeface="+mj-lt"/>
              </a:rPr>
              <a:t>eight gain </a:t>
            </a:r>
            <a:r>
              <a:rPr lang="en-US" sz="1600" dirty="0" smtClean="0">
                <a:latin typeface="+mj-lt"/>
              </a:rPr>
              <a:t>(&gt;3% within 24 hrs) and </a:t>
            </a:r>
            <a:endParaRPr lang="tr-TR" sz="1600" dirty="0" smtClean="0">
              <a:latin typeface="+mj-lt"/>
            </a:endParaRPr>
          </a:p>
          <a:p>
            <a:pPr marL="342900" indent="-342900">
              <a:lnSpc>
                <a:spcPct val="150000"/>
              </a:lnSpc>
              <a:buFont typeface="+mj-lt"/>
              <a:buAutoNum type="arabicPeriod"/>
            </a:pPr>
            <a:r>
              <a:rPr lang="tr-TR" sz="1600" u="sng" dirty="0" smtClean="0">
                <a:solidFill>
                  <a:srgbClr val="FF0000"/>
                </a:solidFill>
                <a:latin typeface="+mj-lt"/>
              </a:rPr>
              <a:t>G</a:t>
            </a:r>
            <a:r>
              <a:rPr lang="en-US" sz="1600" u="sng" dirty="0" err="1" smtClean="0">
                <a:solidFill>
                  <a:srgbClr val="FF0000"/>
                </a:solidFill>
                <a:latin typeface="+mj-lt"/>
              </a:rPr>
              <a:t>eneralised</a:t>
            </a:r>
            <a:r>
              <a:rPr lang="en-US" sz="1600" u="sng" dirty="0" smtClean="0">
                <a:solidFill>
                  <a:srgbClr val="FF0000"/>
                </a:solidFill>
                <a:latin typeface="+mj-lt"/>
              </a:rPr>
              <a:t> </a:t>
            </a:r>
            <a:r>
              <a:rPr lang="en-US" sz="1600" u="sng" dirty="0" err="1" smtClean="0">
                <a:solidFill>
                  <a:srgbClr val="FF0000"/>
                </a:solidFill>
                <a:latin typeface="+mj-lt"/>
              </a:rPr>
              <a:t>oedematous</a:t>
            </a:r>
            <a:r>
              <a:rPr lang="en-US" sz="1600" u="sng" dirty="0" smtClean="0">
                <a:solidFill>
                  <a:srgbClr val="FF0000"/>
                </a:solidFill>
                <a:latin typeface="+mj-lt"/>
              </a:rPr>
              <a:t> </a:t>
            </a:r>
            <a:r>
              <a:rPr lang="en-US" sz="1600" dirty="0" smtClean="0">
                <a:latin typeface="+mj-lt"/>
              </a:rPr>
              <a:t>syndromes (e.g. </a:t>
            </a:r>
            <a:r>
              <a:rPr lang="en-US" sz="1600" dirty="0" err="1" smtClean="0">
                <a:latin typeface="+mj-lt"/>
              </a:rPr>
              <a:t>ascites</a:t>
            </a:r>
            <a:r>
              <a:rPr lang="en-US" sz="1600" dirty="0" smtClean="0">
                <a:latin typeface="+mj-lt"/>
              </a:rPr>
              <a:t>, pleural </a:t>
            </a:r>
            <a:endParaRPr lang="tr-TR" sz="1600" dirty="0" smtClean="0">
              <a:latin typeface="+mj-lt"/>
            </a:endParaRPr>
          </a:p>
          <a:p>
            <a:pPr marL="342900" indent="-342900">
              <a:lnSpc>
                <a:spcPct val="150000"/>
              </a:lnSpc>
            </a:pPr>
            <a:r>
              <a:rPr lang="en-US" sz="1600" dirty="0" smtClean="0">
                <a:latin typeface="+mj-lt"/>
              </a:rPr>
              <a:t>effusion or </a:t>
            </a:r>
            <a:r>
              <a:rPr lang="en-US" sz="1600" dirty="0" err="1" smtClean="0">
                <a:latin typeface="+mj-lt"/>
              </a:rPr>
              <a:t>pericarditis</a:t>
            </a:r>
            <a:r>
              <a:rPr lang="en-US" sz="1600" dirty="0" smtClean="0">
                <a:latin typeface="+mj-lt"/>
              </a:rPr>
              <a:t>) that characteristically do not respond to </a:t>
            </a:r>
            <a:endParaRPr lang="tr-TR" sz="1600" dirty="0" smtClean="0">
              <a:latin typeface="+mj-lt"/>
            </a:endParaRPr>
          </a:p>
          <a:p>
            <a:pPr marL="342900" indent="-342900">
              <a:lnSpc>
                <a:spcPct val="150000"/>
              </a:lnSpc>
            </a:pPr>
            <a:r>
              <a:rPr lang="en-US" sz="1600" dirty="0" err="1" smtClean="0">
                <a:latin typeface="+mj-lt"/>
              </a:rPr>
              <a:t>furosemide</a:t>
            </a:r>
            <a:r>
              <a:rPr lang="en-US" sz="1600" dirty="0" smtClean="0">
                <a:latin typeface="+mj-lt"/>
              </a:rPr>
              <a:t> treatment.</a:t>
            </a:r>
            <a:endParaRPr lang="tr-TR" sz="1600" dirty="0" smtClean="0">
              <a:latin typeface="+mj-lt"/>
            </a:endParaRPr>
          </a:p>
          <a:p>
            <a:pPr marL="342900" indent="-342900">
              <a:lnSpc>
                <a:spcPct val="150000"/>
              </a:lnSpc>
            </a:pPr>
            <a:r>
              <a:rPr lang="tr-TR" sz="1600" dirty="0" smtClean="0">
                <a:solidFill>
                  <a:srgbClr val="FF0000"/>
                </a:solidFill>
                <a:latin typeface="+mj-lt"/>
              </a:rPr>
              <a:t>3.  </a:t>
            </a:r>
            <a:r>
              <a:rPr lang="en-US" sz="1600" u="sng" dirty="0" smtClean="0">
                <a:solidFill>
                  <a:srgbClr val="FF0000"/>
                </a:solidFill>
                <a:latin typeface="+mj-lt"/>
              </a:rPr>
              <a:t>Other features </a:t>
            </a:r>
            <a:r>
              <a:rPr lang="en-US" sz="1600" dirty="0" smtClean="0">
                <a:latin typeface="+mj-lt"/>
              </a:rPr>
              <a:t>occasionally observed are</a:t>
            </a:r>
            <a:r>
              <a:rPr lang="en-US" sz="1600" dirty="0" smtClean="0">
                <a:solidFill>
                  <a:schemeClr val="accent3"/>
                </a:solidFill>
                <a:latin typeface="+mj-lt"/>
              </a:rPr>
              <a:t> </a:t>
            </a:r>
            <a:r>
              <a:rPr lang="en-US" sz="1600" dirty="0" smtClean="0">
                <a:solidFill>
                  <a:schemeClr val="accent3">
                    <a:lumMod val="75000"/>
                  </a:schemeClr>
                </a:solidFill>
                <a:latin typeface="+mj-lt"/>
              </a:rPr>
              <a:t>tachycardia, hypotension, </a:t>
            </a:r>
            <a:r>
              <a:rPr lang="tr-TR" sz="1600" dirty="0" smtClean="0">
                <a:solidFill>
                  <a:schemeClr val="accent3">
                    <a:lumMod val="75000"/>
                  </a:schemeClr>
                </a:solidFill>
                <a:latin typeface="+mj-lt"/>
              </a:rPr>
              <a:t>  </a:t>
            </a:r>
          </a:p>
          <a:p>
            <a:pPr marL="342900" indent="-342900">
              <a:lnSpc>
                <a:spcPct val="150000"/>
              </a:lnSpc>
            </a:pPr>
            <a:r>
              <a:rPr lang="en-US" sz="1600" dirty="0" smtClean="0">
                <a:solidFill>
                  <a:schemeClr val="accent3">
                    <a:lumMod val="75000"/>
                  </a:schemeClr>
                </a:solidFill>
                <a:latin typeface="+mj-lt"/>
              </a:rPr>
              <a:t>renal insufficiency of pre-renal origin </a:t>
            </a:r>
            <a:r>
              <a:rPr lang="tr-TR" sz="1600" dirty="0" smtClean="0">
                <a:solidFill>
                  <a:schemeClr val="accent3">
                    <a:lumMod val="75000"/>
                  </a:schemeClr>
                </a:solidFill>
                <a:latin typeface="+mj-lt"/>
              </a:rPr>
              <a:t> </a:t>
            </a:r>
            <a:r>
              <a:rPr lang="en-US" sz="1600" dirty="0" smtClean="0">
                <a:solidFill>
                  <a:schemeClr val="accent3">
                    <a:lumMod val="75000"/>
                  </a:schemeClr>
                </a:solidFill>
                <a:latin typeface="+mj-lt"/>
              </a:rPr>
              <a:t>and </a:t>
            </a:r>
            <a:r>
              <a:rPr lang="en-US" sz="1600" dirty="0" err="1" smtClean="0">
                <a:solidFill>
                  <a:schemeClr val="accent3">
                    <a:lumMod val="75000"/>
                  </a:schemeClr>
                </a:solidFill>
                <a:latin typeface="+mj-lt"/>
              </a:rPr>
              <a:t>hypoalbuminaemia</a:t>
            </a:r>
            <a:r>
              <a:rPr lang="en-US" sz="1600" dirty="0" smtClean="0">
                <a:solidFill>
                  <a:schemeClr val="accent3"/>
                </a:solidFill>
                <a:latin typeface="+mj-lt"/>
              </a:rPr>
              <a:t> </a:t>
            </a:r>
            <a:endParaRPr lang="tr-TR" sz="1600" dirty="0">
              <a:solidFill>
                <a:schemeClr val="accent3"/>
              </a:solidFill>
              <a:latin typeface="+mj-lt"/>
            </a:endParaRPr>
          </a:p>
        </p:txBody>
      </p:sp>
      <p:pic>
        <p:nvPicPr>
          <p:cNvPr id="63492" name="Picture 4"/>
          <p:cNvPicPr>
            <a:picLocks noChangeAspect="1" noChangeArrowheads="1"/>
          </p:cNvPicPr>
          <p:nvPr/>
        </p:nvPicPr>
        <p:blipFill>
          <a:blip r:embed="rId4" cstate="print"/>
          <a:srcRect/>
          <a:stretch>
            <a:fillRect/>
          </a:stretch>
        </p:blipFill>
        <p:spPr bwMode="auto">
          <a:xfrm>
            <a:off x="7086600" y="3200400"/>
            <a:ext cx="1809750" cy="1024425"/>
          </a:xfrm>
          <a:prstGeom prst="rect">
            <a:avLst/>
          </a:prstGeom>
          <a:noFill/>
          <a:ln w="28575">
            <a:solidFill>
              <a:schemeClr val="accent2">
                <a:lumMod val="40000"/>
                <a:lumOff val="60000"/>
              </a:schemeClr>
            </a:solidFill>
            <a:miter lim="800000"/>
            <a:headEnd/>
            <a:tailEnd/>
          </a:ln>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Başlık"/>
          <p:cNvSpPr txBox="1">
            <a:spLocks/>
          </p:cNvSpPr>
          <p:nvPr/>
        </p:nvSpPr>
        <p:spPr>
          <a:xfrm>
            <a:off x="457200" y="914400"/>
            <a:ext cx="8229600" cy="685800"/>
          </a:xfrm>
          <a:prstGeom prst="rect">
            <a:avLst/>
          </a:prstGeom>
        </p:spPr>
        <p:txBody>
          <a:bodyPr vert="horz" anchor="ctr">
            <a:noAutofit/>
          </a:bodyPr>
          <a:lstStyle/>
          <a:p>
            <a:pPr lvl="0">
              <a:spcBef>
                <a:spcPct val="0"/>
              </a:spcBef>
            </a:pPr>
            <a:r>
              <a:rPr lang="tr-TR" sz="2400" b="1" dirty="0" smtClean="0">
                <a:solidFill>
                  <a:srgbClr val="C00000"/>
                </a:solidFill>
                <a:latin typeface="+mj-lt"/>
              </a:rPr>
              <a:t>CAPİLLARY LEAK SYNDROME (CLS) </a:t>
            </a:r>
            <a:r>
              <a:rPr kumimoji="0" lang="tr-TR" sz="2400" i="0" u="none" strike="noStrike" kern="1200" cap="none" spc="0" normalizeH="0" baseline="0" noProof="0" dirty="0" smtClean="0">
                <a:ln>
                  <a:noFill/>
                </a:ln>
                <a:solidFill>
                  <a:srgbClr val="C00000"/>
                </a:solidFill>
                <a:effectLst/>
                <a:uLnTx/>
                <a:uFillTx/>
                <a:latin typeface="+mj-lt"/>
                <a:ea typeface="+mj-ea"/>
                <a:cs typeface="+mj-cs"/>
              </a:rPr>
              <a:t>occuring after HSCT</a:t>
            </a:r>
            <a:r>
              <a:rPr kumimoji="0" lang="tr-TR" sz="2400" b="1" i="0" u="none" strike="noStrike" kern="1200" cap="none" spc="0" normalizeH="0" baseline="0" noProof="0" dirty="0" smtClean="0">
                <a:ln>
                  <a:noFill/>
                </a:ln>
                <a:solidFill>
                  <a:srgbClr val="C00000"/>
                </a:solidFill>
                <a:effectLst/>
                <a:uLnTx/>
                <a:uFillTx/>
                <a:latin typeface="+mj-lt"/>
                <a:ea typeface="+mj-ea"/>
                <a:cs typeface="+mj-cs"/>
              </a:rPr>
              <a:t/>
            </a:r>
            <a:br>
              <a:rPr kumimoji="0" lang="tr-TR" sz="2400" b="1" i="0" u="none" strike="noStrike" kern="1200" cap="none" spc="0" normalizeH="0" baseline="0" noProof="0" dirty="0" smtClean="0">
                <a:ln>
                  <a:noFill/>
                </a:ln>
                <a:solidFill>
                  <a:srgbClr val="C00000"/>
                </a:solidFill>
                <a:effectLst/>
                <a:uLnTx/>
                <a:uFillTx/>
                <a:latin typeface="+mj-lt"/>
                <a:ea typeface="+mj-ea"/>
                <a:cs typeface="+mj-cs"/>
              </a:rPr>
            </a:br>
            <a:endParaRPr kumimoji="0" lang="tr-TR" sz="2400" b="1" i="0" u="none" strike="noStrike" kern="1200" cap="none" spc="0" normalizeH="0" baseline="0" noProof="0" dirty="0">
              <a:ln>
                <a:noFill/>
              </a:ln>
              <a:solidFill>
                <a:srgbClr val="C00000"/>
              </a:solidFill>
              <a:effectLst/>
              <a:uLnTx/>
              <a:uFillTx/>
              <a:latin typeface="+mj-lt"/>
              <a:ea typeface="+mj-ea"/>
              <a:cs typeface="+mj-cs"/>
            </a:endParaRPr>
          </a:p>
        </p:txBody>
      </p:sp>
      <p:sp>
        <p:nvSpPr>
          <p:cNvPr id="4" name="3 Dikdörtgen"/>
          <p:cNvSpPr/>
          <p:nvPr/>
        </p:nvSpPr>
        <p:spPr>
          <a:xfrm>
            <a:off x="228600" y="468868"/>
            <a:ext cx="4953000" cy="369332"/>
          </a:xfrm>
          <a:prstGeom prst="rect">
            <a:avLst/>
          </a:prstGeom>
        </p:spPr>
        <p:txBody>
          <a:bodyPr wrap="square">
            <a:spAutoFit/>
          </a:bodyPr>
          <a:lstStyle/>
          <a:p>
            <a:pPr marL="342900" indent="-342900"/>
            <a:r>
              <a:rPr lang="tr-TR" b="1" dirty="0" smtClean="0">
                <a:solidFill>
                  <a:schemeClr val="accent6">
                    <a:lumMod val="75000"/>
                  </a:schemeClr>
                </a:solidFill>
                <a:latin typeface="+mj-lt"/>
              </a:rPr>
              <a:t>2. </a:t>
            </a: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Vascular  Origin</a:t>
            </a:r>
          </a:p>
        </p:txBody>
      </p:sp>
      <p:sp>
        <p:nvSpPr>
          <p:cNvPr id="8" name="7 Dikdörtgen"/>
          <p:cNvSpPr/>
          <p:nvPr/>
        </p:nvSpPr>
        <p:spPr>
          <a:xfrm>
            <a:off x="609600" y="1628507"/>
            <a:ext cx="8153400" cy="1800493"/>
          </a:xfrm>
          <a:prstGeom prst="rect">
            <a:avLst/>
          </a:prstGeom>
        </p:spPr>
        <p:txBody>
          <a:bodyPr wrap="square">
            <a:spAutoFit/>
          </a:bodyPr>
          <a:lstStyle/>
          <a:p>
            <a:pPr>
              <a:lnSpc>
                <a:spcPct val="150000"/>
              </a:lnSpc>
            </a:pPr>
            <a:r>
              <a:rPr lang="en-US" sz="2000" b="1" u="sng" dirty="0" smtClean="0">
                <a:solidFill>
                  <a:schemeClr val="accent4"/>
                </a:solidFill>
                <a:latin typeface="+mj-lt"/>
              </a:rPr>
              <a:t>Treatment</a:t>
            </a:r>
            <a:r>
              <a:rPr lang="en-US" dirty="0" smtClean="0">
                <a:latin typeface="+mj-lt"/>
              </a:rPr>
              <a:t/>
            </a:r>
            <a:br>
              <a:rPr lang="en-US" dirty="0" smtClean="0">
                <a:latin typeface="+mj-lt"/>
              </a:rPr>
            </a:br>
            <a:r>
              <a:rPr lang="en-US" dirty="0" smtClean="0">
                <a:latin typeface="+mj-lt"/>
              </a:rPr>
              <a:t>Withdraw any growth factors. Despite being used systematically, </a:t>
            </a:r>
            <a:r>
              <a:rPr lang="en-US" dirty="0" smtClean="0">
                <a:solidFill>
                  <a:srgbClr val="FF0000"/>
                </a:solidFill>
                <a:latin typeface="+mj-lt"/>
              </a:rPr>
              <a:t>corticosteroids </a:t>
            </a:r>
            <a:r>
              <a:rPr lang="en-US" dirty="0" smtClean="0">
                <a:latin typeface="+mj-lt"/>
              </a:rPr>
              <a:t>offer poor responses. iv Ig and </a:t>
            </a:r>
            <a:r>
              <a:rPr lang="en-US" dirty="0" err="1" smtClean="0">
                <a:solidFill>
                  <a:srgbClr val="FF0000"/>
                </a:solidFill>
                <a:latin typeface="+mj-lt"/>
              </a:rPr>
              <a:t>bevacizumab</a:t>
            </a:r>
            <a:r>
              <a:rPr lang="en-US" dirty="0" smtClean="0">
                <a:solidFill>
                  <a:srgbClr val="FF0000"/>
                </a:solidFill>
                <a:latin typeface="+mj-lt"/>
              </a:rPr>
              <a:t> (anti-VEGF) </a:t>
            </a:r>
            <a:r>
              <a:rPr lang="en-US" dirty="0" smtClean="0">
                <a:latin typeface="+mj-lt"/>
              </a:rPr>
              <a:t>have been used successfully in some cases </a:t>
            </a:r>
            <a:r>
              <a:rPr lang="tr-TR" dirty="0" smtClean="0">
                <a:latin typeface="+mj-lt"/>
              </a:rPr>
              <a:t>.</a:t>
            </a:r>
            <a:endParaRPr lang="en-US" dirty="0" smtClean="0">
              <a:latin typeface="+mj-lt"/>
            </a:endParaRPr>
          </a:p>
        </p:txBody>
      </p:sp>
      <p:sp>
        <p:nvSpPr>
          <p:cNvPr id="9" name="8 Dikdörtgen"/>
          <p:cNvSpPr/>
          <p:nvPr/>
        </p:nvSpPr>
        <p:spPr>
          <a:xfrm>
            <a:off x="609600" y="3468469"/>
            <a:ext cx="7543800" cy="646331"/>
          </a:xfrm>
          <a:prstGeom prst="rect">
            <a:avLst/>
          </a:prstGeom>
        </p:spPr>
        <p:txBody>
          <a:bodyPr wrap="square">
            <a:spAutoFit/>
          </a:bodyPr>
          <a:lstStyle/>
          <a:p>
            <a:r>
              <a:rPr lang="en-US" b="1" u="sng" dirty="0" smtClean="0">
                <a:solidFill>
                  <a:schemeClr val="accent4"/>
                </a:solidFill>
                <a:latin typeface="+mj-lt"/>
              </a:rPr>
              <a:t>Evolution</a:t>
            </a:r>
            <a:r>
              <a:rPr lang="en-US" dirty="0" smtClean="0">
                <a:latin typeface="+mj-lt"/>
              </a:rPr>
              <a:t/>
            </a:r>
            <a:br>
              <a:rPr lang="en-US" dirty="0" smtClean="0">
                <a:latin typeface="+mj-lt"/>
              </a:rPr>
            </a:br>
            <a:r>
              <a:rPr lang="en-US" dirty="0" smtClean="0">
                <a:latin typeface="+mj-lt"/>
              </a:rPr>
              <a:t>There is a high mortality rate if CLS progresses to multi-organ failure</a:t>
            </a:r>
            <a:endParaRPr lang="en-US" dirty="0">
              <a:latin typeface="+mj-lt"/>
            </a:endParaRPr>
          </a:p>
        </p:txBody>
      </p:sp>
      <p:sp>
        <p:nvSpPr>
          <p:cNvPr id="6" name="Text Box 1"/>
          <p:cNvSpPr txBox="1">
            <a:spLocks noChangeArrowheads="1"/>
          </p:cNvSpPr>
          <p:nvPr/>
        </p:nvSpPr>
        <p:spPr bwMode="auto">
          <a:xfrm>
            <a:off x="847725" y="4572000"/>
            <a:ext cx="9363075" cy="457200"/>
          </a:xfrm>
          <a:prstGeom prst="rect">
            <a:avLst/>
          </a:prstGeom>
          <a:noFill/>
          <a:ln w="9525">
            <a:noFill/>
            <a:round/>
            <a:headEnd/>
            <a:tailEnd/>
          </a:ln>
          <a:effectLst/>
        </p:spPr>
        <p:txBody>
          <a:bodyPr lIns="0" tIns="0" rIns="0" bIns="0"/>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1600" b="1" dirty="0">
                <a:solidFill>
                  <a:srgbClr val="C00000"/>
                </a:solidFill>
                <a:latin typeface="Arial" charset="0"/>
                <a:ea typeface="msgothic" charset="0"/>
                <a:cs typeface="msgothic" charset="0"/>
              </a:rPr>
              <a:t>Administration of </a:t>
            </a:r>
            <a:r>
              <a:rPr lang="en-GB" sz="1600" b="1" dirty="0" err="1">
                <a:solidFill>
                  <a:srgbClr val="C00000"/>
                </a:solidFill>
                <a:latin typeface="Arial" charset="0"/>
                <a:ea typeface="msgothic" charset="0"/>
                <a:cs typeface="msgothic" charset="0"/>
              </a:rPr>
              <a:t>bevacizumab</a:t>
            </a:r>
            <a:r>
              <a:rPr lang="en-GB" sz="1600" b="1" dirty="0">
                <a:solidFill>
                  <a:schemeClr val="accent3">
                    <a:lumMod val="75000"/>
                  </a:schemeClr>
                </a:solidFill>
                <a:latin typeface="Arial" charset="0"/>
                <a:ea typeface="msgothic" charset="0"/>
                <a:cs typeface="msgothic" charset="0"/>
              </a:rPr>
              <a:t>. </a:t>
            </a:r>
          </a:p>
        </p:txBody>
      </p:sp>
      <p:sp>
        <p:nvSpPr>
          <p:cNvPr id="10" name="Text Box 4"/>
          <p:cNvSpPr txBox="1">
            <a:spLocks noChangeArrowheads="1"/>
          </p:cNvSpPr>
          <p:nvPr/>
        </p:nvSpPr>
        <p:spPr bwMode="auto">
          <a:xfrm>
            <a:off x="2590800" y="4572000"/>
            <a:ext cx="4319587" cy="255587"/>
          </a:xfrm>
          <a:prstGeom prst="rect">
            <a:avLst/>
          </a:prstGeom>
          <a:noFill/>
          <a:ln w="9525">
            <a:noFill/>
            <a:round/>
            <a:headEnd/>
            <a:tailEnd/>
          </a:ln>
          <a:effectLst/>
        </p:spPr>
        <p:txBody>
          <a:bodyPr lIns="0" tIns="0" rIns="0" bIns="0"/>
          <a:lstStyle/>
          <a:p>
            <a:pPr algn="r">
              <a:tabLst>
                <a:tab pos="723900" algn="l"/>
                <a:tab pos="1447800" algn="l"/>
                <a:tab pos="2171700" algn="l"/>
                <a:tab pos="2895600" algn="l"/>
                <a:tab pos="3619500" algn="l"/>
              </a:tabLst>
            </a:pPr>
            <a:r>
              <a:rPr lang="en-GB" sz="800" dirty="0" err="1">
                <a:solidFill>
                  <a:srgbClr val="000000"/>
                </a:solidFill>
                <a:latin typeface="Arial" charset="0"/>
                <a:ea typeface="msgothic" charset="0"/>
                <a:cs typeface="msgothic" charset="0"/>
              </a:rPr>
              <a:t>Hiromasa</a:t>
            </a:r>
            <a:r>
              <a:rPr lang="en-GB" sz="800" dirty="0">
                <a:solidFill>
                  <a:srgbClr val="000000"/>
                </a:solidFill>
                <a:latin typeface="Arial" charset="0"/>
                <a:ea typeface="msgothic" charset="0"/>
                <a:cs typeface="msgothic" charset="0"/>
              </a:rPr>
              <a:t> Yabe et al.</a:t>
            </a:r>
            <a:r>
              <a:rPr lang="en-GB" b="1" dirty="0">
                <a:solidFill>
                  <a:srgbClr val="C00000"/>
                </a:solidFill>
                <a:latin typeface="Arial" charset="0"/>
                <a:ea typeface="msgothic" charset="0"/>
                <a:cs typeface="msgothic" charset="0"/>
              </a:rPr>
              <a:t> Blood </a:t>
            </a:r>
            <a:r>
              <a:rPr lang="en-GB" sz="800" dirty="0">
                <a:solidFill>
                  <a:srgbClr val="000000"/>
                </a:solidFill>
                <a:latin typeface="Arial" charset="0"/>
                <a:ea typeface="msgothic" charset="0"/>
                <a:cs typeface="msgothic" charset="0"/>
              </a:rPr>
              <a:t>2010;115:2723-2724</a:t>
            </a:r>
          </a:p>
        </p:txBody>
      </p:sp>
      <p:sp>
        <p:nvSpPr>
          <p:cNvPr id="11" name="10 Dikdörtgen"/>
          <p:cNvSpPr/>
          <p:nvPr/>
        </p:nvSpPr>
        <p:spPr>
          <a:xfrm>
            <a:off x="762000" y="6169223"/>
            <a:ext cx="2304256" cy="307777"/>
          </a:xfrm>
          <a:prstGeom prst="rect">
            <a:avLst/>
          </a:prstGeom>
        </p:spPr>
        <p:txBody>
          <a:bodyPr wrap="square">
            <a:spAutoFit/>
          </a:bodyPr>
          <a:lstStyle/>
          <a:p>
            <a:r>
              <a:rPr lang="en-GB" sz="1400" b="1" dirty="0" smtClean="0">
                <a:solidFill>
                  <a:schemeClr val="accent3">
                    <a:lumMod val="75000"/>
                  </a:schemeClr>
                </a:solidFill>
                <a:latin typeface="Arial" charset="0"/>
                <a:ea typeface="msgothic" charset="0"/>
                <a:cs typeface="msgothic" charset="0"/>
              </a:rPr>
              <a:t>. Chest CT before </a:t>
            </a:r>
            <a:endParaRPr lang="tr-TR" sz="1400" b="1" dirty="0">
              <a:solidFill>
                <a:schemeClr val="accent3">
                  <a:lumMod val="75000"/>
                </a:schemeClr>
              </a:solidFill>
            </a:endParaRPr>
          </a:p>
        </p:txBody>
      </p:sp>
      <p:sp>
        <p:nvSpPr>
          <p:cNvPr id="12" name="11 Dikdörtgen"/>
          <p:cNvSpPr/>
          <p:nvPr/>
        </p:nvSpPr>
        <p:spPr>
          <a:xfrm>
            <a:off x="3352800" y="6184291"/>
            <a:ext cx="1228221" cy="307777"/>
          </a:xfrm>
          <a:prstGeom prst="rect">
            <a:avLst/>
          </a:prstGeom>
        </p:spPr>
        <p:txBody>
          <a:bodyPr wrap="none">
            <a:spAutoFit/>
          </a:bodyPr>
          <a:lstStyle/>
          <a:p>
            <a:r>
              <a:rPr lang="en-GB" sz="1400" b="1" dirty="0" smtClean="0">
                <a:solidFill>
                  <a:schemeClr val="accent3">
                    <a:lumMod val="75000"/>
                  </a:schemeClr>
                </a:solidFill>
                <a:latin typeface="Arial" charset="0"/>
                <a:ea typeface="msgothic" charset="0"/>
                <a:cs typeface="msgothic" charset="0"/>
              </a:rPr>
              <a:t>5 days after </a:t>
            </a:r>
            <a:endParaRPr lang="tr-TR" sz="1400" b="1" dirty="0">
              <a:solidFill>
                <a:schemeClr val="accent3">
                  <a:lumMod val="75000"/>
                </a:schemeClr>
              </a:solidFill>
            </a:endParaRPr>
          </a:p>
        </p:txBody>
      </p:sp>
      <p:sp>
        <p:nvSpPr>
          <p:cNvPr id="13" name="12 Dikdörtgen"/>
          <p:cNvSpPr/>
          <p:nvPr/>
        </p:nvSpPr>
        <p:spPr>
          <a:xfrm>
            <a:off x="5562600" y="6169223"/>
            <a:ext cx="1327608" cy="307777"/>
          </a:xfrm>
          <a:prstGeom prst="rect">
            <a:avLst/>
          </a:prstGeom>
        </p:spPr>
        <p:txBody>
          <a:bodyPr wrap="none">
            <a:spAutoFit/>
          </a:bodyPr>
          <a:lstStyle/>
          <a:p>
            <a:r>
              <a:rPr lang="en-GB" sz="1400" b="1" dirty="0" smtClean="0">
                <a:solidFill>
                  <a:schemeClr val="accent3">
                    <a:lumMod val="75000"/>
                  </a:schemeClr>
                </a:solidFill>
                <a:latin typeface="Arial" charset="0"/>
                <a:ea typeface="msgothic" charset="0"/>
                <a:cs typeface="msgothic" charset="0"/>
              </a:rPr>
              <a:t>20 days after </a:t>
            </a:r>
            <a:endParaRPr lang="tr-TR" sz="1400" b="1" dirty="0">
              <a:solidFill>
                <a:schemeClr val="accent3">
                  <a:lumMod val="75000"/>
                </a:schemeClr>
              </a:solidFill>
            </a:endParaRPr>
          </a:p>
        </p:txBody>
      </p:sp>
      <p:pic>
        <p:nvPicPr>
          <p:cNvPr id="14" name="Picture 4"/>
          <p:cNvPicPr>
            <a:picLocks noChangeAspect="1" noChangeArrowheads="1"/>
          </p:cNvPicPr>
          <p:nvPr/>
        </p:nvPicPr>
        <p:blipFill>
          <a:blip r:embed="rId3" cstate="print"/>
          <a:srcRect/>
          <a:stretch>
            <a:fillRect/>
          </a:stretch>
        </p:blipFill>
        <p:spPr bwMode="auto">
          <a:xfrm>
            <a:off x="838200" y="4953000"/>
            <a:ext cx="1809750" cy="1176825"/>
          </a:xfrm>
          <a:prstGeom prst="rect">
            <a:avLst/>
          </a:prstGeom>
          <a:noFill/>
          <a:ln w="28575">
            <a:solidFill>
              <a:schemeClr val="accent2">
                <a:lumMod val="40000"/>
                <a:lumOff val="60000"/>
              </a:schemeClr>
            </a:solidFill>
            <a:miter lim="800000"/>
            <a:headEnd/>
            <a:tailEnd/>
          </a:ln>
        </p:spPr>
      </p:pic>
      <p:pic>
        <p:nvPicPr>
          <p:cNvPr id="59393" name="Picture 1"/>
          <p:cNvPicPr>
            <a:picLocks noChangeAspect="1" noChangeArrowheads="1"/>
          </p:cNvPicPr>
          <p:nvPr/>
        </p:nvPicPr>
        <p:blipFill>
          <a:blip r:embed="rId4" cstate="print"/>
          <a:srcRect/>
          <a:stretch>
            <a:fillRect/>
          </a:stretch>
        </p:blipFill>
        <p:spPr bwMode="auto">
          <a:xfrm>
            <a:off x="2971800" y="4953000"/>
            <a:ext cx="1905000" cy="1143000"/>
          </a:xfrm>
          <a:prstGeom prst="rect">
            <a:avLst/>
          </a:prstGeom>
          <a:noFill/>
          <a:ln w="38100">
            <a:solidFill>
              <a:schemeClr val="accent2">
                <a:lumMod val="40000"/>
                <a:lumOff val="60000"/>
              </a:schemeClr>
            </a:solidFill>
            <a:miter lim="800000"/>
            <a:headEnd/>
            <a:tailEnd/>
          </a:ln>
        </p:spPr>
      </p:pic>
      <p:pic>
        <p:nvPicPr>
          <p:cNvPr id="59394" name="Picture 2"/>
          <p:cNvPicPr>
            <a:picLocks noChangeAspect="1" noChangeArrowheads="1"/>
          </p:cNvPicPr>
          <p:nvPr/>
        </p:nvPicPr>
        <p:blipFill>
          <a:blip r:embed="rId5" cstate="print"/>
          <a:srcRect/>
          <a:stretch>
            <a:fillRect/>
          </a:stretch>
        </p:blipFill>
        <p:spPr bwMode="auto">
          <a:xfrm>
            <a:off x="5105400" y="4953000"/>
            <a:ext cx="1981200" cy="1153724"/>
          </a:xfrm>
          <a:prstGeom prst="rect">
            <a:avLst/>
          </a:prstGeom>
          <a:noFill/>
          <a:ln w="38100">
            <a:solidFill>
              <a:schemeClr val="accent2">
                <a:lumMod val="40000"/>
                <a:lumOff val="60000"/>
              </a:schemeClr>
            </a:solidFill>
            <a:miter lim="800000"/>
            <a:headEnd/>
            <a:tailEnd/>
          </a:ln>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304800" y="533400"/>
            <a:ext cx="5410200" cy="1077218"/>
          </a:xfrm>
          <a:prstGeom prst="rect">
            <a:avLst/>
          </a:prstGeom>
        </p:spPr>
        <p:txBody>
          <a:bodyPr wrap="square">
            <a:spAutoFit/>
          </a:bodyPr>
          <a:lstStyle/>
          <a:p>
            <a:pPr marL="342900" indent="-342900"/>
            <a:r>
              <a:rPr lang="tr-TR" sz="2800" b="1" dirty="0" smtClean="0">
                <a:solidFill>
                  <a:schemeClr val="accent1"/>
                </a:solidFill>
                <a:latin typeface="+mj-lt"/>
              </a:rPr>
              <a:t>3 </a:t>
            </a:r>
            <a:r>
              <a:rPr lang="en-US" sz="2800" b="1" dirty="0" smtClean="0">
                <a:solidFill>
                  <a:schemeClr val="accent1"/>
                </a:solidFill>
                <a:latin typeface="+mj-lt"/>
              </a:rPr>
              <a:t>EARLY COMPL</a:t>
            </a:r>
            <a:r>
              <a:rPr lang="tr-TR" sz="2800" b="1" dirty="0" smtClean="0">
                <a:solidFill>
                  <a:schemeClr val="accent1"/>
                </a:solidFill>
                <a:latin typeface="+mj-lt"/>
              </a:rPr>
              <a:t>I</a:t>
            </a:r>
            <a:r>
              <a:rPr lang="en-US" sz="2800" b="1" dirty="0" smtClean="0">
                <a:solidFill>
                  <a:schemeClr val="accent1"/>
                </a:solidFill>
                <a:latin typeface="+mj-lt"/>
              </a:rPr>
              <a:t>CAT</a:t>
            </a:r>
            <a:r>
              <a:rPr lang="tr-TR" sz="2800" b="1" dirty="0" smtClean="0">
                <a:solidFill>
                  <a:schemeClr val="accent1"/>
                </a:solidFill>
                <a:latin typeface="+mj-lt"/>
              </a:rPr>
              <a:t>I</a:t>
            </a:r>
            <a:r>
              <a:rPr lang="en-US" sz="2800" b="1" dirty="0" smtClean="0">
                <a:solidFill>
                  <a:schemeClr val="accent1"/>
                </a:solidFill>
                <a:latin typeface="+mj-lt"/>
              </a:rPr>
              <a:t>ONS OF</a:t>
            </a:r>
            <a:endParaRPr lang="tr-TR" sz="2800" b="1" dirty="0" smtClean="0">
              <a:solidFill>
                <a:schemeClr val="accent1"/>
              </a:solidFill>
              <a:latin typeface="+mj-lt"/>
            </a:endParaRPr>
          </a:p>
          <a:p>
            <a:pPr marL="342900" indent="-342900"/>
            <a:r>
              <a:rPr lang="en-US" sz="2800" b="1" dirty="0" smtClean="0">
                <a:solidFill>
                  <a:schemeClr val="accent1"/>
                </a:solidFill>
                <a:latin typeface="+mj-lt"/>
              </a:rPr>
              <a:t> </a:t>
            </a:r>
            <a:r>
              <a:rPr lang="tr-TR" sz="3600" b="1" dirty="0" smtClean="0">
                <a:solidFill>
                  <a:srgbClr val="C00000"/>
                </a:solidFill>
                <a:latin typeface="+mj-lt"/>
              </a:rPr>
              <a:t>PULMONARY </a:t>
            </a:r>
            <a:r>
              <a:rPr lang="tr-TR" sz="3600" b="1" dirty="0" smtClean="0">
                <a:solidFill>
                  <a:schemeClr val="accent1"/>
                </a:solidFill>
                <a:latin typeface="+mj-lt"/>
              </a:rPr>
              <a:t>ORIGIN</a:t>
            </a:r>
          </a:p>
        </p:txBody>
      </p:sp>
      <p:pic>
        <p:nvPicPr>
          <p:cNvPr id="17" name="Picture 3"/>
          <p:cNvPicPr>
            <a:picLocks noChangeAspect="1" noChangeArrowheads="1"/>
          </p:cNvPicPr>
          <p:nvPr/>
        </p:nvPicPr>
        <p:blipFill>
          <a:blip r:embed="rId3" cstate="print"/>
          <a:srcRect/>
          <a:stretch>
            <a:fillRect/>
          </a:stretch>
        </p:blipFill>
        <p:spPr bwMode="auto">
          <a:xfrm>
            <a:off x="685800" y="1828800"/>
            <a:ext cx="7381875" cy="4848225"/>
          </a:xfrm>
          <a:prstGeom prst="rect">
            <a:avLst/>
          </a:prstGeom>
          <a:noFill/>
          <a:ln w="9525">
            <a:noFill/>
            <a:miter lim="800000"/>
            <a:headEnd/>
            <a:tailEnd/>
          </a:ln>
        </p:spPr>
      </p:pic>
      <p:sp>
        <p:nvSpPr>
          <p:cNvPr id="18" name="17 Dikdörtgen"/>
          <p:cNvSpPr/>
          <p:nvPr/>
        </p:nvSpPr>
        <p:spPr>
          <a:xfrm>
            <a:off x="990600" y="3810000"/>
            <a:ext cx="7086600" cy="7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18 Dikdörtgen"/>
          <p:cNvSpPr/>
          <p:nvPr/>
        </p:nvSpPr>
        <p:spPr>
          <a:xfrm>
            <a:off x="990600" y="3810000"/>
            <a:ext cx="7086600"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0" name="Picture 2"/>
          <p:cNvPicPr>
            <a:picLocks noChangeAspect="1" noChangeArrowheads="1"/>
          </p:cNvPicPr>
          <p:nvPr/>
        </p:nvPicPr>
        <p:blipFill>
          <a:blip r:embed="rId4" cstate="print"/>
          <a:srcRect/>
          <a:stretch>
            <a:fillRect/>
          </a:stretch>
        </p:blipFill>
        <p:spPr bwMode="auto">
          <a:xfrm>
            <a:off x="990600" y="2895600"/>
            <a:ext cx="2971800" cy="914400"/>
          </a:xfrm>
          <a:prstGeom prst="rect">
            <a:avLst/>
          </a:prstGeom>
          <a:noFill/>
          <a:ln w="9525">
            <a:noFill/>
            <a:miter lim="800000"/>
            <a:headEnd/>
            <a:tailEnd/>
          </a:ln>
        </p:spPr>
      </p:pic>
      <p:pic>
        <p:nvPicPr>
          <p:cNvPr id="21" name="Picture 3"/>
          <p:cNvPicPr>
            <a:picLocks noChangeAspect="1" noChangeArrowheads="1"/>
          </p:cNvPicPr>
          <p:nvPr/>
        </p:nvPicPr>
        <p:blipFill>
          <a:blip r:embed="rId5" cstate="print"/>
          <a:srcRect/>
          <a:stretch>
            <a:fillRect/>
          </a:stretch>
        </p:blipFill>
        <p:spPr bwMode="auto">
          <a:xfrm>
            <a:off x="914400" y="1981200"/>
            <a:ext cx="2971800" cy="955500"/>
          </a:xfrm>
          <a:prstGeom prst="rect">
            <a:avLst/>
          </a:prstGeom>
          <a:noFill/>
          <a:ln w="9525">
            <a:noFill/>
            <a:miter lim="800000"/>
            <a:headEnd/>
            <a:tailEnd/>
          </a:ln>
        </p:spPr>
      </p:pic>
      <p:sp>
        <p:nvSpPr>
          <p:cNvPr id="22" name="21 Dikdörtgen"/>
          <p:cNvSpPr/>
          <p:nvPr/>
        </p:nvSpPr>
        <p:spPr>
          <a:xfrm>
            <a:off x="914400" y="1981200"/>
            <a:ext cx="3048000" cy="187642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3" name="22 Dikdörtgen"/>
          <p:cNvSpPr/>
          <p:nvPr/>
        </p:nvSpPr>
        <p:spPr>
          <a:xfrm>
            <a:off x="0" y="6247626"/>
            <a:ext cx="9144000" cy="276999"/>
          </a:xfrm>
          <a:prstGeom prst="rect">
            <a:avLst/>
          </a:prstGeom>
        </p:spPr>
        <p:txBody>
          <a:bodyPr wrap="square">
            <a:spAutoFit/>
          </a:bodyPr>
          <a:lstStyle/>
          <a:p>
            <a:r>
              <a:rPr lang="en-US" sz="1200" dirty="0" smtClean="0">
                <a:latin typeface="+mj-lt"/>
              </a:rPr>
              <a:t>These have imprecise diagnostic criteria and overlapping clinical features and are observed within the first 30–60 days after HSCT.</a:t>
            </a:r>
            <a:endParaRPr lang="tr-TR" sz="1200" dirty="0">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diamond(in)">
                                      <p:cBhvr>
                                        <p:cTn id="7"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txBox="1">
            <a:spLocks/>
          </p:cNvSpPr>
          <p:nvPr/>
        </p:nvSpPr>
        <p:spPr>
          <a:xfrm>
            <a:off x="457200" y="914400"/>
            <a:ext cx="8229600" cy="685800"/>
          </a:xfrm>
          <a:prstGeom prst="rect">
            <a:avLst/>
          </a:prstGeom>
        </p:spPr>
        <p:txBody>
          <a:bodyPr vert="horz" anchor="ctr">
            <a:noAutofit/>
          </a:bodyPr>
          <a:lstStyle/>
          <a:p>
            <a:pPr lvl="0">
              <a:spcBef>
                <a:spcPct val="0"/>
              </a:spcBef>
            </a:pPr>
            <a:r>
              <a:rPr lang="tr-TR" sz="2400" b="1" dirty="0" smtClean="0">
                <a:solidFill>
                  <a:srgbClr val="C00000"/>
                </a:solidFill>
                <a:latin typeface="+mj-lt"/>
              </a:rPr>
              <a:t>ENGRATMENT SYNDROME </a:t>
            </a:r>
            <a:r>
              <a:rPr kumimoji="0" lang="tr-TR" sz="2400" b="1" i="0" u="none" strike="noStrike" kern="1200" cap="none" spc="0" normalizeH="0" baseline="0" noProof="0" dirty="0" smtClean="0">
                <a:ln>
                  <a:noFill/>
                </a:ln>
                <a:solidFill>
                  <a:srgbClr val="C00000"/>
                </a:solidFill>
                <a:effectLst/>
                <a:uLnTx/>
                <a:uFillTx/>
                <a:latin typeface="+mj-lt"/>
                <a:ea typeface="+mj-ea"/>
                <a:cs typeface="+mj-cs"/>
              </a:rPr>
              <a:t>occuring after HSCT</a:t>
            </a:r>
            <a:br>
              <a:rPr kumimoji="0" lang="tr-TR" sz="2400" b="1" i="0" u="none" strike="noStrike" kern="1200" cap="none" spc="0" normalizeH="0" baseline="0" noProof="0" dirty="0" smtClean="0">
                <a:ln>
                  <a:noFill/>
                </a:ln>
                <a:solidFill>
                  <a:srgbClr val="C00000"/>
                </a:solidFill>
                <a:effectLst/>
                <a:uLnTx/>
                <a:uFillTx/>
                <a:latin typeface="+mj-lt"/>
                <a:ea typeface="+mj-ea"/>
                <a:cs typeface="+mj-cs"/>
              </a:rPr>
            </a:br>
            <a:endParaRPr kumimoji="0" lang="tr-TR" sz="2400" b="1" i="0" u="none" strike="noStrike" kern="1200" cap="none" spc="0" normalizeH="0" baseline="0" noProof="0" dirty="0">
              <a:ln>
                <a:noFill/>
              </a:ln>
              <a:solidFill>
                <a:srgbClr val="C00000"/>
              </a:solidFill>
              <a:effectLst/>
              <a:uLnTx/>
              <a:uFillTx/>
              <a:latin typeface="+mj-lt"/>
              <a:ea typeface="+mj-ea"/>
              <a:cs typeface="+mj-cs"/>
            </a:endParaRPr>
          </a:p>
        </p:txBody>
      </p:sp>
      <p:sp>
        <p:nvSpPr>
          <p:cNvPr id="5" name="4 Dikdörtgen"/>
          <p:cNvSpPr/>
          <p:nvPr/>
        </p:nvSpPr>
        <p:spPr>
          <a:xfrm>
            <a:off x="0" y="457200"/>
            <a:ext cx="5486400" cy="369332"/>
          </a:xfrm>
          <a:prstGeom prst="rect">
            <a:avLst/>
          </a:prstGeom>
        </p:spPr>
        <p:txBody>
          <a:bodyPr wrap="square">
            <a:spAutoFit/>
          </a:bodyPr>
          <a:lstStyle/>
          <a:p>
            <a:pPr marL="342900" indent="-342900"/>
            <a:r>
              <a:rPr lang="en-US" b="1" smtClean="0">
                <a:solidFill>
                  <a:schemeClr val="accent6">
                    <a:lumMod val="75000"/>
                  </a:schemeClr>
                </a:solidFill>
                <a:latin typeface="+mj-lt"/>
              </a:rPr>
              <a:t>3. Early complications of Vasc. / Pulm. Origin</a:t>
            </a:r>
          </a:p>
        </p:txBody>
      </p:sp>
      <p:sp>
        <p:nvSpPr>
          <p:cNvPr id="6" name="5 Dikdörtgen"/>
          <p:cNvSpPr/>
          <p:nvPr/>
        </p:nvSpPr>
        <p:spPr>
          <a:xfrm>
            <a:off x="381000" y="3810000"/>
            <a:ext cx="7848600" cy="2862322"/>
          </a:xfrm>
          <a:prstGeom prst="rect">
            <a:avLst/>
          </a:prstGeom>
        </p:spPr>
        <p:txBody>
          <a:bodyPr wrap="square">
            <a:spAutoFit/>
          </a:bodyPr>
          <a:lstStyle/>
          <a:p>
            <a:pPr algn="ctr">
              <a:lnSpc>
                <a:spcPct val="150000"/>
              </a:lnSpc>
            </a:pPr>
            <a:r>
              <a:rPr lang="en-US" sz="2400" dirty="0" smtClean="0">
                <a:latin typeface="+mj-lt"/>
              </a:rPr>
              <a:t>This syndrome has received other names in the literature: capillary leak syndrome at engraftment; auto-aggression syndrome; </a:t>
            </a:r>
            <a:r>
              <a:rPr lang="en-US" sz="2400" dirty="0" err="1" smtClean="0">
                <a:latin typeface="+mj-lt"/>
              </a:rPr>
              <a:t>peri</a:t>
            </a:r>
            <a:r>
              <a:rPr lang="en-US" sz="2400" dirty="0" smtClean="0">
                <a:latin typeface="+mj-lt"/>
              </a:rPr>
              <a:t>-engraftment respiratory distress syndrome (PERDS); and aseptic shock syndrome</a:t>
            </a:r>
            <a:endParaRPr lang="en-US" sz="2400" dirty="0">
              <a:latin typeface="+mj-lt"/>
            </a:endParaRPr>
          </a:p>
        </p:txBody>
      </p:sp>
      <p:sp>
        <p:nvSpPr>
          <p:cNvPr id="11" name="10 Oval"/>
          <p:cNvSpPr/>
          <p:nvPr/>
        </p:nvSpPr>
        <p:spPr>
          <a:xfrm>
            <a:off x="2514600" y="1371600"/>
            <a:ext cx="2438400" cy="2362200"/>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tr-TR" sz="3200" dirty="0">
              <a:solidFill>
                <a:schemeClr val="tx1"/>
              </a:solidFill>
              <a:latin typeface="Arial Black" pitchFamily="34" charset="0"/>
            </a:endParaRPr>
          </a:p>
        </p:txBody>
      </p:sp>
      <p:pic>
        <p:nvPicPr>
          <p:cNvPr id="57345" name="Picture 1"/>
          <p:cNvPicPr>
            <a:picLocks noChangeAspect="1" noChangeArrowheads="1"/>
          </p:cNvPicPr>
          <p:nvPr/>
        </p:nvPicPr>
        <p:blipFill>
          <a:blip r:embed="rId3" cstate="print"/>
          <a:srcRect/>
          <a:stretch>
            <a:fillRect/>
          </a:stretch>
        </p:blipFill>
        <p:spPr bwMode="auto">
          <a:xfrm>
            <a:off x="2743200" y="1905000"/>
            <a:ext cx="1981200" cy="1295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1 Başlık"/>
          <p:cNvSpPr txBox="1">
            <a:spLocks/>
          </p:cNvSpPr>
          <p:nvPr/>
        </p:nvSpPr>
        <p:spPr>
          <a:xfrm>
            <a:off x="457200" y="914400"/>
            <a:ext cx="8229600" cy="685800"/>
          </a:xfrm>
          <a:prstGeom prst="rect">
            <a:avLst/>
          </a:prstGeom>
        </p:spPr>
        <p:txBody>
          <a:bodyPr vert="horz" anchor="ctr">
            <a:noAutofit/>
          </a:bodyPr>
          <a:lstStyle/>
          <a:p>
            <a:pPr lvl="0">
              <a:spcBef>
                <a:spcPct val="0"/>
              </a:spcBef>
            </a:pPr>
            <a:r>
              <a:rPr lang="tr-TR" sz="2400" b="1" dirty="0" smtClean="0">
                <a:solidFill>
                  <a:srgbClr val="C00000"/>
                </a:solidFill>
                <a:latin typeface="+mj-lt"/>
              </a:rPr>
              <a:t>ENGRATMENT SYNDROME </a:t>
            </a:r>
            <a:r>
              <a:rPr kumimoji="0" lang="tr-TR" sz="2400" b="1" i="0" u="none" strike="noStrike" kern="1200" cap="none" spc="0" normalizeH="0" baseline="0" noProof="0" dirty="0" smtClean="0">
                <a:ln>
                  <a:noFill/>
                </a:ln>
                <a:solidFill>
                  <a:srgbClr val="C00000"/>
                </a:solidFill>
                <a:effectLst/>
                <a:uLnTx/>
                <a:uFillTx/>
                <a:latin typeface="+mj-lt"/>
                <a:ea typeface="+mj-ea"/>
                <a:cs typeface="+mj-cs"/>
              </a:rPr>
              <a:t>occuring after HSCT</a:t>
            </a:r>
            <a:br>
              <a:rPr kumimoji="0" lang="tr-TR" sz="2400" b="1" i="0" u="none" strike="noStrike" kern="1200" cap="none" spc="0" normalizeH="0" baseline="0" noProof="0" dirty="0" smtClean="0">
                <a:ln>
                  <a:noFill/>
                </a:ln>
                <a:solidFill>
                  <a:srgbClr val="C00000"/>
                </a:solidFill>
                <a:effectLst/>
                <a:uLnTx/>
                <a:uFillTx/>
                <a:latin typeface="+mj-lt"/>
                <a:ea typeface="+mj-ea"/>
                <a:cs typeface="+mj-cs"/>
              </a:rPr>
            </a:br>
            <a:endParaRPr kumimoji="0" lang="tr-TR" sz="2400" b="1" i="0" u="none" strike="noStrike" kern="1200" cap="none" spc="0" normalizeH="0" baseline="0" noProof="0" dirty="0">
              <a:ln>
                <a:noFill/>
              </a:ln>
              <a:solidFill>
                <a:srgbClr val="C00000"/>
              </a:solidFill>
              <a:effectLst/>
              <a:uLnTx/>
              <a:uFillTx/>
              <a:latin typeface="+mj-lt"/>
              <a:ea typeface="+mj-ea"/>
              <a:cs typeface="+mj-cs"/>
            </a:endParaRPr>
          </a:p>
        </p:txBody>
      </p:sp>
      <p:pic>
        <p:nvPicPr>
          <p:cNvPr id="28675" name="Picture 3"/>
          <p:cNvPicPr>
            <a:picLocks noChangeAspect="1" noChangeArrowheads="1"/>
          </p:cNvPicPr>
          <p:nvPr/>
        </p:nvPicPr>
        <p:blipFill>
          <a:blip r:embed="rId3" cstate="print"/>
          <a:srcRect/>
          <a:stretch>
            <a:fillRect/>
          </a:stretch>
        </p:blipFill>
        <p:spPr bwMode="auto">
          <a:xfrm>
            <a:off x="685800" y="1600200"/>
            <a:ext cx="7315200" cy="5057775"/>
          </a:xfrm>
          <a:prstGeom prst="rect">
            <a:avLst/>
          </a:prstGeom>
          <a:noFill/>
          <a:ln w="9525">
            <a:noFill/>
            <a:miter lim="800000"/>
            <a:headEnd/>
            <a:tailEnd/>
          </a:ln>
        </p:spPr>
      </p:pic>
      <p:sp>
        <p:nvSpPr>
          <p:cNvPr id="5" name="4 Dikdörtgen"/>
          <p:cNvSpPr/>
          <p:nvPr/>
        </p:nvSpPr>
        <p:spPr>
          <a:xfrm>
            <a:off x="0" y="457200"/>
            <a:ext cx="5486400" cy="369332"/>
          </a:xfrm>
          <a:prstGeom prst="rect">
            <a:avLst/>
          </a:prstGeom>
        </p:spPr>
        <p:txBody>
          <a:bodyPr wrap="square">
            <a:spAutoFit/>
          </a:bodyPr>
          <a:lstStyle/>
          <a:p>
            <a:pPr marL="342900" indent="-342900"/>
            <a:r>
              <a:rPr lang="en-US" b="1" smtClean="0">
                <a:solidFill>
                  <a:schemeClr val="accent6">
                    <a:lumMod val="75000"/>
                  </a:schemeClr>
                </a:solidFill>
                <a:latin typeface="+mj-lt"/>
              </a:rPr>
              <a:t>3. Early complications of Vasc. / Pulm. Origin</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1 Başlık"/>
          <p:cNvSpPr txBox="1">
            <a:spLocks/>
          </p:cNvSpPr>
          <p:nvPr/>
        </p:nvSpPr>
        <p:spPr>
          <a:xfrm>
            <a:off x="457200" y="914400"/>
            <a:ext cx="8229600" cy="685800"/>
          </a:xfrm>
          <a:prstGeom prst="rect">
            <a:avLst/>
          </a:prstGeom>
        </p:spPr>
        <p:txBody>
          <a:bodyPr vert="horz" anchor="ctr">
            <a:noAutofit/>
          </a:bodyPr>
          <a:lstStyle/>
          <a:p>
            <a:pPr lvl="0">
              <a:spcBef>
                <a:spcPct val="0"/>
              </a:spcBef>
            </a:pPr>
            <a:r>
              <a:rPr lang="tr-TR" sz="2400" b="1" dirty="0" smtClean="0">
                <a:solidFill>
                  <a:srgbClr val="C00000"/>
                </a:solidFill>
                <a:latin typeface="+mj-lt"/>
              </a:rPr>
              <a:t>ENGRATMENT SYNDROME </a:t>
            </a:r>
            <a:r>
              <a:rPr kumimoji="0" lang="tr-TR" sz="2400" b="1" i="0" u="none" strike="noStrike" kern="1200" cap="none" spc="0" normalizeH="0" baseline="0" noProof="0" dirty="0" smtClean="0">
                <a:ln>
                  <a:noFill/>
                </a:ln>
                <a:solidFill>
                  <a:srgbClr val="C00000"/>
                </a:solidFill>
                <a:effectLst/>
                <a:uLnTx/>
                <a:uFillTx/>
                <a:latin typeface="+mj-lt"/>
                <a:ea typeface="+mj-ea"/>
                <a:cs typeface="+mj-cs"/>
              </a:rPr>
              <a:t>occuring after HSCT</a:t>
            </a:r>
            <a:br>
              <a:rPr kumimoji="0" lang="tr-TR" sz="2400" b="1" i="0" u="none" strike="noStrike" kern="1200" cap="none" spc="0" normalizeH="0" baseline="0" noProof="0" dirty="0" smtClean="0">
                <a:ln>
                  <a:noFill/>
                </a:ln>
                <a:solidFill>
                  <a:srgbClr val="C00000"/>
                </a:solidFill>
                <a:effectLst/>
                <a:uLnTx/>
                <a:uFillTx/>
                <a:latin typeface="+mj-lt"/>
                <a:ea typeface="+mj-ea"/>
                <a:cs typeface="+mj-cs"/>
              </a:rPr>
            </a:br>
            <a:endParaRPr kumimoji="0" lang="tr-TR" sz="2400" b="1" i="0" u="none" strike="noStrike" kern="1200" cap="none" spc="0" normalizeH="0" baseline="0" noProof="0" dirty="0">
              <a:ln>
                <a:noFill/>
              </a:ln>
              <a:solidFill>
                <a:srgbClr val="C00000"/>
              </a:solidFill>
              <a:effectLst/>
              <a:uLnTx/>
              <a:uFillTx/>
              <a:latin typeface="+mj-lt"/>
              <a:ea typeface="+mj-ea"/>
              <a:cs typeface="+mj-cs"/>
            </a:endParaRPr>
          </a:p>
        </p:txBody>
      </p:sp>
      <p:pic>
        <p:nvPicPr>
          <p:cNvPr id="165897" name="Picture 9" descr="https://synapse.koreamed.org/ArticleImage/0063JKMS/jkms-23-98-g002-l.jpg"/>
          <p:cNvPicPr>
            <a:picLocks noChangeAspect="1" noChangeArrowheads="1"/>
          </p:cNvPicPr>
          <p:nvPr/>
        </p:nvPicPr>
        <p:blipFill>
          <a:blip r:embed="rId3" cstate="print"/>
          <a:srcRect/>
          <a:stretch>
            <a:fillRect/>
          </a:stretch>
        </p:blipFill>
        <p:spPr bwMode="auto">
          <a:xfrm>
            <a:off x="1295400" y="3962400"/>
            <a:ext cx="2357671" cy="1905000"/>
          </a:xfrm>
          <a:prstGeom prst="rect">
            <a:avLst/>
          </a:prstGeom>
          <a:noFill/>
        </p:spPr>
      </p:pic>
      <p:sp>
        <p:nvSpPr>
          <p:cNvPr id="18" name="17 Dikdörtgen"/>
          <p:cNvSpPr/>
          <p:nvPr/>
        </p:nvSpPr>
        <p:spPr>
          <a:xfrm>
            <a:off x="1219200" y="6019800"/>
            <a:ext cx="2743200" cy="738664"/>
          </a:xfrm>
          <a:prstGeom prst="rect">
            <a:avLst/>
          </a:prstGeom>
        </p:spPr>
        <p:txBody>
          <a:bodyPr wrap="square">
            <a:spAutoFit/>
          </a:bodyPr>
          <a:lstStyle/>
          <a:p>
            <a:r>
              <a:rPr lang="tr-TR" sz="1050" dirty="0" smtClean="0">
                <a:latin typeface="+mj-lt"/>
              </a:rPr>
              <a:t>The </a:t>
            </a:r>
            <a:r>
              <a:rPr lang="tr-TR" sz="1050" dirty="0" err="1" smtClean="0">
                <a:latin typeface="+mj-lt"/>
              </a:rPr>
              <a:t>epidermis</a:t>
            </a:r>
            <a:r>
              <a:rPr lang="tr-TR" sz="1050" dirty="0" smtClean="0">
                <a:latin typeface="+mj-lt"/>
              </a:rPr>
              <a:t> </a:t>
            </a:r>
            <a:r>
              <a:rPr lang="tr-TR" sz="1050" dirty="0" err="1" smtClean="0">
                <a:latin typeface="+mj-lt"/>
              </a:rPr>
              <a:t>shows</a:t>
            </a:r>
            <a:r>
              <a:rPr lang="tr-TR" sz="1050" dirty="0" smtClean="0">
                <a:latin typeface="+mj-lt"/>
              </a:rPr>
              <a:t> </a:t>
            </a:r>
            <a:r>
              <a:rPr lang="tr-TR" sz="1050" dirty="0" err="1" smtClean="0">
                <a:latin typeface="+mj-lt"/>
              </a:rPr>
              <a:t>eosinophilic</a:t>
            </a:r>
            <a:r>
              <a:rPr lang="tr-TR" sz="1050" dirty="0" smtClean="0">
                <a:latin typeface="+mj-lt"/>
              </a:rPr>
              <a:t> </a:t>
            </a:r>
            <a:r>
              <a:rPr lang="tr-TR" sz="1050" dirty="0" err="1" smtClean="0">
                <a:latin typeface="+mj-lt"/>
              </a:rPr>
              <a:t>necrosis</a:t>
            </a:r>
            <a:r>
              <a:rPr lang="tr-TR" sz="1050" dirty="0" smtClean="0">
                <a:latin typeface="+mj-lt"/>
              </a:rPr>
              <a:t> of </a:t>
            </a:r>
            <a:r>
              <a:rPr lang="tr-TR" sz="1050" dirty="0" err="1" smtClean="0">
                <a:latin typeface="+mj-lt"/>
              </a:rPr>
              <a:t>epidermal</a:t>
            </a:r>
            <a:r>
              <a:rPr lang="tr-TR" sz="1050" dirty="0" smtClean="0">
                <a:latin typeface="+mj-lt"/>
              </a:rPr>
              <a:t> </a:t>
            </a:r>
            <a:r>
              <a:rPr lang="tr-TR" sz="1050" dirty="0" err="1" smtClean="0">
                <a:latin typeface="+mj-lt"/>
              </a:rPr>
              <a:t>keratinocytes</a:t>
            </a:r>
            <a:r>
              <a:rPr lang="tr-TR" sz="1050" dirty="0" smtClean="0">
                <a:latin typeface="+mj-lt"/>
              </a:rPr>
              <a:t> and </a:t>
            </a:r>
            <a:r>
              <a:rPr lang="tr-TR" sz="1050" dirty="0" err="1" smtClean="0">
                <a:latin typeface="+mj-lt"/>
              </a:rPr>
              <a:t>vacuolar</a:t>
            </a:r>
            <a:r>
              <a:rPr lang="tr-TR" sz="1050" dirty="0" smtClean="0">
                <a:latin typeface="+mj-lt"/>
              </a:rPr>
              <a:t> </a:t>
            </a:r>
            <a:r>
              <a:rPr lang="tr-TR" sz="1050" dirty="0" err="1" smtClean="0">
                <a:latin typeface="+mj-lt"/>
              </a:rPr>
              <a:t>change</a:t>
            </a:r>
            <a:r>
              <a:rPr lang="tr-TR" sz="1050" dirty="0" smtClean="0">
                <a:latin typeface="+mj-lt"/>
              </a:rPr>
              <a:t> in the </a:t>
            </a:r>
            <a:r>
              <a:rPr lang="tr-TR" sz="1050" dirty="0" err="1" smtClean="0">
                <a:latin typeface="+mj-lt"/>
              </a:rPr>
              <a:t>basal</a:t>
            </a:r>
            <a:r>
              <a:rPr lang="tr-TR" sz="1050" dirty="0" smtClean="0">
                <a:latin typeface="+mj-lt"/>
              </a:rPr>
              <a:t> </a:t>
            </a:r>
            <a:r>
              <a:rPr lang="tr-TR" sz="1050" dirty="0" err="1" smtClean="0">
                <a:latin typeface="+mj-lt"/>
              </a:rPr>
              <a:t>layer</a:t>
            </a:r>
            <a:r>
              <a:rPr lang="tr-TR" sz="1050" dirty="0" smtClean="0">
                <a:latin typeface="+mj-lt"/>
              </a:rPr>
              <a:t> </a:t>
            </a:r>
            <a:r>
              <a:rPr lang="tr-TR" sz="1050" dirty="0" err="1" smtClean="0">
                <a:latin typeface="+mj-lt"/>
              </a:rPr>
              <a:t>with</a:t>
            </a:r>
            <a:r>
              <a:rPr lang="tr-TR" sz="1050" dirty="0" smtClean="0">
                <a:latin typeface="+mj-lt"/>
              </a:rPr>
              <a:t> </a:t>
            </a:r>
            <a:r>
              <a:rPr lang="tr-TR" sz="1050" dirty="0" err="1" smtClean="0">
                <a:latin typeface="+mj-lt"/>
              </a:rPr>
              <a:t>perivascular</a:t>
            </a:r>
            <a:r>
              <a:rPr lang="tr-TR" sz="1050" dirty="0" smtClean="0">
                <a:latin typeface="+mj-lt"/>
              </a:rPr>
              <a:t> </a:t>
            </a:r>
            <a:r>
              <a:rPr lang="tr-TR" sz="1050" dirty="0" err="1" smtClean="0">
                <a:latin typeface="+mj-lt"/>
              </a:rPr>
              <a:t>lymphocytic</a:t>
            </a:r>
            <a:r>
              <a:rPr lang="tr-TR" sz="1050" dirty="0" smtClean="0">
                <a:latin typeface="+mj-lt"/>
              </a:rPr>
              <a:t> </a:t>
            </a:r>
            <a:r>
              <a:rPr lang="tr-TR" sz="1050" dirty="0" err="1" smtClean="0">
                <a:latin typeface="+mj-lt"/>
              </a:rPr>
              <a:t>infiltration</a:t>
            </a:r>
            <a:endParaRPr lang="tr-TR" sz="1050" dirty="0">
              <a:latin typeface="+mj-lt"/>
            </a:endParaRPr>
          </a:p>
        </p:txBody>
      </p:sp>
      <p:pic>
        <p:nvPicPr>
          <p:cNvPr id="165898" name="Picture 10"/>
          <p:cNvPicPr>
            <a:picLocks noChangeAspect="1" noChangeArrowheads="1"/>
          </p:cNvPicPr>
          <p:nvPr/>
        </p:nvPicPr>
        <p:blipFill>
          <a:blip r:embed="rId4" cstate="print"/>
          <a:srcRect/>
          <a:stretch>
            <a:fillRect/>
          </a:stretch>
        </p:blipFill>
        <p:spPr bwMode="auto">
          <a:xfrm>
            <a:off x="1295400" y="1600200"/>
            <a:ext cx="2381250" cy="1905000"/>
          </a:xfrm>
          <a:prstGeom prst="rect">
            <a:avLst/>
          </a:prstGeom>
          <a:noFill/>
          <a:ln w="9525">
            <a:noFill/>
            <a:miter lim="800000"/>
            <a:headEnd/>
            <a:tailEnd/>
          </a:ln>
        </p:spPr>
      </p:pic>
      <p:sp>
        <p:nvSpPr>
          <p:cNvPr id="19" name="18 Dikdörtgen"/>
          <p:cNvSpPr/>
          <p:nvPr/>
        </p:nvSpPr>
        <p:spPr>
          <a:xfrm>
            <a:off x="1295400" y="3505200"/>
            <a:ext cx="2667000" cy="307777"/>
          </a:xfrm>
          <a:prstGeom prst="rect">
            <a:avLst/>
          </a:prstGeom>
        </p:spPr>
        <p:txBody>
          <a:bodyPr wrap="square">
            <a:spAutoFit/>
          </a:bodyPr>
          <a:lstStyle/>
          <a:p>
            <a:r>
              <a:rPr lang="tr-TR" sz="1400" dirty="0" smtClean="0">
                <a:latin typeface="+mj-lt"/>
              </a:rPr>
              <a:t>Cutaneous </a:t>
            </a:r>
            <a:r>
              <a:rPr lang="tr-TR" sz="1400" dirty="0" err="1" smtClean="0">
                <a:latin typeface="+mj-lt"/>
              </a:rPr>
              <a:t>rash</a:t>
            </a:r>
            <a:endParaRPr lang="tr-TR" sz="1400" dirty="0">
              <a:latin typeface="+mj-lt"/>
            </a:endParaRPr>
          </a:p>
        </p:txBody>
      </p:sp>
      <p:sp>
        <p:nvSpPr>
          <p:cNvPr id="20" name="19 Dikdörtgen"/>
          <p:cNvSpPr/>
          <p:nvPr/>
        </p:nvSpPr>
        <p:spPr>
          <a:xfrm>
            <a:off x="3962400" y="5734050"/>
            <a:ext cx="2895600" cy="1032206"/>
          </a:xfrm>
          <a:prstGeom prst="rect">
            <a:avLst/>
          </a:prstGeom>
        </p:spPr>
        <p:txBody>
          <a:bodyPr wrap="square">
            <a:spAutoFit/>
          </a:bodyPr>
          <a:lstStyle/>
          <a:p>
            <a:pPr algn="ctr">
              <a:lnSpc>
                <a:spcPct val="150000"/>
              </a:lnSpc>
            </a:pPr>
            <a:r>
              <a:rPr lang="tr-TR" sz="1050" dirty="0" smtClean="0">
                <a:latin typeface="+mj-lt"/>
              </a:rPr>
              <a:t>(B) </a:t>
            </a:r>
            <a:r>
              <a:rPr lang="tr-TR" sz="1050" dirty="0" err="1" smtClean="0">
                <a:latin typeface="+mj-lt"/>
              </a:rPr>
              <a:t>Day</a:t>
            </a:r>
            <a:r>
              <a:rPr lang="tr-TR" sz="1050" dirty="0" smtClean="0">
                <a:latin typeface="+mj-lt"/>
              </a:rPr>
              <a:t> +11 PBSCT (</a:t>
            </a:r>
            <a:r>
              <a:rPr lang="tr-TR" sz="1050" dirty="0" err="1" smtClean="0">
                <a:latin typeface="+mj-lt"/>
              </a:rPr>
              <a:t>same</a:t>
            </a:r>
            <a:r>
              <a:rPr lang="tr-TR" sz="1050" dirty="0" smtClean="0">
                <a:latin typeface="+mj-lt"/>
              </a:rPr>
              <a:t> </a:t>
            </a:r>
            <a:r>
              <a:rPr lang="tr-TR" sz="1050" dirty="0" err="1" smtClean="0">
                <a:latin typeface="+mj-lt"/>
              </a:rPr>
              <a:t>patient</a:t>
            </a:r>
            <a:r>
              <a:rPr lang="tr-TR" sz="1050" dirty="0" smtClean="0">
                <a:latin typeface="+mj-lt"/>
              </a:rPr>
              <a:t>) </a:t>
            </a:r>
            <a:r>
              <a:rPr lang="tr-TR" sz="1050" dirty="0" err="1" smtClean="0">
                <a:latin typeface="+mj-lt"/>
              </a:rPr>
              <a:t>demonstrating</a:t>
            </a:r>
            <a:r>
              <a:rPr lang="tr-TR" sz="1050" dirty="0" smtClean="0">
                <a:latin typeface="+mj-lt"/>
              </a:rPr>
              <a:t> </a:t>
            </a:r>
            <a:r>
              <a:rPr lang="tr-TR" sz="1050" dirty="0" err="1" smtClean="0">
                <a:latin typeface="+mj-lt"/>
              </a:rPr>
              <a:t>increased</a:t>
            </a:r>
            <a:r>
              <a:rPr lang="tr-TR" sz="1050" dirty="0" smtClean="0">
                <a:latin typeface="+mj-lt"/>
              </a:rPr>
              <a:t> </a:t>
            </a:r>
            <a:r>
              <a:rPr lang="tr-TR" sz="1050" dirty="0" err="1" smtClean="0">
                <a:latin typeface="+mj-lt"/>
              </a:rPr>
              <a:t>heart</a:t>
            </a:r>
            <a:r>
              <a:rPr lang="tr-TR" sz="1050" dirty="0" smtClean="0">
                <a:latin typeface="+mj-lt"/>
              </a:rPr>
              <a:t> size, </a:t>
            </a:r>
            <a:r>
              <a:rPr lang="tr-TR" sz="1050" dirty="0" err="1" smtClean="0">
                <a:latin typeface="+mj-lt"/>
              </a:rPr>
              <a:t>diffuse</a:t>
            </a:r>
            <a:r>
              <a:rPr lang="tr-TR" sz="1050" dirty="0" smtClean="0">
                <a:latin typeface="+mj-lt"/>
              </a:rPr>
              <a:t> </a:t>
            </a:r>
            <a:r>
              <a:rPr lang="tr-TR" sz="1050" dirty="0" err="1" smtClean="0">
                <a:latin typeface="+mj-lt"/>
              </a:rPr>
              <a:t>interstitial</a:t>
            </a:r>
            <a:r>
              <a:rPr lang="tr-TR" sz="1050" dirty="0" smtClean="0">
                <a:latin typeface="+mj-lt"/>
              </a:rPr>
              <a:t> </a:t>
            </a:r>
            <a:r>
              <a:rPr lang="tr-TR" sz="1050" dirty="0" err="1" smtClean="0">
                <a:latin typeface="+mj-lt"/>
              </a:rPr>
              <a:t>infiltrates</a:t>
            </a:r>
            <a:r>
              <a:rPr lang="tr-TR" sz="1050" dirty="0" smtClean="0">
                <a:latin typeface="+mj-lt"/>
              </a:rPr>
              <a:t> </a:t>
            </a:r>
            <a:r>
              <a:rPr lang="tr-TR" sz="1050" dirty="0" err="1" smtClean="0">
                <a:latin typeface="+mj-lt"/>
              </a:rPr>
              <a:t>throughout</a:t>
            </a:r>
            <a:r>
              <a:rPr lang="tr-TR" sz="1050" dirty="0" smtClean="0">
                <a:latin typeface="+mj-lt"/>
              </a:rPr>
              <a:t> </a:t>
            </a:r>
            <a:r>
              <a:rPr lang="tr-TR" sz="1050" dirty="0" err="1" smtClean="0">
                <a:latin typeface="+mj-lt"/>
              </a:rPr>
              <a:t>both</a:t>
            </a:r>
            <a:r>
              <a:rPr lang="tr-TR" sz="1050" dirty="0" smtClean="0">
                <a:latin typeface="+mj-lt"/>
              </a:rPr>
              <a:t> </a:t>
            </a:r>
            <a:r>
              <a:rPr lang="tr-TR" sz="1050" dirty="0" err="1" smtClean="0">
                <a:latin typeface="+mj-lt"/>
              </a:rPr>
              <a:t>lungs</a:t>
            </a:r>
            <a:r>
              <a:rPr lang="tr-TR" sz="1050" dirty="0" smtClean="0">
                <a:latin typeface="+mj-lt"/>
              </a:rPr>
              <a:t> </a:t>
            </a:r>
            <a:r>
              <a:rPr lang="tr-TR" sz="1050" dirty="0" err="1" smtClean="0">
                <a:latin typeface="+mj-lt"/>
              </a:rPr>
              <a:t>with</a:t>
            </a:r>
            <a:r>
              <a:rPr lang="tr-TR" sz="1050" dirty="0" smtClean="0">
                <a:latin typeface="+mj-lt"/>
              </a:rPr>
              <a:t> </a:t>
            </a:r>
            <a:r>
              <a:rPr lang="tr-TR" sz="1050" dirty="0" err="1" smtClean="0">
                <a:latin typeface="+mj-lt"/>
              </a:rPr>
              <a:t>alveolar</a:t>
            </a:r>
            <a:r>
              <a:rPr lang="tr-TR" sz="1050" dirty="0" smtClean="0">
                <a:latin typeface="+mj-lt"/>
              </a:rPr>
              <a:t> </a:t>
            </a:r>
            <a:r>
              <a:rPr lang="tr-TR" sz="1050" dirty="0" err="1" smtClean="0">
                <a:latin typeface="+mj-lt"/>
              </a:rPr>
              <a:t>infiltrates</a:t>
            </a:r>
            <a:r>
              <a:rPr lang="tr-TR" sz="1050" dirty="0" smtClean="0">
                <a:latin typeface="+mj-lt"/>
              </a:rPr>
              <a:t> in the </a:t>
            </a:r>
            <a:r>
              <a:rPr lang="tr-TR" sz="1050" dirty="0" err="1" smtClean="0">
                <a:latin typeface="+mj-lt"/>
              </a:rPr>
              <a:t>lower</a:t>
            </a:r>
            <a:r>
              <a:rPr lang="tr-TR" sz="1050" dirty="0" smtClean="0">
                <a:latin typeface="+mj-lt"/>
              </a:rPr>
              <a:t> </a:t>
            </a:r>
            <a:r>
              <a:rPr lang="tr-TR" sz="1050" dirty="0" err="1" smtClean="0">
                <a:latin typeface="+mj-lt"/>
              </a:rPr>
              <a:t>lungs</a:t>
            </a:r>
            <a:endParaRPr lang="tr-TR" sz="1050" dirty="0">
              <a:latin typeface="+mj-lt"/>
            </a:endParaRPr>
          </a:p>
        </p:txBody>
      </p:sp>
      <p:sp>
        <p:nvSpPr>
          <p:cNvPr id="21" name="20 Dikdörtgen"/>
          <p:cNvSpPr/>
          <p:nvPr/>
        </p:nvSpPr>
        <p:spPr>
          <a:xfrm>
            <a:off x="3962400" y="3219450"/>
            <a:ext cx="2819400" cy="547458"/>
          </a:xfrm>
          <a:prstGeom prst="rect">
            <a:avLst/>
          </a:prstGeom>
        </p:spPr>
        <p:txBody>
          <a:bodyPr wrap="square">
            <a:spAutoFit/>
          </a:bodyPr>
          <a:lstStyle/>
          <a:p>
            <a:pPr algn="ctr">
              <a:lnSpc>
                <a:spcPct val="150000"/>
              </a:lnSpc>
            </a:pPr>
            <a:r>
              <a:rPr lang="tr-TR" sz="1050" dirty="0" smtClean="0">
                <a:latin typeface="+mj-lt"/>
              </a:rPr>
              <a:t>(A) </a:t>
            </a:r>
            <a:r>
              <a:rPr lang="tr-TR" sz="1050" dirty="0" err="1" smtClean="0">
                <a:latin typeface="+mj-lt"/>
              </a:rPr>
              <a:t>Day</a:t>
            </a:r>
            <a:r>
              <a:rPr lang="tr-TR" sz="1050" dirty="0" smtClean="0">
                <a:latin typeface="+mj-lt"/>
              </a:rPr>
              <a:t> +8 PBSCT </a:t>
            </a:r>
            <a:r>
              <a:rPr lang="tr-TR" sz="1050" dirty="0" err="1" smtClean="0">
                <a:latin typeface="+mj-lt"/>
              </a:rPr>
              <a:t>demonstrating</a:t>
            </a:r>
            <a:r>
              <a:rPr lang="tr-TR" sz="1050" dirty="0" smtClean="0">
                <a:latin typeface="+mj-lt"/>
              </a:rPr>
              <a:t> </a:t>
            </a:r>
            <a:r>
              <a:rPr lang="tr-TR" sz="1050" dirty="0" err="1" smtClean="0">
                <a:latin typeface="+mj-lt"/>
              </a:rPr>
              <a:t>relatively</a:t>
            </a:r>
            <a:r>
              <a:rPr lang="tr-TR" sz="1050" dirty="0" smtClean="0">
                <a:latin typeface="+mj-lt"/>
              </a:rPr>
              <a:t> normal CXR </a:t>
            </a:r>
            <a:r>
              <a:rPr lang="tr-TR" sz="1050" dirty="0" err="1" smtClean="0">
                <a:latin typeface="+mj-lt"/>
              </a:rPr>
              <a:t>despite</a:t>
            </a:r>
            <a:r>
              <a:rPr lang="tr-TR" sz="1050" dirty="0" smtClean="0">
                <a:latin typeface="+mj-lt"/>
              </a:rPr>
              <a:t> </a:t>
            </a:r>
            <a:r>
              <a:rPr lang="tr-TR" sz="1050" dirty="0" err="1" smtClean="0">
                <a:latin typeface="+mj-lt"/>
              </a:rPr>
              <a:t>fever</a:t>
            </a:r>
            <a:r>
              <a:rPr lang="tr-TR" sz="1050" dirty="0" smtClean="0">
                <a:latin typeface="+mj-lt"/>
              </a:rPr>
              <a:t> and </a:t>
            </a:r>
            <a:r>
              <a:rPr lang="tr-TR" sz="1050" dirty="0" err="1" smtClean="0">
                <a:latin typeface="+mj-lt"/>
              </a:rPr>
              <a:t>diarrhea</a:t>
            </a:r>
            <a:r>
              <a:rPr lang="tr-TR" sz="1050" dirty="0" smtClean="0">
                <a:latin typeface="+mj-lt"/>
              </a:rPr>
              <a:t>. </a:t>
            </a:r>
            <a:endParaRPr lang="tr-TR" sz="1050" dirty="0">
              <a:latin typeface="+mj-lt"/>
            </a:endParaRPr>
          </a:p>
        </p:txBody>
      </p:sp>
      <p:pic>
        <p:nvPicPr>
          <p:cNvPr id="22" name="Picture 4"/>
          <p:cNvPicPr>
            <a:picLocks noChangeAspect="1" noChangeArrowheads="1"/>
          </p:cNvPicPr>
          <p:nvPr/>
        </p:nvPicPr>
        <p:blipFill>
          <a:blip r:embed="rId5" cstate="print"/>
          <a:srcRect/>
          <a:stretch>
            <a:fillRect/>
          </a:stretch>
        </p:blipFill>
        <p:spPr bwMode="auto">
          <a:xfrm>
            <a:off x="4267200" y="1390650"/>
            <a:ext cx="2209800" cy="1847850"/>
          </a:xfrm>
          <a:prstGeom prst="rect">
            <a:avLst/>
          </a:prstGeom>
          <a:noFill/>
          <a:ln w="9525">
            <a:noFill/>
            <a:miter lim="800000"/>
            <a:headEnd/>
            <a:tailEnd/>
          </a:ln>
        </p:spPr>
      </p:pic>
      <p:pic>
        <p:nvPicPr>
          <p:cNvPr id="23" name="Picture 5"/>
          <p:cNvPicPr>
            <a:picLocks noChangeAspect="1" noChangeArrowheads="1"/>
          </p:cNvPicPr>
          <p:nvPr/>
        </p:nvPicPr>
        <p:blipFill>
          <a:blip r:embed="rId6" cstate="print"/>
          <a:srcRect/>
          <a:stretch>
            <a:fillRect/>
          </a:stretch>
        </p:blipFill>
        <p:spPr bwMode="auto">
          <a:xfrm>
            <a:off x="4267200" y="3886200"/>
            <a:ext cx="2286000" cy="1847850"/>
          </a:xfrm>
          <a:prstGeom prst="rect">
            <a:avLst/>
          </a:prstGeom>
          <a:noFill/>
          <a:ln w="9525">
            <a:noFill/>
            <a:miter lim="800000"/>
            <a:headEnd/>
            <a:tailEnd/>
          </a:ln>
        </p:spPr>
      </p:pic>
      <p:pic>
        <p:nvPicPr>
          <p:cNvPr id="165899" name="Picture 11"/>
          <p:cNvPicPr>
            <a:picLocks noChangeAspect="1" noChangeArrowheads="1"/>
          </p:cNvPicPr>
          <p:nvPr/>
        </p:nvPicPr>
        <p:blipFill>
          <a:blip r:embed="rId7" cstate="print"/>
          <a:srcRect/>
          <a:stretch>
            <a:fillRect/>
          </a:stretch>
        </p:blipFill>
        <p:spPr bwMode="auto">
          <a:xfrm>
            <a:off x="533400" y="1295400"/>
            <a:ext cx="7886700" cy="5410200"/>
          </a:xfrm>
          <a:prstGeom prst="rect">
            <a:avLst/>
          </a:prstGeom>
          <a:noFill/>
          <a:ln w="9525">
            <a:noFill/>
            <a:miter lim="800000"/>
            <a:headEnd/>
            <a:tailEnd/>
          </a:ln>
        </p:spPr>
      </p:pic>
      <p:sp>
        <p:nvSpPr>
          <p:cNvPr id="13" name="12 Dikdörtgen"/>
          <p:cNvSpPr/>
          <p:nvPr/>
        </p:nvSpPr>
        <p:spPr>
          <a:xfrm>
            <a:off x="0" y="457200"/>
            <a:ext cx="5486400" cy="369332"/>
          </a:xfrm>
          <a:prstGeom prst="rect">
            <a:avLst/>
          </a:prstGeom>
        </p:spPr>
        <p:txBody>
          <a:bodyPr wrap="square">
            <a:spAutoFit/>
          </a:bodyPr>
          <a:lstStyle/>
          <a:p>
            <a:pPr marL="342900" indent="-342900"/>
            <a:r>
              <a:rPr lang="en-US" b="1" smtClean="0">
                <a:solidFill>
                  <a:schemeClr val="accent6">
                    <a:lumMod val="75000"/>
                  </a:schemeClr>
                </a:solidFill>
                <a:latin typeface="+mj-lt"/>
              </a:rPr>
              <a:t>3. Early complications of Vasc. / Pulm. Origin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5899"/>
                                        </p:tgtEl>
                                        <p:attrNameLst>
                                          <p:attrName>style.visibility</p:attrName>
                                        </p:attrNameLst>
                                      </p:cBhvr>
                                      <p:to>
                                        <p:strVal val="visible"/>
                                      </p:to>
                                    </p:set>
                                    <p:animEffect transition="in" filter="fade">
                                      <p:cBhvr>
                                        <p:cTn id="7" dur="2000"/>
                                        <p:tgtEl>
                                          <p:spTgt spid="1658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Başlık"/>
          <p:cNvSpPr txBox="1">
            <a:spLocks/>
          </p:cNvSpPr>
          <p:nvPr/>
        </p:nvSpPr>
        <p:spPr>
          <a:xfrm>
            <a:off x="457200" y="914400"/>
            <a:ext cx="8229600" cy="685800"/>
          </a:xfrm>
          <a:prstGeom prst="rect">
            <a:avLst/>
          </a:prstGeom>
        </p:spPr>
        <p:txBody>
          <a:bodyPr vert="horz" anchor="ctr">
            <a:noAutofit/>
          </a:bodyPr>
          <a:lstStyle/>
          <a:p>
            <a:pPr lvl="0">
              <a:spcBef>
                <a:spcPct val="0"/>
              </a:spcBef>
            </a:pPr>
            <a:r>
              <a:rPr lang="tr-TR" sz="2400" b="1" dirty="0" smtClean="0">
                <a:solidFill>
                  <a:srgbClr val="C00000"/>
                </a:solidFill>
                <a:latin typeface="+mj-lt"/>
              </a:rPr>
              <a:t>ENGRATMENT SYNDROME </a:t>
            </a:r>
            <a:r>
              <a:rPr kumimoji="0" lang="tr-TR" sz="2400" b="1" i="0" u="none" strike="noStrike" kern="1200" cap="none" spc="0" normalizeH="0" baseline="0" noProof="0" dirty="0" smtClean="0">
                <a:ln>
                  <a:noFill/>
                </a:ln>
                <a:solidFill>
                  <a:srgbClr val="C00000"/>
                </a:solidFill>
                <a:effectLst/>
                <a:uLnTx/>
                <a:uFillTx/>
                <a:latin typeface="+mj-lt"/>
                <a:ea typeface="+mj-ea"/>
                <a:cs typeface="+mj-cs"/>
              </a:rPr>
              <a:t>occuring after HSCT</a:t>
            </a:r>
            <a:br>
              <a:rPr kumimoji="0" lang="tr-TR" sz="2400" b="1" i="0" u="none" strike="noStrike" kern="1200" cap="none" spc="0" normalizeH="0" baseline="0" noProof="0" dirty="0" smtClean="0">
                <a:ln>
                  <a:noFill/>
                </a:ln>
                <a:solidFill>
                  <a:srgbClr val="C00000"/>
                </a:solidFill>
                <a:effectLst/>
                <a:uLnTx/>
                <a:uFillTx/>
                <a:latin typeface="+mj-lt"/>
                <a:ea typeface="+mj-ea"/>
                <a:cs typeface="+mj-cs"/>
              </a:rPr>
            </a:br>
            <a:endParaRPr kumimoji="0" lang="tr-TR" sz="2400" b="1" i="0" u="none" strike="noStrike" kern="1200" cap="none" spc="0" normalizeH="0" baseline="0" noProof="0" dirty="0">
              <a:ln>
                <a:noFill/>
              </a:ln>
              <a:solidFill>
                <a:srgbClr val="C00000"/>
              </a:solidFill>
              <a:effectLst/>
              <a:uLnTx/>
              <a:uFillTx/>
              <a:latin typeface="+mj-lt"/>
              <a:ea typeface="+mj-ea"/>
              <a:cs typeface="+mj-cs"/>
            </a:endParaRPr>
          </a:p>
        </p:txBody>
      </p:sp>
      <p:pic>
        <p:nvPicPr>
          <p:cNvPr id="13314" name="Picture 2"/>
          <p:cNvPicPr>
            <a:picLocks noChangeAspect="1" noChangeArrowheads="1"/>
          </p:cNvPicPr>
          <p:nvPr/>
        </p:nvPicPr>
        <p:blipFill>
          <a:blip r:embed="rId2" cstate="print"/>
          <a:srcRect/>
          <a:stretch>
            <a:fillRect/>
          </a:stretch>
        </p:blipFill>
        <p:spPr bwMode="auto">
          <a:xfrm>
            <a:off x="914400" y="2286000"/>
            <a:ext cx="6657975" cy="4000500"/>
          </a:xfrm>
          <a:prstGeom prst="rect">
            <a:avLst/>
          </a:prstGeom>
          <a:noFill/>
          <a:ln w="9525">
            <a:noFill/>
            <a:miter lim="800000"/>
            <a:headEnd/>
            <a:tailEnd/>
          </a:ln>
        </p:spPr>
      </p:pic>
      <p:sp>
        <p:nvSpPr>
          <p:cNvPr id="8" name="1 Başlık"/>
          <p:cNvSpPr txBox="1">
            <a:spLocks/>
          </p:cNvSpPr>
          <p:nvPr/>
        </p:nvSpPr>
        <p:spPr>
          <a:xfrm>
            <a:off x="1600200" y="1905000"/>
            <a:ext cx="2133600" cy="685800"/>
          </a:xfrm>
          <a:prstGeom prst="rect">
            <a:avLst/>
          </a:prstGeom>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1" u="none" strike="noStrike" kern="1200" cap="none" spc="0" normalizeH="0" baseline="0" noProof="0" dirty="0" smtClean="0">
                <a:ln>
                  <a:noFill/>
                </a:ln>
                <a:solidFill>
                  <a:schemeClr val="accent6"/>
                </a:solidFill>
                <a:effectLst/>
                <a:uLnTx/>
                <a:uFillTx/>
                <a:latin typeface="+mj-lt"/>
                <a:ea typeface="+mj-ea"/>
                <a:cs typeface="+mj-cs"/>
              </a:rPr>
              <a:t>CRP </a:t>
            </a:r>
            <a:r>
              <a:rPr kumimoji="0" lang="tr-TR" sz="2400" b="1" i="1" u="none" strike="noStrike" kern="1200" cap="none" spc="0" normalizeH="0" baseline="0" noProof="0" dirty="0" err="1" smtClean="0">
                <a:ln>
                  <a:noFill/>
                </a:ln>
                <a:solidFill>
                  <a:schemeClr val="accent6"/>
                </a:solidFill>
                <a:effectLst/>
                <a:uLnTx/>
                <a:uFillTx/>
                <a:latin typeface="+mj-lt"/>
                <a:ea typeface="+mj-ea"/>
                <a:cs typeface="+mj-cs"/>
              </a:rPr>
              <a:t>levels</a:t>
            </a:r>
            <a:r>
              <a:rPr kumimoji="0" lang="tr-TR" sz="2400" b="1" i="1" u="none" strike="noStrike" kern="1200" cap="none" spc="0" normalizeH="0" noProof="0" dirty="0" smtClean="0">
                <a:ln>
                  <a:noFill/>
                </a:ln>
                <a:solidFill>
                  <a:schemeClr val="accent6"/>
                </a:solidFill>
                <a:effectLst/>
                <a:uLnTx/>
                <a:uFillTx/>
                <a:latin typeface="+mj-lt"/>
                <a:ea typeface="+mj-ea"/>
                <a:cs typeface="+mj-cs"/>
              </a:rPr>
              <a:t> …</a:t>
            </a:r>
            <a:endParaRPr kumimoji="0" lang="tr-TR" sz="2400" b="1" i="0" u="none" strike="noStrike" kern="1200" cap="none" spc="0" normalizeH="0" baseline="0" noProof="0" dirty="0">
              <a:ln>
                <a:noFill/>
              </a:ln>
              <a:solidFill>
                <a:schemeClr val="accent6"/>
              </a:solidFill>
              <a:effectLst/>
              <a:uLnTx/>
              <a:uFillTx/>
              <a:latin typeface="+mj-lt"/>
              <a:ea typeface="+mj-ea"/>
              <a:cs typeface="+mj-cs"/>
            </a:endParaRPr>
          </a:p>
        </p:txBody>
      </p:sp>
      <p:sp>
        <p:nvSpPr>
          <p:cNvPr id="6" name="5 Dikdörtgen"/>
          <p:cNvSpPr/>
          <p:nvPr/>
        </p:nvSpPr>
        <p:spPr>
          <a:xfrm>
            <a:off x="0" y="457200"/>
            <a:ext cx="5486400" cy="369332"/>
          </a:xfrm>
          <a:prstGeom prst="rect">
            <a:avLst/>
          </a:prstGeom>
        </p:spPr>
        <p:txBody>
          <a:bodyPr wrap="square">
            <a:spAutoFit/>
          </a:bodyPr>
          <a:lstStyle/>
          <a:p>
            <a:pPr marL="342900" indent="-342900"/>
            <a:r>
              <a:rPr lang="en-US" b="1" smtClean="0">
                <a:solidFill>
                  <a:schemeClr val="accent6">
                    <a:lumMod val="75000"/>
                  </a:schemeClr>
                </a:solidFill>
                <a:latin typeface="+mj-lt"/>
              </a:rPr>
              <a:t>3. Early complications of Vasc. / Pulm. Origin</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Başlık"/>
          <p:cNvSpPr txBox="1">
            <a:spLocks/>
          </p:cNvSpPr>
          <p:nvPr/>
        </p:nvSpPr>
        <p:spPr>
          <a:xfrm>
            <a:off x="457200" y="914400"/>
            <a:ext cx="8229600" cy="685800"/>
          </a:xfrm>
          <a:prstGeom prst="rect">
            <a:avLst/>
          </a:prstGeom>
        </p:spPr>
        <p:txBody>
          <a:bodyPr vert="horz" anchor="ctr">
            <a:noAutofit/>
          </a:bodyPr>
          <a:lstStyle/>
          <a:p>
            <a:pPr lvl="0">
              <a:spcBef>
                <a:spcPct val="0"/>
              </a:spcBef>
            </a:pPr>
            <a:r>
              <a:rPr lang="tr-TR" sz="2400" b="1" dirty="0" smtClean="0">
                <a:solidFill>
                  <a:srgbClr val="C00000"/>
                </a:solidFill>
                <a:latin typeface="+mj-lt"/>
              </a:rPr>
              <a:t>ENGRATMENT SYNDROME </a:t>
            </a:r>
            <a:r>
              <a:rPr kumimoji="0" lang="tr-TR" sz="2400" b="1" i="0" u="none" strike="noStrike" kern="1200" cap="none" spc="0" normalizeH="0" baseline="0" noProof="0" dirty="0" smtClean="0">
                <a:ln>
                  <a:noFill/>
                </a:ln>
                <a:solidFill>
                  <a:srgbClr val="C00000"/>
                </a:solidFill>
                <a:effectLst/>
                <a:uLnTx/>
                <a:uFillTx/>
                <a:latin typeface="+mj-lt"/>
                <a:ea typeface="+mj-ea"/>
                <a:cs typeface="+mj-cs"/>
              </a:rPr>
              <a:t>occuring after HSCT</a:t>
            </a:r>
            <a:br>
              <a:rPr kumimoji="0" lang="tr-TR" sz="2400" b="1" i="0" u="none" strike="noStrike" kern="1200" cap="none" spc="0" normalizeH="0" baseline="0" noProof="0" dirty="0" smtClean="0">
                <a:ln>
                  <a:noFill/>
                </a:ln>
                <a:solidFill>
                  <a:srgbClr val="C00000"/>
                </a:solidFill>
                <a:effectLst/>
                <a:uLnTx/>
                <a:uFillTx/>
                <a:latin typeface="+mj-lt"/>
                <a:ea typeface="+mj-ea"/>
                <a:cs typeface="+mj-cs"/>
              </a:rPr>
            </a:br>
            <a:endParaRPr kumimoji="0" lang="tr-TR" sz="2400" b="1" i="0" u="none" strike="noStrike" kern="1200" cap="none" spc="0" normalizeH="0" baseline="0" noProof="0" dirty="0">
              <a:ln>
                <a:noFill/>
              </a:ln>
              <a:solidFill>
                <a:srgbClr val="C00000"/>
              </a:solidFill>
              <a:effectLst/>
              <a:uLnTx/>
              <a:uFillTx/>
              <a:latin typeface="+mj-lt"/>
              <a:ea typeface="+mj-ea"/>
              <a:cs typeface="+mj-cs"/>
            </a:endParaRPr>
          </a:p>
        </p:txBody>
      </p:sp>
      <p:pic>
        <p:nvPicPr>
          <p:cNvPr id="14338" name="Picture 2"/>
          <p:cNvPicPr>
            <a:picLocks noChangeAspect="1" noChangeArrowheads="1"/>
          </p:cNvPicPr>
          <p:nvPr/>
        </p:nvPicPr>
        <p:blipFill>
          <a:blip r:embed="rId3" cstate="print"/>
          <a:srcRect/>
          <a:stretch>
            <a:fillRect/>
          </a:stretch>
        </p:blipFill>
        <p:spPr bwMode="auto">
          <a:xfrm>
            <a:off x="914400" y="2133600"/>
            <a:ext cx="6019800" cy="3371850"/>
          </a:xfrm>
          <a:prstGeom prst="rect">
            <a:avLst/>
          </a:prstGeom>
          <a:noFill/>
          <a:ln w="9525">
            <a:noFill/>
            <a:miter lim="800000"/>
            <a:headEnd/>
            <a:tailEnd/>
          </a:ln>
        </p:spPr>
      </p:pic>
      <p:sp>
        <p:nvSpPr>
          <p:cNvPr id="7" name="6 Dikdörtgen"/>
          <p:cNvSpPr/>
          <p:nvPr/>
        </p:nvSpPr>
        <p:spPr>
          <a:xfrm>
            <a:off x="914400" y="1600200"/>
            <a:ext cx="1928733" cy="461665"/>
          </a:xfrm>
          <a:prstGeom prst="rect">
            <a:avLst/>
          </a:prstGeom>
        </p:spPr>
        <p:txBody>
          <a:bodyPr wrap="none">
            <a:spAutoFit/>
          </a:bodyPr>
          <a:lstStyle/>
          <a:p>
            <a:r>
              <a:rPr lang="tr-TR" sz="2400" b="1" i="1" u="sng" dirty="0" smtClean="0">
                <a:solidFill>
                  <a:schemeClr val="accent3"/>
                </a:solidFill>
                <a:latin typeface="+mj-lt"/>
              </a:rPr>
              <a:t>Risk </a:t>
            </a:r>
            <a:r>
              <a:rPr lang="tr-TR" sz="2400" b="1" i="1" u="sng" dirty="0" err="1" smtClean="0">
                <a:solidFill>
                  <a:schemeClr val="accent3"/>
                </a:solidFill>
                <a:latin typeface="+mj-lt"/>
              </a:rPr>
              <a:t>factors</a:t>
            </a:r>
            <a:endParaRPr lang="tr-TR" sz="2400" b="1" u="sng" dirty="0">
              <a:solidFill>
                <a:schemeClr val="accent3"/>
              </a:solidFill>
              <a:latin typeface="+mj-lt"/>
            </a:endParaRPr>
          </a:p>
        </p:txBody>
      </p:sp>
      <p:sp>
        <p:nvSpPr>
          <p:cNvPr id="6" name="5 Dikdörtgen"/>
          <p:cNvSpPr/>
          <p:nvPr/>
        </p:nvSpPr>
        <p:spPr>
          <a:xfrm>
            <a:off x="0" y="457200"/>
            <a:ext cx="5486400" cy="369332"/>
          </a:xfrm>
          <a:prstGeom prst="rect">
            <a:avLst/>
          </a:prstGeom>
        </p:spPr>
        <p:txBody>
          <a:bodyPr wrap="square">
            <a:spAutoFit/>
          </a:bodyPr>
          <a:lstStyle/>
          <a:p>
            <a:pPr marL="342900" indent="-342900"/>
            <a:r>
              <a:rPr lang="en-US" b="1" smtClean="0">
                <a:solidFill>
                  <a:schemeClr val="accent6">
                    <a:lumMod val="75000"/>
                  </a:schemeClr>
                </a:solidFill>
                <a:latin typeface="+mj-lt"/>
              </a:rPr>
              <a:t>3. Early complications of Vasc. / Pulm. Origin</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Başlık"/>
          <p:cNvSpPr txBox="1">
            <a:spLocks/>
          </p:cNvSpPr>
          <p:nvPr/>
        </p:nvSpPr>
        <p:spPr>
          <a:xfrm>
            <a:off x="457200" y="838200"/>
            <a:ext cx="8229600" cy="685800"/>
          </a:xfrm>
          <a:prstGeom prst="rect">
            <a:avLst/>
          </a:prstGeom>
        </p:spPr>
        <p:txBody>
          <a:bodyPr vert="horz" anchor="ctr">
            <a:noAutofit/>
          </a:bodyPr>
          <a:lstStyle/>
          <a:p>
            <a:pPr lvl="0">
              <a:spcBef>
                <a:spcPct val="0"/>
              </a:spcBef>
            </a:pPr>
            <a:r>
              <a:rPr lang="tr-TR" sz="2400" b="1" dirty="0" smtClean="0">
                <a:solidFill>
                  <a:srgbClr val="C00000"/>
                </a:solidFill>
                <a:latin typeface="+mj-lt"/>
              </a:rPr>
              <a:t>ENGRATMENT SYNDROME </a:t>
            </a:r>
            <a:r>
              <a:rPr kumimoji="0" lang="tr-TR" sz="2400" b="1" i="0" u="none" strike="noStrike" kern="1200" cap="none" spc="0" normalizeH="0" baseline="0" noProof="0" dirty="0" smtClean="0">
                <a:ln>
                  <a:noFill/>
                </a:ln>
                <a:solidFill>
                  <a:srgbClr val="C00000"/>
                </a:solidFill>
                <a:effectLst/>
                <a:uLnTx/>
                <a:uFillTx/>
                <a:latin typeface="+mj-lt"/>
                <a:ea typeface="+mj-ea"/>
                <a:cs typeface="+mj-cs"/>
              </a:rPr>
              <a:t>occuring after HSCT</a:t>
            </a:r>
            <a:br>
              <a:rPr kumimoji="0" lang="tr-TR" sz="2400" b="1" i="0" u="none" strike="noStrike" kern="1200" cap="none" spc="0" normalizeH="0" baseline="0" noProof="0" dirty="0" smtClean="0">
                <a:ln>
                  <a:noFill/>
                </a:ln>
                <a:solidFill>
                  <a:srgbClr val="C00000"/>
                </a:solidFill>
                <a:effectLst/>
                <a:uLnTx/>
                <a:uFillTx/>
                <a:latin typeface="+mj-lt"/>
                <a:ea typeface="+mj-ea"/>
                <a:cs typeface="+mj-cs"/>
              </a:rPr>
            </a:br>
            <a:endParaRPr kumimoji="0" lang="tr-TR" sz="2400" b="1" i="0" u="none" strike="noStrike" kern="1200" cap="none" spc="0" normalizeH="0" baseline="0" noProof="0" dirty="0">
              <a:ln>
                <a:noFill/>
              </a:ln>
              <a:solidFill>
                <a:srgbClr val="C00000"/>
              </a:solidFill>
              <a:effectLst/>
              <a:uLnTx/>
              <a:uFillTx/>
              <a:latin typeface="+mj-lt"/>
              <a:ea typeface="+mj-ea"/>
              <a:cs typeface="+mj-cs"/>
            </a:endParaRPr>
          </a:p>
        </p:txBody>
      </p:sp>
      <p:pic>
        <p:nvPicPr>
          <p:cNvPr id="15362" name="Picture 2"/>
          <p:cNvPicPr>
            <a:picLocks noChangeAspect="1" noChangeArrowheads="1"/>
          </p:cNvPicPr>
          <p:nvPr/>
        </p:nvPicPr>
        <p:blipFill>
          <a:blip r:embed="rId3" cstate="print"/>
          <a:srcRect/>
          <a:stretch>
            <a:fillRect/>
          </a:stretch>
        </p:blipFill>
        <p:spPr bwMode="auto">
          <a:xfrm>
            <a:off x="1066800" y="2057400"/>
            <a:ext cx="6248400" cy="3708428"/>
          </a:xfrm>
          <a:prstGeom prst="rect">
            <a:avLst/>
          </a:prstGeom>
          <a:noFill/>
          <a:ln w="9525">
            <a:noFill/>
            <a:miter lim="800000"/>
            <a:headEnd/>
            <a:tailEnd/>
          </a:ln>
        </p:spPr>
      </p:pic>
      <p:sp>
        <p:nvSpPr>
          <p:cNvPr id="6" name="1 Başlık"/>
          <p:cNvSpPr txBox="1">
            <a:spLocks/>
          </p:cNvSpPr>
          <p:nvPr/>
        </p:nvSpPr>
        <p:spPr>
          <a:xfrm>
            <a:off x="914400" y="1524000"/>
            <a:ext cx="2133600" cy="685800"/>
          </a:xfrm>
          <a:prstGeom prst="rect">
            <a:avLst/>
          </a:prstGeom>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1" u="sng" strike="noStrike" kern="1200" cap="none" spc="0" normalizeH="0" baseline="0" noProof="0" dirty="0" smtClean="0">
                <a:ln>
                  <a:noFill/>
                </a:ln>
                <a:solidFill>
                  <a:schemeClr val="accent3"/>
                </a:solidFill>
                <a:effectLst/>
                <a:uLnTx/>
                <a:uFillTx/>
                <a:latin typeface="+mj-lt"/>
                <a:ea typeface="+mj-ea"/>
                <a:cs typeface="+mj-cs"/>
              </a:rPr>
              <a:t>Treatment</a:t>
            </a:r>
            <a:endParaRPr kumimoji="0" lang="tr-TR" sz="2400" b="1" i="0" u="sng" strike="noStrike" kern="1200" cap="none" spc="0" normalizeH="0" baseline="0" noProof="0" dirty="0">
              <a:ln>
                <a:noFill/>
              </a:ln>
              <a:solidFill>
                <a:schemeClr val="accent3"/>
              </a:solidFill>
              <a:effectLst/>
              <a:uLnTx/>
              <a:uFillTx/>
              <a:latin typeface="+mj-lt"/>
              <a:ea typeface="+mj-ea"/>
              <a:cs typeface="+mj-cs"/>
            </a:endParaRPr>
          </a:p>
        </p:txBody>
      </p:sp>
      <p:sp>
        <p:nvSpPr>
          <p:cNvPr id="7" name="6 Dikdörtgen"/>
          <p:cNvSpPr/>
          <p:nvPr/>
        </p:nvSpPr>
        <p:spPr>
          <a:xfrm>
            <a:off x="1219200" y="3360219"/>
            <a:ext cx="6400800" cy="1287981"/>
          </a:xfrm>
          <a:prstGeom prst="rect">
            <a:avLst/>
          </a:prstGeom>
          <a:solidFill>
            <a:schemeClr val="bg1"/>
          </a:solidFill>
        </p:spPr>
        <p:txBody>
          <a:bodyPr wrap="square">
            <a:spAutoFit/>
          </a:bodyPr>
          <a:lstStyle/>
          <a:p>
            <a:pPr>
              <a:lnSpc>
                <a:spcPct val="150000"/>
              </a:lnSpc>
            </a:pPr>
            <a:r>
              <a:rPr lang="en-US" dirty="0" smtClean="0">
                <a:latin typeface="+mj-lt"/>
              </a:rPr>
              <a:t>There is complete resolution in 1–5 days in &gt;80% of the cases if steroids are introduced early. In some cases the symptoms reappear after stopping steroid therapy.</a:t>
            </a:r>
            <a:endParaRPr lang="tr-TR" dirty="0">
              <a:latin typeface="+mj-lt"/>
            </a:endParaRPr>
          </a:p>
        </p:txBody>
      </p:sp>
      <p:sp>
        <p:nvSpPr>
          <p:cNvPr id="8" name="7 Dikdörtgen"/>
          <p:cNvSpPr/>
          <p:nvPr/>
        </p:nvSpPr>
        <p:spPr>
          <a:xfrm>
            <a:off x="914400" y="2057400"/>
            <a:ext cx="7467600" cy="4038600"/>
          </a:xfrm>
          <a:prstGeom prst="rect">
            <a:avLst/>
          </a:prstGeom>
          <a:solidFill>
            <a:schemeClr val="accent1">
              <a:alpha val="1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Dikdörtgen"/>
          <p:cNvSpPr/>
          <p:nvPr/>
        </p:nvSpPr>
        <p:spPr>
          <a:xfrm>
            <a:off x="0" y="457200"/>
            <a:ext cx="5486400" cy="369332"/>
          </a:xfrm>
          <a:prstGeom prst="rect">
            <a:avLst/>
          </a:prstGeom>
        </p:spPr>
        <p:txBody>
          <a:bodyPr wrap="square">
            <a:spAutoFit/>
          </a:bodyPr>
          <a:lstStyle/>
          <a:p>
            <a:pPr marL="342900" indent="-342900"/>
            <a:r>
              <a:rPr lang="en-US" b="1" smtClean="0">
                <a:solidFill>
                  <a:schemeClr val="accent6">
                    <a:lumMod val="75000"/>
                  </a:schemeClr>
                </a:solidFill>
                <a:latin typeface="+mj-lt"/>
              </a:rPr>
              <a:t>3. Early complications of Vasc. / Pulm. Origin</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txBox="1">
            <a:spLocks/>
          </p:cNvSpPr>
          <p:nvPr/>
        </p:nvSpPr>
        <p:spPr>
          <a:xfrm>
            <a:off x="457200" y="838200"/>
            <a:ext cx="8229600" cy="685800"/>
          </a:xfrm>
          <a:prstGeom prst="rect">
            <a:avLst/>
          </a:prstGeom>
        </p:spPr>
        <p:txBody>
          <a:bodyPr vert="horz" anchor="ctr">
            <a:noAutofit/>
          </a:bodyPr>
          <a:lstStyle/>
          <a:p>
            <a:pPr lvl="0">
              <a:spcBef>
                <a:spcPct val="0"/>
              </a:spcBef>
            </a:pPr>
            <a:r>
              <a:rPr lang="tr-TR" sz="2400" b="1" dirty="0" smtClean="0">
                <a:solidFill>
                  <a:srgbClr val="C00000"/>
                </a:solidFill>
                <a:latin typeface="+mj-lt"/>
              </a:rPr>
              <a:t>DIFFUSE ALVEOLAR HEMAORRHAGE </a:t>
            </a:r>
            <a:r>
              <a:rPr kumimoji="0" lang="tr-TR" sz="2400" i="0" u="none" strike="noStrike" kern="1200" cap="none" spc="0" normalizeH="0" baseline="0" noProof="0" dirty="0" smtClean="0">
                <a:ln>
                  <a:noFill/>
                </a:ln>
                <a:solidFill>
                  <a:srgbClr val="C00000"/>
                </a:solidFill>
                <a:effectLst/>
                <a:uLnTx/>
                <a:uFillTx/>
                <a:latin typeface="+mj-lt"/>
                <a:ea typeface="+mj-ea"/>
                <a:cs typeface="+mj-cs"/>
              </a:rPr>
              <a:t>occuring after HSCT</a:t>
            </a:r>
            <a:r>
              <a:rPr kumimoji="0" lang="tr-TR" sz="2400" b="1" i="0" u="none" strike="noStrike" kern="1200" cap="none" spc="0" normalizeH="0" baseline="0" noProof="0" dirty="0" smtClean="0">
                <a:ln>
                  <a:noFill/>
                </a:ln>
                <a:solidFill>
                  <a:srgbClr val="C00000"/>
                </a:solidFill>
                <a:effectLst/>
                <a:uLnTx/>
                <a:uFillTx/>
                <a:latin typeface="+mj-lt"/>
                <a:ea typeface="+mj-ea"/>
                <a:cs typeface="+mj-cs"/>
              </a:rPr>
              <a:t/>
            </a:r>
            <a:br>
              <a:rPr kumimoji="0" lang="tr-TR" sz="2400" b="1" i="0" u="none" strike="noStrike" kern="1200" cap="none" spc="0" normalizeH="0" baseline="0" noProof="0" dirty="0" smtClean="0">
                <a:ln>
                  <a:noFill/>
                </a:ln>
                <a:solidFill>
                  <a:srgbClr val="C00000"/>
                </a:solidFill>
                <a:effectLst/>
                <a:uLnTx/>
                <a:uFillTx/>
                <a:latin typeface="+mj-lt"/>
                <a:ea typeface="+mj-ea"/>
                <a:cs typeface="+mj-cs"/>
              </a:rPr>
            </a:br>
            <a:endParaRPr kumimoji="0" lang="tr-TR" sz="2400" b="1" i="0" u="none" strike="noStrike" kern="1200" cap="none" spc="0" normalizeH="0" baseline="0" noProof="0" dirty="0">
              <a:ln>
                <a:noFill/>
              </a:ln>
              <a:solidFill>
                <a:srgbClr val="C00000"/>
              </a:solidFill>
              <a:effectLst/>
              <a:uLnTx/>
              <a:uFillTx/>
              <a:latin typeface="+mj-lt"/>
              <a:ea typeface="+mj-ea"/>
              <a:cs typeface="+mj-cs"/>
            </a:endParaRPr>
          </a:p>
        </p:txBody>
      </p:sp>
      <p:sp>
        <p:nvSpPr>
          <p:cNvPr id="6" name="5 Dikdörtgen"/>
          <p:cNvSpPr/>
          <p:nvPr/>
        </p:nvSpPr>
        <p:spPr>
          <a:xfrm>
            <a:off x="304800" y="4495800"/>
            <a:ext cx="8610600" cy="923330"/>
          </a:xfrm>
          <a:prstGeom prst="rect">
            <a:avLst/>
          </a:prstGeom>
        </p:spPr>
        <p:txBody>
          <a:bodyPr wrap="square">
            <a:spAutoFit/>
          </a:bodyPr>
          <a:lstStyle/>
          <a:p>
            <a:pPr algn="ctr">
              <a:lnSpc>
                <a:spcPct val="150000"/>
              </a:lnSpc>
            </a:pPr>
            <a:r>
              <a:rPr lang="en-US" dirty="0" smtClean="0">
                <a:latin typeface="+mj-lt"/>
              </a:rPr>
              <a:t>The systematic use of </a:t>
            </a:r>
            <a:r>
              <a:rPr lang="en-US" dirty="0" err="1" smtClean="0">
                <a:latin typeface="+mj-lt"/>
              </a:rPr>
              <a:t>bronchoscopy</a:t>
            </a:r>
            <a:r>
              <a:rPr lang="en-US" dirty="0" smtClean="0">
                <a:latin typeface="+mj-lt"/>
              </a:rPr>
              <a:t> and </a:t>
            </a:r>
            <a:r>
              <a:rPr lang="en-US" dirty="0" err="1" smtClean="0">
                <a:latin typeface="+mj-lt"/>
              </a:rPr>
              <a:t>bronchoalveolar</a:t>
            </a:r>
            <a:r>
              <a:rPr lang="en-US" dirty="0" smtClean="0">
                <a:latin typeface="+mj-lt"/>
              </a:rPr>
              <a:t> </a:t>
            </a:r>
            <a:r>
              <a:rPr lang="en-US" dirty="0" err="1" smtClean="0">
                <a:latin typeface="+mj-lt"/>
              </a:rPr>
              <a:t>lavage</a:t>
            </a:r>
            <a:r>
              <a:rPr lang="en-US" dirty="0" smtClean="0">
                <a:latin typeface="+mj-lt"/>
              </a:rPr>
              <a:t> (BAL) to study these patients has permitted the recognition of DAH as a major entity after HSCT</a:t>
            </a:r>
            <a:endParaRPr lang="tr-TR" dirty="0">
              <a:latin typeface="+mj-lt"/>
            </a:endParaRPr>
          </a:p>
        </p:txBody>
      </p:sp>
      <p:pic>
        <p:nvPicPr>
          <p:cNvPr id="30722" name="Picture 2"/>
          <p:cNvPicPr>
            <a:picLocks noChangeAspect="1" noChangeArrowheads="1"/>
          </p:cNvPicPr>
          <p:nvPr/>
        </p:nvPicPr>
        <p:blipFill>
          <a:blip r:embed="rId2" cstate="print"/>
          <a:srcRect/>
          <a:stretch>
            <a:fillRect/>
          </a:stretch>
        </p:blipFill>
        <p:spPr bwMode="auto">
          <a:xfrm>
            <a:off x="2743200" y="1600200"/>
            <a:ext cx="2819400" cy="2667000"/>
          </a:xfrm>
          <a:prstGeom prst="rect">
            <a:avLst/>
          </a:prstGeom>
          <a:noFill/>
          <a:ln w="9525">
            <a:noFill/>
            <a:miter lim="800000"/>
            <a:headEnd/>
            <a:tailEnd/>
          </a:ln>
        </p:spPr>
      </p:pic>
      <p:sp>
        <p:nvSpPr>
          <p:cNvPr id="8" name="7 Dikdörtgen"/>
          <p:cNvSpPr/>
          <p:nvPr/>
        </p:nvSpPr>
        <p:spPr>
          <a:xfrm>
            <a:off x="228600" y="468868"/>
            <a:ext cx="4953000" cy="369332"/>
          </a:xfrm>
          <a:prstGeom prst="rect">
            <a:avLst/>
          </a:prstGeom>
        </p:spPr>
        <p:txBody>
          <a:bodyPr wrap="square">
            <a:spAutoFit/>
          </a:bodyPr>
          <a:lstStyle/>
          <a:p>
            <a:pPr marL="342900" indent="-342900"/>
            <a:r>
              <a:rPr lang="tr-TR" b="1" dirty="0" smtClean="0">
                <a:solidFill>
                  <a:schemeClr val="accent1"/>
                </a:solidFill>
                <a:latin typeface="+mj-lt"/>
              </a:rPr>
              <a:t>3 </a:t>
            </a:r>
            <a:r>
              <a:rPr lang="en-US" b="1" dirty="0" smtClean="0">
                <a:solidFill>
                  <a:schemeClr val="accent1"/>
                </a:solidFill>
                <a:latin typeface="+mj-lt"/>
              </a:rPr>
              <a:t>Early complications of </a:t>
            </a:r>
            <a:r>
              <a:rPr lang="tr-TR" b="1" dirty="0" smtClean="0">
                <a:solidFill>
                  <a:schemeClr val="accent1"/>
                </a:solidFill>
                <a:latin typeface="+mj-lt"/>
              </a:rPr>
              <a:t>Pulmonary Origin</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txBox="1">
            <a:spLocks/>
          </p:cNvSpPr>
          <p:nvPr/>
        </p:nvSpPr>
        <p:spPr>
          <a:xfrm>
            <a:off x="304800" y="838200"/>
            <a:ext cx="8229600" cy="685800"/>
          </a:xfrm>
          <a:prstGeom prst="rect">
            <a:avLst/>
          </a:prstGeom>
        </p:spPr>
        <p:txBody>
          <a:bodyPr vert="horz" anchor="ctr">
            <a:noAutofit/>
          </a:bodyPr>
          <a:lstStyle/>
          <a:p>
            <a:pPr lvl="0">
              <a:spcBef>
                <a:spcPct val="0"/>
              </a:spcBef>
            </a:pPr>
            <a:r>
              <a:rPr lang="tr-TR" sz="2400" b="1" dirty="0" smtClean="0">
                <a:solidFill>
                  <a:srgbClr val="C00000"/>
                </a:solidFill>
                <a:latin typeface="+mj-lt"/>
              </a:rPr>
              <a:t>DIFFUSE ALVEOLAR HEMAORRHAGE </a:t>
            </a:r>
            <a:r>
              <a:rPr kumimoji="0" lang="tr-TR" sz="2400" i="0" u="none" strike="noStrike" kern="1200" cap="none" spc="0" normalizeH="0" baseline="0" noProof="0" dirty="0" smtClean="0">
                <a:ln>
                  <a:noFill/>
                </a:ln>
                <a:solidFill>
                  <a:srgbClr val="C00000"/>
                </a:solidFill>
                <a:effectLst/>
                <a:uLnTx/>
                <a:uFillTx/>
                <a:latin typeface="+mj-lt"/>
                <a:ea typeface="+mj-ea"/>
                <a:cs typeface="+mj-cs"/>
              </a:rPr>
              <a:t>occuring after HSCT</a:t>
            </a:r>
            <a:r>
              <a:rPr kumimoji="0" lang="tr-TR" sz="2400" b="1" i="0" u="none" strike="noStrike" kern="1200" cap="none" spc="0" normalizeH="0" baseline="0" noProof="0" dirty="0" smtClean="0">
                <a:ln>
                  <a:noFill/>
                </a:ln>
                <a:solidFill>
                  <a:srgbClr val="C00000"/>
                </a:solidFill>
                <a:effectLst/>
                <a:uLnTx/>
                <a:uFillTx/>
                <a:latin typeface="+mj-lt"/>
                <a:ea typeface="+mj-ea"/>
                <a:cs typeface="+mj-cs"/>
              </a:rPr>
              <a:t/>
            </a:r>
            <a:br>
              <a:rPr kumimoji="0" lang="tr-TR" sz="2400" b="1" i="0" u="none" strike="noStrike" kern="1200" cap="none" spc="0" normalizeH="0" baseline="0" noProof="0" dirty="0" smtClean="0">
                <a:ln>
                  <a:noFill/>
                </a:ln>
                <a:solidFill>
                  <a:srgbClr val="C00000"/>
                </a:solidFill>
                <a:effectLst/>
                <a:uLnTx/>
                <a:uFillTx/>
                <a:latin typeface="+mj-lt"/>
                <a:ea typeface="+mj-ea"/>
                <a:cs typeface="+mj-cs"/>
              </a:rPr>
            </a:br>
            <a:endParaRPr kumimoji="0" lang="tr-TR" sz="2400" b="1" i="0" u="none" strike="noStrike" kern="1200" cap="none" spc="0" normalizeH="0" baseline="0" noProof="0" dirty="0">
              <a:ln>
                <a:noFill/>
              </a:ln>
              <a:solidFill>
                <a:srgbClr val="C00000"/>
              </a:solidFill>
              <a:effectLst/>
              <a:uLnTx/>
              <a:uFillTx/>
              <a:latin typeface="+mj-lt"/>
              <a:ea typeface="+mj-ea"/>
              <a:cs typeface="+mj-cs"/>
            </a:endParaRPr>
          </a:p>
        </p:txBody>
      </p:sp>
      <p:sp>
        <p:nvSpPr>
          <p:cNvPr id="6" name="5 Dikdörtgen"/>
          <p:cNvSpPr/>
          <p:nvPr/>
        </p:nvSpPr>
        <p:spPr>
          <a:xfrm>
            <a:off x="533400" y="1828800"/>
            <a:ext cx="6324600" cy="3046988"/>
          </a:xfrm>
          <a:prstGeom prst="rect">
            <a:avLst/>
          </a:prstGeom>
        </p:spPr>
        <p:txBody>
          <a:bodyPr wrap="square">
            <a:spAutoFit/>
          </a:bodyPr>
          <a:lstStyle/>
          <a:p>
            <a:pPr>
              <a:lnSpc>
                <a:spcPct val="150000"/>
              </a:lnSpc>
            </a:pPr>
            <a:r>
              <a:rPr lang="en-US" sz="1600" dirty="0" smtClean="0">
                <a:latin typeface="+mj-lt"/>
              </a:rPr>
              <a:t/>
            </a:r>
            <a:br>
              <a:rPr lang="en-US" sz="1600" dirty="0" smtClean="0">
                <a:latin typeface="+mj-lt"/>
              </a:rPr>
            </a:br>
            <a:r>
              <a:rPr lang="en-US" sz="1600" dirty="0" smtClean="0">
                <a:latin typeface="+mj-lt"/>
              </a:rPr>
              <a:t>DAH seems to originate from the disruption of the alveolar–capillary basement membrane by conditioning, immune-mediated events and the return of </a:t>
            </a:r>
            <a:r>
              <a:rPr lang="en-US" sz="1600" dirty="0" err="1" smtClean="0">
                <a:latin typeface="+mj-lt"/>
              </a:rPr>
              <a:t>neutrophils</a:t>
            </a:r>
            <a:r>
              <a:rPr lang="en-US" sz="1600" dirty="0" smtClean="0">
                <a:latin typeface="+mj-lt"/>
              </a:rPr>
              <a:t> with marrow recovery.</a:t>
            </a:r>
            <a:endParaRPr lang="tr-TR" sz="1600" dirty="0" smtClean="0">
              <a:latin typeface="+mj-lt"/>
            </a:endParaRPr>
          </a:p>
          <a:p>
            <a:pPr>
              <a:lnSpc>
                <a:spcPct val="150000"/>
              </a:lnSpc>
            </a:pPr>
            <a:r>
              <a:rPr lang="en-US" sz="1600" dirty="0" smtClean="0">
                <a:latin typeface="+mj-lt"/>
              </a:rPr>
              <a:t>The pathological observations on small arteries are very similar to those observed in veins affected by VOD</a:t>
            </a:r>
          </a:p>
          <a:p>
            <a:pPr>
              <a:lnSpc>
                <a:spcPct val="150000"/>
              </a:lnSpc>
            </a:pPr>
            <a:r>
              <a:rPr lang="en-US" sz="1600" dirty="0" smtClean="0">
                <a:latin typeface="+mj-lt"/>
              </a:rPr>
              <a:t/>
            </a:r>
            <a:br>
              <a:rPr lang="en-US" sz="1600" dirty="0" smtClean="0">
                <a:latin typeface="+mj-lt"/>
              </a:rPr>
            </a:br>
            <a:endParaRPr lang="en-US" sz="1600" dirty="0">
              <a:latin typeface="+mj-lt"/>
            </a:endParaRPr>
          </a:p>
        </p:txBody>
      </p:sp>
      <p:sp>
        <p:nvSpPr>
          <p:cNvPr id="7" name="6 Dikdörtgen"/>
          <p:cNvSpPr/>
          <p:nvPr/>
        </p:nvSpPr>
        <p:spPr>
          <a:xfrm>
            <a:off x="381000" y="1676400"/>
            <a:ext cx="1680268" cy="369332"/>
          </a:xfrm>
          <a:prstGeom prst="rect">
            <a:avLst/>
          </a:prstGeom>
        </p:spPr>
        <p:txBody>
          <a:bodyPr wrap="none">
            <a:spAutoFit/>
          </a:bodyPr>
          <a:lstStyle/>
          <a:p>
            <a:r>
              <a:rPr lang="en-US" b="1" u="sng" dirty="0" smtClean="0">
                <a:solidFill>
                  <a:schemeClr val="accent3"/>
                </a:solidFill>
                <a:latin typeface="Trebuchet MS"/>
              </a:rPr>
              <a:t> Pathogenesis</a:t>
            </a:r>
            <a:endParaRPr lang="tr-TR" b="1" u="sng" dirty="0">
              <a:solidFill>
                <a:schemeClr val="accent3"/>
              </a:solidFill>
            </a:endParaRPr>
          </a:p>
        </p:txBody>
      </p:sp>
      <p:sp>
        <p:nvSpPr>
          <p:cNvPr id="8" name="7 Dikdörtgen"/>
          <p:cNvSpPr/>
          <p:nvPr/>
        </p:nvSpPr>
        <p:spPr>
          <a:xfrm>
            <a:off x="304800" y="4876800"/>
            <a:ext cx="4800600" cy="646331"/>
          </a:xfrm>
          <a:prstGeom prst="rect">
            <a:avLst/>
          </a:prstGeom>
        </p:spPr>
        <p:txBody>
          <a:bodyPr wrap="square">
            <a:spAutoFit/>
          </a:bodyPr>
          <a:lstStyle/>
          <a:p>
            <a:r>
              <a:rPr lang="en-US" dirty="0" smtClean="0">
                <a:solidFill>
                  <a:schemeClr val="accent3"/>
                </a:solidFill>
                <a:latin typeface="+mj-lt"/>
              </a:rPr>
              <a:t>The reported incidence ranges from</a:t>
            </a:r>
            <a:r>
              <a:rPr lang="tr-TR" dirty="0" smtClean="0">
                <a:solidFill>
                  <a:schemeClr val="accent3"/>
                </a:solidFill>
                <a:latin typeface="+mj-lt"/>
              </a:rPr>
              <a:t>;</a:t>
            </a:r>
            <a:r>
              <a:rPr lang="en-US" dirty="0" smtClean="0">
                <a:solidFill>
                  <a:schemeClr val="accent3"/>
                </a:solidFill>
                <a:latin typeface="+mj-lt"/>
              </a:rPr>
              <a:t> </a:t>
            </a:r>
            <a:endParaRPr lang="tr-TR" dirty="0" smtClean="0">
              <a:solidFill>
                <a:schemeClr val="accent3"/>
              </a:solidFill>
              <a:latin typeface="+mj-lt"/>
            </a:endParaRPr>
          </a:p>
          <a:p>
            <a:endParaRPr lang="tr-TR" b="1" dirty="0">
              <a:solidFill>
                <a:schemeClr val="accent3"/>
              </a:solidFill>
            </a:endParaRPr>
          </a:p>
        </p:txBody>
      </p:sp>
      <p:sp>
        <p:nvSpPr>
          <p:cNvPr id="9" name="8 Dikdörtgen"/>
          <p:cNvSpPr/>
          <p:nvPr/>
        </p:nvSpPr>
        <p:spPr>
          <a:xfrm>
            <a:off x="457200" y="5181600"/>
            <a:ext cx="4343400" cy="830997"/>
          </a:xfrm>
          <a:prstGeom prst="rect">
            <a:avLst/>
          </a:prstGeom>
        </p:spPr>
        <p:txBody>
          <a:bodyPr wrap="square">
            <a:spAutoFit/>
          </a:bodyPr>
          <a:lstStyle/>
          <a:p>
            <a:pPr>
              <a:lnSpc>
                <a:spcPct val="150000"/>
              </a:lnSpc>
              <a:buFont typeface="Wingdings" pitchFamily="2" charset="2"/>
              <a:buChar char="§"/>
            </a:pPr>
            <a:r>
              <a:rPr lang="tr-TR" sz="1600" dirty="0" smtClean="0">
                <a:latin typeface="+mj-lt"/>
              </a:rPr>
              <a:t> </a:t>
            </a:r>
            <a:r>
              <a:rPr lang="en-US" sz="1600" dirty="0" smtClean="0">
                <a:latin typeface="+mj-lt"/>
              </a:rPr>
              <a:t>1% to 21% in cases of auto-HSCT and from </a:t>
            </a:r>
            <a:endParaRPr lang="tr-TR" sz="1600" dirty="0" smtClean="0">
              <a:latin typeface="+mj-lt"/>
            </a:endParaRPr>
          </a:p>
          <a:p>
            <a:pPr>
              <a:lnSpc>
                <a:spcPct val="150000"/>
              </a:lnSpc>
              <a:buFont typeface="Wingdings" pitchFamily="2" charset="2"/>
              <a:buChar char="§"/>
            </a:pPr>
            <a:r>
              <a:rPr lang="tr-TR" sz="1600" dirty="0" smtClean="0">
                <a:latin typeface="+mj-lt"/>
              </a:rPr>
              <a:t> </a:t>
            </a:r>
            <a:r>
              <a:rPr lang="en-US" sz="1600" dirty="0" smtClean="0">
                <a:latin typeface="+mj-lt"/>
              </a:rPr>
              <a:t>2% to 17% in cases of </a:t>
            </a:r>
            <a:r>
              <a:rPr lang="en-US" sz="1600" dirty="0" err="1" smtClean="0">
                <a:latin typeface="+mj-lt"/>
              </a:rPr>
              <a:t>allo</a:t>
            </a:r>
            <a:r>
              <a:rPr lang="en-US" sz="1600" dirty="0" smtClean="0">
                <a:latin typeface="+mj-lt"/>
              </a:rPr>
              <a:t>-HSCT.</a:t>
            </a:r>
            <a:endParaRPr lang="tr-TR" sz="1600" dirty="0">
              <a:latin typeface="+mj-lt"/>
            </a:endParaRPr>
          </a:p>
        </p:txBody>
      </p:sp>
      <p:sp>
        <p:nvSpPr>
          <p:cNvPr id="10" name="9 Dikdörtgen"/>
          <p:cNvSpPr/>
          <p:nvPr/>
        </p:nvSpPr>
        <p:spPr>
          <a:xfrm>
            <a:off x="5181600" y="4191000"/>
            <a:ext cx="3581400" cy="2031325"/>
          </a:xfrm>
          <a:prstGeom prst="rect">
            <a:avLst/>
          </a:prstGeom>
          <a:solidFill>
            <a:schemeClr val="bg2"/>
          </a:solidFill>
          <a:ln w="19050">
            <a:solidFill>
              <a:schemeClr val="bg2">
                <a:lumMod val="50000"/>
              </a:schemeClr>
            </a:solidFill>
          </a:ln>
        </p:spPr>
        <p:txBody>
          <a:bodyPr wrap="square">
            <a:spAutoFit/>
          </a:bodyPr>
          <a:lstStyle/>
          <a:p>
            <a:r>
              <a:rPr lang="en-US" b="1" i="1" dirty="0" smtClean="0">
                <a:solidFill>
                  <a:schemeClr val="accent3"/>
                </a:solidFill>
                <a:latin typeface="+mj-lt"/>
              </a:rPr>
              <a:t>Risk factors</a:t>
            </a:r>
            <a:r>
              <a:rPr lang="en-US" dirty="0" smtClean="0">
                <a:latin typeface="+mj-lt"/>
              </a:rPr>
              <a:t/>
            </a:r>
            <a:br>
              <a:rPr lang="en-US" dirty="0" smtClean="0">
                <a:latin typeface="+mj-lt"/>
              </a:rPr>
            </a:br>
            <a:r>
              <a:rPr lang="en-US" dirty="0" smtClean="0">
                <a:latin typeface="+mj-lt"/>
              </a:rPr>
              <a:t>Factors that </a:t>
            </a:r>
            <a:r>
              <a:rPr lang="en-US" dirty="0" err="1" smtClean="0">
                <a:latin typeface="+mj-lt"/>
              </a:rPr>
              <a:t>favour</a:t>
            </a:r>
            <a:r>
              <a:rPr lang="en-US" dirty="0" smtClean="0">
                <a:latin typeface="+mj-lt"/>
              </a:rPr>
              <a:t> this</a:t>
            </a:r>
            <a:r>
              <a:rPr lang="tr-TR" dirty="0" smtClean="0">
                <a:latin typeface="+mj-lt"/>
              </a:rPr>
              <a:t>;</a:t>
            </a:r>
            <a:r>
              <a:rPr lang="en-US" dirty="0" smtClean="0">
                <a:latin typeface="+mj-lt"/>
              </a:rPr>
              <a:t> complication are </a:t>
            </a:r>
            <a:endParaRPr lang="tr-TR" dirty="0" smtClean="0">
              <a:latin typeface="+mj-lt"/>
            </a:endParaRPr>
          </a:p>
          <a:p>
            <a:pPr marL="342900" indent="-342900">
              <a:buFont typeface="+mj-lt"/>
              <a:buAutoNum type="arabicPeriod"/>
            </a:pPr>
            <a:r>
              <a:rPr lang="tr-TR" dirty="0" smtClean="0">
                <a:latin typeface="+mj-lt"/>
              </a:rPr>
              <a:t>O</a:t>
            </a:r>
            <a:r>
              <a:rPr lang="en-US" dirty="0" err="1" smtClean="0">
                <a:latin typeface="+mj-lt"/>
              </a:rPr>
              <a:t>lder</a:t>
            </a:r>
            <a:r>
              <a:rPr lang="en-US" dirty="0" smtClean="0">
                <a:latin typeface="+mj-lt"/>
              </a:rPr>
              <a:t> age, </a:t>
            </a:r>
            <a:endParaRPr lang="tr-TR" dirty="0" smtClean="0">
              <a:latin typeface="+mj-lt"/>
            </a:endParaRPr>
          </a:p>
          <a:p>
            <a:pPr marL="342900" indent="-342900">
              <a:buFont typeface="+mj-lt"/>
              <a:buAutoNum type="arabicPeriod"/>
            </a:pPr>
            <a:r>
              <a:rPr lang="tr-TR" dirty="0" smtClean="0">
                <a:latin typeface="+mj-lt"/>
              </a:rPr>
              <a:t>P</a:t>
            </a:r>
            <a:r>
              <a:rPr lang="en-US" dirty="0" err="1" smtClean="0">
                <a:latin typeface="+mj-lt"/>
              </a:rPr>
              <a:t>revious</a:t>
            </a:r>
            <a:r>
              <a:rPr lang="en-US" dirty="0" smtClean="0">
                <a:latin typeface="+mj-lt"/>
              </a:rPr>
              <a:t> thoracic radiation, </a:t>
            </a:r>
            <a:endParaRPr lang="tr-TR" dirty="0" smtClean="0">
              <a:latin typeface="+mj-lt"/>
            </a:endParaRPr>
          </a:p>
          <a:p>
            <a:pPr marL="342900" indent="-342900">
              <a:buFont typeface="+mj-lt"/>
              <a:buAutoNum type="arabicPeriod"/>
            </a:pPr>
            <a:r>
              <a:rPr lang="en-US" dirty="0" smtClean="0">
                <a:latin typeface="+mj-lt"/>
              </a:rPr>
              <a:t>TBI and myeloablative conditioning.</a:t>
            </a:r>
            <a:endParaRPr lang="tr-TR" dirty="0">
              <a:latin typeface="+mj-lt"/>
            </a:endParaRPr>
          </a:p>
        </p:txBody>
      </p:sp>
      <p:sp>
        <p:nvSpPr>
          <p:cNvPr id="11" name="10 Dikdörtgen"/>
          <p:cNvSpPr/>
          <p:nvPr/>
        </p:nvSpPr>
        <p:spPr>
          <a:xfrm>
            <a:off x="2286000" y="1676400"/>
            <a:ext cx="4573688" cy="369332"/>
          </a:xfrm>
          <a:prstGeom prst="rect">
            <a:avLst/>
          </a:prstGeom>
        </p:spPr>
        <p:txBody>
          <a:bodyPr wrap="none">
            <a:spAutoFit/>
          </a:bodyPr>
          <a:lstStyle/>
          <a:p>
            <a:r>
              <a:rPr lang="en-US" dirty="0" smtClean="0">
                <a:solidFill>
                  <a:srgbClr val="FF0000"/>
                </a:solidFill>
                <a:latin typeface="+mj-lt"/>
              </a:rPr>
              <a:t>DAH is not related to low platelet counts. </a:t>
            </a:r>
            <a:endParaRPr lang="tr-TR" dirty="0">
              <a:solidFill>
                <a:srgbClr val="FF0000"/>
              </a:solidFill>
              <a:latin typeface="+mj-lt"/>
            </a:endParaRPr>
          </a:p>
        </p:txBody>
      </p:sp>
      <p:sp>
        <p:nvSpPr>
          <p:cNvPr id="13" name="12 Dikdörtgen"/>
          <p:cNvSpPr/>
          <p:nvPr/>
        </p:nvSpPr>
        <p:spPr>
          <a:xfrm>
            <a:off x="228600" y="4724400"/>
            <a:ext cx="4648200" cy="1447800"/>
          </a:xfrm>
          <a:prstGeom prst="rect">
            <a:avLst/>
          </a:prstGeom>
          <a:solidFill>
            <a:schemeClr val="accent1">
              <a:alpha val="1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13 Dikdörtgen"/>
          <p:cNvSpPr/>
          <p:nvPr/>
        </p:nvSpPr>
        <p:spPr>
          <a:xfrm>
            <a:off x="228600" y="468868"/>
            <a:ext cx="4953000" cy="369332"/>
          </a:xfrm>
          <a:prstGeom prst="rect">
            <a:avLst/>
          </a:prstGeom>
        </p:spPr>
        <p:txBody>
          <a:bodyPr wrap="square">
            <a:spAutoFit/>
          </a:bodyPr>
          <a:lstStyle/>
          <a:p>
            <a:pPr marL="342900" indent="-342900"/>
            <a:r>
              <a:rPr lang="tr-TR" b="1" dirty="0" smtClean="0">
                <a:solidFill>
                  <a:schemeClr val="accent1"/>
                </a:solidFill>
                <a:latin typeface="+mj-lt"/>
              </a:rPr>
              <a:t>3 </a:t>
            </a:r>
            <a:r>
              <a:rPr lang="en-US" b="1" dirty="0" smtClean="0">
                <a:solidFill>
                  <a:schemeClr val="accent1"/>
                </a:solidFill>
                <a:latin typeface="+mj-lt"/>
              </a:rPr>
              <a:t>Early complications of </a:t>
            </a:r>
            <a:r>
              <a:rPr lang="tr-TR" b="1" dirty="0" smtClean="0">
                <a:solidFill>
                  <a:schemeClr val="accent1"/>
                </a:solidFill>
                <a:latin typeface="+mj-lt"/>
              </a:rPr>
              <a:t>Pulmonary Origin</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Dikdörtgen"/>
          <p:cNvSpPr/>
          <p:nvPr/>
        </p:nvSpPr>
        <p:spPr>
          <a:xfrm>
            <a:off x="228600" y="1228904"/>
            <a:ext cx="5029200" cy="3724096"/>
          </a:xfrm>
          <a:prstGeom prst="rect">
            <a:avLst/>
          </a:prstGeom>
        </p:spPr>
        <p:txBody>
          <a:bodyPr wrap="square">
            <a:spAutoFit/>
          </a:bodyPr>
          <a:lstStyle/>
          <a:p>
            <a:pPr>
              <a:lnSpc>
                <a:spcPct val="200000"/>
              </a:lnSpc>
            </a:pPr>
            <a:r>
              <a:rPr lang="en-US" sz="2800" i="1" u="sng" dirty="0" smtClean="0">
                <a:solidFill>
                  <a:schemeClr val="accent3"/>
                </a:solidFill>
                <a:latin typeface="+mj-lt"/>
              </a:rPr>
              <a:t>Diagnosis</a:t>
            </a:r>
            <a:r>
              <a:rPr lang="en-US" dirty="0" smtClean="0">
                <a:latin typeface="+mj-lt"/>
              </a:rPr>
              <a:t/>
            </a:r>
            <a:br>
              <a:rPr lang="en-US" dirty="0" smtClean="0">
                <a:latin typeface="+mj-lt"/>
              </a:rPr>
            </a:br>
            <a:r>
              <a:rPr lang="en-US" dirty="0" smtClean="0">
                <a:latin typeface="+mj-lt"/>
              </a:rPr>
              <a:t>This is based on</a:t>
            </a:r>
            <a:r>
              <a:rPr lang="tr-TR" dirty="0" smtClean="0">
                <a:latin typeface="+mj-lt"/>
              </a:rPr>
              <a:t> </a:t>
            </a:r>
            <a:r>
              <a:rPr lang="en-US" b="1" dirty="0" smtClean="0">
                <a:latin typeface="+mj-lt"/>
              </a:rPr>
              <a:t>Chest X-ray </a:t>
            </a:r>
            <a:r>
              <a:rPr lang="tr-TR" b="1" dirty="0" smtClean="0">
                <a:latin typeface="+mj-lt"/>
              </a:rPr>
              <a:t>/</a:t>
            </a:r>
            <a:r>
              <a:rPr lang="en-US" b="1" dirty="0" smtClean="0">
                <a:latin typeface="+mj-lt"/>
              </a:rPr>
              <a:t>CT </a:t>
            </a:r>
            <a:r>
              <a:rPr lang="tr-TR" b="1" dirty="0" smtClean="0">
                <a:latin typeface="+mj-lt"/>
              </a:rPr>
              <a:t> </a:t>
            </a:r>
            <a:r>
              <a:rPr lang="tr-TR" b="1" dirty="0" err="1" smtClean="0">
                <a:latin typeface="+mj-lt"/>
              </a:rPr>
              <a:t>and</a:t>
            </a:r>
            <a:r>
              <a:rPr lang="tr-TR" b="1" dirty="0" smtClean="0">
                <a:latin typeface="+mj-lt"/>
              </a:rPr>
              <a:t>  </a:t>
            </a:r>
            <a:r>
              <a:rPr lang="tr-TR" b="1" dirty="0" err="1" smtClean="0">
                <a:latin typeface="+mj-lt"/>
              </a:rPr>
              <a:t>exactly</a:t>
            </a:r>
            <a:r>
              <a:rPr lang="tr-TR" b="1" dirty="0" smtClean="0">
                <a:latin typeface="+mj-lt"/>
              </a:rPr>
              <a:t> </a:t>
            </a:r>
            <a:r>
              <a:rPr lang="en-US" b="1" dirty="0" smtClean="0">
                <a:latin typeface="+mj-lt"/>
              </a:rPr>
              <a:t> </a:t>
            </a:r>
            <a:endParaRPr lang="tr-TR" b="1" dirty="0" smtClean="0">
              <a:latin typeface="+mj-lt"/>
            </a:endParaRPr>
          </a:p>
          <a:p>
            <a:pPr>
              <a:lnSpc>
                <a:spcPct val="200000"/>
              </a:lnSpc>
            </a:pPr>
            <a:r>
              <a:rPr lang="tr-TR" b="1" dirty="0" smtClean="0">
                <a:latin typeface="+mj-lt"/>
              </a:rPr>
              <a:t> </a:t>
            </a:r>
            <a:r>
              <a:rPr lang="en-US" b="1" dirty="0" smtClean="0">
                <a:latin typeface="+mj-lt"/>
              </a:rPr>
              <a:t> </a:t>
            </a:r>
            <a:r>
              <a:rPr lang="en-US" b="1" dirty="0" smtClean="0">
                <a:solidFill>
                  <a:srgbClr val="FF0000"/>
                </a:solidFill>
                <a:latin typeface="+mj-lt"/>
              </a:rPr>
              <a:t>BAL findings</a:t>
            </a:r>
            <a:r>
              <a:rPr lang="en-US" b="1" dirty="0" smtClean="0">
                <a:latin typeface="+mj-lt"/>
              </a:rPr>
              <a:t> </a:t>
            </a:r>
            <a:r>
              <a:rPr lang="tr-TR" b="1" dirty="0" smtClean="0">
                <a:latin typeface="+mj-lt"/>
              </a:rPr>
              <a:t> </a:t>
            </a:r>
            <a:r>
              <a:rPr lang="tr-TR" dirty="0" smtClean="0">
                <a:latin typeface="+mj-lt"/>
              </a:rPr>
              <a:t>(</a:t>
            </a:r>
            <a:r>
              <a:rPr lang="en-US" dirty="0" smtClean="0">
                <a:latin typeface="+mj-lt"/>
              </a:rPr>
              <a:t>progressively bloodier </a:t>
            </a:r>
            <a:r>
              <a:rPr lang="tr-TR" dirty="0" smtClean="0">
                <a:latin typeface="+mj-lt"/>
              </a:rPr>
              <a:t>) </a:t>
            </a:r>
            <a:r>
              <a:rPr lang="en-US" dirty="0" smtClean="0">
                <a:latin typeface="+mj-lt"/>
              </a:rPr>
              <a:t>but not attributable to infection (absence of pathogens in BAL), on thrombocytopenia, fluid overload or heart failure. </a:t>
            </a:r>
            <a:endParaRPr lang="tr-TR" dirty="0" smtClean="0">
              <a:latin typeface="+mj-lt"/>
            </a:endParaRPr>
          </a:p>
        </p:txBody>
      </p:sp>
      <p:pic>
        <p:nvPicPr>
          <p:cNvPr id="27649" name="Picture 1"/>
          <p:cNvPicPr>
            <a:picLocks noChangeAspect="1" noChangeArrowheads="1"/>
          </p:cNvPicPr>
          <p:nvPr/>
        </p:nvPicPr>
        <p:blipFill>
          <a:blip r:embed="rId3" cstate="print"/>
          <a:srcRect/>
          <a:stretch>
            <a:fillRect/>
          </a:stretch>
        </p:blipFill>
        <p:spPr bwMode="auto">
          <a:xfrm>
            <a:off x="5638800" y="2133600"/>
            <a:ext cx="3025228" cy="3429000"/>
          </a:xfrm>
          <a:prstGeom prst="rect">
            <a:avLst/>
          </a:prstGeom>
          <a:noFill/>
          <a:ln w="9525">
            <a:noFill/>
            <a:miter lim="800000"/>
            <a:headEnd/>
            <a:tailEnd/>
          </a:ln>
        </p:spPr>
      </p:pic>
      <p:sp>
        <p:nvSpPr>
          <p:cNvPr id="7" name="6 Dikdörtgen"/>
          <p:cNvSpPr/>
          <p:nvPr/>
        </p:nvSpPr>
        <p:spPr>
          <a:xfrm>
            <a:off x="5181600" y="5486400"/>
            <a:ext cx="3810000" cy="1061829"/>
          </a:xfrm>
          <a:prstGeom prst="rect">
            <a:avLst/>
          </a:prstGeom>
        </p:spPr>
        <p:txBody>
          <a:bodyPr wrap="square">
            <a:spAutoFit/>
          </a:bodyPr>
          <a:lstStyle/>
          <a:p>
            <a:pPr algn="ctr">
              <a:lnSpc>
                <a:spcPct val="150000"/>
              </a:lnSpc>
            </a:pPr>
            <a:r>
              <a:rPr lang="en-US" sz="1400" b="1" dirty="0" smtClean="0">
                <a:latin typeface="+mj-lt"/>
              </a:rPr>
              <a:t>Widespread alveolar filling representing diffuse alveolar hemorrhage following bone marrow transplantation.</a:t>
            </a:r>
            <a:endParaRPr lang="tr-TR" sz="1400" b="1" dirty="0">
              <a:latin typeface="+mj-lt"/>
            </a:endParaRPr>
          </a:p>
        </p:txBody>
      </p:sp>
      <p:pic>
        <p:nvPicPr>
          <p:cNvPr id="164868" name="Picture 4" descr="The presence of hemosiderin-laden alveolar macrophages i ile ilgili görsel sonucu"/>
          <p:cNvPicPr>
            <a:picLocks noChangeAspect="1" noChangeArrowheads="1"/>
          </p:cNvPicPr>
          <p:nvPr/>
        </p:nvPicPr>
        <p:blipFill>
          <a:blip r:embed="rId4" cstate="print"/>
          <a:srcRect/>
          <a:stretch>
            <a:fillRect/>
          </a:stretch>
        </p:blipFill>
        <p:spPr bwMode="auto">
          <a:xfrm>
            <a:off x="609600" y="5029200"/>
            <a:ext cx="2667000" cy="1573427"/>
          </a:xfrm>
          <a:prstGeom prst="rect">
            <a:avLst/>
          </a:prstGeom>
          <a:noFill/>
        </p:spPr>
      </p:pic>
      <p:sp>
        <p:nvSpPr>
          <p:cNvPr id="9" name="8 Dikdörtgen"/>
          <p:cNvSpPr/>
          <p:nvPr/>
        </p:nvSpPr>
        <p:spPr>
          <a:xfrm>
            <a:off x="457200" y="6596390"/>
            <a:ext cx="5638800" cy="261610"/>
          </a:xfrm>
          <a:prstGeom prst="rect">
            <a:avLst/>
          </a:prstGeom>
        </p:spPr>
        <p:txBody>
          <a:bodyPr wrap="square">
            <a:spAutoFit/>
          </a:bodyPr>
          <a:lstStyle/>
          <a:p>
            <a:r>
              <a:rPr lang="tr-TR" sz="1100" dirty="0" err="1" smtClean="0"/>
              <a:t>Hemosiderin</a:t>
            </a:r>
            <a:r>
              <a:rPr lang="tr-TR" sz="1100" dirty="0" smtClean="0"/>
              <a:t>-laden </a:t>
            </a:r>
            <a:r>
              <a:rPr lang="tr-TR" sz="1100" dirty="0" err="1" smtClean="0"/>
              <a:t>macrophages</a:t>
            </a:r>
            <a:r>
              <a:rPr lang="tr-TR" sz="1100" dirty="0" smtClean="0"/>
              <a:t> in the </a:t>
            </a:r>
            <a:r>
              <a:rPr lang="tr-TR" sz="1100" dirty="0" err="1" smtClean="0"/>
              <a:t>lung</a:t>
            </a:r>
            <a:r>
              <a:rPr lang="tr-TR" sz="1100" dirty="0" smtClean="0"/>
              <a:t>.</a:t>
            </a:r>
            <a:endParaRPr lang="tr-TR" sz="1100" dirty="0"/>
          </a:p>
        </p:txBody>
      </p:sp>
      <p:sp>
        <p:nvSpPr>
          <p:cNvPr id="10" name="1 Başlık"/>
          <p:cNvSpPr txBox="1">
            <a:spLocks/>
          </p:cNvSpPr>
          <p:nvPr/>
        </p:nvSpPr>
        <p:spPr>
          <a:xfrm>
            <a:off x="304800" y="838200"/>
            <a:ext cx="8229600" cy="685800"/>
          </a:xfrm>
          <a:prstGeom prst="rect">
            <a:avLst/>
          </a:prstGeom>
        </p:spPr>
        <p:txBody>
          <a:bodyPr vert="horz" anchor="ctr">
            <a:noAutofit/>
          </a:bodyPr>
          <a:lstStyle/>
          <a:p>
            <a:pPr lvl="0">
              <a:spcBef>
                <a:spcPct val="0"/>
              </a:spcBef>
            </a:pPr>
            <a:r>
              <a:rPr lang="tr-TR" sz="2400" b="1" dirty="0" smtClean="0">
                <a:solidFill>
                  <a:srgbClr val="C00000"/>
                </a:solidFill>
                <a:latin typeface="+mj-lt"/>
              </a:rPr>
              <a:t>DIFFUSE ALVEOLAR HEMAORRHAGE </a:t>
            </a:r>
            <a:r>
              <a:rPr kumimoji="0" lang="tr-TR" sz="2400" i="0" u="none" strike="noStrike" kern="1200" cap="none" spc="0" normalizeH="0" baseline="0" noProof="0" dirty="0" smtClean="0">
                <a:ln>
                  <a:noFill/>
                </a:ln>
                <a:solidFill>
                  <a:srgbClr val="C00000"/>
                </a:solidFill>
                <a:effectLst/>
                <a:uLnTx/>
                <a:uFillTx/>
                <a:latin typeface="+mj-lt"/>
                <a:ea typeface="+mj-ea"/>
                <a:cs typeface="+mj-cs"/>
              </a:rPr>
              <a:t>occuring after HSCT</a:t>
            </a:r>
            <a:r>
              <a:rPr kumimoji="0" lang="tr-TR" sz="2400" b="1" i="0" u="none" strike="noStrike" kern="1200" cap="none" spc="0" normalizeH="0" baseline="0" noProof="0" dirty="0" smtClean="0">
                <a:ln>
                  <a:noFill/>
                </a:ln>
                <a:solidFill>
                  <a:srgbClr val="C00000"/>
                </a:solidFill>
                <a:effectLst/>
                <a:uLnTx/>
                <a:uFillTx/>
                <a:latin typeface="+mj-lt"/>
                <a:ea typeface="+mj-ea"/>
                <a:cs typeface="+mj-cs"/>
              </a:rPr>
              <a:t/>
            </a:r>
            <a:br>
              <a:rPr kumimoji="0" lang="tr-TR" sz="2400" b="1" i="0" u="none" strike="noStrike" kern="1200" cap="none" spc="0" normalizeH="0" baseline="0" noProof="0" dirty="0" smtClean="0">
                <a:ln>
                  <a:noFill/>
                </a:ln>
                <a:solidFill>
                  <a:srgbClr val="C00000"/>
                </a:solidFill>
                <a:effectLst/>
                <a:uLnTx/>
                <a:uFillTx/>
                <a:latin typeface="+mj-lt"/>
                <a:ea typeface="+mj-ea"/>
                <a:cs typeface="+mj-cs"/>
              </a:rPr>
            </a:br>
            <a:endParaRPr kumimoji="0" lang="tr-TR" sz="2400" b="1" i="0" u="none" strike="noStrike" kern="1200" cap="none" spc="0" normalizeH="0" baseline="0" noProof="0" dirty="0">
              <a:ln>
                <a:noFill/>
              </a:ln>
              <a:solidFill>
                <a:srgbClr val="C00000"/>
              </a:solidFill>
              <a:effectLst/>
              <a:uLnTx/>
              <a:uFillTx/>
              <a:latin typeface="+mj-lt"/>
              <a:ea typeface="+mj-ea"/>
              <a:cs typeface="+mj-cs"/>
            </a:endParaRPr>
          </a:p>
        </p:txBody>
      </p:sp>
      <p:sp>
        <p:nvSpPr>
          <p:cNvPr id="11" name="10 Dikdörtgen"/>
          <p:cNvSpPr/>
          <p:nvPr/>
        </p:nvSpPr>
        <p:spPr>
          <a:xfrm>
            <a:off x="228600" y="468868"/>
            <a:ext cx="4953000" cy="369332"/>
          </a:xfrm>
          <a:prstGeom prst="rect">
            <a:avLst/>
          </a:prstGeom>
        </p:spPr>
        <p:txBody>
          <a:bodyPr wrap="square">
            <a:spAutoFit/>
          </a:bodyPr>
          <a:lstStyle/>
          <a:p>
            <a:pPr marL="342900" indent="-342900"/>
            <a:r>
              <a:rPr lang="tr-TR" b="1" dirty="0" smtClean="0">
                <a:solidFill>
                  <a:schemeClr val="accent1"/>
                </a:solidFill>
                <a:latin typeface="+mj-lt"/>
              </a:rPr>
              <a:t>3 </a:t>
            </a:r>
            <a:r>
              <a:rPr lang="en-US" b="1" dirty="0" smtClean="0">
                <a:solidFill>
                  <a:schemeClr val="accent1"/>
                </a:solidFill>
                <a:latin typeface="+mj-lt"/>
              </a:rPr>
              <a:t>Early complications of </a:t>
            </a:r>
            <a:r>
              <a:rPr lang="tr-TR" b="1" dirty="0" smtClean="0">
                <a:solidFill>
                  <a:schemeClr val="accent1"/>
                </a:solidFill>
                <a:latin typeface="+mj-lt"/>
              </a:rPr>
              <a:t>Pulmonary Origin</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Dikdörtgen"/>
          <p:cNvSpPr/>
          <p:nvPr/>
        </p:nvSpPr>
        <p:spPr>
          <a:xfrm>
            <a:off x="533400" y="3352800"/>
            <a:ext cx="8305800" cy="2585323"/>
          </a:xfrm>
          <a:prstGeom prst="rect">
            <a:avLst/>
          </a:prstGeom>
        </p:spPr>
        <p:txBody>
          <a:bodyPr wrap="square">
            <a:spAutoFit/>
          </a:bodyPr>
          <a:lstStyle/>
          <a:p>
            <a:pPr marL="342900" indent="-342900">
              <a:lnSpc>
                <a:spcPct val="150000"/>
              </a:lnSpc>
              <a:buFont typeface="+mj-lt"/>
              <a:buAutoNum type="arabicPeriod"/>
            </a:pPr>
            <a:r>
              <a:rPr lang="en-US" dirty="0" smtClean="0">
                <a:latin typeface="+mj-lt"/>
              </a:rPr>
              <a:t>Shortness of breath and </a:t>
            </a:r>
            <a:endParaRPr lang="tr-TR" dirty="0" smtClean="0">
              <a:latin typeface="+mj-lt"/>
            </a:endParaRPr>
          </a:p>
          <a:p>
            <a:pPr marL="342900" indent="-342900">
              <a:lnSpc>
                <a:spcPct val="150000"/>
              </a:lnSpc>
              <a:buFont typeface="+mj-lt"/>
              <a:buAutoNum type="arabicPeriod"/>
            </a:pPr>
            <a:r>
              <a:rPr lang="tr-TR" u="sng" dirty="0" smtClean="0">
                <a:latin typeface="+mj-lt"/>
              </a:rPr>
              <a:t>N</a:t>
            </a:r>
            <a:r>
              <a:rPr lang="en-US" u="sng" dirty="0" smtClean="0">
                <a:latin typeface="+mj-lt"/>
              </a:rPr>
              <a:t>on-productive coughing</a:t>
            </a:r>
            <a:r>
              <a:rPr lang="tr-TR" dirty="0" smtClean="0">
                <a:latin typeface="+mj-lt"/>
              </a:rPr>
              <a:t> ( </a:t>
            </a:r>
            <a:r>
              <a:rPr lang="en-US" dirty="0" err="1" smtClean="0">
                <a:solidFill>
                  <a:srgbClr val="FF0000"/>
                </a:solidFill>
                <a:latin typeface="+mj-lt"/>
              </a:rPr>
              <a:t>haemoptysis</a:t>
            </a:r>
            <a:r>
              <a:rPr lang="en-US" dirty="0" smtClean="0">
                <a:solidFill>
                  <a:srgbClr val="FF0000"/>
                </a:solidFill>
                <a:latin typeface="+mj-lt"/>
              </a:rPr>
              <a:t> is rare</a:t>
            </a:r>
            <a:r>
              <a:rPr lang="tr-TR" dirty="0" smtClean="0">
                <a:latin typeface="+mj-lt"/>
              </a:rPr>
              <a:t>)</a:t>
            </a:r>
          </a:p>
          <a:p>
            <a:pPr marL="342900" indent="-342900">
              <a:lnSpc>
                <a:spcPct val="150000"/>
              </a:lnSpc>
              <a:buFont typeface="+mj-lt"/>
              <a:buAutoNum type="arabicPeriod"/>
            </a:pPr>
            <a:r>
              <a:rPr lang="tr-TR" dirty="0" smtClean="0">
                <a:latin typeface="+mj-lt"/>
              </a:rPr>
              <a:t>w</a:t>
            </a:r>
            <a:r>
              <a:rPr lang="en-US" dirty="0" err="1" smtClean="0">
                <a:latin typeface="+mj-lt"/>
              </a:rPr>
              <a:t>ith</a:t>
            </a:r>
            <a:r>
              <a:rPr lang="en-US" dirty="0" smtClean="0">
                <a:latin typeface="+mj-lt"/>
              </a:rPr>
              <a:t> or without </a:t>
            </a:r>
            <a:r>
              <a:rPr lang="en-US" u="sng" dirty="0" smtClean="0">
                <a:latin typeface="+mj-lt"/>
              </a:rPr>
              <a:t>fever;</a:t>
            </a:r>
            <a:endParaRPr lang="en-US" u="sng" dirty="0" smtClean="0">
              <a:solidFill>
                <a:srgbClr val="FF0000"/>
              </a:solidFill>
              <a:latin typeface="+mj-lt"/>
            </a:endParaRPr>
          </a:p>
          <a:p>
            <a:pPr marL="342900" indent="-342900">
              <a:lnSpc>
                <a:spcPct val="150000"/>
              </a:lnSpc>
              <a:buFont typeface="+mj-lt"/>
              <a:buAutoNum type="arabicPeriod"/>
            </a:pPr>
            <a:r>
              <a:rPr lang="en-US" u="sng" dirty="0" err="1" smtClean="0">
                <a:latin typeface="+mj-lt"/>
              </a:rPr>
              <a:t>Hypoxaemia</a:t>
            </a:r>
            <a:r>
              <a:rPr lang="en-US" dirty="0" smtClean="0">
                <a:latin typeface="+mj-lt"/>
              </a:rPr>
              <a:t> </a:t>
            </a:r>
            <a:r>
              <a:rPr lang="tr-TR" dirty="0" smtClean="0">
                <a:latin typeface="+mj-lt"/>
              </a:rPr>
              <a:t>(</a:t>
            </a:r>
            <a:r>
              <a:rPr lang="en-US" dirty="0" smtClean="0">
                <a:latin typeface="+mj-lt"/>
              </a:rPr>
              <a:t>that can require oxygen therapy</a:t>
            </a:r>
            <a:r>
              <a:rPr lang="tr-TR" dirty="0" smtClean="0">
                <a:latin typeface="+mj-lt"/>
              </a:rPr>
              <a:t>)</a:t>
            </a:r>
            <a:endParaRPr lang="en-US" dirty="0" smtClean="0">
              <a:latin typeface="+mj-lt"/>
            </a:endParaRPr>
          </a:p>
          <a:p>
            <a:pPr marL="342900" indent="-342900">
              <a:lnSpc>
                <a:spcPct val="150000"/>
              </a:lnSpc>
              <a:buFont typeface="+mj-lt"/>
              <a:buAutoNum type="arabicPeriod"/>
            </a:pPr>
            <a:r>
              <a:rPr lang="en-US" b="1" dirty="0" smtClean="0">
                <a:latin typeface="+mj-lt"/>
              </a:rPr>
              <a:t>Chest X-ray or CT findings with </a:t>
            </a:r>
            <a:endParaRPr lang="tr-TR" b="1" dirty="0" smtClean="0">
              <a:latin typeface="+mj-lt"/>
            </a:endParaRPr>
          </a:p>
          <a:p>
            <a:pPr marL="342900" indent="-342900">
              <a:lnSpc>
                <a:spcPct val="150000"/>
              </a:lnSpc>
            </a:pPr>
            <a:r>
              <a:rPr lang="tr-TR" b="1" dirty="0" smtClean="0">
                <a:solidFill>
                  <a:srgbClr val="0070C0"/>
                </a:solidFill>
                <a:latin typeface="+mj-lt"/>
              </a:rPr>
              <a:t>(</a:t>
            </a:r>
            <a:r>
              <a:rPr lang="en-US" sz="1400" dirty="0" smtClean="0">
                <a:solidFill>
                  <a:srgbClr val="0070C0"/>
                </a:solidFill>
                <a:latin typeface="+mj-lt"/>
              </a:rPr>
              <a:t>focal or diffuse interstitial or alveolar infiltrates located in the middle and inferior lung fields</a:t>
            </a:r>
            <a:r>
              <a:rPr lang="tr-TR" sz="1400" dirty="0" smtClean="0">
                <a:latin typeface="+mj-lt"/>
              </a:rPr>
              <a:t>)</a:t>
            </a:r>
            <a:endParaRPr lang="en-US" sz="1400" dirty="0">
              <a:latin typeface="+mj-lt"/>
            </a:endParaRPr>
          </a:p>
        </p:txBody>
      </p:sp>
      <p:sp>
        <p:nvSpPr>
          <p:cNvPr id="5" name="4 Dikdörtgen"/>
          <p:cNvSpPr/>
          <p:nvPr/>
        </p:nvSpPr>
        <p:spPr>
          <a:xfrm>
            <a:off x="685800" y="1524000"/>
            <a:ext cx="2491388" cy="461665"/>
          </a:xfrm>
          <a:prstGeom prst="rect">
            <a:avLst/>
          </a:prstGeom>
        </p:spPr>
        <p:txBody>
          <a:bodyPr wrap="none">
            <a:spAutoFit/>
          </a:bodyPr>
          <a:lstStyle/>
          <a:p>
            <a:r>
              <a:rPr lang="en-US" sz="2400" i="1" u="sng" dirty="0" smtClean="0">
                <a:solidFill>
                  <a:schemeClr val="accent3"/>
                </a:solidFill>
                <a:latin typeface="Trebuchet MS"/>
              </a:rPr>
              <a:t>Clinical features</a:t>
            </a:r>
            <a:endParaRPr lang="tr-TR" sz="2400" u="sng" dirty="0">
              <a:solidFill>
                <a:schemeClr val="accent3"/>
              </a:solidFill>
            </a:endParaRPr>
          </a:p>
        </p:txBody>
      </p:sp>
      <p:sp>
        <p:nvSpPr>
          <p:cNvPr id="7" name="6 Dikdörtgen"/>
          <p:cNvSpPr/>
          <p:nvPr/>
        </p:nvSpPr>
        <p:spPr>
          <a:xfrm>
            <a:off x="609600" y="2057400"/>
            <a:ext cx="7391400" cy="1338828"/>
          </a:xfrm>
          <a:prstGeom prst="rect">
            <a:avLst/>
          </a:prstGeom>
        </p:spPr>
        <p:txBody>
          <a:bodyPr wrap="square">
            <a:spAutoFit/>
          </a:bodyPr>
          <a:lstStyle/>
          <a:p>
            <a:pPr>
              <a:lnSpc>
                <a:spcPct val="150000"/>
              </a:lnSpc>
            </a:pPr>
            <a:r>
              <a:rPr lang="en-US" dirty="0" smtClean="0">
                <a:latin typeface="+mj-lt"/>
              </a:rPr>
              <a:t>The median times to onset in patients undergoing </a:t>
            </a:r>
            <a:r>
              <a:rPr lang="en-US" dirty="0" err="1" smtClean="0">
                <a:solidFill>
                  <a:srgbClr val="FF0000"/>
                </a:solidFill>
                <a:latin typeface="+mj-lt"/>
              </a:rPr>
              <a:t>allo</a:t>
            </a:r>
            <a:r>
              <a:rPr lang="en-US" dirty="0" smtClean="0">
                <a:solidFill>
                  <a:srgbClr val="FF0000"/>
                </a:solidFill>
                <a:latin typeface="+mj-lt"/>
              </a:rPr>
              <a:t>- and auto-HSCT are 19 and 12 days</a:t>
            </a:r>
            <a:r>
              <a:rPr lang="en-US" dirty="0" smtClean="0">
                <a:latin typeface="+mj-lt"/>
              </a:rPr>
              <a:t>, but episodes after the first month are not uncommon. The main manifestations are as follows:</a:t>
            </a:r>
            <a:endParaRPr lang="tr-TR" dirty="0">
              <a:latin typeface="+mj-lt"/>
            </a:endParaRPr>
          </a:p>
        </p:txBody>
      </p:sp>
      <p:sp>
        <p:nvSpPr>
          <p:cNvPr id="9" name="1 Başlık"/>
          <p:cNvSpPr txBox="1">
            <a:spLocks/>
          </p:cNvSpPr>
          <p:nvPr/>
        </p:nvSpPr>
        <p:spPr>
          <a:xfrm>
            <a:off x="304800" y="838200"/>
            <a:ext cx="8229600" cy="685800"/>
          </a:xfrm>
          <a:prstGeom prst="rect">
            <a:avLst/>
          </a:prstGeom>
        </p:spPr>
        <p:txBody>
          <a:bodyPr vert="horz" anchor="ctr">
            <a:noAutofit/>
          </a:bodyPr>
          <a:lstStyle/>
          <a:p>
            <a:pPr lvl="0">
              <a:spcBef>
                <a:spcPct val="0"/>
              </a:spcBef>
            </a:pPr>
            <a:r>
              <a:rPr lang="tr-TR" sz="2400" b="1" dirty="0" smtClean="0">
                <a:solidFill>
                  <a:srgbClr val="C00000"/>
                </a:solidFill>
                <a:latin typeface="+mj-lt"/>
              </a:rPr>
              <a:t>DIFFUSE ALVEOLAR HEMAORRHAGE </a:t>
            </a:r>
            <a:r>
              <a:rPr kumimoji="0" lang="tr-TR" sz="2400" i="0" u="none" strike="noStrike" kern="1200" cap="none" spc="0" normalizeH="0" baseline="0" noProof="0" dirty="0" smtClean="0">
                <a:ln>
                  <a:noFill/>
                </a:ln>
                <a:solidFill>
                  <a:srgbClr val="C00000"/>
                </a:solidFill>
                <a:effectLst/>
                <a:uLnTx/>
                <a:uFillTx/>
                <a:latin typeface="+mj-lt"/>
                <a:ea typeface="+mj-ea"/>
                <a:cs typeface="+mj-cs"/>
              </a:rPr>
              <a:t>occuring after HSCT</a:t>
            </a:r>
            <a:r>
              <a:rPr kumimoji="0" lang="tr-TR" sz="2400" b="1" i="0" u="none" strike="noStrike" kern="1200" cap="none" spc="0" normalizeH="0" baseline="0" noProof="0" dirty="0" smtClean="0">
                <a:ln>
                  <a:noFill/>
                </a:ln>
                <a:solidFill>
                  <a:srgbClr val="C00000"/>
                </a:solidFill>
                <a:effectLst/>
                <a:uLnTx/>
                <a:uFillTx/>
                <a:latin typeface="+mj-lt"/>
                <a:ea typeface="+mj-ea"/>
                <a:cs typeface="+mj-cs"/>
              </a:rPr>
              <a:t/>
            </a:r>
            <a:br>
              <a:rPr kumimoji="0" lang="tr-TR" sz="2400" b="1" i="0" u="none" strike="noStrike" kern="1200" cap="none" spc="0" normalizeH="0" baseline="0" noProof="0" dirty="0" smtClean="0">
                <a:ln>
                  <a:noFill/>
                </a:ln>
                <a:solidFill>
                  <a:srgbClr val="C00000"/>
                </a:solidFill>
                <a:effectLst/>
                <a:uLnTx/>
                <a:uFillTx/>
                <a:latin typeface="+mj-lt"/>
                <a:ea typeface="+mj-ea"/>
                <a:cs typeface="+mj-cs"/>
              </a:rPr>
            </a:br>
            <a:endParaRPr kumimoji="0" lang="tr-TR" sz="2400" b="1" i="0" u="none" strike="noStrike" kern="1200" cap="none" spc="0" normalizeH="0" baseline="0" noProof="0" dirty="0">
              <a:ln>
                <a:noFill/>
              </a:ln>
              <a:solidFill>
                <a:srgbClr val="C00000"/>
              </a:solidFill>
              <a:effectLst/>
              <a:uLnTx/>
              <a:uFillTx/>
              <a:latin typeface="+mj-lt"/>
              <a:ea typeface="+mj-ea"/>
              <a:cs typeface="+mj-cs"/>
            </a:endParaRPr>
          </a:p>
        </p:txBody>
      </p:sp>
      <p:sp>
        <p:nvSpPr>
          <p:cNvPr id="10" name="9 Dikdörtgen"/>
          <p:cNvSpPr/>
          <p:nvPr/>
        </p:nvSpPr>
        <p:spPr>
          <a:xfrm>
            <a:off x="228600" y="468868"/>
            <a:ext cx="4953000" cy="369332"/>
          </a:xfrm>
          <a:prstGeom prst="rect">
            <a:avLst/>
          </a:prstGeom>
        </p:spPr>
        <p:txBody>
          <a:bodyPr wrap="square">
            <a:spAutoFit/>
          </a:bodyPr>
          <a:lstStyle/>
          <a:p>
            <a:pPr marL="342900" indent="-342900"/>
            <a:r>
              <a:rPr lang="tr-TR" b="1" dirty="0" smtClean="0">
                <a:solidFill>
                  <a:schemeClr val="accent1"/>
                </a:solidFill>
                <a:latin typeface="+mj-lt"/>
              </a:rPr>
              <a:t>3 </a:t>
            </a:r>
            <a:r>
              <a:rPr lang="en-US" b="1" dirty="0" smtClean="0">
                <a:solidFill>
                  <a:schemeClr val="accent1"/>
                </a:solidFill>
                <a:latin typeface="+mj-lt"/>
              </a:rPr>
              <a:t>Early complications of </a:t>
            </a:r>
            <a:r>
              <a:rPr lang="tr-TR" b="1" dirty="0" smtClean="0">
                <a:solidFill>
                  <a:schemeClr val="accent1"/>
                </a:solidFill>
                <a:latin typeface="+mj-lt"/>
              </a:rPr>
              <a:t>Pulmonary Origin</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Dikdörtgen"/>
          <p:cNvSpPr/>
          <p:nvPr/>
        </p:nvSpPr>
        <p:spPr>
          <a:xfrm>
            <a:off x="533400" y="1981200"/>
            <a:ext cx="8077200" cy="4524315"/>
          </a:xfrm>
          <a:prstGeom prst="rect">
            <a:avLst/>
          </a:prstGeom>
        </p:spPr>
        <p:txBody>
          <a:bodyPr wrap="square">
            <a:spAutoFit/>
          </a:bodyPr>
          <a:lstStyle/>
          <a:p>
            <a:pPr>
              <a:lnSpc>
                <a:spcPct val="150000"/>
              </a:lnSpc>
            </a:pPr>
            <a:r>
              <a:rPr lang="en-US" sz="2400" dirty="0" smtClean="0">
                <a:latin typeface="+mj-lt"/>
              </a:rPr>
              <a:t/>
            </a:r>
            <a:br>
              <a:rPr lang="en-US" sz="2400" dirty="0" smtClean="0">
                <a:latin typeface="+mj-lt"/>
              </a:rPr>
            </a:br>
            <a:r>
              <a:rPr lang="en-US" sz="2400" dirty="0" smtClean="0">
                <a:latin typeface="+mj-lt"/>
              </a:rPr>
              <a:t>After some small retrospective series, </a:t>
            </a:r>
            <a:r>
              <a:rPr lang="en-US" sz="2400" b="1" dirty="0" smtClean="0">
                <a:solidFill>
                  <a:srgbClr val="FF0000"/>
                </a:solidFill>
                <a:latin typeface="+mj-lt"/>
              </a:rPr>
              <a:t>high-dose methyl-PDN </a:t>
            </a:r>
            <a:r>
              <a:rPr lang="en-US" sz="2400" dirty="0" smtClean="0">
                <a:latin typeface="+mj-lt"/>
              </a:rPr>
              <a:t>(250–500 mg q 6 hrs, 4–5 days and tapering over 2–4 weeks) was considered the treatment of choice. However, many other authors have failed to observe any benefit of corticosteroids on the poor outcome associated with DAH. No other measures have proved to be effective.</a:t>
            </a:r>
          </a:p>
        </p:txBody>
      </p:sp>
      <p:sp>
        <p:nvSpPr>
          <p:cNvPr id="5" name="4 Dikdörtgen"/>
          <p:cNvSpPr/>
          <p:nvPr/>
        </p:nvSpPr>
        <p:spPr>
          <a:xfrm>
            <a:off x="457200" y="1905000"/>
            <a:ext cx="1981183" cy="523220"/>
          </a:xfrm>
          <a:prstGeom prst="rect">
            <a:avLst/>
          </a:prstGeom>
        </p:spPr>
        <p:txBody>
          <a:bodyPr wrap="none">
            <a:spAutoFit/>
          </a:bodyPr>
          <a:lstStyle/>
          <a:p>
            <a:r>
              <a:rPr lang="en-US" sz="2800" i="1" u="sng" dirty="0" smtClean="0">
                <a:solidFill>
                  <a:schemeClr val="accent3"/>
                </a:solidFill>
                <a:latin typeface="+mj-lt"/>
              </a:rPr>
              <a:t> Treatment</a:t>
            </a:r>
            <a:endParaRPr lang="tr-TR" sz="2800" u="sng" dirty="0">
              <a:solidFill>
                <a:schemeClr val="accent3"/>
              </a:solidFill>
              <a:latin typeface="+mj-lt"/>
            </a:endParaRPr>
          </a:p>
        </p:txBody>
      </p:sp>
      <p:sp>
        <p:nvSpPr>
          <p:cNvPr id="9" name="1 Başlık"/>
          <p:cNvSpPr txBox="1">
            <a:spLocks/>
          </p:cNvSpPr>
          <p:nvPr/>
        </p:nvSpPr>
        <p:spPr>
          <a:xfrm>
            <a:off x="304800" y="838200"/>
            <a:ext cx="8229600" cy="685800"/>
          </a:xfrm>
          <a:prstGeom prst="rect">
            <a:avLst/>
          </a:prstGeom>
        </p:spPr>
        <p:txBody>
          <a:bodyPr vert="horz" anchor="ctr">
            <a:noAutofit/>
          </a:bodyPr>
          <a:lstStyle/>
          <a:p>
            <a:pPr lvl="0">
              <a:spcBef>
                <a:spcPct val="0"/>
              </a:spcBef>
            </a:pPr>
            <a:r>
              <a:rPr lang="tr-TR" sz="2400" b="1" dirty="0" smtClean="0">
                <a:solidFill>
                  <a:srgbClr val="C00000"/>
                </a:solidFill>
                <a:latin typeface="+mj-lt"/>
              </a:rPr>
              <a:t>DIFFUSE ALVEOLAR HEMAORRHAGE </a:t>
            </a:r>
            <a:r>
              <a:rPr kumimoji="0" lang="tr-TR" sz="2400" i="0" u="none" strike="noStrike" kern="1200" cap="none" spc="0" normalizeH="0" baseline="0" noProof="0" dirty="0" smtClean="0">
                <a:ln>
                  <a:noFill/>
                </a:ln>
                <a:solidFill>
                  <a:srgbClr val="C00000"/>
                </a:solidFill>
                <a:effectLst/>
                <a:uLnTx/>
                <a:uFillTx/>
                <a:latin typeface="+mj-lt"/>
                <a:ea typeface="+mj-ea"/>
                <a:cs typeface="+mj-cs"/>
              </a:rPr>
              <a:t>occuring after HSCT</a:t>
            </a:r>
            <a:r>
              <a:rPr kumimoji="0" lang="tr-TR" sz="2400" b="1" i="0" u="none" strike="noStrike" kern="1200" cap="none" spc="0" normalizeH="0" baseline="0" noProof="0" dirty="0" smtClean="0">
                <a:ln>
                  <a:noFill/>
                </a:ln>
                <a:solidFill>
                  <a:srgbClr val="C00000"/>
                </a:solidFill>
                <a:effectLst/>
                <a:uLnTx/>
                <a:uFillTx/>
                <a:latin typeface="+mj-lt"/>
                <a:ea typeface="+mj-ea"/>
                <a:cs typeface="+mj-cs"/>
              </a:rPr>
              <a:t/>
            </a:r>
            <a:br>
              <a:rPr kumimoji="0" lang="tr-TR" sz="2400" b="1" i="0" u="none" strike="noStrike" kern="1200" cap="none" spc="0" normalizeH="0" baseline="0" noProof="0" dirty="0" smtClean="0">
                <a:ln>
                  <a:noFill/>
                </a:ln>
                <a:solidFill>
                  <a:srgbClr val="C00000"/>
                </a:solidFill>
                <a:effectLst/>
                <a:uLnTx/>
                <a:uFillTx/>
                <a:latin typeface="+mj-lt"/>
                <a:ea typeface="+mj-ea"/>
                <a:cs typeface="+mj-cs"/>
              </a:rPr>
            </a:br>
            <a:endParaRPr kumimoji="0" lang="tr-TR" sz="2400" b="1" i="0" u="none" strike="noStrike" kern="1200" cap="none" spc="0" normalizeH="0" baseline="0" noProof="0" dirty="0">
              <a:ln>
                <a:noFill/>
              </a:ln>
              <a:solidFill>
                <a:srgbClr val="C00000"/>
              </a:solidFill>
              <a:effectLst/>
              <a:uLnTx/>
              <a:uFillTx/>
              <a:latin typeface="+mj-lt"/>
              <a:ea typeface="+mj-ea"/>
              <a:cs typeface="+mj-cs"/>
            </a:endParaRPr>
          </a:p>
        </p:txBody>
      </p:sp>
      <p:sp>
        <p:nvSpPr>
          <p:cNvPr id="10" name="9 Dikdörtgen"/>
          <p:cNvSpPr/>
          <p:nvPr/>
        </p:nvSpPr>
        <p:spPr>
          <a:xfrm>
            <a:off x="228600" y="468868"/>
            <a:ext cx="4953000" cy="369332"/>
          </a:xfrm>
          <a:prstGeom prst="rect">
            <a:avLst/>
          </a:prstGeom>
        </p:spPr>
        <p:txBody>
          <a:bodyPr wrap="square">
            <a:spAutoFit/>
          </a:bodyPr>
          <a:lstStyle/>
          <a:p>
            <a:pPr marL="342900" indent="-342900"/>
            <a:r>
              <a:rPr lang="tr-TR" b="1" dirty="0" smtClean="0">
                <a:solidFill>
                  <a:schemeClr val="accent1"/>
                </a:solidFill>
                <a:latin typeface="+mj-lt"/>
              </a:rPr>
              <a:t>3 </a:t>
            </a:r>
            <a:r>
              <a:rPr lang="en-US" b="1" dirty="0" smtClean="0">
                <a:solidFill>
                  <a:schemeClr val="accent1"/>
                </a:solidFill>
                <a:latin typeface="+mj-lt"/>
              </a:rPr>
              <a:t>Early complications of </a:t>
            </a:r>
            <a:r>
              <a:rPr lang="tr-TR" b="1" dirty="0" smtClean="0">
                <a:solidFill>
                  <a:schemeClr val="accent1"/>
                </a:solidFill>
                <a:latin typeface="+mj-lt"/>
              </a:rPr>
              <a:t>Pulmonary Origin</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Başlık"/>
          <p:cNvSpPr txBox="1">
            <a:spLocks/>
          </p:cNvSpPr>
          <p:nvPr/>
        </p:nvSpPr>
        <p:spPr>
          <a:xfrm>
            <a:off x="152400" y="914400"/>
            <a:ext cx="8991600" cy="685800"/>
          </a:xfrm>
          <a:prstGeom prst="rect">
            <a:avLst/>
          </a:prstGeom>
        </p:spPr>
        <p:txBody>
          <a:bodyPr vert="horz" anchor="ctr">
            <a:noAutofit/>
          </a:bodyPr>
          <a:lstStyle/>
          <a:p>
            <a:pPr>
              <a:spcBef>
                <a:spcPct val="0"/>
              </a:spcBef>
            </a:pPr>
            <a:r>
              <a:rPr lang="tr-TR" sz="2400" b="1" dirty="0" smtClean="0">
                <a:solidFill>
                  <a:schemeClr val="accent3"/>
                </a:solidFill>
                <a:latin typeface="+mj-lt"/>
              </a:rPr>
              <a:t> IDIOPATHIC PNEUMONIA SYNDROME </a:t>
            </a:r>
            <a:r>
              <a:rPr kumimoji="0" lang="tr-TR" sz="2400" i="0" u="none" strike="noStrike" kern="1200" cap="none" spc="0" normalizeH="0" baseline="0" noProof="0" dirty="0" smtClean="0">
                <a:ln>
                  <a:noFill/>
                </a:ln>
                <a:solidFill>
                  <a:schemeClr val="accent3"/>
                </a:solidFill>
                <a:effectLst/>
                <a:uLnTx/>
                <a:uFillTx/>
                <a:latin typeface="+mj-lt"/>
                <a:ea typeface="+mj-ea"/>
                <a:cs typeface="+mj-cs"/>
              </a:rPr>
              <a:t>occuring after HSCT</a:t>
            </a:r>
            <a:r>
              <a:rPr kumimoji="0" lang="tr-TR" sz="2400" b="1" i="0" u="none" strike="noStrike" kern="1200" cap="none" spc="0" normalizeH="0" baseline="0" noProof="0" dirty="0" smtClean="0">
                <a:ln>
                  <a:noFill/>
                </a:ln>
                <a:solidFill>
                  <a:schemeClr val="accent3"/>
                </a:solidFill>
                <a:effectLst/>
                <a:uLnTx/>
                <a:uFillTx/>
                <a:latin typeface="+mj-lt"/>
                <a:ea typeface="+mj-ea"/>
                <a:cs typeface="+mj-cs"/>
              </a:rPr>
              <a:t/>
            </a:r>
            <a:br>
              <a:rPr kumimoji="0" lang="tr-TR" sz="2400" b="1" i="0" u="none" strike="noStrike" kern="1200" cap="none" spc="0" normalizeH="0" baseline="0" noProof="0" dirty="0" smtClean="0">
                <a:ln>
                  <a:noFill/>
                </a:ln>
                <a:solidFill>
                  <a:schemeClr val="accent3"/>
                </a:solidFill>
                <a:effectLst/>
                <a:uLnTx/>
                <a:uFillTx/>
                <a:latin typeface="+mj-lt"/>
                <a:ea typeface="+mj-ea"/>
                <a:cs typeface="+mj-cs"/>
              </a:rPr>
            </a:br>
            <a:endParaRPr kumimoji="0" lang="tr-TR" sz="2400" b="1" i="0" u="none" strike="noStrike" kern="1200" cap="none" spc="0" normalizeH="0" baseline="0" noProof="0" dirty="0">
              <a:ln>
                <a:noFill/>
              </a:ln>
              <a:solidFill>
                <a:schemeClr val="accent3"/>
              </a:solidFill>
              <a:effectLst/>
              <a:uLnTx/>
              <a:uFillTx/>
              <a:latin typeface="+mj-lt"/>
              <a:ea typeface="+mj-ea"/>
              <a:cs typeface="+mj-cs"/>
            </a:endParaRPr>
          </a:p>
        </p:txBody>
      </p:sp>
      <p:sp>
        <p:nvSpPr>
          <p:cNvPr id="4" name="3 Dikdörtgen"/>
          <p:cNvSpPr/>
          <p:nvPr/>
        </p:nvSpPr>
        <p:spPr>
          <a:xfrm>
            <a:off x="228600" y="468868"/>
            <a:ext cx="4953000" cy="369332"/>
          </a:xfrm>
          <a:prstGeom prst="rect">
            <a:avLst/>
          </a:prstGeom>
        </p:spPr>
        <p:txBody>
          <a:bodyPr wrap="square">
            <a:spAutoFit/>
          </a:bodyPr>
          <a:lstStyle/>
          <a:p>
            <a:pPr marL="342900" indent="-342900"/>
            <a:r>
              <a:rPr lang="tr-TR" b="1" dirty="0" smtClean="0">
                <a:solidFill>
                  <a:schemeClr val="accent1"/>
                </a:solidFill>
                <a:latin typeface="+mj-lt"/>
              </a:rPr>
              <a:t>3 </a:t>
            </a:r>
            <a:r>
              <a:rPr lang="en-US" b="1" dirty="0" smtClean="0">
                <a:solidFill>
                  <a:schemeClr val="accent1"/>
                </a:solidFill>
                <a:latin typeface="+mj-lt"/>
              </a:rPr>
              <a:t>Early complications of </a:t>
            </a:r>
            <a:r>
              <a:rPr lang="tr-TR" b="1" dirty="0" smtClean="0">
                <a:solidFill>
                  <a:schemeClr val="accent1"/>
                </a:solidFill>
                <a:latin typeface="+mj-lt"/>
              </a:rPr>
              <a:t>Pulmonary Origin</a:t>
            </a:r>
          </a:p>
        </p:txBody>
      </p:sp>
      <p:sp>
        <p:nvSpPr>
          <p:cNvPr id="5" name="4 Dikdörtgen"/>
          <p:cNvSpPr/>
          <p:nvPr/>
        </p:nvSpPr>
        <p:spPr>
          <a:xfrm>
            <a:off x="1905000" y="4267200"/>
            <a:ext cx="6096000" cy="2862322"/>
          </a:xfrm>
          <a:prstGeom prst="rect">
            <a:avLst/>
          </a:prstGeom>
        </p:spPr>
        <p:txBody>
          <a:bodyPr wrap="square">
            <a:spAutoFit/>
          </a:bodyPr>
          <a:lstStyle/>
          <a:p>
            <a:pPr>
              <a:lnSpc>
                <a:spcPct val="150000"/>
              </a:lnSpc>
              <a:buFont typeface="Wingdings" pitchFamily="2" charset="2"/>
              <a:buChar char="§"/>
            </a:pPr>
            <a:r>
              <a:rPr lang="tr-TR" sz="2000" dirty="0" smtClean="0">
                <a:solidFill>
                  <a:srgbClr val="FF0000"/>
                </a:solidFill>
                <a:latin typeface="+mj-lt"/>
              </a:rPr>
              <a:t> F</a:t>
            </a:r>
            <a:r>
              <a:rPr lang="en-US" sz="2000" dirty="0" smtClean="0">
                <a:solidFill>
                  <a:srgbClr val="FF0000"/>
                </a:solidFill>
                <a:latin typeface="+mj-lt"/>
              </a:rPr>
              <a:t>ever</a:t>
            </a:r>
            <a:r>
              <a:rPr lang="tr-TR" sz="2000" dirty="0" smtClean="0">
                <a:solidFill>
                  <a:srgbClr val="FF0000"/>
                </a:solidFill>
                <a:latin typeface="+mj-lt"/>
              </a:rPr>
              <a:t>,</a:t>
            </a:r>
          </a:p>
          <a:p>
            <a:pPr>
              <a:lnSpc>
                <a:spcPct val="150000"/>
              </a:lnSpc>
              <a:buFont typeface="Wingdings" pitchFamily="2" charset="2"/>
              <a:buChar char="§"/>
            </a:pPr>
            <a:r>
              <a:rPr lang="tr-TR" sz="2000" dirty="0" smtClean="0">
                <a:solidFill>
                  <a:srgbClr val="FF0000"/>
                </a:solidFill>
                <a:latin typeface="+mj-lt"/>
              </a:rPr>
              <a:t> N</a:t>
            </a:r>
            <a:r>
              <a:rPr lang="en-US" sz="2000" dirty="0" smtClean="0">
                <a:solidFill>
                  <a:srgbClr val="FF0000"/>
                </a:solidFill>
                <a:latin typeface="+mj-lt"/>
              </a:rPr>
              <a:t>on-productive cough, </a:t>
            </a:r>
            <a:endParaRPr lang="tr-TR" sz="2000" dirty="0" smtClean="0">
              <a:solidFill>
                <a:srgbClr val="FF0000"/>
              </a:solidFill>
              <a:latin typeface="+mj-lt"/>
            </a:endParaRPr>
          </a:p>
          <a:p>
            <a:pPr>
              <a:lnSpc>
                <a:spcPct val="150000"/>
              </a:lnSpc>
              <a:buFont typeface="Wingdings" pitchFamily="2" charset="2"/>
              <a:buChar char="§"/>
            </a:pPr>
            <a:r>
              <a:rPr lang="tr-TR" sz="2000" dirty="0" smtClean="0">
                <a:solidFill>
                  <a:srgbClr val="FF0000"/>
                </a:solidFill>
                <a:latin typeface="+mj-lt"/>
              </a:rPr>
              <a:t> T</a:t>
            </a:r>
            <a:r>
              <a:rPr lang="en-US" sz="2000" dirty="0" err="1" smtClean="0">
                <a:solidFill>
                  <a:srgbClr val="FF0000"/>
                </a:solidFill>
                <a:latin typeface="+mj-lt"/>
              </a:rPr>
              <a:t>achypnoea</a:t>
            </a:r>
            <a:r>
              <a:rPr lang="en-US" sz="2000" dirty="0" smtClean="0">
                <a:solidFill>
                  <a:srgbClr val="FF0000"/>
                </a:solidFill>
                <a:latin typeface="+mj-lt"/>
              </a:rPr>
              <a:t> and </a:t>
            </a:r>
            <a:r>
              <a:rPr lang="en-US" sz="2000" dirty="0" err="1" smtClean="0">
                <a:solidFill>
                  <a:srgbClr val="FF0000"/>
                </a:solidFill>
                <a:latin typeface="+mj-lt"/>
              </a:rPr>
              <a:t>hypoxaemia</a:t>
            </a:r>
            <a:r>
              <a:rPr lang="en-US" sz="2000" dirty="0" smtClean="0">
                <a:solidFill>
                  <a:srgbClr val="FF0000"/>
                </a:solidFill>
                <a:latin typeface="+mj-lt"/>
              </a:rPr>
              <a:t>, </a:t>
            </a:r>
            <a:endParaRPr lang="tr-TR" sz="2000" dirty="0" smtClean="0">
              <a:solidFill>
                <a:srgbClr val="FF0000"/>
              </a:solidFill>
              <a:latin typeface="+mj-lt"/>
            </a:endParaRPr>
          </a:p>
          <a:p>
            <a:pPr>
              <a:lnSpc>
                <a:spcPct val="150000"/>
              </a:lnSpc>
              <a:buFont typeface="Wingdings" pitchFamily="2" charset="2"/>
              <a:buChar char="§"/>
            </a:pPr>
            <a:r>
              <a:rPr lang="tr-TR" sz="2000" dirty="0" smtClean="0">
                <a:solidFill>
                  <a:srgbClr val="FF0000"/>
                </a:solidFill>
                <a:latin typeface="+mj-lt"/>
              </a:rPr>
              <a:t> D</a:t>
            </a:r>
            <a:r>
              <a:rPr lang="en-US" sz="2000" dirty="0" err="1" smtClean="0">
                <a:solidFill>
                  <a:srgbClr val="FF0000"/>
                </a:solidFill>
                <a:latin typeface="+mj-lt"/>
              </a:rPr>
              <a:t>iffuse</a:t>
            </a:r>
            <a:r>
              <a:rPr lang="en-US" sz="2000" dirty="0" smtClean="0">
                <a:solidFill>
                  <a:srgbClr val="FF0000"/>
                </a:solidFill>
                <a:latin typeface="+mj-lt"/>
              </a:rPr>
              <a:t> alveolar or interstitial infiltrates </a:t>
            </a:r>
            <a:endParaRPr lang="tr-TR" sz="2000" dirty="0" smtClean="0">
              <a:solidFill>
                <a:srgbClr val="FF0000"/>
              </a:solidFill>
              <a:latin typeface="+mj-lt"/>
            </a:endParaRPr>
          </a:p>
          <a:p>
            <a:pPr>
              <a:lnSpc>
                <a:spcPct val="150000"/>
              </a:lnSpc>
            </a:pPr>
            <a:r>
              <a:rPr lang="tr-TR" sz="2000" dirty="0" smtClean="0">
                <a:solidFill>
                  <a:srgbClr val="FF0000"/>
                </a:solidFill>
                <a:latin typeface="+mj-lt"/>
              </a:rPr>
              <a:t> (</a:t>
            </a:r>
            <a:r>
              <a:rPr lang="en-US" sz="2000" dirty="0" smtClean="0">
                <a:solidFill>
                  <a:srgbClr val="FF0000"/>
                </a:solidFill>
                <a:latin typeface="+mj-lt"/>
              </a:rPr>
              <a:t>X-rays or CT scans</a:t>
            </a:r>
            <a:r>
              <a:rPr lang="tr-TR" sz="2000" dirty="0" smtClean="0">
                <a:solidFill>
                  <a:srgbClr val="FF0000"/>
                </a:solidFill>
                <a:latin typeface="+mj-lt"/>
              </a:rPr>
              <a:t>)</a:t>
            </a:r>
          </a:p>
          <a:p>
            <a:pPr algn="ctr">
              <a:lnSpc>
                <a:spcPct val="150000"/>
              </a:lnSpc>
            </a:pPr>
            <a:endParaRPr lang="tr-TR" sz="2000" dirty="0" smtClean="0">
              <a:latin typeface="+mj-lt"/>
            </a:endParaRPr>
          </a:p>
        </p:txBody>
      </p:sp>
      <p:pic>
        <p:nvPicPr>
          <p:cNvPr id="24578" name="Picture 2"/>
          <p:cNvPicPr>
            <a:picLocks noChangeAspect="1" noChangeArrowheads="1"/>
          </p:cNvPicPr>
          <p:nvPr/>
        </p:nvPicPr>
        <p:blipFill>
          <a:blip r:embed="rId3" cstate="print"/>
          <a:srcRect/>
          <a:stretch>
            <a:fillRect/>
          </a:stretch>
        </p:blipFill>
        <p:spPr bwMode="auto">
          <a:xfrm>
            <a:off x="2819400" y="1515872"/>
            <a:ext cx="2438400" cy="2308352"/>
          </a:xfrm>
          <a:prstGeom prst="rect">
            <a:avLst/>
          </a:prstGeom>
          <a:noFill/>
          <a:ln w="9525">
            <a:noFill/>
            <a:miter lim="800000"/>
            <a:headEnd/>
            <a:tailEnd/>
          </a:ln>
        </p:spPr>
      </p:pic>
      <p:sp>
        <p:nvSpPr>
          <p:cNvPr id="6" name="5 Dikdörtgen"/>
          <p:cNvSpPr/>
          <p:nvPr/>
        </p:nvSpPr>
        <p:spPr>
          <a:xfrm>
            <a:off x="381000" y="3886200"/>
            <a:ext cx="8229600" cy="461665"/>
          </a:xfrm>
          <a:prstGeom prst="rect">
            <a:avLst/>
          </a:prstGeom>
        </p:spPr>
        <p:txBody>
          <a:bodyPr wrap="square">
            <a:spAutoFit/>
          </a:bodyPr>
          <a:lstStyle/>
          <a:p>
            <a:r>
              <a:rPr lang="en-US" sz="2400" dirty="0" smtClean="0">
                <a:latin typeface="+mj-lt"/>
              </a:rPr>
              <a:t>IPS is </a:t>
            </a:r>
            <a:r>
              <a:rPr lang="en-US" sz="2400" dirty="0" err="1" smtClean="0">
                <a:latin typeface="+mj-lt"/>
              </a:rPr>
              <a:t>characterised</a:t>
            </a:r>
            <a:r>
              <a:rPr lang="en-US" sz="2400" dirty="0" smtClean="0">
                <a:latin typeface="+mj-lt"/>
              </a:rPr>
              <a:t> by the development around day +20 of </a:t>
            </a:r>
            <a:endParaRPr lang="tr-TR" sz="2400" dirty="0" smtClean="0">
              <a:latin typeface="+mj-lt"/>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228600" y="468868"/>
            <a:ext cx="4953000" cy="369332"/>
          </a:xfrm>
          <a:prstGeom prst="rect">
            <a:avLst/>
          </a:prstGeom>
        </p:spPr>
        <p:txBody>
          <a:bodyPr wrap="square">
            <a:spAutoFit/>
          </a:bodyPr>
          <a:lstStyle/>
          <a:p>
            <a:pPr marL="342900" indent="-342900"/>
            <a:r>
              <a:rPr lang="tr-TR" b="1" dirty="0" smtClean="0">
                <a:solidFill>
                  <a:schemeClr val="accent1"/>
                </a:solidFill>
                <a:latin typeface="+mj-lt"/>
              </a:rPr>
              <a:t>3 </a:t>
            </a:r>
            <a:r>
              <a:rPr lang="en-US" b="1" dirty="0" smtClean="0">
                <a:solidFill>
                  <a:schemeClr val="accent1"/>
                </a:solidFill>
                <a:latin typeface="+mj-lt"/>
              </a:rPr>
              <a:t>Early complications of </a:t>
            </a:r>
            <a:r>
              <a:rPr lang="tr-TR" b="1" dirty="0" smtClean="0">
                <a:solidFill>
                  <a:schemeClr val="accent1"/>
                </a:solidFill>
                <a:latin typeface="+mj-lt"/>
              </a:rPr>
              <a:t>Pulmonary Origin</a:t>
            </a:r>
          </a:p>
        </p:txBody>
      </p:sp>
      <p:sp>
        <p:nvSpPr>
          <p:cNvPr id="7" name="6 Dikdörtgen"/>
          <p:cNvSpPr/>
          <p:nvPr/>
        </p:nvSpPr>
        <p:spPr>
          <a:xfrm>
            <a:off x="5754931" y="6172200"/>
            <a:ext cx="3389069" cy="307777"/>
          </a:xfrm>
          <a:prstGeom prst="rect">
            <a:avLst/>
          </a:prstGeom>
        </p:spPr>
        <p:txBody>
          <a:bodyPr wrap="none">
            <a:spAutoFit/>
          </a:bodyPr>
          <a:lstStyle/>
          <a:p>
            <a:r>
              <a:rPr lang="en-US" sz="1400" dirty="0" smtClean="0"/>
              <a:t>Chest radiographs obtained on day 0 (A)</a:t>
            </a:r>
            <a:endParaRPr lang="tr-TR" sz="1400" dirty="0"/>
          </a:p>
        </p:txBody>
      </p:sp>
      <p:sp>
        <p:nvSpPr>
          <p:cNvPr id="8" name="1 Başlık"/>
          <p:cNvSpPr txBox="1">
            <a:spLocks/>
          </p:cNvSpPr>
          <p:nvPr/>
        </p:nvSpPr>
        <p:spPr>
          <a:xfrm>
            <a:off x="152400" y="914400"/>
            <a:ext cx="8991600" cy="685800"/>
          </a:xfrm>
          <a:prstGeom prst="rect">
            <a:avLst/>
          </a:prstGeom>
        </p:spPr>
        <p:txBody>
          <a:bodyPr vert="horz" anchor="ctr">
            <a:noAutofit/>
          </a:bodyPr>
          <a:lstStyle/>
          <a:p>
            <a:pPr>
              <a:spcBef>
                <a:spcPct val="0"/>
              </a:spcBef>
            </a:pPr>
            <a:r>
              <a:rPr lang="tr-TR" sz="2400" b="1" dirty="0" smtClean="0">
                <a:solidFill>
                  <a:schemeClr val="accent3"/>
                </a:solidFill>
                <a:latin typeface="+mj-lt"/>
              </a:rPr>
              <a:t> IDIOPATHIC PNEUMONIA SYNDROME </a:t>
            </a:r>
            <a:r>
              <a:rPr kumimoji="0" lang="tr-TR" sz="2400" i="0" u="none" strike="noStrike" kern="1200" cap="none" spc="0" normalizeH="0" baseline="0" noProof="0" dirty="0" smtClean="0">
                <a:ln>
                  <a:noFill/>
                </a:ln>
                <a:solidFill>
                  <a:schemeClr val="accent3"/>
                </a:solidFill>
                <a:effectLst/>
                <a:uLnTx/>
                <a:uFillTx/>
                <a:latin typeface="+mj-lt"/>
                <a:ea typeface="+mj-ea"/>
                <a:cs typeface="+mj-cs"/>
              </a:rPr>
              <a:t>occuring after HSCT</a:t>
            </a:r>
            <a:r>
              <a:rPr kumimoji="0" lang="tr-TR" sz="2400" b="1" i="0" u="none" strike="noStrike" kern="1200" cap="none" spc="0" normalizeH="0" baseline="0" noProof="0" dirty="0" smtClean="0">
                <a:ln>
                  <a:noFill/>
                </a:ln>
                <a:solidFill>
                  <a:schemeClr val="accent3"/>
                </a:solidFill>
                <a:effectLst/>
                <a:uLnTx/>
                <a:uFillTx/>
                <a:latin typeface="+mj-lt"/>
                <a:ea typeface="+mj-ea"/>
                <a:cs typeface="+mj-cs"/>
              </a:rPr>
              <a:t/>
            </a:r>
            <a:br>
              <a:rPr kumimoji="0" lang="tr-TR" sz="2400" b="1" i="0" u="none" strike="noStrike" kern="1200" cap="none" spc="0" normalizeH="0" baseline="0" noProof="0" dirty="0" smtClean="0">
                <a:ln>
                  <a:noFill/>
                </a:ln>
                <a:solidFill>
                  <a:schemeClr val="accent3"/>
                </a:solidFill>
                <a:effectLst/>
                <a:uLnTx/>
                <a:uFillTx/>
                <a:latin typeface="+mj-lt"/>
                <a:ea typeface="+mj-ea"/>
                <a:cs typeface="+mj-cs"/>
              </a:rPr>
            </a:br>
            <a:endParaRPr kumimoji="0" lang="tr-TR" sz="2400" b="1" i="0" u="none" strike="noStrike" kern="1200" cap="none" spc="0" normalizeH="0" baseline="0" noProof="0" dirty="0">
              <a:ln>
                <a:noFill/>
              </a:ln>
              <a:solidFill>
                <a:schemeClr val="accent3"/>
              </a:solidFill>
              <a:effectLst/>
              <a:uLnTx/>
              <a:uFillTx/>
              <a:latin typeface="+mj-lt"/>
              <a:ea typeface="+mj-ea"/>
              <a:cs typeface="+mj-cs"/>
            </a:endParaRPr>
          </a:p>
        </p:txBody>
      </p:sp>
      <p:sp>
        <p:nvSpPr>
          <p:cNvPr id="5" name="4 Dikdörtgen"/>
          <p:cNvSpPr/>
          <p:nvPr/>
        </p:nvSpPr>
        <p:spPr>
          <a:xfrm>
            <a:off x="152400" y="762000"/>
            <a:ext cx="6324600" cy="5693866"/>
          </a:xfrm>
          <a:prstGeom prst="rect">
            <a:avLst/>
          </a:prstGeom>
        </p:spPr>
        <p:txBody>
          <a:bodyPr wrap="square">
            <a:spAutoFit/>
          </a:bodyPr>
          <a:lstStyle/>
          <a:p>
            <a:pPr>
              <a:lnSpc>
                <a:spcPct val="200000"/>
              </a:lnSpc>
            </a:pPr>
            <a:r>
              <a:rPr lang="en-US" sz="2800" u="sng" dirty="0" smtClean="0">
                <a:solidFill>
                  <a:schemeClr val="accent3"/>
                </a:solidFill>
              </a:rPr>
              <a:t/>
            </a:r>
            <a:br>
              <a:rPr lang="en-US" sz="2800" u="sng" dirty="0" smtClean="0">
                <a:solidFill>
                  <a:schemeClr val="accent3"/>
                </a:solidFill>
              </a:rPr>
            </a:br>
            <a:r>
              <a:rPr lang="en-US" sz="2800" b="1" i="1" u="sng" dirty="0" smtClean="0">
                <a:solidFill>
                  <a:schemeClr val="accent3"/>
                </a:solidFill>
                <a:latin typeface="+mj-lt"/>
              </a:rPr>
              <a:t>Diagnosis</a:t>
            </a:r>
            <a:endParaRPr lang="en-US" sz="2800" i="1" u="sng" dirty="0" smtClean="0">
              <a:solidFill>
                <a:schemeClr val="accent3"/>
              </a:solidFill>
              <a:latin typeface="+mj-lt"/>
            </a:endParaRPr>
          </a:p>
          <a:p>
            <a:pPr>
              <a:lnSpc>
                <a:spcPct val="200000"/>
              </a:lnSpc>
            </a:pPr>
            <a:r>
              <a:rPr lang="en-US" dirty="0" smtClean="0">
                <a:latin typeface="+mj-lt"/>
              </a:rPr>
              <a:t>Today, this diagnosis is accepted when there is evidence of:</a:t>
            </a:r>
          </a:p>
          <a:p>
            <a:pPr marL="342900" indent="-342900">
              <a:lnSpc>
                <a:spcPct val="200000"/>
              </a:lnSpc>
              <a:buAutoNum type="alphaLcPeriod"/>
            </a:pPr>
            <a:r>
              <a:rPr lang="en-US" b="1" dirty="0" smtClean="0">
                <a:solidFill>
                  <a:srgbClr val="C00000"/>
                </a:solidFill>
                <a:latin typeface="+mj-lt"/>
              </a:rPr>
              <a:t>Widespread alveolar injury </a:t>
            </a:r>
            <a:endParaRPr lang="tr-TR" b="1" dirty="0" smtClean="0">
              <a:solidFill>
                <a:srgbClr val="C00000"/>
              </a:solidFill>
              <a:latin typeface="+mj-lt"/>
            </a:endParaRPr>
          </a:p>
          <a:p>
            <a:pPr marL="342900" indent="-342900">
              <a:lnSpc>
                <a:spcPct val="200000"/>
              </a:lnSpc>
            </a:pPr>
            <a:r>
              <a:rPr lang="tr-TR" dirty="0" smtClean="0">
                <a:latin typeface="+mj-lt"/>
              </a:rPr>
              <a:t>     </a:t>
            </a:r>
            <a:r>
              <a:rPr lang="en-US" dirty="0" smtClean="0">
                <a:latin typeface="+mj-lt"/>
              </a:rPr>
              <a:t>(clinical, radiological and/or functional)</a:t>
            </a:r>
          </a:p>
          <a:p>
            <a:pPr>
              <a:lnSpc>
                <a:spcPct val="200000"/>
              </a:lnSpc>
            </a:pPr>
            <a:r>
              <a:rPr lang="en-US" b="1" dirty="0" smtClean="0">
                <a:solidFill>
                  <a:srgbClr val="C00000"/>
                </a:solidFill>
                <a:latin typeface="+mj-lt"/>
              </a:rPr>
              <a:t>b. </a:t>
            </a:r>
            <a:r>
              <a:rPr lang="tr-TR" b="1" dirty="0" smtClean="0">
                <a:solidFill>
                  <a:srgbClr val="C00000"/>
                </a:solidFill>
                <a:latin typeface="+mj-lt"/>
              </a:rPr>
              <a:t> </a:t>
            </a:r>
            <a:r>
              <a:rPr lang="en-US" b="1" dirty="0" smtClean="0">
                <a:solidFill>
                  <a:srgbClr val="C00000"/>
                </a:solidFill>
                <a:latin typeface="+mj-lt"/>
              </a:rPr>
              <a:t>Absence of active lower respiratory tract infection </a:t>
            </a:r>
            <a:r>
              <a:rPr lang="tr-TR" b="1" dirty="0" smtClean="0">
                <a:solidFill>
                  <a:srgbClr val="C00000"/>
                </a:solidFill>
                <a:latin typeface="+mj-lt"/>
              </a:rPr>
              <a:t>    </a:t>
            </a:r>
            <a:r>
              <a:rPr lang="en-US" dirty="0" smtClean="0">
                <a:latin typeface="+mj-lt"/>
              </a:rPr>
              <a:t>(all cultures and tests in BAL or lung biopsies are negative)</a:t>
            </a:r>
          </a:p>
          <a:p>
            <a:pPr>
              <a:lnSpc>
                <a:spcPct val="200000"/>
              </a:lnSpc>
            </a:pPr>
            <a:r>
              <a:rPr lang="en-US" b="1" dirty="0" smtClean="0">
                <a:solidFill>
                  <a:srgbClr val="C00000"/>
                </a:solidFill>
                <a:latin typeface="+mj-lt"/>
              </a:rPr>
              <a:t>c. </a:t>
            </a:r>
            <a:r>
              <a:rPr lang="tr-TR" b="1" dirty="0" smtClean="0">
                <a:solidFill>
                  <a:srgbClr val="C00000"/>
                </a:solidFill>
                <a:latin typeface="+mj-lt"/>
              </a:rPr>
              <a:t> </a:t>
            </a:r>
            <a:r>
              <a:rPr lang="en-US" b="1" dirty="0" smtClean="0">
                <a:solidFill>
                  <a:srgbClr val="C00000"/>
                </a:solidFill>
                <a:latin typeface="+mj-lt"/>
              </a:rPr>
              <a:t>Absence of cardiac dysfunction, acute renal failure or iatrogenic fluid overload.</a:t>
            </a:r>
          </a:p>
        </p:txBody>
      </p:sp>
      <p:pic>
        <p:nvPicPr>
          <p:cNvPr id="4098" name="Picture 2"/>
          <p:cNvPicPr>
            <a:picLocks noChangeAspect="1" noChangeArrowheads="1"/>
          </p:cNvPicPr>
          <p:nvPr/>
        </p:nvPicPr>
        <p:blipFill>
          <a:blip r:embed="rId2" cstate="print"/>
          <a:srcRect/>
          <a:stretch>
            <a:fillRect/>
          </a:stretch>
        </p:blipFill>
        <p:spPr bwMode="auto">
          <a:xfrm>
            <a:off x="6400800" y="3048000"/>
            <a:ext cx="2438400" cy="2762250"/>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228600" y="468868"/>
            <a:ext cx="4953000" cy="369332"/>
          </a:xfrm>
          <a:prstGeom prst="rect">
            <a:avLst/>
          </a:prstGeom>
        </p:spPr>
        <p:txBody>
          <a:bodyPr wrap="square">
            <a:spAutoFit/>
          </a:bodyPr>
          <a:lstStyle/>
          <a:p>
            <a:pPr marL="342900" indent="-342900"/>
            <a:r>
              <a:rPr lang="tr-TR" b="1" dirty="0" smtClean="0">
                <a:solidFill>
                  <a:schemeClr val="accent1"/>
                </a:solidFill>
                <a:latin typeface="+mj-lt"/>
              </a:rPr>
              <a:t>3 </a:t>
            </a:r>
            <a:r>
              <a:rPr lang="en-US" b="1" dirty="0" smtClean="0">
                <a:solidFill>
                  <a:schemeClr val="accent1"/>
                </a:solidFill>
                <a:latin typeface="+mj-lt"/>
              </a:rPr>
              <a:t>Early complications of </a:t>
            </a:r>
            <a:r>
              <a:rPr lang="tr-TR" b="1" dirty="0" smtClean="0">
                <a:solidFill>
                  <a:schemeClr val="accent1"/>
                </a:solidFill>
                <a:latin typeface="+mj-lt"/>
              </a:rPr>
              <a:t>Pulmonary Origin</a:t>
            </a:r>
          </a:p>
        </p:txBody>
      </p:sp>
      <p:sp>
        <p:nvSpPr>
          <p:cNvPr id="5" name="4 Dikdörtgen"/>
          <p:cNvSpPr/>
          <p:nvPr/>
        </p:nvSpPr>
        <p:spPr>
          <a:xfrm>
            <a:off x="457200" y="1676400"/>
            <a:ext cx="7772400" cy="2723823"/>
          </a:xfrm>
          <a:prstGeom prst="rect">
            <a:avLst/>
          </a:prstGeom>
        </p:spPr>
        <p:txBody>
          <a:bodyPr wrap="square">
            <a:spAutoFit/>
          </a:bodyPr>
          <a:lstStyle/>
          <a:p>
            <a:pPr>
              <a:lnSpc>
                <a:spcPct val="150000"/>
              </a:lnSpc>
            </a:pPr>
            <a:endParaRPr lang="en-US" sz="2000" b="1" dirty="0" smtClean="0">
              <a:latin typeface="+mj-lt"/>
            </a:endParaRPr>
          </a:p>
          <a:p>
            <a:pPr>
              <a:lnSpc>
                <a:spcPct val="150000"/>
              </a:lnSpc>
            </a:pPr>
            <a:r>
              <a:rPr lang="en-US" sz="2000" dirty="0" smtClean="0">
                <a:solidFill>
                  <a:srgbClr val="FF0000"/>
                </a:solidFill>
                <a:latin typeface="+mj-lt"/>
              </a:rPr>
              <a:t>1. Supportive care - </a:t>
            </a:r>
            <a:r>
              <a:rPr lang="en-US" dirty="0" smtClean="0">
                <a:latin typeface="+mj-lt"/>
              </a:rPr>
              <a:t>IP</a:t>
            </a:r>
            <a:r>
              <a:rPr lang="tr-TR" dirty="0" smtClean="0">
                <a:latin typeface="+mj-lt"/>
              </a:rPr>
              <a:t>S</a:t>
            </a:r>
            <a:r>
              <a:rPr lang="en-US" dirty="0" smtClean="0">
                <a:latin typeface="+mj-lt"/>
              </a:rPr>
              <a:t> can rapidly progress to respiratory failure</a:t>
            </a:r>
            <a:r>
              <a:rPr lang="tr-TR" dirty="0" smtClean="0">
                <a:latin typeface="+mj-lt"/>
              </a:rPr>
              <a:t> </a:t>
            </a:r>
            <a:r>
              <a:rPr lang="en-US" dirty="0" err="1" smtClean="0">
                <a:latin typeface="+mj-lt"/>
              </a:rPr>
              <a:t>ventilatory</a:t>
            </a:r>
            <a:r>
              <a:rPr lang="en-US" dirty="0" smtClean="0">
                <a:latin typeface="+mj-lt"/>
              </a:rPr>
              <a:t> support</a:t>
            </a:r>
            <a:r>
              <a:rPr lang="tr-TR" dirty="0" smtClean="0">
                <a:latin typeface="+mj-lt"/>
              </a:rPr>
              <a:t> </a:t>
            </a:r>
            <a:r>
              <a:rPr lang="en-US" dirty="0" smtClean="0">
                <a:latin typeface="+mj-lt"/>
              </a:rPr>
              <a:t>careful fluid balance including continuous </a:t>
            </a:r>
            <a:r>
              <a:rPr lang="en-US" dirty="0" err="1" smtClean="0">
                <a:latin typeface="+mj-lt"/>
              </a:rPr>
              <a:t>veno</a:t>
            </a:r>
            <a:r>
              <a:rPr lang="en-US" dirty="0" smtClean="0">
                <a:latin typeface="+mj-lt"/>
              </a:rPr>
              <a:t>-venous </a:t>
            </a:r>
            <a:r>
              <a:rPr lang="en-US" dirty="0" err="1" smtClean="0">
                <a:latin typeface="+mj-lt"/>
              </a:rPr>
              <a:t>hemofiltration</a:t>
            </a:r>
            <a:r>
              <a:rPr lang="en-US" dirty="0" smtClean="0">
                <a:latin typeface="+mj-lt"/>
              </a:rPr>
              <a:t> if required</a:t>
            </a:r>
            <a:r>
              <a:rPr lang="tr-TR" dirty="0" smtClean="0">
                <a:latin typeface="+mj-lt"/>
              </a:rPr>
              <a:t> </a:t>
            </a:r>
            <a:r>
              <a:rPr lang="en-US" dirty="0" smtClean="0">
                <a:latin typeface="+mj-lt"/>
              </a:rPr>
              <a:t>empiric and prophylactic (while on high-dose steroids) antimicrobials</a:t>
            </a:r>
          </a:p>
          <a:p>
            <a:pPr>
              <a:lnSpc>
                <a:spcPct val="150000"/>
              </a:lnSpc>
            </a:pPr>
            <a:endParaRPr lang="en-US" sz="2000" dirty="0">
              <a:latin typeface="+mj-lt"/>
            </a:endParaRPr>
          </a:p>
        </p:txBody>
      </p:sp>
      <p:sp>
        <p:nvSpPr>
          <p:cNvPr id="8" name="1 Başlık"/>
          <p:cNvSpPr txBox="1">
            <a:spLocks/>
          </p:cNvSpPr>
          <p:nvPr/>
        </p:nvSpPr>
        <p:spPr>
          <a:xfrm>
            <a:off x="152400" y="914400"/>
            <a:ext cx="8991600" cy="685800"/>
          </a:xfrm>
          <a:prstGeom prst="rect">
            <a:avLst/>
          </a:prstGeom>
        </p:spPr>
        <p:txBody>
          <a:bodyPr vert="horz" anchor="ctr">
            <a:noAutofit/>
          </a:bodyPr>
          <a:lstStyle/>
          <a:p>
            <a:pPr>
              <a:spcBef>
                <a:spcPct val="0"/>
              </a:spcBef>
            </a:pPr>
            <a:r>
              <a:rPr lang="tr-TR" sz="2400" b="1" dirty="0" smtClean="0">
                <a:solidFill>
                  <a:schemeClr val="accent3"/>
                </a:solidFill>
                <a:latin typeface="+mj-lt"/>
              </a:rPr>
              <a:t> IDIOPATHIC PNEUMONIA SYNDROME </a:t>
            </a:r>
            <a:r>
              <a:rPr kumimoji="0" lang="tr-TR" sz="2400" i="0" u="none" strike="noStrike" kern="1200" cap="none" spc="0" normalizeH="0" baseline="0" noProof="0" dirty="0" smtClean="0">
                <a:ln>
                  <a:noFill/>
                </a:ln>
                <a:solidFill>
                  <a:schemeClr val="accent3"/>
                </a:solidFill>
                <a:effectLst/>
                <a:uLnTx/>
                <a:uFillTx/>
                <a:latin typeface="+mj-lt"/>
                <a:ea typeface="+mj-ea"/>
                <a:cs typeface="+mj-cs"/>
              </a:rPr>
              <a:t>occuring after HSCT</a:t>
            </a:r>
            <a:r>
              <a:rPr kumimoji="0" lang="tr-TR" sz="2400" b="1" i="0" u="none" strike="noStrike" kern="1200" cap="none" spc="0" normalizeH="0" baseline="0" noProof="0" dirty="0" smtClean="0">
                <a:ln>
                  <a:noFill/>
                </a:ln>
                <a:solidFill>
                  <a:schemeClr val="accent3"/>
                </a:solidFill>
                <a:effectLst/>
                <a:uLnTx/>
                <a:uFillTx/>
                <a:latin typeface="+mj-lt"/>
                <a:ea typeface="+mj-ea"/>
                <a:cs typeface="+mj-cs"/>
              </a:rPr>
              <a:t/>
            </a:r>
            <a:br>
              <a:rPr kumimoji="0" lang="tr-TR" sz="2400" b="1" i="0" u="none" strike="noStrike" kern="1200" cap="none" spc="0" normalizeH="0" baseline="0" noProof="0" dirty="0" smtClean="0">
                <a:ln>
                  <a:noFill/>
                </a:ln>
                <a:solidFill>
                  <a:schemeClr val="accent3"/>
                </a:solidFill>
                <a:effectLst/>
                <a:uLnTx/>
                <a:uFillTx/>
                <a:latin typeface="+mj-lt"/>
                <a:ea typeface="+mj-ea"/>
                <a:cs typeface="+mj-cs"/>
              </a:rPr>
            </a:br>
            <a:endParaRPr kumimoji="0" lang="tr-TR" sz="2400" b="1" i="0" u="none" strike="noStrike" kern="1200" cap="none" spc="0" normalizeH="0" baseline="0" noProof="0" dirty="0">
              <a:ln>
                <a:noFill/>
              </a:ln>
              <a:solidFill>
                <a:schemeClr val="accent3"/>
              </a:solidFill>
              <a:effectLst/>
              <a:uLnTx/>
              <a:uFillTx/>
              <a:latin typeface="+mj-lt"/>
              <a:ea typeface="+mj-ea"/>
              <a:cs typeface="+mj-cs"/>
            </a:endParaRPr>
          </a:p>
        </p:txBody>
      </p:sp>
      <p:sp>
        <p:nvSpPr>
          <p:cNvPr id="10" name="9 Dikdörtgen"/>
          <p:cNvSpPr/>
          <p:nvPr/>
        </p:nvSpPr>
        <p:spPr>
          <a:xfrm>
            <a:off x="381000" y="4114800"/>
            <a:ext cx="8382000" cy="2077492"/>
          </a:xfrm>
          <a:prstGeom prst="rect">
            <a:avLst/>
          </a:prstGeom>
        </p:spPr>
        <p:txBody>
          <a:bodyPr wrap="square">
            <a:spAutoFit/>
          </a:bodyPr>
          <a:lstStyle/>
          <a:p>
            <a:pPr>
              <a:lnSpc>
                <a:spcPct val="150000"/>
              </a:lnSpc>
            </a:pPr>
            <a:r>
              <a:rPr lang="en-US" sz="2000" dirty="0" smtClean="0">
                <a:solidFill>
                  <a:srgbClr val="FF0000"/>
                </a:solidFill>
                <a:latin typeface="+mj-lt"/>
              </a:rPr>
              <a:t>2. Corticosteroids</a:t>
            </a:r>
            <a:r>
              <a:rPr lang="tr-TR" sz="2000" dirty="0" smtClean="0">
                <a:solidFill>
                  <a:srgbClr val="FF0000"/>
                </a:solidFill>
                <a:latin typeface="+mj-lt"/>
              </a:rPr>
              <a:t> (</a:t>
            </a:r>
            <a:r>
              <a:rPr lang="en-US" sz="2000" b="1" dirty="0" smtClean="0">
                <a:solidFill>
                  <a:srgbClr val="FF0000"/>
                </a:solidFill>
                <a:latin typeface="+mj-lt"/>
              </a:rPr>
              <a:t>Low or high doses of methyl-PDN</a:t>
            </a:r>
            <a:r>
              <a:rPr lang="tr-TR" sz="2000" b="1" dirty="0" smtClean="0">
                <a:solidFill>
                  <a:srgbClr val="FF0000"/>
                </a:solidFill>
                <a:latin typeface="+mj-lt"/>
              </a:rPr>
              <a:t>)                                  </a:t>
            </a:r>
            <a:r>
              <a:rPr lang="en-US" sz="2000" b="1" dirty="0" smtClean="0">
                <a:solidFill>
                  <a:srgbClr val="FF0000"/>
                </a:solidFill>
                <a:latin typeface="+mj-lt"/>
              </a:rPr>
              <a:t> </a:t>
            </a:r>
            <a:endParaRPr lang="tr-TR" sz="2000" b="1" dirty="0" smtClean="0">
              <a:solidFill>
                <a:srgbClr val="FF0000"/>
              </a:solidFill>
              <a:latin typeface="+mj-lt"/>
            </a:endParaRPr>
          </a:p>
          <a:p>
            <a:pPr>
              <a:lnSpc>
                <a:spcPct val="150000"/>
              </a:lnSpc>
            </a:pPr>
            <a:r>
              <a:rPr lang="tr-TR" dirty="0" smtClean="0">
                <a:latin typeface="+mj-lt"/>
              </a:rPr>
              <a:t>S</a:t>
            </a:r>
            <a:r>
              <a:rPr lang="en-US" dirty="0" err="1" smtClean="0">
                <a:latin typeface="+mj-lt"/>
              </a:rPr>
              <a:t>eem</a:t>
            </a:r>
            <a:r>
              <a:rPr lang="en-US" dirty="0" smtClean="0">
                <a:latin typeface="+mj-lt"/>
              </a:rPr>
              <a:t> to have limited efficacy (except in DAH forms of IPS). </a:t>
            </a:r>
          </a:p>
          <a:p>
            <a:pPr>
              <a:lnSpc>
                <a:spcPct val="150000"/>
              </a:lnSpc>
            </a:pPr>
            <a:r>
              <a:rPr lang="en-US" sz="1600" dirty="0" smtClean="0">
                <a:solidFill>
                  <a:schemeClr val="accent3">
                    <a:lumMod val="75000"/>
                  </a:schemeClr>
                </a:solidFill>
                <a:latin typeface="+mj-lt"/>
              </a:rPr>
              <a:t>The dose of corticosteroids is not well defined. One approach is to use 1-2 mg/kg/day. Another approach is higher doses at 1 gm/d of </a:t>
            </a:r>
            <a:r>
              <a:rPr lang="en-US" sz="1600" dirty="0" err="1" smtClean="0">
                <a:solidFill>
                  <a:schemeClr val="accent3">
                    <a:lumMod val="75000"/>
                  </a:schemeClr>
                </a:solidFill>
                <a:latin typeface="+mj-lt"/>
              </a:rPr>
              <a:t>methylprednisolone</a:t>
            </a:r>
            <a:r>
              <a:rPr lang="en-US" sz="1600" dirty="0" smtClean="0">
                <a:solidFill>
                  <a:schemeClr val="accent3">
                    <a:lumMod val="75000"/>
                  </a:schemeClr>
                </a:solidFill>
                <a:latin typeface="+mj-lt"/>
              </a:rPr>
              <a:t> for 3 days followed by a rapid taper to 1 mg/kg. Steroids can then be tapered over a 2- to</a:t>
            </a:r>
            <a:r>
              <a:rPr lang="tr-TR" sz="1600" dirty="0" smtClean="0">
                <a:solidFill>
                  <a:schemeClr val="accent3">
                    <a:lumMod val="75000"/>
                  </a:schemeClr>
                </a:solidFill>
                <a:latin typeface="+mj-lt"/>
              </a:rPr>
              <a:t> 3</a:t>
            </a:r>
            <a:r>
              <a:rPr lang="en-US" sz="1600" dirty="0" smtClean="0">
                <a:solidFill>
                  <a:schemeClr val="accent3">
                    <a:lumMod val="75000"/>
                  </a:schemeClr>
                </a:solidFill>
                <a:latin typeface="+mj-lt"/>
              </a:rPr>
              <a:t>month period.</a:t>
            </a:r>
            <a:endParaRPr lang="tr-TR" sz="1600" dirty="0" smtClean="0">
              <a:solidFill>
                <a:schemeClr val="accent3">
                  <a:lumMod val="75000"/>
                </a:schemeClr>
              </a:solidFill>
              <a:latin typeface="+mj-lt"/>
            </a:endParaRPr>
          </a:p>
        </p:txBody>
      </p:sp>
      <p:sp>
        <p:nvSpPr>
          <p:cNvPr id="12" name="11 Dikdörtgen"/>
          <p:cNvSpPr/>
          <p:nvPr/>
        </p:nvSpPr>
        <p:spPr>
          <a:xfrm>
            <a:off x="457200" y="1752600"/>
            <a:ext cx="2805576" cy="369332"/>
          </a:xfrm>
          <a:prstGeom prst="rect">
            <a:avLst/>
          </a:prstGeom>
        </p:spPr>
        <p:txBody>
          <a:bodyPr wrap="none">
            <a:spAutoFit/>
          </a:bodyPr>
          <a:lstStyle/>
          <a:p>
            <a:r>
              <a:rPr lang="en-US" b="1" u="sng" dirty="0" smtClean="0">
                <a:solidFill>
                  <a:srgbClr val="FF0000"/>
                </a:solidFill>
                <a:latin typeface="+mj-lt"/>
              </a:rPr>
              <a:t>Emergency Management</a:t>
            </a:r>
            <a:endParaRPr lang="tr-TR" u="sng" dirty="0">
              <a:solidFill>
                <a:srgbClr val="FF0000"/>
              </a:solidFill>
              <a:latin typeface="+mj-lt"/>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228600" y="468868"/>
            <a:ext cx="4953000" cy="369332"/>
          </a:xfrm>
          <a:prstGeom prst="rect">
            <a:avLst/>
          </a:prstGeom>
        </p:spPr>
        <p:txBody>
          <a:bodyPr wrap="square">
            <a:spAutoFit/>
          </a:bodyPr>
          <a:lstStyle/>
          <a:p>
            <a:pPr marL="342900" indent="-342900"/>
            <a:r>
              <a:rPr lang="tr-TR" b="1" dirty="0" smtClean="0">
                <a:solidFill>
                  <a:schemeClr val="accent1"/>
                </a:solidFill>
                <a:latin typeface="+mj-lt"/>
              </a:rPr>
              <a:t>3 </a:t>
            </a:r>
            <a:r>
              <a:rPr lang="en-US" b="1" dirty="0" smtClean="0">
                <a:solidFill>
                  <a:schemeClr val="accent1"/>
                </a:solidFill>
                <a:latin typeface="+mj-lt"/>
              </a:rPr>
              <a:t>Early complications of </a:t>
            </a:r>
            <a:r>
              <a:rPr lang="tr-TR" b="1" dirty="0" smtClean="0">
                <a:solidFill>
                  <a:schemeClr val="accent1"/>
                </a:solidFill>
                <a:latin typeface="+mj-lt"/>
              </a:rPr>
              <a:t>Pulmonary Origin</a:t>
            </a:r>
          </a:p>
        </p:txBody>
      </p:sp>
      <p:sp>
        <p:nvSpPr>
          <p:cNvPr id="5" name="4 Dikdörtgen"/>
          <p:cNvSpPr/>
          <p:nvPr/>
        </p:nvSpPr>
        <p:spPr>
          <a:xfrm>
            <a:off x="381000" y="1981200"/>
            <a:ext cx="8458200" cy="1985159"/>
          </a:xfrm>
          <a:prstGeom prst="rect">
            <a:avLst/>
          </a:prstGeom>
        </p:spPr>
        <p:txBody>
          <a:bodyPr wrap="square">
            <a:spAutoFit/>
          </a:bodyPr>
          <a:lstStyle/>
          <a:p>
            <a:pPr>
              <a:lnSpc>
                <a:spcPct val="150000"/>
              </a:lnSpc>
            </a:pPr>
            <a:endParaRPr lang="en-US" dirty="0" smtClean="0">
              <a:latin typeface="+mj-lt"/>
            </a:endParaRPr>
          </a:p>
          <a:p>
            <a:pPr>
              <a:lnSpc>
                <a:spcPct val="150000"/>
              </a:lnSpc>
            </a:pPr>
            <a:r>
              <a:rPr lang="en-US" dirty="0" smtClean="0">
                <a:solidFill>
                  <a:srgbClr val="FF0000"/>
                </a:solidFill>
                <a:latin typeface="+mj-lt"/>
              </a:rPr>
              <a:t>3. </a:t>
            </a:r>
            <a:r>
              <a:rPr lang="en-US" dirty="0" err="1" smtClean="0">
                <a:solidFill>
                  <a:srgbClr val="FF0000"/>
                </a:solidFill>
                <a:latin typeface="+mj-lt"/>
              </a:rPr>
              <a:t>TNFα</a:t>
            </a:r>
            <a:r>
              <a:rPr lang="en-US" dirty="0" smtClean="0">
                <a:solidFill>
                  <a:srgbClr val="FF0000"/>
                </a:solidFill>
                <a:latin typeface="+mj-lt"/>
              </a:rPr>
              <a:t> blockade</a:t>
            </a:r>
            <a:r>
              <a:rPr lang="tr-TR" dirty="0" smtClean="0">
                <a:solidFill>
                  <a:srgbClr val="FF0000"/>
                </a:solidFill>
                <a:latin typeface="+mj-lt"/>
              </a:rPr>
              <a:t> </a:t>
            </a:r>
            <a:r>
              <a:rPr lang="tr-TR" dirty="0" smtClean="0">
                <a:latin typeface="+mj-lt"/>
              </a:rPr>
              <a:t>(</a:t>
            </a:r>
            <a:r>
              <a:rPr lang="en-US" dirty="0" err="1" smtClean="0">
                <a:latin typeface="+mj-lt"/>
              </a:rPr>
              <a:t>Etanercept</a:t>
            </a:r>
            <a:r>
              <a:rPr lang="en-US" dirty="0" smtClean="0">
                <a:latin typeface="+mj-lt"/>
              </a:rPr>
              <a:t> combination with systemic corticosteroids</a:t>
            </a:r>
            <a:r>
              <a:rPr lang="tr-TR" dirty="0" smtClean="0">
                <a:latin typeface="+mj-lt"/>
              </a:rPr>
              <a:t>)</a:t>
            </a:r>
            <a:r>
              <a:rPr lang="en-US" dirty="0" smtClean="0">
                <a:latin typeface="+mj-lt"/>
              </a:rPr>
              <a:t> </a:t>
            </a:r>
            <a:r>
              <a:rPr lang="tr-TR" dirty="0" smtClean="0">
                <a:latin typeface="+mj-lt"/>
              </a:rPr>
              <a:t>S</a:t>
            </a:r>
            <a:r>
              <a:rPr lang="en-US" dirty="0" err="1" smtClean="0">
                <a:latin typeface="+mj-lt"/>
              </a:rPr>
              <a:t>eems</a:t>
            </a:r>
            <a:r>
              <a:rPr lang="en-US" dirty="0" smtClean="0">
                <a:latin typeface="+mj-lt"/>
              </a:rPr>
              <a:t> to be well tolerated and efficacious in </a:t>
            </a:r>
            <a:r>
              <a:rPr lang="tr-TR" dirty="0" smtClean="0">
                <a:latin typeface="+mj-lt"/>
              </a:rPr>
              <a:t>2</a:t>
            </a:r>
            <a:r>
              <a:rPr lang="en-US" dirty="0" smtClean="0">
                <a:latin typeface="+mj-lt"/>
              </a:rPr>
              <a:t>-</a:t>
            </a:r>
            <a:r>
              <a:rPr lang="tr-TR" dirty="0" smtClean="0">
                <a:latin typeface="+mj-lt"/>
              </a:rPr>
              <a:t>3.</a:t>
            </a:r>
            <a:r>
              <a:rPr lang="en-US" dirty="0" smtClean="0">
                <a:latin typeface="+mj-lt"/>
              </a:rPr>
              <a:t> of patients and to improve survival </a:t>
            </a:r>
            <a:r>
              <a:rPr lang="tr-TR" dirty="0" smtClean="0">
                <a:latin typeface="+mj-lt"/>
              </a:rPr>
              <a:t>)                                                                                    </a:t>
            </a:r>
            <a:r>
              <a:rPr lang="en-US" sz="1400" dirty="0" err="1" smtClean="0">
                <a:solidFill>
                  <a:schemeClr val="accent3">
                    <a:lumMod val="75000"/>
                  </a:schemeClr>
                </a:solidFill>
                <a:latin typeface="+mj-lt"/>
              </a:rPr>
              <a:t>Etanercept</a:t>
            </a:r>
            <a:r>
              <a:rPr lang="en-US" sz="1400" dirty="0" smtClean="0">
                <a:solidFill>
                  <a:schemeClr val="accent3">
                    <a:lumMod val="75000"/>
                  </a:schemeClr>
                </a:solidFill>
                <a:latin typeface="+mj-lt"/>
              </a:rPr>
              <a:t> (</a:t>
            </a:r>
            <a:r>
              <a:rPr lang="en-US" sz="1400" dirty="0" err="1" smtClean="0">
                <a:solidFill>
                  <a:schemeClr val="accent3">
                    <a:lumMod val="75000"/>
                  </a:schemeClr>
                </a:solidFill>
                <a:latin typeface="+mj-lt"/>
              </a:rPr>
              <a:t>Enbrel</a:t>
            </a:r>
            <a:r>
              <a:rPr lang="en-US" sz="1400" dirty="0" smtClean="0">
                <a:solidFill>
                  <a:schemeClr val="accent3">
                    <a:lumMod val="75000"/>
                  </a:schemeClr>
                </a:solidFill>
                <a:latin typeface="+mj-lt"/>
              </a:rPr>
              <a:t>) 0.4 mg/kg (max 25mg) subcutaneously twice weekly for a maximum of 8 doses has shown some </a:t>
            </a:r>
            <a:r>
              <a:rPr lang="en-US" sz="1400" dirty="0" err="1" smtClean="0">
                <a:solidFill>
                  <a:schemeClr val="accent3">
                    <a:lumMod val="75000"/>
                  </a:schemeClr>
                </a:solidFill>
                <a:latin typeface="+mj-lt"/>
              </a:rPr>
              <a:t>succes</a:t>
            </a:r>
            <a:endParaRPr lang="en-US" sz="1400" dirty="0">
              <a:solidFill>
                <a:schemeClr val="accent3">
                  <a:lumMod val="75000"/>
                </a:schemeClr>
              </a:solidFill>
              <a:latin typeface="+mj-lt"/>
            </a:endParaRPr>
          </a:p>
        </p:txBody>
      </p:sp>
      <p:sp>
        <p:nvSpPr>
          <p:cNvPr id="8" name="1 Başlık"/>
          <p:cNvSpPr txBox="1">
            <a:spLocks/>
          </p:cNvSpPr>
          <p:nvPr/>
        </p:nvSpPr>
        <p:spPr>
          <a:xfrm>
            <a:off x="152400" y="914400"/>
            <a:ext cx="8991600" cy="685800"/>
          </a:xfrm>
          <a:prstGeom prst="rect">
            <a:avLst/>
          </a:prstGeom>
        </p:spPr>
        <p:txBody>
          <a:bodyPr vert="horz" anchor="ctr">
            <a:noAutofit/>
          </a:bodyPr>
          <a:lstStyle/>
          <a:p>
            <a:pPr>
              <a:spcBef>
                <a:spcPct val="0"/>
              </a:spcBef>
            </a:pPr>
            <a:r>
              <a:rPr lang="tr-TR" sz="2400" b="1" dirty="0" smtClean="0">
                <a:solidFill>
                  <a:schemeClr val="accent3"/>
                </a:solidFill>
                <a:latin typeface="+mj-lt"/>
              </a:rPr>
              <a:t> IDIOPATHIC PNEUMONIA SYNDROME </a:t>
            </a:r>
            <a:r>
              <a:rPr kumimoji="0" lang="tr-TR" sz="2400" i="0" u="none" strike="noStrike" kern="1200" cap="none" spc="0" normalizeH="0" baseline="0" noProof="0" dirty="0" smtClean="0">
                <a:ln>
                  <a:noFill/>
                </a:ln>
                <a:solidFill>
                  <a:schemeClr val="accent3"/>
                </a:solidFill>
                <a:effectLst/>
                <a:uLnTx/>
                <a:uFillTx/>
                <a:latin typeface="+mj-lt"/>
                <a:ea typeface="+mj-ea"/>
                <a:cs typeface="+mj-cs"/>
              </a:rPr>
              <a:t>occuring after HSCT</a:t>
            </a:r>
            <a:r>
              <a:rPr kumimoji="0" lang="tr-TR" sz="2400" b="1" i="0" u="none" strike="noStrike" kern="1200" cap="none" spc="0" normalizeH="0" baseline="0" noProof="0" dirty="0" smtClean="0">
                <a:ln>
                  <a:noFill/>
                </a:ln>
                <a:solidFill>
                  <a:schemeClr val="accent3"/>
                </a:solidFill>
                <a:effectLst/>
                <a:uLnTx/>
                <a:uFillTx/>
                <a:latin typeface="+mj-lt"/>
                <a:ea typeface="+mj-ea"/>
                <a:cs typeface="+mj-cs"/>
              </a:rPr>
              <a:t/>
            </a:r>
            <a:br>
              <a:rPr kumimoji="0" lang="tr-TR" sz="2400" b="1" i="0" u="none" strike="noStrike" kern="1200" cap="none" spc="0" normalizeH="0" baseline="0" noProof="0" dirty="0" smtClean="0">
                <a:ln>
                  <a:noFill/>
                </a:ln>
                <a:solidFill>
                  <a:schemeClr val="accent3"/>
                </a:solidFill>
                <a:effectLst/>
                <a:uLnTx/>
                <a:uFillTx/>
                <a:latin typeface="+mj-lt"/>
                <a:ea typeface="+mj-ea"/>
                <a:cs typeface="+mj-cs"/>
              </a:rPr>
            </a:br>
            <a:endParaRPr kumimoji="0" lang="tr-TR" sz="2400" b="1" i="0" u="none" strike="noStrike" kern="1200" cap="none" spc="0" normalizeH="0" baseline="0" noProof="0" dirty="0">
              <a:ln>
                <a:noFill/>
              </a:ln>
              <a:solidFill>
                <a:schemeClr val="accent3"/>
              </a:solidFill>
              <a:effectLst/>
              <a:uLnTx/>
              <a:uFillTx/>
              <a:latin typeface="+mj-lt"/>
              <a:ea typeface="+mj-ea"/>
              <a:cs typeface="+mj-cs"/>
            </a:endParaRPr>
          </a:p>
        </p:txBody>
      </p:sp>
      <p:sp>
        <p:nvSpPr>
          <p:cNvPr id="11" name="10 Dikdörtgen"/>
          <p:cNvSpPr/>
          <p:nvPr/>
        </p:nvSpPr>
        <p:spPr>
          <a:xfrm>
            <a:off x="457200" y="1752600"/>
            <a:ext cx="2805576" cy="369332"/>
          </a:xfrm>
          <a:prstGeom prst="rect">
            <a:avLst/>
          </a:prstGeom>
        </p:spPr>
        <p:txBody>
          <a:bodyPr wrap="none">
            <a:spAutoFit/>
          </a:bodyPr>
          <a:lstStyle/>
          <a:p>
            <a:r>
              <a:rPr lang="en-US" b="1" u="sng" dirty="0" smtClean="0">
                <a:solidFill>
                  <a:srgbClr val="FF0000"/>
                </a:solidFill>
                <a:latin typeface="+mj-lt"/>
              </a:rPr>
              <a:t>Emergency Management</a:t>
            </a:r>
            <a:endParaRPr lang="tr-TR" u="sng" dirty="0">
              <a:solidFill>
                <a:srgbClr val="FF0000"/>
              </a:solidFill>
              <a:latin typeface="+mj-lt"/>
            </a:endParaRPr>
          </a:p>
        </p:txBody>
      </p:sp>
      <p:pic>
        <p:nvPicPr>
          <p:cNvPr id="6" name="Picture 2"/>
          <p:cNvPicPr>
            <a:picLocks noChangeAspect="1" noChangeArrowheads="1"/>
          </p:cNvPicPr>
          <p:nvPr/>
        </p:nvPicPr>
        <p:blipFill>
          <a:blip r:embed="rId2" cstate="print"/>
          <a:srcRect/>
          <a:stretch>
            <a:fillRect/>
          </a:stretch>
        </p:blipFill>
        <p:spPr bwMode="auto">
          <a:xfrm>
            <a:off x="609600" y="4191000"/>
            <a:ext cx="4191000" cy="2133600"/>
          </a:xfrm>
          <a:prstGeom prst="rect">
            <a:avLst/>
          </a:prstGeom>
          <a:noFill/>
          <a:ln w="9525">
            <a:noFill/>
            <a:miter lim="800000"/>
            <a:headEnd/>
            <a:tailEnd/>
          </a:ln>
        </p:spPr>
      </p:pic>
      <p:sp>
        <p:nvSpPr>
          <p:cNvPr id="7" name="6 Dikdörtgen"/>
          <p:cNvSpPr/>
          <p:nvPr/>
        </p:nvSpPr>
        <p:spPr>
          <a:xfrm>
            <a:off x="609600" y="6477000"/>
            <a:ext cx="8077200" cy="230832"/>
          </a:xfrm>
          <a:prstGeom prst="rect">
            <a:avLst/>
          </a:prstGeom>
        </p:spPr>
        <p:txBody>
          <a:bodyPr wrap="square">
            <a:spAutoFit/>
          </a:bodyPr>
          <a:lstStyle/>
          <a:p>
            <a:r>
              <a:rPr lang="en-US" sz="900" dirty="0" smtClean="0"/>
              <a:t>Figure 1. Chest radiographs obtained on day 0 (A) and day 4 (B) of therapy with </a:t>
            </a:r>
            <a:r>
              <a:rPr lang="en-US" sz="900" dirty="0" err="1" smtClean="0"/>
              <a:t>etanercept</a:t>
            </a:r>
            <a:r>
              <a:rPr lang="en-US" sz="900" dirty="0" smtClean="0"/>
              <a:t> for patient 1.  </a:t>
            </a:r>
            <a:endParaRPr lang="tr-TR" sz="900" dirty="0"/>
          </a:p>
        </p:txBody>
      </p:sp>
      <p:sp>
        <p:nvSpPr>
          <p:cNvPr id="9" name="8 Dikdörtgen"/>
          <p:cNvSpPr/>
          <p:nvPr/>
        </p:nvSpPr>
        <p:spPr>
          <a:xfrm>
            <a:off x="5334000" y="4267200"/>
            <a:ext cx="3581400" cy="2118978"/>
          </a:xfrm>
          <a:prstGeom prst="rect">
            <a:avLst/>
          </a:prstGeom>
          <a:solidFill>
            <a:schemeClr val="bg2"/>
          </a:solidFill>
        </p:spPr>
        <p:txBody>
          <a:bodyPr wrap="square">
            <a:spAutoFit/>
          </a:bodyPr>
          <a:lstStyle/>
          <a:p>
            <a:pPr>
              <a:lnSpc>
                <a:spcPct val="150000"/>
              </a:lnSpc>
            </a:pPr>
            <a:r>
              <a:rPr lang="en-US" dirty="0" smtClean="0">
                <a:latin typeface="+mj-lt"/>
              </a:rPr>
              <a:t>Up to 60–80% of patients with IPS (95% if requiring mechanical ventilation) will die from progressive impairment of respiratory function.</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idx="1"/>
          </p:nvPr>
        </p:nvSpPr>
        <p:spPr>
          <a:xfrm>
            <a:off x="457200" y="1295400"/>
            <a:ext cx="8686800" cy="5486400"/>
          </a:xfrm>
          <a:solidFill>
            <a:schemeClr val="bg1"/>
          </a:solidFill>
        </p:spPr>
        <p:txBody>
          <a:bodyPr>
            <a:normAutofit/>
          </a:bodyPr>
          <a:lstStyle/>
          <a:p>
            <a:pPr>
              <a:lnSpc>
                <a:spcPct val="170000"/>
              </a:lnSpc>
            </a:pPr>
            <a:endParaRPr lang="tr-TR" sz="1800" dirty="0" smtClean="0"/>
          </a:p>
          <a:p>
            <a:pPr>
              <a:lnSpc>
                <a:spcPct val="170000"/>
              </a:lnSpc>
            </a:pPr>
            <a:endParaRPr lang="tr-TR" sz="1800" dirty="0" smtClean="0"/>
          </a:p>
          <a:p>
            <a:pPr>
              <a:lnSpc>
                <a:spcPct val="170000"/>
              </a:lnSpc>
            </a:pPr>
            <a:endParaRPr lang="tr-TR" sz="1800" dirty="0" smtClean="0"/>
          </a:p>
          <a:p>
            <a:pPr>
              <a:lnSpc>
                <a:spcPct val="170000"/>
              </a:lnSpc>
              <a:buNone/>
            </a:pPr>
            <a:endParaRPr lang="tr-TR" sz="1800" dirty="0" smtClean="0"/>
          </a:p>
          <a:p>
            <a:pPr>
              <a:lnSpc>
                <a:spcPct val="170000"/>
              </a:lnSpc>
            </a:pPr>
            <a:endParaRPr lang="tr-TR" sz="1800" dirty="0" smtClean="0"/>
          </a:p>
          <a:p>
            <a:pPr>
              <a:lnSpc>
                <a:spcPct val="170000"/>
              </a:lnSpc>
            </a:pPr>
            <a:endParaRPr lang="tr-TR" sz="1800" dirty="0" smtClean="0"/>
          </a:p>
          <a:p>
            <a:pPr>
              <a:lnSpc>
                <a:spcPct val="170000"/>
              </a:lnSpc>
            </a:pPr>
            <a:endParaRPr lang="en-US" sz="1800" dirty="0" smtClean="0"/>
          </a:p>
          <a:p>
            <a:pPr>
              <a:lnSpc>
                <a:spcPct val="170000"/>
              </a:lnSpc>
            </a:pPr>
            <a:endParaRPr lang="tr-TR" sz="1800" dirty="0"/>
          </a:p>
        </p:txBody>
      </p:sp>
      <p:sp>
        <p:nvSpPr>
          <p:cNvPr id="4" name="3 Dikdörtgen"/>
          <p:cNvSpPr/>
          <p:nvPr/>
        </p:nvSpPr>
        <p:spPr>
          <a:xfrm>
            <a:off x="457200" y="838200"/>
            <a:ext cx="7165167" cy="461665"/>
          </a:xfrm>
          <a:prstGeom prst="rect">
            <a:avLst/>
          </a:prstGeom>
        </p:spPr>
        <p:txBody>
          <a:bodyPr wrap="none">
            <a:spAutoFit/>
          </a:bodyPr>
          <a:lstStyle/>
          <a:p>
            <a:r>
              <a:rPr lang="tr-TR" sz="2400" b="1" dirty="0" smtClean="0">
                <a:solidFill>
                  <a:srgbClr val="C00000"/>
                </a:solidFill>
                <a:latin typeface="Calibri" pitchFamily="34" charset="0"/>
              </a:rPr>
              <a:t>V</a:t>
            </a:r>
            <a:r>
              <a:rPr lang="en-GB" sz="2400" b="1" dirty="0" smtClean="0">
                <a:solidFill>
                  <a:srgbClr val="C00000"/>
                </a:solidFill>
                <a:latin typeface="Calibri" pitchFamily="34" charset="0"/>
              </a:rPr>
              <a:t>ASCULAR </a:t>
            </a:r>
            <a:r>
              <a:rPr lang="tr-TR" sz="2400" b="1" dirty="0" smtClean="0">
                <a:solidFill>
                  <a:srgbClr val="C00000"/>
                </a:solidFill>
                <a:latin typeface="Calibri" pitchFamily="34" charset="0"/>
              </a:rPr>
              <a:t>(</a:t>
            </a:r>
            <a:r>
              <a:rPr lang="en-GB" sz="2400" b="1" dirty="0" smtClean="0">
                <a:solidFill>
                  <a:srgbClr val="C00000"/>
                </a:solidFill>
                <a:latin typeface="Calibri" pitchFamily="34" charset="0"/>
              </a:rPr>
              <a:t>ENDOTHEL</a:t>
            </a:r>
            <a:r>
              <a:rPr lang="tr-TR" sz="2400" b="1" dirty="0" smtClean="0">
                <a:solidFill>
                  <a:srgbClr val="C00000"/>
                </a:solidFill>
                <a:latin typeface="Calibri" pitchFamily="34" charset="0"/>
              </a:rPr>
              <a:t>I</a:t>
            </a:r>
            <a:r>
              <a:rPr lang="en-GB" sz="2400" b="1" dirty="0" smtClean="0">
                <a:solidFill>
                  <a:srgbClr val="C00000"/>
                </a:solidFill>
                <a:latin typeface="Calibri" pitchFamily="34" charset="0"/>
              </a:rPr>
              <a:t>AL</a:t>
            </a:r>
            <a:r>
              <a:rPr lang="tr-TR" sz="2400" b="1" dirty="0" smtClean="0">
                <a:solidFill>
                  <a:srgbClr val="C00000"/>
                </a:solidFill>
                <a:latin typeface="Calibri" pitchFamily="34" charset="0"/>
              </a:rPr>
              <a:t>) /PULMONARY</a:t>
            </a:r>
            <a:r>
              <a:rPr lang="en-GB" sz="2400" b="1" dirty="0" smtClean="0">
                <a:solidFill>
                  <a:srgbClr val="C00000"/>
                </a:solidFill>
                <a:latin typeface="Calibri" pitchFamily="34" charset="0"/>
              </a:rPr>
              <a:t> SYNDROMES</a:t>
            </a:r>
            <a:endParaRPr lang="tr-TR" sz="2400" b="1" dirty="0">
              <a:solidFill>
                <a:srgbClr val="C00000"/>
              </a:solidFill>
              <a:latin typeface="Calibri" pitchFamily="34" charset="0"/>
            </a:endParaRPr>
          </a:p>
        </p:txBody>
      </p:sp>
      <p:sp>
        <p:nvSpPr>
          <p:cNvPr id="5" name="4 Dikdörtgen"/>
          <p:cNvSpPr/>
          <p:nvPr/>
        </p:nvSpPr>
        <p:spPr>
          <a:xfrm>
            <a:off x="228600" y="468868"/>
            <a:ext cx="4953000" cy="369332"/>
          </a:xfrm>
          <a:prstGeom prst="rect">
            <a:avLst/>
          </a:prstGeom>
        </p:spPr>
        <p:txBody>
          <a:bodyPr wrap="square">
            <a:spAutoFit/>
          </a:bodyPr>
          <a:lstStyle/>
          <a:p>
            <a:pPr marL="342900" indent="-342900"/>
            <a:r>
              <a:rPr lang="tr-TR" b="1" dirty="0" smtClean="0">
                <a:solidFill>
                  <a:schemeClr val="accent6">
                    <a:lumMod val="75000"/>
                  </a:schemeClr>
                </a:solidFill>
                <a:latin typeface="+mj-lt"/>
              </a:rPr>
              <a:t>2. </a:t>
            </a:r>
            <a:r>
              <a:rPr lang="en-US" b="1" dirty="0" smtClean="0">
                <a:solidFill>
                  <a:schemeClr val="accent6">
                    <a:lumMod val="75000"/>
                  </a:schemeClr>
                </a:solidFill>
                <a:latin typeface="+mj-lt"/>
              </a:rPr>
              <a:t>Early complications of </a:t>
            </a:r>
            <a:r>
              <a:rPr lang="tr-TR" b="1" dirty="0" smtClean="0">
                <a:solidFill>
                  <a:schemeClr val="accent6">
                    <a:lumMod val="75000"/>
                  </a:schemeClr>
                </a:solidFill>
                <a:latin typeface="+mj-lt"/>
              </a:rPr>
              <a:t>Vascular  Origin</a:t>
            </a:r>
          </a:p>
        </p:txBody>
      </p:sp>
      <p:graphicFrame>
        <p:nvGraphicFramePr>
          <p:cNvPr id="7" name="6 Diyagram"/>
          <p:cNvGraphicFramePr/>
          <p:nvPr/>
        </p:nvGraphicFramePr>
        <p:xfrm>
          <a:off x="1066800" y="1371600"/>
          <a:ext cx="4648200" cy="5257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7 Metin kutusu"/>
          <p:cNvSpPr txBox="1"/>
          <p:nvPr/>
        </p:nvSpPr>
        <p:spPr>
          <a:xfrm>
            <a:off x="2057400" y="4267200"/>
            <a:ext cx="304800" cy="381000"/>
          </a:xfrm>
          <a:prstGeom prst="rect">
            <a:avLst/>
          </a:prstGeom>
          <a:noFill/>
        </p:spPr>
        <p:txBody>
          <a:bodyPr wrap="square" rtlCol="0">
            <a:spAutoFit/>
          </a:bodyPr>
          <a:lstStyle/>
          <a:p>
            <a:r>
              <a:rPr lang="tr-TR" dirty="0" smtClean="0"/>
              <a:t>?</a:t>
            </a:r>
            <a:endParaRPr lang="tr-TR" dirty="0"/>
          </a:p>
        </p:txBody>
      </p:sp>
      <p:sp>
        <p:nvSpPr>
          <p:cNvPr id="9" name="8 Metin kutusu"/>
          <p:cNvSpPr txBox="1"/>
          <p:nvPr/>
        </p:nvSpPr>
        <p:spPr>
          <a:xfrm>
            <a:off x="2438400" y="2667000"/>
            <a:ext cx="3276600" cy="2308324"/>
          </a:xfrm>
          <a:prstGeom prst="rect">
            <a:avLst/>
          </a:prstGeom>
          <a:solidFill>
            <a:schemeClr val="bg1"/>
          </a:solidFill>
        </p:spPr>
        <p:txBody>
          <a:bodyPr wrap="square" rtlCol="0">
            <a:spAutoFit/>
          </a:bodyPr>
          <a:lstStyle/>
          <a:p>
            <a:pPr marL="72000" lvl="1">
              <a:lnSpc>
                <a:spcPct val="200000"/>
              </a:lnSpc>
            </a:pPr>
            <a:r>
              <a:rPr lang="en-US" sz="1200" b="1" dirty="0" smtClean="0">
                <a:solidFill>
                  <a:srgbClr val="C00000"/>
                </a:solidFill>
                <a:latin typeface="+mj-lt"/>
              </a:rPr>
              <a:t>1. Venoocclusive disease of the liver; </a:t>
            </a:r>
          </a:p>
          <a:p>
            <a:pPr marL="72000" lvl="1">
              <a:lnSpc>
                <a:spcPct val="200000"/>
              </a:lnSpc>
            </a:pPr>
            <a:r>
              <a:rPr lang="en-US" sz="1200" b="1" dirty="0" smtClean="0">
                <a:solidFill>
                  <a:srgbClr val="C00000"/>
                </a:solidFill>
                <a:latin typeface="+mj-lt"/>
              </a:rPr>
              <a:t>2. Capillary leakage syndrome; </a:t>
            </a:r>
          </a:p>
          <a:p>
            <a:pPr marL="72000" lvl="1">
              <a:lnSpc>
                <a:spcPct val="200000"/>
              </a:lnSpc>
            </a:pPr>
            <a:r>
              <a:rPr lang="en-US" sz="1200" b="1" dirty="0" smtClean="0">
                <a:solidFill>
                  <a:srgbClr val="C00000"/>
                </a:solidFill>
                <a:latin typeface="+mj-lt"/>
              </a:rPr>
              <a:t>3. Engraftment syndrome; </a:t>
            </a:r>
            <a:r>
              <a:rPr lang="tr-TR" sz="1200" b="1" dirty="0" smtClean="0">
                <a:solidFill>
                  <a:srgbClr val="C00000"/>
                </a:solidFill>
                <a:latin typeface="+mj-lt"/>
              </a:rPr>
              <a:t>CRP?</a:t>
            </a:r>
            <a:endParaRPr lang="en-US" sz="1200" b="1" dirty="0" smtClean="0">
              <a:solidFill>
                <a:srgbClr val="C00000"/>
              </a:solidFill>
              <a:latin typeface="+mj-lt"/>
            </a:endParaRPr>
          </a:p>
          <a:p>
            <a:pPr marL="72000" lvl="1">
              <a:lnSpc>
                <a:spcPct val="200000"/>
              </a:lnSpc>
            </a:pPr>
            <a:r>
              <a:rPr lang="en-US" sz="1200" b="1" dirty="0" smtClean="0">
                <a:solidFill>
                  <a:srgbClr val="C00000"/>
                </a:solidFill>
                <a:latin typeface="+mj-lt"/>
              </a:rPr>
              <a:t>4. Diffuse alveolar </a:t>
            </a:r>
            <a:r>
              <a:rPr lang="en-US" sz="1200" b="1" dirty="0" err="1" smtClean="0">
                <a:solidFill>
                  <a:srgbClr val="C00000"/>
                </a:solidFill>
                <a:latin typeface="+mj-lt"/>
              </a:rPr>
              <a:t>haemorrhage</a:t>
            </a:r>
            <a:r>
              <a:rPr lang="en-US" sz="1200" b="1" dirty="0" smtClean="0">
                <a:solidFill>
                  <a:srgbClr val="C00000"/>
                </a:solidFill>
                <a:latin typeface="+mj-lt"/>
              </a:rPr>
              <a:t>;</a:t>
            </a:r>
            <a:endParaRPr lang="tr-TR" sz="1200" b="1" dirty="0" smtClean="0">
              <a:solidFill>
                <a:srgbClr val="C00000"/>
              </a:solidFill>
              <a:latin typeface="+mj-lt"/>
            </a:endParaRPr>
          </a:p>
          <a:p>
            <a:pPr marL="72000" lvl="1">
              <a:lnSpc>
                <a:spcPct val="200000"/>
              </a:lnSpc>
            </a:pPr>
            <a:r>
              <a:rPr lang="tr-TR" sz="1200" b="1" dirty="0" smtClean="0">
                <a:solidFill>
                  <a:srgbClr val="C00000"/>
                </a:solidFill>
                <a:latin typeface="+mj-lt"/>
              </a:rPr>
              <a:t>5. </a:t>
            </a:r>
            <a:r>
              <a:rPr lang="tr-TR" sz="1200" b="1" dirty="0" err="1" smtClean="0">
                <a:solidFill>
                  <a:srgbClr val="C00000"/>
                </a:solidFill>
                <a:latin typeface="+mj-lt"/>
              </a:rPr>
              <a:t>Idiopathic</a:t>
            </a:r>
            <a:r>
              <a:rPr lang="tr-TR" sz="1200" b="1" dirty="0" smtClean="0">
                <a:solidFill>
                  <a:srgbClr val="C00000"/>
                </a:solidFill>
                <a:latin typeface="+mj-lt"/>
              </a:rPr>
              <a:t> Pulmonary </a:t>
            </a:r>
            <a:r>
              <a:rPr lang="tr-TR" sz="1200" b="1" dirty="0" err="1" smtClean="0">
                <a:solidFill>
                  <a:srgbClr val="C00000"/>
                </a:solidFill>
                <a:latin typeface="+mj-lt"/>
              </a:rPr>
              <a:t>Syndrome</a:t>
            </a:r>
            <a:r>
              <a:rPr lang="tr-TR" sz="1200" b="1" dirty="0" smtClean="0">
                <a:solidFill>
                  <a:srgbClr val="C00000"/>
                </a:solidFill>
                <a:latin typeface="+mj-lt"/>
              </a:rPr>
              <a:t> </a:t>
            </a:r>
            <a:r>
              <a:rPr lang="en-US" sz="1200" b="1" dirty="0" smtClean="0">
                <a:solidFill>
                  <a:srgbClr val="C00000"/>
                </a:solidFill>
                <a:latin typeface="+mj-lt"/>
              </a:rPr>
              <a:t> </a:t>
            </a:r>
          </a:p>
          <a:p>
            <a:pPr marL="72000" lvl="1">
              <a:lnSpc>
                <a:spcPct val="200000"/>
              </a:lnSpc>
            </a:pPr>
            <a:r>
              <a:rPr lang="en-US" sz="1200" b="1" dirty="0" smtClean="0">
                <a:solidFill>
                  <a:srgbClr val="C00000"/>
                </a:solidFill>
                <a:latin typeface="+mj-lt"/>
              </a:rPr>
              <a:t>5. Thrombotic </a:t>
            </a:r>
            <a:r>
              <a:rPr lang="en-US" sz="1200" b="1" dirty="0" err="1" smtClean="0">
                <a:solidFill>
                  <a:srgbClr val="C00000"/>
                </a:solidFill>
                <a:latin typeface="+mj-lt"/>
              </a:rPr>
              <a:t>microangiopathy</a:t>
            </a:r>
            <a:r>
              <a:rPr lang="en-US" sz="1200" b="1" dirty="0" smtClean="0">
                <a:solidFill>
                  <a:srgbClr val="C00000"/>
                </a:solidFill>
                <a:latin typeface="+mj-lt"/>
              </a:rPr>
              <a:t> </a:t>
            </a:r>
            <a:endParaRPr lang="en-US" sz="1200" dirty="0">
              <a:solidFill>
                <a:srgbClr val="C00000"/>
              </a:solidFill>
              <a:latin typeface="+mj-lt"/>
            </a:endParaRPr>
          </a:p>
        </p:txBody>
      </p:sp>
      <p:sp>
        <p:nvSpPr>
          <p:cNvPr id="10" name="9 Dikdörtgen"/>
          <p:cNvSpPr/>
          <p:nvPr/>
        </p:nvSpPr>
        <p:spPr>
          <a:xfrm>
            <a:off x="1371600" y="1371600"/>
            <a:ext cx="4267200" cy="738664"/>
          </a:xfrm>
          <a:prstGeom prst="rect">
            <a:avLst/>
          </a:prstGeom>
          <a:solidFill>
            <a:schemeClr val="accent2">
              <a:lumMod val="60000"/>
              <a:lumOff val="40000"/>
              <a:alpha val="39000"/>
            </a:schemeClr>
          </a:solidFill>
        </p:spPr>
        <p:txBody>
          <a:bodyPr wrap="square">
            <a:spAutoFit/>
          </a:bodyPr>
          <a:lstStyle/>
          <a:p>
            <a:pPr marL="800100" lvl="1" indent="-342900">
              <a:buFont typeface="+mj-lt"/>
              <a:buAutoNum type="arabicPeriod"/>
            </a:pPr>
            <a:r>
              <a:rPr lang="tr-TR" sz="1400" b="1" dirty="0" smtClean="0">
                <a:latin typeface="+mj-lt"/>
              </a:rPr>
              <a:t>J</a:t>
            </a:r>
            <a:r>
              <a:rPr lang="en-US" sz="1400" b="1" dirty="0" err="1" smtClean="0">
                <a:latin typeface="+mj-lt"/>
              </a:rPr>
              <a:t>aundice</a:t>
            </a:r>
            <a:r>
              <a:rPr lang="en-US" sz="1400" b="1" dirty="0" smtClean="0">
                <a:latin typeface="+mj-lt"/>
              </a:rPr>
              <a:t>, </a:t>
            </a:r>
            <a:endParaRPr lang="tr-TR" sz="1400" b="1" dirty="0" smtClean="0">
              <a:latin typeface="+mj-lt"/>
            </a:endParaRPr>
          </a:p>
          <a:p>
            <a:pPr marL="800100" lvl="1" indent="-342900">
              <a:buFont typeface="+mj-lt"/>
              <a:buAutoNum type="arabicPeriod"/>
            </a:pPr>
            <a:r>
              <a:rPr lang="tr-TR" sz="1400" b="1" dirty="0" smtClean="0">
                <a:latin typeface="+mj-lt"/>
              </a:rPr>
              <a:t>F</a:t>
            </a:r>
            <a:r>
              <a:rPr lang="en-US" sz="1400" b="1" dirty="0" err="1" smtClean="0">
                <a:latin typeface="+mj-lt"/>
              </a:rPr>
              <a:t>luid</a:t>
            </a:r>
            <a:r>
              <a:rPr lang="en-US" sz="1400" b="1" dirty="0" smtClean="0">
                <a:latin typeface="+mj-lt"/>
              </a:rPr>
              <a:t> retention </a:t>
            </a:r>
            <a:endParaRPr lang="tr-TR" sz="1400" b="1" dirty="0" smtClean="0">
              <a:latin typeface="+mj-lt"/>
            </a:endParaRPr>
          </a:p>
          <a:p>
            <a:pPr marL="800100" lvl="1" indent="-342900">
              <a:buFont typeface="+mj-lt"/>
              <a:buAutoNum type="arabicPeriod"/>
            </a:pPr>
            <a:r>
              <a:rPr lang="tr-TR" sz="1400" b="1" dirty="0" smtClean="0">
                <a:latin typeface="+mj-lt"/>
              </a:rPr>
              <a:t>T</a:t>
            </a:r>
            <a:r>
              <a:rPr lang="en-US" sz="1400" b="1" dirty="0" smtClean="0">
                <a:latin typeface="+mj-lt"/>
              </a:rPr>
              <a:t>ender </a:t>
            </a:r>
            <a:r>
              <a:rPr lang="en-US" sz="1400" b="1" dirty="0" err="1" smtClean="0">
                <a:latin typeface="+mj-lt"/>
              </a:rPr>
              <a:t>hepatomegaly</a:t>
            </a:r>
            <a:r>
              <a:rPr lang="en-US" sz="1400" b="1" dirty="0" smtClean="0">
                <a:latin typeface="+mj-lt"/>
              </a:rPr>
              <a:t> </a:t>
            </a:r>
            <a:endParaRPr lang="tr-TR" sz="1400" b="1" dirty="0" smtClean="0">
              <a:latin typeface="+mj-lt"/>
            </a:endParaRPr>
          </a:p>
        </p:txBody>
      </p:sp>
      <p:sp>
        <p:nvSpPr>
          <p:cNvPr id="11" name="10 Dikdörtgen"/>
          <p:cNvSpPr/>
          <p:nvPr/>
        </p:nvSpPr>
        <p:spPr>
          <a:xfrm>
            <a:off x="5867400" y="1524000"/>
            <a:ext cx="3276600" cy="830997"/>
          </a:xfrm>
          <a:prstGeom prst="rect">
            <a:avLst/>
          </a:prstGeom>
          <a:solidFill>
            <a:schemeClr val="accent2">
              <a:lumMod val="60000"/>
              <a:lumOff val="40000"/>
              <a:alpha val="32000"/>
            </a:schemeClr>
          </a:solidFill>
        </p:spPr>
        <p:txBody>
          <a:bodyPr wrap="square">
            <a:spAutoFit/>
          </a:bodyPr>
          <a:lstStyle/>
          <a:p>
            <a:pPr marL="342900" indent="-342900">
              <a:buFont typeface="+mj-lt"/>
              <a:buAutoNum type="arabicPeriod"/>
            </a:pPr>
            <a:r>
              <a:rPr lang="tr-TR" sz="1200" b="1" dirty="0" smtClean="0">
                <a:latin typeface="+mj-lt"/>
              </a:rPr>
              <a:t>W</a:t>
            </a:r>
            <a:r>
              <a:rPr lang="en-US" sz="1200" b="1" dirty="0" smtClean="0">
                <a:latin typeface="+mj-lt"/>
              </a:rPr>
              <a:t>eight gain</a:t>
            </a:r>
            <a:endParaRPr lang="tr-TR" sz="1200" b="1" dirty="0" smtClean="0">
              <a:latin typeface="+mj-lt"/>
            </a:endParaRPr>
          </a:p>
          <a:p>
            <a:pPr marL="342900" indent="-342900">
              <a:buFont typeface="+mj-lt"/>
              <a:buAutoNum type="arabicPeriod"/>
            </a:pPr>
            <a:r>
              <a:rPr lang="tr-TR" sz="1200" b="1" dirty="0" smtClean="0">
                <a:solidFill>
                  <a:srgbClr val="FF0000"/>
                </a:solidFill>
                <a:latin typeface="+mj-lt"/>
              </a:rPr>
              <a:t>G</a:t>
            </a:r>
            <a:r>
              <a:rPr lang="en-US" sz="1200" b="1" dirty="0" err="1" smtClean="0">
                <a:solidFill>
                  <a:srgbClr val="FF0000"/>
                </a:solidFill>
                <a:latin typeface="+mj-lt"/>
              </a:rPr>
              <a:t>eneralised</a:t>
            </a:r>
            <a:r>
              <a:rPr lang="en-US" sz="1200" b="1" dirty="0" smtClean="0">
                <a:solidFill>
                  <a:srgbClr val="FF0000"/>
                </a:solidFill>
                <a:latin typeface="+mj-lt"/>
              </a:rPr>
              <a:t> </a:t>
            </a:r>
            <a:r>
              <a:rPr lang="en-US" sz="1200" b="1" dirty="0" err="1" smtClean="0">
                <a:solidFill>
                  <a:srgbClr val="FF0000"/>
                </a:solidFill>
                <a:latin typeface="+mj-lt"/>
              </a:rPr>
              <a:t>oedematous</a:t>
            </a:r>
            <a:r>
              <a:rPr lang="tr-TR" sz="1200" b="1" dirty="0" smtClean="0">
                <a:solidFill>
                  <a:srgbClr val="FF0000"/>
                </a:solidFill>
                <a:latin typeface="+mj-lt"/>
              </a:rPr>
              <a:t>,(</a:t>
            </a:r>
            <a:r>
              <a:rPr lang="en-US" sz="1200" b="1" dirty="0" err="1" smtClean="0">
                <a:solidFill>
                  <a:srgbClr val="FF0000"/>
                </a:solidFill>
                <a:latin typeface="+mj-lt"/>
              </a:rPr>
              <a:t>ascites</a:t>
            </a:r>
            <a:r>
              <a:rPr lang="en-US" sz="1200" b="1" dirty="0" smtClean="0">
                <a:latin typeface="+mj-lt"/>
              </a:rPr>
              <a:t>) </a:t>
            </a:r>
            <a:endParaRPr lang="tr-TR" sz="1200" b="1" dirty="0" smtClean="0">
              <a:latin typeface="+mj-lt"/>
            </a:endParaRPr>
          </a:p>
          <a:p>
            <a:pPr marL="342900" indent="-342900">
              <a:buFont typeface="+mj-lt"/>
              <a:buAutoNum type="arabicPeriod"/>
            </a:pPr>
            <a:r>
              <a:rPr lang="tr-TR" sz="1200" b="1" dirty="0" smtClean="0">
                <a:latin typeface="+mj-lt"/>
              </a:rPr>
              <a:t> </a:t>
            </a:r>
            <a:r>
              <a:rPr lang="en-US" sz="1200" b="1" dirty="0" smtClean="0">
                <a:latin typeface="+mj-lt"/>
              </a:rPr>
              <a:t>Other </a:t>
            </a:r>
            <a:r>
              <a:rPr lang="tr-TR" sz="1200" b="1" dirty="0" smtClean="0">
                <a:latin typeface="+mj-lt"/>
              </a:rPr>
              <a:t>; </a:t>
            </a:r>
            <a:r>
              <a:rPr lang="en-US" sz="1200" b="1" dirty="0" smtClean="0">
                <a:latin typeface="+mj-lt"/>
              </a:rPr>
              <a:t>tachycardia,</a:t>
            </a:r>
            <a:r>
              <a:rPr lang="tr-TR" sz="1200" b="1" dirty="0" smtClean="0">
                <a:latin typeface="+mj-lt"/>
              </a:rPr>
              <a:t> </a:t>
            </a:r>
            <a:r>
              <a:rPr lang="en-US" sz="1200" b="1" dirty="0" smtClean="0">
                <a:latin typeface="+mj-lt"/>
              </a:rPr>
              <a:t>hypotension, </a:t>
            </a:r>
            <a:r>
              <a:rPr lang="tr-TR" sz="1200" b="1" dirty="0" smtClean="0">
                <a:latin typeface="+mj-lt"/>
              </a:rPr>
              <a:t>  </a:t>
            </a:r>
          </a:p>
          <a:p>
            <a:pPr marL="342900" indent="-342900"/>
            <a:r>
              <a:rPr lang="en-US" sz="1200" b="1" dirty="0" smtClean="0">
                <a:latin typeface="+mj-lt"/>
              </a:rPr>
              <a:t>renal insufficiency and</a:t>
            </a:r>
            <a:r>
              <a:rPr lang="tr-TR" sz="1200" b="1" dirty="0" smtClean="0">
                <a:latin typeface="+mj-lt"/>
              </a:rPr>
              <a:t> </a:t>
            </a:r>
            <a:r>
              <a:rPr lang="en-US" sz="1200" b="1" dirty="0" err="1" smtClean="0">
                <a:latin typeface="+mj-lt"/>
              </a:rPr>
              <a:t>hypoalbuminaemia</a:t>
            </a:r>
            <a:endParaRPr lang="tr-TR" sz="1200" b="1" dirty="0">
              <a:latin typeface="+mj-lt"/>
            </a:endParaRPr>
          </a:p>
        </p:txBody>
      </p:sp>
      <p:cxnSp>
        <p:nvCxnSpPr>
          <p:cNvPr id="13" name="12 Düz Ok Bağlayıcısı"/>
          <p:cNvCxnSpPr/>
          <p:nvPr/>
        </p:nvCxnSpPr>
        <p:spPr>
          <a:xfrm flipV="1">
            <a:off x="3733800" y="2133600"/>
            <a:ext cx="0" cy="533400"/>
          </a:xfrm>
          <a:prstGeom prst="straightConnector1">
            <a:avLst/>
          </a:prstGeom>
          <a:ln w="381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7" name="16 Düz Ok Bağlayıcısı"/>
          <p:cNvCxnSpPr/>
          <p:nvPr/>
        </p:nvCxnSpPr>
        <p:spPr>
          <a:xfrm flipV="1">
            <a:off x="4953000" y="2438400"/>
            <a:ext cx="838200" cy="838200"/>
          </a:xfrm>
          <a:prstGeom prst="straightConnector1">
            <a:avLst/>
          </a:prstGeom>
          <a:ln w="381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1" name="20 Dikdörtgen"/>
          <p:cNvSpPr/>
          <p:nvPr/>
        </p:nvSpPr>
        <p:spPr>
          <a:xfrm>
            <a:off x="5867400" y="2514600"/>
            <a:ext cx="3276600" cy="1015663"/>
          </a:xfrm>
          <a:prstGeom prst="rect">
            <a:avLst/>
          </a:prstGeom>
          <a:solidFill>
            <a:schemeClr val="accent2">
              <a:lumMod val="60000"/>
              <a:lumOff val="40000"/>
              <a:alpha val="32000"/>
            </a:schemeClr>
          </a:solidFill>
        </p:spPr>
        <p:txBody>
          <a:bodyPr wrap="square">
            <a:spAutoFit/>
          </a:bodyPr>
          <a:lstStyle/>
          <a:p>
            <a:pPr marL="342900" indent="-342900">
              <a:buFont typeface="+mj-lt"/>
              <a:buAutoNum type="arabicPeriod"/>
            </a:pPr>
            <a:r>
              <a:rPr lang="tr-TR" sz="1200" b="1" u="sng" dirty="0" smtClean="0">
                <a:latin typeface="+mj-lt"/>
              </a:rPr>
              <a:t>W</a:t>
            </a:r>
            <a:r>
              <a:rPr lang="en-US" sz="1200" b="1" u="sng" dirty="0" smtClean="0">
                <a:latin typeface="+mj-lt"/>
              </a:rPr>
              <a:t>eight gain</a:t>
            </a:r>
            <a:r>
              <a:rPr lang="tr-TR" sz="1200" b="1" u="sng" dirty="0" smtClean="0">
                <a:latin typeface="+mj-lt"/>
              </a:rPr>
              <a:t>, </a:t>
            </a:r>
            <a:r>
              <a:rPr lang="tr-TR" sz="1200" b="1" u="sng" dirty="0" err="1" smtClean="0">
                <a:latin typeface="+mj-lt"/>
              </a:rPr>
              <a:t>fever</a:t>
            </a:r>
            <a:endParaRPr lang="tr-TR" sz="1200" b="1" dirty="0" smtClean="0">
              <a:latin typeface="+mj-lt"/>
            </a:endParaRPr>
          </a:p>
          <a:p>
            <a:pPr marL="342900" indent="-342900">
              <a:buFont typeface="+mj-lt"/>
              <a:buAutoNum type="arabicPeriod"/>
            </a:pPr>
            <a:r>
              <a:rPr lang="tr-TR" sz="1200" b="1" u="sng" dirty="0" smtClean="0">
                <a:latin typeface="+mj-lt"/>
              </a:rPr>
              <a:t>Pulmonary </a:t>
            </a:r>
            <a:r>
              <a:rPr lang="en-US" sz="1200" b="1" u="sng" dirty="0" err="1" smtClean="0">
                <a:latin typeface="+mj-lt"/>
              </a:rPr>
              <a:t>oedematous</a:t>
            </a:r>
            <a:r>
              <a:rPr lang="tr-TR" sz="1200" b="1" u="sng" dirty="0" smtClean="0">
                <a:latin typeface="+mj-lt"/>
              </a:rPr>
              <a:t>,</a:t>
            </a:r>
            <a:r>
              <a:rPr lang="tr-TR" sz="1200" b="1" dirty="0" smtClean="0">
                <a:latin typeface="+mj-lt"/>
              </a:rPr>
              <a:t>(</a:t>
            </a:r>
            <a:r>
              <a:rPr lang="tr-TR" sz="1200" b="1" dirty="0" err="1" smtClean="0">
                <a:latin typeface="+mj-lt"/>
              </a:rPr>
              <a:t>Hypoxi</a:t>
            </a:r>
            <a:r>
              <a:rPr lang="en-US" sz="1200" b="1" dirty="0" smtClean="0">
                <a:latin typeface="+mj-lt"/>
              </a:rPr>
              <a:t>) </a:t>
            </a:r>
            <a:endParaRPr lang="tr-TR" sz="1200" b="1" dirty="0" smtClean="0">
              <a:latin typeface="+mj-lt"/>
            </a:endParaRPr>
          </a:p>
          <a:p>
            <a:pPr marL="342900" indent="-342900">
              <a:buAutoNum type="arabicPeriod" startAt="3"/>
            </a:pPr>
            <a:r>
              <a:rPr lang="tr-TR" sz="1200" b="1" u="sng" dirty="0" smtClean="0">
                <a:solidFill>
                  <a:srgbClr val="FF0000"/>
                </a:solidFill>
                <a:latin typeface="+mj-lt"/>
              </a:rPr>
              <a:t>Cutaneous </a:t>
            </a:r>
            <a:r>
              <a:rPr lang="tr-TR" sz="1200" b="1" u="sng" dirty="0" err="1" smtClean="0">
                <a:solidFill>
                  <a:srgbClr val="FF0000"/>
                </a:solidFill>
                <a:latin typeface="+mj-lt"/>
              </a:rPr>
              <a:t>Rashj</a:t>
            </a:r>
            <a:endParaRPr lang="tr-TR" sz="1200" b="1" u="sng" dirty="0" smtClean="0">
              <a:solidFill>
                <a:srgbClr val="FF0000"/>
              </a:solidFill>
              <a:latin typeface="+mj-lt"/>
            </a:endParaRPr>
          </a:p>
          <a:p>
            <a:pPr marL="342900" indent="-342900">
              <a:buAutoNum type="arabicPeriod" startAt="3"/>
            </a:pPr>
            <a:r>
              <a:rPr lang="tr-TR" sz="1200" b="1" u="sng" dirty="0" err="1" smtClean="0">
                <a:latin typeface="+mj-lt"/>
              </a:rPr>
              <a:t>Diarrhoe</a:t>
            </a:r>
            <a:endParaRPr lang="tr-TR" sz="1200" b="1" u="sng" dirty="0" smtClean="0">
              <a:latin typeface="+mj-lt"/>
            </a:endParaRPr>
          </a:p>
          <a:p>
            <a:pPr marL="342900" indent="-342900">
              <a:buAutoNum type="arabicPeriod" startAt="3"/>
            </a:pPr>
            <a:r>
              <a:rPr lang="tr-TR" sz="1200" b="1" u="sng" dirty="0" smtClean="0">
                <a:solidFill>
                  <a:srgbClr val="FF0000"/>
                </a:solidFill>
                <a:latin typeface="+mj-lt"/>
              </a:rPr>
              <a:t>TRANSİENT ENCEPHALOPATHY</a:t>
            </a:r>
          </a:p>
        </p:txBody>
      </p:sp>
      <p:cxnSp>
        <p:nvCxnSpPr>
          <p:cNvPr id="22" name="21 Düz Ok Bağlayıcısı"/>
          <p:cNvCxnSpPr/>
          <p:nvPr/>
        </p:nvCxnSpPr>
        <p:spPr>
          <a:xfrm flipV="1">
            <a:off x="4953000" y="3429000"/>
            <a:ext cx="838200" cy="228600"/>
          </a:xfrm>
          <a:prstGeom prst="straightConnector1">
            <a:avLst/>
          </a:prstGeom>
          <a:ln w="381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1" name="30 Düz Ok Bağlayıcısı"/>
          <p:cNvCxnSpPr/>
          <p:nvPr/>
        </p:nvCxnSpPr>
        <p:spPr>
          <a:xfrm>
            <a:off x="5029200" y="4038600"/>
            <a:ext cx="762000" cy="228600"/>
          </a:xfrm>
          <a:prstGeom prst="straightConnector1">
            <a:avLst/>
          </a:prstGeom>
          <a:ln w="381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37" name="36 Dikdörtgen"/>
          <p:cNvSpPr/>
          <p:nvPr/>
        </p:nvSpPr>
        <p:spPr>
          <a:xfrm>
            <a:off x="5867400" y="3886200"/>
            <a:ext cx="3276600" cy="1384995"/>
          </a:xfrm>
          <a:prstGeom prst="rect">
            <a:avLst/>
          </a:prstGeom>
          <a:solidFill>
            <a:schemeClr val="accent2">
              <a:lumMod val="60000"/>
              <a:lumOff val="40000"/>
              <a:alpha val="32000"/>
            </a:schemeClr>
          </a:solidFill>
        </p:spPr>
        <p:txBody>
          <a:bodyPr wrap="square">
            <a:spAutoFit/>
          </a:bodyPr>
          <a:lstStyle/>
          <a:p>
            <a:pPr marL="342900" indent="-342900">
              <a:buFont typeface="+mj-lt"/>
              <a:buAutoNum type="arabicPeriod"/>
            </a:pPr>
            <a:r>
              <a:rPr lang="en-US" sz="1200" b="1" dirty="0" smtClean="0">
                <a:latin typeface="+mj-lt"/>
              </a:rPr>
              <a:t>Shortness of breath and </a:t>
            </a:r>
            <a:endParaRPr lang="tr-TR" sz="1200" b="1" dirty="0" smtClean="0">
              <a:latin typeface="+mj-lt"/>
            </a:endParaRPr>
          </a:p>
          <a:p>
            <a:pPr marL="342900" indent="-342900">
              <a:buFont typeface="+mj-lt"/>
              <a:buAutoNum type="arabicPeriod"/>
            </a:pPr>
            <a:r>
              <a:rPr lang="tr-TR" sz="1200" b="1" u="sng" dirty="0" smtClean="0">
                <a:latin typeface="+mj-lt"/>
              </a:rPr>
              <a:t>N</a:t>
            </a:r>
            <a:r>
              <a:rPr lang="en-US" sz="1200" b="1" u="sng" dirty="0" smtClean="0">
                <a:latin typeface="+mj-lt"/>
              </a:rPr>
              <a:t>on-productive coughing</a:t>
            </a:r>
            <a:r>
              <a:rPr lang="tr-TR" sz="1200" b="1" dirty="0" smtClean="0">
                <a:latin typeface="+mj-lt"/>
              </a:rPr>
              <a:t> </a:t>
            </a:r>
          </a:p>
          <a:p>
            <a:pPr marL="342900" indent="-342900">
              <a:buFont typeface="+mj-lt"/>
              <a:buAutoNum type="arabicPeriod"/>
            </a:pPr>
            <a:r>
              <a:rPr lang="tr-TR" sz="1200" b="1" dirty="0" smtClean="0">
                <a:latin typeface="+mj-lt"/>
              </a:rPr>
              <a:t>( </a:t>
            </a:r>
            <a:r>
              <a:rPr lang="en-US" sz="1200" b="1" dirty="0" err="1" smtClean="0">
                <a:latin typeface="+mj-lt"/>
              </a:rPr>
              <a:t>haemoptysis</a:t>
            </a:r>
            <a:r>
              <a:rPr lang="en-US" sz="1200" b="1" dirty="0" smtClean="0">
                <a:latin typeface="+mj-lt"/>
              </a:rPr>
              <a:t> is rare</a:t>
            </a:r>
            <a:r>
              <a:rPr lang="tr-TR" sz="1200" b="1" dirty="0" smtClean="0">
                <a:latin typeface="+mj-lt"/>
              </a:rPr>
              <a:t>) </a:t>
            </a:r>
          </a:p>
          <a:p>
            <a:pPr marL="342900" indent="-342900">
              <a:buFont typeface="+mj-lt"/>
              <a:buAutoNum type="arabicPeriod"/>
            </a:pPr>
            <a:r>
              <a:rPr lang="tr-TR" sz="1200" b="1" dirty="0" smtClean="0">
                <a:latin typeface="+mj-lt"/>
              </a:rPr>
              <a:t>W</a:t>
            </a:r>
            <a:r>
              <a:rPr lang="en-US" sz="1200" b="1" dirty="0" err="1" smtClean="0">
                <a:latin typeface="+mj-lt"/>
              </a:rPr>
              <a:t>th</a:t>
            </a:r>
            <a:r>
              <a:rPr lang="en-US" sz="1200" b="1" dirty="0" smtClean="0">
                <a:latin typeface="+mj-lt"/>
              </a:rPr>
              <a:t> or without </a:t>
            </a:r>
            <a:r>
              <a:rPr lang="en-US" sz="1200" b="1" u="sng" dirty="0" smtClean="0">
                <a:latin typeface="+mj-lt"/>
              </a:rPr>
              <a:t>fever;</a:t>
            </a:r>
          </a:p>
          <a:p>
            <a:pPr marL="342900" indent="-342900">
              <a:buFont typeface="+mj-lt"/>
              <a:buAutoNum type="arabicPeriod"/>
            </a:pPr>
            <a:r>
              <a:rPr lang="en-US" sz="1200" b="1" u="sng" dirty="0" err="1" smtClean="0">
                <a:latin typeface="+mj-lt"/>
              </a:rPr>
              <a:t>Hypoxaemia</a:t>
            </a:r>
            <a:r>
              <a:rPr lang="en-US" sz="1200" b="1" dirty="0" smtClean="0">
                <a:latin typeface="+mj-lt"/>
              </a:rPr>
              <a:t> </a:t>
            </a:r>
            <a:r>
              <a:rPr lang="tr-TR" sz="1200" b="1" dirty="0" smtClean="0">
                <a:latin typeface="+mj-lt"/>
              </a:rPr>
              <a:t>(</a:t>
            </a:r>
            <a:r>
              <a:rPr lang="en-US" sz="1200" b="1" dirty="0" err="1" smtClean="0">
                <a:latin typeface="+mj-lt"/>
              </a:rPr>
              <a:t>requir</a:t>
            </a:r>
            <a:r>
              <a:rPr lang="tr-TR" sz="1200" b="1" dirty="0" err="1" smtClean="0">
                <a:latin typeface="+mj-lt"/>
              </a:rPr>
              <a:t>ing</a:t>
            </a:r>
            <a:r>
              <a:rPr lang="tr-TR" sz="1200" b="1" dirty="0" smtClean="0">
                <a:latin typeface="+mj-lt"/>
              </a:rPr>
              <a:t> O2</a:t>
            </a:r>
            <a:r>
              <a:rPr lang="en-US" sz="1200" b="1" dirty="0" smtClean="0">
                <a:latin typeface="+mj-lt"/>
              </a:rPr>
              <a:t> therapy</a:t>
            </a:r>
            <a:r>
              <a:rPr lang="tr-TR" sz="1200" b="1" dirty="0" smtClean="0">
                <a:latin typeface="+mj-lt"/>
              </a:rPr>
              <a:t>)</a:t>
            </a:r>
            <a:endParaRPr lang="en-US" sz="1200" b="1" dirty="0" smtClean="0">
              <a:latin typeface="+mj-lt"/>
            </a:endParaRPr>
          </a:p>
          <a:p>
            <a:pPr marL="342900" indent="-342900">
              <a:buFont typeface="+mj-lt"/>
              <a:buAutoNum type="arabicPeriod"/>
            </a:pPr>
            <a:r>
              <a:rPr lang="tr-TR" sz="1200" b="1" dirty="0" smtClean="0">
                <a:latin typeface="+mj-lt"/>
              </a:rPr>
              <a:t>F</a:t>
            </a:r>
            <a:r>
              <a:rPr lang="en-US" sz="1200" b="1" dirty="0" err="1" smtClean="0">
                <a:latin typeface="+mj-lt"/>
              </a:rPr>
              <a:t>ocal</a:t>
            </a:r>
            <a:r>
              <a:rPr lang="en-US" sz="1200" b="1" dirty="0" smtClean="0">
                <a:latin typeface="+mj-lt"/>
              </a:rPr>
              <a:t> or diffuse interstitial or alveolar infiltrates </a:t>
            </a:r>
            <a:r>
              <a:rPr lang="tr-TR" sz="1200" b="1" dirty="0" smtClean="0">
                <a:latin typeface="+mj-lt"/>
              </a:rPr>
              <a:t> (CT)</a:t>
            </a:r>
            <a:endParaRPr lang="en-US" sz="1200" b="1" dirty="0">
              <a:latin typeface="+mj-lt"/>
            </a:endParaRPr>
          </a:p>
        </p:txBody>
      </p:sp>
      <p:sp>
        <p:nvSpPr>
          <p:cNvPr id="43" name="42 Dikdörtgen"/>
          <p:cNvSpPr/>
          <p:nvPr/>
        </p:nvSpPr>
        <p:spPr>
          <a:xfrm>
            <a:off x="1295400" y="5638800"/>
            <a:ext cx="4419600" cy="1015663"/>
          </a:xfrm>
          <a:prstGeom prst="rect">
            <a:avLst/>
          </a:prstGeom>
          <a:solidFill>
            <a:schemeClr val="accent2">
              <a:lumMod val="60000"/>
              <a:lumOff val="40000"/>
              <a:alpha val="32000"/>
            </a:schemeClr>
          </a:solidFill>
        </p:spPr>
        <p:txBody>
          <a:bodyPr wrap="square">
            <a:spAutoFit/>
          </a:bodyPr>
          <a:lstStyle/>
          <a:p>
            <a:pPr marL="342900" indent="-342900">
              <a:buFont typeface="+mj-lt"/>
              <a:buAutoNum type="arabicPeriod"/>
            </a:pPr>
            <a:r>
              <a:rPr lang="en-US" sz="1200" b="1" dirty="0" err="1" smtClean="0">
                <a:latin typeface="+mj-lt"/>
              </a:rPr>
              <a:t>Microangiopathic</a:t>
            </a:r>
            <a:r>
              <a:rPr lang="en-US" sz="1200" b="1" dirty="0" smtClean="0">
                <a:latin typeface="+mj-lt"/>
              </a:rPr>
              <a:t> </a:t>
            </a:r>
            <a:r>
              <a:rPr lang="en-US" sz="1200" b="1" dirty="0" err="1" smtClean="0">
                <a:latin typeface="+mj-lt"/>
              </a:rPr>
              <a:t>haemolytic</a:t>
            </a:r>
            <a:r>
              <a:rPr lang="en-US" sz="1200" b="1" dirty="0" smtClean="0">
                <a:latin typeface="+mj-lt"/>
              </a:rPr>
              <a:t> </a:t>
            </a:r>
            <a:r>
              <a:rPr lang="en-US" sz="1200" b="1" dirty="0" err="1" smtClean="0">
                <a:latin typeface="+mj-lt"/>
              </a:rPr>
              <a:t>anaemia</a:t>
            </a:r>
            <a:r>
              <a:rPr lang="en-US" sz="1200" b="1" dirty="0" smtClean="0">
                <a:latin typeface="+mj-lt"/>
              </a:rPr>
              <a:t> , </a:t>
            </a:r>
          </a:p>
          <a:p>
            <a:pPr marL="342900" indent="-342900">
              <a:buFont typeface="+mj-lt"/>
              <a:buAutoNum type="arabicPeriod"/>
            </a:pPr>
            <a:r>
              <a:rPr lang="en-US" sz="1200" b="1" dirty="0" smtClean="0">
                <a:latin typeface="+mj-lt"/>
              </a:rPr>
              <a:t>Thrombocytopenia</a:t>
            </a:r>
          </a:p>
          <a:p>
            <a:pPr marL="342900" indent="-342900">
              <a:buFont typeface="+mj-lt"/>
              <a:buAutoNum type="arabicPeriod"/>
            </a:pPr>
            <a:r>
              <a:rPr lang="en-US" sz="1200" b="1" dirty="0" smtClean="0">
                <a:latin typeface="+mj-lt"/>
              </a:rPr>
              <a:t>Renal dysfunction and/or neurological abnormalities</a:t>
            </a:r>
            <a:endParaRPr lang="tr-TR" sz="1200" b="1" dirty="0" smtClean="0">
              <a:latin typeface="+mj-lt"/>
            </a:endParaRPr>
          </a:p>
          <a:p>
            <a:pPr marL="342900" indent="-342900">
              <a:buFont typeface="+mj-lt"/>
              <a:buAutoNum type="arabicPeriod"/>
            </a:pPr>
            <a:r>
              <a:rPr lang="tr-TR" sz="1200" b="1" dirty="0" smtClean="0">
                <a:latin typeface="+mj-lt"/>
              </a:rPr>
              <a:t>D</a:t>
            </a:r>
            <a:r>
              <a:rPr lang="en-US" sz="1200" b="1" dirty="0" err="1" smtClean="0">
                <a:latin typeface="+mj-lt"/>
              </a:rPr>
              <a:t>iarrhoea</a:t>
            </a:r>
            <a:r>
              <a:rPr lang="en-US" sz="1200" b="1" dirty="0" smtClean="0">
                <a:latin typeface="+mj-lt"/>
              </a:rPr>
              <a:t> secondary to intestinal TMA and </a:t>
            </a:r>
            <a:r>
              <a:rPr lang="en-US" sz="1200" b="1" dirty="0" err="1" smtClean="0">
                <a:latin typeface="+mj-lt"/>
              </a:rPr>
              <a:t>proteinuria</a:t>
            </a:r>
            <a:r>
              <a:rPr lang="en-US" sz="1200" b="1" dirty="0" smtClean="0">
                <a:latin typeface="+mj-lt"/>
              </a:rPr>
              <a:t> </a:t>
            </a:r>
            <a:endParaRPr lang="tr-TR" sz="1200" b="1" dirty="0" smtClean="0">
              <a:latin typeface="+mj-lt"/>
            </a:endParaRPr>
          </a:p>
          <a:p>
            <a:pPr marL="342900" indent="-342900">
              <a:buFont typeface="+mj-lt"/>
              <a:buAutoNum type="arabicPeriod"/>
            </a:pPr>
            <a:r>
              <a:rPr lang="tr-TR" sz="1200" b="1" dirty="0" smtClean="0">
                <a:latin typeface="+mj-lt"/>
              </a:rPr>
              <a:t>E</a:t>
            </a:r>
            <a:r>
              <a:rPr lang="en-US" sz="1200" b="1" dirty="0" err="1" smtClean="0">
                <a:latin typeface="+mj-lt"/>
              </a:rPr>
              <a:t>levated</a:t>
            </a:r>
            <a:r>
              <a:rPr lang="en-US" sz="1200" b="1" dirty="0" smtClean="0">
                <a:latin typeface="+mj-lt"/>
              </a:rPr>
              <a:t> blood pressure,</a:t>
            </a:r>
            <a:endParaRPr lang="en-US" sz="1200" b="1" dirty="0">
              <a:latin typeface="+mj-lt"/>
            </a:endParaRPr>
          </a:p>
        </p:txBody>
      </p:sp>
      <p:cxnSp>
        <p:nvCxnSpPr>
          <p:cNvPr id="52" name="51 Düz Ok Bağlayıcısı"/>
          <p:cNvCxnSpPr/>
          <p:nvPr/>
        </p:nvCxnSpPr>
        <p:spPr>
          <a:xfrm>
            <a:off x="3962400" y="5029200"/>
            <a:ext cx="0" cy="609600"/>
          </a:xfrm>
          <a:prstGeom prst="straightConnector1">
            <a:avLst/>
          </a:prstGeom>
          <a:ln w="381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3" name="62 Düz Ok Bağlayıcısı"/>
          <p:cNvCxnSpPr/>
          <p:nvPr/>
        </p:nvCxnSpPr>
        <p:spPr>
          <a:xfrm>
            <a:off x="5029200" y="4495800"/>
            <a:ext cx="838200" cy="990600"/>
          </a:xfrm>
          <a:prstGeom prst="straightConnector1">
            <a:avLst/>
          </a:prstGeom>
          <a:ln w="381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68" name="67 Dikdörtgen"/>
          <p:cNvSpPr/>
          <p:nvPr/>
        </p:nvSpPr>
        <p:spPr>
          <a:xfrm>
            <a:off x="5867400" y="5410200"/>
            <a:ext cx="3276600" cy="1169551"/>
          </a:xfrm>
          <a:prstGeom prst="rect">
            <a:avLst/>
          </a:prstGeom>
          <a:solidFill>
            <a:schemeClr val="accent2">
              <a:lumMod val="60000"/>
              <a:lumOff val="40000"/>
              <a:alpha val="32000"/>
            </a:schemeClr>
          </a:solidFill>
        </p:spPr>
        <p:txBody>
          <a:bodyPr wrap="square">
            <a:spAutoFit/>
          </a:bodyPr>
          <a:lstStyle/>
          <a:p>
            <a:pPr marL="342900" indent="-342900">
              <a:buFont typeface="+mj-lt"/>
              <a:buAutoNum type="arabicPeriod"/>
            </a:pPr>
            <a:r>
              <a:rPr lang="tr-TR" sz="1400" dirty="0" smtClean="0">
                <a:latin typeface="+mj-lt"/>
              </a:rPr>
              <a:t> F</a:t>
            </a:r>
            <a:r>
              <a:rPr lang="en-US" sz="1400" dirty="0" smtClean="0">
                <a:latin typeface="+mj-lt"/>
              </a:rPr>
              <a:t>ever</a:t>
            </a:r>
            <a:r>
              <a:rPr lang="tr-TR" sz="1400" dirty="0" smtClean="0">
                <a:latin typeface="+mj-lt"/>
              </a:rPr>
              <a:t>, </a:t>
            </a:r>
          </a:p>
          <a:p>
            <a:pPr marL="342900" indent="-342900">
              <a:buFont typeface="+mj-lt"/>
              <a:buAutoNum type="arabicPeriod"/>
            </a:pPr>
            <a:r>
              <a:rPr lang="tr-TR" sz="1400" dirty="0" smtClean="0">
                <a:latin typeface="+mj-lt"/>
              </a:rPr>
              <a:t> N</a:t>
            </a:r>
            <a:r>
              <a:rPr lang="en-US" sz="1400" dirty="0" smtClean="0">
                <a:latin typeface="+mj-lt"/>
              </a:rPr>
              <a:t>on-productive cough, </a:t>
            </a:r>
            <a:endParaRPr lang="tr-TR" sz="1400" dirty="0" smtClean="0">
              <a:latin typeface="+mj-lt"/>
            </a:endParaRPr>
          </a:p>
          <a:p>
            <a:pPr marL="342900" indent="-342900">
              <a:buFont typeface="+mj-lt"/>
              <a:buAutoNum type="arabicPeriod"/>
            </a:pPr>
            <a:r>
              <a:rPr lang="tr-TR" sz="1400" dirty="0" smtClean="0">
                <a:latin typeface="+mj-lt"/>
              </a:rPr>
              <a:t> T</a:t>
            </a:r>
            <a:r>
              <a:rPr lang="en-US" sz="1400" dirty="0" err="1" smtClean="0">
                <a:latin typeface="+mj-lt"/>
              </a:rPr>
              <a:t>achypnoea</a:t>
            </a:r>
            <a:r>
              <a:rPr lang="en-US" sz="1400" dirty="0" smtClean="0">
                <a:latin typeface="+mj-lt"/>
              </a:rPr>
              <a:t> and </a:t>
            </a:r>
            <a:r>
              <a:rPr lang="en-US" sz="1400" dirty="0" err="1" smtClean="0">
                <a:latin typeface="+mj-lt"/>
              </a:rPr>
              <a:t>hypoxaemia</a:t>
            </a:r>
            <a:r>
              <a:rPr lang="en-US" sz="1400" dirty="0" smtClean="0">
                <a:latin typeface="+mj-lt"/>
              </a:rPr>
              <a:t>, </a:t>
            </a:r>
            <a:endParaRPr lang="tr-TR" sz="1400" dirty="0" smtClean="0">
              <a:latin typeface="+mj-lt"/>
            </a:endParaRPr>
          </a:p>
          <a:p>
            <a:pPr marL="228600" indent="-228600">
              <a:buFont typeface="+mj-lt"/>
              <a:buAutoNum type="arabicPeriod"/>
            </a:pPr>
            <a:r>
              <a:rPr lang="tr-TR" sz="1400" dirty="0" smtClean="0">
                <a:latin typeface="+mj-lt"/>
              </a:rPr>
              <a:t>   D</a:t>
            </a:r>
            <a:r>
              <a:rPr lang="en-US" sz="1400" dirty="0" err="1" smtClean="0">
                <a:latin typeface="+mj-lt"/>
              </a:rPr>
              <a:t>iffuse</a:t>
            </a:r>
            <a:r>
              <a:rPr lang="en-US" sz="1400" dirty="0" smtClean="0">
                <a:latin typeface="+mj-lt"/>
              </a:rPr>
              <a:t> alveolar or interstitial infiltrates </a:t>
            </a:r>
            <a:r>
              <a:rPr lang="tr-TR" sz="1400" dirty="0" smtClean="0">
                <a:latin typeface="+mj-lt"/>
              </a:rPr>
              <a:t> (</a:t>
            </a:r>
            <a:r>
              <a:rPr lang="en-US" sz="1400" dirty="0" smtClean="0">
                <a:latin typeface="+mj-lt"/>
              </a:rPr>
              <a:t>X-rays or CT scans</a:t>
            </a:r>
            <a:r>
              <a:rPr lang="tr-TR" sz="1400" dirty="0" smtClean="0">
                <a:latin typeface="+mj-lt"/>
              </a:rPr>
              <a:t>)</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8229600" cy="1066800"/>
          </a:xfrm>
        </p:spPr>
        <p:txBody>
          <a:bodyPr>
            <a:normAutofit/>
          </a:bodyPr>
          <a:lstStyle/>
          <a:p>
            <a:r>
              <a:rPr lang="en-GB" dirty="0" smtClean="0"/>
              <a:t>Self-assessment questions</a:t>
            </a:r>
            <a:endParaRPr lang="en-GB" dirty="0"/>
          </a:p>
        </p:txBody>
      </p:sp>
      <p:sp>
        <p:nvSpPr>
          <p:cNvPr id="4" name="3 İçerik Yer Tutucusu"/>
          <p:cNvSpPr>
            <a:spLocks noGrp="1"/>
          </p:cNvSpPr>
          <p:nvPr>
            <p:ph idx="1"/>
          </p:nvPr>
        </p:nvSpPr>
        <p:spPr>
          <a:xfrm>
            <a:off x="457200" y="2249424"/>
            <a:ext cx="8534400" cy="4325112"/>
          </a:xfrm>
        </p:spPr>
        <p:txBody>
          <a:bodyPr>
            <a:normAutofit/>
          </a:bodyPr>
          <a:lstStyle/>
          <a:p>
            <a:pPr>
              <a:lnSpc>
                <a:spcPct val="150000"/>
              </a:lnSpc>
              <a:buNone/>
            </a:pPr>
            <a:r>
              <a:rPr lang="en-US" sz="2400" b="1" dirty="0" smtClean="0">
                <a:solidFill>
                  <a:schemeClr val="accent3"/>
                </a:solidFill>
              </a:rPr>
              <a:t>Question</a:t>
            </a:r>
          </a:p>
          <a:p>
            <a:pPr>
              <a:lnSpc>
                <a:spcPct val="150000"/>
              </a:lnSpc>
              <a:buNone/>
            </a:pPr>
            <a:r>
              <a:rPr lang="en-US" sz="2400" b="1" dirty="0" smtClean="0"/>
              <a:t>Late onset </a:t>
            </a:r>
            <a:r>
              <a:rPr lang="en-US" sz="2400" b="1" dirty="0" err="1" smtClean="0"/>
              <a:t>haemorrhagic</a:t>
            </a:r>
            <a:r>
              <a:rPr lang="en-US" sz="2400" b="1" dirty="0" smtClean="0"/>
              <a:t> cystitis usually is produced by:</a:t>
            </a:r>
          </a:p>
          <a:p>
            <a:pPr>
              <a:lnSpc>
                <a:spcPct val="150000"/>
              </a:lnSpc>
            </a:pPr>
            <a:r>
              <a:rPr lang="en-US" sz="2400" b="1" dirty="0" smtClean="0"/>
              <a:t>A</a:t>
            </a:r>
            <a:r>
              <a:rPr lang="tr-TR" sz="2400" b="1" dirty="0" smtClean="0"/>
              <a:t> </a:t>
            </a:r>
            <a:r>
              <a:rPr lang="en-US" sz="2400" dirty="0" smtClean="0"/>
              <a:t>The direct action of cyclophosphamide on the bladder</a:t>
            </a:r>
          </a:p>
          <a:p>
            <a:pPr>
              <a:lnSpc>
                <a:spcPct val="150000"/>
              </a:lnSpc>
            </a:pPr>
            <a:r>
              <a:rPr lang="en-US" sz="2400" b="1" dirty="0" smtClean="0"/>
              <a:t>B</a:t>
            </a:r>
            <a:r>
              <a:rPr lang="tr-TR" sz="2400" b="1" dirty="0" smtClean="0"/>
              <a:t> </a:t>
            </a:r>
            <a:r>
              <a:rPr lang="en-US" sz="2400" dirty="0" smtClean="0"/>
              <a:t>A </a:t>
            </a:r>
            <a:r>
              <a:rPr lang="en-US" sz="2400" dirty="0" err="1" smtClean="0"/>
              <a:t>polyomavirus</a:t>
            </a:r>
            <a:r>
              <a:rPr lang="en-US" sz="2400" dirty="0" smtClean="0"/>
              <a:t> infection</a:t>
            </a:r>
          </a:p>
          <a:p>
            <a:pPr>
              <a:lnSpc>
                <a:spcPct val="150000"/>
              </a:lnSpc>
            </a:pPr>
            <a:r>
              <a:rPr lang="en-US" sz="2400" b="1" dirty="0" smtClean="0"/>
              <a:t>C</a:t>
            </a:r>
            <a:r>
              <a:rPr lang="tr-TR" sz="2400" b="1" dirty="0" smtClean="0"/>
              <a:t> </a:t>
            </a:r>
            <a:r>
              <a:rPr lang="en-US" sz="2400" dirty="0" smtClean="0"/>
              <a:t>A bacterial infection of the urinary tract</a:t>
            </a:r>
          </a:p>
          <a:p>
            <a:pPr>
              <a:lnSpc>
                <a:spcPct val="150000"/>
              </a:lnSpc>
            </a:pPr>
            <a:r>
              <a:rPr lang="en-US" sz="2400" b="1" dirty="0" smtClean="0"/>
              <a:t>D</a:t>
            </a:r>
            <a:r>
              <a:rPr lang="tr-TR" sz="2400" b="1" dirty="0" smtClean="0"/>
              <a:t> </a:t>
            </a:r>
            <a:r>
              <a:rPr lang="en-US" sz="2400" dirty="0" smtClean="0"/>
              <a:t>The neutropenia</a:t>
            </a:r>
          </a:p>
          <a:p>
            <a:pPr>
              <a:lnSpc>
                <a:spcPct val="150000"/>
              </a:lnSpc>
            </a:pPr>
            <a:endParaRPr lang="tr-TR" sz="2400" dirty="0"/>
          </a:p>
        </p:txBody>
      </p:sp>
    </p:spTree>
    <p:custDataLst>
      <p:tags r:id="rId1"/>
    </p:custDataLst>
    <p:extLst>
      <p:ext uri="{BB962C8B-B14F-4D97-AF65-F5344CB8AC3E}">
        <p14:creationId xmlns:p14="http://schemas.microsoft.com/office/powerpoint/2010/main" xmlns="" val="169402774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8229600" cy="1066800"/>
          </a:xfrm>
        </p:spPr>
        <p:txBody>
          <a:bodyPr>
            <a:normAutofit/>
          </a:bodyPr>
          <a:lstStyle/>
          <a:p>
            <a:r>
              <a:rPr lang="en-GB" dirty="0" smtClean="0"/>
              <a:t>Self-assessment questions</a:t>
            </a:r>
            <a:endParaRPr lang="en-GB" dirty="0"/>
          </a:p>
        </p:txBody>
      </p:sp>
      <p:sp>
        <p:nvSpPr>
          <p:cNvPr id="4" name="3 İçerik Yer Tutucusu"/>
          <p:cNvSpPr>
            <a:spLocks noGrp="1"/>
          </p:cNvSpPr>
          <p:nvPr>
            <p:ph idx="1"/>
          </p:nvPr>
        </p:nvSpPr>
        <p:spPr>
          <a:xfrm>
            <a:off x="457200" y="2249424"/>
            <a:ext cx="8534400" cy="4325112"/>
          </a:xfrm>
        </p:spPr>
        <p:txBody>
          <a:bodyPr>
            <a:normAutofit/>
          </a:bodyPr>
          <a:lstStyle/>
          <a:p>
            <a:pPr>
              <a:lnSpc>
                <a:spcPct val="150000"/>
              </a:lnSpc>
              <a:buNone/>
            </a:pPr>
            <a:r>
              <a:rPr lang="en-US" sz="2400" b="1" dirty="0" smtClean="0">
                <a:solidFill>
                  <a:schemeClr val="accent3"/>
                </a:solidFill>
              </a:rPr>
              <a:t>Question</a:t>
            </a:r>
          </a:p>
          <a:p>
            <a:pPr>
              <a:buNone/>
            </a:pPr>
            <a:r>
              <a:rPr lang="en-US" sz="2400" b="1" dirty="0" smtClean="0"/>
              <a:t>Which of the following complications could </a:t>
            </a:r>
            <a:r>
              <a:rPr lang="en-US" sz="2400" b="1" i="1" dirty="0" smtClean="0"/>
              <a:t>not</a:t>
            </a:r>
            <a:r>
              <a:rPr lang="en-US" sz="2400" b="1" dirty="0" smtClean="0"/>
              <a:t> be attributed to an endothelial dysfunction?</a:t>
            </a:r>
          </a:p>
          <a:p>
            <a:r>
              <a:rPr lang="en-US" sz="2400" b="1" dirty="0" smtClean="0"/>
              <a:t>A</a:t>
            </a:r>
            <a:r>
              <a:rPr lang="tr-TR" sz="2400" b="1" dirty="0" smtClean="0"/>
              <a:t> </a:t>
            </a:r>
            <a:r>
              <a:rPr lang="en-US" sz="2400" dirty="0" smtClean="0"/>
              <a:t>Engraftment syndrome</a:t>
            </a:r>
          </a:p>
          <a:p>
            <a:r>
              <a:rPr lang="en-US" sz="2400" b="1" dirty="0" smtClean="0"/>
              <a:t>B</a:t>
            </a:r>
            <a:r>
              <a:rPr lang="tr-TR" sz="2400" b="1" dirty="0" smtClean="0"/>
              <a:t> </a:t>
            </a:r>
            <a:r>
              <a:rPr lang="en-US" sz="2400" dirty="0" err="1" smtClean="0"/>
              <a:t>Veno</a:t>
            </a:r>
            <a:r>
              <a:rPr lang="en-US" sz="2400" dirty="0" smtClean="0"/>
              <a:t>-occlusive disease of the liver</a:t>
            </a:r>
          </a:p>
          <a:p>
            <a:r>
              <a:rPr lang="en-US" sz="2400" b="1" dirty="0" smtClean="0"/>
              <a:t>C</a:t>
            </a:r>
            <a:r>
              <a:rPr lang="tr-TR" sz="2400" b="1" dirty="0" smtClean="0"/>
              <a:t> </a:t>
            </a:r>
            <a:r>
              <a:rPr lang="en-US" sz="2400" dirty="0" err="1" smtClean="0"/>
              <a:t>Haemorrhagic</a:t>
            </a:r>
            <a:r>
              <a:rPr lang="en-US" sz="2400" dirty="0" smtClean="0"/>
              <a:t> cystitis</a:t>
            </a:r>
          </a:p>
          <a:p>
            <a:r>
              <a:rPr lang="en-US" sz="2400" b="1" dirty="0" smtClean="0"/>
              <a:t>D</a:t>
            </a:r>
            <a:r>
              <a:rPr lang="tr-TR" sz="2400" b="1" dirty="0" smtClean="0"/>
              <a:t> </a:t>
            </a:r>
            <a:r>
              <a:rPr lang="en-US" sz="2400" dirty="0" smtClean="0"/>
              <a:t>Thrombotic </a:t>
            </a:r>
            <a:r>
              <a:rPr lang="en-US" sz="2400" dirty="0" err="1" smtClean="0"/>
              <a:t>microangiopathy</a:t>
            </a:r>
            <a:endParaRPr lang="en-US" sz="2400" dirty="0" smtClean="0"/>
          </a:p>
          <a:p>
            <a:pPr>
              <a:lnSpc>
                <a:spcPct val="150000"/>
              </a:lnSpc>
            </a:pPr>
            <a:endParaRPr lang="tr-TR" sz="2400" dirty="0"/>
          </a:p>
        </p:txBody>
      </p:sp>
    </p:spTree>
    <p:custDataLst>
      <p:tags r:id="rId1"/>
    </p:custDataLst>
    <p:extLst>
      <p:ext uri="{BB962C8B-B14F-4D97-AF65-F5344CB8AC3E}">
        <p14:creationId xmlns:p14="http://schemas.microsoft.com/office/powerpoint/2010/main" xmlns="" val="169402774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8229600" cy="1066800"/>
          </a:xfrm>
        </p:spPr>
        <p:txBody>
          <a:bodyPr>
            <a:normAutofit/>
          </a:bodyPr>
          <a:lstStyle/>
          <a:p>
            <a:r>
              <a:rPr lang="en-GB" dirty="0" smtClean="0"/>
              <a:t>Self-assessment questions</a:t>
            </a:r>
            <a:endParaRPr lang="en-GB" dirty="0"/>
          </a:p>
        </p:txBody>
      </p:sp>
      <p:sp>
        <p:nvSpPr>
          <p:cNvPr id="4" name="3 İçerik Yer Tutucusu"/>
          <p:cNvSpPr>
            <a:spLocks noGrp="1"/>
          </p:cNvSpPr>
          <p:nvPr>
            <p:ph idx="1"/>
          </p:nvPr>
        </p:nvSpPr>
        <p:spPr>
          <a:xfrm>
            <a:off x="304800" y="2209800"/>
            <a:ext cx="8534400" cy="4325112"/>
          </a:xfrm>
        </p:spPr>
        <p:txBody>
          <a:bodyPr>
            <a:normAutofit/>
          </a:bodyPr>
          <a:lstStyle/>
          <a:p>
            <a:pPr>
              <a:lnSpc>
                <a:spcPct val="150000"/>
              </a:lnSpc>
              <a:buNone/>
            </a:pPr>
            <a:r>
              <a:rPr lang="en-US" sz="2400" b="1" dirty="0" smtClean="0">
                <a:solidFill>
                  <a:schemeClr val="accent3"/>
                </a:solidFill>
              </a:rPr>
              <a:t>Question</a:t>
            </a:r>
          </a:p>
          <a:p>
            <a:pPr>
              <a:buNone/>
            </a:pPr>
            <a:r>
              <a:rPr lang="en-US" sz="2400" b="1" dirty="0" smtClean="0"/>
              <a:t>Which of the following is not a clinical manifestation of VOD?</a:t>
            </a:r>
          </a:p>
          <a:p>
            <a:r>
              <a:rPr lang="en-US" sz="2400" b="1" dirty="0" smtClean="0"/>
              <a:t>A</a:t>
            </a:r>
            <a:r>
              <a:rPr lang="tr-TR" sz="2400" b="1" dirty="0" smtClean="0"/>
              <a:t> </a:t>
            </a:r>
            <a:r>
              <a:rPr lang="en-US" sz="2400" dirty="0" smtClean="0"/>
              <a:t>Weight gain</a:t>
            </a:r>
          </a:p>
          <a:p>
            <a:r>
              <a:rPr lang="en-US" sz="2400" b="1" dirty="0" smtClean="0"/>
              <a:t>B</a:t>
            </a:r>
            <a:r>
              <a:rPr lang="tr-TR" sz="2400" b="1" dirty="0" smtClean="0"/>
              <a:t> </a:t>
            </a:r>
            <a:r>
              <a:rPr lang="en-US" sz="2400" dirty="0" err="1" smtClean="0"/>
              <a:t>Ascites</a:t>
            </a:r>
            <a:endParaRPr lang="en-US" sz="2400" dirty="0" smtClean="0"/>
          </a:p>
          <a:p>
            <a:r>
              <a:rPr lang="en-US" sz="2400" b="1" dirty="0" smtClean="0"/>
              <a:t>C</a:t>
            </a:r>
            <a:r>
              <a:rPr lang="tr-TR" sz="2400" b="1" dirty="0" smtClean="0"/>
              <a:t> </a:t>
            </a:r>
            <a:r>
              <a:rPr lang="en-US" sz="2400" dirty="0" smtClean="0"/>
              <a:t>Platelet refractoriness</a:t>
            </a:r>
          </a:p>
          <a:p>
            <a:r>
              <a:rPr lang="en-US" sz="2400" b="1" dirty="0" smtClean="0"/>
              <a:t>D</a:t>
            </a:r>
            <a:r>
              <a:rPr lang="tr-TR" sz="2400" b="1" dirty="0" smtClean="0"/>
              <a:t> </a:t>
            </a:r>
            <a:r>
              <a:rPr lang="en-US" sz="2400" dirty="0" err="1" smtClean="0"/>
              <a:t>Diarrhoea</a:t>
            </a:r>
            <a:endParaRPr lang="en-US" sz="2400" dirty="0" smtClean="0"/>
          </a:p>
          <a:p>
            <a:pPr>
              <a:lnSpc>
                <a:spcPct val="150000"/>
              </a:lnSpc>
            </a:pPr>
            <a:endParaRPr lang="tr-TR" sz="2400" dirty="0"/>
          </a:p>
        </p:txBody>
      </p:sp>
    </p:spTree>
    <p:custDataLst>
      <p:tags r:id="rId1"/>
    </p:custDataLst>
    <p:extLst>
      <p:ext uri="{BB962C8B-B14F-4D97-AF65-F5344CB8AC3E}">
        <p14:creationId xmlns:p14="http://schemas.microsoft.com/office/powerpoint/2010/main" xmlns="" val="169402774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8229600" cy="1066800"/>
          </a:xfrm>
        </p:spPr>
        <p:txBody>
          <a:bodyPr>
            <a:normAutofit/>
          </a:bodyPr>
          <a:lstStyle/>
          <a:p>
            <a:r>
              <a:rPr lang="en-GB" dirty="0" smtClean="0"/>
              <a:t>Self-assessment questions</a:t>
            </a:r>
            <a:endParaRPr lang="en-GB" dirty="0"/>
          </a:p>
        </p:txBody>
      </p:sp>
      <p:sp>
        <p:nvSpPr>
          <p:cNvPr id="4" name="3 İçerik Yer Tutucusu"/>
          <p:cNvSpPr>
            <a:spLocks noGrp="1"/>
          </p:cNvSpPr>
          <p:nvPr>
            <p:ph idx="1"/>
          </p:nvPr>
        </p:nvSpPr>
        <p:spPr>
          <a:xfrm>
            <a:off x="304800" y="2209800"/>
            <a:ext cx="8534400" cy="2590800"/>
          </a:xfrm>
        </p:spPr>
        <p:txBody>
          <a:bodyPr>
            <a:normAutofit fontScale="92500" lnSpcReduction="10000"/>
          </a:bodyPr>
          <a:lstStyle/>
          <a:p>
            <a:pPr>
              <a:lnSpc>
                <a:spcPct val="150000"/>
              </a:lnSpc>
              <a:buNone/>
            </a:pPr>
            <a:r>
              <a:rPr lang="en-US" sz="2400" b="1" dirty="0" smtClean="0">
                <a:solidFill>
                  <a:schemeClr val="accent3"/>
                </a:solidFill>
              </a:rPr>
              <a:t>Question</a:t>
            </a:r>
          </a:p>
          <a:p>
            <a:pPr>
              <a:buNone/>
            </a:pPr>
            <a:r>
              <a:rPr lang="en-US" sz="2400" b="1" dirty="0" smtClean="0"/>
              <a:t>All but one of the following are classical manifestations of engraftment syndrome</a:t>
            </a:r>
            <a:endParaRPr lang="tr-TR" sz="2400" b="1" dirty="0" smtClean="0"/>
          </a:p>
          <a:p>
            <a:pPr>
              <a:buNone/>
            </a:pPr>
            <a:r>
              <a:rPr lang="tr-TR" sz="2400" b="1" dirty="0" smtClean="0"/>
              <a:t>A </a:t>
            </a:r>
            <a:r>
              <a:rPr lang="tr-TR" sz="2400" dirty="0" smtClean="0"/>
              <a:t>Skin </a:t>
            </a:r>
            <a:r>
              <a:rPr lang="tr-TR" sz="2400" dirty="0" err="1" smtClean="0"/>
              <a:t>rash</a:t>
            </a:r>
            <a:endParaRPr lang="tr-TR" sz="2400" dirty="0" smtClean="0"/>
          </a:p>
          <a:p>
            <a:pPr fontAlgn="t">
              <a:buNone/>
            </a:pPr>
            <a:r>
              <a:rPr lang="tr-TR" sz="2400" b="1" dirty="0" smtClean="0"/>
              <a:t>B </a:t>
            </a:r>
            <a:r>
              <a:rPr lang="tr-TR" sz="2400" dirty="0" err="1" smtClean="0"/>
              <a:t>Back</a:t>
            </a:r>
            <a:r>
              <a:rPr lang="tr-TR" sz="2400" dirty="0" smtClean="0"/>
              <a:t> </a:t>
            </a:r>
            <a:r>
              <a:rPr lang="tr-TR" sz="2400" dirty="0" err="1" smtClean="0"/>
              <a:t>pain</a:t>
            </a:r>
            <a:endParaRPr lang="tr-TR" sz="2400" dirty="0" smtClean="0"/>
          </a:p>
          <a:p>
            <a:pPr fontAlgn="t">
              <a:buNone/>
            </a:pPr>
            <a:r>
              <a:rPr lang="tr-TR" sz="2400" b="1" dirty="0" smtClean="0"/>
              <a:t>C </a:t>
            </a:r>
            <a:r>
              <a:rPr lang="tr-TR" sz="2400" dirty="0" smtClean="0"/>
              <a:t>Fever</a:t>
            </a:r>
          </a:p>
          <a:p>
            <a:pPr fontAlgn="t">
              <a:buNone/>
            </a:pPr>
            <a:r>
              <a:rPr lang="tr-TR" sz="2400" b="1" dirty="0" smtClean="0"/>
              <a:t>D </a:t>
            </a:r>
            <a:r>
              <a:rPr lang="tr-TR" sz="2400" dirty="0" err="1" smtClean="0"/>
              <a:t>Hypoxaemia</a:t>
            </a:r>
            <a:endParaRPr lang="tr-TR" sz="2400" dirty="0" smtClean="0"/>
          </a:p>
          <a:p>
            <a:pPr>
              <a:lnSpc>
                <a:spcPct val="150000"/>
              </a:lnSpc>
            </a:pPr>
            <a:endParaRPr lang="tr-TR" sz="2400" dirty="0"/>
          </a:p>
        </p:txBody>
      </p:sp>
      <p:pic>
        <p:nvPicPr>
          <p:cNvPr id="130050" name="Picture 2" descr="https://ebmtonline.forumservice.net/media/11/img/flag_ghost.gif"/>
          <p:cNvPicPr>
            <a:picLocks noChangeAspect="1" noChangeArrowheads="1"/>
          </p:cNvPicPr>
          <p:nvPr/>
        </p:nvPicPr>
        <p:blipFill>
          <a:blip r:embed="rId4" cstate="print"/>
          <a:srcRect/>
          <a:stretch>
            <a:fillRect/>
          </a:stretch>
        </p:blipFill>
        <p:spPr bwMode="auto">
          <a:xfrm>
            <a:off x="0" y="0"/>
            <a:ext cx="171450" cy="171450"/>
          </a:xfrm>
          <a:prstGeom prst="rect">
            <a:avLst/>
          </a:prstGeom>
          <a:noFill/>
        </p:spPr>
      </p:pic>
      <p:pic>
        <p:nvPicPr>
          <p:cNvPr id="130051" name="Picture 3" descr="https://ebmtonline.forumservice.net/media/11/img/flag_ghost.gif"/>
          <p:cNvPicPr>
            <a:picLocks noChangeAspect="1" noChangeArrowheads="1"/>
          </p:cNvPicPr>
          <p:nvPr/>
        </p:nvPicPr>
        <p:blipFill>
          <a:blip r:embed="rId4" cstate="print"/>
          <a:srcRect/>
          <a:stretch>
            <a:fillRect/>
          </a:stretch>
        </p:blipFill>
        <p:spPr bwMode="auto">
          <a:xfrm>
            <a:off x="200025" y="0"/>
            <a:ext cx="171450" cy="171450"/>
          </a:xfrm>
          <a:prstGeom prst="rect">
            <a:avLst/>
          </a:prstGeom>
          <a:noFill/>
        </p:spPr>
      </p:pic>
      <p:pic>
        <p:nvPicPr>
          <p:cNvPr id="130054" name="Picture 6" descr="https://ebmtonline.forumservice.net/media/11/img/flag_ghost.gif"/>
          <p:cNvPicPr>
            <a:picLocks noChangeAspect="1" noChangeArrowheads="1"/>
          </p:cNvPicPr>
          <p:nvPr/>
        </p:nvPicPr>
        <p:blipFill>
          <a:blip r:embed="rId4" cstate="print"/>
          <a:srcRect/>
          <a:stretch>
            <a:fillRect/>
          </a:stretch>
        </p:blipFill>
        <p:spPr bwMode="auto">
          <a:xfrm>
            <a:off x="800100" y="0"/>
            <a:ext cx="171450" cy="171450"/>
          </a:xfrm>
          <a:prstGeom prst="rect">
            <a:avLst/>
          </a:prstGeom>
          <a:noFill/>
        </p:spPr>
      </p:pic>
      <p:pic>
        <p:nvPicPr>
          <p:cNvPr id="130055" name="Picture 7" descr="https://ebmtonline.forumservice.net/media/11/img/flag_ghost.gif"/>
          <p:cNvPicPr>
            <a:picLocks noChangeAspect="1" noChangeArrowheads="1"/>
          </p:cNvPicPr>
          <p:nvPr/>
        </p:nvPicPr>
        <p:blipFill>
          <a:blip r:embed="rId4" cstate="print"/>
          <a:srcRect/>
          <a:stretch>
            <a:fillRect/>
          </a:stretch>
        </p:blipFill>
        <p:spPr bwMode="auto">
          <a:xfrm>
            <a:off x="1000125" y="0"/>
            <a:ext cx="171450" cy="171450"/>
          </a:xfrm>
          <a:prstGeom prst="rect">
            <a:avLst/>
          </a:prstGeom>
          <a:noFill/>
        </p:spPr>
      </p:pic>
    </p:spTree>
    <p:custDataLst>
      <p:tags r:id="rId1"/>
    </p:custDataLst>
    <p:extLst>
      <p:ext uri="{BB962C8B-B14F-4D97-AF65-F5344CB8AC3E}">
        <p14:creationId xmlns:p14="http://schemas.microsoft.com/office/powerpoint/2010/main" xmlns="" val="169402774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8229600" cy="1066800"/>
          </a:xfrm>
        </p:spPr>
        <p:txBody>
          <a:bodyPr>
            <a:normAutofit/>
          </a:bodyPr>
          <a:lstStyle/>
          <a:p>
            <a:r>
              <a:rPr lang="en-GB" dirty="0" smtClean="0"/>
              <a:t>Self-assessment questions</a:t>
            </a:r>
            <a:endParaRPr lang="en-GB" dirty="0"/>
          </a:p>
        </p:txBody>
      </p:sp>
      <p:sp>
        <p:nvSpPr>
          <p:cNvPr id="4" name="3 İçerik Yer Tutucusu"/>
          <p:cNvSpPr>
            <a:spLocks noGrp="1"/>
          </p:cNvSpPr>
          <p:nvPr>
            <p:ph idx="1"/>
          </p:nvPr>
        </p:nvSpPr>
        <p:spPr>
          <a:xfrm>
            <a:off x="304800" y="2209800"/>
            <a:ext cx="8534400" cy="2590800"/>
          </a:xfrm>
        </p:spPr>
        <p:txBody>
          <a:bodyPr>
            <a:normAutofit fontScale="85000" lnSpcReduction="20000"/>
          </a:bodyPr>
          <a:lstStyle/>
          <a:p>
            <a:pPr>
              <a:lnSpc>
                <a:spcPct val="150000"/>
              </a:lnSpc>
              <a:buNone/>
            </a:pPr>
            <a:r>
              <a:rPr lang="en-US" sz="2400" b="1" dirty="0" smtClean="0">
                <a:solidFill>
                  <a:schemeClr val="accent3"/>
                </a:solidFill>
              </a:rPr>
              <a:t>Question</a:t>
            </a:r>
          </a:p>
          <a:p>
            <a:pPr>
              <a:buNone/>
            </a:pPr>
            <a:r>
              <a:rPr lang="en-US" sz="2400" b="1" dirty="0" smtClean="0"/>
              <a:t>All but one of the following are classical manifestations of engraftment syndrome</a:t>
            </a:r>
            <a:endParaRPr lang="tr-TR" sz="2400" b="1" dirty="0" smtClean="0"/>
          </a:p>
          <a:p>
            <a:r>
              <a:rPr lang="en-US" sz="2400" b="1" dirty="0" smtClean="0"/>
              <a:t>Which is the main cause of thrombotic </a:t>
            </a:r>
            <a:r>
              <a:rPr lang="en-US" sz="2400" b="1" dirty="0" err="1" smtClean="0"/>
              <a:t>microangiopathy</a:t>
            </a:r>
            <a:r>
              <a:rPr lang="en-US" sz="2400" b="1" dirty="0" smtClean="0"/>
              <a:t> after HSCT?</a:t>
            </a:r>
          </a:p>
          <a:p>
            <a:r>
              <a:rPr lang="en-US" sz="2400" b="1" dirty="0" smtClean="0"/>
              <a:t>A</a:t>
            </a:r>
            <a:r>
              <a:rPr lang="tr-TR" sz="2400" b="1" dirty="0" smtClean="0"/>
              <a:t> </a:t>
            </a:r>
            <a:r>
              <a:rPr lang="en-US" sz="2400" dirty="0" smtClean="0"/>
              <a:t>Bacterial infection</a:t>
            </a:r>
          </a:p>
          <a:p>
            <a:r>
              <a:rPr lang="en-US" sz="2400" b="1" dirty="0" smtClean="0"/>
              <a:t>B</a:t>
            </a:r>
            <a:r>
              <a:rPr lang="tr-TR" sz="2400" b="1" dirty="0" smtClean="0"/>
              <a:t> </a:t>
            </a:r>
            <a:r>
              <a:rPr lang="en-US" sz="2400" dirty="0" smtClean="0"/>
              <a:t>Graft </a:t>
            </a:r>
            <a:r>
              <a:rPr lang="en-US" sz="2400" dirty="0" err="1" smtClean="0"/>
              <a:t>allo</a:t>
            </a:r>
            <a:r>
              <a:rPr lang="en-US" sz="2400" dirty="0" smtClean="0"/>
              <a:t>-reaction</a:t>
            </a:r>
          </a:p>
          <a:p>
            <a:r>
              <a:rPr lang="en-US" sz="2400" b="1" dirty="0" smtClean="0"/>
              <a:t>C</a:t>
            </a:r>
            <a:r>
              <a:rPr lang="tr-TR" sz="2400" b="1" dirty="0" smtClean="0"/>
              <a:t> </a:t>
            </a:r>
            <a:r>
              <a:rPr lang="en-US" sz="2400" dirty="0" err="1" smtClean="0"/>
              <a:t>Cyclosporin</a:t>
            </a:r>
            <a:r>
              <a:rPr lang="en-US" sz="2400" dirty="0" smtClean="0"/>
              <a:t> toxicity</a:t>
            </a:r>
          </a:p>
          <a:p>
            <a:r>
              <a:rPr lang="en-US" sz="2400" b="1" dirty="0" smtClean="0"/>
              <a:t>D</a:t>
            </a:r>
            <a:r>
              <a:rPr lang="tr-TR" sz="2400" b="1" dirty="0" smtClean="0"/>
              <a:t> </a:t>
            </a:r>
            <a:r>
              <a:rPr lang="en-US" sz="2400" dirty="0" smtClean="0"/>
              <a:t>Renal failure</a:t>
            </a:r>
          </a:p>
          <a:p>
            <a:pPr>
              <a:buNone/>
            </a:pPr>
            <a:endParaRPr lang="tr-TR" sz="2400" dirty="0"/>
          </a:p>
        </p:txBody>
      </p:sp>
      <p:pic>
        <p:nvPicPr>
          <p:cNvPr id="130050" name="Picture 2" descr="https://ebmtonline.forumservice.net/media/11/img/flag_ghost.gif"/>
          <p:cNvPicPr>
            <a:picLocks noChangeAspect="1" noChangeArrowheads="1"/>
          </p:cNvPicPr>
          <p:nvPr/>
        </p:nvPicPr>
        <p:blipFill>
          <a:blip r:embed="rId4" cstate="print"/>
          <a:srcRect/>
          <a:stretch>
            <a:fillRect/>
          </a:stretch>
        </p:blipFill>
        <p:spPr bwMode="auto">
          <a:xfrm>
            <a:off x="0" y="0"/>
            <a:ext cx="171450" cy="171450"/>
          </a:xfrm>
          <a:prstGeom prst="rect">
            <a:avLst/>
          </a:prstGeom>
          <a:noFill/>
        </p:spPr>
      </p:pic>
      <p:pic>
        <p:nvPicPr>
          <p:cNvPr id="130051" name="Picture 3" descr="https://ebmtonline.forumservice.net/media/11/img/flag_ghost.gif"/>
          <p:cNvPicPr>
            <a:picLocks noChangeAspect="1" noChangeArrowheads="1"/>
          </p:cNvPicPr>
          <p:nvPr/>
        </p:nvPicPr>
        <p:blipFill>
          <a:blip r:embed="rId4" cstate="print"/>
          <a:srcRect/>
          <a:stretch>
            <a:fillRect/>
          </a:stretch>
        </p:blipFill>
        <p:spPr bwMode="auto">
          <a:xfrm>
            <a:off x="200025" y="0"/>
            <a:ext cx="171450" cy="171450"/>
          </a:xfrm>
          <a:prstGeom prst="rect">
            <a:avLst/>
          </a:prstGeom>
          <a:noFill/>
        </p:spPr>
      </p:pic>
      <p:pic>
        <p:nvPicPr>
          <p:cNvPr id="130054" name="Picture 6" descr="https://ebmtonline.forumservice.net/media/11/img/flag_ghost.gif"/>
          <p:cNvPicPr>
            <a:picLocks noChangeAspect="1" noChangeArrowheads="1"/>
          </p:cNvPicPr>
          <p:nvPr/>
        </p:nvPicPr>
        <p:blipFill>
          <a:blip r:embed="rId4" cstate="print"/>
          <a:srcRect/>
          <a:stretch>
            <a:fillRect/>
          </a:stretch>
        </p:blipFill>
        <p:spPr bwMode="auto">
          <a:xfrm>
            <a:off x="800100" y="0"/>
            <a:ext cx="171450" cy="171450"/>
          </a:xfrm>
          <a:prstGeom prst="rect">
            <a:avLst/>
          </a:prstGeom>
          <a:noFill/>
        </p:spPr>
      </p:pic>
      <p:pic>
        <p:nvPicPr>
          <p:cNvPr id="130055" name="Picture 7" descr="https://ebmtonline.forumservice.net/media/11/img/flag_ghost.gif"/>
          <p:cNvPicPr>
            <a:picLocks noChangeAspect="1" noChangeArrowheads="1"/>
          </p:cNvPicPr>
          <p:nvPr/>
        </p:nvPicPr>
        <p:blipFill>
          <a:blip r:embed="rId4" cstate="print"/>
          <a:srcRect/>
          <a:stretch>
            <a:fillRect/>
          </a:stretch>
        </p:blipFill>
        <p:spPr bwMode="auto">
          <a:xfrm>
            <a:off x="1000125" y="0"/>
            <a:ext cx="171450" cy="171450"/>
          </a:xfrm>
          <a:prstGeom prst="rect">
            <a:avLst/>
          </a:prstGeom>
          <a:noFill/>
        </p:spPr>
      </p:pic>
    </p:spTree>
    <p:custDataLst>
      <p:tags r:id="rId1"/>
    </p:custDataLst>
    <p:extLst>
      <p:ext uri="{BB962C8B-B14F-4D97-AF65-F5344CB8AC3E}">
        <p14:creationId xmlns:p14="http://schemas.microsoft.com/office/powerpoint/2010/main" xmlns="" val="169402774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8229600" cy="1066800"/>
          </a:xfrm>
        </p:spPr>
        <p:txBody>
          <a:bodyPr>
            <a:normAutofit/>
          </a:bodyPr>
          <a:lstStyle/>
          <a:p>
            <a:r>
              <a:rPr lang="en-GB" dirty="0" smtClean="0"/>
              <a:t>Self-assessment questions</a:t>
            </a:r>
            <a:endParaRPr lang="en-GB" dirty="0"/>
          </a:p>
        </p:txBody>
      </p:sp>
      <p:sp>
        <p:nvSpPr>
          <p:cNvPr id="6" name="Content Placeholder 5"/>
          <p:cNvSpPr>
            <a:spLocks noGrp="1"/>
          </p:cNvSpPr>
          <p:nvPr>
            <p:ph idx="1"/>
          </p:nvPr>
        </p:nvSpPr>
        <p:spPr>
          <a:xfrm>
            <a:off x="914400" y="2667000"/>
            <a:ext cx="8229600" cy="640668"/>
          </a:xfrm>
        </p:spPr>
        <p:txBody>
          <a:bodyPr>
            <a:noAutofit/>
          </a:bodyPr>
          <a:lstStyle/>
          <a:p>
            <a:pPr marL="457200" indent="-457200">
              <a:buFont typeface="+mj-lt"/>
              <a:buAutoNum type="arabicPeriod"/>
            </a:pPr>
            <a:r>
              <a:rPr lang="en-GB" sz="2200" dirty="0" smtClean="0"/>
              <a:t>VOD affects which major organ?</a:t>
            </a:r>
          </a:p>
        </p:txBody>
      </p:sp>
    </p:spTree>
    <p:custDataLst>
      <p:tags r:id="rId1"/>
    </p:custDataLst>
    <p:extLst>
      <p:ext uri="{BB962C8B-B14F-4D97-AF65-F5344CB8AC3E}">
        <p14:creationId xmlns:p14="http://schemas.microsoft.com/office/powerpoint/2010/main" xmlns="" val="169402774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Self-assessment questions</a:t>
            </a:r>
            <a:endParaRPr lang="en-GB" dirty="0"/>
          </a:p>
        </p:txBody>
      </p:sp>
      <p:sp>
        <p:nvSpPr>
          <p:cNvPr id="6" name="Content Placeholder 5"/>
          <p:cNvSpPr>
            <a:spLocks noGrp="1"/>
          </p:cNvSpPr>
          <p:nvPr>
            <p:ph idx="1"/>
          </p:nvPr>
        </p:nvSpPr>
        <p:spPr>
          <a:xfrm>
            <a:off x="609600" y="2667000"/>
            <a:ext cx="8229600" cy="1540768"/>
          </a:xfrm>
        </p:spPr>
        <p:txBody>
          <a:bodyPr>
            <a:normAutofit/>
          </a:bodyPr>
          <a:lstStyle/>
          <a:p>
            <a:pPr marL="457200" indent="-457200">
              <a:buFont typeface="+mj-lt"/>
              <a:buAutoNum type="arabicPeriod" startAt="2"/>
            </a:pPr>
            <a:r>
              <a:rPr lang="en-GB" sz="2200" dirty="0" smtClean="0"/>
              <a:t>What by-product of HSCT conditioning causes damage to the sinusoidal endothelial cells and hepatocytes?</a:t>
            </a:r>
          </a:p>
        </p:txBody>
      </p:sp>
    </p:spTree>
    <p:custDataLst>
      <p:tags r:id="rId1"/>
    </p:custDataLst>
    <p:extLst>
      <p:ext uri="{BB962C8B-B14F-4D97-AF65-F5344CB8AC3E}">
        <p14:creationId xmlns:p14="http://schemas.microsoft.com/office/powerpoint/2010/main" xmlns="" val="50571537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Self-assessment questions</a:t>
            </a:r>
            <a:endParaRPr lang="en-GB" dirty="0"/>
          </a:p>
        </p:txBody>
      </p:sp>
      <p:sp>
        <p:nvSpPr>
          <p:cNvPr id="6" name="Content Placeholder 5"/>
          <p:cNvSpPr>
            <a:spLocks noGrp="1"/>
          </p:cNvSpPr>
          <p:nvPr>
            <p:ph idx="1"/>
          </p:nvPr>
        </p:nvSpPr>
        <p:spPr>
          <a:xfrm>
            <a:off x="457200" y="2590800"/>
            <a:ext cx="8229600" cy="2789151"/>
          </a:xfrm>
        </p:spPr>
        <p:txBody>
          <a:bodyPr>
            <a:normAutofit/>
          </a:bodyPr>
          <a:lstStyle/>
          <a:p>
            <a:pPr marL="457200" indent="-457200">
              <a:buFont typeface="+mj-lt"/>
              <a:buAutoNum type="arabicPeriod" startAt="3"/>
            </a:pPr>
            <a:r>
              <a:rPr lang="en-GB" sz="2200" dirty="0" smtClean="0"/>
              <a:t>Which of the following is </a:t>
            </a:r>
            <a:r>
              <a:rPr lang="en-GB" sz="2200" b="1" dirty="0" smtClean="0"/>
              <a:t>not</a:t>
            </a:r>
            <a:r>
              <a:rPr lang="en-GB" sz="2200" dirty="0" smtClean="0"/>
              <a:t> a characteristic of </a:t>
            </a:r>
            <a:br>
              <a:rPr lang="en-GB" sz="2200" dirty="0" smtClean="0"/>
            </a:br>
            <a:r>
              <a:rPr lang="en-GB" sz="2200" dirty="0" smtClean="0"/>
              <a:t>VOD pathophysiology?</a:t>
            </a:r>
          </a:p>
          <a:p>
            <a:pPr marL="857250" lvl="1" indent="-457200">
              <a:buFont typeface="+mj-lt"/>
              <a:buAutoNum type="alphaLcParenR"/>
            </a:pPr>
            <a:r>
              <a:rPr lang="en-GB" sz="2200" dirty="0" smtClean="0"/>
              <a:t>Increased clot formation</a:t>
            </a:r>
          </a:p>
          <a:p>
            <a:pPr marL="857250" lvl="1" indent="-457200">
              <a:buFont typeface="+mj-lt"/>
              <a:buAutoNum type="alphaLcParenR"/>
            </a:pPr>
            <a:r>
              <a:rPr lang="en-GB" sz="2200" dirty="0" smtClean="0"/>
              <a:t>Decreased clot breakdown</a:t>
            </a:r>
          </a:p>
          <a:p>
            <a:pPr marL="857250" lvl="1" indent="-457200">
              <a:buFont typeface="+mj-lt"/>
              <a:buAutoNum type="alphaLcParenR"/>
            </a:pPr>
            <a:r>
              <a:rPr lang="en-GB" sz="2200" dirty="0" smtClean="0"/>
              <a:t>Expansion of the sinusoids</a:t>
            </a:r>
          </a:p>
          <a:p>
            <a:pPr marL="857250" lvl="1" indent="-457200">
              <a:buFont typeface="+mj-lt"/>
              <a:buAutoNum type="alphaLcParenR"/>
            </a:pPr>
            <a:r>
              <a:rPr lang="en-GB" sz="2200" dirty="0" smtClean="0"/>
              <a:t>Inflammation</a:t>
            </a:r>
          </a:p>
        </p:txBody>
      </p:sp>
    </p:spTree>
    <p:custDataLst>
      <p:tags r:id="rId1"/>
    </p:custDataLst>
    <p:extLst>
      <p:ext uri="{BB962C8B-B14F-4D97-AF65-F5344CB8AC3E}">
        <p14:creationId xmlns:p14="http://schemas.microsoft.com/office/powerpoint/2010/main" xmlns="" val="50571537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Self-assessment questions</a:t>
            </a:r>
            <a:endParaRPr lang="en-GB" dirty="0"/>
          </a:p>
        </p:txBody>
      </p:sp>
      <p:sp>
        <p:nvSpPr>
          <p:cNvPr id="6" name="Content Placeholder 5"/>
          <p:cNvSpPr>
            <a:spLocks noGrp="1"/>
          </p:cNvSpPr>
          <p:nvPr>
            <p:ph idx="1"/>
          </p:nvPr>
        </p:nvSpPr>
        <p:spPr>
          <a:xfrm>
            <a:off x="457200" y="2895600"/>
            <a:ext cx="8229600" cy="612068"/>
          </a:xfrm>
        </p:spPr>
        <p:txBody>
          <a:bodyPr>
            <a:normAutofit/>
          </a:bodyPr>
          <a:lstStyle/>
          <a:p>
            <a:pPr marL="457200" indent="-457200">
              <a:buFont typeface="+mj-lt"/>
              <a:buAutoNum type="arabicPeriod" startAt="4"/>
            </a:pPr>
            <a:r>
              <a:rPr lang="en-GB" sz="2200" dirty="0" smtClean="0"/>
              <a:t>What causes obstruction of the sinusoids?</a:t>
            </a:r>
            <a:endParaRPr lang="en-GB" sz="2200" dirty="0"/>
          </a:p>
        </p:txBody>
      </p:sp>
      <p:sp>
        <p:nvSpPr>
          <p:cNvPr id="4" name="3 Oval"/>
          <p:cNvSpPr/>
          <p:nvPr/>
        </p:nvSpPr>
        <p:spPr>
          <a:xfrm>
            <a:off x="2895600" y="3429000"/>
            <a:ext cx="2667000" cy="2667000"/>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tr-TR" sz="2800" dirty="0">
              <a:solidFill>
                <a:schemeClr val="tx1"/>
              </a:solidFill>
              <a:latin typeface="Arial Black" pitchFamily="34" charset="0"/>
            </a:endParaRPr>
          </a:p>
        </p:txBody>
      </p:sp>
    </p:spTree>
    <p:custDataLst>
      <p:tags r:id="rId1"/>
    </p:custDataLst>
    <p:extLst>
      <p:ext uri="{BB962C8B-B14F-4D97-AF65-F5344CB8AC3E}">
        <p14:creationId xmlns:p14="http://schemas.microsoft.com/office/powerpoint/2010/main" xmlns="" val="50571537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Şehir Hayatı">
  <a:themeElements>
    <a:clrScheme name="Şehir Hayatı">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Şehir Hayatı">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Şehir Hayatı">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4342</TotalTime>
  <Words>7034</Words>
  <Application>Microsoft Office PowerPoint</Application>
  <PresentationFormat>Ekran Gösterisi (4:3)</PresentationFormat>
  <Paragraphs>824</Paragraphs>
  <Slides>79</Slides>
  <Notes>55</Notes>
  <HiddenSlides>0</HiddenSlides>
  <MMClips>0</MMClips>
  <ScaleCrop>false</ScaleCrop>
  <HeadingPairs>
    <vt:vector size="4" baseType="variant">
      <vt:variant>
        <vt:lpstr>Tema</vt:lpstr>
      </vt:variant>
      <vt:variant>
        <vt:i4>1</vt:i4>
      </vt:variant>
      <vt:variant>
        <vt:lpstr>Slayt Başlıkları</vt:lpstr>
      </vt:variant>
      <vt:variant>
        <vt:i4>79</vt:i4>
      </vt:variant>
    </vt:vector>
  </HeadingPairs>
  <TitlesOfParts>
    <vt:vector size="80" baseType="lpstr">
      <vt:lpstr>Şehir Hayatı</vt:lpstr>
      <vt:lpstr>Early complications of  high-dose therapy and stem cell transplantation</vt:lpstr>
      <vt:lpstr>Early complications of  high-dose therapy and stem cell transplantation</vt:lpstr>
      <vt:lpstr>Early complications of  high-dose therapy and stem cell transplantation</vt:lpstr>
      <vt:lpstr>Early complications of  high-dose therapy and stem cell transplantation</vt:lpstr>
      <vt:lpstr>Slayt 5</vt:lpstr>
      <vt:lpstr>NASUAE &amp; VOMITING occuring after HSCT </vt:lpstr>
      <vt:lpstr>NASUAE &amp; VOMITING occuring after HSCT </vt:lpstr>
      <vt:lpstr>NASUAE &amp; VOMITING occuring after HSCT </vt:lpstr>
      <vt:lpstr>NASUAE &amp; VOMITING occuring after HSCT </vt:lpstr>
      <vt:lpstr>NASUAE &amp; VOMITING occuring after HSCT </vt:lpstr>
      <vt:lpstr>ORAL MUCOSITIS occuring after HSCT </vt:lpstr>
      <vt:lpstr>ORAL MUCOSITIS occuring after HSCT </vt:lpstr>
      <vt:lpstr>ORAL MUCOSITIS occuring after HSCT </vt:lpstr>
      <vt:lpstr>ORAL MUCOSITIS occuring after HSCT </vt:lpstr>
      <vt:lpstr>ORAL MUCOSITIS occuring after HSCT </vt:lpstr>
      <vt:lpstr> </vt:lpstr>
      <vt:lpstr> </vt:lpstr>
      <vt:lpstr> </vt:lpstr>
      <vt:lpstr>Histological Changes after Cy + Mesna</vt:lpstr>
      <vt:lpstr>Proposed steps in the pathogenesis of BK virus-associated hemorrhagic cystitis </vt:lpstr>
      <vt:lpstr>Slayt 21</vt:lpstr>
      <vt:lpstr>Potential risk factors for BK virus-associated hemorrhagic cystitis </vt:lpstr>
      <vt:lpstr>Treatment of hemorrhagic cystitis</vt:lpstr>
      <vt:lpstr>Prophylaxis &amp; Treatment of hemorrhagic cystitis </vt:lpstr>
      <vt:lpstr>Slayt 25</vt:lpstr>
      <vt:lpstr>Slayt 26</vt:lpstr>
      <vt:lpstr>Slayt 27</vt:lpstr>
      <vt:lpstr>Slayt 28</vt:lpstr>
      <vt:lpstr>Slayt 29</vt:lpstr>
      <vt:lpstr>Slayt 30</vt:lpstr>
      <vt:lpstr>Slayt 31</vt:lpstr>
      <vt:lpstr>Slayt 32</vt:lpstr>
      <vt:lpstr>Cell toxicity resulting from chemotherapy damages the lining of the liver sinusoids</vt:lpstr>
      <vt:lpstr>Activation of sinusoidal endothelial cells can trigger multiple pathways, resulting in inflammation and narrowing of the sinusoids</vt:lpstr>
      <vt:lpstr>VOD is characterised by increased clot formation and reduced clot breakdown</vt:lpstr>
      <vt:lpstr>Diagnosis</vt:lpstr>
      <vt:lpstr>Diagnosis: Other studies that can complement the diagnosis are as follows.</vt:lpstr>
      <vt:lpstr>Diagnosis: IMAGING STUDIES : (Ultrasonography,). </vt:lpstr>
      <vt:lpstr>Diagnosis: IMAGING STUDIES : (MRI).</vt:lpstr>
      <vt:lpstr>Diagnosis: IMAGING STUDIES : (C. Tomograhy). </vt:lpstr>
      <vt:lpstr>Slayt 41</vt:lpstr>
      <vt:lpstr>Slayt 42</vt:lpstr>
      <vt:lpstr>Slayt 43</vt:lpstr>
      <vt:lpstr>Slayt 44</vt:lpstr>
      <vt:lpstr>Slayt 45</vt:lpstr>
      <vt:lpstr>Slayt 46</vt:lpstr>
      <vt:lpstr>Slayt 47</vt:lpstr>
      <vt:lpstr>Slayt 48</vt:lpstr>
      <vt:lpstr>Slayt 49</vt:lpstr>
      <vt:lpstr>Slayt 50</vt:lpstr>
      <vt:lpstr>Slayt 51</vt:lpstr>
      <vt:lpstr>Slayt 52</vt:lpstr>
      <vt:lpstr>Slayt 53</vt:lpstr>
      <vt:lpstr>Slayt 54</vt:lpstr>
      <vt:lpstr>Slayt 55</vt:lpstr>
      <vt:lpstr>Slayt 56</vt:lpstr>
      <vt:lpstr>Slayt 57</vt:lpstr>
      <vt:lpstr>Slayt 58</vt:lpstr>
      <vt:lpstr>Slayt 59</vt:lpstr>
      <vt:lpstr>Slayt 60</vt:lpstr>
      <vt:lpstr>Slayt 61</vt:lpstr>
      <vt:lpstr>Slayt 62</vt:lpstr>
      <vt:lpstr>Slayt 63</vt:lpstr>
      <vt:lpstr>Slayt 64</vt:lpstr>
      <vt:lpstr>Slayt 65</vt:lpstr>
      <vt:lpstr>Slayt 66</vt:lpstr>
      <vt:lpstr>Slayt 67</vt:lpstr>
      <vt:lpstr>Slayt 68</vt:lpstr>
      <vt:lpstr>Slayt 69</vt:lpstr>
      <vt:lpstr>Slayt 70</vt:lpstr>
      <vt:lpstr>Self-assessment questions</vt:lpstr>
      <vt:lpstr>Self-assessment questions</vt:lpstr>
      <vt:lpstr>Self-assessment questions</vt:lpstr>
      <vt:lpstr>Self-assessment questions</vt:lpstr>
      <vt:lpstr>Self-assessment questions</vt:lpstr>
      <vt:lpstr>Self-assessment questions</vt:lpstr>
      <vt:lpstr>Self-assessment questions</vt:lpstr>
      <vt:lpstr>Self-assessment questions</vt:lpstr>
      <vt:lpstr>Self-assessment questions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Early complications</dc:title>
  <dc:creator>Enric Carreras</dc:creator>
  <cp:lastModifiedBy>hp</cp:lastModifiedBy>
  <cp:revision>431</cp:revision>
  <dcterms:created xsi:type="dcterms:W3CDTF">2016-12-24T08:43:49Z</dcterms:created>
  <dcterms:modified xsi:type="dcterms:W3CDTF">2017-01-06T07:14:14Z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2014-04-23T00:00:00Z</vt:filetime>
  </property>
  <property fmtid="{D5CDD505-2E9C-101B-9397-08002B2CF9AE}" pid="3" name="Creator">
    <vt:lpwstr>Microsoft® PowerPoint® 2010</vt:lpwstr>
  </property>
  <property fmtid="{D5CDD505-2E9C-101B-9397-08002B2CF9AE}" pid="4" name="LastSaved">
    <vt:filetime>2016-12-24T00:00:00Z</vt:filetime>
  </property>
</Properties>
</file>