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2.xml" ContentType="application/vnd.openxmlformats-officedocument.drawingml.diagram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23" r:id="rId3"/>
    <p:sldId id="325" r:id="rId4"/>
    <p:sldId id="341" r:id="rId5"/>
    <p:sldId id="340" r:id="rId6"/>
    <p:sldId id="324" r:id="rId7"/>
    <p:sldId id="329" r:id="rId8"/>
    <p:sldId id="330" r:id="rId9"/>
    <p:sldId id="331" r:id="rId10"/>
    <p:sldId id="322" r:id="rId11"/>
    <p:sldId id="312" r:id="rId12"/>
    <p:sldId id="313" r:id="rId13"/>
    <p:sldId id="314" r:id="rId14"/>
    <p:sldId id="316" r:id="rId15"/>
    <p:sldId id="317" r:id="rId16"/>
    <p:sldId id="332" r:id="rId17"/>
    <p:sldId id="344" r:id="rId18"/>
    <p:sldId id="345" r:id="rId19"/>
    <p:sldId id="319" r:id="rId20"/>
    <p:sldId id="320" r:id="rId21"/>
    <p:sldId id="265" r:id="rId22"/>
    <p:sldId id="342" r:id="rId23"/>
    <p:sldId id="266" r:id="rId24"/>
    <p:sldId id="346" r:id="rId25"/>
    <p:sldId id="267" r:id="rId26"/>
    <p:sldId id="336" r:id="rId27"/>
    <p:sldId id="347" r:id="rId28"/>
    <p:sldId id="269" r:id="rId29"/>
    <p:sldId id="335" r:id="rId30"/>
    <p:sldId id="273" r:id="rId31"/>
    <p:sldId id="343" r:id="rId32"/>
    <p:sldId id="334" r:id="rId33"/>
    <p:sldId id="274" r:id="rId34"/>
    <p:sldId id="275" r:id="rId35"/>
    <p:sldId id="276" r:id="rId36"/>
    <p:sldId id="277" r:id="rId37"/>
    <p:sldId id="282" r:id="rId38"/>
    <p:sldId id="283" r:id="rId39"/>
    <p:sldId id="337" r:id="rId40"/>
    <p:sldId id="338" r:id="rId41"/>
    <p:sldId id="339" r:id="rId42"/>
    <p:sldId id="288" r:id="rId43"/>
    <p:sldId id="289" r:id="rId44"/>
    <p:sldId id="290" r:id="rId45"/>
    <p:sldId id="293" r:id="rId46"/>
    <p:sldId id="291" r:id="rId47"/>
    <p:sldId id="310" r:id="rId48"/>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7E2"/>
    <a:srgbClr val="00FFFF"/>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58" autoAdjust="0"/>
  </p:normalViewPr>
  <p:slideViewPr>
    <p:cSldViewPr>
      <p:cViewPr varScale="1">
        <p:scale>
          <a:sx n="92" d="100"/>
          <a:sy n="92" d="100"/>
        </p:scale>
        <p:origin x="-1548" y="-9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148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diagrams/_rels/data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 Id="rId4" Type="http://schemas.openxmlformats.org/officeDocument/2006/relationships/image" Target="../media/image8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 Id="rId4" Type="http://schemas.openxmlformats.org/officeDocument/2006/relationships/image" Target="../media/image8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100" b="0" dirty="0" smtClean="0"/>
            <a:t>Mobilisation </a:t>
          </a:r>
          <a:endParaRPr lang="tr-TR" sz="1100" b="0" dirty="0"/>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rgbClr val="C00000"/>
        </a:solidFill>
        <a:ln>
          <a:noFill/>
        </a:ln>
      </dgm:spPr>
      <dgm:t>
        <a:bodyPr/>
        <a:lstStyle/>
        <a:p>
          <a:endParaRPr lang="tr-TR"/>
        </a:p>
      </dgm:t>
    </dgm:pt>
    <dgm:pt modelId="{99DDD574-58C6-4F53-9209-442BD3402062}">
      <dgm:prSet phldrT="[Metin]" custT="1"/>
      <dgm:spPr/>
      <dgm:t>
        <a:bodyPr/>
        <a:lstStyle/>
        <a:p>
          <a:r>
            <a:rPr lang="tr-TR" sz="1100" b="0" dirty="0" smtClean="0"/>
            <a:t>Conditioning</a:t>
          </a:r>
          <a:endParaRPr lang="tr-TR" sz="1100" b="0" dirty="0"/>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rgbClr val="C00000"/>
        </a:solidFill>
      </dgm:spPr>
      <dgm:t>
        <a:bodyPr/>
        <a:lstStyle/>
        <a:p>
          <a:endParaRPr lang="tr-TR"/>
        </a:p>
      </dgm:t>
    </dgm:pt>
    <dgm:pt modelId="{1512C7A9-69DE-4E60-87C5-FC8ABBEABF33}">
      <dgm:prSet custT="1"/>
      <dgm:spPr/>
      <dgm:t>
        <a:bodyPr/>
        <a:lstStyle/>
        <a:p>
          <a:r>
            <a:rPr lang="tr-TR" sz="1100" b="0" dirty="0" smtClean="0"/>
            <a:t>Apheresis </a:t>
          </a:r>
          <a:endParaRPr lang="tr-TR" sz="1100" b="0" dirty="0"/>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rgbClr val="C00000"/>
        </a:solidFill>
      </dgm:spPr>
      <dgm:t>
        <a:bodyPr/>
        <a:lstStyle/>
        <a:p>
          <a:endParaRPr lang="tr-TR"/>
        </a:p>
      </dgm:t>
    </dgm:pt>
    <dgm:pt modelId="{C4C3C102-67EE-4B63-985E-854B6EF166DE}">
      <dgm:prSet/>
      <dgm:spPr/>
      <dgm:t>
        <a:bodyPr/>
        <a:lstStyle/>
        <a:p>
          <a:r>
            <a:rPr lang="tr-TR" dirty="0" smtClean="0"/>
            <a:t>HSC Infusion</a:t>
          </a:r>
          <a:endParaRPr lang="tr-TR" dirty="0"/>
        </a:p>
      </dgm:t>
    </dgm:pt>
    <dgm:pt modelId="{F92082A1-37DA-4E98-A62B-03F6C11BD829}" type="parTrans" cxnId="{DE3C6488-7901-4690-A0B9-F1217D676075}">
      <dgm:prSet/>
      <dgm:spPr/>
      <dgm:t>
        <a:bodyPr/>
        <a:lstStyle/>
        <a:p>
          <a:endParaRPr lang="tr-TR"/>
        </a:p>
      </dgm:t>
    </dgm:pt>
    <dgm:pt modelId="{D246A38D-B272-4A75-AEE2-B9C1D0CDD526}" type="sibTrans" cxnId="{DE3C6488-7901-4690-A0B9-F1217D676075}">
      <dgm:prSet/>
      <dgm:spPr>
        <a:solidFill>
          <a:srgbClr val="C00000"/>
        </a:solidFill>
      </dgm:spPr>
      <dgm:t>
        <a:bodyPr/>
        <a:lstStyle/>
        <a:p>
          <a:endParaRPr lang="tr-TR"/>
        </a:p>
      </dgm:t>
    </dgm:pt>
    <dgm:pt modelId="{681AAD80-2478-49BB-9064-DFE150ACE69F}">
      <dgm:prSet/>
      <dgm:spPr/>
      <dgm:t>
        <a:bodyPr/>
        <a:lstStyle/>
        <a:p>
          <a:r>
            <a:rPr lang="tr-TR" dirty="0" smtClean="0"/>
            <a:t>Aplastic  </a:t>
          </a:r>
          <a:r>
            <a:rPr lang="tr-TR" dirty="0" err="1" smtClean="0"/>
            <a:t>Phase</a:t>
          </a:r>
          <a:endParaRPr lang="tr-TR" dirty="0"/>
        </a:p>
      </dgm:t>
    </dgm:pt>
    <dgm:pt modelId="{2290939F-EEF6-4362-B7A4-B14D9E915D91}" type="parTrans" cxnId="{98AAA97E-B2C3-4380-A29D-EA3D9648FC5B}">
      <dgm:prSet/>
      <dgm:spPr/>
      <dgm:t>
        <a:bodyPr/>
        <a:lstStyle/>
        <a:p>
          <a:endParaRPr lang="tr-TR"/>
        </a:p>
      </dgm:t>
    </dgm:pt>
    <dgm:pt modelId="{C31366EA-D090-4E19-9B35-190FA6E3E8E2}" type="sibTrans" cxnId="{98AAA97E-B2C3-4380-A29D-EA3D9648FC5B}">
      <dgm:prSet/>
      <dgm:spPr>
        <a:solidFill>
          <a:srgbClr val="C00000"/>
        </a:solidFill>
      </dgm:spPr>
      <dgm:t>
        <a:bodyPr/>
        <a:lstStyle/>
        <a:p>
          <a:endParaRPr lang="tr-TR"/>
        </a:p>
      </dgm:t>
    </dgm:pt>
    <dgm:pt modelId="{C0398B18-F562-4F1E-9C8E-314EF5726F9F}">
      <dgm:prSet/>
      <dgm:spPr/>
      <dgm:t>
        <a:bodyPr/>
        <a:lstStyle/>
        <a:p>
          <a:r>
            <a:rPr lang="tr-TR" dirty="0" smtClean="0"/>
            <a:t>RECOVERY</a:t>
          </a:r>
          <a:endParaRPr lang="tr-TR" dirty="0"/>
        </a:p>
      </dgm:t>
    </dgm:pt>
    <dgm:pt modelId="{CD56EBD9-30DD-4885-AF1B-18C8E7A97AEC}" type="parTrans" cxnId="{8FB715DA-0F79-4504-8C21-8F01C29811CC}">
      <dgm:prSet/>
      <dgm:spPr/>
      <dgm:t>
        <a:bodyPr/>
        <a:lstStyle/>
        <a:p>
          <a:endParaRPr lang="tr-TR"/>
        </a:p>
      </dgm:t>
    </dgm:pt>
    <dgm:pt modelId="{E83004AA-A814-462F-B2B2-39D605DD1C57}" type="sibTrans" cxnId="{8FB715DA-0F79-4504-8C21-8F01C29811CC}">
      <dgm:prSet/>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6"/>
      <dgm:spPr/>
    </dgm:pt>
    <dgm:pt modelId="{FFE8153A-EABF-40BA-981D-EEAD4B527418}" type="pres">
      <dgm:prSet presAssocID="{CE955268-1D0E-48B5-9A11-E151F743E8DA}" presName="childNode1" presStyleLbl="bgAcc1" presStyleIdx="0" presStyleCnt="6">
        <dgm:presLayoutVars>
          <dgm:bulletEnabled val="1"/>
        </dgm:presLayoutVars>
      </dgm:prSet>
      <dgm:spPr>
        <a:blipFill rotWithShape="0">
          <a:blip xmlns:r="http://schemas.openxmlformats.org/officeDocument/2006/relationships" r:embed="rId1"/>
          <a:stretch>
            <a:fillRect/>
          </a:stretch>
        </a:blipFill>
      </dgm:spPr>
    </dgm:pt>
    <dgm:pt modelId="{549D4D42-57CD-482D-86EE-7B4ED373743F}" type="pres">
      <dgm:prSet presAssocID="{CE955268-1D0E-48B5-9A11-E151F743E8DA}" presName="childNode1tx" presStyleLbl="bgAcc1" presStyleIdx="0" presStyleCnt="6">
        <dgm:presLayoutVars>
          <dgm:bulletEnabled val="1"/>
        </dgm:presLayoutVars>
      </dgm:prSet>
      <dgm:spPr/>
    </dgm:pt>
    <dgm:pt modelId="{45FC35C6-9FA9-46C9-B445-D1B641E53E54}" type="pres">
      <dgm:prSet presAssocID="{CE955268-1D0E-48B5-9A11-E151F743E8DA}" presName="parentNode1" presStyleLbl="node1" presStyleIdx="0" presStyleCnt="6" custScaleX="95060" custScaleY="96255" custLinFactNeighborX="-233" custLinFactNeighborY="65848">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5"/>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6"/>
      <dgm:spPr/>
    </dgm:pt>
    <dgm:pt modelId="{C1EBBCD0-7001-49B2-BE60-F5242B6FFF60}" type="pres">
      <dgm:prSet presAssocID="{1512C7A9-69DE-4E60-87C5-FC8ABBEABF33}" presName="childNode2" presStyleLbl="bgAcc1" presStyleIdx="1" presStyleCnt="6">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6">
        <dgm:presLayoutVars>
          <dgm:bulletEnabled val="1"/>
        </dgm:presLayoutVars>
      </dgm:prSet>
      <dgm:spPr/>
    </dgm:pt>
    <dgm:pt modelId="{849D8050-8063-4B10-892D-485B955E9D02}" type="pres">
      <dgm:prSet presAssocID="{1512C7A9-69DE-4E60-87C5-FC8ABBEABF33}" presName="parentNode2" presStyleLbl="node1" presStyleIdx="1" presStyleCnt="6" custScaleX="99886" custScaleY="93790" custLinFactNeighborX="-5876" custLinFactNeighborY="-6708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5"/>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6"/>
      <dgm:spPr/>
    </dgm:pt>
    <dgm:pt modelId="{356A5FBF-8764-44D6-83E5-A300A7627D2F}" type="pres">
      <dgm:prSet presAssocID="{99DDD574-58C6-4F53-9209-442BD3402062}" presName="childNode1" presStyleLbl="bgAcc1" presStyleIdx="2" presStyleCnt="6">
        <dgm:presLayoutVars>
          <dgm:bulletEnabled val="1"/>
        </dgm:presLayoutVars>
      </dgm:prSet>
      <dgm:spPr>
        <a:blipFill rotWithShape="0">
          <a:blip xmlns:r="http://schemas.openxmlformats.org/officeDocument/2006/relationships" r:embed="rId3"/>
          <a:stretch>
            <a:fillRect/>
          </a:stretch>
        </a:blipFill>
      </dgm:spPr>
    </dgm:pt>
    <dgm:pt modelId="{76A703B6-B15E-4E6F-A06B-90D546204A9B}" type="pres">
      <dgm:prSet presAssocID="{99DDD574-58C6-4F53-9209-442BD3402062}" presName="childNode1tx" presStyleLbl="bgAcc1" presStyleIdx="2" presStyleCnt="6">
        <dgm:presLayoutVars>
          <dgm:bulletEnabled val="1"/>
        </dgm:presLayoutVars>
      </dgm:prSet>
      <dgm:spPr/>
    </dgm:pt>
    <dgm:pt modelId="{30136B81-0BDC-4DFC-8901-DE49CE515240}" type="pres">
      <dgm:prSet presAssocID="{99DDD574-58C6-4F53-9209-442BD3402062}" presName="parentNode1" presStyleLbl="node1" presStyleIdx="2" presStyleCnt="6" custScaleX="111750" custScaleY="95518" custLinFactNeighborX="-14484" custLinFactNeighborY="66217">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5"/>
      <dgm:spPr/>
      <dgm:t>
        <a:bodyPr/>
        <a:lstStyle/>
        <a:p>
          <a:endParaRPr lang="tr-TR"/>
        </a:p>
      </dgm:t>
    </dgm:pt>
    <dgm:pt modelId="{924BCD29-53DC-4ED0-8BA6-D9769060C022}" type="pres">
      <dgm:prSet presAssocID="{C4C3C102-67EE-4B63-985E-854B6EF166DE}" presName="composite2" presStyleCnt="0"/>
      <dgm:spPr/>
    </dgm:pt>
    <dgm:pt modelId="{1BEF3E8A-5FC2-402D-87F0-2598274D8E89}" type="pres">
      <dgm:prSet presAssocID="{C4C3C102-67EE-4B63-985E-854B6EF166DE}" presName="dummyNode2" presStyleLbl="node1" presStyleIdx="2" presStyleCnt="6"/>
      <dgm:spPr/>
    </dgm:pt>
    <dgm:pt modelId="{922D53BD-2011-46CB-BAEB-223FD24A4F8F}" type="pres">
      <dgm:prSet presAssocID="{C4C3C102-67EE-4B63-985E-854B6EF166DE}" presName="childNode2" presStyleLbl="bgAcc1" presStyleIdx="3" presStyleCnt="6">
        <dgm:presLayoutVars>
          <dgm:bulletEnabled val="1"/>
        </dgm:presLayoutVars>
      </dgm:prSet>
      <dgm:spPr>
        <a:blipFill rotWithShape="0">
          <a:blip xmlns:r="http://schemas.openxmlformats.org/officeDocument/2006/relationships" r:embed="rId4"/>
          <a:stretch>
            <a:fillRect/>
          </a:stretch>
        </a:blipFill>
      </dgm:spPr>
    </dgm:pt>
    <dgm:pt modelId="{81B03460-81C8-446F-A078-AFA558B11351}" type="pres">
      <dgm:prSet presAssocID="{C4C3C102-67EE-4B63-985E-854B6EF166DE}" presName="childNode2tx" presStyleLbl="bgAcc1" presStyleIdx="3" presStyleCnt="6">
        <dgm:presLayoutVars>
          <dgm:bulletEnabled val="1"/>
        </dgm:presLayoutVars>
      </dgm:prSet>
      <dgm:spPr/>
    </dgm:pt>
    <dgm:pt modelId="{59665563-CDAA-4080-AC00-BC97F0A754E0}" type="pres">
      <dgm:prSet presAssocID="{C4C3C102-67EE-4B63-985E-854B6EF166DE}" presName="parentNode2" presStyleLbl="node1" presStyleIdx="3" presStyleCnt="6" custScaleX="99236" custScaleY="78959" custLinFactNeighborX="9766" custLinFactNeighborY="-68469">
        <dgm:presLayoutVars>
          <dgm:chMax val="0"/>
          <dgm:bulletEnabled val="1"/>
        </dgm:presLayoutVars>
      </dgm:prSet>
      <dgm:spPr/>
      <dgm:t>
        <a:bodyPr/>
        <a:lstStyle/>
        <a:p>
          <a:endParaRPr lang="tr-TR"/>
        </a:p>
      </dgm:t>
    </dgm:pt>
    <dgm:pt modelId="{B509948F-5B11-41AF-B4D9-9812CA7E86A8}" type="pres">
      <dgm:prSet presAssocID="{C4C3C102-67EE-4B63-985E-854B6EF166DE}" presName="connSite2" presStyleCnt="0"/>
      <dgm:spPr/>
    </dgm:pt>
    <dgm:pt modelId="{67BBD911-5659-47A0-A5EC-03459FF007DF}" type="pres">
      <dgm:prSet presAssocID="{D246A38D-B272-4A75-AEE2-B9C1D0CDD526}" presName="Name18" presStyleLbl="sibTrans2D1" presStyleIdx="3" presStyleCnt="5"/>
      <dgm:spPr/>
      <dgm:t>
        <a:bodyPr/>
        <a:lstStyle/>
        <a:p>
          <a:endParaRPr lang="tr-TR"/>
        </a:p>
      </dgm:t>
    </dgm:pt>
    <dgm:pt modelId="{DFB75887-0A75-49D4-A191-4217D34EADFF}" type="pres">
      <dgm:prSet presAssocID="{681AAD80-2478-49BB-9064-DFE150ACE69F}" presName="composite1" presStyleCnt="0"/>
      <dgm:spPr/>
    </dgm:pt>
    <dgm:pt modelId="{F9F03BBF-5D13-478E-B0CD-DE6B378C023D}" type="pres">
      <dgm:prSet presAssocID="{681AAD80-2478-49BB-9064-DFE150ACE69F}" presName="dummyNode1" presStyleLbl="node1" presStyleIdx="3" presStyleCnt="6"/>
      <dgm:spPr/>
    </dgm:pt>
    <dgm:pt modelId="{E7E026B4-E35D-4ED2-9C64-0D2DD58FE193}" type="pres">
      <dgm:prSet presAssocID="{681AAD80-2478-49BB-9064-DFE150ACE69F}" presName="childNode1" presStyleLbl="bgAcc1" presStyleIdx="4" presStyleCnt="6">
        <dgm:presLayoutVars>
          <dgm:bulletEnabled val="1"/>
        </dgm:presLayoutVars>
      </dgm:prSet>
      <dgm:spPr>
        <a:blipFill rotWithShape="0">
          <a:blip xmlns:r="http://schemas.openxmlformats.org/officeDocument/2006/relationships" r:embed="rId5"/>
          <a:stretch>
            <a:fillRect/>
          </a:stretch>
        </a:blipFill>
      </dgm:spPr>
    </dgm:pt>
    <dgm:pt modelId="{8C31DC21-E077-4AD1-A577-13860EE5746F}" type="pres">
      <dgm:prSet presAssocID="{681AAD80-2478-49BB-9064-DFE150ACE69F}" presName="childNode1tx" presStyleLbl="bgAcc1" presStyleIdx="4" presStyleCnt="6">
        <dgm:presLayoutVars>
          <dgm:bulletEnabled val="1"/>
        </dgm:presLayoutVars>
      </dgm:prSet>
      <dgm:spPr/>
    </dgm:pt>
    <dgm:pt modelId="{5DDC2CA1-A690-438A-803F-23B15F84374B}" type="pres">
      <dgm:prSet presAssocID="{681AAD80-2478-49BB-9064-DFE150ACE69F}" presName="parentNode1" presStyleLbl="node1" presStyleIdx="4" presStyleCnt="6" custLinFactNeighborY="63976">
        <dgm:presLayoutVars>
          <dgm:chMax val="1"/>
          <dgm:bulletEnabled val="1"/>
        </dgm:presLayoutVars>
      </dgm:prSet>
      <dgm:spPr/>
      <dgm:t>
        <a:bodyPr/>
        <a:lstStyle/>
        <a:p>
          <a:endParaRPr lang="tr-TR"/>
        </a:p>
      </dgm:t>
    </dgm:pt>
    <dgm:pt modelId="{FDBBB9E9-60F3-413B-9B69-2B35413949F9}" type="pres">
      <dgm:prSet presAssocID="{681AAD80-2478-49BB-9064-DFE150ACE69F}" presName="connSite1" presStyleCnt="0"/>
      <dgm:spPr/>
    </dgm:pt>
    <dgm:pt modelId="{228F3BB2-9E5C-4AE1-878A-7824BDA15866}" type="pres">
      <dgm:prSet presAssocID="{C31366EA-D090-4E19-9B35-190FA6E3E8E2}" presName="Name9" presStyleLbl="sibTrans2D1" presStyleIdx="4" presStyleCnt="5"/>
      <dgm:spPr/>
      <dgm:t>
        <a:bodyPr/>
        <a:lstStyle/>
        <a:p>
          <a:endParaRPr lang="tr-TR"/>
        </a:p>
      </dgm:t>
    </dgm:pt>
    <dgm:pt modelId="{F738AAA0-371A-4646-A43F-A3D9E1615EC6}" type="pres">
      <dgm:prSet presAssocID="{C0398B18-F562-4F1E-9C8E-314EF5726F9F}" presName="composite2" presStyleCnt="0"/>
      <dgm:spPr/>
    </dgm:pt>
    <dgm:pt modelId="{CD3CC429-AE91-4B8F-A058-F0AEED194B0E}" type="pres">
      <dgm:prSet presAssocID="{C0398B18-F562-4F1E-9C8E-314EF5726F9F}" presName="dummyNode2" presStyleLbl="node1" presStyleIdx="4" presStyleCnt="6"/>
      <dgm:spPr/>
    </dgm:pt>
    <dgm:pt modelId="{AF2084D9-EDC2-4A3E-AF0C-EE4068AFAB86}" type="pres">
      <dgm:prSet presAssocID="{C0398B18-F562-4F1E-9C8E-314EF5726F9F}" presName="childNode2" presStyleLbl="bgAcc1" presStyleIdx="5" presStyleCnt="6">
        <dgm:presLayoutVars>
          <dgm:bulletEnabled val="1"/>
        </dgm:presLayoutVars>
      </dgm:prSet>
      <dgm:spPr>
        <a:blipFill rotWithShape="0">
          <a:blip xmlns:r="http://schemas.openxmlformats.org/officeDocument/2006/relationships" r:embed="rId6"/>
          <a:stretch>
            <a:fillRect/>
          </a:stretch>
        </a:blipFill>
      </dgm:spPr>
    </dgm:pt>
    <dgm:pt modelId="{9498AD87-A640-47FD-A021-05F43AD132E3}" type="pres">
      <dgm:prSet presAssocID="{C0398B18-F562-4F1E-9C8E-314EF5726F9F}" presName="childNode2tx" presStyleLbl="bgAcc1" presStyleIdx="5" presStyleCnt="6">
        <dgm:presLayoutVars>
          <dgm:bulletEnabled val="1"/>
        </dgm:presLayoutVars>
      </dgm:prSet>
      <dgm:spPr/>
    </dgm:pt>
    <dgm:pt modelId="{3A0AABAC-0DE8-4F3E-BCEA-DA02576893D2}" type="pres">
      <dgm:prSet presAssocID="{C0398B18-F562-4F1E-9C8E-314EF5726F9F}" presName="parentNode2" presStyleLbl="node1" presStyleIdx="5" presStyleCnt="6" custLinFactNeighborX="-7793" custLinFactNeighborY="-63975">
        <dgm:presLayoutVars>
          <dgm:chMax val="0"/>
          <dgm:bulletEnabled val="1"/>
        </dgm:presLayoutVars>
      </dgm:prSet>
      <dgm:spPr/>
      <dgm:t>
        <a:bodyPr/>
        <a:lstStyle/>
        <a:p>
          <a:endParaRPr lang="tr-TR"/>
        </a:p>
      </dgm:t>
    </dgm:pt>
    <dgm:pt modelId="{7EB08ADE-24A1-4A1C-9A64-55AC7DCDECF2}" type="pres">
      <dgm:prSet presAssocID="{C0398B18-F562-4F1E-9C8E-314EF5726F9F}" presName="connSite2" presStyleCnt="0"/>
      <dgm:spPr/>
    </dgm:pt>
  </dgm:ptLst>
  <dgm:cxnLst>
    <dgm:cxn modelId="{8BBFD046-4110-4A2F-A106-AF5926F5B322}" type="presOf" srcId="{C31366EA-D090-4E19-9B35-190FA6E3E8E2}" destId="{228F3BB2-9E5C-4AE1-878A-7824BDA15866}" srcOrd="0" destOrd="0" presId="urn:microsoft.com/office/officeart/2005/8/layout/hProcess4"/>
    <dgm:cxn modelId="{98AAA97E-B2C3-4380-A29D-EA3D9648FC5B}" srcId="{1ED089B9-D928-4A31-9D26-BC3CA9FF5116}" destId="{681AAD80-2478-49BB-9064-DFE150ACE69F}" srcOrd="4" destOrd="0" parTransId="{2290939F-EEF6-4362-B7A4-B14D9E915D91}" sibTransId="{C31366EA-D090-4E19-9B35-190FA6E3E8E2}"/>
    <dgm:cxn modelId="{D8FF0347-E086-4780-AFA6-C1DC91805A37}" srcId="{1ED089B9-D928-4A31-9D26-BC3CA9FF5116}" destId="{99DDD574-58C6-4F53-9209-442BD3402062}" srcOrd="2" destOrd="0" parTransId="{979CE7B4-3F20-430D-B030-A5BD938EFFBE}" sibTransId="{7F91412A-05D7-49EF-B975-DA411501D9FD}"/>
    <dgm:cxn modelId="{71F67F89-8BBB-42C9-A787-EE2B28894618}" type="presOf" srcId="{C4C3C102-67EE-4B63-985E-854B6EF166DE}" destId="{59665563-CDAA-4080-AC00-BC97F0A754E0}" srcOrd="0" destOrd="0" presId="urn:microsoft.com/office/officeart/2005/8/layout/hProcess4"/>
    <dgm:cxn modelId="{8FB715DA-0F79-4504-8C21-8F01C29811CC}" srcId="{1ED089B9-D928-4A31-9D26-BC3CA9FF5116}" destId="{C0398B18-F562-4F1E-9C8E-314EF5726F9F}" srcOrd="5" destOrd="0" parTransId="{CD56EBD9-30DD-4885-AF1B-18C8E7A97AEC}" sibTransId="{E83004AA-A814-462F-B2B2-39D605DD1C57}"/>
    <dgm:cxn modelId="{A40A5B91-6C7A-40D7-BF89-E9718A05EF3A}" type="presOf" srcId="{C0398B18-F562-4F1E-9C8E-314EF5726F9F}" destId="{3A0AABAC-0DE8-4F3E-BCEA-DA02576893D2}" srcOrd="0" destOrd="0" presId="urn:microsoft.com/office/officeart/2005/8/layout/hProcess4"/>
    <dgm:cxn modelId="{17950D0B-00CB-461D-BE70-C72171D98656}" type="presOf" srcId="{99DDD574-58C6-4F53-9209-442BD3402062}" destId="{30136B81-0BDC-4DFC-8901-DE49CE515240}" srcOrd="0" destOrd="0" presId="urn:microsoft.com/office/officeart/2005/8/layout/hProcess4"/>
    <dgm:cxn modelId="{38192B46-6D18-4AE6-80DA-62FABD675BEE}" type="presOf" srcId="{D246A38D-B272-4A75-AEE2-B9C1D0CDD526}" destId="{67BBD911-5659-47A0-A5EC-03459FF007DF}" srcOrd="0" destOrd="0" presId="urn:microsoft.com/office/officeart/2005/8/layout/hProcess4"/>
    <dgm:cxn modelId="{54A67F85-F85C-41B6-8BF1-DB29FCE3D80E}" type="presOf" srcId="{681AAD80-2478-49BB-9064-DFE150ACE69F}" destId="{5DDC2CA1-A690-438A-803F-23B15F84374B}" srcOrd="0" destOrd="0" presId="urn:microsoft.com/office/officeart/2005/8/layout/hProcess4"/>
    <dgm:cxn modelId="{3341BD5E-8774-4928-846F-B177883E06CD}" type="presOf" srcId="{A3CC8AF1-212E-42CF-A858-D7ABCC314ADE}" destId="{5B1F5E19-346D-4785-B730-2E925EFB5CD5}" srcOrd="0" destOrd="0" presId="urn:microsoft.com/office/officeart/2005/8/layout/hProcess4"/>
    <dgm:cxn modelId="{B6A2A7DD-99CF-4B14-9E24-355C9BA8C61F}" srcId="{1ED089B9-D928-4A31-9D26-BC3CA9FF5116}" destId="{CE955268-1D0E-48B5-9A11-E151F743E8DA}" srcOrd="0" destOrd="0" parTransId="{75D9A986-98DC-4579-832D-AF9A62C9821B}" sibTransId="{D088E715-53A0-4B64-BEEE-3A8512F151AB}"/>
    <dgm:cxn modelId="{2CDBA322-C32A-442C-AADB-12E1EDABA42B}" srcId="{1ED089B9-D928-4A31-9D26-BC3CA9FF5116}" destId="{1512C7A9-69DE-4E60-87C5-FC8ABBEABF33}" srcOrd="1" destOrd="0" parTransId="{9EA7453B-1673-4F0E-BA9A-046BD26A0EDF}" sibTransId="{A3CC8AF1-212E-42CF-A858-D7ABCC314ADE}"/>
    <dgm:cxn modelId="{DE3C6488-7901-4690-A0B9-F1217D676075}" srcId="{1ED089B9-D928-4A31-9D26-BC3CA9FF5116}" destId="{C4C3C102-67EE-4B63-985E-854B6EF166DE}" srcOrd="3" destOrd="0" parTransId="{F92082A1-37DA-4E98-A62B-03F6C11BD829}" sibTransId="{D246A38D-B272-4A75-AEE2-B9C1D0CDD526}"/>
    <dgm:cxn modelId="{0190FD79-7E57-4B44-BD3B-1C7A2796F1C8}" type="presOf" srcId="{CE955268-1D0E-48B5-9A11-E151F743E8DA}" destId="{45FC35C6-9FA9-46C9-B445-D1B641E53E54}" srcOrd="0" destOrd="0" presId="urn:microsoft.com/office/officeart/2005/8/layout/hProcess4"/>
    <dgm:cxn modelId="{3C5A3BB1-F83C-4563-BC63-53A2F04C9CBC}" type="presOf" srcId="{D088E715-53A0-4B64-BEEE-3A8512F151AB}" destId="{90F3B86F-2869-4621-8F66-CC8E3033C9BE}" srcOrd="0" destOrd="0" presId="urn:microsoft.com/office/officeart/2005/8/layout/hProcess4"/>
    <dgm:cxn modelId="{A4A8918E-BA59-4151-BBAC-539BB12FABA3}" type="presOf" srcId="{7F91412A-05D7-49EF-B975-DA411501D9FD}" destId="{3279CAE3-7BAC-4708-90E1-2B09589D021B}" srcOrd="0" destOrd="0" presId="urn:microsoft.com/office/officeart/2005/8/layout/hProcess4"/>
    <dgm:cxn modelId="{1799527F-B988-4397-B572-C312FF3F73A6}" type="presOf" srcId="{1512C7A9-69DE-4E60-87C5-FC8ABBEABF33}" destId="{849D8050-8063-4B10-892D-485B955E9D02}" srcOrd="0" destOrd="0" presId="urn:microsoft.com/office/officeart/2005/8/layout/hProcess4"/>
    <dgm:cxn modelId="{3869F480-644C-4C96-B818-55D6C7C534D0}" type="presOf" srcId="{1ED089B9-D928-4A31-9D26-BC3CA9FF5116}" destId="{D5027F06-6432-4911-843B-4D03737889F3}" srcOrd="0" destOrd="0" presId="urn:microsoft.com/office/officeart/2005/8/layout/hProcess4"/>
    <dgm:cxn modelId="{D2D31660-44EB-4BBA-94CE-3F17C6802B31}" type="presParOf" srcId="{D5027F06-6432-4911-843B-4D03737889F3}" destId="{FFC2C20B-A200-4CB0-B972-53291132D52E}" srcOrd="0" destOrd="0" presId="urn:microsoft.com/office/officeart/2005/8/layout/hProcess4"/>
    <dgm:cxn modelId="{8F1DBC3C-A37C-43C0-A07B-DA5C3869AB5C}" type="presParOf" srcId="{D5027F06-6432-4911-843B-4D03737889F3}" destId="{A44C7C59-C180-4FE8-885A-D5F7795E9098}" srcOrd="1" destOrd="0" presId="urn:microsoft.com/office/officeart/2005/8/layout/hProcess4"/>
    <dgm:cxn modelId="{C55C8AFF-DB30-4449-A5D3-76141B4205BD}" type="presParOf" srcId="{D5027F06-6432-4911-843B-4D03737889F3}" destId="{F81A08E9-89A6-4973-A9C2-C866DD575DD9}" srcOrd="2" destOrd="0" presId="urn:microsoft.com/office/officeart/2005/8/layout/hProcess4"/>
    <dgm:cxn modelId="{DDACF36E-F5DA-4ABF-823F-892B5ED66A61}" type="presParOf" srcId="{F81A08E9-89A6-4973-A9C2-C866DD575DD9}" destId="{FAE9A043-2794-43CF-AAD1-52144CA01119}" srcOrd="0" destOrd="0" presId="urn:microsoft.com/office/officeart/2005/8/layout/hProcess4"/>
    <dgm:cxn modelId="{6BD65CA0-0784-4DEA-939E-3A50B2BB3DA3}" type="presParOf" srcId="{FAE9A043-2794-43CF-AAD1-52144CA01119}" destId="{0EC2247A-8476-49FF-B1C5-F329AF581A7B}" srcOrd="0" destOrd="0" presId="urn:microsoft.com/office/officeart/2005/8/layout/hProcess4"/>
    <dgm:cxn modelId="{DD7A63BE-9DF5-4DAF-8DBD-E97A0AC37FFF}" type="presParOf" srcId="{FAE9A043-2794-43CF-AAD1-52144CA01119}" destId="{FFE8153A-EABF-40BA-981D-EEAD4B527418}" srcOrd="1" destOrd="0" presId="urn:microsoft.com/office/officeart/2005/8/layout/hProcess4"/>
    <dgm:cxn modelId="{332F685A-DF45-4D80-A512-3581BF00AD5B}" type="presParOf" srcId="{FAE9A043-2794-43CF-AAD1-52144CA01119}" destId="{549D4D42-57CD-482D-86EE-7B4ED373743F}" srcOrd="2" destOrd="0" presId="urn:microsoft.com/office/officeart/2005/8/layout/hProcess4"/>
    <dgm:cxn modelId="{4D48CF01-6F7A-4A57-BC50-09F000D2CE0A}" type="presParOf" srcId="{FAE9A043-2794-43CF-AAD1-52144CA01119}" destId="{45FC35C6-9FA9-46C9-B445-D1B641E53E54}" srcOrd="3" destOrd="0" presId="urn:microsoft.com/office/officeart/2005/8/layout/hProcess4"/>
    <dgm:cxn modelId="{6951AAD0-84E5-4B04-994A-A02C551B621A}" type="presParOf" srcId="{FAE9A043-2794-43CF-AAD1-52144CA01119}" destId="{3B32D4FE-B486-4726-9A03-B1E0FFF39C3D}" srcOrd="4" destOrd="0" presId="urn:microsoft.com/office/officeart/2005/8/layout/hProcess4"/>
    <dgm:cxn modelId="{7128A8F4-F3B8-46F4-83C6-3F8D8EEDBD96}" type="presParOf" srcId="{F81A08E9-89A6-4973-A9C2-C866DD575DD9}" destId="{90F3B86F-2869-4621-8F66-CC8E3033C9BE}" srcOrd="1" destOrd="0" presId="urn:microsoft.com/office/officeart/2005/8/layout/hProcess4"/>
    <dgm:cxn modelId="{A524A3C3-34C0-42AC-812C-FE95994B3D0A}" type="presParOf" srcId="{F81A08E9-89A6-4973-A9C2-C866DD575DD9}" destId="{E21A6BEC-B221-4F3B-8994-12EBAA7AB89D}" srcOrd="2" destOrd="0" presId="urn:microsoft.com/office/officeart/2005/8/layout/hProcess4"/>
    <dgm:cxn modelId="{2A435FB5-B604-4F18-BCD9-1451375B1BF9}" type="presParOf" srcId="{E21A6BEC-B221-4F3B-8994-12EBAA7AB89D}" destId="{D03544E5-32D2-439A-9D0C-3266304223A2}" srcOrd="0" destOrd="0" presId="urn:microsoft.com/office/officeart/2005/8/layout/hProcess4"/>
    <dgm:cxn modelId="{D4D9AD99-CB38-4C10-A9BE-2407B24A9FAB}" type="presParOf" srcId="{E21A6BEC-B221-4F3B-8994-12EBAA7AB89D}" destId="{C1EBBCD0-7001-49B2-BE60-F5242B6FFF60}" srcOrd="1" destOrd="0" presId="urn:microsoft.com/office/officeart/2005/8/layout/hProcess4"/>
    <dgm:cxn modelId="{F5F463B0-B4DC-4375-8961-2B6FA2DEFE7A}" type="presParOf" srcId="{E21A6BEC-B221-4F3B-8994-12EBAA7AB89D}" destId="{F28946F3-FC99-4B31-9F4C-9EEB0B744F7D}" srcOrd="2" destOrd="0" presId="urn:microsoft.com/office/officeart/2005/8/layout/hProcess4"/>
    <dgm:cxn modelId="{1057C604-E189-4A6D-98FB-DC991489001B}" type="presParOf" srcId="{E21A6BEC-B221-4F3B-8994-12EBAA7AB89D}" destId="{849D8050-8063-4B10-892D-485B955E9D02}" srcOrd="3" destOrd="0" presId="urn:microsoft.com/office/officeart/2005/8/layout/hProcess4"/>
    <dgm:cxn modelId="{45F74F67-0E40-4120-AB40-FC2B67F2207E}" type="presParOf" srcId="{E21A6BEC-B221-4F3B-8994-12EBAA7AB89D}" destId="{4B0ECDA5-C4D0-4799-A583-4027A5022CE1}" srcOrd="4" destOrd="0" presId="urn:microsoft.com/office/officeart/2005/8/layout/hProcess4"/>
    <dgm:cxn modelId="{D061C47A-8697-40C2-A312-EC9C9AB7B650}" type="presParOf" srcId="{F81A08E9-89A6-4973-A9C2-C866DD575DD9}" destId="{5B1F5E19-346D-4785-B730-2E925EFB5CD5}" srcOrd="3" destOrd="0" presId="urn:microsoft.com/office/officeart/2005/8/layout/hProcess4"/>
    <dgm:cxn modelId="{2E3B2CD3-3D05-4B45-87D8-191C1242F828}" type="presParOf" srcId="{F81A08E9-89A6-4973-A9C2-C866DD575DD9}" destId="{126928F6-520B-4BB3-871C-1E0F8A97A784}" srcOrd="4" destOrd="0" presId="urn:microsoft.com/office/officeart/2005/8/layout/hProcess4"/>
    <dgm:cxn modelId="{A2AA03EE-7505-467C-893A-B9BF550D03AF}" type="presParOf" srcId="{126928F6-520B-4BB3-871C-1E0F8A97A784}" destId="{62927D4D-0B97-41E6-B57B-6C1EDC92A5F0}" srcOrd="0" destOrd="0" presId="urn:microsoft.com/office/officeart/2005/8/layout/hProcess4"/>
    <dgm:cxn modelId="{FB4B910E-350F-42FB-8990-13289ACF19B7}" type="presParOf" srcId="{126928F6-520B-4BB3-871C-1E0F8A97A784}" destId="{356A5FBF-8764-44D6-83E5-A300A7627D2F}" srcOrd="1" destOrd="0" presId="urn:microsoft.com/office/officeart/2005/8/layout/hProcess4"/>
    <dgm:cxn modelId="{0597DF41-9BDC-4B8B-B1E3-209A0026A5D5}" type="presParOf" srcId="{126928F6-520B-4BB3-871C-1E0F8A97A784}" destId="{76A703B6-B15E-4E6F-A06B-90D546204A9B}" srcOrd="2" destOrd="0" presId="urn:microsoft.com/office/officeart/2005/8/layout/hProcess4"/>
    <dgm:cxn modelId="{727D1E10-34CD-4FB0-A499-03C81C1AE0DC}" type="presParOf" srcId="{126928F6-520B-4BB3-871C-1E0F8A97A784}" destId="{30136B81-0BDC-4DFC-8901-DE49CE515240}" srcOrd="3" destOrd="0" presId="urn:microsoft.com/office/officeart/2005/8/layout/hProcess4"/>
    <dgm:cxn modelId="{D8B7840D-4C07-406E-A03A-596DCA067B1B}" type="presParOf" srcId="{126928F6-520B-4BB3-871C-1E0F8A97A784}" destId="{64A337C3-12D9-4664-B1D9-36F5CE9E8CC1}" srcOrd="4" destOrd="0" presId="urn:microsoft.com/office/officeart/2005/8/layout/hProcess4"/>
    <dgm:cxn modelId="{88DEE47B-7220-469E-B3BA-5C3E396375E1}" type="presParOf" srcId="{F81A08E9-89A6-4973-A9C2-C866DD575DD9}" destId="{3279CAE3-7BAC-4708-90E1-2B09589D021B}" srcOrd="5" destOrd="0" presId="urn:microsoft.com/office/officeart/2005/8/layout/hProcess4"/>
    <dgm:cxn modelId="{8E1A0EC6-B5EA-49A6-BE8C-22887255F7A6}" type="presParOf" srcId="{F81A08E9-89A6-4973-A9C2-C866DD575DD9}" destId="{924BCD29-53DC-4ED0-8BA6-D9769060C022}" srcOrd="6" destOrd="0" presId="urn:microsoft.com/office/officeart/2005/8/layout/hProcess4"/>
    <dgm:cxn modelId="{208CCA76-94CD-45E7-AD63-BB4CD64EE20A}" type="presParOf" srcId="{924BCD29-53DC-4ED0-8BA6-D9769060C022}" destId="{1BEF3E8A-5FC2-402D-87F0-2598274D8E89}" srcOrd="0" destOrd="0" presId="urn:microsoft.com/office/officeart/2005/8/layout/hProcess4"/>
    <dgm:cxn modelId="{502EA11B-A199-4150-B9D6-77B99FB89DDC}" type="presParOf" srcId="{924BCD29-53DC-4ED0-8BA6-D9769060C022}" destId="{922D53BD-2011-46CB-BAEB-223FD24A4F8F}" srcOrd="1" destOrd="0" presId="urn:microsoft.com/office/officeart/2005/8/layout/hProcess4"/>
    <dgm:cxn modelId="{32E070CB-BA80-4E10-9397-D6E1E63EDC5F}" type="presParOf" srcId="{924BCD29-53DC-4ED0-8BA6-D9769060C022}" destId="{81B03460-81C8-446F-A078-AFA558B11351}" srcOrd="2" destOrd="0" presId="urn:microsoft.com/office/officeart/2005/8/layout/hProcess4"/>
    <dgm:cxn modelId="{6EB3D9A6-9F3A-4775-99FF-B95FEC024BE0}" type="presParOf" srcId="{924BCD29-53DC-4ED0-8BA6-D9769060C022}" destId="{59665563-CDAA-4080-AC00-BC97F0A754E0}" srcOrd="3" destOrd="0" presId="urn:microsoft.com/office/officeart/2005/8/layout/hProcess4"/>
    <dgm:cxn modelId="{7F55A45C-56DD-4D00-BCC5-C915220F6218}" type="presParOf" srcId="{924BCD29-53DC-4ED0-8BA6-D9769060C022}" destId="{B509948F-5B11-41AF-B4D9-9812CA7E86A8}" srcOrd="4" destOrd="0" presId="urn:microsoft.com/office/officeart/2005/8/layout/hProcess4"/>
    <dgm:cxn modelId="{C0F957B5-D76F-4586-B37C-1F08F634DFD7}" type="presParOf" srcId="{F81A08E9-89A6-4973-A9C2-C866DD575DD9}" destId="{67BBD911-5659-47A0-A5EC-03459FF007DF}" srcOrd="7" destOrd="0" presId="urn:microsoft.com/office/officeart/2005/8/layout/hProcess4"/>
    <dgm:cxn modelId="{7DF6A8DE-275D-41AB-80ED-698BB60CDEC2}" type="presParOf" srcId="{F81A08E9-89A6-4973-A9C2-C866DD575DD9}" destId="{DFB75887-0A75-49D4-A191-4217D34EADFF}" srcOrd="8" destOrd="0" presId="urn:microsoft.com/office/officeart/2005/8/layout/hProcess4"/>
    <dgm:cxn modelId="{279CCA18-293C-4CF1-B0A7-295ADA5899A8}" type="presParOf" srcId="{DFB75887-0A75-49D4-A191-4217D34EADFF}" destId="{F9F03BBF-5D13-478E-B0CD-DE6B378C023D}" srcOrd="0" destOrd="0" presId="urn:microsoft.com/office/officeart/2005/8/layout/hProcess4"/>
    <dgm:cxn modelId="{C087CF5D-00AC-457A-B4C1-411A00A6C1FA}" type="presParOf" srcId="{DFB75887-0A75-49D4-A191-4217D34EADFF}" destId="{E7E026B4-E35D-4ED2-9C64-0D2DD58FE193}" srcOrd="1" destOrd="0" presId="urn:microsoft.com/office/officeart/2005/8/layout/hProcess4"/>
    <dgm:cxn modelId="{5654543C-9859-48A8-AA71-B6C4A65887BA}" type="presParOf" srcId="{DFB75887-0A75-49D4-A191-4217D34EADFF}" destId="{8C31DC21-E077-4AD1-A577-13860EE5746F}" srcOrd="2" destOrd="0" presId="urn:microsoft.com/office/officeart/2005/8/layout/hProcess4"/>
    <dgm:cxn modelId="{46494032-02CA-463F-874C-D6B8DD1125FC}" type="presParOf" srcId="{DFB75887-0A75-49D4-A191-4217D34EADFF}" destId="{5DDC2CA1-A690-438A-803F-23B15F84374B}" srcOrd="3" destOrd="0" presId="urn:microsoft.com/office/officeart/2005/8/layout/hProcess4"/>
    <dgm:cxn modelId="{4E37E901-EEC7-47C2-9B8E-B79C071ECE6D}" type="presParOf" srcId="{DFB75887-0A75-49D4-A191-4217D34EADFF}" destId="{FDBBB9E9-60F3-413B-9B69-2B35413949F9}" srcOrd="4" destOrd="0" presId="urn:microsoft.com/office/officeart/2005/8/layout/hProcess4"/>
    <dgm:cxn modelId="{65606B17-5B9E-41D2-A3BA-17415D8AAC8D}" type="presParOf" srcId="{F81A08E9-89A6-4973-A9C2-C866DD575DD9}" destId="{228F3BB2-9E5C-4AE1-878A-7824BDA15866}" srcOrd="9" destOrd="0" presId="urn:microsoft.com/office/officeart/2005/8/layout/hProcess4"/>
    <dgm:cxn modelId="{A2AD8307-095B-4BFA-BA3F-1C591072AB4B}" type="presParOf" srcId="{F81A08E9-89A6-4973-A9C2-C866DD575DD9}" destId="{F738AAA0-371A-4646-A43F-A3D9E1615EC6}" srcOrd="10" destOrd="0" presId="urn:microsoft.com/office/officeart/2005/8/layout/hProcess4"/>
    <dgm:cxn modelId="{71420263-A628-426B-8EF2-AC07421015CC}" type="presParOf" srcId="{F738AAA0-371A-4646-A43F-A3D9E1615EC6}" destId="{CD3CC429-AE91-4B8F-A058-F0AEED194B0E}" srcOrd="0" destOrd="0" presId="urn:microsoft.com/office/officeart/2005/8/layout/hProcess4"/>
    <dgm:cxn modelId="{F52A8FD8-5523-47C7-8819-26519FC7BF15}" type="presParOf" srcId="{F738AAA0-371A-4646-A43F-A3D9E1615EC6}" destId="{AF2084D9-EDC2-4A3E-AF0C-EE4068AFAB86}" srcOrd="1" destOrd="0" presId="urn:microsoft.com/office/officeart/2005/8/layout/hProcess4"/>
    <dgm:cxn modelId="{E873D918-C211-46FF-8EAC-E8EA5E99AFA5}" type="presParOf" srcId="{F738AAA0-371A-4646-A43F-A3D9E1615EC6}" destId="{9498AD87-A640-47FD-A021-05F43AD132E3}" srcOrd="2" destOrd="0" presId="urn:microsoft.com/office/officeart/2005/8/layout/hProcess4"/>
    <dgm:cxn modelId="{3A67D59B-EA9E-4BA0-ABFB-8854E5CD8D78}" type="presParOf" srcId="{F738AAA0-371A-4646-A43F-A3D9E1615EC6}" destId="{3A0AABAC-0DE8-4F3E-BCEA-DA02576893D2}" srcOrd="3" destOrd="0" presId="urn:microsoft.com/office/officeart/2005/8/layout/hProcess4"/>
    <dgm:cxn modelId="{B3E0DE80-3CF8-4C01-A05A-4A3ADF4059AD}" type="presParOf" srcId="{F738AAA0-371A-4646-A43F-A3D9E1615EC6}" destId="{7EB08ADE-24A1-4A1C-9A64-55AC7DCDECF2}"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200" b="0" dirty="0" smtClean="0"/>
            <a:t>Patient </a:t>
          </a:r>
          <a:endParaRPr lang="tr-TR" sz="1200" b="0" dirty="0"/>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chemeClr val="accent2"/>
        </a:solidFill>
      </dgm:spPr>
      <dgm:t>
        <a:bodyPr/>
        <a:lstStyle/>
        <a:p>
          <a:endParaRPr lang="tr-TR"/>
        </a:p>
      </dgm:t>
    </dgm:pt>
    <dgm:pt modelId="{99DDD574-58C6-4F53-9209-442BD3402062}">
      <dgm:prSet phldrT="[Metin]" custT="1"/>
      <dgm:spPr/>
      <dgm:t>
        <a:bodyPr/>
        <a:lstStyle/>
        <a:p>
          <a:r>
            <a:rPr lang="tr-TR" sz="1200" b="0" dirty="0" smtClean="0"/>
            <a:t>Transplantation</a:t>
          </a:r>
          <a:endParaRPr lang="tr-TR" sz="1200" b="0" dirty="0"/>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chemeClr val="accent2"/>
        </a:solidFill>
      </dgm:spPr>
      <dgm:t>
        <a:bodyPr/>
        <a:lstStyle/>
        <a:p>
          <a:endParaRPr lang="tr-TR"/>
        </a:p>
      </dgm:t>
    </dgm:pt>
    <dgm:pt modelId="{581ECEC5-3367-425D-BCE2-6D7AB5C6F74D}">
      <dgm:prSet phldrT="[Metin]" custT="1"/>
      <dgm:spPr/>
      <dgm:t>
        <a:bodyPr/>
        <a:lstStyle/>
        <a:p>
          <a:r>
            <a:rPr lang="tr-TR" sz="1100" b="0" dirty="0" smtClean="0"/>
            <a:t>ENGRAFTMANT</a:t>
          </a:r>
          <a:endParaRPr lang="tr-TR" sz="1100" b="0" dirty="0"/>
        </a:p>
      </dgm:t>
    </dgm:pt>
    <dgm:pt modelId="{341D9D6B-03CF-48CB-9916-C329E5AC73EA}" type="parTrans" cxnId="{AEE5B359-07D1-487E-B8DF-421DBCAB6AAA}">
      <dgm:prSet/>
      <dgm:spPr/>
      <dgm:t>
        <a:bodyPr/>
        <a:lstStyle/>
        <a:p>
          <a:endParaRPr lang="tr-TR"/>
        </a:p>
      </dgm:t>
    </dgm:pt>
    <dgm:pt modelId="{65A8DC76-0494-4DA9-8CE4-F4331F6273E4}" type="sibTrans" cxnId="{AEE5B359-07D1-487E-B8DF-421DBCAB6AAA}">
      <dgm:prSet/>
      <dgm:spPr/>
      <dgm:t>
        <a:bodyPr/>
        <a:lstStyle/>
        <a:p>
          <a:endParaRPr lang="tr-TR"/>
        </a:p>
      </dgm:t>
    </dgm:pt>
    <dgm:pt modelId="{1512C7A9-69DE-4E60-87C5-FC8ABBEABF33}">
      <dgm:prSet custT="1"/>
      <dgm:spPr/>
      <dgm:t>
        <a:bodyPr/>
        <a:lstStyle/>
        <a:p>
          <a:r>
            <a:rPr lang="tr-TR" sz="1200" b="0" dirty="0" smtClean="0"/>
            <a:t>Conditioning CT</a:t>
          </a:r>
          <a:endParaRPr lang="tr-TR" sz="1200" b="0" dirty="0"/>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chemeClr val="accent2"/>
        </a:solidFill>
        <a:ln>
          <a:noFill/>
        </a:ln>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4"/>
      <dgm:spPr/>
    </dgm:pt>
    <dgm:pt modelId="{FFE8153A-EABF-40BA-981D-EEAD4B527418}" type="pres">
      <dgm:prSet presAssocID="{CE955268-1D0E-48B5-9A11-E151F743E8DA}" presName="childNode1" presStyleLbl="bgAcc1" presStyleIdx="0" presStyleCnt="4">
        <dgm:presLayoutVars>
          <dgm:bulletEnabled val="1"/>
        </dgm:presLayoutVars>
      </dgm:prSet>
      <dgm:spPr>
        <a:blipFill rotWithShape="0">
          <a:blip xmlns:r="http://schemas.openxmlformats.org/officeDocument/2006/relationships" r:embed="rId1"/>
          <a:stretch>
            <a:fillRect/>
          </a:stretch>
        </a:blipFill>
      </dgm:spPr>
      <dgm:t>
        <a:bodyPr/>
        <a:lstStyle/>
        <a:p>
          <a:endParaRPr lang="tr-TR"/>
        </a:p>
      </dgm:t>
    </dgm:pt>
    <dgm:pt modelId="{549D4D42-57CD-482D-86EE-7B4ED373743F}" type="pres">
      <dgm:prSet presAssocID="{CE955268-1D0E-48B5-9A11-E151F743E8DA}" presName="childNode1tx" presStyleLbl="bgAcc1" presStyleIdx="0" presStyleCnt="4">
        <dgm:presLayoutVars>
          <dgm:bulletEnabled val="1"/>
        </dgm:presLayoutVars>
      </dgm:prSet>
      <dgm:spPr/>
    </dgm:pt>
    <dgm:pt modelId="{45FC35C6-9FA9-46C9-B445-D1B641E53E54}" type="pres">
      <dgm:prSet presAssocID="{CE955268-1D0E-48B5-9A11-E151F743E8DA}" presName="parentNode1" presStyleLbl="node1" presStyleIdx="0" presStyleCnt="4" custScaleX="64153" custScaleY="51436" custLinFactNeighborX="-233" custLinFactNeighborY="54302">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3"/>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4"/>
      <dgm:spPr/>
    </dgm:pt>
    <dgm:pt modelId="{C1EBBCD0-7001-49B2-BE60-F5242B6FFF60}" type="pres">
      <dgm:prSet presAssocID="{1512C7A9-69DE-4E60-87C5-FC8ABBEABF33}" presName="childNode2" presStyleLbl="bgAcc1" presStyleIdx="1" presStyleCnt="4">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4">
        <dgm:presLayoutVars>
          <dgm:bulletEnabled val="1"/>
        </dgm:presLayoutVars>
      </dgm:prSet>
      <dgm:spPr/>
    </dgm:pt>
    <dgm:pt modelId="{849D8050-8063-4B10-892D-485B955E9D02}" type="pres">
      <dgm:prSet presAssocID="{1512C7A9-69DE-4E60-87C5-FC8ABBEABF33}" presName="parentNode2" presStyleLbl="node1" presStyleIdx="1" presStyleCnt="4" custScaleX="111331" custScaleY="57040" custLinFactNeighborX="-5876" custLinFactNeighborY="-5150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3"/>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4"/>
      <dgm:spPr/>
    </dgm:pt>
    <dgm:pt modelId="{356A5FBF-8764-44D6-83E5-A300A7627D2F}" type="pres">
      <dgm:prSet presAssocID="{99DDD574-58C6-4F53-9209-442BD3402062}" presName="childNode1" presStyleLbl="bgAcc1" presStyleIdx="2" presStyleCnt="4">
        <dgm:presLayoutVars>
          <dgm:bulletEnabled val="1"/>
        </dgm:presLayoutVars>
      </dgm:prSet>
      <dgm:spPr>
        <a:blipFill rotWithShape="0">
          <a:blip xmlns:r="http://schemas.openxmlformats.org/officeDocument/2006/relationships" r:embed="rId3"/>
          <a:stretch>
            <a:fillRect/>
          </a:stretch>
        </a:blipFill>
      </dgm:spPr>
      <dgm:t>
        <a:bodyPr/>
        <a:lstStyle/>
        <a:p>
          <a:endParaRPr lang="tr-TR"/>
        </a:p>
      </dgm:t>
    </dgm:pt>
    <dgm:pt modelId="{76A703B6-B15E-4E6F-A06B-90D546204A9B}" type="pres">
      <dgm:prSet presAssocID="{99DDD574-58C6-4F53-9209-442BD3402062}" presName="childNode1tx" presStyleLbl="bgAcc1" presStyleIdx="2" presStyleCnt="4">
        <dgm:presLayoutVars>
          <dgm:bulletEnabled val="1"/>
        </dgm:presLayoutVars>
      </dgm:prSet>
      <dgm:spPr/>
    </dgm:pt>
    <dgm:pt modelId="{30136B81-0BDC-4DFC-8901-DE49CE515240}" type="pres">
      <dgm:prSet presAssocID="{99DDD574-58C6-4F53-9209-442BD3402062}" presName="parentNode1" presStyleLbl="node1" presStyleIdx="2" presStyleCnt="4" custScaleX="89968" custScaleY="57328" custLinFactNeighborX="-14484" custLinFactNeighborY="53400">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3"/>
      <dgm:spPr/>
      <dgm:t>
        <a:bodyPr/>
        <a:lstStyle/>
        <a:p>
          <a:endParaRPr lang="tr-TR"/>
        </a:p>
      </dgm:t>
    </dgm:pt>
    <dgm:pt modelId="{E1D8C072-ECB8-43B8-B2FB-FF52D5066B9A}" type="pres">
      <dgm:prSet presAssocID="{581ECEC5-3367-425D-BCE2-6D7AB5C6F74D}" presName="composite2" presStyleCnt="0"/>
      <dgm:spPr/>
    </dgm:pt>
    <dgm:pt modelId="{1FA42B07-87EA-455D-B88C-61D1D0B4A8C1}" type="pres">
      <dgm:prSet presAssocID="{581ECEC5-3367-425D-BCE2-6D7AB5C6F74D}" presName="dummyNode2" presStyleLbl="node1" presStyleIdx="2" presStyleCnt="4"/>
      <dgm:spPr/>
    </dgm:pt>
    <dgm:pt modelId="{0E064138-A4DB-4DDC-9068-C8870D527F45}" type="pres">
      <dgm:prSet presAssocID="{581ECEC5-3367-425D-BCE2-6D7AB5C6F74D}" presName="childNode2" presStyleLbl="bgAcc1" presStyleIdx="3" presStyleCnt="4" custLinFactNeighborX="-5319" custLinFactNeighborY="-2186">
        <dgm:presLayoutVars>
          <dgm:bulletEnabled val="1"/>
        </dgm:presLayoutVars>
      </dgm:prSet>
      <dgm:spPr>
        <a:blipFill rotWithShape="0">
          <a:blip xmlns:r="http://schemas.openxmlformats.org/officeDocument/2006/relationships" r:embed="rId4"/>
          <a:stretch>
            <a:fillRect/>
          </a:stretch>
        </a:blipFill>
      </dgm:spPr>
      <dgm:t>
        <a:bodyPr/>
        <a:lstStyle/>
        <a:p>
          <a:endParaRPr lang="tr-TR"/>
        </a:p>
      </dgm:t>
    </dgm:pt>
    <dgm:pt modelId="{334872E5-126E-4F5A-901C-A3A06308E787}" type="pres">
      <dgm:prSet presAssocID="{581ECEC5-3367-425D-BCE2-6D7AB5C6F74D}" presName="childNode2tx" presStyleLbl="bgAcc1" presStyleIdx="3" presStyleCnt="4">
        <dgm:presLayoutVars>
          <dgm:bulletEnabled val="1"/>
        </dgm:presLayoutVars>
      </dgm:prSet>
      <dgm:spPr/>
    </dgm:pt>
    <dgm:pt modelId="{9BC51B4E-9C8F-48A5-B421-F741B74EB166}" type="pres">
      <dgm:prSet presAssocID="{581ECEC5-3367-425D-BCE2-6D7AB5C6F74D}" presName="parentNode2" presStyleLbl="node1" presStyleIdx="3" presStyleCnt="4" custScaleX="86354" custScaleY="62362" custLinFactNeighborX="-17944" custLinFactNeighborY="-16058">
        <dgm:presLayoutVars>
          <dgm:chMax val="0"/>
          <dgm:bulletEnabled val="1"/>
        </dgm:presLayoutVars>
      </dgm:prSet>
      <dgm:spPr/>
      <dgm:t>
        <a:bodyPr/>
        <a:lstStyle/>
        <a:p>
          <a:endParaRPr lang="tr-TR"/>
        </a:p>
      </dgm:t>
    </dgm:pt>
    <dgm:pt modelId="{D6C5ADB5-DDA1-4BEC-AC33-9FA18E367F58}" type="pres">
      <dgm:prSet presAssocID="{581ECEC5-3367-425D-BCE2-6D7AB5C6F74D}" presName="connSite2" presStyleCnt="0"/>
      <dgm:spPr/>
    </dgm:pt>
  </dgm:ptLst>
  <dgm:cxnLst>
    <dgm:cxn modelId="{5EC3C30F-1AAB-4FCA-900F-B3D2B7BD35A0}" type="presOf" srcId="{CE955268-1D0E-48B5-9A11-E151F743E8DA}" destId="{45FC35C6-9FA9-46C9-B445-D1B641E53E54}" srcOrd="0" destOrd="0" presId="urn:microsoft.com/office/officeart/2005/8/layout/hProcess4"/>
    <dgm:cxn modelId="{AEE5B359-07D1-487E-B8DF-421DBCAB6AAA}" srcId="{1ED089B9-D928-4A31-9D26-BC3CA9FF5116}" destId="{581ECEC5-3367-425D-BCE2-6D7AB5C6F74D}" srcOrd="3" destOrd="0" parTransId="{341D9D6B-03CF-48CB-9916-C329E5AC73EA}" sibTransId="{65A8DC76-0494-4DA9-8CE4-F4331F6273E4}"/>
    <dgm:cxn modelId="{B6A2A7DD-99CF-4B14-9E24-355C9BA8C61F}" srcId="{1ED089B9-D928-4A31-9D26-BC3CA9FF5116}" destId="{CE955268-1D0E-48B5-9A11-E151F743E8DA}" srcOrd="0" destOrd="0" parTransId="{75D9A986-98DC-4579-832D-AF9A62C9821B}" sibTransId="{D088E715-53A0-4B64-BEEE-3A8512F151AB}"/>
    <dgm:cxn modelId="{79BAA984-C2BF-4392-A0DE-51991A4CECA0}" type="presOf" srcId="{1ED089B9-D928-4A31-9D26-BC3CA9FF5116}" destId="{D5027F06-6432-4911-843B-4D03737889F3}" srcOrd="0" destOrd="0" presId="urn:microsoft.com/office/officeart/2005/8/layout/hProcess4"/>
    <dgm:cxn modelId="{864D5C76-D780-4C65-8E0E-C9EF1A3E551E}" type="presOf" srcId="{581ECEC5-3367-425D-BCE2-6D7AB5C6F74D}" destId="{9BC51B4E-9C8F-48A5-B421-F741B74EB166}" srcOrd="0" destOrd="0" presId="urn:microsoft.com/office/officeart/2005/8/layout/hProcess4"/>
    <dgm:cxn modelId="{299BC53B-ED20-4393-93AC-50505AE5DCB5}" type="presOf" srcId="{A3CC8AF1-212E-42CF-A858-D7ABCC314ADE}" destId="{5B1F5E19-346D-4785-B730-2E925EFB5CD5}" srcOrd="0" destOrd="0" presId="urn:microsoft.com/office/officeart/2005/8/layout/hProcess4"/>
    <dgm:cxn modelId="{EAF2B292-A9E8-4880-9D2E-6CF62E830758}" type="presOf" srcId="{7F91412A-05D7-49EF-B975-DA411501D9FD}" destId="{3279CAE3-7BAC-4708-90E1-2B09589D021B}" srcOrd="0" destOrd="0" presId="urn:microsoft.com/office/officeart/2005/8/layout/hProcess4"/>
    <dgm:cxn modelId="{D8FF0347-E086-4780-AFA6-C1DC91805A37}" srcId="{1ED089B9-D928-4A31-9D26-BC3CA9FF5116}" destId="{99DDD574-58C6-4F53-9209-442BD3402062}" srcOrd="2" destOrd="0" parTransId="{979CE7B4-3F20-430D-B030-A5BD938EFFBE}" sibTransId="{7F91412A-05D7-49EF-B975-DA411501D9FD}"/>
    <dgm:cxn modelId="{DC1EAA84-FEAD-42EF-8023-3731358F3784}" type="presOf" srcId="{D088E715-53A0-4B64-BEEE-3A8512F151AB}" destId="{90F3B86F-2869-4621-8F66-CC8E3033C9BE}" srcOrd="0" destOrd="0" presId="urn:microsoft.com/office/officeart/2005/8/layout/hProcess4"/>
    <dgm:cxn modelId="{9B155912-A2CE-41DF-A561-227DD6551EDC}" type="presOf" srcId="{99DDD574-58C6-4F53-9209-442BD3402062}" destId="{30136B81-0BDC-4DFC-8901-DE49CE515240}"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A4D7039C-F282-4145-B5A0-983E0379AB82}" type="presOf" srcId="{1512C7A9-69DE-4E60-87C5-FC8ABBEABF33}" destId="{849D8050-8063-4B10-892D-485B955E9D02}" srcOrd="0" destOrd="0" presId="urn:microsoft.com/office/officeart/2005/8/layout/hProcess4"/>
    <dgm:cxn modelId="{2204A419-CD62-48D9-97D6-3996CF565AB3}" type="presParOf" srcId="{D5027F06-6432-4911-843B-4D03737889F3}" destId="{FFC2C20B-A200-4CB0-B972-53291132D52E}" srcOrd="0" destOrd="0" presId="urn:microsoft.com/office/officeart/2005/8/layout/hProcess4"/>
    <dgm:cxn modelId="{05C0F16C-96E7-4D9E-B293-66CD1CEE438E}" type="presParOf" srcId="{D5027F06-6432-4911-843B-4D03737889F3}" destId="{A44C7C59-C180-4FE8-885A-D5F7795E9098}" srcOrd="1" destOrd="0" presId="urn:microsoft.com/office/officeart/2005/8/layout/hProcess4"/>
    <dgm:cxn modelId="{7E5BA382-B126-43AF-9139-BA32E7383DE9}" type="presParOf" srcId="{D5027F06-6432-4911-843B-4D03737889F3}" destId="{F81A08E9-89A6-4973-A9C2-C866DD575DD9}" srcOrd="2" destOrd="0" presId="urn:microsoft.com/office/officeart/2005/8/layout/hProcess4"/>
    <dgm:cxn modelId="{1FBA5D77-AE6C-446F-B66C-04DF28A4EA86}" type="presParOf" srcId="{F81A08E9-89A6-4973-A9C2-C866DD575DD9}" destId="{FAE9A043-2794-43CF-AAD1-52144CA01119}" srcOrd="0" destOrd="0" presId="urn:microsoft.com/office/officeart/2005/8/layout/hProcess4"/>
    <dgm:cxn modelId="{5FC52BDA-DD75-41F8-9D92-7D9035C3E791}" type="presParOf" srcId="{FAE9A043-2794-43CF-AAD1-52144CA01119}" destId="{0EC2247A-8476-49FF-B1C5-F329AF581A7B}" srcOrd="0" destOrd="0" presId="urn:microsoft.com/office/officeart/2005/8/layout/hProcess4"/>
    <dgm:cxn modelId="{E698F667-5847-4661-88CD-7BA320E9679D}" type="presParOf" srcId="{FAE9A043-2794-43CF-AAD1-52144CA01119}" destId="{FFE8153A-EABF-40BA-981D-EEAD4B527418}" srcOrd="1" destOrd="0" presId="urn:microsoft.com/office/officeart/2005/8/layout/hProcess4"/>
    <dgm:cxn modelId="{3B69ADB0-B608-43F2-B6A8-EED7756F0761}" type="presParOf" srcId="{FAE9A043-2794-43CF-AAD1-52144CA01119}" destId="{549D4D42-57CD-482D-86EE-7B4ED373743F}" srcOrd="2" destOrd="0" presId="urn:microsoft.com/office/officeart/2005/8/layout/hProcess4"/>
    <dgm:cxn modelId="{17865B35-5D60-4F1E-80FE-3499A75E35FD}" type="presParOf" srcId="{FAE9A043-2794-43CF-AAD1-52144CA01119}" destId="{45FC35C6-9FA9-46C9-B445-D1B641E53E54}" srcOrd="3" destOrd="0" presId="urn:microsoft.com/office/officeart/2005/8/layout/hProcess4"/>
    <dgm:cxn modelId="{C0BBBE2C-BE9B-4414-BE0D-97E3F4698680}" type="presParOf" srcId="{FAE9A043-2794-43CF-AAD1-52144CA01119}" destId="{3B32D4FE-B486-4726-9A03-B1E0FFF39C3D}" srcOrd="4" destOrd="0" presId="urn:microsoft.com/office/officeart/2005/8/layout/hProcess4"/>
    <dgm:cxn modelId="{C521ED0D-7AF6-438B-A053-359DAEC1F3D5}" type="presParOf" srcId="{F81A08E9-89A6-4973-A9C2-C866DD575DD9}" destId="{90F3B86F-2869-4621-8F66-CC8E3033C9BE}" srcOrd="1" destOrd="0" presId="urn:microsoft.com/office/officeart/2005/8/layout/hProcess4"/>
    <dgm:cxn modelId="{8A1578AA-EDBB-491F-BC8D-0D48D5ED9109}" type="presParOf" srcId="{F81A08E9-89A6-4973-A9C2-C866DD575DD9}" destId="{E21A6BEC-B221-4F3B-8994-12EBAA7AB89D}" srcOrd="2" destOrd="0" presId="urn:microsoft.com/office/officeart/2005/8/layout/hProcess4"/>
    <dgm:cxn modelId="{46E1361D-048B-4930-85C6-9858491ADEB9}" type="presParOf" srcId="{E21A6BEC-B221-4F3B-8994-12EBAA7AB89D}" destId="{D03544E5-32D2-439A-9D0C-3266304223A2}" srcOrd="0" destOrd="0" presId="urn:microsoft.com/office/officeart/2005/8/layout/hProcess4"/>
    <dgm:cxn modelId="{4D743406-7D64-413A-9EF6-F0EE7E1DB731}" type="presParOf" srcId="{E21A6BEC-B221-4F3B-8994-12EBAA7AB89D}" destId="{C1EBBCD0-7001-49B2-BE60-F5242B6FFF60}" srcOrd="1" destOrd="0" presId="urn:microsoft.com/office/officeart/2005/8/layout/hProcess4"/>
    <dgm:cxn modelId="{00587D5C-0032-4A3C-9F31-18106D313E4A}" type="presParOf" srcId="{E21A6BEC-B221-4F3B-8994-12EBAA7AB89D}" destId="{F28946F3-FC99-4B31-9F4C-9EEB0B744F7D}" srcOrd="2" destOrd="0" presId="urn:microsoft.com/office/officeart/2005/8/layout/hProcess4"/>
    <dgm:cxn modelId="{AF1999AD-D44E-4426-8DCE-3381CD72B86D}" type="presParOf" srcId="{E21A6BEC-B221-4F3B-8994-12EBAA7AB89D}" destId="{849D8050-8063-4B10-892D-485B955E9D02}" srcOrd="3" destOrd="0" presId="urn:microsoft.com/office/officeart/2005/8/layout/hProcess4"/>
    <dgm:cxn modelId="{D33F9100-A011-4217-A986-F98FBC77DA6F}" type="presParOf" srcId="{E21A6BEC-B221-4F3B-8994-12EBAA7AB89D}" destId="{4B0ECDA5-C4D0-4799-A583-4027A5022CE1}" srcOrd="4" destOrd="0" presId="urn:microsoft.com/office/officeart/2005/8/layout/hProcess4"/>
    <dgm:cxn modelId="{0A7E9398-E0DE-443F-9898-FEF199FBD2BA}" type="presParOf" srcId="{F81A08E9-89A6-4973-A9C2-C866DD575DD9}" destId="{5B1F5E19-346D-4785-B730-2E925EFB5CD5}" srcOrd="3" destOrd="0" presId="urn:microsoft.com/office/officeart/2005/8/layout/hProcess4"/>
    <dgm:cxn modelId="{26513EAD-1633-41C1-9775-47571B27DA5B}" type="presParOf" srcId="{F81A08E9-89A6-4973-A9C2-C866DD575DD9}" destId="{126928F6-520B-4BB3-871C-1E0F8A97A784}" srcOrd="4" destOrd="0" presId="urn:microsoft.com/office/officeart/2005/8/layout/hProcess4"/>
    <dgm:cxn modelId="{7A4EA4B5-8512-4225-92F4-6118BBA07697}" type="presParOf" srcId="{126928F6-520B-4BB3-871C-1E0F8A97A784}" destId="{62927D4D-0B97-41E6-B57B-6C1EDC92A5F0}" srcOrd="0" destOrd="0" presId="urn:microsoft.com/office/officeart/2005/8/layout/hProcess4"/>
    <dgm:cxn modelId="{3BF5675F-FD8B-4810-BFA8-25C0187CE981}" type="presParOf" srcId="{126928F6-520B-4BB3-871C-1E0F8A97A784}" destId="{356A5FBF-8764-44D6-83E5-A300A7627D2F}" srcOrd="1" destOrd="0" presId="urn:microsoft.com/office/officeart/2005/8/layout/hProcess4"/>
    <dgm:cxn modelId="{24823405-6215-4942-8D01-04F1E7CB19EA}" type="presParOf" srcId="{126928F6-520B-4BB3-871C-1E0F8A97A784}" destId="{76A703B6-B15E-4E6F-A06B-90D546204A9B}" srcOrd="2" destOrd="0" presId="urn:microsoft.com/office/officeart/2005/8/layout/hProcess4"/>
    <dgm:cxn modelId="{A164BD7F-115B-46F0-8F5E-29F568361269}" type="presParOf" srcId="{126928F6-520B-4BB3-871C-1E0F8A97A784}" destId="{30136B81-0BDC-4DFC-8901-DE49CE515240}" srcOrd="3" destOrd="0" presId="urn:microsoft.com/office/officeart/2005/8/layout/hProcess4"/>
    <dgm:cxn modelId="{1182A5FE-C8DC-4909-A9F0-4D243DB52F79}" type="presParOf" srcId="{126928F6-520B-4BB3-871C-1E0F8A97A784}" destId="{64A337C3-12D9-4664-B1D9-36F5CE9E8CC1}" srcOrd="4" destOrd="0" presId="urn:microsoft.com/office/officeart/2005/8/layout/hProcess4"/>
    <dgm:cxn modelId="{812DC2A8-5300-4363-A808-85627427D14D}" type="presParOf" srcId="{F81A08E9-89A6-4973-A9C2-C866DD575DD9}" destId="{3279CAE3-7BAC-4708-90E1-2B09589D021B}" srcOrd="5" destOrd="0" presId="urn:microsoft.com/office/officeart/2005/8/layout/hProcess4"/>
    <dgm:cxn modelId="{DB85B82A-E603-4CC2-9554-408C3FC7A196}" type="presParOf" srcId="{F81A08E9-89A6-4973-A9C2-C866DD575DD9}" destId="{E1D8C072-ECB8-43B8-B2FB-FF52D5066B9A}" srcOrd="6" destOrd="0" presId="urn:microsoft.com/office/officeart/2005/8/layout/hProcess4"/>
    <dgm:cxn modelId="{A3CE1062-1C9C-49FA-906F-34AE409FB5A1}" type="presParOf" srcId="{E1D8C072-ECB8-43B8-B2FB-FF52D5066B9A}" destId="{1FA42B07-87EA-455D-B88C-61D1D0B4A8C1}" srcOrd="0" destOrd="0" presId="urn:microsoft.com/office/officeart/2005/8/layout/hProcess4"/>
    <dgm:cxn modelId="{ACB30445-F33C-4D50-B804-330B05AF9CF4}" type="presParOf" srcId="{E1D8C072-ECB8-43B8-B2FB-FF52D5066B9A}" destId="{0E064138-A4DB-4DDC-9068-C8870D527F45}" srcOrd="1" destOrd="0" presId="urn:microsoft.com/office/officeart/2005/8/layout/hProcess4"/>
    <dgm:cxn modelId="{DA8296AF-F088-4156-9BDA-AD5848677E22}" type="presParOf" srcId="{E1D8C072-ECB8-43B8-B2FB-FF52D5066B9A}" destId="{334872E5-126E-4F5A-901C-A3A06308E787}" srcOrd="2" destOrd="0" presId="urn:microsoft.com/office/officeart/2005/8/layout/hProcess4"/>
    <dgm:cxn modelId="{C43D84DD-5252-4C16-9CB8-F0B59F1A4A02}" type="presParOf" srcId="{E1D8C072-ECB8-43B8-B2FB-FF52D5066B9A}" destId="{9BC51B4E-9C8F-48A5-B421-F741B74EB166}" srcOrd="3" destOrd="0" presId="urn:microsoft.com/office/officeart/2005/8/layout/hProcess4"/>
    <dgm:cxn modelId="{3930162A-13AF-482C-B5E2-AF0351994D67}" type="presParOf" srcId="{E1D8C072-ECB8-43B8-B2FB-FF52D5066B9A}" destId="{D6C5ADB5-DDA1-4BEC-AC33-9FA18E367F58}"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E8153A-EABF-40BA-981D-EEAD4B527418}">
      <dsp:nvSpPr>
        <dsp:cNvPr id="0" name=""/>
        <dsp:cNvSpPr/>
      </dsp:nvSpPr>
      <dsp:spPr>
        <a:xfrm>
          <a:off x="1032" y="1088633"/>
          <a:ext cx="1055702" cy="870733"/>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F3B86F-2869-4621-8F66-CC8E3033C9BE}">
      <dsp:nvSpPr>
        <dsp:cNvPr id="0" name=""/>
        <dsp:cNvSpPr/>
      </dsp:nvSpPr>
      <dsp:spPr>
        <a:xfrm>
          <a:off x="487867" y="1324491"/>
          <a:ext cx="1306603" cy="1306603"/>
        </a:xfrm>
        <a:prstGeom prst="leftCircularArrow">
          <a:avLst>
            <a:gd name="adj1" fmla="val 3891"/>
            <a:gd name="adj2" fmla="val 487383"/>
            <a:gd name="adj3" fmla="val 1466936"/>
            <a:gd name="adj4" fmla="val 8228531"/>
            <a:gd name="adj5" fmla="val 454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45FC35C6-9FA9-46C9-B445-D1B641E53E54}">
      <dsp:nvSpPr>
        <dsp:cNvPr id="0" name=""/>
        <dsp:cNvSpPr/>
      </dsp:nvSpPr>
      <dsp:spPr>
        <a:xfrm>
          <a:off x="256625" y="2025494"/>
          <a:ext cx="892045" cy="3591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b="0" kern="1200" dirty="0" smtClean="0"/>
            <a:t>Mobilisation </a:t>
          </a:r>
          <a:endParaRPr lang="tr-TR" sz="1100" b="0" kern="1200" dirty="0"/>
        </a:p>
      </dsp:txBody>
      <dsp:txXfrm>
        <a:off x="256625" y="2025494"/>
        <a:ext cx="892045" cy="359196"/>
      </dsp:txXfrm>
    </dsp:sp>
    <dsp:sp modelId="{C1EBBCD0-7001-49B2-BE60-F5242B6FFF60}">
      <dsp:nvSpPr>
        <dsp:cNvPr id="0" name=""/>
        <dsp:cNvSpPr/>
      </dsp:nvSpPr>
      <dsp:spPr>
        <a:xfrm>
          <a:off x="1416152" y="1088633"/>
          <a:ext cx="1055702" cy="870733"/>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F5E19-346D-4785-B730-2E925EFB5CD5}">
      <dsp:nvSpPr>
        <dsp:cNvPr id="0" name=""/>
        <dsp:cNvSpPr/>
      </dsp:nvSpPr>
      <dsp:spPr>
        <a:xfrm>
          <a:off x="1839513" y="369601"/>
          <a:ext cx="1497898" cy="1497898"/>
        </a:xfrm>
        <a:prstGeom prst="circularArrow">
          <a:avLst>
            <a:gd name="adj1" fmla="val 3394"/>
            <a:gd name="adj2" fmla="val 420108"/>
            <a:gd name="adj3" fmla="val 20089015"/>
            <a:gd name="adj4" fmla="val 13260145"/>
            <a:gd name="adj5" fmla="val 396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849D8050-8063-4B10-892D-485B955E9D02}">
      <dsp:nvSpPr>
        <dsp:cNvPr id="0" name=""/>
        <dsp:cNvSpPr/>
      </dsp:nvSpPr>
      <dsp:spPr>
        <a:xfrm>
          <a:off x="1596147" y="663310"/>
          <a:ext cx="937332" cy="3499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b="0" kern="1200" dirty="0" smtClean="0"/>
            <a:t>Apheresis </a:t>
          </a:r>
          <a:endParaRPr lang="tr-TR" sz="1100" b="0" kern="1200" dirty="0"/>
        </a:p>
      </dsp:txBody>
      <dsp:txXfrm>
        <a:off x="1596147" y="663310"/>
        <a:ext cx="937332" cy="349997"/>
      </dsp:txXfrm>
    </dsp:sp>
    <dsp:sp modelId="{356A5FBF-8764-44D6-83E5-A300A7627D2F}">
      <dsp:nvSpPr>
        <dsp:cNvPr id="0" name=""/>
        <dsp:cNvSpPr/>
      </dsp:nvSpPr>
      <dsp:spPr>
        <a:xfrm>
          <a:off x="2831272" y="1088633"/>
          <a:ext cx="1055702" cy="870733"/>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9CAE3-7BAC-4708-90E1-2B09589D021B}">
      <dsp:nvSpPr>
        <dsp:cNvPr id="0" name=""/>
        <dsp:cNvSpPr/>
      </dsp:nvSpPr>
      <dsp:spPr>
        <a:xfrm>
          <a:off x="3172667" y="1164725"/>
          <a:ext cx="1518882" cy="1518882"/>
        </a:xfrm>
        <a:prstGeom prst="leftCircularArrow">
          <a:avLst>
            <a:gd name="adj1" fmla="val 3348"/>
            <a:gd name="adj2" fmla="val 413843"/>
            <a:gd name="adj3" fmla="val 1515041"/>
            <a:gd name="adj4" fmla="val 8350176"/>
            <a:gd name="adj5" fmla="val 3905"/>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30136B81-0BDC-4DFC-8901-DE49CE515240}">
      <dsp:nvSpPr>
        <dsp:cNvPr id="0" name=""/>
        <dsp:cNvSpPr/>
      </dsp:nvSpPr>
      <dsp:spPr>
        <a:xfrm>
          <a:off x="2874824" y="2028246"/>
          <a:ext cx="1048664" cy="3564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b="0" kern="1200" dirty="0" smtClean="0"/>
            <a:t>Conditioning</a:t>
          </a:r>
          <a:endParaRPr lang="tr-TR" sz="1100" b="0" kern="1200" dirty="0"/>
        </a:p>
      </dsp:txBody>
      <dsp:txXfrm>
        <a:off x="2874824" y="2028246"/>
        <a:ext cx="1048664" cy="356446"/>
      </dsp:txXfrm>
    </dsp:sp>
    <dsp:sp modelId="{922D53BD-2011-46CB-BAEB-223FD24A4F8F}">
      <dsp:nvSpPr>
        <dsp:cNvPr id="0" name=""/>
        <dsp:cNvSpPr/>
      </dsp:nvSpPr>
      <dsp:spPr>
        <a:xfrm>
          <a:off x="4301524" y="1088633"/>
          <a:ext cx="1055702" cy="870733"/>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BBD911-5659-47A0-A5EC-03459FF007DF}">
      <dsp:nvSpPr>
        <dsp:cNvPr id="0" name=""/>
        <dsp:cNvSpPr/>
      </dsp:nvSpPr>
      <dsp:spPr>
        <a:xfrm>
          <a:off x="4889941" y="424445"/>
          <a:ext cx="1327342" cy="1327342"/>
        </a:xfrm>
        <a:prstGeom prst="circularArrow">
          <a:avLst>
            <a:gd name="adj1" fmla="val 3831"/>
            <a:gd name="adj2" fmla="val 479065"/>
            <a:gd name="adj3" fmla="val 20052778"/>
            <a:gd name="adj4" fmla="val 13282865"/>
            <a:gd name="adj5" fmla="val 4469"/>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59665563-CDAA-4080-AC00-BC97F0A754E0}">
      <dsp:nvSpPr>
        <dsp:cNvPr id="0" name=""/>
        <dsp:cNvSpPr/>
      </dsp:nvSpPr>
      <dsp:spPr>
        <a:xfrm>
          <a:off x="4631353" y="685799"/>
          <a:ext cx="931232" cy="294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smtClean="0"/>
            <a:t>HSC Infusion</a:t>
          </a:r>
          <a:endParaRPr lang="tr-TR" sz="1100" kern="1200" dirty="0"/>
        </a:p>
      </dsp:txBody>
      <dsp:txXfrm>
        <a:off x="4631353" y="685799"/>
        <a:ext cx="931232" cy="294652"/>
      </dsp:txXfrm>
    </dsp:sp>
    <dsp:sp modelId="{E7E026B4-E35D-4ED2-9C64-0D2DD58FE193}">
      <dsp:nvSpPr>
        <dsp:cNvPr id="0" name=""/>
        <dsp:cNvSpPr/>
      </dsp:nvSpPr>
      <dsp:spPr>
        <a:xfrm>
          <a:off x="5716644" y="1088633"/>
          <a:ext cx="1055702" cy="870733"/>
        </a:xfrm>
        <a:prstGeom prst="roundRect">
          <a:avLst>
            <a:gd name="adj" fmla="val 10000"/>
          </a:avLst>
        </a:prstGeom>
        <a:blipFill rotWithShape="0">
          <a:blip xmlns:r="http://schemas.openxmlformats.org/officeDocument/2006/relationships" r:embed="rId5"/>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8F3BB2-9E5C-4AE1-878A-7824BDA15866}">
      <dsp:nvSpPr>
        <dsp:cNvPr id="0" name=""/>
        <dsp:cNvSpPr/>
      </dsp:nvSpPr>
      <dsp:spPr>
        <a:xfrm>
          <a:off x="6205795" y="1326336"/>
          <a:ext cx="1304157" cy="1304157"/>
        </a:xfrm>
        <a:prstGeom prst="leftCircularArrow">
          <a:avLst>
            <a:gd name="adj1" fmla="val 3899"/>
            <a:gd name="adj2" fmla="val 488384"/>
            <a:gd name="adj3" fmla="val 1466269"/>
            <a:gd name="adj4" fmla="val 8226864"/>
            <a:gd name="adj5" fmla="val 4548"/>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5DDC2CA1-A690-438A-803F-23B15F84374B}">
      <dsp:nvSpPr>
        <dsp:cNvPr id="0" name=""/>
        <dsp:cNvSpPr/>
      </dsp:nvSpPr>
      <dsp:spPr>
        <a:xfrm>
          <a:off x="5951244" y="2011521"/>
          <a:ext cx="938402" cy="3731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smtClean="0"/>
            <a:t>Aplastic  </a:t>
          </a:r>
          <a:r>
            <a:rPr lang="tr-TR" sz="1100" kern="1200" dirty="0" err="1" smtClean="0"/>
            <a:t>Phase</a:t>
          </a:r>
          <a:endParaRPr lang="tr-TR" sz="1100" kern="1200" dirty="0"/>
        </a:p>
      </dsp:txBody>
      <dsp:txXfrm>
        <a:off x="5951244" y="2011521"/>
        <a:ext cx="938402" cy="373171"/>
      </dsp:txXfrm>
    </dsp:sp>
    <dsp:sp modelId="{AF2084D9-EDC2-4A3E-AF0C-EE4068AFAB86}">
      <dsp:nvSpPr>
        <dsp:cNvPr id="0" name=""/>
        <dsp:cNvSpPr/>
      </dsp:nvSpPr>
      <dsp:spPr>
        <a:xfrm>
          <a:off x="7131764" y="1088633"/>
          <a:ext cx="1055702" cy="870733"/>
        </a:xfrm>
        <a:prstGeom prst="roundRect">
          <a:avLst>
            <a:gd name="adj" fmla="val 10000"/>
          </a:avLst>
        </a:prstGeom>
        <a:blipFill rotWithShape="0">
          <a:blip xmlns:r="http://schemas.openxmlformats.org/officeDocument/2006/relationships" r:embed="rId6"/>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0AABAC-0DE8-4F3E-BCEA-DA02576893D2}">
      <dsp:nvSpPr>
        <dsp:cNvPr id="0" name=""/>
        <dsp:cNvSpPr/>
      </dsp:nvSpPr>
      <dsp:spPr>
        <a:xfrm>
          <a:off x="7293235" y="663310"/>
          <a:ext cx="938402" cy="3731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smtClean="0"/>
            <a:t>RECOVERY</a:t>
          </a:r>
          <a:endParaRPr lang="tr-TR" sz="1100" kern="1200" dirty="0"/>
        </a:p>
      </dsp:txBody>
      <dsp:txXfrm>
        <a:off x="7293235" y="663310"/>
        <a:ext cx="938402" cy="37317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E8153A-EABF-40BA-981D-EEAD4B527418}">
      <dsp:nvSpPr>
        <dsp:cNvPr id="0" name=""/>
        <dsp:cNvSpPr/>
      </dsp:nvSpPr>
      <dsp:spPr>
        <a:xfrm>
          <a:off x="2082" y="758593"/>
          <a:ext cx="1301678" cy="1073612"/>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F3B86F-2869-4621-8F66-CC8E3033C9BE}">
      <dsp:nvSpPr>
        <dsp:cNvPr id="0" name=""/>
        <dsp:cNvSpPr/>
      </dsp:nvSpPr>
      <dsp:spPr>
        <a:xfrm>
          <a:off x="666493" y="1002815"/>
          <a:ext cx="1556492" cy="1556492"/>
        </a:xfrm>
        <a:prstGeom prst="leftCircularArrow">
          <a:avLst>
            <a:gd name="adj1" fmla="val 3826"/>
            <a:gd name="adj2" fmla="val 478386"/>
            <a:gd name="adj3" fmla="val 1870557"/>
            <a:gd name="adj4" fmla="val 8641149"/>
            <a:gd name="adj5" fmla="val 4463"/>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45FC35C6-9FA9-46C9-B445-D1B641E53E54}">
      <dsp:nvSpPr>
        <dsp:cNvPr id="0" name=""/>
        <dsp:cNvSpPr/>
      </dsp:nvSpPr>
      <dsp:spPr>
        <a:xfrm>
          <a:off x="496032" y="1963726"/>
          <a:ext cx="742281" cy="2366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0" kern="1200" dirty="0" smtClean="0"/>
            <a:t>Patient </a:t>
          </a:r>
          <a:endParaRPr lang="tr-TR" sz="1200" b="0" kern="1200" dirty="0"/>
        </a:p>
      </dsp:txBody>
      <dsp:txXfrm>
        <a:off x="496032" y="1963726"/>
        <a:ext cx="742281" cy="236667"/>
      </dsp:txXfrm>
    </dsp:sp>
    <dsp:sp modelId="{C1EBBCD0-7001-49B2-BE60-F5242B6FFF60}">
      <dsp:nvSpPr>
        <dsp:cNvPr id="0" name=""/>
        <dsp:cNvSpPr/>
      </dsp:nvSpPr>
      <dsp:spPr>
        <a:xfrm>
          <a:off x="1731940" y="758593"/>
          <a:ext cx="1301678" cy="1073612"/>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F5E19-346D-4785-B730-2E925EFB5CD5}">
      <dsp:nvSpPr>
        <dsp:cNvPr id="0" name=""/>
        <dsp:cNvSpPr/>
      </dsp:nvSpPr>
      <dsp:spPr>
        <a:xfrm>
          <a:off x="2311203" y="-47881"/>
          <a:ext cx="1871678" cy="1871678"/>
        </a:xfrm>
        <a:prstGeom prst="circularArrow">
          <a:avLst>
            <a:gd name="adj1" fmla="val 3181"/>
            <a:gd name="adj2" fmla="val 391759"/>
            <a:gd name="adj3" fmla="val 19746523"/>
            <a:gd name="adj4" fmla="val 12889303"/>
            <a:gd name="adj5" fmla="val 3712"/>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849D8050-8063-4B10-892D-485B955E9D02}">
      <dsp:nvSpPr>
        <dsp:cNvPr id="0" name=""/>
        <dsp:cNvSpPr/>
      </dsp:nvSpPr>
      <dsp:spPr>
        <a:xfrm>
          <a:off x="1887661" y="390405"/>
          <a:ext cx="1288153" cy="2624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0" kern="1200" dirty="0" smtClean="0"/>
            <a:t>Conditioning CT</a:t>
          </a:r>
          <a:endParaRPr lang="tr-TR" sz="1200" b="0" kern="1200" dirty="0"/>
        </a:p>
      </dsp:txBody>
      <dsp:txXfrm>
        <a:off x="1887661" y="390405"/>
        <a:ext cx="1288153" cy="262452"/>
      </dsp:txXfrm>
    </dsp:sp>
    <dsp:sp modelId="{356A5FBF-8764-44D6-83E5-A300A7627D2F}">
      <dsp:nvSpPr>
        <dsp:cNvPr id="0" name=""/>
        <dsp:cNvSpPr/>
      </dsp:nvSpPr>
      <dsp:spPr>
        <a:xfrm>
          <a:off x="3527349" y="758593"/>
          <a:ext cx="1301678" cy="1073612"/>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9CAE3-7BAC-4708-90E1-2B09589D021B}">
      <dsp:nvSpPr>
        <dsp:cNvPr id="0" name=""/>
        <dsp:cNvSpPr/>
      </dsp:nvSpPr>
      <dsp:spPr>
        <a:xfrm>
          <a:off x="4008495" y="911755"/>
          <a:ext cx="1670227" cy="1670227"/>
        </a:xfrm>
        <a:prstGeom prst="leftCircularArrow">
          <a:avLst>
            <a:gd name="adj1" fmla="val 3565"/>
            <a:gd name="adj2" fmla="val 443032"/>
            <a:gd name="adj3" fmla="val 1778702"/>
            <a:gd name="adj4" fmla="val 8584648"/>
            <a:gd name="adj5" fmla="val 4159"/>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30136B81-0BDC-4DFC-8901-DE49CE515240}">
      <dsp:nvSpPr>
        <dsp:cNvPr id="0" name=""/>
        <dsp:cNvSpPr/>
      </dsp:nvSpPr>
      <dsp:spPr>
        <a:xfrm>
          <a:off x="3707062" y="1946021"/>
          <a:ext cx="1040972" cy="2637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tr-TR" sz="1200" b="0" kern="1200" dirty="0" smtClean="0"/>
            <a:t>Transplantation</a:t>
          </a:r>
          <a:endParaRPr lang="tr-TR" sz="1200" b="0" kern="1200" dirty="0"/>
        </a:p>
      </dsp:txBody>
      <dsp:txXfrm>
        <a:off x="3707062" y="1946021"/>
        <a:ext cx="1040972" cy="263777"/>
      </dsp:txXfrm>
    </dsp:sp>
    <dsp:sp modelId="{0E064138-A4DB-4DDC-9068-C8870D527F45}">
      <dsp:nvSpPr>
        <dsp:cNvPr id="0" name=""/>
        <dsp:cNvSpPr/>
      </dsp:nvSpPr>
      <dsp:spPr>
        <a:xfrm>
          <a:off x="5187970" y="735123"/>
          <a:ext cx="1301678" cy="1073612"/>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51B4E-9C8F-48A5-B421-F741B74EB166}">
      <dsp:nvSpPr>
        <dsp:cNvPr id="0" name=""/>
        <dsp:cNvSpPr/>
      </dsp:nvSpPr>
      <dsp:spPr>
        <a:xfrm>
          <a:off x="5417793" y="541237"/>
          <a:ext cx="999157" cy="2869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b="0" kern="1200" dirty="0" smtClean="0"/>
            <a:t>ENGRAFTMANT</a:t>
          </a:r>
          <a:endParaRPr lang="tr-TR" sz="1100" b="0" kern="1200" dirty="0"/>
        </a:p>
      </dsp:txBody>
      <dsp:txXfrm>
        <a:off x="5417793" y="541237"/>
        <a:ext cx="999157" cy="28693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B6084FC-1155-4BAD-AC54-269AA63AD2C8}" type="datetimeFigureOut">
              <a:rPr lang="tr-TR" smtClean="0"/>
              <a:pPr/>
              <a:t>02.02.2017</a:t>
            </a:fld>
            <a:endParaRPr lang="tr-TR"/>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5B75AC1F-9D2C-4DA7-A05A-2C578E44C6C9}"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prstClr val="black"/>
                </a:solidFill>
                <a:latin typeface="Arial" pitchFamily="34" charset="0"/>
              </a:rPr>
              <a:t>C</a:t>
            </a:r>
            <a:r>
              <a:rPr lang="tr-TR" sz="1200" dirty="0" err="1" smtClean="0">
                <a:solidFill>
                  <a:prstClr val="black"/>
                </a:solidFill>
                <a:latin typeface="Arial" pitchFamily="34" charset="0"/>
              </a:rPr>
              <a:t>ombination</a:t>
            </a:r>
            <a:r>
              <a:rPr lang="tr-TR" sz="1200" dirty="0" smtClean="0">
                <a:solidFill>
                  <a:prstClr val="black"/>
                </a:solidFill>
                <a:latin typeface="Arial" pitchFamily="34" charset="0"/>
              </a:rPr>
              <a:t> of </a:t>
            </a:r>
            <a:r>
              <a:rPr lang="tr-TR" sz="1200" dirty="0" err="1" smtClean="0">
                <a:solidFill>
                  <a:prstClr val="black"/>
                </a:solidFill>
                <a:latin typeface="Arial" pitchFamily="34" charset="0"/>
              </a:rPr>
              <a:t>clinical</a:t>
            </a:r>
            <a:r>
              <a:rPr lang="tr-TR" sz="1200" dirty="0" smtClean="0">
                <a:solidFill>
                  <a:prstClr val="black"/>
                </a:solidFill>
                <a:latin typeface="Arial" pitchFamily="34" charset="0"/>
              </a:rPr>
              <a:t> </a:t>
            </a:r>
            <a:r>
              <a:rPr lang="tr-TR" sz="1200" dirty="0" err="1" smtClean="0">
                <a:solidFill>
                  <a:prstClr val="black"/>
                </a:solidFill>
                <a:latin typeface="Arial" pitchFamily="34" charset="0"/>
              </a:rPr>
              <a:t>syndromes</a:t>
            </a:r>
            <a:r>
              <a:rPr lang="tr-TR" sz="1200" dirty="0" smtClean="0">
                <a:solidFill>
                  <a:prstClr val="black"/>
                </a:solidFill>
                <a:latin typeface="Arial" pitchFamily="34" charset="0"/>
              </a:rPr>
              <a:t> </a:t>
            </a:r>
            <a:r>
              <a:rPr lang="tr-TR" sz="1200" dirty="0" err="1" smtClean="0">
                <a:solidFill>
                  <a:prstClr val="black"/>
                </a:solidFill>
                <a:latin typeface="Arial" pitchFamily="34" charset="0"/>
              </a:rPr>
              <a:t>occuring</a:t>
            </a:r>
            <a:r>
              <a:rPr lang="tr-TR" sz="1200" dirty="0" smtClean="0">
                <a:solidFill>
                  <a:prstClr val="black"/>
                </a:solidFill>
                <a:latin typeface="Arial" pitchFamily="34" charset="0"/>
              </a:rPr>
              <a:t> in </a:t>
            </a:r>
            <a:r>
              <a:rPr lang="tr-TR" sz="1200" dirty="0" err="1" smtClean="0">
                <a:solidFill>
                  <a:prstClr val="black"/>
                </a:solidFill>
                <a:latin typeface="Arial" pitchFamily="34" charset="0"/>
              </a:rPr>
              <a:t>stages</a:t>
            </a:r>
            <a:r>
              <a:rPr lang="tr-TR" sz="1200" dirty="0" smtClean="0">
                <a:solidFill>
                  <a:prstClr val="black"/>
                </a:solidFill>
                <a:latin typeface="Arial" pitchFamily="34" charset="0"/>
              </a:rPr>
              <a:t> hours to </a:t>
            </a:r>
            <a:r>
              <a:rPr lang="tr-TR" sz="1200" dirty="0" err="1" smtClean="0">
                <a:solidFill>
                  <a:prstClr val="black"/>
                </a:solidFill>
                <a:latin typeface="Arial" pitchFamily="34" charset="0"/>
              </a:rPr>
              <a:t>weeks</a:t>
            </a:r>
            <a:r>
              <a:rPr lang="tr-TR" sz="1200" dirty="0" smtClean="0">
                <a:solidFill>
                  <a:prstClr val="black"/>
                </a:solidFill>
                <a:latin typeface="Arial" pitchFamily="34" charset="0"/>
              </a:rPr>
              <a:t> </a:t>
            </a:r>
            <a:r>
              <a:rPr lang="tr-TR" sz="1200" dirty="0" err="1" smtClean="0">
                <a:solidFill>
                  <a:prstClr val="black"/>
                </a:solidFill>
                <a:latin typeface="Arial" pitchFamily="34" charset="0"/>
              </a:rPr>
              <a:t>after</a:t>
            </a:r>
            <a:r>
              <a:rPr lang="tr-TR" sz="1200" dirty="0" smtClean="0">
                <a:solidFill>
                  <a:prstClr val="black"/>
                </a:solidFill>
                <a:latin typeface="Arial" pitchFamily="34" charset="0"/>
              </a:rPr>
              <a:t> </a:t>
            </a:r>
            <a:r>
              <a:rPr lang="tr-TR" sz="1200" dirty="0" err="1" smtClean="0">
                <a:solidFill>
                  <a:prstClr val="black"/>
                </a:solidFill>
                <a:latin typeface="Arial" pitchFamily="34" charset="0"/>
              </a:rPr>
              <a:t>exposure</a:t>
            </a:r>
            <a:r>
              <a:rPr lang="tr-TR" sz="1200" dirty="0" smtClean="0">
                <a:solidFill>
                  <a:prstClr val="black"/>
                </a:solidFill>
                <a:latin typeface="Arial" pitchFamily="34" charset="0"/>
              </a:rPr>
              <a:t> as </a:t>
            </a:r>
            <a:r>
              <a:rPr lang="tr-TR" sz="1200" dirty="0" err="1" smtClean="0">
                <a:solidFill>
                  <a:prstClr val="black"/>
                </a:solidFill>
                <a:latin typeface="Arial" pitchFamily="34" charset="0"/>
              </a:rPr>
              <a:t>injury</a:t>
            </a:r>
            <a:r>
              <a:rPr lang="tr-TR" sz="1200" dirty="0" smtClean="0">
                <a:solidFill>
                  <a:prstClr val="black"/>
                </a:solidFill>
                <a:latin typeface="Arial" pitchFamily="34" charset="0"/>
              </a:rPr>
              <a:t> to </a:t>
            </a:r>
            <a:r>
              <a:rPr lang="tr-TR" sz="1200" dirty="0" err="1" smtClean="0">
                <a:solidFill>
                  <a:prstClr val="black"/>
                </a:solidFill>
                <a:latin typeface="Arial" pitchFamily="34" charset="0"/>
              </a:rPr>
              <a:t>various</a:t>
            </a:r>
            <a:r>
              <a:rPr lang="tr-TR" sz="1200" dirty="0" smtClean="0">
                <a:solidFill>
                  <a:prstClr val="black"/>
                </a:solidFill>
                <a:latin typeface="Arial" pitchFamily="34" charset="0"/>
              </a:rPr>
              <a:t> tissues and </a:t>
            </a:r>
            <a:r>
              <a:rPr lang="tr-TR" sz="1200" dirty="0" err="1" smtClean="0">
                <a:solidFill>
                  <a:prstClr val="black"/>
                </a:solidFill>
                <a:latin typeface="Arial" pitchFamily="34" charset="0"/>
              </a:rPr>
              <a:t>organs</a:t>
            </a:r>
            <a:r>
              <a:rPr lang="tr-TR" sz="1200" dirty="0" smtClean="0">
                <a:solidFill>
                  <a:prstClr val="black"/>
                </a:solidFill>
                <a:latin typeface="Arial" pitchFamily="34" charset="0"/>
              </a:rPr>
              <a:t> is </a:t>
            </a:r>
            <a:r>
              <a:rPr lang="tr-TR" sz="1200" dirty="0" err="1" smtClean="0">
                <a:solidFill>
                  <a:prstClr val="black"/>
                </a:solidFill>
                <a:latin typeface="Arial" pitchFamily="34" charset="0"/>
              </a:rPr>
              <a:t>expressed</a:t>
            </a:r>
            <a:endParaRPr lang="tr-TR" sz="1200" dirty="0" smtClean="0">
              <a:solidFill>
                <a:prstClr val="black"/>
              </a:solidFill>
              <a:latin typeface="Arial" pitchFamily="34" charset="0"/>
            </a:endParaRPr>
          </a:p>
          <a:p>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dirty="0" smtClean="0"/>
              <a:t>The first experiments were performed in mice and later in dogs by E.D. Thomas. </a:t>
            </a:r>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6</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10000"/>
          </a:bodyPr>
          <a:lstStyle/>
          <a:p>
            <a:r>
              <a:rPr lang="en-US" sz="1200" dirty="0" smtClean="0"/>
              <a:t>NMDP (National Marrow Donor Program) was founded in 1986 and the first NMDP-facilitated transplant took place in December 1987. Today the registry is called Be the Match Registry and has grown to 9 million donors and nearly 145.000 umbilical cord blood units.</a:t>
            </a:r>
            <a:endParaRPr lang="tr-TR" sz="1200" dirty="0" smtClean="0"/>
          </a:p>
          <a:p>
            <a:endParaRPr lang="en-US" sz="1200" dirty="0" smtClean="0"/>
          </a:p>
          <a:p>
            <a:r>
              <a:rPr lang="en-US" sz="1200" dirty="0" smtClean="0"/>
              <a:t>WMDA (World Marrow Donor Association). On March 10</a:t>
            </a:r>
            <a:r>
              <a:rPr lang="en-US" sz="1200" baseline="30000" dirty="0" smtClean="0"/>
              <a:t>th</a:t>
            </a:r>
            <a:r>
              <a:rPr lang="en-US" sz="1200" dirty="0" smtClean="0"/>
              <a:t> 1988 an </a:t>
            </a:r>
            <a:r>
              <a:rPr lang="en-US" sz="1200" i="1" dirty="0" smtClean="0"/>
              <a:t>ad hoc</a:t>
            </a:r>
            <a:r>
              <a:rPr lang="en-US" sz="1200" dirty="0" smtClean="0"/>
              <a:t> committee was formed to discuss international collaboration for identification of matched unrelated donors, initially started as the Cooperative Marrow Donor Programme. The founders of this group were: Prof. J.J. van Rood, Prof. J. Goldman and Prof. E.D. Thomas. Prof. J. Goldman proposed a change in the name of the </a:t>
            </a:r>
            <a:r>
              <a:rPr lang="en-US" sz="1200" dirty="0" err="1" smtClean="0"/>
              <a:t>organisation</a:t>
            </a:r>
            <a:r>
              <a:rPr lang="en-US" sz="1200" dirty="0" smtClean="0"/>
              <a:t> from Cooperative Marrow Donor Programme to World Marrow Donor Association (WMDA).The WMDA is a voluntary </a:t>
            </a:r>
            <a:r>
              <a:rPr lang="en-US" sz="1200" dirty="0" err="1" smtClean="0"/>
              <a:t>organisation</a:t>
            </a:r>
            <a:r>
              <a:rPr lang="en-US" sz="1200" dirty="0" smtClean="0"/>
              <a:t> of representatives of bone marrow donor registries, cord blood banks, other </a:t>
            </a:r>
            <a:r>
              <a:rPr lang="en-US" sz="1200" dirty="0" err="1" smtClean="0"/>
              <a:t>organisations</a:t>
            </a:r>
            <a:r>
              <a:rPr lang="en-US" sz="1200" dirty="0" smtClean="0"/>
              <a:t> and individuals, with an interest in haematopoietic stem cell transplantation. It provides a forum for mutual discussion of all issues regarding the clinical use of haematopoietic stem cells from unrelated donors across international boundaries. These discussions, which take place in working groups, make it possible to formulate guidelines on logistics, quality control, accreditation, ethics, finances and registry accreditation. It works in close association with BMDW (Bone Marrow Donors Worldwide). BMDW is continuing the effort to collect the HLA phenotypes and other relevant data of volunteer stem cell donors and cord blood units. The current number of donors is 17,596,872 and cord blood units 482,451.</a:t>
            </a:r>
          </a:p>
          <a:p>
            <a:r>
              <a:rPr lang="en-US" sz="1200" dirty="0" err="1" smtClean="0"/>
              <a:t>Eurocord</a:t>
            </a:r>
            <a:r>
              <a:rPr lang="en-US" sz="1200" dirty="0" smtClean="0"/>
              <a:t> is a registry of cord blood transplants which works in close collaboration with cord blood banks (members of </a:t>
            </a:r>
            <a:r>
              <a:rPr lang="en-US" sz="1200" dirty="0" err="1" smtClean="0"/>
              <a:t>Netcord</a:t>
            </a:r>
            <a:r>
              <a:rPr lang="en-US" sz="1200" dirty="0" smtClean="0"/>
              <a:t>) to </a:t>
            </a:r>
            <a:r>
              <a:rPr lang="en-US" sz="1200" dirty="0" err="1" smtClean="0"/>
              <a:t>analyse</a:t>
            </a:r>
            <a:r>
              <a:rPr lang="en-US" sz="1200" dirty="0" smtClean="0"/>
              <a:t> results of cord blood transplant and provide quality standards and accreditation to the unrelated cord blood banks. It has collected more than 7,000 cord blood transplant from 483 </a:t>
            </a:r>
            <a:r>
              <a:rPr lang="en-US" sz="1200" dirty="0" err="1" smtClean="0"/>
              <a:t>centres</a:t>
            </a:r>
            <a:r>
              <a:rPr lang="en-US" sz="1200" dirty="0" smtClean="0"/>
              <a:t>, 50 countries and 54 cord blood banks.</a:t>
            </a:r>
          </a:p>
          <a:p>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17</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18</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Allogeneic transplants are the most common type of transplant used to treat certain forms of leukemia. The best chance for the closest match is often a sibling. Unfortunately, there is only a 25-percent chance of a sibling match</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27</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Half of your HLA markers are inherited from your mother and half from your father. Each brother and sister has a 25%, or 1 in 4, chance of matching you, if you have the same mother and father. It is highly unlikely that other family members will match you. Under very rare circumstances, family members other than siblings may be tested.</a:t>
            </a:r>
            <a:endParaRPr lang="tr-TR" dirty="0" smtClean="0"/>
          </a:p>
          <a:p>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28</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There are many HLA markers. Each HLA marker has a name. The names are letters or combinations of letters and numbers. Doctors review at least 8 HLA markers for these minimum requirements: two A markers, two B markers, two C markers, and two DRB1 markers. Some doctors look for an additional marker, called DQ, to match.</a:t>
            </a:r>
          </a:p>
          <a:p>
            <a:r>
              <a:rPr lang="en-US" sz="1200" b="0" i="0" kern="1200" dirty="0" smtClean="0">
                <a:solidFill>
                  <a:schemeClr val="tx1"/>
                </a:solidFill>
                <a:latin typeface="+mn-lt"/>
                <a:ea typeface="+mn-ea"/>
                <a:cs typeface="+mn-cs"/>
              </a:rPr>
              <a:t>An adult donor must match at least 6 of these 8 HLA markers. Many transplant centers require at least a 7 of 8 match. Because cord blood cells are less mature than adult donor cells they have less strict matching criteria. A cord blood unit must match at least 4 of 6 markers at HLA-A, -B, and -DRB1. These guidelines are based on scientific studies of transplant results.</a:t>
            </a:r>
          </a:p>
          <a:p>
            <a:endParaRPr lang="tr-TR" dirty="0"/>
          </a:p>
        </p:txBody>
      </p:sp>
      <p:sp>
        <p:nvSpPr>
          <p:cNvPr id="4" name="3 Slayt Numarası Yer Tutucusu"/>
          <p:cNvSpPr>
            <a:spLocks noGrp="1"/>
          </p:cNvSpPr>
          <p:nvPr>
            <p:ph type="sldNum" sz="quarter" idx="10"/>
          </p:nvPr>
        </p:nvSpPr>
        <p:spPr/>
        <p:txBody>
          <a:bodyPr/>
          <a:lstStyle/>
          <a:p>
            <a:fld id="{5B75AC1F-9D2C-4DA7-A05A-2C578E44C6C9}" type="slidenum">
              <a:rPr lang="tr-TR" smtClean="0"/>
              <a:pPr/>
              <a:t>29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6" name="Holder 6"/>
          <p:cNvSpPr>
            <a:spLocks noGrp="1"/>
          </p:cNvSpPr>
          <p:nvPr>
            <p:ph type="sldNum" sz="quarter" idx="7"/>
          </p:nvPr>
        </p:nvSpPr>
        <p:spPr/>
        <p:txBody>
          <a:bodyPr lIns="0" tIns="0" rIns="0" bIns="0"/>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203C82"/>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6" name="Holder 6"/>
          <p:cNvSpPr>
            <a:spLocks noGrp="1"/>
          </p:cNvSpPr>
          <p:nvPr>
            <p:ph type="sldNum" sz="quarter" idx="7"/>
          </p:nvPr>
        </p:nvSpPr>
        <p:spPr/>
        <p:txBody>
          <a:bodyPr lIns="0" tIns="0" rIns="0" bIns="0"/>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203C82"/>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2302" y="1134364"/>
            <a:ext cx="3902075" cy="3639820"/>
          </a:xfrm>
          <a:prstGeom prst="rect">
            <a:avLst/>
          </a:prstGeom>
        </p:spPr>
        <p:txBody>
          <a:bodyPr wrap="square" lIns="0" tIns="0" rIns="0" bIns="0">
            <a:spAutoFit/>
          </a:bodyPr>
          <a:lstStyle>
            <a:lvl1pPr>
              <a:defRPr sz="2000" b="0"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7" name="Holder 7"/>
          <p:cNvSpPr>
            <a:spLocks noGrp="1"/>
          </p:cNvSpPr>
          <p:nvPr>
            <p:ph type="sldNum" sz="quarter" idx="7"/>
          </p:nvPr>
        </p:nvSpPr>
        <p:spPr/>
        <p:txBody>
          <a:bodyPr lIns="0" tIns="0" rIns="0" bIns="0"/>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203C82"/>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5" name="Holder 5"/>
          <p:cNvSpPr>
            <a:spLocks noGrp="1"/>
          </p:cNvSpPr>
          <p:nvPr>
            <p:ph type="sldNum" sz="quarter" idx="7"/>
          </p:nvPr>
        </p:nvSpPr>
        <p:spPr/>
        <p:txBody>
          <a:bodyPr lIns="0" tIns="0" rIns="0" bIns="0"/>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39174" cy="6857999"/>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6626225" y="749363"/>
            <a:ext cx="2095500" cy="1052512"/>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0" y="6570662"/>
            <a:ext cx="9144000" cy="287655"/>
          </a:xfrm>
          <a:custGeom>
            <a:avLst/>
            <a:gdLst/>
            <a:ahLst/>
            <a:cxnLst/>
            <a:rect l="l" t="t" r="r" b="b"/>
            <a:pathLst>
              <a:path w="9144000" h="287654">
                <a:moveTo>
                  <a:pt x="0" y="287337"/>
                </a:moveTo>
                <a:lnTo>
                  <a:pt x="9144000" y="287337"/>
                </a:lnTo>
                <a:lnTo>
                  <a:pt x="9144000" y="0"/>
                </a:lnTo>
                <a:lnTo>
                  <a:pt x="0" y="0"/>
                </a:lnTo>
                <a:lnTo>
                  <a:pt x="0" y="287337"/>
                </a:lnTo>
                <a:close/>
              </a:path>
            </a:pathLst>
          </a:custGeom>
          <a:solidFill>
            <a:srgbClr val="203C8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4" name="Holder 4"/>
          <p:cNvSpPr>
            <a:spLocks noGrp="1"/>
          </p:cNvSpPr>
          <p:nvPr>
            <p:ph type="sldNum" sz="quarter" idx="7"/>
          </p:nvPr>
        </p:nvSpPr>
        <p:spPr/>
        <p:txBody>
          <a:bodyPr lIns="0" tIns="0" rIns="0" bIns="0"/>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39174" cy="685799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73025" y="85725"/>
            <a:ext cx="1522476" cy="765175"/>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0" y="6570662"/>
            <a:ext cx="9144000" cy="287655"/>
          </a:xfrm>
          <a:custGeom>
            <a:avLst/>
            <a:gdLst/>
            <a:ahLst/>
            <a:cxnLst/>
            <a:rect l="l" t="t" r="r" b="b"/>
            <a:pathLst>
              <a:path w="9144000" h="287654">
                <a:moveTo>
                  <a:pt x="0" y="287337"/>
                </a:moveTo>
                <a:lnTo>
                  <a:pt x="9144000" y="287337"/>
                </a:lnTo>
                <a:lnTo>
                  <a:pt x="9144000" y="0"/>
                </a:lnTo>
                <a:lnTo>
                  <a:pt x="0" y="0"/>
                </a:lnTo>
                <a:lnTo>
                  <a:pt x="0" y="287337"/>
                </a:lnTo>
                <a:close/>
              </a:path>
            </a:pathLst>
          </a:custGeom>
          <a:solidFill>
            <a:srgbClr val="203C82"/>
          </a:solidFill>
        </p:spPr>
        <p:txBody>
          <a:bodyPr wrap="square" lIns="0" tIns="0" rIns="0" bIns="0" rtlCol="0"/>
          <a:lstStyle/>
          <a:p>
            <a:endParaRPr/>
          </a:p>
        </p:txBody>
      </p:sp>
      <p:sp>
        <p:nvSpPr>
          <p:cNvPr id="2" name="Holder 2"/>
          <p:cNvSpPr>
            <a:spLocks noGrp="1"/>
          </p:cNvSpPr>
          <p:nvPr>
            <p:ph type="title"/>
          </p:nvPr>
        </p:nvSpPr>
        <p:spPr>
          <a:xfrm>
            <a:off x="1793494" y="123571"/>
            <a:ext cx="5557011" cy="747394"/>
          </a:xfrm>
          <a:prstGeom prst="rect">
            <a:avLst/>
          </a:prstGeom>
        </p:spPr>
        <p:txBody>
          <a:bodyPr wrap="square" lIns="0" tIns="0" rIns="0" bIns="0">
            <a:spAutoFit/>
          </a:bodyPr>
          <a:lstStyle>
            <a:lvl1pPr>
              <a:defRPr sz="2200" b="0" i="0">
                <a:solidFill>
                  <a:srgbClr val="203C82"/>
                </a:solidFill>
                <a:latin typeface="Arial"/>
                <a:cs typeface="Arial"/>
              </a:defRPr>
            </a:lvl1pPr>
          </a:lstStyle>
          <a:p>
            <a:endParaRPr/>
          </a:p>
        </p:txBody>
      </p:sp>
      <p:sp>
        <p:nvSpPr>
          <p:cNvPr id="3" name="Holder 3"/>
          <p:cNvSpPr>
            <a:spLocks noGrp="1"/>
          </p:cNvSpPr>
          <p:nvPr>
            <p:ph type="body" idx="1"/>
          </p:nvPr>
        </p:nvSpPr>
        <p:spPr>
          <a:xfrm>
            <a:off x="294817" y="1120013"/>
            <a:ext cx="8554364" cy="4339590"/>
          </a:xfrm>
          <a:prstGeom prst="rect">
            <a:avLst/>
          </a:prstGeom>
        </p:spPr>
        <p:txBody>
          <a:bodyPr wrap="square" lIns="0" tIns="0" rIns="0" bIns="0">
            <a:spAutoFit/>
          </a:bodyPr>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2/2/2017</a:t>
            </a:fld>
            <a:endParaRPr lang="en-US"/>
          </a:p>
        </p:txBody>
      </p:sp>
      <p:sp>
        <p:nvSpPr>
          <p:cNvPr id="6" name="Holder 6"/>
          <p:cNvSpPr>
            <a:spLocks noGrp="1"/>
          </p:cNvSpPr>
          <p:nvPr>
            <p:ph type="sldNum" sz="quarter" idx="7"/>
          </p:nvPr>
        </p:nvSpPr>
        <p:spPr>
          <a:xfrm>
            <a:off x="8679688" y="6648008"/>
            <a:ext cx="191770" cy="152400"/>
          </a:xfrm>
          <a:prstGeom prst="rect">
            <a:avLst/>
          </a:prstGeom>
        </p:spPr>
        <p:txBody>
          <a:bodyPr wrap="square" lIns="0" tIns="0" rIns="0" bIns="0">
            <a:spAutoFit/>
          </a:bodyPr>
          <a:lstStyle>
            <a:lvl1pPr>
              <a:defRPr sz="1000" b="0" i="0">
                <a:solidFill>
                  <a:schemeClr val="bg1"/>
                </a:solidFill>
                <a:latin typeface="Arial"/>
                <a:cs typeface="Arial"/>
              </a:defRPr>
            </a:lvl1pPr>
          </a:lstStyle>
          <a:p>
            <a:pPr marL="25400">
              <a:lnSpc>
                <a:spcPts val="1105"/>
              </a:lnSpc>
            </a:pPr>
            <a:fld id="{81D60167-4931-47E6-BA6A-407CBD079E47}" type="slidenum">
              <a:rPr spc="-5" dirty="0"/>
              <a:pPr marL="25400">
                <a:lnSpc>
                  <a:spcPts val="1105"/>
                </a:lnSpc>
              </a:pPr>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file:///D:\MEIR\images\05\G_ars23l.jpg" TargetMode="External"/><Relationship Id="rId5" Type="http://schemas.openxmlformats.org/officeDocument/2006/relationships/image" Target="../media/image9.jpeg"/><Relationship Id="rId10" Type="http://schemas.openxmlformats.org/officeDocument/2006/relationships/image" Target="../media/image13.wmf"/><Relationship Id="rId4" Type="http://schemas.openxmlformats.org/officeDocument/2006/relationships/image" Target="../media/image8.png"/><Relationship Id="rId9" Type="http://schemas.openxmlformats.org/officeDocument/2006/relationships/image" Target="../media/image12.wm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1.png"/><Relationship Id="rId5" Type="http://schemas.openxmlformats.org/officeDocument/2006/relationships/image" Target="../media/image18.png"/><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30.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hyperlink" Target="https://ebmtonline.forumservice.net/media/01/n_42.html" TargetMode="External"/><Relationship Id="rId10" Type="http://schemas.openxmlformats.org/officeDocument/2006/relationships/image" Target="../media/image7.png"/><Relationship Id="rId4" Type="http://schemas.openxmlformats.org/officeDocument/2006/relationships/image" Target="../media/image24.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79.png"/><Relationship Id="rId5" Type="http://schemas.openxmlformats.org/officeDocument/2006/relationships/diagramQuickStyle" Target="../diagrams/quickStyle1.xml"/><Relationship Id="rId10" Type="http://schemas.openxmlformats.org/officeDocument/2006/relationships/image" Target="../media/image78.png"/><Relationship Id="rId4" Type="http://schemas.openxmlformats.org/officeDocument/2006/relationships/diagramLayout" Target="../diagrams/layout1.xml"/><Relationship Id="rId9" Type="http://schemas.openxmlformats.org/officeDocument/2006/relationships/image" Target="../media/image77.png"/></Relationships>
</file>

<file path=ppt/slides/_rels/slide3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1.png"/><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04800"/>
            <a:ext cx="9139174" cy="6857999"/>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0" y="6570662"/>
            <a:ext cx="9144000" cy="287655"/>
          </a:xfrm>
          <a:custGeom>
            <a:avLst/>
            <a:gdLst/>
            <a:ahLst/>
            <a:cxnLst/>
            <a:rect l="l" t="t" r="r" b="b"/>
            <a:pathLst>
              <a:path w="9144000" h="287654">
                <a:moveTo>
                  <a:pt x="0" y="287337"/>
                </a:moveTo>
                <a:lnTo>
                  <a:pt x="9144000" y="287337"/>
                </a:lnTo>
                <a:lnTo>
                  <a:pt x="9144000" y="0"/>
                </a:lnTo>
                <a:lnTo>
                  <a:pt x="0" y="0"/>
                </a:lnTo>
                <a:lnTo>
                  <a:pt x="0" y="287337"/>
                </a:lnTo>
                <a:close/>
              </a:path>
            </a:pathLst>
          </a:custGeom>
          <a:solidFill>
            <a:srgbClr val="BEBEBE"/>
          </a:solidFill>
        </p:spPr>
        <p:txBody>
          <a:bodyPr wrap="square" lIns="0" tIns="0" rIns="0" bIns="0" rtlCol="0"/>
          <a:lstStyle/>
          <a:p>
            <a:endParaRPr dirty="0"/>
          </a:p>
        </p:txBody>
      </p:sp>
      <p:sp>
        <p:nvSpPr>
          <p:cNvPr id="8" name="object 8"/>
          <p:cNvSpPr txBox="1"/>
          <p:nvPr/>
        </p:nvSpPr>
        <p:spPr>
          <a:xfrm>
            <a:off x="577392" y="3815588"/>
            <a:ext cx="7680959" cy="426720"/>
          </a:xfrm>
          <a:prstGeom prst="rect">
            <a:avLst/>
          </a:prstGeom>
        </p:spPr>
        <p:txBody>
          <a:bodyPr vert="horz" wrap="square" lIns="0" tIns="0" rIns="0" bIns="0" rtlCol="0">
            <a:spAutoFit/>
          </a:bodyPr>
          <a:lstStyle/>
          <a:p>
            <a:pPr marL="12700">
              <a:lnSpc>
                <a:spcPct val="100000"/>
              </a:lnSpc>
            </a:pPr>
            <a:r>
              <a:rPr sz="2800" b="1" spc="-5" dirty="0">
                <a:solidFill>
                  <a:srgbClr val="203B80"/>
                </a:solidFill>
                <a:latin typeface="Arial"/>
                <a:cs typeface="Arial"/>
              </a:rPr>
              <a:t>An Introduction to </a:t>
            </a:r>
            <a:r>
              <a:rPr sz="2800" b="1" spc="-10" dirty="0" smtClean="0">
                <a:solidFill>
                  <a:srgbClr val="203B80"/>
                </a:solidFill>
                <a:latin typeface="Arial"/>
                <a:cs typeface="Arial"/>
              </a:rPr>
              <a:t>HSCT</a:t>
            </a:r>
            <a:endParaRPr sz="2800" dirty="0">
              <a:latin typeface="Arial"/>
              <a:cs typeface="Arial"/>
            </a:endParaRPr>
          </a:p>
        </p:txBody>
      </p:sp>
      <p:sp>
        <p:nvSpPr>
          <p:cNvPr id="9" name="object 9"/>
          <p:cNvSpPr txBox="1"/>
          <p:nvPr/>
        </p:nvSpPr>
        <p:spPr>
          <a:xfrm>
            <a:off x="578916" y="4634103"/>
            <a:ext cx="7314565" cy="307777"/>
          </a:xfrm>
          <a:prstGeom prst="rect">
            <a:avLst/>
          </a:prstGeom>
        </p:spPr>
        <p:txBody>
          <a:bodyPr vert="horz" wrap="square" lIns="0" tIns="0" rIns="0" bIns="0" rtlCol="0">
            <a:spAutoFit/>
          </a:bodyPr>
          <a:lstStyle/>
          <a:p>
            <a:pPr marL="12700">
              <a:lnSpc>
                <a:spcPct val="100000"/>
              </a:lnSpc>
            </a:pPr>
            <a:r>
              <a:rPr lang="tr-TR" sz="2000" b="1" dirty="0" smtClean="0">
                <a:solidFill>
                  <a:srgbClr val="203C82"/>
                </a:solidFill>
                <a:latin typeface="Arial"/>
                <a:cs typeface="Arial"/>
              </a:rPr>
              <a:t>Dr. Mustafa CETIN</a:t>
            </a:r>
            <a:endParaRPr sz="2000" dirty="0">
              <a:latin typeface="Arial"/>
              <a:cs typeface="Arial"/>
            </a:endParaRPr>
          </a:p>
        </p:txBody>
      </p:sp>
      <p:sp>
        <p:nvSpPr>
          <p:cNvPr id="10" name="object 10"/>
          <p:cNvSpPr txBox="1"/>
          <p:nvPr/>
        </p:nvSpPr>
        <p:spPr>
          <a:xfrm>
            <a:off x="609600" y="5410200"/>
            <a:ext cx="3816350" cy="254635"/>
          </a:xfrm>
          <a:prstGeom prst="rect">
            <a:avLst/>
          </a:prstGeom>
        </p:spPr>
        <p:txBody>
          <a:bodyPr vert="horz" wrap="square" lIns="0" tIns="0" rIns="0" bIns="0" rtlCol="0">
            <a:spAutoFit/>
          </a:bodyPr>
          <a:lstStyle/>
          <a:p>
            <a:pPr marL="12700">
              <a:lnSpc>
                <a:spcPct val="100000"/>
              </a:lnSpc>
            </a:pPr>
            <a:r>
              <a:rPr sz="1600" b="1" spc="-5" dirty="0" smtClean="0">
                <a:solidFill>
                  <a:srgbClr val="F5A133"/>
                </a:solidFill>
                <a:latin typeface="Arial"/>
                <a:cs typeface="Arial"/>
              </a:rPr>
              <a:t>2</a:t>
            </a:r>
            <a:r>
              <a:rPr lang="tr-TR" sz="1600" b="1" spc="-5" dirty="0" smtClean="0">
                <a:solidFill>
                  <a:srgbClr val="F5A133"/>
                </a:solidFill>
                <a:latin typeface="Arial"/>
                <a:cs typeface="Arial"/>
              </a:rPr>
              <a:t>5</a:t>
            </a:r>
            <a:r>
              <a:rPr sz="1600" b="1" spc="-5" dirty="0" err="1" smtClean="0">
                <a:solidFill>
                  <a:srgbClr val="F5A133"/>
                </a:solidFill>
                <a:latin typeface="Arial"/>
                <a:cs typeface="Arial"/>
              </a:rPr>
              <a:t>th</a:t>
            </a:r>
            <a:r>
              <a:rPr sz="1600" b="1" spc="-5" dirty="0" smtClean="0">
                <a:solidFill>
                  <a:srgbClr val="F5A133"/>
                </a:solidFill>
                <a:latin typeface="Arial"/>
                <a:cs typeface="Arial"/>
              </a:rPr>
              <a:t> </a:t>
            </a:r>
            <a:r>
              <a:rPr lang="tr-TR" sz="1600" b="1" spc="-5" dirty="0" smtClean="0">
                <a:solidFill>
                  <a:srgbClr val="F5A133"/>
                </a:solidFill>
                <a:latin typeface="Arial"/>
                <a:cs typeface="Arial"/>
              </a:rPr>
              <a:t>November</a:t>
            </a:r>
            <a:r>
              <a:rPr sz="1600" b="1" spc="-5" dirty="0" smtClean="0">
                <a:solidFill>
                  <a:srgbClr val="F5A133"/>
                </a:solidFill>
                <a:latin typeface="Arial"/>
                <a:cs typeface="Arial"/>
              </a:rPr>
              <a:t> 201</a:t>
            </a:r>
            <a:r>
              <a:rPr lang="tr-TR" sz="1600" b="1" spc="-5" dirty="0" smtClean="0">
                <a:solidFill>
                  <a:srgbClr val="F5A133"/>
                </a:solidFill>
                <a:latin typeface="Arial"/>
                <a:cs typeface="Arial"/>
              </a:rPr>
              <a:t>6</a:t>
            </a:r>
            <a:r>
              <a:rPr sz="1600" b="1" spc="-5" dirty="0" smtClean="0">
                <a:solidFill>
                  <a:srgbClr val="F5A133"/>
                </a:solidFill>
                <a:latin typeface="Arial"/>
                <a:cs typeface="Arial"/>
              </a:rPr>
              <a:t>. </a:t>
            </a:r>
            <a:endParaRPr sz="1600" dirty="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457200" y="1981200"/>
            <a:ext cx="7934783" cy="492443"/>
          </a:xfrm>
        </p:spPr>
        <p:txBody>
          <a:bodyPr/>
          <a:lstStyle/>
          <a:p>
            <a:r>
              <a:rPr lang="en-US" sz="1600" dirty="0" smtClean="0"/>
              <a:t>After the atomic bomb explosion in Japan, ending WW2, many scientists began to explore ways of protecting humans from irradiation. </a:t>
            </a:r>
            <a:endParaRPr lang="tr-TR" sz="1600" dirty="0"/>
          </a:p>
        </p:txBody>
      </p:sp>
      <p:pic>
        <p:nvPicPr>
          <p:cNvPr id="1026" name="Picture 2"/>
          <p:cNvPicPr>
            <a:picLocks noChangeAspect="1" noChangeArrowheads="1"/>
          </p:cNvPicPr>
          <p:nvPr/>
        </p:nvPicPr>
        <p:blipFill>
          <a:blip r:embed="rId2" cstate="print"/>
          <a:srcRect/>
          <a:stretch>
            <a:fillRect/>
          </a:stretch>
        </p:blipFill>
        <p:spPr bwMode="auto">
          <a:xfrm>
            <a:off x="838200" y="2743200"/>
            <a:ext cx="3248025" cy="3048000"/>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267200" y="2743200"/>
            <a:ext cx="4295775" cy="3076575"/>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2"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sp>
        <p:nvSpPr>
          <p:cNvPr id="7" name="6 Dikdörtgen"/>
          <p:cNvSpPr/>
          <p:nvPr/>
        </p:nvSpPr>
        <p:spPr>
          <a:xfrm>
            <a:off x="381000" y="6096000"/>
            <a:ext cx="8534400" cy="230832"/>
          </a:xfrm>
          <a:prstGeom prst="rect">
            <a:avLst/>
          </a:prstGeom>
        </p:spPr>
        <p:txBody>
          <a:bodyPr wrap="square">
            <a:spAutoFit/>
          </a:bodyPr>
          <a:lstStyle/>
          <a:p>
            <a:r>
              <a:rPr lang="en-US" sz="900" dirty="0" smtClean="0">
                <a:solidFill>
                  <a:schemeClr val="accent6">
                    <a:lumMod val="50000"/>
                  </a:schemeClr>
                </a:solidFill>
              </a:rPr>
              <a:t>Thomas ED, </a:t>
            </a:r>
            <a:r>
              <a:rPr lang="en-US" sz="900" dirty="0" err="1" smtClean="0">
                <a:solidFill>
                  <a:schemeClr val="accent6">
                    <a:lumMod val="50000"/>
                  </a:schemeClr>
                </a:solidFill>
              </a:rPr>
              <a:t>Blume</a:t>
            </a:r>
            <a:r>
              <a:rPr lang="en-US" sz="900" dirty="0" smtClean="0">
                <a:solidFill>
                  <a:schemeClr val="accent6">
                    <a:lumMod val="50000"/>
                  </a:schemeClr>
                </a:solidFill>
              </a:rPr>
              <a:t> KG. Historical markers in the development of allogeneic hematopoietic cell transplantation. Biol Blood and Marrow Transplant 1999; 5: 341–346.</a:t>
            </a:r>
            <a:endParaRPr lang="tr-TR" sz="9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11"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sp>
        <p:nvSpPr>
          <p:cNvPr id="15" name="Rectangle 39"/>
          <p:cNvSpPr>
            <a:spLocks noChangeArrowheads="1"/>
          </p:cNvSpPr>
          <p:nvPr/>
        </p:nvSpPr>
        <p:spPr bwMode="auto">
          <a:xfrm>
            <a:off x="4648200" y="3115878"/>
            <a:ext cx="4114800" cy="2751522"/>
          </a:xfrm>
          <a:prstGeom prst="rect">
            <a:avLst/>
          </a:prstGeom>
          <a:noFill/>
          <a:ln w="12700">
            <a:noFill/>
            <a:miter lim="800000"/>
            <a:headEnd type="none" w="sm" len="sm"/>
            <a:tailEnd type="none" w="sm" len="sm"/>
          </a:ln>
          <a:effectLst/>
        </p:spPr>
        <p:txBody>
          <a:bodyPr wrap="square">
            <a:spAutoFit/>
          </a:bodyPr>
          <a:lstStyle/>
          <a:p>
            <a:pPr algn="just">
              <a:lnSpc>
                <a:spcPct val="150000"/>
              </a:lnSpc>
              <a:spcBef>
                <a:spcPct val="20000"/>
              </a:spcBef>
              <a:buClr>
                <a:srgbClr val="A50021"/>
              </a:buClr>
              <a:buFont typeface="Monotype Sorts" pitchFamily="2" charset="2"/>
              <a:buNone/>
            </a:pPr>
            <a:endParaRPr lang="tr-TR" dirty="0" smtClean="0"/>
          </a:p>
          <a:p>
            <a:pPr>
              <a:lnSpc>
                <a:spcPct val="150000"/>
              </a:lnSpc>
            </a:pPr>
            <a:endParaRPr lang="tr-TR" dirty="0" smtClean="0"/>
          </a:p>
          <a:p>
            <a:pPr lvl="1">
              <a:lnSpc>
                <a:spcPct val="150000"/>
              </a:lnSpc>
              <a:buFont typeface="Wingdings" pitchFamily="2" charset="2"/>
              <a:buChar char="Ø"/>
            </a:pPr>
            <a:r>
              <a:rPr lang="tr-TR" dirty="0" smtClean="0"/>
              <a:t>Gastrointestinal </a:t>
            </a:r>
            <a:r>
              <a:rPr lang="en-GB" dirty="0" smtClean="0"/>
              <a:t>s</a:t>
            </a:r>
            <a:r>
              <a:rPr lang="tr-TR" dirty="0" err="1" smtClean="0"/>
              <a:t>yndrome</a:t>
            </a:r>
            <a:endParaRPr lang="tr-TR" dirty="0" smtClean="0"/>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en-GB" dirty="0">
              <a:solidFill>
                <a:schemeClr val="tx1"/>
              </a:solidFill>
              <a:latin typeface="Arial" pitchFamily="34" charset="0"/>
            </a:endParaRPr>
          </a:p>
        </p:txBody>
      </p:sp>
      <p:pic>
        <p:nvPicPr>
          <p:cNvPr id="21" name="Picture 2"/>
          <p:cNvPicPr>
            <a:picLocks noChangeAspect="1" noChangeArrowheads="1"/>
          </p:cNvPicPr>
          <p:nvPr/>
        </p:nvPicPr>
        <p:blipFill>
          <a:blip r:embed="rId4" cstate="print"/>
          <a:srcRect/>
          <a:stretch>
            <a:fillRect/>
          </a:stretch>
        </p:blipFill>
        <p:spPr bwMode="auto">
          <a:xfrm>
            <a:off x="533400" y="2743200"/>
            <a:ext cx="2819400" cy="3228975"/>
          </a:xfrm>
          <a:prstGeom prst="rect">
            <a:avLst/>
          </a:prstGeom>
          <a:noFill/>
          <a:ln w="57150">
            <a:solidFill>
              <a:schemeClr val="bg1"/>
            </a:solidFill>
            <a:miter lim="800000"/>
            <a:headEnd/>
            <a:tailEnd/>
          </a:ln>
        </p:spPr>
      </p:pic>
      <p:sp>
        <p:nvSpPr>
          <p:cNvPr id="22" name="21 Dikdörtgen"/>
          <p:cNvSpPr/>
          <p:nvPr/>
        </p:nvSpPr>
        <p:spPr>
          <a:xfrm>
            <a:off x="5029200" y="2057400"/>
            <a:ext cx="3066993" cy="523220"/>
          </a:xfrm>
          <a:prstGeom prst="rect">
            <a:avLst/>
          </a:prstGeom>
        </p:spPr>
        <p:txBody>
          <a:bodyPr wrap="none">
            <a:spAutoFit/>
          </a:bodyPr>
          <a:lstStyle/>
          <a:p>
            <a:r>
              <a:rPr lang="tr-TR" sz="2800" b="1" dirty="0" smtClean="0">
                <a:solidFill>
                  <a:schemeClr val="accent6">
                    <a:lumMod val="50000"/>
                  </a:schemeClr>
                </a:solidFill>
              </a:rPr>
              <a:t>ARS </a:t>
            </a:r>
            <a:r>
              <a:rPr lang="en-GB" sz="2800" b="1" dirty="0" smtClean="0">
                <a:solidFill>
                  <a:schemeClr val="accent6">
                    <a:lumMod val="50000"/>
                  </a:schemeClr>
                </a:solidFill>
              </a:rPr>
              <a:t>m</a:t>
            </a:r>
            <a:r>
              <a:rPr lang="tr-TR" sz="2800" b="1" dirty="0" smtClean="0">
                <a:solidFill>
                  <a:schemeClr val="accent6">
                    <a:lumMod val="50000"/>
                  </a:schemeClr>
                </a:solidFill>
              </a:rPr>
              <a:t>anifestations</a:t>
            </a:r>
          </a:p>
        </p:txBody>
      </p:sp>
      <p:pic>
        <p:nvPicPr>
          <p:cNvPr id="23" name="Picture 4" descr="D:\MEIR\images\05\G_ars29l.jpg"/>
          <p:cNvPicPr>
            <a:picLocks noChangeAspect="1" noChangeArrowheads="1"/>
          </p:cNvPicPr>
          <p:nvPr/>
        </p:nvPicPr>
        <p:blipFill>
          <a:blip r:embed="rId5" cstate="print"/>
          <a:srcRect/>
          <a:stretch>
            <a:fillRect/>
          </a:stretch>
        </p:blipFill>
        <p:spPr bwMode="auto">
          <a:xfrm>
            <a:off x="1828800" y="3886200"/>
            <a:ext cx="1524000" cy="1044575"/>
          </a:xfrm>
          <a:prstGeom prst="rect">
            <a:avLst/>
          </a:prstGeom>
          <a:noFill/>
        </p:spPr>
      </p:pic>
      <p:sp>
        <p:nvSpPr>
          <p:cNvPr id="24" name="Rectangle 6"/>
          <p:cNvSpPr>
            <a:spLocks noChangeArrowheads="1"/>
          </p:cNvSpPr>
          <p:nvPr/>
        </p:nvSpPr>
        <p:spPr bwMode="auto">
          <a:xfrm>
            <a:off x="3352800" y="4022353"/>
            <a:ext cx="990600" cy="461665"/>
          </a:xfrm>
          <a:prstGeom prst="rect">
            <a:avLst/>
          </a:prstGeom>
          <a:noFill/>
          <a:ln w="12700">
            <a:noFill/>
            <a:miter lim="800000"/>
            <a:headEnd type="none" w="sm" len="sm"/>
            <a:tailEnd type="none" w="sm" len="sm"/>
          </a:ln>
          <a:effectLst/>
        </p:spPr>
        <p:txBody>
          <a:bodyPr wrap="square">
            <a:spAutoFit/>
          </a:bodyPr>
          <a:lstStyle/>
          <a:p>
            <a:r>
              <a:rPr lang="tr-TR" sz="1200" b="1" dirty="0" err="1">
                <a:latin typeface="Arial" pitchFamily="34" charset="0"/>
              </a:rPr>
              <a:t>Irradiated</a:t>
            </a:r>
            <a:r>
              <a:rPr lang="tr-TR" sz="1200" b="1" dirty="0">
                <a:latin typeface="Arial" pitchFamily="34" charset="0"/>
              </a:rPr>
              <a:t> GI </a:t>
            </a:r>
            <a:r>
              <a:rPr lang="tr-TR" sz="1200" b="1" dirty="0" err="1">
                <a:latin typeface="Arial" pitchFamily="34" charset="0"/>
              </a:rPr>
              <a:t>Mucosa</a:t>
            </a:r>
            <a:endParaRPr lang="en-GB" sz="1200" b="1" dirty="0">
              <a:latin typeface="Arial" pitchFamily="34" charset="0"/>
            </a:endParaRPr>
          </a:p>
        </p:txBody>
      </p:sp>
      <p:pic>
        <p:nvPicPr>
          <p:cNvPr id="25" name="Picture 1029" descr="G_ars23s.jpg">
            <a:hlinkClick r:id="rId6" action="ppaction://hlinkfile"/>
          </p:cNvPr>
          <p:cNvPicPr>
            <a:picLocks noChangeAspect="1" noChangeArrowheads="1"/>
          </p:cNvPicPr>
          <p:nvPr/>
        </p:nvPicPr>
        <p:blipFill>
          <a:blip r:embed="rId7" cstate="print"/>
          <a:srcRect/>
          <a:stretch>
            <a:fillRect/>
          </a:stretch>
        </p:blipFill>
        <p:spPr bwMode="auto">
          <a:xfrm>
            <a:off x="1828800" y="4953000"/>
            <a:ext cx="1524000" cy="990600"/>
          </a:xfrm>
          <a:prstGeom prst="rect">
            <a:avLst/>
          </a:prstGeom>
          <a:noFill/>
        </p:spPr>
      </p:pic>
      <p:sp>
        <p:nvSpPr>
          <p:cNvPr id="26" name="Text Box 1030"/>
          <p:cNvSpPr txBox="1">
            <a:spLocks noChangeArrowheads="1"/>
          </p:cNvSpPr>
          <p:nvPr/>
        </p:nvSpPr>
        <p:spPr bwMode="auto">
          <a:xfrm>
            <a:off x="3352800" y="5241553"/>
            <a:ext cx="1143000" cy="461665"/>
          </a:xfrm>
          <a:prstGeom prst="rect">
            <a:avLst/>
          </a:prstGeom>
          <a:noFill/>
          <a:ln w="12700">
            <a:noFill/>
            <a:miter lim="800000"/>
            <a:headEnd type="none" w="sm" len="sm"/>
            <a:tailEnd type="none" w="sm" len="sm"/>
          </a:ln>
          <a:effectLst/>
        </p:spPr>
        <p:txBody>
          <a:bodyPr wrap="square">
            <a:spAutoFit/>
          </a:bodyPr>
          <a:lstStyle/>
          <a:p>
            <a:r>
              <a:rPr lang="en-GB" sz="1200" b="1" dirty="0">
                <a:latin typeface="geneva"/>
              </a:rPr>
              <a:t>Irradiated lung tissue </a:t>
            </a:r>
          </a:p>
        </p:txBody>
      </p:sp>
      <p:pic>
        <p:nvPicPr>
          <p:cNvPr id="27" name="Picture 4" descr="D:\MEIR\images\05\G_ars19l.jpg"/>
          <p:cNvPicPr>
            <a:picLocks noChangeAspect="1" noChangeArrowheads="1"/>
          </p:cNvPicPr>
          <p:nvPr/>
        </p:nvPicPr>
        <p:blipFill>
          <a:blip r:embed="rId8" cstate="print"/>
          <a:srcRect/>
          <a:stretch>
            <a:fillRect/>
          </a:stretch>
        </p:blipFill>
        <p:spPr bwMode="auto">
          <a:xfrm>
            <a:off x="1828800" y="2743200"/>
            <a:ext cx="1524000" cy="1139825"/>
          </a:xfrm>
          <a:prstGeom prst="rect">
            <a:avLst/>
          </a:prstGeom>
          <a:noFill/>
        </p:spPr>
      </p:pic>
      <p:sp>
        <p:nvSpPr>
          <p:cNvPr id="28" name="Rectangle 6"/>
          <p:cNvSpPr>
            <a:spLocks noChangeArrowheads="1"/>
          </p:cNvSpPr>
          <p:nvPr/>
        </p:nvSpPr>
        <p:spPr bwMode="auto">
          <a:xfrm>
            <a:off x="3352800" y="2806613"/>
            <a:ext cx="1219200" cy="461665"/>
          </a:xfrm>
          <a:prstGeom prst="rect">
            <a:avLst/>
          </a:prstGeom>
          <a:noFill/>
          <a:ln w="12700">
            <a:noFill/>
            <a:miter lim="800000"/>
            <a:headEnd type="none" w="sm" len="sm"/>
            <a:tailEnd type="none" w="sm" len="sm"/>
          </a:ln>
          <a:effectLst/>
        </p:spPr>
        <p:txBody>
          <a:bodyPr wrap="square">
            <a:spAutoFit/>
          </a:bodyPr>
          <a:lstStyle/>
          <a:p>
            <a:r>
              <a:rPr lang="tr-TR" sz="1200" b="1" dirty="0" err="1" smtClean="0">
                <a:latin typeface="Arial" pitchFamily="34" charset="0"/>
              </a:rPr>
              <a:t>Irradiated</a:t>
            </a:r>
            <a:endParaRPr lang="tr-TR" sz="1200" b="1" dirty="0" smtClean="0">
              <a:latin typeface="Arial" pitchFamily="34" charset="0"/>
            </a:endParaRPr>
          </a:p>
          <a:p>
            <a:r>
              <a:rPr lang="tr-TR" sz="1200" b="1" dirty="0" smtClean="0">
                <a:latin typeface="Arial" pitchFamily="34" charset="0"/>
              </a:rPr>
              <a:t>Bone Marrow</a:t>
            </a:r>
            <a:endParaRPr lang="en-GB" sz="1200" b="1" dirty="0">
              <a:latin typeface="Arial" pitchFamily="34" charset="0"/>
            </a:endParaRPr>
          </a:p>
        </p:txBody>
      </p:sp>
      <p:pic>
        <p:nvPicPr>
          <p:cNvPr id="1027" name="Picture 3" descr="C:\Program Files (x86)\Microsoft Office\MEDIA\CAGCAT10\j0286034.wmf"/>
          <p:cNvPicPr>
            <a:picLocks noChangeAspect="1" noChangeArrowheads="1"/>
          </p:cNvPicPr>
          <p:nvPr/>
        </p:nvPicPr>
        <p:blipFill>
          <a:blip r:embed="rId9" cstate="print"/>
          <a:srcRect/>
          <a:stretch>
            <a:fillRect/>
          </a:stretch>
        </p:blipFill>
        <p:spPr bwMode="auto">
          <a:xfrm flipH="1">
            <a:off x="4419600" y="2806613"/>
            <a:ext cx="533401" cy="442569"/>
          </a:xfrm>
          <a:prstGeom prst="rect">
            <a:avLst/>
          </a:prstGeom>
          <a:noFill/>
        </p:spPr>
      </p:pic>
      <p:pic>
        <p:nvPicPr>
          <p:cNvPr id="1028" name="Picture 4" descr="C:\Program Files (x86)\Microsoft Office\MEDIA\CAGCAT10\j0251301.wmf"/>
          <p:cNvPicPr>
            <a:picLocks noChangeAspect="1" noChangeArrowheads="1"/>
          </p:cNvPicPr>
          <p:nvPr/>
        </p:nvPicPr>
        <p:blipFill>
          <a:blip r:embed="rId10" cstate="print"/>
          <a:srcRect/>
          <a:stretch>
            <a:fillRect/>
          </a:stretch>
        </p:blipFill>
        <p:spPr bwMode="auto">
          <a:xfrm>
            <a:off x="4343400" y="5241553"/>
            <a:ext cx="551853" cy="465125"/>
          </a:xfrm>
          <a:prstGeom prst="rect">
            <a:avLst/>
          </a:prstGeom>
          <a:noFill/>
        </p:spPr>
      </p:pic>
      <p:pic>
        <p:nvPicPr>
          <p:cNvPr id="19" name="Picture 4" descr="C:\Program Files (x86)\Microsoft Office\MEDIA\CAGCAT10\j0251301.wmf"/>
          <p:cNvPicPr>
            <a:picLocks noChangeAspect="1" noChangeArrowheads="1"/>
          </p:cNvPicPr>
          <p:nvPr/>
        </p:nvPicPr>
        <p:blipFill>
          <a:blip r:embed="rId10" cstate="print"/>
          <a:srcRect/>
          <a:stretch>
            <a:fillRect/>
          </a:stretch>
        </p:blipFill>
        <p:spPr bwMode="auto">
          <a:xfrm>
            <a:off x="4419600" y="4022353"/>
            <a:ext cx="551853" cy="465125"/>
          </a:xfrm>
          <a:prstGeom prst="rect">
            <a:avLst/>
          </a:prstGeom>
          <a:noFill/>
        </p:spPr>
      </p:pic>
      <p:sp>
        <p:nvSpPr>
          <p:cNvPr id="29" name="Rectangle 39"/>
          <p:cNvSpPr>
            <a:spLocks noChangeArrowheads="1"/>
          </p:cNvSpPr>
          <p:nvPr/>
        </p:nvSpPr>
        <p:spPr bwMode="auto">
          <a:xfrm>
            <a:off x="4648200" y="2040756"/>
            <a:ext cx="4114800" cy="2751522"/>
          </a:xfrm>
          <a:prstGeom prst="rect">
            <a:avLst/>
          </a:prstGeom>
          <a:noFill/>
          <a:ln w="12700">
            <a:noFill/>
            <a:miter lim="800000"/>
            <a:headEnd type="none" w="sm" len="sm"/>
            <a:tailEnd type="none" w="sm" len="sm"/>
          </a:ln>
          <a:effectLst/>
        </p:spPr>
        <p:txBody>
          <a:bodyPr wrap="square">
            <a:spAutoFit/>
          </a:bodyPr>
          <a:lstStyle/>
          <a:p>
            <a:pPr algn="just">
              <a:lnSpc>
                <a:spcPct val="150000"/>
              </a:lnSpc>
              <a:spcBef>
                <a:spcPct val="20000"/>
              </a:spcBef>
              <a:buClr>
                <a:srgbClr val="A50021"/>
              </a:buClr>
              <a:buFont typeface="Monotype Sorts" pitchFamily="2" charset="2"/>
              <a:buNone/>
            </a:pPr>
            <a:endParaRPr lang="tr-TR" dirty="0" smtClean="0"/>
          </a:p>
          <a:p>
            <a:pPr>
              <a:lnSpc>
                <a:spcPct val="150000"/>
              </a:lnSpc>
            </a:pPr>
            <a:endParaRPr lang="tr-TR" dirty="0" smtClean="0"/>
          </a:p>
          <a:p>
            <a:pPr lvl="1">
              <a:lnSpc>
                <a:spcPct val="150000"/>
              </a:lnSpc>
              <a:buFont typeface="Wingdings" pitchFamily="2" charset="2"/>
              <a:buChar char="Ø"/>
            </a:pPr>
            <a:r>
              <a:rPr lang="en-GB" dirty="0" smtClean="0"/>
              <a:t>H</a:t>
            </a:r>
            <a:r>
              <a:rPr lang="tr-TR" dirty="0" err="1" smtClean="0"/>
              <a:t>aematological</a:t>
            </a:r>
            <a:r>
              <a:rPr lang="tr-TR" dirty="0" smtClean="0"/>
              <a:t> </a:t>
            </a:r>
            <a:r>
              <a:rPr lang="en-GB" dirty="0" smtClean="0"/>
              <a:t>s</a:t>
            </a:r>
            <a:r>
              <a:rPr lang="tr-TR" dirty="0" err="1" smtClean="0"/>
              <a:t>yndrome</a:t>
            </a:r>
            <a:endParaRPr lang="tr-TR" dirty="0" smtClean="0"/>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en-GB" dirty="0">
              <a:solidFill>
                <a:schemeClr val="tx1"/>
              </a:solidFill>
              <a:latin typeface="Arial" pitchFamily="34" charset="0"/>
            </a:endParaRPr>
          </a:p>
        </p:txBody>
      </p:sp>
      <p:sp>
        <p:nvSpPr>
          <p:cNvPr id="30" name="Rectangle 39"/>
          <p:cNvSpPr>
            <a:spLocks noChangeArrowheads="1"/>
          </p:cNvSpPr>
          <p:nvPr/>
        </p:nvSpPr>
        <p:spPr bwMode="auto">
          <a:xfrm>
            <a:off x="4648200" y="4563678"/>
            <a:ext cx="4114800" cy="2751522"/>
          </a:xfrm>
          <a:prstGeom prst="rect">
            <a:avLst/>
          </a:prstGeom>
          <a:noFill/>
          <a:ln w="12700">
            <a:noFill/>
            <a:miter lim="800000"/>
            <a:headEnd type="none" w="sm" len="sm"/>
            <a:tailEnd type="none" w="sm" len="sm"/>
          </a:ln>
          <a:effectLst/>
        </p:spPr>
        <p:txBody>
          <a:bodyPr wrap="square">
            <a:spAutoFit/>
          </a:bodyPr>
          <a:lstStyle/>
          <a:p>
            <a:pPr algn="just">
              <a:lnSpc>
                <a:spcPct val="150000"/>
              </a:lnSpc>
              <a:spcBef>
                <a:spcPct val="20000"/>
              </a:spcBef>
              <a:buClr>
                <a:srgbClr val="A50021"/>
              </a:buClr>
              <a:buFont typeface="Monotype Sorts" pitchFamily="2" charset="2"/>
              <a:buNone/>
            </a:pPr>
            <a:endParaRPr lang="tr-TR" dirty="0" smtClean="0"/>
          </a:p>
          <a:p>
            <a:pPr>
              <a:lnSpc>
                <a:spcPct val="150000"/>
              </a:lnSpc>
            </a:pPr>
            <a:endParaRPr lang="tr-TR" dirty="0" smtClean="0"/>
          </a:p>
          <a:p>
            <a:pPr lvl="1">
              <a:lnSpc>
                <a:spcPct val="150000"/>
              </a:lnSpc>
              <a:buFont typeface="Wingdings" pitchFamily="2" charset="2"/>
              <a:buChar char="Ø"/>
            </a:pPr>
            <a:r>
              <a:rPr lang="tr-TR" dirty="0" err="1" smtClean="0"/>
              <a:t>Neuro</a:t>
            </a:r>
            <a:r>
              <a:rPr lang="en-GB" dirty="0" smtClean="0"/>
              <a:t>v</a:t>
            </a:r>
            <a:r>
              <a:rPr lang="tr-TR" dirty="0" err="1" smtClean="0"/>
              <a:t>ascular</a:t>
            </a:r>
            <a:r>
              <a:rPr lang="tr-TR" dirty="0" smtClean="0"/>
              <a:t> </a:t>
            </a:r>
            <a:r>
              <a:rPr lang="en-GB" dirty="0" smtClean="0"/>
              <a:t>s</a:t>
            </a:r>
            <a:r>
              <a:rPr lang="tr-TR" dirty="0" err="1" smtClean="0"/>
              <a:t>yndrome</a:t>
            </a:r>
            <a:endParaRPr lang="tr-TR" dirty="0" smtClean="0"/>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tr-TR" dirty="0" smtClean="0">
              <a:solidFill>
                <a:schemeClr val="tx1"/>
              </a:solidFill>
              <a:latin typeface="Arial" pitchFamily="34" charset="0"/>
            </a:endParaRPr>
          </a:p>
          <a:p>
            <a:pPr algn="just">
              <a:lnSpc>
                <a:spcPct val="150000"/>
              </a:lnSpc>
              <a:spcBef>
                <a:spcPct val="20000"/>
              </a:spcBef>
              <a:buClr>
                <a:srgbClr val="A50021"/>
              </a:buClr>
              <a:buFont typeface="Monotype Sorts" pitchFamily="2" charset="2"/>
              <a:buNone/>
            </a:pPr>
            <a:endParaRPr lang="en-GB" dirty="0">
              <a:solidFill>
                <a:schemeClr val="tx1"/>
              </a:solidFill>
              <a:latin typeface="Arial" pitchFamily="34" charset="0"/>
            </a:endParaRPr>
          </a:p>
        </p:txBody>
      </p:sp>
      <p:sp>
        <p:nvSpPr>
          <p:cNvPr id="31" name="5 Metin Yer Tutucusu"/>
          <p:cNvSpPr>
            <a:spLocks noGrp="1"/>
          </p:cNvSpPr>
          <p:nvPr>
            <p:ph type="body" idx="1"/>
          </p:nvPr>
        </p:nvSpPr>
        <p:spPr>
          <a:xfrm>
            <a:off x="457200" y="1981200"/>
            <a:ext cx="3657600" cy="553998"/>
          </a:xfrm>
        </p:spPr>
        <p:txBody>
          <a:bodyPr/>
          <a:lstStyle/>
          <a:p>
            <a:r>
              <a:rPr lang="tr-TR" sz="1800" b="1" dirty="0" smtClean="0"/>
              <a:t>ACUTE RADIATION SYNDROME</a:t>
            </a:r>
          </a:p>
          <a:p>
            <a:endParaRPr lang="tr-TR" sz="1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11"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sp>
        <p:nvSpPr>
          <p:cNvPr id="8" name="Rectangle 5"/>
          <p:cNvSpPr txBox="1">
            <a:spLocks noChangeArrowheads="1"/>
          </p:cNvSpPr>
          <p:nvPr/>
        </p:nvSpPr>
        <p:spPr>
          <a:xfrm>
            <a:off x="3505200" y="2790825"/>
            <a:ext cx="5638800" cy="3380221"/>
          </a:xfrm>
          <a:prstGeom prst="rect">
            <a:avLst/>
          </a:prstGeom>
        </p:spPr>
        <p:txBody>
          <a:bodyPr wrap="square" lIns="0" tIns="0" rIns="0" bIns="0">
            <a:spAutoFit/>
          </a:bodyPr>
          <a:lstStyle/>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1" i="0" u="none" strike="noStrike" kern="0" cap="none" spc="0" normalizeH="0" baseline="0" noProof="0" dirty="0" smtClean="0">
                <a:ln>
                  <a:noFill/>
                </a:ln>
                <a:solidFill>
                  <a:srgbClr val="C00000"/>
                </a:solidFill>
                <a:uLnTx/>
                <a:uFillTx/>
                <a:latin typeface="Arial"/>
                <a:ea typeface="+mn-ea"/>
                <a:cs typeface="Arial"/>
              </a:rPr>
              <a:t>&lt;0.1 </a:t>
            </a:r>
            <a:r>
              <a:rPr kumimoji="0" lang="tr-TR" sz="1400" b="1" i="0" u="none" strike="noStrike" kern="0" cap="none" spc="0" normalizeH="0" baseline="0" noProof="0" dirty="0" err="1" smtClean="0">
                <a:ln>
                  <a:noFill/>
                </a:ln>
                <a:solidFill>
                  <a:srgbClr val="C00000"/>
                </a:solidFill>
                <a:uLnTx/>
                <a:uFillTx/>
                <a:latin typeface="Arial"/>
                <a:ea typeface="+mn-ea"/>
                <a:cs typeface="Arial"/>
              </a:rPr>
              <a:t>Gy</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whole</a:t>
            </a:r>
            <a:r>
              <a:rPr kumimoji="0" lang="tr-TR" sz="1400" b="1" i="0" u="none" strike="noStrike" kern="0" cap="none" spc="0" normalizeH="0" baseline="0" noProof="0" dirty="0" smtClean="0">
                <a:ln>
                  <a:noFill/>
                </a:ln>
                <a:solidFill>
                  <a:srgbClr val="C00000"/>
                </a:solidFill>
                <a:uLnTx/>
                <a:uFillTx/>
                <a:latin typeface="Arial"/>
                <a:ea typeface="+mn-ea"/>
                <a:cs typeface="Arial"/>
              </a:rPr>
              <a:t> body</a:t>
            </a:r>
            <a:r>
              <a:rPr kumimoji="0" lang="en-GB"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smtClean="0">
                <a:ln>
                  <a:noFill/>
                </a:ln>
                <a:solidFill>
                  <a:srgbClr val="C00000"/>
                </a:solidFill>
                <a:uLnTx/>
                <a:uFillTx/>
                <a:latin typeface="Arial"/>
                <a:ea typeface="+mn-ea"/>
                <a:cs typeface="Arial"/>
              </a:rPr>
              <a:t>–</a:t>
            </a:r>
          </a:p>
          <a:p>
            <a:pPr marL="0" marR="0" lvl="0" indent="0" algn="just" defTabSz="914400" eaLnBrk="1" fontAlgn="auto" latinLnBrk="0" hangingPunct="1">
              <a:lnSpc>
                <a:spcPct val="200000"/>
              </a:lnSpc>
              <a:spcBef>
                <a:spcPts val="0"/>
              </a:spcBef>
              <a:spcAft>
                <a:spcPts val="0"/>
              </a:spcAft>
              <a:buClrTx/>
              <a:buSzTx/>
              <a:tabLst/>
              <a:defRPr/>
            </a:pPr>
            <a:r>
              <a:rPr kumimoji="0" lang="en-GB" sz="1400" b="0" i="0" u="none" strike="noStrike" kern="0" cap="none" spc="0" normalizeH="0" baseline="0" noProof="0" dirty="0" smtClean="0">
                <a:ln>
                  <a:noFill/>
                </a:ln>
                <a:solidFill>
                  <a:srgbClr val="C00000"/>
                </a:solidFill>
                <a:uLnTx/>
                <a:uFillTx/>
                <a:latin typeface="Arial"/>
                <a:ea typeface="+mn-ea"/>
                <a:cs typeface="Arial"/>
              </a:rPr>
              <a:t> </a:t>
            </a:r>
            <a:r>
              <a:rPr kumimoji="0" lang="tr-TR" sz="1400" b="0" i="0" u="none" strike="noStrike" kern="0" cap="none" spc="0" normalizeH="0" baseline="0" noProof="0" dirty="0" smtClean="0">
                <a:ln>
                  <a:noFill/>
                </a:ln>
                <a:solidFill>
                  <a:schemeClr val="tx1"/>
                </a:solidFill>
                <a:uLnTx/>
                <a:uFillTx/>
                <a:latin typeface="Arial"/>
                <a:ea typeface="+mn-ea"/>
                <a:cs typeface="Arial"/>
              </a:rPr>
              <a:t>No </a:t>
            </a:r>
            <a:r>
              <a:rPr kumimoji="0" lang="tr-TR" sz="1400" b="0" i="0" u="none" strike="noStrike" kern="0" cap="none" spc="0" normalizeH="0" baseline="0" noProof="0" dirty="0" err="1" smtClean="0">
                <a:ln>
                  <a:noFill/>
                </a:ln>
                <a:solidFill>
                  <a:schemeClr val="tx1"/>
                </a:solidFill>
                <a:uLnTx/>
                <a:uFillTx/>
                <a:latin typeface="Arial"/>
                <a:ea typeface="+mn-ea"/>
                <a:cs typeface="Arial"/>
              </a:rPr>
              <a:t>detectable</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difference</a:t>
            </a:r>
            <a:r>
              <a:rPr kumimoji="0" lang="tr-TR" sz="1400" b="0" i="0" u="none" strike="noStrike" kern="0" cap="none" spc="0" normalizeH="0" baseline="0" noProof="0" dirty="0" smtClean="0">
                <a:ln>
                  <a:noFill/>
                </a:ln>
                <a:solidFill>
                  <a:schemeClr val="tx1"/>
                </a:solidFill>
                <a:uLnTx/>
                <a:uFillTx/>
                <a:latin typeface="Arial"/>
                <a:ea typeface="+mn-ea"/>
                <a:cs typeface="Arial"/>
              </a:rPr>
              <a:t> in </a:t>
            </a:r>
            <a:r>
              <a:rPr kumimoji="0" lang="tr-TR" sz="1400" b="0" i="0" u="none" strike="noStrike" kern="0" cap="none" spc="0" normalizeH="0" baseline="0" noProof="0" dirty="0" err="1" smtClean="0">
                <a:ln>
                  <a:noFill/>
                </a:ln>
                <a:solidFill>
                  <a:schemeClr val="tx1"/>
                </a:solidFill>
                <a:uLnTx/>
                <a:uFillTx/>
                <a:latin typeface="Arial"/>
                <a:ea typeface="+mn-ea"/>
                <a:cs typeface="Arial"/>
              </a:rPr>
              <a:t>exposed</a:t>
            </a:r>
            <a:r>
              <a:rPr kumimoji="0" lang="tr-TR" sz="1400" b="0" i="0" u="none" strike="noStrike" kern="0" cap="none" spc="0" normalizeH="0" baseline="0" noProof="0" dirty="0" smtClean="0">
                <a:ln>
                  <a:noFill/>
                </a:ln>
                <a:solidFill>
                  <a:schemeClr val="tx1"/>
                </a:solidFill>
                <a:uLnTx/>
                <a:uFillTx/>
                <a:latin typeface="Arial"/>
                <a:ea typeface="+mn-ea"/>
                <a:cs typeface="Arial"/>
              </a:rPr>
              <a:t> vs  non-</a:t>
            </a:r>
            <a:r>
              <a:rPr kumimoji="0" lang="tr-TR" sz="1400" b="0" i="0" u="none" strike="noStrike" kern="0" cap="none" spc="0" normalizeH="0" baseline="0" noProof="0" dirty="0" err="1" smtClean="0">
                <a:ln>
                  <a:noFill/>
                </a:ln>
                <a:solidFill>
                  <a:schemeClr val="tx1"/>
                </a:solidFill>
                <a:uLnTx/>
                <a:uFillTx/>
                <a:latin typeface="Arial"/>
                <a:ea typeface="+mn-ea"/>
                <a:cs typeface="Arial"/>
              </a:rPr>
              <a:t>exposed</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patients</a:t>
            </a:r>
            <a:endParaRPr kumimoji="0" lang="tr-TR" sz="1400" b="0" i="0" u="none" strike="noStrike" kern="0" cap="none" spc="0" normalizeH="0" baseline="0" noProof="0" dirty="0" smtClean="0">
              <a:ln>
                <a:noFill/>
              </a:ln>
              <a:solidFill>
                <a:schemeClr val="tx1"/>
              </a:solidFill>
              <a:uLnTx/>
              <a:uFillTx/>
              <a:latin typeface="Arial"/>
              <a:ea typeface="+mn-ea"/>
              <a:cs typeface="Arial"/>
            </a:endParaRPr>
          </a:p>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1" i="0" u="none" strike="noStrike" kern="0" cap="none" spc="0" normalizeH="0" baseline="0" noProof="0" dirty="0" smtClean="0">
                <a:ln>
                  <a:noFill/>
                </a:ln>
                <a:solidFill>
                  <a:srgbClr val="C00000"/>
                </a:solidFill>
                <a:uLnTx/>
                <a:uFillTx/>
                <a:latin typeface="Arial"/>
                <a:ea typeface="+mn-ea"/>
                <a:cs typeface="Arial"/>
              </a:rPr>
              <a:t>0.1</a:t>
            </a:r>
            <a:r>
              <a:rPr kumimoji="0" lang="en-US" sz="1400" b="1" i="0" u="none" strike="noStrike" kern="0" cap="none" spc="0" normalizeH="0" baseline="0" noProof="0" dirty="0" smtClean="0">
                <a:ln>
                  <a:noFill/>
                </a:ln>
                <a:solidFill>
                  <a:srgbClr val="C00000"/>
                </a:solidFill>
                <a:uLnTx/>
                <a:uFillTx/>
                <a:latin typeface="Arial"/>
                <a:ea typeface="+mn-ea"/>
                <a:cs typeface="Arial"/>
              </a:rPr>
              <a:t>-0.2</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Gy</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whole</a:t>
            </a:r>
            <a:r>
              <a:rPr kumimoji="0" lang="tr-TR" sz="1400" b="1" i="0" u="none" strike="noStrike" kern="0" cap="none" spc="0" normalizeH="0" baseline="0" noProof="0" dirty="0" smtClean="0">
                <a:ln>
                  <a:noFill/>
                </a:ln>
                <a:solidFill>
                  <a:srgbClr val="C00000"/>
                </a:solidFill>
                <a:uLnTx/>
                <a:uFillTx/>
                <a:latin typeface="Arial"/>
                <a:ea typeface="+mn-ea"/>
                <a:cs typeface="Arial"/>
              </a:rPr>
              <a:t> body</a:t>
            </a:r>
            <a:r>
              <a:rPr kumimoji="0" lang="en-GB"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smtClean="0">
                <a:ln>
                  <a:noFill/>
                </a:ln>
                <a:solidFill>
                  <a:schemeClr val="tx1"/>
                </a:solidFill>
                <a:uLnTx/>
                <a:uFillTx/>
                <a:latin typeface="Arial"/>
                <a:ea typeface="+mn-ea"/>
                <a:cs typeface="Arial"/>
              </a:rPr>
              <a:t>– </a:t>
            </a:r>
          </a:p>
          <a:p>
            <a:pPr marL="0" marR="0" lvl="0" indent="0" algn="just" defTabSz="914400" eaLnBrk="1" fontAlgn="auto" latinLnBrk="0" hangingPunct="1">
              <a:lnSpc>
                <a:spcPct val="200000"/>
              </a:lnSpc>
              <a:spcBef>
                <a:spcPts val="0"/>
              </a:spcBef>
              <a:spcAft>
                <a:spcPts val="0"/>
              </a:spcAft>
              <a:buClrTx/>
              <a:buSzTx/>
              <a:tabLst/>
              <a:defRPr/>
            </a:pPr>
            <a:r>
              <a:rPr kumimoji="0" lang="tr-TR" sz="1400" b="0" i="0" u="none" strike="noStrike" kern="0" cap="none" spc="0" normalizeH="0" baseline="0" noProof="0" dirty="0" err="1" smtClean="0">
                <a:ln>
                  <a:noFill/>
                </a:ln>
                <a:solidFill>
                  <a:schemeClr val="tx1"/>
                </a:solidFill>
                <a:uLnTx/>
                <a:uFillTx/>
                <a:latin typeface="Arial"/>
                <a:ea typeface="+mn-ea"/>
                <a:cs typeface="Arial"/>
              </a:rPr>
              <a:t>Detectable</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increase</a:t>
            </a:r>
            <a:r>
              <a:rPr kumimoji="0" lang="tr-TR" sz="1400" b="0" i="0" u="none" strike="noStrike" kern="0" cap="none" spc="0" normalizeH="0" baseline="0" noProof="0" dirty="0" smtClean="0">
                <a:ln>
                  <a:noFill/>
                </a:ln>
                <a:solidFill>
                  <a:schemeClr val="tx1"/>
                </a:solidFill>
                <a:uLnTx/>
                <a:uFillTx/>
                <a:latin typeface="Arial"/>
                <a:ea typeface="+mn-ea"/>
                <a:cs typeface="Arial"/>
              </a:rPr>
              <a:t> in </a:t>
            </a:r>
            <a:r>
              <a:rPr kumimoji="0" lang="tr-TR" sz="1400" b="0" i="0" u="none" strike="noStrike" kern="0" cap="none" spc="0" normalizeH="0" baseline="0" noProof="0" dirty="0" err="1" smtClean="0">
                <a:ln>
                  <a:noFill/>
                </a:ln>
                <a:solidFill>
                  <a:schemeClr val="tx1"/>
                </a:solidFill>
                <a:uLnTx/>
                <a:uFillTx/>
                <a:latin typeface="Arial"/>
                <a:ea typeface="+mn-ea"/>
                <a:cs typeface="Arial"/>
              </a:rPr>
              <a:t>chromosome</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aberrations</a:t>
            </a:r>
            <a:r>
              <a:rPr kumimoji="0" lang="tr-TR" sz="1400" b="0" i="0" u="none" strike="noStrike" kern="0" cap="none" spc="0" normalizeH="0" baseline="0" noProof="0" dirty="0" smtClean="0">
                <a:ln>
                  <a:noFill/>
                </a:ln>
                <a:solidFill>
                  <a:schemeClr val="tx1"/>
                </a:solidFill>
                <a:uLnTx/>
                <a:uFillTx/>
                <a:latin typeface="Arial"/>
                <a:ea typeface="+mn-ea"/>
                <a:cs typeface="Arial"/>
              </a:rPr>
              <a:t>. No </a:t>
            </a:r>
            <a:r>
              <a:rPr kumimoji="0" lang="tr-TR" sz="1400" b="0" i="0" u="none" strike="noStrike" kern="0" cap="none" spc="0" normalizeH="0" baseline="0" noProof="0" dirty="0" err="1" smtClean="0">
                <a:ln>
                  <a:noFill/>
                </a:ln>
                <a:solidFill>
                  <a:schemeClr val="tx1"/>
                </a:solidFill>
                <a:uLnTx/>
                <a:uFillTx/>
                <a:latin typeface="Arial"/>
                <a:ea typeface="+mn-ea"/>
                <a:cs typeface="Arial"/>
              </a:rPr>
              <a:t>clinical</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symptoms</a:t>
            </a:r>
            <a:endParaRPr kumimoji="0" lang="tr-TR" sz="1400" b="0" i="0" u="none" strike="noStrike" kern="0" cap="none" spc="0" normalizeH="0" baseline="0" noProof="0" dirty="0" smtClean="0">
              <a:ln>
                <a:noFill/>
              </a:ln>
              <a:solidFill>
                <a:schemeClr val="tx1"/>
              </a:solidFill>
              <a:uLnTx/>
              <a:uFillTx/>
              <a:latin typeface="Arial"/>
              <a:ea typeface="+mn-ea"/>
              <a:cs typeface="Arial"/>
            </a:endParaRPr>
          </a:p>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1" i="0" u="none" strike="noStrike" kern="0" cap="none" spc="0" normalizeH="0" baseline="0" noProof="0" dirty="0" smtClean="0">
                <a:ln>
                  <a:noFill/>
                </a:ln>
                <a:solidFill>
                  <a:srgbClr val="C00000"/>
                </a:solidFill>
                <a:uLnTx/>
                <a:uFillTx/>
                <a:latin typeface="Arial"/>
                <a:ea typeface="+mn-ea"/>
                <a:cs typeface="Arial"/>
              </a:rPr>
              <a:t>0.12</a:t>
            </a:r>
            <a:r>
              <a:rPr kumimoji="0" lang="en-US"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Gy</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whole</a:t>
            </a:r>
            <a:r>
              <a:rPr kumimoji="0" lang="tr-TR" sz="1400" b="1" i="0" u="none" strike="noStrike" kern="0" cap="none" spc="0" normalizeH="0" baseline="0" noProof="0" dirty="0" smtClean="0">
                <a:ln>
                  <a:noFill/>
                </a:ln>
                <a:solidFill>
                  <a:srgbClr val="C00000"/>
                </a:solidFill>
                <a:uLnTx/>
                <a:uFillTx/>
                <a:latin typeface="Arial"/>
                <a:ea typeface="+mn-ea"/>
                <a:cs typeface="Arial"/>
              </a:rPr>
              <a:t> body</a:t>
            </a:r>
            <a:r>
              <a:rPr kumimoji="0" lang="en-GB"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smtClean="0">
                <a:ln>
                  <a:noFill/>
                </a:ln>
                <a:solidFill>
                  <a:schemeClr val="tx1"/>
                </a:solidFill>
                <a:uLnTx/>
                <a:uFillTx/>
                <a:latin typeface="Arial"/>
                <a:ea typeface="+mn-ea"/>
                <a:cs typeface="Arial"/>
              </a:rPr>
              <a:t>– </a:t>
            </a:r>
          </a:p>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0" i="0" u="none" strike="noStrike" kern="0" cap="none" spc="0" normalizeH="0" baseline="0" noProof="0" dirty="0" smtClean="0">
                <a:ln>
                  <a:noFill/>
                </a:ln>
                <a:solidFill>
                  <a:schemeClr val="tx1"/>
                </a:solidFill>
                <a:uLnTx/>
                <a:uFillTx/>
                <a:latin typeface="Arial"/>
                <a:ea typeface="+mn-ea"/>
                <a:cs typeface="Arial"/>
              </a:rPr>
              <a:t>Sperm </a:t>
            </a:r>
            <a:r>
              <a:rPr kumimoji="0" lang="tr-TR" sz="1400" b="0" i="0" u="none" strike="noStrike" kern="0" cap="none" spc="0" normalizeH="0" baseline="0" noProof="0" dirty="0" err="1" smtClean="0">
                <a:ln>
                  <a:noFill/>
                </a:ln>
                <a:solidFill>
                  <a:schemeClr val="tx1"/>
                </a:solidFill>
                <a:uLnTx/>
                <a:uFillTx/>
                <a:latin typeface="Arial"/>
                <a:ea typeface="+mn-ea"/>
                <a:cs typeface="Arial"/>
              </a:rPr>
              <a:t>count</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decre</a:t>
            </a:r>
            <a:r>
              <a:rPr kumimoji="0" lang="en-GB" sz="1400" b="0" i="0" u="none" strike="noStrike" kern="0" cap="none" spc="0" normalizeH="0" baseline="0" noProof="0" dirty="0" smtClean="0">
                <a:ln>
                  <a:noFill/>
                </a:ln>
                <a:solidFill>
                  <a:schemeClr val="tx1"/>
                </a:solidFill>
                <a:uLnTx/>
                <a:uFillTx/>
                <a:latin typeface="Arial"/>
                <a:ea typeface="+mn-ea"/>
                <a:cs typeface="Arial"/>
              </a:rPr>
              <a:t>a</a:t>
            </a:r>
            <a:r>
              <a:rPr kumimoji="0" lang="tr-TR" sz="1400" b="0" i="0" u="none" strike="noStrike" kern="0" cap="none" spc="0" normalizeH="0" baseline="0" noProof="0" dirty="0" smtClean="0">
                <a:ln>
                  <a:noFill/>
                </a:ln>
                <a:solidFill>
                  <a:schemeClr val="tx1"/>
                </a:solidFill>
                <a:uLnTx/>
                <a:uFillTx/>
                <a:latin typeface="Arial"/>
                <a:ea typeface="+mn-ea"/>
                <a:cs typeface="Arial"/>
              </a:rPr>
              <a:t>ses to minimum </a:t>
            </a:r>
            <a:r>
              <a:rPr kumimoji="0" lang="tr-TR" sz="1400" b="0" i="0" u="none" strike="noStrike" kern="0" cap="none" spc="0" normalizeH="0" baseline="0" noProof="0" dirty="0" err="1" smtClean="0">
                <a:ln>
                  <a:noFill/>
                </a:ln>
                <a:solidFill>
                  <a:schemeClr val="tx1"/>
                </a:solidFill>
                <a:uLnTx/>
                <a:uFillTx/>
                <a:latin typeface="Arial"/>
                <a:ea typeface="+mn-ea"/>
                <a:cs typeface="Arial"/>
              </a:rPr>
              <a:t>about</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day</a:t>
            </a:r>
            <a:r>
              <a:rPr kumimoji="0" lang="tr-TR" sz="1400" b="0" i="0" u="none" strike="noStrike" kern="0" cap="none" spc="0" normalizeH="0" baseline="0" noProof="0" dirty="0" smtClean="0">
                <a:ln>
                  <a:noFill/>
                </a:ln>
                <a:solidFill>
                  <a:schemeClr val="tx1"/>
                </a:solidFill>
                <a:uLnTx/>
                <a:uFillTx/>
                <a:latin typeface="Arial"/>
                <a:ea typeface="+mn-ea"/>
                <a:cs typeface="Arial"/>
              </a:rPr>
              <a:t> 45</a:t>
            </a:r>
            <a:endParaRPr kumimoji="0" lang="tr-TR" sz="1400" b="0" i="0" u="none" strike="noStrike" kern="0" cap="none" spc="0" normalizeH="0" baseline="0" noProof="0" dirty="0" smtClean="0">
              <a:ln>
                <a:noFill/>
              </a:ln>
              <a:solidFill>
                <a:srgbClr val="0000CC"/>
              </a:solidFill>
              <a:uLnTx/>
              <a:uFillTx/>
              <a:latin typeface="Arial"/>
              <a:ea typeface="+mn-ea"/>
              <a:cs typeface="Arial"/>
            </a:endParaRPr>
          </a:p>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1" i="0" u="none" strike="noStrike" kern="0" cap="none" spc="0" normalizeH="0" baseline="0" noProof="0" dirty="0" smtClean="0">
                <a:ln>
                  <a:noFill/>
                </a:ln>
                <a:solidFill>
                  <a:srgbClr val="C00000"/>
                </a:solidFill>
                <a:uLnTx/>
                <a:uFillTx/>
                <a:latin typeface="Arial"/>
                <a:ea typeface="+mn-ea"/>
                <a:cs typeface="Arial"/>
              </a:rPr>
              <a:t>0.5 </a:t>
            </a:r>
            <a:r>
              <a:rPr kumimoji="0" lang="tr-TR" sz="1400" b="1" i="0" u="none" strike="noStrike" kern="0" cap="none" spc="0" normalizeH="0" baseline="0" noProof="0" dirty="0" err="1" smtClean="0">
                <a:ln>
                  <a:noFill/>
                </a:ln>
                <a:solidFill>
                  <a:srgbClr val="C00000"/>
                </a:solidFill>
                <a:uLnTx/>
                <a:uFillTx/>
                <a:latin typeface="Arial"/>
                <a:ea typeface="+mn-ea"/>
                <a:cs typeface="Arial"/>
              </a:rPr>
              <a:t>Gy</a:t>
            </a:r>
            <a:r>
              <a:rPr kumimoji="0" lang="tr-TR"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err="1" smtClean="0">
                <a:ln>
                  <a:noFill/>
                </a:ln>
                <a:solidFill>
                  <a:srgbClr val="C00000"/>
                </a:solidFill>
                <a:uLnTx/>
                <a:uFillTx/>
                <a:latin typeface="Arial"/>
                <a:ea typeface="+mn-ea"/>
                <a:cs typeface="Arial"/>
              </a:rPr>
              <a:t>whole</a:t>
            </a:r>
            <a:r>
              <a:rPr kumimoji="0" lang="tr-TR" sz="1400" b="1" i="0" u="none" strike="noStrike" kern="0" cap="none" spc="0" normalizeH="0" baseline="0" noProof="0" dirty="0" smtClean="0">
                <a:ln>
                  <a:noFill/>
                </a:ln>
                <a:solidFill>
                  <a:srgbClr val="C00000"/>
                </a:solidFill>
                <a:uLnTx/>
                <a:uFillTx/>
                <a:latin typeface="Arial"/>
                <a:ea typeface="+mn-ea"/>
                <a:cs typeface="Arial"/>
              </a:rPr>
              <a:t> body</a:t>
            </a:r>
            <a:r>
              <a:rPr kumimoji="0" lang="en-GB" sz="1400" b="1" i="0" u="none" strike="noStrike" kern="0" cap="none" spc="0" normalizeH="0" baseline="0" noProof="0" dirty="0" smtClean="0">
                <a:ln>
                  <a:noFill/>
                </a:ln>
                <a:solidFill>
                  <a:srgbClr val="C00000"/>
                </a:solidFill>
                <a:uLnTx/>
                <a:uFillTx/>
                <a:latin typeface="Arial"/>
                <a:ea typeface="+mn-ea"/>
                <a:cs typeface="Arial"/>
              </a:rPr>
              <a:t> </a:t>
            </a:r>
            <a:r>
              <a:rPr kumimoji="0" lang="tr-TR" sz="1400" b="1" i="0" u="none" strike="noStrike" kern="0" cap="none" spc="0" normalizeH="0" baseline="0" noProof="0" dirty="0" smtClean="0">
                <a:ln>
                  <a:noFill/>
                </a:ln>
                <a:solidFill>
                  <a:srgbClr val="C00000"/>
                </a:solidFill>
                <a:uLnTx/>
                <a:uFillTx/>
                <a:latin typeface="Arial"/>
                <a:ea typeface="+mn-ea"/>
                <a:cs typeface="Arial"/>
              </a:rPr>
              <a:t>– </a:t>
            </a:r>
          </a:p>
          <a:p>
            <a:pPr marL="0" marR="0" lvl="0" indent="0" algn="just" defTabSz="914400" eaLnBrk="1" fontAlgn="auto" latinLnBrk="0" hangingPunct="1">
              <a:lnSpc>
                <a:spcPct val="200000"/>
              </a:lnSpc>
              <a:spcBef>
                <a:spcPts val="0"/>
              </a:spcBef>
              <a:spcAft>
                <a:spcPts val="0"/>
              </a:spcAft>
              <a:buClrTx/>
              <a:buSzTx/>
              <a:buFont typeface="Wingdings" pitchFamily="2" charset="2"/>
              <a:buChar char="Ø"/>
              <a:tabLst/>
              <a:defRPr/>
            </a:pPr>
            <a:r>
              <a:rPr kumimoji="0" lang="tr-TR" sz="1400" b="0" i="0" u="none" strike="noStrike" kern="0" cap="none" spc="0" normalizeH="0" baseline="0" noProof="0" dirty="0" err="1" smtClean="0">
                <a:ln>
                  <a:noFill/>
                </a:ln>
                <a:solidFill>
                  <a:schemeClr val="tx1"/>
                </a:solidFill>
                <a:uLnTx/>
                <a:uFillTx/>
                <a:latin typeface="Arial"/>
                <a:ea typeface="+mn-ea"/>
                <a:cs typeface="Arial"/>
              </a:rPr>
              <a:t>Detectable</a:t>
            </a:r>
            <a:r>
              <a:rPr kumimoji="0" lang="tr-TR" sz="1400" b="0" i="0" u="none" strike="noStrike" kern="0" cap="none" spc="0" normalizeH="0" baseline="0" noProof="0" dirty="0" smtClean="0">
                <a:ln>
                  <a:noFill/>
                </a:ln>
                <a:solidFill>
                  <a:schemeClr val="tx1"/>
                </a:solidFill>
                <a:uLnTx/>
                <a:uFillTx/>
                <a:latin typeface="Arial"/>
                <a:ea typeface="+mn-ea"/>
                <a:cs typeface="Arial"/>
              </a:rPr>
              <a:t> bone </a:t>
            </a:r>
            <a:r>
              <a:rPr kumimoji="0" lang="tr-TR" sz="1400" b="0" i="0" u="none" strike="noStrike" kern="0" cap="none" spc="0" normalizeH="0" baseline="0" noProof="0" dirty="0" err="1" smtClean="0">
                <a:ln>
                  <a:noFill/>
                </a:ln>
                <a:solidFill>
                  <a:schemeClr val="tx1"/>
                </a:solidFill>
                <a:uLnTx/>
                <a:uFillTx/>
                <a:latin typeface="Arial"/>
                <a:ea typeface="+mn-ea"/>
                <a:cs typeface="Arial"/>
              </a:rPr>
              <a:t>marrow</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depression</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with</a:t>
            </a:r>
            <a:r>
              <a:rPr kumimoji="0" lang="tr-TR" sz="1400" b="0" i="0" u="none" strike="noStrike" kern="0" cap="none" spc="0" normalizeH="0" baseline="0" noProof="0" dirty="0" smtClean="0">
                <a:ln>
                  <a:noFill/>
                </a:ln>
                <a:solidFill>
                  <a:schemeClr val="tx1"/>
                </a:solidFill>
                <a:uLnTx/>
                <a:uFillTx/>
                <a:latin typeface="Arial"/>
                <a:ea typeface="+mn-ea"/>
                <a:cs typeface="Arial"/>
              </a:rPr>
              <a:t> </a:t>
            </a:r>
            <a:r>
              <a:rPr kumimoji="0" lang="tr-TR" sz="1400" b="0" i="0" u="none" strike="noStrike" kern="0" cap="none" spc="0" normalizeH="0" baseline="0" noProof="0" dirty="0" err="1" smtClean="0">
                <a:ln>
                  <a:noFill/>
                </a:ln>
                <a:solidFill>
                  <a:schemeClr val="tx1"/>
                </a:solidFill>
                <a:uLnTx/>
                <a:uFillTx/>
                <a:latin typeface="Arial"/>
                <a:ea typeface="+mn-ea"/>
                <a:cs typeface="Arial"/>
              </a:rPr>
              <a:t>lymphopenia</a:t>
            </a:r>
            <a:endParaRPr kumimoji="0" lang="en-GB" sz="1400" b="0" i="0" u="none" strike="noStrike" kern="0" cap="none" spc="0" normalizeH="0" baseline="0" noProof="0" dirty="0">
              <a:ln>
                <a:noFill/>
              </a:ln>
              <a:solidFill>
                <a:schemeClr val="tx1"/>
              </a:solidFill>
              <a:uLnTx/>
              <a:uFillTx/>
              <a:latin typeface="Arial"/>
              <a:ea typeface="+mn-ea"/>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533400" y="2895600"/>
            <a:ext cx="2743200" cy="3124200"/>
          </a:xfrm>
          <a:prstGeom prst="rect">
            <a:avLst/>
          </a:prstGeom>
          <a:solidFill>
            <a:schemeClr val="accent5">
              <a:lumMod val="50000"/>
            </a:schemeClr>
          </a:solidFill>
          <a:ln w="57150">
            <a:solidFill>
              <a:schemeClr val="bg1"/>
            </a:solidFill>
            <a:miter lim="800000"/>
            <a:headEnd/>
            <a:tailEnd/>
          </a:ln>
        </p:spPr>
      </p:pic>
      <p:sp>
        <p:nvSpPr>
          <p:cNvPr id="9" name="5 Metin Yer Tutucusu"/>
          <p:cNvSpPr txBox="1">
            <a:spLocks/>
          </p:cNvSpPr>
          <p:nvPr/>
        </p:nvSpPr>
        <p:spPr>
          <a:xfrm>
            <a:off x="457200" y="1981200"/>
            <a:ext cx="3657600"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smtClean="0">
                <a:ln>
                  <a:noFill/>
                </a:ln>
                <a:solidFill>
                  <a:schemeClr val="tx1"/>
                </a:solidFill>
                <a:effectLst/>
                <a:uLnTx/>
                <a:uFillTx/>
                <a:latin typeface="Arial"/>
                <a:ea typeface="+mn-ea"/>
                <a:cs typeface="Arial"/>
              </a:rPr>
              <a:t>ACUTE RADIATION SYNDROME</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1" i="0" u="none" strike="noStrike" kern="0" cap="none" spc="0" normalizeH="0" baseline="0" noProof="0" dirty="0">
              <a:ln>
                <a:noFill/>
              </a:ln>
              <a:solidFill>
                <a:schemeClr val="tx1"/>
              </a:solidFill>
              <a:effectLst/>
              <a:uLnTx/>
              <a:uFillTx/>
              <a:latin typeface="Arial"/>
              <a:ea typeface="+mn-ea"/>
              <a:cs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27 Dikdörtgen"/>
          <p:cNvSpPr/>
          <p:nvPr/>
        </p:nvSpPr>
        <p:spPr>
          <a:xfrm>
            <a:off x="3733800" y="1981200"/>
            <a:ext cx="4572000" cy="2705869"/>
          </a:xfrm>
          <a:prstGeom prst="rect">
            <a:avLst/>
          </a:prstGeom>
        </p:spPr>
        <p:txBody>
          <a:bodyPr>
            <a:spAutoFit/>
          </a:bodyPr>
          <a:lstStyle/>
          <a:p>
            <a:pPr marL="666750" lvl="2" algn="just">
              <a:lnSpc>
                <a:spcPct val="150000"/>
              </a:lnSpc>
              <a:spcBef>
                <a:spcPct val="30000"/>
              </a:spcBef>
            </a:pPr>
            <a:r>
              <a:rPr lang="en-AU" sz="1600" dirty="0" smtClean="0">
                <a:latin typeface="Arial" pitchFamily="34" charset="0"/>
              </a:rPr>
              <a:t>If the lymphocyte count in first week below </a:t>
            </a:r>
            <a:r>
              <a:rPr lang="en-AU" sz="1600" dirty="0" smtClean="0">
                <a:solidFill>
                  <a:srgbClr val="290ECE"/>
                </a:solidFill>
                <a:latin typeface="Arial" pitchFamily="34" charset="0"/>
              </a:rPr>
              <a:t>100 cells/</a:t>
            </a:r>
            <a:r>
              <a:rPr lang="en-AU" sz="1600" dirty="0" smtClean="0">
                <a:solidFill>
                  <a:srgbClr val="290ECE"/>
                </a:solidFill>
                <a:latin typeface="Arial" pitchFamily="34" charset="0"/>
                <a:cs typeface="Arial" pitchFamily="34" charset="0"/>
              </a:rPr>
              <a:t>µ</a:t>
            </a:r>
            <a:r>
              <a:rPr lang="en-AU" sz="1600" dirty="0" smtClean="0">
                <a:solidFill>
                  <a:srgbClr val="290ECE"/>
                </a:solidFill>
                <a:latin typeface="Arial" pitchFamily="34" charset="0"/>
              </a:rPr>
              <a:t>L</a:t>
            </a:r>
            <a:r>
              <a:rPr lang="en-AU" sz="1600" dirty="0" smtClean="0">
                <a:latin typeface="Arial" pitchFamily="34" charset="0"/>
              </a:rPr>
              <a:t>, consider treatment with growth factors and BMT</a:t>
            </a:r>
          </a:p>
          <a:p>
            <a:pPr marL="666750" lvl="2" algn="just">
              <a:lnSpc>
                <a:spcPct val="150000"/>
              </a:lnSpc>
              <a:spcBef>
                <a:spcPct val="30000"/>
              </a:spcBef>
            </a:pPr>
            <a:r>
              <a:rPr lang="en-AU" sz="1600" dirty="0" smtClean="0">
                <a:latin typeface="Arial" pitchFamily="34" charset="0"/>
              </a:rPr>
              <a:t>Observe HLA compatibility at allogenic </a:t>
            </a:r>
            <a:r>
              <a:rPr lang="en-AU" sz="1600" dirty="0" smtClean="0">
                <a:solidFill>
                  <a:schemeClr val="tx2"/>
                </a:solidFill>
                <a:latin typeface="Arial" pitchFamily="34" charset="0"/>
              </a:rPr>
              <a:t>BMT</a:t>
            </a:r>
            <a:r>
              <a:rPr lang="en-AU" sz="1600" dirty="0" smtClean="0">
                <a:latin typeface="Arial" pitchFamily="34" charset="0"/>
              </a:rPr>
              <a:t>. This therapy may be recommended for patients exposed to WB radiation doses </a:t>
            </a:r>
            <a:r>
              <a:rPr lang="en-AU" sz="1600" dirty="0" smtClean="0">
                <a:solidFill>
                  <a:schemeClr val="tx2"/>
                </a:solidFill>
                <a:latin typeface="Arial" pitchFamily="34" charset="0"/>
              </a:rPr>
              <a:t>exceeding 9 </a:t>
            </a:r>
            <a:r>
              <a:rPr lang="en-AU" sz="1600" dirty="0" err="1" smtClean="0">
                <a:solidFill>
                  <a:schemeClr val="tx2"/>
                </a:solidFill>
                <a:latin typeface="Arial" pitchFamily="34" charset="0"/>
              </a:rPr>
              <a:t>Gy</a:t>
            </a:r>
            <a:endParaRPr lang="en-AU" sz="1600" dirty="0">
              <a:solidFill>
                <a:schemeClr val="tx2"/>
              </a:solidFill>
              <a:latin typeface="Arial" pitchFamily="34" charset="0"/>
            </a:endParaRPr>
          </a:p>
        </p:txBody>
      </p:sp>
      <p:pic>
        <p:nvPicPr>
          <p:cNvPr id="10"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pic>
        <p:nvPicPr>
          <p:cNvPr id="20" name="Picture 3"/>
          <p:cNvPicPr>
            <a:picLocks noChangeArrowheads="1"/>
          </p:cNvPicPr>
          <p:nvPr/>
        </p:nvPicPr>
        <p:blipFill>
          <a:blip r:embed="rId3" cstate="print"/>
          <a:srcRect/>
          <a:stretch>
            <a:fillRect/>
          </a:stretch>
        </p:blipFill>
        <p:spPr bwMode="auto">
          <a:xfrm>
            <a:off x="457200" y="5029200"/>
            <a:ext cx="3352800" cy="1524000"/>
          </a:xfrm>
          <a:prstGeom prst="rect">
            <a:avLst/>
          </a:prstGeom>
          <a:noFill/>
          <a:ln w="9525">
            <a:noFill/>
            <a:miter lim="800000"/>
            <a:headEnd/>
            <a:tailEnd/>
          </a:ln>
          <a:effectLst/>
        </p:spPr>
      </p:pic>
      <p:pic>
        <p:nvPicPr>
          <p:cNvPr id="21" name="Picture 4" descr="D:\MEIR\images\05\G_ars19l.jpg"/>
          <p:cNvPicPr>
            <a:picLocks noChangeAspect="1" noChangeArrowheads="1"/>
          </p:cNvPicPr>
          <p:nvPr/>
        </p:nvPicPr>
        <p:blipFill>
          <a:blip r:embed="rId4" cstate="print"/>
          <a:srcRect/>
          <a:stretch>
            <a:fillRect/>
          </a:stretch>
        </p:blipFill>
        <p:spPr bwMode="auto">
          <a:xfrm>
            <a:off x="457200" y="3276600"/>
            <a:ext cx="3352800" cy="1444625"/>
          </a:xfrm>
          <a:prstGeom prst="rect">
            <a:avLst/>
          </a:prstGeom>
          <a:noFill/>
        </p:spPr>
      </p:pic>
      <p:pic>
        <p:nvPicPr>
          <p:cNvPr id="22" name="Picture 4" descr="D:\MEIR\images\05\G_ars18l.jpg"/>
          <p:cNvPicPr>
            <a:picLocks noChangeAspect="1" noChangeArrowheads="1"/>
          </p:cNvPicPr>
          <p:nvPr/>
        </p:nvPicPr>
        <p:blipFill>
          <a:blip r:embed="rId5" cstate="print"/>
          <a:srcRect/>
          <a:stretch>
            <a:fillRect/>
          </a:stretch>
        </p:blipFill>
        <p:spPr bwMode="auto">
          <a:xfrm>
            <a:off x="457200" y="1981200"/>
            <a:ext cx="3352800" cy="1291568"/>
          </a:xfrm>
          <a:prstGeom prst="rect">
            <a:avLst/>
          </a:prstGeom>
          <a:noFill/>
        </p:spPr>
      </p:pic>
      <p:sp>
        <p:nvSpPr>
          <p:cNvPr id="23" name="Text Box 5"/>
          <p:cNvSpPr txBox="1">
            <a:spLocks noChangeArrowheads="1"/>
          </p:cNvSpPr>
          <p:nvPr/>
        </p:nvSpPr>
        <p:spPr bwMode="auto">
          <a:xfrm>
            <a:off x="457200" y="1981200"/>
            <a:ext cx="3352800" cy="261610"/>
          </a:xfrm>
          <a:prstGeom prst="rect">
            <a:avLst/>
          </a:prstGeom>
          <a:solidFill>
            <a:schemeClr val="accent6">
              <a:lumMod val="75000"/>
            </a:schemeClr>
          </a:solidFill>
          <a:ln w="12700">
            <a:noFill/>
            <a:miter lim="800000"/>
            <a:headEnd type="none" w="sm" len="sm"/>
            <a:tailEnd type="none" w="sm" len="sm"/>
          </a:ln>
          <a:effectLst/>
        </p:spPr>
        <p:txBody>
          <a:bodyPr wrap="square">
            <a:spAutoFit/>
          </a:bodyPr>
          <a:lstStyle/>
          <a:p>
            <a:r>
              <a:rPr lang="en-GB" sz="1100" dirty="0">
                <a:solidFill>
                  <a:schemeClr val="bg1"/>
                </a:solidFill>
                <a:latin typeface="Arial" pitchFamily="34" charset="0"/>
              </a:rPr>
              <a:t>Normal bone marrow cells </a:t>
            </a:r>
          </a:p>
        </p:txBody>
      </p:sp>
      <p:sp>
        <p:nvSpPr>
          <p:cNvPr id="24" name="Text Box 5"/>
          <p:cNvSpPr txBox="1">
            <a:spLocks noChangeArrowheads="1"/>
          </p:cNvSpPr>
          <p:nvPr/>
        </p:nvSpPr>
        <p:spPr bwMode="auto">
          <a:xfrm>
            <a:off x="457200" y="3276600"/>
            <a:ext cx="3352800" cy="261610"/>
          </a:xfrm>
          <a:prstGeom prst="rect">
            <a:avLst/>
          </a:prstGeom>
          <a:solidFill>
            <a:schemeClr val="accent6">
              <a:lumMod val="75000"/>
            </a:schemeClr>
          </a:solidFill>
          <a:ln w="12700">
            <a:noFill/>
            <a:miter lim="800000"/>
            <a:headEnd type="none" w="sm" len="sm"/>
            <a:tailEnd type="none" w="sm" len="sm"/>
          </a:ln>
          <a:effectLst/>
        </p:spPr>
        <p:txBody>
          <a:bodyPr wrap="square">
            <a:spAutoFit/>
          </a:bodyPr>
          <a:lstStyle/>
          <a:p>
            <a:r>
              <a:rPr lang="en-GB" sz="1100" dirty="0">
                <a:solidFill>
                  <a:schemeClr val="bg1"/>
                </a:solidFill>
                <a:latin typeface="Arial" pitchFamily="34" charset="0"/>
              </a:rPr>
              <a:t>Bone marrow damaged by radiation injury </a:t>
            </a:r>
          </a:p>
        </p:txBody>
      </p:sp>
      <p:sp>
        <p:nvSpPr>
          <p:cNvPr id="26" name="Rectangle 2"/>
          <p:cNvSpPr>
            <a:spLocks noChangeArrowheads="1"/>
          </p:cNvSpPr>
          <p:nvPr/>
        </p:nvSpPr>
        <p:spPr bwMode="auto">
          <a:xfrm>
            <a:off x="457200" y="4724400"/>
            <a:ext cx="3352800" cy="304800"/>
          </a:xfrm>
          <a:prstGeom prst="rect">
            <a:avLst/>
          </a:prstGeom>
          <a:solidFill>
            <a:schemeClr val="accent6">
              <a:lumMod val="75000"/>
            </a:schemeClr>
          </a:solidFill>
          <a:ln w="9525">
            <a:noFill/>
            <a:miter lim="800000"/>
            <a:headEnd/>
            <a:tailEnd/>
          </a:ln>
          <a:effectLst/>
        </p:spPr>
        <p:txBody>
          <a:bodyPr lIns="92075" tIns="46038" rIns="92075" bIns="46038" anchor="ctr"/>
          <a:lstStyle/>
          <a:p>
            <a:r>
              <a:rPr lang="en-US" sz="1100" dirty="0" err="1" smtClean="0">
                <a:solidFill>
                  <a:schemeClr val="bg1"/>
                </a:solidFill>
                <a:latin typeface="Arial" pitchFamily="34" charset="0"/>
              </a:rPr>
              <a:t>Haematological</a:t>
            </a:r>
            <a:r>
              <a:rPr lang="en-US" sz="1100" dirty="0" smtClean="0">
                <a:solidFill>
                  <a:schemeClr val="bg1"/>
                </a:solidFill>
                <a:latin typeface="Arial" pitchFamily="34" charset="0"/>
              </a:rPr>
              <a:t> response to 3 </a:t>
            </a:r>
            <a:r>
              <a:rPr lang="en-US" sz="1100" dirty="0" err="1" smtClean="0">
                <a:solidFill>
                  <a:schemeClr val="bg1"/>
                </a:solidFill>
                <a:latin typeface="Arial" pitchFamily="34" charset="0"/>
              </a:rPr>
              <a:t>Gy</a:t>
            </a:r>
            <a:r>
              <a:rPr lang="en-US" sz="1100" dirty="0">
                <a:solidFill>
                  <a:schemeClr val="bg1"/>
                </a:solidFill>
                <a:latin typeface="Arial" pitchFamily="34" charset="0"/>
              </a:rPr>
              <a:t>, </a:t>
            </a:r>
            <a:r>
              <a:rPr lang="tr-TR" sz="1100" dirty="0" smtClean="0">
                <a:solidFill>
                  <a:schemeClr val="bg1"/>
                </a:solidFill>
                <a:latin typeface="Arial" pitchFamily="34" charset="0"/>
              </a:rPr>
              <a:t> </a:t>
            </a:r>
            <a:r>
              <a:rPr lang="tr-TR" sz="1100" dirty="0" err="1" smtClean="0">
                <a:solidFill>
                  <a:schemeClr val="bg1"/>
                </a:solidFill>
                <a:latin typeface="Arial" pitchFamily="34" charset="0"/>
              </a:rPr>
              <a:t>exposure</a:t>
            </a:r>
            <a:endParaRPr lang="en-US" sz="1100" dirty="0">
              <a:solidFill>
                <a:schemeClr val="bg1"/>
              </a:solidFill>
              <a:latin typeface="Arial" pitchFamily="34" charset="0"/>
            </a:endParaRPr>
          </a:p>
        </p:txBody>
      </p:sp>
      <p:sp>
        <p:nvSpPr>
          <p:cNvPr id="30" name="29 Dikdörtgen"/>
          <p:cNvSpPr/>
          <p:nvPr/>
        </p:nvSpPr>
        <p:spPr>
          <a:xfrm>
            <a:off x="4343400" y="5105400"/>
            <a:ext cx="4343400" cy="978729"/>
          </a:xfrm>
          <a:prstGeom prst="rect">
            <a:avLst/>
          </a:prstGeom>
        </p:spPr>
        <p:txBody>
          <a:bodyPr wrap="square">
            <a:spAutoFit/>
          </a:bodyPr>
          <a:lstStyle/>
          <a:p>
            <a:pPr marL="285750" indent="-285750" algn="just">
              <a:spcBef>
                <a:spcPct val="30000"/>
              </a:spcBef>
              <a:buClr>
                <a:schemeClr val="tx2"/>
              </a:buClr>
            </a:pPr>
            <a:r>
              <a:rPr lang="en-AU" sz="1600" dirty="0" smtClean="0">
                <a:latin typeface="Arial" pitchFamily="34" charset="0"/>
              </a:rPr>
              <a:t>Successfully used for radiation victims </a:t>
            </a:r>
            <a:endParaRPr lang="tr-TR" sz="1600" dirty="0" smtClean="0">
              <a:latin typeface="Arial" pitchFamily="34" charset="0"/>
            </a:endParaRPr>
          </a:p>
          <a:p>
            <a:pPr marL="285750" indent="-285750" algn="just">
              <a:spcBef>
                <a:spcPct val="30000"/>
              </a:spcBef>
              <a:buClr>
                <a:schemeClr val="tx2"/>
              </a:buClr>
            </a:pPr>
            <a:r>
              <a:rPr lang="en-AU" sz="1600" dirty="0" smtClean="0">
                <a:latin typeface="Arial" pitchFamily="34" charset="0"/>
              </a:rPr>
              <a:t>after </a:t>
            </a:r>
            <a:r>
              <a:rPr lang="en-AU" sz="1600" dirty="0" err="1" smtClean="0">
                <a:latin typeface="Arial" pitchFamily="34" charset="0"/>
              </a:rPr>
              <a:t>Goiânia</a:t>
            </a:r>
            <a:r>
              <a:rPr lang="en-AU" sz="1600" dirty="0" smtClean="0">
                <a:latin typeface="Arial" pitchFamily="34" charset="0"/>
              </a:rPr>
              <a:t>, San Salvador, Israel and </a:t>
            </a:r>
            <a:endParaRPr lang="tr-TR" sz="1600" dirty="0" smtClean="0">
              <a:latin typeface="Arial" pitchFamily="34" charset="0"/>
            </a:endParaRPr>
          </a:p>
          <a:p>
            <a:pPr marL="285750" indent="-285750" algn="just">
              <a:spcBef>
                <a:spcPct val="30000"/>
              </a:spcBef>
              <a:buClr>
                <a:schemeClr val="tx2"/>
              </a:buClr>
            </a:pPr>
            <a:r>
              <a:rPr lang="en-AU" sz="1600" dirty="0" smtClean="0">
                <a:latin typeface="Arial" pitchFamily="34" charset="0"/>
              </a:rPr>
              <a:t>Belarus and </a:t>
            </a:r>
            <a:r>
              <a:rPr lang="en-AU" sz="1600" dirty="0" smtClean="0">
                <a:solidFill>
                  <a:srgbClr val="C00000"/>
                </a:solidFill>
                <a:latin typeface="Arial" pitchFamily="34" charset="0"/>
              </a:rPr>
              <a:t>Istanbul</a:t>
            </a:r>
            <a:r>
              <a:rPr lang="en-AU" sz="1600" dirty="0" smtClean="0">
                <a:solidFill>
                  <a:srgbClr val="FFFF00"/>
                </a:solidFill>
                <a:latin typeface="Arial" pitchFamily="34" charset="0"/>
              </a:rPr>
              <a:t> </a:t>
            </a:r>
            <a:r>
              <a:rPr lang="en-AU" sz="1600" dirty="0" smtClean="0">
                <a:latin typeface="Arial" pitchFamily="34" charset="0"/>
              </a:rPr>
              <a:t>accidents</a:t>
            </a:r>
            <a:endParaRPr lang="en-AU" sz="1600" dirty="0">
              <a:latin typeface="Arial" pitchFamily="34" charset="0"/>
            </a:endParaRPr>
          </a:p>
        </p:txBody>
      </p:sp>
      <p:sp>
        <p:nvSpPr>
          <p:cNvPr id="32" name="5 Metin Yer Tutucusu"/>
          <p:cNvSpPr txBox="1">
            <a:spLocks/>
          </p:cNvSpPr>
          <p:nvPr/>
        </p:nvSpPr>
        <p:spPr>
          <a:xfrm>
            <a:off x="457200" y="1524000"/>
            <a:ext cx="3657600"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effectLst/>
                <a:uLnTx/>
                <a:uFillTx/>
                <a:latin typeface="Arial"/>
                <a:ea typeface="+mn-ea"/>
                <a:cs typeface="Arial"/>
              </a:rPr>
              <a:t>ACUTE RADIATION SYNDROME</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1" i="0" u="none" strike="noStrike" kern="0" cap="none" spc="0" normalizeH="0" baseline="0" noProof="0" dirty="0">
              <a:ln>
                <a:noFill/>
              </a:ln>
              <a:effectLst/>
              <a:uLnTx/>
              <a:uFillTx/>
              <a:latin typeface="Arial"/>
              <a:ea typeface="+mn-ea"/>
              <a:cs typeface="Arial"/>
            </a:endParaRPr>
          </a:p>
        </p:txBody>
      </p:sp>
      <p:pic>
        <p:nvPicPr>
          <p:cNvPr id="33"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34"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685800" y="1981200"/>
            <a:ext cx="8077200" cy="1231106"/>
          </a:xfrm>
        </p:spPr>
        <p:txBody>
          <a:bodyPr/>
          <a:lstStyle/>
          <a:p>
            <a:endParaRPr lang="tr-TR" sz="1600" b="1" dirty="0" smtClean="0">
              <a:solidFill>
                <a:schemeClr val="accent2">
                  <a:lumMod val="75000"/>
                </a:schemeClr>
              </a:solidFill>
            </a:endParaRPr>
          </a:p>
          <a:p>
            <a:r>
              <a:rPr lang="en-US" sz="1600" b="1" dirty="0" smtClean="0">
                <a:solidFill>
                  <a:schemeClr val="accent2">
                    <a:lumMod val="75000"/>
                  </a:schemeClr>
                </a:solidFill>
              </a:rPr>
              <a:t>E.D. Thomas carried out the first transplants in dogs using high dose irradiation </a:t>
            </a:r>
            <a:endParaRPr lang="tr-TR" sz="1600" b="1" dirty="0" smtClean="0">
              <a:solidFill>
                <a:schemeClr val="accent2">
                  <a:lumMod val="75000"/>
                </a:schemeClr>
              </a:solidFill>
            </a:endParaRPr>
          </a:p>
          <a:p>
            <a:endParaRPr lang="tr-TR" sz="1600" b="1" dirty="0" smtClean="0">
              <a:solidFill>
                <a:schemeClr val="accent2">
                  <a:lumMod val="75000"/>
                </a:schemeClr>
              </a:solidFill>
            </a:endParaRPr>
          </a:p>
          <a:p>
            <a:endParaRPr lang="tr-TR" sz="1600" b="1" dirty="0" smtClean="0">
              <a:solidFill>
                <a:schemeClr val="accent2">
                  <a:lumMod val="75000"/>
                </a:schemeClr>
              </a:solidFill>
            </a:endParaRPr>
          </a:p>
          <a:p>
            <a:endParaRPr lang="tr-TR" sz="1600" b="1" dirty="0" smtClean="0">
              <a:solidFill>
                <a:schemeClr val="accent2">
                  <a:lumMod val="7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333375" y="3048000"/>
            <a:ext cx="2819400" cy="2523496"/>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228975" y="3048000"/>
            <a:ext cx="2728609" cy="2514600"/>
          </a:xfrm>
          <a:prstGeom prst="rect">
            <a:avLst/>
          </a:prstGeom>
          <a:noFill/>
          <a:ln w="9525">
            <a:noFill/>
            <a:miter lim="800000"/>
            <a:headEnd/>
            <a:tailEnd/>
          </a:ln>
        </p:spPr>
      </p:pic>
      <p:sp>
        <p:nvSpPr>
          <p:cNvPr id="6" name="5 Dikdörtgen"/>
          <p:cNvSpPr/>
          <p:nvPr/>
        </p:nvSpPr>
        <p:spPr>
          <a:xfrm>
            <a:off x="228600" y="6096000"/>
            <a:ext cx="8458200" cy="261610"/>
          </a:xfrm>
          <a:prstGeom prst="rect">
            <a:avLst/>
          </a:prstGeom>
        </p:spPr>
        <p:txBody>
          <a:bodyPr wrap="square">
            <a:spAutoFit/>
          </a:bodyPr>
          <a:lstStyle/>
          <a:p>
            <a:r>
              <a:rPr lang="tr-TR" sz="1100" dirty="0" smtClean="0">
                <a:solidFill>
                  <a:srgbClr val="0070C0"/>
                </a:solidFill>
              </a:rPr>
              <a:t>Thomas ED, </a:t>
            </a:r>
            <a:r>
              <a:rPr lang="tr-TR" sz="1100" dirty="0" err="1" smtClean="0">
                <a:solidFill>
                  <a:srgbClr val="0070C0"/>
                </a:solidFill>
              </a:rPr>
              <a:t>Collins</a:t>
            </a:r>
            <a:r>
              <a:rPr lang="tr-TR" sz="1100" dirty="0" smtClean="0">
                <a:solidFill>
                  <a:srgbClr val="0070C0"/>
                </a:solidFill>
              </a:rPr>
              <a:t> JA, </a:t>
            </a:r>
            <a:r>
              <a:rPr lang="tr-TR" sz="1100" dirty="0" err="1" smtClean="0">
                <a:solidFill>
                  <a:srgbClr val="0070C0"/>
                </a:solidFill>
              </a:rPr>
              <a:t>Herman</a:t>
            </a:r>
            <a:r>
              <a:rPr lang="tr-TR" sz="1100" dirty="0" smtClean="0">
                <a:solidFill>
                  <a:srgbClr val="0070C0"/>
                </a:solidFill>
              </a:rPr>
              <a:t> EC, </a:t>
            </a:r>
            <a:r>
              <a:rPr lang="tr-TR" sz="1100" dirty="0" err="1" smtClean="0">
                <a:solidFill>
                  <a:srgbClr val="0070C0"/>
                </a:solidFill>
              </a:rPr>
              <a:t>Ferrebee</a:t>
            </a:r>
            <a:r>
              <a:rPr lang="tr-TR" sz="1100" dirty="0" smtClean="0">
                <a:solidFill>
                  <a:srgbClr val="0070C0"/>
                </a:solidFill>
              </a:rPr>
              <a:t> JW. Marrow </a:t>
            </a:r>
            <a:r>
              <a:rPr lang="tr-TR" sz="1100" dirty="0" err="1" smtClean="0">
                <a:solidFill>
                  <a:srgbClr val="0070C0"/>
                </a:solidFill>
              </a:rPr>
              <a:t>transplants</a:t>
            </a:r>
            <a:r>
              <a:rPr lang="tr-TR" sz="1100" dirty="0" smtClean="0">
                <a:solidFill>
                  <a:srgbClr val="0070C0"/>
                </a:solidFill>
              </a:rPr>
              <a:t> in </a:t>
            </a:r>
            <a:r>
              <a:rPr lang="tr-TR" sz="1100" dirty="0" err="1" smtClean="0">
                <a:solidFill>
                  <a:srgbClr val="0070C0"/>
                </a:solidFill>
              </a:rPr>
              <a:t>lethally</a:t>
            </a:r>
            <a:r>
              <a:rPr lang="tr-TR" sz="1100" dirty="0" smtClean="0">
                <a:solidFill>
                  <a:srgbClr val="0070C0"/>
                </a:solidFill>
              </a:rPr>
              <a:t> </a:t>
            </a:r>
            <a:r>
              <a:rPr lang="tr-TR" sz="1100" dirty="0" err="1" smtClean="0">
                <a:solidFill>
                  <a:srgbClr val="0070C0"/>
                </a:solidFill>
              </a:rPr>
              <a:t>irradiated</a:t>
            </a:r>
            <a:r>
              <a:rPr lang="tr-TR" sz="1100" dirty="0" smtClean="0">
                <a:solidFill>
                  <a:srgbClr val="0070C0"/>
                </a:solidFill>
              </a:rPr>
              <a:t> </a:t>
            </a:r>
            <a:r>
              <a:rPr lang="tr-TR" sz="1100" dirty="0" err="1" smtClean="0">
                <a:solidFill>
                  <a:srgbClr val="0070C0"/>
                </a:solidFill>
              </a:rPr>
              <a:t>dogs</a:t>
            </a:r>
            <a:r>
              <a:rPr lang="tr-TR" sz="1100" dirty="0" smtClean="0">
                <a:solidFill>
                  <a:srgbClr val="0070C0"/>
                </a:solidFill>
              </a:rPr>
              <a:t> </a:t>
            </a:r>
            <a:r>
              <a:rPr lang="tr-TR" sz="1100" dirty="0" err="1" smtClean="0">
                <a:solidFill>
                  <a:srgbClr val="0070C0"/>
                </a:solidFill>
              </a:rPr>
              <a:t>given</a:t>
            </a:r>
            <a:r>
              <a:rPr lang="tr-TR" sz="1100" dirty="0" smtClean="0">
                <a:solidFill>
                  <a:srgbClr val="0070C0"/>
                </a:solidFill>
              </a:rPr>
              <a:t> methotrexate. </a:t>
            </a:r>
            <a:r>
              <a:rPr lang="tr-TR" sz="1100" dirty="0" err="1" smtClean="0">
                <a:solidFill>
                  <a:srgbClr val="0070C0"/>
                </a:solidFill>
              </a:rPr>
              <a:t>Blood</a:t>
            </a:r>
            <a:r>
              <a:rPr lang="tr-TR" sz="1100" dirty="0" smtClean="0">
                <a:solidFill>
                  <a:srgbClr val="0070C0"/>
                </a:solidFill>
              </a:rPr>
              <a:t> 1952; 19: 217–228.</a:t>
            </a:r>
            <a:endParaRPr lang="tr-TR" sz="1100" dirty="0">
              <a:solidFill>
                <a:srgbClr val="0070C0"/>
              </a:solidFill>
            </a:endParaRPr>
          </a:p>
        </p:txBody>
      </p:sp>
      <p:sp>
        <p:nvSpPr>
          <p:cNvPr id="7" name="6 5-Nokta Yıldız"/>
          <p:cNvSpPr/>
          <p:nvPr/>
        </p:nvSpPr>
        <p:spPr>
          <a:xfrm>
            <a:off x="5638800" y="3581400"/>
            <a:ext cx="228600" cy="228600"/>
          </a:xfrm>
          <a:prstGeom prst="star5">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8" name="Picture 4"/>
          <p:cNvPicPr>
            <a:picLocks noChangeAspect="1" noChangeArrowheads="1"/>
          </p:cNvPicPr>
          <p:nvPr/>
        </p:nvPicPr>
        <p:blipFill>
          <a:blip r:embed="rId5" cstate="print"/>
          <a:srcRect/>
          <a:stretch>
            <a:fillRect/>
          </a:stretch>
        </p:blipFill>
        <p:spPr bwMode="auto">
          <a:xfrm>
            <a:off x="6048375" y="3048000"/>
            <a:ext cx="2790825" cy="2514600"/>
          </a:xfrm>
          <a:prstGeom prst="rect">
            <a:avLst/>
          </a:prstGeom>
          <a:noFill/>
          <a:ln w="9525">
            <a:noFill/>
            <a:miter lim="800000"/>
            <a:headEnd/>
            <a:tailEnd/>
          </a:ln>
        </p:spPr>
      </p:pic>
      <p:pic>
        <p:nvPicPr>
          <p:cNvPr id="10" name="Picture 3"/>
          <p:cNvPicPr>
            <a:picLocks noChangeAspect="1" noChangeArrowheads="1"/>
          </p:cNvPicPr>
          <p:nvPr/>
        </p:nvPicPr>
        <p:blipFill>
          <a:blip r:embed="rId6" cstate="print"/>
          <a:srcRect/>
          <a:stretch>
            <a:fillRect/>
          </a:stretch>
        </p:blipFill>
        <p:spPr bwMode="auto">
          <a:xfrm>
            <a:off x="0" y="0"/>
            <a:ext cx="1828800" cy="990600"/>
          </a:xfrm>
          <a:prstGeom prst="rect">
            <a:avLst/>
          </a:prstGeom>
          <a:noFill/>
          <a:ln w="9525">
            <a:noFill/>
            <a:miter lim="800000"/>
            <a:headEnd/>
            <a:tailEnd/>
          </a:ln>
        </p:spPr>
      </p:pic>
      <p:sp>
        <p:nvSpPr>
          <p:cNvPr id="11"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pic>
        <p:nvPicPr>
          <p:cNvPr id="2" name="Picture 2"/>
          <p:cNvPicPr>
            <a:picLocks noChangeAspect="1" noChangeArrowheads="1"/>
          </p:cNvPicPr>
          <p:nvPr/>
        </p:nvPicPr>
        <p:blipFill>
          <a:blip r:embed="rId7" cstate="print"/>
          <a:srcRect/>
          <a:stretch>
            <a:fillRect/>
          </a:stretch>
        </p:blipFill>
        <p:spPr bwMode="auto">
          <a:xfrm>
            <a:off x="1981200" y="3745669"/>
            <a:ext cx="147637" cy="292931"/>
          </a:xfrm>
          <a:prstGeom prst="rect">
            <a:avLst/>
          </a:prstGeom>
          <a:noFill/>
          <a:ln w="9525">
            <a:noFill/>
            <a:miter lim="800000"/>
            <a:headEnd/>
            <a:tailEnd/>
          </a:ln>
        </p:spPr>
      </p:pic>
      <p:pic>
        <p:nvPicPr>
          <p:cNvPr id="12" name="Picture 4" descr="D:\MEIR\images\05\G_ars18l.jpg"/>
          <p:cNvPicPr>
            <a:picLocks noChangeAspect="1" noChangeArrowheads="1"/>
          </p:cNvPicPr>
          <p:nvPr/>
        </p:nvPicPr>
        <p:blipFill>
          <a:blip r:embed="rId8" cstate="print"/>
          <a:srcRect/>
          <a:stretch>
            <a:fillRect/>
          </a:stretch>
        </p:blipFill>
        <p:spPr bwMode="auto">
          <a:xfrm>
            <a:off x="2590800" y="3810000"/>
            <a:ext cx="381000" cy="228600"/>
          </a:xfrm>
          <a:prstGeom prst="rect">
            <a:avLst/>
          </a:prstGeom>
          <a:noFill/>
          <a:ln>
            <a:solidFill>
              <a:schemeClr val="tx1"/>
            </a:solidFill>
          </a:ln>
        </p:spPr>
      </p:pic>
      <p:pic>
        <p:nvPicPr>
          <p:cNvPr id="13" name="Picture 4" descr="D:\MEIR\images\05\G_ars19l.jpg"/>
          <p:cNvPicPr>
            <a:picLocks noChangeAspect="1" noChangeArrowheads="1"/>
          </p:cNvPicPr>
          <p:nvPr/>
        </p:nvPicPr>
        <p:blipFill>
          <a:blip r:embed="rId9" cstate="print"/>
          <a:srcRect/>
          <a:stretch>
            <a:fillRect/>
          </a:stretch>
        </p:blipFill>
        <p:spPr bwMode="auto">
          <a:xfrm>
            <a:off x="2590800" y="4876800"/>
            <a:ext cx="381000" cy="225425"/>
          </a:xfrm>
          <a:prstGeom prst="rect">
            <a:avLst/>
          </a:prstGeom>
          <a:noFill/>
          <a:ln>
            <a:solidFill>
              <a:schemeClr val="tx1"/>
            </a:solidFill>
          </a:ln>
        </p:spPr>
      </p:pic>
      <p:sp>
        <p:nvSpPr>
          <p:cNvPr id="14" name="13 Şimşek İşareti"/>
          <p:cNvSpPr/>
          <p:nvPr/>
        </p:nvSpPr>
        <p:spPr>
          <a:xfrm rot="4807327">
            <a:off x="5519367" y="4495811"/>
            <a:ext cx="238864" cy="267794"/>
          </a:xfrm>
          <a:prstGeom prst="lightningBolt">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Şimşek İşareti"/>
          <p:cNvSpPr/>
          <p:nvPr/>
        </p:nvSpPr>
        <p:spPr>
          <a:xfrm rot="4807327">
            <a:off x="5138366" y="4572010"/>
            <a:ext cx="238865" cy="267793"/>
          </a:xfrm>
          <a:prstGeom prst="lightningBolt">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Picture 2"/>
          <p:cNvPicPr>
            <a:picLocks noChangeAspect="1" noChangeArrowheads="1"/>
          </p:cNvPicPr>
          <p:nvPr/>
        </p:nvPicPr>
        <p:blipFill>
          <a:blip r:embed="rId10" cstate="print"/>
          <a:srcRect/>
          <a:stretch>
            <a:fillRect/>
          </a:stretch>
        </p:blipFill>
        <p:spPr bwMode="auto">
          <a:xfrm>
            <a:off x="762000" y="3429001"/>
            <a:ext cx="533400" cy="228599"/>
          </a:xfrm>
          <a:prstGeom prst="rect">
            <a:avLst/>
          </a:prstGeom>
          <a:noFill/>
          <a:ln w="9525">
            <a:noFill/>
            <a:miter lim="800000"/>
            <a:headEnd/>
            <a:tailEnd/>
          </a:ln>
        </p:spPr>
      </p:pic>
      <p:pic>
        <p:nvPicPr>
          <p:cNvPr id="16" name="Picture 2"/>
          <p:cNvPicPr>
            <a:picLocks noChangeAspect="1" noChangeArrowheads="1"/>
          </p:cNvPicPr>
          <p:nvPr/>
        </p:nvPicPr>
        <p:blipFill>
          <a:blip r:embed="rId10" cstate="print"/>
          <a:srcRect/>
          <a:stretch>
            <a:fillRect/>
          </a:stretch>
        </p:blipFill>
        <p:spPr bwMode="auto">
          <a:xfrm>
            <a:off x="3657600" y="3429000"/>
            <a:ext cx="533400" cy="228599"/>
          </a:xfrm>
          <a:prstGeom prst="rect">
            <a:avLst/>
          </a:prstGeom>
          <a:noFill/>
          <a:ln w="9525">
            <a:noFill/>
            <a:miter lim="800000"/>
            <a:headEnd/>
            <a:tailEnd/>
          </a:ln>
        </p:spPr>
      </p:pic>
      <p:pic>
        <p:nvPicPr>
          <p:cNvPr id="17" name="Picture 2"/>
          <p:cNvPicPr>
            <a:picLocks noChangeAspect="1" noChangeArrowheads="1"/>
          </p:cNvPicPr>
          <p:nvPr/>
        </p:nvPicPr>
        <p:blipFill>
          <a:blip r:embed="rId10" cstate="print"/>
          <a:srcRect/>
          <a:stretch>
            <a:fillRect/>
          </a:stretch>
        </p:blipFill>
        <p:spPr bwMode="auto">
          <a:xfrm>
            <a:off x="6629400" y="3429000"/>
            <a:ext cx="533400" cy="228599"/>
          </a:xfrm>
          <a:prstGeom prst="rect">
            <a:avLst/>
          </a:prstGeom>
          <a:noFill/>
          <a:ln w="9525">
            <a:noFill/>
            <a:miter lim="800000"/>
            <a:headEnd/>
            <a:tailEnd/>
          </a:ln>
        </p:spPr>
      </p:pic>
      <p:pic>
        <p:nvPicPr>
          <p:cNvPr id="45058" name="Picture 2" descr="dog cartoon ile ilgili görsel sonucu"/>
          <p:cNvPicPr>
            <a:picLocks noChangeAspect="1" noChangeArrowheads="1"/>
          </p:cNvPicPr>
          <p:nvPr/>
        </p:nvPicPr>
        <p:blipFill>
          <a:blip r:embed="rId11" cstate="print"/>
          <a:srcRect/>
          <a:stretch>
            <a:fillRect/>
          </a:stretch>
        </p:blipFill>
        <p:spPr bwMode="auto">
          <a:xfrm>
            <a:off x="838200" y="3276600"/>
            <a:ext cx="547977" cy="575501"/>
          </a:xfrm>
          <a:prstGeom prst="rect">
            <a:avLst/>
          </a:prstGeom>
          <a:noFill/>
        </p:spPr>
      </p:pic>
      <p:pic>
        <p:nvPicPr>
          <p:cNvPr id="19" name="Picture 2" descr="dog cartoon ile ilgili görsel sonucu"/>
          <p:cNvPicPr>
            <a:picLocks noChangeAspect="1" noChangeArrowheads="1"/>
          </p:cNvPicPr>
          <p:nvPr/>
        </p:nvPicPr>
        <p:blipFill>
          <a:blip r:embed="rId11" cstate="print"/>
          <a:srcRect/>
          <a:stretch>
            <a:fillRect/>
          </a:stretch>
        </p:blipFill>
        <p:spPr bwMode="auto">
          <a:xfrm>
            <a:off x="3810000" y="3234499"/>
            <a:ext cx="547977" cy="575501"/>
          </a:xfrm>
          <a:prstGeom prst="rect">
            <a:avLst/>
          </a:prstGeom>
          <a:noFill/>
        </p:spPr>
      </p:pic>
      <p:pic>
        <p:nvPicPr>
          <p:cNvPr id="20" name="Picture 2" descr="dog cartoon ile ilgili görsel sonucu"/>
          <p:cNvPicPr>
            <a:picLocks noChangeAspect="1" noChangeArrowheads="1"/>
          </p:cNvPicPr>
          <p:nvPr/>
        </p:nvPicPr>
        <p:blipFill>
          <a:blip r:embed="rId11" cstate="print"/>
          <a:srcRect/>
          <a:stretch>
            <a:fillRect/>
          </a:stretch>
        </p:blipFill>
        <p:spPr bwMode="auto">
          <a:xfrm>
            <a:off x="6629400" y="3276600"/>
            <a:ext cx="547977" cy="5755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276600" y="5943600"/>
            <a:ext cx="2438400" cy="400050"/>
          </a:xfrm>
          <a:prstGeom prst="rect">
            <a:avLst/>
          </a:prstGeom>
          <a:noFill/>
          <a:ln w="9525">
            <a:noFill/>
            <a:miter lim="800000"/>
            <a:headEnd/>
            <a:tailEnd/>
          </a:ln>
        </p:spPr>
      </p:pic>
      <p:pic>
        <p:nvPicPr>
          <p:cNvPr id="2053" name="Picture 5"/>
          <p:cNvPicPr>
            <a:picLocks noChangeAspect="1" noChangeArrowheads="1"/>
          </p:cNvPicPr>
          <p:nvPr/>
        </p:nvPicPr>
        <p:blipFill>
          <a:blip r:embed="rId3" cstate="print"/>
          <a:srcRect/>
          <a:stretch>
            <a:fillRect/>
          </a:stretch>
        </p:blipFill>
        <p:spPr bwMode="auto">
          <a:xfrm>
            <a:off x="152400" y="5943600"/>
            <a:ext cx="2609850" cy="371475"/>
          </a:xfrm>
          <a:prstGeom prst="rect">
            <a:avLst/>
          </a:prstGeom>
          <a:noFill/>
          <a:ln w="9525">
            <a:noFill/>
            <a:miter lim="800000"/>
            <a:headEnd/>
            <a:tailEnd/>
          </a:ln>
        </p:spPr>
      </p:pic>
      <p:pic>
        <p:nvPicPr>
          <p:cNvPr id="4" name="Picture 6"/>
          <p:cNvPicPr>
            <a:picLocks noChangeAspect="1" noChangeArrowheads="1"/>
          </p:cNvPicPr>
          <p:nvPr/>
        </p:nvPicPr>
        <p:blipFill>
          <a:blip r:embed="rId4" cstate="print"/>
          <a:srcRect/>
          <a:stretch>
            <a:fillRect/>
          </a:stretch>
        </p:blipFill>
        <p:spPr bwMode="auto">
          <a:xfrm>
            <a:off x="5943600" y="5943600"/>
            <a:ext cx="3019425" cy="400050"/>
          </a:xfrm>
          <a:prstGeom prst="rect">
            <a:avLst/>
          </a:prstGeom>
          <a:noFill/>
          <a:ln w="9525">
            <a:noFill/>
            <a:miter lim="800000"/>
            <a:headEnd/>
            <a:tailEnd/>
          </a:ln>
        </p:spPr>
      </p:pic>
      <p:sp>
        <p:nvSpPr>
          <p:cNvPr id="3" name="2 Metin Yer Tutucusu"/>
          <p:cNvSpPr>
            <a:spLocks noGrp="1"/>
          </p:cNvSpPr>
          <p:nvPr>
            <p:ph type="body" idx="1"/>
          </p:nvPr>
        </p:nvSpPr>
        <p:spPr>
          <a:xfrm>
            <a:off x="5943600" y="1905000"/>
            <a:ext cx="2971800" cy="3962400"/>
          </a:xfrm>
          <a:solidFill>
            <a:schemeClr val="bg1"/>
          </a:solidFill>
        </p:spPr>
        <p:txBody>
          <a:bodyPr/>
          <a:lstStyle/>
          <a:p>
            <a:pPr marL="180000">
              <a:lnSpc>
                <a:spcPct val="150000"/>
              </a:lnSpc>
            </a:pPr>
            <a:r>
              <a:rPr lang="en-US" sz="1200" dirty="0" smtClean="0"/>
              <a:t>As early as 1956, the idea that bone marrow transplant might exert a therapeutic effect against malignancies was proposed by Barnes and </a:t>
            </a:r>
            <a:r>
              <a:rPr lang="en-US" sz="1200" dirty="0" err="1" smtClean="0"/>
              <a:t>Loutit</a:t>
            </a:r>
            <a:r>
              <a:rPr lang="en-US" sz="1200" dirty="0" smtClean="0"/>
              <a:t> who observed an anti-</a:t>
            </a:r>
            <a:r>
              <a:rPr lang="en-US" sz="1200" dirty="0" err="1" smtClean="0"/>
              <a:t>leukaemic</a:t>
            </a:r>
            <a:r>
              <a:rPr lang="en-US" sz="1200" dirty="0" smtClean="0"/>
              <a:t> effect of transplanted spleen cells in experimental </a:t>
            </a:r>
            <a:r>
              <a:rPr lang="en-US" sz="1200" dirty="0" err="1" smtClean="0"/>
              <a:t>murine</a:t>
            </a:r>
            <a:r>
              <a:rPr lang="en-US" sz="1200" dirty="0" smtClean="0"/>
              <a:t> models (</a:t>
            </a:r>
            <a:r>
              <a:rPr lang="en-US" sz="1200" b="1" dirty="0" smtClean="0">
                <a:hlinkClick r:id="rId5"/>
              </a:rPr>
              <a:t>2</a:t>
            </a:r>
            <a:r>
              <a:rPr lang="en-US" sz="1200" dirty="0" smtClean="0"/>
              <a:t>). </a:t>
            </a:r>
            <a:endParaRPr lang="tr-TR" sz="1200" dirty="0" smtClean="0"/>
          </a:p>
          <a:p>
            <a:pPr marL="180000">
              <a:lnSpc>
                <a:spcPct val="150000"/>
              </a:lnSpc>
            </a:pPr>
            <a:endParaRPr lang="tr-TR" sz="1200" dirty="0" smtClean="0"/>
          </a:p>
          <a:p>
            <a:pPr marL="180000">
              <a:lnSpc>
                <a:spcPct val="150000"/>
              </a:lnSpc>
            </a:pPr>
            <a:r>
              <a:rPr lang="en-US" sz="1200" dirty="0" smtClean="0"/>
              <a:t>They also observed that animals that had been given allogeneic rather </a:t>
            </a:r>
            <a:r>
              <a:rPr lang="en-US" sz="1200" dirty="0" err="1" smtClean="0"/>
              <a:t>syngeneic</a:t>
            </a:r>
            <a:r>
              <a:rPr lang="en-US" sz="1200" dirty="0" smtClean="0"/>
              <a:t> marrow cells died of "wasting disease", which would now be </a:t>
            </a:r>
            <a:r>
              <a:rPr lang="en-US" sz="1200" dirty="0" err="1" smtClean="0"/>
              <a:t>recognised</a:t>
            </a:r>
            <a:r>
              <a:rPr lang="en-US" sz="1200" dirty="0" smtClean="0"/>
              <a:t> as being graft-versus-host disease (</a:t>
            </a:r>
            <a:r>
              <a:rPr lang="en-US" sz="1200" dirty="0" err="1" smtClean="0"/>
              <a:t>GvHD</a:t>
            </a:r>
            <a:r>
              <a:rPr lang="en-US" sz="1200" dirty="0" smtClean="0"/>
              <a:t>)</a:t>
            </a:r>
            <a:endParaRPr lang="tr-TR" sz="1200" dirty="0" smtClean="0"/>
          </a:p>
        </p:txBody>
      </p:sp>
      <p:pic>
        <p:nvPicPr>
          <p:cNvPr id="2052" name="Picture 4"/>
          <p:cNvPicPr>
            <a:picLocks noChangeAspect="1" noChangeArrowheads="1"/>
          </p:cNvPicPr>
          <p:nvPr/>
        </p:nvPicPr>
        <p:blipFill>
          <a:blip r:embed="rId6" cstate="print"/>
          <a:srcRect/>
          <a:stretch>
            <a:fillRect/>
          </a:stretch>
        </p:blipFill>
        <p:spPr bwMode="auto">
          <a:xfrm>
            <a:off x="2971800" y="1905000"/>
            <a:ext cx="2819400" cy="2971800"/>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a:stretch>
            <a:fillRect/>
          </a:stretch>
        </p:blipFill>
        <p:spPr bwMode="auto">
          <a:xfrm>
            <a:off x="304800" y="4953000"/>
            <a:ext cx="2438400" cy="923925"/>
          </a:xfrm>
          <a:prstGeom prst="rect">
            <a:avLst/>
          </a:prstGeom>
          <a:noFill/>
          <a:ln w="9525">
            <a:noFill/>
            <a:miter lim="800000"/>
            <a:headEnd/>
            <a:tailEnd/>
          </a:ln>
        </p:spPr>
      </p:pic>
      <p:pic>
        <p:nvPicPr>
          <p:cNvPr id="2055" name="Picture 7"/>
          <p:cNvPicPr>
            <a:picLocks noChangeAspect="1" noChangeArrowheads="1"/>
          </p:cNvPicPr>
          <p:nvPr/>
        </p:nvPicPr>
        <p:blipFill>
          <a:blip r:embed="rId8" cstate="print"/>
          <a:srcRect/>
          <a:stretch>
            <a:fillRect/>
          </a:stretch>
        </p:blipFill>
        <p:spPr bwMode="auto">
          <a:xfrm>
            <a:off x="2971800" y="4876800"/>
            <a:ext cx="2819400" cy="990600"/>
          </a:xfrm>
          <a:prstGeom prst="rect">
            <a:avLst/>
          </a:prstGeom>
          <a:noFill/>
          <a:ln w="9525">
            <a:noFill/>
            <a:miter lim="800000"/>
            <a:headEnd/>
            <a:tailEnd/>
          </a:ln>
        </p:spPr>
      </p:pic>
      <p:pic>
        <p:nvPicPr>
          <p:cNvPr id="2057" name="Picture 9"/>
          <p:cNvPicPr>
            <a:picLocks noChangeAspect="1" noChangeArrowheads="1"/>
          </p:cNvPicPr>
          <p:nvPr/>
        </p:nvPicPr>
        <p:blipFill>
          <a:blip r:embed="rId9" cstate="print"/>
          <a:srcRect/>
          <a:stretch>
            <a:fillRect/>
          </a:stretch>
        </p:blipFill>
        <p:spPr bwMode="auto">
          <a:xfrm>
            <a:off x="304800" y="1905000"/>
            <a:ext cx="2438400" cy="3048000"/>
          </a:xfrm>
          <a:prstGeom prst="rect">
            <a:avLst/>
          </a:prstGeom>
          <a:noFill/>
          <a:ln w="9525">
            <a:noFill/>
            <a:miter lim="800000"/>
            <a:headEnd/>
            <a:tailEnd/>
          </a:ln>
        </p:spPr>
      </p:pic>
      <p:sp>
        <p:nvSpPr>
          <p:cNvPr id="12" name="11 5-Nokta Yıldız"/>
          <p:cNvSpPr/>
          <p:nvPr/>
        </p:nvSpPr>
        <p:spPr>
          <a:xfrm>
            <a:off x="4267200" y="4572000"/>
            <a:ext cx="152400" cy="1524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Çarpma"/>
          <p:cNvSpPr/>
          <p:nvPr/>
        </p:nvSpPr>
        <p:spPr>
          <a:xfrm>
            <a:off x="990600" y="3810000"/>
            <a:ext cx="609600" cy="762000"/>
          </a:xfrm>
          <a:prstGeom prst="mathMultiply">
            <a:avLst/>
          </a:prstGeom>
          <a:solidFill>
            <a:srgbClr val="FF0000">
              <a:alpha val="14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5" name="Picture 3"/>
          <p:cNvPicPr>
            <a:picLocks noChangeAspect="1" noChangeArrowheads="1"/>
          </p:cNvPicPr>
          <p:nvPr/>
        </p:nvPicPr>
        <p:blipFill>
          <a:blip r:embed="rId10" cstate="print"/>
          <a:srcRect/>
          <a:stretch>
            <a:fillRect/>
          </a:stretch>
        </p:blipFill>
        <p:spPr bwMode="auto">
          <a:xfrm>
            <a:off x="0" y="0"/>
            <a:ext cx="1828800" cy="990600"/>
          </a:xfrm>
          <a:prstGeom prst="rect">
            <a:avLst/>
          </a:prstGeom>
          <a:noFill/>
          <a:ln w="9525">
            <a:noFill/>
            <a:miter lim="800000"/>
            <a:headEnd/>
            <a:tailEnd/>
          </a:ln>
        </p:spPr>
      </p:pic>
      <p:sp>
        <p:nvSpPr>
          <p:cNvPr id="18" name="1 Başlık"/>
          <p:cNvSpPr>
            <a:spLocks noGrp="1"/>
          </p:cNvSpPr>
          <p:nvPr>
            <p:ph type="title"/>
          </p:nvPr>
        </p:nvSpPr>
        <p:spPr>
          <a:xfrm>
            <a:off x="381000" y="381000"/>
            <a:ext cx="4648200" cy="861774"/>
          </a:xfrm>
        </p:spPr>
        <p:txBody>
          <a:bodyPr/>
          <a:lstStyle/>
          <a:p>
            <a:r>
              <a:rPr lang="en-US" sz="2800" b="1" dirty="0" smtClean="0"/>
              <a:t>How haematopoietic stem cell transplant was born:</a:t>
            </a:r>
            <a:endParaRPr lang="tr-TR" sz="2800" dirty="0"/>
          </a:p>
        </p:txBody>
      </p:sp>
      <p:sp>
        <p:nvSpPr>
          <p:cNvPr id="43014" name="AutoShape 6" descr="radiation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3019" name="Picture 11" descr="radiation symbol png ile ilgili görsel sonucu"/>
          <p:cNvPicPr>
            <a:picLocks noChangeAspect="1" noChangeArrowheads="1"/>
          </p:cNvPicPr>
          <p:nvPr/>
        </p:nvPicPr>
        <p:blipFill>
          <a:blip r:embed="rId11" cstate="print"/>
          <a:srcRect/>
          <a:stretch>
            <a:fillRect/>
          </a:stretch>
        </p:blipFill>
        <p:spPr bwMode="auto">
          <a:xfrm>
            <a:off x="533400" y="2209800"/>
            <a:ext cx="548105" cy="381000"/>
          </a:xfrm>
          <a:prstGeom prst="rect">
            <a:avLst/>
          </a:prstGeom>
          <a:noFill/>
        </p:spPr>
      </p:pic>
      <p:pic>
        <p:nvPicPr>
          <p:cNvPr id="23" name="Picture 11" descr="radiation symbol png ile ilgili görsel sonucu"/>
          <p:cNvPicPr>
            <a:picLocks noChangeAspect="1" noChangeArrowheads="1"/>
          </p:cNvPicPr>
          <p:nvPr/>
        </p:nvPicPr>
        <p:blipFill>
          <a:blip r:embed="rId11" cstate="print"/>
          <a:srcRect/>
          <a:stretch>
            <a:fillRect/>
          </a:stretch>
        </p:blipFill>
        <p:spPr bwMode="auto">
          <a:xfrm>
            <a:off x="3276600" y="2286000"/>
            <a:ext cx="548105" cy="381000"/>
          </a:xfrm>
          <a:prstGeom prst="rect">
            <a:avLst/>
          </a:prstGeom>
          <a:noFill/>
        </p:spPr>
      </p:pic>
      <p:sp>
        <p:nvSpPr>
          <p:cNvPr id="24" name="23 Dikdörtgen"/>
          <p:cNvSpPr/>
          <p:nvPr/>
        </p:nvSpPr>
        <p:spPr>
          <a:xfrm>
            <a:off x="457200" y="2438400"/>
            <a:ext cx="381000" cy="369332"/>
          </a:xfrm>
          <a:prstGeom prst="rect">
            <a:avLst/>
          </a:prstGeom>
        </p:spPr>
        <p:txBody>
          <a:bodyPr wrap="square">
            <a:spAutoFit/>
          </a:bodyPr>
          <a:lstStyle/>
          <a:p>
            <a:r>
              <a:rPr lang="en-US" dirty="0" smtClean="0">
                <a:sym typeface="Wingdings 2"/>
              </a:rPr>
              <a:t></a:t>
            </a:r>
            <a:endParaRPr lang="tr-TR" dirty="0"/>
          </a:p>
        </p:txBody>
      </p:sp>
      <p:sp>
        <p:nvSpPr>
          <p:cNvPr id="25" name="24 Dikdörtgen"/>
          <p:cNvSpPr/>
          <p:nvPr/>
        </p:nvSpPr>
        <p:spPr>
          <a:xfrm>
            <a:off x="4876800" y="2514600"/>
            <a:ext cx="389850" cy="369332"/>
          </a:xfrm>
          <a:prstGeom prst="rect">
            <a:avLst/>
          </a:prstGeom>
        </p:spPr>
        <p:txBody>
          <a:bodyPr wrap="none">
            <a:spAutoFit/>
          </a:bodyPr>
          <a:lstStyle/>
          <a:p>
            <a:r>
              <a:rPr lang="en-US" dirty="0" smtClean="0">
                <a:sym typeface="Wingdings 2"/>
              </a:rPr>
              <a:t></a:t>
            </a:r>
            <a:endParaRPr lang="tr-TR" dirty="0"/>
          </a:p>
        </p:txBody>
      </p:sp>
      <p:sp>
        <p:nvSpPr>
          <p:cNvPr id="26" name="25 Dikdörtgen"/>
          <p:cNvSpPr/>
          <p:nvPr/>
        </p:nvSpPr>
        <p:spPr>
          <a:xfrm>
            <a:off x="2057400" y="2438400"/>
            <a:ext cx="389850" cy="369332"/>
          </a:xfrm>
          <a:prstGeom prst="rect">
            <a:avLst/>
          </a:prstGeom>
        </p:spPr>
        <p:txBody>
          <a:bodyPr wrap="none">
            <a:spAutoFit/>
          </a:bodyPr>
          <a:lstStyle/>
          <a:p>
            <a:r>
              <a:rPr lang="en-US" dirty="0" smtClean="0">
                <a:sym typeface="Wingdings 2"/>
              </a:rPr>
              <a:t></a:t>
            </a:r>
            <a:endParaRPr lang="tr-TR" dirty="0"/>
          </a:p>
        </p:txBody>
      </p:sp>
      <p:sp>
        <p:nvSpPr>
          <p:cNvPr id="27" name="26 Dikdörtgen"/>
          <p:cNvSpPr/>
          <p:nvPr/>
        </p:nvSpPr>
        <p:spPr>
          <a:xfrm>
            <a:off x="3581400" y="2514600"/>
            <a:ext cx="389850" cy="369332"/>
          </a:xfrm>
          <a:prstGeom prst="rect">
            <a:avLst/>
          </a:prstGeom>
        </p:spPr>
        <p:txBody>
          <a:bodyPr wrap="square">
            <a:spAutoFit/>
          </a:bodyPr>
          <a:lstStyle/>
          <a:p>
            <a:r>
              <a:rPr lang="en-US" dirty="0" smtClean="0">
                <a:sym typeface="Wingdings 2"/>
              </a:rPr>
              <a:t></a:t>
            </a:r>
            <a:endParaRPr lang="tr-TR" dirty="0"/>
          </a:p>
        </p:txBody>
      </p:sp>
      <p:sp>
        <p:nvSpPr>
          <p:cNvPr id="28" name="27 Dikdörtgen"/>
          <p:cNvSpPr/>
          <p:nvPr/>
        </p:nvSpPr>
        <p:spPr>
          <a:xfrm>
            <a:off x="2286000" y="1905000"/>
            <a:ext cx="381000" cy="646331"/>
          </a:xfrm>
          <a:prstGeom prst="rect">
            <a:avLst/>
          </a:prstGeom>
        </p:spPr>
        <p:txBody>
          <a:bodyPr wrap="square">
            <a:spAutoFit/>
          </a:bodyPr>
          <a:lstStyle/>
          <a:p>
            <a:r>
              <a:rPr lang="en-US" dirty="0" smtClean="0">
                <a:sym typeface="Wingdings 2"/>
              </a:rPr>
              <a:t></a:t>
            </a:r>
            <a:endParaRPr lang="tr-TR" dirty="0" smtClean="0">
              <a:sym typeface="Wingdings 2"/>
            </a:endParaRPr>
          </a:p>
          <a:p>
            <a:endParaRPr lang="tr-TR" dirty="0"/>
          </a:p>
        </p:txBody>
      </p:sp>
      <p:sp>
        <p:nvSpPr>
          <p:cNvPr id="29" name="28 Dikdörtgen"/>
          <p:cNvSpPr/>
          <p:nvPr/>
        </p:nvSpPr>
        <p:spPr>
          <a:xfrm>
            <a:off x="5105400" y="1905000"/>
            <a:ext cx="381000" cy="646331"/>
          </a:xfrm>
          <a:prstGeom prst="rect">
            <a:avLst/>
          </a:prstGeom>
        </p:spPr>
        <p:txBody>
          <a:bodyPr wrap="square">
            <a:spAutoFit/>
          </a:bodyPr>
          <a:lstStyle/>
          <a:p>
            <a:r>
              <a:rPr lang="en-US" dirty="0" smtClean="0">
                <a:sym typeface="Wingdings 2"/>
              </a:rPr>
              <a:t></a:t>
            </a:r>
            <a:endParaRPr lang="tr-TR" dirty="0" smtClean="0">
              <a:sym typeface="Wingdings 2"/>
            </a:endParaRPr>
          </a:p>
          <a:p>
            <a:endParaRPr lang="tr-TR" dirty="0"/>
          </a:p>
        </p:txBody>
      </p:sp>
      <p:pic>
        <p:nvPicPr>
          <p:cNvPr id="19" name="Picture 11"/>
          <p:cNvPicPr>
            <a:picLocks noChangeAspect="1" noChangeArrowheads="1"/>
          </p:cNvPicPr>
          <p:nvPr/>
        </p:nvPicPr>
        <p:blipFill>
          <a:blip r:embed="rId12" cstate="print"/>
          <a:srcRect/>
          <a:stretch>
            <a:fillRect/>
          </a:stretch>
        </p:blipFill>
        <p:spPr bwMode="auto">
          <a:xfrm>
            <a:off x="152400" y="1600200"/>
            <a:ext cx="8839200" cy="4800600"/>
          </a:xfrm>
          <a:prstGeom prst="rect">
            <a:avLst/>
          </a:prstGeom>
          <a:noFill/>
          <a:ln w="9525">
            <a:noFill/>
            <a:miter lim="800000"/>
            <a:headEnd/>
            <a:tailEnd/>
          </a:ln>
        </p:spPr>
      </p:pic>
      <p:sp>
        <p:nvSpPr>
          <p:cNvPr id="16" name="15 Dikdörtgen"/>
          <p:cNvSpPr/>
          <p:nvPr/>
        </p:nvSpPr>
        <p:spPr>
          <a:xfrm>
            <a:off x="1828800" y="4114800"/>
            <a:ext cx="4953000" cy="762000"/>
          </a:xfrm>
          <a:prstGeom prst="rect">
            <a:avLst/>
          </a:prstGeom>
          <a:solidFill>
            <a:schemeClr val="accent5">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a:off x="1752600" y="4876800"/>
            <a:ext cx="5029200" cy="762000"/>
          </a:xfrm>
          <a:prstGeom prst="rect">
            <a:avLst/>
          </a:prstGeom>
          <a:solidFill>
            <a:schemeClr val="accent6">
              <a:lumMod val="7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diamond(in)">
                                      <p:cBhvr>
                                        <p:cTn id="7" dur="20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amond(in)">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amond(in)">
                                      <p:cBhvr>
                                        <p:cTn id="27" dur="2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diamond(in)">
                                      <p:cBhvr>
                                        <p:cTn id="3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676400" y="4724401"/>
            <a:ext cx="4495800" cy="685800"/>
          </a:xfrm>
          <a:prstGeom prst="rect">
            <a:avLst/>
          </a:prstGeom>
          <a:noFill/>
          <a:ln w="9525">
            <a:solidFill>
              <a:srgbClr val="C00000"/>
            </a:solidFill>
            <a:miter lim="800000"/>
            <a:headEnd/>
            <a:tailEnd/>
          </a:ln>
        </p:spPr>
      </p:pic>
      <p:pic>
        <p:nvPicPr>
          <p:cNvPr id="5" name="Picture 2" descr="Donall Thoma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2057400"/>
            <a:ext cx="4495800" cy="2692400"/>
          </a:xfrm>
          <a:prstGeom prst="rect">
            <a:avLst/>
          </a:prstGeom>
          <a:noFill/>
          <a:ln w="12700">
            <a:solidFill>
              <a:srgbClr val="C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3"/>
          <p:cNvSpPr txBox="1">
            <a:spLocks noChangeArrowheads="1"/>
          </p:cNvSpPr>
          <p:nvPr/>
        </p:nvSpPr>
        <p:spPr bwMode="auto">
          <a:xfrm>
            <a:off x="1752600" y="2133600"/>
            <a:ext cx="28384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accent1"/>
                </a:solidFill>
                <a:latin typeface="Times New Roman" pitchFamily="18" charset="0"/>
              </a:defRPr>
            </a:lvl1pPr>
            <a:lvl2pPr marL="742950" indent="-285750">
              <a:defRPr sz="3200">
                <a:solidFill>
                  <a:schemeClr val="accent1"/>
                </a:solidFill>
                <a:latin typeface="Times New Roman" pitchFamily="18" charset="0"/>
              </a:defRPr>
            </a:lvl2pPr>
            <a:lvl3pPr marL="1143000" indent="-228600">
              <a:defRPr sz="3200">
                <a:solidFill>
                  <a:schemeClr val="accent1"/>
                </a:solidFill>
                <a:latin typeface="Times New Roman" pitchFamily="18" charset="0"/>
              </a:defRPr>
            </a:lvl3pPr>
            <a:lvl4pPr marL="1600200" indent="-228600">
              <a:defRPr sz="3200">
                <a:solidFill>
                  <a:schemeClr val="accent1"/>
                </a:solidFill>
                <a:latin typeface="Times New Roman" pitchFamily="18" charset="0"/>
              </a:defRPr>
            </a:lvl4pPr>
            <a:lvl5pPr marL="2057400" indent="-228600">
              <a:defRPr sz="3200">
                <a:solidFill>
                  <a:schemeClr val="accent1"/>
                </a:solidFill>
                <a:latin typeface="Times New Roman" pitchFamily="18" charset="0"/>
              </a:defRPr>
            </a:lvl5pPr>
            <a:lvl6pPr marL="2514600" indent="-228600" algn="ctr" eaLnBrk="0" fontAlgn="base" hangingPunct="0">
              <a:spcBef>
                <a:spcPct val="0"/>
              </a:spcBef>
              <a:spcAft>
                <a:spcPct val="0"/>
              </a:spcAft>
              <a:defRPr sz="3200">
                <a:solidFill>
                  <a:schemeClr val="accent1"/>
                </a:solidFill>
                <a:latin typeface="Times New Roman" pitchFamily="18" charset="0"/>
              </a:defRPr>
            </a:lvl6pPr>
            <a:lvl7pPr marL="2971800" indent="-228600" algn="ctr" eaLnBrk="0" fontAlgn="base" hangingPunct="0">
              <a:spcBef>
                <a:spcPct val="0"/>
              </a:spcBef>
              <a:spcAft>
                <a:spcPct val="0"/>
              </a:spcAft>
              <a:defRPr sz="3200">
                <a:solidFill>
                  <a:schemeClr val="accent1"/>
                </a:solidFill>
                <a:latin typeface="Times New Roman" pitchFamily="18" charset="0"/>
              </a:defRPr>
            </a:lvl7pPr>
            <a:lvl8pPr marL="3429000" indent="-228600" algn="ctr" eaLnBrk="0" fontAlgn="base" hangingPunct="0">
              <a:spcBef>
                <a:spcPct val="0"/>
              </a:spcBef>
              <a:spcAft>
                <a:spcPct val="0"/>
              </a:spcAft>
              <a:defRPr sz="3200">
                <a:solidFill>
                  <a:schemeClr val="accent1"/>
                </a:solidFill>
                <a:latin typeface="Times New Roman" pitchFamily="18" charset="0"/>
              </a:defRPr>
            </a:lvl8pPr>
            <a:lvl9pPr marL="3886200" indent="-228600" algn="ctr" eaLnBrk="0" fontAlgn="base" hangingPunct="0">
              <a:spcBef>
                <a:spcPct val="0"/>
              </a:spcBef>
              <a:spcAft>
                <a:spcPct val="0"/>
              </a:spcAft>
              <a:defRPr sz="3200">
                <a:solidFill>
                  <a:schemeClr val="accent1"/>
                </a:solidFill>
                <a:latin typeface="Times New Roman" pitchFamily="18" charset="0"/>
              </a:defRPr>
            </a:lvl9pPr>
          </a:lstStyle>
          <a:p>
            <a:pPr eaLnBrk="1" hangingPunct="1">
              <a:spcBef>
                <a:spcPct val="50000"/>
              </a:spcBef>
            </a:pPr>
            <a:r>
              <a:rPr lang="pl-PL" sz="1400" dirty="0">
                <a:solidFill>
                  <a:schemeClr val="bg1"/>
                </a:solidFill>
                <a:latin typeface="Tahoma" pitchFamily="34" charset="0"/>
                <a:cs typeface="Arial" charset="0"/>
              </a:rPr>
              <a:t>The Nobel Prize, </a:t>
            </a:r>
            <a:r>
              <a:rPr lang="pl-PL" sz="1400" dirty="0" smtClean="0">
                <a:solidFill>
                  <a:schemeClr val="bg1"/>
                </a:solidFill>
                <a:latin typeface="Tahoma" pitchFamily="34" charset="0"/>
                <a:cs typeface="Arial" charset="0"/>
              </a:rPr>
              <a:t>1990</a:t>
            </a:r>
            <a:endParaRPr lang="pl-PL" sz="1400" dirty="0">
              <a:solidFill>
                <a:schemeClr val="bg1"/>
              </a:solidFill>
              <a:latin typeface="Tahoma" pitchFamily="34" charset="0"/>
              <a:cs typeface="Arial" charset="0"/>
            </a:endParaRPr>
          </a:p>
        </p:txBody>
      </p:sp>
      <p:sp>
        <p:nvSpPr>
          <p:cNvPr id="9" name="8 Dikdörtgen"/>
          <p:cNvSpPr/>
          <p:nvPr/>
        </p:nvSpPr>
        <p:spPr>
          <a:xfrm>
            <a:off x="228600" y="5638800"/>
            <a:ext cx="8610600" cy="584775"/>
          </a:xfrm>
          <a:prstGeom prst="rect">
            <a:avLst/>
          </a:prstGeom>
        </p:spPr>
        <p:txBody>
          <a:bodyPr wrap="square">
            <a:spAutoFit/>
          </a:bodyPr>
          <a:lstStyle/>
          <a:p>
            <a:r>
              <a:rPr lang="en-US" sz="1600" dirty="0" smtClean="0"/>
              <a:t>In 1959, the first human bone marrow transplants gave a proof of concept that infusing bone marrow could provide </a:t>
            </a:r>
            <a:r>
              <a:rPr lang="en-US" sz="1600" dirty="0" err="1" smtClean="0"/>
              <a:t>haematological</a:t>
            </a:r>
            <a:r>
              <a:rPr lang="en-US" sz="1600" dirty="0" smtClean="0"/>
              <a:t> reconstitution in lethally irradiated patients with acute </a:t>
            </a:r>
            <a:r>
              <a:rPr lang="en-US" sz="1600" dirty="0" err="1" smtClean="0"/>
              <a:t>leukaemia</a:t>
            </a:r>
            <a:endParaRPr lang="tr-TR" sz="1600" dirty="0"/>
          </a:p>
        </p:txBody>
      </p:sp>
      <p:pic>
        <p:nvPicPr>
          <p:cNvPr id="7"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11" name="1 Başlık"/>
          <p:cNvSpPr txBox="1">
            <a:spLocks/>
          </p:cNvSpPr>
          <p:nvPr/>
        </p:nvSpPr>
        <p:spPr>
          <a:xfrm>
            <a:off x="457200" y="1371600"/>
            <a:ext cx="7198106" cy="738664"/>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smtClean="0">
                <a:ln>
                  <a:noFill/>
                </a:ln>
                <a:solidFill>
                  <a:srgbClr val="203C82"/>
                </a:solidFill>
                <a:effectLst/>
                <a:uLnTx/>
                <a:uFillTx/>
                <a:latin typeface="Arial"/>
                <a:ea typeface="+mj-ea"/>
                <a:cs typeface="Arial"/>
              </a:rPr>
              <a:t>Milestones of  </a:t>
            </a:r>
            <a:r>
              <a:rPr kumimoji="0" lang="en-US" sz="2400" b="1" i="1" u="none" strike="noStrike" kern="0" cap="none" spc="-5" normalizeH="0" baseline="0" noProof="0" dirty="0" smtClean="0">
                <a:ln>
                  <a:noFill/>
                </a:ln>
                <a:solidFill>
                  <a:srgbClr val="203C82"/>
                </a:solidFill>
                <a:effectLst/>
                <a:uLnTx/>
                <a:uFillTx/>
                <a:latin typeface="Arial"/>
                <a:ea typeface="+mj-ea"/>
                <a:cs typeface="Arial"/>
              </a:rPr>
              <a:t>Stem </a:t>
            </a:r>
            <a:r>
              <a:rPr kumimoji="0" lang="en-US" sz="2400" b="1" i="1" u="none" strike="noStrike" kern="0" cap="none" spc="0" normalizeH="0" baseline="0" noProof="0" dirty="0" smtClean="0">
                <a:ln>
                  <a:noFill/>
                </a:ln>
                <a:solidFill>
                  <a:srgbClr val="203C82"/>
                </a:solidFill>
                <a:effectLst/>
                <a:uLnTx/>
                <a:uFillTx/>
                <a:latin typeface="Arial"/>
                <a:ea typeface="+mj-ea"/>
                <a:cs typeface="Arial"/>
              </a:rPr>
              <a:t>Cell</a:t>
            </a:r>
            <a:r>
              <a:rPr kumimoji="0" lang="en-US" sz="2400" b="1" i="1" u="none" strike="noStrike" kern="0" cap="none" spc="-90" normalizeH="0" baseline="0" noProof="0" dirty="0" smtClean="0">
                <a:ln>
                  <a:noFill/>
                </a:ln>
                <a:solidFill>
                  <a:srgbClr val="203C82"/>
                </a:solidFill>
                <a:effectLst/>
                <a:uLnTx/>
                <a:uFillTx/>
                <a:latin typeface="Arial"/>
                <a:ea typeface="+mj-ea"/>
                <a:cs typeface="Arial"/>
              </a:rPr>
              <a:t> </a:t>
            </a:r>
            <a:r>
              <a:rPr kumimoji="0" lang="en-US" sz="2400" b="1" i="1" u="none" strike="noStrike" kern="0" cap="none" spc="-5" normalizeH="0" baseline="0" noProof="0" dirty="0" smtClean="0">
                <a:ln>
                  <a:noFill/>
                </a:ln>
                <a:solidFill>
                  <a:srgbClr val="203C82"/>
                </a:solidFill>
                <a:effectLst/>
                <a:uLnTx/>
                <a:uFillTx/>
                <a:latin typeface="Arial"/>
                <a:ea typeface="+mj-ea"/>
                <a:cs typeface="Arial"/>
              </a:rPr>
              <a:t>Transplantation</a:t>
            </a:r>
            <a:endParaRPr kumimoji="0" lang="tr-TR" sz="2200" b="0" i="0" u="none" strike="noStrike" kern="0" cap="none" spc="0" normalizeH="0" baseline="0" noProof="0" dirty="0">
              <a:ln>
                <a:noFill/>
              </a:ln>
              <a:solidFill>
                <a:srgbClr val="203C82"/>
              </a:solidFill>
              <a:effectLst/>
              <a:uLnTx/>
              <a:uFillTx/>
              <a:latin typeface="Arial"/>
              <a:ea typeface="+mj-ea"/>
              <a:cs typeface="Arial"/>
            </a:endParaRPr>
          </a:p>
        </p:txBody>
      </p:sp>
      <p:sp>
        <p:nvSpPr>
          <p:cNvPr id="12" name="11 Dikdörtgen"/>
          <p:cNvSpPr/>
          <p:nvPr/>
        </p:nvSpPr>
        <p:spPr>
          <a:xfrm>
            <a:off x="76200" y="304800"/>
            <a:ext cx="5046638" cy="769441"/>
          </a:xfrm>
          <a:prstGeom prst="rect">
            <a:avLst/>
          </a:prstGeom>
        </p:spPr>
        <p:txBody>
          <a:bodyPr wrap="none">
            <a:spAutoFit/>
          </a:bodyPr>
          <a:lstStyle/>
          <a:p>
            <a:pPr>
              <a:spcBef>
                <a:spcPct val="50000"/>
              </a:spcBef>
            </a:pPr>
            <a:r>
              <a:rPr lang="pl-PL" sz="4400" dirty="0" smtClean="0">
                <a:solidFill>
                  <a:srgbClr val="C00000"/>
                </a:solidFill>
                <a:latin typeface="Tahoma" pitchFamily="34" charset="0"/>
                <a:cs typeface="Arial" charset="0"/>
              </a:rPr>
              <a:t>E. Donnall Thomas </a:t>
            </a:r>
            <a:endParaRPr lang="pl-PL" sz="4400" dirty="0">
              <a:solidFill>
                <a:srgbClr val="C00000"/>
              </a:solidFill>
              <a:latin typeface="Tahoma" pitchFamily="34"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371600"/>
            <a:ext cx="7198106" cy="738664"/>
          </a:xfrm>
        </p:spPr>
        <p:txBody>
          <a:bodyPr/>
          <a:lstStyle/>
          <a:p>
            <a:r>
              <a:rPr lang="en-US" sz="2400" b="1" i="1" dirty="0" smtClean="0"/>
              <a:t>Milestones of  </a:t>
            </a:r>
            <a:r>
              <a:rPr lang="en-US" sz="2400" b="1" i="1" spc="-5" dirty="0" smtClean="0"/>
              <a:t>Stem </a:t>
            </a:r>
            <a:r>
              <a:rPr lang="en-US" sz="2400" b="1" i="1" dirty="0" smtClean="0"/>
              <a:t>Cell</a:t>
            </a:r>
            <a:r>
              <a:rPr lang="en-US" sz="2400" b="1" i="1" spc="-90" dirty="0" smtClean="0"/>
              <a:t> </a:t>
            </a:r>
            <a:r>
              <a:rPr lang="en-US" sz="2400" b="1" i="1" spc="-5" dirty="0" smtClean="0"/>
              <a:t>Transplantation</a:t>
            </a:r>
            <a:endParaRPr lang="tr-TR" dirty="0"/>
          </a:p>
        </p:txBody>
      </p:sp>
      <p:sp>
        <p:nvSpPr>
          <p:cNvPr id="4" name="3 Dikdörtgen"/>
          <p:cNvSpPr/>
          <p:nvPr/>
        </p:nvSpPr>
        <p:spPr>
          <a:xfrm>
            <a:off x="2514600" y="1905000"/>
            <a:ext cx="5791200" cy="1938992"/>
          </a:xfrm>
          <a:prstGeom prst="rect">
            <a:avLst/>
          </a:prstGeom>
          <a:solidFill>
            <a:schemeClr val="bg1"/>
          </a:solidFill>
          <a:ln>
            <a:noFill/>
          </a:ln>
        </p:spPr>
        <p:txBody>
          <a:bodyPr wrap="square">
            <a:spAutoFit/>
          </a:bodyPr>
          <a:lstStyle/>
          <a:p>
            <a:pPr marL="0" lvl="1">
              <a:lnSpc>
                <a:spcPct val="150000"/>
              </a:lnSpc>
            </a:pPr>
            <a:r>
              <a:rPr lang="en-US" sz="1600" b="1" dirty="0" smtClean="0"/>
              <a:t>G. Mathé </a:t>
            </a:r>
            <a:r>
              <a:rPr lang="en-US" sz="1600" dirty="0" smtClean="0">
                <a:solidFill>
                  <a:schemeClr val="accent6">
                    <a:lumMod val="75000"/>
                  </a:schemeClr>
                </a:solidFill>
              </a:rPr>
              <a:t>gave allogeneic bone marrow for treatment of </a:t>
            </a:r>
            <a:r>
              <a:rPr lang="en-US" sz="1600" u="sng" dirty="0" smtClean="0">
                <a:solidFill>
                  <a:schemeClr val="accent6">
                    <a:lumMod val="75000"/>
                  </a:schemeClr>
                </a:solidFill>
              </a:rPr>
              <a:t>several patients who had suffered accidental irradiation exposure</a:t>
            </a:r>
            <a:r>
              <a:rPr lang="en-US" sz="1600" dirty="0" smtClean="0"/>
              <a:t>, most survived with</a:t>
            </a:r>
            <a:r>
              <a:rPr lang="tr-TR" sz="1600" dirty="0" smtClean="0"/>
              <a:t> </a:t>
            </a:r>
            <a:r>
              <a:rPr lang="tr-TR" sz="1600" dirty="0" err="1" smtClean="0"/>
              <a:t>hematopoetic</a:t>
            </a:r>
            <a:r>
              <a:rPr lang="en-US" sz="1600" dirty="0" smtClean="0"/>
              <a:t> reconstitution. </a:t>
            </a:r>
            <a:endParaRPr lang="tr-TR" sz="1600" dirty="0" smtClean="0"/>
          </a:p>
          <a:p>
            <a:pPr marL="0" lvl="1">
              <a:lnSpc>
                <a:spcPct val="150000"/>
              </a:lnSpc>
            </a:pPr>
            <a:r>
              <a:rPr lang="tr-TR" sz="1600" b="1" dirty="0" err="1" smtClean="0">
                <a:latin typeface="+mj-lt"/>
              </a:rPr>
              <a:t>In</a:t>
            </a:r>
            <a:r>
              <a:rPr lang="tr-TR" sz="1600" b="1" dirty="0" smtClean="0">
                <a:latin typeface="+mj-lt"/>
              </a:rPr>
              <a:t> 1963, </a:t>
            </a:r>
            <a:r>
              <a:rPr lang="en-US" sz="1600" b="1" dirty="0" smtClean="0">
                <a:latin typeface="+mj-lt"/>
                <a:cs typeface="Arial"/>
              </a:rPr>
              <a:t>First </a:t>
            </a:r>
            <a:r>
              <a:rPr lang="en-US" sz="1600" b="1" spc="-4" dirty="0" smtClean="0">
                <a:latin typeface="+mj-lt"/>
                <a:cs typeface="Arial"/>
              </a:rPr>
              <a:t>successful </a:t>
            </a:r>
            <a:r>
              <a:rPr lang="en-US" sz="1600" b="1" dirty="0" smtClean="0">
                <a:latin typeface="+mj-lt"/>
                <a:cs typeface="Arial"/>
              </a:rPr>
              <a:t>complete engraftment and survival of</a:t>
            </a:r>
            <a:r>
              <a:rPr lang="en-US" sz="1600" b="1" spc="-81" dirty="0" smtClean="0">
                <a:latin typeface="+mj-lt"/>
                <a:cs typeface="Arial"/>
              </a:rPr>
              <a:t> </a:t>
            </a:r>
            <a:r>
              <a:rPr lang="en-US" sz="1600" b="1" spc="-4" dirty="0" smtClean="0">
                <a:latin typeface="+mj-lt"/>
                <a:cs typeface="Arial"/>
              </a:rPr>
              <a:t>over  1 year, </a:t>
            </a:r>
            <a:r>
              <a:rPr lang="en-US" sz="1600" b="1" dirty="0" smtClean="0">
                <a:latin typeface="+mj-lt"/>
                <a:cs typeface="Arial"/>
              </a:rPr>
              <a:t>description of </a:t>
            </a:r>
            <a:r>
              <a:rPr lang="en-US" sz="1600" b="1" spc="-4" dirty="0" smtClean="0">
                <a:latin typeface="+mj-lt"/>
                <a:cs typeface="Arial"/>
              </a:rPr>
              <a:t>acute </a:t>
            </a:r>
            <a:r>
              <a:rPr lang="en-US" sz="1600" b="1" dirty="0" smtClean="0">
                <a:latin typeface="+mj-lt"/>
                <a:cs typeface="Arial"/>
              </a:rPr>
              <a:t>and chronic GVHD in</a:t>
            </a:r>
            <a:r>
              <a:rPr lang="en-US" sz="1600" b="1" spc="-45" dirty="0" smtClean="0">
                <a:latin typeface="+mj-lt"/>
                <a:cs typeface="Arial"/>
              </a:rPr>
              <a:t> </a:t>
            </a:r>
            <a:r>
              <a:rPr lang="en-US" sz="1600" b="1" dirty="0" smtClean="0">
                <a:latin typeface="+mj-lt"/>
                <a:cs typeface="Arial"/>
              </a:rPr>
              <a:t>men</a:t>
            </a:r>
          </a:p>
        </p:txBody>
      </p:sp>
      <p:sp>
        <p:nvSpPr>
          <p:cNvPr id="5" name="object 5"/>
          <p:cNvSpPr/>
          <p:nvPr/>
        </p:nvSpPr>
        <p:spPr>
          <a:xfrm>
            <a:off x="685800" y="1905000"/>
            <a:ext cx="1828800" cy="1981200"/>
          </a:xfrm>
          <a:prstGeom prst="rect">
            <a:avLst/>
          </a:prstGeom>
          <a:blipFill>
            <a:blip r:embed="rId2" cstate="print"/>
            <a:stretch>
              <a:fillRect/>
            </a:stretch>
          </a:blipFill>
        </p:spPr>
        <p:txBody>
          <a:bodyPr wrap="square" lIns="0" tIns="0" rIns="0" bIns="0" rtlCol="0"/>
          <a:lstStyle/>
          <a:p>
            <a:endParaRPr/>
          </a:p>
        </p:txBody>
      </p:sp>
      <p:sp>
        <p:nvSpPr>
          <p:cNvPr id="9" name="8 Dikdörtgen"/>
          <p:cNvSpPr/>
          <p:nvPr/>
        </p:nvSpPr>
        <p:spPr>
          <a:xfrm>
            <a:off x="685800" y="3810000"/>
            <a:ext cx="7620000" cy="1338828"/>
          </a:xfrm>
          <a:prstGeom prst="rect">
            <a:avLst/>
          </a:prstGeom>
          <a:solidFill>
            <a:schemeClr val="bg1"/>
          </a:solidFill>
        </p:spPr>
        <p:txBody>
          <a:bodyPr wrap="square">
            <a:spAutoFit/>
          </a:bodyPr>
          <a:lstStyle/>
          <a:p>
            <a:pPr>
              <a:lnSpc>
                <a:spcPct val="150000"/>
              </a:lnSpc>
            </a:pPr>
            <a:r>
              <a:rPr lang="en-US" b="1" dirty="0" smtClean="0"/>
              <a:t>In 1965</a:t>
            </a:r>
            <a:r>
              <a:rPr lang="tr-TR" b="1" dirty="0" smtClean="0"/>
              <a:t>,</a:t>
            </a:r>
            <a:r>
              <a:rPr lang="en-US" b="1" dirty="0" smtClean="0"/>
              <a:t> </a:t>
            </a:r>
            <a:r>
              <a:rPr lang="en-US" dirty="0" smtClean="0"/>
              <a:t>Mathé was the first to describe long-term engraftment of a sibling bone marrow demonstrating </a:t>
            </a:r>
            <a:r>
              <a:rPr lang="en-US" dirty="0" err="1" smtClean="0"/>
              <a:t>chimerism</a:t>
            </a:r>
            <a:r>
              <a:rPr lang="en-US" dirty="0" smtClean="0"/>
              <a:t>, tolerance and an anti-</a:t>
            </a:r>
            <a:r>
              <a:rPr lang="en-US" dirty="0" err="1" smtClean="0"/>
              <a:t>leukaemic</a:t>
            </a:r>
            <a:r>
              <a:rPr lang="en-US" dirty="0" smtClean="0"/>
              <a:t> effect .</a:t>
            </a:r>
            <a:endParaRPr lang="tr-TR" dirty="0"/>
          </a:p>
        </p:txBody>
      </p:sp>
      <p:pic>
        <p:nvPicPr>
          <p:cNvPr id="4100" name="Picture 4"/>
          <p:cNvPicPr>
            <a:picLocks noChangeAspect="1" noChangeArrowheads="1"/>
          </p:cNvPicPr>
          <p:nvPr/>
        </p:nvPicPr>
        <p:blipFill>
          <a:blip r:embed="rId3" cstate="print"/>
          <a:srcRect/>
          <a:stretch>
            <a:fillRect/>
          </a:stretch>
        </p:blipFill>
        <p:spPr bwMode="auto">
          <a:xfrm>
            <a:off x="609600" y="5638800"/>
            <a:ext cx="7620000" cy="647700"/>
          </a:xfrm>
          <a:prstGeom prst="rect">
            <a:avLst/>
          </a:prstGeom>
          <a:noFill/>
          <a:ln w="9525">
            <a:solidFill>
              <a:schemeClr val="accent6">
                <a:lumMod val="50000"/>
              </a:schemeClr>
            </a:solidFill>
            <a:miter lim="800000"/>
            <a:headEnd/>
            <a:tailEnd/>
          </a:ln>
        </p:spPr>
      </p:pic>
      <p:pic>
        <p:nvPicPr>
          <p:cNvPr id="4101" name="Picture 5"/>
          <p:cNvPicPr>
            <a:picLocks noChangeAspect="1" noChangeArrowheads="1"/>
          </p:cNvPicPr>
          <p:nvPr/>
        </p:nvPicPr>
        <p:blipFill>
          <a:blip r:embed="rId4" cstate="print"/>
          <a:srcRect/>
          <a:stretch>
            <a:fillRect/>
          </a:stretch>
        </p:blipFill>
        <p:spPr bwMode="auto">
          <a:xfrm>
            <a:off x="609600" y="4876800"/>
            <a:ext cx="7620000" cy="685800"/>
          </a:xfrm>
          <a:prstGeom prst="rect">
            <a:avLst/>
          </a:prstGeom>
          <a:noFill/>
          <a:ln w="9525">
            <a:solidFill>
              <a:schemeClr val="accent6">
                <a:lumMod val="50000"/>
              </a:schemeClr>
            </a:solidFill>
            <a:miter lim="800000"/>
            <a:headEnd/>
            <a:tailEnd/>
          </a:ln>
        </p:spPr>
      </p:pic>
      <p:pic>
        <p:nvPicPr>
          <p:cNvPr id="11" name="Picture 3"/>
          <p:cNvPicPr>
            <a:picLocks noChangeAspect="1" noChangeArrowheads="1"/>
          </p:cNvPicPr>
          <p:nvPr/>
        </p:nvPicPr>
        <p:blipFill>
          <a:blip r:embed="rId5" cstate="print"/>
          <a:srcRect/>
          <a:stretch>
            <a:fillRect/>
          </a:stretch>
        </p:blipFill>
        <p:spPr bwMode="auto">
          <a:xfrm>
            <a:off x="0" y="0"/>
            <a:ext cx="1828800" cy="990600"/>
          </a:xfrm>
          <a:prstGeom prst="rect">
            <a:avLst/>
          </a:prstGeom>
          <a:noFill/>
          <a:ln w="9525">
            <a:noFill/>
            <a:miter lim="800000"/>
            <a:headEnd/>
            <a:tailEnd/>
          </a:ln>
        </p:spPr>
      </p:pic>
      <p:sp>
        <p:nvSpPr>
          <p:cNvPr id="10" name="9 Dikdörtgen"/>
          <p:cNvSpPr/>
          <p:nvPr/>
        </p:nvSpPr>
        <p:spPr>
          <a:xfrm>
            <a:off x="533400" y="304800"/>
            <a:ext cx="2590800" cy="769441"/>
          </a:xfrm>
          <a:prstGeom prst="rect">
            <a:avLst/>
          </a:prstGeom>
          <a:noFill/>
        </p:spPr>
        <p:txBody>
          <a:bodyPr wrap="square">
            <a:spAutoFit/>
          </a:bodyPr>
          <a:lstStyle/>
          <a:p>
            <a:r>
              <a:rPr lang="en-US" sz="4400" dirty="0" smtClean="0">
                <a:solidFill>
                  <a:srgbClr val="C00000"/>
                </a:solidFill>
                <a:latin typeface="Tahoma" pitchFamily="34" charset="0"/>
                <a:ea typeface="Tahoma" pitchFamily="34" charset="0"/>
                <a:cs typeface="Tahoma" pitchFamily="34" charset="0"/>
              </a:rPr>
              <a:t>G. Mathé </a:t>
            </a:r>
            <a:endParaRPr lang="tr-TR" sz="4400" dirty="0">
              <a:solidFill>
                <a:srgbClr val="C00000"/>
              </a:solidFill>
              <a:latin typeface="Tahoma" pitchFamily="34" charset="0"/>
              <a:ea typeface="Tahoma" pitchFamily="34" charset="0"/>
              <a:cs typeface="Tahoma" pitchFamily="34" charset="0"/>
            </a:endParaRPr>
          </a:p>
        </p:txBody>
      </p:sp>
      <p:sp>
        <p:nvSpPr>
          <p:cNvPr id="13" name="12 Dikdörtgen"/>
          <p:cNvSpPr/>
          <p:nvPr/>
        </p:nvSpPr>
        <p:spPr>
          <a:xfrm>
            <a:off x="609600" y="1905000"/>
            <a:ext cx="7696200" cy="28194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0" y="2091928"/>
            <a:ext cx="8534400" cy="4308872"/>
          </a:xfrm>
          <a:prstGeom prst="rect">
            <a:avLst/>
          </a:prstGeom>
          <a:solidFill>
            <a:schemeClr val="bg1"/>
          </a:solidFill>
          <a:ln w="28575">
            <a:solidFill>
              <a:schemeClr val="accent6">
                <a:lumMod val="50000"/>
              </a:schemeClr>
            </a:solidFill>
          </a:ln>
        </p:spPr>
        <p:txBody>
          <a:bodyPr vert="horz" wrap="square" lIns="0" tIns="0" rIns="0" bIns="0" rtlCol="0">
            <a:spAutoFit/>
          </a:bodyPr>
          <a:lstStyle/>
          <a:p>
            <a:pPr marL="319115" indent="-307718">
              <a:lnSpc>
                <a:spcPct val="200000"/>
              </a:lnSpc>
              <a:spcBef>
                <a:spcPts val="4"/>
              </a:spcBef>
              <a:buFont typeface="Arial"/>
              <a:buChar char="•"/>
              <a:tabLst>
                <a:tab pos="318546" algn="l"/>
                <a:tab pos="319115" algn="l"/>
              </a:tabLst>
            </a:pPr>
            <a:r>
              <a:rPr sz="2000" spc="-4" dirty="0" smtClean="0">
                <a:solidFill>
                  <a:schemeClr val="accent1">
                    <a:lumMod val="75000"/>
                  </a:schemeClr>
                </a:solidFill>
                <a:latin typeface="Arial"/>
                <a:cs typeface="Arial"/>
              </a:rPr>
              <a:t>1</a:t>
            </a:r>
            <a:r>
              <a:rPr sz="2000" b="1" spc="-4" dirty="0" smtClean="0">
                <a:solidFill>
                  <a:schemeClr val="accent1">
                    <a:lumMod val="75000"/>
                  </a:schemeClr>
                </a:solidFill>
                <a:latin typeface="Arial"/>
                <a:cs typeface="Arial"/>
              </a:rPr>
              <a:t>958-Dausset</a:t>
            </a:r>
            <a:endParaRPr sz="2000" b="1" dirty="0">
              <a:solidFill>
                <a:schemeClr val="accent1">
                  <a:lumMod val="75000"/>
                </a:schemeClr>
              </a:solidFill>
              <a:latin typeface="Arial"/>
              <a:cs typeface="Arial"/>
            </a:endParaRPr>
          </a:p>
          <a:p>
            <a:pPr marL="677550" lvl="1" indent="-255862">
              <a:lnSpc>
                <a:spcPct val="200000"/>
              </a:lnSpc>
              <a:spcBef>
                <a:spcPts val="9"/>
              </a:spcBef>
              <a:buFont typeface="Arial"/>
              <a:buChar char="–"/>
              <a:tabLst>
                <a:tab pos="677550" algn="l"/>
                <a:tab pos="678120" algn="l"/>
              </a:tabLst>
            </a:pPr>
            <a:r>
              <a:rPr sz="2000" dirty="0">
                <a:latin typeface="Arial"/>
                <a:cs typeface="Arial"/>
              </a:rPr>
              <a:t>First HLA antigen described</a:t>
            </a:r>
            <a:r>
              <a:rPr sz="2000" spc="-99" dirty="0">
                <a:latin typeface="Arial"/>
                <a:cs typeface="Arial"/>
              </a:rPr>
              <a:t> </a:t>
            </a:r>
            <a:r>
              <a:rPr sz="2000" spc="-4" dirty="0">
                <a:latin typeface="Arial"/>
                <a:cs typeface="Arial"/>
              </a:rPr>
              <a:t>(A2)</a:t>
            </a:r>
            <a:endParaRPr sz="2000" dirty="0">
              <a:latin typeface="Arial"/>
              <a:cs typeface="Arial"/>
            </a:endParaRPr>
          </a:p>
          <a:p>
            <a:pPr marL="319115" indent="-307718">
              <a:lnSpc>
                <a:spcPct val="200000"/>
              </a:lnSpc>
              <a:buFont typeface="Arial"/>
              <a:buChar char="•"/>
              <a:tabLst>
                <a:tab pos="318546" algn="l"/>
                <a:tab pos="319115" algn="l"/>
              </a:tabLst>
            </a:pPr>
            <a:r>
              <a:rPr sz="2000" b="1" spc="-4" dirty="0" smtClean="0">
                <a:solidFill>
                  <a:schemeClr val="accent1">
                    <a:lumMod val="75000"/>
                  </a:schemeClr>
                </a:solidFill>
                <a:latin typeface="Arial"/>
                <a:cs typeface="Arial"/>
              </a:rPr>
              <a:t>1968-van</a:t>
            </a:r>
            <a:r>
              <a:rPr sz="2000" b="1" spc="-72" dirty="0" smtClean="0">
                <a:solidFill>
                  <a:schemeClr val="accent1">
                    <a:lumMod val="75000"/>
                  </a:schemeClr>
                </a:solidFill>
                <a:latin typeface="Arial"/>
                <a:cs typeface="Arial"/>
              </a:rPr>
              <a:t> </a:t>
            </a:r>
            <a:r>
              <a:rPr sz="2000" b="1" spc="-4" dirty="0">
                <a:solidFill>
                  <a:schemeClr val="accent1">
                    <a:lumMod val="75000"/>
                  </a:schemeClr>
                </a:solidFill>
                <a:latin typeface="Arial"/>
                <a:cs typeface="Arial"/>
              </a:rPr>
              <a:t>Rood/Terasaki</a:t>
            </a:r>
            <a:endParaRPr sz="2000" b="1" dirty="0">
              <a:solidFill>
                <a:schemeClr val="accent1">
                  <a:lumMod val="75000"/>
                </a:schemeClr>
              </a:solidFill>
              <a:latin typeface="Arial"/>
              <a:cs typeface="Arial"/>
            </a:endParaRPr>
          </a:p>
          <a:p>
            <a:pPr marL="678120" lvl="1" indent="-256432">
              <a:lnSpc>
                <a:spcPct val="200000"/>
              </a:lnSpc>
              <a:spcBef>
                <a:spcPts val="9"/>
              </a:spcBef>
              <a:buFont typeface="Arial"/>
              <a:buChar char="–"/>
              <a:tabLst>
                <a:tab pos="677550" algn="l"/>
                <a:tab pos="678120" algn="l"/>
              </a:tabLst>
            </a:pPr>
            <a:r>
              <a:rPr sz="2000" dirty="0">
                <a:latin typeface="Arial"/>
                <a:cs typeface="Arial"/>
              </a:rPr>
              <a:t>Modern HLA </a:t>
            </a:r>
            <a:r>
              <a:rPr sz="2000" spc="-4" dirty="0">
                <a:latin typeface="Arial"/>
                <a:cs typeface="Arial"/>
              </a:rPr>
              <a:t>serologic typing</a:t>
            </a:r>
            <a:r>
              <a:rPr sz="2000" spc="-18" dirty="0">
                <a:latin typeface="Arial"/>
                <a:cs typeface="Arial"/>
              </a:rPr>
              <a:t> </a:t>
            </a:r>
            <a:r>
              <a:rPr sz="2000" spc="-4" dirty="0">
                <a:latin typeface="Arial"/>
                <a:cs typeface="Arial"/>
              </a:rPr>
              <a:t>available</a:t>
            </a:r>
            <a:endParaRPr sz="2000" dirty="0">
              <a:latin typeface="Arial"/>
              <a:cs typeface="Arial"/>
            </a:endParaRPr>
          </a:p>
          <a:p>
            <a:pPr marL="678120" lvl="1" indent="-256432">
              <a:lnSpc>
                <a:spcPct val="200000"/>
              </a:lnSpc>
              <a:buFont typeface="Arial"/>
              <a:buChar char="–"/>
              <a:tabLst>
                <a:tab pos="677550" algn="l"/>
                <a:tab pos="678120" algn="l"/>
              </a:tabLst>
            </a:pPr>
            <a:r>
              <a:rPr sz="2000" dirty="0">
                <a:latin typeface="Arial"/>
                <a:cs typeface="Arial"/>
              </a:rPr>
              <a:t>Secondary disease-runting</a:t>
            </a:r>
            <a:r>
              <a:rPr sz="2000" spc="-117" dirty="0">
                <a:latin typeface="Arial"/>
                <a:cs typeface="Arial"/>
              </a:rPr>
              <a:t> </a:t>
            </a:r>
            <a:r>
              <a:rPr sz="2000" dirty="0">
                <a:latin typeface="Arial"/>
                <a:cs typeface="Arial"/>
              </a:rPr>
              <a:t>syndrome-GVHD</a:t>
            </a:r>
          </a:p>
          <a:p>
            <a:pPr marL="319115" indent="-307718">
              <a:lnSpc>
                <a:spcPct val="200000"/>
              </a:lnSpc>
              <a:buFont typeface="Arial"/>
              <a:buChar char="•"/>
              <a:tabLst>
                <a:tab pos="318546" algn="l"/>
                <a:tab pos="319115" algn="l"/>
              </a:tabLst>
            </a:pPr>
            <a:r>
              <a:rPr sz="2000" b="1" dirty="0">
                <a:solidFill>
                  <a:schemeClr val="accent1">
                    <a:lumMod val="75000"/>
                  </a:schemeClr>
                </a:solidFill>
                <a:latin typeface="Arial"/>
                <a:cs typeface="Arial"/>
              </a:rPr>
              <a:t>1968-Good (Minneapolis) De Vries</a:t>
            </a:r>
            <a:r>
              <a:rPr sz="2000" b="1" spc="-76" dirty="0">
                <a:solidFill>
                  <a:schemeClr val="accent1">
                    <a:lumMod val="75000"/>
                  </a:schemeClr>
                </a:solidFill>
                <a:latin typeface="Arial"/>
                <a:cs typeface="Arial"/>
              </a:rPr>
              <a:t> </a:t>
            </a:r>
            <a:r>
              <a:rPr sz="2000" b="1" dirty="0">
                <a:solidFill>
                  <a:schemeClr val="accent1">
                    <a:lumMod val="75000"/>
                  </a:schemeClr>
                </a:solidFill>
                <a:latin typeface="Arial"/>
                <a:cs typeface="Arial"/>
              </a:rPr>
              <a:t>(Leiden)</a:t>
            </a:r>
          </a:p>
          <a:p>
            <a:pPr marL="678120" lvl="1" indent="-256432">
              <a:lnSpc>
                <a:spcPct val="200000"/>
              </a:lnSpc>
              <a:spcBef>
                <a:spcPts val="9"/>
              </a:spcBef>
              <a:buFont typeface="Arial"/>
              <a:buChar char="–"/>
              <a:tabLst>
                <a:tab pos="677550" algn="l"/>
                <a:tab pos="678120" algn="l"/>
              </a:tabLst>
            </a:pPr>
            <a:r>
              <a:rPr sz="2000" dirty="0">
                <a:latin typeface="Arial"/>
                <a:cs typeface="Arial"/>
              </a:rPr>
              <a:t>First </a:t>
            </a:r>
            <a:r>
              <a:rPr sz="2000" spc="-4" dirty="0">
                <a:latin typeface="Arial"/>
                <a:cs typeface="Arial"/>
              </a:rPr>
              <a:t>successful </a:t>
            </a:r>
            <a:r>
              <a:rPr sz="2000" dirty="0">
                <a:latin typeface="Arial"/>
                <a:cs typeface="Arial"/>
              </a:rPr>
              <a:t>HLA-matched sibling transplant for</a:t>
            </a:r>
            <a:r>
              <a:rPr sz="2000" spc="-72" dirty="0">
                <a:latin typeface="Arial"/>
                <a:cs typeface="Arial"/>
              </a:rPr>
              <a:t> </a:t>
            </a:r>
            <a:r>
              <a:rPr sz="2000" dirty="0">
                <a:latin typeface="Arial"/>
                <a:cs typeface="Arial"/>
              </a:rPr>
              <a:t>SCID</a:t>
            </a:r>
          </a:p>
        </p:txBody>
      </p:sp>
      <p:sp>
        <p:nvSpPr>
          <p:cNvPr id="6" name="object 9"/>
          <p:cNvSpPr/>
          <p:nvPr/>
        </p:nvSpPr>
        <p:spPr>
          <a:xfrm>
            <a:off x="4876800" y="2514600"/>
            <a:ext cx="762000" cy="838200"/>
          </a:xfrm>
          <a:prstGeom prst="rect">
            <a:avLst/>
          </a:prstGeom>
          <a:blipFill>
            <a:blip r:embed="rId2" cstate="print"/>
            <a:stretch>
              <a:fillRect/>
            </a:stretch>
          </a:blipFill>
        </p:spPr>
        <p:txBody>
          <a:bodyPr wrap="square" lIns="0" tIns="0" rIns="0" bIns="0" rtlCol="0"/>
          <a:lstStyle/>
          <a:p>
            <a:endParaRPr/>
          </a:p>
        </p:txBody>
      </p:sp>
      <p:sp>
        <p:nvSpPr>
          <p:cNvPr id="7" name="object 11"/>
          <p:cNvSpPr/>
          <p:nvPr/>
        </p:nvSpPr>
        <p:spPr>
          <a:xfrm>
            <a:off x="6781800" y="4114800"/>
            <a:ext cx="609600" cy="762000"/>
          </a:xfrm>
          <a:prstGeom prst="rect">
            <a:avLst/>
          </a:prstGeom>
          <a:blipFill>
            <a:blip r:embed="rId3" cstate="print"/>
            <a:stretch>
              <a:fillRect/>
            </a:stretch>
          </a:blipFill>
        </p:spPr>
        <p:txBody>
          <a:bodyPr wrap="square" lIns="0" tIns="0" rIns="0" bIns="0" rtlCol="0"/>
          <a:lstStyle/>
          <a:p>
            <a:endParaRPr/>
          </a:p>
        </p:txBody>
      </p:sp>
      <p:pic>
        <p:nvPicPr>
          <p:cNvPr id="4098" name="Picture 2"/>
          <p:cNvPicPr>
            <a:picLocks noChangeAspect="1" noChangeArrowheads="1"/>
          </p:cNvPicPr>
          <p:nvPr/>
        </p:nvPicPr>
        <p:blipFill>
          <a:blip r:embed="rId4" cstate="print"/>
          <a:srcRect/>
          <a:stretch>
            <a:fillRect/>
          </a:stretch>
        </p:blipFill>
        <p:spPr bwMode="auto">
          <a:xfrm>
            <a:off x="6019800" y="4114800"/>
            <a:ext cx="692727" cy="762000"/>
          </a:xfrm>
          <a:prstGeom prst="rect">
            <a:avLst/>
          </a:prstGeom>
          <a:noFill/>
          <a:ln w="9525">
            <a:noFill/>
            <a:miter lim="800000"/>
            <a:headEnd/>
            <a:tailEnd/>
          </a:ln>
        </p:spPr>
      </p:pic>
      <p:sp>
        <p:nvSpPr>
          <p:cNvPr id="10" name="object 10"/>
          <p:cNvSpPr/>
          <p:nvPr/>
        </p:nvSpPr>
        <p:spPr>
          <a:xfrm>
            <a:off x="7696200" y="5486400"/>
            <a:ext cx="609600" cy="762000"/>
          </a:xfrm>
          <a:prstGeom prst="rect">
            <a:avLst/>
          </a:prstGeom>
          <a:blipFill>
            <a:blip r:embed="rId5" cstate="print"/>
            <a:stretch>
              <a:fillRect/>
            </a:stretch>
          </a:blipFill>
        </p:spPr>
        <p:txBody>
          <a:bodyPr wrap="square" lIns="0" tIns="0" rIns="0" bIns="0" rtlCol="0"/>
          <a:lstStyle/>
          <a:p>
            <a:endParaRPr/>
          </a:p>
        </p:txBody>
      </p:sp>
      <p:pic>
        <p:nvPicPr>
          <p:cNvPr id="4099" name="Picture 3"/>
          <p:cNvPicPr>
            <a:picLocks noChangeAspect="1" noChangeArrowheads="1"/>
          </p:cNvPicPr>
          <p:nvPr/>
        </p:nvPicPr>
        <p:blipFill>
          <a:blip r:embed="rId6"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609600" y="228600"/>
            <a:ext cx="3429000" cy="984885"/>
          </a:xfrm>
          <a:prstGeom prst="rect">
            <a:avLst/>
          </a:prstGeom>
          <a:noFill/>
        </p:spPr>
        <p:txBody>
          <a:bodyPr vert="horz" wrap="square" lIns="0" tIns="0" rIns="0" bIns="0" rtlCol="0">
            <a:spAutoFit/>
          </a:bodyPr>
          <a:lstStyle/>
          <a:p>
            <a:pPr marL="791520" marR="4559" indent="-780693"/>
            <a:r>
              <a:rPr lang="en-US" sz="3200" b="1" i="1" u="sng" dirty="0" smtClean="0">
                <a:solidFill>
                  <a:schemeClr val="accent6">
                    <a:lumMod val="75000"/>
                  </a:schemeClr>
                </a:solidFill>
                <a:latin typeface="Tahoma" pitchFamily="34" charset="0"/>
                <a:ea typeface="Tahoma" pitchFamily="34" charset="0"/>
                <a:cs typeface="Tahoma" pitchFamily="34" charset="0"/>
              </a:rPr>
              <a:t>Milestones </a:t>
            </a:r>
            <a:r>
              <a:rPr lang="en-US" sz="3200" b="1" i="1" u="sng" dirty="0" err="1" smtClean="0">
                <a:solidFill>
                  <a:schemeClr val="accent6">
                    <a:lumMod val="75000"/>
                  </a:schemeClr>
                </a:solidFill>
                <a:latin typeface="Tahoma" pitchFamily="34" charset="0"/>
                <a:ea typeface="Tahoma" pitchFamily="34" charset="0"/>
                <a:cs typeface="Tahoma" pitchFamily="34" charset="0"/>
              </a:rPr>
              <a:t>of</a:t>
            </a:r>
            <a:r>
              <a:rPr sz="3200" b="1" i="1" u="sng" spc="-4" dirty="0" err="1" smtClean="0">
                <a:solidFill>
                  <a:schemeClr val="accent6">
                    <a:lumMod val="75000"/>
                  </a:schemeClr>
                </a:solidFill>
                <a:latin typeface="Tahoma" pitchFamily="34" charset="0"/>
                <a:ea typeface="Tahoma" pitchFamily="34" charset="0"/>
                <a:cs typeface="Tahoma" pitchFamily="34" charset="0"/>
              </a:rPr>
              <a:t>HLA</a:t>
            </a:r>
            <a:r>
              <a:rPr sz="3200" b="1" i="1" u="sng" spc="-85" dirty="0" smtClean="0">
                <a:solidFill>
                  <a:schemeClr val="accent6">
                    <a:lumMod val="75000"/>
                  </a:schemeClr>
                </a:solidFill>
                <a:latin typeface="Tahoma" pitchFamily="34" charset="0"/>
                <a:ea typeface="Tahoma" pitchFamily="34" charset="0"/>
                <a:cs typeface="Tahoma" pitchFamily="34" charset="0"/>
              </a:rPr>
              <a:t> </a:t>
            </a:r>
            <a:r>
              <a:rPr sz="3200" b="1" i="1" u="sng" spc="-4" dirty="0">
                <a:solidFill>
                  <a:schemeClr val="accent6">
                    <a:lumMod val="75000"/>
                  </a:schemeClr>
                </a:solidFill>
                <a:latin typeface="Tahoma" pitchFamily="34" charset="0"/>
                <a:ea typeface="Tahoma" pitchFamily="34" charset="0"/>
                <a:cs typeface="Tahoma" pitchFamily="34" charset="0"/>
              </a:rPr>
              <a:t>typing</a:t>
            </a:r>
            <a:endParaRPr sz="3200" b="1" u="sng" dirty="0">
              <a:solidFill>
                <a:schemeClr val="accent6">
                  <a:lumMod val="75000"/>
                </a:schemeClr>
              </a:solidFill>
              <a:latin typeface="Tahoma" pitchFamily="34" charset="0"/>
              <a:ea typeface="Tahoma" pitchFamily="34" charset="0"/>
              <a:cs typeface="Tahoma" pitchFamily="34" charset="0"/>
            </a:endParaRPr>
          </a:p>
        </p:txBody>
      </p:sp>
      <p:sp>
        <p:nvSpPr>
          <p:cNvPr id="9" name="2 Metin Yer Tutucusu"/>
          <p:cNvSpPr>
            <a:spLocks noGrp="1"/>
          </p:cNvSpPr>
          <p:nvPr>
            <p:ph type="body" idx="1"/>
          </p:nvPr>
        </p:nvSpPr>
        <p:spPr>
          <a:xfrm>
            <a:off x="304800" y="1565672"/>
            <a:ext cx="8534400" cy="457200"/>
          </a:xfrm>
          <a:solidFill>
            <a:schemeClr val="accent6">
              <a:lumMod val="60000"/>
              <a:lumOff val="40000"/>
            </a:schemeClr>
          </a:solidFill>
        </p:spPr>
        <p:txBody>
          <a:bodyPr/>
          <a:lstStyle/>
          <a:p>
            <a:r>
              <a:rPr lang="en-US" sz="1600" smtClean="0"/>
              <a:t>Most of  succesful  transplantation  experiences had been carried out after learning  about HLA and their  important on  tissue compatibility </a:t>
            </a:r>
          </a:p>
          <a:p>
            <a:endParaRPr lang="en-US" sz="1600" smtClean="0"/>
          </a:p>
          <a:p>
            <a:endParaRPr lang="en-US" sz="1600" smtClean="0"/>
          </a:p>
          <a:p>
            <a:endParaRPr lang="en-US" sz="16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2000" y="2819400"/>
            <a:ext cx="7974445" cy="1508105"/>
          </a:xfrm>
          <a:prstGeom prst="rect">
            <a:avLst/>
          </a:prstGeom>
        </p:spPr>
        <p:txBody>
          <a:bodyPr vert="horz" wrap="square" lIns="0" tIns="0" rIns="0" bIns="0" rtlCol="0">
            <a:spAutoFit/>
          </a:bodyPr>
          <a:lstStyle/>
          <a:p>
            <a:pPr algn="ctr">
              <a:lnSpc>
                <a:spcPct val="100000"/>
              </a:lnSpc>
            </a:pPr>
            <a:r>
              <a:rPr sz="3200" b="1" i="1" dirty="0">
                <a:solidFill>
                  <a:schemeClr val="accent6">
                    <a:lumMod val="75000"/>
                  </a:schemeClr>
                </a:solidFill>
                <a:latin typeface="Arial"/>
                <a:cs typeface="Arial"/>
              </a:rPr>
              <a:t>The</a:t>
            </a:r>
            <a:r>
              <a:rPr sz="3200" b="1" i="1" spc="-85" dirty="0">
                <a:solidFill>
                  <a:schemeClr val="accent6">
                    <a:lumMod val="75000"/>
                  </a:schemeClr>
                </a:solidFill>
                <a:latin typeface="Arial"/>
                <a:cs typeface="Arial"/>
              </a:rPr>
              <a:t> </a:t>
            </a:r>
            <a:r>
              <a:rPr sz="3200" b="1" i="1" spc="-13" dirty="0">
                <a:solidFill>
                  <a:schemeClr val="accent6">
                    <a:lumMod val="75000"/>
                  </a:schemeClr>
                </a:solidFill>
                <a:latin typeface="Arial"/>
                <a:cs typeface="Arial"/>
              </a:rPr>
              <a:t>1970’s</a:t>
            </a:r>
            <a:endParaRPr sz="3200" dirty="0">
              <a:solidFill>
                <a:schemeClr val="accent6">
                  <a:lumMod val="75000"/>
                </a:schemeClr>
              </a:solidFill>
              <a:latin typeface="Arial"/>
              <a:cs typeface="Arial"/>
            </a:endParaRPr>
          </a:p>
          <a:p>
            <a:pPr>
              <a:spcBef>
                <a:spcPts val="4"/>
              </a:spcBef>
            </a:pPr>
            <a:endParaRPr sz="3400" dirty="0">
              <a:latin typeface="Times New Roman"/>
              <a:cs typeface="Times New Roman"/>
            </a:endParaRPr>
          </a:p>
          <a:p>
            <a:pPr algn="ctr">
              <a:lnSpc>
                <a:spcPct val="100000"/>
              </a:lnSpc>
            </a:pPr>
            <a:r>
              <a:rPr sz="3200" b="1" i="1" spc="-4" dirty="0">
                <a:solidFill>
                  <a:schemeClr val="accent1">
                    <a:lumMod val="50000"/>
                  </a:schemeClr>
                </a:solidFill>
                <a:latin typeface="Arial"/>
                <a:cs typeface="Arial"/>
              </a:rPr>
              <a:t>Bone </a:t>
            </a:r>
            <a:r>
              <a:rPr sz="3200" b="1" i="1" dirty="0">
                <a:solidFill>
                  <a:schemeClr val="accent1">
                    <a:lumMod val="50000"/>
                  </a:schemeClr>
                </a:solidFill>
                <a:latin typeface="Arial"/>
                <a:cs typeface="Arial"/>
              </a:rPr>
              <a:t>Marrow </a:t>
            </a:r>
            <a:r>
              <a:rPr sz="3200" b="1" i="1" spc="-4" dirty="0">
                <a:solidFill>
                  <a:schemeClr val="accent1">
                    <a:lumMod val="50000"/>
                  </a:schemeClr>
                </a:solidFill>
                <a:latin typeface="Arial"/>
                <a:cs typeface="Arial"/>
              </a:rPr>
              <a:t>Transplantation takes</a:t>
            </a:r>
            <a:r>
              <a:rPr sz="3200" b="1" i="1" spc="-81" dirty="0">
                <a:solidFill>
                  <a:schemeClr val="accent1">
                    <a:lumMod val="50000"/>
                  </a:schemeClr>
                </a:solidFill>
                <a:latin typeface="Arial"/>
                <a:cs typeface="Arial"/>
              </a:rPr>
              <a:t> </a:t>
            </a:r>
            <a:r>
              <a:rPr sz="3200" b="1" i="1" spc="-13" dirty="0">
                <a:solidFill>
                  <a:schemeClr val="accent1">
                    <a:lumMod val="50000"/>
                  </a:schemeClr>
                </a:solidFill>
                <a:latin typeface="Arial"/>
                <a:cs typeface="Arial"/>
              </a:rPr>
              <a:t>off!!</a:t>
            </a:r>
            <a:endParaRPr sz="3200" dirty="0">
              <a:solidFill>
                <a:schemeClr val="accent1">
                  <a:lumMod val="50000"/>
                </a:schemeClr>
              </a:solidFill>
              <a:latin typeface="Arial"/>
              <a:cs typeface="Arial"/>
            </a:endParaRPr>
          </a:p>
        </p:txBody>
      </p:sp>
      <p:pic>
        <p:nvPicPr>
          <p:cNvPr id="5122" name="Picture 2"/>
          <p:cNvPicPr>
            <a:picLocks noChangeAspect="1" noChangeArrowheads="1"/>
          </p:cNvPicPr>
          <p:nvPr/>
        </p:nvPicPr>
        <p:blipFill>
          <a:blip r:embed="rId2" cstate="print"/>
          <a:srcRect/>
          <a:stretch>
            <a:fillRect/>
          </a:stretch>
        </p:blipFill>
        <p:spPr bwMode="auto">
          <a:xfrm>
            <a:off x="6248400" y="1219200"/>
            <a:ext cx="2638425" cy="657225"/>
          </a:xfrm>
          <a:prstGeom prst="rect">
            <a:avLst/>
          </a:prstGeom>
          <a:noFill/>
          <a:ln w="9525">
            <a:noFill/>
            <a:miter lim="800000"/>
            <a:headEnd/>
            <a:tailEnd/>
          </a:ln>
        </p:spPr>
      </p:pic>
      <p:pic>
        <p:nvPicPr>
          <p:cNvPr id="5123" name="Picture 3"/>
          <p:cNvPicPr>
            <a:picLocks noChangeAspect="1" noChangeArrowheads="1"/>
          </p:cNvPicPr>
          <p:nvPr/>
        </p:nvPicPr>
        <p:blipFill>
          <a:blip r:embed="rId2" cstate="print"/>
          <a:srcRect/>
          <a:stretch>
            <a:fillRect/>
          </a:stretch>
        </p:blipFill>
        <p:spPr bwMode="auto">
          <a:xfrm>
            <a:off x="7239001" y="457200"/>
            <a:ext cx="1752600" cy="80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152400" y="1600200"/>
            <a:ext cx="8839200" cy="738664"/>
          </a:xfrm>
          <a:prstGeom prst="rect">
            <a:avLst/>
          </a:prstGeom>
          <a:solidFill>
            <a:schemeClr val="bg1"/>
          </a:solidFill>
        </p:spPr>
        <p:txBody>
          <a:bodyPr vert="horz" wrap="square" lIns="0" tIns="0" rIns="0" bIns="0" rtlCol="0">
            <a:spAutoFit/>
          </a:bodyPr>
          <a:lstStyle/>
          <a:p>
            <a:pPr marL="11397" marR="485511">
              <a:lnSpc>
                <a:spcPct val="99800"/>
              </a:lnSpc>
            </a:pPr>
            <a:r>
              <a:rPr lang="tr-TR" sz="2000" spc="-4" dirty="0" err="1" smtClean="0">
                <a:solidFill>
                  <a:schemeClr val="tx1"/>
                </a:solidFill>
                <a:latin typeface="Aharoni" pitchFamily="2" charset="-79"/>
                <a:cs typeface="Aharoni" pitchFamily="2" charset="-79"/>
              </a:rPr>
              <a:t>One</a:t>
            </a:r>
            <a:r>
              <a:rPr lang="tr-TR" sz="2000" spc="-4" dirty="0" smtClean="0">
                <a:solidFill>
                  <a:schemeClr val="tx1"/>
                </a:solidFill>
                <a:latin typeface="Aharoni" pitchFamily="2" charset="-79"/>
                <a:cs typeface="Aharoni" pitchFamily="2" charset="-79"/>
              </a:rPr>
              <a:t> </a:t>
            </a:r>
            <a:r>
              <a:rPr sz="2000" spc="-4" dirty="0" smtClean="0">
                <a:solidFill>
                  <a:schemeClr val="tx1"/>
                </a:solidFill>
                <a:latin typeface="Aharoni" pitchFamily="2" charset="-79"/>
                <a:cs typeface="Aharoni" pitchFamily="2" charset="-79"/>
              </a:rPr>
              <a:t>hundred </a:t>
            </a:r>
            <a:r>
              <a:rPr sz="2000" spc="-4" dirty="0">
                <a:solidFill>
                  <a:schemeClr val="tx1"/>
                </a:solidFill>
                <a:latin typeface="Aharoni" pitchFamily="2" charset="-79"/>
                <a:cs typeface="Aharoni" pitchFamily="2" charset="-79"/>
              </a:rPr>
              <a:t>patients with acute leukemia treated by  </a:t>
            </a:r>
            <a:r>
              <a:rPr sz="2000" spc="-13" dirty="0">
                <a:solidFill>
                  <a:schemeClr val="tx1"/>
                </a:solidFill>
                <a:latin typeface="Aharoni" pitchFamily="2" charset="-79"/>
                <a:cs typeface="Aharoni" pitchFamily="2" charset="-79"/>
              </a:rPr>
              <a:t>chemotherapy, </a:t>
            </a:r>
            <a:r>
              <a:rPr sz="2000" spc="-4" dirty="0">
                <a:solidFill>
                  <a:schemeClr val="tx1"/>
                </a:solidFill>
                <a:latin typeface="Aharoni" pitchFamily="2" charset="-79"/>
                <a:cs typeface="Aharoni" pitchFamily="2" charset="-79"/>
              </a:rPr>
              <a:t>total body irradiation, and allogeneic  marrow</a:t>
            </a:r>
            <a:r>
              <a:rPr sz="2000" spc="-94" dirty="0">
                <a:solidFill>
                  <a:schemeClr val="tx1"/>
                </a:solidFill>
                <a:latin typeface="Aharoni" pitchFamily="2" charset="-79"/>
                <a:cs typeface="Aharoni" pitchFamily="2" charset="-79"/>
              </a:rPr>
              <a:t> </a:t>
            </a:r>
            <a:r>
              <a:rPr sz="2000" spc="-4" dirty="0">
                <a:solidFill>
                  <a:schemeClr val="tx1"/>
                </a:solidFill>
                <a:latin typeface="Aharoni" pitchFamily="2" charset="-79"/>
                <a:cs typeface="Aharoni" pitchFamily="2" charset="-79"/>
              </a:rPr>
              <a:t>transplantation.</a:t>
            </a:r>
            <a:endParaRPr sz="2000" dirty="0">
              <a:solidFill>
                <a:schemeClr val="tx1"/>
              </a:solidFill>
              <a:latin typeface="Aharoni" pitchFamily="2" charset="-79"/>
              <a:cs typeface="Aharoni" pitchFamily="2" charset="-79"/>
            </a:endParaRPr>
          </a:p>
          <a:p>
            <a:pPr marL="11397" marR="4559">
              <a:spcBef>
                <a:spcPts val="49"/>
              </a:spcBef>
            </a:pPr>
            <a:r>
              <a:rPr sz="800" spc="-4" dirty="0">
                <a:latin typeface="Verdana"/>
                <a:cs typeface="Verdana"/>
              </a:rPr>
              <a:t>Thomas ED, Buckner CD, Banaji M, Clift RA, Fefer A, Flournoy N, Goodell  BW, Hickman </a:t>
            </a:r>
            <a:r>
              <a:rPr sz="800" dirty="0">
                <a:latin typeface="Verdana"/>
                <a:cs typeface="Verdana"/>
              </a:rPr>
              <a:t>RO, </a:t>
            </a:r>
            <a:r>
              <a:rPr sz="800" spc="-4" dirty="0">
                <a:latin typeface="Verdana"/>
                <a:cs typeface="Verdana"/>
              </a:rPr>
              <a:t>Lerner </a:t>
            </a:r>
            <a:r>
              <a:rPr sz="800" dirty="0">
                <a:latin typeface="Verdana"/>
                <a:cs typeface="Verdana"/>
              </a:rPr>
              <a:t>KG, </a:t>
            </a:r>
            <a:r>
              <a:rPr sz="800" spc="-4" dirty="0">
                <a:latin typeface="Verdana"/>
                <a:cs typeface="Verdana"/>
              </a:rPr>
              <a:t>Neiman PE, Sale GE, Sanders JE, Singer J,  </a:t>
            </a:r>
            <a:endParaRPr sz="1400" dirty="0">
              <a:latin typeface="Verdana"/>
              <a:cs typeface="Verdana"/>
            </a:endParaRPr>
          </a:p>
        </p:txBody>
      </p:sp>
      <p:sp>
        <p:nvSpPr>
          <p:cNvPr id="16" name="object 16"/>
          <p:cNvSpPr txBox="1"/>
          <p:nvPr/>
        </p:nvSpPr>
        <p:spPr>
          <a:xfrm>
            <a:off x="228600" y="2590800"/>
            <a:ext cx="8763000" cy="3459757"/>
          </a:xfrm>
          <a:prstGeom prst="rect">
            <a:avLst/>
          </a:prstGeom>
          <a:solidFill>
            <a:schemeClr val="bg1"/>
          </a:solidFill>
          <a:ln>
            <a:solidFill>
              <a:schemeClr val="accent6">
                <a:lumMod val="50000"/>
              </a:schemeClr>
            </a:solidFill>
          </a:ln>
        </p:spPr>
        <p:txBody>
          <a:bodyPr vert="horz" wrap="square" lIns="0" tIns="12537" rIns="0" bIns="0" rtlCol="0">
            <a:spAutoFit/>
          </a:bodyPr>
          <a:lstStyle/>
          <a:p>
            <a:pPr marL="180000" marR="124227">
              <a:lnSpc>
                <a:spcPct val="200000"/>
              </a:lnSpc>
              <a:spcBef>
                <a:spcPts val="99"/>
              </a:spcBef>
              <a:buFont typeface="Wingdings" pitchFamily="2" charset="2"/>
              <a:buChar char="§"/>
            </a:pPr>
            <a:r>
              <a:rPr lang="tr-TR" sz="1600" spc="-4" dirty="0" smtClean="0">
                <a:latin typeface="Verdana"/>
                <a:cs typeface="Verdana"/>
              </a:rPr>
              <a:t> </a:t>
            </a:r>
            <a:r>
              <a:rPr sz="1600" spc="-4" dirty="0" smtClean="0">
                <a:solidFill>
                  <a:schemeClr val="accent6">
                    <a:lumMod val="75000"/>
                  </a:schemeClr>
                </a:solidFill>
                <a:latin typeface="Verdana"/>
                <a:cs typeface="Verdana"/>
              </a:rPr>
              <a:t>94 </a:t>
            </a:r>
            <a:r>
              <a:rPr sz="1600" spc="-4" dirty="0">
                <a:solidFill>
                  <a:schemeClr val="accent6">
                    <a:lumMod val="75000"/>
                  </a:schemeClr>
                </a:solidFill>
                <a:latin typeface="Verdana"/>
                <a:cs typeface="Verdana"/>
              </a:rPr>
              <a:t>patients were engrafted a</a:t>
            </a:r>
            <a:r>
              <a:rPr sz="1600" spc="-4" dirty="0">
                <a:latin typeface="Verdana"/>
                <a:cs typeface="Verdana"/>
              </a:rPr>
              <a:t>nd only one patient rejected  the graft.</a:t>
            </a:r>
            <a:r>
              <a:rPr sz="1600" spc="-31" dirty="0">
                <a:latin typeface="Verdana"/>
                <a:cs typeface="Verdana"/>
              </a:rPr>
              <a:t> </a:t>
            </a:r>
            <a:r>
              <a:rPr sz="1600" spc="-4" dirty="0" smtClean="0">
                <a:latin typeface="Arial"/>
                <a:cs typeface="Arial"/>
              </a:rPr>
              <a:t>……</a:t>
            </a:r>
            <a:endParaRPr sz="1600" dirty="0">
              <a:latin typeface="Times New Roman"/>
              <a:cs typeface="Times New Roman"/>
            </a:endParaRPr>
          </a:p>
          <a:p>
            <a:pPr marL="180000" marR="39320">
              <a:lnSpc>
                <a:spcPct val="200000"/>
              </a:lnSpc>
              <a:buFont typeface="Wingdings" pitchFamily="2" charset="2"/>
              <a:buChar char="§"/>
            </a:pPr>
            <a:r>
              <a:rPr lang="tr-TR" sz="1600" spc="-4" dirty="0" smtClean="0">
                <a:latin typeface="Verdana"/>
                <a:cs typeface="Verdana"/>
              </a:rPr>
              <a:t> </a:t>
            </a:r>
            <a:r>
              <a:rPr sz="1600" spc="-4" dirty="0" smtClean="0">
                <a:solidFill>
                  <a:schemeClr val="accent6">
                    <a:lumMod val="75000"/>
                  </a:schemeClr>
                </a:solidFill>
                <a:latin typeface="Verdana"/>
                <a:cs typeface="Verdana"/>
              </a:rPr>
              <a:t>Thirteen </a:t>
            </a:r>
            <a:r>
              <a:rPr sz="1600" spc="-4" dirty="0">
                <a:solidFill>
                  <a:schemeClr val="accent6">
                    <a:lumMod val="75000"/>
                  </a:schemeClr>
                </a:solidFill>
                <a:latin typeface="Verdana"/>
                <a:cs typeface="Verdana"/>
              </a:rPr>
              <a:t>patients are alive </a:t>
            </a:r>
            <a:r>
              <a:rPr sz="1600" spc="-4" dirty="0">
                <a:latin typeface="Verdana"/>
                <a:cs typeface="Verdana"/>
              </a:rPr>
              <a:t>with a marrow graft, on no  </a:t>
            </a:r>
            <a:r>
              <a:rPr sz="1600" spc="-9" dirty="0">
                <a:latin typeface="Verdana"/>
                <a:cs typeface="Verdana"/>
              </a:rPr>
              <a:t>maintenance antileukemic </a:t>
            </a:r>
            <a:r>
              <a:rPr sz="1600" spc="-4" dirty="0">
                <a:latin typeface="Verdana"/>
                <a:cs typeface="Verdana"/>
              </a:rPr>
              <a:t>therapy, </a:t>
            </a:r>
            <a:r>
              <a:rPr sz="1600" spc="-9" dirty="0">
                <a:latin typeface="Verdana"/>
                <a:cs typeface="Verdana"/>
              </a:rPr>
              <a:t>and without recurrent  </a:t>
            </a:r>
            <a:r>
              <a:rPr sz="1600" spc="-4" dirty="0">
                <a:latin typeface="Verdana"/>
                <a:cs typeface="Verdana"/>
              </a:rPr>
              <a:t>leukemia </a:t>
            </a:r>
            <a:r>
              <a:rPr lang="tr-TR" sz="1600" spc="-4" dirty="0" smtClean="0">
                <a:latin typeface="Verdana"/>
                <a:cs typeface="Verdana"/>
              </a:rPr>
              <a:t>  </a:t>
            </a:r>
            <a:r>
              <a:rPr sz="1600" spc="-4" dirty="0" smtClean="0">
                <a:solidFill>
                  <a:schemeClr val="accent6">
                    <a:lumMod val="75000"/>
                  </a:schemeClr>
                </a:solidFill>
                <a:latin typeface="Verdana"/>
                <a:cs typeface="Verdana"/>
              </a:rPr>
              <a:t>4.5 </a:t>
            </a:r>
            <a:r>
              <a:rPr sz="1600" spc="-4" dirty="0">
                <a:solidFill>
                  <a:schemeClr val="accent6">
                    <a:lumMod val="75000"/>
                  </a:schemeClr>
                </a:solidFill>
                <a:latin typeface="Verdana"/>
                <a:cs typeface="Verdana"/>
              </a:rPr>
              <a:t>yr after</a:t>
            </a:r>
            <a:r>
              <a:rPr sz="1600" spc="85" dirty="0">
                <a:solidFill>
                  <a:schemeClr val="accent6">
                    <a:lumMod val="75000"/>
                  </a:schemeClr>
                </a:solidFill>
                <a:latin typeface="Verdana"/>
                <a:cs typeface="Verdana"/>
              </a:rPr>
              <a:t> </a:t>
            </a:r>
            <a:r>
              <a:rPr sz="1600" spc="-4" dirty="0">
                <a:solidFill>
                  <a:schemeClr val="accent6">
                    <a:lumMod val="75000"/>
                  </a:schemeClr>
                </a:solidFill>
                <a:latin typeface="Verdana"/>
                <a:cs typeface="Verdana"/>
              </a:rPr>
              <a:t>transplantation</a:t>
            </a:r>
            <a:r>
              <a:rPr sz="1600" spc="-4" dirty="0" smtClean="0">
                <a:latin typeface="Verdana"/>
                <a:cs typeface="Verdana"/>
              </a:rPr>
              <a:t>.</a:t>
            </a:r>
            <a:endParaRPr sz="1600" dirty="0">
              <a:latin typeface="Times New Roman"/>
              <a:cs typeface="Times New Roman"/>
            </a:endParaRPr>
          </a:p>
          <a:p>
            <a:pPr marL="180000" marR="4559">
              <a:lnSpc>
                <a:spcPct val="200000"/>
              </a:lnSpc>
              <a:buFont typeface="Wingdings" pitchFamily="2" charset="2"/>
              <a:buChar char="§"/>
            </a:pPr>
            <a:r>
              <a:rPr lang="tr-TR" sz="1600" spc="-4" dirty="0" smtClean="0">
                <a:latin typeface="Verdana"/>
                <a:cs typeface="Verdana"/>
              </a:rPr>
              <a:t> </a:t>
            </a:r>
            <a:r>
              <a:rPr sz="1600" spc="-4" dirty="0" smtClean="0">
                <a:latin typeface="Verdana"/>
                <a:cs typeface="Verdana"/>
              </a:rPr>
              <a:t>This </a:t>
            </a:r>
            <a:r>
              <a:rPr sz="1600" spc="-4" dirty="0">
                <a:latin typeface="Verdana"/>
                <a:cs typeface="Verdana"/>
              </a:rPr>
              <a:t>observation, coupled with the observation that some  patients may be cured of their disease, indicates that  marrow transplantation should now be undertaken earlier  in the </a:t>
            </a:r>
            <a:r>
              <a:rPr sz="1600" spc="-9" dirty="0">
                <a:latin typeface="Verdana"/>
                <a:cs typeface="Verdana"/>
              </a:rPr>
              <a:t>management </a:t>
            </a:r>
            <a:r>
              <a:rPr sz="1600" spc="-4" dirty="0">
                <a:latin typeface="Verdana"/>
                <a:cs typeface="Verdana"/>
              </a:rPr>
              <a:t>of </a:t>
            </a:r>
            <a:r>
              <a:rPr sz="1600" spc="-9" dirty="0">
                <a:latin typeface="Verdana"/>
                <a:cs typeface="Verdana"/>
              </a:rPr>
              <a:t>patients with acute </a:t>
            </a:r>
            <a:r>
              <a:rPr sz="1600" spc="-4" dirty="0">
                <a:latin typeface="Verdana"/>
                <a:cs typeface="Verdana"/>
              </a:rPr>
              <a:t>leukemia </a:t>
            </a:r>
            <a:r>
              <a:rPr sz="1600" spc="-9" dirty="0">
                <a:latin typeface="Verdana"/>
                <a:cs typeface="Verdana"/>
              </a:rPr>
              <a:t>who  have </a:t>
            </a:r>
            <a:r>
              <a:rPr sz="1600" spc="-4" dirty="0">
                <a:latin typeface="Verdana"/>
                <a:cs typeface="Verdana"/>
              </a:rPr>
              <a:t>an </a:t>
            </a:r>
            <a:r>
              <a:rPr sz="1600" spc="-9" dirty="0">
                <a:latin typeface="Verdana"/>
                <a:cs typeface="Verdana"/>
              </a:rPr>
              <a:t>HLA-matched</a:t>
            </a:r>
            <a:r>
              <a:rPr sz="1600" spc="27" dirty="0">
                <a:latin typeface="Verdana"/>
                <a:cs typeface="Verdana"/>
              </a:rPr>
              <a:t> </a:t>
            </a:r>
            <a:r>
              <a:rPr sz="1600" spc="-9" dirty="0">
                <a:latin typeface="Verdana"/>
                <a:cs typeface="Verdana"/>
              </a:rPr>
              <a:t>sibling</a:t>
            </a:r>
            <a:endParaRPr sz="1600" dirty="0">
              <a:latin typeface="Verdana"/>
              <a:cs typeface="Verdana"/>
            </a:endParaRPr>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4" name="object 4"/>
          <p:cNvSpPr txBox="1"/>
          <p:nvPr/>
        </p:nvSpPr>
        <p:spPr>
          <a:xfrm>
            <a:off x="304800" y="838200"/>
            <a:ext cx="6096000" cy="338554"/>
          </a:xfrm>
          <a:prstGeom prst="rect">
            <a:avLst/>
          </a:prstGeom>
        </p:spPr>
        <p:txBody>
          <a:bodyPr vert="horz" wrap="square" lIns="0" tIns="0" rIns="0" bIns="0" rtlCol="0">
            <a:spAutoFit/>
          </a:bodyPr>
          <a:lstStyle/>
          <a:p>
            <a:pPr marL="11397"/>
            <a:r>
              <a:rPr sz="2200" b="1" i="1" u="sng" spc="-4" dirty="0">
                <a:solidFill>
                  <a:srgbClr val="C00000"/>
                </a:solidFill>
                <a:latin typeface="Verdana"/>
                <a:cs typeface="Verdana"/>
              </a:rPr>
              <a:t>Blood</a:t>
            </a:r>
            <a:r>
              <a:rPr sz="2200" b="1" i="1" spc="-4" dirty="0">
                <a:solidFill>
                  <a:srgbClr val="C00000"/>
                </a:solidFill>
                <a:latin typeface="Verdana"/>
                <a:cs typeface="Verdana"/>
              </a:rPr>
              <a:t>. </a:t>
            </a:r>
            <a:r>
              <a:rPr sz="2200" b="1" i="1" dirty="0">
                <a:solidFill>
                  <a:schemeClr val="accent1">
                    <a:lumMod val="75000"/>
                  </a:schemeClr>
                </a:solidFill>
                <a:latin typeface="Verdana"/>
                <a:cs typeface="Verdana"/>
              </a:rPr>
              <a:t>1977 </a:t>
            </a:r>
            <a:r>
              <a:rPr sz="2200" b="1" i="1" spc="-4" dirty="0">
                <a:solidFill>
                  <a:schemeClr val="accent1">
                    <a:lumMod val="75000"/>
                  </a:schemeClr>
                </a:solidFill>
                <a:latin typeface="Verdana"/>
                <a:cs typeface="Verdana"/>
              </a:rPr>
              <a:t>Apr;49(4):511-33.</a:t>
            </a:r>
            <a:r>
              <a:rPr sz="2200" b="1" i="1" spc="49" dirty="0">
                <a:solidFill>
                  <a:schemeClr val="accent1">
                    <a:lumMod val="75000"/>
                  </a:schemeClr>
                </a:solidFill>
                <a:latin typeface="Verdana"/>
                <a:cs typeface="Verdana"/>
              </a:rPr>
              <a:t> </a:t>
            </a:r>
            <a:endParaRPr sz="2200" dirty="0">
              <a:solidFill>
                <a:schemeClr val="accent1">
                  <a:lumMod val="75000"/>
                </a:schemeClr>
              </a:solidFill>
              <a:latin typeface="Verdana"/>
              <a:cs typeface="Verdan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4572000" y="2133600"/>
            <a:ext cx="4080164" cy="2286000"/>
          </a:xfrm>
          <a:prstGeom prst="rect">
            <a:avLst/>
          </a:prstGeom>
          <a:blipFill>
            <a:blip r:embed="rId2" cstate="print"/>
            <a:stretch>
              <a:fillRect/>
            </a:stretch>
          </a:blipFill>
        </p:spPr>
        <p:txBody>
          <a:bodyPr wrap="square" lIns="0" tIns="0" rIns="0" bIns="0" rtlCol="0"/>
          <a:lstStyle/>
          <a:p>
            <a:endParaRPr/>
          </a:p>
        </p:txBody>
      </p:sp>
      <p:sp>
        <p:nvSpPr>
          <p:cNvPr id="2" name="object 2"/>
          <p:cNvSpPr txBox="1"/>
          <p:nvPr/>
        </p:nvSpPr>
        <p:spPr>
          <a:xfrm>
            <a:off x="3352800" y="2971800"/>
            <a:ext cx="743527" cy="384922"/>
          </a:xfrm>
          <a:prstGeom prst="rect">
            <a:avLst/>
          </a:prstGeom>
        </p:spPr>
        <p:txBody>
          <a:bodyPr vert="horz" wrap="square" lIns="0" tIns="0" rIns="0" bIns="0" rtlCol="0">
            <a:spAutoFit/>
          </a:bodyPr>
          <a:lstStyle/>
          <a:p>
            <a:pPr marL="11397"/>
            <a:r>
              <a:rPr sz="2500" b="1" i="1" dirty="0" smtClean="0">
                <a:latin typeface="Arial"/>
                <a:cs typeface="Arial"/>
              </a:rPr>
              <a:t>197</a:t>
            </a:r>
            <a:r>
              <a:rPr lang="tr-TR" sz="2500" b="1" i="1" dirty="0" smtClean="0">
                <a:latin typeface="Arial"/>
                <a:cs typeface="Arial"/>
              </a:rPr>
              <a:t>4</a:t>
            </a:r>
            <a:endParaRPr sz="2500" dirty="0">
              <a:latin typeface="Arial"/>
              <a:cs typeface="Arial"/>
            </a:endParaRPr>
          </a:p>
        </p:txBody>
      </p:sp>
      <p:sp>
        <p:nvSpPr>
          <p:cNvPr id="3" name="object 3"/>
          <p:cNvSpPr txBox="1">
            <a:spLocks noGrp="1"/>
          </p:cNvSpPr>
          <p:nvPr>
            <p:ph type="title"/>
          </p:nvPr>
        </p:nvSpPr>
        <p:spPr>
          <a:xfrm>
            <a:off x="228600" y="1676400"/>
            <a:ext cx="3555423" cy="1015663"/>
          </a:xfrm>
          <a:prstGeom prst="rect">
            <a:avLst/>
          </a:prstGeom>
        </p:spPr>
        <p:txBody>
          <a:bodyPr vert="horz" wrap="square" lIns="0" tIns="0" rIns="0" bIns="0" rtlCol="0">
            <a:spAutoFit/>
          </a:bodyPr>
          <a:lstStyle/>
          <a:p>
            <a:pPr marL="85477" marR="4559" indent="-74650"/>
            <a:r>
              <a:rPr spc="-9" dirty="0"/>
              <a:t>Tracking </a:t>
            </a:r>
            <a:r>
              <a:rPr spc="-4" dirty="0"/>
              <a:t>and</a:t>
            </a:r>
            <a:r>
              <a:rPr spc="-72" dirty="0"/>
              <a:t> </a:t>
            </a:r>
            <a:r>
              <a:rPr spc="-4" dirty="0"/>
              <a:t>documenting  </a:t>
            </a:r>
            <a:r>
              <a:rPr i="1" spc="-4" dirty="0" smtClean="0"/>
              <a:t>transplants</a:t>
            </a:r>
            <a:r>
              <a:rPr lang="tr-TR" i="1" spc="-4" dirty="0" smtClean="0"/>
              <a:t> in </a:t>
            </a:r>
            <a:r>
              <a:rPr lang="tr-TR" b="1" i="1" spc="-4" dirty="0" err="1" smtClean="0"/>
              <a:t>Europe</a:t>
            </a:r>
            <a:r>
              <a:rPr lang="tr-TR" dirty="0" smtClean="0"/>
              <a:t/>
            </a:r>
            <a:br>
              <a:rPr lang="tr-TR" dirty="0" smtClean="0"/>
            </a:br>
            <a:endParaRPr dirty="0"/>
          </a:p>
        </p:txBody>
      </p:sp>
      <p:sp>
        <p:nvSpPr>
          <p:cNvPr id="7" name="6 Dikdörtgen"/>
          <p:cNvSpPr/>
          <p:nvPr/>
        </p:nvSpPr>
        <p:spPr>
          <a:xfrm>
            <a:off x="381000" y="5029200"/>
            <a:ext cx="8153400" cy="1015663"/>
          </a:xfrm>
          <a:prstGeom prst="rect">
            <a:avLst/>
          </a:prstGeom>
        </p:spPr>
        <p:txBody>
          <a:bodyPr wrap="square">
            <a:spAutoFit/>
          </a:bodyPr>
          <a:lstStyle/>
          <a:p>
            <a:r>
              <a:rPr lang="en-US" sz="2000" dirty="0" smtClean="0"/>
              <a:t>EBMT (European Group for Blood and Marrow Transplantation) was born in 1974 when the number of bone marrow transplants was very small and results quite</a:t>
            </a:r>
            <a:r>
              <a:rPr lang="tr-TR" sz="2000" dirty="0" smtClean="0"/>
              <a:t> </a:t>
            </a:r>
            <a:r>
              <a:rPr lang="tr-TR" sz="2000" dirty="0" err="1" smtClean="0"/>
              <a:t>encouraging</a:t>
            </a:r>
            <a:endParaRPr lang="tr-TR" sz="2000" dirty="0" smtClean="0"/>
          </a:p>
        </p:txBody>
      </p:sp>
      <p:sp>
        <p:nvSpPr>
          <p:cNvPr id="8" name="7 Dikdörtgen"/>
          <p:cNvSpPr/>
          <p:nvPr/>
        </p:nvSpPr>
        <p:spPr>
          <a:xfrm>
            <a:off x="2209800" y="533400"/>
            <a:ext cx="1548822" cy="769441"/>
          </a:xfrm>
          <a:prstGeom prst="rect">
            <a:avLst/>
          </a:prstGeom>
        </p:spPr>
        <p:txBody>
          <a:bodyPr wrap="none">
            <a:spAutoFit/>
          </a:bodyPr>
          <a:lstStyle/>
          <a:p>
            <a:r>
              <a:rPr lang="en-US" sz="4400" b="1" dirty="0" smtClean="0">
                <a:solidFill>
                  <a:srgbClr val="FF0000"/>
                </a:solidFill>
              </a:rPr>
              <a:t>EBMT</a:t>
            </a:r>
            <a:endParaRPr lang="tr-TR" sz="4400" b="1" dirty="0">
              <a:solidFill>
                <a:srgbClr val="FF0000"/>
              </a:solidFill>
            </a:endParaRPr>
          </a:p>
        </p:txBody>
      </p:sp>
      <p:sp>
        <p:nvSpPr>
          <p:cNvPr id="9" name="8 Dikdörtgen"/>
          <p:cNvSpPr/>
          <p:nvPr/>
        </p:nvSpPr>
        <p:spPr>
          <a:xfrm>
            <a:off x="228600" y="2895600"/>
            <a:ext cx="4419600" cy="1754326"/>
          </a:xfrm>
          <a:prstGeom prst="rect">
            <a:avLst/>
          </a:prstGeom>
        </p:spPr>
        <p:txBody>
          <a:bodyPr wrap="square">
            <a:spAutoFit/>
          </a:bodyPr>
          <a:lstStyle/>
          <a:p>
            <a:pPr>
              <a:lnSpc>
                <a:spcPct val="150000"/>
              </a:lnSpc>
            </a:pPr>
            <a:r>
              <a:rPr lang="en-US" dirty="0" smtClean="0"/>
              <a:t>Three teams were present, </a:t>
            </a:r>
            <a:endParaRPr lang="tr-TR" b="1" dirty="0" smtClean="0"/>
          </a:p>
          <a:p>
            <a:pPr>
              <a:lnSpc>
                <a:spcPct val="150000"/>
              </a:lnSpc>
              <a:buFont typeface="Wingdings" pitchFamily="2" charset="2"/>
              <a:buChar char="ü"/>
            </a:pPr>
            <a:r>
              <a:rPr lang="tr-TR" dirty="0" smtClean="0"/>
              <a:t>T</a:t>
            </a:r>
            <a:r>
              <a:rPr lang="en-US" dirty="0" smtClean="0"/>
              <a:t>he Leiden group with J. </a:t>
            </a:r>
            <a:r>
              <a:rPr lang="en-US" dirty="0" err="1" smtClean="0"/>
              <a:t>Vossen</a:t>
            </a:r>
            <a:r>
              <a:rPr lang="en-US" dirty="0" smtClean="0"/>
              <a:t> and</a:t>
            </a:r>
            <a:r>
              <a:rPr lang="tr-TR" dirty="0" smtClean="0"/>
              <a:t> </a:t>
            </a:r>
            <a:r>
              <a:rPr lang="en-US" dirty="0" smtClean="0"/>
              <a:t>Rood, </a:t>
            </a:r>
            <a:endParaRPr lang="tr-TR" dirty="0" smtClean="0"/>
          </a:p>
          <a:p>
            <a:pPr>
              <a:lnSpc>
                <a:spcPct val="150000"/>
              </a:lnSpc>
              <a:buFont typeface="Wingdings" pitchFamily="2" charset="2"/>
              <a:buChar char="ü"/>
            </a:pPr>
            <a:r>
              <a:rPr lang="tr-TR" dirty="0" smtClean="0"/>
              <a:t>T</a:t>
            </a:r>
            <a:r>
              <a:rPr lang="en-US" dirty="0" smtClean="0"/>
              <a:t>he Basel group with B. Speck </a:t>
            </a:r>
            <a:endParaRPr lang="tr-TR" dirty="0" smtClean="0"/>
          </a:p>
          <a:p>
            <a:pPr>
              <a:lnSpc>
                <a:spcPct val="150000"/>
              </a:lnSpc>
              <a:buFont typeface="Wingdings" pitchFamily="2" charset="2"/>
              <a:buChar char="ü"/>
            </a:pPr>
            <a:r>
              <a:rPr lang="tr-TR" dirty="0" smtClean="0"/>
              <a:t>T</a:t>
            </a:r>
            <a:r>
              <a:rPr lang="en-US" dirty="0" smtClean="0"/>
              <a:t>he Paris group with E. </a:t>
            </a:r>
            <a:r>
              <a:rPr lang="en-US" dirty="0" err="1" smtClean="0"/>
              <a:t>Gluckman</a:t>
            </a:r>
            <a:r>
              <a:rPr lang="en-US" dirty="0" smtClean="0"/>
              <a:t>. </a:t>
            </a:r>
            <a:endParaRPr lang="tr-TR" dirty="0" smtClean="0"/>
          </a:p>
        </p:txBody>
      </p:sp>
      <p:sp>
        <p:nvSpPr>
          <p:cNvPr id="10" name="9 Dikdörtgen"/>
          <p:cNvSpPr/>
          <p:nvPr/>
        </p:nvSpPr>
        <p:spPr>
          <a:xfrm>
            <a:off x="4648200" y="1676400"/>
            <a:ext cx="1279646" cy="369332"/>
          </a:xfrm>
          <a:prstGeom prst="rect">
            <a:avLst/>
          </a:prstGeom>
        </p:spPr>
        <p:txBody>
          <a:bodyPr wrap="none">
            <a:spAutoFit/>
          </a:bodyPr>
          <a:lstStyle/>
          <a:p>
            <a:r>
              <a:rPr lang="tr-TR" b="1" dirty="0" err="1" smtClean="0">
                <a:solidFill>
                  <a:schemeClr val="accent6">
                    <a:lumMod val="75000"/>
                  </a:schemeClr>
                </a:solidFill>
              </a:rPr>
              <a:t>Maastricht</a:t>
            </a:r>
            <a:r>
              <a:rPr lang="tr-TR" b="1" dirty="0" smtClean="0">
                <a:solidFill>
                  <a:schemeClr val="accent6">
                    <a:lumMod val="75000"/>
                  </a:schemeClr>
                </a:solidFill>
              </a:rPr>
              <a:t>.</a:t>
            </a:r>
            <a:endParaRPr lang="tr-TR"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33400" y="3505200"/>
            <a:ext cx="8077200" cy="2585323"/>
          </a:xfrm>
          <a:prstGeom prst="rect">
            <a:avLst/>
          </a:prstGeom>
        </p:spPr>
        <p:txBody>
          <a:bodyPr wrap="square">
            <a:spAutoFit/>
          </a:bodyPr>
          <a:lstStyle/>
          <a:p>
            <a:r>
              <a:rPr lang="en-US" b="1" dirty="0" smtClean="0"/>
              <a:t>Dr. Mortimer M. </a:t>
            </a:r>
            <a:r>
              <a:rPr lang="en-US" b="1" dirty="0" err="1" smtClean="0"/>
              <a:t>Bortin</a:t>
            </a:r>
            <a:r>
              <a:rPr lang="en-US" b="1" dirty="0" smtClean="0"/>
              <a:t> </a:t>
            </a:r>
            <a:r>
              <a:rPr lang="en-US" dirty="0" smtClean="0"/>
              <a:t>and several colleagues established the </a:t>
            </a:r>
            <a:r>
              <a:rPr lang="en-US" dirty="0" smtClean="0">
                <a:solidFill>
                  <a:schemeClr val="accent6">
                    <a:lumMod val="75000"/>
                  </a:schemeClr>
                </a:solidFill>
              </a:rPr>
              <a:t>IBMTR at the Medical College of Wisconsin </a:t>
            </a:r>
            <a:r>
              <a:rPr lang="en-US" dirty="0" smtClean="0"/>
              <a:t>to do just that. Physicians in the field agreed to voluntarily contribute their patient data to this outcomes registry. </a:t>
            </a:r>
            <a:endParaRPr lang="tr-TR" dirty="0" smtClean="0"/>
          </a:p>
          <a:p>
            <a:r>
              <a:rPr lang="en-US" b="1" dirty="0" smtClean="0"/>
              <a:t>At the time, there were only about 12 transplant centers and fewer than 50 patients per year worldwide receiving a transplant</a:t>
            </a:r>
            <a:r>
              <a:rPr lang="en-US" dirty="0" smtClean="0"/>
              <a:t>. </a:t>
            </a:r>
            <a:endParaRPr lang="tr-TR" dirty="0" smtClean="0"/>
          </a:p>
          <a:p>
            <a:r>
              <a:rPr lang="en-US" b="1" dirty="0" smtClean="0"/>
              <a:t>M. Horowitz </a:t>
            </a:r>
            <a:r>
              <a:rPr lang="en-US" dirty="0" smtClean="0"/>
              <a:t>the current director has developed the database and this worldwide database now includes data on </a:t>
            </a:r>
            <a:r>
              <a:rPr lang="tr-TR" b="1" dirty="0" smtClean="0">
                <a:solidFill>
                  <a:schemeClr val="accent6">
                    <a:lumMod val="75000"/>
                  </a:schemeClr>
                </a:solidFill>
              </a:rPr>
              <a:t>50</a:t>
            </a:r>
            <a:r>
              <a:rPr lang="en-US" b="1" dirty="0" smtClean="0">
                <a:solidFill>
                  <a:schemeClr val="accent6">
                    <a:lumMod val="75000"/>
                  </a:schemeClr>
                </a:solidFill>
              </a:rPr>
              <a:t>0,000 </a:t>
            </a:r>
            <a:r>
              <a:rPr lang="en-US" dirty="0" smtClean="0"/>
              <a:t>autologous, related and unrelated donor transplant recipients. CIBMTR is 35also performing both observational and prospective research</a:t>
            </a:r>
            <a:endParaRPr lang="tr-TR" dirty="0"/>
          </a:p>
        </p:txBody>
      </p:sp>
      <p:pic>
        <p:nvPicPr>
          <p:cNvPr id="8"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7" name="object 2"/>
          <p:cNvSpPr txBox="1">
            <a:spLocks/>
          </p:cNvSpPr>
          <p:nvPr/>
        </p:nvSpPr>
        <p:spPr>
          <a:xfrm>
            <a:off x="228600" y="838200"/>
            <a:ext cx="5674014" cy="446276"/>
          </a:xfrm>
          <a:prstGeom prst="rect">
            <a:avLst/>
          </a:prstGeom>
        </p:spPr>
        <p:txBody>
          <a:bodyPr vert="horz" wrap="square" lIns="0" tIns="0" rIns="0" bIns="0" rtlCol="0">
            <a:spAutoFit/>
          </a:bodyPr>
          <a:lstStyle/>
          <a:p>
            <a:pPr marL="1402968" marR="4559" lvl="0" indent="-1391571"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13" normalizeH="0" baseline="0" noProof="0" dirty="0" smtClean="0">
                <a:ln>
                  <a:noFill/>
                </a:ln>
                <a:solidFill>
                  <a:srgbClr val="203C82"/>
                </a:solidFill>
                <a:effectLst/>
                <a:uLnTx/>
                <a:uFillTx/>
                <a:latin typeface="Arial"/>
                <a:ea typeface="+mj-ea"/>
                <a:cs typeface="Arial"/>
              </a:rPr>
              <a:t>Tracking </a:t>
            </a:r>
            <a:r>
              <a:rPr kumimoji="0" lang="en-US" sz="2800" b="0" i="0" u="none" strike="noStrike" kern="0" cap="none" spc="-9" normalizeH="0" baseline="0" noProof="0" dirty="0" smtClean="0">
                <a:ln>
                  <a:noFill/>
                </a:ln>
                <a:solidFill>
                  <a:srgbClr val="203C82"/>
                </a:solidFill>
                <a:effectLst/>
                <a:uLnTx/>
                <a:uFillTx/>
                <a:latin typeface="Arial"/>
                <a:ea typeface="+mj-ea"/>
                <a:cs typeface="Arial"/>
              </a:rPr>
              <a:t>transplants world-wide</a:t>
            </a:r>
            <a:endParaRPr kumimoji="0" lang="en-US" sz="2800" b="1" i="0" u="none" strike="noStrike" kern="0" cap="none" spc="0" normalizeH="0" baseline="0" noProof="0" dirty="0">
              <a:ln>
                <a:noFill/>
              </a:ln>
              <a:solidFill>
                <a:srgbClr val="FF0000"/>
              </a:solidFill>
              <a:effectLst/>
              <a:uLnTx/>
              <a:uFillTx/>
              <a:latin typeface="Arial"/>
              <a:ea typeface="+mj-ea"/>
              <a:cs typeface="Arial"/>
            </a:endParaRPr>
          </a:p>
        </p:txBody>
      </p:sp>
      <p:sp>
        <p:nvSpPr>
          <p:cNvPr id="10" name="9 Dikdörtgen"/>
          <p:cNvSpPr/>
          <p:nvPr/>
        </p:nvSpPr>
        <p:spPr>
          <a:xfrm>
            <a:off x="762000" y="228600"/>
            <a:ext cx="3426707" cy="584775"/>
          </a:xfrm>
          <a:prstGeom prst="rect">
            <a:avLst/>
          </a:prstGeom>
        </p:spPr>
        <p:txBody>
          <a:bodyPr wrap="square">
            <a:spAutoFit/>
          </a:bodyPr>
          <a:lstStyle/>
          <a:p>
            <a:r>
              <a:rPr lang="en-US" sz="3200" b="1" kern="0" spc="-4" dirty="0" smtClean="0">
                <a:solidFill>
                  <a:srgbClr val="FF0000"/>
                </a:solidFill>
                <a:latin typeface="Arial"/>
                <a:cs typeface="Arial"/>
              </a:rPr>
              <a:t>IBMTR -</a:t>
            </a:r>
            <a:r>
              <a:rPr lang="en-US" sz="3200" b="1" kern="0" spc="-67" dirty="0" smtClean="0">
                <a:solidFill>
                  <a:srgbClr val="FF0000"/>
                </a:solidFill>
                <a:latin typeface="Arial"/>
                <a:cs typeface="Arial"/>
              </a:rPr>
              <a:t> </a:t>
            </a:r>
            <a:r>
              <a:rPr lang="en-US" sz="3200" b="1" kern="0" spc="-4" dirty="0" smtClean="0">
                <a:solidFill>
                  <a:srgbClr val="FF0000"/>
                </a:solidFill>
                <a:latin typeface="Arial"/>
                <a:cs typeface="Arial"/>
              </a:rPr>
              <a:t>CIBMTR</a:t>
            </a:r>
            <a:endParaRPr lang="tr-TR" sz="3200" dirty="0"/>
          </a:p>
        </p:txBody>
      </p:sp>
      <p:sp>
        <p:nvSpPr>
          <p:cNvPr id="11" name="object 4"/>
          <p:cNvSpPr/>
          <p:nvPr/>
        </p:nvSpPr>
        <p:spPr>
          <a:xfrm>
            <a:off x="762000" y="1676400"/>
            <a:ext cx="1553095" cy="1431215"/>
          </a:xfrm>
          <a:prstGeom prst="rect">
            <a:avLst/>
          </a:prstGeom>
          <a:blipFill>
            <a:blip r:embed="rId3" cstate="print"/>
            <a:stretch>
              <a:fillRect/>
            </a:stretch>
          </a:blipFill>
        </p:spPr>
        <p:txBody>
          <a:bodyPr wrap="square" lIns="0" tIns="0" rIns="0" bIns="0" rtlCol="0"/>
          <a:lstStyle/>
          <a:p>
            <a:endParaRPr/>
          </a:p>
        </p:txBody>
      </p:sp>
      <p:sp>
        <p:nvSpPr>
          <p:cNvPr id="12" name="object 5"/>
          <p:cNvSpPr/>
          <p:nvPr/>
        </p:nvSpPr>
        <p:spPr>
          <a:xfrm>
            <a:off x="4953000" y="1828800"/>
            <a:ext cx="1143000" cy="1238474"/>
          </a:xfrm>
          <a:prstGeom prst="rect">
            <a:avLst/>
          </a:prstGeom>
          <a:blipFill>
            <a:blip r:embed="rId4" cstate="print"/>
            <a:stretch>
              <a:fillRect/>
            </a:stretch>
          </a:blipFill>
        </p:spPr>
        <p:txBody>
          <a:bodyPr wrap="square" lIns="0" tIns="0" rIns="0" bIns="0" rtlCol="0"/>
          <a:lstStyle/>
          <a:p>
            <a:endParaRPr/>
          </a:p>
        </p:txBody>
      </p:sp>
      <p:sp>
        <p:nvSpPr>
          <p:cNvPr id="13" name="object 6"/>
          <p:cNvSpPr txBox="1"/>
          <p:nvPr/>
        </p:nvSpPr>
        <p:spPr>
          <a:xfrm>
            <a:off x="6234547" y="1967752"/>
            <a:ext cx="2433205" cy="689420"/>
          </a:xfrm>
          <a:prstGeom prst="rect">
            <a:avLst/>
          </a:prstGeom>
        </p:spPr>
        <p:txBody>
          <a:bodyPr vert="horz" wrap="square" lIns="0" tIns="0" rIns="0" bIns="0" rtlCol="0">
            <a:spAutoFit/>
          </a:bodyPr>
          <a:lstStyle/>
          <a:p>
            <a:pPr marL="11397" marR="4559">
              <a:lnSpc>
                <a:spcPct val="140000"/>
              </a:lnSpc>
            </a:pPr>
            <a:r>
              <a:rPr sz="1600" b="1" spc="-4" dirty="0">
                <a:latin typeface="Verdana"/>
                <a:cs typeface="Verdana"/>
              </a:rPr>
              <a:t>Mary M. Horowitz  </a:t>
            </a:r>
            <a:r>
              <a:rPr sz="1600" spc="-4" dirty="0">
                <a:latin typeface="Verdana"/>
                <a:cs typeface="Verdana"/>
              </a:rPr>
              <a:t>Scientific</a:t>
            </a:r>
            <a:r>
              <a:rPr sz="1600" spc="-13" dirty="0">
                <a:latin typeface="Verdana"/>
                <a:cs typeface="Verdana"/>
              </a:rPr>
              <a:t> </a:t>
            </a:r>
            <a:r>
              <a:rPr sz="1600" spc="-4" dirty="0">
                <a:latin typeface="Verdana"/>
                <a:cs typeface="Verdana"/>
              </a:rPr>
              <a:t>Director,</a:t>
            </a:r>
            <a:endParaRPr sz="1600" dirty="0">
              <a:latin typeface="Verdana"/>
              <a:cs typeface="Verdana"/>
            </a:endParaRPr>
          </a:p>
        </p:txBody>
      </p:sp>
      <p:sp>
        <p:nvSpPr>
          <p:cNvPr id="14" name="object 8"/>
          <p:cNvSpPr txBox="1"/>
          <p:nvPr/>
        </p:nvSpPr>
        <p:spPr>
          <a:xfrm>
            <a:off x="2286001" y="2034987"/>
            <a:ext cx="2473614" cy="689420"/>
          </a:xfrm>
          <a:prstGeom prst="rect">
            <a:avLst/>
          </a:prstGeom>
        </p:spPr>
        <p:txBody>
          <a:bodyPr vert="horz" wrap="square" lIns="0" tIns="0" rIns="0" bIns="0" rtlCol="0">
            <a:spAutoFit/>
          </a:bodyPr>
          <a:lstStyle/>
          <a:p>
            <a:pPr marL="11397" marR="4559">
              <a:lnSpc>
                <a:spcPct val="140000"/>
              </a:lnSpc>
            </a:pPr>
            <a:r>
              <a:rPr sz="1600" b="1" spc="-4" dirty="0">
                <a:latin typeface="Verdana"/>
                <a:cs typeface="Verdana"/>
              </a:rPr>
              <a:t>Mortimer M. Bortin  </a:t>
            </a:r>
            <a:r>
              <a:rPr sz="1600" spc="-4" dirty="0">
                <a:latin typeface="Verdana"/>
                <a:cs typeface="Verdana"/>
              </a:rPr>
              <a:t>Scientific</a:t>
            </a:r>
            <a:r>
              <a:rPr sz="1600" spc="-9" dirty="0">
                <a:latin typeface="Verdana"/>
                <a:cs typeface="Verdana"/>
              </a:rPr>
              <a:t> </a:t>
            </a:r>
            <a:r>
              <a:rPr sz="1600" spc="-4" dirty="0">
                <a:latin typeface="Verdana"/>
                <a:cs typeface="Verdana"/>
              </a:rPr>
              <a:t>Director,</a:t>
            </a:r>
            <a:endParaRPr sz="1600" dirty="0">
              <a:latin typeface="Verdana"/>
              <a:cs typeface="Verdana"/>
            </a:endParaRPr>
          </a:p>
        </p:txBody>
      </p:sp>
      <p:sp>
        <p:nvSpPr>
          <p:cNvPr id="15" name="object 9"/>
          <p:cNvSpPr txBox="1"/>
          <p:nvPr/>
        </p:nvSpPr>
        <p:spPr>
          <a:xfrm>
            <a:off x="2286000" y="2895600"/>
            <a:ext cx="2385291" cy="246221"/>
          </a:xfrm>
          <a:prstGeom prst="rect">
            <a:avLst/>
          </a:prstGeom>
        </p:spPr>
        <p:txBody>
          <a:bodyPr vert="horz" wrap="square" lIns="0" tIns="0" rIns="0" bIns="0" rtlCol="0">
            <a:spAutoFit/>
          </a:bodyPr>
          <a:lstStyle/>
          <a:p>
            <a:pPr marL="11397"/>
            <a:r>
              <a:rPr sz="1600" spc="-4" dirty="0">
                <a:latin typeface="Verdana"/>
                <a:cs typeface="Verdana"/>
              </a:rPr>
              <a:t>IBMTR</a:t>
            </a:r>
            <a:r>
              <a:rPr sz="1600" spc="-49" dirty="0">
                <a:latin typeface="Verdana"/>
                <a:cs typeface="Verdana"/>
              </a:rPr>
              <a:t> </a:t>
            </a:r>
            <a:r>
              <a:rPr sz="1600" spc="-4" dirty="0">
                <a:latin typeface="Verdana"/>
                <a:cs typeface="Verdana"/>
              </a:rPr>
              <a:t>1972-1991</a:t>
            </a:r>
            <a:endParaRPr sz="1600" dirty="0">
              <a:latin typeface="Verdana"/>
              <a:cs typeface="Verdana"/>
            </a:endParaRPr>
          </a:p>
        </p:txBody>
      </p:sp>
      <p:sp>
        <p:nvSpPr>
          <p:cNvPr id="16" name="object 10"/>
          <p:cNvSpPr txBox="1"/>
          <p:nvPr/>
        </p:nvSpPr>
        <p:spPr>
          <a:xfrm>
            <a:off x="6234547" y="2828364"/>
            <a:ext cx="1728354" cy="246221"/>
          </a:xfrm>
          <a:prstGeom prst="rect">
            <a:avLst/>
          </a:prstGeom>
        </p:spPr>
        <p:txBody>
          <a:bodyPr vert="horz" wrap="square" lIns="0" tIns="0" rIns="0" bIns="0" rtlCol="0">
            <a:spAutoFit/>
          </a:bodyPr>
          <a:lstStyle/>
          <a:p>
            <a:pPr marL="11397"/>
            <a:r>
              <a:rPr sz="1600" spc="-4" dirty="0">
                <a:latin typeface="Verdana"/>
                <a:cs typeface="Verdana"/>
              </a:rPr>
              <a:t>IBMTR</a:t>
            </a:r>
            <a:r>
              <a:rPr sz="1600" spc="-58" dirty="0">
                <a:latin typeface="Verdana"/>
                <a:cs typeface="Verdana"/>
              </a:rPr>
              <a:t> </a:t>
            </a:r>
            <a:r>
              <a:rPr sz="1600" spc="-4" dirty="0">
                <a:latin typeface="Verdana"/>
                <a:cs typeface="Verdana"/>
              </a:rPr>
              <a:t>1991-</a:t>
            </a:r>
            <a:endParaRPr sz="1600" dirty="0">
              <a:latin typeface="Verdana"/>
              <a:cs typeface="Verdana"/>
            </a:endParaRPr>
          </a:p>
        </p:txBody>
      </p:sp>
      <p:pic>
        <p:nvPicPr>
          <p:cNvPr id="5" name="Picture 2"/>
          <p:cNvPicPr>
            <a:picLocks noChangeAspect="1" noChangeArrowheads="1"/>
          </p:cNvPicPr>
          <p:nvPr/>
        </p:nvPicPr>
        <p:blipFill>
          <a:blip r:embed="rId5" cstate="print"/>
          <a:srcRect/>
          <a:stretch>
            <a:fillRect/>
          </a:stretch>
        </p:blipFill>
        <p:spPr bwMode="auto">
          <a:xfrm>
            <a:off x="2438400" y="228600"/>
            <a:ext cx="1600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1066800" y="1676400"/>
            <a:ext cx="10210800" cy="371897"/>
          </a:xfrm>
          <a:prstGeom prst="rect">
            <a:avLst/>
          </a:prstGeom>
        </p:spPr>
        <p:txBody>
          <a:bodyPr vert="horz" wrap="square" lIns="0" tIns="0" rIns="0" bIns="0" rtlCol="0">
            <a:spAutoFit/>
          </a:bodyPr>
          <a:lstStyle/>
          <a:p>
            <a:pPr marL="11397" marR="4559" indent="1539162" algn="l">
              <a:lnSpc>
                <a:spcPts val="2926"/>
              </a:lnSpc>
            </a:pPr>
            <a:r>
              <a:rPr sz="2000" b="1" spc="-4" dirty="0" smtClean="0"/>
              <a:t>Annual </a:t>
            </a:r>
            <a:r>
              <a:rPr sz="2000" b="1" spc="-4" dirty="0"/>
              <a:t>Numbers of  </a:t>
            </a:r>
            <a:r>
              <a:rPr sz="2000" b="1" i="1" spc="-4" dirty="0"/>
              <a:t>Hematopoietic Stem Cell</a:t>
            </a:r>
            <a:r>
              <a:rPr sz="2000" b="1" i="1" spc="-76" dirty="0"/>
              <a:t> </a:t>
            </a:r>
            <a:r>
              <a:rPr sz="2000" b="1" i="1" spc="-4" dirty="0" smtClean="0"/>
              <a:t>Transplants</a:t>
            </a:r>
            <a:r>
              <a:rPr lang="tr-TR" sz="2000" b="1" dirty="0" smtClean="0"/>
              <a:t>  </a:t>
            </a:r>
            <a:r>
              <a:rPr sz="2000" b="1" spc="-9" dirty="0" smtClean="0"/>
              <a:t>Worldwide</a:t>
            </a:r>
            <a:r>
              <a:rPr sz="2000" b="1" spc="-9" dirty="0"/>
              <a:t>	</a:t>
            </a:r>
            <a:endParaRPr sz="2000" b="1" dirty="0"/>
          </a:p>
        </p:txBody>
      </p:sp>
      <p:sp>
        <p:nvSpPr>
          <p:cNvPr id="3" name="object 3"/>
          <p:cNvSpPr/>
          <p:nvPr/>
        </p:nvSpPr>
        <p:spPr>
          <a:xfrm>
            <a:off x="1939636" y="2583112"/>
            <a:ext cx="5903191" cy="667310"/>
          </a:xfrm>
          <a:custGeom>
            <a:avLst/>
            <a:gdLst/>
            <a:ahLst/>
            <a:cxnLst/>
            <a:rect l="l" t="t" r="r" b="b"/>
            <a:pathLst>
              <a:path w="6493509" h="756285">
                <a:moveTo>
                  <a:pt x="6493002" y="755903"/>
                </a:moveTo>
                <a:lnTo>
                  <a:pt x="6493002" y="0"/>
                </a:lnTo>
                <a:lnTo>
                  <a:pt x="0" y="0"/>
                </a:lnTo>
                <a:lnTo>
                  <a:pt x="0" y="755904"/>
                </a:lnTo>
                <a:lnTo>
                  <a:pt x="6858" y="755904"/>
                </a:lnTo>
                <a:lnTo>
                  <a:pt x="6857" y="12954"/>
                </a:lnTo>
                <a:lnTo>
                  <a:pt x="12954" y="6096"/>
                </a:lnTo>
                <a:lnTo>
                  <a:pt x="12953" y="12954"/>
                </a:lnTo>
                <a:lnTo>
                  <a:pt x="6480809" y="12954"/>
                </a:lnTo>
                <a:lnTo>
                  <a:pt x="6480809" y="6095"/>
                </a:lnTo>
                <a:lnTo>
                  <a:pt x="6486906" y="12954"/>
                </a:lnTo>
                <a:lnTo>
                  <a:pt x="6486906" y="755903"/>
                </a:lnTo>
                <a:lnTo>
                  <a:pt x="6493002" y="755903"/>
                </a:lnTo>
                <a:close/>
              </a:path>
              <a:path w="6493509" h="756285">
                <a:moveTo>
                  <a:pt x="12953" y="12954"/>
                </a:moveTo>
                <a:lnTo>
                  <a:pt x="12954" y="6096"/>
                </a:lnTo>
                <a:lnTo>
                  <a:pt x="6857" y="12954"/>
                </a:lnTo>
                <a:lnTo>
                  <a:pt x="12953" y="12954"/>
                </a:lnTo>
                <a:close/>
              </a:path>
              <a:path w="6493509" h="756285">
                <a:moveTo>
                  <a:pt x="12953" y="755904"/>
                </a:moveTo>
                <a:lnTo>
                  <a:pt x="12953" y="12954"/>
                </a:lnTo>
                <a:lnTo>
                  <a:pt x="6857" y="12954"/>
                </a:lnTo>
                <a:lnTo>
                  <a:pt x="6858" y="755904"/>
                </a:lnTo>
                <a:lnTo>
                  <a:pt x="12953" y="755904"/>
                </a:lnTo>
                <a:close/>
              </a:path>
              <a:path w="6493509" h="756285">
                <a:moveTo>
                  <a:pt x="6486906" y="12954"/>
                </a:moveTo>
                <a:lnTo>
                  <a:pt x="6480809" y="6095"/>
                </a:lnTo>
                <a:lnTo>
                  <a:pt x="6480809" y="12954"/>
                </a:lnTo>
                <a:lnTo>
                  <a:pt x="6486906" y="12954"/>
                </a:lnTo>
                <a:close/>
              </a:path>
              <a:path w="6493509" h="756285">
                <a:moveTo>
                  <a:pt x="6486906" y="755903"/>
                </a:moveTo>
                <a:lnTo>
                  <a:pt x="6486906" y="12954"/>
                </a:lnTo>
                <a:lnTo>
                  <a:pt x="6480809" y="12954"/>
                </a:lnTo>
                <a:lnTo>
                  <a:pt x="6480809" y="755903"/>
                </a:lnTo>
                <a:lnTo>
                  <a:pt x="6486906" y="755903"/>
                </a:lnTo>
                <a:close/>
              </a:path>
            </a:pathLst>
          </a:custGeom>
          <a:solidFill>
            <a:srgbClr val="000000"/>
          </a:solidFill>
        </p:spPr>
        <p:txBody>
          <a:bodyPr wrap="square" lIns="0" tIns="0" rIns="0" bIns="0" rtlCol="0"/>
          <a:lstStyle/>
          <a:p>
            <a:endParaRPr/>
          </a:p>
        </p:txBody>
      </p:sp>
      <p:sp>
        <p:nvSpPr>
          <p:cNvPr id="4" name="object 4"/>
          <p:cNvSpPr/>
          <p:nvPr/>
        </p:nvSpPr>
        <p:spPr>
          <a:xfrm>
            <a:off x="1947402" y="2594542"/>
            <a:ext cx="0" cy="655544"/>
          </a:xfrm>
          <a:custGeom>
            <a:avLst/>
            <a:gdLst/>
            <a:ahLst/>
            <a:cxnLst/>
            <a:rect l="l" t="t" r="r" b="b"/>
            <a:pathLst>
              <a:path h="742950">
                <a:moveTo>
                  <a:pt x="0" y="0"/>
                </a:moveTo>
                <a:lnTo>
                  <a:pt x="0" y="742950"/>
                </a:lnTo>
              </a:path>
            </a:pathLst>
          </a:custGeom>
          <a:ln w="10989">
            <a:solidFill>
              <a:srgbClr val="000000"/>
            </a:solidFill>
          </a:ln>
        </p:spPr>
        <p:txBody>
          <a:bodyPr wrap="square" lIns="0" tIns="0" rIns="0" bIns="0" rtlCol="0"/>
          <a:lstStyle/>
          <a:p>
            <a:endParaRPr/>
          </a:p>
        </p:txBody>
      </p:sp>
      <p:sp>
        <p:nvSpPr>
          <p:cNvPr id="5" name="object 5"/>
          <p:cNvSpPr/>
          <p:nvPr/>
        </p:nvSpPr>
        <p:spPr>
          <a:xfrm>
            <a:off x="1883525" y="2932735"/>
            <a:ext cx="64077" cy="11206"/>
          </a:xfrm>
          <a:custGeom>
            <a:avLst/>
            <a:gdLst/>
            <a:ahLst/>
            <a:cxnLst/>
            <a:rect l="l" t="t" r="r" b="b"/>
            <a:pathLst>
              <a:path w="70485" h="12700">
                <a:moveTo>
                  <a:pt x="70104" y="12191"/>
                </a:moveTo>
                <a:lnTo>
                  <a:pt x="70104" y="1523"/>
                </a:lnTo>
                <a:lnTo>
                  <a:pt x="0" y="0"/>
                </a:lnTo>
                <a:lnTo>
                  <a:pt x="0" y="10668"/>
                </a:lnTo>
                <a:lnTo>
                  <a:pt x="70104" y="12191"/>
                </a:lnTo>
                <a:close/>
              </a:path>
            </a:pathLst>
          </a:custGeom>
          <a:solidFill>
            <a:srgbClr val="000000"/>
          </a:solidFill>
        </p:spPr>
        <p:txBody>
          <a:bodyPr wrap="square" lIns="0" tIns="0" rIns="0" bIns="0" rtlCol="0"/>
          <a:lstStyle/>
          <a:p>
            <a:endParaRPr/>
          </a:p>
        </p:txBody>
      </p:sp>
      <p:sp>
        <p:nvSpPr>
          <p:cNvPr id="6" name="object 6"/>
          <p:cNvSpPr/>
          <p:nvPr/>
        </p:nvSpPr>
        <p:spPr>
          <a:xfrm>
            <a:off x="1883525" y="2589164"/>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7" name="object 7"/>
          <p:cNvSpPr txBox="1"/>
          <p:nvPr/>
        </p:nvSpPr>
        <p:spPr>
          <a:xfrm>
            <a:off x="1295400" y="2856826"/>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40,000</a:t>
            </a:r>
            <a:endParaRPr sz="1100" dirty="0">
              <a:solidFill>
                <a:schemeClr val="accent1">
                  <a:lumMod val="50000"/>
                </a:schemeClr>
              </a:solidFill>
              <a:latin typeface="Verdana"/>
              <a:cs typeface="Verdana"/>
            </a:endParaRPr>
          </a:p>
        </p:txBody>
      </p:sp>
      <p:sp>
        <p:nvSpPr>
          <p:cNvPr id="8" name="object 8"/>
          <p:cNvSpPr txBox="1"/>
          <p:nvPr/>
        </p:nvSpPr>
        <p:spPr>
          <a:xfrm>
            <a:off x="1295400" y="2514600"/>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45,000</a:t>
            </a:r>
            <a:endParaRPr sz="1100" dirty="0">
              <a:solidFill>
                <a:schemeClr val="accent1">
                  <a:lumMod val="50000"/>
                </a:schemeClr>
              </a:solidFill>
              <a:latin typeface="Verdana"/>
              <a:cs typeface="Verdana"/>
            </a:endParaRPr>
          </a:p>
        </p:txBody>
      </p:sp>
      <p:sp>
        <p:nvSpPr>
          <p:cNvPr id="9" name="object 9"/>
          <p:cNvSpPr/>
          <p:nvPr/>
        </p:nvSpPr>
        <p:spPr>
          <a:xfrm>
            <a:off x="5839158" y="2998627"/>
            <a:ext cx="2889205" cy="1984785"/>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1945524" y="3250086"/>
            <a:ext cx="0" cy="863973"/>
          </a:xfrm>
          <a:custGeom>
            <a:avLst/>
            <a:gdLst/>
            <a:ahLst/>
            <a:cxnLst/>
            <a:rect l="l" t="t" r="r" b="b"/>
            <a:pathLst>
              <a:path h="979170">
                <a:moveTo>
                  <a:pt x="0" y="0"/>
                </a:moveTo>
                <a:lnTo>
                  <a:pt x="0" y="979170"/>
                </a:lnTo>
              </a:path>
            </a:pathLst>
          </a:custGeom>
          <a:ln w="12953">
            <a:solidFill>
              <a:srgbClr val="000000"/>
            </a:solidFill>
          </a:ln>
        </p:spPr>
        <p:txBody>
          <a:bodyPr wrap="square" lIns="0" tIns="0" rIns="0" bIns="0" rtlCol="0"/>
          <a:lstStyle/>
          <a:p>
            <a:endParaRPr/>
          </a:p>
        </p:txBody>
      </p:sp>
      <p:sp>
        <p:nvSpPr>
          <p:cNvPr id="11" name="object 11"/>
          <p:cNvSpPr/>
          <p:nvPr/>
        </p:nvSpPr>
        <p:spPr>
          <a:xfrm>
            <a:off x="1947741" y="3250087"/>
            <a:ext cx="0" cy="863973"/>
          </a:xfrm>
          <a:custGeom>
            <a:avLst/>
            <a:gdLst/>
            <a:ahLst/>
            <a:cxnLst/>
            <a:rect l="l" t="t" r="r" b="b"/>
            <a:pathLst>
              <a:path h="979170">
                <a:moveTo>
                  <a:pt x="0" y="0"/>
                </a:moveTo>
                <a:lnTo>
                  <a:pt x="0" y="979170"/>
                </a:lnTo>
              </a:path>
            </a:pathLst>
          </a:custGeom>
          <a:ln w="11091">
            <a:solidFill>
              <a:srgbClr val="000000"/>
            </a:solidFill>
          </a:ln>
        </p:spPr>
        <p:txBody>
          <a:bodyPr wrap="square" lIns="0" tIns="0" rIns="0" bIns="0" rtlCol="0"/>
          <a:lstStyle/>
          <a:p>
            <a:endParaRPr/>
          </a:p>
        </p:txBody>
      </p:sp>
      <p:sp>
        <p:nvSpPr>
          <p:cNvPr id="12" name="object 12"/>
          <p:cNvSpPr/>
          <p:nvPr/>
        </p:nvSpPr>
        <p:spPr>
          <a:xfrm>
            <a:off x="1883525" y="3972192"/>
            <a:ext cx="64077" cy="11206"/>
          </a:xfrm>
          <a:custGeom>
            <a:avLst/>
            <a:gdLst/>
            <a:ahLst/>
            <a:cxnLst/>
            <a:rect l="l" t="t" r="r" b="b"/>
            <a:pathLst>
              <a:path w="70485" h="12700">
                <a:moveTo>
                  <a:pt x="70104" y="12191"/>
                </a:moveTo>
                <a:lnTo>
                  <a:pt x="70104" y="1523"/>
                </a:lnTo>
                <a:lnTo>
                  <a:pt x="0" y="0"/>
                </a:lnTo>
                <a:lnTo>
                  <a:pt x="0" y="10668"/>
                </a:lnTo>
                <a:lnTo>
                  <a:pt x="70104" y="12191"/>
                </a:lnTo>
                <a:close/>
              </a:path>
            </a:pathLst>
          </a:custGeom>
          <a:solidFill>
            <a:srgbClr val="000000"/>
          </a:solidFill>
        </p:spPr>
        <p:txBody>
          <a:bodyPr wrap="square" lIns="0" tIns="0" rIns="0" bIns="0" rtlCol="0"/>
          <a:lstStyle/>
          <a:p>
            <a:endParaRPr/>
          </a:p>
        </p:txBody>
      </p:sp>
      <p:sp>
        <p:nvSpPr>
          <p:cNvPr id="13" name="object 13"/>
          <p:cNvSpPr/>
          <p:nvPr/>
        </p:nvSpPr>
        <p:spPr>
          <a:xfrm>
            <a:off x="1883525" y="3628621"/>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14" name="object 14"/>
          <p:cNvSpPr/>
          <p:nvPr/>
        </p:nvSpPr>
        <p:spPr>
          <a:xfrm>
            <a:off x="1883525" y="3275635"/>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15" name="object 15"/>
          <p:cNvSpPr txBox="1"/>
          <p:nvPr/>
        </p:nvSpPr>
        <p:spPr>
          <a:xfrm>
            <a:off x="1295400" y="3896284"/>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25,000</a:t>
            </a:r>
            <a:endParaRPr sz="1100" dirty="0">
              <a:solidFill>
                <a:schemeClr val="accent1">
                  <a:lumMod val="50000"/>
                </a:schemeClr>
              </a:solidFill>
              <a:latin typeface="Verdana"/>
              <a:cs typeface="Verdana"/>
            </a:endParaRPr>
          </a:p>
        </p:txBody>
      </p:sp>
      <p:sp>
        <p:nvSpPr>
          <p:cNvPr id="16" name="object 16"/>
          <p:cNvSpPr txBox="1"/>
          <p:nvPr/>
        </p:nvSpPr>
        <p:spPr>
          <a:xfrm>
            <a:off x="1295400" y="3552712"/>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30,000</a:t>
            </a:r>
            <a:endParaRPr sz="1100" dirty="0">
              <a:solidFill>
                <a:schemeClr val="accent1">
                  <a:lumMod val="50000"/>
                </a:schemeClr>
              </a:solidFill>
              <a:latin typeface="Verdana"/>
              <a:cs typeface="Verdana"/>
            </a:endParaRPr>
          </a:p>
        </p:txBody>
      </p:sp>
      <p:sp>
        <p:nvSpPr>
          <p:cNvPr id="17" name="object 17"/>
          <p:cNvSpPr txBox="1"/>
          <p:nvPr/>
        </p:nvSpPr>
        <p:spPr>
          <a:xfrm>
            <a:off x="1295400" y="3199726"/>
            <a:ext cx="565150" cy="169277"/>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35</a:t>
            </a:r>
            <a:r>
              <a:rPr sz="1100" b="1" spc="-9" dirty="0">
                <a:solidFill>
                  <a:schemeClr val="accent1">
                    <a:lumMod val="50000"/>
                  </a:schemeClr>
                </a:solidFill>
                <a:latin typeface="Verdana"/>
                <a:cs typeface="Verdana"/>
              </a:rPr>
              <a:t>,</a:t>
            </a:r>
            <a:r>
              <a:rPr sz="1100" b="1" spc="-4" dirty="0">
                <a:solidFill>
                  <a:schemeClr val="accent1">
                    <a:lumMod val="50000"/>
                  </a:schemeClr>
                </a:solidFill>
                <a:latin typeface="Verdana"/>
                <a:cs typeface="Verdana"/>
              </a:rPr>
              <a:t>000</a:t>
            </a:r>
            <a:endParaRPr sz="1100" dirty="0">
              <a:solidFill>
                <a:schemeClr val="accent1">
                  <a:lumMod val="50000"/>
                </a:schemeClr>
              </a:solidFill>
              <a:latin typeface="Verdana"/>
              <a:cs typeface="Verdana"/>
            </a:endParaRPr>
          </a:p>
        </p:txBody>
      </p:sp>
      <p:sp>
        <p:nvSpPr>
          <p:cNvPr id="18" name="object 18"/>
          <p:cNvSpPr txBox="1"/>
          <p:nvPr/>
        </p:nvSpPr>
        <p:spPr>
          <a:xfrm>
            <a:off x="5557981" y="3402710"/>
            <a:ext cx="901123" cy="169209"/>
          </a:xfrm>
          <a:prstGeom prst="rect">
            <a:avLst/>
          </a:prstGeom>
        </p:spPr>
        <p:txBody>
          <a:bodyPr vert="horz" wrap="square" lIns="0" tIns="0" rIns="0" bIns="0" rtlCol="0">
            <a:spAutoFit/>
          </a:bodyPr>
          <a:lstStyle/>
          <a:p>
            <a:pPr marL="11397"/>
            <a:r>
              <a:rPr sz="1100" b="1" spc="-9" dirty="0">
                <a:solidFill>
                  <a:srgbClr val="C00000"/>
                </a:solidFill>
                <a:latin typeface="Verdana"/>
                <a:cs typeface="Verdana"/>
              </a:rPr>
              <a:t>Autologous</a:t>
            </a:r>
            <a:endParaRPr sz="1100" dirty="0">
              <a:solidFill>
                <a:srgbClr val="C00000"/>
              </a:solidFill>
              <a:latin typeface="Verdana"/>
              <a:cs typeface="Verdana"/>
            </a:endParaRPr>
          </a:p>
        </p:txBody>
      </p:sp>
      <p:sp>
        <p:nvSpPr>
          <p:cNvPr id="19" name="object 19"/>
          <p:cNvSpPr/>
          <p:nvPr/>
        </p:nvSpPr>
        <p:spPr>
          <a:xfrm>
            <a:off x="1945524" y="4114059"/>
            <a:ext cx="0" cy="863973"/>
          </a:xfrm>
          <a:custGeom>
            <a:avLst/>
            <a:gdLst/>
            <a:ahLst/>
            <a:cxnLst/>
            <a:rect l="l" t="t" r="r" b="b"/>
            <a:pathLst>
              <a:path h="979170">
                <a:moveTo>
                  <a:pt x="0" y="0"/>
                </a:moveTo>
                <a:lnTo>
                  <a:pt x="0" y="979170"/>
                </a:lnTo>
              </a:path>
            </a:pathLst>
          </a:custGeom>
          <a:ln w="12953">
            <a:solidFill>
              <a:srgbClr val="000000"/>
            </a:solidFill>
          </a:ln>
        </p:spPr>
        <p:txBody>
          <a:bodyPr wrap="square" lIns="0" tIns="0" rIns="0" bIns="0" rtlCol="0"/>
          <a:lstStyle/>
          <a:p>
            <a:endParaRPr/>
          </a:p>
        </p:txBody>
      </p:sp>
      <p:sp>
        <p:nvSpPr>
          <p:cNvPr id="20" name="object 20"/>
          <p:cNvSpPr/>
          <p:nvPr/>
        </p:nvSpPr>
        <p:spPr>
          <a:xfrm>
            <a:off x="1948126" y="4114060"/>
            <a:ext cx="0" cy="863973"/>
          </a:xfrm>
          <a:custGeom>
            <a:avLst/>
            <a:gdLst/>
            <a:ahLst/>
            <a:cxnLst/>
            <a:rect l="l" t="t" r="r" b="b"/>
            <a:pathLst>
              <a:path h="979170">
                <a:moveTo>
                  <a:pt x="0" y="0"/>
                </a:moveTo>
                <a:lnTo>
                  <a:pt x="0" y="979170"/>
                </a:lnTo>
              </a:path>
            </a:pathLst>
          </a:custGeom>
          <a:ln w="11091">
            <a:solidFill>
              <a:srgbClr val="000000"/>
            </a:solidFill>
          </a:ln>
        </p:spPr>
        <p:txBody>
          <a:bodyPr wrap="square" lIns="0" tIns="0" rIns="0" bIns="0" rtlCol="0"/>
          <a:lstStyle/>
          <a:p>
            <a:endParaRPr/>
          </a:p>
        </p:txBody>
      </p:sp>
      <p:sp>
        <p:nvSpPr>
          <p:cNvPr id="21" name="object 21"/>
          <p:cNvSpPr/>
          <p:nvPr/>
        </p:nvSpPr>
        <p:spPr>
          <a:xfrm>
            <a:off x="1883525" y="4656649"/>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22" name="object 22"/>
          <p:cNvSpPr/>
          <p:nvPr/>
        </p:nvSpPr>
        <p:spPr>
          <a:xfrm>
            <a:off x="1883525" y="4313749"/>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23" name="object 23"/>
          <p:cNvSpPr txBox="1"/>
          <p:nvPr/>
        </p:nvSpPr>
        <p:spPr>
          <a:xfrm>
            <a:off x="1295400" y="4582084"/>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15,000</a:t>
            </a:r>
            <a:endParaRPr sz="1100" dirty="0">
              <a:solidFill>
                <a:schemeClr val="accent1">
                  <a:lumMod val="50000"/>
                </a:schemeClr>
              </a:solidFill>
              <a:latin typeface="Verdana"/>
              <a:cs typeface="Verdana"/>
            </a:endParaRPr>
          </a:p>
        </p:txBody>
      </p:sp>
      <p:sp>
        <p:nvSpPr>
          <p:cNvPr id="24" name="object 24"/>
          <p:cNvSpPr txBox="1"/>
          <p:nvPr/>
        </p:nvSpPr>
        <p:spPr>
          <a:xfrm>
            <a:off x="1295400" y="4239185"/>
            <a:ext cx="565150"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20,000</a:t>
            </a:r>
            <a:endParaRPr sz="1100" dirty="0">
              <a:solidFill>
                <a:schemeClr val="accent1">
                  <a:lumMod val="50000"/>
                </a:schemeClr>
              </a:solidFill>
              <a:latin typeface="Verdana"/>
              <a:cs typeface="Verdana"/>
            </a:endParaRPr>
          </a:p>
        </p:txBody>
      </p:sp>
      <p:sp>
        <p:nvSpPr>
          <p:cNvPr id="27" name="object 27"/>
          <p:cNvSpPr/>
          <p:nvPr/>
        </p:nvSpPr>
        <p:spPr>
          <a:xfrm>
            <a:off x="1939636" y="4978034"/>
            <a:ext cx="5903191" cy="722779"/>
          </a:xfrm>
          <a:custGeom>
            <a:avLst/>
            <a:gdLst/>
            <a:ahLst/>
            <a:cxnLst/>
            <a:rect l="l" t="t" r="r" b="b"/>
            <a:pathLst>
              <a:path w="6493509" h="819150">
                <a:moveTo>
                  <a:pt x="12954" y="806958"/>
                </a:moveTo>
                <a:lnTo>
                  <a:pt x="12954" y="0"/>
                </a:lnTo>
                <a:lnTo>
                  <a:pt x="0" y="0"/>
                </a:lnTo>
                <a:lnTo>
                  <a:pt x="0" y="819150"/>
                </a:lnTo>
                <a:lnTo>
                  <a:pt x="6858" y="819150"/>
                </a:lnTo>
                <a:lnTo>
                  <a:pt x="6857" y="806958"/>
                </a:lnTo>
                <a:lnTo>
                  <a:pt x="12954" y="806958"/>
                </a:lnTo>
                <a:close/>
              </a:path>
              <a:path w="6493509" h="819150">
                <a:moveTo>
                  <a:pt x="6486906" y="806958"/>
                </a:moveTo>
                <a:lnTo>
                  <a:pt x="6857" y="806958"/>
                </a:lnTo>
                <a:lnTo>
                  <a:pt x="12954" y="813054"/>
                </a:lnTo>
                <a:lnTo>
                  <a:pt x="12953" y="819150"/>
                </a:lnTo>
                <a:lnTo>
                  <a:pt x="6480809" y="819150"/>
                </a:lnTo>
                <a:lnTo>
                  <a:pt x="6480809" y="813053"/>
                </a:lnTo>
                <a:lnTo>
                  <a:pt x="6486906" y="806958"/>
                </a:lnTo>
                <a:close/>
              </a:path>
              <a:path w="6493509" h="819150">
                <a:moveTo>
                  <a:pt x="12953" y="819150"/>
                </a:moveTo>
                <a:lnTo>
                  <a:pt x="12954" y="813054"/>
                </a:lnTo>
                <a:lnTo>
                  <a:pt x="6857" y="806958"/>
                </a:lnTo>
                <a:lnTo>
                  <a:pt x="6858" y="819150"/>
                </a:lnTo>
                <a:lnTo>
                  <a:pt x="12953" y="819150"/>
                </a:lnTo>
                <a:close/>
              </a:path>
              <a:path w="6493509" h="819150">
                <a:moveTo>
                  <a:pt x="6493002" y="819150"/>
                </a:moveTo>
                <a:lnTo>
                  <a:pt x="6493002" y="0"/>
                </a:lnTo>
                <a:lnTo>
                  <a:pt x="6480809" y="0"/>
                </a:lnTo>
                <a:lnTo>
                  <a:pt x="6480809" y="806958"/>
                </a:lnTo>
                <a:lnTo>
                  <a:pt x="6486906" y="806958"/>
                </a:lnTo>
                <a:lnTo>
                  <a:pt x="6486906" y="819150"/>
                </a:lnTo>
                <a:lnTo>
                  <a:pt x="6493002" y="819150"/>
                </a:lnTo>
                <a:close/>
              </a:path>
              <a:path w="6493509" h="819150">
                <a:moveTo>
                  <a:pt x="6486906" y="819150"/>
                </a:moveTo>
                <a:lnTo>
                  <a:pt x="6486906" y="806958"/>
                </a:lnTo>
                <a:lnTo>
                  <a:pt x="6480809" y="813053"/>
                </a:lnTo>
                <a:lnTo>
                  <a:pt x="6480809" y="819150"/>
                </a:lnTo>
                <a:lnTo>
                  <a:pt x="6486906" y="819150"/>
                </a:lnTo>
                <a:close/>
              </a:path>
            </a:pathLst>
          </a:custGeom>
          <a:solidFill>
            <a:srgbClr val="000000"/>
          </a:solidFill>
        </p:spPr>
        <p:txBody>
          <a:bodyPr wrap="square" lIns="0" tIns="0" rIns="0" bIns="0" rtlCol="0"/>
          <a:lstStyle/>
          <a:p>
            <a:endParaRPr/>
          </a:p>
        </p:txBody>
      </p:sp>
      <p:sp>
        <p:nvSpPr>
          <p:cNvPr id="28" name="object 28"/>
          <p:cNvSpPr/>
          <p:nvPr/>
        </p:nvSpPr>
        <p:spPr>
          <a:xfrm>
            <a:off x="1971501" y="5701148"/>
            <a:ext cx="5866823" cy="0"/>
          </a:xfrm>
          <a:custGeom>
            <a:avLst/>
            <a:gdLst/>
            <a:ahLst/>
            <a:cxnLst/>
            <a:rect l="l" t="t" r="r" b="b"/>
            <a:pathLst>
              <a:path w="6453505">
                <a:moveTo>
                  <a:pt x="0" y="0"/>
                </a:moveTo>
                <a:lnTo>
                  <a:pt x="6453378" y="0"/>
                </a:lnTo>
              </a:path>
            </a:pathLst>
          </a:custGeom>
          <a:ln w="12954">
            <a:solidFill>
              <a:srgbClr val="000000"/>
            </a:solidFill>
          </a:ln>
        </p:spPr>
        <p:txBody>
          <a:bodyPr wrap="square" lIns="0" tIns="0" rIns="0" bIns="0" rtlCol="0"/>
          <a:lstStyle/>
          <a:p>
            <a:endParaRPr/>
          </a:p>
        </p:txBody>
      </p:sp>
      <p:sp>
        <p:nvSpPr>
          <p:cNvPr id="29" name="object 29"/>
          <p:cNvSpPr/>
          <p:nvPr/>
        </p:nvSpPr>
        <p:spPr>
          <a:xfrm>
            <a:off x="1948480" y="4978033"/>
            <a:ext cx="0" cy="680197"/>
          </a:xfrm>
          <a:custGeom>
            <a:avLst/>
            <a:gdLst/>
            <a:ahLst/>
            <a:cxnLst/>
            <a:rect l="l" t="t" r="r" b="b"/>
            <a:pathLst>
              <a:path h="770889">
                <a:moveTo>
                  <a:pt x="0" y="0"/>
                </a:moveTo>
                <a:lnTo>
                  <a:pt x="0" y="770381"/>
                </a:lnTo>
              </a:path>
            </a:pathLst>
          </a:custGeom>
          <a:ln w="11022">
            <a:solidFill>
              <a:srgbClr val="000000"/>
            </a:solidFill>
          </a:ln>
        </p:spPr>
        <p:txBody>
          <a:bodyPr wrap="square" lIns="0" tIns="0" rIns="0" bIns="0" rtlCol="0"/>
          <a:lstStyle/>
          <a:p>
            <a:endParaRPr/>
          </a:p>
        </p:txBody>
      </p:sp>
      <p:sp>
        <p:nvSpPr>
          <p:cNvPr id="30" name="object 30"/>
          <p:cNvSpPr/>
          <p:nvPr/>
        </p:nvSpPr>
        <p:spPr>
          <a:xfrm>
            <a:off x="1883525" y="5696106"/>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31" name="object 31"/>
          <p:cNvSpPr/>
          <p:nvPr/>
        </p:nvSpPr>
        <p:spPr>
          <a:xfrm>
            <a:off x="1883525" y="5353206"/>
            <a:ext cx="64077" cy="11206"/>
          </a:xfrm>
          <a:custGeom>
            <a:avLst/>
            <a:gdLst/>
            <a:ahLst/>
            <a:cxnLst/>
            <a:rect l="l" t="t" r="r" b="b"/>
            <a:pathLst>
              <a:path w="70485" h="12700">
                <a:moveTo>
                  <a:pt x="70104" y="12191"/>
                </a:moveTo>
                <a:lnTo>
                  <a:pt x="70104" y="1523"/>
                </a:lnTo>
                <a:lnTo>
                  <a:pt x="0" y="0"/>
                </a:lnTo>
                <a:lnTo>
                  <a:pt x="0" y="10668"/>
                </a:lnTo>
                <a:lnTo>
                  <a:pt x="70104" y="12191"/>
                </a:lnTo>
                <a:close/>
              </a:path>
            </a:pathLst>
          </a:custGeom>
          <a:solidFill>
            <a:srgbClr val="000000"/>
          </a:solidFill>
        </p:spPr>
        <p:txBody>
          <a:bodyPr wrap="square" lIns="0" tIns="0" rIns="0" bIns="0" rtlCol="0"/>
          <a:lstStyle/>
          <a:p>
            <a:endParaRPr/>
          </a:p>
        </p:txBody>
      </p:sp>
      <p:sp>
        <p:nvSpPr>
          <p:cNvPr id="32" name="object 32"/>
          <p:cNvSpPr/>
          <p:nvPr/>
        </p:nvSpPr>
        <p:spPr>
          <a:xfrm>
            <a:off x="1883525" y="5009635"/>
            <a:ext cx="64077" cy="11766"/>
          </a:xfrm>
          <a:custGeom>
            <a:avLst/>
            <a:gdLst/>
            <a:ahLst/>
            <a:cxnLst/>
            <a:rect l="l" t="t" r="r" b="b"/>
            <a:pathLst>
              <a:path w="70485" h="13335">
                <a:moveTo>
                  <a:pt x="70104" y="12953"/>
                </a:moveTo>
                <a:lnTo>
                  <a:pt x="70104" y="1523"/>
                </a:lnTo>
                <a:lnTo>
                  <a:pt x="0" y="0"/>
                </a:lnTo>
                <a:lnTo>
                  <a:pt x="0" y="11430"/>
                </a:lnTo>
                <a:lnTo>
                  <a:pt x="70104" y="12953"/>
                </a:lnTo>
                <a:close/>
              </a:path>
            </a:pathLst>
          </a:custGeom>
          <a:solidFill>
            <a:srgbClr val="000000"/>
          </a:solidFill>
        </p:spPr>
        <p:txBody>
          <a:bodyPr wrap="square" lIns="0" tIns="0" rIns="0" bIns="0" rtlCol="0"/>
          <a:lstStyle/>
          <a:p>
            <a:endParaRPr/>
          </a:p>
        </p:txBody>
      </p:sp>
      <p:sp>
        <p:nvSpPr>
          <p:cNvPr id="33" name="object 33"/>
          <p:cNvSpPr txBox="1"/>
          <p:nvPr/>
        </p:nvSpPr>
        <p:spPr>
          <a:xfrm>
            <a:off x="779637" y="2833914"/>
            <a:ext cx="205184" cy="2335306"/>
          </a:xfrm>
          <a:prstGeom prst="rect">
            <a:avLst/>
          </a:prstGeom>
        </p:spPr>
        <p:txBody>
          <a:bodyPr vert="vert270" wrap="square" lIns="0" tIns="0" rIns="0" bIns="0" rtlCol="0">
            <a:spAutoFit/>
          </a:bodyPr>
          <a:lstStyle/>
          <a:p>
            <a:pPr marL="11397">
              <a:lnSpc>
                <a:spcPts val="1566"/>
              </a:lnSpc>
            </a:pPr>
            <a:r>
              <a:rPr sz="1400" b="1" spc="-4" dirty="0">
                <a:solidFill>
                  <a:schemeClr val="accent1">
                    <a:lumMod val="50000"/>
                  </a:schemeClr>
                </a:solidFill>
                <a:latin typeface="Verdana"/>
                <a:cs typeface="Verdana"/>
              </a:rPr>
              <a:t>Nu</a:t>
            </a:r>
            <a:r>
              <a:rPr sz="1400" b="1" dirty="0">
                <a:solidFill>
                  <a:schemeClr val="accent1">
                    <a:lumMod val="50000"/>
                  </a:schemeClr>
                </a:solidFill>
                <a:latin typeface="Verdana"/>
                <a:cs typeface="Verdana"/>
              </a:rPr>
              <a:t>mber</a:t>
            </a:r>
            <a:r>
              <a:rPr sz="1400" b="1" spc="-18" dirty="0">
                <a:solidFill>
                  <a:schemeClr val="accent1">
                    <a:lumMod val="50000"/>
                  </a:schemeClr>
                </a:solidFill>
                <a:latin typeface="Verdana"/>
                <a:cs typeface="Verdana"/>
              </a:rPr>
              <a:t> </a:t>
            </a:r>
            <a:r>
              <a:rPr sz="1400" b="1" spc="-4" dirty="0">
                <a:solidFill>
                  <a:schemeClr val="accent1">
                    <a:lumMod val="50000"/>
                  </a:schemeClr>
                </a:solidFill>
                <a:latin typeface="Verdana"/>
                <a:cs typeface="Verdana"/>
              </a:rPr>
              <a:t>o</a:t>
            </a:r>
            <a:r>
              <a:rPr sz="1400" b="1" dirty="0">
                <a:solidFill>
                  <a:schemeClr val="accent1">
                    <a:lumMod val="50000"/>
                  </a:schemeClr>
                </a:solidFill>
                <a:latin typeface="Verdana"/>
                <a:cs typeface="Verdana"/>
              </a:rPr>
              <a:t>f</a:t>
            </a:r>
            <a:r>
              <a:rPr sz="1400" b="1" spc="4" dirty="0">
                <a:solidFill>
                  <a:schemeClr val="accent1">
                    <a:lumMod val="50000"/>
                  </a:schemeClr>
                </a:solidFill>
                <a:latin typeface="Verdana"/>
                <a:cs typeface="Verdana"/>
              </a:rPr>
              <a:t> </a:t>
            </a:r>
            <a:r>
              <a:rPr sz="1400" b="1" dirty="0">
                <a:solidFill>
                  <a:schemeClr val="accent1">
                    <a:lumMod val="50000"/>
                  </a:schemeClr>
                </a:solidFill>
                <a:latin typeface="Verdana"/>
                <a:cs typeface="Verdana"/>
              </a:rPr>
              <a:t>Transp</a:t>
            </a:r>
            <a:r>
              <a:rPr sz="1400" b="1" spc="-9" dirty="0">
                <a:solidFill>
                  <a:schemeClr val="accent1">
                    <a:lumMod val="50000"/>
                  </a:schemeClr>
                </a:solidFill>
                <a:latin typeface="Verdana"/>
                <a:cs typeface="Verdana"/>
              </a:rPr>
              <a:t>l</a:t>
            </a:r>
            <a:r>
              <a:rPr sz="1400" b="1" spc="-4" dirty="0">
                <a:solidFill>
                  <a:schemeClr val="accent1">
                    <a:lumMod val="50000"/>
                  </a:schemeClr>
                </a:solidFill>
                <a:latin typeface="Verdana"/>
                <a:cs typeface="Verdana"/>
              </a:rPr>
              <a:t>a</a:t>
            </a:r>
            <a:r>
              <a:rPr sz="1400" b="1" dirty="0">
                <a:solidFill>
                  <a:schemeClr val="accent1">
                    <a:lumMod val="50000"/>
                  </a:schemeClr>
                </a:solidFill>
                <a:latin typeface="Verdana"/>
                <a:cs typeface="Verdana"/>
              </a:rPr>
              <a:t>nts</a:t>
            </a:r>
            <a:endParaRPr sz="1400" dirty="0">
              <a:solidFill>
                <a:schemeClr val="accent1">
                  <a:lumMod val="50000"/>
                </a:schemeClr>
              </a:solidFill>
              <a:latin typeface="Verdana"/>
              <a:cs typeface="Verdana"/>
            </a:endParaRPr>
          </a:p>
        </p:txBody>
      </p:sp>
      <p:sp>
        <p:nvSpPr>
          <p:cNvPr id="34" name="object 34"/>
          <p:cNvSpPr txBox="1"/>
          <p:nvPr/>
        </p:nvSpPr>
        <p:spPr>
          <a:xfrm>
            <a:off x="1711959" y="5603321"/>
            <a:ext cx="121805" cy="169209"/>
          </a:xfrm>
          <a:prstGeom prst="rect">
            <a:avLst/>
          </a:prstGeom>
        </p:spPr>
        <p:txBody>
          <a:bodyPr vert="horz" wrap="square" lIns="0" tIns="0" rIns="0" bIns="0" rtlCol="0">
            <a:spAutoFit/>
          </a:bodyPr>
          <a:lstStyle/>
          <a:p>
            <a:pPr marL="11397"/>
            <a:r>
              <a:rPr sz="1100" b="1" dirty="0">
                <a:solidFill>
                  <a:schemeClr val="accent1">
                    <a:lumMod val="50000"/>
                  </a:schemeClr>
                </a:solidFill>
                <a:latin typeface="Verdana"/>
                <a:cs typeface="Verdana"/>
              </a:rPr>
              <a:t>0</a:t>
            </a:r>
            <a:endParaRPr sz="1100" dirty="0">
              <a:solidFill>
                <a:schemeClr val="accent1">
                  <a:lumMod val="50000"/>
                </a:schemeClr>
              </a:solidFill>
              <a:latin typeface="Verdana"/>
              <a:cs typeface="Verdana"/>
            </a:endParaRPr>
          </a:p>
        </p:txBody>
      </p:sp>
      <p:sp>
        <p:nvSpPr>
          <p:cNvPr id="35" name="object 35"/>
          <p:cNvSpPr txBox="1"/>
          <p:nvPr/>
        </p:nvSpPr>
        <p:spPr>
          <a:xfrm>
            <a:off x="1394460" y="5278643"/>
            <a:ext cx="466436"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5,000</a:t>
            </a:r>
            <a:endParaRPr sz="1100" dirty="0">
              <a:solidFill>
                <a:schemeClr val="accent1">
                  <a:lumMod val="50000"/>
                </a:schemeClr>
              </a:solidFill>
              <a:latin typeface="Verdana"/>
              <a:cs typeface="Verdana"/>
            </a:endParaRPr>
          </a:p>
        </p:txBody>
      </p:sp>
      <p:sp>
        <p:nvSpPr>
          <p:cNvPr id="36" name="object 36"/>
          <p:cNvSpPr txBox="1"/>
          <p:nvPr/>
        </p:nvSpPr>
        <p:spPr>
          <a:xfrm>
            <a:off x="1295400" y="4935069"/>
            <a:ext cx="565150" cy="169277"/>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10</a:t>
            </a:r>
            <a:r>
              <a:rPr sz="1100" b="1" spc="-9" dirty="0">
                <a:solidFill>
                  <a:schemeClr val="accent1">
                    <a:lumMod val="50000"/>
                  </a:schemeClr>
                </a:solidFill>
                <a:latin typeface="Verdana"/>
                <a:cs typeface="Verdana"/>
              </a:rPr>
              <a:t>,</a:t>
            </a:r>
            <a:r>
              <a:rPr sz="1100" b="1" spc="-4" dirty="0">
                <a:solidFill>
                  <a:schemeClr val="accent1">
                    <a:lumMod val="50000"/>
                  </a:schemeClr>
                </a:solidFill>
                <a:latin typeface="Verdana"/>
                <a:cs typeface="Verdana"/>
              </a:rPr>
              <a:t>000</a:t>
            </a:r>
            <a:endParaRPr sz="1100" dirty="0">
              <a:solidFill>
                <a:schemeClr val="accent1">
                  <a:lumMod val="50000"/>
                </a:schemeClr>
              </a:solidFill>
              <a:latin typeface="Verdana"/>
              <a:cs typeface="Verdana"/>
            </a:endParaRPr>
          </a:p>
        </p:txBody>
      </p:sp>
      <p:sp>
        <p:nvSpPr>
          <p:cNvPr id="37" name="object 37"/>
          <p:cNvSpPr txBox="1"/>
          <p:nvPr/>
        </p:nvSpPr>
        <p:spPr>
          <a:xfrm>
            <a:off x="6689206" y="4937019"/>
            <a:ext cx="827809" cy="169277"/>
          </a:xfrm>
          <a:prstGeom prst="rect">
            <a:avLst/>
          </a:prstGeom>
        </p:spPr>
        <p:txBody>
          <a:bodyPr vert="horz" wrap="square" lIns="0" tIns="0" rIns="0" bIns="0" rtlCol="0">
            <a:spAutoFit/>
          </a:bodyPr>
          <a:lstStyle/>
          <a:p>
            <a:pPr marL="11397"/>
            <a:r>
              <a:rPr sz="1100" b="1" spc="-9" dirty="0">
                <a:solidFill>
                  <a:schemeClr val="accent1">
                    <a:lumMod val="50000"/>
                  </a:schemeClr>
                </a:solidFill>
                <a:latin typeface="Verdana"/>
                <a:cs typeface="Verdana"/>
              </a:rPr>
              <a:t>All</a:t>
            </a:r>
            <a:r>
              <a:rPr sz="1100" b="1" spc="-4" dirty="0">
                <a:solidFill>
                  <a:schemeClr val="accent1">
                    <a:lumMod val="50000"/>
                  </a:schemeClr>
                </a:solidFill>
                <a:latin typeface="Verdana"/>
                <a:cs typeface="Verdana"/>
              </a:rPr>
              <a:t>og</a:t>
            </a:r>
            <a:r>
              <a:rPr sz="1100" b="1" spc="-9" dirty="0">
                <a:solidFill>
                  <a:schemeClr val="accent1">
                    <a:lumMod val="50000"/>
                  </a:schemeClr>
                </a:solidFill>
                <a:latin typeface="Verdana"/>
                <a:cs typeface="Verdana"/>
              </a:rPr>
              <a:t>en</a:t>
            </a:r>
            <a:r>
              <a:rPr sz="1100" b="1" spc="-4" dirty="0">
                <a:solidFill>
                  <a:schemeClr val="accent1">
                    <a:lumMod val="50000"/>
                  </a:schemeClr>
                </a:solidFill>
                <a:latin typeface="Verdana"/>
                <a:cs typeface="Verdana"/>
              </a:rPr>
              <a:t>eic</a:t>
            </a:r>
            <a:endParaRPr sz="1100" dirty="0">
              <a:solidFill>
                <a:schemeClr val="accent1">
                  <a:lumMod val="50000"/>
                </a:schemeClr>
              </a:solidFill>
              <a:latin typeface="Verdana"/>
              <a:cs typeface="Verdana"/>
            </a:endParaRPr>
          </a:p>
        </p:txBody>
      </p:sp>
      <p:sp>
        <p:nvSpPr>
          <p:cNvPr id="38" name="object 38"/>
          <p:cNvSpPr/>
          <p:nvPr/>
        </p:nvSpPr>
        <p:spPr>
          <a:xfrm>
            <a:off x="6426777" y="5704174"/>
            <a:ext cx="0" cy="62753"/>
          </a:xfrm>
          <a:custGeom>
            <a:avLst/>
            <a:gdLst/>
            <a:ahLst/>
            <a:cxnLst/>
            <a:rect l="l" t="t" r="r" b="b"/>
            <a:pathLst>
              <a:path h="71120">
                <a:moveTo>
                  <a:pt x="0" y="0"/>
                </a:moveTo>
                <a:lnTo>
                  <a:pt x="0" y="70865"/>
                </a:lnTo>
              </a:path>
            </a:pathLst>
          </a:custGeom>
          <a:ln w="12953">
            <a:solidFill>
              <a:srgbClr val="000000"/>
            </a:solidFill>
          </a:ln>
        </p:spPr>
        <p:txBody>
          <a:bodyPr wrap="square" lIns="0" tIns="0" rIns="0" bIns="0" rtlCol="0"/>
          <a:lstStyle/>
          <a:p>
            <a:endParaRPr/>
          </a:p>
        </p:txBody>
      </p:sp>
      <p:sp>
        <p:nvSpPr>
          <p:cNvPr id="39" name="object 39"/>
          <p:cNvSpPr/>
          <p:nvPr/>
        </p:nvSpPr>
        <p:spPr>
          <a:xfrm>
            <a:off x="3739688" y="5704174"/>
            <a:ext cx="0" cy="62753"/>
          </a:xfrm>
          <a:custGeom>
            <a:avLst/>
            <a:gdLst/>
            <a:ahLst/>
            <a:cxnLst/>
            <a:rect l="l" t="t" r="r" b="b"/>
            <a:pathLst>
              <a:path h="71120">
                <a:moveTo>
                  <a:pt x="0" y="0"/>
                </a:moveTo>
                <a:lnTo>
                  <a:pt x="0" y="70865"/>
                </a:lnTo>
              </a:path>
            </a:pathLst>
          </a:custGeom>
          <a:ln w="12953">
            <a:solidFill>
              <a:srgbClr val="000000"/>
            </a:solidFill>
          </a:ln>
        </p:spPr>
        <p:txBody>
          <a:bodyPr wrap="square" lIns="0" tIns="0" rIns="0" bIns="0" rtlCol="0"/>
          <a:lstStyle/>
          <a:p>
            <a:endParaRPr/>
          </a:p>
        </p:txBody>
      </p:sp>
      <p:sp>
        <p:nvSpPr>
          <p:cNvPr id="40" name="object 40"/>
          <p:cNvSpPr/>
          <p:nvPr/>
        </p:nvSpPr>
        <p:spPr>
          <a:xfrm>
            <a:off x="4635730" y="5704174"/>
            <a:ext cx="0" cy="62753"/>
          </a:xfrm>
          <a:custGeom>
            <a:avLst/>
            <a:gdLst/>
            <a:ahLst/>
            <a:cxnLst/>
            <a:rect l="l" t="t" r="r" b="b"/>
            <a:pathLst>
              <a:path h="71120">
                <a:moveTo>
                  <a:pt x="0" y="0"/>
                </a:moveTo>
                <a:lnTo>
                  <a:pt x="0" y="70865"/>
                </a:lnTo>
              </a:path>
            </a:pathLst>
          </a:custGeom>
          <a:ln w="12191">
            <a:solidFill>
              <a:srgbClr val="000000"/>
            </a:solidFill>
          </a:ln>
        </p:spPr>
        <p:txBody>
          <a:bodyPr wrap="square" lIns="0" tIns="0" rIns="0" bIns="0" rtlCol="0"/>
          <a:lstStyle/>
          <a:p>
            <a:endParaRPr/>
          </a:p>
        </p:txBody>
      </p:sp>
      <p:sp>
        <p:nvSpPr>
          <p:cNvPr id="41" name="object 41"/>
          <p:cNvSpPr/>
          <p:nvPr/>
        </p:nvSpPr>
        <p:spPr>
          <a:xfrm>
            <a:off x="1948641" y="5704174"/>
            <a:ext cx="0" cy="62753"/>
          </a:xfrm>
          <a:custGeom>
            <a:avLst/>
            <a:gdLst/>
            <a:ahLst/>
            <a:cxnLst/>
            <a:rect l="l" t="t" r="r" b="b"/>
            <a:pathLst>
              <a:path h="71120">
                <a:moveTo>
                  <a:pt x="0" y="0"/>
                </a:moveTo>
                <a:lnTo>
                  <a:pt x="0" y="70865"/>
                </a:lnTo>
              </a:path>
            </a:pathLst>
          </a:custGeom>
          <a:ln w="12192">
            <a:solidFill>
              <a:srgbClr val="000000"/>
            </a:solidFill>
          </a:ln>
        </p:spPr>
        <p:txBody>
          <a:bodyPr wrap="square" lIns="0" tIns="0" rIns="0" bIns="0" rtlCol="0"/>
          <a:lstStyle/>
          <a:p>
            <a:endParaRPr/>
          </a:p>
        </p:txBody>
      </p:sp>
      <p:sp>
        <p:nvSpPr>
          <p:cNvPr id="42" name="object 42"/>
          <p:cNvSpPr/>
          <p:nvPr/>
        </p:nvSpPr>
        <p:spPr>
          <a:xfrm>
            <a:off x="2844684" y="5704174"/>
            <a:ext cx="0" cy="62753"/>
          </a:xfrm>
          <a:custGeom>
            <a:avLst/>
            <a:gdLst/>
            <a:ahLst/>
            <a:cxnLst/>
            <a:rect l="l" t="t" r="r" b="b"/>
            <a:pathLst>
              <a:path h="71120">
                <a:moveTo>
                  <a:pt x="0" y="0"/>
                </a:moveTo>
                <a:lnTo>
                  <a:pt x="0" y="70865"/>
                </a:lnTo>
              </a:path>
            </a:pathLst>
          </a:custGeom>
          <a:ln w="12954">
            <a:solidFill>
              <a:srgbClr val="000000"/>
            </a:solidFill>
          </a:ln>
        </p:spPr>
        <p:txBody>
          <a:bodyPr wrap="square" lIns="0" tIns="0" rIns="0" bIns="0" rtlCol="0"/>
          <a:lstStyle/>
          <a:p>
            <a:endParaRPr/>
          </a:p>
        </p:txBody>
      </p:sp>
      <p:sp>
        <p:nvSpPr>
          <p:cNvPr id="43" name="object 43"/>
          <p:cNvSpPr/>
          <p:nvPr/>
        </p:nvSpPr>
        <p:spPr>
          <a:xfrm>
            <a:off x="5530388" y="5704174"/>
            <a:ext cx="0" cy="62753"/>
          </a:xfrm>
          <a:custGeom>
            <a:avLst/>
            <a:gdLst/>
            <a:ahLst/>
            <a:cxnLst/>
            <a:rect l="l" t="t" r="r" b="b"/>
            <a:pathLst>
              <a:path h="71120">
                <a:moveTo>
                  <a:pt x="0" y="0"/>
                </a:moveTo>
                <a:lnTo>
                  <a:pt x="0" y="70865"/>
                </a:lnTo>
              </a:path>
            </a:pathLst>
          </a:custGeom>
          <a:ln w="12953">
            <a:solidFill>
              <a:srgbClr val="000000"/>
            </a:solidFill>
          </a:ln>
        </p:spPr>
        <p:txBody>
          <a:bodyPr wrap="square" lIns="0" tIns="0" rIns="0" bIns="0" rtlCol="0"/>
          <a:lstStyle/>
          <a:p>
            <a:endParaRPr/>
          </a:p>
        </p:txBody>
      </p:sp>
      <p:sp>
        <p:nvSpPr>
          <p:cNvPr id="44" name="object 44"/>
          <p:cNvSpPr/>
          <p:nvPr/>
        </p:nvSpPr>
        <p:spPr>
          <a:xfrm>
            <a:off x="7321780" y="5704174"/>
            <a:ext cx="0" cy="62753"/>
          </a:xfrm>
          <a:custGeom>
            <a:avLst/>
            <a:gdLst/>
            <a:ahLst/>
            <a:cxnLst/>
            <a:rect l="l" t="t" r="r" b="b"/>
            <a:pathLst>
              <a:path h="71120">
                <a:moveTo>
                  <a:pt x="0" y="0"/>
                </a:moveTo>
                <a:lnTo>
                  <a:pt x="0" y="70865"/>
                </a:lnTo>
              </a:path>
            </a:pathLst>
          </a:custGeom>
          <a:ln w="12953">
            <a:solidFill>
              <a:srgbClr val="000000"/>
            </a:solidFill>
          </a:ln>
        </p:spPr>
        <p:txBody>
          <a:bodyPr wrap="square" lIns="0" tIns="0" rIns="0" bIns="0" rtlCol="0"/>
          <a:lstStyle/>
          <a:p>
            <a:endParaRPr/>
          </a:p>
        </p:txBody>
      </p:sp>
      <p:sp>
        <p:nvSpPr>
          <p:cNvPr id="45" name="object 45"/>
          <p:cNvSpPr/>
          <p:nvPr/>
        </p:nvSpPr>
        <p:spPr>
          <a:xfrm>
            <a:off x="1971502" y="5679297"/>
            <a:ext cx="879186" cy="0"/>
          </a:xfrm>
          <a:custGeom>
            <a:avLst/>
            <a:gdLst/>
            <a:ahLst/>
            <a:cxnLst/>
            <a:rect l="l" t="t" r="r" b="b"/>
            <a:pathLst>
              <a:path w="967105">
                <a:moveTo>
                  <a:pt x="0" y="0"/>
                </a:moveTo>
                <a:lnTo>
                  <a:pt x="966978" y="0"/>
                </a:lnTo>
              </a:path>
            </a:pathLst>
          </a:custGeom>
          <a:ln w="42672">
            <a:solidFill>
              <a:srgbClr val="000000"/>
            </a:solidFill>
          </a:ln>
        </p:spPr>
        <p:txBody>
          <a:bodyPr wrap="square" lIns="0" tIns="0" rIns="0" bIns="0" rtlCol="0"/>
          <a:lstStyle/>
          <a:p>
            <a:endParaRPr/>
          </a:p>
        </p:txBody>
      </p:sp>
      <p:sp>
        <p:nvSpPr>
          <p:cNvPr id="46" name="object 46"/>
          <p:cNvSpPr/>
          <p:nvPr/>
        </p:nvSpPr>
        <p:spPr>
          <a:xfrm>
            <a:off x="2869969" y="5669548"/>
            <a:ext cx="841085" cy="0"/>
          </a:xfrm>
          <a:custGeom>
            <a:avLst/>
            <a:gdLst/>
            <a:ahLst/>
            <a:cxnLst/>
            <a:rect l="l" t="t" r="r" b="b"/>
            <a:pathLst>
              <a:path w="925195">
                <a:moveTo>
                  <a:pt x="0" y="0"/>
                </a:moveTo>
                <a:lnTo>
                  <a:pt x="925068" y="0"/>
                </a:lnTo>
              </a:path>
            </a:pathLst>
          </a:custGeom>
          <a:ln w="20573">
            <a:solidFill>
              <a:srgbClr val="000000"/>
            </a:solidFill>
          </a:ln>
        </p:spPr>
        <p:txBody>
          <a:bodyPr wrap="square" lIns="0" tIns="0" rIns="0" bIns="0" rtlCol="0"/>
          <a:lstStyle/>
          <a:p>
            <a:endParaRPr/>
          </a:p>
        </p:txBody>
      </p:sp>
      <p:sp>
        <p:nvSpPr>
          <p:cNvPr id="47" name="object 47"/>
          <p:cNvSpPr/>
          <p:nvPr/>
        </p:nvSpPr>
        <p:spPr>
          <a:xfrm>
            <a:off x="3737263" y="5489694"/>
            <a:ext cx="902855" cy="187699"/>
          </a:xfrm>
          <a:custGeom>
            <a:avLst/>
            <a:gdLst/>
            <a:ahLst/>
            <a:cxnLst/>
            <a:rect l="l" t="t" r="r" b="b"/>
            <a:pathLst>
              <a:path w="993139" h="212725">
                <a:moveTo>
                  <a:pt x="992886" y="19050"/>
                </a:moveTo>
                <a:lnTo>
                  <a:pt x="989076" y="0"/>
                </a:lnTo>
                <a:lnTo>
                  <a:pt x="0" y="193548"/>
                </a:lnTo>
                <a:lnTo>
                  <a:pt x="3810" y="212598"/>
                </a:lnTo>
                <a:lnTo>
                  <a:pt x="992886" y="19050"/>
                </a:lnTo>
                <a:close/>
              </a:path>
            </a:pathLst>
          </a:custGeom>
          <a:solidFill>
            <a:srgbClr val="000000"/>
          </a:solidFill>
        </p:spPr>
        <p:txBody>
          <a:bodyPr wrap="square" lIns="0" tIns="0" rIns="0" bIns="0" rtlCol="0"/>
          <a:lstStyle/>
          <a:p>
            <a:endParaRPr/>
          </a:p>
        </p:txBody>
      </p:sp>
      <p:sp>
        <p:nvSpPr>
          <p:cNvPr id="48" name="object 48"/>
          <p:cNvSpPr/>
          <p:nvPr/>
        </p:nvSpPr>
        <p:spPr>
          <a:xfrm>
            <a:off x="4636423" y="5317571"/>
            <a:ext cx="902277" cy="189379"/>
          </a:xfrm>
          <a:custGeom>
            <a:avLst/>
            <a:gdLst/>
            <a:ahLst/>
            <a:cxnLst/>
            <a:rect l="l" t="t" r="r" b="b"/>
            <a:pathLst>
              <a:path w="992504" h="214629">
                <a:moveTo>
                  <a:pt x="992124" y="18288"/>
                </a:moveTo>
                <a:lnTo>
                  <a:pt x="988313" y="0"/>
                </a:lnTo>
                <a:lnTo>
                  <a:pt x="0" y="195072"/>
                </a:lnTo>
                <a:lnTo>
                  <a:pt x="3810" y="214122"/>
                </a:lnTo>
                <a:lnTo>
                  <a:pt x="992124" y="18288"/>
                </a:lnTo>
                <a:close/>
              </a:path>
            </a:pathLst>
          </a:custGeom>
          <a:solidFill>
            <a:srgbClr val="000000"/>
          </a:solidFill>
        </p:spPr>
        <p:txBody>
          <a:bodyPr wrap="square" lIns="0" tIns="0" rIns="0" bIns="0" rtlCol="0"/>
          <a:lstStyle/>
          <a:p>
            <a:endParaRPr/>
          </a:p>
        </p:txBody>
      </p:sp>
      <p:sp>
        <p:nvSpPr>
          <p:cNvPr id="49" name="object 49"/>
          <p:cNvSpPr/>
          <p:nvPr/>
        </p:nvSpPr>
        <p:spPr>
          <a:xfrm>
            <a:off x="5532813" y="4978034"/>
            <a:ext cx="709468" cy="355226"/>
          </a:xfrm>
          <a:custGeom>
            <a:avLst/>
            <a:gdLst/>
            <a:ahLst/>
            <a:cxnLst/>
            <a:rect l="l" t="t" r="r" b="b"/>
            <a:pathLst>
              <a:path w="780415" h="402589">
                <a:moveTo>
                  <a:pt x="779977" y="0"/>
                </a:moveTo>
                <a:lnTo>
                  <a:pt x="738868" y="0"/>
                </a:lnTo>
                <a:lnTo>
                  <a:pt x="0" y="385572"/>
                </a:lnTo>
                <a:lnTo>
                  <a:pt x="8382" y="402336"/>
                </a:lnTo>
                <a:lnTo>
                  <a:pt x="779977" y="0"/>
                </a:lnTo>
                <a:close/>
              </a:path>
            </a:pathLst>
          </a:custGeom>
          <a:solidFill>
            <a:srgbClr val="000000"/>
          </a:solidFill>
        </p:spPr>
        <p:txBody>
          <a:bodyPr wrap="square" lIns="0" tIns="0" rIns="0" bIns="0" rtlCol="0"/>
          <a:lstStyle/>
          <a:p>
            <a:endParaRPr/>
          </a:p>
        </p:txBody>
      </p:sp>
      <p:sp>
        <p:nvSpPr>
          <p:cNvPr id="50" name="object 50"/>
          <p:cNvSpPr/>
          <p:nvPr/>
        </p:nvSpPr>
        <p:spPr>
          <a:xfrm>
            <a:off x="1946910" y="5657782"/>
            <a:ext cx="0" cy="54909"/>
          </a:xfrm>
          <a:custGeom>
            <a:avLst/>
            <a:gdLst/>
            <a:ahLst/>
            <a:cxnLst/>
            <a:rect l="l" t="t" r="r" b="b"/>
            <a:pathLst>
              <a:path h="62229">
                <a:moveTo>
                  <a:pt x="0" y="0"/>
                </a:moveTo>
                <a:lnTo>
                  <a:pt x="0" y="61722"/>
                </a:lnTo>
              </a:path>
            </a:pathLst>
          </a:custGeom>
          <a:ln w="54101">
            <a:solidFill>
              <a:srgbClr val="FFFFFF"/>
            </a:solidFill>
          </a:ln>
        </p:spPr>
        <p:txBody>
          <a:bodyPr wrap="square" lIns="0" tIns="0" rIns="0" bIns="0" rtlCol="0"/>
          <a:lstStyle/>
          <a:p>
            <a:endParaRPr/>
          </a:p>
        </p:txBody>
      </p:sp>
      <p:sp>
        <p:nvSpPr>
          <p:cNvPr id="51" name="object 51"/>
          <p:cNvSpPr/>
          <p:nvPr/>
        </p:nvSpPr>
        <p:spPr>
          <a:xfrm>
            <a:off x="1914004" y="5649042"/>
            <a:ext cx="66964" cy="72278"/>
          </a:xfrm>
          <a:custGeom>
            <a:avLst/>
            <a:gdLst/>
            <a:ahLst/>
            <a:cxnLst/>
            <a:rect l="l" t="t" r="r" b="b"/>
            <a:pathLst>
              <a:path w="73660" h="81914">
                <a:moveTo>
                  <a:pt x="73151" y="81534"/>
                </a:moveTo>
                <a:lnTo>
                  <a:pt x="73151" y="0"/>
                </a:lnTo>
                <a:lnTo>
                  <a:pt x="0" y="0"/>
                </a:lnTo>
                <a:lnTo>
                  <a:pt x="0" y="81534"/>
                </a:lnTo>
                <a:lnTo>
                  <a:pt x="9143" y="81534"/>
                </a:lnTo>
                <a:lnTo>
                  <a:pt x="9143" y="19050"/>
                </a:lnTo>
                <a:lnTo>
                  <a:pt x="19050" y="9906"/>
                </a:lnTo>
                <a:lnTo>
                  <a:pt x="19050" y="19050"/>
                </a:lnTo>
                <a:lnTo>
                  <a:pt x="54101" y="19050"/>
                </a:lnTo>
                <a:lnTo>
                  <a:pt x="54101" y="9906"/>
                </a:lnTo>
                <a:lnTo>
                  <a:pt x="63245" y="19050"/>
                </a:lnTo>
                <a:lnTo>
                  <a:pt x="63245" y="81534"/>
                </a:lnTo>
                <a:lnTo>
                  <a:pt x="73151" y="81534"/>
                </a:lnTo>
                <a:close/>
              </a:path>
              <a:path w="73660" h="81914">
                <a:moveTo>
                  <a:pt x="19050" y="19050"/>
                </a:moveTo>
                <a:lnTo>
                  <a:pt x="19050" y="9906"/>
                </a:lnTo>
                <a:lnTo>
                  <a:pt x="9143" y="19050"/>
                </a:lnTo>
                <a:lnTo>
                  <a:pt x="19050" y="19050"/>
                </a:lnTo>
                <a:close/>
              </a:path>
              <a:path w="73660" h="81914">
                <a:moveTo>
                  <a:pt x="19050" y="62484"/>
                </a:moveTo>
                <a:lnTo>
                  <a:pt x="19050" y="19050"/>
                </a:lnTo>
                <a:lnTo>
                  <a:pt x="9143" y="19050"/>
                </a:lnTo>
                <a:lnTo>
                  <a:pt x="9143" y="62484"/>
                </a:lnTo>
                <a:lnTo>
                  <a:pt x="19050" y="62484"/>
                </a:lnTo>
                <a:close/>
              </a:path>
              <a:path w="73660" h="81914">
                <a:moveTo>
                  <a:pt x="63245" y="62484"/>
                </a:moveTo>
                <a:lnTo>
                  <a:pt x="9143" y="62484"/>
                </a:lnTo>
                <a:lnTo>
                  <a:pt x="19050" y="71627"/>
                </a:lnTo>
                <a:lnTo>
                  <a:pt x="19050" y="81534"/>
                </a:lnTo>
                <a:lnTo>
                  <a:pt x="54101" y="81534"/>
                </a:lnTo>
                <a:lnTo>
                  <a:pt x="54101" y="71627"/>
                </a:lnTo>
                <a:lnTo>
                  <a:pt x="63245" y="62484"/>
                </a:lnTo>
                <a:close/>
              </a:path>
              <a:path w="73660" h="81914">
                <a:moveTo>
                  <a:pt x="19050" y="81534"/>
                </a:moveTo>
                <a:lnTo>
                  <a:pt x="19050" y="71627"/>
                </a:lnTo>
                <a:lnTo>
                  <a:pt x="9143" y="62484"/>
                </a:lnTo>
                <a:lnTo>
                  <a:pt x="9143" y="81534"/>
                </a:lnTo>
                <a:lnTo>
                  <a:pt x="19050" y="81534"/>
                </a:lnTo>
                <a:close/>
              </a:path>
              <a:path w="73660" h="81914">
                <a:moveTo>
                  <a:pt x="63245" y="19050"/>
                </a:moveTo>
                <a:lnTo>
                  <a:pt x="54101" y="9906"/>
                </a:lnTo>
                <a:lnTo>
                  <a:pt x="54101" y="19050"/>
                </a:lnTo>
                <a:lnTo>
                  <a:pt x="63245" y="19050"/>
                </a:lnTo>
                <a:close/>
              </a:path>
              <a:path w="73660" h="81914">
                <a:moveTo>
                  <a:pt x="63245" y="62484"/>
                </a:moveTo>
                <a:lnTo>
                  <a:pt x="63245" y="19050"/>
                </a:lnTo>
                <a:lnTo>
                  <a:pt x="54101" y="19050"/>
                </a:lnTo>
                <a:lnTo>
                  <a:pt x="54101" y="62484"/>
                </a:lnTo>
                <a:lnTo>
                  <a:pt x="63245" y="62484"/>
                </a:lnTo>
                <a:close/>
              </a:path>
              <a:path w="73660" h="81914">
                <a:moveTo>
                  <a:pt x="63245" y="81534"/>
                </a:moveTo>
                <a:lnTo>
                  <a:pt x="63245" y="62484"/>
                </a:lnTo>
                <a:lnTo>
                  <a:pt x="54101" y="71627"/>
                </a:lnTo>
                <a:lnTo>
                  <a:pt x="54101" y="81534"/>
                </a:lnTo>
                <a:lnTo>
                  <a:pt x="63245" y="81534"/>
                </a:lnTo>
                <a:close/>
              </a:path>
            </a:pathLst>
          </a:custGeom>
          <a:solidFill>
            <a:srgbClr val="000000"/>
          </a:solidFill>
        </p:spPr>
        <p:txBody>
          <a:bodyPr wrap="square" lIns="0" tIns="0" rIns="0" bIns="0" rtlCol="0"/>
          <a:lstStyle/>
          <a:p>
            <a:endParaRPr/>
          </a:p>
        </p:txBody>
      </p:sp>
      <p:sp>
        <p:nvSpPr>
          <p:cNvPr id="52" name="object 52"/>
          <p:cNvSpPr/>
          <p:nvPr/>
        </p:nvSpPr>
        <p:spPr>
          <a:xfrm>
            <a:off x="2846069" y="5636939"/>
            <a:ext cx="0" cy="53228"/>
          </a:xfrm>
          <a:custGeom>
            <a:avLst/>
            <a:gdLst/>
            <a:ahLst/>
            <a:cxnLst/>
            <a:rect l="l" t="t" r="r" b="b"/>
            <a:pathLst>
              <a:path h="60325">
                <a:moveTo>
                  <a:pt x="0" y="0"/>
                </a:moveTo>
                <a:lnTo>
                  <a:pt x="0" y="60198"/>
                </a:lnTo>
              </a:path>
            </a:pathLst>
          </a:custGeom>
          <a:ln w="52577">
            <a:solidFill>
              <a:srgbClr val="FFFFFF"/>
            </a:solidFill>
          </a:ln>
        </p:spPr>
        <p:txBody>
          <a:bodyPr wrap="square" lIns="0" tIns="0" rIns="0" bIns="0" rtlCol="0"/>
          <a:lstStyle/>
          <a:p>
            <a:endParaRPr/>
          </a:p>
        </p:txBody>
      </p:sp>
      <p:sp>
        <p:nvSpPr>
          <p:cNvPr id="53" name="object 53"/>
          <p:cNvSpPr/>
          <p:nvPr/>
        </p:nvSpPr>
        <p:spPr>
          <a:xfrm>
            <a:off x="2813858" y="5628198"/>
            <a:ext cx="64655" cy="70037"/>
          </a:xfrm>
          <a:custGeom>
            <a:avLst/>
            <a:gdLst/>
            <a:ahLst/>
            <a:cxnLst/>
            <a:rect l="l" t="t" r="r" b="b"/>
            <a:pathLst>
              <a:path w="71119" h="79375">
                <a:moveTo>
                  <a:pt x="70866" y="79248"/>
                </a:moveTo>
                <a:lnTo>
                  <a:pt x="70866" y="0"/>
                </a:lnTo>
                <a:lnTo>
                  <a:pt x="0" y="0"/>
                </a:lnTo>
                <a:lnTo>
                  <a:pt x="0" y="79248"/>
                </a:lnTo>
                <a:lnTo>
                  <a:pt x="9143" y="79248"/>
                </a:lnTo>
                <a:lnTo>
                  <a:pt x="9143" y="19050"/>
                </a:lnTo>
                <a:lnTo>
                  <a:pt x="19050" y="9906"/>
                </a:lnTo>
                <a:lnTo>
                  <a:pt x="19050" y="19050"/>
                </a:lnTo>
                <a:lnTo>
                  <a:pt x="51816" y="19050"/>
                </a:lnTo>
                <a:lnTo>
                  <a:pt x="51816" y="9906"/>
                </a:lnTo>
                <a:lnTo>
                  <a:pt x="61722" y="19050"/>
                </a:lnTo>
                <a:lnTo>
                  <a:pt x="61722" y="79248"/>
                </a:lnTo>
                <a:lnTo>
                  <a:pt x="70866" y="79248"/>
                </a:lnTo>
                <a:close/>
              </a:path>
              <a:path w="71119" h="79375">
                <a:moveTo>
                  <a:pt x="19050" y="19050"/>
                </a:moveTo>
                <a:lnTo>
                  <a:pt x="19050" y="9906"/>
                </a:lnTo>
                <a:lnTo>
                  <a:pt x="9143" y="19050"/>
                </a:lnTo>
                <a:lnTo>
                  <a:pt x="19050" y="19050"/>
                </a:lnTo>
                <a:close/>
              </a:path>
              <a:path w="71119" h="79375">
                <a:moveTo>
                  <a:pt x="19050" y="60198"/>
                </a:moveTo>
                <a:lnTo>
                  <a:pt x="19050" y="19050"/>
                </a:lnTo>
                <a:lnTo>
                  <a:pt x="9143" y="19050"/>
                </a:lnTo>
                <a:lnTo>
                  <a:pt x="9143" y="60198"/>
                </a:lnTo>
                <a:lnTo>
                  <a:pt x="19050" y="60198"/>
                </a:lnTo>
                <a:close/>
              </a:path>
              <a:path w="71119" h="79375">
                <a:moveTo>
                  <a:pt x="61722" y="60198"/>
                </a:moveTo>
                <a:lnTo>
                  <a:pt x="9143" y="60198"/>
                </a:lnTo>
                <a:lnTo>
                  <a:pt x="19050" y="70104"/>
                </a:lnTo>
                <a:lnTo>
                  <a:pt x="19050" y="79248"/>
                </a:lnTo>
                <a:lnTo>
                  <a:pt x="51816" y="79248"/>
                </a:lnTo>
                <a:lnTo>
                  <a:pt x="51816" y="70104"/>
                </a:lnTo>
                <a:lnTo>
                  <a:pt x="61722" y="60198"/>
                </a:lnTo>
                <a:close/>
              </a:path>
              <a:path w="71119" h="79375">
                <a:moveTo>
                  <a:pt x="19050" y="79248"/>
                </a:moveTo>
                <a:lnTo>
                  <a:pt x="19050" y="70104"/>
                </a:lnTo>
                <a:lnTo>
                  <a:pt x="9143" y="60198"/>
                </a:lnTo>
                <a:lnTo>
                  <a:pt x="9143" y="79248"/>
                </a:lnTo>
                <a:lnTo>
                  <a:pt x="19050" y="79248"/>
                </a:lnTo>
                <a:close/>
              </a:path>
              <a:path w="71119" h="79375">
                <a:moveTo>
                  <a:pt x="61722" y="19050"/>
                </a:moveTo>
                <a:lnTo>
                  <a:pt x="51816" y="9906"/>
                </a:lnTo>
                <a:lnTo>
                  <a:pt x="51816" y="19050"/>
                </a:lnTo>
                <a:lnTo>
                  <a:pt x="61722" y="19050"/>
                </a:lnTo>
                <a:close/>
              </a:path>
              <a:path w="71119" h="79375">
                <a:moveTo>
                  <a:pt x="61722" y="60198"/>
                </a:moveTo>
                <a:lnTo>
                  <a:pt x="61722" y="19050"/>
                </a:lnTo>
                <a:lnTo>
                  <a:pt x="51816" y="19050"/>
                </a:lnTo>
                <a:lnTo>
                  <a:pt x="51816" y="60198"/>
                </a:lnTo>
                <a:lnTo>
                  <a:pt x="61722" y="60198"/>
                </a:lnTo>
                <a:close/>
              </a:path>
              <a:path w="71119" h="79375">
                <a:moveTo>
                  <a:pt x="61722" y="79248"/>
                </a:moveTo>
                <a:lnTo>
                  <a:pt x="61722" y="60198"/>
                </a:lnTo>
                <a:lnTo>
                  <a:pt x="51816" y="70104"/>
                </a:lnTo>
                <a:lnTo>
                  <a:pt x="51816" y="79248"/>
                </a:lnTo>
                <a:lnTo>
                  <a:pt x="61722" y="79248"/>
                </a:lnTo>
                <a:close/>
              </a:path>
            </a:pathLst>
          </a:custGeom>
          <a:solidFill>
            <a:srgbClr val="000000"/>
          </a:solidFill>
        </p:spPr>
        <p:txBody>
          <a:bodyPr wrap="square" lIns="0" tIns="0" rIns="0" bIns="0" rtlCol="0"/>
          <a:lstStyle/>
          <a:p>
            <a:endParaRPr/>
          </a:p>
        </p:txBody>
      </p:sp>
      <p:sp>
        <p:nvSpPr>
          <p:cNvPr id="54" name="object 54"/>
          <p:cNvSpPr/>
          <p:nvPr/>
        </p:nvSpPr>
        <p:spPr>
          <a:xfrm>
            <a:off x="3734492" y="5636939"/>
            <a:ext cx="0" cy="53228"/>
          </a:xfrm>
          <a:custGeom>
            <a:avLst/>
            <a:gdLst/>
            <a:ahLst/>
            <a:cxnLst/>
            <a:rect l="l" t="t" r="r" b="b"/>
            <a:pathLst>
              <a:path h="60325">
                <a:moveTo>
                  <a:pt x="0" y="0"/>
                </a:moveTo>
                <a:lnTo>
                  <a:pt x="0" y="60198"/>
                </a:lnTo>
              </a:path>
            </a:pathLst>
          </a:custGeom>
          <a:ln w="51815">
            <a:solidFill>
              <a:srgbClr val="FFFFFF"/>
            </a:solidFill>
          </a:ln>
        </p:spPr>
        <p:txBody>
          <a:bodyPr wrap="square" lIns="0" tIns="0" rIns="0" bIns="0" rtlCol="0"/>
          <a:lstStyle/>
          <a:p>
            <a:endParaRPr/>
          </a:p>
        </p:txBody>
      </p:sp>
      <p:sp>
        <p:nvSpPr>
          <p:cNvPr id="55" name="object 55"/>
          <p:cNvSpPr/>
          <p:nvPr/>
        </p:nvSpPr>
        <p:spPr>
          <a:xfrm>
            <a:off x="3701935" y="5628198"/>
            <a:ext cx="65232" cy="70037"/>
          </a:xfrm>
          <a:custGeom>
            <a:avLst/>
            <a:gdLst/>
            <a:ahLst/>
            <a:cxnLst/>
            <a:rect l="l" t="t" r="r" b="b"/>
            <a:pathLst>
              <a:path w="71754" h="79375">
                <a:moveTo>
                  <a:pt x="71627" y="79248"/>
                </a:moveTo>
                <a:lnTo>
                  <a:pt x="71627" y="0"/>
                </a:lnTo>
                <a:lnTo>
                  <a:pt x="0" y="0"/>
                </a:lnTo>
                <a:lnTo>
                  <a:pt x="0" y="79248"/>
                </a:lnTo>
                <a:lnTo>
                  <a:pt x="9906" y="79248"/>
                </a:lnTo>
                <a:lnTo>
                  <a:pt x="9906" y="19050"/>
                </a:lnTo>
                <a:lnTo>
                  <a:pt x="19050" y="9906"/>
                </a:lnTo>
                <a:lnTo>
                  <a:pt x="19050" y="19050"/>
                </a:lnTo>
                <a:lnTo>
                  <a:pt x="52577" y="19050"/>
                </a:lnTo>
                <a:lnTo>
                  <a:pt x="52577" y="9906"/>
                </a:lnTo>
                <a:lnTo>
                  <a:pt x="61722" y="19050"/>
                </a:lnTo>
                <a:lnTo>
                  <a:pt x="61722" y="79248"/>
                </a:lnTo>
                <a:lnTo>
                  <a:pt x="71627" y="79248"/>
                </a:lnTo>
                <a:close/>
              </a:path>
              <a:path w="71754" h="79375">
                <a:moveTo>
                  <a:pt x="19050" y="19050"/>
                </a:moveTo>
                <a:lnTo>
                  <a:pt x="19050" y="9906"/>
                </a:lnTo>
                <a:lnTo>
                  <a:pt x="9906" y="19050"/>
                </a:lnTo>
                <a:lnTo>
                  <a:pt x="19050" y="19050"/>
                </a:lnTo>
                <a:close/>
              </a:path>
              <a:path w="71754" h="79375">
                <a:moveTo>
                  <a:pt x="19050" y="60198"/>
                </a:moveTo>
                <a:lnTo>
                  <a:pt x="19050" y="19050"/>
                </a:lnTo>
                <a:lnTo>
                  <a:pt x="9906" y="19050"/>
                </a:lnTo>
                <a:lnTo>
                  <a:pt x="9906" y="60198"/>
                </a:lnTo>
                <a:lnTo>
                  <a:pt x="19050" y="60198"/>
                </a:lnTo>
                <a:close/>
              </a:path>
              <a:path w="71754" h="79375">
                <a:moveTo>
                  <a:pt x="61722" y="60198"/>
                </a:moveTo>
                <a:lnTo>
                  <a:pt x="9906" y="60198"/>
                </a:lnTo>
                <a:lnTo>
                  <a:pt x="19050" y="70104"/>
                </a:lnTo>
                <a:lnTo>
                  <a:pt x="19050" y="79248"/>
                </a:lnTo>
                <a:lnTo>
                  <a:pt x="52577" y="79248"/>
                </a:lnTo>
                <a:lnTo>
                  <a:pt x="52577" y="70104"/>
                </a:lnTo>
                <a:lnTo>
                  <a:pt x="61722" y="60198"/>
                </a:lnTo>
                <a:close/>
              </a:path>
              <a:path w="71754" h="79375">
                <a:moveTo>
                  <a:pt x="19050" y="79248"/>
                </a:moveTo>
                <a:lnTo>
                  <a:pt x="19050" y="70104"/>
                </a:lnTo>
                <a:lnTo>
                  <a:pt x="9906" y="60198"/>
                </a:lnTo>
                <a:lnTo>
                  <a:pt x="9906" y="79248"/>
                </a:lnTo>
                <a:lnTo>
                  <a:pt x="19050" y="79248"/>
                </a:lnTo>
                <a:close/>
              </a:path>
              <a:path w="71754" h="79375">
                <a:moveTo>
                  <a:pt x="61722" y="19050"/>
                </a:moveTo>
                <a:lnTo>
                  <a:pt x="52577" y="9906"/>
                </a:lnTo>
                <a:lnTo>
                  <a:pt x="52577" y="19050"/>
                </a:lnTo>
                <a:lnTo>
                  <a:pt x="61722" y="19050"/>
                </a:lnTo>
                <a:close/>
              </a:path>
              <a:path w="71754" h="79375">
                <a:moveTo>
                  <a:pt x="61722" y="60198"/>
                </a:moveTo>
                <a:lnTo>
                  <a:pt x="61722" y="19050"/>
                </a:lnTo>
                <a:lnTo>
                  <a:pt x="52577" y="19050"/>
                </a:lnTo>
                <a:lnTo>
                  <a:pt x="52577" y="60198"/>
                </a:lnTo>
                <a:lnTo>
                  <a:pt x="61722" y="60198"/>
                </a:lnTo>
                <a:close/>
              </a:path>
              <a:path w="71754" h="79375">
                <a:moveTo>
                  <a:pt x="61722" y="79248"/>
                </a:moveTo>
                <a:lnTo>
                  <a:pt x="61722" y="60198"/>
                </a:lnTo>
                <a:lnTo>
                  <a:pt x="52577" y="70104"/>
                </a:lnTo>
                <a:lnTo>
                  <a:pt x="52577" y="79248"/>
                </a:lnTo>
                <a:lnTo>
                  <a:pt x="61722" y="79248"/>
                </a:lnTo>
                <a:close/>
              </a:path>
            </a:pathLst>
          </a:custGeom>
          <a:solidFill>
            <a:srgbClr val="000000"/>
          </a:solidFill>
        </p:spPr>
        <p:txBody>
          <a:bodyPr wrap="square" lIns="0" tIns="0" rIns="0" bIns="0" rtlCol="0"/>
          <a:lstStyle/>
          <a:p>
            <a:endParaRPr/>
          </a:p>
        </p:txBody>
      </p:sp>
      <p:sp>
        <p:nvSpPr>
          <p:cNvPr id="56" name="object 56"/>
          <p:cNvSpPr/>
          <p:nvPr/>
        </p:nvSpPr>
        <p:spPr>
          <a:xfrm>
            <a:off x="4632614" y="5465489"/>
            <a:ext cx="0" cy="53788"/>
          </a:xfrm>
          <a:custGeom>
            <a:avLst/>
            <a:gdLst/>
            <a:ahLst/>
            <a:cxnLst/>
            <a:rect l="l" t="t" r="r" b="b"/>
            <a:pathLst>
              <a:path h="60960">
                <a:moveTo>
                  <a:pt x="0" y="0"/>
                </a:moveTo>
                <a:lnTo>
                  <a:pt x="0" y="60960"/>
                </a:lnTo>
              </a:path>
            </a:pathLst>
          </a:custGeom>
          <a:ln w="52577">
            <a:solidFill>
              <a:srgbClr val="FFFFFF"/>
            </a:solidFill>
          </a:ln>
        </p:spPr>
        <p:txBody>
          <a:bodyPr wrap="square" lIns="0" tIns="0" rIns="0" bIns="0" rtlCol="0"/>
          <a:lstStyle/>
          <a:p>
            <a:endParaRPr/>
          </a:p>
        </p:txBody>
      </p:sp>
      <p:sp>
        <p:nvSpPr>
          <p:cNvPr id="57" name="object 57"/>
          <p:cNvSpPr/>
          <p:nvPr/>
        </p:nvSpPr>
        <p:spPr>
          <a:xfrm>
            <a:off x="4600401" y="5457421"/>
            <a:ext cx="65232" cy="70037"/>
          </a:xfrm>
          <a:custGeom>
            <a:avLst/>
            <a:gdLst/>
            <a:ahLst/>
            <a:cxnLst/>
            <a:rect l="l" t="t" r="r" b="b"/>
            <a:pathLst>
              <a:path w="71754" h="79375">
                <a:moveTo>
                  <a:pt x="71627" y="79248"/>
                </a:moveTo>
                <a:lnTo>
                  <a:pt x="71627" y="0"/>
                </a:lnTo>
                <a:lnTo>
                  <a:pt x="0" y="0"/>
                </a:lnTo>
                <a:lnTo>
                  <a:pt x="0" y="79248"/>
                </a:lnTo>
                <a:lnTo>
                  <a:pt x="9144" y="79248"/>
                </a:lnTo>
                <a:lnTo>
                  <a:pt x="9144" y="19050"/>
                </a:lnTo>
                <a:lnTo>
                  <a:pt x="19050" y="9144"/>
                </a:lnTo>
                <a:lnTo>
                  <a:pt x="19050" y="19050"/>
                </a:lnTo>
                <a:lnTo>
                  <a:pt x="52578" y="19050"/>
                </a:lnTo>
                <a:lnTo>
                  <a:pt x="52578" y="9144"/>
                </a:lnTo>
                <a:lnTo>
                  <a:pt x="61722" y="19050"/>
                </a:lnTo>
                <a:lnTo>
                  <a:pt x="61722" y="79248"/>
                </a:lnTo>
                <a:lnTo>
                  <a:pt x="71627" y="79248"/>
                </a:lnTo>
                <a:close/>
              </a:path>
              <a:path w="71754" h="79375">
                <a:moveTo>
                  <a:pt x="19050" y="19050"/>
                </a:moveTo>
                <a:lnTo>
                  <a:pt x="19050" y="9144"/>
                </a:lnTo>
                <a:lnTo>
                  <a:pt x="9144" y="19050"/>
                </a:lnTo>
                <a:lnTo>
                  <a:pt x="19050" y="19050"/>
                </a:lnTo>
                <a:close/>
              </a:path>
              <a:path w="71754" h="79375">
                <a:moveTo>
                  <a:pt x="19050" y="60198"/>
                </a:moveTo>
                <a:lnTo>
                  <a:pt x="19050" y="19050"/>
                </a:lnTo>
                <a:lnTo>
                  <a:pt x="9144" y="19050"/>
                </a:lnTo>
                <a:lnTo>
                  <a:pt x="9144" y="60198"/>
                </a:lnTo>
                <a:lnTo>
                  <a:pt x="19050" y="60198"/>
                </a:lnTo>
                <a:close/>
              </a:path>
              <a:path w="71754" h="79375">
                <a:moveTo>
                  <a:pt x="61722" y="60198"/>
                </a:moveTo>
                <a:lnTo>
                  <a:pt x="9144" y="60198"/>
                </a:lnTo>
                <a:lnTo>
                  <a:pt x="19050" y="70104"/>
                </a:lnTo>
                <a:lnTo>
                  <a:pt x="19050" y="79248"/>
                </a:lnTo>
                <a:lnTo>
                  <a:pt x="52578" y="79248"/>
                </a:lnTo>
                <a:lnTo>
                  <a:pt x="52578" y="70104"/>
                </a:lnTo>
                <a:lnTo>
                  <a:pt x="61722" y="60198"/>
                </a:lnTo>
                <a:close/>
              </a:path>
              <a:path w="71754" h="79375">
                <a:moveTo>
                  <a:pt x="19050" y="79248"/>
                </a:moveTo>
                <a:lnTo>
                  <a:pt x="19050" y="70104"/>
                </a:lnTo>
                <a:lnTo>
                  <a:pt x="9144" y="60198"/>
                </a:lnTo>
                <a:lnTo>
                  <a:pt x="9144" y="79248"/>
                </a:lnTo>
                <a:lnTo>
                  <a:pt x="19050" y="79248"/>
                </a:lnTo>
                <a:close/>
              </a:path>
              <a:path w="71754" h="79375">
                <a:moveTo>
                  <a:pt x="61722" y="19050"/>
                </a:moveTo>
                <a:lnTo>
                  <a:pt x="52578" y="9144"/>
                </a:lnTo>
                <a:lnTo>
                  <a:pt x="52578" y="19050"/>
                </a:lnTo>
                <a:lnTo>
                  <a:pt x="61722" y="19050"/>
                </a:lnTo>
                <a:close/>
              </a:path>
              <a:path w="71754" h="79375">
                <a:moveTo>
                  <a:pt x="61722" y="60198"/>
                </a:moveTo>
                <a:lnTo>
                  <a:pt x="61722" y="19050"/>
                </a:lnTo>
                <a:lnTo>
                  <a:pt x="52578" y="19050"/>
                </a:lnTo>
                <a:lnTo>
                  <a:pt x="52578" y="60198"/>
                </a:lnTo>
                <a:lnTo>
                  <a:pt x="61722" y="60198"/>
                </a:lnTo>
                <a:close/>
              </a:path>
              <a:path w="71754" h="79375">
                <a:moveTo>
                  <a:pt x="61722" y="79248"/>
                </a:moveTo>
                <a:lnTo>
                  <a:pt x="61722" y="60198"/>
                </a:lnTo>
                <a:lnTo>
                  <a:pt x="52578" y="70104"/>
                </a:lnTo>
                <a:lnTo>
                  <a:pt x="52578" y="79248"/>
                </a:lnTo>
                <a:lnTo>
                  <a:pt x="61722" y="79248"/>
                </a:lnTo>
                <a:close/>
              </a:path>
            </a:pathLst>
          </a:custGeom>
          <a:solidFill>
            <a:srgbClr val="000000"/>
          </a:solidFill>
        </p:spPr>
        <p:txBody>
          <a:bodyPr wrap="square" lIns="0" tIns="0" rIns="0" bIns="0" rtlCol="0"/>
          <a:lstStyle/>
          <a:p>
            <a:endParaRPr/>
          </a:p>
        </p:txBody>
      </p:sp>
      <p:sp>
        <p:nvSpPr>
          <p:cNvPr id="58" name="object 58"/>
          <p:cNvSpPr/>
          <p:nvPr/>
        </p:nvSpPr>
        <p:spPr>
          <a:xfrm>
            <a:off x="5531774" y="5293367"/>
            <a:ext cx="0" cy="54909"/>
          </a:xfrm>
          <a:custGeom>
            <a:avLst/>
            <a:gdLst/>
            <a:ahLst/>
            <a:cxnLst/>
            <a:rect l="l" t="t" r="r" b="b"/>
            <a:pathLst>
              <a:path h="62229">
                <a:moveTo>
                  <a:pt x="0" y="0"/>
                </a:moveTo>
                <a:lnTo>
                  <a:pt x="0" y="61722"/>
                </a:lnTo>
              </a:path>
            </a:pathLst>
          </a:custGeom>
          <a:ln w="54101">
            <a:solidFill>
              <a:srgbClr val="FFFFFF"/>
            </a:solidFill>
          </a:ln>
        </p:spPr>
        <p:txBody>
          <a:bodyPr wrap="square" lIns="0" tIns="0" rIns="0" bIns="0" rtlCol="0"/>
          <a:lstStyle/>
          <a:p>
            <a:endParaRPr/>
          </a:p>
        </p:txBody>
      </p:sp>
      <p:sp>
        <p:nvSpPr>
          <p:cNvPr id="59" name="object 59"/>
          <p:cNvSpPr/>
          <p:nvPr/>
        </p:nvSpPr>
        <p:spPr>
          <a:xfrm>
            <a:off x="5498176" y="5285299"/>
            <a:ext cx="66964" cy="71718"/>
          </a:xfrm>
          <a:custGeom>
            <a:avLst/>
            <a:gdLst/>
            <a:ahLst/>
            <a:cxnLst/>
            <a:rect l="l" t="t" r="r" b="b"/>
            <a:pathLst>
              <a:path w="73660" h="81279">
                <a:moveTo>
                  <a:pt x="73151" y="80772"/>
                </a:moveTo>
                <a:lnTo>
                  <a:pt x="73151" y="0"/>
                </a:lnTo>
                <a:lnTo>
                  <a:pt x="0" y="0"/>
                </a:lnTo>
                <a:lnTo>
                  <a:pt x="0" y="80772"/>
                </a:lnTo>
                <a:lnTo>
                  <a:pt x="9905" y="80772"/>
                </a:lnTo>
                <a:lnTo>
                  <a:pt x="9905" y="19050"/>
                </a:lnTo>
                <a:lnTo>
                  <a:pt x="19050" y="9144"/>
                </a:lnTo>
                <a:lnTo>
                  <a:pt x="19050" y="19050"/>
                </a:lnTo>
                <a:lnTo>
                  <a:pt x="54101" y="19050"/>
                </a:lnTo>
                <a:lnTo>
                  <a:pt x="54101" y="9144"/>
                </a:lnTo>
                <a:lnTo>
                  <a:pt x="64007" y="19050"/>
                </a:lnTo>
                <a:lnTo>
                  <a:pt x="64007" y="80772"/>
                </a:lnTo>
                <a:lnTo>
                  <a:pt x="73151" y="80772"/>
                </a:lnTo>
                <a:close/>
              </a:path>
              <a:path w="73660" h="81279">
                <a:moveTo>
                  <a:pt x="19050" y="19050"/>
                </a:moveTo>
                <a:lnTo>
                  <a:pt x="19050" y="9144"/>
                </a:lnTo>
                <a:lnTo>
                  <a:pt x="9905" y="19050"/>
                </a:lnTo>
                <a:lnTo>
                  <a:pt x="19050" y="19050"/>
                </a:lnTo>
                <a:close/>
              </a:path>
              <a:path w="73660" h="81279">
                <a:moveTo>
                  <a:pt x="19050" y="61722"/>
                </a:moveTo>
                <a:lnTo>
                  <a:pt x="19050" y="19050"/>
                </a:lnTo>
                <a:lnTo>
                  <a:pt x="9905" y="19050"/>
                </a:lnTo>
                <a:lnTo>
                  <a:pt x="9905" y="61722"/>
                </a:lnTo>
                <a:lnTo>
                  <a:pt x="19050" y="61722"/>
                </a:lnTo>
                <a:close/>
              </a:path>
              <a:path w="73660" h="81279">
                <a:moveTo>
                  <a:pt x="64007" y="61722"/>
                </a:moveTo>
                <a:lnTo>
                  <a:pt x="9905" y="61722"/>
                </a:lnTo>
                <a:lnTo>
                  <a:pt x="19050" y="70866"/>
                </a:lnTo>
                <a:lnTo>
                  <a:pt x="19050" y="80772"/>
                </a:lnTo>
                <a:lnTo>
                  <a:pt x="54101" y="80772"/>
                </a:lnTo>
                <a:lnTo>
                  <a:pt x="54101" y="70866"/>
                </a:lnTo>
                <a:lnTo>
                  <a:pt x="64007" y="61722"/>
                </a:lnTo>
                <a:close/>
              </a:path>
              <a:path w="73660" h="81279">
                <a:moveTo>
                  <a:pt x="19050" y="80772"/>
                </a:moveTo>
                <a:lnTo>
                  <a:pt x="19050" y="70866"/>
                </a:lnTo>
                <a:lnTo>
                  <a:pt x="9905" y="61722"/>
                </a:lnTo>
                <a:lnTo>
                  <a:pt x="9905" y="80772"/>
                </a:lnTo>
                <a:lnTo>
                  <a:pt x="19050" y="80772"/>
                </a:lnTo>
                <a:close/>
              </a:path>
              <a:path w="73660" h="81279">
                <a:moveTo>
                  <a:pt x="64007" y="19050"/>
                </a:moveTo>
                <a:lnTo>
                  <a:pt x="54101" y="9144"/>
                </a:lnTo>
                <a:lnTo>
                  <a:pt x="54101" y="19050"/>
                </a:lnTo>
                <a:lnTo>
                  <a:pt x="64007" y="19050"/>
                </a:lnTo>
                <a:close/>
              </a:path>
              <a:path w="73660" h="81279">
                <a:moveTo>
                  <a:pt x="64007" y="61722"/>
                </a:moveTo>
                <a:lnTo>
                  <a:pt x="64007" y="19050"/>
                </a:lnTo>
                <a:lnTo>
                  <a:pt x="54101" y="19050"/>
                </a:lnTo>
                <a:lnTo>
                  <a:pt x="54101" y="61722"/>
                </a:lnTo>
                <a:lnTo>
                  <a:pt x="64007" y="61722"/>
                </a:lnTo>
                <a:close/>
              </a:path>
              <a:path w="73660" h="81279">
                <a:moveTo>
                  <a:pt x="64007" y="80772"/>
                </a:moveTo>
                <a:lnTo>
                  <a:pt x="64007" y="61722"/>
                </a:lnTo>
                <a:lnTo>
                  <a:pt x="54101" y="70866"/>
                </a:lnTo>
                <a:lnTo>
                  <a:pt x="54101" y="80772"/>
                </a:lnTo>
                <a:lnTo>
                  <a:pt x="64007" y="80772"/>
                </a:lnTo>
                <a:close/>
              </a:path>
            </a:pathLst>
          </a:custGeom>
          <a:solidFill>
            <a:srgbClr val="000000"/>
          </a:solidFill>
        </p:spPr>
        <p:txBody>
          <a:bodyPr wrap="square" lIns="0" tIns="0" rIns="0" bIns="0" rtlCol="0"/>
          <a:lstStyle/>
          <a:p>
            <a:endParaRPr/>
          </a:p>
        </p:txBody>
      </p:sp>
      <p:sp>
        <p:nvSpPr>
          <p:cNvPr id="60" name="object 60"/>
          <p:cNvSpPr/>
          <p:nvPr/>
        </p:nvSpPr>
        <p:spPr>
          <a:xfrm>
            <a:off x="1952105" y="5685012"/>
            <a:ext cx="898813" cy="0"/>
          </a:xfrm>
          <a:custGeom>
            <a:avLst/>
            <a:gdLst/>
            <a:ahLst/>
            <a:cxnLst/>
            <a:rect l="l" t="t" r="r" b="b"/>
            <a:pathLst>
              <a:path w="988694">
                <a:moveTo>
                  <a:pt x="0" y="0"/>
                </a:moveTo>
                <a:lnTo>
                  <a:pt x="988313" y="0"/>
                </a:lnTo>
              </a:path>
            </a:pathLst>
          </a:custGeom>
          <a:ln w="40386">
            <a:solidFill>
              <a:srgbClr val="000000"/>
            </a:solidFill>
          </a:ln>
        </p:spPr>
        <p:txBody>
          <a:bodyPr wrap="square" lIns="0" tIns="0" rIns="0" bIns="0" rtlCol="0"/>
          <a:lstStyle/>
          <a:p>
            <a:endParaRPr/>
          </a:p>
        </p:txBody>
      </p:sp>
      <p:sp>
        <p:nvSpPr>
          <p:cNvPr id="61" name="object 61"/>
          <p:cNvSpPr/>
          <p:nvPr/>
        </p:nvSpPr>
        <p:spPr>
          <a:xfrm>
            <a:off x="2849879" y="5674591"/>
            <a:ext cx="889000" cy="0"/>
          </a:xfrm>
          <a:custGeom>
            <a:avLst/>
            <a:gdLst/>
            <a:ahLst/>
            <a:cxnLst/>
            <a:rect l="l" t="t" r="r" b="b"/>
            <a:pathLst>
              <a:path w="977900">
                <a:moveTo>
                  <a:pt x="0" y="0"/>
                </a:moveTo>
                <a:lnTo>
                  <a:pt x="977646" y="0"/>
                </a:lnTo>
              </a:path>
            </a:pathLst>
          </a:custGeom>
          <a:ln w="41148">
            <a:solidFill>
              <a:srgbClr val="000000"/>
            </a:solidFill>
          </a:ln>
        </p:spPr>
        <p:txBody>
          <a:bodyPr wrap="square" lIns="0" tIns="0" rIns="0" bIns="0" rtlCol="0"/>
          <a:lstStyle/>
          <a:p>
            <a:endParaRPr/>
          </a:p>
        </p:txBody>
      </p:sp>
      <p:sp>
        <p:nvSpPr>
          <p:cNvPr id="62" name="object 62"/>
          <p:cNvSpPr/>
          <p:nvPr/>
        </p:nvSpPr>
        <p:spPr>
          <a:xfrm>
            <a:off x="3738650" y="5674591"/>
            <a:ext cx="899968" cy="0"/>
          </a:xfrm>
          <a:custGeom>
            <a:avLst/>
            <a:gdLst/>
            <a:ahLst/>
            <a:cxnLst/>
            <a:rect l="l" t="t" r="r" b="b"/>
            <a:pathLst>
              <a:path w="989964">
                <a:moveTo>
                  <a:pt x="0" y="0"/>
                </a:moveTo>
                <a:lnTo>
                  <a:pt x="989838" y="0"/>
                </a:lnTo>
              </a:path>
            </a:pathLst>
          </a:custGeom>
          <a:ln w="41147">
            <a:solidFill>
              <a:srgbClr val="000000"/>
            </a:solidFill>
          </a:ln>
        </p:spPr>
        <p:txBody>
          <a:bodyPr wrap="square" lIns="0" tIns="0" rIns="0" bIns="0" rtlCol="0"/>
          <a:lstStyle/>
          <a:p>
            <a:endParaRPr/>
          </a:p>
        </p:txBody>
      </p:sp>
      <p:sp>
        <p:nvSpPr>
          <p:cNvPr id="63" name="object 63"/>
          <p:cNvSpPr/>
          <p:nvPr/>
        </p:nvSpPr>
        <p:spPr>
          <a:xfrm>
            <a:off x="4632959" y="5261094"/>
            <a:ext cx="909782" cy="430306"/>
          </a:xfrm>
          <a:custGeom>
            <a:avLst/>
            <a:gdLst/>
            <a:ahLst/>
            <a:cxnLst/>
            <a:rect l="l" t="t" r="r" b="b"/>
            <a:pathLst>
              <a:path w="1000760" h="487679">
                <a:moveTo>
                  <a:pt x="1000506" y="25908"/>
                </a:moveTo>
                <a:lnTo>
                  <a:pt x="988313" y="0"/>
                </a:lnTo>
                <a:lnTo>
                  <a:pt x="0" y="461772"/>
                </a:lnTo>
                <a:lnTo>
                  <a:pt x="12192" y="487680"/>
                </a:lnTo>
                <a:lnTo>
                  <a:pt x="1000506" y="25908"/>
                </a:lnTo>
                <a:close/>
              </a:path>
            </a:pathLst>
          </a:custGeom>
          <a:solidFill>
            <a:srgbClr val="000000"/>
          </a:solidFill>
        </p:spPr>
        <p:txBody>
          <a:bodyPr wrap="square" lIns="0" tIns="0" rIns="0" bIns="0" rtlCol="0"/>
          <a:lstStyle/>
          <a:p>
            <a:endParaRPr/>
          </a:p>
        </p:txBody>
      </p:sp>
      <p:sp>
        <p:nvSpPr>
          <p:cNvPr id="64" name="object 64"/>
          <p:cNvSpPr/>
          <p:nvPr/>
        </p:nvSpPr>
        <p:spPr>
          <a:xfrm>
            <a:off x="5527963" y="4978034"/>
            <a:ext cx="349827" cy="304240"/>
          </a:xfrm>
          <a:custGeom>
            <a:avLst/>
            <a:gdLst/>
            <a:ahLst/>
            <a:cxnLst/>
            <a:rect l="l" t="t" r="r" b="b"/>
            <a:pathLst>
              <a:path w="384810" h="344804">
                <a:moveTo>
                  <a:pt x="384429" y="0"/>
                </a:moveTo>
                <a:lnTo>
                  <a:pt x="342313" y="0"/>
                </a:lnTo>
                <a:lnTo>
                  <a:pt x="0" y="323088"/>
                </a:lnTo>
                <a:lnTo>
                  <a:pt x="19812" y="344424"/>
                </a:lnTo>
                <a:lnTo>
                  <a:pt x="384429" y="0"/>
                </a:lnTo>
                <a:close/>
              </a:path>
            </a:pathLst>
          </a:custGeom>
          <a:solidFill>
            <a:srgbClr val="000000"/>
          </a:solidFill>
        </p:spPr>
        <p:txBody>
          <a:bodyPr wrap="square" lIns="0" tIns="0" rIns="0" bIns="0" rtlCol="0"/>
          <a:lstStyle/>
          <a:p>
            <a:endParaRPr/>
          </a:p>
        </p:txBody>
      </p:sp>
      <p:sp>
        <p:nvSpPr>
          <p:cNvPr id="65" name="object 65"/>
          <p:cNvSpPr/>
          <p:nvPr/>
        </p:nvSpPr>
        <p:spPr>
          <a:xfrm>
            <a:off x="1922318" y="5657782"/>
            <a:ext cx="57727" cy="64994"/>
          </a:xfrm>
          <a:custGeom>
            <a:avLst/>
            <a:gdLst/>
            <a:ahLst/>
            <a:cxnLst/>
            <a:rect l="l" t="t" r="r" b="b"/>
            <a:pathLst>
              <a:path w="63500" h="73660">
                <a:moveTo>
                  <a:pt x="63246" y="36576"/>
                </a:moveTo>
                <a:lnTo>
                  <a:pt x="32766" y="0"/>
                </a:lnTo>
                <a:lnTo>
                  <a:pt x="0" y="36576"/>
                </a:lnTo>
                <a:lnTo>
                  <a:pt x="32766" y="73152"/>
                </a:lnTo>
                <a:lnTo>
                  <a:pt x="63246" y="36576"/>
                </a:lnTo>
                <a:close/>
              </a:path>
            </a:pathLst>
          </a:custGeom>
          <a:solidFill>
            <a:srgbClr val="FFFFFF"/>
          </a:solidFill>
        </p:spPr>
        <p:txBody>
          <a:bodyPr wrap="square" lIns="0" tIns="0" rIns="0" bIns="0" rtlCol="0"/>
          <a:lstStyle/>
          <a:p>
            <a:endParaRPr/>
          </a:p>
        </p:txBody>
      </p:sp>
      <p:sp>
        <p:nvSpPr>
          <p:cNvPr id="66" name="object 66"/>
          <p:cNvSpPr/>
          <p:nvPr/>
        </p:nvSpPr>
        <p:spPr>
          <a:xfrm>
            <a:off x="1908464" y="5645007"/>
            <a:ext cx="86014" cy="90207"/>
          </a:xfrm>
          <a:custGeom>
            <a:avLst/>
            <a:gdLst/>
            <a:ahLst/>
            <a:cxnLst/>
            <a:rect l="l" t="t" r="r" b="b"/>
            <a:pathLst>
              <a:path w="94614" h="102235">
                <a:moveTo>
                  <a:pt x="94487" y="54864"/>
                </a:moveTo>
                <a:lnTo>
                  <a:pt x="94487" y="47244"/>
                </a:lnTo>
                <a:lnTo>
                  <a:pt x="58673" y="5334"/>
                </a:lnTo>
                <a:lnTo>
                  <a:pt x="56387" y="2286"/>
                </a:lnTo>
                <a:lnTo>
                  <a:pt x="52577" y="0"/>
                </a:lnTo>
                <a:lnTo>
                  <a:pt x="44195" y="0"/>
                </a:lnTo>
                <a:lnTo>
                  <a:pt x="40385" y="1524"/>
                </a:lnTo>
                <a:lnTo>
                  <a:pt x="37337" y="4572"/>
                </a:lnTo>
                <a:lnTo>
                  <a:pt x="4571" y="41148"/>
                </a:lnTo>
                <a:lnTo>
                  <a:pt x="0" y="46482"/>
                </a:lnTo>
                <a:lnTo>
                  <a:pt x="0" y="54864"/>
                </a:lnTo>
                <a:lnTo>
                  <a:pt x="4571" y="60198"/>
                </a:lnTo>
                <a:lnTo>
                  <a:pt x="25907" y="84014"/>
                </a:lnTo>
                <a:lnTo>
                  <a:pt x="25907" y="41148"/>
                </a:lnTo>
                <a:lnTo>
                  <a:pt x="34440" y="50673"/>
                </a:lnTo>
                <a:lnTo>
                  <a:pt x="37337" y="47438"/>
                </a:lnTo>
                <a:lnTo>
                  <a:pt x="37337" y="23622"/>
                </a:lnTo>
                <a:lnTo>
                  <a:pt x="58673" y="23622"/>
                </a:lnTo>
                <a:lnTo>
                  <a:pt x="58673" y="49225"/>
                </a:lnTo>
                <a:lnTo>
                  <a:pt x="60197" y="51054"/>
                </a:lnTo>
                <a:lnTo>
                  <a:pt x="67817" y="41910"/>
                </a:lnTo>
                <a:lnTo>
                  <a:pt x="67817" y="86073"/>
                </a:lnTo>
                <a:lnTo>
                  <a:pt x="94487" y="54864"/>
                </a:lnTo>
                <a:close/>
              </a:path>
              <a:path w="94614" h="102235">
                <a:moveTo>
                  <a:pt x="34440" y="50673"/>
                </a:moveTo>
                <a:lnTo>
                  <a:pt x="25907" y="41148"/>
                </a:lnTo>
                <a:lnTo>
                  <a:pt x="25907" y="60198"/>
                </a:lnTo>
                <a:lnTo>
                  <a:pt x="34440" y="50673"/>
                </a:lnTo>
                <a:close/>
              </a:path>
              <a:path w="94614" h="102235">
                <a:moveTo>
                  <a:pt x="47949" y="65752"/>
                </a:moveTo>
                <a:lnTo>
                  <a:pt x="34440" y="50673"/>
                </a:lnTo>
                <a:lnTo>
                  <a:pt x="25907" y="60198"/>
                </a:lnTo>
                <a:lnTo>
                  <a:pt x="25907" y="84014"/>
                </a:lnTo>
                <a:lnTo>
                  <a:pt x="37337" y="96774"/>
                </a:lnTo>
                <a:lnTo>
                  <a:pt x="37337" y="78486"/>
                </a:lnTo>
                <a:lnTo>
                  <a:pt x="47949" y="65752"/>
                </a:lnTo>
                <a:close/>
              </a:path>
              <a:path w="94614" h="102235">
                <a:moveTo>
                  <a:pt x="58673" y="23622"/>
                </a:moveTo>
                <a:lnTo>
                  <a:pt x="37337" y="23622"/>
                </a:lnTo>
                <a:lnTo>
                  <a:pt x="47620" y="35960"/>
                </a:lnTo>
                <a:lnTo>
                  <a:pt x="58673" y="23622"/>
                </a:lnTo>
                <a:close/>
              </a:path>
              <a:path w="94614" h="102235">
                <a:moveTo>
                  <a:pt x="47620" y="35960"/>
                </a:moveTo>
                <a:lnTo>
                  <a:pt x="37337" y="23622"/>
                </a:lnTo>
                <a:lnTo>
                  <a:pt x="37337" y="47438"/>
                </a:lnTo>
                <a:lnTo>
                  <a:pt x="47620" y="35960"/>
                </a:lnTo>
                <a:close/>
              </a:path>
              <a:path w="94614" h="102235">
                <a:moveTo>
                  <a:pt x="58673" y="77724"/>
                </a:moveTo>
                <a:lnTo>
                  <a:pt x="47949" y="65752"/>
                </a:lnTo>
                <a:lnTo>
                  <a:pt x="37337" y="78486"/>
                </a:lnTo>
                <a:lnTo>
                  <a:pt x="58673" y="77724"/>
                </a:lnTo>
                <a:close/>
              </a:path>
              <a:path w="94614" h="102235">
                <a:moveTo>
                  <a:pt x="58673" y="96774"/>
                </a:moveTo>
                <a:lnTo>
                  <a:pt x="58673" y="77724"/>
                </a:lnTo>
                <a:lnTo>
                  <a:pt x="37337" y="78486"/>
                </a:lnTo>
                <a:lnTo>
                  <a:pt x="37337" y="96774"/>
                </a:lnTo>
                <a:lnTo>
                  <a:pt x="40385" y="99822"/>
                </a:lnTo>
                <a:lnTo>
                  <a:pt x="44195" y="102108"/>
                </a:lnTo>
                <a:lnTo>
                  <a:pt x="47620" y="101423"/>
                </a:lnTo>
                <a:lnTo>
                  <a:pt x="52577" y="101346"/>
                </a:lnTo>
                <a:lnTo>
                  <a:pt x="56387" y="99822"/>
                </a:lnTo>
                <a:lnTo>
                  <a:pt x="58673" y="96774"/>
                </a:lnTo>
                <a:close/>
              </a:path>
              <a:path w="94614" h="102235">
                <a:moveTo>
                  <a:pt x="58673" y="49225"/>
                </a:moveTo>
                <a:lnTo>
                  <a:pt x="58673" y="23622"/>
                </a:lnTo>
                <a:lnTo>
                  <a:pt x="47620" y="35960"/>
                </a:lnTo>
                <a:lnTo>
                  <a:pt x="58673" y="49225"/>
                </a:lnTo>
                <a:close/>
              </a:path>
              <a:path w="94614" h="102235">
                <a:moveTo>
                  <a:pt x="67817" y="86073"/>
                </a:moveTo>
                <a:lnTo>
                  <a:pt x="67817" y="60198"/>
                </a:lnTo>
                <a:lnTo>
                  <a:pt x="60197" y="51054"/>
                </a:lnTo>
                <a:lnTo>
                  <a:pt x="47949" y="65752"/>
                </a:lnTo>
                <a:lnTo>
                  <a:pt x="58673" y="77724"/>
                </a:lnTo>
                <a:lnTo>
                  <a:pt x="58673" y="96774"/>
                </a:lnTo>
                <a:lnTo>
                  <a:pt x="67817" y="86073"/>
                </a:lnTo>
                <a:close/>
              </a:path>
              <a:path w="94614" h="102235">
                <a:moveTo>
                  <a:pt x="67817" y="60198"/>
                </a:moveTo>
                <a:lnTo>
                  <a:pt x="67817" y="41910"/>
                </a:lnTo>
                <a:lnTo>
                  <a:pt x="60197" y="51054"/>
                </a:lnTo>
                <a:lnTo>
                  <a:pt x="67817" y="60198"/>
                </a:lnTo>
                <a:close/>
              </a:path>
            </a:pathLst>
          </a:custGeom>
          <a:solidFill>
            <a:srgbClr val="000000"/>
          </a:solidFill>
        </p:spPr>
        <p:txBody>
          <a:bodyPr wrap="square" lIns="0" tIns="0" rIns="0" bIns="0" rtlCol="0"/>
          <a:lstStyle/>
          <a:p>
            <a:endParaRPr/>
          </a:p>
        </p:txBody>
      </p:sp>
      <p:sp>
        <p:nvSpPr>
          <p:cNvPr id="67" name="object 67"/>
          <p:cNvSpPr/>
          <p:nvPr/>
        </p:nvSpPr>
        <p:spPr>
          <a:xfrm>
            <a:off x="2822171" y="5647697"/>
            <a:ext cx="57727" cy="64994"/>
          </a:xfrm>
          <a:custGeom>
            <a:avLst/>
            <a:gdLst/>
            <a:ahLst/>
            <a:cxnLst/>
            <a:rect l="l" t="t" r="r" b="b"/>
            <a:pathLst>
              <a:path w="63500" h="73660">
                <a:moveTo>
                  <a:pt x="63246" y="36576"/>
                </a:moveTo>
                <a:lnTo>
                  <a:pt x="31242" y="0"/>
                </a:lnTo>
                <a:lnTo>
                  <a:pt x="0" y="36576"/>
                </a:lnTo>
                <a:lnTo>
                  <a:pt x="31242" y="73152"/>
                </a:lnTo>
                <a:lnTo>
                  <a:pt x="63246" y="36576"/>
                </a:lnTo>
                <a:close/>
              </a:path>
            </a:pathLst>
          </a:custGeom>
          <a:solidFill>
            <a:srgbClr val="FFFFFF"/>
          </a:solidFill>
        </p:spPr>
        <p:txBody>
          <a:bodyPr wrap="square" lIns="0" tIns="0" rIns="0" bIns="0" rtlCol="0"/>
          <a:lstStyle/>
          <a:p>
            <a:endParaRPr/>
          </a:p>
        </p:txBody>
      </p:sp>
      <p:sp>
        <p:nvSpPr>
          <p:cNvPr id="68" name="object 68"/>
          <p:cNvSpPr/>
          <p:nvPr/>
        </p:nvSpPr>
        <p:spPr>
          <a:xfrm>
            <a:off x="2808317" y="5634922"/>
            <a:ext cx="85436" cy="90207"/>
          </a:xfrm>
          <a:custGeom>
            <a:avLst/>
            <a:gdLst/>
            <a:ahLst/>
            <a:cxnLst/>
            <a:rect l="l" t="t" r="r" b="b"/>
            <a:pathLst>
              <a:path w="93980" h="102235">
                <a:moveTo>
                  <a:pt x="93725" y="55626"/>
                </a:moveTo>
                <a:lnTo>
                  <a:pt x="93725" y="47244"/>
                </a:lnTo>
                <a:lnTo>
                  <a:pt x="89153" y="41910"/>
                </a:lnTo>
                <a:lnTo>
                  <a:pt x="57149" y="5334"/>
                </a:lnTo>
                <a:lnTo>
                  <a:pt x="54101" y="2286"/>
                </a:lnTo>
                <a:lnTo>
                  <a:pt x="50291" y="0"/>
                </a:lnTo>
                <a:lnTo>
                  <a:pt x="46416" y="645"/>
                </a:lnTo>
                <a:lnTo>
                  <a:pt x="41909" y="762"/>
                </a:lnTo>
                <a:lnTo>
                  <a:pt x="38099" y="2286"/>
                </a:lnTo>
                <a:lnTo>
                  <a:pt x="35051" y="5334"/>
                </a:lnTo>
                <a:lnTo>
                  <a:pt x="4571" y="41910"/>
                </a:lnTo>
                <a:lnTo>
                  <a:pt x="0" y="47244"/>
                </a:lnTo>
                <a:lnTo>
                  <a:pt x="0" y="54864"/>
                </a:lnTo>
                <a:lnTo>
                  <a:pt x="4571" y="60198"/>
                </a:lnTo>
                <a:lnTo>
                  <a:pt x="26669" y="86715"/>
                </a:lnTo>
                <a:lnTo>
                  <a:pt x="26669" y="41910"/>
                </a:lnTo>
                <a:lnTo>
                  <a:pt x="34289" y="51054"/>
                </a:lnTo>
                <a:lnTo>
                  <a:pt x="35813" y="49225"/>
                </a:lnTo>
                <a:lnTo>
                  <a:pt x="35813" y="24384"/>
                </a:lnTo>
                <a:lnTo>
                  <a:pt x="57149" y="23622"/>
                </a:lnTo>
                <a:lnTo>
                  <a:pt x="57149" y="48768"/>
                </a:lnTo>
                <a:lnTo>
                  <a:pt x="59483" y="51435"/>
                </a:lnTo>
                <a:lnTo>
                  <a:pt x="67817" y="41910"/>
                </a:lnTo>
                <a:lnTo>
                  <a:pt x="67817" y="85344"/>
                </a:lnTo>
                <a:lnTo>
                  <a:pt x="89153" y="60960"/>
                </a:lnTo>
                <a:lnTo>
                  <a:pt x="93725" y="55626"/>
                </a:lnTo>
                <a:close/>
              </a:path>
              <a:path w="93980" h="102235">
                <a:moveTo>
                  <a:pt x="34289" y="51054"/>
                </a:moveTo>
                <a:lnTo>
                  <a:pt x="26669" y="41910"/>
                </a:lnTo>
                <a:lnTo>
                  <a:pt x="26669" y="60198"/>
                </a:lnTo>
                <a:lnTo>
                  <a:pt x="34289" y="51054"/>
                </a:lnTo>
                <a:close/>
              </a:path>
              <a:path w="93980" h="102235">
                <a:moveTo>
                  <a:pt x="46742" y="65996"/>
                </a:moveTo>
                <a:lnTo>
                  <a:pt x="34289" y="51054"/>
                </a:lnTo>
                <a:lnTo>
                  <a:pt x="26669" y="60198"/>
                </a:lnTo>
                <a:lnTo>
                  <a:pt x="26669" y="86715"/>
                </a:lnTo>
                <a:lnTo>
                  <a:pt x="35051" y="96774"/>
                </a:lnTo>
                <a:lnTo>
                  <a:pt x="35813" y="97536"/>
                </a:lnTo>
                <a:lnTo>
                  <a:pt x="35813" y="78486"/>
                </a:lnTo>
                <a:lnTo>
                  <a:pt x="46742" y="65996"/>
                </a:lnTo>
                <a:close/>
              </a:path>
              <a:path w="93980" h="102235">
                <a:moveTo>
                  <a:pt x="57149" y="23622"/>
                </a:moveTo>
                <a:lnTo>
                  <a:pt x="35813" y="24384"/>
                </a:lnTo>
                <a:lnTo>
                  <a:pt x="46416" y="36501"/>
                </a:lnTo>
                <a:lnTo>
                  <a:pt x="57149" y="23622"/>
                </a:lnTo>
                <a:close/>
              </a:path>
              <a:path w="93980" h="102235">
                <a:moveTo>
                  <a:pt x="46416" y="36501"/>
                </a:moveTo>
                <a:lnTo>
                  <a:pt x="35813" y="24384"/>
                </a:lnTo>
                <a:lnTo>
                  <a:pt x="35813" y="49225"/>
                </a:lnTo>
                <a:lnTo>
                  <a:pt x="46416" y="36501"/>
                </a:lnTo>
                <a:close/>
              </a:path>
              <a:path w="93980" h="102235">
                <a:moveTo>
                  <a:pt x="57149" y="78486"/>
                </a:moveTo>
                <a:lnTo>
                  <a:pt x="46742" y="65996"/>
                </a:lnTo>
                <a:lnTo>
                  <a:pt x="35813" y="78486"/>
                </a:lnTo>
                <a:lnTo>
                  <a:pt x="57149" y="78486"/>
                </a:lnTo>
                <a:close/>
              </a:path>
              <a:path w="93980" h="102235">
                <a:moveTo>
                  <a:pt x="57149" y="97536"/>
                </a:moveTo>
                <a:lnTo>
                  <a:pt x="57149" y="78486"/>
                </a:lnTo>
                <a:lnTo>
                  <a:pt x="35813" y="78486"/>
                </a:lnTo>
                <a:lnTo>
                  <a:pt x="35813" y="97536"/>
                </a:lnTo>
                <a:lnTo>
                  <a:pt x="38099" y="99822"/>
                </a:lnTo>
                <a:lnTo>
                  <a:pt x="41909" y="102108"/>
                </a:lnTo>
                <a:lnTo>
                  <a:pt x="50291" y="102108"/>
                </a:lnTo>
                <a:lnTo>
                  <a:pt x="54101" y="100584"/>
                </a:lnTo>
                <a:lnTo>
                  <a:pt x="57149" y="97536"/>
                </a:lnTo>
                <a:close/>
              </a:path>
              <a:path w="93980" h="102235">
                <a:moveTo>
                  <a:pt x="57149" y="48768"/>
                </a:moveTo>
                <a:lnTo>
                  <a:pt x="57149" y="23622"/>
                </a:lnTo>
                <a:lnTo>
                  <a:pt x="46416" y="36501"/>
                </a:lnTo>
                <a:lnTo>
                  <a:pt x="57149" y="48768"/>
                </a:lnTo>
                <a:close/>
              </a:path>
              <a:path w="93980" h="102235">
                <a:moveTo>
                  <a:pt x="67817" y="85344"/>
                </a:moveTo>
                <a:lnTo>
                  <a:pt x="67817" y="60960"/>
                </a:lnTo>
                <a:lnTo>
                  <a:pt x="59483" y="51435"/>
                </a:lnTo>
                <a:lnTo>
                  <a:pt x="46742" y="65996"/>
                </a:lnTo>
                <a:lnTo>
                  <a:pt x="57149" y="78486"/>
                </a:lnTo>
                <a:lnTo>
                  <a:pt x="57149" y="97536"/>
                </a:lnTo>
                <a:lnTo>
                  <a:pt x="67817" y="85344"/>
                </a:lnTo>
                <a:close/>
              </a:path>
              <a:path w="93980" h="102235">
                <a:moveTo>
                  <a:pt x="67817" y="60960"/>
                </a:moveTo>
                <a:lnTo>
                  <a:pt x="67817" y="41910"/>
                </a:lnTo>
                <a:lnTo>
                  <a:pt x="59483" y="51435"/>
                </a:lnTo>
                <a:lnTo>
                  <a:pt x="67817" y="60960"/>
                </a:lnTo>
                <a:close/>
              </a:path>
            </a:pathLst>
          </a:custGeom>
          <a:solidFill>
            <a:srgbClr val="000000"/>
          </a:solidFill>
        </p:spPr>
        <p:txBody>
          <a:bodyPr wrap="square" lIns="0" tIns="0" rIns="0" bIns="0" rtlCol="0"/>
          <a:lstStyle/>
          <a:p>
            <a:endParaRPr/>
          </a:p>
        </p:txBody>
      </p:sp>
      <p:sp>
        <p:nvSpPr>
          <p:cNvPr id="69" name="object 69"/>
          <p:cNvSpPr/>
          <p:nvPr/>
        </p:nvSpPr>
        <p:spPr>
          <a:xfrm>
            <a:off x="3710940" y="5636938"/>
            <a:ext cx="57727" cy="63874"/>
          </a:xfrm>
          <a:custGeom>
            <a:avLst/>
            <a:gdLst/>
            <a:ahLst/>
            <a:cxnLst/>
            <a:rect l="l" t="t" r="r" b="b"/>
            <a:pathLst>
              <a:path w="63500" h="72389">
                <a:moveTo>
                  <a:pt x="63245" y="36576"/>
                </a:moveTo>
                <a:lnTo>
                  <a:pt x="30479" y="0"/>
                </a:lnTo>
                <a:lnTo>
                  <a:pt x="0" y="36576"/>
                </a:lnTo>
                <a:lnTo>
                  <a:pt x="30479" y="72390"/>
                </a:lnTo>
                <a:lnTo>
                  <a:pt x="63245" y="36576"/>
                </a:lnTo>
                <a:close/>
              </a:path>
            </a:pathLst>
          </a:custGeom>
          <a:solidFill>
            <a:srgbClr val="FFFFFF"/>
          </a:solidFill>
        </p:spPr>
        <p:txBody>
          <a:bodyPr wrap="square" lIns="0" tIns="0" rIns="0" bIns="0" rtlCol="0"/>
          <a:lstStyle/>
          <a:p>
            <a:endParaRPr/>
          </a:p>
        </p:txBody>
      </p:sp>
      <p:sp>
        <p:nvSpPr>
          <p:cNvPr id="70" name="object 70"/>
          <p:cNvSpPr/>
          <p:nvPr/>
        </p:nvSpPr>
        <p:spPr>
          <a:xfrm>
            <a:off x="3697086" y="5624165"/>
            <a:ext cx="85436" cy="89647"/>
          </a:xfrm>
          <a:custGeom>
            <a:avLst/>
            <a:gdLst/>
            <a:ahLst/>
            <a:cxnLst/>
            <a:rect l="l" t="t" r="r" b="b"/>
            <a:pathLst>
              <a:path w="93979" h="101600">
                <a:moveTo>
                  <a:pt x="93725" y="54864"/>
                </a:moveTo>
                <a:lnTo>
                  <a:pt x="93725" y="46482"/>
                </a:lnTo>
                <a:lnTo>
                  <a:pt x="89153" y="41148"/>
                </a:lnTo>
                <a:lnTo>
                  <a:pt x="56387" y="4572"/>
                </a:lnTo>
                <a:lnTo>
                  <a:pt x="54101" y="1524"/>
                </a:lnTo>
                <a:lnTo>
                  <a:pt x="49529" y="0"/>
                </a:lnTo>
                <a:lnTo>
                  <a:pt x="41909" y="0"/>
                </a:lnTo>
                <a:lnTo>
                  <a:pt x="37337" y="1524"/>
                </a:lnTo>
                <a:lnTo>
                  <a:pt x="35051" y="5334"/>
                </a:lnTo>
                <a:lnTo>
                  <a:pt x="3809" y="41148"/>
                </a:lnTo>
                <a:lnTo>
                  <a:pt x="0" y="46482"/>
                </a:lnTo>
                <a:lnTo>
                  <a:pt x="0" y="54864"/>
                </a:lnTo>
                <a:lnTo>
                  <a:pt x="3809" y="60198"/>
                </a:lnTo>
                <a:lnTo>
                  <a:pt x="25907" y="86068"/>
                </a:lnTo>
                <a:lnTo>
                  <a:pt x="25907" y="41148"/>
                </a:lnTo>
                <a:lnTo>
                  <a:pt x="34043" y="50673"/>
                </a:lnTo>
                <a:lnTo>
                  <a:pt x="35051" y="49492"/>
                </a:lnTo>
                <a:lnTo>
                  <a:pt x="35051" y="23622"/>
                </a:lnTo>
                <a:lnTo>
                  <a:pt x="57149" y="23622"/>
                </a:lnTo>
                <a:lnTo>
                  <a:pt x="57149" y="48289"/>
                </a:lnTo>
                <a:lnTo>
                  <a:pt x="59285" y="50673"/>
                </a:lnTo>
                <a:lnTo>
                  <a:pt x="67817" y="41148"/>
                </a:lnTo>
                <a:lnTo>
                  <a:pt x="67817" y="84014"/>
                </a:lnTo>
                <a:lnTo>
                  <a:pt x="89153" y="60198"/>
                </a:lnTo>
                <a:lnTo>
                  <a:pt x="93725" y="54864"/>
                </a:lnTo>
                <a:close/>
              </a:path>
              <a:path w="93979" h="101600">
                <a:moveTo>
                  <a:pt x="34043" y="50673"/>
                </a:moveTo>
                <a:lnTo>
                  <a:pt x="25907" y="41148"/>
                </a:lnTo>
                <a:lnTo>
                  <a:pt x="25907" y="60198"/>
                </a:lnTo>
                <a:lnTo>
                  <a:pt x="34043" y="50673"/>
                </a:lnTo>
                <a:close/>
              </a:path>
              <a:path w="93979" h="101600">
                <a:moveTo>
                  <a:pt x="46364" y="65096"/>
                </a:moveTo>
                <a:lnTo>
                  <a:pt x="34043" y="50673"/>
                </a:lnTo>
                <a:lnTo>
                  <a:pt x="25907" y="60198"/>
                </a:lnTo>
                <a:lnTo>
                  <a:pt x="25907" y="86068"/>
                </a:lnTo>
                <a:lnTo>
                  <a:pt x="35051" y="96774"/>
                </a:lnTo>
                <a:lnTo>
                  <a:pt x="35051" y="77724"/>
                </a:lnTo>
                <a:lnTo>
                  <a:pt x="46364" y="65096"/>
                </a:lnTo>
                <a:close/>
              </a:path>
              <a:path w="93979" h="101600">
                <a:moveTo>
                  <a:pt x="57149" y="23622"/>
                </a:moveTo>
                <a:lnTo>
                  <a:pt x="35051" y="23622"/>
                </a:lnTo>
                <a:lnTo>
                  <a:pt x="46364" y="36249"/>
                </a:lnTo>
                <a:lnTo>
                  <a:pt x="57149" y="23622"/>
                </a:lnTo>
                <a:close/>
              </a:path>
              <a:path w="93979" h="101600">
                <a:moveTo>
                  <a:pt x="46364" y="36249"/>
                </a:moveTo>
                <a:lnTo>
                  <a:pt x="35051" y="23622"/>
                </a:lnTo>
                <a:lnTo>
                  <a:pt x="35051" y="49492"/>
                </a:lnTo>
                <a:lnTo>
                  <a:pt x="46364" y="36249"/>
                </a:lnTo>
                <a:close/>
              </a:path>
              <a:path w="93979" h="101600">
                <a:moveTo>
                  <a:pt x="57149" y="77724"/>
                </a:moveTo>
                <a:lnTo>
                  <a:pt x="46364" y="65096"/>
                </a:lnTo>
                <a:lnTo>
                  <a:pt x="35051" y="77724"/>
                </a:lnTo>
                <a:lnTo>
                  <a:pt x="57149" y="77724"/>
                </a:lnTo>
                <a:close/>
              </a:path>
              <a:path w="93979" h="101600">
                <a:moveTo>
                  <a:pt x="57149" y="95923"/>
                </a:moveTo>
                <a:lnTo>
                  <a:pt x="57149" y="77724"/>
                </a:lnTo>
                <a:lnTo>
                  <a:pt x="35051" y="77724"/>
                </a:lnTo>
                <a:lnTo>
                  <a:pt x="35051" y="96774"/>
                </a:lnTo>
                <a:lnTo>
                  <a:pt x="37337" y="99822"/>
                </a:lnTo>
                <a:lnTo>
                  <a:pt x="41909" y="101346"/>
                </a:lnTo>
                <a:lnTo>
                  <a:pt x="49529" y="101346"/>
                </a:lnTo>
                <a:lnTo>
                  <a:pt x="54101" y="99822"/>
                </a:lnTo>
                <a:lnTo>
                  <a:pt x="56387" y="96774"/>
                </a:lnTo>
                <a:lnTo>
                  <a:pt x="57149" y="95923"/>
                </a:lnTo>
                <a:close/>
              </a:path>
              <a:path w="93979" h="101600">
                <a:moveTo>
                  <a:pt x="57149" y="48289"/>
                </a:moveTo>
                <a:lnTo>
                  <a:pt x="57149" y="23622"/>
                </a:lnTo>
                <a:lnTo>
                  <a:pt x="46364" y="36249"/>
                </a:lnTo>
                <a:lnTo>
                  <a:pt x="57149" y="48289"/>
                </a:lnTo>
                <a:close/>
              </a:path>
              <a:path w="93979" h="101600">
                <a:moveTo>
                  <a:pt x="67817" y="84014"/>
                </a:moveTo>
                <a:lnTo>
                  <a:pt x="67817" y="60198"/>
                </a:lnTo>
                <a:lnTo>
                  <a:pt x="59285" y="50673"/>
                </a:lnTo>
                <a:lnTo>
                  <a:pt x="46364" y="65096"/>
                </a:lnTo>
                <a:lnTo>
                  <a:pt x="57149" y="77724"/>
                </a:lnTo>
                <a:lnTo>
                  <a:pt x="57149" y="95923"/>
                </a:lnTo>
                <a:lnTo>
                  <a:pt x="67817" y="84014"/>
                </a:lnTo>
                <a:close/>
              </a:path>
              <a:path w="93979" h="101600">
                <a:moveTo>
                  <a:pt x="67817" y="60198"/>
                </a:moveTo>
                <a:lnTo>
                  <a:pt x="67817" y="41148"/>
                </a:lnTo>
                <a:lnTo>
                  <a:pt x="59285" y="50673"/>
                </a:lnTo>
                <a:lnTo>
                  <a:pt x="67817" y="60198"/>
                </a:lnTo>
                <a:close/>
              </a:path>
            </a:pathLst>
          </a:custGeom>
          <a:solidFill>
            <a:srgbClr val="000000"/>
          </a:solidFill>
        </p:spPr>
        <p:txBody>
          <a:bodyPr wrap="square" lIns="0" tIns="0" rIns="0" bIns="0" rtlCol="0"/>
          <a:lstStyle/>
          <a:p>
            <a:endParaRPr/>
          </a:p>
        </p:txBody>
      </p:sp>
      <p:sp>
        <p:nvSpPr>
          <p:cNvPr id="71" name="object 71"/>
          <p:cNvSpPr/>
          <p:nvPr/>
        </p:nvSpPr>
        <p:spPr>
          <a:xfrm>
            <a:off x="4608714" y="5647697"/>
            <a:ext cx="57727" cy="64994"/>
          </a:xfrm>
          <a:custGeom>
            <a:avLst/>
            <a:gdLst/>
            <a:ahLst/>
            <a:cxnLst/>
            <a:rect l="l" t="t" r="r" b="b"/>
            <a:pathLst>
              <a:path w="63500" h="73660">
                <a:moveTo>
                  <a:pt x="63245" y="36576"/>
                </a:moveTo>
                <a:lnTo>
                  <a:pt x="32765" y="0"/>
                </a:lnTo>
                <a:lnTo>
                  <a:pt x="0" y="36576"/>
                </a:lnTo>
                <a:lnTo>
                  <a:pt x="32765" y="73152"/>
                </a:lnTo>
                <a:lnTo>
                  <a:pt x="63245" y="36576"/>
                </a:lnTo>
                <a:close/>
              </a:path>
            </a:pathLst>
          </a:custGeom>
          <a:solidFill>
            <a:srgbClr val="FFFFFF"/>
          </a:solidFill>
        </p:spPr>
        <p:txBody>
          <a:bodyPr wrap="square" lIns="0" tIns="0" rIns="0" bIns="0" rtlCol="0"/>
          <a:lstStyle/>
          <a:p>
            <a:endParaRPr/>
          </a:p>
        </p:txBody>
      </p:sp>
      <p:sp>
        <p:nvSpPr>
          <p:cNvPr id="72" name="object 72"/>
          <p:cNvSpPr/>
          <p:nvPr/>
        </p:nvSpPr>
        <p:spPr>
          <a:xfrm>
            <a:off x="4594860" y="5634922"/>
            <a:ext cx="86014" cy="90207"/>
          </a:xfrm>
          <a:custGeom>
            <a:avLst/>
            <a:gdLst/>
            <a:ahLst/>
            <a:cxnLst/>
            <a:rect l="l" t="t" r="r" b="b"/>
            <a:pathLst>
              <a:path w="94614" h="102235">
                <a:moveTo>
                  <a:pt x="94487" y="54864"/>
                </a:moveTo>
                <a:lnTo>
                  <a:pt x="94487" y="47244"/>
                </a:lnTo>
                <a:lnTo>
                  <a:pt x="58673" y="5334"/>
                </a:lnTo>
                <a:lnTo>
                  <a:pt x="56387" y="2286"/>
                </a:lnTo>
                <a:lnTo>
                  <a:pt x="52577" y="762"/>
                </a:lnTo>
                <a:lnTo>
                  <a:pt x="47745" y="709"/>
                </a:lnTo>
                <a:lnTo>
                  <a:pt x="44195" y="0"/>
                </a:lnTo>
                <a:lnTo>
                  <a:pt x="40385" y="2286"/>
                </a:lnTo>
                <a:lnTo>
                  <a:pt x="37337" y="5334"/>
                </a:lnTo>
                <a:lnTo>
                  <a:pt x="4571" y="41910"/>
                </a:lnTo>
                <a:lnTo>
                  <a:pt x="0" y="47244"/>
                </a:lnTo>
                <a:lnTo>
                  <a:pt x="0" y="55626"/>
                </a:lnTo>
                <a:lnTo>
                  <a:pt x="4571" y="60960"/>
                </a:lnTo>
                <a:lnTo>
                  <a:pt x="26669" y="85627"/>
                </a:lnTo>
                <a:lnTo>
                  <a:pt x="26669" y="41910"/>
                </a:lnTo>
                <a:lnTo>
                  <a:pt x="35004" y="51435"/>
                </a:lnTo>
                <a:lnTo>
                  <a:pt x="37337" y="48768"/>
                </a:lnTo>
                <a:lnTo>
                  <a:pt x="37337" y="23622"/>
                </a:lnTo>
                <a:lnTo>
                  <a:pt x="58673" y="24384"/>
                </a:lnTo>
                <a:lnTo>
                  <a:pt x="58673" y="49225"/>
                </a:lnTo>
                <a:lnTo>
                  <a:pt x="60197" y="51054"/>
                </a:lnTo>
                <a:lnTo>
                  <a:pt x="67817" y="41910"/>
                </a:lnTo>
                <a:lnTo>
                  <a:pt x="67817" y="86073"/>
                </a:lnTo>
                <a:lnTo>
                  <a:pt x="94487" y="54864"/>
                </a:lnTo>
                <a:close/>
              </a:path>
              <a:path w="94614" h="102235">
                <a:moveTo>
                  <a:pt x="35004" y="51435"/>
                </a:moveTo>
                <a:lnTo>
                  <a:pt x="26669" y="41910"/>
                </a:lnTo>
                <a:lnTo>
                  <a:pt x="26669" y="60960"/>
                </a:lnTo>
                <a:lnTo>
                  <a:pt x="35004" y="51435"/>
                </a:lnTo>
                <a:close/>
              </a:path>
              <a:path w="94614" h="102235">
                <a:moveTo>
                  <a:pt x="47745" y="65996"/>
                </a:moveTo>
                <a:lnTo>
                  <a:pt x="35004" y="51435"/>
                </a:lnTo>
                <a:lnTo>
                  <a:pt x="26669" y="60960"/>
                </a:lnTo>
                <a:lnTo>
                  <a:pt x="26669" y="85627"/>
                </a:lnTo>
                <a:lnTo>
                  <a:pt x="37337" y="97536"/>
                </a:lnTo>
                <a:lnTo>
                  <a:pt x="37337" y="78486"/>
                </a:lnTo>
                <a:lnTo>
                  <a:pt x="47745" y="65996"/>
                </a:lnTo>
                <a:close/>
              </a:path>
              <a:path w="94614" h="102235">
                <a:moveTo>
                  <a:pt x="58673" y="24384"/>
                </a:moveTo>
                <a:lnTo>
                  <a:pt x="37337" y="23622"/>
                </a:lnTo>
                <a:lnTo>
                  <a:pt x="48071" y="36501"/>
                </a:lnTo>
                <a:lnTo>
                  <a:pt x="58673" y="24384"/>
                </a:lnTo>
                <a:close/>
              </a:path>
              <a:path w="94614" h="102235">
                <a:moveTo>
                  <a:pt x="48071" y="36501"/>
                </a:moveTo>
                <a:lnTo>
                  <a:pt x="37337" y="23622"/>
                </a:lnTo>
                <a:lnTo>
                  <a:pt x="37337" y="48768"/>
                </a:lnTo>
                <a:lnTo>
                  <a:pt x="48071" y="36501"/>
                </a:lnTo>
                <a:close/>
              </a:path>
              <a:path w="94614" h="102235">
                <a:moveTo>
                  <a:pt x="58673" y="78486"/>
                </a:moveTo>
                <a:lnTo>
                  <a:pt x="47745" y="65996"/>
                </a:lnTo>
                <a:lnTo>
                  <a:pt x="37337" y="78486"/>
                </a:lnTo>
                <a:lnTo>
                  <a:pt x="58673" y="78486"/>
                </a:lnTo>
                <a:close/>
              </a:path>
              <a:path w="94614" h="102235">
                <a:moveTo>
                  <a:pt x="58673" y="96774"/>
                </a:moveTo>
                <a:lnTo>
                  <a:pt x="58673" y="78486"/>
                </a:lnTo>
                <a:lnTo>
                  <a:pt x="37337" y="78486"/>
                </a:lnTo>
                <a:lnTo>
                  <a:pt x="37337" y="97536"/>
                </a:lnTo>
                <a:lnTo>
                  <a:pt x="40385" y="100584"/>
                </a:lnTo>
                <a:lnTo>
                  <a:pt x="44195" y="102108"/>
                </a:lnTo>
                <a:lnTo>
                  <a:pt x="52577" y="102108"/>
                </a:lnTo>
                <a:lnTo>
                  <a:pt x="56387" y="99822"/>
                </a:lnTo>
                <a:lnTo>
                  <a:pt x="58673" y="96774"/>
                </a:lnTo>
                <a:close/>
              </a:path>
              <a:path w="94614" h="102235">
                <a:moveTo>
                  <a:pt x="67817" y="86073"/>
                </a:moveTo>
                <a:lnTo>
                  <a:pt x="67817" y="60198"/>
                </a:lnTo>
                <a:lnTo>
                  <a:pt x="60197" y="51054"/>
                </a:lnTo>
                <a:lnTo>
                  <a:pt x="47745" y="65996"/>
                </a:lnTo>
                <a:lnTo>
                  <a:pt x="58673" y="78486"/>
                </a:lnTo>
                <a:lnTo>
                  <a:pt x="58673" y="96774"/>
                </a:lnTo>
                <a:lnTo>
                  <a:pt x="67817" y="86073"/>
                </a:lnTo>
                <a:close/>
              </a:path>
              <a:path w="94614" h="102235">
                <a:moveTo>
                  <a:pt x="58673" y="49225"/>
                </a:moveTo>
                <a:lnTo>
                  <a:pt x="58673" y="24384"/>
                </a:lnTo>
                <a:lnTo>
                  <a:pt x="48071" y="36501"/>
                </a:lnTo>
                <a:lnTo>
                  <a:pt x="58673" y="49225"/>
                </a:lnTo>
                <a:close/>
              </a:path>
              <a:path w="94614" h="102235">
                <a:moveTo>
                  <a:pt x="67817" y="60198"/>
                </a:moveTo>
                <a:lnTo>
                  <a:pt x="67817" y="41910"/>
                </a:lnTo>
                <a:lnTo>
                  <a:pt x="60197" y="51054"/>
                </a:lnTo>
                <a:lnTo>
                  <a:pt x="67817" y="60198"/>
                </a:lnTo>
                <a:close/>
              </a:path>
            </a:pathLst>
          </a:custGeom>
          <a:solidFill>
            <a:srgbClr val="000000"/>
          </a:solidFill>
        </p:spPr>
        <p:txBody>
          <a:bodyPr wrap="square" lIns="0" tIns="0" rIns="0" bIns="0" rtlCol="0"/>
          <a:lstStyle/>
          <a:p>
            <a:endParaRPr/>
          </a:p>
        </p:txBody>
      </p:sp>
      <p:sp>
        <p:nvSpPr>
          <p:cNvPr id="73" name="object 73"/>
          <p:cNvSpPr/>
          <p:nvPr/>
        </p:nvSpPr>
        <p:spPr>
          <a:xfrm>
            <a:off x="5507182" y="5240250"/>
            <a:ext cx="57727" cy="64994"/>
          </a:xfrm>
          <a:custGeom>
            <a:avLst/>
            <a:gdLst/>
            <a:ahLst/>
            <a:cxnLst/>
            <a:rect l="l" t="t" r="r" b="b"/>
            <a:pathLst>
              <a:path w="63500" h="73660">
                <a:moveTo>
                  <a:pt x="63245" y="36576"/>
                </a:moveTo>
                <a:lnTo>
                  <a:pt x="32765" y="0"/>
                </a:lnTo>
                <a:lnTo>
                  <a:pt x="0" y="36576"/>
                </a:lnTo>
                <a:lnTo>
                  <a:pt x="32765" y="73152"/>
                </a:lnTo>
                <a:lnTo>
                  <a:pt x="63245" y="36576"/>
                </a:lnTo>
                <a:close/>
              </a:path>
            </a:pathLst>
          </a:custGeom>
          <a:solidFill>
            <a:srgbClr val="FFFFFF"/>
          </a:solidFill>
        </p:spPr>
        <p:txBody>
          <a:bodyPr wrap="square" lIns="0" tIns="0" rIns="0" bIns="0" rtlCol="0"/>
          <a:lstStyle/>
          <a:p>
            <a:endParaRPr/>
          </a:p>
        </p:txBody>
      </p:sp>
      <p:sp>
        <p:nvSpPr>
          <p:cNvPr id="74" name="object 74"/>
          <p:cNvSpPr/>
          <p:nvPr/>
        </p:nvSpPr>
        <p:spPr>
          <a:xfrm>
            <a:off x="5493327" y="5227477"/>
            <a:ext cx="85436" cy="90207"/>
          </a:xfrm>
          <a:custGeom>
            <a:avLst/>
            <a:gdLst/>
            <a:ahLst/>
            <a:cxnLst/>
            <a:rect l="l" t="t" r="r" b="b"/>
            <a:pathLst>
              <a:path w="93979" h="102235">
                <a:moveTo>
                  <a:pt x="93725" y="54863"/>
                </a:moveTo>
                <a:lnTo>
                  <a:pt x="93725" y="47243"/>
                </a:lnTo>
                <a:lnTo>
                  <a:pt x="89153" y="41909"/>
                </a:lnTo>
                <a:lnTo>
                  <a:pt x="58673" y="5333"/>
                </a:lnTo>
                <a:lnTo>
                  <a:pt x="56387" y="2285"/>
                </a:lnTo>
                <a:lnTo>
                  <a:pt x="51815" y="0"/>
                </a:lnTo>
                <a:lnTo>
                  <a:pt x="43433" y="0"/>
                </a:lnTo>
                <a:lnTo>
                  <a:pt x="39623" y="2285"/>
                </a:lnTo>
                <a:lnTo>
                  <a:pt x="37337" y="5333"/>
                </a:lnTo>
                <a:lnTo>
                  <a:pt x="4571" y="41909"/>
                </a:lnTo>
                <a:lnTo>
                  <a:pt x="0" y="47243"/>
                </a:lnTo>
                <a:lnTo>
                  <a:pt x="0" y="54863"/>
                </a:lnTo>
                <a:lnTo>
                  <a:pt x="4571" y="60197"/>
                </a:lnTo>
                <a:lnTo>
                  <a:pt x="25907" y="84014"/>
                </a:lnTo>
                <a:lnTo>
                  <a:pt x="25907" y="41909"/>
                </a:lnTo>
                <a:lnTo>
                  <a:pt x="34185" y="50957"/>
                </a:lnTo>
                <a:lnTo>
                  <a:pt x="36575" y="48289"/>
                </a:lnTo>
                <a:lnTo>
                  <a:pt x="36575" y="23621"/>
                </a:lnTo>
                <a:lnTo>
                  <a:pt x="58673" y="23621"/>
                </a:lnTo>
                <a:lnTo>
                  <a:pt x="58673" y="49492"/>
                </a:lnTo>
                <a:lnTo>
                  <a:pt x="60007" y="51053"/>
                </a:lnTo>
                <a:lnTo>
                  <a:pt x="67817" y="41909"/>
                </a:lnTo>
                <a:lnTo>
                  <a:pt x="67817" y="85801"/>
                </a:lnTo>
                <a:lnTo>
                  <a:pt x="89153" y="60197"/>
                </a:lnTo>
                <a:lnTo>
                  <a:pt x="93725" y="54863"/>
                </a:lnTo>
                <a:close/>
              </a:path>
              <a:path w="93979" h="102235">
                <a:moveTo>
                  <a:pt x="34185" y="50957"/>
                </a:moveTo>
                <a:lnTo>
                  <a:pt x="25907" y="41909"/>
                </a:lnTo>
                <a:lnTo>
                  <a:pt x="25907" y="60197"/>
                </a:lnTo>
                <a:lnTo>
                  <a:pt x="34185" y="50957"/>
                </a:lnTo>
                <a:close/>
              </a:path>
              <a:path w="93979" h="102235">
                <a:moveTo>
                  <a:pt x="47582" y="65600"/>
                </a:moveTo>
                <a:lnTo>
                  <a:pt x="34185" y="50957"/>
                </a:lnTo>
                <a:lnTo>
                  <a:pt x="25907" y="60197"/>
                </a:lnTo>
                <a:lnTo>
                  <a:pt x="25907" y="84014"/>
                </a:lnTo>
                <a:lnTo>
                  <a:pt x="36575" y="95923"/>
                </a:lnTo>
                <a:lnTo>
                  <a:pt x="36575" y="78485"/>
                </a:lnTo>
                <a:lnTo>
                  <a:pt x="47582" y="65600"/>
                </a:lnTo>
                <a:close/>
              </a:path>
              <a:path w="93979" h="102235">
                <a:moveTo>
                  <a:pt x="58673" y="23621"/>
                </a:moveTo>
                <a:lnTo>
                  <a:pt x="36575" y="23621"/>
                </a:lnTo>
                <a:lnTo>
                  <a:pt x="47361" y="36249"/>
                </a:lnTo>
                <a:lnTo>
                  <a:pt x="58673" y="23621"/>
                </a:lnTo>
                <a:close/>
              </a:path>
              <a:path w="93979" h="102235">
                <a:moveTo>
                  <a:pt x="47361" y="36249"/>
                </a:moveTo>
                <a:lnTo>
                  <a:pt x="36575" y="23621"/>
                </a:lnTo>
                <a:lnTo>
                  <a:pt x="36575" y="48289"/>
                </a:lnTo>
                <a:lnTo>
                  <a:pt x="47361" y="36249"/>
                </a:lnTo>
                <a:close/>
              </a:path>
              <a:path w="93979" h="102235">
                <a:moveTo>
                  <a:pt x="58673" y="77723"/>
                </a:moveTo>
                <a:lnTo>
                  <a:pt x="47582" y="65600"/>
                </a:lnTo>
                <a:lnTo>
                  <a:pt x="36575" y="78485"/>
                </a:lnTo>
                <a:lnTo>
                  <a:pt x="58673" y="77723"/>
                </a:lnTo>
                <a:close/>
              </a:path>
              <a:path w="93979" h="102235">
                <a:moveTo>
                  <a:pt x="58673" y="96773"/>
                </a:moveTo>
                <a:lnTo>
                  <a:pt x="58673" y="77723"/>
                </a:lnTo>
                <a:lnTo>
                  <a:pt x="36575" y="78485"/>
                </a:lnTo>
                <a:lnTo>
                  <a:pt x="36575" y="95923"/>
                </a:lnTo>
                <a:lnTo>
                  <a:pt x="37337" y="96773"/>
                </a:lnTo>
                <a:lnTo>
                  <a:pt x="39623" y="99821"/>
                </a:lnTo>
                <a:lnTo>
                  <a:pt x="43433" y="102107"/>
                </a:lnTo>
                <a:lnTo>
                  <a:pt x="51815" y="102107"/>
                </a:lnTo>
                <a:lnTo>
                  <a:pt x="56387" y="99821"/>
                </a:lnTo>
                <a:lnTo>
                  <a:pt x="58673" y="96773"/>
                </a:lnTo>
                <a:close/>
              </a:path>
              <a:path w="93979" h="102235">
                <a:moveTo>
                  <a:pt x="58673" y="49492"/>
                </a:moveTo>
                <a:lnTo>
                  <a:pt x="58673" y="23621"/>
                </a:lnTo>
                <a:lnTo>
                  <a:pt x="47361" y="36249"/>
                </a:lnTo>
                <a:lnTo>
                  <a:pt x="58673" y="49492"/>
                </a:lnTo>
                <a:close/>
              </a:path>
              <a:path w="93979" h="102235">
                <a:moveTo>
                  <a:pt x="67817" y="85801"/>
                </a:moveTo>
                <a:lnTo>
                  <a:pt x="67817" y="60197"/>
                </a:lnTo>
                <a:lnTo>
                  <a:pt x="60007" y="51053"/>
                </a:lnTo>
                <a:lnTo>
                  <a:pt x="47582" y="65600"/>
                </a:lnTo>
                <a:lnTo>
                  <a:pt x="58673" y="77723"/>
                </a:lnTo>
                <a:lnTo>
                  <a:pt x="58673" y="96773"/>
                </a:lnTo>
                <a:lnTo>
                  <a:pt x="67817" y="85801"/>
                </a:lnTo>
                <a:close/>
              </a:path>
              <a:path w="93979" h="102235">
                <a:moveTo>
                  <a:pt x="67817" y="60197"/>
                </a:moveTo>
                <a:lnTo>
                  <a:pt x="67817" y="41909"/>
                </a:lnTo>
                <a:lnTo>
                  <a:pt x="60007" y="51053"/>
                </a:lnTo>
                <a:lnTo>
                  <a:pt x="67817" y="60197"/>
                </a:lnTo>
                <a:close/>
              </a:path>
            </a:pathLst>
          </a:custGeom>
          <a:solidFill>
            <a:srgbClr val="000000"/>
          </a:solidFill>
        </p:spPr>
        <p:txBody>
          <a:bodyPr wrap="square" lIns="0" tIns="0" rIns="0" bIns="0" rtlCol="0"/>
          <a:lstStyle/>
          <a:p>
            <a:endParaRPr/>
          </a:p>
        </p:txBody>
      </p:sp>
      <p:sp>
        <p:nvSpPr>
          <p:cNvPr id="75" name="object 75"/>
          <p:cNvSpPr txBox="1"/>
          <p:nvPr/>
        </p:nvSpPr>
        <p:spPr>
          <a:xfrm>
            <a:off x="4604789" y="6109156"/>
            <a:ext cx="412750" cy="215444"/>
          </a:xfrm>
          <a:prstGeom prst="rect">
            <a:avLst/>
          </a:prstGeom>
        </p:spPr>
        <p:txBody>
          <a:bodyPr vert="horz" wrap="square" lIns="0" tIns="0" rIns="0" bIns="0" rtlCol="0">
            <a:spAutoFit/>
          </a:bodyPr>
          <a:lstStyle/>
          <a:p>
            <a:pPr marL="11397"/>
            <a:r>
              <a:rPr sz="1400" b="1" spc="-85" dirty="0">
                <a:solidFill>
                  <a:schemeClr val="accent1">
                    <a:lumMod val="50000"/>
                  </a:schemeClr>
                </a:solidFill>
                <a:latin typeface="Arial"/>
                <a:cs typeface="Arial"/>
              </a:rPr>
              <a:t>Y</a:t>
            </a:r>
            <a:r>
              <a:rPr sz="1400" b="1" spc="-4" dirty="0">
                <a:solidFill>
                  <a:schemeClr val="accent1">
                    <a:lumMod val="50000"/>
                  </a:schemeClr>
                </a:solidFill>
                <a:latin typeface="Arial"/>
                <a:cs typeface="Arial"/>
              </a:rPr>
              <a:t>ear</a:t>
            </a:r>
            <a:endParaRPr sz="1400" dirty="0">
              <a:solidFill>
                <a:schemeClr val="accent1">
                  <a:lumMod val="50000"/>
                </a:schemeClr>
              </a:solidFill>
              <a:latin typeface="Arial"/>
              <a:cs typeface="Arial"/>
            </a:endParaRPr>
          </a:p>
        </p:txBody>
      </p:sp>
      <p:sp>
        <p:nvSpPr>
          <p:cNvPr id="76" name="object 76"/>
          <p:cNvSpPr txBox="1"/>
          <p:nvPr/>
        </p:nvSpPr>
        <p:spPr>
          <a:xfrm>
            <a:off x="1730663"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1970</a:t>
            </a:r>
            <a:endParaRPr sz="1100" dirty="0">
              <a:solidFill>
                <a:schemeClr val="accent1">
                  <a:lumMod val="50000"/>
                </a:schemeClr>
              </a:solidFill>
              <a:latin typeface="Verdana"/>
              <a:cs typeface="Verdana"/>
            </a:endParaRPr>
          </a:p>
        </p:txBody>
      </p:sp>
      <p:sp>
        <p:nvSpPr>
          <p:cNvPr id="77" name="object 77"/>
          <p:cNvSpPr txBox="1"/>
          <p:nvPr/>
        </p:nvSpPr>
        <p:spPr>
          <a:xfrm>
            <a:off x="2636751"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1975</a:t>
            </a:r>
            <a:endParaRPr sz="1100" dirty="0">
              <a:solidFill>
                <a:schemeClr val="accent1">
                  <a:lumMod val="50000"/>
                </a:schemeClr>
              </a:solidFill>
              <a:latin typeface="Verdana"/>
              <a:cs typeface="Verdana"/>
            </a:endParaRPr>
          </a:p>
        </p:txBody>
      </p:sp>
      <p:sp>
        <p:nvSpPr>
          <p:cNvPr id="78" name="object 78"/>
          <p:cNvSpPr txBox="1"/>
          <p:nvPr/>
        </p:nvSpPr>
        <p:spPr>
          <a:xfrm>
            <a:off x="3531754"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1980</a:t>
            </a:r>
            <a:endParaRPr sz="1100" dirty="0">
              <a:solidFill>
                <a:schemeClr val="accent1">
                  <a:lumMod val="50000"/>
                </a:schemeClr>
              </a:solidFill>
              <a:latin typeface="Verdana"/>
              <a:cs typeface="Verdana"/>
            </a:endParaRPr>
          </a:p>
        </p:txBody>
      </p:sp>
      <p:sp>
        <p:nvSpPr>
          <p:cNvPr id="79" name="object 79"/>
          <p:cNvSpPr txBox="1"/>
          <p:nvPr/>
        </p:nvSpPr>
        <p:spPr>
          <a:xfrm>
            <a:off x="4426065"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1985</a:t>
            </a:r>
            <a:endParaRPr sz="1100" dirty="0">
              <a:solidFill>
                <a:schemeClr val="accent1">
                  <a:lumMod val="50000"/>
                </a:schemeClr>
              </a:solidFill>
              <a:latin typeface="Verdana"/>
              <a:cs typeface="Verdana"/>
            </a:endParaRPr>
          </a:p>
        </p:txBody>
      </p:sp>
      <p:sp>
        <p:nvSpPr>
          <p:cNvPr id="80" name="object 80"/>
          <p:cNvSpPr txBox="1"/>
          <p:nvPr/>
        </p:nvSpPr>
        <p:spPr>
          <a:xfrm>
            <a:off x="5321069"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1990</a:t>
            </a:r>
            <a:endParaRPr sz="1100" dirty="0">
              <a:solidFill>
                <a:schemeClr val="accent1">
                  <a:lumMod val="50000"/>
                </a:schemeClr>
              </a:solidFill>
              <a:latin typeface="Verdana"/>
              <a:cs typeface="Verdana"/>
            </a:endParaRPr>
          </a:p>
        </p:txBody>
      </p:sp>
      <p:sp>
        <p:nvSpPr>
          <p:cNvPr id="81" name="object 81"/>
          <p:cNvSpPr txBox="1"/>
          <p:nvPr/>
        </p:nvSpPr>
        <p:spPr>
          <a:xfrm>
            <a:off x="6216765"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1995</a:t>
            </a:r>
            <a:endParaRPr sz="1100" dirty="0">
              <a:solidFill>
                <a:schemeClr val="accent1">
                  <a:lumMod val="50000"/>
                </a:schemeClr>
              </a:solidFill>
              <a:latin typeface="Verdana"/>
              <a:cs typeface="Verdana"/>
            </a:endParaRPr>
          </a:p>
        </p:txBody>
      </p:sp>
      <p:sp>
        <p:nvSpPr>
          <p:cNvPr id="82" name="object 82"/>
          <p:cNvSpPr txBox="1"/>
          <p:nvPr/>
        </p:nvSpPr>
        <p:spPr>
          <a:xfrm>
            <a:off x="7114539" y="5803682"/>
            <a:ext cx="416791" cy="169209"/>
          </a:xfrm>
          <a:prstGeom prst="rect">
            <a:avLst/>
          </a:prstGeom>
        </p:spPr>
        <p:txBody>
          <a:bodyPr vert="horz" wrap="square" lIns="0" tIns="0" rIns="0" bIns="0" rtlCol="0">
            <a:spAutoFit/>
          </a:bodyPr>
          <a:lstStyle/>
          <a:p>
            <a:pPr marL="11397"/>
            <a:r>
              <a:rPr sz="1100" b="1" spc="-4" dirty="0">
                <a:solidFill>
                  <a:schemeClr val="accent1">
                    <a:lumMod val="50000"/>
                  </a:schemeClr>
                </a:solidFill>
                <a:latin typeface="Verdana"/>
                <a:cs typeface="Verdana"/>
              </a:rPr>
              <a:t>2000</a:t>
            </a:r>
            <a:endParaRPr sz="1100" dirty="0">
              <a:solidFill>
                <a:schemeClr val="accent1">
                  <a:lumMod val="50000"/>
                </a:schemeClr>
              </a:solidFill>
              <a:latin typeface="Verdana"/>
              <a:cs typeface="Verdana"/>
            </a:endParaRPr>
          </a:p>
        </p:txBody>
      </p:sp>
      <p:pic>
        <p:nvPicPr>
          <p:cNvPr id="1026" name="Picture 2"/>
          <p:cNvPicPr>
            <a:picLocks noChangeAspect="1" noChangeArrowheads="1"/>
          </p:cNvPicPr>
          <p:nvPr/>
        </p:nvPicPr>
        <p:blipFill>
          <a:blip r:embed="rId4" cstate="print"/>
          <a:srcRect/>
          <a:stretch>
            <a:fillRect/>
          </a:stretch>
        </p:blipFill>
        <p:spPr bwMode="auto">
          <a:xfrm>
            <a:off x="7848600" y="3226554"/>
            <a:ext cx="914400" cy="914400"/>
          </a:xfrm>
          <a:prstGeom prst="rect">
            <a:avLst/>
          </a:prstGeom>
          <a:noFill/>
          <a:ln w="9525">
            <a:noFill/>
            <a:miter lim="800000"/>
            <a:headEnd/>
            <a:tailEnd/>
          </a:ln>
        </p:spPr>
      </p:pic>
      <p:sp>
        <p:nvSpPr>
          <p:cNvPr id="83" name="82 Dikdörtgen"/>
          <p:cNvSpPr/>
          <p:nvPr/>
        </p:nvSpPr>
        <p:spPr>
          <a:xfrm>
            <a:off x="2819400" y="2971800"/>
            <a:ext cx="1746825" cy="523220"/>
          </a:xfrm>
          <a:prstGeom prst="rect">
            <a:avLst/>
          </a:prstGeom>
        </p:spPr>
        <p:txBody>
          <a:bodyPr wrap="none">
            <a:spAutoFit/>
          </a:bodyPr>
          <a:lstStyle/>
          <a:p>
            <a:r>
              <a:rPr lang="tr-TR" sz="2800" b="1" spc="-9" dirty="0" smtClean="0">
                <a:solidFill>
                  <a:srgbClr val="C00000"/>
                </a:solidFill>
              </a:rPr>
              <a:t>1970-2003</a:t>
            </a:r>
            <a:endParaRPr lang="tr-TR" sz="2800" b="1" dirty="0">
              <a:solidFill>
                <a:srgbClr val="C00000"/>
              </a:solidFill>
            </a:endParaRPr>
          </a:p>
        </p:txBody>
      </p:sp>
      <p:sp>
        <p:nvSpPr>
          <p:cNvPr id="84" name="83 Dikdörtgen"/>
          <p:cNvSpPr/>
          <p:nvPr/>
        </p:nvSpPr>
        <p:spPr>
          <a:xfrm>
            <a:off x="2895600" y="4038600"/>
            <a:ext cx="2206823" cy="400110"/>
          </a:xfrm>
          <a:prstGeom prst="rect">
            <a:avLst/>
          </a:prstGeom>
        </p:spPr>
        <p:txBody>
          <a:bodyPr wrap="none">
            <a:spAutoFit/>
          </a:bodyPr>
          <a:lstStyle/>
          <a:p>
            <a:r>
              <a:rPr lang="en-US" sz="2000" b="1" kern="0" spc="-4" dirty="0" smtClean="0">
                <a:latin typeface="Arial"/>
                <a:cs typeface="Arial"/>
              </a:rPr>
              <a:t>IBMTR -</a:t>
            </a:r>
            <a:r>
              <a:rPr lang="en-US" sz="2000" b="1" kern="0" spc="-67" dirty="0" smtClean="0">
                <a:latin typeface="Arial"/>
                <a:cs typeface="Arial"/>
              </a:rPr>
              <a:t> </a:t>
            </a:r>
            <a:r>
              <a:rPr lang="en-US" sz="2000" b="1" kern="0" spc="-4" dirty="0" smtClean="0">
                <a:latin typeface="Arial"/>
                <a:cs typeface="Arial"/>
              </a:rPr>
              <a:t>CIBMTR</a:t>
            </a:r>
            <a:endParaRPr lang="tr-TR" sz="2000" dirty="0"/>
          </a:p>
        </p:txBody>
      </p:sp>
      <p:sp>
        <p:nvSpPr>
          <p:cNvPr id="86" name="85 Dikdörtgen"/>
          <p:cNvSpPr/>
          <p:nvPr/>
        </p:nvSpPr>
        <p:spPr>
          <a:xfrm>
            <a:off x="762000" y="228600"/>
            <a:ext cx="3426707" cy="584775"/>
          </a:xfrm>
          <a:prstGeom prst="rect">
            <a:avLst/>
          </a:prstGeom>
        </p:spPr>
        <p:txBody>
          <a:bodyPr wrap="square">
            <a:spAutoFit/>
          </a:bodyPr>
          <a:lstStyle/>
          <a:p>
            <a:r>
              <a:rPr lang="en-US" sz="3200" b="1" kern="0" spc="-4" dirty="0" smtClean="0">
                <a:solidFill>
                  <a:srgbClr val="FF0000"/>
                </a:solidFill>
                <a:latin typeface="Arial"/>
                <a:cs typeface="Arial"/>
              </a:rPr>
              <a:t>IBMTR -</a:t>
            </a:r>
            <a:r>
              <a:rPr lang="en-US" sz="3200" b="1" kern="0" spc="-67" dirty="0" smtClean="0">
                <a:solidFill>
                  <a:srgbClr val="FF0000"/>
                </a:solidFill>
                <a:latin typeface="Arial"/>
                <a:cs typeface="Arial"/>
              </a:rPr>
              <a:t> </a:t>
            </a:r>
            <a:r>
              <a:rPr lang="en-US" sz="3200" b="1" kern="0" spc="-4" dirty="0" smtClean="0">
                <a:solidFill>
                  <a:srgbClr val="FF0000"/>
                </a:solidFill>
                <a:latin typeface="Arial"/>
                <a:cs typeface="Arial"/>
              </a:rPr>
              <a:t>CIBMTR</a:t>
            </a:r>
            <a:endParaRPr lang="tr-TR" sz="3200" dirty="0"/>
          </a:p>
        </p:txBody>
      </p:sp>
      <p:pic>
        <p:nvPicPr>
          <p:cNvPr id="87" name="Picture 2"/>
          <p:cNvPicPr>
            <a:picLocks noChangeAspect="1" noChangeArrowheads="1"/>
          </p:cNvPicPr>
          <p:nvPr/>
        </p:nvPicPr>
        <p:blipFill>
          <a:blip r:embed="rId5" cstate="print"/>
          <a:srcRect/>
          <a:stretch>
            <a:fillRect/>
          </a:stretch>
        </p:blipFill>
        <p:spPr bwMode="auto">
          <a:xfrm>
            <a:off x="2438400" y="228600"/>
            <a:ext cx="1600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Dikdörtgen"/>
          <p:cNvSpPr/>
          <p:nvPr/>
        </p:nvSpPr>
        <p:spPr>
          <a:xfrm>
            <a:off x="4419600" y="1676400"/>
            <a:ext cx="4191000" cy="4419600"/>
          </a:xfrm>
          <a:prstGeom prst="rect">
            <a:avLst/>
          </a:prstGeom>
          <a:solidFill>
            <a:schemeClr val="bg1"/>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bject 4"/>
          <p:cNvSpPr txBox="1"/>
          <p:nvPr/>
        </p:nvSpPr>
        <p:spPr>
          <a:xfrm>
            <a:off x="304800" y="1143000"/>
            <a:ext cx="5029200" cy="338554"/>
          </a:xfrm>
          <a:prstGeom prst="rect">
            <a:avLst/>
          </a:prstGeom>
        </p:spPr>
        <p:txBody>
          <a:bodyPr vert="horz" wrap="square" lIns="0" tIns="0" rIns="0" bIns="0" rtlCol="0">
            <a:spAutoFit/>
          </a:bodyPr>
          <a:lstStyle/>
          <a:p>
            <a:pPr marL="11397"/>
            <a:r>
              <a:rPr sz="2200" b="1" i="1" spc="-4" dirty="0" smtClean="0">
                <a:solidFill>
                  <a:schemeClr val="tx2">
                    <a:lumMod val="75000"/>
                  </a:schemeClr>
                </a:solidFill>
                <a:latin typeface="Arial"/>
                <a:cs typeface="Arial"/>
              </a:rPr>
              <a:t>E</a:t>
            </a:r>
            <a:r>
              <a:rPr lang="tr-TR" sz="2200" b="1" i="1" spc="-4" dirty="0" smtClean="0">
                <a:solidFill>
                  <a:schemeClr val="tx2">
                    <a:lumMod val="75000"/>
                  </a:schemeClr>
                </a:solidFill>
                <a:latin typeface="Arial"/>
                <a:cs typeface="Arial"/>
              </a:rPr>
              <a:t>BMT Transplantation Activity, 2014</a:t>
            </a:r>
            <a:endParaRPr sz="2200" dirty="0">
              <a:solidFill>
                <a:schemeClr val="tx2">
                  <a:lumMod val="75000"/>
                </a:schemeClr>
              </a:solidFill>
              <a:latin typeface="Arial"/>
              <a:cs typeface="Arial"/>
            </a:endParaRPr>
          </a:p>
        </p:txBody>
      </p:sp>
      <p:pic>
        <p:nvPicPr>
          <p:cNvPr id="2050" name="Picture 2"/>
          <p:cNvPicPr>
            <a:picLocks noChangeAspect="1" noChangeArrowheads="1"/>
          </p:cNvPicPr>
          <p:nvPr/>
        </p:nvPicPr>
        <p:blipFill>
          <a:blip r:embed="rId2" cstate="print"/>
          <a:srcRect/>
          <a:stretch>
            <a:fillRect/>
          </a:stretch>
        </p:blipFill>
        <p:spPr bwMode="auto">
          <a:xfrm>
            <a:off x="457200" y="1676400"/>
            <a:ext cx="3886200" cy="4395866"/>
          </a:xfrm>
          <a:prstGeom prst="rect">
            <a:avLst/>
          </a:prstGeom>
          <a:noFill/>
          <a:ln w="9525">
            <a:solidFill>
              <a:schemeClr val="accent6">
                <a:lumMod val="50000"/>
              </a:schemeClr>
            </a:solid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572000" y="1828801"/>
            <a:ext cx="3886200" cy="2362200"/>
          </a:xfrm>
          <a:prstGeom prst="rect">
            <a:avLst/>
          </a:prstGeom>
          <a:noFill/>
          <a:ln w="9525">
            <a:noFill/>
            <a:miter lim="800000"/>
            <a:headEnd/>
            <a:tailEnd/>
          </a:ln>
        </p:spPr>
      </p:pic>
      <p:sp>
        <p:nvSpPr>
          <p:cNvPr id="9" name="8 Dikdörtgen"/>
          <p:cNvSpPr/>
          <p:nvPr/>
        </p:nvSpPr>
        <p:spPr>
          <a:xfrm>
            <a:off x="4572000" y="4343400"/>
            <a:ext cx="3886200" cy="1569660"/>
          </a:xfrm>
          <a:prstGeom prst="rect">
            <a:avLst/>
          </a:prstGeom>
          <a:solidFill>
            <a:schemeClr val="bg1"/>
          </a:solidFill>
        </p:spPr>
        <p:txBody>
          <a:bodyPr wrap="square">
            <a:spAutoFit/>
          </a:bodyPr>
          <a:lstStyle/>
          <a:p>
            <a:pPr>
              <a:lnSpc>
                <a:spcPct val="120000"/>
              </a:lnSpc>
            </a:pPr>
            <a:r>
              <a:rPr lang="en-US" sz="1600" dirty="0" smtClean="0"/>
              <a:t>A record number of 40 829 hematopoietic stem cell transplantation (HSCT) in 36 469 patients (15 765 allogeneic (43%), 20 704 autologous (57%)) were reported by 656 centers in 47 countries to the 2014 survey. </a:t>
            </a:r>
            <a:endParaRPr lang="tr-TR" sz="1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685801" y="1371600"/>
            <a:ext cx="7696200" cy="4505326"/>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2" name="1 Başlık"/>
          <p:cNvSpPr>
            <a:spLocks noGrp="1"/>
          </p:cNvSpPr>
          <p:nvPr>
            <p:ph type="title"/>
          </p:nvPr>
        </p:nvSpPr>
        <p:spPr>
          <a:xfrm>
            <a:off x="228600" y="304800"/>
            <a:ext cx="6172200" cy="923330"/>
          </a:xfrm>
        </p:spPr>
        <p:txBody>
          <a:bodyPr/>
          <a:lstStyle/>
          <a:p>
            <a:r>
              <a:rPr lang="en-US" sz="3600" b="1" dirty="0" smtClean="0">
                <a:solidFill>
                  <a:srgbClr val="FF0000"/>
                </a:solidFill>
              </a:rPr>
              <a:t>WMDA </a:t>
            </a:r>
            <a:r>
              <a:rPr lang="tr-TR" sz="2400" dirty="0" smtClean="0"/>
              <a:t/>
            </a:r>
            <a:br>
              <a:rPr lang="tr-TR" sz="2400" dirty="0" smtClean="0"/>
            </a:br>
            <a:r>
              <a:rPr lang="en-US" sz="2400" dirty="0" smtClean="0"/>
              <a:t>(World Marrow Donor Association)</a:t>
            </a:r>
            <a:endParaRPr lang="tr-TR" dirty="0"/>
          </a:p>
        </p:txBody>
      </p:sp>
      <p:sp>
        <p:nvSpPr>
          <p:cNvPr id="5" name="4 Dikdörtgen"/>
          <p:cNvSpPr/>
          <p:nvPr/>
        </p:nvSpPr>
        <p:spPr>
          <a:xfrm>
            <a:off x="2286000" y="381000"/>
            <a:ext cx="1789272" cy="369332"/>
          </a:xfrm>
          <a:prstGeom prst="rect">
            <a:avLst/>
          </a:prstGeom>
        </p:spPr>
        <p:txBody>
          <a:bodyPr wrap="none">
            <a:spAutoFit/>
          </a:bodyPr>
          <a:lstStyle/>
          <a:p>
            <a:r>
              <a:rPr lang="en-US" b="1" dirty="0" smtClean="0"/>
              <a:t>December 1987. </a:t>
            </a:r>
            <a:endParaRPr lang="tr-TR"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2" name="1 Başlık"/>
          <p:cNvSpPr>
            <a:spLocks noGrp="1"/>
          </p:cNvSpPr>
          <p:nvPr>
            <p:ph type="title"/>
          </p:nvPr>
        </p:nvSpPr>
        <p:spPr>
          <a:xfrm>
            <a:off x="609600" y="990600"/>
            <a:ext cx="2514599" cy="677108"/>
          </a:xfrm>
        </p:spPr>
        <p:txBody>
          <a:bodyPr/>
          <a:lstStyle/>
          <a:p>
            <a:r>
              <a:rPr lang="tr-TR" sz="4400" b="1" dirty="0" smtClean="0">
                <a:solidFill>
                  <a:srgbClr val="FF0000"/>
                </a:solidFill>
              </a:rPr>
              <a:t>TURKOK</a:t>
            </a:r>
            <a:endParaRPr lang="tr-TR" sz="4400" b="1" dirty="0">
              <a:solidFill>
                <a:srgbClr val="FF0000"/>
              </a:solidFill>
            </a:endParaRPr>
          </a:p>
        </p:txBody>
      </p:sp>
      <p:sp>
        <p:nvSpPr>
          <p:cNvPr id="7" name="1 Başlık"/>
          <p:cNvSpPr txBox="1">
            <a:spLocks/>
          </p:cNvSpPr>
          <p:nvPr/>
        </p:nvSpPr>
        <p:spPr>
          <a:xfrm>
            <a:off x="4648200" y="2362200"/>
            <a:ext cx="4495800" cy="276999"/>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b="1" i="0" u="none" strike="noStrike" kern="0" cap="none" spc="0" normalizeH="0" baseline="0" noProof="0" dirty="0" err="1" smtClean="0">
                <a:ln>
                  <a:noFill/>
                </a:ln>
                <a:effectLst/>
                <a:uLnTx/>
                <a:uFillTx/>
                <a:latin typeface="Arial"/>
                <a:ea typeface="+mj-ea"/>
                <a:cs typeface="Arial"/>
              </a:rPr>
              <a:t>Turkish</a:t>
            </a:r>
            <a:r>
              <a:rPr kumimoji="0" lang="tr-TR" b="1" i="0" u="none" strike="noStrike" kern="0" cap="none" spc="0" normalizeH="0" baseline="0" noProof="0" dirty="0" smtClean="0">
                <a:ln>
                  <a:noFill/>
                </a:ln>
                <a:effectLst/>
                <a:uLnTx/>
                <a:uFillTx/>
                <a:latin typeface="Arial"/>
                <a:ea typeface="+mj-ea"/>
                <a:cs typeface="Arial"/>
              </a:rPr>
              <a:t> Donor </a:t>
            </a:r>
            <a:r>
              <a:rPr kumimoji="0" lang="tr-TR" b="1" i="0" u="none" strike="noStrike" kern="0" cap="none" spc="0" normalizeH="0" baseline="0" noProof="0" dirty="0" err="1" smtClean="0">
                <a:ln>
                  <a:noFill/>
                </a:ln>
                <a:effectLst/>
                <a:uLnTx/>
                <a:uFillTx/>
                <a:latin typeface="Arial"/>
                <a:ea typeface="+mj-ea"/>
                <a:cs typeface="Arial"/>
              </a:rPr>
              <a:t>Registry</a:t>
            </a:r>
            <a:r>
              <a:rPr kumimoji="0" lang="tr-TR" b="1" i="0" u="none" strike="noStrike" kern="0" cap="none" spc="0" normalizeH="0" baseline="0" noProof="0" dirty="0" smtClean="0">
                <a:ln>
                  <a:noFill/>
                </a:ln>
                <a:effectLst/>
                <a:uLnTx/>
                <a:uFillTx/>
                <a:latin typeface="Arial"/>
                <a:ea typeface="+mj-ea"/>
                <a:cs typeface="Arial"/>
              </a:rPr>
              <a:t>  Program</a:t>
            </a:r>
            <a:endParaRPr kumimoji="0" lang="tr-TR" b="1" i="0" u="none" strike="noStrike" kern="0" cap="none" spc="0" normalizeH="0" baseline="0" noProof="0" dirty="0">
              <a:ln>
                <a:noFill/>
              </a:ln>
              <a:effectLst/>
              <a:uLnTx/>
              <a:uFillTx/>
              <a:latin typeface="Arial"/>
              <a:ea typeface="+mj-ea"/>
              <a:cs typeface="Arial"/>
            </a:endParaRPr>
          </a:p>
        </p:txBody>
      </p:sp>
      <p:pic>
        <p:nvPicPr>
          <p:cNvPr id="3078" name="Picture 6"/>
          <p:cNvPicPr>
            <a:picLocks noChangeAspect="1" noChangeArrowheads="1"/>
          </p:cNvPicPr>
          <p:nvPr/>
        </p:nvPicPr>
        <p:blipFill>
          <a:blip r:embed="rId4" cstate="print"/>
          <a:srcRect/>
          <a:stretch>
            <a:fillRect/>
          </a:stretch>
        </p:blipFill>
        <p:spPr bwMode="auto">
          <a:xfrm>
            <a:off x="4724400" y="2895600"/>
            <a:ext cx="3886200" cy="2362200"/>
          </a:xfrm>
          <a:prstGeom prst="rect">
            <a:avLst/>
          </a:prstGeom>
          <a:noFill/>
          <a:ln w="9525">
            <a:noFill/>
            <a:miter lim="800000"/>
            <a:headEnd/>
            <a:tailEnd/>
          </a:ln>
        </p:spPr>
      </p:pic>
      <p:pic>
        <p:nvPicPr>
          <p:cNvPr id="3079" name="Picture 7"/>
          <p:cNvPicPr>
            <a:picLocks noChangeAspect="1" noChangeArrowheads="1"/>
          </p:cNvPicPr>
          <p:nvPr/>
        </p:nvPicPr>
        <p:blipFill>
          <a:blip r:embed="rId5" cstate="print"/>
          <a:srcRect/>
          <a:stretch>
            <a:fillRect/>
          </a:stretch>
        </p:blipFill>
        <p:spPr bwMode="auto">
          <a:xfrm>
            <a:off x="533400" y="2133600"/>
            <a:ext cx="37338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1524000"/>
            <a:ext cx="6705600" cy="480801"/>
          </a:xfrm>
          <a:prstGeom prst="rect">
            <a:avLst/>
          </a:prstGeom>
        </p:spPr>
        <p:txBody>
          <a:bodyPr vert="horz" wrap="square" lIns="0" tIns="34191" rIns="0" bIns="0" rtlCol="0">
            <a:spAutoFit/>
          </a:bodyPr>
          <a:lstStyle/>
          <a:p>
            <a:pPr marL="76360"/>
            <a:r>
              <a:rPr sz="2900" b="1" spc="-9" dirty="0"/>
              <a:t>Barriers </a:t>
            </a:r>
            <a:r>
              <a:rPr sz="2900" b="1" spc="-4" dirty="0"/>
              <a:t>for </a:t>
            </a:r>
            <a:r>
              <a:rPr sz="2900" b="1" spc="-9" dirty="0"/>
              <a:t>stem </a:t>
            </a:r>
            <a:r>
              <a:rPr sz="2900" b="1" spc="-4" dirty="0"/>
              <a:t>cell</a:t>
            </a:r>
            <a:r>
              <a:rPr sz="2900" b="1" spc="40" dirty="0"/>
              <a:t> </a:t>
            </a:r>
            <a:r>
              <a:rPr sz="2900" b="1" spc="-9" dirty="0"/>
              <a:t>transplantation</a:t>
            </a:r>
            <a:endParaRPr sz="2900" b="1" dirty="0"/>
          </a:p>
        </p:txBody>
      </p:sp>
      <p:sp>
        <p:nvSpPr>
          <p:cNvPr id="3" name="object 3"/>
          <p:cNvSpPr txBox="1"/>
          <p:nvPr/>
        </p:nvSpPr>
        <p:spPr>
          <a:xfrm>
            <a:off x="762000" y="2362200"/>
            <a:ext cx="7763164" cy="3929281"/>
          </a:xfrm>
          <a:prstGeom prst="rect">
            <a:avLst/>
          </a:prstGeom>
        </p:spPr>
        <p:txBody>
          <a:bodyPr vert="horz" wrap="square" lIns="0" tIns="0" rIns="0" bIns="0" rtlCol="0">
            <a:spAutoFit/>
          </a:bodyPr>
          <a:lstStyle/>
          <a:p>
            <a:pPr marL="11397">
              <a:tabLst>
                <a:tab pos="1642305" algn="l"/>
              </a:tabLst>
            </a:pPr>
            <a:r>
              <a:rPr sz="2200" b="1" spc="-4" dirty="0">
                <a:solidFill>
                  <a:srgbClr val="FF0000"/>
                </a:solidFill>
                <a:latin typeface="Arial"/>
                <a:cs typeface="Arial"/>
              </a:rPr>
              <a:t>The </a:t>
            </a:r>
            <a:r>
              <a:rPr sz="2200" b="1" spc="-18" dirty="0">
                <a:solidFill>
                  <a:srgbClr val="FF0000"/>
                </a:solidFill>
                <a:latin typeface="Arial"/>
                <a:cs typeface="Arial"/>
              </a:rPr>
              <a:t>1980’s:</a:t>
            </a:r>
            <a:r>
              <a:rPr sz="2200" b="1" spc="-18" dirty="0">
                <a:latin typeface="Arial"/>
                <a:cs typeface="Arial"/>
              </a:rPr>
              <a:t>	</a:t>
            </a:r>
            <a:r>
              <a:rPr sz="2200" spc="-4" dirty="0">
                <a:latin typeface="Arial"/>
                <a:cs typeface="Arial"/>
              </a:rPr>
              <a:t>Extending the</a:t>
            </a:r>
            <a:r>
              <a:rPr sz="2200" spc="-94" dirty="0">
                <a:latin typeface="Arial"/>
                <a:cs typeface="Arial"/>
              </a:rPr>
              <a:t> </a:t>
            </a:r>
            <a:r>
              <a:rPr sz="2200" spc="-4" dirty="0">
                <a:latin typeface="Arial"/>
                <a:cs typeface="Arial"/>
              </a:rPr>
              <a:t>indications</a:t>
            </a:r>
            <a:endParaRPr sz="2200" dirty="0">
              <a:latin typeface="Arial"/>
              <a:cs typeface="Arial"/>
            </a:endParaRPr>
          </a:p>
          <a:p>
            <a:pPr>
              <a:lnSpc>
                <a:spcPct val="100000"/>
              </a:lnSpc>
            </a:pPr>
            <a:endParaRPr sz="2200" dirty="0">
              <a:latin typeface="Times New Roman"/>
              <a:cs typeface="Times New Roman"/>
            </a:endParaRPr>
          </a:p>
          <a:p>
            <a:pPr>
              <a:lnSpc>
                <a:spcPct val="100000"/>
              </a:lnSpc>
            </a:pPr>
            <a:endParaRPr sz="2200" dirty="0">
              <a:latin typeface="Times New Roman"/>
              <a:cs typeface="Times New Roman"/>
            </a:endParaRPr>
          </a:p>
          <a:p>
            <a:pPr marL="11397">
              <a:tabLst>
                <a:tab pos="1642305" algn="l"/>
              </a:tabLst>
            </a:pPr>
            <a:r>
              <a:rPr sz="2200" b="1" spc="-4" dirty="0">
                <a:solidFill>
                  <a:srgbClr val="FF0000"/>
                </a:solidFill>
                <a:latin typeface="Arial"/>
                <a:cs typeface="Arial"/>
              </a:rPr>
              <a:t>The</a:t>
            </a:r>
            <a:r>
              <a:rPr sz="2200" b="1" dirty="0">
                <a:solidFill>
                  <a:srgbClr val="FF0000"/>
                </a:solidFill>
                <a:latin typeface="Arial"/>
                <a:cs typeface="Arial"/>
              </a:rPr>
              <a:t> </a:t>
            </a:r>
            <a:r>
              <a:rPr sz="2200" b="1" spc="-18" dirty="0">
                <a:solidFill>
                  <a:srgbClr val="FF0000"/>
                </a:solidFill>
                <a:latin typeface="Arial"/>
                <a:cs typeface="Arial"/>
              </a:rPr>
              <a:t>1990’s:</a:t>
            </a:r>
            <a:r>
              <a:rPr sz="2200" b="1" spc="-18" dirty="0">
                <a:latin typeface="Arial"/>
                <a:cs typeface="Arial"/>
              </a:rPr>
              <a:t>	</a:t>
            </a:r>
            <a:r>
              <a:rPr sz="2200" spc="-4" dirty="0">
                <a:latin typeface="Arial"/>
                <a:cs typeface="Arial"/>
              </a:rPr>
              <a:t>Older and debilitated</a:t>
            </a:r>
            <a:r>
              <a:rPr sz="2200" spc="-81" dirty="0">
                <a:latin typeface="Arial"/>
                <a:cs typeface="Arial"/>
              </a:rPr>
              <a:t> </a:t>
            </a:r>
            <a:r>
              <a:rPr sz="2200" spc="-4" dirty="0" smtClean="0">
                <a:latin typeface="Arial"/>
                <a:cs typeface="Arial"/>
              </a:rPr>
              <a:t>patients</a:t>
            </a:r>
            <a:endParaRPr lang="tr-TR" sz="2200" dirty="0" smtClean="0">
              <a:latin typeface="Arial"/>
              <a:cs typeface="Arial"/>
            </a:endParaRPr>
          </a:p>
          <a:p>
            <a:pPr marL="11397">
              <a:tabLst>
                <a:tab pos="1642305" algn="l"/>
              </a:tabLst>
            </a:pPr>
            <a:r>
              <a:rPr lang="tr-TR" sz="2200" spc="-4" dirty="0" smtClean="0">
                <a:latin typeface="Arial"/>
                <a:cs typeface="Arial"/>
              </a:rPr>
              <a:t>                     </a:t>
            </a:r>
          </a:p>
          <a:p>
            <a:pPr marL="11397">
              <a:tabLst>
                <a:tab pos="1642305" algn="l"/>
              </a:tabLst>
            </a:pPr>
            <a:r>
              <a:rPr lang="tr-TR" sz="2200" spc="-4" dirty="0" smtClean="0">
                <a:latin typeface="Arial"/>
                <a:cs typeface="Arial"/>
              </a:rPr>
              <a:t>	</a:t>
            </a:r>
            <a:r>
              <a:rPr sz="2200" spc="-4" dirty="0" smtClean="0">
                <a:latin typeface="Arial"/>
                <a:cs typeface="Arial"/>
              </a:rPr>
              <a:t>Extending the donor</a:t>
            </a:r>
            <a:r>
              <a:rPr sz="2200" spc="-94" dirty="0" smtClean="0">
                <a:latin typeface="Arial"/>
                <a:cs typeface="Arial"/>
              </a:rPr>
              <a:t> </a:t>
            </a:r>
            <a:r>
              <a:rPr sz="2200" spc="-4" dirty="0" smtClean="0">
                <a:latin typeface="Arial"/>
                <a:cs typeface="Arial"/>
              </a:rPr>
              <a:t>pool</a:t>
            </a:r>
            <a:endParaRPr sz="2200" dirty="0" smtClean="0">
              <a:latin typeface="Arial"/>
              <a:cs typeface="Arial"/>
            </a:endParaRPr>
          </a:p>
          <a:p>
            <a:pPr marL="111121" marR="878706" indent="-31912">
              <a:lnSpc>
                <a:spcPts val="7000"/>
              </a:lnSpc>
              <a:spcBef>
                <a:spcPts val="431"/>
              </a:spcBef>
              <a:tabLst>
                <a:tab pos="2373421" algn="l"/>
              </a:tabLst>
            </a:pPr>
            <a:r>
              <a:rPr sz="2200" b="1" spc="-4" dirty="0" smtClean="0">
                <a:solidFill>
                  <a:srgbClr val="FF0000"/>
                </a:solidFill>
                <a:latin typeface="Arial"/>
                <a:cs typeface="Arial"/>
              </a:rPr>
              <a:t>The </a:t>
            </a:r>
            <a:r>
              <a:rPr sz="2200" b="1" spc="-4" dirty="0">
                <a:solidFill>
                  <a:srgbClr val="FF0000"/>
                </a:solidFill>
                <a:latin typeface="Arial"/>
                <a:cs typeface="Arial"/>
              </a:rPr>
              <a:t>last decade:</a:t>
            </a:r>
            <a:r>
              <a:rPr sz="2200" b="1" spc="-4" dirty="0">
                <a:latin typeface="Arial"/>
                <a:cs typeface="Arial"/>
              </a:rPr>
              <a:t>	</a:t>
            </a:r>
            <a:r>
              <a:rPr sz="2200" spc="-4" dirty="0">
                <a:latin typeface="Arial"/>
                <a:cs typeface="Arial"/>
              </a:rPr>
              <a:t>Safer</a:t>
            </a:r>
            <a:r>
              <a:rPr sz="2200" spc="-31" dirty="0">
                <a:latin typeface="Arial"/>
                <a:cs typeface="Arial"/>
              </a:rPr>
              <a:t> </a:t>
            </a:r>
            <a:r>
              <a:rPr sz="2200" spc="-9" dirty="0">
                <a:latin typeface="Arial"/>
                <a:cs typeface="Arial"/>
              </a:rPr>
              <a:t>transplants </a:t>
            </a:r>
            <a:r>
              <a:rPr sz="2200" spc="-4" dirty="0">
                <a:latin typeface="Arial"/>
                <a:cs typeface="Arial"/>
              </a:rPr>
              <a:t> </a:t>
            </a:r>
            <a:endParaRPr lang="tr-TR" sz="2200" spc="-4" dirty="0" smtClean="0">
              <a:latin typeface="Arial"/>
              <a:cs typeface="Arial"/>
            </a:endParaRPr>
          </a:p>
          <a:p>
            <a:pPr marL="111121" marR="878706" indent="-31912">
              <a:lnSpc>
                <a:spcPts val="7000"/>
              </a:lnSpc>
              <a:spcBef>
                <a:spcPts val="431"/>
              </a:spcBef>
              <a:tabLst>
                <a:tab pos="2373421" algn="l"/>
              </a:tabLst>
            </a:pPr>
            <a:r>
              <a:rPr sz="2200" b="1" spc="-4" dirty="0" smtClean="0">
                <a:solidFill>
                  <a:srgbClr val="FF0000"/>
                </a:solidFill>
                <a:latin typeface="Arial"/>
                <a:cs typeface="Arial"/>
              </a:rPr>
              <a:t>The </a:t>
            </a:r>
            <a:r>
              <a:rPr sz="2200" b="1" spc="-4" dirty="0">
                <a:solidFill>
                  <a:srgbClr val="FF0000"/>
                </a:solidFill>
                <a:latin typeface="Arial"/>
                <a:cs typeface="Arial"/>
              </a:rPr>
              <a:t>next </a:t>
            </a:r>
            <a:r>
              <a:rPr sz="2200" b="1" spc="-4" dirty="0" smtClean="0">
                <a:solidFill>
                  <a:srgbClr val="FF0000"/>
                </a:solidFill>
                <a:latin typeface="Arial"/>
                <a:cs typeface="Arial"/>
              </a:rPr>
              <a:t>decade</a:t>
            </a:r>
            <a:r>
              <a:rPr sz="2200" b="1" spc="-4" dirty="0">
                <a:latin typeface="Arial"/>
                <a:cs typeface="Arial"/>
              </a:rPr>
              <a:t>: </a:t>
            </a:r>
            <a:r>
              <a:rPr sz="2200" spc="-4" dirty="0">
                <a:latin typeface="Arial"/>
                <a:cs typeface="Arial"/>
              </a:rPr>
              <a:t>More</a:t>
            </a:r>
            <a:r>
              <a:rPr sz="2200" spc="-40" dirty="0">
                <a:latin typeface="Arial"/>
                <a:cs typeface="Arial"/>
              </a:rPr>
              <a:t> </a:t>
            </a:r>
            <a:r>
              <a:rPr sz="2200" spc="-9" dirty="0">
                <a:latin typeface="Arial"/>
                <a:cs typeface="Arial"/>
              </a:rPr>
              <a:t>cures</a:t>
            </a:r>
            <a:endParaRPr sz="2200" dirty="0">
              <a:latin typeface="Arial"/>
              <a:cs typeface="Arial"/>
            </a:endParaRPr>
          </a:p>
        </p:txBody>
      </p:sp>
      <p:pic>
        <p:nvPicPr>
          <p:cNvPr id="4"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48345" y="1479177"/>
            <a:ext cx="0" cy="652182"/>
          </a:xfrm>
          <a:custGeom>
            <a:avLst/>
            <a:gdLst/>
            <a:ahLst/>
            <a:cxnLst/>
            <a:rect l="l" t="t" r="r" b="b"/>
            <a:pathLst>
              <a:path h="739139">
                <a:moveTo>
                  <a:pt x="0" y="0"/>
                </a:moveTo>
                <a:lnTo>
                  <a:pt x="0" y="739139"/>
                </a:lnTo>
              </a:path>
            </a:pathLst>
          </a:custGeom>
          <a:ln w="9905">
            <a:solidFill>
              <a:srgbClr val="000000"/>
            </a:solidFill>
          </a:ln>
        </p:spPr>
        <p:txBody>
          <a:bodyPr wrap="square" lIns="0" tIns="0" rIns="0" bIns="0" rtlCol="0"/>
          <a:lstStyle/>
          <a:p>
            <a:endParaRPr/>
          </a:p>
        </p:txBody>
      </p:sp>
      <p:sp>
        <p:nvSpPr>
          <p:cNvPr id="5" name="object 5"/>
          <p:cNvSpPr/>
          <p:nvPr/>
        </p:nvSpPr>
        <p:spPr>
          <a:xfrm>
            <a:off x="6511982" y="1479177"/>
            <a:ext cx="0" cy="652182"/>
          </a:xfrm>
          <a:custGeom>
            <a:avLst/>
            <a:gdLst/>
            <a:ahLst/>
            <a:cxnLst/>
            <a:rect l="l" t="t" r="r" b="b"/>
            <a:pathLst>
              <a:path h="739139">
                <a:moveTo>
                  <a:pt x="0" y="0"/>
                </a:moveTo>
                <a:lnTo>
                  <a:pt x="0" y="739139"/>
                </a:lnTo>
              </a:path>
            </a:pathLst>
          </a:custGeom>
          <a:ln w="9905">
            <a:solidFill>
              <a:srgbClr val="000000"/>
            </a:solidFill>
          </a:ln>
        </p:spPr>
        <p:txBody>
          <a:bodyPr wrap="square" lIns="0" tIns="0" rIns="0" bIns="0" rtlCol="0"/>
          <a:lstStyle/>
          <a:p>
            <a:endParaRPr/>
          </a:p>
        </p:txBody>
      </p:sp>
      <p:sp>
        <p:nvSpPr>
          <p:cNvPr id="6" name="object 6"/>
          <p:cNvSpPr txBox="1"/>
          <p:nvPr/>
        </p:nvSpPr>
        <p:spPr>
          <a:xfrm>
            <a:off x="1373217" y="1554480"/>
            <a:ext cx="776432" cy="338554"/>
          </a:xfrm>
          <a:prstGeom prst="rect">
            <a:avLst/>
          </a:prstGeom>
        </p:spPr>
        <p:txBody>
          <a:bodyPr vert="horz" wrap="square" lIns="0" tIns="0" rIns="0" bIns="0" rtlCol="0">
            <a:spAutoFit/>
          </a:bodyPr>
          <a:lstStyle/>
          <a:p>
            <a:pPr marL="11397"/>
            <a:r>
              <a:rPr sz="2200" spc="-9" dirty="0">
                <a:latin typeface="Arial"/>
                <a:cs typeface="Arial"/>
              </a:rPr>
              <a:t>1970s</a:t>
            </a:r>
            <a:endParaRPr sz="2200" dirty="0">
              <a:latin typeface="Arial"/>
              <a:cs typeface="Arial"/>
            </a:endParaRPr>
          </a:p>
        </p:txBody>
      </p:sp>
      <p:sp>
        <p:nvSpPr>
          <p:cNvPr id="7" name="object 7"/>
          <p:cNvSpPr txBox="1"/>
          <p:nvPr/>
        </p:nvSpPr>
        <p:spPr>
          <a:xfrm>
            <a:off x="4366491" y="1579357"/>
            <a:ext cx="776432" cy="338554"/>
          </a:xfrm>
          <a:prstGeom prst="rect">
            <a:avLst/>
          </a:prstGeom>
        </p:spPr>
        <p:txBody>
          <a:bodyPr vert="horz" wrap="square" lIns="0" tIns="0" rIns="0" bIns="0" rtlCol="0">
            <a:spAutoFit/>
          </a:bodyPr>
          <a:lstStyle/>
          <a:p>
            <a:pPr marL="11397"/>
            <a:r>
              <a:rPr sz="2200" spc="-9" dirty="0">
                <a:latin typeface="Arial"/>
                <a:cs typeface="Arial"/>
              </a:rPr>
              <a:t>1980s</a:t>
            </a:r>
            <a:endParaRPr sz="2200" dirty="0">
              <a:latin typeface="Arial"/>
              <a:cs typeface="Arial"/>
            </a:endParaRPr>
          </a:p>
        </p:txBody>
      </p:sp>
      <p:sp>
        <p:nvSpPr>
          <p:cNvPr id="8" name="object 8"/>
          <p:cNvSpPr txBox="1"/>
          <p:nvPr/>
        </p:nvSpPr>
        <p:spPr>
          <a:xfrm>
            <a:off x="7359766" y="1604907"/>
            <a:ext cx="776432" cy="338554"/>
          </a:xfrm>
          <a:prstGeom prst="rect">
            <a:avLst/>
          </a:prstGeom>
        </p:spPr>
        <p:txBody>
          <a:bodyPr vert="horz" wrap="square" lIns="0" tIns="0" rIns="0" bIns="0" rtlCol="0">
            <a:spAutoFit/>
          </a:bodyPr>
          <a:lstStyle/>
          <a:p>
            <a:pPr marL="11397"/>
            <a:r>
              <a:rPr sz="2200" spc="-9" dirty="0">
                <a:latin typeface="Arial"/>
                <a:cs typeface="Arial"/>
              </a:rPr>
              <a:t>1990s</a:t>
            </a:r>
            <a:endParaRPr sz="2200" dirty="0">
              <a:latin typeface="Arial"/>
              <a:cs typeface="Arial"/>
            </a:endParaRPr>
          </a:p>
        </p:txBody>
      </p:sp>
      <p:sp>
        <p:nvSpPr>
          <p:cNvPr id="9" name="object 9"/>
          <p:cNvSpPr/>
          <p:nvPr/>
        </p:nvSpPr>
        <p:spPr>
          <a:xfrm>
            <a:off x="3048345" y="2130686"/>
            <a:ext cx="0" cy="21291"/>
          </a:xfrm>
          <a:custGeom>
            <a:avLst/>
            <a:gdLst/>
            <a:ahLst/>
            <a:cxnLst/>
            <a:rect l="l" t="t" r="r" b="b"/>
            <a:pathLst>
              <a:path h="24130">
                <a:moveTo>
                  <a:pt x="0" y="0"/>
                </a:moveTo>
                <a:lnTo>
                  <a:pt x="0" y="23622"/>
                </a:lnTo>
              </a:path>
            </a:pathLst>
          </a:custGeom>
          <a:ln w="9905">
            <a:solidFill>
              <a:srgbClr val="000000"/>
            </a:solidFill>
          </a:ln>
        </p:spPr>
        <p:txBody>
          <a:bodyPr wrap="square" lIns="0" tIns="0" rIns="0" bIns="0" rtlCol="0"/>
          <a:lstStyle/>
          <a:p>
            <a:endParaRPr/>
          </a:p>
        </p:txBody>
      </p:sp>
      <p:sp>
        <p:nvSpPr>
          <p:cNvPr id="10" name="object 10"/>
          <p:cNvSpPr/>
          <p:nvPr/>
        </p:nvSpPr>
        <p:spPr>
          <a:xfrm>
            <a:off x="3048345" y="2497790"/>
            <a:ext cx="0" cy="497541"/>
          </a:xfrm>
          <a:custGeom>
            <a:avLst/>
            <a:gdLst/>
            <a:ahLst/>
            <a:cxnLst/>
            <a:rect l="l" t="t" r="r" b="b"/>
            <a:pathLst>
              <a:path h="563879">
                <a:moveTo>
                  <a:pt x="0" y="0"/>
                </a:moveTo>
                <a:lnTo>
                  <a:pt x="0" y="563879"/>
                </a:lnTo>
              </a:path>
            </a:pathLst>
          </a:custGeom>
          <a:ln w="9905">
            <a:solidFill>
              <a:srgbClr val="000000"/>
            </a:solidFill>
          </a:ln>
        </p:spPr>
        <p:txBody>
          <a:bodyPr wrap="square" lIns="0" tIns="0" rIns="0" bIns="0" rtlCol="0"/>
          <a:lstStyle/>
          <a:p>
            <a:endParaRPr/>
          </a:p>
        </p:txBody>
      </p:sp>
      <p:sp>
        <p:nvSpPr>
          <p:cNvPr id="11" name="object 11"/>
          <p:cNvSpPr/>
          <p:nvPr/>
        </p:nvSpPr>
        <p:spPr>
          <a:xfrm>
            <a:off x="6511982" y="2130686"/>
            <a:ext cx="0" cy="21291"/>
          </a:xfrm>
          <a:custGeom>
            <a:avLst/>
            <a:gdLst/>
            <a:ahLst/>
            <a:cxnLst/>
            <a:rect l="l" t="t" r="r" b="b"/>
            <a:pathLst>
              <a:path h="24130">
                <a:moveTo>
                  <a:pt x="0" y="0"/>
                </a:moveTo>
                <a:lnTo>
                  <a:pt x="0" y="23622"/>
                </a:lnTo>
              </a:path>
            </a:pathLst>
          </a:custGeom>
          <a:ln w="9905">
            <a:solidFill>
              <a:srgbClr val="000000"/>
            </a:solidFill>
          </a:ln>
        </p:spPr>
        <p:txBody>
          <a:bodyPr wrap="square" lIns="0" tIns="0" rIns="0" bIns="0" rtlCol="0"/>
          <a:lstStyle/>
          <a:p>
            <a:endParaRPr/>
          </a:p>
        </p:txBody>
      </p:sp>
      <p:sp>
        <p:nvSpPr>
          <p:cNvPr id="12" name="object 12"/>
          <p:cNvSpPr/>
          <p:nvPr/>
        </p:nvSpPr>
        <p:spPr>
          <a:xfrm>
            <a:off x="6511982" y="2497791"/>
            <a:ext cx="0" cy="57149"/>
          </a:xfrm>
          <a:custGeom>
            <a:avLst/>
            <a:gdLst/>
            <a:ahLst/>
            <a:cxnLst/>
            <a:rect l="l" t="t" r="r" b="b"/>
            <a:pathLst>
              <a:path h="64769">
                <a:moveTo>
                  <a:pt x="0" y="0"/>
                </a:moveTo>
                <a:lnTo>
                  <a:pt x="0" y="64770"/>
                </a:lnTo>
              </a:path>
            </a:pathLst>
          </a:custGeom>
          <a:ln w="9905">
            <a:solidFill>
              <a:srgbClr val="000000"/>
            </a:solidFill>
          </a:ln>
        </p:spPr>
        <p:txBody>
          <a:bodyPr wrap="square" lIns="0" tIns="0" rIns="0" bIns="0" rtlCol="0"/>
          <a:lstStyle/>
          <a:p>
            <a:endParaRPr/>
          </a:p>
        </p:txBody>
      </p:sp>
      <p:sp>
        <p:nvSpPr>
          <p:cNvPr id="13" name="object 13"/>
          <p:cNvSpPr/>
          <p:nvPr/>
        </p:nvSpPr>
        <p:spPr>
          <a:xfrm>
            <a:off x="6511982" y="2901202"/>
            <a:ext cx="0" cy="94129"/>
          </a:xfrm>
          <a:custGeom>
            <a:avLst/>
            <a:gdLst/>
            <a:ahLst/>
            <a:cxnLst/>
            <a:rect l="l" t="t" r="r" b="b"/>
            <a:pathLst>
              <a:path h="106679">
                <a:moveTo>
                  <a:pt x="0" y="0"/>
                </a:moveTo>
                <a:lnTo>
                  <a:pt x="0" y="106679"/>
                </a:lnTo>
              </a:path>
            </a:pathLst>
          </a:custGeom>
          <a:ln w="9905">
            <a:solidFill>
              <a:srgbClr val="000000"/>
            </a:solidFill>
          </a:ln>
        </p:spPr>
        <p:txBody>
          <a:bodyPr wrap="square" lIns="0" tIns="0" rIns="0" bIns="0" rtlCol="0"/>
          <a:lstStyle/>
          <a:p>
            <a:endParaRPr/>
          </a:p>
        </p:txBody>
      </p:sp>
      <p:sp>
        <p:nvSpPr>
          <p:cNvPr id="14" name="object 14"/>
          <p:cNvSpPr/>
          <p:nvPr/>
        </p:nvSpPr>
        <p:spPr>
          <a:xfrm>
            <a:off x="1312025" y="2147495"/>
            <a:ext cx="6728690" cy="354666"/>
          </a:xfrm>
          <a:custGeom>
            <a:avLst/>
            <a:gdLst/>
            <a:ahLst/>
            <a:cxnLst/>
            <a:rect l="l" t="t" r="r" b="b"/>
            <a:pathLst>
              <a:path w="7401559" h="401955">
                <a:moveTo>
                  <a:pt x="7401306" y="401574"/>
                </a:moveTo>
                <a:lnTo>
                  <a:pt x="7401306" y="0"/>
                </a:lnTo>
                <a:lnTo>
                  <a:pt x="0" y="0"/>
                </a:lnTo>
                <a:lnTo>
                  <a:pt x="0" y="401574"/>
                </a:lnTo>
                <a:lnTo>
                  <a:pt x="4571" y="401574"/>
                </a:lnTo>
                <a:lnTo>
                  <a:pt x="4571" y="9906"/>
                </a:lnTo>
                <a:lnTo>
                  <a:pt x="9906" y="4572"/>
                </a:lnTo>
                <a:lnTo>
                  <a:pt x="9905" y="9906"/>
                </a:lnTo>
                <a:lnTo>
                  <a:pt x="7391400" y="9906"/>
                </a:lnTo>
                <a:lnTo>
                  <a:pt x="7391400" y="4572"/>
                </a:lnTo>
                <a:lnTo>
                  <a:pt x="7395972" y="9906"/>
                </a:lnTo>
                <a:lnTo>
                  <a:pt x="7395972" y="401574"/>
                </a:lnTo>
                <a:lnTo>
                  <a:pt x="7401306" y="401574"/>
                </a:lnTo>
                <a:close/>
              </a:path>
              <a:path w="7401559" h="401955">
                <a:moveTo>
                  <a:pt x="9905" y="9906"/>
                </a:moveTo>
                <a:lnTo>
                  <a:pt x="9906" y="4572"/>
                </a:lnTo>
                <a:lnTo>
                  <a:pt x="4571" y="9906"/>
                </a:lnTo>
                <a:lnTo>
                  <a:pt x="9905" y="9906"/>
                </a:lnTo>
                <a:close/>
              </a:path>
              <a:path w="7401559" h="401955">
                <a:moveTo>
                  <a:pt x="9905" y="392430"/>
                </a:moveTo>
                <a:lnTo>
                  <a:pt x="9905" y="9906"/>
                </a:lnTo>
                <a:lnTo>
                  <a:pt x="4571" y="9906"/>
                </a:lnTo>
                <a:lnTo>
                  <a:pt x="4571" y="392430"/>
                </a:lnTo>
                <a:lnTo>
                  <a:pt x="9905" y="392430"/>
                </a:lnTo>
                <a:close/>
              </a:path>
              <a:path w="7401559" h="401955">
                <a:moveTo>
                  <a:pt x="7395972" y="392430"/>
                </a:moveTo>
                <a:lnTo>
                  <a:pt x="4571" y="392430"/>
                </a:lnTo>
                <a:lnTo>
                  <a:pt x="9906" y="397002"/>
                </a:lnTo>
                <a:lnTo>
                  <a:pt x="9905" y="401574"/>
                </a:lnTo>
                <a:lnTo>
                  <a:pt x="7391400" y="401574"/>
                </a:lnTo>
                <a:lnTo>
                  <a:pt x="7391400" y="397002"/>
                </a:lnTo>
                <a:lnTo>
                  <a:pt x="7395972" y="392430"/>
                </a:lnTo>
                <a:close/>
              </a:path>
              <a:path w="7401559" h="401955">
                <a:moveTo>
                  <a:pt x="9905" y="401574"/>
                </a:moveTo>
                <a:lnTo>
                  <a:pt x="9906" y="397002"/>
                </a:lnTo>
                <a:lnTo>
                  <a:pt x="4571" y="392430"/>
                </a:lnTo>
                <a:lnTo>
                  <a:pt x="4571" y="401574"/>
                </a:lnTo>
                <a:lnTo>
                  <a:pt x="9905" y="401574"/>
                </a:lnTo>
                <a:close/>
              </a:path>
              <a:path w="7401559" h="401955">
                <a:moveTo>
                  <a:pt x="7395972" y="9906"/>
                </a:moveTo>
                <a:lnTo>
                  <a:pt x="7391400" y="4572"/>
                </a:lnTo>
                <a:lnTo>
                  <a:pt x="7391400" y="9906"/>
                </a:lnTo>
                <a:lnTo>
                  <a:pt x="7395972" y="9906"/>
                </a:lnTo>
                <a:close/>
              </a:path>
              <a:path w="7401559" h="401955">
                <a:moveTo>
                  <a:pt x="7395972" y="392430"/>
                </a:moveTo>
                <a:lnTo>
                  <a:pt x="7395972" y="9906"/>
                </a:lnTo>
                <a:lnTo>
                  <a:pt x="7391400" y="9906"/>
                </a:lnTo>
                <a:lnTo>
                  <a:pt x="7391400" y="392430"/>
                </a:lnTo>
                <a:lnTo>
                  <a:pt x="7395972" y="392430"/>
                </a:lnTo>
                <a:close/>
              </a:path>
              <a:path w="7401559" h="401955">
                <a:moveTo>
                  <a:pt x="7395972" y="401574"/>
                </a:moveTo>
                <a:lnTo>
                  <a:pt x="7395972" y="392430"/>
                </a:lnTo>
                <a:lnTo>
                  <a:pt x="7391400" y="397002"/>
                </a:lnTo>
                <a:lnTo>
                  <a:pt x="7391400" y="401574"/>
                </a:lnTo>
                <a:lnTo>
                  <a:pt x="7395972" y="401574"/>
                </a:lnTo>
                <a:close/>
              </a:path>
            </a:pathLst>
          </a:custGeom>
          <a:solidFill>
            <a:srgbClr val="000000"/>
          </a:solidFill>
        </p:spPr>
        <p:txBody>
          <a:bodyPr wrap="square" lIns="0" tIns="0" rIns="0" bIns="0" rtlCol="0"/>
          <a:lstStyle/>
          <a:p>
            <a:endParaRPr/>
          </a:p>
        </p:txBody>
      </p:sp>
      <p:sp>
        <p:nvSpPr>
          <p:cNvPr id="15" name="object 15"/>
          <p:cNvSpPr/>
          <p:nvPr/>
        </p:nvSpPr>
        <p:spPr>
          <a:xfrm>
            <a:off x="3043844" y="2550907"/>
            <a:ext cx="4996873" cy="354666"/>
          </a:xfrm>
          <a:custGeom>
            <a:avLst/>
            <a:gdLst/>
            <a:ahLst/>
            <a:cxnLst/>
            <a:rect l="l" t="t" r="r" b="b"/>
            <a:pathLst>
              <a:path w="5496559" h="401954">
                <a:moveTo>
                  <a:pt x="5496306" y="401574"/>
                </a:moveTo>
                <a:lnTo>
                  <a:pt x="5496306" y="0"/>
                </a:lnTo>
                <a:lnTo>
                  <a:pt x="0" y="0"/>
                </a:lnTo>
                <a:lnTo>
                  <a:pt x="0" y="401574"/>
                </a:lnTo>
                <a:lnTo>
                  <a:pt x="4572" y="401574"/>
                </a:lnTo>
                <a:lnTo>
                  <a:pt x="4572" y="9906"/>
                </a:lnTo>
                <a:lnTo>
                  <a:pt x="9906" y="4572"/>
                </a:lnTo>
                <a:lnTo>
                  <a:pt x="9906" y="9906"/>
                </a:lnTo>
                <a:lnTo>
                  <a:pt x="5486400" y="9906"/>
                </a:lnTo>
                <a:lnTo>
                  <a:pt x="5486400" y="4572"/>
                </a:lnTo>
                <a:lnTo>
                  <a:pt x="5490972" y="9906"/>
                </a:lnTo>
                <a:lnTo>
                  <a:pt x="5490972" y="401574"/>
                </a:lnTo>
                <a:lnTo>
                  <a:pt x="5496306" y="401574"/>
                </a:lnTo>
                <a:close/>
              </a:path>
              <a:path w="5496559" h="401954">
                <a:moveTo>
                  <a:pt x="9906" y="9906"/>
                </a:moveTo>
                <a:lnTo>
                  <a:pt x="9906" y="4572"/>
                </a:lnTo>
                <a:lnTo>
                  <a:pt x="4572" y="9906"/>
                </a:lnTo>
                <a:lnTo>
                  <a:pt x="9906" y="9906"/>
                </a:lnTo>
                <a:close/>
              </a:path>
              <a:path w="5496559" h="401954">
                <a:moveTo>
                  <a:pt x="9906" y="392430"/>
                </a:moveTo>
                <a:lnTo>
                  <a:pt x="9906" y="9906"/>
                </a:lnTo>
                <a:lnTo>
                  <a:pt x="4572" y="9906"/>
                </a:lnTo>
                <a:lnTo>
                  <a:pt x="4572" y="392430"/>
                </a:lnTo>
                <a:lnTo>
                  <a:pt x="9906" y="392430"/>
                </a:lnTo>
                <a:close/>
              </a:path>
              <a:path w="5496559" h="401954">
                <a:moveTo>
                  <a:pt x="5490972" y="392430"/>
                </a:moveTo>
                <a:lnTo>
                  <a:pt x="4572" y="392430"/>
                </a:lnTo>
                <a:lnTo>
                  <a:pt x="9906" y="397002"/>
                </a:lnTo>
                <a:lnTo>
                  <a:pt x="9906" y="401574"/>
                </a:lnTo>
                <a:lnTo>
                  <a:pt x="5486400" y="401574"/>
                </a:lnTo>
                <a:lnTo>
                  <a:pt x="5486400" y="397001"/>
                </a:lnTo>
                <a:lnTo>
                  <a:pt x="5490972" y="392430"/>
                </a:lnTo>
                <a:close/>
              </a:path>
              <a:path w="5496559" h="401954">
                <a:moveTo>
                  <a:pt x="9906" y="401574"/>
                </a:moveTo>
                <a:lnTo>
                  <a:pt x="9906" y="397002"/>
                </a:lnTo>
                <a:lnTo>
                  <a:pt x="4572" y="392430"/>
                </a:lnTo>
                <a:lnTo>
                  <a:pt x="4572" y="401574"/>
                </a:lnTo>
                <a:lnTo>
                  <a:pt x="9906" y="401574"/>
                </a:lnTo>
                <a:close/>
              </a:path>
              <a:path w="5496559" h="401954">
                <a:moveTo>
                  <a:pt x="5490972" y="9906"/>
                </a:moveTo>
                <a:lnTo>
                  <a:pt x="5486400" y="4572"/>
                </a:lnTo>
                <a:lnTo>
                  <a:pt x="5486400" y="9906"/>
                </a:lnTo>
                <a:lnTo>
                  <a:pt x="5490972" y="9906"/>
                </a:lnTo>
                <a:close/>
              </a:path>
              <a:path w="5496559" h="401954">
                <a:moveTo>
                  <a:pt x="5490972" y="392430"/>
                </a:moveTo>
                <a:lnTo>
                  <a:pt x="5490972" y="9906"/>
                </a:lnTo>
                <a:lnTo>
                  <a:pt x="5486400" y="9906"/>
                </a:lnTo>
                <a:lnTo>
                  <a:pt x="5486400" y="392430"/>
                </a:lnTo>
                <a:lnTo>
                  <a:pt x="5490972" y="392430"/>
                </a:lnTo>
                <a:close/>
              </a:path>
              <a:path w="5496559" h="401954">
                <a:moveTo>
                  <a:pt x="5490972" y="401574"/>
                </a:moveTo>
                <a:lnTo>
                  <a:pt x="5490972" y="392430"/>
                </a:lnTo>
                <a:lnTo>
                  <a:pt x="5486400" y="397001"/>
                </a:lnTo>
                <a:lnTo>
                  <a:pt x="5486400" y="401574"/>
                </a:lnTo>
                <a:lnTo>
                  <a:pt x="5490972" y="401574"/>
                </a:lnTo>
                <a:close/>
              </a:path>
            </a:pathLst>
          </a:custGeom>
          <a:solidFill>
            <a:srgbClr val="000000"/>
          </a:solidFill>
        </p:spPr>
        <p:txBody>
          <a:bodyPr wrap="square" lIns="0" tIns="0" rIns="0" bIns="0" rtlCol="0"/>
          <a:lstStyle/>
          <a:p>
            <a:endParaRPr/>
          </a:p>
        </p:txBody>
      </p:sp>
      <p:sp>
        <p:nvSpPr>
          <p:cNvPr id="16" name="object 16"/>
          <p:cNvSpPr/>
          <p:nvPr/>
        </p:nvSpPr>
        <p:spPr>
          <a:xfrm>
            <a:off x="3671454" y="2958353"/>
            <a:ext cx="4364182" cy="36979"/>
          </a:xfrm>
          <a:custGeom>
            <a:avLst/>
            <a:gdLst/>
            <a:ahLst/>
            <a:cxnLst/>
            <a:rect l="l" t="t" r="r" b="b"/>
            <a:pathLst>
              <a:path w="4800600" h="41910">
                <a:moveTo>
                  <a:pt x="0" y="41910"/>
                </a:moveTo>
                <a:lnTo>
                  <a:pt x="4800600" y="41910"/>
                </a:lnTo>
                <a:lnTo>
                  <a:pt x="4800600" y="0"/>
                </a:lnTo>
                <a:lnTo>
                  <a:pt x="0" y="0"/>
                </a:lnTo>
                <a:lnTo>
                  <a:pt x="0" y="41910"/>
                </a:lnTo>
                <a:close/>
              </a:path>
            </a:pathLst>
          </a:custGeom>
          <a:solidFill>
            <a:srgbClr val="FFFFFF"/>
          </a:solidFill>
        </p:spPr>
        <p:txBody>
          <a:bodyPr wrap="square" lIns="0" tIns="0" rIns="0" bIns="0" rtlCol="0"/>
          <a:lstStyle/>
          <a:p>
            <a:endParaRPr/>
          </a:p>
        </p:txBody>
      </p:sp>
      <p:sp>
        <p:nvSpPr>
          <p:cNvPr id="17" name="object 17"/>
          <p:cNvSpPr/>
          <p:nvPr/>
        </p:nvSpPr>
        <p:spPr>
          <a:xfrm>
            <a:off x="3667298" y="2954319"/>
            <a:ext cx="4373418" cy="41462"/>
          </a:xfrm>
          <a:custGeom>
            <a:avLst/>
            <a:gdLst/>
            <a:ahLst/>
            <a:cxnLst/>
            <a:rect l="l" t="t" r="r" b="b"/>
            <a:pathLst>
              <a:path w="4810759" h="46989">
                <a:moveTo>
                  <a:pt x="4810506" y="46482"/>
                </a:moveTo>
                <a:lnTo>
                  <a:pt x="4810506" y="0"/>
                </a:lnTo>
                <a:lnTo>
                  <a:pt x="0" y="0"/>
                </a:lnTo>
                <a:lnTo>
                  <a:pt x="0" y="46482"/>
                </a:lnTo>
                <a:lnTo>
                  <a:pt x="4572" y="46482"/>
                </a:lnTo>
                <a:lnTo>
                  <a:pt x="4572" y="9906"/>
                </a:lnTo>
                <a:lnTo>
                  <a:pt x="9906" y="4572"/>
                </a:lnTo>
                <a:lnTo>
                  <a:pt x="9905" y="9906"/>
                </a:lnTo>
                <a:lnTo>
                  <a:pt x="4800600" y="9906"/>
                </a:lnTo>
                <a:lnTo>
                  <a:pt x="4800600" y="4572"/>
                </a:lnTo>
                <a:lnTo>
                  <a:pt x="4805172" y="9906"/>
                </a:lnTo>
                <a:lnTo>
                  <a:pt x="4805172" y="46482"/>
                </a:lnTo>
                <a:lnTo>
                  <a:pt x="4810506" y="46482"/>
                </a:lnTo>
                <a:close/>
              </a:path>
              <a:path w="4810759" h="46989">
                <a:moveTo>
                  <a:pt x="9905" y="9906"/>
                </a:moveTo>
                <a:lnTo>
                  <a:pt x="9906" y="4572"/>
                </a:lnTo>
                <a:lnTo>
                  <a:pt x="4572" y="9906"/>
                </a:lnTo>
                <a:lnTo>
                  <a:pt x="9905" y="9906"/>
                </a:lnTo>
                <a:close/>
              </a:path>
              <a:path w="4810759" h="46989">
                <a:moveTo>
                  <a:pt x="9905" y="46482"/>
                </a:moveTo>
                <a:lnTo>
                  <a:pt x="9905" y="9906"/>
                </a:lnTo>
                <a:lnTo>
                  <a:pt x="4572" y="9906"/>
                </a:lnTo>
                <a:lnTo>
                  <a:pt x="4572" y="46482"/>
                </a:lnTo>
                <a:lnTo>
                  <a:pt x="9905" y="46482"/>
                </a:lnTo>
                <a:close/>
              </a:path>
              <a:path w="4810759" h="46989">
                <a:moveTo>
                  <a:pt x="4805172" y="9906"/>
                </a:moveTo>
                <a:lnTo>
                  <a:pt x="4800600" y="4572"/>
                </a:lnTo>
                <a:lnTo>
                  <a:pt x="4800600" y="9906"/>
                </a:lnTo>
                <a:lnTo>
                  <a:pt x="4805172" y="9906"/>
                </a:lnTo>
                <a:close/>
              </a:path>
              <a:path w="4810759" h="46989">
                <a:moveTo>
                  <a:pt x="4805172" y="46482"/>
                </a:moveTo>
                <a:lnTo>
                  <a:pt x="4805172" y="9906"/>
                </a:lnTo>
                <a:lnTo>
                  <a:pt x="4800600" y="9906"/>
                </a:lnTo>
                <a:lnTo>
                  <a:pt x="4800600" y="46482"/>
                </a:lnTo>
                <a:lnTo>
                  <a:pt x="4805172" y="46482"/>
                </a:lnTo>
                <a:close/>
              </a:path>
            </a:pathLst>
          </a:custGeom>
          <a:solidFill>
            <a:srgbClr val="000000"/>
          </a:solidFill>
        </p:spPr>
        <p:txBody>
          <a:bodyPr wrap="square" lIns="0" tIns="0" rIns="0" bIns="0" rtlCol="0"/>
          <a:lstStyle/>
          <a:p>
            <a:endParaRPr/>
          </a:p>
        </p:txBody>
      </p:sp>
      <p:sp>
        <p:nvSpPr>
          <p:cNvPr id="18" name="object 18"/>
          <p:cNvSpPr/>
          <p:nvPr/>
        </p:nvSpPr>
        <p:spPr>
          <a:xfrm>
            <a:off x="3048345" y="2994659"/>
            <a:ext cx="0" cy="865094"/>
          </a:xfrm>
          <a:custGeom>
            <a:avLst/>
            <a:gdLst/>
            <a:ahLst/>
            <a:cxnLst/>
            <a:rect l="l" t="t" r="r" b="b"/>
            <a:pathLst>
              <a:path h="980439">
                <a:moveTo>
                  <a:pt x="0" y="0"/>
                </a:moveTo>
                <a:lnTo>
                  <a:pt x="0" y="979931"/>
                </a:lnTo>
              </a:path>
            </a:pathLst>
          </a:custGeom>
          <a:ln w="9905">
            <a:solidFill>
              <a:srgbClr val="000000"/>
            </a:solidFill>
          </a:ln>
        </p:spPr>
        <p:txBody>
          <a:bodyPr wrap="square" lIns="0" tIns="0" rIns="0" bIns="0" rtlCol="0"/>
          <a:lstStyle/>
          <a:p>
            <a:endParaRPr/>
          </a:p>
        </p:txBody>
      </p:sp>
      <p:sp>
        <p:nvSpPr>
          <p:cNvPr id="19" name="object 19"/>
          <p:cNvSpPr/>
          <p:nvPr/>
        </p:nvSpPr>
        <p:spPr>
          <a:xfrm>
            <a:off x="6511982" y="2994659"/>
            <a:ext cx="0" cy="1121"/>
          </a:xfrm>
          <a:custGeom>
            <a:avLst/>
            <a:gdLst/>
            <a:ahLst/>
            <a:cxnLst/>
            <a:rect l="l" t="t" r="r" b="b"/>
            <a:pathLst>
              <a:path h="1270">
                <a:moveTo>
                  <a:pt x="0" y="0"/>
                </a:moveTo>
                <a:lnTo>
                  <a:pt x="0" y="761"/>
                </a:lnTo>
              </a:path>
            </a:pathLst>
          </a:custGeom>
          <a:ln w="9905">
            <a:solidFill>
              <a:srgbClr val="000000"/>
            </a:solidFill>
          </a:ln>
        </p:spPr>
        <p:txBody>
          <a:bodyPr wrap="square" lIns="0" tIns="0" rIns="0" bIns="0" rtlCol="0"/>
          <a:lstStyle/>
          <a:p>
            <a:endParaRPr/>
          </a:p>
        </p:txBody>
      </p:sp>
      <p:sp>
        <p:nvSpPr>
          <p:cNvPr id="20" name="object 20"/>
          <p:cNvSpPr/>
          <p:nvPr/>
        </p:nvSpPr>
        <p:spPr>
          <a:xfrm>
            <a:off x="6511982" y="3304614"/>
            <a:ext cx="0" cy="57149"/>
          </a:xfrm>
          <a:custGeom>
            <a:avLst/>
            <a:gdLst/>
            <a:ahLst/>
            <a:cxnLst/>
            <a:rect l="l" t="t" r="r" b="b"/>
            <a:pathLst>
              <a:path h="64770">
                <a:moveTo>
                  <a:pt x="0" y="0"/>
                </a:moveTo>
                <a:lnTo>
                  <a:pt x="0" y="64769"/>
                </a:lnTo>
              </a:path>
            </a:pathLst>
          </a:custGeom>
          <a:ln w="9905">
            <a:solidFill>
              <a:srgbClr val="000000"/>
            </a:solidFill>
          </a:ln>
        </p:spPr>
        <p:txBody>
          <a:bodyPr wrap="square" lIns="0" tIns="0" rIns="0" bIns="0" rtlCol="0"/>
          <a:lstStyle/>
          <a:p>
            <a:endParaRPr/>
          </a:p>
        </p:txBody>
      </p:sp>
      <p:sp>
        <p:nvSpPr>
          <p:cNvPr id="21" name="object 21"/>
          <p:cNvSpPr/>
          <p:nvPr/>
        </p:nvSpPr>
        <p:spPr>
          <a:xfrm>
            <a:off x="6511982" y="3708026"/>
            <a:ext cx="0" cy="57149"/>
          </a:xfrm>
          <a:custGeom>
            <a:avLst/>
            <a:gdLst/>
            <a:ahLst/>
            <a:cxnLst/>
            <a:rect l="l" t="t" r="r" b="b"/>
            <a:pathLst>
              <a:path h="64770">
                <a:moveTo>
                  <a:pt x="0" y="0"/>
                </a:moveTo>
                <a:lnTo>
                  <a:pt x="0" y="64769"/>
                </a:lnTo>
              </a:path>
            </a:pathLst>
          </a:custGeom>
          <a:ln w="9905">
            <a:solidFill>
              <a:srgbClr val="000000"/>
            </a:solidFill>
          </a:ln>
        </p:spPr>
        <p:txBody>
          <a:bodyPr wrap="square" lIns="0" tIns="0" rIns="0" bIns="0" rtlCol="0"/>
          <a:lstStyle/>
          <a:p>
            <a:endParaRPr/>
          </a:p>
        </p:txBody>
      </p:sp>
      <p:sp>
        <p:nvSpPr>
          <p:cNvPr id="23" name="object 23"/>
          <p:cNvSpPr/>
          <p:nvPr/>
        </p:nvSpPr>
        <p:spPr>
          <a:xfrm>
            <a:off x="4775662" y="3761142"/>
            <a:ext cx="3265055" cy="98612"/>
          </a:xfrm>
          <a:custGeom>
            <a:avLst/>
            <a:gdLst/>
            <a:ahLst/>
            <a:cxnLst/>
            <a:rect l="l" t="t" r="r" b="b"/>
            <a:pathLst>
              <a:path w="3591559" h="111760">
                <a:moveTo>
                  <a:pt x="3591305" y="111251"/>
                </a:moveTo>
                <a:lnTo>
                  <a:pt x="3591305" y="0"/>
                </a:lnTo>
                <a:lnTo>
                  <a:pt x="0" y="0"/>
                </a:lnTo>
                <a:lnTo>
                  <a:pt x="0" y="111252"/>
                </a:lnTo>
                <a:lnTo>
                  <a:pt x="4572" y="111252"/>
                </a:lnTo>
                <a:lnTo>
                  <a:pt x="4572" y="9906"/>
                </a:lnTo>
                <a:lnTo>
                  <a:pt x="9906" y="4572"/>
                </a:lnTo>
                <a:lnTo>
                  <a:pt x="9906" y="9906"/>
                </a:lnTo>
                <a:lnTo>
                  <a:pt x="3581400" y="9906"/>
                </a:lnTo>
                <a:lnTo>
                  <a:pt x="3581400" y="4572"/>
                </a:lnTo>
                <a:lnTo>
                  <a:pt x="3585972" y="9906"/>
                </a:lnTo>
                <a:lnTo>
                  <a:pt x="3585972" y="111251"/>
                </a:lnTo>
                <a:lnTo>
                  <a:pt x="3591305" y="111251"/>
                </a:lnTo>
                <a:close/>
              </a:path>
              <a:path w="3591559" h="111760">
                <a:moveTo>
                  <a:pt x="9906" y="9906"/>
                </a:moveTo>
                <a:lnTo>
                  <a:pt x="9906" y="4572"/>
                </a:lnTo>
                <a:lnTo>
                  <a:pt x="4572" y="9906"/>
                </a:lnTo>
                <a:lnTo>
                  <a:pt x="9906" y="9906"/>
                </a:lnTo>
                <a:close/>
              </a:path>
              <a:path w="3591559" h="111760">
                <a:moveTo>
                  <a:pt x="9906" y="111252"/>
                </a:moveTo>
                <a:lnTo>
                  <a:pt x="9906" y="9906"/>
                </a:lnTo>
                <a:lnTo>
                  <a:pt x="4572" y="9906"/>
                </a:lnTo>
                <a:lnTo>
                  <a:pt x="4572" y="111252"/>
                </a:lnTo>
                <a:lnTo>
                  <a:pt x="9906" y="111252"/>
                </a:lnTo>
                <a:close/>
              </a:path>
              <a:path w="3591559" h="111760">
                <a:moveTo>
                  <a:pt x="3585972" y="9906"/>
                </a:moveTo>
                <a:lnTo>
                  <a:pt x="3581400" y="4572"/>
                </a:lnTo>
                <a:lnTo>
                  <a:pt x="3581400" y="9906"/>
                </a:lnTo>
                <a:lnTo>
                  <a:pt x="3585972" y="9906"/>
                </a:lnTo>
                <a:close/>
              </a:path>
              <a:path w="3591559" h="111760">
                <a:moveTo>
                  <a:pt x="3585972" y="111251"/>
                </a:moveTo>
                <a:lnTo>
                  <a:pt x="3585972" y="9906"/>
                </a:lnTo>
                <a:lnTo>
                  <a:pt x="3581400" y="9906"/>
                </a:lnTo>
                <a:lnTo>
                  <a:pt x="3581400" y="111251"/>
                </a:lnTo>
                <a:lnTo>
                  <a:pt x="3585972" y="111251"/>
                </a:lnTo>
                <a:close/>
              </a:path>
            </a:pathLst>
          </a:custGeom>
          <a:solidFill>
            <a:srgbClr val="000000"/>
          </a:solidFill>
        </p:spPr>
        <p:txBody>
          <a:bodyPr wrap="square" lIns="0" tIns="0" rIns="0" bIns="0" rtlCol="0"/>
          <a:lstStyle/>
          <a:p>
            <a:endParaRPr/>
          </a:p>
        </p:txBody>
      </p:sp>
      <p:sp>
        <p:nvSpPr>
          <p:cNvPr id="24" name="object 24"/>
          <p:cNvSpPr/>
          <p:nvPr/>
        </p:nvSpPr>
        <p:spPr>
          <a:xfrm>
            <a:off x="4082934" y="3357731"/>
            <a:ext cx="3957782" cy="354666"/>
          </a:xfrm>
          <a:custGeom>
            <a:avLst/>
            <a:gdLst/>
            <a:ahLst/>
            <a:cxnLst/>
            <a:rect l="l" t="t" r="r" b="b"/>
            <a:pathLst>
              <a:path w="4353559" h="401954">
                <a:moveTo>
                  <a:pt x="4353306" y="401574"/>
                </a:moveTo>
                <a:lnTo>
                  <a:pt x="4353306" y="0"/>
                </a:lnTo>
                <a:lnTo>
                  <a:pt x="0" y="0"/>
                </a:lnTo>
                <a:lnTo>
                  <a:pt x="0" y="401574"/>
                </a:lnTo>
                <a:lnTo>
                  <a:pt x="4572" y="401574"/>
                </a:lnTo>
                <a:lnTo>
                  <a:pt x="4572" y="9906"/>
                </a:lnTo>
                <a:lnTo>
                  <a:pt x="9906" y="4572"/>
                </a:lnTo>
                <a:lnTo>
                  <a:pt x="9906" y="9906"/>
                </a:lnTo>
                <a:lnTo>
                  <a:pt x="4343400" y="9906"/>
                </a:lnTo>
                <a:lnTo>
                  <a:pt x="4343400" y="4572"/>
                </a:lnTo>
                <a:lnTo>
                  <a:pt x="4347972" y="9906"/>
                </a:lnTo>
                <a:lnTo>
                  <a:pt x="4347972" y="401574"/>
                </a:lnTo>
                <a:lnTo>
                  <a:pt x="4353306" y="401574"/>
                </a:lnTo>
                <a:close/>
              </a:path>
              <a:path w="4353559" h="401954">
                <a:moveTo>
                  <a:pt x="9906" y="9906"/>
                </a:moveTo>
                <a:lnTo>
                  <a:pt x="9906" y="4572"/>
                </a:lnTo>
                <a:lnTo>
                  <a:pt x="4572" y="9906"/>
                </a:lnTo>
                <a:lnTo>
                  <a:pt x="9906" y="9906"/>
                </a:lnTo>
                <a:close/>
              </a:path>
              <a:path w="4353559" h="401954">
                <a:moveTo>
                  <a:pt x="9906" y="392430"/>
                </a:moveTo>
                <a:lnTo>
                  <a:pt x="9906" y="9906"/>
                </a:lnTo>
                <a:lnTo>
                  <a:pt x="4572" y="9906"/>
                </a:lnTo>
                <a:lnTo>
                  <a:pt x="4572" y="392430"/>
                </a:lnTo>
                <a:lnTo>
                  <a:pt x="9906" y="392430"/>
                </a:lnTo>
                <a:close/>
              </a:path>
              <a:path w="4353559" h="401954">
                <a:moveTo>
                  <a:pt x="4347972" y="392430"/>
                </a:moveTo>
                <a:lnTo>
                  <a:pt x="4572" y="392430"/>
                </a:lnTo>
                <a:lnTo>
                  <a:pt x="9906" y="397002"/>
                </a:lnTo>
                <a:lnTo>
                  <a:pt x="9906" y="401574"/>
                </a:lnTo>
                <a:lnTo>
                  <a:pt x="4343400" y="401574"/>
                </a:lnTo>
                <a:lnTo>
                  <a:pt x="4343400" y="397001"/>
                </a:lnTo>
                <a:lnTo>
                  <a:pt x="4347972" y="392430"/>
                </a:lnTo>
                <a:close/>
              </a:path>
              <a:path w="4353559" h="401954">
                <a:moveTo>
                  <a:pt x="9906" y="401574"/>
                </a:moveTo>
                <a:lnTo>
                  <a:pt x="9906" y="397002"/>
                </a:lnTo>
                <a:lnTo>
                  <a:pt x="4572" y="392430"/>
                </a:lnTo>
                <a:lnTo>
                  <a:pt x="4572" y="401574"/>
                </a:lnTo>
                <a:lnTo>
                  <a:pt x="9906" y="401574"/>
                </a:lnTo>
                <a:close/>
              </a:path>
              <a:path w="4353559" h="401954">
                <a:moveTo>
                  <a:pt x="4347972" y="9906"/>
                </a:moveTo>
                <a:lnTo>
                  <a:pt x="4343400" y="4572"/>
                </a:lnTo>
                <a:lnTo>
                  <a:pt x="4343400" y="9906"/>
                </a:lnTo>
                <a:lnTo>
                  <a:pt x="4347972" y="9906"/>
                </a:lnTo>
                <a:close/>
              </a:path>
              <a:path w="4353559" h="401954">
                <a:moveTo>
                  <a:pt x="4347972" y="392430"/>
                </a:moveTo>
                <a:lnTo>
                  <a:pt x="4347972" y="9906"/>
                </a:lnTo>
                <a:lnTo>
                  <a:pt x="4343400" y="9906"/>
                </a:lnTo>
                <a:lnTo>
                  <a:pt x="4343400" y="392430"/>
                </a:lnTo>
                <a:lnTo>
                  <a:pt x="4347972" y="392430"/>
                </a:lnTo>
                <a:close/>
              </a:path>
              <a:path w="4353559" h="401954">
                <a:moveTo>
                  <a:pt x="4347972" y="401574"/>
                </a:moveTo>
                <a:lnTo>
                  <a:pt x="4347972" y="392430"/>
                </a:lnTo>
                <a:lnTo>
                  <a:pt x="4343400" y="397001"/>
                </a:lnTo>
                <a:lnTo>
                  <a:pt x="4343400" y="401574"/>
                </a:lnTo>
                <a:lnTo>
                  <a:pt x="4347972" y="401574"/>
                </a:lnTo>
                <a:close/>
              </a:path>
            </a:pathLst>
          </a:custGeom>
          <a:solidFill>
            <a:srgbClr val="000000"/>
          </a:solidFill>
        </p:spPr>
        <p:txBody>
          <a:bodyPr wrap="square" lIns="0" tIns="0" rIns="0" bIns="0" rtlCol="0"/>
          <a:lstStyle/>
          <a:p>
            <a:endParaRPr/>
          </a:p>
        </p:txBody>
      </p:sp>
      <p:sp>
        <p:nvSpPr>
          <p:cNvPr id="26" name="object 26"/>
          <p:cNvSpPr/>
          <p:nvPr/>
        </p:nvSpPr>
        <p:spPr>
          <a:xfrm>
            <a:off x="3667298" y="2995331"/>
            <a:ext cx="4373418" cy="313765"/>
          </a:xfrm>
          <a:custGeom>
            <a:avLst/>
            <a:gdLst/>
            <a:ahLst/>
            <a:cxnLst/>
            <a:rect l="l" t="t" r="r" b="b"/>
            <a:pathLst>
              <a:path w="4810759" h="355600">
                <a:moveTo>
                  <a:pt x="9906" y="345948"/>
                </a:moveTo>
                <a:lnTo>
                  <a:pt x="9906" y="0"/>
                </a:lnTo>
                <a:lnTo>
                  <a:pt x="0" y="0"/>
                </a:lnTo>
                <a:lnTo>
                  <a:pt x="0" y="355092"/>
                </a:lnTo>
                <a:lnTo>
                  <a:pt x="4572" y="355092"/>
                </a:lnTo>
                <a:lnTo>
                  <a:pt x="4572" y="345948"/>
                </a:lnTo>
                <a:lnTo>
                  <a:pt x="9906" y="345948"/>
                </a:lnTo>
                <a:close/>
              </a:path>
              <a:path w="4810759" h="355600">
                <a:moveTo>
                  <a:pt x="4805172" y="345948"/>
                </a:moveTo>
                <a:lnTo>
                  <a:pt x="4572" y="345948"/>
                </a:lnTo>
                <a:lnTo>
                  <a:pt x="9906" y="350520"/>
                </a:lnTo>
                <a:lnTo>
                  <a:pt x="9906" y="355092"/>
                </a:lnTo>
                <a:lnTo>
                  <a:pt x="4800600" y="355092"/>
                </a:lnTo>
                <a:lnTo>
                  <a:pt x="4800600" y="350520"/>
                </a:lnTo>
                <a:lnTo>
                  <a:pt x="4805172" y="345948"/>
                </a:lnTo>
                <a:close/>
              </a:path>
              <a:path w="4810759" h="355600">
                <a:moveTo>
                  <a:pt x="9906" y="355092"/>
                </a:moveTo>
                <a:lnTo>
                  <a:pt x="9906" y="350520"/>
                </a:lnTo>
                <a:lnTo>
                  <a:pt x="4572" y="345948"/>
                </a:lnTo>
                <a:lnTo>
                  <a:pt x="4572" y="355092"/>
                </a:lnTo>
                <a:lnTo>
                  <a:pt x="9906" y="355092"/>
                </a:lnTo>
                <a:close/>
              </a:path>
              <a:path w="4810759" h="355600">
                <a:moveTo>
                  <a:pt x="4810506" y="355092"/>
                </a:moveTo>
                <a:lnTo>
                  <a:pt x="4810506" y="0"/>
                </a:lnTo>
                <a:lnTo>
                  <a:pt x="4800600" y="0"/>
                </a:lnTo>
                <a:lnTo>
                  <a:pt x="4800600" y="345948"/>
                </a:lnTo>
                <a:lnTo>
                  <a:pt x="4805172" y="345948"/>
                </a:lnTo>
                <a:lnTo>
                  <a:pt x="4805172" y="355092"/>
                </a:lnTo>
                <a:lnTo>
                  <a:pt x="4810506" y="355092"/>
                </a:lnTo>
                <a:close/>
              </a:path>
              <a:path w="4810759" h="355600">
                <a:moveTo>
                  <a:pt x="4805172" y="355092"/>
                </a:moveTo>
                <a:lnTo>
                  <a:pt x="4805172" y="345948"/>
                </a:lnTo>
                <a:lnTo>
                  <a:pt x="4800600" y="350520"/>
                </a:lnTo>
                <a:lnTo>
                  <a:pt x="4800600" y="355092"/>
                </a:lnTo>
                <a:lnTo>
                  <a:pt x="4805172" y="355092"/>
                </a:lnTo>
                <a:close/>
              </a:path>
            </a:pathLst>
          </a:custGeom>
          <a:solidFill>
            <a:srgbClr val="000000"/>
          </a:solidFill>
        </p:spPr>
        <p:txBody>
          <a:bodyPr wrap="square" lIns="0" tIns="0" rIns="0" bIns="0" rtlCol="0"/>
          <a:lstStyle/>
          <a:p>
            <a:endParaRPr/>
          </a:p>
        </p:txBody>
      </p:sp>
      <p:sp>
        <p:nvSpPr>
          <p:cNvPr id="27" name="object 27"/>
          <p:cNvSpPr/>
          <p:nvPr/>
        </p:nvSpPr>
        <p:spPr>
          <a:xfrm>
            <a:off x="3048345" y="3858633"/>
            <a:ext cx="0" cy="865094"/>
          </a:xfrm>
          <a:custGeom>
            <a:avLst/>
            <a:gdLst/>
            <a:ahLst/>
            <a:cxnLst/>
            <a:rect l="l" t="t" r="r" b="b"/>
            <a:pathLst>
              <a:path h="980439">
                <a:moveTo>
                  <a:pt x="0" y="0"/>
                </a:moveTo>
                <a:lnTo>
                  <a:pt x="0" y="979932"/>
                </a:lnTo>
              </a:path>
            </a:pathLst>
          </a:custGeom>
          <a:ln w="9905">
            <a:solidFill>
              <a:srgbClr val="000000"/>
            </a:solidFill>
          </a:ln>
        </p:spPr>
        <p:txBody>
          <a:bodyPr wrap="square" lIns="0" tIns="0" rIns="0" bIns="0" rtlCol="0"/>
          <a:lstStyle/>
          <a:p>
            <a:endParaRPr/>
          </a:p>
        </p:txBody>
      </p:sp>
      <p:sp>
        <p:nvSpPr>
          <p:cNvPr id="28" name="object 28"/>
          <p:cNvSpPr/>
          <p:nvPr/>
        </p:nvSpPr>
        <p:spPr>
          <a:xfrm>
            <a:off x="6511982" y="3858632"/>
            <a:ext cx="0" cy="1121"/>
          </a:xfrm>
          <a:custGeom>
            <a:avLst/>
            <a:gdLst/>
            <a:ahLst/>
            <a:cxnLst/>
            <a:rect l="l" t="t" r="r" b="b"/>
            <a:pathLst>
              <a:path h="1270">
                <a:moveTo>
                  <a:pt x="0" y="0"/>
                </a:moveTo>
                <a:lnTo>
                  <a:pt x="0" y="762"/>
                </a:lnTo>
              </a:path>
            </a:pathLst>
          </a:custGeom>
          <a:ln w="9905">
            <a:solidFill>
              <a:srgbClr val="000000"/>
            </a:solidFill>
          </a:ln>
        </p:spPr>
        <p:txBody>
          <a:bodyPr wrap="square" lIns="0" tIns="0" rIns="0" bIns="0" rtlCol="0"/>
          <a:lstStyle/>
          <a:p>
            <a:endParaRPr/>
          </a:p>
        </p:txBody>
      </p:sp>
      <p:sp>
        <p:nvSpPr>
          <p:cNvPr id="29" name="object 29"/>
          <p:cNvSpPr/>
          <p:nvPr/>
        </p:nvSpPr>
        <p:spPr>
          <a:xfrm>
            <a:off x="6511982" y="4111438"/>
            <a:ext cx="0" cy="57149"/>
          </a:xfrm>
          <a:custGeom>
            <a:avLst/>
            <a:gdLst/>
            <a:ahLst/>
            <a:cxnLst/>
            <a:rect l="l" t="t" r="r" b="b"/>
            <a:pathLst>
              <a:path h="64770">
                <a:moveTo>
                  <a:pt x="0" y="0"/>
                </a:moveTo>
                <a:lnTo>
                  <a:pt x="0" y="64769"/>
                </a:lnTo>
              </a:path>
            </a:pathLst>
          </a:custGeom>
          <a:ln w="9905">
            <a:solidFill>
              <a:srgbClr val="000000"/>
            </a:solidFill>
          </a:ln>
        </p:spPr>
        <p:txBody>
          <a:bodyPr wrap="square" lIns="0" tIns="0" rIns="0" bIns="0" rtlCol="0"/>
          <a:lstStyle/>
          <a:p>
            <a:endParaRPr/>
          </a:p>
        </p:txBody>
      </p:sp>
      <p:sp>
        <p:nvSpPr>
          <p:cNvPr id="30" name="object 30"/>
          <p:cNvSpPr/>
          <p:nvPr/>
        </p:nvSpPr>
        <p:spPr>
          <a:xfrm>
            <a:off x="6511982" y="4514850"/>
            <a:ext cx="0" cy="57149"/>
          </a:xfrm>
          <a:custGeom>
            <a:avLst/>
            <a:gdLst/>
            <a:ahLst/>
            <a:cxnLst/>
            <a:rect l="l" t="t" r="r" b="b"/>
            <a:pathLst>
              <a:path h="64770">
                <a:moveTo>
                  <a:pt x="0" y="0"/>
                </a:moveTo>
                <a:lnTo>
                  <a:pt x="0" y="64770"/>
                </a:lnTo>
              </a:path>
            </a:pathLst>
          </a:custGeom>
          <a:ln w="9905">
            <a:solidFill>
              <a:srgbClr val="000000"/>
            </a:solidFill>
          </a:ln>
        </p:spPr>
        <p:txBody>
          <a:bodyPr wrap="square" lIns="0" tIns="0" rIns="0" bIns="0" rtlCol="0"/>
          <a:lstStyle/>
          <a:p>
            <a:endParaRPr/>
          </a:p>
        </p:txBody>
      </p:sp>
      <p:sp>
        <p:nvSpPr>
          <p:cNvPr id="31" name="object 31"/>
          <p:cNvSpPr/>
          <p:nvPr/>
        </p:nvSpPr>
        <p:spPr>
          <a:xfrm>
            <a:off x="4775662" y="3859305"/>
            <a:ext cx="3265055" cy="256615"/>
          </a:xfrm>
          <a:custGeom>
            <a:avLst/>
            <a:gdLst/>
            <a:ahLst/>
            <a:cxnLst/>
            <a:rect l="l" t="t" r="r" b="b"/>
            <a:pathLst>
              <a:path w="3591559" h="290829">
                <a:moveTo>
                  <a:pt x="9906" y="281178"/>
                </a:moveTo>
                <a:lnTo>
                  <a:pt x="9906" y="0"/>
                </a:lnTo>
                <a:lnTo>
                  <a:pt x="0" y="0"/>
                </a:lnTo>
                <a:lnTo>
                  <a:pt x="0" y="290322"/>
                </a:lnTo>
                <a:lnTo>
                  <a:pt x="4572" y="290322"/>
                </a:lnTo>
                <a:lnTo>
                  <a:pt x="4572" y="281178"/>
                </a:lnTo>
                <a:lnTo>
                  <a:pt x="9906" y="281178"/>
                </a:lnTo>
                <a:close/>
              </a:path>
              <a:path w="3591559" h="290829">
                <a:moveTo>
                  <a:pt x="3585972" y="281178"/>
                </a:moveTo>
                <a:lnTo>
                  <a:pt x="4572" y="281178"/>
                </a:lnTo>
                <a:lnTo>
                  <a:pt x="9906" y="285750"/>
                </a:lnTo>
                <a:lnTo>
                  <a:pt x="9906" y="290322"/>
                </a:lnTo>
                <a:lnTo>
                  <a:pt x="3581400" y="290322"/>
                </a:lnTo>
                <a:lnTo>
                  <a:pt x="3581400" y="285750"/>
                </a:lnTo>
                <a:lnTo>
                  <a:pt x="3585972" y="281178"/>
                </a:lnTo>
                <a:close/>
              </a:path>
              <a:path w="3591559" h="290829">
                <a:moveTo>
                  <a:pt x="9906" y="290322"/>
                </a:moveTo>
                <a:lnTo>
                  <a:pt x="9906" y="285750"/>
                </a:lnTo>
                <a:lnTo>
                  <a:pt x="4572" y="281178"/>
                </a:lnTo>
                <a:lnTo>
                  <a:pt x="4572" y="290322"/>
                </a:lnTo>
                <a:lnTo>
                  <a:pt x="9906" y="290322"/>
                </a:lnTo>
                <a:close/>
              </a:path>
              <a:path w="3591559" h="290829">
                <a:moveTo>
                  <a:pt x="3591305" y="290322"/>
                </a:moveTo>
                <a:lnTo>
                  <a:pt x="3591305" y="0"/>
                </a:lnTo>
                <a:lnTo>
                  <a:pt x="3581400" y="0"/>
                </a:lnTo>
                <a:lnTo>
                  <a:pt x="3581400" y="281178"/>
                </a:lnTo>
                <a:lnTo>
                  <a:pt x="3585972" y="281178"/>
                </a:lnTo>
                <a:lnTo>
                  <a:pt x="3585972" y="290322"/>
                </a:lnTo>
                <a:lnTo>
                  <a:pt x="3591305" y="290322"/>
                </a:lnTo>
                <a:close/>
              </a:path>
              <a:path w="3591559" h="290829">
                <a:moveTo>
                  <a:pt x="3585972" y="290322"/>
                </a:moveTo>
                <a:lnTo>
                  <a:pt x="3585972" y="281178"/>
                </a:lnTo>
                <a:lnTo>
                  <a:pt x="3581400" y="285750"/>
                </a:lnTo>
                <a:lnTo>
                  <a:pt x="3581400" y="290322"/>
                </a:lnTo>
                <a:lnTo>
                  <a:pt x="3585972" y="290322"/>
                </a:lnTo>
                <a:close/>
              </a:path>
            </a:pathLst>
          </a:custGeom>
          <a:solidFill>
            <a:srgbClr val="000000"/>
          </a:solidFill>
        </p:spPr>
        <p:txBody>
          <a:bodyPr wrap="square" lIns="0" tIns="0" rIns="0" bIns="0" rtlCol="0"/>
          <a:lstStyle/>
          <a:p>
            <a:endParaRPr/>
          </a:p>
        </p:txBody>
      </p:sp>
      <p:sp>
        <p:nvSpPr>
          <p:cNvPr id="32" name="object 32"/>
          <p:cNvSpPr/>
          <p:nvPr/>
        </p:nvSpPr>
        <p:spPr>
          <a:xfrm>
            <a:off x="5814753" y="4164555"/>
            <a:ext cx="2225964" cy="354666"/>
          </a:xfrm>
          <a:custGeom>
            <a:avLst/>
            <a:gdLst/>
            <a:ahLst/>
            <a:cxnLst/>
            <a:rect l="l" t="t" r="r" b="b"/>
            <a:pathLst>
              <a:path w="2448559" h="401954">
                <a:moveTo>
                  <a:pt x="2448305" y="401574"/>
                </a:moveTo>
                <a:lnTo>
                  <a:pt x="2448305" y="0"/>
                </a:lnTo>
                <a:lnTo>
                  <a:pt x="0" y="0"/>
                </a:lnTo>
                <a:lnTo>
                  <a:pt x="0" y="401574"/>
                </a:lnTo>
                <a:lnTo>
                  <a:pt x="4572" y="401574"/>
                </a:lnTo>
                <a:lnTo>
                  <a:pt x="4572" y="9906"/>
                </a:lnTo>
                <a:lnTo>
                  <a:pt x="9906" y="4572"/>
                </a:lnTo>
                <a:lnTo>
                  <a:pt x="9906" y="9906"/>
                </a:lnTo>
                <a:lnTo>
                  <a:pt x="2438400" y="9906"/>
                </a:lnTo>
                <a:lnTo>
                  <a:pt x="2438400" y="4572"/>
                </a:lnTo>
                <a:lnTo>
                  <a:pt x="2442972" y="9906"/>
                </a:lnTo>
                <a:lnTo>
                  <a:pt x="2442972" y="401574"/>
                </a:lnTo>
                <a:lnTo>
                  <a:pt x="2448305" y="401574"/>
                </a:lnTo>
                <a:close/>
              </a:path>
              <a:path w="2448559" h="401954">
                <a:moveTo>
                  <a:pt x="9906" y="9906"/>
                </a:moveTo>
                <a:lnTo>
                  <a:pt x="9906" y="4572"/>
                </a:lnTo>
                <a:lnTo>
                  <a:pt x="4572" y="9906"/>
                </a:lnTo>
                <a:lnTo>
                  <a:pt x="9906" y="9906"/>
                </a:lnTo>
                <a:close/>
              </a:path>
              <a:path w="2448559" h="401954">
                <a:moveTo>
                  <a:pt x="9906" y="392430"/>
                </a:moveTo>
                <a:lnTo>
                  <a:pt x="9906" y="9906"/>
                </a:lnTo>
                <a:lnTo>
                  <a:pt x="4572" y="9906"/>
                </a:lnTo>
                <a:lnTo>
                  <a:pt x="4572" y="392430"/>
                </a:lnTo>
                <a:lnTo>
                  <a:pt x="9906" y="392430"/>
                </a:lnTo>
                <a:close/>
              </a:path>
              <a:path w="2448559" h="401954">
                <a:moveTo>
                  <a:pt x="2442972" y="392430"/>
                </a:moveTo>
                <a:lnTo>
                  <a:pt x="4572" y="392430"/>
                </a:lnTo>
                <a:lnTo>
                  <a:pt x="9906" y="397001"/>
                </a:lnTo>
                <a:lnTo>
                  <a:pt x="9906" y="401574"/>
                </a:lnTo>
                <a:lnTo>
                  <a:pt x="2438400" y="401574"/>
                </a:lnTo>
                <a:lnTo>
                  <a:pt x="2438400" y="397001"/>
                </a:lnTo>
                <a:lnTo>
                  <a:pt x="2442972" y="392430"/>
                </a:lnTo>
                <a:close/>
              </a:path>
              <a:path w="2448559" h="401954">
                <a:moveTo>
                  <a:pt x="9906" y="401574"/>
                </a:moveTo>
                <a:lnTo>
                  <a:pt x="9906" y="397001"/>
                </a:lnTo>
                <a:lnTo>
                  <a:pt x="4572" y="392430"/>
                </a:lnTo>
                <a:lnTo>
                  <a:pt x="4572" y="401574"/>
                </a:lnTo>
                <a:lnTo>
                  <a:pt x="9906" y="401574"/>
                </a:lnTo>
                <a:close/>
              </a:path>
              <a:path w="2448559" h="401954">
                <a:moveTo>
                  <a:pt x="2442972" y="9906"/>
                </a:moveTo>
                <a:lnTo>
                  <a:pt x="2438400" y="4572"/>
                </a:lnTo>
                <a:lnTo>
                  <a:pt x="2438400" y="9906"/>
                </a:lnTo>
                <a:lnTo>
                  <a:pt x="2442972" y="9906"/>
                </a:lnTo>
                <a:close/>
              </a:path>
              <a:path w="2448559" h="401954">
                <a:moveTo>
                  <a:pt x="2442972" y="392430"/>
                </a:moveTo>
                <a:lnTo>
                  <a:pt x="2442972" y="9906"/>
                </a:lnTo>
                <a:lnTo>
                  <a:pt x="2438400" y="9906"/>
                </a:lnTo>
                <a:lnTo>
                  <a:pt x="2438400" y="392430"/>
                </a:lnTo>
                <a:lnTo>
                  <a:pt x="2442972" y="392430"/>
                </a:lnTo>
                <a:close/>
              </a:path>
              <a:path w="2448559" h="401954">
                <a:moveTo>
                  <a:pt x="2442972" y="401574"/>
                </a:moveTo>
                <a:lnTo>
                  <a:pt x="2442972" y="392430"/>
                </a:lnTo>
                <a:lnTo>
                  <a:pt x="2438400" y="397001"/>
                </a:lnTo>
                <a:lnTo>
                  <a:pt x="2438400" y="401574"/>
                </a:lnTo>
                <a:lnTo>
                  <a:pt x="2442972" y="401574"/>
                </a:lnTo>
                <a:close/>
              </a:path>
            </a:pathLst>
          </a:custGeom>
          <a:solidFill>
            <a:srgbClr val="000000"/>
          </a:solidFill>
        </p:spPr>
        <p:txBody>
          <a:bodyPr wrap="square" lIns="0" tIns="0" rIns="0" bIns="0" rtlCol="0"/>
          <a:lstStyle/>
          <a:p>
            <a:endParaRPr/>
          </a:p>
        </p:txBody>
      </p:sp>
      <p:sp>
        <p:nvSpPr>
          <p:cNvPr id="33" name="object 33"/>
          <p:cNvSpPr/>
          <p:nvPr/>
        </p:nvSpPr>
        <p:spPr>
          <a:xfrm>
            <a:off x="6368934" y="4567966"/>
            <a:ext cx="1671782" cy="155762"/>
          </a:xfrm>
          <a:custGeom>
            <a:avLst/>
            <a:gdLst/>
            <a:ahLst/>
            <a:cxnLst/>
            <a:rect l="l" t="t" r="r" b="b"/>
            <a:pathLst>
              <a:path w="1838959" h="176529">
                <a:moveTo>
                  <a:pt x="1838705" y="176022"/>
                </a:moveTo>
                <a:lnTo>
                  <a:pt x="1838705" y="0"/>
                </a:lnTo>
                <a:lnTo>
                  <a:pt x="0" y="0"/>
                </a:lnTo>
                <a:lnTo>
                  <a:pt x="0" y="176022"/>
                </a:lnTo>
                <a:lnTo>
                  <a:pt x="4572" y="176022"/>
                </a:lnTo>
                <a:lnTo>
                  <a:pt x="4572" y="9906"/>
                </a:lnTo>
                <a:lnTo>
                  <a:pt x="9905" y="4572"/>
                </a:lnTo>
                <a:lnTo>
                  <a:pt x="9905" y="9906"/>
                </a:lnTo>
                <a:lnTo>
                  <a:pt x="1828800" y="9906"/>
                </a:lnTo>
                <a:lnTo>
                  <a:pt x="1828800" y="4572"/>
                </a:lnTo>
                <a:lnTo>
                  <a:pt x="1833372" y="9906"/>
                </a:lnTo>
                <a:lnTo>
                  <a:pt x="1833372" y="176022"/>
                </a:lnTo>
                <a:lnTo>
                  <a:pt x="1838705" y="176022"/>
                </a:lnTo>
                <a:close/>
              </a:path>
              <a:path w="1838959" h="176529">
                <a:moveTo>
                  <a:pt x="9905" y="9906"/>
                </a:moveTo>
                <a:lnTo>
                  <a:pt x="9905" y="4572"/>
                </a:lnTo>
                <a:lnTo>
                  <a:pt x="4572" y="9906"/>
                </a:lnTo>
                <a:lnTo>
                  <a:pt x="9905" y="9906"/>
                </a:lnTo>
                <a:close/>
              </a:path>
              <a:path w="1838959" h="176529">
                <a:moveTo>
                  <a:pt x="9905" y="176022"/>
                </a:moveTo>
                <a:lnTo>
                  <a:pt x="9905" y="9906"/>
                </a:lnTo>
                <a:lnTo>
                  <a:pt x="4572" y="9906"/>
                </a:lnTo>
                <a:lnTo>
                  <a:pt x="4572" y="176022"/>
                </a:lnTo>
                <a:lnTo>
                  <a:pt x="9905" y="176022"/>
                </a:lnTo>
                <a:close/>
              </a:path>
              <a:path w="1838959" h="176529">
                <a:moveTo>
                  <a:pt x="1833372" y="9906"/>
                </a:moveTo>
                <a:lnTo>
                  <a:pt x="1828800" y="4572"/>
                </a:lnTo>
                <a:lnTo>
                  <a:pt x="1828800" y="9906"/>
                </a:lnTo>
                <a:lnTo>
                  <a:pt x="1833372" y="9906"/>
                </a:lnTo>
                <a:close/>
              </a:path>
              <a:path w="1838959" h="176529">
                <a:moveTo>
                  <a:pt x="1833372" y="176022"/>
                </a:moveTo>
                <a:lnTo>
                  <a:pt x="1833372" y="9906"/>
                </a:lnTo>
                <a:lnTo>
                  <a:pt x="1828800" y="9906"/>
                </a:lnTo>
                <a:lnTo>
                  <a:pt x="1828800" y="176022"/>
                </a:lnTo>
                <a:lnTo>
                  <a:pt x="1833372" y="176022"/>
                </a:lnTo>
                <a:close/>
              </a:path>
            </a:pathLst>
          </a:custGeom>
          <a:solidFill>
            <a:srgbClr val="000000"/>
          </a:solidFill>
        </p:spPr>
        <p:txBody>
          <a:bodyPr wrap="square" lIns="0" tIns="0" rIns="0" bIns="0" rtlCol="0"/>
          <a:lstStyle/>
          <a:p>
            <a:endParaRPr/>
          </a:p>
        </p:txBody>
      </p:sp>
      <p:sp>
        <p:nvSpPr>
          <p:cNvPr id="34" name="object 34"/>
          <p:cNvSpPr/>
          <p:nvPr/>
        </p:nvSpPr>
        <p:spPr>
          <a:xfrm>
            <a:off x="3048345" y="4722608"/>
            <a:ext cx="0" cy="310963"/>
          </a:xfrm>
          <a:custGeom>
            <a:avLst/>
            <a:gdLst/>
            <a:ahLst/>
            <a:cxnLst/>
            <a:rect l="l" t="t" r="r" b="b"/>
            <a:pathLst>
              <a:path h="352425">
                <a:moveTo>
                  <a:pt x="0" y="0"/>
                </a:moveTo>
                <a:lnTo>
                  <a:pt x="0" y="352043"/>
                </a:lnTo>
              </a:path>
            </a:pathLst>
          </a:custGeom>
          <a:ln w="9905">
            <a:solidFill>
              <a:srgbClr val="000000"/>
            </a:solidFill>
          </a:ln>
        </p:spPr>
        <p:txBody>
          <a:bodyPr wrap="square" lIns="0" tIns="0" rIns="0" bIns="0" rtlCol="0"/>
          <a:lstStyle/>
          <a:p>
            <a:endParaRPr/>
          </a:p>
        </p:txBody>
      </p:sp>
      <p:sp>
        <p:nvSpPr>
          <p:cNvPr id="35" name="object 35"/>
          <p:cNvSpPr/>
          <p:nvPr/>
        </p:nvSpPr>
        <p:spPr>
          <a:xfrm>
            <a:off x="3048345" y="5378824"/>
            <a:ext cx="0" cy="208429"/>
          </a:xfrm>
          <a:custGeom>
            <a:avLst/>
            <a:gdLst/>
            <a:ahLst/>
            <a:cxnLst/>
            <a:rect l="l" t="t" r="r" b="b"/>
            <a:pathLst>
              <a:path h="236220">
                <a:moveTo>
                  <a:pt x="0" y="0"/>
                </a:moveTo>
                <a:lnTo>
                  <a:pt x="0" y="236220"/>
                </a:lnTo>
              </a:path>
            </a:pathLst>
          </a:custGeom>
          <a:ln w="9905">
            <a:solidFill>
              <a:srgbClr val="000000"/>
            </a:solidFill>
          </a:ln>
        </p:spPr>
        <p:txBody>
          <a:bodyPr wrap="square" lIns="0" tIns="0" rIns="0" bIns="0" rtlCol="0"/>
          <a:lstStyle/>
          <a:p>
            <a:endParaRPr/>
          </a:p>
        </p:txBody>
      </p:sp>
      <p:sp>
        <p:nvSpPr>
          <p:cNvPr id="36" name="object 36"/>
          <p:cNvSpPr/>
          <p:nvPr/>
        </p:nvSpPr>
        <p:spPr>
          <a:xfrm>
            <a:off x="6511982" y="4722607"/>
            <a:ext cx="0" cy="1121"/>
          </a:xfrm>
          <a:custGeom>
            <a:avLst/>
            <a:gdLst/>
            <a:ahLst/>
            <a:cxnLst/>
            <a:rect l="l" t="t" r="r" b="b"/>
            <a:pathLst>
              <a:path h="1270">
                <a:moveTo>
                  <a:pt x="0" y="0"/>
                </a:moveTo>
                <a:lnTo>
                  <a:pt x="0" y="762"/>
                </a:lnTo>
              </a:path>
            </a:pathLst>
          </a:custGeom>
          <a:ln w="9905">
            <a:solidFill>
              <a:srgbClr val="000000"/>
            </a:solidFill>
          </a:ln>
        </p:spPr>
        <p:txBody>
          <a:bodyPr wrap="square" lIns="0" tIns="0" rIns="0" bIns="0" rtlCol="0"/>
          <a:lstStyle/>
          <a:p>
            <a:endParaRPr/>
          </a:p>
        </p:txBody>
      </p:sp>
      <p:sp>
        <p:nvSpPr>
          <p:cNvPr id="37" name="object 37"/>
          <p:cNvSpPr/>
          <p:nvPr/>
        </p:nvSpPr>
        <p:spPr>
          <a:xfrm>
            <a:off x="6511982" y="4918261"/>
            <a:ext cx="0" cy="115421"/>
          </a:xfrm>
          <a:custGeom>
            <a:avLst/>
            <a:gdLst/>
            <a:ahLst/>
            <a:cxnLst/>
            <a:rect l="l" t="t" r="r" b="b"/>
            <a:pathLst>
              <a:path h="130810">
                <a:moveTo>
                  <a:pt x="0" y="0"/>
                </a:moveTo>
                <a:lnTo>
                  <a:pt x="0" y="130302"/>
                </a:lnTo>
              </a:path>
            </a:pathLst>
          </a:custGeom>
          <a:ln w="9905">
            <a:solidFill>
              <a:srgbClr val="000000"/>
            </a:solidFill>
          </a:ln>
        </p:spPr>
        <p:txBody>
          <a:bodyPr wrap="square" lIns="0" tIns="0" rIns="0" bIns="0" rtlCol="0"/>
          <a:lstStyle/>
          <a:p>
            <a:endParaRPr/>
          </a:p>
        </p:txBody>
      </p:sp>
      <p:sp>
        <p:nvSpPr>
          <p:cNvPr id="38" name="object 38"/>
          <p:cNvSpPr/>
          <p:nvPr/>
        </p:nvSpPr>
        <p:spPr>
          <a:xfrm>
            <a:off x="6511982" y="5378823"/>
            <a:ext cx="0" cy="58271"/>
          </a:xfrm>
          <a:custGeom>
            <a:avLst/>
            <a:gdLst/>
            <a:ahLst/>
            <a:cxnLst/>
            <a:rect l="l" t="t" r="r" b="b"/>
            <a:pathLst>
              <a:path h="66039">
                <a:moveTo>
                  <a:pt x="0" y="0"/>
                </a:moveTo>
                <a:lnTo>
                  <a:pt x="0" y="65531"/>
                </a:lnTo>
              </a:path>
            </a:pathLst>
          </a:custGeom>
          <a:ln w="9905">
            <a:solidFill>
              <a:srgbClr val="000000"/>
            </a:solidFill>
          </a:ln>
        </p:spPr>
        <p:txBody>
          <a:bodyPr wrap="square" lIns="0" tIns="0" rIns="0" bIns="0" rtlCol="0"/>
          <a:lstStyle/>
          <a:p>
            <a:endParaRPr/>
          </a:p>
        </p:txBody>
      </p:sp>
      <p:sp>
        <p:nvSpPr>
          <p:cNvPr id="39" name="object 39"/>
          <p:cNvSpPr/>
          <p:nvPr/>
        </p:nvSpPr>
        <p:spPr>
          <a:xfrm>
            <a:off x="1312025" y="5029200"/>
            <a:ext cx="6728690" cy="354666"/>
          </a:xfrm>
          <a:custGeom>
            <a:avLst/>
            <a:gdLst/>
            <a:ahLst/>
            <a:cxnLst/>
            <a:rect l="l" t="t" r="r" b="b"/>
            <a:pathLst>
              <a:path w="7401559" h="401954">
                <a:moveTo>
                  <a:pt x="7401306" y="401574"/>
                </a:moveTo>
                <a:lnTo>
                  <a:pt x="7401306" y="0"/>
                </a:lnTo>
                <a:lnTo>
                  <a:pt x="0" y="0"/>
                </a:lnTo>
                <a:lnTo>
                  <a:pt x="0" y="401574"/>
                </a:lnTo>
                <a:lnTo>
                  <a:pt x="4571" y="401574"/>
                </a:lnTo>
                <a:lnTo>
                  <a:pt x="4571" y="9144"/>
                </a:lnTo>
                <a:lnTo>
                  <a:pt x="9906" y="4572"/>
                </a:lnTo>
                <a:lnTo>
                  <a:pt x="9905" y="9144"/>
                </a:lnTo>
                <a:lnTo>
                  <a:pt x="7391400" y="9143"/>
                </a:lnTo>
                <a:lnTo>
                  <a:pt x="7391400" y="4572"/>
                </a:lnTo>
                <a:lnTo>
                  <a:pt x="7395972" y="9143"/>
                </a:lnTo>
                <a:lnTo>
                  <a:pt x="7395972" y="401574"/>
                </a:lnTo>
                <a:lnTo>
                  <a:pt x="7401306" y="401574"/>
                </a:lnTo>
                <a:close/>
              </a:path>
              <a:path w="7401559" h="401954">
                <a:moveTo>
                  <a:pt x="9905" y="9144"/>
                </a:moveTo>
                <a:lnTo>
                  <a:pt x="9906" y="4572"/>
                </a:lnTo>
                <a:lnTo>
                  <a:pt x="4571" y="9144"/>
                </a:lnTo>
                <a:lnTo>
                  <a:pt x="9905" y="9144"/>
                </a:lnTo>
                <a:close/>
              </a:path>
              <a:path w="7401559" h="401954">
                <a:moveTo>
                  <a:pt x="9905" y="391668"/>
                </a:moveTo>
                <a:lnTo>
                  <a:pt x="9905" y="9144"/>
                </a:lnTo>
                <a:lnTo>
                  <a:pt x="4571" y="9144"/>
                </a:lnTo>
                <a:lnTo>
                  <a:pt x="4571" y="391668"/>
                </a:lnTo>
                <a:lnTo>
                  <a:pt x="9905" y="391668"/>
                </a:lnTo>
                <a:close/>
              </a:path>
              <a:path w="7401559" h="401954">
                <a:moveTo>
                  <a:pt x="7395972" y="391667"/>
                </a:moveTo>
                <a:lnTo>
                  <a:pt x="4571" y="391668"/>
                </a:lnTo>
                <a:lnTo>
                  <a:pt x="9906" y="396240"/>
                </a:lnTo>
                <a:lnTo>
                  <a:pt x="9905" y="401574"/>
                </a:lnTo>
                <a:lnTo>
                  <a:pt x="7391400" y="401574"/>
                </a:lnTo>
                <a:lnTo>
                  <a:pt x="7391400" y="396239"/>
                </a:lnTo>
                <a:lnTo>
                  <a:pt x="7395972" y="391667"/>
                </a:lnTo>
                <a:close/>
              </a:path>
              <a:path w="7401559" h="401954">
                <a:moveTo>
                  <a:pt x="9905" y="401574"/>
                </a:moveTo>
                <a:lnTo>
                  <a:pt x="9906" y="396240"/>
                </a:lnTo>
                <a:lnTo>
                  <a:pt x="4571" y="391668"/>
                </a:lnTo>
                <a:lnTo>
                  <a:pt x="4571" y="401574"/>
                </a:lnTo>
                <a:lnTo>
                  <a:pt x="9905" y="401574"/>
                </a:lnTo>
                <a:close/>
              </a:path>
              <a:path w="7401559" h="401954">
                <a:moveTo>
                  <a:pt x="7395972" y="9143"/>
                </a:moveTo>
                <a:lnTo>
                  <a:pt x="7391400" y="4572"/>
                </a:lnTo>
                <a:lnTo>
                  <a:pt x="7391400" y="9143"/>
                </a:lnTo>
                <a:lnTo>
                  <a:pt x="7395972" y="9143"/>
                </a:lnTo>
                <a:close/>
              </a:path>
              <a:path w="7401559" h="401954">
                <a:moveTo>
                  <a:pt x="7395972" y="391667"/>
                </a:moveTo>
                <a:lnTo>
                  <a:pt x="7395972" y="9143"/>
                </a:lnTo>
                <a:lnTo>
                  <a:pt x="7391400" y="9143"/>
                </a:lnTo>
                <a:lnTo>
                  <a:pt x="7391400" y="391667"/>
                </a:lnTo>
                <a:lnTo>
                  <a:pt x="7395972" y="391667"/>
                </a:lnTo>
                <a:close/>
              </a:path>
              <a:path w="7401559" h="401954">
                <a:moveTo>
                  <a:pt x="7395972" y="401574"/>
                </a:moveTo>
                <a:lnTo>
                  <a:pt x="7395972" y="391667"/>
                </a:lnTo>
                <a:lnTo>
                  <a:pt x="7391400" y="396239"/>
                </a:lnTo>
                <a:lnTo>
                  <a:pt x="7391400" y="401574"/>
                </a:lnTo>
                <a:lnTo>
                  <a:pt x="7395972" y="401574"/>
                </a:lnTo>
                <a:close/>
              </a:path>
            </a:pathLst>
          </a:custGeom>
          <a:solidFill>
            <a:srgbClr val="000000"/>
          </a:solidFill>
        </p:spPr>
        <p:txBody>
          <a:bodyPr wrap="square" lIns="0" tIns="0" rIns="0" bIns="0" rtlCol="0"/>
          <a:lstStyle/>
          <a:p>
            <a:endParaRPr/>
          </a:p>
        </p:txBody>
      </p:sp>
      <p:sp>
        <p:nvSpPr>
          <p:cNvPr id="40" name="object 40"/>
          <p:cNvSpPr/>
          <p:nvPr/>
        </p:nvSpPr>
        <p:spPr>
          <a:xfrm>
            <a:off x="6368934" y="4723279"/>
            <a:ext cx="1671782" cy="199465"/>
          </a:xfrm>
          <a:custGeom>
            <a:avLst/>
            <a:gdLst/>
            <a:ahLst/>
            <a:cxnLst/>
            <a:rect l="l" t="t" r="r" b="b"/>
            <a:pathLst>
              <a:path w="1838959" h="226060">
                <a:moveTo>
                  <a:pt x="9905" y="216408"/>
                </a:moveTo>
                <a:lnTo>
                  <a:pt x="9905" y="0"/>
                </a:lnTo>
                <a:lnTo>
                  <a:pt x="0" y="0"/>
                </a:lnTo>
                <a:lnTo>
                  <a:pt x="0" y="225551"/>
                </a:lnTo>
                <a:lnTo>
                  <a:pt x="4572" y="225551"/>
                </a:lnTo>
                <a:lnTo>
                  <a:pt x="4572" y="216408"/>
                </a:lnTo>
                <a:lnTo>
                  <a:pt x="9905" y="216408"/>
                </a:lnTo>
                <a:close/>
              </a:path>
              <a:path w="1838959" h="226060">
                <a:moveTo>
                  <a:pt x="1833372" y="216408"/>
                </a:moveTo>
                <a:lnTo>
                  <a:pt x="4572" y="216408"/>
                </a:lnTo>
                <a:lnTo>
                  <a:pt x="9905" y="220979"/>
                </a:lnTo>
                <a:lnTo>
                  <a:pt x="9905" y="225551"/>
                </a:lnTo>
                <a:lnTo>
                  <a:pt x="1828800" y="225551"/>
                </a:lnTo>
                <a:lnTo>
                  <a:pt x="1828800" y="220979"/>
                </a:lnTo>
                <a:lnTo>
                  <a:pt x="1833372" y="216408"/>
                </a:lnTo>
                <a:close/>
              </a:path>
              <a:path w="1838959" h="226060">
                <a:moveTo>
                  <a:pt x="9905" y="225551"/>
                </a:moveTo>
                <a:lnTo>
                  <a:pt x="9905" y="220979"/>
                </a:lnTo>
                <a:lnTo>
                  <a:pt x="4572" y="216408"/>
                </a:lnTo>
                <a:lnTo>
                  <a:pt x="4572" y="225551"/>
                </a:lnTo>
                <a:lnTo>
                  <a:pt x="9905" y="225551"/>
                </a:lnTo>
                <a:close/>
              </a:path>
              <a:path w="1838959" h="226060">
                <a:moveTo>
                  <a:pt x="1838705" y="225551"/>
                </a:moveTo>
                <a:lnTo>
                  <a:pt x="1838705" y="0"/>
                </a:lnTo>
                <a:lnTo>
                  <a:pt x="1828800" y="0"/>
                </a:lnTo>
                <a:lnTo>
                  <a:pt x="1828800" y="216408"/>
                </a:lnTo>
                <a:lnTo>
                  <a:pt x="1833372" y="216408"/>
                </a:lnTo>
                <a:lnTo>
                  <a:pt x="1833372" y="225551"/>
                </a:lnTo>
                <a:lnTo>
                  <a:pt x="1838705" y="225551"/>
                </a:lnTo>
                <a:close/>
              </a:path>
              <a:path w="1838959" h="226060">
                <a:moveTo>
                  <a:pt x="1833372" y="225551"/>
                </a:moveTo>
                <a:lnTo>
                  <a:pt x="1833372" y="216408"/>
                </a:lnTo>
                <a:lnTo>
                  <a:pt x="1828800" y="220979"/>
                </a:lnTo>
                <a:lnTo>
                  <a:pt x="1828800" y="225551"/>
                </a:lnTo>
                <a:lnTo>
                  <a:pt x="1833372" y="225551"/>
                </a:lnTo>
                <a:close/>
              </a:path>
            </a:pathLst>
          </a:custGeom>
          <a:solidFill>
            <a:srgbClr val="000000"/>
          </a:solidFill>
        </p:spPr>
        <p:txBody>
          <a:bodyPr wrap="square" lIns="0" tIns="0" rIns="0" bIns="0" rtlCol="0"/>
          <a:lstStyle/>
          <a:p>
            <a:endParaRPr/>
          </a:p>
        </p:txBody>
      </p:sp>
      <p:sp>
        <p:nvSpPr>
          <p:cNvPr id="41" name="object 41"/>
          <p:cNvSpPr/>
          <p:nvPr/>
        </p:nvSpPr>
        <p:spPr>
          <a:xfrm>
            <a:off x="3320934" y="5432611"/>
            <a:ext cx="4719782" cy="154641"/>
          </a:xfrm>
          <a:custGeom>
            <a:avLst/>
            <a:gdLst/>
            <a:ahLst/>
            <a:cxnLst/>
            <a:rect l="l" t="t" r="r" b="b"/>
            <a:pathLst>
              <a:path w="5191759" h="175260">
                <a:moveTo>
                  <a:pt x="5191505" y="175260"/>
                </a:moveTo>
                <a:lnTo>
                  <a:pt x="5191505" y="0"/>
                </a:lnTo>
                <a:lnTo>
                  <a:pt x="0" y="0"/>
                </a:lnTo>
                <a:lnTo>
                  <a:pt x="0" y="175260"/>
                </a:lnTo>
                <a:lnTo>
                  <a:pt x="4572" y="175260"/>
                </a:lnTo>
                <a:lnTo>
                  <a:pt x="4572" y="9144"/>
                </a:lnTo>
                <a:lnTo>
                  <a:pt x="9906" y="4572"/>
                </a:lnTo>
                <a:lnTo>
                  <a:pt x="9905" y="9144"/>
                </a:lnTo>
                <a:lnTo>
                  <a:pt x="5181599" y="9144"/>
                </a:lnTo>
                <a:lnTo>
                  <a:pt x="5181599" y="4572"/>
                </a:lnTo>
                <a:lnTo>
                  <a:pt x="5186171" y="9144"/>
                </a:lnTo>
                <a:lnTo>
                  <a:pt x="5186171" y="175260"/>
                </a:lnTo>
                <a:lnTo>
                  <a:pt x="5191505" y="175260"/>
                </a:lnTo>
                <a:close/>
              </a:path>
              <a:path w="5191759" h="175260">
                <a:moveTo>
                  <a:pt x="9905" y="9144"/>
                </a:moveTo>
                <a:lnTo>
                  <a:pt x="9906" y="4572"/>
                </a:lnTo>
                <a:lnTo>
                  <a:pt x="4572" y="9144"/>
                </a:lnTo>
                <a:lnTo>
                  <a:pt x="9905" y="9144"/>
                </a:lnTo>
                <a:close/>
              </a:path>
              <a:path w="5191759" h="175260">
                <a:moveTo>
                  <a:pt x="9905" y="175260"/>
                </a:moveTo>
                <a:lnTo>
                  <a:pt x="9905" y="9144"/>
                </a:lnTo>
                <a:lnTo>
                  <a:pt x="4572" y="9144"/>
                </a:lnTo>
                <a:lnTo>
                  <a:pt x="4572" y="175260"/>
                </a:lnTo>
                <a:lnTo>
                  <a:pt x="9905" y="175260"/>
                </a:lnTo>
                <a:close/>
              </a:path>
              <a:path w="5191759" h="175260">
                <a:moveTo>
                  <a:pt x="5186171" y="9144"/>
                </a:moveTo>
                <a:lnTo>
                  <a:pt x="5181599" y="4572"/>
                </a:lnTo>
                <a:lnTo>
                  <a:pt x="5181599" y="9144"/>
                </a:lnTo>
                <a:lnTo>
                  <a:pt x="5186171" y="9144"/>
                </a:lnTo>
                <a:close/>
              </a:path>
              <a:path w="5191759" h="175260">
                <a:moveTo>
                  <a:pt x="5186171" y="175260"/>
                </a:moveTo>
                <a:lnTo>
                  <a:pt x="5186171" y="9144"/>
                </a:lnTo>
                <a:lnTo>
                  <a:pt x="5181599" y="9144"/>
                </a:lnTo>
                <a:lnTo>
                  <a:pt x="5181599" y="175260"/>
                </a:lnTo>
                <a:lnTo>
                  <a:pt x="5186171" y="175260"/>
                </a:lnTo>
                <a:close/>
              </a:path>
            </a:pathLst>
          </a:custGeom>
          <a:solidFill>
            <a:srgbClr val="000000"/>
          </a:solidFill>
        </p:spPr>
        <p:txBody>
          <a:bodyPr wrap="square" lIns="0" tIns="0" rIns="0" bIns="0" rtlCol="0"/>
          <a:lstStyle/>
          <a:p>
            <a:endParaRPr/>
          </a:p>
        </p:txBody>
      </p:sp>
      <p:sp>
        <p:nvSpPr>
          <p:cNvPr id="42" name="object 42"/>
          <p:cNvSpPr/>
          <p:nvPr/>
        </p:nvSpPr>
        <p:spPr>
          <a:xfrm>
            <a:off x="3048345" y="5586581"/>
            <a:ext cx="0" cy="868456"/>
          </a:xfrm>
          <a:custGeom>
            <a:avLst/>
            <a:gdLst/>
            <a:ahLst/>
            <a:cxnLst/>
            <a:rect l="l" t="t" r="r" b="b"/>
            <a:pathLst>
              <a:path h="984250">
                <a:moveTo>
                  <a:pt x="0" y="0"/>
                </a:moveTo>
                <a:lnTo>
                  <a:pt x="0" y="983741"/>
                </a:lnTo>
              </a:path>
            </a:pathLst>
          </a:custGeom>
          <a:ln w="9905">
            <a:solidFill>
              <a:srgbClr val="000000"/>
            </a:solidFill>
          </a:ln>
        </p:spPr>
        <p:txBody>
          <a:bodyPr wrap="square" lIns="0" tIns="0" rIns="0" bIns="0" rtlCol="0"/>
          <a:lstStyle/>
          <a:p>
            <a:endParaRPr/>
          </a:p>
        </p:txBody>
      </p:sp>
      <p:sp>
        <p:nvSpPr>
          <p:cNvPr id="43" name="object 43"/>
          <p:cNvSpPr/>
          <p:nvPr/>
        </p:nvSpPr>
        <p:spPr>
          <a:xfrm>
            <a:off x="6511982" y="5586580"/>
            <a:ext cx="0" cy="1121"/>
          </a:xfrm>
          <a:custGeom>
            <a:avLst/>
            <a:gdLst/>
            <a:ahLst/>
            <a:cxnLst/>
            <a:rect l="l" t="t" r="r" b="b"/>
            <a:pathLst>
              <a:path h="1270">
                <a:moveTo>
                  <a:pt x="0" y="0"/>
                </a:moveTo>
                <a:lnTo>
                  <a:pt x="0" y="762"/>
                </a:lnTo>
              </a:path>
            </a:pathLst>
          </a:custGeom>
          <a:ln w="9905">
            <a:solidFill>
              <a:srgbClr val="000000"/>
            </a:solidFill>
          </a:ln>
        </p:spPr>
        <p:txBody>
          <a:bodyPr wrap="square" lIns="0" tIns="0" rIns="0" bIns="0" rtlCol="0"/>
          <a:lstStyle/>
          <a:p>
            <a:endParaRPr/>
          </a:p>
        </p:txBody>
      </p:sp>
      <p:sp>
        <p:nvSpPr>
          <p:cNvPr id="44" name="object 44"/>
          <p:cNvSpPr/>
          <p:nvPr/>
        </p:nvSpPr>
        <p:spPr>
          <a:xfrm>
            <a:off x="6511982" y="5782235"/>
            <a:ext cx="0" cy="58271"/>
          </a:xfrm>
          <a:custGeom>
            <a:avLst/>
            <a:gdLst/>
            <a:ahLst/>
            <a:cxnLst/>
            <a:rect l="l" t="t" r="r" b="b"/>
            <a:pathLst>
              <a:path h="66040">
                <a:moveTo>
                  <a:pt x="0" y="0"/>
                </a:moveTo>
                <a:lnTo>
                  <a:pt x="0" y="65531"/>
                </a:lnTo>
              </a:path>
            </a:pathLst>
          </a:custGeom>
          <a:ln w="9905">
            <a:solidFill>
              <a:srgbClr val="000000"/>
            </a:solidFill>
          </a:ln>
        </p:spPr>
        <p:txBody>
          <a:bodyPr wrap="square" lIns="0" tIns="0" rIns="0" bIns="0" rtlCol="0"/>
          <a:lstStyle/>
          <a:p>
            <a:endParaRPr/>
          </a:p>
        </p:txBody>
      </p:sp>
      <p:sp>
        <p:nvSpPr>
          <p:cNvPr id="45" name="object 45"/>
          <p:cNvSpPr/>
          <p:nvPr/>
        </p:nvSpPr>
        <p:spPr>
          <a:xfrm>
            <a:off x="6511982" y="6185647"/>
            <a:ext cx="0" cy="268941"/>
          </a:xfrm>
          <a:custGeom>
            <a:avLst/>
            <a:gdLst/>
            <a:ahLst/>
            <a:cxnLst/>
            <a:rect l="l" t="t" r="r" b="b"/>
            <a:pathLst>
              <a:path h="304800">
                <a:moveTo>
                  <a:pt x="0" y="0"/>
                </a:moveTo>
                <a:lnTo>
                  <a:pt x="0" y="304800"/>
                </a:lnTo>
              </a:path>
            </a:pathLst>
          </a:custGeom>
          <a:ln w="9905">
            <a:solidFill>
              <a:srgbClr val="000000"/>
            </a:solidFill>
          </a:ln>
        </p:spPr>
        <p:txBody>
          <a:bodyPr wrap="square" lIns="0" tIns="0" rIns="0" bIns="0" rtlCol="0"/>
          <a:lstStyle/>
          <a:p>
            <a:endParaRPr/>
          </a:p>
        </p:txBody>
      </p:sp>
      <p:sp>
        <p:nvSpPr>
          <p:cNvPr id="46" name="object 46"/>
          <p:cNvSpPr/>
          <p:nvPr/>
        </p:nvSpPr>
        <p:spPr>
          <a:xfrm>
            <a:off x="3320934" y="5587253"/>
            <a:ext cx="4719782" cy="200025"/>
          </a:xfrm>
          <a:custGeom>
            <a:avLst/>
            <a:gdLst/>
            <a:ahLst/>
            <a:cxnLst/>
            <a:rect l="l" t="t" r="r" b="b"/>
            <a:pathLst>
              <a:path w="5191759" h="226695">
                <a:moveTo>
                  <a:pt x="9906" y="216408"/>
                </a:moveTo>
                <a:lnTo>
                  <a:pt x="9906" y="0"/>
                </a:lnTo>
                <a:lnTo>
                  <a:pt x="0" y="0"/>
                </a:lnTo>
                <a:lnTo>
                  <a:pt x="0" y="226313"/>
                </a:lnTo>
                <a:lnTo>
                  <a:pt x="4572" y="226313"/>
                </a:lnTo>
                <a:lnTo>
                  <a:pt x="4572" y="216408"/>
                </a:lnTo>
                <a:lnTo>
                  <a:pt x="9906" y="216408"/>
                </a:lnTo>
                <a:close/>
              </a:path>
              <a:path w="5191759" h="226695">
                <a:moveTo>
                  <a:pt x="5186171" y="216408"/>
                </a:moveTo>
                <a:lnTo>
                  <a:pt x="4572" y="216408"/>
                </a:lnTo>
                <a:lnTo>
                  <a:pt x="9906" y="220980"/>
                </a:lnTo>
                <a:lnTo>
                  <a:pt x="9906" y="226313"/>
                </a:lnTo>
                <a:lnTo>
                  <a:pt x="5181599" y="226313"/>
                </a:lnTo>
                <a:lnTo>
                  <a:pt x="5181599" y="220980"/>
                </a:lnTo>
                <a:lnTo>
                  <a:pt x="5186171" y="216408"/>
                </a:lnTo>
                <a:close/>
              </a:path>
              <a:path w="5191759" h="226695">
                <a:moveTo>
                  <a:pt x="9906" y="226313"/>
                </a:moveTo>
                <a:lnTo>
                  <a:pt x="9906" y="220980"/>
                </a:lnTo>
                <a:lnTo>
                  <a:pt x="4572" y="216408"/>
                </a:lnTo>
                <a:lnTo>
                  <a:pt x="4572" y="226313"/>
                </a:lnTo>
                <a:lnTo>
                  <a:pt x="9906" y="226313"/>
                </a:lnTo>
                <a:close/>
              </a:path>
              <a:path w="5191759" h="226695">
                <a:moveTo>
                  <a:pt x="5191505" y="226313"/>
                </a:moveTo>
                <a:lnTo>
                  <a:pt x="5191505" y="0"/>
                </a:lnTo>
                <a:lnTo>
                  <a:pt x="5181599" y="0"/>
                </a:lnTo>
                <a:lnTo>
                  <a:pt x="5181599" y="216408"/>
                </a:lnTo>
                <a:lnTo>
                  <a:pt x="5186171" y="216408"/>
                </a:lnTo>
                <a:lnTo>
                  <a:pt x="5186171" y="226313"/>
                </a:lnTo>
                <a:lnTo>
                  <a:pt x="5191505" y="226313"/>
                </a:lnTo>
                <a:close/>
              </a:path>
              <a:path w="5191759" h="226695">
                <a:moveTo>
                  <a:pt x="5186171" y="226313"/>
                </a:moveTo>
                <a:lnTo>
                  <a:pt x="5186171" y="216408"/>
                </a:lnTo>
                <a:lnTo>
                  <a:pt x="5181599" y="220980"/>
                </a:lnTo>
                <a:lnTo>
                  <a:pt x="5181599" y="226313"/>
                </a:lnTo>
                <a:lnTo>
                  <a:pt x="5186171" y="226313"/>
                </a:lnTo>
                <a:close/>
              </a:path>
            </a:pathLst>
          </a:custGeom>
          <a:solidFill>
            <a:srgbClr val="000000"/>
          </a:solidFill>
        </p:spPr>
        <p:txBody>
          <a:bodyPr wrap="square" lIns="0" tIns="0" rIns="0" bIns="0" rtlCol="0"/>
          <a:lstStyle/>
          <a:p>
            <a:endParaRPr/>
          </a:p>
        </p:txBody>
      </p:sp>
      <p:sp>
        <p:nvSpPr>
          <p:cNvPr id="47" name="object 47"/>
          <p:cNvSpPr/>
          <p:nvPr/>
        </p:nvSpPr>
        <p:spPr>
          <a:xfrm>
            <a:off x="3459480" y="5836023"/>
            <a:ext cx="4581236" cy="354666"/>
          </a:xfrm>
          <a:custGeom>
            <a:avLst/>
            <a:gdLst/>
            <a:ahLst/>
            <a:cxnLst/>
            <a:rect l="l" t="t" r="r" b="b"/>
            <a:pathLst>
              <a:path w="5039359" h="401954">
                <a:moveTo>
                  <a:pt x="5039105" y="401574"/>
                </a:moveTo>
                <a:lnTo>
                  <a:pt x="5039105" y="0"/>
                </a:lnTo>
                <a:lnTo>
                  <a:pt x="0" y="0"/>
                </a:lnTo>
                <a:lnTo>
                  <a:pt x="0" y="401574"/>
                </a:lnTo>
                <a:lnTo>
                  <a:pt x="4572" y="401574"/>
                </a:lnTo>
                <a:lnTo>
                  <a:pt x="4572" y="9144"/>
                </a:lnTo>
                <a:lnTo>
                  <a:pt x="9906" y="4572"/>
                </a:lnTo>
                <a:lnTo>
                  <a:pt x="9906" y="9144"/>
                </a:lnTo>
                <a:lnTo>
                  <a:pt x="5029199" y="9144"/>
                </a:lnTo>
                <a:lnTo>
                  <a:pt x="5029199" y="4572"/>
                </a:lnTo>
                <a:lnTo>
                  <a:pt x="5033771" y="9144"/>
                </a:lnTo>
                <a:lnTo>
                  <a:pt x="5033771" y="401574"/>
                </a:lnTo>
                <a:lnTo>
                  <a:pt x="5039105" y="401574"/>
                </a:lnTo>
                <a:close/>
              </a:path>
              <a:path w="5039359" h="401954">
                <a:moveTo>
                  <a:pt x="9906" y="9144"/>
                </a:moveTo>
                <a:lnTo>
                  <a:pt x="9906" y="4572"/>
                </a:lnTo>
                <a:lnTo>
                  <a:pt x="4572" y="9144"/>
                </a:lnTo>
                <a:lnTo>
                  <a:pt x="9906" y="9144"/>
                </a:lnTo>
                <a:close/>
              </a:path>
              <a:path w="5039359" h="401954">
                <a:moveTo>
                  <a:pt x="9906" y="391668"/>
                </a:moveTo>
                <a:lnTo>
                  <a:pt x="9906" y="9144"/>
                </a:lnTo>
                <a:lnTo>
                  <a:pt x="4572" y="9144"/>
                </a:lnTo>
                <a:lnTo>
                  <a:pt x="4572" y="391668"/>
                </a:lnTo>
                <a:lnTo>
                  <a:pt x="9906" y="391668"/>
                </a:lnTo>
                <a:close/>
              </a:path>
              <a:path w="5039359" h="401954">
                <a:moveTo>
                  <a:pt x="5033771" y="391668"/>
                </a:moveTo>
                <a:lnTo>
                  <a:pt x="4572" y="391668"/>
                </a:lnTo>
                <a:lnTo>
                  <a:pt x="9906" y="396240"/>
                </a:lnTo>
                <a:lnTo>
                  <a:pt x="9906" y="401574"/>
                </a:lnTo>
                <a:lnTo>
                  <a:pt x="5029199" y="401574"/>
                </a:lnTo>
                <a:lnTo>
                  <a:pt x="5029199" y="396240"/>
                </a:lnTo>
                <a:lnTo>
                  <a:pt x="5033771" y="391668"/>
                </a:lnTo>
                <a:close/>
              </a:path>
              <a:path w="5039359" h="401954">
                <a:moveTo>
                  <a:pt x="9906" y="401574"/>
                </a:moveTo>
                <a:lnTo>
                  <a:pt x="9906" y="396240"/>
                </a:lnTo>
                <a:lnTo>
                  <a:pt x="4572" y="391668"/>
                </a:lnTo>
                <a:lnTo>
                  <a:pt x="4572" y="401574"/>
                </a:lnTo>
                <a:lnTo>
                  <a:pt x="9906" y="401574"/>
                </a:lnTo>
                <a:close/>
              </a:path>
              <a:path w="5039359" h="401954">
                <a:moveTo>
                  <a:pt x="5033771" y="9144"/>
                </a:moveTo>
                <a:lnTo>
                  <a:pt x="5029199" y="4572"/>
                </a:lnTo>
                <a:lnTo>
                  <a:pt x="5029199" y="9144"/>
                </a:lnTo>
                <a:lnTo>
                  <a:pt x="5033771" y="9144"/>
                </a:lnTo>
                <a:close/>
              </a:path>
              <a:path w="5039359" h="401954">
                <a:moveTo>
                  <a:pt x="5033771" y="391668"/>
                </a:moveTo>
                <a:lnTo>
                  <a:pt x="5033771" y="9144"/>
                </a:lnTo>
                <a:lnTo>
                  <a:pt x="5029199" y="9144"/>
                </a:lnTo>
                <a:lnTo>
                  <a:pt x="5029200" y="391668"/>
                </a:lnTo>
                <a:lnTo>
                  <a:pt x="5033771" y="391668"/>
                </a:lnTo>
                <a:close/>
              </a:path>
              <a:path w="5039359" h="401954">
                <a:moveTo>
                  <a:pt x="5033771" y="401574"/>
                </a:moveTo>
                <a:lnTo>
                  <a:pt x="5033771" y="391668"/>
                </a:lnTo>
                <a:lnTo>
                  <a:pt x="5029199" y="396240"/>
                </a:lnTo>
                <a:lnTo>
                  <a:pt x="5029199" y="401574"/>
                </a:lnTo>
                <a:lnTo>
                  <a:pt x="5033771" y="401574"/>
                </a:lnTo>
                <a:close/>
              </a:path>
            </a:pathLst>
          </a:custGeom>
          <a:solidFill>
            <a:srgbClr val="000000"/>
          </a:solidFill>
        </p:spPr>
        <p:txBody>
          <a:bodyPr wrap="square" lIns="0" tIns="0" rIns="0" bIns="0" rtlCol="0"/>
          <a:lstStyle/>
          <a:p>
            <a:endParaRPr/>
          </a:p>
        </p:txBody>
      </p:sp>
      <p:sp>
        <p:nvSpPr>
          <p:cNvPr id="51" name="object 48"/>
          <p:cNvSpPr txBox="1">
            <a:spLocks noGrp="1"/>
          </p:cNvSpPr>
          <p:nvPr>
            <p:ph type="body" idx="1"/>
          </p:nvPr>
        </p:nvSpPr>
        <p:spPr>
          <a:xfrm>
            <a:off x="1447800" y="2183929"/>
            <a:ext cx="7467600" cy="3988271"/>
          </a:xfrm>
          <a:prstGeom prst="rect">
            <a:avLst/>
          </a:prstGeom>
        </p:spPr>
        <p:txBody>
          <a:bodyPr vert="horz" wrap="square" lIns="0" tIns="0" rIns="0" bIns="0" rtlCol="0">
            <a:spAutoFit/>
          </a:bodyPr>
          <a:lstStyle/>
          <a:p>
            <a:pPr marL="11397">
              <a:lnSpc>
                <a:spcPct val="110000"/>
              </a:lnSpc>
            </a:pPr>
            <a:r>
              <a:rPr dirty="0"/>
              <a:t>Acute</a:t>
            </a:r>
            <a:r>
              <a:rPr spc="-67" dirty="0"/>
              <a:t> </a:t>
            </a:r>
            <a:r>
              <a:rPr spc="-4" dirty="0"/>
              <a:t>leukemia</a:t>
            </a:r>
          </a:p>
          <a:p>
            <a:pPr marL="1720944">
              <a:lnSpc>
                <a:spcPct val="110000"/>
              </a:lnSpc>
              <a:spcBef>
                <a:spcPts val="646"/>
              </a:spcBef>
            </a:pPr>
            <a:r>
              <a:rPr spc="-9" dirty="0" smtClean="0"/>
              <a:t>CML</a:t>
            </a:r>
            <a:endParaRPr lang="tr-TR" spc="-9" dirty="0" smtClean="0"/>
          </a:p>
          <a:p>
            <a:pPr marL="1720944">
              <a:lnSpc>
                <a:spcPct val="110000"/>
              </a:lnSpc>
              <a:spcBef>
                <a:spcPts val="646"/>
              </a:spcBef>
            </a:pPr>
            <a:r>
              <a:rPr lang="tr-TR" spc="-9" dirty="0" smtClean="0"/>
              <a:t>        </a:t>
            </a:r>
            <a:r>
              <a:rPr spc="-9" dirty="0" smtClean="0"/>
              <a:t>CLL</a:t>
            </a:r>
            <a:endParaRPr lang="tr-TR" spc="-9" dirty="0" smtClean="0"/>
          </a:p>
          <a:p>
            <a:pPr marL="1720944">
              <a:lnSpc>
                <a:spcPct val="110000"/>
              </a:lnSpc>
              <a:spcBef>
                <a:spcPts val="646"/>
              </a:spcBef>
            </a:pPr>
            <a:r>
              <a:rPr lang="tr-TR" spc="-9" dirty="0" smtClean="0"/>
              <a:t>               M</a:t>
            </a:r>
            <a:r>
              <a:rPr spc="-9" dirty="0" err="1" smtClean="0"/>
              <a:t>yeloma</a:t>
            </a:r>
            <a:endParaRPr spc="-9" dirty="0" smtClean="0"/>
          </a:p>
          <a:p>
            <a:pPr marL="3362109">
              <a:lnSpc>
                <a:spcPct val="110000"/>
              </a:lnSpc>
              <a:spcBef>
                <a:spcPts val="646"/>
              </a:spcBef>
            </a:pPr>
            <a:r>
              <a:rPr lang="tr-TR" spc="-9" dirty="0" smtClean="0"/>
              <a:t>L</a:t>
            </a:r>
            <a:r>
              <a:rPr spc="-9" dirty="0" err="1" smtClean="0"/>
              <a:t>ymphoma</a:t>
            </a:r>
            <a:endParaRPr lang="tr-TR" spc="-9" dirty="0" smtClean="0"/>
          </a:p>
          <a:p>
            <a:pPr marL="3362109">
              <a:lnSpc>
                <a:spcPct val="110000"/>
              </a:lnSpc>
              <a:spcBef>
                <a:spcPts val="646"/>
              </a:spcBef>
            </a:pPr>
            <a:r>
              <a:rPr lang="tr-TR" spc="-9" dirty="0" smtClean="0"/>
              <a:t>               </a:t>
            </a:r>
            <a:r>
              <a:rPr spc="-9" dirty="0" smtClean="0"/>
              <a:t>MDS</a:t>
            </a:r>
            <a:endParaRPr lang="tr-TR" spc="-9" dirty="0" smtClean="0"/>
          </a:p>
          <a:p>
            <a:pPr marL="3362109">
              <a:lnSpc>
                <a:spcPct val="110000"/>
              </a:lnSpc>
              <a:spcBef>
                <a:spcPts val="646"/>
              </a:spcBef>
            </a:pPr>
            <a:r>
              <a:rPr lang="tr-TR" spc="-9" dirty="0" smtClean="0"/>
              <a:t>                       </a:t>
            </a:r>
            <a:r>
              <a:rPr lang="tr-TR" spc="-4" dirty="0" err="1" smtClean="0"/>
              <a:t>Solide</a:t>
            </a:r>
            <a:r>
              <a:rPr lang="tr-TR" spc="-4" dirty="0" smtClean="0"/>
              <a:t> </a:t>
            </a:r>
            <a:r>
              <a:rPr spc="-4" dirty="0" smtClean="0"/>
              <a:t>Cancer</a:t>
            </a:r>
            <a:endParaRPr spc="-4" dirty="0"/>
          </a:p>
          <a:p>
            <a:pPr marL="11397">
              <a:lnSpc>
                <a:spcPct val="110000"/>
              </a:lnSpc>
              <a:spcBef>
                <a:spcPts val="1104"/>
              </a:spcBef>
            </a:pPr>
            <a:r>
              <a:rPr spc="-4" dirty="0" smtClean="0"/>
              <a:t>Aplastic anemia and immunodeficiency</a:t>
            </a:r>
            <a:r>
              <a:rPr spc="13" dirty="0" smtClean="0"/>
              <a:t> </a:t>
            </a:r>
            <a:r>
              <a:rPr spc="-9" dirty="0" smtClean="0"/>
              <a:t>diseases</a:t>
            </a:r>
          </a:p>
          <a:p>
            <a:pPr marL="2314727" marR="1405817" indent="-313987">
              <a:lnSpc>
                <a:spcPct val="110000"/>
              </a:lnSpc>
            </a:pPr>
            <a:r>
              <a:rPr spc="-4" dirty="0" smtClean="0"/>
              <a:t>H</a:t>
            </a:r>
            <a:r>
              <a:rPr spc="-9" dirty="0" smtClean="0"/>
              <a:t>emog</a:t>
            </a:r>
            <a:r>
              <a:rPr spc="-4" dirty="0" smtClean="0"/>
              <a:t>lob</a:t>
            </a:r>
            <a:r>
              <a:rPr dirty="0" smtClean="0"/>
              <a:t>i</a:t>
            </a:r>
            <a:r>
              <a:rPr spc="-4" dirty="0" smtClean="0"/>
              <a:t>nop</a:t>
            </a:r>
            <a:r>
              <a:rPr spc="-9" dirty="0" smtClean="0"/>
              <a:t>a</a:t>
            </a:r>
            <a:r>
              <a:rPr spc="-4" dirty="0" smtClean="0"/>
              <a:t>th</a:t>
            </a:r>
            <a:r>
              <a:rPr spc="4" dirty="0" smtClean="0"/>
              <a:t>i</a:t>
            </a:r>
            <a:r>
              <a:rPr spc="-9" dirty="0" smtClean="0"/>
              <a:t>es  </a:t>
            </a:r>
            <a:endParaRPr lang="tr-TR" spc="-9" dirty="0" smtClean="0"/>
          </a:p>
          <a:p>
            <a:pPr marL="2314727" marR="1405817" indent="-313987">
              <a:lnSpc>
                <a:spcPct val="110000"/>
              </a:lnSpc>
            </a:pPr>
            <a:r>
              <a:rPr lang="tr-TR" spc="-4" dirty="0" smtClean="0"/>
              <a:t>  </a:t>
            </a:r>
            <a:r>
              <a:rPr spc="-4" dirty="0" smtClean="0"/>
              <a:t>Inborn</a:t>
            </a:r>
            <a:r>
              <a:rPr lang="tr-TR" spc="-4" dirty="0" smtClean="0"/>
              <a:t> </a:t>
            </a:r>
            <a:r>
              <a:rPr spc="-9" dirty="0" smtClean="0"/>
              <a:t>errors</a:t>
            </a:r>
            <a:r>
              <a:rPr lang="tr-TR" spc="-9" dirty="0" smtClean="0"/>
              <a:t> </a:t>
            </a:r>
            <a:endParaRPr spc="-9" dirty="0"/>
          </a:p>
        </p:txBody>
      </p:sp>
      <p:pic>
        <p:nvPicPr>
          <p:cNvPr id="48"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533400" y="1077724"/>
            <a:ext cx="5943600" cy="446276"/>
          </a:xfrm>
          <a:prstGeom prst="rect">
            <a:avLst/>
          </a:prstGeom>
        </p:spPr>
        <p:txBody>
          <a:bodyPr vert="horz" wrap="square" lIns="0" tIns="0" rIns="0" bIns="0" rtlCol="0">
            <a:spAutoFit/>
          </a:bodyPr>
          <a:lstStyle/>
          <a:p>
            <a:pPr marL="11397" marR="4559" indent="1287289" algn="l"/>
            <a:r>
              <a:rPr sz="2900" b="1" spc="-4" dirty="0" smtClean="0"/>
              <a:t>Extending </a:t>
            </a:r>
            <a:r>
              <a:rPr sz="2900" b="1" spc="-4" dirty="0"/>
              <a:t>the</a:t>
            </a:r>
            <a:r>
              <a:rPr sz="2900" b="1" spc="-45" dirty="0"/>
              <a:t> </a:t>
            </a:r>
            <a:r>
              <a:rPr sz="2900" b="1" spc="-9" dirty="0"/>
              <a:t>indications</a:t>
            </a:r>
            <a:endParaRPr sz="2900" b="1" dirty="0"/>
          </a:p>
        </p:txBody>
      </p:sp>
      <p:sp>
        <p:nvSpPr>
          <p:cNvPr id="49" name="48 Dikdörtgen"/>
          <p:cNvSpPr/>
          <p:nvPr/>
        </p:nvSpPr>
        <p:spPr>
          <a:xfrm>
            <a:off x="609600" y="228600"/>
            <a:ext cx="2524345" cy="707886"/>
          </a:xfrm>
          <a:prstGeom prst="rect">
            <a:avLst/>
          </a:prstGeom>
        </p:spPr>
        <p:txBody>
          <a:bodyPr wrap="none">
            <a:spAutoFit/>
          </a:bodyPr>
          <a:lstStyle/>
          <a:p>
            <a:r>
              <a:rPr lang="tr-TR" sz="4000" b="1" i="1" spc="-4" dirty="0" err="1" smtClean="0">
                <a:solidFill>
                  <a:srgbClr val="FF0000"/>
                </a:solidFill>
              </a:rPr>
              <a:t>The</a:t>
            </a:r>
            <a:r>
              <a:rPr lang="tr-TR" sz="4000" b="1" i="1" spc="-4" dirty="0" smtClean="0">
                <a:solidFill>
                  <a:srgbClr val="FF0000"/>
                </a:solidFill>
              </a:rPr>
              <a:t> </a:t>
            </a:r>
            <a:r>
              <a:rPr lang="tr-TR" sz="4000" b="1" i="1" spc="-18" dirty="0" smtClean="0">
                <a:solidFill>
                  <a:srgbClr val="FF0000"/>
                </a:solidFill>
              </a:rPr>
              <a:t>1980’s </a:t>
            </a:r>
            <a:endParaRPr lang="tr-TR" sz="4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21</a:t>
            </a:fld>
            <a:endParaRPr spc="-5" dirty="0"/>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381000" y="1219200"/>
            <a:ext cx="6400800" cy="714041"/>
          </a:xfrm>
          <a:prstGeom prst="rect">
            <a:avLst/>
          </a:prstGeom>
        </p:spPr>
        <p:txBody>
          <a:bodyPr vert="horz" wrap="square" lIns="0" tIns="402335" rIns="0" bIns="0" rtlCol="0">
            <a:spAutoFit/>
          </a:bodyPr>
          <a:lstStyle/>
          <a:p>
            <a:pPr marL="12700">
              <a:lnSpc>
                <a:spcPct val="100000"/>
              </a:lnSpc>
            </a:pPr>
            <a:r>
              <a:rPr lang="tr-TR" sz="2000" b="1" spc="-5" dirty="0" err="1" smtClean="0"/>
              <a:t>Timeline</a:t>
            </a:r>
            <a:r>
              <a:rPr lang="tr-TR" sz="2000" b="1" spc="-5" dirty="0" smtClean="0"/>
              <a:t> of Hematopoetic </a:t>
            </a:r>
            <a:r>
              <a:rPr sz="2000" b="1" spc="-5" dirty="0" smtClean="0"/>
              <a:t> </a:t>
            </a:r>
            <a:r>
              <a:rPr sz="2000" b="1" spc="-5" dirty="0"/>
              <a:t>Stem</a:t>
            </a:r>
            <a:r>
              <a:rPr sz="2000" b="1" spc="-30" dirty="0"/>
              <a:t> </a:t>
            </a:r>
            <a:r>
              <a:rPr sz="2000" b="1" spc="-5" dirty="0" smtClean="0"/>
              <a:t>Cell</a:t>
            </a:r>
            <a:r>
              <a:rPr lang="tr-TR" sz="2000" b="1" spc="-5" dirty="0" smtClean="0"/>
              <a:t> Transplantation</a:t>
            </a:r>
            <a:endParaRPr sz="2000" b="1" spc="-5" dirty="0"/>
          </a:p>
        </p:txBody>
      </p:sp>
      <p:pic>
        <p:nvPicPr>
          <p:cNvPr id="3076" name="Picture 4"/>
          <p:cNvPicPr>
            <a:picLocks noChangeAspect="1" noChangeArrowheads="1"/>
          </p:cNvPicPr>
          <p:nvPr/>
        </p:nvPicPr>
        <p:blipFill>
          <a:blip r:embed="rId3" cstate="print"/>
          <a:srcRect/>
          <a:stretch>
            <a:fillRect/>
          </a:stretch>
        </p:blipFill>
        <p:spPr bwMode="auto">
          <a:xfrm>
            <a:off x="228600" y="2057400"/>
            <a:ext cx="8534400" cy="4276725"/>
          </a:xfrm>
          <a:prstGeom prst="rect">
            <a:avLst/>
          </a:prstGeom>
          <a:noFill/>
          <a:ln w="9525">
            <a:solidFill>
              <a:schemeClr val="accent1">
                <a:lumMod val="75000"/>
              </a:schemeClr>
            </a:solidFill>
            <a:miter lim="800000"/>
            <a:headEnd/>
            <a:tailEnd/>
          </a:ln>
        </p:spPr>
      </p:pic>
      <p:sp>
        <p:nvSpPr>
          <p:cNvPr id="6" name="5 Dikdörtgen"/>
          <p:cNvSpPr/>
          <p:nvPr/>
        </p:nvSpPr>
        <p:spPr>
          <a:xfrm>
            <a:off x="304800" y="457200"/>
            <a:ext cx="2864117" cy="830997"/>
          </a:xfrm>
          <a:prstGeom prst="rect">
            <a:avLst/>
          </a:prstGeom>
        </p:spPr>
        <p:txBody>
          <a:bodyPr wrap="none">
            <a:spAutoFit/>
          </a:bodyPr>
          <a:lstStyle/>
          <a:p>
            <a:r>
              <a:rPr lang="tr-TR" sz="4800" b="1" spc="-9" dirty="0" smtClean="0">
                <a:solidFill>
                  <a:srgbClr val="C00000"/>
                </a:solidFill>
              </a:rPr>
              <a:t>1955-2010</a:t>
            </a:r>
            <a:endParaRPr lang="tr-TR" sz="4800" b="1" dirty="0">
              <a:solidFill>
                <a:srgbClr val="C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22</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990600" y="1752600"/>
            <a:ext cx="6400800" cy="41529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457200" y="762000"/>
            <a:ext cx="5557011" cy="714041"/>
          </a:xfrm>
          <a:prstGeom prst="rect">
            <a:avLst/>
          </a:prstGeom>
        </p:spPr>
        <p:txBody>
          <a:bodyPr vert="horz" wrap="square" lIns="0" tIns="402335" rIns="0" bIns="0" rtlCol="0">
            <a:spAutoFit/>
          </a:bodyPr>
          <a:lstStyle/>
          <a:p>
            <a:pPr marL="12700">
              <a:lnSpc>
                <a:spcPct val="100000"/>
              </a:lnSpc>
            </a:pPr>
            <a:r>
              <a:rPr sz="2000" b="1" spc="-5" dirty="0"/>
              <a:t>What </a:t>
            </a:r>
            <a:r>
              <a:rPr sz="2000" b="1" spc="-5" dirty="0" smtClean="0"/>
              <a:t>are</a:t>
            </a:r>
            <a:r>
              <a:rPr lang="tr-TR" sz="2000" b="1" spc="-5" dirty="0" smtClean="0"/>
              <a:t> the Hematopoetic </a:t>
            </a:r>
            <a:r>
              <a:rPr sz="2000" b="1" spc="-5" dirty="0" smtClean="0"/>
              <a:t> </a:t>
            </a:r>
            <a:r>
              <a:rPr sz="2000" b="1" spc="-5" dirty="0"/>
              <a:t>Stem</a:t>
            </a:r>
            <a:r>
              <a:rPr sz="2000" b="1" spc="-30" dirty="0"/>
              <a:t> </a:t>
            </a:r>
            <a:r>
              <a:rPr sz="2000" b="1" spc="-5" dirty="0"/>
              <a:t>Cells?</a:t>
            </a:r>
          </a:p>
        </p:txBody>
      </p:sp>
      <p:sp>
        <p:nvSpPr>
          <p:cNvPr id="6" name="5 Dikdörtgen"/>
          <p:cNvSpPr/>
          <p:nvPr/>
        </p:nvSpPr>
        <p:spPr>
          <a:xfrm>
            <a:off x="533400" y="381000"/>
            <a:ext cx="1547218"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HSCs</a:t>
            </a:r>
            <a:r>
              <a:rPr lang="tr-TR" sz="4000" b="1" dirty="0" smtClean="0">
                <a:solidFill>
                  <a:srgbClr val="C00000"/>
                </a:solidFill>
              </a:rPr>
              <a:t>)</a:t>
            </a:r>
            <a:endParaRPr lang="tr-TR" sz="4000" b="1" dirty="0">
              <a:solidFill>
                <a:srgbClr val="C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0767" y="1315085"/>
            <a:ext cx="1383030"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Bone</a:t>
            </a:r>
            <a:r>
              <a:rPr sz="1800" spc="-75" dirty="0">
                <a:latin typeface="Arial"/>
                <a:cs typeface="Arial"/>
              </a:rPr>
              <a:t> </a:t>
            </a:r>
            <a:r>
              <a:rPr sz="1800" spc="-5" dirty="0">
                <a:latin typeface="Arial"/>
                <a:cs typeface="Arial"/>
              </a:rPr>
              <a:t>Marrow</a:t>
            </a:r>
            <a:endParaRPr sz="1800" dirty="0">
              <a:latin typeface="Arial"/>
              <a:cs typeface="Arial"/>
            </a:endParaRPr>
          </a:p>
        </p:txBody>
      </p:sp>
      <p:sp>
        <p:nvSpPr>
          <p:cNvPr id="7" name="object 7"/>
          <p:cNvSpPr txBox="1"/>
          <p:nvPr/>
        </p:nvSpPr>
        <p:spPr>
          <a:xfrm>
            <a:off x="3810000" y="1962592"/>
            <a:ext cx="171259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Peripheral</a:t>
            </a:r>
            <a:r>
              <a:rPr sz="1800" spc="-65" dirty="0">
                <a:latin typeface="Arial"/>
                <a:cs typeface="Arial"/>
              </a:rPr>
              <a:t> </a:t>
            </a:r>
            <a:r>
              <a:rPr sz="1800" spc="-5" dirty="0">
                <a:latin typeface="Arial"/>
                <a:cs typeface="Arial"/>
              </a:rPr>
              <a:t>Blood</a:t>
            </a:r>
            <a:endParaRPr sz="1800" dirty="0">
              <a:latin typeface="Arial"/>
              <a:cs typeface="Arial"/>
            </a:endParaRPr>
          </a:p>
        </p:txBody>
      </p:sp>
      <p:sp>
        <p:nvSpPr>
          <p:cNvPr id="9" name="object 9"/>
          <p:cNvSpPr txBox="1">
            <a:spLocks noGrp="1"/>
          </p:cNvSpPr>
          <p:nvPr>
            <p:ph type="sldNum" sz="quarter" idx="7"/>
          </p:nvPr>
        </p:nvSpPr>
        <p:spPr>
          <a:xfrm>
            <a:off x="8679688" y="6705600"/>
            <a:ext cx="191770" cy="152400"/>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23</a:t>
            </a:fld>
            <a:endParaRPr spc="-5" dirty="0"/>
          </a:p>
        </p:txBody>
      </p:sp>
      <p:sp>
        <p:nvSpPr>
          <p:cNvPr id="8" name="object 8"/>
          <p:cNvSpPr txBox="1"/>
          <p:nvPr/>
        </p:nvSpPr>
        <p:spPr>
          <a:xfrm>
            <a:off x="6705600" y="3029392"/>
            <a:ext cx="1167130"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Cord</a:t>
            </a:r>
            <a:r>
              <a:rPr sz="1800" spc="-80" dirty="0">
                <a:latin typeface="Arial"/>
                <a:cs typeface="Arial"/>
              </a:rPr>
              <a:t> </a:t>
            </a:r>
            <a:r>
              <a:rPr sz="1800" spc="-5" dirty="0">
                <a:latin typeface="Arial"/>
                <a:cs typeface="Arial"/>
              </a:rPr>
              <a:t>Blood</a:t>
            </a:r>
            <a:endParaRPr sz="1800" dirty="0">
              <a:latin typeface="Arial"/>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228600" y="3486592"/>
            <a:ext cx="31242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6324600" y="5239192"/>
            <a:ext cx="1981200" cy="11572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3505200" y="2343592"/>
            <a:ext cx="2286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3505200" y="4705792"/>
            <a:ext cx="2286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685800" y="1657792"/>
            <a:ext cx="22098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6324600" y="3410392"/>
            <a:ext cx="1981200" cy="1752600"/>
          </a:xfrm>
          <a:prstGeom prst="rect">
            <a:avLst/>
          </a:prstGeom>
          <a:noFill/>
          <a:ln w="9525">
            <a:noFill/>
            <a:miter lim="800000"/>
            <a:headEnd/>
            <a:tailEnd/>
          </a:ln>
        </p:spPr>
      </p:pic>
      <p:pic>
        <p:nvPicPr>
          <p:cNvPr id="13" name="Picture 3"/>
          <p:cNvPicPr>
            <a:picLocks noChangeAspect="1" noChangeArrowheads="1"/>
          </p:cNvPicPr>
          <p:nvPr/>
        </p:nvPicPr>
        <p:blipFill>
          <a:blip r:embed="rId8"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685800" y="457200"/>
            <a:ext cx="5557011" cy="775596"/>
          </a:xfrm>
          <a:prstGeom prst="rect">
            <a:avLst/>
          </a:prstGeom>
        </p:spPr>
        <p:txBody>
          <a:bodyPr vert="horz" wrap="square" lIns="0" tIns="402335" rIns="0" bIns="0" rtlCol="0">
            <a:spAutoFit/>
          </a:bodyPr>
          <a:lstStyle/>
          <a:p>
            <a:pPr marL="12700">
              <a:lnSpc>
                <a:spcPct val="100000"/>
              </a:lnSpc>
            </a:pPr>
            <a:r>
              <a:rPr sz="2400" b="1" spc="-5" dirty="0"/>
              <a:t>Sources of Stem</a:t>
            </a:r>
            <a:r>
              <a:rPr sz="2400" b="1" spc="-40" dirty="0"/>
              <a:t> </a:t>
            </a:r>
            <a:r>
              <a:rPr sz="2400" b="1" spc="-5" dirty="0"/>
              <a:t>Cells</a:t>
            </a:r>
          </a:p>
        </p:txBody>
      </p:sp>
      <p:sp>
        <p:nvSpPr>
          <p:cNvPr id="14" name="13 Dikdörtgen"/>
          <p:cNvSpPr/>
          <p:nvPr/>
        </p:nvSpPr>
        <p:spPr>
          <a:xfrm>
            <a:off x="533400" y="152400"/>
            <a:ext cx="1547218"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HSCs</a:t>
            </a:r>
            <a:r>
              <a:rPr lang="tr-TR" sz="4000" b="1" dirty="0" smtClean="0">
                <a:solidFill>
                  <a:srgbClr val="C00000"/>
                </a:solidFill>
              </a:rPr>
              <a:t>)</a:t>
            </a:r>
            <a:endParaRPr lang="tr-TR" sz="4000" b="1" dirty="0">
              <a:solidFill>
                <a:srgbClr val="C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57200"/>
            <a:ext cx="5557011" cy="615553"/>
          </a:xfrm>
          <a:solidFill>
            <a:schemeClr val="bg1"/>
          </a:solidFill>
        </p:spPr>
        <p:txBody>
          <a:bodyPr/>
          <a:lstStyle/>
          <a:p>
            <a:r>
              <a:rPr lang="tr-TR" sz="4000" dirty="0" smtClean="0"/>
              <a:t>Stem Cell </a:t>
            </a:r>
            <a:r>
              <a:rPr lang="tr-TR" sz="4000" dirty="0" err="1" smtClean="0"/>
              <a:t>Sources</a:t>
            </a:r>
            <a:endParaRPr lang="tr-TR" sz="4000" dirty="0"/>
          </a:p>
        </p:txBody>
      </p:sp>
      <p:pic>
        <p:nvPicPr>
          <p:cNvPr id="2051" name="Picture 3"/>
          <p:cNvPicPr>
            <a:picLocks noChangeAspect="1" noChangeArrowheads="1"/>
          </p:cNvPicPr>
          <p:nvPr/>
        </p:nvPicPr>
        <p:blipFill>
          <a:blip r:embed="rId2" cstate="print"/>
          <a:srcRect/>
          <a:stretch>
            <a:fillRect/>
          </a:stretch>
        </p:blipFill>
        <p:spPr bwMode="auto">
          <a:xfrm>
            <a:off x="381000" y="1447800"/>
            <a:ext cx="8129587" cy="437673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8600" y="6043136"/>
            <a:ext cx="8610600" cy="738664"/>
          </a:xfrm>
          <a:prstGeom prst="rect">
            <a:avLst/>
          </a:prstGeom>
        </p:spPr>
        <p:txBody>
          <a:bodyPr vert="horz" wrap="square" lIns="0" tIns="0" rIns="0" bIns="0" rtlCol="0">
            <a:spAutoFit/>
          </a:bodyPr>
          <a:lstStyle/>
          <a:p>
            <a:pPr>
              <a:lnSpc>
                <a:spcPct val="100000"/>
              </a:lnSpc>
              <a:spcBef>
                <a:spcPts val="25"/>
              </a:spcBef>
              <a:buFont typeface="Arial"/>
              <a:buChar char="•"/>
            </a:pPr>
            <a:endParaRPr sz="1200" dirty="0">
              <a:latin typeface="Times New Roman"/>
              <a:cs typeface="Times New Roman"/>
            </a:endParaRPr>
          </a:p>
          <a:p>
            <a:pPr lvl="1">
              <a:lnSpc>
                <a:spcPct val="100000"/>
              </a:lnSpc>
              <a:spcBef>
                <a:spcPts val="15"/>
              </a:spcBef>
              <a:buFont typeface="Wingdings"/>
              <a:buChar char=""/>
            </a:pPr>
            <a:r>
              <a:rPr lang="en-US" sz="1200" dirty="0" smtClean="0"/>
              <a:t>HLA is a protein – or marker – found on most cells in your body. Your immune system uses HLA markers to know which cells belong in your body and which do not.</a:t>
            </a:r>
            <a:endParaRPr sz="1200" dirty="0">
              <a:latin typeface="Times New Roman"/>
              <a:cs typeface="Times New Roman"/>
            </a:endParaRPr>
          </a:p>
          <a:p>
            <a:pPr marL="355600" marR="5080" indent="-342900">
              <a:lnSpc>
                <a:spcPct val="100000"/>
              </a:lnSpc>
              <a:tabLst>
                <a:tab pos="354965" algn="l"/>
                <a:tab pos="355600" algn="l"/>
              </a:tabLst>
            </a:pPr>
            <a:r>
              <a:rPr sz="1200" dirty="0" smtClean="0">
                <a:latin typeface="Arial"/>
                <a:cs typeface="Arial"/>
              </a:rPr>
              <a:t>.</a:t>
            </a:r>
            <a:endParaRPr sz="1200" dirty="0">
              <a:latin typeface="Arial"/>
              <a:cs typeface="Arial"/>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25</a:t>
            </a:fld>
            <a:endParaRPr spc="-5" dirty="0"/>
          </a:p>
        </p:txBody>
      </p:sp>
      <p:pic>
        <p:nvPicPr>
          <p:cNvPr id="51204" name="Picture 4" descr="bone marrow stem cell transplant HLA ile ilgili görsel sonucu"/>
          <p:cNvPicPr>
            <a:picLocks noChangeAspect="1" noChangeArrowheads="1"/>
          </p:cNvPicPr>
          <p:nvPr/>
        </p:nvPicPr>
        <p:blipFill>
          <a:blip r:embed="rId2" cstate="print"/>
          <a:srcRect/>
          <a:stretch>
            <a:fillRect/>
          </a:stretch>
        </p:blipFill>
        <p:spPr bwMode="auto">
          <a:xfrm>
            <a:off x="1219200" y="1676400"/>
            <a:ext cx="4038600" cy="1905000"/>
          </a:xfrm>
          <a:prstGeom prst="rect">
            <a:avLst/>
          </a:prstGeom>
          <a:noFill/>
        </p:spPr>
      </p:pic>
      <p:pic>
        <p:nvPicPr>
          <p:cNvPr id="7"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10" name="object 3"/>
          <p:cNvSpPr txBox="1">
            <a:spLocks noGrp="1"/>
          </p:cNvSpPr>
          <p:nvPr>
            <p:ph type="title"/>
          </p:nvPr>
        </p:nvSpPr>
        <p:spPr>
          <a:xfrm>
            <a:off x="304800" y="838200"/>
            <a:ext cx="5557011" cy="714041"/>
          </a:xfrm>
          <a:prstGeom prst="rect">
            <a:avLst/>
          </a:prstGeom>
        </p:spPr>
        <p:txBody>
          <a:bodyPr vert="horz" wrap="square" lIns="0" tIns="402335" rIns="0" bIns="0" rtlCol="0">
            <a:spAutoFit/>
          </a:bodyPr>
          <a:lstStyle/>
          <a:p>
            <a:pPr marL="12700">
              <a:lnSpc>
                <a:spcPct val="100000"/>
              </a:lnSpc>
            </a:pPr>
            <a:r>
              <a:rPr lang="tr-TR" sz="2000" b="1" dirty="0" smtClean="0"/>
              <a:t>The Major </a:t>
            </a:r>
            <a:r>
              <a:rPr lang="tr-TR" sz="2000" b="1" dirty="0" err="1" smtClean="0"/>
              <a:t>Histocompatibility</a:t>
            </a:r>
            <a:r>
              <a:rPr lang="tr-TR" sz="2000" b="1" dirty="0" smtClean="0"/>
              <a:t> </a:t>
            </a:r>
            <a:r>
              <a:rPr lang="tr-TR" sz="2000" b="1" dirty="0" err="1" smtClean="0"/>
              <a:t>Complex</a:t>
            </a:r>
            <a:endParaRPr sz="2000" spc="-5" dirty="0"/>
          </a:p>
        </p:txBody>
      </p:sp>
      <p:pic>
        <p:nvPicPr>
          <p:cNvPr id="11"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12" name="object 3"/>
          <p:cNvSpPr txBox="1">
            <a:spLocks/>
          </p:cNvSpPr>
          <p:nvPr/>
        </p:nvSpPr>
        <p:spPr>
          <a:xfrm>
            <a:off x="457200" y="0"/>
            <a:ext cx="4267199" cy="1083372"/>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400" b="1" i="0" u="none" strike="noStrike" kern="0" cap="none" spc="0" normalizeH="0" baseline="0" noProof="0" dirty="0" smtClean="0">
                <a:ln>
                  <a:noFill/>
                </a:ln>
                <a:solidFill>
                  <a:srgbClr val="C00000"/>
                </a:solidFill>
                <a:effectLst/>
                <a:uLnTx/>
                <a:uFillTx/>
                <a:latin typeface="Arial"/>
                <a:ea typeface="+mj-ea"/>
                <a:cs typeface="Arial"/>
              </a:rPr>
              <a:t>MHC</a:t>
            </a:r>
            <a:endParaRPr kumimoji="0" lang="tr-TR" sz="4400" b="0" i="0" u="none" strike="noStrike" kern="0" cap="none" spc="-5" normalizeH="0" baseline="0" noProof="0" dirty="0">
              <a:ln>
                <a:noFill/>
              </a:ln>
              <a:solidFill>
                <a:srgbClr val="C00000"/>
              </a:solidFill>
              <a:effectLst/>
              <a:uLnTx/>
              <a:uFillTx/>
              <a:latin typeface="Arial"/>
              <a:ea typeface="+mj-ea"/>
              <a:cs typeface="Arial"/>
            </a:endParaRPr>
          </a:p>
        </p:txBody>
      </p:sp>
      <p:pic>
        <p:nvPicPr>
          <p:cNvPr id="22531" name="Picture 3"/>
          <p:cNvPicPr>
            <a:picLocks noChangeAspect="1" noChangeArrowheads="1"/>
          </p:cNvPicPr>
          <p:nvPr/>
        </p:nvPicPr>
        <p:blipFill>
          <a:blip r:embed="rId4" cstate="print"/>
          <a:srcRect/>
          <a:stretch>
            <a:fillRect/>
          </a:stretch>
        </p:blipFill>
        <p:spPr bwMode="auto">
          <a:xfrm>
            <a:off x="1219200" y="3733800"/>
            <a:ext cx="5791200"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p:cNvPicPr>
            <a:picLocks noChangeAspect="1" noChangeArrowheads="1"/>
          </p:cNvPicPr>
          <p:nvPr/>
        </p:nvPicPr>
        <p:blipFill>
          <a:blip r:embed="rId2" cstate="print"/>
          <a:srcRect/>
          <a:stretch>
            <a:fillRect/>
          </a:stretch>
        </p:blipFill>
        <p:spPr bwMode="auto">
          <a:xfrm>
            <a:off x="5181600" y="2743200"/>
            <a:ext cx="2514600" cy="2638425"/>
          </a:xfrm>
          <a:prstGeom prst="rect">
            <a:avLst/>
          </a:prstGeom>
          <a:noFill/>
          <a:ln w="9525">
            <a:noFill/>
            <a:miter lim="800000"/>
            <a:headEnd/>
            <a:tailEnd/>
          </a:ln>
        </p:spPr>
      </p:pic>
      <p:sp>
        <p:nvSpPr>
          <p:cNvPr id="2" name="object 2"/>
          <p:cNvSpPr txBox="1"/>
          <p:nvPr/>
        </p:nvSpPr>
        <p:spPr>
          <a:xfrm>
            <a:off x="228600" y="5715000"/>
            <a:ext cx="8065134" cy="738664"/>
          </a:xfrm>
          <a:prstGeom prst="rect">
            <a:avLst/>
          </a:prstGeom>
        </p:spPr>
        <p:txBody>
          <a:bodyPr vert="horz" wrap="square" lIns="0" tIns="0" rIns="0" bIns="0" rtlCol="0">
            <a:spAutoFit/>
          </a:bodyPr>
          <a:lstStyle/>
          <a:p>
            <a:pPr>
              <a:lnSpc>
                <a:spcPct val="100000"/>
              </a:lnSpc>
              <a:spcBef>
                <a:spcPts val="25"/>
              </a:spcBef>
              <a:buFont typeface="Arial"/>
              <a:buChar char="•"/>
            </a:pPr>
            <a:endParaRPr sz="1200" dirty="0">
              <a:latin typeface="Times New Roman"/>
              <a:cs typeface="Times New Roman"/>
            </a:endParaRPr>
          </a:p>
          <a:p>
            <a:pPr lvl="1">
              <a:lnSpc>
                <a:spcPct val="100000"/>
              </a:lnSpc>
              <a:spcBef>
                <a:spcPts val="15"/>
              </a:spcBef>
              <a:buFont typeface="Wingdings"/>
              <a:buChar char=""/>
            </a:pPr>
            <a:r>
              <a:rPr lang="en-US" sz="1200" dirty="0" smtClean="0"/>
              <a:t>HLA is a protein – or marker – found on most cells in your body. Your immune system uses HLA markers to know which cells belong in your body and which do not.</a:t>
            </a:r>
            <a:endParaRPr sz="1200" dirty="0">
              <a:latin typeface="Times New Roman"/>
              <a:cs typeface="Times New Roman"/>
            </a:endParaRPr>
          </a:p>
          <a:p>
            <a:pPr marL="355600" marR="5080" indent="-342900">
              <a:lnSpc>
                <a:spcPct val="100000"/>
              </a:lnSpc>
              <a:tabLst>
                <a:tab pos="354965" algn="l"/>
                <a:tab pos="355600" algn="l"/>
              </a:tabLst>
            </a:pPr>
            <a:r>
              <a:rPr sz="1200" dirty="0" smtClean="0">
                <a:latin typeface="Arial"/>
                <a:cs typeface="Arial"/>
              </a:rPr>
              <a:t>.</a:t>
            </a:r>
            <a:endParaRPr sz="1200" dirty="0">
              <a:latin typeface="Arial"/>
              <a:cs typeface="Arial"/>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26</a:t>
            </a:fld>
            <a:endParaRPr spc="-5" dirty="0"/>
          </a:p>
        </p:txBody>
      </p:sp>
      <p:sp>
        <p:nvSpPr>
          <p:cNvPr id="3" name="object 3"/>
          <p:cNvSpPr txBox="1">
            <a:spLocks noGrp="1"/>
          </p:cNvSpPr>
          <p:nvPr>
            <p:ph type="title"/>
          </p:nvPr>
        </p:nvSpPr>
        <p:spPr>
          <a:xfrm>
            <a:off x="304800" y="838200"/>
            <a:ext cx="5557011" cy="714041"/>
          </a:xfrm>
          <a:prstGeom prst="rect">
            <a:avLst/>
          </a:prstGeom>
        </p:spPr>
        <p:txBody>
          <a:bodyPr vert="horz" wrap="square" lIns="0" tIns="402335" rIns="0" bIns="0" rtlCol="0">
            <a:spAutoFit/>
          </a:bodyPr>
          <a:lstStyle/>
          <a:p>
            <a:pPr marL="12700">
              <a:lnSpc>
                <a:spcPct val="100000"/>
              </a:lnSpc>
            </a:pPr>
            <a:r>
              <a:rPr lang="tr-TR" sz="2000" b="1" dirty="0" smtClean="0"/>
              <a:t>The Major </a:t>
            </a:r>
            <a:r>
              <a:rPr lang="tr-TR" sz="2000" b="1" dirty="0" err="1" smtClean="0"/>
              <a:t>Histocompatibility</a:t>
            </a:r>
            <a:r>
              <a:rPr lang="tr-TR" sz="2000" b="1" dirty="0" smtClean="0"/>
              <a:t> </a:t>
            </a:r>
            <a:r>
              <a:rPr lang="tr-TR" sz="2000" b="1" dirty="0" err="1" smtClean="0"/>
              <a:t>Complex</a:t>
            </a:r>
            <a:endParaRPr sz="2000" spc="-5" dirty="0"/>
          </a:p>
        </p:txBody>
      </p:sp>
      <p:pic>
        <p:nvPicPr>
          <p:cNvPr id="7"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pic>
        <p:nvPicPr>
          <p:cNvPr id="77827" name="Picture 3"/>
          <p:cNvPicPr>
            <a:picLocks noChangeAspect="1" noChangeArrowheads="1"/>
          </p:cNvPicPr>
          <p:nvPr/>
        </p:nvPicPr>
        <p:blipFill>
          <a:blip r:embed="rId4" cstate="print"/>
          <a:srcRect/>
          <a:stretch>
            <a:fillRect/>
          </a:stretch>
        </p:blipFill>
        <p:spPr bwMode="auto">
          <a:xfrm>
            <a:off x="762000" y="2819400"/>
            <a:ext cx="2743200" cy="2676525"/>
          </a:xfrm>
          <a:prstGeom prst="rect">
            <a:avLst/>
          </a:prstGeom>
          <a:noFill/>
          <a:ln w="9525">
            <a:noFill/>
            <a:miter lim="800000"/>
            <a:headEnd/>
            <a:tailEnd/>
          </a:ln>
        </p:spPr>
      </p:pic>
      <p:pic>
        <p:nvPicPr>
          <p:cNvPr id="77826" name="Picture 2" descr="http://doctor-jones.co.uk/Immunology/Tutorial/MHC-II.jpg"/>
          <p:cNvPicPr>
            <a:picLocks noChangeAspect="1" noChangeArrowheads="1"/>
          </p:cNvPicPr>
          <p:nvPr/>
        </p:nvPicPr>
        <p:blipFill>
          <a:blip r:embed="rId5" cstate="print"/>
          <a:srcRect/>
          <a:stretch>
            <a:fillRect/>
          </a:stretch>
        </p:blipFill>
        <p:spPr bwMode="auto">
          <a:xfrm>
            <a:off x="5257800" y="1676400"/>
            <a:ext cx="2514600" cy="3733800"/>
          </a:xfrm>
          <a:prstGeom prst="rect">
            <a:avLst/>
          </a:prstGeom>
          <a:noFill/>
        </p:spPr>
      </p:pic>
      <p:pic>
        <p:nvPicPr>
          <p:cNvPr id="77831" name="Picture 7"/>
          <p:cNvPicPr>
            <a:picLocks noChangeAspect="1" noChangeArrowheads="1"/>
          </p:cNvPicPr>
          <p:nvPr/>
        </p:nvPicPr>
        <p:blipFill>
          <a:blip r:embed="rId6" cstate="print"/>
          <a:srcRect/>
          <a:stretch>
            <a:fillRect/>
          </a:stretch>
        </p:blipFill>
        <p:spPr bwMode="auto">
          <a:xfrm>
            <a:off x="685800" y="1676400"/>
            <a:ext cx="2819400" cy="3824288"/>
          </a:xfrm>
          <a:prstGeom prst="rect">
            <a:avLst/>
          </a:prstGeom>
          <a:noFill/>
          <a:ln w="9525">
            <a:noFill/>
            <a:miter lim="800000"/>
            <a:headEnd/>
            <a:tailEnd/>
          </a:ln>
        </p:spPr>
      </p:pic>
      <p:sp>
        <p:nvSpPr>
          <p:cNvPr id="13" name="object 3"/>
          <p:cNvSpPr txBox="1">
            <a:spLocks/>
          </p:cNvSpPr>
          <p:nvPr/>
        </p:nvSpPr>
        <p:spPr>
          <a:xfrm>
            <a:off x="457200" y="0"/>
            <a:ext cx="4267199" cy="1083372"/>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400" b="1" i="0" u="none" strike="noStrike" kern="0" cap="none" spc="0" normalizeH="0" baseline="0" noProof="0" dirty="0" smtClean="0">
                <a:ln>
                  <a:noFill/>
                </a:ln>
                <a:solidFill>
                  <a:srgbClr val="C00000"/>
                </a:solidFill>
                <a:effectLst/>
                <a:uLnTx/>
                <a:uFillTx/>
                <a:latin typeface="Arial"/>
                <a:ea typeface="+mj-ea"/>
                <a:cs typeface="Arial"/>
              </a:rPr>
              <a:t>MHC</a:t>
            </a:r>
            <a:endParaRPr kumimoji="0" lang="tr-TR" sz="4400" b="0" i="0" u="none" strike="noStrike" kern="0" cap="none" spc="-5" normalizeH="0" baseline="0" noProof="0" dirty="0">
              <a:ln>
                <a:noFill/>
              </a:ln>
              <a:solidFill>
                <a:srgbClr val="C00000"/>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7831"/>
                                        </p:tgtEl>
                                        <p:attrNameLst>
                                          <p:attrName>style.visibility</p:attrName>
                                        </p:attrNameLst>
                                      </p:cBhvr>
                                      <p:to>
                                        <p:strVal val="visible"/>
                                      </p:to>
                                    </p:set>
                                    <p:animEffect transition="in" filter="diamond(in)">
                                      <p:cBhvr>
                                        <p:cTn id="7" dur="2000"/>
                                        <p:tgtEl>
                                          <p:spTgt spid="7783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7826"/>
                                        </p:tgtEl>
                                        <p:attrNameLst>
                                          <p:attrName>style.visibility</p:attrName>
                                        </p:attrNameLst>
                                      </p:cBhvr>
                                      <p:to>
                                        <p:strVal val="visible"/>
                                      </p:to>
                                    </p:set>
                                    <p:animEffect transition="in" filter="diamond(in)">
                                      <p:cBhvr>
                                        <p:cTn id="12" dur="2000"/>
                                        <p:tgtEl>
                                          <p:spTgt spid="77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27</a:t>
            </a:fld>
            <a:endParaRPr spc="-5" dirty="0"/>
          </a:p>
        </p:txBody>
      </p:sp>
      <p:sp>
        <p:nvSpPr>
          <p:cNvPr id="12" name="object 3"/>
          <p:cNvSpPr txBox="1">
            <a:spLocks/>
          </p:cNvSpPr>
          <p:nvPr/>
        </p:nvSpPr>
        <p:spPr>
          <a:xfrm>
            <a:off x="533400" y="0"/>
            <a:ext cx="4267199" cy="1083372"/>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400" b="1" i="0" u="none" strike="noStrike" kern="0" cap="none" spc="0" normalizeH="0" baseline="0" noProof="0" dirty="0" smtClean="0">
                <a:ln>
                  <a:noFill/>
                </a:ln>
                <a:solidFill>
                  <a:srgbClr val="C00000"/>
                </a:solidFill>
                <a:effectLst/>
                <a:uLnTx/>
                <a:uFillTx/>
                <a:latin typeface="Arial"/>
                <a:ea typeface="+mj-ea"/>
                <a:cs typeface="Arial"/>
              </a:rPr>
              <a:t>MHC</a:t>
            </a:r>
            <a:endParaRPr kumimoji="0" lang="tr-TR" sz="4400" b="0" i="0" u="none" strike="noStrike" kern="0" cap="none" spc="-5" normalizeH="0" baseline="0" noProof="0" dirty="0">
              <a:ln>
                <a:noFill/>
              </a:ln>
              <a:solidFill>
                <a:srgbClr val="C00000"/>
              </a:solidFill>
              <a:effectLst/>
              <a:uLnTx/>
              <a:uFillTx/>
              <a:latin typeface="Arial"/>
              <a:ea typeface="+mj-ea"/>
              <a:cs typeface="Arial"/>
            </a:endParaRPr>
          </a:p>
        </p:txBody>
      </p:sp>
      <p:sp>
        <p:nvSpPr>
          <p:cNvPr id="16" name="15 Dikdörtgen"/>
          <p:cNvSpPr/>
          <p:nvPr/>
        </p:nvSpPr>
        <p:spPr>
          <a:xfrm>
            <a:off x="0" y="6273225"/>
            <a:ext cx="8839200" cy="584775"/>
          </a:xfrm>
          <a:prstGeom prst="rect">
            <a:avLst/>
          </a:prstGeom>
        </p:spPr>
        <p:txBody>
          <a:bodyPr wrap="square">
            <a:spAutoFit/>
          </a:bodyPr>
          <a:lstStyle/>
          <a:p>
            <a:pPr>
              <a:lnSpc>
                <a:spcPct val="100000"/>
              </a:lnSpc>
              <a:spcBef>
                <a:spcPts val="25"/>
              </a:spcBef>
              <a:buFont typeface="Arial"/>
              <a:buChar char="•"/>
            </a:pPr>
            <a:endParaRPr lang="en-US" sz="1600" b="1" dirty="0" smtClean="0">
              <a:solidFill>
                <a:schemeClr val="bg1"/>
              </a:solidFill>
              <a:latin typeface="Times New Roman"/>
              <a:cs typeface="Times New Roman"/>
            </a:endParaRPr>
          </a:p>
          <a:p>
            <a:pPr lvl="1">
              <a:lnSpc>
                <a:spcPct val="100000"/>
              </a:lnSpc>
              <a:spcBef>
                <a:spcPts val="15"/>
              </a:spcBef>
              <a:buFont typeface="Wingdings"/>
              <a:buChar char=""/>
            </a:pPr>
            <a:r>
              <a:rPr lang="tr-TR" sz="1600" b="1" dirty="0" smtClean="0">
                <a:solidFill>
                  <a:schemeClr val="bg1"/>
                </a:solidFill>
              </a:rPr>
              <a:t> I</a:t>
            </a:r>
            <a:r>
              <a:rPr lang="en-US" sz="1600" b="1" dirty="0" smtClean="0">
                <a:solidFill>
                  <a:schemeClr val="bg1"/>
                </a:solidFill>
              </a:rPr>
              <a:t>mmune system uses HLA markers to know which cells belong in your body and which do not.</a:t>
            </a:r>
            <a:endParaRPr lang="en-US" sz="1600" b="1" dirty="0">
              <a:solidFill>
                <a:schemeClr val="bg1"/>
              </a:solidFill>
              <a:latin typeface="Times New Roman"/>
              <a:cs typeface="Times New Roman"/>
            </a:endParaRPr>
          </a:p>
        </p:txBody>
      </p:sp>
      <p:sp>
        <p:nvSpPr>
          <p:cNvPr id="9" name="object 3"/>
          <p:cNvSpPr txBox="1">
            <a:spLocks noGrp="1"/>
          </p:cNvSpPr>
          <p:nvPr>
            <p:ph type="title"/>
          </p:nvPr>
        </p:nvSpPr>
        <p:spPr>
          <a:xfrm>
            <a:off x="381000" y="1371600"/>
            <a:ext cx="7848600" cy="714041"/>
          </a:xfrm>
          <a:prstGeom prst="rect">
            <a:avLst/>
          </a:prstGeom>
        </p:spPr>
        <p:txBody>
          <a:bodyPr vert="horz" wrap="square" lIns="0" tIns="402335" rIns="0" bIns="0" rtlCol="0">
            <a:spAutoFit/>
          </a:bodyPr>
          <a:lstStyle/>
          <a:p>
            <a:pPr marL="12700">
              <a:lnSpc>
                <a:spcPct val="100000"/>
              </a:lnSpc>
            </a:pPr>
            <a:r>
              <a:rPr lang="tr-TR" sz="2000" b="1" dirty="0" smtClean="0"/>
              <a:t>The Major </a:t>
            </a:r>
            <a:r>
              <a:rPr lang="tr-TR" sz="2000" b="1" dirty="0" err="1" smtClean="0"/>
              <a:t>Histocompatibility</a:t>
            </a:r>
            <a:r>
              <a:rPr lang="tr-TR" sz="2000" b="1" dirty="0" smtClean="0"/>
              <a:t> </a:t>
            </a:r>
            <a:r>
              <a:rPr lang="tr-TR" sz="2000" b="1" dirty="0" err="1" smtClean="0"/>
              <a:t>Complex</a:t>
            </a:r>
            <a:r>
              <a:rPr lang="tr-TR" sz="2000" b="1" dirty="0" smtClean="0"/>
              <a:t> &amp; </a:t>
            </a:r>
            <a:r>
              <a:rPr lang="tr-TR" sz="2000" b="1" dirty="0" err="1" smtClean="0"/>
              <a:t>Antigen</a:t>
            </a:r>
            <a:r>
              <a:rPr lang="tr-TR" sz="2000" b="1" dirty="0" smtClean="0"/>
              <a:t> </a:t>
            </a:r>
            <a:r>
              <a:rPr lang="tr-TR" sz="2000" b="1" dirty="0" err="1" smtClean="0"/>
              <a:t>recognition</a:t>
            </a:r>
            <a:endParaRPr sz="2000" spc="-5" dirty="0"/>
          </a:p>
        </p:txBody>
      </p:sp>
      <p:sp>
        <p:nvSpPr>
          <p:cNvPr id="7" name="6 Dikdörtgen"/>
          <p:cNvSpPr/>
          <p:nvPr/>
        </p:nvSpPr>
        <p:spPr>
          <a:xfrm>
            <a:off x="2286000" y="304800"/>
            <a:ext cx="4184159" cy="830997"/>
          </a:xfrm>
          <a:prstGeom prst="rect">
            <a:avLst/>
          </a:prstGeom>
        </p:spPr>
        <p:txBody>
          <a:bodyPr wrap="none">
            <a:spAutoFit/>
          </a:bodyPr>
          <a:lstStyle/>
          <a:p>
            <a:r>
              <a:rPr lang="tr-TR" sz="4800" dirty="0" smtClean="0"/>
              <a:t>Donor </a:t>
            </a:r>
            <a:r>
              <a:rPr lang="tr-TR" sz="4800" dirty="0" err="1" smtClean="0"/>
              <a:t>Selection</a:t>
            </a:r>
            <a:endParaRPr lang="tr-TR" sz="4800" dirty="0"/>
          </a:p>
        </p:txBody>
      </p:sp>
      <p:pic>
        <p:nvPicPr>
          <p:cNvPr id="1026" name="Picture 2"/>
          <p:cNvPicPr>
            <a:picLocks noChangeAspect="1" noChangeArrowheads="1"/>
          </p:cNvPicPr>
          <p:nvPr/>
        </p:nvPicPr>
        <p:blipFill>
          <a:blip r:embed="rId4" cstate="print"/>
          <a:srcRect/>
          <a:stretch>
            <a:fillRect/>
          </a:stretch>
        </p:blipFill>
        <p:spPr bwMode="auto">
          <a:xfrm>
            <a:off x="914400" y="2286000"/>
            <a:ext cx="6972300" cy="3952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622614" y="1738885"/>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0000"/>
          </a:solidFill>
        </p:spPr>
        <p:txBody>
          <a:bodyPr wrap="square" lIns="0" tIns="0" rIns="0" bIns="0" rtlCol="0"/>
          <a:lstStyle/>
          <a:p>
            <a:endParaRPr/>
          </a:p>
        </p:txBody>
      </p:sp>
      <p:sp>
        <p:nvSpPr>
          <p:cNvPr id="4" name="object 4"/>
          <p:cNvSpPr/>
          <p:nvPr/>
        </p:nvSpPr>
        <p:spPr>
          <a:xfrm>
            <a:off x="3205163" y="1738885"/>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FF00"/>
          </a:solidFill>
        </p:spPr>
        <p:txBody>
          <a:bodyPr wrap="square" lIns="0" tIns="0" rIns="0" bIns="0" rtlCol="0"/>
          <a:lstStyle/>
          <a:p>
            <a:endParaRPr/>
          </a:p>
        </p:txBody>
      </p:sp>
      <p:sp>
        <p:nvSpPr>
          <p:cNvPr id="5" name="object 5"/>
          <p:cNvSpPr/>
          <p:nvPr/>
        </p:nvSpPr>
        <p:spPr>
          <a:xfrm>
            <a:off x="4878388" y="1738885"/>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203C82"/>
          </a:solidFill>
        </p:spPr>
        <p:txBody>
          <a:bodyPr wrap="square" lIns="0" tIns="0" rIns="0" bIns="0" rtlCol="0"/>
          <a:lstStyle/>
          <a:p>
            <a:endParaRPr/>
          </a:p>
        </p:txBody>
      </p:sp>
      <p:sp>
        <p:nvSpPr>
          <p:cNvPr id="6" name="object 6"/>
          <p:cNvSpPr/>
          <p:nvPr/>
        </p:nvSpPr>
        <p:spPr>
          <a:xfrm>
            <a:off x="5465763" y="1738885"/>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00AF50"/>
          </a:solidFill>
        </p:spPr>
        <p:txBody>
          <a:bodyPr wrap="square" lIns="0" tIns="0" rIns="0" bIns="0" rtlCol="0"/>
          <a:lstStyle/>
          <a:p>
            <a:endParaRPr/>
          </a:p>
        </p:txBody>
      </p:sp>
      <p:sp>
        <p:nvSpPr>
          <p:cNvPr id="7" name="object 7"/>
          <p:cNvSpPr/>
          <p:nvPr/>
        </p:nvSpPr>
        <p:spPr>
          <a:xfrm>
            <a:off x="533400" y="3448558"/>
            <a:ext cx="465455" cy="914400"/>
          </a:xfrm>
          <a:custGeom>
            <a:avLst/>
            <a:gdLst/>
            <a:ahLst/>
            <a:cxnLst/>
            <a:rect l="l" t="t" r="r" b="b"/>
            <a:pathLst>
              <a:path w="465455" h="914400">
                <a:moveTo>
                  <a:pt x="0" y="914400"/>
                </a:moveTo>
                <a:lnTo>
                  <a:pt x="465137" y="914400"/>
                </a:lnTo>
                <a:lnTo>
                  <a:pt x="465137" y="0"/>
                </a:lnTo>
                <a:lnTo>
                  <a:pt x="0" y="0"/>
                </a:lnTo>
                <a:lnTo>
                  <a:pt x="0" y="914400"/>
                </a:lnTo>
                <a:close/>
              </a:path>
            </a:pathLst>
          </a:custGeom>
          <a:solidFill>
            <a:srgbClr val="FF0000"/>
          </a:solidFill>
        </p:spPr>
        <p:txBody>
          <a:bodyPr wrap="square" lIns="0" tIns="0" rIns="0" bIns="0" rtlCol="0"/>
          <a:lstStyle/>
          <a:p>
            <a:endParaRPr/>
          </a:p>
        </p:txBody>
      </p:sp>
      <p:sp>
        <p:nvSpPr>
          <p:cNvPr id="8" name="object 8"/>
          <p:cNvSpPr/>
          <p:nvPr/>
        </p:nvSpPr>
        <p:spPr>
          <a:xfrm>
            <a:off x="1165288" y="3448558"/>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203B80"/>
          </a:solidFill>
        </p:spPr>
        <p:txBody>
          <a:bodyPr wrap="square" lIns="0" tIns="0" rIns="0" bIns="0" rtlCol="0"/>
          <a:lstStyle/>
          <a:p>
            <a:endParaRPr/>
          </a:p>
        </p:txBody>
      </p:sp>
      <p:sp>
        <p:nvSpPr>
          <p:cNvPr id="9" name="object 9"/>
          <p:cNvSpPr/>
          <p:nvPr/>
        </p:nvSpPr>
        <p:spPr>
          <a:xfrm>
            <a:off x="2262188" y="3470783"/>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FF00"/>
          </a:solidFill>
        </p:spPr>
        <p:txBody>
          <a:bodyPr wrap="square" lIns="0" tIns="0" rIns="0" bIns="0" rtlCol="0"/>
          <a:lstStyle/>
          <a:p>
            <a:endParaRPr/>
          </a:p>
        </p:txBody>
      </p:sp>
      <p:sp>
        <p:nvSpPr>
          <p:cNvPr id="10" name="object 10"/>
          <p:cNvSpPr/>
          <p:nvPr/>
        </p:nvSpPr>
        <p:spPr>
          <a:xfrm>
            <a:off x="2854389" y="3470783"/>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00AF50"/>
          </a:solidFill>
        </p:spPr>
        <p:txBody>
          <a:bodyPr wrap="square" lIns="0" tIns="0" rIns="0" bIns="0" rtlCol="0"/>
          <a:lstStyle/>
          <a:p>
            <a:endParaRPr/>
          </a:p>
        </p:txBody>
      </p:sp>
      <p:sp>
        <p:nvSpPr>
          <p:cNvPr id="11" name="object 11"/>
          <p:cNvSpPr/>
          <p:nvPr/>
        </p:nvSpPr>
        <p:spPr>
          <a:xfrm>
            <a:off x="3822764" y="3448558"/>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203B80"/>
          </a:solidFill>
        </p:spPr>
        <p:txBody>
          <a:bodyPr wrap="square" lIns="0" tIns="0" rIns="0" bIns="0" rtlCol="0"/>
          <a:lstStyle/>
          <a:p>
            <a:endParaRPr/>
          </a:p>
        </p:txBody>
      </p:sp>
      <p:sp>
        <p:nvSpPr>
          <p:cNvPr id="12" name="object 12"/>
          <p:cNvSpPr/>
          <p:nvPr/>
        </p:nvSpPr>
        <p:spPr>
          <a:xfrm>
            <a:off x="4365689" y="3448558"/>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FF00"/>
          </a:solidFill>
        </p:spPr>
        <p:txBody>
          <a:bodyPr wrap="square" lIns="0" tIns="0" rIns="0" bIns="0" rtlCol="0"/>
          <a:lstStyle/>
          <a:p>
            <a:endParaRPr/>
          </a:p>
        </p:txBody>
      </p:sp>
      <p:sp>
        <p:nvSpPr>
          <p:cNvPr id="13" name="object 13"/>
          <p:cNvSpPr/>
          <p:nvPr/>
        </p:nvSpPr>
        <p:spPr>
          <a:xfrm>
            <a:off x="6178614" y="3448558"/>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203B80"/>
          </a:solidFill>
        </p:spPr>
        <p:txBody>
          <a:bodyPr wrap="square" lIns="0" tIns="0" rIns="0" bIns="0" rtlCol="0"/>
          <a:lstStyle/>
          <a:p>
            <a:endParaRPr/>
          </a:p>
        </p:txBody>
      </p:sp>
      <p:sp>
        <p:nvSpPr>
          <p:cNvPr id="14" name="object 14"/>
          <p:cNvSpPr/>
          <p:nvPr/>
        </p:nvSpPr>
        <p:spPr>
          <a:xfrm>
            <a:off x="5637213" y="3448558"/>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0000"/>
          </a:solidFill>
        </p:spPr>
        <p:txBody>
          <a:bodyPr wrap="square" lIns="0" tIns="0" rIns="0" bIns="0" rtlCol="0"/>
          <a:lstStyle/>
          <a:p>
            <a:endParaRPr/>
          </a:p>
        </p:txBody>
      </p:sp>
      <p:sp>
        <p:nvSpPr>
          <p:cNvPr id="15" name="object 15"/>
          <p:cNvSpPr/>
          <p:nvPr/>
        </p:nvSpPr>
        <p:spPr>
          <a:xfrm>
            <a:off x="7253288" y="3470783"/>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00AF50"/>
          </a:solidFill>
        </p:spPr>
        <p:txBody>
          <a:bodyPr wrap="square" lIns="0" tIns="0" rIns="0" bIns="0" rtlCol="0"/>
          <a:lstStyle/>
          <a:p>
            <a:endParaRPr/>
          </a:p>
        </p:txBody>
      </p:sp>
      <p:sp>
        <p:nvSpPr>
          <p:cNvPr id="16" name="object 16"/>
          <p:cNvSpPr/>
          <p:nvPr/>
        </p:nvSpPr>
        <p:spPr>
          <a:xfrm>
            <a:off x="7829614" y="3470783"/>
            <a:ext cx="457200" cy="914400"/>
          </a:xfrm>
          <a:custGeom>
            <a:avLst/>
            <a:gdLst/>
            <a:ahLst/>
            <a:cxnLst/>
            <a:rect l="l" t="t" r="r" b="b"/>
            <a:pathLst>
              <a:path w="457200" h="914400">
                <a:moveTo>
                  <a:pt x="0" y="914400"/>
                </a:moveTo>
                <a:lnTo>
                  <a:pt x="457200" y="914400"/>
                </a:lnTo>
                <a:lnTo>
                  <a:pt x="457200" y="0"/>
                </a:lnTo>
                <a:lnTo>
                  <a:pt x="0" y="0"/>
                </a:lnTo>
                <a:lnTo>
                  <a:pt x="0" y="914400"/>
                </a:lnTo>
                <a:close/>
              </a:path>
            </a:pathLst>
          </a:custGeom>
          <a:solidFill>
            <a:srgbClr val="FF0000"/>
          </a:solidFill>
        </p:spPr>
        <p:txBody>
          <a:bodyPr wrap="square" lIns="0" tIns="0" rIns="0" bIns="0" rtlCol="0"/>
          <a:lstStyle/>
          <a:p>
            <a:endParaRPr/>
          </a:p>
        </p:txBody>
      </p:sp>
      <p:sp>
        <p:nvSpPr>
          <p:cNvPr id="17" name="object 17"/>
          <p:cNvSpPr txBox="1"/>
          <p:nvPr/>
        </p:nvSpPr>
        <p:spPr>
          <a:xfrm>
            <a:off x="2776538" y="1220217"/>
            <a:ext cx="736600" cy="285115"/>
          </a:xfrm>
          <a:prstGeom prst="rect">
            <a:avLst/>
          </a:prstGeom>
        </p:spPr>
        <p:txBody>
          <a:bodyPr vert="horz" wrap="square" lIns="0" tIns="0" rIns="0" bIns="0" rtlCol="0">
            <a:spAutoFit/>
          </a:bodyPr>
          <a:lstStyle/>
          <a:p>
            <a:pPr marL="12700">
              <a:lnSpc>
                <a:spcPct val="100000"/>
              </a:lnSpc>
            </a:pPr>
            <a:r>
              <a:rPr sz="1800" dirty="0">
                <a:latin typeface="Arial"/>
                <a:cs typeface="Arial"/>
              </a:rPr>
              <a:t>Mot</a:t>
            </a:r>
            <a:r>
              <a:rPr sz="1800" spc="-10" dirty="0">
                <a:latin typeface="Arial"/>
                <a:cs typeface="Arial"/>
              </a:rPr>
              <a:t>h</a:t>
            </a:r>
            <a:r>
              <a:rPr sz="1800" spc="-5" dirty="0">
                <a:latin typeface="Arial"/>
                <a:cs typeface="Arial"/>
              </a:rPr>
              <a:t>er</a:t>
            </a:r>
            <a:endParaRPr sz="1800">
              <a:latin typeface="Arial"/>
              <a:cs typeface="Arial"/>
            </a:endParaRPr>
          </a:p>
        </p:txBody>
      </p:sp>
      <p:sp>
        <p:nvSpPr>
          <p:cNvPr id="18" name="object 18"/>
          <p:cNvSpPr txBox="1"/>
          <p:nvPr/>
        </p:nvSpPr>
        <p:spPr>
          <a:xfrm>
            <a:off x="5021643" y="1219200"/>
            <a:ext cx="761365" cy="315595"/>
          </a:xfrm>
          <a:prstGeom prst="rect">
            <a:avLst/>
          </a:prstGeom>
        </p:spPr>
        <p:txBody>
          <a:bodyPr vert="horz" wrap="square" lIns="0" tIns="0" rIns="0" bIns="0" rtlCol="0">
            <a:spAutoFit/>
          </a:bodyPr>
          <a:lstStyle/>
          <a:p>
            <a:pPr marL="12700">
              <a:lnSpc>
                <a:spcPct val="100000"/>
              </a:lnSpc>
            </a:pPr>
            <a:r>
              <a:rPr sz="2000" dirty="0">
                <a:latin typeface="Arial"/>
                <a:cs typeface="Arial"/>
              </a:rPr>
              <a:t>Father</a:t>
            </a:r>
            <a:endParaRPr sz="2000">
              <a:latin typeface="Arial"/>
              <a:cs typeface="Arial"/>
            </a:endParaRPr>
          </a:p>
        </p:txBody>
      </p:sp>
      <p:sp>
        <p:nvSpPr>
          <p:cNvPr id="19" name="object 19"/>
          <p:cNvSpPr txBox="1"/>
          <p:nvPr/>
        </p:nvSpPr>
        <p:spPr>
          <a:xfrm>
            <a:off x="612432" y="4573652"/>
            <a:ext cx="735330"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P</a:t>
            </a:r>
            <a:r>
              <a:rPr sz="1800" spc="-15" dirty="0">
                <a:latin typeface="Arial"/>
                <a:cs typeface="Arial"/>
              </a:rPr>
              <a:t>a</a:t>
            </a:r>
            <a:r>
              <a:rPr sz="1800" dirty="0">
                <a:latin typeface="Arial"/>
                <a:cs typeface="Arial"/>
              </a:rPr>
              <a:t>tie</a:t>
            </a:r>
            <a:r>
              <a:rPr sz="1800" spc="-15" dirty="0">
                <a:latin typeface="Arial"/>
                <a:cs typeface="Arial"/>
              </a:rPr>
              <a:t>n</a:t>
            </a:r>
            <a:r>
              <a:rPr sz="1800" dirty="0">
                <a:latin typeface="Arial"/>
                <a:cs typeface="Arial"/>
              </a:rPr>
              <a:t>t</a:t>
            </a:r>
            <a:endParaRPr sz="1800">
              <a:latin typeface="Arial"/>
              <a:cs typeface="Arial"/>
            </a:endParaRPr>
          </a:p>
        </p:txBody>
      </p:sp>
      <p:sp>
        <p:nvSpPr>
          <p:cNvPr id="20" name="object 20"/>
          <p:cNvSpPr txBox="1"/>
          <p:nvPr/>
        </p:nvSpPr>
        <p:spPr>
          <a:xfrm>
            <a:off x="2320861" y="4573652"/>
            <a:ext cx="90106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Sibling</a:t>
            </a:r>
            <a:r>
              <a:rPr sz="1800" spc="-80" dirty="0">
                <a:latin typeface="Arial"/>
                <a:cs typeface="Arial"/>
              </a:rPr>
              <a:t> </a:t>
            </a:r>
            <a:r>
              <a:rPr sz="1800" spc="-5" dirty="0">
                <a:latin typeface="Arial"/>
                <a:cs typeface="Arial"/>
              </a:rPr>
              <a:t>1</a:t>
            </a:r>
            <a:endParaRPr sz="1800">
              <a:latin typeface="Arial"/>
              <a:cs typeface="Arial"/>
            </a:endParaRPr>
          </a:p>
        </p:txBody>
      </p:sp>
      <p:sp>
        <p:nvSpPr>
          <p:cNvPr id="21" name="object 21"/>
          <p:cNvSpPr txBox="1"/>
          <p:nvPr/>
        </p:nvSpPr>
        <p:spPr>
          <a:xfrm>
            <a:off x="5661470" y="4591305"/>
            <a:ext cx="90106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Sibling</a:t>
            </a:r>
            <a:r>
              <a:rPr sz="1800" spc="-80" dirty="0">
                <a:latin typeface="Arial"/>
                <a:cs typeface="Arial"/>
              </a:rPr>
              <a:t> </a:t>
            </a:r>
            <a:r>
              <a:rPr sz="1800" spc="-5" dirty="0">
                <a:latin typeface="Arial"/>
                <a:cs typeface="Arial"/>
              </a:rPr>
              <a:t>3</a:t>
            </a:r>
            <a:endParaRPr sz="1800">
              <a:latin typeface="Arial"/>
              <a:cs typeface="Arial"/>
            </a:endParaRPr>
          </a:p>
        </p:txBody>
      </p:sp>
      <p:sp>
        <p:nvSpPr>
          <p:cNvPr id="22" name="object 22"/>
          <p:cNvSpPr txBox="1"/>
          <p:nvPr/>
        </p:nvSpPr>
        <p:spPr>
          <a:xfrm>
            <a:off x="3911536" y="4591305"/>
            <a:ext cx="90106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Sibling</a:t>
            </a:r>
            <a:r>
              <a:rPr sz="1800" spc="-80" dirty="0">
                <a:latin typeface="Arial"/>
                <a:cs typeface="Arial"/>
              </a:rPr>
              <a:t> </a:t>
            </a:r>
            <a:r>
              <a:rPr sz="1800" spc="-5" dirty="0">
                <a:latin typeface="Arial"/>
                <a:cs typeface="Arial"/>
              </a:rPr>
              <a:t>2</a:t>
            </a:r>
            <a:endParaRPr sz="1800">
              <a:latin typeface="Arial"/>
              <a:cs typeface="Arial"/>
            </a:endParaRPr>
          </a:p>
        </p:txBody>
      </p:sp>
      <p:sp>
        <p:nvSpPr>
          <p:cNvPr id="23" name="object 23"/>
          <p:cNvSpPr txBox="1"/>
          <p:nvPr/>
        </p:nvSpPr>
        <p:spPr>
          <a:xfrm>
            <a:off x="7320470" y="4608704"/>
            <a:ext cx="90106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Sibling</a:t>
            </a:r>
            <a:r>
              <a:rPr sz="1800" spc="-80" dirty="0">
                <a:latin typeface="Arial"/>
                <a:cs typeface="Arial"/>
              </a:rPr>
              <a:t> </a:t>
            </a:r>
            <a:r>
              <a:rPr sz="1800" spc="-5" dirty="0">
                <a:latin typeface="Arial"/>
                <a:cs typeface="Arial"/>
              </a:rPr>
              <a:t>4</a:t>
            </a:r>
            <a:endParaRPr sz="1800">
              <a:latin typeface="Arial"/>
              <a:cs typeface="Arial"/>
            </a:endParaRPr>
          </a:p>
        </p:txBody>
      </p:sp>
      <p:sp>
        <p:nvSpPr>
          <p:cNvPr id="24" name="object 24"/>
          <p:cNvSpPr/>
          <p:nvPr/>
        </p:nvSpPr>
        <p:spPr>
          <a:xfrm>
            <a:off x="998538" y="5299647"/>
            <a:ext cx="5158105" cy="9525"/>
          </a:xfrm>
          <a:custGeom>
            <a:avLst/>
            <a:gdLst/>
            <a:ahLst/>
            <a:cxnLst/>
            <a:rect l="l" t="t" r="r" b="b"/>
            <a:pathLst>
              <a:path w="5158105" h="9525">
                <a:moveTo>
                  <a:pt x="0" y="0"/>
                </a:moveTo>
                <a:lnTo>
                  <a:pt x="5157851" y="9525"/>
                </a:lnTo>
              </a:path>
            </a:pathLst>
          </a:custGeom>
          <a:ln w="9525">
            <a:solidFill>
              <a:srgbClr val="497DBA"/>
            </a:solidFill>
          </a:ln>
        </p:spPr>
        <p:txBody>
          <a:bodyPr wrap="square" lIns="0" tIns="0" rIns="0" bIns="0" rtlCol="0"/>
          <a:lstStyle/>
          <a:p>
            <a:endParaRPr/>
          </a:p>
        </p:txBody>
      </p:sp>
      <p:sp>
        <p:nvSpPr>
          <p:cNvPr id="25" name="object 25"/>
          <p:cNvSpPr/>
          <p:nvPr/>
        </p:nvSpPr>
        <p:spPr>
          <a:xfrm>
            <a:off x="946849" y="4937633"/>
            <a:ext cx="103505" cy="372110"/>
          </a:xfrm>
          <a:custGeom>
            <a:avLst/>
            <a:gdLst/>
            <a:ahLst/>
            <a:cxnLst/>
            <a:rect l="l" t="t" r="r" b="b"/>
            <a:pathLst>
              <a:path w="103505" h="372110">
                <a:moveTo>
                  <a:pt x="51688" y="25236"/>
                </a:moveTo>
                <a:lnTo>
                  <a:pt x="45338" y="36122"/>
                </a:lnTo>
                <a:lnTo>
                  <a:pt x="45338" y="371538"/>
                </a:lnTo>
                <a:lnTo>
                  <a:pt x="58038" y="371538"/>
                </a:lnTo>
                <a:lnTo>
                  <a:pt x="58038" y="36122"/>
                </a:lnTo>
                <a:lnTo>
                  <a:pt x="51688" y="25236"/>
                </a:lnTo>
                <a:close/>
              </a:path>
              <a:path w="103505" h="372110">
                <a:moveTo>
                  <a:pt x="51688" y="0"/>
                </a:moveTo>
                <a:lnTo>
                  <a:pt x="0" y="88645"/>
                </a:lnTo>
                <a:lnTo>
                  <a:pt x="1015" y="92582"/>
                </a:lnTo>
                <a:lnTo>
                  <a:pt x="7111" y="96138"/>
                </a:lnTo>
                <a:lnTo>
                  <a:pt x="10921" y="95122"/>
                </a:lnTo>
                <a:lnTo>
                  <a:pt x="45338" y="36122"/>
                </a:lnTo>
                <a:lnTo>
                  <a:pt x="45338" y="12572"/>
                </a:lnTo>
                <a:lnTo>
                  <a:pt x="59020" y="12572"/>
                </a:lnTo>
                <a:lnTo>
                  <a:pt x="51688" y="0"/>
                </a:lnTo>
                <a:close/>
              </a:path>
              <a:path w="103505" h="372110">
                <a:moveTo>
                  <a:pt x="59020" y="12572"/>
                </a:moveTo>
                <a:lnTo>
                  <a:pt x="58038" y="12572"/>
                </a:lnTo>
                <a:lnTo>
                  <a:pt x="58038" y="36122"/>
                </a:lnTo>
                <a:lnTo>
                  <a:pt x="92455" y="95122"/>
                </a:lnTo>
                <a:lnTo>
                  <a:pt x="96265" y="96138"/>
                </a:lnTo>
                <a:lnTo>
                  <a:pt x="102361" y="92582"/>
                </a:lnTo>
                <a:lnTo>
                  <a:pt x="103377" y="88645"/>
                </a:lnTo>
                <a:lnTo>
                  <a:pt x="59020" y="12572"/>
                </a:lnTo>
                <a:close/>
              </a:path>
              <a:path w="103505" h="372110">
                <a:moveTo>
                  <a:pt x="58038" y="12572"/>
                </a:moveTo>
                <a:lnTo>
                  <a:pt x="45338" y="12572"/>
                </a:lnTo>
                <a:lnTo>
                  <a:pt x="45338" y="36122"/>
                </a:lnTo>
                <a:lnTo>
                  <a:pt x="51688" y="25236"/>
                </a:lnTo>
                <a:lnTo>
                  <a:pt x="46227" y="15875"/>
                </a:lnTo>
                <a:lnTo>
                  <a:pt x="58038" y="15875"/>
                </a:lnTo>
                <a:lnTo>
                  <a:pt x="58038" y="12572"/>
                </a:lnTo>
                <a:close/>
              </a:path>
              <a:path w="103505" h="372110">
                <a:moveTo>
                  <a:pt x="58038" y="15875"/>
                </a:moveTo>
                <a:lnTo>
                  <a:pt x="57150" y="15875"/>
                </a:lnTo>
                <a:lnTo>
                  <a:pt x="51688" y="25236"/>
                </a:lnTo>
                <a:lnTo>
                  <a:pt x="58038" y="36122"/>
                </a:lnTo>
                <a:lnTo>
                  <a:pt x="58038" y="15875"/>
                </a:lnTo>
                <a:close/>
              </a:path>
              <a:path w="103505" h="372110">
                <a:moveTo>
                  <a:pt x="57150" y="15875"/>
                </a:moveTo>
                <a:lnTo>
                  <a:pt x="46227" y="15875"/>
                </a:lnTo>
                <a:lnTo>
                  <a:pt x="51688" y="25236"/>
                </a:lnTo>
                <a:lnTo>
                  <a:pt x="57150" y="15875"/>
                </a:lnTo>
                <a:close/>
              </a:path>
            </a:pathLst>
          </a:custGeom>
          <a:solidFill>
            <a:srgbClr val="497DBA"/>
          </a:solidFill>
        </p:spPr>
        <p:txBody>
          <a:bodyPr wrap="square" lIns="0" tIns="0" rIns="0" bIns="0" rtlCol="0"/>
          <a:lstStyle/>
          <a:p>
            <a:endParaRPr/>
          </a:p>
        </p:txBody>
      </p:sp>
      <p:sp>
        <p:nvSpPr>
          <p:cNvPr id="26" name="object 26"/>
          <p:cNvSpPr/>
          <p:nvPr/>
        </p:nvSpPr>
        <p:spPr>
          <a:xfrm>
            <a:off x="6104572" y="4937633"/>
            <a:ext cx="103505" cy="372110"/>
          </a:xfrm>
          <a:custGeom>
            <a:avLst/>
            <a:gdLst/>
            <a:ahLst/>
            <a:cxnLst/>
            <a:rect l="l" t="t" r="r" b="b"/>
            <a:pathLst>
              <a:path w="103504" h="372110">
                <a:moveTo>
                  <a:pt x="51752" y="25345"/>
                </a:moveTo>
                <a:lnTo>
                  <a:pt x="45465" y="36122"/>
                </a:lnTo>
                <a:lnTo>
                  <a:pt x="45338" y="371538"/>
                </a:lnTo>
                <a:lnTo>
                  <a:pt x="58038" y="371538"/>
                </a:lnTo>
                <a:lnTo>
                  <a:pt x="58038" y="36122"/>
                </a:lnTo>
                <a:lnTo>
                  <a:pt x="51752" y="25345"/>
                </a:lnTo>
                <a:close/>
              </a:path>
              <a:path w="103504" h="372110">
                <a:moveTo>
                  <a:pt x="51688" y="0"/>
                </a:moveTo>
                <a:lnTo>
                  <a:pt x="0" y="88645"/>
                </a:lnTo>
                <a:lnTo>
                  <a:pt x="1015" y="92582"/>
                </a:lnTo>
                <a:lnTo>
                  <a:pt x="7112" y="96138"/>
                </a:lnTo>
                <a:lnTo>
                  <a:pt x="11049" y="95122"/>
                </a:lnTo>
                <a:lnTo>
                  <a:pt x="45338" y="36340"/>
                </a:lnTo>
                <a:lnTo>
                  <a:pt x="45338" y="12572"/>
                </a:lnTo>
                <a:lnTo>
                  <a:pt x="59038" y="12572"/>
                </a:lnTo>
                <a:lnTo>
                  <a:pt x="51688" y="0"/>
                </a:lnTo>
                <a:close/>
              </a:path>
              <a:path w="103504" h="372110">
                <a:moveTo>
                  <a:pt x="59038" y="12572"/>
                </a:moveTo>
                <a:lnTo>
                  <a:pt x="58038" y="12572"/>
                </a:lnTo>
                <a:lnTo>
                  <a:pt x="58165" y="36340"/>
                </a:lnTo>
                <a:lnTo>
                  <a:pt x="92456" y="95122"/>
                </a:lnTo>
                <a:lnTo>
                  <a:pt x="96392" y="96138"/>
                </a:lnTo>
                <a:lnTo>
                  <a:pt x="102488" y="92582"/>
                </a:lnTo>
                <a:lnTo>
                  <a:pt x="103505" y="88645"/>
                </a:lnTo>
                <a:lnTo>
                  <a:pt x="59038" y="12572"/>
                </a:lnTo>
                <a:close/>
              </a:path>
              <a:path w="103504" h="372110">
                <a:moveTo>
                  <a:pt x="58038" y="12572"/>
                </a:moveTo>
                <a:lnTo>
                  <a:pt x="45338" y="12572"/>
                </a:lnTo>
                <a:lnTo>
                  <a:pt x="45338" y="36340"/>
                </a:lnTo>
                <a:lnTo>
                  <a:pt x="51752" y="25345"/>
                </a:lnTo>
                <a:lnTo>
                  <a:pt x="46227" y="15875"/>
                </a:lnTo>
                <a:lnTo>
                  <a:pt x="58038" y="15875"/>
                </a:lnTo>
                <a:lnTo>
                  <a:pt x="58038" y="12572"/>
                </a:lnTo>
                <a:close/>
              </a:path>
              <a:path w="103504" h="372110">
                <a:moveTo>
                  <a:pt x="58038" y="15875"/>
                </a:moveTo>
                <a:lnTo>
                  <a:pt x="57276" y="15875"/>
                </a:lnTo>
                <a:lnTo>
                  <a:pt x="51752" y="25345"/>
                </a:lnTo>
                <a:lnTo>
                  <a:pt x="58038" y="36122"/>
                </a:lnTo>
                <a:lnTo>
                  <a:pt x="58038" y="15875"/>
                </a:lnTo>
                <a:close/>
              </a:path>
              <a:path w="103504" h="372110">
                <a:moveTo>
                  <a:pt x="57276" y="15875"/>
                </a:moveTo>
                <a:lnTo>
                  <a:pt x="46227" y="15875"/>
                </a:lnTo>
                <a:lnTo>
                  <a:pt x="51752" y="25345"/>
                </a:lnTo>
                <a:lnTo>
                  <a:pt x="57276" y="15875"/>
                </a:lnTo>
                <a:close/>
              </a:path>
            </a:pathLst>
          </a:custGeom>
          <a:solidFill>
            <a:srgbClr val="497DBA"/>
          </a:solidFill>
        </p:spPr>
        <p:txBody>
          <a:bodyPr wrap="square" lIns="0" tIns="0" rIns="0" bIns="0" rtlCol="0"/>
          <a:lstStyle/>
          <a:p>
            <a:endParaRPr/>
          </a:p>
        </p:txBody>
      </p:sp>
      <p:sp>
        <p:nvSpPr>
          <p:cNvPr id="27" name="object 27"/>
          <p:cNvSpPr txBox="1"/>
          <p:nvPr/>
        </p:nvSpPr>
        <p:spPr>
          <a:xfrm>
            <a:off x="2727770" y="5567884"/>
            <a:ext cx="139509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HLA</a:t>
            </a:r>
            <a:r>
              <a:rPr sz="1800" spc="-185" dirty="0">
                <a:latin typeface="Arial"/>
                <a:cs typeface="Arial"/>
              </a:rPr>
              <a:t> </a:t>
            </a:r>
            <a:r>
              <a:rPr sz="1800" spc="-5" dirty="0">
                <a:latin typeface="Arial"/>
                <a:cs typeface="Arial"/>
              </a:rPr>
              <a:t>matched</a:t>
            </a:r>
            <a:endParaRPr sz="1800">
              <a:latin typeface="Arial"/>
              <a:cs typeface="Arial"/>
            </a:endParaRPr>
          </a:p>
        </p:txBody>
      </p:sp>
      <p:sp>
        <p:nvSpPr>
          <p:cNvPr id="28" name="object 28"/>
          <p:cNvSpPr/>
          <p:nvPr/>
        </p:nvSpPr>
        <p:spPr>
          <a:xfrm>
            <a:off x="3908489" y="2196085"/>
            <a:ext cx="744855" cy="0"/>
          </a:xfrm>
          <a:custGeom>
            <a:avLst/>
            <a:gdLst/>
            <a:ahLst/>
            <a:cxnLst/>
            <a:rect l="l" t="t" r="r" b="b"/>
            <a:pathLst>
              <a:path w="744854">
                <a:moveTo>
                  <a:pt x="0" y="0"/>
                </a:moveTo>
                <a:lnTo>
                  <a:pt x="744474" y="0"/>
                </a:lnTo>
              </a:path>
            </a:pathLst>
          </a:custGeom>
          <a:ln w="9525">
            <a:solidFill>
              <a:srgbClr val="497DBA"/>
            </a:solidFill>
          </a:ln>
        </p:spPr>
        <p:txBody>
          <a:bodyPr wrap="square" lIns="0" tIns="0" rIns="0" bIns="0" rtlCol="0"/>
          <a:lstStyle/>
          <a:p>
            <a:endParaRPr/>
          </a:p>
        </p:txBody>
      </p:sp>
      <p:sp>
        <p:nvSpPr>
          <p:cNvPr id="29" name="object 29"/>
          <p:cNvSpPr/>
          <p:nvPr/>
        </p:nvSpPr>
        <p:spPr>
          <a:xfrm>
            <a:off x="4289489" y="2196085"/>
            <a:ext cx="0" cy="735330"/>
          </a:xfrm>
          <a:custGeom>
            <a:avLst/>
            <a:gdLst/>
            <a:ahLst/>
            <a:cxnLst/>
            <a:rect l="l" t="t" r="r" b="b"/>
            <a:pathLst>
              <a:path h="735329">
                <a:moveTo>
                  <a:pt x="0" y="0"/>
                </a:moveTo>
                <a:lnTo>
                  <a:pt x="0" y="735076"/>
                </a:lnTo>
              </a:path>
            </a:pathLst>
          </a:custGeom>
          <a:ln w="9525">
            <a:solidFill>
              <a:srgbClr val="497DBA"/>
            </a:solidFill>
          </a:ln>
        </p:spPr>
        <p:txBody>
          <a:bodyPr wrap="square" lIns="0" tIns="0" rIns="0" bIns="0" rtlCol="0"/>
          <a:lstStyle/>
          <a:p>
            <a:endParaRPr/>
          </a:p>
        </p:txBody>
      </p:sp>
      <p:sp>
        <p:nvSpPr>
          <p:cNvPr id="30" name="object 30"/>
          <p:cNvSpPr/>
          <p:nvPr/>
        </p:nvSpPr>
        <p:spPr>
          <a:xfrm>
            <a:off x="1077913" y="2931161"/>
            <a:ext cx="6697980" cy="0"/>
          </a:xfrm>
          <a:custGeom>
            <a:avLst/>
            <a:gdLst/>
            <a:ahLst/>
            <a:cxnLst/>
            <a:rect l="l" t="t" r="r" b="b"/>
            <a:pathLst>
              <a:path w="6697980">
                <a:moveTo>
                  <a:pt x="0" y="0"/>
                </a:moveTo>
                <a:lnTo>
                  <a:pt x="6697726" y="0"/>
                </a:lnTo>
              </a:path>
            </a:pathLst>
          </a:custGeom>
          <a:ln w="9525">
            <a:solidFill>
              <a:srgbClr val="497DBA"/>
            </a:solidFill>
          </a:ln>
        </p:spPr>
        <p:txBody>
          <a:bodyPr wrap="square" lIns="0" tIns="0" rIns="0" bIns="0" rtlCol="0"/>
          <a:lstStyle/>
          <a:p>
            <a:endParaRPr/>
          </a:p>
        </p:txBody>
      </p:sp>
      <p:sp>
        <p:nvSpPr>
          <p:cNvPr id="31" name="object 31"/>
          <p:cNvSpPr/>
          <p:nvPr/>
        </p:nvSpPr>
        <p:spPr>
          <a:xfrm>
            <a:off x="1077913" y="2931161"/>
            <a:ext cx="0" cy="357505"/>
          </a:xfrm>
          <a:custGeom>
            <a:avLst/>
            <a:gdLst/>
            <a:ahLst/>
            <a:cxnLst/>
            <a:rect l="l" t="t" r="r" b="b"/>
            <a:pathLst>
              <a:path h="357504">
                <a:moveTo>
                  <a:pt x="0" y="0"/>
                </a:moveTo>
                <a:lnTo>
                  <a:pt x="0" y="357124"/>
                </a:lnTo>
              </a:path>
            </a:pathLst>
          </a:custGeom>
          <a:ln w="9525">
            <a:solidFill>
              <a:srgbClr val="497DBA"/>
            </a:solidFill>
          </a:ln>
        </p:spPr>
        <p:txBody>
          <a:bodyPr wrap="square" lIns="0" tIns="0" rIns="0" bIns="0" rtlCol="0"/>
          <a:lstStyle/>
          <a:p>
            <a:endParaRPr/>
          </a:p>
        </p:txBody>
      </p:sp>
      <p:sp>
        <p:nvSpPr>
          <p:cNvPr id="32" name="object 32"/>
          <p:cNvSpPr/>
          <p:nvPr/>
        </p:nvSpPr>
        <p:spPr>
          <a:xfrm>
            <a:off x="2776538" y="2931161"/>
            <a:ext cx="0" cy="357505"/>
          </a:xfrm>
          <a:custGeom>
            <a:avLst/>
            <a:gdLst/>
            <a:ahLst/>
            <a:cxnLst/>
            <a:rect l="l" t="t" r="r" b="b"/>
            <a:pathLst>
              <a:path h="357504">
                <a:moveTo>
                  <a:pt x="0" y="0"/>
                </a:moveTo>
                <a:lnTo>
                  <a:pt x="0" y="357124"/>
                </a:lnTo>
              </a:path>
            </a:pathLst>
          </a:custGeom>
          <a:ln w="9525">
            <a:solidFill>
              <a:srgbClr val="497DBA"/>
            </a:solidFill>
          </a:ln>
        </p:spPr>
        <p:txBody>
          <a:bodyPr wrap="square" lIns="0" tIns="0" rIns="0" bIns="0" rtlCol="0"/>
          <a:lstStyle/>
          <a:p>
            <a:endParaRPr/>
          </a:p>
        </p:txBody>
      </p:sp>
      <p:sp>
        <p:nvSpPr>
          <p:cNvPr id="33" name="object 33"/>
          <p:cNvSpPr/>
          <p:nvPr/>
        </p:nvSpPr>
        <p:spPr>
          <a:xfrm>
            <a:off x="4289489" y="2931161"/>
            <a:ext cx="0" cy="357505"/>
          </a:xfrm>
          <a:custGeom>
            <a:avLst/>
            <a:gdLst/>
            <a:ahLst/>
            <a:cxnLst/>
            <a:rect l="l" t="t" r="r" b="b"/>
            <a:pathLst>
              <a:path h="357504">
                <a:moveTo>
                  <a:pt x="0" y="0"/>
                </a:moveTo>
                <a:lnTo>
                  <a:pt x="0" y="357124"/>
                </a:lnTo>
              </a:path>
            </a:pathLst>
          </a:custGeom>
          <a:ln w="9525">
            <a:solidFill>
              <a:srgbClr val="497DBA"/>
            </a:solidFill>
          </a:ln>
        </p:spPr>
        <p:txBody>
          <a:bodyPr wrap="square" lIns="0" tIns="0" rIns="0" bIns="0" rtlCol="0"/>
          <a:lstStyle/>
          <a:p>
            <a:endParaRPr/>
          </a:p>
        </p:txBody>
      </p:sp>
      <p:sp>
        <p:nvSpPr>
          <p:cNvPr id="34" name="object 34"/>
          <p:cNvSpPr/>
          <p:nvPr/>
        </p:nvSpPr>
        <p:spPr>
          <a:xfrm>
            <a:off x="6116638" y="2931161"/>
            <a:ext cx="0" cy="357505"/>
          </a:xfrm>
          <a:custGeom>
            <a:avLst/>
            <a:gdLst/>
            <a:ahLst/>
            <a:cxnLst/>
            <a:rect l="l" t="t" r="r" b="b"/>
            <a:pathLst>
              <a:path h="357504">
                <a:moveTo>
                  <a:pt x="0" y="0"/>
                </a:moveTo>
                <a:lnTo>
                  <a:pt x="0" y="357124"/>
                </a:lnTo>
              </a:path>
            </a:pathLst>
          </a:custGeom>
          <a:ln w="9525">
            <a:solidFill>
              <a:srgbClr val="497DBA"/>
            </a:solidFill>
          </a:ln>
        </p:spPr>
        <p:txBody>
          <a:bodyPr wrap="square" lIns="0" tIns="0" rIns="0" bIns="0" rtlCol="0"/>
          <a:lstStyle/>
          <a:p>
            <a:endParaRPr/>
          </a:p>
        </p:txBody>
      </p:sp>
      <p:sp>
        <p:nvSpPr>
          <p:cNvPr id="35" name="object 35"/>
          <p:cNvSpPr/>
          <p:nvPr/>
        </p:nvSpPr>
        <p:spPr>
          <a:xfrm>
            <a:off x="7775639" y="2931161"/>
            <a:ext cx="0" cy="417830"/>
          </a:xfrm>
          <a:custGeom>
            <a:avLst/>
            <a:gdLst/>
            <a:ahLst/>
            <a:cxnLst/>
            <a:rect l="l" t="t" r="r" b="b"/>
            <a:pathLst>
              <a:path h="417829">
                <a:moveTo>
                  <a:pt x="0" y="0"/>
                </a:moveTo>
                <a:lnTo>
                  <a:pt x="0" y="417449"/>
                </a:lnTo>
              </a:path>
            </a:pathLst>
          </a:custGeom>
          <a:ln w="9525">
            <a:solidFill>
              <a:srgbClr val="497DBA"/>
            </a:solidFill>
          </a:ln>
        </p:spPr>
        <p:txBody>
          <a:bodyPr wrap="square" lIns="0" tIns="0" rIns="0" bIns="0" rtlCol="0"/>
          <a:lstStyle/>
          <a:p>
            <a:endParaRPr/>
          </a:p>
        </p:txBody>
      </p:sp>
      <p:sp>
        <p:nvSpPr>
          <p:cNvPr id="36" name="object 36"/>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28</a:t>
            </a:fld>
            <a:endParaRPr spc="-5" dirty="0"/>
          </a:p>
        </p:txBody>
      </p:sp>
      <p:sp>
        <p:nvSpPr>
          <p:cNvPr id="38" name="37 Dikdörtgen"/>
          <p:cNvSpPr/>
          <p:nvPr/>
        </p:nvSpPr>
        <p:spPr>
          <a:xfrm>
            <a:off x="304800" y="5867400"/>
            <a:ext cx="8382000" cy="584775"/>
          </a:xfrm>
          <a:prstGeom prst="rect">
            <a:avLst/>
          </a:prstGeom>
        </p:spPr>
        <p:txBody>
          <a:bodyPr wrap="square">
            <a:spAutoFit/>
          </a:bodyPr>
          <a:lstStyle/>
          <a:p>
            <a:r>
              <a:rPr lang="en-US" sz="1600" dirty="0" smtClean="0"/>
              <a:t>Half of your HLA markers are inherited from your mother and half from your father. Each brother and sister has a 25%, or 1 in 4, chance of matching you, if you have the same mother and father. </a:t>
            </a:r>
            <a:endParaRPr lang="tr-TR" sz="1600" dirty="0"/>
          </a:p>
        </p:txBody>
      </p:sp>
      <p:pic>
        <p:nvPicPr>
          <p:cNvPr id="39"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304800" y="152400"/>
            <a:ext cx="5557011" cy="837151"/>
          </a:xfrm>
          <a:prstGeom prst="rect">
            <a:avLst/>
          </a:prstGeom>
        </p:spPr>
        <p:txBody>
          <a:bodyPr vert="horz" wrap="square" lIns="0" tIns="402335" rIns="0" bIns="0" rtlCol="0">
            <a:spAutoFit/>
          </a:bodyPr>
          <a:lstStyle/>
          <a:p>
            <a:pPr marL="12700">
              <a:lnSpc>
                <a:spcPct val="100000"/>
              </a:lnSpc>
            </a:pPr>
            <a:r>
              <a:rPr sz="2800" b="1" spc="-5" dirty="0"/>
              <a:t>HLA </a:t>
            </a:r>
            <a:r>
              <a:rPr sz="2800" b="1" spc="-5" dirty="0" smtClean="0"/>
              <a:t>matches</a:t>
            </a:r>
            <a:r>
              <a:rPr lang="tr-TR" sz="2800" b="1" spc="-5" dirty="0" smtClean="0"/>
              <a:t> (</a:t>
            </a:r>
            <a:r>
              <a:rPr lang="tr-TR" sz="2800" b="1" spc="-5" dirty="0" smtClean="0">
                <a:solidFill>
                  <a:srgbClr val="FF0000"/>
                </a:solidFill>
              </a:rPr>
              <a:t>SIBLINGS</a:t>
            </a:r>
            <a:r>
              <a:rPr lang="tr-TR" sz="2800" b="1" spc="-5" dirty="0" smtClean="0"/>
              <a:t>)</a:t>
            </a:r>
            <a:endParaRPr sz="2800" b="1" spc="-30" dirty="0"/>
          </a:p>
        </p:txBody>
      </p:sp>
      <p:sp>
        <p:nvSpPr>
          <p:cNvPr id="40" name="39 Oval"/>
          <p:cNvSpPr/>
          <p:nvPr/>
        </p:nvSpPr>
        <p:spPr>
          <a:xfrm>
            <a:off x="304800" y="3200400"/>
            <a:ext cx="15240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40 Oval"/>
          <p:cNvSpPr/>
          <p:nvPr/>
        </p:nvSpPr>
        <p:spPr>
          <a:xfrm>
            <a:off x="5410200" y="3200400"/>
            <a:ext cx="15240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amond(in)">
                                      <p:cBhvr>
                                        <p:cTn id="7" dur="2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amond(in)">
                                      <p:cBhvr>
                                        <p:cTn id="12"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patientdonor"/>
          <p:cNvPicPr>
            <a:picLocks noChangeAspect="1" noChangeArrowheads="1"/>
          </p:cNvPicPr>
          <p:nvPr/>
        </p:nvPicPr>
        <p:blipFill>
          <a:blip r:embed="rId3" cstate="print"/>
          <a:srcRect/>
          <a:stretch>
            <a:fillRect/>
          </a:stretch>
        </p:blipFill>
        <p:spPr bwMode="auto">
          <a:xfrm>
            <a:off x="914400" y="1752600"/>
            <a:ext cx="5410200" cy="2219326"/>
          </a:xfrm>
          <a:prstGeom prst="rect">
            <a:avLst/>
          </a:prstGeom>
          <a:noFill/>
          <a:ln>
            <a:solidFill>
              <a:schemeClr val="accent6">
                <a:lumMod val="50000"/>
              </a:schemeClr>
            </a:solidFill>
          </a:ln>
        </p:spPr>
      </p:pic>
      <p:sp>
        <p:nvSpPr>
          <p:cNvPr id="5" name="4 Dikdörtgen"/>
          <p:cNvSpPr/>
          <p:nvPr/>
        </p:nvSpPr>
        <p:spPr>
          <a:xfrm>
            <a:off x="609600" y="4038600"/>
            <a:ext cx="7620000" cy="2031325"/>
          </a:xfrm>
          <a:prstGeom prst="rect">
            <a:avLst/>
          </a:prstGeom>
        </p:spPr>
        <p:txBody>
          <a:bodyPr wrap="square">
            <a:spAutoFit/>
          </a:bodyPr>
          <a:lstStyle/>
          <a:p>
            <a:r>
              <a:rPr lang="en-US" b="1" dirty="0" smtClean="0"/>
              <a:t>Example A</a:t>
            </a:r>
            <a:r>
              <a:rPr lang="en-US" dirty="0" smtClean="0"/>
              <a:t> shows that the patient's markers match the donor's. When HLA markers A, B, C, and DRB1 from the patient and the donor match, it is called an 8 of 8 match. When A, B, C, DRB1, and DQ markers all match, it’s called a 10 of 10 match.</a:t>
            </a:r>
          </a:p>
          <a:p>
            <a:r>
              <a:rPr lang="en-US" b="1" dirty="0" smtClean="0"/>
              <a:t>Example B</a:t>
            </a:r>
            <a:r>
              <a:rPr lang="en-US" dirty="0" smtClean="0"/>
              <a:t> shows that one of the patient's A markers does not match one of the donor's A markers. Therefore, this is a 7 of 8 match or, if the DQ marker matches, a 9 of 10 match.</a:t>
            </a:r>
            <a:endParaRPr lang="en-US" dirty="0"/>
          </a:p>
        </p:txBody>
      </p:sp>
      <p:pic>
        <p:nvPicPr>
          <p:cNvPr id="6"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2" name="1 Başlık"/>
          <p:cNvSpPr>
            <a:spLocks noGrp="1"/>
          </p:cNvSpPr>
          <p:nvPr>
            <p:ph type="title"/>
          </p:nvPr>
        </p:nvSpPr>
        <p:spPr>
          <a:xfrm>
            <a:off x="381000" y="381000"/>
            <a:ext cx="5557011" cy="1107996"/>
          </a:xfrm>
        </p:spPr>
        <p:txBody>
          <a:bodyPr/>
          <a:lstStyle/>
          <a:p>
            <a:r>
              <a:rPr lang="tr-TR" sz="3600" b="1" dirty="0" smtClean="0"/>
              <a:t>HLA </a:t>
            </a:r>
            <a:r>
              <a:rPr lang="tr-TR" sz="3600" b="1" dirty="0" err="1" smtClean="0"/>
              <a:t>matching</a:t>
            </a:r>
            <a:r>
              <a:rPr lang="tr-TR" sz="3600" b="1" dirty="0" smtClean="0"/>
              <a:t> (</a:t>
            </a:r>
            <a:r>
              <a:rPr lang="tr-TR" sz="2400" b="1" dirty="0" smtClean="0">
                <a:solidFill>
                  <a:srgbClr val="FF0000"/>
                </a:solidFill>
              </a:rPr>
              <a:t>UNRELATED</a:t>
            </a:r>
            <a:r>
              <a:rPr lang="tr-TR" sz="3600" b="1" dirty="0" smtClean="0"/>
              <a:t>)</a:t>
            </a:r>
            <a:br>
              <a:rPr lang="tr-TR" sz="3600" b="1" dirty="0" smtClean="0"/>
            </a:br>
            <a:endParaRPr lang="tr-TR" sz="36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762000" y="1676400"/>
            <a:ext cx="7543800" cy="3733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30</a:t>
            </a:fld>
            <a:endParaRPr spc="-5" dirty="0"/>
          </a:p>
        </p:txBody>
      </p:sp>
      <p:pic>
        <p:nvPicPr>
          <p:cNvPr id="7"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p:nvPr/>
        </p:nvSpPr>
        <p:spPr>
          <a:xfrm>
            <a:off x="990600" y="762000"/>
            <a:ext cx="3716020" cy="430887"/>
          </a:xfrm>
          <a:prstGeom prst="rect">
            <a:avLst/>
          </a:prstGeom>
        </p:spPr>
        <p:txBody>
          <a:bodyPr vert="horz" wrap="square" lIns="0" tIns="0" rIns="0" bIns="0" rtlCol="0">
            <a:spAutoFit/>
          </a:bodyPr>
          <a:lstStyle/>
          <a:p>
            <a:pPr marL="12700">
              <a:lnSpc>
                <a:spcPct val="100000"/>
              </a:lnSpc>
            </a:pPr>
            <a:r>
              <a:rPr sz="2800" b="1" spc="-15" dirty="0">
                <a:solidFill>
                  <a:srgbClr val="203C82"/>
                </a:solidFill>
                <a:latin typeface="Arial"/>
                <a:cs typeface="Arial"/>
              </a:rPr>
              <a:t>Transplant</a:t>
            </a:r>
            <a:r>
              <a:rPr sz="2800" b="1" spc="-75" dirty="0">
                <a:solidFill>
                  <a:srgbClr val="203C82"/>
                </a:solidFill>
                <a:latin typeface="Arial"/>
                <a:cs typeface="Arial"/>
              </a:rPr>
              <a:t> </a:t>
            </a:r>
            <a:r>
              <a:rPr sz="2800" b="1" spc="-5" dirty="0">
                <a:solidFill>
                  <a:srgbClr val="203C82"/>
                </a:solidFill>
                <a:latin typeface="Arial"/>
                <a:cs typeface="Arial"/>
              </a:rPr>
              <a:t>Procedure</a:t>
            </a:r>
            <a:endParaRPr sz="2800" b="1" dirty="0">
              <a:latin typeface="Arial"/>
              <a:cs typeface="Arial"/>
            </a:endParaRPr>
          </a:p>
        </p:txBody>
      </p:sp>
      <p:pic>
        <p:nvPicPr>
          <p:cNvPr id="16385" name="Picture 1"/>
          <p:cNvPicPr>
            <a:picLocks noChangeAspect="1" noChangeArrowheads="1"/>
          </p:cNvPicPr>
          <p:nvPr/>
        </p:nvPicPr>
        <p:blipFill>
          <a:blip r:embed="rId3" cstate="print"/>
          <a:srcRect/>
          <a:stretch>
            <a:fillRect/>
          </a:stretch>
        </p:blipFill>
        <p:spPr bwMode="auto">
          <a:xfrm>
            <a:off x="1000125" y="2033588"/>
            <a:ext cx="7143750"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Yuvarlatılmış Dikdörtgen"/>
          <p:cNvSpPr/>
          <p:nvPr/>
        </p:nvSpPr>
        <p:spPr>
          <a:xfrm>
            <a:off x="152400" y="1600200"/>
            <a:ext cx="8534400" cy="46482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graphicFrame>
        <p:nvGraphicFramePr>
          <p:cNvPr id="8" name="3 İçerik Yer Tutucusu"/>
          <p:cNvGraphicFramePr>
            <a:graphicFrameLocks/>
          </p:cNvGraphicFramePr>
          <p:nvPr/>
        </p:nvGraphicFramePr>
        <p:xfrm>
          <a:off x="304800" y="2438400"/>
          <a:ext cx="83058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p:cNvPicPr>
            <a:picLocks noChangeAspect="1" noChangeArrowheads="1"/>
          </p:cNvPicPr>
          <p:nvPr/>
        </p:nvPicPr>
        <p:blipFill>
          <a:blip r:embed="rId8" cstate="print"/>
          <a:srcRect/>
          <a:stretch>
            <a:fillRect/>
          </a:stretch>
        </p:blipFill>
        <p:spPr bwMode="auto">
          <a:xfrm>
            <a:off x="381000" y="2590800"/>
            <a:ext cx="1295400" cy="795338"/>
          </a:xfrm>
          <a:prstGeom prst="rect">
            <a:avLst/>
          </a:prstGeom>
          <a:noFill/>
          <a:ln w="9525">
            <a:noFill/>
            <a:miter lim="800000"/>
            <a:headEnd/>
            <a:tailEnd/>
          </a:ln>
        </p:spPr>
      </p:pic>
      <p:pic>
        <p:nvPicPr>
          <p:cNvPr id="5126" name="Picture 6"/>
          <p:cNvPicPr>
            <a:picLocks noChangeAspect="1" noChangeArrowheads="1"/>
          </p:cNvPicPr>
          <p:nvPr/>
        </p:nvPicPr>
        <p:blipFill>
          <a:blip r:embed="rId9" cstate="print"/>
          <a:srcRect/>
          <a:stretch>
            <a:fillRect/>
          </a:stretch>
        </p:blipFill>
        <p:spPr bwMode="auto">
          <a:xfrm rot="17310451">
            <a:off x="3562369" y="2931591"/>
            <a:ext cx="337619" cy="363590"/>
          </a:xfrm>
          <a:prstGeom prst="rect">
            <a:avLst/>
          </a:prstGeom>
          <a:noFill/>
          <a:ln w="9525">
            <a:noFill/>
            <a:miter lim="800000"/>
            <a:headEnd/>
            <a:tailEnd/>
          </a:ln>
        </p:spPr>
      </p:pic>
      <p:pic>
        <p:nvPicPr>
          <p:cNvPr id="23" name="Picture 6"/>
          <p:cNvPicPr>
            <a:picLocks noChangeAspect="1" noChangeArrowheads="1"/>
          </p:cNvPicPr>
          <p:nvPr/>
        </p:nvPicPr>
        <p:blipFill>
          <a:blip r:embed="rId9" cstate="print"/>
          <a:srcRect/>
          <a:stretch>
            <a:fillRect/>
          </a:stretch>
        </p:blipFill>
        <p:spPr bwMode="auto">
          <a:xfrm rot="19842051">
            <a:off x="4779290" y="2872944"/>
            <a:ext cx="304835" cy="329026"/>
          </a:xfrm>
          <a:prstGeom prst="rect">
            <a:avLst/>
          </a:prstGeom>
          <a:noFill/>
          <a:ln w="9525">
            <a:noFill/>
            <a:miter lim="800000"/>
            <a:headEnd/>
            <a:tailEnd/>
          </a:ln>
        </p:spPr>
      </p:pic>
      <p:pic>
        <p:nvPicPr>
          <p:cNvPr id="5127" name="Picture 7"/>
          <p:cNvPicPr>
            <a:picLocks noChangeAspect="1" noChangeArrowheads="1"/>
          </p:cNvPicPr>
          <p:nvPr/>
        </p:nvPicPr>
        <p:blipFill>
          <a:blip r:embed="rId10" cstate="print"/>
          <a:srcRect/>
          <a:stretch>
            <a:fillRect/>
          </a:stretch>
        </p:blipFill>
        <p:spPr bwMode="auto">
          <a:xfrm>
            <a:off x="3505200" y="2514600"/>
            <a:ext cx="1343025" cy="438150"/>
          </a:xfrm>
          <a:prstGeom prst="rect">
            <a:avLst/>
          </a:prstGeom>
          <a:noFill/>
          <a:ln w="9525">
            <a:noFill/>
            <a:miter lim="800000"/>
            <a:headEnd/>
            <a:tailEnd/>
          </a:ln>
        </p:spPr>
      </p:pic>
      <p:pic>
        <p:nvPicPr>
          <p:cNvPr id="5129" name="Picture 9"/>
          <p:cNvPicPr>
            <a:picLocks noChangeAspect="1" noChangeArrowheads="1"/>
          </p:cNvPicPr>
          <p:nvPr/>
        </p:nvPicPr>
        <p:blipFill>
          <a:blip r:embed="rId11" cstate="print"/>
          <a:srcRect/>
          <a:stretch>
            <a:fillRect/>
          </a:stretch>
        </p:blipFill>
        <p:spPr bwMode="auto">
          <a:xfrm>
            <a:off x="4038600" y="2895601"/>
            <a:ext cx="685800" cy="533400"/>
          </a:xfrm>
          <a:prstGeom prst="rect">
            <a:avLst/>
          </a:prstGeom>
          <a:noFill/>
          <a:ln w="9525">
            <a:noFill/>
            <a:miter lim="800000"/>
            <a:headEnd/>
            <a:tailEnd/>
          </a:ln>
        </p:spPr>
      </p:pic>
      <p:pic>
        <p:nvPicPr>
          <p:cNvPr id="5130" name="Picture 10"/>
          <p:cNvPicPr>
            <a:picLocks noChangeAspect="1" noChangeArrowheads="1"/>
          </p:cNvPicPr>
          <p:nvPr/>
        </p:nvPicPr>
        <p:blipFill>
          <a:blip r:embed="rId12" cstate="print"/>
          <a:srcRect/>
          <a:stretch>
            <a:fillRect/>
          </a:stretch>
        </p:blipFill>
        <p:spPr bwMode="auto">
          <a:xfrm>
            <a:off x="6400800" y="2667000"/>
            <a:ext cx="1524000" cy="381000"/>
          </a:xfrm>
          <a:prstGeom prst="rect">
            <a:avLst/>
          </a:prstGeom>
          <a:noFill/>
          <a:ln w="9525">
            <a:noFill/>
            <a:miter lim="800000"/>
            <a:headEnd/>
            <a:tailEnd/>
          </a:ln>
        </p:spPr>
      </p:pic>
      <p:sp>
        <p:nvSpPr>
          <p:cNvPr id="27" name="1 Başlık"/>
          <p:cNvSpPr>
            <a:spLocks noGrp="1"/>
          </p:cNvSpPr>
          <p:nvPr>
            <p:ph type="title"/>
          </p:nvPr>
        </p:nvSpPr>
        <p:spPr>
          <a:xfrm>
            <a:off x="685800" y="1956137"/>
            <a:ext cx="7543800" cy="710863"/>
          </a:xfrm>
        </p:spPr>
        <p:txBody>
          <a:bodyPr/>
          <a:lstStyle/>
          <a:p>
            <a:r>
              <a:rPr lang="tr-TR" dirty="0" smtClean="0"/>
              <a:t>Autologous Haematopoietic Stem Cell Transplantation  </a:t>
            </a:r>
            <a:br>
              <a:rPr lang="tr-TR" dirty="0" smtClean="0"/>
            </a:br>
            <a:endParaRPr lang="tr-TR" dirty="0"/>
          </a:p>
        </p:txBody>
      </p:sp>
      <p:sp>
        <p:nvSpPr>
          <p:cNvPr id="31" name="30 Dikdörtgen"/>
          <p:cNvSpPr/>
          <p:nvPr/>
        </p:nvSpPr>
        <p:spPr>
          <a:xfrm>
            <a:off x="685800" y="609600"/>
            <a:ext cx="2466444"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Auto</a:t>
            </a:r>
            <a:r>
              <a:rPr lang="tr-TR" sz="4000" b="1" dirty="0" smtClean="0">
                <a:solidFill>
                  <a:srgbClr val="C00000"/>
                </a:solidFill>
              </a:rPr>
              <a:t>-SCT)</a:t>
            </a:r>
            <a:endParaRPr lang="tr-TR" sz="4000" b="1" dirty="0">
              <a:solidFill>
                <a:srgbClr val="C0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Yuvarlatılmış Dikdörtgen"/>
          <p:cNvSpPr/>
          <p:nvPr/>
        </p:nvSpPr>
        <p:spPr>
          <a:xfrm>
            <a:off x="152400" y="1600200"/>
            <a:ext cx="8534400" cy="46482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1 Başlık"/>
          <p:cNvSpPr>
            <a:spLocks noGrp="1"/>
          </p:cNvSpPr>
          <p:nvPr>
            <p:ph type="title"/>
          </p:nvPr>
        </p:nvSpPr>
        <p:spPr>
          <a:xfrm>
            <a:off x="533400" y="1837492"/>
            <a:ext cx="7543800" cy="677108"/>
          </a:xfrm>
        </p:spPr>
        <p:txBody>
          <a:bodyPr/>
          <a:lstStyle/>
          <a:p>
            <a:r>
              <a:rPr lang="tr-TR" dirty="0" smtClean="0"/>
              <a:t>Allogenic  Haematopoietic Stem Cell Transplantation  </a:t>
            </a:r>
            <a:br>
              <a:rPr lang="tr-TR" dirty="0" smtClean="0"/>
            </a:br>
            <a:endParaRPr lang="tr-TR" dirty="0"/>
          </a:p>
        </p:txBody>
      </p:sp>
      <p:sp>
        <p:nvSpPr>
          <p:cNvPr id="7" name="6 Dikdörtgen"/>
          <p:cNvSpPr/>
          <p:nvPr/>
        </p:nvSpPr>
        <p:spPr>
          <a:xfrm>
            <a:off x="685800" y="609600"/>
            <a:ext cx="2271071"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Allo</a:t>
            </a:r>
            <a:r>
              <a:rPr lang="tr-TR" sz="4000" b="1" dirty="0" smtClean="0">
                <a:solidFill>
                  <a:srgbClr val="C00000"/>
                </a:solidFill>
              </a:rPr>
              <a:t>-SCT)</a:t>
            </a:r>
            <a:endParaRPr lang="tr-TR" sz="4000" b="1" dirty="0">
              <a:solidFill>
                <a:srgbClr val="C00000"/>
              </a:solidFill>
            </a:endParaRPr>
          </a:p>
        </p:txBody>
      </p:sp>
      <p:graphicFrame>
        <p:nvGraphicFramePr>
          <p:cNvPr id="8" name="3 İçerik Yer Tutucusu"/>
          <p:cNvGraphicFramePr>
            <a:graphicFrameLocks/>
          </p:cNvGraphicFramePr>
          <p:nvPr/>
        </p:nvGraphicFramePr>
        <p:xfrm>
          <a:off x="990600" y="3581401"/>
          <a:ext cx="6705600" cy="2590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8 Dikdörtgen"/>
          <p:cNvSpPr/>
          <p:nvPr/>
        </p:nvSpPr>
        <p:spPr>
          <a:xfrm>
            <a:off x="1752600" y="4419600"/>
            <a:ext cx="48919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4921004" y="4374716"/>
            <a:ext cx="565396" cy="197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0" y="2286000"/>
            <a:ext cx="4267200" cy="1220847"/>
          </a:xfrm>
          <a:prstGeom prst="rect">
            <a:avLst/>
          </a:prstGeom>
        </p:spPr>
        <p:txBody>
          <a:bodyPr wrap="square">
            <a:spAutoFit/>
          </a:bodyPr>
          <a:lstStyle/>
          <a:p>
            <a:pPr marL="355600" indent="-342900">
              <a:lnSpc>
                <a:spcPct val="100000"/>
              </a:lnSpc>
              <a:tabLst>
                <a:tab pos="354965" algn="l"/>
                <a:tab pos="355600" algn="l"/>
              </a:tabLst>
            </a:pPr>
            <a:r>
              <a:rPr lang="tr-TR" sz="1200" dirty="0" smtClean="0">
                <a:latin typeface="Arial"/>
                <a:cs typeface="Arial"/>
              </a:rPr>
              <a:t>	</a:t>
            </a:r>
            <a:r>
              <a:rPr lang="en-US" sz="1200" dirty="0" smtClean="0">
                <a:latin typeface="Arial"/>
                <a:cs typeface="Arial"/>
              </a:rPr>
              <a:t>Allogeneic – from another</a:t>
            </a:r>
            <a:r>
              <a:rPr lang="en-US" sz="1200" spc="-130" dirty="0" smtClean="0">
                <a:latin typeface="Arial"/>
                <a:cs typeface="Arial"/>
              </a:rPr>
              <a:t> </a:t>
            </a:r>
            <a:r>
              <a:rPr lang="en-US" sz="1200" dirty="0" smtClean="0">
                <a:latin typeface="Arial"/>
                <a:cs typeface="Arial"/>
              </a:rPr>
              <a:t>person</a:t>
            </a:r>
          </a:p>
          <a:p>
            <a:pPr marL="756285" lvl="1" indent="-286385">
              <a:spcBef>
                <a:spcPts val="439"/>
              </a:spcBef>
              <a:buSzPct val="58333"/>
              <a:buFont typeface="Wingdings"/>
              <a:buChar char=""/>
              <a:tabLst>
                <a:tab pos="756285" algn="l"/>
                <a:tab pos="756920" algn="l"/>
              </a:tabLst>
            </a:pPr>
            <a:r>
              <a:rPr lang="en-US" sz="1200" spc="-5" dirty="0" smtClean="0">
                <a:latin typeface="Arial"/>
                <a:cs typeface="Arial"/>
              </a:rPr>
              <a:t>Sibling donor – HLA matched brother </a:t>
            </a:r>
            <a:r>
              <a:rPr lang="en-US" sz="1200" dirty="0" smtClean="0">
                <a:latin typeface="Arial"/>
                <a:cs typeface="Arial"/>
              </a:rPr>
              <a:t>or</a:t>
            </a:r>
            <a:r>
              <a:rPr lang="en-US" sz="1200" spc="-90" dirty="0" smtClean="0">
                <a:latin typeface="Arial"/>
                <a:cs typeface="Arial"/>
              </a:rPr>
              <a:t> </a:t>
            </a:r>
            <a:r>
              <a:rPr lang="en-US" sz="1200" dirty="0" smtClean="0">
                <a:latin typeface="Arial"/>
                <a:cs typeface="Arial"/>
              </a:rPr>
              <a:t>sister</a:t>
            </a:r>
          </a:p>
          <a:p>
            <a:pPr marL="756285" lvl="1" indent="-286385">
              <a:spcBef>
                <a:spcPts val="439"/>
              </a:spcBef>
              <a:buSzPct val="58333"/>
              <a:buFont typeface="Wingdings"/>
              <a:buChar char=""/>
              <a:tabLst>
                <a:tab pos="756285" algn="l"/>
                <a:tab pos="756920" algn="l"/>
              </a:tabLst>
            </a:pPr>
            <a:r>
              <a:rPr lang="en-US" sz="1200" spc="-10" dirty="0" err="1" smtClean="0">
                <a:latin typeface="Arial"/>
                <a:cs typeface="Arial"/>
              </a:rPr>
              <a:t>Syngeneic</a:t>
            </a:r>
            <a:r>
              <a:rPr lang="en-US" sz="1200" spc="-10" dirty="0" smtClean="0">
                <a:latin typeface="Arial"/>
                <a:cs typeface="Arial"/>
              </a:rPr>
              <a:t> </a:t>
            </a:r>
            <a:r>
              <a:rPr lang="en-US" sz="1200" dirty="0" smtClean="0">
                <a:latin typeface="Arial"/>
                <a:cs typeface="Arial"/>
              </a:rPr>
              <a:t>– from </a:t>
            </a:r>
            <a:r>
              <a:rPr lang="en-US" sz="1200" spc="-5" dirty="0" smtClean="0">
                <a:latin typeface="Arial"/>
                <a:cs typeface="Arial"/>
              </a:rPr>
              <a:t>an identical</a:t>
            </a:r>
            <a:r>
              <a:rPr lang="en-US" sz="1200" spc="-25" dirty="0" smtClean="0">
                <a:latin typeface="Arial"/>
                <a:cs typeface="Arial"/>
              </a:rPr>
              <a:t> </a:t>
            </a:r>
            <a:r>
              <a:rPr lang="en-US" sz="1200" spc="-10" dirty="0" smtClean="0">
                <a:latin typeface="Arial"/>
                <a:cs typeface="Arial"/>
              </a:rPr>
              <a:t>twin</a:t>
            </a:r>
            <a:endParaRPr lang="en-US" sz="1200" dirty="0" smtClean="0">
              <a:latin typeface="Arial"/>
              <a:cs typeface="Arial"/>
            </a:endParaRPr>
          </a:p>
          <a:p>
            <a:pPr marL="756285" lvl="1" indent="-286385">
              <a:lnSpc>
                <a:spcPct val="100000"/>
              </a:lnSpc>
              <a:spcBef>
                <a:spcPts val="439"/>
              </a:spcBef>
              <a:buSzPct val="58333"/>
              <a:buFont typeface="Wingdings"/>
              <a:buChar char=""/>
              <a:tabLst>
                <a:tab pos="756285" algn="l"/>
                <a:tab pos="756920" algn="l"/>
              </a:tabLst>
            </a:pPr>
            <a:r>
              <a:rPr lang="en-US" sz="1200" spc="-5" dirty="0" smtClean="0">
                <a:latin typeface="Arial"/>
                <a:cs typeface="Arial"/>
              </a:rPr>
              <a:t>Unrelated donor – found using a donor</a:t>
            </a:r>
            <a:r>
              <a:rPr lang="en-US" sz="1200" spc="30" dirty="0" smtClean="0">
                <a:latin typeface="Arial"/>
                <a:cs typeface="Arial"/>
              </a:rPr>
              <a:t> </a:t>
            </a:r>
            <a:r>
              <a:rPr lang="en-US" sz="1200" spc="-5" dirty="0" smtClean="0">
                <a:latin typeface="Arial"/>
                <a:cs typeface="Arial"/>
              </a:rPr>
              <a:t>registry</a:t>
            </a:r>
            <a:endParaRPr lang="en-US" sz="1200" dirty="0" smtClean="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lang="en-US" sz="1200" spc="-5" dirty="0" smtClean="0">
                <a:latin typeface="Arial"/>
                <a:cs typeface="Arial"/>
              </a:rPr>
              <a:t>Haploidentical – half-matched family</a:t>
            </a:r>
            <a:r>
              <a:rPr lang="en-US" sz="1200" spc="40" dirty="0" smtClean="0">
                <a:latin typeface="Arial"/>
                <a:cs typeface="Arial"/>
              </a:rPr>
              <a:t> </a:t>
            </a:r>
            <a:r>
              <a:rPr lang="en-US" sz="1200" spc="-5" dirty="0" smtClean="0">
                <a:latin typeface="Arial"/>
                <a:cs typeface="Arial"/>
              </a:rPr>
              <a:t>member</a:t>
            </a:r>
            <a:endParaRPr lang="en-US" sz="1200" dirty="0">
              <a:latin typeface="Arial"/>
              <a:cs typeface="Arial"/>
            </a:endParaRPr>
          </a:p>
        </p:txBody>
      </p:sp>
      <p:pic>
        <p:nvPicPr>
          <p:cNvPr id="4099" name="Picture 3"/>
          <p:cNvPicPr>
            <a:picLocks noChangeAspect="1" noChangeArrowheads="1"/>
          </p:cNvPicPr>
          <p:nvPr/>
        </p:nvPicPr>
        <p:blipFill>
          <a:blip r:embed="rId8" cstate="print"/>
          <a:srcRect/>
          <a:stretch>
            <a:fillRect/>
          </a:stretch>
        </p:blipFill>
        <p:spPr bwMode="auto">
          <a:xfrm>
            <a:off x="4343400" y="2209800"/>
            <a:ext cx="1628775"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0" y="1828800"/>
            <a:ext cx="9144000" cy="3413755"/>
          </a:xfrm>
          <a:prstGeom prst="rect">
            <a:avLst/>
          </a:prstGeom>
        </p:spPr>
        <p:txBody>
          <a:bodyPr vert="horz" wrap="square" lIns="0" tIns="0" rIns="0" bIns="0" rtlCol="0">
            <a:spAutoFit/>
          </a:bodyPr>
          <a:lstStyle/>
          <a:p>
            <a:pPr marL="355600" marR="417830" indent="-342900">
              <a:lnSpc>
                <a:spcPct val="100000"/>
              </a:lnSpc>
              <a:buChar char="•"/>
              <a:tabLst>
                <a:tab pos="354965" algn="l"/>
                <a:tab pos="355600" algn="l"/>
              </a:tabLst>
            </a:pPr>
            <a:r>
              <a:rPr sz="2000" dirty="0">
                <a:latin typeface="Arial"/>
                <a:cs typeface="Arial"/>
              </a:rPr>
              <a:t>The first stage of the transplant. </a:t>
            </a:r>
            <a:endParaRPr lang="tr-TR" sz="2000" dirty="0" smtClean="0">
              <a:latin typeface="Arial"/>
              <a:cs typeface="Arial"/>
            </a:endParaRPr>
          </a:p>
          <a:p>
            <a:pPr marL="355600" marR="417830" indent="-342900">
              <a:lnSpc>
                <a:spcPct val="100000"/>
              </a:lnSpc>
              <a:buChar char="•"/>
              <a:tabLst>
                <a:tab pos="354965" algn="l"/>
                <a:tab pos="355600" algn="l"/>
              </a:tabLst>
            </a:pPr>
            <a:r>
              <a:rPr sz="2000" dirty="0" smtClean="0">
                <a:latin typeface="Arial"/>
                <a:cs typeface="Arial"/>
              </a:rPr>
              <a:t>May </a:t>
            </a:r>
            <a:r>
              <a:rPr sz="2000" dirty="0">
                <a:latin typeface="Arial"/>
                <a:cs typeface="Arial"/>
              </a:rPr>
              <a:t>be given in one dose or</a:t>
            </a:r>
            <a:r>
              <a:rPr sz="2000" spc="-240" dirty="0">
                <a:latin typeface="Arial"/>
                <a:cs typeface="Arial"/>
              </a:rPr>
              <a:t> </a:t>
            </a:r>
            <a:r>
              <a:rPr sz="2000" dirty="0">
                <a:latin typeface="Arial"/>
                <a:cs typeface="Arial"/>
              </a:rPr>
              <a:t>over  several</a:t>
            </a:r>
            <a:r>
              <a:rPr sz="2000" spc="-114" dirty="0">
                <a:latin typeface="Arial"/>
                <a:cs typeface="Arial"/>
              </a:rPr>
              <a:t> </a:t>
            </a:r>
            <a:r>
              <a:rPr sz="2000" dirty="0">
                <a:latin typeface="Arial"/>
                <a:cs typeface="Arial"/>
              </a:rPr>
              <a:t>days.</a:t>
            </a:r>
          </a:p>
          <a:p>
            <a:pPr>
              <a:lnSpc>
                <a:spcPct val="100000"/>
              </a:lnSpc>
              <a:spcBef>
                <a:spcPts val="25"/>
              </a:spcBef>
              <a:buFont typeface="Arial"/>
              <a:buChar char="•"/>
            </a:pPr>
            <a:endParaRPr sz="2900" dirty="0">
              <a:latin typeface="Times New Roman"/>
              <a:cs typeface="Times New Roman"/>
            </a:endParaRPr>
          </a:p>
          <a:p>
            <a:pPr marL="355600" indent="-342900">
              <a:lnSpc>
                <a:spcPct val="100000"/>
              </a:lnSpc>
              <a:buChar char="•"/>
              <a:tabLst>
                <a:tab pos="354965" algn="l"/>
                <a:tab pos="355600" algn="l"/>
              </a:tabLst>
            </a:pPr>
            <a:r>
              <a:rPr sz="2000" dirty="0">
                <a:latin typeface="Arial"/>
                <a:cs typeface="Arial"/>
              </a:rPr>
              <a:t>Necessary</a:t>
            </a:r>
            <a:r>
              <a:rPr sz="2000" spc="-130" dirty="0">
                <a:latin typeface="Arial"/>
                <a:cs typeface="Arial"/>
              </a:rPr>
              <a:t> </a:t>
            </a:r>
            <a:r>
              <a:rPr sz="2000" dirty="0">
                <a:latin typeface="Arial"/>
                <a:cs typeface="Arial"/>
              </a:rPr>
              <a:t>for:</a:t>
            </a:r>
          </a:p>
          <a:p>
            <a:pPr marL="756285" marR="292100" lvl="1" indent="-286385">
              <a:lnSpc>
                <a:spcPct val="100000"/>
              </a:lnSpc>
              <a:spcBef>
                <a:spcPts val="439"/>
              </a:spcBef>
              <a:buSzPct val="58333"/>
              <a:buFont typeface="Wingdings"/>
              <a:buChar char=""/>
              <a:tabLst>
                <a:tab pos="756285" algn="l"/>
                <a:tab pos="756920" algn="l"/>
              </a:tabLst>
            </a:pPr>
            <a:r>
              <a:rPr sz="1800" spc="-5" dirty="0" err="1" smtClean="0">
                <a:latin typeface="Arial"/>
                <a:cs typeface="Arial"/>
              </a:rPr>
              <a:t>Supressing</a:t>
            </a:r>
            <a:r>
              <a:rPr sz="1800" spc="-5" dirty="0" smtClean="0">
                <a:latin typeface="Arial"/>
                <a:cs typeface="Arial"/>
              </a:rPr>
              <a:t> </a:t>
            </a:r>
            <a:r>
              <a:rPr sz="1800" dirty="0">
                <a:latin typeface="Arial"/>
                <a:cs typeface="Arial"/>
              </a:rPr>
              <a:t>the </a:t>
            </a:r>
            <a:r>
              <a:rPr sz="1800" spc="-5" dirty="0">
                <a:latin typeface="Arial"/>
                <a:cs typeface="Arial"/>
              </a:rPr>
              <a:t>patients immune system </a:t>
            </a:r>
            <a:r>
              <a:rPr sz="1800" dirty="0">
                <a:latin typeface="Arial"/>
                <a:cs typeface="Arial"/>
              </a:rPr>
              <a:t>to </a:t>
            </a:r>
            <a:r>
              <a:rPr sz="1800" spc="-5" dirty="0">
                <a:latin typeface="Arial"/>
                <a:cs typeface="Arial"/>
              </a:rPr>
              <a:t>lessen </a:t>
            </a:r>
            <a:r>
              <a:rPr sz="1800" dirty="0">
                <a:latin typeface="Arial"/>
                <a:cs typeface="Arial"/>
              </a:rPr>
              <a:t>the </a:t>
            </a:r>
            <a:r>
              <a:rPr sz="1800" spc="-5" dirty="0">
                <a:latin typeface="Arial"/>
                <a:cs typeface="Arial"/>
              </a:rPr>
              <a:t>chance </a:t>
            </a:r>
            <a:r>
              <a:rPr sz="1800" dirty="0">
                <a:latin typeface="Arial"/>
                <a:cs typeface="Arial"/>
              </a:rPr>
              <a:t>of </a:t>
            </a:r>
            <a:r>
              <a:rPr sz="1800" spc="-5" dirty="0" smtClean="0">
                <a:latin typeface="Arial"/>
                <a:cs typeface="Arial"/>
              </a:rPr>
              <a:t>graft</a:t>
            </a:r>
            <a:r>
              <a:rPr lang="tr-TR" sz="1800" spc="-5" dirty="0" smtClean="0">
                <a:latin typeface="Arial"/>
                <a:cs typeface="Arial"/>
              </a:rPr>
              <a:t> </a:t>
            </a:r>
            <a:r>
              <a:rPr sz="1800" spc="-5" dirty="0" smtClean="0">
                <a:latin typeface="Arial"/>
                <a:cs typeface="Arial"/>
              </a:rPr>
              <a:t>rejection</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10" dirty="0">
                <a:latin typeface="Arial"/>
                <a:cs typeface="Arial"/>
              </a:rPr>
              <a:t>Destroying </a:t>
            </a:r>
            <a:r>
              <a:rPr sz="1800" spc="-5" dirty="0">
                <a:latin typeface="Arial"/>
                <a:cs typeface="Arial"/>
              </a:rPr>
              <a:t>remaining cancer</a:t>
            </a:r>
            <a:r>
              <a:rPr sz="1800" spc="25" dirty="0">
                <a:latin typeface="Arial"/>
                <a:cs typeface="Arial"/>
              </a:rPr>
              <a:t> </a:t>
            </a:r>
            <a:r>
              <a:rPr sz="1800" spc="-5" dirty="0">
                <a:latin typeface="Arial"/>
                <a:cs typeface="Arial"/>
              </a:rPr>
              <a:t>cells</a:t>
            </a:r>
            <a:endParaRPr sz="18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Creating room in </a:t>
            </a:r>
            <a:r>
              <a:rPr sz="1800" dirty="0">
                <a:latin typeface="Arial"/>
                <a:cs typeface="Arial"/>
              </a:rPr>
              <a:t>the </a:t>
            </a:r>
            <a:r>
              <a:rPr sz="1800" spc="-5" dirty="0">
                <a:latin typeface="Arial"/>
                <a:cs typeface="Arial"/>
              </a:rPr>
              <a:t>bone marrow </a:t>
            </a:r>
            <a:r>
              <a:rPr sz="1800" dirty="0">
                <a:latin typeface="Arial"/>
                <a:cs typeface="Arial"/>
              </a:rPr>
              <a:t>for the </a:t>
            </a:r>
            <a:r>
              <a:rPr sz="1800" spc="-5" dirty="0">
                <a:latin typeface="Arial"/>
                <a:cs typeface="Arial"/>
              </a:rPr>
              <a:t>transplanted </a:t>
            </a:r>
            <a:r>
              <a:rPr sz="1800" dirty="0">
                <a:latin typeface="Arial"/>
                <a:cs typeface="Arial"/>
              </a:rPr>
              <a:t>stem</a:t>
            </a:r>
            <a:r>
              <a:rPr sz="1800" spc="50" dirty="0">
                <a:latin typeface="Arial"/>
                <a:cs typeface="Arial"/>
              </a:rPr>
              <a:t> </a:t>
            </a:r>
            <a:r>
              <a:rPr sz="1800" spc="-5" dirty="0">
                <a:latin typeface="Arial"/>
                <a:cs typeface="Arial"/>
              </a:rPr>
              <a:t>cells</a:t>
            </a:r>
            <a:endParaRPr sz="1800" dirty="0">
              <a:latin typeface="Arial"/>
              <a:cs typeface="Arial"/>
            </a:endParaRPr>
          </a:p>
          <a:p>
            <a:pPr lvl="1">
              <a:lnSpc>
                <a:spcPct val="100000"/>
              </a:lnSpc>
              <a:buFont typeface="Wingdings"/>
              <a:buChar char=""/>
            </a:pPr>
            <a:endParaRPr sz="1800" dirty="0">
              <a:latin typeface="Times New Roman"/>
              <a:cs typeface="Times New Roman"/>
            </a:endParaRPr>
          </a:p>
          <a:p>
            <a:pPr marL="355600" indent="-342900">
              <a:lnSpc>
                <a:spcPct val="100000"/>
              </a:lnSpc>
              <a:spcBef>
                <a:spcPts val="1280"/>
              </a:spcBef>
              <a:buChar char="•"/>
              <a:tabLst>
                <a:tab pos="354965" algn="l"/>
                <a:tab pos="355600" algn="l"/>
              </a:tabLst>
            </a:pPr>
            <a:r>
              <a:rPr sz="2000" dirty="0">
                <a:latin typeface="Arial"/>
                <a:cs typeface="Arial"/>
              </a:rPr>
              <a:t>Conditioning regimen is dependent on the </a:t>
            </a:r>
            <a:r>
              <a:rPr sz="2000" spc="-5" dirty="0">
                <a:latin typeface="Arial"/>
                <a:cs typeface="Arial"/>
              </a:rPr>
              <a:t>type </a:t>
            </a:r>
            <a:r>
              <a:rPr sz="2000" dirty="0">
                <a:latin typeface="Arial"/>
                <a:cs typeface="Arial"/>
              </a:rPr>
              <a:t>of disease, the </a:t>
            </a:r>
            <a:r>
              <a:rPr sz="2000" spc="-5" dirty="0">
                <a:latin typeface="Arial"/>
                <a:cs typeface="Arial"/>
              </a:rPr>
              <a:t>type</a:t>
            </a:r>
            <a:r>
              <a:rPr sz="2000" spc="-195" dirty="0">
                <a:latin typeface="Arial"/>
                <a:cs typeface="Arial"/>
              </a:rPr>
              <a:t> </a:t>
            </a:r>
            <a:r>
              <a:rPr sz="2000" dirty="0">
                <a:latin typeface="Arial"/>
                <a:cs typeface="Arial"/>
              </a:rPr>
              <a:t>of</a:t>
            </a:r>
          </a:p>
          <a:p>
            <a:pPr marL="355600">
              <a:lnSpc>
                <a:spcPct val="100000"/>
              </a:lnSpc>
            </a:pPr>
            <a:r>
              <a:rPr sz="2000" dirty="0">
                <a:latin typeface="Arial"/>
                <a:cs typeface="Arial"/>
              </a:rPr>
              <a:t>transplant, co-morbidities and</a:t>
            </a:r>
            <a:r>
              <a:rPr sz="2000" spc="-145" dirty="0">
                <a:latin typeface="Arial"/>
                <a:cs typeface="Arial"/>
              </a:rPr>
              <a:t> </a:t>
            </a:r>
            <a:r>
              <a:rPr sz="2000" dirty="0">
                <a:latin typeface="Arial"/>
                <a:cs typeface="Arial"/>
              </a:rPr>
              <a:t>age.</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33</a:t>
            </a:fld>
            <a:endParaRPr spc="-5" dirty="0"/>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228600" y="457200"/>
            <a:ext cx="5557011" cy="837151"/>
          </a:xfrm>
          <a:prstGeom prst="rect">
            <a:avLst/>
          </a:prstGeom>
        </p:spPr>
        <p:txBody>
          <a:bodyPr vert="horz" wrap="square" lIns="0" tIns="402335" rIns="0" bIns="0" rtlCol="0">
            <a:spAutoFit/>
          </a:bodyPr>
          <a:lstStyle/>
          <a:p>
            <a:pPr marL="12700">
              <a:lnSpc>
                <a:spcPct val="100000"/>
              </a:lnSpc>
            </a:pPr>
            <a:r>
              <a:rPr sz="2800" b="1" spc="-5" dirty="0"/>
              <a:t>Conditioning</a:t>
            </a:r>
            <a:r>
              <a:rPr sz="2800" b="1" spc="-80" dirty="0"/>
              <a:t> </a:t>
            </a:r>
            <a:r>
              <a:rPr sz="2800" b="1" spc="-5" dirty="0"/>
              <a:t>Therapy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4047" y="1828800"/>
            <a:ext cx="1509395" cy="315595"/>
          </a:xfrm>
          <a:prstGeom prst="rect">
            <a:avLst/>
          </a:prstGeom>
        </p:spPr>
        <p:txBody>
          <a:bodyPr vert="horz" wrap="square" lIns="0" tIns="0" rIns="0" bIns="0" rtlCol="0">
            <a:spAutoFit/>
          </a:bodyPr>
          <a:lstStyle/>
          <a:p>
            <a:pPr marL="12700">
              <a:lnSpc>
                <a:spcPct val="100000"/>
              </a:lnSpc>
            </a:pPr>
            <a:r>
              <a:rPr sz="2000" dirty="0">
                <a:latin typeface="Arial"/>
                <a:cs typeface="Arial"/>
              </a:rPr>
              <a:t>Low</a:t>
            </a:r>
            <a:r>
              <a:rPr sz="2000" spc="-100" dirty="0">
                <a:latin typeface="Arial"/>
                <a:cs typeface="Arial"/>
              </a:rPr>
              <a:t> </a:t>
            </a:r>
            <a:r>
              <a:rPr sz="2000" dirty="0">
                <a:latin typeface="Arial"/>
                <a:cs typeface="Arial"/>
              </a:rPr>
              <a:t>Intensity</a:t>
            </a:r>
          </a:p>
        </p:txBody>
      </p:sp>
      <p:sp>
        <p:nvSpPr>
          <p:cNvPr id="4" name="object 4"/>
          <p:cNvSpPr txBox="1"/>
          <p:nvPr/>
        </p:nvSpPr>
        <p:spPr>
          <a:xfrm>
            <a:off x="752475" y="2522602"/>
            <a:ext cx="7543800" cy="866775"/>
          </a:xfrm>
          <a:prstGeom prst="rect">
            <a:avLst/>
          </a:prstGeom>
          <a:solidFill>
            <a:srgbClr val="C5D9F0"/>
          </a:solidFill>
          <a:ln w="25400">
            <a:solidFill>
              <a:srgbClr val="385D89"/>
            </a:solidFill>
          </a:ln>
        </p:spPr>
        <p:txBody>
          <a:bodyPr vert="horz" wrap="square" lIns="0" tIns="635" rIns="0" bIns="0" rtlCol="0">
            <a:spAutoFit/>
          </a:bodyPr>
          <a:lstStyle/>
          <a:p>
            <a:pPr>
              <a:lnSpc>
                <a:spcPct val="100000"/>
              </a:lnSpc>
              <a:spcBef>
                <a:spcPts val="5"/>
              </a:spcBef>
            </a:pPr>
            <a:endParaRPr sz="1900">
              <a:latin typeface="Times New Roman"/>
              <a:cs typeface="Times New Roman"/>
            </a:endParaRPr>
          </a:p>
          <a:p>
            <a:pPr marL="331470">
              <a:lnSpc>
                <a:spcPct val="100000"/>
              </a:lnSpc>
              <a:tabLst>
                <a:tab pos="3463925" algn="l"/>
                <a:tab pos="6390640" algn="l"/>
              </a:tabLst>
            </a:pPr>
            <a:r>
              <a:rPr sz="1800" dirty="0">
                <a:latin typeface="Arial"/>
                <a:cs typeface="Arial"/>
              </a:rPr>
              <a:t>Flu /</a:t>
            </a:r>
            <a:r>
              <a:rPr sz="1800" spc="-5" dirty="0">
                <a:latin typeface="Arial"/>
                <a:cs typeface="Arial"/>
              </a:rPr>
              <a:t> Cy	</a:t>
            </a:r>
            <a:r>
              <a:rPr sz="1800" dirty="0">
                <a:latin typeface="Arial"/>
                <a:cs typeface="Arial"/>
              </a:rPr>
              <a:t>BEAM	</a:t>
            </a:r>
            <a:r>
              <a:rPr sz="1800" spc="-5" dirty="0">
                <a:latin typeface="Arial"/>
                <a:cs typeface="Arial"/>
              </a:rPr>
              <a:t>Cy </a:t>
            </a:r>
            <a:r>
              <a:rPr sz="1800" dirty="0">
                <a:latin typeface="Arial"/>
                <a:cs typeface="Arial"/>
              </a:rPr>
              <a:t>/</a:t>
            </a:r>
            <a:r>
              <a:rPr sz="1800" spc="-125" dirty="0">
                <a:latin typeface="Arial"/>
                <a:cs typeface="Arial"/>
              </a:rPr>
              <a:t> </a:t>
            </a:r>
            <a:r>
              <a:rPr sz="1800" dirty="0">
                <a:latin typeface="Arial"/>
                <a:cs typeface="Arial"/>
              </a:rPr>
              <a:t>TBI</a:t>
            </a:r>
            <a:endParaRPr sz="1800">
              <a:latin typeface="Arial"/>
              <a:cs typeface="Arial"/>
            </a:endParaRPr>
          </a:p>
        </p:txBody>
      </p:sp>
      <p:sp>
        <p:nvSpPr>
          <p:cNvPr id="5" name="object 5"/>
          <p:cNvSpPr txBox="1"/>
          <p:nvPr/>
        </p:nvSpPr>
        <p:spPr>
          <a:xfrm>
            <a:off x="6574281" y="1896746"/>
            <a:ext cx="1565910" cy="315595"/>
          </a:xfrm>
          <a:prstGeom prst="rect">
            <a:avLst/>
          </a:prstGeom>
        </p:spPr>
        <p:txBody>
          <a:bodyPr vert="horz" wrap="square" lIns="0" tIns="0" rIns="0" bIns="0" rtlCol="0">
            <a:spAutoFit/>
          </a:bodyPr>
          <a:lstStyle/>
          <a:p>
            <a:pPr marL="12700">
              <a:lnSpc>
                <a:spcPct val="100000"/>
              </a:lnSpc>
            </a:pPr>
            <a:r>
              <a:rPr sz="2000" dirty="0">
                <a:latin typeface="Arial"/>
                <a:cs typeface="Arial"/>
              </a:rPr>
              <a:t>High</a:t>
            </a:r>
            <a:r>
              <a:rPr sz="2000" spc="-100" dirty="0">
                <a:latin typeface="Arial"/>
                <a:cs typeface="Arial"/>
              </a:rPr>
              <a:t> </a:t>
            </a:r>
            <a:r>
              <a:rPr sz="2000" dirty="0">
                <a:latin typeface="Arial"/>
                <a:cs typeface="Arial"/>
              </a:rPr>
              <a:t>Intensity</a:t>
            </a:r>
            <a:endParaRPr sz="2000">
              <a:latin typeface="Arial"/>
              <a:cs typeface="Arial"/>
            </a:endParaRPr>
          </a:p>
        </p:txBody>
      </p:sp>
      <p:sp>
        <p:nvSpPr>
          <p:cNvPr id="6" name="object 6"/>
          <p:cNvSpPr/>
          <p:nvPr/>
        </p:nvSpPr>
        <p:spPr>
          <a:xfrm>
            <a:off x="2057400" y="3805302"/>
            <a:ext cx="1304925" cy="485775"/>
          </a:xfrm>
          <a:custGeom>
            <a:avLst/>
            <a:gdLst/>
            <a:ahLst/>
            <a:cxnLst/>
            <a:rect l="l" t="t" r="r" b="b"/>
            <a:pathLst>
              <a:path w="1304925" h="485775">
                <a:moveTo>
                  <a:pt x="242950" y="0"/>
                </a:moveTo>
                <a:lnTo>
                  <a:pt x="0" y="242824"/>
                </a:lnTo>
                <a:lnTo>
                  <a:pt x="242950" y="485775"/>
                </a:lnTo>
                <a:lnTo>
                  <a:pt x="242950" y="364363"/>
                </a:lnTo>
                <a:lnTo>
                  <a:pt x="1304925" y="364363"/>
                </a:lnTo>
                <a:lnTo>
                  <a:pt x="1304925" y="121412"/>
                </a:lnTo>
                <a:lnTo>
                  <a:pt x="242950" y="121412"/>
                </a:lnTo>
                <a:lnTo>
                  <a:pt x="242950" y="0"/>
                </a:lnTo>
                <a:close/>
              </a:path>
            </a:pathLst>
          </a:custGeom>
          <a:solidFill>
            <a:srgbClr val="C00000"/>
          </a:solidFill>
        </p:spPr>
        <p:txBody>
          <a:bodyPr wrap="square" lIns="0" tIns="0" rIns="0" bIns="0" rtlCol="0"/>
          <a:lstStyle/>
          <a:p>
            <a:endParaRPr/>
          </a:p>
        </p:txBody>
      </p:sp>
      <p:sp>
        <p:nvSpPr>
          <p:cNvPr id="7" name="object 7"/>
          <p:cNvSpPr/>
          <p:nvPr/>
        </p:nvSpPr>
        <p:spPr>
          <a:xfrm>
            <a:off x="2057400" y="3805302"/>
            <a:ext cx="1304925" cy="485775"/>
          </a:xfrm>
          <a:custGeom>
            <a:avLst/>
            <a:gdLst/>
            <a:ahLst/>
            <a:cxnLst/>
            <a:rect l="l" t="t" r="r" b="b"/>
            <a:pathLst>
              <a:path w="1304925" h="485775">
                <a:moveTo>
                  <a:pt x="0" y="242824"/>
                </a:moveTo>
                <a:lnTo>
                  <a:pt x="242950" y="0"/>
                </a:lnTo>
                <a:lnTo>
                  <a:pt x="242950" y="121412"/>
                </a:lnTo>
                <a:lnTo>
                  <a:pt x="1304925" y="121412"/>
                </a:lnTo>
                <a:lnTo>
                  <a:pt x="1304925" y="364363"/>
                </a:lnTo>
                <a:lnTo>
                  <a:pt x="242950" y="364363"/>
                </a:lnTo>
                <a:lnTo>
                  <a:pt x="242950" y="485775"/>
                </a:lnTo>
                <a:lnTo>
                  <a:pt x="0" y="242824"/>
                </a:lnTo>
                <a:close/>
              </a:path>
            </a:pathLst>
          </a:custGeom>
          <a:ln w="25400">
            <a:solidFill>
              <a:srgbClr val="385D89"/>
            </a:solidFill>
          </a:ln>
        </p:spPr>
        <p:txBody>
          <a:bodyPr wrap="square" lIns="0" tIns="0" rIns="0" bIns="0" rtlCol="0"/>
          <a:lstStyle/>
          <a:p>
            <a:endParaRPr/>
          </a:p>
        </p:txBody>
      </p:sp>
      <p:sp>
        <p:nvSpPr>
          <p:cNvPr id="8" name="object 8"/>
          <p:cNvSpPr/>
          <p:nvPr/>
        </p:nvSpPr>
        <p:spPr>
          <a:xfrm>
            <a:off x="5688076" y="3873500"/>
            <a:ext cx="1304925" cy="484505"/>
          </a:xfrm>
          <a:custGeom>
            <a:avLst/>
            <a:gdLst/>
            <a:ahLst/>
            <a:cxnLst/>
            <a:rect l="l" t="t" r="r" b="b"/>
            <a:pathLst>
              <a:path w="1304925" h="484504">
                <a:moveTo>
                  <a:pt x="1062735" y="0"/>
                </a:moveTo>
                <a:lnTo>
                  <a:pt x="1062735" y="121157"/>
                </a:lnTo>
                <a:lnTo>
                  <a:pt x="0" y="121157"/>
                </a:lnTo>
                <a:lnTo>
                  <a:pt x="0" y="363219"/>
                </a:lnTo>
                <a:lnTo>
                  <a:pt x="1062735" y="363219"/>
                </a:lnTo>
                <a:lnTo>
                  <a:pt x="1062735" y="484250"/>
                </a:lnTo>
                <a:lnTo>
                  <a:pt x="1304925" y="242188"/>
                </a:lnTo>
                <a:lnTo>
                  <a:pt x="1062735" y="0"/>
                </a:lnTo>
                <a:close/>
              </a:path>
            </a:pathLst>
          </a:custGeom>
          <a:solidFill>
            <a:srgbClr val="C00000"/>
          </a:solidFill>
        </p:spPr>
        <p:txBody>
          <a:bodyPr wrap="square" lIns="0" tIns="0" rIns="0" bIns="0" rtlCol="0"/>
          <a:lstStyle/>
          <a:p>
            <a:endParaRPr/>
          </a:p>
        </p:txBody>
      </p:sp>
      <p:sp>
        <p:nvSpPr>
          <p:cNvPr id="9" name="object 9"/>
          <p:cNvSpPr/>
          <p:nvPr/>
        </p:nvSpPr>
        <p:spPr>
          <a:xfrm>
            <a:off x="5688076" y="3873500"/>
            <a:ext cx="1304925" cy="484505"/>
          </a:xfrm>
          <a:custGeom>
            <a:avLst/>
            <a:gdLst/>
            <a:ahLst/>
            <a:cxnLst/>
            <a:rect l="l" t="t" r="r" b="b"/>
            <a:pathLst>
              <a:path w="1304925" h="484504">
                <a:moveTo>
                  <a:pt x="1304925" y="242188"/>
                </a:moveTo>
                <a:lnTo>
                  <a:pt x="1062735" y="484250"/>
                </a:lnTo>
                <a:lnTo>
                  <a:pt x="1062735" y="363219"/>
                </a:lnTo>
                <a:lnTo>
                  <a:pt x="0" y="363219"/>
                </a:lnTo>
                <a:lnTo>
                  <a:pt x="0" y="121157"/>
                </a:lnTo>
                <a:lnTo>
                  <a:pt x="1062735" y="121157"/>
                </a:lnTo>
                <a:lnTo>
                  <a:pt x="1062735" y="0"/>
                </a:lnTo>
                <a:lnTo>
                  <a:pt x="1304925" y="242188"/>
                </a:lnTo>
                <a:close/>
              </a:path>
            </a:pathLst>
          </a:custGeom>
          <a:ln w="25400">
            <a:solidFill>
              <a:srgbClr val="385D89"/>
            </a:solidFill>
          </a:ln>
        </p:spPr>
        <p:txBody>
          <a:bodyPr wrap="square" lIns="0" tIns="0" rIns="0" bIns="0" rtlCol="0"/>
          <a:lstStyle/>
          <a:p>
            <a:endParaRPr/>
          </a:p>
        </p:txBody>
      </p:sp>
      <p:sp>
        <p:nvSpPr>
          <p:cNvPr id="10" name="object 10"/>
          <p:cNvSpPr txBox="1"/>
          <p:nvPr/>
        </p:nvSpPr>
        <p:spPr>
          <a:xfrm>
            <a:off x="1269619" y="4686047"/>
            <a:ext cx="3073781" cy="1108075"/>
          </a:xfrm>
          <a:prstGeom prst="rect">
            <a:avLst/>
          </a:prstGeom>
        </p:spPr>
        <p:txBody>
          <a:bodyPr vert="horz" wrap="square" lIns="0" tIns="0" rIns="0" bIns="0" rtlCol="0">
            <a:spAutoFit/>
          </a:bodyPr>
          <a:lstStyle/>
          <a:p>
            <a:pPr marL="299085" marR="410845" indent="-286385">
              <a:lnSpc>
                <a:spcPct val="100000"/>
              </a:lnSpc>
              <a:buChar char="•"/>
              <a:tabLst>
                <a:tab pos="299085" algn="l"/>
                <a:tab pos="299720" algn="l"/>
              </a:tabLst>
            </a:pPr>
            <a:r>
              <a:rPr sz="1800" spc="-5" dirty="0">
                <a:latin typeface="Arial"/>
                <a:cs typeface="Arial"/>
              </a:rPr>
              <a:t>Less regimen</a:t>
            </a:r>
            <a:r>
              <a:rPr sz="1800" spc="-50" dirty="0">
                <a:latin typeface="Arial"/>
                <a:cs typeface="Arial"/>
              </a:rPr>
              <a:t> </a:t>
            </a:r>
            <a:r>
              <a:rPr sz="1800" spc="-5" dirty="0">
                <a:latin typeface="Arial"/>
                <a:cs typeface="Arial"/>
              </a:rPr>
              <a:t>related  toxicity</a:t>
            </a:r>
            <a:endParaRPr sz="1800" dirty="0">
              <a:latin typeface="Arial"/>
              <a:cs typeface="Arial"/>
            </a:endParaRPr>
          </a:p>
          <a:p>
            <a:pPr marL="299085" indent="-286385">
              <a:lnSpc>
                <a:spcPct val="100000"/>
              </a:lnSpc>
              <a:buChar char="•"/>
              <a:tabLst>
                <a:tab pos="299085" algn="l"/>
                <a:tab pos="299720" algn="l"/>
              </a:tabLst>
            </a:pPr>
            <a:r>
              <a:rPr sz="1800" spc="-5" dirty="0">
                <a:latin typeface="Arial"/>
                <a:cs typeface="Arial"/>
              </a:rPr>
              <a:t>Rely on later </a:t>
            </a:r>
            <a:r>
              <a:rPr sz="1800" dirty="0">
                <a:latin typeface="Arial"/>
                <a:cs typeface="Arial"/>
              </a:rPr>
              <a:t>graft</a:t>
            </a:r>
            <a:r>
              <a:rPr sz="1800" spc="-50" dirty="0">
                <a:latin typeface="Arial"/>
                <a:cs typeface="Arial"/>
              </a:rPr>
              <a:t> </a:t>
            </a:r>
            <a:r>
              <a:rPr sz="1800" spc="-5" dirty="0">
                <a:latin typeface="Arial"/>
                <a:cs typeface="Arial"/>
              </a:rPr>
              <a:t>versus</a:t>
            </a:r>
            <a:endParaRPr sz="1800" dirty="0">
              <a:latin typeface="Arial"/>
              <a:cs typeface="Arial"/>
            </a:endParaRPr>
          </a:p>
          <a:p>
            <a:pPr marL="299085">
              <a:lnSpc>
                <a:spcPct val="100000"/>
              </a:lnSpc>
            </a:pPr>
            <a:r>
              <a:rPr sz="1800" spc="-5" dirty="0">
                <a:latin typeface="Arial"/>
                <a:cs typeface="Arial"/>
              </a:rPr>
              <a:t>disease</a:t>
            </a:r>
            <a:r>
              <a:rPr sz="1800" spc="-80" dirty="0">
                <a:latin typeface="Arial"/>
                <a:cs typeface="Arial"/>
              </a:rPr>
              <a:t> </a:t>
            </a:r>
            <a:r>
              <a:rPr sz="1800" spc="-10" dirty="0">
                <a:latin typeface="Arial"/>
                <a:cs typeface="Arial"/>
              </a:rPr>
              <a:t>effect</a:t>
            </a:r>
            <a:endParaRPr sz="1800" dirty="0">
              <a:latin typeface="Arial"/>
              <a:cs typeface="Aria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34</a:t>
            </a:fld>
            <a:endParaRPr spc="-5" dirty="0"/>
          </a:p>
        </p:txBody>
      </p:sp>
      <p:sp>
        <p:nvSpPr>
          <p:cNvPr id="11" name="object 11"/>
          <p:cNvSpPr txBox="1"/>
          <p:nvPr/>
        </p:nvSpPr>
        <p:spPr>
          <a:xfrm>
            <a:off x="5189601" y="4686047"/>
            <a:ext cx="2319020" cy="1108075"/>
          </a:xfrm>
          <a:prstGeom prst="rect">
            <a:avLst/>
          </a:prstGeom>
        </p:spPr>
        <p:txBody>
          <a:bodyPr vert="horz" wrap="square" lIns="0" tIns="0" rIns="0" bIns="0" rtlCol="0">
            <a:spAutoFit/>
          </a:bodyPr>
          <a:lstStyle/>
          <a:p>
            <a:pPr marL="299085" marR="5080" indent="-286385">
              <a:lnSpc>
                <a:spcPct val="100000"/>
              </a:lnSpc>
              <a:buChar char="•"/>
              <a:tabLst>
                <a:tab pos="299085" algn="l"/>
                <a:tab pos="299720" algn="l"/>
              </a:tabLst>
            </a:pPr>
            <a:r>
              <a:rPr sz="1800" spc="-5" dirty="0">
                <a:latin typeface="Arial"/>
                <a:cs typeface="Arial"/>
              </a:rPr>
              <a:t>Increase in</a:t>
            </a:r>
            <a:r>
              <a:rPr sz="1800" spc="-25" dirty="0">
                <a:latin typeface="Arial"/>
                <a:cs typeface="Arial"/>
              </a:rPr>
              <a:t> </a:t>
            </a:r>
            <a:r>
              <a:rPr sz="1800" spc="-5" dirty="0">
                <a:latin typeface="Arial"/>
                <a:cs typeface="Arial"/>
              </a:rPr>
              <a:t>regimen  related</a:t>
            </a:r>
            <a:r>
              <a:rPr sz="1800" spc="-55" dirty="0">
                <a:latin typeface="Arial"/>
                <a:cs typeface="Arial"/>
              </a:rPr>
              <a:t> </a:t>
            </a:r>
            <a:r>
              <a:rPr sz="1800" spc="-5" dirty="0">
                <a:latin typeface="Arial"/>
                <a:cs typeface="Arial"/>
              </a:rPr>
              <a:t>toxicities</a:t>
            </a:r>
            <a:endParaRPr sz="1800" dirty="0">
              <a:latin typeface="Arial"/>
              <a:cs typeface="Arial"/>
            </a:endParaRPr>
          </a:p>
          <a:p>
            <a:pPr marL="299085" indent="-286385">
              <a:lnSpc>
                <a:spcPct val="100000"/>
              </a:lnSpc>
              <a:buChar char="•"/>
              <a:tabLst>
                <a:tab pos="299085" algn="l"/>
                <a:tab pos="299720" algn="l"/>
              </a:tabLst>
            </a:pPr>
            <a:r>
              <a:rPr sz="1800" spc="-5" dirty="0">
                <a:latin typeface="Arial"/>
                <a:cs typeface="Arial"/>
              </a:rPr>
              <a:t>Increased level</a:t>
            </a:r>
            <a:r>
              <a:rPr sz="1800" spc="-35" dirty="0">
                <a:latin typeface="Arial"/>
                <a:cs typeface="Arial"/>
              </a:rPr>
              <a:t> </a:t>
            </a:r>
            <a:r>
              <a:rPr sz="1800" dirty="0" smtClean="0">
                <a:latin typeface="Arial"/>
                <a:cs typeface="Arial"/>
              </a:rPr>
              <a:t>of</a:t>
            </a:r>
          </a:p>
          <a:p>
            <a:pPr marR="175260" algn="ctr">
              <a:lnSpc>
                <a:spcPct val="100000"/>
              </a:lnSpc>
            </a:pPr>
            <a:r>
              <a:rPr sz="1800" spc="-5" dirty="0" smtClean="0">
                <a:latin typeface="Arial"/>
                <a:cs typeface="Arial"/>
              </a:rPr>
              <a:t>disease</a:t>
            </a:r>
            <a:r>
              <a:rPr sz="1800" spc="-50" dirty="0" smtClean="0">
                <a:latin typeface="Arial"/>
                <a:cs typeface="Arial"/>
              </a:rPr>
              <a:t> </a:t>
            </a:r>
            <a:r>
              <a:rPr sz="1800" spc="-5" dirty="0" smtClean="0">
                <a:latin typeface="Arial"/>
                <a:cs typeface="Arial"/>
              </a:rPr>
              <a:t>control</a:t>
            </a:r>
            <a:endParaRPr sz="1800" dirty="0">
              <a:latin typeface="Arial"/>
              <a:cs typeface="Arial"/>
            </a:endParaRPr>
          </a:p>
        </p:txBody>
      </p:sp>
      <p:pic>
        <p:nvPicPr>
          <p:cNvPr id="13"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228600" y="0"/>
            <a:ext cx="5557011" cy="837151"/>
          </a:xfrm>
          <a:prstGeom prst="rect">
            <a:avLst/>
          </a:prstGeom>
        </p:spPr>
        <p:txBody>
          <a:bodyPr vert="horz" wrap="square" lIns="0" tIns="402335" rIns="0" bIns="0" rtlCol="0">
            <a:spAutoFit/>
          </a:bodyPr>
          <a:lstStyle/>
          <a:p>
            <a:pPr marL="12700">
              <a:lnSpc>
                <a:spcPct val="100000"/>
              </a:lnSpc>
            </a:pPr>
            <a:r>
              <a:rPr sz="2800" b="1" spc="-5" dirty="0" smtClean="0">
                <a:solidFill>
                  <a:srgbClr val="FF0000"/>
                </a:solidFill>
              </a:rPr>
              <a:t>Regimen</a:t>
            </a:r>
            <a:r>
              <a:rPr sz="2800" b="1" spc="15" dirty="0" smtClean="0">
                <a:solidFill>
                  <a:srgbClr val="FF0000"/>
                </a:solidFill>
              </a:rPr>
              <a:t> </a:t>
            </a:r>
            <a:r>
              <a:rPr sz="2800" b="1" spc="-5" dirty="0">
                <a:solidFill>
                  <a:srgbClr val="FF0000"/>
                </a:solidFill>
              </a:rPr>
              <a:t>Intensity</a:t>
            </a:r>
          </a:p>
        </p:txBody>
      </p:sp>
      <p:sp>
        <p:nvSpPr>
          <p:cNvPr id="14" name="object 3"/>
          <p:cNvSpPr txBox="1">
            <a:spLocks/>
          </p:cNvSpPr>
          <p:nvPr/>
        </p:nvSpPr>
        <p:spPr>
          <a:xfrm>
            <a:off x="228600" y="457200"/>
            <a:ext cx="5557011" cy="837151"/>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1" i="0" u="none" strike="noStrike" kern="0" cap="none" spc="-5" normalizeH="0" baseline="0" noProof="0" dirty="0" smtClean="0">
                <a:ln>
                  <a:noFill/>
                </a:ln>
                <a:solidFill>
                  <a:srgbClr val="203C82"/>
                </a:solidFill>
                <a:effectLst/>
                <a:uLnTx/>
                <a:uFillTx/>
                <a:latin typeface="Arial"/>
                <a:ea typeface="+mj-ea"/>
                <a:cs typeface="Arial"/>
              </a:rPr>
              <a:t>Conditioning</a:t>
            </a:r>
            <a:r>
              <a:rPr kumimoji="0" lang="tr-TR" sz="2800" b="1" i="0" u="none" strike="noStrike" kern="0" cap="none" spc="-80" normalizeH="0" baseline="0" noProof="0" dirty="0" smtClean="0">
                <a:ln>
                  <a:noFill/>
                </a:ln>
                <a:solidFill>
                  <a:srgbClr val="203C82"/>
                </a:solidFill>
                <a:effectLst/>
                <a:uLnTx/>
                <a:uFillTx/>
                <a:latin typeface="Arial"/>
                <a:ea typeface="+mj-ea"/>
                <a:cs typeface="Arial"/>
              </a:rPr>
              <a:t> </a:t>
            </a:r>
            <a:r>
              <a:rPr kumimoji="0" lang="tr-TR" sz="2800" b="1" i="0" u="none" strike="noStrike" kern="0" cap="none" spc="-5" normalizeH="0" baseline="0" noProof="0" dirty="0" smtClean="0">
                <a:ln>
                  <a:noFill/>
                </a:ln>
                <a:solidFill>
                  <a:srgbClr val="203C82"/>
                </a:solidFill>
                <a:effectLst/>
                <a:uLnTx/>
                <a:uFillTx/>
                <a:latin typeface="Arial"/>
                <a:ea typeface="+mj-ea"/>
                <a:cs typeface="Arial"/>
              </a:rPr>
              <a:t>Therapy</a:t>
            </a:r>
            <a:endParaRPr kumimoji="0" lang="tr-TR" sz="2800" b="1" i="0" u="none" strike="noStrike" kern="0" cap="none" spc="-5" normalizeH="0" baseline="0" noProof="0" dirty="0">
              <a:ln>
                <a:noFill/>
              </a:ln>
              <a:solidFill>
                <a:srgbClr val="203C82"/>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1600200"/>
            <a:ext cx="8502015" cy="4452501"/>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1600" b="1" spc="-5" dirty="0">
                <a:latin typeface="Arial"/>
                <a:cs typeface="Arial"/>
              </a:rPr>
              <a:t>Myeolablative</a:t>
            </a:r>
            <a:r>
              <a:rPr sz="1600" b="1" spc="-25" dirty="0">
                <a:latin typeface="Arial"/>
                <a:cs typeface="Arial"/>
              </a:rPr>
              <a:t> </a:t>
            </a:r>
            <a:r>
              <a:rPr sz="1600" b="1" dirty="0">
                <a:latin typeface="Arial"/>
                <a:cs typeface="Arial"/>
              </a:rPr>
              <a:t>conditioning</a:t>
            </a:r>
          </a:p>
          <a:p>
            <a:pPr marL="756285" marR="30480" lvl="1" indent="-286385">
              <a:lnSpc>
                <a:spcPct val="100000"/>
              </a:lnSpc>
              <a:spcBef>
                <a:spcPts val="439"/>
              </a:spcBef>
              <a:buSzPct val="58333"/>
              <a:buFont typeface="Wingdings"/>
              <a:buChar char=""/>
              <a:tabLst>
                <a:tab pos="756285" algn="l"/>
                <a:tab pos="756920" algn="l"/>
              </a:tabLst>
            </a:pPr>
            <a:r>
              <a:rPr sz="1600" spc="-5" dirty="0">
                <a:latin typeface="Arial"/>
                <a:cs typeface="Arial"/>
              </a:rPr>
              <a:t>Irreversibly destroys </a:t>
            </a:r>
            <a:r>
              <a:rPr sz="1600" dirty="0">
                <a:latin typeface="Arial"/>
                <a:cs typeface="Arial"/>
              </a:rPr>
              <a:t>the </a:t>
            </a:r>
            <a:r>
              <a:rPr sz="1600" spc="-5" dirty="0">
                <a:latin typeface="Arial"/>
                <a:cs typeface="Arial"/>
              </a:rPr>
              <a:t>haemopoietic function </a:t>
            </a:r>
            <a:r>
              <a:rPr sz="1600" dirty="0">
                <a:latin typeface="Arial"/>
                <a:cs typeface="Arial"/>
              </a:rPr>
              <a:t>of the </a:t>
            </a:r>
            <a:r>
              <a:rPr sz="1600" spc="-5" dirty="0">
                <a:latin typeface="Arial"/>
                <a:cs typeface="Arial"/>
              </a:rPr>
              <a:t>bone marrow </a:t>
            </a:r>
            <a:r>
              <a:rPr sz="1600" spc="-15" dirty="0">
                <a:latin typeface="Arial"/>
                <a:cs typeface="Arial"/>
              </a:rPr>
              <a:t>with </a:t>
            </a:r>
            <a:r>
              <a:rPr sz="1600" spc="-5" dirty="0">
                <a:latin typeface="Arial"/>
                <a:cs typeface="Arial"/>
              </a:rPr>
              <a:t>high  doses of chemotherapy </a:t>
            </a:r>
            <a:r>
              <a:rPr sz="1600" dirty="0">
                <a:latin typeface="Arial"/>
                <a:cs typeface="Arial"/>
              </a:rPr>
              <a:t>+/-</a:t>
            </a:r>
            <a:r>
              <a:rPr sz="1600" spc="-55" dirty="0">
                <a:latin typeface="Arial"/>
                <a:cs typeface="Arial"/>
              </a:rPr>
              <a:t> </a:t>
            </a:r>
            <a:r>
              <a:rPr sz="1600" dirty="0">
                <a:latin typeface="Arial"/>
                <a:cs typeface="Arial"/>
              </a:rPr>
              <a:t>TBI.</a:t>
            </a:r>
          </a:p>
          <a:p>
            <a:pPr marL="756285" lvl="1" indent="-286385">
              <a:lnSpc>
                <a:spcPct val="100000"/>
              </a:lnSpc>
              <a:spcBef>
                <a:spcPts val="434"/>
              </a:spcBef>
              <a:buSzPct val="58333"/>
              <a:buFont typeface="Wingdings"/>
              <a:buChar char=""/>
              <a:tabLst>
                <a:tab pos="756285" algn="l"/>
                <a:tab pos="756920" algn="l"/>
              </a:tabLst>
            </a:pPr>
            <a:r>
              <a:rPr sz="1600" spc="-5" dirty="0">
                <a:latin typeface="Arial"/>
                <a:cs typeface="Arial"/>
              </a:rPr>
              <a:t>Higher level </a:t>
            </a:r>
            <a:r>
              <a:rPr sz="1600" dirty="0">
                <a:latin typeface="Arial"/>
                <a:cs typeface="Arial"/>
              </a:rPr>
              <a:t>of </a:t>
            </a:r>
            <a:r>
              <a:rPr sz="1600" spc="-5" dirty="0">
                <a:latin typeface="Arial"/>
                <a:cs typeface="Arial"/>
              </a:rPr>
              <a:t>disease</a:t>
            </a:r>
            <a:r>
              <a:rPr sz="1600" spc="-25" dirty="0">
                <a:latin typeface="Arial"/>
                <a:cs typeface="Arial"/>
              </a:rPr>
              <a:t> </a:t>
            </a:r>
            <a:r>
              <a:rPr sz="1600" spc="-5" dirty="0">
                <a:latin typeface="Arial"/>
                <a:cs typeface="Arial"/>
              </a:rPr>
              <a:t>control</a:t>
            </a:r>
            <a:endParaRPr sz="16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600" spc="-30" dirty="0">
                <a:latin typeface="Arial"/>
                <a:cs typeface="Arial"/>
              </a:rPr>
              <a:t>Younger </a:t>
            </a:r>
            <a:r>
              <a:rPr sz="1600" spc="-5" dirty="0">
                <a:latin typeface="Arial"/>
                <a:cs typeface="Arial"/>
              </a:rPr>
              <a:t>patients </a:t>
            </a:r>
            <a:r>
              <a:rPr sz="1600" spc="-15" dirty="0">
                <a:latin typeface="Arial"/>
                <a:cs typeface="Arial"/>
              </a:rPr>
              <a:t>with </a:t>
            </a:r>
            <a:r>
              <a:rPr sz="1600" spc="-5" dirty="0">
                <a:latin typeface="Arial"/>
                <a:cs typeface="Arial"/>
              </a:rPr>
              <a:t>a </a:t>
            </a:r>
            <a:r>
              <a:rPr sz="1600" spc="-10" dirty="0">
                <a:latin typeface="Arial"/>
                <a:cs typeface="Arial"/>
              </a:rPr>
              <a:t>good </a:t>
            </a:r>
            <a:r>
              <a:rPr sz="1600" spc="-5" dirty="0">
                <a:latin typeface="Arial"/>
                <a:cs typeface="Arial"/>
              </a:rPr>
              <a:t>performance</a:t>
            </a:r>
            <a:r>
              <a:rPr sz="1600" spc="140" dirty="0">
                <a:latin typeface="Arial"/>
                <a:cs typeface="Arial"/>
              </a:rPr>
              <a:t> </a:t>
            </a:r>
            <a:r>
              <a:rPr sz="1600" dirty="0">
                <a:latin typeface="Arial"/>
                <a:cs typeface="Arial"/>
              </a:rPr>
              <a:t>status</a:t>
            </a:r>
          </a:p>
          <a:p>
            <a:pPr marL="756285" lvl="1" indent="-286385">
              <a:lnSpc>
                <a:spcPct val="100000"/>
              </a:lnSpc>
              <a:spcBef>
                <a:spcPts val="430"/>
              </a:spcBef>
              <a:buSzPct val="58333"/>
              <a:buFont typeface="Wingdings"/>
              <a:buChar char=""/>
              <a:tabLst>
                <a:tab pos="756285" algn="l"/>
                <a:tab pos="756920" algn="l"/>
              </a:tabLst>
            </a:pPr>
            <a:r>
              <a:rPr sz="1600" spc="-5" dirty="0">
                <a:latin typeface="Arial"/>
                <a:cs typeface="Arial"/>
              </a:rPr>
              <a:t>Quicker engraftment </a:t>
            </a:r>
            <a:r>
              <a:rPr sz="1600" dirty="0">
                <a:latin typeface="Arial"/>
                <a:cs typeface="Arial"/>
              </a:rPr>
              <a:t>of </a:t>
            </a:r>
            <a:r>
              <a:rPr sz="1600" spc="-5" dirty="0">
                <a:latin typeface="Arial"/>
                <a:cs typeface="Arial"/>
              </a:rPr>
              <a:t>donor cells</a:t>
            </a:r>
            <a:endParaRPr sz="16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600" spc="-5" dirty="0">
                <a:latin typeface="Arial"/>
                <a:cs typeface="Arial"/>
              </a:rPr>
              <a:t>Higher toxicities associated </a:t>
            </a:r>
            <a:r>
              <a:rPr sz="1600" spc="-15" dirty="0">
                <a:latin typeface="Arial"/>
                <a:cs typeface="Arial"/>
              </a:rPr>
              <a:t>with </a:t>
            </a:r>
            <a:r>
              <a:rPr sz="1600" spc="-5" dirty="0">
                <a:latin typeface="Arial"/>
                <a:cs typeface="Arial"/>
              </a:rPr>
              <a:t>higher transplant related</a:t>
            </a:r>
            <a:r>
              <a:rPr sz="1600" spc="190" dirty="0">
                <a:latin typeface="Arial"/>
                <a:cs typeface="Arial"/>
              </a:rPr>
              <a:t> </a:t>
            </a:r>
            <a:r>
              <a:rPr sz="1600" spc="-5" dirty="0">
                <a:latin typeface="Arial"/>
                <a:cs typeface="Arial"/>
              </a:rPr>
              <a:t>mortality</a:t>
            </a:r>
            <a:endParaRPr sz="1600" dirty="0">
              <a:latin typeface="Arial"/>
              <a:cs typeface="Arial"/>
            </a:endParaRPr>
          </a:p>
          <a:p>
            <a:pPr lvl="1">
              <a:lnSpc>
                <a:spcPct val="100000"/>
              </a:lnSpc>
              <a:spcBef>
                <a:spcPts val="15"/>
              </a:spcBef>
              <a:buFont typeface="Wingdings"/>
              <a:buChar char=""/>
            </a:pPr>
            <a:endParaRPr sz="1600" dirty="0">
              <a:latin typeface="Times New Roman"/>
              <a:cs typeface="Times New Roman"/>
            </a:endParaRPr>
          </a:p>
          <a:p>
            <a:pPr marL="355600" indent="-342900">
              <a:lnSpc>
                <a:spcPct val="100000"/>
              </a:lnSpc>
              <a:buChar char="•"/>
              <a:tabLst>
                <a:tab pos="354965" algn="l"/>
                <a:tab pos="355600" algn="l"/>
              </a:tabLst>
            </a:pPr>
            <a:r>
              <a:rPr sz="1600" b="1" dirty="0">
                <a:latin typeface="Arial"/>
                <a:cs typeface="Arial"/>
              </a:rPr>
              <a:t>Reduced intensity</a:t>
            </a:r>
            <a:r>
              <a:rPr sz="1600" b="1" spc="-110" dirty="0">
                <a:latin typeface="Arial"/>
                <a:cs typeface="Arial"/>
              </a:rPr>
              <a:t> </a:t>
            </a:r>
            <a:r>
              <a:rPr sz="1600" b="1" dirty="0">
                <a:latin typeface="Arial"/>
                <a:cs typeface="Arial"/>
              </a:rPr>
              <a:t>conditioning</a:t>
            </a:r>
          </a:p>
          <a:p>
            <a:pPr marL="756285" marR="5080" lvl="1" indent="-286385">
              <a:lnSpc>
                <a:spcPct val="100000"/>
              </a:lnSpc>
              <a:spcBef>
                <a:spcPts val="439"/>
              </a:spcBef>
              <a:buSzPct val="58333"/>
              <a:buFont typeface="Wingdings"/>
              <a:buChar char=""/>
              <a:tabLst>
                <a:tab pos="756285" algn="l"/>
                <a:tab pos="756920" algn="l"/>
              </a:tabLst>
            </a:pPr>
            <a:r>
              <a:rPr sz="1600" spc="-5" dirty="0">
                <a:latin typeface="Arial"/>
                <a:cs typeface="Arial"/>
              </a:rPr>
              <a:t>Regimens that have been developed </a:t>
            </a:r>
            <a:r>
              <a:rPr sz="1600" dirty="0">
                <a:latin typeface="Arial"/>
                <a:cs typeface="Arial"/>
              </a:rPr>
              <a:t>to </a:t>
            </a:r>
            <a:r>
              <a:rPr sz="1600" spc="-5" dirty="0">
                <a:latin typeface="Arial"/>
                <a:cs typeface="Arial"/>
              </a:rPr>
              <a:t>reduce </a:t>
            </a:r>
            <a:r>
              <a:rPr sz="1600" dirty="0">
                <a:latin typeface="Arial"/>
                <a:cs typeface="Arial"/>
              </a:rPr>
              <a:t>the </a:t>
            </a:r>
            <a:r>
              <a:rPr sz="1600" spc="-5" dirty="0">
                <a:latin typeface="Arial"/>
                <a:cs typeface="Arial"/>
              </a:rPr>
              <a:t>morbidity and mortality </a:t>
            </a:r>
            <a:r>
              <a:rPr sz="1600" dirty="0">
                <a:latin typeface="Arial"/>
                <a:cs typeface="Arial"/>
              </a:rPr>
              <a:t>of  </a:t>
            </a:r>
            <a:r>
              <a:rPr sz="1600" spc="-10" dirty="0">
                <a:latin typeface="Arial"/>
                <a:cs typeface="Arial"/>
              </a:rPr>
              <a:t>allogeneic </a:t>
            </a:r>
            <a:r>
              <a:rPr sz="1600" spc="-5" dirty="0">
                <a:latin typeface="Arial"/>
                <a:cs typeface="Arial"/>
              </a:rPr>
              <a:t>transplant. </a:t>
            </a:r>
            <a:endParaRPr lang="tr-TR" sz="1600" spc="-5" dirty="0" smtClean="0">
              <a:latin typeface="Arial"/>
              <a:cs typeface="Arial"/>
            </a:endParaRPr>
          </a:p>
          <a:p>
            <a:pPr marL="756285" marR="5080" lvl="1" indent="-286385">
              <a:lnSpc>
                <a:spcPct val="100000"/>
              </a:lnSpc>
              <a:spcBef>
                <a:spcPts val="439"/>
              </a:spcBef>
              <a:buSzPct val="58333"/>
              <a:buFont typeface="Wingdings"/>
              <a:buChar char=""/>
              <a:tabLst>
                <a:tab pos="756285" algn="l"/>
                <a:tab pos="756920" algn="l"/>
              </a:tabLst>
            </a:pPr>
            <a:r>
              <a:rPr sz="1600" dirty="0" smtClean="0">
                <a:latin typeface="Arial"/>
                <a:cs typeface="Arial"/>
              </a:rPr>
              <a:t>It </a:t>
            </a:r>
            <a:r>
              <a:rPr sz="1600" spc="-5" dirty="0">
                <a:latin typeface="Arial"/>
                <a:cs typeface="Arial"/>
              </a:rPr>
              <a:t>aims </a:t>
            </a:r>
            <a:r>
              <a:rPr sz="1600" dirty="0">
                <a:latin typeface="Arial"/>
                <a:cs typeface="Arial"/>
              </a:rPr>
              <a:t>to </a:t>
            </a:r>
            <a:r>
              <a:rPr sz="1600" spc="-5" dirty="0">
                <a:latin typeface="Arial"/>
                <a:cs typeface="Arial"/>
              </a:rPr>
              <a:t>use </a:t>
            </a:r>
            <a:r>
              <a:rPr sz="1600" spc="-10" dirty="0">
                <a:latin typeface="Arial"/>
                <a:cs typeface="Arial"/>
              </a:rPr>
              <a:t>enough </a:t>
            </a:r>
            <a:r>
              <a:rPr sz="1600" spc="-5" dirty="0">
                <a:latin typeface="Arial"/>
                <a:cs typeface="Arial"/>
              </a:rPr>
              <a:t>immunosuppression </a:t>
            </a:r>
            <a:r>
              <a:rPr sz="1600" dirty="0">
                <a:latin typeface="Arial"/>
                <a:cs typeface="Arial"/>
              </a:rPr>
              <a:t>to </a:t>
            </a:r>
            <a:r>
              <a:rPr sz="1600" spc="-5" dirty="0">
                <a:latin typeface="Arial"/>
                <a:cs typeface="Arial"/>
              </a:rPr>
              <a:t>allow  donor cells </a:t>
            </a:r>
            <a:r>
              <a:rPr sz="1600" dirty="0">
                <a:latin typeface="Arial"/>
                <a:cs typeface="Arial"/>
              </a:rPr>
              <a:t>to </a:t>
            </a:r>
            <a:r>
              <a:rPr sz="1600" spc="-5" dirty="0">
                <a:latin typeface="Arial"/>
                <a:cs typeface="Arial"/>
              </a:rPr>
              <a:t>engraft </a:t>
            </a:r>
            <a:r>
              <a:rPr sz="1600" spc="-10" dirty="0">
                <a:latin typeface="Arial"/>
                <a:cs typeface="Arial"/>
              </a:rPr>
              <a:t>without </a:t>
            </a:r>
            <a:r>
              <a:rPr sz="1600" spc="-5" dirty="0">
                <a:latin typeface="Arial"/>
                <a:cs typeface="Arial"/>
              </a:rPr>
              <a:t>completely eradicating </a:t>
            </a:r>
            <a:r>
              <a:rPr sz="1600" dirty="0">
                <a:latin typeface="Arial"/>
                <a:cs typeface="Arial"/>
              </a:rPr>
              <a:t>the </a:t>
            </a:r>
            <a:r>
              <a:rPr sz="1600" spc="-5" dirty="0">
                <a:latin typeface="Arial"/>
                <a:cs typeface="Arial"/>
              </a:rPr>
              <a:t>recipients bone  </a:t>
            </a:r>
            <a:r>
              <a:rPr sz="1600" spc="-25" dirty="0">
                <a:latin typeface="Arial"/>
                <a:cs typeface="Arial"/>
              </a:rPr>
              <a:t>marrow.</a:t>
            </a:r>
            <a:endParaRPr sz="16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600" spc="-5" dirty="0">
                <a:latin typeface="Arial"/>
                <a:cs typeface="Arial"/>
              </a:rPr>
              <a:t>Can </a:t>
            </a:r>
            <a:r>
              <a:rPr sz="1600" spc="-10" dirty="0">
                <a:latin typeface="Arial"/>
                <a:cs typeface="Arial"/>
              </a:rPr>
              <a:t>be </a:t>
            </a:r>
            <a:r>
              <a:rPr sz="1600" spc="-5" dirty="0">
                <a:latin typeface="Arial"/>
                <a:cs typeface="Arial"/>
              </a:rPr>
              <a:t>given </a:t>
            </a:r>
            <a:r>
              <a:rPr sz="1600" dirty="0">
                <a:latin typeface="Arial"/>
                <a:cs typeface="Arial"/>
              </a:rPr>
              <a:t>to </a:t>
            </a:r>
            <a:r>
              <a:rPr sz="1600" spc="-5" dirty="0">
                <a:latin typeface="Arial"/>
                <a:cs typeface="Arial"/>
              </a:rPr>
              <a:t>older</a:t>
            </a:r>
            <a:r>
              <a:rPr sz="1600" spc="-25" dirty="0">
                <a:latin typeface="Arial"/>
                <a:cs typeface="Arial"/>
              </a:rPr>
              <a:t> </a:t>
            </a:r>
            <a:r>
              <a:rPr sz="1600" spc="-5" dirty="0">
                <a:latin typeface="Arial"/>
                <a:cs typeface="Arial"/>
              </a:rPr>
              <a:t>patients</a:t>
            </a:r>
            <a:endParaRPr sz="16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600" spc="-5" dirty="0">
                <a:latin typeface="Arial"/>
                <a:cs typeface="Arial"/>
              </a:rPr>
              <a:t>Less regimen related</a:t>
            </a:r>
            <a:r>
              <a:rPr sz="1600" spc="-15" dirty="0">
                <a:latin typeface="Arial"/>
                <a:cs typeface="Arial"/>
              </a:rPr>
              <a:t> </a:t>
            </a:r>
            <a:r>
              <a:rPr sz="1600" spc="-5" dirty="0">
                <a:latin typeface="Arial"/>
                <a:cs typeface="Arial"/>
              </a:rPr>
              <a:t>toxicities</a:t>
            </a:r>
            <a:endParaRPr sz="16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600" spc="-5" dirty="0">
                <a:latin typeface="Arial"/>
                <a:cs typeface="Arial"/>
              </a:rPr>
              <a:t>Reduction in morbidity and transplant related</a:t>
            </a:r>
            <a:r>
              <a:rPr sz="1600" spc="85" dirty="0">
                <a:latin typeface="Arial"/>
                <a:cs typeface="Arial"/>
              </a:rPr>
              <a:t> </a:t>
            </a:r>
            <a:r>
              <a:rPr sz="1600" spc="-5" dirty="0">
                <a:latin typeface="Arial"/>
                <a:cs typeface="Arial"/>
              </a:rPr>
              <a:t>mortality</a:t>
            </a:r>
            <a:endParaRPr sz="1600" dirty="0">
              <a:latin typeface="Arial"/>
              <a:cs typeface="Arial"/>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35</a:t>
            </a:fld>
            <a:endParaRPr spc="-5" dirty="0"/>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9" name="object 3"/>
          <p:cNvSpPr txBox="1">
            <a:spLocks/>
          </p:cNvSpPr>
          <p:nvPr/>
        </p:nvSpPr>
        <p:spPr>
          <a:xfrm>
            <a:off x="228600" y="457200"/>
            <a:ext cx="5557011" cy="837151"/>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1" i="0" u="none" strike="noStrike" kern="0" cap="none" spc="-5" normalizeH="0" baseline="0" noProof="0" dirty="0" smtClean="0">
                <a:ln>
                  <a:noFill/>
                </a:ln>
                <a:solidFill>
                  <a:srgbClr val="203C82"/>
                </a:solidFill>
                <a:effectLst/>
                <a:uLnTx/>
                <a:uFillTx/>
                <a:latin typeface="Arial"/>
                <a:ea typeface="+mj-ea"/>
                <a:cs typeface="Arial"/>
              </a:rPr>
              <a:t>Conditioning</a:t>
            </a:r>
            <a:r>
              <a:rPr kumimoji="0" lang="tr-TR" sz="2800" b="1" i="0" u="none" strike="noStrike" kern="0" cap="none" spc="-80" normalizeH="0" baseline="0" noProof="0" dirty="0" smtClean="0">
                <a:ln>
                  <a:noFill/>
                </a:ln>
                <a:solidFill>
                  <a:srgbClr val="203C82"/>
                </a:solidFill>
                <a:effectLst/>
                <a:uLnTx/>
                <a:uFillTx/>
                <a:latin typeface="Arial"/>
                <a:ea typeface="+mj-ea"/>
                <a:cs typeface="Arial"/>
              </a:rPr>
              <a:t> </a:t>
            </a:r>
            <a:r>
              <a:rPr kumimoji="0" lang="tr-TR" sz="2800" b="1" i="0" u="none" strike="noStrike" kern="0" cap="none" spc="-5" normalizeH="0" baseline="0" noProof="0" dirty="0" smtClean="0">
                <a:ln>
                  <a:noFill/>
                </a:ln>
                <a:solidFill>
                  <a:srgbClr val="203C82"/>
                </a:solidFill>
                <a:effectLst/>
                <a:uLnTx/>
                <a:uFillTx/>
                <a:latin typeface="Arial"/>
                <a:ea typeface="+mj-ea"/>
                <a:cs typeface="Arial"/>
              </a:rPr>
              <a:t>Therapy</a:t>
            </a:r>
            <a:endParaRPr kumimoji="0" lang="tr-TR" sz="2800" b="1" i="0" u="none" strike="noStrike" kern="0" cap="none" spc="-5" normalizeH="0" baseline="0" noProof="0" dirty="0">
              <a:ln>
                <a:noFill/>
              </a:ln>
              <a:solidFill>
                <a:srgbClr val="203C82"/>
              </a:solidFill>
              <a:effectLst/>
              <a:uLnTx/>
              <a:uFillTx/>
              <a:latin typeface="Arial"/>
              <a:ea typeface="+mj-ea"/>
              <a:cs typeface="Arial"/>
            </a:endParaRPr>
          </a:p>
        </p:txBody>
      </p:sp>
      <p:sp>
        <p:nvSpPr>
          <p:cNvPr id="10" name="object 3"/>
          <p:cNvSpPr txBox="1">
            <a:spLocks noGrp="1"/>
          </p:cNvSpPr>
          <p:nvPr>
            <p:ph type="title"/>
          </p:nvPr>
        </p:nvSpPr>
        <p:spPr>
          <a:xfrm>
            <a:off x="228600" y="0"/>
            <a:ext cx="5557011" cy="837151"/>
          </a:xfrm>
          <a:prstGeom prst="rect">
            <a:avLst/>
          </a:prstGeom>
        </p:spPr>
        <p:txBody>
          <a:bodyPr vert="horz" wrap="square" lIns="0" tIns="402335" rIns="0" bIns="0" rtlCol="0">
            <a:spAutoFit/>
          </a:bodyPr>
          <a:lstStyle/>
          <a:p>
            <a:pPr marL="12700">
              <a:lnSpc>
                <a:spcPct val="100000"/>
              </a:lnSpc>
            </a:pPr>
            <a:r>
              <a:rPr sz="2800" b="1" spc="-5" dirty="0" smtClean="0">
                <a:solidFill>
                  <a:srgbClr val="FF0000"/>
                </a:solidFill>
              </a:rPr>
              <a:t>Regimen</a:t>
            </a:r>
            <a:r>
              <a:rPr sz="2800" b="1" spc="15" dirty="0" smtClean="0">
                <a:solidFill>
                  <a:srgbClr val="FF0000"/>
                </a:solidFill>
              </a:rPr>
              <a:t> </a:t>
            </a:r>
            <a:r>
              <a:rPr sz="2800" b="1" spc="-5" dirty="0">
                <a:solidFill>
                  <a:srgbClr val="FF0000"/>
                </a:solidFill>
              </a:rPr>
              <a:t>Intensity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8600" y="1371600"/>
            <a:ext cx="4885233" cy="4678717"/>
          </a:xfrm>
          <a:prstGeom prst="rect">
            <a:avLst/>
          </a:prstGeom>
        </p:spPr>
        <p:txBody>
          <a:bodyPr vert="horz" wrap="square" lIns="0" tIns="0" rIns="0" bIns="0" rtlCol="0">
            <a:spAutoFit/>
          </a:bodyPr>
          <a:lstStyle/>
          <a:p>
            <a:pPr marL="391795" marR="396240" indent="-379095">
              <a:lnSpc>
                <a:spcPct val="120000"/>
              </a:lnSpc>
              <a:buChar char="•"/>
              <a:tabLst>
                <a:tab pos="354965" algn="l"/>
                <a:tab pos="35560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smtClean="0">
              <a:latin typeface="Arial"/>
              <a:cs typeface="Arial"/>
            </a:endParaRPr>
          </a:p>
          <a:p>
            <a:pPr marL="391795" marR="396240" indent="-379095">
              <a:lnSpc>
                <a:spcPct val="120000"/>
              </a:lnSpc>
              <a:tabLst>
                <a:tab pos="354965" algn="l"/>
                <a:tab pos="355600" algn="l"/>
              </a:tabLst>
            </a:pPr>
            <a:endParaRPr lang="tr-TR" sz="1600" spc="-5" dirty="0" smtClean="0">
              <a:latin typeface="Arial"/>
              <a:cs typeface="Arial"/>
            </a:endParaRPr>
          </a:p>
          <a:p>
            <a:pPr marL="391795" marR="396240" indent="-379095">
              <a:lnSpc>
                <a:spcPct val="120000"/>
              </a:lnSpc>
              <a:buChar char="•"/>
              <a:tabLst>
                <a:tab pos="354965" algn="l"/>
                <a:tab pos="355600" algn="l"/>
              </a:tabLst>
            </a:pPr>
            <a:r>
              <a:rPr sz="1600" dirty="0" smtClean="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00000"/>
              </a:lnSpc>
              <a:spcBef>
                <a:spcPts val="35"/>
              </a:spcBef>
              <a:buFont typeface="Arial"/>
              <a:buChar char="•"/>
            </a:pPr>
            <a:endParaRPr sz="1600" dirty="0">
              <a:latin typeface="Times New Roman"/>
              <a:cs typeface="Times New Roman"/>
            </a:endParaRPr>
          </a:p>
          <a:p>
            <a:pPr marL="355600" indent="-342900">
              <a:lnSpc>
                <a:spcPct val="100000"/>
              </a:lnSpc>
              <a:buChar char="•"/>
              <a:tabLst>
                <a:tab pos="354965" algn="l"/>
                <a:tab pos="355600" algn="l"/>
              </a:tabLst>
            </a:pPr>
            <a:r>
              <a:rPr sz="1600" b="1" spc="-5" dirty="0">
                <a:latin typeface="Arial"/>
                <a:cs typeface="Arial"/>
              </a:rPr>
              <a:t>Cryopreserved</a:t>
            </a:r>
            <a:endParaRPr sz="1600" b="1" dirty="0">
              <a:latin typeface="Arial"/>
              <a:cs typeface="Arial"/>
            </a:endParaRPr>
          </a:p>
          <a:p>
            <a:pPr marL="753110" lvl="1" indent="-283210">
              <a:lnSpc>
                <a:spcPct val="100000"/>
              </a:lnSpc>
              <a:spcBef>
                <a:spcPts val="390"/>
              </a:spcBef>
              <a:buSzPct val="59375"/>
              <a:buFont typeface="Wingdings"/>
              <a:buChar char=""/>
              <a:tabLst>
                <a:tab pos="756285" algn="l"/>
                <a:tab pos="756920" algn="l"/>
              </a:tabLst>
            </a:pPr>
            <a:r>
              <a:rPr sz="1600" spc="-5" dirty="0">
                <a:latin typeface="Arial"/>
                <a:cs typeface="Arial"/>
              </a:rPr>
              <a:t>Usually for 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3110" marR="78740" lvl="1" indent="-283210">
              <a:lnSpc>
                <a:spcPts val="2310"/>
              </a:lnSpc>
              <a:spcBef>
                <a:spcPts val="135"/>
              </a:spcBef>
              <a:buSzPct val="59375"/>
              <a:buFont typeface="Wingdings"/>
              <a:buChar char=""/>
              <a:tabLst>
                <a:tab pos="756285" algn="l"/>
                <a:tab pos="756920"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00000"/>
              </a:lnSpc>
              <a:buFont typeface="Wingdings"/>
              <a:buChar char=""/>
            </a:pPr>
            <a:endParaRPr sz="1600" dirty="0">
              <a:latin typeface="Times New Roman"/>
              <a:cs typeface="Times New Roman"/>
            </a:endParaRPr>
          </a:p>
          <a:p>
            <a:pPr marL="355600" indent="-342900">
              <a:lnSpc>
                <a:spcPct val="100000"/>
              </a:lnSpc>
              <a:spcBef>
                <a:spcPts val="1035"/>
              </a:spcBef>
              <a:buChar char="•"/>
              <a:tabLst>
                <a:tab pos="354965" algn="l"/>
                <a:tab pos="355600" algn="l"/>
              </a:tabLst>
            </a:pPr>
            <a:r>
              <a:rPr sz="1600" b="1" dirty="0">
                <a:latin typeface="Arial"/>
                <a:cs typeface="Arial"/>
              </a:rPr>
              <a:t>Fresh</a:t>
            </a:r>
          </a:p>
          <a:p>
            <a:pPr marL="756285" lvl="1" indent="-286385">
              <a:lnSpc>
                <a:spcPct val="100000"/>
              </a:lnSpc>
              <a:spcBef>
                <a:spcPts val="390"/>
              </a:spcBef>
              <a:buSzPct val="59375"/>
              <a:buFont typeface="Wingdings"/>
              <a:buChar char=""/>
              <a:tabLst>
                <a:tab pos="756285" algn="l"/>
                <a:tab pos="756920"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285" lvl="1" indent="-286385">
              <a:lnSpc>
                <a:spcPct val="100000"/>
              </a:lnSpc>
              <a:spcBef>
                <a:spcPts val="385"/>
              </a:spcBef>
              <a:buSzPct val="59375"/>
              <a:buFont typeface="Wingdings"/>
              <a:buChar char=""/>
              <a:tabLst>
                <a:tab pos="756285" algn="l"/>
                <a:tab pos="756920" algn="l"/>
              </a:tabLst>
            </a:pPr>
            <a:r>
              <a:rPr sz="1600" spc="-5" dirty="0">
                <a:latin typeface="Arial"/>
                <a:cs typeface="Arial"/>
              </a:rPr>
              <a:t>Administered much like a blood transfusion</a:t>
            </a:r>
            <a:endParaRPr sz="1600" dirty="0">
              <a:latin typeface="Arial"/>
              <a:cs typeface="Arial"/>
            </a:endParaRPr>
          </a:p>
          <a:p>
            <a:pPr marL="756285" lvl="1" indent="-286385">
              <a:lnSpc>
                <a:spcPct val="100000"/>
              </a:lnSpc>
              <a:spcBef>
                <a:spcPts val="380"/>
              </a:spcBef>
              <a:buSzPct val="59375"/>
              <a:buFont typeface="Wingdings"/>
              <a:buChar char=""/>
              <a:tabLst>
                <a:tab pos="756285" algn="l"/>
                <a:tab pos="756920"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4" name="object 4"/>
          <p:cNvSpPr/>
          <p:nvPr/>
        </p:nvSpPr>
        <p:spPr>
          <a:xfrm>
            <a:off x="5086350" y="1347787"/>
            <a:ext cx="3686175" cy="4505325"/>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36</a:t>
            </a:fld>
            <a:endParaRPr spc="-5" dirty="0"/>
          </a:p>
        </p:txBody>
      </p:sp>
      <p:pic>
        <p:nvPicPr>
          <p:cNvPr id="6"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381000" y="0"/>
            <a:ext cx="5557011" cy="837151"/>
          </a:xfrm>
          <a:prstGeom prst="rect">
            <a:avLst/>
          </a:prstGeom>
        </p:spPr>
        <p:txBody>
          <a:bodyPr vert="horz" wrap="square" lIns="0" tIns="402335" rIns="0" bIns="0" rtlCol="0">
            <a:spAutoFit/>
          </a:bodyPr>
          <a:lstStyle/>
          <a:p>
            <a:pPr marL="12700">
              <a:lnSpc>
                <a:spcPct val="100000"/>
              </a:lnSpc>
            </a:pPr>
            <a:r>
              <a:rPr sz="2800" b="1" spc="-5" dirty="0"/>
              <a:t>Stem Cell</a:t>
            </a:r>
            <a:r>
              <a:rPr sz="2800" b="1" spc="-35" dirty="0"/>
              <a:t> </a:t>
            </a:r>
            <a:r>
              <a:rPr sz="2800" b="1" spc="-5" dirty="0"/>
              <a:t>Re-infusion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37</a:t>
            </a:fld>
            <a:endParaRPr spc="-5" dirty="0"/>
          </a:p>
        </p:txBody>
      </p:sp>
      <p:pic>
        <p:nvPicPr>
          <p:cNvPr id="15361" name="Picture 1"/>
          <p:cNvPicPr>
            <a:picLocks noChangeAspect="1" noChangeArrowheads="1"/>
          </p:cNvPicPr>
          <p:nvPr/>
        </p:nvPicPr>
        <p:blipFill>
          <a:blip r:embed="rId2" cstate="print"/>
          <a:srcRect/>
          <a:stretch>
            <a:fillRect/>
          </a:stretch>
        </p:blipFill>
        <p:spPr bwMode="auto">
          <a:xfrm>
            <a:off x="1066800" y="2514600"/>
            <a:ext cx="6943725" cy="2933700"/>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6553200" y="1066800"/>
            <a:ext cx="2286000" cy="990600"/>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7315200" y="0"/>
            <a:ext cx="18288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0" y="1905000"/>
            <a:ext cx="3886200" cy="2474341"/>
          </a:xfrm>
          <a:prstGeom prst="rect">
            <a:avLst/>
          </a:prstGeom>
          <a:blipFill>
            <a:blip r:embed="rId2" cstate="print"/>
            <a:stretch>
              <a:fillRect/>
            </a:stretch>
          </a:blipFill>
          <a:ln>
            <a:noFill/>
          </a:ln>
        </p:spPr>
        <p:txBody>
          <a:bodyPr wrap="square" lIns="0" tIns="0" rIns="0" bIns="0" rtlCol="0"/>
          <a:lstStyle/>
          <a:p>
            <a:endParaRPr/>
          </a:p>
        </p:txBody>
      </p:sp>
      <p:sp>
        <p:nvSpPr>
          <p:cNvPr id="3" name="object 3"/>
          <p:cNvSpPr/>
          <p:nvPr/>
        </p:nvSpPr>
        <p:spPr>
          <a:xfrm>
            <a:off x="222529" y="1905000"/>
            <a:ext cx="3905250" cy="2474595"/>
          </a:xfrm>
          <a:custGeom>
            <a:avLst/>
            <a:gdLst/>
            <a:ahLst/>
            <a:cxnLst/>
            <a:rect l="l" t="t" r="r" b="b"/>
            <a:pathLst>
              <a:path w="3905250" h="2844165">
                <a:moveTo>
                  <a:pt x="227507" y="0"/>
                </a:moveTo>
                <a:lnTo>
                  <a:pt x="3677640" y="0"/>
                </a:lnTo>
                <a:lnTo>
                  <a:pt x="3723481" y="4621"/>
                </a:lnTo>
                <a:lnTo>
                  <a:pt x="3766189" y="17877"/>
                </a:lnTo>
                <a:lnTo>
                  <a:pt x="3804846" y="38850"/>
                </a:lnTo>
                <a:lnTo>
                  <a:pt x="3838533" y="66627"/>
                </a:lnTo>
                <a:lnTo>
                  <a:pt x="3866333" y="100291"/>
                </a:lnTo>
                <a:lnTo>
                  <a:pt x="3887327" y="138928"/>
                </a:lnTo>
                <a:lnTo>
                  <a:pt x="3900597" y="181621"/>
                </a:lnTo>
                <a:lnTo>
                  <a:pt x="3905224" y="227457"/>
                </a:lnTo>
                <a:lnTo>
                  <a:pt x="3905224" y="2843911"/>
                </a:lnTo>
                <a:lnTo>
                  <a:pt x="0" y="2843911"/>
                </a:lnTo>
                <a:lnTo>
                  <a:pt x="0" y="227457"/>
                </a:lnTo>
                <a:lnTo>
                  <a:pt x="4621" y="181621"/>
                </a:lnTo>
                <a:lnTo>
                  <a:pt x="17878" y="138928"/>
                </a:lnTo>
                <a:lnTo>
                  <a:pt x="38853" y="100291"/>
                </a:lnTo>
                <a:lnTo>
                  <a:pt x="66633" y="66627"/>
                </a:lnTo>
                <a:lnTo>
                  <a:pt x="100303" y="38850"/>
                </a:lnTo>
                <a:lnTo>
                  <a:pt x="138949" y="17877"/>
                </a:lnTo>
                <a:lnTo>
                  <a:pt x="181655" y="4621"/>
                </a:lnTo>
                <a:lnTo>
                  <a:pt x="227507" y="0"/>
                </a:lnTo>
                <a:close/>
              </a:path>
            </a:pathLst>
          </a:custGeom>
          <a:ln w="25400">
            <a:solidFill>
              <a:schemeClr val="accent6">
                <a:lumMod val="50000"/>
              </a:schemeClr>
            </a:solidFill>
          </a:ln>
        </p:spPr>
        <p:txBody>
          <a:bodyPr wrap="square" lIns="0" tIns="0" rIns="0" bIns="0" rtlCol="0"/>
          <a:lstStyle/>
          <a:p>
            <a:endParaRPr/>
          </a:p>
        </p:txBody>
      </p:sp>
      <p:sp>
        <p:nvSpPr>
          <p:cNvPr id="4" name="object 4"/>
          <p:cNvSpPr/>
          <p:nvPr/>
        </p:nvSpPr>
        <p:spPr>
          <a:xfrm>
            <a:off x="226696" y="4408423"/>
            <a:ext cx="3888104" cy="1248410"/>
          </a:xfrm>
          <a:custGeom>
            <a:avLst/>
            <a:gdLst/>
            <a:ahLst/>
            <a:cxnLst/>
            <a:rect l="l" t="t" r="r" b="b"/>
            <a:pathLst>
              <a:path w="3888104" h="1248410">
                <a:moveTo>
                  <a:pt x="0" y="1247927"/>
                </a:moveTo>
                <a:lnTo>
                  <a:pt x="3887851" y="1247927"/>
                </a:lnTo>
                <a:lnTo>
                  <a:pt x="3887851" y="0"/>
                </a:lnTo>
                <a:lnTo>
                  <a:pt x="0" y="0"/>
                </a:lnTo>
                <a:lnTo>
                  <a:pt x="0" y="1247927"/>
                </a:lnTo>
                <a:close/>
              </a:path>
            </a:pathLst>
          </a:custGeom>
          <a:solidFill>
            <a:schemeClr val="accent6">
              <a:lumMod val="50000"/>
            </a:schemeClr>
          </a:solidFill>
        </p:spPr>
        <p:txBody>
          <a:bodyPr wrap="square" lIns="0" tIns="0" rIns="0" bIns="0" rtlCol="0"/>
          <a:lstStyle/>
          <a:p>
            <a:endParaRPr/>
          </a:p>
        </p:txBody>
      </p:sp>
      <p:sp>
        <p:nvSpPr>
          <p:cNvPr id="5" name="object 5"/>
          <p:cNvSpPr/>
          <p:nvPr/>
        </p:nvSpPr>
        <p:spPr>
          <a:xfrm>
            <a:off x="231216" y="4408423"/>
            <a:ext cx="3888104" cy="1248410"/>
          </a:xfrm>
          <a:custGeom>
            <a:avLst/>
            <a:gdLst/>
            <a:ahLst/>
            <a:cxnLst/>
            <a:rect l="l" t="t" r="r" b="b"/>
            <a:pathLst>
              <a:path w="3888104" h="1248410">
                <a:moveTo>
                  <a:pt x="0" y="1247927"/>
                </a:moveTo>
                <a:lnTo>
                  <a:pt x="3887851" y="1247927"/>
                </a:lnTo>
                <a:lnTo>
                  <a:pt x="3887851" y="0"/>
                </a:lnTo>
                <a:lnTo>
                  <a:pt x="0" y="0"/>
                </a:lnTo>
                <a:lnTo>
                  <a:pt x="0" y="1247927"/>
                </a:lnTo>
                <a:close/>
              </a:path>
            </a:pathLst>
          </a:custGeom>
          <a:ln w="25400">
            <a:solidFill>
              <a:schemeClr val="accent6">
                <a:lumMod val="50000"/>
              </a:schemeClr>
            </a:solidFill>
          </a:ln>
        </p:spPr>
        <p:txBody>
          <a:bodyPr wrap="square" lIns="0" tIns="0" rIns="0" bIns="0" rtlCol="0"/>
          <a:lstStyle/>
          <a:p>
            <a:endParaRPr/>
          </a:p>
        </p:txBody>
      </p:sp>
      <p:sp>
        <p:nvSpPr>
          <p:cNvPr id="6" name="object 6"/>
          <p:cNvSpPr txBox="1"/>
          <p:nvPr/>
        </p:nvSpPr>
        <p:spPr>
          <a:xfrm>
            <a:off x="306120" y="4425711"/>
            <a:ext cx="2525395" cy="1058751"/>
          </a:xfrm>
          <a:prstGeom prst="rect">
            <a:avLst/>
          </a:prstGeom>
        </p:spPr>
        <p:txBody>
          <a:bodyPr vert="horz" wrap="square" lIns="0" tIns="0" rIns="0" bIns="0" rtlCol="0">
            <a:spAutoFit/>
          </a:bodyPr>
          <a:lstStyle/>
          <a:p>
            <a:pPr marL="12700" marR="5080">
              <a:lnSpc>
                <a:spcPct val="86300"/>
              </a:lnSpc>
            </a:pPr>
            <a:r>
              <a:rPr sz="2000" dirty="0">
                <a:solidFill>
                  <a:srgbClr val="FFFFFF"/>
                </a:solidFill>
                <a:latin typeface="Arial"/>
                <a:cs typeface="Arial"/>
              </a:rPr>
              <a:t>Neutrophil  engraftment</a:t>
            </a:r>
            <a:r>
              <a:rPr sz="2000" spc="-110" dirty="0">
                <a:solidFill>
                  <a:srgbClr val="FFFFFF"/>
                </a:solidFill>
                <a:latin typeface="Arial"/>
                <a:cs typeface="Arial"/>
              </a:rPr>
              <a:t> </a:t>
            </a:r>
            <a:r>
              <a:rPr sz="2000" dirty="0">
                <a:solidFill>
                  <a:srgbClr val="FFFFFF"/>
                </a:solidFill>
                <a:latin typeface="Arial"/>
                <a:cs typeface="Arial"/>
              </a:rPr>
              <a:t>occurs  when </a:t>
            </a:r>
            <a:r>
              <a:rPr sz="2000" dirty="0" err="1">
                <a:solidFill>
                  <a:srgbClr val="FFFFFF"/>
                </a:solidFill>
                <a:latin typeface="Arial"/>
                <a:cs typeface="Arial"/>
              </a:rPr>
              <a:t>neutrophils</a:t>
            </a:r>
            <a:r>
              <a:rPr sz="2000" dirty="0">
                <a:solidFill>
                  <a:srgbClr val="FFFFFF"/>
                </a:solidFill>
                <a:latin typeface="Arial"/>
                <a:cs typeface="Arial"/>
              </a:rPr>
              <a:t> </a:t>
            </a:r>
            <a:endParaRPr lang="tr-TR" sz="2000" dirty="0" smtClean="0">
              <a:solidFill>
                <a:srgbClr val="FFFFFF"/>
              </a:solidFill>
              <a:latin typeface="Arial"/>
              <a:cs typeface="Arial"/>
            </a:endParaRPr>
          </a:p>
          <a:p>
            <a:pPr marL="12700" marR="5080">
              <a:lnSpc>
                <a:spcPct val="86300"/>
              </a:lnSpc>
            </a:pPr>
            <a:r>
              <a:rPr sz="2000" dirty="0" smtClean="0">
                <a:solidFill>
                  <a:srgbClr val="FFFFFF"/>
                </a:solidFill>
                <a:latin typeface="Arial"/>
                <a:cs typeface="Arial"/>
              </a:rPr>
              <a:t>≥  </a:t>
            </a:r>
            <a:r>
              <a:rPr sz="2000" dirty="0">
                <a:solidFill>
                  <a:srgbClr val="FFFFFF"/>
                </a:solidFill>
                <a:latin typeface="Arial"/>
                <a:cs typeface="Arial"/>
              </a:rPr>
              <a:t>0.5 x</a:t>
            </a:r>
            <a:r>
              <a:rPr sz="2000" spc="-120" dirty="0">
                <a:solidFill>
                  <a:srgbClr val="FFFFFF"/>
                </a:solidFill>
                <a:latin typeface="Arial"/>
                <a:cs typeface="Arial"/>
              </a:rPr>
              <a:t> </a:t>
            </a:r>
            <a:r>
              <a:rPr sz="2000" spc="10" dirty="0">
                <a:solidFill>
                  <a:srgbClr val="FFFFFF"/>
                </a:solidFill>
                <a:latin typeface="Arial"/>
                <a:cs typeface="Arial"/>
              </a:rPr>
              <a:t>10</a:t>
            </a:r>
            <a:r>
              <a:rPr sz="2000" spc="15" baseline="25925" dirty="0">
                <a:solidFill>
                  <a:srgbClr val="FFFFFF"/>
                </a:solidFill>
                <a:latin typeface="Arial"/>
                <a:cs typeface="Arial"/>
              </a:rPr>
              <a:t>9</a:t>
            </a:r>
            <a:endParaRPr sz="2000" baseline="25925" dirty="0">
              <a:latin typeface="Arial"/>
              <a:cs typeface="Arial"/>
            </a:endParaRPr>
          </a:p>
        </p:txBody>
      </p:sp>
      <p:sp>
        <p:nvSpPr>
          <p:cNvPr id="7" name="object 7"/>
          <p:cNvSpPr/>
          <p:nvPr/>
        </p:nvSpPr>
        <p:spPr>
          <a:xfrm>
            <a:off x="3074923" y="4566030"/>
            <a:ext cx="1360677" cy="1360741"/>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074923" y="4566030"/>
            <a:ext cx="1360805" cy="1360805"/>
          </a:xfrm>
          <a:custGeom>
            <a:avLst/>
            <a:gdLst/>
            <a:ahLst/>
            <a:cxnLst/>
            <a:rect l="l" t="t" r="r" b="b"/>
            <a:pathLst>
              <a:path w="1360804" h="1360804">
                <a:moveTo>
                  <a:pt x="0" y="680339"/>
                </a:moveTo>
                <a:lnTo>
                  <a:pt x="1707" y="631760"/>
                </a:lnTo>
                <a:lnTo>
                  <a:pt x="6755" y="584103"/>
                </a:lnTo>
                <a:lnTo>
                  <a:pt x="15026" y="537481"/>
                </a:lnTo>
                <a:lnTo>
                  <a:pt x="26406" y="492010"/>
                </a:lnTo>
                <a:lnTo>
                  <a:pt x="40780" y="447805"/>
                </a:lnTo>
                <a:lnTo>
                  <a:pt x="58034" y="404981"/>
                </a:lnTo>
                <a:lnTo>
                  <a:pt x="78051" y="363655"/>
                </a:lnTo>
                <a:lnTo>
                  <a:pt x="100717" y="323940"/>
                </a:lnTo>
                <a:lnTo>
                  <a:pt x="125917" y="285952"/>
                </a:lnTo>
                <a:lnTo>
                  <a:pt x="153535" y="249806"/>
                </a:lnTo>
                <a:lnTo>
                  <a:pt x="183458" y="215618"/>
                </a:lnTo>
                <a:lnTo>
                  <a:pt x="215569" y="183503"/>
                </a:lnTo>
                <a:lnTo>
                  <a:pt x="249753" y="153576"/>
                </a:lnTo>
                <a:lnTo>
                  <a:pt x="285896" y="125952"/>
                </a:lnTo>
                <a:lnTo>
                  <a:pt x="323883" y="100747"/>
                </a:lnTo>
                <a:lnTo>
                  <a:pt x="363598" y="78075"/>
                </a:lnTo>
                <a:lnTo>
                  <a:pt x="404927" y="58053"/>
                </a:lnTo>
                <a:lnTo>
                  <a:pt x="447754" y="40794"/>
                </a:lnTo>
                <a:lnTo>
                  <a:pt x="491965" y="26416"/>
                </a:lnTo>
                <a:lnTo>
                  <a:pt x="537443" y="15031"/>
                </a:lnTo>
                <a:lnTo>
                  <a:pt x="584075" y="6757"/>
                </a:lnTo>
                <a:lnTo>
                  <a:pt x="631745" y="1708"/>
                </a:lnTo>
                <a:lnTo>
                  <a:pt x="680338" y="0"/>
                </a:lnTo>
                <a:lnTo>
                  <a:pt x="728932" y="1708"/>
                </a:lnTo>
                <a:lnTo>
                  <a:pt x="776602" y="6757"/>
                </a:lnTo>
                <a:lnTo>
                  <a:pt x="823234" y="15031"/>
                </a:lnTo>
                <a:lnTo>
                  <a:pt x="868712" y="26416"/>
                </a:lnTo>
                <a:lnTo>
                  <a:pt x="912923" y="40794"/>
                </a:lnTo>
                <a:lnTo>
                  <a:pt x="955750" y="58053"/>
                </a:lnTo>
                <a:lnTo>
                  <a:pt x="997079" y="78075"/>
                </a:lnTo>
                <a:lnTo>
                  <a:pt x="1036794" y="100747"/>
                </a:lnTo>
                <a:lnTo>
                  <a:pt x="1074781" y="125952"/>
                </a:lnTo>
                <a:lnTo>
                  <a:pt x="1110924" y="153576"/>
                </a:lnTo>
                <a:lnTo>
                  <a:pt x="1145108" y="183503"/>
                </a:lnTo>
                <a:lnTo>
                  <a:pt x="1177219" y="215618"/>
                </a:lnTo>
                <a:lnTo>
                  <a:pt x="1207142" y="249806"/>
                </a:lnTo>
                <a:lnTo>
                  <a:pt x="1234760" y="285952"/>
                </a:lnTo>
                <a:lnTo>
                  <a:pt x="1259960" y="323940"/>
                </a:lnTo>
                <a:lnTo>
                  <a:pt x="1282626" y="363655"/>
                </a:lnTo>
                <a:lnTo>
                  <a:pt x="1302643" y="404981"/>
                </a:lnTo>
                <a:lnTo>
                  <a:pt x="1319897" y="447805"/>
                </a:lnTo>
                <a:lnTo>
                  <a:pt x="1334271" y="492010"/>
                </a:lnTo>
                <a:lnTo>
                  <a:pt x="1345651" y="537481"/>
                </a:lnTo>
                <a:lnTo>
                  <a:pt x="1353922" y="584103"/>
                </a:lnTo>
                <a:lnTo>
                  <a:pt x="1358970" y="631760"/>
                </a:lnTo>
                <a:lnTo>
                  <a:pt x="1360677" y="680339"/>
                </a:lnTo>
                <a:lnTo>
                  <a:pt x="1358970" y="728932"/>
                </a:lnTo>
                <a:lnTo>
                  <a:pt x="1353922" y="776603"/>
                </a:lnTo>
                <a:lnTo>
                  <a:pt x="1345651" y="823237"/>
                </a:lnTo>
                <a:lnTo>
                  <a:pt x="1334271" y="868718"/>
                </a:lnTo>
                <a:lnTo>
                  <a:pt x="1319897" y="912931"/>
                </a:lnTo>
                <a:lnTo>
                  <a:pt x="1302643" y="955761"/>
                </a:lnTo>
                <a:lnTo>
                  <a:pt x="1282626" y="997093"/>
                </a:lnTo>
                <a:lnTo>
                  <a:pt x="1259960" y="1036812"/>
                </a:lnTo>
                <a:lnTo>
                  <a:pt x="1234760" y="1074802"/>
                </a:lnTo>
                <a:lnTo>
                  <a:pt x="1207142" y="1110949"/>
                </a:lnTo>
                <a:lnTo>
                  <a:pt x="1177219" y="1145138"/>
                </a:lnTo>
                <a:lnTo>
                  <a:pt x="1145108" y="1177253"/>
                </a:lnTo>
                <a:lnTo>
                  <a:pt x="1110924" y="1207180"/>
                </a:lnTo>
                <a:lnTo>
                  <a:pt x="1074781" y="1234802"/>
                </a:lnTo>
                <a:lnTo>
                  <a:pt x="1036794" y="1260006"/>
                </a:lnTo>
                <a:lnTo>
                  <a:pt x="997079" y="1282676"/>
                </a:lnTo>
                <a:lnTo>
                  <a:pt x="955750" y="1302696"/>
                </a:lnTo>
                <a:lnTo>
                  <a:pt x="912923" y="1319953"/>
                </a:lnTo>
                <a:lnTo>
                  <a:pt x="868712" y="1334329"/>
                </a:lnTo>
                <a:lnTo>
                  <a:pt x="823234" y="1345712"/>
                </a:lnTo>
                <a:lnTo>
                  <a:pt x="776602" y="1353985"/>
                </a:lnTo>
                <a:lnTo>
                  <a:pt x="728932" y="1359033"/>
                </a:lnTo>
                <a:lnTo>
                  <a:pt x="680338" y="1360741"/>
                </a:lnTo>
                <a:lnTo>
                  <a:pt x="631745" y="1359033"/>
                </a:lnTo>
                <a:lnTo>
                  <a:pt x="584075" y="1353985"/>
                </a:lnTo>
                <a:lnTo>
                  <a:pt x="537443" y="1345712"/>
                </a:lnTo>
                <a:lnTo>
                  <a:pt x="491965" y="1334329"/>
                </a:lnTo>
                <a:lnTo>
                  <a:pt x="447754" y="1319953"/>
                </a:lnTo>
                <a:lnTo>
                  <a:pt x="404927" y="1302696"/>
                </a:lnTo>
                <a:lnTo>
                  <a:pt x="363598" y="1282676"/>
                </a:lnTo>
                <a:lnTo>
                  <a:pt x="323883" y="1260006"/>
                </a:lnTo>
                <a:lnTo>
                  <a:pt x="285896" y="1234802"/>
                </a:lnTo>
                <a:lnTo>
                  <a:pt x="249753" y="1207180"/>
                </a:lnTo>
                <a:lnTo>
                  <a:pt x="215569" y="1177253"/>
                </a:lnTo>
                <a:lnTo>
                  <a:pt x="183458" y="1145138"/>
                </a:lnTo>
                <a:lnTo>
                  <a:pt x="153535" y="1110949"/>
                </a:lnTo>
                <a:lnTo>
                  <a:pt x="125917" y="1074802"/>
                </a:lnTo>
                <a:lnTo>
                  <a:pt x="100717" y="1036812"/>
                </a:lnTo>
                <a:lnTo>
                  <a:pt x="78051" y="997093"/>
                </a:lnTo>
                <a:lnTo>
                  <a:pt x="58034" y="955761"/>
                </a:lnTo>
                <a:lnTo>
                  <a:pt x="40780" y="912931"/>
                </a:lnTo>
                <a:lnTo>
                  <a:pt x="26406" y="868718"/>
                </a:lnTo>
                <a:lnTo>
                  <a:pt x="15026" y="823237"/>
                </a:lnTo>
                <a:lnTo>
                  <a:pt x="6755" y="776603"/>
                </a:lnTo>
                <a:lnTo>
                  <a:pt x="1707" y="728932"/>
                </a:lnTo>
                <a:lnTo>
                  <a:pt x="0" y="680339"/>
                </a:lnTo>
                <a:close/>
              </a:path>
            </a:pathLst>
          </a:custGeom>
          <a:ln w="25400">
            <a:solidFill>
              <a:srgbClr val="D0D7E8"/>
            </a:solidFill>
          </a:ln>
        </p:spPr>
        <p:txBody>
          <a:bodyPr wrap="square" lIns="0" tIns="0" rIns="0" bIns="0" rtlCol="0"/>
          <a:lstStyle/>
          <a:p>
            <a:endParaRPr/>
          </a:p>
        </p:txBody>
      </p:sp>
      <p:sp>
        <p:nvSpPr>
          <p:cNvPr id="9" name="object 9"/>
          <p:cNvSpPr/>
          <p:nvPr/>
        </p:nvSpPr>
        <p:spPr>
          <a:xfrm>
            <a:off x="4876800" y="1905000"/>
            <a:ext cx="3733800" cy="251790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4776851" y="1905000"/>
            <a:ext cx="3888104" cy="2518410"/>
          </a:xfrm>
          <a:custGeom>
            <a:avLst/>
            <a:gdLst/>
            <a:ahLst/>
            <a:cxnLst/>
            <a:rect l="l" t="t" r="r" b="b"/>
            <a:pathLst>
              <a:path w="3888104" h="2902585">
                <a:moveTo>
                  <a:pt x="232283" y="0"/>
                </a:moveTo>
                <a:lnTo>
                  <a:pt x="3655695" y="0"/>
                </a:lnTo>
                <a:lnTo>
                  <a:pt x="3702497" y="4714"/>
                </a:lnTo>
                <a:lnTo>
                  <a:pt x="3746083" y="18236"/>
                </a:lnTo>
                <a:lnTo>
                  <a:pt x="3785519" y="39634"/>
                </a:lnTo>
                <a:lnTo>
                  <a:pt x="3819874" y="67976"/>
                </a:lnTo>
                <a:lnTo>
                  <a:pt x="3848216" y="102331"/>
                </a:lnTo>
                <a:lnTo>
                  <a:pt x="3869614" y="141767"/>
                </a:lnTo>
                <a:lnTo>
                  <a:pt x="3883136" y="185353"/>
                </a:lnTo>
                <a:lnTo>
                  <a:pt x="3887851" y="232155"/>
                </a:lnTo>
                <a:lnTo>
                  <a:pt x="3887851" y="2902077"/>
                </a:lnTo>
                <a:lnTo>
                  <a:pt x="0" y="2902077"/>
                </a:lnTo>
                <a:lnTo>
                  <a:pt x="0" y="232155"/>
                </a:lnTo>
                <a:lnTo>
                  <a:pt x="4719" y="185353"/>
                </a:lnTo>
                <a:lnTo>
                  <a:pt x="18256" y="141767"/>
                </a:lnTo>
                <a:lnTo>
                  <a:pt x="39674" y="102331"/>
                </a:lnTo>
                <a:lnTo>
                  <a:pt x="68040" y="67976"/>
                </a:lnTo>
                <a:lnTo>
                  <a:pt x="102418" y="39634"/>
                </a:lnTo>
                <a:lnTo>
                  <a:pt x="141874" y="18236"/>
                </a:lnTo>
                <a:lnTo>
                  <a:pt x="185474" y="4714"/>
                </a:lnTo>
                <a:lnTo>
                  <a:pt x="232283" y="0"/>
                </a:lnTo>
                <a:close/>
              </a:path>
            </a:pathLst>
          </a:custGeom>
          <a:ln w="25400">
            <a:solidFill>
              <a:schemeClr val="accent6">
                <a:lumMod val="50000"/>
              </a:schemeClr>
            </a:solidFill>
          </a:ln>
        </p:spPr>
        <p:txBody>
          <a:bodyPr wrap="square" lIns="0" tIns="0" rIns="0" bIns="0" rtlCol="0"/>
          <a:lstStyle/>
          <a:p>
            <a:endParaRPr/>
          </a:p>
        </p:txBody>
      </p:sp>
      <p:sp>
        <p:nvSpPr>
          <p:cNvPr id="11" name="object 11"/>
          <p:cNvSpPr/>
          <p:nvPr/>
        </p:nvSpPr>
        <p:spPr>
          <a:xfrm>
            <a:off x="4798696" y="4419600"/>
            <a:ext cx="3964304" cy="1248410"/>
          </a:xfrm>
          <a:custGeom>
            <a:avLst/>
            <a:gdLst/>
            <a:ahLst/>
            <a:cxnLst/>
            <a:rect l="l" t="t" r="r" b="b"/>
            <a:pathLst>
              <a:path w="3888104" h="1248410">
                <a:moveTo>
                  <a:pt x="0" y="1247927"/>
                </a:moveTo>
                <a:lnTo>
                  <a:pt x="3887851" y="1247927"/>
                </a:lnTo>
                <a:lnTo>
                  <a:pt x="3887851" y="0"/>
                </a:lnTo>
                <a:lnTo>
                  <a:pt x="0" y="0"/>
                </a:lnTo>
                <a:lnTo>
                  <a:pt x="0" y="1247927"/>
                </a:lnTo>
                <a:close/>
              </a:path>
            </a:pathLst>
          </a:custGeom>
          <a:solidFill>
            <a:schemeClr val="accent6">
              <a:lumMod val="50000"/>
            </a:schemeClr>
          </a:solidFill>
        </p:spPr>
        <p:txBody>
          <a:bodyPr wrap="square" lIns="0" tIns="0" rIns="0" bIns="0" rtlCol="0"/>
          <a:lstStyle/>
          <a:p>
            <a:endParaRPr/>
          </a:p>
        </p:txBody>
      </p:sp>
      <p:sp>
        <p:nvSpPr>
          <p:cNvPr id="12" name="object 12"/>
          <p:cNvSpPr/>
          <p:nvPr/>
        </p:nvSpPr>
        <p:spPr>
          <a:xfrm>
            <a:off x="4776851" y="4422927"/>
            <a:ext cx="3888104" cy="1248410"/>
          </a:xfrm>
          <a:custGeom>
            <a:avLst/>
            <a:gdLst/>
            <a:ahLst/>
            <a:cxnLst/>
            <a:rect l="l" t="t" r="r" b="b"/>
            <a:pathLst>
              <a:path w="3888104" h="1248410">
                <a:moveTo>
                  <a:pt x="0" y="1247927"/>
                </a:moveTo>
                <a:lnTo>
                  <a:pt x="3887851" y="1247927"/>
                </a:lnTo>
                <a:lnTo>
                  <a:pt x="3887851" y="0"/>
                </a:lnTo>
                <a:lnTo>
                  <a:pt x="0" y="0"/>
                </a:lnTo>
                <a:lnTo>
                  <a:pt x="0" y="1247927"/>
                </a:lnTo>
                <a:close/>
              </a:path>
            </a:pathLst>
          </a:custGeom>
          <a:ln w="25400">
            <a:solidFill>
              <a:schemeClr val="accent6">
                <a:lumMod val="50000"/>
              </a:schemeClr>
            </a:solidFill>
          </a:ln>
        </p:spPr>
        <p:txBody>
          <a:bodyPr wrap="square" lIns="0" tIns="0" rIns="0" bIns="0" rtlCol="0"/>
          <a:lstStyle/>
          <a:p>
            <a:endParaRPr/>
          </a:p>
        </p:txBody>
      </p:sp>
      <p:sp>
        <p:nvSpPr>
          <p:cNvPr id="13" name="object 13"/>
          <p:cNvSpPr txBox="1"/>
          <p:nvPr/>
        </p:nvSpPr>
        <p:spPr>
          <a:xfrm>
            <a:off x="4876800" y="4572000"/>
            <a:ext cx="2642870" cy="794064"/>
          </a:xfrm>
          <a:prstGeom prst="rect">
            <a:avLst/>
          </a:prstGeom>
        </p:spPr>
        <p:txBody>
          <a:bodyPr vert="horz" wrap="square" lIns="0" tIns="0" rIns="0" bIns="0" rtlCol="0">
            <a:spAutoFit/>
          </a:bodyPr>
          <a:lstStyle/>
          <a:p>
            <a:pPr marL="12700" marR="5080">
              <a:lnSpc>
                <a:spcPct val="86100"/>
              </a:lnSpc>
            </a:pPr>
            <a:r>
              <a:rPr sz="2000" dirty="0">
                <a:solidFill>
                  <a:srgbClr val="FFFFFF"/>
                </a:solidFill>
                <a:latin typeface="Arial"/>
                <a:cs typeface="Arial"/>
              </a:rPr>
              <a:t>Platelet</a:t>
            </a:r>
            <a:r>
              <a:rPr sz="2000" spc="-95" dirty="0">
                <a:solidFill>
                  <a:srgbClr val="FFFFFF"/>
                </a:solidFill>
                <a:latin typeface="Arial"/>
                <a:cs typeface="Arial"/>
              </a:rPr>
              <a:t> </a:t>
            </a:r>
            <a:r>
              <a:rPr sz="2000" dirty="0">
                <a:solidFill>
                  <a:srgbClr val="FFFFFF"/>
                </a:solidFill>
                <a:latin typeface="Arial"/>
                <a:cs typeface="Arial"/>
              </a:rPr>
              <a:t>engraftment  occurs when  platelets ≥ 20 x</a:t>
            </a:r>
            <a:r>
              <a:rPr sz="2000" spc="-114" dirty="0">
                <a:solidFill>
                  <a:srgbClr val="FFFFFF"/>
                </a:solidFill>
                <a:latin typeface="Arial"/>
                <a:cs typeface="Arial"/>
              </a:rPr>
              <a:t> </a:t>
            </a:r>
            <a:r>
              <a:rPr sz="2000" spc="5" dirty="0">
                <a:solidFill>
                  <a:srgbClr val="FFFFFF"/>
                </a:solidFill>
                <a:latin typeface="Arial"/>
                <a:cs typeface="Arial"/>
              </a:rPr>
              <a:t>10</a:t>
            </a:r>
            <a:r>
              <a:rPr sz="2000" spc="7" baseline="25925" dirty="0">
                <a:solidFill>
                  <a:srgbClr val="FFFFFF"/>
                </a:solidFill>
                <a:latin typeface="Arial"/>
                <a:cs typeface="Arial"/>
              </a:rPr>
              <a:t>9</a:t>
            </a:r>
            <a:endParaRPr sz="2000" baseline="25925" dirty="0">
              <a:latin typeface="Arial"/>
              <a:cs typeface="Arial"/>
            </a:endParaRPr>
          </a:p>
        </p:txBody>
      </p:sp>
      <p:sp>
        <p:nvSpPr>
          <p:cNvPr id="14" name="object 14"/>
          <p:cNvSpPr/>
          <p:nvPr/>
        </p:nvSpPr>
        <p:spPr>
          <a:xfrm>
            <a:off x="7653655" y="4621021"/>
            <a:ext cx="1303020" cy="1360957"/>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7653655" y="4621021"/>
            <a:ext cx="1303020" cy="1361440"/>
          </a:xfrm>
          <a:custGeom>
            <a:avLst/>
            <a:gdLst/>
            <a:ahLst/>
            <a:cxnLst/>
            <a:rect l="l" t="t" r="r" b="b"/>
            <a:pathLst>
              <a:path w="1303020" h="1361439">
                <a:moveTo>
                  <a:pt x="1303020" y="680465"/>
                </a:moveTo>
                <a:lnTo>
                  <a:pt x="1301384" y="729064"/>
                </a:lnTo>
                <a:lnTo>
                  <a:pt x="1296549" y="776740"/>
                </a:lnTo>
                <a:lnTo>
                  <a:pt x="1288627" y="823379"/>
                </a:lnTo>
                <a:lnTo>
                  <a:pt x="1277726" y="868865"/>
                </a:lnTo>
                <a:lnTo>
                  <a:pt x="1263958" y="913084"/>
                </a:lnTo>
                <a:lnTo>
                  <a:pt x="1247433" y="955919"/>
                </a:lnTo>
                <a:lnTo>
                  <a:pt x="1228261" y="997256"/>
                </a:lnTo>
                <a:lnTo>
                  <a:pt x="1206552" y="1036980"/>
                </a:lnTo>
                <a:lnTo>
                  <a:pt x="1182416" y="1074976"/>
                </a:lnTo>
                <a:lnTo>
                  <a:pt x="1155965" y="1111128"/>
                </a:lnTo>
                <a:lnTo>
                  <a:pt x="1127308" y="1145322"/>
                </a:lnTo>
                <a:lnTo>
                  <a:pt x="1096555" y="1177441"/>
                </a:lnTo>
                <a:lnTo>
                  <a:pt x="1063817" y="1207372"/>
                </a:lnTo>
                <a:lnTo>
                  <a:pt x="1029203" y="1234999"/>
                </a:lnTo>
                <a:lnTo>
                  <a:pt x="992826" y="1260206"/>
                </a:lnTo>
                <a:lnTo>
                  <a:pt x="954793" y="1282879"/>
                </a:lnTo>
                <a:lnTo>
                  <a:pt x="915217" y="1302903"/>
                </a:lnTo>
                <a:lnTo>
                  <a:pt x="874207" y="1320162"/>
                </a:lnTo>
                <a:lnTo>
                  <a:pt x="831873" y="1334541"/>
                </a:lnTo>
                <a:lnTo>
                  <a:pt x="788327" y="1345925"/>
                </a:lnTo>
                <a:lnTo>
                  <a:pt x="743677" y="1354199"/>
                </a:lnTo>
                <a:lnTo>
                  <a:pt x="698034" y="1359248"/>
                </a:lnTo>
                <a:lnTo>
                  <a:pt x="651510" y="1360957"/>
                </a:lnTo>
                <a:lnTo>
                  <a:pt x="604985" y="1359248"/>
                </a:lnTo>
                <a:lnTo>
                  <a:pt x="559342" y="1354199"/>
                </a:lnTo>
                <a:lnTo>
                  <a:pt x="514692" y="1345925"/>
                </a:lnTo>
                <a:lnTo>
                  <a:pt x="471146" y="1334541"/>
                </a:lnTo>
                <a:lnTo>
                  <a:pt x="428812" y="1320162"/>
                </a:lnTo>
                <a:lnTo>
                  <a:pt x="387802" y="1302903"/>
                </a:lnTo>
                <a:lnTo>
                  <a:pt x="348226" y="1282879"/>
                </a:lnTo>
                <a:lnTo>
                  <a:pt x="310193" y="1260206"/>
                </a:lnTo>
                <a:lnTo>
                  <a:pt x="273816" y="1234999"/>
                </a:lnTo>
                <a:lnTo>
                  <a:pt x="239202" y="1207372"/>
                </a:lnTo>
                <a:lnTo>
                  <a:pt x="206464" y="1177441"/>
                </a:lnTo>
                <a:lnTo>
                  <a:pt x="175711" y="1145322"/>
                </a:lnTo>
                <a:lnTo>
                  <a:pt x="147054" y="1111128"/>
                </a:lnTo>
                <a:lnTo>
                  <a:pt x="120603" y="1074976"/>
                </a:lnTo>
                <a:lnTo>
                  <a:pt x="96467" y="1036980"/>
                </a:lnTo>
                <a:lnTo>
                  <a:pt x="74758" y="997256"/>
                </a:lnTo>
                <a:lnTo>
                  <a:pt x="55586" y="955919"/>
                </a:lnTo>
                <a:lnTo>
                  <a:pt x="39061" y="913084"/>
                </a:lnTo>
                <a:lnTo>
                  <a:pt x="25293" y="868865"/>
                </a:lnTo>
                <a:lnTo>
                  <a:pt x="14392" y="823379"/>
                </a:lnTo>
                <a:lnTo>
                  <a:pt x="6470" y="776740"/>
                </a:lnTo>
                <a:lnTo>
                  <a:pt x="1635" y="729064"/>
                </a:lnTo>
                <a:lnTo>
                  <a:pt x="0" y="680465"/>
                </a:lnTo>
                <a:lnTo>
                  <a:pt x="1635" y="631872"/>
                </a:lnTo>
                <a:lnTo>
                  <a:pt x="6470" y="584199"/>
                </a:lnTo>
                <a:lnTo>
                  <a:pt x="14392" y="537564"/>
                </a:lnTo>
                <a:lnTo>
                  <a:pt x="25293" y="492081"/>
                </a:lnTo>
                <a:lnTo>
                  <a:pt x="39061" y="447866"/>
                </a:lnTo>
                <a:lnTo>
                  <a:pt x="55586" y="405033"/>
                </a:lnTo>
                <a:lnTo>
                  <a:pt x="74758" y="363697"/>
                </a:lnTo>
                <a:lnTo>
                  <a:pt x="96467" y="323975"/>
                </a:lnTo>
                <a:lnTo>
                  <a:pt x="120603" y="285980"/>
                </a:lnTo>
                <a:lnTo>
                  <a:pt x="147054" y="249829"/>
                </a:lnTo>
                <a:lnTo>
                  <a:pt x="175711" y="215636"/>
                </a:lnTo>
                <a:lnTo>
                  <a:pt x="206464" y="183517"/>
                </a:lnTo>
                <a:lnTo>
                  <a:pt x="239202" y="153586"/>
                </a:lnTo>
                <a:lnTo>
                  <a:pt x="273816" y="125960"/>
                </a:lnTo>
                <a:lnTo>
                  <a:pt x="310193" y="100752"/>
                </a:lnTo>
                <a:lnTo>
                  <a:pt x="348226" y="78079"/>
                </a:lnTo>
                <a:lnTo>
                  <a:pt x="387802" y="58055"/>
                </a:lnTo>
                <a:lnTo>
                  <a:pt x="428812" y="40796"/>
                </a:lnTo>
                <a:lnTo>
                  <a:pt x="471146" y="26416"/>
                </a:lnTo>
                <a:lnTo>
                  <a:pt x="514692" y="15032"/>
                </a:lnTo>
                <a:lnTo>
                  <a:pt x="559342" y="6757"/>
                </a:lnTo>
                <a:lnTo>
                  <a:pt x="604985" y="1708"/>
                </a:lnTo>
                <a:lnTo>
                  <a:pt x="651510" y="0"/>
                </a:lnTo>
                <a:lnTo>
                  <a:pt x="698034" y="1708"/>
                </a:lnTo>
                <a:lnTo>
                  <a:pt x="743677" y="6757"/>
                </a:lnTo>
                <a:lnTo>
                  <a:pt x="788327" y="15032"/>
                </a:lnTo>
                <a:lnTo>
                  <a:pt x="831873" y="26416"/>
                </a:lnTo>
                <a:lnTo>
                  <a:pt x="874207" y="40796"/>
                </a:lnTo>
                <a:lnTo>
                  <a:pt x="915217" y="58055"/>
                </a:lnTo>
                <a:lnTo>
                  <a:pt x="954793" y="78079"/>
                </a:lnTo>
                <a:lnTo>
                  <a:pt x="992826" y="100752"/>
                </a:lnTo>
                <a:lnTo>
                  <a:pt x="1029203" y="125960"/>
                </a:lnTo>
                <a:lnTo>
                  <a:pt x="1063817" y="153586"/>
                </a:lnTo>
                <a:lnTo>
                  <a:pt x="1096555" y="183517"/>
                </a:lnTo>
                <a:lnTo>
                  <a:pt x="1127308" y="215636"/>
                </a:lnTo>
                <a:lnTo>
                  <a:pt x="1155965" y="249829"/>
                </a:lnTo>
                <a:lnTo>
                  <a:pt x="1182416" y="285980"/>
                </a:lnTo>
                <a:lnTo>
                  <a:pt x="1206552" y="323975"/>
                </a:lnTo>
                <a:lnTo>
                  <a:pt x="1228261" y="363697"/>
                </a:lnTo>
                <a:lnTo>
                  <a:pt x="1247433" y="405033"/>
                </a:lnTo>
                <a:lnTo>
                  <a:pt x="1263958" y="447866"/>
                </a:lnTo>
                <a:lnTo>
                  <a:pt x="1277726" y="492081"/>
                </a:lnTo>
                <a:lnTo>
                  <a:pt x="1288627" y="537564"/>
                </a:lnTo>
                <a:lnTo>
                  <a:pt x="1296549" y="584199"/>
                </a:lnTo>
                <a:lnTo>
                  <a:pt x="1301384" y="631872"/>
                </a:lnTo>
                <a:lnTo>
                  <a:pt x="1303020" y="680465"/>
                </a:lnTo>
                <a:close/>
              </a:path>
            </a:pathLst>
          </a:custGeom>
          <a:ln w="25400">
            <a:solidFill>
              <a:srgbClr val="D0D7E8"/>
            </a:solidFill>
          </a:ln>
        </p:spPr>
        <p:txBody>
          <a:bodyPr wrap="square" lIns="0" tIns="0" rIns="0" bIns="0" rtlCol="0"/>
          <a:lstStyle/>
          <a:p>
            <a:endParaRP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38</a:t>
            </a:fld>
            <a:endParaRPr spc="-5" dirty="0"/>
          </a:p>
        </p:txBody>
      </p:sp>
      <p:sp>
        <p:nvSpPr>
          <p:cNvPr id="17" name="object 17"/>
          <p:cNvSpPr txBox="1"/>
          <p:nvPr/>
        </p:nvSpPr>
        <p:spPr>
          <a:xfrm>
            <a:off x="490524" y="5923178"/>
            <a:ext cx="3121025" cy="194310"/>
          </a:xfrm>
          <a:prstGeom prst="rect">
            <a:avLst/>
          </a:prstGeom>
        </p:spPr>
        <p:txBody>
          <a:bodyPr vert="horz" wrap="square" lIns="0" tIns="0" rIns="0" bIns="0" rtlCol="0">
            <a:spAutoFit/>
          </a:bodyPr>
          <a:lstStyle/>
          <a:p>
            <a:pPr marL="12700">
              <a:lnSpc>
                <a:spcPct val="100000"/>
              </a:lnSpc>
            </a:pPr>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a:latin typeface="Arial"/>
              <a:cs typeface="Arial"/>
            </a:endParaRPr>
          </a:p>
        </p:txBody>
      </p:sp>
      <p:pic>
        <p:nvPicPr>
          <p:cNvPr id="19" name="Picture 3"/>
          <p:cNvPicPr>
            <a:picLocks noChangeAspect="1" noChangeArrowheads="1"/>
          </p:cNvPicPr>
          <p:nvPr/>
        </p:nvPicPr>
        <p:blipFill>
          <a:blip r:embed="rId6" cstate="print"/>
          <a:srcRect/>
          <a:stretch>
            <a:fillRect/>
          </a:stretch>
        </p:blipFill>
        <p:spPr bwMode="auto">
          <a:xfrm>
            <a:off x="0" y="0"/>
            <a:ext cx="1828800" cy="990600"/>
          </a:xfrm>
          <a:prstGeom prst="rect">
            <a:avLst/>
          </a:prstGeom>
          <a:noFill/>
          <a:ln w="9525">
            <a:noFill/>
            <a:miter lim="800000"/>
            <a:headEnd/>
            <a:tailEnd/>
          </a:ln>
        </p:spPr>
      </p:pic>
      <p:sp>
        <p:nvSpPr>
          <p:cNvPr id="16" name="object 16"/>
          <p:cNvSpPr txBox="1">
            <a:spLocks noGrp="1"/>
          </p:cNvSpPr>
          <p:nvPr>
            <p:ph type="title"/>
          </p:nvPr>
        </p:nvSpPr>
        <p:spPr>
          <a:xfrm>
            <a:off x="381000" y="533400"/>
            <a:ext cx="5557011" cy="898707"/>
          </a:xfrm>
          <a:prstGeom prst="rect">
            <a:avLst/>
          </a:prstGeom>
        </p:spPr>
        <p:txBody>
          <a:bodyPr vert="horz" wrap="square" lIns="0" tIns="402335" rIns="0" bIns="0" rtlCol="0">
            <a:spAutoFit/>
          </a:bodyPr>
          <a:lstStyle/>
          <a:p>
            <a:pPr marL="12700">
              <a:lnSpc>
                <a:spcPct val="100000"/>
              </a:lnSpc>
            </a:pPr>
            <a:r>
              <a:rPr sz="3200" b="1" spc="-5" dirty="0"/>
              <a:t>Blood Count</a:t>
            </a:r>
            <a:r>
              <a:rPr sz="3200" b="1" spc="-55" dirty="0"/>
              <a:t> </a:t>
            </a:r>
            <a:r>
              <a:rPr sz="3200" b="1" spc="-5" dirty="0"/>
              <a:t>Recovery</a:t>
            </a:r>
          </a:p>
        </p:txBody>
      </p:sp>
      <p:sp>
        <p:nvSpPr>
          <p:cNvPr id="20" name="object 16"/>
          <p:cNvSpPr txBox="1">
            <a:spLocks/>
          </p:cNvSpPr>
          <p:nvPr/>
        </p:nvSpPr>
        <p:spPr>
          <a:xfrm>
            <a:off x="304800" y="0"/>
            <a:ext cx="5557011" cy="898707"/>
          </a:xfrm>
          <a:prstGeom prst="rect">
            <a:avLst/>
          </a:prstGeom>
        </p:spPr>
        <p:txBody>
          <a:bodyPr vert="horz" wrap="square" lIns="0" tIns="402335"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5" normalizeH="0" baseline="0" noProof="0" dirty="0" smtClean="0">
                <a:ln>
                  <a:noFill/>
                </a:ln>
                <a:solidFill>
                  <a:srgbClr val="FF0000"/>
                </a:solidFill>
                <a:effectLst/>
                <a:uLnTx/>
                <a:uFillTx/>
                <a:latin typeface="Arial"/>
                <a:ea typeface="+mj-ea"/>
                <a:cs typeface="Arial"/>
              </a:rPr>
              <a:t>ENGRAFTMENT</a:t>
            </a:r>
            <a:endParaRPr kumimoji="0" lang="tr-TR" sz="3200" b="1" i="0" u="none" strike="noStrike" kern="0" cap="none" spc="-5" normalizeH="0" baseline="0" noProof="0" dirty="0">
              <a:ln>
                <a:noFill/>
              </a:ln>
              <a:solidFill>
                <a:srgbClr val="FF0000"/>
              </a:solidFill>
              <a:effectLst/>
              <a:uLnTx/>
              <a:uFillTx/>
              <a:latin typeface="Arial"/>
              <a:ea typeface="+mj-ea"/>
              <a:cs typeface="Aria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39</a:t>
            </a:fld>
            <a:endParaRPr spc="-5" dirty="0"/>
          </a:p>
        </p:txBody>
      </p:sp>
      <p:graphicFrame>
        <p:nvGraphicFramePr>
          <p:cNvPr id="3" name="object 3"/>
          <p:cNvGraphicFramePr>
            <a:graphicFrameLocks noGrp="1"/>
          </p:cNvGraphicFramePr>
          <p:nvPr/>
        </p:nvGraphicFramePr>
        <p:xfrm>
          <a:off x="304800" y="1752598"/>
          <a:ext cx="8382000" cy="4457905"/>
        </p:xfrm>
        <a:graphic>
          <a:graphicData uri="http://schemas.openxmlformats.org/drawingml/2006/table">
            <a:tbl>
              <a:tblPr firstRow="1" bandRow="1">
                <a:tableStyleId>{E8B1032C-EA38-4F05-BA0D-38AFFFC7BED3}</a:tableStyleId>
              </a:tblPr>
              <a:tblGrid>
                <a:gridCol w="4190969"/>
                <a:gridCol w="4191031"/>
              </a:tblGrid>
              <a:tr h="396036">
                <a:tc gridSpan="2">
                  <a:txBody>
                    <a:bodyPr/>
                    <a:lstStyle/>
                    <a:p>
                      <a:pPr marL="85090" marR="0" indent="0" defTabSz="914400" eaLnBrk="1" fontAlgn="auto" latinLnBrk="0" hangingPunct="1">
                        <a:lnSpc>
                          <a:spcPct val="100000"/>
                        </a:lnSpc>
                        <a:spcBef>
                          <a:spcPts val="270"/>
                        </a:spcBef>
                        <a:spcAft>
                          <a:spcPts val="0"/>
                        </a:spcAft>
                        <a:buClrTx/>
                        <a:buSzTx/>
                        <a:buFontTx/>
                        <a:buNone/>
                        <a:tabLst/>
                        <a:defRPr/>
                      </a:pPr>
                      <a:endParaRPr lang="tr-TR" sz="1600" spc="-5" dirty="0" smtClean="0">
                        <a:solidFill>
                          <a:schemeClr val="bg1"/>
                        </a:solidFill>
                      </a:endParaRPr>
                    </a:p>
                    <a:p>
                      <a:pPr marL="85090" marR="0" indent="0" defTabSz="914400" eaLnBrk="1" fontAlgn="auto" latinLnBrk="0" hangingPunct="1">
                        <a:lnSpc>
                          <a:spcPct val="100000"/>
                        </a:lnSpc>
                        <a:spcBef>
                          <a:spcPts val="270"/>
                        </a:spcBef>
                        <a:spcAft>
                          <a:spcPts val="0"/>
                        </a:spcAft>
                        <a:buClrTx/>
                        <a:buSzTx/>
                        <a:buFontTx/>
                        <a:buNone/>
                        <a:tabLst/>
                        <a:defRPr/>
                      </a:pPr>
                      <a:r>
                        <a:rPr sz="2000" spc="-5" dirty="0" smtClean="0">
                          <a:solidFill>
                            <a:schemeClr val="bg1"/>
                          </a:solidFill>
                        </a:rPr>
                        <a:t>Early</a:t>
                      </a:r>
                      <a:r>
                        <a:rPr sz="2000" spc="-65" dirty="0" smtClean="0">
                          <a:solidFill>
                            <a:schemeClr val="bg1"/>
                          </a:solidFill>
                        </a:rPr>
                        <a:t> </a:t>
                      </a:r>
                      <a:r>
                        <a:rPr sz="2000" spc="-5" dirty="0" smtClean="0">
                          <a:solidFill>
                            <a:schemeClr val="bg1"/>
                          </a:solidFill>
                        </a:rPr>
                        <a:t>Complications</a:t>
                      </a:r>
                      <a:r>
                        <a:rPr lang="tr-TR" sz="2000" spc="-5" dirty="0" smtClean="0">
                          <a:solidFill>
                            <a:schemeClr val="bg1"/>
                          </a:solidFill>
                        </a:rPr>
                        <a:t>   (</a:t>
                      </a:r>
                      <a:r>
                        <a:rPr lang="en-US" sz="2000" spc="-5" dirty="0" smtClean="0">
                          <a:solidFill>
                            <a:schemeClr val="bg1"/>
                          </a:solidFill>
                        </a:rPr>
                        <a:t>Major cause of morbidity and</a:t>
                      </a:r>
                      <a:r>
                        <a:rPr lang="en-US" sz="2000" spc="30" dirty="0" smtClean="0">
                          <a:solidFill>
                            <a:schemeClr val="bg1"/>
                          </a:solidFill>
                        </a:rPr>
                        <a:t> </a:t>
                      </a:r>
                      <a:r>
                        <a:rPr lang="en-US" sz="2000" spc="-5" dirty="0" smtClean="0">
                          <a:solidFill>
                            <a:schemeClr val="bg1"/>
                          </a:solidFill>
                        </a:rPr>
                        <a:t>mortality</a:t>
                      </a:r>
                      <a:r>
                        <a:rPr lang="tr-TR" sz="2000" spc="-5" dirty="0" smtClean="0">
                          <a:solidFill>
                            <a:schemeClr val="bg1"/>
                          </a:solidFill>
                        </a:rPr>
                        <a:t>)</a:t>
                      </a:r>
                      <a:endParaRPr lang="en-US" sz="2000" dirty="0" smtClean="0">
                        <a:solidFill>
                          <a:schemeClr val="bg1"/>
                        </a:solidFill>
                        <a:latin typeface="Arial"/>
                        <a:cs typeface="Arial"/>
                      </a:endParaRPr>
                    </a:p>
                  </a:txBody>
                  <a:tcPr marL="0" marR="0" marT="0" marB="0" anchor="ctr">
                    <a:solidFill>
                      <a:schemeClr val="accent6">
                        <a:lumMod val="50000"/>
                      </a:schemeClr>
                    </a:solidFill>
                  </a:tcPr>
                </a:tc>
                <a:tc hMerge="1">
                  <a:txBody>
                    <a:bodyPr/>
                    <a:lstStyle/>
                    <a:p>
                      <a:endParaRPr/>
                    </a:p>
                  </a:txBody>
                  <a:tcPr marL="0" marR="0" marT="0" marB="0"/>
                </a:tc>
              </a:tr>
              <a:tr h="600425">
                <a:tc>
                  <a:txBody>
                    <a:bodyPr/>
                    <a:lstStyle/>
                    <a:p>
                      <a:pPr marL="371475" marR="0" indent="-286385" defTabSz="914400" eaLnBrk="1" fontAlgn="auto" latinLnBrk="0" hangingPunct="1">
                        <a:lnSpc>
                          <a:spcPct val="100000"/>
                        </a:lnSpc>
                        <a:spcBef>
                          <a:spcPts val="275"/>
                        </a:spcBef>
                        <a:spcAft>
                          <a:spcPts val="0"/>
                        </a:spcAft>
                        <a:buClrTx/>
                        <a:buSzTx/>
                        <a:buFont typeface="Wingdings"/>
                        <a:buChar char=""/>
                        <a:tabLst>
                          <a:tab pos="372110" algn="l"/>
                        </a:tabLst>
                        <a:defRPr/>
                      </a:pPr>
                      <a:r>
                        <a:rPr lang="tr-TR" sz="1600" b="1" spc="-5" dirty="0" err="1" smtClean="0"/>
                        <a:t>Infections</a:t>
                      </a:r>
                      <a:r>
                        <a:rPr lang="tr-TR" sz="1600" b="1" spc="-5" dirty="0" smtClean="0"/>
                        <a:t>:</a:t>
                      </a:r>
                      <a:endParaRPr lang="tr-TR" sz="1600" b="1" dirty="0" smtClean="0">
                        <a:latin typeface="Arial"/>
                        <a:cs typeface="Arial"/>
                      </a:endParaRPr>
                    </a:p>
                    <a:p>
                      <a:pPr marL="371475" indent="-286385">
                        <a:lnSpc>
                          <a:spcPct val="100000"/>
                        </a:lnSpc>
                        <a:spcBef>
                          <a:spcPts val="275"/>
                        </a:spcBef>
                        <a:buFont typeface="Wingdings"/>
                        <a:buChar char=""/>
                        <a:tabLst>
                          <a:tab pos="372110" algn="l"/>
                        </a:tabLst>
                      </a:pPr>
                      <a:endParaRPr sz="1600" dirty="0">
                        <a:latin typeface="Arial"/>
                        <a:cs typeface="Arial"/>
                      </a:endParaRPr>
                    </a:p>
                  </a:txBody>
                  <a:tcPr marL="0" marR="0" marT="0" marB="0"/>
                </a:tc>
                <a:tc>
                  <a:txBody>
                    <a:bodyPr/>
                    <a:lstStyle/>
                    <a:p>
                      <a:pPr marL="85725">
                        <a:lnSpc>
                          <a:spcPct val="100000"/>
                        </a:lnSpc>
                        <a:spcBef>
                          <a:spcPts val="275"/>
                        </a:spcBef>
                      </a:pPr>
                      <a:r>
                        <a:rPr sz="1600" spc="-5" dirty="0"/>
                        <a:t>Haemorrhagic</a:t>
                      </a:r>
                      <a:r>
                        <a:rPr sz="1600" spc="-55" dirty="0"/>
                        <a:t> </a:t>
                      </a:r>
                      <a:r>
                        <a:rPr sz="1600" spc="-5" dirty="0"/>
                        <a:t>cystitis</a:t>
                      </a:r>
                      <a:endParaRPr sz="1600">
                        <a:latin typeface="Arial"/>
                        <a:cs typeface="Arial"/>
                      </a:endParaRPr>
                    </a:p>
                  </a:txBody>
                  <a:tcPr marL="0" marR="0" marT="0" marB="0"/>
                </a:tc>
              </a:tr>
              <a:tr h="600425">
                <a:tc>
                  <a:txBody>
                    <a:bodyPr/>
                    <a:lstStyle/>
                    <a:p>
                      <a:pPr marL="371475" indent="-286385">
                        <a:lnSpc>
                          <a:spcPct val="100000"/>
                        </a:lnSpc>
                        <a:spcBef>
                          <a:spcPts val="275"/>
                        </a:spcBef>
                        <a:buFont typeface="Wingdings"/>
                        <a:buChar char=""/>
                        <a:tabLst>
                          <a:tab pos="372110" algn="l"/>
                        </a:tabLst>
                      </a:pPr>
                      <a:r>
                        <a:rPr sz="1600" spc="-5" dirty="0"/>
                        <a:t>Bacterial</a:t>
                      </a:r>
                      <a:endParaRPr sz="1600" dirty="0">
                        <a:latin typeface="Arial"/>
                        <a:cs typeface="Arial"/>
                      </a:endParaRPr>
                    </a:p>
                  </a:txBody>
                  <a:tcPr marL="0" marR="0" marT="0" marB="0"/>
                </a:tc>
                <a:tc>
                  <a:txBody>
                    <a:bodyPr/>
                    <a:lstStyle/>
                    <a:p>
                      <a:pPr marL="85725">
                        <a:lnSpc>
                          <a:spcPct val="100000"/>
                        </a:lnSpc>
                        <a:spcBef>
                          <a:spcPts val="275"/>
                        </a:spcBef>
                      </a:pPr>
                      <a:r>
                        <a:rPr sz="1600" spc="-5" dirty="0"/>
                        <a:t>Hepatic veno-occlusive</a:t>
                      </a:r>
                      <a:r>
                        <a:rPr sz="1600" spc="-45" dirty="0"/>
                        <a:t> </a:t>
                      </a:r>
                      <a:r>
                        <a:rPr sz="1600" spc="-5" dirty="0"/>
                        <a:t>disease</a:t>
                      </a:r>
                      <a:endParaRPr sz="1600">
                        <a:latin typeface="Arial"/>
                        <a:cs typeface="Arial"/>
                      </a:endParaRPr>
                    </a:p>
                  </a:txBody>
                  <a:tcPr marL="0" marR="0" marT="0" marB="0"/>
                </a:tc>
              </a:tr>
              <a:tr h="638524">
                <a:tc>
                  <a:txBody>
                    <a:bodyPr/>
                    <a:lstStyle/>
                    <a:p>
                      <a:pPr marL="371475" indent="-286385">
                        <a:lnSpc>
                          <a:spcPct val="100000"/>
                        </a:lnSpc>
                        <a:spcBef>
                          <a:spcPts val="275"/>
                        </a:spcBef>
                        <a:buFont typeface="Wingdings"/>
                        <a:buChar char=""/>
                        <a:tabLst>
                          <a:tab pos="372110" algn="l"/>
                        </a:tabLst>
                      </a:pPr>
                      <a:r>
                        <a:rPr sz="1600" spc="-10" dirty="0"/>
                        <a:t>Viral</a:t>
                      </a:r>
                      <a:endParaRPr sz="1600" dirty="0">
                        <a:latin typeface="Arial"/>
                        <a:cs typeface="Arial"/>
                      </a:endParaRPr>
                    </a:p>
                  </a:txBody>
                  <a:tcPr marL="0" marR="0" marT="0" marB="0"/>
                </a:tc>
                <a:tc>
                  <a:txBody>
                    <a:bodyPr/>
                    <a:lstStyle/>
                    <a:p>
                      <a:pPr marL="85725">
                        <a:lnSpc>
                          <a:spcPct val="100000"/>
                        </a:lnSpc>
                        <a:spcBef>
                          <a:spcPts val="275"/>
                        </a:spcBef>
                      </a:pPr>
                      <a:r>
                        <a:rPr sz="1600" spc="-5" dirty="0"/>
                        <a:t>Capillary leak</a:t>
                      </a:r>
                      <a:r>
                        <a:rPr sz="1600" spc="-95" dirty="0"/>
                        <a:t> </a:t>
                      </a:r>
                      <a:r>
                        <a:rPr sz="1600" spc="-5" dirty="0"/>
                        <a:t>syndrome</a:t>
                      </a:r>
                      <a:endParaRPr sz="1600" dirty="0">
                        <a:latin typeface="Arial"/>
                        <a:cs typeface="Arial"/>
                      </a:endParaRPr>
                    </a:p>
                  </a:txBody>
                  <a:tcPr marL="0" marR="0" marT="0" marB="0"/>
                </a:tc>
              </a:tr>
              <a:tr h="600425">
                <a:tc>
                  <a:txBody>
                    <a:bodyPr/>
                    <a:lstStyle/>
                    <a:p>
                      <a:pPr marL="371475" indent="-286385">
                        <a:lnSpc>
                          <a:spcPct val="100000"/>
                        </a:lnSpc>
                        <a:spcBef>
                          <a:spcPts val="275"/>
                        </a:spcBef>
                        <a:buFont typeface="Wingdings"/>
                        <a:buChar char=""/>
                        <a:tabLst>
                          <a:tab pos="372110" algn="l"/>
                        </a:tabLst>
                      </a:pPr>
                      <a:r>
                        <a:rPr sz="1600" spc="-5" dirty="0"/>
                        <a:t>Fungal</a:t>
                      </a:r>
                      <a:endParaRPr sz="1600" dirty="0">
                        <a:latin typeface="Arial"/>
                        <a:cs typeface="Arial"/>
                      </a:endParaRPr>
                    </a:p>
                  </a:txBody>
                  <a:tcPr marL="0" marR="0" marT="0" marB="0"/>
                </a:tc>
                <a:tc>
                  <a:txBody>
                    <a:bodyPr/>
                    <a:lstStyle/>
                    <a:p>
                      <a:pPr marL="85725">
                        <a:lnSpc>
                          <a:spcPct val="100000"/>
                        </a:lnSpc>
                        <a:spcBef>
                          <a:spcPts val="275"/>
                        </a:spcBef>
                      </a:pPr>
                      <a:r>
                        <a:rPr sz="1600" spc="-10" dirty="0"/>
                        <a:t>Diffuse </a:t>
                      </a:r>
                      <a:r>
                        <a:rPr sz="1600" spc="-5" dirty="0"/>
                        <a:t>alveolar</a:t>
                      </a:r>
                      <a:r>
                        <a:rPr sz="1600" spc="-50" dirty="0"/>
                        <a:t> </a:t>
                      </a:r>
                      <a:r>
                        <a:rPr sz="1600" spc="-5" dirty="0"/>
                        <a:t>haemorrhage</a:t>
                      </a:r>
                      <a:endParaRPr sz="1600" dirty="0">
                        <a:latin typeface="Arial"/>
                        <a:cs typeface="Arial"/>
                      </a:endParaRPr>
                    </a:p>
                  </a:txBody>
                  <a:tcPr marL="0" marR="0" marT="0" marB="0"/>
                </a:tc>
              </a:tr>
              <a:tr h="830968">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Char char="Ø"/>
                        <a:tabLst/>
                        <a:defRPr/>
                      </a:pPr>
                      <a:r>
                        <a:rPr lang="tr-TR" sz="1600" spc="-5" dirty="0" smtClean="0"/>
                        <a:t> Acute</a:t>
                      </a:r>
                      <a:r>
                        <a:rPr lang="tr-TR" sz="1600" spc="-75" dirty="0" smtClean="0"/>
                        <a:t> </a:t>
                      </a:r>
                      <a:r>
                        <a:rPr lang="tr-TR" sz="1600" spc="-10" dirty="0" err="1" smtClean="0"/>
                        <a:t>GvHD</a:t>
                      </a:r>
                      <a:endParaRPr lang="tr-TR" sz="1600" dirty="0" smtClean="0">
                        <a:latin typeface="Arial"/>
                        <a:cs typeface="Arial"/>
                      </a:endParaRPr>
                    </a:p>
                    <a:p>
                      <a:endParaRPr sz="1600" dirty="0">
                        <a:latin typeface="Arial"/>
                        <a:cs typeface="Arial"/>
                      </a:endParaRPr>
                    </a:p>
                  </a:txBody>
                  <a:tcPr marL="0" marR="0" marT="0" marB="0"/>
                </a:tc>
                <a:tc>
                  <a:txBody>
                    <a:bodyPr/>
                    <a:lstStyle/>
                    <a:p>
                      <a:pPr marL="85725">
                        <a:lnSpc>
                          <a:spcPct val="100000"/>
                        </a:lnSpc>
                        <a:spcBef>
                          <a:spcPts val="280"/>
                        </a:spcBef>
                      </a:pPr>
                      <a:r>
                        <a:rPr sz="1600" spc="-5" dirty="0"/>
                        <a:t>Idiopathic pneumonia</a:t>
                      </a:r>
                      <a:r>
                        <a:rPr sz="1600" spc="-60" dirty="0"/>
                        <a:t> </a:t>
                      </a:r>
                      <a:r>
                        <a:rPr sz="1600" spc="-5" dirty="0"/>
                        <a:t>syndrome</a:t>
                      </a:r>
                      <a:endParaRPr sz="1600" dirty="0">
                        <a:latin typeface="Arial"/>
                        <a:cs typeface="Arial"/>
                      </a:endParaRPr>
                    </a:p>
                  </a:txBody>
                  <a:tcPr marL="0" marR="0" marT="0" marB="0"/>
                </a:tc>
              </a:tr>
              <a:tr h="600398">
                <a:tc>
                  <a:txBody>
                    <a:bodyPr/>
                    <a:lstStyle/>
                    <a:p>
                      <a:endParaRPr sz="1600">
                        <a:latin typeface="Arial"/>
                        <a:cs typeface="Arial"/>
                      </a:endParaRPr>
                    </a:p>
                  </a:txBody>
                  <a:tcPr marL="0" marR="0" marT="0" marB="0"/>
                </a:tc>
                <a:tc>
                  <a:txBody>
                    <a:bodyPr/>
                    <a:lstStyle/>
                    <a:p>
                      <a:pPr marL="85725">
                        <a:lnSpc>
                          <a:spcPct val="100000"/>
                        </a:lnSpc>
                        <a:spcBef>
                          <a:spcPts val="280"/>
                        </a:spcBef>
                      </a:pPr>
                      <a:r>
                        <a:rPr sz="1600" spc="-5" dirty="0" smtClean="0"/>
                        <a:t>Multi-organ </a:t>
                      </a:r>
                      <a:r>
                        <a:rPr sz="1600" spc="-5" dirty="0" err="1" smtClean="0"/>
                        <a:t>dysfuntion</a:t>
                      </a:r>
                      <a:r>
                        <a:rPr sz="1600" spc="-20" dirty="0" smtClean="0"/>
                        <a:t> </a:t>
                      </a:r>
                      <a:r>
                        <a:rPr sz="1600" spc="-5" dirty="0" smtClean="0"/>
                        <a:t>syndrome</a:t>
                      </a:r>
                      <a:endParaRPr sz="1600" dirty="0">
                        <a:latin typeface="Arial"/>
                        <a:cs typeface="Arial"/>
                      </a:endParaRPr>
                    </a:p>
                  </a:txBody>
                  <a:tcPr marL="0" marR="0" marT="0" marB="0"/>
                </a:tc>
              </a:tr>
            </a:tbl>
          </a:graphicData>
        </a:graphic>
      </p:graphicFrame>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228600" y="533400"/>
            <a:ext cx="5557011" cy="837151"/>
          </a:xfrm>
          <a:prstGeom prst="rect">
            <a:avLst/>
          </a:prstGeom>
        </p:spPr>
        <p:txBody>
          <a:bodyPr vert="horz" wrap="square" lIns="0" tIns="402335" rIns="0" bIns="0" rtlCol="0">
            <a:spAutoFit/>
          </a:bodyPr>
          <a:lstStyle/>
          <a:p>
            <a:pPr marL="12700">
              <a:lnSpc>
                <a:spcPct val="100000"/>
              </a:lnSpc>
            </a:pPr>
            <a:r>
              <a:rPr sz="2800" b="1" spc="-5" dirty="0"/>
              <a:t>Early Complications of</a:t>
            </a:r>
            <a:r>
              <a:rPr sz="2800" b="1" spc="-25" dirty="0"/>
              <a:t> </a:t>
            </a:r>
            <a:r>
              <a:rPr sz="2800" b="1" spc="-5" dirty="0"/>
              <a:t>HSCT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367" y="1120013"/>
            <a:ext cx="6685280" cy="532892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000" b="1" dirty="0">
                <a:latin typeface="Arial"/>
                <a:cs typeface="Arial"/>
              </a:rPr>
              <a:t>Acute</a:t>
            </a:r>
          </a:p>
          <a:p>
            <a:pPr marL="756285" lvl="1" indent="-286385">
              <a:lnSpc>
                <a:spcPct val="100000"/>
              </a:lnSpc>
              <a:spcBef>
                <a:spcPts val="439"/>
              </a:spcBef>
              <a:buSzPct val="58333"/>
              <a:buFont typeface="Wingdings"/>
              <a:buChar char=""/>
              <a:tabLst>
                <a:tab pos="756285" algn="l"/>
                <a:tab pos="756920" algn="l"/>
              </a:tabLst>
            </a:pPr>
            <a:r>
              <a:rPr sz="1800" spc="-5" dirty="0">
                <a:latin typeface="Arial"/>
                <a:cs typeface="Arial"/>
              </a:rPr>
              <a:t>Usually occurs before</a:t>
            </a:r>
            <a:r>
              <a:rPr sz="1800" spc="-30" dirty="0">
                <a:latin typeface="Arial"/>
                <a:cs typeface="Arial"/>
              </a:rPr>
              <a:t> </a:t>
            </a:r>
            <a:r>
              <a:rPr sz="1800" spc="-5" dirty="0">
                <a:latin typeface="Arial"/>
                <a:cs typeface="Arial"/>
              </a:rPr>
              <a:t>D100</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5" dirty="0">
                <a:latin typeface="Arial"/>
                <a:cs typeface="Arial"/>
              </a:rPr>
              <a:t>Organs affected – skin, gut,</a:t>
            </a:r>
            <a:r>
              <a:rPr sz="1800" spc="-30" dirty="0">
                <a:latin typeface="Arial"/>
                <a:cs typeface="Arial"/>
              </a:rPr>
              <a:t> </a:t>
            </a:r>
            <a:r>
              <a:rPr sz="1800" spc="-5" dirty="0">
                <a:latin typeface="Arial"/>
                <a:cs typeface="Arial"/>
              </a:rPr>
              <a:t>liver</a:t>
            </a:r>
            <a:endParaRPr sz="1800" dirty="0">
              <a:latin typeface="Arial"/>
              <a:cs typeface="Arial"/>
            </a:endParaRPr>
          </a:p>
          <a:p>
            <a:pPr lvl="1">
              <a:lnSpc>
                <a:spcPct val="100000"/>
              </a:lnSpc>
              <a:spcBef>
                <a:spcPts val="15"/>
              </a:spcBef>
              <a:buFont typeface="Wingdings"/>
              <a:buChar char=""/>
            </a:pPr>
            <a:endParaRPr sz="2650" dirty="0">
              <a:latin typeface="Times New Roman"/>
              <a:cs typeface="Times New Roman"/>
            </a:endParaRPr>
          </a:p>
          <a:p>
            <a:pPr marL="355600" indent="-342900">
              <a:lnSpc>
                <a:spcPct val="100000"/>
              </a:lnSpc>
              <a:buChar char="•"/>
              <a:tabLst>
                <a:tab pos="354965" algn="l"/>
                <a:tab pos="355600" algn="l"/>
              </a:tabLst>
            </a:pPr>
            <a:r>
              <a:rPr sz="2000" b="1" dirty="0">
                <a:latin typeface="Arial"/>
                <a:cs typeface="Arial"/>
              </a:rPr>
              <a:t>Chronic</a:t>
            </a:r>
          </a:p>
          <a:p>
            <a:pPr marL="756285" lvl="1" indent="-286385">
              <a:lnSpc>
                <a:spcPct val="100000"/>
              </a:lnSpc>
              <a:spcBef>
                <a:spcPts val="439"/>
              </a:spcBef>
              <a:buSzPct val="58333"/>
              <a:buFont typeface="Wingdings"/>
              <a:buChar char=""/>
              <a:tabLst>
                <a:tab pos="756285" algn="l"/>
                <a:tab pos="756920" algn="l"/>
              </a:tabLst>
            </a:pPr>
            <a:r>
              <a:rPr sz="1800" spc="-5" dirty="0">
                <a:latin typeface="Arial"/>
                <a:cs typeface="Arial"/>
              </a:rPr>
              <a:t>Usually develops </a:t>
            </a:r>
            <a:r>
              <a:rPr sz="1800" dirty="0">
                <a:latin typeface="Arial"/>
                <a:cs typeface="Arial"/>
              </a:rPr>
              <a:t>after</a:t>
            </a:r>
            <a:r>
              <a:rPr sz="1800" spc="-40" dirty="0">
                <a:latin typeface="Arial"/>
                <a:cs typeface="Arial"/>
              </a:rPr>
              <a:t> </a:t>
            </a:r>
            <a:r>
              <a:rPr sz="1800" spc="-5" dirty="0">
                <a:latin typeface="Arial"/>
                <a:cs typeface="Arial"/>
              </a:rPr>
              <a:t>D100</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5" dirty="0">
                <a:latin typeface="Arial"/>
                <a:cs typeface="Arial"/>
              </a:rPr>
              <a:t>Can involve skin, gut, </a:t>
            </a:r>
            <a:r>
              <a:rPr sz="1800" spc="-20" dirty="0">
                <a:latin typeface="Arial"/>
                <a:cs typeface="Arial"/>
              </a:rPr>
              <a:t>liver, </a:t>
            </a:r>
            <a:r>
              <a:rPr sz="1800" spc="-10" dirty="0">
                <a:latin typeface="Arial"/>
                <a:cs typeface="Arial"/>
              </a:rPr>
              <a:t>eyes, </a:t>
            </a:r>
            <a:r>
              <a:rPr sz="1800" spc="-5" dirty="0">
                <a:latin typeface="Arial"/>
                <a:cs typeface="Arial"/>
              </a:rPr>
              <a:t>lungs, connective</a:t>
            </a:r>
            <a:r>
              <a:rPr sz="1800" spc="90" dirty="0">
                <a:latin typeface="Arial"/>
                <a:cs typeface="Arial"/>
              </a:rPr>
              <a:t> </a:t>
            </a:r>
            <a:r>
              <a:rPr sz="1800" spc="-5" dirty="0">
                <a:latin typeface="Arial"/>
                <a:cs typeface="Arial"/>
              </a:rPr>
              <a:t>tissues</a:t>
            </a:r>
            <a:endParaRPr sz="18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More prone </a:t>
            </a:r>
            <a:r>
              <a:rPr sz="1800" dirty="0">
                <a:latin typeface="Arial"/>
                <a:cs typeface="Arial"/>
              </a:rPr>
              <a:t>to </a:t>
            </a:r>
            <a:r>
              <a:rPr sz="1800" spc="-5" dirty="0">
                <a:latin typeface="Arial"/>
                <a:cs typeface="Arial"/>
              </a:rPr>
              <a:t>opportunistic</a:t>
            </a:r>
            <a:r>
              <a:rPr sz="1800" spc="10" dirty="0">
                <a:latin typeface="Arial"/>
                <a:cs typeface="Arial"/>
              </a:rPr>
              <a:t> </a:t>
            </a:r>
            <a:r>
              <a:rPr sz="1800" spc="-5" dirty="0">
                <a:latin typeface="Arial"/>
                <a:cs typeface="Arial"/>
              </a:rPr>
              <a:t>infections</a:t>
            </a:r>
            <a:endParaRPr sz="18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Quality </a:t>
            </a:r>
            <a:r>
              <a:rPr sz="1800" dirty="0">
                <a:latin typeface="Arial"/>
                <a:cs typeface="Arial"/>
              </a:rPr>
              <a:t>of</a:t>
            </a:r>
            <a:r>
              <a:rPr sz="1800" spc="-80" dirty="0">
                <a:latin typeface="Arial"/>
                <a:cs typeface="Arial"/>
              </a:rPr>
              <a:t> </a:t>
            </a:r>
            <a:r>
              <a:rPr sz="1800" spc="-5" dirty="0">
                <a:latin typeface="Arial"/>
                <a:cs typeface="Arial"/>
              </a:rPr>
              <a:t>Life</a:t>
            </a:r>
            <a:endParaRPr sz="1800" dirty="0">
              <a:latin typeface="Arial"/>
              <a:cs typeface="Arial"/>
            </a:endParaRPr>
          </a:p>
          <a:p>
            <a:pPr lvl="1">
              <a:lnSpc>
                <a:spcPct val="100000"/>
              </a:lnSpc>
              <a:spcBef>
                <a:spcPts val="15"/>
              </a:spcBef>
              <a:buFont typeface="Wingdings"/>
              <a:buChar char=""/>
            </a:pPr>
            <a:endParaRPr sz="2650" dirty="0">
              <a:latin typeface="Times New Roman"/>
              <a:cs typeface="Times New Roman"/>
            </a:endParaRPr>
          </a:p>
          <a:p>
            <a:pPr marL="355600" indent="-342900">
              <a:lnSpc>
                <a:spcPct val="100000"/>
              </a:lnSpc>
              <a:buChar char="•"/>
              <a:tabLst>
                <a:tab pos="354965" algn="l"/>
                <a:tab pos="355600" algn="l"/>
              </a:tabLst>
            </a:pPr>
            <a:r>
              <a:rPr sz="2000" b="1" dirty="0">
                <a:latin typeface="Arial"/>
                <a:cs typeface="Arial"/>
              </a:rPr>
              <a:t>Risk</a:t>
            </a:r>
            <a:r>
              <a:rPr sz="2000" b="1" spc="-95" dirty="0">
                <a:latin typeface="Arial"/>
                <a:cs typeface="Arial"/>
              </a:rPr>
              <a:t> </a:t>
            </a:r>
            <a:r>
              <a:rPr sz="2000" b="1" dirty="0">
                <a:latin typeface="Arial"/>
                <a:cs typeface="Arial"/>
              </a:rPr>
              <a:t>Factors</a:t>
            </a:r>
          </a:p>
          <a:p>
            <a:pPr marL="756285" lvl="1" indent="-286385">
              <a:lnSpc>
                <a:spcPct val="100000"/>
              </a:lnSpc>
              <a:spcBef>
                <a:spcPts val="439"/>
              </a:spcBef>
              <a:buSzPct val="58333"/>
              <a:buFont typeface="Wingdings"/>
              <a:buChar char=""/>
              <a:tabLst>
                <a:tab pos="756285" algn="l"/>
                <a:tab pos="756920" algn="l"/>
              </a:tabLst>
            </a:pPr>
            <a:r>
              <a:rPr sz="1800" spc="-5" dirty="0">
                <a:latin typeface="Arial"/>
                <a:cs typeface="Arial"/>
              </a:rPr>
              <a:t>Prior history </a:t>
            </a:r>
            <a:r>
              <a:rPr sz="1800" dirty="0">
                <a:latin typeface="Arial"/>
                <a:cs typeface="Arial"/>
              </a:rPr>
              <a:t>of </a:t>
            </a:r>
            <a:r>
              <a:rPr sz="1800" spc="-5" dirty="0">
                <a:latin typeface="Arial"/>
                <a:cs typeface="Arial"/>
              </a:rPr>
              <a:t>Acute</a:t>
            </a:r>
            <a:r>
              <a:rPr sz="1800" spc="-150" dirty="0">
                <a:latin typeface="Arial"/>
                <a:cs typeface="Arial"/>
              </a:rPr>
              <a:t> </a:t>
            </a:r>
            <a:r>
              <a:rPr sz="1800" dirty="0">
                <a:latin typeface="Arial"/>
                <a:cs typeface="Arial"/>
              </a:rPr>
              <a:t>GvHD</a:t>
            </a: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Unrelated</a:t>
            </a:r>
            <a:r>
              <a:rPr sz="1800" spc="-80" dirty="0">
                <a:latin typeface="Arial"/>
                <a:cs typeface="Arial"/>
              </a:rPr>
              <a:t> </a:t>
            </a:r>
            <a:r>
              <a:rPr sz="1800" spc="-5" dirty="0">
                <a:latin typeface="Arial"/>
                <a:cs typeface="Arial"/>
              </a:rPr>
              <a:t>donor</a:t>
            </a:r>
            <a:endParaRPr sz="18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Mismatched</a:t>
            </a:r>
            <a:r>
              <a:rPr sz="1800" spc="-50" dirty="0">
                <a:latin typeface="Arial"/>
                <a:cs typeface="Arial"/>
              </a:rPr>
              <a:t> </a:t>
            </a:r>
            <a:r>
              <a:rPr sz="1800" spc="-5" dirty="0">
                <a:latin typeface="Arial"/>
                <a:cs typeface="Arial"/>
              </a:rPr>
              <a:t>transplants</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5" dirty="0">
                <a:latin typeface="Arial"/>
                <a:cs typeface="Arial"/>
              </a:rPr>
              <a:t>Male recipients </a:t>
            </a:r>
            <a:r>
              <a:rPr sz="1800" dirty="0">
                <a:latin typeface="Arial"/>
                <a:cs typeface="Arial"/>
              </a:rPr>
              <a:t>of </a:t>
            </a:r>
            <a:r>
              <a:rPr sz="1800" spc="-5" dirty="0">
                <a:latin typeface="Arial"/>
                <a:cs typeface="Arial"/>
              </a:rPr>
              <a:t>female</a:t>
            </a:r>
            <a:r>
              <a:rPr sz="1800" spc="-35" dirty="0">
                <a:latin typeface="Arial"/>
                <a:cs typeface="Arial"/>
              </a:rPr>
              <a:t> </a:t>
            </a:r>
            <a:r>
              <a:rPr sz="1800" spc="-5" dirty="0">
                <a:latin typeface="Arial"/>
                <a:cs typeface="Arial"/>
              </a:rPr>
              <a:t>donors</a:t>
            </a:r>
            <a:endParaRPr sz="1800" dirty="0">
              <a:latin typeface="Arial"/>
              <a:cs typeface="Arial"/>
            </a:endParaRPr>
          </a:p>
          <a:p>
            <a:pPr marL="756285" lvl="1" indent="-286385">
              <a:lnSpc>
                <a:spcPct val="100000"/>
              </a:lnSpc>
              <a:spcBef>
                <a:spcPts val="430"/>
              </a:spcBef>
              <a:buSzPct val="58333"/>
              <a:buFont typeface="Wingdings"/>
              <a:buChar char=""/>
              <a:tabLst>
                <a:tab pos="756285" algn="l"/>
                <a:tab pos="756920" algn="l"/>
              </a:tabLst>
            </a:pPr>
            <a:r>
              <a:rPr sz="1800" spc="-5" dirty="0">
                <a:latin typeface="Arial"/>
                <a:cs typeface="Arial"/>
              </a:rPr>
              <a:t>Older age </a:t>
            </a:r>
            <a:r>
              <a:rPr sz="1800" dirty="0">
                <a:latin typeface="Arial"/>
                <a:cs typeface="Arial"/>
              </a:rPr>
              <a:t>of </a:t>
            </a:r>
            <a:r>
              <a:rPr sz="1800" spc="-5" dirty="0">
                <a:latin typeface="Arial"/>
                <a:cs typeface="Arial"/>
              </a:rPr>
              <a:t>recipient or</a:t>
            </a:r>
            <a:r>
              <a:rPr sz="1800" spc="-30" dirty="0">
                <a:latin typeface="Arial"/>
                <a:cs typeface="Arial"/>
              </a:rPr>
              <a:t> </a:t>
            </a:r>
            <a:r>
              <a:rPr sz="1800" spc="-5" dirty="0">
                <a:latin typeface="Arial"/>
                <a:cs typeface="Arial"/>
              </a:rPr>
              <a:t>donor</a:t>
            </a:r>
            <a:endParaRPr sz="1800" dirty="0">
              <a:latin typeface="Arial"/>
              <a:cs typeface="Arial"/>
            </a:endParaRPr>
          </a:p>
        </p:txBody>
      </p:sp>
      <p:sp>
        <p:nvSpPr>
          <p:cNvPr id="4" name="object 4"/>
          <p:cNvSpPr/>
          <p:nvPr/>
        </p:nvSpPr>
        <p:spPr>
          <a:xfrm>
            <a:off x="5089525" y="3832161"/>
            <a:ext cx="3319399" cy="250037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089525" y="1162050"/>
            <a:ext cx="3319399" cy="1663700"/>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40</a:t>
            </a:fld>
            <a:endParaRPr spc="-5" dirty="0"/>
          </a:p>
        </p:txBody>
      </p:sp>
      <p:pic>
        <p:nvPicPr>
          <p:cNvPr id="7"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457200" y="152400"/>
            <a:ext cx="5557011" cy="837151"/>
          </a:xfrm>
          <a:prstGeom prst="rect">
            <a:avLst/>
          </a:prstGeom>
        </p:spPr>
        <p:txBody>
          <a:bodyPr vert="horz" wrap="square" lIns="0" tIns="402335" rIns="0" bIns="0" rtlCol="0">
            <a:spAutoFit/>
          </a:bodyPr>
          <a:lstStyle/>
          <a:p>
            <a:pPr marL="12700">
              <a:lnSpc>
                <a:spcPct val="100000"/>
              </a:lnSpc>
            </a:pPr>
            <a:r>
              <a:rPr sz="2800" b="1" spc="-5" dirty="0"/>
              <a:t>Graft versus Host</a:t>
            </a:r>
            <a:r>
              <a:rPr sz="2800" b="1" spc="-15" dirty="0"/>
              <a:t> </a:t>
            </a:r>
            <a:r>
              <a:rPr sz="2800" b="1" spc="-5" dirty="0"/>
              <a:t>Disease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95800" y="1524000"/>
            <a:ext cx="4283075" cy="4544321"/>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000" b="1" dirty="0">
                <a:latin typeface="Arial"/>
                <a:cs typeface="Arial"/>
              </a:rPr>
              <a:t>Prevention</a:t>
            </a:r>
          </a:p>
          <a:p>
            <a:pPr marL="756285" lvl="1" indent="-286385">
              <a:lnSpc>
                <a:spcPct val="100000"/>
              </a:lnSpc>
              <a:spcBef>
                <a:spcPts val="439"/>
              </a:spcBef>
              <a:buSzPct val="58333"/>
              <a:buFont typeface="Wingdings"/>
              <a:buChar char=""/>
              <a:tabLst>
                <a:tab pos="756285" algn="l"/>
                <a:tab pos="756920" algn="l"/>
              </a:tabLst>
            </a:pPr>
            <a:r>
              <a:rPr sz="1800" spc="-5" dirty="0">
                <a:latin typeface="Arial"/>
                <a:cs typeface="Arial"/>
              </a:rPr>
              <a:t>HLA</a:t>
            </a:r>
            <a:r>
              <a:rPr sz="1800" spc="-190" dirty="0">
                <a:latin typeface="Arial"/>
                <a:cs typeface="Arial"/>
              </a:rPr>
              <a:t> </a:t>
            </a:r>
            <a:r>
              <a:rPr sz="1800" spc="-5" dirty="0">
                <a:latin typeface="Arial"/>
                <a:cs typeface="Arial"/>
              </a:rPr>
              <a:t>matching</a:t>
            </a:r>
            <a:endParaRPr sz="1800" dirty="0">
              <a:latin typeface="Arial"/>
              <a:cs typeface="Arial"/>
            </a:endParaRPr>
          </a:p>
          <a:p>
            <a:pPr marL="756285" marR="426084" lvl="1" indent="-286385">
              <a:lnSpc>
                <a:spcPct val="100000"/>
              </a:lnSpc>
              <a:spcBef>
                <a:spcPts val="434"/>
              </a:spcBef>
              <a:buSzPct val="58333"/>
              <a:buFont typeface="Wingdings"/>
              <a:buChar char=""/>
              <a:tabLst>
                <a:tab pos="756285" algn="l"/>
                <a:tab pos="756920" algn="l"/>
              </a:tabLst>
            </a:pPr>
            <a:r>
              <a:rPr sz="1800" spc="-5" dirty="0">
                <a:latin typeface="Arial"/>
                <a:cs typeface="Arial"/>
              </a:rPr>
              <a:t>Reduced intensity</a:t>
            </a:r>
            <a:r>
              <a:rPr sz="1800" spc="-35" dirty="0">
                <a:latin typeface="Arial"/>
                <a:cs typeface="Arial"/>
              </a:rPr>
              <a:t> </a:t>
            </a:r>
            <a:r>
              <a:rPr sz="1800" spc="-5" dirty="0">
                <a:latin typeface="Arial"/>
                <a:cs typeface="Arial"/>
              </a:rPr>
              <a:t>conditioning  regimens</a:t>
            </a:r>
            <a:endParaRPr sz="1800" dirty="0">
              <a:latin typeface="Arial"/>
              <a:cs typeface="Arial"/>
            </a:endParaRPr>
          </a:p>
          <a:p>
            <a:pPr marL="784860" marR="5080" lvl="1" indent="-314960">
              <a:lnSpc>
                <a:spcPct val="120000"/>
              </a:lnSpc>
              <a:buSzPct val="58333"/>
              <a:buFont typeface="Wingdings"/>
              <a:buChar char=""/>
              <a:tabLst>
                <a:tab pos="756285" algn="l"/>
                <a:tab pos="756920" algn="l"/>
              </a:tabLst>
            </a:pPr>
            <a:r>
              <a:rPr sz="1800" spc="-5" dirty="0">
                <a:latin typeface="Arial"/>
                <a:cs typeface="Arial"/>
              </a:rPr>
              <a:t>Drugs – Ciclosporin, Methotrexate,  Mycophenolate</a:t>
            </a:r>
            <a:r>
              <a:rPr sz="1800" spc="-20" dirty="0">
                <a:latin typeface="Arial"/>
                <a:cs typeface="Arial"/>
              </a:rPr>
              <a:t> </a:t>
            </a:r>
            <a:r>
              <a:rPr sz="1800" spc="-5" dirty="0">
                <a:latin typeface="Arial"/>
                <a:cs typeface="Arial"/>
              </a:rPr>
              <a:t>mofetil</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20" dirty="0">
                <a:latin typeface="Arial"/>
                <a:cs typeface="Arial"/>
              </a:rPr>
              <a:t>T-cell </a:t>
            </a:r>
            <a:r>
              <a:rPr sz="1800" spc="-5" dirty="0">
                <a:latin typeface="Arial"/>
                <a:cs typeface="Arial"/>
              </a:rPr>
              <a:t>depletion </a:t>
            </a:r>
            <a:r>
              <a:rPr sz="1800" dirty="0">
                <a:latin typeface="Arial"/>
                <a:cs typeface="Arial"/>
              </a:rPr>
              <a:t>(i.e.</a:t>
            </a:r>
            <a:r>
              <a:rPr sz="1800" spc="-20" dirty="0">
                <a:latin typeface="Arial"/>
                <a:cs typeface="Arial"/>
              </a:rPr>
              <a:t> </a:t>
            </a:r>
            <a:r>
              <a:rPr sz="1800" spc="-5" dirty="0">
                <a:latin typeface="Arial"/>
                <a:cs typeface="Arial"/>
              </a:rPr>
              <a:t>Campath)</a:t>
            </a:r>
            <a:endParaRPr sz="1800" dirty="0">
              <a:latin typeface="Arial"/>
              <a:cs typeface="Arial"/>
            </a:endParaRPr>
          </a:p>
          <a:p>
            <a:pPr lvl="1">
              <a:lnSpc>
                <a:spcPct val="100000"/>
              </a:lnSpc>
              <a:spcBef>
                <a:spcPts val="15"/>
              </a:spcBef>
              <a:buFont typeface="Wingdings"/>
              <a:buChar char=""/>
            </a:pPr>
            <a:endParaRPr sz="2650" dirty="0">
              <a:latin typeface="Times New Roman"/>
              <a:cs typeface="Times New Roman"/>
            </a:endParaRPr>
          </a:p>
          <a:p>
            <a:pPr marL="355600" indent="-342900">
              <a:lnSpc>
                <a:spcPct val="100000"/>
              </a:lnSpc>
              <a:buChar char="•"/>
              <a:tabLst>
                <a:tab pos="354965" algn="l"/>
                <a:tab pos="355600" algn="l"/>
              </a:tabLst>
            </a:pPr>
            <a:r>
              <a:rPr sz="2000" b="1" spc="-10" dirty="0">
                <a:latin typeface="Arial"/>
                <a:cs typeface="Arial"/>
              </a:rPr>
              <a:t>Treatment</a:t>
            </a:r>
            <a:endParaRPr sz="2000" b="1" dirty="0">
              <a:latin typeface="Arial"/>
              <a:cs typeface="Arial"/>
            </a:endParaRPr>
          </a:p>
          <a:p>
            <a:pPr marL="756285" lvl="1" indent="-286385">
              <a:lnSpc>
                <a:spcPct val="100000"/>
              </a:lnSpc>
              <a:spcBef>
                <a:spcPts val="439"/>
              </a:spcBef>
              <a:buSzPct val="58333"/>
              <a:buFont typeface="Wingdings"/>
              <a:buChar char=""/>
              <a:tabLst>
                <a:tab pos="756285" algn="l"/>
                <a:tab pos="756920" algn="l"/>
              </a:tabLst>
            </a:pPr>
            <a:r>
              <a:rPr sz="1800" spc="-5" dirty="0">
                <a:latin typeface="Arial"/>
                <a:cs typeface="Arial"/>
              </a:rPr>
              <a:t>Steroids </a:t>
            </a:r>
            <a:r>
              <a:rPr sz="1800" spc="-15" dirty="0">
                <a:latin typeface="Arial"/>
                <a:cs typeface="Arial"/>
              </a:rPr>
              <a:t>with</a:t>
            </a:r>
            <a:r>
              <a:rPr sz="1800" dirty="0">
                <a:latin typeface="Arial"/>
                <a:cs typeface="Arial"/>
              </a:rPr>
              <a:t> </a:t>
            </a:r>
            <a:r>
              <a:rPr sz="1800" spc="-5" dirty="0">
                <a:latin typeface="Arial"/>
                <a:cs typeface="Arial"/>
              </a:rPr>
              <a:t>ciclosporin</a:t>
            </a:r>
            <a:endParaRPr sz="1800" dirty="0">
              <a:latin typeface="Arial"/>
              <a:cs typeface="Arial"/>
            </a:endParaRPr>
          </a:p>
          <a:p>
            <a:pPr marL="756285" lvl="1" indent="-286385">
              <a:lnSpc>
                <a:spcPct val="100000"/>
              </a:lnSpc>
              <a:spcBef>
                <a:spcPts val="434"/>
              </a:spcBef>
              <a:buSzPct val="58333"/>
              <a:buFont typeface="Wingdings"/>
              <a:buChar char=""/>
              <a:tabLst>
                <a:tab pos="756285" algn="l"/>
                <a:tab pos="756920" algn="l"/>
              </a:tabLst>
            </a:pPr>
            <a:r>
              <a:rPr sz="1800" spc="-40" dirty="0">
                <a:latin typeface="Arial"/>
                <a:cs typeface="Arial"/>
              </a:rPr>
              <a:t>ATG</a:t>
            </a:r>
            <a:endParaRPr sz="1800" dirty="0">
              <a:latin typeface="Arial"/>
              <a:cs typeface="Arial"/>
            </a:endParaRPr>
          </a:p>
          <a:p>
            <a:pPr marL="756285" marR="539115" lvl="1" indent="-286385">
              <a:lnSpc>
                <a:spcPct val="100000"/>
              </a:lnSpc>
              <a:spcBef>
                <a:spcPts val="430"/>
              </a:spcBef>
              <a:buSzPct val="58333"/>
              <a:buFont typeface="Wingdings"/>
              <a:buChar char=""/>
              <a:tabLst>
                <a:tab pos="756285" algn="l"/>
                <a:tab pos="756920" algn="l"/>
              </a:tabLst>
            </a:pPr>
            <a:r>
              <a:rPr sz="1800" spc="-5" dirty="0">
                <a:latin typeface="Arial"/>
                <a:cs typeface="Arial"/>
              </a:rPr>
              <a:t>Extracorporeal</a:t>
            </a:r>
            <a:r>
              <a:rPr sz="1800" spc="-35" dirty="0">
                <a:latin typeface="Arial"/>
                <a:cs typeface="Arial"/>
              </a:rPr>
              <a:t> </a:t>
            </a:r>
            <a:r>
              <a:rPr sz="1800" spc="-5" dirty="0">
                <a:latin typeface="Arial"/>
                <a:cs typeface="Arial"/>
              </a:rPr>
              <a:t>photopheresis  (ECP)</a:t>
            </a:r>
            <a:endParaRPr sz="1800" dirty="0">
              <a:latin typeface="Arial"/>
              <a:cs typeface="Arial"/>
            </a:endParaRPr>
          </a:p>
        </p:txBody>
      </p:sp>
      <p:sp>
        <p:nvSpPr>
          <p:cNvPr id="4" name="object 4"/>
          <p:cNvSpPr/>
          <p:nvPr/>
        </p:nvSpPr>
        <p:spPr>
          <a:xfrm>
            <a:off x="715962" y="1116075"/>
            <a:ext cx="3338449" cy="4992624"/>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41</a:t>
            </a:fld>
            <a:endParaRPr spc="-5" dirty="0"/>
          </a:p>
        </p:txBody>
      </p:sp>
      <p:pic>
        <p:nvPicPr>
          <p:cNvPr id="6" name="Picture 3"/>
          <p:cNvPicPr>
            <a:picLocks noChangeAspect="1" noChangeArrowheads="1"/>
          </p:cNvPicPr>
          <p:nvPr/>
        </p:nvPicPr>
        <p:blipFill>
          <a:blip r:embed="rId3" cstate="print"/>
          <a:srcRect/>
          <a:stretch>
            <a:fillRect/>
          </a:stretch>
        </p:blipFill>
        <p:spPr bwMode="auto">
          <a:xfrm>
            <a:off x="0" y="0"/>
            <a:ext cx="1828800" cy="990600"/>
          </a:xfrm>
          <a:prstGeom prst="rect">
            <a:avLst/>
          </a:prstGeom>
          <a:noFill/>
          <a:ln w="9525">
            <a:noFill/>
            <a:miter lim="800000"/>
            <a:headEnd/>
            <a:tailEnd/>
          </a:ln>
        </p:spPr>
      </p:pic>
      <p:sp>
        <p:nvSpPr>
          <p:cNvPr id="8" name="object 3"/>
          <p:cNvSpPr txBox="1">
            <a:spLocks noGrp="1"/>
          </p:cNvSpPr>
          <p:nvPr>
            <p:ph type="title"/>
          </p:nvPr>
        </p:nvSpPr>
        <p:spPr>
          <a:xfrm>
            <a:off x="457200" y="152400"/>
            <a:ext cx="5557011" cy="837151"/>
          </a:xfrm>
          <a:prstGeom prst="rect">
            <a:avLst/>
          </a:prstGeom>
        </p:spPr>
        <p:txBody>
          <a:bodyPr vert="horz" wrap="square" lIns="0" tIns="402335" rIns="0" bIns="0" rtlCol="0">
            <a:spAutoFit/>
          </a:bodyPr>
          <a:lstStyle/>
          <a:p>
            <a:pPr marL="12700">
              <a:lnSpc>
                <a:spcPct val="100000"/>
              </a:lnSpc>
            </a:pPr>
            <a:r>
              <a:rPr sz="2800" b="1" spc="-5" dirty="0"/>
              <a:t>Graft versus Host</a:t>
            </a:r>
            <a:r>
              <a:rPr sz="2800" b="1" spc="-15" dirty="0"/>
              <a:t> </a:t>
            </a:r>
            <a:r>
              <a:rPr sz="2800" b="1" spc="-5" dirty="0"/>
              <a:t>Disease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42</a:t>
            </a:fld>
            <a:endParaRPr spc="-5" dirty="0"/>
          </a:p>
        </p:txBody>
      </p:sp>
      <p:graphicFrame>
        <p:nvGraphicFramePr>
          <p:cNvPr id="3" name="object 3"/>
          <p:cNvGraphicFramePr>
            <a:graphicFrameLocks noGrp="1"/>
          </p:cNvGraphicFramePr>
          <p:nvPr/>
        </p:nvGraphicFramePr>
        <p:xfrm>
          <a:off x="304800" y="1752600"/>
          <a:ext cx="8153400" cy="4567165"/>
        </p:xfrm>
        <a:graphic>
          <a:graphicData uri="http://schemas.openxmlformats.org/drawingml/2006/table">
            <a:tbl>
              <a:tblPr firstRow="1" bandRow="1">
                <a:tableStyleId>{E8B1032C-EA38-4F05-BA0D-38AFFFC7BED3}</a:tableStyleId>
              </a:tblPr>
              <a:tblGrid>
                <a:gridCol w="4076670"/>
                <a:gridCol w="4076730"/>
              </a:tblGrid>
              <a:tr h="306720">
                <a:tc gridSpan="2">
                  <a:txBody>
                    <a:bodyPr/>
                    <a:lstStyle/>
                    <a:p>
                      <a:pPr marL="85090">
                        <a:lnSpc>
                          <a:spcPct val="100000"/>
                        </a:lnSpc>
                        <a:spcBef>
                          <a:spcPts val="270"/>
                        </a:spcBef>
                      </a:pPr>
                      <a:r>
                        <a:rPr sz="1600" spc="-5" dirty="0">
                          <a:solidFill>
                            <a:schemeClr val="bg1"/>
                          </a:solidFill>
                        </a:rPr>
                        <a:t>Late</a:t>
                      </a:r>
                      <a:r>
                        <a:rPr sz="1600" spc="-85" dirty="0">
                          <a:solidFill>
                            <a:schemeClr val="bg1"/>
                          </a:solidFill>
                        </a:rPr>
                        <a:t> </a:t>
                      </a:r>
                      <a:r>
                        <a:rPr sz="1600" spc="-5" dirty="0">
                          <a:solidFill>
                            <a:schemeClr val="bg1"/>
                          </a:solidFill>
                        </a:rPr>
                        <a:t>Effects</a:t>
                      </a:r>
                      <a:endParaRPr sz="1600" dirty="0">
                        <a:solidFill>
                          <a:schemeClr val="bg1"/>
                        </a:solidFill>
                        <a:latin typeface="Arial"/>
                        <a:cs typeface="Arial"/>
                      </a:endParaRPr>
                    </a:p>
                  </a:txBody>
                  <a:tcPr marL="0" marR="0" marT="0" marB="0">
                    <a:solidFill>
                      <a:schemeClr val="accent6">
                        <a:lumMod val="50000"/>
                      </a:schemeClr>
                    </a:solidFill>
                  </a:tcPr>
                </a:tc>
                <a:tc hMerge="1">
                  <a:txBody>
                    <a:bodyPr/>
                    <a:lstStyle/>
                    <a:p>
                      <a:endParaRPr/>
                    </a:p>
                  </a:txBody>
                  <a:tcPr marL="0" marR="0" marT="0" marB="0"/>
                </a:tc>
              </a:tr>
              <a:tr h="473635">
                <a:tc>
                  <a:txBody>
                    <a:bodyPr/>
                    <a:lstStyle/>
                    <a:p>
                      <a:pPr marL="85090">
                        <a:lnSpc>
                          <a:spcPct val="100000"/>
                        </a:lnSpc>
                        <a:spcBef>
                          <a:spcPts val="170"/>
                        </a:spcBef>
                      </a:pPr>
                      <a:r>
                        <a:rPr sz="1600" spc="-5" dirty="0"/>
                        <a:t>Chronic</a:t>
                      </a:r>
                      <a:r>
                        <a:rPr sz="1600" spc="-70" dirty="0"/>
                        <a:t> </a:t>
                      </a:r>
                      <a:r>
                        <a:rPr sz="1600" spc="-10" dirty="0"/>
                        <a:t>GvHD</a:t>
                      </a:r>
                      <a:endParaRPr sz="1600">
                        <a:latin typeface="Arial"/>
                        <a:cs typeface="Arial"/>
                      </a:endParaRPr>
                    </a:p>
                  </a:txBody>
                  <a:tcPr marL="0" marR="0" marT="0" marB="0"/>
                </a:tc>
                <a:tc>
                  <a:txBody>
                    <a:bodyPr/>
                    <a:lstStyle/>
                    <a:p>
                      <a:pPr marL="85725">
                        <a:lnSpc>
                          <a:spcPct val="100000"/>
                        </a:lnSpc>
                        <a:spcBef>
                          <a:spcPts val="170"/>
                        </a:spcBef>
                      </a:pPr>
                      <a:r>
                        <a:rPr sz="1600" spc="-5" dirty="0"/>
                        <a:t>Back to </a:t>
                      </a:r>
                      <a:r>
                        <a:rPr sz="1600" spc="-10" dirty="0"/>
                        <a:t>work</a:t>
                      </a:r>
                      <a:r>
                        <a:rPr sz="1600" spc="-25" dirty="0"/>
                        <a:t> </a:t>
                      </a:r>
                      <a:r>
                        <a:rPr sz="1600" spc="-5" dirty="0"/>
                        <a:t>issues</a:t>
                      </a:r>
                      <a:endParaRPr sz="1600">
                        <a:latin typeface="Arial"/>
                        <a:cs typeface="Arial"/>
                      </a:endParaRPr>
                    </a:p>
                  </a:txBody>
                  <a:tcPr marL="0" marR="0" marT="0" marB="0"/>
                </a:tc>
              </a:tr>
              <a:tr h="473635">
                <a:tc>
                  <a:txBody>
                    <a:bodyPr/>
                    <a:lstStyle/>
                    <a:p>
                      <a:pPr marL="85090">
                        <a:lnSpc>
                          <a:spcPct val="100000"/>
                        </a:lnSpc>
                        <a:spcBef>
                          <a:spcPts val="275"/>
                        </a:spcBef>
                      </a:pPr>
                      <a:r>
                        <a:rPr sz="1600" spc="-5" dirty="0"/>
                        <a:t>Late infection and immune</a:t>
                      </a:r>
                      <a:r>
                        <a:rPr sz="1600" dirty="0"/>
                        <a:t> </a:t>
                      </a:r>
                      <a:r>
                        <a:rPr sz="1600" spc="-5" dirty="0"/>
                        <a:t>defects</a:t>
                      </a:r>
                      <a:endParaRPr sz="1600">
                        <a:latin typeface="Arial"/>
                        <a:cs typeface="Arial"/>
                      </a:endParaRPr>
                    </a:p>
                  </a:txBody>
                  <a:tcPr marL="0" marR="0" marT="0" marB="0"/>
                </a:tc>
                <a:tc>
                  <a:txBody>
                    <a:bodyPr/>
                    <a:lstStyle/>
                    <a:p>
                      <a:pPr marL="85725">
                        <a:lnSpc>
                          <a:spcPct val="100000"/>
                        </a:lnSpc>
                        <a:spcBef>
                          <a:spcPts val="275"/>
                        </a:spcBef>
                      </a:pPr>
                      <a:r>
                        <a:rPr sz="1600" spc="-5" dirty="0"/>
                        <a:t>Secondary MDS / leukaemia /</a:t>
                      </a:r>
                      <a:r>
                        <a:rPr sz="1600" spc="30" dirty="0"/>
                        <a:t> </a:t>
                      </a:r>
                      <a:r>
                        <a:rPr sz="1600" spc="-5" dirty="0"/>
                        <a:t>malignancy</a:t>
                      </a:r>
                      <a:endParaRPr sz="1600">
                        <a:latin typeface="Arial"/>
                        <a:cs typeface="Arial"/>
                      </a:endParaRPr>
                    </a:p>
                  </a:txBody>
                  <a:tcPr marL="0" marR="0" marT="0" marB="0"/>
                </a:tc>
              </a:tr>
              <a:tr h="473634">
                <a:tc>
                  <a:txBody>
                    <a:bodyPr/>
                    <a:lstStyle/>
                    <a:p>
                      <a:pPr marL="85090" marR="419734">
                        <a:lnSpc>
                          <a:spcPct val="100000"/>
                        </a:lnSpc>
                        <a:spcBef>
                          <a:spcPts val="275"/>
                        </a:spcBef>
                      </a:pPr>
                      <a:r>
                        <a:rPr sz="1600" spc="-5" dirty="0"/>
                        <a:t>Pulmonary late </a:t>
                      </a:r>
                      <a:r>
                        <a:rPr sz="1600" spc="-10" dirty="0"/>
                        <a:t>effects </a:t>
                      </a:r>
                      <a:r>
                        <a:rPr sz="1600" spc="-5" dirty="0"/>
                        <a:t>including restrictive  lung diseases and</a:t>
                      </a:r>
                      <a:r>
                        <a:rPr sz="1600" spc="395" dirty="0"/>
                        <a:t> </a:t>
                      </a:r>
                      <a:r>
                        <a:rPr sz="1600" spc="-10" dirty="0"/>
                        <a:t>COPD</a:t>
                      </a:r>
                      <a:endParaRPr sz="1600">
                        <a:latin typeface="Arial"/>
                        <a:cs typeface="Arial"/>
                      </a:endParaRPr>
                    </a:p>
                  </a:txBody>
                  <a:tcPr marL="0" marR="0" marT="0" marB="0"/>
                </a:tc>
                <a:tc>
                  <a:txBody>
                    <a:bodyPr/>
                    <a:lstStyle/>
                    <a:p>
                      <a:pPr marL="85725">
                        <a:lnSpc>
                          <a:spcPct val="100000"/>
                        </a:lnSpc>
                        <a:spcBef>
                          <a:spcPts val="275"/>
                        </a:spcBef>
                      </a:pPr>
                      <a:r>
                        <a:rPr sz="1600" spc="-5" dirty="0"/>
                        <a:t>Late graft</a:t>
                      </a:r>
                      <a:r>
                        <a:rPr sz="1600" spc="-30" dirty="0"/>
                        <a:t> </a:t>
                      </a:r>
                      <a:r>
                        <a:rPr sz="1600" spc="-5" dirty="0"/>
                        <a:t>failure</a:t>
                      </a:r>
                      <a:endParaRPr sz="1600">
                        <a:latin typeface="Arial"/>
                        <a:cs typeface="Arial"/>
                      </a:endParaRPr>
                    </a:p>
                  </a:txBody>
                  <a:tcPr marL="0" marR="0" marT="0" marB="0"/>
                </a:tc>
              </a:tr>
              <a:tr h="673061">
                <a:tc>
                  <a:txBody>
                    <a:bodyPr/>
                    <a:lstStyle/>
                    <a:p>
                      <a:pPr marL="85090" marR="461009">
                        <a:lnSpc>
                          <a:spcPct val="100000"/>
                        </a:lnSpc>
                        <a:spcBef>
                          <a:spcPts val="275"/>
                        </a:spcBef>
                      </a:pPr>
                      <a:r>
                        <a:rPr sz="1600" spc="-5" dirty="0"/>
                        <a:t>Late liver complications (i.e. Hepatitis B,C  and iron</a:t>
                      </a:r>
                      <a:r>
                        <a:rPr sz="1600" spc="-60" dirty="0"/>
                        <a:t> </a:t>
                      </a:r>
                      <a:r>
                        <a:rPr sz="1600" spc="-5" dirty="0"/>
                        <a:t>overload)</a:t>
                      </a:r>
                      <a:endParaRPr sz="1600">
                        <a:latin typeface="Arial"/>
                        <a:cs typeface="Arial"/>
                      </a:endParaRPr>
                    </a:p>
                  </a:txBody>
                  <a:tcPr marL="0" marR="0" marT="0" marB="0"/>
                </a:tc>
                <a:tc>
                  <a:txBody>
                    <a:bodyPr/>
                    <a:lstStyle/>
                    <a:p>
                      <a:pPr marL="85725">
                        <a:lnSpc>
                          <a:spcPct val="100000"/>
                        </a:lnSpc>
                        <a:spcBef>
                          <a:spcPts val="275"/>
                        </a:spcBef>
                      </a:pPr>
                      <a:r>
                        <a:rPr sz="1600" spc="-5" dirty="0"/>
                        <a:t>Relapsed</a:t>
                      </a:r>
                      <a:r>
                        <a:rPr sz="1600" spc="-75" dirty="0"/>
                        <a:t> </a:t>
                      </a:r>
                      <a:r>
                        <a:rPr sz="1600" spc="-5" dirty="0"/>
                        <a:t>disease</a:t>
                      </a:r>
                      <a:endParaRPr sz="1600">
                        <a:latin typeface="Arial"/>
                        <a:cs typeface="Arial"/>
                      </a:endParaRPr>
                    </a:p>
                  </a:txBody>
                  <a:tcPr marL="0" marR="0" marT="0" marB="0"/>
                </a:tc>
              </a:tr>
              <a:tr h="473634">
                <a:tc>
                  <a:txBody>
                    <a:bodyPr/>
                    <a:lstStyle/>
                    <a:p>
                      <a:pPr marL="85090">
                        <a:lnSpc>
                          <a:spcPct val="100000"/>
                        </a:lnSpc>
                        <a:spcBef>
                          <a:spcPts val="275"/>
                        </a:spcBef>
                      </a:pPr>
                      <a:r>
                        <a:rPr sz="1600" spc="-5" dirty="0"/>
                        <a:t>Late ocular </a:t>
                      </a:r>
                      <a:r>
                        <a:rPr sz="1600" spc="-10" dirty="0"/>
                        <a:t>effects </a:t>
                      </a:r>
                      <a:r>
                        <a:rPr sz="1600" spc="-5" dirty="0"/>
                        <a:t>including</a:t>
                      </a:r>
                      <a:r>
                        <a:rPr sz="1600" dirty="0"/>
                        <a:t> </a:t>
                      </a:r>
                      <a:r>
                        <a:rPr sz="1600" spc="-5" dirty="0"/>
                        <a:t>cataracts</a:t>
                      </a:r>
                      <a:endParaRPr sz="1600">
                        <a:latin typeface="Arial"/>
                        <a:cs typeface="Arial"/>
                      </a:endParaRPr>
                    </a:p>
                  </a:txBody>
                  <a:tcPr marL="0" marR="0" marT="0" marB="0"/>
                </a:tc>
                <a:tc>
                  <a:txBody>
                    <a:bodyPr/>
                    <a:lstStyle/>
                    <a:p>
                      <a:pPr marL="85725">
                        <a:lnSpc>
                          <a:spcPct val="100000"/>
                        </a:lnSpc>
                        <a:spcBef>
                          <a:spcPts val="275"/>
                        </a:spcBef>
                      </a:pPr>
                      <a:r>
                        <a:rPr sz="1600" spc="-5" dirty="0"/>
                        <a:t>Infertility / sexual</a:t>
                      </a:r>
                      <a:r>
                        <a:rPr sz="1600" spc="-10" dirty="0"/>
                        <a:t> </a:t>
                      </a:r>
                      <a:r>
                        <a:rPr sz="1600" spc="-5" dirty="0"/>
                        <a:t>dysfunction</a:t>
                      </a:r>
                      <a:endParaRPr sz="1600">
                        <a:latin typeface="Arial"/>
                        <a:cs typeface="Arial"/>
                      </a:endParaRPr>
                    </a:p>
                  </a:txBody>
                  <a:tcPr marL="0" marR="0" marT="0" marB="0"/>
                </a:tc>
              </a:tr>
              <a:tr h="674199">
                <a:tc>
                  <a:txBody>
                    <a:bodyPr/>
                    <a:lstStyle/>
                    <a:p>
                      <a:pPr marL="85090" marR="372745">
                        <a:lnSpc>
                          <a:spcPct val="100000"/>
                        </a:lnSpc>
                        <a:spcBef>
                          <a:spcPts val="280"/>
                        </a:spcBef>
                      </a:pPr>
                      <a:r>
                        <a:rPr sz="1600" spc="-10" dirty="0"/>
                        <a:t>QoL </a:t>
                      </a:r>
                      <a:r>
                        <a:rPr sz="1600" spc="-5" dirty="0"/>
                        <a:t>and neuropsychological functioning  including intellectual and / or concentration  issues</a:t>
                      </a:r>
                      <a:endParaRPr sz="1600">
                        <a:latin typeface="Arial"/>
                        <a:cs typeface="Arial"/>
                      </a:endParaRPr>
                    </a:p>
                  </a:txBody>
                  <a:tcPr marL="0" marR="0" marT="0" marB="0"/>
                </a:tc>
                <a:tc>
                  <a:txBody>
                    <a:bodyPr/>
                    <a:lstStyle/>
                    <a:p>
                      <a:pPr marL="85725">
                        <a:lnSpc>
                          <a:spcPct val="100000"/>
                        </a:lnSpc>
                        <a:spcBef>
                          <a:spcPts val="280"/>
                        </a:spcBef>
                      </a:pPr>
                      <a:r>
                        <a:rPr sz="1600" spc="-5" dirty="0"/>
                        <a:t>Endocrine abnormalities e.g.</a:t>
                      </a:r>
                      <a:r>
                        <a:rPr sz="1600" spc="-15" dirty="0"/>
                        <a:t> </a:t>
                      </a:r>
                      <a:r>
                        <a:rPr sz="1600" spc="-5" dirty="0"/>
                        <a:t>hypothyroidism</a:t>
                      </a:r>
                      <a:endParaRPr sz="1600">
                        <a:latin typeface="Arial"/>
                        <a:cs typeface="Arial"/>
                      </a:endParaRPr>
                    </a:p>
                  </a:txBody>
                  <a:tcPr marL="0" marR="0" marT="0" marB="0"/>
                </a:tc>
              </a:tr>
              <a:tr h="473645">
                <a:tc>
                  <a:txBody>
                    <a:bodyPr/>
                    <a:lstStyle/>
                    <a:p>
                      <a:pPr marL="85090">
                        <a:lnSpc>
                          <a:spcPct val="100000"/>
                        </a:lnSpc>
                        <a:spcBef>
                          <a:spcPts val="280"/>
                        </a:spcBef>
                      </a:pPr>
                      <a:r>
                        <a:rPr sz="1600" spc="-5" dirty="0"/>
                        <a:t>Emotional</a:t>
                      </a:r>
                      <a:r>
                        <a:rPr sz="1600" spc="-80" dirty="0"/>
                        <a:t> </a:t>
                      </a:r>
                      <a:r>
                        <a:rPr sz="1600" spc="-5" dirty="0"/>
                        <a:t>issues</a:t>
                      </a:r>
                      <a:endParaRPr sz="1600">
                        <a:latin typeface="Arial"/>
                        <a:cs typeface="Arial"/>
                      </a:endParaRPr>
                    </a:p>
                  </a:txBody>
                  <a:tcPr marL="0" marR="0" marT="0" marB="0"/>
                </a:tc>
                <a:tc>
                  <a:txBody>
                    <a:bodyPr/>
                    <a:lstStyle/>
                    <a:p>
                      <a:pPr marL="85725">
                        <a:lnSpc>
                          <a:spcPct val="100000"/>
                        </a:lnSpc>
                        <a:spcBef>
                          <a:spcPts val="280"/>
                        </a:spcBef>
                      </a:pPr>
                      <a:r>
                        <a:rPr sz="1600" spc="-5" dirty="0"/>
                        <a:t>Cardiac</a:t>
                      </a:r>
                      <a:r>
                        <a:rPr sz="1600" spc="-65" dirty="0"/>
                        <a:t> </a:t>
                      </a:r>
                      <a:r>
                        <a:rPr sz="1600" spc="-5" dirty="0"/>
                        <a:t>failure</a:t>
                      </a:r>
                      <a:endParaRPr sz="1600">
                        <a:latin typeface="Arial"/>
                        <a:cs typeface="Arial"/>
                      </a:endParaRPr>
                    </a:p>
                  </a:txBody>
                  <a:tcPr marL="0" marR="0" marT="0" marB="0"/>
                </a:tc>
              </a:tr>
              <a:tr h="473635">
                <a:tc>
                  <a:txBody>
                    <a:bodyPr/>
                    <a:lstStyle/>
                    <a:p>
                      <a:pPr marL="85090">
                        <a:lnSpc>
                          <a:spcPct val="100000"/>
                        </a:lnSpc>
                        <a:spcBef>
                          <a:spcPts val="280"/>
                        </a:spcBef>
                      </a:pPr>
                      <a:r>
                        <a:rPr sz="1600" spc="-5" dirty="0"/>
                        <a:t>Fatigue</a:t>
                      </a:r>
                      <a:endParaRPr sz="1600">
                        <a:latin typeface="Arial"/>
                        <a:cs typeface="Arial"/>
                      </a:endParaRPr>
                    </a:p>
                  </a:txBody>
                  <a:tcPr marL="0" marR="0" marT="0" marB="0"/>
                </a:tc>
                <a:tc>
                  <a:txBody>
                    <a:bodyPr/>
                    <a:lstStyle/>
                    <a:p>
                      <a:pPr marL="85725">
                        <a:lnSpc>
                          <a:spcPct val="100000"/>
                        </a:lnSpc>
                        <a:spcBef>
                          <a:spcPts val="280"/>
                        </a:spcBef>
                      </a:pPr>
                      <a:r>
                        <a:rPr sz="1600" spc="-5" dirty="0"/>
                        <a:t>Dental late</a:t>
                      </a:r>
                      <a:r>
                        <a:rPr sz="1600" spc="-50" dirty="0"/>
                        <a:t> </a:t>
                      </a:r>
                      <a:r>
                        <a:rPr sz="1600" spc="-10" dirty="0"/>
                        <a:t>effects</a:t>
                      </a:r>
                      <a:endParaRPr sz="1600" dirty="0">
                        <a:latin typeface="Arial"/>
                        <a:cs typeface="Arial"/>
                      </a:endParaRPr>
                    </a:p>
                  </a:txBody>
                  <a:tcPr marL="0" marR="0" marT="0" marB="0"/>
                </a:tc>
              </a:tr>
            </a:tbl>
          </a:graphicData>
        </a:graphic>
      </p:graphicFrame>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2" name="object 2"/>
          <p:cNvSpPr txBox="1">
            <a:spLocks noGrp="1"/>
          </p:cNvSpPr>
          <p:nvPr>
            <p:ph type="title"/>
          </p:nvPr>
        </p:nvSpPr>
        <p:spPr>
          <a:xfrm>
            <a:off x="609600" y="304800"/>
            <a:ext cx="5557011" cy="898707"/>
          </a:xfrm>
          <a:prstGeom prst="rect">
            <a:avLst/>
          </a:prstGeom>
        </p:spPr>
        <p:txBody>
          <a:bodyPr vert="horz" wrap="square" lIns="0" tIns="402335" rIns="0" bIns="0" rtlCol="0">
            <a:spAutoFit/>
          </a:bodyPr>
          <a:lstStyle/>
          <a:p>
            <a:pPr marL="12700">
              <a:lnSpc>
                <a:spcPct val="100000"/>
              </a:lnSpc>
            </a:pPr>
            <a:r>
              <a:rPr sz="3200" b="1" spc="-5" dirty="0"/>
              <a:t>Late</a:t>
            </a:r>
            <a:r>
              <a:rPr sz="3200" b="1" spc="-75" dirty="0"/>
              <a:t> </a:t>
            </a:r>
            <a:r>
              <a:rPr sz="3200" b="1" spc="-10" dirty="0"/>
              <a:t>Effects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400" y="2057400"/>
            <a:ext cx="7749540" cy="4283224"/>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1800" b="1" spc="-5" dirty="0" smtClean="0">
                <a:solidFill>
                  <a:schemeClr val="accent6">
                    <a:lumMod val="75000"/>
                  </a:schemeClr>
                </a:solidFill>
                <a:latin typeface="Arial"/>
                <a:cs typeface="Arial"/>
              </a:rPr>
              <a:t>Patient</a:t>
            </a:r>
            <a:r>
              <a:rPr sz="1800" b="1" spc="-70" dirty="0" smtClean="0">
                <a:solidFill>
                  <a:schemeClr val="accent6">
                    <a:lumMod val="75000"/>
                  </a:schemeClr>
                </a:solidFill>
                <a:latin typeface="Arial"/>
                <a:cs typeface="Arial"/>
              </a:rPr>
              <a:t> </a:t>
            </a:r>
            <a:r>
              <a:rPr sz="1800" b="1" spc="-5" dirty="0">
                <a:solidFill>
                  <a:schemeClr val="accent6">
                    <a:lumMod val="75000"/>
                  </a:schemeClr>
                </a:solidFill>
                <a:latin typeface="Arial"/>
                <a:cs typeface="Arial"/>
              </a:rPr>
              <a:t>outcome?</a:t>
            </a:r>
            <a:endParaRPr sz="1800" b="1" dirty="0">
              <a:solidFill>
                <a:schemeClr val="accent6">
                  <a:lumMod val="75000"/>
                </a:schemeClr>
              </a:solidFill>
              <a:latin typeface="Arial"/>
              <a:cs typeface="Arial"/>
            </a:endParaRPr>
          </a:p>
          <a:p>
            <a:pPr marL="756285" lvl="1" indent="-286385">
              <a:lnSpc>
                <a:spcPct val="150000"/>
              </a:lnSpc>
              <a:spcBef>
                <a:spcPts val="430"/>
              </a:spcBef>
              <a:buSzPct val="58333"/>
              <a:buFont typeface="Wingdings"/>
              <a:buChar char=""/>
              <a:tabLst>
                <a:tab pos="756285" algn="l"/>
                <a:tab pos="756920" algn="l"/>
              </a:tabLst>
            </a:pPr>
            <a:r>
              <a:rPr sz="1800" spc="-5" dirty="0">
                <a:latin typeface="Arial"/>
                <a:cs typeface="Arial"/>
              </a:rPr>
              <a:t>D100</a:t>
            </a:r>
            <a:r>
              <a:rPr sz="1800" spc="-130" dirty="0">
                <a:latin typeface="Arial"/>
                <a:cs typeface="Arial"/>
              </a:rPr>
              <a:t> </a:t>
            </a:r>
            <a:r>
              <a:rPr sz="1800" dirty="0">
                <a:latin typeface="Arial"/>
                <a:cs typeface="Arial"/>
              </a:rPr>
              <a:t>TRM</a:t>
            </a:r>
          </a:p>
          <a:p>
            <a:pPr marL="756285" lvl="1" indent="-286385">
              <a:lnSpc>
                <a:spcPct val="150000"/>
              </a:lnSpc>
              <a:spcBef>
                <a:spcPts val="434"/>
              </a:spcBef>
              <a:buSzPct val="58333"/>
              <a:buFont typeface="Wingdings"/>
              <a:buChar char=""/>
              <a:tabLst>
                <a:tab pos="756285" algn="l"/>
                <a:tab pos="756920" algn="l"/>
              </a:tabLst>
            </a:pPr>
            <a:r>
              <a:rPr sz="1800" dirty="0">
                <a:latin typeface="Arial"/>
                <a:cs typeface="Arial"/>
              </a:rPr>
              <a:t>1, </a:t>
            </a:r>
            <a:r>
              <a:rPr sz="1800" spc="-5" dirty="0">
                <a:latin typeface="Arial"/>
                <a:cs typeface="Arial"/>
              </a:rPr>
              <a:t>2 and 5 </a:t>
            </a:r>
            <a:r>
              <a:rPr sz="1800" spc="-10" dirty="0">
                <a:latin typeface="Arial"/>
                <a:cs typeface="Arial"/>
              </a:rPr>
              <a:t>year</a:t>
            </a:r>
            <a:r>
              <a:rPr sz="1800" spc="-90" dirty="0">
                <a:latin typeface="Arial"/>
                <a:cs typeface="Arial"/>
              </a:rPr>
              <a:t> </a:t>
            </a:r>
            <a:r>
              <a:rPr sz="1800" spc="5" dirty="0" smtClean="0">
                <a:latin typeface="Arial"/>
                <a:cs typeface="Arial"/>
              </a:rPr>
              <a:t>TRM</a:t>
            </a:r>
            <a:endParaRPr sz="2600" dirty="0">
              <a:latin typeface="Times New Roman"/>
              <a:cs typeface="Times New Roman"/>
            </a:endParaRPr>
          </a:p>
          <a:p>
            <a:pPr marL="756285" lvl="1" indent="-286385">
              <a:lnSpc>
                <a:spcPct val="150000"/>
              </a:lnSpc>
              <a:spcBef>
                <a:spcPts val="5"/>
              </a:spcBef>
              <a:buSzPct val="58333"/>
              <a:buFont typeface="Wingdings"/>
              <a:buChar char=""/>
              <a:tabLst>
                <a:tab pos="756285" algn="l"/>
                <a:tab pos="756920" algn="l"/>
              </a:tabLst>
            </a:pPr>
            <a:r>
              <a:rPr sz="1800" dirty="0">
                <a:latin typeface="Arial"/>
                <a:cs typeface="Arial"/>
              </a:rPr>
              <a:t>Most </a:t>
            </a:r>
            <a:r>
              <a:rPr sz="1800" spc="-5" dirty="0">
                <a:latin typeface="Arial"/>
                <a:cs typeface="Arial"/>
              </a:rPr>
              <a:t>transplant related deaths occur </a:t>
            </a:r>
            <a:r>
              <a:rPr sz="1800" spc="-10" dirty="0">
                <a:latin typeface="Arial"/>
                <a:cs typeface="Arial"/>
              </a:rPr>
              <a:t>within </a:t>
            </a:r>
            <a:r>
              <a:rPr sz="1800" dirty="0">
                <a:latin typeface="Arial"/>
                <a:cs typeface="Arial"/>
              </a:rPr>
              <a:t>the first </a:t>
            </a:r>
            <a:r>
              <a:rPr sz="1800" spc="-10" dirty="0">
                <a:latin typeface="Arial"/>
                <a:cs typeface="Arial"/>
              </a:rPr>
              <a:t>year </a:t>
            </a:r>
            <a:r>
              <a:rPr sz="1800" dirty="0">
                <a:latin typeface="Arial"/>
                <a:cs typeface="Arial"/>
              </a:rPr>
              <a:t>of</a:t>
            </a:r>
            <a:r>
              <a:rPr sz="1800" spc="105" dirty="0">
                <a:latin typeface="Arial"/>
                <a:cs typeface="Arial"/>
              </a:rPr>
              <a:t> </a:t>
            </a:r>
            <a:r>
              <a:rPr sz="1800" spc="-5" dirty="0" smtClean="0">
                <a:latin typeface="Arial"/>
                <a:cs typeface="Arial"/>
              </a:rPr>
              <a:t>transplant</a:t>
            </a:r>
            <a:endParaRPr sz="2600" dirty="0">
              <a:latin typeface="Times New Roman"/>
              <a:cs typeface="Times New Roman"/>
            </a:endParaRPr>
          </a:p>
          <a:p>
            <a:pPr marL="355600" indent="-342900">
              <a:lnSpc>
                <a:spcPct val="150000"/>
              </a:lnSpc>
              <a:buChar char="•"/>
              <a:tabLst>
                <a:tab pos="354965" algn="l"/>
                <a:tab pos="355600" algn="l"/>
              </a:tabLst>
            </a:pPr>
            <a:r>
              <a:rPr sz="1800" b="1" spc="5" dirty="0">
                <a:solidFill>
                  <a:schemeClr val="accent6">
                    <a:lumMod val="75000"/>
                  </a:schemeClr>
                </a:solidFill>
                <a:latin typeface="Arial"/>
                <a:cs typeface="Arial"/>
              </a:rPr>
              <a:t>TRM </a:t>
            </a:r>
            <a:r>
              <a:rPr sz="1800" b="1" dirty="0">
                <a:solidFill>
                  <a:schemeClr val="accent6">
                    <a:lumMod val="75000"/>
                  </a:schemeClr>
                </a:solidFill>
                <a:latin typeface="Arial"/>
                <a:cs typeface="Arial"/>
              </a:rPr>
              <a:t>is </a:t>
            </a:r>
            <a:r>
              <a:rPr sz="1800" b="1" spc="-5" dirty="0">
                <a:solidFill>
                  <a:schemeClr val="accent6">
                    <a:lumMod val="75000"/>
                  </a:schemeClr>
                </a:solidFill>
                <a:latin typeface="Arial"/>
                <a:cs typeface="Arial"/>
              </a:rPr>
              <a:t>likely </a:t>
            </a:r>
            <a:r>
              <a:rPr sz="1800" b="1" dirty="0">
                <a:solidFill>
                  <a:schemeClr val="accent6">
                    <a:lumMod val="75000"/>
                  </a:schemeClr>
                </a:solidFill>
                <a:latin typeface="Arial"/>
                <a:cs typeface="Arial"/>
              </a:rPr>
              <a:t>to </a:t>
            </a:r>
            <a:r>
              <a:rPr sz="1800" b="1" spc="-5" dirty="0">
                <a:solidFill>
                  <a:schemeClr val="accent6">
                    <a:lumMod val="75000"/>
                  </a:schemeClr>
                </a:solidFill>
                <a:latin typeface="Arial"/>
                <a:cs typeface="Arial"/>
              </a:rPr>
              <a:t>increase</a:t>
            </a:r>
            <a:r>
              <a:rPr sz="1800" b="1" spc="-80" dirty="0">
                <a:solidFill>
                  <a:schemeClr val="accent6">
                    <a:lumMod val="75000"/>
                  </a:schemeClr>
                </a:solidFill>
                <a:latin typeface="Arial"/>
                <a:cs typeface="Arial"/>
              </a:rPr>
              <a:t> </a:t>
            </a:r>
            <a:r>
              <a:rPr sz="1800" b="1" spc="-15" dirty="0">
                <a:solidFill>
                  <a:schemeClr val="accent6">
                    <a:lumMod val="75000"/>
                  </a:schemeClr>
                </a:solidFill>
                <a:latin typeface="Arial"/>
                <a:cs typeface="Arial"/>
              </a:rPr>
              <a:t>with</a:t>
            </a:r>
            <a:endParaRPr sz="1800" b="1" dirty="0">
              <a:solidFill>
                <a:schemeClr val="accent6">
                  <a:lumMod val="75000"/>
                </a:schemeClr>
              </a:solidFill>
              <a:latin typeface="Arial"/>
              <a:cs typeface="Arial"/>
            </a:endParaRPr>
          </a:p>
          <a:p>
            <a:pPr marL="756285" lvl="1" indent="-286385">
              <a:lnSpc>
                <a:spcPct val="150000"/>
              </a:lnSpc>
              <a:spcBef>
                <a:spcPts val="390"/>
              </a:spcBef>
              <a:buSzPct val="59375"/>
              <a:buFont typeface="Wingdings"/>
              <a:buChar char=""/>
              <a:tabLst>
                <a:tab pos="756285" algn="l"/>
                <a:tab pos="756920" algn="l"/>
              </a:tabLst>
            </a:pPr>
            <a:r>
              <a:rPr sz="1600" spc="-5" dirty="0">
                <a:latin typeface="Arial"/>
                <a:cs typeface="Arial"/>
              </a:rPr>
              <a:t>Allogeneic</a:t>
            </a:r>
            <a:r>
              <a:rPr sz="1600" spc="-40" dirty="0">
                <a:latin typeface="Arial"/>
                <a:cs typeface="Arial"/>
              </a:rPr>
              <a:t> </a:t>
            </a:r>
            <a:r>
              <a:rPr sz="1600" spc="-5" dirty="0">
                <a:latin typeface="Arial"/>
                <a:cs typeface="Arial"/>
              </a:rPr>
              <a:t>transplant</a:t>
            </a:r>
            <a:endParaRPr sz="1600" dirty="0">
              <a:latin typeface="Arial"/>
              <a:cs typeface="Arial"/>
            </a:endParaRPr>
          </a:p>
          <a:p>
            <a:pPr marL="756285" lvl="1" indent="-286385">
              <a:lnSpc>
                <a:spcPct val="150000"/>
              </a:lnSpc>
              <a:spcBef>
                <a:spcPts val="384"/>
              </a:spcBef>
              <a:buSzPct val="59375"/>
              <a:buFont typeface="Wingdings"/>
              <a:buChar char=""/>
              <a:tabLst>
                <a:tab pos="756285" algn="l"/>
                <a:tab pos="756920" algn="l"/>
              </a:tabLst>
            </a:pPr>
            <a:r>
              <a:rPr sz="1600" spc="-5" dirty="0">
                <a:latin typeface="Arial"/>
                <a:cs typeface="Arial"/>
              </a:rPr>
              <a:t>Advanced disease status at time of</a:t>
            </a:r>
            <a:r>
              <a:rPr sz="1600" spc="50" dirty="0">
                <a:latin typeface="Arial"/>
                <a:cs typeface="Arial"/>
              </a:rPr>
              <a:t> </a:t>
            </a:r>
            <a:r>
              <a:rPr sz="1600" spc="-5" dirty="0">
                <a:latin typeface="Arial"/>
                <a:cs typeface="Arial"/>
              </a:rPr>
              <a:t>transplant</a:t>
            </a:r>
            <a:endParaRPr sz="1600" dirty="0">
              <a:latin typeface="Arial"/>
              <a:cs typeface="Arial"/>
            </a:endParaRPr>
          </a:p>
          <a:p>
            <a:pPr marL="756285" lvl="1" indent="-286385">
              <a:lnSpc>
                <a:spcPct val="150000"/>
              </a:lnSpc>
              <a:spcBef>
                <a:spcPts val="384"/>
              </a:spcBef>
              <a:buSzPct val="59375"/>
              <a:buFont typeface="Wingdings"/>
              <a:buChar char=""/>
              <a:tabLst>
                <a:tab pos="756285" algn="l"/>
                <a:tab pos="756920" algn="l"/>
              </a:tabLst>
            </a:pPr>
            <a:r>
              <a:rPr sz="1600" spc="-30" dirty="0">
                <a:latin typeface="Arial"/>
                <a:cs typeface="Arial"/>
              </a:rPr>
              <a:t>Type </a:t>
            </a:r>
            <a:r>
              <a:rPr sz="1600" spc="-5" dirty="0">
                <a:latin typeface="Arial"/>
                <a:cs typeface="Arial"/>
              </a:rPr>
              <a:t>of</a:t>
            </a:r>
            <a:r>
              <a:rPr sz="1600" spc="-30" dirty="0">
                <a:latin typeface="Arial"/>
                <a:cs typeface="Arial"/>
              </a:rPr>
              <a:t> </a:t>
            </a:r>
            <a:r>
              <a:rPr sz="1600" spc="-5" dirty="0">
                <a:latin typeface="Arial"/>
                <a:cs typeface="Arial"/>
              </a:rPr>
              <a:t>donor</a:t>
            </a:r>
            <a:endParaRPr sz="1600" dirty="0">
              <a:latin typeface="Arial"/>
              <a:cs typeface="Arial"/>
            </a:endParaRPr>
          </a:p>
          <a:p>
            <a:pPr marL="756285" lvl="1" indent="-286385">
              <a:lnSpc>
                <a:spcPct val="150000"/>
              </a:lnSpc>
              <a:spcBef>
                <a:spcPts val="385"/>
              </a:spcBef>
              <a:buSzPct val="59375"/>
              <a:buFont typeface="Wingdings"/>
              <a:buChar char=""/>
              <a:tabLst>
                <a:tab pos="756285" algn="l"/>
                <a:tab pos="756920" algn="l"/>
              </a:tabLst>
            </a:pPr>
            <a:r>
              <a:rPr sz="1600" spc="-5" dirty="0">
                <a:latin typeface="Arial"/>
                <a:cs typeface="Arial"/>
              </a:rPr>
              <a:t>Intensity of conditioning</a:t>
            </a:r>
            <a:r>
              <a:rPr sz="1600" spc="5" dirty="0">
                <a:latin typeface="Arial"/>
                <a:cs typeface="Arial"/>
              </a:rPr>
              <a:t> </a:t>
            </a:r>
            <a:r>
              <a:rPr sz="1600" spc="-5" dirty="0">
                <a:latin typeface="Arial"/>
                <a:cs typeface="Arial"/>
              </a:rPr>
              <a:t>regimen</a:t>
            </a:r>
            <a:endParaRPr sz="1600" dirty="0">
              <a:latin typeface="Arial"/>
              <a:cs typeface="Arial"/>
            </a:endParaRPr>
          </a:p>
          <a:p>
            <a:pPr marL="756285" lvl="1" indent="-286385">
              <a:lnSpc>
                <a:spcPct val="150000"/>
              </a:lnSpc>
              <a:spcBef>
                <a:spcPts val="384"/>
              </a:spcBef>
              <a:buSzPct val="59375"/>
              <a:buFont typeface="Wingdings"/>
              <a:buChar char=""/>
              <a:tabLst>
                <a:tab pos="756285" algn="l"/>
                <a:tab pos="756920" algn="l"/>
              </a:tabLst>
            </a:pPr>
            <a:r>
              <a:rPr sz="1600" spc="-5" dirty="0">
                <a:latin typeface="Arial"/>
                <a:cs typeface="Arial"/>
              </a:rPr>
              <a:t>Patient</a:t>
            </a:r>
            <a:r>
              <a:rPr sz="1600" spc="-85" dirty="0">
                <a:latin typeface="Arial"/>
                <a:cs typeface="Arial"/>
              </a:rPr>
              <a:t> </a:t>
            </a:r>
            <a:r>
              <a:rPr sz="1600" spc="-5" dirty="0">
                <a:latin typeface="Arial"/>
                <a:cs typeface="Arial"/>
              </a:rPr>
              <a:t>age</a:t>
            </a:r>
            <a:endParaRPr sz="1600" dirty="0">
              <a:latin typeface="Arial"/>
              <a:cs typeface="Arial"/>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43</a:t>
            </a:fld>
            <a:endParaRPr spc="-5" dirty="0"/>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533400" y="304800"/>
            <a:ext cx="5557011" cy="898707"/>
          </a:xfrm>
          <a:prstGeom prst="rect">
            <a:avLst/>
          </a:prstGeom>
        </p:spPr>
        <p:txBody>
          <a:bodyPr vert="horz" wrap="square" lIns="0" tIns="402335" rIns="0" bIns="0" rtlCol="0">
            <a:spAutoFit/>
          </a:bodyPr>
          <a:lstStyle/>
          <a:p>
            <a:pPr marL="12700">
              <a:lnSpc>
                <a:spcPct val="100000"/>
              </a:lnSpc>
            </a:pPr>
            <a:r>
              <a:rPr sz="3200" b="1" spc="-5" dirty="0"/>
              <a:t>Patient</a:t>
            </a:r>
            <a:r>
              <a:rPr sz="3200" b="1" spc="-60" dirty="0"/>
              <a:t> </a:t>
            </a:r>
            <a:r>
              <a:rPr sz="3200" b="1" spc="-5" dirty="0"/>
              <a:t>Outcomes</a:t>
            </a:r>
          </a:p>
        </p:txBody>
      </p:sp>
      <p:sp>
        <p:nvSpPr>
          <p:cNvPr id="6" name="5 Dikdörtgen"/>
          <p:cNvSpPr/>
          <p:nvPr/>
        </p:nvSpPr>
        <p:spPr>
          <a:xfrm>
            <a:off x="609600" y="1524000"/>
            <a:ext cx="7086600" cy="461665"/>
          </a:xfrm>
          <a:prstGeom prst="rect">
            <a:avLst/>
          </a:prstGeom>
        </p:spPr>
        <p:txBody>
          <a:bodyPr wrap="square">
            <a:spAutoFit/>
          </a:bodyPr>
          <a:lstStyle/>
          <a:p>
            <a:pPr marL="355600" indent="-342900">
              <a:lnSpc>
                <a:spcPct val="150000"/>
              </a:lnSpc>
              <a:tabLst>
                <a:tab pos="354965" algn="l"/>
                <a:tab pos="355600" algn="l"/>
              </a:tabLst>
            </a:pPr>
            <a:r>
              <a:rPr lang="tr-TR" sz="1600" spc="-5" dirty="0" smtClean="0">
                <a:latin typeface="Arial"/>
                <a:cs typeface="Arial"/>
              </a:rPr>
              <a:t>Be</a:t>
            </a:r>
            <a:r>
              <a:rPr lang="en-US" sz="1600" spc="-5" dirty="0" err="1" smtClean="0">
                <a:latin typeface="Arial"/>
                <a:cs typeface="Arial"/>
              </a:rPr>
              <a:t>st</a:t>
            </a:r>
            <a:r>
              <a:rPr lang="en-US" sz="1600" spc="-5" dirty="0" smtClean="0">
                <a:latin typeface="Arial"/>
                <a:cs typeface="Arial"/>
              </a:rPr>
              <a:t> response and </a:t>
            </a:r>
            <a:r>
              <a:rPr lang="en-US" sz="1600" dirty="0" smtClean="0">
                <a:latin typeface="Arial"/>
                <a:cs typeface="Arial"/>
              </a:rPr>
              <a:t>at </a:t>
            </a:r>
            <a:r>
              <a:rPr lang="en-US" sz="1600" spc="-5" dirty="0" smtClean="0">
                <a:latin typeface="Arial"/>
                <a:cs typeface="Arial"/>
              </a:rPr>
              <a:t>last</a:t>
            </a:r>
            <a:r>
              <a:rPr lang="en-US" sz="1600" spc="10" dirty="0" smtClean="0">
                <a:latin typeface="Arial"/>
                <a:cs typeface="Arial"/>
              </a:rPr>
              <a:t> </a:t>
            </a:r>
            <a:r>
              <a:rPr lang="en-US" sz="1600" spc="-5" dirty="0" smtClean="0">
                <a:latin typeface="Arial"/>
                <a:cs typeface="Arial"/>
              </a:rPr>
              <a:t>contact?</a:t>
            </a:r>
            <a:r>
              <a:rPr lang="tr-TR" sz="1600" dirty="0" smtClean="0">
                <a:latin typeface="Times New Roman"/>
                <a:cs typeface="Times New Roman"/>
              </a:rPr>
              <a:t>, </a:t>
            </a:r>
            <a:r>
              <a:rPr lang="tr-TR" sz="1600" spc="-5" dirty="0" smtClean="0">
                <a:latin typeface="Arial"/>
                <a:cs typeface="Arial"/>
              </a:rPr>
              <a:t>R</a:t>
            </a:r>
            <a:r>
              <a:rPr lang="en-US" sz="1600" spc="-5" dirty="0" smtClean="0">
                <a:latin typeface="Arial"/>
                <a:cs typeface="Arial"/>
              </a:rPr>
              <a:t>elapse or</a:t>
            </a:r>
            <a:r>
              <a:rPr lang="en-US" sz="1600" spc="-55" dirty="0" smtClean="0">
                <a:latin typeface="Arial"/>
                <a:cs typeface="Arial"/>
              </a:rPr>
              <a:t> </a:t>
            </a:r>
            <a:r>
              <a:rPr lang="en-US" sz="1600" spc="-5" dirty="0" smtClean="0">
                <a:latin typeface="Arial"/>
                <a:cs typeface="Arial"/>
              </a:rPr>
              <a:t>progression?</a:t>
            </a:r>
            <a:endParaRPr lang="en-US" sz="1600" dirty="0">
              <a:latin typeface="Times New Roman"/>
              <a:cs typeface="Times New Roman"/>
            </a:endParaRPr>
          </a:p>
        </p:txBody>
      </p:sp>
      <p:sp>
        <p:nvSpPr>
          <p:cNvPr id="7" name="6 Dikdörtgen"/>
          <p:cNvSpPr/>
          <p:nvPr/>
        </p:nvSpPr>
        <p:spPr>
          <a:xfrm>
            <a:off x="457200" y="228600"/>
            <a:ext cx="3062377" cy="456535"/>
          </a:xfrm>
          <a:prstGeom prst="rect">
            <a:avLst/>
          </a:prstGeom>
        </p:spPr>
        <p:txBody>
          <a:bodyPr wrap="none">
            <a:spAutoFit/>
          </a:bodyPr>
          <a:lstStyle/>
          <a:p>
            <a:pPr marL="355600" indent="-342900">
              <a:lnSpc>
                <a:spcPct val="150000"/>
              </a:lnSpc>
              <a:tabLst>
                <a:tab pos="354965" algn="l"/>
                <a:tab pos="355600" algn="l"/>
              </a:tabLst>
            </a:pPr>
            <a:r>
              <a:rPr lang="en-US" b="1" spc="-5" dirty="0" smtClean="0">
                <a:solidFill>
                  <a:srgbClr val="FF0000"/>
                </a:solidFill>
                <a:latin typeface="Arial"/>
                <a:cs typeface="Arial"/>
              </a:rPr>
              <a:t>Disease </a:t>
            </a:r>
            <a:r>
              <a:rPr lang="en-US" b="1" dirty="0" smtClean="0">
                <a:solidFill>
                  <a:srgbClr val="FF0000"/>
                </a:solidFill>
                <a:latin typeface="Arial"/>
                <a:cs typeface="Arial"/>
              </a:rPr>
              <a:t>status after </a:t>
            </a:r>
            <a:r>
              <a:rPr lang="en-US" b="1" spc="-5" dirty="0" smtClean="0">
                <a:solidFill>
                  <a:srgbClr val="FF0000"/>
                </a:solidFill>
                <a:latin typeface="Arial"/>
                <a:cs typeface="Arial"/>
              </a:rPr>
              <a:t>HSCT</a:t>
            </a:r>
            <a:endParaRPr lang="tr-TR" b="1" spc="-5" dirty="0" smtClean="0">
              <a:solidFill>
                <a:srgbClr val="FF0000"/>
              </a:solidFill>
              <a:latin typeface="Arial"/>
              <a:cs typeface="Aria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02457" y="3450590"/>
            <a:ext cx="3428365" cy="556895"/>
          </a:xfrm>
          <a:prstGeom prst="rect">
            <a:avLst/>
          </a:prstGeom>
        </p:spPr>
        <p:txBody>
          <a:bodyPr vert="horz" wrap="square" lIns="0" tIns="0" rIns="0" bIns="0" rtlCol="0">
            <a:spAutoFit/>
          </a:bodyPr>
          <a:lstStyle/>
          <a:p>
            <a:pPr marL="12700">
              <a:lnSpc>
                <a:spcPct val="100000"/>
              </a:lnSpc>
            </a:pPr>
            <a:r>
              <a:rPr sz="3600" spc="-5" dirty="0">
                <a:solidFill>
                  <a:srgbClr val="203C82"/>
                </a:solidFill>
                <a:latin typeface="Arial"/>
                <a:cs typeface="Arial"/>
              </a:rPr>
              <a:t>The </a:t>
            </a:r>
            <a:r>
              <a:rPr sz="3600" dirty="0">
                <a:solidFill>
                  <a:srgbClr val="203C82"/>
                </a:solidFill>
                <a:latin typeface="Arial"/>
                <a:cs typeface="Arial"/>
              </a:rPr>
              <a:t>MED-A</a:t>
            </a:r>
            <a:r>
              <a:rPr sz="3600" spc="-280" dirty="0">
                <a:solidFill>
                  <a:srgbClr val="203C82"/>
                </a:solidFill>
                <a:latin typeface="Arial"/>
                <a:cs typeface="Arial"/>
              </a:rPr>
              <a:t> </a:t>
            </a:r>
            <a:r>
              <a:rPr sz="3600" spc="-5" dirty="0">
                <a:solidFill>
                  <a:srgbClr val="203C82"/>
                </a:solidFill>
                <a:latin typeface="Arial"/>
                <a:cs typeface="Arial"/>
              </a:rPr>
              <a:t>form</a:t>
            </a:r>
            <a:endParaRPr sz="3600">
              <a:latin typeface="Arial"/>
              <a:cs typeface="Arial"/>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44</a:t>
            </a:fld>
            <a:endParaRPr spc="-5" dirty="0"/>
          </a:p>
        </p:txBody>
      </p:sp>
      <p:pic>
        <p:nvPicPr>
          <p:cNvPr id="4" name="Picture 3"/>
          <p:cNvPicPr>
            <a:picLocks noChangeAspect="1" noChangeArrowheads="1"/>
          </p:cNvPicPr>
          <p:nvPr/>
        </p:nvPicPr>
        <p:blipFill>
          <a:blip r:embed="rId2" cstate="print"/>
          <a:srcRect/>
          <a:stretch>
            <a:fillRect/>
          </a:stretch>
        </p:blipFill>
        <p:spPr bwMode="auto">
          <a:xfrm>
            <a:off x="6553200" y="1066800"/>
            <a:ext cx="2286000" cy="990600"/>
          </a:xfrm>
          <a:prstGeom prst="rect">
            <a:avLst/>
          </a:prstGeom>
          <a:noFill/>
          <a:ln w="9525">
            <a:noFill/>
            <a:miter lim="800000"/>
            <a:headEnd/>
            <a:tailEnd/>
          </a:ln>
        </p:spPr>
      </p:pic>
      <p:pic>
        <p:nvPicPr>
          <p:cNvPr id="5" name="Picture 3"/>
          <p:cNvPicPr>
            <a:picLocks noChangeAspect="1" noChangeArrowheads="1"/>
          </p:cNvPicPr>
          <p:nvPr/>
        </p:nvPicPr>
        <p:blipFill>
          <a:blip r:embed="rId2" cstate="print"/>
          <a:srcRect/>
          <a:stretch>
            <a:fillRect/>
          </a:stretch>
        </p:blipFill>
        <p:spPr bwMode="auto">
          <a:xfrm>
            <a:off x="7315200" y="0"/>
            <a:ext cx="18288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570662"/>
            <a:ext cx="9144000" cy="287655"/>
          </a:xfrm>
          <a:custGeom>
            <a:avLst/>
            <a:gdLst/>
            <a:ahLst/>
            <a:cxnLst/>
            <a:rect l="l" t="t" r="r" b="b"/>
            <a:pathLst>
              <a:path w="9144000" h="287654">
                <a:moveTo>
                  <a:pt x="0" y="287337"/>
                </a:moveTo>
                <a:lnTo>
                  <a:pt x="9144000" y="287337"/>
                </a:lnTo>
                <a:lnTo>
                  <a:pt x="9144000" y="0"/>
                </a:lnTo>
                <a:lnTo>
                  <a:pt x="0" y="0"/>
                </a:lnTo>
                <a:lnTo>
                  <a:pt x="0" y="287337"/>
                </a:lnTo>
                <a:close/>
              </a:path>
            </a:pathLst>
          </a:custGeom>
          <a:solidFill>
            <a:srgbClr val="203C82"/>
          </a:solidFill>
        </p:spPr>
        <p:txBody>
          <a:bodyPr wrap="square" lIns="0" tIns="0" rIns="0" bIns="0" rtlCol="0"/>
          <a:lstStyle/>
          <a:p>
            <a:endParaRPr/>
          </a:p>
        </p:txBody>
      </p:sp>
      <p:sp>
        <p:nvSpPr>
          <p:cNvPr id="6" name="object 6"/>
          <p:cNvSpPr/>
          <p:nvPr/>
        </p:nvSpPr>
        <p:spPr>
          <a:xfrm>
            <a:off x="0" y="2133600"/>
            <a:ext cx="3183001" cy="4219575"/>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208402" y="2209800"/>
            <a:ext cx="5935598" cy="4192524"/>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228600" y="1143000"/>
            <a:ext cx="5557011" cy="616578"/>
          </a:xfrm>
          <a:prstGeom prst="rect">
            <a:avLst/>
          </a:prstGeom>
        </p:spPr>
        <p:txBody>
          <a:bodyPr vert="horz" wrap="square" lIns="0" tIns="305815" rIns="0" bIns="0" rtlCol="0">
            <a:spAutoFit/>
          </a:bodyPr>
          <a:lstStyle/>
          <a:p>
            <a:pPr marL="12700">
              <a:lnSpc>
                <a:spcPct val="100000"/>
              </a:lnSpc>
            </a:pPr>
            <a:r>
              <a:rPr sz="2000" b="1" dirty="0" smtClean="0">
                <a:solidFill>
                  <a:srgbClr val="336699"/>
                </a:solidFill>
              </a:rPr>
              <a:t>First </a:t>
            </a:r>
            <a:r>
              <a:rPr sz="2000" b="1" dirty="0">
                <a:solidFill>
                  <a:srgbClr val="336699"/>
                </a:solidFill>
              </a:rPr>
              <a:t>report – </a:t>
            </a:r>
            <a:r>
              <a:rPr sz="1800" b="1" spc="-5" dirty="0">
                <a:solidFill>
                  <a:srgbClr val="336699"/>
                </a:solidFill>
              </a:rPr>
              <a:t>100 </a:t>
            </a:r>
            <a:r>
              <a:rPr sz="1800" b="1" spc="-15" dirty="0">
                <a:solidFill>
                  <a:srgbClr val="336699"/>
                </a:solidFill>
              </a:rPr>
              <a:t>days </a:t>
            </a:r>
            <a:r>
              <a:rPr sz="1800" b="1" dirty="0">
                <a:solidFill>
                  <a:srgbClr val="336699"/>
                </a:solidFill>
              </a:rPr>
              <a:t>after</a:t>
            </a:r>
            <a:r>
              <a:rPr sz="1800" b="1" spc="-95" dirty="0">
                <a:solidFill>
                  <a:srgbClr val="336699"/>
                </a:solidFill>
              </a:rPr>
              <a:t> </a:t>
            </a:r>
            <a:r>
              <a:rPr sz="1800" b="1" spc="-5" dirty="0">
                <a:solidFill>
                  <a:srgbClr val="336699"/>
                </a:solidFill>
              </a:rPr>
              <a:t>HSCT</a:t>
            </a:r>
            <a:endParaRPr sz="1800" b="1" dirty="0"/>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45</a:t>
            </a:fld>
            <a:endParaRPr spc="-5" dirty="0"/>
          </a:p>
        </p:txBody>
      </p:sp>
      <p:pic>
        <p:nvPicPr>
          <p:cNvPr id="9" name="Picture 3"/>
          <p:cNvPicPr>
            <a:picLocks noChangeAspect="1" noChangeArrowheads="1"/>
          </p:cNvPicPr>
          <p:nvPr/>
        </p:nvPicPr>
        <p:blipFill>
          <a:blip r:embed="rId4" cstate="print"/>
          <a:srcRect/>
          <a:stretch>
            <a:fillRect/>
          </a:stretch>
        </p:blipFill>
        <p:spPr bwMode="auto">
          <a:xfrm>
            <a:off x="0" y="0"/>
            <a:ext cx="1828800" cy="990600"/>
          </a:xfrm>
          <a:prstGeom prst="rect">
            <a:avLst/>
          </a:prstGeom>
          <a:noFill/>
          <a:ln w="9525">
            <a:noFill/>
            <a:miter lim="800000"/>
            <a:headEnd/>
            <a:tailEnd/>
          </a:ln>
        </p:spPr>
      </p:pic>
      <p:sp>
        <p:nvSpPr>
          <p:cNvPr id="10" name="9 Dikdörtgen"/>
          <p:cNvSpPr/>
          <p:nvPr/>
        </p:nvSpPr>
        <p:spPr>
          <a:xfrm>
            <a:off x="228600" y="381000"/>
            <a:ext cx="2282997" cy="830997"/>
          </a:xfrm>
          <a:prstGeom prst="rect">
            <a:avLst/>
          </a:prstGeom>
        </p:spPr>
        <p:txBody>
          <a:bodyPr wrap="none">
            <a:spAutoFit/>
          </a:bodyPr>
          <a:lstStyle/>
          <a:p>
            <a:r>
              <a:rPr lang="tr-TR" sz="4800" b="1" dirty="0" smtClean="0">
                <a:solidFill>
                  <a:schemeClr val="accent1">
                    <a:lumMod val="50000"/>
                  </a:schemeClr>
                </a:solidFill>
              </a:rPr>
              <a:t>MED-A: </a:t>
            </a:r>
            <a:endParaRPr lang="tr-TR" sz="48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1295400"/>
            <a:ext cx="8360409" cy="4815205"/>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000" dirty="0">
                <a:latin typeface="Arial"/>
                <a:cs typeface="Arial"/>
              </a:rPr>
              <a:t>Minimum Essential</a:t>
            </a:r>
            <a:r>
              <a:rPr sz="2000" spc="-114" dirty="0">
                <a:latin typeface="Arial"/>
                <a:cs typeface="Arial"/>
              </a:rPr>
              <a:t> </a:t>
            </a:r>
            <a:r>
              <a:rPr sz="2000" dirty="0">
                <a:latin typeface="Arial"/>
                <a:cs typeface="Arial"/>
              </a:rPr>
              <a:t>Data</a:t>
            </a:r>
          </a:p>
          <a:p>
            <a:pPr>
              <a:lnSpc>
                <a:spcPct val="100000"/>
              </a:lnSpc>
              <a:spcBef>
                <a:spcPts val="25"/>
              </a:spcBef>
              <a:buFont typeface="Arial"/>
              <a:buChar char="•"/>
            </a:pPr>
            <a:endParaRPr sz="2900" dirty="0">
              <a:latin typeface="Times New Roman"/>
              <a:cs typeface="Times New Roman"/>
            </a:endParaRPr>
          </a:p>
          <a:p>
            <a:pPr marL="355600" indent="-342900">
              <a:lnSpc>
                <a:spcPct val="100000"/>
              </a:lnSpc>
              <a:buChar char="•"/>
              <a:tabLst>
                <a:tab pos="354965" algn="l"/>
                <a:tab pos="355600" algn="l"/>
              </a:tabLst>
            </a:pPr>
            <a:r>
              <a:rPr sz="2000" dirty="0">
                <a:latin typeface="Arial"/>
                <a:cs typeface="Arial"/>
              </a:rPr>
              <a:t>Completion of the MED-A form is a requirement for all EBMT</a:t>
            </a:r>
            <a:r>
              <a:rPr sz="2000" spc="-340" dirty="0">
                <a:latin typeface="Arial"/>
                <a:cs typeface="Arial"/>
              </a:rPr>
              <a:t> </a:t>
            </a:r>
            <a:r>
              <a:rPr sz="2000" dirty="0">
                <a:latin typeface="Arial"/>
                <a:cs typeface="Arial"/>
              </a:rPr>
              <a:t>members.</a:t>
            </a:r>
          </a:p>
          <a:p>
            <a:pPr>
              <a:lnSpc>
                <a:spcPct val="100000"/>
              </a:lnSpc>
              <a:spcBef>
                <a:spcPts val="25"/>
              </a:spcBef>
              <a:buFont typeface="Arial"/>
              <a:buChar char="•"/>
            </a:pPr>
            <a:endParaRPr sz="2900" dirty="0">
              <a:latin typeface="Times New Roman"/>
              <a:cs typeface="Times New Roman"/>
            </a:endParaRPr>
          </a:p>
          <a:p>
            <a:pPr marL="355600" indent="-342900">
              <a:lnSpc>
                <a:spcPct val="100000"/>
              </a:lnSpc>
              <a:buChar char="•"/>
              <a:tabLst>
                <a:tab pos="354965" algn="l"/>
                <a:tab pos="355600" algn="l"/>
              </a:tabLst>
            </a:pPr>
            <a:r>
              <a:rPr sz="2000" dirty="0">
                <a:latin typeface="Arial"/>
                <a:cs typeface="Arial"/>
              </a:rPr>
              <a:t>JACIE</a:t>
            </a:r>
            <a:r>
              <a:rPr sz="2000" spc="-95" dirty="0">
                <a:latin typeface="Arial"/>
                <a:cs typeface="Arial"/>
              </a:rPr>
              <a:t> </a:t>
            </a:r>
            <a:r>
              <a:rPr sz="2000" dirty="0">
                <a:latin typeface="Arial"/>
                <a:cs typeface="Arial"/>
              </a:rPr>
              <a:t>requirement</a:t>
            </a:r>
          </a:p>
          <a:p>
            <a:pPr marL="756285" marR="638175" lvl="1" indent="-286385">
              <a:lnSpc>
                <a:spcPct val="100000"/>
              </a:lnSpc>
              <a:spcBef>
                <a:spcPts val="439"/>
              </a:spcBef>
              <a:buSzPct val="58333"/>
              <a:buFont typeface="Wingdings"/>
              <a:buChar char=""/>
              <a:tabLst>
                <a:tab pos="756285" algn="l"/>
                <a:tab pos="756920" algn="l"/>
              </a:tabLst>
            </a:pPr>
            <a:r>
              <a:rPr sz="1800" i="1" dirty="0">
                <a:latin typeface="Arial"/>
                <a:cs typeface="Arial"/>
              </a:rPr>
              <a:t>B </a:t>
            </a:r>
            <a:r>
              <a:rPr sz="1800" i="1" spc="-5" dirty="0">
                <a:latin typeface="Arial"/>
                <a:cs typeface="Arial"/>
              </a:rPr>
              <a:t>9.1 </a:t>
            </a:r>
            <a:r>
              <a:rPr sz="1800" i="1" dirty="0">
                <a:latin typeface="Arial"/>
                <a:cs typeface="Arial"/>
              </a:rPr>
              <a:t>- </a:t>
            </a:r>
            <a:r>
              <a:rPr sz="1800" i="1" spc="-5" dirty="0">
                <a:latin typeface="Arial"/>
                <a:cs typeface="Arial"/>
              </a:rPr>
              <a:t>The clinical </a:t>
            </a:r>
            <a:r>
              <a:rPr sz="1800" i="1" spc="-10" dirty="0">
                <a:latin typeface="Arial"/>
                <a:cs typeface="Arial"/>
              </a:rPr>
              <a:t>programme </a:t>
            </a:r>
            <a:r>
              <a:rPr sz="1800" i="1" spc="-5" dirty="0">
                <a:latin typeface="Arial"/>
                <a:cs typeface="Arial"/>
              </a:rPr>
              <a:t>shall collect all the data necessary to  complete the </a:t>
            </a:r>
            <a:r>
              <a:rPr sz="1800" i="1" spc="-20" dirty="0">
                <a:latin typeface="Arial"/>
                <a:cs typeface="Arial"/>
              </a:rPr>
              <a:t>Transplant </a:t>
            </a:r>
            <a:r>
              <a:rPr sz="1800" i="1" spc="-5" dirty="0">
                <a:latin typeface="Arial"/>
                <a:cs typeface="Arial"/>
              </a:rPr>
              <a:t>Essential Data forms of the </a:t>
            </a:r>
            <a:r>
              <a:rPr sz="1800" i="1" dirty="0">
                <a:latin typeface="Arial"/>
                <a:cs typeface="Arial"/>
              </a:rPr>
              <a:t>CIBMTR </a:t>
            </a:r>
            <a:r>
              <a:rPr sz="1800" i="1" spc="-5" dirty="0">
                <a:latin typeface="Arial"/>
                <a:cs typeface="Arial"/>
              </a:rPr>
              <a:t>or the  Minimum Essential data-A forms of the</a:t>
            </a:r>
            <a:r>
              <a:rPr sz="1800" i="1" spc="-40" dirty="0">
                <a:latin typeface="Arial"/>
                <a:cs typeface="Arial"/>
              </a:rPr>
              <a:t> </a:t>
            </a:r>
            <a:r>
              <a:rPr sz="1800" i="1" dirty="0">
                <a:latin typeface="Arial"/>
                <a:cs typeface="Arial"/>
              </a:rPr>
              <a:t>EBMT</a:t>
            </a:r>
            <a:endParaRPr sz="1800" dirty="0">
              <a:latin typeface="Arial"/>
              <a:cs typeface="Arial"/>
            </a:endParaRPr>
          </a:p>
          <a:p>
            <a:pPr lvl="1">
              <a:lnSpc>
                <a:spcPct val="100000"/>
              </a:lnSpc>
              <a:spcBef>
                <a:spcPts val="15"/>
              </a:spcBef>
              <a:buFont typeface="Wingdings"/>
              <a:buChar char=""/>
            </a:pPr>
            <a:endParaRPr sz="2650" dirty="0">
              <a:latin typeface="Times New Roman"/>
              <a:cs typeface="Times New Roman"/>
            </a:endParaRPr>
          </a:p>
          <a:p>
            <a:pPr marL="355600" indent="-342900">
              <a:lnSpc>
                <a:spcPct val="100000"/>
              </a:lnSpc>
              <a:buChar char="•"/>
              <a:tabLst>
                <a:tab pos="354965" algn="l"/>
                <a:tab pos="355600" algn="l"/>
              </a:tabLst>
            </a:pPr>
            <a:r>
              <a:rPr sz="2000" dirty="0">
                <a:latin typeface="Arial"/>
                <a:cs typeface="Arial"/>
              </a:rPr>
              <a:t>First report should be submitted as soon as possible </a:t>
            </a:r>
            <a:r>
              <a:rPr sz="2000" spc="-5" dirty="0">
                <a:latin typeface="Arial"/>
                <a:cs typeface="Arial"/>
              </a:rPr>
              <a:t>after</a:t>
            </a:r>
            <a:r>
              <a:rPr sz="2000" spc="-225" dirty="0">
                <a:latin typeface="Arial"/>
                <a:cs typeface="Arial"/>
              </a:rPr>
              <a:t> </a:t>
            </a:r>
            <a:r>
              <a:rPr sz="2000" dirty="0">
                <a:latin typeface="Arial"/>
                <a:cs typeface="Arial"/>
              </a:rPr>
              <a:t>D100</a:t>
            </a:r>
          </a:p>
          <a:p>
            <a:pPr>
              <a:lnSpc>
                <a:spcPct val="100000"/>
              </a:lnSpc>
              <a:spcBef>
                <a:spcPts val="25"/>
              </a:spcBef>
              <a:buFont typeface="Arial"/>
              <a:buChar char="•"/>
            </a:pPr>
            <a:endParaRPr sz="2900" dirty="0">
              <a:latin typeface="Times New Roman"/>
              <a:cs typeface="Times New Roman"/>
            </a:endParaRPr>
          </a:p>
          <a:p>
            <a:pPr marL="355600" indent="-342900">
              <a:lnSpc>
                <a:spcPct val="100000"/>
              </a:lnSpc>
              <a:buChar char="•"/>
              <a:tabLst>
                <a:tab pos="354965" algn="l"/>
                <a:tab pos="355600" algn="l"/>
              </a:tabLst>
            </a:pPr>
            <a:r>
              <a:rPr sz="2000" dirty="0">
                <a:latin typeface="Arial"/>
                <a:cs typeface="Arial"/>
              </a:rPr>
              <a:t>Follow up report should be submitted</a:t>
            </a:r>
            <a:r>
              <a:rPr sz="2000" spc="-155" dirty="0">
                <a:latin typeface="Arial"/>
                <a:cs typeface="Arial"/>
              </a:rPr>
              <a:t> </a:t>
            </a:r>
            <a:r>
              <a:rPr sz="2000" dirty="0">
                <a:latin typeface="Arial"/>
                <a:cs typeface="Arial"/>
              </a:rPr>
              <a:t>annually</a:t>
            </a:r>
          </a:p>
          <a:p>
            <a:pPr>
              <a:lnSpc>
                <a:spcPct val="100000"/>
              </a:lnSpc>
              <a:spcBef>
                <a:spcPts val="25"/>
              </a:spcBef>
              <a:buFont typeface="Arial"/>
              <a:buChar char="•"/>
            </a:pPr>
            <a:endParaRPr sz="2900" dirty="0">
              <a:latin typeface="Times New Roman"/>
              <a:cs typeface="Times New Roman"/>
            </a:endParaRPr>
          </a:p>
          <a:p>
            <a:pPr marL="355600" indent="-342900">
              <a:lnSpc>
                <a:spcPct val="100000"/>
              </a:lnSpc>
              <a:buChar char="•"/>
              <a:tabLst>
                <a:tab pos="354965" algn="l"/>
                <a:tab pos="355600" algn="l"/>
              </a:tabLst>
            </a:pPr>
            <a:r>
              <a:rPr sz="2000" spc="-5" dirty="0">
                <a:latin typeface="Arial"/>
                <a:cs typeface="Arial"/>
              </a:rPr>
              <a:t>Patient </a:t>
            </a:r>
            <a:r>
              <a:rPr sz="2000" dirty="0">
                <a:latin typeface="Arial"/>
                <a:cs typeface="Arial"/>
              </a:rPr>
              <a:t>must give consent for data</a:t>
            </a:r>
            <a:r>
              <a:rPr sz="2000" spc="-130" dirty="0">
                <a:latin typeface="Arial"/>
                <a:cs typeface="Arial"/>
              </a:rPr>
              <a:t> </a:t>
            </a:r>
            <a:r>
              <a:rPr sz="2000" dirty="0">
                <a:latin typeface="Arial"/>
                <a:cs typeface="Arial"/>
              </a:rPr>
              <a:t>submission</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46</a:t>
            </a:fld>
            <a:endParaRPr spc="-5" dirty="0"/>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
        <p:nvSpPr>
          <p:cNvPr id="3" name="object 3"/>
          <p:cNvSpPr txBox="1">
            <a:spLocks noGrp="1"/>
          </p:cNvSpPr>
          <p:nvPr>
            <p:ph type="title"/>
          </p:nvPr>
        </p:nvSpPr>
        <p:spPr>
          <a:xfrm>
            <a:off x="2438400" y="304800"/>
            <a:ext cx="5557011" cy="747394"/>
          </a:xfrm>
          <a:prstGeom prst="rect">
            <a:avLst/>
          </a:prstGeom>
        </p:spPr>
        <p:txBody>
          <a:bodyPr vert="horz" wrap="square" lIns="0" tIns="402335" rIns="0" bIns="0" rtlCol="0">
            <a:spAutoFit/>
          </a:bodyPr>
          <a:lstStyle/>
          <a:p>
            <a:pPr marL="12700">
              <a:lnSpc>
                <a:spcPct val="100000"/>
              </a:lnSpc>
            </a:pPr>
            <a:r>
              <a:rPr spc="-5" dirty="0"/>
              <a:t>Introduction</a:t>
            </a:r>
          </a:p>
        </p:txBody>
      </p:sp>
      <p:sp>
        <p:nvSpPr>
          <p:cNvPr id="6" name="5 Dikdörtgen"/>
          <p:cNvSpPr/>
          <p:nvPr/>
        </p:nvSpPr>
        <p:spPr>
          <a:xfrm>
            <a:off x="228600" y="381000"/>
            <a:ext cx="2282997" cy="830997"/>
          </a:xfrm>
          <a:prstGeom prst="rect">
            <a:avLst/>
          </a:prstGeom>
        </p:spPr>
        <p:txBody>
          <a:bodyPr wrap="none">
            <a:spAutoFit/>
          </a:bodyPr>
          <a:lstStyle/>
          <a:p>
            <a:r>
              <a:rPr lang="tr-TR" sz="4800" b="1" dirty="0" smtClean="0">
                <a:solidFill>
                  <a:schemeClr val="accent1">
                    <a:lumMod val="50000"/>
                  </a:schemeClr>
                </a:solidFill>
              </a:rPr>
              <a:t>MED-A: </a:t>
            </a:r>
            <a:endParaRPr lang="tr-TR" sz="48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71800" y="3200400"/>
            <a:ext cx="3251200" cy="556895"/>
          </a:xfrm>
          <a:prstGeom prst="rect">
            <a:avLst/>
          </a:prstGeom>
        </p:spPr>
        <p:txBody>
          <a:bodyPr vert="horz" wrap="square" lIns="0" tIns="0" rIns="0" bIns="0" rtlCol="0">
            <a:spAutoFit/>
          </a:bodyPr>
          <a:lstStyle/>
          <a:p>
            <a:pPr marL="12700">
              <a:lnSpc>
                <a:spcPct val="100000"/>
              </a:lnSpc>
            </a:pPr>
            <a:r>
              <a:rPr sz="3600" spc="-5" dirty="0">
                <a:latin typeface="Arial"/>
                <a:cs typeface="Arial"/>
              </a:rPr>
              <a:t>Any</a:t>
            </a:r>
            <a:r>
              <a:rPr sz="3600" spc="-55" dirty="0">
                <a:latin typeface="Arial"/>
                <a:cs typeface="Arial"/>
              </a:rPr>
              <a:t> </a:t>
            </a:r>
            <a:r>
              <a:rPr sz="3600" spc="-5" dirty="0">
                <a:latin typeface="Arial"/>
                <a:cs typeface="Arial"/>
              </a:rPr>
              <a:t>Questions?</a:t>
            </a:r>
            <a:endParaRPr sz="3600" dirty="0">
              <a:latin typeface="Arial"/>
              <a:cs typeface="Arial"/>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47</a:t>
            </a:fld>
            <a:endParaRPr spc="-5" dirty="0"/>
          </a:p>
        </p:txBody>
      </p:sp>
      <p:sp>
        <p:nvSpPr>
          <p:cNvPr id="3" name="object 3"/>
          <p:cNvSpPr txBox="1">
            <a:spLocks noGrp="1"/>
          </p:cNvSpPr>
          <p:nvPr>
            <p:ph type="title"/>
          </p:nvPr>
        </p:nvSpPr>
        <p:spPr>
          <a:xfrm>
            <a:off x="457200" y="533400"/>
            <a:ext cx="5557011" cy="1144928"/>
          </a:xfrm>
          <a:prstGeom prst="rect">
            <a:avLst/>
          </a:prstGeom>
        </p:spPr>
        <p:txBody>
          <a:bodyPr vert="horz" wrap="square" lIns="0" tIns="402335" rIns="0" bIns="0" rtlCol="0">
            <a:spAutoFit/>
          </a:bodyPr>
          <a:lstStyle/>
          <a:p>
            <a:pPr marL="12700">
              <a:lnSpc>
                <a:spcPct val="100000"/>
              </a:lnSpc>
            </a:pPr>
            <a:r>
              <a:rPr sz="4800" spc="-5" dirty="0"/>
              <a:t>Thank</a:t>
            </a:r>
            <a:r>
              <a:rPr sz="4800" spc="-80" dirty="0"/>
              <a:t> </a:t>
            </a:r>
            <a:r>
              <a:rPr sz="4800" spc="-5" dirty="0"/>
              <a:t>you!</a:t>
            </a:r>
          </a:p>
        </p:txBody>
      </p:sp>
      <p:pic>
        <p:nvPicPr>
          <p:cNvPr id="5" name="Picture 3"/>
          <p:cNvPicPr>
            <a:picLocks noChangeAspect="1" noChangeArrowheads="1"/>
          </p:cNvPicPr>
          <p:nvPr/>
        </p:nvPicPr>
        <p:blipFill>
          <a:blip r:embed="rId2" cstate="print"/>
          <a:srcRect/>
          <a:stretch>
            <a:fillRect/>
          </a:stretch>
        </p:blipFill>
        <p:spPr bwMode="auto">
          <a:xfrm>
            <a:off x="0" y="0"/>
            <a:ext cx="1828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03C8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3480</TotalTime>
  <Words>2373</Words>
  <Application>Microsoft Office PowerPoint</Application>
  <PresentationFormat>Ekran Gösterisi (4:3)</PresentationFormat>
  <Paragraphs>408</Paragraphs>
  <Slides>47</Slides>
  <Notes>7</Notes>
  <HiddenSlides>0</HiddenSlides>
  <MMClips>0</MMClips>
  <ScaleCrop>false</ScaleCrop>
  <HeadingPairs>
    <vt:vector size="4" baseType="variant">
      <vt:variant>
        <vt:lpstr>Tema</vt:lpstr>
      </vt:variant>
      <vt:variant>
        <vt:i4>1</vt:i4>
      </vt:variant>
      <vt:variant>
        <vt:lpstr>Slayt Başlıkları</vt:lpstr>
      </vt:variant>
      <vt:variant>
        <vt:i4>47</vt:i4>
      </vt:variant>
    </vt:vector>
  </HeadingPairs>
  <TitlesOfParts>
    <vt:vector size="48" baseType="lpstr">
      <vt:lpstr>Office Theme</vt:lpstr>
      <vt:lpstr>Slayt 1</vt:lpstr>
      <vt:lpstr>How haematopoietic stem cell transplant was born:</vt:lpstr>
      <vt:lpstr>How haematopoietic stem cell transplant was born:</vt:lpstr>
      <vt:lpstr>How haematopoietic stem cell transplant was born:</vt:lpstr>
      <vt:lpstr>How haematopoietic stem cell transplant was born:</vt:lpstr>
      <vt:lpstr>How haematopoietic stem cell transplant was born:</vt:lpstr>
      <vt:lpstr>How haematopoietic stem cell transplant was born:</vt:lpstr>
      <vt:lpstr>Slayt 8</vt:lpstr>
      <vt:lpstr>Milestones of  Stem Cell Transplantation</vt:lpstr>
      <vt:lpstr>Milestones ofHLA typing</vt:lpstr>
      <vt:lpstr>Slayt 11</vt:lpstr>
      <vt:lpstr>One hundred patients with acute leukemia treated by  chemotherapy, total body irradiation, and allogeneic  marrow transplantation. Thomas ED, Buckner CD, Banaji M, Clift RA, Fefer A, Flournoy N, Goodell  BW, Hickman RO, Lerner KG, Neiman PE, Sale GE, Sanders JE, Singer J,  </vt:lpstr>
      <vt:lpstr>Tracking and documenting  transplants in Europe </vt:lpstr>
      <vt:lpstr>Slayt 14</vt:lpstr>
      <vt:lpstr>Annual Numbers of  Hematopoietic Stem Cell Transplants  Worldwide </vt:lpstr>
      <vt:lpstr>Slayt 16</vt:lpstr>
      <vt:lpstr>WMDA  (World Marrow Donor Association)</vt:lpstr>
      <vt:lpstr>TURKOK</vt:lpstr>
      <vt:lpstr>Barriers for stem cell transplantation</vt:lpstr>
      <vt:lpstr>Extending the indications</vt:lpstr>
      <vt:lpstr>Timeline of Hematopoetic  Stem Cell Transplantation</vt:lpstr>
      <vt:lpstr>What are the Hematopoetic  Stem Cells?</vt:lpstr>
      <vt:lpstr>Sources of Stem Cells</vt:lpstr>
      <vt:lpstr>Stem Cell Sources</vt:lpstr>
      <vt:lpstr>The Major Histocompatibility Complex</vt:lpstr>
      <vt:lpstr>The Major Histocompatibility Complex</vt:lpstr>
      <vt:lpstr>The Major Histocompatibility Complex &amp; Antigen recognition</vt:lpstr>
      <vt:lpstr>HLA matches (SIBLINGS)</vt:lpstr>
      <vt:lpstr>HLA matching (UNRELATED) </vt:lpstr>
      <vt:lpstr>Slayt 30</vt:lpstr>
      <vt:lpstr>Autologous Haematopoietic Stem Cell Transplantation   </vt:lpstr>
      <vt:lpstr>Allogenic  Haematopoietic Stem Cell Transplantation   </vt:lpstr>
      <vt:lpstr>Conditioning Therapy</vt:lpstr>
      <vt:lpstr>Regimen Intensity</vt:lpstr>
      <vt:lpstr>Regimen Intensity</vt:lpstr>
      <vt:lpstr>Stem Cell Re-infusion</vt:lpstr>
      <vt:lpstr>Slayt 37</vt:lpstr>
      <vt:lpstr>Blood Count Recovery</vt:lpstr>
      <vt:lpstr>Early Complications of HSCT</vt:lpstr>
      <vt:lpstr>Graft versus Host Disease</vt:lpstr>
      <vt:lpstr>Graft versus Host Disease</vt:lpstr>
      <vt:lpstr>Late Effects</vt:lpstr>
      <vt:lpstr>Patient Outcomes</vt:lpstr>
      <vt:lpstr>Slayt 44</vt:lpstr>
      <vt:lpstr>First report – 100 days after HSCT</vt:lpstr>
      <vt:lpstr>Introduction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Mélanie Chaboissier</dc:creator>
  <cp:lastModifiedBy>hp</cp:lastModifiedBy>
  <cp:revision>288</cp:revision>
  <dcterms:created xsi:type="dcterms:W3CDTF">2016-11-17T13:40:54Z</dcterms:created>
  <dcterms:modified xsi:type="dcterms:W3CDTF">2017-02-03T06:46:56Z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2015-05-07T00:00:00Z</vt:filetime>
  </property>
  <property fmtid="{D5CDD505-2E9C-101B-9397-08002B2CF9AE}" pid="3" name="Creator">
    <vt:lpwstr>Microsoft® Office PowerPoint® 2007</vt:lpwstr>
  </property>
  <property fmtid="{D5CDD505-2E9C-101B-9397-08002B2CF9AE}" pid="4" name="LastSaved">
    <vt:filetime>2016-11-17T00:00:00Z</vt:filetime>
  </property>
</Properties>
</file>